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0"/>
  </p:notesMasterIdLst>
  <p:handoutMasterIdLst>
    <p:handoutMasterId r:id="rId111"/>
  </p:handoutMasterIdLst>
  <p:sldIdLst>
    <p:sldId id="259" r:id="rId2"/>
    <p:sldId id="261" r:id="rId3"/>
    <p:sldId id="260" r:id="rId4"/>
    <p:sldId id="262" r:id="rId5"/>
    <p:sldId id="263" r:id="rId6"/>
    <p:sldId id="264" r:id="rId7"/>
    <p:sldId id="265" r:id="rId8"/>
    <p:sldId id="596" r:id="rId9"/>
    <p:sldId id="266" r:id="rId10"/>
    <p:sldId id="366" r:id="rId11"/>
    <p:sldId id="533" r:id="rId12"/>
    <p:sldId id="534" r:id="rId13"/>
    <p:sldId id="535" r:id="rId14"/>
    <p:sldId id="536" r:id="rId15"/>
    <p:sldId id="537" r:id="rId16"/>
    <p:sldId id="544" r:id="rId17"/>
    <p:sldId id="538" r:id="rId18"/>
    <p:sldId id="540" r:id="rId19"/>
    <p:sldId id="541" r:id="rId20"/>
    <p:sldId id="542" r:id="rId21"/>
    <p:sldId id="543" r:id="rId22"/>
    <p:sldId id="545" r:id="rId23"/>
    <p:sldId id="546" r:id="rId24"/>
    <p:sldId id="551" r:id="rId25"/>
    <p:sldId id="552" r:id="rId26"/>
    <p:sldId id="549" r:id="rId27"/>
    <p:sldId id="550" r:id="rId28"/>
    <p:sldId id="588" r:id="rId29"/>
    <p:sldId id="370" r:id="rId30"/>
    <p:sldId id="553" r:id="rId31"/>
    <p:sldId id="412" r:id="rId32"/>
    <p:sldId id="378" r:id="rId33"/>
    <p:sldId id="597" r:id="rId34"/>
    <p:sldId id="589" r:id="rId35"/>
    <p:sldId id="566" r:id="rId36"/>
    <p:sldId id="585" r:id="rId37"/>
    <p:sldId id="555" r:id="rId38"/>
    <p:sldId id="568" r:id="rId39"/>
    <p:sldId id="617" r:id="rId40"/>
    <p:sldId id="556" r:id="rId41"/>
    <p:sldId id="594" r:id="rId42"/>
    <p:sldId id="586" r:id="rId43"/>
    <p:sldId id="557" r:id="rId44"/>
    <p:sldId id="610" r:id="rId45"/>
    <p:sldId id="612" r:id="rId46"/>
    <p:sldId id="558" r:id="rId47"/>
    <p:sldId id="559" r:id="rId48"/>
    <p:sldId id="573" r:id="rId49"/>
    <p:sldId id="613" r:id="rId50"/>
    <p:sldId id="560" r:id="rId51"/>
    <p:sldId id="561" r:id="rId52"/>
    <p:sldId id="571" r:id="rId53"/>
    <p:sldId id="572" r:id="rId54"/>
    <p:sldId id="619" r:id="rId55"/>
    <p:sldId id="618" r:id="rId56"/>
    <p:sldId id="567" r:id="rId57"/>
    <p:sldId id="569" r:id="rId58"/>
    <p:sldId id="574" r:id="rId59"/>
    <p:sldId id="611" r:id="rId60"/>
    <p:sldId id="564" r:id="rId61"/>
    <p:sldId id="576" r:id="rId62"/>
    <p:sldId id="587" r:id="rId63"/>
    <p:sldId id="565" r:id="rId64"/>
    <p:sldId id="575" r:id="rId65"/>
    <p:sldId id="577" r:id="rId66"/>
    <p:sldId id="578" r:id="rId67"/>
    <p:sldId id="579" r:id="rId68"/>
    <p:sldId id="614" r:id="rId69"/>
    <p:sldId id="582" r:id="rId70"/>
    <p:sldId id="615" r:id="rId71"/>
    <p:sldId id="616" r:id="rId72"/>
    <p:sldId id="600" r:id="rId73"/>
    <p:sldId id="584" r:id="rId74"/>
    <p:sldId id="590" r:id="rId75"/>
    <p:sldId id="604" r:id="rId76"/>
    <p:sldId id="520" r:id="rId77"/>
    <p:sldId id="623" r:id="rId78"/>
    <p:sldId id="624" r:id="rId79"/>
    <p:sldId id="602" r:id="rId80"/>
    <p:sldId id="605" r:id="rId81"/>
    <p:sldId id="525" r:id="rId82"/>
    <p:sldId id="526" r:id="rId83"/>
    <p:sldId id="598" r:id="rId84"/>
    <p:sldId id="523" r:id="rId85"/>
    <p:sldId id="622" r:id="rId86"/>
    <p:sldId id="606" r:id="rId87"/>
    <p:sldId id="627" r:id="rId88"/>
    <p:sldId id="603" r:id="rId89"/>
    <p:sldId id="528" r:id="rId90"/>
    <p:sldId id="608" r:id="rId91"/>
    <p:sldId id="609" r:id="rId92"/>
    <p:sldId id="625" r:id="rId93"/>
    <p:sldId id="532" r:id="rId94"/>
    <p:sldId id="620" r:id="rId95"/>
    <p:sldId id="591" r:id="rId96"/>
    <p:sldId id="510" r:id="rId97"/>
    <p:sldId id="593" r:id="rId98"/>
    <p:sldId id="511" r:id="rId99"/>
    <p:sldId id="512" r:id="rId100"/>
    <p:sldId id="513" r:id="rId101"/>
    <p:sldId id="514" r:id="rId102"/>
    <p:sldId id="515" r:id="rId103"/>
    <p:sldId id="516" r:id="rId104"/>
    <p:sldId id="592" r:id="rId105"/>
    <p:sldId id="621" r:id="rId106"/>
    <p:sldId id="517" r:id="rId107"/>
    <p:sldId id="518" r:id="rId108"/>
    <p:sldId id="343"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64140" autoAdjust="0"/>
  </p:normalViewPr>
  <p:slideViewPr>
    <p:cSldViewPr snapToGrid="0" snapToObjects="1">
      <p:cViewPr>
        <p:scale>
          <a:sx n="89" d="100"/>
          <a:sy n="89" d="100"/>
        </p:scale>
        <p:origin x="-12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CB455-B466-4A10-8044-F8595F5475CE}" type="doc">
      <dgm:prSet loTypeId="urn:microsoft.com/office/officeart/2005/8/layout/process2" loCatId="process" qsTypeId="urn:microsoft.com/office/officeart/2005/8/quickstyle/3d4" qsCatId="3D" csTypeId="urn:microsoft.com/office/officeart/2005/8/colors/accent1_3" csCatId="accent1" phldr="1"/>
      <dgm:spPr/>
    </dgm:pt>
    <dgm:pt modelId="{08EF4D70-9CFB-4E21-A82A-5DBAD50F2E99}">
      <dgm:prSet phldrT="[Text]" custT="1"/>
      <dgm:spPr/>
      <dgm:t>
        <a:bodyPr/>
        <a:lstStyle/>
        <a:p>
          <a:pPr>
            <a:lnSpc>
              <a:spcPct val="100000"/>
            </a:lnSpc>
            <a:spcBef>
              <a:spcPts val="600"/>
            </a:spcBef>
          </a:pPr>
          <a:r>
            <a:rPr lang="en-US" sz="1800" b="1" dirty="0" smtClean="0">
              <a:solidFill>
                <a:schemeClr val="accent1">
                  <a:lumMod val="50000"/>
                </a:schemeClr>
              </a:solidFill>
              <a:latin typeface="Calibri" pitchFamily="34" charset="0"/>
              <a:cs typeface="Calibri" pitchFamily="34" charset="0"/>
            </a:rPr>
            <a:t/>
          </a:r>
          <a:br>
            <a:rPr lang="en-US" sz="1800" b="1" dirty="0" smtClean="0">
              <a:solidFill>
                <a:schemeClr val="accent1">
                  <a:lumMod val="50000"/>
                </a:schemeClr>
              </a:solidFill>
              <a:latin typeface="Calibri" pitchFamily="34" charset="0"/>
              <a:cs typeface="Calibri" pitchFamily="34" charset="0"/>
            </a:rPr>
          </a:br>
          <a:r>
            <a:rPr lang="en-US" sz="1800" b="1" dirty="0" smtClean="0">
              <a:solidFill>
                <a:schemeClr val="accent1">
                  <a:lumMod val="50000"/>
                </a:schemeClr>
              </a:solidFill>
              <a:latin typeface="Calibri" pitchFamily="34" charset="0"/>
              <a:cs typeface="Calibri" pitchFamily="34" charset="0"/>
            </a:rPr>
            <a:t>Review Constructs</a:t>
          </a:r>
          <a:endParaRPr lang="en-US" sz="1800" b="1" dirty="0">
            <a:solidFill>
              <a:schemeClr val="accent1">
                <a:lumMod val="50000"/>
              </a:schemeClr>
            </a:solidFill>
            <a:latin typeface="Calibri" pitchFamily="34" charset="0"/>
            <a:cs typeface="Calibri" pitchFamily="34" charset="0"/>
          </a:endParaRPr>
        </a:p>
      </dgm:t>
    </dgm:pt>
    <dgm:pt modelId="{20476E6A-C8CF-49F9-AF7B-0C1FBF129387}" type="parTrans" cxnId="{FC8D5F04-8342-4297-B0EC-4AEF3E91732E}">
      <dgm:prSet/>
      <dgm:spPr/>
      <dgm:t>
        <a:bodyPr/>
        <a:lstStyle/>
        <a:p>
          <a:endParaRPr lang="en-US"/>
        </a:p>
      </dgm:t>
    </dgm:pt>
    <dgm:pt modelId="{572DBFD9-07F3-478E-8879-5E6C21957D9B}" type="sibTrans" cxnId="{FC8D5F04-8342-4297-B0EC-4AEF3E91732E}">
      <dgm:prSet/>
      <dgm:spPr/>
      <dgm:t>
        <a:bodyPr/>
        <a:lstStyle/>
        <a:p>
          <a:endParaRPr lang="en-US"/>
        </a:p>
      </dgm:t>
    </dgm:pt>
    <dgm:pt modelId="{29D4E414-C42A-46F0-83A8-CFB1509CF742}">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Examine Items Within the Construct</a:t>
          </a:r>
        </a:p>
      </dgm:t>
    </dgm:pt>
    <dgm:pt modelId="{6B515FDC-18E7-469C-BFC9-92EF6A2B2523}" type="parTrans" cxnId="{53A127FD-C702-4E61-841B-B4FC8E7106EA}">
      <dgm:prSet/>
      <dgm:spPr/>
      <dgm:t>
        <a:bodyPr/>
        <a:lstStyle/>
        <a:p>
          <a:endParaRPr lang="en-US"/>
        </a:p>
      </dgm:t>
    </dgm:pt>
    <dgm:pt modelId="{C04B0096-E0E4-4ABC-B3FD-DA4CBD0E4FA5}" type="sibTrans" cxnId="{53A127FD-C702-4E61-841B-B4FC8E7106EA}">
      <dgm:prSet/>
      <dgm:spPr/>
      <dgm:t>
        <a:bodyPr/>
        <a:lstStyle/>
        <a:p>
          <a:endParaRPr lang="en-US"/>
        </a:p>
      </dgm:t>
    </dgm:pt>
    <dgm:pt modelId="{172FD129-D8F3-4D48-9598-54D6C3A80ED9}">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an Item of Focus</a:t>
          </a:r>
        </a:p>
      </dgm:t>
    </dgm:pt>
    <dgm:pt modelId="{F11DE41D-139C-4B60-8115-08604AFF45CB}" type="parTrans" cxnId="{C9A513FB-4A95-485C-9F0D-9DA619E70EA6}">
      <dgm:prSet/>
      <dgm:spPr/>
      <dgm:t>
        <a:bodyPr/>
        <a:lstStyle/>
        <a:p>
          <a:endParaRPr lang="en-US"/>
        </a:p>
      </dgm:t>
    </dgm:pt>
    <dgm:pt modelId="{E41B93F8-6B08-4E75-9592-3A5E0716DC15}" type="sibTrans" cxnId="{C9A513FB-4A95-485C-9F0D-9DA619E70EA6}">
      <dgm:prSet/>
      <dgm:spPr/>
      <dgm:t>
        <a:bodyPr/>
        <a:lstStyle/>
        <a:p>
          <a:endParaRPr lang="en-US"/>
        </a:p>
      </dgm:t>
    </dgm:pt>
    <dgm:pt modelId="{D1E19B01-B2C1-4F13-A075-C43C5CFCB6CA}">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Determine a Construct </a:t>
          </a:r>
          <a:r>
            <a:rPr lang="en-US" sz="1800" b="1" dirty="0" smtClean="0">
              <a:solidFill>
                <a:schemeClr val="accent1">
                  <a:lumMod val="50000"/>
                </a:schemeClr>
              </a:solidFill>
              <a:latin typeface="Calibri" pitchFamily="34" charset="0"/>
              <a:cs typeface="Calibri" pitchFamily="34" charset="0"/>
            </a:rPr>
            <a:t>on which to </a:t>
          </a:r>
          <a:r>
            <a:rPr lang="en-US" sz="1800" b="1" dirty="0">
              <a:solidFill>
                <a:schemeClr val="accent1">
                  <a:lumMod val="50000"/>
                </a:schemeClr>
              </a:solidFill>
              <a:latin typeface="Calibri" pitchFamily="34" charset="0"/>
              <a:cs typeface="Calibri" pitchFamily="34" charset="0"/>
            </a:rPr>
            <a:t>Focus</a:t>
          </a:r>
        </a:p>
      </dgm:t>
    </dgm:pt>
    <dgm:pt modelId="{6810BBA1-5404-43D8-84CB-0A213A587A25}" type="parTrans" cxnId="{A5EBB042-8276-4C01-B6FF-7704BAA4D68D}">
      <dgm:prSet/>
      <dgm:spPr/>
      <dgm:t>
        <a:bodyPr/>
        <a:lstStyle/>
        <a:p>
          <a:endParaRPr lang="en-US"/>
        </a:p>
      </dgm:t>
    </dgm:pt>
    <dgm:pt modelId="{423F6FB3-9B4D-4B54-BFFE-76782DC01356}" type="sibTrans" cxnId="{A5EBB042-8276-4C01-B6FF-7704BAA4D68D}">
      <dgm:prSet/>
      <dgm:spPr/>
      <dgm:t>
        <a:bodyPr/>
        <a:lstStyle/>
        <a:p>
          <a:endParaRPr lang="en-US"/>
        </a:p>
      </dgm:t>
    </dgm:pt>
    <dgm:pt modelId="{C7C19FCF-E315-4263-9347-F26D53322EE7}">
      <dgm:prSet phldrT="[Text]" custT="1"/>
      <dgm:spPr/>
      <dgm:t>
        <a:bodyPr/>
        <a:lstStyle/>
        <a:p>
          <a:pPr>
            <a:lnSpc>
              <a:spcPct val="100000"/>
            </a:lnSpc>
            <a:spcBef>
              <a:spcPts val="600"/>
            </a:spcBef>
          </a:pPr>
          <a:r>
            <a:rPr lang="en-US" sz="1800" b="1" dirty="0">
              <a:solidFill>
                <a:schemeClr val="accent1">
                  <a:lumMod val="50000"/>
                </a:schemeClr>
              </a:solidFill>
              <a:latin typeface="Calibri" pitchFamily="34" charset="0"/>
              <a:cs typeface="Calibri" pitchFamily="34" charset="0"/>
            </a:rPr>
            <a:t>Analyze Individual </a:t>
          </a:r>
          <a:r>
            <a:rPr lang="en-US" sz="1800" b="1" dirty="0" smtClean="0">
              <a:solidFill>
                <a:schemeClr val="accent1">
                  <a:lumMod val="50000"/>
                </a:schemeClr>
              </a:solidFill>
              <a:latin typeface="Calibri" pitchFamily="34" charset="0"/>
              <a:cs typeface="Calibri" pitchFamily="34" charset="0"/>
            </a:rPr>
            <a:t>Items</a:t>
          </a:r>
        </a:p>
        <a:p>
          <a:pPr>
            <a:lnSpc>
              <a:spcPct val="100000"/>
            </a:lnSpc>
            <a:spcBef>
              <a:spcPts val="600"/>
            </a:spcBef>
          </a:pPr>
          <a:endParaRPr lang="en-US" sz="1800" b="1" dirty="0">
            <a:solidFill>
              <a:schemeClr val="accent1">
                <a:lumMod val="50000"/>
              </a:schemeClr>
            </a:solidFill>
            <a:latin typeface="Calibri" pitchFamily="34" charset="0"/>
            <a:cs typeface="Calibri" pitchFamily="34" charset="0"/>
          </a:endParaRPr>
        </a:p>
      </dgm:t>
    </dgm:pt>
    <dgm:pt modelId="{CC1C1760-03B3-4306-8C08-C7F5423CA071}" type="parTrans" cxnId="{4F70CD8C-C13D-4A98-ADF1-C899A3C94E99}">
      <dgm:prSet/>
      <dgm:spPr/>
      <dgm:t>
        <a:bodyPr/>
        <a:lstStyle/>
        <a:p>
          <a:endParaRPr lang="en-US"/>
        </a:p>
      </dgm:t>
    </dgm:pt>
    <dgm:pt modelId="{A1906452-D6F9-4355-AE46-B2433D4FF126}" type="sibTrans" cxnId="{4F70CD8C-C13D-4A98-ADF1-C899A3C94E99}">
      <dgm:prSet/>
      <dgm:spPr/>
      <dgm:t>
        <a:bodyPr/>
        <a:lstStyle/>
        <a:p>
          <a:endParaRPr lang="en-US"/>
        </a:p>
      </dgm:t>
    </dgm:pt>
    <dgm:pt modelId="{15155313-77E7-45F6-BD6D-6AE96E094D8E}" type="pres">
      <dgm:prSet presAssocID="{79ACB455-B466-4A10-8044-F8595F5475CE}" presName="linearFlow" presStyleCnt="0">
        <dgm:presLayoutVars>
          <dgm:resizeHandles val="exact"/>
        </dgm:presLayoutVars>
      </dgm:prSet>
      <dgm:spPr/>
    </dgm:pt>
    <dgm:pt modelId="{D0FEAB12-8C22-4037-92C3-6DA2C32E68D5}" type="pres">
      <dgm:prSet presAssocID="{08EF4D70-9CFB-4E21-A82A-5DBAD50F2E99}" presName="node" presStyleLbl="node1" presStyleIdx="0" presStyleCnt="5">
        <dgm:presLayoutVars>
          <dgm:bulletEnabled val="1"/>
        </dgm:presLayoutVars>
      </dgm:prSet>
      <dgm:spPr/>
      <dgm:t>
        <a:bodyPr/>
        <a:lstStyle/>
        <a:p>
          <a:endParaRPr lang="en-US"/>
        </a:p>
      </dgm:t>
    </dgm:pt>
    <dgm:pt modelId="{EC92AE09-3933-457C-B6FD-6F8B8EE2CEE3}" type="pres">
      <dgm:prSet presAssocID="{572DBFD9-07F3-478E-8879-5E6C21957D9B}" presName="sibTrans" presStyleLbl="sibTrans2D1" presStyleIdx="0" presStyleCnt="4"/>
      <dgm:spPr/>
      <dgm:t>
        <a:bodyPr/>
        <a:lstStyle/>
        <a:p>
          <a:endParaRPr lang="en-US"/>
        </a:p>
      </dgm:t>
    </dgm:pt>
    <dgm:pt modelId="{A1BB748E-E1B0-4644-B5E2-CCC3E52C31CC}" type="pres">
      <dgm:prSet presAssocID="{572DBFD9-07F3-478E-8879-5E6C21957D9B}" presName="connectorText" presStyleLbl="sibTrans2D1" presStyleIdx="0" presStyleCnt="4"/>
      <dgm:spPr/>
      <dgm:t>
        <a:bodyPr/>
        <a:lstStyle/>
        <a:p>
          <a:endParaRPr lang="en-US"/>
        </a:p>
      </dgm:t>
    </dgm:pt>
    <dgm:pt modelId="{64C3C65E-4CB0-4254-B70A-3CAC92FA8EC0}" type="pres">
      <dgm:prSet presAssocID="{D1E19B01-B2C1-4F13-A075-C43C5CFCB6CA}" presName="node" presStyleLbl="node1" presStyleIdx="1" presStyleCnt="5">
        <dgm:presLayoutVars>
          <dgm:bulletEnabled val="1"/>
        </dgm:presLayoutVars>
      </dgm:prSet>
      <dgm:spPr/>
      <dgm:t>
        <a:bodyPr/>
        <a:lstStyle/>
        <a:p>
          <a:endParaRPr lang="en-US"/>
        </a:p>
      </dgm:t>
    </dgm:pt>
    <dgm:pt modelId="{2C9D0525-C5ED-45C3-B71B-17E7F2F57AA9}" type="pres">
      <dgm:prSet presAssocID="{423F6FB3-9B4D-4B54-BFFE-76782DC01356}" presName="sibTrans" presStyleLbl="sibTrans2D1" presStyleIdx="1" presStyleCnt="4"/>
      <dgm:spPr/>
      <dgm:t>
        <a:bodyPr/>
        <a:lstStyle/>
        <a:p>
          <a:endParaRPr lang="en-US"/>
        </a:p>
      </dgm:t>
    </dgm:pt>
    <dgm:pt modelId="{41938C47-EB29-41AD-88DE-3DB71FE18F06}" type="pres">
      <dgm:prSet presAssocID="{423F6FB3-9B4D-4B54-BFFE-76782DC01356}" presName="connectorText" presStyleLbl="sibTrans2D1" presStyleIdx="1" presStyleCnt="4"/>
      <dgm:spPr/>
      <dgm:t>
        <a:bodyPr/>
        <a:lstStyle/>
        <a:p>
          <a:endParaRPr lang="en-US"/>
        </a:p>
      </dgm:t>
    </dgm:pt>
    <dgm:pt modelId="{0F10B89B-AFA7-404B-9A28-754762187603}" type="pres">
      <dgm:prSet presAssocID="{29D4E414-C42A-46F0-83A8-CFB1509CF742}" presName="node" presStyleLbl="node1" presStyleIdx="2" presStyleCnt="5">
        <dgm:presLayoutVars>
          <dgm:bulletEnabled val="1"/>
        </dgm:presLayoutVars>
      </dgm:prSet>
      <dgm:spPr/>
      <dgm:t>
        <a:bodyPr/>
        <a:lstStyle/>
        <a:p>
          <a:endParaRPr lang="en-US"/>
        </a:p>
      </dgm:t>
    </dgm:pt>
    <dgm:pt modelId="{4D1ED4D1-5E76-445C-AD54-4E3504220F3F}" type="pres">
      <dgm:prSet presAssocID="{C04B0096-E0E4-4ABC-B3FD-DA4CBD0E4FA5}" presName="sibTrans" presStyleLbl="sibTrans2D1" presStyleIdx="2" presStyleCnt="4"/>
      <dgm:spPr/>
      <dgm:t>
        <a:bodyPr/>
        <a:lstStyle/>
        <a:p>
          <a:endParaRPr lang="en-US"/>
        </a:p>
      </dgm:t>
    </dgm:pt>
    <dgm:pt modelId="{F87C56E5-9218-41D9-9450-3B485C3776D7}" type="pres">
      <dgm:prSet presAssocID="{C04B0096-E0E4-4ABC-B3FD-DA4CBD0E4FA5}" presName="connectorText" presStyleLbl="sibTrans2D1" presStyleIdx="2" presStyleCnt="4"/>
      <dgm:spPr/>
      <dgm:t>
        <a:bodyPr/>
        <a:lstStyle/>
        <a:p>
          <a:endParaRPr lang="en-US"/>
        </a:p>
      </dgm:t>
    </dgm:pt>
    <dgm:pt modelId="{A800C2F8-6022-44EC-8651-C3B9C06F2A6B}" type="pres">
      <dgm:prSet presAssocID="{172FD129-D8F3-4D48-9598-54D6C3A80ED9}" presName="node" presStyleLbl="node1" presStyleIdx="3" presStyleCnt="5">
        <dgm:presLayoutVars>
          <dgm:bulletEnabled val="1"/>
        </dgm:presLayoutVars>
      </dgm:prSet>
      <dgm:spPr/>
      <dgm:t>
        <a:bodyPr/>
        <a:lstStyle/>
        <a:p>
          <a:endParaRPr lang="en-US"/>
        </a:p>
      </dgm:t>
    </dgm:pt>
    <dgm:pt modelId="{86B73FE6-0B41-4F94-B455-F9B245BF8C64}" type="pres">
      <dgm:prSet presAssocID="{E41B93F8-6B08-4E75-9592-3A5E0716DC15}" presName="sibTrans" presStyleLbl="sibTrans2D1" presStyleIdx="3" presStyleCnt="4"/>
      <dgm:spPr/>
      <dgm:t>
        <a:bodyPr/>
        <a:lstStyle/>
        <a:p>
          <a:endParaRPr lang="en-US"/>
        </a:p>
      </dgm:t>
    </dgm:pt>
    <dgm:pt modelId="{D290E5F7-4903-40A9-A515-46E13084CAF0}" type="pres">
      <dgm:prSet presAssocID="{E41B93F8-6B08-4E75-9592-3A5E0716DC15}" presName="connectorText" presStyleLbl="sibTrans2D1" presStyleIdx="3" presStyleCnt="4"/>
      <dgm:spPr/>
      <dgm:t>
        <a:bodyPr/>
        <a:lstStyle/>
        <a:p>
          <a:endParaRPr lang="en-US"/>
        </a:p>
      </dgm:t>
    </dgm:pt>
    <dgm:pt modelId="{4FD4815E-7C48-40C4-8F74-A72E300CE797}" type="pres">
      <dgm:prSet presAssocID="{C7C19FCF-E315-4263-9347-F26D53322EE7}" presName="node" presStyleLbl="node1" presStyleIdx="4" presStyleCnt="5">
        <dgm:presLayoutVars>
          <dgm:bulletEnabled val="1"/>
        </dgm:presLayoutVars>
      </dgm:prSet>
      <dgm:spPr/>
      <dgm:t>
        <a:bodyPr/>
        <a:lstStyle/>
        <a:p>
          <a:endParaRPr lang="en-US"/>
        </a:p>
      </dgm:t>
    </dgm:pt>
  </dgm:ptLst>
  <dgm:cxnLst>
    <dgm:cxn modelId="{CF223472-E0D1-469C-8C35-9C9FBA233762}" type="presOf" srcId="{D1E19B01-B2C1-4F13-A075-C43C5CFCB6CA}" destId="{64C3C65E-4CB0-4254-B70A-3CAC92FA8EC0}" srcOrd="0" destOrd="0" presId="urn:microsoft.com/office/officeart/2005/8/layout/process2"/>
    <dgm:cxn modelId="{918D5AE3-AE00-466D-8BD3-226392EC00ED}" type="presOf" srcId="{C04B0096-E0E4-4ABC-B3FD-DA4CBD0E4FA5}" destId="{F87C56E5-9218-41D9-9450-3B485C3776D7}" srcOrd="1" destOrd="0" presId="urn:microsoft.com/office/officeart/2005/8/layout/process2"/>
    <dgm:cxn modelId="{AA4898A7-6E6C-427E-A653-D509B475069A}" type="presOf" srcId="{08EF4D70-9CFB-4E21-A82A-5DBAD50F2E99}" destId="{D0FEAB12-8C22-4037-92C3-6DA2C32E68D5}" srcOrd="0" destOrd="0" presId="urn:microsoft.com/office/officeart/2005/8/layout/process2"/>
    <dgm:cxn modelId="{81FECF50-9C82-4DCE-AE0A-C78F5C470F9E}" type="presOf" srcId="{C04B0096-E0E4-4ABC-B3FD-DA4CBD0E4FA5}" destId="{4D1ED4D1-5E76-445C-AD54-4E3504220F3F}" srcOrd="0" destOrd="0" presId="urn:microsoft.com/office/officeart/2005/8/layout/process2"/>
    <dgm:cxn modelId="{AFCBA5D6-6DE7-4488-B287-735E74C92727}" type="presOf" srcId="{29D4E414-C42A-46F0-83A8-CFB1509CF742}" destId="{0F10B89B-AFA7-404B-9A28-754762187603}" srcOrd="0" destOrd="0" presId="urn:microsoft.com/office/officeart/2005/8/layout/process2"/>
    <dgm:cxn modelId="{BFEB3F9B-7404-4EB1-8BC0-46F65D016283}" type="presOf" srcId="{172FD129-D8F3-4D48-9598-54D6C3A80ED9}" destId="{A800C2F8-6022-44EC-8651-C3B9C06F2A6B}" srcOrd="0" destOrd="0" presId="urn:microsoft.com/office/officeart/2005/8/layout/process2"/>
    <dgm:cxn modelId="{FC8D5F04-8342-4297-B0EC-4AEF3E91732E}" srcId="{79ACB455-B466-4A10-8044-F8595F5475CE}" destId="{08EF4D70-9CFB-4E21-A82A-5DBAD50F2E99}" srcOrd="0" destOrd="0" parTransId="{20476E6A-C8CF-49F9-AF7B-0C1FBF129387}" sibTransId="{572DBFD9-07F3-478E-8879-5E6C21957D9B}"/>
    <dgm:cxn modelId="{4F70CD8C-C13D-4A98-ADF1-C899A3C94E99}" srcId="{79ACB455-B466-4A10-8044-F8595F5475CE}" destId="{C7C19FCF-E315-4263-9347-F26D53322EE7}" srcOrd="4" destOrd="0" parTransId="{CC1C1760-03B3-4306-8C08-C7F5423CA071}" sibTransId="{A1906452-D6F9-4355-AE46-B2433D4FF126}"/>
    <dgm:cxn modelId="{A643C37F-CA87-46C7-9EFA-EAABB3D5A5C8}" type="presOf" srcId="{79ACB455-B466-4A10-8044-F8595F5475CE}" destId="{15155313-77E7-45F6-BD6D-6AE96E094D8E}" srcOrd="0" destOrd="0" presId="urn:microsoft.com/office/officeart/2005/8/layout/process2"/>
    <dgm:cxn modelId="{A4681421-52AC-4C08-A1A3-8FCF1C1B1F2A}" type="presOf" srcId="{423F6FB3-9B4D-4B54-BFFE-76782DC01356}" destId="{2C9D0525-C5ED-45C3-B71B-17E7F2F57AA9}" srcOrd="0" destOrd="0" presId="urn:microsoft.com/office/officeart/2005/8/layout/process2"/>
    <dgm:cxn modelId="{53A127FD-C702-4E61-841B-B4FC8E7106EA}" srcId="{79ACB455-B466-4A10-8044-F8595F5475CE}" destId="{29D4E414-C42A-46F0-83A8-CFB1509CF742}" srcOrd="2" destOrd="0" parTransId="{6B515FDC-18E7-469C-BFC9-92EF6A2B2523}" sibTransId="{C04B0096-E0E4-4ABC-B3FD-DA4CBD0E4FA5}"/>
    <dgm:cxn modelId="{1522C322-CD4F-4E49-8325-8DA7C295C0C3}" type="presOf" srcId="{E41B93F8-6B08-4E75-9592-3A5E0716DC15}" destId="{D290E5F7-4903-40A9-A515-46E13084CAF0}" srcOrd="1" destOrd="0" presId="urn:microsoft.com/office/officeart/2005/8/layout/process2"/>
    <dgm:cxn modelId="{D3B9038E-B86E-4D8A-B051-B6052E2CB6FF}" type="presOf" srcId="{572DBFD9-07F3-478E-8879-5E6C21957D9B}" destId="{A1BB748E-E1B0-4644-B5E2-CCC3E52C31CC}" srcOrd="1" destOrd="0" presId="urn:microsoft.com/office/officeart/2005/8/layout/process2"/>
    <dgm:cxn modelId="{B5DB1EF8-7B74-40EC-8277-C8EC0499D844}" type="presOf" srcId="{C7C19FCF-E315-4263-9347-F26D53322EE7}" destId="{4FD4815E-7C48-40C4-8F74-A72E300CE797}" srcOrd="0" destOrd="0" presId="urn:microsoft.com/office/officeart/2005/8/layout/process2"/>
    <dgm:cxn modelId="{71EFA16E-2B3D-4EC5-A4A6-8B32E4E7A9F1}" type="presOf" srcId="{572DBFD9-07F3-478E-8879-5E6C21957D9B}" destId="{EC92AE09-3933-457C-B6FD-6F8B8EE2CEE3}" srcOrd="0" destOrd="0" presId="urn:microsoft.com/office/officeart/2005/8/layout/process2"/>
    <dgm:cxn modelId="{BF12C248-34B6-4E66-88BD-E9441390FCDE}" type="presOf" srcId="{E41B93F8-6B08-4E75-9592-3A5E0716DC15}" destId="{86B73FE6-0B41-4F94-B455-F9B245BF8C64}" srcOrd="0" destOrd="0" presId="urn:microsoft.com/office/officeart/2005/8/layout/process2"/>
    <dgm:cxn modelId="{06375F81-9564-4508-A29C-BF9E23753682}" type="presOf" srcId="{423F6FB3-9B4D-4B54-BFFE-76782DC01356}" destId="{41938C47-EB29-41AD-88DE-3DB71FE18F06}" srcOrd="1" destOrd="0" presId="urn:microsoft.com/office/officeart/2005/8/layout/process2"/>
    <dgm:cxn modelId="{C9A513FB-4A95-485C-9F0D-9DA619E70EA6}" srcId="{79ACB455-B466-4A10-8044-F8595F5475CE}" destId="{172FD129-D8F3-4D48-9598-54D6C3A80ED9}" srcOrd="3" destOrd="0" parTransId="{F11DE41D-139C-4B60-8115-08604AFF45CB}" sibTransId="{E41B93F8-6B08-4E75-9592-3A5E0716DC15}"/>
    <dgm:cxn modelId="{A5EBB042-8276-4C01-B6FF-7704BAA4D68D}" srcId="{79ACB455-B466-4A10-8044-F8595F5475CE}" destId="{D1E19B01-B2C1-4F13-A075-C43C5CFCB6CA}" srcOrd="1" destOrd="0" parTransId="{6810BBA1-5404-43D8-84CB-0A213A587A25}" sibTransId="{423F6FB3-9B4D-4B54-BFFE-76782DC01356}"/>
    <dgm:cxn modelId="{1A04BF08-C195-4575-93A8-E023AC9C69E9}" type="presParOf" srcId="{15155313-77E7-45F6-BD6D-6AE96E094D8E}" destId="{D0FEAB12-8C22-4037-92C3-6DA2C32E68D5}" srcOrd="0" destOrd="0" presId="urn:microsoft.com/office/officeart/2005/8/layout/process2"/>
    <dgm:cxn modelId="{26D52903-89F8-443D-9ECE-1367681525F1}" type="presParOf" srcId="{15155313-77E7-45F6-BD6D-6AE96E094D8E}" destId="{EC92AE09-3933-457C-B6FD-6F8B8EE2CEE3}" srcOrd="1" destOrd="0" presId="urn:microsoft.com/office/officeart/2005/8/layout/process2"/>
    <dgm:cxn modelId="{607A96B3-711C-4635-99AA-46132B47314A}" type="presParOf" srcId="{EC92AE09-3933-457C-B6FD-6F8B8EE2CEE3}" destId="{A1BB748E-E1B0-4644-B5E2-CCC3E52C31CC}" srcOrd="0" destOrd="0" presId="urn:microsoft.com/office/officeart/2005/8/layout/process2"/>
    <dgm:cxn modelId="{DEB320B6-2C62-4025-A02C-06152BF09069}" type="presParOf" srcId="{15155313-77E7-45F6-BD6D-6AE96E094D8E}" destId="{64C3C65E-4CB0-4254-B70A-3CAC92FA8EC0}" srcOrd="2" destOrd="0" presId="urn:microsoft.com/office/officeart/2005/8/layout/process2"/>
    <dgm:cxn modelId="{836774D5-FBBF-4FE0-BC9C-F4882B144C07}" type="presParOf" srcId="{15155313-77E7-45F6-BD6D-6AE96E094D8E}" destId="{2C9D0525-C5ED-45C3-B71B-17E7F2F57AA9}" srcOrd="3" destOrd="0" presId="urn:microsoft.com/office/officeart/2005/8/layout/process2"/>
    <dgm:cxn modelId="{352B33A1-6270-4CE5-B879-DB369F3FBAFD}" type="presParOf" srcId="{2C9D0525-C5ED-45C3-B71B-17E7F2F57AA9}" destId="{41938C47-EB29-41AD-88DE-3DB71FE18F06}" srcOrd="0" destOrd="0" presId="urn:microsoft.com/office/officeart/2005/8/layout/process2"/>
    <dgm:cxn modelId="{6271293F-1E5C-4FB3-9382-A7627ADEBE48}" type="presParOf" srcId="{15155313-77E7-45F6-BD6D-6AE96E094D8E}" destId="{0F10B89B-AFA7-404B-9A28-754762187603}" srcOrd="4" destOrd="0" presId="urn:microsoft.com/office/officeart/2005/8/layout/process2"/>
    <dgm:cxn modelId="{47541DA3-48E3-4048-9725-E0738D4C5D99}" type="presParOf" srcId="{15155313-77E7-45F6-BD6D-6AE96E094D8E}" destId="{4D1ED4D1-5E76-445C-AD54-4E3504220F3F}" srcOrd="5" destOrd="0" presId="urn:microsoft.com/office/officeart/2005/8/layout/process2"/>
    <dgm:cxn modelId="{637A4283-8C0E-4611-9966-E1CF0A300442}" type="presParOf" srcId="{4D1ED4D1-5E76-445C-AD54-4E3504220F3F}" destId="{F87C56E5-9218-41D9-9450-3B485C3776D7}" srcOrd="0" destOrd="0" presId="urn:microsoft.com/office/officeart/2005/8/layout/process2"/>
    <dgm:cxn modelId="{046E4AAC-E737-4963-8231-C819F899581C}" type="presParOf" srcId="{15155313-77E7-45F6-BD6D-6AE96E094D8E}" destId="{A800C2F8-6022-44EC-8651-C3B9C06F2A6B}" srcOrd="6" destOrd="0" presId="urn:microsoft.com/office/officeart/2005/8/layout/process2"/>
    <dgm:cxn modelId="{137B5709-279C-4738-AF8D-5D7CB3218466}" type="presParOf" srcId="{15155313-77E7-45F6-BD6D-6AE96E094D8E}" destId="{86B73FE6-0B41-4F94-B455-F9B245BF8C64}" srcOrd="7" destOrd="0" presId="urn:microsoft.com/office/officeart/2005/8/layout/process2"/>
    <dgm:cxn modelId="{BFA2C8EF-FA4D-4919-8813-5A072BDC26A3}" type="presParOf" srcId="{86B73FE6-0B41-4F94-B455-F9B245BF8C64}" destId="{D290E5F7-4903-40A9-A515-46E13084CAF0}" srcOrd="0" destOrd="0" presId="urn:microsoft.com/office/officeart/2005/8/layout/process2"/>
    <dgm:cxn modelId="{5F2102C6-5D60-4496-9DA5-0BBD856C7A4B}" type="presParOf" srcId="{15155313-77E7-45F6-BD6D-6AE96E094D8E}" destId="{4FD4815E-7C48-40C4-8F74-A72E300CE79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6/11/2015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6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66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EF2A8C3E-E88E-4543-B3E8-4DDF609958F1}" type="slidenum">
              <a:rPr lang="en-US" altLang="en-US" smtClean="0">
                <a:latin typeface="Arial" charset="0"/>
              </a:rPr>
              <a:pPr eaLnBrk="1" hangingPunct="1"/>
              <a:t>4</a:t>
            </a:fld>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Kady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dirty="0"/>
          </a:p>
        </p:txBody>
      </p:sp>
    </p:spTree>
    <p:extLst>
      <p:ext uri="{BB962C8B-B14F-4D97-AF65-F5344CB8AC3E}">
        <p14:creationId xmlns:p14="http://schemas.microsoft.com/office/powerpoint/2010/main" val="39542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21">
              <a:defRPr/>
            </a:pPr>
            <a:r>
              <a:rPr lang="en-US" dirty="0" smtClean="0"/>
              <a:t>This is our plan for 2015. NOT A 2 YEAR RATING!!!</a:t>
            </a:r>
          </a:p>
          <a:p>
            <a:pPr defTabSz="447921">
              <a:defRPr/>
            </a:pPr>
            <a:endParaRPr lang="en-US" dirty="0" smtClean="0"/>
          </a:p>
          <a:p>
            <a:pPr defTabSz="447921">
              <a:defRPr/>
            </a:pPr>
            <a:r>
              <a:rPr lang="en-US" dirty="0" smtClean="0"/>
              <a:t>I</a:t>
            </a:r>
            <a:r>
              <a:rPr lang="en-US" baseline="0" dirty="0" smtClean="0"/>
              <a:t> think you know the rest…</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6/11/2015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17</a:t>
            </a:fld>
            <a:endParaRPr lang="en-US" dirty="0"/>
          </a:p>
        </p:txBody>
      </p:sp>
    </p:spTree>
    <p:extLst>
      <p:ext uri="{BB962C8B-B14F-4D97-AF65-F5344CB8AC3E}">
        <p14:creationId xmlns:p14="http://schemas.microsoft.com/office/powerpoint/2010/main" val="159355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usually end up talking about this on the previous slide- but it’s a more detailed list of data that</a:t>
            </a:r>
            <a:r>
              <a:rPr lang="en-US" baseline="0" dirty="0" smtClean="0"/>
              <a:t> can be provided in 2015 for adjusting ratings/understanding performance for UIP.</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111541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is a good one to use as a reference document, if they find it useful.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177945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upon audience… but basically clock doesn’t hold- may go on year 5 or 6 based on transition rating.</a:t>
            </a:r>
          </a:p>
          <a:p>
            <a:r>
              <a:rPr lang="en-US" dirty="0" smtClean="0"/>
              <a:t>The</a:t>
            </a:r>
            <a:r>
              <a:rPr lang="en-US" baseline="0" dirty="0" smtClean="0"/>
              <a:t> counter balance is the SBE having more flexibility with schools.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1885178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mention </a:t>
            </a:r>
            <a:r>
              <a:rPr lang="en-US" baseline="0" dirty="0" smtClean="0"/>
              <a:t>how we are working to enhance and improve the frameworks to make them more actionable (better for UIP). We’ve been asking lots of people for feedback and will continue to do so. If anyone has opinions, thoughts they can reach out to me.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6/11/2015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21</a:t>
            </a:fld>
            <a:endParaRPr lang="en-US" dirty="0"/>
          </a:p>
        </p:txBody>
      </p:sp>
    </p:spTree>
    <p:extLst>
      <p:ext uri="{BB962C8B-B14F-4D97-AF65-F5344CB8AC3E}">
        <p14:creationId xmlns:p14="http://schemas.microsoft.com/office/powerpoint/2010/main" val="381493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22</a:t>
            </a:fld>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942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A2D7CFD9-B624-4040-AD60-8ED55F87B82C}" type="slidenum">
              <a:rPr lang="en-US" altLang="en-US" smtClean="0">
                <a:solidFill>
                  <a:srgbClr val="000000"/>
                </a:solidFill>
                <a:latin typeface="Arial" charset="0"/>
              </a:rPr>
              <a:pPr eaLnBrk="1" hangingPunct="1"/>
              <a:t>23</a:t>
            </a:fld>
            <a:endParaRPr lang="en-US" altLang="en-US" dirty="0" smtClean="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28</a:t>
            </a:fld>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34</a:t>
            </a:fld>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a:p>
            <a:endParaRPr lang="en-US" altLang="en-US" dirty="0" smtClean="0"/>
          </a:p>
        </p:txBody>
      </p:sp>
      <p:sp>
        <p:nvSpPr>
          <p:cNvPr id="167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70449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74</a:t>
            </a:fld>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8975"/>
            <a:ext cx="4573588" cy="3429000"/>
          </a:xfrm>
          <a:ln/>
        </p:spPr>
      </p:sp>
      <p:sp>
        <p:nvSpPr>
          <p:cNvPr id="102403" name="Rectangle 3"/>
          <p:cNvSpPr>
            <a:spLocks noGrp="1" noChangeArrowheads="1"/>
          </p:cNvSpPr>
          <p:nvPr>
            <p:ph type="body" idx="1"/>
          </p:nvPr>
        </p:nvSpPr>
        <p:spPr>
          <a:xfrm>
            <a:off x="685800" y="4343675"/>
            <a:ext cx="5486400" cy="41114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Root cause analysis can be broken down into several different sub-steps. </a:t>
            </a:r>
          </a:p>
          <a:p>
            <a:pPr eaLnBrk="1" hangingPunct="1"/>
            <a:endParaRPr lang="en-US" altLang="en-US" sz="1100" dirty="0"/>
          </a:p>
          <a:p>
            <a:pPr eaLnBrk="1" hangingPunct="1"/>
            <a:r>
              <a:rPr lang="en-US" altLang="en-US" sz="1100" dirty="0"/>
              <a:t>It is important to note that root cause analysis is focused on a clearly defined performance. </a:t>
            </a:r>
          </a:p>
          <a:p>
            <a:pPr eaLnBrk="1" hangingPunct="1"/>
            <a:endParaRPr lang="en-US" altLang="en-US" sz="1100" dirty="0"/>
          </a:p>
          <a:p>
            <a:pPr eaLnBrk="1" hangingPunct="1"/>
            <a:r>
              <a:rPr lang="en-US" altLang="en-US" sz="1100" dirty="0"/>
              <a:t>The process of getting to root causes of priority performance challenges (priority needs) can be described as similar to a funnel. It starts broad, like the widest part of the top of a funnel, with brainstorming in a way that brings everyone’s thinking into the process. It is important to start broad for two reasons. First, so that everyone who you want to be part of the solution will have a chance to help define what needs to be fixed. Second, so that the possibility for “out of the box” thinking is present.</a:t>
            </a:r>
          </a:p>
          <a:p>
            <a:pPr eaLnBrk="1" hangingPunct="1"/>
            <a:endParaRPr lang="en-US" altLang="en-US" sz="1100" dirty="0"/>
          </a:p>
          <a:p>
            <a:pPr eaLnBrk="1" hangingPunct="1"/>
            <a:r>
              <a:rPr lang="en-US" altLang="en-US" sz="1100" dirty="0"/>
              <a:t>Next, the ideas that are generated through the brainstorm should be systematically narrowed, first by categorizing or grouping like causes together, and then by applying criteria. This takes you to the narrow point in the funnel. </a:t>
            </a:r>
          </a:p>
          <a:p>
            <a:pPr eaLnBrk="1" hangingPunct="1"/>
            <a:endParaRPr lang="en-US" altLang="en-US" sz="1100" dirty="0"/>
          </a:p>
          <a:p>
            <a:pPr eaLnBrk="1" hangingPunct="1"/>
            <a:r>
              <a:rPr lang="en-US" altLang="en-US" sz="1100" dirty="0"/>
              <a:t>Once the list of possible causes has been narrowed, the team needs to intentionally deepen their thinking to get to an actual “root” causes. Several possible processes can help deepen your teams thinking.  We’ll introduce a tool called the 5 Why’s.  </a:t>
            </a:r>
          </a:p>
          <a:p>
            <a:pPr eaLnBrk="1" hangingPunct="1"/>
            <a:endParaRPr lang="en-US" altLang="en-US" sz="1100" dirty="0"/>
          </a:p>
          <a:p>
            <a:pPr eaLnBrk="1" hangingPunct="1"/>
            <a:r>
              <a:rPr lang="en-US" altLang="en-US" sz="1100" dirty="0"/>
              <a:t>Once the team believes a root cause has been identified, it will be important to validated with other data.  </a:t>
            </a:r>
          </a:p>
          <a:p>
            <a:pPr eaLnBrk="1" hangingPunct="1"/>
            <a:endParaRPr lang="en-US" altLang="en-US" sz="1100" dirty="0"/>
          </a:p>
          <a:p>
            <a:pPr eaLnBrk="1" hangingPunct="1"/>
            <a:r>
              <a:rPr lang="en-US" altLang="en-US" sz="1100" dirty="0"/>
              <a:t>This may not be the end of the process, however. [Click to animate “iterative”].  This process is iterative rather than linear.  Planning teams may get through the deepening process only to realize they had prioritized the wrong cause, or validation may result in the team starting over with a different possible root cause. </a:t>
            </a:r>
          </a:p>
          <a:p>
            <a:pPr eaLnBrk="1" hangingPunct="1"/>
            <a:endParaRPr lang="en-US" altLang="en-US" sz="1100" dirty="0"/>
          </a:p>
          <a:p>
            <a:pPr eaLnBrk="1" hangingPunct="1"/>
            <a:r>
              <a:rPr lang="en-US" altLang="en-US" sz="1100" dirty="0"/>
              <a:t>First we are going to focus on the first three steps in root cause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95</a:t>
            </a:fld>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102</a:t>
            </a:fld>
            <a:endParaRPr lang="en-US"/>
          </a:p>
        </p:txBody>
      </p:sp>
    </p:spTree>
    <p:extLst>
      <p:ext uri="{BB962C8B-B14F-4D97-AF65-F5344CB8AC3E}">
        <p14:creationId xmlns:p14="http://schemas.microsoft.com/office/powerpoint/2010/main" val="3405262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104</a:t>
            </a:fld>
            <a:endParaRPr lang="en-US"/>
          </a:p>
        </p:txBody>
      </p:sp>
    </p:spTree>
    <p:extLst>
      <p:ext uri="{BB962C8B-B14F-4D97-AF65-F5344CB8AC3E}">
        <p14:creationId xmlns:p14="http://schemas.microsoft.com/office/powerpoint/2010/main" val="338404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99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1.3</a:t>
            </a:r>
          </a:p>
        </p:txBody>
      </p:sp>
      <p:sp>
        <p:nvSpPr>
          <p:cNvPr id="1699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FED7A8D2-A822-49D3-B8BE-19BBEE038639}" type="slidenum">
              <a:rPr lang="en-US" altLang="en-US" smtClean="0">
                <a:latin typeface="Arial" charset="0"/>
              </a:rPr>
              <a:pPr eaLnBrk="1" hangingPunct="1"/>
              <a:t>9</a:t>
            </a:fld>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10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1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34852" indent="-282635" eaLnBrk="0" hangingPunct="0">
              <a:defRPr>
                <a:solidFill>
                  <a:schemeClr val="tx1"/>
                </a:solidFill>
                <a:latin typeface="Verdana" pitchFamily="34" charset="0"/>
                <a:ea typeface="ＭＳ Ｐゴシック" charset="-128"/>
              </a:defRPr>
            </a:lvl2pPr>
            <a:lvl3pPr marL="1130541" indent="-226108" eaLnBrk="0" hangingPunct="0">
              <a:defRPr>
                <a:solidFill>
                  <a:schemeClr val="tx1"/>
                </a:solidFill>
                <a:latin typeface="Verdana" pitchFamily="34" charset="0"/>
                <a:ea typeface="ＭＳ Ｐゴシック" charset="-128"/>
              </a:defRPr>
            </a:lvl3pPr>
            <a:lvl4pPr marL="1582758" indent="-226108" eaLnBrk="0" hangingPunct="0">
              <a:defRPr>
                <a:solidFill>
                  <a:schemeClr val="tx1"/>
                </a:solidFill>
                <a:latin typeface="Verdana" pitchFamily="34" charset="0"/>
                <a:ea typeface="ＭＳ Ｐゴシック" charset="-128"/>
              </a:defRPr>
            </a:lvl4pPr>
            <a:lvl5pPr marL="2034974" indent="-226108" eaLnBrk="0" hangingPunct="0">
              <a:defRPr>
                <a:solidFill>
                  <a:schemeClr val="tx1"/>
                </a:solidFill>
                <a:latin typeface="Verdana" pitchFamily="34" charset="0"/>
                <a:ea typeface="ＭＳ Ｐゴシック" charset="-128"/>
              </a:defRPr>
            </a:lvl5pPr>
            <a:lvl6pPr marL="2487191" indent="-226108" eaLnBrk="0" fontAlgn="base" hangingPunct="0">
              <a:spcBef>
                <a:spcPct val="0"/>
              </a:spcBef>
              <a:spcAft>
                <a:spcPct val="0"/>
              </a:spcAft>
              <a:defRPr>
                <a:solidFill>
                  <a:schemeClr val="tx1"/>
                </a:solidFill>
                <a:latin typeface="Verdana" pitchFamily="34" charset="0"/>
                <a:ea typeface="ＭＳ Ｐゴシック" charset="-128"/>
              </a:defRPr>
            </a:lvl6pPr>
            <a:lvl7pPr marL="2939407" indent="-226108" eaLnBrk="0" fontAlgn="base" hangingPunct="0">
              <a:spcBef>
                <a:spcPct val="0"/>
              </a:spcBef>
              <a:spcAft>
                <a:spcPct val="0"/>
              </a:spcAft>
              <a:defRPr>
                <a:solidFill>
                  <a:schemeClr val="tx1"/>
                </a:solidFill>
                <a:latin typeface="Verdana" pitchFamily="34" charset="0"/>
                <a:ea typeface="ＭＳ Ｐゴシック" charset="-128"/>
              </a:defRPr>
            </a:lvl7pPr>
            <a:lvl8pPr marL="3391624" indent="-226108" eaLnBrk="0" fontAlgn="base" hangingPunct="0">
              <a:spcBef>
                <a:spcPct val="0"/>
              </a:spcBef>
              <a:spcAft>
                <a:spcPct val="0"/>
              </a:spcAft>
              <a:defRPr>
                <a:solidFill>
                  <a:schemeClr val="tx1"/>
                </a:solidFill>
                <a:latin typeface="Verdana" pitchFamily="34" charset="0"/>
                <a:ea typeface="ＭＳ Ｐゴシック" charset="-128"/>
              </a:defRPr>
            </a:lvl8pPr>
            <a:lvl9pPr marL="3843840" indent="-226108"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A4D63CA-D139-47A0-B428-55F2E9694341}" type="slidenum">
              <a:rPr lang="en-US" altLang="en-US" smtClean="0">
                <a:latin typeface="Arial" charset="0"/>
              </a:rPr>
              <a:pPr eaLnBrk="1" hangingPunct="1"/>
              <a:t>10</a:t>
            </a:fld>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369307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may have a summary doc to share of this whole bill- will ask Jill.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395426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Kady</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395426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4218415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0999" y="1447800"/>
            <a:ext cx="8407893" cy="467867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199246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rrow Bar 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3" name="Content Placeholder 2"/>
          <p:cNvSpPr>
            <a:spLocks noGrp="1"/>
          </p:cNvSpPr>
          <p:nvPr>
            <p:ph sz="quarter" idx="10"/>
          </p:nvPr>
        </p:nvSpPr>
        <p:spPr>
          <a:xfrm>
            <a:off x="4800600" y="1905000"/>
            <a:ext cx="4114800" cy="42672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quarter" idx="11"/>
          </p:nvPr>
        </p:nvSpPr>
        <p:spPr>
          <a:xfrm>
            <a:off x="381000" y="1828800"/>
            <a:ext cx="4114800" cy="4343400"/>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381000" y="1295400"/>
            <a:ext cx="4114800" cy="533400"/>
          </a:xfrm>
        </p:spPr>
        <p:txBody>
          <a:bodyPr/>
          <a:lstStyle>
            <a:lvl1pPr marL="45720" indent="0">
              <a:buNone/>
              <a:defRPr sz="2800"/>
            </a:lvl1pPr>
          </a:lstStyle>
          <a:p>
            <a:pPr lvl="0"/>
            <a:r>
              <a:rPr lang="en-US" dirty="0" smtClean="0"/>
              <a:t>Click to edit Master</a:t>
            </a:r>
            <a:endParaRPr lang="en-US" dirty="0"/>
          </a:p>
        </p:txBody>
      </p:sp>
      <p:sp>
        <p:nvSpPr>
          <p:cNvPr id="8" name="Text Placeholder 6"/>
          <p:cNvSpPr>
            <a:spLocks noGrp="1"/>
          </p:cNvSpPr>
          <p:nvPr>
            <p:ph type="body" sz="quarter" idx="13"/>
          </p:nvPr>
        </p:nvSpPr>
        <p:spPr>
          <a:xfrm>
            <a:off x="4800600" y="1295400"/>
            <a:ext cx="4114800" cy="533400"/>
          </a:xfrm>
        </p:spPr>
        <p:txBody>
          <a:bodyPr/>
          <a:lstStyle>
            <a:lvl1pPr marL="45720" indent="0">
              <a:buNone/>
              <a:defRPr sz="2800"/>
            </a:lvl1pPr>
          </a:lstStyle>
          <a:p>
            <a:pPr lvl="0"/>
            <a:r>
              <a:rPr lang="en-US" dirty="0" smtClean="0"/>
              <a:t>Click to edit Master</a:t>
            </a:r>
            <a:endParaRPr lang="en-US" dirty="0"/>
          </a:p>
        </p:txBody>
      </p:sp>
    </p:spTree>
    <p:extLst>
      <p:ext uri="{BB962C8B-B14F-4D97-AF65-F5344CB8AC3E}">
        <p14:creationId xmlns:p14="http://schemas.microsoft.com/office/powerpoint/2010/main" val="322661683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spcBef>
                <a:spcPts val="600"/>
              </a:spcBef>
              <a:buFont typeface="Wingdings" charset="2"/>
              <a:buChar char="§"/>
              <a:defRPr spc="0"/>
            </a:lvl3pPr>
            <a:lvl4pPr marL="1097280" indent="-182880">
              <a:spcBef>
                <a:spcPts val="600"/>
              </a:spcBef>
              <a:buFont typeface="Wingdings" charset="2"/>
              <a:buChar char="§"/>
              <a:defRPr spc="0"/>
            </a:lvl4pPr>
            <a:lvl5pPr marL="1280160" indent="-182880">
              <a:spcBef>
                <a:spcPts val="600"/>
              </a:spcBef>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sz="4000" b="0" i="0">
                <a:latin typeface="Museo Slab 500"/>
                <a:cs typeface="Museo Slab 50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44087"/>
            <a:ext cx="8381260" cy="782073"/>
          </a:xfrm>
        </p:spPr>
        <p:txBody>
          <a:bodyPr/>
          <a:lstStyle>
            <a:lvl1pPr>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380999" y="1493520"/>
            <a:ext cx="8407893" cy="463295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spcBef>
                <a:spcPts val="600"/>
              </a:spcBef>
              <a:buFont typeface="Wingdings" charset="2"/>
              <a:buChar char="§"/>
              <a:defRPr spc="0"/>
            </a:lvl3pPr>
            <a:lvl4pPr marL="1097280" indent="-182880">
              <a:spcBef>
                <a:spcPts val="600"/>
              </a:spcBef>
              <a:buFont typeface="Wingdings" charset="2"/>
              <a:buChar char="§"/>
              <a:defRPr spc="0"/>
            </a:lvl4pPr>
            <a:lvl5pPr marL="1280160" indent="-182880">
              <a:spcBef>
                <a:spcPts val="600"/>
              </a:spcBef>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380999" y="1493520"/>
            <a:ext cx="8407893" cy="463295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spcBef>
                <a:spcPts val="600"/>
              </a:spcBef>
              <a:buFont typeface="Wingdings" charset="2"/>
              <a:buChar char="§"/>
              <a:defRPr spc="0"/>
            </a:lvl3pPr>
            <a:lvl4pPr marL="1097280" indent="-182880">
              <a:spcBef>
                <a:spcPts val="600"/>
              </a:spcBef>
              <a:buFont typeface="Wingdings" charset="2"/>
              <a:buChar char="§"/>
              <a:defRPr spc="0"/>
            </a:lvl4pPr>
            <a:lvl5pPr marL="1280160" indent="-182880">
              <a:spcBef>
                <a:spcPts val="600"/>
              </a:spcBef>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 id="2147483687" r:id="rId15"/>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statebillinfo.com/bills/bills/15/1170_enr.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accountability/accountabilityworkgrou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de.state.co.us/uip/supplementalguidance_newschools_2013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ellcolorado.or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2800" dirty="0" smtClean="0"/>
              <a:t>Summer 2015</a:t>
            </a:r>
            <a:endParaRPr lang="en-US" sz="2800" dirty="0"/>
          </a:p>
        </p:txBody>
      </p:sp>
      <p:sp>
        <p:nvSpPr>
          <p:cNvPr id="5" name="Title 4"/>
          <p:cNvSpPr>
            <a:spLocks noGrp="1"/>
          </p:cNvSpPr>
          <p:nvPr>
            <p:ph type="title"/>
          </p:nvPr>
        </p:nvSpPr>
        <p:spPr>
          <a:xfrm>
            <a:off x="380999" y="2441769"/>
            <a:ext cx="8341851" cy="1749253"/>
          </a:xfrm>
        </p:spPr>
        <p:txBody>
          <a:bodyPr/>
          <a:lstStyle/>
          <a:p>
            <a:r>
              <a:rPr lang="en-US" dirty="0" smtClean="0"/>
              <a:t>Unified Improvement Planning During the State Assessment Transition, 2.0</a:t>
            </a:r>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5867400"/>
            <a:ext cx="3581400" cy="40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5651381"/>
            <a:ext cx="1685925" cy="673219"/>
          </a:xfrm>
          <a:prstGeom prst="rect">
            <a:avLst/>
          </a:prstGeom>
        </p:spPr>
      </p:pic>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3656" y="1649445"/>
            <a:ext cx="5199797" cy="91152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Agenda</a:t>
            </a:r>
            <a:endParaRPr lang="en-US" dirty="0"/>
          </a:p>
        </p:txBody>
      </p:sp>
      <p:sp>
        <p:nvSpPr>
          <p:cNvPr id="3" name="TextBox 2"/>
          <p:cNvSpPr txBox="1"/>
          <p:nvPr/>
        </p:nvSpPr>
        <p:spPr>
          <a:xfrm>
            <a:off x="2055259" y="174835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Assessment Transition </a:t>
            </a:r>
            <a:r>
              <a:rPr lang="en-US" sz="2000" dirty="0" smtClean="0">
                <a:solidFill>
                  <a:schemeClr val="bg1"/>
                </a:solidFill>
                <a:latin typeface="Verdana" charset="0"/>
              </a:rPr>
              <a:t>Implications for Accountability and UIP 2015</a:t>
            </a:r>
            <a:endParaRPr lang="en-US" sz="2000" dirty="0">
              <a:solidFill>
                <a:schemeClr val="bg1"/>
              </a:solidFill>
              <a:latin typeface="Verdana" charset="0"/>
            </a:endParaRPr>
          </a:p>
        </p:txBody>
      </p:sp>
      <p:sp>
        <p:nvSpPr>
          <p:cNvPr id="14" name="TextBox 13"/>
          <p:cNvSpPr txBox="1"/>
          <p:nvPr/>
        </p:nvSpPr>
        <p:spPr>
          <a:xfrm>
            <a:off x="2041542" y="467842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Utilizing TELL Survey Results in UIP Processes</a:t>
            </a:r>
            <a:endParaRPr lang="en-US" sz="2000" dirty="0">
              <a:solidFill>
                <a:schemeClr val="bg1"/>
              </a:solidFill>
              <a:latin typeface="Verdana" charset="0"/>
            </a:endParaRPr>
          </a:p>
        </p:txBody>
      </p:sp>
      <p:cxnSp>
        <p:nvCxnSpPr>
          <p:cNvPr id="18" name="Straight Arrow Connector 17"/>
          <p:cNvCxnSpPr/>
          <p:nvPr/>
        </p:nvCxnSpPr>
        <p:spPr>
          <a:xfrm>
            <a:off x="4466495" y="249727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89041" y="540245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66495" y="3431414"/>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542" y="5704878"/>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READ Act and UIP</a:t>
            </a:r>
            <a:endParaRPr lang="en-US" sz="2000" dirty="0">
              <a:solidFill>
                <a:schemeClr val="bg1"/>
              </a:solidFill>
              <a:latin typeface="Verdana" charset="0"/>
            </a:endParaRPr>
          </a:p>
        </p:txBody>
      </p:sp>
      <p:cxnSp>
        <p:nvCxnSpPr>
          <p:cNvPr id="24" name="Straight Arrow Connector 23"/>
          <p:cNvCxnSpPr/>
          <p:nvPr/>
        </p:nvCxnSpPr>
        <p:spPr>
          <a:xfrm>
            <a:off x="4493659" y="441035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472" y="2793868"/>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UIP Template and Expectations for 2015-16</a:t>
            </a:r>
            <a:endParaRPr lang="en-US" sz="2000" dirty="0">
              <a:solidFill>
                <a:schemeClr val="bg1"/>
              </a:solidFill>
              <a:latin typeface="Verdana" charset="0"/>
            </a:endParaRPr>
          </a:p>
        </p:txBody>
      </p:sp>
      <p:sp>
        <p:nvSpPr>
          <p:cNvPr id="25" name="TextBox 24"/>
          <p:cNvSpPr txBox="1"/>
          <p:nvPr/>
        </p:nvSpPr>
        <p:spPr>
          <a:xfrm>
            <a:off x="2050124" y="3691872"/>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Data Analysis for Academic Achievement and Growth</a:t>
            </a:r>
          </a:p>
        </p:txBody>
      </p:sp>
    </p:spTree>
    <p:extLst>
      <p:ext uri="{BB962C8B-B14F-4D97-AF65-F5344CB8AC3E}">
        <p14:creationId xmlns:p14="http://schemas.microsoft.com/office/powerpoint/2010/main" val="77085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1260" cy="782073"/>
          </a:xfrm>
        </p:spPr>
        <p:txBody>
          <a:bodyPr/>
          <a:lstStyle/>
          <a:p>
            <a:r>
              <a:rPr lang="en-US" sz="3200" dirty="0" smtClean="0"/>
              <a:t>Approved K-3 Reading Interim Assessments</a:t>
            </a:r>
            <a:endParaRPr lang="en-US" sz="3200" dirty="0"/>
          </a:p>
        </p:txBody>
      </p:sp>
      <p:sp>
        <p:nvSpPr>
          <p:cNvPr id="4" name="Content Placeholder 3"/>
          <p:cNvSpPr>
            <a:spLocks noGrp="1"/>
          </p:cNvSpPr>
          <p:nvPr>
            <p:ph idx="1"/>
          </p:nvPr>
        </p:nvSpPr>
        <p:spPr>
          <a:xfrm>
            <a:off x="380999" y="1295400"/>
            <a:ext cx="8407893" cy="5257800"/>
          </a:xfrm>
        </p:spPr>
        <p:txBody>
          <a:bodyPr/>
          <a:lstStyle/>
          <a:p>
            <a:r>
              <a:rPr lang="en-US" dirty="0" smtClean="0"/>
              <a:t>2013-14 through 2015-16:</a:t>
            </a:r>
          </a:p>
          <a:p>
            <a:pPr lvl="1">
              <a:spcBef>
                <a:spcPts val="600"/>
              </a:spcBef>
            </a:pPr>
            <a:r>
              <a:rPr lang="en-US" dirty="0" smtClean="0"/>
              <a:t>DIBELS (6 and NEXT edition);</a:t>
            </a:r>
          </a:p>
          <a:p>
            <a:pPr lvl="1">
              <a:spcBef>
                <a:spcPts val="600"/>
              </a:spcBef>
            </a:pPr>
            <a:r>
              <a:rPr lang="en-US" dirty="0" smtClean="0"/>
              <a:t>DRA2; and</a:t>
            </a:r>
          </a:p>
          <a:p>
            <a:pPr lvl="1">
              <a:spcBef>
                <a:spcPts val="600"/>
              </a:spcBef>
            </a:pPr>
            <a:r>
              <a:rPr lang="en-US" dirty="0" smtClean="0"/>
              <a:t>PALS</a:t>
            </a:r>
          </a:p>
          <a:p>
            <a:r>
              <a:rPr lang="en-US" dirty="0" smtClean="0"/>
              <a:t>Beginning in 2014-15:</a:t>
            </a:r>
          </a:p>
          <a:p>
            <a:pPr lvl="1">
              <a:spcBef>
                <a:spcPts val="600"/>
              </a:spcBef>
            </a:pPr>
            <a:r>
              <a:rPr lang="en-US" dirty="0" err="1" smtClean="0"/>
              <a:t>Aimsweb</a:t>
            </a:r>
            <a:r>
              <a:rPr lang="en-US" dirty="0"/>
              <a:t>; </a:t>
            </a:r>
            <a:endParaRPr lang="en-US" dirty="0" smtClean="0"/>
          </a:p>
          <a:p>
            <a:pPr lvl="1">
              <a:spcBef>
                <a:spcPts val="600"/>
              </a:spcBef>
            </a:pPr>
            <a:r>
              <a:rPr lang="en-US" dirty="0" smtClean="0"/>
              <a:t>DIBELS (NEXT edition only); </a:t>
            </a:r>
          </a:p>
          <a:p>
            <a:pPr lvl="1">
              <a:spcBef>
                <a:spcPts val="600"/>
              </a:spcBef>
            </a:pPr>
            <a:r>
              <a:rPr lang="en-US" dirty="0" smtClean="0"/>
              <a:t>Formative </a:t>
            </a:r>
            <a:r>
              <a:rPr lang="en-US" dirty="0"/>
              <a:t>Assessment System for Teachers (FAST); </a:t>
            </a:r>
            <a:endParaRPr lang="en-US" dirty="0" smtClean="0"/>
          </a:p>
          <a:p>
            <a:pPr lvl="1">
              <a:spcBef>
                <a:spcPts val="600"/>
              </a:spcBef>
            </a:pPr>
            <a:r>
              <a:rPr lang="en-US" dirty="0" smtClean="0"/>
              <a:t>I </a:t>
            </a:r>
            <a:r>
              <a:rPr lang="en-US" dirty="0"/>
              <a:t>Ready; </a:t>
            </a:r>
            <a:endParaRPr lang="en-US" dirty="0" smtClean="0"/>
          </a:p>
          <a:p>
            <a:pPr lvl="1">
              <a:spcBef>
                <a:spcPts val="600"/>
              </a:spcBef>
            </a:pPr>
            <a:r>
              <a:rPr lang="en-US" dirty="0" smtClean="0"/>
              <a:t>ISP </a:t>
            </a:r>
            <a:r>
              <a:rPr lang="en-US" dirty="0"/>
              <a:t>ER, </a:t>
            </a:r>
            <a:r>
              <a:rPr lang="en-US" dirty="0" err="1"/>
              <a:t>Istation</a:t>
            </a:r>
            <a:r>
              <a:rPr lang="en-US" dirty="0"/>
              <a:t>; </a:t>
            </a:r>
            <a:endParaRPr lang="en-US" dirty="0" smtClean="0"/>
          </a:p>
          <a:p>
            <a:pPr lvl="1">
              <a:spcBef>
                <a:spcPts val="600"/>
              </a:spcBef>
            </a:pPr>
            <a:r>
              <a:rPr lang="en-US" dirty="0" smtClean="0"/>
              <a:t>Phonological </a:t>
            </a:r>
            <a:r>
              <a:rPr lang="en-US" dirty="0"/>
              <a:t>Awareness Literacy Screening (PALS</a:t>
            </a:r>
            <a:r>
              <a:rPr lang="en-US" dirty="0" smtClean="0"/>
              <a:t>); and</a:t>
            </a:r>
          </a:p>
          <a:p>
            <a:pPr lvl="1">
              <a:spcBef>
                <a:spcPts val="600"/>
              </a:spcBef>
            </a:pPr>
            <a:r>
              <a:rPr lang="en-US" dirty="0" smtClean="0"/>
              <a:t>STAR </a:t>
            </a:r>
            <a:r>
              <a:rPr lang="en-US" dirty="0"/>
              <a:t>Early Literacy Enterprise</a:t>
            </a:r>
          </a:p>
        </p:txBody>
      </p:sp>
    </p:spTree>
    <p:extLst>
      <p:ext uri="{BB962C8B-B14F-4D97-AF65-F5344CB8AC3E}">
        <p14:creationId xmlns:p14="http://schemas.microsoft.com/office/powerpoint/2010/main" val="2046628978"/>
      </p:ext>
    </p:extLst>
  </p:cSld>
  <p:clrMapOvr>
    <a:masterClrMapping/>
  </p:clrMapOvr>
  <p:transition spd="slow">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 Data reported to CDE</a:t>
            </a:r>
            <a:endParaRPr lang="en-US" dirty="0"/>
          </a:p>
        </p:txBody>
      </p:sp>
      <p:sp>
        <p:nvSpPr>
          <p:cNvPr id="3" name="Content Placeholder 2"/>
          <p:cNvSpPr>
            <a:spLocks noGrp="1"/>
          </p:cNvSpPr>
          <p:nvPr>
            <p:ph idx="1"/>
          </p:nvPr>
        </p:nvSpPr>
        <p:spPr>
          <a:xfrm>
            <a:off x="381000" y="1143000"/>
            <a:ext cx="8534400" cy="5181600"/>
          </a:xfrm>
        </p:spPr>
        <p:txBody>
          <a:bodyPr/>
          <a:lstStyle/>
          <a:p>
            <a:r>
              <a:rPr lang="en-US" sz="2350" dirty="0" smtClean="0"/>
              <a:t>K-3 Reading interim assessment instrument used in determining students’ significant reading deficiency (and administration date).</a:t>
            </a:r>
          </a:p>
          <a:p>
            <a:r>
              <a:rPr lang="en-US" sz="2350" dirty="0"/>
              <a:t>Students identified as having a significant reading </a:t>
            </a:r>
            <a:r>
              <a:rPr lang="en-US" sz="2350" dirty="0" smtClean="0"/>
              <a:t>deficiency.</a:t>
            </a:r>
            <a:endParaRPr lang="en-US" sz="2350" dirty="0"/>
          </a:p>
          <a:p>
            <a:r>
              <a:rPr lang="en-US" sz="2350" dirty="0" smtClean="0"/>
              <a:t>Students’ K-3 reading interim assessment score: </a:t>
            </a:r>
          </a:p>
          <a:p>
            <a:pPr lvl="1"/>
            <a:r>
              <a:rPr lang="en-US" sz="2150" dirty="0" smtClean="0"/>
              <a:t>DIBELS</a:t>
            </a:r>
          </a:p>
          <a:p>
            <a:pPr lvl="1"/>
            <a:r>
              <a:rPr lang="en-US" sz="2150" dirty="0" smtClean="0"/>
              <a:t>DRA2</a:t>
            </a:r>
          </a:p>
          <a:p>
            <a:pPr lvl="1"/>
            <a:r>
              <a:rPr lang="en-US" sz="2150" dirty="0" smtClean="0"/>
              <a:t>PALS</a:t>
            </a:r>
          </a:p>
          <a:p>
            <a:r>
              <a:rPr lang="en-US" sz="2350" dirty="0" smtClean="0">
                <a:solidFill>
                  <a:srgbClr val="FF0000"/>
                </a:solidFill>
              </a:rPr>
              <a:t>For </a:t>
            </a:r>
            <a:r>
              <a:rPr lang="en-US" sz="2350" dirty="0">
                <a:solidFill>
                  <a:srgbClr val="FF0000"/>
                </a:solidFill>
              </a:rPr>
              <a:t>UIP processes Schools/Districts </a:t>
            </a:r>
            <a:r>
              <a:rPr lang="en-US" sz="2350" dirty="0" smtClean="0">
                <a:solidFill>
                  <a:srgbClr val="FF0000"/>
                </a:solidFill>
              </a:rPr>
              <a:t>must use K-3 reading interim assessment aggregated metrics not reported to CDE.</a:t>
            </a:r>
          </a:p>
          <a:p>
            <a:r>
              <a:rPr lang="en-US" sz="2350" dirty="0" smtClean="0"/>
              <a:t>Vendors reports include some aggregated metrics.</a:t>
            </a:r>
            <a:endParaRPr lang="en-US" sz="2350" dirty="0"/>
          </a:p>
        </p:txBody>
      </p:sp>
    </p:spTree>
    <p:extLst>
      <p:ext uri="{BB962C8B-B14F-4D97-AF65-F5344CB8AC3E}">
        <p14:creationId xmlns:p14="http://schemas.microsoft.com/office/powerpoint/2010/main" val="1619917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81036"/>
            <a:ext cx="8381260" cy="782073"/>
          </a:xfrm>
        </p:spPr>
        <p:txBody>
          <a:bodyPr/>
          <a:lstStyle/>
          <a:p>
            <a:r>
              <a:rPr lang="en-US" dirty="0" smtClean="0"/>
              <a:t>Using K-3 Reading Interim Assessment Results for UIP</a:t>
            </a:r>
            <a:endParaRPr lang="en-US" dirty="0"/>
          </a:p>
        </p:txBody>
      </p:sp>
      <p:sp>
        <p:nvSpPr>
          <p:cNvPr id="2" name="Content Placeholder 1"/>
          <p:cNvSpPr>
            <a:spLocks noGrp="1"/>
          </p:cNvSpPr>
          <p:nvPr>
            <p:ph sz="quarter" idx="10"/>
          </p:nvPr>
        </p:nvSpPr>
        <p:spPr>
          <a:xfrm>
            <a:off x="4558553" y="1395882"/>
            <a:ext cx="4356847" cy="4598894"/>
          </a:xfrm>
        </p:spPr>
        <p:txBody>
          <a:bodyPr/>
          <a:lstStyle/>
          <a:p>
            <a:r>
              <a:rPr lang="en-US" dirty="0" smtClean="0"/>
              <a:t>Which early literacy assessment was in use in your district for 2014-15? Which will be used in 2015-16?</a:t>
            </a:r>
          </a:p>
          <a:p>
            <a:r>
              <a:rPr lang="en-US" dirty="0" smtClean="0"/>
              <a:t>Send one person up to get an instrument description for your literacy assessment.</a:t>
            </a:r>
          </a:p>
          <a:p>
            <a:r>
              <a:rPr lang="en-US" dirty="0" smtClean="0"/>
              <a:t>Updated instrument descriptions coming soon. . .</a:t>
            </a:r>
          </a:p>
        </p:txBody>
      </p:sp>
      <p:sp>
        <p:nvSpPr>
          <p:cNvPr id="4" name="Content Placeholder 3"/>
          <p:cNvSpPr>
            <a:spLocks noGrp="1"/>
          </p:cNvSpPr>
          <p:nvPr>
            <p:ph sz="quarter" idx="11"/>
          </p:nvPr>
        </p:nvSpPr>
        <p:spPr>
          <a:xfrm>
            <a:off x="381000" y="1438835"/>
            <a:ext cx="4312024" cy="4733365"/>
          </a:xfrm>
        </p:spPr>
        <p:txBody>
          <a:bodyPr/>
          <a:lstStyle/>
          <a:p>
            <a:pPr>
              <a:spcBef>
                <a:spcPts val="0"/>
              </a:spcBef>
            </a:pPr>
            <a:r>
              <a:rPr lang="en-US" dirty="0"/>
              <a:t>Assessment Instrument Descriptions available </a:t>
            </a:r>
            <a:r>
              <a:rPr lang="en-US" dirty="0" smtClean="0"/>
              <a:t>for (2014):</a:t>
            </a:r>
            <a:endParaRPr lang="en-US" dirty="0"/>
          </a:p>
          <a:p>
            <a:pPr lvl="1">
              <a:spcBef>
                <a:spcPts val="0"/>
              </a:spcBef>
            </a:pPr>
            <a:r>
              <a:rPr lang="en-US" dirty="0" err="1" smtClean="0"/>
              <a:t>Aimsweb</a:t>
            </a:r>
            <a:r>
              <a:rPr lang="en-US" dirty="0" smtClean="0"/>
              <a:t> (not available); </a:t>
            </a:r>
            <a:endParaRPr lang="en-US" dirty="0"/>
          </a:p>
          <a:p>
            <a:pPr lvl="1">
              <a:spcBef>
                <a:spcPts val="0"/>
              </a:spcBef>
            </a:pPr>
            <a:r>
              <a:rPr lang="en-US" dirty="0"/>
              <a:t>DIBELS (</a:t>
            </a:r>
            <a:r>
              <a:rPr lang="en-US" dirty="0" smtClean="0"/>
              <a:t>NEXT); </a:t>
            </a:r>
            <a:endParaRPr lang="en-US" dirty="0"/>
          </a:p>
          <a:p>
            <a:pPr lvl="1">
              <a:spcBef>
                <a:spcPts val="0"/>
              </a:spcBef>
            </a:pPr>
            <a:r>
              <a:rPr lang="en-US" dirty="0" smtClean="0"/>
              <a:t>DRA2;</a:t>
            </a:r>
            <a:endParaRPr lang="en-US" dirty="0"/>
          </a:p>
          <a:p>
            <a:pPr lvl="1">
              <a:spcBef>
                <a:spcPts val="0"/>
              </a:spcBef>
            </a:pPr>
            <a:r>
              <a:rPr lang="en-US" dirty="0" smtClean="0"/>
              <a:t>FAST;</a:t>
            </a:r>
            <a:endParaRPr lang="en-US" dirty="0"/>
          </a:p>
          <a:p>
            <a:pPr lvl="1">
              <a:spcBef>
                <a:spcPts val="0"/>
              </a:spcBef>
            </a:pPr>
            <a:r>
              <a:rPr lang="en-US" dirty="0"/>
              <a:t>I Ready; </a:t>
            </a:r>
          </a:p>
          <a:p>
            <a:pPr lvl="1">
              <a:spcBef>
                <a:spcPts val="0"/>
              </a:spcBef>
            </a:pPr>
            <a:r>
              <a:rPr lang="en-US" dirty="0"/>
              <a:t>ISP ER, </a:t>
            </a:r>
            <a:r>
              <a:rPr lang="en-US" dirty="0" err="1"/>
              <a:t>Istation</a:t>
            </a:r>
            <a:r>
              <a:rPr lang="en-US" dirty="0"/>
              <a:t>; </a:t>
            </a:r>
          </a:p>
          <a:p>
            <a:pPr lvl="1">
              <a:spcBef>
                <a:spcPts val="0"/>
              </a:spcBef>
            </a:pPr>
            <a:r>
              <a:rPr lang="en-US" dirty="0" smtClean="0"/>
              <a:t>PALS; and</a:t>
            </a:r>
            <a:endParaRPr lang="en-US" dirty="0"/>
          </a:p>
          <a:p>
            <a:pPr lvl="1">
              <a:spcBef>
                <a:spcPts val="0"/>
              </a:spcBef>
            </a:pPr>
            <a:r>
              <a:rPr lang="en-US" dirty="0"/>
              <a:t>Star Early Literacy Enterprise</a:t>
            </a:r>
          </a:p>
          <a:p>
            <a:endParaRPr lang="en-US" dirty="0"/>
          </a:p>
        </p:txBody>
      </p:sp>
    </p:spTree>
    <p:extLst>
      <p:ext uri="{BB962C8B-B14F-4D97-AF65-F5344CB8AC3E}">
        <p14:creationId xmlns:p14="http://schemas.microsoft.com/office/powerpoint/2010/main" val="1154168785"/>
      </p:ext>
    </p:extLst>
  </p:cSld>
  <p:clrMapOvr>
    <a:masterClrMapping/>
  </p:clrMapOvr>
  <p:transition spd="slow">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81729"/>
          </a:xfrm>
        </p:spPr>
        <p:txBody>
          <a:bodyPr/>
          <a:lstStyle/>
          <a:p>
            <a:r>
              <a:rPr lang="en-US" dirty="0" smtClean="0"/>
              <a:t>Work with a partner to review the Assessment Instrument Description for your K-3 Reading Interim Assessment.</a:t>
            </a:r>
          </a:p>
          <a:p>
            <a:r>
              <a:rPr lang="en-US" dirty="0" smtClean="0"/>
              <a:t>Consider:</a:t>
            </a:r>
            <a:endParaRPr lang="en-US" dirty="0"/>
          </a:p>
          <a:p>
            <a:pPr lvl="1">
              <a:spcBef>
                <a:spcPts val="1800"/>
              </a:spcBef>
            </a:pPr>
            <a:r>
              <a:rPr lang="en-US" dirty="0" smtClean="0"/>
              <a:t>What individual metrics are available?  What metric is used to determine if students have significant reading deficiencies?</a:t>
            </a:r>
          </a:p>
          <a:p>
            <a:pPr lvl="1">
              <a:spcBef>
                <a:spcPts val="1800"/>
              </a:spcBef>
            </a:pPr>
            <a:r>
              <a:rPr lang="en-US" dirty="0" smtClean="0"/>
              <a:t>What aggregate metrics are available?</a:t>
            </a:r>
          </a:p>
          <a:p>
            <a:pPr lvl="1">
              <a:spcBef>
                <a:spcPts val="1800"/>
              </a:spcBef>
            </a:pPr>
            <a:r>
              <a:rPr lang="en-US" dirty="0" smtClean="0"/>
              <a:t>What comparison points are provided by the vendor?</a:t>
            </a:r>
          </a:p>
          <a:p>
            <a:pPr lvl="1">
              <a:spcBef>
                <a:spcPts val="1800"/>
              </a:spcBef>
            </a:pPr>
            <a:r>
              <a:rPr lang="en-US" dirty="0" smtClean="0"/>
              <a:t>What comparison points are provided by CDE?</a:t>
            </a:r>
          </a:p>
          <a:p>
            <a:pPr lvl="1">
              <a:spcBef>
                <a:spcPts val="1800"/>
              </a:spcBef>
            </a:pPr>
            <a:r>
              <a:rPr lang="en-US" dirty="0" smtClean="0"/>
              <a:t>About what can inferences be made based on the results?</a:t>
            </a:r>
          </a:p>
          <a:p>
            <a:endParaRPr lang="en-US" dirty="0" smtClean="0"/>
          </a:p>
          <a:p>
            <a:endParaRPr lang="en-US" dirty="0"/>
          </a:p>
        </p:txBody>
      </p:sp>
      <p:sp>
        <p:nvSpPr>
          <p:cNvPr id="2" name="Title 1"/>
          <p:cNvSpPr>
            <a:spLocks noGrp="1"/>
          </p:cNvSpPr>
          <p:nvPr>
            <p:ph type="title"/>
          </p:nvPr>
        </p:nvSpPr>
        <p:spPr/>
        <p:txBody>
          <a:bodyPr/>
          <a:lstStyle/>
          <a:p>
            <a:r>
              <a:rPr lang="en-US" dirty="0" smtClean="0"/>
              <a:t>K-3 Reading Interim Assessment Instrument Descriptions</a:t>
            </a:r>
            <a:endParaRPr lang="en-US" dirty="0"/>
          </a:p>
        </p:txBody>
      </p:sp>
    </p:spTree>
    <p:extLst>
      <p:ext uri="{BB962C8B-B14F-4D97-AF65-F5344CB8AC3E}">
        <p14:creationId xmlns:p14="http://schemas.microsoft.com/office/powerpoint/2010/main" val="181069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30989" cy="4407408"/>
          </a:xfrm>
        </p:spPr>
        <p:txBody>
          <a:bodyPr/>
          <a:lstStyle/>
          <a:p>
            <a:r>
              <a:rPr lang="en-US" dirty="0" smtClean="0"/>
              <a:t>Turn to “K-3 Reading Example Trends and Targets” (Tools, p. 37)</a:t>
            </a:r>
          </a:p>
          <a:p>
            <a:r>
              <a:rPr lang="en-US" dirty="0" smtClean="0"/>
              <a:t>Work with a partner to review the example Trend Statements and Priority Performance Challenge. Consider:</a:t>
            </a:r>
          </a:p>
          <a:p>
            <a:pPr lvl="1"/>
            <a:r>
              <a:rPr lang="en-US" dirty="0" smtClean="0"/>
              <a:t>What information is included in the trend statements?</a:t>
            </a:r>
          </a:p>
          <a:p>
            <a:pPr lvl="1"/>
            <a:r>
              <a:rPr lang="en-US" dirty="0" smtClean="0"/>
              <a:t>Why are trends related to students scoring at grade level and students identified as having a significant reading deficiency described separately?</a:t>
            </a:r>
          </a:p>
          <a:p>
            <a:pPr lvl="1"/>
            <a:r>
              <a:rPr lang="en-US" dirty="0" smtClean="0"/>
              <a:t>How would you change these trend statements?</a:t>
            </a:r>
          </a:p>
          <a:p>
            <a:pPr lvl="1"/>
            <a:r>
              <a:rPr lang="en-US" dirty="0" smtClean="0"/>
              <a:t>Do you agree with the Prioritized Performance Challenge that is listed? How could it be improved?</a:t>
            </a:r>
            <a:endParaRPr lang="en-US" dirty="0"/>
          </a:p>
        </p:txBody>
      </p:sp>
      <p:sp>
        <p:nvSpPr>
          <p:cNvPr id="3" name="Title 2"/>
          <p:cNvSpPr>
            <a:spLocks noGrp="1"/>
          </p:cNvSpPr>
          <p:nvPr>
            <p:ph type="title"/>
          </p:nvPr>
        </p:nvSpPr>
        <p:spPr/>
        <p:txBody>
          <a:bodyPr/>
          <a:lstStyle/>
          <a:p>
            <a:r>
              <a:rPr lang="en-US" dirty="0" smtClean="0"/>
              <a:t>K-3 Literacy Trend Statements</a:t>
            </a:r>
            <a:endParaRPr lang="en-US" dirty="0"/>
          </a:p>
        </p:txBody>
      </p:sp>
    </p:spTree>
    <p:extLst>
      <p:ext uri="{BB962C8B-B14F-4D97-AF65-F5344CB8AC3E}">
        <p14:creationId xmlns:p14="http://schemas.microsoft.com/office/powerpoint/2010/main" val="37505667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K-3 Literacy Performance Targets</a:t>
            </a:r>
            <a:endParaRPr lang="en-US" sz="3600" dirty="0"/>
          </a:p>
        </p:txBody>
      </p:sp>
      <p:sp>
        <p:nvSpPr>
          <p:cNvPr id="2" name="Content Placeholder 1"/>
          <p:cNvSpPr>
            <a:spLocks noGrp="1"/>
          </p:cNvSpPr>
          <p:nvPr>
            <p:ph idx="1"/>
          </p:nvPr>
        </p:nvSpPr>
        <p:spPr>
          <a:xfrm>
            <a:off x="380999" y="1322364"/>
            <a:ext cx="8407893" cy="4804116"/>
          </a:xfrm>
        </p:spPr>
        <p:txBody>
          <a:bodyPr/>
          <a:lstStyle/>
          <a:p>
            <a:r>
              <a:rPr lang="en-US" dirty="0" smtClean="0"/>
              <a:t>Planning teams are required to include K-3 Literacy Performance Targets in their UIPs related to:</a:t>
            </a:r>
          </a:p>
          <a:p>
            <a:pPr lvl="1"/>
            <a:r>
              <a:rPr lang="en-US" dirty="0" smtClean="0"/>
              <a:t>Increasing the percent of students reading at grade level.</a:t>
            </a:r>
          </a:p>
          <a:p>
            <a:pPr lvl="1"/>
            <a:r>
              <a:rPr lang="en-US" dirty="0" smtClean="0"/>
              <a:t>Decreasing the percent/number of students identified with a significant reading deficiency.</a:t>
            </a:r>
          </a:p>
          <a:p>
            <a:pPr lvl="1"/>
            <a:r>
              <a:rPr lang="en-US" dirty="0" smtClean="0"/>
              <a:t>Note: For most K-3 Interim Assessment Instruments the cut score below which students would be identified as having a significant reading deficiency is below grade level expectations.</a:t>
            </a:r>
          </a:p>
          <a:p>
            <a:r>
              <a:rPr lang="en-US" dirty="0" smtClean="0"/>
              <a:t>Review example performance targets, consider:</a:t>
            </a:r>
          </a:p>
          <a:p>
            <a:pPr lvl="1"/>
            <a:r>
              <a:rPr lang="en-US" dirty="0" smtClean="0"/>
              <a:t>What information is included?</a:t>
            </a:r>
          </a:p>
          <a:p>
            <a:pPr lvl="1"/>
            <a:r>
              <a:rPr lang="en-US" dirty="0" smtClean="0"/>
              <a:t>Do you agree with these targets?  How could they be improved?</a:t>
            </a:r>
            <a:endParaRPr lang="en-US" dirty="0"/>
          </a:p>
        </p:txBody>
      </p:sp>
    </p:spTree>
    <p:extLst>
      <p:ext uri="{BB962C8B-B14F-4D97-AF65-F5344CB8AC3E}">
        <p14:creationId xmlns:p14="http://schemas.microsoft.com/office/powerpoint/2010/main" val="300020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Schools and districts are required to include the following in their UIP Action Plans.</a:t>
            </a:r>
          </a:p>
          <a:p>
            <a:pPr marL="320040" lvl="1" indent="0">
              <a:buNone/>
            </a:pPr>
            <a:r>
              <a:rPr lang="en-US" dirty="0" smtClean="0"/>
              <a:t>“The strategies to be used in addressing the needs of students enrolled in kindergarten, first, second, and third grade who are identified as having significant reading deficiencies.”</a:t>
            </a:r>
          </a:p>
          <a:p>
            <a:r>
              <a:rPr lang="en-US" dirty="0" smtClean="0"/>
              <a:t>Discuss with your table:</a:t>
            </a:r>
          </a:p>
          <a:p>
            <a:pPr lvl="1"/>
            <a:r>
              <a:rPr lang="en-US" dirty="0" smtClean="0"/>
              <a:t>How could you meet this READ Act requirement?</a:t>
            </a:r>
          </a:p>
          <a:p>
            <a:pPr lvl="1"/>
            <a:r>
              <a:rPr lang="en-US" dirty="0" smtClean="0"/>
              <a:t>What if you don’t have a major improvement strategies related to K-3 reading?</a:t>
            </a:r>
          </a:p>
          <a:p>
            <a:r>
              <a:rPr lang="en-US" dirty="0" smtClean="0"/>
              <a:t>Share out. . .</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Incorporating K-3 Reading Strategies in the UIP Action Plan</a:t>
            </a:r>
            <a:endParaRPr lang="en-US" dirty="0"/>
          </a:p>
        </p:txBody>
      </p:sp>
    </p:spTree>
    <p:extLst>
      <p:ext uri="{BB962C8B-B14F-4D97-AF65-F5344CB8AC3E}">
        <p14:creationId xmlns:p14="http://schemas.microsoft.com/office/powerpoint/2010/main" val="36989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Turn to “Planning for UIP for 2015-16”, p. 10-12</a:t>
            </a:r>
          </a:p>
          <a:p>
            <a:r>
              <a:rPr lang="en-US" dirty="0" smtClean="0"/>
              <a:t>Reflect on how local teams might respond </a:t>
            </a:r>
            <a:r>
              <a:rPr lang="en-US" dirty="0"/>
              <a:t>to </a:t>
            </a:r>
            <a:r>
              <a:rPr lang="en-US" dirty="0">
                <a:solidFill>
                  <a:schemeClr val="tx2">
                    <a:lumMod val="75000"/>
                  </a:schemeClr>
                </a:solidFill>
              </a:rPr>
              <a:t>READ Act </a:t>
            </a:r>
            <a:r>
              <a:rPr lang="en-US" dirty="0" smtClean="0">
                <a:solidFill>
                  <a:schemeClr val="tx2">
                    <a:lumMod val="75000"/>
                  </a:schemeClr>
                </a:solidFill>
              </a:rPr>
              <a:t>Requirements in the UIP</a:t>
            </a:r>
            <a:r>
              <a:rPr lang="en-US" dirty="0" smtClean="0"/>
              <a:t>.</a:t>
            </a:r>
          </a:p>
          <a:p>
            <a:r>
              <a:rPr lang="en-US" dirty="0" smtClean="0"/>
              <a:t>Make notes about:</a:t>
            </a:r>
          </a:p>
          <a:p>
            <a:pPr lvl="1"/>
            <a:r>
              <a:rPr lang="en-US" dirty="0" smtClean="0"/>
              <a:t>Critical Information related to each sub-topic that you will take back to your local context.</a:t>
            </a:r>
          </a:p>
          <a:p>
            <a:pPr lvl="1"/>
            <a:r>
              <a:rPr lang="en-US" dirty="0" smtClean="0"/>
              <a:t>The tools/resources that you will use.</a:t>
            </a:r>
          </a:p>
          <a:p>
            <a:pPr lvl="1"/>
            <a:r>
              <a:rPr lang="en-US" dirty="0" smtClean="0"/>
              <a:t>With whom, when and how you will share this information.</a:t>
            </a:r>
            <a:endParaRPr lang="en-US" dirty="0"/>
          </a:p>
        </p:txBody>
      </p:sp>
      <p:sp>
        <p:nvSpPr>
          <p:cNvPr id="2" name="Title 1"/>
          <p:cNvSpPr>
            <a:spLocks noGrp="1"/>
          </p:cNvSpPr>
          <p:nvPr>
            <p:ph type="title"/>
          </p:nvPr>
        </p:nvSpPr>
        <p:spPr/>
        <p:txBody>
          <a:bodyPr/>
          <a:lstStyle/>
          <a:p>
            <a:r>
              <a:rPr lang="en-US" dirty="0" smtClean="0"/>
              <a:t>Planning </a:t>
            </a:r>
            <a:r>
              <a:rPr lang="en-US" dirty="0"/>
              <a:t>for addressing READ requirements </a:t>
            </a:r>
            <a:r>
              <a:rPr lang="en-US" dirty="0" smtClean="0"/>
              <a:t>in UIP</a:t>
            </a:r>
            <a:endParaRPr lang="en-US" dirty="0"/>
          </a:p>
        </p:txBody>
      </p:sp>
    </p:spTree>
    <p:extLst>
      <p:ext uri="{BB962C8B-B14F-4D97-AF65-F5344CB8AC3E}">
        <p14:creationId xmlns:p14="http://schemas.microsoft.com/office/powerpoint/2010/main" val="87976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0668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Give us Feedback!!</a:t>
            </a:r>
          </a:p>
        </p:txBody>
      </p:sp>
      <p:sp>
        <p:nvSpPr>
          <p:cNvPr id="485379" name="Rectangle 3"/>
          <p:cNvSpPr>
            <a:spLocks noGrp="1" noChangeArrowheads="1"/>
          </p:cNvSpPr>
          <p:nvPr>
            <p:ph idx="1"/>
          </p:nvPr>
        </p:nvSpPr>
        <p:spPr>
          <a:xfrm>
            <a:off x="457200" y="1752600"/>
            <a:ext cx="8229600" cy="4419600"/>
          </a:xfrm>
        </p:spPr>
        <p:txBody>
          <a:bodyPr>
            <a:normAutofit fontScale="92500" lnSpcReduction="20000"/>
          </a:bodyPr>
          <a:lstStyle/>
          <a:p>
            <a:pPr>
              <a:defRPr/>
            </a:pPr>
            <a:r>
              <a:rPr lang="en-US" sz="3000" dirty="0" smtClean="0">
                <a:ea typeface="ＭＳ Ｐゴシック" charset="-128"/>
              </a:rPr>
              <a:t>Written</a:t>
            </a:r>
            <a:r>
              <a:rPr lang="en-US" sz="3000" dirty="0">
                <a:ea typeface="ＭＳ Ｐゴシック" charset="-128"/>
              </a:rPr>
              <a:t>: Use </a:t>
            </a:r>
            <a:r>
              <a:rPr lang="en-US" sz="3000" dirty="0" smtClean="0">
                <a:ea typeface="ＭＳ Ｐゴシック" charset="-128"/>
              </a:rPr>
              <a:t>sticky notes</a:t>
            </a:r>
            <a:endParaRPr lang="en-US" sz="3000" dirty="0">
              <a:ea typeface="ＭＳ Ｐゴシック" charset="-128"/>
            </a:endParaRPr>
          </a:p>
          <a:p>
            <a:pPr lvl="1">
              <a:lnSpc>
                <a:spcPct val="110000"/>
              </a:lnSpc>
              <a:spcBef>
                <a:spcPts val="1800"/>
              </a:spcBef>
              <a:defRPr/>
            </a:pPr>
            <a:r>
              <a:rPr lang="en-US" sz="3500" dirty="0">
                <a:ea typeface="ＭＳ Ｐゴシック" charset="-128"/>
              </a:rPr>
              <a:t>+</a:t>
            </a:r>
            <a:r>
              <a:rPr lang="en-US" sz="2600" dirty="0">
                <a:ea typeface="ＭＳ Ｐゴシック" charset="-128"/>
              </a:rPr>
              <a:t> the aspects of this session that you liked or worked for you.</a:t>
            </a:r>
          </a:p>
          <a:p>
            <a:pPr lvl="1">
              <a:lnSpc>
                <a:spcPct val="110000"/>
              </a:lnSpc>
              <a:spcBef>
                <a:spcPts val="1800"/>
              </a:spcBef>
              <a:defRPr/>
            </a:pPr>
            <a:r>
              <a:rPr lang="en-US" sz="2600" dirty="0">
                <a:ea typeface="ＭＳ Ｐゴシック" charset="-128"/>
                <a:sym typeface="Webdings" pitchFamily="18" charset="2"/>
              </a:rPr>
              <a:t>The things you </a:t>
            </a:r>
            <a:r>
              <a:rPr lang="en-US" sz="2600" dirty="0" smtClean="0">
                <a:ea typeface="ＭＳ Ｐゴシック" charset="-128"/>
                <a:sym typeface="Webdings" pitchFamily="18" charset="2"/>
              </a:rPr>
              <a:t>will change in your practice or that you would </a:t>
            </a:r>
            <a:r>
              <a:rPr lang="en-US" sz="2600" dirty="0">
                <a:ea typeface="ＭＳ Ｐゴシック" charset="-128"/>
                <a:sym typeface="Webdings" pitchFamily="18" charset="2"/>
              </a:rPr>
              <a:t>change about this session</a:t>
            </a:r>
            <a:r>
              <a:rPr lang="en-US" sz="2600" dirty="0" smtClean="0">
                <a:ea typeface="ＭＳ Ｐゴシック" charset="-128"/>
                <a:sym typeface="Webdings" pitchFamily="18" charset="2"/>
              </a:rPr>
              <a:t>.</a:t>
            </a:r>
          </a:p>
          <a:p>
            <a:pPr lvl="1">
              <a:lnSpc>
                <a:spcPct val="110000"/>
              </a:lnSpc>
              <a:spcBef>
                <a:spcPts val="1800"/>
              </a:spcBef>
              <a:defRPr/>
            </a:pPr>
            <a:r>
              <a:rPr lang="en-US" sz="2600" dirty="0" smtClean="0">
                <a:ea typeface="ＭＳ Ｐゴシック" charset="-128"/>
                <a:sym typeface="Webdings" pitchFamily="18" charset="2"/>
              </a:rPr>
              <a:t> ? Question that you still have or things we didn’t get to today.</a:t>
            </a:r>
          </a:p>
          <a:p>
            <a:pPr lvl="1">
              <a:lnSpc>
                <a:spcPct val="110000"/>
              </a:lnSpc>
              <a:spcBef>
                <a:spcPts val="1800"/>
              </a:spcBef>
              <a:defRPr/>
            </a:pPr>
            <a:r>
              <a:rPr lang="en-US" sz="2600" dirty="0" smtClean="0">
                <a:ea typeface="ＭＳ Ｐゴシック" charset="-128"/>
                <a:sym typeface="Webdings" pitchFamily="18" charset="2"/>
              </a:rPr>
              <a:t>      Ideas, ah-has, innovations.</a:t>
            </a:r>
          </a:p>
          <a:p>
            <a:pPr>
              <a:spcBef>
                <a:spcPts val="1800"/>
              </a:spcBef>
              <a:defRPr/>
            </a:pPr>
            <a:r>
              <a:rPr lang="en-US" sz="3000" dirty="0" smtClean="0">
                <a:ea typeface="ＭＳ Ｐゴシック" charset="-128"/>
              </a:rPr>
              <a:t>Oral:  Share one ah ha!</a:t>
            </a:r>
          </a:p>
          <a:p>
            <a:pPr lvl="1">
              <a:defRPr/>
            </a:pPr>
            <a:endParaRPr lang="en-US" dirty="0">
              <a:ea typeface="ＭＳ Ｐゴシック" charset="-128"/>
              <a:sym typeface="Webdings" pitchFamily="18" charset="2"/>
            </a:endParaRPr>
          </a:p>
        </p:txBody>
      </p:sp>
      <p:pic>
        <p:nvPicPr>
          <p:cNvPr id="92164" name="Picture 2" descr="C:\Documents and Settings\kdyer\Local Settings\Temporary Internet Files\Content.IE5\433HJWH9\MCj0426072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8156" y="4987873"/>
            <a:ext cx="30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2" descr="C:\Documents and Settings\jobrian\Local Settings\Temporary Internet Files\Content.IE5\GMQGEBOW\MC900290926[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9832" y="304800"/>
            <a:ext cx="13719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20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738000"/>
          </a:xfrm>
        </p:spPr>
        <p:txBody>
          <a:bodyPr/>
          <a:lstStyle/>
          <a:p>
            <a:r>
              <a:rPr lang="en-US" dirty="0" smtClean="0"/>
              <a:t>State Transition to new assessment system: </a:t>
            </a:r>
          </a:p>
          <a:p>
            <a:pPr lvl="1"/>
            <a:r>
              <a:rPr lang="en-US" dirty="0" smtClean="0"/>
              <a:t>CMAS Science and Social Studies first administered in the 2013-14 school year.</a:t>
            </a:r>
          </a:p>
          <a:p>
            <a:pPr lvl="1"/>
            <a:r>
              <a:rPr lang="en-US" dirty="0" smtClean="0"/>
              <a:t>CMAS administered by PARCC in English Language Arts and Mathematics first administered in the 2014-15 school year.</a:t>
            </a:r>
          </a:p>
          <a:p>
            <a:r>
              <a:rPr lang="en-US" dirty="0" smtClean="0"/>
              <a:t>2015 Statutory Changes:</a:t>
            </a:r>
          </a:p>
          <a:p>
            <a:pPr lvl="1"/>
            <a:r>
              <a:rPr lang="en-US" dirty="0" smtClean="0"/>
              <a:t>HB 15-1323 – State Assessment </a:t>
            </a:r>
          </a:p>
          <a:p>
            <a:pPr lvl="1"/>
            <a:r>
              <a:rPr lang="en-US" dirty="0" smtClean="0"/>
              <a:t>SB 15-056 – Frequency of State Social Studies Assessment</a:t>
            </a:r>
          </a:p>
          <a:p>
            <a:pPr lvl="1"/>
            <a:r>
              <a:rPr lang="en-US" dirty="0" smtClean="0"/>
              <a:t>HB 15-1170 – Postsecondary and Workforce Readiness Measures</a:t>
            </a:r>
          </a:p>
          <a:p>
            <a:r>
              <a:rPr lang="en-US" dirty="0" smtClean="0"/>
              <a:t>READ Act Requirements met by the UIP</a:t>
            </a:r>
            <a:endParaRPr lang="en-US" dirty="0"/>
          </a:p>
        </p:txBody>
      </p:sp>
      <p:sp>
        <p:nvSpPr>
          <p:cNvPr id="2" name="Title 1"/>
          <p:cNvSpPr>
            <a:spLocks noGrp="1"/>
          </p:cNvSpPr>
          <p:nvPr>
            <p:ph type="title"/>
          </p:nvPr>
        </p:nvSpPr>
        <p:spPr/>
        <p:txBody>
          <a:bodyPr/>
          <a:lstStyle/>
          <a:p>
            <a:r>
              <a:rPr lang="en-US" dirty="0" smtClean="0"/>
              <a:t>Impacting Accountability and UIP for 2015-16 School Year</a:t>
            </a:r>
            <a:endParaRPr lang="en-US" dirty="0"/>
          </a:p>
        </p:txBody>
      </p:sp>
    </p:spTree>
    <p:extLst>
      <p:ext uri="{BB962C8B-B14F-4D97-AF65-F5344CB8AC3E}">
        <p14:creationId xmlns:p14="http://schemas.microsoft.com/office/powerpoint/2010/main" val="16325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44087"/>
            <a:ext cx="8608255" cy="782073"/>
          </a:xfrm>
        </p:spPr>
        <p:txBody>
          <a:bodyPr/>
          <a:lstStyle/>
          <a:p>
            <a:r>
              <a:rPr lang="en-US" dirty="0" smtClean="0"/>
              <a:t>HB 15-1323 State Assessment</a:t>
            </a:r>
            <a:endParaRPr lang="en-US" dirty="0"/>
          </a:p>
        </p:txBody>
      </p:sp>
      <p:sp>
        <p:nvSpPr>
          <p:cNvPr id="2" name="Content Placeholder 1"/>
          <p:cNvSpPr>
            <a:spLocks noGrp="1"/>
          </p:cNvSpPr>
          <p:nvPr>
            <p:ph idx="1"/>
          </p:nvPr>
        </p:nvSpPr>
        <p:spPr>
          <a:xfrm>
            <a:off x="380999" y="1352840"/>
            <a:ext cx="8407893" cy="4794741"/>
          </a:xfrm>
        </p:spPr>
        <p:txBody>
          <a:bodyPr/>
          <a:lstStyle/>
          <a:p>
            <a:pPr lvl="0">
              <a:lnSpc>
                <a:spcPct val="150000"/>
              </a:lnSpc>
              <a:spcBef>
                <a:spcPts val="600"/>
              </a:spcBef>
            </a:pPr>
            <a:r>
              <a:rPr lang="en-US" sz="1800" dirty="0" smtClean="0"/>
              <a:t>Eliminates </a:t>
            </a:r>
            <a:r>
              <a:rPr lang="en-US" sz="1800" u="sng" dirty="0"/>
              <a:t>11</a:t>
            </a:r>
            <a:r>
              <a:rPr lang="en-US" sz="1800" u="sng" baseline="30000" dirty="0"/>
              <a:t>th</a:t>
            </a:r>
            <a:r>
              <a:rPr lang="en-US" sz="1800" u="sng" dirty="0"/>
              <a:t> grade </a:t>
            </a:r>
            <a:r>
              <a:rPr lang="en-US" sz="1800" dirty="0" smtClean="0"/>
              <a:t>PARCC ELA </a:t>
            </a:r>
            <a:r>
              <a:rPr lang="en-US" sz="1800" dirty="0"/>
              <a:t>and math state assessments</a:t>
            </a:r>
          </a:p>
          <a:p>
            <a:pPr lvl="0">
              <a:lnSpc>
                <a:spcPct val="150000"/>
              </a:lnSpc>
              <a:spcBef>
                <a:spcPts val="600"/>
              </a:spcBef>
            </a:pPr>
            <a:r>
              <a:rPr lang="en-US" sz="1800" dirty="0"/>
              <a:t>Replaces </a:t>
            </a:r>
            <a:r>
              <a:rPr lang="en-US" sz="1800" u="sng" dirty="0" smtClean="0"/>
              <a:t>10</a:t>
            </a:r>
            <a:r>
              <a:rPr lang="en-US" sz="1800" u="sng" baseline="30000" dirty="0" smtClean="0"/>
              <a:t>th</a:t>
            </a:r>
            <a:r>
              <a:rPr lang="en-US" sz="1800" u="sng" dirty="0" smtClean="0"/>
              <a:t> grade </a:t>
            </a:r>
            <a:r>
              <a:rPr lang="en-US" sz="1800" dirty="0" smtClean="0"/>
              <a:t>PARCC </a:t>
            </a:r>
            <a:r>
              <a:rPr lang="en-US" sz="1800" dirty="0"/>
              <a:t>assessments </a:t>
            </a:r>
          </a:p>
          <a:p>
            <a:pPr lvl="0">
              <a:lnSpc>
                <a:spcPct val="150000"/>
              </a:lnSpc>
              <a:spcBef>
                <a:spcPts val="600"/>
              </a:spcBef>
            </a:pPr>
            <a:r>
              <a:rPr lang="en-US" sz="1800" dirty="0" smtClean="0"/>
              <a:t>Retains </a:t>
            </a:r>
            <a:r>
              <a:rPr lang="en-US" sz="1800" u="sng" dirty="0"/>
              <a:t>science</a:t>
            </a:r>
            <a:r>
              <a:rPr lang="en-US" sz="1800" dirty="0"/>
              <a:t> state assessments, once per </a:t>
            </a:r>
            <a:r>
              <a:rPr lang="en-US" sz="1800" dirty="0" smtClean="0"/>
              <a:t>grade span (no </a:t>
            </a:r>
            <a:r>
              <a:rPr lang="en-US" sz="1800" dirty="0"/>
              <a:t>12</a:t>
            </a:r>
            <a:r>
              <a:rPr lang="en-US" sz="1800" baseline="30000" dirty="0"/>
              <a:t>th</a:t>
            </a:r>
            <a:r>
              <a:rPr lang="en-US" sz="1800" dirty="0"/>
              <a:t> grade testing)</a:t>
            </a:r>
          </a:p>
          <a:p>
            <a:pPr lvl="0">
              <a:lnSpc>
                <a:spcPct val="150000"/>
              </a:lnSpc>
              <a:spcBef>
                <a:spcPts val="600"/>
              </a:spcBef>
            </a:pPr>
            <a:r>
              <a:rPr lang="en-US" sz="1800" dirty="0" smtClean="0"/>
              <a:t>Requires district policies </a:t>
            </a:r>
            <a:r>
              <a:rPr lang="en-US" sz="1800" dirty="0"/>
              <a:t>allowing parents to </a:t>
            </a:r>
            <a:r>
              <a:rPr lang="en-US" sz="1800" u="sng" dirty="0"/>
              <a:t>excuse </a:t>
            </a:r>
            <a:r>
              <a:rPr lang="en-US" sz="1800" u="sng" dirty="0" smtClean="0"/>
              <a:t>students </a:t>
            </a:r>
            <a:r>
              <a:rPr lang="en-US" sz="1800" dirty="0"/>
              <a:t>from state </a:t>
            </a:r>
            <a:r>
              <a:rPr lang="en-US" sz="1800" dirty="0" smtClean="0"/>
              <a:t>tests </a:t>
            </a:r>
            <a:endParaRPr lang="en-US" sz="1800" dirty="0"/>
          </a:p>
          <a:p>
            <a:pPr lvl="0">
              <a:lnSpc>
                <a:spcPct val="150000"/>
              </a:lnSpc>
              <a:spcBef>
                <a:spcPts val="600"/>
              </a:spcBef>
            </a:pPr>
            <a:r>
              <a:rPr lang="en-US" sz="1800" dirty="0"/>
              <a:t>Eliminates redundancies between </a:t>
            </a:r>
            <a:r>
              <a:rPr lang="en-US" sz="1800" u="sng" dirty="0" smtClean="0"/>
              <a:t>READ </a:t>
            </a:r>
            <a:r>
              <a:rPr lang="en-US" sz="1800" u="sng" dirty="0"/>
              <a:t>Act </a:t>
            </a:r>
            <a:r>
              <a:rPr lang="en-US" sz="1800" dirty="0"/>
              <a:t>and school readiness </a:t>
            </a:r>
            <a:r>
              <a:rPr lang="en-US" sz="1800" dirty="0" smtClean="0"/>
              <a:t>assessments</a:t>
            </a:r>
          </a:p>
          <a:p>
            <a:pPr lvl="0">
              <a:lnSpc>
                <a:spcPct val="150000"/>
              </a:lnSpc>
              <a:spcBef>
                <a:spcPts val="600"/>
              </a:spcBef>
            </a:pPr>
            <a:r>
              <a:rPr lang="en-US" sz="1800" dirty="0" smtClean="0"/>
              <a:t>Allows </a:t>
            </a:r>
            <a:r>
              <a:rPr lang="en-US" sz="1800" dirty="0"/>
              <a:t>districts to request </a:t>
            </a:r>
            <a:r>
              <a:rPr lang="en-US" sz="1800" u="sng" dirty="0"/>
              <a:t>paper/pencil format </a:t>
            </a:r>
            <a:r>
              <a:rPr lang="en-US" sz="1800" dirty="0"/>
              <a:t>of online state assessments</a:t>
            </a:r>
          </a:p>
          <a:p>
            <a:pPr lvl="0">
              <a:lnSpc>
                <a:spcPct val="150000"/>
              </a:lnSpc>
              <a:spcBef>
                <a:spcPts val="600"/>
              </a:spcBef>
            </a:pPr>
            <a:r>
              <a:rPr lang="en-US" sz="1800" dirty="0" smtClean="0"/>
              <a:t>Allows </a:t>
            </a:r>
            <a:r>
              <a:rPr lang="en-US" sz="1800" dirty="0"/>
              <a:t>more flexibility in </a:t>
            </a:r>
            <a:r>
              <a:rPr lang="en-US" sz="1800" u="sng" dirty="0"/>
              <a:t>testing English learners </a:t>
            </a:r>
            <a:r>
              <a:rPr lang="en-US" sz="1800" dirty="0"/>
              <a:t>in </a:t>
            </a:r>
            <a:r>
              <a:rPr lang="en-US" sz="1800" dirty="0" smtClean="0"/>
              <a:t>their native language </a:t>
            </a:r>
          </a:p>
          <a:p>
            <a:pPr lvl="0">
              <a:lnSpc>
                <a:spcPct val="150000"/>
              </a:lnSpc>
              <a:spcBef>
                <a:spcPts val="600"/>
              </a:spcBef>
            </a:pPr>
            <a:r>
              <a:rPr lang="en-US" sz="1800" dirty="0" smtClean="0"/>
              <a:t>Clarifies </a:t>
            </a:r>
            <a:r>
              <a:rPr lang="en-US" sz="1800" dirty="0"/>
              <a:t>use of state assessments in </a:t>
            </a:r>
            <a:r>
              <a:rPr lang="en-US" sz="1800" u="sng" dirty="0"/>
              <a:t>educator effectiveness evaluations</a:t>
            </a:r>
          </a:p>
          <a:p>
            <a:pPr lvl="0">
              <a:spcBef>
                <a:spcPts val="600"/>
              </a:spcBef>
            </a:pPr>
            <a:r>
              <a:rPr lang="en-US" sz="1800" dirty="0" smtClean="0"/>
              <a:t>No accountability ratings for 2015-16; continued implementation of </a:t>
            </a:r>
            <a:r>
              <a:rPr lang="en-US" sz="1800" dirty="0"/>
              <a:t>2014-15 accreditation ratings and school plan types for the 2015-16 school </a:t>
            </a:r>
            <a:r>
              <a:rPr lang="en-US" sz="1800" dirty="0" smtClean="0"/>
              <a:t>year</a:t>
            </a:r>
            <a:r>
              <a:rPr lang="en-US" sz="1800" dirty="0"/>
              <a:t> </a:t>
            </a:r>
            <a:r>
              <a:rPr lang="en-US" sz="1800" dirty="0" smtClean="0"/>
              <a:t>(</a:t>
            </a:r>
            <a:r>
              <a:rPr lang="en-US" sz="1800" u="sng" dirty="0" smtClean="0"/>
              <a:t>accountability </a:t>
            </a:r>
            <a:r>
              <a:rPr lang="en-US" sz="1800" u="sng" dirty="0"/>
              <a:t>clock </a:t>
            </a:r>
            <a:r>
              <a:rPr lang="en-US" sz="1800" dirty="0"/>
              <a:t>will pause </a:t>
            </a:r>
            <a:r>
              <a:rPr lang="en-US" sz="1800" dirty="0" smtClean="0"/>
              <a:t>for one year)</a:t>
            </a:r>
            <a:endParaRPr lang="en-US" sz="1800" dirty="0"/>
          </a:p>
          <a:p>
            <a:pPr lvl="0">
              <a:lnSpc>
                <a:spcPct val="150000"/>
              </a:lnSpc>
              <a:spcBef>
                <a:spcPts val="600"/>
              </a:spcBef>
            </a:pPr>
            <a:r>
              <a:rPr lang="en-US" sz="1800" dirty="0"/>
              <a:t>Creates a two-phase assessment </a:t>
            </a:r>
            <a:r>
              <a:rPr lang="en-US" sz="1800" u="sng" dirty="0"/>
              <a:t>pilot program </a:t>
            </a:r>
            <a:r>
              <a:rPr lang="en-US" sz="1800" dirty="0"/>
              <a:t>for districts and the state</a:t>
            </a:r>
          </a:p>
          <a:p>
            <a:endParaRPr lang="en-US" sz="1400" dirty="0"/>
          </a:p>
        </p:txBody>
      </p:sp>
    </p:spTree>
    <p:extLst>
      <p:ext uri="{BB962C8B-B14F-4D97-AF65-F5344CB8AC3E}">
        <p14:creationId xmlns:p14="http://schemas.microsoft.com/office/powerpoint/2010/main" val="1581221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pPr lvl="0"/>
            <a:r>
              <a:rPr lang="en-US" dirty="0" smtClean="0"/>
              <a:t>Social </a:t>
            </a:r>
            <a:r>
              <a:rPr lang="en-US" dirty="0"/>
              <a:t>studies will still be assessed using a sampling </a:t>
            </a:r>
            <a:r>
              <a:rPr lang="en-US" dirty="0" smtClean="0"/>
              <a:t>method:</a:t>
            </a:r>
          </a:p>
          <a:p>
            <a:pPr lvl="1"/>
            <a:r>
              <a:rPr lang="en-US" b="1" dirty="0" smtClean="0"/>
              <a:t>Once </a:t>
            </a:r>
            <a:r>
              <a:rPr lang="en-US" b="1" dirty="0"/>
              <a:t>per </a:t>
            </a:r>
            <a:r>
              <a:rPr lang="en-US" b="1" dirty="0" smtClean="0"/>
              <a:t>grade span (elementary, middle and high)</a:t>
            </a:r>
          </a:p>
          <a:p>
            <a:pPr lvl="1"/>
            <a:r>
              <a:rPr lang="en-US" b="1" dirty="0"/>
              <a:t>E</a:t>
            </a:r>
            <a:r>
              <a:rPr lang="en-US" b="1" dirty="0" smtClean="0"/>
              <a:t>ach </a:t>
            </a:r>
            <a:r>
              <a:rPr lang="en-US" b="1" dirty="0"/>
              <a:t>school </a:t>
            </a:r>
            <a:r>
              <a:rPr lang="en-US" b="1" dirty="0" smtClean="0"/>
              <a:t>to be </a:t>
            </a:r>
            <a:r>
              <a:rPr lang="en-US" b="1" dirty="0"/>
              <a:t>assessed once every </a:t>
            </a:r>
            <a:r>
              <a:rPr lang="en-US" b="1" dirty="0" smtClean="0"/>
              <a:t>three years</a:t>
            </a:r>
            <a:endParaRPr lang="en-US" b="1" dirty="0"/>
          </a:p>
          <a:p>
            <a:endParaRPr lang="en-US" dirty="0" smtClean="0"/>
          </a:p>
          <a:p>
            <a:r>
              <a:rPr lang="en-US" dirty="0" smtClean="0"/>
              <a:t>High school testing cannot occur in the 12</a:t>
            </a:r>
            <a:r>
              <a:rPr lang="en-US" baseline="30000" dirty="0" smtClean="0"/>
              <a:t>th</a:t>
            </a:r>
            <a:r>
              <a:rPr lang="en-US" dirty="0" smtClean="0"/>
              <a:t> grade</a:t>
            </a:r>
            <a:endParaRPr lang="en-US" dirty="0"/>
          </a:p>
        </p:txBody>
      </p:sp>
      <p:sp>
        <p:nvSpPr>
          <p:cNvPr id="3" name="Title 2"/>
          <p:cNvSpPr>
            <a:spLocks noGrp="1"/>
          </p:cNvSpPr>
          <p:nvPr>
            <p:ph type="title"/>
          </p:nvPr>
        </p:nvSpPr>
        <p:spPr/>
        <p:txBody>
          <a:bodyPr/>
          <a:lstStyle/>
          <a:p>
            <a:r>
              <a:rPr lang="en-US" dirty="0" smtClean="0"/>
              <a:t>SB 15-056 Frequency of State Social Studies Assessment</a:t>
            </a:r>
            <a:endParaRPr lang="en-US" dirty="0"/>
          </a:p>
        </p:txBody>
      </p:sp>
    </p:spTree>
    <p:extLst>
      <p:ext uri="{BB962C8B-B14F-4D97-AF65-F5344CB8AC3E}">
        <p14:creationId xmlns:p14="http://schemas.microsoft.com/office/powerpoint/2010/main" val="219722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57971818"/>
              </p:ext>
            </p:extLst>
          </p:nvPr>
        </p:nvGraphicFramePr>
        <p:xfrm>
          <a:off x="15763" y="94594"/>
          <a:ext cx="9033641" cy="6738180"/>
        </p:xfrm>
        <a:graphic>
          <a:graphicData uri="http://schemas.openxmlformats.org/drawingml/2006/table">
            <a:tbl>
              <a:tblPr firstRow="1" bandRow="1">
                <a:tableStyleId>{5C22544A-7EE6-4342-B048-85BDC9FD1C3A}</a:tableStyleId>
              </a:tblPr>
              <a:tblGrid>
                <a:gridCol w="2475189"/>
                <a:gridCol w="3925614"/>
                <a:gridCol w="2632838"/>
              </a:tblGrid>
              <a:tr h="725213">
                <a:tc>
                  <a:txBody>
                    <a:bodyPr/>
                    <a:lstStyle/>
                    <a:p>
                      <a:pPr algn="ctr"/>
                      <a:r>
                        <a:rPr lang="en-US" dirty="0" smtClean="0"/>
                        <a:t>2013-2014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TCAP/CMAS</a:t>
                      </a:r>
                    </a:p>
                  </a:txBody>
                  <a:tcPr marL="83152" marR="83152"/>
                </a:tc>
                <a:tc>
                  <a:txBody>
                    <a:bodyPr/>
                    <a:lstStyle/>
                    <a:p>
                      <a:pPr algn="ctr"/>
                      <a:r>
                        <a:rPr lang="en-US" dirty="0" smtClean="0"/>
                        <a:t>2014-2015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CMAS</a:t>
                      </a:r>
                    </a:p>
                  </a:txBody>
                  <a:tcPr marL="83152" marR="8315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2015-16</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CMAS</a:t>
                      </a:r>
                    </a:p>
                  </a:txBody>
                  <a:tcPr marL="83152" marR="83152"/>
                </a:tc>
              </a:tr>
              <a:tr h="993228">
                <a:tc>
                  <a:txBody>
                    <a:bodyPr/>
                    <a:lstStyle/>
                    <a:p>
                      <a:r>
                        <a:rPr lang="en-US" dirty="0" smtClean="0"/>
                        <a:t>TCAP Reading</a:t>
                      </a:r>
                      <a:r>
                        <a:rPr lang="en-US" baseline="0" dirty="0" smtClean="0"/>
                        <a:t> and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(Grades</a:t>
                      </a:r>
                      <a:r>
                        <a:rPr lang="en-US" baseline="0" dirty="0" smtClean="0"/>
                        <a:t> 3-10)</a:t>
                      </a:r>
                      <a:endParaRPr lang="en-US" dirty="0" smtClean="0"/>
                    </a:p>
                  </a:txBody>
                  <a:tcPr marL="83152" marR="83152"/>
                </a:tc>
                <a:tc>
                  <a:txBody>
                    <a:bodyPr/>
                    <a:lstStyle/>
                    <a:p>
                      <a:r>
                        <a:rPr lang="en-US" b="1" dirty="0" smtClean="0"/>
                        <a:t>New</a:t>
                      </a:r>
                    </a:p>
                    <a:p>
                      <a:r>
                        <a:rPr lang="en-US" dirty="0" smtClean="0">
                          <a:solidFill>
                            <a:srgbClr val="00B050"/>
                          </a:solidFill>
                        </a:rPr>
                        <a:t>CMAS English Language</a:t>
                      </a:r>
                      <a:r>
                        <a:rPr lang="en-US" baseline="0" dirty="0" smtClean="0">
                          <a:solidFill>
                            <a:srgbClr val="00B050"/>
                          </a:solidFill>
                        </a:rPr>
                        <a:t> Arts</a:t>
                      </a:r>
                    </a:p>
                    <a:p>
                      <a:r>
                        <a:rPr lang="en-US" baseline="0" dirty="0" smtClean="0">
                          <a:solidFill>
                            <a:srgbClr val="00B050"/>
                          </a:solidFill>
                        </a:rPr>
                        <a:t>(Grades 3-11)</a:t>
                      </a:r>
                      <a:endParaRPr lang="en-US" dirty="0">
                        <a:solidFill>
                          <a:srgbClr val="00B050"/>
                        </a:solidFill>
                      </a:endParaRPr>
                    </a:p>
                  </a:txBody>
                  <a:tcPr marL="83152" marR="83152"/>
                </a:tc>
                <a:tc>
                  <a:txBody>
                    <a:bodyPr/>
                    <a:lstStyle/>
                    <a:p>
                      <a:r>
                        <a:rPr lang="en-US" dirty="0" smtClean="0">
                          <a:solidFill>
                            <a:schemeClr val="tx1"/>
                          </a:solidFill>
                        </a:rPr>
                        <a:t>CMAS English Language</a:t>
                      </a:r>
                      <a:r>
                        <a:rPr lang="en-US" baseline="0" dirty="0" smtClean="0">
                          <a:solidFill>
                            <a:schemeClr val="tx1"/>
                          </a:solidFill>
                        </a:rPr>
                        <a:t> Arts</a:t>
                      </a:r>
                    </a:p>
                    <a:p>
                      <a:r>
                        <a:rPr lang="en-US" baseline="0" dirty="0" smtClean="0">
                          <a:solidFill>
                            <a:schemeClr val="tx1"/>
                          </a:solidFill>
                        </a:rPr>
                        <a:t>(Grades 3-</a:t>
                      </a:r>
                      <a:r>
                        <a:rPr lang="en-US" baseline="0" dirty="0" smtClean="0">
                          <a:solidFill>
                            <a:srgbClr val="00B050"/>
                          </a:solidFill>
                        </a:rPr>
                        <a:t>9</a:t>
                      </a:r>
                      <a:r>
                        <a:rPr lang="en-US" baseline="0" dirty="0" smtClean="0">
                          <a:solidFill>
                            <a:schemeClr val="tx1"/>
                          </a:solidFill>
                        </a:rPr>
                        <a:t>)</a:t>
                      </a:r>
                      <a:endParaRPr lang="en-US" dirty="0">
                        <a:solidFill>
                          <a:schemeClr val="tx1"/>
                        </a:solidFill>
                      </a:endParaRPr>
                    </a:p>
                  </a:txBody>
                  <a:tcPr marL="83152" marR="83152"/>
                </a:tc>
              </a:tr>
              <a:tr h="1213944">
                <a:tc>
                  <a:txBody>
                    <a:bodyPr/>
                    <a:lstStyle/>
                    <a:p>
                      <a:r>
                        <a:rPr lang="en-US" dirty="0" smtClean="0"/>
                        <a:t>TCAP Mathematics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(Grades</a:t>
                      </a:r>
                      <a:r>
                        <a:rPr lang="en-US" baseline="0" dirty="0" smtClean="0"/>
                        <a:t> 3-10)</a:t>
                      </a:r>
                      <a:endParaRPr lang="en-US" dirty="0" smtClean="0"/>
                    </a:p>
                  </a:txBody>
                  <a:tcPr marL="83152" marR="83152"/>
                </a:tc>
                <a:tc>
                  <a:txBody>
                    <a:bodyPr/>
                    <a:lstStyle/>
                    <a:p>
                      <a:r>
                        <a:rPr lang="en-US" b="1" dirty="0" smtClean="0"/>
                        <a:t>New</a:t>
                      </a:r>
                      <a:r>
                        <a:rPr lang="en-US" dirty="0" smtClean="0"/>
                        <a:t> </a:t>
                      </a:r>
                    </a:p>
                    <a:p>
                      <a:r>
                        <a:rPr lang="en-US" dirty="0" smtClean="0">
                          <a:solidFill>
                            <a:srgbClr val="00B050"/>
                          </a:solidFill>
                        </a:rPr>
                        <a:t>CMAS Mathematics</a:t>
                      </a:r>
                    </a:p>
                    <a:p>
                      <a:r>
                        <a:rPr lang="en-US" dirty="0" smtClean="0">
                          <a:solidFill>
                            <a:srgbClr val="00B050"/>
                          </a:solidFill>
                        </a:rPr>
                        <a:t>(Grades</a:t>
                      </a:r>
                      <a:r>
                        <a:rPr lang="en-US" baseline="0" dirty="0" smtClean="0">
                          <a:solidFill>
                            <a:srgbClr val="00B050"/>
                          </a:solidFill>
                        </a:rPr>
                        <a:t> 3-8 and  3 high school assessments; choice from 2 sequences)</a:t>
                      </a:r>
                      <a:endParaRPr lang="en-US" dirty="0">
                        <a:solidFill>
                          <a:srgbClr val="00B050"/>
                        </a:solidFill>
                      </a:endParaRPr>
                    </a:p>
                  </a:txBody>
                  <a:tcPr marL="83152" marR="83152"/>
                </a:tc>
                <a:tc>
                  <a:txBody>
                    <a:bodyPr/>
                    <a:lstStyle/>
                    <a:p>
                      <a:r>
                        <a:rPr lang="en-US" dirty="0" smtClean="0">
                          <a:solidFill>
                            <a:schemeClr val="tx1"/>
                          </a:solidFill>
                        </a:rPr>
                        <a:t>CMAS Mathematics</a:t>
                      </a:r>
                    </a:p>
                    <a:p>
                      <a:r>
                        <a:rPr lang="en-US" dirty="0" smtClean="0">
                          <a:solidFill>
                            <a:schemeClr val="tx1"/>
                          </a:solidFill>
                        </a:rPr>
                        <a:t>(Grades</a:t>
                      </a:r>
                      <a:r>
                        <a:rPr lang="en-US" baseline="0" dirty="0" smtClean="0">
                          <a:solidFill>
                            <a:schemeClr val="tx1"/>
                          </a:solidFill>
                        </a:rPr>
                        <a:t> 3-</a:t>
                      </a:r>
                      <a:r>
                        <a:rPr lang="en-US" baseline="0" dirty="0" smtClean="0">
                          <a:solidFill>
                            <a:srgbClr val="00B050"/>
                          </a:solidFill>
                        </a:rPr>
                        <a:t>9</a:t>
                      </a:r>
                      <a:r>
                        <a:rPr lang="en-US" baseline="0" dirty="0" smtClean="0">
                          <a:solidFill>
                            <a:schemeClr val="tx1"/>
                          </a:solidFill>
                        </a:rPr>
                        <a:t>)</a:t>
                      </a:r>
                      <a:endParaRPr lang="en-US" dirty="0">
                        <a:solidFill>
                          <a:schemeClr val="tx1"/>
                        </a:solidFill>
                      </a:endParaRPr>
                    </a:p>
                  </a:txBody>
                  <a:tcPr marL="83152" marR="83152"/>
                </a:tc>
              </a:tr>
              <a:tr h="1051423">
                <a:tc>
                  <a:txBody>
                    <a:bodyPr/>
                    <a:lstStyle/>
                    <a:p>
                      <a:r>
                        <a:rPr lang="en-US" b="1" dirty="0" smtClean="0"/>
                        <a:t>New</a:t>
                      </a:r>
                    </a:p>
                    <a:p>
                      <a:r>
                        <a:rPr lang="en-US" dirty="0" smtClean="0">
                          <a:solidFill>
                            <a:srgbClr val="00B050"/>
                          </a:solidFill>
                        </a:rPr>
                        <a:t>CMAS Science</a:t>
                      </a:r>
                    </a:p>
                    <a:p>
                      <a:r>
                        <a:rPr lang="en-US" dirty="0" smtClean="0">
                          <a:solidFill>
                            <a:srgbClr val="00B050"/>
                          </a:solidFill>
                        </a:rPr>
                        <a:t>(Grades</a:t>
                      </a:r>
                      <a:r>
                        <a:rPr lang="en-US" baseline="0" dirty="0" smtClean="0">
                          <a:solidFill>
                            <a:srgbClr val="00B050"/>
                          </a:solidFill>
                        </a:rPr>
                        <a:t> 5 and 8)</a:t>
                      </a:r>
                      <a:endParaRPr lang="en-US" dirty="0">
                        <a:solidFill>
                          <a:srgbClr val="00B050"/>
                        </a:solidFill>
                      </a:endParaRPr>
                    </a:p>
                  </a:txBody>
                  <a:tcPr marL="83152" marR="83152"/>
                </a:tc>
                <a:tc>
                  <a:txBody>
                    <a:bodyPr/>
                    <a:lstStyle/>
                    <a:p>
                      <a:r>
                        <a:rPr lang="en-US" b="1" dirty="0" smtClean="0"/>
                        <a:t>New</a:t>
                      </a:r>
                    </a:p>
                    <a:p>
                      <a:r>
                        <a:rPr lang="en-US" dirty="0" smtClean="0"/>
                        <a:t>CMAS Science</a:t>
                      </a:r>
                    </a:p>
                    <a:p>
                      <a:r>
                        <a:rPr lang="en-US" dirty="0" smtClean="0"/>
                        <a:t>(Grades</a:t>
                      </a:r>
                      <a:r>
                        <a:rPr lang="en-US" baseline="0" dirty="0" smtClean="0"/>
                        <a:t> 5, 8 and </a:t>
                      </a:r>
                      <a:r>
                        <a:rPr lang="en-US" baseline="0" dirty="0" smtClean="0">
                          <a:solidFill>
                            <a:srgbClr val="00B050"/>
                          </a:solidFill>
                        </a:rPr>
                        <a:t>12</a:t>
                      </a:r>
                      <a:r>
                        <a:rPr lang="en-US" baseline="0" dirty="0" smtClean="0"/>
                        <a:t>)</a:t>
                      </a:r>
                      <a:endParaRPr lang="en-US" dirty="0"/>
                    </a:p>
                  </a:txBody>
                  <a:tcPr marL="83152" marR="83152"/>
                </a:tc>
                <a:tc>
                  <a:txBody>
                    <a:bodyPr/>
                    <a:lstStyle/>
                    <a:p>
                      <a:r>
                        <a:rPr lang="en-US" dirty="0" smtClean="0"/>
                        <a:t>CMAS Science</a:t>
                      </a:r>
                    </a:p>
                    <a:p>
                      <a:r>
                        <a:rPr lang="en-US" dirty="0" smtClean="0"/>
                        <a:t>(Grades</a:t>
                      </a:r>
                      <a:r>
                        <a:rPr lang="en-US" baseline="0" dirty="0" smtClean="0"/>
                        <a:t> 5, 8 and </a:t>
                      </a:r>
                      <a:r>
                        <a:rPr lang="en-US" baseline="0" dirty="0" smtClean="0">
                          <a:solidFill>
                            <a:srgbClr val="00B050"/>
                          </a:solidFill>
                        </a:rPr>
                        <a:t>HS (not 12</a:t>
                      </a:r>
                      <a:r>
                        <a:rPr lang="en-US" baseline="30000" dirty="0" smtClean="0">
                          <a:solidFill>
                            <a:srgbClr val="00B050"/>
                          </a:solidFill>
                        </a:rPr>
                        <a:t>th</a:t>
                      </a:r>
                      <a:r>
                        <a:rPr lang="en-US" baseline="0" dirty="0" smtClean="0">
                          <a:solidFill>
                            <a:srgbClr val="00B050"/>
                          </a:solidFill>
                        </a:rPr>
                        <a:t>)</a:t>
                      </a:r>
                      <a:r>
                        <a:rPr lang="en-US" baseline="0" dirty="0" smtClean="0"/>
                        <a:t>)</a:t>
                      </a:r>
                      <a:endParaRPr lang="en-US" dirty="0"/>
                    </a:p>
                  </a:txBody>
                  <a:tcPr marL="83152" marR="83152"/>
                </a:tc>
              </a:tr>
              <a:tr h="925572">
                <a:tc>
                  <a:txBody>
                    <a:bodyPr/>
                    <a:lstStyle/>
                    <a:p>
                      <a:r>
                        <a:rPr lang="en-US" b="1" dirty="0" smtClean="0"/>
                        <a:t>New</a:t>
                      </a:r>
                    </a:p>
                    <a:p>
                      <a:r>
                        <a:rPr lang="en-US" dirty="0" smtClean="0">
                          <a:solidFill>
                            <a:srgbClr val="00B050"/>
                          </a:solidFill>
                        </a:rPr>
                        <a:t>CMAS</a:t>
                      </a:r>
                      <a:r>
                        <a:rPr lang="en-US" baseline="0" dirty="0" smtClean="0">
                          <a:solidFill>
                            <a:srgbClr val="00B050"/>
                          </a:solidFill>
                        </a:rPr>
                        <a:t> </a:t>
                      </a:r>
                      <a:r>
                        <a:rPr lang="en-US" dirty="0" smtClean="0">
                          <a:solidFill>
                            <a:srgbClr val="00B050"/>
                          </a:solidFill>
                        </a:rPr>
                        <a:t>Social Studies</a:t>
                      </a:r>
                    </a:p>
                    <a:p>
                      <a:r>
                        <a:rPr lang="en-US" dirty="0" smtClean="0">
                          <a:solidFill>
                            <a:srgbClr val="00B050"/>
                          </a:solidFill>
                        </a:rPr>
                        <a:t>(Grades 4 and 7)</a:t>
                      </a:r>
                      <a:endParaRPr lang="en-US" dirty="0">
                        <a:solidFill>
                          <a:srgbClr val="00B050"/>
                        </a:solidFill>
                      </a:endParaRPr>
                    </a:p>
                  </a:txBody>
                  <a:tcPr marL="83152" marR="83152"/>
                </a:tc>
                <a:tc>
                  <a:txBody>
                    <a:bodyPr/>
                    <a:lstStyle/>
                    <a:p>
                      <a:r>
                        <a:rPr lang="en-US" b="1" dirty="0" smtClean="0"/>
                        <a:t>New</a:t>
                      </a:r>
                    </a:p>
                    <a:p>
                      <a:r>
                        <a:rPr lang="en-US" dirty="0" smtClean="0"/>
                        <a:t>CMAS Social Studies</a:t>
                      </a:r>
                    </a:p>
                    <a:p>
                      <a:r>
                        <a:rPr lang="en-US" dirty="0" smtClean="0"/>
                        <a:t>(Grades 4,</a:t>
                      </a:r>
                      <a:r>
                        <a:rPr lang="en-US" baseline="0" dirty="0" smtClean="0"/>
                        <a:t> </a:t>
                      </a:r>
                      <a:r>
                        <a:rPr lang="en-US" dirty="0" smtClean="0"/>
                        <a:t>7 and </a:t>
                      </a:r>
                      <a:r>
                        <a:rPr lang="en-US" dirty="0" smtClean="0">
                          <a:solidFill>
                            <a:srgbClr val="00B050"/>
                          </a:solidFill>
                        </a:rPr>
                        <a:t>12</a:t>
                      </a:r>
                      <a:r>
                        <a:rPr lang="en-US" dirty="0" smtClean="0"/>
                        <a:t>)</a:t>
                      </a:r>
                    </a:p>
                  </a:txBody>
                  <a:tcPr marL="83152" marR="83152"/>
                </a:tc>
                <a:tc>
                  <a:txBody>
                    <a:bodyPr/>
                    <a:lstStyle/>
                    <a:p>
                      <a:r>
                        <a:rPr lang="en-US" dirty="0" smtClean="0"/>
                        <a:t>CMAS Social Studies</a:t>
                      </a:r>
                    </a:p>
                    <a:p>
                      <a:r>
                        <a:rPr lang="en-US" dirty="0" smtClean="0"/>
                        <a:t>(Grades 4,</a:t>
                      </a:r>
                      <a:r>
                        <a:rPr lang="en-US" baseline="0" dirty="0" smtClean="0"/>
                        <a:t> </a:t>
                      </a:r>
                      <a:r>
                        <a:rPr lang="en-US" dirty="0" smtClean="0"/>
                        <a:t>7 and </a:t>
                      </a:r>
                      <a:r>
                        <a:rPr lang="en-US" dirty="0" smtClean="0">
                          <a:solidFill>
                            <a:srgbClr val="00B050"/>
                          </a:solidFill>
                        </a:rPr>
                        <a:t>HS (not 12</a:t>
                      </a:r>
                      <a:r>
                        <a:rPr lang="en-US" dirty="0" smtClean="0"/>
                        <a:t>)- rotating 3 year cycle</a:t>
                      </a:r>
                    </a:p>
                  </a:txBody>
                  <a:tcPr marL="83152" marR="83152"/>
                </a:tc>
              </a:tr>
              <a:tr h="914400">
                <a:tc>
                  <a:txBody>
                    <a:bodyPr/>
                    <a:lstStyle/>
                    <a:p>
                      <a:r>
                        <a:rPr lang="en-US" dirty="0" smtClean="0">
                          <a:solidFill>
                            <a:schemeClr val="tx1"/>
                          </a:solidFill>
                        </a:rPr>
                        <a:t>CO ACT- 11</a:t>
                      </a:r>
                      <a:r>
                        <a:rPr lang="en-US" baseline="30000" dirty="0" smtClean="0">
                          <a:solidFill>
                            <a:schemeClr val="tx1"/>
                          </a:solidFill>
                        </a:rPr>
                        <a:t>th</a:t>
                      </a:r>
                      <a:r>
                        <a:rPr lang="en-US" dirty="0" smtClean="0">
                          <a:solidFill>
                            <a:schemeClr val="tx1"/>
                          </a:solidFill>
                        </a:rPr>
                        <a:t> Grade</a:t>
                      </a:r>
                      <a:endParaRPr lang="en-US" dirty="0">
                        <a:solidFill>
                          <a:schemeClr val="tx1"/>
                        </a:solidFill>
                      </a:endParaRPr>
                    </a:p>
                  </a:txBody>
                  <a:tcPr marL="83152" marR="83152"/>
                </a:tc>
                <a:tc>
                  <a:txBody>
                    <a:bodyPr/>
                    <a:lstStyle/>
                    <a:p>
                      <a:r>
                        <a:rPr lang="en-US" dirty="0" smtClean="0"/>
                        <a:t>CO ACT-</a:t>
                      </a:r>
                      <a:r>
                        <a:rPr lang="en-US" baseline="0" dirty="0" smtClean="0"/>
                        <a:t> 11</a:t>
                      </a:r>
                      <a:r>
                        <a:rPr lang="en-US" baseline="30000" dirty="0" smtClean="0"/>
                        <a:t>th</a:t>
                      </a:r>
                      <a:r>
                        <a:rPr lang="en-US" baseline="0" dirty="0" smtClean="0"/>
                        <a:t> grade</a:t>
                      </a:r>
                      <a:endParaRPr lang="en-US" dirty="0" smtClean="0"/>
                    </a:p>
                  </a:txBody>
                  <a:tcPr marL="83152" marR="83152"/>
                </a:tc>
                <a:tc>
                  <a:txBody>
                    <a:bodyPr/>
                    <a:lstStyle/>
                    <a:p>
                      <a:r>
                        <a:rPr lang="en-US" dirty="0" smtClean="0">
                          <a:solidFill>
                            <a:srgbClr val="0070C0"/>
                          </a:solidFill>
                        </a:rPr>
                        <a:t>11</a:t>
                      </a:r>
                      <a:r>
                        <a:rPr lang="en-US" baseline="30000" dirty="0" smtClean="0">
                          <a:solidFill>
                            <a:srgbClr val="0070C0"/>
                          </a:solidFill>
                        </a:rPr>
                        <a:t>th</a:t>
                      </a:r>
                      <a:r>
                        <a:rPr lang="en-US" dirty="0" smtClean="0">
                          <a:solidFill>
                            <a:srgbClr val="0070C0"/>
                          </a:solidFill>
                        </a:rPr>
                        <a:t> grade “curriculum-based</a:t>
                      </a:r>
                      <a:r>
                        <a:rPr lang="en-US" baseline="0" dirty="0" smtClean="0">
                          <a:solidFill>
                            <a:srgbClr val="0070C0"/>
                          </a:solidFill>
                        </a:rPr>
                        <a:t> </a:t>
                      </a:r>
                      <a:r>
                        <a:rPr lang="en-US" dirty="0" smtClean="0">
                          <a:solidFill>
                            <a:srgbClr val="0070C0"/>
                          </a:solidFill>
                        </a:rPr>
                        <a:t>college entrance</a:t>
                      </a:r>
                      <a:r>
                        <a:rPr lang="en-US" baseline="0" dirty="0" smtClean="0">
                          <a:solidFill>
                            <a:srgbClr val="0070C0"/>
                          </a:solidFill>
                        </a:rPr>
                        <a:t> exam”</a:t>
                      </a:r>
                      <a:r>
                        <a:rPr lang="en-US" dirty="0" smtClean="0">
                          <a:solidFill>
                            <a:srgbClr val="0070C0"/>
                          </a:solidFill>
                        </a:rPr>
                        <a:t> </a:t>
                      </a:r>
                    </a:p>
                  </a:txBody>
                  <a:tcPr marL="83152" marR="83152"/>
                </a:tc>
              </a:tr>
              <a:tr h="898635">
                <a:tc>
                  <a:txBody>
                    <a:bodyPr/>
                    <a:lstStyle/>
                    <a:p>
                      <a:r>
                        <a:rPr lang="en-US" dirty="0" smtClean="0">
                          <a:solidFill>
                            <a:schemeClr val="tx1"/>
                          </a:solidFill>
                        </a:rPr>
                        <a:t>NA</a:t>
                      </a:r>
                      <a:endParaRPr lang="en-US" dirty="0">
                        <a:solidFill>
                          <a:schemeClr val="tx1"/>
                        </a:solidFill>
                      </a:endParaRPr>
                    </a:p>
                  </a:txBody>
                  <a:tcPr marL="83152" marR="83152"/>
                </a:tc>
                <a:tc>
                  <a:txBody>
                    <a:bodyPr/>
                    <a:lstStyle/>
                    <a:p>
                      <a:r>
                        <a:rPr lang="en-US" dirty="0" smtClean="0"/>
                        <a:t>NA</a:t>
                      </a:r>
                    </a:p>
                  </a:txBody>
                  <a:tcPr marL="83152" marR="83152"/>
                </a:tc>
                <a:tc>
                  <a:txBody>
                    <a:bodyPr/>
                    <a:lstStyle/>
                    <a:p>
                      <a:r>
                        <a:rPr lang="en-US" dirty="0" smtClean="0">
                          <a:solidFill>
                            <a:srgbClr val="00B050"/>
                          </a:solidFill>
                        </a:rPr>
                        <a:t>10</a:t>
                      </a:r>
                      <a:r>
                        <a:rPr lang="en-US" baseline="30000" dirty="0" smtClean="0">
                          <a:solidFill>
                            <a:srgbClr val="00B050"/>
                          </a:solidFill>
                        </a:rPr>
                        <a:t>th</a:t>
                      </a:r>
                      <a:r>
                        <a:rPr lang="en-US" dirty="0" smtClean="0">
                          <a:solidFill>
                            <a:srgbClr val="00B050"/>
                          </a:solidFill>
                        </a:rPr>
                        <a:t> grade</a:t>
                      </a:r>
                      <a:r>
                        <a:rPr lang="en-US" baseline="0" dirty="0" smtClean="0">
                          <a:solidFill>
                            <a:srgbClr val="00B050"/>
                          </a:solidFill>
                        </a:rPr>
                        <a:t> assessment aligned to CAS and 11</a:t>
                      </a:r>
                      <a:r>
                        <a:rPr lang="en-US" baseline="30000" dirty="0" smtClean="0">
                          <a:solidFill>
                            <a:srgbClr val="00B050"/>
                          </a:solidFill>
                        </a:rPr>
                        <a:t>th</a:t>
                      </a:r>
                      <a:r>
                        <a:rPr lang="en-US" baseline="0" dirty="0" smtClean="0">
                          <a:solidFill>
                            <a:srgbClr val="00B050"/>
                          </a:solidFill>
                        </a:rPr>
                        <a:t> grade exam</a:t>
                      </a:r>
                      <a:endParaRPr lang="en-US" dirty="0" smtClean="0">
                        <a:solidFill>
                          <a:srgbClr val="00B050"/>
                        </a:solidFill>
                      </a:endParaRPr>
                    </a:p>
                  </a:txBody>
                  <a:tcPr marL="83152" marR="83152"/>
                </a:tc>
              </a:tr>
            </a:tbl>
          </a:graphicData>
        </a:graphic>
      </p:graphicFrame>
    </p:spTree>
    <p:extLst>
      <p:ext uri="{BB962C8B-B14F-4D97-AF65-F5344CB8AC3E}">
        <p14:creationId xmlns:p14="http://schemas.microsoft.com/office/powerpoint/2010/main" val="179765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nSpc>
                <a:spcPct val="150000"/>
              </a:lnSpc>
              <a:buNone/>
            </a:pPr>
            <a:r>
              <a:rPr lang="en-US" dirty="0" smtClean="0"/>
              <a:t>Adds sub-indicator to the PWR indicator:</a:t>
            </a:r>
          </a:p>
          <a:p>
            <a:pPr lvl="1">
              <a:lnSpc>
                <a:spcPct val="150000"/>
              </a:lnSpc>
            </a:pPr>
            <a:r>
              <a:rPr lang="en-US" b="1" dirty="0" smtClean="0"/>
              <a:t>Percentages </a:t>
            </a:r>
            <a:r>
              <a:rPr lang="en-US" b="1" dirty="0"/>
              <a:t>of high school graduates who enroll in </a:t>
            </a:r>
            <a:r>
              <a:rPr lang="en-US" b="1" dirty="0" smtClean="0"/>
              <a:t>a career </a:t>
            </a:r>
            <a:r>
              <a:rPr lang="en-US" b="1" dirty="0"/>
              <a:t>and technical education program, community college, or </a:t>
            </a:r>
            <a:r>
              <a:rPr lang="en-US" b="1" dirty="0" smtClean="0"/>
              <a:t>4-year institution </a:t>
            </a:r>
            <a:r>
              <a:rPr lang="en-US" b="1" dirty="0"/>
              <a:t>of higher education in the </a:t>
            </a:r>
            <a:r>
              <a:rPr lang="en-US" b="1" dirty="0" smtClean="0"/>
              <a:t>year </a:t>
            </a:r>
            <a:r>
              <a:rPr lang="en-US" b="1" dirty="0"/>
              <a:t>immediately </a:t>
            </a:r>
            <a:r>
              <a:rPr lang="en-US" b="1" dirty="0" smtClean="0"/>
              <a:t>following graduation</a:t>
            </a:r>
            <a:r>
              <a:rPr lang="en-US" b="1" dirty="0"/>
              <a:t>. </a:t>
            </a:r>
            <a:endParaRPr lang="en-US" b="1" dirty="0" smtClean="0"/>
          </a:p>
          <a:p>
            <a:pPr lvl="1">
              <a:lnSpc>
                <a:spcPct val="150000"/>
              </a:lnSpc>
            </a:pPr>
            <a:r>
              <a:rPr lang="en-US" b="1" dirty="0" smtClean="0"/>
              <a:t>CDE </a:t>
            </a:r>
            <a:r>
              <a:rPr lang="en-US" b="1" dirty="0"/>
              <a:t>must give each postsecondary </a:t>
            </a:r>
            <a:r>
              <a:rPr lang="en-US" b="1" dirty="0" smtClean="0"/>
              <a:t>enrollment option </a:t>
            </a:r>
            <a:r>
              <a:rPr lang="en-US" b="1" dirty="0"/>
              <a:t>equal weight in calculating performance</a:t>
            </a:r>
            <a:r>
              <a:rPr lang="en-US" b="1" dirty="0" smtClean="0"/>
              <a:t>.</a:t>
            </a:r>
          </a:p>
          <a:p>
            <a:pPr lvl="1">
              <a:lnSpc>
                <a:spcPct val="150000"/>
              </a:lnSpc>
            </a:pPr>
            <a:r>
              <a:rPr lang="en-US" b="1" dirty="0" smtClean="0">
                <a:hlinkClick r:id="rId3"/>
              </a:rPr>
              <a:t>http</a:t>
            </a:r>
            <a:r>
              <a:rPr lang="en-US" b="1" dirty="0">
                <a:hlinkClick r:id="rId3"/>
              </a:rPr>
              <a:t>://</a:t>
            </a:r>
            <a:r>
              <a:rPr lang="en-US" b="1" dirty="0" smtClean="0">
                <a:hlinkClick r:id="rId3"/>
              </a:rPr>
              <a:t>www.statebillinfo.com/bills/bills/15/1170_enr.pdf</a:t>
            </a:r>
            <a:r>
              <a:rPr lang="en-US" b="1" dirty="0" smtClean="0"/>
              <a:t> </a:t>
            </a:r>
            <a:endParaRPr lang="en-US" b="1" dirty="0"/>
          </a:p>
        </p:txBody>
      </p:sp>
      <p:sp>
        <p:nvSpPr>
          <p:cNvPr id="3" name="Title 2"/>
          <p:cNvSpPr>
            <a:spLocks noGrp="1"/>
          </p:cNvSpPr>
          <p:nvPr>
            <p:ph type="title"/>
          </p:nvPr>
        </p:nvSpPr>
        <p:spPr/>
        <p:txBody>
          <a:bodyPr/>
          <a:lstStyle/>
          <a:p>
            <a:r>
              <a:rPr lang="en-US" dirty="0" smtClean="0"/>
              <a:t>HB 15-1170 PWR Measures</a:t>
            </a:r>
            <a:endParaRPr lang="en-US" dirty="0"/>
          </a:p>
        </p:txBody>
      </p:sp>
    </p:spTree>
    <p:extLst>
      <p:ext uri="{BB962C8B-B14F-4D97-AF65-F5344CB8AC3E}">
        <p14:creationId xmlns:p14="http://schemas.microsoft.com/office/powerpoint/2010/main" val="223939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0092928"/>
              </p:ext>
            </p:extLst>
          </p:nvPr>
        </p:nvGraphicFramePr>
        <p:xfrm>
          <a:off x="1349316" y="589672"/>
          <a:ext cx="7239008" cy="6096000"/>
        </p:xfrm>
        <a:graphic>
          <a:graphicData uri="http://schemas.openxmlformats.org/drawingml/2006/table">
            <a:tbl>
              <a:tblPr firstRow="1" bandRow="1">
                <a:tableStyleId>{2D5ABB26-0587-4C30-8999-92F81FD0307C}</a:tableStyleId>
              </a:tblPr>
              <a:tblGrid>
                <a:gridCol w="452438"/>
                <a:gridCol w="452438"/>
                <a:gridCol w="452438"/>
                <a:gridCol w="452438"/>
                <a:gridCol w="452438"/>
                <a:gridCol w="452438"/>
                <a:gridCol w="452438"/>
                <a:gridCol w="452438"/>
                <a:gridCol w="452438"/>
                <a:gridCol w="452438"/>
                <a:gridCol w="452438"/>
                <a:gridCol w="452438"/>
                <a:gridCol w="452438"/>
                <a:gridCol w="452438"/>
                <a:gridCol w="452438"/>
                <a:gridCol w="452438"/>
              </a:tblGrid>
              <a:tr h="326021">
                <a:tc>
                  <a:txBody>
                    <a:bodyPr/>
                    <a:lstStyle/>
                    <a:p>
                      <a:pPr algn="ctr"/>
                      <a:r>
                        <a:rPr lang="en-US" sz="900" b="1" dirty="0" smtClean="0"/>
                        <a:t>Feb</a:t>
                      </a:r>
                      <a:endParaRPr lang="en-US" sz="900" b="1" dirty="0"/>
                    </a:p>
                  </a:txBody>
                  <a:tcPr/>
                </a:tc>
                <a:tc>
                  <a:txBody>
                    <a:bodyPr/>
                    <a:lstStyle/>
                    <a:p>
                      <a:pPr algn="ctr"/>
                      <a:r>
                        <a:rPr lang="en-US" sz="900" b="1" dirty="0" smtClean="0"/>
                        <a:t>Mar</a:t>
                      </a:r>
                      <a:endParaRPr lang="en-US" sz="900" b="1" dirty="0"/>
                    </a:p>
                  </a:txBody>
                  <a:tcPr/>
                </a:tc>
                <a:tc>
                  <a:txBody>
                    <a:bodyPr/>
                    <a:lstStyle/>
                    <a:p>
                      <a:pPr algn="ctr"/>
                      <a:r>
                        <a:rPr lang="en-US" sz="900" b="1" dirty="0" smtClean="0"/>
                        <a:t>April</a:t>
                      </a:r>
                      <a:endParaRPr lang="en-US" sz="900" b="1" dirty="0"/>
                    </a:p>
                  </a:txBody>
                  <a:tcPr/>
                </a:tc>
                <a:tc>
                  <a:txBody>
                    <a:bodyPr/>
                    <a:lstStyle/>
                    <a:p>
                      <a:pPr algn="ctr"/>
                      <a:r>
                        <a:rPr lang="en-US" sz="900" b="1" dirty="0" smtClean="0"/>
                        <a:t>May</a:t>
                      </a:r>
                      <a:endParaRPr lang="en-US" sz="900" b="1" dirty="0"/>
                    </a:p>
                  </a:txBody>
                  <a:tcPr/>
                </a:tc>
                <a:tc>
                  <a:txBody>
                    <a:bodyPr/>
                    <a:lstStyle/>
                    <a:p>
                      <a:pPr algn="ctr"/>
                      <a:r>
                        <a:rPr lang="en-US" sz="900" b="1" dirty="0" smtClean="0"/>
                        <a:t>June</a:t>
                      </a:r>
                      <a:endParaRPr lang="en-US" sz="900" b="1" dirty="0"/>
                    </a:p>
                  </a:txBody>
                  <a:tcPr/>
                </a:tc>
                <a:tc>
                  <a:txBody>
                    <a:bodyPr/>
                    <a:lstStyle/>
                    <a:p>
                      <a:pPr algn="ctr"/>
                      <a:r>
                        <a:rPr lang="en-US" sz="900" b="1" dirty="0" smtClean="0"/>
                        <a:t>July</a:t>
                      </a:r>
                      <a:endParaRPr lang="en-US" sz="900" b="1" dirty="0"/>
                    </a:p>
                  </a:txBody>
                  <a:tcPr/>
                </a:tc>
                <a:tc>
                  <a:txBody>
                    <a:bodyPr/>
                    <a:lstStyle/>
                    <a:p>
                      <a:pPr algn="ctr"/>
                      <a:r>
                        <a:rPr lang="en-US" sz="900" b="1" dirty="0" smtClean="0"/>
                        <a:t>Aug</a:t>
                      </a:r>
                      <a:endParaRPr lang="en-US" sz="900" b="1" dirty="0"/>
                    </a:p>
                  </a:txBody>
                  <a:tcPr/>
                </a:tc>
                <a:tc>
                  <a:txBody>
                    <a:bodyPr/>
                    <a:lstStyle/>
                    <a:p>
                      <a:pPr algn="ctr"/>
                      <a:r>
                        <a:rPr lang="en-US" sz="900" b="1" dirty="0" smtClean="0"/>
                        <a:t>Sept</a:t>
                      </a:r>
                      <a:endParaRPr lang="en-US" sz="900" b="1" dirty="0"/>
                    </a:p>
                  </a:txBody>
                  <a:tcPr/>
                </a:tc>
                <a:tc>
                  <a:txBody>
                    <a:bodyPr/>
                    <a:lstStyle/>
                    <a:p>
                      <a:pPr algn="ctr"/>
                      <a:r>
                        <a:rPr lang="en-US" sz="900" b="1" dirty="0" smtClean="0"/>
                        <a:t>Oct</a:t>
                      </a:r>
                      <a:endParaRPr lang="en-US" sz="900" b="1" dirty="0"/>
                    </a:p>
                  </a:txBody>
                  <a:tcPr/>
                </a:tc>
                <a:tc>
                  <a:txBody>
                    <a:bodyPr/>
                    <a:lstStyle/>
                    <a:p>
                      <a:pPr algn="ctr"/>
                      <a:r>
                        <a:rPr lang="en-US" sz="900" b="1" dirty="0" smtClean="0"/>
                        <a:t>Nov</a:t>
                      </a:r>
                      <a:endParaRPr lang="en-US" sz="900" b="1" dirty="0"/>
                    </a:p>
                  </a:txBody>
                  <a:tcPr/>
                </a:tc>
                <a:tc>
                  <a:txBody>
                    <a:bodyPr/>
                    <a:lstStyle/>
                    <a:p>
                      <a:pPr algn="ctr"/>
                      <a:r>
                        <a:rPr lang="en-US" sz="900" b="1" dirty="0" smtClean="0"/>
                        <a:t>Dec</a:t>
                      </a:r>
                      <a:endParaRPr lang="en-US" sz="900" b="1" dirty="0"/>
                    </a:p>
                  </a:txBody>
                  <a:tcPr/>
                </a:tc>
                <a:tc>
                  <a:txBody>
                    <a:bodyPr/>
                    <a:lstStyle/>
                    <a:p>
                      <a:pPr algn="ctr"/>
                      <a:r>
                        <a:rPr lang="en-US" sz="900" b="1" dirty="0" smtClean="0"/>
                        <a:t>Jan</a:t>
                      </a:r>
                      <a:endParaRPr lang="en-US" sz="900" b="1" dirty="0"/>
                    </a:p>
                  </a:txBody>
                  <a:tcPr/>
                </a:tc>
                <a:tc>
                  <a:txBody>
                    <a:bodyPr/>
                    <a:lstStyle/>
                    <a:p>
                      <a:pPr algn="ctr"/>
                      <a:r>
                        <a:rPr lang="en-US" sz="900" b="1" dirty="0" smtClean="0"/>
                        <a:t>Feb</a:t>
                      </a:r>
                      <a:endParaRPr lang="en-US" sz="900" b="1" dirty="0"/>
                    </a:p>
                  </a:txBody>
                  <a:tcPr/>
                </a:tc>
                <a:tc>
                  <a:txBody>
                    <a:bodyPr/>
                    <a:lstStyle/>
                    <a:p>
                      <a:pPr algn="ctr"/>
                      <a:r>
                        <a:rPr lang="en-US" sz="900" b="1" dirty="0" smtClean="0"/>
                        <a:t>Mar</a:t>
                      </a:r>
                      <a:endParaRPr lang="en-US" sz="900" b="1" dirty="0"/>
                    </a:p>
                  </a:txBody>
                  <a:tcPr/>
                </a:tc>
                <a:tc>
                  <a:txBody>
                    <a:bodyPr/>
                    <a:lstStyle/>
                    <a:p>
                      <a:pPr algn="ctr"/>
                      <a:r>
                        <a:rPr lang="en-US" sz="900" b="1" dirty="0" smtClean="0"/>
                        <a:t>April</a:t>
                      </a:r>
                      <a:endParaRPr lang="en-US" sz="900" b="1" dirty="0"/>
                    </a:p>
                  </a:txBody>
                  <a:tcPr/>
                </a:tc>
                <a:tc>
                  <a:txBody>
                    <a:bodyPr/>
                    <a:lstStyle/>
                    <a:p>
                      <a:pPr algn="ctr"/>
                      <a:r>
                        <a:rPr lang="en-US" sz="900" b="1" dirty="0" smtClean="0"/>
                        <a:t>May</a:t>
                      </a:r>
                      <a:endParaRPr lang="en-US" sz="900" b="1" dirty="0"/>
                    </a:p>
                  </a:txBody>
                  <a:tcPr/>
                </a:tc>
              </a:tr>
              <a:tr h="1173678">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1173678">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1173678">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r>
              <a:tr h="1791745">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7200">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c>
                  <a:txBody>
                    <a:bodyPr/>
                    <a:lstStyle/>
                    <a:p>
                      <a:pPr algn="ctr"/>
                      <a:endParaRPr lang="en-US" sz="900" b="1" dirty="0"/>
                    </a:p>
                  </a:txBody>
                  <a:tcPr/>
                </a:tc>
              </a:tr>
            </a:tbl>
          </a:graphicData>
        </a:graphic>
      </p:graphicFrame>
      <p:cxnSp>
        <p:nvCxnSpPr>
          <p:cNvPr id="8" name="Straight Connector 7"/>
          <p:cNvCxnSpPr/>
          <p:nvPr/>
        </p:nvCxnSpPr>
        <p:spPr>
          <a:xfrm>
            <a:off x="1349324" y="1630256"/>
            <a:ext cx="7239000" cy="0"/>
          </a:xfrm>
          <a:prstGeom prst="line">
            <a:avLst/>
          </a:prstGeom>
        </p:spPr>
        <p:style>
          <a:lnRef idx="2">
            <a:schemeClr val="dk1"/>
          </a:lnRef>
          <a:fillRef idx="0">
            <a:schemeClr val="dk1"/>
          </a:fillRef>
          <a:effectRef idx="1">
            <a:schemeClr val="dk1"/>
          </a:effectRef>
          <a:fontRef idx="minor">
            <a:schemeClr val="tx1"/>
          </a:fontRef>
        </p:style>
      </p:cxnSp>
      <p:sp>
        <p:nvSpPr>
          <p:cNvPr id="6" name="Oval 31"/>
          <p:cNvSpPr>
            <a:spLocks/>
          </p:cNvSpPr>
          <p:nvPr/>
        </p:nvSpPr>
        <p:spPr bwMode="auto">
          <a:xfrm>
            <a:off x="3313688"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 name="Oval 31"/>
          <p:cNvSpPr>
            <a:spLocks/>
          </p:cNvSpPr>
          <p:nvPr/>
        </p:nvSpPr>
        <p:spPr bwMode="auto">
          <a:xfrm>
            <a:off x="37877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0" name="Oval 31"/>
          <p:cNvSpPr>
            <a:spLocks/>
          </p:cNvSpPr>
          <p:nvPr/>
        </p:nvSpPr>
        <p:spPr bwMode="auto">
          <a:xfrm>
            <a:off x="5083124" y="154155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1" name="Oval 31"/>
          <p:cNvSpPr>
            <a:spLocks/>
          </p:cNvSpPr>
          <p:nvPr/>
        </p:nvSpPr>
        <p:spPr bwMode="auto">
          <a:xfrm>
            <a:off x="55403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2" name="Oval 31"/>
          <p:cNvSpPr>
            <a:spLocks/>
          </p:cNvSpPr>
          <p:nvPr/>
        </p:nvSpPr>
        <p:spPr bwMode="auto">
          <a:xfrm>
            <a:off x="59975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3" name="Oval 31"/>
          <p:cNvSpPr>
            <a:spLocks/>
          </p:cNvSpPr>
          <p:nvPr/>
        </p:nvSpPr>
        <p:spPr bwMode="auto">
          <a:xfrm>
            <a:off x="64547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 name="Oval 31"/>
          <p:cNvSpPr>
            <a:spLocks/>
          </p:cNvSpPr>
          <p:nvPr/>
        </p:nvSpPr>
        <p:spPr bwMode="auto">
          <a:xfrm>
            <a:off x="6911924" y="1549889"/>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5" name="Oval 31"/>
          <p:cNvSpPr>
            <a:spLocks/>
          </p:cNvSpPr>
          <p:nvPr/>
        </p:nvSpPr>
        <p:spPr bwMode="auto">
          <a:xfrm>
            <a:off x="7369124" y="154155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cxnSp>
        <p:nvCxnSpPr>
          <p:cNvPr id="16" name="Straight Connector 15"/>
          <p:cNvCxnSpPr/>
          <p:nvPr/>
        </p:nvCxnSpPr>
        <p:spPr>
          <a:xfrm>
            <a:off x="1349324" y="2951872"/>
            <a:ext cx="72390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349324" y="4247272"/>
            <a:ext cx="72390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1349324" y="5542672"/>
            <a:ext cx="7239000" cy="0"/>
          </a:xfrm>
          <a:prstGeom prst="line">
            <a:avLst/>
          </a:prstGeom>
        </p:spPr>
        <p:style>
          <a:lnRef idx="2">
            <a:schemeClr val="dk1"/>
          </a:lnRef>
          <a:fillRef idx="0">
            <a:schemeClr val="dk1"/>
          </a:fillRef>
          <a:effectRef idx="1">
            <a:schemeClr val="dk1"/>
          </a:effectRef>
          <a:fontRef idx="minor">
            <a:schemeClr val="tx1"/>
          </a:fontRef>
        </p:style>
      </p:cxnSp>
      <p:sp>
        <p:nvSpPr>
          <p:cNvPr id="19" name="Rectangle 15"/>
          <p:cNvSpPr>
            <a:spLocks/>
          </p:cNvSpPr>
          <p:nvPr/>
        </p:nvSpPr>
        <p:spPr bwMode="auto">
          <a:xfrm>
            <a:off x="119583" y="1549889"/>
            <a:ext cx="1117327"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558E28"/>
                </a:solidFill>
                <a:ea typeface="Gill Sans" charset="0"/>
                <a:cs typeface="Gill Sans" charset="0"/>
              </a:rPr>
              <a:t>Assessment</a:t>
            </a:r>
          </a:p>
        </p:txBody>
      </p:sp>
      <p:sp>
        <p:nvSpPr>
          <p:cNvPr id="20" name="Rectangle 16"/>
          <p:cNvSpPr>
            <a:spLocks/>
          </p:cNvSpPr>
          <p:nvPr/>
        </p:nvSpPr>
        <p:spPr bwMode="auto">
          <a:xfrm>
            <a:off x="200792" y="2843599"/>
            <a:ext cx="852785"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722CFD"/>
                </a:solidFill>
                <a:ea typeface="Gill Sans" charset="0"/>
                <a:cs typeface="Gill Sans" charset="0"/>
              </a:rPr>
              <a:t>Reporting</a:t>
            </a:r>
          </a:p>
        </p:txBody>
      </p:sp>
      <p:sp>
        <p:nvSpPr>
          <p:cNvPr id="21" name="Rectangle 17"/>
          <p:cNvSpPr>
            <a:spLocks/>
          </p:cNvSpPr>
          <p:nvPr/>
        </p:nvSpPr>
        <p:spPr bwMode="auto">
          <a:xfrm>
            <a:off x="47013" y="4138999"/>
            <a:ext cx="1242342"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400" b="1" dirty="0">
                <a:solidFill>
                  <a:srgbClr val="4A00E6"/>
                </a:solidFill>
                <a:ea typeface="Gill Sans" charset="0"/>
                <a:cs typeface="Gill Sans" charset="0"/>
              </a:rPr>
              <a:t>Accountability</a:t>
            </a:r>
          </a:p>
        </p:txBody>
      </p:sp>
      <p:sp>
        <p:nvSpPr>
          <p:cNvPr id="22" name="Rectangle 18"/>
          <p:cNvSpPr>
            <a:spLocks/>
          </p:cNvSpPr>
          <p:nvPr/>
        </p:nvSpPr>
        <p:spPr bwMode="auto">
          <a:xfrm>
            <a:off x="648840" y="5434399"/>
            <a:ext cx="301377" cy="21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altLang="en-US" sz="1400" b="1" dirty="0">
                <a:solidFill>
                  <a:schemeClr val="accent1">
                    <a:lumMod val="75000"/>
                  </a:schemeClr>
                </a:solidFill>
                <a:ea typeface="Gill Sans" charset="0"/>
                <a:cs typeface="Gill Sans" charset="0"/>
              </a:rPr>
              <a:t>UIP</a:t>
            </a:r>
          </a:p>
        </p:txBody>
      </p:sp>
      <p:sp>
        <p:nvSpPr>
          <p:cNvPr id="23" name="Rectangle 12"/>
          <p:cNvSpPr>
            <a:spLocks/>
          </p:cNvSpPr>
          <p:nvPr/>
        </p:nvSpPr>
        <p:spPr bwMode="auto">
          <a:xfrm>
            <a:off x="1425524" y="1104000"/>
            <a:ext cx="745629"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4" name="Oval 86"/>
          <p:cNvSpPr>
            <a:spLocks/>
          </p:cNvSpPr>
          <p:nvPr/>
        </p:nvSpPr>
        <p:spPr bwMode="auto">
          <a:xfrm>
            <a:off x="1443136" y="146394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5" name="Oval 86"/>
          <p:cNvSpPr>
            <a:spLocks/>
          </p:cNvSpPr>
          <p:nvPr/>
        </p:nvSpPr>
        <p:spPr bwMode="auto">
          <a:xfrm>
            <a:off x="1849684" y="146394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6" name="Rectangle 25"/>
          <p:cNvSpPr/>
          <p:nvPr/>
        </p:nvSpPr>
        <p:spPr>
          <a:xfrm>
            <a:off x="1517270" y="1104000"/>
            <a:ext cx="562135" cy="400110"/>
          </a:xfrm>
          <a:prstGeom prst="rect">
            <a:avLst/>
          </a:prstGeom>
        </p:spPr>
        <p:txBody>
          <a:bodyPr wrap="square">
            <a:spAutoFit/>
          </a:bodyPr>
          <a:lstStyle/>
          <a:p>
            <a:pPr algn="ctr"/>
            <a:r>
              <a:rPr lang="en-US" altLang="en-US" sz="1000" dirty="0" smtClean="0">
                <a:solidFill>
                  <a:schemeClr val="tx1"/>
                </a:solidFill>
                <a:ea typeface="Gill Sans" charset="0"/>
                <a:cs typeface="Gill Sans" charset="0"/>
              </a:rPr>
              <a:t>CMAS/ PARCC</a:t>
            </a:r>
          </a:p>
        </p:txBody>
      </p:sp>
      <p:sp>
        <p:nvSpPr>
          <p:cNvPr id="27" name="Rectangle 26"/>
          <p:cNvSpPr/>
          <p:nvPr/>
        </p:nvSpPr>
        <p:spPr>
          <a:xfrm>
            <a:off x="1558528" y="1862322"/>
            <a:ext cx="479618" cy="261610"/>
          </a:xfrm>
          <a:prstGeom prst="rect">
            <a:avLst/>
          </a:prstGeom>
        </p:spPr>
        <p:txBody>
          <a:bodyPr wrap="none">
            <a:spAutoFit/>
          </a:bodyPr>
          <a:lstStyle/>
          <a:p>
            <a:pPr algn="ctr"/>
            <a:r>
              <a:rPr lang="en-US" altLang="en-US" sz="1100" dirty="0" smtClean="0">
                <a:solidFill>
                  <a:schemeClr val="tx1"/>
                </a:solidFill>
                <a:ea typeface="Gill Sans" charset="0"/>
                <a:cs typeface="Gill Sans" charset="0"/>
              </a:rPr>
              <a:t> PBA </a:t>
            </a:r>
            <a:endParaRPr lang="en-US" altLang="en-US" sz="1100" dirty="0">
              <a:solidFill>
                <a:schemeClr val="tx1"/>
              </a:solidFill>
              <a:ea typeface="Gill Sans" charset="0"/>
              <a:cs typeface="Gill Sans" charset="0"/>
            </a:endParaRPr>
          </a:p>
        </p:txBody>
      </p:sp>
      <p:sp>
        <p:nvSpPr>
          <p:cNvPr id="29" name="Rectangle 12"/>
          <p:cNvSpPr>
            <a:spLocks/>
          </p:cNvSpPr>
          <p:nvPr/>
        </p:nvSpPr>
        <p:spPr bwMode="auto">
          <a:xfrm>
            <a:off x="2339924" y="1112334"/>
            <a:ext cx="745629"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0" name="Rectangle 12"/>
          <p:cNvSpPr>
            <a:spLocks/>
          </p:cNvSpPr>
          <p:nvPr/>
        </p:nvSpPr>
        <p:spPr bwMode="auto">
          <a:xfrm>
            <a:off x="4170987" y="1089771"/>
            <a:ext cx="745629"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1" name="Rectangle 12"/>
          <p:cNvSpPr>
            <a:spLocks/>
          </p:cNvSpPr>
          <p:nvPr/>
        </p:nvSpPr>
        <p:spPr bwMode="auto">
          <a:xfrm>
            <a:off x="7750124" y="1088088"/>
            <a:ext cx="745629" cy="1035844"/>
          </a:xfrm>
          <a:prstGeom prst="rect">
            <a:avLst/>
          </a:prstGeom>
          <a:solidFill>
            <a:srgbClr val="66C466">
              <a:alpha val="20000"/>
            </a:srgbClr>
          </a:solidFill>
          <a:ln w="25400">
            <a:solidFill>
              <a:schemeClr val="tx1">
                <a:alpha val="2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2" name="Oval 86"/>
          <p:cNvSpPr>
            <a:spLocks/>
          </p:cNvSpPr>
          <p:nvPr/>
        </p:nvSpPr>
        <p:spPr bwMode="auto">
          <a:xfrm>
            <a:off x="2339924" y="1463939"/>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3" name="Oval 86"/>
          <p:cNvSpPr>
            <a:spLocks/>
          </p:cNvSpPr>
          <p:nvPr/>
        </p:nvSpPr>
        <p:spPr bwMode="auto">
          <a:xfrm>
            <a:off x="2764084" y="146188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 name="Oval 86"/>
          <p:cNvSpPr>
            <a:spLocks/>
          </p:cNvSpPr>
          <p:nvPr/>
        </p:nvSpPr>
        <p:spPr bwMode="auto">
          <a:xfrm>
            <a:off x="4170987" y="146188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5" name="Oval 86"/>
          <p:cNvSpPr>
            <a:spLocks/>
          </p:cNvSpPr>
          <p:nvPr/>
        </p:nvSpPr>
        <p:spPr bwMode="auto">
          <a:xfrm>
            <a:off x="4590733" y="1461880"/>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6" name="Oval 86"/>
          <p:cNvSpPr>
            <a:spLocks/>
          </p:cNvSpPr>
          <p:nvPr/>
        </p:nvSpPr>
        <p:spPr bwMode="auto">
          <a:xfrm>
            <a:off x="7750124" y="1455606"/>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7" name="Oval 86"/>
          <p:cNvSpPr>
            <a:spLocks/>
          </p:cNvSpPr>
          <p:nvPr/>
        </p:nvSpPr>
        <p:spPr bwMode="auto">
          <a:xfrm>
            <a:off x="8166895" y="1455605"/>
            <a:ext cx="321469" cy="332631"/>
          </a:xfrm>
          <a:prstGeom prst="ellipse">
            <a:avLst/>
          </a:prstGeom>
          <a:solidFill>
            <a:srgbClr val="00B050"/>
          </a:solidFill>
          <a:ln w="25400">
            <a:solidFill>
              <a:srgbClr val="008000"/>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8" name="Rectangle 37"/>
          <p:cNvSpPr/>
          <p:nvPr/>
        </p:nvSpPr>
        <p:spPr>
          <a:xfrm>
            <a:off x="2504989" y="1889248"/>
            <a:ext cx="415498" cy="261610"/>
          </a:xfrm>
          <a:prstGeom prst="rect">
            <a:avLst/>
          </a:prstGeom>
        </p:spPr>
        <p:txBody>
          <a:bodyPr wrap="none">
            <a:spAutoFit/>
          </a:bodyPr>
          <a:lstStyle/>
          <a:p>
            <a:pPr algn="ctr"/>
            <a:r>
              <a:rPr lang="en-US" altLang="en-US" sz="1100" dirty="0" smtClean="0">
                <a:solidFill>
                  <a:schemeClr val="tx1"/>
                </a:solidFill>
                <a:ea typeface="Gill Sans" charset="0"/>
                <a:cs typeface="Gill Sans" charset="0"/>
              </a:rPr>
              <a:t>EOY</a:t>
            </a:r>
            <a:endParaRPr lang="en-US" altLang="en-US" sz="1100" dirty="0">
              <a:solidFill>
                <a:schemeClr val="tx1"/>
              </a:solidFill>
              <a:ea typeface="Gill Sans" charset="0"/>
              <a:cs typeface="Gill Sans" charset="0"/>
            </a:endParaRPr>
          </a:p>
        </p:txBody>
      </p:sp>
      <p:sp>
        <p:nvSpPr>
          <p:cNvPr id="39" name="Rectangle 38"/>
          <p:cNvSpPr/>
          <p:nvPr/>
        </p:nvSpPr>
        <p:spPr>
          <a:xfrm>
            <a:off x="4208168" y="1732339"/>
            <a:ext cx="732893" cy="430887"/>
          </a:xfrm>
          <a:prstGeom prst="rect">
            <a:avLst/>
          </a:prstGeom>
        </p:spPr>
        <p:txBody>
          <a:bodyPr wrap="none">
            <a:spAutoFit/>
          </a:bodyPr>
          <a:lstStyle/>
          <a:p>
            <a:pPr algn="ctr"/>
            <a:r>
              <a:rPr lang="en-US" altLang="en-US" sz="1100" dirty="0" smtClean="0">
                <a:solidFill>
                  <a:schemeClr val="tx1"/>
                </a:solidFill>
                <a:ea typeface="Gill Sans" charset="0"/>
                <a:cs typeface="Gill Sans" charset="0"/>
              </a:rPr>
              <a:t>Standard </a:t>
            </a:r>
          </a:p>
          <a:p>
            <a:pPr algn="ctr"/>
            <a:r>
              <a:rPr lang="en-US" altLang="en-US" sz="1100" dirty="0" smtClean="0">
                <a:solidFill>
                  <a:schemeClr val="tx1"/>
                </a:solidFill>
                <a:ea typeface="Gill Sans" charset="0"/>
                <a:cs typeface="Gill Sans" charset="0"/>
              </a:rPr>
              <a:t>Setting</a:t>
            </a:r>
            <a:endParaRPr lang="en-US" altLang="en-US" sz="1100" dirty="0">
              <a:solidFill>
                <a:schemeClr val="tx1"/>
              </a:solidFill>
              <a:ea typeface="Gill Sans" charset="0"/>
              <a:cs typeface="Gill Sans" charset="0"/>
            </a:endParaRPr>
          </a:p>
        </p:txBody>
      </p:sp>
      <p:sp>
        <p:nvSpPr>
          <p:cNvPr id="41" name="Rectangle 40"/>
          <p:cNvSpPr/>
          <p:nvPr/>
        </p:nvSpPr>
        <p:spPr>
          <a:xfrm>
            <a:off x="2431670" y="1104000"/>
            <a:ext cx="562135" cy="400110"/>
          </a:xfrm>
          <a:prstGeom prst="rect">
            <a:avLst/>
          </a:prstGeom>
        </p:spPr>
        <p:txBody>
          <a:bodyPr wrap="square">
            <a:spAutoFit/>
          </a:bodyPr>
          <a:lstStyle/>
          <a:p>
            <a:pPr algn="ctr"/>
            <a:r>
              <a:rPr lang="en-US" altLang="en-US" sz="1000" dirty="0" smtClean="0">
                <a:solidFill>
                  <a:schemeClr val="tx1"/>
                </a:solidFill>
                <a:ea typeface="Gill Sans" charset="0"/>
                <a:cs typeface="Gill Sans" charset="0"/>
              </a:rPr>
              <a:t>CMAS/ PARCC</a:t>
            </a:r>
          </a:p>
        </p:txBody>
      </p:sp>
      <p:sp>
        <p:nvSpPr>
          <p:cNvPr id="42" name="Rectangle 41"/>
          <p:cNvSpPr/>
          <p:nvPr/>
        </p:nvSpPr>
        <p:spPr>
          <a:xfrm>
            <a:off x="4293546" y="1090964"/>
            <a:ext cx="562135" cy="400110"/>
          </a:xfrm>
          <a:prstGeom prst="rect">
            <a:avLst/>
          </a:prstGeom>
        </p:spPr>
        <p:txBody>
          <a:bodyPr wrap="square">
            <a:spAutoFit/>
          </a:bodyPr>
          <a:lstStyle/>
          <a:p>
            <a:pPr algn="ctr"/>
            <a:r>
              <a:rPr lang="en-US" altLang="en-US" sz="1000" dirty="0" smtClean="0">
                <a:solidFill>
                  <a:schemeClr val="tx1"/>
                </a:solidFill>
                <a:ea typeface="Gill Sans" charset="0"/>
                <a:cs typeface="Gill Sans" charset="0"/>
              </a:rPr>
              <a:t>CMAS/ PARCC</a:t>
            </a:r>
          </a:p>
        </p:txBody>
      </p:sp>
      <p:sp>
        <p:nvSpPr>
          <p:cNvPr id="43" name="Rectangle 42"/>
          <p:cNvSpPr/>
          <p:nvPr/>
        </p:nvSpPr>
        <p:spPr>
          <a:xfrm>
            <a:off x="7841870" y="1112334"/>
            <a:ext cx="562135" cy="400110"/>
          </a:xfrm>
          <a:prstGeom prst="rect">
            <a:avLst/>
          </a:prstGeom>
        </p:spPr>
        <p:txBody>
          <a:bodyPr wrap="square">
            <a:spAutoFit/>
          </a:bodyPr>
          <a:lstStyle/>
          <a:p>
            <a:pPr algn="ctr"/>
            <a:r>
              <a:rPr lang="en-US" altLang="en-US" sz="1000" dirty="0" smtClean="0">
                <a:solidFill>
                  <a:schemeClr val="tx1"/>
                </a:solidFill>
                <a:ea typeface="Gill Sans" charset="0"/>
                <a:cs typeface="Gill Sans" charset="0"/>
              </a:rPr>
              <a:t>CMAS/ PARCC</a:t>
            </a:r>
          </a:p>
        </p:txBody>
      </p:sp>
      <p:sp>
        <p:nvSpPr>
          <p:cNvPr id="44" name="Oval 31"/>
          <p:cNvSpPr>
            <a:spLocks/>
          </p:cNvSpPr>
          <p:nvPr/>
        </p:nvSpPr>
        <p:spPr bwMode="auto">
          <a:xfrm>
            <a:off x="1517270"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5" name="Oval 31"/>
          <p:cNvSpPr>
            <a:spLocks/>
          </p:cNvSpPr>
          <p:nvPr/>
        </p:nvSpPr>
        <p:spPr bwMode="auto">
          <a:xfrm>
            <a:off x="1938980" y="2863170"/>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6" name="Oval 31"/>
          <p:cNvSpPr>
            <a:spLocks/>
          </p:cNvSpPr>
          <p:nvPr/>
        </p:nvSpPr>
        <p:spPr bwMode="auto">
          <a:xfrm>
            <a:off x="2363844"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8" name="Oval 31"/>
          <p:cNvSpPr>
            <a:spLocks/>
          </p:cNvSpPr>
          <p:nvPr/>
        </p:nvSpPr>
        <p:spPr bwMode="auto">
          <a:xfrm>
            <a:off x="3313687" y="287828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9" name="Oval 31"/>
          <p:cNvSpPr>
            <a:spLocks/>
          </p:cNvSpPr>
          <p:nvPr/>
        </p:nvSpPr>
        <p:spPr bwMode="auto">
          <a:xfrm>
            <a:off x="3731024" y="286126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0" name="Oval 31"/>
          <p:cNvSpPr>
            <a:spLocks/>
          </p:cNvSpPr>
          <p:nvPr/>
        </p:nvSpPr>
        <p:spPr bwMode="auto">
          <a:xfrm>
            <a:off x="4211220" y="287071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1" name="Oval 31"/>
          <p:cNvSpPr>
            <a:spLocks/>
          </p:cNvSpPr>
          <p:nvPr/>
        </p:nvSpPr>
        <p:spPr bwMode="auto">
          <a:xfrm>
            <a:off x="4680028" y="28715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2" name="Oval 31"/>
          <p:cNvSpPr>
            <a:spLocks/>
          </p:cNvSpPr>
          <p:nvPr/>
        </p:nvSpPr>
        <p:spPr bwMode="auto">
          <a:xfrm>
            <a:off x="5111321" y="286923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3" name="Oval 31"/>
          <p:cNvSpPr>
            <a:spLocks/>
          </p:cNvSpPr>
          <p:nvPr/>
        </p:nvSpPr>
        <p:spPr bwMode="auto">
          <a:xfrm>
            <a:off x="5999254" y="2863170"/>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4" name="Oval 31"/>
          <p:cNvSpPr>
            <a:spLocks/>
          </p:cNvSpPr>
          <p:nvPr/>
        </p:nvSpPr>
        <p:spPr bwMode="auto">
          <a:xfrm>
            <a:off x="6911924"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5" name="Oval 31"/>
          <p:cNvSpPr>
            <a:spLocks/>
          </p:cNvSpPr>
          <p:nvPr/>
        </p:nvSpPr>
        <p:spPr bwMode="auto">
          <a:xfrm>
            <a:off x="7369124"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6" name="Oval 31"/>
          <p:cNvSpPr>
            <a:spLocks/>
          </p:cNvSpPr>
          <p:nvPr/>
        </p:nvSpPr>
        <p:spPr bwMode="auto">
          <a:xfrm>
            <a:off x="7839420" y="287150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7" name="Oval 31"/>
          <p:cNvSpPr>
            <a:spLocks/>
          </p:cNvSpPr>
          <p:nvPr/>
        </p:nvSpPr>
        <p:spPr bwMode="auto">
          <a:xfrm>
            <a:off x="8261130" y="2878284"/>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8" name="Oval 89"/>
          <p:cNvSpPr>
            <a:spLocks/>
          </p:cNvSpPr>
          <p:nvPr/>
        </p:nvSpPr>
        <p:spPr bwMode="auto">
          <a:xfrm>
            <a:off x="5424237" y="2764348"/>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59" name="Oval 89"/>
          <p:cNvSpPr>
            <a:spLocks/>
          </p:cNvSpPr>
          <p:nvPr/>
        </p:nvSpPr>
        <p:spPr bwMode="auto">
          <a:xfrm>
            <a:off x="6338637" y="2756013"/>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0" name="Oval 89"/>
          <p:cNvSpPr>
            <a:spLocks/>
          </p:cNvSpPr>
          <p:nvPr/>
        </p:nvSpPr>
        <p:spPr bwMode="auto">
          <a:xfrm>
            <a:off x="2286346" y="4059747"/>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1" name="Oval 89"/>
          <p:cNvSpPr>
            <a:spLocks/>
          </p:cNvSpPr>
          <p:nvPr/>
        </p:nvSpPr>
        <p:spPr bwMode="auto">
          <a:xfrm>
            <a:off x="2755130" y="4059748"/>
            <a:ext cx="375047" cy="375047"/>
          </a:xfrm>
          <a:prstGeom prst="ellipse">
            <a:avLst/>
          </a:prstGeom>
          <a:solidFill>
            <a:srgbClr val="722CFD"/>
          </a:solid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2" name="Oval 98"/>
          <p:cNvSpPr>
            <a:spLocks/>
          </p:cNvSpPr>
          <p:nvPr/>
        </p:nvSpPr>
        <p:spPr bwMode="auto">
          <a:xfrm>
            <a:off x="2286346" y="5362890"/>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3" name="Oval 98"/>
          <p:cNvSpPr>
            <a:spLocks/>
          </p:cNvSpPr>
          <p:nvPr/>
        </p:nvSpPr>
        <p:spPr bwMode="auto">
          <a:xfrm>
            <a:off x="7723333" y="5362890"/>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4" name="Oval 98"/>
          <p:cNvSpPr>
            <a:spLocks/>
          </p:cNvSpPr>
          <p:nvPr/>
        </p:nvSpPr>
        <p:spPr bwMode="auto">
          <a:xfrm>
            <a:off x="6372060" y="5355147"/>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5" name="Oval 98"/>
          <p:cNvSpPr>
            <a:spLocks/>
          </p:cNvSpPr>
          <p:nvPr/>
        </p:nvSpPr>
        <p:spPr bwMode="auto">
          <a:xfrm>
            <a:off x="4984140" y="5362889"/>
            <a:ext cx="375047" cy="375047"/>
          </a:xfrm>
          <a:prstGeom prst="ellipse">
            <a:avLst/>
          </a:prstGeom>
          <a:solidFill>
            <a:srgbClr val="00B0F0"/>
          </a:solidFill>
          <a:ln w="25400">
            <a:solidFill>
              <a:schemeClr val="accent2">
                <a:lumMod val="60000"/>
                <a:lumOff val="40000"/>
              </a:schemeClr>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altLang="en-US" smtClean="0"/>
          </a:p>
        </p:txBody>
      </p:sp>
      <p:sp>
        <p:nvSpPr>
          <p:cNvPr id="66" name="Oval 31"/>
          <p:cNvSpPr>
            <a:spLocks/>
          </p:cNvSpPr>
          <p:nvPr/>
        </p:nvSpPr>
        <p:spPr bwMode="auto">
          <a:xfrm>
            <a:off x="1487090"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7" name="Oval 31"/>
          <p:cNvSpPr>
            <a:spLocks/>
          </p:cNvSpPr>
          <p:nvPr/>
        </p:nvSpPr>
        <p:spPr bwMode="auto">
          <a:xfrm>
            <a:off x="1938980"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8" name="Oval 31"/>
          <p:cNvSpPr>
            <a:spLocks/>
          </p:cNvSpPr>
          <p:nvPr/>
        </p:nvSpPr>
        <p:spPr bwMode="auto">
          <a:xfrm>
            <a:off x="3324471" y="41669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69" name="Oval 31"/>
          <p:cNvSpPr>
            <a:spLocks/>
          </p:cNvSpPr>
          <p:nvPr/>
        </p:nvSpPr>
        <p:spPr bwMode="auto">
          <a:xfrm>
            <a:off x="3787723" y="416690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0" name="Oval 31"/>
          <p:cNvSpPr>
            <a:spLocks/>
          </p:cNvSpPr>
          <p:nvPr/>
        </p:nvSpPr>
        <p:spPr bwMode="auto">
          <a:xfrm>
            <a:off x="4189824"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1" name="Oval 31"/>
          <p:cNvSpPr>
            <a:spLocks/>
          </p:cNvSpPr>
          <p:nvPr/>
        </p:nvSpPr>
        <p:spPr bwMode="auto">
          <a:xfrm>
            <a:off x="4670737"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2" name="Oval 31"/>
          <p:cNvSpPr>
            <a:spLocks/>
          </p:cNvSpPr>
          <p:nvPr/>
        </p:nvSpPr>
        <p:spPr bwMode="auto">
          <a:xfrm>
            <a:off x="5111321"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3" name="Oval 31"/>
          <p:cNvSpPr>
            <a:spLocks/>
          </p:cNvSpPr>
          <p:nvPr/>
        </p:nvSpPr>
        <p:spPr bwMode="auto">
          <a:xfrm>
            <a:off x="5540324" y="41669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4" name="Oval 31"/>
          <p:cNvSpPr>
            <a:spLocks/>
          </p:cNvSpPr>
          <p:nvPr/>
        </p:nvSpPr>
        <p:spPr bwMode="auto">
          <a:xfrm>
            <a:off x="6012262" y="417369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5" name="Oval 31"/>
          <p:cNvSpPr>
            <a:spLocks/>
          </p:cNvSpPr>
          <p:nvPr/>
        </p:nvSpPr>
        <p:spPr bwMode="auto">
          <a:xfrm>
            <a:off x="6458678" y="416535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6" name="Oval 31"/>
          <p:cNvSpPr>
            <a:spLocks/>
          </p:cNvSpPr>
          <p:nvPr/>
        </p:nvSpPr>
        <p:spPr bwMode="auto">
          <a:xfrm>
            <a:off x="6911924"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7" name="Oval 31"/>
          <p:cNvSpPr>
            <a:spLocks/>
          </p:cNvSpPr>
          <p:nvPr/>
        </p:nvSpPr>
        <p:spPr bwMode="auto">
          <a:xfrm>
            <a:off x="7369123" y="4165357"/>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8" name="Oval 31"/>
          <p:cNvSpPr>
            <a:spLocks/>
          </p:cNvSpPr>
          <p:nvPr/>
        </p:nvSpPr>
        <p:spPr bwMode="auto">
          <a:xfrm>
            <a:off x="7839418" y="4156308"/>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79" name="Oval 31"/>
          <p:cNvSpPr>
            <a:spLocks/>
          </p:cNvSpPr>
          <p:nvPr/>
        </p:nvSpPr>
        <p:spPr bwMode="auto">
          <a:xfrm>
            <a:off x="8314567" y="417369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0" name="Oval 31"/>
          <p:cNvSpPr>
            <a:spLocks/>
          </p:cNvSpPr>
          <p:nvPr/>
        </p:nvSpPr>
        <p:spPr bwMode="auto">
          <a:xfrm>
            <a:off x="8314566" y="5470046"/>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1" name="Oval 31"/>
          <p:cNvSpPr>
            <a:spLocks/>
          </p:cNvSpPr>
          <p:nvPr/>
        </p:nvSpPr>
        <p:spPr bwMode="auto">
          <a:xfrm>
            <a:off x="736912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2" name="Oval 31"/>
          <p:cNvSpPr>
            <a:spLocks/>
          </p:cNvSpPr>
          <p:nvPr/>
        </p:nvSpPr>
        <p:spPr bwMode="auto">
          <a:xfrm>
            <a:off x="692602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3" name="Oval 31"/>
          <p:cNvSpPr>
            <a:spLocks/>
          </p:cNvSpPr>
          <p:nvPr/>
        </p:nvSpPr>
        <p:spPr bwMode="auto">
          <a:xfrm>
            <a:off x="6012262"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4" name="Oval 31"/>
          <p:cNvSpPr>
            <a:spLocks/>
          </p:cNvSpPr>
          <p:nvPr/>
        </p:nvSpPr>
        <p:spPr bwMode="auto">
          <a:xfrm>
            <a:off x="5554894" y="5449151"/>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5" name="Oval 31"/>
          <p:cNvSpPr>
            <a:spLocks/>
          </p:cNvSpPr>
          <p:nvPr/>
        </p:nvSpPr>
        <p:spPr bwMode="auto">
          <a:xfrm>
            <a:off x="4656584" y="547004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6" name="Oval 31"/>
          <p:cNvSpPr>
            <a:spLocks/>
          </p:cNvSpPr>
          <p:nvPr/>
        </p:nvSpPr>
        <p:spPr bwMode="auto">
          <a:xfrm>
            <a:off x="4189824"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7" name="Oval 31"/>
          <p:cNvSpPr>
            <a:spLocks/>
          </p:cNvSpPr>
          <p:nvPr/>
        </p:nvSpPr>
        <p:spPr bwMode="auto">
          <a:xfrm>
            <a:off x="3731024" y="547004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8" name="Oval 31"/>
          <p:cNvSpPr>
            <a:spLocks/>
          </p:cNvSpPr>
          <p:nvPr/>
        </p:nvSpPr>
        <p:spPr bwMode="auto">
          <a:xfrm>
            <a:off x="3300625"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89" name="Oval 31"/>
          <p:cNvSpPr>
            <a:spLocks/>
          </p:cNvSpPr>
          <p:nvPr/>
        </p:nvSpPr>
        <p:spPr bwMode="auto">
          <a:xfrm>
            <a:off x="2871215"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0" name="Oval 31"/>
          <p:cNvSpPr>
            <a:spLocks/>
          </p:cNvSpPr>
          <p:nvPr/>
        </p:nvSpPr>
        <p:spPr bwMode="auto">
          <a:xfrm>
            <a:off x="1966708"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91" name="Oval 31"/>
          <p:cNvSpPr>
            <a:spLocks/>
          </p:cNvSpPr>
          <p:nvPr/>
        </p:nvSpPr>
        <p:spPr bwMode="auto">
          <a:xfrm>
            <a:off x="1501188" y="5462303"/>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nvGrpSpPr>
          <p:cNvPr id="92" name="Group 91"/>
          <p:cNvGrpSpPr/>
          <p:nvPr/>
        </p:nvGrpSpPr>
        <p:grpSpPr>
          <a:xfrm>
            <a:off x="5182757" y="2362512"/>
            <a:ext cx="834631" cy="1178719"/>
            <a:chOff x="4357687" y="2035969"/>
            <a:chExt cx="973336" cy="1178719"/>
          </a:xfrm>
        </p:grpSpPr>
        <p:sp>
          <p:nvSpPr>
            <p:cNvPr id="93" name="Rectangle 1"/>
            <p:cNvSpPr>
              <a:spLocks/>
            </p:cNvSpPr>
            <p:nvPr/>
          </p:nvSpPr>
          <p:spPr bwMode="auto">
            <a:xfrm>
              <a:off x="4433887" y="2035969"/>
              <a:ext cx="838707" cy="1178719"/>
            </a:xfrm>
            <a:prstGeom prst="rect">
              <a:avLst/>
            </a:prstGeom>
            <a:solidFill>
              <a:schemeClr val="accent2">
                <a:lumMod val="20000"/>
                <a:lumOff val="8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94" name="Rectangle 66"/>
            <p:cNvSpPr>
              <a:spLocks/>
            </p:cNvSpPr>
            <p:nvPr/>
          </p:nvSpPr>
          <p:spPr bwMode="auto">
            <a:xfrm>
              <a:off x="4357687" y="2053828"/>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chemeClr val="tx1"/>
                  </a:solidFill>
                  <a:ea typeface="Gill Sans" charset="0"/>
                  <a:cs typeface="Gill Sans" charset="0"/>
                </a:rPr>
                <a:t>2015 PARCC Achievement </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r>
                <a:rPr lang="en-US" altLang="en-US" sz="1000" dirty="0" smtClean="0">
                  <a:solidFill>
                    <a:schemeClr val="tx1"/>
                  </a:solidFill>
                  <a:ea typeface="Gill Sans" charset="0"/>
                  <a:cs typeface="Gill Sans" charset="0"/>
                </a:rPr>
                <a:t>Scores </a:t>
              </a:r>
              <a:r>
                <a:rPr lang="en-US" altLang="en-US" sz="1000" dirty="0">
                  <a:solidFill>
                    <a:schemeClr val="tx1"/>
                  </a:solidFill>
                  <a:ea typeface="Gill Sans" charset="0"/>
                  <a:cs typeface="Gill Sans" charset="0"/>
                </a:rPr>
                <a:t>released </a:t>
              </a:r>
            </a:p>
          </p:txBody>
        </p:sp>
      </p:grpSp>
      <p:sp>
        <p:nvSpPr>
          <p:cNvPr id="95" name="Rectangle 1"/>
          <p:cNvSpPr>
            <a:spLocks/>
          </p:cNvSpPr>
          <p:nvPr/>
        </p:nvSpPr>
        <p:spPr bwMode="auto">
          <a:xfrm>
            <a:off x="6173678" y="2354176"/>
            <a:ext cx="752344" cy="1178719"/>
          </a:xfrm>
          <a:prstGeom prst="rect">
            <a:avLst/>
          </a:prstGeom>
          <a:solidFill>
            <a:schemeClr val="accent2">
              <a:lumMod val="20000"/>
              <a:lumOff val="8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96" name="Rectangle 66"/>
          <p:cNvSpPr>
            <a:spLocks/>
          </p:cNvSpPr>
          <p:nvPr/>
        </p:nvSpPr>
        <p:spPr bwMode="auto">
          <a:xfrm>
            <a:off x="6055237" y="2407160"/>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950" i="1" dirty="0">
                <a:solidFill>
                  <a:schemeClr val="tx1"/>
                </a:solidFill>
                <a:ea typeface="Gill Sans" charset="0"/>
                <a:cs typeface="Gill Sans" charset="0"/>
              </a:rPr>
              <a:t>2015 PARCC Growth Results </a:t>
            </a:r>
          </a:p>
          <a:p>
            <a:pPr algn="ctr" eaLnBrk="1" hangingPunct="1"/>
            <a:endParaRPr lang="en-US" altLang="en-US" sz="1000" i="1" dirty="0">
              <a:solidFill>
                <a:schemeClr val="tx1"/>
              </a:solidFill>
              <a:ea typeface="Gill Sans" charset="0"/>
              <a:cs typeface="Gill Sans" charset="0"/>
            </a:endParaRPr>
          </a:p>
          <a:p>
            <a:pPr algn="ctr" eaLnBrk="1" hangingPunct="1"/>
            <a:endParaRPr lang="en-US" altLang="en-US" sz="1000" i="1" dirty="0">
              <a:solidFill>
                <a:schemeClr val="tx1"/>
              </a:solidFill>
              <a:ea typeface="Gill Sans" charset="0"/>
              <a:cs typeface="Gill Sans" charset="0"/>
            </a:endParaRPr>
          </a:p>
          <a:p>
            <a:pPr algn="ctr" eaLnBrk="1" hangingPunct="1"/>
            <a:endParaRPr lang="en-US" altLang="en-US" sz="1000" i="1" dirty="0">
              <a:solidFill>
                <a:schemeClr val="tx1"/>
              </a:solidFill>
              <a:ea typeface="Gill Sans" charset="0"/>
              <a:cs typeface="Gill Sans" charset="0"/>
            </a:endParaRPr>
          </a:p>
          <a:p>
            <a:pPr algn="ctr" eaLnBrk="1" hangingPunct="1"/>
            <a:r>
              <a:rPr lang="en-US" altLang="en-US" sz="1000" b="1" i="1" dirty="0">
                <a:solidFill>
                  <a:schemeClr val="tx1"/>
                </a:solidFill>
                <a:ea typeface="Gill Sans" charset="0"/>
                <a:cs typeface="Gill Sans" charset="0"/>
              </a:rPr>
              <a:t>MAY </a:t>
            </a:r>
            <a:r>
              <a:rPr lang="en-US" altLang="en-US" sz="1000" i="1" dirty="0">
                <a:solidFill>
                  <a:schemeClr val="tx1"/>
                </a:solidFill>
                <a:ea typeface="Gill Sans" charset="0"/>
                <a:cs typeface="Gill Sans" charset="0"/>
              </a:rPr>
              <a:t>be</a:t>
            </a:r>
            <a:endParaRPr lang="en-US" altLang="en-US" sz="1000" b="1" i="1" dirty="0">
              <a:solidFill>
                <a:schemeClr val="tx1"/>
              </a:solidFill>
              <a:ea typeface="Gill Sans" charset="0"/>
              <a:cs typeface="Gill Sans" charset="0"/>
            </a:endParaRPr>
          </a:p>
          <a:p>
            <a:pPr algn="ctr" eaLnBrk="1" hangingPunct="1"/>
            <a:r>
              <a:rPr lang="en-US" altLang="en-US" sz="1000" i="1" dirty="0">
                <a:solidFill>
                  <a:schemeClr val="tx1"/>
                </a:solidFill>
                <a:ea typeface="Gill Sans" charset="0"/>
                <a:cs typeface="Gill Sans" charset="0"/>
              </a:rPr>
              <a:t> released </a:t>
            </a:r>
          </a:p>
        </p:txBody>
      </p:sp>
      <p:sp>
        <p:nvSpPr>
          <p:cNvPr id="97" name="Rectangle 1"/>
          <p:cNvSpPr>
            <a:spLocks/>
          </p:cNvSpPr>
          <p:nvPr/>
        </p:nvSpPr>
        <p:spPr bwMode="auto">
          <a:xfrm>
            <a:off x="2214982" y="3687499"/>
            <a:ext cx="994172" cy="1098352"/>
          </a:xfrm>
          <a:prstGeom prst="rect">
            <a:avLst/>
          </a:prstGeom>
          <a:solidFill>
            <a:schemeClr val="accent2">
              <a:lumMod val="40000"/>
              <a:lumOff val="6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98" name="Rectangle 63"/>
          <p:cNvSpPr>
            <a:spLocks/>
          </p:cNvSpPr>
          <p:nvPr/>
        </p:nvSpPr>
        <p:spPr bwMode="auto">
          <a:xfrm>
            <a:off x="2273788" y="3747774"/>
            <a:ext cx="877900" cy="97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smtClean="0">
                <a:solidFill>
                  <a:schemeClr val="tx1"/>
                </a:solidFill>
                <a:ea typeface="Gill Sans" charset="0"/>
                <a:cs typeface="Gill Sans" charset="0"/>
              </a:rPr>
              <a:t>Informational SPF/DPF 2.0</a:t>
            </a:r>
          </a:p>
          <a:p>
            <a:pPr algn="ctr" eaLnBrk="1" hangingPunct="1"/>
            <a:r>
              <a:rPr lang="en-US" altLang="en-US" sz="1000" dirty="0" smtClean="0">
                <a:solidFill>
                  <a:schemeClr val="tx1"/>
                </a:solidFill>
                <a:ea typeface="Gill Sans" charset="0"/>
                <a:cs typeface="Gill Sans" charset="0"/>
              </a:rPr>
              <a:t> </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smtClean="0">
              <a:solidFill>
                <a:schemeClr val="tx1"/>
              </a:solidFill>
              <a:ea typeface="Gill Sans" charset="0"/>
              <a:cs typeface="Gill Sans" charset="0"/>
            </a:endParaRPr>
          </a:p>
          <a:p>
            <a:pPr algn="ctr" eaLnBrk="1" hangingPunct="1"/>
            <a:r>
              <a:rPr lang="en-US" altLang="en-US" sz="1000" dirty="0" smtClean="0">
                <a:solidFill>
                  <a:schemeClr val="tx1"/>
                </a:solidFill>
                <a:ea typeface="Gill Sans" charset="0"/>
                <a:cs typeface="Gill Sans" charset="0"/>
              </a:rPr>
              <a:t>Release </a:t>
            </a:r>
            <a:endParaRPr lang="en-US" altLang="en-US" sz="1000" dirty="0">
              <a:solidFill>
                <a:schemeClr val="tx1"/>
              </a:solidFill>
              <a:ea typeface="Gill Sans" charset="0"/>
              <a:cs typeface="Gill Sans" charset="0"/>
            </a:endParaRPr>
          </a:p>
        </p:txBody>
      </p:sp>
      <p:sp>
        <p:nvSpPr>
          <p:cNvPr id="99" name="Rectangle 1"/>
          <p:cNvSpPr>
            <a:spLocks/>
          </p:cNvSpPr>
          <p:nvPr/>
        </p:nvSpPr>
        <p:spPr bwMode="auto">
          <a:xfrm>
            <a:off x="2109583" y="4998201"/>
            <a:ext cx="736059" cy="1062633"/>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100" name="Rectangle 66"/>
          <p:cNvSpPr>
            <a:spLocks/>
          </p:cNvSpPr>
          <p:nvPr/>
        </p:nvSpPr>
        <p:spPr bwMode="auto">
          <a:xfrm>
            <a:off x="1990944" y="5056897"/>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chemeClr val="tx1"/>
                </a:solidFill>
                <a:ea typeface="Gill Sans" charset="0"/>
                <a:cs typeface="Gill Sans" charset="0"/>
              </a:rPr>
              <a:t>UIPs </a:t>
            </a:r>
          </a:p>
          <a:p>
            <a:pPr algn="ctr" eaLnBrk="1" hangingPunct="1"/>
            <a:r>
              <a:rPr lang="en-US" altLang="en-US" sz="1000" dirty="0">
                <a:solidFill>
                  <a:schemeClr val="tx1"/>
                </a:solidFill>
                <a:ea typeface="Gill Sans" charset="0"/>
                <a:cs typeface="Gill Sans" charset="0"/>
              </a:rPr>
              <a:t>Due  </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r>
              <a:rPr lang="en-US" altLang="en-US" sz="1000" dirty="0">
                <a:solidFill>
                  <a:schemeClr val="tx1"/>
                </a:solidFill>
                <a:ea typeface="Gill Sans" charset="0"/>
                <a:cs typeface="Gill Sans" charset="0"/>
              </a:rPr>
              <a:t>for posting</a:t>
            </a:r>
          </a:p>
        </p:txBody>
      </p:sp>
      <p:sp>
        <p:nvSpPr>
          <p:cNvPr id="101" name="Rectangle 1"/>
          <p:cNvSpPr>
            <a:spLocks/>
          </p:cNvSpPr>
          <p:nvPr/>
        </p:nvSpPr>
        <p:spPr bwMode="auto">
          <a:xfrm>
            <a:off x="4785957" y="4996771"/>
            <a:ext cx="754367" cy="1107281"/>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102" name="Rectangle 66"/>
          <p:cNvSpPr>
            <a:spLocks/>
          </p:cNvSpPr>
          <p:nvPr/>
        </p:nvSpPr>
        <p:spPr bwMode="auto">
          <a:xfrm>
            <a:off x="4696090" y="5055059"/>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chemeClr val="tx1"/>
                </a:solidFill>
                <a:ea typeface="Gill Sans" charset="0"/>
                <a:cs typeface="Gill Sans" charset="0"/>
              </a:rPr>
              <a:t>Optional Submission </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r>
              <a:rPr lang="en-US" altLang="en-US" sz="1000" dirty="0">
                <a:solidFill>
                  <a:schemeClr val="tx1"/>
                </a:solidFill>
                <a:ea typeface="Gill Sans" charset="0"/>
                <a:cs typeface="Gill Sans" charset="0"/>
              </a:rPr>
              <a:t>PI/T</a:t>
            </a:r>
          </a:p>
        </p:txBody>
      </p:sp>
      <p:sp>
        <p:nvSpPr>
          <p:cNvPr id="103" name="Rectangle 1"/>
          <p:cNvSpPr>
            <a:spLocks/>
          </p:cNvSpPr>
          <p:nvPr/>
        </p:nvSpPr>
        <p:spPr bwMode="auto">
          <a:xfrm>
            <a:off x="6155138" y="5001236"/>
            <a:ext cx="756786" cy="1102816"/>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104" name="Rectangle 66"/>
          <p:cNvSpPr>
            <a:spLocks/>
          </p:cNvSpPr>
          <p:nvPr/>
        </p:nvSpPr>
        <p:spPr bwMode="auto">
          <a:xfrm>
            <a:off x="6173678" y="5031701"/>
            <a:ext cx="73893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chemeClr val="tx1"/>
                </a:solidFill>
                <a:ea typeface="Gill Sans" charset="0"/>
                <a:cs typeface="Gill Sans" charset="0"/>
              </a:rPr>
              <a:t>PI/T UIPs due</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r>
              <a:rPr lang="en-US" altLang="en-US" sz="1000" dirty="0">
                <a:solidFill>
                  <a:schemeClr val="tx1"/>
                </a:solidFill>
                <a:ea typeface="Gill Sans" charset="0"/>
                <a:cs typeface="Gill Sans" charset="0"/>
              </a:rPr>
              <a:t>for review</a:t>
            </a:r>
          </a:p>
        </p:txBody>
      </p:sp>
      <p:sp>
        <p:nvSpPr>
          <p:cNvPr id="105" name="Rectangle 1"/>
          <p:cNvSpPr>
            <a:spLocks/>
          </p:cNvSpPr>
          <p:nvPr/>
        </p:nvSpPr>
        <p:spPr bwMode="auto">
          <a:xfrm>
            <a:off x="7524150" y="4989029"/>
            <a:ext cx="740238" cy="1107281"/>
          </a:xfrm>
          <a:prstGeom prst="rect">
            <a:avLst/>
          </a:prstGeom>
          <a:solidFill>
            <a:schemeClr val="accent2">
              <a:lumMod val="60000"/>
              <a:lumOff val="40000"/>
              <a:alpha val="20000"/>
            </a:schemeClr>
          </a:solidFill>
          <a:ln w="25400" cap="flat">
            <a:solidFill>
              <a:schemeClr val="tx1">
                <a:alpha val="20000"/>
              </a:schemeClr>
            </a:solidFill>
            <a:prstDash val="solid"/>
            <a:round/>
            <a:headEnd type="none" w="med" len="med"/>
            <a:tailEnd type="none" w="med" len="med"/>
          </a:ln>
        </p:spPr>
        <p:txBody>
          <a:bodyPr lIns="0" tIns="0" rIns="0" bIns="0"/>
          <a:lstStyle/>
          <a:p>
            <a:pPr>
              <a:defRPr/>
            </a:pPr>
            <a:endParaRPr lang="en-US"/>
          </a:p>
        </p:txBody>
      </p:sp>
      <p:sp>
        <p:nvSpPr>
          <p:cNvPr id="106" name="Rectangle 66"/>
          <p:cNvSpPr>
            <a:spLocks/>
          </p:cNvSpPr>
          <p:nvPr/>
        </p:nvSpPr>
        <p:spPr bwMode="auto">
          <a:xfrm>
            <a:off x="7446943" y="5055059"/>
            <a:ext cx="9733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0" tIns="0" rIns="28573" bIns="0"/>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000" dirty="0">
                <a:solidFill>
                  <a:schemeClr val="tx1"/>
                </a:solidFill>
                <a:ea typeface="Gill Sans" charset="0"/>
                <a:cs typeface="Gill Sans" charset="0"/>
              </a:rPr>
              <a:t>UIPs </a:t>
            </a:r>
          </a:p>
          <a:p>
            <a:pPr algn="ctr" eaLnBrk="1" hangingPunct="1"/>
            <a:r>
              <a:rPr lang="en-US" altLang="en-US" sz="1000" dirty="0">
                <a:solidFill>
                  <a:schemeClr val="tx1"/>
                </a:solidFill>
                <a:ea typeface="Gill Sans" charset="0"/>
                <a:cs typeface="Gill Sans" charset="0"/>
              </a:rPr>
              <a:t>Due  </a:t>
            </a: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endParaRPr lang="en-US" altLang="en-US" sz="1000" dirty="0">
              <a:solidFill>
                <a:schemeClr val="tx1"/>
              </a:solidFill>
              <a:ea typeface="Gill Sans" charset="0"/>
              <a:cs typeface="Gill Sans" charset="0"/>
            </a:endParaRPr>
          </a:p>
          <a:p>
            <a:pPr algn="ctr" eaLnBrk="1" hangingPunct="1"/>
            <a:r>
              <a:rPr lang="en-US" altLang="en-US" sz="1000" dirty="0">
                <a:solidFill>
                  <a:schemeClr val="tx1"/>
                </a:solidFill>
                <a:ea typeface="Gill Sans" charset="0"/>
                <a:cs typeface="Gill Sans" charset="0"/>
              </a:rPr>
              <a:t>for posting</a:t>
            </a:r>
          </a:p>
        </p:txBody>
      </p:sp>
      <p:sp>
        <p:nvSpPr>
          <p:cNvPr id="107" name="Rectangle 20"/>
          <p:cNvSpPr>
            <a:spLocks/>
          </p:cNvSpPr>
          <p:nvPr/>
        </p:nvSpPr>
        <p:spPr bwMode="auto">
          <a:xfrm>
            <a:off x="3077237" y="68454"/>
            <a:ext cx="910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200" dirty="0" smtClean="0">
                <a:solidFill>
                  <a:schemeClr val="tx1"/>
                </a:solidFill>
                <a:ea typeface="Gill Sans" charset="0"/>
                <a:cs typeface="Gill Sans" charset="0"/>
              </a:rPr>
              <a:t>2015</a:t>
            </a:r>
            <a:endParaRPr lang="en-US" altLang="en-US" sz="3200" dirty="0">
              <a:solidFill>
                <a:schemeClr val="tx1"/>
              </a:solidFill>
              <a:ea typeface="Gill Sans" charset="0"/>
              <a:cs typeface="Gill Sans" charset="0"/>
            </a:endParaRPr>
          </a:p>
        </p:txBody>
      </p:sp>
      <p:sp>
        <p:nvSpPr>
          <p:cNvPr id="108" name="Rectangle 21"/>
          <p:cNvSpPr>
            <a:spLocks/>
          </p:cNvSpPr>
          <p:nvPr/>
        </p:nvSpPr>
        <p:spPr bwMode="auto">
          <a:xfrm>
            <a:off x="7068897" y="68454"/>
            <a:ext cx="910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200" dirty="0" smtClean="0">
                <a:solidFill>
                  <a:schemeClr val="tx1"/>
                </a:solidFill>
                <a:ea typeface="Gill Sans" charset="0"/>
                <a:cs typeface="Gill Sans" charset="0"/>
              </a:rPr>
              <a:t>2016</a:t>
            </a:r>
            <a:endParaRPr lang="en-US" altLang="en-US" sz="3200" dirty="0">
              <a:solidFill>
                <a:schemeClr val="tx1"/>
              </a:solidFill>
              <a:ea typeface="Gill Sans" charset="0"/>
              <a:cs typeface="Gill Sans" charset="0"/>
            </a:endParaRPr>
          </a:p>
        </p:txBody>
      </p:sp>
      <p:sp>
        <p:nvSpPr>
          <p:cNvPr id="109" name="Oval 31"/>
          <p:cNvSpPr>
            <a:spLocks/>
          </p:cNvSpPr>
          <p:nvPr/>
        </p:nvSpPr>
        <p:spPr bwMode="auto">
          <a:xfrm>
            <a:off x="2853380" y="2870715"/>
            <a:ext cx="142875" cy="160734"/>
          </a:xfrm>
          <a:prstGeom prst="ellipse">
            <a:avLst/>
          </a:prstGeom>
          <a:blipFill dpi="0" rotWithShape="0">
            <a:blip r:embed="rId2"/>
            <a:srcRect/>
            <a:tile tx="0" ty="0" sx="100000" sy="100000" flip="none" algn="tl"/>
          </a:blipFill>
          <a:ln w="25400">
            <a:solidFill>
              <a:schemeClr val="tx1"/>
            </a:solidFill>
            <a:round/>
            <a:headEnd/>
            <a:tailEnd/>
          </a:ln>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Tree>
    <p:extLst>
      <p:ext uri="{BB962C8B-B14F-4D97-AF65-F5344CB8AC3E}">
        <p14:creationId xmlns:p14="http://schemas.microsoft.com/office/powerpoint/2010/main" val="79443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a:t>District accreditation ratings will not be assigned in fall 2015 (based on 2014-15 assessments).</a:t>
            </a:r>
          </a:p>
          <a:p>
            <a:pPr lvl="0"/>
            <a:r>
              <a:rPr lang="en-US" sz="2000" dirty="0" smtClean="0"/>
              <a:t>School </a:t>
            </a:r>
            <a:r>
              <a:rPr lang="en-US" sz="2000" dirty="0"/>
              <a:t>plan types will not be assigned in fall 2015 (based on 2014-15 assessments</a:t>
            </a:r>
            <a:r>
              <a:rPr lang="en-US" sz="2000" dirty="0" smtClean="0"/>
              <a:t>).</a:t>
            </a:r>
          </a:p>
          <a:p>
            <a:pPr lvl="0"/>
            <a:r>
              <a:rPr lang="en-US" sz="2000" dirty="0" smtClean="0"/>
              <a:t>Districts and schools will implement the 2014 ratings in 2015-16.</a:t>
            </a:r>
            <a:endParaRPr lang="en-US" sz="2000" dirty="0"/>
          </a:p>
          <a:p>
            <a:pPr lvl="0"/>
            <a:r>
              <a:rPr lang="en-US" sz="2000" dirty="0" smtClean="0"/>
              <a:t>UIP </a:t>
            </a:r>
            <a:r>
              <a:rPr lang="en-US" sz="2000" dirty="0"/>
              <a:t>requirements will hold firm during the 2015-16 school year. </a:t>
            </a:r>
            <a:endParaRPr lang="en-US" sz="2000" dirty="0" smtClean="0"/>
          </a:p>
          <a:p>
            <a:pPr lvl="0"/>
            <a:r>
              <a:rPr lang="en-US" sz="2000" dirty="0" smtClean="0"/>
              <a:t>CDE </a:t>
            </a:r>
            <a:r>
              <a:rPr lang="en-US" sz="2000" dirty="0"/>
              <a:t>will provide an update on assessments and accountability to the Joint Education Committee in 2015 and provide information to determine if accountability should resume in 2016-17.</a:t>
            </a:r>
          </a:p>
          <a:p>
            <a:pPr marL="45720" indent="0">
              <a:buNone/>
            </a:pPr>
            <a:r>
              <a:rPr lang="en-US" sz="2000" dirty="0" smtClean="0"/>
              <a:t>* As required by HB15-1323</a:t>
            </a:r>
            <a:endParaRPr lang="en-US" sz="2000" dirty="0"/>
          </a:p>
        </p:txBody>
      </p:sp>
      <p:sp>
        <p:nvSpPr>
          <p:cNvPr id="3" name="Title 2"/>
          <p:cNvSpPr>
            <a:spLocks noGrp="1"/>
          </p:cNvSpPr>
          <p:nvPr>
            <p:ph type="title"/>
          </p:nvPr>
        </p:nvSpPr>
        <p:spPr/>
        <p:txBody>
          <a:bodyPr/>
          <a:lstStyle/>
          <a:p>
            <a:r>
              <a:rPr lang="en-US" dirty="0" smtClean="0"/>
              <a:t>2015 School and District Accountability</a:t>
            </a:r>
            <a:endParaRPr lang="en-US" dirty="0"/>
          </a:p>
        </p:txBody>
      </p:sp>
    </p:spTree>
    <p:extLst>
      <p:ext uri="{BB962C8B-B14F-4D97-AF65-F5344CB8AC3E}">
        <p14:creationId xmlns:p14="http://schemas.microsoft.com/office/powerpoint/2010/main" val="86903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2014-15 and 2015-16 local assessment data can be submitted for the fall 2016 request to reconsider process. Since ratings will not be given in 2015, there will not be a request to reconsider process in fall 2015. </a:t>
            </a:r>
          </a:p>
          <a:p>
            <a:r>
              <a:rPr lang="en-US" dirty="0" smtClean="0"/>
              <a:t>Fall 2015 Technical Assistance:</a:t>
            </a:r>
          </a:p>
          <a:p>
            <a:pPr lvl="1"/>
            <a:r>
              <a:rPr lang="en-US" dirty="0" smtClean="0"/>
              <a:t>Local assessment results</a:t>
            </a:r>
          </a:p>
          <a:p>
            <a:pPr lvl="1"/>
            <a:r>
              <a:rPr lang="en-US" dirty="0" smtClean="0"/>
              <a:t>Request to reconsider local assessment template</a:t>
            </a:r>
          </a:p>
          <a:p>
            <a:pPr lvl="1"/>
            <a:r>
              <a:rPr lang="en-US" dirty="0" smtClean="0"/>
              <a:t>UIP planning and request to reconsider preparation</a:t>
            </a:r>
          </a:p>
          <a:p>
            <a:pPr lvl="1"/>
            <a:r>
              <a:rPr lang="en-US" dirty="0" smtClean="0"/>
              <a:t>Prepared to add in 2015-16 results to submit fall of 2016</a:t>
            </a:r>
          </a:p>
          <a:p>
            <a:endParaRPr lang="en-US" dirty="0" smtClean="0"/>
          </a:p>
        </p:txBody>
      </p:sp>
      <p:sp>
        <p:nvSpPr>
          <p:cNvPr id="3" name="Title 2"/>
          <p:cNvSpPr>
            <a:spLocks noGrp="1"/>
          </p:cNvSpPr>
          <p:nvPr>
            <p:ph type="title"/>
          </p:nvPr>
        </p:nvSpPr>
        <p:spPr/>
        <p:txBody>
          <a:bodyPr/>
          <a:lstStyle/>
          <a:p>
            <a:r>
              <a:rPr lang="en-US" dirty="0" smtClean="0"/>
              <a:t>Request to Reconsider Process</a:t>
            </a:r>
            <a:endParaRPr lang="en-US" dirty="0"/>
          </a:p>
        </p:txBody>
      </p:sp>
    </p:spTree>
    <p:extLst>
      <p:ext uri="{BB962C8B-B14F-4D97-AF65-F5344CB8AC3E}">
        <p14:creationId xmlns:p14="http://schemas.microsoft.com/office/powerpoint/2010/main" val="28743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77816357"/>
              </p:ext>
            </p:extLst>
          </p:nvPr>
        </p:nvGraphicFramePr>
        <p:xfrm>
          <a:off x="136478" y="1779080"/>
          <a:ext cx="8766627" cy="4888957"/>
        </p:xfrm>
        <a:graphic>
          <a:graphicData uri="http://schemas.openxmlformats.org/drawingml/2006/table">
            <a:tbl>
              <a:tblPr firstRow="1" firstCol="1" bandRow="1">
                <a:tableStyleId>{5C22544A-7EE6-4342-B048-85BDC9FD1C3A}</a:tableStyleId>
              </a:tblPr>
              <a:tblGrid>
                <a:gridCol w="843552"/>
                <a:gridCol w="3862116"/>
                <a:gridCol w="4060959"/>
              </a:tblGrid>
              <a:tr h="768243">
                <a:tc>
                  <a:txBody>
                    <a:bodyPr/>
                    <a:lstStyle/>
                    <a:p>
                      <a:pPr marL="0" marR="0" algn="ctr">
                        <a:spcBef>
                          <a:spcPts val="0"/>
                        </a:spcBef>
                        <a:spcAft>
                          <a:spcPts val="0"/>
                        </a:spcAft>
                      </a:pPr>
                      <a:r>
                        <a:rPr lang="en-US" sz="1600" dirty="0">
                          <a:effectLst/>
                        </a:rPr>
                        <a:t>Year</a:t>
                      </a:r>
                      <a:endParaRPr lang="en-US" sz="1600"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Assessment Results Included in School and District Accountability Ratings</a:t>
                      </a:r>
                    </a:p>
                    <a:p>
                      <a:pPr marL="0" marR="0" algn="ctr">
                        <a:spcBef>
                          <a:spcPts val="0"/>
                        </a:spcBef>
                        <a:spcAft>
                          <a:spcPts val="0"/>
                        </a:spcAft>
                      </a:pPr>
                      <a:r>
                        <a:rPr lang="en-US" sz="1600" dirty="0">
                          <a:effectLst/>
                        </a:rPr>
                        <a:t> </a:t>
                      </a:r>
                      <a:endParaRPr lang="en-US" sz="1600"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Optional Data For Submission in Request for Reconsideration</a:t>
                      </a:r>
                      <a:endParaRPr lang="en-US" sz="1600" dirty="0">
                        <a:effectLst/>
                        <a:latin typeface="Times New Roman"/>
                        <a:ea typeface="MS Mincho"/>
                        <a:cs typeface="Times New Roman"/>
                      </a:endParaRPr>
                    </a:p>
                  </a:txBody>
                  <a:tcPr marL="68580" marR="68580" marT="0" marB="0"/>
                </a:tc>
              </a:tr>
              <a:tr h="1529485">
                <a:tc>
                  <a:txBody>
                    <a:bodyPr/>
                    <a:lstStyle/>
                    <a:p>
                      <a:pPr marL="0" marR="0" algn="ctr">
                        <a:spcBef>
                          <a:spcPts val="0"/>
                        </a:spcBef>
                        <a:spcAft>
                          <a:spcPts val="0"/>
                        </a:spcAft>
                      </a:pPr>
                      <a:r>
                        <a:rPr lang="en-US" sz="1400" dirty="0">
                          <a:effectLst/>
                        </a:rPr>
                        <a:t>2014</a:t>
                      </a:r>
                      <a:endParaRPr lang="en-US" sz="1400" dirty="0">
                        <a:effectLst/>
                        <a:latin typeface="Times New Roman"/>
                        <a:ea typeface="MS Mincho"/>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TCAP (participation, achievement and growth)</a:t>
                      </a:r>
                    </a:p>
                    <a:p>
                      <a:pPr marL="342900" marR="0" lvl="0" indent="-342900">
                        <a:lnSpc>
                          <a:spcPct val="115000"/>
                        </a:lnSpc>
                        <a:spcBef>
                          <a:spcPts val="0"/>
                        </a:spcBef>
                        <a:spcAft>
                          <a:spcPts val="0"/>
                        </a:spcAft>
                        <a:buFont typeface="Symbol"/>
                        <a:buChar char=""/>
                      </a:pPr>
                      <a:r>
                        <a:rPr lang="en-US" sz="1400" b="1" dirty="0">
                          <a:effectLst/>
                        </a:rPr>
                        <a:t>ACCESS (growth)</a:t>
                      </a:r>
                    </a:p>
                    <a:p>
                      <a:pPr marL="342900" marR="0" lvl="0" indent="-342900">
                        <a:lnSpc>
                          <a:spcPct val="115000"/>
                        </a:lnSpc>
                        <a:spcBef>
                          <a:spcPts val="0"/>
                        </a:spcBef>
                        <a:spcAft>
                          <a:spcPts val="0"/>
                        </a:spcAft>
                        <a:buFont typeface="Symbol"/>
                        <a:buChar char=""/>
                      </a:pPr>
                      <a:r>
                        <a:rPr lang="en-US" sz="1400" b="1" dirty="0">
                          <a:effectLst/>
                        </a:rPr>
                        <a:t>CO ACT (participation and PWR)</a:t>
                      </a:r>
                    </a:p>
                    <a:p>
                      <a:pPr marL="342900" marR="0" lvl="0" indent="-342900">
                        <a:lnSpc>
                          <a:spcPct val="115000"/>
                        </a:lnSpc>
                        <a:spcBef>
                          <a:spcPts val="0"/>
                        </a:spcBef>
                        <a:spcAft>
                          <a:spcPts val="0"/>
                        </a:spcAft>
                        <a:buFont typeface="Symbol"/>
                        <a:buChar char=""/>
                      </a:pPr>
                      <a:r>
                        <a:rPr lang="en-US" sz="1400" b="1" dirty="0">
                          <a:effectLst/>
                        </a:rPr>
                        <a:t>CMAS science and social studies (participation only</a:t>
                      </a:r>
                      <a:r>
                        <a:rPr lang="en-US" sz="1400" b="1" dirty="0" smtClean="0">
                          <a:effectLst/>
                        </a:rPr>
                        <a:t>)</a:t>
                      </a:r>
                      <a:r>
                        <a:rPr lang="en-US" sz="1400" b="1" dirty="0">
                          <a:effectLst/>
                        </a:rPr>
                        <a:t> </a:t>
                      </a:r>
                      <a:endParaRPr lang="en-US" sz="1400" b="1" dirty="0">
                        <a:effectLst/>
                        <a:latin typeface="Cambria"/>
                        <a:ea typeface="Cambria"/>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a:effectLst/>
                        </a:rPr>
                        <a:t>CMAS science and social studies (achievement)</a:t>
                      </a:r>
                    </a:p>
                    <a:p>
                      <a:pPr marL="342900" marR="0" lvl="0" indent="-342900">
                        <a:lnSpc>
                          <a:spcPct val="115000"/>
                        </a:lnSpc>
                        <a:spcBef>
                          <a:spcPts val="0"/>
                        </a:spcBef>
                        <a:spcAft>
                          <a:spcPts val="0"/>
                        </a:spcAft>
                        <a:buFont typeface="Symbol"/>
                        <a:buChar char=""/>
                      </a:pPr>
                      <a:r>
                        <a:rPr lang="en-US" sz="1400" b="1">
                          <a:effectLst/>
                        </a:rPr>
                        <a:t>Local assessments aligned with the Colorado Academic Standards (CAS)</a:t>
                      </a:r>
                    </a:p>
                    <a:p>
                      <a:pPr marL="457200" marR="0">
                        <a:lnSpc>
                          <a:spcPct val="115000"/>
                        </a:lnSpc>
                        <a:spcBef>
                          <a:spcPts val="0"/>
                        </a:spcBef>
                        <a:spcAft>
                          <a:spcPts val="1000"/>
                        </a:spcAft>
                      </a:pPr>
                      <a:r>
                        <a:rPr lang="en-US" sz="1400" b="1">
                          <a:effectLst/>
                        </a:rPr>
                        <a:t> </a:t>
                      </a:r>
                      <a:endParaRPr lang="en-US" sz="1400" b="1">
                        <a:effectLst/>
                        <a:latin typeface="Cambria"/>
                        <a:ea typeface="Cambria"/>
                        <a:cs typeface="Times New Roman"/>
                      </a:endParaRPr>
                    </a:p>
                  </a:txBody>
                  <a:tcPr marL="68580" marR="68580" marT="0" marB="0"/>
                </a:tc>
              </a:tr>
              <a:tr h="546381">
                <a:tc>
                  <a:txBody>
                    <a:bodyPr/>
                    <a:lstStyle/>
                    <a:p>
                      <a:pPr marL="0" marR="0" algn="ctr">
                        <a:spcBef>
                          <a:spcPts val="0"/>
                        </a:spcBef>
                        <a:spcAft>
                          <a:spcPts val="0"/>
                        </a:spcAft>
                      </a:pPr>
                      <a:r>
                        <a:rPr lang="en-US" sz="1400" dirty="0">
                          <a:effectLst/>
                        </a:rPr>
                        <a:t>2015</a:t>
                      </a:r>
                      <a:endParaRPr lang="en-US" sz="1400" dirty="0">
                        <a:effectLst/>
                        <a:latin typeface="Times New Roman"/>
                        <a:ea typeface="MS Mincho"/>
                        <a:cs typeface="Times New Roman"/>
                      </a:endParaRPr>
                    </a:p>
                  </a:txBody>
                  <a:tcPr marL="68580" marR="68580" marT="0" marB="0"/>
                </a:tc>
                <a:tc>
                  <a:txBody>
                    <a:bodyPr/>
                    <a:lstStyle/>
                    <a:p>
                      <a:pPr marL="171450" marR="0" lvl="0" indent="-171450">
                        <a:lnSpc>
                          <a:spcPct val="115000"/>
                        </a:lnSpc>
                        <a:spcBef>
                          <a:spcPts val="0"/>
                        </a:spcBef>
                        <a:spcAft>
                          <a:spcPts val="0"/>
                        </a:spcAft>
                        <a:buFont typeface="Arial" pitchFamily="34" charset="0"/>
                        <a:buChar char="•"/>
                      </a:pPr>
                      <a:r>
                        <a:rPr lang="en-US" sz="1400" b="1" dirty="0" smtClean="0">
                          <a:effectLst/>
                          <a:latin typeface="+mn-lt"/>
                          <a:ea typeface="+mn-ea"/>
                          <a:cs typeface="+mn-cs"/>
                        </a:rPr>
                        <a:t>No</a:t>
                      </a:r>
                      <a:r>
                        <a:rPr lang="en-US" sz="1400" b="1" baseline="0" dirty="0" smtClean="0">
                          <a:effectLst/>
                          <a:latin typeface="+mn-lt"/>
                          <a:ea typeface="+mn-ea"/>
                          <a:cs typeface="+mn-cs"/>
                        </a:rPr>
                        <a:t> ratings</a:t>
                      </a:r>
                      <a:endParaRPr lang="en-US" sz="1400" b="1" dirty="0">
                        <a:effectLst/>
                        <a:latin typeface="Cambria"/>
                        <a:ea typeface="Cambria"/>
                        <a:cs typeface="Times New Roman"/>
                      </a:endParaRPr>
                    </a:p>
                  </a:txBody>
                  <a:tcPr marL="68580" marR="68580"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400" b="1" dirty="0" smtClean="0">
                          <a:effectLst/>
                          <a:latin typeface="+mn-lt"/>
                          <a:ea typeface="+mn-ea"/>
                          <a:cs typeface="+mn-cs"/>
                        </a:rPr>
                        <a:t>No</a:t>
                      </a:r>
                      <a:r>
                        <a:rPr lang="en-US" sz="1400" b="1" baseline="0" dirty="0" smtClean="0">
                          <a:effectLst/>
                          <a:latin typeface="+mn-lt"/>
                          <a:ea typeface="+mn-ea"/>
                          <a:cs typeface="+mn-cs"/>
                        </a:rPr>
                        <a:t> ratings</a:t>
                      </a:r>
                      <a:r>
                        <a:rPr lang="en-US" sz="1400" b="1" baseline="0" dirty="0">
                          <a:effectLst/>
                          <a:latin typeface="Cambria"/>
                          <a:ea typeface="+mn-ea"/>
                          <a:cs typeface="Times New Roman"/>
                        </a:rPr>
                        <a:t> </a:t>
                      </a:r>
                      <a:r>
                        <a:rPr lang="en-US" sz="1400" b="1" baseline="0" dirty="0" smtClean="0">
                          <a:effectLst/>
                          <a:latin typeface="Cambria"/>
                          <a:ea typeface="+mn-ea"/>
                          <a:cs typeface="Times New Roman"/>
                        </a:rPr>
                        <a:t>to reconsider</a:t>
                      </a:r>
                      <a:endParaRPr lang="en-US" sz="1400" b="1" dirty="0" smtClean="0">
                        <a:effectLst/>
                        <a:latin typeface="Cambria"/>
                        <a:ea typeface="Cambria"/>
                        <a:cs typeface="Times New Roman"/>
                      </a:endParaRPr>
                    </a:p>
                  </a:txBody>
                  <a:tcPr marL="68580" marR="68580" marT="0" marB="0"/>
                </a:tc>
              </a:tr>
              <a:tr h="2044848">
                <a:tc>
                  <a:txBody>
                    <a:bodyPr/>
                    <a:lstStyle/>
                    <a:p>
                      <a:pPr marL="0" marR="0" algn="ctr">
                        <a:spcBef>
                          <a:spcPts val="0"/>
                        </a:spcBef>
                        <a:spcAft>
                          <a:spcPts val="0"/>
                        </a:spcAft>
                      </a:pPr>
                      <a:r>
                        <a:rPr lang="en-US" sz="1400" dirty="0">
                          <a:effectLst/>
                        </a:rPr>
                        <a:t>2016</a:t>
                      </a:r>
                      <a:endParaRPr lang="en-US" sz="1400" dirty="0">
                        <a:effectLst/>
                        <a:latin typeface="Times New Roman"/>
                        <a:ea typeface="MS Mincho"/>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CMAS</a:t>
                      </a:r>
                    </a:p>
                    <a:p>
                      <a:pPr marL="742950" marR="0" lvl="1" indent="-285750">
                        <a:lnSpc>
                          <a:spcPct val="115000"/>
                        </a:lnSpc>
                        <a:spcBef>
                          <a:spcPts val="0"/>
                        </a:spcBef>
                        <a:spcAft>
                          <a:spcPts val="0"/>
                        </a:spcAft>
                        <a:buFont typeface="Courier New"/>
                        <a:buChar char="o"/>
                      </a:pPr>
                      <a:r>
                        <a:rPr lang="en-US" sz="1400" b="1" dirty="0">
                          <a:effectLst/>
                        </a:rPr>
                        <a:t>PARCC English language arts and math (participation, achievement and growth)</a:t>
                      </a:r>
                    </a:p>
                    <a:p>
                      <a:pPr marL="742950" marR="0" lvl="1" indent="-285750">
                        <a:lnSpc>
                          <a:spcPct val="115000"/>
                        </a:lnSpc>
                        <a:spcBef>
                          <a:spcPts val="0"/>
                        </a:spcBef>
                        <a:spcAft>
                          <a:spcPts val="0"/>
                        </a:spcAft>
                        <a:buFont typeface="Courier New"/>
                        <a:buChar char="o"/>
                      </a:pPr>
                      <a:r>
                        <a:rPr lang="en-US" sz="1400" b="1" dirty="0">
                          <a:effectLst/>
                        </a:rPr>
                        <a:t>science and </a:t>
                      </a:r>
                      <a:r>
                        <a:rPr lang="en-US" sz="1400" b="1" i="1" dirty="0">
                          <a:effectLst/>
                        </a:rPr>
                        <a:t>social studies </a:t>
                      </a:r>
                      <a:r>
                        <a:rPr lang="en-US" sz="1400" b="1" dirty="0">
                          <a:effectLst/>
                        </a:rPr>
                        <a:t>(participation and achievement)</a:t>
                      </a:r>
                    </a:p>
                    <a:p>
                      <a:pPr marL="342900" marR="0" lvl="0" indent="-342900">
                        <a:lnSpc>
                          <a:spcPct val="115000"/>
                        </a:lnSpc>
                        <a:spcBef>
                          <a:spcPts val="0"/>
                        </a:spcBef>
                        <a:spcAft>
                          <a:spcPts val="0"/>
                        </a:spcAft>
                        <a:buFont typeface="Symbol"/>
                        <a:buChar char=""/>
                      </a:pPr>
                      <a:r>
                        <a:rPr lang="en-US" sz="1400" b="1" dirty="0">
                          <a:effectLst/>
                        </a:rPr>
                        <a:t>ACCESS (growth)</a:t>
                      </a:r>
                    </a:p>
                    <a:p>
                      <a:pPr marL="342900" marR="0" lvl="0" indent="-342900">
                        <a:lnSpc>
                          <a:spcPct val="115000"/>
                        </a:lnSpc>
                        <a:spcBef>
                          <a:spcPts val="0"/>
                        </a:spcBef>
                        <a:spcAft>
                          <a:spcPts val="0"/>
                        </a:spcAft>
                        <a:buFont typeface="Symbol"/>
                        <a:buChar char=""/>
                      </a:pPr>
                      <a:r>
                        <a:rPr lang="en-US" sz="1400" b="1" dirty="0">
                          <a:effectLst/>
                        </a:rPr>
                        <a:t>CO ACT (participation and PWR)</a:t>
                      </a:r>
                      <a:endParaRPr lang="en-US" sz="1400" b="1" dirty="0">
                        <a:effectLst/>
                        <a:latin typeface="Cambria"/>
                        <a:ea typeface="Cambria"/>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smtClean="0">
                          <a:effectLst/>
                        </a:rPr>
                        <a:t>Local </a:t>
                      </a:r>
                      <a:r>
                        <a:rPr lang="en-US" sz="1400" b="1" dirty="0">
                          <a:effectLst/>
                        </a:rPr>
                        <a:t>assessments aligned with the </a:t>
                      </a:r>
                      <a:r>
                        <a:rPr lang="en-US" sz="1400" b="1" dirty="0" smtClean="0">
                          <a:effectLst/>
                        </a:rPr>
                        <a:t>CAS (multiple years)</a:t>
                      </a:r>
                      <a:endParaRPr lang="en-US" sz="1400" b="1" dirty="0">
                        <a:effectLst/>
                        <a:latin typeface="Cambria"/>
                        <a:ea typeface="Cambria"/>
                        <a:cs typeface="Times New Roman"/>
                      </a:endParaRPr>
                    </a:p>
                  </a:txBody>
                  <a:tcPr marL="68580" marR="68580" marT="0" marB="0"/>
                </a:tc>
              </a:tr>
            </a:tbl>
          </a:graphicData>
        </a:graphic>
      </p:graphicFrame>
      <p:sp>
        <p:nvSpPr>
          <p:cNvPr id="10" name="Title 9"/>
          <p:cNvSpPr>
            <a:spLocks noGrp="1"/>
          </p:cNvSpPr>
          <p:nvPr>
            <p:ph type="title"/>
          </p:nvPr>
        </p:nvSpPr>
        <p:spPr/>
        <p:txBody>
          <a:bodyPr/>
          <a:lstStyle/>
          <a:p>
            <a:r>
              <a:rPr lang="en-US" sz="3600" dirty="0" smtClean="0"/>
              <a:t>Data Used for School Plan Types and District Accreditation Ratings</a:t>
            </a:r>
            <a:endParaRPr lang="en-US" sz="36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290795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Introductions</a:t>
            </a:r>
            <a:endParaRPr lang="en-US" dirty="0"/>
          </a:p>
        </p:txBody>
      </p:sp>
      <p:sp>
        <p:nvSpPr>
          <p:cNvPr id="4" name="Footer Placeholder 3"/>
          <p:cNvSpPr>
            <a:spLocks noGrp="1"/>
          </p:cNvSpPr>
          <p:nvPr>
            <p:ph type="ftr" sz="quarter" idx="4294967295"/>
          </p:nvPr>
        </p:nvSpPr>
        <p:spPr>
          <a:xfrm>
            <a:off x="380999" y="6265545"/>
            <a:ext cx="2895600" cy="365125"/>
          </a:xfrm>
        </p:spPr>
        <p:txBody>
          <a:bodyPr/>
          <a:lstStyle/>
          <a:p>
            <a:fld id="{757A2F4E-5D54-B04B-91BD-7E78EE1FE9FD}" type="slidenum">
              <a:rPr lang="en-US" smtClean="0"/>
              <a:pPr/>
              <a:t>2</a:t>
            </a:fld>
            <a:endParaRPr lang="en-US" dirty="0" smtClean="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25744737"/>
              </p:ext>
            </p:extLst>
          </p:nvPr>
        </p:nvGraphicFramePr>
        <p:xfrm>
          <a:off x="838200" y="1719263"/>
          <a:ext cx="7391400" cy="2011680"/>
        </p:xfrm>
        <a:graphic>
          <a:graphicData uri="http://schemas.openxmlformats.org/drawingml/2006/table">
            <a:tbl>
              <a:tblPr firstRow="1" bandRow="1">
                <a:tableStyleId>{5C22544A-7EE6-4342-B048-85BDC9FD1C3A}</a:tableStyleId>
              </a:tblPr>
              <a:tblGrid>
                <a:gridCol w="3695700"/>
                <a:gridCol w="3695700"/>
              </a:tblGrid>
              <a:tr h="465058">
                <a:tc>
                  <a:txBody>
                    <a:bodyPr/>
                    <a:lstStyle/>
                    <a:p>
                      <a:r>
                        <a:rPr lang="en-US" sz="2000" dirty="0" smtClean="0"/>
                        <a:t>CDE: Improvement</a:t>
                      </a:r>
                      <a:r>
                        <a:rPr lang="en-US" sz="2000" baseline="0" dirty="0" smtClean="0"/>
                        <a:t> Planning Unit</a:t>
                      </a:r>
                      <a:endParaRPr lang="en-US" sz="2000" dirty="0"/>
                    </a:p>
                  </a:txBody>
                  <a:tcPr/>
                </a:tc>
                <a:tc>
                  <a:txBody>
                    <a:bodyPr/>
                    <a:lstStyle/>
                    <a:p>
                      <a:r>
                        <a:rPr lang="en-US" sz="2000" dirty="0" smtClean="0"/>
                        <a:t>Center</a:t>
                      </a:r>
                      <a:r>
                        <a:rPr lang="en-US" sz="2000" baseline="0" dirty="0" smtClean="0"/>
                        <a:t> for Transforming Learning and Teaching (UCD)</a:t>
                      </a:r>
                      <a:endParaRPr lang="en-US" sz="2000" dirty="0"/>
                    </a:p>
                  </a:txBody>
                  <a:tcPr/>
                </a:tc>
              </a:tr>
              <a:tr h="863679">
                <a:tc>
                  <a:txBody>
                    <a:bodyPr/>
                    <a:lstStyle/>
                    <a:p>
                      <a:r>
                        <a:rPr lang="en-US" sz="2000" dirty="0" smtClean="0"/>
                        <a:t>Erin Loften</a:t>
                      </a:r>
                    </a:p>
                    <a:p>
                      <a:r>
                        <a:rPr lang="en-US" sz="2000" dirty="0" smtClean="0"/>
                        <a:t>Lisa Medler</a:t>
                      </a:r>
                    </a:p>
                    <a:p>
                      <a:r>
                        <a:rPr lang="en-US" sz="2000" dirty="0" smtClean="0"/>
                        <a:t>Alyssa Pearson</a:t>
                      </a:r>
                    </a:p>
                  </a:txBody>
                  <a:tcPr/>
                </a:tc>
                <a:tc>
                  <a:txBody>
                    <a:bodyPr/>
                    <a:lstStyle/>
                    <a:p>
                      <a:r>
                        <a:rPr lang="en-US" sz="2000" dirty="0" smtClean="0"/>
                        <a:t>Julie</a:t>
                      </a:r>
                      <a:r>
                        <a:rPr lang="en-US" sz="2000" baseline="0" dirty="0" smtClean="0"/>
                        <a:t> Oxenford O’Brian</a:t>
                      </a:r>
                    </a:p>
                    <a:p>
                      <a:endParaRPr lang="en-US" sz="2000" baseline="0" dirty="0" smtClean="0"/>
                    </a:p>
                    <a:p>
                      <a:endParaRPr lang="en-US" sz="2000" baseline="0" dirty="0" smtClean="0"/>
                    </a:p>
                    <a:p>
                      <a:endParaRPr lang="en-US" sz="2000" dirty="0"/>
                    </a:p>
                  </a:txBody>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6049062"/>
            <a:ext cx="4495800" cy="50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6780" y="5950953"/>
            <a:ext cx="1889871" cy="754659"/>
          </a:xfrm>
          <a:prstGeom prst="rect">
            <a:avLst/>
          </a:prstGeom>
        </p:spPr>
      </p:pic>
    </p:spTree>
    <p:extLst>
      <p:ext uri="{BB962C8B-B14F-4D97-AF65-F5344CB8AC3E}">
        <p14:creationId xmlns:p14="http://schemas.microsoft.com/office/powerpoint/2010/main" val="227717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state accountability clock will be paused for one year.</a:t>
            </a:r>
          </a:p>
          <a:p>
            <a:r>
              <a:rPr lang="en-US" dirty="0"/>
              <a:t>The accountability clock resumes in 2016-17, which will count as if it were consecutive to 2014-15</a:t>
            </a:r>
            <a:r>
              <a:rPr lang="en-US" dirty="0" smtClean="0"/>
              <a:t>.</a:t>
            </a:r>
          </a:p>
          <a:p>
            <a:r>
              <a:rPr lang="en-US" dirty="0" smtClean="0"/>
              <a:t>For example:</a:t>
            </a:r>
          </a:p>
          <a:p>
            <a:endParaRPr lang="en-US" dirty="0"/>
          </a:p>
          <a:p>
            <a:endParaRPr lang="en-US" dirty="0"/>
          </a:p>
          <a:p>
            <a:pPr lvl="0"/>
            <a:endParaRPr lang="en-US" dirty="0"/>
          </a:p>
        </p:txBody>
      </p:sp>
      <p:sp>
        <p:nvSpPr>
          <p:cNvPr id="3" name="Title 2"/>
          <p:cNvSpPr>
            <a:spLocks noGrp="1"/>
          </p:cNvSpPr>
          <p:nvPr>
            <p:ph type="title"/>
          </p:nvPr>
        </p:nvSpPr>
        <p:spPr/>
        <p:txBody>
          <a:bodyPr/>
          <a:lstStyle/>
          <a:p>
            <a:r>
              <a:rPr lang="en-US" dirty="0" smtClean="0"/>
              <a:t>Accountability Clock</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20</a:t>
            </a:fld>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 y="3930786"/>
            <a:ext cx="9097550" cy="16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91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Accountability Work Group is meeting monthly to research, discuss and propose recommendations to the Commissioner on the next iteration of the performance frameworks.</a:t>
            </a:r>
          </a:p>
          <a:p>
            <a:r>
              <a:rPr lang="en-US" dirty="0" smtClean="0"/>
              <a:t>Initial recommendations will be shared and input collected in the summer/fall.</a:t>
            </a:r>
          </a:p>
          <a:p>
            <a:r>
              <a:rPr lang="en-US" dirty="0" smtClean="0"/>
              <a:t>Meeting agendas, power points and minutes are posted </a:t>
            </a:r>
            <a:r>
              <a:rPr lang="en-US" dirty="0"/>
              <a:t>here: </a:t>
            </a:r>
            <a:r>
              <a:rPr lang="en-US" sz="1600" dirty="0" smtClean="0">
                <a:hlinkClick r:id="rId3"/>
              </a:rPr>
              <a:t>www.cde.state.co.us/accountability/accountabilityworkgroup</a:t>
            </a:r>
            <a:r>
              <a:rPr lang="en-US" dirty="0" smtClean="0"/>
              <a:t> </a:t>
            </a:r>
          </a:p>
          <a:p>
            <a:r>
              <a:rPr lang="en-US" dirty="0" smtClean="0"/>
              <a:t>Technical Advisory Panel (TAP) is involved with all technical recommendations as well.</a:t>
            </a:r>
          </a:p>
        </p:txBody>
      </p:sp>
      <p:sp>
        <p:nvSpPr>
          <p:cNvPr id="3" name="Title 2"/>
          <p:cNvSpPr>
            <a:spLocks noGrp="1"/>
          </p:cNvSpPr>
          <p:nvPr>
            <p:ph type="title"/>
          </p:nvPr>
        </p:nvSpPr>
        <p:spPr/>
        <p:txBody>
          <a:bodyPr/>
          <a:lstStyle/>
          <a:p>
            <a:r>
              <a:rPr lang="en-US" dirty="0" smtClean="0"/>
              <a:t>Next Steps for Accountability</a:t>
            </a:r>
            <a:br>
              <a:rPr lang="en-US" dirty="0" smtClean="0"/>
            </a:br>
            <a:r>
              <a:rPr lang="en-US" dirty="0" smtClean="0"/>
              <a:t>SPF/DPF 2.0</a:t>
            </a:r>
            <a:endParaRPr lang="en-US" dirty="0"/>
          </a:p>
        </p:txBody>
      </p:sp>
    </p:spTree>
    <p:extLst>
      <p:ext uri="{BB962C8B-B14F-4D97-AF65-F5344CB8AC3E}">
        <p14:creationId xmlns:p14="http://schemas.microsoft.com/office/powerpoint/2010/main" val="313539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25"/>
          <p:cNvSpPr>
            <a:spLocks noChangeArrowheads="1"/>
          </p:cNvSpPr>
          <p:nvPr/>
        </p:nvSpPr>
        <p:spPr bwMode="auto">
          <a:xfrm>
            <a:off x="7162800" y="1927412"/>
            <a:ext cx="1978025" cy="4186238"/>
          </a:xfrm>
          <a:prstGeom prst="roundRect">
            <a:avLst>
              <a:gd name="adj" fmla="val 16667"/>
            </a:avLst>
          </a:prstGeom>
          <a:solidFill>
            <a:srgbClr val="FF0000">
              <a:alpha val="38039"/>
            </a:srgbClr>
          </a:solidFill>
          <a:ln w="9525" algn="ctr">
            <a:solidFill>
              <a:srgbClr val="FF00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2" name="Group 28"/>
          <p:cNvGrpSpPr>
            <a:grpSpLocks/>
          </p:cNvGrpSpPr>
          <p:nvPr/>
        </p:nvGrpSpPr>
        <p:grpSpPr bwMode="auto">
          <a:xfrm>
            <a:off x="152400" y="2613212"/>
            <a:ext cx="8991600" cy="1219200"/>
            <a:chOff x="-76200" y="1824095"/>
            <a:chExt cx="8991600" cy="1219383"/>
          </a:xfrm>
        </p:grpSpPr>
        <p:sp>
          <p:nvSpPr>
            <p:cNvPr id="23598" name="Rounded Rectangle 21"/>
            <p:cNvSpPr>
              <a:spLocks noChangeArrowheads="1"/>
            </p:cNvSpPr>
            <p:nvPr/>
          </p:nvSpPr>
          <p:spPr bwMode="auto">
            <a:xfrm>
              <a:off x="-76200" y="1824095"/>
              <a:ext cx="8991600" cy="1219383"/>
            </a:xfrm>
            <a:prstGeom prst="roundRect">
              <a:avLst>
                <a:gd name="adj" fmla="val 16667"/>
              </a:avLst>
            </a:prstGeom>
            <a:solidFill>
              <a:srgbClr val="0070C0">
                <a:alpha val="32000"/>
              </a:srgbClr>
            </a:solidFill>
            <a:ln w="9525" algn="ctr">
              <a:solidFill>
                <a:srgbClr val="336699"/>
              </a:solidFill>
              <a:round/>
              <a:headEnd/>
              <a:tailEnd/>
            </a:ln>
          </p:spPr>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1976518"/>
              <a:ext cx="1066800" cy="7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III: Data Narrative</a:t>
              </a:r>
            </a:p>
          </p:txBody>
        </p:sp>
      </p:grpSp>
      <p:grpSp>
        <p:nvGrpSpPr>
          <p:cNvPr id="3" name="Group 30"/>
          <p:cNvGrpSpPr>
            <a:grpSpLocks/>
          </p:cNvGrpSpPr>
          <p:nvPr/>
        </p:nvGrpSpPr>
        <p:grpSpPr bwMode="auto">
          <a:xfrm>
            <a:off x="5029200" y="1927412"/>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rgbClr val="FFFF00">
                <a:alpha val="31000"/>
              </a:srgbClr>
            </a:solidFill>
            <a:ln w="9525" algn="ctr">
              <a:solidFill>
                <a:srgbClr val="FFFF0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Target Setting</a:t>
              </a:r>
              <a:endParaRPr lang="en-US" altLang="en-US" sz="1600" b="1" dirty="0"/>
            </a:p>
          </p:txBody>
        </p:sp>
      </p:grpSp>
      <p:grpSp>
        <p:nvGrpSpPr>
          <p:cNvPr id="4" name="Group 34"/>
          <p:cNvGrpSpPr>
            <a:grpSpLocks/>
          </p:cNvGrpSpPr>
          <p:nvPr/>
        </p:nvGrpSpPr>
        <p:grpSpPr bwMode="auto">
          <a:xfrm>
            <a:off x="3429000" y="4975412"/>
            <a:ext cx="5715000" cy="1138238"/>
            <a:chOff x="3198980" y="4171330"/>
            <a:chExt cx="5796473" cy="1419701"/>
          </a:xfrm>
        </p:grpSpPr>
        <p:sp>
          <p:nvSpPr>
            <p:cNvPr id="32816" name="Rounded Rectangle 32"/>
            <p:cNvSpPr>
              <a:spLocks noChangeArrowheads="1"/>
            </p:cNvSpPr>
            <p:nvPr/>
          </p:nvSpPr>
          <p:spPr bwMode="auto">
            <a:xfrm>
              <a:off x="3198980" y="4171330"/>
              <a:ext cx="5796473" cy="1419701"/>
            </a:xfrm>
            <a:prstGeom prst="roundRect">
              <a:avLst>
                <a:gd name="adj" fmla="val 16667"/>
              </a:avLst>
            </a:prstGeom>
            <a:solidFill>
              <a:srgbClr val="00B050">
                <a:alpha val="36078"/>
              </a:srgbClr>
            </a:solidFill>
            <a:ln w="9525" algn="ctr">
              <a:solidFill>
                <a:srgbClr val="00B050"/>
              </a:solidFill>
              <a:round/>
              <a:headEnd/>
              <a:tailEnd/>
            </a:ln>
          </p:spPr>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300824" y="4485565"/>
              <a:ext cx="1464252" cy="92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Ongoing:</a:t>
              </a:r>
            </a:p>
            <a:p>
              <a:pPr eaLnBrk="1" hangingPunct="1"/>
              <a:r>
                <a:rPr lang="en-US" altLang="en-US" sz="1400" b="1" dirty="0">
                  <a:latin typeface="Calibri" pitchFamily="34" charset="0"/>
                </a:rPr>
                <a:t>Progress 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Unified Improvement Planning Processes</a:t>
            </a:r>
            <a:endParaRPr lang="en-US" sz="4000" dirty="0" smtClean="0"/>
          </a:p>
        </p:txBody>
      </p:sp>
      <p:sp>
        <p:nvSpPr>
          <p:cNvPr id="5" name="TextBox 4"/>
          <p:cNvSpPr txBox="1"/>
          <p:nvPr/>
        </p:nvSpPr>
        <p:spPr>
          <a:xfrm>
            <a:off x="31242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816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2390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81600" y="3992015"/>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br>
              <a:rPr lang="en-US" sz="1600" dirty="0">
                <a:solidFill>
                  <a:schemeClr val="bg1"/>
                </a:solidFill>
                <a:latin typeface="Verdana" charset="0"/>
              </a:rPr>
            </a:br>
            <a:r>
              <a:rPr lang="en-US" sz="1600" dirty="0">
                <a:solidFill>
                  <a:schemeClr val="bg1"/>
                </a:solidFill>
                <a:latin typeface="Verdana" charset="0"/>
              </a:rPr>
              <a:t>Performance Targets</a:t>
            </a:r>
          </a:p>
        </p:txBody>
      </p:sp>
      <p:sp>
        <p:nvSpPr>
          <p:cNvPr id="38" name="TextBox 37"/>
          <p:cNvSpPr txBox="1"/>
          <p:nvPr/>
        </p:nvSpPr>
        <p:spPr>
          <a:xfrm>
            <a:off x="51816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239000" y="3984812"/>
            <a:ext cx="1828800" cy="833749"/>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Major Improvement Strategies</a:t>
            </a:r>
          </a:p>
        </p:txBody>
      </p:sp>
      <p:cxnSp>
        <p:nvCxnSpPr>
          <p:cNvPr id="32793" name="Straight Arrow Connector 43"/>
          <p:cNvCxnSpPr>
            <a:cxnSpLocks noChangeShapeType="1"/>
          </p:cNvCxnSpPr>
          <p:nvPr/>
        </p:nvCxnSpPr>
        <p:spPr bwMode="auto">
          <a:xfrm rot="5400000">
            <a:off x="7979569" y="380939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Identify Implementation Benchmarks</a:t>
            </a:r>
          </a:p>
        </p:txBody>
      </p:sp>
      <p:sp>
        <p:nvSpPr>
          <p:cNvPr id="67" name="TextBox 66"/>
          <p:cNvSpPr txBox="1"/>
          <p:nvPr/>
        </p:nvSpPr>
        <p:spPr>
          <a:xfrm>
            <a:off x="1066800" y="1703294"/>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Gather and Organize </a:t>
            </a:r>
            <a:br>
              <a:rPr lang="en-US" sz="1600" dirty="0">
                <a:solidFill>
                  <a:schemeClr val="bg1"/>
                </a:solidFill>
                <a:latin typeface="Verdana" charset="0"/>
              </a:rPr>
            </a:br>
            <a:r>
              <a:rPr lang="en-US" sz="1600" dirty="0">
                <a:solidFill>
                  <a:schemeClr val="bg1"/>
                </a:solidFill>
                <a:latin typeface="Verdana" charset="0"/>
              </a:rPr>
              <a:t>Data</a:t>
            </a:r>
          </a:p>
        </p:txBody>
      </p:sp>
      <p:sp>
        <p:nvSpPr>
          <p:cNvPr id="31" name="TextBox 30"/>
          <p:cNvSpPr txBox="1"/>
          <p:nvPr/>
        </p:nvSpPr>
        <p:spPr>
          <a:xfrm>
            <a:off x="10668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Review Performance Summary</a:t>
            </a:r>
          </a:p>
        </p:txBody>
      </p:sp>
      <p:cxnSp>
        <p:nvCxnSpPr>
          <p:cNvPr id="32803" name="Straight Arrow Connector 43"/>
          <p:cNvCxnSpPr>
            <a:cxnSpLocks noChangeShapeType="1"/>
          </p:cNvCxnSpPr>
          <p:nvPr/>
        </p:nvCxnSpPr>
        <p:spPr bwMode="auto">
          <a:xfrm rot="5400000">
            <a:off x="7977982" y="4920644"/>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920582" y="3809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920582" y="4952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9342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807369" y="2670875"/>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8" name="TextBox 26"/>
          <p:cNvSpPr txBox="1">
            <a:spLocks noChangeArrowheads="1"/>
          </p:cNvSpPr>
          <p:nvPr/>
        </p:nvSpPr>
        <p:spPr bwMode="auto">
          <a:xfrm>
            <a:off x="228600" y="1789019"/>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Preparing to Plan</a:t>
            </a:r>
          </a:p>
        </p:txBody>
      </p:sp>
      <p:sp>
        <p:nvSpPr>
          <p:cNvPr id="32809" name="TextBox 29"/>
          <p:cNvSpPr txBox="1">
            <a:spLocks noChangeArrowheads="1"/>
          </p:cNvSpPr>
          <p:nvPr/>
        </p:nvSpPr>
        <p:spPr bwMode="auto">
          <a:xfrm>
            <a:off x="7543800" y="2003612"/>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sz="1400" b="1" dirty="0">
                <a:latin typeface="Calibri" pitchFamily="34" charset="0"/>
              </a:rPr>
              <a:t>Section IV:</a:t>
            </a:r>
            <a:br>
              <a:rPr lang="en-US" altLang="en-US" sz="1400" b="1" dirty="0">
                <a:latin typeface="Calibri" pitchFamily="34" charset="0"/>
              </a:rPr>
            </a:br>
            <a:r>
              <a:rPr lang="en-US" altLang="en-US" sz="1400" b="1" dirty="0">
                <a:latin typeface="Calibri" pitchFamily="34" charset="0"/>
              </a:rPr>
              <a:t>Action Planning</a:t>
            </a:r>
            <a:endParaRPr lang="en-US" altLang="en-US" sz="1600" b="1" dirty="0"/>
          </a:p>
        </p:txBody>
      </p:sp>
      <p:cxnSp>
        <p:nvCxnSpPr>
          <p:cNvPr id="32810" name="Straight Arrow Connector 43"/>
          <p:cNvCxnSpPr>
            <a:cxnSpLocks noChangeShapeType="1"/>
          </p:cNvCxnSpPr>
          <p:nvPr/>
        </p:nvCxnSpPr>
        <p:spPr bwMode="auto">
          <a:xfrm>
            <a:off x="48768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8194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8" name="Curved Connector 7"/>
          <p:cNvCxnSpPr>
            <a:stCxn id="32816" idx="1"/>
            <a:endCxn id="32808" idx="1"/>
          </p:cNvCxnSpPr>
          <p:nvPr/>
        </p:nvCxnSpPr>
        <p:spPr>
          <a:xfrm rot="10800000">
            <a:off x="228600" y="2050957"/>
            <a:ext cx="3200400" cy="3493574"/>
          </a:xfrm>
          <a:prstGeom prst="curvedConnector3">
            <a:avLst>
              <a:gd name="adj1" fmla="val 10462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41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20687399"/>
              </p:ext>
            </p:extLst>
          </p:nvPr>
        </p:nvGraphicFramePr>
        <p:xfrm>
          <a:off x="228600" y="457200"/>
          <a:ext cx="8686800" cy="5638800"/>
        </p:xfrm>
        <a:graphic>
          <a:graphicData uri="http://schemas.openxmlformats.org/drawingml/2006/table">
            <a:tbl>
              <a:tblPr/>
              <a:tblGrid>
                <a:gridCol w="4343400"/>
                <a:gridCol w="4343400"/>
              </a:tblGrid>
              <a:tr h="765721">
                <a:tc>
                  <a:txBody>
                    <a:bodyPr/>
                    <a:lstStyle/>
                    <a:p>
                      <a:pPr marL="0" marR="0">
                        <a:spcBef>
                          <a:spcPts val="0"/>
                        </a:spcBef>
                        <a:spcAft>
                          <a:spcPts val="0"/>
                        </a:spcAft>
                      </a:pPr>
                      <a:r>
                        <a:rPr lang="en-US" sz="2400" b="1" i="0" dirty="0" smtClean="0">
                          <a:solidFill>
                            <a:srgbClr val="003366"/>
                          </a:solidFill>
                          <a:latin typeface="Palatino Linotype" panose="02040502050505030304" pitchFamily="18" charset="0"/>
                          <a:ea typeface="Times New Roman"/>
                        </a:rPr>
                        <a:t>Unified Improvement Planning Processes</a:t>
                      </a:r>
                      <a:endParaRPr lang="en-US" sz="2400" b="1" i="0" dirty="0">
                        <a:solidFill>
                          <a:srgbClr val="003366"/>
                        </a:solidFill>
                        <a:latin typeface="Palatino Linotype" panose="02040502050505030304"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0" dirty="0">
                          <a:solidFill>
                            <a:srgbClr val="003366"/>
                          </a:solidFill>
                          <a:latin typeface="Palatino Linotype" panose="02040502050505030304" pitchFamily="18" charset="0"/>
                          <a:ea typeface="Times New Roman"/>
                        </a:rPr>
                        <a:t>Types of </a:t>
                      </a:r>
                      <a:r>
                        <a:rPr lang="en-US" sz="2400" b="1" i="0" dirty="0" smtClean="0">
                          <a:solidFill>
                            <a:srgbClr val="003366"/>
                          </a:solidFill>
                          <a:latin typeface="Palatino Linotype" panose="02040502050505030304" pitchFamily="18" charset="0"/>
                          <a:ea typeface="Times New Roman"/>
                        </a:rPr>
                        <a:t>data used</a:t>
                      </a:r>
                      <a:endParaRPr lang="en-US" sz="2400" b="1" i="0" dirty="0">
                        <a:solidFill>
                          <a:srgbClr val="003366"/>
                        </a:solidFill>
                        <a:latin typeface="Palatino Linotype" panose="02040502050505030304"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Review </a:t>
                      </a:r>
                      <a:r>
                        <a:rPr lang="en-US" sz="1800" dirty="0">
                          <a:solidFill>
                            <a:schemeClr val="tx1"/>
                          </a:solidFill>
                          <a:latin typeface="Calibri" pitchFamily="34" charset="0"/>
                          <a:ea typeface="Times New Roman"/>
                        </a:rPr>
                        <a:t>current performance and prior </a:t>
                      </a:r>
                      <a:r>
                        <a:rPr lang="en-US" sz="1800" dirty="0" smtClean="0">
                          <a:solidFill>
                            <a:schemeClr val="tx1"/>
                          </a:solidFill>
                          <a:latin typeface="Calibri" pitchFamily="34" charset="0"/>
                          <a:ea typeface="Times New Roman"/>
                        </a:rPr>
                        <a:t>performance targets or goals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State</a:t>
                      </a:r>
                      <a:r>
                        <a:rPr lang="en-US" sz="1800" baseline="0" dirty="0" smtClean="0">
                          <a:solidFill>
                            <a:schemeClr val="tx1"/>
                          </a:solidFill>
                          <a:latin typeface="Calibri" pitchFamily="34" charset="0"/>
                          <a:ea typeface="Times New Roman"/>
                        </a:rPr>
                        <a:t> </a:t>
                      </a:r>
                      <a:r>
                        <a:rPr lang="en-US" sz="1800" dirty="0" smtClean="0">
                          <a:solidFill>
                            <a:schemeClr val="tx1"/>
                          </a:solidFill>
                          <a:latin typeface="Calibri" pitchFamily="34" charset="0"/>
                          <a:ea typeface="Times New Roman"/>
                        </a:rPr>
                        <a:t>Performance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Analyze </a:t>
                      </a:r>
                      <a:r>
                        <a:rPr lang="en-US" sz="1800" dirty="0">
                          <a:solidFill>
                            <a:schemeClr val="tx1"/>
                          </a:solidFill>
                          <a:latin typeface="Calibri" pitchFamily="34" charset="0"/>
                          <a:ea typeface="Times New Roman"/>
                        </a:rPr>
                        <a:t>data to identify </a:t>
                      </a:r>
                      <a:r>
                        <a:rPr lang="en-US" sz="1800" dirty="0" smtClean="0">
                          <a:solidFill>
                            <a:schemeClr val="tx1"/>
                          </a:solidFill>
                          <a:latin typeface="Calibri" pitchFamily="34" charset="0"/>
                          <a:ea typeface="Times New Roman"/>
                        </a:rPr>
                        <a:t>notable trends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State and Local Performance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Prioritize </a:t>
                      </a:r>
                      <a:r>
                        <a:rPr lang="en-US" sz="1800" dirty="0">
                          <a:solidFill>
                            <a:schemeClr val="tx1"/>
                          </a:solidFill>
                          <a:latin typeface="Calibri" pitchFamily="34" charset="0"/>
                          <a:ea typeface="Times New Roman"/>
                        </a:rPr>
                        <a:t>performance challenges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Times New Roman"/>
                        </a:rPr>
                        <a:t>State and Local Performance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a:t>
                      </a:r>
                      <a:r>
                        <a:rPr lang="en-US" sz="1800" dirty="0">
                          <a:solidFill>
                            <a:schemeClr val="tx1"/>
                          </a:solidFill>
                          <a:latin typeface="Calibri" pitchFamily="34" charset="0"/>
                          <a:ea typeface="Times New Roman"/>
                        </a:rPr>
                        <a:t>root </a:t>
                      </a:r>
                      <a:r>
                        <a:rPr lang="en-US" sz="1800" dirty="0" smtClean="0">
                          <a:solidFill>
                            <a:schemeClr val="tx1"/>
                          </a:solidFill>
                          <a:latin typeface="Calibri" pitchFamily="34" charset="0"/>
                          <a:ea typeface="Times New Roman"/>
                        </a:rPr>
                        <a:t>causes of performance challenges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Process and Perception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Establish</a:t>
                      </a:r>
                      <a:r>
                        <a:rPr lang="en-US" sz="1800" baseline="0" dirty="0" smtClean="0">
                          <a:solidFill>
                            <a:schemeClr val="tx1"/>
                          </a:solidFill>
                          <a:latin typeface="Calibri" pitchFamily="34" charset="0"/>
                          <a:ea typeface="Times New Roman"/>
                        </a:rPr>
                        <a:t> annual performance targets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State and Local Performance data </a:t>
                      </a:r>
                    </a:p>
                    <a:p>
                      <a:pPr marL="0" marR="0">
                        <a:spcBef>
                          <a:spcPts val="0"/>
                        </a:spcBef>
                        <a:spcAft>
                          <a:spcPts val="0"/>
                        </a:spcAft>
                      </a:pPr>
                      <a:r>
                        <a:rPr lang="en-US" sz="1800" baseline="0" dirty="0" smtClean="0">
                          <a:solidFill>
                            <a:schemeClr val="tx1"/>
                          </a:solidFill>
                          <a:latin typeface="Calibri" pitchFamily="34" charset="0"/>
                          <a:ea typeface="Times New Roman"/>
                        </a:rPr>
                        <a:t>State and local expectations (comparison points)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702">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a:t>
                      </a:r>
                      <a:r>
                        <a:rPr lang="en-US" sz="1800" baseline="0" dirty="0" smtClean="0">
                          <a:solidFill>
                            <a:schemeClr val="tx1"/>
                          </a:solidFill>
                          <a:latin typeface="Calibri" pitchFamily="34" charset="0"/>
                          <a:ea typeface="Times New Roman"/>
                        </a:rPr>
                        <a:t> measures and m</a:t>
                      </a:r>
                      <a:r>
                        <a:rPr lang="en-US" sz="1800" dirty="0" smtClean="0">
                          <a:solidFill>
                            <a:schemeClr val="tx1"/>
                          </a:solidFill>
                          <a:latin typeface="Calibri" pitchFamily="34" charset="0"/>
                          <a:ea typeface="Times New Roman"/>
                        </a:rPr>
                        <a:t>onitor the impact of action steps on student performance.</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Performance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135">
                <a:tc>
                  <a:txBody>
                    <a:bodyPr/>
                    <a:lstStyle/>
                    <a:p>
                      <a:pPr marL="0" marR="0">
                        <a:spcBef>
                          <a:spcPts val="0"/>
                        </a:spcBef>
                        <a:spcAft>
                          <a:spcPts val="0"/>
                        </a:spcAft>
                      </a:pPr>
                      <a:r>
                        <a:rPr lang="en-US" sz="1800" dirty="0" smtClean="0">
                          <a:solidFill>
                            <a:schemeClr val="tx1"/>
                          </a:solidFill>
                          <a:latin typeface="Calibri" pitchFamily="34" charset="0"/>
                          <a:ea typeface="Times New Roman"/>
                        </a:rPr>
                        <a:t>Identify implementation benchmarks &amp; monitor implementation of action steps.</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solidFill>
                            <a:schemeClr val="tx1"/>
                          </a:solidFill>
                          <a:latin typeface="Calibri" pitchFamily="34" charset="0"/>
                          <a:ea typeface="Times New Roman"/>
                        </a:rPr>
                        <a:t>Local Process and Perception data</a:t>
                      </a:r>
                      <a:endParaRPr lang="en-US" sz="1800" dirty="0">
                        <a:solidFill>
                          <a:schemeClr val="tx1"/>
                        </a:solidFill>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5"/>
          <p:cNvGrpSpPr>
            <a:grpSpLocks/>
          </p:cNvGrpSpPr>
          <p:nvPr/>
        </p:nvGrpSpPr>
        <p:grpSpPr bwMode="auto">
          <a:xfrm>
            <a:off x="228600" y="1189036"/>
            <a:ext cx="4365625" cy="2468563"/>
            <a:chOff x="-5486250" y="985981"/>
            <a:chExt cx="4364720" cy="2707456"/>
          </a:xfrm>
        </p:grpSpPr>
        <p:sp>
          <p:nvSpPr>
            <p:cNvPr id="3" name="Rectangle 2"/>
            <p:cNvSpPr/>
            <p:nvPr/>
          </p:nvSpPr>
          <p:spPr>
            <a:xfrm>
              <a:off x="-5486250" y="985981"/>
              <a:ext cx="4342500" cy="2707456"/>
            </a:xfrm>
            <a:prstGeom prst="rect">
              <a:avLst/>
            </a:prstGeom>
            <a:solidFill>
              <a:srgbClr val="0080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rot="946070">
              <a:off x="-5381286" y="1802297"/>
              <a:ext cx="4259756" cy="825902"/>
            </a:xfrm>
            <a:prstGeom prst="rect">
              <a:avLst/>
            </a:prstGeom>
            <a:noFill/>
          </p:spPr>
          <p:txBody>
            <a:bodyPr wrap="none">
              <a:prstTxWarp prst="textSlant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solidFill>
                    <a:srgbClr val="009999"/>
                  </a:solidFill>
                  <a:effectLst>
                    <a:reflection blurRad="12700" stA="50000" endPos="50000" dist="5000" dir="5400000" sy="-100000" rotWithShape="0"/>
                  </a:effectLst>
                </a:rPr>
                <a:t>Looking Backward</a:t>
              </a:r>
            </a:p>
          </p:txBody>
        </p:sp>
      </p:grpSp>
      <p:grpSp>
        <p:nvGrpSpPr>
          <p:cNvPr id="6" name="Group 10"/>
          <p:cNvGrpSpPr>
            <a:grpSpLocks/>
          </p:cNvGrpSpPr>
          <p:nvPr/>
        </p:nvGrpSpPr>
        <p:grpSpPr bwMode="auto">
          <a:xfrm>
            <a:off x="228600" y="3657600"/>
            <a:ext cx="4365625" cy="2438400"/>
            <a:chOff x="195850" y="3733800"/>
            <a:chExt cx="4364091" cy="2362200"/>
          </a:xfrm>
        </p:grpSpPr>
        <p:sp>
          <p:nvSpPr>
            <p:cNvPr id="7" name="Rectangle 6"/>
            <p:cNvSpPr/>
            <p:nvPr/>
          </p:nvSpPr>
          <p:spPr>
            <a:xfrm>
              <a:off x="195850" y="3733800"/>
              <a:ext cx="4341874" cy="2362200"/>
            </a:xfrm>
            <a:prstGeom prst="rect">
              <a:avLst/>
            </a:prstGeom>
            <a:solidFill>
              <a:srgbClr val="336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rot="20637421">
              <a:off x="219892" y="4447690"/>
              <a:ext cx="4340049" cy="761205"/>
            </a:xfrm>
            <a:prstGeom prst="rect">
              <a:avLst/>
            </a:prstGeom>
            <a:noFill/>
          </p:spPr>
          <p:txBody>
            <a:bodyPr wrap="none">
              <a:prstTxWarp prst="textSlantUp">
                <a:avLst/>
              </a:prstTxWarp>
              <a:spAutoFit/>
            </a:bodyPr>
            <a:lstStyle/>
            <a:p>
              <a:pPr algn="ctr">
                <a:defRPr/>
              </a:pPr>
              <a:r>
                <a:rPr lang="en-US" sz="5400" b="1" cap="all" dirty="0">
                  <a:ln w="9000" cmpd="sng">
                    <a:noFill/>
                    <a:prstDash val="solid"/>
                  </a:ln>
                  <a:solidFill>
                    <a:srgbClr val="336699"/>
                  </a:solidFill>
                  <a:effectLst>
                    <a:reflection blurRad="12700" stA="28000" endPos="45000" dist="1000" dir="5400000" sy="-100000" algn="bl" rotWithShape="0"/>
                  </a:effectLst>
                </a:rPr>
                <a:t>LOOKING FORWARD</a:t>
              </a:r>
            </a:p>
          </p:txBody>
        </p:sp>
      </p:grpSp>
    </p:spTree>
    <p:extLst>
      <p:ext uri="{BB962C8B-B14F-4D97-AF65-F5344CB8AC3E}">
        <p14:creationId xmlns:p14="http://schemas.microsoft.com/office/powerpoint/2010/main" val="421534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6931" y="1648731"/>
            <a:ext cx="8407893" cy="4407408"/>
          </a:xfrm>
        </p:spPr>
        <p:txBody>
          <a:bodyPr/>
          <a:lstStyle/>
          <a:p>
            <a:r>
              <a:rPr lang="en-US" sz="2200" dirty="0" smtClean="0"/>
              <a:t>Unified Improvement Planning Processes  remain consistent.</a:t>
            </a:r>
          </a:p>
          <a:p>
            <a:r>
              <a:rPr lang="en-US" sz="2200" dirty="0" smtClean="0"/>
              <a:t>CDE staff review of priority improvement and turnaround plans remains consistent.</a:t>
            </a:r>
          </a:p>
          <a:p>
            <a:r>
              <a:rPr lang="en-US" sz="2200" dirty="0" smtClean="0"/>
              <a:t>Processes which typically utilize state performance data (metrics and comparison points) will need adjustment:</a:t>
            </a:r>
          </a:p>
          <a:p>
            <a:pPr lvl="1"/>
            <a:r>
              <a:rPr lang="en-US" dirty="0" smtClean="0"/>
              <a:t>Review current performance</a:t>
            </a:r>
          </a:p>
          <a:p>
            <a:pPr lvl="1"/>
            <a:r>
              <a:rPr lang="en-US" dirty="0" smtClean="0"/>
              <a:t>Describe notable trends</a:t>
            </a:r>
          </a:p>
          <a:p>
            <a:pPr lvl="1"/>
            <a:r>
              <a:rPr lang="en-US" dirty="0" smtClean="0"/>
              <a:t>Prioritize performance challenges</a:t>
            </a:r>
          </a:p>
          <a:p>
            <a:pPr lvl="1"/>
            <a:r>
              <a:rPr lang="en-US" dirty="0" smtClean="0"/>
              <a:t>Set performance targets</a:t>
            </a:r>
          </a:p>
          <a:p>
            <a:r>
              <a:rPr lang="en-US" sz="2200" u="sng" dirty="0" smtClean="0"/>
              <a:t>No impact</a:t>
            </a:r>
            <a:r>
              <a:rPr lang="en-US" sz="2200" dirty="0" smtClean="0"/>
              <a:t> in some performance indicator/sub-indicator </a:t>
            </a:r>
            <a:br>
              <a:rPr lang="en-US" sz="2200" dirty="0" smtClean="0"/>
            </a:br>
            <a:r>
              <a:rPr lang="en-US" sz="2200" dirty="0" smtClean="0"/>
              <a:t>areas.</a:t>
            </a:r>
            <a:endParaRPr lang="en-US" sz="2200" dirty="0"/>
          </a:p>
        </p:txBody>
      </p:sp>
      <p:sp>
        <p:nvSpPr>
          <p:cNvPr id="3" name="Title 2"/>
          <p:cNvSpPr>
            <a:spLocks noGrp="1"/>
          </p:cNvSpPr>
          <p:nvPr>
            <p:ph type="title"/>
          </p:nvPr>
        </p:nvSpPr>
        <p:spPr/>
        <p:txBody>
          <a:bodyPr/>
          <a:lstStyle/>
          <a:p>
            <a:r>
              <a:rPr lang="en-US" dirty="0" smtClean="0"/>
              <a:t>State Assessment Transition Impact on UIP</a:t>
            </a:r>
            <a:endParaRPr lang="en-US" dirty="0"/>
          </a:p>
        </p:txBody>
      </p:sp>
    </p:spTree>
    <p:extLst>
      <p:ext uri="{BB962C8B-B14F-4D97-AF65-F5344CB8AC3E}">
        <p14:creationId xmlns:p14="http://schemas.microsoft.com/office/powerpoint/2010/main" val="228512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72529"/>
            <a:ext cx="8407893" cy="4353950"/>
          </a:xfrm>
        </p:spPr>
        <p:txBody>
          <a:bodyPr/>
          <a:lstStyle/>
          <a:p>
            <a:r>
              <a:rPr lang="en-US" dirty="0" smtClean="0"/>
              <a:t>Postsecondary and Workforce Readiness (PWR) metrics: </a:t>
            </a:r>
            <a:r>
              <a:rPr lang="en-US" dirty="0"/>
              <a:t>dropout rates, Colorado ACT composite scores, graduation rates, and disaggregated graduation </a:t>
            </a:r>
            <a:r>
              <a:rPr lang="en-US" dirty="0" smtClean="0"/>
              <a:t>rates.</a:t>
            </a:r>
          </a:p>
          <a:p>
            <a:r>
              <a:rPr lang="en-US" dirty="0" smtClean="0"/>
              <a:t>English Language Proficiency (sub-indicator within Academic Growth): ACCESS for ELLs metrics and comparison points.</a:t>
            </a:r>
          </a:p>
          <a:p>
            <a:r>
              <a:rPr lang="en-US" dirty="0" smtClean="0"/>
              <a:t>K-3 Literacy Interim Measures required by the READ ACT.</a:t>
            </a:r>
          </a:p>
          <a:p>
            <a:r>
              <a:rPr lang="en-US" dirty="0" smtClean="0"/>
              <a:t>CMAS in Science and Social Studies at the elementary and middle levels (available for 2013-14 and 2914-15 in fall 2015).</a:t>
            </a:r>
          </a:p>
          <a:p>
            <a:r>
              <a:rPr lang="en-US" dirty="0" smtClean="0"/>
              <a:t>Locally administered interim assessments.</a:t>
            </a:r>
            <a:endParaRPr lang="en-US" dirty="0"/>
          </a:p>
        </p:txBody>
      </p:sp>
      <p:sp>
        <p:nvSpPr>
          <p:cNvPr id="2" name="Title 1"/>
          <p:cNvSpPr>
            <a:spLocks noGrp="1"/>
          </p:cNvSpPr>
          <p:nvPr>
            <p:ph type="title"/>
          </p:nvPr>
        </p:nvSpPr>
        <p:spPr/>
        <p:txBody>
          <a:bodyPr/>
          <a:lstStyle/>
          <a:p>
            <a:r>
              <a:rPr lang="en-US" sz="3600" dirty="0" smtClean="0"/>
              <a:t>Measures/Metrics Available during the State Assessment Transition</a:t>
            </a:r>
            <a:endParaRPr lang="en-US" sz="3600" dirty="0"/>
          </a:p>
        </p:txBody>
      </p:sp>
    </p:spTree>
    <p:extLst>
      <p:ext uri="{BB962C8B-B14F-4D97-AF65-F5344CB8AC3E}">
        <p14:creationId xmlns:p14="http://schemas.microsoft.com/office/powerpoint/2010/main" val="4197796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5683"/>
            <a:ext cx="8407893" cy="4259698"/>
          </a:xfrm>
        </p:spPr>
        <p:txBody>
          <a:bodyPr/>
          <a:lstStyle/>
          <a:p>
            <a:pPr>
              <a:spcBef>
                <a:spcPts val="1800"/>
              </a:spcBef>
            </a:pPr>
            <a:r>
              <a:rPr lang="en-US" dirty="0" smtClean="0"/>
              <a:t>Background on the State Assessment System Transition and Accountability</a:t>
            </a:r>
          </a:p>
          <a:p>
            <a:pPr>
              <a:spcBef>
                <a:spcPts val="1800"/>
              </a:spcBef>
            </a:pPr>
            <a:r>
              <a:rPr lang="en-US" dirty="0" smtClean="0"/>
              <a:t>Overall Implications for UIP</a:t>
            </a:r>
          </a:p>
          <a:p>
            <a:pPr>
              <a:spcBef>
                <a:spcPts val="1800"/>
              </a:spcBef>
            </a:pPr>
            <a:r>
              <a:rPr lang="en-US" dirty="0" smtClean="0"/>
              <a:t>Options for Data Analysis for Academic Achievement, Growth and Growth Gaps</a:t>
            </a:r>
          </a:p>
          <a:p>
            <a:r>
              <a:rPr lang="en-US" dirty="0" smtClean="0"/>
              <a:t>Staying the Course: </a:t>
            </a:r>
            <a:r>
              <a:rPr lang="en-US" dirty="0"/>
              <a:t>K-3 Literacy </a:t>
            </a:r>
            <a:r>
              <a:rPr lang="en-US" dirty="0" smtClean="0"/>
              <a:t>,PWR, ELL </a:t>
            </a:r>
          </a:p>
          <a:p>
            <a:pPr>
              <a:spcBef>
                <a:spcPts val="1800"/>
              </a:spcBef>
            </a:pPr>
            <a:r>
              <a:rPr lang="en-US" dirty="0" smtClean="0"/>
              <a:t>Options for Target Setting for Academic Achievement, Growth and Growth Gaps (similar to 2014-15 version)</a:t>
            </a:r>
          </a:p>
        </p:txBody>
      </p:sp>
      <p:sp>
        <p:nvSpPr>
          <p:cNvPr id="3" name="Title 2"/>
          <p:cNvSpPr>
            <a:spLocks noGrp="1"/>
          </p:cNvSpPr>
          <p:nvPr>
            <p:ph type="title"/>
          </p:nvPr>
        </p:nvSpPr>
        <p:spPr/>
        <p:txBody>
          <a:bodyPr/>
          <a:lstStyle/>
          <a:p>
            <a:r>
              <a:rPr lang="en-US" sz="3600" dirty="0" smtClean="0"/>
              <a:t>Guidance for UIP during the State Assessment Transition, Version 2.0</a:t>
            </a:r>
            <a:endParaRPr lang="en-US" sz="3600" dirty="0"/>
          </a:p>
        </p:txBody>
      </p:sp>
    </p:spTree>
    <p:extLst>
      <p:ext uri="{BB962C8B-B14F-4D97-AF65-F5344CB8AC3E}">
        <p14:creationId xmlns:p14="http://schemas.microsoft.com/office/powerpoint/2010/main" val="417645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Turn to “Planning for UIP During the 2015-16 School Year,” p. 1</a:t>
            </a:r>
          </a:p>
          <a:p>
            <a:r>
              <a:rPr lang="en-US" dirty="0" smtClean="0"/>
              <a:t>Reflect on State Assessment Transition Implications for Accountability and UIP (row one).</a:t>
            </a:r>
          </a:p>
          <a:p>
            <a:r>
              <a:rPr lang="en-US" dirty="0" smtClean="0"/>
              <a:t>Make notes about:</a:t>
            </a:r>
          </a:p>
          <a:p>
            <a:pPr lvl="1"/>
            <a:r>
              <a:rPr lang="en-US" dirty="0" smtClean="0"/>
              <a:t>Critical Information related to this topic that you will take back to your local context.</a:t>
            </a:r>
          </a:p>
          <a:p>
            <a:pPr lvl="1"/>
            <a:r>
              <a:rPr lang="en-US" dirty="0" smtClean="0"/>
              <a:t>The tools/resources that you will use.</a:t>
            </a:r>
          </a:p>
          <a:p>
            <a:pPr lvl="1"/>
            <a:r>
              <a:rPr lang="en-US" dirty="0" smtClean="0"/>
              <a:t>With whom, when and how you will share this information.</a:t>
            </a:r>
            <a:endParaRPr lang="en-US" dirty="0"/>
          </a:p>
        </p:txBody>
      </p:sp>
      <p:sp>
        <p:nvSpPr>
          <p:cNvPr id="2" name="Title 1"/>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296712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3656" y="2704545"/>
            <a:ext cx="5199797" cy="91152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Agenda</a:t>
            </a:r>
            <a:endParaRPr lang="en-US" dirty="0"/>
          </a:p>
        </p:txBody>
      </p:sp>
      <p:sp>
        <p:nvSpPr>
          <p:cNvPr id="3" name="TextBox 2"/>
          <p:cNvSpPr txBox="1"/>
          <p:nvPr/>
        </p:nvSpPr>
        <p:spPr>
          <a:xfrm>
            <a:off x="2055259" y="174835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Assessment Transition </a:t>
            </a:r>
            <a:r>
              <a:rPr lang="en-US" sz="2000" dirty="0" smtClean="0">
                <a:solidFill>
                  <a:schemeClr val="bg1"/>
                </a:solidFill>
                <a:latin typeface="Verdana" charset="0"/>
              </a:rPr>
              <a:t>Implications for Accountability and UIP 2015</a:t>
            </a:r>
            <a:endParaRPr lang="en-US" sz="2000" dirty="0">
              <a:solidFill>
                <a:schemeClr val="bg1"/>
              </a:solidFill>
              <a:latin typeface="Verdana" charset="0"/>
            </a:endParaRPr>
          </a:p>
        </p:txBody>
      </p:sp>
      <p:sp>
        <p:nvSpPr>
          <p:cNvPr id="14" name="TextBox 13"/>
          <p:cNvSpPr txBox="1"/>
          <p:nvPr/>
        </p:nvSpPr>
        <p:spPr>
          <a:xfrm>
            <a:off x="2041542" y="467842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Utilizing TELL Survey Results in UIP Processes</a:t>
            </a:r>
            <a:endParaRPr lang="en-US" sz="2000" dirty="0">
              <a:solidFill>
                <a:schemeClr val="bg1"/>
              </a:solidFill>
              <a:latin typeface="Verdana" charset="0"/>
            </a:endParaRPr>
          </a:p>
        </p:txBody>
      </p:sp>
      <p:cxnSp>
        <p:nvCxnSpPr>
          <p:cNvPr id="18" name="Straight Arrow Connector 17"/>
          <p:cNvCxnSpPr/>
          <p:nvPr/>
        </p:nvCxnSpPr>
        <p:spPr>
          <a:xfrm>
            <a:off x="4466495" y="249727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89041" y="540245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66495" y="3431414"/>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542" y="5704878"/>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READ Act and UIP</a:t>
            </a:r>
            <a:endParaRPr lang="en-US" sz="2000" dirty="0">
              <a:solidFill>
                <a:schemeClr val="bg1"/>
              </a:solidFill>
              <a:latin typeface="Verdana" charset="0"/>
            </a:endParaRPr>
          </a:p>
        </p:txBody>
      </p:sp>
      <p:cxnSp>
        <p:nvCxnSpPr>
          <p:cNvPr id="24" name="Straight Arrow Connector 23"/>
          <p:cNvCxnSpPr/>
          <p:nvPr/>
        </p:nvCxnSpPr>
        <p:spPr>
          <a:xfrm>
            <a:off x="4493659" y="441035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472" y="2793868"/>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UIP Template and Expectations for 2015-16</a:t>
            </a:r>
            <a:endParaRPr lang="en-US" sz="2000" dirty="0">
              <a:solidFill>
                <a:schemeClr val="bg1"/>
              </a:solidFill>
              <a:latin typeface="Verdana" charset="0"/>
            </a:endParaRPr>
          </a:p>
        </p:txBody>
      </p:sp>
      <p:sp>
        <p:nvSpPr>
          <p:cNvPr id="25" name="TextBox 24"/>
          <p:cNvSpPr txBox="1"/>
          <p:nvPr/>
        </p:nvSpPr>
        <p:spPr>
          <a:xfrm>
            <a:off x="2050124" y="3691872"/>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Data Analysis for Academic Achievement and Growth</a:t>
            </a:r>
          </a:p>
        </p:txBody>
      </p:sp>
    </p:spTree>
    <p:extLst>
      <p:ext uri="{BB962C8B-B14F-4D97-AF65-F5344CB8AC3E}">
        <p14:creationId xmlns:p14="http://schemas.microsoft.com/office/powerpoint/2010/main" val="35248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UIP Template and Expectations</a:t>
            </a:r>
            <a:endParaRPr lang="en-US" dirty="0"/>
          </a:p>
        </p:txBody>
      </p:sp>
      <p:sp>
        <p:nvSpPr>
          <p:cNvPr id="4" name="Content Placeholder 3"/>
          <p:cNvSpPr>
            <a:spLocks noGrp="1"/>
          </p:cNvSpPr>
          <p:nvPr>
            <p:ph idx="1"/>
          </p:nvPr>
        </p:nvSpPr>
        <p:spPr>
          <a:xfrm>
            <a:off x="296591" y="1153547"/>
            <a:ext cx="8566053" cy="5535637"/>
          </a:xfrm>
        </p:spPr>
        <p:txBody>
          <a:bodyPr/>
          <a:lstStyle/>
          <a:p>
            <a:r>
              <a:rPr lang="en-US" dirty="0" smtClean="0"/>
              <a:t>Revisions to UIP Templates for 2015-16 school year reflect changes in the availability of state performance data. They include:</a:t>
            </a:r>
          </a:p>
          <a:p>
            <a:pPr lvl="1">
              <a:spcBef>
                <a:spcPts val="600"/>
              </a:spcBef>
            </a:pPr>
            <a:r>
              <a:rPr lang="en-US" sz="2400" dirty="0" smtClean="0"/>
              <a:t>Executive Summary (New)</a:t>
            </a:r>
          </a:p>
          <a:p>
            <a:pPr lvl="1">
              <a:spcBef>
                <a:spcPts val="600"/>
              </a:spcBef>
            </a:pPr>
            <a:r>
              <a:rPr lang="en-US" sz="2400" dirty="0" smtClean="0"/>
              <a:t>Pre-Populated Report</a:t>
            </a:r>
          </a:p>
          <a:p>
            <a:pPr lvl="1">
              <a:spcBef>
                <a:spcPts val="600"/>
              </a:spcBef>
            </a:pPr>
            <a:r>
              <a:rPr lang="en-US" sz="2400" dirty="0" smtClean="0"/>
              <a:t>Data Analysis (directions)</a:t>
            </a:r>
          </a:p>
          <a:p>
            <a:pPr lvl="1">
              <a:spcBef>
                <a:spcPts val="600"/>
              </a:spcBef>
            </a:pPr>
            <a:r>
              <a:rPr lang="en-US" sz="2400" dirty="0" smtClean="0"/>
              <a:t>Target Setting Form (directions)</a:t>
            </a:r>
          </a:p>
          <a:p>
            <a:pPr lvl="1">
              <a:spcBef>
                <a:spcPts val="600"/>
              </a:spcBef>
            </a:pPr>
            <a:r>
              <a:rPr lang="en-US" sz="2400" dirty="0" smtClean="0"/>
              <a:t>Addenda Forms</a:t>
            </a:r>
          </a:p>
          <a:p>
            <a:pPr>
              <a:spcBef>
                <a:spcPts val="1200"/>
              </a:spcBef>
            </a:pPr>
            <a:r>
              <a:rPr lang="en-US" dirty="0" smtClean="0"/>
              <a:t>Turn to </a:t>
            </a:r>
            <a:r>
              <a:rPr lang="en-US" dirty="0" smtClean="0">
                <a:solidFill>
                  <a:schemeClr val="accent1"/>
                </a:solidFill>
              </a:rPr>
              <a:t>Revisions to UIP Template and Expectations for 2015-16 </a:t>
            </a:r>
            <a:r>
              <a:rPr lang="en-US" dirty="0" smtClean="0"/>
              <a:t>(Tools, p. 11).</a:t>
            </a:r>
          </a:p>
          <a:p>
            <a:pPr lvl="1">
              <a:spcBef>
                <a:spcPts val="1200"/>
              </a:spcBef>
            </a:pPr>
            <a:r>
              <a:rPr lang="en-US" sz="2400" dirty="0" smtClean="0"/>
              <a:t>Work with a partner to locate each of the identified revisions in using one of the School UIP Templates on your table.</a:t>
            </a:r>
          </a:p>
          <a:p>
            <a:pPr lvl="1">
              <a:spcBef>
                <a:spcPts val="1200"/>
              </a:spcBef>
            </a:pPr>
            <a:r>
              <a:rPr lang="en-US" sz="2400" dirty="0" smtClean="0"/>
              <a:t>Identify any questions about these revisions.</a:t>
            </a:r>
            <a:endParaRPr lang="en-US" sz="2400" dirty="0"/>
          </a:p>
        </p:txBody>
      </p:sp>
    </p:spTree>
    <p:extLst>
      <p:ext uri="{BB962C8B-B14F-4D97-AF65-F5344CB8AC3E}">
        <p14:creationId xmlns:p14="http://schemas.microsoft.com/office/powerpoint/2010/main" val="140198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Museo Slab 500"/>
                <a:cs typeface="Museo Slab 500"/>
              </a:rPr>
              <a:t>Session Purpose</a:t>
            </a:r>
            <a:endParaRPr lang="en-US" dirty="0">
              <a:latin typeface="Museo Slab 500"/>
              <a:cs typeface="Museo Slab 500"/>
            </a:endParaRPr>
          </a:p>
        </p:txBody>
      </p:sp>
      <p:sp>
        <p:nvSpPr>
          <p:cNvPr id="5" name="TextBox 4"/>
          <p:cNvSpPr txBox="1">
            <a:spLocks noChangeArrowheads="1"/>
          </p:cNvSpPr>
          <p:nvPr/>
        </p:nvSpPr>
        <p:spPr bwMode="auto">
          <a:xfrm>
            <a:off x="1062317" y="1936376"/>
            <a:ext cx="678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4000" i="1" dirty="0" smtClean="0">
                <a:solidFill>
                  <a:schemeClr val="accent1">
                    <a:lumMod val="75000"/>
                  </a:schemeClr>
                </a:solidFill>
                <a:latin typeface="Palatino Linotype" panose="02040502050505030304" pitchFamily="18" charset="0"/>
              </a:rPr>
              <a:t>Develop background knowledge and provide access to tools to support schools and districts with unified improvement planning during the 2015-16 school year. </a:t>
            </a:r>
            <a:endParaRPr lang="en-US" altLang="en-US" sz="4000" i="1" dirty="0">
              <a:solidFill>
                <a:schemeClr val="accent1">
                  <a:lumMod val="75000"/>
                </a:schemeClr>
              </a:solidFill>
              <a:latin typeface="Palatino Linotype" panose="02040502050505030304" pitchFamily="18" charset="0"/>
            </a:endParaRPr>
          </a:p>
        </p:txBody>
      </p:sp>
    </p:spTree>
    <p:extLst>
      <p:ext uri="{BB962C8B-B14F-4D97-AF65-F5344CB8AC3E}">
        <p14:creationId xmlns:p14="http://schemas.microsoft.com/office/powerpoint/2010/main" val="2945129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CDE Staff Considerations for UIP Review</a:t>
            </a:r>
            <a:endParaRPr lang="en-US" dirty="0"/>
          </a:p>
        </p:txBody>
      </p:sp>
      <p:sp>
        <p:nvSpPr>
          <p:cNvPr id="5" name="Content Placeholder 3"/>
          <p:cNvSpPr txBox="1">
            <a:spLocks/>
          </p:cNvSpPr>
          <p:nvPr/>
        </p:nvSpPr>
        <p:spPr>
          <a:xfrm>
            <a:off x="381000" y="1829268"/>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ts val="6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ts val="6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ts val="6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CDE Staff review of Priority Improvement and Turnaround Plans will remain consistent for 2015-16.</a:t>
            </a:r>
          </a:p>
          <a:p>
            <a:r>
              <a:rPr lang="en-US" dirty="0" smtClean="0"/>
              <a:t>Staff review considerations will be revised to accommodate changes in the availability of state performance data.</a:t>
            </a:r>
          </a:p>
          <a:p>
            <a:r>
              <a:rPr lang="en-US" dirty="0" smtClean="0"/>
              <a:t>Deadlines for submission of UIP will also remain consistent.</a:t>
            </a:r>
          </a:p>
          <a:p>
            <a:r>
              <a:rPr lang="en-US" dirty="0" smtClean="0"/>
              <a:t>Talk with a partner:</a:t>
            </a:r>
          </a:p>
          <a:p>
            <a:pPr lvl="1"/>
            <a:r>
              <a:rPr lang="en-US" dirty="0" smtClean="0"/>
              <a:t>Does this affect your district or schools within your district?</a:t>
            </a:r>
          </a:p>
          <a:p>
            <a:pPr lvl="1"/>
            <a:r>
              <a:rPr lang="en-US" dirty="0" smtClean="0"/>
              <a:t>What questions/concerns do you have about CDE plan review?</a:t>
            </a:r>
          </a:p>
          <a:p>
            <a:pPr lvl="1"/>
            <a:endParaRPr lang="en-US" dirty="0" smtClean="0"/>
          </a:p>
        </p:txBody>
      </p:sp>
    </p:spTree>
    <p:extLst>
      <p:ext uri="{BB962C8B-B14F-4D97-AF65-F5344CB8AC3E}">
        <p14:creationId xmlns:p14="http://schemas.microsoft.com/office/powerpoint/2010/main" val="2877342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UIP Tool</a:t>
            </a:r>
            <a:endParaRPr lang="en-US" dirty="0"/>
          </a:p>
        </p:txBody>
      </p:sp>
      <p:sp>
        <p:nvSpPr>
          <p:cNvPr id="5" name="Content Placeholder 4"/>
          <p:cNvSpPr>
            <a:spLocks noGrp="1"/>
          </p:cNvSpPr>
          <p:nvPr>
            <p:ph idx="1"/>
          </p:nvPr>
        </p:nvSpPr>
        <p:spPr>
          <a:xfrm>
            <a:off x="380999" y="1493520"/>
            <a:ext cx="8407893" cy="4991686"/>
          </a:xfrm>
        </p:spPr>
        <p:txBody>
          <a:bodyPr/>
          <a:lstStyle/>
          <a:p>
            <a:r>
              <a:rPr lang="en-US" dirty="0" smtClean="0"/>
              <a:t>Turn to </a:t>
            </a:r>
            <a:r>
              <a:rPr lang="en-US" dirty="0" smtClean="0">
                <a:solidFill>
                  <a:schemeClr val="accent1">
                    <a:lumMod val="75000"/>
                  </a:schemeClr>
                </a:solidFill>
              </a:rPr>
              <a:t>Online UIP System Overview </a:t>
            </a:r>
            <a:r>
              <a:rPr lang="en-US" dirty="0" smtClean="0"/>
              <a:t>(Tools, p. 13).</a:t>
            </a:r>
          </a:p>
          <a:p>
            <a:r>
              <a:rPr lang="en-US" dirty="0" smtClean="0"/>
              <a:t>Use this overview to answer these questions:</a:t>
            </a:r>
          </a:p>
          <a:p>
            <a:pPr lvl="1"/>
            <a:r>
              <a:rPr lang="en-US" dirty="0" smtClean="0"/>
              <a:t>Will districts and schools be required to use the On-Line UIP tool for 2015-16? </a:t>
            </a:r>
          </a:p>
          <a:p>
            <a:pPr lvl="1"/>
            <a:r>
              <a:rPr lang="en-US" dirty="0" smtClean="0"/>
              <a:t>To which features of the online UIP system are you most interested in having access?</a:t>
            </a:r>
          </a:p>
          <a:p>
            <a:pPr lvl="1"/>
            <a:r>
              <a:rPr lang="en-US" dirty="0" smtClean="0"/>
              <a:t>What are some advantages of using the on-line UIP tool to report improvement plans to the state?</a:t>
            </a:r>
          </a:p>
          <a:p>
            <a:r>
              <a:rPr lang="en-US" dirty="0" smtClean="0"/>
              <a:t>Questions/Concerns?</a:t>
            </a:r>
          </a:p>
          <a:p>
            <a:pPr lvl="0"/>
            <a:r>
              <a:rPr lang="en-US" dirty="0" smtClean="0"/>
              <a:t>Discussion: </a:t>
            </a:r>
            <a:r>
              <a:rPr lang="en-US" b="0" dirty="0" smtClean="0"/>
              <a:t>What are options for beginning to use  the online UIP system in 2015-16?</a:t>
            </a:r>
            <a:endParaRPr lang="en-US" b="0" dirty="0"/>
          </a:p>
          <a:p>
            <a:endParaRPr lang="en-US" dirty="0"/>
          </a:p>
        </p:txBody>
      </p:sp>
    </p:spTree>
    <p:extLst>
      <p:ext uri="{BB962C8B-B14F-4D97-AF65-F5344CB8AC3E}">
        <p14:creationId xmlns:p14="http://schemas.microsoft.com/office/powerpoint/2010/main" val="404282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Turn to “Planning for UIP During the 2015-16 School Year,” p. </a:t>
            </a:r>
            <a:r>
              <a:rPr lang="en-US" dirty="0" smtClean="0"/>
              <a:t>1</a:t>
            </a:r>
            <a:endParaRPr lang="en-US" dirty="0"/>
          </a:p>
          <a:p>
            <a:r>
              <a:rPr lang="en-US" dirty="0" smtClean="0"/>
              <a:t>Reflect on UIP Template revisions.</a:t>
            </a:r>
          </a:p>
          <a:p>
            <a:r>
              <a:rPr lang="en-US" dirty="0" smtClean="0"/>
              <a:t>Make notes about:</a:t>
            </a:r>
          </a:p>
          <a:p>
            <a:pPr lvl="1"/>
            <a:r>
              <a:rPr lang="en-US" dirty="0" smtClean="0"/>
              <a:t>Critical Information related to this topic that you will take back to your local context.</a:t>
            </a:r>
          </a:p>
          <a:p>
            <a:pPr lvl="1"/>
            <a:r>
              <a:rPr lang="en-US" dirty="0" smtClean="0"/>
              <a:t>The tools/resources that you will use.</a:t>
            </a:r>
          </a:p>
          <a:p>
            <a:pPr lvl="1"/>
            <a:r>
              <a:rPr lang="en-US" dirty="0" smtClean="0"/>
              <a:t>With whom, when and how you will share this information.</a:t>
            </a:r>
            <a:endParaRPr lang="en-US" dirty="0"/>
          </a:p>
        </p:txBody>
      </p:sp>
      <p:sp>
        <p:nvSpPr>
          <p:cNvPr id="2" name="Title 1"/>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156607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11391"/>
          </a:xfrm>
        </p:spPr>
        <p:txBody>
          <a:bodyPr/>
          <a:lstStyle/>
          <a:p>
            <a:r>
              <a:rPr lang="en-US" dirty="0" smtClean="0"/>
              <a:t>Take a few minutes to review the introductory sections of  Draft </a:t>
            </a:r>
            <a:r>
              <a:rPr lang="en-US" i="1" dirty="0" smtClean="0"/>
              <a:t>UIP Transition Guidance for 2015-16, </a:t>
            </a:r>
            <a:r>
              <a:rPr lang="en-US" dirty="0" smtClean="0"/>
              <a:t>consider:</a:t>
            </a:r>
          </a:p>
          <a:p>
            <a:pPr lvl="1"/>
            <a:r>
              <a:rPr lang="en-US" dirty="0" smtClean="0"/>
              <a:t>Background on State Assessment System Transition and Accountability (p. 1-2)</a:t>
            </a:r>
          </a:p>
          <a:p>
            <a:pPr lvl="1"/>
            <a:r>
              <a:rPr lang="en-US" dirty="0" smtClean="0"/>
              <a:t>Overall Implications for UIP (p. 3-4)</a:t>
            </a:r>
          </a:p>
          <a:p>
            <a:r>
              <a:rPr lang="en-US" dirty="0" smtClean="0"/>
              <a:t>Using the UIP Transition Guidance Feedback Form, make notes about the following for these two sections:</a:t>
            </a:r>
          </a:p>
          <a:p>
            <a:pPr lvl="1"/>
            <a:r>
              <a:rPr lang="en-US" dirty="0" smtClean="0"/>
              <a:t>Useful information, </a:t>
            </a:r>
            <a:r>
              <a:rPr lang="en-US" b="1" dirty="0" smtClean="0"/>
              <a:t>keep it</a:t>
            </a:r>
          </a:p>
          <a:p>
            <a:pPr lvl="1"/>
            <a:r>
              <a:rPr lang="en-US" dirty="0" smtClean="0"/>
              <a:t>Missing, </a:t>
            </a:r>
            <a:r>
              <a:rPr lang="en-US" b="1" dirty="0" smtClean="0"/>
              <a:t>need it</a:t>
            </a:r>
          </a:p>
          <a:p>
            <a:pPr lvl="1"/>
            <a:r>
              <a:rPr lang="en-US" dirty="0" smtClean="0"/>
              <a:t>Too much, </a:t>
            </a:r>
            <a:r>
              <a:rPr lang="en-US" b="1" dirty="0" smtClean="0"/>
              <a:t>delete it</a:t>
            </a:r>
            <a:endParaRPr lang="en-US" b="1" dirty="0"/>
          </a:p>
        </p:txBody>
      </p:sp>
      <p:sp>
        <p:nvSpPr>
          <p:cNvPr id="3" name="Title 2"/>
          <p:cNvSpPr>
            <a:spLocks noGrp="1"/>
          </p:cNvSpPr>
          <p:nvPr>
            <p:ph type="title"/>
          </p:nvPr>
        </p:nvSpPr>
        <p:spPr/>
        <p:txBody>
          <a:bodyPr/>
          <a:lstStyle/>
          <a:p>
            <a:r>
              <a:rPr lang="en-US" dirty="0" smtClean="0"/>
              <a:t>Your feedback. . .</a:t>
            </a:r>
            <a:endParaRPr lang="en-US" dirty="0"/>
          </a:p>
        </p:txBody>
      </p:sp>
    </p:spTree>
    <p:extLst>
      <p:ext uri="{BB962C8B-B14F-4D97-AF65-F5344CB8AC3E}">
        <p14:creationId xmlns:p14="http://schemas.microsoft.com/office/powerpoint/2010/main" val="78464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3656" y="3601380"/>
            <a:ext cx="5199797" cy="91152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Agenda</a:t>
            </a:r>
            <a:endParaRPr lang="en-US" dirty="0"/>
          </a:p>
        </p:txBody>
      </p:sp>
      <p:sp>
        <p:nvSpPr>
          <p:cNvPr id="3" name="TextBox 2"/>
          <p:cNvSpPr txBox="1"/>
          <p:nvPr/>
        </p:nvSpPr>
        <p:spPr>
          <a:xfrm>
            <a:off x="2055259" y="174835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Assessment Transition </a:t>
            </a:r>
            <a:r>
              <a:rPr lang="en-US" sz="2000" dirty="0" smtClean="0">
                <a:solidFill>
                  <a:schemeClr val="bg1"/>
                </a:solidFill>
                <a:latin typeface="Verdana" charset="0"/>
              </a:rPr>
              <a:t>Implications for Accountability and UIP 2015</a:t>
            </a:r>
            <a:endParaRPr lang="en-US" sz="2000" dirty="0">
              <a:solidFill>
                <a:schemeClr val="bg1"/>
              </a:solidFill>
              <a:latin typeface="Verdana" charset="0"/>
            </a:endParaRPr>
          </a:p>
        </p:txBody>
      </p:sp>
      <p:sp>
        <p:nvSpPr>
          <p:cNvPr id="14" name="TextBox 13"/>
          <p:cNvSpPr txBox="1"/>
          <p:nvPr/>
        </p:nvSpPr>
        <p:spPr>
          <a:xfrm>
            <a:off x="2041542" y="467842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Utilizing TELL Survey Results in UIP Processes</a:t>
            </a:r>
            <a:endParaRPr lang="en-US" sz="2000" dirty="0">
              <a:solidFill>
                <a:schemeClr val="bg1"/>
              </a:solidFill>
              <a:latin typeface="Verdana" charset="0"/>
            </a:endParaRPr>
          </a:p>
        </p:txBody>
      </p:sp>
      <p:cxnSp>
        <p:nvCxnSpPr>
          <p:cNvPr id="18" name="Straight Arrow Connector 17"/>
          <p:cNvCxnSpPr/>
          <p:nvPr/>
        </p:nvCxnSpPr>
        <p:spPr>
          <a:xfrm>
            <a:off x="4466495" y="249727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89041" y="540245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66495" y="3431414"/>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542" y="5704878"/>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READ Act and UIP</a:t>
            </a:r>
            <a:endParaRPr lang="en-US" sz="2000" dirty="0">
              <a:solidFill>
                <a:schemeClr val="bg1"/>
              </a:solidFill>
              <a:latin typeface="Verdana" charset="0"/>
            </a:endParaRPr>
          </a:p>
        </p:txBody>
      </p:sp>
      <p:cxnSp>
        <p:nvCxnSpPr>
          <p:cNvPr id="24" name="Straight Arrow Connector 23"/>
          <p:cNvCxnSpPr/>
          <p:nvPr/>
        </p:nvCxnSpPr>
        <p:spPr>
          <a:xfrm>
            <a:off x="4493659" y="441035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472" y="2793868"/>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UIP Template and Expectations for 2015-16</a:t>
            </a:r>
            <a:endParaRPr lang="en-US" sz="2000" dirty="0">
              <a:solidFill>
                <a:schemeClr val="bg1"/>
              </a:solidFill>
              <a:latin typeface="Verdana" charset="0"/>
            </a:endParaRPr>
          </a:p>
        </p:txBody>
      </p:sp>
      <p:sp>
        <p:nvSpPr>
          <p:cNvPr id="25" name="TextBox 24"/>
          <p:cNvSpPr txBox="1"/>
          <p:nvPr/>
        </p:nvSpPr>
        <p:spPr>
          <a:xfrm>
            <a:off x="2050124" y="3691872"/>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Data Analysis for Academic Achievement and Growth</a:t>
            </a:r>
          </a:p>
        </p:txBody>
      </p:sp>
    </p:spTree>
    <p:extLst>
      <p:ext uri="{BB962C8B-B14F-4D97-AF65-F5344CB8AC3E}">
        <p14:creationId xmlns:p14="http://schemas.microsoft.com/office/powerpoint/2010/main" val="222295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 . </a:t>
            </a:r>
            <a:endParaRPr lang="en-US" dirty="0"/>
          </a:p>
        </p:txBody>
      </p:sp>
      <p:sp>
        <p:nvSpPr>
          <p:cNvPr id="3" name="Content Placeholder 2"/>
          <p:cNvSpPr>
            <a:spLocks noGrp="1"/>
          </p:cNvSpPr>
          <p:nvPr>
            <p:ph idx="1"/>
          </p:nvPr>
        </p:nvSpPr>
        <p:spPr>
          <a:xfrm>
            <a:off x="380999" y="1264915"/>
            <a:ext cx="8407893" cy="5364480"/>
          </a:xfrm>
        </p:spPr>
        <p:txBody>
          <a:bodyPr/>
          <a:lstStyle/>
          <a:p>
            <a:r>
              <a:rPr lang="en-US" dirty="0"/>
              <a:t>During the state assessment transition. . .</a:t>
            </a:r>
          </a:p>
          <a:p>
            <a:pPr lvl="1">
              <a:spcBef>
                <a:spcPts val="1800"/>
              </a:spcBef>
            </a:pPr>
            <a:r>
              <a:rPr lang="en-US" dirty="0"/>
              <a:t>Release of state assessment results will be delayed. </a:t>
            </a:r>
          </a:p>
          <a:p>
            <a:pPr lvl="1">
              <a:spcBef>
                <a:spcPts val="1800"/>
              </a:spcBef>
            </a:pPr>
            <a:r>
              <a:rPr lang="en-US" dirty="0" smtClean="0"/>
              <a:t>Growth data may not be available/usable.</a:t>
            </a:r>
          </a:p>
          <a:p>
            <a:pPr lvl="1">
              <a:spcBef>
                <a:spcPts val="1800"/>
              </a:spcBef>
            </a:pPr>
            <a:r>
              <a:rPr lang="en-US" dirty="0" smtClean="0"/>
              <a:t>Typical </a:t>
            </a:r>
            <a:r>
              <a:rPr lang="en-US" u="sng" dirty="0"/>
              <a:t>comparison points </a:t>
            </a:r>
            <a:r>
              <a:rPr lang="en-US" dirty="0" smtClean="0"/>
              <a:t>used for data analysis and  </a:t>
            </a:r>
            <a:r>
              <a:rPr lang="en-US" dirty="0"/>
              <a:t>target setting </a:t>
            </a:r>
            <a:r>
              <a:rPr lang="en-US" dirty="0" smtClean="0"/>
              <a:t>will </a:t>
            </a:r>
            <a:r>
              <a:rPr lang="en-US" dirty="0"/>
              <a:t>not be </a:t>
            </a:r>
            <a:r>
              <a:rPr lang="en-US" dirty="0" smtClean="0"/>
              <a:t>identified</a:t>
            </a:r>
            <a:r>
              <a:rPr lang="en-US" dirty="0"/>
              <a:t> </a:t>
            </a:r>
            <a:r>
              <a:rPr lang="en-US" dirty="0" smtClean="0"/>
              <a:t>until winter/spring 2016.</a:t>
            </a:r>
          </a:p>
          <a:p>
            <a:pPr lvl="1">
              <a:spcBef>
                <a:spcPts val="1800"/>
              </a:spcBef>
            </a:pPr>
            <a:r>
              <a:rPr lang="en-US" dirty="0" smtClean="0"/>
              <a:t>Participation rates may have an impact on 2014-15 results.</a:t>
            </a:r>
            <a:endParaRPr lang="en-US" dirty="0"/>
          </a:p>
          <a:p>
            <a:r>
              <a:rPr lang="en-US" dirty="0"/>
              <a:t>School/District Planning teams must </a:t>
            </a:r>
            <a:r>
              <a:rPr lang="en-US" dirty="0" smtClean="0"/>
              <a:t>determine how to analyzing data </a:t>
            </a:r>
            <a:r>
              <a:rPr lang="en-US" dirty="0"/>
              <a:t>for:</a:t>
            </a:r>
          </a:p>
          <a:p>
            <a:pPr lvl="1">
              <a:spcBef>
                <a:spcPts val="1800"/>
              </a:spcBef>
            </a:pPr>
            <a:r>
              <a:rPr lang="en-US" dirty="0" smtClean="0"/>
              <a:t>Academic Achievement (Math, Reading, Writing, Science and Social Studies?)</a:t>
            </a:r>
          </a:p>
          <a:p>
            <a:pPr lvl="1">
              <a:spcBef>
                <a:spcPts val="1800"/>
              </a:spcBef>
            </a:pPr>
            <a:r>
              <a:rPr lang="en-US" dirty="0" smtClean="0"/>
              <a:t>Academic Growth (Math, Reading and Writing)</a:t>
            </a:r>
            <a:endParaRPr lang="en-US" dirty="0"/>
          </a:p>
          <a:p>
            <a:endParaRPr lang="en-US" dirty="0"/>
          </a:p>
        </p:txBody>
      </p:sp>
    </p:spTree>
    <p:extLst>
      <p:ext uri="{BB962C8B-B14F-4D97-AF65-F5344CB8AC3E}">
        <p14:creationId xmlns:p14="http://schemas.microsoft.com/office/powerpoint/2010/main" val="2627882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Analysis for Academic Achievement and Growth</a:t>
            </a:r>
            <a:endParaRPr lang="en-US" dirty="0"/>
          </a:p>
        </p:txBody>
      </p:sp>
      <p:sp>
        <p:nvSpPr>
          <p:cNvPr id="5" name="Rounded Rectangle 4"/>
          <p:cNvSpPr/>
          <p:nvPr/>
        </p:nvSpPr>
        <p:spPr bwMode="auto">
          <a:xfrm>
            <a:off x="381000" y="2766670"/>
            <a:ext cx="2824655" cy="1752600"/>
          </a:xfrm>
          <a:prstGeom prst="roundRect">
            <a:avLst/>
          </a:prstGeom>
          <a:solidFill>
            <a:schemeClr val="tx2">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40000"/>
              </a:spcBef>
              <a:spcAft>
                <a:spcPct val="0"/>
              </a:spcAft>
              <a:buClr>
                <a:srgbClr val="3D5C99"/>
              </a:buClr>
              <a:buSzPct val="80000"/>
              <a:buFont typeface="Wingdings" pitchFamily="2" charset="2"/>
              <a:buChar char="n"/>
              <a:tabLst/>
            </a:pPr>
            <a:endParaRPr kumimoji="0" lang="en-US" sz="3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85800" y="3025810"/>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buNone/>
              <a:defRPr/>
            </a:pPr>
            <a:r>
              <a:rPr lang="en-US" sz="2400" dirty="0" smtClean="0">
                <a:solidFill>
                  <a:schemeClr val="bg1"/>
                </a:solidFill>
                <a:latin typeface="Verdana" charset="0"/>
              </a:rPr>
              <a:t>The Basic Approach</a:t>
            </a:r>
            <a:br>
              <a:rPr lang="en-US" sz="2400" dirty="0" smtClean="0">
                <a:solidFill>
                  <a:schemeClr val="bg1"/>
                </a:solidFill>
                <a:latin typeface="Verdana" charset="0"/>
              </a:rPr>
            </a:br>
            <a:endParaRPr lang="en-US" sz="2400" dirty="0">
              <a:solidFill>
                <a:schemeClr val="bg1"/>
              </a:solidFill>
              <a:latin typeface="Verdana" charset="0"/>
            </a:endParaRPr>
          </a:p>
        </p:txBody>
      </p:sp>
      <p:cxnSp>
        <p:nvCxnSpPr>
          <p:cNvPr id="7" name="Straight Arrow Connector 6"/>
          <p:cNvCxnSpPr/>
          <p:nvPr/>
        </p:nvCxnSpPr>
        <p:spPr>
          <a:xfrm flipV="1">
            <a:off x="2971800" y="3625974"/>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91910" y="3025809"/>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2014-15 Performance Data Sources</a:t>
            </a:r>
          </a:p>
        </p:txBody>
      </p:sp>
      <p:sp>
        <p:nvSpPr>
          <p:cNvPr id="9" name="TextBox 8"/>
          <p:cNvSpPr txBox="1"/>
          <p:nvPr/>
        </p:nvSpPr>
        <p:spPr>
          <a:xfrm>
            <a:off x="6400800" y="3014141"/>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Adjusting  Data Analysis Processes</a:t>
            </a:r>
          </a:p>
        </p:txBody>
      </p:sp>
      <p:cxnSp>
        <p:nvCxnSpPr>
          <p:cNvPr id="10" name="Straight Arrow Connector 9"/>
          <p:cNvCxnSpPr/>
          <p:nvPr/>
        </p:nvCxnSpPr>
        <p:spPr>
          <a:xfrm flipV="1">
            <a:off x="5791200" y="3604870"/>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4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44389"/>
            <a:ext cx="8407893" cy="4738298"/>
          </a:xfrm>
        </p:spPr>
        <p:txBody>
          <a:bodyPr/>
          <a:lstStyle/>
          <a:p>
            <a:r>
              <a:rPr lang="en-US" dirty="0" smtClean="0"/>
              <a:t>Depends on if teams are writing, rewriting or updating UIPs</a:t>
            </a:r>
          </a:p>
          <a:p>
            <a:r>
              <a:rPr lang="en-US" dirty="0" smtClean="0"/>
              <a:t>No new SPF/DPF reports available as a starting point</a:t>
            </a:r>
          </a:p>
          <a:p>
            <a:r>
              <a:rPr lang="en-US" dirty="0" smtClean="0"/>
              <a:t>A basic approach . . .</a:t>
            </a:r>
          </a:p>
          <a:p>
            <a:pPr lvl="1"/>
            <a:r>
              <a:rPr lang="en-US" dirty="0" smtClean="0"/>
              <a:t>Start with 2014 Performance Framework Reports and 2014-15 UIP.</a:t>
            </a:r>
          </a:p>
          <a:p>
            <a:pPr lvl="1"/>
            <a:r>
              <a:rPr lang="en-US" dirty="0" smtClean="0"/>
              <a:t>Review additional performance data available for the 2014-15 school-year (aligned to the CAS).</a:t>
            </a:r>
          </a:p>
          <a:p>
            <a:pPr lvl="1"/>
            <a:r>
              <a:rPr lang="en-US" dirty="0" smtClean="0"/>
              <a:t>Determine if performance data available for 2014-15 provides evidence that school/district performance has changed.</a:t>
            </a:r>
          </a:p>
          <a:p>
            <a:pPr lvl="1"/>
            <a:r>
              <a:rPr lang="en-US" dirty="0" smtClean="0"/>
              <a:t>Strengthening the Evidence: consider multi-year trends in performance using alternative performance data sources.</a:t>
            </a:r>
          </a:p>
        </p:txBody>
      </p:sp>
      <p:sp>
        <p:nvSpPr>
          <p:cNvPr id="2" name="Title 1"/>
          <p:cNvSpPr>
            <a:spLocks noGrp="1"/>
          </p:cNvSpPr>
          <p:nvPr>
            <p:ph type="title"/>
          </p:nvPr>
        </p:nvSpPr>
        <p:spPr/>
        <p:txBody>
          <a:bodyPr/>
          <a:lstStyle/>
          <a:p>
            <a:r>
              <a:rPr lang="en-US" dirty="0" smtClean="0"/>
              <a:t>Options for Data Analysis for Achievement and Growth</a:t>
            </a:r>
            <a:endParaRPr lang="en-US" dirty="0"/>
          </a:p>
        </p:txBody>
      </p:sp>
    </p:spTree>
    <p:extLst>
      <p:ext uri="{BB962C8B-B14F-4D97-AF65-F5344CB8AC3E}">
        <p14:creationId xmlns:p14="http://schemas.microsoft.com/office/powerpoint/2010/main" val="3097997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Updating:</a:t>
            </a:r>
          </a:p>
          <a:p>
            <a:pPr lvl="1"/>
            <a:r>
              <a:rPr lang="en-US" dirty="0" smtClean="0"/>
              <a:t>Utilize trend data as analyzed from prior years UIP.</a:t>
            </a:r>
          </a:p>
          <a:p>
            <a:pPr lvl="1"/>
            <a:r>
              <a:rPr lang="en-US" dirty="0" smtClean="0"/>
              <a:t>Build on trends with additional performance data as available.</a:t>
            </a:r>
          </a:p>
          <a:p>
            <a:r>
              <a:rPr lang="en-US" dirty="0" smtClean="0"/>
              <a:t>Re-Writing (prior UIP doesn’t reflect current school context)</a:t>
            </a:r>
          </a:p>
          <a:p>
            <a:pPr lvl="1"/>
            <a:r>
              <a:rPr lang="en-US" dirty="0" smtClean="0"/>
              <a:t>May require re-analysis of prior years’ performance trends.</a:t>
            </a:r>
          </a:p>
          <a:p>
            <a:pPr lvl="1"/>
            <a:r>
              <a:rPr lang="en-US" dirty="0" smtClean="0"/>
              <a:t>Build on trends with additional performance data as available.</a:t>
            </a:r>
          </a:p>
          <a:p>
            <a:r>
              <a:rPr lang="en-US" dirty="0" smtClean="0"/>
              <a:t>Writing (no SPF or UIP in prior year)</a:t>
            </a:r>
          </a:p>
          <a:p>
            <a:pPr lvl="1"/>
            <a:r>
              <a:rPr lang="en-US" dirty="0" smtClean="0"/>
              <a:t>Consider guidance on UIP process for New Schools.</a:t>
            </a:r>
          </a:p>
          <a:p>
            <a:pPr lvl="1"/>
            <a:r>
              <a:rPr lang="en-US" sz="1800" u="sng" dirty="0">
                <a:hlinkClick r:id="rId2"/>
              </a:rPr>
              <a:t>http://www.cde.state.co.us/uip/supplementalguidance_newschools_2013pdf</a:t>
            </a:r>
            <a:r>
              <a:rPr lang="en-US" sz="1800" dirty="0"/>
              <a:t>. </a:t>
            </a:r>
          </a:p>
        </p:txBody>
      </p:sp>
      <p:sp>
        <p:nvSpPr>
          <p:cNvPr id="3" name="Title 2"/>
          <p:cNvSpPr>
            <a:spLocks noGrp="1"/>
          </p:cNvSpPr>
          <p:nvPr>
            <p:ph type="title"/>
          </p:nvPr>
        </p:nvSpPr>
        <p:spPr/>
        <p:txBody>
          <a:bodyPr/>
          <a:lstStyle/>
          <a:p>
            <a:r>
              <a:rPr lang="en-US" dirty="0" smtClean="0"/>
              <a:t>Updating, Re-Writing, or Writing</a:t>
            </a:r>
            <a:endParaRPr lang="en-US" dirty="0"/>
          </a:p>
        </p:txBody>
      </p:sp>
    </p:spTree>
    <p:extLst>
      <p:ext uri="{BB962C8B-B14F-4D97-AF65-F5344CB8AC3E}">
        <p14:creationId xmlns:p14="http://schemas.microsoft.com/office/powerpoint/2010/main" val="2914102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Tools to help analyze performance data from prior to 2014-15</a:t>
            </a:r>
          </a:p>
          <a:p>
            <a:pPr lvl="1"/>
            <a:r>
              <a:rPr lang="en-US" dirty="0" smtClean="0"/>
              <a:t>School:  School </a:t>
            </a:r>
            <a:r>
              <a:rPr lang="en-US" dirty="0"/>
              <a:t>Dashboard (http://</a:t>
            </a:r>
            <a:r>
              <a:rPr lang="en-US" dirty="0" smtClean="0"/>
              <a:t>www.schoolview.org/dish/schooldashboard.asp)</a:t>
            </a:r>
          </a:p>
          <a:p>
            <a:pPr lvl="1"/>
            <a:r>
              <a:rPr lang="en-US" dirty="0" smtClean="0"/>
              <a:t>District: District </a:t>
            </a:r>
            <a:r>
              <a:rPr lang="en-US" dirty="0"/>
              <a:t>Dashboard  (http://</a:t>
            </a:r>
            <a:r>
              <a:rPr lang="en-US" dirty="0" smtClean="0"/>
              <a:t>www.schoolview.org/dish/dashboard.asp)</a:t>
            </a:r>
          </a:p>
          <a:p>
            <a:r>
              <a:rPr lang="en-US" dirty="0" smtClean="0"/>
              <a:t>Have you accessed either or both of these tools?</a:t>
            </a:r>
          </a:p>
          <a:p>
            <a:r>
              <a:rPr lang="en-US" dirty="0" smtClean="0"/>
              <a:t>Job Aides available in Tools packet</a:t>
            </a:r>
          </a:p>
          <a:p>
            <a:pPr lvl="1"/>
            <a:r>
              <a:rPr lang="en-US" dirty="0"/>
              <a:t>District: District Dashboard Overview, p. </a:t>
            </a:r>
            <a:r>
              <a:rPr lang="en-US" dirty="0" smtClean="0"/>
              <a:t>15</a:t>
            </a:r>
          </a:p>
          <a:p>
            <a:pPr lvl="1"/>
            <a:r>
              <a:rPr lang="en-US" dirty="0" smtClean="0"/>
              <a:t>School</a:t>
            </a:r>
            <a:r>
              <a:rPr lang="en-US" dirty="0"/>
              <a:t>:  School </a:t>
            </a:r>
            <a:r>
              <a:rPr lang="en-US" dirty="0" smtClean="0"/>
              <a:t>Dashboard Overview, p. 17</a:t>
            </a:r>
          </a:p>
          <a:p>
            <a:endParaRPr lang="en-US" dirty="0"/>
          </a:p>
        </p:txBody>
      </p:sp>
      <p:sp>
        <p:nvSpPr>
          <p:cNvPr id="3" name="Title 2"/>
          <p:cNvSpPr>
            <a:spLocks noGrp="1"/>
          </p:cNvSpPr>
          <p:nvPr>
            <p:ph type="title"/>
          </p:nvPr>
        </p:nvSpPr>
        <p:spPr/>
        <p:txBody>
          <a:bodyPr/>
          <a:lstStyle/>
          <a:p>
            <a:r>
              <a:rPr lang="en-US" dirty="0" smtClean="0"/>
              <a:t>Re-Analysis Performance Data from prior to 2014-15</a:t>
            </a:r>
            <a:endParaRPr lang="en-US" dirty="0"/>
          </a:p>
        </p:txBody>
      </p:sp>
    </p:spTree>
    <p:extLst>
      <p:ext uri="{BB962C8B-B14F-4D97-AF65-F5344CB8AC3E}">
        <p14:creationId xmlns:p14="http://schemas.microsoft.com/office/powerpoint/2010/main" val="302827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533400" y="457200"/>
            <a:ext cx="8229600"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a typeface="ＭＳ Ｐゴシック" pitchFamily="34" charset="-128"/>
              </a:rPr>
              <a:t>Introductions</a:t>
            </a:r>
          </a:p>
        </p:txBody>
      </p:sp>
      <p:sp>
        <p:nvSpPr>
          <p:cNvPr id="21507" name="Content Placeholder 2"/>
          <p:cNvSpPr>
            <a:spLocks noGrp="1"/>
          </p:cNvSpPr>
          <p:nvPr>
            <p:ph idx="1"/>
          </p:nvPr>
        </p:nvSpPr>
        <p:spPr bwMode="auto">
          <a:xfrm>
            <a:off x="381000" y="1828800"/>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buFontTx/>
              <a:buNone/>
            </a:pPr>
            <a:r>
              <a:rPr lang="en-US" altLang="en-US" dirty="0" smtClean="0"/>
              <a:t>With your Table Group Share:</a:t>
            </a:r>
          </a:p>
          <a:p>
            <a:r>
              <a:rPr lang="en-US" altLang="en-US" dirty="0" smtClean="0"/>
              <a:t>Name, Job Title, School/District/Organization</a:t>
            </a:r>
          </a:p>
          <a:p>
            <a:r>
              <a:rPr lang="en-US" altLang="en-US" dirty="0" smtClean="0"/>
              <a:t>Your role in: </a:t>
            </a:r>
          </a:p>
          <a:p>
            <a:pPr lvl="1">
              <a:spcBef>
                <a:spcPts val="1800"/>
              </a:spcBef>
            </a:pPr>
            <a:r>
              <a:rPr lang="en-US" altLang="en-US" dirty="0" smtClean="0"/>
              <a:t>Unified Improvement Planning</a:t>
            </a:r>
          </a:p>
          <a:p>
            <a:pPr lvl="1">
              <a:spcBef>
                <a:spcPts val="1800"/>
              </a:spcBef>
            </a:pPr>
            <a:r>
              <a:rPr lang="en-US" altLang="en-US" dirty="0" smtClean="0"/>
              <a:t>Your most important outcome for this session</a:t>
            </a:r>
          </a:p>
          <a:p>
            <a:r>
              <a:rPr lang="en-US" altLang="en-US" dirty="0" smtClean="0"/>
              <a:t>Full-Group – share important outcomes.</a:t>
            </a:r>
          </a:p>
        </p:txBody>
      </p:sp>
    </p:spTree>
    <p:extLst>
      <p:ext uri="{BB962C8B-B14F-4D97-AF65-F5344CB8AC3E}">
        <p14:creationId xmlns:p14="http://schemas.microsoft.com/office/powerpoint/2010/main" val="219773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thoughts. . .</a:t>
            </a:r>
            <a:endParaRPr lang="en-US" dirty="0"/>
          </a:p>
        </p:txBody>
      </p:sp>
      <p:sp>
        <p:nvSpPr>
          <p:cNvPr id="2" name="Content Placeholder 1"/>
          <p:cNvSpPr>
            <a:spLocks noGrp="1"/>
          </p:cNvSpPr>
          <p:nvPr>
            <p:ph idx="1"/>
          </p:nvPr>
        </p:nvSpPr>
        <p:spPr>
          <a:xfrm>
            <a:off x="380999" y="1493520"/>
            <a:ext cx="8407893" cy="5152940"/>
          </a:xfrm>
        </p:spPr>
        <p:txBody>
          <a:bodyPr/>
          <a:lstStyle/>
          <a:p>
            <a:r>
              <a:rPr lang="en-US" dirty="0" smtClean="0"/>
              <a:t>Read: </a:t>
            </a:r>
            <a:r>
              <a:rPr lang="en-US" b="0" dirty="0" smtClean="0"/>
              <a:t>UIP Transition Guidance 2015, </a:t>
            </a:r>
            <a:r>
              <a:rPr lang="en-US" b="0" dirty="0"/>
              <a:t>Options for Data Analysis for Academic Achievement, Growth and Growth </a:t>
            </a:r>
            <a:r>
              <a:rPr lang="en-US" b="0" dirty="0" smtClean="0"/>
              <a:t>Gaps, A Basic Approach (p. 4-5)</a:t>
            </a:r>
            <a:endParaRPr lang="en-US" b="0" dirty="0"/>
          </a:p>
          <a:p>
            <a:r>
              <a:rPr lang="en-US" dirty="0" smtClean="0"/>
              <a:t>Discuss with your table:</a:t>
            </a:r>
          </a:p>
          <a:p>
            <a:pPr lvl="1">
              <a:spcBef>
                <a:spcPts val="600"/>
              </a:spcBef>
            </a:pPr>
            <a:r>
              <a:rPr lang="en-US" dirty="0" smtClean="0"/>
              <a:t>Does this approach seem reasonable? Appropriate? Why or why not?</a:t>
            </a:r>
          </a:p>
          <a:p>
            <a:pPr lvl="1">
              <a:spcBef>
                <a:spcPts val="600"/>
              </a:spcBef>
            </a:pPr>
            <a:r>
              <a:rPr lang="en-US" dirty="0" smtClean="0"/>
              <a:t>What questions or concerns do you have about this approach?</a:t>
            </a:r>
          </a:p>
          <a:p>
            <a:pPr lvl="1">
              <a:spcBef>
                <a:spcPts val="600"/>
              </a:spcBef>
            </a:pPr>
            <a:r>
              <a:rPr lang="en-US" dirty="0" smtClean="0"/>
              <a:t>Do you have other suggestions/options for data analysis for academic achievement and growth during the state assessment transition?</a:t>
            </a:r>
          </a:p>
          <a:p>
            <a:r>
              <a:rPr lang="en-US" dirty="0" smtClean="0"/>
              <a:t>Provide Written Feedback on: </a:t>
            </a:r>
            <a:r>
              <a:rPr lang="en-US" b="0" dirty="0" smtClean="0"/>
              <a:t>UIP Transition Guidance </a:t>
            </a:r>
            <a:r>
              <a:rPr lang="en-US" b="0" dirty="0"/>
              <a:t>Feedback </a:t>
            </a:r>
            <a:r>
              <a:rPr lang="en-US" b="0" dirty="0" smtClean="0"/>
              <a:t>Form . . .Full-Group Share out</a:t>
            </a:r>
            <a:endParaRPr lang="en-US" b="0" dirty="0"/>
          </a:p>
          <a:p>
            <a:endParaRPr lang="en-US" dirty="0"/>
          </a:p>
        </p:txBody>
      </p:sp>
    </p:spTree>
    <p:extLst>
      <p:ext uri="{BB962C8B-B14F-4D97-AF65-F5344CB8AC3E}">
        <p14:creationId xmlns:p14="http://schemas.microsoft.com/office/powerpoint/2010/main" val="1719196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Turn to “Planning for UIP During the 2015-16 School Year,” p. </a:t>
            </a:r>
            <a:r>
              <a:rPr lang="en-US" dirty="0" smtClean="0"/>
              <a:t>1 (Row 3)</a:t>
            </a:r>
            <a:endParaRPr lang="en-US" dirty="0"/>
          </a:p>
          <a:p>
            <a:r>
              <a:rPr lang="en-US" dirty="0" smtClean="0"/>
              <a:t>Reflect on a basic approach to data analysis for academic achievement and growth during the state assessment transition.</a:t>
            </a:r>
          </a:p>
          <a:p>
            <a:r>
              <a:rPr lang="en-US" dirty="0" smtClean="0"/>
              <a:t>Make notes about:</a:t>
            </a:r>
          </a:p>
          <a:p>
            <a:pPr lvl="1"/>
            <a:r>
              <a:rPr lang="en-US" dirty="0" smtClean="0"/>
              <a:t>Critical Information related to this topic that you will take back to your local context.</a:t>
            </a:r>
          </a:p>
          <a:p>
            <a:pPr lvl="1"/>
            <a:r>
              <a:rPr lang="en-US" dirty="0" smtClean="0"/>
              <a:t>The tools/resources that you will use.</a:t>
            </a:r>
          </a:p>
          <a:p>
            <a:pPr lvl="1"/>
            <a:r>
              <a:rPr lang="en-US" dirty="0" smtClean="0"/>
              <a:t>With whom, when and how you will share this information.</a:t>
            </a:r>
            <a:endParaRPr lang="en-US" dirty="0"/>
          </a:p>
        </p:txBody>
      </p:sp>
      <p:sp>
        <p:nvSpPr>
          <p:cNvPr id="2" name="Title 1"/>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241852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Analysis for Academic Achievement and Growth</a:t>
            </a:r>
            <a:endParaRPr lang="en-US" dirty="0"/>
          </a:p>
        </p:txBody>
      </p:sp>
      <p:sp>
        <p:nvSpPr>
          <p:cNvPr id="5" name="Rounded Rectangle 4"/>
          <p:cNvSpPr/>
          <p:nvPr/>
        </p:nvSpPr>
        <p:spPr bwMode="auto">
          <a:xfrm>
            <a:off x="3281855" y="2728570"/>
            <a:ext cx="2824655" cy="1752600"/>
          </a:xfrm>
          <a:prstGeom prst="roundRect">
            <a:avLst/>
          </a:prstGeom>
          <a:solidFill>
            <a:schemeClr val="tx2">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40000"/>
              </a:spcBef>
              <a:spcAft>
                <a:spcPct val="0"/>
              </a:spcAft>
              <a:buClr>
                <a:srgbClr val="3D5C99"/>
              </a:buClr>
              <a:buSzPct val="80000"/>
              <a:buFont typeface="Wingdings" pitchFamily="2" charset="2"/>
              <a:buChar char="n"/>
              <a:tabLst/>
            </a:pPr>
            <a:endParaRPr kumimoji="0" lang="en-US" sz="3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85800" y="3025810"/>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buNone/>
              <a:defRPr/>
            </a:pPr>
            <a:r>
              <a:rPr lang="en-US" sz="2400" dirty="0" smtClean="0">
                <a:solidFill>
                  <a:schemeClr val="bg1"/>
                </a:solidFill>
                <a:latin typeface="Verdana" charset="0"/>
              </a:rPr>
              <a:t>The Basic Approach</a:t>
            </a:r>
            <a:br>
              <a:rPr lang="en-US" sz="2400" dirty="0" smtClean="0">
                <a:solidFill>
                  <a:schemeClr val="bg1"/>
                </a:solidFill>
                <a:latin typeface="Verdana" charset="0"/>
              </a:rPr>
            </a:br>
            <a:endParaRPr lang="en-US" sz="2400" dirty="0">
              <a:solidFill>
                <a:schemeClr val="bg1"/>
              </a:solidFill>
              <a:latin typeface="Verdana" charset="0"/>
            </a:endParaRPr>
          </a:p>
        </p:txBody>
      </p:sp>
      <p:cxnSp>
        <p:nvCxnSpPr>
          <p:cNvPr id="7" name="Straight Arrow Connector 6"/>
          <p:cNvCxnSpPr/>
          <p:nvPr/>
        </p:nvCxnSpPr>
        <p:spPr>
          <a:xfrm flipV="1">
            <a:off x="2971800" y="3625974"/>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91910" y="3025809"/>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2014-15 Performance Data Sources</a:t>
            </a:r>
          </a:p>
        </p:txBody>
      </p:sp>
      <p:sp>
        <p:nvSpPr>
          <p:cNvPr id="9" name="TextBox 8"/>
          <p:cNvSpPr txBox="1"/>
          <p:nvPr/>
        </p:nvSpPr>
        <p:spPr>
          <a:xfrm>
            <a:off x="6400800" y="3014141"/>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Adjusting Data Analysis Processes</a:t>
            </a:r>
          </a:p>
        </p:txBody>
      </p:sp>
      <p:cxnSp>
        <p:nvCxnSpPr>
          <p:cNvPr id="10" name="Straight Arrow Connector 9"/>
          <p:cNvCxnSpPr/>
          <p:nvPr/>
        </p:nvCxnSpPr>
        <p:spPr>
          <a:xfrm flipV="1">
            <a:off x="5791200" y="3604870"/>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7575"/>
          </a:xfrm>
        </p:spPr>
        <p:txBody>
          <a:bodyPr/>
          <a:lstStyle/>
          <a:p>
            <a:r>
              <a:rPr lang="en-US" b="0" dirty="0"/>
              <a:t>Locally administered interim assessment results;</a:t>
            </a:r>
          </a:p>
          <a:p>
            <a:pPr lvl="0"/>
            <a:r>
              <a:rPr lang="en-US" b="0" dirty="0" smtClean="0"/>
              <a:t>CMAS </a:t>
            </a:r>
            <a:r>
              <a:rPr lang="en-US" b="0" dirty="0"/>
              <a:t>achievement results for science and social studies for the 2013-14 and 2014-15 school-years (elementary and middle);  </a:t>
            </a:r>
          </a:p>
          <a:p>
            <a:pPr lvl="0"/>
            <a:r>
              <a:rPr lang="en-US" b="0" dirty="0"/>
              <a:t>Once the State Board of Education approves cut-scores, CMAS/PARCC results in English language arts and mathematics (may not be available until </a:t>
            </a:r>
            <a:r>
              <a:rPr lang="en-US" b="0" dirty="0" smtClean="0"/>
              <a:t>winter/spring 2016</a:t>
            </a:r>
            <a:r>
              <a:rPr lang="en-US" b="0" dirty="0"/>
              <a:t>); </a:t>
            </a:r>
            <a:r>
              <a:rPr lang="en-US" b="0" dirty="0" smtClean="0"/>
              <a:t> </a:t>
            </a:r>
          </a:p>
          <a:p>
            <a:pPr lvl="0"/>
            <a:r>
              <a:rPr lang="en-US" b="0" dirty="0"/>
              <a:t>Results of locally administered (state required) K-3 literacy assessments; </a:t>
            </a:r>
          </a:p>
          <a:p>
            <a:pPr lvl="0"/>
            <a:r>
              <a:rPr lang="en-US" b="0" dirty="0"/>
              <a:t>English Language proficiency and growth from ACCESS for ELLs; </a:t>
            </a:r>
          </a:p>
          <a:p>
            <a:pPr lvl="0"/>
            <a:r>
              <a:rPr lang="en-US" dirty="0" smtClean="0"/>
              <a:t>Discussion: </a:t>
            </a:r>
            <a:r>
              <a:rPr lang="en-US" b="0" dirty="0" smtClean="0"/>
              <a:t>Other?</a:t>
            </a:r>
            <a:endParaRPr lang="en-US" b="0" dirty="0"/>
          </a:p>
        </p:txBody>
      </p:sp>
      <p:sp>
        <p:nvSpPr>
          <p:cNvPr id="3" name="Title 2"/>
          <p:cNvSpPr>
            <a:spLocks noGrp="1"/>
          </p:cNvSpPr>
          <p:nvPr>
            <p:ph type="title"/>
          </p:nvPr>
        </p:nvSpPr>
        <p:spPr/>
        <p:txBody>
          <a:bodyPr/>
          <a:lstStyle/>
          <a:p>
            <a:r>
              <a:rPr lang="en-US" dirty="0" smtClean="0"/>
              <a:t>Additional Performance Data for 2014-15</a:t>
            </a:r>
            <a:endParaRPr lang="en-US" dirty="0"/>
          </a:p>
        </p:txBody>
      </p:sp>
    </p:spTree>
    <p:extLst>
      <p:ext uri="{BB962C8B-B14F-4D97-AF65-F5344CB8AC3E}">
        <p14:creationId xmlns:p14="http://schemas.microsoft.com/office/powerpoint/2010/main" val="2782151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Performance Data Sources Resources</a:t>
            </a:r>
            <a:endParaRPr lang="en-US" sz="36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60055171"/>
              </p:ext>
            </p:extLst>
          </p:nvPr>
        </p:nvGraphicFramePr>
        <p:xfrm>
          <a:off x="163774" y="1232761"/>
          <a:ext cx="8857396" cy="5496883"/>
        </p:xfrm>
        <a:graphic>
          <a:graphicData uri="http://schemas.openxmlformats.org/drawingml/2006/table">
            <a:tbl>
              <a:tblPr firstRow="1" bandRow="1">
                <a:tableStyleId>{5C22544A-7EE6-4342-B048-85BDC9FD1C3A}</a:tableStyleId>
              </a:tblPr>
              <a:tblGrid>
                <a:gridCol w="4346608"/>
                <a:gridCol w="4510788"/>
              </a:tblGrid>
              <a:tr h="419977">
                <a:tc>
                  <a:txBody>
                    <a:bodyPr/>
                    <a:lstStyle/>
                    <a:p>
                      <a:r>
                        <a:rPr lang="en-US" sz="2000" b="1" dirty="0" smtClean="0"/>
                        <a:t>Measures</a:t>
                      </a:r>
                      <a:endParaRPr lang="en-US" sz="2000" b="1" dirty="0"/>
                    </a:p>
                  </a:txBody>
                  <a:tcPr/>
                </a:tc>
                <a:tc>
                  <a:txBody>
                    <a:bodyPr/>
                    <a:lstStyle/>
                    <a:p>
                      <a:r>
                        <a:rPr lang="en-US" sz="2000" b="1" dirty="0" smtClean="0"/>
                        <a:t>Resources</a:t>
                      </a:r>
                      <a:endParaRPr lang="en-US" sz="2000" b="1" dirty="0"/>
                    </a:p>
                  </a:txBody>
                  <a:tcPr/>
                </a:tc>
              </a:tr>
              <a:tr h="724893">
                <a:tc>
                  <a:txBody>
                    <a:bodyPr/>
                    <a:lstStyle/>
                    <a:p>
                      <a:r>
                        <a:rPr lang="en-US" sz="2000" dirty="0" smtClean="0"/>
                        <a:t>Locally Administered Interim Assessments (Acuity, Galileo, NWEA MAP, </a:t>
                      </a:r>
                      <a:r>
                        <a:rPr lang="en-US" sz="2000" dirty="0" err="1" smtClean="0"/>
                        <a:t>Scantron</a:t>
                      </a:r>
                      <a:r>
                        <a:rPr lang="en-US" sz="2000" baseline="0" dirty="0" smtClean="0"/>
                        <a:t> Performance Series, STAR Math and Reading Enterprise)</a:t>
                      </a:r>
                      <a:endParaRPr lang="en-US" sz="2000" dirty="0"/>
                    </a:p>
                  </a:txBody>
                  <a:tcPr/>
                </a:tc>
                <a:tc>
                  <a:txBody>
                    <a:bodyPr/>
                    <a:lstStyle/>
                    <a:p>
                      <a:r>
                        <a:rPr lang="en-US" sz="2000" dirty="0" smtClean="0"/>
                        <a:t>UIP Transition Guidance, p. 7-8; Assessment Instrument Descriptions (2013) ; Updated</a:t>
                      </a:r>
                      <a:r>
                        <a:rPr lang="en-US" sz="2000" baseline="0" dirty="0" smtClean="0"/>
                        <a:t> Assessment Instrument Descriptions (coming soon)</a:t>
                      </a:r>
                      <a:endParaRPr lang="en-US" sz="2000" dirty="0"/>
                    </a:p>
                  </a:txBody>
                  <a:tcPr/>
                </a:tc>
              </a:tr>
              <a:tr h="724893">
                <a:tc>
                  <a:txBody>
                    <a:bodyPr/>
                    <a:lstStyle/>
                    <a:p>
                      <a:r>
                        <a:rPr lang="en-US" sz="2000" dirty="0" smtClean="0"/>
                        <a:t>CMAS Science and Social Studies (elem. and middle)</a:t>
                      </a:r>
                      <a:endParaRPr lang="en-US" sz="2000" dirty="0"/>
                    </a:p>
                  </a:txBody>
                  <a:tcPr/>
                </a:tc>
                <a:tc>
                  <a:txBody>
                    <a:bodyPr/>
                    <a:lstStyle/>
                    <a:p>
                      <a:r>
                        <a:rPr lang="en-US" sz="2000" dirty="0" smtClean="0"/>
                        <a:t>UIP Transition Guidance, p. 5-7, </a:t>
                      </a:r>
                      <a:br>
                        <a:rPr lang="en-US" sz="2000" dirty="0" smtClean="0"/>
                      </a:br>
                      <a:r>
                        <a:rPr lang="en-US" sz="2000" dirty="0" smtClean="0"/>
                        <a:t>Appendix</a:t>
                      </a:r>
                      <a:r>
                        <a:rPr lang="en-US" sz="2000" baseline="0" dirty="0" smtClean="0"/>
                        <a:t> A</a:t>
                      </a:r>
                      <a:endParaRPr lang="en-US" sz="2000" dirty="0"/>
                    </a:p>
                  </a:txBody>
                  <a:tcPr/>
                </a:tc>
              </a:tr>
              <a:tr h="724893">
                <a:tc>
                  <a:txBody>
                    <a:bodyPr/>
                    <a:lstStyle/>
                    <a:p>
                      <a:r>
                        <a:rPr lang="en-US" sz="2000" dirty="0" smtClean="0"/>
                        <a:t>CMAS/PARCC Math and ELA</a:t>
                      </a:r>
                      <a:endParaRPr lang="en-US" sz="2000" dirty="0"/>
                    </a:p>
                  </a:txBody>
                  <a:tcPr/>
                </a:tc>
                <a:tc>
                  <a:txBody>
                    <a:bodyPr/>
                    <a:lstStyle/>
                    <a:p>
                      <a:r>
                        <a:rPr lang="en-US" sz="2000" dirty="0" smtClean="0"/>
                        <a:t>UIP Transition Guidance, p.5, </a:t>
                      </a:r>
                      <a:br>
                        <a:rPr lang="en-US" sz="2000" dirty="0" smtClean="0"/>
                      </a:br>
                      <a:r>
                        <a:rPr lang="en-US" sz="2000" dirty="0" smtClean="0"/>
                        <a:t>Appendix</a:t>
                      </a:r>
                      <a:r>
                        <a:rPr lang="en-US" sz="2000" baseline="0" dirty="0" smtClean="0"/>
                        <a:t> A</a:t>
                      </a:r>
                      <a:endParaRPr lang="en-US" sz="2000" dirty="0"/>
                    </a:p>
                  </a:txBody>
                  <a:tcPr/>
                </a:tc>
              </a:tr>
              <a:tr h="1035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K-3 Literacy</a:t>
                      </a:r>
                      <a:r>
                        <a:rPr lang="en-US" sz="2000" baseline="0" dirty="0" smtClean="0"/>
                        <a:t> Interim Assessments</a:t>
                      </a:r>
                      <a:endParaRPr lang="en-US" sz="2000" dirty="0" smtClean="0"/>
                    </a:p>
                  </a:txBody>
                  <a:tcPr/>
                </a:tc>
                <a:tc>
                  <a:txBody>
                    <a:bodyPr/>
                    <a:lstStyle/>
                    <a:p>
                      <a:r>
                        <a:rPr lang="en-US" sz="2000" dirty="0" smtClean="0"/>
                        <a:t>UIP Transition Guidance,</a:t>
                      </a:r>
                      <a:r>
                        <a:rPr lang="en-US" sz="2000" baseline="0" dirty="0" smtClean="0"/>
                        <a:t> p. 12-13, Assessment Instrument Descriptions (2014); Updated Assessment Instrument Descriptions (coming soon)</a:t>
                      </a:r>
                      <a:endParaRPr lang="en-US" sz="2000" dirty="0"/>
                    </a:p>
                  </a:txBody>
                  <a:tcPr/>
                </a:tc>
              </a:tr>
              <a:tr h="724893">
                <a:tc>
                  <a:txBody>
                    <a:bodyPr/>
                    <a:lstStyle/>
                    <a:p>
                      <a:r>
                        <a:rPr lang="en-US" sz="2000" dirty="0" smtClean="0"/>
                        <a:t>ACCESS for ELLs</a:t>
                      </a:r>
                      <a:endParaRPr lang="en-US" sz="2000" dirty="0"/>
                    </a:p>
                  </a:txBody>
                  <a:tcPr/>
                </a:tc>
                <a:tc>
                  <a:txBody>
                    <a:bodyPr/>
                    <a:lstStyle/>
                    <a:p>
                      <a:r>
                        <a:rPr lang="en-US" sz="2000" dirty="0" smtClean="0"/>
                        <a:t>UIP Transition Guidance,</a:t>
                      </a:r>
                      <a:r>
                        <a:rPr lang="en-US" sz="2000" baseline="0" dirty="0" smtClean="0"/>
                        <a:t> p. 13-14, Assessment Instrument Description (2014)</a:t>
                      </a:r>
                      <a:endParaRPr lang="en-US" sz="2000" dirty="0"/>
                    </a:p>
                  </a:txBody>
                  <a:tcPr/>
                </a:tc>
              </a:tr>
            </a:tbl>
          </a:graphicData>
        </a:graphic>
      </p:graphicFrame>
    </p:spTree>
    <p:extLst>
      <p:ext uri="{BB962C8B-B14F-4D97-AF65-F5344CB8AC3E}">
        <p14:creationId xmlns:p14="http://schemas.microsoft.com/office/powerpoint/2010/main" val="1284913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0" dirty="0" smtClean="0"/>
              <a:t>Did your district administer interim assessments during the 2014-15 school year? Was it a new version of the instrument from prior years?</a:t>
            </a:r>
          </a:p>
          <a:p>
            <a:r>
              <a:rPr lang="en-US" b="0" dirty="0" smtClean="0"/>
              <a:t>In what content areas? Grade levels?</a:t>
            </a:r>
          </a:p>
          <a:p>
            <a:r>
              <a:rPr lang="en-US" b="0" dirty="0" smtClean="0"/>
              <a:t>What interim assessment instrument (Acuity</a:t>
            </a:r>
            <a:r>
              <a:rPr lang="en-US" b="0" dirty="0"/>
              <a:t>, Galileo, NWEA MAP, </a:t>
            </a:r>
            <a:r>
              <a:rPr lang="en-US" b="0" dirty="0" err="1"/>
              <a:t>Scantron</a:t>
            </a:r>
            <a:r>
              <a:rPr lang="en-US" b="0" dirty="0"/>
              <a:t> Performance Series, STAR Math and Reading </a:t>
            </a:r>
            <a:r>
              <a:rPr lang="en-US" b="0" dirty="0" smtClean="0"/>
              <a:t>Enterprise, other)?</a:t>
            </a:r>
          </a:p>
          <a:p>
            <a:r>
              <a:rPr lang="en-US" b="0" dirty="0" smtClean="0"/>
              <a:t>Have you accessed the 2013 Assessment Instrument Description for your Interim Assessment?</a:t>
            </a:r>
            <a:br>
              <a:rPr lang="en-US" b="0" dirty="0" smtClean="0"/>
            </a:br>
            <a:r>
              <a:rPr lang="en-US" sz="2000" b="0" dirty="0"/>
              <a:t>http://www.cde.state.co.us/uip/assessment_instrument_descriptions</a:t>
            </a:r>
          </a:p>
          <a:p>
            <a:endParaRPr lang="en-US" dirty="0"/>
          </a:p>
        </p:txBody>
      </p:sp>
      <p:sp>
        <p:nvSpPr>
          <p:cNvPr id="2" name="Title 1"/>
          <p:cNvSpPr>
            <a:spLocks noGrp="1"/>
          </p:cNvSpPr>
          <p:nvPr>
            <p:ph type="title"/>
          </p:nvPr>
        </p:nvSpPr>
        <p:spPr/>
        <p:txBody>
          <a:bodyPr/>
          <a:lstStyle/>
          <a:p>
            <a:r>
              <a:rPr lang="en-US" dirty="0" smtClean="0"/>
              <a:t>Locally Administered Interim Assessments</a:t>
            </a:r>
            <a:endParaRPr lang="en-US" dirty="0"/>
          </a:p>
        </p:txBody>
      </p:sp>
    </p:spTree>
    <p:extLst>
      <p:ext uri="{BB962C8B-B14F-4D97-AF65-F5344CB8AC3E}">
        <p14:creationId xmlns:p14="http://schemas.microsoft.com/office/powerpoint/2010/main" val="24877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5005286"/>
          </a:xfrm>
        </p:spPr>
        <p:txBody>
          <a:bodyPr/>
          <a:lstStyle/>
          <a:p>
            <a:r>
              <a:rPr lang="en-US" sz="2800" b="0" i="1" dirty="0" smtClean="0"/>
              <a:t>State Data Resource Report </a:t>
            </a:r>
            <a:r>
              <a:rPr lang="en-US" sz="2800" b="0" dirty="0" smtClean="0">
                <a:solidFill>
                  <a:srgbClr val="FF0000"/>
                </a:solidFill>
              </a:rPr>
              <a:t>(Fall 2015)</a:t>
            </a:r>
          </a:p>
          <a:p>
            <a:r>
              <a:rPr lang="en-US" sz="2800" b="0" dirty="0" smtClean="0"/>
              <a:t>TCAP/PARCC Achievement percentile Comparison Report with Participation Rates </a:t>
            </a:r>
            <a:br>
              <a:rPr lang="en-US" sz="2800" b="0" dirty="0" smtClean="0"/>
            </a:br>
            <a:r>
              <a:rPr lang="en-US" sz="2800" b="0" dirty="0" smtClean="0">
                <a:solidFill>
                  <a:srgbClr val="FF0000"/>
                </a:solidFill>
              </a:rPr>
              <a:t>(Winter 2016 after SBE approves cut-scores)</a:t>
            </a:r>
          </a:p>
          <a:p>
            <a:r>
              <a:rPr lang="en-US" sz="2800" b="0" dirty="0" smtClean="0"/>
              <a:t>Informational SPF/DPF 2.0 </a:t>
            </a:r>
            <a:r>
              <a:rPr lang="en-US" sz="2800" b="0" dirty="0" smtClean="0">
                <a:solidFill>
                  <a:srgbClr val="FF0000"/>
                </a:solidFill>
              </a:rPr>
              <a:t>(Late Spring 2016)</a:t>
            </a:r>
          </a:p>
          <a:p>
            <a:r>
              <a:rPr lang="en-US" sz="2800" b="0" dirty="0" smtClean="0"/>
              <a:t>Not available in 2015-16:</a:t>
            </a:r>
          </a:p>
          <a:p>
            <a:pPr lvl="1"/>
            <a:r>
              <a:rPr lang="en-US" sz="2600" b="0" dirty="0" smtClean="0"/>
              <a:t>SPF/DPF</a:t>
            </a:r>
          </a:p>
          <a:p>
            <a:pPr lvl="1"/>
            <a:r>
              <a:rPr lang="en-US" sz="2600" dirty="0" smtClean="0"/>
              <a:t>School Growth Summary Reports</a:t>
            </a:r>
          </a:p>
          <a:p>
            <a:pPr lvl="1"/>
            <a:r>
              <a:rPr lang="en-US" sz="2600" b="0" dirty="0" smtClean="0"/>
              <a:t>Data Lab/Data Center Updates</a:t>
            </a:r>
          </a:p>
          <a:p>
            <a:pPr marL="45720" indent="0">
              <a:buNone/>
            </a:pPr>
            <a:endParaRPr lang="en-US" sz="2800" b="0" dirty="0"/>
          </a:p>
        </p:txBody>
      </p:sp>
      <p:sp>
        <p:nvSpPr>
          <p:cNvPr id="3" name="Title 2"/>
          <p:cNvSpPr>
            <a:spLocks noGrp="1"/>
          </p:cNvSpPr>
          <p:nvPr>
            <p:ph type="title"/>
          </p:nvPr>
        </p:nvSpPr>
        <p:spPr/>
        <p:txBody>
          <a:bodyPr/>
          <a:lstStyle/>
          <a:p>
            <a:r>
              <a:rPr lang="en-US" dirty="0" smtClean="0"/>
              <a:t>New State Data Reports for 2015-16</a:t>
            </a:r>
            <a:endParaRPr lang="en-US" dirty="0"/>
          </a:p>
        </p:txBody>
      </p:sp>
    </p:spTree>
    <p:extLst>
      <p:ext uri="{BB962C8B-B14F-4D97-AF65-F5344CB8AC3E}">
        <p14:creationId xmlns:p14="http://schemas.microsoft.com/office/powerpoint/2010/main" val="401276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ACCESS Growth and Language Proficiency</a:t>
            </a:r>
          </a:p>
          <a:p>
            <a:r>
              <a:rPr lang="en-US" dirty="0" smtClean="0"/>
              <a:t>Elementary and Middle school science and social studies results</a:t>
            </a:r>
          </a:p>
          <a:p>
            <a:r>
              <a:rPr lang="en-US" dirty="0" smtClean="0"/>
              <a:t>Graduation Rates</a:t>
            </a:r>
          </a:p>
          <a:p>
            <a:r>
              <a:rPr lang="en-US" dirty="0" smtClean="0"/>
              <a:t>Disaggregated Graduation Rates</a:t>
            </a:r>
          </a:p>
          <a:p>
            <a:r>
              <a:rPr lang="en-US" dirty="0" smtClean="0"/>
              <a:t>Dropout Rates</a:t>
            </a:r>
          </a:p>
          <a:p>
            <a:r>
              <a:rPr lang="en-US" dirty="0" smtClean="0"/>
              <a:t>Composite ACT Scores</a:t>
            </a:r>
            <a:endParaRPr lang="en-US" dirty="0"/>
          </a:p>
        </p:txBody>
      </p:sp>
      <p:sp>
        <p:nvSpPr>
          <p:cNvPr id="3" name="Title 2"/>
          <p:cNvSpPr>
            <a:spLocks noGrp="1"/>
          </p:cNvSpPr>
          <p:nvPr>
            <p:ph type="title"/>
          </p:nvPr>
        </p:nvSpPr>
        <p:spPr/>
        <p:txBody>
          <a:bodyPr/>
          <a:lstStyle/>
          <a:p>
            <a:r>
              <a:rPr lang="en-US" dirty="0" smtClean="0"/>
              <a:t>2015 State Data Resource Report</a:t>
            </a:r>
            <a:endParaRPr lang="en-US" dirty="0"/>
          </a:p>
        </p:txBody>
      </p:sp>
    </p:spTree>
    <p:extLst>
      <p:ext uri="{BB962C8B-B14F-4D97-AF65-F5344CB8AC3E}">
        <p14:creationId xmlns:p14="http://schemas.microsoft.com/office/powerpoint/2010/main" val="1787337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27914"/>
          </a:xfrm>
        </p:spPr>
        <p:txBody>
          <a:bodyPr/>
          <a:lstStyle/>
          <a:p>
            <a:r>
              <a:rPr lang="en-US" dirty="0" smtClean="0"/>
              <a:t>Science and social studies results for available in fall of 2015 for:</a:t>
            </a:r>
          </a:p>
          <a:p>
            <a:pPr lvl="1"/>
            <a:r>
              <a:rPr lang="en-US" dirty="0"/>
              <a:t>2013-14 and 2014-15</a:t>
            </a:r>
          </a:p>
          <a:p>
            <a:pPr lvl="1"/>
            <a:r>
              <a:rPr lang="en-US" dirty="0" smtClean="0"/>
              <a:t>Elementary and middle levels only</a:t>
            </a:r>
          </a:p>
          <a:p>
            <a:r>
              <a:rPr lang="en-US" dirty="0" smtClean="0"/>
              <a:t>Beginning with the 2015-16 school year, schools will only be required to administer social studies assessments once every three years.</a:t>
            </a:r>
          </a:p>
          <a:p>
            <a:r>
              <a:rPr lang="en-US" dirty="0" smtClean="0"/>
              <a:t>Would you recommend planning teams include social studies results in their UIPs?</a:t>
            </a:r>
          </a:p>
        </p:txBody>
      </p:sp>
      <p:sp>
        <p:nvSpPr>
          <p:cNvPr id="3" name="Title 2"/>
          <p:cNvSpPr>
            <a:spLocks noGrp="1"/>
          </p:cNvSpPr>
          <p:nvPr>
            <p:ph type="title"/>
          </p:nvPr>
        </p:nvSpPr>
        <p:spPr/>
        <p:txBody>
          <a:bodyPr/>
          <a:lstStyle/>
          <a:p>
            <a:r>
              <a:rPr lang="en-US" dirty="0" smtClean="0"/>
              <a:t>CMAS Science and Social Studies </a:t>
            </a:r>
            <a:endParaRPr lang="en-US" dirty="0"/>
          </a:p>
        </p:txBody>
      </p:sp>
    </p:spTree>
    <p:extLst>
      <p:ext uri="{BB962C8B-B14F-4D97-AF65-F5344CB8AC3E}">
        <p14:creationId xmlns:p14="http://schemas.microsoft.com/office/powerpoint/2010/main" val="2986545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K-3 Literacy Interim Assessment did your district administer during the 2014-15 school year?  </a:t>
            </a:r>
          </a:p>
          <a:p>
            <a:r>
              <a:rPr lang="en-US" dirty="0" smtClean="0"/>
              <a:t>Was it the same instrument and version of the instrument as prior years?</a:t>
            </a:r>
            <a:endParaRPr lang="en-US" dirty="0"/>
          </a:p>
          <a:p>
            <a:r>
              <a:rPr lang="en-US" dirty="0" smtClean="0"/>
              <a:t>Have </a:t>
            </a:r>
            <a:r>
              <a:rPr lang="en-US" dirty="0"/>
              <a:t>you accessed the </a:t>
            </a:r>
            <a:r>
              <a:rPr lang="en-US" dirty="0" smtClean="0"/>
              <a:t>2014 </a:t>
            </a:r>
            <a:r>
              <a:rPr lang="en-US" dirty="0"/>
              <a:t>Assessment Instrument Description for your </a:t>
            </a:r>
            <a:r>
              <a:rPr lang="en-US" dirty="0" smtClean="0"/>
              <a:t>K-3 Literacy Interim </a:t>
            </a:r>
            <a:r>
              <a:rPr lang="en-US" dirty="0"/>
              <a:t>Assessment</a:t>
            </a:r>
            <a:r>
              <a:rPr lang="en-US" dirty="0" smtClean="0"/>
              <a:t>?</a:t>
            </a:r>
          </a:p>
          <a:p>
            <a:r>
              <a:rPr lang="en-US" dirty="0" smtClean="0"/>
              <a:t>Available for: DRA 2, DIBELS 6, DIBELS Next, FAST, </a:t>
            </a:r>
            <a:r>
              <a:rPr lang="en-US" dirty="0" err="1" smtClean="0"/>
              <a:t>iReady</a:t>
            </a:r>
            <a:r>
              <a:rPr lang="en-US" dirty="0" smtClean="0"/>
              <a:t>, </a:t>
            </a:r>
            <a:r>
              <a:rPr lang="en-US" dirty="0" err="1" smtClean="0"/>
              <a:t>Istation</a:t>
            </a:r>
            <a:r>
              <a:rPr lang="en-US" dirty="0" smtClean="0"/>
              <a:t>, PALS, STAR.</a:t>
            </a:r>
            <a:br>
              <a:rPr lang="en-US" dirty="0" smtClean="0"/>
            </a:br>
            <a:r>
              <a:rPr lang="en-US" dirty="0" smtClean="0"/>
              <a:t/>
            </a:r>
            <a:br>
              <a:rPr lang="en-US" dirty="0" smtClean="0"/>
            </a:br>
            <a:r>
              <a:rPr lang="en-US" sz="2000" dirty="0" smtClean="0"/>
              <a:t>http</a:t>
            </a:r>
            <a:r>
              <a:rPr lang="en-US" sz="2000" dirty="0"/>
              <a:t>://www.cde.state.co.us/uip/assessment_instrument_descriptions</a:t>
            </a:r>
          </a:p>
        </p:txBody>
      </p:sp>
      <p:sp>
        <p:nvSpPr>
          <p:cNvPr id="3" name="Title 2"/>
          <p:cNvSpPr>
            <a:spLocks noGrp="1"/>
          </p:cNvSpPr>
          <p:nvPr>
            <p:ph type="title"/>
          </p:nvPr>
        </p:nvSpPr>
        <p:spPr/>
        <p:txBody>
          <a:bodyPr/>
          <a:lstStyle/>
          <a:p>
            <a:r>
              <a:rPr lang="en-US" dirty="0" smtClean="0"/>
              <a:t>K-3 Literacy Interim Assessments</a:t>
            </a:r>
            <a:endParaRPr lang="en-US" dirty="0"/>
          </a:p>
        </p:txBody>
      </p:sp>
    </p:spTree>
    <p:extLst>
      <p:ext uri="{BB962C8B-B14F-4D97-AF65-F5344CB8AC3E}">
        <p14:creationId xmlns:p14="http://schemas.microsoft.com/office/powerpoint/2010/main" val="137136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03238"/>
            <a:ext cx="8229600" cy="868362"/>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Materials</a:t>
            </a:r>
          </a:p>
        </p:txBody>
      </p:sp>
      <p:pic>
        <p:nvPicPr>
          <p:cNvPr id="22531" name="Picture 3" descr="MCj03256360000[1]"/>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003300" y="1905000"/>
            <a:ext cx="71501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61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45918"/>
            <a:ext cx="8285870" cy="5127674"/>
          </a:xfrm>
        </p:spPr>
        <p:txBody>
          <a:bodyPr/>
          <a:lstStyle/>
          <a:p>
            <a:r>
              <a:rPr lang="en-US" b="0" dirty="0" smtClean="0"/>
              <a:t>Turn to “Planning for UIP for 2015-16”, p. 2 </a:t>
            </a:r>
          </a:p>
          <a:p>
            <a:r>
              <a:rPr lang="en-US" b="0" dirty="0" smtClean="0"/>
              <a:t>List performance data sources (measures) for which your local planning teams would have results from the 2014-15 school year (first column, one per row). See example.</a:t>
            </a:r>
          </a:p>
          <a:p>
            <a:r>
              <a:rPr lang="en-US" b="0" dirty="0" smtClean="0"/>
              <a:t>Identify for which indicators/sub-indicators these data sources could be used (second column). Include grade levels.</a:t>
            </a:r>
          </a:p>
          <a:p>
            <a:r>
              <a:rPr lang="en-US" dirty="0" smtClean="0"/>
              <a:t>With our Table Group, discuss:  </a:t>
            </a:r>
          </a:p>
          <a:p>
            <a:pPr lvl="1"/>
            <a:r>
              <a:rPr lang="en-US" sz="2100" dirty="0" smtClean="0"/>
              <a:t>For which students will results be available?  </a:t>
            </a:r>
          </a:p>
          <a:p>
            <a:pPr lvl="1"/>
            <a:r>
              <a:rPr lang="en-US" sz="2100" dirty="0" smtClean="0"/>
              <a:t>When will results be available?</a:t>
            </a:r>
          </a:p>
          <a:p>
            <a:pPr lvl="1"/>
            <a:r>
              <a:rPr lang="en-US" sz="2100" dirty="0"/>
              <a:t>How will local planning teams access results?  </a:t>
            </a:r>
            <a:r>
              <a:rPr lang="en-US" sz="2100" dirty="0" smtClean="0"/>
              <a:t>In what format(s) will results be available?</a:t>
            </a:r>
            <a:endParaRPr lang="en-US" sz="2100" dirty="0"/>
          </a:p>
        </p:txBody>
      </p:sp>
      <p:sp>
        <p:nvSpPr>
          <p:cNvPr id="3" name="Title 2"/>
          <p:cNvSpPr>
            <a:spLocks noGrp="1"/>
          </p:cNvSpPr>
          <p:nvPr>
            <p:ph type="title"/>
          </p:nvPr>
        </p:nvSpPr>
        <p:spPr/>
        <p:txBody>
          <a:bodyPr/>
          <a:lstStyle/>
          <a:p>
            <a:r>
              <a:rPr lang="en-US" dirty="0" smtClean="0"/>
              <a:t>To what 2014-15 performance data will you have access?</a:t>
            </a:r>
            <a:endParaRPr lang="en-US" dirty="0"/>
          </a:p>
        </p:txBody>
      </p:sp>
    </p:spTree>
    <p:extLst>
      <p:ext uri="{BB962C8B-B14F-4D97-AF65-F5344CB8AC3E}">
        <p14:creationId xmlns:p14="http://schemas.microsoft.com/office/powerpoint/2010/main" val="2763090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99137"/>
            <a:ext cx="8407893" cy="4783017"/>
          </a:xfrm>
        </p:spPr>
        <p:txBody>
          <a:bodyPr/>
          <a:lstStyle/>
          <a:p>
            <a:r>
              <a:rPr lang="en-US" sz="2800" b="0" dirty="0" smtClean="0"/>
              <a:t>Student Participation Rates</a:t>
            </a:r>
          </a:p>
          <a:p>
            <a:r>
              <a:rPr lang="en-US" sz="2800" b="0" dirty="0" smtClean="0"/>
              <a:t>Text Administration Issues</a:t>
            </a:r>
          </a:p>
          <a:p>
            <a:r>
              <a:rPr lang="en-US" sz="2800" b="0" dirty="0"/>
              <a:t>Changing from reading and writing to ELA</a:t>
            </a:r>
          </a:p>
          <a:p>
            <a:r>
              <a:rPr lang="en-US" sz="2800" b="0" dirty="0" smtClean="0"/>
              <a:t>Changes to cut scores/performance level descriptors</a:t>
            </a:r>
          </a:p>
          <a:p>
            <a:r>
              <a:rPr lang="en-US" sz="2800" b="0" dirty="0" smtClean="0"/>
              <a:t>Assessment instruments not aligned with Colorado Academic Standards</a:t>
            </a:r>
          </a:p>
          <a:p>
            <a:r>
              <a:rPr lang="en-US" sz="2800" b="0" dirty="0" smtClean="0"/>
              <a:t>New versions of assessment  instruments (interim, K-3)</a:t>
            </a:r>
          </a:p>
          <a:p>
            <a:r>
              <a:rPr lang="en-US" sz="2800" dirty="0" smtClean="0"/>
              <a:t>Other?</a:t>
            </a:r>
          </a:p>
        </p:txBody>
      </p:sp>
      <p:sp>
        <p:nvSpPr>
          <p:cNvPr id="3" name="Title 2"/>
          <p:cNvSpPr>
            <a:spLocks noGrp="1"/>
          </p:cNvSpPr>
          <p:nvPr>
            <p:ph type="title"/>
          </p:nvPr>
        </p:nvSpPr>
        <p:spPr/>
        <p:txBody>
          <a:bodyPr/>
          <a:lstStyle/>
          <a:p>
            <a:r>
              <a:rPr lang="en-US" dirty="0" smtClean="0"/>
              <a:t>Issues that could impact validity of 2014-15 performance data</a:t>
            </a:r>
            <a:endParaRPr lang="en-US" dirty="0"/>
          </a:p>
        </p:txBody>
      </p:sp>
      <p:sp>
        <p:nvSpPr>
          <p:cNvPr id="4" name="TextBox 3"/>
          <p:cNvSpPr txBox="1"/>
          <p:nvPr/>
        </p:nvSpPr>
        <p:spPr>
          <a:xfrm>
            <a:off x="4973454" y="6455920"/>
            <a:ext cx="2729132" cy="369332"/>
          </a:xfrm>
          <a:prstGeom prst="rect">
            <a:avLst/>
          </a:prstGeom>
          <a:noFill/>
        </p:spPr>
        <p:txBody>
          <a:bodyPr wrap="square" rtlCol="0">
            <a:spAutoFit/>
          </a:bodyPr>
          <a:lstStyle/>
          <a:p>
            <a:r>
              <a:rPr lang="en-US" dirty="0" smtClean="0"/>
              <a:t>Planning to Plan, p. 4-5</a:t>
            </a:r>
            <a:endParaRPr lang="en-US" dirty="0"/>
          </a:p>
        </p:txBody>
      </p:sp>
    </p:spTree>
    <p:extLst>
      <p:ext uri="{BB962C8B-B14F-4D97-AF65-F5344CB8AC3E}">
        <p14:creationId xmlns:p14="http://schemas.microsoft.com/office/powerpoint/2010/main" val="1807132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Federally required participation rate = 95%</a:t>
            </a:r>
          </a:p>
          <a:p>
            <a:r>
              <a:rPr lang="en-US" dirty="0" smtClean="0"/>
              <a:t>Consider:</a:t>
            </a:r>
          </a:p>
          <a:p>
            <a:pPr lvl="1"/>
            <a:r>
              <a:rPr lang="en-US" dirty="0" smtClean="0"/>
              <a:t>Did your districts (schools within your district) have student participation rates substantially below the federal minimum?</a:t>
            </a:r>
          </a:p>
          <a:p>
            <a:pPr lvl="1"/>
            <a:r>
              <a:rPr lang="en-US" dirty="0" smtClean="0"/>
              <a:t>To what degree did issues with test administration affect participation rates?</a:t>
            </a:r>
          </a:p>
          <a:p>
            <a:pPr lvl="1"/>
            <a:r>
              <a:rPr lang="en-US" dirty="0" smtClean="0"/>
              <a:t>For which schools, grade-levels, disaggregated student groups were participation rates below the federal minimum? How much below?</a:t>
            </a:r>
          </a:p>
          <a:p>
            <a:pPr lvl="1"/>
            <a:r>
              <a:rPr lang="en-US" dirty="0" smtClean="0"/>
              <a:t>Did students who did not participate in the assessment disproportionally come from certain groups within the school (e.g., those participating in AP courses)?</a:t>
            </a:r>
          </a:p>
          <a:p>
            <a:pPr marL="45720" indent="0">
              <a:buNone/>
            </a:pPr>
            <a:endParaRPr lang="en-US" dirty="0" smtClean="0"/>
          </a:p>
        </p:txBody>
      </p:sp>
      <p:sp>
        <p:nvSpPr>
          <p:cNvPr id="3" name="Title 2"/>
          <p:cNvSpPr>
            <a:spLocks noGrp="1"/>
          </p:cNvSpPr>
          <p:nvPr>
            <p:ph type="title"/>
          </p:nvPr>
        </p:nvSpPr>
        <p:spPr/>
        <p:txBody>
          <a:bodyPr/>
          <a:lstStyle/>
          <a:p>
            <a:r>
              <a:rPr lang="en-US" dirty="0" smtClean="0"/>
              <a:t>Student Participation Rates</a:t>
            </a:r>
            <a:endParaRPr lang="en-US" dirty="0"/>
          </a:p>
        </p:txBody>
      </p:sp>
    </p:spTree>
    <p:extLst>
      <p:ext uri="{BB962C8B-B14F-4D97-AF65-F5344CB8AC3E}">
        <p14:creationId xmlns:p14="http://schemas.microsoft.com/office/powerpoint/2010/main" val="4089259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will be your approach to addressing participation rates substantially below federally recommended minimums?</a:t>
            </a:r>
          </a:p>
          <a:p>
            <a:r>
              <a:rPr lang="en-US" dirty="0" smtClean="0"/>
              <a:t>Some Options:</a:t>
            </a:r>
          </a:p>
          <a:p>
            <a:pPr lvl="1"/>
            <a:r>
              <a:rPr lang="en-US" dirty="0" smtClean="0"/>
              <a:t>Report participation rates in data narrative (as part of reporting on trends).</a:t>
            </a:r>
          </a:p>
          <a:p>
            <a:pPr lvl="1"/>
            <a:r>
              <a:rPr lang="en-US" dirty="0" smtClean="0"/>
              <a:t>Specify any over-representation/under-representation of participating students by group.</a:t>
            </a:r>
          </a:p>
          <a:p>
            <a:pPr lvl="1"/>
            <a:r>
              <a:rPr lang="en-US" dirty="0" smtClean="0"/>
              <a:t>Don’t include data for grade levels with significantly low participation rates.</a:t>
            </a:r>
          </a:p>
          <a:p>
            <a:r>
              <a:rPr lang="en-US" dirty="0" smtClean="0"/>
              <a:t>Discussion: Other?</a:t>
            </a:r>
            <a:endParaRPr lang="en-US" dirty="0"/>
          </a:p>
        </p:txBody>
      </p:sp>
      <p:sp>
        <p:nvSpPr>
          <p:cNvPr id="3" name="Title 2"/>
          <p:cNvSpPr>
            <a:spLocks noGrp="1"/>
          </p:cNvSpPr>
          <p:nvPr>
            <p:ph type="title"/>
          </p:nvPr>
        </p:nvSpPr>
        <p:spPr/>
        <p:txBody>
          <a:bodyPr/>
          <a:lstStyle/>
          <a:p>
            <a:r>
              <a:rPr lang="en-US" dirty="0" smtClean="0"/>
              <a:t>Addressing Participation Rate Issues</a:t>
            </a:r>
            <a:endParaRPr lang="en-US" dirty="0"/>
          </a:p>
        </p:txBody>
      </p:sp>
    </p:spTree>
    <p:extLst>
      <p:ext uri="{BB962C8B-B14F-4D97-AF65-F5344CB8AC3E}">
        <p14:creationId xmlns:p14="http://schemas.microsoft.com/office/powerpoint/2010/main" val="2091823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483"/>
          </a:xfrm>
        </p:spPr>
        <p:txBody>
          <a:bodyPr/>
          <a:lstStyle/>
          <a:p>
            <a:r>
              <a:rPr lang="en-US" dirty="0" smtClean="0"/>
              <a:t>CSAP/TCAP reading and writing were assessed and results were reported separately.</a:t>
            </a:r>
          </a:p>
          <a:p>
            <a:r>
              <a:rPr lang="en-US" dirty="0" smtClean="0"/>
              <a:t>CMAS administered by PARCC assesses reading and writing together and reports ELA results.</a:t>
            </a:r>
          </a:p>
          <a:p>
            <a:r>
              <a:rPr lang="en-US" dirty="0" smtClean="0"/>
              <a:t>How should planning teams analyze reading and writing results for 2015-16?</a:t>
            </a:r>
          </a:p>
          <a:p>
            <a:r>
              <a:rPr lang="en-US" dirty="0" smtClean="0"/>
              <a:t>Option: </a:t>
            </a:r>
            <a:r>
              <a:rPr lang="en-US" b="0" dirty="0" smtClean="0"/>
              <a:t>Continue to consider reading and writing performance separately for 2015-16. Consider ELA trends beginning on 2016-17.</a:t>
            </a:r>
          </a:p>
          <a:p>
            <a:r>
              <a:rPr lang="en-US" dirty="0" smtClean="0"/>
              <a:t>Your thoughts?</a:t>
            </a:r>
            <a:endParaRPr lang="en-US" dirty="0"/>
          </a:p>
        </p:txBody>
      </p:sp>
      <p:sp>
        <p:nvSpPr>
          <p:cNvPr id="3" name="Title 2"/>
          <p:cNvSpPr>
            <a:spLocks noGrp="1"/>
          </p:cNvSpPr>
          <p:nvPr>
            <p:ph type="title"/>
          </p:nvPr>
        </p:nvSpPr>
        <p:spPr/>
        <p:txBody>
          <a:bodyPr/>
          <a:lstStyle/>
          <a:p>
            <a:r>
              <a:rPr lang="en-US" dirty="0" smtClean="0"/>
              <a:t>Reading, Writing and ELA</a:t>
            </a:r>
            <a:endParaRPr lang="en-US" dirty="0"/>
          </a:p>
        </p:txBody>
      </p:sp>
    </p:spTree>
    <p:extLst>
      <p:ext uri="{BB962C8B-B14F-4D97-AF65-F5344CB8AC3E}">
        <p14:creationId xmlns:p14="http://schemas.microsoft.com/office/powerpoint/2010/main" val="38191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27273"/>
            <a:ext cx="8407893" cy="4199205"/>
          </a:xfrm>
        </p:spPr>
        <p:txBody>
          <a:bodyPr/>
          <a:lstStyle/>
          <a:p>
            <a:r>
              <a:rPr lang="en-US" sz="2800" dirty="0" smtClean="0"/>
              <a:t>Turn to Planning for UIP during the 2015-16 School Year, p. 4-5</a:t>
            </a:r>
          </a:p>
          <a:p>
            <a:r>
              <a:rPr lang="en-US" sz="2800" dirty="0" smtClean="0"/>
              <a:t>Talk with your table group.</a:t>
            </a:r>
          </a:p>
          <a:p>
            <a:r>
              <a:rPr lang="en-US" sz="2800" dirty="0" smtClean="0"/>
              <a:t>Identify any issues that may be of concern in your district </a:t>
            </a:r>
            <a:r>
              <a:rPr lang="en-US" sz="2800" b="0" dirty="0" smtClean="0"/>
              <a:t>(add “others” for any not listed).</a:t>
            </a:r>
          </a:p>
          <a:p>
            <a:r>
              <a:rPr lang="en-US" sz="2800" dirty="0" smtClean="0"/>
              <a:t>Discuss/Make notes: </a:t>
            </a:r>
            <a:r>
              <a:rPr lang="en-US" sz="2800" b="0" dirty="0" smtClean="0"/>
              <a:t>How could you address these issues?</a:t>
            </a:r>
            <a:endParaRPr lang="en-US" sz="2800" b="0" dirty="0"/>
          </a:p>
        </p:txBody>
      </p:sp>
      <p:sp>
        <p:nvSpPr>
          <p:cNvPr id="3" name="Title 2"/>
          <p:cNvSpPr>
            <a:spLocks noGrp="1"/>
          </p:cNvSpPr>
          <p:nvPr>
            <p:ph type="title"/>
          </p:nvPr>
        </p:nvSpPr>
        <p:spPr/>
        <p:txBody>
          <a:bodyPr/>
          <a:lstStyle/>
          <a:p>
            <a:r>
              <a:rPr lang="en-US" dirty="0" smtClean="0"/>
              <a:t>Response to Issues that could Impact Validity</a:t>
            </a:r>
            <a:endParaRPr lang="en-US" dirty="0"/>
          </a:p>
        </p:txBody>
      </p:sp>
    </p:spTree>
    <p:extLst>
      <p:ext uri="{BB962C8B-B14F-4D97-AF65-F5344CB8AC3E}">
        <p14:creationId xmlns:p14="http://schemas.microsoft.com/office/powerpoint/2010/main" val="1592907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Turn </a:t>
            </a:r>
            <a:r>
              <a:rPr lang="en-US" sz="2800" dirty="0" smtClean="0"/>
              <a:t>back to </a:t>
            </a:r>
            <a:r>
              <a:rPr lang="en-US" sz="2800" dirty="0"/>
              <a:t>“Planning for UIP for 2015-16</a:t>
            </a:r>
            <a:r>
              <a:rPr lang="en-US" sz="2800" dirty="0" smtClean="0"/>
              <a:t>”, p. 2-3</a:t>
            </a:r>
            <a:endParaRPr lang="en-US" sz="2800" dirty="0"/>
          </a:p>
          <a:p>
            <a:r>
              <a:rPr lang="en-US" sz="2800" dirty="0" smtClean="0"/>
              <a:t>Identify issues that could impact validity of your specific performance data sources for 2014-15.</a:t>
            </a:r>
          </a:p>
          <a:p>
            <a:r>
              <a:rPr lang="en-US" sz="2800" dirty="0" smtClean="0"/>
              <a:t>What will be your approach to addressing these issues?</a:t>
            </a:r>
          </a:p>
          <a:p>
            <a:r>
              <a:rPr lang="en-US" sz="2800" dirty="0" smtClean="0"/>
              <a:t>Group share out.</a:t>
            </a:r>
          </a:p>
          <a:p>
            <a:endParaRPr lang="en-US" dirty="0"/>
          </a:p>
        </p:txBody>
      </p:sp>
      <p:sp>
        <p:nvSpPr>
          <p:cNvPr id="3" name="Title 2"/>
          <p:cNvSpPr>
            <a:spLocks noGrp="1"/>
          </p:cNvSpPr>
          <p:nvPr>
            <p:ph type="title"/>
          </p:nvPr>
        </p:nvSpPr>
        <p:spPr/>
        <p:txBody>
          <a:bodyPr/>
          <a:lstStyle/>
          <a:p>
            <a:r>
              <a:rPr lang="en-US" dirty="0" smtClean="0"/>
              <a:t>Issues to consider?</a:t>
            </a:r>
            <a:endParaRPr lang="en-US" dirty="0"/>
          </a:p>
        </p:txBody>
      </p:sp>
    </p:spTree>
    <p:extLst>
      <p:ext uri="{BB962C8B-B14F-4D97-AF65-F5344CB8AC3E}">
        <p14:creationId xmlns:p14="http://schemas.microsoft.com/office/powerpoint/2010/main" val="37474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Metrics (scores) – quantify performance indicators/sub-indicators:</a:t>
            </a:r>
          </a:p>
          <a:p>
            <a:pPr lvl="1"/>
            <a:r>
              <a:rPr lang="en-US" dirty="0" smtClean="0"/>
              <a:t>Two Levels: Individual and Group</a:t>
            </a:r>
          </a:p>
          <a:p>
            <a:pPr lvl="1"/>
            <a:r>
              <a:rPr lang="en-US" dirty="0" smtClean="0"/>
              <a:t>Group metrics are aggregates of individual metrics (mean, median, percent, sum)</a:t>
            </a:r>
          </a:p>
          <a:p>
            <a:pPr lvl="1"/>
            <a:r>
              <a:rPr lang="en-US" dirty="0" smtClean="0"/>
              <a:t>Use group/aggregate metrics in UIP data analysis and target setting </a:t>
            </a:r>
          </a:p>
          <a:p>
            <a:r>
              <a:rPr lang="en-US" dirty="0" smtClean="0"/>
              <a:t>Comparison Points:</a:t>
            </a:r>
          </a:p>
          <a:p>
            <a:pPr lvl="1"/>
            <a:r>
              <a:rPr lang="en-US" dirty="0" smtClean="0"/>
              <a:t>Determining how good is good enough performance.</a:t>
            </a:r>
          </a:p>
          <a:p>
            <a:pPr lvl="1"/>
            <a:r>
              <a:rPr lang="en-US" dirty="0" smtClean="0"/>
              <a:t>Criterion Referenced (compare to a specific expectation)</a:t>
            </a:r>
          </a:p>
          <a:p>
            <a:pPr lvl="1"/>
            <a:r>
              <a:rPr lang="en-US" dirty="0" smtClean="0"/>
              <a:t>Norm Referenced (compare to others)</a:t>
            </a:r>
          </a:p>
        </p:txBody>
      </p:sp>
      <p:sp>
        <p:nvSpPr>
          <p:cNvPr id="3" name="Title 2"/>
          <p:cNvSpPr>
            <a:spLocks noGrp="1"/>
          </p:cNvSpPr>
          <p:nvPr>
            <p:ph type="title"/>
          </p:nvPr>
        </p:nvSpPr>
        <p:spPr/>
        <p:txBody>
          <a:bodyPr/>
          <a:lstStyle/>
          <a:p>
            <a:r>
              <a:rPr lang="en-US" dirty="0" smtClean="0"/>
              <a:t>Data Analysis Metrics and Comparison Points</a:t>
            </a:r>
            <a:endParaRPr lang="en-US" dirty="0"/>
          </a:p>
        </p:txBody>
      </p:sp>
    </p:spTree>
    <p:extLst>
      <p:ext uri="{BB962C8B-B14F-4D97-AF65-F5344CB8AC3E}">
        <p14:creationId xmlns:p14="http://schemas.microsoft.com/office/powerpoint/2010/main" val="3566910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smtClean="0"/>
              <a:t>CMAS Metrics and Comparison Points</a:t>
            </a:r>
            <a:endParaRPr lang="en-US" sz="3500" dirty="0"/>
          </a:p>
        </p:txBody>
      </p:sp>
      <p:sp>
        <p:nvSpPr>
          <p:cNvPr id="5" name="Content Placeholder 4"/>
          <p:cNvSpPr>
            <a:spLocks noGrp="1"/>
          </p:cNvSpPr>
          <p:nvPr>
            <p:ph idx="1"/>
          </p:nvPr>
        </p:nvSpPr>
        <p:spPr>
          <a:xfrm>
            <a:off x="380999" y="1283678"/>
            <a:ext cx="8407893" cy="5187460"/>
          </a:xfrm>
        </p:spPr>
        <p:txBody>
          <a:bodyPr/>
          <a:lstStyle/>
          <a:p>
            <a:r>
              <a:rPr lang="en-US" dirty="0" smtClean="0"/>
              <a:t>Turn to UIP Transition Guidance p. 6-7, and Appendix A</a:t>
            </a:r>
          </a:p>
          <a:p>
            <a:r>
              <a:rPr lang="en-US" dirty="0" smtClean="0"/>
              <a:t>Work with a partner, consider:</a:t>
            </a:r>
          </a:p>
          <a:p>
            <a:pPr lvl="1"/>
            <a:r>
              <a:rPr lang="en-US" dirty="0" smtClean="0"/>
              <a:t>What aggregate metrics will be available for Science? Social Studies? Mathematics? ELA?</a:t>
            </a:r>
          </a:p>
          <a:p>
            <a:pPr lvl="1"/>
            <a:r>
              <a:rPr lang="en-US" dirty="0"/>
              <a:t>What are advantages/disadvantages  </a:t>
            </a:r>
            <a:r>
              <a:rPr lang="en-US" dirty="0" smtClean="0"/>
              <a:t>of using </a:t>
            </a:r>
            <a:r>
              <a:rPr lang="en-US" dirty="0"/>
              <a:t>each </a:t>
            </a:r>
            <a:r>
              <a:rPr lang="en-US" dirty="0" smtClean="0"/>
              <a:t>metric for planning?</a:t>
            </a:r>
            <a:endParaRPr lang="en-US" dirty="0"/>
          </a:p>
          <a:p>
            <a:pPr lvl="1"/>
            <a:r>
              <a:rPr lang="en-US" dirty="0" smtClean="0"/>
              <a:t>What comparison points will be available?</a:t>
            </a:r>
          </a:p>
          <a:p>
            <a:pPr lvl="1"/>
            <a:r>
              <a:rPr lang="en-US" dirty="0" smtClean="0"/>
              <a:t>When will they be available?</a:t>
            </a:r>
          </a:p>
          <a:p>
            <a:pPr lvl="1"/>
            <a:r>
              <a:rPr lang="en-US" dirty="0" smtClean="0"/>
              <a:t>Which would you recommend local planning teams use?</a:t>
            </a:r>
          </a:p>
          <a:p>
            <a:r>
              <a:rPr lang="en-US" dirty="0" smtClean="0"/>
              <a:t>Group Discussion: </a:t>
            </a:r>
            <a:r>
              <a:rPr lang="en-US" b="0" dirty="0" smtClean="0"/>
              <a:t>For what would you recommend teams use percent correct by PGC/GLE?</a:t>
            </a:r>
          </a:p>
          <a:p>
            <a:pPr lvl="1"/>
            <a:endParaRPr lang="en-US" dirty="0"/>
          </a:p>
        </p:txBody>
      </p:sp>
    </p:spTree>
    <p:extLst>
      <p:ext uri="{BB962C8B-B14F-4D97-AF65-F5344CB8AC3E}">
        <p14:creationId xmlns:p14="http://schemas.microsoft.com/office/powerpoint/2010/main" val="1637211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smtClean="0"/>
              <a:t>Metric and Comparison Point Resources</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8440578"/>
              </p:ext>
            </p:extLst>
          </p:nvPr>
        </p:nvGraphicFramePr>
        <p:xfrm>
          <a:off x="381000" y="1178169"/>
          <a:ext cx="8407400" cy="5496883"/>
        </p:xfrm>
        <a:graphic>
          <a:graphicData uri="http://schemas.openxmlformats.org/drawingml/2006/table">
            <a:tbl>
              <a:tblPr firstRow="1" bandRow="1">
                <a:tableStyleId>{5C22544A-7EE6-4342-B048-85BDC9FD1C3A}</a:tableStyleId>
              </a:tblPr>
              <a:tblGrid>
                <a:gridCol w="4015154"/>
                <a:gridCol w="4392246"/>
              </a:tblGrid>
              <a:tr h="419977">
                <a:tc>
                  <a:txBody>
                    <a:bodyPr/>
                    <a:lstStyle/>
                    <a:p>
                      <a:r>
                        <a:rPr lang="en-US" sz="2000" b="1" dirty="0" smtClean="0"/>
                        <a:t>Measures</a:t>
                      </a:r>
                      <a:endParaRPr lang="en-US" sz="2000" b="1" dirty="0"/>
                    </a:p>
                  </a:txBody>
                  <a:tcPr/>
                </a:tc>
                <a:tc>
                  <a:txBody>
                    <a:bodyPr/>
                    <a:lstStyle/>
                    <a:p>
                      <a:r>
                        <a:rPr lang="en-US" sz="2000" b="1" dirty="0" smtClean="0"/>
                        <a:t>Resources</a:t>
                      </a:r>
                      <a:endParaRPr lang="en-US" sz="2000" b="1" dirty="0"/>
                    </a:p>
                  </a:txBody>
                  <a:tcPr/>
                </a:tc>
              </a:tr>
              <a:tr h="724893">
                <a:tc>
                  <a:txBody>
                    <a:bodyPr/>
                    <a:lstStyle/>
                    <a:p>
                      <a:r>
                        <a:rPr lang="en-US" sz="2000" dirty="0" smtClean="0"/>
                        <a:t>Locally Administered Interim Assessments (Acuity, Galileo, NWEA MAP, </a:t>
                      </a:r>
                      <a:r>
                        <a:rPr lang="en-US" sz="2000" dirty="0" err="1" smtClean="0"/>
                        <a:t>Scantron</a:t>
                      </a:r>
                      <a:r>
                        <a:rPr lang="en-US" sz="2000" baseline="0" dirty="0" smtClean="0"/>
                        <a:t> Performance Series, STAR Math and Reading Enterprise)</a:t>
                      </a:r>
                      <a:endParaRPr lang="en-US" sz="2000" dirty="0"/>
                    </a:p>
                  </a:txBody>
                  <a:tcPr/>
                </a:tc>
                <a:tc>
                  <a:txBody>
                    <a:bodyPr/>
                    <a:lstStyle/>
                    <a:p>
                      <a:r>
                        <a:rPr lang="en-US" sz="2000" dirty="0" smtClean="0"/>
                        <a:t>UIP Transition Guidance, p. 7-8; Assessment Instrument Descriptions (2013) ; Updated</a:t>
                      </a:r>
                      <a:r>
                        <a:rPr lang="en-US" sz="2000" baseline="0" dirty="0" smtClean="0"/>
                        <a:t> Assessment Instrument Descriptions (coming soon)</a:t>
                      </a:r>
                      <a:endParaRPr lang="en-US" sz="2000" dirty="0"/>
                    </a:p>
                  </a:txBody>
                  <a:tcPr/>
                </a:tc>
              </a:tr>
              <a:tr h="724893">
                <a:tc>
                  <a:txBody>
                    <a:bodyPr/>
                    <a:lstStyle/>
                    <a:p>
                      <a:r>
                        <a:rPr lang="en-US" sz="2000" dirty="0" smtClean="0"/>
                        <a:t>CMAS Science and Social Studies (elem. and middle)</a:t>
                      </a:r>
                      <a:endParaRPr lang="en-US" sz="2000" dirty="0"/>
                    </a:p>
                  </a:txBody>
                  <a:tcPr/>
                </a:tc>
                <a:tc>
                  <a:txBody>
                    <a:bodyPr/>
                    <a:lstStyle/>
                    <a:p>
                      <a:r>
                        <a:rPr lang="en-US" sz="2000" dirty="0" smtClean="0"/>
                        <a:t>UIP Transition Guidance, p. 6-7, Appendix</a:t>
                      </a:r>
                      <a:r>
                        <a:rPr lang="en-US" sz="2000" baseline="0" dirty="0" smtClean="0"/>
                        <a:t> A</a:t>
                      </a:r>
                      <a:endParaRPr lang="en-US" sz="2000" dirty="0"/>
                    </a:p>
                  </a:txBody>
                  <a:tcPr/>
                </a:tc>
              </a:tr>
              <a:tr h="724893">
                <a:tc>
                  <a:txBody>
                    <a:bodyPr/>
                    <a:lstStyle/>
                    <a:p>
                      <a:r>
                        <a:rPr lang="en-US" sz="2000" dirty="0" smtClean="0"/>
                        <a:t>CMAS/PARCC Math and ELA</a:t>
                      </a:r>
                      <a:endParaRPr lang="en-US" sz="2000" dirty="0"/>
                    </a:p>
                  </a:txBody>
                  <a:tcPr/>
                </a:tc>
                <a:tc>
                  <a:txBody>
                    <a:bodyPr/>
                    <a:lstStyle/>
                    <a:p>
                      <a:r>
                        <a:rPr lang="en-US" sz="2000" dirty="0" smtClean="0"/>
                        <a:t>UIP Transition Guidance, p. 6-7, Appendix</a:t>
                      </a:r>
                      <a:r>
                        <a:rPr lang="en-US" sz="2000" baseline="0" dirty="0" smtClean="0"/>
                        <a:t> A</a:t>
                      </a:r>
                      <a:endParaRPr lang="en-US" sz="2000" dirty="0"/>
                    </a:p>
                  </a:txBody>
                  <a:tcPr/>
                </a:tc>
              </a:tr>
              <a:tr h="1035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K-3 Literacy</a:t>
                      </a:r>
                      <a:r>
                        <a:rPr lang="en-US" sz="2000" baseline="0" dirty="0" smtClean="0"/>
                        <a:t> Interim Assessments</a:t>
                      </a:r>
                      <a:endParaRPr lang="en-US" sz="2000" dirty="0" smtClean="0"/>
                    </a:p>
                  </a:txBody>
                  <a:tcPr/>
                </a:tc>
                <a:tc>
                  <a:txBody>
                    <a:bodyPr/>
                    <a:lstStyle/>
                    <a:p>
                      <a:r>
                        <a:rPr lang="en-US" sz="2000" dirty="0" smtClean="0"/>
                        <a:t>UIP Transition Guidance,</a:t>
                      </a:r>
                      <a:r>
                        <a:rPr lang="en-US" sz="2000" baseline="0" dirty="0" smtClean="0"/>
                        <a:t> p. 12-13, Assessment Instrument Descriptions (2014); Updated Assessment Instrument Descriptions (coming soon)</a:t>
                      </a:r>
                      <a:endParaRPr lang="en-US" sz="2000" dirty="0"/>
                    </a:p>
                  </a:txBody>
                  <a:tcPr/>
                </a:tc>
              </a:tr>
              <a:tr h="724893">
                <a:tc>
                  <a:txBody>
                    <a:bodyPr/>
                    <a:lstStyle/>
                    <a:p>
                      <a:r>
                        <a:rPr lang="en-US" sz="2000" dirty="0" smtClean="0"/>
                        <a:t>ACCESS for ELLs</a:t>
                      </a:r>
                      <a:endParaRPr lang="en-US" sz="2000" dirty="0"/>
                    </a:p>
                  </a:txBody>
                  <a:tcPr/>
                </a:tc>
                <a:tc>
                  <a:txBody>
                    <a:bodyPr/>
                    <a:lstStyle/>
                    <a:p>
                      <a:r>
                        <a:rPr lang="en-US" sz="2000" dirty="0" smtClean="0"/>
                        <a:t>UIP Transition Guidance,</a:t>
                      </a:r>
                      <a:r>
                        <a:rPr lang="en-US" sz="2000" baseline="0" dirty="0" smtClean="0"/>
                        <a:t> p. 13-14, Assessment Instrument Description (2014)</a:t>
                      </a:r>
                      <a:endParaRPr lang="en-US" sz="2000" dirty="0"/>
                    </a:p>
                  </a:txBody>
                  <a:tcPr/>
                </a:tc>
              </a:tr>
            </a:tbl>
          </a:graphicData>
        </a:graphic>
      </p:graphicFrame>
    </p:spTree>
    <p:extLst>
      <p:ext uri="{BB962C8B-B14F-4D97-AF65-F5344CB8AC3E}">
        <p14:creationId xmlns:p14="http://schemas.microsoft.com/office/powerpoint/2010/main" val="118016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762000"/>
            <a:ext cx="7162800" cy="3046988"/>
          </a:xfrm>
          <a:prstGeom prst="rect">
            <a:avLst/>
          </a:prstGeom>
          <a:noFill/>
        </p:spPr>
        <p:txBody>
          <a:bodyPr>
            <a:spAutoFit/>
          </a:bodyPr>
          <a:lstStyle/>
          <a:p>
            <a:pPr>
              <a:defRPr/>
            </a:pPr>
            <a:r>
              <a:rPr lang="en-US" sz="3200" i="1" dirty="0">
                <a:solidFill>
                  <a:schemeClr val="accent1">
                    <a:lumMod val="50000"/>
                  </a:schemeClr>
                </a:solidFill>
                <a:latin typeface="Palatino Linotype" panose="02040502050505030304" pitchFamily="18" charset="0"/>
              </a:rPr>
              <a:t>The materials used during this session were developed in partnership with the Center for Transforming Learning and Teaching </a:t>
            </a:r>
            <a:r>
              <a:rPr lang="en-US" sz="3200" i="1" dirty="0" smtClean="0">
                <a:solidFill>
                  <a:schemeClr val="accent1">
                    <a:lumMod val="50000"/>
                  </a:schemeClr>
                </a:solidFill>
                <a:latin typeface="Palatino Linotype" panose="02040502050505030304" pitchFamily="18" charset="0"/>
              </a:rPr>
              <a:t>(CTLT) located </a:t>
            </a:r>
            <a:r>
              <a:rPr lang="en-US" sz="3200" i="1" dirty="0">
                <a:solidFill>
                  <a:schemeClr val="accent1">
                    <a:lumMod val="50000"/>
                  </a:schemeClr>
                </a:solidFill>
                <a:latin typeface="Palatino Linotype" panose="02040502050505030304" pitchFamily="18" charset="0"/>
              </a:rPr>
              <a:t>in the School of Education and Human Development at the University of Colorado Denver.</a:t>
            </a:r>
          </a:p>
        </p:txBody>
      </p:sp>
      <p:pic>
        <p:nvPicPr>
          <p:cNvPr id="23555" name="Picture 4" descr="CTLT logo fina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4343400"/>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edu_rgb_h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4343400"/>
            <a:ext cx="26003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18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3024554"/>
            <a:ext cx="8407893" cy="2672861"/>
          </a:xfrm>
        </p:spPr>
        <p:txBody>
          <a:bodyPr numCol="2"/>
          <a:lstStyle/>
          <a:p>
            <a:r>
              <a:rPr lang="en-US" dirty="0" smtClean="0"/>
              <a:t>Achievement Metrics</a:t>
            </a:r>
          </a:p>
          <a:p>
            <a:pPr lvl="1">
              <a:spcBef>
                <a:spcPts val="600"/>
              </a:spcBef>
            </a:pPr>
            <a:r>
              <a:rPr lang="en-US" dirty="0" smtClean="0"/>
              <a:t>Science</a:t>
            </a:r>
          </a:p>
          <a:p>
            <a:pPr lvl="1">
              <a:spcBef>
                <a:spcPts val="600"/>
              </a:spcBef>
            </a:pPr>
            <a:r>
              <a:rPr lang="en-US" dirty="0" smtClean="0"/>
              <a:t>Math</a:t>
            </a:r>
          </a:p>
          <a:p>
            <a:pPr lvl="1">
              <a:spcBef>
                <a:spcPts val="600"/>
              </a:spcBef>
            </a:pPr>
            <a:r>
              <a:rPr lang="en-US" dirty="0" smtClean="0"/>
              <a:t>Reading</a:t>
            </a:r>
          </a:p>
          <a:p>
            <a:pPr lvl="1">
              <a:spcBef>
                <a:spcPts val="600"/>
              </a:spcBef>
            </a:pPr>
            <a:r>
              <a:rPr lang="en-US" dirty="0" smtClean="0"/>
              <a:t>Writing</a:t>
            </a:r>
          </a:p>
          <a:p>
            <a:pPr lvl="1">
              <a:spcBef>
                <a:spcPts val="600"/>
              </a:spcBef>
            </a:pPr>
            <a:r>
              <a:rPr lang="en-US" dirty="0" smtClean="0"/>
              <a:t>Social Studies?</a:t>
            </a:r>
          </a:p>
          <a:p>
            <a:r>
              <a:rPr lang="en-US" dirty="0" smtClean="0"/>
              <a:t>Growth Metrics </a:t>
            </a:r>
            <a:r>
              <a:rPr lang="en-US" b="0" dirty="0" smtClean="0"/>
              <a:t>(if available)</a:t>
            </a:r>
          </a:p>
          <a:p>
            <a:pPr lvl="1">
              <a:spcBef>
                <a:spcPts val="600"/>
              </a:spcBef>
            </a:pPr>
            <a:r>
              <a:rPr lang="en-US" dirty="0" smtClean="0"/>
              <a:t>Math</a:t>
            </a:r>
          </a:p>
          <a:p>
            <a:pPr lvl="1">
              <a:spcBef>
                <a:spcPts val="600"/>
              </a:spcBef>
            </a:pPr>
            <a:r>
              <a:rPr lang="en-US" dirty="0" smtClean="0"/>
              <a:t>Reading</a:t>
            </a:r>
          </a:p>
          <a:p>
            <a:pPr lvl="1">
              <a:spcBef>
                <a:spcPts val="600"/>
              </a:spcBef>
            </a:pPr>
            <a:r>
              <a:rPr lang="en-US" dirty="0" smtClean="0"/>
              <a:t>Writing</a:t>
            </a:r>
          </a:p>
          <a:p>
            <a:pPr lvl="1">
              <a:spcBef>
                <a:spcPts val="600"/>
              </a:spcBef>
            </a:pPr>
            <a:r>
              <a:rPr lang="en-US" dirty="0" smtClean="0"/>
              <a:t>Language Proficiency</a:t>
            </a:r>
          </a:p>
        </p:txBody>
      </p:sp>
      <p:sp>
        <p:nvSpPr>
          <p:cNvPr id="3" name="Title 2"/>
          <p:cNvSpPr>
            <a:spLocks noGrp="1"/>
          </p:cNvSpPr>
          <p:nvPr>
            <p:ph type="title"/>
          </p:nvPr>
        </p:nvSpPr>
        <p:spPr/>
        <p:txBody>
          <a:bodyPr/>
          <a:lstStyle/>
          <a:p>
            <a:r>
              <a:rPr lang="en-US" dirty="0" smtClean="0"/>
              <a:t>Metrics and Comparison Points</a:t>
            </a:r>
            <a:endParaRPr lang="en-US" dirty="0"/>
          </a:p>
        </p:txBody>
      </p:sp>
      <p:sp>
        <p:nvSpPr>
          <p:cNvPr id="4" name="TextBox 3"/>
          <p:cNvSpPr txBox="1"/>
          <p:nvPr/>
        </p:nvSpPr>
        <p:spPr>
          <a:xfrm>
            <a:off x="381000" y="2022231"/>
            <a:ext cx="7637585" cy="1200329"/>
          </a:xfrm>
          <a:prstGeom prst="rect">
            <a:avLst/>
          </a:prstGeom>
          <a:noFill/>
        </p:spPr>
        <p:txBody>
          <a:bodyPr wrap="square" rtlCol="0">
            <a:spAutoFit/>
          </a:bodyPr>
          <a:lstStyle/>
          <a:p>
            <a:r>
              <a:rPr lang="en-US" sz="2400" dirty="0"/>
              <a:t>Turn to “Planning for UIP for 2015-16”, </a:t>
            </a:r>
            <a:r>
              <a:rPr lang="en-US" sz="2400" dirty="0" smtClean="0"/>
              <a:t>p. 2-3</a:t>
            </a:r>
            <a:endParaRPr lang="en-US" sz="2400" dirty="0"/>
          </a:p>
          <a:p>
            <a:r>
              <a:rPr lang="en-US" sz="2400" b="1" dirty="0" smtClean="0"/>
              <a:t>For each </a:t>
            </a:r>
            <a:r>
              <a:rPr lang="en-US" sz="2400" b="1" dirty="0"/>
              <a:t>listed 2014-15 Performance Data Source identify:</a:t>
            </a:r>
          </a:p>
          <a:p>
            <a:endParaRPr lang="en-US" sz="2400" b="1" dirty="0"/>
          </a:p>
        </p:txBody>
      </p:sp>
      <p:sp>
        <p:nvSpPr>
          <p:cNvPr id="5" name="TextBox 4"/>
          <p:cNvSpPr txBox="1"/>
          <p:nvPr/>
        </p:nvSpPr>
        <p:spPr>
          <a:xfrm>
            <a:off x="380999" y="5697415"/>
            <a:ext cx="7637585" cy="830997"/>
          </a:xfrm>
          <a:prstGeom prst="rect">
            <a:avLst/>
          </a:prstGeom>
          <a:noFill/>
        </p:spPr>
        <p:txBody>
          <a:bodyPr wrap="square" rtlCol="0">
            <a:spAutoFit/>
          </a:bodyPr>
          <a:lstStyle/>
          <a:p>
            <a:r>
              <a:rPr lang="en-US" sz="2400" b="1" dirty="0" smtClean="0"/>
              <a:t>What will be your comparison points for each metric. . .</a:t>
            </a:r>
            <a:endParaRPr lang="en-US" sz="2400" b="1" dirty="0"/>
          </a:p>
          <a:p>
            <a:endParaRPr lang="en-US" sz="2400" b="1" dirty="0"/>
          </a:p>
        </p:txBody>
      </p:sp>
    </p:spTree>
    <p:extLst>
      <p:ext uri="{BB962C8B-B14F-4D97-AF65-F5344CB8AC3E}">
        <p14:creationId xmlns:p14="http://schemas.microsoft.com/office/powerpoint/2010/main" val="443012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Feedback. . .</a:t>
            </a:r>
            <a:endParaRPr lang="en-US" dirty="0"/>
          </a:p>
        </p:txBody>
      </p:sp>
      <p:sp>
        <p:nvSpPr>
          <p:cNvPr id="2" name="Content Placeholder 1"/>
          <p:cNvSpPr>
            <a:spLocks noGrp="1"/>
          </p:cNvSpPr>
          <p:nvPr>
            <p:ph idx="1"/>
          </p:nvPr>
        </p:nvSpPr>
        <p:spPr/>
        <p:txBody>
          <a:bodyPr/>
          <a:lstStyle/>
          <a:p>
            <a:r>
              <a:rPr lang="en-US" dirty="0" smtClean="0"/>
              <a:t>Review UIP Transition Guidance, p. 5-8.</a:t>
            </a:r>
          </a:p>
          <a:p>
            <a:r>
              <a:rPr lang="en-US" dirty="0" smtClean="0"/>
              <a:t>With regard to </a:t>
            </a:r>
            <a:r>
              <a:rPr lang="en-US" dirty="0" smtClean="0">
                <a:solidFill>
                  <a:schemeClr val="tx2">
                    <a:lumMod val="75000"/>
                  </a:schemeClr>
                </a:solidFill>
              </a:rPr>
              <a:t>identifying additional performance data sources for 2014-15</a:t>
            </a:r>
            <a:r>
              <a:rPr lang="en-US" dirty="0" smtClean="0"/>
              <a:t>: </a:t>
            </a:r>
          </a:p>
          <a:p>
            <a:pPr lvl="1"/>
            <a:r>
              <a:rPr lang="en-US" b="0" dirty="0" smtClean="0"/>
              <a:t>What aspects of the guidance will you use with local planning teams?</a:t>
            </a:r>
          </a:p>
          <a:p>
            <a:pPr lvl="1"/>
            <a:r>
              <a:rPr lang="en-US" b="0" dirty="0"/>
              <a:t>About what do you have </a:t>
            </a:r>
            <a:r>
              <a:rPr lang="en-US" b="0" dirty="0" smtClean="0"/>
              <a:t>additional questions? Concerns</a:t>
            </a:r>
            <a:r>
              <a:rPr lang="en-US" b="0" dirty="0"/>
              <a:t>?</a:t>
            </a:r>
          </a:p>
          <a:p>
            <a:pPr lvl="1"/>
            <a:r>
              <a:rPr lang="en-US" b="0" dirty="0" smtClean="0"/>
              <a:t>How </a:t>
            </a:r>
            <a:r>
              <a:rPr lang="en-US" b="0" dirty="0"/>
              <a:t>could </a:t>
            </a:r>
            <a:r>
              <a:rPr lang="en-US" b="0" dirty="0" smtClean="0"/>
              <a:t>the guidance be improved?</a:t>
            </a:r>
          </a:p>
          <a:p>
            <a:pPr lvl="1"/>
            <a:r>
              <a:rPr lang="en-US" b="0" dirty="0" smtClean="0"/>
              <a:t>What additional support would help your local planning efforts?</a:t>
            </a:r>
          </a:p>
          <a:p>
            <a:r>
              <a:rPr lang="en-US" dirty="0" smtClean="0"/>
              <a:t>Share your feedback on the UIP Transition Guidance Feedback Form, p. 3</a:t>
            </a:r>
            <a:endParaRPr lang="en-US" dirty="0"/>
          </a:p>
          <a:p>
            <a:pPr lvl="1"/>
            <a:endParaRPr lang="en-US" dirty="0"/>
          </a:p>
        </p:txBody>
      </p:sp>
    </p:spTree>
    <p:extLst>
      <p:ext uri="{BB962C8B-B14F-4D97-AF65-F5344CB8AC3E}">
        <p14:creationId xmlns:p14="http://schemas.microsoft.com/office/powerpoint/2010/main" val="3622074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Analysis for Academic Achievement and Growth</a:t>
            </a:r>
            <a:endParaRPr lang="en-US" dirty="0"/>
          </a:p>
        </p:txBody>
      </p:sp>
      <p:sp>
        <p:nvSpPr>
          <p:cNvPr id="5" name="Rounded Rectangle 4"/>
          <p:cNvSpPr/>
          <p:nvPr/>
        </p:nvSpPr>
        <p:spPr bwMode="auto">
          <a:xfrm>
            <a:off x="6131472" y="2778417"/>
            <a:ext cx="2824655" cy="1752600"/>
          </a:xfrm>
          <a:prstGeom prst="roundRect">
            <a:avLst/>
          </a:prstGeom>
          <a:solidFill>
            <a:schemeClr val="tx2">
              <a:lumMod val="5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40000"/>
              </a:spcBef>
              <a:spcAft>
                <a:spcPct val="0"/>
              </a:spcAft>
              <a:buClr>
                <a:srgbClr val="3D5C99"/>
              </a:buClr>
              <a:buSzPct val="80000"/>
              <a:buFont typeface="Wingdings" pitchFamily="2" charset="2"/>
              <a:buChar char="n"/>
              <a:tabLst/>
            </a:pPr>
            <a:endParaRPr kumimoji="0" lang="en-US" sz="3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685800" y="3025810"/>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buNone/>
              <a:defRPr/>
            </a:pPr>
            <a:r>
              <a:rPr lang="en-US" sz="2400" dirty="0" smtClean="0">
                <a:solidFill>
                  <a:schemeClr val="bg1"/>
                </a:solidFill>
                <a:latin typeface="Verdana" charset="0"/>
              </a:rPr>
              <a:t>The Basic Approach</a:t>
            </a:r>
            <a:br>
              <a:rPr lang="en-US" sz="2400" dirty="0" smtClean="0">
                <a:solidFill>
                  <a:schemeClr val="bg1"/>
                </a:solidFill>
                <a:latin typeface="Verdana" charset="0"/>
              </a:rPr>
            </a:br>
            <a:endParaRPr lang="en-US" sz="2400" dirty="0">
              <a:solidFill>
                <a:schemeClr val="bg1"/>
              </a:solidFill>
              <a:latin typeface="Verdana" charset="0"/>
            </a:endParaRPr>
          </a:p>
        </p:txBody>
      </p:sp>
      <p:cxnSp>
        <p:nvCxnSpPr>
          <p:cNvPr id="7" name="Straight Arrow Connector 6"/>
          <p:cNvCxnSpPr/>
          <p:nvPr/>
        </p:nvCxnSpPr>
        <p:spPr>
          <a:xfrm flipV="1">
            <a:off x="2971800" y="3625974"/>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91910" y="3025809"/>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2014-15 Performance Data Sources</a:t>
            </a:r>
          </a:p>
        </p:txBody>
      </p:sp>
      <p:sp>
        <p:nvSpPr>
          <p:cNvPr id="9" name="TextBox 8"/>
          <p:cNvSpPr txBox="1"/>
          <p:nvPr/>
        </p:nvSpPr>
        <p:spPr>
          <a:xfrm>
            <a:off x="6400800" y="3014141"/>
            <a:ext cx="2286000" cy="1200329"/>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buNone/>
              <a:defRPr/>
            </a:pPr>
            <a:r>
              <a:rPr lang="en-US" sz="2400" dirty="0" smtClean="0">
                <a:solidFill>
                  <a:schemeClr val="bg1"/>
                </a:solidFill>
                <a:latin typeface="Verdana" charset="0"/>
              </a:rPr>
              <a:t>Adjusting Data Analysis Processes</a:t>
            </a:r>
          </a:p>
        </p:txBody>
      </p:sp>
      <p:cxnSp>
        <p:nvCxnSpPr>
          <p:cNvPr id="10" name="Straight Arrow Connector 9"/>
          <p:cNvCxnSpPr/>
          <p:nvPr/>
        </p:nvCxnSpPr>
        <p:spPr>
          <a:xfrm flipV="1">
            <a:off x="5791200" y="3604870"/>
            <a:ext cx="620110" cy="1"/>
          </a:xfrm>
          <a:prstGeom prst="straightConnector1">
            <a:avLst/>
          </a:prstGeom>
          <a:ln w="50800">
            <a:solidFill>
              <a:srgbClr val="3D5C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4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Analysis Processes will need to be modified during the 2015-16 school year for Academic Achievement, Growth, and Growth Gaps.</a:t>
            </a:r>
          </a:p>
          <a:p>
            <a:r>
              <a:rPr lang="en-US" dirty="0" smtClean="0"/>
              <a:t>These processes include:</a:t>
            </a:r>
          </a:p>
          <a:p>
            <a:pPr marL="822960" lvl="1" indent="-457200">
              <a:buFont typeface="+mj-lt"/>
              <a:buAutoNum type="arabicPeriod"/>
            </a:pPr>
            <a:r>
              <a:rPr lang="en-US" dirty="0" smtClean="0"/>
              <a:t>Reviewing </a:t>
            </a:r>
            <a:r>
              <a:rPr lang="en-US" dirty="0"/>
              <a:t>current performance; </a:t>
            </a:r>
            <a:endParaRPr lang="en-US" dirty="0" smtClean="0"/>
          </a:p>
          <a:p>
            <a:pPr marL="822960" lvl="1" indent="-457200">
              <a:buFont typeface="+mj-lt"/>
              <a:buAutoNum type="arabicPeriod"/>
            </a:pPr>
            <a:r>
              <a:rPr lang="en-US" dirty="0" smtClean="0"/>
              <a:t>Identifying </a:t>
            </a:r>
            <a:r>
              <a:rPr lang="en-US" dirty="0"/>
              <a:t>notable performance trends; and </a:t>
            </a:r>
            <a:endParaRPr lang="en-US" dirty="0" smtClean="0"/>
          </a:p>
          <a:p>
            <a:pPr marL="822960" lvl="1" indent="-457200">
              <a:buFont typeface="+mj-lt"/>
              <a:buAutoNum type="arabicPeriod"/>
            </a:pPr>
            <a:r>
              <a:rPr lang="en-US" dirty="0" smtClean="0"/>
              <a:t>Prioritizing </a:t>
            </a:r>
            <a:r>
              <a:rPr lang="en-US" dirty="0"/>
              <a:t>performance </a:t>
            </a:r>
            <a:r>
              <a:rPr lang="en-US" dirty="0" smtClean="0"/>
              <a:t>challenges.</a:t>
            </a:r>
            <a:endParaRPr lang="en-US" dirty="0"/>
          </a:p>
        </p:txBody>
      </p:sp>
      <p:sp>
        <p:nvSpPr>
          <p:cNvPr id="3" name="Title 2"/>
          <p:cNvSpPr>
            <a:spLocks noGrp="1"/>
          </p:cNvSpPr>
          <p:nvPr>
            <p:ph type="title"/>
          </p:nvPr>
        </p:nvSpPr>
        <p:spPr/>
        <p:txBody>
          <a:bodyPr/>
          <a:lstStyle/>
          <a:p>
            <a:r>
              <a:rPr lang="en-US" dirty="0" smtClean="0"/>
              <a:t>Adjusting UIP Data Analysis Processes</a:t>
            </a:r>
            <a:endParaRPr lang="en-US" dirty="0"/>
          </a:p>
        </p:txBody>
      </p:sp>
    </p:spTree>
    <p:extLst>
      <p:ext uri="{BB962C8B-B14F-4D97-AF65-F5344CB8AC3E}">
        <p14:creationId xmlns:p14="http://schemas.microsoft.com/office/powerpoint/2010/main" val="434354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Reviewing Current Performance</a:t>
            </a:r>
            <a:endParaRPr lang="en-US" dirty="0"/>
          </a:p>
        </p:txBody>
      </p:sp>
      <p:sp>
        <p:nvSpPr>
          <p:cNvPr id="2" name="Content Placeholder 1"/>
          <p:cNvSpPr>
            <a:spLocks noGrp="1"/>
          </p:cNvSpPr>
          <p:nvPr>
            <p:ph idx="1"/>
          </p:nvPr>
        </p:nvSpPr>
        <p:spPr/>
        <p:txBody>
          <a:bodyPr/>
          <a:lstStyle/>
          <a:p>
            <a:pPr marL="45720" indent="0">
              <a:buNone/>
            </a:pPr>
            <a:r>
              <a:rPr lang="en-US" dirty="0" smtClean="0"/>
              <a:t>In the absence of new SPF/DPF Reports how will local teams:</a:t>
            </a:r>
          </a:p>
          <a:p>
            <a:pPr marL="502920" lvl="0" indent="-457200">
              <a:buFont typeface="+mj-lt"/>
              <a:buAutoNum type="arabicPeriod"/>
            </a:pPr>
            <a:r>
              <a:rPr lang="en-US" sz="2000" b="0" dirty="0"/>
              <a:t>Identify the school/district overall plan type assignment or accreditation </a:t>
            </a:r>
            <a:r>
              <a:rPr lang="en-US" sz="2000" b="0" dirty="0" smtClean="0"/>
              <a:t>rating; </a:t>
            </a:r>
            <a:endParaRPr lang="en-US" sz="2000" b="0" dirty="0"/>
          </a:p>
          <a:p>
            <a:pPr marL="502920" lvl="0" indent="-457200">
              <a:buFont typeface="+mj-lt"/>
              <a:buAutoNum type="arabicPeriod"/>
            </a:pPr>
            <a:r>
              <a:rPr lang="en-US" sz="2000" b="0" dirty="0"/>
              <a:t>Gauge the magnitude of the overall school/district performance challenge in order to select priority performance challenges and identify root causes at the appropriate level; </a:t>
            </a:r>
          </a:p>
          <a:p>
            <a:pPr marL="502920" lvl="0" indent="-457200">
              <a:buFont typeface="+mj-lt"/>
              <a:buAutoNum type="arabicPeriod"/>
            </a:pPr>
            <a:r>
              <a:rPr lang="en-US" sz="2000" b="0" dirty="0"/>
              <a:t>Identify performance indicator(s) (and related sub-indicators) for which performance did not meet minimum state and/or local performance </a:t>
            </a:r>
            <a:r>
              <a:rPr lang="en-US" sz="2000" b="0" dirty="0" smtClean="0"/>
              <a:t>expectations (for which priority performance challenges are required); </a:t>
            </a:r>
            <a:r>
              <a:rPr lang="en-US" sz="2000" b="0" dirty="0"/>
              <a:t>and </a:t>
            </a:r>
          </a:p>
          <a:p>
            <a:pPr marL="502920" lvl="0" indent="-457200">
              <a:buFont typeface="+mj-lt"/>
              <a:buAutoNum type="arabicPeriod"/>
            </a:pPr>
            <a:r>
              <a:rPr lang="en-US" sz="2000" b="0" dirty="0"/>
              <a:t>Compare current performance to the targets established in the prior year’s plan to determine the degree to which current improvement strategies seem to be on track. </a:t>
            </a:r>
          </a:p>
          <a:p>
            <a:endParaRPr lang="en-US" dirty="0"/>
          </a:p>
        </p:txBody>
      </p:sp>
    </p:spTree>
    <p:extLst>
      <p:ext uri="{BB962C8B-B14F-4D97-AF65-F5344CB8AC3E}">
        <p14:creationId xmlns:p14="http://schemas.microsoft.com/office/powerpoint/2010/main" val="32159934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 with a partner.</a:t>
            </a:r>
          </a:p>
          <a:p>
            <a:r>
              <a:rPr lang="en-US" dirty="0" smtClean="0"/>
              <a:t>Independently read:  Review Current Performance (UIP Transition Guidance, p. 8-9).</a:t>
            </a:r>
          </a:p>
          <a:p>
            <a:r>
              <a:rPr lang="en-US" dirty="0" smtClean="0"/>
              <a:t>Discuss:</a:t>
            </a:r>
          </a:p>
          <a:p>
            <a:pPr lvl="1"/>
            <a:r>
              <a:rPr lang="en-US" dirty="0" smtClean="0"/>
              <a:t>How will teams identify plan type assignments?</a:t>
            </a:r>
          </a:p>
          <a:p>
            <a:pPr lvl="1"/>
            <a:r>
              <a:rPr lang="en-US" dirty="0" smtClean="0"/>
              <a:t>What could be different about determining the magnitude of overall performance challenges?</a:t>
            </a:r>
          </a:p>
          <a:p>
            <a:pPr lvl="1"/>
            <a:r>
              <a:rPr lang="en-US" dirty="0" smtClean="0"/>
              <a:t>Under what conditions might a school/district performance indicators for which priority performance challenges are required change?</a:t>
            </a:r>
            <a:endParaRPr lang="en-US" dirty="0"/>
          </a:p>
        </p:txBody>
      </p:sp>
      <p:sp>
        <p:nvSpPr>
          <p:cNvPr id="3" name="Title 2"/>
          <p:cNvSpPr>
            <a:spLocks noGrp="1"/>
          </p:cNvSpPr>
          <p:nvPr>
            <p:ph type="title"/>
          </p:nvPr>
        </p:nvSpPr>
        <p:spPr/>
        <p:txBody>
          <a:bodyPr/>
          <a:lstStyle/>
          <a:p>
            <a:r>
              <a:rPr lang="en-US" dirty="0" smtClean="0"/>
              <a:t>Adjustments to Reviewing Current Performance</a:t>
            </a:r>
            <a:endParaRPr lang="en-US" dirty="0"/>
          </a:p>
        </p:txBody>
      </p:sp>
    </p:spTree>
    <p:extLst>
      <p:ext uri="{BB962C8B-B14F-4D97-AF65-F5344CB8AC3E}">
        <p14:creationId xmlns:p14="http://schemas.microsoft.com/office/powerpoint/2010/main" val="3546466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Turn to Planning for UIP during 2015-16, p. 6</a:t>
            </a:r>
          </a:p>
          <a:p>
            <a:r>
              <a:rPr lang="en-US" dirty="0" smtClean="0"/>
              <a:t>Consider changes in </a:t>
            </a:r>
            <a:r>
              <a:rPr lang="en-US" dirty="0">
                <a:solidFill>
                  <a:schemeClr val="tx2">
                    <a:lumMod val="75000"/>
                  </a:schemeClr>
                </a:solidFill>
              </a:rPr>
              <a:t>R</a:t>
            </a:r>
            <a:r>
              <a:rPr lang="en-US" dirty="0" smtClean="0">
                <a:solidFill>
                  <a:schemeClr val="tx2">
                    <a:lumMod val="75000"/>
                  </a:schemeClr>
                </a:solidFill>
              </a:rPr>
              <a:t>eviewing </a:t>
            </a:r>
            <a:r>
              <a:rPr lang="en-US" dirty="0">
                <a:solidFill>
                  <a:schemeClr val="tx2">
                    <a:lumMod val="75000"/>
                  </a:schemeClr>
                </a:solidFill>
              </a:rPr>
              <a:t>C</a:t>
            </a:r>
            <a:r>
              <a:rPr lang="en-US" dirty="0" smtClean="0">
                <a:solidFill>
                  <a:schemeClr val="tx2">
                    <a:lumMod val="75000"/>
                  </a:schemeClr>
                </a:solidFill>
              </a:rPr>
              <a:t>urrent </a:t>
            </a:r>
            <a:r>
              <a:rPr lang="en-US" dirty="0">
                <a:solidFill>
                  <a:schemeClr val="tx2">
                    <a:lumMod val="75000"/>
                  </a:schemeClr>
                </a:solidFill>
              </a:rPr>
              <a:t>P</a:t>
            </a:r>
            <a:r>
              <a:rPr lang="en-US" dirty="0" smtClean="0">
                <a:solidFill>
                  <a:schemeClr val="tx2">
                    <a:lumMod val="75000"/>
                  </a:schemeClr>
                </a:solidFill>
              </a:rPr>
              <a:t>erformance</a:t>
            </a:r>
            <a:r>
              <a:rPr lang="en-US" dirty="0" smtClean="0"/>
              <a:t> for 2015-16.</a:t>
            </a:r>
          </a:p>
          <a:p>
            <a:r>
              <a:rPr lang="en-US" dirty="0" smtClean="0"/>
              <a:t>Make notes (in the first row) about:</a:t>
            </a:r>
          </a:p>
          <a:p>
            <a:pPr lvl="1"/>
            <a:r>
              <a:rPr lang="en-US" dirty="0" smtClean="0"/>
              <a:t>Critical information to share, what could be different for 2015-16.</a:t>
            </a:r>
          </a:p>
          <a:p>
            <a:pPr lvl="1"/>
            <a:r>
              <a:rPr lang="en-US" dirty="0" smtClean="0"/>
              <a:t>Tools/Resources you will use with local planning teams.</a:t>
            </a:r>
          </a:p>
          <a:p>
            <a:pPr lvl="1"/>
            <a:r>
              <a:rPr lang="en-US" dirty="0" smtClean="0"/>
              <a:t>With whom, when and how you will share this information.</a:t>
            </a:r>
          </a:p>
        </p:txBody>
      </p:sp>
      <p:sp>
        <p:nvSpPr>
          <p:cNvPr id="3" name="Title 2"/>
          <p:cNvSpPr>
            <a:spLocks noGrp="1"/>
          </p:cNvSpPr>
          <p:nvPr>
            <p:ph type="title"/>
          </p:nvPr>
        </p:nvSpPr>
        <p:spPr/>
        <p:txBody>
          <a:bodyPr/>
          <a:lstStyle/>
          <a:p>
            <a:r>
              <a:rPr lang="en-US" dirty="0" smtClean="0"/>
              <a:t>Planning for Local Planning</a:t>
            </a:r>
            <a:endParaRPr lang="en-US" dirty="0"/>
          </a:p>
        </p:txBody>
      </p:sp>
    </p:spTree>
    <p:extLst>
      <p:ext uri="{BB962C8B-B14F-4D97-AF65-F5344CB8AC3E}">
        <p14:creationId xmlns:p14="http://schemas.microsoft.com/office/powerpoint/2010/main" val="2335530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09864"/>
          </a:xfrm>
        </p:spPr>
        <p:txBody>
          <a:bodyPr/>
          <a:lstStyle/>
          <a:p>
            <a:r>
              <a:rPr lang="en-US" dirty="0" smtClean="0"/>
              <a:t>Read “Identifying Notable Performance Trends” (UIP Transition Guidance, p. 10)</a:t>
            </a:r>
          </a:p>
          <a:p>
            <a:r>
              <a:rPr lang="en-US" dirty="0" smtClean="0"/>
              <a:t>Discuss with your table group:</a:t>
            </a:r>
          </a:p>
          <a:p>
            <a:pPr lvl="1"/>
            <a:r>
              <a:rPr lang="en-US" dirty="0" smtClean="0"/>
              <a:t>What does the guidance recommend for identifying performance trends in science and social studies at the elementary and middle school levels?  </a:t>
            </a:r>
          </a:p>
          <a:p>
            <a:pPr lvl="1"/>
            <a:r>
              <a:rPr lang="en-US" dirty="0" smtClean="0"/>
              <a:t>Will you encourage local planning teams to include social studies in their trend analysis? Why or why not?</a:t>
            </a:r>
          </a:p>
          <a:p>
            <a:pPr lvl="1"/>
            <a:r>
              <a:rPr lang="en-US" dirty="0" smtClean="0"/>
              <a:t>How will you approach reporting performance trends in math, reading and writing for 2015-16? </a:t>
            </a:r>
          </a:p>
          <a:p>
            <a:pPr lvl="1"/>
            <a:r>
              <a:rPr lang="en-US" dirty="0" smtClean="0"/>
              <a:t>What academic growth metrics could you use?</a:t>
            </a:r>
          </a:p>
          <a:p>
            <a:endParaRPr lang="en-US" dirty="0" smtClean="0"/>
          </a:p>
          <a:p>
            <a:endParaRPr lang="en-US" dirty="0"/>
          </a:p>
        </p:txBody>
      </p:sp>
      <p:sp>
        <p:nvSpPr>
          <p:cNvPr id="3" name="Title 2"/>
          <p:cNvSpPr>
            <a:spLocks noGrp="1"/>
          </p:cNvSpPr>
          <p:nvPr>
            <p:ph type="title"/>
          </p:nvPr>
        </p:nvSpPr>
        <p:spPr/>
        <p:txBody>
          <a:bodyPr/>
          <a:lstStyle/>
          <a:p>
            <a:r>
              <a:rPr lang="en-US" dirty="0" smtClean="0"/>
              <a:t>Identifying Performance Trends</a:t>
            </a:r>
            <a:endParaRPr lang="en-US" dirty="0"/>
          </a:p>
        </p:txBody>
      </p:sp>
    </p:spTree>
    <p:extLst>
      <p:ext uri="{BB962C8B-B14F-4D97-AF65-F5344CB8AC3E}">
        <p14:creationId xmlns:p14="http://schemas.microsoft.com/office/powerpoint/2010/main" val="622677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Turn to Planning for UIP during 2015-16, p. </a:t>
            </a:r>
            <a:r>
              <a:rPr lang="en-US" dirty="0" smtClean="0"/>
              <a:t>6</a:t>
            </a:r>
            <a:endParaRPr lang="en-US" dirty="0"/>
          </a:p>
          <a:p>
            <a:r>
              <a:rPr lang="en-US" dirty="0"/>
              <a:t>Consider changes in </a:t>
            </a:r>
            <a:r>
              <a:rPr lang="en-US" dirty="0">
                <a:solidFill>
                  <a:schemeClr val="tx2">
                    <a:lumMod val="75000"/>
                  </a:schemeClr>
                </a:solidFill>
              </a:rPr>
              <a:t>I</a:t>
            </a:r>
            <a:r>
              <a:rPr lang="en-US" dirty="0" smtClean="0">
                <a:solidFill>
                  <a:schemeClr val="tx2">
                    <a:lumMod val="75000"/>
                  </a:schemeClr>
                </a:solidFill>
              </a:rPr>
              <a:t>dentifying Notable Performance Trends </a:t>
            </a:r>
            <a:r>
              <a:rPr lang="en-US" dirty="0" smtClean="0"/>
              <a:t>for </a:t>
            </a:r>
            <a:r>
              <a:rPr lang="en-US" dirty="0"/>
              <a:t>2015-16.</a:t>
            </a:r>
          </a:p>
          <a:p>
            <a:r>
              <a:rPr lang="en-US" dirty="0"/>
              <a:t>Make notes </a:t>
            </a:r>
            <a:r>
              <a:rPr lang="en-US" dirty="0" smtClean="0"/>
              <a:t>(in row 2) about</a:t>
            </a:r>
            <a:r>
              <a:rPr lang="en-US" dirty="0"/>
              <a:t>:</a:t>
            </a:r>
          </a:p>
          <a:p>
            <a:pPr lvl="1"/>
            <a:r>
              <a:rPr lang="en-US" dirty="0"/>
              <a:t>Critical information to share, what could be different for </a:t>
            </a:r>
            <a:r>
              <a:rPr lang="en-US" dirty="0" smtClean="0"/>
              <a:t>2015-16.</a:t>
            </a:r>
            <a:endParaRPr lang="en-US" dirty="0"/>
          </a:p>
          <a:p>
            <a:pPr lvl="1"/>
            <a:r>
              <a:rPr lang="en-US" dirty="0"/>
              <a:t>Tools/Resources you will use with local planning </a:t>
            </a:r>
            <a:r>
              <a:rPr lang="en-US" dirty="0" smtClean="0"/>
              <a:t>teams.</a:t>
            </a:r>
            <a:endParaRPr lang="en-US" dirty="0"/>
          </a:p>
          <a:p>
            <a:pPr lvl="1"/>
            <a:r>
              <a:rPr lang="en-US" dirty="0"/>
              <a:t>With whom, when and how you will share this </a:t>
            </a:r>
            <a:r>
              <a:rPr lang="en-US" dirty="0" smtClean="0"/>
              <a:t>information.</a:t>
            </a:r>
            <a:endParaRPr lang="en-US" dirty="0"/>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Planning for Local Planning</a:t>
            </a:r>
            <a:endParaRPr lang="en-US" dirty="0"/>
          </a:p>
        </p:txBody>
      </p:sp>
    </p:spTree>
    <p:extLst>
      <p:ext uri="{BB962C8B-B14F-4D97-AF65-F5344CB8AC3E}">
        <p14:creationId xmlns:p14="http://schemas.microsoft.com/office/powerpoint/2010/main" val="3171455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Planning teams must identify priority performance challenges in any indicator area for which performance did not meet minimum state expectations.</a:t>
            </a:r>
          </a:p>
          <a:p>
            <a:r>
              <a:rPr lang="en-US" dirty="0" smtClean="0"/>
              <a:t>This will be based on: </a:t>
            </a:r>
          </a:p>
          <a:p>
            <a:pPr lvl="1"/>
            <a:r>
              <a:rPr lang="en-US" dirty="0" smtClean="0"/>
              <a:t>The indicators/sub-indicators for which priorities established in the prior year UIP (submitted during the 2014-15 school year); and</a:t>
            </a:r>
          </a:p>
          <a:p>
            <a:pPr lvl="1"/>
            <a:r>
              <a:rPr lang="en-US" dirty="0" smtClean="0"/>
              <a:t>Review of current performance that include additional data for the 2014-15 school year.</a:t>
            </a:r>
          </a:p>
          <a:p>
            <a:pPr marL="365760" lvl="1"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Prioritizing Performance Challenges</a:t>
            </a:r>
            <a:endParaRPr lang="en-US" dirty="0"/>
          </a:p>
        </p:txBody>
      </p:sp>
    </p:spTree>
    <p:extLst>
      <p:ext uri="{BB962C8B-B14F-4D97-AF65-F5344CB8AC3E}">
        <p14:creationId xmlns:p14="http://schemas.microsoft.com/office/powerpoint/2010/main" val="220086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6096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ea typeface="ＭＳ Ｐゴシック" pitchFamily="34" charset="-128"/>
              </a:rPr>
              <a:t>Norms</a:t>
            </a:r>
          </a:p>
        </p:txBody>
      </p:sp>
      <p:sp>
        <p:nvSpPr>
          <p:cNvPr id="24579" name="Text Box 3"/>
          <p:cNvSpPr txBox="1">
            <a:spLocks noChangeArrowheads="1"/>
          </p:cNvSpPr>
          <p:nvPr/>
        </p:nvSpPr>
        <p:spPr bwMode="auto">
          <a:xfrm>
            <a:off x="1400032" y="1752599"/>
            <a:ext cx="6400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spcBef>
                <a:spcPct val="50000"/>
              </a:spcBef>
            </a:pPr>
            <a:r>
              <a:rPr lang="en-US" altLang="en-US" sz="4000" i="1" dirty="0">
                <a:solidFill>
                  <a:schemeClr val="accent1">
                    <a:lumMod val="75000"/>
                  </a:schemeClr>
                </a:solidFill>
                <a:latin typeface="Palatino Linotype" panose="02040502050505030304" pitchFamily="18" charset="0"/>
                <a:cs typeface="Arial" charset="0"/>
              </a:rPr>
              <a:t>The standards of behavior by which we agree to operate while we are engaged in learning together.</a:t>
            </a:r>
          </a:p>
        </p:txBody>
      </p:sp>
      <p:pic>
        <p:nvPicPr>
          <p:cNvPr id="24580" name="Picture 14" descr="C:\Documents and Settings\jobrian\Local Settings\Temporary Internet Files\Content.IE5\3K9FV8DW\MC90023122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4428564"/>
            <a:ext cx="29575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21832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For which performance indicators/sub-indicators were priority performance challenges identified in the 2014-15 UIP?</a:t>
            </a:r>
          </a:p>
          <a:p>
            <a:r>
              <a:rPr lang="en-US" dirty="0" smtClean="0"/>
              <a:t>Did performance change in any of these areas during the 2014-15 school year?</a:t>
            </a:r>
          </a:p>
          <a:p>
            <a:r>
              <a:rPr lang="en-US" dirty="0" smtClean="0"/>
              <a:t>Is there evidence (of performance change) that suggests the school/district priorities should change for 2015-16?</a:t>
            </a:r>
          </a:p>
          <a:p>
            <a:r>
              <a:rPr lang="en-US" dirty="0" smtClean="0"/>
              <a:t>How should priority performance challenges change for 2015-16?</a:t>
            </a:r>
            <a:endParaRPr lang="en-US" dirty="0"/>
          </a:p>
        </p:txBody>
      </p:sp>
      <p:sp>
        <p:nvSpPr>
          <p:cNvPr id="3" name="Title 2"/>
          <p:cNvSpPr>
            <a:spLocks noGrp="1"/>
          </p:cNvSpPr>
          <p:nvPr>
            <p:ph type="title"/>
          </p:nvPr>
        </p:nvSpPr>
        <p:spPr/>
        <p:txBody>
          <a:bodyPr/>
          <a:lstStyle/>
          <a:p>
            <a:r>
              <a:rPr lang="en-US" dirty="0" smtClean="0"/>
              <a:t>Prioritizing Performance Challenges: Key Decision Points</a:t>
            </a:r>
            <a:endParaRPr lang="en-US" dirty="0"/>
          </a:p>
        </p:txBody>
      </p:sp>
    </p:spTree>
    <p:extLst>
      <p:ext uri="{BB962C8B-B14F-4D97-AF65-F5344CB8AC3E}">
        <p14:creationId xmlns:p14="http://schemas.microsoft.com/office/powerpoint/2010/main" val="3796183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Priority Performance Challenges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8484725"/>
              </p:ext>
            </p:extLst>
          </p:nvPr>
        </p:nvGraphicFramePr>
        <p:xfrm>
          <a:off x="177421" y="1828800"/>
          <a:ext cx="8748214" cy="4831307"/>
        </p:xfrm>
        <a:graphic>
          <a:graphicData uri="http://schemas.openxmlformats.org/drawingml/2006/table">
            <a:tbl>
              <a:tblPr firstRow="1" firstCol="1" bandRow="1">
                <a:tableStyleId>{F5AB1C69-6EDB-4FF4-983F-18BD219EF322}</a:tableStyleId>
              </a:tblPr>
              <a:tblGrid>
                <a:gridCol w="2811439"/>
                <a:gridCol w="3531016"/>
                <a:gridCol w="2405759"/>
              </a:tblGrid>
              <a:tr h="254279">
                <a:tc>
                  <a:txBody>
                    <a:bodyPr/>
                    <a:lstStyle/>
                    <a:p>
                      <a:pPr marL="0" marR="0">
                        <a:spcBef>
                          <a:spcPts val="0"/>
                        </a:spcBef>
                        <a:spcAft>
                          <a:spcPts val="0"/>
                        </a:spcAft>
                      </a:pPr>
                      <a:r>
                        <a:rPr lang="en-US" sz="1600" dirty="0">
                          <a:effectLst/>
                        </a:rPr>
                        <a:t>Trends show . . .</a:t>
                      </a:r>
                      <a:endParaRPr lang="en-US" sz="1600" dirty="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Decision Point</a:t>
                      </a:r>
                      <a:endParaRPr lang="en-US" sz="160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Evidence</a:t>
                      </a:r>
                      <a:endParaRPr lang="en-US" sz="1600">
                        <a:solidFill>
                          <a:srgbClr val="86A049"/>
                        </a:solidFill>
                        <a:effectLst/>
                        <a:latin typeface="Calibri"/>
                        <a:ea typeface="MS PGothic"/>
                        <a:cs typeface="Times New Roman"/>
                      </a:endParaRPr>
                    </a:p>
                  </a:txBody>
                  <a:tcPr marL="68580" marR="68580" marT="0" marB="0"/>
                </a:tc>
              </a:tr>
              <a:tr h="1525676">
                <a:tc>
                  <a:txBody>
                    <a:bodyPr/>
                    <a:lstStyle/>
                    <a:p>
                      <a:pPr marL="0" marR="0">
                        <a:spcBef>
                          <a:spcPts val="0"/>
                        </a:spcBef>
                        <a:spcAft>
                          <a:spcPts val="0"/>
                        </a:spcAft>
                      </a:pPr>
                      <a:r>
                        <a:rPr lang="en-US" sz="1600" dirty="0">
                          <a:effectLst/>
                        </a:rPr>
                        <a:t>Performance has improved in area previously identified as a priority performance challenge.</a:t>
                      </a:r>
                      <a:endParaRPr lang="en-US" sz="1600" dirty="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Did performance improve enough that a different performance challenge should be the focus for the upcoming year?</a:t>
                      </a:r>
                      <a:endParaRPr lang="en-US" sz="160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Report on evidence that supports the assertion that performance improved significantly.</a:t>
                      </a:r>
                      <a:endParaRPr lang="en-US" sz="1600">
                        <a:solidFill>
                          <a:srgbClr val="86A049"/>
                        </a:solidFill>
                        <a:effectLst/>
                        <a:latin typeface="Calibri"/>
                        <a:ea typeface="MS PGothic"/>
                        <a:cs typeface="Times New Roman"/>
                      </a:endParaRPr>
                    </a:p>
                  </a:txBody>
                  <a:tcPr marL="68580" marR="68580" marT="0" marB="0"/>
                </a:tc>
              </a:tr>
              <a:tr h="2034234">
                <a:tc>
                  <a:txBody>
                    <a:bodyPr/>
                    <a:lstStyle/>
                    <a:p>
                      <a:pPr marL="0" marR="0">
                        <a:spcBef>
                          <a:spcPts val="0"/>
                        </a:spcBef>
                        <a:spcAft>
                          <a:spcPts val="0"/>
                        </a:spcAft>
                      </a:pPr>
                      <a:r>
                        <a:rPr lang="en-US" sz="1600" dirty="0">
                          <a:effectLst/>
                        </a:rPr>
                        <a:t>Performance remained stable in an area previously identified as a priority performance </a:t>
                      </a:r>
                      <a:r>
                        <a:rPr lang="en-US" sz="1600" dirty="0" smtClean="0">
                          <a:effectLst/>
                        </a:rPr>
                        <a:t>challenge.</a:t>
                      </a:r>
                      <a:endParaRPr lang="en-US" sz="1600" dirty="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Did performance decline more in another area? Should another performance challenge replace this priority for the school/district?</a:t>
                      </a:r>
                      <a:endParaRPr lang="en-US" sz="160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a:effectLst/>
                        </a:rPr>
                        <a:t>Report on evidence that supports the assertion that performance remained stable in this area and declined more in another area.</a:t>
                      </a:r>
                      <a:endParaRPr lang="en-US" sz="1600">
                        <a:solidFill>
                          <a:srgbClr val="86A049"/>
                        </a:solidFill>
                        <a:effectLst/>
                        <a:latin typeface="Calibri"/>
                        <a:ea typeface="MS PGothic"/>
                        <a:cs typeface="Times New Roman"/>
                      </a:endParaRPr>
                    </a:p>
                  </a:txBody>
                  <a:tcPr marL="68580" marR="68580" marT="0" marB="0"/>
                </a:tc>
              </a:tr>
              <a:tr h="1017118">
                <a:tc>
                  <a:txBody>
                    <a:bodyPr/>
                    <a:lstStyle/>
                    <a:p>
                      <a:pPr marL="0" marR="0">
                        <a:spcBef>
                          <a:spcPts val="0"/>
                        </a:spcBef>
                        <a:spcAft>
                          <a:spcPts val="0"/>
                        </a:spcAft>
                      </a:pPr>
                      <a:r>
                        <a:rPr lang="en-US" sz="1600" dirty="0">
                          <a:effectLst/>
                        </a:rPr>
                        <a:t>Performance declined in an area previously identified as a priority performance </a:t>
                      </a:r>
                      <a:r>
                        <a:rPr lang="en-US" sz="1600" dirty="0" smtClean="0">
                          <a:effectLst/>
                        </a:rPr>
                        <a:t>challenge.</a:t>
                      </a:r>
                      <a:endParaRPr lang="en-US" sz="1600" dirty="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dirty="0">
                          <a:effectLst/>
                        </a:rPr>
                        <a:t>Maintain the priority performance challenge.</a:t>
                      </a:r>
                      <a:endParaRPr lang="en-US" sz="1600" dirty="0">
                        <a:solidFill>
                          <a:srgbClr val="86A049"/>
                        </a:solidFill>
                        <a:effectLst/>
                        <a:latin typeface="Calibri"/>
                        <a:ea typeface="MS PGothic"/>
                        <a:cs typeface="Times New Roman"/>
                      </a:endParaRPr>
                    </a:p>
                  </a:txBody>
                  <a:tcPr marL="68580" marR="68580" marT="0" marB="0"/>
                </a:tc>
                <a:tc>
                  <a:txBody>
                    <a:bodyPr/>
                    <a:lstStyle/>
                    <a:p>
                      <a:pPr marL="0" marR="0">
                        <a:spcBef>
                          <a:spcPts val="0"/>
                        </a:spcBef>
                        <a:spcAft>
                          <a:spcPts val="0"/>
                        </a:spcAft>
                      </a:pPr>
                      <a:r>
                        <a:rPr lang="en-US" sz="1600" dirty="0">
                          <a:effectLst/>
                        </a:rPr>
                        <a:t>Report on evidence that performance declined.</a:t>
                      </a:r>
                      <a:endParaRPr lang="en-US" sz="1600" dirty="0">
                        <a:solidFill>
                          <a:srgbClr val="86A049"/>
                        </a:solidFill>
                        <a:effectLst/>
                        <a:latin typeface="Calibri"/>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val="3351318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Turn to Planning for UIP during 2015-16, p. 7</a:t>
            </a:r>
          </a:p>
          <a:p>
            <a:r>
              <a:rPr lang="en-US" dirty="0" smtClean="0"/>
              <a:t>Consider changes in </a:t>
            </a:r>
            <a:r>
              <a:rPr lang="en-US" dirty="0" smtClean="0">
                <a:solidFill>
                  <a:schemeClr val="tx2">
                    <a:lumMod val="75000"/>
                  </a:schemeClr>
                </a:solidFill>
              </a:rPr>
              <a:t>Prioritizing </a:t>
            </a:r>
            <a:r>
              <a:rPr lang="en-US" dirty="0">
                <a:solidFill>
                  <a:schemeClr val="tx2">
                    <a:lumMod val="75000"/>
                  </a:schemeClr>
                </a:solidFill>
              </a:rPr>
              <a:t>P</a:t>
            </a:r>
            <a:r>
              <a:rPr lang="en-US" dirty="0" smtClean="0">
                <a:solidFill>
                  <a:schemeClr val="tx2">
                    <a:lumMod val="75000"/>
                  </a:schemeClr>
                </a:solidFill>
              </a:rPr>
              <a:t>erformance </a:t>
            </a:r>
            <a:r>
              <a:rPr lang="en-US" dirty="0">
                <a:solidFill>
                  <a:schemeClr val="tx2">
                    <a:lumMod val="75000"/>
                  </a:schemeClr>
                </a:solidFill>
              </a:rPr>
              <a:t>C</a:t>
            </a:r>
            <a:r>
              <a:rPr lang="en-US" dirty="0" smtClean="0">
                <a:solidFill>
                  <a:schemeClr val="tx2">
                    <a:lumMod val="75000"/>
                  </a:schemeClr>
                </a:solidFill>
              </a:rPr>
              <a:t>hallenges </a:t>
            </a:r>
            <a:r>
              <a:rPr lang="en-US" dirty="0" smtClean="0"/>
              <a:t>for 2015-16.</a:t>
            </a:r>
          </a:p>
          <a:p>
            <a:r>
              <a:rPr lang="en-US" dirty="0" smtClean="0"/>
              <a:t>Make notes about:</a:t>
            </a:r>
          </a:p>
          <a:p>
            <a:pPr lvl="1"/>
            <a:r>
              <a:rPr lang="en-US" dirty="0" smtClean="0"/>
              <a:t>Critical information to share/what could be different for 2015-16.</a:t>
            </a:r>
          </a:p>
          <a:p>
            <a:pPr lvl="1"/>
            <a:r>
              <a:rPr lang="en-US" dirty="0" smtClean="0"/>
              <a:t>Tools/Resources you will use with local planning teams.</a:t>
            </a:r>
          </a:p>
          <a:p>
            <a:pPr lvl="1"/>
            <a:r>
              <a:rPr lang="en-US" dirty="0" smtClean="0"/>
              <a:t>With whom, when and how you will share this information.</a:t>
            </a:r>
          </a:p>
        </p:txBody>
      </p:sp>
      <p:sp>
        <p:nvSpPr>
          <p:cNvPr id="3" name="Title 2"/>
          <p:cNvSpPr>
            <a:spLocks noGrp="1"/>
          </p:cNvSpPr>
          <p:nvPr>
            <p:ph type="title"/>
          </p:nvPr>
        </p:nvSpPr>
        <p:spPr/>
        <p:txBody>
          <a:bodyPr/>
          <a:lstStyle/>
          <a:p>
            <a:r>
              <a:rPr lang="en-US" dirty="0" smtClean="0"/>
              <a:t>Planning for Local Planning</a:t>
            </a:r>
            <a:endParaRPr lang="en-US" dirty="0"/>
          </a:p>
        </p:txBody>
      </p:sp>
    </p:spTree>
    <p:extLst>
      <p:ext uri="{BB962C8B-B14F-4D97-AF65-F5344CB8AC3E}">
        <p14:creationId xmlns:p14="http://schemas.microsoft.com/office/powerpoint/2010/main" val="27266066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UIP Transition Guidance, </a:t>
            </a:r>
            <a:r>
              <a:rPr lang="en-US" dirty="0"/>
              <a:t>Adjusting UIP Data Analysis Processes for Academic Achievement, Growth and Growth </a:t>
            </a:r>
            <a:r>
              <a:rPr lang="en-US" dirty="0" smtClean="0"/>
              <a:t>Gaps, p. 8-11.</a:t>
            </a:r>
          </a:p>
          <a:p>
            <a:r>
              <a:rPr lang="en-US" dirty="0"/>
              <a:t>Using the </a:t>
            </a:r>
            <a:r>
              <a:rPr lang="en-US" dirty="0">
                <a:solidFill>
                  <a:schemeClr val="tx2">
                    <a:lumMod val="75000"/>
                  </a:schemeClr>
                </a:solidFill>
              </a:rPr>
              <a:t>UIP Transition Guidance Feedback </a:t>
            </a:r>
            <a:r>
              <a:rPr lang="en-US" dirty="0" smtClean="0">
                <a:solidFill>
                  <a:schemeClr val="tx2">
                    <a:lumMod val="75000"/>
                  </a:schemeClr>
                </a:solidFill>
              </a:rPr>
              <a:t>Form (p. 4-5)</a:t>
            </a:r>
            <a:r>
              <a:rPr lang="en-US" dirty="0" smtClean="0"/>
              <a:t>, </a:t>
            </a:r>
            <a:r>
              <a:rPr lang="en-US" dirty="0"/>
              <a:t>make notes about the following for </a:t>
            </a:r>
            <a:r>
              <a:rPr lang="en-US" dirty="0" smtClean="0"/>
              <a:t>the sections on adjusting UIP processes:</a:t>
            </a:r>
            <a:endParaRPr lang="en-US" dirty="0"/>
          </a:p>
          <a:p>
            <a:pPr lvl="1"/>
            <a:r>
              <a:rPr lang="en-US" dirty="0"/>
              <a:t>Useful information, </a:t>
            </a:r>
            <a:r>
              <a:rPr lang="en-US" b="1" dirty="0"/>
              <a:t>keep it</a:t>
            </a:r>
          </a:p>
          <a:p>
            <a:pPr lvl="1"/>
            <a:r>
              <a:rPr lang="en-US" dirty="0"/>
              <a:t>Missing, </a:t>
            </a:r>
            <a:r>
              <a:rPr lang="en-US" b="1" dirty="0"/>
              <a:t>need it</a:t>
            </a:r>
          </a:p>
          <a:p>
            <a:pPr lvl="1"/>
            <a:r>
              <a:rPr lang="en-US" dirty="0"/>
              <a:t>Too much, </a:t>
            </a:r>
            <a:r>
              <a:rPr lang="en-US" b="1" dirty="0" smtClean="0"/>
              <a:t>delete it</a:t>
            </a:r>
          </a:p>
          <a:p>
            <a:endParaRPr lang="en-US" dirty="0"/>
          </a:p>
        </p:txBody>
      </p:sp>
      <p:sp>
        <p:nvSpPr>
          <p:cNvPr id="3" name="Title 2"/>
          <p:cNvSpPr>
            <a:spLocks noGrp="1"/>
          </p:cNvSpPr>
          <p:nvPr>
            <p:ph type="title"/>
          </p:nvPr>
        </p:nvSpPr>
        <p:spPr/>
        <p:txBody>
          <a:bodyPr/>
          <a:lstStyle/>
          <a:p>
            <a:r>
              <a:rPr lang="en-US" dirty="0" smtClean="0"/>
              <a:t>Feedback on UIP Transition Guidance</a:t>
            </a:r>
            <a:endParaRPr lang="en-US" dirty="0"/>
          </a:p>
        </p:txBody>
      </p:sp>
    </p:spTree>
    <p:extLst>
      <p:ext uri="{BB962C8B-B14F-4D97-AF65-F5344CB8AC3E}">
        <p14:creationId xmlns:p14="http://schemas.microsoft.com/office/powerpoint/2010/main" val="3229527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3656" y="4586140"/>
            <a:ext cx="5199797" cy="91152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Agenda</a:t>
            </a:r>
            <a:endParaRPr lang="en-US" dirty="0"/>
          </a:p>
        </p:txBody>
      </p:sp>
      <p:sp>
        <p:nvSpPr>
          <p:cNvPr id="3" name="TextBox 2"/>
          <p:cNvSpPr txBox="1"/>
          <p:nvPr/>
        </p:nvSpPr>
        <p:spPr>
          <a:xfrm>
            <a:off x="2055259" y="174835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Assessment Transition </a:t>
            </a:r>
            <a:r>
              <a:rPr lang="en-US" sz="2000" dirty="0" smtClean="0">
                <a:solidFill>
                  <a:schemeClr val="bg1"/>
                </a:solidFill>
                <a:latin typeface="Verdana" charset="0"/>
              </a:rPr>
              <a:t>Implications for Accountability and UIP 2015</a:t>
            </a:r>
            <a:endParaRPr lang="en-US" sz="2000" dirty="0">
              <a:solidFill>
                <a:schemeClr val="bg1"/>
              </a:solidFill>
              <a:latin typeface="Verdana" charset="0"/>
            </a:endParaRPr>
          </a:p>
        </p:txBody>
      </p:sp>
      <p:sp>
        <p:nvSpPr>
          <p:cNvPr id="14" name="TextBox 13"/>
          <p:cNvSpPr txBox="1"/>
          <p:nvPr/>
        </p:nvSpPr>
        <p:spPr>
          <a:xfrm>
            <a:off x="2041542" y="467842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Utilizing TELL Survey Results in UIP Processes</a:t>
            </a:r>
            <a:endParaRPr lang="en-US" sz="2000" dirty="0">
              <a:solidFill>
                <a:schemeClr val="bg1"/>
              </a:solidFill>
              <a:latin typeface="Verdana" charset="0"/>
            </a:endParaRPr>
          </a:p>
        </p:txBody>
      </p:sp>
      <p:cxnSp>
        <p:nvCxnSpPr>
          <p:cNvPr id="18" name="Straight Arrow Connector 17"/>
          <p:cNvCxnSpPr/>
          <p:nvPr/>
        </p:nvCxnSpPr>
        <p:spPr>
          <a:xfrm>
            <a:off x="4466495" y="249727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89041" y="540245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66495" y="3431414"/>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542" y="5704878"/>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READ Act and UIP</a:t>
            </a:r>
            <a:endParaRPr lang="en-US" sz="2000" dirty="0">
              <a:solidFill>
                <a:schemeClr val="bg1"/>
              </a:solidFill>
              <a:latin typeface="Verdana" charset="0"/>
            </a:endParaRPr>
          </a:p>
        </p:txBody>
      </p:sp>
      <p:cxnSp>
        <p:nvCxnSpPr>
          <p:cNvPr id="24" name="Straight Arrow Connector 23"/>
          <p:cNvCxnSpPr/>
          <p:nvPr/>
        </p:nvCxnSpPr>
        <p:spPr>
          <a:xfrm>
            <a:off x="4493659" y="441035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472" y="2793868"/>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UIP Template and Expectations for 2015-16</a:t>
            </a:r>
            <a:endParaRPr lang="en-US" sz="2000" dirty="0">
              <a:solidFill>
                <a:schemeClr val="bg1"/>
              </a:solidFill>
              <a:latin typeface="Verdana" charset="0"/>
            </a:endParaRPr>
          </a:p>
        </p:txBody>
      </p:sp>
      <p:sp>
        <p:nvSpPr>
          <p:cNvPr id="25" name="TextBox 24"/>
          <p:cNvSpPr txBox="1"/>
          <p:nvPr/>
        </p:nvSpPr>
        <p:spPr>
          <a:xfrm>
            <a:off x="2050124" y="3691872"/>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Data Analysis for Academic Achievement and Growth</a:t>
            </a:r>
          </a:p>
        </p:txBody>
      </p:sp>
    </p:spTree>
    <p:extLst>
      <p:ext uri="{BB962C8B-B14F-4D97-AF65-F5344CB8AC3E}">
        <p14:creationId xmlns:p14="http://schemas.microsoft.com/office/powerpoint/2010/main" val="9232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a:t>
            </a:r>
            <a:endParaRPr lang="en-US" dirty="0"/>
          </a:p>
        </p:txBody>
      </p:sp>
      <p:sp>
        <p:nvSpPr>
          <p:cNvPr id="4" name="Content Placeholder 2"/>
          <p:cNvSpPr>
            <a:spLocks noGrp="1"/>
          </p:cNvSpPr>
          <p:nvPr>
            <p:ph idx="1"/>
          </p:nvPr>
        </p:nvSpPr>
        <p:spPr/>
        <p:txBody>
          <a:bodyPr/>
          <a:lstStyle/>
          <a:p>
            <a:pPr>
              <a:spcBef>
                <a:spcPts val="1200"/>
              </a:spcBef>
            </a:pPr>
            <a:r>
              <a:rPr lang="en-US" sz="2800" b="0" dirty="0" smtClean="0"/>
              <a:t>TELL = Teaching, Empowering, Learners, and Learning.</a:t>
            </a:r>
            <a:endParaRPr lang="en-US" sz="2800" b="0" dirty="0"/>
          </a:p>
          <a:p>
            <a:pPr>
              <a:spcBef>
                <a:spcPts val="1200"/>
              </a:spcBef>
            </a:pPr>
            <a:r>
              <a:rPr lang="en-US" sz="2800" b="0" dirty="0" smtClean="0"/>
              <a:t>On-line anonymous survey of public school educators about </a:t>
            </a:r>
            <a:r>
              <a:rPr lang="en-US" sz="2800" b="0" dirty="0"/>
              <a:t>perceptions of current teaching and learning </a:t>
            </a:r>
            <a:r>
              <a:rPr lang="en-US" sz="2800" b="0" dirty="0" smtClean="0"/>
              <a:t>conditions.</a:t>
            </a:r>
            <a:endParaRPr lang="en-US" sz="2800" b="0" dirty="0"/>
          </a:p>
          <a:p>
            <a:pPr>
              <a:spcBef>
                <a:spcPts val="1200"/>
              </a:spcBef>
            </a:pPr>
            <a:r>
              <a:rPr lang="en-US" sz="2800" b="0" dirty="0"/>
              <a:t>20-30 </a:t>
            </a:r>
            <a:r>
              <a:rPr lang="en-US" sz="2800" b="0" dirty="0" smtClean="0"/>
              <a:t>minute survey - “yes/no</a:t>
            </a:r>
            <a:r>
              <a:rPr lang="en-US" sz="2800" b="0" dirty="0"/>
              <a:t>” and “Likert scale</a:t>
            </a:r>
            <a:r>
              <a:rPr lang="en-US" sz="2800" b="0" dirty="0" smtClean="0"/>
              <a:t>” ??s</a:t>
            </a:r>
            <a:endParaRPr lang="en-US" sz="2800" b="0" dirty="0"/>
          </a:p>
          <a:p>
            <a:pPr>
              <a:spcBef>
                <a:spcPts val="1200"/>
              </a:spcBef>
            </a:pPr>
            <a:r>
              <a:rPr lang="en-US" sz="2800" b="0" dirty="0"/>
              <a:t>Data available at school, district, and state levels. </a:t>
            </a:r>
            <a:endParaRPr lang="en-US" sz="2800" b="0" dirty="0" smtClean="0"/>
          </a:p>
          <a:p>
            <a:pPr>
              <a:spcBef>
                <a:spcPts val="1200"/>
              </a:spcBef>
            </a:pPr>
            <a:r>
              <a:rPr lang="en-US" sz="2800" b="0" dirty="0" smtClean="0"/>
              <a:t>Spring 2015 was the fourth administration </a:t>
            </a:r>
            <a:r>
              <a:rPr lang="en-US" sz="2800" b="0" dirty="0"/>
              <a:t>of this biennial survey </a:t>
            </a:r>
            <a:r>
              <a:rPr lang="en-US" sz="2800" b="0" dirty="0" smtClean="0"/>
              <a:t>first established </a:t>
            </a:r>
            <a:r>
              <a:rPr lang="en-US" sz="2800" b="0" dirty="0"/>
              <a:t>in 2008 through </a:t>
            </a:r>
            <a:r>
              <a:rPr lang="en-US" sz="2800" b="0" dirty="0" smtClean="0"/>
              <a:t>HB08-1384. </a:t>
            </a:r>
            <a:endParaRPr lang="en-US" sz="2800" b="0" dirty="0"/>
          </a:p>
        </p:txBody>
      </p:sp>
    </p:spTree>
    <p:extLst>
      <p:ext uri="{BB962C8B-B14F-4D97-AF65-F5344CB8AC3E}">
        <p14:creationId xmlns:p14="http://schemas.microsoft.com/office/powerpoint/2010/main" val="3321734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It’s About Kids: </a:t>
            </a:r>
            <a:r>
              <a:rPr lang="en-US" altLang="en-US" b="0" dirty="0">
                <a:latin typeface="Arial" pitchFamily="34" charset="0"/>
                <a:ea typeface="Geneva" charset="0"/>
              </a:rPr>
              <a:t>School conditions can constrain or catalyze effective teaching and student learning. Reports in 2009, 2011 and 2013 demonstrate connections to state assessment </a:t>
            </a:r>
            <a:r>
              <a:rPr lang="en-US" altLang="en-US" b="0" dirty="0" smtClean="0">
                <a:latin typeface="Arial" pitchFamily="34" charset="0"/>
                <a:ea typeface="Geneva" charset="0"/>
              </a:rPr>
              <a:t>results.</a:t>
            </a:r>
            <a:endParaRPr lang="en-US" altLang="en-US" b="0" dirty="0">
              <a:latin typeface="Arial" pitchFamily="34" charset="0"/>
              <a:ea typeface="Geneva" charset="0"/>
            </a:endParaRPr>
          </a:p>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It’s About Keeping Effective Teachers: </a:t>
            </a:r>
            <a:r>
              <a:rPr lang="en-US" altLang="en-US" b="0" dirty="0">
                <a:latin typeface="Arial" pitchFamily="34" charset="0"/>
                <a:ea typeface="Geneva" charset="0"/>
              </a:rPr>
              <a:t>Conditions have a strong influence on teacher retention and future employment plans, especially school </a:t>
            </a:r>
            <a:r>
              <a:rPr lang="en-US" altLang="en-US" b="0" dirty="0" smtClean="0">
                <a:latin typeface="Arial" pitchFamily="34" charset="0"/>
                <a:ea typeface="Geneva" charset="0"/>
              </a:rPr>
              <a:t>leadership.</a:t>
            </a:r>
            <a:endParaRPr lang="en-US" altLang="en-US" b="0" dirty="0">
              <a:latin typeface="Arial" pitchFamily="34" charset="0"/>
              <a:ea typeface="Geneva" charset="0"/>
            </a:endParaRPr>
          </a:p>
          <a:p>
            <a:pPr marL="514350" indent="-514350">
              <a:buFont typeface="Arial" pitchFamily="34" charset="0"/>
              <a:buAutoNum type="arabicPeriod"/>
            </a:pPr>
            <a:r>
              <a:rPr lang="en-US" altLang="en-US" dirty="0">
                <a:solidFill>
                  <a:schemeClr val="tx2">
                    <a:lumMod val="75000"/>
                  </a:schemeClr>
                </a:solidFill>
                <a:latin typeface="Arial" pitchFamily="34" charset="0"/>
                <a:ea typeface="Geneva" charset="0"/>
              </a:rPr>
              <a:t>Where You Sit Shapes How You See Things: </a:t>
            </a:r>
            <a:r>
              <a:rPr lang="en-US" altLang="en-US" b="0" dirty="0">
                <a:latin typeface="Arial" pitchFamily="34" charset="0"/>
                <a:ea typeface="Geneva" charset="0"/>
              </a:rPr>
              <a:t>Conditions are perceived differently within and across schools by role and </a:t>
            </a:r>
            <a:r>
              <a:rPr lang="en-US" altLang="en-US" b="0" dirty="0" smtClean="0">
                <a:latin typeface="Arial" pitchFamily="34" charset="0"/>
                <a:ea typeface="Geneva" charset="0"/>
              </a:rPr>
              <a:t>experience.</a:t>
            </a:r>
            <a:endParaRPr lang="en-US" altLang="en-US" b="0" dirty="0">
              <a:latin typeface="Arial" pitchFamily="34" charset="0"/>
              <a:ea typeface="Geneva" charset="0"/>
            </a:endParaRPr>
          </a:p>
        </p:txBody>
      </p:sp>
      <p:sp>
        <p:nvSpPr>
          <p:cNvPr id="14338" name="Title 1"/>
          <p:cNvSpPr>
            <a:spLocks noGrp="1"/>
          </p:cNvSpPr>
          <p:nvPr>
            <p:ph type="title"/>
          </p:nvPr>
        </p:nvSpPr>
        <p:spPr/>
        <p:txBody>
          <a:bodyPr/>
          <a:lstStyle/>
          <a:p>
            <a:pPr>
              <a:defRPr/>
            </a:pPr>
            <a:r>
              <a:rPr lang="en-US" sz="3600" dirty="0" smtClean="0">
                <a:latin typeface="Palatino Linotype" panose="02040502050505030304" pitchFamily="18" charset="0"/>
                <a:cs typeface="Arial" pitchFamily="34" charset="0"/>
              </a:rPr>
              <a:t>Previous TELL Colorado Initiatives have shown. . .</a:t>
            </a:r>
          </a:p>
        </p:txBody>
      </p:sp>
    </p:spTree>
    <p:extLst>
      <p:ext uri="{BB962C8B-B14F-4D97-AF65-F5344CB8AC3E}">
        <p14:creationId xmlns:p14="http://schemas.microsoft.com/office/powerpoint/2010/main" val="216581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0" dirty="0">
                <a:latin typeface="Arial" pitchFamily="34" charset="0"/>
                <a:ea typeface="Geneva" charset="0"/>
              </a:rPr>
              <a:t>Overall, Colorado educators are very positive about school conditions!</a:t>
            </a:r>
          </a:p>
          <a:p>
            <a:r>
              <a:rPr lang="en-US" altLang="en-US" b="0" dirty="0">
                <a:latin typeface="Arial" pitchFamily="34" charset="0"/>
                <a:ea typeface="Geneva" charset="0"/>
              </a:rPr>
              <a:t>Time is consistently the biggest challenge.</a:t>
            </a:r>
          </a:p>
          <a:p>
            <a:r>
              <a:rPr lang="en-US" altLang="en-US" b="0" dirty="0">
                <a:latin typeface="Arial" pitchFamily="34" charset="0"/>
                <a:ea typeface="Geneva" charset="0"/>
              </a:rPr>
              <a:t>Sense of efficacy and support from leadership affects teacher attrition more than other factors (e.g., salary).</a:t>
            </a:r>
          </a:p>
          <a:p>
            <a:r>
              <a:rPr lang="en-US" altLang="en-US" b="0" dirty="0">
                <a:latin typeface="Arial" pitchFamily="34" charset="0"/>
                <a:ea typeface="Geneva" charset="0"/>
              </a:rPr>
              <a:t>Effective induction support and mentoring is not systematically available to novice educators.</a:t>
            </a:r>
          </a:p>
          <a:p>
            <a:r>
              <a:rPr lang="en-US" altLang="en-US" b="0" dirty="0">
                <a:latin typeface="Arial" pitchFamily="34" charset="0"/>
                <a:ea typeface="Geneva" charset="0"/>
              </a:rPr>
              <a:t>The construct with the strongest relationship to student performance is community involvement and support.</a:t>
            </a:r>
          </a:p>
          <a:p>
            <a:endParaRPr lang="en-US" dirty="0"/>
          </a:p>
        </p:txBody>
      </p:sp>
      <p:sp>
        <p:nvSpPr>
          <p:cNvPr id="3" name="Title 2"/>
          <p:cNvSpPr>
            <a:spLocks noGrp="1"/>
          </p:cNvSpPr>
          <p:nvPr>
            <p:ph type="title"/>
          </p:nvPr>
        </p:nvSpPr>
        <p:spPr/>
        <p:txBody>
          <a:bodyPr/>
          <a:lstStyle/>
          <a:p>
            <a:r>
              <a:rPr lang="en-US" dirty="0" smtClean="0"/>
              <a:t>What we have learned over time. . .</a:t>
            </a:r>
            <a:endParaRPr lang="en-US" dirty="0"/>
          </a:p>
        </p:txBody>
      </p:sp>
    </p:spTree>
    <p:extLst>
      <p:ext uri="{BB962C8B-B14F-4D97-AF65-F5344CB8AC3E}">
        <p14:creationId xmlns:p14="http://schemas.microsoft.com/office/powerpoint/2010/main" val="763888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b="0" dirty="0">
                <a:latin typeface="Arial" pitchFamily="34" charset="0"/>
                <a:ea typeface="Geneva" pitchFamily="2" charset="0"/>
              </a:rPr>
              <a:t>51 percent of Colorado educators </a:t>
            </a:r>
            <a:r>
              <a:rPr lang="en-US" altLang="en-US" b="0" dirty="0" smtClean="0">
                <a:latin typeface="Arial" pitchFamily="34" charset="0"/>
                <a:ea typeface="Geneva" pitchFamily="2" charset="0"/>
              </a:rPr>
              <a:t>participated.</a:t>
            </a:r>
            <a:endParaRPr lang="en-US" altLang="en-US" sz="1200" b="0" dirty="0">
              <a:latin typeface="Arial" pitchFamily="34" charset="0"/>
              <a:ea typeface="Geneva" pitchFamily="2" charset="0"/>
            </a:endParaRPr>
          </a:p>
          <a:p>
            <a:pPr>
              <a:defRPr/>
            </a:pPr>
            <a:r>
              <a:rPr lang="en-US" altLang="en-US" b="0" dirty="0">
                <a:latin typeface="Arial" pitchFamily="34" charset="0"/>
                <a:ea typeface="Geneva" pitchFamily="2" charset="0"/>
              </a:rPr>
              <a:t>31,849 </a:t>
            </a:r>
            <a:r>
              <a:rPr lang="en-US" altLang="en-US" b="0" dirty="0" smtClean="0">
                <a:latin typeface="Arial" pitchFamily="34" charset="0"/>
                <a:ea typeface="Geneva" pitchFamily="2" charset="0"/>
              </a:rPr>
              <a:t>Educators:</a:t>
            </a:r>
            <a:endParaRPr lang="en-US" altLang="en-US" b="0" dirty="0">
              <a:latin typeface="Arial" pitchFamily="34" charset="0"/>
              <a:ea typeface="Geneva" pitchFamily="2" charset="0"/>
            </a:endParaRPr>
          </a:p>
          <a:p>
            <a:pPr lvl="1">
              <a:defRPr/>
            </a:pPr>
            <a:r>
              <a:rPr lang="en-US" altLang="en-US" sz="2100" dirty="0">
                <a:latin typeface="Arial" pitchFamily="34" charset="0"/>
                <a:ea typeface="Geneva" pitchFamily="2" charset="0"/>
              </a:rPr>
              <a:t>10,631 (88.9 percent) Teachers</a:t>
            </a:r>
          </a:p>
          <a:p>
            <a:pPr lvl="1">
              <a:defRPr/>
            </a:pPr>
            <a:r>
              <a:rPr lang="en-US" altLang="en-US" sz="2100" dirty="0">
                <a:latin typeface="Arial" pitchFamily="34" charset="0"/>
                <a:ea typeface="Geneva" pitchFamily="2" charset="0"/>
              </a:rPr>
              <a:t>607 (1.9 percent) Principals</a:t>
            </a:r>
          </a:p>
          <a:p>
            <a:pPr lvl="1">
              <a:defRPr/>
            </a:pPr>
            <a:r>
              <a:rPr lang="en-US" altLang="en-US" sz="2100" dirty="0">
                <a:latin typeface="Arial" pitchFamily="34" charset="0"/>
                <a:ea typeface="Geneva" pitchFamily="2" charset="0"/>
              </a:rPr>
              <a:t>503 (1.6 percent) Assistant Principals</a:t>
            </a:r>
          </a:p>
          <a:p>
            <a:pPr lvl="1">
              <a:defRPr/>
            </a:pPr>
            <a:r>
              <a:rPr lang="en-US" altLang="en-US" sz="2100" dirty="0">
                <a:latin typeface="Arial" pitchFamily="34" charset="0"/>
                <a:ea typeface="Geneva" pitchFamily="2" charset="0"/>
              </a:rPr>
              <a:t>2,440 (7.7 percent) other education professionals (school counselors, school psychologists, social workers, etc</a:t>
            </a:r>
            <a:r>
              <a:rPr lang="en-US" altLang="en-US" sz="2100" dirty="0" smtClean="0">
                <a:latin typeface="Arial" pitchFamily="34" charset="0"/>
                <a:ea typeface="Geneva" pitchFamily="2" charset="0"/>
              </a:rPr>
              <a:t>.)</a:t>
            </a:r>
            <a:endParaRPr lang="en-US" altLang="en-US" sz="1200" dirty="0">
              <a:latin typeface="Arial" pitchFamily="34" charset="0"/>
              <a:ea typeface="Geneva" pitchFamily="2" charset="0"/>
            </a:endParaRPr>
          </a:p>
          <a:p>
            <a:pPr>
              <a:defRPr/>
            </a:pPr>
            <a:r>
              <a:rPr lang="en-US" altLang="en-US" b="0" dirty="0">
                <a:latin typeface="Arial" pitchFamily="34" charset="0"/>
                <a:ea typeface="Geneva" pitchFamily="2" charset="0"/>
              </a:rPr>
              <a:t>991 schools met or exceeded the </a:t>
            </a:r>
            <a:r>
              <a:rPr lang="en-US" altLang="en-US" b="0" dirty="0">
                <a:solidFill>
                  <a:schemeClr val="tx1"/>
                </a:solidFill>
                <a:latin typeface="Arial" pitchFamily="34" charset="0"/>
                <a:ea typeface="Geneva" pitchFamily="2" charset="0"/>
              </a:rPr>
              <a:t>50</a:t>
            </a:r>
            <a:r>
              <a:rPr lang="en-US" altLang="en-US" b="0" dirty="0">
                <a:latin typeface="Arial" pitchFamily="34" charset="0"/>
                <a:ea typeface="Geneva" pitchFamily="2" charset="0"/>
              </a:rPr>
              <a:t> percent participation threshold (55 percent</a:t>
            </a:r>
            <a:r>
              <a:rPr lang="en-US" altLang="en-US" b="0" dirty="0" smtClean="0">
                <a:latin typeface="Arial" pitchFamily="34" charset="0"/>
                <a:ea typeface="Geneva" pitchFamily="2" charset="0"/>
              </a:rPr>
              <a:t>).</a:t>
            </a:r>
            <a:endParaRPr lang="en-US" altLang="en-US" b="0" dirty="0">
              <a:latin typeface="Arial" pitchFamily="34" charset="0"/>
              <a:ea typeface="Geneva" pitchFamily="2" charset="0"/>
            </a:endParaRPr>
          </a:p>
          <a:p>
            <a:pPr marL="45720" indent="0">
              <a:buNone/>
            </a:pPr>
            <a:endParaRPr lang="en-US" dirty="0"/>
          </a:p>
        </p:txBody>
      </p:sp>
      <p:sp>
        <p:nvSpPr>
          <p:cNvPr id="3" name="Title 2"/>
          <p:cNvSpPr>
            <a:spLocks noGrp="1"/>
          </p:cNvSpPr>
          <p:nvPr>
            <p:ph type="title"/>
          </p:nvPr>
        </p:nvSpPr>
        <p:spPr/>
        <p:txBody>
          <a:bodyPr/>
          <a:lstStyle/>
          <a:p>
            <a:r>
              <a:rPr lang="en-US" dirty="0" smtClean="0"/>
              <a:t>About the 2015 Respondents</a:t>
            </a:r>
            <a:endParaRPr lang="en-US" dirty="0"/>
          </a:p>
        </p:txBody>
      </p:sp>
    </p:spTree>
    <p:extLst>
      <p:ext uri="{BB962C8B-B14F-4D97-AF65-F5344CB8AC3E}">
        <p14:creationId xmlns:p14="http://schemas.microsoft.com/office/powerpoint/2010/main" val="3062960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TELL Survey State Results</a:t>
            </a:r>
            <a:endParaRPr lang="en-US" dirty="0"/>
          </a:p>
        </p:txBody>
      </p:sp>
      <p:sp>
        <p:nvSpPr>
          <p:cNvPr id="2" name="Content Placeholder 1"/>
          <p:cNvSpPr>
            <a:spLocks noGrp="1"/>
          </p:cNvSpPr>
          <p:nvPr>
            <p:ph idx="1"/>
          </p:nvPr>
        </p:nvSpPr>
        <p:spPr>
          <a:xfrm>
            <a:off x="109181" y="1406769"/>
            <a:ext cx="8570528" cy="5328399"/>
          </a:xfrm>
        </p:spPr>
        <p:txBody>
          <a:bodyPr/>
          <a:lstStyle/>
          <a:p>
            <a:r>
              <a:rPr lang="en-US" sz="2000" b="0" dirty="0" smtClean="0"/>
              <a:t>About 85% of respondents agree that overall their school is a good place to work and learn (increase from 83% in 2013)</a:t>
            </a:r>
          </a:p>
          <a:p>
            <a:r>
              <a:rPr lang="en-US" sz="2000" b="0" dirty="0" smtClean="0"/>
              <a:t>Colorado educators indicate that Community Support and Involvement in schools remains positive and stable.</a:t>
            </a:r>
          </a:p>
          <a:p>
            <a:r>
              <a:rPr lang="en-US" sz="2000" b="0" dirty="0" smtClean="0"/>
              <a:t>Educators view of time for teaching improved slightly, but it remains the </a:t>
            </a:r>
            <a:r>
              <a:rPr lang="en-US" sz="2000" b="0" u="sng" dirty="0" smtClean="0"/>
              <a:t>least </a:t>
            </a:r>
            <a:r>
              <a:rPr lang="en-US" sz="2000" b="0" dirty="0" smtClean="0"/>
              <a:t>positively viewed teaching condition assessed in the survey.</a:t>
            </a:r>
          </a:p>
          <a:p>
            <a:r>
              <a:rPr lang="en-US" sz="2000" b="0" dirty="0" smtClean="0"/>
              <a:t>While nearly all respondents (94%) report teachers use formative assessment to make adjustment to instruction, they  reported less use of assessments administered outside of their classroom (declined from 75% to 59%)  and fewer indicated state and local assessment data are useful to improve student learning (</a:t>
            </a:r>
            <a:r>
              <a:rPr lang="en-US" sz="2000" b="0" dirty="0"/>
              <a:t>65% to 49% ).</a:t>
            </a:r>
            <a:endParaRPr lang="en-US" sz="2000" b="0" dirty="0" smtClean="0"/>
          </a:p>
          <a:p>
            <a:r>
              <a:rPr lang="en-US" sz="2000" b="0" dirty="0"/>
              <a:t>Less than half of participants (44 </a:t>
            </a:r>
            <a:r>
              <a:rPr lang="en-US" sz="2000" b="0" dirty="0" smtClean="0"/>
              <a:t>%) </a:t>
            </a:r>
            <a:r>
              <a:rPr lang="en-US" sz="2000" b="0" dirty="0"/>
              <a:t>in 2015 agree that the teacher evaluation process accurately identifies effectiveness, compared to 62 %</a:t>
            </a:r>
            <a:r>
              <a:rPr lang="en-US" sz="2000" b="0" dirty="0" smtClean="0"/>
              <a:t>in </a:t>
            </a:r>
            <a:r>
              <a:rPr lang="en-US" sz="2000" b="0" dirty="0"/>
              <a:t>2013.</a:t>
            </a:r>
            <a:r>
              <a:rPr lang="en-US" sz="2000" dirty="0"/>
              <a:t> </a:t>
            </a:r>
            <a:endParaRPr lang="en-US" sz="2000" dirty="0" smtClean="0"/>
          </a:p>
          <a:p>
            <a:endParaRPr lang="en-US" dirty="0"/>
          </a:p>
        </p:txBody>
      </p:sp>
    </p:spTree>
    <p:extLst>
      <p:ext uri="{BB962C8B-B14F-4D97-AF65-F5344CB8AC3E}">
        <p14:creationId xmlns:p14="http://schemas.microsoft.com/office/powerpoint/2010/main" val="257183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Three different lenses:</a:t>
            </a:r>
          </a:p>
          <a:p>
            <a:pPr marL="502920" indent="-457200">
              <a:buFont typeface="+mj-lt"/>
              <a:buAutoNum type="arabicPeriod"/>
            </a:pPr>
            <a:r>
              <a:rPr lang="en-US" b="0" dirty="0" smtClean="0"/>
              <a:t>Learn about changes in improvement planning and accountability for the 2015-16 school year.</a:t>
            </a:r>
          </a:p>
          <a:p>
            <a:pPr marL="502920" indent="-457200">
              <a:buFont typeface="+mj-lt"/>
              <a:buAutoNum type="arabicPeriod"/>
            </a:pPr>
            <a:r>
              <a:rPr lang="en-US" b="0" dirty="0" smtClean="0"/>
              <a:t>Prepare to take information back to local stakeholders to prepare them to engage in improvement planning during the 2015-16 school year.</a:t>
            </a:r>
          </a:p>
          <a:p>
            <a:pPr marL="502920" indent="-457200">
              <a:buFont typeface="+mj-lt"/>
              <a:buAutoNum type="arabicPeriod"/>
            </a:pPr>
            <a:r>
              <a:rPr lang="en-US" b="0" dirty="0" smtClean="0"/>
              <a:t>Provide feedback to CDE related to engaging in improvement planning during the state assessment transition.</a:t>
            </a:r>
          </a:p>
          <a:p>
            <a:pPr marL="50292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Participating from Different Perspectives</a:t>
            </a:r>
            <a:endParaRPr lang="en-US" dirty="0"/>
          </a:p>
        </p:txBody>
      </p:sp>
    </p:spTree>
    <p:extLst>
      <p:ext uri="{BB962C8B-B14F-4D97-AF65-F5344CB8AC3E}">
        <p14:creationId xmlns:p14="http://schemas.microsoft.com/office/powerpoint/2010/main" val="2651037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Survey Basics</a:t>
            </a:r>
            <a:endParaRPr lang="en-US" dirty="0"/>
          </a:p>
        </p:txBody>
      </p:sp>
      <p:sp>
        <p:nvSpPr>
          <p:cNvPr id="4" name="Content Placeholder 1"/>
          <p:cNvSpPr txBox="1">
            <a:spLocks/>
          </p:cNvSpPr>
          <p:nvPr/>
        </p:nvSpPr>
        <p:spPr>
          <a:xfrm>
            <a:off x="354367" y="1355677"/>
            <a:ext cx="8407893" cy="5334000"/>
          </a:xfrm>
          <a:prstGeom prst="rect">
            <a:avLst/>
          </a:prstGeom>
        </p:spPr>
        <p:txBody>
          <a:bodyPr vert="horz" lIns="91440" tIns="45720" rIns="91440" bIns="45720" rtlCol="0">
            <a:noAutofit/>
          </a:bodyPr>
          <a:lstStyle>
            <a:lvl1pPr marL="274320" indent="-228600" algn="l" defTabSz="914400" rtl="0" eaLnBrk="1" latinLnBrk="0" hangingPunct="1">
              <a:spcBef>
                <a:spcPts val="18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ts val="12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ts val="6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ts val="6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ts val="6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b="0" dirty="0" smtClean="0"/>
              <a:t>Work with a partner, and review the 2015 TELL Survey Basics handout (Tools, p. 21) and Data Use Guide (Tools, p. 27).</a:t>
            </a:r>
          </a:p>
          <a:p>
            <a:pPr marL="45720" indent="0">
              <a:buFont typeface="Wingdings" charset="2"/>
              <a:buNone/>
            </a:pPr>
            <a:r>
              <a:rPr lang="en-US" b="0" dirty="0" smtClean="0"/>
              <a:t>Answer the following questions:</a:t>
            </a:r>
          </a:p>
          <a:p>
            <a:r>
              <a:rPr lang="en-US" b="0" dirty="0" smtClean="0"/>
              <a:t>What is the purpose of the TELL Survey? How should it be used? What are ways it should not be used?</a:t>
            </a:r>
          </a:p>
          <a:p>
            <a:r>
              <a:rPr lang="en-US" b="0" dirty="0" smtClean="0"/>
              <a:t>From whom is data collected?</a:t>
            </a:r>
          </a:p>
          <a:p>
            <a:r>
              <a:rPr lang="en-US" b="0" dirty="0" smtClean="0"/>
              <a:t>What response rate is required for results to be reported? </a:t>
            </a:r>
          </a:p>
          <a:p>
            <a:r>
              <a:rPr lang="en-US" b="0" dirty="0"/>
              <a:t>Have you accessed your district/school TELL survey results? </a:t>
            </a:r>
            <a:r>
              <a:rPr lang="en-US" b="0" dirty="0" smtClean="0"/>
              <a:t>Did your district/school have a high enough response rate for results to be reported? </a:t>
            </a:r>
          </a:p>
        </p:txBody>
      </p:sp>
    </p:spTree>
    <p:extLst>
      <p:ext uri="{BB962C8B-B14F-4D97-AF65-F5344CB8AC3E}">
        <p14:creationId xmlns:p14="http://schemas.microsoft.com/office/powerpoint/2010/main" val="2257787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Consider the “TELL Terminology” – at the end of the 2015 TELL Basics handout (Tools, p. 26).</a:t>
            </a:r>
          </a:p>
          <a:p>
            <a:r>
              <a:rPr lang="en-US" sz="2800" dirty="0" smtClean="0"/>
              <a:t>What is a construct?</a:t>
            </a:r>
          </a:p>
          <a:p>
            <a:r>
              <a:rPr lang="en-US" sz="2800" dirty="0" smtClean="0"/>
              <a:t>What are items?</a:t>
            </a:r>
          </a:p>
          <a:p>
            <a:r>
              <a:rPr lang="en-US" sz="2800" dirty="0" smtClean="0"/>
              <a:t>What does TELL mean by “Teaching Conditions”?</a:t>
            </a:r>
            <a:endParaRPr lang="en-US" sz="2800" dirty="0"/>
          </a:p>
        </p:txBody>
      </p:sp>
      <p:sp>
        <p:nvSpPr>
          <p:cNvPr id="4" name="Title 3"/>
          <p:cNvSpPr>
            <a:spLocks noGrp="1"/>
          </p:cNvSpPr>
          <p:nvPr>
            <p:ph type="title"/>
          </p:nvPr>
        </p:nvSpPr>
        <p:spPr/>
        <p:txBody>
          <a:bodyPr/>
          <a:lstStyle/>
          <a:p>
            <a:r>
              <a:rPr lang="en-US" dirty="0" smtClean="0"/>
              <a:t>TELL Terminology</a:t>
            </a:r>
            <a:endParaRPr lang="en-US" dirty="0"/>
          </a:p>
        </p:txBody>
      </p:sp>
    </p:spTree>
    <p:extLst>
      <p:ext uri="{BB962C8B-B14F-4D97-AF65-F5344CB8AC3E}">
        <p14:creationId xmlns:p14="http://schemas.microsoft.com/office/powerpoint/2010/main" val="404541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24401" cy="4407408"/>
          </a:xfrm>
          <a:solidFill>
            <a:schemeClr val="accent1"/>
          </a:solidFill>
        </p:spPr>
        <p:txBody>
          <a:bodyPr/>
          <a:lstStyle/>
          <a:p>
            <a:pPr marL="274320" lvl="1" indent="-228600">
              <a:spcBef>
                <a:spcPts val="1800"/>
              </a:spcBef>
              <a:buClr>
                <a:schemeClr val="accent1"/>
              </a:buClr>
            </a:pPr>
            <a:r>
              <a:rPr lang="en-US" altLang="en-US" dirty="0" smtClean="0">
                <a:solidFill>
                  <a:schemeClr val="bg1"/>
                </a:solidFill>
                <a:latin typeface="Calibri" pitchFamily="34" charset="0"/>
                <a:ea typeface="Geneva" charset="0"/>
              </a:rPr>
              <a:t>Time</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Facilities </a:t>
            </a:r>
            <a:r>
              <a:rPr lang="en-US" altLang="en-US" dirty="0">
                <a:solidFill>
                  <a:schemeClr val="bg1"/>
                </a:solidFill>
                <a:latin typeface="Calibri" pitchFamily="34" charset="0"/>
                <a:ea typeface="Geneva" charset="0"/>
              </a:rPr>
              <a:t>and </a:t>
            </a:r>
            <a:r>
              <a:rPr lang="en-US" altLang="en-US" dirty="0" smtClean="0">
                <a:solidFill>
                  <a:schemeClr val="bg1"/>
                </a:solidFill>
                <a:latin typeface="Calibri" pitchFamily="34" charset="0"/>
                <a:ea typeface="Geneva" charset="0"/>
              </a:rPr>
              <a:t>Resources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Community </a:t>
            </a:r>
            <a:r>
              <a:rPr lang="en-US" altLang="en-US" dirty="0">
                <a:solidFill>
                  <a:schemeClr val="bg1"/>
                </a:solidFill>
                <a:latin typeface="Calibri" pitchFamily="34" charset="0"/>
                <a:ea typeface="Geneva" charset="0"/>
              </a:rPr>
              <a:t>Support and </a:t>
            </a:r>
            <a:r>
              <a:rPr lang="en-US" altLang="en-US" dirty="0" smtClean="0">
                <a:solidFill>
                  <a:schemeClr val="bg1"/>
                </a:solidFill>
                <a:latin typeface="Calibri" pitchFamily="34" charset="0"/>
                <a:ea typeface="Geneva" charset="0"/>
              </a:rPr>
              <a:t>Involvement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Managing </a:t>
            </a:r>
            <a:r>
              <a:rPr lang="en-US" altLang="en-US" dirty="0">
                <a:solidFill>
                  <a:schemeClr val="bg1"/>
                </a:solidFill>
                <a:latin typeface="Calibri" pitchFamily="34" charset="0"/>
                <a:ea typeface="Geneva" charset="0"/>
              </a:rPr>
              <a:t>Student </a:t>
            </a:r>
            <a:r>
              <a:rPr lang="en-US" altLang="en-US" dirty="0" smtClean="0">
                <a:solidFill>
                  <a:schemeClr val="bg1"/>
                </a:solidFill>
                <a:latin typeface="Calibri" pitchFamily="34" charset="0"/>
                <a:ea typeface="Geneva" charset="0"/>
              </a:rPr>
              <a:t>Conduct</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Teacher Leadership </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School Leadership</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Professional Development</a:t>
            </a:r>
          </a:p>
          <a:p>
            <a:pPr marL="274320" lvl="1" indent="-228600">
              <a:spcBef>
                <a:spcPts val="1800"/>
              </a:spcBef>
              <a:buClr>
                <a:schemeClr val="accent1"/>
              </a:buClr>
            </a:pPr>
            <a:r>
              <a:rPr lang="en-US" altLang="en-US" dirty="0" smtClean="0">
                <a:solidFill>
                  <a:schemeClr val="bg1"/>
                </a:solidFill>
                <a:latin typeface="Calibri" pitchFamily="34" charset="0"/>
                <a:ea typeface="Geneva" charset="0"/>
              </a:rPr>
              <a:t>Instructional </a:t>
            </a:r>
            <a:r>
              <a:rPr lang="en-US" altLang="en-US" dirty="0">
                <a:solidFill>
                  <a:schemeClr val="bg1"/>
                </a:solidFill>
                <a:latin typeface="Calibri" pitchFamily="34" charset="0"/>
                <a:ea typeface="Geneva" charset="0"/>
              </a:rPr>
              <a:t>Practices and Support</a:t>
            </a:r>
          </a:p>
          <a:p>
            <a:endParaRPr lang="en-US" dirty="0"/>
          </a:p>
        </p:txBody>
      </p:sp>
      <p:sp>
        <p:nvSpPr>
          <p:cNvPr id="3" name="Title 2"/>
          <p:cNvSpPr>
            <a:spLocks noGrp="1"/>
          </p:cNvSpPr>
          <p:nvPr>
            <p:ph type="title"/>
          </p:nvPr>
        </p:nvSpPr>
        <p:spPr/>
        <p:txBody>
          <a:bodyPr/>
          <a:lstStyle/>
          <a:p>
            <a:r>
              <a:rPr lang="en-US" dirty="0" smtClean="0"/>
              <a:t>Survey Focus: TELL Constructs</a:t>
            </a:r>
            <a:endParaRPr lang="en-US" dirty="0"/>
          </a:p>
        </p:txBody>
      </p:sp>
      <p:sp>
        <p:nvSpPr>
          <p:cNvPr id="4" name="TextBox 3"/>
          <p:cNvSpPr txBox="1"/>
          <p:nvPr/>
        </p:nvSpPr>
        <p:spPr>
          <a:xfrm>
            <a:off x="5257800" y="1752600"/>
            <a:ext cx="3581400" cy="4555093"/>
          </a:xfrm>
          <a:prstGeom prst="rect">
            <a:avLst/>
          </a:prstGeom>
          <a:noFill/>
        </p:spPr>
        <p:txBody>
          <a:bodyPr wrap="square" rtlCol="0">
            <a:spAutoFit/>
          </a:bodyPr>
          <a:lstStyle/>
          <a:p>
            <a:r>
              <a:rPr lang="en-US" sz="2000" dirty="0" smtClean="0">
                <a:latin typeface="+mn-lt"/>
              </a:rPr>
              <a:t>Consider the description of the TELL Survey Focus, discuss the following:</a:t>
            </a:r>
          </a:p>
          <a:p>
            <a:pPr marL="285750" indent="-285750">
              <a:spcBef>
                <a:spcPts val="1200"/>
              </a:spcBef>
              <a:buFont typeface="Arial" panose="020B0604020202020204" pitchFamily="34" charset="0"/>
              <a:buChar char="•"/>
            </a:pPr>
            <a:r>
              <a:rPr lang="en-US" sz="2000" dirty="0" smtClean="0">
                <a:latin typeface="+mn-lt"/>
              </a:rPr>
              <a:t>Why would it be important to find out about teachers’ responses related to each of the listed constructs?</a:t>
            </a:r>
          </a:p>
          <a:p>
            <a:pPr marL="285750" indent="-285750">
              <a:spcBef>
                <a:spcPts val="1200"/>
              </a:spcBef>
              <a:buFont typeface="Arial" panose="020B0604020202020204" pitchFamily="34" charset="0"/>
              <a:buChar char="•"/>
            </a:pPr>
            <a:r>
              <a:rPr lang="en-US" sz="2000" dirty="0" smtClean="0">
                <a:latin typeface="+mn-lt"/>
              </a:rPr>
              <a:t>How could knowing about teacher perception of these aspects of their working conditions help with root cause analysis?</a:t>
            </a:r>
          </a:p>
          <a:p>
            <a:pPr>
              <a:spcBef>
                <a:spcPts val="1200"/>
              </a:spcBef>
            </a:pPr>
            <a:r>
              <a:rPr lang="en-US" sz="2000" dirty="0" smtClean="0">
                <a:latin typeface="+mn-lt"/>
              </a:rPr>
              <a:t>Tools, p. 22</a:t>
            </a:r>
            <a:endParaRPr lang="en-US" sz="2000" dirty="0">
              <a:latin typeface="+mn-lt"/>
            </a:endParaRPr>
          </a:p>
        </p:txBody>
      </p:sp>
    </p:spTree>
    <p:extLst>
      <p:ext uri="{BB962C8B-B14F-4D97-AF65-F5344CB8AC3E}">
        <p14:creationId xmlns:p14="http://schemas.microsoft.com/office/powerpoint/2010/main" val="17391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Root Cause Analysis:</a:t>
            </a:r>
          </a:p>
          <a:p>
            <a:pPr lvl="1"/>
            <a:r>
              <a:rPr lang="en-US" dirty="0" smtClean="0"/>
              <a:t>Setting the stage for root cause analysis by considering the school/district context.</a:t>
            </a:r>
          </a:p>
          <a:p>
            <a:pPr lvl="1"/>
            <a:r>
              <a:rPr lang="en-US" dirty="0" smtClean="0"/>
              <a:t>Validating proposed root causes.</a:t>
            </a:r>
          </a:p>
          <a:p>
            <a:r>
              <a:rPr lang="en-US" dirty="0" smtClean="0"/>
              <a:t>Implementation Benchmarks:</a:t>
            </a:r>
          </a:p>
          <a:p>
            <a:pPr lvl="1"/>
            <a:r>
              <a:rPr lang="en-US" dirty="0" smtClean="0"/>
              <a:t>Measuring the degree to which action steps related to improving the working conditions of teachers have been implemented.</a:t>
            </a:r>
            <a:endParaRPr lang="en-US" dirty="0"/>
          </a:p>
        </p:txBody>
      </p:sp>
      <p:sp>
        <p:nvSpPr>
          <p:cNvPr id="2" name="Title 1"/>
          <p:cNvSpPr>
            <a:spLocks noGrp="1"/>
          </p:cNvSpPr>
          <p:nvPr>
            <p:ph type="title"/>
          </p:nvPr>
        </p:nvSpPr>
        <p:spPr/>
        <p:txBody>
          <a:bodyPr/>
          <a:lstStyle/>
          <a:p>
            <a:r>
              <a:rPr lang="en-US" dirty="0" smtClean="0"/>
              <a:t>Using TELL Results in UIP</a:t>
            </a:r>
            <a:endParaRPr lang="en-US" dirty="0"/>
          </a:p>
        </p:txBody>
      </p:sp>
    </p:spTree>
    <p:extLst>
      <p:ext uri="{BB962C8B-B14F-4D97-AF65-F5344CB8AC3E}">
        <p14:creationId xmlns:p14="http://schemas.microsoft.com/office/powerpoint/2010/main" val="23836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15772" y="181970"/>
            <a:ext cx="8229600" cy="731838"/>
          </a:xfrm>
        </p:spPr>
        <p:txBody>
          <a:bodyPr anchor="t"/>
          <a:lstStyle/>
          <a:p>
            <a:pPr eaLnBrk="1" hangingPunct="1">
              <a:defRPr/>
            </a:pPr>
            <a:r>
              <a:rPr lang="en-US" dirty="0" smtClean="0"/>
              <a:t>Using TELL data for UIP: Root Cause Analysis</a:t>
            </a:r>
          </a:p>
        </p:txBody>
      </p:sp>
      <p:sp>
        <p:nvSpPr>
          <p:cNvPr id="65539" name="Rectangle 3"/>
          <p:cNvSpPr>
            <a:spLocks noGrp="1" noChangeArrowheads="1"/>
          </p:cNvSpPr>
          <p:nvPr>
            <p:ph idx="1"/>
          </p:nvPr>
        </p:nvSpPr>
        <p:spPr bwMode="auto">
          <a:xfrm>
            <a:off x="381000" y="1676400"/>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spcBef>
                <a:spcPts val="1800"/>
              </a:spcBef>
              <a:buFont typeface="Wingdings" pitchFamily="2" charset="2"/>
              <a:buAutoNum type="arabicPeriod"/>
            </a:pPr>
            <a:r>
              <a:rPr lang="en-US" altLang="en-US" sz="2400" b="0" dirty="0" smtClean="0"/>
              <a:t>Focus on a performance challenge (or closely related performance challenges).</a:t>
            </a:r>
          </a:p>
          <a:p>
            <a:pPr marL="571500" indent="-571500" eaLnBrk="1" hangingPunct="1">
              <a:lnSpc>
                <a:spcPct val="90000"/>
              </a:lnSpc>
              <a:spcBef>
                <a:spcPts val="1800"/>
              </a:spcBef>
              <a:buFont typeface="Wingdings" pitchFamily="2" charset="2"/>
              <a:buAutoNum type="arabicPeriod"/>
            </a:pPr>
            <a:r>
              <a:rPr lang="en-US" altLang="en-US" sz="2400" b="0" dirty="0" smtClean="0"/>
              <a:t>Consider school/district context. </a:t>
            </a:r>
          </a:p>
          <a:p>
            <a:pPr marL="571500" indent="-571500" eaLnBrk="1" hangingPunct="1">
              <a:lnSpc>
                <a:spcPct val="90000"/>
              </a:lnSpc>
              <a:spcBef>
                <a:spcPts val="1800"/>
              </a:spcBef>
              <a:buFont typeface="Wingdings" pitchFamily="2" charset="2"/>
              <a:buAutoNum type="arabicPeriod"/>
            </a:pPr>
            <a:r>
              <a:rPr lang="en-US" altLang="en-US" sz="2400" b="0" dirty="0" smtClean="0"/>
              <a:t>Generate explanations (brainstorm).</a:t>
            </a:r>
          </a:p>
          <a:p>
            <a:pPr marL="571500" indent="-571500" eaLnBrk="1" hangingPunct="1">
              <a:lnSpc>
                <a:spcPct val="90000"/>
              </a:lnSpc>
              <a:spcBef>
                <a:spcPts val="1800"/>
              </a:spcBef>
              <a:buFont typeface="Wingdings" pitchFamily="2" charset="2"/>
              <a:buAutoNum type="arabicPeriod"/>
            </a:pPr>
            <a:r>
              <a:rPr lang="en-US" altLang="en-US" sz="2400" b="0" dirty="0" smtClean="0"/>
              <a:t>Categorize/classify explanations.</a:t>
            </a:r>
          </a:p>
          <a:p>
            <a:pPr marL="571500" indent="-571500" eaLnBrk="1" hangingPunct="1">
              <a:lnSpc>
                <a:spcPct val="90000"/>
              </a:lnSpc>
              <a:spcBef>
                <a:spcPts val="1800"/>
              </a:spcBef>
              <a:buFont typeface="Wingdings" pitchFamily="2" charset="2"/>
              <a:buAutoNum type="arabicPeriod"/>
            </a:pPr>
            <a:r>
              <a:rPr lang="en-US" altLang="en-US" sz="2400" b="0" dirty="0" smtClean="0"/>
              <a:t>Narrow (eliminate explanations over which you have no control) and prioritize.</a:t>
            </a:r>
          </a:p>
          <a:p>
            <a:pPr marL="571500" indent="-571500" eaLnBrk="1" hangingPunct="1">
              <a:lnSpc>
                <a:spcPct val="90000"/>
              </a:lnSpc>
              <a:spcBef>
                <a:spcPts val="1800"/>
              </a:spcBef>
              <a:buFont typeface="Wingdings" pitchFamily="2" charset="2"/>
              <a:buAutoNum type="arabicPeriod"/>
            </a:pPr>
            <a:r>
              <a:rPr lang="en-US" altLang="en-US" sz="2400" b="0" dirty="0" smtClean="0"/>
              <a:t>Deepen thinking to get to a “root” cause.</a:t>
            </a:r>
          </a:p>
          <a:p>
            <a:pPr marL="571500" indent="-571500" eaLnBrk="1" hangingPunct="1">
              <a:lnSpc>
                <a:spcPct val="90000"/>
              </a:lnSpc>
              <a:spcBef>
                <a:spcPts val="1800"/>
              </a:spcBef>
              <a:buFont typeface="Wingdings" pitchFamily="2" charset="2"/>
              <a:buAutoNum type="arabicPeriod"/>
            </a:pPr>
            <a:r>
              <a:rPr lang="en-US" altLang="en-US" sz="2400" b="0" dirty="0" smtClean="0"/>
              <a:t>Validate with other data</a:t>
            </a:r>
          </a:p>
        </p:txBody>
      </p:sp>
      <p:pic>
        <p:nvPicPr>
          <p:cNvPr id="46084" name="Picture 2" descr="C:\Documents and Settings\testuser\Local Settings\Temporary Internet Files\Content.IE5\2A8M3PDO\MCj0330227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4873625"/>
            <a:ext cx="103028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8153400" y="1828800"/>
            <a:ext cx="762000" cy="4419600"/>
            <a:chOff x="8229599" y="1295400"/>
            <a:chExt cx="762001" cy="4419600"/>
          </a:xfrm>
        </p:grpSpPr>
        <p:sp>
          <p:nvSpPr>
            <p:cNvPr id="6" name="Curved Right Arrow 5"/>
            <p:cNvSpPr/>
            <p:nvPr/>
          </p:nvSpPr>
          <p:spPr>
            <a:xfrm rot="10800000">
              <a:off x="8229599" y="1295400"/>
              <a:ext cx="762001" cy="4419600"/>
            </a:xfrm>
            <a:prstGeom prst="curv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Rectangle 6"/>
            <p:cNvSpPr/>
            <p:nvPr/>
          </p:nvSpPr>
          <p:spPr>
            <a:xfrm rot="16200000">
              <a:off x="7584369" y="3404905"/>
              <a:ext cx="19864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0"/>
                  <a:solidFill>
                    <a:schemeClr val="accent1">
                      <a:lumMod val="50000"/>
                    </a:schemeClr>
                  </a:solidFill>
                  <a:effectLst>
                    <a:innerShdw blurRad="63500" dist="50800" dir="13500000">
                      <a:prstClr val="black">
                        <a:alpha val="50000"/>
                      </a:prstClr>
                    </a:innerShdw>
                    <a:reflection blurRad="12700" stA="50000" endPos="50000" dist="5000" dir="5400000" sy="-100000" rotWithShape="0"/>
                  </a:effectLst>
                  <a:latin typeface="Lucida Handwriting" pitchFamily="66" charset="0"/>
                </a:rPr>
                <a:t>Iterative</a:t>
              </a:r>
            </a:p>
          </p:txBody>
        </p:sp>
      </p:grpSp>
      <p:grpSp>
        <p:nvGrpSpPr>
          <p:cNvPr id="4" name="Group 3"/>
          <p:cNvGrpSpPr/>
          <p:nvPr/>
        </p:nvGrpSpPr>
        <p:grpSpPr>
          <a:xfrm>
            <a:off x="304800" y="2438400"/>
            <a:ext cx="7543800" cy="3733800"/>
            <a:chOff x="304800" y="2438400"/>
            <a:chExt cx="7543800" cy="3733800"/>
          </a:xfrm>
        </p:grpSpPr>
        <p:sp>
          <p:nvSpPr>
            <p:cNvPr id="3" name="Rounded Rectangle 2"/>
            <p:cNvSpPr/>
            <p:nvPr/>
          </p:nvSpPr>
          <p:spPr>
            <a:xfrm>
              <a:off x="304800" y="2438400"/>
              <a:ext cx="75438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5562600"/>
              <a:ext cx="5562600" cy="609600"/>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394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5539">
                                            <p:txEl>
                                              <p:pRg st="1" end="1"/>
                                            </p:txEl>
                                          </p:spTgt>
                                        </p:tgtEl>
                                        <p:attrNameLst>
                                          <p:attrName>style.color</p:attrName>
                                        </p:attrNameLst>
                                      </p:cBhvr>
                                      <p:to>
                                        <a:schemeClr val="accent1"/>
                                      </p:to>
                                    </p:animClr>
                                  </p:childTnLst>
                                </p:cTn>
                              </p:par>
                              <p:par>
                                <p:cTn id="7" presetID="3" presetClass="emph" presetSubtype="2" fill="hold" nodeType="withEffect">
                                  <p:stCondLst>
                                    <p:cond delay="0"/>
                                  </p:stCondLst>
                                  <p:childTnLst>
                                    <p:animClr clrSpc="rgb" dir="cw">
                                      <p:cBhvr override="childStyle">
                                        <p:cTn id="8" dur="500" fill="hold"/>
                                        <p:tgtEl>
                                          <p:spTgt spid="65539">
                                            <p:txEl>
                                              <p:pRg st="2" end="2"/>
                                            </p:txEl>
                                          </p:spTgt>
                                        </p:tgtEl>
                                        <p:attrNameLst>
                                          <p:attrName>style.color</p:attrName>
                                        </p:attrNameLst>
                                      </p:cBhvr>
                                      <p:to>
                                        <a:schemeClr val="accent1"/>
                                      </p:to>
                                    </p:animClr>
                                  </p:childTnLst>
                                </p:cTn>
                              </p:par>
                              <p:par>
                                <p:cTn id="9" presetID="3" presetClass="emph" presetSubtype="2" fill="hold" nodeType="withEffect">
                                  <p:stCondLst>
                                    <p:cond delay="0"/>
                                  </p:stCondLst>
                                  <p:childTnLst>
                                    <p:animClr clrSpc="rgb" dir="cw">
                                      <p:cBhvr override="childStyle">
                                        <p:cTn id="10" dur="500" fill="hold"/>
                                        <p:tgtEl>
                                          <p:spTgt spid="65539">
                                            <p:txEl>
                                              <p:pRg st="3" end="3"/>
                                            </p:txEl>
                                          </p:spTgt>
                                        </p:tgtEl>
                                        <p:attrNameLst>
                                          <p:attrName>style.color</p:attrName>
                                        </p:attrNameLst>
                                      </p:cBhvr>
                                      <p:to>
                                        <a:schemeClr val="accent1"/>
                                      </p:to>
                                    </p:animClr>
                                  </p:childTnLst>
                                </p:cTn>
                              </p:par>
                              <p:par>
                                <p:cTn id="11" presetID="3" presetClass="emph" presetSubtype="2" fill="hold" nodeType="withEffect">
                                  <p:stCondLst>
                                    <p:cond delay="0"/>
                                  </p:stCondLst>
                                  <p:childTnLst>
                                    <p:animClr clrSpc="rgb" dir="cw">
                                      <p:cBhvr override="childStyle">
                                        <p:cTn id="12" dur="500" fill="hold"/>
                                        <p:tgtEl>
                                          <p:spTgt spid="65539">
                                            <p:txEl>
                                              <p:pRg st="4" end="4"/>
                                            </p:txEl>
                                          </p:spTgt>
                                        </p:tgtEl>
                                        <p:attrNameLst>
                                          <p:attrName>style.color</p:attrName>
                                        </p:attrNameLst>
                                      </p:cBhvr>
                                      <p:to>
                                        <a:schemeClr val="accent1"/>
                                      </p:to>
                                    </p:animClr>
                                  </p:childTnLst>
                                </p:cTn>
                              </p:par>
                              <p:par>
                                <p:cTn id="13" presetID="3" presetClass="emph" presetSubtype="2" fill="hold" nodeType="withEffect">
                                  <p:stCondLst>
                                    <p:cond delay="0"/>
                                  </p:stCondLst>
                                  <p:childTnLst>
                                    <p:animClr clrSpc="rgb" dir="cw">
                                      <p:cBhvr override="childStyle">
                                        <p:cTn id="14" dur="500" fill="hold"/>
                                        <p:tgtEl>
                                          <p:spTgt spid="65539">
                                            <p:txEl>
                                              <p:pRg st="5" end="5"/>
                                            </p:txEl>
                                          </p:spTgt>
                                        </p:tgtEl>
                                        <p:attrNameLst>
                                          <p:attrName>style.color</p:attrName>
                                        </p:attrNameLst>
                                      </p:cBhvr>
                                      <p:to>
                                        <a:schemeClr val="accent1"/>
                                      </p:to>
                                    </p:animClr>
                                  </p:childTnLst>
                                </p:cTn>
                              </p:par>
                              <p:par>
                                <p:cTn id="15" presetID="3" presetClass="emph" presetSubtype="2" fill="hold" nodeType="withEffect">
                                  <p:stCondLst>
                                    <p:cond delay="0"/>
                                  </p:stCondLst>
                                  <p:childTnLst>
                                    <p:animClr clrSpc="rgb" dir="cw">
                                      <p:cBhvr override="childStyle">
                                        <p:cTn id="16" dur="500" fill="hold"/>
                                        <p:tgtEl>
                                          <p:spTgt spid="65539">
                                            <p:txEl>
                                              <p:pRg st="6" end="6"/>
                                            </p:txEl>
                                          </p:spTgt>
                                        </p:tgtEl>
                                        <p:attrNameLst>
                                          <p:attrName>style.color</p:attrName>
                                        </p:attrNameLst>
                                      </p:cBhvr>
                                      <p:to>
                                        <a:schemeClr val="accent1"/>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Root Cause Analysis and TELL Results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73467129"/>
              </p:ext>
            </p:extLst>
          </p:nvPr>
        </p:nvGraphicFramePr>
        <p:xfrm>
          <a:off x="423204" y="1922718"/>
          <a:ext cx="8407400" cy="4755174"/>
        </p:xfrm>
        <a:graphic>
          <a:graphicData uri="http://schemas.openxmlformats.org/drawingml/2006/table">
            <a:tbl>
              <a:tblPr/>
              <a:tblGrid>
                <a:gridCol w="4203700"/>
                <a:gridCol w="4203700"/>
              </a:tblGrid>
              <a:tr h="8223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Arial" pitchFamily="34" charset="0"/>
                          <a:ea typeface="MS PGothic" pitchFamily="34" charset="-128"/>
                        </a:rPr>
                        <a:t>Common Root Causes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pitchFamily="34" charset="0"/>
                          <a:ea typeface="MS PGothic" pitchFamily="34" charset="-128"/>
                        </a:rPr>
                        <a:t>Using TELL Data as Verification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99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Culture of low expectations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“Instructional practices and supports” section on staff beliefs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381000">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585858"/>
                          </a:solidFill>
                          <a:effectLst/>
                          <a:latin typeface="Arial" pitchFamily="34" charset="0"/>
                          <a:ea typeface="MS PGothic" pitchFamily="34" charset="-128"/>
                        </a:rPr>
                        <a:t>Not enough time for instruction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Any items in the “Time” section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669925">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School does not have a system to address student behavior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Any items in the “Managing student conduct” section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r h="960438">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Staff turnover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“Overall” section on future employment plans and reasons for staying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1"/>
                    </a:solidFill>
                  </a:tcPr>
                </a:tc>
              </a:tr>
              <a:tr h="1249363">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585858"/>
                          </a:solidFill>
                          <a:effectLst/>
                          <a:latin typeface="Arial" pitchFamily="34" charset="0"/>
                          <a:ea typeface="MS PGothic" pitchFamily="34" charset="-128"/>
                        </a:rPr>
                        <a:t>Staff need to strengthen their skills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c>
                  <a:txBody>
                    <a:bodyPr/>
                    <a:lstStyle>
                      <a:lvl1pPr>
                        <a:spcBef>
                          <a:spcPct val="20000"/>
                        </a:spcBef>
                        <a:buFont typeface="Arial" pitchFamily="34" charset="0"/>
                        <a:defRPr sz="2300">
                          <a:solidFill>
                            <a:srgbClr val="585858"/>
                          </a:solidFill>
                          <a:latin typeface="Arial" pitchFamily="34" charset="0"/>
                          <a:ea typeface="Geneva" charset="0"/>
                        </a:defRPr>
                      </a:lvl1pPr>
                      <a:lvl2pPr marL="742950" indent="-285750">
                        <a:spcBef>
                          <a:spcPct val="20000"/>
                        </a:spcBef>
                        <a:buFont typeface="Arial" pitchFamily="34" charset="0"/>
                        <a:defRPr sz="2000">
                          <a:solidFill>
                            <a:srgbClr val="585858"/>
                          </a:solidFill>
                          <a:latin typeface="Arial" pitchFamily="34" charset="0"/>
                          <a:ea typeface="Geneva" charset="0"/>
                        </a:defRPr>
                      </a:lvl2pPr>
                      <a:lvl3pPr marL="1143000" indent="-228600">
                        <a:spcBef>
                          <a:spcPct val="20000"/>
                        </a:spcBef>
                        <a:buFont typeface="Arial" pitchFamily="34" charset="0"/>
                        <a:defRPr sz="2000">
                          <a:solidFill>
                            <a:srgbClr val="585858"/>
                          </a:solidFill>
                          <a:latin typeface="Arial" pitchFamily="34" charset="0"/>
                          <a:ea typeface="Geneva" charset="0"/>
                        </a:defRPr>
                      </a:lvl3pPr>
                      <a:lvl4pPr marL="1600200" indent="-228600">
                        <a:spcBef>
                          <a:spcPct val="20000"/>
                        </a:spcBef>
                        <a:buFont typeface="Arial" pitchFamily="34" charset="0"/>
                        <a:defRPr sz="1700">
                          <a:solidFill>
                            <a:srgbClr val="585858"/>
                          </a:solidFill>
                          <a:latin typeface="Arial" pitchFamily="34" charset="0"/>
                          <a:ea typeface="Geneva" charset="0"/>
                        </a:defRPr>
                      </a:lvl4pPr>
                      <a:lvl5pPr marL="2057400" indent="-228600">
                        <a:spcBef>
                          <a:spcPct val="20000"/>
                        </a:spcBef>
                        <a:buFont typeface="Arial" pitchFamily="34" charset="0"/>
                        <a:defRPr sz="1600">
                          <a:solidFill>
                            <a:srgbClr val="585858"/>
                          </a:solidFill>
                          <a:latin typeface="Arial" pitchFamily="34" charset="0"/>
                          <a:ea typeface="Geneva" charset="0"/>
                        </a:defRPr>
                      </a:lvl5pPr>
                      <a:lvl6pPr marL="25146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6pPr>
                      <a:lvl7pPr marL="29718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7pPr>
                      <a:lvl8pPr marL="34290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8pPr>
                      <a:lvl9pPr marL="3886200" indent="-228600" defTabSz="457200" eaLnBrk="0" fontAlgn="base" hangingPunct="0">
                        <a:spcBef>
                          <a:spcPct val="20000"/>
                        </a:spcBef>
                        <a:spcAft>
                          <a:spcPct val="0"/>
                        </a:spcAft>
                        <a:buFont typeface="Arial" pitchFamily="34" charset="0"/>
                        <a:defRPr sz="1600">
                          <a:solidFill>
                            <a:srgbClr val="585858"/>
                          </a:solidFill>
                          <a:latin typeface="Arial" pitchFamily="34" charset="0"/>
                          <a:ea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585858"/>
                          </a:solidFill>
                          <a:effectLst/>
                          <a:latin typeface="Arial" pitchFamily="34" charset="0"/>
                          <a:ea typeface="MS PGothic" pitchFamily="34" charset="-128"/>
                        </a:rPr>
                        <a:t>Any items in the “Professional development,” “Instructional practices and supports,” and “New teacher supports”  sections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2"/>
                    </a:solidFill>
                  </a:tcPr>
                </a:tc>
              </a:tr>
            </a:tbl>
          </a:graphicData>
        </a:graphic>
      </p:graphicFrame>
    </p:spTree>
    <p:extLst>
      <p:ext uri="{BB962C8B-B14F-4D97-AF65-F5344CB8AC3E}">
        <p14:creationId xmlns:p14="http://schemas.microsoft.com/office/powerpoint/2010/main" val="41734958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TELL Reports</a:t>
            </a:r>
            <a:endParaRPr lang="en-US" dirty="0"/>
          </a:p>
        </p:txBody>
      </p:sp>
      <p:sp>
        <p:nvSpPr>
          <p:cNvPr id="6" name="Content Placeholder 1"/>
          <p:cNvSpPr>
            <a:spLocks noGrp="1"/>
          </p:cNvSpPr>
          <p:nvPr>
            <p:ph idx="1"/>
          </p:nvPr>
        </p:nvSpPr>
        <p:spPr>
          <a:xfrm>
            <a:off x="380999" y="1493520"/>
            <a:ext cx="8407893" cy="5132363"/>
          </a:xfrm>
        </p:spPr>
        <p:txBody>
          <a:bodyPr/>
          <a:lstStyle/>
          <a:p>
            <a:r>
              <a:rPr lang="en-US" dirty="0" smtClean="0"/>
              <a:t>Tellcolorado.org</a:t>
            </a:r>
          </a:p>
          <a:p>
            <a:r>
              <a:rPr lang="en-US" dirty="0" smtClean="0"/>
              <a:t>Reports/Views:</a:t>
            </a:r>
            <a:endParaRPr lang="en-US" dirty="0"/>
          </a:p>
          <a:p>
            <a:pPr lvl="1"/>
            <a:r>
              <a:rPr lang="en-US" dirty="0"/>
              <a:t>Detailed Results for 2015 [PDF]</a:t>
            </a:r>
          </a:p>
          <a:p>
            <a:pPr lvl="1"/>
            <a:r>
              <a:rPr lang="en-US" dirty="0" smtClean="0"/>
              <a:t>Summary </a:t>
            </a:r>
            <a:r>
              <a:rPr lang="en-US" dirty="0"/>
              <a:t>Results for </a:t>
            </a:r>
            <a:r>
              <a:rPr lang="en-US" dirty="0" smtClean="0"/>
              <a:t>2015 </a:t>
            </a:r>
            <a:r>
              <a:rPr lang="en-US" dirty="0"/>
              <a:t>[</a:t>
            </a:r>
            <a:r>
              <a:rPr lang="en-US" dirty="0" smtClean="0"/>
              <a:t>Excel or PDF]</a:t>
            </a:r>
            <a:endParaRPr lang="en-US" dirty="0"/>
          </a:p>
          <a:p>
            <a:pPr lvl="1"/>
            <a:r>
              <a:rPr lang="en-US" dirty="0" smtClean="0"/>
              <a:t>Summary </a:t>
            </a:r>
            <a:r>
              <a:rPr lang="en-US" dirty="0"/>
              <a:t>Comparison Results </a:t>
            </a:r>
            <a:r>
              <a:rPr lang="en-US" dirty="0" smtClean="0"/>
              <a:t>2011, 2013, 2015 </a:t>
            </a:r>
            <a:r>
              <a:rPr lang="en-US" dirty="0"/>
              <a:t>[</a:t>
            </a:r>
            <a:r>
              <a:rPr lang="en-US" dirty="0" smtClean="0"/>
              <a:t>Excel or PDF]</a:t>
            </a:r>
            <a:endParaRPr lang="en-US" dirty="0"/>
          </a:p>
          <a:p>
            <a:r>
              <a:rPr lang="en-US" dirty="0" smtClean="0"/>
              <a:t>Interactive Tool </a:t>
            </a:r>
            <a:r>
              <a:rPr lang="en-US" dirty="0" smtClean="0">
                <a:solidFill>
                  <a:schemeClr val="tx2">
                    <a:lumMod val="75000"/>
                  </a:schemeClr>
                </a:solidFill>
              </a:rPr>
              <a:t>(New for 2015!)</a:t>
            </a:r>
          </a:p>
          <a:p>
            <a:pPr lvl="1"/>
            <a:r>
              <a:rPr lang="en-US" dirty="0" smtClean="0"/>
              <a:t>Individual School or District HEAT Maps</a:t>
            </a:r>
          </a:p>
          <a:p>
            <a:r>
              <a:rPr lang="en-US" dirty="0" smtClean="0"/>
              <a:t>Additional reports for districts (not public):</a:t>
            </a:r>
          </a:p>
          <a:p>
            <a:pPr lvl="1"/>
            <a:r>
              <a:rPr lang="en-US" dirty="0" smtClean="0"/>
              <a:t>Scatterplot </a:t>
            </a:r>
            <a:r>
              <a:rPr lang="en-US" dirty="0"/>
              <a:t>[</a:t>
            </a:r>
            <a:r>
              <a:rPr lang="en-US" dirty="0" smtClean="0"/>
              <a:t>Excel]</a:t>
            </a:r>
          </a:p>
          <a:p>
            <a:pPr lvl="1"/>
            <a:r>
              <a:rPr lang="en-US" dirty="0" smtClean="0"/>
              <a:t>By School Heat Map for Districts [Excel]</a:t>
            </a:r>
          </a:p>
        </p:txBody>
      </p:sp>
    </p:spTree>
    <p:extLst>
      <p:ext uri="{BB962C8B-B14F-4D97-AF65-F5344CB8AC3E}">
        <p14:creationId xmlns:p14="http://schemas.microsoft.com/office/powerpoint/2010/main" val="39161936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87</a:t>
            </a:fld>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182688"/>
            <a:ext cx="90932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4217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88</a:t>
            </a:fld>
            <a:endParaRPr lang="en-US" dirty="0" smtClean="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573" y="0"/>
            <a:ext cx="8948854" cy="6858000"/>
          </a:xfrm>
          <a:prstGeom prst="rect">
            <a:avLst/>
          </a:prstGeom>
        </p:spPr>
      </p:pic>
      <p:sp>
        <p:nvSpPr>
          <p:cNvPr id="4" name="TextBox 3"/>
          <p:cNvSpPr txBox="1"/>
          <p:nvPr/>
        </p:nvSpPr>
        <p:spPr>
          <a:xfrm>
            <a:off x="2335235" y="-4"/>
            <a:ext cx="4839286" cy="400110"/>
          </a:xfrm>
          <a:prstGeom prst="rect">
            <a:avLst/>
          </a:prstGeom>
          <a:solidFill>
            <a:schemeClr val="bg1"/>
          </a:solidFill>
        </p:spPr>
        <p:txBody>
          <a:bodyPr wrap="square" rtlCol="0">
            <a:spAutoFit/>
          </a:bodyPr>
          <a:lstStyle/>
          <a:p>
            <a:r>
              <a:rPr lang="en-US" sz="2000" b="1" dirty="0" smtClean="0">
                <a:solidFill>
                  <a:srgbClr val="00B050"/>
                </a:solidFill>
              </a:rPr>
              <a:t>Interactive School/District Heat Map</a:t>
            </a:r>
            <a:endParaRPr lang="en-US" sz="2000" b="1" dirty="0">
              <a:solidFill>
                <a:srgbClr val="00B050"/>
              </a:solidFill>
            </a:endParaRPr>
          </a:p>
        </p:txBody>
      </p:sp>
    </p:spTree>
    <p:extLst>
      <p:ext uri="{BB962C8B-B14F-4D97-AF65-F5344CB8AC3E}">
        <p14:creationId xmlns:p14="http://schemas.microsoft.com/office/powerpoint/2010/main" val="16623582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637869"/>
            <a:ext cx="515778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7973" y="3505200"/>
            <a:ext cx="792480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35040" y="1007201"/>
            <a:ext cx="2771335" cy="461665"/>
          </a:xfrm>
          <a:prstGeom prst="rect">
            <a:avLst/>
          </a:prstGeom>
          <a:noFill/>
        </p:spPr>
        <p:txBody>
          <a:bodyPr wrap="square" rtlCol="0">
            <a:spAutoFit/>
          </a:bodyPr>
          <a:lstStyle/>
          <a:p>
            <a:r>
              <a:rPr lang="en-US" sz="2400" b="1" dirty="0" smtClean="0">
                <a:solidFill>
                  <a:srgbClr val="00B050"/>
                </a:solidFill>
              </a:rPr>
              <a:t>Scatter Plot</a:t>
            </a:r>
            <a:endParaRPr lang="en-US" sz="2400" b="1" dirty="0">
              <a:solidFill>
                <a:srgbClr val="00B050"/>
              </a:solidFill>
            </a:endParaRPr>
          </a:p>
        </p:txBody>
      </p:sp>
      <p:sp>
        <p:nvSpPr>
          <p:cNvPr id="5" name="TextBox 4"/>
          <p:cNvSpPr txBox="1"/>
          <p:nvPr/>
        </p:nvSpPr>
        <p:spPr>
          <a:xfrm>
            <a:off x="6241438" y="2848635"/>
            <a:ext cx="2771335" cy="461665"/>
          </a:xfrm>
          <a:prstGeom prst="rect">
            <a:avLst/>
          </a:prstGeom>
          <a:noFill/>
        </p:spPr>
        <p:txBody>
          <a:bodyPr wrap="square" rtlCol="0">
            <a:spAutoFit/>
          </a:bodyPr>
          <a:lstStyle/>
          <a:p>
            <a:r>
              <a:rPr lang="en-US" sz="2400" b="1" dirty="0" smtClean="0">
                <a:solidFill>
                  <a:srgbClr val="00B050"/>
                </a:solidFill>
              </a:rPr>
              <a:t>By School HEAT Map</a:t>
            </a:r>
            <a:endParaRPr lang="en-US" sz="2400" b="1" dirty="0">
              <a:solidFill>
                <a:srgbClr val="00B050"/>
              </a:solidFill>
            </a:endParaRPr>
          </a:p>
        </p:txBody>
      </p:sp>
      <p:cxnSp>
        <p:nvCxnSpPr>
          <p:cNvPr id="4" name="Straight Arrow Connector 3"/>
          <p:cNvCxnSpPr>
            <a:stCxn id="2" idx="1"/>
          </p:cNvCxnSpPr>
          <p:nvPr/>
        </p:nvCxnSpPr>
        <p:spPr>
          <a:xfrm flipH="1">
            <a:off x="5462587" y="1238034"/>
            <a:ext cx="572453" cy="6751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86068" y="3193366"/>
            <a:ext cx="1655370" cy="6611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1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dirty="0" smtClean="0"/>
              <a:t>Turn to </a:t>
            </a:r>
            <a:r>
              <a:rPr lang="en-US" dirty="0" smtClean="0">
                <a:solidFill>
                  <a:schemeClr val="accent1">
                    <a:lumMod val="75000"/>
                  </a:schemeClr>
                </a:solidFill>
              </a:rPr>
              <a:t>UIP During the State Assessment Transition Spring 2015: Session Overview </a:t>
            </a:r>
            <a:r>
              <a:rPr lang="en-US" dirty="0" smtClean="0"/>
              <a:t>(Tools, p. 1).</a:t>
            </a:r>
          </a:p>
          <a:p>
            <a:pPr>
              <a:spcBef>
                <a:spcPts val="1800"/>
              </a:spcBef>
            </a:pPr>
            <a:r>
              <a:rPr lang="en-US" dirty="0" smtClean="0"/>
              <a:t>Consider</a:t>
            </a:r>
            <a:r>
              <a:rPr lang="en-US" dirty="0"/>
              <a:t> </a:t>
            </a:r>
            <a:r>
              <a:rPr lang="en-US" dirty="0" smtClean="0"/>
              <a:t>Session Topics:</a:t>
            </a:r>
          </a:p>
          <a:p>
            <a:pPr lvl="1">
              <a:spcBef>
                <a:spcPts val="1800"/>
              </a:spcBef>
            </a:pPr>
            <a:r>
              <a:rPr lang="en-US" dirty="0" smtClean="0"/>
              <a:t>Is this what you expected to be the focus of the day?</a:t>
            </a:r>
          </a:p>
          <a:p>
            <a:pPr lvl="1">
              <a:spcBef>
                <a:spcPts val="1800"/>
              </a:spcBef>
            </a:pPr>
            <a:r>
              <a:rPr lang="en-US" dirty="0" smtClean="0"/>
              <a:t>Do you have questions?</a:t>
            </a:r>
          </a:p>
          <a:p>
            <a:pPr>
              <a:spcBef>
                <a:spcPts val="1800"/>
              </a:spcBef>
            </a:pPr>
            <a:r>
              <a:rPr lang="en-US" dirty="0" smtClean="0"/>
              <a:t>Review Outcomes</a:t>
            </a:r>
            <a:r>
              <a:rPr lang="en-US" dirty="0"/>
              <a:t> </a:t>
            </a:r>
            <a:r>
              <a:rPr lang="en-US" dirty="0" smtClean="0"/>
              <a:t>(for each topic)</a:t>
            </a:r>
          </a:p>
          <a:p>
            <a:pPr lvl="1">
              <a:spcBef>
                <a:spcPts val="1800"/>
              </a:spcBef>
            </a:pPr>
            <a:r>
              <a:rPr lang="en-US" dirty="0" smtClean="0"/>
              <a:t>Do they make sense?</a:t>
            </a:r>
          </a:p>
          <a:p>
            <a:pPr lvl="1">
              <a:spcBef>
                <a:spcPts val="1800"/>
              </a:spcBef>
            </a:pPr>
            <a:r>
              <a:rPr lang="en-US" dirty="0" smtClean="0"/>
              <a:t>Do you have questions?</a:t>
            </a:r>
          </a:p>
          <a:p>
            <a:endParaRPr lang="en-US" dirty="0"/>
          </a:p>
        </p:txBody>
      </p:sp>
      <p:sp>
        <p:nvSpPr>
          <p:cNvPr id="9218" name="Title 1"/>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Session Outcomes</a:t>
            </a:r>
          </a:p>
        </p:txBody>
      </p:sp>
    </p:spTree>
    <p:extLst>
      <p:ext uri="{BB962C8B-B14F-4D97-AF65-F5344CB8AC3E}">
        <p14:creationId xmlns:p14="http://schemas.microsoft.com/office/powerpoint/2010/main" val="237740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through the TELL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1136157"/>
              </p:ext>
            </p:extLst>
          </p:nvPr>
        </p:nvGraphicFramePr>
        <p:xfrm>
          <a:off x="381000" y="1493838"/>
          <a:ext cx="8407400" cy="4632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Right Arrow 4"/>
          <p:cNvSpPr/>
          <p:nvPr/>
        </p:nvSpPr>
        <p:spPr>
          <a:xfrm rot="10800000">
            <a:off x="5919714" y="2442949"/>
            <a:ext cx="1219201" cy="35427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2494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Data, Where to Start?</a:t>
            </a:r>
            <a:endParaRPr lang="en-US" dirty="0"/>
          </a:p>
        </p:txBody>
      </p:sp>
      <p:sp>
        <p:nvSpPr>
          <p:cNvPr id="4" name="Content Placeholder 3"/>
          <p:cNvSpPr>
            <a:spLocks noGrp="1"/>
          </p:cNvSpPr>
          <p:nvPr>
            <p:ph idx="1"/>
          </p:nvPr>
        </p:nvSpPr>
        <p:spPr>
          <a:xfrm>
            <a:off x="380999" y="1324708"/>
            <a:ext cx="8407893" cy="5413717"/>
          </a:xfrm>
        </p:spPr>
        <p:txBody>
          <a:bodyPr/>
          <a:lstStyle/>
          <a:p>
            <a:r>
              <a:rPr lang="en-US" dirty="0" smtClean="0"/>
              <a:t>Use HEAT Maps to identify a construct to start with:</a:t>
            </a:r>
          </a:p>
          <a:p>
            <a:pPr lvl="1"/>
            <a:r>
              <a:rPr lang="en-US" dirty="0" smtClean="0"/>
              <a:t>For which constructs were our teachers’ responses significantly lower than others? (compared to)</a:t>
            </a:r>
          </a:p>
          <a:p>
            <a:pPr lvl="1"/>
            <a:r>
              <a:rPr lang="en-US" dirty="0" smtClean="0"/>
              <a:t>Significantly higher? (compared to. . .)</a:t>
            </a:r>
          </a:p>
          <a:p>
            <a:r>
              <a:rPr lang="en-US" dirty="0" smtClean="0"/>
              <a:t>Consider state-level results by construct:</a:t>
            </a:r>
          </a:p>
          <a:p>
            <a:pPr lvl="1"/>
            <a:r>
              <a:rPr lang="en-US" b="1" dirty="0"/>
              <a:t>Time</a:t>
            </a:r>
            <a:r>
              <a:rPr lang="en-US" dirty="0"/>
              <a:t> continues to be the least positively viewed teaching condition assessed in the survey.</a:t>
            </a:r>
          </a:p>
          <a:p>
            <a:pPr lvl="1"/>
            <a:r>
              <a:rPr lang="en-US" dirty="0" smtClean="0"/>
              <a:t>In reporting on their </a:t>
            </a:r>
            <a:r>
              <a:rPr lang="en-US" b="1" dirty="0" smtClean="0"/>
              <a:t>Instructional Practices</a:t>
            </a:r>
            <a:r>
              <a:rPr lang="en-US" dirty="0" smtClean="0"/>
              <a:t>, educators </a:t>
            </a:r>
            <a:r>
              <a:rPr lang="en-US" dirty="0"/>
              <a:t>report high levels of use of classroom assessment, but declining use of state and district administered assessment results. </a:t>
            </a:r>
          </a:p>
          <a:p>
            <a:pPr lvl="1"/>
            <a:r>
              <a:rPr lang="en-US" dirty="0" smtClean="0"/>
              <a:t>In reporting on </a:t>
            </a:r>
            <a:r>
              <a:rPr lang="en-US" b="1" dirty="0" smtClean="0"/>
              <a:t>Supports</a:t>
            </a:r>
            <a:r>
              <a:rPr lang="en-US" dirty="0" smtClean="0"/>
              <a:t>, less </a:t>
            </a:r>
            <a:r>
              <a:rPr lang="en-US" dirty="0"/>
              <a:t>than half of </a:t>
            </a:r>
            <a:r>
              <a:rPr lang="en-US" dirty="0" smtClean="0"/>
              <a:t>the respondents </a:t>
            </a:r>
            <a:r>
              <a:rPr lang="en-US" dirty="0"/>
              <a:t>(44 %) in 2015 agree that the teacher evaluation process accurately identifies effectiveness, compared to </a:t>
            </a:r>
            <a:r>
              <a:rPr lang="en-US" dirty="0" smtClean="0"/>
              <a:t>62% in </a:t>
            </a:r>
            <a:r>
              <a:rPr lang="en-US" dirty="0"/>
              <a:t>2013. </a:t>
            </a:r>
          </a:p>
          <a:p>
            <a:pPr lvl="1"/>
            <a:endParaRPr lang="en-US" dirty="0" smtClean="0"/>
          </a:p>
          <a:p>
            <a:pPr marL="45720" indent="0">
              <a:buNone/>
            </a:pPr>
            <a:endParaRPr lang="en-US" dirty="0"/>
          </a:p>
          <a:p>
            <a:endParaRPr lang="en-US" dirty="0"/>
          </a:p>
        </p:txBody>
      </p:sp>
    </p:spTree>
    <p:extLst>
      <p:ext uri="{BB962C8B-B14F-4D97-AF65-F5344CB8AC3E}">
        <p14:creationId xmlns:p14="http://schemas.microsoft.com/office/powerpoint/2010/main" val="1464857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2306"/>
            <a:ext cx="8407893" cy="4986530"/>
          </a:xfrm>
        </p:spPr>
        <p:txBody>
          <a:bodyPr/>
          <a:lstStyle/>
          <a:p>
            <a:r>
              <a:rPr lang="en-US" dirty="0" smtClean="0">
                <a:hlinkClick r:id="rId2"/>
              </a:rPr>
              <a:t>www.tellcolorado.org</a:t>
            </a:r>
            <a:endParaRPr lang="en-US" dirty="0" smtClean="0"/>
          </a:p>
          <a:p>
            <a:r>
              <a:rPr lang="en-US" dirty="0" smtClean="0"/>
              <a:t>All districts and schools with at least a 50% response rate (and a minimum of 5 responses).</a:t>
            </a:r>
          </a:p>
          <a:p>
            <a:r>
              <a:rPr lang="en-US" dirty="0" smtClean="0"/>
              <a:t>Survey Results:</a:t>
            </a:r>
          </a:p>
          <a:p>
            <a:pPr lvl="1"/>
            <a:r>
              <a:rPr lang="en-US" dirty="0" smtClean="0"/>
              <a:t>By District</a:t>
            </a:r>
          </a:p>
          <a:p>
            <a:pPr lvl="1"/>
            <a:r>
              <a:rPr lang="en-US" dirty="0" smtClean="0"/>
              <a:t>By School</a:t>
            </a:r>
          </a:p>
          <a:p>
            <a:r>
              <a:rPr lang="en-US" dirty="0" smtClean="0"/>
              <a:t>Have you accessed your TELL Survey Results?</a:t>
            </a:r>
          </a:p>
        </p:txBody>
      </p:sp>
      <p:sp>
        <p:nvSpPr>
          <p:cNvPr id="3" name="Title 2"/>
          <p:cNvSpPr>
            <a:spLocks noGrp="1"/>
          </p:cNvSpPr>
          <p:nvPr>
            <p:ph type="title"/>
          </p:nvPr>
        </p:nvSpPr>
        <p:spPr/>
        <p:txBody>
          <a:bodyPr/>
          <a:lstStyle/>
          <a:p>
            <a:r>
              <a:rPr lang="en-US" dirty="0" smtClean="0"/>
              <a:t>Accessing TELL Results</a:t>
            </a:r>
            <a:br>
              <a:rPr lang="en-US" dirty="0" smtClean="0"/>
            </a:br>
            <a:r>
              <a:rPr lang="en-US" dirty="0" smtClean="0"/>
              <a:t>TELLCOlorado.org</a:t>
            </a:r>
            <a:endParaRPr lang="en-US" dirty="0"/>
          </a:p>
        </p:txBody>
      </p:sp>
      <p:grpSp>
        <p:nvGrpSpPr>
          <p:cNvPr id="20" name="Group 19"/>
          <p:cNvGrpSpPr/>
          <p:nvPr/>
        </p:nvGrpSpPr>
        <p:grpSpPr>
          <a:xfrm>
            <a:off x="150004" y="1822306"/>
            <a:ext cx="8816575" cy="4883150"/>
            <a:chOff x="-155575" y="1279574"/>
            <a:chExt cx="9299575" cy="4883150"/>
          </a:xfrm>
        </p:grpSpPr>
        <p:pic>
          <p:nvPicPr>
            <p:cNvPr id="1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79574"/>
              <a:ext cx="9144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898525" y="4408536"/>
              <a:ext cx="5353050" cy="184150"/>
            </a:xfrm>
            <a:prstGeom prst="rect">
              <a:avLst/>
            </a:prstGeom>
            <a:solidFill>
              <a:srgbClr val="FFFF00">
                <a:alpha val="32156"/>
              </a:srgbClr>
            </a:solidFill>
            <a:ln w="9525">
              <a:solidFill>
                <a:srgbClr val="0082A9"/>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9" name="Right Arrow 18"/>
            <p:cNvSpPr>
              <a:spLocks noChangeArrowheads="1"/>
            </p:cNvSpPr>
            <p:nvPr/>
          </p:nvSpPr>
          <p:spPr bwMode="auto">
            <a:xfrm rot="1580801">
              <a:off x="-155575" y="3610024"/>
              <a:ext cx="1163638" cy="879475"/>
            </a:xfrm>
            <a:prstGeom prst="rightArrow">
              <a:avLst>
                <a:gd name="adj1" fmla="val 50000"/>
                <a:gd name="adj2" fmla="val 50002"/>
              </a:avLst>
            </a:prstGeom>
            <a:gradFill rotWithShape="1">
              <a:gsLst>
                <a:gs pos="0">
                  <a:srgbClr val="96D5FF"/>
                </a:gs>
                <a:gs pos="100000">
                  <a:srgbClr val="0091C2"/>
                </a:gs>
              </a:gsLst>
              <a:lin ang="5400000"/>
            </a:gradFill>
            <a:ln w="9525">
              <a:solidFill>
                <a:srgbClr val="0082A9"/>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grpSp>
    </p:spTree>
    <p:extLst>
      <p:ext uri="{BB962C8B-B14F-4D97-AF65-F5344CB8AC3E}">
        <p14:creationId xmlns:p14="http://schemas.microsoft.com/office/powerpoint/2010/main" val="274175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Access your school/district TELL Data, either: </a:t>
            </a:r>
          </a:p>
          <a:p>
            <a:pPr lvl="1"/>
            <a:r>
              <a:rPr lang="en-US" dirty="0" smtClean="0"/>
              <a:t>Review your School/District Level HEAT maps (interactive tool), OR</a:t>
            </a:r>
          </a:p>
          <a:p>
            <a:pPr lvl="1"/>
            <a:r>
              <a:rPr lang="en-US" dirty="0"/>
              <a:t>Download the spread sheet of your Summary Results or Summary Comparison </a:t>
            </a:r>
            <a:r>
              <a:rPr lang="en-US" dirty="0" smtClean="0"/>
              <a:t>Results</a:t>
            </a:r>
            <a:r>
              <a:rPr lang="en-US" dirty="0"/>
              <a:t>.</a:t>
            </a:r>
            <a:endParaRPr lang="en-US" dirty="0" smtClean="0"/>
          </a:p>
          <a:p>
            <a:r>
              <a:rPr lang="en-US" dirty="0" smtClean="0"/>
              <a:t>Consider:</a:t>
            </a:r>
          </a:p>
          <a:p>
            <a:pPr lvl="1"/>
            <a:r>
              <a:rPr lang="en-US" dirty="0"/>
              <a:t>On which construct(s) would you focus first?</a:t>
            </a:r>
          </a:p>
          <a:p>
            <a:pPr lvl="1"/>
            <a:r>
              <a:rPr lang="en-US" dirty="0"/>
              <a:t>What would be your path through your TELL data?</a:t>
            </a:r>
          </a:p>
          <a:p>
            <a:pPr marL="45720" indent="0">
              <a:buNone/>
            </a:pPr>
            <a:endParaRPr lang="en-US" dirty="0"/>
          </a:p>
        </p:txBody>
      </p:sp>
      <p:sp>
        <p:nvSpPr>
          <p:cNvPr id="2" name="Title 1"/>
          <p:cNvSpPr>
            <a:spLocks noGrp="1"/>
          </p:cNvSpPr>
          <p:nvPr>
            <p:ph type="title"/>
          </p:nvPr>
        </p:nvSpPr>
        <p:spPr/>
        <p:txBody>
          <a:bodyPr/>
          <a:lstStyle/>
          <a:p>
            <a:r>
              <a:rPr lang="en-US" dirty="0" smtClean="0"/>
              <a:t>Practice</a:t>
            </a:r>
            <a:endParaRPr lang="en-US" dirty="0"/>
          </a:p>
        </p:txBody>
      </p:sp>
    </p:spTree>
    <p:extLst>
      <p:ext uri="{BB962C8B-B14F-4D97-AF65-F5344CB8AC3E}">
        <p14:creationId xmlns:p14="http://schemas.microsoft.com/office/powerpoint/2010/main" val="197872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for Local Planning</a:t>
            </a:r>
            <a:endParaRPr lang="en-US" dirty="0"/>
          </a:p>
        </p:txBody>
      </p:sp>
      <p:sp>
        <p:nvSpPr>
          <p:cNvPr id="2" name="Content Placeholder 1"/>
          <p:cNvSpPr>
            <a:spLocks noGrp="1"/>
          </p:cNvSpPr>
          <p:nvPr>
            <p:ph idx="1"/>
          </p:nvPr>
        </p:nvSpPr>
        <p:spPr>
          <a:xfrm>
            <a:off x="380999" y="1493520"/>
            <a:ext cx="8407893" cy="4920928"/>
          </a:xfrm>
        </p:spPr>
        <p:txBody>
          <a:bodyPr/>
          <a:lstStyle/>
          <a:p>
            <a:r>
              <a:rPr lang="en-US" dirty="0" smtClean="0"/>
              <a:t>How will you use TELL results for improvement planning during the 2015-16 school year? </a:t>
            </a:r>
          </a:p>
          <a:p>
            <a:r>
              <a:rPr lang="en-US" dirty="0" smtClean="0"/>
              <a:t>How will you help folks:</a:t>
            </a:r>
          </a:p>
          <a:p>
            <a:pPr lvl="1"/>
            <a:r>
              <a:rPr lang="en-US" dirty="0" smtClean="0"/>
              <a:t>Access TELL their Survey Results</a:t>
            </a:r>
          </a:p>
          <a:p>
            <a:pPr lvl="1"/>
            <a:r>
              <a:rPr lang="en-US" dirty="0" smtClean="0"/>
              <a:t>Determine where to start to analyze their TELL data</a:t>
            </a:r>
          </a:p>
          <a:p>
            <a:r>
              <a:rPr lang="en-US" dirty="0" smtClean="0"/>
              <a:t>Turn to Planning for UIP for 2015-16, page 9, make notes about:</a:t>
            </a:r>
          </a:p>
          <a:p>
            <a:pPr lvl="1"/>
            <a:r>
              <a:rPr lang="en-US" dirty="0" smtClean="0"/>
              <a:t>Critical information to share</a:t>
            </a:r>
          </a:p>
          <a:p>
            <a:pPr lvl="1"/>
            <a:r>
              <a:rPr lang="en-US" dirty="0" smtClean="0"/>
              <a:t>Tools/Resources to Use</a:t>
            </a:r>
          </a:p>
          <a:p>
            <a:pPr lvl="1"/>
            <a:r>
              <a:rPr lang="en-US" dirty="0" smtClean="0"/>
              <a:t>With whom, when and how you will share this information</a:t>
            </a:r>
            <a:endParaRPr lang="en-US" dirty="0"/>
          </a:p>
        </p:txBody>
      </p:sp>
    </p:spTree>
    <p:extLst>
      <p:ext uri="{BB962C8B-B14F-4D97-AF65-F5344CB8AC3E}">
        <p14:creationId xmlns:p14="http://schemas.microsoft.com/office/powerpoint/2010/main" val="25846819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3656" y="5536490"/>
            <a:ext cx="5199797" cy="73491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p:txBody>
          <a:bodyPr anchor="t"/>
          <a:lstStyle/>
          <a:p>
            <a:pPr>
              <a:defRPr/>
            </a:pPr>
            <a:r>
              <a:rPr lang="en-US" dirty="0" smtClean="0"/>
              <a:t>Agenda</a:t>
            </a:r>
            <a:endParaRPr lang="en-US" dirty="0"/>
          </a:p>
        </p:txBody>
      </p:sp>
      <p:sp>
        <p:nvSpPr>
          <p:cNvPr id="3" name="TextBox 2"/>
          <p:cNvSpPr txBox="1"/>
          <p:nvPr/>
        </p:nvSpPr>
        <p:spPr>
          <a:xfrm>
            <a:off x="2055259" y="174835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Assessment Transition </a:t>
            </a:r>
            <a:r>
              <a:rPr lang="en-US" sz="2000" dirty="0" smtClean="0">
                <a:solidFill>
                  <a:schemeClr val="bg1"/>
                </a:solidFill>
                <a:latin typeface="Verdana" charset="0"/>
              </a:rPr>
              <a:t>Implications for Accountability and UIP 2015</a:t>
            </a:r>
            <a:endParaRPr lang="en-US" sz="2000" dirty="0">
              <a:solidFill>
                <a:schemeClr val="bg1"/>
              </a:solidFill>
              <a:latin typeface="Verdana" charset="0"/>
            </a:endParaRPr>
          </a:p>
        </p:txBody>
      </p:sp>
      <p:sp>
        <p:nvSpPr>
          <p:cNvPr id="14" name="TextBox 13"/>
          <p:cNvSpPr txBox="1"/>
          <p:nvPr/>
        </p:nvSpPr>
        <p:spPr>
          <a:xfrm>
            <a:off x="2041542" y="4678420"/>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Utilizing TELL Survey Results in UIP Processes</a:t>
            </a:r>
            <a:endParaRPr lang="en-US" sz="2000" dirty="0">
              <a:solidFill>
                <a:schemeClr val="bg1"/>
              </a:solidFill>
              <a:latin typeface="Verdana" charset="0"/>
            </a:endParaRPr>
          </a:p>
        </p:txBody>
      </p:sp>
      <p:cxnSp>
        <p:nvCxnSpPr>
          <p:cNvPr id="18" name="Straight Arrow Connector 17"/>
          <p:cNvCxnSpPr/>
          <p:nvPr/>
        </p:nvCxnSpPr>
        <p:spPr>
          <a:xfrm>
            <a:off x="4466495" y="2497276"/>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0"/>
          </p:cNvCxnSpPr>
          <p:nvPr/>
        </p:nvCxnSpPr>
        <p:spPr>
          <a:xfrm flipH="1">
            <a:off x="4479942" y="5402456"/>
            <a:ext cx="9099" cy="30242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66495" y="3431414"/>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542" y="5704878"/>
            <a:ext cx="48768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READ Act and UIP</a:t>
            </a:r>
            <a:endParaRPr lang="en-US" sz="2000" dirty="0">
              <a:solidFill>
                <a:schemeClr val="bg1"/>
              </a:solidFill>
              <a:latin typeface="Verdana" charset="0"/>
            </a:endParaRPr>
          </a:p>
        </p:txBody>
      </p:sp>
      <p:cxnSp>
        <p:nvCxnSpPr>
          <p:cNvPr id="24" name="Straight Arrow Connector 23"/>
          <p:cNvCxnSpPr/>
          <p:nvPr/>
        </p:nvCxnSpPr>
        <p:spPr>
          <a:xfrm>
            <a:off x="4493659" y="4410351"/>
            <a:ext cx="0" cy="26806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472" y="2793868"/>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smtClean="0">
                <a:solidFill>
                  <a:schemeClr val="bg1"/>
                </a:solidFill>
                <a:latin typeface="Verdana" charset="0"/>
              </a:rPr>
              <a:t>UIP Template and Expectations for 2015-16</a:t>
            </a:r>
            <a:endParaRPr lang="en-US" sz="2000" dirty="0">
              <a:solidFill>
                <a:schemeClr val="bg1"/>
              </a:solidFill>
              <a:latin typeface="Verdana" charset="0"/>
            </a:endParaRPr>
          </a:p>
        </p:txBody>
      </p:sp>
      <p:sp>
        <p:nvSpPr>
          <p:cNvPr id="25" name="TextBox 24"/>
          <p:cNvSpPr txBox="1"/>
          <p:nvPr/>
        </p:nvSpPr>
        <p:spPr>
          <a:xfrm>
            <a:off x="2050124" y="3691872"/>
            <a:ext cx="4876800" cy="70788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spcAft>
                <a:spcPts val="600"/>
              </a:spcAft>
              <a:defRPr/>
            </a:pPr>
            <a:r>
              <a:rPr lang="en-US" sz="2000" dirty="0">
                <a:solidFill>
                  <a:schemeClr val="bg1"/>
                </a:solidFill>
                <a:latin typeface="Verdana" charset="0"/>
              </a:rPr>
              <a:t>Data Analysis for Academic Achievement and Growth</a:t>
            </a:r>
          </a:p>
        </p:txBody>
      </p:sp>
    </p:spTree>
    <p:extLst>
      <p:ext uri="{BB962C8B-B14F-4D97-AF65-F5344CB8AC3E}">
        <p14:creationId xmlns:p14="http://schemas.microsoft.com/office/powerpoint/2010/main" val="351433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800"/>
              </a:spcBef>
            </a:pPr>
            <a:r>
              <a:rPr lang="en-US" dirty="0" smtClean="0"/>
              <a:t>The READ Act included requirements for UIP that took effect during the 2014-15 school year.</a:t>
            </a:r>
          </a:p>
          <a:p>
            <a:pPr>
              <a:spcBef>
                <a:spcPts val="1800"/>
              </a:spcBef>
            </a:pPr>
            <a:r>
              <a:rPr lang="en-US" dirty="0" smtClean="0"/>
              <a:t>Work with a partner to consider </a:t>
            </a:r>
            <a:r>
              <a:rPr lang="en-US" dirty="0" smtClean="0">
                <a:solidFill>
                  <a:schemeClr val="accent1">
                    <a:lumMod val="75000"/>
                  </a:schemeClr>
                </a:solidFill>
              </a:rPr>
              <a:t>READ Act Provisions related to Unified Improvement Planning</a:t>
            </a:r>
            <a:r>
              <a:rPr lang="en-US" dirty="0" smtClean="0"/>
              <a:t> (Tools, p. 35).</a:t>
            </a:r>
          </a:p>
          <a:p>
            <a:r>
              <a:rPr lang="en-US" dirty="0" smtClean="0"/>
              <a:t>Consider the following </a:t>
            </a:r>
            <a:r>
              <a:rPr lang="en-US" dirty="0"/>
              <a:t>questions </a:t>
            </a:r>
            <a:r>
              <a:rPr lang="en-US" dirty="0" smtClean="0"/>
              <a:t>:</a:t>
            </a:r>
          </a:p>
          <a:p>
            <a:pPr lvl="1"/>
            <a:r>
              <a:rPr lang="en-US" dirty="0" smtClean="0"/>
              <a:t>Which aspects of Unified Improvement Planning are addressed in the READ Act?</a:t>
            </a:r>
          </a:p>
          <a:p>
            <a:pPr lvl="1"/>
            <a:r>
              <a:rPr lang="en-US" dirty="0" smtClean="0"/>
              <a:t>What analysis of K-3 reading assessment results are required?</a:t>
            </a:r>
            <a:endParaRPr lang="en-US" dirty="0"/>
          </a:p>
        </p:txBody>
      </p:sp>
      <p:sp>
        <p:nvSpPr>
          <p:cNvPr id="2" name="Title 1"/>
          <p:cNvSpPr>
            <a:spLocks noGrp="1"/>
          </p:cNvSpPr>
          <p:nvPr>
            <p:ph type="title"/>
          </p:nvPr>
        </p:nvSpPr>
        <p:spPr/>
        <p:txBody>
          <a:bodyPr/>
          <a:lstStyle/>
          <a:p>
            <a:r>
              <a:rPr lang="en-US" dirty="0" smtClean="0"/>
              <a:t>READ Act Requirements for UIP</a:t>
            </a:r>
            <a:endParaRPr lang="en-US" dirty="0"/>
          </a:p>
        </p:txBody>
      </p:sp>
    </p:spTree>
    <p:extLst>
      <p:ext uri="{BB962C8B-B14F-4D97-AF65-F5344CB8AC3E}">
        <p14:creationId xmlns:p14="http://schemas.microsoft.com/office/powerpoint/2010/main" val="272914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HB 15-1323 Revisions to READ Act Requirements</a:t>
            </a:r>
            <a:endParaRPr lang="en-US" dirty="0"/>
          </a:p>
        </p:txBody>
      </p:sp>
    </p:spTree>
    <p:extLst>
      <p:ext uri="{BB962C8B-B14F-4D97-AF65-F5344CB8AC3E}">
        <p14:creationId xmlns:p14="http://schemas.microsoft.com/office/powerpoint/2010/main" val="226069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 Act and UIP Processes</a:t>
            </a:r>
            <a:endParaRPr lang="en-US" dirty="0"/>
          </a:p>
        </p:txBody>
      </p:sp>
      <p:sp>
        <p:nvSpPr>
          <p:cNvPr id="6" name="Content Placeholder 5"/>
          <p:cNvSpPr>
            <a:spLocks noGrp="1"/>
          </p:cNvSpPr>
          <p:nvPr>
            <p:ph idx="1"/>
          </p:nvPr>
        </p:nvSpPr>
        <p:spPr>
          <a:xfrm>
            <a:off x="380999" y="1324708"/>
            <a:ext cx="8407893" cy="4801771"/>
          </a:xfrm>
        </p:spPr>
        <p:txBody>
          <a:bodyPr/>
          <a:lstStyle/>
          <a:p>
            <a:r>
              <a:rPr lang="en-US" dirty="0"/>
              <a:t>Data Analysis (Data Narrative/Data Analysis Worksheet):</a:t>
            </a:r>
          </a:p>
          <a:p>
            <a:pPr lvl="1"/>
            <a:r>
              <a:rPr lang="en-US" dirty="0"/>
              <a:t>Identify notable trends in K-3 reading assessment results.</a:t>
            </a:r>
          </a:p>
          <a:p>
            <a:pPr lvl="1"/>
            <a:r>
              <a:rPr lang="en-US" dirty="0"/>
              <a:t>Determine if K-3 reading is a priority performance challenge and identify associated root causes.</a:t>
            </a:r>
          </a:p>
          <a:p>
            <a:r>
              <a:rPr lang="en-US" dirty="0"/>
              <a:t>Setting Performance Targets (Target-Setting Form):</a:t>
            </a:r>
          </a:p>
          <a:p>
            <a:pPr lvl="1"/>
            <a:r>
              <a:rPr lang="en-US" dirty="0"/>
              <a:t>Increase # of students achieving grade-level expectations.</a:t>
            </a:r>
          </a:p>
          <a:p>
            <a:pPr lvl="1"/>
            <a:r>
              <a:rPr lang="en-US" dirty="0"/>
              <a:t>Reduce # of students with significant reading deficiencies.</a:t>
            </a:r>
          </a:p>
          <a:p>
            <a:r>
              <a:rPr lang="en-US" dirty="0"/>
              <a:t>Action Planning (Action Planning Form):</a:t>
            </a:r>
          </a:p>
          <a:p>
            <a:pPr lvl="1"/>
            <a:r>
              <a:rPr lang="en-US" dirty="0"/>
              <a:t>Include action steps related to addressing the needs of K-3 grade students who are identified as having significant reading deficiencies.</a:t>
            </a:r>
          </a:p>
          <a:p>
            <a:pPr marL="45720" indent="0">
              <a:buNone/>
            </a:pPr>
            <a:endParaRPr lang="en-US" dirty="0"/>
          </a:p>
        </p:txBody>
      </p:sp>
    </p:spTree>
    <p:extLst>
      <p:ext uri="{BB962C8B-B14F-4D97-AF65-F5344CB8AC3E}">
        <p14:creationId xmlns:p14="http://schemas.microsoft.com/office/powerpoint/2010/main" val="64815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73115540"/>
              </p:ext>
            </p:extLst>
          </p:nvPr>
        </p:nvGraphicFramePr>
        <p:xfrm>
          <a:off x="431800" y="1783077"/>
          <a:ext cx="8407400" cy="4971013"/>
        </p:xfrm>
        <a:graphic>
          <a:graphicData uri="http://schemas.openxmlformats.org/drawingml/2006/table">
            <a:tbl>
              <a:tblPr firstRow="1" bandRow="1">
                <a:tableStyleId>{5C22544A-7EE6-4342-B048-85BDC9FD1C3A}</a:tableStyleId>
              </a:tblPr>
              <a:tblGrid>
                <a:gridCol w="2514600"/>
                <a:gridCol w="5892800"/>
              </a:tblGrid>
              <a:tr h="656549">
                <a:tc>
                  <a:txBody>
                    <a:bodyPr/>
                    <a:lstStyle/>
                    <a:p>
                      <a:r>
                        <a:rPr lang="en-US" dirty="0" smtClean="0"/>
                        <a:t>UIP and Accountability Process</a:t>
                      </a:r>
                      <a:endParaRPr lang="en-US" dirty="0"/>
                    </a:p>
                  </a:txBody>
                  <a:tcPr marL="98911" marR="98911"/>
                </a:tc>
                <a:tc>
                  <a:txBody>
                    <a:bodyPr/>
                    <a:lstStyle/>
                    <a:p>
                      <a:r>
                        <a:rPr lang="en-US" baseline="0" smtClean="0"/>
                        <a:t>Assessment </a:t>
                      </a:r>
                      <a:r>
                        <a:rPr lang="en-US" baseline="0" dirty="0" smtClean="0"/>
                        <a:t>Results</a:t>
                      </a:r>
                      <a:endParaRPr lang="en-US" dirty="0"/>
                    </a:p>
                  </a:txBody>
                  <a:tcPr marL="98911" marR="98911"/>
                </a:tc>
              </a:tr>
              <a:tr h="2063439">
                <a:tc>
                  <a:txBody>
                    <a:bodyPr/>
                    <a:lstStyle/>
                    <a:p>
                      <a:r>
                        <a:rPr lang="en-US" dirty="0" smtClean="0"/>
                        <a:t>Data Analysis: Identifying Notable Trends and Prioritizing Performance Challenges</a:t>
                      </a:r>
                      <a:endParaRPr lang="en-US" dirty="0"/>
                    </a:p>
                  </a:txBody>
                  <a:tcPr marL="98911" marR="98911"/>
                </a:tc>
                <a:tc>
                  <a:txBody>
                    <a:bodyPr/>
                    <a:lstStyle/>
                    <a:p>
                      <a:r>
                        <a:rPr lang="en-US" dirty="0" smtClean="0"/>
                        <a:t>Use aggregate metrics (at the grade</a:t>
                      </a:r>
                      <a:r>
                        <a:rPr lang="en-US" baseline="0" dirty="0" smtClean="0"/>
                        <a:t> level, school, or district level) to identify trends over time in K-3 reading performance (spring to spring administrations).  </a:t>
                      </a:r>
                    </a:p>
                    <a:p>
                      <a:endParaRPr lang="en-US" baseline="0" dirty="0" smtClean="0"/>
                    </a:p>
                    <a:p>
                      <a:r>
                        <a:rPr lang="en-US" baseline="0" dirty="0" smtClean="0"/>
                        <a:t>Aggregate metrics should include the %/number reading at grade level, and %/number identified with a significant reading deficiency.</a:t>
                      </a:r>
                      <a:endParaRPr lang="en-US" dirty="0"/>
                    </a:p>
                  </a:txBody>
                  <a:tcPr marL="98911" marR="98911"/>
                </a:tc>
              </a:tr>
              <a:tr h="937927">
                <a:tc>
                  <a:txBody>
                    <a:bodyPr/>
                    <a:lstStyle/>
                    <a:p>
                      <a:r>
                        <a:rPr lang="en-US" dirty="0" smtClean="0"/>
                        <a:t>Setting Performance Targets</a:t>
                      </a:r>
                      <a:endParaRPr lang="en-US" dirty="0"/>
                    </a:p>
                  </a:txBody>
                  <a:tcPr marL="98911" marR="989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Establish performance targets for reducing the number of students identified with a significant</a:t>
                      </a:r>
                      <a:r>
                        <a:rPr lang="en-US" baseline="0" dirty="0" smtClean="0"/>
                        <a:t> reading deficiency (fall) and increasing the number reading at grade level (spring).</a:t>
                      </a:r>
                      <a:endParaRPr lang="en-US" dirty="0" smtClean="0"/>
                    </a:p>
                  </a:txBody>
                  <a:tcPr marL="98911" marR="98911"/>
                </a:tc>
              </a:tr>
              <a:tr h="656549">
                <a:tc>
                  <a:txBody>
                    <a:bodyPr/>
                    <a:lstStyle/>
                    <a:p>
                      <a:r>
                        <a:rPr lang="en-US" dirty="0" smtClean="0"/>
                        <a:t>Progress Monitoring</a:t>
                      </a:r>
                      <a:endParaRPr lang="en-US" dirty="0"/>
                    </a:p>
                  </a:txBody>
                  <a:tcPr marL="98911" marR="989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aggregate metrics (identified above) for fall,</a:t>
                      </a:r>
                      <a:r>
                        <a:rPr lang="en-US" baseline="0" dirty="0" smtClean="0"/>
                        <a:t> winter and spring administrations (within the school year).</a:t>
                      </a:r>
                      <a:endParaRPr lang="en-US" dirty="0" smtClean="0"/>
                    </a:p>
                  </a:txBody>
                  <a:tcPr marL="98911" marR="98911"/>
                </a:tc>
              </a:tr>
              <a:tr h="656549">
                <a:tc>
                  <a:txBody>
                    <a:bodyPr/>
                    <a:lstStyle/>
                    <a:p>
                      <a:r>
                        <a:rPr lang="en-US" i="1" dirty="0" smtClean="0"/>
                        <a:t>Future:  SPF/DPF 2.0</a:t>
                      </a:r>
                      <a:endParaRPr lang="en-US" i="1" dirty="0"/>
                    </a:p>
                  </a:txBody>
                  <a:tcPr marL="98911" marR="98911"/>
                </a:tc>
                <a:tc>
                  <a:txBody>
                    <a:bodyPr/>
                    <a:lstStyle/>
                    <a:p>
                      <a:r>
                        <a:rPr lang="en-US" i="1" dirty="0" smtClean="0"/>
                        <a:t>CMAS Results for 3</a:t>
                      </a:r>
                      <a:r>
                        <a:rPr lang="en-US" i="1" baseline="30000" dirty="0" smtClean="0"/>
                        <a:t>rd</a:t>
                      </a:r>
                      <a:r>
                        <a:rPr lang="en-US" i="1" dirty="0" smtClean="0"/>
                        <a:t> and 4</a:t>
                      </a:r>
                      <a:r>
                        <a:rPr lang="en-US" i="1" baseline="30000" dirty="0" smtClean="0"/>
                        <a:t>th</a:t>
                      </a:r>
                      <a:r>
                        <a:rPr lang="en-US" i="1" dirty="0" smtClean="0"/>
                        <a:t> graders at one time identified as having a significant reading deficiency.</a:t>
                      </a:r>
                      <a:endParaRPr lang="en-US" i="1" dirty="0"/>
                    </a:p>
                  </a:txBody>
                  <a:tcPr marL="98911" marR="98911"/>
                </a:tc>
              </a:tr>
            </a:tbl>
          </a:graphicData>
        </a:graphic>
      </p:graphicFrame>
      <p:sp>
        <p:nvSpPr>
          <p:cNvPr id="2" name="Title 1"/>
          <p:cNvSpPr>
            <a:spLocks noGrp="1"/>
          </p:cNvSpPr>
          <p:nvPr>
            <p:ph type="title"/>
          </p:nvPr>
        </p:nvSpPr>
        <p:spPr/>
        <p:txBody>
          <a:bodyPr/>
          <a:lstStyle/>
          <a:p>
            <a:r>
              <a:rPr lang="en-US" dirty="0" smtClean="0"/>
              <a:t>Using K-3 Reading Interim Assessment Results for UIP</a:t>
            </a:r>
            <a:endParaRPr lang="en-US" dirty="0"/>
          </a:p>
        </p:txBody>
      </p:sp>
    </p:spTree>
    <p:extLst>
      <p:ext uri="{BB962C8B-B14F-4D97-AF65-F5344CB8AC3E}">
        <p14:creationId xmlns:p14="http://schemas.microsoft.com/office/powerpoint/2010/main" val="424257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10758</TotalTime>
  <Words>7845</Words>
  <Application>Microsoft Office PowerPoint</Application>
  <PresentationFormat>On-screen Show (4:3)</PresentationFormat>
  <Paragraphs>967</Paragraphs>
  <Slides>108</Slides>
  <Notes>26</Notes>
  <HiddenSlides>1</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CDE THEME</vt:lpstr>
      <vt:lpstr>Unified Improvement Planning During the State Assessment Transition, 2.0</vt:lpstr>
      <vt:lpstr>Introductions</vt:lpstr>
      <vt:lpstr>Session Purpose</vt:lpstr>
      <vt:lpstr>Introductions</vt:lpstr>
      <vt:lpstr>Materials</vt:lpstr>
      <vt:lpstr>PowerPoint Presentation</vt:lpstr>
      <vt:lpstr>Norms</vt:lpstr>
      <vt:lpstr>Participating from Different Perspectives</vt:lpstr>
      <vt:lpstr>Session Outcomes</vt:lpstr>
      <vt:lpstr>Agenda</vt:lpstr>
      <vt:lpstr>Impacting Accountability and UIP for 2015-16 School Year</vt:lpstr>
      <vt:lpstr>HB 15-1323 State Assessment</vt:lpstr>
      <vt:lpstr>SB 15-056 Frequency of State Social Studies Assessment</vt:lpstr>
      <vt:lpstr>PowerPoint Presentation</vt:lpstr>
      <vt:lpstr>HB 15-1170 PWR Measures</vt:lpstr>
      <vt:lpstr>PowerPoint Presentation</vt:lpstr>
      <vt:lpstr>2015 School and District Accountability</vt:lpstr>
      <vt:lpstr>Request to Reconsider Process</vt:lpstr>
      <vt:lpstr>Data Used for School Plan Types and District Accreditation Ratings</vt:lpstr>
      <vt:lpstr>Accountability Clock</vt:lpstr>
      <vt:lpstr>Next Steps for Accountability SPF/DPF 2.0</vt:lpstr>
      <vt:lpstr>Unified Improvement Planning Processes</vt:lpstr>
      <vt:lpstr>PowerPoint Presentation</vt:lpstr>
      <vt:lpstr>State Assessment Transition Impact on UIP</vt:lpstr>
      <vt:lpstr>Measures/Metrics Available during the State Assessment Transition</vt:lpstr>
      <vt:lpstr>Guidance for UIP during the State Assessment Transition, Version 2.0</vt:lpstr>
      <vt:lpstr>Taking it Back</vt:lpstr>
      <vt:lpstr>Agenda</vt:lpstr>
      <vt:lpstr>UIP Template and Expectations</vt:lpstr>
      <vt:lpstr>CDE Staff Considerations for UIP Review</vt:lpstr>
      <vt:lpstr>On-Line UIP Tool</vt:lpstr>
      <vt:lpstr>Taking it Back</vt:lpstr>
      <vt:lpstr>Your feedback. . .</vt:lpstr>
      <vt:lpstr>Agenda</vt:lpstr>
      <vt:lpstr>The Challenge. . . </vt:lpstr>
      <vt:lpstr>Data Analysis for Academic Achievement and Growth</vt:lpstr>
      <vt:lpstr>Options for Data Analysis for Achievement and Growth</vt:lpstr>
      <vt:lpstr>Updating, Re-Writing, or Writing</vt:lpstr>
      <vt:lpstr>Re-Analysis Performance Data from prior to 2014-15</vt:lpstr>
      <vt:lpstr>Your thoughts. . .</vt:lpstr>
      <vt:lpstr>Taking it Back</vt:lpstr>
      <vt:lpstr>Data Analysis for Academic Achievement and Growth</vt:lpstr>
      <vt:lpstr>Additional Performance Data for 2014-15</vt:lpstr>
      <vt:lpstr>Performance Data Sources Resources</vt:lpstr>
      <vt:lpstr>Locally Administered Interim Assessments</vt:lpstr>
      <vt:lpstr>New State Data Reports for 2015-16</vt:lpstr>
      <vt:lpstr>2015 State Data Resource Report</vt:lpstr>
      <vt:lpstr>CMAS Science and Social Studies </vt:lpstr>
      <vt:lpstr>K-3 Literacy Interim Assessments</vt:lpstr>
      <vt:lpstr>To what 2014-15 performance data will you have access?</vt:lpstr>
      <vt:lpstr>Issues that could impact validity of 2014-15 performance data</vt:lpstr>
      <vt:lpstr>Student Participation Rates</vt:lpstr>
      <vt:lpstr>Addressing Participation Rate Issues</vt:lpstr>
      <vt:lpstr>Reading, Writing and ELA</vt:lpstr>
      <vt:lpstr>Response to Issues that could Impact Validity</vt:lpstr>
      <vt:lpstr>Issues to consider?</vt:lpstr>
      <vt:lpstr>Data Analysis Metrics and Comparison Points</vt:lpstr>
      <vt:lpstr>CMAS Metrics and Comparison Points</vt:lpstr>
      <vt:lpstr>Metric and Comparison Point Resources</vt:lpstr>
      <vt:lpstr>Metrics and Comparison Points</vt:lpstr>
      <vt:lpstr>Your Feedback. . .</vt:lpstr>
      <vt:lpstr>Data Analysis for Academic Achievement and Growth</vt:lpstr>
      <vt:lpstr>Adjusting UIP Data Analysis Processes</vt:lpstr>
      <vt:lpstr>Reviewing Current Performance</vt:lpstr>
      <vt:lpstr>Adjustments to Reviewing Current Performance</vt:lpstr>
      <vt:lpstr>Planning for Local Planning</vt:lpstr>
      <vt:lpstr>Identifying Performance Trends</vt:lpstr>
      <vt:lpstr>Planning for Local Planning</vt:lpstr>
      <vt:lpstr>Prioritizing Performance Challenges</vt:lpstr>
      <vt:lpstr>Prioritizing Performance Challenges: Key Decision Points</vt:lpstr>
      <vt:lpstr>Reviewing Priority Performance Challenges</vt:lpstr>
      <vt:lpstr>Planning for Local Planning</vt:lpstr>
      <vt:lpstr>Feedback on UIP Transition Guidance</vt:lpstr>
      <vt:lpstr>Agenda</vt:lpstr>
      <vt:lpstr>TELL Survey</vt:lpstr>
      <vt:lpstr>Previous TELL Colorado Initiatives have shown. . .</vt:lpstr>
      <vt:lpstr>What we have learned over time. . .</vt:lpstr>
      <vt:lpstr>About the 2015 Respondents</vt:lpstr>
      <vt:lpstr>2015 TELL Survey State Results</vt:lpstr>
      <vt:lpstr>TELL Survey Basics</vt:lpstr>
      <vt:lpstr>TELL Terminology</vt:lpstr>
      <vt:lpstr>Survey Focus: TELL Constructs</vt:lpstr>
      <vt:lpstr>Using TELL Results in UIP</vt:lpstr>
      <vt:lpstr>Using TELL data for UIP: Root Cause Analysis</vt:lpstr>
      <vt:lpstr>Root Cause Analysis and TELL Results</vt:lpstr>
      <vt:lpstr>TELL Reports</vt:lpstr>
      <vt:lpstr>PowerPoint Presentation</vt:lpstr>
      <vt:lpstr>PowerPoint Presentation</vt:lpstr>
      <vt:lpstr>PowerPoint Presentation</vt:lpstr>
      <vt:lpstr>A path through the TELL Data</vt:lpstr>
      <vt:lpstr>Lots of Data, Where to Start?</vt:lpstr>
      <vt:lpstr>Accessing TELL Results TELLCOlorado.org</vt:lpstr>
      <vt:lpstr>Practice</vt:lpstr>
      <vt:lpstr>Planning for Local Planning</vt:lpstr>
      <vt:lpstr>Agenda</vt:lpstr>
      <vt:lpstr>READ Act Requirements for UIP</vt:lpstr>
      <vt:lpstr>HB 15-1323 Revisions to READ Act Requirements</vt:lpstr>
      <vt:lpstr>READ Act and UIP Processes</vt:lpstr>
      <vt:lpstr>Using K-3 Reading Interim Assessment Results for UIP</vt:lpstr>
      <vt:lpstr>Approved K-3 Reading Interim Assessments</vt:lpstr>
      <vt:lpstr>READ Act Data reported to CDE</vt:lpstr>
      <vt:lpstr>Using K-3 Reading Interim Assessment Results for UIP</vt:lpstr>
      <vt:lpstr>K-3 Reading Interim Assessment Instrument Descriptions</vt:lpstr>
      <vt:lpstr>K-3 Literacy Trend Statements</vt:lpstr>
      <vt:lpstr>K-3 Literacy Performance Targets</vt:lpstr>
      <vt:lpstr>Incorporating K-3 Reading Strategies in the UIP Action Plan</vt:lpstr>
      <vt:lpstr>Planning for addressing READ requirements in UIP</vt:lpstr>
      <vt:lpstr>Give us Feedback!!</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Loften, Erin</cp:lastModifiedBy>
  <cp:revision>277</cp:revision>
  <cp:lastPrinted>2012-08-20T17:42:27Z</cp:lastPrinted>
  <dcterms:created xsi:type="dcterms:W3CDTF">2012-07-16T02:29:43Z</dcterms:created>
  <dcterms:modified xsi:type="dcterms:W3CDTF">2015-06-11T18:26:25Z</dcterms:modified>
</cp:coreProperties>
</file>