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iAxTiGZ641HE6gdzx2uK++6sa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312666-8170-4BA9-9F5A-E629F4BB469A}">
  <a:tblStyle styleId="{41312666-8170-4BA9-9F5A-E629F4BB469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6" Type="http://schemas.openxmlformats.org/officeDocument/2006/relationships/slideMaster" Target="slideMasters/slideMaster2.xml"/><Relationship Id="rId18" Type="http://customschemas.google.com/relationships/presentationmetadata" Target="meta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1"/>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1"/>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0"/>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notes"/>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06" name="Google Shape;206;p1:notes"/>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21abaf00de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21abaf00de_0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Thank you for your time today. If you have any questions, please email uiphelp@cde.state.co.us</a:t>
            </a:r>
            <a:endParaRPr/>
          </a:p>
        </p:txBody>
      </p:sp>
      <p:sp>
        <p:nvSpPr>
          <p:cNvPr id="325" name="Google Shape;325;g121abaf00de_0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12" name="Google Shape;212;p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3: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24" name="Google Shape;224;p3: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4: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72" name="Google Shape;272;p4: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5: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80" name="Google Shape;280;p5: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1abaf00de_0_132: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121abaf00de_0_13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rgbClr val="000000"/>
              </a:buClr>
              <a:buFont typeface="Arial"/>
              <a:buNone/>
            </a:pPr>
            <a:r>
              <a:rPr lang="en-US"/>
              <a:t>Implementation Benchmarks can sometimes be confused for two other elements of the improvement planning process—Interim Measures and Action Steps—but they differ from each in crucial ways. </a:t>
            </a:r>
            <a:endParaRPr/>
          </a:p>
          <a:p>
            <a:pPr indent="0" lvl="0" marL="0" rtl="0" algn="l">
              <a:spcBef>
                <a:spcPts val="0"/>
              </a:spcBef>
              <a:spcAft>
                <a:spcPts val="0"/>
              </a:spcAft>
              <a:buClr>
                <a:srgbClr val="000000"/>
              </a:buClr>
              <a:buFont typeface="Arial"/>
              <a:buNone/>
            </a:pPr>
            <a:r>
              <a:t/>
            </a:r>
            <a:endParaRPr/>
          </a:p>
          <a:p>
            <a:pPr indent="0" lvl="0" marL="0" rtl="0" algn="l">
              <a:spcBef>
                <a:spcPts val="0"/>
              </a:spcBef>
              <a:spcAft>
                <a:spcPts val="0"/>
              </a:spcAft>
              <a:buClr>
                <a:srgbClr val="000000"/>
              </a:buClr>
              <a:buFont typeface="Arial"/>
              <a:buNone/>
            </a:pPr>
            <a:r>
              <a:rPr lang="en-US"/>
              <a:t>Implementation Benchmarks look at adult actions and systems, and they measure how these actions and systems are changing over the course of the year.  Interim Measures specifically look at student outcomes, and measure how student performance is changing over the course of the year. </a:t>
            </a:r>
            <a:endParaRPr/>
          </a:p>
          <a:p>
            <a:pPr indent="0" lvl="0" marL="0" rtl="0" algn="l">
              <a:spcBef>
                <a:spcPts val="0"/>
              </a:spcBef>
              <a:spcAft>
                <a:spcPts val="0"/>
              </a:spcAft>
              <a:buClr>
                <a:srgbClr val="000000"/>
              </a:buClr>
              <a:buFont typeface="Arial"/>
              <a:buNone/>
            </a:pPr>
            <a:r>
              <a:t/>
            </a:r>
            <a:endParaRPr/>
          </a:p>
          <a:p>
            <a:pPr indent="0" lvl="0" marL="0" rtl="0" algn="l">
              <a:spcBef>
                <a:spcPts val="0"/>
              </a:spcBef>
              <a:spcAft>
                <a:spcPts val="0"/>
              </a:spcAft>
              <a:buClr>
                <a:srgbClr val="000000"/>
              </a:buClr>
              <a:buFont typeface="Arial"/>
              <a:buNone/>
            </a:pPr>
            <a:r>
              <a:rPr lang="en-US"/>
              <a:t>Unlike Implementation Benchmarks and Interim Measures, Action Steps do not “measure” anything; rather, they pace out and detail the specific tasks or actions that will be needed to implement the strategy.</a:t>
            </a:r>
            <a:endParaRPr/>
          </a:p>
          <a:p>
            <a:pPr indent="0" lvl="0" marL="0" rtl="0" algn="l">
              <a:spcBef>
                <a:spcPts val="0"/>
              </a:spcBef>
              <a:spcAft>
                <a:spcPts val="0"/>
              </a:spcAft>
              <a:buClr>
                <a:srgbClr val="000000"/>
              </a:buClr>
              <a:buFont typeface="Arial"/>
              <a:buNone/>
            </a:pPr>
            <a:r>
              <a:t/>
            </a:r>
            <a:endParaRPr/>
          </a:p>
          <a:p>
            <a:pPr indent="0" lvl="0" marL="0" rtl="0" algn="l">
              <a:spcBef>
                <a:spcPts val="0"/>
              </a:spcBef>
              <a:spcAft>
                <a:spcPts val="0"/>
              </a:spcAft>
              <a:buClr>
                <a:srgbClr val="000000"/>
              </a:buClr>
              <a:buFont typeface="Arial"/>
              <a:buNone/>
            </a:pPr>
            <a:r>
              <a:t/>
            </a:r>
            <a:endParaRPr/>
          </a:p>
        </p:txBody>
      </p:sp>
      <p:sp>
        <p:nvSpPr>
          <p:cNvPr id="288" name="Google Shape;288;g121abaf00de_0_13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96" name="Google Shape;296;p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7: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05" name="Google Shape;305;p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8: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8: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17" name="Google Shape;317;p8: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 Id="rId3"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0"/>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10"/>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10"/>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8" name="Google Shape;18;p10"/>
          <p:cNvCxnSpPr/>
          <p:nvPr/>
        </p:nvCxnSpPr>
        <p:spPr>
          <a:xfrm>
            <a:off x="685800" y="2772696"/>
            <a:ext cx="7801897" cy="0"/>
          </a:xfrm>
          <a:prstGeom prst="straightConnector1">
            <a:avLst/>
          </a:prstGeom>
          <a:noFill/>
          <a:ln cap="flat" cmpd="sng" w="19050">
            <a:solidFill>
              <a:srgbClr val="488BC9"/>
            </a:solidFill>
            <a:prstDash val="solid"/>
            <a:miter lim="800000"/>
            <a:headEnd len="sm" w="sm" type="none"/>
            <a:tailEnd len="sm" w="sm" type="none"/>
          </a:ln>
        </p:spPr>
      </p:cxnSp>
      <p:sp>
        <p:nvSpPr>
          <p:cNvPr id="19" name="Google Shape;19;p1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1" name="Shape 71"/>
        <p:cNvGrpSpPr/>
        <p:nvPr/>
      </p:nvGrpSpPr>
      <p:grpSpPr>
        <a:xfrm>
          <a:off x="0" y="0"/>
          <a:ext cx="0" cy="0"/>
          <a:chOff x="0" y="0"/>
          <a:chExt cx="0" cy="0"/>
        </a:xfrm>
      </p:grpSpPr>
      <p:sp>
        <p:nvSpPr>
          <p:cNvPr id="72" name="Google Shape;72;p2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73" name="Shape 73"/>
        <p:cNvGrpSpPr/>
        <p:nvPr/>
      </p:nvGrpSpPr>
      <p:grpSpPr>
        <a:xfrm>
          <a:off x="0" y="0"/>
          <a:ext cx="0" cy="0"/>
          <a:chOff x="0" y="0"/>
          <a:chExt cx="0" cy="0"/>
        </a:xfrm>
      </p:grpSpPr>
      <p:pic>
        <p:nvPicPr>
          <p:cNvPr id="74" name="Google Shape;74;p22"/>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75" name="Google Shape;75;p22"/>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77" name="Shape 77"/>
        <p:cNvGrpSpPr/>
        <p:nvPr/>
      </p:nvGrpSpPr>
      <p:grpSpPr>
        <a:xfrm>
          <a:off x="0" y="0"/>
          <a:ext cx="0" cy="0"/>
          <a:chOff x="0" y="0"/>
          <a:chExt cx="0" cy="0"/>
        </a:xfrm>
      </p:grpSpPr>
      <p:pic>
        <p:nvPicPr>
          <p:cNvPr id="78" name="Google Shape;78;p23"/>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79" name="Google Shape;79;p2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 name="Shape 85"/>
        <p:cNvGrpSpPr/>
        <p:nvPr/>
      </p:nvGrpSpPr>
      <p:grpSpPr>
        <a:xfrm>
          <a:off x="0" y="0"/>
          <a:ext cx="0" cy="0"/>
          <a:chOff x="0" y="0"/>
          <a:chExt cx="0" cy="0"/>
        </a:xfrm>
      </p:grpSpPr>
      <p:pic>
        <p:nvPicPr>
          <p:cNvPr id="86" name="Google Shape;86;p12"/>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87" name="Google Shape;87;p12"/>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9" name="Google Shape;89;p12"/>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90" name="Google Shape;90;p1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1" name="Shape 91"/>
        <p:cNvGrpSpPr/>
        <p:nvPr/>
      </p:nvGrpSpPr>
      <p:grpSpPr>
        <a:xfrm>
          <a:off x="0" y="0"/>
          <a:ext cx="0" cy="0"/>
          <a:chOff x="0" y="0"/>
          <a:chExt cx="0" cy="0"/>
        </a:xfrm>
      </p:grpSpPr>
      <p:sp>
        <p:nvSpPr>
          <p:cNvPr id="92" name="Google Shape;92;p24"/>
          <p:cNvSpPr txBox="1"/>
          <p:nvPr>
            <p:ph idx="1" type="body"/>
          </p:nvPr>
        </p:nvSpPr>
        <p:spPr>
          <a:xfrm>
            <a:off x="274320"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3" name="Google Shape;93;p24"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94" name="Google Shape;94;p24"/>
          <p:cNvSpPr txBox="1"/>
          <p:nvPr>
            <p:ph type="title"/>
          </p:nvPr>
        </p:nvSpPr>
        <p:spPr>
          <a:xfrm>
            <a:off x="274320" y="274320"/>
            <a:ext cx="7886700" cy="71014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4"/>
          <p:cNvSpPr txBox="1"/>
          <p:nvPr>
            <p:ph idx="2" type="body"/>
          </p:nvPr>
        </p:nvSpPr>
        <p:spPr>
          <a:xfrm>
            <a:off x="4736254"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6" name="Google Shape;96;p24"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
        <p:nvSpPr>
          <p:cNvPr id="97" name="Google Shape;97;p24"/>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8" name="Shape 98"/>
        <p:cNvGrpSpPr/>
        <p:nvPr/>
      </p:nvGrpSpPr>
      <p:grpSpPr>
        <a:xfrm>
          <a:off x="0" y="0"/>
          <a:ext cx="0" cy="0"/>
          <a:chOff x="0" y="0"/>
          <a:chExt cx="0" cy="0"/>
        </a:xfrm>
      </p:grpSpPr>
      <p:sp>
        <p:nvSpPr>
          <p:cNvPr id="99" name="Google Shape;99;p25"/>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5"/>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1" name="Google Shape;101;p25"/>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02" name="Google Shape;102;p25"/>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3" name="Google Shape;103;p2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04" name="Google Shape;104;p2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5" name="Google Shape;105;p25" title="Header graphic"/>
          <p:cNvPicPr preferRelativeResize="0"/>
          <p:nvPr/>
        </p:nvPicPr>
        <p:blipFill rotWithShape="1">
          <a:blip r:embed="rId4">
            <a:alphaModFix/>
          </a:blip>
          <a:srcRect b="0" l="0" r="0" t="0"/>
          <a:stretch/>
        </p:blipFill>
        <p:spPr>
          <a:xfrm>
            <a:off x="0" y="0"/>
            <a:ext cx="9144000" cy="1257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p:cSld name="Section Divider - Blue">
    <p:spTree>
      <p:nvGrpSpPr>
        <p:cNvPr id="106" name="Shape 106"/>
        <p:cNvGrpSpPr/>
        <p:nvPr/>
      </p:nvGrpSpPr>
      <p:grpSpPr>
        <a:xfrm>
          <a:off x="0" y="0"/>
          <a:ext cx="0" cy="0"/>
          <a:chOff x="0" y="0"/>
          <a:chExt cx="0" cy="0"/>
        </a:xfrm>
      </p:grpSpPr>
      <p:pic>
        <p:nvPicPr>
          <p:cNvPr id="107" name="Google Shape;107;p26"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8" name="Google Shape;108;p26"/>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9" name="Google Shape;109;p2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0" name="Google Shape;110;p2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ge number" type="blank">
  <p:cSld name="BLANK">
    <p:spTree>
      <p:nvGrpSpPr>
        <p:cNvPr id="111" name="Shape 111"/>
        <p:cNvGrpSpPr/>
        <p:nvPr/>
      </p:nvGrpSpPr>
      <p:grpSpPr>
        <a:xfrm>
          <a:off x="0" y="0"/>
          <a:ext cx="0" cy="0"/>
          <a:chOff x="0" y="0"/>
          <a:chExt cx="0" cy="0"/>
        </a:xfrm>
      </p:grpSpPr>
      <p:sp>
        <p:nvSpPr>
          <p:cNvPr id="112" name="Google Shape;112;p27"/>
          <p:cNvSpPr txBox="1"/>
          <p:nvPr>
            <p:ph idx="12" type="sldNum"/>
          </p:nvPr>
        </p:nvSpPr>
        <p:spPr>
          <a:xfrm>
            <a:off x="220133" y="6356350"/>
            <a:ext cx="408517"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3" name="Shape 113"/>
        <p:cNvGrpSpPr/>
        <p:nvPr/>
      </p:nvGrpSpPr>
      <p:grpSpPr>
        <a:xfrm>
          <a:off x="0" y="0"/>
          <a:ext cx="0" cy="0"/>
          <a:chOff x="0" y="0"/>
          <a:chExt cx="0" cy="0"/>
        </a:xfrm>
      </p:grpSpPr>
      <p:pic>
        <p:nvPicPr>
          <p:cNvPr id="114" name="Google Shape;114;p28"/>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15" name="Google Shape;115;p28"/>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6" name="Google Shape;116;p2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7" name="Google Shape;117;p28"/>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18" name="Shape 118"/>
        <p:cNvGrpSpPr/>
        <p:nvPr/>
      </p:nvGrpSpPr>
      <p:grpSpPr>
        <a:xfrm>
          <a:off x="0" y="0"/>
          <a:ext cx="0" cy="0"/>
          <a:chOff x="0" y="0"/>
          <a:chExt cx="0" cy="0"/>
        </a:xfrm>
      </p:grpSpPr>
      <p:sp>
        <p:nvSpPr>
          <p:cNvPr id="119" name="Google Shape;119;p29"/>
          <p:cNvSpPr txBox="1"/>
          <p:nvPr>
            <p:ph idx="11" type="ftr"/>
          </p:nvPr>
        </p:nvSpPr>
        <p:spPr>
          <a:xfrm>
            <a:off x="3028950" y="6508800"/>
            <a:ext cx="3086100" cy="21267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0" name="Google Shape;120;p29"/>
          <p:cNvSpPr txBox="1"/>
          <p:nvPr/>
        </p:nvSpPr>
        <p:spPr>
          <a:xfrm>
            <a:off x="628650" y="6508800"/>
            <a:ext cx="2057400" cy="2126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888888"/>
                </a:solidFill>
                <a:latin typeface="Calibri"/>
                <a:ea typeface="Calibri"/>
                <a:cs typeface="Calibri"/>
                <a:sym typeface="Calibri"/>
              </a:rPr>
              <a:t>1/25/2021</a:t>
            </a:r>
            <a:endParaRPr b="0" i="0" sz="1200" u="none" cap="none" strike="noStrike">
              <a:solidFill>
                <a:srgbClr val="888888"/>
              </a:solidFill>
              <a:latin typeface="Calibri"/>
              <a:ea typeface="Calibri"/>
              <a:cs typeface="Calibri"/>
              <a:sym typeface="Calibri"/>
            </a:endParaRPr>
          </a:p>
        </p:txBody>
      </p:sp>
      <p:sp>
        <p:nvSpPr>
          <p:cNvPr id="121" name="Google Shape;121;p29"/>
          <p:cNvSpPr/>
          <p:nvPr/>
        </p:nvSpPr>
        <p:spPr>
          <a:xfrm>
            <a:off x="0" y="0"/>
            <a:ext cx="9144000" cy="793462"/>
          </a:xfrm>
          <a:prstGeom prst="rect">
            <a:avLst/>
          </a:prstGeom>
          <a:gradFill>
            <a:gsLst>
              <a:gs pos="0">
                <a:srgbClr val="6EC4E8"/>
              </a:gs>
              <a:gs pos="81000">
                <a:srgbClr val="5C6670"/>
              </a:gs>
              <a:gs pos="100000">
                <a:srgbClr val="5C667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29"/>
          <p:cNvSpPr/>
          <p:nvPr/>
        </p:nvSpPr>
        <p:spPr>
          <a:xfrm>
            <a:off x="0" y="787381"/>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29"/>
          <p:cNvSpPr/>
          <p:nvPr/>
        </p:nvSpPr>
        <p:spPr>
          <a:xfrm>
            <a:off x="0" y="6806227"/>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4" name="Google Shape;124;p29"/>
          <p:cNvPicPr preferRelativeResize="0"/>
          <p:nvPr/>
        </p:nvPicPr>
        <p:blipFill rotWithShape="1">
          <a:blip r:embed="rId2">
            <a:alphaModFix/>
          </a:blip>
          <a:srcRect b="0" l="0" r="0" t="0"/>
          <a:stretch/>
        </p:blipFill>
        <p:spPr>
          <a:xfrm>
            <a:off x="8258629" y="6418098"/>
            <a:ext cx="626171" cy="322362"/>
          </a:xfrm>
          <a:prstGeom prst="rect">
            <a:avLst/>
          </a:prstGeom>
          <a:noFill/>
          <a:ln>
            <a:noFill/>
          </a:ln>
        </p:spPr>
      </p:pic>
      <p:sp>
        <p:nvSpPr>
          <p:cNvPr id="125" name="Google Shape;125;p29"/>
          <p:cNvSpPr txBox="1"/>
          <p:nvPr/>
        </p:nvSpPr>
        <p:spPr>
          <a:xfrm>
            <a:off x="6457950" y="6508800"/>
            <a:ext cx="1257674" cy="2126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6" name="Google Shape;126;p29"/>
          <p:cNvSpPr txBox="1"/>
          <p:nvPr>
            <p:ph idx="1" type="body"/>
          </p:nvPr>
        </p:nvSpPr>
        <p:spPr>
          <a:xfrm>
            <a:off x="628650"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9"/>
          <p:cNvSpPr txBox="1"/>
          <p:nvPr>
            <p:ph idx="2" type="body"/>
          </p:nvPr>
        </p:nvSpPr>
        <p:spPr>
          <a:xfrm>
            <a:off x="4644838"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9"/>
          <p:cNvSpPr txBox="1"/>
          <p:nvPr>
            <p:ph type="title"/>
          </p:nvPr>
        </p:nvSpPr>
        <p:spPr>
          <a:xfrm>
            <a:off x="192024" y="192024"/>
            <a:ext cx="7886700" cy="52120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9"/>
          <p:cNvSpPr txBox="1"/>
          <p:nvPr/>
        </p:nvSpPr>
        <p:spPr>
          <a:xfrm>
            <a:off x="4656752" y="1083581"/>
            <a:ext cx="3847765" cy="521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1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2" name="Google Shape;22;p1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1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 name="Google Shape;25;p1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p30"/>
          <p:cNvSpPr/>
          <p:nvPr/>
        </p:nvSpPr>
        <p:spPr>
          <a:xfrm>
            <a:off x="0" y="4675238"/>
            <a:ext cx="9144000" cy="2182761"/>
          </a:xfrm>
          <a:prstGeom prst="rect">
            <a:avLst/>
          </a:prstGeom>
          <a:gradFill>
            <a:gsLst>
              <a:gs pos="0">
                <a:schemeClr val="lt1"/>
              </a:gs>
              <a:gs pos="100000">
                <a:srgbClr val="FFC846">
                  <a:alpha val="4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30"/>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0"/>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4" name="Google Shape;134;p30"/>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35" name="Google Shape;135;p30"/>
          <p:cNvCxnSpPr/>
          <p:nvPr/>
        </p:nvCxnSpPr>
        <p:spPr>
          <a:xfrm>
            <a:off x="685800" y="2772696"/>
            <a:ext cx="7801897" cy="0"/>
          </a:xfrm>
          <a:prstGeom prst="straightConnector1">
            <a:avLst/>
          </a:prstGeom>
          <a:noFill/>
          <a:ln cap="flat" cmpd="sng" w="19050">
            <a:solidFill>
              <a:srgbClr val="FFC846"/>
            </a:solidFill>
            <a:prstDash val="solid"/>
            <a:miter lim="800000"/>
            <a:headEnd len="sm" w="sm" type="none"/>
            <a:tailEnd len="sm" w="sm" type="none"/>
          </a:ln>
        </p:spPr>
      </p:cxnSp>
      <p:sp>
        <p:nvSpPr>
          <p:cNvPr id="136" name="Google Shape;136;p3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37" name="Shape 137"/>
        <p:cNvGrpSpPr/>
        <p:nvPr/>
      </p:nvGrpSpPr>
      <p:grpSpPr>
        <a:xfrm>
          <a:off x="0" y="0"/>
          <a:ext cx="0" cy="0"/>
          <a:chOff x="0" y="0"/>
          <a:chExt cx="0" cy="0"/>
        </a:xfrm>
      </p:grpSpPr>
      <p:pic>
        <p:nvPicPr>
          <p:cNvPr id="138" name="Google Shape;138;p31"/>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39" name="Google Shape;139;p31"/>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1"/>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1" name="Google Shape;141;p31"/>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2" name="Google Shape;142;p3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43" name="Google Shape;143;p31"/>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44" name="Shape 144"/>
        <p:cNvGrpSpPr/>
        <p:nvPr/>
      </p:nvGrpSpPr>
      <p:grpSpPr>
        <a:xfrm>
          <a:off x="0" y="0"/>
          <a:ext cx="0" cy="0"/>
          <a:chOff x="0" y="0"/>
          <a:chExt cx="0" cy="0"/>
        </a:xfrm>
      </p:grpSpPr>
      <p:pic>
        <p:nvPicPr>
          <p:cNvPr id="145" name="Google Shape;145;p32"/>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46" name="Google Shape;146;p32"/>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2"/>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32"/>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9" name="Google Shape;149;p3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0" name="Google Shape;150;p32"/>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1" name="Shape 151"/>
        <p:cNvGrpSpPr/>
        <p:nvPr/>
      </p:nvGrpSpPr>
      <p:grpSpPr>
        <a:xfrm>
          <a:off x="0" y="0"/>
          <a:ext cx="0" cy="0"/>
          <a:chOff x="0" y="0"/>
          <a:chExt cx="0" cy="0"/>
        </a:xfrm>
      </p:grpSpPr>
      <p:pic>
        <p:nvPicPr>
          <p:cNvPr id="152" name="Google Shape;152;p33"/>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53" name="Google Shape;153;p33"/>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5" name="Google Shape;155;p3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56" name="Google Shape;156;p3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7" name="Google Shape;157;p33"/>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8" name="Shape 158"/>
        <p:cNvGrpSpPr/>
        <p:nvPr/>
      </p:nvGrpSpPr>
      <p:grpSpPr>
        <a:xfrm>
          <a:off x="0" y="0"/>
          <a:ext cx="0" cy="0"/>
          <a:chOff x="0" y="0"/>
          <a:chExt cx="0" cy="0"/>
        </a:xfrm>
      </p:grpSpPr>
      <p:pic>
        <p:nvPicPr>
          <p:cNvPr id="159" name="Google Shape;159;p34"/>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0" name="Google Shape;160;p3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3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3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63" name="Google Shape;163;p3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64" name="Google Shape;164;p3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65" name="Shape 165"/>
        <p:cNvGrpSpPr/>
        <p:nvPr/>
      </p:nvGrpSpPr>
      <p:grpSpPr>
        <a:xfrm>
          <a:off x="0" y="0"/>
          <a:ext cx="0" cy="0"/>
          <a:chOff x="0" y="0"/>
          <a:chExt cx="0" cy="0"/>
        </a:xfrm>
      </p:grpSpPr>
      <p:pic>
        <p:nvPicPr>
          <p:cNvPr id="166" name="Google Shape;166;p3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7" name="Google Shape;167;p3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3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0" name="Google Shape;170;p3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1" name="Google Shape;171;p3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72" name="Shape 172"/>
        <p:cNvGrpSpPr/>
        <p:nvPr/>
      </p:nvGrpSpPr>
      <p:grpSpPr>
        <a:xfrm>
          <a:off x="0" y="0"/>
          <a:ext cx="0" cy="0"/>
          <a:chOff x="0" y="0"/>
          <a:chExt cx="0" cy="0"/>
        </a:xfrm>
      </p:grpSpPr>
      <p:pic>
        <p:nvPicPr>
          <p:cNvPr id="173" name="Google Shape;173;p3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74" name="Google Shape;174;p3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6" name="Google Shape;176;p3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7" name="Google Shape;177;p3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8" name="Google Shape;178;p3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9" name="Shape 179"/>
        <p:cNvGrpSpPr/>
        <p:nvPr/>
      </p:nvGrpSpPr>
      <p:grpSpPr>
        <a:xfrm>
          <a:off x="0" y="0"/>
          <a:ext cx="0" cy="0"/>
          <a:chOff x="0" y="0"/>
          <a:chExt cx="0" cy="0"/>
        </a:xfrm>
      </p:grpSpPr>
      <p:sp>
        <p:nvSpPr>
          <p:cNvPr id="180" name="Google Shape;180;p3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1" name="Google Shape;181;p37"/>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2" name="Shape 182"/>
        <p:cNvGrpSpPr/>
        <p:nvPr/>
      </p:nvGrpSpPr>
      <p:grpSpPr>
        <a:xfrm>
          <a:off x="0" y="0"/>
          <a:ext cx="0" cy="0"/>
          <a:chOff x="0" y="0"/>
          <a:chExt cx="0" cy="0"/>
        </a:xfrm>
      </p:grpSpPr>
      <p:sp>
        <p:nvSpPr>
          <p:cNvPr id="183" name="Google Shape;183;p38"/>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4" name="Shape 184"/>
        <p:cNvGrpSpPr/>
        <p:nvPr/>
      </p:nvGrpSpPr>
      <p:grpSpPr>
        <a:xfrm>
          <a:off x="0" y="0"/>
          <a:ext cx="0" cy="0"/>
          <a:chOff x="0" y="0"/>
          <a:chExt cx="0" cy="0"/>
        </a:xfrm>
      </p:grpSpPr>
      <p:pic>
        <p:nvPicPr>
          <p:cNvPr id="185" name="Google Shape;185;p39"/>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186" name="Google Shape;186;p39"/>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pic>
        <p:nvPicPr>
          <p:cNvPr id="27" name="Google Shape;27;p1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8" name="Google Shape;28;p1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1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1" name="Google Shape;31;p1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2" name="Google Shape;32;p1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188" name="Shape 188"/>
        <p:cNvGrpSpPr/>
        <p:nvPr/>
      </p:nvGrpSpPr>
      <p:grpSpPr>
        <a:xfrm>
          <a:off x="0" y="0"/>
          <a:ext cx="0" cy="0"/>
          <a:chOff x="0" y="0"/>
          <a:chExt cx="0" cy="0"/>
        </a:xfrm>
      </p:grpSpPr>
      <p:sp>
        <p:nvSpPr>
          <p:cNvPr id="189" name="Google Shape;189;p40"/>
          <p:cNvSpPr txBox="1"/>
          <p:nvPr>
            <p:ph idx="1" type="body"/>
          </p:nvPr>
        </p:nvSpPr>
        <p:spPr>
          <a:xfrm>
            <a:off x="6286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90" name="Google Shape;190;p40"/>
          <p:cNvSpPr txBox="1"/>
          <p:nvPr>
            <p:ph idx="2" type="body"/>
          </p:nvPr>
        </p:nvSpPr>
        <p:spPr>
          <a:xfrm>
            <a:off x="46291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91" name="Google Shape;191;p40"/>
          <p:cNvSpPr txBox="1"/>
          <p:nvPr>
            <p:ph type="title"/>
          </p:nvPr>
        </p:nvSpPr>
        <p:spPr>
          <a:xfrm>
            <a:off x="205740" y="274321"/>
            <a:ext cx="4373404" cy="713232"/>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een">
  <p:cSld name="Section Divider - green">
    <p:spTree>
      <p:nvGrpSpPr>
        <p:cNvPr id="192" name="Shape 192"/>
        <p:cNvGrpSpPr/>
        <p:nvPr/>
      </p:nvGrpSpPr>
      <p:grpSpPr>
        <a:xfrm>
          <a:off x="0" y="0"/>
          <a:ext cx="0" cy="0"/>
          <a:chOff x="0" y="0"/>
          <a:chExt cx="0" cy="0"/>
        </a:xfrm>
      </p:grpSpPr>
      <p:pic>
        <p:nvPicPr>
          <p:cNvPr id="193" name="Google Shape;193;p41"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94" name="Google Shape;194;p41"/>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5" name="Google Shape;195;p41"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96" name="Google Shape;196;p41"/>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to green">
  <p:cSld name="Section divider - blue to green">
    <p:spTree>
      <p:nvGrpSpPr>
        <p:cNvPr id="197" name="Shape 197"/>
        <p:cNvGrpSpPr/>
        <p:nvPr/>
      </p:nvGrpSpPr>
      <p:grpSpPr>
        <a:xfrm>
          <a:off x="0" y="0"/>
          <a:ext cx="0" cy="0"/>
          <a:chOff x="0" y="0"/>
          <a:chExt cx="0" cy="0"/>
        </a:xfrm>
      </p:grpSpPr>
      <p:pic>
        <p:nvPicPr>
          <p:cNvPr id="198" name="Google Shape;198;p42"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99" name="Google Shape;199;p42"/>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0" name="Google Shape;200;p42"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01" name="Google Shape;201;p42"/>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age number">
  <p:cSld name="Blank - no page number">
    <p:spTree>
      <p:nvGrpSpPr>
        <p:cNvPr id="202" name="Shape 20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3" name="Shape 33"/>
        <p:cNvGrpSpPr/>
        <p:nvPr/>
      </p:nvGrpSpPr>
      <p:grpSpPr>
        <a:xfrm>
          <a:off x="0" y="0"/>
          <a:ext cx="0" cy="0"/>
          <a:chOff x="0" y="0"/>
          <a:chExt cx="0" cy="0"/>
        </a:xfrm>
      </p:grpSpPr>
      <p:pic>
        <p:nvPicPr>
          <p:cNvPr id="34" name="Google Shape;34;p1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35" name="Google Shape;35;p1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1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8" name="Google Shape;38;p1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 name="Google Shape;39;p1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0" name="Shape 40"/>
        <p:cNvGrpSpPr/>
        <p:nvPr/>
      </p:nvGrpSpPr>
      <p:grpSpPr>
        <a:xfrm>
          <a:off x="0" y="0"/>
          <a:ext cx="0" cy="0"/>
          <a:chOff x="0" y="0"/>
          <a:chExt cx="0" cy="0"/>
        </a:xfrm>
      </p:grpSpPr>
      <p:pic>
        <p:nvPicPr>
          <p:cNvPr id="41" name="Google Shape;41;p1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2" name="Google Shape;42;p1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1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45" name="Google Shape;45;p1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1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7" name="Shape 47"/>
        <p:cNvGrpSpPr/>
        <p:nvPr/>
      </p:nvGrpSpPr>
      <p:grpSpPr>
        <a:xfrm>
          <a:off x="0" y="0"/>
          <a:ext cx="0" cy="0"/>
          <a:chOff x="0" y="0"/>
          <a:chExt cx="0" cy="0"/>
        </a:xfrm>
      </p:grpSpPr>
      <p:pic>
        <p:nvPicPr>
          <p:cNvPr id="48" name="Google Shape;48;p1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9" name="Google Shape;49;p1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1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2" name="Google Shape;52;p1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1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4" name="Shape 54"/>
        <p:cNvGrpSpPr/>
        <p:nvPr/>
      </p:nvGrpSpPr>
      <p:grpSpPr>
        <a:xfrm>
          <a:off x="0" y="0"/>
          <a:ext cx="0" cy="0"/>
          <a:chOff x="0" y="0"/>
          <a:chExt cx="0" cy="0"/>
        </a:xfrm>
      </p:grpSpPr>
      <p:pic>
        <p:nvPicPr>
          <p:cNvPr id="55" name="Google Shape;55;p1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56" name="Google Shape;56;p1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1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9" name="Google Shape;59;p1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1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1" name="Shape 61"/>
        <p:cNvGrpSpPr/>
        <p:nvPr/>
      </p:nvGrpSpPr>
      <p:grpSpPr>
        <a:xfrm>
          <a:off x="0" y="0"/>
          <a:ext cx="0" cy="0"/>
          <a:chOff x="0" y="0"/>
          <a:chExt cx="0" cy="0"/>
        </a:xfrm>
      </p:grpSpPr>
      <p:pic>
        <p:nvPicPr>
          <p:cNvPr id="62" name="Google Shape;62;p1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63" name="Google Shape;63;p1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1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66" name="Google Shape;66;p1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1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8" name="Shape 68"/>
        <p:cNvGrpSpPr/>
        <p:nvPr/>
      </p:nvGrpSpPr>
      <p:grpSpPr>
        <a:xfrm>
          <a:off x="0" y="0"/>
          <a:ext cx="0" cy="0"/>
          <a:chOff x="0" y="0"/>
          <a:chExt cx="0" cy="0"/>
        </a:xfrm>
      </p:grpSpPr>
      <p:sp>
        <p:nvSpPr>
          <p:cNvPr id="69" name="Google Shape;69;p2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2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theme" Target="../theme/theme1.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1"/>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4.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
          <p:cNvSpPr txBox="1"/>
          <p:nvPr>
            <p:ph type="ctrTitle"/>
          </p:nvPr>
        </p:nvSpPr>
        <p:spPr>
          <a:xfrm>
            <a:off x="685800" y="3544056"/>
            <a:ext cx="7772400" cy="121658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UIP 101:</a:t>
            </a:r>
            <a:endParaRPr/>
          </a:p>
          <a:p>
            <a:pPr indent="0" lvl="0" marL="0" rtl="0" algn="ctr">
              <a:lnSpc>
                <a:spcPct val="90000"/>
              </a:lnSpc>
              <a:spcBef>
                <a:spcPts val="0"/>
              </a:spcBef>
              <a:spcAft>
                <a:spcPts val="0"/>
              </a:spcAft>
              <a:buClr>
                <a:schemeClr val="dk1"/>
              </a:buClr>
              <a:buSzPts val="3600"/>
              <a:buFont typeface="Arial"/>
              <a:buNone/>
            </a:pPr>
            <a:r>
              <a:rPr lang="en-US" sz="3500"/>
              <a:t>Target Setting &amp; Interim Measures</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21abaf00de_0_0"/>
          <p:cNvSpPr txBox="1"/>
          <p:nvPr>
            <p:ph type="ctrTitle"/>
          </p:nvPr>
        </p:nvSpPr>
        <p:spPr>
          <a:xfrm>
            <a:off x="685800" y="2260191"/>
            <a:ext cx="7772400" cy="2337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Email any questions to</a:t>
            </a:r>
            <a:endParaRPr/>
          </a:p>
          <a:p>
            <a:pPr indent="0" lvl="0" marL="0" rtl="0" algn="ctr">
              <a:spcBef>
                <a:spcPts val="0"/>
              </a:spcBef>
              <a:spcAft>
                <a:spcPts val="0"/>
              </a:spcAft>
              <a:buNone/>
            </a:pPr>
            <a:r>
              <a:rPr lang="en-US"/>
              <a:t>uiphelp@cde.state.co.us</a:t>
            </a:r>
            <a:endParaRPr/>
          </a:p>
        </p:txBody>
      </p:sp>
      <p:sp>
        <p:nvSpPr>
          <p:cNvPr id="328" name="Google Shape;328;g121abaf00de_0_0"/>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
          <p:cNvSpPr txBox="1"/>
          <p:nvPr>
            <p:ph type="title"/>
          </p:nvPr>
        </p:nvSpPr>
        <p:spPr>
          <a:xfrm>
            <a:off x="245200" y="330722"/>
            <a:ext cx="60819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Session Outcomes</a:t>
            </a:r>
            <a:endParaRPr sz="3200"/>
          </a:p>
        </p:txBody>
      </p:sp>
      <p:sp>
        <p:nvSpPr>
          <p:cNvPr id="215" name="Google Shape;215;p2"/>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16" name="Google Shape;216;p2"/>
          <p:cNvPicPr preferRelativeResize="0"/>
          <p:nvPr/>
        </p:nvPicPr>
        <p:blipFill rotWithShape="1">
          <a:blip r:embed="rId3">
            <a:alphaModFix/>
          </a:blip>
          <a:srcRect b="0" l="0" r="0" t="0"/>
          <a:stretch/>
        </p:blipFill>
        <p:spPr>
          <a:xfrm>
            <a:off x="930900" y="2412208"/>
            <a:ext cx="1058976" cy="1058976"/>
          </a:xfrm>
          <a:prstGeom prst="rect">
            <a:avLst/>
          </a:prstGeom>
          <a:noFill/>
          <a:ln>
            <a:noFill/>
          </a:ln>
        </p:spPr>
      </p:pic>
      <p:sp>
        <p:nvSpPr>
          <p:cNvPr id="217" name="Google Shape;217;p2"/>
          <p:cNvSpPr txBox="1"/>
          <p:nvPr/>
        </p:nvSpPr>
        <p:spPr>
          <a:xfrm>
            <a:off x="651200" y="1587300"/>
            <a:ext cx="7897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This video will answer the following questions:</a:t>
            </a:r>
            <a:endParaRPr b="0" i="0" sz="3000" u="none" cap="none" strike="noStrike">
              <a:solidFill>
                <a:srgbClr val="000000"/>
              </a:solidFill>
              <a:latin typeface="Calibri"/>
              <a:ea typeface="Calibri"/>
              <a:cs typeface="Calibri"/>
              <a:sym typeface="Calibri"/>
            </a:endParaRPr>
          </a:p>
        </p:txBody>
      </p:sp>
      <p:sp>
        <p:nvSpPr>
          <p:cNvPr id="218" name="Google Shape;218;p2"/>
          <p:cNvSpPr txBox="1"/>
          <p:nvPr/>
        </p:nvSpPr>
        <p:spPr>
          <a:xfrm>
            <a:off x="2079150" y="2332003"/>
            <a:ext cx="63588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i="1" lang="en-US" sz="3000">
                <a:latin typeface="Calibri"/>
                <a:ea typeface="Calibri"/>
                <a:cs typeface="Calibri"/>
                <a:sym typeface="Calibri"/>
              </a:rPr>
              <a:t>What are Targets and Interim Measures? </a:t>
            </a:r>
            <a:endParaRPr b="0" i="1" sz="3000" u="none" cap="none" strike="noStrike">
              <a:solidFill>
                <a:srgbClr val="000000"/>
              </a:solidFill>
              <a:latin typeface="Calibri"/>
              <a:ea typeface="Calibri"/>
              <a:cs typeface="Calibri"/>
              <a:sym typeface="Calibri"/>
            </a:endParaRPr>
          </a:p>
        </p:txBody>
      </p:sp>
      <p:pic>
        <p:nvPicPr>
          <p:cNvPr id="219" name="Google Shape;219;p2"/>
          <p:cNvPicPr preferRelativeResize="0"/>
          <p:nvPr/>
        </p:nvPicPr>
        <p:blipFill rotWithShape="1">
          <a:blip r:embed="rId4">
            <a:alphaModFix/>
          </a:blip>
          <a:srcRect b="0" l="0" r="0" t="0"/>
          <a:stretch/>
        </p:blipFill>
        <p:spPr>
          <a:xfrm>
            <a:off x="930900" y="3708159"/>
            <a:ext cx="1058976" cy="1058976"/>
          </a:xfrm>
          <a:prstGeom prst="rect">
            <a:avLst/>
          </a:prstGeom>
          <a:noFill/>
          <a:ln>
            <a:noFill/>
          </a:ln>
        </p:spPr>
      </p:pic>
      <p:sp>
        <p:nvSpPr>
          <p:cNvPr id="220" name="Google Shape;220;p2"/>
          <p:cNvSpPr txBox="1"/>
          <p:nvPr/>
        </p:nvSpPr>
        <p:spPr>
          <a:xfrm>
            <a:off x="2079174" y="3708140"/>
            <a:ext cx="69924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i="1" lang="en-US" sz="3000">
                <a:latin typeface="Calibri"/>
                <a:ea typeface="Calibri"/>
                <a:cs typeface="Calibri"/>
                <a:sym typeface="Calibri"/>
              </a:rPr>
              <a:t>How do Targets and Interim Measures fit into the improvement planning process?</a:t>
            </a:r>
            <a:endParaRPr b="0" i="1" sz="30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
          <p:cNvSpPr txBox="1"/>
          <p:nvPr>
            <p:ph type="title"/>
          </p:nvPr>
        </p:nvSpPr>
        <p:spPr>
          <a:xfrm>
            <a:off x="245200" y="330725"/>
            <a:ext cx="8601088"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Where are we in the UIP Process?</a:t>
            </a:r>
            <a:endParaRPr sz="3200"/>
          </a:p>
        </p:txBody>
      </p:sp>
      <p:sp>
        <p:nvSpPr>
          <p:cNvPr id="227" name="Google Shape;227;p3"/>
          <p:cNvSpPr txBox="1"/>
          <p:nvPr/>
        </p:nvSpPr>
        <p:spPr>
          <a:xfrm>
            <a:off x="2974725" y="1939000"/>
            <a:ext cx="4204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28" name="Google Shape;228;p3"/>
          <p:cNvGrpSpPr/>
          <p:nvPr/>
        </p:nvGrpSpPr>
        <p:grpSpPr>
          <a:xfrm>
            <a:off x="1384052" y="3178265"/>
            <a:ext cx="6743700" cy="685847"/>
            <a:chOff x="-76200" y="1824095"/>
            <a:chExt cx="8991600" cy="1219500"/>
          </a:xfrm>
        </p:grpSpPr>
        <p:sp>
          <p:nvSpPr>
            <p:cNvPr id="229" name="Google Shape;229;p3"/>
            <p:cNvSpPr/>
            <p:nvPr/>
          </p:nvSpPr>
          <p:spPr>
            <a:xfrm>
              <a:off x="-76200" y="1824095"/>
              <a:ext cx="8991600" cy="1219500"/>
            </a:xfrm>
            <a:prstGeom prst="roundRect">
              <a:avLst>
                <a:gd fmla="val 16667" name="adj"/>
              </a:avLst>
            </a:prstGeom>
            <a:solidFill>
              <a:srgbClr val="D1E7F5"/>
            </a:solidFill>
            <a:ln cap="flat" cmpd="sng" w="10000">
              <a:solidFill>
                <a:schemeClr val="accent1"/>
              </a:solidFill>
              <a:prstDash val="solid"/>
              <a:round/>
              <a:headEnd len="sm" w="sm" type="none"/>
              <a:tailEnd len="sm" w="sm" type="none"/>
            </a:ln>
          </p:spPr>
          <p:txBody>
            <a:bodyPr anchorCtr="0" anchor="t" bIns="25700" lIns="51425" spcFirstLastPara="1" rIns="51425" wrap="square" tIns="25700">
              <a:noAutofit/>
            </a:bodyPr>
            <a:lstStyle/>
            <a:p>
              <a:pPr indent="-112870" lvl="0" marL="192881" marR="0" rtl="0" algn="l">
                <a:lnSpc>
                  <a:spcPct val="100000"/>
                </a:lnSpc>
                <a:spcBef>
                  <a:spcPts val="0"/>
                </a:spcBef>
                <a:spcAft>
                  <a:spcPts val="0"/>
                </a:spcAft>
                <a:buClr>
                  <a:srgbClr val="000000"/>
                </a:buClr>
                <a:buSzPts val="1575"/>
                <a:buFont typeface="Arial"/>
                <a:buNone/>
              </a:pPr>
              <a:r>
                <a:t/>
              </a:r>
              <a:endParaRPr b="0" i="0" sz="1575" u="none" cap="none" strike="noStrike">
                <a:solidFill>
                  <a:srgbClr val="8DC63F"/>
                </a:solidFill>
                <a:latin typeface="Calibri"/>
                <a:ea typeface="Calibri"/>
                <a:cs typeface="Calibri"/>
                <a:sym typeface="Calibri"/>
              </a:endParaRPr>
            </a:p>
          </p:txBody>
        </p:sp>
        <p:sp>
          <p:nvSpPr>
            <p:cNvPr id="230" name="Google Shape;230;p3"/>
            <p:cNvSpPr txBox="1"/>
            <p:nvPr/>
          </p:nvSpPr>
          <p:spPr>
            <a:xfrm>
              <a:off x="-76200" y="2057212"/>
              <a:ext cx="1066800" cy="832200"/>
            </a:xfrm>
            <a:prstGeom prst="rect">
              <a:avLst/>
            </a:prstGeom>
            <a:no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788"/>
                <a:buFont typeface="Arial"/>
                <a:buNone/>
              </a:pPr>
              <a:r>
                <a:rPr b="1" i="0" lang="en-US" sz="788" u="none" cap="none" strike="noStrike">
                  <a:solidFill>
                    <a:srgbClr val="5C6670"/>
                  </a:solidFill>
                  <a:latin typeface="Calibri"/>
                  <a:ea typeface="Calibri"/>
                  <a:cs typeface="Calibri"/>
                  <a:sym typeface="Calibri"/>
                </a:rPr>
                <a:t>Data</a:t>
              </a:r>
              <a:endParaRPr b="0" i="0" sz="788"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88"/>
                <a:buFont typeface="Arial"/>
                <a:buNone/>
              </a:pPr>
              <a:r>
                <a:rPr b="1" i="0" lang="en-US" sz="788" u="none" cap="none" strike="noStrike">
                  <a:solidFill>
                    <a:srgbClr val="5C6670"/>
                  </a:solidFill>
                  <a:latin typeface="Calibri"/>
                  <a:ea typeface="Calibri"/>
                  <a:cs typeface="Calibri"/>
                  <a:sym typeface="Calibri"/>
                </a:rPr>
                <a:t>Analysis</a:t>
              </a:r>
              <a:endParaRPr b="1" i="0" sz="788" u="none" cap="none" strike="noStrike">
                <a:solidFill>
                  <a:srgbClr val="5C6670"/>
                </a:solidFill>
                <a:latin typeface="Calibri"/>
                <a:ea typeface="Calibri"/>
                <a:cs typeface="Calibri"/>
                <a:sym typeface="Calibri"/>
              </a:endParaRPr>
            </a:p>
          </p:txBody>
        </p:sp>
      </p:grpSp>
      <p:sp>
        <p:nvSpPr>
          <p:cNvPr id="231" name="Google Shape;231;p3"/>
          <p:cNvSpPr/>
          <p:nvPr/>
        </p:nvSpPr>
        <p:spPr>
          <a:xfrm>
            <a:off x="6641850" y="2792523"/>
            <a:ext cx="1483500" cy="3040500"/>
          </a:xfrm>
          <a:prstGeom prst="roundRect">
            <a:avLst>
              <a:gd fmla="val 16667" name="adj"/>
            </a:avLst>
          </a:prstGeom>
          <a:solidFill>
            <a:srgbClr val="FFE8B5">
              <a:alpha val="24705"/>
            </a:srgbClr>
          </a:solidFill>
          <a:ln cap="flat" cmpd="sng" w="10000">
            <a:solidFill>
              <a:schemeClr val="accent2"/>
            </a:solidFill>
            <a:prstDash val="solid"/>
            <a:round/>
            <a:headEnd len="sm" w="sm" type="none"/>
            <a:tailEnd len="sm" w="sm" type="none"/>
          </a:ln>
        </p:spPr>
        <p:txBody>
          <a:bodyPr anchorCtr="0" anchor="t" bIns="25700" lIns="51425" spcFirstLastPara="1" rIns="51425" wrap="square" tIns="25700">
            <a:noAutofit/>
          </a:bodyPr>
          <a:lstStyle/>
          <a:p>
            <a:pPr indent="-112870" lvl="0" marL="192881" marR="0" rtl="0" algn="l">
              <a:lnSpc>
                <a:spcPct val="100000"/>
              </a:lnSpc>
              <a:spcBef>
                <a:spcPts val="0"/>
              </a:spcBef>
              <a:spcAft>
                <a:spcPts val="0"/>
              </a:spcAft>
              <a:buClr>
                <a:srgbClr val="000000"/>
              </a:buClr>
              <a:buSzPts val="1575"/>
              <a:buFont typeface="Arial"/>
              <a:buNone/>
            </a:pPr>
            <a:r>
              <a:t/>
            </a:r>
            <a:endParaRPr b="0" i="0" sz="1575" u="none" cap="none" strike="noStrike">
              <a:solidFill>
                <a:srgbClr val="FFFFFF"/>
              </a:solidFill>
              <a:latin typeface="Calibri"/>
              <a:ea typeface="Calibri"/>
              <a:cs typeface="Calibri"/>
              <a:sym typeface="Calibri"/>
            </a:endParaRPr>
          </a:p>
        </p:txBody>
      </p:sp>
      <p:grpSp>
        <p:nvGrpSpPr>
          <p:cNvPr id="232" name="Google Shape;232;p3"/>
          <p:cNvGrpSpPr/>
          <p:nvPr/>
        </p:nvGrpSpPr>
        <p:grpSpPr>
          <a:xfrm>
            <a:off x="5041638" y="2792552"/>
            <a:ext cx="1543020" cy="3040377"/>
            <a:chOff x="4114800" y="1552154"/>
            <a:chExt cx="2133600" cy="4550100"/>
          </a:xfrm>
        </p:grpSpPr>
        <p:sp>
          <p:nvSpPr>
            <p:cNvPr id="233" name="Google Shape;233;p3"/>
            <p:cNvSpPr/>
            <p:nvPr/>
          </p:nvSpPr>
          <p:spPr>
            <a:xfrm>
              <a:off x="4114800" y="1552154"/>
              <a:ext cx="2133600" cy="4550100"/>
            </a:xfrm>
            <a:prstGeom prst="roundRect">
              <a:avLst>
                <a:gd fmla="val 16667" name="adj"/>
              </a:avLst>
            </a:prstGeom>
            <a:solidFill>
              <a:srgbClr val="B9DC8A">
                <a:alpha val="24705"/>
              </a:srgbClr>
            </a:solidFill>
            <a:ln cap="flat" cmpd="sng" w="10000">
              <a:solidFill>
                <a:schemeClr val="accent3"/>
              </a:solidFill>
              <a:prstDash val="solid"/>
              <a:round/>
              <a:headEnd len="sm" w="sm" type="none"/>
              <a:tailEnd len="sm" w="sm" type="none"/>
            </a:ln>
          </p:spPr>
          <p:txBody>
            <a:bodyPr anchorCtr="0" anchor="t" bIns="25700" lIns="51425" spcFirstLastPara="1" rIns="51425" wrap="square" tIns="25700">
              <a:noAutofit/>
            </a:bodyPr>
            <a:lstStyle/>
            <a:p>
              <a:pPr indent="-112870" lvl="0" marL="192881" marR="0" rtl="0" algn="l">
                <a:lnSpc>
                  <a:spcPct val="100000"/>
                </a:lnSpc>
                <a:spcBef>
                  <a:spcPts val="0"/>
                </a:spcBef>
                <a:spcAft>
                  <a:spcPts val="0"/>
                </a:spcAft>
                <a:buClr>
                  <a:srgbClr val="000000"/>
                </a:buClr>
                <a:buSzPts val="1575"/>
                <a:buFont typeface="Arial"/>
                <a:buNone/>
              </a:pPr>
              <a:r>
                <a:t/>
              </a:r>
              <a:endParaRPr b="0" i="0" sz="1575" u="none" cap="none" strike="noStrike">
                <a:solidFill>
                  <a:srgbClr val="FFFFFF"/>
                </a:solidFill>
                <a:latin typeface="Calibri"/>
                <a:ea typeface="Calibri"/>
                <a:cs typeface="Calibri"/>
                <a:sym typeface="Calibri"/>
              </a:endParaRPr>
            </a:p>
          </p:txBody>
        </p:sp>
        <p:sp>
          <p:nvSpPr>
            <p:cNvPr id="234" name="Google Shape;234;p3"/>
            <p:cNvSpPr txBox="1"/>
            <p:nvPr/>
          </p:nvSpPr>
          <p:spPr>
            <a:xfrm>
              <a:off x="4495800" y="1624335"/>
              <a:ext cx="1447800" cy="5688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788"/>
                <a:buFont typeface="Arial"/>
                <a:buNone/>
              </a:pPr>
              <a:r>
                <a:rPr b="1" i="0" lang="en-US" sz="788" u="none" cap="none" strike="noStrike">
                  <a:solidFill>
                    <a:srgbClr val="5C6670"/>
                  </a:solidFill>
                  <a:latin typeface="Calibri"/>
                  <a:ea typeface="Calibri"/>
                  <a:cs typeface="Calibri"/>
                  <a:sym typeface="Calibri"/>
                </a:rPr>
                <a:t>Target </a:t>
              </a:r>
              <a:endParaRPr b="0" i="0" sz="788"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88"/>
                <a:buFont typeface="Arial"/>
                <a:buNone/>
              </a:pPr>
              <a:r>
                <a:rPr b="1" i="0" lang="en-US" sz="788" u="none" cap="none" strike="noStrike">
                  <a:solidFill>
                    <a:srgbClr val="5C6670"/>
                  </a:solidFill>
                  <a:latin typeface="Calibri"/>
                  <a:ea typeface="Calibri"/>
                  <a:cs typeface="Calibri"/>
                  <a:sym typeface="Calibri"/>
                </a:rPr>
                <a:t>Setting</a:t>
              </a:r>
              <a:endParaRPr b="1" i="0" sz="900" u="none" cap="none" strike="noStrike">
                <a:solidFill>
                  <a:srgbClr val="5C6670"/>
                </a:solidFill>
                <a:latin typeface="Verdana"/>
                <a:ea typeface="Verdana"/>
                <a:cs typeface="Verdana"/>
                <a:sym typeface="Verdana"/>
              </a:endParaRPr>
            </a:p>
          </p:txBody>
        </p:sp>
      </p:grpSp>
      <p:grpSp>
        <p:nvGrpSpPr>
          <p:cNvPr id="235" name="Google Shape;235;p3"/>
          <p:cNvGrpSpPr/>
          <p:nvPr/>
        </p:nvGrpSpPr>
        <p:grpSpPr>
          <a:xfrm>
            <a:off x="3841740" y="5124933"/>
            <a:ext cx="4286006" cy="640240"/>
            <a:chOff x="3198980" y="4171330"/>
            <a:chExt cx="5796600" cy="1419600"/>
          </a:xfrm>
        </p:grpSpPr>
        <p:sp>
          <p:nvSpPr>
            <p:cNvPr id="236" name="Google Shape;236;p3"/>
            <p:cNvSpPr/>
            <p:nvPr/>
          </p:nvSpPr>
          <p:spPr>
            <a:xfrm>
              <a:off x="3198980" y="4171330"/>
              <a:ext cx="5796600" cy="1419600"/>
            </a:xfrm>
            <a:prstGeom prst="roundRect">
              <a:avLst>
                <a:gd fmla="val 16667" name="adj"/>
              </a:avLst>
            </a:prstGeom>
            <a:solidFill>
              <a:srgbClr val="85B7B9">
                <a:alpha val="24705"/>
              </a:srgbClr>
            </a:solidFill>
            <a:ln cap="flat" cmpd="sng" w="10000">
              <a:solidFill>
                <a:srgbClr val="345A5B"/>
              </a:solidFill>
              <a:prstDash val="solid"/>
              <a:round/>
              <a:headEnd len="sm" w="sm" type="none"/>
              <a:tailEnd len="sm" w="sm" type="none"/>
            </a:ln>
          </p:spPr>
          <p:txBody>
            <a:bodyPr anchorCtr="0" anchor="t" bIns="25700" lIns="51425" spcFirstLastPara="1" rIns="51425" wrap="square" tIns="25700">
              <a:noAutofit/>
            </a:bodyPr>
            <a:lstStyle/>
            <a:p>
              <a:pPr indent="-112870" lvl="0" marL="192881" marR="0" rtl="0" algn="l">
                <a:lnSpc>
                  <a:spcPct val="100000"/>
                </a:lnSpc>
                <a:spcBef>
                  <a:spcPts val="0"/>
                </a:spcBef>
                <a:spcAft>
                  <a:spcPts val="0"/>
                </a:spcAft>
                <a:buClr>
                  <a:srgbClr val="000000"/>
                </a:buClr>
                <a:buSzPts val="1575"/>
                <a:buFont typeface="Arial"/>
                <a:buNone/>
              </a:pPr>
              <a:r>
                <a:t/>
              </a:r>
              <a:endParaRPr b="0" i="0" sz="1575" u="none" cap="none" strike="noStrike">
                <a:solidFill>
                  <a:srgbClr val="5C6670"/>
                </a:solidFill>
                <a:latin typeface="Calibri"/>
                <a:ea typeface="Calibri"/>
                <a:cs typeface="Calibri"/>
                <a:sym typeface="Calibri"/>
              </a:endParaRPr>
            </a:p>
          </p:txBody>
        </p:sp>
        <p:sp>
          <p:nvSpPr>
            <p:cNvPr id="237" name="Google Shape;237;p3"/>
            <p:cNvSpPr txBox="1"/>
            <p:nvPr/>
          </p:nvSpPr>
          <p:spPr>
            <a:xfrm>
              <a:off x="3280454" y="4333461"/>
              <a:ext cx="1464300" cy="1038000"/>
            </a:xfrm>
            <a:prstGeom prst="rect">
              <a:avLst/>
            </a:prstGeom>
            <a:no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788"/>
                <a:buFont typeface="Arial"/>
                <a:buNone/>
              </a:pPr>
              <a:r>
                <a:rPr b="1" i="0" lang="en-US" sz="788" u="none" cap="none" strike="noStrike">
                  <a:solidFill>
                    <a:srgbClr val="5C6670"/>
                  </a:solidFill>
                  <a:latin typeface="Calibri"/>
                  <a:ea typeface="Calibri"/>
                  <a:cs typeface="Calibri"/>
                  <a:sym typeface="Calibri"/>
                </a:rPr>
                <a:t>Progress Monitoring</a:t>
              </a:r>
              <a:endParaRPr b="0" i="0" sz="788" u="none" cap="none" strike="noStrike">
                <a:solidFill>
                  <a:schemeClr val="dk1"/>
                </a:solidFill>
                <a:latin typeface="Calibri"/>
                <a:ea typeface="Calibri"/>
                <a:cs typeface="Calibri"/>
                <a:sym typeface="Calibri"/>
              </a:endParaRPr>
            </a:p>
          </p:txBody>
        </p:sp>
      </p:grpSp>
      <p:sp>
        <p:nvSpPr>
          <p:cNvPr id="238" name="Google Shape;238;p3"/>
          <p:cNvSpPr txBox="1"/>
          <p:nvPr/>
        </p:nvSpPr>
        <p:spPr>
          <a:xfrm>
            <a:off x="3612900" y="3306882"/>
            <a:ext cx="1371600" cy="467400"/>
          </a:xfrm>
          <a:prstGeom prst="rect">
            <a:avLst/>
          </a:prstGeom>
          <a:solidFill>
            <a:srgbClr val="1F4569"/>
          </a:solidFill>
          <a:ln>
            <a:noFill/>
          </a:ln>
          <a:effectLst>
            <a:outerShdw blurRad="44450" algn="ctr" dir="5400000" dist="27940">
              <a:srgbClr val="000000">
                <a:alpha val="30980"/>
              </a:srgbClr>
            </a:outerShdw>
          </a:effectLst>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Describe Notable </a:t>
            </a:r>
            <a:br>
              <a:rPr b="0" i="0" lang="en-US" sz="900" u="none" cap="none" strike="noStrike">
                <a:solidFill>
                  <a:srgbClr val="FFFFFF"/>
                </a:solidFill>
                <a:latin typeface="Verdana"/>
                <a:ea typeface="Verdana"/>
                <a:cs typeface="Verdana"/>
                <a:sym typeface="Verdana"/>
              </a:rPr>
            </a:br>
            <a:r>
              <a:rPr b="0" i="0" lang="en-US" sz="900" u="none" cap="none" strike="noStrike">
                <a:solidFill>
                  <a:srgbClr val="FFFFFF"/>
                </a:solidFill>
                <a:latin typeface="Verdana"/>
                <a:ea typeface="Verdana"/>
                <a:cs typeface="Verdana"/>
                <a:sym typeface="Verdana"/>
              </a:rPr>
              <a:t>Trends</a:t>
            </a:r>
            <a:endParaRPr b="0" i="0" sz="788" u="none" cap="none" strike="noStrike">
              <a:solidFill>
                <a:schemeClr val="dk1"/>
              </a:solidFill>
              <a:latin typeface="Calibri"/>
              <a:ea typeface="Calibri"/>
              <a:cs typeface="Calibri"/>
              <a:sym typeface="Calibri"/>
            </a:endParaRPr>
          </a:p>
        </p:txBody>
      </p:sp>
      <p:sp>
        <p:nvSpPr>
          <p:cNvPr id="239" name="Google Shape;239;p3"/>
          <p:cNvSpPr txBox="1"/>
          <p:nvPr/>
        </p:nvSpPr>
        <p:spPr>
          <a:xfrm>
            <a:off x="5155950" y="3306882"/>
            <a:ext cx="1371600" cy="467400"/>
          </a:xfrm>
          <a:prstGeom prst="rect">
            <a:avLst/>
          </a:prstGeom>
          <a:solidFill>
            <a:srgbClr val="1F4569"/>
          </a:solidFill>
          <a:ln>
            <a:noFill/>
          </a:ln>
          <a:effectLst>
            <a:outerShdw blurRad="44450" algn="ctr" dir="5400000" dist="27940">
              <a:srgbClr val="000000">
                <a:alpha val="30980"/>
              </a:srgbClr>
            </a:outerShdw>
          </a:effectLst>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Prioritize Performance Challenges</a:t>
            </a:r>
            <a:endParaRPr b="0" i="0" sz="788" u="none" cap="none" strike="noStrike">
              <a:solidFill>
                <a:schemeClr val="dk1"/>
              </a:solidFill>
              <a:latin typeface="Calibri"/>
              <a:ea typeface="Calibri"/>
              <a:cs typeface="Calibri"/>
              <a:sym typeface="Calibri"/>
            </a:endParaRPr>
          </a:p>
        </p:txBody>
      </p:sp>
      <p:sp>
        <p:nvSpPr>
          <p:cNvPr id="240" name="Google Shape;240;p3"/>
          <p:cNvSpPr txBox="1"/>
          <p:nvPr/>
        </p:nvSpPr>
        <p:spPr>
          <a:xfrm>
            <a:off x="5155950" y="4134234"/>
            <a:ext cx="1371600" cy="467400"/>
          </a:xfrm>
          <a:prstGeom prst="rect">
            <a:avLst/>
          </a:prstGeom>
          <a:solidFill>
            <a:srgbClr val="1F4569"/>
          </a:solidFill>
          <a:ln>
            <a:noFill/>
          </a:ln>
          <a:effectLst>
            <a:outerShdw blurRad="44450" algn="ctr" dir="5400000" dist="27940">
              <a:srgbClr val="000000">
                <a:alpha val="30980"/>
              </a:srgbClr>
            </a:outerShdw>
          </a:effectLst>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Set Student Centered Targets</a:t>
            </a:r>
            <a:endParaRPr b="0" i="0" sz="788" u="none" cap="none" strike="noStrike">
              <a:solidFill>
                <a:schemeClr val="dk1"/>
              </a:solidFill>
              <a:latin typeface="Calibri"/>
              <a:ea typeface="Calibri"/>
              <a:cs typeface="Calibri"/>
              <a:sym typeface="Calibri"/>
            </a:endParaRPr>
          </a:p>
        </p:txBody>
      </p:sp>
      <p:sp>
        <p:nvSpPr>
          <p:cNvPr id="241" name="Google Shape;241;p3"/>
          <p:cNvSpPr txBox="1"/>
          <p:nvPr/>
        </p:nvSpPr>
        <p:spPr>
          <a:xfrm>
            <a:off x="5155938" y="5214707"/>
            <a:ext cx="1371600" cy="467400"/>
          </a:xfrm>
          <a:prstGeom prst="rect">
            <a:avLst/>
          </a:prstGeom>
          <a:solidFill>
            <a:srgbClr val="1F4569"/>
          </a:solidFill>
          <a:ln>
            <a:noFill/>
          </a:ln>
          <a:effectLst>
            <a:outerShdw blurRad="44450" algn="ctr" dir="5400000" dist="27940">
              <a:srgbClr val="000000">
                <a:alpha val="30980"/>
              </a:srgbClr>
            </a:outerShdw>
          </a:effectLst>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Identify </a:t>
            </a:r>
            <a:br>
              <a:rPr b="0" i="0" lang="en-US" sz="900" u="none" cap="none" strike="noStrike">
                <a:solidFill>
                  <a:srgbClr val="FFFFFF"/>
                </a:solidFill>
                <a:latin typeface="Verdana"/>
                <a:ea typeface="Verdana"/>
                <a:cs typeface="Verdana"/>
                <a:sym typeface="Verdana"/>
              </a:rPr>
            </a:br>
            <a:r>
              <a:rPr b="0" i="0" lang="en-US" sz="900" u="none" cap="none" strike="noStrike">
                <a:solidFill>
                  <a:srgbClr val="FFFFFF"/>
                </a:solidFill>
                <a:latin typeface="Verdana"/>
                <a:ea typeface="Verdana"/>
                <a:cs typeface="Verdana"/>
                <a:sym typeface="Verdana"/>
              </a:rPr>
              <a:t>Interim Measures</a:t>
            </a:r>
            <a:endParaRPr b="0" i="0" sz="788" u="none" cap="none" strike="noStrike">
              <a:solidFill>
                <a:schemeClr val="dk1"/>
              </a:solidFill>
              <a:latin typeface="Calibri"/>
              <a:ea typeface="Calibri"/>
              <a:cs typeface="Calibri"/>
              <a:sym typeface="Calibri"/>
            </a:endParaRPr>
          </a:p>
        </p:txBody>
      </p:sp>
      <p:sp>
        <p:nvSpPr>
          <p:cNvPr id="242" name="Google Shape;242;p3"/>
          <p:cNvSpPr txBox="1"/>
          <p:nvPr/>
        </p:nvSpPr>
        <p:spPr>
          <a:xfrm>
            <a:off x="6699600" y="4162494"/>
            <a:ext cx="1371600" cy="467400"/>
          </a:xfrm>
          <a:prstGeom prst="rect">
            <a:avLst/>
          </a:prstGeom>
          <a:solidFill>
            <a:srgbClr val="1F4569"/>
          </a:solidFill>
          <a:ln>
            <a:noFill/>
          </a:ln>
          <a:effectLst>
            <a:outerShdw blurRad="44450" algn="ctr" dir="5400000" dist="27940">
              <a:srgbClr val="000000">
                <a:alpha val="30980"/>
              </a:srgbClr>
            </a:outerShdw>
          </a:effectLst>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ID Major Strategies &amp; Action Steps</a:t>
            </a:r>
            <a:endParaRPr b="0" i="0" sz="900" u="none" cap="none" strike="noStrike">
              <a:solidFill>
                <a:srgbClr val="FFFFFF"/>
              </a:solidFill>
              <a:latin typeface="Verdana"/>
              <a:ea typeface="Verdana"/>
              <a:cs typeface="Verdana"/>
              <a:sym typeface="Verdana"/>
            </a:endParaRPr>
          </a:p>
        </p:txBody>
      </p:sp>
      <p:sp>
        <p:nvSpPr>
          <p:cNvPr id="243" name="Google Shape;243;p3"/>
          <p:cNvSpPr txBox="1"/>
          <p:nvPr/>
        </p:nvSpPr>
        <p:spPr>
          <a:xfrm>
            <a:off x="6697800" y="5237382"/>
            <a:ext cx="1371600" cy="467400"/>
          </a:xfrm>
          <a:prstGeom prst="rect">
            <a:avLst/>
          </a:prstGeom>
          <a:solidFill>
            <a:srgbClr val="1F4569"/>
          </a:solidFill>
          <a:ln>
            <a:noFill/>
          </a:ln>
          <a:effectLst>
            <a:outerShdw blurRad="44450" algn="ctr" dir="5400000" dist="27940">
              <a:srgbClr val="000000">
                <a:alpha val="30980"/>
              </a:srgbClr>
            </a:outerShdw>
          </a:effectLst>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Identify Implementation Benchmarks</a:t>
            </a:r>
            <a:endParaRPr b="0" i="0" sz="788" u="none" cap="none" strike="noStrike">
              <a:solidFill>
                <a:schemeClr val="dk1"/>
              </a:solidFill>
              <a:latin typeface="Calibri"/>
              <a:ea typeface="Calibri"/>
              <a:cs typeface="Calibri"/>
              <a:sym typeface="Calibri"/>
            </a:endParaRPr>
          </a:p>
        </p:txBody>
      </p:sp>
      <p:sp>
        <p:nvSpPr>
          <p:cNvPr id="244" name="Google Shape;244;p3"/>
          <p:cNvSpPr txBox="1"/>
          <p:nvPr/>
        </p:nvSpPr>
        <p:spPr>
          <a:xfrm>
            <a:off x="2069850" y="2417755"/>
            <a:ext cx="1371600" cy="468000"/>
          </a:xfrm>
          <a:prstGeom prst="rect">
            <a:avLst/>
          </a:prstGeom>
          <a:solidFill>
            <a:srgbClr val="1F4569"/>
          </a:solidFill>
          <a:ln>
            <a:noFill/>
          </a:ln>
          <a:effectLst>
            <a:outerShdw blurRad="44450" algn="ctr" dir="5400000" dist="27940">
              <a:srgbClr val="000000">
                <a:alpha val="30980"/>
              </a:srgbClr>
            </a:outerShdw>
          </a:effectLst>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Prepare to </a:t>
            </a:r>
            <a:endParaRPr b="0" i="0" sz="788" u="none" cap="none" strike="noStrike">
              <a:solidFill>
                <a:schemeClr val="dk1"/>
              </a:solidFill>
              <a:latin typeface="Calibri"/>
              <a:ea typeface="Calibri"/>
              <a:cs typeface="Calibri"/>
              <a:sym typeface="Calibri"/>
            </a:endParaRPr>
          </a:p>
          <a:p>
            <a:pPr indent="0" lvl="0" marL="0" marR="0" rtl="0" algn="ctr">
              <a:lnSpc>
                <a:spcPct val="100000"/>
              </a:lnSpc>
              <a:spcBef>
                <a:spcPts val="338"/>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Plan </a:t>
            </a:r>
            <a:endParaRPr b="0" i="0" sz="788" u="none" cap="none" strike="noStrike">
              <a:solidFill>
                <a:schemeClr val="dk1"/>
              </a:solidFill>
              <a:latin typeface="Calibri"/>
              <a:ea typeface="Calibri"/>
              <a:cs typeface="Calibri"/>
              <a:sym typeface="Calibri"/>
            </a:endParaRPr>
          </a:p>
        </p:txBody>
      </p:sp>
      <p:sp>
        <p:nvSpPr>
          <p:cNvPr id="245" name="Google Shape;245;p3"/>
          <p:cNvSpPr txBox="1"/>
          <p:nvPr/>
        </p:nvSpPr>
        <p:spPr>
          <a:xfrm>
            <a:off x="2069850" y="3287495"/>
            <a:ext cx="1371600" cy="467400"/>
          </a:xfrm>
          <a:prstGeom prst="rect">
            <a:avLst/>
          </a:prstGeom>
          <a:solidFill>
            <a:srgbClr val="1F4569"/>
          </a:solidFill>
          <a:ln>
            <a:noFill/>
          </a:ln>
          <a:effectLst>
            <a:outerShdw blurRad="44450" algn="ctr" dir="5400000" dist="27940">
              <a:srgbClr val="000000">
                <a:alpha val="30980"/>
              </a:srgbClr>
            </a:outerShdw>
          </a:effectLst>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Review   Current Performance</a:t>
            </a:r>
            <a:endParaRPr b="0" i="0" sz="900" u="none" cap="none" strike="noStrike">
              <a:solidFill>
                <a:srgbClr val="FFFFFF"/>
              </a:solidFill>
              <a:latin typeface="Verdana"/>
              <a:ea typeface="Verdana"/>
              <a:cs typeface="Verdana"/>
              <a:sym typeface="Verdana"/>
            </a:endParaRPr>
          </a:p>
        </p:txBody>
      </p:sp>
      <p:cxnSp>
        <p:nvCxnSpPr>
          <p:cNvPr id="246" name="Google Shape;246;p3"/>
          <p:cNvCxnSpPr/>
          <p:nvPr/>
        </p:nvCxnSpPr>
        <p:spPr>
          <a:xfrm flipH="1">
            <a:off x="5840562" y="462993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47" name="Google Shape;247;p3"/>
          <p:cNvCxnSpPr/>
          <p:nvPr/>
        </p:nvCxnSpPr>
        <p:spPr>
          <a:xfrm>
            <a:off x="64704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48" name="Google Shape;248;p3"/>
          <p:cNvCxnSpPr>
            <a:stCxn id="244" idx="2"/>
          </p:cNvCxnSpPr>
          <p:nvPr/>
        </p:nvCxnSpPr>
        <p:spPr>
          <a:xfrm flipH="1">
            <a:off x="2656950" y="2885755"/>
            <a:ext cx="98700" cy="420900"/>
          </a:xfrm>
          <a:prstGeom prst="straightConnector1">
            <a:avLst/>
          </a:prstGeom>
          <a:noFill/>
          <a:ln cap="flat" cmpd="sng" w="50800">
            <a:solidFill>
              <a:srgbClr val="1F4569"/>
            </a:solidFill>
            <a:prstDash val="solid"/>
            <a:round/>
            <a:headEnd len="sm" w="sm" type="none"/>
            <a:tailEnd len="med" w="med" type="triangle"/>
          </a:ln>
        </p:spPr>
      </p:cxnSp>
      <p:sp>
        <p:nvSpPr>
          <p:cNvPr id="249" name="Google Shape;249;p3"/>
          <p:cNvSpPr txBox="1"/>
          <p:nvPr/>
        </p:nvSpPr>
        <p:spPr>
          <a:xfrm>
            <a:off x="6927600" y="2835394"/>
            <a:ext cx="1028700" cy="294300"/>
          </a:xfrm>
          <a:prstGeom prst="rect">
            <a:avLst/>
          </a:prstGeom>
          <a:no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788"/>
              <a:buFont typeface="Arial"/>
              <a:buNone/>
            </a:pPr>
            <a:r>
              <a:rPr b="1" i="0" lang="en-US" sz="788" u="none" cap="none" strike="noStrike">
                <a:solidFill>
                  <a:srgbClr val="5C6670"/>
                </a:solidFill>
                <a:latin typeface="Calibri"/>
                <a:ea typeface="Calibri"/>
                <a:cs typeface="Calibri"/>
                <a:sym typeface="Calibri"/>
              </a:rPr>
              <a:t>Action </a:t>
            </a:r>
            <a:endParaRPr b="0" i="0" sz="788"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88"/>
              <a:buFont typeface="Arial"/>
              <a:buNone/>
            </a:pPr>
            <a:r>
              <a:rPr b="1" i="0" lang="en-US" sz="788" u="none" cap="none" strike="noStrike">
                <a:solidFill>
                  <a:srgbClr val="5C6670"/>
                </a:solidFill>
                <a:latin typeface="Calibri"/>
                <a:ea typeface="Calibri"/>
                <a:cs typeface="Calibri"/>
                <a:sym typeface="Calibri"/>
              </a:rPr>
              <a:t>Planning</a:t>
            </a:r>
            <a:endParaRPr b="1" i="0" sz="900" u="none" cap="none" strike="noStrike">
              <a:solidFill>
                <a:srgbClr val="5C6670"/>
              </a:solidFill>
              <a:latin typeface="Verdana"/>
              <a:ea typeface="Verdana"/>
              <a:cs typeface="Verdana"/>
              <a:sym typeface="Verdana"/>
            </a:endParaRPr>
          </a:p>
        </p:txBody>
      </p:sp>
      <p:cxnSp>
        <p:nvCxnSpPr>
          <p:cNvPr id="250" name="Google Shape;250;p3"/>
          <p:cNvCxnSpPr/>
          <p:nvPr/>
        </p:nvCxnSpPr>
        <p:spPr>
          <a:xfrm>
            <a:off x="492735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51" name="Google Shape;251;p3"/>
          <p:cNvCxnSpPr/>
          <p:nvPr/>
        </p:nvCxnSpPr>
        <p:spPr>
          <a:xfrm>
            <a:off x="33843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52" name="Google Shape;252;p3"/>
          <p:cNvCxnSpPr/>
          <p:nvPr/>
        </p:nvCxnSpPr>
        <p:spPr>
          <a:xfrm flipH="1">
            <a:off x="7383012" y="4629922"/>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53" name="Google Shape;253;p3"/>
          <p:cNvCxnSpPr/>
          <p:nvPr/>
        </p:nvCxnSpPr>
        <p:spPr>
          <a:xfrm flipH="1">
            <a:off x="5841162" y="363718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54" name="Google Shape;254;p3"/>
          <p:cNvCxnSpPr/>
          <p:nvPr/>
        </p:nvCxnSpPr>
        <p:spPr>
          <a:xfrm flipH="1">
            <a:off x="7383012" y="3637184"/>
            <a:ext cx="1200" cy="495000"/>
          </a:xfrm>
          <a:prstGeom prst="straightConnector1">
            <a:avLst/>
          </a:prstGeom>
          <a:noFill/>
          <a:ln cap="flat" cmpd="sng" w="50800">
            <a:solidFill>
              <a:srgbClr val="1F4569"/>
            </a:solidFill>
            <a:prstDash val="solid"/>
            <a:round/>
            <a:headEnd len="sm" w="sm" type="none"/>
            <a:tailEnd len="med" w="med" type="triangle"/>
          </a:ln>
        </p:spPr>
      </p:cxnSp>
      <p:sp>
        <p:nvSpPr>
          <p:cNvPr id="255" name="Google Shape;255;p3"/>
          <p:cNvSpPr txBox="1"/>
          <p:nvPr/>
        </p:nvSpPr>
        <p:spPr>
          <a:xfrm>
            <a:off x="442650" y="2726275"/>
            <a:ext cx="9414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9900FF"/>
                </a:solidFill>
                <a:latin typeface="Calibri"/>
                <a:ea typeface="Calibri"/>
                <a:cs typeface="Calibri"/>
                <a:sym typeface="Calibri"/>
              </a:rPr>
              <a:t>Where are we now?</a:t>
            </a:r>
            <a:endParaRPr b="1" i="0" sz="2200" u="none" cap="none" strike="noStrike">
              <a:solidFill>
                <a:srgbClr val="9900FF"/>
              </a:solidFill>
              <a:latin typeface="Calibri"/>
              <a:ea typeface="Calibri"/>
              <a:cs typeface="Calibri"/>
              <a:sym typeface="Calibri"/>
            </a:endParaRPr>
          </a:p>
        </p:txBody>
      </p:sp>
      <p:sp>
        <p:nvSpPr>
          <p:cNvPr id="256" name="Google Shape;256;p3"/>
          <p:cNvSpPr txBox="1"/>
          <p:nvPr/>
        </p:nvSpPr>
        <p:spPr>
          <a:xfrm>
            <a:off x="5041650" y="1451663"/>
            <a:ext cx="9414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9900FF"/>
                </a:solidFill>
                <a:latin typeface="Calibri"/>
                <a:ea typeface="Calibri"/>
                <a:cs typeface="Calibri"/>
                <a:sym typeface="Calibri"/>
              </a:rPr>
              <a:t>Where are we going?</a:t>
            </a:r>
            <a:endParaRPr b="1" i="0" sz="2200" u="none" cap="none" strike="noStrike">
              <a:solidFill>
                <a:srgbClr val="9900FF"/>
              </a:solidFill>
              <a:latin typeface="Calibri"/>
              <a:ea typeface="Calibri"/>
              <a:cs typeface="Calibri"/>
              <a:sym typeface="Calibri"/>
            </a:endParaRPr>
          </a:p>
        </p:txBody>
      </p:sp>
      <p:sp>
        <p:nvSpPr>
          <p:cNvPr id="257" name="Google Shape;257;p3"/>
          <p:cNvSpPr txBox="1"/>
          <p:nvPr/>
        </p:nvSpPr>
        <p:spPr>
          <a:xfrm>
            <a:off x="6984750" y="1550025"/>
            <a:ext cx="1143000" cy="1108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rgbClr val="9900FF"/>
                </a:solidFill>
                <a:latin typeface="Calibri"/>
                <a:ea typeface="Calibri"/>
                <a:cs typeface="Calibri"/>
                <a:sym typeface="Calibri"/>
              </a:rPr>
              <a:t>How will we get there?</a:t>
            </a:r>
            <a:endParaRPr b="1" i="0" sz="2200" u="none" cap="none" strike="noStrike">
              <a:solidFill>
                <a:srgbClr val="9900FF"/>
              </a:solidFill>
              <a:latin typeface="Calibri"/>
              <a:ea typeface="Calibri"/>
              <a:cs typeface="Calibri"/>
              <a:sym typeface="Calibri"/>
            </a:endParaRPr>
          </a:p>
        </p:txBody>
      </p:sp>
      <p:sp>
        <p:nvSpPr>
          <p:cNvPr id="258" name="Google Shape;258;p3"/>
          <p:cNvSpPr txBox="1"/>
          <p:nvPr/>
        </p:nvSpPr>
        <p:spPr>
          <a:xfrm>
            <a:off x="2069850" y="5058150"/>
            <a:ext cx="1709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9900FF"/>
                </a:solidFill>
                <a:latin typeface="Calibri"/>
                <a:ea typeface="Calibri"/>
                <a:cs typeface="Calibri"/>
                <a:sym typeface="Calibri"/>
              </a:rPr>
              <a:t>How will we know if we’re getting there?</a:t>
            </a:r>
            <a:endParaRPr b="1" i="0" sz="2200" u="none" cap="none" strike="noStrike">
              <a:solidFill>
                <a:srgbClr val="9900FF"/>
              </a:solidFill>
              <a:latin typeface="Calibri"/>
              <a:ea typeface="Calibri"/>
              <a:cs typeface="Calibri"/>
              <a:sym typeface="Calibri"/>
            </a:endParaRPr>
          </a:p>
        </p:txBody>
      </p:sp>
      <p:sp>
        <p:nvSpPr>
          <p:cNvPr id="259" name="Google Shape;259;p3"/>
          <p:cNvSpPr/>
          <p:nvPr/>
        </p:nvSpPr>
        <p:spPr>
          <a:xfrm flipH="1" rot="10800000">
            <a:off x="900475" y="3863950"/>
            <a:ext cx="937800" cy="5997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
          <p:cNvSpPr/>
          <p:nvPr/>
        </p:nvSpPr>
        <p:spPr>
          <a:xfrm flipH="1" rot="-5400000">
            <a:off x="4341750" y="2375600"/>
            <a:ext cx="828300" cy="5523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
          <p:cNvSpPr/>
          <p:nvPr/>
        </p:nvSpPr>
        <p:spPr>
          <a:xfrm rot="5400000">
            <a:off x="7883250" y="2293200"/>
            <a:ext cx="1062600" cy="5736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
          <p:cNvSpPr/>
          <p:nvPr/>
        </p:nvSpPr>
        <p:spPr>
          <a:xfrm>
            <a:off x="3201275" y="4504525"/>
            <a:ext cx="1371600" cy="6204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
          <p:cNvSpPr/>
          <p:nvPr/>
        </p:nvSpPr>
        <p:spPr>
          <a:xfrm>
            <a:off x="637200" y="21739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1</a:t>
            </a:r>
            <a:endParaRPr b="0" i="0" sz="2300" u="none" cap="none" strike="noStrike">
              <a:solidFill>
                <a:srgbClr val="000000"/>
              </a:solidFill>
              <a:latin typeface="Arial"/>
              <a:ea typeface="Arial"/>
              <a:cs typeface="Arial"/>
              <a:sym typeface="Arial"/>
            </a:endParaRPr>
          </a:p>
        </p:txBody>
      </p:sp>
      <p:sp>
        <p:nvSpPr>
          <p:cNvPr id="264" name="Google Shape;264;p3"/>
          <p:cNvSpPr/>
          <p:nvPr/>
        </p:nvSpPr>
        <p:spPr>
          <a:xfrm>
            <a:off x="4479750" y="157292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2</a:t>
            </a:r>
            <a:endParaRPr b="0" i="0" sz="2300" u="none" cap="none" strike="noStrike">
              <a:solidFill>
                <a:srgbClr val="000000"/>
              </a:solidFill>
              <a:latin typeface="Arial"/>
              <a:ea typeface="Arial"/>
              <a:cs typeface="Arial"/>
              <a:sym typeface="Arial"/>
            </a:endParaRPr>
          </a:p>
        </p:txBody>
      </p:sp>
      <p:sp>
        <p:nvSpPr>
          <p:cNvPr id="265" name="Google Shape;265;p3"/>
          <p:cNvSpPr/>
          <p:nvPr/>
        </p:nvSpPr>
        <p:spPr>
          <a:xfrm>
            <a:off x="6641850" y="20075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3</a:t>
            </a:r>
            <a:endParaRPr b="0" i="0" sz="2300" u="none" cap="none" strike="noStrike">
              <a:solidFill>
                <a:srgbClr val="000000"/>
              </a:solidFill>
              <a:latin typeface="Arial"/>
              <a:ea typeface="Arial"/>
              <a:cs typeface="Arial"/>
              <a:sym typeface="Arial"/>
            </a:endParaRPr>
          </a:p>
        </p:txBody>
      </p:sp>
      <p:sp>
        <p:nvSpPr>
          <p:cNvPr id="266" name="Google Shape;266;p3"/>
          <p:cNvSpPr/>
          <p:nvPr/>
        </p:nvSpPr>
        <p:spPr>
          <a:xfrm>
            <a:off x="1455350" y="5336100"/>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4</a:t>
            </a:r>
            <a:endParaRPr b="0" i="0" sz="2300" u="none" cap="none" strike="noStrike">
              <a:solidFill>
                <a:srgbClr val="000000"/>
              </a:solidFill>
              <a:latin typeface="Arial"/>
              <a:ea typeface="Arial"/>
              <a:cs typeface="Arial"/>
              <a:sym typeface="Arial"/>
            </a:endParaRPr>
          </a:p>
        </p:txBody>
      </p:sp>
      <p:sp>
        <p:nvSpPr>
          <p:cNvPr id="267" name="Google Shape;267;p3"/>
          <p:cNvSpPr txBox="1"/>
          <p:nvPr/>
        </p:nvSpPr>
        <p:spPr>
          <a:xfrm>
            <a:off x="6699000" y="3306882"/>
            <a:ext cx="1371600" cy="467400"/>
          </a:xfrm>
          <a:prstGeom prst="rect">
            <a:avLst/>
          </a:prstGeom>
          <a:solidFill>
            <a:srgbClr val="1F4569"/>
          </a:solidFill>
          <a:ln>
            <a:noFill/>
          </a:ln>
          <a:effectLst>
            <a:outerShdw blurRad="44450" algn="ctr" dir="5400000" dist="27940">
              <a:srgbClr val="000000">
                <a:alpha val="30980"/>
              </a:srgbClr>
            </a:outerShdw>
          </a:effectLst>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Verdana"/>
                <a:ea typeface="Verdana"/>
                <a:cs typeface="Verdana"/>
                <a:sym typeface="Verdana"/>
              </a:rPr>
              <a:t>Identify </a:t>
            </a:r>
            <a:br>
              <a:rPr b="0" i="0" lang="en-US" sz="900" u="none" cap="none" strike="noStrike">
                <a:solidFill>
                  <a:srgbClr val="FFFFFF"/>
                </a:solidFill>
                <a:latin typeface="Verdana"/>
                <a:ea typeface="Verdana"/>
                <a:cs typeface="Verdana"/>
                <a:sym typeface="Verdana"/>
              </a:rPr>
            </a:br>
            <a:r>
              <a:rPr b="0" i="0" lang="en-US" sz="900" u="none" cap="none" strike="noStrike">
                <a:solidFill>
                  <a:srgbClr val="FFFFFF"/>
                </a:solidFill>
                <a:latin typeface="Verdana"/>
                <a:ea typeface="Verdana"/>
                <a:cs typeface="Verdana"/>
                <a:sym typeface="Verdana"/>
              </a:rPr>
              <a:t>Root  </a:t>
            </a:r>
            <a:br>
              <a:rPr b="0" i="0" lang="en-US" sz="900" u="none" cap="none" strike="noStrike">
                <a:solidFill>
                  <a:srgbClr val="FFFFFF"/>
                </a:solidFill>
                <a:latin typeface="Verdana"/>
                <a:ea typeface="Verdana"/>
                <a:cs typeface="Verdana"/>
                <a:sym typeface="Verdana"/>
              </a:rPr>
            </a:br>
            <a:r>
              <a:rPr b="0" i="0" lang="en-US" sz="900" u="none" cap="none" strike="noStrike">
                <a:solidFill>
                  <a:srgbClr val="FFFFFF"/>
                </a:solidFill>
                <a:latin typeface="Verdana"/>
                <a:ea typeface="Verdana"/>
                <a:cs typeface="Verdana"/>
                <a:sym typeface="Verdana"/>
              </a:rPr>
              <a:t>Causes</a:t>
            </a:r>
            <a:endParaRPr b="0" i="0" sz="788" u="none" cap="none" strike="noStrike">
              <a:solidFill>
                <a:schemeClr val="dk1"/>
              </a:solidFill>
              <a:latin typeface="Calibri"/>
              <a:ea typeface="Calibri"/>
              <a:cs typeface="Calibri"/>
              <a:sym typeface="Calibri"/>
            </a:endParaRPr>
          </a:p>
        </p:txBody>
      </p:sp>
      <p:sp>
        <p:nvSpPr>
          <p:cNvPr id="268" name="Google Shape;268;p3"/>
          <p:cNvSpPr/>
          <p:nvPr/>
        </p:nvSpPr>
        <p:spPr>
          <a:xfrm>
            <a:off x="5032051" y="4132184"/>
            <a:ext cx="1607398" cy="1756204"/>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
          <p:cNvSpPr txBox="1"/>
          <p:nvPr>
            <p:ph type="title"/>
          </p:nvPr>
        </p:nvSpPr>
        <p:spPr>
          <a:xfrm>
            <a:off x="245193" y="478464"/>
            <a:ext cx="6081900" cy="53234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3200"/>
              <a:t>What is Target Setting?</a:t>
            </a:r>
            <a:endParaRPr sz="3200"/>
          </a:p>
        </p:txBody>
      </p:sp>
      <p:sp>
        <p:nvSpPr>
          <p:cNvPr id="275" name="Google Shape;275;p4"/>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276" name="Google Shape;276;p4"/>
          <p:cNvSpPr txBox="1"/>
          <p:nvPr/>
        </p:nvSpPr>
        <p:spPr>
          <a:xfrm>
            <a:off x="636044" y="1472161"/>
            <a:ext cx="7872000" cy="5233500"/>
          </a:xfrm>
          <a:prstGeom prst="rect">
            <a:avLst/>
          </a:prstGeom>
          <a:noFill/>
          <a:ln>
            <a:noFill/>
          </a:ln>
        </p:spPr>
        <p:txBody>
          <a:bodyPr anchorCtr="0" anchor="t" bIns="91425" lIns="91425" spcFirstLastPara="1" rIns="91425" wrap="square" tIns="91425">
            <a:spAutoFit/>
          </a:bodyPr>
          <a:lstStyle/>
          <a:p>
            <a:pPr indent="0" lvl="0" marL="114300" marR="0" rtl="0" algn="l">
              <a:lnSpc>
                <a:spcPct val="100000"/>
              </a:lnSpc>
              <a:spcBef>
                <a:spcPts val="0"/>
              </a:spcBef>
              <a:spcAft>
                <a:spcPts val="0"/>
              </a:spcAft>
              <a:buNone/>
            </a:pPr>
            <a:r>
              <a:t/>
            </a:r>
            <a:endParaRPr b="1" i="1" sz="2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Target Setting is the process that tells us HOW MUCH we plan to improve each year over time.</a:t>
            </a:r>
            <a:endParaRPr>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800"/>
              <a:buFont typeface="Arial"/>
              <a:buNone/>
            </a:pPr>
            <a:r>
              <a:t/>
            </a:r>
            <a:endParaRPr i="0" sz="2400" u="none" cap="none" strike="noStrike">
              <a:solidFill>
                <a:srgbClr val="000000"/>
              </a:solidFill>
              <a:latin typeface="Calibri"/>
              <a:ea typeface="Calibri"/>
              <a:cs typeface="Calibri"/>
              <a:sym typeface="Calibri"/>
            </a:endParaRPr>
          </a:p>
          <a:p>
            <a:pPr indent="-342900" lvl="2" marL="457200" marR="0" rtl="0" algn="l">
              <a:lnSpc>
                <a:spcPct val="100000"/>
              </a:lnSpc>
              <a:spcBef>
                <a:spcPts val="0"/>
              </a:spcBef>
              <a:spcAft>
                <a:spcPts val="0"/>
              </a:spcAft>
              <a:buClr>
                <a:srgbClr val="000000"/>
              </a:buClr>
              <a:buSzPts val="1800"/>
              <a:buFont typeface="Calibri"/>
              <a:buChar char="•"/>
            </a:pPr>
            <a:r>
              <a:rPr i="0" lang="en-US" sz="2400" u="none" cap="none" strike="noStrike">
                <a:solidFill>
                  <a:srgbClr val="000000"/>
                </a:solidFill>
                <a:latin typeface="Calibri"/>
                <a:ea typeface="Calibri"/>
                <a:cs typeface="Calibri"/>
                <a:sym typeface="Calibri"/>
              </a:rPr>
              <a:t>Targets are established for each year over two years.</a:t>
            </a:r>
            <a:endParaRPr>
              <a:latin typeface="Calibri"/>
              <a:ea typeface="Calibri"/>
              <a:cs typeface="Calibri"/>
              <a:sym typeface="Calibri"/>
            </a:endParaRPr>
          </a:p>
          <a:p>
            <a:pPr indent="-342900" lvl="2" marL="457200" marR="0" rtl="0" algn="l">
              <a:lnSpc>
                <a:spcPct val="100000"/>
              </a:lnSpc>
              <a:spcBef>
                <a:spcPts val="0"/>
              </a:spcBef>
              <a:spcAft>
                <a:spcPts val="0"/>
              </a:spcAft>
              <a:buClr>
                <a:srgbClr val="000000"/>
              </a:buClr>
              <a:buSzPts val="1800"/>
              <a:buFont typeface="Calibri"/>
              <a:buChar char="•"/>
            </a:pPr>
            <a:r>
              <a:rPr i="0" lang="en-US" sz="2400" u="none" cap="none" strike="noStrike">
                <a:solidFill>
                  <a:srgbClr val="000000"/>
                </a:solidFill>
                <a:latin typeface="Calibri"/>
                <a:ea typeface="Calibri"/>
                <a:cs typeface="Calibri"/>
                <a:sym typeface="Calibri"/>
              </a:rPr>
              <a:t>Targets should be directly aligned to the </a:t>
            </a:r>
            <a:r>
              <a:rPr lang="en-US" sz="2400">
                <a:latin typeface="Calibri"/>
                <a:ea typeface="Calibri"/>
                <a:cs typeface="Calibri"/>
                <a:sym typeface="Calibri"/>
              </a:rPr>
              <a:t>priority performance challenge.</a:t>
            </a:r>
            <a:endParaRPr>
              <a:latin typeface="Calibri"/>
              <a:ea typeface="Calibri"/>
              <a:cs typeface="Calibri"/>
              <a:sym typeface="Calibri"/>
            </a:endParaRPr>
          </a:p>
          <a:p>
            <a:pPr indent="-342900" lvl="2" marL="457200" marR="0" rtl="0" algn="l">
              <a:lnSpc>
                <a:spcPct val="100000"/>
              </a:lnSpc>
              <a:spcBef>
                <a:spcPts val="0"/>
              </a:spcBef>
              <a:spcAft>
                <a:spcPts val="0"/>
              </a:spcAft>
              <a:buClr>
                <a:srgbClr val="000000"/>
              </a:buClr>
              <a:buSzPts val="1800"/>
              <a:buFont typeface="Calibri"/>
              <a:buChar char="•"/>
            </a:pPr>
            <a:r>
              <a:rPr i="0" lang="en-US" sz="2400" u="none" cap="none" strike="noStrike">
                <a:solidFill>
                  <a:srgbClr val="000000"/>
                </a:solidFill>
                <a:latin typeface="Calibri"/>
                <a:ea typeface="Calibri"/>
                <a:cs typeface="Calibri"/>
                <a:sym typeface="Calibri"/>
              </a:rPr>
              <a:t>The targets for associated interim measures should reflect a metric in common with the </a:t>
            </a:r>
            <a:r>
              <a:rPr lang="en-US" sz="2400">
                <a:latin typeface="Calibri"/>
                <a:ea typeface="Calibri"/>
                <a:cs typeface="Calibri"/>
                <a:sym typeface="Calibri"/>
              </a:rPr>
              <a:t>priority performance challenge.</a:t>
            </a:r>
            <a:endParaRPr>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8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type="title"/>
          </p:nvPr>
        </p:nvSpPr>
        <p:spPr>
          <a:xfrm>
            <a:off x="227750" y="387299"/>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2900"/>
              <a:t>The Role of Target Setting </a:t>
            </a:r>
            <a:r>
              <a:rPr lang="en-US" sz="2900"/>
              <a:t>in the UIP Process</a:t>
            </a:r>
            <a:endParaRPr sz="2900"/>
          </a:p>
        </p:txBody>
      </p:sp>
      <p:sp>
        <p:nvSpPr>
          <p:cNvPr id="283" name="Google Shape;283;p5"/>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4" name="Google Shape;284;p5"/>
          <p:cNvSpPr txBox="1"/>
          <p:nvPr/>
        </p:nvSpPr>
        <p:spPr>
          <a:xfrm>
            <a:off x="636044" y="1327655"/>
            <a:ext cx="7872000" cy="6095400"/>
          </a:xfrm>
          <a:prstGeom prst="rect">
            <a:avLst/>
          </a:prstGeom>
          <a:noFill/>
          <a:ln>
            <a:noFill/>
          </a:ln>
        </p:spPr>
        <p:txBody>
          <a:bodyPr anchorCtr="0" anchor="t" bIns="91425" lIns="91425" spcFirstLastPara="1" rIns="91425" wrap="square" tIns="91425">
            <a:spAutoFit/>
          </a:bodyPr>
          <a:lstStyle/>
          <a:p>
            <a:pPr indent="0" lvl="0" marL="114300" marR="0" rtl="0" algn="l">
              <a:lnSpc>
                <a:spcPct val="100000"/>
              </a:lnSpc>
              <a:spcBef>
                <a:spcPts val="0"/>
              </a:spcBef>
              <a:spcAft>
                <a:spcPts val="0"/>
              </a:spcAft>
              <a:buNone/>
            </a:pPr>
            <a:r>
              <a:t/>
            </a:r>
            <a:endParaRPr i="0" sz="24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i="0" lang="en-US" sz="2400" u="none" cap="none" strike="noStrike">
                <a:solidFill>
                  <a:srgbClr val="000000"/>
                </a:solidFill>
                <a:latin typeface="Calibri"/>
                <a:ea typeface="Calibri"/>
                <a:cs typeface="Calibri"/>
                <a:sym typeface="Calibri"/>
              </a:rPr>
              <a:t>The Target Setting process allows us to understand the impact of improvement strategies in addressing the identified priority performance challenge(s) over time. </a:t>
            </a:r>
            <a:endParaRPr>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800"/>
              <a:buFont typeface="Arial"/>
              <a:buNone/>
            </a:pPr>
            <a:r>
              <a:t/>
            </a:r>
            <a:endParaRPr i="0" sz="24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i="0" lang="en-US" sz="2400" u="none" cap="none" strike="noStrike">
                <a:solidFill>
                  <a:srgbClr val="000000"/>
                </a:solidFill>
                <a:latin typeface="Calibri"/>
                <a:ea typeface="Calibri"/>
                <a:cs typeface="Calibri"/>
                <a:sym typeface="Calibri"/>
              </a:rPr>
              <a:t>The monitoring of targets </a:t>
            </a:r>
            <a:r>
              <a:rPr lang="en-US" sz="2400">
                <a:latin typeface="Calibri"/>
                <a:ea typeface="Calibri"/>
                <a:cs typeface="Calibri"/>
                <a:sym typeface="Calibri"/>
              </a:rPr>
              <a:t>with</a:t>
            </a:r>
            <a:r>
              <a:rPr i="0" lang="en-US" sz="2400" u="none" cap="none" strike="noStrike">
                <a:solidFill>
                  <a:srgbClr val="000000"/>
                </a:solidFill>
                <a:latin typeface="Calibri"/>
                <a:ea typeface="Calibri"/>
                <a:cs typeface="Calibri"/>
                <a:sym typeface="Calibri"/>
              </a:rPr>
              <a:t> interim measures allows us to determine if major improvement strategies are having a potential impact on </a:t>
            </a:r>
            <a:r>
              <a:rPr lang="en-US" sz="2400">
                <a:latin typeface="Calibri"/>
                <a:ea typeface="Calibri"/>
                <a:cs typeface="Calibri"/>
                <a:sym typeface="Calibri"/>
              </a:rPr>
              <a:t>priority performance challenges</a:t>
            </a:r>
            <a:r>
              <a:rPr i="0" lang="en-US" sz="2400" u="none" cap="none" strike="noStrike">
                <a:solidFill>
                  <a:srgbClr val="000000"/>
                </a:solidFill>
                <a:latin typeface="Calibri"/>
                <a:ea typeface="Calibri"/>
                <a:cs typeface="Calibri"/>
                <a:sym typeface="Calibri"/>
              </a:rPr>
              <a:t> by addressing the identified root causes. </a:t>
            </a:r>
            <a:endParaRPr>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800"/>
              <a:buFont typeface="Arial"/>
              <a:buNone/>
            </a:pPr>
            <a:r>
              <a:t/>
            </a:r>
            <a:endParaRPr b="0" i="0" sz="2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800"/>
              <a:buFont typeface="Arial"/>
              <a:buNone/>
            </a:pPr>
            <a:r>
              <a:t/>
            </a:r>
            <a:endParaRPr b="0" i="0" sz="32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800"/>
              <a:buFont typeface="Arial"/>
              <a:buNone/>
            </a:pPr>
            <a:r>
              <a:t/>
            </a:r>
            <a:endParaRPr b="0" i="0" sz="32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8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21abaf00de_0_132"/>
          <p:cNvSpPr/>
          <p:nvPr/>
        </p:nvSpPr>
        <p:spPr>
          <a:xfrm>
            <a:off x="6624300" y="222200"/>
            <a:ext cx="2286600" cy="904200"/>
          </a:xfrm>
          <a:prstGeom prst="roundRect">
            <a:avLst>
              <a:gd fmla="val 16667" name="adj"/>
            </a:avLst>
          </a:prstGeom>
          <a:solidFill>
            <a:srgbClr val="F4CCC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Interim Measures</a:t>
            </a:r>
            <a:endParaRPr b="1" sz="2400">
              <a:latin typeface="Calibri"/>
              <a:ea typeface="Calibri"/>
              <a:cs typeface="Calibri"/>
              <a:sym typeface="Calibri"/>
            </a:endParaRPr>
          </a:p>
        </p:txBody>
      </p:sp>
      <p:sp>
        <p:nvSpPr>
          <p:cNvPr id="291" name="Google Shape;291;g121abaf00de_0_132"/>
          <p:cNvSpPr txBox="1"/>
          <p:nvPr/>
        </p:nvSpPr>
        <p:spPr>
          <a:xfrm>
            <a:off x="804775" y="1575250"/>
            <a:ext cx="68814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Are measures that</a:t>
            </a:r>
            <a:r>
              <a:rPr lang="en-US" sz="2400">
                <a:latin typeface="Calibri"/>
                <a:ea typeface="Calibri"/>
                <a:cs typeface="Calibri"/>
                <a:sym typeface="Calibri"/>
              </a:rPr>
              <a:t> allow us to</a:t>
            </a:r>
            <a:r>
              <a:rPr lang="en-US" sz="2400">
                <a:latin typeface="Calibri"/>
                <a:ea typeface="Calibri"/>
                <a:cs typeface="Calibri"/>
                <a:sym typeface="Calibri"/>
              </a:rPr>
              <a:t>:</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l</a:t>
            </a:r>
            <a:r>
              <a:rPr lang="en-US" sz="2400">
                <a:latin typeface="Calibri"/>
                <a:ea typeface="Calibri"/>
                <a:cs typeface="Calibri"/>
                <a:sym typeface="Calibri"/>
              </a:rPr>
              <a:t>ook at student outcomes relative to our established targets.</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Measure how student performance outcomes are changing.</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Tell us whether our strategy is effective.</a:t>
            </a:r>
            <a:endParaRPr sz="2400">
              <a:latin typeface="Calibri"/>
              <a:ea typeface="Calibri"/>
              <a:cs typeface="Calibri"/>
              <a:sym typeface="Calibri"/>
            </a:endParaRPr>
          </a:p>
        </p:txBody>
      </p:sp>
      <p:sp>
        <p:nvSpPr>
          <p:cNvPr id="292" name="Google Shape;292;g121abaf00de_0_132"/>
          <p:cNvSpPr txBox="1"/>
          <p:nvPr>
            <p:ph type="title"/>
          </p:nvPr>
        </p:nvSpPr>
        <p:spPr>
          <a:xfrm>
            <a:off x="245193" y="478464"/>
            <a:ext cx="6081900" cy="532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3200"/>
              <a:t>What are interim measures?</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6"/>
          <p:cNvSpPr txBox="1"/>
          <p:nvPr>
            <p:ph type="title"/>
          </p:nvPr>
        </p:nvSpPr>
        <p:spPr>
          <a:xfrm>
            <a:off x="227700" y="426418"/>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Examples of Targets</a:t>
            </a:r>
            <a:endParaRPr sz="3200"/>
          </a:p>
        </p:txBody>
      </p:sp>
      <p:sp>
        <p:nvSpPr>
          <p:cNvPr id="299" name="Google Shape;299;p6"/>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0" name="Google Shape;300;p6"/>
          <p:cNvSpPr txBox="1"/>
          <p:nvPr>
            <p:ph idx="1" type="body"/>
          </p:nvPr>
        </p:nvSpPr>
        <p:spPr>
          <a:xfrm>
            <a:off x="727115" y="1455686"/>
            <a:ext cx="7886700" cy="4640700"/>
          </a:xfrm>
          <a:prstGeom prst="rect">
            <a:avLst/>
          </a:prstGeom>
          <a:noFill/>
          <a:ln>
            <a:noFill/>
          </a:ln>
        </p:spPr>
        <p:txBody>
          <a:bodyPr anchorCtr="0" anchor="t" bIns="45700" lIns="0" spcFirstLastPara="1" rIns="0" wrap="square" tIns="0">
            <a:noAutofit/>
          </a:bodyPr>
          <a:lstStyle/>
          <a:p>
            <a:pPr indent="0" lvl="0" marL="0" rtl="0" algn="l">
              <a:lnSpc>
                <a:spcPct val="90000"/>
              </a:lnSpc>
              <a:spcBef>
                <a:spcPts val="1000"/>
              </a:spcBef>
              <a:spcAft>
                <a:spcPts val="0"/>
              </a:spcAft>
              <a:buSzPts val="2400"/>
              <a:buNone/>
            </a:pPr>
            <a:r>
              <a:rPr b="1" lang="en-US"/>
              <a:t>Targets </a:t>
            </a:r>
            <a:r>
              <a:rPr lang="en-US"/>
              <a:t>define desired student outcomes for two school years and align directly to the priority performance challenges.  For instance, if a Priority Performance Challenge is</a:t>
            </a:r>
            <a:endParaRPr/>
          </a:p>
          <a:p>
            <a:pPr indent="0" lvl="0" marL="457200" rtl="0" algn="l">
              <a:lnSpc>
                <a:spcPct val="90000"/>
              </a:lnSpc>
              <a:spcBef>
                <a:spcPts val="1000"/>
              </a:spcBef>
              <a:spcAft>
                <a:spcPts val="0"/>
              </a:spcAft>
              <a:buSzPts val="2400"/>
              <a:buNone/>
            </a:pPr>
            <a:r>
              <a:rPr i="1" lang="en-US" sz="2300"/>
              <a:t>CMAS English Growth and Status are below state and district average (25 MGP and mean scale score of 729, respectively).</a:t>
            </a:r>
            <a:endParaRPr i="1" sz="2300"/>
          </a:p>
          <a:p>
            <a:pPr indent="0" lvl="0" marL="0" rtl="0" algn="l">
              <a:lnSpc>
                <a:spcPct val="90000"/>
              </a:lnSpc>
              <a:spcBef>
                <a:spcPts val="1000"/>
              </a:spcBef>
              <a:spcAft>
                <a:spcPts val="0"/>
              </a:spcAft>
              <a:buSzPts val="2400"/>
              <a:buNone/>
            </a:pPr>
            <a:r>
              <a:rPr lang="en-US"/>
              <a:t>Then the annual targets might be</a:t>
            </a:r>
            <a:endParaRPr/>
          </a:p>
          <a:p>
            <a:pPr indent="0" lvl="0" marL="0" rtl="0" algn="l">
              <a:lnSpc>
                <a:spcPct val="90000"/>
              </a:lnSpc>
              <a:spcBef>
                <a:spcPts val="1000"/>
              </a:spcBef>
              <a:spcAft>
                <a:spcPts val="0"/>
              </a:spcAft>
              <a:buSzPts val="2400"/>
              <a:buNone/>
            </a:pPr>
            <a:r>
              <a:t/>
            </a:r>
            <a:endParaRPr/>
          </a:p>
        </p:txBody>
      </p:sp>
      <p:graphicFrame>
        <p:nvGraphicFramePr>
          <p:cNvPr id="301" name="Google Shape;301;p6"/>
          <p:cNvGraphicFramePr/>
          <p:nvPr/>
        </p:nvGraphicFramePr>
        <p:xfrm>
          <a:off x="424873" y="3961850"/>
          <a:ext cx="3000000" cy="3000000"/>
        </p:xfrm>
        <a:graphic>
          <a:graphicData uri="http://schemas.openxmlformats.org/drawingml/2006/table">
            <a:tbl>
              <a:tblPr>
                <a:noFill/>
                <a:tableStyleId>{41312666-8170-4BA9-9F5A-E629F4BB469A}</a:tableStyleId>
              </a:tblPr>
              <a:tblGrid>
                <a:gridCol w="1108375"/>
                <a:gridCol w="3864500"/>
                <a:gridCol w="3117625"/>
              </a:tblGrid>
              <a:tr h="435800">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ELA Growth</a:t>
                      </a:r>
                      <a:endParaRPr b="1" sz="2000" u="none" cap="none" strike="noStrike">
                        <a:latin typeface="Calibri"/>
                        <a:ea typeface="Calibri"/>
                        <a:cs typeface="Calibri"/>
                        <a:sym typeface="Calibri"/>
                      </a:endParaRPr>
                    </a:p>
                  </a:txBody>
                  <a:tcPr marT="91425" marB="91425" marR="91425" marL="91425">
                    <a:solidFill>
                      <a:srgbClr val="D9EAD3"/>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ELA Mean Scale Score</a:t>
                      </a:r>
                      <a:endParaRPr b="1" sz="2000" u="none" cap="none" strike="noStrike">
                        <a:latin typeface="Calibri"/>
                        <a:ea typeface="Calibri"/>
                        <a:cs typeface="Calibri"/>
                        <a:sym typeface="Calibri"/>
                      </a:endParaRPr>
                    </a:p>
                  </a:txBody>
                  <a:tcPr marT="91425" marB="91425" marR="91425" marL="91425">
                    <a:solidFill>
                      <a:srgbClr val="EAD1DC"/>
                    </a:solidFill>
                  </a:tcPr>
                </a:tc>
              </a:tr>
              <a:tr h="687175">
                <a:tc>
                  <a:txBody>
                    <a:bodyPr/>
                    <a:lstStyle/>
                    <a:p>
                      <a:pPr indent="0" lvl="0" marL="0" marR="0" rtl="0" algn="l">
                        <a:lnSpc>
                          <a:spcPct val="100000"/>
                        </a:lnSpc>
                        <a:spcBef>
                          <a:spcPts val="0"/>
                        </a:spcBef>
                        <a:spcAft>
                          <a:spcPts val="0"/>
                        </a:spcAft>
                        <a:buClr>
                          <a:srgbClr val="000000"/>
                        </a:buClr>
                        <a:buSzPts val="1800"/>
                        <a:buFont typeface="Arial"/>
                        <a:buNone/>
                      </a:pPr>
                      <a:r>
                        <a:rPr i="1" lang="en-US" sz="1800">
                          <a:latin typeface="Calibri"/>
                          <a:ea typeface="Calibri"/>
                          <a:cs typeface="Calibri"/>
                          <a:sym typeface="Calibri"/>
                        </a:rPr>
                        <a:t>Year 1</a:t>
                      </a:r>
                      <a:endParaRPr i="1" sz="18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90000"/>
                        </a:lnSpc>
                        <a:spcBef>
                          <a:spcPts val="0"/>
                        </a:spcBef>
                        <a:spcAft>
                          <a:spcPts val="0"/>
                        </a:spcAft>
                        <a:buClr>
                          <a:srgbClr val="000000"/>
                        </a:buClr>
                        <a:buSzPts val="1800"/>
                        <a:buFont typeface="Arial"/>
                        <a:buNone/>
                      </a:pPr>
                      <a:r>
                        <a:rPr i="1" lang="en-US" sz="1800" u="none" cap="none" strike="noStrike">
                          <a:solidFill>
                            <a:schemeClr val="dk1"/>
                          </a:solidFill>
                          <a:latin typeface="Calibri"/>
                          <a:ea typeface="Calibri"/>
                          <a:cs typeface="Calibri"/>
                          <a:sym typeface="Calibri"/>
                        </a:rPr>
                        <a:t>CMAS ELA Growth will attain the state expectation for ‘approaching’ which is a MGP of 35 for ELA growth</a:t>
                      </a:r>
                      <a:endParaRPr sz="18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90000"/>
                        </a:lnSpc>
                        <a:spcBef>
                          <a:spcPts val="0"/>
                        </a:spcBef>
                        <a:spcAft>
                          <a:spcPts val="0"/>
                        </a:spcAft>
                        <a:buClr>
                          <a:srgbClr val="000000"/>
                        </a:buClr>
                        <a:buSzPts val="1800"/>
                        <a:buFont typeface="Arial"/>
                        <a:buNone/>
                      </a:pPr>
                      <a:r>
                        <a:rPr i="1" lang="en-US" sz="1800" u="none" cap="none" strike="noStrike">
                          <a:solidFill>
                            <a:schemeClr val="dk1"/>
                          </a:solidFill>
                          <a:latin typeface="Calibri"/>
                          <a:ea typeface="Calibri"/>
                          <a:cs typeface="Calibri"/>
                          <a:sym typeface="Calibri"/>
                        </a:rPr>
                        <a:t>CMAS ELA Mean Scale Score will increase by 5 points to 734</a:t>
                      </a:r>
                      <a:endParaRPr sz="1800" u="none" cap="none" strike="noStrike">
                        <a:latin typeface="Calibri"/>
                        <a:ea typeface="Calibri"/>
                        <a:cs typeface="Calibri"/>
                        <a:sym typeface="Calibri"/>
                      </a:endParaRPr>
                    </a:p>
                  </a:txBody>
                  <a:tcPr marT="91425" marB="91425" marR="91425" marL="91425"/>
                </a:tc>
              </a:tr>
              <a:tr h="825350">
                <a:tc>
                  <a:txBody>
                    <a:bodyPr/>
                    <a:lstStyle/>
                    <a:p>
                      <a:pPr indent="0" lvl="0" marL="0" rtl="0" algn="l">
                        <a:spcBef>
                          <a:spcPts val="0"/>
                        </a:spcBef>
                        <a:spcAft>
                          <a:spcPts val="0"/>
                        </a:spcAft>
                        <a:buNone/>
                      </a:pPr>
                      <a:r>
                        <a:rPr i="1" lang="en-US"/>
                        <a:t>Year 2</a:t>
                      </a:r>
                      <a:endParaRPr i="1"/>
                    </a:p>
                  </a:txBody>
                  <a:tcPr marT="91425" marB="91425" marR="91425" marL="91425"/>
                </a:tc>
                <a:tc>
                  <a:txBody>
                    <a:bodyPr/>
                    <a:lstStyle/>
                    <a:p>
                      <a:pPr indent="0" lvl="0" marL="0" rtl="0" algn="l">
                        <a:lnSpc>
                          <a:spcPct val="90000"/>
                        </a:lnSpc>
                        <a:spcBef>
                          <a:spcPts val="0"/>
                        </a:spcBef>
                        <a:spcAft>
                          <a:spcPts val="0"/>
                        </a:spcAft>
                        <a:buClr>
                          <a:schemeClr val="dk1"/>
                        </a:buClr>
                        <a:buSzPts val="1800"/>
                        <a:buFont typeface="Arial"/>
                        <a:buNone/>
                      </a:pPr>
                      <a:r>
                        <a:rPr i="1" lang="en-US" sz="1800">
                          <a:solidFill>
                            <a:schemeClr val="dk1"/>
                          </a:solidFill>
                          <a:latin typeface="Calibri"/>
                          <a:ea typeface="Calibri"/>
                          <a:cs typeface="Calibri"/>
                          <a:sym typeface="Calibri"/>
                        </a:rPr>
                        <a:t>CMAS ELA Growth will attain the state expectation for ‘approaching’ which is a MGP of 35 for ELA growth</a:t>
                      </a:r>
                      <a:endParaRPr sz="18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90000"/>
                        </a:lnSpc>
                        <a:spcBef>
                          <a:spcPts val="0"/>
                        </a:spcBef>
                        <a:spcAft>
                          <a:spcPts val="0"/>
                        </a:spcAft>
                        <a:buClr>
                          <a:srgbClr val="000000"/>
                        </a:buClr>
                        <a:buSzPts val="1800"/>
                        <a:buFont typeface="Arial"/>
                        <a:buNone/>
                      </a:pPr>
                      <a:r>
                        <a:rPr i="1" lang="en-US" sz="1800" u="none" cap="none" strike="noStrike">
                          <a:solidFill>
                            <a:schemeClr val="dk1"/>
                          </a:solidFill>
                          <a:latin typeface="Calibri"/>
                          <a:ea typeface="Calibri"/>
                          <a:cs typeface="Calibri"/>
                          <a:sym typeface="Calibri"/>
                        </a:rPr>
                        <a:t>CMAS ELA Mean Scale Score will increase by 5 points to 739</a:t>
                      </a:r>
                      <a:endParaRPr sz="1800" u="none" cap="none" strike="noStrike">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7"/>
          <p:cNvSpPr txBox="1"/>
          <p:nvPr>
            <p:ph type="title"/>
          </p:nvPr>
        </p:nvSpPr>
        <p:spPr>
          <a:xfrm>
            <a:off x="319628" y="405153"/>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Common Misconceptions</a:t>
            </a:r>
            <a:endParaRPr sz="3200"/>
          </a:p>
        </p:txBody>
      </p:sp>
      <p:sp>
        <p:nvSpPr>
          <p:cNvPr id="308" name="Google Shape;308;p7"/>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7"/>
          <p:cNvSpPr txBox="1"/>
          <p:nvPr/>
        </p:nvSpPr>
        <p:spPr>
          <a:xfrm>
            <a:off x="843510" y="1378111"/>
            <a:ext cx="7557000" cy="572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1" lang="en-US" sz="2000" u="none" cap="none" strike="noStrike">
                <a:solidFill>
                  <a:srgbClr val="000000"/>
                </a:solidFill>
                <a:latin typeface="Calibri"/>
                <a:ea typeface="Calibri"/>
                <a:cs typeface="Calibri"/>
                <a:sym typeface="Calibri"/>
              </a:rPr>
              <a:t>The target setting process </a:t>
            </a:r>
            <a:r>
              <a:rPr b="1" i="1" lang="en-US" sz="2000">
                <a:latin typeface="Calibri"/>
                <a:ea typeface="Calibri"/>
                <a:cs typeface="Calibri"/>
                <a:sym typeface="Calibri"/>
              </a:rPr>
              <a:t>should be</a:t>
            </a:r>
            <a:r>
              <a:rPr b="1" i="1" lang="en-US" sz="2000" u="none" cap="none" strike="noStrike">
                <a:solidFill>
                  <a:srgbClr val="000000"/>
                </a:solidFill>
                <a:latin typeface="Calibri"/>
                <a:ea typeface="Calibri"/>
                <a:cs typeface="Calibri"/>
                <a:sym typeface="Calibri"/>
              </a:rPr>
              <a:t> limited to state assessment data </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Both state and local data can be used for target setting.  This includes non-assessment data (e.g., attendance). </a:t>
            </a:r>
            <a:endParaRPr/>
          </a:p>
          <a:p>
            <a:pPr indent="-33020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1" lang="en-US" sz="2000" u="none" cap="none" strike="noStrike">
                <a:solidFill>
                  <a:srgbClr val="000000"/>
                </a:solidFill>
                <a:latin typeface="Calibri"/>
                <a:ea typeface="Calibri"/>
                <a:cs typeface="Calibri"/>
                <a:sym typeface="Calibri"/>
              </a:rPr>
              <a:t>Target setting is limited to the school level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Targets should be established in relation to the groups identified by your priority performance challenges.  So, the inclusion of disaggregated targets is encouraged (e.g., FRL, ELL, achievement level).</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1" lang="en-US" sz="2000" u="none" cap="none" strike="noStrike">
                <a:solidFill>
                  <a:srgbClr val="000000"/>
                </a:solidFill>
                <a:latin typeface="Calibri"/>
                <a:ea typeface="Calibri"/>
                <a:cs typeface="Calibri"/>
                <a:sym typeface="Calibri"/>
              </a:rPr>
              <a:t>Using the same target is appropriate for all monitored outcomes.</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Improvement strategies impact assessment outcomes differentially with annual results impacted by fidelity of implementation.  </a:t>
            </a:r>
            <a:endParaRPr/>
          </a:p>
          <a:p>
            <a:pPr indent="0" lvl="0" marL="0" marR="0" rtl="0" algn="l">
              <a:lnSpc>
                <a:spcPct val="100000"/>
              </a:lnSpc>
              <a:spcBef>
                <a:spcPts val="0"/>
              </a:spcBef>
              <a:spcAft>
                <a:spcPts val="0"/>
              </a:spcAft>
              <a:buNone/>
            </a:pPr>
            <a:r>
              <a:t/>
            </a:r>
            <a:endParaRPr b="0" i="1"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1" lang="en-US" sz="2000" u="none" cap="none" strike="noStrike">
                <a:solidFill>
                  <a:srgbClr val="000000"/>
                </a:solidFill>
                <a:latin typeface="Calibri"/>
                <a:ea typeface="Calibri"/>
                <a:cs typeface="Calibri"/>
                <a:sym typeface="Calibri"/>
              </a:rPr>
              <a:t>Growth on state assessments is incremental</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Student growth percentiles on state assessments are determined using a normative approach.  So, growth targets are better defined in relation to state defined expectations.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pic>
        <p:nvPicPr>
          <p:cNvPr descr="Badge 1 with solid fill" id="310" name="Google Shape;310;p7"/>
          <p:cNvPicPr preferRelativeResize="0"/>
          <p:nvPr/>
        </p:nvPicPr>
        <p:blipFill rotWithShape="1">
          <a:blip r:embed="rId3">
            <a:alphaModFix/>
          </a:blip>
          <a:srcRect b="0" l="0" r="0" t="0"/>
          <a:stretch/>
        </p:blipFill>
        <p:spPr>
          <a:xfrm>
            <a:off x="237676" y="1303832"/>
            <a:ext cx="665819" cy="665819"/>
          </a:xfrm>
          <a:prstGeom prst="rect">
            <a:avLst/>
          </a:prstGeom>
          <a:noFill/>
          <a:ln>
            <a:noFill/>
          </a:ln>
        </p:spPr>
      </p:pic>
      <p:pic>
        <p:nvPicPr>
          <p:cNvPr descr="Badge with solid fill" id="311" name="Google Shape;311;p7"/>
          <p:cNvPicPr preferRelativeResize="0"/>
          <p:nvPr/>
        </p:nvPicPr>
        <p:blipFill rotWithShape="1">
          <a:blip r:embed="rId4">
            <a:alphaModFix/>
          </a:blip>
          <a:srcRect b="0" l="0" r="0" t="0"/>
          <a:stretch/>
        </p:blipFill>
        <p:spPr>
          <a:xfrm>
            <a:off x="202367" y="2598592"/>
            <a:ext cx="665819" cy="665819"/>
          </a:xfrm>
          <a:prstGeom prst="rect">
            <a:avLst/>
          </a:prstGeom>
          <a:noFill/>
          <a:ln>
            <a:noFill/>
          </a:ln>
        </p:spPr>
      </p:pic>
      <p:pic>
        <p:nvPicPr>
          <p:cNvPr descr="Badge 3 with solid fill" id="312" name="Google Shape;312;p7"/>
          <p:cNvPicPr preferRelativeResize="0"/>
          <p:nvPr/>
        </p:nvPicPr>
        <p:blipFill rotWithShape="1">
          <a:blip r:embed="rId5">
            <a:alphaModFix/>
          </a:blip>
          <a:srcRect b="0" l="0" r="0" t="0"/>
          <a:stretch/>
        </p:blipFill>
        <p:spPr>
          <a:xfrm>
            <a:off x="202367" y="4036264"/>
            <a:ext cx="665819" cy="665819"/>
          </a:xfrm>
          <a:prstGeom prst="rect">
            <a:avLst/>
          </a:prstGeom>
          <a:noFill/>
          <a:ln>
            <a:noFill/>
          </a:ln>
        </p:spPr>
      </p:pic>
      <p:pic>
        <p:nvPicPr>
          <p:cNvPr descr="Badge 4 with solid fill" id="313" name="Google Shape;313;p7"/>
          <p:cNvPicPr preferRelativeResize="0"/>
          <p:nvPr/>
        </p:nvPicPr>
        <p:blipFill rotWithShape="1">
          <a:blip r:embed="rId6">
            <a:alphaModFix/>
          </a:blip>
          <a:srcRect b="0" l="0" r="0" t="0"/>
          <a:stretch/>
        </p:blipFill>
        <p:spPr>
          <a:xfrm>
            <a:off x="170384" y="5331024"/>
            <a:ext cx="686780" cy="6867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8"/>
          <p:cNvSpPr txBox="1"/>
          <p:nvPr>
            <p:ph type="title"/>
          </p:nvPr>
        </p:nvSpPr>
        <p:spPr>
          <a:xfrm>
            <a:off x="227700" y="426418"/>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Why Target Setting Matters </a:t>
            </a:r>
            <a:endParaRPr sz="3200"/>
          </a:p>
        </p:txBody>
      </p:sp>
      <p:sp>
        <p:nvSpPr>
          <p:cNvPr id="320" name="Google Shape;320;p8"/>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1" name="Google Shape;321;p8"/>
          <p:cNvSpPr txBox="1"/>
          <p:nvPr/>
        </p:nvSpPr>
        <p:spPr>
          <a:xfrm>
            <a:off x="794506" y="1416105"/>
            <a:ext cx="7280700" cy="4433100"/>
          </a:xfrm>
          <a:prstGeom prst="rect">
            <a:avLst/>
          </a:prstGeom>
          <a:noFill/>
          <a:ln>
            <a:noFill/>
          </a:ln>
        </p:spPr>
        <p:txBody>
          <a:bodyPr anchorCtr="0" anchor="t" bIns="91425" lIns="91425" spcFirstLastPara="1" rIns="91425" wrap="square" tIns="91425">
            <a:spAutoFit/>
          </a:bodyPr>
          <a:lstStyle/>
          <a:p>
            <a:pPr indent="-342900" lvl="0" marL="571500" marR="0" rtl="0" algn="l">
              <a:lnSpc>
                <a:spcPct val="100000"/>
              </a:lnSpc>
              <a:spcBef>
                <a:spcPts val="0"/>
              </a:spcBef>
              <a:spcAft>
                <a:spcPts val="0"/>
              </a:spcAft>
              <a:buClr>
                <a:srgbClr val="000000"/>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None/>
            </a:pPr>
            <a:r>
              <a:rPr i="0" lang="en-US" sz="2000" u="none" cap="none" strike="noStrike">
                <a:solidFill>
                  <a:srgbClr val="000000"/>
                </a:solidFill>
                <a:latin typeface="Calibri"/>
                <a:ea typeface="Calibri"/>
                <a:cs typeface="Calibri"/>
                <a:sym typeface="Calibri"/>
              </a:rPr>
              <a:t>The Target Setting process provides us with feedback on the impact of our improvement strategies.  This includes:</a:t>
            </a:r>
            <a:endParaRPr>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800"/>
              <a:buFont typeface="Arial"/>
              <a:buNone/>
            </a:pPr>
            <a:r>
              <a:t/>
            </a:r>
            <a:endParaRPr i="0" sz="2000" u="none" cap="none" strike="noStrike">
              <a:solidFill>
                <a:srgbClr val="000000"/>
              </a:solidFill>
              <a:latin typeface="Calibri"/>
              <a:ea typeface="Calibri"/>
              <a:cs typeface="Calibri"/>
              <a:sym typeface="Calibri"/>
            </a:endParaRPr>
          </a:p>
          <a:p>
            <a:pPr indent="-342900" lvl="7" marL="457200" marR="0" rtl="0" algn="l">
              <a:lnSpc>
                <a:spcPct val="100000"/>
              </a:lnSpc>
              <a:spcBef>
                <a:spcPts val="0"/>
              </a:spcBef>
              <a:spcAft>
                <a:spcPts val="0"/>
              </a:spcAft>
              <a:buClr>
                <a:srgbClr val="000000"/>
              </a:buClr>
              <a:buSzPts val="1800"/>
              <a:buFont typeface="Calibri"/>
              <a:buChar char="•"/>
            </a:pPr>
            <a:r>
              <a:rPr i="0" lang="en-US" sz="2000" u="none" cap="none" strike="noStrike">
                <a:solidFill>
                  <a:srgbClr val="000000"/>
                </a:solidFill>
                <a:latin typeface="Calibri"/>
                <a:ea typeface="Calibri"/>
                <a:cs typeface="Calibri"/>
                <a:sym typeface="Calibri"/>
              </a:rPr>
              <a:t>Allowing us to measure progress while providing a signal for a need to adjust our strategies. </a:t>
            </a:r>
            <a:endParaRPr>
              <a:latin typeface="Calibri"/>
              <a:ea typeface="Calibri"/>
              <a:cs typeface="Calibri"/>
              <a:sym typeface="Calibri"/>
            </a:endParaRPr>
          </a:p>
          <a:p>
            <a:pPr indent="-228600" lvl="2" marL="457200" marR="0" rtl="0" algn="l">
              <a:lnSpc>
                <a:spcPct val="100000"/>
              </a:lnSpc>
              <a:spcBef>
                <a:spcPts val="0"/>
              </a:spcBef>
              <a:spcAft>
                <a:spcPts val="0"/>
              </a:spcAft>
              <a:buClr>
                <a:srgbClr val="000000"/>
              </a:buClr>
              <a:buSzPts val="1800"/>
              <a:buFont typeface="Arial"/>
              <a:buNone/>
            </a:pPr>
            <a:r>
              <a:t/>
            </a:r>
            <a:endParaRPr i="0" sz="2000" u="none" cap="none" strike="noStrike">
              <a:solidFill>
                <a:srgbClr val="000000"/>
              </a:solidFill>
              <a:latin typeface="Calibri"/>
              <a:ea typeface="Calibri"/>
              <a:cs typeface="Calibri"/>
              <a:sym typeface="Calibri"/>
            </a:endParaRPr>
          </a:p>
          <a:p>
            <a:pPr indent="-342900" lvl="2" marL="457200" marR="0" rtl="0" algn="l">
              <a:lnSpc>
                <a:spcPct val="100000"/>
              </a:lnSpc>
              <a:spcBef>
                <a:spcPts val="0"/>
              </a:spcBef>
              <a:spcAft>
                <a:spcPts val="0"/>
              </a:spcAft>
              <a:buClr>
                <a:srgbClr val="000000"/>
              </a:buClr>
              <a:buSzPts val="1800"/>
              <a:buFont typeface="Calibri"/>
              <a:buChar char="•"/>
            </a:pPr>
            <a:r>
              <a:rPr i="0" lang="en-US" sz="2000" u="none" cap="none" strike="noStrike">
                <a:solidFill>
                  <a:srgbClr val="000000"/>
                </a:solidFill>
                <a:latin typeface="Calibri"/>
                <a:ea typeface="Calibri"/>
                <a:cs typeface="Calibri"/>
                <a:sym typeface="Calibri"/>
              </a:rPr>
              <a:t>Allowing us to determine if our strategy is working for all students and/or certain groups of students.</a:t>
            </a:r>
            <a:endParaRPr>
              <a:latin typeface="Calibri"/>
              <a:ea typeface="Calibri"/>
              <a:cs typeface="Calibri"/>
              <a:sym typeface="Calibri"/>
            </a:endParaRPr>
          </a:p>
          <a:p>
            <a:pPr indent="-228600" lvl="2" marL="457200" marR="0" rtl="0" algn="l">
              <a:lnSpc>
                <a:spcPct val="100000"/>
              </a:lnSpc>
              <a:spcBef>
                <a:spcPts val="0"/>
              </a:spcBef>
              <a:spcAft>
                <a:spcPts val="0"/>
              </a:spcAft>
              <a:buClr>
                <a:srgbClr val="000000"/>
              </a:buClr>
              <a:buSzPts val="1800"/>
              <a:buFont typeface="Arial"/>
              <a:buNone/>
            </a:pPr>
            <a:r>
              <a:t/>
            </a:r>
            <a:endParaRPr i="0" sz="2000" u="none" cap="none" strike="noStrike">
              <a:solidFill>
                <a:srgbClr val="000000"/>
              </a:solidFill>
              <a:latin typeface="Calibri"/>
              <a:ea typeface="Calibri"/>
              <a:cs typeface="Calibri"/>
              <a:sym typeface="Calibri"/>
            </a:endParaRPr>
          </a:p>
          <a:p>
            <a:pPr indent="-342900" lvl="2" marL="457200" marR="0" rtl="0" algn="l">
              <a:lnSpc>
                <a:spcPct val="100000"/>
              </a:lnSpc>
              <a:spcBef>
                <a:spcPts val="0"/>
              </a:spcBef>
              <a:spcAft>
                <a:spcPts val="0"/>
              </a:spcAft>
              <a:buClr>
                <a:srgbClr val="000000"/>
              </a:buClr>
              <a:buSzPts val="1800"/>
              <a:buFont typeface="Calibri"/>
              <a:buChar char="•"/>
            </a:pPr>
            <a:r>
              <a:rPr i="0" lang="en-US" sz="2000" u="none" cap="none" strike="noStrike">
                <a:solidFill>
                  <a:srgbClr val="000000"/>
                </a:solidFill>
                <a:latin typeface="Calibri"/>
                <a:ea typeface="Calibri"/>
                <a:cs typeface="Calibri"/>
                <a:sym typeface="Calibri"/>
              </a:rPr>
              <a:t>Creating an an opportunity for collective investment in </a:t>
            </a:r>
            <a:r>
              <a:rPr lang="en-US" sz="2000">
                <a:latin typeface="Calibri"/>
                <a:ea typeface="Calibri"/>
                <a:cs typeface="Calibri"/>
                <a:sym typeface="Calibri"/>
              </a:rPr>
              <a:t>understanding</a:t>
            </a:r>
            <a:r>
              <a:rPr i="0" lang="en-US" sz="2000" u="none" cap="none" strike="noStrike">
                <a:solidFill>
                  <a:srgbClr val="000000"/>
                </a:solidFill>
                <a:latin typeface="Calibri"/>
                <a:ea typeface="Calibri"/>
                <a:cs typeface="Calibri"/>
                <a:sym typeface="Calibri"/>
              </a:rPr>
              <a:t> and celebrating the progress of students.</a:t>
            </a:r>
            <a:endParaRPr>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8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yellowCD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