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800"/>
              </a:spcAft>
              <a:buNone/>
            </a:pPr>
            <a:r>
              <a:rPr lang="en-US" sz="1100"/>
              <a:t>Hello! Thank you for joining us in the next video in our UIP 101 series. This video covers priority performance </a:t>
            </a:r>
            <a:r>
              <a:rPr lang="en-US" sz="1100"/>
              <a:t>challenges, also referred to as PPCs, </a:t>
            </a:r>
            <a:r>
              <a:rPr lang="en-US" sz="1100"/>
              <a:t>in the Unified Improvement Plan.</a:t>
            </a:r>
            <a:endParaRPr/>
          </a:p>
        </p:txBody>
      </p:sp>
      <p:sp>
        <p:nvSpPr>
          <p:cNvPr id="217" name="Google Shape;217;p1: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0ea1a748e_2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0ea1a748e_2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Thank you for your time today. If you have any questions, please email uiphelp@cde.state.co.us</a:t>
            </a:r>
            <a:endParaRPr/>
          </a:p>
        </p:txBody>
      </p:sp>
      <p:sp>
        <p:nvSpPr>
          <p:cNvPr id="351" name="Google Shape;351;g120ea1a748e_2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41093546f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141093546f_0_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At the conclusion of the session today you should be able to describe what </a:t>
            </a:r>
            <a:r>
              <a:rPr lang="en-US"/>
              <a:t>priority</a:t>
            </a:r>
            <a:r>
              <a:rPr lang="en-US"/>
              <a:t> performance </a:t>
            </a:r>
            <a:r>
              <a:rPr lang="en-US"/>
              <a:t>challenges</a:t>
            </a:r>
            <a:r>
              <a:rPr lang="en-US"/>
              <a:t> are and describe how they fit into the improvement planning process.</a:t>
            </a:r>
            <a:endParaRPr/>
          </a:p>
        </p:txBody>
      </p:sp>
      <p:sp>
        <p:nvSpPr>
          <p:cNvPr id="223" name="Google Shape;223;g1141093546f_0_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41093546f_0_22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141093546f_0_22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800"/>
              </a:spcAft>
              <a:buNone/>
            </a:pPr>
            <a:r>
              <a:rPr lang="en-US" sz="1100"/>
              <a:t>After you’ve completed your data analysis in your current performance and notable trends section of your UIP, you should begin prioritizing your performance challenges. This section is the first step in understanding where your school is going. </a:t>
            </a:r>
            <a:endParaRPr/>
          </a:p>
        </p:txBody>
      </p:sp>
      <p:sp>
        <p:nvSpPr>
          <p:cNvPr id="235" name="Google Shape;235;g1141093546f_0_22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41093546f_0_23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141093546f_0_23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Priority performance challenges identify the student data trends that you want to focus on improving. When writing your school’s PPCs, make sure they address each of the four following areas. The first is to make sure the PPCs you include in your plan are limited and focus on 3 or fewer performance challenges. The second is to ensure your PPCs are at the appropriate magnitude. PPCs should be student focused  challenges that are within the realm of control for your school. Do not include challenges or conditions that are not possible for your school to impact. The third is to include rationale for why you are prioritizing that specific performance challenge in your plan. Finally, your PPCs should address areas where the school is not meeting expectations (either at the local, state, federal, district, or whatever level you decide). PPCs are challenges you’d like to overcome. Throughout the UIP, you’ll have other opportunities to name areas of strength. </a:t>
            </a:r>
            <a:endParaRPr/>
          </a:p>
        </p:txBody>
      </p:sp>
      <p:sp>
        <p:nvSpPr>
          <p:cNvPr id="283" name="Google Shape;283;g1141093546f_0_23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41093546f_0_25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1141093546f_0_25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The performance challenge section of the UIP is based on the strong foundation you create in the current performance and notable trends section of your UIP. Once you have this strong foundation, PPCs are the student-focused challenges or data trends you’re prioritizing in your plan. Your PPCs will inform the root causes you select, the </a:t>
            </a:r>
            <a:r>
              <a:rPr lang="en-US"/>
              <a:t>strategies</a:t>
            </a:r>
            <a:r>
              <a:rPr lang="en-US"/>
              <a:t> you choose to address your </a:t>
            </a:r>
            <a:r>
              <a:rPr lang="en-US"/>
              <a:t>challenges</a:t>
            </a:r>
            <a:r>
              <a:rPr lang="en-US"/>
              <a:t>, and the actions you progress monitor. For instance, if you identify you’d like to focus on early literacy due to data trends you’re seeing in your kindergarten through third grade interim assessments, you can decide to include this as a priority performance challenge. From there, you’ll determine what is the root cause of your early </a:t>
            </a:r>
            <a:r>
              <a:rPr lang="en-US"/>
              <a:t>literacy</a:t>
            </a:r>
            <a:r>
              <a:rPr lang="en-US"/>
              <a:t> performance concerns, which will then inform the strategy you select, and the actions you take. </a:t>
            </a:r>
            <a:endParaRPr/>
          </a:p>
        </p:txBody>
      </p:sp>
      <p:sp>
        <p:nvSpPr>
          <p:cNvPr id="291" name="Google Shape;291;g1141093546f_0_25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41093546f_0_272: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141093546f_0_27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slide contains an example of a </a:t>
            </a:r>
            <a:r>
              <a:rPr lang="en-US"/>
              <a:t>priority</a:t>
            </a:r>
            <a:r>
              <a:rPr lang="en-US"/>
              <a:t> performance challenge from a school’s UIP. The school identified low student attendance as their PPC. As they describe, “Attendance decreased in 2019 and continues to be below expectations. The attendance rate at the school was tracking about 2% lower in 2020 before the shutdown. Attendance saw a small increase in 2021 but is still a focus.” This sentence would meet expectations on the UIP Quality Criteria because it clearly addresses a student data trend, it includes a </a:t>
            </a:r>
            <a:r>
              <a:rPr lang="en-US"/>
              <a:t>rationale</a:t>
            </a:r>
            <a:r>
              <a:rPr lang="en-US"/>
              <a:t> for inclusion in the UIP, it addresses an area where the school is not meeting expectations, and is focused and at the appropriate magnitude. Note that this PPC is focused on attendance, which is an </a:t>
            </a:r>
            <a:r>
              <a:rPr lang="en-US"/>
              <a:t>example</a:t>
            </a:r>
            <a:r>
              <a:rPr lang="en-US"/>
              <a:t> of non-assessment data. Attendance is a leading indicator of other student outcomes. Therefore, the focus of this school on attendance may actually lead to improved assessment results. In your school’s UIP, you can use non-assessment or assessment results as the base of your PPC. </a:t>
            </a:r>
            <a:r>
              <a:rPr lang="en-US"/>
              <a:t>When choosing a data trend to prioritize, choose a challenge that, once addressed, will bring about the level of change your school needs.</a:t>
            </a:r>
            <a:endParaRPr/>
          </a:p>
        </p:txBody>
      </p:sp>
      <p:sp>
        <p:nvSpPr>
          <p:cNvPr id="299" name="Google Shape;299;g1141093546f_0_27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da61a7dfd_2_0:notes"/>
          <p:cNvSpPr/>
          <p:nvPr>
            <p:ph idx="2" type="sldImg"/>
          </p:nvPr>
        </p:nvSpPr>
        <p:spPr>
          <a:xfrm>
            <a:off x="1437992" y="1163638"/>
            <a:ext cx="4147200" cy="314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11da61a7dfd_2_0:notes"/>
          <p:cNvSpPr txBox="1"/>
          <p:nvPr>
            <p:ph idx="1" type="body"/>
          </p:nvPr>
        </p:nvSpPr>
        <p:spPr>
          <a:xfrm>
            <a:off x="702310" y="4480004"/>
            <a:ext cx="5618400" cy="3665700"/>
          </a:xfrm>
          <a:prstGeom prst="rect">
            <a:avLst/>
          </a:prstGeom>
          <a:noFill/>
          <a:ln>
            <a:noFill/>
          </a:ln>
        </p:spPr>
        <p:txBody>
          <a:bodyPr anchorCtr="0" anchor="t" bIns="46550" lIns="93100" spcFirstLastPara="1" rIns="93100" wrap="square" tIns="46550">
            <a:noAutofit/>
          </a:bodyPr>
          <a:lstStyle/>
          <a:p>
            <a:pPr indent="0" lvl="0" marL="0" marR="0" rtl="0" algn="l">
              <a:spcBef>
                <a:spcPts val="0"/>
              </a:spcBef>
              <a:spcAft>
                <a:spcPts val="0"/>
              </a:spcAft>
              <a:buNone/>
            </a:pPr>
            <a:r>
              <a:rPr lang="en-US"/>
              <a:t>To contextualize the level of change you’re hoping to impact with your PPCs, it is helpful to understand the varying levels of magnitude. The bottom portion of the triangle, shown in red, describes PPCs that impact students across all content areas and/or performance indicators. For example, a PPC might say “For the past three years, achievement and growth has been flat and well below state </a:t>
            </a:r>
            <a:r>
              <a:rPr lang="en-US"/>
              <a:t>expectation</a:t>
            </a:r>
            <a:r>
              <a:rPr lang="en-US"/>
              <a:t> across all content areas, subgroups, and grade levels”. The next portion of the triangle, shown in yellow, describes PPCs that impact students in particular content areas and/or performance indicators. For example, a PPC at this level of magnitude might say “achievement in mathematics has increased over the last three years but is well below minimum state expectations.” The final, and smallest portion, of the triangle, shown in green, describes PPCs that impact students across specific disaggregated groups of students and/or sub-content areas. For example, a PPC could say, “For the past three years, students with IEPs have demonstrated declining growth in math that is well below state expectation. Overall, the school’s math achievement is trending upward”. Across the levels of magnitude, from the bottom to the top of the </a:t>
            </a:r>
            <a:r>
              <a:rPr lang="en-US"/>
              <a:t>triangle</a:t>
            </a:r>
            <a:r>
              <a:rPr lang="en-US"/>
              <a:t> the number of students, targeted by the PPC narrows. Your school should decide which level of magnitude is appropriate for the level of change required in your school.</a:t>
            </a:r>
            <a:endParaRPr b="0" i="0" sz="1200" u="none" cap="none" strike="noStrike">
              <a:solidFill>
                <a:schemeClr val="dk1"/>
              </a:solidFill>
              <a:latin typeface="Calibri"/>
              <a:ea typeface="Calibri"/>
              <a:cs typeface="Calibri"/>
              <a:sym typeface="Calibri"/>
            </a:endParaRPr>
          </a:p>
        </p:txBody>
      </p:sp>
      <p:sp>
        <p:nvSpPr>
          <p:cNvPr id="315" name="Google Shape;315;g11da61a7dfd_2_0:notes"/>
          <p:cNvSpPr txBox="1"/>
          <p:nvPr>
            <p:ph idx="3" type="hdr"/>
          </p:nvPr>
        </p:nvSpPr>
        <p:spPr>
          <a:xfrm>
            <a:off x="0" y="0"/>
            <a:ext cx="3043200" cy="467100"/>
          </a:xfrm>
          <a:prstGeom prst="rect">
            <a:avLst/>
          </a:prstGeom>
          <a:noFill/>
          <a:ln>
            <a:noFill/>
          </a:ln>
        </p:spPr>
        <p:txBody>
          <a:bodyPr anchorCtr="0" anchor="t" bIns="46550" lIns="93100" spcFirstLastPara="1" rIns="93100" wrap="square" tIns="4655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16" name="Google Shape;316;g11da61a7dfd_2_0:notes"/>
          <p:cNvSpPr txBox="1"/>
          <p:nvPr>
            <p:ph idx="10" type="dt"/>
          </p:nvPr>
        </p:nvSpPr>
        <p:spPr>
          <a:xfrm>
            <a:off x="3978131" y="0"/>
            <a:ext cx="3043200" cy="467100"/>
          </a:xfrm>
          <a:prstGeom prst="rect">
            <a:avLst/>
          </a:prstGeom>
          <a:noFill/>
          <a:ln>
            <a:noFill/>
          </a:ln>
        </p:spPr>
        <p:txBody>
          <a:bodyPr anchorCtr="0" anchor="t" bIns="46550" lIns="93100" spcFirstLastPara="1" rIns="93100" wrap="square" tIns="46550">
            <a:noAutofit/>
          </a:bodyPr>
          <a:lstStyle/>
          <a:p>
            <a:pPr indent="0" lvl="0" marL="0" marR="0" rtl="0" algn="r">
              <a:spcBef>
                <a:spcPts val="0"/>
              </a:spcBef>
              <a:spcAft>
                <a:spcPts val="0"/>
              </a:spcAft>
              <a:buNone/>
            </a:pPr>
            <a:r>
              <a:rPr lang="en-US" sz="1300">
                <a:solidFill>
                  <a:schemeClr val="dk1"/>
                </a:solidFill>
                <a:latin typeface="Calibri"/>
                <a:ea typeface="Calibri"/>
                <a:cs typeface="Calibri"/>
                <a:sym typeface="Calibri"/>
              </a:rPr>
              <a:t>7/17/2018</a:t>
            </a:r>
            <a:endParaRPr sz="1300">
              <a:solidFill>
                <a:schemeClr val="dk1"/>
              </a:solidFill>
              <a:latin typeface="Calibri"/>
              <a:ea typeface="Calibri"/>
              <a:cs typeface="Calibri"/>
              <a:sym typeface="Calibri"/>
            </a:endParaRPr>
          </a:p>
        </p:txBody>
      </p:sp>
      <p:sp>
        <p:nvSpPr>
          <p:cNvPr id="317" name="Google Shape;317;g11da61a7dfd_2_0:notes"/>
          <p:cNvSpPr txBox="1"/>
          <p:nvPr>
            <p:ph idx="11" type="ftr"/>
          </p:nvPr>
        </p:nvSpPr>
        <p:spPr>
          <a:xfrm>
            <a:off x="0" y="8842030"/>
            <a:ext cx="3043200" cy="467100"/>
          </a:xfrm>
          <a:prstGeom prst="rect">
            <a:avLst/>
          </a:prstGeom>
          <a:noFill/>
          <a:ln>
            <a:noFill/>
          </a:ln>
        </p:spPr>
        <p:txBody>
          <a:bodyPr anchorCtr="0" anchor="b" bIns="46550" lIns="93100" spcFirstLastPara="1" rIns="93100" wrap="square" tIns="4655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18" name="Google Shape;318;g11da61a7dfd_2_0:notes"/>
          <p:cNvSpPr txBox="1"/>
          <p:nvPr>
            <p:ph idx="12" type="sldNum"/>
          </p:nvPr>
        </p:nvSpPr>
        <p:spPr>
          <a:xfrm>
            <a:off x="3978131" y="8842030"/>
            <a:ext cx="3043200" cy="467100"/>
          </a:xfrm>
          <a:prstGeom prst="rect">
            <a:avLst/>
          </a:prstGeom>
          <a:noFill/>
          <a:ln>
            <a:noFill/>
          </a:ln>
        </p:spPr>
        <p:txBody>
          <a:bodyPr anchorCtr="0" anchor="b" bIns="46550" lIns="93100" spcFirstLastPara="1" rIns="93100" wrap="square" tIns="46550">
            <a:noAutofit/>
          </a:bodyPr>
          <a:lstStyle/>
          <a:p>
            <a:pPr indent="0" lvl="0" marL="0" marR="0" rtl="0" algn="r">
              <a:spcBef>
                <a:spcPts val="0"/>
              </a:spcBef>
              <a:spcAft>
                <a:spcPts val="0"/>
              </a:spcAft>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41093546f_0_27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141093546f_0_27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lang="en-US"/>
              <a:t>There are three common misconceptions about this section of the UIP. The first is that PPCs only address areas where the school is not meeting state expectations. In fact, you can use both state and local data to define performance challenges, including non-assessment data like we saw in the previous example. The second is that PPCs address adult actions. Instead, PPCs should be specific statement about student performance. They are not action steps that need to be taken, or concerns about budget, staffing, curriculum, or instruction. For example, a priority challenge is not a lack of teacher instructional time in math. Instead, focus your priority challenge on declining math performance across state and local assessments. Adult actions will be addressed in other areas of the UIP. The final misconception is that PPCs should focus on no more than one student data trend. A single PPC can synthesize multiple concerning trend statements. For instance, both the growth and achievement of students with disabilities in English Language Arts may be combined as a single PPC.</a:t>
            </a:r>
            <a:endParaRPr/>
          </a:p>
        </p:txBody>
      </p:sp>
      <p:sp>
        <p:nvSpPr>
          <p:cNvPr id="331" name="Google Shape;331;g1141093546f_0_27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41093546f_0_28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141093546f_0_28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presentation has </a:t>
            </a:r>
            <a:r>
              <a:rPr lang="en-US"/>
              <a:t>hopefully</a:t>
            </a:r>
            <a:r>
              <a:rPr lang="en-US"/>
              <a:t> highlighted many ways why setting appropriate priority performance challenges is important. The first is that they focus your improvement efforts on the challenges you’d most like to improve. Because UIPs should be implemented over the course of a year, you cannot change everything all at once, so it is important to make sure your improvement </a:t>
            </a:r>
            <a:r>
              <a:rPr lang="en-US"/>
              <a:t>efforts</a:t>
            </a:r>
            <a:r>
              <a:rPr lang="en-US"/>
              <a:t> are </a:t>
            </a:r>
            <a:r>
              <a:rPr lang="en-US"/>
              <a:t>focused on what is most needed. PPCs also frame the investigation you’ll do in the next section of the UIP on root cause analysis. PPCs provide you with the areas of student performance you’d like to change, and root causes help you understand the underlying reasons for these performance issues. Next, PPCs set the tone for each of the subsequent steps in your planning process. You’ll continue to come back to your performance challenges throughout the rest of your planning process. Finally, defining clear performance challenges supports strong target setting and interim measures because it focuses your efforts on your student performance goals. </a:t>
            </a:r>
            <a:endParaRPr/>
          </a:p>
        </p:txBody>
      </p:sp>
      <p:sp>
        <p:nvSpPr>
          <p:cNvPr id="344" name="Google Shape;344;g1141093546f_0_28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 </a:t>
            </a:r>
            <a:endParaRPr/>
          </a:p>
          <a:p>
            <a:pPr indent="0" lvl="0" marL="0" rtl="0" algn="ctr">
              <a:lnSpc>
                <a:spcPct val="90000"/>
              </a:lnSpc>
              <a:spcBef>
                <a:spcPts val="0"/>
              </a:spcBef>
              <a:spcAft>
                <a:spcPts val="0"/>
              </a:spcAft>
              <a:buClr>
                <a:schemeClr val="dk1"/>
              </a:buClr>
              <a:buSzPts val="3600"/>
              <a:buFont typeface="Arial"/>
              <a:buNone/>
            </a:pPr>
            <a:r>
              <a:rPr lang="en-US"/>
              <a:t>Priority Performance </a:t>
            </a:r>
            <a:endParaRPr/>
          </a:p>
          <a:p>
            <a:pPr indent="0" lvl="0" marL="0" rtl="0" algn="ctr">
              <a:lnSpc>
                <a:spcPct val="90000"/>
              </a:lnSpc>
              <a:spcBef>
                <a:spcPts val="0"/>
              </a:spcBef>
              <a:spcAft>
                <a:spcPts val="0"/>
              </a:spcAft>
              <a:buClr>
                <a:schemeClr val="dk1"/>
              </a:buClr>
              <a:buSzPts val="3600"/>
              <a:buFont typeface="Arial"/>
              <a:buNone/>
            </a:pPr>
            <a:r>
              <a:rPr lang="en-US"/>
              <a:t>Challenges (PPCs)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354" name="Google Shape;354;p47"/>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26" name="Google Shape;226;p39"/>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227" name="Google Shape;227;p39"/>
          <p:cNvPicPr preferRelativeResize="0"/>
          <p:nvPr/>
        </p:nvPicPr>
        <p:blipFill>
          <a:blip r:embed="rId3">
            <a:alphaModFix/>
          </a:blip>
          <a:stretch>
            <a:fillRect/>
          </a:stretch>
        </p:blipFill>
        <p:spPr>
          <a:xfrm>
            <a:off x="930900" y="2639550"/>
            <a:ext cx="1058976" cy="1058976"/>
          </a:xfrm>
          <a:prstGeom prst="rect">
            <a:avLst/>
          </a:prstGeom>
          <a:noFill/>
          <a:ln>
            <a:noFill/>
          </a:ln>
        </p:spPr>
      </p:pic>
      <p:sp>
        <p:nvSpPr>
          <p:cNvPr id="228" name="Google Shape;228;p39"/>
          <p:cNvSpPr txBox="1"/>
          <p:nvPr/>
        </p:nvSpPr>
        <p:spPr>
          <a:xfrm>
            <a:off x="651200" y="1587300"/>
            <a:ext cx="7982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video will answer the following questions:</a:t>
            </a:r>
            <a:endParaRPr sz="3000">
              <a:latin typeface="Calibri"/>
              <a:ea typeface="Calibri"/>
              <a:cs typeface="Calibri"/>
              <a:sym typeface="Calibri"/>
            </a:endParaRPr>
          </a:p>
        </p:txBody>
      </p:sp>
      <p:sp>
        <p:nvSpPr>
          <p:cNvPr id="229" name="Google Shape;229;p39"/>
          <p:cNvSpPr txBox="1"/>
          <p:nvPr/>
        </p:nvSpPr>
        <p:spPr>
          <a:xfrm>
            <a:off x="2079150" y="2734075"/>
            <a:ext cx="626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are priority performance challenges?</a:t>
            </a:r>
            <a:endParaRPr i="1" sz="3000">
              <a:latin typeface="Calibri"/>
              <a:ea typeface="Calibri"/>
              <a:cs typeface="Calibri"/>
              <a:sym typeface="Calibri"/>
            </a:endParaRPr>
          </a:p>
        </p:txBody>
      </p:sp>
      <p:pic>
        <p:nvPicPr>
          <p:cNvPr id="230" name="Google Shape;230;p39"/>
          <p:cNvPicPr preferRelativeResize="0"/>
          <p:nvPr/>
        </p:nvPicPr>
        <p:blipFill>
          <a:blip r:embed="rId3">
            <a:alphaModFix/>
          </a:blip>
          <a:stretch>
            <a:fillRect/>
          </a:stretch>
        </p:blipFill>
        <p:spPr>
          <a:xfrm>
            <a:off x="930900" y="3977888"/>
            <a:ext cx="1058976" cy="1058976"/>
          </a:xfrm>
          <a:prstGeom prst="rect">
            <a:avLst/>
          </a:prstGeom>
          <a:noFill/>
          <a:ln>
            <a:noFill/>
          </a:ln>
        </p:spPr>
      </p:pic>
      <p:sp>
        <p:nvSpPr>
          <p:cNvPr id="231" name="Google Shape;231;p39"/>
          <p:cNvSpPr txBox="1"/>
          <p:nvPr/>
        </p:nvSpPr>
        <p:spPr>
          <a:xfrm>
            <a:off x="2079150" y="3953275"/>
            <a:ext cx="6269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How do priority performance challenges fit </a:t>
            </a:r>
            <a:r>
              <a:rPr i="1" lang="en-US" sz="3000">
                <a:solidFill>
                  <a:schemeClr val="dk1"/>
                </a:solidFill>
                <a:latin typeface="Calibri"/>
                <a:ea typeface="Calibri"/>
                <a:cs typeface="Calibri"/>
                <a:sym typeface="Calibri"/>
              </a:rPr>
              <a:t>into the improvement planning process</a:t>
            </a:r>
            <a:r>
              <a:rPr i="1" lang="en-US" sz="3000">
                <a:latin typeface="Calibri"/>
                <a:ea typeface="Calibri"/>
                <a:cs typeface="Calibri"/>
                <a:sym typeface="Calibri"/>
              </a:rPr>
              <a:t>?</a:t>
            </a:r>
            <a:endParaRPr i="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238" name="Google Shape;238;p40"/>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239" name="Google Shape;239;p40"/>
          <p:cNvGrpSpPr/>
          <p:nvPr/>
        </p:nvGrpSpPr>
        <p:grpSpPr>
          <a:xfrm>
            <a:off x="1384052" y="3178265"/>
            <a:ext cx="6743700" cy="685847"/>
            <a:chOff x="-76200" y="1824095"/>
            <a:chExt cx="8991600" cy="1219500"/>
          </a:xfrm>
        </p:grpSpPr>
        <p:sp>
          <p:nvSpPr>
            <p:cNvPr id="240" name="Google Shape;240;p40"/>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241" name="Google Shape;241;p40"/>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242" name="Google Shape;242;p40"/>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243" name="Google Shape;243;p40"/>
          <p:cNvGrpSpPr/>
          <p:nvPr/>
        </p:nvGrpSpPr>
        <p:grpSpPr>
          <a:xfrm>
            <a:off x="5041638" y="2792552"/>
            <a:ext cx="1543020" cy="3040377"/>
            <a:chOff x="4114800" y="1552154"/>
            <a:chExt cx="2133600" cy="4550100"/>
          </a:xfrm>
        </p:grpSpPr>
        <p:sp>
          <p:nvSpPr>
            <p:cNvPr id="244" name="Google Shape;244;p40"/>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245" name="Google Shape;245;p40"/>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246" name="Google Shape;246;p40"/>
          <p:cNvGrpSpPr/>
          <p:nvPr/>
        </p:nvGrpSpPr>
        <p:grpSpPr>
          <a:xfrm>
            <a:off x="3841740" y="5124933"/>
            <a:ext cx="4286006" cy="640240"/>
            <a:chOff x="3198980" y="4171330"/>
            <a:chExt cx="5796600" cy="1419600"/>
          </a:xfrm>
        </p:grpSpPr>
        <p:sp>
          <p:nvSpPr>
            <p:cNvPr id="247" name="Google Shape;247;p40"/>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248" name="Google Shape;248;p40"/>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249" name="Google Shape;249;p40"/>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250" name="Google Shape;250;p40"/>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251" name="Google Shape;251;p40"/>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252" name="Google Shape;252;p40"/>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253" name="Google Shape;253;p40"/>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254" name="Google Shape;254;p40"/>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255" name="Google Shape;255;p40"/>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256" name="Google Shape;256;p40"/>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257" name="Google Shape;257;p40"/>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58" name="Google Shape;258;p40"/>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59" name="Google Shape;259;p40"/>
          <p:cNvCxnSpPr>
            <a:stCxn id="255" idx="2"/>
          </p:cNvCxnSpPr>
          <p:nvPr/>
        </p:nvCxnSpPr>
        <p:spPr>
          <a:xfrm flipH="1">
            <a:off x="2656950" y="2885755"/>
            <a:ext cx="98700" cy="420900"/>
          </a:xfrm>
          <a:prstGeom prst="straightConnector1">
            <a:avLst/>
          </a:prstGeom>
          <a:noFill/>
          <a:ln cap="flat" cmpd="sng" w="50800">
            <a:solidFill>
              <a:srgbClr val="1F4569"/>
            </a:solidFill>
            <a:prstDash val="solid"/>
            <a:round/>
            <a:headEnd len="sm" w="sm" type="none"/>
            <a:tailEnd len="med" w="med" type="triangle"/>
          </a:ln>
        </p:spPr>
      </p:cxnSp>
      <p:sp>
        <p:nvSpPr>
          <p:cNvPr id="260" name="Google Shape;260;p40"/>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261" name="Google Shape;261;p40"/>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2" name="Google Shape;262;p40"/>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3" name="Google Shape;263;p40"/>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4" name="Google Shape;264;p40"/>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5" name="Google Shape;265;p40"/>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66" name="Google Shape;266;p40"/>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267" name="Google Shape;267;p40"/>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268" name="Google Shape;268;p40"/>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269" name="Google Shape;269;p40"/>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270" name="Google Shape;270;p40"/>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0"/>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275" name="Google Shape;275;p40"/>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276" name="Google Shape;276;p40"/>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277" name="Google Shape;277;p40"/>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278" name="Google Shape;278;p40"/>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
        <p:nvSpPr>
          <p:cNvPr id="279" name="Google Shape;279;p40"/>
          <p:cNvSpPr/>
          <p:nvPr/>
        </p:nvSpPr>
        <p:spPr>
          <a:xfrm>
            <a:off x="5028525" y="3101163"/>
            <a:ext cx="1569300" cy="82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are Priority Performance Challenges?</a:t>
            </a:r>
            <a:endParaRPr sz="3200"/>
          </a:p>
        </p:txBody>
      </p:sp>
      <p:sp>
        <p:nvSpPr>
          <p:cNvPr id="286" name="Google Shape;286;p41"/>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87" name="Google Shape;287;p41"/>
          <p:cNvSpPr txBox="1"/>
          <p:nvPr/>
        </p:nvSpPr>
        <p:spPr>
          <a:xfrm>
            <a:off x="651200" y="1587300"/>
            <a:ext cx="75501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libri"/>
                <a:ea typeface="Calibri"/>
                <a:cs typeface="Calibri"/>
                <a:sym typeface="Calibri"/>
              </a:rPr>
              <a:t>Priority Performance </a:t>
            </a:r>
            <a:r>
              <a:rPr b="1" lang="en-US" sz="2400">
                <a:latin typeface="Calibri"/>
                <a:ea typeface="Calibri"/>
                <a:cs typeface="Calibri"/>
                <a:sym typeface="Calibri"/>
              </a:rPr>
              <a:t>Challenges</a:t>
            </a:r>
            <a:r>
              <a:rPr b="1" lang="en-US" sz="2400">
                <a:latin typeface="Calibri"/>
                <a:ea typeface="Calibri"/>
                <a:cs typeface="Calibri"/>
                <a:sym typeface="Calibri"/>
              </a:rPr>
              <a:t> (PPCs)</a:t>
            </a:r>
            <a:r>
              <a:rPr lang="en-US" sz="2400">
                <a:latin typeface="Calibri"/>
                <a:ea typeface="Calibri"/>
                <a:cs typeface="Calibri"/>
                <a:sym typeface="Calibri"/>
              </a:rPr>
              <a:t> identify the student data trends that you want to focus on improving.</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PPCs should: </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2400">
                <a:latin typeface="Calibri"/>
                <a:ea typeface="Calibri"/>
                <a:cs typeface="Calibri"/>
                <a:sym typeface="Calibri"/>
              </a:rPr>
              <a:t>Be limited (e.g., 3 or fewer)</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2400">
                <a:latin typeface="Calibri"/>
                <a:ea typeface="Calibri"/>
                <a:cs typeface="Calibri"/>
                <a:sym typeface="Calibri"/>
              </a:rPr>
              <a:t>Be at the </a:t>
            </a:r>
            <a:r>
              <a:rPr lang="en-US" sz="2400">
                <a:latin typeface="Calibri"/>
                <a:ea typeface="Calibri"/>
                <a:cs typeface="Calibri"/>
                <a:sym typeface="Calibri"/>
              </a:rPr>
              <a:t>appropriate magnitude</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2400">
                <a:latin typeface="Calibri"/>
                <a:ea typeface="Calibri"/>
                <a:cs typeface="Calibri"/>
                <a:sym typeface="Calibri"/>
              </a:rPr>
              <a:t>Include rationale</a:t>
            </a:r>
            <a:endParaRPr sz="24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2400">
                <a:latin typeface="Calibri"/>
                <a:ea typeface="Calibri"/>
                <a:cs typeface="Calibri"/>
                <a:sym typeface="Calibri"/>
              </a:rPr>
              <a:t>Address areas where the school is not meeting expectations (local, state, federal, etc.)</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PPC</a:t>
            </a:r>
            <a:r>
              <a:rPr lang="en-US" sz="3200"/>
              <a:t>s’ Role in the UIP Process</a:t>
            </a:r>
            <a:endParaRPr sz="3200"/>
          </a:p>
        </p:txBody>
      </p:sp>
      <p:sp>
        <p:nvSpPr>
          <p:cNvPr id="294" name="Google Shape;294;p42"/>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95" name="Google Shape;295;p42"/>
          <p:cNvSpPr txBox="1"/>
          <p:nvPr/>
        </p:nvSpPr>
        <p:spPr>
          <a:xfrm>
            <a:off x="651200" y="1587300"/>
            <a:ext cx="79521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Once you have a strong foundation in your current state and the trends you're seeing through current performance and notable trends section of the UIP…</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b="1" lang="en-US" sz="2400">
                <a:latin typeface="Calibri"/>
                <a:ea typeface="Calibri"/>
                <a:cs typeface="Calibri"/>
                <a:sym typeface="Calibri"/>
              </a:rPr>
              <a:t>PPCs are the student-focused </a:t>
            </a:r>
            <a:r>
              <a:rPr b="1" lang="en-US" sz="2400">
                <a:latin typeface="Calibri"/>
                <a:ea typeface="Calibri"/>
                <a:cs typeface="Calibri"/>
                <a:sym typeface="Calibri"/>
              </a:rPr>
              <a:t>challenges or </a:t>
            </a:r>
            <a:r>
              <a:rPr b="1" lang="en-US" sz="2400">
                <a:latin typeface="Calibri"/>
                <a:ea typeface="Calibri"/>
                <a:cs typeface="Calibri"/>
                <a:sym typeface="Calibri"/>
              </a:rPr>
              <a:t>data trends you’re prioritizing in your plan. </a:t>
            </a:r>
            <a:endParaRPr b="1"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Your PPCs will inform the root causes you select, the strategies you choose to address your challenges, and the actions you progress monitor.</a:t>
            </a:r>
            <a:endParaRPr sz="3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Example</a:t>
            </a:r>
            <a:endParaRPr sz="3200"/>
          </a:p>
        </p:txBody>
      </p:sp>
      <p:sp>
        <p:nvSpPr>
          <p:cNvPr id="302" name="Google Shape;302;p43"/>
          <p:cNvSpPr txBox="1"/>
          <p:nvPr/>
        </p:nvSpPr>
        <p:spPr>
          <a:xfrm>
            <a:off x="604000" y="1857425"/>
            <a:ext cx="7914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US" sz="1700">
                <a:latin typeface="Calibri"/>
                <a:ea typeface="Calibri"/>
                <a:cs typeface="Calibri"/>
                <a:sym typeface="Calibri"/>
              </a:rPr>
              <a:t>“Attendance decreased in 2019 and continues to be below expectations. The attendance rate at the school was tracking about 2% lower in 2020 before the shutdown. Attendance saw a small increase in 2021 but is still a focus.”</a:t>
            </a:r>
            <a:endParaRPr i="1" sz="1700">
              <a:latin typeface="Calibri"/>
              <a:ea typeface="Calibri"/>
              <a:cs typeface="Calibri"/>
              <a:sym typeface="Calibri"/>
            </a:endParaRPr>
          </a:p>
          <a:p>
            <a:pPr indent="0" lvl="0" marL="0" rtl="0" algn="l">
              <a:spcBef>
                <a:spcPts val="0"/>
              </a:spcBef>
              <a:spcAft>
                <a:spcPts val="0"/>
              </a:spcAft>
              <a:buNone/>
            </a:pPr>
            <a:r>
              <a:t/>
            </a:r>
            <a:endParaRPr i="1" sz="1700">
              <a:latin typeface="Calibri"/>
              <a:ea typeface="Calibri"/>
              <a:cs typeface="Calibri"/>
              <a:sym typeface="Calibri"/>
            </a:endParaRPr>
          </a:p>
        </p:txBody>
      </p:sp>
      <p:sp>
        <p:nvSpPr>
          <p:cNvPr id="303" name="Google Shape;303;p43"/>
          <p:cNvSpPr txBox="1"/>
          <p:nvPr/>
        </p:nvSpPr>
        <p:spPr>
          <a:xfrm>
            <a:off x="604000" y="1411025"/>
            <a:ext cx="7914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Priority Performance Challenge: </a:t>
            </a:r>
            <a:r>
              <a:rPr b="1" i="1" lang="en-US" sz="1700">
                <a:solidFill>
                  <a:schemeClr val="dk1"/>
                </a:solidFill>
                <a:latin typeface="Calibri"/>
                <a:ea typeface="Calibri"/>
                <a:cs typeface="Calibri"/>
                <a:sym typeface="Calibri"/>
              </a:rPr>
              <a:t>Low Student Attendance</a:t>
            </a:r>
            <a:endParaRPr b="1" i="1" sz="1700">
              <a:latin typeface="Calibri"/>
              <a:ea typeface="Calibri"/>
              <a:cs typeface="Calibri"/>
              <a:sym typeface="Calibri"/>
            </a:endParaRPr>
          </a:p>
        </p:txBody>
      </p:sp>
      <p:sp>
        <p:nvSpPr>
          <p:cNvPr id="304" name="Google Shape;304;p43"/>
          <p:cNvSpPr txBox="1"/>
          <p:nvPr/>
        </p:nvSpPr>
        <p:spPr>
          <a:xfrm>
            <a:off x="1287750" y="3196625"/>
            <a:ext cx="4183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1"/>
                </a:solidFill>
                <a:latin typeface="Calibri"/>
                <a:ea typeface="Calibri"/>
                <a:cs typeface="Calibri"/>
                <a:sym typeface="Calibri"/>
              </a:rPr>
              <a:t>Addresses student data trends</a:t>
            </a:r>
            <a:endParaRPr sz="1900">
              <a:latin typeface="Calibri"/>
              <a:ea typeface="Calibri"/>
              <a:cs typeface="Calibri"/>
              <a:sym typeface="Calibri"/>
            </a:endParaRPr>
          </a:p>
        </p:txBody>
      </p:sp>
      <p:pic>
        <p:nvPicPr>
          <p:cNvPr id="305" name="Google Shape;305;p43"/>
          <p:cNvPicPr preferRelativeResize="0"/>
          <p:nvPr/>
        </p:nvPicPr>
        <p:blipFill>
          <a:blip r:embed="rId3">
            <a:alphaModFix/>
          </a:blip>
          <a:stretch>
            <a:fillRect/>
          </a:stretch>
        </p:blipFill>
        <p:spPr>
          <a:xfrm>
            <a:off x="672150" y="3196625"/>
            <a:ext cx="615600" cy="615600"/>
          </a:xfrm>
          <a:prstGeom prst="rect">
            <a:avLst/>
          </a:prstGeom>
          <a:noFill/>
          <a:ln>
            <a:noFill/>
          </a:ln>
        </p:spPr>
      </p:pic>
      <p:sp>
        <p:nvSpPr>
          <p:cNvPr id="306" name="Google Shape;306;p43"/>
          <p:cNvSpPr txBox="1"/>
          <p:nvPr/>
        </p:nvSpPr>
        <p:spPr>
          <a:xfrm>
            <a:off x="1287750" y="3813600"/>
            <a:ext cx="2915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Calibri"/>
                <a:ea typeface="Calibri"/>
                <a:cs typeface="Calibri"/>
                <a:sym typeface="Calibri"/>
              </a:rPr>
              <a:t>Includes rationale</a:t>
            </a:r>
            <a:endParaRPr sz="1900">
              <a:latin typeface="Calibri"/>
              <a:ea typeface="Calibri"/>
              <a:cs typeface="Calibri"/>
              <a:sym typeface="Calibri"/>
            </a:endParaRPr>
          </a:p>
        </p:txBody>
      </p:sp>
      <p:pic>
        <p:nvPicPr>
          <p:cNvPr id="307" name="Google Shape;307;p43"/>
          <p:cNvPicPr preferRelativeResize="0"/>
          <p:nvPr/>
        </p:nvPicPr>
        <p:blipFill>
          <a:blip r:embed="rId3">
            <a:alphaModFix/>
          </a:blip>
          <a:stretch>
            <a:fillRect/>
          </a:stretch>
        </p:blipFill>
        <p:spPr>
          <a:xfrm>
            <a:off x="672150" y="3886725"/>
            <a:ext cx="615600" cy="615600"/>
          </a:xfrm>
          <a:prstGeom prst="rect">
            <a:avLst/>
          </a:prstGeom>
          <a:noFill/>
          <a:ln>
            <a:noFill/>
          </a:ln>
        </p:spPr>
      </p:pic>
      <p:sp>
        <p:nvSpPr>
          <p:cNvPr id="308" name="Google Shape;308;p43"/>
          <p:cNvSpPr txBox="1"/>
          <p:nvPr/>
        </p:nvSpPr>
        <p:spPr>
          <a:xfrm>
            <a:off x="1287750" y="4430575"/>
            <a:ext cx="6822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Calibri"/>
                <a:ea typeface="Calibri"/>
                <a:cs typeface="Calibri"/>
                <a:sym typeface="Calibri"/>
              </a:rPr>
              <a:t>Addresses an area where the school is not meeting expectations (i.e., local, non-assessment data)</a:t>
            </a:r>
            <a:endParaRPr sz="1900">
              <a:latin typeface="Calibri"/>
              <a:ea typeface="Calibri"/>
              <a:cs typeface="Calibri"/>
              <a:sym typeface="Calibri"/>
            </a:endParaRPr>
          </a:p>
        </p:txBody>
      </p:sp>
      <p:pic>
        <p:nvPicPr>
          <p:cNvPr id="309" name="Google Shape;309;p43"/>
          <p:cNvPicPr preferRelativeResize="0"/>
          <p:nvPr/>
        </p:nvPicPr>
        <p:blipFill>
          <a:blip r:embed="rId3">
            <a:alphaModFix/>
          </a:blip>
          <a:stretch>
            <a:fillRect/>
          </a:stretch>
        </p:blipFill>
        <p:spPr>
          <a:xfrm>
            <a:off x="672150" y="4576825"/>
            <a:ext cx="615600" cy="615600"/>
          </a:xfrm>
          <a:prstGeom prst="rect">
            <a:avLst/>
          </a:prstGeom>
          <a:noFill/>
          <a:ln>
            <a:noFill/>
          </a:ln>
        </p:spPr>
      </p:pic>
      <p:sp>
        <p:nvSpPr>
          <p:cNvPr id="310" name="Google Shape;310;p43"/>
          <p:cNvSpPr txBox="1"/>
          <p:nvPr/>
        </p:nvSpPr>
        <p:spPr>
          <a:xfrm>
            <a:off x="1287750" y="5266925"/>
            <a:ext cx="6296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900">
                <a:solidFill>
                  <a:schemeClr val="dk1"/>
                </a:solidFill>
                <a:latin typeface="Calibri"/>
                <a:ea typeface="Calibri"/>
                <a:cs typeface="Calibri"/>
                <a:sym typeface="Calibri"/>
              </a:rPr>
              <a:t>Focused and at the appropriate magnitude</a:t>
            </a:r>
            <a:endParaRPr sz="1900">
              <a:latin typeface="Calibri"/>
              <a:ea typeface="Calibri"/>
              <a:cs typeface="Calibri"/>
              <a:sym typeface="Calibri"/>
            </a:endParaRPr>
          </a:p>
        </p:txBody>
      </p:sp>
      <p:pic>
        <p:nvPicPr>
          <p:cNvPr id="311" name="Google Shape;311;p43"/>
          <p:cNvPicPr preferRelativeResize="0"/>
          <p:nvPr/>
        </p:nvPicPr>
        <p:blipFill>
          <a:blip r:embed="rId3">
            <a:alphaModFix/>
          </a:blip>
          <a:stretch>
            <a:fillRect/>
          </a:stretch>
        </p:blipFill>
        <p:spPr>
          <a:xfrm>
            <a:off x="672150" y="5266925"/>
            <a:ext cx="615600" cy="61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4"/>
          <p:cNvPicPr preferRelativeResize="0"/>
          <p:nvPr/>
        </p:nvPicPr>
        <p:blipFill>
          <a:blip r:embed="rId3">
            <a:alphaModFix/>
          </a:blip>
          <a:stretch>
            <a:fillRect/>
          </a:stretch>
        </p:blipFill>
        <p:spPr>
          <a:xfrm>
            <a:off x="394652" y="1586512"/>
            <a:ext cx="4968768" cy="4193225"/>
          </a:xfrm>
          <a:prstGeom prst="rect">
            <a:avLst/>
          </a:prstGeom>
          <a:noFill/>
          <a:ln>
            <a:noFill/>
          </a:ln>
        </p:spPr>
      </p:pic>
      <p:sp>
        <p:nvSpPr>
          <p:cNvPr id="321" name="Google Shape;321;p44"/>
          <p:cNvSpPr txBox="1"/>
          <p:nvPr/>
        </p:nvSpPr>
        <p:spPr>
          <a:xfrm>
            <a:off x="394654" y="-78150"/>
            <a:ext cx="8610000" cy="1282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i="0" lang="en-US" sz="2800" cap="none">
                <a:solidFill>
                  <a:schemeClr val="dk1"/>
                </a:solidFill>
              </a:rPr>
              <a:t>Examples of PPCs by Levels of Magnitude</a:t>
            </a:r>
            <a:endParaRPr>
              <a:solidFill>
                <a:schemeClr val="dk1"/>
              </a:solidFill>
            </a:endParaRPr>
          </a:p>
        </p:txBody>
      </p:sp>
      <p:sp>
        <p:nvSpPr>
          <p:cNvPr id="322" name="Google Shape;322;p44"/>
          <p:cNvSpPr/>
          <p:nvPr/>
        </p:nvSpPr>
        <p:spPr>
          <a:xfrm rot="5400000">
            <a:off x="5386050" y="4773211"/>
            <a:ext cx="285900" cy="600000"/>
          </a:xfrm>
          <a:prstGeom prst="downArrow">
            <a:avLst>
              <a:gd fmla="val 50000" name="adj1"/>
              <a:gd fmla="val 50000" name="adj2"/>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C55A11"/>
              </a:solidFill>
              <a:latin typeface="Calibri"/>
              <a:ea typeface="Calibri"/>
              <a:cs typeface="Calibri"/>
              <a:sym typeface="Calibri"/>
            </a:endParaRPr>
          </a:p>
        </p:txBody>
      </p:sp>
      <p:sp>
        <p:nvSpPr>
          <p:cNvPr id="323" name="Google Shape;323;p44"/>
          <p:cNvSpPr/>
          <p:nvPr/>
        </p:nvSpPr>
        <p:spPr>
          <a:xfrm rot="5400000">
            <a:off x="4743113" y="3337040"/>
            <a:ext cx="285900" cy="600000"/>
          </a:xfrm>
          <a:prstGeom prst="downArrow">
            <a:avLst>
              <a:gd fmla="val 50000" name="adj1"/>
              <a:gd fmla="val 50000" name="adj2"/>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C55A11"/>
              </a:solidFill>
              <a:latin typeface="Calibri"/>
              <a:ea typeface="Calibri"/>
              <a:cs typeface="Calibri"/>
              <a:sym typeface="Calibri"/>
            </a:endParaRPr>
          </a:p>
        </p:txBody>
      </p:sp>
      <p:sp>
        <p:nvSpPr>
          <p:cNvPr id="324" name="Google Shape;324;p44"/>
          <p:cNvSpPr/>
          <p:nvPr/>
        </p:nvSpPr>
        <p:spPr>
          <a:xfrm rot="5400000">
            <a:off x="4417902" y="1852455"/>
            <a:ext cx="285900" cy="600000"/>
          </a:xfrm>
          <a:prstGeom prst="downArrow">
            <a:avLst>
              <a:gd fmla="val 50000" name="adj1"/>
              <a:gd fmla="val 50000" name="adj2"/>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C55A11"/>
              </a:solidFill>
              <a:latin typeface="Calibri"/>
              <a:ea typeface="Calibri"/>
              <a:cs typeface="Calibri"/>
              <a:sym typeface="Calibri"/>
            </a:endParaRPr>
          </a:p>
        </p:txBody>
      </p:sp>
      <p:sp>
        <p:nvSpPr>
          <p:cNvPr id="325" name="Google Shape;325;p44"/>
          <p:cNvSpPr txBox="1"/>
          <p:nvPr/>
        </p:nvSpPr>
        <p:spPr>
          <a:xfrm>
            <a:off x="4898674" y="1773208"/>
            <a:ext cx="36735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alibri"/>
                <a:ea typeface="Calibri"/>
                <a:cs typeface="Calibri"/>
                <a:sym typeface="Calibri"/>
              </a:rPr>
              <a:t>For the past three years, students with IEPS have demonstrated declining growth in math that is well below state expectation.  Overall, the school’s math achievement is trending upward.</a:t>
            </a:r>
            <a:endParaRPr i="1" sz="1600">
              <a:solidFill>
                <a:schemeClr val="dk1"/>
              </a:solidFill>
              <a:latin typeface="Calibri"/>
              <a:ea typeface="Calibri"/>
              <a:cs typeface="Calibri"/>
              <a:sym typeface="Calibri"/>
            </a:endParaRPr>
          </a:p>
        </p:txBody>
      </p:sp>
      <p:sp>
        <p:nvSpPr>
          <p:cNvPr id="326" name="Google Shape;326;p44"/>
          <p:cNvSpPr txBox="1"/>
          <p:nvPr/>
        </p:nvSpPr>
        <p:spPr>
          <a:xfrm>
            <a:off x="5363435" y="3267633"/>
            <a:ext cx="32088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alibri"/>
                <a:ea typeface="Calibri"/>
                <a:cs typeface="Calibri"/>
                <a:sym typeface="Calibri"/>
              </a:rPr>
              <a:t>Achievement in mathematics has increased over the last three years but is well below minimum state expectations. </a:t>
            </a:r>
            <a:endParaRPr/>
          </a:p>
        </p:txBody>
      </p:sp>
      <p:sp>
        <p:nvSpPr>
          <p:cNvPr id="327" name="Google Shape;327;p44"/>
          <p:cNvSpPr txBox="1"/>
          <p:nvPr/>
        </p:nvSpPr>
        <p:spPr>
          <a:xfrm>
            <a:off x="5957587" y="4546616"/>
            <a:ext cx="30372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alibri"/>
                <a:ea typeface="Calibri"/>
                <a:cs typeface="Calibri"/>
                <a:sym typeface="Calibri"/>
              </a:rPr>
              <a:t>For the past three years, achievement and growth has been flat and well below state expectation across all content areas, subgroups, and grade levels.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34" name="Google Shape;334;p4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35" name="Google Shape;335;p45"/>
          <p:cNvSpPr txBox="1"/>
          <p:nvPr/>
        </p:nvSpPr>
        <p:spPr>
          <a:xfrm>
            <a:off x="1009350" y="1463050"/>
            <a:ext cx="7506000" cy="1584000"/>
          </a:xfrm>
          <a:prstGeom prst="rect">
            <a:avLst/>
          </a:prstGeom>
          <a:noFill/>
          <a:ln>
            <a:noFill/>
          </a:ln>
        </p:spPr>
        <p:txBody>
          <a:bodyPr anchorCtr="0" anchor="t" bIns="45700" lIns="0" spcFirstLastPara="1" rIns="0" wrap="square" tIns="0">
            <a:noAutofit/>
          </a:bodyPr>
          <a:lstStyle/>
          <a:p>
            <a:pPr indent="0" lvl="0" marL="0" rtl="0" algn="l">
              <a:lnSpc>
                <a:spcPct val="90000"/>
              </a:lnSpc>
              <a:spcBef>
                <a:spcPts val="1000"/>
              </a:spcBef>
              <a:spcAft>
                <a:spcPts val="0"/>
              </a:spcAft>
              <a:buNone/>
            </a:pPr>
            <a:r>
              <a:rPr i="1" lang="en-US" sz="2300">
                <a:latin typeface="Calibri"/>
                <a:ea typeface="Calibri"/>
                <a:cs typeface="Calibri"/>
                <a:sym typeface="Calibri"/>
              </a:rPr>
              <a:t>PPCs only address areas where the school is not meeting state expectations.</a:t>
            </a:r>
            <a:endParaRPr i="1" sz="23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US" sz="2000">
                <a:latin typeface="Calibri"/>
                <a:ea typeface="Calibri"/>
                <a:cs typeface="Calibri"/>
                <a:sym typeface="Calibri"/>
              </a:rPr>
              <a:t>Both </a:t>
            </a:r>
            <a:r>
              <a:rPr b="1" lang="en-US" sz="2000">
                <a:latin typeface="Calibri"/>
                <a:ea typeface="Calibri"/>
                <a:cs typeface="Calibri"/>
                <a:sym typeface="Calibri"/>
              </a:rPr>
              <a:t>state and local data</a:t>
            </a:r>
            <a:r>
              <a:rPr lang="en-US" sz="2000">
                <a:latin typeface="Calibri"/>
                <a:ea typeface="Calibri"/>
                <a:cs typeface="Calibri"/>
                <a:sym typeface="Calibri"/>
              </a:rPr>
              <a:t> can be used to define performance challenges, including non-assessment data (e.g., attendance).</a:t>
            </a:r>
            <a:endParaRPr sz="23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2000">
              <a:solidFill>
                <a:srgbClr val="000000"/>
              </a:solidFill>
              <a:latin typeface="Calibri"/>
              <a:ea typeface="Calibri"/>
              <a:cs typeface="Calibri"/>
              <a:sym typeface="Calibri"/>
            </a:endParaRPr>
          </a:p>
        </p:txBody>
      </p:sp>
      <p:pic>
        <p:nvPicPr>
          <p:cNvPr id="336" name="Google Shape;336;p45"/>
          <p:cNvPicPr preferRelativeResize="0"/>
          <p:nvPr/>
        </p:nvPicPr>
        <p:blipFill>
          <a:blip r:embed="rId3">
            <a:alphaModFix/>
          </a:blip>
          <a:stretch>
            <a:fillRect/>
          </a:stretch>
        </p:blipFill>
        <p:spPr>
          <a:xfrm>
            <a:off x="245200" y="1463050"/>
            <a:ext cx="632026" cy="632026"/>
          </a:xfrm>
          <a:prstGeom prst="rect">
            <a:avLst/>
          </a:prstGeom>
          <a:noFill/>
          <a:ln>
            <a:noFill/>
          </a:ln>
        </p:spPr>
      </p:pic>
      <p:pic>
        <p:nvPicPr>
          <p:cNvPr id="337" name="Google Shape;337;p45"/>
          <p:cNvPicPr preferRelativeResize="0"/>
          <p:nvPr/>
        </p:nvPicPr>
        <p:blipFill>
          <a:blip r:embed="rId4">
            <a:alphaModFix/>
          </a:blip>
          <a:stretch>
            <a:fillRect/>
          </a:stretch>
        </p:blipFill>
        <p:spPr>
          <a:xfrm>
            <a:off x="245199" y="3112975"/>
            <a:ext cx="632023" cy="632023"/>
          </a:xfrm>
          <a:prstGeom prst="rect">
            <a:avLst/>
          </a:prstGeom>
          <a:noFill/>
          <a:ln>
            <a:noFill/>
          </a:ln>
        </p:spPr>
      </p:pic>
      <p:sp>
        <p:nvSpPr>
          <p:cNvPr id="338" name="Google Shape;338;p45"/>
          <p:cNvSpPr txBox="1"/>
          <p:nvPr/>
        </p:nvSpPr>
        <p:spPr>
          <a:xfrm>
            <a:off x="924450" y="3112975"/>
            <a:ext cx="7590900" cy="1739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i="1" lang="en-US" sz="2300">
                <a:latin typeface="Calibri"/>
                <a:ea typeface="Calibri"/>
                <a:cs typeface="Calibri"/>
                <a:sym typeface="Calibri"/>
              </a:rPr>
              <a:t>PPCs address adult actions.</a:t>
            </a:r>
            <a:endParaRPr i="1" sz="23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US" sz="2000">
                <a:latin typeface="Calibri"/>
                <a:ea typeface="Calibri"/>
                <a:cs typeface="Calibri"/>
                <a:sym typeface="Calibri"/>
              </a:rPr>
              <a:t>PPCs should be specific statements about </a:t>
            </a:r>
            <a:r>
              <a:rPr b="1" lang="en-US" sz="2000">
                <a:latin typeface="Calibri"/>
                <a:ea typeface="Calibri"/>
                <a:cs typeface="Calibri"/>
                <a:sym typeface="Calibri"/>
              </a:rPr>
              <a:t>student performance</a:t>
            </a:r>
            <a:r>
              <a:rPr lang="en-US" sz="2000">
                <a:latin typeface="Calibri"/>
                <a:ea typeface="Calibri"/>
                <a:cs typeface="Calibri"/>
                <a:sym typeface="Calibri"/>
              </a:rPr>
              <a:t>. They are not action steps that need to be taken, or concerns about budget, staffing, curriculum, or instruction. Adult actions will be addressed in other areas of the UIP.</a:t>
            </a:r>
            <a:endParaRPr/>
          </a:p>
        </p:txBody>
      </p:sp>
      <p:pic>
        <p:nvPicPr>
          <p:cNvPr id="339" name="Google Shape;339;p45"/>
          <p:cNvPicPr preferRelativeResize="0"/>
          <p:nvPr/>
        </p:nvPicPr>
        <p:blipFill>
          <a:blip r:embed="rId5">
            <a:alphaModFix/>
          </a:blip>
          <a:stretch>
            <a:fillRect/>
          </a:stretch>
        </p:blipFill>
        <p:spPr>
          <a:xfrm>
            <a:off x="245212" y="4918600"/>
            <a:ext cx="564600" cy="564600"/>
          </a:xfrm>
          <a:prstGeom prst="rect">
            <a:avLst/>
          </a:prstGeom>
          <a:noFill/>
          <a:ln>
            <a:noFill/>
          </a:ln>
        </p:spPr>
      </p:pic>
      <p:sp>
        <p:nvSpPr>
          <p:cNvPr id="340" name="Google Shape;340;p45"/>
          <p:cNvSpPr txBox="1"/>
          <p:nvPr/>
        </p:nvSpPr>
        <p:spPr>
          <a:xfrm>
            <a:off x="933200" y="4918600"/>
            <a:ext cx="7590900" cy="1462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i="1" lang="en-US" sz="2300">
                <a:latin typeface="Calibri"/>
                <a:ea typeface="Calibri"/>
                <a:cs typeface="Calibri"/>
                <a:sym typeface="Calibri"/>
              </a:rPr>
              <a:t>PPCs focus on no more than one student data trend.</a:t>
            </a:r>
            <a:endParaRPr i="1" sz="23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rPr lang="en-US" sz="2000">
                <a:latin typeface="Calibri"/>
                <a:ea typeface="Calibri"/>
                <a:cs typeface="Calibri"/>
                <a:sym typeface="Calibri"/>
              </a:rPr>
              <a:t>A single PPC can synthesize </a:t>
            </a:r>
            <a:r>
              <a:rPr b="1" lang="en-US" sz="2000">
                <a:latin typeface="Calibri"/>
                <a:ea typeface="Calibri"/>
                <a:cs typeface="Calibri"/>
                <a:sym typeface="Calibri"/>
              </a:rPr>
              <a:t>multiple</a:t>
            </a:r>
            <a:r>
              <a:rPr lang="en-US" sz="2000">
                <a:latin typeface="Calibri"/>
                <a:ea typeface="Calibri"/>
                <a:cs typeface="Calibri"/>
                <a:sym typeface="Calibri"/>
              </a:rPr>
              <a:t> </a:t>
            </a:r>
            <a:r>
              <a:rPr b="1" lang="en-US" sz="2000">
                <a:latin typeface="Calibri"/>
                <a:ea typeface="Calibri"/>
                <a:cs typeface="Calibri"/>
                <a:sym typeface="Calibri"/>
              </a:rPr>
              <a:t>concerning trend statements</a:t>
            </a:r>
            <a:r>
              <a:rPr lang="en-US" sz="2000">
                <a:latin typeface="Calibri"/>
                <a:ea typeface="Calibri"/>
                <a:cs typeface="Calibri"/>
                <a:sym typeface="Calibri"/>
              </a:rPr>
              <a:t>. </a:t>
            </a:r>
            <a:r>
              <a:rPr lang="en-US" sz="2000">
                <a:latin typeface="Calibri"/>
                <a:ea typeface="Calibri"/>
                <a:cs typeface="Calibri"/>
                <a:sym typeface="Calibri"/>
              </a:rPr>
              <a:t>For instance, both the growth and achievement of students with disabilities in English Language Arts may be combined as a single PPC.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6"/>
          <p:cNvSpPr txBox="1"/>
          <p:nvPr/>
        </p:nvSpPr>
        <p:spPr>
          <a:xfrm>
            <a:off x="651200" y="1587300"/>
            <a:ext cx="7867200" cy="42483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a:t>
            </a:r>
            <a:r>
              <a:rPr lang="en-US" sz="2400">
                <a:solidFill>
                  <a:schemeClr val="dk1"/>
                </a:solidFill>
                <a:latin typeface="Calibri"/>
                <a:ea typeface="Calibri"/>
                <a:cs typeface="Calibri"/>
                <a:sym typeface="Calibri"/>
              </a:rPr>
              <a:t>ocuses your improvement efforts on the challenges you’d most like to improve</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Frames investigation into root cause analysis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Sets the tone for each of the subsequent steps in your planning process</a:t>
            </a:r>
            <a:endParaRPr sz="24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Defining clear performance challenges supports strong target setting and interim measures</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47" name="Google Shape;347;p46"/>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Why PPCs Matter</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