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7C87E9-5086-4E9A-9530-10435836138E}">
  <a:tblStyle styleId="{A67C87E9-5086-4E9A-9530-10435836138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lang="en-US"/>
              <a:t>What is this resource series- </a:t>
            </a:r>
            <a:endParaRPr/>
          </a:p>
          <a:p>
            <a:pPr indent="0" lvl="0" marL="0" rtl="0" algn="l">
              <a:spcBef>
                <a:spcPts val="0"/>
              </a:spcBef>
              <a:spcAft>
                <a:spcPts val="0"/>
              </a:spcAft>
              <a:buClr>
                <a:schemeClr val="dk1"/>
              </a:buClr>
              <a:buSzPts val="1100"/>
              <a:buFont typeface="Arial"/>
              <a:buNone/>
            </a:pPr>
            <a:r>
              <a:rPr lang="en-US"/>
              <a:t>School </a:t>
            </a:r>
            <a:r>
              <a:rPr lang="en-US"/>
              <a:t>focus</a:t>
            </a:r>
            <a:r>
              <a:rPr lang="en-US"/>
              <a:t>- most of which applies to </a:t>
            </a:r>
            <a:endParaRPr/>
          </a:p>
          <a:p>
            <a:pPr indent="0" lvl="0" marL="0" rtl="0" algn="l">
              <a:spcBef>
                <a:spcPts val="0"/>
              </a:spcBef>
              <a:spcAft>
                <a:spcPts val="0"/>
              </a:spcAft>
              <a:buNone/>
            </a:pPr>
            <a:r>
              <a:t/>
            </a:r>
            <a:endParaRPr/>
          </a:p>
        </p:txBody>
      </p:sp>
      <p:sp>
        <p:nvSpPr>
          <p:cNvPr id="217" name="Google Shape;217;p1: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1e8b16c4e7_0_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11e8b16c4e7_0_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45" name="Google Shape;345;g11e8b16c4e7_0_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41093546f_0_25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1141093546f_0_25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54" name="Google Shape;354;g1141093546f_0_25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141093546f_0_27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1141093546f_0_27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1800s</a:t>
            </a:r>
            <a:endParaRPr/>
          </a:p>
        </p:txBody>
      </p:sp>
      <p:sp>
        <p:nvSpPr>
          <p:cNvPr id="363" name="Google Shape;363;g1141093546f_0_27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41093546f_0_28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1141093546f_0_28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72" name="Google Shape;372;g1141093546f_0_28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aa10ca39b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aa10ca39b_0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80" name="Google Shape;380;g11aa10ca39b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3c2392e09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23c2392e09_0_7: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Thank you for your time today. If you have any questions, please email uiphelp@cde.state.co.us</a:t>
            </a:r>
            <a:endParaRPr/>
          </a:p>
        </p:txBody>
      </p:sp>
      <p:sp>
        <p:nvSpPr>
          <p:cNvPr id="388" name="Google Shape;388;g123c2392e09_0_7: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41093546f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1141093546f_0_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Check by angelina fara from NounProject.com</a:t>
            </a:r>
            <a:endParaRPr/>
          </a:p>
        </p:txBody>
      </p:sp>
      <p:sp>
        <p:nvSpPr>
          <p:cNvPr id="224" name="Google Shape;224;g1141093546f_0_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e8b16c4e7_0_1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1e8b16c4e7_0_1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sz="2200"/>
              <a:t>Manage a single process for all schools and districts to meet state and federal accountability improvement planning requirements </a:t>
            </a:r>
            <a:endParaRPr/>
          </a:p>
          <a:p>
            <a:pPr indent="0" lvl="1" marL="457200" rtl="0" algn="l">
              <a:spcBef>
                <a:spcPts val="0"/>
              </a:spcBef>
              <a:spcAft>
                <a:spcPts val="0"/>
              </a:spcAft>
              <a:buNone/>
            </a:pPr>
            <a:r>
              <a:rPr lang="en-US" sz="1800"/>
              <a:t>Create tools, resources, and guidance for schools and districts around improvement planning</a:t>
            </a:r>
            <a:endParaRPr/>
          </a:p>
          <a:p>
            <a:pPr indent="0" lvl="1" marL="457200" rtl="0" algn="l">
              <a:spcBef>
                <a:spcPts val="0"/>
              </a:spcBef>
              <a:spcAft>
                <a:spcPts val="0"/>
              </a:spcAft>
              <a:buNone/>
            </a:pPr>
            <a:r>
              <a:rPr lang="en-US" sz="1800"/>
              <a:t>Offer direct technical assistance (training/coaching) to districts and schools engaging in the improvement planning process</a:t>
            </a:r>
            <a:endParaRPr/>
          </a:p>
          <a:p>
            <a:pPr indent="0" lvl="0" marL="0" rtl="0" algn="l">
              <a:spcBef>
                <a:spcPts val="0"/>
              </a:spcBef>
              <a:spcAft>
                <a:spcPts val="0"/>
              </a:spcAft>
              <a:buNone/>
            </a:pPr>
            <a:r>
              <a:rPr lang="en-US" sz="2200"/>
              <a:t>Provide a consistent process to engage with districts/schools on improvement efforts</a:t>
            </a:r>
            <a:endParaRPr/>
          </a:p>
          <a:p>
            <a:pPr indent="0" lvl="0" marL="0" rtl="0" algn="l">
              <a:spcBef>
                <a:spcPts val="0"/>
              </a:spcBef>
              <a:spcAft>
                <a:spcPts val="0"/>
              </a:spcAft>
              <a:buNone/>
            </a:pPr>
            <a:r>
              <a:t/>
            </a:r>
            <a:endParaRPr/>
          </a:p>
        </p:txBody>
      </p:sp>
      <p:sp>
        <p:nvSpPr>
          <p:cNvPr id="238" name="Google Shape;238;g11e8b16c4e7_0_1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e8b16c4e7_0_24: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1e8b16c4e7_0_24: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Process and product</a:t>
            </a:r>
            <a:endParaRPr/>
          </a:p>
        </p:txBody>
      </p:sp>
      <p:sp>
        <p:nvSpPr>
          <p:cNvPr id="247" name="Google Shape;247;g11e8b16c4e7_0_24: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41093546f_0_22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1141093546f_0_22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66" name="Google Shape;266;g1141093546f_0_22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3ba3be62d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3ba3be62d_0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13" name="Google Shape;313;gf3ba3be62d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e8b16c4e7_0_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e8b16c4e7_0_9: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21" name="Google Shape;321;g11e8b16c4e7_0_9: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e8b16c4e7_0_17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e8b16c4e7_0_176: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Handbook-  includes background information on key concepts, UIP requirements, samples from Colorado schools and districts, and recommendations for facilitating some of the planning processes. Includes definitions and requirements, samples for each element, and recommended processes. </a:t>
            </a:r>
            <a:endParaRPr/>
          </a:p>
        </p:txBody>
      </p:sp>
      <p:sp>
        <p:nvSpPr>
          <p:cNvPr id="329" name="Google Shape;329;g11e8b16c4e7_0_176: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23c2392e09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23c2392e09_0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38" name="Google Shape;338;g123c2392e09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a:t>
            </a:r>
            <a:endParaRPr/>
          </a:p>
          <a:p>
            <a:pPr indent="0" lvl="0" marL="0" rtl="0" algn="ctr">
              <a:lnSpc>
                <a:spcPct val="90000"/>
              </a:lnSpc>
              <a:spcBef>
                <a:spcPts val="0"/>
              </a:spcBef>
              <a:spcAft>
                <a:spcPts val="0"/>
              </a:spcAft>
              <a:buClr>
                <a:schemeClr val="dk1"/>
              </a:buClr>
              <a:buSzPts val="3600"/>
              <a:buFont typeface="Arial"/>
              <a:buNone/>
            </a:pPr>
            <a:r>
              <a:rPr lang="en-US"/>
              <a:t>Overview and Brief Description</a:t>
            </a:r>
            <a:endParaRPr/>
          </a:p>
        </p:txBody>
      </p:sp>
      <p:sp>
        <p:nvSpPr>
          <p:cNvPr id="220" name="Google Shape;220;p38"/>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1000"/>
              </a:spcBef>
              <a:spcAft>
                <a:spcPts val="0"/>
              </a:spcAft>
              <a:buClr>
                <a:schemeClr val="dk1"/>
              </a:buClr>
              <a:buSzPts val="1850"/>
              <a:buNone/>
            </a:pPr>
            <a:r>
              <a:t/>
            </a:r>
            <a:endParaRPr i="1"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the Brief Description? </a:t>
            </a:r>
            <a:endParaRPr sz="3200"/>
          </a:p>
        </p:txBody>
      </p:sp>
      <p:sp>
        <p:nvSpPr>
          <p:cNvPr id="348" name="Google Shape;348;p47"/>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49" name="Google Shape;349;p47"/>
          <p:cNvSpPr txBox="1"/>
          <p:nvPr/>
        </p:nvSpPr>
        <p:spPr>
          <a:xfrm>
            <a:off x="651200" y="1587300"/>
            <a:ext cx="58371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The Brief Description provides a summary of the school or district and background information that helps the reader understand the context, focus of the school, and process that the school or district used to involve stakeholders in the development of the UIP. </a:t>
            </a:r>
            <a:endParaRPr sz="3000">
              <a:latin typeface="Calibri"/>
              <a:ea typeface="Calibri"/>
              <a:cs typeface="Calibri"/>
              <a:sym typeface="Calibri"/>
            </a:endParaRPr>
          </a:p>
        </p:txBody>
      </p:sp>
      <p:pic>
        <p:nvPicPr>
          <p:cNvPr id="350" name="Google Shape;350;p47"/>
          <p:cNvPicPr preferRelativeResize="0"/>
          <p:nvPr/>
        </p:nvPicPr>
        <p:blipFill>
          <a:blip r:embed="rId3">
            <a:alphaModFix/>
          </a:blip>
          <a:stretch>
            <a:fillRect/>
          </a:stretch>
        </p:blipFill>
        <p:spPr>
          <a:xfrm>
            <a:off x="6428800" y="1959425"/>
            <a:ext cx="2350900" cy="235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Role of the Brief Description in the UIP Process</a:t>
            </a:r>
            <a:endParaRPr sz="3200"/>
          </a:p>
        </p:txBody>
      </p:sp>
      <p:sp>
        <p:nvSpPr>
          <p:cNvPr id="357" name="Google Shape;357;p48"/>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58" name="Google Shape;358;p48"/>
          <p:cNvSpPr txBox="1"/>
          <p:nvPr/>
        </p:nvSpPr>
        <p:spPr>
          <a:xfrm>
            <a:off x="118925" y="1330650"/>
            <a:ext cx="63501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Sets the context for the plan, in which the school frames what follows.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Sets up the performance review that will occur in the immediate next steps of Current Performance and Notable Trends.</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This section is flexible and may be a couple of </a:t>
            </a:r>
            <a:r>
              <a:rPr lang="en-US" sz="3000">
                <a:latin typeface="Calibri"/>
                <a:ea typeface="Calibri"/>
                <a:cs typeface="Calibri"/>
                <a:sym typeface="Calibri"/>
              </a:rPr>
              <a:t>paragraphs</a:t>
            </a:r>
            <a:r>
              <a:rPr lang="en-US" sz="3000">
                <a:latin typeface="Calibri"/>
                <a:ea typeface="Calibri"/>
                <a:cs typeface="Calibri"/>
                <a:sym typeface="Calibri"/>
              </a:rPr>
              <a:t> to a page.  It is up to the writer the level of detail.  </a:t>
            </a:r>
            <a:endParaRPr sz="3000">
              <a:latin typeface="Calibri"/>
              <a:ea typeface="Calibri"/>
              <a:cs typeface="Calibri"/>
              <a:sym typeface="Calibri"/>
            </a:endParaRPr>
          </a:p>
        </p:txBody>
      </p:sp>
      <p:pic>
        <p:nvPicPr>
          <p:cNvPr id="359" name="Google Shape;359;p48"/>
          <p:cNvPicPr preferRelativeResize="0"/>
          <p:nvPr/>
        </p:nvPicPr>
        <p:blipFill>
          <a:blip r:embed="rId3">
            <a:alphaModFix/>
          </a:blip>
          <a:stretch>
            <a:fillRect/>
          </a:stretch>
        </p:blipFill>
        <p:spPr>
          <a:xfrm rot="5400000">
            <a:off x="5988539" y="2332213"/>
            <a:ext cx="3053975" cy="239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66" name="Google Shape;366;p49"/>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67" name="Google Shape;367;p49"/>
          <p:cNvSpPr txBox="1"/>
          <p:nvPr/>
        </p:nvSpPr>
        <p:spPr>
          <a:xfrm>
            <a:off x="605350" y="1587300"/>
            <a:ext cx="83286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Common challenges are that other areas of the plan come into the brief description:</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Prior Years Targets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Current Performance</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Generically written-difficult to tell when the plan was written  (no dates) missed opportunities for highlighting good things - public facing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Not brief- includes the full school history</a:t>
            </a:r>
            <a:endParaRPr sz="3000">
              <a:latin typeface="Calibri"/>
              <a:ea typeface="Calibri"/>
              <a:cs typeface="Calibri"/>
              <a:sym typeface="Calibri"/>
            </a:endParaRPr>
          </a:p>
        </p:txBody>
      </p:sp>
      <p:pic>
        <p:nvPicPr>
          <p:cNvPr id="368" name="Google Shape;368;p49"/>
          <p:cNvPicPr preferRelativeResize="0"/>
          <p:nvPr/>
        </p:nvPicPr>
        <p:blipFill>
          <a:blip r:embed="rId3">
            <a:alphaModFix/>
          </a:blip>
          <a:stretch>
            <a:fillRect/>
          </a:stretch>
        </p:blipFill>
        <p:spPr>
          <a:xfrm>
            <a:off x="6114050" y="2378000"/>
            <a:ext cx="2504975" cy="1431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0"/>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Why The Brief Description Matters </a:t>
            </a:r>
            <a:endParaRPr sz="3200"/>
          </a:p>
        </p:txBody>
      </p:sp>
      <p:sp>
        <p:nvSpPr>
          <p:cNvPr id="375" name="Google Shape;375;p50"/>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76" name="Google Shape;376;p50"/>
          <p:cNvSpPr txBox="1"/>
          <p:nvPr/>
        </p:nvSpPr>
        <p:spPr>
          <a:xfrm>
            <a:off x="425200" y="1624450"/>
            <a:ext cx="81042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It allows the school to own and describe its narrative and features that are important to the school</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 It may include elements such as: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School Mission/Vision/Design (IB, Charter)</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Demographic Shifts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Leadership/Staffing Changes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Geographic Location/Community Notes</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1"/>
          <p:cNvSpPr txBox="1"/>
          <p:nvPr>
            <p:ph type="title"/>
          </p:nvPr>
        </p:nvSpPr>
        <p:spPr>
          <a:xfrm>
            <a:off x="245202" y="254525"/>
            <a:ext cx="77340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200"/>
              <a:t>Videos that Follow in this 101 Series</a:t>
            </a:r>
            <a:endParaRPr sz="3200"/>
          </a:p>
        </p:txBody>
      </p:sp>
      <p:sp>
        <p:nvSpPr>
          <p:cNvPr id="383" name="Google Shape;383;p51"/>
          <p:cNvSpPr txBox="1"/>
          <p:nvPr>
            <p:ph idx="1" type="body"/>
          </p:nvPr>
        </p:nvSpPr>
        <p:spPr>
          <a:xfrm>
            <a:off x="628650" y="1463040"/>
            <a:ext cx="7886700" cy="4640700"/>
          </a:xfrm>
          <a:prstGeom prst="rect">
            <a:avLst/>
          </a:prstGeom>
        </p:spPr>
        <p:txBody>
          <a:bodyPr anchorCtr="0" anchor="t" bIns="45700" lIns="0" spcFirstLastPara="1" rIns="0" wrap="square" tIns="0">
            <a:noAutofit/>
          </a:bodyPr>
          <a:lstStyle/>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Current Performance and Notable Trends</a:t>
            </a:r>
            <a:endParaRPr sz="3000">
              <a:solidFill>
                <a:srgbClr val="000000"/>
              </a:solidFill>
            </a:endParaRPr>
          </a:p>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Priority Performance Challenges</a:t>
            </a:r>
            <a:endParaRPr sz="3000">
              <a:solidFill>
                <a:srgbClr val="000000"/>
              </a:solidFill>
            </a:endParaRPr>
          </a:p>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Root Causes</a:t>
            </a:r>
            <a:endParaRPr sz="3000">
              <a:solidFill>
                <a:srgbClr val="000000"/>
              </a:solidFill>
            </a:endParaRPr>
          </a:p>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Major Improvement Strategies, Actions and Implementation Benchmarks</a:t>
            </a:r>
            <a:endParaRPr sz="3000">
              <a:solidFill>
                <a:srgbClr val="000000"/>
              </a:solidFill>
            </a:endParaRPr>
          </a:p>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Target Setting and Interim Measures</a:t>
            </a:r>
            <a:endParaRPr sz="3000">
              <a:solidFill>
                <a:srgbClr val="000000"/>
              </a:solidFill>
            </a:endParaRPr>
          </a:p>
          <a:p>
            <a:pPr indent="0" lvl="0" marL="0" marR="0" rtl="0" algn="l">
              <a:lnSpc>
                <a:spcPct val="100000"/>
              </a:lnSpc>
              <a:spcBef>
                <a:spcPts val="0"/>
              </a:spcBef>
              <a:spcAft>
                <a:spcPts val="0"/>
              </a:spcAft>
              <a:buNone/>
            </a:pPr>
            <a:r>
              <a:t/>
            </a:r>
            <a:endParaRPr sz="3000">
              <a:solidFill>
                <a:srgbClr val="000000"/>
              </a:solidFill>
            </a:endParaRPr>
          </a:p>
          <a:p>
            <a:pPr indent="0" lvl="0" marL="0" marR="0" rtl="0" algn="l">
              <a:lnSpc>
                <a:spcPct val="100000"/>
              </a:lnSpc>
              <a:spcBef>
                <a:spcPts val="0"/>
              </a:spcBef>
              <a:spcAft>
                <a:spcPts val="0"/>
              </a:spcAft>
              <a:buNone/>
            </a:pPr>
            <a:r>
              <a:rPr lang="en-US" sz="3000">
                <a:solidFill>
                  <a:srgbClr val="000000"/>
                </a:solidFill>
              </a:rPr>
              <a:t>Additional Video: </a:t>
            </a:r>
            <a:endParaRPr sz="3000">
              <a:solidFill>
                <a:srgbClr val="000000"/>
              </a:solidFill>
            </a:endParaRPr>
          </a:p>
          <a:p>
            <a:pPr indent="-419100" lvl="0" marL="457200" marR="0" rtl="0" algn="l">
              <a:lnSpc>
                <a:spcPct val="100000"/>
              </a:lnSpc>
              <a:spcBef>
                <a:spcPts val="0"/>
              </a:spcBef>
              <a:spcAft>
                <a:spcPts val="0"/>
              </a:spcAft>
              <a:buClr>
                <a:srgbClr val="000000"/>
              </a:buClr>
              <a:buSzPts val="3000"/>
              <a:buFont typeface="Calibri"/>
              <a:buChar char="●"/>
            </a:pPr>
            <a:r>
              <a:rPr lang="en-US" sz="3000">
                <a:solidFill>
                  <a:srgbClr val="000000"/>
                </a:solidFill>
              </a:rPr>
              <a:t>UIP Online System</a:t>
            </a:r>
            <a:endParaRPr sz="3000">
              <a:solidFill>
                <a:srgbClr val="000000"/>
              </a:solidFill>
            </a:endParaRPr>
          </a:p>
          <a:p>
            <a:pPr indent="0" lvl="0" marL="457200" marR="0" rtl="0" algn="l">
              <a:lnSpc>
                <a:spcPct val="100000"/>
              </a:lnSpc>
              <a:spcBef>
                <a:spcPts val="0"/>
              </a:spcBef>
              <a:spcAft>
                <a:spcPts val="0"/>
              </a:spcAft>
              <a:buNone/>
            </a:pPr>
            <a:r>
              <a:t/>
            </a:r>
            <a:endParaRPr sz="3000">
              <a:solidFill>
                <a:srgbClr val="000000"/>
              </a:solidFill>
            </a:endParaRPr>
          </a:p>
        </p:txBody>
      </p:sp>
      <p:sp>
        <p:nvSpPr>
          <p:cNvPr id="384" name="Google Shape;384;p51"/>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2"/>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391" name="Google Shape;391;p52"/>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27" name="Google Shape;227;p39"/>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228" name="Google Shape;228;p39"/>
          <p:cNvPicPr preferRelativeResize="0"/>
          <p:nvPr/>
        </p:nvPicPr>
        <p:blipFill>
          <a:blip r:embed="rId3">
            <a:alphaModFix/>
          </a:blip>
          <a:stretch>
            <a:fillRect/>
          </a:stretch>
        </p:blipFill>
        <p:spPr>
          <a:xfrm>
            <a:off x="930900" y="2639550"/>
            <a:ext cx="1058976" cy="1058976"/>
          </a:xfrm>
          <a:prstGeom prst="rect">
            <a:avLst/>
          </a:prstGeom>
          <a:noFill/>
          <a:ln>
            <a:noFill/>
          </a:ln>
        </p:spPr>
      </p:pic>
      <p:sp>
        <p:nvSpPr>
          <p:cNvPr id="229" name="Google Shape;229;p39"/>
          <p:cNvSpPr txBox="1"/>
          <p:nvPr/>
        </p:nvSpPr>
        <p:spPr>
          <a:xfrm>
            <a:off x="651200" y="1587300"/>
            <a:ext cx="8233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video will answer the following questions:</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p:txBody>
      </p:sp>
      <p:sp>
        <p:nvSpPr>
          <p:cNvPr id="230" name="Google Shape;230;p39"/>
          <p:cNvSpPr txBox="1"/>
          <p:nvPr/>
        </p:nvSpPr>
        <p:spPr>
          <a:xfrm>
            <a:off x="2079150" y="2734075"/>
            <a:ext cx="666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is Unified Improvement Planning? </a:t>
            </a:r>
            <a:endParaRPr i="1" sz="3000">
              <a:latin typeface="Calibri"/>
              <a:ea typeface="Calibri"/>
              <a:cs typeface="Calibri"/>
              <a:sym typeface="Calibri"/>
            </a:endParaRPr>
          </a:p>
        </p:txBody>
      </p:sp>
      <p:pic>
        <p:nvPicPr>
          <p:cNvPr id="231" name="Google Shape;231;p39"/>
          <p:cNvPicPr preferRelativeResize="0"/>
          <p:nvPr/>
        </p:nvPicPr>
        <p:blipFill>
          <a:blip r:embed="rId3">
            <a:alphaModFix/>
          </a:blip>
          <a:stretch>
            <a:fillRect/>
          </a:stretch>
        </p:blipFill>
        <p:spPr>
          <a:xfrm>
            <a:off x="930900" y="3858750"/>
            <a:ext cx="1058976" cy="1058976"/>
          </a:xfrm>
          <a:prstGeom prst="rect">
            <a:avLst/>
          </a:prstGeom>
          <a:noFill/>
          <a:ln>
            <a:noFill/>
          </a:ln>
        </p:spPr>
      </p:pic>
      <p:sp>
        <p:nvSpPr>
          <p:cNvPr id="232" name="Google Shape;232;p39"/>
          <p:cNvSpPr txBox="1"/>
          <p:nvPr/>
        </p:nvSpPr>
        <p:spPr>
          <a:xfrm>
            <a:off x="2079150" y="3694600"/>
            <a:ext cx="6315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resources are available to help me in the planning process? </a:t>
            </a:r>
            <a:endParaRPr i="1" sz="3000">
              <a:latin typeface="Calibri"/>
              <a:ea typeface="Calibri"/>
              <a:cs typeface="Calibri"/>
              <a:sym typeface="Calibri"/>
            </a:endParaRPr>
          </a:p>
        </p:txBody>
      </p:sp>
      <p:pic>
        <p:nvPicPr>
          <p:cNvPr id="233" name="Google Shape;233;p39"/>
          <p:cNvPicPr preferRelativeResize="0"/>
          <p:nvPr/>
        </p:nvPicPr>
        <p:blipFill>
          <a:blip r:embed="rId3">
            <a:alphaModFix/>
          </a:blip>
          <a:stretch>
            <a:fillRect/>
          </a:stretch>
        </p:blipFill>
        <p:spPr>
          <a:xfrm>
            <a:off x="867150" y="5013325"/>
            <a:ext cx="1058976" cy="1058976"/>
          </a:xfrm>
          <a:prstGeom prst="rect">
            <a:avLst/>
          </a:prstGeom>
          <a:noFill/>
          <a:ln>
            <a:noFill/>
          </a:ln>
        </p:spPr>
      </p:pic>
      <p:sp>
        <p:nvSpPr>
          <p:cNvPr id="234" name="Google Shape;234;p39"/>
          <p:cNvSpPr txBox="1"/>
          <p:nvPr/>
        </p:nvSpPr>
        <p:spPr>
          <a:xfrm>
            <a:off x="2079150" y="5116825"/>
            <a:ext cx="6315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should be included in the Brief Description of the plan? </a:t>
            </a:r>
            <a:endParaRPr i="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nvSpPr>
        <p:spPr>
          <a:xfrm>
            <a:off x="274326" y="1463052"/>
            <a:ext cx="4574400" cy="5113800"/>
          </a:xfrm>
          <a:prstGeom prst="rect">
            <a:avLst/>
          </a:prstGeom>
          <a:noFill/>
          <a:ln>
            <a:noFill/>
          </a:ln>
        </p:spPr>
        <p:txBody>
          <a:bodyPr anchorCtr="0" anchor="t" bIns="0" lIns="0" spcFirstLastPara="1" rIns="0" wrap="square" tIns="0">
            <a:noAutofit/>
          </a:bodyPr>
          <a:lstStyle/>
          <a:p>
            <a:pPr indent="-260350" lvl="0" marL="228600" marR="0" rtl="0" algn="l">
              <a:lnSpc>
                <a:spcPct val="90000"/>
              </a:lnSpc>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Manage a </a:t>
            </a:r>
            <a:r>
              <a:rPr b="1" lang="en-US" sz="2500">
                <a:solidFill>
                  <a:schemeClr val="dk1"/>
                </a:solidFill>
                <a:latin typeface="Calibri"/>
                <a:ea typeface="Calibri"/>
                <a:cs typeface="Calibri"/>
                <a:sym typeface="Calibri"/>
              </a:rPr>
              <a:t>single, consistent process </a:t>
            </a:r>
            <a:r>
              <a:rPr lang="en-US" sz="2500">
                <a:solidFill>
                  <a:schemeClr val="dk1"/>
                </a:solidFill>
                <a:latin typeface="Calibri"/>
                <a:ea typeface="Calibri"/>
                <a:cs typeface="Calibri"/>
                <a:sym typeface="Calibri"/>
              </a:rPr>
              <a:t>for all schools and districts  </a:t>
            </a:r>
            <a:endParaRPr sz="25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260350" lvl="0" marL="228600" marR="0" rtl="0" algn="l">
              <a:lnSpc>
                <a:spcPct val="90000"/>
              </a:lnSpc>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Meet state and federal accountability improvement </a:t>
            </a:r>
            <a:r>
              <a:rPr b="1" lang="en-US" sz="2500">
                <a:solidFill>
                  <a:schemeClr val="dk1"/>
                </a:solidFill>
                <a:latin typeface="Calibri"/>
                <a:ea typeface="Calibri"/>
                <a:cs typeface="Calibri"/>
                <a:sym typeface="Calibri"/>
              </a:rPr>
              <a:t>planning requirements </a:t>
            </a:r>
            <a:endParaRPr b="1" sz="25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b="1" sz="2500">
              <a:solidFill>
                <a:schemeClr val="dk1"/>
              </a:solidFill>
              <a:latin typeface="Calibri"/>
              <a:ea typeface="Calibri"/>
              <a:cs typeface="Calibri"/>
              <a:sym typeface="Calibri"/>
            </a:endParaRPr>
          </a:p>
          <a:p>
            <a:pPr indent="-26035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Describes improvement efforts that will take the school from the current to </a:t>
            </a:r>
            <a:r>
              <a:rPr b="1" lang="en-US" sz="2400">
                <a:solidFill>
                  <a:schemeClr val="dk1"/>
                </a:solidFill>
                <a:latin typeface="Calibri"/>
                <a:ea typeface="Calibri"/>
                <a:cs typeface="Calibri"/>
                <a:sym typeface="Calibri"/>
              </a:rPr>
              <a:t>desired level of performance </a:t>
            </a:r>
            <a:endParaRPr b="1" sz="1900"/>
          </a:p>
        </p:txBody>
      </p:sp>
      <p:sp>
        <p:nvSpPr>
          <p:cNvPr id="241" name="Google Shape;241;p40"/>
          <p:cNvSpPr txBox="1"/>
          <p:nvPr>
            <p:ph type="title"/>
          </p:nvPr>
        </p:nvSpPr>
        <p:spPr>
          <a:xfrm>
            <a:off x="245203" y="254525"/>
            <a:ext cx="8717700" cy="756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the Unified Improvement Plan?</a:t>
            </a:r>
            <a:endParaRPr/>
          </a:p>
        </p:txBody>
      </p:sp>
      <p:pic>
        <p:nvPicPr>
          <p:cNvPr id="242" name="Google Shape;242;p40"/>
          <p:cNvPicPr preferRelativeResize="0"/>
          <p:nvPr/>
        </p:nvPicPr>
        <p:blipFill rotWithShape="1">
          <a:blip r:embed="rId3">
            <a:alphaModFix/>
          </a:blip>
          <a:srcRect b="0" l="0" r="0" t="0"/>
          <a:stretch/>
        </p:blipFill>
        <p:spPr>
          <a:xfrm>
            <a:off x="4736254" y="1823695"/>
            <a:ext cx="4011083" cy="3630028"/>
          </a:xfrm>
          <a:prstGeom prst="rect">
            <a:avLst/>
          </a:prstGeom>
          <a:solidFill>
            <a:schemeClr val="accent1"/>
          </a:solidFill>
          <a:ln>
            <a:noFill/>
          </a:ln>
        </p:spPr>
      </p:pic>
      <p:sp>
        <p:nvSpPr>
          <p:cNvPr id="243" name="Google Shape;243;p40"/>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sz="1600">
                <a:solidFill>
                  <a:srgbClr val="7F7F7F"/>
                </a:solidFill>
              </a:rPr>
              <a:t>‹#›</a:t>
            </a:fld>
            <a:endParaRPr sz="1600">
              <a:solidFill>
                <a:srgbClr val="7F7F7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41"/>
          <p:cNvGrpSpPr/>
          <p:nvPr/>
        </p:nvGrpSpPr>
        <p:grpSpPr>
          <a:xfrm>
            <a:off x="2567616" y="2427063"/>
            <a:ext cx="3533181" cy="3578292"/>
            <a:chOff x="1281379" y="242823"/>
            <a:chExt cx="3533181" cy="3578292"/>
          </a:xfrm>
        </p:grpSpPr>
        <p:sp>
          <p:nvSpPr>
            <p:cNvPr id="250" name="Google Shape;250;p41"/>
            <p:cNvSpPr/>
            <p:nvPr/>
          </p:nvSpPr>
          <p:spPr>
            <a:xfrm>
              <a:off x="1400860" y="242823"/>
              <a:ext cx="3413700" cy="3413700"/>
            </a:xfrm>
            <a:prstGeom prst="pie">
              <a:avLst>
                <a:gd fmla="val 16200000" name="adj1"/>
                <a:gd fmla="val 20520000" name="adj2"/>
              </a:avLst>
            </a:prstGeom>
            <a:gradFill>
              <a:gsLst>
                <a:gs pos="0">
                  <a:srgbClr val="F08B54"/>
                </a:gs>
                <a:gs pos="50000">
                  <a:srgbClr val="F67A26"/>
                </a:gs>
                <a:gs pos="100000">
                  <a:srgbClr val="E36A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1"/>
            <p:cNvSpPr txBox="1"/>
            <p:nvPr/>
          </p:nvSpPr>
          <p:spPr>
            <a:xfrm>
              <a:off x="3150819" y="752856"/>
              <a:ext cx="1158300" cy="7926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Alignment</a:t>
              </a:r>
              <a:endParaRPr/>
            </a:p>
          </p:txBody>
        </p:sp>
        <p:sp>
          <p:nvSpPr>
            <p:cNvPr id="252" name="Google Shape;252;p41"/>
            <p:cNvSpPr/>
            <p:nvPr/>
          </p:nvSpPr>
          <p:spPr>
            <a:xfrm>
              <a:off x="1281379" y="407415"/>
              <a:ext cx="3413700" cy="3413700"/>
            </a:xfrm>
            <a:prstGeom prst="pie">
              <a:avLst>
                <a:gd fmla="val 20520000" name="adj1"/>
                <a:gd fmla="val 3240000" name="adj2"/>
              </a:avLst>
            </a:prstGeom>
            <a:gradFill>
              <a:gsLst>
                <a:gs pos="0">
                  <a:srgbClr val="AFAFAF"/>
                </a:gs>
                <a:gs pos="50000">
                  <a:schemeClr val="accent3"/>
                </a:gs>
                <a:gs pos="100000">
                  <a:srgbClr val="91919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1"/>
            <p:cNvSpPr txBox="1"/>
            <p:nvPr/>
          </p:nvSpPr>
          <p:spPr>
            <a:xfrm>
              <a:off x="3512515" y="1951736"/>
              <a:ext cx="1016100" cy="8574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Documentation</a:t>
              </a:r>
              <a:endParaRPr/>
            </a:p>
          </p:txBody>
        </p:sp>
        <p:sp>
          <p:nvSpPr>
            <p:cNvPr id="254" name="Google Shape;254;p41"/>
            <p:cNvSpPr/>
            <p:nvPr/>
          </p:nvSpPr>
          <p:spPr>
            <a:xfrm>
              <a:off x="1281379" y="407415"/>
              <a:ext cx="3413700" cy="3413700"/>
            </a:xfrm>
            <a:prstGeom prst="pie">
              <a:avLst>
                <a:gd fmla="val 3240000" name="adj1"/>
                <a:gd fmla="val 7560000" name="adj2"/>
              </a:avLst>
            </a:prstGeom>
            <a:gradFill>
              <a:gsLst>
                <a:gs pos="0">
                  <a:srgbClr val="FFC647"/>
                </a:gs>
                <a:gs pos="50000">
                  <a:srgbClr val="FFC600"/>
                </a:gs>
                <a:gs pos="100000">
                  <a:srgbClr val="E3B40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1"/>
            <p:cNvSpPr txBox="1"/>
            <p:nvPr/>
          </p:nvSpPr>
          <p:spPr>
            <a:xfrm>
              <a:off x="2378659" y="2967736"/>
              <a:ext cx="1219200" cy="7314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Transparency</a:t>
              </a:r>
              <a:endParaRPr/>
            </a:p>
          </p:txBody>
        </p:sp>
        <p:sp>
          <p:nvSpPr>
            <p:cNvPr id="256" name="Google Shape;256;p41"/>
            <p:cNvSpPr/>
            <p:nvPr/>
          </p:nvSpPr>
          <p:spPr>
            <a:xfrm>
              <a:off x="1281379" y="407415"/>
              <a:ext cx="3413700" cy="3413700"/>
            </a:xfrm>
            <a:prstGeom prst="pie">
              <a:avLst>
                <a:gd fmla="val 7560000" name="adj1"/>
                <a:gd fmla="val 11880000" name="adj2"/>
              </a:avLst>
            </a:prstGeom>
            <a:gradFill>
              <a:gsLst>
                <a:gs pos="0">
                  <a:srgbClr val="5E81C9"/>
                </a:gs>
                <a:gs pos="50000">
                  <a:srgbClr val="3B70C9"/>
                </a:gs>
                <a:gs pos="100000">
                  <a:srgbClr val="2E60B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1"/>
            <p:cNvSpPr txBox="1"/>
            <p:nvPr/>
          </p:nvSpPr>
          <p:spPr>
            <a:xfrm>
              <a:off x="1443939" y="1951736"/>
              <a:ext cx="1016100" cy="8574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Best Practice</a:t>
              </a:r>
              <a:endParaRPr/>
            </a:p>
          </p:txBody>
        </p:sp>
        <p:sp>
          <p:nvSpPr>
            <p:cNvPr id="258" name="Google Shape;258;p41"/>
            <p:cNvSpPr/>
            <p:nvPr/>
          </p:nvSpPr>
          <p:spPr>
            <a:xfrm>
              <a:off x="1281379" y="407415"/>
              <a:ext cx="3413700" cy="3413700"/>
            </a:xfrm>
            <a:prstGeom prst="pie">
              <a:avLst>
                <a:gd fmla="val 11880000" name="adj1"/>
                <a:gd fmla="val 16200000" name="adj2"/>
              </a:avLst>
            </a:prstGeom>
            <a:gradFill>
              <a:gsLst>
                <a:gs pos="0">
                  <a:srgbClr val="7FB75F"/>
                </a:gs>
                <a:gs pos="50000">
                  <a:srgbClr val="6EB141"/>
                </a:gs>
                <a:gs pos="100000">
                  <a:srgbClr val="5FA13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1"/>
            <p:cNvSpPr txBox="1"/>
            <p:nvPr/>
          </p:nvSpPr>
          <p:spPr>
            <a:xfrm>
              <a:off x="1779219" y="927607"/>
              <a:ext cx="1158300" cy="7926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Support</a:t>
              </a:r>
              <a:endParaRPr/>
            </a:p>
          </p:txBody>
        </p:sp>
      </p:grpSp>
      <p:sp>
        <p:nvSpPr>
          <p:cNvPr id="260" name="Google Shape;260;p41"/>
          <p:cNvSpPr txBox="1"/>
          <p:nvPr>
            <p:ph type="title"/>
          </p:nvPr>
        </p:nvSpPr>
        <p:spPr>
          <a:xfrm>
            <a:off x="245193" y="254514"/>
            <a:ext cx="6081900" cy="756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3200"/>
              <a:buFont typeface="Arial"/>
              <a:buNone/>
            </a:pPr>
            <a:r>
              <a:rPr b="1" lang="en-US" sz="3200"/>
              <a:t>Multiple Purposes</a:t>
            </a:r>
            <a:endParaRPr/>
          </a:p>
        </p:txBody>
      </p:sp>
      <p:sp>
        <p:nvSpPr>
          <p:cNvPr id="261" name="Google Shape;261;p41"/>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sz="1600">
                <a:solidFill>
                  <a:srgbClr val="7F7F7F"/>
                </a:solidFill>
              </a:rPr>
              <a:t>‹#›</a:t>
            </a:fld>
            <a:endParaRPr sz="1600">
              <a:solidFill>
                <a:srgbClr val="7F7F7F"/>
              </a:solidFill>
            </a:endParaRPr>
          </a:p>
        </p:txBody>
      </p:sp>
      <p:sp>
        <p:nvSpPr>
          <p:cNvPr id="262" name="Google Shape;262;p41"/>
          <p:cNvSpPr txBox="1"/>
          <p:nvPr/>
        </p:nvSpPr>
        <p:spPr>
          <a:xfrm>
            <a:off x="969093" y="1309749"/>
            <a:ext cx="67302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CDE has developed both a </a:t>
            </a:r>
            <a:r>
              <a:rPr b="1" lang="en-US" sz="2000">
                <a:solidFill>
                  <a:schemeClr val="accent2"/>
                </a:solidFill>
                <a:latin typeface="Calibri"/>
                <a:ea typeface="Calibri"/>
                <a:cs typeface="Calibri"/>
                <a:sym typeface="Calibri"/>
              </a:rPr>
              <a:t>process</a:t>
            </a:r>
            <a:r>
              <a:rPr lang="en-US" sz="2000">
                <a:solidFill>
                  <a:schemeClr val="dk1"/>
                </a:solidFill>
                <a:latin typeface="Calibri"/>
                <a:ea typeface="Calibri"/>
                <a:cs typeface="Calibri"/>
                <a:sym typeface="Calibri"/>
              </a:rPr>
              <a:t> and </a:t>
            </a:r>
            <a:r>
              <a:rPr b="1" lang="en-US" sz="2000">
                <a:solidFill>
                  <a:schemeClr val="accent2"/>
                </a:solidFill>
                <a:latin typeface="Calibri"/>
                <a:ea typeface="Calibri"/>
                <a:cs typeface="Calibri"/>
                <a:sym typeface="Calibri"/>
              </a:rPr>
              <a:t>template</a:t>
            </a:r>
            <a:r>
              <a:rPr lang="en-US" sz="2000">
                <a:solidFill>
                  <a:schemeClr val="dk1"/>
                </a:solidFill>
                <a:latin typeface="Calibri"/>
                <a:ea typeface="Calibri"/>
                <a:cs typeface="Calibri"/>
                <a:sym typeface="Calibri"/>
              </a:rPr>
              <a:t> to support schools and districts in their performance management efforts.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 Overview of the UIP Process	</a:t>
            </a:r>
            <a:endParaRPr sz="3200"/>
          </a:p>
        </p:txBody>
      </p:sp>
      <p:sp>
        <p:nvSpPr>
          <p:cNvPr id="269" name="Google Shape;269;p42"/>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270" name="Google Shape;270;p42"/>
          <p:cNvGrpSpPr/>
          <p:nvPr/>
        </p:nvGrpSpPr>
        <p:grpSpPr>
          <a:xfrm>
            <a:off x="1384052" y="3178265"/>
            <a:ext cx="6743700" cy="685847"/>
            <a:chOff x="-76200" y="1824095"/>
            <a:chExt cx="8991600" cy="1219500"/>
          </a:xfrm>
        </p:grpSpPr>
        <p:sp>
          <p:nvSpPr>
            <p:cNvPr id="271" name="Google Shape;271;p42"/>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272" name="Google Shape;272;p42"/>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273" name="Google Shape;273;p42"/>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274" name="Google Shape;274;p42"/>
          <p:cNvGrpSpPr/>
          <p:nvPr/>
        </p:nvGrpSpPr>
        <p:grpSpPr>
          <a:xfrm>
            <a:off x="5041638" y="2792552"/>
            <a:ext cx="1543020" cy="3040377"/>
            <a:chOff x="4114800" y="1552154"/>
            <a:chExt cx="2133600" cy="4550100"/>
          </a:xfrm>
        </p:grpSpPr>
        <p:sp>
          <p:nvSpPr>
            <p:cNvPr id="275" name="Google Shape;275;p42"/>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276" name="Google Shape;276;p42"/>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277" name="Google Shape;277;p42"/>
          <p:cNvGrpSpPr/>
          <p:nvPr/>
        </p:nvGrpSpPr>
        <p:grpSpPr>
          <a:xfrm>
            <a:off x="3841740" y="5124933"/>
            <a:ext cx="4286006" cy="640240"/>
            <a:chOff x="3198980" y="4171330"/>
            <a:chExt cx="5796600" cy="1419600"/>
          </a:xfrm>
        </p:grpSpPr>
        <p:sp>
          <p:nvSpPr>
            <p:cNvPr id="278" name="Google Shape;278;p42"/>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279" name="Google Shape;279;p42"/>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280" name="Google Shape;280;p42"/>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281" name="Google Shape;281;p42"/>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282" name="Google Shape;282;p42"/>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283" name="Google Shape;283;p42"/>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284" name="Google Shape;284;p42"/>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285" name="Google Shape;285;p42"/>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286" name="Google Shape;286;p42"/>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287" name="Google Shape;287;p42"/>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288" name="Google Shape;288;p42"/>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89" name="Google Shape;289;p42"/>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90" name="Google Shape;290;p42"/>
          <p:cNvCxnSpPr>
            <a:stCxn id="286" idx="2"/>
          </p:cNvCxnSpPr>
          <p:nvPr/>
        </p:nvCxnSpPr>
        <p:spPr>
          <a:xfrm flipH="1">
            <a:off x="2742450" y="2885755"/>
            <a:ext cx="13200" cy="411000"/>
          </a:xfrm>
          <a:prstGeom prst="straightConnector1">
            <a:avLst/>
          </a:prstGeom>
          <a:noFill/>
          <a:ln cap="flat" cmpd="sng" w="50800">
            <a:solidFill>
              <a:srgbClr val="1F4569"/>
            </a:solidFill>
            <a:prstDash val="solid"/>
            <a:round/>
            <a:headEnd len="sm" w="sm" type="none"/>
            <a:tailEnd len="med" w="med" type="triangle"/>
          </a:ln>
        </p:spPr>
      </p:cxnSp>
      <p:sp>
        <p:nvSpPr>
          <p:cNvPr id="291" name="Google Shape;291;p42"/>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292" name="Google Shape;292;p42"/>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93" name="Google Shape;293;p42"/>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94" name="Google Shape;294;p42"/>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95" name="Google Shape;295;p42"/>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96" name="Google Shape;296;p42"/>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97" name="Google Shape;297;p42"/>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298" name="Google Shape;298;p42"/>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299" name="Google Shape;299;p42"/>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300" name="Google Shape;300;p42"/>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301" name="Google Shape;301;p42"/>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2"/>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2"/>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2"/>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2"/>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306" name="Google Shape;306;p42"/>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307" name="Google Shape;307;p42"/>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308" name="Google Shape;308;p42"/>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309" name="Google Shape;309;p42"/>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3"/>
          <p:cNvSpPr txBox="1"/>
          <p:nvPr>
            <p:ph type="title"/>
          </p:nvPr>
        </p:nvSpPr>
        <p:spPr>
          <a:xfrm>
            <a:off x="245203" y="254525"/>
            <a:ext cx="85131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200"/>
              <a:t>Types of Data for Improvement Planning</a:t>
            </a:r>
            <a:endParaRPr sz="3200"/>
          </a:p>
        </p:txBody>
      </p:sp>
      <p:sp>
        <p:nvSpPr>
          <p:cNvPr id="316" name="Google Shape;316;p43"/>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317" name="Google Shape;317;p43"/>
          <p:cNvPicPr preferRelativeResize="0"/>
          <p:nvPr/>
        </p:nvPicPr>
        <p:blipFill>
          <a:blip r:embed="rId3">
            <a:alphaModFix/>
          </a:blip>
          <a:stretch>
            <a:fillRect/>
          </a:stretch>
        </p:blipFill>
        <p:spPr>
          <a:xfrm>
            <a:off x="0" y="1311608"/>
            <a:ext cx="9143999" cy="48146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44"/>
          <p:cNvGraphicFramePr/>
          <p:nvPr/>
        </p:nvGraphicFramePr>
        <p:xfrm>
          <a:off x="119675" y="1304125"/>
          <a:ext cx="3000000" cy="3000000"/>
        </p:xfrm>
        <a:graphic>
          <a:graphicData uri="http://schemas.openxmlformats.org/drawingml/2006/table">
            <a:tbl>
              <a:tblPr>
                <a:noFill/>
                <a:tableStyleId>{A67C87E9-5086-4E9A-9530-10435836138E}</a:tableStyleId>
              </a:tblPr>
              <a:tblGrid>
                <a:gridCol w="1460875"/>
                <a:gridCol w="7382175"/>
              </a:tblGrid>
              <a:tr h="1110900">
                <a:tc>
                  <a:txBody>
                    <a:bodyPr/>
                    <a:lstStyle/>
                    <a:p>
                      <a:pPr indent="0" lvl="0" marL="0" rtl="0" algn="l">
                        <a:lnSpc>
                          <a:spcPct val="115000"/>
                        </a:lnSpc>
                        <a:spcBef>
                          <a:spcPts val="0"/>
                        </a:spcBef>
                        <a:spcAft>
                          <a:spcPts val="0"/>
                        </a:spcAft>
                        <a:buNone/>
                      </a:pPr>
                      <a:r>
                        <a:rPr b="1" lang="en-US"/>
                        <a:t>Spring</a:t>
                      </a:r>
                      <a:endParaRPr b="1"/>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t>April 15-</a:t>
                      </a:r>
                      <a:r>
                        <a:rPr lang="en-US"/>
                        <a:t> </a:t>
                      </a:r>
                      <a:r>
                        <a:rPr lang="en-US"/>
                        <a:t>UIP Template Roll Over </a:t>
                      </a:r>
                      <a:endParaRPr/>
                    </a:p>
                    <a:p>
                      <a:pPr indent="0" lvl="0" marL="0" rtl="0" algn="l">
                        <a:lnSpc>
                          <a:spcPct val="115000"/>
                        </a:lnSpc>
                        <a:spcBef>
                          <a:spcPts val="0"/>
                        </a:spcBef>
                        <a:spcAft>
                          <a:spcPts val="0"/>
                        </a:spcAft>
                        <a:buNone/>
                      </a:pPr>
                      <a:r>
                        <a:rPr lang="en-US">
                          <a:solidFill>
                            <a:schemeClr val="dk1"/>
                          </a:solidFill>
                        </a:rPr>
                        <a:t>Review Quality Criteria and review planning expectations  </a:t>
                      </a:r>
                      <a:endParaRPr>
                        <a:solidFill>
                          <a:schemeClr val="dk1"/>
                        </a:solidFill>
                      </a:endParaRPr>
                    </a:p>
                    <a:p>
                      <a:pPr indent="0" lvl="0" marL="0" rtl="0" algn="l">
                        <a:lnSpc>
                          <a:spcPct val="115000"/>
                        </a:lnSpc>
                        <a:spcBef>
                          <a:spcPts val="0"/>
                        </a:spcBef>
                        <a:spcAft>
                          <a:spcPts val="0"/>
                        </a:spcAft>
                        <a:buNone/>
                      </a:pPr>
                      <a:r>
                        <a:rPr lang="en-US"/>
                        <a:t>Organize Data Develop initial draft of the data analysis </a:t>
                      </a:r>
                      <a:endParaRPr/>
                    </a:p>
                    <a:p>
                      <a:pPr indent="0" lvl="0" marL="0" rtl="0" algn="l">
                        <a:lnSpc>
                          <a:spcPct val="115000"/>
                        </a:lnSpc>
                        <a:spcBef>
                          <a:spcPts val="0"/>
                        </a:spcBef>
                        <a:spcAft>
                          <a:spcPts val="1200"/>
                        </a:spcAft>
                        <a:buNone/>
                      </a:pPr>
                      <a:r>
                        <a:rPr lang="en-US"/>
                        <a:t>Identify what strategies and actions may carry forward from previous plan</a:t>
                      </a:r>
                      <a:endParaRPr/>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r>
              <a:tr h="990625">
                <a:tc>
                  <a:txBody>
                    <a:bodyPr/>
                    <a:lstStyle/>
                    <a:p>
                      <a:pPr indent="0" lvl="0" marL="0" rtl="0" algn="l">
                        <a:lnSpc>
                          <a:spcPct val="115000"/>
                        </a:lnSpc>
                        <a:spcBef>
                          <a:spcPts val="0"/>
                        </a:spcBef>
                        <a:spcAft>
                          <a:spcPts val="0"/>
                        </a:spcAft>
                        <a:buNone/>
                      </a:pPr>
                      <a:r>
                        <a:rPr b="1" lang="en-US"/>
                        <a:t>Early Fall</a:t>
                      </a:r>
                      <a:endParaRPr b="1"/>
                    </a:p>
                    <a:p>
                      <a:pPr indent="0" lvl="0" marL="0" rtl="0" algn="l">
                        <a:lnSpc>
                          <a:spcPct val="115000"/>
                        </a:lnSpc>
                        <a:spcBef>
                          <a:spcPts val="0"/>
                        </a:spcBef>
                        <a:spcAft>
                          <a:spcPts val="0"/>
                        </a:spcAft>
                        <a:buNone/>
                      </a:pPr>
                      <a:r>
                        <a:rPr b="1" lang="en-US"/>
                        <a:t>August – September </a:t>
                      </a:r>
                      <a:endParaRPr b="1"/>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D9E2F3"/>
                    </a:solidFill>
                  </a:tcPr>
                </a:tc>
                <a:tc>
                  <a:txBody>
                    <a:bodyPr/>
                    <a:lstStyle/>
                    <a:p>
                      <a:pPr indent="0" lvl="0" marL="0" rtl="0" algn="l">
                        <a:lnSpc>
                          <a:spcPct val="115000"/>
                        </a:lnSpc>
                        <a:spcBef>
                          <a:spcPts val="0"/>
                        </a:spcBef>
                        <a:spcAft>
                          <a:spcPts val="0"/>
                        </a:spcAft>
                        <a:buNone/>
                      </a:pPr>
                      <a:r>
                        <a:rPr lang="en-US"/>
                        <a:t>R</a:t>
                      </a:r>
                      <a:r>
                        <a:rPr lang="en-US"/>
                        <a:t>eview and integrate relevant performance data (Performance Frameworks/ESSA)</a:t>
                      </a:r>
                      <a:endParaRPr/>
                    </a:p>
                    <a:p>
                      <a:pPr indent="0" lvl="0" marL="0" rtl="0" algn="l">
                        <a:lnSpc>
                          <a:spcPct val="115000"/>
                        </a:lnSpc>
                        <a:spcBef>
                          <a:spcPts val="0"/>
                        </a:spcBef>
                        <a:spcAft>
                          <a:spcPts val="0"/>
                        </a:spcAft>
                        <a:buNone/>
                      </a:pPr>
                      <a:r>
                        <a:rPr lang="en-US"/>
                        <a:t>Consult with stakeholders </a:t>
                      </a:r>
                      <a:endParaRPr/>
                    </a:p>
                    <a:p>
                      <a:pPr indent="0" lvl="0" marL="0" rtl="0" algn="l">
                        <a:lnSpc>
                          <a:spcPct val="115000"/>
                        </a:lnSpc>
                        <a:spcBef>
                          <a:spcPts val="0"/>
                        </a:spcBef>
                        <a:spcAft>
                          <a:spcPts val="0"/>
                        </a:spcAft>
                        <a:buNone/>
                      </a:pPr>
                      <a:r>
                        <a:rPr lang="en-US"/>
                        <a:t>Develop or finalize Action Plan</a:t>
                      </a:r>
                      <a:endParaRPr/>
                    </a:p>
                    <a:p>
                      <a:pPr indent="0" lvl="0" marL="0" rtl="0" algn="l">
                        <a:lnSpc>
                          <a:spcPct val="115000"/>
                        </a:lnSpc>
                        <a:spcBef>
                          <a:spcPts val="0"/>
                        </a:spcBef>
                        <a:spcAft>
                          <a:spcPts val="0"/>
                        </a:spcAft>
                        <a:buNone/>
                      </a:pPr>
                      <a:r>
                        <a:rPr lang="en-US"/>
                        <a:t>Begin implementation of the plan</a:t>
                      </a:r>
                      <a:endParaRPr sz="1700"/>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r>
              <a:tr h="579725">
                <a:tc>
                  <a:txBody>
                    <a:bodyPr/>
                    <a:lstStyle/>
                    <a:p>
                      <a:pPr indent="0" lvl="0" marL="0" marR="0" rtl="0" algn="l">
                        <a:lnSpc>
                          <a:spcPct val="115000"/>
                        </a:lnSpc>
                        <a:spcBef>
                          <a:spcPts val="0"/>
                        </a:spcBef>
                        <a:spcAft>
                          <a:spcPts val="0"/>
                        </a:spcAft>
                        <a:buNone/>
                      </a:pPr>
                      <a:r>
                        <a:rPr b="1" lang="en-US"/>
                        <a:t>Fall</a:t>
                      </a:r>
                      <a:endParaRPr b="1"/>
                    </a:p>
                    <a:p>
                      <a:pPr indent="0" lvl="0" marL="0" marR="0" rtl="0" algn="l">
                        <a:lnSpc>
                          <a:spcPct val="115000"/>
                        </a:lnSpc>
                        <a:spcBef>
                          <a:spcPts val="0"/>
                        </a:spcBef>
                        <a:spcAft>
                          <a:spcPts val="0"/>
                        </a:spcAft>
                        <a:buNone/>
                      </a:pPr>
                      <a:r>
                        <a:t/>
                      </a:r>
                      <a:endParaRPr b="1"/>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t>October 15 </a:t>
                      </a:r>
                      <a:r>
                        <a:rPr lang="en-US"/>
                        <a:t>Plan due to CDE for public posting</a:t>
                      </a:r>
                      <a:endParaRPr/>
                    </a:p>
                    <a:p>
                      <a:pPr indent="0" lvl="0" marL="0" rtl="0" algn="l">
                        <a:lnSpc>
                          <a:spcPct val="115000"/>
                        </a:lnSpc>
                        <a:spcBef>
                          <a:spcPts val="0"/>
                        </a:spcBef>
                        <a:spcAft>
                          <a:spcPts val="0"/>
                        </a:spcAft>
                        <a:buNone/>
                      </a:pPr>
                      <a:r>
                        <a:rPr lang="en-US"/>
                        <a:t>Eligible schools/districts may exercise biennial flexibility</a:t>
                      </a:r>
                      <a:endParaRPr/>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r>
              <a:tr h="776775">
                <a:tc>
                  <a:txBody>
                    <a:bodyPr/>
                    <a:lstStyle/>
                    <a:p>
                      <a:pPr indent="0" lvl="0" marL="0" marR="0" rtl="0" algn="l">
                        <a:lnSpc>
                          <a:spcPct val="115000"/>
                        </a:lnSpc>
                        <a:spcBef>
                          <a:spcPts val="0"/>
                        </a:spcBef>
                        <a:spcAft>
                          <a:spcPts val="0"/>
                        </a:spcAft>
                        <a:buNone/>
                      </a:pPr>
                      <a:r>
                        <a:rPr b="1" lang="en-US"/>
                        <a:t>Fall/Winter </a:t>
                      </a:r>
                      <a:endParaRPr b="1"/>
                    </a:p>
                    <a:p>
                      <a:pPr indent="0" lvl="0" marL="0" marR="0" rtl="0" algn="l">
                        <a:lnSpc>
                          <a:spcPct val="115000"/>
                        </a:lnSpc>
                        <a:spcBef>
                          <a:spcPts val="0"/>
                        </a:spcBef>
                        <a:spcAft>
                          <a:spcPts val="0"/>
                        </a:spcAft>
                        <a:buNone/>
                      </a:pPr>
                      <a:r>
                        <a:t/>
                      </a:r>
                      <a:endParaRPr b="1"/>
                    </a:p>
                    <a:p>
                      <a:pPr indent="0" lvl="0" marL="0" marR="0" rtl="0" algn="l">
                        <a:lnSpc>
                          <a:spcPct val="115000"/>
                        </a:lnSpc>
                        <a:spcBef>
                          <a:spcPts val="0"/>
                        </a:spcBef>
                        <a:spcAft>
                          <a:spcPts val="0"/>
                        </a:spcAft>
                        <a:buNone/>
                      </a:pPr>
                      <a:r>
                        <a:t/>
                      </a:r>
                      <a:endParaRPr b="1"/>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D9E2F3"/>
                    </a:solidFill>
                  </a:tcPr>
                </a:tc>
                <a:tc>
                  <a:txBody>
                    <a:bodyPr/>
                    <a:lstStyle/>
                    <a:p>
                      <a:pPr indent="0" lvl="0" marL="0" rtl="0" algn="l">
                        <a:lnSpc>
                          <a:spcPct val="115000"/>
                        </a:lnSpc>
                        <a:spcBef>
                          <a:spcPts val="0"/>
                        </a:spcBef>
                        <a:spcAft>
                          <a:spcPts val="0"/>
                        </a:spcAft>
                        <a:buNone/>
                      </a:pPr>
                      <a:r>
                        <a:rPr lang="en-US"/>
                        <a:t>Plan implementation continues  </a:t>
                      </a:r>
                      <a:endParaRPr/>
                    </a:p>
                    <a:p>
                      <a:pPr indent="0" lvl="0" marL="0" rtl="0" algn="l">
                        <a:lnSpc>
                          <a:spcPct val="115000"/>
                        </a:lnSpc>
                        <a:spcBef>
                          <a:spcPts val="0"/>
                        </a:spcBef>
                        <a:spcAft>
                          <a:spcPts val="0"/>
                        </a:spcAft>
                        <a:buNone/>
                      </a:pPr>
                      <a:r>
                        <a:rPr lang="en-US"/>
                        <a:t>Progress monitoring and adjusting planning accordingly </a:t>
                      </a:r>
                      <a:endParaRPr/>
                    </a:p>
                    <a:p>
                      <a:pPr indent="0" lvl="0" marL="0" rtl="0" algn="l">
                        <a:lnSpc>
                          <a:spcPct val="115000"/>
                        </a:lnSpc>
                        <a:spcBef>
                          <a:spcPts val="0"/>
                        </a:spcBef>
                        <a:spcAft>
                          <a:spcPts val="0"/>
                        </a:spcAft>
                        <a:buNone/>
                      </a:pPr>
                      <a:r>
                        <a:rPr b="1" lang="en-US"/>
                        <a:t>January 15 </a:t>
                      </a:r>
                      <a:r>
                        <a:rPr lang="en-US"/>
                        <a:t>submission for those participating in R2R or newly identified for CDE review </a:t>
                      </a:r>
                      <a:endParaRPr/>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r>
              <a:tr h="794450">
                <a:tc>
                  <a:txBody>
                    <a:bodyPr/>
                    <a:lstStyle/>
                    <a:p>
                      <a:pPr indent="0" lvl="0" marL="0" marR="0" rtl="0" algn="l">
                        <a:lnSpc>
                          <a:spcPct val="115000"/>
                        </a:lnSpc>
                        <a:spcBef>
                          <a:spcPts val="0"/>
                        </a:spcBef>
                        <a:spcAft>
                          <a:spcPts val="0"/>
                        </a:spcAft>
                        <a:buNone/>
                      </a:pPr>
                      <a:r>
                        <a:rPr b="1" lang="en-US"/>
                        <a:t>Winter/Spring </a:t>
                      </a:r>
                      <a:endParaRPr b="1"/>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review local performance and implementation data to </a:t>
                      </a:r>
                      <a:endParaRPr/>
                    </a:p>
                    <a:p>
                      <a:pPr indent="0" lvl="0" marL="0" rtl="0" algn="l">
                        <a:lnSpc>
                          <a:spcPct val="115000"/>
                        </a:lnSpc>
                        <a:spcBef>
                          <a:spcPts val="0"/>
                        </a:spcBef>
                        <a:spcAft>
                          <a:spcPts val="0"/>
                        </a:spcAft>
                        <a:buNone/>
                      </a:pPr>
                      <a:r>
                        <a:rPr lang="en-US"/>
                        <a:t>begin revising/building next year’s UIP</a:t>
                      </a:r>
                      <a:endParaRPr/>
                    </a:p>
                    <a:p>
                      <a:pPr indent="0" lvl="0" marL="0" rtl="0" algn="l">
                        <a:lnSpc>
                          <a:spcPct val="115000"/>
                        </a:lnSpc>
                        <a:spcBef>
                          <a:spcPts val="0"/>
                        </a:spcBef>
                        <a:spcAft>
                          <a:spcPts val="0"/>
                        </a:spcAft>
                        <a:buNone/>
                      </a:pPr>
                      <a:r>
                        <a:rPr lang="en-US"/>
                        <a:t>Engage stakeholders in the UIP process, including quarterly review of implementation</a:t>
                      </a:r>
                      <a:endParaRPr sz="1700"/>
                    </a:p>
                  </a:txBody>
                  <a:tcPr marT="91425" marB="91425"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r>
            </a:tbl>
          </a:graphicData>
        </a:graphic>
      </p:graphicFrame>
      <p:sp>
        <p:nvSpPr>
          <p:cNvPr id="324" name="Google Shape;324;p44"/>
          <p:cNvSpPr txBox="1"/>
          <p:nvPr>
            <p:ph type="title"/>
          </p:nvPr>
        </p:nvSpPr>
        <p:spPr>
          <a:xfrm>
            <a:off x="245193" y="254514"/>
            <a:ext cx="60819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Timeline	</a:t>
            </a:r>
            <a:endParaRPr/>
          </a:p>
        </p:txBody>
      </p:sp>
      <p:sp>
        <p:nvSpPr>
          <p:cNvPr id="325" name="Google Shape;325;p44"/>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245193" y="254514"/>
            <a:ext cx="60819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Resources to support the UIP process</a:t>
            </a:r>
            <a:endParaRPr/>
          </a:p>
        </p:txBody>
      </p:sp>
      <p:sp>
        <p:nvSpPr>
          <p:cNvPr id="332" name="Google Shape;332;p45"/>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33" name="Google Shape;333;p45"/>
          <p:cNvSpPr txBox="1"/>
          <p:nvPr>
            <p:ph idx="1" type="body"/>
          </p:nvPr>
        </p:nvSpPr>
        <p:spPr>
          <a:xfrm>
            <a:off x="628650" y="1463050"/>
            <a:ext cx="3855900" cy="4640700"/>
          </a:xfrm>
          <a:prstGeom prst="rect">
            <a:avLst/>
          </a:prstGeom>
          <a:ln cap="flat" cmpd="sng" w="28575">
            <a:solidFill>
              <a:srgbClr val="000000"/>
            </a:solidFill>
            <a:prstDash val="solid"/>
            <a:round/>
            <a:headEnd len="sm" w="sm" type="none"/>
            <a:tailEnd len="sm" w="sm" type="none"/>
          </a:ln>
        </p:spPr>
        <p:txBody>
          <a:bodyPr anchorCtr="0" anchor="t" bIns="45700" lIns="0" spcFirstLastPara="1" rIns="0" wrap="square" tIns="0">
            <a:noAutofit/>
          </a:bodyPr>
          <a:lstStyle/>
          <a:p>
            <a:pPr indent="0" lvl="0" marL="0" rtl="0" algn="ctr">
              <a:spcBef>
                <a:spcPts val="1000"/>
              </a:spcBef>
              <a:spcAft>
                <a:spcPts val="0"/>
              </a:spcAft>
              <a:buNone/>
            </a:pPr>
            <a:r>
              <a:rPr lang="en-US" u="sng"/>
              <a:t>Primary Resources</a:t>
            </a:r>
            <a:endParaRPr u="sng"/>
          </a:p>
          <a:p>
            <a:pPr indent="-381000" lvl="0" marL="457200" rtl="0" algn="l">
              <a:lnSpc>
                <a:spcPct val="150000"/>
              </a:lnSpc>
              <a:spcBef>
                <a:spcPts val="1000"/>
              </a:spcBef>
              <a:spcAft>
                <a:spcPts val="0"/>
              </a:spcAft>
              <a:buSzPts val="2400"/>
              <a:buChar char="•"/>
            </a:pPr>
            <a:r>
              <a:rPr lang="en-US"/>
              <a:t>UIP Handbook</a:t>
            </a:r>
            <a:endParaRPr/>
          </a:p>
          <a:p>
            <a:pPr indent="-381000" lvl="0" marL="457200" rtl="0" algn="l">
              <a:lnSpc>
                <a:spcPct val="150000"/>
              </a:lnSpc>
              <a:spcBef>
                <a:spcPts val="0"/>
              </a:spcBef>
              <a:spcAft>
                <a:spcPts val="0"/>
              </a:spcAft>
              <a:buSzPts val="2400"/>
              <a:buChar char="•"/>
            </a:pPr>
            <a:r>
              <a:rPr lang="en-US"/>
              <a:t>Online System Guidance</a:t>
            </a:r>
            <a:endParaRPr/>
          </a:p>
          <a:p>
            <a:pPr indent="-381000" lvl="0" marL="457200" rtl="0" algn="l">
              <a:lnSpc>
                <a:spcPct val="150000"/>
              </a:lnSpc>
              <a:spcBef>
                <a:spcPts val="0"/>
              </a:spcBef>
              <a:spcAft>
                <a:spcPts val="0"/>
              </a:spcAft>
              <a:buSzPts val="2400"/>
              <a:buChar char="•"/>
            </a:pPr>
            <a:r>
              <a:rPr lang="en-US"/>
              <a:t>Quality Criteria (District and School)</a:t>
            </a:r>
            <a:endParaRPr/>
          </a:p>
          <a:p>
            <a:pPr indent="-381000" lvl="0" marL="457200" rtl="0" algn="l">
              <a:lnSpc>
                <a:spcPct val="150000"/>
              </a:lnSpc>
              <a:spcBef>
                <a:spcPts val="0"/>
              </a:spcBef>
              <a:spcAft>
                <a:spcPts val="0"/>
              </a:spcAft>
              <a:buSzPts val="2400"/>
              <a:buChar char="•"/>
            </a:pPr>
            <a:r>
              <a:rPr lang="en-US"/>
              <a:t>Dashboards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334" name="Google Shape;334;p45"/>
          <p:cNvSpPr txBox="1"/>
          <p:nvPr>
            <p:ph idx="1" type="body"/>
          </p:nvPr>
        </p:nvSpPr>
        <p:spPr>
          <a:xfrm>
            <a:off x="4834725" y="1463050"/>
            <a:ext cx="3855900" cy="4640700"/>
          </a:xfrm>
          <a:prstGeom prst="rect">
            <a:avLst/>
          </a:prstGeom>
          <a:ln cap="flat" cmpd="sng" w="28575">
            <a:solidFill>
              <a:srgbClr val="000000"/>
            </a:solidFill>
            <a:prstDash val="solid"/>
            <a:round/>
            <a:headEnd len="sm" w="sm" type="none"/>
            <a:tailEnd len="sm" w="sm" type="none"/>
          </a:ln>
        </p:spPr>
        <p:txBody>
          <a:bodyPr anchorCtr="0" anchor="t" bIns="45700" lIns="0" spcFirstLastPara="1" rIns="0" wrap="square" tIns="0">
            <a:noAutofit/>
          </a:bodyPr>
          <a:lstStyle/>
          <a:p>
            <a:pPr indent="0" lvl="0" marL="0" rtl="0" algn="ctr">
              <a:spcBef>
                <a:spcPts val="1000"/>
              </a:spcBef>
              <a:spcAft>
                <a:spcPts val="0"/>
              </a:spcAft>
              <a:buNone/>
            </a:pPr>
            <a:r>
              <a:rPr lang="en-US" u="sng"/>
              <a:t>Specialized Resources</a:t>
            </a:r>
            <a:endParaRPr u="sng"/>
          </a:p>
          <a:p>
            <a:pPr indent="-381000" lvl="0" marL="457200" rtl="0" algn="l">
              <a:spcBef>
                <a:spcPts val="1000"/>
              </a:spcBef>
              <a:spcAft>
                <a:spcPts val="0"/>
              </a:spcAft>
              <a:buSzPts val="2400"/>
              <a:buChar char="•"/>
            </a:pPr>
            <a:r>
              <a:rPr lang="en-US"/>
              <a:t>Data Analysis for Small Student Populations</a:t>
            </a:r>
            <a:endParaRPr/>
          </a:p>
          <a:p>
            <a:pPr indent="-381000" lvl="0" marL="457200" rtl="0" algn="l">
              <a:spcBef>
                <a:spcPts val="0"/>
              </a:spcBef>
              <a:spcAft>
                <a:spcPts val="0"/>
              </a:spcAft>
              <a:buSzPts val="2400"/>
              <a:buChar char="•"/>
            </a:pPr>
            <a:r>
              <a:rPr lang="en-US"/>
              <a:t>Guidance for Combined Plans </a:t>
            </a:r>
            <a:endParaRPr/>
          </a:p>
          <a:p>
            <a:pPr indent="-381000" lvl="0" marL="457200" rtl="0" algn="l">
              <a:spcBef>
                <a:spcPts val="0"/>
              </a:spcBef>
              <a:spcAft>
                <a:spcPts val="0"/>
              </a:spcAft>
              <a:buSzPts val="2400"/>
              <a:buChar char="•"/>
            </a:pPr>
            <a:r>
              <a:rPr lang="en-US"/>
              <a:t>Short Cycle and UIP</a:t>
            </a:r>
            <a:endParaRPr/>
          </a:p>
          <a:p>
            <a:pPr indent="-381000" lvl="0" marL="457200" rtl="0" algn="l">
              <a:spcBef>
                <a:spcPts val="0"/>
              </a:spcBef>
              <a:spcAft>
                <a:spcPts val="0"/>
              </a:spcAft>
              <a:buSzPts val="2400"/>
              <a:buChar char="•"/>
            </a:pPr>
            <a:r>
              <a:rPr lang="en-US"/>
              <a:t>UIP Guidance for New Schools</a:t>
            </a:r>
            <a:endParaRPr/>
          </a:p>
          <a:p>
            <a:pPr indent="-381000" lvl="0" marL="457200" rtl="0" algn="l">
              <a:spcBef>
                <a:spcPts val="0"/>
              </a:spcBef>
              <a:spcAft>
                <a:spcPts val="0"/>
              </a:spcAft>
              <a:buSzPts val="2400"/>
              <a:buChar char="•"/>
            </a:pPr>
            <a:r>
              <a:rPr lang="en-US"/>
              <a:t>Support for Accountability Clock (Year 4, Parent Notifications, etc.)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6"/>
          <p:cNvSpPr txBox="1"/>
          <p:nvPr>
            <p:ph type="ctrTitle"/>
          </p:nvPr>
        </p:nvSpPr>
        <p:spPr>
          <a:xfrm>
            <a:off x="685800" y="2595716"/>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Brief Description </a:t>
            </a:r>
            <a:endParaRPr/>
          </a:p>
        </p:txBody>
      </p:sp>
      <p:sp>
        <p:nvSpPr>
          <p:cNvPr id="341" name="Google Shape;341;p46"/>
          <p:cNvSpPr txBox="1"/>
          <p:nvPr>
            <p:ph idx="12" type="sldNum"/>
          </p:nvPr>
        </p:nvSpPr>
        <p:spPr>
          <a:xfrm>
            <a:off x="215697"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