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f0a9f2bcf_0_13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1f0a9f2bcf_0_13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0"/>
              </a:spcAft>
              <a:buClr>
                <a:schemeClr val="dk1"/>
              </a:buClr>
              <a:buSzPts val="1100"/>
              <a:buFont typeface="Arial"/>
              <a:buNone/>
            </a:pPr>
            <a:r>
              <a:rPr lang="en-US" sz="1100"/>
              <a:t>Hello! Thank you for joining us for the next video in our UIP 101 series. This video covers the topic of Major Improvement Strategies  in the Unified Improvement Plan</a:t>
            </a:r>
            <a:endParaRPr/>
          </a:p>
          <a:p>
            <a:pPr indent="0" lvl="0" marL="0" rtl="0" algn="l">
              <a:spcBef>
                <a:spcPts val="800"/>
              </a:spcBef>
              <a:spcAft>
                <a:spcPts val="0"/>
              </a:spcAft>
              <a:buNone/>
            </a:pPr>
            <a:r>
              <a:t/>
            </a:r>
            <a:endParaRPr/>
          </a:p>
        </p:txBody>
      </p:sp>
      <p:sp>
        <p:nvSpPr>
          <p:cNvPr id="217" name="Google Shape;217;g11f0a9f2bcf_0_13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141093546f_0_28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1141093546f_0_28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0"/>
              </a:spcBef>
              <a:spcAft>
                <a:spcPts val="0"/>
              </a:spcAft>
              <a:buClr>
                <a:schemeClr val="dk1"/>
              </a:buClr>
              <a:buSzPts val="1100"/>
              <a:buFont typeface="Arial"/>
              <a:buNone/>
            </a:pPr>
            <a:r>
              <a:rPr lang="en-US" sz="1100"/>
              <a:t>Having a strong set of Major Improvement Strategies enables the team to…</a:t>
            </a:r>
            <a:endParaRPr sz="1100"/>
          </a:p>
          <a:p>
            <a:pPr indent="-298450" lvl="0" marL="457200" rtl="0" algn="l">
              <a:lnSpc>
                <a:spcPct val="115000"/>
              </a:lnSpc>
              <a:spcBef>
                <a:spcPts val="0"/>
              </a:spcBef>
              <a:spcAft>
                <a:spcPts val="0"/>
              </a:spcAft>
              <a:buClr>
                <a:schemeClr val="dk1"/>
              </a:buClr>
              <a:buSzPts val="1100"/>
              <a:buChar char="●"/>
            </a:pPr>
            <a:r>
              <a:rPr b="1" lang="en-US" sz="1100"/>
              <a:t>Focus their attention: </a:t>
            </a:r>
            <a:r>
              <a:rPr lang="en-US" sz="1100"/>
              <a:t>It gives the team clarity about their focus for a given year</a:t>
            </a:r>
            <a:endParaRPr sz="1100"/>
          </a:p>
          <a:p>
            <a:pPr indent="-298450" lvl="0" marL="457200" rtl="0" algn="l">
              <a:lnSpc>
                <a:spcPct val="115000"/>
              </a:lnSpc>
              <a:spcBef>
                <a:spcPts val="0"/>
              </a:spcBef>
              <a:spcAft>
                <a:spcPts val="0"/>
              </a:spcAft>
              <a:buClr>
                <a:schemeClr val="dk1"/>
              </a:buClr>
              <a:buSzPts val="1100"/>
              <a:buChar char="●"/>
            </a:pPr>
            <a:r>
              <a:rPr b="1" lang="en-US" sz="1100"/>
              <a:t>It enables them to Prioritize their time and energy </a:t>
            </a:r>
            <a:r>
              <a:rPr lang="en-US" sz="1100"/>
              <a:t>and support them in making strong decisions about mid-course corrections, as these become necessary throughout the year. </a:t>
            </a:r>
            <a:endParaRPr sz="1100"/>
          </a:p>
          <a:p>
            <a:pPr indent="-298450" lvl="0" marL="457200" rtl="0" algn="l">
              <a:lnSpc>
                <a:spcPct val="115000"/>
              </a:lnSpc>
              <a:spcBef>
                <a:spcPts val="0"/>
              </a:spcBef>
              <a:spcAft>
                <a:spcPts val="0"/>
              </a:spcAft>
              <a:buClr>
                <a:schemeClr val="dk1"/>
              </a:buClr>
              <a:buSzPts val="1100"/>
              <a:buChar char="●"/>
            </a:pPr>
            <a:r>
              <a:rPr b="1" lang="en-US" sz="1100"/>
              <a:t>A set of strategies helps the team to Coordinate their efforts, </a:t>
            </a:r>
            <a:r>
              <a:rPr lang="en-US" sz="1100"/>
              <a:t>and ensure that everyone is on the same page regarding the emphasis for the year.</a:t>
            </a:r>
            <a:endParaRPr sz="1100"/>
          </a:p>
          <a:p>
            <a:pPr indent="-298450" lvl="0" marL="457200" rtl="0" algn="l">
              <a:lnSpc>
                <a:spcPct val="115000"/>
              </a:lnSpc>
              <a:spcBef>
                <a:spcPts val="0"/>
              </a:spcBef>
              <a:spcAft>
                <a:spcPts val="0"/>
              </a:spcAft>
              <a:buClr>
                <a:schemeClr val="dk1"/>
              </a:buClr>
              <a:buSzPts val="1100"/>
              <a:buChar char="●"/>
            </a:pPr>
            <a:r>
              <a:rPr b="1" lang="en-US" sz="1100"/>
              <a:t>Finally, strong major improvement strategies are the basis for establishing strong progress monitoring measures: </a:t>
            </a:r>
            <a:r>
              <a:rPr lang="en-US" sz="1100"/>
              <a:t>knowing very clearly what practices and systems the strategy aims at shifting will enable the planning team to determine how to set implementation benchmarks and interim measures; these, in turn, help the team determine whether the strategy is being implemented as planned, and whether that strategy is having the intended effect on student outcomes.</a:t>
            </a:r>
            <a:endParaRPr sz="1100"/>
          </a:p>
          <a:p>
            <a:pPr indent="0" lvl="0" marL="0" rtl="0" algn="l">
              <a:lnSpc>
                <a:spcPct val="115000"/>
              </a:lnSpc>
              <a:spcBef>
                <a:spcPts val="0"/>
              </a:spcBef>
              <a:spcAft>
                <a:spcPts val="0"/>
              </a:spcAft>
              <a:buNone/>
            </a:pPr>
            <a:r>
              <a:rPr lang="en-US" sz="1100"/>
              <a:t>Each of these functions is crucial to increasing the likelihood of improved outcomes for students.</a:t>
            </a:r>
            <a:endParaRPr sz="1100"/>
          </a:p>
        </p:txBody>
      </p:sp>
      <p:sp>
        <p:nvSpPr>
          <p:cNvPr id="345" name="Google Shape;345;g1141093546f_0_28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0cd1b4008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20cd1b4008_0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Thank you for your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additional questions, please email uiphelp @ cde . state . co . us.</a:t>
            </a:r>
            <a:endParaRPr/>
          </a:p>
        </p:txBody>
      </p:sp>
      <p:sp>
        <p:nvSpPr>
          <p:cNvPr id="357" name="Google Shape;357;g120cd1b4008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f0a9f2bcf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11f0a9f2bcf_0_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video will answer the following questions: What is a Major Improvement Strategy? and How do Major Improvement Strategies fit into the improvement planning process?</a:t>
            </a:r>
            <a:endParaRPr/>
          </a:p>
        </p:txBody>
      </p:sp>
      <p:sp>
        <p:nvSpPr>
          <p:cNvPr id="224" name="Google Shape;224;g11f0a9f2bcf_0_0: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41093546f_0_22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1141093546f_0_22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Once your data reflections have given you a clear picture of your current state and helped you identify Priority Performance Challenges, and a root cause analysis has enabled you to identify the factors driving those challenges, your Major Improvement Strategies name the changes you will make in order to improve in the coming year. These strategies will address the root causes of your Priority Performance Challenges and improve outcomes for students in those areas. In short, Major Improvement Strategies are the key levers you will use to move from your current state towards the goals or targets you have set for your school.</a:t>
            </a:r>
            <a:endParaRPr/>
          </a:p>
        </p:txBody>
      </p:sp>
      <p:sp>
        <p:nvSpPr>
          <p:cNvPr id="236" name="Google Shape;236;g1141093546f_0_22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41093546f_0_23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141093546f_0_23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lang="en-US"/>
              <a:t>A Major Improvement Strategy is an evidence-based strategy that you intend to implement in order to improve outcomes at your school. Each Major Improvement Strategy in your UIP should address at least one root cause of your priority performance challenges, and an effective implementation of that strategy should result in improved outcomes on those challenges.</a:t>
            </a:r>
            <a:endParaRPr/>
          </a:p>
          <a:p>
            <a:pPr indent="0" lvl="0" marL="0" rtl="0" algn="l">
              <a:spcBef>
                <a:spcPts val="0"/>
              </a:spcBef>
              <a:spcAft>
                <a:spcPts val="0"/>
              </a:spcAft>
              <a:buSzPts val="1100"/>
              <a:buNone/>
            </a:pPr>
            <a:r>
              <a:t/>
            </a:r>
            <a:endParaRPr/>
          </a:p>
        </p:txBody>
      </p:sp>
      <p:sp>
        <p:nvSpPr>
          <p:cNvPr id="284" name="Google Shape;284;g1141093546f_0_23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f886dddd4_0_2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11f886dddd4_0_2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There are a few things to keep in mind as you select your Major Improvement Strategies.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First, it’s important to define the appropriate SCOPE of your strategies. The major improvement strategies you select should be capable of adequately addressing and resolving your identified root causes (or key components of the root causes) in 1-2 years.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Second, Your UIP should identify at least one but no more than three major improvement strategies. This supports the school team in maintaining adequate focus on those strategies and increases the likelihood that each strategy will get the attention and resources it needs to be effective. For example, if you identify one strategy that makes a system-wide change and that will require the focused attention of your entire team for a full year or two, then this might be the only major improvement strategy in your UIP. (In this case, Identifying additional strategies could pull focus in too many different directions and dilute the team’s effectiveness.) On the other hand, If your root causes indicate a need for multiple smaller-scale strategies (e.g., strategies that require the time and attention of teachers serving a single grade), then your UIP may include a list of three different strategies. (In this situation, identifying too few strategies could result in the school making less progress than needed towards its ultimate improvement goals.)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Finally, each Major Improvement Strategy should be grounded in research that demonstrates a track record of success for that strategy, or supported by a clear rationale that indicates a reasonable expectation of success. You will need to document this evidence-base in your UIP, so keep track of any research or other resources you consult as you are developing your Major Improvement Strategies.</a:t>
            </a:r>
            <a:endParaRPr/>
          </a:p>
        </p:txBody>
      </p:sp>
      <p:sp>
        <p:nvSpPr>
          <p:cNvPr id="294" name="Google Shape;294;g11f886dddd4_0_2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141093546f_0_25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1141093546f_0_25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0"/>
              </a:spcBef>
              <a:spcAft>
                <a:spcPts val="0"/>
              </a:spcAft>
              <a:buClr>
                <a:schemeClr val="dk1"/>
              </a:buClr>
              <a:buSzPts val="1100"/>
              <a:buFont typeface="Arial"/>
              <a:buNone/>
            </a:pPr>
            <a:r>
              <a:rPr lang="en-US" sz="1100"/>
              <a:t>Each Major Improvement Strategy should target an identified Root Cause and aim at improving outcomes on a Priority Performance Challenge.</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lang="en-US" sz="1100"/>
              <a:t>Ideally, in your planning process, you should:</a:t>
            </a:r>
            <a:endParaRPr sz="1100"/>
          </a:p>
          <a:p>
            <a:pPr indent="-298450" lvl="0" marL="457200" rtl="0" algn="l">
              <a:lnSpc>
                <a:spcPct val="115000"/>
              </a:lnSpc>
              <a:spcBef>
                <a:spcPts val="0"/>
              </a:spcBef>
              <a:spcAft>
                <a:spcPts val="0"/>
              </a:spcAft>
              <a:buClr>
                <a:schemeClr val="dk1"/>
              </a:buClr>
              <a:buSzPts val="1100"/>
              <a:buFont typeface="Calibri"/>
              <a:buAutoNum type="arabicPeriod"/>
            </a:pPr>
            <a:r>
              <a:rPr lang="en-US" sz="1100"/>
              <a:t>Determine </a:t>
            </a:r>
            <a:r>
              <a:rPr i="1" lang="en-US" sz="1100"/>
              <a:t>what outcomes you want to improve.</a:t>
            </a:r>
            <a:r>
              <a:rPr lang="en-US" sz="1100"/>
              <a:t> These are your </a:t>
            </a:r>
            <a:r>
              <a:rPr b="1" lang="en-US" sz="1100"/>
              <a:t>Priority Performance Challenges.</a:t>
            </a:r>
            <a:endParaRPr b="1" sz="1100"/>
          </a:p>
          <a:p>
            <a:pPr indent="-298450" lvl="0" marL="457200" rtl="0" algn="l">
              <a:lnSpc>
                <a:spcPct val="115000"/>
              </a:lnSpc>
              <a:spcBef>
                <a:spcPts val="0"/>
              </a:spcBef>
              <a:spcAft>
                <a:spcPts val="0"/>
              </a:spcAft>
              <a:buClr>
                <a:schemeClr val="dk1"/>
              </a:buClr>
              <a:buSzPts val="1100"/>
              <a:buFont typeface="Calibri"/>
              <a:buAutoNum type="arabicPeriod"/>
            </a:pPr>
            <a:r>
              <a:rPr lang="en-US" sz="1100"/>
              <a:t>Identify </a:t>
            </a:r>
            <a:r>
              <a:rPr i="1" lang="en-US" sz="1100"/>
              <a:t>what factor(s) within the control of the school are driving or contributing to the Priority Performance Challenges. </a:t>
            </a:r>
            <a:r>
              <a:rPr lang="en-US" sz="1100"/>
              <a:t>These are your </a:t>
            </a:r>
            <a:r>
              <a:rPr b="1" lang="en-US" sz="1100"/>
              <a:t>Root Causes.</a:t>
            </a:r>
            <a:endParaRPr b="1"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lang="en-US" sz="1100"/>
              <a:t>Once you know what aspects of your performance you want to focus on improving and what root causes are contributing to those challenges,</a:t>
            </a:r>
            <a:endParaRPr sz="1100"/>
          </a:p>
          <a:p>
            <a:pPr indent="-298450" lvl="0" marL="457200" rtl="0" algn="l">
              <a:lnSpc>
                <a:spcPct val="115000"/>
              </a:lnSpc>
              <a:spcBef>
                <a:spcPts val="0"/>
              </a:spcBef>
              <a:spcAft>
                <a:spcPts val="0"/>
              </a:spcAft>
              <a:buClr>
                <a:schemeClr val="dk1"/>
              </a:buClr>
              <a:buSzPts val="1100"/>
              <a:buFont typeface="Calibri"/>
              <a:buAutoNum type="arabicPeriod"/>
            </a:pPr>
            <a:r>
              <a:rPr lang="en-US" sz="1100"/>
              <a:t>Decide how you will change your practices or systems in order to resolve the root causes. Resolving the root causes should result in increased performance on your Priority Performance challenges.</a:t>
            </a:r>
            <a:endParaRPr/>
          </a:p>
        </p:txBody>
      </p:sp>
      <p:sp>
        <p:nvSpPr>
          <p:cNvPr id="307" name="Google Shape;307;g1141093546f_0_25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141093546f_0_27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1141093546f_0_27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is an example of a Major Improvement Strategy for high school that is focused on Instruction and Assessment: Create and Implement a data-driven assessment model and calendar. The strategy is further detailed in the given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particular strengths of this strategy are that it is sufficiently focused to be implemented in one year. The strategy description does a good job of naming key elements supporting the overall approach. Finally, the strategy description contains sufficient detail to guide concrete action planning.</a:t>
            </a:r>
            <a:endParaRPr/>
          </a:p>
        </p:txBody>
      </p:sp>
      <p:sp>
        <p:nvSpPr>
          <p:cNvPr id="320" name="Google Shape;320;g1141093546f_0_27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f886dddd4_0_1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11f886dddd4_0_13: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Font typeface="Arial"/>
              <a:buNone/>
            </a:pPr>
            <a:r>
              <a:rPr lang="en-US"/>
              <a:t>This is an example of a Major Improvement Strategy for an elementary school that is focused on Culture and Climate: Develop staff’s social comprehension in order to foster a safe, welcoming, focused, and inclusive learning environment.</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 particular strengths of this strategy are that it describes a coherent and focused set of implementation activities. In particular, the professional development, staff reflection opportunities, and concrete system and routine changes will all work together to create meaningful and focused changes to the schools culture and climate.</a:t>
            </a:r>
            <a:endParaRPr/>
          </a:p>
        </p:txBody>
      </p:sp>
      <p:sp>
        <p:nvSpPr>
          <p:cNvPr id="328" name="Google Shape;328;g11f886dddd4_0_13: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41093546f_0_27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141093546f_0_27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Some common mistakes and misconceptions regarding Major Improvement Strategies include </a:t>
            </a:r>
            <a:endParaRPr/>
          </a:p>
          <a:p>
            <a:pPr indent="-317500" lvl="0" marL="457200" rtl="0" algn="l">
              <a:spcBef>
                <a:spcPts val="0"/>
              </a:spcBef>
              <a:spcAft>
                <a:spcPts val="0"/>
              </a:spcAft>
              <a:buSzPts val="1400"/>
              <a:buChar char="-"/>
            </a:pPr>
            <a:r>
              <a:rPr lang="en-US"/>
              <a:t>strategies that are too broad (and thus pull energies in too many directions) or too narrow (and thus don’t have the scale of impact needed).</a:t>
            </a:r>
            <a:endParaRPr/>
          </a:p>
          <a:p>
            <a:pPr indent="-317500" lvl="0" marL="457200" rtl="0" algn="l">
              <a:spcBef>
                <a:spcPts val="0"/>
              </a:spcBef>
              <a:spcAft>
                <a:spcPts val="0"/>
              </a:spcAft>
              <a:buSzPts val="1400"/>
              <a:buChar char="-"/>
            </a:pPr>
            <a:r>
              <a:rPr lang="en-US"/>
              <a:t>strategies that are not clearly defined or described – this lack of clarity makes it </a:t>
            </a:r>
            <a:r>
              <a:rPr lang="en-US"/>
              <a:t>difficult to create strong action plans and increases the likelihood of  misunderstandings or confusion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 common misconceptions include strategies that are selected without reference to a site-specific root cause analysis or that are not a good fit for the school, or strategies that lack an evidence base or track record of success.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final misconception to note: Major improvement Strategies are </a:t>
            </a:r>
            <a:r>
              <a:rPr i="1" lang="en-US"/>
              <a:t>not</a:t>
            </a:r>
            <a:r>
              <a:rPr lang="en-US"/>
              <a:t> the only things that a school is working on in a given year. There are many elements of school systems, practices, and routines that will be maintained year after year — Major Improvement Strategies simply name the particular areas of systems and practices that the school is focused on </a:t>
            </a:r>
            <a:r>
              <a:rPr i="1" lang="en-US"/>
              <a:t>changing </a:t>
            </a:r>
            <a:r>
              <a:rPr lang="en-US"/>
              <a:t>in a given year.</a:t>
            </a:r>
            <a:endParaRPr/>
          </a:p>
        </p:txBody>
      </p:sp>
      <p:sp>
        <p:nvSpPr>
          <p:cNvPr id="337" name="Google Shape;337;g1141093546f_0_27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ctrTitle"/>
          </p:nvPr>
        </p:nvSpPr>
        <p:spPr>
          <a:xfrm>
            <a:off x="685800" y="3236239"/>
            <a:ext cx="7772400" cy="121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a:t>
            </a:r>
            <a:endParaRPr/>
          </a:p>
          <a:p>
            <a:pPr indent="0" lvl="0" marL="0" rtl="0" algn="ctr">
              <a:lnSpc>
                <a:spcPct val="90000"/>
              </a:lnSpc>
              <a:spcBef>
                <a:spcPts val="0"/>
              </a:spcBef>
              <a:spcAft>
                <a:spcPts val="0"/>
              </a:spcAft>
              <a:buClr>
                <a:schemeClr val="dk1"/>
              </a:buClr>
              <a:buSzPts val="3600"/>
              <a:buFont typeface="Arial"/>
              <a:buNone/>
            </a:pPr>
            <a:r>
              <a:rPr lang="en-US" sz="3000"/>
              <a:t>Major Improvement Strategies</a:t>
            </a:r>
            <a:endParaRPr sz="3000"/>
          </a:p>
        </p:txBody>
      </p:sp>
      <p:sp>
        <p:nvSpPr>
          <p:cNvPr id="220" name="Google Shape;220;p38"/>
          <p:cNvSpPr txBox="1"/>
          <p:nvPr>
            <p:ph idx="1" type="subTitle"/>
          </p:nvPr>
        </p:nvSpPr>
        <p:spPr>
          <a:xfrm>
            <a:off x="685800" y="5073444"/>
            <a:ext cx="7772400" cy="10659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1000"/>
              </a:spcBef>
              <a:spcAft>
                <a:spcPts val="0"/>
              </a:spcAft>
              <a:buClr>
                <a:schemeClr val="dk1"/>
              </a:buClr>
              <a:buSzPts val="1850"/>
              <a:buNone/>
            </a:pPr>
            <a:r>
              <a:t/>
            </a:r>
            <a:endParaRPr i="1"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Why Major Improvement Strategies Matter</a:t>
            </a:r>
            <a:endParaRPr sz="3200"/>
          </a:p>
        </p:txBody>
      </p:sp>
      <p:sp>
        <p:nvSpPr>
          <p:cNvPr id="348" name="Google Shape;348;p47"/>
          <p:cNvSpPr txBox="1"/>
          <p:nvPr/>
        </p:nvSpPr>
        <p:spPr>
          <a:xfrm>
            <a:off x="419400" y="1752000"/>
            <a:ext cx="8305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Articulating a strong Major Improvement Strategy enables a team of teachers and school leaders to…</a:t>
            </a:r>
            <a:endParaRPr sz="2400">
              <a:latin typeface="Calibri"/>
              <a:ea typeface="Calibri"/>
              <a:cs typeface="Calibri"/>
              <a:sym typeface="Calibri"/>
            </a:endParaRPr>
          </a:p>
        </p:txBody>
      </p:sp>
      <p:sp>
        <p:nvSpPr>
          <p:cNvPr id="349" name="Google Shape;349;p47"/>
          <p:cNvSpPr/>
          <p:nvPr/>
        </p:nvSpPr>
        <p:spPr>
          <a:xfrm>
            <a:off x="419450" y="3070350"/>
            <a:ext cx="1853700" cy="1730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Focus attention on key levers</a:t>
            </a:r>
            <a:endParaRPr b="1" sz="2200">
              <a:latin typeface="Calibri"/>
              <a:ea typeface="Calibri"/>
              <a:cs typeface="Calibri"/>
              <a:sym typeface="Calibri"/>
            </a:endParaRPr>
          </a:p>
        </p:txBody>
      </p:sp>
      <p:sp>
        <p:nvSpPr>
          <p:cNvPr id="350" name="Google Shape;350;p47"/>
          <p:cNvSpPr/>
          <p:nvPr/>
        </p:nvSpPr>
        <p:spPr>
          <a:xfrm>
            <a:off x="2569941" y="3070350"/>
            <a:ext cx="1853700" cy="173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Prioritize time and energy</a:t>
            </a:r>
            <a:endParaRPr b="1" sz="2200">
              <a:latin typeface="Calibri"/>
              <a:ea typeface="Calibri"/>
              <a:cs typeface="Calibri"/>
              <a:sym typeface="Calibri"/>
            </a:endParaRPr>
          </a:p>
        </p:txBody>
      </p:sp>
      <p:sp>
        <p:nvSpPr>
          <p:cNvPr id="351" name="Google Shape;351;p47"/>
          <p:cNvSpPr/>
          <p:nvPr/>
        </p:nvSpPr>
        <p:spPr>
          <a:xfrm>
            <a:off x="4720433" y="3070350"/>
            <a:ext cx="1853700" cy="17304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Coordinate efforts across the school</a:t>
            </a:r>
            <a:endParaRPr b="1" sz="2200">
              <a:latin typeface="Calibri"/>
              <a:ea typeface="Calibri"/>
              <a:cs typeface="Calibri"/>
              <a:sym typeface="Calibri"/>
            </a:endParaRPr>
          </a:p>
        </p:txBody>
      </p:sp>
      <p:sp>
        <p:nvSpPr>
          <p:cNvPr id="352" name="Google Shape;352;p47"/>
          <p:cNvSpPr txBox="1"/>
          <p:nvPr/>
        </p:nvSpPr>
        <p:spPr>
          <a:xfrm>
            <a:off x="419400" y="4931100"/>
            <a:ext cx="8305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…in order to increase the likelihood of improved outcomes for students.</a:t>
            </a:r>
            <a:endParaRPr sz="2400">
              <a:latin typeface="Calibri"/>
              <a:ea typeface="Calibri"/>
              <a:cs typeface="Calibri"/>
              <a:sym typeface="Calibri"/>
            </a:endParaRPr>
          </a:p>
        </p:txBody>
      </p:sp>
      <p:sp>
        <p:nvSpPr>
          <p:cNvPr id="353" name="Google Shape;353;p47"/>
          <p:cNvSpPr/>
          <p:nvPr/>
        </p:nvSpPr>
        <p:spPr>
          <a:xfrm>
            <a:off x="6870925" y="3070350"/>
            <a:ext cx="1853700" cy="17304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Establish strong progress monitoring measures</a:t>
            </a:r>
            <a:endParaRPr b="1" sz="2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8"/>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360" name="Google Shape;360;p48"/>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27" name="Google Shape;227;p39"/>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228" name="Google Shape;228;p39"/>
          <p:cNvPicPr preferRelativeResize="0"/>
          <p:nvPr/>
        </p:nvPicPr>
        <p:blipFill>
          <a:blip r:embed="rId3">
            <a:alphaModFix/>
          </a:blip>
          <a:stretch>
            <a:fillRect/>
          </a:stretch>
        </p:blipFill>
        <p:spPr>
          <a:xfrm>
            <a:off x="930900" y="2639550"/>
            <a:ext cx="1058976" cy="1058976"/>
          </a:xfrm>
          <a:prstGeom prst="rect">
            <a:avLst/>
          </a:prstGeom>
          <a:noFill/>
          <a:ln>
            <a:noFill/>
          </a:ln>
        </p:spPr>
      </p:pic>
      <p:sp>
        <p:nvSpPr>
          <p:cNvPr id="229" name="Google Shape;229;p39"/>
          <p:cNvSpPr txBox="1"/>
          <p:nvPr/>
        </p:nvSpPr>
        <p:spPr>
          <a:xfrm>
            <a:off x="651200" y="1587300"/>
            <a:ext cx="770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This video will answer the following questions:</a:t>
            </a:r>
            <a:endParaRPr sz="3000">
              <a:latin typeface="Calibri"/>
              <a:ea typeface="Calibri"/>
              <a:cs typeface="Calibri"/>
              <a:sym typeface="Calibri"/>
            </a:endParaRPr>
          </a:p>
        </p:txBody>
      </p:sp>
      <p:pic>
        <p:nvPicPr>
          <p:cNvPr id="230" name="Google Shape;230;p39"/>
          <p:cNvPicPr preferRelativeResize="0"/>
          <p:nvPr/>
        </p:nvPicPr>
        <p:blipFill>
          <a:blip r:embed="rId3">
            <a:alphaModFix/>
          </a:blip>
          <a:stretch>
            <a:fillRect/>
          </a:stretch>
        </p:blipFill>
        <p:spPr>
          <a:xfrm>
            <a:off x="930900" y="4104275"/>
            <a:ext cx="1058976" cy="1058976"/>
          </a:xfrm>
          <a:prstGeom prst="rect">
            <a:avLst/>
          </a:prstGeom>
          <a:noFill/>
          <a:ln>
            <a:noFill/>
          </a:ln>
        </p:spPr>
      </p:pic>
      <p:sp>
        <p:nvSpPr>
          <p:cNvPr id="231" name="Google Shape;231;p39"/>
          <p:cNvSpPr txBox="1"/>
          <p:nvPr/>
        </p:nvSpPr>
        <p:spPr>
          <a:xfrm>
            <a:off x="2079150" y="3844425"/>
            <a:ext cx="6274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How do Major Improvement Strategies fit into the improvement planning process?</a:t>
            </a:r>
            <a:endParaRPr i="1" sz="3000">
              <a:latin typeface="Calibri"/>
              <a:ea typeface="Calibri"/>
              <a:cs typeface="Calibri"/>
              <a:sym typeface="Calibri"/>
            </a:endParaRPr>
          </a:p>
        </p:txBody>
      </p:sp>
      <p:sp>
        <p:nvSpPr>
          <p:cNvPr id="232" name="Google Shape;232;p39"/>
          <p:cNvSpPr txBox="1"/>
          <p:nvPr/>
        </p:nvSpPr>
        <p:spPr>
          <a:xfrm>
            <a:off x="2079150" y="2516800"/>
            <a:ext cx="627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is a Major Improvement Strategy?</a:t>
            </a:r>
            <a:endParaRPr i="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239" name="Google Shape;239;p40"/>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240" name="Google Shape;240;p40"/>
          <p:cNvGrpSpPr/>
          <p:nvPr/>
        </p:nvGrpSpPr>
        <p:grpSpPr>
          <a:xfrm>
            <a:off x="1384052" y="3178265"/>
            <a:ext cx="6743700" cy="685847"/>
            <a:chOff x="-76200" y="1824095"/>
            <a:chExt cx="8991600" cy="1219500"/>
          </a:xfrm>
        </p:grpSpPr>
        <p:sp>
          <p:nvSpPr>
            <p:cNvPr id="241" name="Google Shape;241;p40"/>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242" name="Google Shape;242;p40"/>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243" name="Google Shape;243;p40"/>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244" name="Google Shape;244;p40"/>
          <p:cNvGrpSpPr/>
          <p:nvPr/>
        </p:nvGrpSpPr>
        <p:grpSpPr>
          <a:xfrm>
            <a:off x="5041638" y="2792552"/>
            <a:ext cx="1543020" cy="3040377"/>
            <a:chOff x="4114800" y="1552154"/>
            <a:chExt cx="2133600" cy="4550100"/>
          </a:xfrm>
        </p:grpSpPr>
        <p:sp>
          <p:nvSpPr>
            <p:cNvPr id="245" name="Google Shape;245;p40"/>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246" name="Google Shape;246;p40"/>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247" name="Google Shape;247;p40"/>
          <p:cNvGrpSpPr/>
          <p:nvPr/>
        </p:nvGrpSpPr>
        <p:grpSpPr>
          <a:xfrm>
            <a:off x="3841740" y="5124933"/>
            <a:ext cx="4286006" cy="640240"/>
            <a:chOff x="3198980" y="4171330"/>
            <a:chExt cx="5796600" cy="1419600"/>
          </a:xfrm>
        </p:grpSpPr>
        <p:sp>
          <p:nvSpPr>
            <p:cNvPr id="248" name="Google Shape;248;p40"/>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249" name="Google Shape;249;p40"/>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250" name="Google Shape;250;p40"/>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251" name="Google Shape;251;p40"/>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252" name="Google Shape;252;p40"/>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253" name="Google Shape;253;p40"/>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254" name="Google Shape;254;p40"/>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255" name="Google Shape;255;p40"/>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256" name="Google Shape;256;p40"/>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257" name="Google Shape;257;p40"/>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258" name="Google Shape;258;p40"/>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59" name="Google Shape;259;p40"/>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0" name="Google Shape;260;p40"/>
          <p:cNvCxnSpPr>
            <a:stCxn id="256" idx="2"/>
          </p:cNvCxnSpPr>
          <p:nvPr/>
        </p:nvCxnSpPr>
        <p:spPr>
          <a:xfrm flipH="1">
            <a:off x="2656950" y="2885755"/>
            <a:ext cx="98700" cy="420900"/>
          </a:xfrm>
          <a:prstGeom prst="straightConnector1">
            <a:avLst/>
          </a:prstGeom>
          <a:noFill/>
          <a:ln cap="flat" cmpd="sng" w="50800">
            <a:solidFill>
              <a:srgbClr val="1F4569"/>
            </a:solidFill>
            <a:prstDash val="solid"/>
            <a:round/>
            <a:headEnd len="sm" w="sm" type="none"/>
            <a:tailEnd len="med" w="med" type="triangle"/>
          </a:ln>
        </p:spPr>
      </p:cxnSp>
      <p:sp>
        <p:nvSpPr>
          <p:cNvPr id="261" name="Google Shape;261;p40"/>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262" name="Google Shape;262;p40"/>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3" name="Google Shape;263;p40"/>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4" name="Google Shape;264;p40"/>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5" name="Google Shape;265;p40"/>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6" name="Google Shape;266;p40"/>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67" name="Google Shape;267;p40"/>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268" name="Google Shape;268;p40"/>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269" name="Google Shape;269;p40"/>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270" name="Google Shape;270;p40"/>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271" name="Google Shape;271;p40"/>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0"/>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276" name="Google Shape;276;p40"/>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277" name="Google Shape;277;p40"/>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278" name="Google Shape;278;p40"/>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279" name="Google Shape;279;p40"/>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
        <p:nvSpPr>
          <p:cNvPr id="280" name="Google Shape;280;p40"/>
          <p:cNvSpPr/>
          <p:nvPr/>
        </p:nvSpPr>
        <p:spPr>
          <a:xfrm>
            <a:off x="6587100" y="3965170"/>
            <a:ext cx="1709700" cy="745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a Major Improvement Strategy?</a:t>
            </a:r>
            <a:endParaRPr sz="3200"/>
          </a:p>
        </p:txBody>
      </p:sp>
      <p:sp>
        <p:nvSpPr>
          <p:cNvPr id="287" name="Google Shape;287;p41"/>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88" name="Google Shape;288;p41"/>
          <p:cNvSpPr txBox="1"/>
          <p:nvPr/>
        </p:nvSpPr>
        <p:spPr>
          <a:xfrm>
            <a:off x="651200" y="1587300"/>
            <a:ext cx="76821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A Major Improvement Strategy is an evidence-based strategy that you intend to implement in order to improve outcomes at your school.</a:t>
            </a:r>
            <a:endParaRPr sz="3000">
              <a:latin typeface="Calibri"/>
              <a:ea typeface="Calibri"/>
              <a:cs typeface="Calibri"/>
              <a:sym typeface="Calibri"/>
            </a:endParaRPr>
          </a:p>
        </p:txBody>
      </p:sp>
      <p:sp>
        <p:nvSpPr>
          <p:cNvPr id="289" name="Google Shape;289;p41"/>
          <p:cNvSpPr/>
          <p:nvPr/>
        </p:nvSpPr>
        <p:spPr>
          <a:xfrm>
            <a:off x="651200" y="3931275"/>
            <a:ext cx="6218100" cy="20319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500">
                <a:solidFill>
                  <a:schemeClr val="lt1"/>
                </a:solidFill>
              </a:rPr>
              <a:t>MAJOR IMPROVEMENT STRATEGY</a:t>
            </a:r>
            <a:endParaRPr b="1" sz="2500">
              <a:solidFill>
                <a:schemeClr val="lt1"/>
              </a:solidFill>
            </a:endParaRPr>
          </a:p>
        </p:txBody>
      </p:sp>
      <p:sp>
        <p:nvSpPr>
          <p:cNvPr id="290" name="Google Shape;290;p41"/>
          <p:cNvSpPr/>
          <p:nvPr/>
        </p:nvSpPr>
        <p:spPr>
          <a:xfrm>
            <a:off x="6869205" y="3931275"/>
            <a:ext cx="2029200" cy="2031900"/>
          </a:xfrm>
          <a:prstGeom prst="diamond">
            <a:avLst/>
          </a:prstGeom>
          <a:solidFill>
            <a:srgbClr val="D33039"/>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FFFFFF"/>
                </a:solidFill>
                <a:latin typeface="Calibri"/>
                <a:ea typeface="Calibri"/>
                <a:cs typeface="Calibri"/>
                <a:sym typeface="Calibri"/>
              </a:rPr>
              <a:t>Improved Outcomes</a:t>
            </a:r>
            <a:endParaRPr b="1" sz="10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a Major Improvement Strategy?</a:t>
            </a:r>
            <a:endParaRPr sz="3200"/>
          </a:p>
        </p:txBody>
      </p:sp>
      <p:sp>
        <p:nvSpPr>
          <p:cNvPr id="297" name="Google Shape;297;p42"/>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98" name="Google Shape;298;p42"/>
          <p:cNvSpPr txBox="1"/>
          <p:nvPr/>
        </p:nvSpPr>
        <p:spPr>
          <a:xfrm>
            <a:off x="470700" y="3019100"/>
            <a:ext cx="2501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The strategy should be capable of adequately addressing and resolving the root causes in 1-2 years.</a:t>
            </a:r>
            <a:endParaRPr sz="1800">
              <a:latin typeface="Calibri"/>
              <a:ea typeface="Calibri"/>
              <a:cs typeface="Calibri"/>
              <a:sym typeface="Calibri"/>
            </a:endParaRPr>
          </a:p>
        </p:txBody>
      </p:sp>
      <p:sp>
        <p:nvSpPr>
          <p:cNvPr id="299" name="Google Shape;299;p42"/>
          <p:cNvSpPr/>
          <p:nvPr/>
        </p:nvSpPr>
        <p:spPr>
          <a:xfrm>
            <a:off x="470700" y="1639950"/>
            <a:ext cx="2501400" cy="11127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Scope of strategies</a:t>
            </a:r>
            <a:endParaRPr b="1" sz="2400">
              <a:latin typeface="Calibri"/>
              <a:ea typeface="Calibri"/>
              <a:cs typeface="Calibri"/>
              <a:sym typeface="Calibri"/>
            </a:endParaRPr>
          </a:p>
        </p:txBody>
      </p:sp>
      <p:sp>
        <p:nvSpPr>
          <p:cNvPr id="300" name="Google Shape;300;p42"/>
          <p:cNvSpPr/>
          <p:nvPr/>
        </p:nvSpPr>
        <p:spPr>
          <a:xfrm>
            <a:off x="3372550" y="1639950"/>
            <a:ext cx="2501400" cy="11127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Number of strategies</a:t>
            </a:r>
            <a:endParaRPr b="1" sz="2400">
              <a:latin typeface="Calibri"/>
              <a:ea typeface="Calibri"/>
              <a:cs typeface="Calibri"/>
              <a:sym typeface="Calibri"/>
            </a:endParaRPr>
          </a:p>
        </p:txBody>
      </p:sp>
      <p:sp>
        <p:nvSpPr>
          <p:cNvPr id="301" name="Google Shape;301;p42"/>
          <p:cNvSpPr/>
          <p:nvPr/>
        </p:nvSpPr>
        <p:spPr>
          <a:xfrm>
            <a:off x="6274400" y="1639950"/>
            <a:ext cx="2501400" cy="1112700"/>
          </a:xfrm>
          <a:prstGeom prst="roundRect">
            <a:avLst>
              <a:gd fmla="val 16667"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Evidence base for strategies</a:t>
            </a:r>
            <a:endParaRPr b="1" sz="2400">
              <a:latin typeface="Calibri"/>
              <a:ea typeface="Calibri"/>
              <a:cs typeface="Calibri"/>
              <a:sym typeface="Calibri"/>
            </a:endParaRPr>
          </a:p>
        </p:txBody>
      </p:sp>
      <p:sp>
        <p:nvSpPr>
          <p:cNvPr id="302" name="Google Shape;302;p42"/>
          <p:cNvSpPr txBox="1"/>
          <p:nvPr/>
        </p:nvSpPr>
        <p:spPr>
          <a:xfrm>
            <a:off x="3372550" y="3019100"/>
            <a:ext cx="2501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Your UIP should name 1-3 major improvement strategies.</a:t>
            </a:r>
            <a:endParaRPr sz="1800">
              <a:latin typeface="Calibri"/>
              <a:ea typeface="Calibri"/>
              <a:cs typeface="Calibri"/>
              <a:sym typeface="Calibri"/>
            </a:endParaRPr>
          </a:p>
        </p:txBody>
      </p:sp>
      <p:sp>
        <p:nvSpPr>
          <p:cNvPr id="303" name="Google Shape;303;p42"/>
          <p:cNvSpPr txBox="1"/>
          <p:nvPr/>
        </p:nvSpPr>
        <p:spPr>
          <a:xfrm>
            <a:off x="6274400" y="3019100"/>
            <a:ext cx="2501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Your UIP will need to include the evidence base that supports the strategy and its effectiveness in your context</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2600"/>
              <a:t>Role of Major Improvement Strategies</a:t>
            </a:r>
            <a:r>
              <a:rPr lang="en-US" sz="2600"/>
              <a:t> in the UIP Process</a:t>
            </a:r>
            <a:endParaRPr sz="2600"/>
          </a:p>
        </p:txBody>
      </p:sp>
      <p:sp>
        <p:nvSpPr>
          <p:cNvPr id="310" name="Google Shape;310;p43"/>
          <p:cNvSpPr txBox="1"/>
          <p:nvPr/>
        </p:nvSpPr>
        <p:spPr>
          <a:xfrm>
            <a:off x="707500" y="4160325"/>
            <a:ext cx="77640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Calibri"/>
                <a:ea typeface="Calibri"/>
                <a:cs typeface="Calibri"/>
                <a:sym typeface="Calibri"/>
              </a:rPr>
              <a:t>Each Major Improvement Strategy should </a:t>
            </a:r>
            <a:endParaRPr sz="2600">
              <a:latin typeface="Calibri"/>
              <a:ea typeface="Calibri"/>
              <a:cs typeface="Calibri"/>
              <a:sym typeface="Calibri"/>
            </a:endParaRPr>
          </a:p>
          <a:p>
            <a:pPr indent="-393700" lvl="0" marL="457200" rtl="0" algn="l">
              <a:spcBef>
                <a:spcPts val="0"/>
              </a:spcBef>
              <a:spcAft>
                <a:spcPts val="0"/>
              </a:spcAft>
              <a:buSzPts val="2600"/>
              <a:buFont typeface="Calibri"/>
              <a:buChar char="●"/>
            </a:pPr>
            <a:r>
              <a:rPr lang="en-US" sz="2600">
                <a:latin typeface="Calibri"/>
                <a:ea typeface="Calibri"/>
                <a:cs typeface="Calibri"/>
                <a:sym typeface="Calibri"/>
              </a:rPr>
              <a:t>target an identified </a:t>
            </a:r>
            <a:r>
              <a:rPr b="1" lang="en-US" sz="2600">
                <a:latin typeface="Calibri"/>
                <a:ea typeface="Calibri"/>
                <a:cs typeface="Calibri"/>
                <a:sym typeface="Calibri"/>
              </a:rPr>
              <a:t>Root Cause</a:t>
            </a:r>
            <a:r>
              <a:rPr lang="en-US" sz="2600">
                <a:latin typeface="Calibri"/>
                <a:ea typeface="Calibri"/>
                <a:cs typeface="Calibri"/>
                <a:sym typeface="Calibri"/>
              </a:rPr>
              <a:t> and </a:t>
            </a:r>
            <a:endParaRPr sz="2600">
              <a:latin typeface="Calibri"/>
              <a:ea typeface="Calibri"/>
              <a:cs typeface="Calibri"/>
              <a:sym typeface="Calibri"/>
            </a:endParaRPr>
          </a:p>
          <a:p>
            <a:pPr indent="-393700" lvl="0" marL="457200" rtl="0" algn="l">
              <a:spcBef>
                <a:spcPts val="0"/>
              </a:spcBef>
              <a:spcAft>
                <a:spcPts val="0"/>
              </a:spcAft>
              <a:buSzPts val="2600"/>
              <a:buFont typeface="Calibri"/>
              <a:buChar char="●"/>
            </a:pPr>
            <a:r>
              <a:rPr lang="en-US" sz="2600">
                <a:latin typeface="Calibri"/>
                <a:ea typeface="Calibri"/>
                <a:cs typeface="Calibri"/>
                <a:sym typeface="Calibri"/>
              </a:rPr>
              <a:t>aim at improving outcomes on a </a:t>
            </a:r>
            <a:r>
              <a:rPr b="1" lang="en-US" sz="2600">
                <a:latin typeface="Calibri"/>
                <a:ea typeface="Calibri"/>
                <a:cs typeface="Calibri"/>
                <a:sym typeface="Calibri"/>
              </a:rPr>
              <a:t>Priority Performance Challenge</a:t>
            </a:r>
            <a:r>
              <a:rPr lang="en-US" sz="2600">
                <a:latin typeface="Calibri"/>
                <a:ea typeface="Calibri"/>
                <a:cs typeface="Calibri"/>
                <a:sym typeface="Calibri"/>
              </a:rPr>
              <a:t>.</a:t>
            </a:r>
            <a:endParaRPr sz="2600">
              <a:latin typeface="Calibri"/>
              <a:ea typeface="Calibri"/>
              <a:cs typeface="Calibri"/>
              <a:sym typeface="Calibri"/>
            </a:endParaRPr>
          </a:p>
        </p:txBody>
      </p:sp>
      <p:sp>
        <p:nvSpPr>
          <p:cNvPr id="311" name="Google Shape;311;p43"/>
          <p:cNvSpPr/>
          <p:nvPr/>
        </p:nvSpPr>
        <p:spPr>
          <a:xfrm>
            <a:off x="5119300" y="3221975"/>
            <a:ext cx="3352200" cy="731400"/>
          </a:xfrm>
          <a:prstGeom prst="roundRect">
            <a:avLst>
              <a:gd fmla="val 16667" name="adj"/>
            </a:avLst>
          </a:prstGeom>
          <a:solidFill>
            <a:srgbClr val="CDEB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005922"/>
                </a:solidFill>
                <a:latin typeface="Calibri"/>
                <a:ea typeface="Calibri"/>
                <a:cs typeface="Calibri"/>
                <a:sym typeface="Calibri"/>
              </a:rPr>
              <a:t>Root Causes</a:t>
            </a:r>
            <a:endParaRPr b="1" sz="2400">
              <a:solidFill>
                <a:srgbClr val="005922"/>
              </a:solidFill>
              <a:latin typeface="Calibri"/>
              <a:ea typeface="Calibri"/>
              <a:cs typeface="Calibri"/>
              <a:sym typeface="Calibri"/>
            </a:endParaRPr>
          </a:p>
        </p:txBody>
      </p:sp>
      <p:sp>
        <p:nvSpPr>
          <p:cNvPr id="312" name="Google Shape;312;p43"/>
          <p:cNvSpPr/>
          <p:nvPr/>
        </p:nvSpPr>
        <p:spPr>
          <a:xfrm>
            <a:off x="6585250" y="2745200"/>
            <a:ext cx="420300" cy="461700"/>
          </a:xfrm>
          <a:prstGeom prst="up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3"/>
          <p:cNvSpPr/>
          <p:nvPr/>
        </p:nvSpPr>
        <p:spPr>
          <a:xfrm rot="758379">
            <a:off x="3079480" y="3017466"/>
            <a:ext cx="2068837" cy="676369"/>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…resolve…</a:t>
            </a:r>
            <a:endParaRPr b="1"/>
          </a:p>
        </p:txBody>
      </p:sp>
      <p:sp>
        <p:nvSpPr>
          <p:cNvPr id="314" name="Google Shape;314;p43"/>
          <p:cNvSpPr/>
          <p:nvPr/>
        </p:nvSpPr>
        <p:spPr>
          <a:xfrm>
            <a:off x="5119300" y="1617425"/>
            <a:ext cx="3352200" cy="1112700"/>
          </a:xfrm>
          <a:prstGeom prst="roundRect">
            <a:avLst>
              <a:gd fmla="val 16667" name="adj"/>
            </a:avLst>
          </a:prstGeom>
          <a:solidFill>
            <a:srgbClr val="D1E7F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1F4569"/>
                </a:solidFill>
                <a:latin typeface="Calibri"/>
                <a:ea typeface="Calibri"/>
                <a:cs typeface="Calibri"/>
                <a:sym typeface="Calibri"/>
              </a:rPr>
              <a:t>Priority Performance Challenges</a:t>
            </a:r>
            <a:endParaRPr b="1" sz="2400">
              <a:solidFill>
                <a:srgbClr val="1F4569"/>
              </a:solidFill>
              <a:latin typeface="Calibri"/>
              <a:ea typeface="Calibri"/>
              <a:cs typeface="Calibri"/>
              <a:sym typeface="Calibri"/>
            </a:endParaRPr>
          </a:p>
        </p:txBody>
      </p:sp>
      <p:sp>
        <p:nvSpPr>
          <p:cNvPr id="315" name="Google Shape;315;p43"/>
          <p:cNvSpPr/>
          <p:nvPr/>
        </p:nvSpPr>
        <p:spPr>
          <a:xfrm rot="-1157403">
            <a:off x="3047747" y="2099815"/>
            <a:ext cx="2129557" cy="933231"/>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Improved </a:t>
            </a:r>
            <a:br>
              <a:rPr b="1" lang="en-US"/>
            </a:br>
            <a:r>
              <a:rPr b="1" lang="en-US"/>
              <a:t>Outcomes</a:t>
            </a:r>
            <a:endParaRPr b="1"/>
          </a:p>
        </p:txBody>
      </p:sp>
      <p:sp>
        <p:nvSpPr>
          <p:cNvPr id="316" name="Google Shape;316;p43"/>
          <p:cNvSpPr/>
          <p:nvPr/>
        </p:nvSpPr>
        <p:spPr>
          <a:xfrm>
            <a:off x="707500" y="2207150"/>
            <a:ext cx="2501400" cy="1537800"/>
          </a:xfrm>
          <a:prstGeom prst="roundRect">
            <a:avLst>
              <a:gd fmla="val 16667" name="adj"/>
            </a:avLst>
          </a:prstGeom>
          <a:solidFill>
            <a:srgbClr val="AAA5D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Major Improvement Strategies</a:t>
            </a:r>
            <a:endParaRPr b="1"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nvSpPr>
        <p:spPr>
          <a:xfrm>
            <a:off x="651200" y="1587300"/>
            <a:ext cx="5538300" cy="433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Create and implement a data-driven assessment model and calendar.</a:t>
            </a:r>
            <a:endParaRPr b="1" sz="2000">
              <a:latin typeface="Calibri"/>
              <a:ea typeface="Calibri"/>
              <a:cs typeface="Calibri"/>
              <a:sym typeface="Calibri"/>
            </a:endParaRPr>
          </a:p>
          <a:p>
            <a:pPr indent="-336550" lvl="0" marL="457200" rtl="0" algn="l">
              <a:spcBef>
                <a:spcPts val="1000"/>
              </a:spcBef>
              <a:spcAft>
                <a:spcPts val="0"/>
              </a:spcAft>
              <a:buSzPts val="1700"/>
              <a:buFont typeface="Calibri"/>
              <a:buChar char="●"/>
            </a:pPr>
            <a:r>
              <a:rPr i="1" lang="en-US" sz="1700">
                <a:latin typeface="Calibri"/>
                <a:ea typeface="Calibri"/>
                <a:cs typeface="Calibri"/>
                <a:sym typeface="Calibri"/>
              </a:rPr>
              <a:t>Maintain coherent Assessment Strategy </a:t>
            </a:r>
            <a:r>
              <a:rPr lang="en-US" sz="1700">
                <a:latin typeface="Calibri"/>
                <a:ea typeface="Calibri"/>
                <a:cs typeface="Calibri"/>
                <a:sym typeface="Calibri"/>
              </a:rPr>
              <a:t>- Prioritize school-wide data processes aimed at data close to instruction, and focus on providing grade level rigorous tasks based on student work.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i="1" lang="en-US" sz="1700">
                <a:latin typeface="Calibri"/>
                <a:ea typeface="Calibri"/>
                <a:cs typeface="Calibri"/>
                <a:sym typeface="Calibri"/>
              </a:rPr>
              <a:t>Maintain Assessment Calendar</a:t>
            </a:r>
            <a:r>
              <a:rPr lang="en-US" sz="1700">
                <a:latin typeface="Calibri"/>
                <a:ea typeface="Calibri"/>
                <a:cs typeface="Calibri"/>
                <a:sym typeface="Calibri"/>
              </a:rPr>
              <a:t> - Departments backwards plan their assessment dates with the type &amp; function of assessment for the entire semester.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i="1" lang="en-US" sz="1700">
                <a:latin typeface="Calibri"/>
                <a:ea typeface="Calibri"/>
                <a:cs typeface="Calibri"/>
                <a:sym typeface="Calibri"/>
              </a:rPr>
              <a:t>Implement Data Analysis Days</a:t>
            </a:r>
            <a:r>
              <a:rPr lang="en-US" sz="1700">
                <a:latin typeface="Calibri"/>
                <a:ea typeface="Calibri"/>
                <a:cs typeface="Calibri"/>
                <a:sym typeface="Calibri"/>
              </a:rPr>
              <a:t> - Review student data from common assessments on a four-week cycle to monitor student growth and revise instruction.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i="1" lang="en-US" sz="1700">
                <a:latin typeface="Calibri"/>
                <a:ea typeface="Calibri"/>
                <a:cs typeface="Calibri"/>
                <a:sym typeface="Calibri"/>
              </a:rPr>
              <a:t>Essential learning targets </a:t>
            </a:r>
            <a:r>
              <a:rPr lang="en-US" sz="1700">
                <a:latin typeface="Calibri"/>
                <a:ea typeface="Calibri"/>
                <a:cs typeface="Calibri"/>
                <a:sym typeface="Calibri"/>
              </a:rPr>
              <a:t>will be emphasized during the data analysis process by using exemplars, students work, and reteach plans. </a:t>
            </a:r>
            <a:endParaRPr sz="1700">
              <a:latin typeface="Calibri"/>
              <a:ea typeface="Calibri"/>
              <a:cs typeface="Calibri"/>
              <a:sym typeface="Calibri"/>
            </a:endParaRPr>
          </a:p>
        </p:txBody>
      </p:sp>
      <p:sp>
        <p:nvSpPr>
          <p:cNvPr id="323" name="Google Shape;323;p44"/>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High School Example</a:t>
            </a:r>
            <a:endParaRPr sz="3200"/>
          </a:p>
        </p:txBody>
      </p:sp>
      <p:sp>
        <p:nvSpPr>
          <p:cNvPr id="324" name="Google Shape;324;p44"/>
          <p:cNvSpPr/>
          <p:nvPr/>
        </p:nvSpPr>
        <p:spPr>
          <a:xfrm>
            <a:off x="6510850" y="1587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 </a:t>
            </a:r>
            <a:r>
              <a:rPr lang="en-US" sz="1700">
                <a:latin typeface="Calibri"/>
                <a:ea typeface="Calibri"/>
                <a:cs typeface="Calibri"/>
                <a:sym typeface="Calibri"/>
              </a:rPr>
              <a:t>Sufficiently focused to be implemented in one year.</a:t>
            </a:r>
            <a:endParaRPr sz="17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Strategy description names key elements supporting overall approach.</a:t>
            </a:r>
            <a:endParaRPr b="1" sz="22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Contains sufficient detail to guide concrete action planning.</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nvSpPr>
        <p:spPr>
          <a:xfrm>
            <a:off x="651200" y="1587300"/>
            <a:ext cx="5563200" cy="463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Develop staff’s social comprehension in order to foster </a:t>
            </a:r>
            <a:r>
              <a:rPr b="1" lang="en-US" sz="2000">
                <a:solidFill>
                  <a:schemeClr val="dk1"/>
                </a:solidFill>
                <a:latin typeface="Calibri"/>
                <a:ea typeface="Calibri"/>
                <a:cs typeface="Calibri"/>
                <a:sym typeface="Calibri"/>
              </a:rPr>
              <a:t>a safe, welcoming, focused and inclusive learning environment.</a:t>
            </a:r>
            <a:endParaRPr b="1" sz="2000">
              <a:latin typeface="Calibri"/>
              <a:ea typeface="Calibri"/>
              <a:cs typeface="Calibri"/>
              <a:sym typeface="Calibri"/>
            </a:endParaRPr>
          </a:p>
          <a:p>
            <a:pPr indent="0" lvl="0" marL="0" rtl="0" algn="l">
              <a:spcBef>
                <a:spcPts val="1000"/>
              </a:spcBef>
              <a:spcAft>
                <a:spcPts val="0"/>
              </a:spcAft>
              <a:buNone/>
            </a:pPr>
            <a:r>
              <a:rPr lang="en-US" sz="1700">
                <a:latin typeface="Calibri"/>
                <a:ea typeface="Calibri"/>
                <a:cs typeface="Calibri"/>
                <a:sym typeface="Calibri"/>
              </a:rPr>
              <a:t>Teachers will be provided professional development in the area of social comprehension so students and staff can develop empathy and compassion for ALL. Staff will have the opportunity to talk about differences, biases, and question inequitable, systemic practices. All staff will look through the lens of equity in the decision making process. School staff will implement routines and procedures across grade levels and throughout the master schedule that support a safe, welcoming, focused and inclusive learning environment; this will include early entry routines, hall routines, and cafeteria routines. All staff will have opportunities to participate in wellness activities that will support them in having a positive growth mindset.</a:t>
            </a:r>
            <a:endParaRPr sz="1700">
              <a:latin typeface="Calibri"/>
              <a:ea typeface="Calibri"/>
              <a:cs typeface="Calibri"/>
              <a:sym typeface="Calibri"/>
            </a:endParaRPr>
          </a:p>
        </p:txBody>
      </p:sp>
      <p:sp>
        <p:nvSpPr>
          <p:cNvPr id="331" name="Google Shape;331;p45"/>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Elementary School Example</a:t>
            </a:r>
            <a:endParaRPr sz="3200"/>
          </a:p>
        </p:txBody>
      </p:sp>
      <p:sp>
        <p:nvSpPr>
          <p:cNvPr id="332" name="Google Shape;332;p4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33" name="Google Shape;333;p45"/>
          <p:cNvSpPr/>
          <p:nvPr/>
        </p:nvSpPr>
        <p:spPr>
          <a:xfrm>
            <a:off x="6510850" y="1587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 </a:t>
            </a:r>
            <a:r>
              <a:rPr lang="en-US" sz="1700">
                <a:latin typeface="Calibri"/>
                <a:ea typeface="Calibri"/>
                <a:cs typeface="Calibri"/>
                <a:sym typeface="Calibri"/>
              </a:rPr>
              <a:t>Strategy describes a coherent and focused set of implementation activities (PD, staff reflections, and concrete system/routine changes).</a:t>
            </a:r>
            <a:endParaRPr sz="17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40" name="Google Shape;340;p46"/>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41" name="Google Shape;341;p46"/>
          <p:cNvSpPr txBox="1"/>
          <p:nvPr/>
        </p:nvSpPr>
        <p:spPr>
          <a:xfrm>
            <a:off x="651200" y="1587300"/>
            <a:ext cx="7876800" cy="45510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Calibri"/>
              <a:buChar char="●"/>
            </a:pPr>
            <a:r>
              <a:rPr lang="en-US" sz="2200">
                <a:latin typeface="Calibri"/>
                <a:ea typeface="Calibri"/>
                <a:cs typeface="Calibri"/>
                <a:sym typeface="Calibri"/>
              </a:rPr>
              <a:t>Scope of strategy is too broad to be accomplished in plan </a:t>
            </a:r>
            <a:r>
              <a:rPr lang="en-US" sz="2200">
                <a:latin typeface="Calibri"/>
                <a:ea typeface="Calibri"/>
                <a:cs typeface="Calibri"/>
                <a:sym typeface="Calibri"/>
              </a:rPr>
              <a:t>period</a:t>
            </a:r>
            <a:r>
              <a:rPr lang="en-US" sz="2200">
                <a:latin typeface="Calibri"/>
                <a:ea typeface="Calibri"/>
                <a:cs typeface="Calibri"/>
                <a:sym typeface="Calibri"/>
              </a:rPr>
              <a:t> (1-2 years), or too narrow to appropriately address challenges.</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US" sz="2200">
                <a:latin typeface="Calibri"/>
                <a:ea typeface="Calibri"/>
                <a:cs typeface="Calibri"/>
                <a:sym typeface="Calibri"/>
              </a:rPr>
              <a:t>Strategy is not clearly defined or described.</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US" sz="2200">
                <a:latin typeface="Calibri"/>
                <a:ea typeface="Calibri"/>
                <a:cs typeface="Calibri"/>
                <a:sym typeface="Calibri"/>
              </a:rPr>
              <a:t>Strategy is selected without being grounded in a strong data reflection and root cause analysis.</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US" sz="2200">
                <a:latin typeface="Calibri"/>
                <a:ea typeface="Calibri"/>
                <a:cs typeface="Calibri"/>
                <a:sym typeface="Calibri"/>
              </a:rPr>
              <a:t>Strategy is not a good fit for the school’s existing systems or context.</a:t>
            </a:r>
            <a:endParaRPr sz="2200">
              <a:latin typeface="Calibri"/>
              <a:ea typeface="Calibri"/>
              <a:cs typeface="Calibri"/>
              <a:sym typeface="Calibri"/>
            </a:endParaRPr>
          </a:p>
          <a:p>
            <a:pPr indent="-368300" lvl="0" marL="457200" rtl="0" algn="l">
              <a:spcBef>
                <a:spcPts val="1000"/>
              </a:spcBef>
              <a:spcAft>
                <a:spcPts val="0"/>
              </a:spcAft>
              <a:buSzPts val="2200"/>
              <a:buFont typeface="Calibri"/>
              <a:buChar char="●"/>
            </a:pPr>
            <a:r>
              <a:rPr lang="en-US" sz="2200">
                <a:latin typeface="Calibri"/>
                <a:ea typeface="Calibri"/>
                <a:cs typeface="Calibri"/>
                <a:sym typeface="Calibri"/>
              </a:rPr>
              <a:t>Strategy is not grounded in research or a strong evidence-base.</a:t>
            </a:r>
            <a:endParaRPr sz="2200">
              <a:latin typeface="Calibri"/>
              <a:ea typeface="Calibri"/>
              <a:cs typeface="Calibri"/>
              <a:sym typeface="Calibri"/>
            </a:endParaRPr>
          </a:p>
          <a:p>
            <a:pPr indent="-368300" lvl="0" marL="457200" rtl="0" algn="l">
              <a:spcBef>
                <a:spcPts val="1000"/>
              </a:spcBef>
              <a:spcAft>
                <a:spcPts val="1000"/>
              </a:spcAft>
              <a:buSzPts val="2200"/>
              <a:buFont typeface="Calibri"/>
              <a:buChar char="●"/>
            </a:pPr>
            <a:r>
              <a:rPr lang="en-US" sz="2200">
                <a:latin typeface="Calibri"/>
                <a:ea typeface="Calibri"/>
                <a:cs typeface="Calibri"/>
                <a:sym typeface="Calibri"/>
              </a:rPr>
              <a:t>Strategy is the only thing that the school is working on in a given year.</a:t>
            </a: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