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0" r:id="rId2"/>
  </p:sldMasterIdLst>
  <p:notesMasterIdLst>
    <p:notesMasterId r:id="rId62"/>
  </p:notesMasterIdLst>
  <p:handoutMasterIdLst>
    <p:handoutMasterId r:id="rId63"/>
  </p:handoutMasterIdLst>
  <p:sldIdLst>
    <p:sldId id="259" r:id="rId3"/>
    <p:sldId id="260" r:id="rId4"/>
    <p:sldId id="262" r:id="rId5"/>
    <p:sldId id="263" r:id="rId6"/>
    <p:sldId id="264" r:id="rId7"/>
    <p:sldId id="265" r:id="rId8"/>
    <p:sldId id="266" r:id="rId9"/>
    <p:sldId id="267" r:id="rId10"/>
    <p:sldId id="268" r:id="rId11"/>
    <p:sldId id="285" r:id="rId12"/>
    <p:sldId id="270" r:id="rId13"/>
    <p:sldId id="271" r:id="rId14"/>
    <p:sldId id="272" r:id="rId15"/>
    <p:sldId id="273" r:id="rId16"/>
    <p:sldId id="274" r:id="rId17"/>
    <p:sldId id="304" r:id="rId18"/>
    <p:sldId id="279" r:id="rId19"/>
    <p:sldId id="280" r:id="rId20"/>
    <p:sldId id="281" r:id="rId21"/>
    <p:sldId id="282" r:id="rId22"/>
    <p:sldId id="286" r:id="rId23"/>
    <p:sldId id="275" r:id="rId24"/>
    <p:sldId id="276" r:id="rId25"/>
    <p:sldId id="321" r:id="rId26"/>
    <p:sldId id="287" r:id="rId27"/>
    <p:sldId id="289" r:id="rId28"/>
    <p:sldId id="277" r:id="rId29"/>
    <p:sldId id="288" r:id="rId30"/>
    <p:sldId id="278" r:id="rId31"/>
    <p:sldId id="307" r:id="rId32"/>
    <p:sldId id="308" r:id="rId33"/>
    <p:sldId id="309" r:id="rId34"/>
    <p:sldId id="310" r:id="rId35"/>
    <p:sldId id="311" r:id="rId36"/>
    <p:sldId id="312" r:id="rId37"/>
    <p:sldId id="313" r:id="rId38"/>
    <p:sldId id="314" r:id="rId39"/>
    <p:sldId id="315" r:id="rId40"/>
    <p:sldId id="316" r:id="rId41"/>
    <p:sldId id="284" r:id="rId42"/>
    <p:sldId id="317" r:id="rId43"/>
    <p:sldId id="318" r:id="rId44"/>
    <p:sldId id="319" r:id="rId45"/>
    <p:sldId id="320" r:id="rId46"/>
    <p:sldId id="290" r:id="rId47"/>
    <p:sldId id="296" r:id="rId48"/>
    <p:sldId id="291" r:id="rId49"/>
    <p:sldId id="292" r:id="rId50"/>
    <p:sldId id="303" r:id="rId51"/>
    <p:sldId id="293" r:id="rId52"/>
    <p:sldId id="294" r:id="rId53"/>
    <p:sldId id="295" r:id="rId54"/>
    <p:sldId id="297" r:id="rId55"/>
    <p:sldId id="298" r:id="rId56"/>
    <p:sldId id="299" r:id="rId57"/>
    <p:sldId id="300" r:id="rId58"/>
    <p:sldId id="301" r:id="rId59"/>
    <p:sldId id="302" r:id="rId60"/>
    <p:sldId id="30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4" autoAdjust="0"/>
    <p:restoredTop sz="94680" autoAdjust="0"/>
  </p:normalViewPr>
  <p:slideViewPr>
    <p:cSldViewPr snapToGrid="0" snapToObjects="1">
      <p:cViewPr varScale="1">
        <p:scale>
          <a:sx n="65" d="100"/>
          <a:sy n="65" d="100"/>
        </p:scale>
        <p:origin x="10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6/20/2017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6/20/2017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3116480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62924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117746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7225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271143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419751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22380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405620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4892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387580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798661-04D1-41C8-9DB5-6A89B9D22982}" type="datetimeFigureOut">
              <a:rPr lang="en-US" smtClean="0"/>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699091-7829-478A-8B02-04F3CC650223}" type="slidenum">
              <a:rPr lang="en-US" smtClean="0"/>
              <a:t>‹#›</a:t>
            </a:fld>
            <a:endParaRPr lang="en-US" dirty="0"/>
          </a:p>
        </p:txBody>
      </p:sp>
    </p:spTree>
    <p:extLst>
      <p:ext uri="{BB962C8B-B14F-4D97-AF65-F5344CB8AC3E}">
        <p14:creationId xmlns:p14="http://schemas.microsoft.com/office/powerpoint/2010/main" val="101987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2798661-04D1-41C8-9DB5-6A89B9D22982}" type="datetimeFigureOut">
              <a:rPr lang="en-US" smtClean="0"/>
              <a:t>6/20/2017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699091-7829-478A-8B02-04F3CC650223}" type="slidenum">
              <a:rPr lang="en-US" smtClean="0"/>
              <a:t>‹#›</a:t>
            </a:fld>
            <a:endParaRPr lang="en-US" dirty="0"/>
          </a:p>
        </p:txBody>
      </p:sp>
    </p:spTree>
    <p:extLst>
      <p:ext uri="{BB962C8B-B14F-4D97-AF65-F5344CB8AC3E}">
        <p14:creationId xmlns:p14="http://schemas.microsoft.com/office/powerpoint/2010/main" val="446169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odot.gov/library/traffic/traffic-manuals-guidelines/fed-state-co-traffic-manuals/model-traffic-cod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law.cornell.edu/uscode/text/49" TargetMode="External"/><Relationship Id="rId2" Type="http://schemas.openxmlformats.org/officeDocument/2006/relationships/hyperlink" Target="http://www.nhtsa.gov/cars/rules/import/FMV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fmcsa.dot.gov/regulations/title49/b/5/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2.ed.gov/about/offices/list/ocr/docs/edlite-FAPE504.html" TargetMode="External"/><Relationship Id="rId2" Type="http://schemas.openxmlformats.org/officeDocument/2006/relationships/hyperlink" Target="http://www2.ed.gov/policy/speced/guid/idea/idea2004.html" TargetMode="External"/><Relationship Id="rId1" Type="http://schemas.openxmlformats.org/officeDocument/2006/relationships/slideLayout" Target="../slideLayouts/slideLayout2.xml"/><Relationship Id="rId4" Type="http://schemas.openxmlformats.org/officeDocument/2006/relationships/hyperlink" Target="http://www2.ed.gov/about/offices/list/ocr/504faq.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ransportation.gov/areas-of-focus" TargetMode="External"/><Relationship Id="rId2" Type="http://schemas.openxmlformats.org/officeDocument/2006/relationships/hyperlink" Target="http://www-odi.nhtsa.dot.gov/owners/SearchSafetyIssu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de.state.co.us/transportation/transregulation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Susan M. Miller</a:t>
            </a:r>
          </a:p>
          <a:p>
            <a:r>
              <a:rPr lang="en-US" dirty="0" smtClean="0"/>
              <a:t>Lead Transportation Consultant</a:t>
            </a:r>
            <a:endParaRPr lang="en-US" dirty="0"/>
          </a:p>
        </p:txBody>
      </p:sp>
      <p:sp>
        <p:nvSpPr>
          <p:cNvPr id="5" name="Title 4"/>
          <p:cNvSpPr>
            <a:spLocks noGrp="1"/>
          </p:cNvSpPr>
          <p:nvPr>
            <p:ph type="title"/>
          </p:nvPr>
        </p:nvSpPr>
        <p:spPr/>
        <p:txBody>
          <a:bodyPr/>
          <a:lstStyle/>
          <a:p>
            <a:r>
              <a:rPr lang="en-US" dirty="0" smtClean="0"/>
              <a:t>School Transportation Supervisor Training</a:t>
            </a:r>
            <a:endParaRPr lang="en-US" dirty="0"/>
          </a:p>
        </p:txBody>
      </p:sp>
      <p:sp>
        <p:nvSpPr>
          <p:cNvPr id="7" name="Text Placeholder 6"/>
          <p:cNvSpPr>
            <a:spLocks noGrp="1"/>
          </p:cNvSpPr>
          <p:nvPr>
            <p:ph type="body" sz="quarter" idx="10"/>
          </p:nvPr>
        </p:nvSpPr>
        <p:spPr/>
        <p:txBody>
          <a:bodyPr/>
          <a:lstStyle/>
          <a:p>
            <a:r>
              <a:rPr lang="en-US" dirty="0" smtClean="0"/>
              <a:t>June 2017</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4400" dirty="0" smtClean="0"/>
              <a:t>  “ Hold a tight rein loosely”</a:t>
            </a:r>
          </a:p>
          <a:p>
            <a:pPr marL="45720" indent="0">
              <a:buNone/>
            </a:pPr>
            <a:r>
              <a:rPr lang="en-US" sz="1400" dirty="0" smtClean="0"/>
              <a:t>          </a:t>
            </a:r>
            <a:r>
              <a:rPr lang="en-US" sz="4400" dirty="0" smtClean="0"/>
              <a:t>“ Do not walk around carrying a bat all the time, bring it out </a:t>
            </a:r>
            <a:r>
              <a:rPr lang="en-US" sz="4400" u="sng" dirty="0" smtClean="0"/>
              <a:t>only </a:t>
            </a:r>
            <a:r>
              <a:rPr lang="en-US" sz="4400" dirty="0" smtClean="0"/>
              <a:t>when needed, otherwise put it away”</a:t>
            </a:r>
          </a:p>
          <a:p>
            <a:pPr marL="45720" indent="0">
              <a:buNone/>
            </a:pPr>
            <a:r>
              <a:rPr lang="en-US" sz="4400" dirty="0"/>
              <a:t> </a:t>
            </a:r>
            <a:r>
              <a:rPr lang="en-US" sz="4400" dirty="0" smtClean="0"/>
              <a:t>                                            </a:t>
            </a:r>
            <a:r>
              <a:rPr lang="en-US" sz="1400" dirty="0" smtClean="0"/>
              <a:t>Zane E. Gray</a:t>
            </a:r>
            <a:endParaRPr lang="en-US" sz="4400" dirty="0"/>
          </a:p>
        </p:txBody>
      </p:sp>
      <p:sp>
        <p:nvSpPr>
          <p:cNvPr id="3" name="Title 2"/>
          <p:cNvSpPr>
            <a:spLocks noGrp="1"/>
          </p:cNvSpPr>
          <p:nvPr>
            <p:ph type="title"/>
          </p:nvPr>
        </p:nvSpPr>
        <p:spPr/>
        <p:txBody>
          <a:bodyPr/>
          <a:lstStyle/>
          <a:p>
            <a:r>
              <a:rPr lang="en-US" dirty="0" smtClean="0"/>
              <a:t>A Very Wise Man Once Said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3438699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Knowledge</a:t>
            </a:r>
          </a:p>
          <a:p>
            <a:r>
              <a:rPr lang="en-US" dirty="0" smtClean="0"/>
              <a:t>Experience</a:t>
            </a:r>
          </a:p>
          <a:p>
            <a:r>
              <a:rPr lang="en-US" dirty="0" smtClean="0"/>
              <a:t>Training</a:t>
            </a:r>
          </a:p>
          <a:p>
            <a:r>
              <a:rPr lang="en-US" dirty="0" smtClean="0"/>
              <a:t>Resources</a:t>
            </a:r>
            <a:endParaRPr lang="en-US" dirty="0"/>
          </a:p>
        </p:txBody>
      </p:sp>
      <p:sp>
        <p:nvSpPr>
          <p:cNvPr id="3" name="Title 2"/>
          <p:cNvSpPr>
            <a:spLocks noGrp="1"/>
          </p:cNvSpPr>
          <p:nvPr>
            <p:ph type="title"/>
          </p:nvPr>
        </p:nvSpPr>
        <p:spPr/>
        <p:txBody>
          <a:bodyPr/>
          <a:lstStyle/>
          <a:p>
            <a:r>
              <a:rPr lang="en-US" dirty="0" smtClean="0"/>
              <a:t>What are your tools?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50299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 we need to know in our industry?</a:t>
            </a:r>
          </a:p>
          <a:p>
            <a:pPr lvl="1"/>
            <a:r>
              <a:rPr lang="en-US" dirty="0" smtClean="0"/>
              <a:t>Federal Laws</a:t>
            </a:r>
          </a:p>
          <a:p>
            <a:pPr lvl="1"/>
            <a:r>
              <a:rPr lang="en-US" dirty="0" smtClean="0"/>
              <a:t>State Laws</a:t>
            </a:r>
          </a:p>
          <a:p>
            <a:pPr lvl="1"/>
            <a:r>
              <a:rPr lang="en-US" dirty="0" smtClean="0"/>
              <a:t>Colorado Department of Education Rules/Minimum Standards</a:t>
            </a:r>
          </a:p>
          <a:p>
            <a:pPr lvl="1"/>
            <a:r>
              <a:rPr lang="en-US" dirty="0"/>
              <a:t>Industry </a:t>
            </a:r>
            <a:r>
              <a:rPr lang="en-US" dirty="0" smtClean="0"/>
              <a:t>Standards – Best Practices</a:t>
            </a:r>
            <a:endParaRPr lang="en-US" dirty="0"/>
          </a:p>
          <a:p>
            <a:pPr lvl="1"/>
            <a:r>
              <a:rPr lang="en-US" dirty="0"/>
              <a:t>Financial Management – Budgets, Purchasing</a:t>
            </a:r>
          </a:p>
          <a:p>
            <a:pPr lvl="1"/>
            <a:r>
              <a:rPr lang="en-US" dirty="0" smtClean="0"/>
              <a:t>District Policies</a:t>
            </a:r>
          </a:p>
          <a:p>
            <a:pPr lvl="1"/>
            <a:r>
              <a:rPr lang="en-US" dirty="0" smtClean="0"/>
              <a:t>District Procedures</a:t>
            </a:r>
          </a:p>
          <a:p>
            <a:pPr lvl="1"/>
            <a:r>
              <a:rPr lang="en-US" dirty="0" smtClean="0"/>
              <a:t>Human Resource Processes – Interviews, Discipline, Termination</a:t>
            </a:r>
          </a:p>
          <a:p>
            <a:pPr lvl="1"/>
            <a:r>
              <a:rPr lang="en-US" dirty="0" smtClean="0"/>
              <a:t>Communication – Computer, Programs</a:t>
            </a:r>
          </a:p>
          <a:p>
            <a:pPr marL="365760" lvl="1" indent="0">
              <a:buNone/>
            </a:pPr>
            <a:endParaRPr lang="en-US" dirty="0"/>
          </a:p>
        </p:txBody>
      </p:sp>
      <p:sp>
        <p:nvSpPr>
          <p:cNvPr id="3" name="Title 2"/>
          <p:cNvSpPr>
            <a:spLocks noGrp="1"/>
          </p:cNvSpPr>
          <p:nvPr>
            <p:ph type="title"/>
          </p:nvPr>
        </p:nvSpPr>
        <p:spPr/>
        <p:txBody>
          <a:bodyPr/>
          <a:lstStyle/>
          <a:p>
            <a:r>
              <a:rPr lang="en-US" dirty="0" smtClean="0"/>
              <a:t>Knowledge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2794736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experiences are helpful in our industry?</a:t>
            </a:r>
          </a:p>
          <a:p>
            <a:pPr lvl="1"/>
            <a:r>
              <a:rPr lang="en-US" dirty="0" smtClean="0"/>
              <a:t>How to deal with employee issues</a:t>
            </a:r>
          </a:p>
          <a:p>
            <a:pPr lvl="1"/>
            <a:r>
              <a:rPr lang="en-US" dirty="0" smtClean="0"/>
              <a:t>Conflict Resolution</a:t>
            </a:r>
          </a:p>
          <a:p>
            <a:pPr lvl="1"/>
            <a:r>
              <a:rPr lang="en-US" dirty="0" smtClean="0"/>
              <a:t>Collaboration</a:t>
            </a:r>
          </a:p>
          <a:p>
            <a:pPr lvl="1"/>
            <a:r>
              <a:rPr lang="en-US" dirty="0" smtClean="0"/>
              <a:t>Actual first-hand job knowledge</a:t>
            </a:r>
          </a:p>
          <a:p>
            <a:pPr lvl="1"/>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dirty="0" smtClean="0"/>
              <a:t>Experience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50444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1"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Effect transition="in" filter="fade">
                                      <p:cBhvr>
                                        <p:cTn id="29" dur="1000"/>
                                        <p:tgtEl>
                                          <p:spTgt spid="2">
                                            <p:txEl>
                                              <p:pRg st="0" end="0"/>
                                            </p:txEl>
                                          </p:spTgt>
                                        </p:tgtEl>
                                      </p:cBhvr>
                                    </p:animEffect>
                                    <p:anim calcmode="lin" valueType="num">
                                      <p:cBhvr>
                                        <p:cTn id="30"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1" nodeType="withEffect">
                                  <p:stCondLst>
                                    <p:cond delay="0"/>
                                  </p:stCondLst>
                                  <p:childTnLst>
                                    <p:set>
                                      <p:cBhvr>
                                        <p:cTn id="33" dur="1" fill="hold">
                                          <p:stCondLst>
                                            <p:cond delay="0"/>
                                          </p:stCondLst>
                                        </p:cTn>
                                        <p:tgtEl>
                                          <p:spTgt spid="2">
                                            <p:txEl>
                                              <p:pRg st="1" end="1"/>
                                            </p:txEl>
                                          </p:spTgt>
                                        </p:tgtEl>
                                        <p:attrNameLst>
                                          <p:attrName>style.visibility</p:attrName>
                                        </p:attrNameLst>
                                      </p:cBhvr>
                                      <p:to>
                                        <p:strVal val="visible"/>
                                      </p:to>
                                    </p:set>
                                    <p:animEffect transition="in" filter="fade">
                                      <p:cBhvr>
                                        <p:cTn id="34" dur="1000"/>
                                        <p:tgtEl>
                                          <p:spTgt spid="2">
                                            <p:txEl>
                                              <p:pRg st="1" end="1"/>
                                            </p:txEl>
                                          </p:spTgt>
                                        </p:tgtEl>
                                      </p:cBhvr>
                                    </p:animEffect>
                                    <p:anim calcmode="lin" valueType="num">
                                      <p:cBhvr>
                                        <p:cTn id="3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1"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fade">
                                      <p:cBhvr>
                                        <p:cTn id="39" dur="1000"/>
                                        <p:tgtEl>
                                          <p:spTgt spid="2">
                                            <p:txEl>
                                              <p:pRg st="2" end="2"/>
                                            </p:txEl>
                                          </p:spTgt>
                                        </p:tgtEl>
                                      </p:cBhvr>
                                    </p:animEffect>
                                    <p:anim calcmode="lin" valueType="num">
                                      <p:cBhvr>
                                        <p:cTn id="4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1" nodeType="with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fade">
                                      <p:cBhvr>
                                        <p:cTn id="44" dur="1000"/>
                                        <p:tgtEl>
                                          <p:spTgt spid="2">
                                            <p:txEl>
                                              <p:pRg st="3" end="3"/>
                                            </p:txEl>
                                          </p:spTgt>
                                        </p:tgtEl>
                                      </p:cBhvr>
                                    </p:animEffect>
                                    <p:anim calcmode="lin" valueType="num">
                                      <p:cBhvr>
                                        <p:cTn id="4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1" nodeType="withEffect">
                                  <p:stCondLst>
                                    <p:cond delay="0"/>
                                  </p:stCondLst>
                                  <p:childTnLst>
                                    <p:set>
                                      <p:cBhvr>
                                        <p:cTn id="48" dur="1" fill="hold">
                                          <p:stCondLst>
                                            <p:cond delay="0"/>
                                          </p:stCondLst>
                                        </p:cTn>
                                        <p:tgtEl>
                                          <p:spTgt spid="2">
                                            <p:txEl>
                                              <p:pRg st="4" end="4"/>
                                            </p:txEl>
                                          </p:spTgt>
                                        </p:tgtEl>
                                        <p:attrNameLst>
                                          <p:attrName>style.visibility</p:attrName>
                                        </p:attrNameLst>
                                      </p:cBhvr>
                                      <p:to>
                                        <p:strVal val="visible"/>
                                      </p:to>
                                    </p:set>
                                    <p:animEffect transition="in" filter="fade">
                                      <p:cBhvr>
                                        <p:cTn id="49" dur="1000"/>
                                        <p:tgtEl>
                                          <p:spTgt spid="2">
                                            <p:txEl>
                                              <p:pRg st="4" end="4"/>
                                            </p:txEl>
                                          </p:spTgt>
                                        </p:tgtEl>
                                      </p:cBhvr>
                                    </p:animEffect>
                                    <p:anim calcmode="lin" valueType="num">
                                      <p:cBhvr>
                                        <p:cTn id="5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training should we receive vs. what we have received?</a:t>
            </a:r>
          </a:p>
          <a:p>
            <a:pPr lvl="1"/>
            <a:r>
              <a:rPr lang="en-US" dirty="0" smtClean="0"/>
              <a:t>College Degree</a:t>
            </a:r>
          </a:p>
          <a:p>
            <a:pPr lvl="1"/>
            <a:r>
              <a:rPr lang="en-US" dirty="0" smtClean="0"/>
              <a:t>Budgeting 101</a:t>
            </a:r>
          </a:p>
          <a:p>
            <a:pPr lvl="1"/>
            <a:r>
              <a:rPr lang="en-US" dirty="0" smtClean="0"/>
              <a:t>Asset Management</a:t>
            </a:r>
          </a:p>
          <a:p>
            <a:pPr lvl="1"/>
            <a:r>
              <a:rPr lang="en-US" dirty="0" smtClean="0"/>
              <a:t>Contract Management</a:t>
            </a:r>
          </a:p>
          <a:p>
            <a:pPr lvl="1"/>
            <a:r>
              <a:rPr lang="en-US" dirty="0" smtClean="0"/>
              <a:t>Human Resources – Benefits</a:t>
            </a:r>
          </a:p>
          <a:p>
            <a:pPr lvl="1"/>
            <a:r>
              <a:rPr lang="en-US" dirty="0" smtClean="0"/>
              <a:t>CDE Training – CDE-40, etc.</a:t>
            </a:r>
          </a:p>
          <a:p>
            <a:pPr lvl="1"/>
            <a:r>
              <a:rPr lang="en-US" dirty="0" smtClean="0"/>
              <a:t>By FIRE</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Training</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3400342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FMVSS /49 CFR, Part 571/NHTSA/USDOT/Minimum Standards</a:t>
            </a:r>
          </a:p>
          <a:p>
            <a:r>
              <a:rPr lang="en-US" sz="1600" dirty="0" smtClean="0"/>
              <a:t>FMCSA/Operation Rules</a:t>
            </a:r>
          </a:p>
          <a:p>
            <a:r>
              <a:rPr lang="en-US" sz="1600" dirty="0" smtClean="0"/>
              <a:t>Commercial Driver License Manual</a:t>
            </a:r>
          </a:p>
          <a:p>
            <a:r>
              <a:rPr lang="en-US" sz="1600" dirty="0" smtClean="0"/>
              <a:t>Model Traffic Code</a:t>
            </a:r>
          </a:p>
          <a:p>
            <a:r>
              <a:rPr lang="en-US" sz="1600" dirty="0" smtClean="0"/>
              <a:t>CDE Resource Guide/Colorado Revised Statutes</a:t>
            </a:r>
          </a:p>
          <a:p>
            <a:r>
              <a:rPr lang="en-US" sz="1600" dirty="0" smtClean="0"/>
              <a:t>Driver </a:t>
            </a:r>
          </a:p>
          <a:p>
            <a:r>
              <a:rPr lang="en-US" sz="1600" dirty="0" smtClean="0"/>
              <a:t>Trainer Guide</a:t>
            </a:r>
          </a:p>
          <a:p>
            <a:r>
              <a:rPr lang="en-US" sz="1600" dirty="0" smtClean="0"/>
              <a:t>Operator Guides</a:t>
            </a:r>
          </a:p>
          <a:p>
            <a:r>
              <a:rPr lang="en-US" sz="1600" dirty="0" smtClean="0"/>
              <a:t>Annual Inspection Guide</a:t>
            </a:r>
          </a:p>
          <a:p>
            <a:r>
              <a:rPr lang="en-US" sz="1600" dirty="0" smtClean="0"/>
              <a:t>License Matrix</a:t>
            </a:r>
          </a:p>
          <a:p>
            <a:r>
              <a:rPr lang="en-US" sz="1600" dirty="0" smtClean="0"/>
              <a:t>National Congress of School Transportation National Guideline</a:t>
            </a:r>
          </a:p>
          <a:p>
            <a:r>
              <a:rPr lang="en-US" sz="1600" dirty="0" smtClean="0"/>
              <a:t>CDE Staff</a:t>
            </a:r>
          </a:p>
          <a:p>
            <a:r>
              <a:rPr lang="en-US" sz="1600" dirty="0" smtClean="0"/>
              <a:t>Other Supervisors</a:t>
            </a:r>
          </a:p>
          <a:p>
            <a:endParaRPr lang="en-US" sz="2000" dirty="0"/>
          </a:p>
        </p:txBody>
      </p:sp>
      <p:sp>
        <p:nvSpPr>
          <p:cNvPr id="3" name="Title 2"/>
          <p:cNvSpPr>
            <a:spLocks noGrp="1"/>
          </p:cNvSpPr>
          <p:nvPr>
            <p:ph type="title"/>
          </p:nvPr>
        </p:nvSpPr>
        <p:spPr/>
        <p:txBody>
          <a:bodyPr/>
          <a:lstStyle/>
          <a:p>
            <a:r>
              <a:rPr lang="en-US" dirty="0" smtClean="0"/>
              <a:t>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2339834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Terrain Map</a:t>
            </a:r>
          </a:p>
          <a:p>
            <a:pPr marL="45720" indent="0">
              <a:buNone/>
            </a:pPr>
            <a:r>
              <a:rPr lang="en-US" dirty="0" smtClean="0"/>
              <a:t>All Forms</a:t>
            </a:r>
          </a:p>
          <a:p>
            <a:pPr marL="45720" indent="0">
              <a:buNone/>
            </a:pPr>
            <a:r>
              <a:rPr lang="en-US" dirty="0" smtClean="0"/>
              <a:t>All Guides</a:t>
            </a:r>
          </a:p>
          <a:p>
            <a:pPr marL="45720" indent="0">
              <a:buNone/>
            </a:pPr>
            <a:r>
              <a:rPr lang="en-US" dirty="0" smtClean="0"/>
              <a:t>Past Presentations</a:t>
            </a:r>
          </a:p>
          <a:p>
            <a:pPr marL="45720" indent="0">
              <a:buNone/>
            </a:pPr>
            <a:r>
              <a:rPr lang="en-US" dirty="0" smtClean="0"/>
              <a:t>Upcoming Training</a:t>
            </a:r>
          </a:p>
          <a:p>
            <a:pPr marL="45720" indent="0">
              <a:buNone/>
            </a:pPr>
            <a:r>
              <a:rPr lang="en-US" dirty="0" smtClean="0"/>
              <a:t>TAC Minutes/Schedule</a:t>
            </a:r>
          </a:p>
          <a:p>
            <a:pPr marL="45720" indent="0">
              <a:buNone/>
            </a:pPr>
            <a:r>
              <a:rPr lang="en-US" dirty="0" smtClean="0"/>
              <a:t>Technician Resources</a:t>
            </a:r>
          </a:p>
          <a:p>
            <a:pPr marL="45720" indent="0">
              <a:buNone/>
            </a:pPr>
            <a:r>
              <a:rPr lang="en-US" dirty="0" smtClean="0"/>
              <a:t>CDL and other Manuals</a:t>
            </a:r>
            <a:endParaRPr lang="en-US" dirty="0"/>
          </a:p>
        </p:txBody>
      </p:sp>
      <p:sp>
        <p:nvSpPr>
          <p:cNvPr id="3" name="Title 2"/>
          <p:cNvSpPr>
            <a:spLocks noGrp="1"/>
          </p:cNvSpPr>
          <p:nvPr>
            <p:ph type="title"/>
          </p:nvPr>
        </p:nvSpPr>
        <p:spPr/>
        <p:txBody>
          <a:bodyPr/>
          <a:lstStyle/>
          <a:p>
            <a:r>
              <a:rPr lang="en-US" dirty="0" smtClean="0"/>
              <a:t>CDE Website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597666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A law is a requirement that has been passed by a legislative body and signed by the chief executive. At the Federal level the legislative body is the Congress. At the State level it is the state legislature. Laws are requirements that must be obeyed. </a:t>
            </a:r>
          </a:p>
          <a:p>
            <a:pPr lvl="1"/>
            <a:r>
              <a:rPr lang="en-US" sz="1600" dirty="0"/>
              <a:t>The “National Traffic and Motor Vehicle Safety Act” and the “Motor Vehicle and School Bus Safety Amendments of 1974” are examples of Federal laws. These laws authorize and require the National Highway Traffic Safety Administration to officially announce rules on safety performance requirements in the manufacture of school buses. </a:t>
            </a:r>
            <a:endParaRPr lang="en-US" sz="1600" dirty="0" smtClean="0"/>
          </a:p>
          <a:p>
            <a:pPr lvl="1"/>
            <a:endParaRPr lang="en-US" sz="1600" dirty="0"/>
          </a:p>
          <a:p>
            <a:pPr lvl="1"/>
            <a:r>
              <a:rPr lang="en-US" sz="1600" dirty="0"/>
              <a:t>The requirements that must be met to become a school bus driver and all the other laws contained within the Colorado Vehicle Code are examples of state laws. </a:t>
            </a:r>
          </a:p>
          <a:p>
            <a:endParaRPr lang="en-US" dirty="0"/>
          </a:p>
        </p:txBody>
      </p:sp>
      <p:sp>
        <p:nvSpPr>
          <p:cNvPr id="3" name="Title 2"/>
          <p:cNvSpPr>
            <a:spLocks noGrp="1"/>
          </p:cNvSpPr>
          <p:nvPr>
            <p:ph type="title"/>
          </p:nvPr>
        </p:nvSpPr>
        <p:spPr/>
        <p:txBody>
          <a:bodyPr/>
          <a:lstStyle/>
          <a:p>
            <a:r>
              <a:rPr lang="en-US" dirty="0" smtClean="0"/>
              <a:t>Laws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3377366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Rules and regulations are synonymous terms to describe a requirement adopted by an executive department with the authority to establish rules for carrying out the program. A definite procedure must be followed when adopting administrative rules. When adopted, the rules have the same effect as though they were laws. They are requirements that must be obeyed. </a:t>
            </a:r>
          </a:p>
          <a:p>
            <a:pPr lvl="1"/>
            <a:r>
              <a:rPr lang="en-US" sz="1600" dirty="0"/>
              <a:t>Colorado Department of Education </a:t>
            </a:r>
            <a:endParaRPr lang="en-US" sz="1600" dirty="0" smtClean="0"/>
          </a:p>
          <a:p>
            <a:pPr lvl="1"/>
            <a:endParaRPr lang="en-US" sz="1600" dirty="0"/>
          </a:p>
          <a:p>
            <a:pPr lvl="1"/>
            <a:r>
              <a:rPr lang="en-US" sz="1600" dirty="0"/>
              <a:t>At the Federal level, the U.S. Department of Transportation have been given the authority by law to establish administrative rules to carry out pupil transportation programs. </a:t>
            </a:r>
            <a:endParaRPr lang="en-US" sz="1600" dirty="0" smtClean="0"/>
          </a:p>
          <a:p>
            <a:pPr lvl="1"/>
            <a:endParaRPr lang="en-US" sz="1600" dirty="0"/>
          </a:p>
          <a:p>
            <a:pPr lvl="1"/>
            <a:r>
              <a:rPr lang="en-US" sz="1600" dirty="0"/>
              <a:t>The school bus Federal Motor Vehicle Safety Standards promulgated by the National Highway Traffic Safety Administration are examples of federal rules. </a:t>
            </a:r>
          </a:p>
          <a:p>
            <a:endParaRPr lang="en-US" dirty="0"/>
          </a:p>
        </p:txBody>
      </p:sp>
      <p:sp>
        <p:nvSpPr>
          <p:cNvPr id="3" name="Title 2"/>
          <p:cNvSpPr>
            <a:spLocks noGrp="1"/>
          </p:cNvSpPr>
          <p:nvPr>
            <p:ph type="title"/>
          </p:nvPr>
        </p:nvSpPr>
        <p:spPr/>
        <p:txBody>
          <a:bodyPr/>
          <a:lstStyle/>
          <a:p>
            <a:r>
              <a:rPr lang="en-US" dirty="0"/>
              <a:t>Rules and Regulations</a:t>
            </a:r>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val="4156924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A policy is a course of action, guiding principle or procedure adopted by any authoritative body that is considered to be expedient, prudent, or advantageous. Policies are principles or procedures that one is expected to follow, and should follow, but it is not absolutely mandated as a law or rule. </a:t>
            </a:r>
          </a:p>
          <a:p>
            <a:r>
              <a:rPr lang="en-US" sz="1800" dirty="0"/>
              <a:t>School boards may have policies and procedures at the local school district level related to the pupil transportation program. </a:t>
            </a:r>
          </a:p>
          <a:p>
            <a:r>
              <a:rPr lang="en-US" sz="1800" dirty="0"/>
              <a:t>Local school districts may have policies on: </a:t>
            </a:r>
          </a:p>
          <a:p>
            <a:pPr lvl="1"/>
            <a:r>
              <a:rPr lang="en-US" sz="1600" dirty="0"/>
              <a:t> Checking the bus after each run for sleeping students </a:t>
            </a:r>
          </a:p>
          <a:p>
            <a:pPr lvl="1"/>
            <a:r>
              <a:rPr lang="en-US" sz="1600" dirty="0"/>
              <a:t> Student Discipline Procedures</a:t>
            </a:r>
          </a:p>
          <a:p>
            <a:pPr lvl="1"/>
            <a:r>
              <a:rPr lang="en-US" sz="1600" dirty="0"/>
              <a:t> Reporting in writing all bus conditions requiring adjustment or repair form</a:t>
            </a:r>
          </a:p>
          <a:p>
            <a:pPr lvl="1"/>
            <a:r>
              <a:rPr lang="en-US" sz="1600" dirty="0"/>
              <a:t> Reporting all accidents to bus supervisor (district forms)</a:t>
            </a:r>
          </a:p>
          <a:p>
            <a:endParaRPr lang="en-US" dirty="0"/>
          </a:p>
        </p:txBody>
      </p:sp>
      <p:sp>
        <p:nvSpPr>
          <p:cNvPr id="3" name="Title 2"/>
          <p:cNvSpPr>
            <a:spLocks noGrp="1"/>
          </p:cNvSpPr>
          <p:nvPr>
            <p:ph type="title"/>
          </p:nvPr>
        </p:nvSpPr>
        <p:spPr/>
        <p:txBody>
          <a:bodyPr/>
          <a:lstStyle/>
          <a:p>
            <a:r>
              <a:rPr lang="en-US" dirty="0"/>
              <a:t>Policy</a:t>
            </a:r>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3517068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Phones</a:t>
            </a:r>
          </a:p>
          <a:p>
            <a:r>
              <a:rPr lang="en-US" dirty="0" smtClean="0"/>
              <a:t>Restrooms</a:t>
            </a:r>
          </a:p>
          <a:p>
            <a:r>
              <a:rPr lang="en-US" dirty="0" smtClean="0"/>
              <a:t>Leaving room clean</a:t>
            </a:r>
          </a:p>
          <a:p>
            <a:pPr marL="45720" indent="0">
              <a:buNone/>
            </a:pPr>
            <a:endParaRPr lang="en-US" dirty="0" smtClean="0"/>
          </a:p>
          <a:p>
            <a:endParaRPr lang="en-US" dirty="0"/>
          </a:p>
        </p:txBody>
      </p:sp>
      <p:sp>
        <p:nvSpPr>
          <p:cNvPr id="10" name="Title 9"/>
          <p:cNvSpPr>
            <a:spLocks noGrp="1"/>
          </p:cNvSpPr>
          <p:nvPr>
            <p:ph type="title"/>
          </p:nvPr>
        </p:nvSpPr>
        <p:spPr/>
        <p:txBody>
          <a:bodyPr/>
          <a:lstStyle/>
          <a:p>
            <a:r>
              <a:rPr lang="en-US" dirty="0" smtClean="0"/>
              <a:t>Housekeeping</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recommendation is a statement giving advice or counsel. Any organization or individual might recommend some type of action. It is strictly advisory. It is not required. </a:t>
            </a:r>
          </a:p>
          <a:p>
            <a:pPr lvl="1"/>
            <a:r>
              <a:rPr lang="en-US" dirty="0"/>
              <a:t>The local transportation supervisor could also have a number of recommendations. These would vary by school district and could range from manner of operation of the bus to how drivers are to dress. </a:t>
            </a:r>
          </a:p>
          <a:p>
            <a:endParaRPr lang="en-US" dirty="0"/>
          </a:p>
        </p:txBody>
      </p:sp>
      <p:sp>
        <p:nvSpPr>
          <p:cNvPr id="3" name="Title 2"/>
          <p:cNvSpPr>
            <a:spLocks noGrp="1"/>
          </p:cNvSpPr>
          <p:nvPr>
            <p:ph type="title"/>
          </p:nvPr>
        </p:nvSpPr>
        <p:spPr/>
        <p:txBody>
          <a:bodyPr/>
          <a:lstStyle/>
          <a:p>
            <a:r>
              <a:rPr lang="en-US" dirty="0"/>
              <a:t>Recommendation</a:t>
            </a:r>
          </a:p>
        </p:txBody>
      </p:sp>
      <p:sp>
        <p:nvSpPr>
          <p:cNvPr id="4" name="Footer Placeholder 3"/>
          <p:cNvSpPr>
            <a:spLocks noGrp="1"/>
          </p:cNvSpPr>
          <p:nvPr>
            <p:ph type="ftr" sz="quarter" idx="3"/>
          </p:nvPr>
        </p:nvSpPr>
        <p:spPr/>
        <p:txBody>
          <a:bodyPr/>
          <a:lstStyle/>
          <a:p>
            <a:fld id="{757A2F4E-5D54-B04B-91BD-7E78EE1FE9FD}" type="slidenum">
              <a:rPr lang="en-US" smtClean="0"/>
              <a:pPr/>
              <a:t>20</a:t>
            </a:fld>
            <a:endParaRPr lang="en-US" dirty="0" smtClean="0"/>
          </a:p>
        </p:txBody>
      </p:sp>
    </p:spTree>
    <p:extLst>
      <p:ext uri="{BB962C8B-B14F-4D97-AF65-F5344CB8AC3E}">
        <p14:creationId xmlns:p14="http://schemas.microsoft.com/office/powerpoint/2010/main" val="1829489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Model Traffic Code for Colorado</a:t>
            </a:r>
          </a:p>
          <a:p>
            <a:pPr marL="45720" indent="0">
              <a:buNone/>
            </a:pPr>
            <a:r>
              <a:rPr lang="en-US" sz="1200" dirty="0" smtClean="0">
                <a:hlinkClick r:id="rId2"/>
              </a:rPr>
              <a:t>https</a:t>
            </a:r>
            <a:r>
              <a:rPr lang="en-US" sz="1200" dirty="0">
                <a:hlinkClick r:id="rId2"/>
              </a:rPr>
              <a:t>://</a:t>
            </a:r>
            <a:r>
              <a:rPr lang="en-US" sz="1200" dirty="0" smtClean="0">
                <a:hlinkClick r:id="rId2"/>
              </a:rPr>
              <a:t>www.codot.gov/library/traffic/traffic-manuals-guidelines/fed-state-co-traffic-manuals/model-traffic-code</a:t>
            </a:r>
            <a:endParaRPr lang="en-US" sz="1200" dirty="0" smtClean="0"/>
          </a:p>
          <a:p>
            <a:pPr marL="45720" indent="0">
              <a:buNone/>
            </a:pPr>
            <a:r>
              <a:rPr lang="en-US" dirty="0" smtClean="0"/>
              <a:t> </a:t>
            </a:r>
          </a:p>
          <a:p>
            <a:pPr marL="45720" indent="0">
              <a:buNone/>
            </a:pPr>
            <a:r>
              <a:rPr lang="en-US" dirty="0"/>
              <a:t>Colorado Department of Revenue – CDL </a:t>
            </a:r>
            <a:r>
              <a:rPr lang="en-US" dirty="0" smtClean="0"/>
              <a:t>Compliance</a:t>
            </a:r>
          </a:p>
          <a:p>
            <a:pPr marL="45720" indent="0">
              <a:buNone/>
            </a:pPr>
            <a:endParaRPr lang="en-US" dirty="0"/>
          </a:p>
          <a:p>
            <a:pPr marL="45720" indent="0">
              <a:buNone/>
            </a:pPr>
            <a:r>
              <a:rPr lang="en-US" dirty="0" smtClean="0"/>
              <a:t>Colorado Revised Statutes</a:t>
            </a:r>
          </a:p>
          <a:p>
            <a:pPr marL="45720" indent="0">
              <a:buNone/>
            </a:pPr>
            <a:endParaRPr lang="en-US" dirty="0"/>
          </a:p>
        </p:txBody>
      </p:sp>
      <p:sp>
        <p:nvSpPr>
          <p:cNvPr id="3" name="Title 2"/>
          <p:cNvSpPr>
            <a:spLocks noGrp="1"/>
          </p:cNvSpPr>
          <p:nvPr>
            <p:ph type="title"/>
          </p:nvPr>
        </p:nvSpPr>
        <p:spPr/>
        <p:txBody>
          <a:bodyPr/>
          <a:lstStyle/>
          <a:p>
            <a:r>
              <a:rPr lang="en-US" dirty="0" smtClean="0"/>
              <a:t>Laws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3900308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Federal Motor Vehicle Safety Standards and Regulations</a:t>
            </a:r>
          </a:p>
          <a:p>
            <a:pPr marL="45720" indent="0">
              <a:buNone/>
            </a:pPr>
            <a:r>
              <a:rPr lang="en-US" sz="1800" dirty="0"/>
              <a:t>These Federal safety standards are regulations written in terms of minimum safety performance requirements for motor vehicles or items of motor vehicle equipment. These requirements are specified in such a manner "that the public is protected against unreasonable risk of crashes occurring as a result of the design, construction, or performance of motor vehicles and is also protected against unreasonable risk of death or injury in the event crashes do occur</a:t>
            </a:r>
            <a:r>
              <a:rPr lang="en-US" sz="1800" dirty="0" smtClean="0"/>
              <a:t>.“</a:t>
            </a:r>
          </a:p>
          <a:p>
            <a:pPr marL="45720" indent="0">
              <a:buNone/>
            </a:pPr>
            <a:endParaRPr lang="en-US" sz="1800" dirty="0"/>
          </a:p>
          <a:p>
            <a:pPr marL="45720" indent="0">
              <a:buNone/>
            </a:pPr>
            <a:r>
              <a:rPr lang="en-US" sz="1800" dirty="0">
                <a:hlinkClick r:id="rId2"/>
              </a:rPr>
              <a:t>http://www.nhtsa.gov/cars/rules/import/FMVSS</a:t>
            </a:r>
            <a:r>
              <a:rPr lang="en-US" sz="1800" dirty="0" smtClean="0">
                <a:hlinkClick r:id="rId2"/>
              </a:rPr>
              <a:t>/</a:t>
            </a:r>
            <a:endParaRPr lang="en-US" sz="1800" dirty="0" smtClean="0"/>
          </a:p>
          <a:p>
            <a:pPr marL="45720" indent="0">
              <a:buNone/>
            </a:pPr>
            <a:endParaRPr lang="en-US" sz="1800" dirty="0"/>
          </a:p>
          <a:p>
            <a:pPr marL="45720" indent="0">
              <a:buNone/>
            </a:pPr>
            <a:r>
              <a:rPr lang="en-US" dirty="0" smtClean="0"/>
              <a:t>Code of Federal Regulations</a:t>
            </a:r>
          </a:p>
          <a:p>
            <a:pPr marL="45720" indent="0">
              <a:buNone/>
            </a:pPr>
            <a:r>
              <a:rPr lang="en-US" sz="1600" dirty="0" smtClean="0">
                <a:hlinkClick r:id="rId3"/>
              </a:rPr>
              <a:t>www.law.cornell.edu/uscode/text/49</a:t>
            </a:r>
            <a:endParaRPr lang="en-US" sz="1600" dirty="0" smtClean="0"/>
          </a:p>
          <a:p>
            <a:pPr marL="45720" indent="0">
              <a:buNone/>
            </a:pPr>
            <a:endParaRPr lang="en-US" dirty="0" smtClean="0"/>
          </a:p>
          <a:p>
            <a:pPr marL="45720" indent="0">
              <a:buNone/>
            </a:pPr>
            <a:endParaRPr lang="en-US" sz="1800" dirty="0"/>
          </a:p>
        </p:txBody>
      </p:sp>
      <p:sp>
        <p:nvSpPr>
          <p:cNvPr id="3" name="Title 2"/>
          <p:cNvSpPr>
            <a:spLocks noGrp="1"/>
          </p:cNvSpPr>
          <p:nvPr>
            <p:ph type="title"/>
          </p:nvPr>
        </p:nvSpPr>
        <p:spPr/>
        <p:txBody>
          <a:bodyPr/>
          <a:lstStyle/>
          <a:p>
            <a:r>
              <a:rPr lang="en-US" dirty="0" smtClean="0"/>
              <a:t>Rules and Regulations</a:t>
            </a:r>
            <a:br>
              <a:rPr lang="en-US" dirty="0" smtClean="0"/>
            </a:br>
            <a:r>
              <a:rPr lang="en-US" dirty="0" smtClean="0"/>
              <a:t>FMVSS - CFR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2870359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532257"/>
            <a:ext cx="8407893" cy="4662065"/>
          </a:xfrm>
        </p:spPr>
        <p:txBody>
          <a:bodyPr/>
          <a:lstStyle/>
          <a:p>
            <a:r>
              <a:rPr lang="en-US" dirty="0" smtClean="0"/>
              <a:t>Federal Motor Carrier Safety Administration</a:t>
            </a:r>
          </a:p>
          <a:p>
            <a:pPr lvl="1"/>
            <a:r>
              <a:rPr lang="en-US" sz="1800" dirty="0"/>
              <a:t>The primary mission of the Federal Motor Carrier Safety Administration (FMCSA) is to reduce crashes, injuries and fatalities involving large trucks and buses</a:t>
            </a:r>
            <a:r>
              <a:rPr lang="en-US" sz="1800" dirty="0" smtClean="0"/>
              <a:t>.</a:t>
            </a:r>
          </a:p>
          <a:p>
            <a:pPr lvl="1"/>
            <a:r>
              <a:rPr lang="en-US" sz="1800" dirty="0"/>
              <a:t>Develops and enforces data-driven regulations that balance motor carrier (truck and bus companies) safety with efficiency;</a:t>
            </a:r>
          </a:p>
          <a:p>
            <a:pPr lvl="1"/>
            <a:r>
              <a:rPr lang="en-US" sz="1800" dirty="0"/>
              <a:t>Harnesses safety information systems to focus on higher risk carriers in enforcing the safety regulations;</a:t>
            </a:r>
          </a:p>
          <a:p>
            <a:pPr lvl="1"/>
            <a:r>
              <a:rPr lang="en-US" sz="1800" dirty="0"/>
              <a:t>Targets educational messages to carriers, commercial drivers, and the public; and</a:t>
            </a:r>
          </a:p>
          <a:p>
            <a:pPr lvl="1"/>
            <a:r>
              <a:rPr lang="en-US" sz="1800" dirty="0"/>
              <a:t>Partners with stakeholders including Federal, State, and local enforcement agencies, the motor carrier industry, safety groups, and organized labor on efforts to reduce bus and truck-related crashes</a:t>
            </a:r>
            <a:r>
              <a:rPr lang="en-US" sz="1800" dirty="0" smtClean="0"/>
              <a:t>.</a:t>
            </a:r>
          </a:p>
          <a:p>
            <a:pPr marL="365760" lvl="1" indent="0">
              <a:buNone/>
            </a:pPr>
            <a:r>
              <a:rPr lang="en-US" sz="1800" dirty="0" smtClean="0">
                <a:hlinkClick r:id="rId2"/>
              </a:rPr>
              <a:t>www.fmcsa.dot.gov/regulations/title49/b/5/3</a:t>
            </a:r>
            <a:endParaRPr lang="en-US" sz="1800" dirty="0" smtClean="0"/>
          </a:p>
          <a:p>
            <a:pPr marL="365760" lvl="1" indent="0">
              <a:buNone/>
            </a:pPr>
            <a:r>
              <a:rPr lang="en-US" sz="1800" dirty="0" smtClean="0"/>
              <a:t>   Controlled Substances and Alcohol Use and Testing 382</a:t>
            </a:r>
          </a:p>
          <a:p>
            <a:pPr marL="365760" lvl="1" indent="0">
              <a:buNone/>
            </a:pPr>
            <a:r>
              <a:rPr lang="en-US" sz="1800" dirty="0"/>
              <a:t> </a:t>
            </a:r>
            <a:r>
              <a:rPr lang="en-US" sz="1800" dirty="0" smtClean="0"/>
              <a:t>  Driver Medical </a:t>
            </a:r>
            <a:r>
              <a:rPr lang="en-US" sz="1800" dirty="0" smtClean="0"/>
              <a:t>Requirements</a:t>
            </a:r>
          </a:p>
          <a:p>
            <a:pPr marL="365760" lvl="1" indent="0">
              <a:buNone/>
            </a:pPr>
            <a:r>
              <a:rPr lang="en-US" sz="1800" dirty="0"/>
              <a:t> </a:t>
            </a:r>
            <a:r>
              <a:rPr lang="en-US" sz="1800" dirty="0" smtClean="0"/>
              <a:t>  </a:t>
            </a:r>
          </a:p>
          <a:p>
            <a:pPr marL="365760" lvl="1" indent="0">
              <a:buNone/>
            </a:pPr>
            <a:endParaRPr lang="en-US" sz="1800" dirty="0"/>
          </a:p>
        </p:txBody>
      </p:sp>
      <p:sp>
        <p:nvSpPr>
          <p:cNvPr id="3" name="Title 2"/>
          <p:cNvSpPr>
            <a:spLocks noGrp="1"/>
          </p:cNvSpPr>
          <p:nvPr>
            <p:ph type="title"/>
          </p:nvPr>
        </p:nvSpPr>
        <p:spPr/>
        <p:txBody>
          <a:bodyPr/>
          <a:lstStyle/>
          <a:p>
            <a:r>
              <a:rPr lang="en-US" dirty="0" smtClean="0"/>
              <a:t>Rules and Regulations</a:t>
            </a:r>
            <a:br>
              <a:rPr lang="en-US" dirty="0" smtClean="0"/>
            </a:br>
            <a:r>
              <a:rPr lang="en-US" dirty="0" smtClean="0"/>
              <a:t>FMCSA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23</a:t>
            </a:fld>
            <a:endParaRPr lang="en-US" dirty="0" smtClean="0"/>
          </a:p>
        </p:txBody>
      </p:sp>
    </p:spTree>
    <p:extLst>
      <p:ext uri="{BB962C8B-B14F-4D97-AF65-F5344CB8AC3E}">
        <p14:creationId xmlns:p14="http://schemas.microsoft.com/office/powerpoint/2010/main" val="79408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Coming in 2020</a:t>
            </a:r>
          </a:p>
          <a:p>
            <a:r>
              <a:rPr lang="en-US" dirty="0" smtClean="0"/>
              <a:t>Entry level CDL Instructor</a:t>
            </a:r>
          </a:p>
          <a:p>
            <a:r>
              <a:rPr lang="en-US" dirty="0" smtClean="0"/>
              <a:t>Drug Clearinghouse</a:t>
            </a:r>
          </a:p>
          <a:p>
            <a:r>
              <a:rPr lang="en-US" dirty="0" smtClean="0"/>
              <a:t>TAC working with CSPTA </a:t>
            </a:r>
            <a:endParaRPr lang="en-US" dirty="0"/>
          </a:p>
        </p:txBody>
      </p:sp>
      <p:sp>
        <p:nvSpPr>
          <p:cNvPr id="3" name="Title 2"/>
          <p:cNvSpPr>
            <a:spLocks noGrp="1"/>
          </p:cNvSpPr>
          <p:nvPr>
            <p:ph type="title"/>
          </p:nvPr>
        </p:nvSpPr>
        <p:spPr/>
        <p:txBody>
          <a:bodyPr/>
          <a:lstStyle/>
          <a:p>
            <a:r>
              <a:rPr lang="en-US" dirty="0"/>
              <a:t>Rules and Regulations</a:t>
            </a:r>
            <a:br>
              <a:rPr lang="en-US" dirty="0"/>
            </a:br>
            <a:r>
              <a:rPr lang="en-US" dirty="0"/>
              <a:t>FMCSA</a:t>
            </a:r>
          </a:p>
        </p:txBody>
      </p:sp>
      <p:sp>
        <p:nvSpPr>
          <p:cNvPr id="4" name="Footer Placeholder 3"/>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39585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   Individuals with Disabilities Education Act </a:t>
            </a:r>
          </a:p>
          <a:p>
            <a:pPr marL="365760" lvl="1" indent="0">
              <a:buNone/>
            </a:pPr>
            <a:r>
              <a:rPr lang="en-US" sz="2000" dirty="0">
                <a:hlinkClick r:id="rId2"/>
              </a:rPr>
              <a:t>http://</a:t>
            </a:r>
            <a:r>
              <a:rPr lang="en-US" sz="2000" dirty="0" smtClean="0">
                <a:hlinkClick r:id="rId2"/>
              </a:rPr>
              <a:t>www2.ed.gov/policy/speced/guid/idea/idea2004.html</a:t>
            </a:r>
            <a:endParaRPr lang="en-US" sz="2000" dirty="0" smtClean="0"/>
          </a:p>
          <a:p>
            <a:pPr marL="365760" lvl="1" indent="0">
              <a:buNone/>
            </a:pPr>
            <a:endParaRPr lang="en-US" dirty="0"/>
          </a:p>
          <a:p>
            <a:pPr marL="365760" lvl="1" indent="0">
              <a:buNone/>
            </a:pPr>
            <a:r>
              <a:rPr lang="en-US" sz="2400" b="1" dirty="0" smtClean="0"/>
              <a:t>Free Appropriate Public Education Under Section 504</a:t>
            </a:r>
          </a:p>
          <a:p>
            <a:pPr marL="365760" lvl="1" indent="0">
              <a:buNone/>
            </a:pPr>
            <a:r>
              <a:rPr lang="en-US" sz="2000" dirty="0" smtClean="0">
                <a:hlinkClick r:id="rId3"/>
              </a:rPr>
              <a:t>http</a:t>
            </a:r>
            <a:r>
              <a:rPr lang="en-US" sz="2000" dirty="0">
                <a:hlinkClick r:id="rId3"/>
              </a:rPr>
              <a:t>://</a:t>
            </a:r>
            <a:r>
              <a:rPr lang="en-US" sz="2000" dirty="0" smtClean="0">
                <a:hlinkClick r:id="rId3"/>
              </a:rPr>
              <a:t>www2.ed.gov/about/offices/list/ocr/docs/edlite-FAPE504.html</a:t>
            </a:r>
            <a:endParaRPr lang="en-US" sz="2000" dirty="0" smtClean="0"/>
          </a:p>
          <a:p>
            <a:pPr marL="365760" lvl="1" indent="0">
              <a:buNone/>
            </a:pPr>
            <a:endParaRPr lang="en-US" sz="2400" b="1" dirty="0" smtClean="0"/>
          </a:p>
          <a:p>
            <a:pPr marL="365760" lvl="1" indent="0">
              <a:buNone/>
            </a:pPr>
            <a:r>
              <a:rPr lang="en-US" sz="2400" b="1" dirty="0" smtClean="0"/>
              <a:t>Office of Civil Rights</a:t>
            </a:r>
          </a:p>
          <a:p>
            <a:pPr marL="365760" lvl="1" indent="0">
              <a:buNone/>
            </a:pPr>
            <a:r>
              <a:rPr lang="en-US" sz="2000" b="1" dirty="0">
                <a:hlinkClick r:id="rId4"/>
              </a:rPr>
              <a:t>http://</a:t>
            </a:r>
            <a:r>
              <a:rPr lang="en-US" sz="2000" b="1" dirty="0" smtClean="0">
                <a:hlinkClick r:id="rId4"/>
              </a:rPr>
              <a:t>www2.ed.gov/about/offices/list/ocr/504faq.html</a:t>
            </a:r>
            <a:endParaRPr lang="en-US" sz="2000" b="1" dirty="0" smtClean="0"/>
          </a:p>
          <a:p>
            <a:pPr marL="365760" lvl="1" indent="0">
              <a:buNone/>
            </a:pPr>
            <a:endParaRPr lang="en-US" sz="1200" b="1" dirty="0"/>
          </a:p>
          <a:p>
            <a:pPr marL="365760" lvl="1" indent="0">
              <a:buNone/>
            </a:pPr>
            <a:endParaRPr lang="en-US" sz="2400" b="1" dirty="0"/>
          </a:p>
          <a:p>
            <a:pPr marL="365760" lvl="1" indent="0">
              <a:buNone/>
            </a:pPr>
            <a:r>
              <a:rPr lang="en-US" sz="2400" b="1" dirty="0"/>
              <a:t> </a:t>
            </a:r>
          </a:p>
        </p:txBody>
      </p:sp>
      <p:sp>
        <p:nvSpPr>
          <p:cNvPr id="3" name="Title 2"/>
          <p:cNvSpPr>
            <a:spLocks noGrp="1"/>
          </p:cNvSpPr>
          <p:nvPr>
            <p:ph type="title"/>
          </p:nvPr>
        </p:nvSpPr>
        <p:spPr/>
        <p:txBody>
          <a:bodyPr/>
          <a:lstStyle/>
          <a:p>
            <a:r>
              <a:rPr lang="en-US" dirty="0" smtClean="0"/>
              <a:t>Rules and Regulations</a:t>
            </a:r>
            <a:br>
              <a:rPr lang="en-US" dirty="0" smtClean="0"/>
            </a:br>
            <a:r>
              <a:rPr lang="en-US" sz="2800" dirty="0" smtClean="0"/>
              <a:t>IDEA – FAPE – OCR</a:t>
            </a:r>
            <a:endParaRPr lang="en-US" sz="2800"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Tree>
    <p:extLst>
      <p:ext uri="{BB962C8B-B14F-4D97-AF65-F5344CB8AC3E}">
        <p14:creationId xmlns:p14="http://schemas.microsoft.com/office/powerpoint/2010/main" val="1880060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Family Educational Rights and Privacy Act</a:t>
            </a:r>
          </a:p>
          <a:p>
            <a:pPr marL="45720" indent="0">
              <a:buNone/>
            </a:pPr>
            <a:r>
              <a:rPr lang="en-US" sz="1200" dirty="0"/>
              <a:t>The Family Educational Rights and Privacy Act (FERPA) (20 U.S.C. § 1232g; 34 CFR Part 99) is a Federal law that protects the privacy of student education records. The law applies to all schools that receive funds under an applicable program of the U.S. Department of Education.</a:t>
            </a:r>
          </a:p>
          <a:p>
            <a:pPr marL="45720" indent="0">
              <a:buNone/>
            </a:pPr>
            <a:endParaRPr lang="en-US" sz="1200" dirty="0"/>
          </a:p>
          <a:p>
            <a:pPr marL="45720" indent="0">
              <a:buNone/>
            </a:pPr>
            <a:r>
              <a:rPr lang="en-US" sz="1200" dirty="0"/>
              <a:t>FERPA gives parents certain rights with respect to their children's education records. These rights transfer to the student when he or she reaches the age of 18 or attends a school beyond the high school level. Students to whom the rights have transferred are "eligible students."</a:t>
            </a:r>
          </a:p>
          <a:p>
            <a:pPr marL="45720" indent="0">
              <a:buNone/>
            </a:pPr>
            <a:r>
              <a:rPr lang="en-US" dirty="0" smtClean="0"/>
              <a:t>Freedom </a:t>
            </a:r>
            <a:r>
              <a:rPr lang="en-US" dirty="0"/>
              <a:t>of Information Act</a:t>
            </a:r>
          </a:p>
          <a:p>
            <a:pPr marL="45720" indent="0">
              <a:buNone/>
            </a:pPr>
            <a:r>
              <a:rPr lang="en-US" sz="1200" dirty="0"/>
              <a:t>The Freedom of Information Act (FOIA) gives you the right to request information from federal agencies. From </a:t>
            </a:r>
            <a:r>
              <a:rPr lang="en-US" sz="1200" dirty="0" err="1"/>
              <a:t>FOIAonline</a:t>
            </a:r>
            <a:r>
              <a:rPr lang="en-US" sz="1200" dirty="0"/>
              <a:t> </a:t>
            </a:r>
            <a:r>
              <a:rPr lang="en-US" sz="1200" dirty="0" smtClean="0"/>
              <a:t>you </a:t>
            </a:r>
            <a:r>
              <a:rPr lang="en-US" sz="1200" dirty="0"/>
              <a:t>can submit FOIA requests to all participating agencies, track the status of requests, search for requests submitted by others, access previously released records, and generate agency-specific FOIA processing reports. </a:t>
            </a:r>
          </a:p>
          <a:p>
            <a:pPr marL="45720" indent="0">
              <a:buNone/>
            </a:pPr>
            <a:r>
              <a:rPr lang="en-US" dirty="0"/>
              <a:t>Colorado Open Records Act</a:t>
            </a:r>
          </a:p>
          <a:p>
            <a:pPr marL="45720" indent="0">
              <a:buNone/>
            </a:pPr>
            <a:r>
              <a:rPr lang="en-US" sz="1200" dirty="0"/>
              <a:t>In Colorado, pursuant to the Colorado Open Records Act (CORA) under C.R.S. 24-72-201 et seq., it is declared to be the public policy of the state that all public records shall be open for inspection by any person at reasonable times, except as provided in part 2 or as otherwise specifically provided by law.  The CORA is a series of laws designed to guarantee that the public has access to public records of government bodies at all levels in Colorado.  The law was enacted in 1969.  It applies to “the state, its agencies and institutions, cities, counties, cities and counties, towns, school districts, special districts, and housing authorities.”</a:t>
            </a:r>
          </a:p>
          <a:p>
            <a:pPr marL="45720" indent="0">
              <a:buNone/>
            </a:pPr>
            <a:endParaRPr lang="en-US" dirty="0"/>
          </a:p>
        </p:txBody>
      </p:sp>
      <p:sp>
        <p:nvSpPr>
          <p:cNvPr id="3" name="Title 2"/>
          <p:cNvSpPr>
            <a:spLocks noGrp="1"/>
          </p:cNvSpPr>
          <p:nvPr>
            <p:ph type="title"/>
          </p:nvPr>
        </p:nvSpPr>
        <p:spPr/>
        <p:txBody>
          <a:bodyPr/>
          <a:lstStyle/>
          <a:p>
            <a:r>
              <a:rPr lang="en-US" dirty="0" smtClean="0"/>
              <a:t>FERPA -FOIA - CORA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1565996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National Highway Traffic Safety Administration </a:t>
            </a:r>
          </a:p>
          <a:p>
            <a:pPr marL="45720" indent="0">
              <a:buNone/>
            </a:pPr>
            <a:r>
              <a:rPr lang="en-US" dirty="0"/>
              <a:t>	</a:t>
            </a:r>
            <a:r>
              <a:rPr lang="en-US" sz="1800" dirty="0" smtClean="0"/>
              <a:t>Databases for in-depth record of safety Issues for Vehicles, Child Restraints, 	Tires and Equipment</a:t>
            </a:r>
          </a:p>
          <a:p>
            <a:pPr marL="45720" indent="0">
              <a:buNone/>
            </a:pPr>
            <a:endParaRPr lang="en-US" sz="1800" dirty="0" smtClean="0"/>
          </a:p>
          <a:p>
            <a:pPr marL="45720" indent="0">
              <a:buNone/>
            </a:pPr>
            <a:r>
              <a:rPr lang="en-US" sz="1800" dirty="0" smtClean="0">
                <a:hlinkClick r:id="rId2"/>
              </a:rPr>
              <a:t>http</a:t>
            </a:r>
            <a:r>
              <a:rPr lang="en-US" sz="1800" dirty="0">
                <a:hlinkClick r:id="rId2"/>
              </a:rPr>
              <a:t>://</a:t>
            </a:r>
            <a:r>
              <a:rPr lang="en-US" sz="1800" dirty="0" smtClean="0">
                <a:hlinkClick r:id="rId2"/>
              </a:rPr>
              <a:t>www-odi.nhtsa.dot.gov/owners/SearchSafetyIssues</a:t>
            </a:r>
            <a:endParaRPr lang="en-US" sz="1800" dirty="0" smtClean="0"/>
          </a:p>
          <a:p>
            <a:pPr marL="45720" indent="0">
              <a:buNone/>
            </a:pPr>
            <a:endParaRPr lang="en-US" sz="1800" dirty="0" smtClean="0"/>
          </a:p>
          <a:p>
            <a:pPr marL="45720" indent="0">
              <a:buNone/>
            </a:pPr>
            <a:endParaRPr lang="en-US" sz="1800" dirty="0"/>
          </a:p>
          <a:p>
            <a:pPr marL="45720" indent="0">
              <a:buNone/>
            </a:pPr>
            <a:r>
              <a:rPr lang="en-US" dirty="0" smtClean="0"/>
              <a:t>United States Department of Transportation</a:t>
            </a:r>
          </a:p>
          <a:p>
            <a:pPr marL="45720" indent="0">
              <a:buNone/>
            </a:pPr>
            <a:endParaRPr lang="en-US" dirty="0"/>
          </a:p>
          <a:p>
            <a:pPr marL="45720" indent="0">
              <a:buNone/>
            </a:pPr>
            <a:r>
              <a:rPr lang="en-US" sz="1800" dirty="0" smtClean="0">
                <a:hlinkClick r:id="rId3"/>
              </a:rPr>
              <a:t>www.transportation.gov/areas-of-focus</a:t>
            </a:r>
            <a:endParaRPr lang="en-US" sz="1800" dirty="0" smtClean="0"/>
          </a:p>
          <a:p>
            <a:pPr marL="45720" indent="0">
              <a:buNone/>
            </a:pPr>
            <a:endParaRPr lang="en-US" dirty="0" smtClean="0"/>
          </a:p>
        </p:txBody>
      </p:sp>
      <p:sp>
        <p:nvSpPr>
          <p:cNvPr id="3" name="Title 2"/>
          <p:cNvSpPr>
            <a:spLocks noGrp="1"/>
          </p:cNvSpPr>
          <p:nvPr>
            <p:ph type="title"/>
          </p:nvPr>
        </p:nvSpPr>
        <p:spPr/>
        <p:txBody>
          <a:bodyPr/>
          <a:lstStyle/>
          <a:p>
            <a:r>
              <a:rPr lang="en-US" dirty="0" smtClean="0"/>
              <a:t>NHTSA - USDOT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2484872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Child Left Behind/Every Student Succeeds Act</a:t>
            </a:r>
          </a:p>
          <a:p>
            <a:pPr marL="45720" indent="0">
              <a:buNone/>
            </a:pPr>
            <a:r>
              <a:rPr lang="en-US" sz="1200" dirty="0"/>
              <a:t>The previous version of the law, the No Child Left Behind (NCLB) Act, was enacted in 2002. NCLB represented a significant step forward for our nation’s children in many respects, particularly as it shined a light on where students were making progress and where they needed additional support, regardless of race, income, zip code, disability, home language, or background. The law was scheduled for revision in 2007, and, over time, NCLB’s prescriptive requirements became increasingly unworkable for schools and educators. Recognizing this fact, in 2010, the Obama administration joined a call from educators and families to create a better law that focused on the clear goal of fully preparing all students for success in college and careers.</a:t>
            </a:r>
            <a:endParaRPr lang="en-US" sz="1200" dirty="0" smtClean="0"/>
          </a:p>
          <a:p>
            <a:r>
              <a:rPr lang="en-US" dirty="0" smtClean="0"/>
              <a:t>McKinney Vento Education of Homeless Children and Youth Assistance Act</a:t>
            </a:r>
          </a:p>
          <a:p>
            <a:pPr marL="45720" indent="0">
              <a:buNone/>
            </a:pPr>
            <a:r>
              <a:rPr lang="en-US" sz="1200" dirty="0"/>
              <a:t>The McKinney-Vento Education of Homeless Children and Youth Assistance Act is a federal law that ensures immediate enrollment and educational stability for homeless children and youth. McKinney-Vento provides federal funding to states for the purpose of supporting district programs that serve homeless students</a:t>
            </a:r>
            <a:r>
              <a:rPr lang="en-US" sz="1200" dirty="0" smtClean="0"/>
              <a:t>. Sep </a:t>
            </a:r>
            <a:r>
              <a:rPr lang="en-US" sz="1200" dirty="0"/>
              <a:t>6, 2016</a:t>
            </a:r>
            <a:endParaRPr lang="en-US" sz="1200" dirty="0" smtClean="0"/>
          </a:p>
          <a:p>
            <a:r>
              <a:rPr lang="en-US" dirty="0" smtClean="0"/>
              <a:t>Head Start</a:t>
            </a:r>
          </a:p>
          <a:p>
            <a:r>
              <a:rPr lang="en-US" sz="1200" dirty="0"/>
              <a:t>Head Start is a Federal program that promotes the school readiness of children from birth to age five from low-income families by enhancing their cognitive, social, and emotional development. Head Start programs provide a learning environment that supports children's growth in many areas such as language, literacy, and social and emotional development. Head Start emphasizes the role of parents as their child's first and most important teacher. These programs help build relationships with families that support family well-being and many other important areas.</a:t>
            </a:r>
          </a:p>
          <a:p>
            <a:endParaRPr lang="en-US" sz="1200" dirty="0"/>
          </a:p>
        </p:txBody>
      </p:sp>
      <p:sp>
        <p:nvSpPr>
          <p:cNvPr id="3" name="Title 2"/>
          <p:cNvSpPr>
            <a:spLocks noGrp="1"/>
          </p:cNvSpPr>
          <p:nvPr>
            <p:ph type="title"/>
          </p:nvPr>
        </p:nvSpPr>
        <p:spPr/>
        <p:txBody>
          <a:bodyPr/>
          <a:lstStyle/>
          <a:p>
            <a:r>
              <a:rPr lang="en-US" dirty="0" smtClean="0"/>
              <a:t>NCLB – ESSA-McKinney Vento</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4015287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a:p>
          <a:p>
            <a:r>
              <a:rPr lang="en-US" dirty="0"/>
              <a:t>April 30, 2015-Present</a:t>
            </a:r>
          </a:p>
          <a:p>
            <a:endParaRPr lang="en-US" dirty="0"/>
          </a:p>
          <a:p>
            <a:r>
              <a:rPr lang="en-US" dirty="0"/>
              <a:t>September 1, 2007-2015</a:t>
            </a:r>
          </a:p>
          <a:p>
            <a:endParaRPr lang="en-US" dirty="0"/>
          </a:p>
          <a:p>
            <a:r>
              <a:rPr lang="en-US" dirty="0"/>
              <a:t>February 1, 1999-2007</a:t>
            </a:r>
          </a:p>
          <a:p>
            <a:endParaRPr lang="en-US" dirty="0"/>
          </a:p>
          <a:p>
            <a:r>
              <a:rPr lang="en-US" dirty="0"/>
              <a:t>October 1, </a:t>
            </a:r>
            <a:r>
              <a:rPr lang="en-US" dirty="0" smtClean="0"/>
              <a:t>1993-1999</a:t>
            </a:r>
          </a:p>
          <a:p>
            <a:pPr marL="45720" indent="0">
              <a:buNone/>
            </a:pPr>
            <a:endParaRPr lang="en-US" dirty="0"/>
          </a:p>
          <a:p>
            <a:pPr marL="45720" indent="0">
              <a:buNone/>
            </a:pPr>
            <a:r>
              <a:rPr lang="en-US" sz="1800" dirty="0">
                <a:hlinkClick r:id="rId2"/>
              </a:rPr>
              <a:t>http://</a:t>
            </a:r>
            <a:r>
              <a:rPr lang="en-US" sz="1800" dirty="0" smtClean="0">
                <a:hlinkClick r:id="rId2"/>
              </a:rPr>
              <a:t>www.cde.state.co.us/transportation/transregulations.htm</a:t>
            </a:r>
            <a:endParaRPr lang="en-US" sz="1800" dirty="0" smtClean="0"/>
          </a:p>
          <a:p>
            <a:pPr marL="45720" indent="0">
              <a:buNone/>
            </a:pPr>
            <a:endParaRPr lang="en-US" sz="1800" dirty="0"/>
          </a:p>
        </p:txBody>
      </p:sp>
      <p:sp>
        <p:nvSpPr>
          <p:cNvPr id="3" name="Title 2"/>
          <p:cNvSpPr>
            <a:spLocks noGrp="1"/>
          </p:cNvSpPr>
          <p:nvPr>
            <p:ph type="title"/>
          </p:nvPr>
        </p:nvSpPr>
        <p:spPr/>
        <p:txBody>
          <a:bodyPr/>
          <a:lstStyle/>
          <a:p>
            <a:r>
              <a:rPr lang="en-US" dirty="0" smtClean="0"/>
              <a:t>CDE Minimum Standards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2737781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Name</a:t>
            </a:r>
          </a:p>
          <a:p>
            <a:r>
              <a:rPr lang="en-US" dirty="0" smtClean="0"/>
              <a:t>District</a:t>
            </a:r>
          </a:p>
          <a:p>
            <a:r>
              <a:rPr lang="en-US" dirty="0" smtClean="0"/>
              <a:t>Position</a:t>
            </a:r>
          </a:p>
          <a:p>
            <a:r>
              <a:rPr lang="en-US" dirty="0" smtClean="0"/>
              <a:t>Years in industry</a:t>
            </a:r>
          </a:p>
          <a:p>
            <a:r>
              <a:rPr lang="en-US" dirty="0" smtClean="0"/>
              <a:t>What is your greatest concern/challenge?</a:t>
            </a:r>
          </a:p>
        </p:txBody>
      </p:sp>
      <p:sp>
        <p:nvSpPr>
          <p:cNvPr id="3" name="Title 2"/>
          <p:cNvSpPr>
            <a:spLocks noGrp="1"/>
          </p:cNvSpPr>
          <p:nvPr>
            <p:ph type="title"/>
          </p:nvPr>
        </p:nvSpPr>
        <p:spPr/>
        <p:txBody>
          <a:bodyPr/>
          <a:lstStyle/>
          <a:p>
            <a:r>
              <a:rPr lang="en-US" dirty="0" smtClean="0"/>
              <a:t>Introductions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950076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Emergency Rulemaking May 2017</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a:t>Senate Bill 17-083, recommended by the Committee on Legal Services, reflects a review of recently adopted or amended state department rules and regulations. The Committee on Legal Services identified four technical issues with some of the rules in 1 CCR 301-26. As a result, the associated rules were not extended and will expire on May 15, 2017. Therefore, it is necessary for the State Board to approve the Emergency Rules at the May meeting, in order to address the technical corrections for these rules and maintain continuity of the existing rules.  The following summarizes the technical issues and the proposed change:</a:t>
            </a:r>
          </a:p>
          <a:p>
            <a:endParaRPr lang="en-US" dirty="0"/>
          </a:p>
          <a:p>
            <a:pPr marL="0" indent="0">
              <a:buNone/>
            </a:pPr>
            <a:endParaRPr lang="en-US" dirty="0"/>
          </a:p>
        </p:txBody>
      </p:sp>
    </p:spTree>
    <p:extLst>
      <p:ext uri="{BB962C8B-B14F-4D97-AF65-F5344CB8AC3E}">
        <p14:creationId xmlns:p14="http://schemas.microsoft.com/office/powerpoint/2010/main" val="366098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Length of Bus Routes:  </a:t>
            </a:r>
            <a:r>
              <a:rPr lang="en-US" dirty="0"/>
              <a:t>Pursuant to Section 22-51-108 C.R.S., the rules shall include reasonable and adequate standards of the safety in the length of bus routes. The proposed Emergency Rules require districts to make an effort to minimize student ride times while considering student educational needs and the geographic boundaries, terrain, traffic congestion, and financial resources within the district. Additionally, the proposed Emergency Rules allow local boards of education to establish a maximum student ride time, if desired.  </a:t>
            </a:r>
          </a:p>
          <a:p>
            <a:endParaRPr lang="en-US" dirty="0"/>
          </a:p>
        </p:txBody>
      </p:sp>
    </p:spTree>
    <p:extLst>
      <p:ext uri="{BB962C8B-B14F-4D97-AF65-F5344CB8AC3E}">
        <p14:creationId xmlns:p14="http://schemas.microsoft.com/office/powerpoint/2010/main" val="112378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a:t>References to the Code of Federal Regulations:  </a:t>
            </a:r>
            <a:r>
              <a:rPr lang="en-US" dirty="0"/>
              <a:t>There are several references to the Code of Federal Regulations that are not properly incorporated pursuant to Section 24-4-103 (12.5)(a)(II), C.R.S.  The proposed Emergency Rules makes the appropriate change to the references.</a:t>
            </a:r>
          </a:p>
          <a:p>
            <a:pPr marL="0" indent="0">
              <a:buNone/>
            </a:pPr>
            <a:endParaRPr lang="en-US" dirty="0"/>
          </a:p>
        </p:txBody>
      </p:sp>
    </p:spTree>
    <p:extLst>
      <p:ext uri="{BB962C8B-B14F-4D97-AF65-F5344CB8AC3E}">
        <p14:creationId xmlns:p14="http://schemas.microsoft.com/office/powerpoint/2010/main" val="1958864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a:t>Reference to a School Bus Operator Guide: </a:t>
            </a:r>
            <a:r>
              <a:rPr lang="en-US" dirty="0"/>
              <a:t>In rule 18.01, under the heading "Emergency Evacuation Drills", there is a reference to a school bus operator guide.  The guide should have been adopted as part of the rules or the rules should not require compliance with the guide. The proposed Emergency Rules eliminate reference to the guide.  </a:t>
            </a:r>
          </a:p>
          <a:p>
            <a:endParaRPr lang="en-US" dirty="0"/>
          </a:p>
        </p:txBody>
      </p:sp>
    </p:spTree>
    <p:extLst>
      <p:ext uri="{BB962C8B-B14F-4D97-AF65-F5344CB8AC3E}">
        <p14:creationId xmlns:p14="http://schemas.microsoft.com/office/powerpoint/2010/main" val="313721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a:t>Reasonable Size for Containers: </a:t>
            </a:r>
            <a:r>
              <a:rPr lang="en-US" dirty="0"/>
              <a:t> Rule 15.03(e) states that containers of chemicals and cleaning supplies must be kept to a reasonable size. The phrase "reasonable size" was found to be subjective and difficult for the regulated party to understand. The proposed Emergency Rules clarify that containers must be no more than 32 ounces in size.  </a:t>
            </a:r>
          </a:p>
          <a:p>
            <a:endParaRPr lang="en-US" dirty="0"/>
          </a:p>
        </p:txBody>
      </p:sp>
    </p:spTree>
    <p:extLst>
      <p:ext uri="{BB962C8B-B14F-4D97-AF65-F5344CB8AC3E}">
        <p14:creationId xmlns:p14="http://schemas.microsoft.com/office/powerpoint/2010/main" val="131916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New Operation Rules – Effective August 2017</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1500" dirty="0">
                <a:solidFill>
                  <a:prstClr val="black"/>
                </a:solidFill>
              </a:rPr>
              <a:t>	</a:t>
            </a:r>
            <a:r>
              <a:rPr lang="en-US" sz="1500" dirty="0">
                <a:solidFill>
                  <a:srgbClr val="0070C0"/>
                </a:solidFill>
              </a:rPr>
              <a:t>2.01(a)	A school district or charter school for routes (home to school, 					school to school, and school to home); </a:t>
            </a:r>
          </a:p>
          <a:p>
            <a:pPr marL="0" indent="0">
              <a:buNone/>
            </a:pPr>
            <a:r>
              <a:rPr lang="en-US" sz="1500" dirty="0">
                <a:solidFill>
                  <a:srgbClr val="0070C0"/>
                </a:solidFill>
              </a:rPr>
              <a:t>		2.01(b)	A school district or charter school for activity trips (school 					related events);</a:t>
            </a:r>
          </a:p>
          <a:p>
            <a:pPr marL="0" indent="0">
              <a:buNone/>
            </a:pPr>
            <a:r>
              <a:rPr lang="en-US" sz="1500" dirty="0">
                <a:solidFill>
                  <a:srgbClr val="0070C0"/>
                </a:solidFill>
              </a:rPr>
              <a:t>		2.01 (c) A company or individual hired by a district or charter school 				              (service provider) for routes (home to school, school to school, and 			              school to home</a:t>
            </a:r>
            <a:r>
              <a:rPr lang="en-US" sz="1500" dirty="0" smtClean="0">
                <a:solidFill>
                  <a:srgbClr val="0070C0"/>
                </a:solidFill>
              </a:rPr>
              <a:t>).</a:t>
            </a:r>
          </a:p>
          <a:p>
            <a:pPr marL="0" indent="0">
              <a:buNone/>
            </a:pPr>
            <a:r>
              <a:rPr lang="en-US" sz="1500" dirty="0" smtClean="0">
                <a:solidFill>
                  <a:srgbClr val="0070C0"/>
                </a:solidFill>
              </a:rPr>
              <a:t>Do NOT APPLY TO:</a:t>
            </a:r>
            <a:endParaRPr lang="en-US" sz="1500" dirty="0">
              <a:solidFill>
                <a:srgbClr val="0070C0"/>
              </a:solidFill>
            </a:endParaRPr>
          </a:p>
          <a:p>
            <a:pPr marL="0" indent="0">
              <a:buNone/>
            </a:pPr>
            <a:r>
              <a:rPr lang="en-US" sz="1500" dirty="0">
                <a:solidFill>
                  <a:srgbClr val="0070C0"/>
                </a:solidFill>
              </a:rPr>
              <a:t>		2.02(d) Transportation conducted by a company or individual for activity 			              trips (school related events), including service providers, parent 			              volunteers, and coaches or teachers using a private motor vehicle; or</a:t>
            </a:r>
          </a:p>
          <a:p>
            <a:pPr marL="0" indent="0">
              <a:buNone/>
            </a:pPr>
            <a:r>
              <a:rPr lang="en-US" sz="1500" dirty="0">
                <a:solidFill>
                  <a:srgbClr val="0070C0"/>
                </a:solidFill>
              </a:rPr>
              <a:t>		2.02(e) Route transportation provided by a company or individual as part of their 		              operation as a common carrier under the jurisdiction of the US 			              Department of Transportation or Public Utilities Commission, including 			              RTD, taxi cab services, Uber services, and Lyft services. </a:t>
            </a:r>
          </a:p>
          <a:p>
            <a:endParaRPr lang="en-US" dirty="0"/>
          </a:p>
        </p:txBody>
      </p:sp>
    </p:spTree>
    <p:extLst>
      <p:ext uri="{BB962C8B-B14F-4D97-AF65-F5344CB8AC3E}">
        <p14:creationId xmlns:p14="http://schemas.microsoft.com/office/powerpoint/2010/main" val="112197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New Operation Rules – Effective August 2017</a:t>
            </a:r>
            <a:endParaRPr lang="en-US" dirty="0"/>
          </a:p>
        </p:txBody>
      </p:sp>
      <p:sp>
        <p:nvSpPr>
          <p:cNvPr id="3" name="Content Placeholder 2"/>
          <p:cNvSpPr>
            <a:spLocks noGrp="1"/>
          </p:cNvSpPr>
          <p:nvPr>
            <p:ph idx="1"/>
          </p:nvPr>
        </p:nvSpPr>
        <p:spPr/>
        <p:txBody>
          <a:bodyPr/>
          <a:lstStyle/>
          <a:p>
            <a:pPr marL="0" indent="0">
              <a:buNone/>
            </a:pPr>
            <a:r>
              <a:rPr lang="en-US" dirty="0" smtClean="0"/>
              <a:t>Adding “school district, </a:t>
            </a:r>
            <a:r>
              <a:rPr lang="en-US" dirty="0" smtClean="0">
                <a:solidFill>
                  <a:srgbClr val="0070C0"/>
                </a:solidFill>
              </a:rPr>
              <a:t>charter school </a:t>
            </a:r>
            <a:r>
              <a:rPr lang="en-US" dirty="0" smtClean="0"/>
              <a:t>and service providers”</a:t>
            </a:r>
          </a:p>
          <a:p>
            <a:pPr marL="0" indent="0">
              <a:buNone/>
            </a:pPr>
            <a:r>
              <a:rPr lang="en-US" dirty="0" smtClean="0"/>
              <a:t>6.03</a:t>
            </a:r>
            <a:r>
              <a:rPr lang="en-US" dirty="0"/>
              <a:t>	A school district, </a:t>
            </a:r>
            <a:r>
              <a:rPr lang="en-US" dirty="0">
                <a:solidFill>
                  <a:srgbClr val="0070C0"/>
                </a:solidFill>
              </a:rPr>
              <a:t>charter school</a:t>
            </a:r>
            <a:r>
              <a:rPr lang="en-US" dirty="0"/>
              <a:t>, or service provider or </a:t>
            </a:r>
            <a:r>
              <a:rPr lang="en-US" dirty="0">
                <a:solidFill>
                  <a:srgbClr val="0070C0"/>
                </a:solidFill>
              </a:rPr>
              <a:t>operator of an inspection site </a:t>
            </a:r>
            <a:r>
              <a:rPr lang="en-US" strike="sngStrike" dirty="0"/>
              <a:t>with an Inspection Site Certificate </a:t>
            </a:r>
            <a:r>
              <a:rPr lang="en-US" dirty="0"/>
              <a:t>shall may submit a CDE Application for CDE Annual Inspector Qualification or Recertification Form (STU-20) to CDE verifying that the above requirements have </a:t>
            </a:r>
            <a:r>
              <a:rPr lang="en-US" dirty="0" smtClean="0"/>
              <a:t>been </a:t>
            </a:r>
            <a:r>
              <a:rPr lang="en-US" dirty="0"/>
              <a:t>satisfied.  CDE will issue an Annual Inspector Certificate. </a:t>
            </a:r>
            <a:endParaRPr lang="en-US" dirty="0" smtClean="0"/>
          </a:p>
          <a:p>
            <a:pPr marL="0" indent="0">
              <a:buNone/>
            </a:pPr>
            <a:r>
              <a:rPr lang="en-US" dirty="0" smtClean="0"/>
              <a:t>Replacing district or service provider with </a:t>
            </a:r>
            <a:r>
              <a:rPr lang="en-US" dirty="0" smtClean="0">
                <a:solidFill>
                  <a:srgbClr val="0070C0"/>
                </a:solidFill>
              </a:rPr>
              <a:t>operator of an inspection site.</a:t>
            </a:r>
            <a:endParaRPr lang="en-US" dirty="0">
              <a:solidFill>
                <a:srgbClr val="0070C0"/>
              </a:solidFill>
            </a:endParaRPr>
          </a:p>
        </p:txBody>
      </p:sp>
    </p:spTree>
    <p:extLst>
      <p:ext uri="{BB962C8B-B14F-4D97-AF65-F5344CB8AC3E}">
        <p14:creationId xmlns:p14="http://schemas.microsoft.com/office/powerpoint/2010/main" val="83978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New Operation Rules – Effective August 2017</a:t>
            </a:r>
            <a:endParaRPr lang="en-US" dirty="0"/>
          </a:p>
        </p:txBody>
      </p:sp>
      <p:sp>
        <p:nvSpPr>
          <p:cNvPr id="3" name="Content Placeholder 2"/>
          <p:cNvSpPr>
            <a:spLocks noGrp="1"/>
          </p:cNvSpPr>
          <p:nvPr>
            <p:ph idx="1"/>
          </p:nvPr>
        </p:nvSpPr>
        <p:spPr/>
        <p:txBody>
          <a:bodyPr>
            <a:normAutofit/>
          </a:bodyPr>
          <a:lstStyle/>
          <a:p>
            <a:pPr marL="0" indent="0">
              <a:buNone/>
            </a:pPr>
            <a:r>
              <a:rPr lang="en-US" dirty="0"/>
              <a:t>17.08   	Alternating flashing red warning signal lamps shall not be activated within </a:t>
            </a:r>
            <a:r>
              <a:rPr lang="en-US" strike="sngStrike" dirty="0"/>
              <a:t>50</a:t>
            </a:r>
            <a:r>
              <a:rPr lang="en-US" dirty="0"/>
              <a:t> </a:t>
            </a:r>
            <a:r>
              <a:rPr lang="en-US" dirty="0">
                <a:solidFill>
                  <a:srgbClr val="0070C0"/>
                </a:solidFill>
              </a:rPr>
              <a:t>200 </a:t>
            </a:r>
            <a:r>
              <a:rPr lang="en-US" dirty="0"/>
              <a:t>feet of an intersection if the intersection is </a:t>
            </a:r>
            <a:r>
              <a:rPr lang="en-US" dirty="0" smtClean="0"/>
              <a:t>controlled </a:t>
            </a:r>
            <a:r>
              <a:rPr lang="en-US" dirty="0"/>
              <a:t>by a traffic control signal. </a:t>
            </a:r>
            <a:endParaRPr lang="en-US" dirty="0" smtClean="0"/>
          </a:p>
          <a:p>
            <a:pPr marL="0" indent="0">
              <a:buNone/>
            </a:pPr>
            <a:endParaRPr lang="en-US" dirty="0"/>
          </a:p>
          <a:p>
            <a:pPr marL="0" indent="0">
              <a:buNone/>
            </a:pPr>
            <a:r>
              <a:rPr lang="en-US" dirty="0"/>
              <a:t>17.09	Routes shall be planned as to:</a:t>
            </a:r>
          </a:p>
          <a:p>
            <a:pPr marL="0" indent="0">
              <a:buNone/>
            </a:pPr>
            <a:endParaRPr lang="en-US" dirty="0"/>
          </a:p>
          <a:p>
            <a:pPr marL="0" indent="0">
              <a:buNone/>
            </a:pPr>
            <a:r>
              <a:rPr lang="en-US" dirty="0" smtClean="0"/>
              <a:t>17.09(b</a:t>
            </a:r>
            <a:r>
              <a:rPr lang="en-US" dirty="0"/>
              <a:t>) Have stops be a minimum of 200 feet apart since alternating flashing amber warning signal lamps must be activated a minimum of 200 feet in advance of the stop </a:t>
            </a:r>
            <a:r>
              <a:rPr lang="en-US" dirty="0">
                <a:solidFill>
                  <a:srgbClr val="0070C0"/>
                </a:solidFill>
              </a:rPr>
              <a:t>on the roadway on which the bus stop will be performed.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7121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New Operation Rules – Effective August 2017</a:t>
            </a:r>
            <a:endParaRPr lang="en-US" dirty="0"/>
          </a:p>
        </p:txBody>
      </p:sp>
      <p:sp>
        <p:nvSpPr>
          <p:cNvPr id="4" name="Rectangle 3"/>
          <p:cNvSpPr/>
          <p:nvPr/>
        </p:nvSpPr>
        <p:spPr>
          <a:xfrm>
            <a:off x="628650" y="2667254"/>
            <a:ext cx="7718714" cy="2354491"/>
          </a:xfrm>
          <a:prstGeom prst="rect">
            <a:avLst/>
          </a:prstGeom>
        </p:spPr>
        <p:txBody>
          <a:bodyPr wrap="square">
            <a:spAutoFit/>
          </a:bodyPr>
          <a:lstStyle/>
          <a:p>
            <a:pPr defTabSz="685800"/>
            <a:r>
              <a:rPr lang="en-US" sz="2100" dirty="0">
                <a:solidFill>
                  <a:prstClr val="black"/>
                </a:solidFill>
                <a:latin typeface="Calibri" panose="020F0502020204030204"/>
              </a:rPr>
              <a:t>17.10	In determining the length of routes, districts, charter schools and service providers must make an effort to minimize student ride times while considering student educational needs and the geographic boundaries, terrain, traffic congestion, and financial resources within the district. LA local boards of education </a:t>
            </a:r>
            <a:r>
              <a:rPr lang="en-US" sz="2100" dirty="0">
                <a:solidFill>
                  <a:srgbClr val="0070C0"/>
                </a:solidFill>
                <a:latin typeface="Calibri" panose="020F0502020204030204"/>
              </a:rPr>
              <a:t>or the governing body of a charter school </a:t>
            </a:r>
            <a:r>
              <a:rPr lang="en-US" sz="2100" dirty="0">
                <a:solidFill>
                  <a:prstClr val="black"/>
                </a:solidFill>
                <a:latin typeface="Calibri" panose="020F0502020204030204"/>
              </a:rPr>
              <a:t>may establish a maximum student ride time. </a:t>
            </a:r>
          </a:p>
        </p:txBody>
      </p:sp>
    </p:spTree>
    <p:extLst>
      <p:ext uri="{BB962C8B-B14F-4D97-AF65-F5344CB8AC3E}">
        <p14:creationId xmlns:p14="http://schemas.microsoft.com/office/powerpoint/2010/main" val="275536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Colorado Regulations</a:t>
            </a:r>
          </a:p>
        </p:txBody>
      </p:sp>
      <p:sp>
        <p:nvSpPr>
          <p:cNvPr id="3" name="Content Placeholder 2"/>
          <p:cNvSpPr>
            <a:spLocks noGrp="1"/>
          </p:cNvSpPr>
          <p:nvPr>
            <p:ph idx="1"/>
          </p:nvPr>
        </p:nvSpPr>
        <p:spPr/>
        <p:txBody>
          <a:bodyPr>
            <a:normAutofit/>
          </a:bodyPr>
          <a:lstStyle/>
          <a:p>
            <a:r>
              <a:rPr lang="en-US" dirty="0"/>
              <a:t>All training records must have documentation showing</a:t>
            </a:r>
          </a:p>
          <a:p>
            <a:endParaRPr lang="en-US" dirty="0"/>
          </a:p>
          <a:p>
            <a:r>
              <a:rPr lang="en-US" dirty="0"/>
              <a:t>	Date</a:t>
            </a:r>
          </a:p>
          <a:p>
            <a:r>
              <a:rPr lang="en-US" dirty="0"/>
              <a:t>	Instructor</a:t>
            </a:r>
          </a:p>
          <a:p>
            <a:r>
              <a:rPr lang="en-US" dirty="0"/>
              <a:t>	Description of Topics</a:t>
            </a:r>
          </a:p>
          <a:p>
            <a:r>
              <a:rPr lang="en-US" dirty="0"/>
              <a:t>	Duration of each topic</a:t>
            </a:r>
          </a:p>
          <a:p>
            <a:r>
              <a:rPr lang="en-US" dirty="0"/>
              <a:t>	Participant signature</a:t>
            </a:r>
          </a:p>
          <a:p>
            <a:pPr marL="0" indent="0">
              <a:buNone/>
            </a:pPr>
            <a:r>
              <a:rPr lang="en-US" dirty="0"/>
              <a:t>	</a:t>
            </a:r>
          </a:p>
          <a:p>
            <a:r>
              <a:rPr lang="en-US" dirty="0"/>
              <a:t>Records can be kept electronically.</a:t>
            </a:r>
          </a:p>
          <a:p>
            <a:r>
              <a:rPr lang="en-US" dirty="0"/>
              <a:t>Sample forms of Pre-Service documentation/training on CDE website</a:t>
            </a:r>
          </a:p>
          <a:p>
            <a:endParaRPr lang="en-US" dirty="0"/>
          </a:p>
        </p:txBody>
      </p:sp>
    </p:spTree>
    <p:extLst>
      <p:ext uri="{BB962C8B-B14F-4D97-AF65-F5344CB8AC3E}">
        <p14:creationId xmlns:p14="http://schemas.microsoft.com/office/powerpoint/2010/main" val="1958673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a:t>
            </a:r>
            <a:r>
              <a:rPr lang="en-US" sz="1600" dirty="0"/>
              <a:t>Leadership is the ability to not only understand and utilize your innate talents, but to also effectively leverage the natural strengths of your team to accomplish the </a:t>
            </a:r>
            <a:r>
              <a:rPr lang="en-US" sz="1600" dirty="0" smtClean="0"/>
              <a:t>mission.</a:t>
            </a:r>
          </a:p>
          <a:p>
            <a:r>
              <a:rPr lang="en-US" sz="1600" dirty="0" smtClean="0"/>
              <a:t>"</a:t>
            </a:r>
            <a:r>
              <a:rPr lang="en-US" sz="1600" dirty="0"/>
              <a:t>A leader is someone [who] leads by example and has the integrity to do the right thing even when it is not popular. A good leader has positive influence over others, inspiring them to become a better person and example for others to model their life against, as well</a:t>
            </a:r>
            <a:r>
              <a:rPr lang="en-US" sz="1600" dirty="0" smtClean="0"/>
              <a:t>.“</a:t>
            </a:r>
          </a:p>
          <a:p>
            <a:r>
              <a:rPr lang="en-US" sz="1600" dirty="0"/>
              <a:t>"Leadership is serving the people that work for you by giving them the tools they need to succeed. Your workers should be looking forward to the customer and not backwards, over their shoulders, at you. It also means genuine praise for what goes well and leading by taking responsibility early and immediately if things go </a:t>
            </a:r>
            <a:r>
              <a:rPr lang="en-US" sz="1600" dirty="0" smtClean="0"/>
              <a:t>bad.”</a:t>
            </a:r>
          </a:p>
          <a:p>
            <a:r>
              <a:rPr lang="en-US" sz="1600" dirty="0"/>
              <a:t>"A leader is someone [who] leads by example and has the integrity to do the right thing even when it is not popular. A good leader has positive influence over others, inspiring them to become a better person and example for others to model their life against, as well</a:t>
            </a:r>
            <a:r>
              <a:rPr lang="en-US" sz="1600" dirty="0" smtClean="0"/>
              <a:t>.“</a:t>
            </a:r>
          </a:p>
          <a:p>
            <a:r>
              <a:rPr lang="en-US" sz="1600" dirty="0"/>
              <a:t>"Effective leadership is providing the vision and motivation to a team so they work together toward the same goal, and then understanding the talents and temperaments of each individual and effectively motivating each person to contribute individually their best toward achieving the group </a:t>
            </a:r>
            <a:r>
              <a:rPr lang="en-US" sz="1600" dirty="0" smtClean="0"/>
              <a:t>goal.”</a:t>
            </a:r>
            <a:endParaRPr lang="en-US" sz="1600" dirty="0"/>
          </a:p>
        </p:txBody>
      </p:sp>
      <p:sp>
        <p:nvSpPr>
          <p:cNvPr id="3" name="Title 2"/>
          <p:cNvSpPr>
            <a:spLocks noGrp="1"/>
          </p:cNvSpPr>
          <p:nvPr>
            <p:ph type="title"/>
          </p:nvPr>
        </p:nvSpPr>
        <p:spPr/>
        <p:txBody>
          <a:bodyPr/>
          <a:lstStyle/>
          <a:p>
            <a:r>
              <a:rPr lang="en-US" dirty="0" smtClean="0"/>
              <a:t>Leadership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130104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fade">
                                      <p:cBhvr>
                                        <p:cTn id="32" dur="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animEffect transition="in" filter="fade">
                                      <p:cBhvr>
                                        <p:cTn id="37" dur="500"/>
                                        <p:tgtEl>
                                          <p:spTgt spid="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2" end="2"/>
                                            </p:txEl>
                                          </p:spTgt>
                                        </p:tgtEl>
                                        <p:attrNameLst>
                                          <p:attrName>style.visibility</p:attrName>
                                        </p:attrNameLst>
                                      </p:cBhvr>
                                      <p:to>
                                        <p:strVal val="visible"/>
                                      </p:to>
                                    </p:set>
                                    <p:animEffect transition="in" filter="fade">
                                      <p:cBhvr>
                                        <p:cTn id="42" dur="500"/>
                                        <p:tgtEl>
                                          <p:spTgt spid="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animEffect transition="in" filter="fade">
                                      <p:cBhvr>
                                        <p:cTn id="47" dur="500"/>
                                        <p:tgtEl>
                                          <p:spTgt spid="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fade">
                                      <p:cBhvr>
                                        <p:cTn id="5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400" dirty="0"/>
              <a:t>4204-R-3.00	</a:t>
            </a:r>
            <a:r>
              <a:rPr lang="en-US" sz="1400" dirty="0" smtClean="0"/>
              <a:t>Non-Compliance</a:t>
            </a:r>
          </a:p>
          <a:p>
            <a:r>
              <a:rPr lang="en-US" sz="1400" dirty="0" smtClean="0"/>
              <a:t>4204-R-4.00 	School </a:t>
            </a:r>
            <a:r>
              <a:rPr lang="en-US" sz="1400" dirty="0"/>
              <a:t>District and Service Provider Employment </a:t>
            </a:r>
            <a:r>
              <a:rPr lang="en-US" sz="1400" dirty="0" smtClean="0"/>
              <a:t>Responsibilities</a:t>
            </a:r>
          </a:p>
          <a:p>
            <a:r>
              <a:rPr lang="en-US" sz="1400" dirty="0"/>
              <a:t>4204-R-5.00	School Transportation Vehicle Operator </a:t>
            </a:r>
            <a:r>
              <a:rPr lang="en-US" sz="1400" dirty="0" smtClean="0"/>
              <a:t>Requirements</a:t>
            </a:r>
          </a:p>
          <a:p>
            <a:r>
              <a:rPr lang="en-US" sz="1400" dirty="0" smtClean="0"/>
              <a:t>4204-R-6.00</a:t>
            </a:r>
            <a:r>
              <a:rPr lang="en-US" sz="1400" dirty="0"/>
              <a:t>	</a:t>
            </a:r>
            <a:r>
              <a:rPr lang="en-US" sz="1400" dirty="0" smtClean="0"/>
              <a:t>School </a:t>
            </a:r>
            <a:r>
              <a:rPr lang="en-US" sz="1400" dirty="0"/>
              <a:t>Transportation Annual Inspector </a:t>
            </a:r>
            <a:r>
              <a:rPr lang="en-US" sz="1400" dirty="0" smtClean="0"/>
              <a:t>Requirements</a:t>
            </a:r>
          </a:p>
          <a:p>
            <a:r>
              <a:rPr lang="en-US" sz="1400" dirty="0"/>
              <a:t>4204-R-7.00	</a:t>
            </a:r>
            <a:r>
              <a:rPr lang="en-US" sz="1400" dirty="0" smtClean="0"/>
              <a:t>Annual </a:t>
            </a:r>
            <a:r>
              <a:rPr lang="en-US" sz="1400" dirty="0"/>
              <a:t>Inspector Hands-On </a:t>
            </a:r>
            <a:r>
              <a:rPr lang="en-US" sz="1400" dirty="0" smtClean="0"/>
              <a:t>Tester</a:t>
            </a:r>
          </a:p>
          <a:p>
            <a:r>
              <a:rPr lang="en-US" sz="1400" dirty="0"/>
              <a:t>4204-R-8.00 </a:t>
            </a:r>
            <a:r>
              <a:rPr lang="en-US" sz="1400" dirty="0" smtClean="0"/>
              <a:t>	Pre-trip/Post-trip </a:t>
            </a:r>
            <a:r>
              <a:rPr lang="en-US" sz="1400" dirty="0"/>
              <a:t>Vehicle </a:t>
            </a:r>
            <a:r>
              <a:rPr lang="en-US" sz="1400" dirty="0" smtClean="0"/>
              <a:t>Inspections</a:t>
            </a:r>
          </a:p>
          <a:p>
            <a:r>
              <a:rPr lang="en-US" sz="1400" dirty="0"/>
              <a:t>4204-R-9.00	Inspection Site Certification </a:t>
            </a:r>
            <a:endParaRPr lang="en-US" sz="1400" dirty="0" smtClean="0"/>
          </a:p>
          <a:p>
            <a:r>
              <a:rPr lang="en-US" sz="1400" dirty="0"/>
              <a:t>4204-R-10.00	</a:t>
            </a:r>
            <a:r>
              <a:rPr lang="en-US" sz="1400" dirty="0" smtClean="0"/>
              <a:t>Annual Inspection</a:t>
            </a:r>
          </a:p>
          <a:p>
            <a:r>
              <a:rPr lang="en-US" sz="1400" dirty="0"/>
              <a:t>4204-R-11.00	</a:t>
            </a:r>
            <a:r>
              <a:rPr lang="en-US" sz="1400" dirty="0" smtClean="0"/>
              <a:t>Maintenance </a:t>
            </a:r>
            <a:r>
              <a:rPr lang="en-US" sz="1400" dirty="0"/>
              <a:t>and Repair </a:t>
            </a:r>
            <a:endParaRPr lang="en-US" sz="1400" dirty="0" smtClean="0"/>
          </a:p>
          <a:p>
            <a:r>
              <a:rPr lang="en-US" sz="1400" dirty="0"/>
              <a:t>4204-R-12.00    </a:t>
            </a:r>
            <a:r>
              <a:rPr lang="en-US" sz="1400" dirty="0" smtClean="0"/>
              <a:t>	Operation </a:t>
            </a:r>
            <a:r>
              <a:rPr lang="en-US" sz="1400" dirty="0"/>
              <a:t>of a School Transportation </a:t>
            </a:r>
            <a:r>
              <a:rPr lang="en-US" sz="1400" dirty="0" smtClean="0"/>
              <a:t>Vehicle</a:t>
            </a:r>
          </a:p>
          <a:p>
            <a:r>
              <a:rPr lang="en-US" sz="1400" dirty="0" smtClean="0"/>
              <a:t>4204-R-13.00	Authorized Passengers</a:t>
            </a:r>
          </a:p>
          <a:p>
            <a:r>
              <a:rPr lang="en-US" sz="1400" dirty="0"/>
              <a:t>4204-R-14.00 </a:t>
            </a:r>
            <a:r>
              <a:rPr lang="en-US" sz="1400" dirty="0" smtClean="0"/>
              <a:t>	Safety Restraints</a:t>
            </a:r>
          </a:p>
          <a:p>
            <a:r>
              <a:rPr lang="en-US" sz="1400" dirty="0"/>
              <a:t>4204-R-15.00 </a:t>
            </a:r>
            <a:r>
              <a:rPr lang="en-US" sz="1400" dirty="0" smtClean="0"/>
              <a:t>	Transportation </a:t>
            </a:r>
            <a:r>
              <a:rPr lang="en-US" sz="1400" dirty="0"/>
              <a:t>of Miscellaneous </a:t>
            </a:r>
            <a:r>
              <a:rPr lang="en-US" sz="1400" dirty="0" smtClean="0"/>
              <a:t>Items</a:t>
            </a:r>
          </a:p>
          <a:p>
            <a:r>
              <a:rPr lang="en-US" sz="1400" dirty="0" smtClean="0"/>
              <a:t>4204-R-16.00	Maximum </a:t>
            </a:r>
            <a:r>
              <a:rPr lang="en-US" sz="1400" dirty="0"/>
              <a:t>Driving Time for School Transportation Vehicle </a:t>
            </a:r>
            <a:r>
              <a:rPr lang="en-US" sz="1400" dirty="0" smtClean="0"/>
              <a:t>Operators</a:t>
            </a:r>
          </a:p>
          <a:p>
            <a:r>
              <a:rPr lang="en-US" sz="1400" dirty="0" smtClean="0"/>
              <a:t>4204-R-17.00	Route </a:t>
            </a:r>
            <a:r>
              <a:rPr lang="en-US" sz="1400" dirty="0"/>
              <a:t>Planning – Student Loading and </a:t>
            </a:r>
            <a:r>
              <a:rPr lang="en-US" sz="1400" dirty="0" smtClean="0"/>
              <a:t>Discharge</a:t>
            </a:r>
          </a:p>
          <a:p>
            <a:r>
              <a:rPr lang="en-US" sz="1400" dirty="0"/>
              <a:t>4204-R-18.00 </a:t>
            </a:r>
            <a:r>
              <a:rPr lang="en-US" sz="1400" dirty="0" smtClean="0"/>
              <a:t>	Emergency </a:t>
            </a:r>
            <a:r>
              <a:rPr lang="en-US" sz="1400" dirty="0"/>
              <a:t>Evacuation Drills</a:t>
            </a:r>
          </a:p>
          <a:p>
            <a:endParaRPr lang="en-US" sz="1400" dirty="0"/>
          </a:p>
        </p:txBody>
      </p:sp>
      <p:sp>
        <p:nvSpPr>
          <p:cNvPr id="3" name="Title 2"/>
          <p:cNvSpPr>
            <a:spLocks noGrp="1"/>
          </p:cNvSpPr>
          <p:nvPr>
            <p:ph type="title"/>
          </p:nvPr>
        </p:nvSpPr>
        <p:spPr/>
        <p:txBody>
          <a:bodyPr/>
          <a:lstStyle/>
          <a:p>
            <a:r>
              <a:rPr lang="en-US" dirty="0"/>
              <a:t>CDE </a:t>
            </a:r>
            <a:r>
              <a:rPr lang="en-US" err="1"/>
              <a:t>Operation</a:t>
            </a:r>
            <a:r>
              <a:rPr lang="en-US" smtClean="0"/>
              <a:t>, Maintenance </a:t>
            </a:r>
            <a:r>
              <a:rPr lang="en-US" dirty="0"/>
              <a:t>and Annual Inspection Rules</a:t>
            </a:r>
          </a:p>
        </p:txBody>
      </p:sp>
      <p:sp>
        <p:nvSpPr>
          <p:cNvPr id="4" name="Footer Placeholder 3"/>
          <p:cNvSpPr>
            <a:spLocks noGrp="1"/>
          </p:cNvSpPr>
          <p:nvPr>
            <p:ph type="ftr" sz="quarter" idx="3"/>
          </p:nvPr>
        </p:nvSpPr>
        <p:spPr/>
        <p:txBody>
          <a:bodyPr/>
          <a:lstStyle/>
          <a:p>
            <a:fld id="{757A2F4E-5D54-B04B-91BD-7E78EE1FE9FD}" type="slidenum">
              <a:rPr lang="en-US" smtClean="0"/>
              <a:pPr/>
              <a:t>40</a:t>
            </a:fld>
            <a:endParaRPr lang="en-US" dirty="0" smtClean="0"/>
          </a:p>
        </p:txBody>
      </p:sp>
    </p:spTree>
    <p:extLst>
      <p:ext uri="{BB962C8B-B14F-4D97-AF65-F5344CB8AC3E}">
        <p14:creationId xmlns:p14="http://schemas.microsoft.com/office/powerpoint/2010/main" val="8889383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Common Questions</a:t>
            </a:r>
            <a:endParaRPr lang="en-US" b="1" dirty="0">
              <a:solidFill>
                <a:srgbClr val="0070C0"/>
              </a:solidFill>
            </a:endParaRPr>
          </a:p>
        </p:txBody>
      </p:sp>
      <p:sp>
        <p:nvSpPr>
          <p:cNvPr id="3" name="TextBox 2"/>
          <p:cNvSpPr txBox="1"/>
          <p:nvPr/>
        </p:nvSpPr>
        <p:spPr>
          <a:xfrm>
            <a:off x="840851" y="2443536"/>
            <a:ext cx="6863963" cy="1061829"/>
          </a:xfrm>
          <a:prstGeom prst="rect">
            <a:avLst/>
          </a:prstGeom>
          <a:noFill/>
        </p:spPr>
        <p:txBody>
          <a:bodyPr wrap="square" rtlCol="0">
            <a:spAutoFit/>
          </a:bodyPr>
          <a:lstStyle/>
          <a:p>
            <a:pPr defTabSz="685800"/>
            <a:r>
              <a:rPr lang="en-US" sz="2100" b="1" dirty="0">
                <a:solidFill>
                  <a:prstClr val="black"/>
                </a:solidFill>
                <a:latin typeface="Calibri" panose="020F0502020204030204"/>
              </a:rPr>
              <a:t>What do we do if we do not have any documentation of an operators pre-service training?</a:t>
            </a:r>
          </a:p>
          <a:p>
            <a:pPr defTabSz="685800"/>
            <a:endParaRPr lang="en-US" sz="2100" dirty="0">
              <a:solidFill>
                <a:prstClr val="black"/>
              </a:solidFill>
              <a:latin typeface="Calibri" panose="020F0502020204030204"/>
            </a:endParaRPr>
          </a:p>
        </p:txBody>
      </p:sp>
      <p:sp>
        <p:nvSpPr>
          <p:cNvPr id="4" name="TextBox 3"/>
          <p:cNvSpPr txBox="1"/>
          <p:nvPr/>
        </p:nvSpPr>
        <p:spPr>
          <a:xfrm>
            <a:off x="1061499" y="3558706"/>
            <a:ext cx="8097601" cy="1131079"/>
          </a:xfrm>
          <a:prstGeom prst="rect">
            <a:avLst/>
          </a:prstGeom>
          <a:noFill/>
        </p:spPr>
        <p:txBody>
          <a:bodyPr wrap="none" rtlCol="0">
            <a:spAutoFit/>
          </a:bodyPr>
          <a:lstStyle/>
          <a:p>
            <a:pPr defTabSz="685800"/>
            <a:r>
              <a:rPr lang="en-US" sz="1350" dirty="0">
                <a:solidFill>
                  <a:prstClr val="black"/>
                </a:solidFill>
                <a:latin typeface="Calibri" panose="020F0502020204030204"/>
              </a:rPr>
              <a:t>This is a very common thing found during reviews.  We certainly can not make you go back and re-create </a:t>
            </a:r>
          </a:p>
          <a:p>
            <a:pPr defTabSz="685800"/>
            <a:r>
              <a:rPr lang="en-US" sz="1350" dirty="0">
                <a:solidFill>
                  <a:prstClr val="black"/>
                </a:solidFill>
                <a:latin typeface="Calibri" panose="020F0502020204030204"/>
              </a:rPr>
              <a:t>documentation of training that may have happened several years ago.  So, we ask that you put a letter on district</a:t>
            </a:r>
          </a:p>
          <a:p>
            <a:pPr defTabSz="685800"/>
            <a:r>
              <a:rPr lang="en-US" sz="1350" dirty="0">
                <a:solidFill>
                  <a:prstClr val="black"/>
                </a:solidFill>
                <a:latin typeface="Calibri" panose="020F0502020204030204"/>
              </a:rPr>
              <a:t>letterhead stating that as of a particular date ( likely when you began your position) this documentation was not</a:t>
            </a:r>
          </a:p>
          <a:p>
            <a:pPr defTabSz="685800"/>
            <a:r>
              <a:rPr lang="en-US" sz="1350" dirty="0">
                <a:solidFill>
                  <a:prstClr val="black"/>
                </a:solidFill>
                <a:latin typeface="Calibri" panose="020F0502020204030204"/>
              </a:rPr>
              <a:t>available.  However, if a district chooses you may go back and re-do all of that training, but that could</a:t>
            </a:r>
          </a:p>
          <a:p>
            <a:pPr defTabSz="685800"/>
            <a:r>
              <a:rPr lang="en-US" sz="1350" dirty="0">
                <a:solidFill>
                  <a:prstClr val="black"/>
                </a:solidFill>
                <a:latin typeface="Calibri" panose="020F0502020204030204"/>
              </a:rPr>
              <a:t>ne quite costly to the district.</a:t>
            </a:r>
          </a:p>
        </p:txBody>
      </p:sp>
    </p:spTree>
    <p:extLst>
      <p:ext uri="{BB962C8B-B14F-4D97-AF65-F5344CB8AC3E}">
        <p14:creationId xmlns:p14="http://schemas.microsoft.com/office/powerpoint/2010/main" val="384134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Common Questions</a:t>
            </a:r>
            <a:endParaRPr lang="en-US" dirty="0"/>
          </a:p>
        </p:txBody>
      </p:sp>
      <p:sp>
        <p:nvSpPr>
          <p:cNvPr id="3" name="TextBox 2"/>
          <p:cNvSpPr txBox="1"/>
          <p:nvPr/>
        </p:nvSpPr>
        <p:spPr>
          <a:xfrm>
            <a:off x="769289" y="2252704"/>
            <a:ext cx="7376823" cy="415498"/>
          </a:xfrm>
          <a:prstGeom prst="rect">
            <a:avLst/>
          </a:prstGeom>
          <a:noFill/>
        </p:spPr>
        <p:txBody>
          <a:bodyPr wrap="square" rtlCol="0">
            <a:spAutoFit/>
          </a:bodyPr>
          <a:lstStyle/>
          <a:p>
            <a:pPr defTabSz="685800"/>
            <a:r>
              <a:rPr lang="en-US" sz="2100" b="1" dirty="0">
                <a:solidFill>
                  <a:prstClr val="black"/>
                </a:solidFill>
                <a:latin typeface="Calibri" panose="020F0502020204030204"/>
              </a:rPr>
              <a:t>How do you want our files organized?</a:t>
            </a:r>
          </a:p>
        </p:txBody>
      </p:sp>
      <p:sp>
        <p:nvSpPr>
          <p:cNvPr id="4" name="TextBox 3"/>
          <p:cNvSpPr txBox="1"/>
          <p:nvPr/>
        </p:nvSpPr>
        <p:spPr>
          <a:xfrm>
            <a:off x="888559" y="3004103"/>
            <a:ext cx="7448384" cy="1338828"/>
          </a:xfrm>
          <a:prstGeom prst="rect">
            <a:avLst/>
          </a:prstGeom>
          <a:noFill/>
        </p:spPr>
        <p:txBody>
          <a:bodyPr wrap="square" rtlCol="0">
            <a:spAutoFit/>
          </a:bodyPr>
          <a:lstStyle/>
          <a:p>
            <a:pPr defTabSz="685800"/>
            <a:r>
              <a:rPr lang="en-US" sz="1350" dirty="0">
                <a:solidFill>
                  <a:prstClr val="black"/>
                </a:solidFill>
                <a:latin typeface="Calibri" panose="020F0502020204030204"/>
              </a:rPr>
              <a:t>First of all, make sure that each operator has a file.  Please do not expect CDE staff to sort through</a:t>
            </a:r>
          </a:p>
          <a:p>
            <a:pPr defTabSz="685800"/>
            <a:r>
              <a:rPr lang="en-US" sz="1350" dirty="0">
                <a:solidFill>
                  <a:prstClr val="black"/>
                </a:solidFill>
                <a:latin typeface="Calibri" panose="020F0502020204030204"/>
              </a:rPr>
              <a:t>piles of paperwork.  For Route Operators, it is best to have all of the current school year information in one spot so it is easily accessible by district staff and CDE.  All previous years can be paper clipped together and placed in a different file location.  Make sure to pull forward items like pre-service, which we will need to see each time we perform a review, DOT physicals, because they are often times renewed every 2 years, and copies of operator licenses, because they renew commonly every 4 years.</a:t>
            </a:r>
          </a:p>
        </p:txBody>
      </p:sp>
    </p:spTree>
    <p:extLst>
      <p:ext uri="{BB962C8B-B14F-4D97-AF65-F5344CB8AC3E}">
        <p14:creationId xmlns:p14="http://schemas.microsoft.com/office/powerpoint/2010/main" val="1919527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Common Questions</a:t>
            </a:r>
            <a:endParaRPr lang="en-US" dirty="0"/>
          </a:p>
        </p:txBody>
      </p:sp>
      <p:sp>
        <p:nvSpPr>
          <p:cNvPr id="3" name="TextBox 2"/>
          <p:cNvSpPr txBox="1"/>
          <p:nvPr/>
        </p:nvSpPr>
        <p:spPr>
          <a:xfrm>
            <a:off x="679837" y="2348119"/>
            <a:ext cx="7639216" cy="415498"/>
          </a:xfrm>
          <a:prstGeom prst="rect">
            <a:avLst/>
          </a:prstGeom>
          <a:noFill/>
        </p:spPr>
        <p:txBody>
          <a:bodyPr wrap="square" rtlCol="0">
            <a:spAutoFit/>
          </a:bodyPr>
          <a:lstStyle/>
          <a:p>
            <a:pPr defTabSz="685800"/>
            <a:r>
              <a:rPr lang="en-US" sz="2100" b="1" dirty="0">
                <a:solidFill>
                  <a:prstClr val="black"/>
                </a:solidFill>
                <a:latin typeface="Calibri" panose="020F0502020204030204"/>
              </a:rPr>
              <a:t>Can Drug and Alcohol documentation be in the DQ file?</a:t>
            </a:r>
          </a:p>
        </p:txBody>
      </p:sp>
      <p:sp>
        <p:nvSpPr>
          <p:cNvPr id="4" name="TextBox 3"/>
          <p:cNvSpPr txBox="1"/>
          <p:nvPr/>
        </p:nvSpPr>
        <p:spPr>
          <a:xfrm>
            <a:off x="628651" y="3344021"/>
            <a:ext cx="7577096" cy="715581"/>
          </a:xfrm>
          <a:prstGeom prst="rect">
            <a:avLst/>
          </a:prstGeom>
          <a:noFill/>
        </p:spPr>
        <p:txBody>
          <a:bodyPr wrap="square" rtlCol="0">
            <a:spAutoFit/>
          </a:bodyPr>
          <a:lstStyle/>
          <a:p>
            <a:pPr defTabSz="685800"/>
            <a:r>
              <a:rPr lang="en-US" sz="1350" dirty="0">
                <a:solidFill>
                  <a:prstClr val="black"/>
                </a:solidFill>
                <a:latin typeface="Calibri" panose="020F0502020204030204"/>
              </a:rPr>
              <a:t>No.  Per FMCSA, ALL Drug and Alcohol documentation must be placed in a different location that is locked and accessible only to authorized personnel.  This includes pre-employment, random and return to work testing documentation.</a:t>
            </a:r>
          </a:p>
        </p:txBody>
      </p:sp>
    </p:spTree>
    <p:extLst>
      <p:ext uri="{BB962C8B-B14F-4D97-AF65-F5344CB8AC3E}">
        <p14:creationId xmlns:p14="http://schemas.microsoft.com/office/powerpoint/2010/main" val="1082169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Common Questions</a:t>
            </a:r>
            <a:endParaRPr lang="en-US" dirty="0"/>
          </a:p>
        </p:txBody>
      </p:sp>
      <p:sp>
        <p:nvSpPr>
          <p:cNvPr id="3" name="TextBox 2"/>
          <p:cNvSpPr txBox="1"/>
          <p:nvPr/>
        </p:nvSpPr>
        <p:spPr>
          <a:xfrm>
            <a:off x="769289" y="2199032"/>
            <a:ext cx="6917635" cy="415498"/>
          </a:xfrm>
          <a:prstGeom prst="rect">
            <a:avLst/>
          </a:prstGeom>
          <a:noFill/>
        </p:spPr>
        <p:txBody>
          <a:bodyPr wrap="square" rtlCol="0">
            <a:spAutoFit/>
          </a:bodyPr>
          <a:lstStyle/>
          <a:p>
            <a:pPr defTabSz="685800"/>
            <a:r>
              <a:rPr lang="en-US" sz="2100" b="1" dirty="0">
                <a:solidFill>
                  <a:prstClr val="black"/>
                </a:solidFill>
                <a:latin typeface="Calibri" panose="020F0502020204030204"/>
              </a:rPr>
              <a:t>Can I put all of my Small Vehicle Operator’s in a notebook?</a:t>
            </a:r>
          </a:p>
        </p:txBody>
      </p:sp>
      <p:sp>
        <p:nvSpPr>
          <p:cNvPr id="4" name="TextBox 3"/>
          <p:cNvSpPr txBox="1"/>
          <p:nvPr/>
        </p:nvSpPr>
        <p:spPr>
          <a:xfrm>
            <a:off x="822960" y="2962357"/>
            <a:ext cx="6875891" cy="1131079"/>
          </a:xfrm>
          <a:prstGeom prst="rect">
            <a:avLst/>
          </a:prstGeom>
          <a:noFill/>
        </p:spPr>
        <p:txBody>
          <a:bodyPr wrap="square" rtlCol="0">
            <a:spAutoFit/>
          </a:bodyPr>
          <a:lstStyle/>
          <a:p>
            <a:pPr defTabSz="685800"/>
            <a:r>
              <a:rPr lang="en-US" sz="1350" dirty="0">
                <a:solidFill>
                  <a:prstClr val="black"/>
                </a:solidFill>
                <a:latin typeface="Calibri" panose="020F0502020204030204"/>
              </a:rPr>
              <a:t>Yes.  However, that is not the preferred way.  If you keep this documentation in a notebook, you must have some type of a divider so that it is easily determined which paperwork belongs to which operator.  Paper Clipping them together is fine, however, make them as organized as possible.  This also makes it more difficult for the district to track if they have all of the current documentation for each operator unless you keep a spreadsheet of some sort.</a:t>
            </a:r>
          </a:p>
        </p:txBody>
      </p:sp>
    </p:spTree>
    <p:extLst>
      <p:ext uri="{BB962C8B-B14F-4D97-AF65-F5344CB8AC3E}">
        <p14:creationId xmlns:p14="http://schemas.microsoft.com/office/powerpoint/2010/main" val="32934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What laws are we required to follow?</a:t>
            </a:r>
          </a:p>
          <a:p>
            <a:pPr marL="45720" indent="0">
              <a:buNone/>
            </a:pPr>
            <a:r>
              <a:rPr lang="en-US" dirty="0"/>
              <a:t>	</a:t>
            </a:r>
            <a:r>
              <a:rPr lang="en-US" dirty="0" smtClean="0"/>
              <a:t>Colorado Commercial Driver License ( if CDL)</a:t>
            </a:r>
          </a:p>
          <a:p>
            <a:pPr marL="45720" indent="0">
              <a:buNone/>
            </a:pPr>
            <a:r>
              <a:rPr lang="en-US" dirty="0"/>
              <a:t>	</a:t>
            </a:r>
            <a:r>
              <a:rPr lang="en-US" dirty="0" smtClean="0"/>
              <a:t>Colorado Revised Statutes</a:t>
            </a:r>
          </a:p>
          <a:p>
            <a:pPr marL="45720" indent="0">
              <a:buNone/>
            </a:pPr>
            <a:r>
              <a:rPr lang="en-US" dirty="0"/>
              <a:t>	</a:t>
            </a:r>
            <a:r>
              <a:rPr lang="en-US" dirty="0" smtClean="0"/>
              <a:t>	Title 22 – Education</a:t>
            </a:r>
          </a:p>
          <a:p>
            <a:pPr marL="45720" indent="0">
              <a:buNone/>
            </a:pPr>
            <a:r>
              <a:rPr lang="en-US" dirty="0"/>
              <a:t>	</a:t>
            </a:r>
            <a:r>
              <a:rPr lang="en-US" dirty="0" smtClean="0"/>
              <a:t>	Title 42 – Education</a:t>
            </a:r>
          </a:p>
          <a:p>
            <a:pPr marL="45720" indent="0">
              <a:buNone/>
            </a:pPr>
            <a:r>
              <a:rPr lang="en-US" dirty="0"/>
              <a:t>	</a:t>
            </a:r>
            <a:r>
              <a:rPr lang="en-US" dirty="0" smtClean="0"/>
              <a:t>Individual Education Plan</a:t>
            </a:r>
          </a:p>
          <a:p>
            <a:pPr marL="45720" indent="0">
              <a:buNone/>
            </a:pPr>
            <a:r>
              <a:rPr lang="en-US" dirty="0"/>
              <a:t>	</a:t>
            </a:r>
            <a:r>
              <a:rPr lang="en-US" dirty="0" smtClean="0"/>
              <a:t>CDE Operation Rules</a:t>
            </a:r>
            <a:endParaRPr lang="en-US" dirty="0"/>
          </a:p>
        </p:txBody>
      </p:sp>
      <p:sp>
        <p:nvSpPr>
          <p:cNvPr id="3" name="Title 2"/>
          <p:cNvSpPr>
            <a:spLocks noGrp="1"/>
          </p:cNvSpPr>
          <p:nvPr>
            <p:ph type="title"/>
          </p:nvPr>
        </p:nvSpPr>
        <p:spPr/>
        <p:txBody>
          <a:bodyPr/>
          <a:lstStyle/>
          <a:p>
            <a:r>
              <a:rPr lang="en-US" dirty="0" smtClean="0"/>
              <a:t>Let’s talk about Bus Stops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45</a:t>
            </a:fld>
            <a:endParaRPr lang="en-US" dirty="0" smtClean="0"/>
          </a:p>
        </p:txBody>
      </p:sp>
    </p:spTree>
    <p:extLst>
      <p:ext uri="{BB962C8B-B14F-4D97-AF65-F5344CB8AC3E}">
        <p14:creationId xmlns:p14="http://schemas.microsoft.com/office/powerpoint/2010/main" val="3185115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Age of Students</a:t>
            </a:r>
          </a:p>
          <a:p>
            <a:r>
              <a:rPr lang="en-US" sz="2000" dirty="0" smtClean="0"/>
              <a:t>Visibility</a:t>
            </a:r>
          </a:p>
          <a:p>
            <a:r>
              <a:rPr lang="en-US" sz="2000" dirty="0" smtClean="0"/>
              <a:t>Lateral Clearance</a:t>
            </a:r>
          </a:p>
          <a:p>
            <a:r>
              <a:rPr lang="en-US" sz="2000" dirty="0" smtClean="0"/>
              <a:t>Student Access</a:t>
            </a:r>
          </a:p>
          <a:p>
            <a:r>
              <a:rPr lang="en-US" sz="2000" dirty="0" smtClean="0"/>
              <a:t>Control of Other Motorists</a:t>
            </a:r>
          </a:p>
          <a:p>
            <a:r>
              <a:rPr lang="en-US" sz="2000" dirty="0" smtClean="0"/>
              <a:t>Roadway Conditions/Lanes</a:t>
            </a:r>
          </a:p>
          <a:p>
            <a:r>
              <a:rPr lang="en-US" sz="2000" dirty="0" smtClean="0"/>
              <a:t>Student Waiting Area</a:t>
            </a:r>
          </a:p>
          <a:p>
            <a:r>
              <a:rPr lang="en-US" sz="2000" dirty="0" smtClean="0"/>
              <a:t>Eliminating Railroad Crossings</a:t>
            </a:r>
          </a:p>
          <a:p>
            <a:r>
              <a:rPr lang="en-US" sz="2000" dirty="0" smtClean="0"/>
              <a:t>Distance Between Stops</a:t>
            </a:r>
          </a:p>
          <a:p>
            <a:r>
              <a:rPr lang="en-US" sz="2000" dirty="0" smtClean="0"/>
              <a:t>Wildlife Threat</a:t>
            </a:r>
          </a:p>
          <a:p>
            <a:r>
              <a:rPr lang="en-US" sz="2000" dirty="0" smtClean="0"/>
              <a:t>Intersections</a:t>
            </a:r>
          </a:p>
          <a:p>
            <a:r>
              <a:rPr lang="en-US" sz="2000" dirty="0" smtClean="0"/>
              <a:t>Light Usage</a:t>
            </a:r>
          </a:p>
          <a:p>
            <a:endParaRPr lang="en-US" dirty="0" smtClean="0"/>
          </a:p>
          <a:p>
            <a:endParaRPr lang="en-US" dirty="0"/>
          </a:p>
        </p:txBody>
      </p:sp>
      <p:sp>
        <p:nvSpPr>
          <p:cNvPr id="3" name="Title 2"/>
          <p:cNvSpPr>
            <a:spLocks noGrp="1"/>
          </p:cNvSpPr>
          <p:nvPr>
            <p:ph type="title"/>
          </p:nvPr>
        </p:nvSpPr>
        <p:spPr/>
        <p:txBody>
          <a:bodyPr/>
          <a:lstStyle/>
          <a:p>
            <a:r>
              <a:rPr lang="en-US" dirty="0" smtClean="0"/>
              <a:t>Factors we must consider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46</a:t>
            </a:fld>
            <a:endParaRPr lang="en-US" dirty="0" smtClean="0"/>
          </a:p>
        </p:txBody>
      </p:sp>
    </p:spTree>
    <p:extLst>
      <p:ext uri="{BB962C8B-B14F-4D97-AF65-F5344CB8AC3E}">
        <p14:creationId xmlns:p14="http://schemas.microsoft.com/office/powerpoint/2010/main" val="20677230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Content Placeholder 21"/>
          <p:cNvPicPr>
            <a:picLocks noGrp="1" noChangeAspect="1"/>
          </p:cNvPicPr>
          <p:nvPr>
            <p:ph idx="1"/>
          </p:nvPr>
        </p:nvPicPr>
        <p:blipFill>
          <a:blip r:embed="rId2"/>
          <a:stretch>
            <a:fillRect/>
          </a:stretch>
        </p:blipFill>
        <p:spPr>
          <a:xfrm>
            <a:off x="4191080" y="4748870"/>
            <a:ext cx="932769" cy="329213"/>
          </a:xfrm>
          <a:prstGeom prst="rect">
            <a:avLst/>
          </a:prstGeom>
        </p:spPr>
      </p:pic>
      <p:sp>
        <p:nvSpPr>
          <p:cNvPr id="3" name="Title 2"/>
          <p:cNvSpPr>
            <a:spLocks noGrp="1"/>
          </p:cNvSpPr>
          <p:nvPr>
            <p:ph type="title"/>
          </p:nvPr>
        </p:nvSpPr>
        <p:spPr/>
        <p:txBody>
          <a:bodyPr/>
          <a:lstStyle/>
          <a:p>
            <a:r>
              <a:rPr lang="en-US" dirty="0" smtClean="0"/>
              <a:t>What lights?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47</a:t>
            </a:fld>
            <a:endParaRPr lang="en-US" dirty="0" smtClean="0"/>
          </a:p>
        </p:txBody>
      </p:sp>
      <p:cxnSp>
        <p:nvCxnSpPr>
          <p:cNvPr id="6" name="Straight Connector 5"/>
          <p:cNvCxnSpPr/>
          <p:nvPr/>
        </p:nvCxnSpPr>
        <p:spPr>
          <a:xfrm flipV="1">
            <a:off x="2239992" y="2283809"/>
            <a:ext cx="5857336" cy="8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2173856" y="5078083"/>
            <a:ext cx="5857336" cy="8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173856" y="3669442"/>
            <a:ext cx="5857336" cy="8626"/>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2587925" y="4744524"/>
            <a:ext cx="914400" cy="31055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2"/>
          <a:stretch>
            <a:fillRect/>
          </a:stretch>
        </p:blipFill>
        <p:spPr>
          <a:xfrm>
            <a:off x="5737764" y="4757496"/>
            <a:ext cx="932769" cy="329213"/>
          </a:xfrm>
          <a:prstGeom prst="rect">
            <a:avLst/>
          </a:prstGeom>
        </p:spPr>
      </p:pic>
      <p:sp>
        <p:nvSpPr>
          <p:cNvPr id="24" name="Rectangle 23"/>
          <p:cNvSpPr/>
          <p:nvPr/>
        </p:nvSpPr>
        <p:spPr>
          <a:xfrm>
            <a:off x="7201457" y="4859543"/>
            <a:ext cx="543464" cy="195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a:stretch>
            <a:fillRect/>
          </a:stretch>
        </p:blipFill>
        <p:spPr>
          <a:xfrm>
            <a:off x="2307484" y="2326463"/>
            <a:ext cx="560881" cy="213378"/>
          </a:xfrm>
          <a:prstGeom prst="rect">
            <a:avLst/>
          </a:prstGeom>
        </p:spPr>
      </p:pic>
      <p:pic>
        <p:nvPicPr>
          <p:cNvPr id="26" name="Picture 25"/>
          <p:cNvPicPr>
            <a:picLocks noChangeAspect="1"/>
          </p:cNvPicPr>
          <p:nvPr/>
        </p:nvPicPr>
        <p:blipFill>
          <a:blip r:embed="rId3"/>
          <a:stretch>
            <a:fillRect/>
          </a:stretch>
        </p:blipFill>
        <p:spPr>
          <a:xfrm>
            <a:off x="3318931" y="2326463"/>
            <a:ext cx="560881" cy="213378"/>
          </a:xfrm>
          <a:prstGeom prst="rect">
            <a:avLst/>
          </a:prstGeom>
        </p:spPr>
      </p:pic>
      <p:pic>
        <p:nvPicPr>
          <p:cNvPr id="27" name="Picture 26"/>
          <p:cNvPicPr>
            <a:picLocks noChangeAspect="1"/>
          </p:cNvPicPr>
          <p:nvPr/>
        </p:nvPicPr>
        <p:blipFill>
          <a:blip r:embed="rId3"/>
          <a:stretch>
            <a:fillRect/>
          </a:stretch>
        </p:blipFill>
        <p:spPr>
          <a:xfrm>
            <a:off x="4506767" y="2323409"/>
            <a:ext cx="560881" cy="213378"/>
          </a:xfrm>
          <a:prstGeom prst="rect">
            <a:avLst/>
          </a:prstGeom>
        </p:spPr>
      </p:pic>
      <p:pic>
        <p:nvPicPr>
          <p:cNvPr id="28" name="Picture 27"/>
          <p:cNvPicPr>
            <a:picLocks noChangeAspect="1"/>
          </p:cNvPicPr>
          <p:nvPr/>
        </p:nvPicPr>
        <p:blipFill>
          <a:blip r:embed="rId3"/>
          <a:stretch>
            <a:fillRect/>
          </a:stretch>
        </p:blipFill>
        <p:spPr>
          <a:xfrm>
            <a:off x="7166151" y="2312792"/>
            <a:ext cx="560881" cy="213378"/>
          </a:xfrm>
          <a:prstGeom prst="rect">
            <a:avLst/>
          </a:prstGeom>
        </p:spPr>
      </p:pic>
      <p:sp>
        <p:nvSpPr>
          <p:cNvPr id="29" name="Rectangle 28"/>
          <p:cNvSpPr/>
          <p:nvPr/>
        </p:nvSpPr>
        <p:spPr>
          <a:xfrm>
            <a:off x="2674189" y="5758812"/>
            <a:ext cx="4891177" cy="101346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H="1" flipV="1">
            <a:off x="4506767" y="3096883"/>
            <a:ext cx="1626614" cy="1725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pic>
        <p:nvPicPr>
          <p:cNvPr id="32" name="Picture 31"/>
          <p:cNvPicPr>
            <a:picLocks noChangeAspect="1"/>
          </p:cNvPicPr>
          <p:nvPr/>
        </p:nvPicPr>
        <p:blipFill>
          <a:blip r:embed="rId4"/>
          <a:stretch>
            <a:fillRect/>
          </a:stretch>
        </p:blipFill>
        <p:spPr>
          <a:xfrm rot="10800000">
            <a:off x="4571998" y="4133971"/>
            <a:ext cx="1707030" cy="216199"/>
          </a:xfrm>
          <a:prstGeom prst="rect">
            <a:avLst/>
          </a:prstGeom>
        </p:spPr>
      </p:pic>
      <p:cxnSp>
        <p:nvCxnSpPr>
          <p:cNvPr id="34" name="Straight Arrow Connector 33"/>
          <p:cNvCxnSpPr/>
          <p:nvPr/>
        </p:nvCxnSpPr>
        <p:spPr>
          <a:xfrm flipH="1" flipV="1">
            <a:off x="3318931" y="5244860"/>
            <a:ext cx="1485982" cy="51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4804913" y="5244860"/>
            <a:ext cx="0" cy="513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4804913" y="5244860"/>
            <a:ext cx="1268083" cy="505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a:blip r:embed="rId5"/>
          <a:stretch>
            <a:fillRect/>
          </a:stretch>
        </p:blipFill>
        <p:spPr>
          <a:xfrm>
            <a:off x="6605270" y="3020347"/>
            <a:ext cx="560881" cy="213378"/>
          </a:xfrm>
          <a:prstGeom prst="rect">
            <a:avLst/>
          </a:prstGeom>
        </p:spPr>
      </p:pic>
      <p:pic>
        <p:nvPicPr>
          <p:cNvPr id="42" name="Picture 41"/>
          <p:cNvPicPr>
            <a:picLocks noChangeAspect="1"/>
          </p:cNvPicPr>
          <p:nvPr/>
        </p:nvPicPr>
        <p:blipFill>
          <a:blip r:embed="rId5"/>
          <a:stretch>
            <a:fillRect/>
          </a:stretch>
        </p:blipFill>
        <p:spPr>
          <a:xfrm>
            <a:off x="2484244" y="4147683"/>
            <a:ext cx="560881" cy="213378"/>
          </a:xfrm>
          <a:prstGeom prst="rect">
            <a:avLst/>
          </a:prstGeom>
        </p:spPr>
      </p:pic>
      <p:sp>
        <p:nvSpPr>
          <p:cNvPr id="43" name="TextBox 42"/>
          <p:cNvSpPr txBox="1"/>
          <p:nvPr/>
        </p:nvSpPr>
        <p:spPr>
          <a:xfrm>
            <a:off x="4248961" y="6078775"/>
            <a:ext cx="2142226" cy="369332"/>
          </a:xfrm>
          <a:prstGeom prst="rect">
            <a:avLst/>
          </a:prstGeom>
          <a:noFill/>
        </p:spPr>
        <p:txBody>
          <a:bodyPr wrap="square" rtlCol="0">
            <a:spAutoFit/>
          </a:bodyPr>
          <a:lstStyle/>
          <a:p>
            <a:r>
              <a:rPr lang="en-US" dirty="0" smtClean="0"/>
              <a:t>School Building</a:t>
            </a:r>
            <a:endParaRPr lang="en-US" dirty="0"/>
          </a:p>
        </p:txBody>
      </p:sp>
      <p:sp>
        <p:nvSpPr>
          <p:cNvPr id="44" name="TextBox 43"/>
          <p:cNvSpPr txBox="1"/>
          <p:nvPr/>
        </p:nvSpPr>
        <p:spPr>
          <a:xfrm>
            <a:off x="2674189" y="4795988"/>
            <a:ext cx="715992" cy="369332"/>
          </a:xfrm>
          <a:prstGeom prst="rect">
            <a:avLst/>
          </a:prstGeom>
          <a:noFill/>
        </p:spPr>
        <p:txBody>
          <a:bodyPr wrap="square" rtlCol="0">
            <a:spAutoFit/>
          </a:bodyPr>
          <a:lstStyle/>
          <a:p>
            <a:r>
              <a:rPr lang="en-US" dirty="0" smtClean="0"/>
              <a:t>Bus</a:t>
            </a:r>
            <a:endParaRPr lang="en-US" dirty="0"/>
          </a:p>
        </p:txBody>
      </p:sp>
      <p:sp>
        <p:nvSpPr>
          <p:cNvPr id="45" name="TextBox 44"/>
          <p:cNvSpPr txBox="1"/>
          <p:nvPr/>
        </p:nvSpPr>
        <p:spPr>
          <a:xfrm>
            <a:off x="4506767" y="2271648"/>
            <a:ext cx="551852" cy="369332"/>
          </a:xfrm>
          <a:prstGeom prst="rect">
            <a:avLst/>
          </a:prstGeom>
          <a:noFill/>
        </p:spPr>
        <p:txBody>
          <a:bodyPr wrap="square" rtlCol="0">
            <a:spAutoFit/>
          </a:bodyPr>
          <a:lstStyle/>
          <a:p>
            <a:r>
              <a:rPr lang="en-US" dirty="0" smtClean="0"/>
              <a:t>Car</a:t>
            </a:r>
            <a:endParaRPr lang="en-US" dirty="0"/>
          </a:p>
        </p:txBody>
      </p:sp>
    </p:spTree>
    <p:extLst>
      <p:ext uri="{BB962C8B-B14F-4D97-AF65-F5344CB8AC3E}">
        <p14:creationId xmlns:p14="http://schemas.microsoft.com/office/powerpoint/2010/main" val="973172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1814341" y="2984444"/>
            <a:ext cx="3603048" cy="30483"/>
          </a:xfrm>
          <a:prstGeom prst="rect">
            <a:avLst/>
          </a:prstGeom>
        </p:spPr>
      </p:pic>
      <p:sp>
        <p:nvSpPr>
          <p:cNvPr id="3" name="Title 2"/>
          <p:cNvSpPr>
            <a:spLocks noGrp="1"/>
          </p:cNvSpPr>
          <p:nvPr>
            <p:ph type="title"/>
          </p:nvPr>
        </p:nvSpPr>
        <p:spPr/>
        <p:txBody>
          <a:bodyPr/>
          <a:lstStyle/>
          <a:p>
            <a:r>
              <a:rPr lang="en-US" dirty="0" smtClean="0"/>
              <a:t>Any Concerns?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48</a:t>
            </a:fld>
            <a:endParaRPr lang="en-US" dirty="0" smtClean="0"/>
          </a:p>
        </p:txBody>
      </p:sp>
      <p:cxnSp>
        <p:nvCxnSpPr>
          <p:cNvPr id="6" name="Straight Connector 5"/>
          <p:cNvCxnSpPr/>
          <p:nvPr/>
        </p:nvCxnSpPr>
        <p:spPr>
          <a:xfrm flipV="1">
            <a:off x="1828799" y="4028536"/>
            <a:ext cx="3588590" cy="17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17389" y="4028536"/>
            <a:ext cx="0" cy="22370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3"/>
          </p:cNvCxnSpPr>
          <p:nvPr/>
        </p:nvCxnSpPr>
        <p:spPr>
          <a:xfrm flipV="1">
            <a:off x="5417389" y="1863306"/>
            <a:ext cx="0" cy="1136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78438" y="4045789"/>
            <a:ext cx="8626" cy="22370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487064" y="1863306"/>
            <a:ext cx="8627" cy="1151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95691" y="2999686"/>
            <a:ext cx="1906437" cy="152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8438" y="4045789"/>
            <a:ext cx="192369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Flowchart: Connector 25"/>
          <p:cNvSpPr/>
          <p:nvPr/>
        </p:nvSpPr>
        <p:spPr>
          <a:xfrm>
            <a:off x="5934974" y="3329795"/>
            <a:ext cx="138022" cy="138023"/>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5934975" y="3467818"/>
            <a:ext cx="138021" cy="112143"/>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5943600" y="3579961"/>
            <a:ext cx="129396" cy="155275"/>
          </a:xfrm>
          <a:prstGeom prst="flowChart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entagon 28"/>
          <p:cNvSpPr/>
          <p:nvPr/>
        </p:nvSpPr>
        <p:spPr>
          <a:xfrm rot="16200000">
            <a:off x="4875046" y="4926546"/>
            <a:ext cx="479801" cy="484632"/>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2819399" y="3757105"/>
            <a:ext cx="914400" cy="27143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a:off x="4313208" y="3892820"/>
            <a:ext cx="9661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658928" y="4295955"/>
            <a:ext cx="0" cy="724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633713" y="4201064"/>
            <a:ext cx="0" cy="13543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796287" y="4448701"/>
            <a:ext cx="793630" cy="369332"/>
          </a:xfrm>
          <a:prstGeom prst="rect">
            <a:avLst/>
          </a:prstGeom>
          <a:noFill/>
        </p:spPr>
        <p:txBody>
          <a:bodyPr wrap="square" rtlCol="0">
            <a:spAutoFit/>
          </a:bodyPr>
          <a:lstStyle/>
          <a:p>
            <a:r>
              <a:rPr lang="en-US" dirty="0" smtClean="0"/>
              <a:t>40 ft.</a:t>
            </a:r>
            <a:endParaRPr lang="en-US" dirty="0"/>
          </a:p>
        </p:txBody>
      </p:sp>
      <p:sp>
        <p:nvSpPr>
          <p:cNvPr id="2" name="Pentagon 1"/>
          <p:cNvSpPr/>
          <p:nvPr/>
        </p:nvSpPr>
        <p:spPr>
          <a:xfrm rot="16200000">
            <a:off x="6577357" y="5741922"/>
            <a:ext cx="562615"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02325" y="5650475"/>
            <a:ext cx="1362197" cy="369332"/>
          </a:xfrm>
          <a:prstGeom prst="rect">
            <a:avLst/>
          </a:prstGeom>
          <a:noFill/>
        </p:spPr>
        <p:txBody>
          <a:bodyPr wrap="square" rtlCol="0">
            <a:spAutoFit/>
          </a:bodyPr>
          <a:lstStyle/>
          <a:p>
            <a:r>
              <a:rPr lang="en-US" dirty="0" smtClean="0"/>
              <a:t>Elementary</a:t>
            </a:r>
            <a:endParaRPr lang="en-US" dirty="0"/>
          </a:p>
        </p:txBody>
      </p:sp>
      <p:sp>
        <p:nvSpPr>
          <p:cNvPr id="7" name="TextBox 6"/>
          <p:cNvSpPr txBox="1"/>
          <p:nvPr/>
        </p:nvSpPr>
        <p:spPr>
          <a:xfrm>
            <a:off x="7254815" y="5555411"/>
            <a:ext cx="1250830" cy="369332"/>
          </a:xfrm>
          <a:prstGeom prst="rect">
            <a:avLst/>
          </a:prstGeom>
          <a:noFill/>
        </p:spPr>
        <p:txBody>
          <a:bodyPr wrap="square" rtlCol="0">
            <a:spAutoFit/>
          </a:bodyPr>
          <a:lstStyle/>
          <a:p>
            <a:r>
              <a:rPr lang="en-US" dirty="0" smtClean="0"/>
              <a:t>Jr. High</a:t>
            </a:r>
            <a:endParaRPr lang="en-US" dirty="0"/>
          </a:p>
        </p:txBody>
      </p:sp>
      <p:sp>
        <p:nvSpPr>
          <p:cNvPr id="9" name="TextBox 8"/>
          <p:cNvSpPr txBox="1"/>
          <p:nvPr/>
        </p:nvSpPr>
        <p:spPr>
          <a:xfrm>
            <a:off x="6719976" y="4448701"/>
            <a:ext cx="838203" cy="369332"/>
          </a:xfrm>
          <a:prstGeom prst="rect">
            <a:avLst/>
          </a:prstGeom>
          <a:noFill/>
        </p:spPr>
        <p:txBody>
          <a:bodyPr wrap="square" rtlCol="0">
            <a:spAutoFit/>
          </a:bodyPr>
          <a:lstStyle/>
          <a:p>
            <a:r>
              <a:rPr lang="en-US" dirty="0" smtClean="0"/>
              <a:t>100 ft.</a:t>
            </a:r>
            <a:endParaRPr lang="en-US" dirty="0"/>
          </a:p>
        </p:txBody>
      </p:sp>
    </p:spTree>
    <p:extLst>
      <p:ext uri="{BB962C8B-B14F-4D97-AF65-F5344CB8AC3E}">
        <p14:creationId xmlns:p14="http://schemas.microsoft.com/office/powerpoint/2010/main" val="2409987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1814341" y="2984444"/>
            <a:ext cx="3603048" cy="30483"/>
          </a:xfrm>
          <a:prstGeom prst="rect">
            <a:avLst/>
          </a:prstGeom>
        </p:spPr>
      </p:pic>
      <p:sp>
        <p:nvSpPr>
          <p:cNvPr id="3" name="Title 2"/>
          <p:cNvSpPr>
            <a:spLocks noGrp="1"/>
          </p:cNvSpPr>
          <p:nvPr>
            <p:ph type="title"/>
          </p:nvPr>
        </p:nvSpPr>
        <p:spPr/>
        <p:txBody>
          <a:bodyPr/>
          <a:lstStyle/>
          <a:p>
            <a:r>
              <a:rPr lang="en-US" dirty="0" smtClean="0"/>
              <a:t>Any Concerns?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49</a:t>
            </a:fld>
            <a:endParaRPr lang="en-US" dirty="0" smtClean="0"/>
          </a:p>
        </p:txBody>
      </p:sp>
      <p:cxnSp>
        <p:nvCxnSpPr>
          <p:cNvPr id="6" name="Straight Connector 5"/>
          <p:cNvCxnSpPr/>
          <p:nvPr/>
        </p:nvCxnSpPr>
        <p:spPr>
          <a:xfrm flipV="1">
            <a:off x="1828799" y="4028536"/>
            <a:ext cx="3588590" cy="17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17389" y="4028536"/>
            <a:ext cx="0" cy="22370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8" idx="3"/>
          </p:cNvCxnSpPr>
          <p:nvPr/>
        </p:nvCxnSpPr>
        <p:spPr>
          <a:xfrm flipV="1">
            <a:off x="5417389" y="1863306"/>
            <a:ext cx="0" cy="1136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78438" y="4045789"/>
            <a:ext cx="8626" cy="223700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487064" y="1863306"/>
            <a:ext cx="8627" cy="11516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95691" y="2999686"/>
            <a:ext cx="1906437" cy="152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8438" y="4045789"/>
            <a:ext cx="192369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Pentagon 28"/>
          <p:cNvSpPr/>
          <p:nvPr/>
        </p:nvSpPr>
        <p:spPr>
          <a:xfrm rot="16200000">
            <a:off x="6652087" y="1733328"/>
            <a:ext cx="479801" cy="484632"/>
          </a:xfrm>
          <a:prstGeom prst="homePlat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2819399" y="3757105"/>
            <a:ext cx="914400" cy="27143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a:off x="4313208" y="3892820"/>
            <a:ext cx="9661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693434" y="2913568"/>
            <a:ext cx="250165" cy="459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818516" y="1624115"/>
            <a:ext cx="793630" cy="369332"/>
          </a:xfrm>
          <a:prstGeom prst="rect">
            <a:avLst/>
          </a:prstGeom>
          <a:noFill/>
        </p:spPr>
        <p:txBody>
          <a:bodyPr wrap="square" rtlCol="0">
            <a:spAutoFit/>
          </a:bodyPr>
          <a:lstStyle/>
          <a:p>
            <a:r>
              <a:rPr lang="en-US" dirty="0" smtClean="0"/>
              <a:t>40 ft.</a:t>
            </a:r>
            <a:endParaRPr lang="en-US" dirty="0"/>
          </a:p>
        </p:txBody>
      </p:sp>
      <p:pic>
        <p:nvPicPr>
          <p:cNvPr id="12" name="Picture 11"/>
          <p:cNvPicPr>
            <a:picLocks noChangeAspect="1"/>
          </p:cNvPicPr>
          <p:nvPr/>
        </p:nvPicPr>
        <p:blipFill>
          <a:blip r:embed="rId3"/>
          <a:stretch>
            <a:fillRect/>
          </a:stretch>
        </p:blipFill>
        <p:spPr>
          <a:xfrm>
            <a:off x="4839627" y="5668206"/>
            <a:ext cx="499915" cy="493819"/>
          </a:xfrm>
          <a:prstGeom prst="rect">
            <a:avLst/>
          </a:prstGeom>
        </p:spPr>
      </p:pic>
      <p:cxnSp>
        <p:nvCxnSpPr>
          <p:cNvPr id="23" name="Straight Arrow Connector 22"/>
          <p:cNvCxnSpPr/>
          <p:nvPr/>
        </p:nvCxnSpPr>
        <p:spPr>
          <a:xfrm>
            <a:off x="6254151" y="2160712"/>
            <a:ext cx="0" cy="6695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5" name="Picture 24"/>
          <p:cNvPicPr>
            <a:picLocks noChangeAspect="1"/>
          </p:cNvPicPr>
          <p:nvPr/>
        </p:nvPicPr>
        <p:blipFill>
          <a:blip r:embed="rId4"/>
          <a:stretch>
            <a:fillRect/>
          </a:stretch>
        </p:blipFill>
        <p:spPr>
          <a:xfrm rot="1648502" flipV="1">
            <a:off x="5477531" y="4037167"/>
            <a:ext cx="431805" cy="698739"/>
          </a:xfrm>
          <a:prstGeom prst="rect">
            <a:avLst/>
          </a:prstGeom>
        </p:spPr>
      </p:pic>
      <p:pic>
        <p:nvPicPr>
          <p:cNvPr id="31" name="Picture 30"/>
          <p:cNvPicPr>
            <a:picLocks noChangeAspect="1"/>
          </p:cNvPicPr>
          <p:nvPr/>
        </p:nvPicPr>
        <p:blipFill>
          <a:blip r:embed="rId3"/>
          <a:stretch>
            <a:fillRect/>
          </a:stretch>
        </p:blipFill>
        <p:spPr>
          <a:xfrm>
            <a:off x="7755823" y="4045789"/>
            <a:ext cx="499915" cy="493819"/>
          </a:xfrm>
          <a:prstGeom prst="rect">
            <a:avLst/>
          </a:prstGeom>
        </p:spPr>
      </p:pic>
      <p:cxnSp>
        <p:nvCxnSpPr>
          <p:cNvPr id="36" name="Straight Arrow Connector 35"/>
          <p:cNvCxnSpPr/>
          <p:nvPr/>
        </p:nvCxnSpPr>
        <p:spPr>
          <a:xfrm>
            <a:off x="5072333" y="4313208"/>
            <a:ext cx="34505" cy="116456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5"/>
          <a:stretch>
            <a:fillRect/>
          </a:stretch>
        </p:blipFill>
        <p:spPr>
          <a:xfrm>
            <a:off x="7016574" y="4435285"/>
            <a:ext cx="847417" cy="493819"/>
          </a:xfrm>
          <a:prstGeom prst="rect">
            <a:avLst/>
          </a:prstGeom>
        </p:spPr>
      </p:pic>
      <p:cxnSp>
        <p:nvCxnSpPr>
          <p:cNvPr id="41" name="Straight Arrow Connector 40"/>
          <p:cNvCxnSpPr/>
          <p:nvPr/>
        </p:nvCxnSpPr>
        <p:spPr>
          <a:xfrm flipV="1">
            <a:off x="6656213" y="4209691"/>
            <a:ext cx="911698" cy="2587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a:blip r:embed="rId6"/>
          <a:stretch>
            <a:fillRect/>
          </a:stretch>
        </p:blipFill>
        <p:spPr>
          <a:xfrm>
            <a:off x="6504526" y="3826567"/>
            <a:ext cx="1048603" cy="158510"/>
          </a:xfrm>
          <a:prstGeom prst="rect">
            <a:avLst/>
          </a:prstGeom>
        </p:spPr>
      </p:pic>
      <p:sp>
        <p:nvSpPr>
          <p:cNvPr id="43" name="TextBox 42"/>
          <p:cNvSpPr txBox="1"/>
          <p:nvPr/>
        </p:nvSpPr>
        <p:spPr>
          <a:xfrm>
            <a:off x="3864634" y="4606506"/>
            <a:ext cx="888521" cy="369332"/>
          </a:xfrm>
          <a:prstGeom prst="rect">
            <a:avLst/>
          </a:prstGeom>
          <a:noFill/>
        </p:spPr>
        <p:txBody>
          <a:bodyPr wrap="square" rtlCol="0">
            <a:spAutoFit/>
          </a:bodyPr>
          <a:lstStyle/>
          <a:p>
            <a:r>
              <a:rPr lang="en-US" dirty="0" smtClean="0"/>
              <a:t>200 ft.</a:t>
            </a:r>
            <a:endParaRPr lang="en-US" dirty="0"/>
          </a:p>
        </p:txBody>
      </p:sp>
    </p:spTree>
    <p:extLst>
      <p:ext uri="{BB962C8B-B14F-4D97-AF65-F5344CB8AC3E}">
        <p14:creationId xmlns:p14="http://schemas.microsoft.com/office/powerpoint/2010/main" val="216205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A </a:t>
            </a:r>
            <a:r>
              <a:rPr lang="en-US" dirty="0"/>
              <a:t>supervisor is responsible for the day-to-day performance of a small group. It may be a team, a department or a shift. Typically the supervisor has experience in what the group does, and has earned the position based on management's belief that he/she is capable of guiding the team.</a:t>
            </a:r>
          </a:p>
        </p:txBody>
      </p:sp>
      <p:sp>
        <p:nvSpPr>
          <p:cNvPr id="3" name="Title 2"/>
          <p:cNvSpPr>
            <a:spLocks noGrp="1"/>
          </p:cNvSpPr>
          <p:nvPr>
            <p:ph type="title"/>
          </p:nvPr>
        </p:nvSpPr>
        <p:spPr/>
        <p:txBody>
          <a:bodyPr/>
          <a:lstStyle/>
          <a:p>
            <a:r>
              <a:rPr lang="en-US" dirty="0" smtClean="0"/>
              <a:t>Supervisor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9373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stretch>
            <a:fillRect/>
          </a:stretch>
        </p:blipFill>
        <p:spPr>
          <a:xfrm>
            <a:off x="421504" y="3562792"/>
            <a:ext cx="6712278" cy="1944793"/>
          </a:xfrm>
          <a:prstGeom prst="rect">
            <a:avLst/>
          </a:prstGeom>
        </p:spPr>
      </p:pic>
      <p:sp>
        <p:nvSpPr>
          <p:cNvPr id="3" name="Title 2"/>
          <p:cNvSpPr>
            <a:spLocks noGrp="1"/>
          </p:cNvSpPr>
          <p:nvPr>
            <p:ph type="title"/>
          </p:nvPr>
        </p:nvSpPr>
        <p:spPr/>
        <p:txBody>
          <a:bodyPr/>
          <a:lstStyle/>
          <a:p>
            <a:r>
              <a:rPr lang="en-US" dirty="0" smtClean="0"/>
              <a:t>Any concerns here?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50</a:t>
            </a:fld>
            <a:endParaRPr lang="en-US" dirty="0" smtClean="0"/>
          </a:p>
        </p:txBody>
      </p:sp>
      <p:sp>
        <p:nvSpPr>
          <p:cNvPr id="7" name="Freeform 6"/>
          <p:cNvSpPr/>
          <p:nvPr/>
        </p:nvSpPr>
        <p:spPr>
          <a:xfrm>
            <a:off x="438231" y="2792190"/>
            <a:ext cx="6695551" cy="1923691"/>
          </a:xfrm>
          <a:custGeom>
            <a:avLst/>
            <a:gdLst>
              <a:gd name="connsiteX0" fmla="*/ 6695551 w 6695551"/>
              <a:gd name="connsiteY0" fmla="*/ 1923691 h 1923691"/>
              <a:gd name="connsiteX1" fmla="*/ 2304706 w 6695551"/>
              <a:gd name="connsiteY1" fmla="*/ 207034 h 1923691"/>
              <a:gd name="connsiteX2" fmla="*/ 61838 w 6695551"/>
              <a:gd name="connsiteY2" fmla="*/ 17253 h 1923691"/>
              <a:gd name="connsiteX3" fmla="*/ 622555 w 6695551"/>
              <a:gd name="connsiteY3" fmla="*/ 8627 h 1923691"/>
              <a:gd name="connsiteX4" fmla="*/ 553543 w 6695551"/>
              <a:gd name="connsiteY4" fmla="*/ 0 h 1923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5551" h="1923691">
                <a:moveTo>
                  <a:pt x="6695551" y="1923691"/>
                </a:moveTo>
                <a:cubicBezTo>
                  <a:pt x="5052938" y="1224232"/>
                  <a:pt x="3410325" y="524774"/>
                  <a:pt x="2304706" y="207034"/>
                </a:cubicBezTo>
                <a:cubicBezTo>
                  <a:pt x="1199087" y="-110706"/>
                  <a:pt x="342196" y="50321"/>
                  <a:pt x="61838" y="17253"/>
                </a:cubicBezTo>
                <a:cubicBezTo>
                  <a:pt x="-218520" y="-15815"/>
                  <a:pt x="540604" y="11502"/>
                  <a:pt x="622555" y="8627"/>
                </a:cubicBezTo>
                <a:cubicBezTo>
                  <a:pt x="704506" y="5752"/>
                  <a:pt x="629024" y="2876"/>
                  <a:pt x="553543"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p:cNvSpPr/>
          <p:nvPr/>
        </p:nvSpPr>
        <p:spPr>
          <a:xfrm rot="16200000">
            <a:off x="4308980" y="4408961"/>
            <a:ext cx="410790" cy="484632"/>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1233355">
            <a:off x="3297316" y="3780608"/>
            <a:ext cx="776377" cy="2587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Arrow Connector 11"/>
          <p:cNvCxnSpPr/>
          <p:nvPr/>
        </p:nvCxnSpPr>
        <p:spPr>
          <a:xfrm>
            <a:off x="638355" y="4535188"/>
            <a:ext cx="27432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483743" y="4856672"/>
            <a:ext cx="1388853" cy="369332"/>
          </a:xfrm>
          <a:prstGeom prst="rect">
            <a:avLst/>
          </a:prstGeom>
          <a:noFill/>
        </p:spPr>
        <p:txBody>
          <a:bodyPr wrap="square" rtlCol="0">
            <a:spAutoFit/>
          </a:bodyPr>
          <a:lstStyle/>
          <a:p>
            <a:r>
              <a:rPr lang="en-US" dirty="0" smtClean="0"/>
              <a:t>150 ft.</a:t>
            </a:r>
            <a:endParaRPr lang="en-US" dirty="0"/>
          </a:p>
        </p:txBody>
      </p:sp>
      <p:sp>
        <p:nvSpPr>
          <p:cNvPr id="2" name="TextBox 1"/>
          <p:cNvSpPr txBox="1"/>
          <p:nvPr/>
        </p:nvSpPr>
        <p:spPr>
          <a:xfrm>
            <a:off x="1483742" y="5507585"/>
            <a:ext cx="3079631" cy="646331"/>
          </a:xfrm>
          <a:prstGeom prst="rect">
            <a:avLst/>
          </a:prstGeom>
          <a:noFill/>
        </p:spPr>
        <p:txBody>
          <a:bodyPr wrap="square" rtlCol="0">
            <a:spAutoFit/>
          </a:bodyPr>
          <a:lstStyle/>
          <a:p>
            <a:r>
              <a:rPr lang="en-US" dirty="0" smtClean="0"/>
              <a:t>Steep grade, wheelchair, no shoulder, no driveway, 55 mph</a:t>
            </a:r>
            <a:endParaRPr lang="en-US" dirty="0"/>
          </a:p>
        </p:txBody>
      </p:sp>
    </p:spTree>
    <p:extLst>
      <p:ext uri="{BB962C8B-B14F-4D97-AF65-F5344CB8AC3E}">
        <p14:creationId xmlns:p14="http://schemas.microsoft.com/office/powerpoint/2010/main" val="1640258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stretch>
            <a:fillRect/>
          </a:stretch>
        </p:blipFill>
        <p:spPr>
          <a:xfrm>
            <a:off x="854015" y="3428999"/>
            <a:ext cx="2945502" cy="1716655"/>
          </a:xfrm>
          <a:prstGeom prst="rect">
            <a:avLst/>
          </a:prstGeom>
        </p:spPr>
      </p:pic>
      <p:sp>
        <p:nvSpPr>
          <p:cNvPr id="3" name="Title 2"/>
          <p:cNvSpPr>
            <a:spLocks noGrp="1"/>
          </p:cNvSpPr>
          <p:nvPr>
            <p:ph type="title"/>
          </p:nvPr>
        </p:nvSpPr>
        <p:spPr/>
        <p:txBody>
          <a:bodyPr/>
          <a:lstStyle/>
          <a:p>
            <a:r>
              <a:rPr lang="en-US" dirty="0" smtClean="0"/>
              <a:t>How about this stop?</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51</a:t>
            </a:fld>
            <a:endParaRPr lang="en-US" dirty="0" smtClean="0"/>
          </a:p>
        </p:txBody>
      </p:sp>
      <p:cxnSp>
        <p:nvCxnSpPr>
          <p:cNvPr id="6" name="Curved Connector 5"/>
          <p:cNvCxnSpPr/>
          <p:nvPr/>
        </p:nvCxnSpPr>
        <p:spPr>
          <a:xfrm>
            <a:off x="3450566" y="3726611"/>
            <a:ext cx="914400" cy="914400"/>
          </a:xfrm>
          <a:prstGeom prst="curvedConnector3">
            <a:avLst>
              <a:gd name="adj1" fmla="val -152830"/>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433977" y="2484408"/>
            <a:ext cx="2484408" cy="215660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406770" y="5145654"/>
            <a:ext cx="1319841" cy="1220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422321" y="2924356"/>
            <a:ext cx="4298321" cy="3933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924355" y="2725947"/>
            <a:ext cx="4339087" cy="3904723"/>
          </a:xfrm>
          <a:prstGeom prst="line">
            <a:avLst/>
          </a:prstGeom>
        </p:spPr>
        <p:style>
          <a:lnRef idx="1">
            <a:schemeClr val="accent1"/>
          </a:lnRef>
          <a:fillRef idx="0">
            <a:schemeClr val="accent1"/>
          </a:fillRef>
          <a:effectRef idx="0">
            <a:schemeClr val="accent1"/>
          </a:effectRef>
          <a:fontRef idx="minor">
            <a:schemeClr val="tx1"/>
          </a:fontRef>
        </p:style>
      </p:cxnSp>
      <p:sp>
        <p:nvSpPr>
          <p:cNvPr id="2" name="Pentagon 1"/>
          <p:cNvSpPr/>
          <p:nvPr/>
        </p:nvSpPr>
        <p:spPr>
          <a:xfrm rot="16200000">
            <a:off x="2175410" y="4859688"/>
            <a:ext cx="484117"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1175486" y="4287326"/>
            <a:ext cx="823031" cy="518205"/>
          </a:xfrm>
          <a:prstGeom prst="rect">
            <a:avLst/>
          </a:prstGeom>
        </p:spPr>
      </p:pic>
      <p:cxnSp>
        <p:nvCxnSpPr>
          <p:cNvPr id="9" name="Straight Arrow Connector 8"/>
          <p:cNvCxnSpPr/>
          <p:nvPr/>
        </p:nvCxnSpPr>
        <p:spPr>
          <a:xfrm>
            <a:off x="2252477" y="4678308"/>
            <a:ext cx="1418249" cy="212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75507" y="5344063"/>
            <a:ext cx="869732" cy="730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16792" y="4002657"/>
            <a:ext cx="940280" cy="379251"/>
          </a:xfrm>
          <a:prstGeom prst="rect">
            <a:avLst/>
          </a:prstGeom>
          <a:noFill/>
        </p:spPr>
        <p:txBody>
          <a:bodyPr wrap="square" rtlCol="0">
            <a:spAutoFit/>
          </a:bodyPr>
          <a:lstStyle/>
          <a:p>
            <a:r>
              <a:rPr lang="en-US" dirty="0" smtClean="0"/>
              <a:t>65 mph</a:t>
            </a:r>
            <a:endParaRPr lang="en-US" dirty="0"/>
          </a:p>
        </p:txBody>
      </p:sp>
      <p:cxnSp>
        <p:nvCxnSpPr>
          <p:cNvPr id="18" name="Straight Arrow Connector 17"/>
          <p:cNvCxnSpPr/>
          <p:nvPr/>
        </p:nvCxnSpPr>
        <p:spPr>
          <a:xfrm>
            <a:off x="3945239" y="4923099"/>
            <a:ext cx="91923" cy="242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6305909" y="4002657"/>
            <a:ext cx="612476" cy="284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294408" y="5452851"/>
            <a:ext cx="1351536" cy="369332"/>
          </a:xfrm>
          <a:prstGeom prst="rect">
            <a:avLst/>
          </a:prstGeom>
          <a:noFill/>
        </p:spPr>
        <p:txBody>
          <a:bodyPr wrap="square" rtlCol="0">
            <a:spAutoFit/>
          </a:bodyPr>
          <a:lstStyle/>
          <a:p>
            <a:r>
              <a:rPr lang="en-US" dirty="0" err="1" smtClean="0"/>
              <a:t>Kdg</a:t>
            </a:r>
            <a:r>
              <a:rPr lang="en-US" dirty="0" smtClean="0"/>
              <a:t> student</a:t>
            </a:r>
            <a:endParaRPr lang="en-US" dirty="0"/>
          </a:p>
        </p:txBody>
      </p:sp>
      <p:cxnSp>
        <p:nvCxnSpPr>
          <p:cNvPr id="24" name="Straight Arrow Connector 23"/>
          <p:cNvCxnSpPr/>
          <p:nvPr/>
        </p:nvCxnSpPr>
        <p:spPr>
          <a:xfrm flipV="1">
            <a:off x="1500996" y="3614468"/>
            <a:ext cx="2444243" cy="5865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945239" y="3321170"/>
            <a:ext cx="980444" cy="369332"/>
          </a:xfrm>
          <a:prstGeom prst="rect">
            <a:avLst/>
          </a:prstGeom>
          <a:noFill/>
        </p:spPr>
        <p:txBody>
          <a:bodyPr wrap="square" rtlCol="0">
            <a:spAutoFit/>
          </a:bodyPr>
          <a:lstStyle/>
          <a:p>
            <a:r>
              <a:rPr lang="en-US" dirty="0" smtClean="0"/>
              <a:t>100 ft.</a:t>
            </a:r>
            <a:endParaRPr lang="en-US" dirty="0"/>
          </a:p>
        </p:txBody>
      </p:sp>
    </p:spTree>
    <p:extLst>
      <p:ext uri="{BB962C8B-B14F-4D97-AF65-F5344CB8AC3E}">
        <p14:creationId xmlns:p14="http://schemas.microsoft.com/office/powerpoint/2010/main" val="37671952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driver of a school bus is in the process of having a student unloading from the bus that is required to cross the road to get to their residence.  The bus is stopped, red lights on, the student has stepped off the bus, taken 10 steps ahead, the driver signals for the student to cross.  Suddenly, the driver notices that one of the vehicles approaching the bus from the front is coming at a high rate of speed and doesn’t appear to be slowing down.  What should the driver do?</a:t>
            </a:r>
            <a:endParaRPr lang="en-US" dirty="0"/>
          </a:p>
        </p:txBody>
      </p:sp>
      <p:sp>
        <p:nvSpPr>
          <p:cNvPr id="3" name="Title 2"/>
          <p:cNvSpPr>
            <a:spLocks noGrp="1"/>
          </p:cNvSpPr>
          <p:nvPr>
            <p:ph type="title"/>
          </p:nvPr>
        </p:nvSpPr>
        <p:spPr/>
        <p:txBody>
          <a:bodyPr/>
          <a:lstStyle/>
          <a:p>
            <a:r>
              <a:rPr lang="en-US" dirty="0" smtClean="0"/>
              <a:t>#1</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52</a:t>
            </a:fld>
            <a:endParaRPr lang="en-US" dirty="0" smtClean="0"/>
          </a:p>
        </p:txBody>
      </p:sp>
    </p:spTree>
    <p:extLst>
      <p:ext uri="{BB962C8B-B14F-4D97-AF65-F5344CB8AC3E}">
        <p14:creationId xmlns:p14="http://schemas.microsoft.com/office/powerpoint/2010/main" val="10166681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special needs bus transporting at least 6 wheelchairs has broken down on a high volume, 2 lane one way road and the bus is unable to get off the roadway.  What do the drivers need to consider when contemplating the transfer of these students?</a:t>
            </a:r>
            <a:endParaRPr lang="en-US" dirty="0"/>
          </a:p>
        </p:txBody>
      </p:sp>
      <p:sp>
        <p:nvSpPr>
          <p:cNvPr id="3" name="Title 2"/>
          <p:cNvSpPr>
            <a:spLocks noGrp="1"/>
          </p:cNvSpPr>
          <p:nvPr>
            <p:ph type="title"/>
          </p:nvPr>
        </p:nvSpPr>
        <p:spPr/>
        <p:txBody>
          <a:bodyPr/>
          <a:lstStyle/>
          <a:p>
            <a:r>
              <a:rPr lang="en-US" dirty="0" smtClean="0"/>
              <a:t>#2</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53</a:t>
            </a:fld>
            <a:endParaRPr lang="en-US" dirty="0" smtClean="0"/>
          </a:p>
        </p:txBody>
      </p:sp>
    </p:spTree>
    <p:extLst>
      <p:ext uri="{BB962C8B-B14F-4D97-AF65-F5344CB8AC3E}">
        <p14:creationId xmlns:p14="http://schemas.microsoft.com/office/powerpoint/2010/main" val="219724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 a high volume highway (US 25) The school bus has just been struck from behind by a large commercial vehicle.  The impact has caused the bus to go off the road and hit a pole.  There are lines across the top of the bus, the back door is jammed due to damage.  A fire has started in the commercial vehicle that just struck the bus.  What should the driver do?</a:t>
            </a:r>
            <a:endParaRPr lang="en-US" dirty="0"/>
          </a:p>
        </p:txBody>
      </p:sp>
      <p:sp>
        <p:nvSpPr>
          <p:cNvPr id="3" name="Title 2"/>
          <p:cNvSpPr>
            <a:spLocks noGrp="1"/>
          </p:cNvSpPr>
          <p:nvPr>
            <p:ph type="title"/>
          </p:nvPr>
        </p:nvSpPr>
        <p:spPr/>
        <p:txBody>
          <a:bodyPr/>
          <a:lstStyle/>
          <a:p>
            <a:r>
              <a:rPr lang="en-US" dirty="0" smtClean="0"/>
              <a:t>#3</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54</a:t>
            </a:fld>
            <a:endParaRPr lang="en-US" dirty="0" smtClean="0"/>
          </a:p>
        </p:txBody>
      </p:sp>
    </p:spTree>
    <p:extLst>
      <p:ext uri="{BB962C8B-B14F-4D97-AF65-F5344CB8AC3E}">
        <p14:creationId xmlns:p14="http://schemas.microsoft.com/office/powerpoint/2010/main" val="39800760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school bus driver has started the bus stop  loading procedure (turning on amber lights) when the car in the same lane directly in front of the bus stops suddenly.  The bus driver pushes down the brake to stop, and the brakes fail.  Students are waiting near the road and there is on-coming traffic.  What options does this driver have?   </a:t>
            </a:r>
            <a:endParaRPr lang="en-US" dirty="0"/>
          </a:p>
        </p:txBody>
      </p:sp>
      <p:sp>
        <p:nvSpPr>
          <p:cNvPr id="3" name="Title 2"/>
          <p:cNvSpPr>
            <a:spLocks noGrp="1"/>
          </p:cNvSpPr>
          <p:nvPr>
            <p:ph type="title"/>
          </p:nvPr>
        </p:nvSpPr>
        <p:spPr/>
        <p:txBody>
          <a:bodyPr/>
          <a:lstStyle/>
          <a:p>
            <a:r>
              <a:rPr lang="en-US" dirty="0" smtClean="0"/>
              <a:t>#4</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55</a:t>
            </a:fld>
            <a:endParaRPr lang="en-US" dirty="0" smtClean="0"/>
          </a:p>
        </p:txBody>
      </p:sp>
    </p:spTree>
    <p:extLst>
      <p:ext uri="{BB962C8B-B14F-4D97-AF65-F5344CB8AC3E}">
        <p14:creationId xmlns:p14="http://schemas.microsoft.com/office/powerpoint/2010/main" val="6904751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winter, still dark, 10 degrees outside and snowing so that visibility is extremely poor.  There are 25 elementary students on board.  The road conditions are very slippery and as the bus comes over a steep grade the driver loses control of the bus and goes over an embankment coming to rest on its’ side.  This is a rural mountain region, students are obviously injured, and there isn’t any radio service.  What things must the driver consider?</a:t>
            </a:r>
            <a:endParaRPr lang="en-US" dirty="0"/>
          </a:p>
        </p:txBody>
      </p:sp>
      <p:sp>
        <p:nvSpPr>
          <p:cNvPr id="3" name="Title 2"/>
          <p:cNvSpPr>
            <a:spLocks noGrp="1"/>
          </p:cNvSpPr>
          <p:nvPr>
            <p:ph type="title"/>
          </p:nvPr>
        </p:nvSpPr>
        <p:spPr/>
        <p:txBody>
          <a:bodyPr/>
          <a:lstStyle/>
          <a:p>
            <a:r>
              <a:rPr lang="en-US" dirty="0" smtClean="0"/>
              <a:t>#5</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56</a:t>
            </a:fld>
            <a:endParaRPr lang="en-US" dirty="0" smtClean="0"/>
          </a:p>
        </p:txBody>
      </p:sp>
    </p:spTree>
    <p:extLst>
      <p:ext uri="{BB962C8B-B14F-4D97-AF65-F5344CB8AC3E}">
        <p14:creationId xmlns:p14="http://schemas.microsoft.com/office/powerpoint/2010/main" val="15497185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bus driver is in the process of unloading a student that must cross the roadway.  The bus stops, engages the red lights, permits the student to unload then looks up and sees that there appears to be a police officer in pursuit headed directly toward them.  What should the driver do?</a:t>
            </a:r>
          </a:p>
          <a:p>
            <a:endParaRPr lang="en-US" dirty="0"/>
          </a:p>
          <a:p>
            <a:r>
              <a:rPr lang="en-US" dirty="0" smtClean="0"/>
              <a:t>What if it was an ambulance coming toward them lights and sirens?</a:t>
            </a:r>
            <a:endParaRPr lang="en-US" dirty="0"/>
          </a:p>
        </p:txBody>
      </p:sp>
      <p:sp>
        <p:nvSpPr>
          <p:cNvPr id="3" name="Title 2"/>
          <p:cNvSpPr>
            <a:spLocks noGrp="1"/>
          </p:cNvSpPr>
          <p:nvPr>
            <p:ph type="title"/>
          </p:nvPr>
        </p:nvSpPr>
        <p:spPr/>
        <p:txBody>
          <a:bodyPr/>
          <a:lstStyle/>
          <a:p>
            <a:r>
              <a:rPr lang="en-US" dirty="0" smtClean="0"/>
              <a:t>#6</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57</a:t>
            </a:fld>
            <a:endParaRPr lang="en-US" dirty="0" smtClean="0"/>
          </a:p>
        </p:txBody>
      </p:sp>
    </p:spTree>
    <p:extLst>
      <p:ext uri="{BB962C8B-B14F-4D97-AF65-F5344CB8AC3E}">
        <p14:creationId xmlns:p14="http://schemas.microsoft.com/office/powerpoint/2010/main" val="3403198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Problem Bus Stops?</a:t>
            </a:r>
          </a:p>
          <a:p>
            <a:r>
              <a:rPr lang="en-US" dirty="0" smtClean="0"/>
              <a:t>Biggest Operational Challenge</a:t>
            </a:r>
          </a:p>
          <a:p>
            <a:r>
              <a:rPr lang="en-US" dirty="0" smtClean="0"/>
              <a:t>Training Documentation</a:t>
            </a:r>
          </a:p>
          <a:p>
            <a:r>
              <a:rPr lang="en-US" dirty="0" smtClean="0"/>
              <a:t>Make sure you signed in</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58</a:t>
            </a:fld>
            <a:endParaRPr lang="en-US" dirty="0" smtClean="0"/>
          </a:p>
        </p:txBody>
      </p:sp>
    </p:spTree>
    <p:extLst>
      <p:ext uri="{BB962C8B-B14F-4D97-AF65-F5344CB8AC3E}">
        <p14:creationId xmlns:p14="http://schemas.microsoft.com/office/powerpoint/2010/main" val="24705058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dirty="0" smtClean="0"/>
          </a:p>
          <a:p>
            <a:pPr marL="45720" indent="0" algn="ctr">
              <a:buNone/>
            </a:pPr>
            <a:r>
              <a:rPr lang="en-US" dirty="0" smtClean="0"/>
              <a:t>Susan M Miller</a:t>
            </a:r>
          </a:p>
          <a:p>
            <a:pPr marL="45720" indent="0" algn="ctr">
              <a:buNone/>
            </a:pPr>
            <a:r>
              <a:rPr lang="en-US" dirty="0" smtClean="0"/>
              <a:t>Lead Transportation Consultant</a:t>
            </a:r>
          </a:p>
          <a:p>
            <a:pPr marL="45720" indent="0" algn="ctr">
              <a:buNone/>
            </a:pPr>
            <a:r>
              <a:rPr lang="en-US" dirty="0" smtClean="0"/>
              <a:t>Colorado Department of Education</a:t>
            </a:r>
          </a:p>
          <a:p>
            <a:pPr marL="45720" indent="0" algn="ctr">
              <a:buNone/>
            </a:pPr>
            <a:r>
              <a:rPr lang="en-US" dirty="0" smtClean="0"/>
              <a:t>School Transportation Unit</a:t>
            </a:r>
          </a:p>
          <a:p>
            <a:pPr marL="45720" indent="0" algn="ctr">
              <a:buNone/>
            </a:pPr>
            <a:r>
              <a:rPr lang="en-US" dirty="0" smtClean="0"/>
              <a:t>201 East Colfax, Room 209</a:t>
            </a:r>
          </a:p>
          <a:p>
            <a:pPr marL="45720" indent="0" algn="ctr">
              <a:buNone/>
            </a:pPr>
            <a:r>
              <a:rPr lang="en-US" dirty="0" smtClean="0"/>
              <a:t>Denver, CO  80203</a:t>
            </a:r>
          </a:p>
          <a:p>
            <a:pPr marL="45720" indent="0" algn="ctr">
              <a:buNone/>
            </a:pPr>
            <a:r>
              <a:rPr lang="en-US" dirty="0" smtClean="0"/>
              <a:t>303-866-6656</a:t>
            </a:r>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59</a:t>
            </a:fld>
            <a:endParaRPr lang="en-US" dirty="0" smtClean="0"/>
          </a:p>
        </p:txBody>
      </p:sp>
    </p:spTree>
    <p:extLst>
      <p:ext uri="{BB962C8B-B14F-4D97-AF65-F5344CB8AC3E}">
        <p14:creationId xmlns:p14="http://schemas.microsoft.com/office/powerpoint/2010/main" val="104297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Helping the team understand performance targets and goals.</a:t>
            </a:r>
          </a:p>
          <a:p>
            <a:r>
              <a:rPr lang="en-US" sz="1800" dirty="0"/>
              <a:t>Training or ensuring that workers are properly trained for their specific roles. </a:t>
            </a:r>
          </a:p>
          <a:p>
            <a:r>
              <a:rPr lang="en-US" sz="1800" dirty="0"/>
              <a:t>Scheduling work hours and shifts. </a:t>
            </a:r>
          </a:p>
          <a:p>
            <a:r>
              <a:rPr lang="en-US" sz="1800" dirty="0"/>
              <a:t>Coordinating job rotation and cross-training.</a:t>
            </a:r>
          </a:p>
          <a:p>
            <a:r>
              <a:rPr lang="en-US" sz="1800" dirty="0"/>
              <a:t>Providing real-time feedback on worker performance.</a:t>
            </a:r>
          </a:p>
          <a:p>
            <a:r>
              <a:rPr lang="en-US" sz="1800" dirty="0"/>
              <a:t>Sharing company updates, financial results and new objectives with team members.</a:t>
            </a:r>
          </a:p>
          <a:p>
            <a:r>
              <a:rPr lang="en-US" sz="1800" dirty="0"/>
              <a:t>Assisting in resolving emergencies. For example, a quality or a customer problem may be escalated to the team supervisor for handling.  </a:t>
            </a:r>
          </a:p>
          <a:p>
            <a:r>
              <a:rPr lang="en-US" sz="1800" dirty="0"/>
              <a:t>Identifying and resolving workplace problems, including tardiness or absenteeism.</a:t>
            </a:r>
          </a:p>
          <a:p>
            <a:r>
              <a:rPr lang="en-US" sz="1800" dirty="0"/>
              <a:t>Providing reports and activity updates to management. </a:t>
            </a:r>
          </a:p>
          <a:p>
            <a:r>
              <a:rPr lang="en-US" sz="1800" dirty="0"/>
              <a:t>Assisting in hiring and firing activities, although often the supervisor requires managerial approval of all new hires or terminations. </a:t>
            </a:r>
          </a:p>
        </p:txBody>
      </p:sp>
      <p:sp>
        <p:nvSpPr>
          <p:cNvPr id="3" name="Title 2"/>
          <p:cNvSpPr>
            <a:spLocks noGrp="1"/>
          </p:cNvSpPr>
          <p:nvPr>
            <p:ph type="title"/>
          </p:nvPr>
        </p:nvSpPr>
        <p:spPr/>
        <p:txBody>
          <a:bodyPr/>
          <a:lstStyle/>
          <a:p>
            <a:r>
              <a:rPr lang="en-US" dirty="0" smtClean="0"/>
              <a:t>Functions of a Supervisor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91985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Gaining Credibility</a:t>
            </a:r>
          </a:p>
          <a:p>
            <a:pPr lvl="1"/>
            <a:r>
              <a:rPr lang="en-US" dirty="0" smtClean="0"/>
              <a:t>Have faith in yourself – Nobody expects you to be perfect</a:t>
            </a:r>
          </a:p>
          <a:p>
            <a:pPr lvl="1"/>
            <a:r>
              <a:rPr lang="en-US" dirty="0" smtClean="0"/>
              <a:t>Lead by Example – Attitude is just as important as actions</a:t>
            </a:r>
          </a:p>
          <a:p>
            <a:pPr lvl="1"/>
            <a:r>
              <a:rPr lang="en-US" dirty="0" smtClean="0"/>
              <a:t>Be consistent – Be fair – No favorites</a:t>
            </a:r>
          </a:p>
          <a:p>
            <a:pPr lvl="1"/>
            <a:r>
              <a:rPr lang="en-US" dirty="0" smtClean="0"/>
              <a:t>Be willing to change – Adapt management style if needed</a:t>
            </a:r>
          </a:p>
          <a:p>
            <a:pPr lvl="1"/>
            <a:r>
              <a:rPr lang="en-US" dirty="0" smtClean="0"/>
              <a:t>Be accountable – Don’t point fingers and blame </a:t>
            </a:r>
            <a:r>
              <a:rPr lang="en-US" dirty="0" smtClean="0"/>
              <a:t>others</a:t>
            </a:r>
          </a:p>
          <a:p>
            <a:pPr lvl="1"/>
            <a:r>
              <a:rPr lang="en-US" dirty="0" smtClean="0"/>
              <a:t>Be professional – If you want to be respected you must be respectable.</a:t>
            </a:r>
            <a:endParaRPr lang="en-US" dirty="0"/>
          </a:p>
          <a:p>
            <a:pPr marL="365760" lvl="1" indent="0">
              <a:buNone/>
            </a:pPr>
            <a:endParaRPr lang="en-US" dirty="0" smtClean="0"/>
          </a:p>
        </p:txBody>
      </p:sp>
      <p:sp>
        <p:nvSpPr>
          <p:cNvPr id="3" name="Title 2"/>
          <p:cNvSpPr>
            <a:spLocks noGrp="1"/>
          </p:cNvSpPr>
          <p:nvPr>
            <p:ph type="title"/>
          </p:nvPr>
        </p:nvSpPr>
        <p:spPr/>
        <p:txBody>
          <a:bodyPr/>
          <a:lstStyle/>
          <a:p>
            <a:r>
              <a:rPr lang="en-US" dirty="0" smtClean="0"/>
              <a:t>How to be an Effective Supervisor</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210001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1"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00"/>
                                        <p:tgtEl>
                                          <p:spTgt spid="2">
                                            <p:txEl>
                                              <p:pRg st="2" end="2"/>
                                            </p:txEl>
                                          </p:spTgt>
                                        </p:tgtEl>
                                      </p:cBhvr>
                                    </p:animEffect>
                                  </p:childTnLst>
                                </p:cTn>
                              </p:par>
                              <p:par>
                                <p:cTn id="31" presetID="22" presetClass="entr" presetSubtype="4" fill="hold" grpId="1" nodeType="with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wipe(down)">
                                      <p:cBhvr>
                                        <p:cTn id="33" dur="500"/>
                                        <p:tgtEl>
                                          <p:spTgt spid="2">
                                            <p:txEl>
                                              <p:pRg st="3" end="3"/>
                                            </p:txEl>
                                          </p:spTgt>
                                        </p:tgtEl>
                                      </p:cBhvr>
                                    </p:animEffect>
                                  </p:childTnLst>
                                </p:cTn>
                              </p:par>
                              <p:par>
                                <p:cTn id="34" presetID="22" presetClass="entr" presetSubtype="4" fill="hold" grpId="1" nodeType="with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wipe(down)">
                                      <p:cBhvr>
                                        <p:cTn id="36" dur="500"/>
                                        <p:tgtEl>
                                          <p:spTgt spid="2">
                                            <p:txEl>
                                              <p:pRg st="4" end="4"/>
                                            </p:txEl>
                                          </p:spTgt>
                                        </p:tgtEl>
                                      </p:cBhvr>
                                    </p:animEffect>
                                  </p:childTnLst>
                                </p:cTn>
                              </p:par>
                              <p:par>
                                <p:cTn id="37" presetID="22" presetClass="entr" presetSubtype="4" fill="hold" grpId="1"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wipe(down)">
                                      <p:cBhvr>
                                        <p:cTn id="39" dur="500"/>
                                        <p:tgtEl>
                                          <p:spTgt spid="2">
                                            <p:txEl>
                                              <p:pRg st="5" end="5"/>
                                            </p:txEl>
                                          </p:spTgt>
                                        </p:tgtEl>
                                      </p:cBhvr>
                                    </p:animEffect>
                                  </p:childTnLst>
                                </p:cTn>
                              </p:par>
                              <p:par>
                                <p:cTn id="40" presetID="22" presetClass="entr" presetSubtype="4" fill="hold" grpId="1"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wipe(down)">
                                      <p:cBhvr>
                                        <p:cTn id="42" dur="500"/>
                                        <p:tgtEl>
                                          <p:spTgt spid="2">
                                            <p:txEl>
                                              <p:pRg st="6" end="6"/>
                                            </p:txEl>
                                          </p:spTgt>
                                        </p:tgtEl>
                                      </p:cBhvr>
                                    </p:animEffect>
                                  </p:childTnLst>
                                </p:cTn>
                              </p:par>
                              <p:par>
                                <p:cTn id="43" presetID="22" presetClass="entr" presetSubtype="4" fill="hold" grpId="1"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wipe(down)">
                                      <p:cBhvr>
                                        <p:cTn id="45" dur="500"/>
                                        <p:tgtEl>
                                          <p:spTgt spid="2">
                                            <p:txEl>
                                              <p:pRg st="7" end="7"/>
                                            </p:txEl>
                                          </p:spTgt>
                                        </p:tgtEl>
                                      </p:cBhvr>
                                    </p:animEffect>
                                  </p:childTnLst>
                                </p:cTn>
                              </p:par>
                              <p:par>
                                <p:cTn id="46" presetID="22" presetClass="entr" presetSubtype="4" fill="hold" grpId="1" nodeType="with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wipe(down)">
                                      <p:cBhvr>
                                        <p:cTn id="48" dur="500"/>
                                        <p:tgtEl>
                                          <p:spTgt spid="2">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2" nodeType="clickEffect">
                                  <p:stCondLst>
                                    <p:cond delay="0"/>
                                  </p:stCondLst>
                                  <p:childTnLst>
                                    <p:set>
                                      <p:cBhvr>
                                        <p:cTn id="52" dur="1" fill="hold">
                                          <p:stCondLst>
                                            <p:cond delay="0"/>
                                          </p:stCondLst>
                                        </p:cTn>
                                        <p:tgtEl>
                                          <p:spTgt spid="2">
                                            <p:txEl>
                                              <p:pRg st="2" end="2"/>
                                            </p:txEl>
                                          </p:spTgt>
                                        </p:tgtEl>
                                        <p:attrNameLst>
                                          <p:attrName>style.visibility</p:attrName>
                                        </p:attrNameLst>
                                      </p:cBhvr>
                                      <p:to>
                                        <p:strVal val="visible"/>
                                      </p:to>
                                    </p:set>
                                    <p:animEffect transition="in" filter="fade">
                                      <p:cBhvr>
                                        <p:cTn id="53" dur="1000"/>
                                        <p:tgtEl>
                                          <p:spTgt spid="2">
                                            <p:txEl>
                                              <p:pRg st="2" end="2"/>
                                            </p:txEl>
                                          </p:spTgt>
                                        </p:tgtEl>
                                      </p:cBhvr>
                                    </p:animEffect>
                                    <p:anim calcmode="lin" valueType="num">
                                      <p:cBhvr>
                                        <p:cTn id="5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2" end="2"/>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2" nodeType="withEffect">
                                  <p:stCondLst>
                                    <p:cond delay="0"/>
                                  </p:stCondLst>
                                  <p:childTnLst>
                                    <p:set>
                                      <p:cBhvr>
                                        <p:cTn id="57" dur="1" fill="hold">
                                          <p:stCondLst>
                                            <p:cond delay="0"/>
                                          </p:stCondLst>
                                        </p:cTn>
                                        <p:tgtEl>
                                          <p:spTgt spid="2">
                                            <p:txEl>
                                              <p:pRg st="3" end="3"/>
                                            </p:txEl>
                                          </p:spTgt>
                                        </p:tgtEl>
                                        <p:attrNameLst>
                                          <p:attrName>style.visibility</p:attrName>
                                        </p:attrNameLst>
                                      </p:cBhvr>
                                      <p:to>
                                        <p:strVal val="visible"/>
                                      </p:to>
                                    </p:set>
                                    <p:animEffect transition="in" filter="fade">
                                      <p:cBhvr>
                                        <p:cTn id="58" dur="1000"/>
                                        <p:tgtEl>
                                          <p:spTgt spid="2">
                                            <p:txEl>
                                              <p:pRg st="3" end="3"/>
                                            </p:txEl>
                                          </p:spTgt>
                                        </p:tgtEl>
                                      </p:cBhvr>
                                    </p:animEffect>
                                    <p:anim calcmode="lin" valueType="num">
                                      <p:cBhvr>
                                        <p:cTn id="5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3" end="3"/>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2" nodeType="withEffect">
                                  <p:stCondLst>
                                    <p:cond delay="0"/>
                                  </p:stCondLst>
                                  <p:childTnLst>
                                    <p:set>
                                      <p:cBhvr>
                                        <p:cTn id="62" dur="1" fill="hold">
                                          <p:stCondLst>
                                            <p:cond delay="0"/>
                                          </p:stCondLst>
                                        </p:cTn>
                                        <p:tgtEl>
                                          <p:spTgt spid="2">
                                            <p:txEl>
                                              <p:pRg st="4" end="4"/>
                                            </p:txEl>
                                          </p:spTgt>
                                        </p:tgtEl>
                                        <p:attrNameLst>
                                          <p:attrName>style.visibility</p:attrName>
                                        </p:attrNameLst>
                                      </p:cBhvr>
                                      <p:to>
                                        <p:strVal val="visible"/>
                                      </p:to>
                                    </p:set>
                                    <p:animEffect transition="in" filter="fade">
                                      <p:cBhvr>
                                        <p:cTn id="63" dur="1000"/>
                                        <p:tgtEl>
                                          <p:spTgt spid="2">
                                            <p:txEl>
                                              <p:pRg st="4" end="4"/>
                                            </p:txEl>
                                          </p:spTgt>
                                        </p:tgtEl>
                                      </p:cBhvr>
                                    </p:animEffect>
                                    <p:anim calcmode="lin" valueType="num">
                                      <p:cBhvr>
                                        <p:cTn id="6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4" end="4"/>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2" nodeType="withEffect">
                                  <p:stCondLst>
                                    <p:cond delay="0"/>
                                  </p:stCondLst>
                                  <p:childTnLst>
                                    <p:set>
                                      <p:cBhvr>
                                        <p:cTn id="67" dur="1" fill="hold">
                                          <p:stCondLst>
                                            <p:cond delay="0"/>
                                          </p:stCondLst>
                                        </p:cTn>
                                        <p:tgtEl>
                                          <p:spTgt spid="2">
                                            <p:txEl>
                                              <p:pRg st="5" end="5"/>
                                            </p:txEl>
                                          </p:spTgt>
                                        </p:tgtEl>
                                        <p:attrNameLst>
                                          <p:attrName>style.visibility</p:attrName>
                                        </p:attrNameLst>
                                      </p:cBhvr>
                                      <p:to>
                                        <p:strVal val="visible"/>
                                      </p:to>
                                    </p:set>
                                    <p:animEffect transition="in" filter="fade">
                                      <p:cBhvr>
                                        <p:cTn id="68" dur="1000"/>
                                        <p:tgtEl>
                                          <p:spTgt spid="2">
                                            <p:txEl>
                                              <p:pRg st="5" end="5"/>
                                            </p:txEl>
                                          </p:spTgt>
                                        </p:tgtEl>
                                      </p:cBhvr>
                                    </p:animEffect>
                                    <p:anim calcmode="lin" valueType="num">
                                      <p:cBhvr>
                                        <p:cTn id="6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2" nodeType="withEffect">
                                  <p:stCondLst>
                                    <p:cond delay="0"/>
                                  </p:stCondLst>
                                  <p:childTnLst>
                                    <p:set>
                                      <p:cBhvr>
                                        <p:cTn id="72" dur="1" fill="hold">
                                          <p:stCondLst>
                                            <p:cond delay="0"/>
                                          </p:stCondLst>
                                        </p:cTn>
                                        <p:tgtEl>
                                          <p:spTgt spid="2">
                                            <p:txEl>
                                              <p:pRg st="6" end="6"/>
                                            </p:txEl>
                                          </p:spTgt>
                                        </p:tgtEl>
                                        <p:attrNameLst>
                                          <p:attrName>style.visibility</p:attrName>
                                        </p:attrNameLst>
                                      </p:cBhvr>
                                      <p:to>
                                        <p:strVal val="visible"/>
                                      </p:to>
                                    </p:set>
                                    <p:animEffect transition="in" filter="fade">
                                      <p:cBhvr>
                                        <p:cTn id="73" dur="1000"/>
                                        <p:tgtEl>
                                          <p:spTgt spid="2">
                                            <p:txEl>
                                              <p:pRg st="6" end="6"/>
                                            </p:txEl>
                                          </p:spTgt>
                                        </p:tgtEl>
                                      </p:cBhvr>
                                    </p:animEffect>
                                    <p:anim calcmode="lin" valueType="num">
                                      <p:cBhvr>
                                        <p:cTn id="7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7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76" presetID="42" presetClass="entr" presetSubtype="0" fill="hold" grpId="2" nodeType="withEffect">
                                  <p:stCondLst>
                                    <p:cond delay="0"/>
                                  </p:stCondLst>
                                  <p:childTnLst>
                                    <p:set>
                                      <p:cBhvr>
                                        <p:cTn id="77" dur="1" fill="hold">
                                          <p:stCondLst>
                                            <p:cond delay="0"/>
                                          </p:stCondLst>
                                        </p:cTn>
                                        <p:tgtEl>
                                          <p:spTgt spid="2">
                                            <p:txEl>
                                              <p:pRg st="7" end="7"/>
                                            </p:txEl>
                                          </p:spTgt>
                                        </p:tgtEl>
                                        <p:attrNameLst>
                                          <p:attrName>style.visibility</p:attrName>
                                        </p:attrNameLst>
                                      </p:cBhvr>
                                      <p:to>
                                        <p:strVal val="visible"/>
                                      </p:to>
                                    </p:set>
                                    <p:animEffect transition="in" filter="fade">
                                      <p:cBhvr>
                                        <p:cTn id="78" dur="1000"/>
                                        <p:tgtEl>
                                          <p:spTgt spid="2">
                                            <p:txEl>
                                              <p:pRg st="7" end="7"/>
                                            </p:txEl>
                                          </p:spTgt>
                                        </p:tgtEl>
                                      </p:cBhvr>
                                    </p:animEffect>
                                    <p:anim calcmode="lin" valueType="num">
                                      <p:cBhvr>
                                        <p:cTn id="7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80" dur="1000" fill="hold"/>
                                        <p:tgtEl>
                                          <p:spTgt spid="2">
                                            <p:txEl>
                                              <p:pRg st="7" end="7"/>
                                            </p:txEl>
                                          </p:spTgt>
                                        </p:tgtEl>
                                        <p:attrNameLst>
                                          <p:attrName>ppt_y</p:attrName>
                                        </p:attrNameLst>
                                      </p:cBhvr>
                                      <p:tavLst>
                                        <p:tav tm="0">
                                          <p:val>
                                            <p:strVal val="#ppt_y+.1"/>
                                          </p:val>
                                        </p:tav>
                                        <p:tav tm="100000">
                                          <p:val>
                                            <p:strVal val="#ppt_y"/>
                                          </p:val>
                                        </p:tav>
                                      </p:tavLst>
                                    </p:anim>
                                  </p:childTnLst>
                                </p:cTn>
                              </p:par>
                              <p:par>
                                <p:cTn id="81" presetID="42" presetClass="entr" presetSubtype="0" fill="hold" grpId="2" nodeType="withEffect">
                                  <p:stCondLst>
                                    <p:cond delay="0"/>
                                  </p:stCondLst>
                                  <p:childTnLst>
                                    <p:set>
                                      <p:cBhvr>
                                        <p:cTn id="82" dur="1" fill="hold">
                                          <p:stCondLst>
                                            <p:cond delay="0"/>
                                          </p:stCondLst>
                                        </p:cTn>
                                        <p:tgtEl>
                                          <p:spTgt spid="2">
                                            <p:txEl>
                                              <p:pRg st="8" end="8"/>
                                            </p:txEl>
                                          </p:spTgt>
                                        </p:tgtEl>
                                        <p:attrNameLst>
                                          <p:attrName>style.visibility</p:attrName>
                                        </p:attrNameLst>
                                      </p:cBhvr>
                                      <p:to>
                                        <p:strVal val="visible"/>
                                      </p:to>
                                    </p:set>
                                    <p:animEffect transition="in" filter="fade">
                                      <p:cBhvr>
                                        <p:cTn id="83" dur="1000"/>
                                        <p:tgtEl>
                                          <p:spTgt spid="2">
                                            <p:txEl>
                                              <p:pRg st="8" end="8"/>
                                            </p:txEl>
                                          </p:spTgt>
                                        </p:tgtEl>
                                      </p:cBhvr>
                                    </p:animEffect>
                                    <p:anim calcmode="lin" valueType="num">
                                      <p:cBhvr>
                                        <p:cTn id="8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8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2"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Getting the Most Out of Your Team</a:t>
            </a:r>
          </a:p>
          <a:p>
            <a:pPr lvl="1"/>
            <a:r>
              <a:rPr lang="en-US" dirty="0"/>
              <a:t>Communicate effectively - involves listening as well as </a:t>
            </a:r>
            <a:r>
              <a:rPr lang="en-US" dirty="0" smtClean="0"/>
              <a:t>talking</a:t>
            </a:r>
          </a:p>
          <a:p>
            <a:pPr lvl="1"/>
            <a:r>
              <a:rPr lang="en-US" dirty="0" smtClean="0"/>
              <a:t>Set </a:t>
            </a:r>
            <a:r>
              <a:rPr lang="en-US" dirty="0"/>
              <a:t>reasonable expectations - be careful about over-criticizing or setting goals that are beyond reach. </a:t>
            </a:r>
            <a:endParaRPr lang="en-US" dirty="0" smtClean="0"/>
          </a:p>
          <a:p>
            <a:pPr lvl="1"/>
            <a:r>
              <a:rPr lang="en-US" dirty="0" smtClean="0"/>
              <a:t>Delegate responsibilities – Give up a little control</a:t>
            </a:r>
          </a:p>
          <a:p>
            <a:pPr lvl="1"/>
            <a:r>
              <a:rPr lang="en-US" dirty="0" smtClean="0"/>
              <a:t>Reward accomplishments – Tell them</a:t>
            </a:r>
          </a:p>
          <a:p>
            <a:pPr lvl="1"/>
            <a:r>
              <a:rPr lang="en-US" dirty="0" smtClean="0"/>
              <a:t>Encourage Growth – Unlock potential</a:t>
            </a:r>
          </a:p>
          <a:p>
            <a:pPr lvl="1"/>
            <a:r>
              <a:rPr lang="en-US" dirty="0" smtClean="0"/>
              <a:t>Confront Conflict – Won’t respect if you run, avoid accusations</a:t>
            </a:r>
          </a:p>
          <a:p>
            <a:pPr marL="365760" lvl="1" indent="0">
              <a:buNone/>
            </a:pPr>
            <a:endParaRPr lang="en-US" dirty="0"/>
          </a:p>
        </p:txBody>
      </p:sp>
      <p:sp>
        <p:nvSpPr>
          <p:cNvPr id="3" name="Title 2"/>
          <p:cNvSpPr>
            <a:spLocks noGrp="1"/>
          </p:cNvSpPr>
          <p:nvPr>
            <p:ph type="title"/>
          </p:nvPr>
        </p:nvSpPr>
        <p:spPr/>
        <p:txBody>
          <a:bodyPr/>
          <a:lstStyle/>
          <a:p>
            <a:r>
              <a:rPr lang="en-US" dirty="0"/>
              <a:t>How to be an Effective Supervisor</a:t>
            </a:r>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307910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Meeting the Demands</a:t>
            </a:r>
          </a:p>
          <a:p>
            <a:pPr lvl="1"/>
            <a:r>
              <a:rPr lang="en-US" dirty="0" smtClean="0"/>
              <a:t>Don’t procrastinate – Make a plan</a:t>
            </a:r>
          </a:p>
          <a:p>
            <a:pPr lvl="1"/>
            <a:r>
              <a:rPr lang="en-US" dirty="0" smtClean="0"/>
              <a:t>Find solutions – Long term better than short term </a:t>
            </a:r>
          </a:p>
          <a:p>
            <a:pPr lvl="1"/>
            <a:r>
              <a:rPr lang="en-US" dirty="0" smtClean="0"/>
              <a:t>Challenge yourself </a:t>
            </a:r>
          </a:p>
          <a:p>
            <a:pPr lvl="1"/>
            <a:r>
              <a:rPr lang="en-US" dirty="0" smtClean="0"/>
              <a:t>Set goals</a:t>
            </a:r>
          </a:p>
          <a:p>
            <a:pPr lvl="1"/>
            <a:r>
              <a:rPr lang="en-US" dirty="0" smtClean="0"/>
              <a:t>Be supportive – Feedback is important</a:t>
            </a:r>
          </a:p>
          <a:p>
            <a:pPr lvl="1"/>
            <a:r>
              <a:rPr lang="en-US" dirty="0" smtClean="0"/>
              <a:t>Streamline processes – Save time/eliminate errors</a:t>
            </a:r>
          </a:p>
          <a:p>
            <a:pPr lvl="1"/>
            <a:r>
              <a:rPr lang="en-US" dirty="0" smtClean="0"/>
              <a:t>Be resilient – Be OK if things don’t go as planned.  Set the right tone.</a:t>
            </a:r>
          </a:p>
          <a:p>
            <a:pPr lvl="1"/>
            <a:endParaRPr lang="en-US" dirty="0"/>
          </a:p>
          <a:p>
            <a:pPr marL="365760" lvl="1" indent="0">
              <a:buNone/>
            </a:pPr>
            <a:r>
              <a:rPr lang="en-US" dirty="0" smtClean="0"/>
              <a:t>Resource - </a:t>
            </a:r>
            <a:r>
              <a:rPr lang="en-US" dirty="0" err="1" smtClean="0"/>
              <a:t>wikiHow</a:t>
            </a:r>
            <a:endParaRPr lang="en-US" dirty="0"/>
          </a:p>
        </p:txBody>
      </p:sp>
      <p:sp>
        <p:nvSpPr>
          <p:cNvPr id="3" name="Title 2"/>
          <p:cNvSpPr>
            <a:spLocks noGrp="1"/>
          </p:cNvSpPr>
          <p:nvPr>
            <p:ph type="title"/>
          </p:nvPr>
        </p:nvSpPr>
        <p:spPr/>
        <p:txBody>
          <a:bodyPr/>
          <a:lstStyle/>
          <a:p>
            <a:r>
              <a:rPr lang="en-US" dirty="0"/>
              <a:t>How to be an Effective Supervisor</a:t>
            </a:r>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149176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1000"/>
                                        <p:tgtEl>
                                          <p:spTgt spid="2">
                                            <p:txEl>
                                              <p:pRg st="9" end="9"/>
                                            </p:txEl>
                                          </p:spTgt>
                                        </p:tgtEl>
                                      </p:cBhvr>
                                    </p:animEffect>
                                    <p:anim calcmode="lin" valueType="num">
                                      <p:cBhvr>
                                        <p:cTn id="4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8833</TotalTime>
  <Words>3598</Words>
  <Application>Microsoft Office PowerPoint</Application>
  <PresentationFormat>On-screen Show (4:3)</PresentationFormat>
  <Paragraphs>407</Paragraphs>
  <Slides>59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59</vt:i4>
      </vt:variant>
    </vt:vector>
  </HeadingPairs>
  <TitlesOfParts>
    <vt:vector size="66" baseType="lpstr">
      <vt:lpstr>Arial</vt:lpstr>
      <vt:lpstr>Calibri</vt:lpstr>
      <vt:lpstr>Calibri Light</vt:lpstr>
      <vt:lpstr>Museo Slab 500</vt:lpstr>
      <vt:lpstr>Wingdings</vt:lpstr>
      <vt:lpstr>CDE THEME</vt:lpstr>
      <vt:lpstr>Office Theme</vt:lpstr>
      <vt:lpstr>School Transportation Supervisor Training</vt:lpstr>
      <vt:lpstr>Housekeeping</vt:lpstr>
      <vt:lpstr>Introductions</vt:lpstr>
      <vt:lpstr>Leadership</vt:lpstr>
      <vt:lpstr>Supervisor</vt:lpstr>
      <vt:lpstr>Functions of a Supervisor</vt:lpstr>
      <vt:lpstr>How to be an Effective Supervisor</vt:lpstr>
      <vt:lpstr>How to be an Effective Supervisor</vt:lpstr>
      <vt:lpstr>How to be an Effective Supervisor</vt:lpstr>
      <vt:lpstr>A Very Wise Man Once Said</vt:lpstr>
      <vt:lpstr>What are your tools?</vt:lpstr>
      <vt:lpstr>Knowledge</vt:lpstr>
      <vt:lpstr>Experience</vt:lpstr>
      <vt:lpstr>Training</vt:lpstr>
      <vt:lpstr>Resources</vt:lpstr>
      <vt:lpstr>CDE Website</vt:lpstr>
      <vt:lpstr>Laws</vt:lpstr>
      <vt:lpstr>Rules and Regulations</vt:lpstr>
      <vt:lpstr>Policy</vt:lpstr>
      <vt:lpstr>Recommendation</vt:lpstr>
      <vt:lpstr>Laws</vt:lpstr>
      <vt:lpstr>Rules and Regulations FMVSS - CFR</vt:lpstr>
      <vt:lpstr>Rules and Regulations FMCSA</vt:lpstr>
      <vt:lpstr>Rules and Regulations FMCSA</vt:lpstr>
      <vt:lpstr>Rules and Regulations IDEA – FAPE – OCR</vt:lpstr>
      <vt:lpstr>FERPA -FOIA - CORA</vt:lpstr>
      <vt:lpstr>NHTSA - USDOT</vt:lpstr>
      <vt:lpstr>NCLB – ESSA-McKinney Vento</vt:lpstr>
      <vt:lpstr>CDE Minimum Standards</vt:lpstr>
      <vt:lpstr>Emergency Rulemaking May 2017</vt:lpstr>
      <vt:lpstr>PowerPoint Presentation</vt:lpstr>
      <vt:lpstr>PowerPoint Presentation</vt:lpstr>
      <vt:lpstr>PowerPoint Presentation</vt:lpstr>
      <vt:lpstr>PowerPoint Presentation</vt:lpstr>
      <vt:lpstr>New Operation Rules – Effective August 2017</vt:lpstr>
      <vt:lpstr>New Operation Rules – Effective August 2017</vt:lpstr>
      <vt:lpstr>New Operation Rules – Effective August 2017</vt:lpstr>
      <vt:lpstr>New Operation Rules – Effective August 2017</vt:lpstr>
      <vt:lpstr>Colorado Regulations</vt:lpstr>
      <vt:lpstr>CDE Operation, Maintenance and Annual Inspection Rules</vt:lpstr>
      <vt:lpstr>Common Questions</vt:lpstr>
      <vt:lpstr>Common Questions</vt:lpstr>
      <vt:lpstr>Common Questions</vt:lpstr>
      <vt:lpstr>Common Questions</vt:lpstr>
      <vt:lpstr>Let’s talk about Bus Stops</vt:lpstr>
      <vt:lpstr>Factors we must consider</vt:lpstr>
      <vt:lpstr>What lights?</vt:lpstr>
      <vt:lpstr>Any Concerns?</vt:lpstr>
      <vt:lpstr>Any Concerns?</vt:lpstr>
      <vt:lpstr>Any concerns here?</vt:lpstr>
      <vt:lpstr>How about this stop?</vt:lpstr>
      <vt:lpstr>#1</vt:lpstr>
      <vt:lpstr>#2</vt:lpstr>
      <vt:lpstr>#3</vt:lpstr>
      <vt:lpstr>#4</vt:lpstr>
      <vt:lpstr>#5</vt:lpstr>
      <vt:lpstr>#6</vt:lpstr>
      <vt:lpstr>Questions?</vt:lpstr>
      <vt:lpstr>Thank You</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Miller, Susan</cp:lastModifiedBy>
  <cp:revision>180</cp:revision>
  <cp:lastPrinted>2012-08-20T17:42:27Z</cp:lastPrinted>
  <dcterms:created xsi:type="dcterms:W3CDTF">2012-07-16T02:29:43Z</dcterms:created>
  <dcterms:modified xsi:type="dcterms:W3CDTF">2017-06-20T12:21:00Z</dcterms:modified>
</cp:coreProperties>
</file>