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398" r:id="rId4"/>
    <p:sldId id="304" r:id="rId5"/>
    <p:sldId id="385" r:id="rId6"/>
    <p:sldId id="332" r:id="rId7"/>
    <p:sldId id="333" r:id="rId8"/>
    <p:sldId id="336" r:id="rId9"/>
    <p:sldId id="337" r:id="rId10"/>
    <p:sldId id="405" r:id="rId11"/>
    <p:sldId id="263" r:id="rId12"/>
    <p:sldId id="401"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406" r:id="rId37"/>
    <p:sldId id="340" r:id="rId38"/>
    <p:sldId id="343" r:id="rId39"/>
  </p:sldIdLst>
  <p:sldSz cx="9144000" cy="6858000" type="screen4x3"/>
  <p:notesSz cx="6858000" cy="9144000"/>
  <p:embeddedFontLst>
    <p:embeddedFont>
      <p:font typeface="Trebuchet MS" panose="020B0603020202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5" roundtripDataSignature="AMtx7miSWuv8rkrEq3sWi3PZKYGUJygE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2" autoAdjust="0"/>
    <p:restoredTop sz="94704" autoAdjust="0"/>
  </p:normalViewPr>
  <p:slideViewPr>
    <p:cSldViewPr snapToGrid="0">
      <p:cViewPr varScale="1">
        <p:scale>
          <a:sx n="64" d="100"/>
          <a:sy n="64" d="100"/>
        </p:scale>
        <p:origin x="1340" y="64"/>
      </p:cViewPr>
      <p:guideLst/>
    </p:cSldViewPr>
  </p:slideViewPr>
  <p:outlineViewPr>
    <p:cViewPr>
      <p:scale>
        <a:sx n="33" d="100"/>
        <a:sy n="33" d="100"/>
      </p:scale>
      <p:origin x="0" y="-5022"/>
    </p:cViewPr>
  </p:outlineViewPr>
  <p:notesTextViewPr>
    <p:cViewPr>
      <p:scale>
        <a:sx n="1" d="1"/>
        <a:sy n="1" d="1"/>
      </p:scale>
      <p:origin x="0" y="0"/>
    </p:cViewPr>
  </p:notesTextViewPr>
  <p:sorterViewPr>
    <p:cViewPr>
      <p:scale>
        <a:sx n="100" d="100"/>
        <a:sy n="100" d="100"/>
      </p:scale>
      <p:origin x="0" y="-8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89"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8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90"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8" Type="http://schemas.openxmlformats.org/officeDocument/2006/relationships/slide" Target="slides/slide7.xml"/><Relationship Id="rId85"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font" Target="fonts/font1.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espie, Olivia" userId="5d6ec28e-797e-4e2f-a306-719380e4b7ae" providerId="ADAL" clId="{7DF8E4C3-3C03-4F26-8DD8-474BB7BA62A3}"/>
    <pc:docChg chg="modSld">
      <pc:chgData name="Gillespie, Olivia" userId="5d6ec28e-797e-4e2f-a306-719380e4b7ae" providerId="ADAL" clId="{7DF8E4C3-3C03-4F26-8DD8-474BB7BA62A3}" dt="2024-02-22T22:07:35.198" v="133" actId="20577"/>
      <pc:docMkLst>
        <pc:docMk/>
      </pc:docMkLst>
      <pc:sldChg chg="modSp mod">
        <pc:chgData name="Gillespie, Olivia" userId="5d6ec28e-797e-4e2f-a306-719380e4b7ae" providerId="ADAL" clId="{7DF8E4C3-3C03-4F26-8DD8-474BB7BA62A3}" dt="2024-02-22T22:07:35.198" v="133" actId="20577"/>
        <pc:sldMkLst>
          <pc:docMk/>
          <pc:sldMk cId="638276779" sldId="398"/>
        </pc:sldMkLst>
        <pc:spChg chg="mod">
          <ac:chgData name="Gillespie, Olivia" userId="5d6ec28e-797e-4e2f-a306-719380e4b7ae" providerId="ADAL" clId="{7DF8E4C3-3C03-4F26-8DD8-474BB7BA62A3}" dt="2024-02-22T22:07:35.198" v="133" actId="20577"/>
          <ac:spMkLst>
            <pc:docMk/>
            <pc:sldMk cId="638276779" sldId="398"/>
            <ac:spMk id="5" creationId="{7DF0429A-BEED-475C-885F-AACDD2B6A8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rebuchet MS"/>
              <a:buNone/>
            </a:pPr>
            <a:r>
              <a:rPr lang="en-US">
                <a:latin typeface="Trebuchet MS"/>
                <a:ea typeface="Trebuchet MS"/>
                <a:cs typeface="Trebuchet MS"/>
                <a:sym typeface="Trebuchet MS"/>
              </a:rPr>
              <a:t>[Estimated time: 2 minutes]</a:t>
            </a:r>
            <a:endParaRPr b="1"/>
          </a:p>
          <a:p>
            <a:pPr marL="0" lvl="0" indent="0" algn="l" rtl="0">
              <a:spcBef>
                <a:spcPts val="0"/>
              </a:spcBef>
              <a:spcAft>
                <a:spcPts val="0"/>
              </a:spcAft>
              <a:buNone/>
            </a:pPr>
            <a:endParaRPr/>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651c0f122b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g1651c0f122b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651c0f122b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g1651c0f122b_0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rebuchet MS"/>
              <a:buNone/>
            </a:pPr>
            <a:r>
              <a:rPr lang="en-US">
                <a:latin typeface="Trebuchet MS"/>
                <a:ea typeface="Trebuchet MS"/>
                <a:cs typeface="Trebuchet MS"/>
                <a:sym typeface="Trebuchet MS"/>
              </a:rPr>
              <a:t>[Estimated time: 2 minutes]</a:t>
            </a:r>
            <a:endParaRPr b="1"/>
          </a:p>
          <a:p>
            <a:pPr marL="0" lvl="0" indent="0" algn="l" rtl="0">
              <a:spcBef>
                <a:spcPts val="0"/>
              </a:spcBef>
              <a:spcAft>
                <a:spcPts val="0"/>
              </a:spcAft>
              <a:buNone/>
            </a:pPr>
            <a:endParaRPr/>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247212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2032">
              <a:defRPr/>
            </a:pPr>
            <a:r>
              <a:rPr lang="en-US" dirty="0">
                <a:latin typeface="Trebuchet MS"/>
                <a:ea typeface="Trebuchet MS"/>
                <a:cs typeface="Trebuchet MS"/>
                <a:sym typeface="Trebuchet MS"/>
              </a:rPr>
              <a:t>[Estimated time: 1 minute]</a:t>
            </a:r>
            <a:endParaRPr lang="en-US" b="1"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924977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41"/>
          <p:cNvSpPr/>
          <p:nvPr/>
        </p:nvSpPr>
        <p:spPr>
          <a:xfrm>
            <a:off x="0" y="4675238"/>
            <a:ext cx="9144000" cy="2182761"/>
          </a:xfrm>
          <a:prstGeom prst="rect">
            <a:avLst/>
          </a:prstGeom>
          <a:gradFill>
            <a:gsLst>
              <a:gs pos="0">
                <a:schemeClr val="lt1"/>
              </a:gs>
              <a:gs pos="100000">
                <a:srgbClr val="00953A">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41"/>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1"/>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41"/>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41"/>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4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3"/>
        <p:cNvGrpSpPr/>
        <p:nvPr/>
      </p:nvGrpSpPr>
      <p:grpSpPr>
        <a:xfrm>
          <a:off x="0" y="0"/>
          <a:ext cx="0" cy="0"/>
          <a:chOff x="0" y="0"/>
          <a:chExt cx="0" cy="0"/>
        </a:xfrm>
      </p:grpSpPr>
      <p:pic>
        <p:nvPicPr>
          <p:cNvPr id="64" name="Google Shape;64;p52"/>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5" name="Google Shape;65;p52"/>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5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5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8" name="Google Shape;68;p5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9" name="Google Shape;69;p52"/>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0"/>
        <p:cNvGrpSpPr/>
        <p:nvPr/>
      </p:nvGrpSpPr>
      <p:grpSpPr>
        <a:xfrm>
          <a:off x="0" y="0"/>
          <a:ext cx="0" cy="0"/>
          <a:chOff x="0" y="0"/>
          <a:chExt cx="0" cy="0"/>
        </a:xfrm>
      </p:grpSpPr>
      <p:pic>
        <p:nvPicPr>
          <p:cNvPr id="71" name="Google Shape;71;p53"/>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72" name="Google Shape;72;p53"/>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5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4" name="Google Shape;74;p5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5" name="Google Shape;75;p5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6" name="Google Shape;76;p53"/>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7"/>
        <p:cNvGrpSpPr/>
        <p:nvPr/>
      </p:nvGrpSpPr>
      <p:grpSpPr>
        <a:xfrm>
          <a:off x="0" y="0"/>
          <a:ext cx="0" cy="0"/>
          <a:chOff x="0" y="0"/>
          <a:chExt cx="0" cy="0"/>
        </a:xfrm>
      </p:grpSpPr>
      <p:sp>
        <p:nvSpPr>
          <p:cNvPr id="78" name="Google Shape;78;p54"/>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 name="Google Shape;80;p54"/>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81" name="Google Shape;81;p5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54"/>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83" name="Google Shape;83;p5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4"/>
        <p:cNvGrpSpPr/>
        <p:nvPr/>
      </p:nvGrpSpPr>
      <p:grpSpPr>
        <a:xfrm>
          <a:off x="0" y="0"/>
          <a:ext cx="0" cy="0"/>
          <a:chOff x="0" y="0"/>
          <a:chExt cx="0" cy="0"/>
        </a:xfrm>
      </p:grpSpPr>
      <p:pic>
        <p:nvPicPr>
          <p:cNvPr id="85" name="Google Shape;85;p55"/>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86" name="Google Shape;86;p55"/>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chemeClr val="lt1"/>
                </a:solidFill>
                <a:latin typeface="Calibri"/>
                <a:ea typeface="Calibri"/>
                <a:cs typeface="Calibri"/>
                <a:sym typeface="Calibri"/>
              </a:defRPr>
            </a:lvl1pPr>
            <a:lvl2pPr marL="0" lvl="1" indent="0" algn="l">
              <a:spcBef>
                <a:spcPts val="0"/>
              </a:spcBef>
              <a:buNone/>
              <a:defRPr sz="1600">
                <a:solidFill>
                  <a:schemeClr val="lt1"/>
                </a:solidFill>
                <a:latin typeface="Calibri"/>
                <a:ea typeface="Calibri"/>
                <a:cs typeface="Calibri"/>
                <a:sym typeface="Calibri"/>
              </a:defRPr>
            </a:lvl2pPr>
            <a:lvl3pPr marL="0" lvl="2" indent="0" algn="l">
              <a:spcBef>
                <a:spcPts val="0"/>
              </a:spcBef>
              <a:buNone/>
              <a:defRPr sz="1600">
                <a:solidFill>
                  <a:schemeClr val="lt1"/>
                </a:solidFill>
                <a:latin typeface="Calibri"/>
                <a:ea typeface="Calibri"/>
                <a:cs typeface="Calibri"/>
                <a:sym typeface="Calibri"/>
              </a:defRPr>
            </a:lvl3pPr>
            <a:lvl4pPr marL="0" lvl="3" indent="0" algn="l">
              <a:spcBef>
                <a:spcPts val="0"/>
              </a:spcBef>
              <a:buNone/>
              <a:defRPr sz="1600">
                <a:solidFill>
                  <a:schemeClr val="lt1"/>
                </a:solidFill>
                <a:latin typeface="Calibri"/>
                <a:ea typeface="Calibri"/>
                <a:cs typeface="Calibri"/>
                <a:sym typeface="Calibri"/>
              </a:defRPr>
            </a:lvl4pPr>
            <a:lvl5pPr marL="0" lvl="4" indent="0" algn="l">
              <a:spcBef>
                <a:spcPts val="0"/>
              </a:spcBef>
              <a:buNone/>
              <a:defRPr sz="1600">
                <a:solidFill>
                  <a:schemeClr val="lt1"/>
                </a:solidFill>
                <a:latin typeface="Calibri"/>
                <a:ea typeface="Calibri"/>
                <a:cs typeface="Calibri"/>
                <a:sym typeface="Calibri"/>
              </a:defRPr>
            </a:lvl5pPr>
            <a:lvl6pPr marL="0" lvl="5" indent="0" algn="l">
              <a:spcBef>
                <a:spcPts val="0"/>
              </a:spcBef>
              <a:buNone/>
              <a:defRPr sz="1600">
                <a:solidFill>
                  <a:schemeClr val="lt1"/>
                </a:solidFill>
                <a:latin typeface="Calibri"/>
                <a:ea typeface="Calibri"/>
                <a:cs typeface="Calibri"/>
                <a:sym typeface="Calibri"/>
              </a:defRPr>
            </a:lvl6pPr>
            <a:lvl7pPr marL="0" lvl="6" indent="0" algn="l">
              <a:spcBef>
                <a:spcPts val="0"/>
              </a:spcBef>
              <a:buNone/>
              <a:defRPr sz="1600">
                <a:solidFill>
                  <a:schemeClr val="lt1"/>
                </a:solidFill>
                <a:latin typeface="Calibri"/>
                <a:ea typeface="Calibri"/>
                <a:cs typeface="Calibri"/>
                <a:sym typeface="Calibri"/>
              </a:defRPr>
            </a:lvl7pPr>
            <a:lvl8pPr marL="0" lvl="7" indent="0" algn="l">
              <a:spcBef>
                <a:spcPts val="0"/>
              </a:spcBef>
              <a:buNone/>
              <a:defRPr sz="1600">
                <a:solidFill>
                  <a:schemeClr val="lt1"/>
                </a:solidFill>
                <a:latin typeface="Calibri"/>
                <a:ea typeface="Calibri"/>
                <a:cs typeface="Calibri"/>
                <a:sym typeface="Calibri"/>
              </a:defRPr>
            </a:lvl8pPr>
            <a:lvl9pPr marL="0" lvl="8" indent="0" algn="l">
              <a:spcBef>
                <a:spcPts val="0"/>
              </a:spcBef>
              <a:buNone/>
              <a:defRPr sz="16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0"/>
        <p:cNvGrpSpPr/>
        <p:nvPr/>
      </p:nvGrpSpPr>
      <p:grpSpPr>
        <a:xfrm>
          <a:off x="0" y="0"/>
          <a:ext cx="0" cy="0"/>
          <a:chOff x="0" y="0"/>
          <a:chExt cx="0" cy="0"/>
        </a:xfrm>
      </p:grpSpPr>
      <p:pic>
        <p:nvPicPr>
          <p:cNvPr id="21" name="Google Shape;21;p42"/>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22" name="Google Shape;22;p42"/>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pic>
        <p:nvPicPr>
          <p:cNvPr id="25" name="Google Shape;25;p4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6" name="Google Shape;26;p4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4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9" name="Google Shape;29;p4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0"/>
        <p:cNvGrpSpPr/>
        <p:nvPr/>
      </p:nvGrpSpPr>
      <p:grpSpPr>
        <a:xfrm>
          <a:off x="0" y="0"/>
          <a:ext cx="0" cy="0"/>
          <a:chOff x="0" y="0"/>
          <a:chExt cx="0" cy="0"/>
        </a:xfrm>
      </p:grpSpPr>
      <p:sp>
        <p:nvSpPr>
          <p:cNvPr id="31" name="Google Shape;31;p4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4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4" name="Google Shape;34;p47"/>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5"/>
        <p:cNvGrpSpPr/>
        <p:nvPr/>
      </p:nvGrpSpPr>
      <p:grpSpPr>
        <a:xfrm>
          <a:off x="0" y="0"/>
          <a:ext cx="0" cy="0"/>
          <a:chOff x="0" y="0"/>
          <a:chExt cx="0" cy="0"/>
        </a:xfrm>
      </p:grpSpPr>
      <p:pic>
        <p:nvPicPr>
          <p:cNvPr id="36" name="Google Shape;36;p48"/>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7" name="Google Shape;37;p4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4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0" name="Google Shape;40;p4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1" name="Google Shape;41;p4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2"/>
        <p:cNvGrpSpPr/>
        <p:nvPr/>
      </p:nvGrpSpPr>
      <p:grpSpPr>
        <a:xfrm>
          <a:off x="0" y="0"/>
          <a:ext cx="0" cy="0"/>
          <a:chOff x="0" y="0"/>
          <a:chExt cx="0" cy="0"/>
        </a:xfrm>
      </p:grpSpPr>
      <p:pic>
        <p:nvPicPr>
          <p:cNvPr id="43" name="Google Shape;43;p4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4" name="Google Shape;44;p4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4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7" name="Google Shape;47;p4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8" name="Google Shape;48;p4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9"/>
        <p:cNvGrpSpPr/>
        <p:nvPr/>
      </p:nvGrpSpPr>
      <p:grpSpPr>
        <a:xfrm>
          <a:off x="0" y="0"/>
          <a:ext cx="0" cy="0"/>
          <a:chOff x="0" y="0"/>
          <a:chExt cx="0" cy="0"/>
        </a:xfrm>
      </p:grpSpPr>
      <p:pic>
        <p:nvPicPr>
          <p:cNvPr id="50" name="Google Shape;50;p50"/>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1" name="Google Shape;51;p5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5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4" name="Google Shape;54;p5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5" name="Google Shape;55;p5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6"/>
        <p:cNvGrpSpPr/>
        <p:nvPr/>
      </p:nvGrpSpPr>
      <p:grpSpPr>
        <a:xfrm>
          <a:off x="0" y="0"/>
          <a:ext cx="0" cy="0"/>
          <a:chOff x="0" y="0"/>
          <a:chExt cx="0" cy="0"/>
        </a:xfrm>
      </p:grpSpPr>
      <p:pic>
        <p:nvPicPr>
          <p:cNvPr id="57" name="Google Shape;57;p51"/>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8" name="Google Shape;58;p51"/>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5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5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1" name="Google Shape;61;p5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2" name="Google Shape;62;p51"/>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1.jp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gillespie_o@cde.state.co.u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2.jpg"/><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4.jp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6.jp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4.jpg"/><Relationship Id="rId5" Type="http://schemas.openxmlformats.org/officeDocument/2006/relationships/image" Target="../media/image47.pn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53.jpg"/><Relationship Id="rId4" Type="http://schemas.openxmlformats.org/officeDocument/2006/relationships/image" Target="../media/image52.jpg"/></Relationships>
</file>

<file path=ppt/slides/_rels/slide33.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29.png"/><Relationship Id="rId7" Type="http://schemas.openxmlformats.org/officeDocument/2006/relationships/image" Target="../media/image57.jp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3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60.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gillespie_o@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ctrTitle"/>
          </p:nvPr>
        </p:nvSpPr>
        <p:spPr>
          <a:xfrm>
            <a:off x="685800" y="2825393"/>
            <a:ext cx="7772400" cy="145893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Font typeface="Arial"/>
              <a:buNone/>
            </a:pPr>
            <a:r>
              <a:rPr lang="en-US" dirty="0"/>
              <a:t>Colorado’s Framework for Writing Instruction: What is it?</a:t>
            </a:r>
            <a:endParaRPr dirty="0"/>
          </a:p>
        </p:txBody>
      </p:sp>
      <p:sp>
        <p:nvSpPr>
          <p:cNvPr id="99" name="Google Shape;99;p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a:t>
            </a:fld>
            <a:endParaRPr/>
          </a:p>
        </p:txBody>
      </p:sp>
      <p:pic>
        <p:nvPicPr>
          <p:cNvPr id="100" name="Google Shape;100;p1" descr="Writing: Big Ideas - Annenberg Learner"/>
          <p:cNvPicPr preferRelativeResize="0"/>
          <p:nvPr/>
        </p:nvPicPr>
        <p:blipFill rotWithShape="1">
          <a:blip r:embed="rId3">
            <a:alphaModFix/>
          </a:blip>
          <a:srcRect/>
          <a:stretch/>
        </p:blipFill>
        <p:spPr>
          <a:xfrm>
            <a:off x="302492" y="4554778"/>
            <a:ext cx="4117710" cy="2131772"/>
          </a:xfrm>
          <a:prstGeom prst="rect">
            <a:avLst/>
          </a:prstGeom>
          <a:noFill/>
          <a:ln>
            <a:noFill/>
          </a:ln>
        </p:spPr>
      </p:pic>
      <p:pic>
        <p:nvPicPr>
          <p:cNvPr id="101" name="Google Shape;101;p1" descr="Looking at Writing | Reading Rockets"/>
          <p:cNvPicPr preferRelativeResize="0"/>
          <p:nvPr/>
        </p:nvPicPr>
        <p:blipFill rotWithShape="1">
          <a:blip r:embed="rId4">
            <a:alphaModFix/>
          </a:blip>
          <a:srcRect/>
          <a:stretch/>
        </p:blipFill>
        <p:spPr>
          <a:xfrm>
            <a:off x="4920817" y="4554778"/>
            <a:ext cx="4102046" cy="21317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CF72F19-1473-448C-AA14-0CB8AA374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E6587C1-28D9-DF0B-4A41-9D90F9CBFC6E}"/>
              </a:ext>
            </a:extLst>
          </p:cNvPr>
          <p:cNvSpPr txBox="1"/>
          <p:nvPr/>
        </p:nvSpPr>
        <p:spPr>
          <a:xfrm>
            <a:off x="449706" y="679731"/>
            <a:ext cx="3128996" cy="373654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kern="1200">
                <a:solidFill>
                  <a:schemeClr val="tx1"/>
                </a:solidFill>
                <a:latin typeface="+mj-lt"/>
                <a:ea typeface="+mj-ea"/>
                <a:cs typeface="+mj-cs"/>
              </a:rPr>
              <a:t>The Importance of Explicit Writing Instruction </a:t>
            </a:r>
          </a:p>
        </p:txBody>
      </p:sp>
      <p:grpSp>
        <p:nvGrpSpPr>
          <p:cNvPr id="25" name="Group 24">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62324" y="1"/>
            <a:ext cx="1834788" cy="5777808"/>
            <a:chOff x="329184" y="1"/>
            <a:chExt cx="524256" cy="5777808"/>
          </a:xfrm>
        </p:grpSpPr>
        <p:cxnSp>
          <p:nvCxnSpPr>
            <p:cNvPr id="21" name="Straight Connector 20">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948" y="269324"/>
            <a:ext cx="4587584"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76AFA4D-9675-34B1-828F-BA6A0F1D2DD8}"/>
              </a:ext>
            </a:extLst>
          </p:cNvPr>
          <p:cNvPicPr>
            <a:picLocks noChangeAspect="1"/>
          </p:cNvPicPr>
          <p:nvPr/>
        </p:nvPicPr>
        <p:blipFill rotWithShape="1">
          <a:blip r:embed="rId2"/>
          <a:srcRect l="4863" r="2" b="2"/>
          <a:stretch/>
        </p:blipFill>
        <p:spPr>
          <a:xfrm>
            <a:off x="4230429" y="557360"/>
            <a:ext cx="4206622" cy="5632704"/>
          </a:xfrm>
          <a:prstGeom prst="rect">
            <a:avLst/>
          </a:prstGeom>
        </p:spPr>
      </p:pic>
    </p:spTree>
    <p:extLst>
      <p:ext uri="{BB962C8B-B14F-4D97-AF65-F5344CB8AC3E}">
        <p14:creationId xmlns:p14="http://schemas.microsoft.com/office/powerpoint/2010/main" val="132023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8" descr="How to Find Your Professional Purpose | FlexJobs"/>
          <p:cNvPicPr preferRelativeResize="0"/>
          <p:nvPr/>
        </p:nvPicPr>
        <p:blipFill rotWithShape="1">
          <a:blip r:embed="rId3">
            <a:alphaModFix/>
          </a:blip>
          <a:srcRect l="20966" r="11012" b="-1"/>
          <a:stretch/>
        </p:blipFill>
        <p:spPr>
          <a:xfrm>
            <a:off x="782515" y="643467"/>
            <a:ext cx="7578968" cy="4141992"/>
          </a:xfrm>
          <a:custGeom>
            <a:avLst/>
            <a:gdLst/>
            <a:ahLst/>
            <a:cxnLst/>
            <a:rect l="l" t="t" r="r" b="b"/>
            <a:pathLst>
              <a:path w="12192000" h="6721475" extrusionOk="0">
                <a:moveTo>
                  <a:pt x="4721175" y="5742856"/>
                </a:moveTo>
                <a:lnTo>
                  <a:pt x="4722110" y="5743067"/>
                </a:lnTo>
                <a:cubicBezTo>
                  <a:pt x="4721144" y="5743709"/>
                  <a:pt x="4718265" y="5744315"/>
                  <a:pt x="4717201" y="5744338"/>
                </a:cubicBezTo>
                <a:close/>
                <a:moveTo>
                  <a:pt x="0" y="0"/>
                </a:moveTo>
                <a:lnTo>
                  <a:pt x="12192000" y="0"/>
                </a:lnTo>
                <a:lnTo>
                  <a:pt x="12192000" y="834942"/>
                </a:lnTo>
                <a:lnTo>
                  <a:pt x="12192000" y="2274073"/>
                </a:lnTo>
                <a:lnTo>
                  <a:pt x="12192000" y="6586253"/>
                </a:lnTo>
                <a:lnTo>
                  <a:pt x="12140861" y="6605451"/>
                </a:lnTo>
                <a:cubicBezTo>
                  <a:pt x="12126657" y="6607665"/>
                  <a:pt x="12093590" y="6662867"/>
                  <a:pt x="12080162" y="6661300"/>
                </a:cubicBezTo>
                <a:cubicBezTo>
                  <a:pt x="11978189" y="6685453"/>
                  <a:pt x="11967362" y="6708506"/>
                  <a:pt x="11917886" y="6696520"/>
                </a:cubicBezTo>
                <a:cubicBezTo>
                  <a:pt x="11872780" y="6694805"/>
                  <a:pt x="11928862" y="6731720"/>
                  <a:pt x="11894611" y="6718680"/>
                </a:cubicBezTo>
                <a:cubicBezTo>
                  <a:pt x="11860360" y="6705640"/>
                  <a:pt x="11736092" y="6642174"/>
                  <a:pt x="11712380" y="6618279"/>
                </a:cubicBezTo>
                <a:cubicBezTo>
                  <a:pt x="11688668" y="6594384"/>
                  <a:pt x="11627913" y="6617875"/>
                  <a:pt x="11585367" y="6575313"/>
                </a:cubicBezTo>
                <a:lnTo>
                  <a:pt x="11516471" y="6498621"/>
                </a:lnTo>
                <a:cubicBezTo>
                  <a:pt x="11468275" y="6496789"/>
                  <a:pt x="11507336" y="6461535"/>
                  <a:pt x="11462693" y="6445069"/>
                </a:cubicBezTo>
                <a:cubicBezTo>
                  <a:pt x="11417568" y="6443442"/>
                  <a:pt x="11408022" y="6391555"/>
                  <a:pt x="11369713" y="6383596"/>
                </a:cubicBezTo>
                <a:cubicBezTo>
                  <a:pt x="11354318" y="6389646"/>
                  <a:pt x="11288329" y="6334752"/>
                  <a:pt x="11273970" y="6323928"/>
                </a:cubicBezTo>
                <a:cubicBezTo>
                  <a:pt x="11231914" y="6325320"/>
                  <a:pt x="11221974" y="6315486"/>
                  <a:pt x="11195085" y="6302909"/>
                </a:cubicBezTo>
                <a:cubicBezTo>
                  <a:pt x="11164087" y="6332691"/>
                  <a:pt x="11171650" y="6306732"/>
                  <a:pt x="11143409" y="6303556"/>
                </a:cubicBezTo>
                <a:cubicBezTo>
                  <a:pt x="11125907" y="6299917"/>
                  <a:pt x="11102604" y="6295777"/>
                  <a:pt x="11085936" y="6294307"/>
                </a:cubicBezTo>
                <a:cubicBezTo>
                  <a:pt x="11057494" y="6294603"/>
                  <a:pt x="11029907" y="6276438"/>
                  <a:pt x="11030954" y="6291426"/>
                </a:cubicBezTo>
                <a:cubicBezTo>
                  <a:pt x="11007785" y="6293943"/>
                  <a:pt x="10982006" y="6298120"/>
                  <a:pt x="10951061" y="6296182"/>
                </a:cubicBezTo>
                <a:cubicBezTo>
                  <a:pt x="10885366" y="6259348"/>
                  <a:pt x="10915289" y="6295910"/>
                  <a:pt x="10857722" y="6283099"/>
                </a:cubicBezTo>
                <a:cubicBezTo>
                  <a:pt x="10806647" y="6270732"/>
                  <a:pt x="10707076" y="6237654"/>
                  <a:pt x="10644617" y="6221981"/>
                </a:cubicBezTo>
                <a:cubicBezTo>
                  <a:pt x="10616447" y="6217166"/>
                  <a:pt x="10558604" y="6206555"/>
                  <a:pt x="10519278" y="6201735"/>
                </a:cubicBezTo>
                <a:cubicBezTo>
                  <a:pt x="10495462" y="6203254"/>
                  <a:pt x="10473831" y="6189810"/>
                  <a:pt x="10445982" y="6199677"/>
                </a:cubicBezTo>
                <a:cubicBezTo>
                  <a:pt x="10436537" y="6203715"/>
                  <a:pt x="10409282" y="6202908"/>
                  <a:pt x="10383866" y="6195830"/>
                </a:cubicBezTo>
                <a:cubicBezTo>
                  <a:pt x="10374828" y="6204037"/>
                  <a:pt x="10347865" y="6195374"/>
                  <a:pt x="10336853" y="6195219"/>
                </a:cubicBezTo>
                <a:cubicBezTo>
                  <a:pt x="10323587" y="6201929"/>
                  <a:pt x="10274742" y="6192863"/>
                  <a:pt x="10261099" y="6185468"/>
                </a:cubicBezTo>
                <a:lnTo>
                  <a:pt x="10126498" y="6173953"/>
                </a:lnTo>
                <a:lnTo>
                  <a:pt x="10082167" y="6171858"/>
                </a:lnTo>
                <a:cubicBezTo>
                  <a:pt x="10074568" y="6173927"/>
                  <a:pt x="10046861" y="6172599"/>
                  <a:pt x="10039238" y="6173522"/>
                </a:cubicBezTo>
                <a:cubicBezTo>
                  <a:pt x="9998459" y="6163421"/>
                  <a:pt x="9984395" y="6162931"/>
                  <a:pt x="9960017" y="6158007"/>
                </a:cubicBezTo>
                <a:cubicBezTo>
                  <a:pt x="9918981" y="6157865"/>
                  <a:pt x="9888742" y="6161064"/>
                  <a:pt x="9847790" y="6151239"/>
                </a:cubicBezTo>
                <a:lnTo>
                  <a:pt x="9728307" y="6131032"/>
                </a:lnTo>
                <a:cubicBezTo>
                  <a:pt x="9675057" y="6140618"/>
                  <a:pt x="9602036" y="6132224"/>
                  <a:pt x="9584505" y="6119612"/>
                </a:cubicBezTo>
                <a:cubicBezTo>
                  <a:pt x="9518953" y="6105336"/>
                  <a:pt x="9415430" y="6079210"/>
                  <a:pt x="9343050" y="6073910"/>
                </a:cubicBezTo>
                <a:lnTo>
                  <a:pt x="9231368" y="6022005"/>
                </a:lnTo>
                <a:lnTo>
                  <a:pt x="9194808" y="6011926"/>
                </a:lnTo>
                <a:lnTo>
                  <a:pt x="9189244" y="6002687"/>
                </a:lnTo>
                <a:lnTo>
                  <a:pt x="9151230" y="5991485"/>
                </a:lnTo>
                <a:lnTo>
                  <a:pt x="9150208" y="5992550"/>
                </a:lnTo>
                <a:cubicBezTo>
                  <a:pt x="9147046" y="5994681"/>
                  <a:pt x="9143082" y="5995773"/>
                  <a:pt x="9137316" y="5994719"/>
                </a:cubicBezTo>
                <a:cubicBezTo>
                  <a:pt x="9138863" y="6014203"/>
                  <a:pt x="9130953" y="6000914"/>
                  <a:pt x="9113810" y="5996085"/>
                </a:cubicBezTo>
                <a:cubicBezTo>
                  <a:pt x="9112389" y="6025268"/>
                  <a:pt x="9068115" y="5990834"/>
                  <a:pt x="9053451" y="6004399"/>
                </a:cubicBezTo>
                <a:lnTo>
                  <a:pt x="9005484" y="6001114"/>
                </a:lnTo>
                <a:lnTo>
                  <a:pt x="9005199" y="6001354"/>
                </a:lnTo>
                <a:cubicBezTo>
                  <a:pt x="9003144" y="6001574"/>
                  <a:pt x="9000325" y="6001246"/>
                  <a:pt x="8996230" y="6000143"/>
                </a:cubicBezTo>
                <a:lnTo>
                  <a:pt x="8990392" y="5998082"/>
                </a:lnTo>
                <a:lnTo>
                  <a:pt x="8974335" y="5994856"/>
                </a:lnTo>
                <a:lnTo>
                  <a:pt x="8968009" y="5995556"/>
                </a:lnTo>
                <a:lnTo>
                  <a:pt x="8963046" y="5997781"/>
                </a:lnTo>
                <a:cubicBezTo>
                  <a:pt x="8954691" y="5989830"/>
                  <a:pt x="8955518" y="5980882"/>
                  <a:pt x="8928986" y="6000969"/>
                </a:cubicBezTo>
                <a:cubicBezTo>
                  <a:pt x="8898032" y="5999949"/>
                  <a:pt x="8789301" y="5985294"/>
                  <a:pt x="8752442" y="5981737"/>
                </a:cubicBezTo>
                <a:cubicBezTo>
                  <a:pt x="8719820" y="5971017"/>
                  <a:pt x="8748195" y="5984678"/>
                  <a:pt x="8707845" y="5979636"/>
                </a:cubicBezTo>
                <a:cubicBezTo>
                  <a:pt x="8671607" y="5960101"/>
                  <a:pt x="8639143" y="5976541"/>
                  <a:pt x="8596069" y="5971064"/>
                </a:cubicBezTo>
                <a:lnTo>
                  <a:pt x="8525228" y="5985906"/>
                </a:lnTo>
                <a:lnTo>
                  <a:pt x="8510981" y="5979991"/>
                </a:lnTo>
                <a:lnTo>
                  <a:pt x="8506165" y="5976990"/>
                </a:lnTo>
                <a:cubicBezTo>
                  <a:pt x="8502647" y="5975213"/>
                  <a:pt x="8500046" y="5974402"/>
                  <a:pt x="8497966" y="5974252"/>
                </a:cubicBezTo>
                <a:lnTo>
                  <a:pt x="8497592" y="5974431"/>
                </a:lnTo>
                <a:lnTo>
                  <a:pt x="8490247" y="5971381"/>
                </a:lnTo>
                <a:lnTo>
                  <a:pt x="8367180" y="5957339"/>
                </a:lnTo>
                <a:cubicBezTo>
                  <a:pt x="8362022" y="5955314"/>
                  <a:pt x="8357731" y="5955662"/>
                  <a:pt x="8353797" y="5957145"/>
                </a:cubicBezTo>
                <a:lnTo>
                  <a:pt x="8352370" y="5957985"/>
                </a:lnTo>
                <a:lnTo>
                  <a:pt x="8320102" y="5940567"/>
                </a:lnTo>
                <a:lnTo>
                  <a:pt x="8314430" y="5940241"/>
                </a:lnTo>
                <a:lnTo>
                  <a:pt x="8295171" y="5926346"/>
                </a:lnTo>
                <a:lnTo>
                  <a:pt x="8284274" y="5920523"/>
                </a:lnTo>
                <a:lnTo>
                  <a:pt x="8283147" y="5916080"/>
                </a:lnTo>
                <a:cubicBezTo>
                  <a:pt x="8280843" y="5912835"/>
                  <a:pt x="8276149" y="5910187"/>
                  <a:pt x="8266073" y="5908905"/>
                </a:cubicBezTo>
                <a:lnTo>
                  <a:pt x="8263374" y="5909135"/>
                </a:lnTo>
                <a:lnTo>
                  <a:pt x="8252031" y="5899292"/>
                </a:lnTo>
                <a:cubicBezTo>
                  <a:pt x="8248857" y="5895442"/>
                  <a:pt x="8246645" y="5891160"/>
                  <a:pt x="8245832" y="5886300"/>
                </a:cubicBezTo>
                <a:cubicBezTo>
                  <a:pt x="8181825" y="5889207"/>
                  <a:pt x="8147128" y="5855085"/>
                  <a:pt x="8090269" y="5840139"/>
                </a:cubicBezTo>
                <a:cubicBezTo>
                  <a:pt x="8025465" y="5816997"/>
                  <a:pt x="7967068" y="5795761"/>
                  <a:pt x="7905405" y="5798166"/>
                </a:cubicBezTo>
                <a:cubicBezTo>
                  <a:pt x="7835117" y="5783254"/>
                  <a:pt x="7780963" y="5781023"/>
                  <a:pt x="7718742" y="5772451"/>
                </a:cubicBezTo>
                <a:lnTo>
                  <a:pt x="7614344" y="5775922"/>
                </a:lnTo>
                <a:lnTo>
                  <a:pt x="7527540" y="5770094"/>
                </a:lnTo>
                <a:lnTo>
                  <a:pt x="7519568" y="5767541"/>
                </a:lnTo>
                <a:cubicBezTo>
                  <a:pt x="7513990" y="5766202"/>
                  <a:pt x="7510170" y="5765852"/>
                  <a:pt x="7507409" y="5766206"/>
                </a:cubicBezTo>
                <a:lnTo>
                  <a:pt x="7507037" y="5766533"/>
                </a:lnTo>
                <a:lnTo>
                  <a:pt x="7495792" y="5764581"/>
                </a:lnTo>
                <a:cubicBezTo>
                  <a:pt x="7476983" y="5760463"/>
                  <a:pt x="7422525" y="5777879"/>
                  <a:pt x="7405388" y="5772686"/>
                </a:cubicBezTo>
                <a:cubicBezTo>
                  <a:pt x="7374786" y="5775636"/>
                  <a:pt x="7333987" y="5776741"/>
                  <a:pt x="7312177" y="5782281"/>
                </a:cubicBezTo>
                <a:lnTo>
                  <a:pt x="7310850" y="5783723"/>
                </a:lnTo>
                <a:lnTo>
                  <a:pt x="7218557" y="5758474"/>
                </a:lnTo>
                <a:lnTo>
                  <a:pt x="7201099" y="5753924"/>
                </a:lnTo>
                <a:lnTo>
                  <a:pt x="7197001" y="5748566"/>
                </a:lnTo>
                <a:cubicBezTo>
                  <a:pt x="7192109" y="5745043"/>
                  <a:pt x="7184503" y="5742904"/>
                  <a:pt x="7170805" y="5743918"/>
                </a:cubicBezTo>
                <a:lnTo>
                  <a:pt x="7096985" y="5731690"/>
                </a:lnTo>
                <a:cubicBezTo>
                  <a:pt x="7061145" y="5730712"/>
                  <a:pt x="7050186" y="5729735"/>
                  <a:pt x="7018493" y="5732064"/>
                </a:cubicBezTo>
                <a:cubicBezTo>
                  <a:pt x="6937525" y="5721126"/>
                  <a:pt x="6943642" y="5696960"/>
                  <a:pt x="6904143" y="5702558"/>
                </a:cubicBezTo>
                <a:cubicBezTo>
                  <a:pt x="6871919" y="5707766"/>
                  <a:pt x="6787986" y="5688692"/>
                  <a:pt x="6708219" y="5674603"/>
                </a:cubicBezTo>
                <a:cubicBezTo>
                  <a:pt x="6649103" y="5665148"/>
                  <a:pt x="6628103" y="5651047"/>
                  <a:pt x="6549452" y="5645827"/>
                </a:cubicBezTo>
                <a:cubicBezTo>
                  <a:pt x="6472151" y="5601737"/>
                  <a:pt x="6409693" y="5625460"/>
                  <a:pt x="6317557" y="5599027"/>
                </a:cubicBezTo>
                <a:cubicBezTo>
                  <a:pt x="6297548" y="5583505"/>
                  <a:pt x="6209289" y="5600698"/>
                  <a:pt x="6168671" y="5596940"/>
                </a:cubicBezTo>
                <a:cubicBezTo>
                  <a:pt x="6128053" y="5593182"/>
                  <a:pt x="6090537" y="5579634"/>
                  <a:pt x="6073845" y="5576478"/>
                </a:cubicBezTo>
                <a:lnTo>
                  <a:pt x="6068527" y="5578015"/>
                </a:lnTo>
                <a:lnTo>
                  <a:pt x="6048635" y="5577332"/>
                </a:lnTo>
                <a:lnTo>
                  <a:pt x="6041280" y="5585681"/>
                </a:lnTo>
                <a:lnTo>
                  <a:pt x="6010089" y="5590774"/>
                </a:lnTo>
                <a:cubicBezTo>
                  <a:pt x="5998678" y="5591361"/>
                  <a:pt x="5970125" y="5590448"/>
                  <a:pt x="5957374" y="5587130"/>
                </a:cubicBezTo>
                <a:lnTo>
                  <a:pt x="5758917" y="5571438"/>
                </a:lnTo>
                <a:lnTo>
                  <a:pt x="5626958" y="5570415"/>
                </a:lnTo>
                <a:lnTo>
                  <a:pt x="5470904" y="5584435"/>
                </a:lnTo>
                <a:cubicBezTo>
                  <a:pt x="5478132" y="5597463"/>
                  <a:pt x="5439008" y="5583397"/>
                  <a:pt x="5432758" y="5595688"/>
                </a:cubicBezTo>
                <a:cubicBezTo>
                  <a:pt x="5429367" y="5605720"/>
                  <a:pt x="5391826" y="5610404"/>
                  <a:pt x="5381665" y="5613390"/>
                </a:cubicBezTo>
                <a:lnTo>
                  <a:pt x="5261761" y="5633807"/>
                </a:lnTo>
                <a:cubicBezTo>
                  <a:pt x="5251596" y="5633991"/>
                  <a:pt x="5230549" y="5642301"/>
                  <a:pt x="5222961" y="5644931"/>
                </a:cubicBezTo>
                <a:lnTo>
                  <a:pt x="5174658" y="5647921"/>
                </a:lnTo>
                <a:lnTo>
                  <a:pt x="5156553" y="5655144"/>
                </a:lnTo>
                <a:lnTo>
                  <a:pt x="5142596" y="5658544"/>
                </a:lnTo>
                <a:lnTo>
                  <a:pt x="5139595" y="5660645"/>
                </a:lnTo>
                <a:cubicBezTo>
                  <a:pt x="5133875" y="5664685"/>
                  <a:pt x="5128077" y="5668496"/>
                  <a:pt x="5121657" y="5671498"/>
                </a:cubicBezTo>
                <a:cubicBezTo>
                  <a:pt x="5108318" y="5642879"/>
                  <a:pt x="5064854" y="5692315"/>
                  <a:pt x="5065789" y="5664927"/>
                </a:cubicBezTo>
                <a:cubicBezTo>
                  <a:pt x="5028194" y="5676443"/>
                  <a:pt x="5038945" y="5647354"/>
                  <a:pt x="5011512" y="5681308"/>
                </a:cubicBezTo>
                <a:cubicBezTo>
                  <a:pt x="4937025" y="5680925"/>
                  <a:pt x="4916355" y="5667918"/>
                  <a:pt x="4840439" y="5705325"/>
                </a:cubicBezTo>
                <a:cubicBezTo>
                  <a:pt x="4806741" y="5721967"/>
                  <a:pt x="4784108" y="5733113"/>
                  <a:pt x="4762445" y="5733093"/>
                </a:cubicBezTo>
                <a:cubicBezTo>
                  <a:pt x="4741324" y="5737594"/>
                  <a:pt x="4729483" y="5740416"/>
                  <a:pt x="4723183" y="5742108"/>
                </a:cubicBezTo>
                <a:lnTo>
                  <a:pt x="4721175" y="5742856"/>
                </a:lnTo>
                <a:lnTo>
                  <a:pt x="4715526" y="5741581"/>
                </a:lnTo>
                <a:cubicBezTo>
                  <a:pt x="4680149" y="5748537"/>
                  <a:pt x="4524746" y="5749345"/>
                  <a:pt x="4515811" y="5751483"/>
                </a:cubicBezTo>
                <a:cubicBezTo>
                  <a:pt x="4457821" y="5764595"/>
                  <a:pt x="4462660" y="5765336"/>
                  <a:pt x="4428540" y="5762134"/>
                </a:cubicBezTo>
                <a:cubicBezTo>
                  <a:pt x="4423305" y="5758763"/>
                  <a:pt x="4368975" y="5765057"/>
                  <a:pt x="4362874" y="5763480"/>
                </a:cubicBezTo>
                <a:lnTo>
                  <a:pt x="4316963" y="5756865"/>
                </a:lnTo>
                <a:lnTo>
                  <a:pt x="4315109" y="5758206"/>
                </a:lnTo>
                <a:cubicBezTo>
                  <a:pt x="4306124" y="5761577"/>
                  <a:pt x="4299996" y="5761576"/>
                  <a:pt x="4295141" y="5760085"/>
                </a:cubicBezTo>
                <a:lnTo>
                  <a:pt x="4290061" y="5757168"/>
                </a:lnTo>
                <a:lnTo>
                  <a:pt x="4276140" y="5757414"/>
                </a:lnTo>
                <a:lnTo>
                  <a:pt x="4248115" y="5755090"/>
                </a:lnTo>
                <a:lnTo>
                  <a:pt x="4202048" y="5757885"/>
                </a:lnTo>
                <a:cubicBezTo>
                  <a:pt x="4201946" y="5758305"/>
                  <a:pt x="4201844" y="5758724"/>
                  <a:pt x="4201744" y="5759144"/>
                </a:cubicBezTo>
                <a:cubicBezTo>
                  <a:pt x="4200117" y="5761981"/>
                  <a:pt x="4197141" y="5764100"/>
                  <a:pt x="4191246" y="5764778"/>
                </a:cubicBezTo>
                <a:cubicBezTo>
                  <a:pt x="4204214" y="5782067"/>
                  <a:pt x="4161275" y="5780172"/>
                  <a:pt x="4142743" y="5780643"/>
                </a:cubicBezTo>
                <a:cubicBezTo>
                  <a:pt x="4124718" y="5787709"/>
                  <a:pt x="4099100" y="5801289"/>
                  <a:pt x="4083095" y="5807176"/>
                </a:cubicBezTo>
                <a:lnTo>
                  <a:pt x="4074544" y="5808011"/>
                </a:lnTo>
                <a:cubicBezTo>
                  <a:pt x="4074505" y="5808112"/>
                  <a:pt x="4074464" y="5808211"/>
                  <a:pt x="4074425" y="5808310"/>
                </a:cubicBezTo>
                <a:cubicBezTo>
                  <a:pt x="4072679" y="5809094"/>
                  <a:pt x="4069907" y="5809595"/>
                  <a:pt x="4065508" y="5809754"/>
                </a:cubicBezTo>
                <a:lnTo>
                  <a:pt x="4058952" y="5809536"/>
                </a:lnTo>
                <a:lnTo>
                  <a:pt x="4042362" y="5811157"/>
                </a:lnTo>
                <a:lnTo>
                  <a:pt x="4036994" y="5813591"/>
                </a:lnTo>
                <a:lnTo>
                  <a:pt x="4035361" y="5817258"/>
                </a:lnTo>
                <a:lnTo>
                  <a:pt x="4033776" y="5817023"/>
                </a:lnTo>
                <a:cubicBezTo>
                  <a:pt x="4021425" y="5812159"/>
                  <a:pt x="4016875" y="5803783"/>
                  <a:pt x="4004536" y="5829591"/>
                </a:cubicBezTo>
                <a:cubicBezTo>
                  <a:pt x="3976668" y="5822526"/>
                  <a:pt x="3972978" y="5837855"/>
                  <a:pt x="3936844" y="5847048"/>
                </a:cubicBezTo>
                <a:cubicBezTo>
                  <a:pt x="3920507" y="5839324"/>
                  <a:pt x="3908536" y="5844013"/>
                  <a:pt x="3897273" y="5852703"/>
                </a:cubicBezTo>
                <a:cubicBezTo>
                  <a:pt x="3861093" y="5852207"/>
                  <a:pt x="3829629" y="5866077"/>
                  <a:pt x="3789758" y="5872941"/>
                </a:cubicBezTo>
                <a:cubicBezTo>
                  <a:pt x="3741008" y="5887647"/>
                  <a:pt x="3725130" y="5889624"/>
                  <a:pt x="3682511" y="5896864"/>
                </a:cubicBezTo>
                <a:lnTo>
                  <a:pt x="3610033" y="5929135"/>
                </a:lnTo>
                <a:lnTo>
                  <a:pt x="3603853" y="5927773"/>
                </a:lnTo>
                <a:cubicBezTo>
                  <a:pt x="3599581" y="5927154"/>
                  <a:pt x="3596727" y="5927154"/>
                  <a:pt x="3594734" y="5927609"/>
                </a:cubicBezTo>
                <a:lnTo>
                  <a:pt x="3594499" y="5927878"/>
                </a:lnTo>
                <a:lnTo>
                  <a:pt x="3585976" y="5927188"/>
                </a:lnTo>
                <a:cubicBezTo>
                  <a:pt x="3571624" y="5925397"/>
                  <a:pt x="3549390" y="5939596"/>
                  <a:pt x="3536133" y="5936887"/>
                </a:cubicBezTo>
                <a:cubicBezTo>
                  <a:pt x="3513941" y="5941183"/>
                  <a:pt x="3488623" y="5934918"/>
                  <a:pt x="3473221" y="5940548"/>
                </a:cubicBezTo>
                <a:lnTo>
                  <a:pt x="3400726" y="5952596"/>
                </a:lnTo>
                <a:lnTo>
                  <a:pt x="3375936" y="5941189"/>
                </a:lnTo>
                <a:lnTo>
                  <a:pt x="3348220" y="5944802"/>
                </a:lnTo>
                <a:cubicBezTo>
                  <a:pt x="3337207" y="5945475"/>
                  <a:pt x="3327055" y="5946237"/>
                  <a:pt x="3319640" y="5949737"/>
                </a:cubicBezTo>
                <a:lnTo>
                  <a:pt x="3248530" y="5968289"/>
                </a:lnTo>
                <a:lnTo>
                  <a:pt x="3210309" y="5954736"/>
                </a:lnTo>
                <a:cubicBezTo>
                  <a:pt x="3206089" y="5952812"/>
                  <a:pt x="3200153" y="5952268"/>
                  <a:pt x="3190376" y="5954857"/>
                </a:cubicBezTo>
                <a:lnTo>
                  <a:pt x="3188146" y="5956038"/>
                </a:lnTo>
                <a:cubicBezTo>
                  <a:pt x="3182626" y="5954058"/>
                  <a:pt x="3141857" y="5956624"/>
                  <a:pt x="3108597" y="5957358"/>
                </a:cubicBezTo>
                <a:cubicBezTo>
                  <a:pt x="3055969" y="5959784"/>
                  <a:pt x="3048941" y="5952417"/>
                  <a:pt x="2988585" y="5960444"/>
                </a:cubicBezTo>
                <a:cubicBezTo>
                  <a:pt x="2928854" y="5964632"/>
                  <a:pt x="2917952" y="5959591"/>
                  <a:pt x="2876541" y="5967961"/>
                </a:cubicBezTo>
                <a:lnTo>
                  <a:pt x="2626865" y="5968713"/>
                </a:lnTo>
                <a:cubicBezTo>
                  <a:pt x="2562349" y="5946800"/>
                  <a:pt x="2563423" y="5977398"/>
                  <a:pt x="2491423" y="5970428"/>
                </a:cubicBezTo>
                <a:cubicBezTo>
                  <a:pt x="2433092" y="6035904"/>
                  <a:pt x="2455710" y="5995425"/>
                  <a:pt x="2415618" y="6003657"/>
                </a:cubicBezTo>
                <a:lnTo>
                  <a:pt x="2290099" y="6001093"/>
                </a:lnTo>
                <a:cubicBezTo>
                  <a:pt x="2257058" y="5987464"/>
                  <a:pt x="2202459" y="6022632"/>
                  <a:pt x="2161715" y="6004244"/>
                </a:cubicBezTo>
                <a:cubicBezTo>
                  <a:pt x="2122715" y="6007244"/>
                  <a:pt x="2080451" y="6015292"/>
                  <a:pt x="2056090" y="6019086"/>
                </a:cubicBezTo>
                <a:cubicBezTo>
                  <a:pt x="2019829" y="6026050"/>
                  <a:pt x="1978840" y="6038739"/>
                  <a:pt x="1944154" y="6046026"/>
                </a:cubicBezTo>
                <a:cubicBezTo>
                  <a:pt x="1925868" y="6034021"/>
                  <a:pt x="1896028" y="6059125"/>
                  <a:pt x="1847969" y="6062810"/>
                </a:cubicBezTo>
                <a:cubicBezTo>
                  <a:pt x="1827978" y="6048913"/>
                  <a:pt x="1815571" y="6065486"/>
                  <a:pt x="1777084" y="6047209"/>
                </a:cubicBezTo>
                <a:cubicBezTo>
                  <a:pt x="1775440" y="6049158"/>
                  <a:pt x="1773398" y="6050977"/>
                  <a:pt x="1771026" y="6052610"/>
                </a:cubicBezTo>
                <a:cubicBezTo>
                  <a:pt x="1757252" y="6062088"/>
                  <a:pt x="1735529" y="6063344"/>
                  <a:pt x="1722510" y="6055412"/>
                </a:cubicBezTo>
                <a:cubicBezTo>
                  <a:pt x="1691780" y="6043382"/>
                  <a:pt x="1662322" y="6038247"/>
                  <a:pt x="1633942" y="6035716"/>
                </a:cubicBezTo>
                <a:lnTo>
                  <a:pt x="1586146" y="6045126"/>
                </a:lnTo>
                <a:cubicBezTo>
                  <a:pt x="1567949" y="6050358"/>
                  <a:pt x="1545901" y="6061305"/>
                  <a:pt x="1524749" y="6067115"/>
                </a:cubicBezTo>
                <a:cubicBezTo>
                  <a:pt x="1502587" y="6070337"/>
                  <a:pt x="1478014" y="6065935"/>
                  <a:pt x="1459243" y="6079986"/>
                </a:cubicBezTo>
                <a:cubicBezTo>
                  <a:pt x="1421475" y="6095139"/>
                  <a:pt x="1374525" y="6079162"/>
                  <a:pt x="1349458" y="6115647"/>
                </a:cubicBezTo>
                <a:cubicBezTo>
                  <a:pt x="1273277" y="6137331"/>
                  <a:pt x="1121513" y="6171202"/>
                  <a:pt x="1009213" y="6196169"/>
                </a:cubicBezTo>
                <a:cubicBezTo>
                  <a:pt x="939017" y="6208471"/>
                  <a:pt x="866896" y="6205091"/>
                  <a:pt x="808573" y="6211966"/>
                </a:cubicBezTo>
                <a:cubicBezTo>
                  <a:pt x="802824" y="6209126"/>
                  <a:pt x="726017" y="6232905"/>
                  <a:pt x="719550" y="6231933"/>
                </a:cubicBezTo>
                <a:lnTo>
                  <a:pt x="698796" y="6232599"/>
                </a:lnTo>
                <a:cubicBezTo>
                  <a:pt x="689834" y="6236836"/>
                  <a:pt x="683493" y="6237437"/>
                  <a:pt x="678328" y="6236429"/>
                </a:cubicBezTo>
                <a:lnTo>
                  <a:pt x="672785" y="6234027"/>
                </a:lnTo>
                <a:lnTo>
                  <a:pt x="658407" y="6235638"/>
                </a:lnTo>
                <a:lnTo>
                  <a:pt x="629186" y="6236074"/>
                </a:lnTo>
                <a:lnTo>
                  <a:pt x="624559" y="6238724"/>
                </a:lnTo>
                <a:lnTo>
                  <a:pt x="581799" y="6243380"/>
                </a:lnTo>
                <a:cubicBezTo>
                  <a:pt x="581737" y="6243807"/>
                  <a:pt x="581672" y="6244236"/>
                  <a:pt x="581609" y="6244664"/>
                </a:cubicBezTo>
                <a:cubicBezTo>
                  <a:pt x="580205" y="6247646"/>
                  <a:pt x="577332" y="6250048"/>
                  <a:pt x="571300" y="6251300"/>
                </a:cubicBezTo>
                <a:cubicBezTo>
                  <a:pt x="551624" y="6261209"/>
                  <a:pt x="484500" y="6294596"/>
                  <a:pt x="463550" y="6304115"/>
                </a:cubicBezTo>
                <a:cubicBezTo>
                  <a:pt x="453137" y="6305662"/>
                  <a:pt x="449732" y="6307620"/>
                  <a:pt x="445607" y="6308407"/>
                </a:cubicBezTo>
                <a:lnTo>
                  <a:pt x="438800" y="6308835"/>
                </a:lnTo>
                <a:cubicBezTo>
                  <a:pt x="417223" y="6317125"/>
                  <a:pt x="343313" y="6348349"/>
                  <a:pt x="316139" y="6358155"/>
                </a:cubicBezTo>
                <a:cubicBezTo>
                  <a:pt x="298482" y="6352074"/>
                  <a:pt x="286557" y="6357914"/>
                  <a:pt x="275749" y="6367668"/>
                </a:cubicBezTo>
                <a:cubicBezTo>
                  <a:pt x="238275" y="6370726"/>
                  <a:pt x="207077" y="6387621"/>
                  <a:pt x="166497" y="6398366"/>
                </a:cubicBezTo>
                <a:lnTo>
                  <a:pt x="1" y="6464830"/>
                </a:lnTo>
                <a:lnTo>
                  <a:pt x="1" y="2274073"/>
                </a:lnTo>
                <a:lnTo>
                  <a:pt x="0" y="2274073"/>
                </a:lnTo>
                <a:close/>
              </a:path>
            </a:pathLst>
          </a:custGeom>
          <a:noFill/>
          <a:ln>
            <a:noFill/>
          </a:ln>
        </p:spPr>
      </p:pic>
      <p:sp>
        <p:nvSpPr>
          <p:cNvPr id="184" name="Google Shape;184;p8"/>
          <p:cNvSpPr txBox="1">
            <a:spLocks/>
          </p:cNvSpPr>
          <p:nvPr/>
        </p:nvSpPr>
        <p:spPr>
          <a:xfrm>
            <a:off x="6135161" y="5911901"/>
            <a:ext cx="1705268" cy="302632"/>
          </a:xfrm>
          <a:prstGeom prst="rect">
            <a:avLst/>
          </a:prstGeom>
          <a:noFill/>
          <a:ln>
            <a:noFill/>
          </a:ln>
        </p:spPr>
        <p:txBody>
          <a:bodyPr spcFirstLastPara="1" wrap="square" lIns="91425" tIns="45700" rIns="91425" bIns="45700" anchor="ctr" anchorCtr="0">
            <a:normAutofit/>
          </a:bodyPr>
          <a:lstStyle/>
          <a:p>
            <a:pPr algn="r">
              <a:spcAft>
                <a:spcPts val="600"/>
              </a:spcAft>
            </a:pPr>
            <a:fld id="{00000000-1234-1234-1234-123412341234}" type="slidenum">
              <a:rPr lang="en-US" sz="738" b="0" i="0" u="none" strike="noStrike" cap="none">
                <a:solidFill>
                  <a:srgbClr val="555555"/>
                </a:solidFill>
                <a:latin typeface="Arial"/>
                <a:ea typeface="Arial"/>
                <a:cs typeface="Arial"/>
                <a:sym typeface="Arial"/>
              </a:rPr>
              <a:pPr algn="r">
                <a:spcAft>
                  <a:spcPts val="600"/>
                </a:spcAft>
              </a:pPr>
              <a:t>11</a:t>
            </a:fld>
            <a:endParaRPr sz="900">
              <a:solidFill>
                <a:srgbClr val="7F7F7F"/>
              </a:solidFill>
            </a:endParaRPr>
          </a:p>
        </p:txBody>
      </p:sp>
      <p:sp>
        <p:nvSpPr>
          <p:cNvPr id="185" name="Google Shape;185;p8"/>
          <p:cNvSpPr txBox="1"/>
          <p:nvPr/>
        </p:nvSpPr>
        <p:spPr>
          <a:xfrm>
            <a:off x="1747621" y="4603826"/>
            <a:ext cx="6311858" cy="1785064"/>
          </a:xfrm>
          <a:prstGeom prst="rect">
            <a:avLst/>
          </a:prstGeom>
          <a:noFill/>
          <a:ln>
            <a:noFill/>
          </a:ln>
        </p:spPr>
        <p:txBody>
          <a:bodyPr spcFirstLastPara="1" wrap="square" lIns="91425" tIns="45700" rIns="91425" bIns="45700" anchor="t" anchorCtr="0">
            <a:spAutoFit/>
          </a:bodyPr>
          <a:lstStyle/>
          <a:p>
            <a:pPr marL="374904" indent="-374904">
              <a:spcAft>
                <a:spcPts val="600"/>
              </a:spcAft>
              <a:buFont typeface="+mj-lt"/>
              <a:buAutoNum type="arabicPeriod"/>
            </a:pPr>
            <a:r>
              <a:rPr lang="en-US" sz="2000" b="0" i="0" u="none" strike="noStrike" cap="none" dirty="0">
                <a:solidFill>
                  <a:schemeClr val="dk1"/>
                </a:solidFill>
                <a:latin typeface="Calibri"/>
                <a:ea typeface="Arial"/>
                <a:cs typeface="Calibri"/>
                <a:sym typeface="Calibri"/>
              </a:rPr>
              <a:t>Why is writing and explicit writing instruction important?</a:t>
            </a:r>
          </a:p>
          <a:p>
            <a:pPr marL="374904" indent="-374904">
              <a:spcAft>
                <a:spcPts val="600"/>
              </a:spcAft>
              <a:buFont typeface="+mj-lt"/>
              <a:buAutoNum type="arabicPeriod"/>
            </a:pPr>
            <a:r>
              <a:rPr lang="en-US" sz="2000" b="0" i="0" u="none" strike="noStrike" cap="none" dirty="0">
                <a:solidFill>
                  <a:schemeClr val="dk1"/>
                </a:solidFill>
                <a:latin typeface="Calibri"/>
                <a:ea typeface="Arial"/>
                <a:cs typeface="Calibri"/>
                <a:sym typeface="Calibri"/>
              </a:rPr>
              <a:t>Why is it critical that we view writing and writing instruction as foundational and as an essential component of literacy?</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New From Zoom: Vanishing Pen, InformaCast, New Meeting Reactions, and Zoom  Team Chat Management | Zoom Blog">
            <a:extLst>
              <a:ext uri="{FF2B5EF4-FFF2-40B4-BE49-F238E27FC236}">
                <a16:creationId xmlns:a16="http://schemas.microsoft.com/office/drawing/2014/main" id="{6123A7AB-1F0E-709F-8C58-BD1852A9102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12611" r="472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BC16434-0F0C-CA33-9445-E2A121431339}"/>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a:spcBef>
                <a:spcPct val="0"/>
              </a:spcBef>
            </a:pPr>
            <a:r>
              <a:rPr lang="en-US" sz="6000" kern="1200">
                <a:solidFill>
                  <a:srgbClr val="FFFFFF"/>
                </a:solidFill>
                <a:latin typeface="+mj-lt"/>
                <a:ea typeface="+mj-ea"/>
                <a:cs typeface="+mj-cs"/>
              </a:rPr>
              <a:t>Breakout Rooms</a:t>
            </a:r>
          </a:p>
        </p:txBody>
      </p:sp>
      <p:sp>
        <p:nvSpPr>
          <p:cNvPr id="2" name="Slide Number Placeholder 1">
            <a:extLst>
              <a:ext uri="{FF2B5EF4-FFF2-40B4-BE49-F238E27FC236}">
                <a16:creationId xmlns:a16="http://schemas.microsoft.com/office/drawing/2014/main" id="{CCA3BDA9-DECB-A16A-1E64-2A10468DE562}"/>
              </a:ext>
            </a:extLst>
          </p:cNvPr>
          <p:cNvSpPr>
            <a:spLocks noGrp="1"/>
          </p:cNvSpPr>
          <p:nvPr>
            <p:ph type="sldNum" idx="12"/>
          </p:nvPr>
        </p:nvSpPr>
        <p:spPr>
          <a:xfrm>
            <a:off x="6457950" y="6356350"/>
            <a:ext cx="2057400" cy="365125"/>
          </a:xfrm>
        </p:spPr>
        <p:txBody>
          <a:bodyPr vert="horz" lIns="91440" tIns="45720" rIns="91440" bIns="45720" rtlCol="0" anchor="ctr">
            <a:normAutofit/>
          </a:bodyPr>
          <a:lstStyle/>
          <a:p>
            <a:pPr algn="r">
              <a:spcAft>
                <a:spcPts val="600"/>
              </a:spcAft>
              <a:buClrTx/>
              <a:defRPr/>
            </a:pPr>
            <a:fld id="{00000000-1234-1234-1234-123412341234}" type="slidenum">
              <a:rPr lang="en-US" sz="1000" kern="1200">
                <a:solidFill>
                  <a:srgbClr val="FFFFFF"/>
                </a:solidFill>
                <a:ea typeface="+mn-ea"/>
                <a:cs typeface="+mn-cs"/>
              </a:rPr>
              <a:pPr algn="r">
                <a:spcAft>
                  <a:spcPts val="600"/>
                </a:spcAft>
                <a:buClrTx/>
                <a:defRPr/>
              </a:pPr>
              <a:t>12</a:t>
            </a:fld>
            <a:endParaRPr lang="en-US" sz="1000" kern="1200">
              <a:solidFill>
                <a:srgbClr val="FFFFFF"/>
              </a:solidFill>
              <a:ea typeface="+mn-ea"/>
              <a:cs typeface="+mn-cs"/>
            </a:endParaRPr>
          </a:p>
        </p:txBody>
      </p:sp>
    </p:spTree>
    <p:extLst>
      <p:ext uri="{BB962C8B-B14F-4D97-AF65-F5344CB8AC3E}">
        <p14:creationId xmlns:p14="http://schemas.microsoft.com/office/powerpoint/2010/main" val="318353835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13</a:t>
            </a:fld>
            <a:endParaRPr/>
          </a:p>
        </p:txBody>
      </p:sp>
      <p:pic>
        <p:nvPicPr>
          <p:cNvPr id="191" name="Google Shape;191;p9"/>
          <p:cNvPicPr preferRelativeResize="0"/>
          <p:nvPr/>
        </p:nvPicPr>
        <p:blipFill rotWithShape="1">
          <a:blip r:embed="rId3">
            <a:alphaModFix/>
          </a:blip>
          <a:srcRect/>
          <a:stretch/>
        </p:blipFill>
        <p:spPr>
          <a:xfrm>
            <a:off x="66675" y="65857"/>
            <a:ext cx="8460637" cy="63611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14</a:t>
            </a:fld>
            <a:endParaRPr/>
          </a:p>
        </p:txBody>
      </p:sp>
      <p:pic>
        <p:nvPicPr>
          <p:cNvPr id="197" name="Google Shape;197;p10"/>
          <p:cNvPicPr preferRelativeResize="0"/>
          <p:nvPr/>
        </p:nvPicPr>
        <p:blipFill rotWithShape="1">
          <a:blip r:embed="rId3">
            <a:alphaModFix/>
          </a:blip>
          <a:srcRect/>
          <a:stretch/>
        </p:blipFill>
        <p:spPr>
          <a:xfrm>
            <a:off x="5046723" y="3178174"/>
            <a:ext cx="3848977" cy="3248844"/>
          </a:xfrm>
          <a:prstGeom prst="rect">
            <a:avLst/>
          </a:prstGeom>
          <a:noFill/>
          <a:ln>
            <a:noFill/>
          </a:ln>
        </p:spPr>
      </p:pic>
      <p:pic>
        <p:nvPicPr>
          <p:cNvPr id="198" name="Google Shape;198;p10" descr="How to Find Your Professional Purpose | FlexJobs"/>
          <p:cNvPicPr preferRelativeResize="0"/>
          <p:nvPr/>
        </p:nvPicPr>
        <p:blipFill rotWithShape="1">
          <a:blip r:embed="rId4">
            <a:alphaModFix/>
          </a:blip>
          <a:srcRect l="20966" r="11012" b="-1"/>
          <a:stretch/>
        </p:blipFill>
        <p:spPr>
          <a:xfrm>
            <a:off x="4479145" y="0"/>
            <a:ext cx="4664855" cy="3429000"/>
          </a:xfrm>
          <a:custGeom>
            <a:avLst/>
            <a:gdLst/>
            <a:ahLst/>
            <a:cxnLst/>
            <a:rect l="l" t="t" r="r" b="b"/>
            <a:pathLst>
              <a:path w="12192000" h="6721475" extrusionOk="0">
                <a:moveTo>
                  <a:pt x="4721175" y="5742856"/>
                </a:moveTo>
                <a:lnTo>
                  <a:pt x="4722110" y="5743067"/>
                </a:lnTo>
                <a:cubicBezTo>
                  <a:pt x="4721144" y="5743709"/>
                  <a:pt x="4718265" y="5744315"/>
                  <a:pt x="4717201" y="5744338"/>
                </a:cubicBezTo>
                <a:close/>
                <a:moveTo>
                  <a:pt x="0" y="0"/>
                </a:moveTo>
                <a:lnTo>
                  <a:pt x="12192000" y="0"/>
                </a:lnTo>
                <a:lnTo>
                  <a:pt x="12192000" y="834942"/>
                </a:lnTo>
                <a:lnTo>
                  <a:pt x="12192000" y="2274073"/>
                </a:lnTo>
                <a:lnTo>
                  <a:pt x="12192000" y="6586253"/>
                </a:lnTo>
                <a:lnTo>
                  <a:pt x="12140861" y="6605451"/>
                </a:lnTo>
                <a:cubicBezTo>
                  <a:pt x="12126657" y="6607665"/>
                  <a:pt x="12093590" y="6662867"/>
                  <a:pt x="12080162" y="6661300"/>
                </a:cubicBezTo>
                <a:cubicBezTo>
                  <a:pt x="11978189" y="6685453"/>
                  <a:pt x="11967362" y="6708506"/>
                  <a:pt x="11917886" y="6696520"/>
                </a:cubicBezTo>
                <a:cubicBezTo>
                  <a:pt x="11872780" y="6694805"/>
                  <a:pt x="11928862" y="6731720"/>
                  <a:pt x="11894611" y="6718680"/>
                </a:cubicBezTo>
                <a:cubicBezTo>
                  <a:pt x="11860360" y="6705640"/>
                  <a:pt x="11736092" y="6642174"/>
                  <a:pt x="11712380" y="6618279"/>
                </a:cubicBezTo>
                <a:cubicBezTo>
                  <a:pt x="11688668" y="6594384"/>
                  <a:pt x="11627913" y="6617875"/>
                  <a:pt x="11585367" y="6575313"/>
                </a:cubicBezTo>
                <a:lnTo>
                  <a:pt x="11516471" y="6498621"/>
                </a:lnTo>
                <a:cubicBezTo>
                  <a:pt x="11468275" y="6496789"/>
                  <a:pt x="11507336" y="6461535"/>
                  <a:pt x="11462693" y="6445069"/>
                </a:cubicBezTo>
                <a:cubicBezTo>
                  <a:pt x="11417568" y="6443442"/>
                  <a:pt x="11408022" y="6391555"/>
                  <a:pt x="11369713" y="6383596"/>
                </a:cubicBezTo>
                <a:cubicBezTo>
                  <a:pt x="11354318" y="6389646"/>
                  <a:pt x="11288329" y="6334752"/>
                  <a:pt x="11273970" y="6323928"/>
                </a:cubicBezTo>
                <a:cubicBezTo>
                  <a:pt x="11231914" y="6325320"/>
                  <a:pt x="11221974" y="6315486"/>
                  <a:pt x="11195085" y="6302909"/>
                </a:cubicBezTo>
                <a:cubicBezTo>
                  <a:pt x="11164087" y="6332691"/>
                  <a:pt x="11171650" y="6306732"/>
                  <a:pt x="11143409" y="6303556"/>
                </a:cubicBezTo>
                <a:cubicBezTo>
                  <a:pt x="11125907" y="6299917"/>
                  <a:pt x="11102604" y="6295777"/>
                  <a:pt x="11085936" y="6294307"/>
                </a:cubicBezTo>
                <a:cubicBezTo>
                  <a:pt x="11057494" y="6294603"/>
                  <a:pt x="11029907" y="6276438"/>
                  <a:pt x="11030954" y="6291426"/>
                </a:cubicBezTo>
                <a:cubicBezTo>
                  <a:pt x="11007785" y="6293943"/>
                  <a:pt x="10982006" y="6298120"/>
                  <a:pt x="10951061" y="6296182"/>
                </a:cubicBezTo>
                <a:cubicBezTo>
                  <a:pt x="10885366" y="6259348"/>
                  <a:pt x="10915289" y="6295910"/>
                  <a:pt x="10857722" y="6283099"/>
                </a:cubicBezTo>
                <a:cubicBezTo>
                  <a:pt x="10806647" y="6270732"/>
                  <a:pt x="10707076" y="6237654"/>
                  <a:pt x="10644617" y="6221981"/>
                </a:cubicBezTo>
                <a:cubicBezTo>
                  <a:pt x="10616447" y="6217166"/>
                  <a:pt x="10558604" y="6206555"/>
                  <a:pt x="10519278" y="6201735"/>
                </a:cubicBezTo>
                <a:cubicBezTo>
                  <a:pt x="10495462" y="6203254"/>
                  <a:pt x="10473831" y="6189810"/>
                  <a:pt x="10445982" y="6199677"/>
                </a:cubicBezTo>
                <a:cubicBezTo>
                  <a:pt x="10436537" y="6203715"/>
                  <a:pt x="10409282" y="6202908"/>
                  <a:pt x="10383866" y="6195830"/>
                </a:cubicBezTo>
                <a:cubicBezTo>
                  <a:pt x="10374828" y="6204037"/>
                  <a:pt x="10347865" y="6195374"/>
                  <a:pt x="10336853" y="6195219"/>
                </a:cubicBezTo>
                <a:cubicBezTo>
                  <a:pt x="10323587" y="6201929"/>
                  <a:pt x="10274742" y="6192863"/>
                  <a:pt x="10261099" y="6185468"/>
                </a:cubicBezTo>
                <a:lnTo>
                  <a:pt x="10126498" y="6173953"/>
                </a:lnTo>
                <a:lnTo>
                  <a:pt x="10082167" y="6171858"/>
                </a:lnTo>
                <a:cubicBezTo>
                  <a:pt x="10074568" y="6173927"/>
                  <a:pt x="10046861" y="6172599"/>
                  <a:pt x="10039238" y="6173522"/>
                </a:cubicBezTo>
                <a:cubicBezTo>
                  <a:pt x="9998459" y="6163421"/>
                  <a:pt x="9984395" y="6162931"/>
                  <a:pt x="9960017" y="6158007"/>
                </a:cubicBezTo>
                <a:cubicBezTo>
                  <a:pt x="9918981" y="6157865"/>
                  <a:pt x="9888742" y="6161064"/>
                  <a:pt x="9847790" y="6151239"/>
                </a:cubicBezTo>
                <a:lnTo>
                  <a:pt x="9728307" y="6131032"/>
                </a:lnTo>
                <a:cubicBezTo>
                  <a:pt x="9675057" y="6140618"/>
                  <a:pt x="9602036" y="6132224"/>
                  <a:pt x="9584505" y="6119612"/>
                </a:cubicBezTo>
                <a:cubicBezTo>
                  <a:pt x="9518953" y="6105336"/>
                  <a:pt x="9415430" y="6079210"/>
                  <a:pt x="9343050" y="6073910"/>
                </a:cubicBezTo>
                <a:lnTo>
                  <a:pt x="9231368" y="6022005"/>
                </a:lnTo>
                <a:lnTo>
                  <a:pt x="9194808" y="6011926"/>
                </a:lnTo>
                <a:lnTo>
                  <a:pt x="9189244" y="6002687"/>
                </a:lnTo>
                <a:lnTo>
                  <a:pt x="9151230" y="5991485"/>
                </a:lnTo>
                <a:lnTo>
                  <a:pt x="9150208" y="5992550"/>
                </a:lnTo>
                <a:cubicBezTo>
                  <a:pt x="9147046" y="5994681"/>
                  <a:pt x="9143082" y="5995773"/>
                  <a:pt x="9137316" y="5994719"/>
                </a:cubicBezTo>
                <a:cubicBezTo>
                  <a:pt x="9138863" y="6014203"/>
                  <a:pt x="9130953" y="6000914"/>
                  <a:pt x="9113810" y="5996085"/>
                </a:cubicBezTo>
                <a:cubicBezTo>
                  <a:pt x="9112389" y="6025268"/>
                  <a:pt x="9068115" y="5990834"/>
                  <a:pt x="9053451" y="6004399"/>
                </a:cubicBezTo>
                <a:lnTo>
                  <a:pt x="9005484" y="6001114"/>
                </a:lnTo>
                <a:lnTo>
                  <a:pt x="9005199" y="6001354"/>
                </a:lnTo>
                <a:cubicBezTo>
                  <a:pt x="9003144" y="6001574"/>
                  <a:pt x="9000325" y="6001246"/>
                  <a:pt x="8996230" y="6000143"/>
                </a:cubicBezTo>
                <a:lnTo>
                  <a:pt x="8990392" y="5998082"/>
                </a:lnTo>
                <a:lnTo>
                  <a:pt x="8974335" y="5994856"/>
                </a:lnTo>
                <a:lnTo>
                  <a:pt x="8968009" y="5995556"/>
                </a:lnTo>
                <a:lnTo>
                  <a:pt x="8963046" y="5997781"/>
                </a:lnTo>
                <a:cubicBezTo>
                  <a:pt x="8954691" y="5989830"/>
                  <a:pt x="8955518" y="5980882"/>
                  <a:pt x="8928986" y="6000969"/>
                </a:cubicBezTo>
                <a:cubicBezTo>
                  <a:pt x="8898032" y="5999949"/>
                  <a:pt x="8789301" y="5985294"/>
                  <a:pt x="8752442" y="5981737"/>
                </a:cubicBezTo>
                <a:cubicBezTo>
                  <a:pt x="8719820" y="5971017"/>
                  <a:pt x="8748195" y="5984678"/>
                  <a:pt x="8707845" y="5979636"/>
                </a:cubicBezTo>
                <a:cubicBezTo>
                  <a:pt x="8671607" y="5960101"/>
                  <a:pt x="8639143" y="5976541"/>
                  <a:pt x="8596069" y="5971064"/>
                </a:cubicBezTo>
                <a:lnTo>
                  <a:pt x="8525228" y="5985906"/>
                </a:lnTo>
                <a:lnTo>
                  <a:pt x="8510981" y="5979991"/>
                </a:lnTo>
                <a:lnTo>
                  <a:pt x="8506165" y="5976990"/>
                </a:lnTo>
                <a:cubicBezTo>
                  <a:pt x="8502647" y="5975213"/>
                  <a:pt x="8500046" y="5974402"/>
                  <a:pt x="8497966" y="5974252"/>
                </a:cubicBezTo>
                <a:lnTo>
                  <a:pt x="8497592" y="5974431"/>
                </a:lnTo>
                <a:lnTo>
                  <a:pt x="8490247" y="5971381"/>
                </a:lnTo>
                <a:lnTo>
                  <a:pt x="8367180" y="5957339"/>
                </a:lnTo>
                <a:cubicBezTo>
                  <a:pt x="8362022" y="5955314"/>
                  <a:pt x="8357731" y="5955662"/>
                  <a:pt x="8353797" y="5957145"/>
                </a:cubicBezTo>
                <a:lnTo>
                  <a:pt x="8352370" y="5957985"/>
                </a:lnTo>
                <a:lnTo>
                  <a:pt x="8320102" y="5940567"/>
                </a:lnTo>
                <a:lnTo>
                  <a:pt x="8314430" y="5940241"/>
                </a:lnTo>
                <a:lnTo>
                  <a:pt x="8295171" y="5926346"/>
                </a:lnTo>
                <a:lnTo>
                  <a:pt x="8284274" y="5920523"/>
                </a:lnTo>
                <a:lnTo>
                  <a:pt x="8283147" y="5916080"/>
                </a:lnTo>
                <a:cubicBezTo>
                  <a:pt x="8280843" y="5912835"/>
                  <a:pt x="8276149" y="5910187"/>
                  <a:pt x="8266073" y="5908905"/>
                </a:cubicBezTo>
                <a:lnTo>
                  <a:pt x="8263374" y="5909135"/>
                </a:lnTo>
                <a:lnTo>
                  <a:pt x="8252031" y="5899292"/>
                </a:lnTo>
                <a:cubicBezTo>
                  <a:pt x="8248857" y="5895442"/>
                  <a:pt x="8246645" y="5891160"/>
                  <a:pt x="8245832" y="5886300"/>
                </a:cubicBezTo>
                <a:cubicBezTo>
                  <a:pt x="8181825" y="5889207"/>
                  <a:pt x="8147128" y="5855085"/>
                  <a:pt x="8090269" y="5840139"/>
                </a:cubicBezTo>
                <a:cubicBezTo>
                  <a:pt x="8025465" y="5816997"/>
                  <a:pt x="7967068" y="5795761"/>
                  <a:pt x="7905405" y="5798166"/>
                </a:cubicBezTo>
                <a:cubicBezTo>
                  <a:pt x="7835117" y="5783254"/>
                  <a:pt x="7780963" y="5781023"/>
                  <a:pt x="7718742" y="5772451"/>
                </a:cubicBezTo>
                <a:lnTo>
                  <a:pt x="7614344" y="5775922"/>
                </a:lnTo>
                <a:lnTo>
                  <a:pt x="7527540" y="5770094"/>
                </a:lnTo>
                <a:lnTo>
                  <a:pt x="7519568" y="5767541"/>
                </a:lnTo>
                <a:cubicBezTo>
                  <a:pt x="7513990" y="5766202"/>
                  <a:pt x="7510170" y="5765852"/>
                  <a:pt x="7507409" y="5766206"/>
                </a:cubicBezTo>
                <a:lnTo>
                  <a:pt x="7507037" y="5766533"/>
                </a:lnTo>
                <a:lnTo>
                  <a:pt x="7495792" y="5764581"/>
                </a:lnTo>
                <a:cubicBezTo>
                  <a:pt x="7476983" y="5760463"/>
                  <a:pt x="7422525" y="5777879"/>
                  <a:pt x="7405388" y="5772686"/>
                </a:cubicBezTo>
                <a:cubicBezTo>
                  <a:pt x="7374786" y="5775636"/>
                  <a:pt x="7333987" y="5776741"/>
                  <a:pt x="7312177" y="5782281"/>
                </a:cubicBezTo>
                <a:lnTo>
                  <a:pt x="7310850" y="5783723"/>
                </a:lnTo>
                <a:lnTo>
                  <a:pt x="7218557" y="5758474"/>
                </a:lnTo>
                <a:lnTo>
                  <a:pt x="7201099" y="5753924"/>
                </a:lnTo>
                <a:lnTo>
                  <a:pt x="7197001" y="5748566"/>
                </a:lnTo>
                <a:cubicBezTo>
                  <a:pt x="7192109" y="5745043"/>
                  <a:pt x="7184503" y="5742904"/>
                  <a:pt x="7170805" y="5743918"/>
                </a:cubicBezTo>
                <a:lnTo>
                  <a:pt x="7096985" y="5731690"/>
                </a:lnTo>
                <a:cubicBezTo>
                  <a:pt x="7061145" y="5730712"/>
                  <a:pt x="7050186" y="5729735"/>
                  <a:pt x="7018493" y="5732064"/>
                </a:cubicBezTo>
                <a:cubicBezTo>
                  <a:pt x="6937525" y="5721126"/>
                  <a:pt x="6943642" y="5696960"/>
                  <a:pt x="6904143" y="5702558"/>
                </a:cubicBezTo>
                <a:cubicBezTo>
                  <a:pt x="6871919" y="5707766"/>
                  <a:pt x="6787986" y="5688692"/>
                  <a:pt x="6708219" y="5674603"/>
                </a:cubicBezTo>
                <a:cubicBezTo>
                  <a:pt x="6649103" y="5665148"/>
                  <a:pt x="6628103" y="5651047"/>
                  <a:pt x="6549452" y="5645827"/>
                </a:cubicBezTo>
                <a:cubicBezTo>
                  <a:pt x="6472151" y="5601737"/>
                  <a:pt x="6409693" y="5625460"/>
                  <a:pt x="6317557" y="5599027"/>
                </a:cubicBezTo>
                <a:cubicBezTo>
                  <a:pt x="6297548" y="5583505"/>
                  <a:pt x="6209289" y="5600698"/>
                  <a:pt x="6168671" y="5596940"/>
                </a:cubicBezTo>
                <a:cubicBezTo>
                  <a:pt x="6128053" y="5593182"/>
                  <a:pt x="6090537" y="5579634"/>
                  <a:pt x="6073845" y="5576478"/>
                </a:cubicBezTo>
                <a:lnTo>
                  <a:pt x="6068527" y="5578015"/>
                </a:lnTo>
                <a:lnTo>
                  <a:pt x="6048635" y="5577332"/>
                </a:lnTo>
                <a:lnTo>
                  <a:pt x="6041280" y="5585681"/>
                </a:lnTo>
                <a:lnTo>
                  <a:pt x="6010089" y="5590774"/>
                </a:lnTo>
                <a:cubicBezTo>
                  <a:pt x="5998678" y="5591361"/>
                  <a:pt x="5970125" y="5590448"/>
                  <a:pt x="5957374" y="5587130"/>
                </a:cubicBezTo>
                <a:lnTo>
                  <a:pt x="5758917" y="5571438"/>
                </a:lnTo>
                <a:lnTo>
                  <a:pt x="5626958" y="5570415"/>
                </a:lnTo>
                <a:lnTo>
                  <a:pt x="5470904" y="5584435"/>
                </a:lnTo>
                <a:cubicBezTo>
                  <a:pt x="5478132" y="5597463"/>
                  <a:pt x="5439008" y="5583397"/>
                  <a:pt x="5432758" y="5595688"/>
                </a:cubicBezTo>
                <a:cubicBezTo>
                  <a:pt x="5429367" y="5605720"/>
                  <a:pt x="5391826" y="5610404"/>
                  <a:pt x="5381665" y="5613390"/>
                </a:cubicBezTo>
                <a:lnTo>
                  <a:pt x="5261761" y="5633807"/>
                </a:lnTo>
                <a:cubicBezTo>
                  <a:pt x="5251596" y="5633991"/>
                  <a:pt x="5230549" y="5642301"/>
                  <a:pt x="5222961" y="5644931"/>
                </a:cubicBezTo>
                <a:lnTo>
                  <a:pt x="5174658" y="5647921"/>
                </a:lnTo>
                <a:lnTo>
                  <a:pt x="5156553" y="5655144"/>
                </a:lnTo>
                <a:lnTo>
                  <a:pt x="5142596" y="5658544"/>
                </a:lnTo>
                <a:lnTo>
                  <a:pt x="5139595" y="5660645"/>
                </a:lnTo>
                <a:cubicBezTo>
                  <a:pt x="5133875" y="5664685"/>
                  <a:pt x="5128077" y="5668496"/>
                  <a:pt x="5121657" y="5671498"/>
                </a:cubicBezTo>
                <a:cubicBezTo>
                  <a:pt x="5108318" y="5642879"/>
                  <a:pt x="5064854" y="5692315"/>
                  <a:pt x="5065789" y="5664927"/>
                </a:cubicBezTo>
                <a:cubicBezTo>
                  <a:pt x="5028194" y="5676443"/>
                  <a:pt x="5038945" y="5647354"/>
                  <a:pt x="5011512" y="5681308"/>
                </a:cubicBezTo>
                <a:cubicBezTo>
                  <a:pt x="4937025" y="5680925"/>
                  <a:pt x="4916355" y="5667918"/>
                  <a:pt x="4840439" y="5705325"/>
                </a:cubicBezTo>
                <a:cubicBezTo>
                  <a:pt x="4806741" y="5721967"/>
                  <a:pt x="4784108" y="5733113"/>
                  <a:pt x="4762445" y="5733093"/>
                </a:cubicBezTo>
                <a:cubicBezTo>
                  <a:pt x="4741324" y="5737594"/>
                  <a:pt x="4729483" y="5740416"/>
                  <a:pt x="4723183" y="5742108"/>
                </a:cubicBezTo>
                <a:lnTo>
                  <a:pt x="4721175" y="5742856"/>
                </a:lnTo>
                <a:lnTo>
                  <a:pt x="4715526" y="5741581"/>
                </a:lnTo>
                <a:cubicBezTo>
                  <a:pt x="4680149" y="5748537"/>
                  <a:pt x="4524746" y="5749345"/>
                  <a:pt x="4515811" y="5751483"/>
                </a:cubicBezTo>
                <a:cubicBezTo>
                  <a:pt x="4457821" y="5764595"/>
                  <a:pt x="4462660" y="5765336"/>
                  <a:pt x="4428540" y="5762134"/>
                </a:cubicBezTo>
                <a:cubicBezTo>
                  <a:pt x="4423305" y="5758763"/>
                  <a:pt x="4368975" y="5765057"/>
                  <a:pt x="4362874" y="5763480"/>
                </a:cubicBezTo>
                <a:lnTo>
                  <a:pt x="4316963" y="5756865"/>
                </a:lnTo>
                <a:lnTo>
                  <a:pt x="4315109" y="5758206"/>
                </a:lnTo>
                <a:cubicBezTo>
                  <a:pt x="4306124" y="5761577"/>
                  <a:pt x="4299996" y="5761576"/>
                  <a:pt x="4295141" y="5760085"/>
                </a:cubicBezTo>
                <a:lnTo>
                  <a:pt x="4290061" y="5757168"/>
                </a:lnTo>
                <a:lnTo>
                  <a:pt x="4276140" y="5757414"/>
                </a:lnTo>
                <a:lnTo>
                  <a:pt x="4248115" y="5755090"/>
                </a:lnTo>
                <a:lnTo>
                  <a:pt x="4202048" y="5757885"/>
                </a:lnTo>
                <a:cubicBezTo>
                  <a:pt x="4201946" y="5758305"/>
                  <a:pt x="4201844" y="5758724"/>
                  <a:pt x="4201744" y="5759144"/>
                </a:cubicBezTo>
                <a:cubicBezTo>
                  <a:pt x="4200117" y="5761981"/>
                  <a:pt x="4197141" y="5764100"/>
                  <a:pt x="4191246" y="5764778"/>
                </a:cubicBezTo>
                <a:cubicBezTo>
                  <a:pt x="4204214" y="5782067"/>
                  <a:pt x="4161275" y="5780172"/>
                  <a:pt x="4142743" y="5780643"/>
                </a:cubicBezTo>
                <a:cubicBezTo>
                  <a:pt x="4124718" y="5787709"/>
                  <a:pt x="4099100" y="5801289"/>
                  <a:pt x="4083095" y="5807176"/>
                </a:cubicBezTo>
                <a:lnTo>
                  <a:pt x="4074544" y="5808011"/>
                </a:lnTo>
                <a:cubicBezTo>
                  <a:pt x="4074505" y="5808112"/>
                  <a:pt x="4074464" y="5808211"/>
                  <a:pt x="4074425" y="5808310"/>
                </a:cubicBezTo>
                <a:cubicBezTo>
                  <a:pt x="4072679" y="5809094"/>
                  <a:pt x="4069907" y="5809595"/>
                  <a:pt x="4065508" y="5809754"/>
                </a:cubicBezTo>
                <a:lnTo>
                  <a:pt x="4058952" y="5809536"/>
                </a:lnTo>
                <a:lnTo>
                  <a:pt x="4042362" y="5811157"/>
                </a:lnTo>
                <a:lnTo>
                  <a:pt x="4036994" y="5813591"/>
                </a:lnTo>
                <a:lnTo>
                  <a:pt x="4035361" y="5817258"/>
                </a:lnTo>
                <a:lnTo>
                  <a:pt x="4033776" y="5817023"/>
                </a:lnTo>
                <a:cubicBezTo>
                  <a:pt x="4021425" y="5812159"/>
                  <a:pt x="4016875" y="5803783"/>
                  <a:pt x="4004536" y="5829591"/>
                </a:cubicBezTo>
                <a:cubicBezTo>
                  <a:pt x="3976668" y="5822526"/>
                  <a:pt x="3972978" y="5837855"/>
                  <a:pt x="3936844" y="5847048"/>
                </a:cubicBezTo>
                <a:cubicBezTo>
                  <a:pt x="3920507" y="5839324"/>
                  <a:pt x="3908536" y="5844013"/>
                  <a:pt x="3897273" y="5852703"/>
                </a:cubicBezTo>
                <a:cubicBezTo>
                  <a:pt x="3861093" y="5852207"/>
                  <a:pt x="3829629" y="5866077"/>
                  <a:pt x="3789758" y="5872941"/>
                </a:cubicBezTo>
                <a:cubicBezTo>
                  <a:pt x="3741008" y="5887647"/>
                  <a:pt x="3725130" y="5889624"/>
                  <a:pt x="3682511" y="5896864"/>
                </a:cubicBezTo>
                <a:lnTo>
                  <a:pt x="3610033" y="5929135"/>
                </a:lnTo>
                <a:lnTo>
                  <a:pt x="3603853" y="5927773"/>
                </a:lnTo>
                <a:cubicBezTo>
                  <a:pt x="3599581" y="5927154"/>
                  <a:pt x="3596727" y="5927154"/>
                  <a:pt x="3594734" y="5927609"/>
                </a:cubicBezTo>
                <a:lnTo>
                  <a:pt x="3594499" y="5927878"/>
                </a:lnTo>
                <a:lnTo>
                  <a:pt x="3585976" y="5927188"/>
                </a:lnTo>
                <a:cubicBezTo>
                  <a:pt x="3571624" y="5925397"/>
                  <a:pt x="3549390" y="5939596"/>
                  <a:pt x="3536133" y="5936887"/>
                </a:cubicBezTo>
                <a:cubicBezTo>
                  <a:pt x="3513941" y="5941183"/>
                  <a:pt x="3488623" y="5934918"/>
                  <a:pt x="3473221" y="5940548"/>
                </a:cubicBezTo>
                <a:lnTo>
                  <a:pt x="3400726" y="5952596"/>
                </a:lnTo>
                <a:lnTo>
                  <a:pt x="3375936" y="5941189"/>
                </a:lnTo>
                <a:lnTo>
                  <a:pt x="3348220" y="5944802"/>
                </a:lnTo>
                <a:cubicBezTo>
                  <a:pt x="3337207" y="5945475"/>
                  <a:pt x="3327055" y="5946237"/>
                  <a:pt x="3319640" y="5949737"/>
                </a:cubicBezTo>
                <a:lnTo>
                  <a:pt x="3248530" y="5968289"/>
                </a:lnTo>
                <a:lnTo>
                  <a:pt x="3210309" y="5954736"/>
                </a:lnTo>
                <a:cubicBezTo>
                  <a:pt x="3206089" y="5952812"/>
                  <a:pt x="3200153" y="5952268"/>
                  <a:pt x="3190376" y="5954857"/>
                </a:cubicBezTo>
                <a:lnTo>
                  <a:pt x="3188146" y="5956038"/>
                </a:lnTo>
                <a:cubicBezTo>
                  <a:pt x="3182626" y="5954058"/>
                  <a:pt x="3141857" y="5956624"/>
                  <a:pt x="3108597" y="5957358"/>
                </a:cubicBezTo>
                <a:cubicBezTo>
                  <a:pt x="3055969" y="5959784"/>
                  <a:pt x="3048941" y="5952417"/>
                  <a:pt x="2988585" y="5960444"/>
                </a:cubicBezTo>
                <a:cubicBezTo>
                  <a:pt x="2928854" y="5964632"/>
                  <a:pt x="2917952" y="5959591"/>
                  <a:pt x="2876541" y="5967961"/>
                </a:cubicBezTo>
                <a:lnTo>
                  <a:pt x="2626865" y="5968713"/>
                </a:lnTo>
                <a:cubicBezTo>
                  <a:pt x="2562349" y="5946800"/>
                  <a:pt x="2563423" y="5977398"/>
                  <a:pt x="2491423" y="5970428"/>
                </a:cubicBezTo>
                <a:cubicBezTo>
                  <a:pt x="2433092" y="6035904"/>
                  <a:pt x="2455710" y="5995425"/>
                  <a:pt x="2415618" y="6003657"/>
                </a:cubicBezTo>
                <a:lnTo>
                  <a:pt x="2290099" y="6001093"/>
                </a:lnTo>
                <a:cubicBezTo>
                  <a:pt x="2257058" y="5987464"/>
                  <a:pt x="2202459" y="6022632"/>
                  <a:pt x="2161715" y="6004244"/>
                </a:cubicBezTo>
                <a:cubicBezTo>
                  <a:pt x="2122715" y="6007244"/>
                  <a:pt x="2080451" y="6015292"/>
                  <a:pt x="2056090" y="6019086"/>
                </a:cubicBezTo>
                <a:cubicBezTo>
                  <a:pt x="2019829" y="6026050"/>
                  <a:pt x="1978840" y="6038739"/>
                  <a:pt x="1944154" y="6046026"/>
                </a:cubicBezTo>
                <a:cubicBezTo>
                  <a:pt x="1925868" y="6034021"/>
                  <a:pt x="1896028" y="6059125"/>
                  <a:pt x="1847969" y="6062810"/>
                </a:cubicBezTo>
                <a:cubicBezTo>
                  <a:pt x="1827978" y="6048913"/>
                  <a:pt x="1815571" y="6065486"/>
                  <a:pt x="1777084" y="6047209"/>
                </a:cubicBezTo>
                <a:cubicBezTo>
                  <a:pt x="1775440" y="6049158"/>
                  <a:pt x="1773398" y="6050977"/>
                  <a:pt x="1771026" y="6052610"/>
                </a:cubicBezTo>
                <a:cubicBezTo>
                  <a:pt x="1757252" y="6062088"/>
                  <a:pt x="1735529" y="6063344"/>
                  <a:pt x="1722510" y="6055412"/>
                </a:cubicBezTo>
                <a:cubicBezTo>
                  <a:pt x="1691780" y="6043382"/>
                  <a:pt x="1662322" y="6038247"/>
                  <a:pt x="1633942" y="6035716"/>
                </a:cubicBezTo>
                <a:lnTo>
                  <a:pt x="1586146" y="6045126"/>
                </a:lnTo>
                <a:cubicBezTo>
                  <a:pt x="1567949" y="6050358"/>
                  <a:pt x="1545901" y="6061305"/>
                  <a:pt x="1524749" y="6067115"/>
                </a:cubicBezTo>
                <a:cubicBezTo>
                  <a:pt x="1502587" y="6070337"/>
                  <a:pt x="1478014" y="6065935"/>
                  <a:pt x="1459243" y="6079986"/>
                </a:cubicBezTo>
                <a:cubicBezTo>
                  <a:pt x="1421475" y="6095139"/>
                  <a:pt x="1374525" y="6079162"/>
                  <a:pt x="1349458" y="6115647"/>
                </a:cubicBezTo>
                <a:cubicBezTo>
                  <a:pt x="1273277" y="6137331"/>
                  <a:pt x="1121513" y="6171202"/>
                  <a:pt x="1009213" y="6196169"/>
                </a:cubicBezTo>
                <a:cubicBezTo>
                  <a:pt x="939017" y="6208471"/>
                  <a:pt x="866896" y="6205091"/>
                  <a:pt x="808573" y="6211966"/>
                </a:cubicBezTo>
                <a:cubicBezTo>
                  <a:pt x="802824" y="6209126"/>
                  <a:pt x="726017" y="6232905"/>
                  <a:pt x="719550" y="6231933"/>
                </a:cubicBezTo>
                <a:lnTo>
                  <a:pt x="698796" y="6232599"/>
                </a:lnTo>
                <a:cubicBezTo>
                  <a:pt x="689834" y="6236836"/>
                  <a:pt x="683493" y="6237437"/>
                  <a:pt x="678328" y="6236429"/>
                </a:cubicBezTo>
                <a:lnTo>
                  <a:pt x="672785" y="6234027"/>
                </a:lnTo>
                <a:lnTo>
                  <a:pt x="658407" y="6235638"/>
                </a:lnTo>
                <a:lnTo>
                  <a:pt x="629186" y="6236074"/>
                </a:lnTo>
                <a:lnTo>
                  <a:pt x="624559" y="6238724"/>
                </a:lnTo>
                <a:lnTo>
                  <a:pt x="581799" y="6243380"/>
                </a:lnTo>
                <a:cubicBezTo>
                  <a:pt x="581737" y="6243807"/>
                  <a:pt x="581672" y="6244236"/>
                  <a:pt x="581609" y="6244664"/>
                </a:cubicBezTo>
                <a:cubicBezTo>
                  <a:pt x="580205" y="6247646"/>
                  <a:pt x="577332" y="6250048"/>
                  <a:pt x="571300" y="6251300"/>
                </a:cubicBezTo>
                <a:cubicBezTo>
                  <a:pt x="551624" y="6261209"/>
                  <a:pt x="484500" y="6294596"/>
                  <a:pt x="463550" y="6304115"/>
                </a:cubicBezTo>
                <a:cubicBezTo>
                  <a:pt x="453137" y="6305662"/>
                  <a:pt x="449732" y="6307620"/>
                  <a:pt x="445607" y="6308407"/>
                </a:cubicBezTo>
                <a:lnTo>
                  <a:pt x="438800" y="6308835"/>
                </a:lnTo>
                <a:cubicBezTo>
                  <a:pt x="417223" y="6317125"/>
                  <a:pt x="343313" y="6348349"/>
                  <a:pt x="316139" y="6358155"/>
                </a:cubicBezTo>
                <a:cubicBezTo>
                  <a:pt x="298482" y="6352074"/>
                  <a:pt x="286557" y="6357914"/>
                  <a:pt x="275749" y="6367668"/>
                </a:cubicBezTo>
                <a:cubicBezTo>
                  <a:pt x="238275" y="6370726"/>
                  <a:pt x="207077" y="6387621"/>
                  <a:pt x="166497" y="6398366"/>
                </a:cubicBezTo>
                <a:lnTo>
                  <a:pt x="1" y="6464830"/>
                </a:lnTo>
                <a:lnTo>
                  <a:pt x="1" y="2274073"/>
                </a:lnTo>
                <a:lnTo>
                  <a:pt x="0" y="2274073"/>
                </a:lnTo>
                <a:close/>
              </a:path>
            </a:pathLst>
          </a:custGeom>
          <a:noFill/>
          <a:ln>
            <a:noFill/>
          </a:ln>
        </p:spPr>
      </p:pic>
      <p:sp>
        <p:nvSpPr>
          <p:cNvPr id="199" name="Google Shape;199;p10"/>
          <p:cNvSpPr txBox="1"/>
          <p:nvPr/>
        </p:nvSpPr>
        <p:spPr>
          <a:xfrm>
            <a:off x="444239" y="939096"/>
            <a:ext cx="3786605" cy="4431942"/>
          </a:xfrm>
          <a:prstGeom prst="rect">
            <a:avLst/>
          </a:prstGeom>
          <a:solidFill>
            <a:srgbClr val="9CC2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Calibri"/>
                <a:ea typeface="Calibri"/>
                <a:cs typeface="Calibri"/>
                <a:sym typeface="Calibri"/>
              </a:rPr>
              <a:t>Whole Group Discussion: </a:t>
            </a:r>
            <a:endParaRPr dirty="0"/>
          </a:p>
          <a:p>
            <a:pPr marL="0" marR="0" lvl="0" indent="0" algn="l" rtl="0">
              <a:spcBef>
                <a:spcPts val="0"/>
              </a:spcBef>
              <a:spcAft>
                <a:spcPts val="0"/>
              </a:spcAft>
              <a:buNone/>
            </a:pPr>
            <a:endParaRPr sz="2400" u="sng"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How does what Peter Elbow wrote align with what you discussed in your breakout rooms? </a:t>
            </a:r>
          </a:p>
          <a:p>
            <a:pPr marL="342900" marR="0" lvl="0" indent="-342900" algn="l" rtl="0">
              <a:spcBef>
                <a:spcPts val="0"/>
              </a:spcBef>
              <a:spcAft>
                <a:spcPts val="0"/>
              </a:spcAft>
              <a:buClr>
                <a:schemeClr val="dk1"/>
              </a:buClr>
              <a:buSzPts val="2400"/>
              <a:buFont typeface="Calibri"/>
              <a:buAutoNum type="arabicPeriod"/>
            </a:pPr>
            <a:r>
              <a:rPr lang="en-US" sz="2400" dirty="0">
                <a:solidFill>
                  <a:schemeClr val="dk1"/>
                </a:solidFill>
                <a:latin typeface="Calibri"/>
                <a:cs typeface="Calibri"/>
                <a:sym typeface="Calibri"/>
              </a:rPr>
              <a:t>Does writing within your district, school, or classroom hold the same level of importance as reading? If not, why? </a:t>
            </a:r>
            <a:endParaRPr dirty="0"/>
          </a:p>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p:nvPr/>
        </p:nvSpPr>
        <p:spPr>
          <a:xfrm>
            <a:off x="0" y="0"/>
            <a:ext cx="9144000" cy="68579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5" name="Google Shape;205;p11" descr="4 Ways to Incorporate Free Writing Into Your Curriculum - We Are Teachers"/>
          <p:cNvPicPr preferRelativeResize="0"/>
          <p:nvPr/>
        </p:nvPicPr>
        <p:blipFill rotWithShape="1">
          <a:blip r:embed="rId3">
            <a:alphaModFix amt="50000"/>
          </a:blip>
          <a:srcRect l="9673" r="15327"/>
          <a:stretch/>
        </p:blipFill>
        <p:spPr>
          <a:xfrm>
            <a:off x="2308" y="10"/>
            <a:ext cx="9141692" cy="6857990"/>
          </a:xfrm>
          <a:prstGeom prst="rect">
            <a:avLst/>
          </a:prstGeom>
          <a:noFill/>
          <a:ln>
            <a:noFill/>
          </a:ln>
        </p:spPr>
      </p:pic>
      <p:sp>
        <p:nvSpPr>
          <p:cNvPr id="206" name="Google Shape;206;p11"/>
          <p:cNvSpPr txBox="1">
            <a:spLocks noGrp="1"/>
          </p:cNvSpPr>
          <p:nvPr>
            <p:ph type="title"/>
          </p:nvPr>
        </p:nvSpPr>
        <p:spPr>
          <a:xfrm>
            <a:off x="-79625" y="1452116"/>
            <a:ext cx="6858000" cy="1726059"/>
          </a:xfrm>
          <a:prstGeom prst="rect">
            <a:avLst/>
          </a:prstGeom>
          <a:noFill/>
          <a:ln>
            <a:noFill/>
          </a:ln>
        </p:spPr>
        <p:txBody>
          <a:bodyPr spcFirstLastPara="1" wrap="square" lIns="91425" tIns="45700" rIns="91425" bIns="45700" anchor="b" anchorCtr="0">
            <a:normAutofit fontScale="90000"/>
          </a:bodyPr>
          <a:lstStyle/>
          <a:p>
            <a:pPr marL="0" marR="0" lvl="0" indent="0" algn="ctr" rtl="0">
              <a:lnSpc>
                <a:spcPct val="90000"/>
              </a:lnSpc>
              <a:spcBef>
                <a:spcPts val="0"/>
              </a:spcBef>
              <a:spcAft>
                <a:spcPts val="0"/>
              </a:spcAft>
              <a:buClr>
                <a:srgbClr val="FFFFFF"/>
              </a:buClr>
              <a:buSzPct val="100000"/>
              <a:buFont typeface="Calibri"/>
              <a:buNone/>
            </a:pPr>
            <a:r>
              <a:rPr lang="en-US" sz="5600" b="1" dirty="0">
                <a:solidFill>
                  <a:srgbClr val="FFFFFF"/>
                </a:solidFill>
                <a:latin typeface="Calibri"/>
                <a:ea typeface="Calibri"/>
                <a:cs typeface="Calibri"/>
                <a:sym typeface="Calibri"/>
              </a:rPr>
              <a:t>Four Principles of Writing and Writing Instruction</a:t>
            </a:r>
            <a:endParaRPr sz="5600" dirty="0">
              <a:solidFill>
                <a:srgbClr val="FFFFFF"/>
              </a:solidFill>
              <a:latin typeface="Calibri"/>
              <a:ea typeface="Calibri"/>
              <a:cs typeface="Calibri"/>
              <a:sym typeface="Calibri"/>
            </a:endParaRPr>
          </a:p>
        </p:txBody>
      </p:sp>
      <p:sp>
        <p:nvSpPr>
          <p:cNvPr id="207" name="Google Shape;207;p11"/>
          <p:cNvSpPr txBox="1">
            <a:spLocks noGrp="1"/>
          </p:cNvSpPr>
          <p:nvPr>
            <p:ph type="sldNum" idx="4294967295"/>
          </p:nvPr>
        </p:nvSpPr>
        <p:spPr>
          <a:xfrm>
            <a:off x="6457950" y="6356350"/>
            <a:ext cx="20574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000">
                <a:solidFill>
                  <a:srgbClr val="FFFFFF"/>
                </a:solidFill>
                <a:latin typeface="Calibri"/>
                <a:ea typeface="Calibri"/>
                <a:cs typeface="Calibri"/>
                <a:sym typeface="Calibri"/>
              </a:rPr>
              <a:t>15</a:t>
            </a:fld>
            <a:endParaRPr sz="1000">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2"/>
          <p:cNvSpPr/>
          <p:nvPr/>
        </p:nvSpPr>
        <p:spPr>
          <a:xfrm rot="5400000" flipH="1">
            <a:off x="-1922632" y="1922631"/>
            <a:ext cx="6875818" cy="3030558"/>
          </a:xfrm>
          <a:prstGeom prst="rect">
            <a:avLst/>
          </a:prstGeom>
          <a:gradFill>
            <a:gsLst>
              <a:gs pos="0">
                <a:srgbClr val="000000"/>
              </a:gs>
              <a:gs pos="11000">
                <a:srgbClr val="000000"/>
              </a:gs>
              <a:gs pos="100000">
                <a:srgbClr val="2E75B5"/>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2"/>
          <p:cNvSpPr/>
          <p:nvPr/>
        </p:nvSpPr>
        <p:spPr>
          <a:xfrm flipH="1">
            <a:off x="342900" y="8482"/>
            <a:ext cx="2676207" cy="6858000"/>
          </a:xfrm>
          <a:prstGeom prst="rect">
            <a:avLst/>
          </a:prstGeom>
          <a:gradFill>
            <a:gsLst>
              <a:gs pos="0">
                <a:srgbClr val="5B9BD5">
                  <a:alpha val="31764"/>
                </a:srgbClr>
              </a:gs>
              <a:gs pos="70000">
                <a:srgbClr val="000000">
                  <a:alpha val="0"/>
                </a:srgbClr>
              </a:gs>
              <a:gs pos="100000">
                <a:srgbClr val="000000">
                  <a:alpha val="0"/>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2"/>
          <p:cNvSpPr/>
          <p:nvPr/>
        </p:nvSpPr>
        <p:spPr>
          <a:xfrm rot="6097846">
            <a:off x="-1161554" y="1712395"/>
            <a:ext cx="4808302" cy="3066500"/>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9CC2E5">
                  <a:alpha val="0"/>
                </a:srgbClr>
              </a:gs>
              <a:gs pos="39000">
                <a:srgbClr val="9CC2E5">
                  <a:alpha val="0"/>
                </a:srgbClr>
              </a:gs>
              <a:gs pos="100000">
                <a:srgbClr val="2E75B5">
                  <a:alpha val="25882"/>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12"/>
          <p:cNvSpPr/>
          <p:nvPr/>
        </p:nvSpPr>
        <p:spPr>
          <a:xfrm rot="-5400000">
            <a:off x="-664123" y="3164497"/>
            <a:ext cx="4355594" cy="3030557"/>
          </a:xfrm>
          <a:prstGeom prst="rect">
            <a:avLst/>
          </a:prstGeom>
          <a:gradFill>
            <a:gsLst>
              <a:gs pos="0">
                <a:srgbClr val="5B9BD5">
                  <a:alpha val="23921"/>
                </a:srgbClr>
              </a:gs>
              <a:gs pos="100000">
                <a:srgbClr val="1E4E79">
                  <a:alpha val="0"/>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12"/>
          <p:cNvSpPr txBox="1">
            <a:spLocks noGrp="1"/>
          </p:cNvSpPr>
          <p:nvPr>
            <p:ph type="title"/>
          </p:nvPr>
        </p:nvSpPr>
        <p:spPr>
          <a:xfrm>
            <a:off x="496635" y="2862471"/>
            <a:ext cx="2281352" cy="290780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500"/>
              <a:buFont typeface="Calibri"/>
              <a:buNone/>
            </a:pPr>
            <a:r>
              <a:rPr lang="en-US" sz="3500">
                <a:solidFill>
                  <a:srgbClr val="FFFFFF"/>
                </a:solidFill>
                <a:latin typeface="Calibri"/>
                <a:ea typeface="Calibri"/>
                <a:cs typeface="Calibri"/>
                <a:sym typeface="Calibri"/>
              </a:rPr>
              <a:t>Principle 1: Writing is messy!</a:t>
            </a:r>
            <a:endParaRPr/>
          </a:p>
        </p:txBody>
      </p:sp>
      <p:pic>
        <p:nvPicPr>
          <p:cNvPr id="218" name="Google Shape;218;p12" descr="Pencil"/>
          <p:cNvPicPr preferRelativeResize="0"/>
          <p:nvPr/>
        </p:nvPicPr>
        <p:blipFill rotWithShape="1">
          <a:blip r:embed="rId3">
            <a:alphaModFix/>
          </a:blip>
          <a:srcRect/>
          <a:stretch/>
        </p:blipFill>
        <p:spPr>
          <a:xfrm>
            <a:off x="249430" y="30914"/>
            <a:ext cx="2540683" cy="2540683"/>
          </a:xfrm>
          <a:prstGeom prst="rect">
            <a:avLst/>
          </a:prstGeom>
          <a:noFill/>
          <a:ln>
            <a:noFill/>
          </a:ln>
        </p:spPr>
      </p:pic>
      <p:pic>
        <p:nvPicPr>
          <p:cNvPr id="219" name="Google Shape;219;p12" descr="Why is my child's writing so messy? | Griffin Teaching"/>
          <p:cNvPicPr preferRelativeResize="0"/>
          <p:nvPr/>
        </p:nvPicPr>
        <p:blipFill rotWithShape="1">
          <a:blip r:embed="rId4">
            <a:alphaModFix/>
          </a:blip>
          <a:srcRect/>
          <a:stretch/>
        </p:blipFill>
        <p:spPr>
          <a:xfrm>
            <a:off x="3571952" y="166598"/>
            <a:ext cx="5000222" cy="2500111"/>
          </a:xfrm>
          <a:prstGeom prst="rect">
            <a:avLst/>
          </a:prstGeom>
          <a:noFill/>
          <a:ln>
            <a:noFill/>
          </a:ln>
        </p:spPr>
      </p:pic>
      <p:sp>
        <p:nvSpPr>
          <p:cNvPr id="220" name="Google Shape;220;p12"/>
          <p:cNvSpPr txBox="1">
            <a:spLocks noGrp="1"/>
          </p:cNvSpPr>
          <p:nvPr>
            <p:ph type="sldNum" idx="12"/>
          </p:nvPr>
        </p:nvSpPr>
        <p:spPr>
          <a:xfrm>
            <a:off x="8778240" y="6452940"/>
            <a:ext cx="336042" cy="36576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000">
                <a:solidFill>
                  <a:srgbClr val="7F7F7F"/>
                </a:solidFill>
              </a:rPr>
              <a:t>16</a:t>
            </a:fld>
            <a:endParaRPr sz="1000">
              <a:solidFill>
                <a:srgbClr val="7F7F7F"/>
              </a:solidFill>
            </a:endParaRPr>
          </a:p>
        </p:txBody>
      </p:sp>
      <p:sp>
        <p:nvSpPr>
          <p:cNvPr id="221" name="Google Shape;221;p12"/>
          <p:cNvSpPr txBox="1"/>
          <p:nvPr/>
        </p:nvSpPr>
        <p:spPr>
          <a:xfrm>
            <a:off x="961641" y="2532550"/>
            <a:ext cx="4330413" cy="356315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endParaRPr sz="2100">
              <a:solidFill>
                <a:schemeClr val="dk1"/>
              </a:solidFill>
              <a:latin typeface="Calibri"/>
              <a:ea typeface="Calibri"/>
              <a:cs typeface="Calibri"/>
              <a:sym typeface="Calibri"/>
            </a:endParaRPr>
          </a:p>
        </p:txBody>
      </p:sp>
      <p:pic>
        <p:nvPicPr>
          <p:cNvPr id="222" name="Google Shape;222;p12" descr="Writing is messy - YouTube"/>
          <p:cNvPicPr preferRelativeResize="0"/>
          <p:nvPr/>
        </p:nvPicPr>
        <p:blipFill rotWithShape="1">
          <a:blip r:embed="rId5">
            <a:alphaModFix/>
          </a:blip>
          <a:srcRect/>
          <a:stretch/>
        </p:blipFill>
        <p:spPr>
          <a:xfrm>
            <a:off x="3847793" y="3122323"/>
            <a:ext cx="4707467" cy="2647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17</a:t>
            </a:fld>
            <a:endParaRPr/>
          </a:p>
        </p:txBody>
      </p:sp>
      <p:pic>
        <p:nvPicPr>
          <p:cNvPr id="228" name="Google Shape;228;p13" descr="Writing Process - Writing Help - Library Guides at Bethel University"/>
          <p:cNvPicPr preferRelativeResize="0"/>
          <p:nvPr/>
        </p:nvPicPr>
        <p:blipFill rotWithShape="1">
          <a:blip r:embed="rId3">
            <a:alphaModFix/>
          </a:blip>
          <a:srcRect/>
          <a:stretch/>
        </p:blipFill>
        <p:spPr>
          <a:xfrm>
            <a:off x="1930685" y="1637451"/>
            <a:ext cx="5032324" cy="4136625"/>
          </a:xfrm>
          <a:prstGeom prst="rect">
            <a:avLst/>
          </a:prstGeom>
          <a:noFill/>
          <a:ln>
            <a:noFill/>
          </a:ln>
        </p:spPr>
      </p:pic>
      <p:sp>
        <p:nvSpPr>
          <p:cNvPr id="229" name="Google Shape;229;p13"/>
          <p:cNvSpPr txBox="1"/>
          <p:nvPr/>
        </p:nvSpPr>
        <p:spPr>
          <a:xfrm>
            <a:off x="863029" y="431515"/>
            <a:ext cx="722273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If only writing were this simple . . .</a:t>
            </a:r>
            <a:endParaRPr/>
          </a:p>
        </p:txBody>
      </p:sp>
      <p:cxnSp>
        <p:nvCxnSpPr>
          <p:cNvPr id="230" name="Google Shape;230;p13"/>
          <p:cNvCxnSpPr/>
          <p:nvPr/>
        </p:nvCxnSpPr>
        <p:spPr>
          <a:xfrm>
            <a:off x="1777429" y="1637451"/>
            <a:ext cx="5712432" cy="4136625"/>
          </a:xfrm>
          <a:prstGeom prst="straightConnector1">
            <a:avLst/>
          </a:prstGeom>
          <a:noFill/>
          <a:ln w="19050" cap="flat" cmpd="sng">
            <a:solidFill>
              <a:schemeClr val="accent2"/>
            </a:solidFill>
            <a:prstDash val="solid"/>
            <a:miter lim="800000"/>
            <a:headEnd type="none" w="sm" len="sm"/>
            <a:tailEnd type="none" w="sm" len="sm"/>
          </a:ln>
        </p:spPr>
      </p:cxnSp>
      <p:cxnSp>
        <p:nvCxnSpPr>
          <p:cNvPr id="231" name="Google Shape;231;p13"/>
          <p:cNvCxnSpPr/>
          <p:nvPr/>
        </p:nvCxnSpPr>
        <p:spPr>
          <a:xfrm rot="10800000" flipH="1">
            <a:off x="1930685" y="1479479"/>
            <a:ext cx="5032324" cy="4294597"/>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18</a:t>
            </a:fld>
            <a:endParaRPr/>
          </a:p>
        </p:txBody>
      </p:sp>
      <p:sp>
        <p:nvSpPr>
          <p:cNvPr id="237" name="Google Shape;237;p14"/>
          <p:cNvSpPr/>
          <p:nvPr/>
        </p:nvSpPr>
        <p:spPr>
          <a:xfrm>
            <a:off x="38313" y="-25634"/>
            <a:ext cx="3065290" cy="216000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Prewriting/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Planning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Brainstorming ideas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Purpose and audience</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Genre and modality of writing (form)</a:t>
            </a:r>
            <a:endParaRPr/>
          </a:p>
        </p:txBody>
      </p:sp>
      <p:sp>
        <p:nvSpPr>
          <p:cNvPr id="238" name="Google Shape;238;p14"/>
          <p:cNvSpPr/>
          <p:nvPr/>
        </p:nvSpPr>
        <p:spPr>
          <a:xfrm>
            <a:off x="1916609" y="2355770"/>
            <a:ext cx="2970774" cy="2186485"/>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Drafting/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Writing</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Organization </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Voice (tone, mood)</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Word choice</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Fluency</a:t>
            </a:r>
            <a:endParaRPr/>
          </a:p>
        </p:txBody>
      </p:sp>
      <p:sp>
        <p:nvSpPr>
          <p:cNvPr id="239" name="Google Shape;239;p14"/>
          <p:cNvSpPr/>
          <p:nvPr/>
        </p:nvSpPr>
        <p:spPr>
          <a:xfrm>
            <a:off x="6069516" y="2509977"/>
            <a:ext cx="2387014" cy="1756202"/>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Editing</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Grammar/ Punctuation</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Conventions</a:t>
            </a:r>
            <a:endParaRPr/>
          </a:p>
        </p:txBody>
      </p:sp>
      <p:sp>
        <p:nvSpPr>
          <p:cNvPr id="240" name="Google Shape;240;p14"/>
          <p:cNvSpPr/>
          <p:nvPr/>
        </p:nvSpPr>
        <p:spPr>
          <a:xfrm>
            <a:off x="99654" y="4854324"/>
            <a:ext cx="2384393" cy="1844658"/>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Responding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Teacher/peer conferencing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Self/peer evaluation</a:t>
            </a:r>
            <a:endParaRPr/>
          </a:p>
        </p:txBody>
      </p:sp>
      <p:sp>
        <p:nvSpPr>
          <p:cNvPr id="241" name="Google Shape;241;p14"/>
          <p:cNvSpPr/>
          <p:nvPr/>
        </p:nvSpPr>
        <p:spPr>
          <a:xfrm>
            <a:off x="6476787" y="-25634"/>
            <a:ext cx="2628900" cy="1906813"/>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Revision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Clarifying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Reorganizing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Refining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Using precise language</a:t>
            </a:r>
            <a:endParaRPr/>
          </a:p>
        </p:txBody>
      </p:sp>
      <p:sp>
        <p:nvSpPr>
          <p:cNvPr id="242" name="Google Shape;242;p14"/>
          <p:cNvSpPr/>
          <p:nvPr/>
        </p:nvSpPr>
        <p:spPr>
          <a:xfrm>
            <a:off x="4024738" y="3968637"/>
            <a:ext cx="3066749" cy="1935006"/>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dk1"/>
                </a:solidFill>
                <a:latin typeface="Trebuchet MS"/>
                <a:ea typeface="Trebuchet MS"/>
                <a:cs typeface="Trebuchet MS"/>
                <a:sym typeface="Trebuchet MS"/>
              </a:rPr>
              <a:t>Publishing/ Sharing</a:t>
            </a:r>
            <a:endParaRPr dirty="0"/>
          </a:p>
          <a:p>
            <a:pPr marL="0" marR="0" lvl="0" indent="0" algn="ctr" rtl="0">
              <a:spcBef>
                <a:spcPts val="0"/>
              </a:spcBef>
              <a:spcAft>
                <a:spcPts val="0"/>
              </a:spcAft>
              <a:buNone/>
            </a:pPr>
            <a:r>
              <a:rPr lang="en-US" sz="1400" dirty="0">
                <a:solidFill>
                  <a:schemeClr val="dk1"/>
                </a:solidFill>
                <a:latin typeface="Trebuchet MS"/>
                <a:ea typeface="Trebuchet MS"/>
                <a:cs typeface="Trebuchet MS"/>
                <a:sym typeface="Trebuchet MS"/>
              </a:rPr>
              <a:t>(Best Draft)</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Trebuchet MS"/>
                <a:ea typeface="Trebuchet MS"/>
                <a:cs typeface="Trebuchet MS"/>
                <a:sym typeface="Trebuchet MS"/>
              </a:rPr>
              <a:t>Bulletin</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Trebuchet MS"/>
                <a:ea typeface="Trebuchet MS"/>
                <a:cs typeface="Trebuchet MS"/>
                <a:sym typeface="Trebuchet MS"/>
              </a:rPr>
              <a:t>Website</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Trebuchet MS"/>
                <a:ea typeface="Trebuchet MS"/>
                <a:cs typeface="Trebuchet MS"/>
                <a:sym typeface="Trebuchet MS"/>
              </a:rPr>
              <a:t>Parents/Students</a:t>
            </a:r>
            <a:endParaRPr dirty="0"/>
          </a:p>
        </p:txBody>
      </p:sp>
      <p:sp>
        <p:nvSpPr>
          <p:cNvPr id="243" name="Google Shape;243;p14"/>
          <p:cNvSpPr/>
          <p:nvPr/>
        </p:nvSpPr>
        <p:spPr>
          <a:xfrm rot="2837603">
            <a:off x="5284169" y="768880"/>
            <a:ext cx="547889" cy="2404195"/>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4"/>
          <p:cNvSpPr/>
          <p:nvPr/>
        </p:nvSpPr>
        <p:spPr>
          <a:xfrm rot="5400000">
            <a:off x="4516249" y="-961973"/>
            <a:ext cx="547889" cy="3373182"/>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4"/>
          <p:cNvSpPr/>
          <p:nvPr/>
        </p:nvSpPr>
        <p:spPr>
          <a:xfrm>
            <a:off x="888192" y="2152522"/>
            <a:ext cx="547889" cy="2701802"/>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14"/>
          <p:cNvSpPr/>
          <p:nvPr/>
        </p:nvSpPr>
        <p:spPr>
          <a:xfrm rot="-2388851">
            <a:off x="2467517" y="1786354"/>
            <a:ext cx="385435" cy="743985"/>
          </a:xfrm>
          <a:prstGeom prst="upDownArrow">
            <a:avLst>
              <a:gd name="adj1" fmla="val 48736"/>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14"/>
          <p:cNvSpPr/>
          <p:nvPr/>
        </p:nvSpPr>
        <p:spPr>
          <a:xfrm rot="2093164">
            <a:off x="1985386" y="4181830"/>
            <a:ext cx="407562" cy="894350"/>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14"/>
          <p:cNvSpPr/>
          <p:nvPr/>
        </p:nvSpPr>
        <p:spPr>
          <a:xfrm>
            <a:off x="7066646" y="1723594"/>
            <a:ext cx="459224" cy="786383"/>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4"/>
          <p:cNvSpPr/>
          <p:nvPr/>
        </p:nvSpPr>
        <p:spPr>
          <a:xfrm>
            <a:off x="2484047" y="1660125"/>
            <a:ext cx="6659953" cy="5081526"/>
          </a:xfrm>
          <a:prstGeom prst="leftUpArrow">
            <a:avLst>
              <a:gd name="adj1" fmla="val 6724"/>
              <a:gd name="adj2" fmla="val 8072"/>
              <a:gd name="adj3" fmla="val 7991"/>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14"/>
          <p:cNvSpPr/>
          <p:nvPr/>
        </p:nvSpPr>
        <p:spPr>
          <a:xfrm rot="10800000">
            <a:off x="5105715" y="3173298"/>
            <a:ext cx="953404" cy="770938"/>
          </a:xfrm>
          <a:prstGeom prst="bentUpArrow">
            <a:avLst>
              <a:gd name="adj1" fmla="val 25000"/>
              <a:gd name="adj2" fmla="val 2500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4"/>
          <p:cNvSpPr/>
          <p:nvPr/>
        </p:nvSpPr>
        <p:spPr>
          <a:xfrm>
            <a:off x="7215101" y="4273957"/>
            <a:ext cx="621537" cy="2075472"/>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4"/>
          <p:cNvSpPr/>
          <p:nvPr/>
        </p:nvSpPr>
        <p:spPr>
          <a:xfrm>
            <a:off x="5322350" y="5914276"/>
            <a:ext cx="349200" cy="365100"/>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19</a:t>
            </a:fld>
            <a:endParaRPr/>
          </a:p>
        </p:txBody>
      </p:sp>
      <p:pic>
        <p:nvPicPr>
          <p:cNvPr id="258" name="Google Shape;258;p15" descr="African Woman Thinking Images | Free Vectors, Stock Photos &amp; PSD"/>
          <p:cNvPicPr preferRelativeResize="0"/>
          <p:nvPr/>
        </p:nvPicPr>
        <p:blipFill rotWithShape="1">
          <a:blip r:embed="rId3">
            <a:alphaModFix/>
          </a:blip>
          <a:srcRect/>
          <a:stretch/>
        </p:blipFill>
        <p:spPr>
          <a:xfrm>
            <a:off x="0" y="4325420"/>
            <a:ext cx="4212405" cy="2532580"/>
          </a:xfrm>
          <a:prstGeom prst="rect">
            <a:avLst/>
          </a:prstGeom>
          <a:noFill/>
          <a:ln>
            <a:noFill/>
          </a:ln>
        </p:spPr>
      </p:pic>
      <p:sp>
        <p:nvSpPr>
          <p:cNvPr id="259" name="Google Shape;259;p15"/>
          <p:cNvSpPr/>
          <p:nvPr/>
        </p:nvSpPr>
        <p:spPr>
          <a:xfrm>
            <a:off x="223071" y="65857"/>
            <a:ext cx="8777091" cy="3632840"/>
          </a:xfrm>
          <a:prstGeom prst="cloudCallout">
            <a:avLst>
              <a:gd name="adj1" fmla="val -23649"/>
              <a:gd name="adj2" fmla="val 68521"/>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000000"/>
                </a:solidFill>
                <a:latin typeface="Calibri"/>
                <a:ea typeface="Calibri"/>
                <a:cs typeface="Calibri"/>
                <a:sym typeface="Calibri"/>
              </a:rPr>
              <a:t>What does the writing process look like in your classroom?  Does it mirror this one? </a:t>
            </a:r>
            <a:endParaRPr/>
          </a:p>
          <a:p>
            <a:pPr marL="0" marR="0" lvl="0" indent="0" algn="ctr"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pic>
        <p:nvPicPr>
          <p:cNvPr id="260" name="Google Shape;260;p15"/>
          <p:cNvPicPr preferRelativeResize="0"/>
          <p:nvPr/>
        </p:nvPicPr>
        <p:blipFill rotWithShape="1">
          <a:blip r:embed="rId4">
            <a:alphaModFix/>
          </a:blip>
          <a:srcRect/>
          <a:stretch/>
        </p:blipFill>
        <p:spPr>
          <a:xfrm>
            <a:off x="3675989" y="2110961"/>
            <a:ext cx="1483796" cy="10920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ctrTitle"/>
          </p:nvPr>
        </p:nvSpPr>
        <p:spPr>
          <a:xfrm>
            <a:off x="4995309" y="1721741"/>
            <a:ext cx="3483937" cy="113766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sz="6000" b="1" dirty="0">
                <a:solidFill>
                  <a:schemeClr val="dk1"/>
                </a:solidFill>
                <a:latin typeface="Calibri"/>
                <a:ea typeface="Calibri"/>
                <a:cs typeface="Calibri"/>
                <a:sym typeface="Calibri"/>
              </a:rPr>
              <a:t>Welcome! </a:t>
            </a:r>
            <a:endParaRPr dirty="0"/>
          </a:p>
        </p:txBody>
      </p:sp>
      <p:pic>
        <p:nvPicPr>
          <p:cNvPr id="108" name="Google Shape;108;p2" descr="https://scontent-den4-1.xx.fbcdn.net/v/t1.0-9/p843x403/91570351_3014007598650240_3955071276480987136_o.jpg?_nc_cat=109&amp;_nc_sid=454319&amp;_nc_ohc=s87vvp2H7A8AX9uuN3w&amp;_nc_ht=scontent-den4-1.xx&amp;_nc_tp=6&amp;oh=2b432e7534be04cf57924c84496ef228&amp;oe=5EF2B409"/>
          <p:cNvPicPr preferRelativeResize="0"/>
          <p:nvPr/>
        </p:nvPicPr>
        <p:blipFill rotWithShape="1">
          <a:blip r:embed="rId3">
            <a:alphaModFix/>
          </a:blip>
          <a:srcRect t="18792" r="2" b="2"/>
          <a:stretch/>
        </p:blipFill>
        <p:spPr>
          <a:xfrm>
            <a:off x="-64878" y="-101590"/>
            <a:ext cx="4518095"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
        <p:nvSpPr>
          <p:cNvPr id="109" name="Google Shape;109;p2"/>
          <p:cNvSpPr>
            <a:spLocks noGrp="1"/>
          </p:cNvSpPr>
          <p:nvPr>
            <p:ph type="sldNum" idx="12"/>
          </p:nvPr>
        </p:nvSpPr>
        <p:spPr>
          <a:xfrm>
            <a:off x="8252460" y="603504"/>
            <a:ext cx="411480" cy="548640"/>
          </a:xfrm>
          <a:prstGeom prst="ellipse">
            <a:avLst/>
          </a:prstGeom>
          <a:solidFill>
            <a:srgbClr val="7F7F7F"/>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sz="1300">
                <a:solidFill>
                  <a:srgbClr val="FFFFFF"/>
                </a:solidFill>
                <a:latin typeface="Calibri"/>
                <a:ea typeface="Calibri"/>
                <a:cs typeface="Calibri"/>
                <a:sym typeface="Calibri"/>
              </a:rPr>
              <a:t>2</a:t>
            </a:fld>
            <a:endParaRPr sz="1300">
              <a:solidFill>
                <a:srgbClr val="FFFFFF"/>
              </a:solidFill>
              <a:latin typeface="Calibri"/>
              <a:ea typeface="Calibri"/>
              <a:cs typeface="Calibri"/>
              <a:sym typeface="Calibri"/>
            </a:endParaRPr>
          </a:p>
        </p:txBody>
      </p:sp>
      <p:sp>
        <p:nvSpPr>
          <p:cNvPr id="110" name="Google Shape;110;p2"/>
          <p:cNvSpPr txBox="1"/>
          <p:nvPr/>
        </p:nvSpPr>
        <p:spPr>
          <a:xfrm>
            <a:off x="4212672" y="2844437"/>
            <a:ext cx="4861932" cy="26776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chemeClr val="dk1"/>
                </a:solidFill>
                <a:latin typeface="Calibri"/>
                <a:ea typeface="Calibri"/>
                <a:cs typeface="Calibri"/>
                <a:sym typeface="Calibri"/>
              </a:rPr>
              <a:t>Dr. Olivia Gillespie Ed.D</a:t>
            </a:r>
            <a:endParaRPr dirty="0"/>
          </a:p>
          <a:p>
            <a:pPr marL="0" marR="0" lvl="0" indent="0" algn="ctr" rtl="0">
              <a:spcBef>
                <a:spcPts val="0"/>
              </a:spcBef>
              <a:spcAft>
                <a:spcPts val="0"/>
              </a:spcAft>
              <a:buNone/>
            </a:pPr>
            <a:r>
              <a:rPr lang="en-US" sz="2400" b="0" i="0" u="none" strike="noStrike" cap="none" dirty="0">
                <a:solidFill>
                  <a:schemeClr val="dk1"/>
                </a:solidFill>
                <a:latin typeface="Calibri"/>
                <a:ea typeface="Calibri"/>
                <a:cs typeface="Calibri"/>
                <a:sym typeface="Calibri"/>
              </a:rPr>
              <a:t>Reading, Writing, and Communicating Content Specialist, Office of Standards and Instructional Support</a:t>
            </a:r>
            <a:endParaRPr dirty="0"/>
          </a:p>
          <a:p>
            <a:pPr marL="0" marR="0" lvl="0" indent="0" algn="ctr" rtl="0">
              <a:spcBef>
                <a:spcPts val="0"/>
              </a:spcBef>
              <a:spcAft>
                <a:spcPts val="0"/>
              </a:spcAft>
              <a:buNone/>
            </a:pPr>
            <a:r>
              <a:rPr lang="en-US" sz="24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gillespie_o@cde.state.co.us</a:t>
            </a:r>
            <a:endParaRPr sz="24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dirty="0">
                <a:solidFill>
                  <a:schemeClr val="dk1"/>
                </a:solidFill>
                <a:latin typeface="Calibri"/>
                <a:ea typeface="Calibri"/>
                <a:cs typeface="Calibri"/>
                <a:sym typeface="Calibri"/>
              </a:rPr>
              <a:t>720-930-1298</a:t>
            </a:r>
            <a:endParaRPr dirty="0"/>
          </a:p>
        </p:txBody>
      </p:sp>
      <p:sp>
        <p:nvSpPr>
          <p:cNvPr id="111" name="Google Shape;111;p2"/>
          <p:cNvSpPr/>
          <p:nvPr/>
        </p:nvSpPr>
        <p:spPr>
          <a:xfrm>
            <a:off x="4453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a:t>
            </a:r>
            <a:endParaRPr/>
          </a:p>
        </p:txBody>
      </p:sp>
      <p:sp>
        <p:nvSpPr>
          <p:cNvPr id="112" name="Google Shape;112;p2"/>
          <p:cNvSpPr/>
          <p:nvPr/>
        </p:nvSpPr>
        <p:spPr>
          <a:xfrm>
            <a:off x="4453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20</a:t>
            </a:fld>
            <a:endParaRPr/>
          </a:p>
        </p:txBody>
      </p:sp>
      <p:sp>
        <p:nvSpPr>
          <p:cNvPr id="266" name="Google Shape;266;p16"/>
          <p:cNvSpPr/>
          <p:nvPr/>
        </p:nvSpPr>
        <p:spPr>
          <a:xfrm>
            <a:off x="38313" y="-25634"/>
            <a:ext cx="3065290" cy="2160000"/>
          </a:xfrm>
          <a:prstGeom prst="ellipse">
            <a:avLst/>
          </a:prstGeom>
          <a:solidFill>
            <a:srgbClr val="FF00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Prewriting/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Planning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Brainstorming ideas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Purpose and audience</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Genre and modality of writing (form)</a:t>
            </a:r>
            <a:endParaRPr/>
          </a:p>
        </p:txBody>
      </p:sp>
      <p:sp>
        <p:nvSpPr>
          <p:cNvPr id="267" name="Google Shape;267;p16"/>
          <p:cNvSpPr/>
          <p:nvPr/>
        </p:nvSpPr>
        <p:spPr>
          <a:xfrm>
            <a:off x="1916609" y="2355770"/>
            <a:ext cx="2970774" cy="2186485"/>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Drafting/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Writing</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Organization </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Voice (tone, mood)</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Word choice</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Fluency</a:t>
            </a:r>
            <a:endParaRPr/>
          </a:p>
        </p:txBody>
      </p:sp>
      <p:sp>
        <p:nvSpPr>
          <p:cNvPr id="268" name="Google Shape;268;p16"/>
          <p:cNvSpPr/>
          <p:nvPr/>
        </p:nvSpPr>
        <p:spPr>
          <a:xfrm>
            <a:off x="6069516" y="2509977"/>
            <a:ext cx="2387014" cy="1756202"/>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Editing</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Grammar/ Punctuation</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Conventions</a:t>
            </a:r>
            <a:endParaRPr/>
          </a:p>
        </p:txBody>
      </p:sp>
      <p:sp>
        <p:nvSpPr>
          <p:cNvPr id="269" name="Google Shape;269;p16"/>
          <p:cNvSpPr/>
          <p:nvPr/>
        </p:nvSpPr>
        <p:spPr>
          <a:xfrm>
            <a:off x="99654" y="4854324"/>
            <a:ext cx="2384393" cy="1844658"/>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Responding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Teacher/peer conferencing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Self/peer evaluation</a:t>
            </a:r>
            <a:endParaRPr/>
          </a:p>
        </p:txBody>
      </p:sp>
      <p:sp>
        <p:nvSpPr>
          <p:cNvPr id="270" name="Google Shape;270;p16"/>
          <p:cNvSpPr/>
          <p:nvPr/>
        </p:nvSpPr>
        <p:spPr>
          <a:xfrm>
            <a:off x="6476787" y="-25634"/>
            <a:ext cx="2628900" cy="1906813"/>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Revision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Clarifying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Reorganizing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Refining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Using precise language</a:t>
            </a:r>
            <a:endParaRPr/>
          </a:p>
        </p:txBody>
      </p:sp>
      <p:sp>
        <p:nvSpPr>
          <p:cNvPr id="271" name="Google Shape;271;p16"/>
          <p:cNvSpPr/>
          <p:nvPr/>
        </p:nvSpPr>
        <p:spPr>
          <a:xfrm>
            <a:off x="4024738" y="3968637"/>
            <a:ext cx="3066749" cy="1935006"/>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Publishing/ Sharing</a:t>
            </a:r>
            <a:endParaRPr/>
          </a:p>
          <a:p>
            <a:pPr marL="0" marR="0" lvl="0" indent="0" algn="ctr" rtl="0">
              <a:spcBef>
                <a:spcPts val="0"/>
              </a:spcBef>
              <a:spcAft>
                <a:spcPts val="0"/>
              </a:spcAft>
              <a:buNone/>
            </a:pPr>
            <a:r>
              <a:rPr lang="en-US" sz="1400">
                <a:solidFill>
                  <a:schemeClr val="dk1"/>
                </a:solidFill>
                <a:latin typeface="Trebuchet MS"/>
                <a:ea typeface="Trebuchet MS"/>
                <a:cs typeface="Trebuchet MS"/>
                <a:sym typeface="Trebuchet MS"/>
              </a:rPr>
              <a:t>(Best Draft)</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Bulletin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Website</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Parents/Students</a:t>
            </a:r>
            <a:endParaRPr/>
          </a:p>
        </p:txBody>
      </p:sp>
      <p:sp>
        <p:nvSpPr>
          <p:cNvPr id="272" name="Google Shape;272;p16"/>
          <p:cNvSpPr/>
          <p:nvPr/>
        </p:nvSpPr>
        <p:spPr>
          <a:xfrm rot="2837603">
            <a:off x="5284169" y="768880"/>
            <a:ext cx="547889" cy="2404195"/>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16"/>
          <p:cNvSpPr/>
          <p:nvPr/>
        </p:nvSpPr>
        <p:spPr>
          <a:xfrm rot="5400000">
            <a:off x="4516249" y="-961973"/>
            <a:ext cx="547889" cy="3373182"/>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16"/>
          <p:cNvSpPr/>
          <p:nvPr/>
        </p:nvSpPr>
        <p:spPr>
          <a:xfrm>
            <a:off x="888192" y="2152522"/>
            <a:ext cx="547889" cy="2701802"/>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16"/>
          <p:cNvSpPr/>
          <p:nvPr/>
        </p:nvSpPr>
        <p:spPr>
          <a:xfrm rot="-2388851">
            <a:off x="2467517" y="1786354"/>
            <a:ext cx="385435" cy="743985"/>
          </a:xfrm>
          <a:prstGeom prst="upDownArrow">
            <a:avLst>
              <a:gd name="adj1" fmla="val 48736"/>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6"/>
          <p:cNvSpPr/>
          <p:nvPr/>
        </p:nvSpPr>
        <p:spPr>
          <a:xfrm rot="2093164">
            <a:off x="1985386" y="4181830"/>
            <a:ext cx="407562" cy="894350"/>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16"/>
          <p:cNvSpPr/>
          <p:nvPr/>
        </p:nvSpPr>
        <p:spPr>
          <a:xfrm>
            <a:off x="7066646" y="1723594"/>
            <a:ext cx="459224" cy="786383"/>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16"/>
          <p:cNvSpPr/>
          <p:nvPr/>
        </p:nvSpPr>
        <p:spPr>
          <a:xfrm>
            <a:off x="2407217" y="1656064"/>
            <a:ext cx="6660600" cy="5042918"/>
          </a:xfrm>
          <a:prstGeom prst="leftUpArrow">
            <a:avLst>
              <a:gd name="adj1" fmla="val 5413"/>
              <a:gd name="adj2" fmla="val 7791"/>
              <a:gd name="adj3" fmla="val 15391"/>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16"/>
          <p:cNvSpPr/>
          <p:nvPr/>
        </p:nvSpPr>
        <p:spPr>
          <a:xfrm rot="10800000">
            <a:off x="5105715" y="3173298"/>
            <a:ext cx="953404" cy="770938"/>
          </a:xfrm>
          <a:prstGeom prst="bentUpArrow">
            <a:avLst>
              <a:gd name="adj1" fmla="val 25000"/>
              <a:gd name="adj2" fmla="val 2500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6"/>
          <p:cNvSpPr/>
          <p:nvPr/>
        </p:nvSpPr>
        <p:spPr>
          <a:xfrm>
            <a:off x="7215101" y="4273957"/>
            <a:ext cx="621537" cy="2075472"/>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6"/>
          <p:cNvSpPr/>
          <p:nvPr/>
        </p:nvSpPr>
        <p:spPr>
          <a:xfrm>
            <a:off x="5322350" y="5914276"/>
            <a:ext cx="349200" cy="435300"/>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7"/>
          <p:cNvSpPr txBox="1">
            <a:spLocks noGrp="1"/>
          </p:cNvSpPr>
          <p:nvPr>
            <p:ph type="title"/>
          </p:nvPr>
        </p:nvSpPr>
        <p:spPr>
          <a:xfrm>
            <a:off x="1161368" y="0"/>
            <a:ext cx="6081865" cy="75641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Trebuchet MS"/>
              <a:buNone/>
            </a:pPr>
            <a:r>
              <a:rPr lang="en-US" sz="3200" b="1">
                <a:latin typeface="Trebuchet MS"/>
                <a:ea typeface="Trebuchet MS"/>
                <a:cs typeface="Trebuchet MS"/>
                <a:sym typeface="Trebuchet MS"/>
              </a:rPr>
              <a:t>Elementary Example: Grades K-2 </a:t>
            </a:r>
            <a:endParaRPr/>
          </a:p>
        </p:txBody>
      </p:sp>
      <p:sp>
        <p:nvSpPr>
          <p:cNvPr id="287" name="Google Shape;287;p17"/>
          <p:cNvSpPr txBox="1">
            <a:spLocks noGrp="1"/>
          </p:cNvSpPr>
          <p:nvPr>
            <p:ph type="sldNum" idx="4294967295"/>
          </p:nvPr>
        </p:nvSpPr>
        <p:spPr>
          <a:xfrm>
            <a:off x="7086600" y="6356350"/>
            <a:ext cx="20574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888888"/>
                </a:solidFill>
              </a:rPr>
              <a:t>21</a:t>
            </a:fld>
            <a:endParaRPr sz="1200">
              <a:solidFill>
                <a:srgbClr val="888888"/>
              </a:solidFill>
            </a:endParaRPr>
          </a:p>
        </p:txBody>
      </p:sp>
      <p:sp>
        <p:nvSpPr>
          <p:cNvPr id="288" name="Google Shape;288;p17"/>
          <p:cNvSpPr txBox="1"/>
          <p:nvPr/>
        </p:nvSpPr>
        <p:spPr>
          <a:xfrm>
            <a:off x="146406" y="4246184"/>
            <a:ext cx="4322851" cy="2611816"/>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None/>
            </a:pPr>
            <a:r>
              <a:rPr lang="en-US" sz="2200" b="1" i="0">
                <a:solidFill>
                  <a:schemeClr val="dk1"/>
                </a:solidFill>
                <a:latin typeface="Calibri"/>
                <a:ea typeface="Calibri"/>
                <a:cs typeface="Calibri"/>
                <a:sym typeface="Calibri"/>
              </a:rPr>
              <a:t>Children take “writerly/scientific walks”</a:t>
            </a:r>
            <a:r>
              <a:rPr lang="en-US" sz="2200" b="0" i="0">
                <a:solidFill>
                  <a:schemeClr val="dk1"/>
                </a:solidFill>
                <a:latin typeface="Calibri"/>
                <a:ea typeface="Calibri"/>
                <a:cs typeface="Calibri"/>
                <a:sym typeface="Calibri"/>
              </a:rPr>
              <a:t> and notice the changing seasons. Connections to nature inspire thinking, talking, drawing, and writing. We sing ”</a:t>
            </a:r>
            <a:r>
              <a:rPr lang="en-US" sz="2200">
                <a:solidFill>
                  <a:schemeClr val="dk1"/>
                </a:solidFill>
                <a:latin typeface="Calibri"/>
                <a:ea typeface="Calibri"/>
                <a:cs typeface="Calibri"/>
                <a:sym typeface="Calibri"/>
              </a:rPr>
              <a:t>______</a:t>
            </a:r>
            <a:r>
              <a:rPr lang="en-US" sz="2200" b="0" i="0">
                <a:solidFill>
                  <a:schemeClr val="dk1"/>
                </a:solidFill>
                <a:latin typeface="Calibri"/>
                <a:ea typeface="Calibri"/>
                <a:cs typeface="Calibri"/>
                <a:sym typeface="Calibri"/>
              </a:rPr>
              <a:t> is coming, </a:t>
            </a:r>
            <a:r>
              <a:rPr lang="en-US" sz="2200">
                <a:solidFill>
                  <a:schemeClr val="dk1"/>
                </a:solidFill>
                <a:latin typeface="Calibri"/>
                <a:ea typeface="Calibri"/>
                <a:cs typeface="Calibri"/>
                <a:sym typeface="Calibri"/>
              </a:rPr>
              <a:t>______</a:t>
            </a:r>
            <a:r>
              <a:rPr lang="en-US" sz="2200" b="0" i="0">
                <a:solidFill>
                  <a:schemeClr val="dk1"/>
                </a:solidFill>
                <a:latin typeface="Calibri"/>
                <a:ea typeface="Calibri"/>
                <a:cs typeface="Calibri"/>
                <a:sym typeface="Calibri"/>
              </a:rPr>
              <a:t>is coming, how do you think I know?” </a:t>
            </a:r>
            <a:r>
              <a:rPr lang="en-US" sz="2200">
                <a:solidFill>
                  <a:schemeClr val="dk1"/>
                </a:solidFill>
                <a:latin typeface="Calibri"/>
                <a:ea typeface="Calibri"/>
                <a:cs typeface="Calibri"/>
                <a:sym typeface="Calibri"/>
              </a:rPr>
              <a:t>We </a:t>
            </a:r>
            <a:r>
              <a:rPr lang="en-US" sz="2200" b="0" i="0">
                <a:solidFill>
                  <a:schemeClr val="dk1"/>
                </a:solidFill>
                <a:latin typeface="Calibri"/>
                <a:ea typeface="Calibri"/>
                <a:cs typeface="Calibri"/>
                <a:sym typeface="Calibri"/>
              </a:rPr>
              <a:t>talk about </a:t>
            </a:r>
            <a:r>
              <a:rPr lang="en-US" sz="2200" b="1" i="0">
                <a:solidFill>
                  <a:schemeClr val="dk1"/>
                </a:solidFill>
                <a:latin typeface="Calibri"/>
                <a:ea typeface="Calibri"/>
                <a:cs typeface="Calibri"/>
                <a:sym typeface="Calibri"/>
              </a:rPr>
              <a:t>what we like about each season and why</a:t>
            </a:r>
            <a:r>
              <a:rPr lang="en-US" sz="2200" b="0" i="0">
                <a:solidFill>
                  <a:schemeClr val="dk1"/>
                </a:solidFill>
                <a:latin typeface="Calibri"/>
                <a:ea typeface="Calibri"/>
                <a:cs typeface="Calibri"/>
                <a:sym typeface="Calibri"/>
              </a:rPr>
              <a:t>. Children are challenged to </a:t>
            </a:r>
            <a:r>
              <a:rPr lang="en-US" sz="2200" b="1" i="0">
                <a:solidFill>
                  <a:schemeClr val="dk1"/>
                </a:solidFill>
                <a:latin typeface="Calibri"/>
                <a:ea typeface="Calibri"/>
                <a:cs typeface="Calibri"/>
                <a:sym typeface="Calibri"/>
              </a:rPr>
              <a:t>use the word “because”</a:t>
            </a:r>
            <a:r>
              <a:rPr lang="en-US" sz="2200" b="0" i="0">
                <a:solidFill>
                  <a:schemeClr val="dk1"/>
                </a:solidFill>
                <a:latin typeface="Calibri"/>
                <a:ea typeface="Calibri"/>
                <a:cs typeface="Calibri"/>
                <a:sym typeface="Calibri"/>
              </a:rPr>
              <a:t> to extend their writing.</a:t>
            </a:r>
            <a:endParaRPr/>
          </a:p>
          <a:p>
            <a:pPr marL="0" marR="0" lvl="0" indent="0" algn="l" rtl="0">
              <a:lnSpc>
                <a:spcPct val="90000"/>
              </a:lnSpc>
              <a:spcBef>
                <a:spcPts val="600"/>
              </a:spcBef>
              <a:spcAft>
                <a:spcPts val="0"/>
              </a:spcAft>
              <a:buNone/>
            </a:pPr>
            <a:endParaRPr sz="1900">
              <a:solidFill>
                <a:schemeClr val="dk1"/>
              </a:solidFill>
              <a:latin typeface="Calibri"/>
              <a:ea typeface="Calibri"/>
              <a:cs typeface="Calibri"/>
              <a:sym typeface="Calibri"/>
            </a:endParaRPr>
          </a:p>
          <a:p>
            <a:pPr marL="0" marR="0" lvl="0" indent="111569" algn="l" rtl="0">
              <a:lnSpc>
                <a:spcPct val="90000"/>
              </a:lnSpc>
              <a:spcBef>
                <a:spcPts val="600"/>
              </a:spcBef>
              <a:spcAft>
                <a:spcPts val="0"/>
              </a:spcAft>
              <a:buClr>
                <a:schemeClr val="dk1"/>
              </a:buClr>
              <a:buSzPct val="100000"/>
              <a:buFont typeface="Arial"/>
              <a:buNone/>
            </a:pPr>
            <a:endParaRPr sz="1900">
              <a:solidFill>
                <a:schemeClr val="dk1"/>
              </a:solidFill>
              <a:latin typeface="Calibri"/>
              <a:ea typeface="Calibri"/>
              <a:cs typeface="Calibri"/>
              <a:sym typeface="Calibri"/>
            </a:endParaRPr>
          </a:p>
        </p:txBody>
      </p:sp>
      <p:pic>
        <p:nvPicPr>
          <p:cNvPr id="289" name="Google Shape;289;p17" descr="leaf-template"/>
          <p:cNvPicPr preferRelativeResize="0"/>
          <p:nvPr/>
        </p:nvPicPr>
        <p:blipFill rotWithShape="1">
          <a:blip r:embed="rId3">
            <a:alphaModFix/>
          </a:blip>
          <a:srcRect/>
          <a:stretch/>
        </p:blipFill>
        <p:spPr>
          <a:xfrm>
            <a:off x="5079079" y="3307053"/>
            <a:ext cx="3647326" cy="3446354"/>
          </a:xfrm>
          <a:prstGeom prst="rect">
            <a:avLst/>
          </a:prstGeom>
          <a:noFill/>
          <a:ln>
            <a:noFill/>
          </a:ln>
        </p:spPr>
      </p:pic>
      <p:pic>
        <p:nvPicPr>
          <p:cNvPr id="290" name="Google Shape;290;p17" descr="Kindergarten-Friendly Handwriting: 10 Keys to Success"/>
          <p:cNvPicPr preferRelativeResize="0"/>
          <p:nvPr/>
        </p:nvPicPr>
        <p:blipFill rotWithShape="1">
          <a:blip r:embed="rId4">
            <a:alphaModFix/>
          </a:blip>
          <a:srcRect/>
          <a:stretch/>
        </p:blipFill>
        <p:spPr>
          <a:xfrm>
            <a:off x="239949" y="1049050"/>
            <a:ext cx="3824974" cy="3125531"/>
          </a:xfrm>
          <a:prstGeom prst="rect">
            <a:avLst/>
          </a:prstGeom>
          <a:noFill/>
          <a:ln>
            <a:noFill/>
          </a:ln>
        </p:spPr>
      </p:pic>
      <p:sp>
        <p:nvSpPr>
          <p:cNvPr id="291" name="Google Shape;291;p17"/>
          <p:cNvSpPr txBox="1"/>
          <p:nvPr/>
        </p:nvSpPr>
        <p:spPr>
          <a:xfrm>
            <a:off x="4572000" y="752508"/>
            <a:ext cx="457200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0">
                <a:solidFill>
                  <a:srgbClr val="000000"/>
                </a:solidFill>
                <a:latin typeface="Calibri"/>
                <a:ea typeface="Calibri"/>
                <a:cs typeface="Calibri"/>
                <a:sym typeface="Calibri"/>
              </a:rPr>
              <a:t>Lead your children into organizational thinking with this template. </a:t>
            </a:r>
            <a:r>
              <a:rPr lang="en-US" sz="2000" b="1" i="0">
                <a:solidFill>
                  <a:srgbClr val="000000"/>
                </a:solidFill>
                <a:latin typeface="Calibri"/>
                <a:ea typeface="Calibri"/>
                <a:cs typeface="Calibri"/>
                <a:sym typeface="Calibri"/>
              </a:rPr>
              <a:t>Help them identify the topic, provide a detailed drawing, add facts about the topic, and summarize with a statement of opinion</a:t>
            </a:r>
            <a:r>
              <a:rPr lang="en-US" sz="2000" b="0" i="0">
                <a:solidFill>
                  <a:srgbClr val="000000"/>
                </a:solidFill>
                <a:latin typeface="Calibri"/>
                <a:ea typeface="Calibri"/>
                <a:cs typeface="Calibri"/>
                <a:sym typeface="Calibri"/>
              </a:rPr>
              <a:t>. Later in the year, this organizational plan becomes a way of thinking that </a:t>
            </a:r>
            <a:r>
              <a:rPr lang="en-US" sz="2000" b="1" i="0">
                <a:solidFill>
                  <a:srgbClr val="000000"/>
                </a:solidFill>
                <a:latin typeface="Calibri"/>
                <a:ea typeface="Calibri"/>
                <a:cs typeface="Calibri"/>
                <a:sym typeface="Calibri"/>
              </a:rPr>
              <a:t>leads to quality informational writing.</a:t>
            </a:r>
            <a:endParaRPr sz="2000" b="1">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8"/>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8"/>
          <p:cNvSpPr txBox="1">
            <a:spLocks noGrp="1"/>
          </p:cNvSpPr>
          <p:nvPr>
            <p:ph type="ctrTitle"/>
          </p:nvPr>
        </p:nvSpPr>
        <p:spPr>
          <a:xfrm>
            <a:off x="479160" y="670218"/>
            <a:ext cx="8182230" cy="1065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Elementary Examples: Grades 3-5</a:t>
            </a:r>
            <a:endParaRPr/>
          </a:p>
        </p:txBody>
      </p:sp>
      <p:sp>
        <p:nvSpPr>
          <p:cNvPr id="298" name="Google Shape;298;p18"/>
          <p:cNvSpPr/>
          <p:nvPr/>
        </p:nvSpPr>
        <p:spPr>
          <a:xfrm>
            <a:off x="2542032" y="1800088"/>
            <a:ext cx="4057650" cy="18288"/>
          </a:xfrm>
          <a:custGeom>
            <a:avLst/>
            <a:gdLst/>
            <a:ahLst/>
            <a:cxnLst/>
            <a:rect l="l" t="t" r="r" b="b"/>
            <a:pathLst>
              <a:path w="4057650" h="18288" fill="none" extrusionOk="0">
                <a:moveTo>
                  <a:pt x="0" y="0"/>
                </a:moveTo>
                <a:cubicBezTo>
                  <a:pt x="367148" y="-8908"/>
                  <a:pt x="517612" y="4501"/>
                  <a:pt x="757428" y="0"/>
                </a:cubicBezTo>
                <a:cubicBezTo>
                  <a:pt x="1032602" y="-7253"/>
                  <a:pt x="1110097" y="-4084"/>
                  <a:pt x="1474279" y="0"/>
                </a:cubicBezTo>
                <a:cubicBezTo>
                  <a:pt x="1838373" y="-7421"/>
                  <a:pt x="1905070" y="-3632"/>
                  <a:pt x="2191131" y="0"/>
                </a:cubicBezTo>
                <a:cubicBezTo>
                  <a:pt x="2479083" y="8044"/>
                  <a:pt x="2590278" y="-15025"/>
                  <a:pt x="2745676" y="0"/>
                </a:cubicBezTo>
                <a:cubicBezTo>
                  <a:pt x="2939709" y="9877"/>
                  <a:pt x="3136017" y="-24028"/>
                  <a:pt x="3340798" y="0"/>
                </a:cubicBezTo>
                <a:cubicBezTo>
                  <a:pt x="3577524" y="19058"/>
                  <a:pt x="3755433" y="-7221"/>
                  <a:pt x="4057650" y="0"/>
                </a:cubicBezTo>
                <a:cubicBezTo>
                  <a:pt x="4057420" y="8026"/>
                  <a:pt x="4058238" y="15039"/>
                  <a:pt x="4057650" y="18288"/>
                </a:cubicBezTo>
                <a:cubicBezTo>
                  <a:pt x="3746991" y="51472"/>
                  <a:pt x="3642040" y="-9140"/>
                  <a:pt x="3381375" y="18288"/>
                </a:cubicBezTo>
                <a:cubicBezTo>
                  <a:pt x="3142532" y="69343"/>
                  <a:pt x="2955382" y="-2590"/>
                  <a:pt x="2826830" y="18288"/>
                </a:cubicBezTo>
                <a:cubicBezTo>
                  <a:pt x="2734164" y="30636"/>
                  <a:pt x="2422331" y="17559"/>
                  <a:pt x="2272284" y="18288"/>
                </a:cubicBezTo>
                <a:cubicBezTo>
                  <a:pt x="2111408" y="24730"/>
                  <a:pt x="1888168" y="26061"/>
                  <a:pt x="1555432" y="18288"/>
                </a:cubicBezTo>
                <a:cubicBezTo>
                  <a:pt x="1389125" y="7689"/>
                  <a:pt x="1177551" y="44302"/>
                  <a:pt x="960310" y="18288"/>
                </a:cubicBezTo>
                <a:cubicBezTo>
                  <a:pt x="875922" y="-35328"/>
                  <a:pt x="323458" y="14834"/>
                  <a:pt x="0" y="18288"/>
                </a:cubicBezTo>
                <a:cubicBezTo>
                  <a:pt x="732" y="12147"/>
                  <a:pt x="1474" y="5759"/>
                  <a:pt x="0" y="0"/>
                </a:cubicBezTo>
                <a:close/>
              </a:path>
              <a:path w="4057650" h="18288" extrusionOk="0">
                <a:moveTo>
                  <a:pt x="0" y="0"/>
                </a:moveTo>
                <a:cubicBezTo>
                  <a:pt x="242151" y="36334"/>
                  <a:pt x="500401" y="29139"/>
                  <a:pt x="635698" y="0"/>
                </a:cubicBezTo>
                <a:cubicBezTo>
                  <a:pt x="783144" y="-32004"/>
                  <a:pt x="950843" y="-4485"/>
                  <a:pt x="1190244" y="0"/>
                </a:cubicBezTo>
                <a:cubicBezTo>
                  <a:pt x="1493739" y="37672"/>
                  <a:pt x="1683931" y="-5135"/>
                  <a:pt x="1947672" y="0"/>
                </a:cubicBezTo>
                <a:cubicBezTo>
                  <a:pt x="2231467" y="29157"/>
                  <a:pt x="2283780" y="-18583"/>
                  <a:pt x="2583370" y="0"/>
                </a:cubicBezTo>
                <a:cubicBezTo>
                  <a:pt x="2879743" y="13186"/>
                  <a:pt x="3001896" y="40538"/>
                  <a:pt x="3219069" y="0"/>
                </a:cubicBezTo>
                <a:cubicBezTo>
                  <a:pt x="3480307" y="-5034"/>
                  <a:pt x="3756341" y="17550"/>
                  <a:pt x="4057650" y="0"/>
                </a:cubicBezTo>
                <a:cubicBezTo>
                  <a:pt x="4056338" y="6441"/>
                  <a:pt x="4057679" y="13855"/>
                  <a:pt x="4057650" y="18288"/>
                </a:cubicBezTo>
                <a:cubicBezTo>
                  <a:pt x="3866391" y="15329"/>
                  <a:pt x="3683092" y="27213"/>
                  <a:pt x="3381375" y="18288"/>
                </a:cubicBezTo>
                <a:cubicBezTo>
                  <a:pt x="3077442" y="-31539"/>
                  <a:pt x="2959293" y="-5332"/>
                  <a:pt x="2826830" y="18288"/>
                </a:cubicBezTo>
                <a:cubicBezTo>
                  <a:pt x="2745586" y="53568"/>
                  <a:pt x="2366651" y="59392"/>
                  <a:pt x="2150555" y="18288"/>
                </a:cubicBezTo>
                <a:cubicBezTo>
                  <a:pt x="1889766" y="-17354"/>
                  <a:pt x="1744011" y="-22688"/>
                  <a:pt x="1474280" y="18288"/>
                </a:cubicBezTo>
                <a:cubicBezTo>
                  <a:pt x="1211536" y="22995"/>
                  <a:pt x="970196" y="35522"/>
                  <a:pt x="838581" y="18288"/>
                </a:cubicBezTo>
                <a:cubicBezTo>
                  <a:pt x="683899" y="-4450"/>
                  <a:pt x="224248" y="-42444"/>
                  <a:pt x="0" y="18288"/>
                </a:cubicBezTo>
                <a:cubicBezTo>
                  <a:pt x="821" y="10074"/>
                  <a:pt x="-92" y="8278"/>
                  <a:pt x="0" y="0"/>
                </a:cubicBezTo>
                <a:close/>
              </a:path>
              <a:path w="4057650" h="18288" fill="none" extrusionOk="0">
                <a:moveTo>
                  <a:pt x="0" y="0"/>
                </a:moveTo>
                <a:cubicBezTo>
                  <a:pt x="358409" y="-4652"/>
                  <a:pt x="486702" y="12101"/>
                  <a:pt x="757428" y="0"/>
                </a:cubicBezTo>
                <a:cubicBezTo>
                  <a:pt x="1022678" y="-8760"/>
                  <a:pt x="1108573" y="-4098"/>
                  <a:pt x="1474279" y="0"/>
                </a:cubicBezTo>
                <a:cubicBezTo>
                  <a:pt x="1819257" y="16644"/>
                  <a:pt x="1919656" y="-4532"/>
                  <a:pt x="2191131" y="0"/>
                </a:cubicBezTo>
                <a:cubicBezTo>
                  <a:pt x="2458468" y="10266"/>
                  <a:pt x="2618941" y="-8527"/>
                  <a:pt x="2745676" y="0"/>
                </a:cubicBezTo>
                <a:cubicBezTo>
                  <a:pt x="2931643" y="26136"/>
                  <a:pt x="3158142" y="-56944"/>
                  <a:pt x="3340798" y="0"/>
                </a:cubicBezTo>
                <a:cubicBezTo>
                  <a:pt x="3532039" y="10299"/>
                  <a:pt x="3748090" y="-3814"/>
                  <a:pt x="4057650" y="0"/>
                </a:cubicBezTo>
                <a:cubicBezTo>
                  <a:pt x="4057078" y="8167"/>
                  <a:pt x="4057287" y="15177"/>
                  <a:pt x="4057650" y="18288"/>
                </a:cubicBezTo>
                <a:cubicBezTo>
                  <a:pt x="3759943" y="49384"/>
                  <a:pt x="3655385" y="-7741"/>
                  <a:pt x="3381375" y="18288"/>
                </a:cubicBezTo>
                <a:cubicBezTo>
                  <a:pt x="3117080" y="48239"/>
                  <a:pt x="2965830" y="15751"/>
                  <a:pt x="2826830" y="18288"/>
                </a:cubicBezTo>
                <a:cubicBezTo>
                  <a:pt x="2719180" y="54573"/>
                  <a:pt x="2405341" y="28209"/>
                  <a:pt x="2272284" y="18288"/>
                </a:cubicBezTo>
                <a:cubicBezTo>
                  <a:pt x="2146521" y="42397"/>
                  <a:pt x="1920511" y="48303"/>
                  <a:pt x="1555432" y="18288"/>
                </a:cubicBezTo>
                <a:cubicBezTo>
                  <a:pt x="1341297" y="-10360"/>
                  <a:pt x="1185337" y="10858"/>
                  <a:pt x="960310" y="18288"/>
                </a:cubicBezTo>
                <a:cubicBezTo>
                  <a:pt x="797841" y="-27072"/>
                  <a:pt x="348704" y="-79830"/>
                  <a:pt x="0" y="18288"/>
                </a:cubicBezTo>
                <a:cubicBezTo>
                  <a:pt x="82" y="11116"/>
                  <a:pt x="515" y="6694"/>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9" name="Google Shape;299;p18" descr="Narrative Writing Brainstorm Teaching Resources | TpT"/>
          <p:cNvPicPr preferRelativeResize="0"/>
          <p:nvPr/>
        </p:nvPicPr>
        <p:blipFill rotWithShape="1">
          <a:blip r:embed="rId3">
            <a:alphaModFix/>
          </a:blip>
          <a:srcRect/>
          <a:stretch/>
        </p:blipFill>
        <p:spPr>
          <a:xfrm>
            <a:off x="3093658" y="3014705"/>
            <a:ext cx="2540600" cy="3600041"/>
          </a:xfrm>
          <a:prstGeom prst="rect">
            <a:avLst/>
          </a:prstGeom>
          <a:noFill/>
          <a:ln>
            <a:noFill/>
          </a:ln>
        </p:spPr>
      </p:pic>
      <p:sp>
        <p:nvSpPr>
          <p:cNvPr id="300" name="Google Shape;300;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888888"/>
                </a:solidFill>
              </a:rPr>
              <a:t>22</a:t>
            </a:fld>
            <a:endParaRPr sz="1200">
              <a:solidFill>
                <a:srgbClr val="888888"/>
              </a:solidFill>
            </a:endParaRPr>
          </a:p>
        </p:txBody>
      </p:sp>
      <p:pic>
        <p:nvPicPr>
          <p:cNvPr id="301" name="Google Shape;301;p18" descr="Topics For Informative Essay Reasonable Price, 55% OFF | aarav.co"/>
          <p:cNvPicPr preferRelativeResize="0"/>
          <p:nvPr/>
        </p:nvPicPr>
        <p:blipFill rotWithShape="1">
          <a:blip r:embed="rId4">
            <a:alphaModFix/>
          </a:blip>
          <a:srcRect/>
          <a:stretch/>
        </p:blipFill>
        <p:spPr>
          <a:xfrm>
            <a:off x="6050343" y="2771453"/>
            <a:ext cx="3064910" cy="4086547"/>
          </a:xfrm>
          <a:prstGeom prst="rect">
            <a:avLst/>
          </a:prstGeom>
          <a:noFill/>
          <a:ln>
            <a:noFill/>
          </a:ln>
        </p:spPr>
      </p:pic>
      <p:sp>
        <p:nvSpPr>
          <p:cNvPr id="302" name="Google Shape;302;p18"/>
          <p:cNvSpPr txBox="1"/>
          <p:nvPr/>
        </p:nvSpPr>
        <p:spPr>
          <a:xfrm>
            <a:off x="832207" y="1921267"/>
            <a:ext cx="760287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u="sng">
                <a:solidFill>
                  <a:schemeClr val="dk1"/>
                </a:solidFill>
                <a:latin typeface="Calibri"/>
                <a:ea typeface="Calibri"/>
                <a:cs typeface="Calibri"/>
                <a:sym typeface="Calibri"/>
              </a:rPr>
              <a:t>Student prompt</a:t>
            </a:r>
            <a:r>
              <a:rPr lang="en-US" sz="2000">
                <a:solidFill>
                  <a:schemeClr val="dk1"/>
                </a:solidFill>
                <a:latin typeface="Calibri"/>
                <a:ea typeface="Calibri"/>
                <a:cs typeface="Calibri"/>
                <a:sym typeface="Calibri"/>
              </a:rPr>
              <a:t>: If you can write a _____________ about anything, what would you write? </a:t>
            </a:r>
            <a:endParaRPr/>
          </a:p>
        </p:txBody>
      </p:sp>
      <p:pic>
        <p:nvPicPr>
          <p:cNvPr id="303" name="Google Shape;303;p18" descr="Brainstorming Web | BrainPOP Educators"/>
          <p:cNvPicPr preferRelativeResize="0"/>
          <p:nvPr/>
        </p:nvPicPr>
        <p:blipFill rotWithShape="1">
          <a:blip r:embed="rId5">
            <a:alphaModFix/>
          </a:blip>
          <a:srcRect/>
          <a:stretch/>
        </p:blipFill>
        <p:spPr>
          <a:xfrm>
            <a:off x="136271" y="2963126"/>
            <a:ext cx="2821117" cy="370319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9"/>
          <p:cNvSpPr/>
          <p:nvPr/>
        </p:nvSpPr>
        <p:spPr>
          <a:xfrm>
            <a:off x="3531267" y="3509963"/>
            <a:ext cx="5319162" cy="2967839"/>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19"/>
          <p:cNvSpPr txBox="1">
            <a:spLocks noGrp="1"/>
          </p:cNvSpPr>
          <p:nvPr>
            <p:ph type="title"/>
          </p:nvPr>
        </p:nvSpPr>
        <p:spPr>
          <a:xfrm>
            <a:off x="3766365" y="3812954"/>
            <a:ext cx="4848966" cy="15160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200"/>
              <a:buFont typeface="Calibri"/>
              <a:buNone/>
            </a:pPr>
            <a:r>
              <a:rPr lang="en-US" sz="4200" dirty="0">
                <a:solidFill>
                  <a:srgbClr val="FFFFFF"/>
                </a:solidFill>
                <a:latin typeface="Calibri"/>
                <a:ea typeface="Calibri"/>
                <a:cs typeface="Calibri"/>
                <a:sym typeface="Calibri"/>
              </a:rPr>
              <a:t>Middle/High School Examples</a:t>
            </a:r>
            <a:endParaRPr dirty="0"/>
          </a:p>
        </p:txBody>
      </p:sp>
      <p:pic>
        <p:nvPicPr>
          <p:cNvPr id="310" name="Google Shape;310;p19" descr="Short Story Pre-Writing and Brainstorm Activity -"/>
          <p:cNvPicPr preferRelativeResize="0"/>
          <p:nvPr/>
        </p:nvPicPr>
        <p:blipFill rotWithShape="1">
          <a:blip r:embed="rId3">
            <a:alphaModFix/>
          </a:blip>
          <a:srcRect t="17222" r="-1" b="9486"/>
          <a:stretch/>
        </p:blipFill>
        <p:spPr>
          <a:xfrm>
            <a:off x="238226" y="299363"/>
            <a:ext cx="3120339" cy="3049204"/>
          </a:xfrm>
          <a:prstGeom prst="rect">
            <a:avLst/>
          </a:prstGeom>
          <a:noFill/>
          <a:ln>
            <a:noFill/>
          </a:ln>
        </p:spPr>
      </p:pic>
      <p:pic>
        <p:nvPicPr>
          <p:cNvPr id="311" name="Google Shape;311;p19" descr="Brainstorming Techniques Lesson for Kids | Study.com"/>
          <p:cNvPicPr preferRelativeResize="0"/>
          <p:nvPr/>
        </p:nvPicPr>
        <p:blipFill rotWithShape="1">
          <a:blip r:embed="rId4">
            <a:alphaModFix/>
          </a:blip>
          <a:srcRect t="7039" b="9467"/>
          <a:stretch/>
        </p:blipFill>
        <p:spPr>
          <a:xfrm>
            <a:off x="3490722" y="299363"/>
            <a:ext cx="5412813" cy="3008188"/>
          </a:xfrm>
          <a:prstGeom prst="rect">
            <a:avLst/>
          </a:prstGeom>
          <a:noFill/>
          <a:ln>
            <a:noFill/>
          </a:ln>
        </p:spPr>
      </p:pic>
      <p:cxnSp>
        <p:nvCxnSpPr>
          <p:cNvPr id="312" name="Google Shape;312;p19"/>
          <p:cNvCxnSpPr/>
          <p:nvPr/>
        </p:nvCxnSpPr>
        <p:spPr>
          <a:xfrm>
            <a:off x="3853715" y="5443086"/>
            <a:ext cx="4800600" cy="0"/>
          </a:xfrm>
          <a:prstGeom prst="straightConnector1">
            <a:avLst/>
          </a:prstGeom>
          <a:noFill/>
          <a:ln w="22225" cap="flat" cmpd="sng">
            <a:solidFill>
              <a:srgbClr val="D9D9D9"/>
            </a:solidFill>
            <a:prstDash val="solid"/>
            <a:miter lim="800000"/>
            <a:headEnd type="none" w="sm" len="sm"/>
            <a:tailEnd type="none" w="sm" len="sm"/>
          </a:ln>
        </p:spPr>
      </p:cxnSp>
      <p:pic>
        <p:nvPicPr>
          <p:cNvPr id="313" name="Google Shape;313;p19" descr="Free Editable Brainstorming Graphic Organizer Examples | EdrawMax Online"/>
          <p:cNvPicPr preferRelativeResize="0"/>
          <p:nvPr/>
        </p:nvPicPr>
        <p:blipFill rotWithShape="1">
          <a:blip r:embed="rId5">
            <a:alphaModFix/>
          </a:blip>
          <a:srcRect r="13659" b="-4"/>
          <a:stretch/>
        </p:blipFill>
        <p:spPr>
          <a:xfrm>
            <a:off x="238226" y="3509433"/>
            <a:ext cx="3120339" cy="3026833"/>
          </a:xfrm>
          <a:prstGeom prst="rect">
            <a:avLst/>
          </a:prstGeom>
          <a:noFill/>
          <a:ln>
            <a:noFill/>
          </a:ln>
        </p:spPr>
      </p:pic>
      <p:sp>
        <p:nvSpPr>
          <p:cNvPr id="314" name="Google Shape;314;p19"/>
          <p:cNvSpPr txBox="1">
            <a:spLocks noGrp="1"/>
          </p:cNvSpPr>
          <p:nvPr>
            <p:ph type="sldNum" idx="4294967295"/>
          </p:nvPr>
        </p:nvSpPr>
        <p:spPr>
          <a:xfrm>
            <a:off x="6793029" y="6536267"/>
            <a:ext cx="2057400" cy="306928"/>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888888"/>
                </a:solidFill>
              </a:rPr>
              <a:t>23</a:t>
            </a:fld>
            <a:endParaRPr sz="1200">
              <a:solidFill>
                <a:srgbClr val="888888"/>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24</a:t>
            </a:fld>
            <a:endParaRPr/>
          </a:p>
        </p:txBody>
      </p:sp>
      <p:sp>
        <p:nvSpPr>
          <p:cNvPr id="320" name="Google Shape;320;p20"/>
          <p:cNvSpPr/>
          <p:nvPr/>
        </p:nvSpPr>
        <p:spPr>
          <a:xfrm>
            <a:off x="38313" y="-25634"/>
            <a:ext cx="3065290" cy="216000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Prewriting/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Planning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Brainstorming ideas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Purpose and audience</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Genre and modality of writing (form)</a:t>
            </a:r>
            <a:endParaRPr/>
          </a:p>
        </p:txBody>
      </p:sp>
      <p:sp>
        <p:nvSpPr>
          <p:cNvPr id="321" name="Google Shape;321;p20"/>
          <p:cNvSpPr/>
          <p:nvPr/>
        </p:nvSpPr>
        <p:spPr>
          <a:xfrm>
            <a:off x="1916609" y="2355770"/>
            <a:ext cx="2970774" cy="2186485"/>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Drafting/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Writing</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Organization </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Voice (tone, mood)</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Word choice</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Fluency</a:t>
            </a:r>
            <a:endParaRPr/>
          </a:p>
        </p:txBody>
      </p:sp>
      <p:sp>
        <p:nvSpPr>
          <p:cNvPr id="322" name="Google Shape;322;p20"/>
          <p:cNvSpPr/>
          <p:nvPr/>
        </p:nvSpPr>
        <p:spPr>
          <a:xfrm>
            <a:off x="6069516" y="2509977"/>
            <a:ext cx="2387014" cy="1756202"/>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Editing</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Grammar/ Punctuation</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Conventions</a:t>
            </a:r>
            <a:endParaRPr/>
          </a:p>
        </p:txBody>
      </p:sp>
      <p:sp>
        <p:nvSpPr>
          <p:cNvPr id="323" name="Google Shape;323;p20"/>
          <p:cNvSpPr/>
          <p:nvPr/>
        </p:nvSpPr>
        <p:spPr>
          <a:xfrm>
            <a:off x="99654" y="4854324"/>
            <a:ext cx="2384393" cy="1844658"/>
          </a:xfrm>
          <a:prstGeom prst="ellipse">
            <a:avLst/>
          </a:prstGeom>
          <a:solidFill>
            <a:srgbClr val="FF00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Responding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Teacher/peer conferencing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Self/peer evaluation</a:t>
            </a:r>
            <a:endParaRPr/>
          </a:p>
        </p:txBody>
      </p:sp>
      <p:sp>
        <p:nvSpPr>
          <p:cNvPr id="324" name="Google Shape;324;p20"/>
          <p:cNvSpPr/>
          <p:nvPr/>
        </p:nvSpPr>
        <p:spPr>
          <a:xfrm>
            <a:off x="6476787" y="-25634"/>
            <a:ext cx="2628900" cy="1906813"/>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Revision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Clarifying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Reorganizing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Refining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Using precise language</a:t>
            </a:r>
            <a:endParaRPr/>
          </a:p>
        </p:txBody>
      </p:sp>
      <p:sp>
        <p:nvSpPr>
          <p:cNvPr id="325" name="Google Shape;325;p20"/>
          <p:cNvSpPr/>
          <p:nvPr/>
        </p:nvSpPr>
        <p:spPr>
          <a:xfrm>
            <a:off x="4024738" y="3968637"/>
            <a:ext cx="3066749" cy="1935006"/>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Publishing/ Sharing</a:t>
            </a:r>
            <a:endParaRPr/>
          </a:p>
          <a:p>
            <a:pPr marL="0" marR="0" lvl="0" indent="0" algn="ctr" rtl="0">
              <a:spcBef>
                <a:spcPts val="0"/>
              </a:spcBef>
              <a:spcAft>
                <a:spcPts val="0"/>
              </a:spcAft>
              <a:buNone/>
            </a:pPr>
            <a:r>
              <a:rPr lang="en-US" sz="1400">
                <a:solidFill>
                  <a:schemeClr val="dk1"/>
                </a:solidFill>
                <a:latin typeface="Trebuchet MS"/>
                <a:ea typeface="Trebuchet MS"/>
                <a:cs typeface="Trebuchet MS"/>
                <a:sym typeface="Trebuchet MS"/>
              </a:rPr>
              <a:t>(Best Draft)</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Bulletin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Website</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Parents/Students</a:t>
            </a:r>
            <a:endParaRPr/>
          </a:p>
        </p:txBody>
      </p:sp>
      <p:sp>
        <p:nvSpPr>
          <p:cNvPr id="326" name="Google Shape;326;p20"/>
          <p:cNvSpPr/>
          <p:nvPr/>
        </p:nvSpPr>
        <p:spPr>
          <a:xfrm rot="2837603">
            <a:off x="5284169" y="768880"/>
            <a:ext cx="547889" cy="2404195"/>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20"/>
          <p:cNvSpPr/>
          <p:nvPr/>
        </p:nvSpPr>
        <p:spPr>
          <a:xfrm rot="5400000">
            <a:off x="4516249" y="-961973"/>
            <a:ext cx="547889" cy="3373182"/>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20"/>
          <p:cNvSpPr/>
          <p:nvPr/>
        </p:nvSpPr>
        <p:spPr>
          <a:xfrm>
            <a:off x="888192" y="2152522"/>
            <a:ext cx="547889" cy="2701802"/>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20"/>
          <p:cNvSpPr/>
          <p:nvPr/>
        </p:nvSpPr>
        <p:spPr>
          <a:xfrm rot="-2388851">
            <a:off x="2467517" y="1786354"/>
            <a:ext cx="385435" cy="743985"/>
          </a:xfrm>
          <a:prstGeom prst="upDownArrow">
            <a:avLst>
              <a:gd name="adj1" fmla="val 48736"/>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20"/>
          <p:cNvSpPr/>
          <p:nvPr/>
        </p:nvSpPr>
        <p:spPr>
          <a:xfrm rot="2093164">
            <a:off x="1985386" y="4181830"/>
            <a:ext cx="407562" cy="894350"/>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20"/>
          <p:cNvSpPr/>
          <p:nvPr/>
        </p:nvSpPr>
        <p:spPr>
          <a:xfrm>
            <a:off x="7066646" y="1723594"/>
            <a:ext cx="459224" cy="786383"/>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20"/>
          <p:cNvSpPr/>
          <p:nvPr/>
        </p:nvSpPr>
        <p:spPr>
          <a:xfrm>
            <a:off x="2574524" y="1749212"/>
            <a:ext cx="6667130" cy="5042931"/>
          </a:xfrm>
          <a:prstGeom prst="leftUpArrow">
            <a:avLst>
              <a:gd name="adj1" fmla="val 6740"/>
              <a:gd name="adj2" fmla="val 10076"/>
              <a:gd name="adj3" fmla="val 9373"/>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20"/>
          <p:cNvSpPr/>
          <p:nvPr/>
        </p:nvSpPr>
        <p:spPr>
          <a:xfrm rot="10800000">
            <a:off x="5105715" y="3173298"/>
            <a:ext cx="953404" cy="770938"/>
          </a:xfrm>
          <a:prstGeom prst="bentUpArrow">
            <a:avLst>
              <a:gd name="adj1" fmla="val 25000"/>
              <a:gd name="adj2" fmla="val 2500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20"/>
          <p:cNvSpPr/>
          <p:nvPr/>
        </p:nvSpPr>
        <p:spPr>
          <a:xfrm>
            <a:off x="7215101" y="4273957"/>
            <a:ext cx="621537" cy="2075472"/>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20"/>
          <p:cNvSpPr/>
          <p:nvPr/>
        </p:nvSpPr>
        <p:spPr>
          <a:xfrm>
            <a:off x="5322338" y="5914274"/>
            <a:ext cx="349321" cy="250577"/>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25</a:t>
            </a:fld>
            <a:endParaRPr/>
          </a:p>
        </p:txBody>
      </p:sp>
      <p:pic>
        <p:nvPicPr>
          <p:cNvPr id="341" name="Google Shape;341;p21" descr="African Woman Thinking Images | Free Vectors, Stock Photos &amp; PSD"/>
          <p:cNvPicPr preferRelativeResize="0"/>
          <p:nvPr/>
        </p:nvPicPr>
        <p:blipFill rotWithShape="1">
          <a:blip r:embed="rId3">
            <a:alphaModFix/>
          </a:blip>
          <a:srcRect/>
          <a:stretch/>
        </p:blipFill>
        <p:spPr>
          <a:xfrm>
            <a:off x="5188450" y="4325420"/>
            <a:ext cx="3883631" cy="2532580"/>
          </a:xfrm>
          <a:prstGeom prst="rect">
            <a:avLst/>
          </a:prstGeom>
          <a:noFill/>
          <a:ln>
            <a:noFill/>
          </a:ln>
        </p:spPr>
      </p:pic>
      <p:sp>
        <p:nvSpPr>
          <p:cNvPr id="342" name="Google Shape;342;p21"/>
          <p:cNvSpPr/>
          <p:nvPr/>
        </p:nvSpPr>
        <p:spPr>
          <a:xfrm>
            <a:off x="327293" y="143838"/>
            <a:ext cx="8489414" cy="3401219"/>
          </a:xfrm>
          <a:prstGeom prst="cloudCallout">
            <a:avLst>
              <a:gd name="adj1" fmla="val 25524"/>
              <a:gd name="adj2" fmla="val 87694"/>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000000"/>
                </a:solidFill>
                <a:latin typeface="Calibri"/>
                <a:ea typeface="Calibri"/>
                <a:cs typeface="Calibri"/>
                <a:sym typeface="Calibri"/>
              </a:rPr>
              <a:t>How are you building in time for teacher/peer conferencing and peer/self evaluation in your classroom? </a:t>
            </a:r>
            <a:endParaRPr/>
          </a:p>
          <a:p>
            <a:pPr marL="0" marR="0" lvl="0" indent="0" algn="ctr"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pic>
        <p:nvPicPr>
          <p:cNvPr id="343" name="Google Shape;343;p21"/>
          <p:cNvPicPr preferRelativeResize="0"/>
          <p:nvPr/>
        </p:nvPicPr>
        <p:blipFill rotWithShape="1">
          <a:blip r:embed="rId4">
            <a:alphaModFix/>
          </a:blip>
          <a:srcRect/>
          <a:stretch/>
        </p:blipFill>
        <p:spPr>
          <a:xfrm>
            <a:off x="3897106" y="2238300"/>
            <a:ext cx="1572857" cy="1190700"/>
          </a:xfrm>
          <a:prstGeom prst="rect">
            <a:avLst/>
          </a:prstGeom>
          <a:noFill/>
          <a:ln>
            <a:noFill/>
          </a:ln>
        </p:spPr>
      </p:pic>
      <p:sp>
        <p:nvSpPr>
          <p:cNvPr id="344" name="Google Shape;344;p21"/>
          <p:cNvSpPr txBox="1"/>
          <p:nvPr/>
        </p:nvSpPr>
        <p:spPr>
          <a:xfrm>
            <a:off x="1154816" y="4085811"/>
            <a:ext cx="4315147" cy="252376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Teacher/peer conferencing should focus on 1-2 elements each time. Refrain from focusing on grammar, punctuation, and spelling until student has a strong topic, clear and specific details, and development of narrative or informational writing.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5" name="Google Shape;345;p21" descr="ATTENTION, DANGER, CAUTION Warning, Danger vector sign. CAUTION sign  triangle yellow warning sign. | Yellow sign, Signs, Warning signs"/>
          <p:cNvPicPr preferRelativeResize="0"/>
          <p:nvPr/>
        </p:nvPicPr>
        <p:blipFill rotWithShape="1">
          <a:blip r:embed="rId5">
            <a:alphaModFix/>
          </a:blip>
          <a:srcRect/>
          <a:stretch/>
        </p:blipFill>
        <p:spPr>
          <a:xfrm>
            <a:off x="177123" y="4159384"/>
            <a:ext cx="977693" cy="97769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26</a:t>
            </a:fld>
            <a:endParaRPr/>
          </a:p>
        </p:txBody>
      </p:sp>
      <p:sp>
        <p:nvSpPr>
          <p:cNvPr id="351" name="Google Shape;351;p22"/>
          <p:cNvSpPr/>
          <p:nvPr/>
        </p:nvSpPr>
        <p:spPr>
          <a:xfrm>
            <a:off x="38313" y="-25634"/>
            <a:ext cx="3065290" cy="216000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Prewriting/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Planning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Brainstorming ideas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Purpose and audience</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Genre and modality of writing (form)</a:t>
            </a:r>
            <a:endParaRPr/>
          </a:p>
        </p:txBody>
      </p:sp>
      <p:sp>
        <p:nvSpPr>
          <p:cNvPr id="352" name="Google Shape;352;p22"/>
          <p:cNvSpPr/>
          <p:nvPr/>
        </p:nvSpPr>
        <p:spPr>
          <a:xfrm>
            <a:off x="1916609" y="2355770"/>
            <a:ext cx="2970774" cy="2186485"/>
          </a:xfrm>
          <a:prstGeom prst="ellipse">
            <a:avLst/>
          </a:prstGeom>
          <a:solidFill>
            <a:srgbClr val="FF00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Drafting/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Writing</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Organization </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Voice (tone, mood)</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Word choice</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Fluency</a:t>
            </a:r>
            <a:endParaRPr/>
          </a:p>
        </p:txBody>
      </p:sp>
      <p:sp>
        <p:nvSpPr>
          <p:cNvPr id="353" name="Google Shape;353;p22"/>
          <p:cNvSpPr/>
          <p:nvPr/>
        </p:nvSpPr>
        <p:spPr>
          <a:xfrm>
            <a:off x="6069516" y="2509977"/>
            <a:ext cx="2387014" cy="1756202"/>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Editing</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Grammar/ Punctuation</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Conventions</a:t>
            </a:r>
            <a:endParaRPr/>
          </a:p>
        </p:txBody>
      </p:sp>
      <p:sp>
        <p:nvSpPr>
          <p:cNvPr id="354" name="Google Shape;354;p22"/>
          <p:cNvSpPr/>
          <p:nvPr/>
        </p:nvSpPr>
        <p:spPr>
          <a:xfrm>
            <a:off x="99654" y="4854324"/>
            <a:ext cx="2384393" cy="1844658"/>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Responding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Teacher/peer conferencing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Self/peer evaluation</a:t>
            </a:r>
            <a:endParaRPr/>
          </a:p>
        </p:txBody>
      </p:sp>
      <p:sp>
        <p:nvSpPr>
          <p:cNvPr id="355" name="Google Shape;355;p22"/>
          <p:cNvSpPr/>
          <p:nvPr/>
        </p:nvSpPr>
        <p:spPr>
          <a:xfrm>
            <a:off x="6476787" y="-25634"/>
            <a:ext cx="2628900" cy="1906813"/>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Revision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Clarifying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Reorganizing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Refining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Using precise language</a:t>
            </a:r>
            <a:endParaRPr/>
          </a:p>
        </p:txBody>
      </p:sp>
      <p:sp>
        <p:nvSpPr>
          <p:cNvPr id="356" name="Google Shape;356;p22"/>
          <p:cNvSpPr/>
          <p:nvPr/>
        </p:nvSpPr>
        <p:spPr>
          <a:xfrm>
            <a:off x="4024738" y="3968637"/>
            <a:ext cx="3066749" cy="1935006"/>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Publishing/ Sharing</a:t>
            </a:r>
            <a:endParaRPr/>
          </a:p>
          <a:p>
            <a:pPr marL="0" marR="0" lvl="0" indent="0" algn="ctr" rtl="0">
              <a:spcBef>
                <a:spcPts val="0"/>
              </a:spcBef>
              <a:spcAft>
                <a:spcPts val="0"/>
              </a:spcAft>
              <a:buNone/>
            </a:pPr>
            <a:r>
              <a:rPr lang="en-US" sz="1400">
                <a:solidFill>
                  <a:schemeClr val="dk1"/>
                </a:solidFill>
                <a:latin typeface="Trebuchet MS"/>
                <a:ea typeface="Trebuchet MS"/>
                <a:cs typeface="Trebuchet MS"/>
                <a:sym typeface="Trebuchet MS"/>
              </a:rPr>
              <a:t>(Best Draft)</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Bulletin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Website</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Parents/Students</a:t>
            </a:r>
            <a:endParaRPr/>
          </a:p>
        </p:txBody>
      </p:sp>
      <p:sp>
        <p:nvSpPr>
          <p:cNvPr id="357" name="Google Shape;357;p22"/>
          <p:cNvSpPr/>
          <p:nvPr/>
        </p:nvSpPr>
        <p:spPr>
          <a:xfrm rot="2837603">
            <a:off x="5284169" y="768880"/>
            <a:ext cx="547889" cy="2404195"/>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22"/>
          <p:cNvSpPr/>
          <p:nvPr/>
        </p:nvSpPr>
        <p:spPr>
          <a:xfrm rot="5400000">
            <a:off x="4516249" y="-961973"/>
            <a:ext cx="547889" cy="3373182"/>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22"/>
          <p:cNvSpPr/>
          <p:nvPr/>
        </p:nvSpPr>
        <p:spPr>
          <a:xfrm>
            <a:off x="888192" y="2152522"/>
            <a:ext cx="547889" cy="2701802"/>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22"/>
          <p:cNvSpPr/>
          <p:nvPr/>
        </p:nvSpPr>
        <p:spPr>
          <a:xfrm rot="-2388851">
            <a:off x="2467517" y="1786354"/>
            <a:ext cx="385435" cy="743985"/>
          </a:xfrm>
          <a:prstGeom prst="upDownArrow">
            <a:avLst>
              <a:gd name="adj1" fmla="val 48736"/>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22"/>
          <p:cNvSpPr/>
          <p:nvPr/>
        </p:nvSpPr>
        <p:spPr>
          <a:xfrm rot="2093164">
            <a:off x="1985386" y="4181830"/>
            <a:ext cx="407562" cy="894350"/>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22"/>
          <p:cNvSpPr/>
          <p:nvPr/>
        </p:nvSpPr>
        <p:spPr>
          <a:xfrm>
            <a:off x="7066646" y="1723594"/>
            <a:ext cx="459224" cy="786383"/>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22"/>
          <p:cNvSpPr/>
          <p:nvPr/>
        </p:nvSpPr>
        <p:spPr>
          <a:xfrm>
            <a:off x="2393881" y="1689978"/>
            <a:ext cx="6750119" cy="5091510"/>
          </a:xfrm>
          <a:prstGeom prst="leftUpArrow">
            <a:avLst>
              <a:gd name="adj1" fmla="val 5571"/>
              <a:gd name="adj2" fmla="val 9491"/>
              <a:gd name="adj3" fmla="val 11968"/>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22"/>
          <p:cNvSpPr/>
          <p:nvPr/>
        </p:nvSpPr>
        <p:spPr>
          <a:xfrm rot="10800000">
            <a:off x="5105715" y="3173298"/>
            <a:ext cx="953404" cy="770938"/>
          </a:xfrm>
          <a:prstGeom prst="bentUpArrow">
            <a:avLst>
              <a:gd name="adj1" fmla="val 25000"/>
              <a:gd name="adj2" fmla="val 2500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22"/>
          <p:cNvSpPr/>
          <p:nvPr/>
        </p:nvSpPr>
        <p:spPr>
          <a:xfrm>
            <a:off x="7215101" y="4273957"/>
            <a:ext cx="621537" cy="2075472"/>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22"/>
          <p:cNvSpPr/>
          <p:nvPr/>
        </p:nvSpPr>
        <p:spPr>
          <a:xfrm>
            <a:off x="5322338" y="5914274"/>
            <a:ext cx="349321" cy="250577"/>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27</a:t>
            </a:fld>
            <a:endParaRPr/>
          </a:p>
        </p:txBody>
      </p:sp>
      <p:pic>
        <p:nvPicPr>
          <p:cNvPr id="372" name="Google Shape;372;p23" descr="African Woman Thinking Images | Free Vectors, Stock Photos &amp; PSD"/>
          <p:cNvPicPr preferRelativeResize="0"/>
          <p:nvPr/>
        </p:nvPicPr>
        <p:blipFill rotWithShape="1">
          <a:blip r:embed="rId3">
            <a:alphaModFix/>
          </a:blip>
          <a:srcRect/>
          <a:stretch/>
        </p:blipFill>
        <p:spPr>
          <a:xfrm>
            <a:off x="5188450" y="4325420"/>
            <a:ext cx="3883631" cy="2532580"/>
          </a:xfrm>
          <a:prstGeom prst="rect">
            <a:avLst/>
          </a:prstGeom>
          <a:noFill/>
          <a:ln>
            <a:noFill/>
          </a:ln>
        </p:spPr>
      </p:pic>
      <p:sp>
        <p:nvSpPr>
          <p:cNvPr id="373" name="Google Shape;373;p23"/>
          <p:cNvSpPr/>
          <p:nvPr/>
        </p:nvSpPr>
        <p:spPr>
          <a:xfrm>
            <a:off x="327293" y="143839"/>
            <a:ext cx="8489414" cy="3097262"/>
          </a:xfrm>
          <a:prstGeom prst="cloudCallout">
            <a:avLst>
              <a:gd name="adj1" fmla="val 25524"/>
              <a:gd name="adj2" fmla="val 87694"/>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000000"/>
                </a:solidFill>
                <a:latin typeface="Calibri"/>
                <a:ea typeface="Calibri"/>
                <a:cs typeface="Calibri"/>
                <a:sym typeface="Calibri"/>
              </a:rPr>
              <a:t>Are you writing alongside your students? Why or why not? How are you modeling writing for your students?</a:t>
            </a:r>
            <a:endParaRPr dirty="0"/>
          </a:p>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pic>
        <p:nvPicPr>
          <p:cNvPr id="374" name="Google Shape;374;p23"/>
          <p:cNvPicPr preferRelativeResize="0"/>
          <p:nvPr/>
        </p:nvPicPr>
        <p:blipFill rotWithShape="1">
          <a:blip r:embed="rId4">
            <a:alphaModFix/>
          </a:blip>
          <a:srcRect/>
          <a:stretch/>
        </p:blipFill>
        <p:spPr>
          <a:xfrm>
            <a:off x="3690759" y="2099694"/>
            <a:ext cx="1168918" cy="875048"/>
          </a:xfrm>
          <a:prstGeom prst="rect">
            <a:avLst/>
          </a:prstGeom>
          <a:noFill/>
          <a:ln>
            <a:noFill/>
          </a:ln>
        </p:spPr>
      </p:pic>
      <p:pic>
        <p:nvPicPr>
          <p:cNvPr id="375" name="Google Shape;375;p23" descr="119,662 Attention Sign Stock Photos, Pictures &amp; Royalty-Free Images - iStock"/>
          <p:cNvPicPr preferRelativeResize="0"/>
          <p:nvPr/>
        </p:nvPicPr>
        <p:blipFill rotWithShape="1">
          <a:blip r:embed="rId5">
            <a:alphaModFix/>
          </a:blip>
          <a:srcRect/>
          <a:stretch/>
        </p:blipFill>
        <p:spPr>
          <a:xfrm>
            <a:off x="41601" y="3990659"/>
            <a:ext cx="1210170" cy="907627"/>
          </a:xfrm>
          <a:prstGeom prst="rect">
            <a:avLst/>
          </a:prstGeom>
          <a:noFill/>
          <a:ln>
            <a:noFill/>
          </a:ln>
        </p:spPr>
      </p:pic>
      <p:sp>
        <p:nvSpPr>
          <p:cNvPr id="376" name="Google Shape;376;p23"/>
          <p:cNvSpPr txBox="1"/>
          <p:nvPr/>
        </p:nvSpPr>
        <p:spPr>
          <a:xfrm>
            <a:off x="1172796" y="4129517"/>
            <a:ext cx="4315147" cy="2523768"/>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Demonstrating writing in real-time in which students can see your process—how you brainstorm/gather ideas, how you begin drafting, and revisions to your writing—builds confidence, reduces the pressure, and inspires risk taking.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1651c0f122b_0_1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28</a:t>
            </a:fld>
            <a:endParaRPr/>
          </a:p>
        </p:txBody>
      </p:sp>
      <p:sp>
        <p:nvSpPr>
          <p:cNvPr id="382" name="Google Shape;382;g1651c0f122b_0_14"/>
          <p:cNvSpPr/>
          <p:nvPr/>
        </p:nvSpPr>
        <p:spPr>
          <a:xfrm>
            <a:off x="38313" y="-25634"/>
            <a:ext cx="3065400" cy="216000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Prewriting/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Planning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Brainstorming ideas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Purpose and audience</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Genre and modality of writing (form)</a:t>
            </a:r>
            <a:endParaRPr/>
          </a:p>
        </p:txBody>
      </p:sp>
      <p:sp>
        <p:nvSpPr>
          <p:cNvPr id="383" name="Google Shape;383;g1651c0f122b_0_14"/>
          <p:cNvSpPr/>
          <p:nvPr/>
        </p:nvSpPr>
        <p:spPr>
          <a:xfrm>
            <a:off x="1916609" y="2355770"/>
            <a:ext cx="2970900" cy="218640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Drafting/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Writing</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Organization </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Voice (tone, mood)</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Word choice</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Fluency</a:t>
            </a:r>
            <a:endParaRPr/>
          </a:p>
        </p:txBody>
      </p:sp>
      <p:sp>
        <p:nvSpPr>
          <p:cNvPr id="384" name="Google Shape;384;g1651c0f122b_0_14"/>
          <p:cNvSpPr/>
          <p:nvPr/>
        </p:nvSpPr>
        <p:spPr>
          <a:xfrm>
            <a:off x="6069516" y="2509977"/>
            <a:ext cx="2387100" cy="175620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Editing</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Grammar/ Punctuation</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Conventions</a:t>
            </a:r>
            <a:endParaRPr/>
          </a:p>
        </p:txBody>
      </p:sp>
      <p:sp>
        <p:nvSpPr>
          <p:cNvPr id="385" name="Google Shape;385;g1651c0f122b_0_14"/>
          <p:cNvSpPr/>
          <p:nvPr/>
        </p:nvSpPr>
        <p:spPr>
          <a:xfrm>
            <a:off x="99654" y="4854324"/>
            <a:ext cx="2384400" cy="184470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Responding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Teacher/peer conferencing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Self/peer evaluation</a:t>
            </a:r>
            <a:endParaRPr/>
          </a:p>
        </p:txBody>
      </p:sp>
      <p:sp>
        <p:nvSpPr>
          <p:cNvPr id="386" name="Google Shape;386;g1651c0f122b_0_14"/>
          <p:cNvSpPr/>
          <p:nvPr/>
        </p:nvSpPr>
        <p:spPr>
          <a:xfrm>
            <a:off x="6476787" y="-25634"/>
            <a:ext cx="2628900" cy="1906800"/>
          </a:xfrm>
          <a:prstGeom prst="ellipse">
            <a:avLst/>
          </a:prstGeom>
          <a:solidFill>
            <a:srgbClr val="FF00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Revision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Clarifying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Reorganizing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Refining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Using precise language</a:t>
            </a:r>
            <a:endParaRPr/>
          </a:p>
        </p:txBody>
      </p:sp>
      <p:sp>
        <p:nvSpPr>
          <p:cNvPr id="387" name="Google Shape;387;g1651c0f122b_0_14"/>
          <p:cNvSpPr/>
          <p:nvPr/>
        </p:nvSpPr>
        <p:spPr>
          <a:xfrm>
            <a:off x="4024738" y="3968637"/>
            <a:ext cx="3066600" cy="193500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Publishing/ Sharing</a:t>
            </a:r>
            <a:endParaRPr/>
          </a:p>
          <a:p>
            <a:pPr marL="0" marR="0" lvl="0" indent="0" algn="ctr" rtl="0">
              <a:spcBef>
                <a:spcPts val="0"/>
              </a:spcBef>
              <a:spcAft>
                <a:spcPts val="0"/>
              </a:spcAft>
              <a:buNone/>
            </a:pPr>
            <a:r>
              <a:rPr lang="en-US" sz="1400">
                <a:solidFill>
                  <a:schemeClr val="dk1"/>
                </a:solidFill>
                <a:latin typeface="Trebuchet MS"/>
                <a:ea typeface="Trebuchet MS"/>
                <a:cs typeface="Trebuchet MS"/>
                <a:sym typeface="Trebuchet MS"/>
              </a:rPr>
              <a:t>(Best Draft)</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Bulletin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Website</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Parents/Students</a:t>
            </a:r>
            <a:endParaRPr/>
          </a:p>
        </p:txBody>
      </p:sp>
      <p:sp>
        <p:nvSpPr>
          <p:cNvPr id="388" name="Google Shape;388;g1651c0f122b_0_14"/>
          <p:cNvSpPr/>
          <p:nvPr/>
        </p:nvSpPr>
        <p:spPr>
          <a:xfrm rot="2837117">
            <a:off x="5284183" y="768851"/>
            <a:ext cx="547949" cy="2404113"/>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g1651c0f122b_0_14"/>
          <p:cNvSpPr/>
          <p:nvPr/>
        </p:nvSpPr>
        <p:spPr>
          <a:xfrm rot="5400000">
            <a:off x="4516285" y="-962026"/>
            <a:ext cx="547800" cy="3373200"/>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g1651c0f122b_0_14"/>
          <p:cNvSpPr/>
          <p:nvPr/>
        </p:nvSpPr>
        <p:spPr>
          <a:xfrm>
            <a:off x="888192" y="2152522"/>
            <a:ext cx="547800" cy="2701800"/>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g1651c0f122b_0_14"/>
          <p:cNvSpPr/>
          <p:nvPr/>
        </p:nvSpPr>
        <p:spPr>
          <a:xfrm rot="-2389362">
            <a:off x="2467501" y="1786296"/>
            <a:ext cx="385532" cy="744022"/>
          </a:xfrm>
          <a:prstGeom prst="upDownArrow">
            <a:avLst>
              <a:gd name="adj1" fmla="val 48736"/>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g1651c0f122b_0_14"/>
          <p:cNvSpPr/>
          <p:nvPr/>
        </p:nvSpPr>
        <p:spPr>
          <a:xfrm rot="2093715">
            <a:off x="1985386" y="4181823"/>
            <a:ext cx="407462" cy="894234"/>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g1651c0f122b_0_14"/>
          <p:cNvSpPr/>
          <p:nvPr/>
        </p:nvSpPr>
        <p:spPr>
          <a:xfrm>
            <a:off x="7066646" y="1723594"/>
            <a:ext cx="459300" cy="786300"/>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g1651c0f122b_0_14"/>
          <p:cNvSpPr/>
          <p:nvPr/>
        </p:nvSpPr>
        <p:spPr>
          <a:xfrm>
            <a:off x="2536191" y="1749141"/>
            <a:ext cx="6706800" cy="5108859"/>
          </a:xfrm>
          <a:prstGeom prst="leftUpArrow">
            <a:avLst>
              <a:gd name="adj1" fmla="val 5884"/>
              <a:gd name="adj2" fmla="val 11384"/>
              <a:gd name="adj3" fmla="val 11835"/>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g1651c0f122b_0_14"/>
          <p:cNvSpPr/>
          <p:nvPr/>
        </p:nvSpPr>
        <p:spPr>
          <a:xfrm rot="10800000">
            <a:off x="5105719" y="3173236"/>
            <a:ext cx="953400" cy="771000"/>
          </a:xfrm>
          <a:prstGeom prst="bentUpArrow">
            <a:avLst>
              <a:gd name="adj1" fmla="val 25000"/>
              <a:gd name="adj2" fmla="val 2500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g1651c0f122b_0_14"/>
          <p:cNvSpPr/>
          <p:nvPr/>
        </p:nvSpPr>
        <p:spPr>
          <a:xfrm>
            <a:off x="7215101" y="4273957"/>
            <a:ext cx="621600" cy="2075400"/>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g1651c0f122b_0_14"/>
          <p:cNvSpPr/>
          <p:nvPr/>
        </p:nvSpPr>
        <p:spPr>
          <a:xfrm>
            <a:off x="5322338" y="5914274"/>
            <a:ext cx="349200" cy="250500"/>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1651c0f122b_0_3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29</a:t>
            </a:fld>
            <a:endParaRPr/>
          </a:p>
        </p:txBody>
      </p:sp>
      <p:pic>
        <p:nvPicPr>
          <p:cNvPr id="403" name="Google Shape;403;g1651c0f122b_0_34" descr="African Woman Thinking Images | Free Vectors, Stock Photos &amp; PSD"/>
          <p:cNvPicPr preferRelativeResize="0"/>
          <p:nvPr/>
        </p:nvPicPr>
        <p:blipFill rotWithShape="1">
          <a:blip r:embed="rId3">
            <a:alphaModFix/>
          </a:blip>
          <a:srcRect/>
          <a:stretch/>
        </p:blipFill>
        <p:spPr>
          <a:xfrm>
            <a:off x="5996563" y="4259550"/>
            <a:ext cx="3147425" cy="2532576"/>
          </a:xfrm>
          <a:prstGeom prst="rect">
            <a:avLst/>
          </a:prstGeom>
          <a:noFill/>
          <a:ln>
            <a:noFill/>
          </a:ln>
        </p:spPr>
      </p:pic>
      <p:sp>
        <p:nvSpPr>
          <p:cNvPr id="404" name="Google Shape;404;g1651c0f122b_0_34"/>
          <p:cNvSpPr/>
          <p:nvPr/>
        </p:nvSpPr>
        <p:spPr>
          <a:xfrm>
            <a:off x="56700" y="143749"/>
            <a:ext cx="9030600" cy="3753443"/>
          </a:xfrm>
          <a:prstGeom prst="cloudCallout">
            <a:avLst>
              <a:gd name="adj1" fmla="val 31069"/>
              <a:gd name="adj2" fmla="val 62037"/>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latin typeface="Calibri"/>
                <a:ea typeface="Calibri"/>
                <a:cs typeface="Calibri"/>
                <a:sym typeface="Calibri"/>
              </a:rPr>
              <a:t>Do you have a revision process in place for your students</a:t>
            </a:r>
            <a:r>
              <a:rPr lang="en-US" sz="2400" dirty="0">
                <a:solidFill>
                  <a:srgbClr val="000000"/>
                </a:solidFill>
                <a:latin typeface="Calibri"/>
                <a:ea typeface="Calibri"/>
                <a:cs typeface="Calibri"/>
                <a:sym typeface="Calibri"/>
              </a:rPr>
              <a:t>? </a:t>
            </a:r>
            <a:r>
              <a:rPr lang="en-US" sz="2400" dirty="0">
                <a:latin typeface="Calibri"/>
                <a:ea typeface="Calibri"/>
                <a:cs typeface="Calibri"/>
                <a:sym typeface="Calibri"/>
              </a:rPr>
              <a:t>If so, how often are students given the opportunity to revise their writing? Does it only occur after they have submitted a rough draft? How many drafts are students permitted to submit and revise? </a:t>
            </a:r>
            <a:endParaRPr dirty="0"/>
          </a:p>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pic>
        <p:nvPicPr>
          <p:cNvPr id="405" name="Google Shape;405;g1651c0f122b_0_34" descr="119,662 Attention Sign Stock Photos, Pictures &amp; Royalty-Free Images - iStock"/>
          <p:cNvPicPr preferRelativeResize="0"/>
          <p:nvPr/>
        </p:nvPicPr>
        <p:blipFill rotWithShape="1">
          <a:blip r:embed="rId4">
            <a:alphaModFix/>
          </a:blip>
          <a:srcRect/>
          <a:stretch/>
        </p:blipFill>
        <p:spPr>
          <a:xfrm>
            <a:off x="41601" y="3990659"/>
            <a:ext cx="1210170" cy="907627"/>
          </a:xfrm>
          <a:prstGeom prst="rect">
            <a:avLst/>
          </a:prstGeom>
          <a:noFill/>
          <a:ln>
            <a:noFill/>
          </a:ln>
        </p:spPr>
      </p:pic>
      <p:sp>
        <p:nvSpPr>
          <p:cNvPr id="406" name="Google Shape;406;g1651c0f122b_0_34"/>
          <p:cNvSpPr txBox="1"/>
          <p:nvPr/>
        </p:nvSpPr>
        <p:spPr>
          <a:xfrm>
            <a:off x="1172800" y="4129525"/>
            <a:ext cx="5253300" cy="2524200"/>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Writing is iterative! Therefore, students should be permitted to revise their drafts as often as needed in order to turn in their “best” draft. Teachers should place more value on the process than the final product. This does not preclude or negate  requiring student submission of what we call a final draft but understanding that even the “best” so-called writers submit their best drafts for publishing!</a:t>
            </a:r>
            <a:endParaRPr sz="1800" dirty="0">
              <a:solidFill>
                <a:schemeClr val="dk1"/>
              </a:solidFill>
              <a:latin typeface="Calibri"/>
              <a:ea typeface="Calibri"/>
              <a:cs typeface="Calibri"/>
              <a:sym typeface="Calibri"/>
            </a:endParaRPr>
          </a:p>
        </p:txBody>
      </p:sp>
      <p:pic>
        <p:nvPicPr>
          <p:cNvPr id="407" name="Google Shape;407;g1651c0f122b_0_34"/>
          <p:cNvPicPr preferRelativeResize="0"/>
          <p:nvPr/>
        </p:nvPicPr>
        <p:blipFill>
          <a:blip r:embed="rId5">
            <a:alphaModFix/>
          </a:blip>
          <a:stretch>
            <a:fillRect/>
          </a:stretch>
        </p:blipFill>
        <p:spPr>
          <a:xfrm>
            <a:off x="7274275" y="1090549"/>
            <a:ext cx="1204391" cy="907625"/>
          </a:xfrm>
          <a:prstGeom prst="rect">
            <a:avLst/>
          </a:prstGeom>
          <a:noFill/>
          <a:ln>
            <a:noFill/>
          </a:ln>
        </p:spPr>
      </p:pic>
      <p:pic>
        <p:nvPicPr>
          <p:cNvPr id="408" name="Google Shape;408;g1651c0f122b_0_34" descr="ATTENTION, DANGER, CAUTION Warning, Danger vector sign. CAUTION sign  triangle yellow warning sign. | Yellow sign, Signs, Warning signs"/>
          <p:cNvPicPr preferRelativeResize="0"/>
          <p:nvPr/>
        </p:nvPicPr>
        <p:blipFill rotWithShape="1">
          <a:blip r:embed="rId6">
            <a:alphaModFix/>
          </a:blip>
          <a:srcRect/>
          <a:stretch/>
        </p:blipFill>
        <p:spPr>
          <a:xfrm>
            <a:off x="246815" y="4991752"/>
            <a:ext cx="799750" cy="799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Make Strong Impressions When You Introduce Yourself Virtually">
            <a:extLst>
              <a:ext uri="{FF2B5EF4-FFF2-40B4-BE49-F238E27FC236}">
                <a16:creationId xmlns:a16="http://schemas.microsoft.com/office/drawing/2014/main" id="{5D145356-BD3B-43AE-81F5-3ADD1075C10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414" r="11109" b="1"/>
          <a:stretch/>
        </p:blipFill>
        <p:spPr bwMode="auto">
          <a:xfrm>
            <a:off x="240030" y="320040"/>
            <a:ext cx="8661654" cy="43034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9105" y="5009083"/>
            <a:ext cx="2378959" cy="1345997"/>
          </a:xfrm>
        </p:spPr>
        <p:txBody>
          <a:bodyPr vert="horz" lIns="91440" tIns="45720" rIns="91440" bIns="45720" rtlCol="0" anchor="ctr">
            <a:normAutofit/>
          </a:bodyPr>
          <a:lstStyle/>
          <a:p>
            <a:r>
              <a:rPr lang="en-US" sz="3200">
                <a:solidFill>
                  <a:schemeClr val="bg1"/>
                </a:solidFill>
                <a:latin typeface="+mj-lt"/>
              </a:rPr>
              <a:t>Introductions</a:t>
            </a:r>
            <a:endParaRPr lang="en-US" sz="3200" dirty="0">
              <a:solidFill>
                <a:schemeClr val="bg1"/>
              </a:solidFill>
              <a:latin typeface="+mj-lt"/>
            </a:endParaRPr>
          </a:p>
        </p:txBody>
      </p:sp>
      <p:sp>
        <p:nvSpPr>
          <p:cNvPr id="5" name="TextBox 4">
            <a:extLst>
              <a:ext uri="{FF2B5EF4-FFF2-40B4-BE49-F238E27FC236}">
                <a16:creationId xmlns:a16="http://schemas.microsoft.com/office/drawing/2014/main" id="{7DF0429A-BEED-475C-885F-AACDD2B6A825}"/>
              </a:ext>
            </a:extLst>
          </p:cNvPr>
          <p:cNvSpPr txBox="1"/>
          <p:nvPr/>
        </p:nvSpPr>
        <p:spPr>
          <a:xfrm>
            <a:off x="1073409" y="4942266"/>
            <a:ext cx="6823089" cy="1595694"/>
          </a:xfrm>
          <a:prstGeom prst="rect">
            <a:avLst/>
          </a:prstGeom>
        </p:spPr>
        <p:txBody>
          <a:bodyPr vert="horz" lIns="91440" tIns="45720" rIns="91440" bIns="45720" rtlCol="0" anchor="ctr">
            <a:noAutofit/>
          </a:bodyPr>
          <a:lstStyle/>
          <a:p>
            <a:pPr marL="342900" indent="-228600">
              <a:lnSpc>
                <a:spcPct val="90000"/>
              </a:lnSpc>
              <a:spcAft>
                <a:spcPts val="600"/>
              </a:spcAft>
              <a:buFont typeface="Arial" panose="020B0604020202020204" pitchFamily="34" charset="0"/>
              <a:buChar char="•"/>
            </a:pPr>
            <a:r>
              <a:rPr lang="en-US" sz="2000" dirty="0">
                <a:solidFill>
                  <a:schemeClr val="tx1"/>
                </a:solidFill>
              </a:rPr>
              <a:t>Name, district and/or school, and current role</a:t>
            </a:r>
          </a:p>
          <a:p>
            <a:pPr marL="342900" indent="-228600">
              <a:lnSpc>
                <a:spcPct val="90000"/>
              </a:lnSpc>
              <a:spcAft>
                <a:spcPts val="600"/>
              </a:spcAft>
              <a:buFont typeface="Arial" panose="020B0604020202020204" pitchFamily="34" charset="0"/>
              <a:buChar char="•"/>
            </a:pPr>
            <a:r>
              <a:rPr lang="en-US" sz="2000" dirty="0">
                <a:solidFill>
                  <a:schemeClr val="tx1"/>
                </a:solidFill>
              </a:rPr>
              <a:t>Tell us about a moment during the school year that brought you joy.</a:t>
            </a:r>
          </a:p>
          <a:p>
            <a:pPr marL="342900" indent="-228600">
              <a:lnSpc>
                <a:spcPct val="90000"/>
              </a:lnSpc>
              <a:spcAft>
                <a:spcPts val="600"/>
              </a:spcAft>
              <a:buFont typeface="Arial" panose="020B0604020202020204" pitchFamily="34" charset="0"/>
              <a:buChar char="•"/>
            </a:pPr>
            <a:endParaRPr lang="en-US" sz="2000" dirty="0">
              <a:solidFill>
                <a:schemeClr val="tx1"/>
              </a:solidFill>
            </a:endParaRPr>
          </a:p>
          <a:p>
            <a:pPr marL="342900" indent="-228600">
              <a:lnSpc>
                <a:spcPct val="90000"/>
              </a:lnSpc>
              <a:spcAft>
                <a:spcPts val="600"/>
              </a:spcAft>
              <a:buFont typeface="Arial" panose="020B0604020202020204" pitchFamily="34" charset="0"/>
              <a:buChar char="•"/>
            </a:pPr>
            <a:endParaRPr lang="en-US" sz="2000" dirty="0">
              <a:solidFill>
                <a:schemeClr val="tx1"/>
              </a:solidFill>
            </a:endParaRPr>
          </a:p>
        </p:txBody>
      </p:sp>
      <p:sp>
        <p:nvSpPr>
          <p:cNvPr id="4" name="Slide Number Placeholder 3"/>
          <p:cNvSpPr>
            <a:spLocks noGrp="1"/>
          </p:cNvSpPr>
          <p:nvPr>
            <p:ph type="sldNum" sz="quarter" idx="12"/>
          </p:nvPr>
        </p:nvSpPr>
        <p:spPr>
          <a:xfrm>
            <a:off x="7896498" y="6556248"/>
            <a:ext cx="621138" cy="274320"/>
          </a:xfrm>
        </p:spPr>
        <p:txBody>
          <a:bodyPr vert="horz" lIns="91440" tIns="45720" rIns="91440" bIns="45720" rtlCol="0" anchor="ctr">
            <a:normAutofit fontScale="70000" lnSpcReduction="20000"/>
          </a:bodyPr>
          <a:lstStyle/>
          <a:p>
            <a:pPr algn="r">
              <a:spcAft>
                <a:spcPts val="600"/>
              </a:spcAft>
              <a:defRPr/>
            </a:pPr>
            <a:fld id="{C479D5F6-EDCB-402A-AC08-4943A1820E8F}" type="slidenum">
              <a:rPr lang="en-US" sz="1200" smtClean="0">
                <a:solidFill>
                  <a:schemeClr val="tx1">
                    <a:alpha val="70000"/>
                  </a:schemeClr>
                </a:solidFill>
                <a:latin typeface="Calibri" panose="020F0502020204030204"/>
              </a:rPr>
              <a:pPr algn="r">
                <a:spcAft>
                  <a:spcPts val="600"/>
                </a:spcAft>
                <a:defRPr/>
              </a:pPr>
              <a:t>3</a:t>
            </a:fld>
            <a:endParaRPr lang="en-US" sz="1200">
              <a:solidFill>
                <a:schemeClr val="tx1">
                  <a:alpha val="70000"/>
                </a:schemeClr>
              </a:solidFill>
              <a:latin typeface="Calibri" panose="020F0502020204030204"/>
            </a:endParaRPr>
          </a:p>
        </p:txBody>
      </p:sp>
    </p:spTree>
    <p:extLst>
      <p:ext uri="{BB962C8B-B14F-4D97-AF65-F5344CB8AC3E}">
        <p14:creationId xmlns:p14="http://schemas.microsoft.com/office/powerpoint/2010/main" val="638276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4"/>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4" name="Google Shape;414;p24"/>
          <p:cNvGrpSpPr/>
          <p:nvPr/>
        </p:nvGrpSpPr>
        <p:grpSpPr>
          <a:xfrm>
            <a:off x="307282" y="635715"/>
            <a:ext cx="8356656" cy="2482136"/>
            <a:chOff x="409710" y="635715"/>
            <a:chExt cx="11142208" cy="2482136"/>
          </a:xfrm>
        </p:grpSpPr>
        <p:sp>
          <p:nvSpPr>
            <p:cNvPr id="415" name="Google Shape;415;p24"/>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E4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416;p24"/>
            <p:cNvSpPr/>
            <p:nvPr/>
          </p:nvSpPr>
          <p:spPr>
            <a:xfrm>
              <a:off x="409710" y="1022350"/>
              <a:ext cx="709612" cy="2095501"/>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E4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24"/>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E75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24"/>
            <p:cNvSpPr/>
            <p:nvPr/>
          </p:nvSpPr>
          <p:spPr>
            <a:xfrm>
              <a:off x="644660" y="640894"/>
              <a:ext cx="168275" cy="1713195"/>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E4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 name="Google Shape;419;p24"/>
            <p:cNvSpPr/>
            <p:nvPr/>
          </p:nvSpPr>
          <p:spPr>
            <a:xfrm>
              <a:off x="644055" y="635715"/>
              <a:ext cx="10907863" cy="154145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20" name="Google Shape;420;p24"/>
          <p:cNvSpPr txBox="1">
            <a:spLocks noGrp="1"/>
          </p:cNvSpPr>
          <p:nvPr>
            <p:ph type="title"/>
          </p:nvPr>
        </p:nvSpPr>
        <p:spPr>
          <a:xfrm>
            <a:off x="785460" y="742276"/>
            <a:ext cx="772989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500"/>
              <a:buFont typeface="Calibri"/>
              <a:buNone/>
            </a:pPr>
            <a:r>
              <a:rPr lang="en-US" sz="3500">
                <a:solidFill>
                  <a:srgbClr val="FFFFFF"/>
                </a:solidFill>
                <a:latin typeface="Calibri"/>
                <a:ea typeface="Calibri"/>
                <a:cs typeface="Calibri"/>
                <a:sym typeface="Calibri"/>
              </a:rPr>
              <a:t>The writing process requires . . .</a:t>
            </a:r>
            <a:endParaRPr/>
          </a:p>
        </p:txBody>
      </p:sp>
      <p:sp>
        <p:nvSpPr>
          <p:cNvPr id="421" name="Google Shape;421;p24"/>
          <p:cNvSpPr txBox="1"/>
          <p:nvPr/>
        </p:nvSpPr>
        <p:spPr>
          <a:xfrm>
            <a:off x="874420" y="2283732"/>
            <a:ext cx="3839970" cy="3563159"/>
          </a:xfrm>
          <a:prstGeom prst="rect">
            <a:avLst/>
          </a:prstGeom>
          <a:noFill/>
          <a:ln>
            <a:noFill/>
          </a:ln>
        </p:spPr>
        <p:txBody>
          <a:bodyPr spcFirstLastPara="1" wrap="square" lIns="91425" tIns="45700" rIns="91425" bIns="45700" anchor="t" anchorCtr="0">
            <a:noAutofit/>
          </a:bodyPr>
          <a:lstStyle/>
          <a:p>
            <a:pPr marL="285750" marR="0" lvl="0" indent="-228600" algn="l" rtl="0">
              <a:lnSpc>
                <a:spcPct val="9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Commitment from teachers across all content areas and grade levels. </a:t>
            </a:r>
            <a:endParaRPr/>
          </a:p>
          <a:p>
            <a:pPr marL="285750" marR="0" lvl="0" indent="-228600" algn="l" rtl="0">
              <a:lnSpc>
                <a:spcPct val="9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Consistency in practice, because practice makes permanent.</a:t>
            </a:r>
            <a:endParaRPr/>
          </a:p>
          <a:p>
            <a:pPr marL="285750" marR="0" lvl="0" indent="-228600" algn="l" rtl="0">
              <a:lnSpc>
                <a:spcPct val="9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Flexibility. Writing is not a linear process.</a:t>
            </a:r>
            <a:endParaRPr/>
          </a:p>
          <a:p>
            <a:pPr marL="285750" marR="0" lvl="0" indent="-228600" algn="l" rtl="0">
              <a:lnSpc>
                <a:spcPct val="9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Conferencing in each stage</a:t>
            </a:r>
            <a:endParaRPr/>
          </a:p>
          <a:p>
            <a:pPr marL="285750" marR="0" lvl="0" indent="-228600" algn="l" rtl="0">
              <a:lnSpc>
                <a:spcPct val="9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Modeling writing for students</a:t>
            </a:r>
            <a:endParaRPr/>
          </a:p>
          <a:p>
            <a:pPr marL="285750" marR="0" lvl="0" indent="-228600" algn="l" rtl="0">
              <a:lnSpc>
                <a:spcPct val="9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Acceptance of the best draft as the final product.</a:t>
            </a:r>
            <a:endParaRPr/>
          </a:p>
        </p:txBody>
      </p:sp>
      <p:sp>
        <p:nvSpPr>
          <p:cNvPr id="422" name="Google Shape;422;p24"/>
          <p:cNvSpPr txBox="1">
            <a:spLocks noGrp="1"/>
          </p:cNvSpPr>
          <p:nvPr>
            <p:ph type="sldNum" idx="12"/>
          </p:nvPr>
        </p:nvSpPr>
        <p:spPr>
          <a:xfrm>
            <a:off x="8030718" y="6382512"/>
            <a:ext cx="514350" cy="32004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900">
                <a:solidFill>
                  <a:srgbClr val="888888"/>
                </a:solidFill>
              </a:rPr>
              <a:t>30</a:t>
            </a:fld>
            <a:endParaRPr sz="900">
              <a:solidFill>
                <a:srgbClr val="888888"/>
              </a:solidFill>
            </a:endParaRPr>
          </a:p>
        </p:txBody>
      </p:sp>
      <p:pic>
        <p:nvPicPr>
          <p:cNvPr id="3" name="Picture 2">
            <a:extLst>
              <a:ext uri="{FF2B5EF4-FFF2-40B4-BE49-F238E27FC236}">
                <a16:creationId xmlns:a16="http://schemas.microsoft.com/office/drawing/2014/main" id="{CC9E7C21-9F88-7BED-991E-4D64051A64AE}"/>
              </a:ext>
            </a:extLst>
          </p:cNvPr>
          <p:cNvPicPr>
            <a:picLocks noChangeAspect="1"/>
          </p:cNvPicPr>
          <p:nvPr/>
        </p:nvPicPr>
        <p:blipFill>
          <a:blip r:embed="rId3"/>
          <a:stretch>
            <a:fillRect/>
          </a:stretch>
        </p:blipFill>
        <p:spPr>
          <a:xfrm>
            <a:off x="4750690" y="2657812"/>
            <a:ext cx="3975206" cy="289385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5"/>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25"/>
          <p:cNvSpPr/>
          <p:nvPr/>
        </p:nvSpPr>
        <p:spPr>
          <a:xfrm rot="5400000" flipH="1">
            <a:off x="-1922632" y="1922631"/>
            <a:ext cx="6875818" cy="3030558"/>
          </a:xfrm>
          <a:prstGeom prst="rect">
            <a:avLst/>
          </a:prstGeom>
          <a:gradFill>
            <a:gsLst>
              <a:gs pos="0">
                <a:srgbClr val="000000"/>
              </a:gs>
              <a:gs pos="11000">
                <a:srgbClr val="000000"/>
              </a:gs>
              <a:gs pos="100000">
                <a:srgbClr val="2E75B5"/>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25"/>
          <p:cNvSpPr/>
          <p:nvPr/>
        </p:nvSpPr>
        <p:spPr>
          <a:xfrm flipH="1">
            <a:off x="342900" y="8482"/>
            <a:ext cx="2676207" cy="6858000"/>
          </a:xfrm>
          <a:prstGeom prst="rect">
            <a:avLst/>
          </a:prstGeom>
          <a:gradFill>
            <a:gsLst>
              <a:gs pos="0">
                <a:srgbClr val="5B9BD5">
                  <a:alpha val="31764"/>
                </a:srgbClr>
              </a:gs>
              <a:gs pos="70000">
                <a:srgbClr val="000000">
                  <a:alpha val="0"/>
                </a:srgbClr>
              </a:gs>
              <a:gs pos="100000">
                <a:srgbClr val="000000">
                  <a:alpha val="0"/>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25"/>
          <p:cNvSpPr/>
          <p:nvPr/>
        </p:nvSpPr>
        <p:spPr>
          <a:xfrm rot="6097846">
            <a:off x="-1161554" y="1712395"/>
            <a:ext cx="4808302" cy="3066500"/>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9CC2E5">
                  <a:alpha val="0"/>
                </a:srgbClr>
              </a:gs>
              <a:gs pos="39000">
                <a:srgbClr val="9CC2E5">
                  <a:alpha val="0"/>
                </a:srgbClr>
              </a:gs>
              <a:gs pos="100000">
                <a:srgbClr val="2E75B5">
                  <a:alpha val="25882"/>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25"/>
          <p:cNvSpPr/>
          <p:nvPr/>
        </p:nvSpPr>
        <p:spPr>
          <a:xfrm rot="-5400000">
            <a:off x="-664123" y="3164497"/>
            <a:ext cx="4355594" cy="3030557"/>
          </a:xfrm>
          <a:prstGeom prst="rect">
            <a:avLst/>
          </a:prstGeom>
          <a:gradFill>
            <a:gsLst>
              <a:gs pos="0">
                <a:srgbClr val="5B9BD5">
                  <a:alpha val="23921"/>
                </a:srgbClr>
              </a:gs>
              <a:gs pos="100000">
                <a:srgbClr val="1E4E79">
                  <a:alpha val="0"/>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25"/>
          <p:cNvSpPr txBox="1">
            <a:spLocks noGrp="1"/>
          </p:cNvSpPr>
          <p:nvPr>
            <p:ph type="title"/>
          </p:nvPr>
        </p:nvSpPr>
        <p:spPr>
          <a:xfrm>
            <a:off x="318859" y="2725361"/>
            <a:ext cx="2281352" cy="290780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500"/>
              <a:buFont typeface="Calibri"/>
              <a:buNone/>
            </a:pPr>
            <a:r>
              <a:rPr lang="en-US" sz="3500">
                <a:solidFill>
                  <a:srgbClr val="FFFFFF"/>
                </a:solidFill>
                <a:latin typeface="Calibri"/>
                <a:ea typeface="Calibri"/>
                <a:cs typeface="Calibri"/>
                <a:sym typeface="Calibri"/>
              </a:rPr>
              <a:t>Principle 2: Writing serves a variety of purposes</a:t>
            </a:r>
            <a:endParaRPr/>
          </a:p>
        </p:txBody>
      </p:sp>
      <p:pic>
        <p:nvPicPr>
          <p:cNvPr id="434" name="Google Shape;434;p25" descr="Pencil"/>
          <p:cNvPicPr preferRelativeResize="0"/>
          <p:nvPr/>
        </p:nvPicPr>
        <p:blipFill rotWithShape="1">
          <a:blip r:embed="rId3">
            <a:alphaModFix/>
          </a:blip>
          <a:srcRect/>
          <a:stretch/>
        </p:blipFill>
        <p:spPr>
          <a:xfrm>
            <a:off x="249430" y="30914"/>
            <a:ext cx="2540683" cy="2540683"/>
          </a:xfrm>
          <a:prstGeom prst="rect">
            <a:avLst/>
          </a:prstGeom>
          <a:noFill/>
          <a:ln>
            <a:noFill/>
          </a:ln>
        </p:spPr>
      </p:pic>
      <p:sp>
        <p:nvSpPr>
          <p:cNvPr id="435" name="Google Shape;435;p25"/>
          <p:cNvSpPr txBox="1">
            <a:spLocks noGrp="1"/>
          </p:cNvSpPr>
          <p:nvPr>
            <p:ph type="sldNum" idx="12"/>
          </p:nvPr>
        </p:nvSpPr>
        <p:spPr>
          <a:xfrm>
            <a:off x="8778240" y="6452940"/>
            <a:ext cx="336042" cy="36576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000">
                <a:solidFill>
                  <a:srgbClr val="7F7F7F"/>
                </a:solidFill>
              </a:rPr>
              <a:t>31</a:t>
            </a:fld>
            <a:endParaRPr sz="1000">
              <a:solidFill>
                <a:srgbClr val="7F7F7F"/>
              </a:solidFill>
            </a:endParaRPr>
          </a:p>
        </p:txBody>
      </p:sp>
      <p:pic>
        <p:nvPicPr>
          <p:cNvPr id="436" name="Google Shape;436;p25" descr="1st Grade Writing How-To books Charts &amp; Teaching Points by Friendly First"/>
          <p:cNvPicPr preferRelativeResize="0"/>
          <p:nvPr/>
        </p:nvPicPr>
        <p:blipFill rotWithShape="1">
          <a:blip r:embed="rId4">
            <a:alphaModFix/>
          </a:blip>
          <a:srcRect/>
          <a:stretch/>
        </p:blipFill>
        <p:spPr>
          <a:xfrm>
            <a:off x="3063129" y="21823"/>
            <a:ext cx="2757461" cy="2727381"/>
          </a:xfrm>
          <a:prstGeom prst="rect">
            <a:avLst/>
          </a:prstGeom>
          <a:noFill/>
          <a:ln>
            <a:noFill/>
          </a:ln>
        </p:spPr>
      </p:pic>
      <p:sp>
        <p:nvSpPr>
          <p:cNvPr id="437" name="Google Shape;437;p25"/>
          <p:cNvSpPr txBox="1"/>
          <p:nvPr/>
        </p:nvSpPr>
        <p:spPr>
          <a:xfrm>
            <a:off x="5856369" y="101447"/>
            <a:ext cx="3402128"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a:solidFill>
                  <a:srgbClr val="1D1A1A"/>
                </a:solidFill>
                <a:latin typeface="Trebuchet MS"/>
                <a:ea typeface="Trebuchet MS"/>
                <a:cs typeface="Trebuchet MS"/>
                <a:sym typeface="Trebuchet MS"/>
              </a:rPr>
              <a:t>Sometimes, </a:t>
            </a:r>
            <a:r>
              <a:rPr lang="en-US" sz="2000" b="1" i="0">
                <a:solidFill>
                  <a:srgbClr val="FF0000"/>
                </a:solidFill>
                <a:latin typeface="Trebuchet MS"/>
                <a:ea typeface="Trebuchet MS"/>
                <a:cs typeface="Trebuchet MS"/>
                <a:sym typeface="Trebuchet MS"/>
              </a:rPr>
              <a:t>writing can be utilitarian</a:t>
            </a:r>
            <a:r>
              <a:rPr lang="en-US" sz="2000" b="0" i="0">
                <a:solidFill>
                  <a:srgbClr val="1D1A1A"/>
                </a:solidFill>
                <a:latin typeface="Trebuchet MS"/>
                <a:ea typeface="Trebuchet MS"/>
                <a:cs typeface="Trebuchet MS"/>
                <a:sym typeface="Trebuchet MS"/>
              </a:rPr>
              <a:t>: it is produced to achieve a specific purpose that can be quite disassociated from the writers’ identity or ideas (e.g., How To Manuals)</a:t>
            </a:r>
            <a:endParaRPr sz="2000">
              <a:solidFill>
                <a:schemeClr val="dk1"/>
              </a:solidFill>
              <a:latin typeface="Trebuchet MS"/>
              <a:ea typeface="Trebuchet MS"/>
              <a:cs typeface="Trebuchet MS"/>
              <a:sym typeface="Trebuchet MS"/>
            </a:endParaRPr>
          </a:p>
        </p:txBody>
      </p:sp>
      <p:pic>
        <p:nvPicPr>
          <p:cNvPr id="438" name="Google Shape;438;p25" descr="I Am From Poem Template - Fill and Sign Printable Template Online | US  Legal Forms"/>
          <p:cNvPicPr preferRelativeResize="0"/>
          <p:nvPr/>
        </p:nvPicPr>
        <p:blipFill rotWithShape="1">
          <a:blip r:embed="rId5">
            <a:alphaModFix/>
          </a:blip>
          <a:srcRect/>
          <a:stretch/>
        </p:blipFill>
        <p:spPr>
          <a:xfrm>
            <a:off x="6043037" y="2956651"/>
            <a:ext cx="3097110" cy="3292913"/>
          </a:xfrm>
          <a:prstGeom prst="rect">
            <a:avLst/>
          </a:prstGeom>
          <a:noFill/>
          <a:ln>
            <a:noFill/>
          </a:ln>
        </p:spPr>
      </p:pic>
      <p:sp>
        <p:nvSpPr>
          <p:cNvPr id="439" name="Google Shape;439;p25"/>
          <p:cNvSpPr txBox="1"/>
          <p:nvPr/>
        </p:nvSpPr>
        <p:spPr>
          <a:xfrm>
            <a:off x="3240910" y="3130999"/>
            <a:ext cx="3121261" cy="25391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a:solidFill>
                  <a:srgbClr val="1D1A1A"/>
                </a:solidFill>
                <a:latin typeface="Trebuchet MS"/>
                <a:ea typeface="Trebuchet MS"/>
                <a:cs typeface="Trebuchet MS"/>
                <a:sym typeface="Trebuchet MS"/>
              </a:rPr>
              <a:t>At other times, </a:t>
            </a:r>
            <a:r>
              <a:rPr lang="en-US" sz="2000" b="1" i="0">
                <a:solidFill>
                  <a:srgbClr val="FF0000"/>
                </a:solidFill>
                <a:latin typeface="Trebuchet MS"/>
                <a:ea typeface="Trebuchet MS"/>
                <a:cs typeface="Trebuchet MS"/>
                <a:sym typeface="Trebuchet MS"/>
              </a:rPr>
              <a:t>writing can be enormously personal</a:t>
            </a:r>
            <a:r>
              <a:rPr lang="en-US" sz="2000" b="0" i="0">
                <a:solidFill>
                  <a:srgbClr val="1D1A1A"/>
                </a:solidFill>
                <a:latin typeface="Trebuchet MS"/>
                <a:ea typeface="Trebuchet MS"/>
                <a:cs typeface="Trebuchet MS"/>
                <a:sym typeface="Trebuchet MS"/>
              </a:rPr>
              <a:t>, as when a writer is composing a story, poem, or a song that reflects deeply held beliefs or ideas. </a:t>
            </a:r>
            <a:endParaRPr/>
          </a:p>
          <a:p>
            <a:pPr marL="0" marR="0" lvl="0" indent="0" algn="l" rtl="0">
              <a:spcBef>
                <a:spcPts val="0"/>
              </a:spcBef>
              <a:spcAft>
                <a:spcPts val="0"/>
              </a:spcAft>
              <a:buNone/>
            </a:pPr>
            <a:endParaRPr sz="1900">
              <a:solidFill>
                <a:srgbClr val="1D1A1A"/>
              </a:solidFill>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32</a:t>
            </a:fld>
            <a:endParaRPr/>
          </a:p>
        </p:txBody>
      </p:sp>
      <p:sp>
        <p:nvSpPr>
          <p:cNvPr id="445" name="Google Shape;445;p26"/>
          <p:cNvSpPr txBox="1"/>
          <p:nvPr/>
        </p:nvSpPr>
        <p:spPr>
          <a:xfrm>
            <a:off x="3284770" y="78769"/>
            <a:ext cx="5859230" cy="19082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a:solidFill>
                  <a:srgbClr val="1D1A1A"/>
                </a:solidFill>
                <a:latin typeface="Trebuchet MS"/>
                <a:ea typeface="Trebuchet MS"/>
                <a:cs typeface="Trebuchet MS"/>
                <a:sym typeface="Trebuchet MS"/>
              </a:rPr>
              <a:t>In each of these instances and regardless of purpose, </a:t>
            </a:r>
            <a:r>
              <a:rPr lang="en-US" sz="2000" b="1" i="0">
                <a:solidFill>
                  <a:srgbClr val="FF0000"/>
                </a:solidFill>
                <a:latin typeface="Trebuchet MS"/>
                <a:ea typeface="Trebuchet MS"/>
                <a:cs typeface="Trebuchet MS"/>
                <a:sym typeface="Trebuchet MS"/>
              </a:rPr>
              <a:t>what writers produce reflects their own assessment of the purpose, audience, context, and </a:t>
            </a:r>
            <a:r>
              <a:rPr lang="en-US" sz="2000" b="1" i="1">
                <a:solidFill>
                  <a:srgbClr val="FF0000"/>
                </a:solidFill>
                <a:latin typeface="Trebuchet MS"/>
                <a:ea typeface="Trebuchet MS"/>
                <a:cs typeface="Trebuchet MS"/>
                <a:sym typeface="Trebuchet MS"/>
              </a:rPr>
              <a:t>value</a:t>
            </a:r>
            <a:r>
              <a:rPr lang="en-US" sz="2000" b="1" i="0">
                <a:solidFill>
                  <a:srgbClr val="FF0000"/>
                </a:solidFill>
                <a:latin typeface="Trebuchet MS"/>
                <a:ea typeface="Trebuchet MS"/>
                <a:cs typeface="Trebuchet MS"/>
                <a:sym typeface="Trebuchet MS"/>
              </a:rPr>
              <a:t> of the writing</a:t>
            </a:r>
            <a:r>
              <a:rPr lang="en-US" sz="2000" b="0" i="0">
                <a:solidFill>
                  <a:srgbClr val="1D1A1A"/>
                </a:solidFill>
                <a:latin typeface="Trebuchet MS"/>
                <a:ea typeface="Trebuchet MS"/>
                <a:cs typeface="Trebuchet MS"/>
                <a:sym typeface="Trebuchet MS"/>
              </a:rPr>
              <a:t>—for themselves and/or for others.</a:t>
            </a:r>
            <a:endParaRPr sz="20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26"/>
          <p:cNvSpPr txBox="1"/>
          <p:nvPr/>
        </p:nvSpPr>
        <p:spPr>
          <a:xfrm>
            <a:off x="129864" y="2287110"/>
            <a:ext cx="43012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a:solidFill>
                  <a:srgbClr val="1D1A1A"/>
                </a:solidFill>
                <a:latin typeface="Trebuchet MS"/>
                <a:ea typeface="Trebuchet MS"/>
                <a:cs typeface="Trebuchet MS"/>
                <a:sym typeface="Trebuchet MS"/>
              </a:rPr>
              <a:t>Importantly, </a:t>
            </a:r>
            <a:r>
              <a:rPr lang="en-US" sz="2000" b="1" i="0">
                <a:solidFill>
                  <a:srgbClr val="FF0000"/>
                </a:solidFill>
                <a:latin typeface="Trebuchet MS"/>
                <a:ea typeface="Trebuchet MS"/>
                <a:cs typeface="Trebuchet MS"/>
                <a:sym typeface="Trebuchet MS"/>
              </a:rPr>
              <a:t>writing happens far beyond the walls of a classroom or school</a:t>
            </a:r>
            <a:r>
              <a:rPr lang="en-US" sz="2000" b="0" i="0">
                <a:solidFill>
                  <a:srgbClr val="1D1A1A"/>
                </a:solidFill>
                <a:latin typeface="Trebuchet MS"/>
                <a:ea typeface="Trebuchet MS"/>
                <a:cs typeface="Trebuchet MS"/>
                <a:sym typeface="Trebuchet MS"/>
              </a:rPr>
              <a:t>—and for school-aged writers, lately more often out of school than in (Applebee and Langer; Lenhart et al). </a:t>
            </a:r>
            <a:endParaRPr sz="2000">
              <a:solidFill>
                <a:schemeClr val="dk1"/>
              </a:solidFill>
              <a:latin typeface="Trebuchet MS"/>
              <a:ea typeface="Trebuchet MS"/>
              <a:cs typeface="Trebuchet MS"/>
              <a:sym typeface="Trebuchet MS"/>
            </a:endParaRPr>
          </a:p>
        </p:txBody>
      </p:sp>
      <p:sp>
        <p:nvSpPr>
          <p:cNvPr id="447" name="Google Shape;447;p26"/>
          <p:cNvSpPr txBox="1"/>
          <p:nvPr/>
        </p:nvSpPr>
        <p:spPr>
          <a:xfrm>
            <a:off x="4055332" y="4341025"/>
            <a:ext cx="50886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a:solidFill>
                  <a:srgbClr val="1D1A1A"/>
                </a:solidFill>
                <a:latin typeface="Trebuchet MS"/>
                <a:ea typeface="Trebuchet MS"/>
                <a:cs typeface="Trebuchet MS"/>
                <a:sym typeface="Trebuchet MS"/>
              </a:rPr>
              <a:t>When writers compose—</a:t>
            </a:r>
            <a:r>
              <a:rPr lang="en-US" sz="2000" b="1" i="0">
                <a:solidFill>
                  <a:srgbClr val="FF0000"/>
                </a:solidFill>
                <a:latin typeface="Trebuchet MS"/>
                <a:ea typeface="Trebuchet MS"/>
                <a:cs typeface="Trebuchet MS"/>
                <a:sym typeface="Trebuchet MS"/>
              </a:rPr>
              <a:t>texts to friends, Instagram posts, fan fiction, blogs, or any one of a myriad of sites where they can create identities</a:t>
            </a:r>
            <a:r>
              <a:rPr lang="en-US" sz="2000" b="0" i="0">
                <a:solidFill>
                  <a:srgbClr val="1D1A1A"/>
                </a:solidFill>
                <a:latin typeface="Trebuchet MS"/>
                <a:ea typeface="Trebuchet MS"/>
                <a:cs typeface="Trebuchet MS"/>
                <a:sym typeface="Trebuchet MS"/>
              </a:rPr>
              <a:t>—</a:t>
            </a:r>
            <a:r>
              <a:rPr lang="en-US" sz="2000" b="1" i="0">
                <a:solidFill>
                  <a:srgbClr val="FF0000"/>
                </a:solidFill>
                <a:latin typeface="Trebuchet MS"/>
                <a:ea typeface="Trebuchet MS"/>
                <a:cs typeface="Trebuchet MS"/>
                <a:sym typeface="Trebuchet MS"/>
              </a:rPr>
              <a:t>they are writing</a:t>
            </a:r>
            <a:r>
              <a:rPr lang="en-US" sz="2000" b="0" i="0">
                <a:solidFill>
                  <a:srgbClr val="FF0000"/>
                </a:solidFill>
                <a:latin typeface="Trebuchet MS"/>
                <a:ea typeface="Trebuchet MS"/>
                <a:cs typeface="Trebuchet MS"/>
                <a:sym typeface="Trebuchet MS"/>
              </a:rPr>
              <a:t>. </a:t>
            </a:r>
            <a:r>
              <a:rPr lang="en-US" sz="2000" b="0" i="0">
                <a:solidFill>
                  <a:srgbClr val="1D1A1A"/>
                </a:solidFill>
                <a:latin typeface="Trebuchet MS"/>
                <a:ea typeface="Trebuchet MS"/>
                <a:cs typeface="Trebuchet MS"/>
                <a:sym typeface="Trebuchet MS"/>
              </a:rPr>
              <a:t>However, writers increasingly do not recognize these acts </a:t>
            </a:r>
            <a:r>
              <a:rPr lang="en-US" sz="2000" b="0" i="1">
                <a:solidFill>
                  <a:srgbClr val="1D1A1A"/>
                </a:solidFill>
                <a:latin typeface="Trebuchet MS"/>
                <a:ea typeface="Trebuchet MS"/>
                <a:cs typeface="Trebuchet MS"/>
                <a:sym typeface="Trebuchet MS"/>
              </a:rPr>
              <a:t>as</a:t>
            </a:r>
            <a:r>
              <a:rPr lang="en-US" sz="2000" b="0" i="0">
                <a:solidFill>
                  <a:srgbClr val="1D1A1A"/>
                </a:solidFill>
                <a:latin typeface="Trebuchet MS"/>
                <a:ea typeface="Trebuchet MS"/>
                <a:cs typeface="Trebuchet MS"/>
                <a:sym typeface="Trebuchet MS"/>
              </a:rPr>
              <a:t> writing, seeing them as distinct from what they are asked to do in school (Lenhart et al). </a:t>
            </a:r>
            <a:endParaRPr sz="2000">
              <a:solidFill>
                <a:schemeClr val="dk1"/>
              </a:solidFill>
              <a:latin typeface="Trebuchet MS"/>
              <a:ea typeface="Trebuchet MS"/>
              <a:cs typeface="Trebuchet MS"/>
              <a:sym typeface="Trebuchet MS"/>
            </a:endParaRPr>
          </a:p>
        </p:txBody>
      </p:sp>
      <p:pic>
        <p:nvPicPr>
          <p:cNvPr id="448" name="Google Shape;448;p26" descr="Texting between students and teachers still gray area | Local News |  missoulian.com"/>
          <p:cNvPicPr preferRelativeResize="0"/>
          <p:nvPr/>
        </p:nvPicPr>
        <p:blipFill rotWithShape="1">
          <a:blip r:embed="rId3">
            <a:alphaModFix/>
          </a:blip>
          <a:srcRect/>
          <a:stretch/>
        </p:blipFill>
        <p:spPr>
          <a:xfrm>
            <a:off x="4572000" y="1906056"/>
            <a:ext cx="3480069" cy="2320046"/>
          </a:xfrm>
          <a:prstGeom prst="rect">
            <a:avLst/>
          </a:prstGeom>
          <a:noFill/>
          <a:ln>
            <a:noFill/>
          </a:ln>
        </p:spPr>
      </p:pic>
      <p:pic>
        <p:nvPicPr>
          <p:cNvPr id="449" name="Google Shape;449;p26" descr="Instagram vs Snapchat: best photo sharing app? - netivist"/>
          <p:cNvPicPr preferRelativeResize="0"/>
          <p:nvPr/>
        </p:nvPicPr>
        <p:blipFill rotWithShape="1">
          <a:blip r:embed="rId4">
            <a:alphaModFix/>
          </a:blip>
          <a:srcRect/>
          <a:stretch/>
        </p:blipFill>
        <p:spPr>
          <a:xfrm>
            <a:off x="512173" y="4740704"/>
            <a:ext cx="3192286" cy="1793659"/>
          </a:xfrm>
          <a:prstGeom prst="rect">
            <a:avLst/>
          </a:prstGeom>
          <a:noFill/>
          <a:ln>
            <a:noFill/>
          </a:ln>
        </p:spPr>
      </p:pic>
      <p:pic>
        <p:nvPicPr>
          <p:cNvPr id="450" name="Google Shape;450;p26" descr="The whole purpose of education is to turn mirrors into windows. | by Sahil  Kothari | The Black Coffee | Medium"/>
          <p:cNvPicPr preferRelativeResize="0"/>
          <p:nvPr/>
        </p:nvPicPr>
        <p:blipFill rotWithShape="1">
          <a:blip r:embed="rId5">
            <a:alphaModFix/>
          </a:blip>
          <a:srcRect/>
          <a:stretch/>
        </p:blipFill>
        <p:spPr>
          <a:xfrm>
            <a:off x="132976" y="0"/>
            <a:ext cx="3093806" cy="210378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7"/>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6" name="Google Shape;456;p27"/>
          <p:cNvSpPr/>
          <p:nvPr/>
        </p:nvSpPr>
        <p:spPr>
          <a:xfrm rot="5400000" flipH="1">
            <a:off x="-1922632" y="1922631"/>
            <a:ext cx="6875818" cy="3030558"/>
          </a:xfrm>
          <a:prstGeom prst="rect">
            <a:avLst/>
          </a:prstGeom>
          <a:gradFill>
            <a:gsLst>
              <a:gs pos="0">
                <a:srgbClr val="000000"/>
              </a:gs>
              <a:gs pos="11000">
                <a:srgbClr val="000000"/>
              </a:gs>
              <a:gs pos="100000">
                <a:srgbClr val="2E75B5"/>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 name="Google Shape;457;p27"/>
          <p:cNvSpPr/>
          <p:nvPr/>
        </p:nvSpPr>
        <p:spPr>
          <a:xfrm flipH="1">
            <a:off x="342900" y="8482"/>
            <a:ext cx="2676207" cy="6858000"/>
          </a:xfrm>
          <a:prstGeom prst="rect">
            <a:avLst/>
          </a:prstGeom>
          <a:gradFill>
            <a:gsLst>
              <a:gs pos="0">
                <a:srgbClr val="5B9BD5">
                  <a:alpha val="31764"/>
                </a:srgbClr>
              </a:gs>
              <a:gs pos="70000">
                <a:srgbClr val="000000">
                  <a:alpha val="0"/>
                </a:srgbClr>
              </a:gs>
              <a:gs pos="100000">
                <a:srgbClr val="000000">
                  <a:alpha val="0"/>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27"/>
          <p:cNvSpPr/>
          <p:nvPr/>
        </p:nvSpPr>
        <p:spPr>
          <a:xfrm rot="6097846">
            <a:off x="-1161554" y="1712395"/>
            <a:ext cx="4808302" cy="3066500"/>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9CC2E5">
                  <a:alpha val="0"/>
                </a:srgbClr>
              </a:gs>
              <a:gs pos="39000">
                <a:srgbClr val="9CC2E5">
                  <a:alpha val="0"/>
                </a:srgbClr>
              </a:gs>
              <a:gs pos="100000">
                <a:srgbClr val="2E75B5">
                  <a:alpha val="25882"/>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27"/>
          <p:cNvSpPr/>
          <p:nvPr/>
        </p:nvSpPr>
        <p:spPr>
          <a:xfrm rot="-5400000">
            <a:off x="-664123" y="3164497"/>
            <a:ext cx="4355594" cy="3030557"/>
          </a:xfrm>
          <a:prstGeom prst="rect">
            <a:avLst/>
          </a:prstGeom>
          <a:gradFill>
            <a:gsLst>
              <a:gs pos="0">
                <a:srgbClr val="5B9BD5">
                  <a:alpha val="23921"/>
                </a:srgbClr>
              </a:gs>
              <a:gs pos="100000">
                <a:srgbClr val="1E4E79">
                  <a:alpha val="0"/>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27"/>
          <p:cNvSpPr txBox="1">
            <a:spLocks noGrp="1"/>
          </p:cNvSpPr>
          <p:nvPr>
            <p:ph type="title"/>
          </p:nvPr>
        </p:nvSpPr>
        <p:spPr>
          <a:xfrm>
            <a:off x="318859" y="2725361"/>
            <a:ext cx="2281352" cy="290780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500"/>
              <a:buFont typeface="Calibri"/>
              <a:buNone/>
            </a:pPr>
            <a:r>
              <a:rPr lang="en-US" sz="3500">
                <a:solidFill>
                  <a:srgbClr val="FFFFFF"/>
                </a:solidFill>
                <a:latin typeface="Calibri"/>
                <a:ea typeface="Calibri"/>
                <a:cs typeface="Calibri"/>
                <a:sym typeface="Calibri"/>
              </a:rPr>
              <a:t>Principle 3: Everyone is a writer!</a:t>
            </a:r>
            <a:endParaRPr/>
          </a:p>
        </p:txBody>
      </p:sp>
      <p:pic>
        <p:nvPicPr>
          <p:cNvPr id="461" name="Google Shape;461;p27" descr="Pencil"/>
          <p:cNvPicPr preferRelativeResize="0"/>
          <p:nvPr/>
        </p:nvPicPr>
        <p:blipFill rotWithShape="1">
          <a:blip r:embed="rId3">
            <a:alphaModFix/>
          </a:blip>
          <a:srcRect/>
          <a:stretch/>
        </p:blipFill>
        <p:spPr>
          <a:xfrm>
            <a:off x="249430" y="30914"/>
            <a:ext cx="2540683" cy="2540683"/>
          </a:xfrm>
          <a:prstGeom prst="rect">
            <a:avLst/>
          </a:prstGeom>
          <a:noFill/>
          <a:ln>
            <a:noFill/>
          </a:ln>
        </p:spPr>
      </p:pic>
      <p:sp>
        <p:nvSpPr>
          <p:cNvPr id="462" name="Google Shape;462;p27"/>
          <p:cNvSpPr txBox="1">
            <a:spLocks noGrp="1"/>
          </p:cNvSpPr>
          <p:nvPr>
            <p:ph type="sldNum" idx="12"/>
          </p:nvPr>
        </p:nvSpPr>
        <p:spPr>
          <a:xfrm>
            <a:off x="8778240" y="6452940"/>
            <a:ext cx="336042" cy="36576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000">
                <a:solidFill>
                  <a:srgbClr val="7F7F7F"/>
                </a:solidFill>
              </a:rPr>
              <a:t>33</a:t>
            </a:fld>
            <a:endParaRPr sz="1000">
              <a:solidFill>
                <a:srgbClr val="7F7F7F"/>
              </a:solidFill>
            </a:endParaRPr>
          </a:p>
        </p:txBody>
      </p:sp>
      <p:pic>
        <p:nvPicPr>
          <p:cNvPr id="463" name="Google Shape;463;p27" descr="4 Key Factors for Laying a Foundation for Rich Science Inquiry with Young Multilingual  Learners | NAEYC"/>
          <p:cNvPicPr preferRelativeResize="0"/>
          <p:nvPr/>
        </p:nvPicPr>
        <p:blipFill rotWithShape="1">
          <a:blip r:embed="rId4">
            <a:alphaModFix/>
          </a:blip>
          <a:srcRect/>
          <a:stretch/>
        </p:blipFill>
        <p:spPr>
          <a:xfrm>
            <a:off x="3054597" y="30914"/>
            <a:ext cx="2733917" cy="1602677"/>
          </a:xfrm>
          <a:prstGeom prst="rect">
            <a:avLst/>
          </a:prstGeom>
          <a:noFill/>
          <a:ln>
            <a:noFill/>
          </a:ln>
        </p:spPr>
      </p:pic>
      <p:sp>
        <p:nvSpPr>
          <p:cNvPr id="464" name="Google Shape;464;p27"/>
          <p:cNvSpPr txBox="1"/>
          <p:nvPr/>
        </p:nvSpPr>
        <p:spPr>
          <a:xfrm>
            <a:off x="3274157" y="1640016"/>
            <a:ext cx="24692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Multilingual Learners</a:t>
            </a:r>
            <a:endParaRPr/>
          </a:p>
        </p:txBody>
      </p:sp>
      <p:pic>
        <p:nvPicPr>
          <p:cNvPr id="465" name="Google Shape;465;p27" descr="Barriers to Education for Students with Disabilities | Sue Sandys"/>
          <p:cNvPicPr preferRelativeResize="0"/>
          <p:nvPr/>
        </p:nvPicPr>
        <p:blipFill rotWithShape="1">
          <a:blip r:embed="rId5">
            <a:alphaModFix/>
          </a:blip>
          <a:srcRect/>
          <a:stretch/>
        </p:blipFill>
        <p:spPr>
          <a:xfrm>
            <a:off x="6326886" y="748177"/>
            <a:ext cx="2619375" cy="1743075"/>
          </a:xfrm>
          <a:prstGeom prst="rect">
            <a:avLst/>
          </a:prstGeom>
          <a:noFill/>
          <a:ln>
            <a:noFill/>
          </a:ln>
        </p:spPr>
      </p:pic>
      <p:sp>
        <p:nvSpPr>
          <p:cNvPr id="466" name="Google Shape;466;p27"/>
          <p:cNvSpPr txBox="1"/>
          <p:nvPr/>
        </p:nvSpPr>
        <p:spPr>
          <a:xfrm>
            <a:off x="6269614" y="2428961"/>
            <a:ext cx="27339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Students with Disabilities</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(IEPs)</a:t>
            </a:r>
            <a:endParaRPr/>
          </a:p>
        </p:txBody>
      </p:sp>
      <p:pic>
        <p:nvPicPr>
          <p:cNvPr id="467" name="Google Shape;467;p27" descr="School-based Identification of Characteristics of Dyslexia: Parent Overview  | Reading Rockets"/>
          <p:cNvPicPr preferRelativeResize="0"/>
          <p:nvPr/>
        </p:nvPicPr>
        <p:blipFill rotWithShape="1">
          <a:blip r:embed="rId6">
            <a:alphaModFix/>
          </a:blip>
          <a:srcRect/>
          <a:stretch/>
        </p:blipFill>
        <p:spPr>
          <a:xfrm>
            <a:off x="3101124" y="2378443"/>
            <a:ext cx="2971800" cy="1543050"/>
          </a:xfrm>
          <a:prstGeom prst="rect">
            <a:avLst/>
          </a:prstGeom>
          <a:noFill/>
          <a:ln>
            <a:noFill/>
          </a:ln>
        </p:spPr>
      </p:pic>
      <p:sp>
        <p:nvSpPr>
          <p:cNvPr id="468" name="Google Shape;468;p27"/>
          <p:cNvSpPr txBox="1"/>
          <p:nvPr/>
        </p:nvSpPr>
        <p:spPr>
          <a:xfrm>
            <a:off x="3971305" y="3827368"/>
            <a:ext cx="10311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Dyslexia </a:t>
            </a:r>
            <a:endParaRPr/>
          </a:p>
        </p:txBody>
      </p:sp>
      <p:pic>
        <p:nvPicPr>
          <p:cNvPr id="469" name="Google Shape;469;p27" descr="11 Signs Your Child May Have A Reading Disability | Oxford Learning"/>
          <p:cNvPicPr preferRelativeResize="0"/>
          <p:nvPr/>
        </p:nvPicPr>
        <p:blipFill rotWithShape="1">
          <a:blip r:embed="rId7">
            <a:alphaModFix/>
          </a:blip>
          <a:srcRect/>
          <a:stretch/>
        </p:blipFill>
        <p:spPr>
          <a:xfrm>
            <a:off x="6326886" y="3483306"/>
            <a:ext cx="2619375" cy="1743075"/>
          </a:xfrm>
          <a:prstGeom prst="rect">
            <a:avLst/>
          </a:prstGeom>
          <a:noFill/>
          <a:ln>
            <a:noFill/>
          </a:ln>
        </p:spPr>
      </p:pic>
      <p:sp>
        <p:nvSpPr>
          <p:cNvPr id="470" name="Google Shape;470;p27"/>
          <p:cNvSpPr txBox="1"/>
          <p:nvPr/>
        </p:nvSpPr>
        <p:spPr>
          <a:xfrm>
            <a:off x="6401946" y="5171498"/>
            <a:ext cx="246925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Students with significant reading deficiencies (SRD)</a:t>
            </a:r>
            <a:endParaRPr/>
          </a:p>
        </p:txBody>
      </p:sp>
      <p:pic>
        <p:nvPicPr>
          <p:cNvPr id="471" name="Google Shape;471;p27" descr="EL Education's ELA Curriculum and Virtual Teacher Training Are Equity Moves  for Big Districts | EL Education"/>
          <p:cNvPicPr preferRelativeResize="0"/>
          <p:nvPr/>
        </p:nvPicPr>
        <p:blipFill rotWithShape="1">
          <a:blip r:embed="rId8">
            <a:alphaModFix/>
          </a:blip>
          <a:srcRect/>
          <a:stretch/>
        </p:blipFill>
        <p:spPr>
          <a:xfrm>
            <a:off x="3253093" y="4709865"/>
            <a:ext cx="2619375" cy="1743075"/>
          </a:xfrm>
          <a:prstGeom prst="rect">
            <a:avLst/>
          </a:prstGeom>
          <a:noFill/>
          <a:ln>
            <a:noFill/>
          </a:ln>
        </p:spPr>
      </p:pic>
      <p:sp>
        <p:nvSpPr>
          <p:cNvPr id="472" name="Google Shape;472;p27"/>
          <p:cNvSpPr txBox="1"/>
          <p:nvPr/>
        </p:nvSpPr>
        <p:spPr>
          <a:xfrm>
            <a:off x="3970274" y="6398887"/>
            <a:ext cx="10311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Teachers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34</a:t>
            </a:fld>
            <a:endParaRPr/>
          </a:p>
        </p:txBody>
      </p:sp>
      <p:sp>
        <p:nvSpPr>
          <p:cNvPr id="478" name="Google Shape;478;p28"/>
          <p:cNvSpPr txBox="1"/>
          <p:nvPr/>
        </p:nvSpPr>
        <p:spPr>
          <a:xfrm>
            <a:off x="223071" y="267128"/>
            <a:ext cx="5725666"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a:solidFill>
                  <a:srgbClr val="1D1A1A"/>
                </a:solidFill>
                <a:latin typeface="Calibri"/>
                <a:ea typeface="Calibri"/>
                <a:cs typeface="Calibri"/>
                <a:sym typeface="Calibri"/>
              </a:rPr>
              <a:t>Everyone has the capacity to write. </a:t>
            </a:r>
            <a:r>
              <a:rPr lang="en-US" sz="1800" b="1" i="0">
                <a:solidFill>
                  <a:srgbClr val="FF0000"/>
                </a:solidFill>
                <a:latin typeface="Calibri"/>
                <a:ea typeface="Calibri"/>
                <a:cs typeface="Calibri"/>
                <a:sym typeface="Calibri"/>
              </a:rPr>
              <a:t>Writers are not static. They develop skills and enhance their writing skills throughout their writing lives; thus, writers grow continually. Becoming a better writer requires practice.</a:t>
            </a:r>
            <a:r>
              <a:rPr lang="en-US" sz="1800" b="0" i="0">
                <a:solidFill>
                  <a:srgbClr val="1D1A1A"/>
                </a:solidFill>
                <a:latin typeface="Calibri"/>
                <a:ea typeface="Calibri"/>
                <a:cs typeface="Calibri"/>
                <a:sym typeface="Calibri"/>
              </a:rPr>
              <a:t> The more writers write, the more familiar it becomes. </a:t>
            </a:r>
            <a:r>
              <a:rPr lang="en-US" sz="1800" i="0">
                <a:solidFill>
                  <a:schemeClr val="dk1"/>
                </a:solidFill>
                <a:latin typeface="Calibri"/>
                <a:ea typeface="Calibri"/>
                <a:cs typeface="Calibri"/>
                <a:sym typeface="Calibri"/>
              </a:rPr>
              <a:t>As writers, </a:t>
            </a:r>
            <a:r>
              <a:rPr lang="en-US" sz="1800" b="1" i="0">
                <a:solidFill>
                  <a:srgbClr val="FF0000"/>
                </a:solidFill>
                <a:latin typeface="Calibri"/>
                <a:ea typeface="Calibri"/>
                <a:cs typeface="Calibri"/>
                <a:sym typeface="Calibri"/>
              </a:rPr>
              <a:t>sometimes they feel confident; at other times, they may feel afraid and insecure. </a:t>
            </a:r>
            <a:r>
              <a:rPr lang="en-US" sz="1800" b="0" i="0">
                <a:solidFill>
                  <a:srgbClr val="1D1A1A"/>
                </a:solidFill>
                <a:latin typeface="Calibri"/>
                <a:ea typeface="Calibri"/>
                <a:cs typeface="Calibri"/>
                <a:sym typeface="Calibri"/>
              </a:rPr>
              <a:t>Therefore, students learn to write by writing.</a:t>
            </a:r>
            <a:endParaRPr sz="1800">
              <a:solidFill>
                <a:schemeClr val="dk1"/>
              </a:solidFill>
              <a:latin typeface="Calibri"/>
              <a:ea typeface="Calibri"/>
              <a:cs typeface="Calibri"/>
              <a:sym typeface="Calibri"/>
            </a:endParaRPr>
          </a:p>
        </p:txBody>
      </p:sp>
      <p:pic>
        <p:nvPicPr>
          <p:cNvPr id="479" name="Google Shape;479;p28" descr="5 Ways to Increase Upper Elementary Students' Engagement in Writing |  Edutopia"/>
          <p:cNvPicPr preferRelativeResize="0"/>
          <p:nvPr/>
        </p:nvPicPr>
        <p:blipFill rotWithShape="1">
          <a:blip r:embed="rId3">
            <a:alphaModFix/>
          </a:blip>
          <a:srcRect/>
          <a:stretch/>
        </p:blipFill>
        <p:spPr>
          <a:xfrm>
            <a:off x="5964816" y="389133"/>
            <a:ext cx="2956113" cy="1891730"/>
          </a:xfrm>
          <a:prstGeom prst="rect">
            <a:avLst/>
          </a:prstGeom>
          <a:noFill/>
          <a:ln>
            <a:noFill/>
          </a:ln>
        </p:spPr>
      </p:pic>
      <p:pic>
        <p:nvPicPr>
          <p:cNvPr id="480" name="Google Shape;480;p28" descr="Creating a Welcoming Classroom Environment | Reading Rockets"/>
          <p:cNvPicPr preferRelativeResize="0"/>
          <p:nvPr/>
        </p:nvPicPr>
        <p:blipFill rotWithShape="1">
          <a:blip r:embed="rId4">
            <a:alphaModFix/>
          </a:blip>
          <a:srcRect/>
          <a:stretch/>
        </p:blipFill>
        <p:spPr>
          <a:xfrm>
            <a:off x="350409" y="3741390"/>
            <a:ext cx="3469573" cy="1801509"/>
          </a:xfrm>
          <a:prstGeom prst="rect">
            <a:avLst/>
          </a:prstGeom>
          <a:noFill/>
          <a:ln>
            <a:noFill/>
          </a:ln>
        </p:spPr>
      </p:pic>
      <p:sp>
        <p:nvSpPr>
          <p:cNvPr id="481" name="Google Shape;481;p28"/>
          <p:cNvSpPr txBox="1"/>
          <p:nvPr/>
        </p:nvSpPr>
        <p:spPr>
          <a:xfrm>
            <a:off x="4058292" y="3285128"/>
            <a:ext cx="4862700" cy="314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FF0000"/>
                </a:solidFill>
                <a:latin typeface="Calibri"/>
                <a:ea typeface="Calibri"/>
                <a:cs typeface="Calibri"/>
                <a:sym typeface="Calibri"/>
              </a:rPr>
              <a:t>Writers can be beginning or advanced writers in different situations</a:t>
            </a:r>
            <a:r>
              <a:rPr lang="en-US" sz="1800" i="0">
                <a:solidFill>
                  <a:srgbClr val="1D1A1A"/>
                </a:solidFill>
                <a:latin typeface="Calibri"/>
                <a:ea typeface="Calibri"/>
                <a:cs typeface="Calibri"/>
                <a:sym typeface="Calibri"/>
              </a:rPr>
              <a:t>. Just because they may be advanced in one situation, it does not make them advanced in all situations. </a:t>
            </a:r>
            <a:r>
              <a:rPr lang="en-US" sz="1800" b="1" i="0">
                <a:solidFill>
                  <a:srgbClr val="FF0000"/>
                </a:solidFill>
                <a:latin typeface="Calibri"/>
                <a:ea typeface="Calibri"/>
                <a:cs typeface="Calibri"/>
                <a:sym typeface="Calibri"/>
              </a:rPr>
              <a:t>Writers are researchers too, and they should develop the critical ability to evaluate their own work</a:t>
            </a:r>
            <a:r>
              <a:rPr lang="en-US" sz="1800" i="0">
                <a:solidFill>
                  <a:srgbClr val="1D1A1A"/>
                </a:solidFill>
                <a:latin typeface="Calibri"/>
                <a:ea typeface="Calibri"/>
                <a:cs typeface="Calibri"/>
                <a:sym typeface="Calibri"/>
              </a:rPr>
              <a:t>. They may collaborate with each other in different stages of writing, from drafting to revision to publication. Thus, </a:t>
            </a:r>
            <a:r>
              <a:rPr lang="en-US" sz="1800" b="1" i="0">
                <a:solidFill>
                  <a:srgbClr val="FF0000"/>
                </a:solidFill>
                <a:latin typeface="Calibri"/>
                <a:ea typeface="Calibri"/>
                <a:cs typeface="Calibri"/>
                <a:sym typeface="Calibri"/>
              </a:rPr>
              <a:t>writers learn how writing is a social act when they consider audiences and contexts and when they work with other writers as they compose.</a:t>
            </a:r>
            <a:endParaRPr sz="1800" b="1">
              <a:solidFill>
                <a:srgbClr val="FF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9"/>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p29"/>
          <p:cNvSpPr/>
          <p:nvPr/>
        </p:nvSpPr>
        <p:spPr>
          <a:xfrm rot="5400000" flipH="1">
            <a:off x="-1922632" y="1922631"/>
            <a:ext cx="6875818" cy="3030558"/>
          </a:xfrm>
          <a:prstGeom prst="rect">
            <a:avLst/>
          </a:prstGeom>
          <a:gradFill>
            <a:gsLst>
              <a:gs pos="0">
                <a:srgbClr val="000000"/>
              </a:gs>
              <a:gs pos="11000">
                <a:srgbClr val="000000"/>
              </a:gs>
              <a:gs pos="100000">
                <a:srgbClr val="2E75B5"/>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29"/>
          <p:cNvSpPr/>
          <p:nvPr/>
        </p:nvSpPr>
        <p:spPr>
          <a:xfrm flipH="1">
            <a:off x="342900" y="8482"/>
            <a:ext cx="2676207" cy="6858000"/>
          </a:xfrm>
          <a:prstGeom prst="rect">
            <a:avLst/>
          </a:prstGeom>
          <a:gradFill>
            <a:gsLst>
              <a:gs pos="0">
                <a:srgbClr val="5B9BD5">
                  <a:alpha val="31764"/>
                </a:srgbClr>
              </a:gs>
              <a:gs pos="70000">
                <a:srgbClr val="000000">
                  <a:alpha val="0"/>
                </a:srgbClr>
              </a:gs>
              <a:gs pos="100000">
                <a:srgbClr val="000000">
                  <a:alpha val="0"/>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29"/>
          <p:cNvSpPr/>
          <p:nvPr/>
        </p:nvSpPr>
        <p:spPr>
          <a:xfrm rot="6097846">
            <a:off x="-1161554" y="1712395"/>
            <a:ext cx="4808302" cy="3066500"/>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9CC2E5">
                  <a:alpha val="0"/>
                </a:srgbClr>
              </a:gs>
              <a:gs pos="39000">
                <a:srgbClr val="9CC2E5">
                  <a:alpha val="0"/>
                </a:srgbClr>
              </a:gs>
              <a:gs pos="100000">
                <a:srgbClr val="2E75B5">
                  <a:alpha val="25882"/>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0" name="Google Shape;490;p29"/>
          <p:cNvSpPr/>
          <p:nvPr/>
        </p:nvSpPr>
        <p:spPr>
          <a:xfrm rot="-5400000">
            <a:off x="-664123" y="3164497"/>
            <a:ext cx="4355594" cy="3030557"/>
          </a:xfrm>
          <a:prstGeom prst="rect">
            <a:avLst/>
          </a:prstGeom>
          <a:gradFill>
            <a:gsLst>
              <a:gs pos="0">
                <a:srgbClr val="5B9BD5">
                  <a:alpha val="23921"/>
                </a:srgbClr>
              </a:gs>
              <a:gs pos="100000">
                <a:srgbClr val="1E4E79">
                  <a:alpha val="0"/>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p29"/>
          <p:cNvSpPr txBox="1">
            <a:spLocks noGrp="1"/>
          </p:cNvSpPr>
          <p:nvPr>
            <p:ph type="title"/>
          </p:nvPr>
        </p:nvSpPr>
        <p:spPr>
          <a:xfrm>
            <a:off x="318849" y="2725350"/>
            <a:ext cx="2471400" cy="2907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FFFFFF"/>
              </a:buClr>
              <a:buSzPct val="100000"/>
              <a:buFont typeface="Calibri"/>
              <a:buNone/>
            </a:pPr>
            <a:r>
              <a:rPr lang="en-US" sz="3100">
                <a:solidFill>
                  <a:srgbClr val="FFFFFF"/>
                </a:solidFill>
                <a:latin typeface="Calibri"/>
                <a:ea typeface="Calibri"/>
                <a:cs typeface="Calibri"/>
                <a:sym typeface="Calibri"/>
              </a:rPr>
              <a:t>Principle 4: </a:t>
            </a:r>
            <a:r>
              <a:rPr lang="en-US" sz="3100">
                <a:solidFill>
                  <a:schemeClr val="lt1"/>
                </a:solidFill>
                <a:latin typeface="Calibri"/>
                <a:ea typeface="Calibri"/>
                <a:cs typeface="Calibri"/>
                <a:sym typeface="Calibri"/>
              </a:rPr>
              <a:t>Writers bring multiliteracies, and they bring cultural and linguistic assets to whatever they do. </a:t>
            </a:r>
            <a:r>
              <a:rPr lang="en-US" sz="3100" b="1" i="0">
                <a:solidFill>
                  <a:srgbClr val="1D1A1A"/>
                </a:solidFill>
                <a:latin typeface="Calibri"/>
                <a:ea typeface="Calibri"/>
                <a:cs typeface="Calibri"/>
                <a:sym typeface="Calibri"/>
              </a:rPr>
              <a:t> </a:t>
            </a:r>
            <a:br>
              <a:rPr lang="en-US" sz="3100" b="0" i="0">
                <a:solidFill>
                  <a:srgbClr val="1D1A1A"/>
                </a:solidFill>
                <a:latin typeface="Calibri"/>
                <a:ea typeface="Calibri"/>
                <a:cs typeface="Calibri"/>
                <a:sym typeface="Calibri"/>
              </a:rPr>
            </a:br>
            <a:endParaRPr sz="3100">
              <a:solidFill>
                <a:srgbClr val="FFFFFF"/>
              </a:solidFill>
              <a:latin typeface="Calibri"/>
              <a:ea typeface="Calibri"/>
              <a:cs typeface="Calibri"/>
              <a:sym typeface="Calibri"/>
            </a:endParaRPr>
          </a:p>
        </p:txBody>
      </p:sp>
      <p:pic>
        <p:nvPicPr>
          <p:cNvPr id="492" name="Google Shape;492;p29" descr="Pencil"/>
          <p:cNvPicPr preferRelativeResize="0"/>
          <p:nvPr/>
        </p:nvPicPr>
        <p:blipFill rotWithShape="1">
          <a:blip r:embed="rId3">
            <a:alphaModFix/>
          </a:blip>
          <a:srcRect/>
          <a:stretch/>
        </p:blipFill>
        <p:spPr>
          <a:xfrm>
            <a:off x="249430" y="30914"/>
            <a:ext cx="2540683" cy="2540683"/>
          </a:xfrm>
          <a:prstGeom prst="rect">
            <a:avLst/>
          </a:prstGeom>
          <a:noFill/>
          <a:ln>
            <a:noFill/>
          </a:ln>
        </p:spPr>
      </p:pic>
      <p:sp>
        <p:nvSpPr>
          <p:cNvPr id="493" name="Google Shape;493;p29"/>
          <p:cNvSpPr txBox="1">
            <a:spLocks noGrp="1"/>
          </p:cNvSpPr>
          <p:nvPr>
            <p:ph type="sldNum" idx="12"/>
          </p:nvPr>
        </p:nvSpPr>
        <p:spPr>
          <a:xfrm>
            <a:off x="8778240" y="6452940"/>
            <a:ext cx="336042" cy="36576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000">
                <a:solidFill>
                  <a:srgbClr val="7F7F7F"/>
                </a:solidFill>
              </a:rPr>
              <a:t>35</a:t>
            </a:fld>
            <a:endParaRPr sz="1000">
              <a:solidFill>
                <a:srgbClr val="7F7F7F"/>
              </a:solidFill>
            </a:endParaRPr>
          </a:p>
        </p:txBody>
      </p:sp>
      <p:sp>
        <p:nvSpPr>
          <p:cNvPr id="494" name="Google Shape;494;p29"/>
          <p:cNvSpPr txBox="1"/>
          <p:nvPr/>
        </p:nvSpPr>
        <p:spPr>
          <a:xfrm>
            <a:off x="3400745" y="948458"/>
            <a:ext cx="5270643"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a:solidFill>
                  <a:srgbClr val="1D1A1A"/>
                </a:solidFill>
                <a:latin typeface="Calibri"/>
                <a:ea typeface="Calibri"/>
                <a:cs typeface="Calibri"/>
                <a:sym typeface="Calibri"/>
              </a:rPr>
              <a:t>Because writing is linked to identity, writers represent different ideologies, values, and identities. Thus, </a:t>
            </a:r>
            <a:r>
              <a:rPr lang="en-US" sz="2000" b="1" i="0">
                <a:solidFill>
                  <a:srgbClr val="FF0000"/>
                </a:solidFill>
                <a:latin typeface="Calibri"/>
                <a:ea typeface="Calibri"/>
                <a:cs typeface="Calibri"/>
                <a:sym typeface="Calibri"/>
              </a:rPr>
              <a:t>writers’ cultures and languages influence their writing. </a:t>
            </a:r>
            <a:r>
              <a:rPr lang="en-US" sz="2000" b="0" i="0">
                <a:solidFill>
                  <a:srgbClr val="1D1A1A"/>
                </a:solidFill>
                <a:latin typeface="Calibri"/>
                <a:ea typeface="Calibri"/>
                <a:cs typeface="Calibri"/>
                <a:sym typeface="Calibri"/>
              </a:rPr>
              <a:t>Recognizing that students are language users with multiple literacies will help teachers engage students in writing. </a:t>
            </a:r>
            <a:r>
              <a:rPr lang="en-US" sz="2000" b="1" i="0">
                <a:solidFill>
                  <a:srgbClr val="FF0000"/>
                </a:solidFill>
                <a:latin typeface="Calibri"/>
                <a:ea typeface="Calibri"/>
                <a:cs typeface="Calibri"/>
                <a:sym typeface="Calibri"/>
              </a:rPr>
              <a:t>Writers also bring their past writing and reading practices with them whenever they write or read. </a:t>
            </a:r>
            <a:r>
              <a:rPr lang="en-US" sz="2000" b="0" i="0">
                <a:solidFill>
                  <a:srgbClr val="1D1A1A"/>
                </a:solidFill>
                <a:latin typeface="Calibri"/>
                <a:ea typeface="Calibri"/>
                <a:cs typeface="Calibri"/>
                <a:sym typeface="Calibri"/>
              </a:rPr>
              <a:t>In short, everything they have experienced, who they are, where they have been, and what they have done impact their writing practices, literacies, and language attitudes.</a:t>
            </a:r>
            <a:endParaRPr sz="20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522575-84E4-FD21-44D8-2888B3B6637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36</a:t>
            </a:fld>
            <a:endParaRPr lang="en-US"/>
          </a:p>
        </p:txBody>
      </p:sp>
      <p:pic>
        <p:nvPicPr>
          <p:cNvPr id="2050" name="Picture 2" descr="The power of reflection is the most important skill you'll learn — Motivii">
            <a:extLst>
              <a:ext uri="{FF2B5EF4-FFF2-40B4-BE49-F238E27FC236}">
                <a16:creationId xmlns:a16="http://schemas.microsoft.com/office/drawing/2014/main" id="{FB5360A5-0D21-87AF-EF6E-29B254100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274" y="0"/>
            <a:ext cx="6947452" cy="4631635"/>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85;p8">
            <a:extLst>
              <a:ext uri="{FF2B5EF4-FFF2-40B4-BE49-F238E27FC236}">
                <a16:creationId xmlns:a16="http://schemas.microsoft.com/office/drawing/2014/main" id="{5E603931-ED24-5633-D659-536C0DC3CFA2}"/>
              </a:ext>
            </a:extLst>
          </p:cNvPr>
          <p:cNvSpPr txBox="1"/>
          <p:nvPr/>
        </p:nvSpPr>
        <p:spPr>
          <a:xfrm>
            <a:off x="983719" y="4834455"/>
            <a:ext cx="7062007" cy="1169511"/>
          </a:xfrm>
          <a:prstGeom prst="rect">
            <a:avLst/>
          </a:prstGeom>
          <a:noFill/>
          <a:ln>
            <a:noFill/>
          </a:ln>
        </p:spPr>
        <p:txBody>
          <a:bodyPr spcFirstLastPara="1" wrap="square" lIns="91425" tIns="45700" rIns="91425" bIns="45700" anchor="t" anchorCtr="0">
            <a:spAutoFit/>
          </a:bodyPr>
          <a:lstStyle/>
          <a:p>
            <a:pPr marL="374904" indent="-374904">
              <a:spcAft>
                <a:spcPts val="600"/>
              </a:spcAft>
              <a:buFont typeface="+mj-lt"/>
              <a:buAutoNum type="arabicPeriod"/>
            </a:pPr>
            <a:r>
              <a:rPr lang="en-US" sz="2000" b="0" i="0" u="none" strike="noStrike" cap="none" dirty="0">
                <a:solidFill>
                  <a:schemeClr val="dk1"/>
                </a:solidFill>
                <a:latin typeface="Calibri"/>
                <a:ea typeface="Arial"/>
                <a:cs typeface="Calibri"/>
                <a:sym typeface="Calibri"/>
              </a:rPr>
              <a:t>Why is writing and explicit writing instruction important?</a:t>
            </a:r>
          </a:p>
          <a:p>
            <a:pPr marL="374904" indent="-374904">
              <a:spcAft>
                <a:spcPts val="600"/>
              </a:spcAft>
              <a:buFont typeface="+mj-lt"/>
              <a:buAutoNum type="arabicPeriod"/>
            </a:pPr>
            <a:r>
              <a:rPr lang="en-US" sz="2000" b="0" i="0" u="none" strike="noStrike" cap="none" dirty="0">
                <a:solidFill>
                  <a:schemeClr val="dk1"/>
                </a:solidFill>
                <a:latin typeface="Calibri"/>
                <a:ea typeface="Arial"/>
                <a:cs typeface="Calibri"/>
                <a:sym typeface="Calibri"/>
              </a:rPr>
              <a:t>Why is it critical that we view writing and writing instruction as foundational and as an essential component of literacy?</a:t>
            </a:r>
            <a:endParaRPr lang="en-US" sz="2000" dirty="0"/>
          </a:p>
        </p:txBody>
      </p:sp>
    </p:spTree>
    <p:extLst>
      <p:ext uri="{BB962C8B-B14F-4D97-AF65-F5344CB8AC3E}">
        <p14:creationId xmlns:p14="http://schemas.microsoft.com/office/powerpoint/2010/main" val="478686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ffective Ways to Manage Your Audience Q&amp;A - Throughline Group">
            <a:extLst>
              <a:ext uri="{FF2B5EF4-FFF2-40B4-BE49-F238E27FC236}">
                <a16:creationId xmlns:a16="http://schemas.microsoft.com/office/drawing/2014/main" id="{34301402-A615-A558-1068-21EBCC331759}"/>
              </a:ext>
            </a:extLst>
          </p:cNvPr>
          <p:cNvPicPr>
            <a:picLocks noChangeAspect="1"/>
          </p:cNvPicPr>
          <p:nvPr/>
        </p:nvPicPr>
        <p:blipFill rotWithShape="1">
          <a:blip r:embed="rId2"/>
          <a:srcRect t="15746"/>
          <a:stretch/>
        </p:blipFill>
        <p:spPr>
          <a:xfrm>
            <a:off x="15" y="858211"/>
            <a:ext cx="9143985" cy="5142539"/>
          </a:xfrm>
          <a:prstGeom prst="rect">
            <a:avLst/>
          </a:prstGeom>
        </p:spPr>
      </p:pic>
    </p:spTree>
    <p:extLst>
      <p:ext uri="{BB962C8B-B14F-4D97-AF65-F5344CB8AC3E}">
        <p14:creationId xmlns:p14="http://schemas.microsoft.com/office/powerpoint/2010/main" val="2577688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8" name="Google Shape;108;p2" descr="https://scontent-den4-1.xx.fbcdn.net/v/t1.0-9/p843x403/91570351_3014007598650240_3955071276480987136_o.jpg?_nc_cat=109&amp;_nc_sid=454319&amp;_nc_ohc=s87vvp2H7A8AX9uuN3w&amp;_nc_ht=scontent-den4-1.xx&amp;_nc_tp=6&amp;oh=2b432e7534be04cf57924c84496ef228&amp;oe=5EF2B409"/>
          <p:cNvPicPr preferRelativeResize="0"/>
          <p:nvPr/>
        </p:nvPicPr>
        <p:blipFill rotWithShape="1">
          <a:blip r:embed="rId3">
            <a:alphaModFix/>
          </a:blip>
          <a:srcRect t="18792" r="2" b="2"/>
          <a:stretch/>
        </p:blipFill>
        <p:spPr>
          <a:xfrm>
            <a:off x="-64878" y="-101590"/>
            <a:ext cx="4518095"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
        <p:nvSpPr>
          <p:cNvPr id="109" name="Google Shape;109;p2"/>
          <p:cNvSpPr>
            <a:spLocks noGrp="1"/>
          </p:cNvSpPr>
          <p:nvPr>
            <p:ph type="sldNum" idx="12"/>
          </p:nvPr>
        </p:nvSpPr>
        <p:spPr>
          <a:xfrm>
            <a:off x="8252460" y="603504"/>
            <a:ext cx="411480" cy="548640"/>
          </a:xfrm>
          <a:prstGeom prst="ellipse">
            <a:avLst/>
          </a:prstGeom>
          <a:solidFill>
            <a:srgbClr val="7F7F7F"/>
          </a:solidFill>
          <a:ln>
            <a:noFill/>
          </a:ln>
        </p:spPr>
        <p:txBody>
          <a:bodyPr spcFirstLastPara="1" wrap="square" lIns="91425" tIns="45700" rIns="91425" bIns="45700" anchor="ctr" anchorCtr="0">
            <a:normAutofit fontScale="92500" lnSpcReduction="20000"/>
          </a:bodyPr>
          <a:lstStyle/>
          <a:p>
            <a:pPr marL="0" lvl="0" indent="0" algn="ctr" rtl="0">
              <a:spcBef>
                <a:spcPts val="0"/>
              </a:spcBef>
              <a:spcAft>
                <a:spcPts val="0"/>
              </a:spcAft>
              <a:buNone/>
            </a:pPr>
            <a:fld id="{00000000-1234-1234-1234-123412341234}" type="slidenum">
              <a:rPr lang="en-US" sz="1300">
                <a:solidFill>
                  <a:srgbClr val="FFFFFF"/>
                </a:solidFill>
                <a:latin typeface="Calibri"/>
                <a:ea typeface="Calibri"/>
                <a:cs typeface="Calibri"/>
                <a:sym typeface="Calibri"/>
              </a:rPr>
              <a:t>38</a:t>
            </a:fld>
            <a:endParaRPr sz="1300">
              <a:solidFill>
                <a:srgbClr val="FFFFFF"/>
              </a:solidFill>
              <a:latin typeface="Calibri"/>
              <a:ea typeface="Calibri"/>
              <a:cs typeface="Calibri"/>
              <a:sym typeface="Calibri"/>
            </a:endParaRPr>
          </a:p>
        </p:txBody>
      </p:sp>
      <p:sp>
        <p:nvSpPr>
          <p:cNvPr id="110" name="Google Shape;110;p2"/>
          <p:cNvSpPr txBox="1"/>
          <p:nvPr/>
        </p:nvSpPr>
        <p:spPr>
          <a:xfrm>
            <a:off x="4212672" y="2844437"/>
            <a:ext cx="4861932" cy="26776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chemeClr val="dk1"/>
                </a:solidFill>
                <a:latin typeface="Calibri"/>
                <a:ea typeface="Calibri"/>
                <a:cs typeface="Calibri"/>
                <a:sym typeface="Calibri"/>
              </a:rPr>
              <a:t>Dr. Olivia Gillespie, Ed.D  </a:t>
            </a:r>
            <a:endParaRPr dirty="0"/>
          </a:p>
          <a:p>
            <a:pPr marL="0" marR="0" lvl="0" indent="0" algn="ctr" rtl="0">
              <a:spcBef>
                <a:spcPts val="0"/>
              </a:spcBef>
              <a:spcAft>
                <a:spcPts val="0"/>
              </a:spcAft>
              <a:buNone/>
            </a:pPr>
            <a:r>
              <a:rPr lang="en-US" sz="2400" b="0" i="0" u="none" strike="noStrike" cap="none" dirty="0">
                <a:solidFill>
                  <a:schemeClr val="dk1"/>
                </a:solidFill>
                <a:latin typeface="Calibri"/>
                <a:ea typeface="Calibri"/>
                <a:cs typeface="Calibri"/>
                <a:sym typeface="Calibri"/>
              </a:rPr>
              <a:t>Reading, Writing, and Communicating Content Specialist, Office of Standards and Instructional Support</a:t>
            </a:r>
            <a:endParaRPr dirty="0"/>
          </a:p>
          <a:p>
            <a:pPr marL="0" marR="0" lvl="0" indent="0" algn="ctr" rtl="0">
              <a:spcBef>
                <a:spcPts val="0"/>
              </a:spcBef>
              <a:spcAft>
                <a:spcPts val="0"/>
              </a:spcAft>
              <a:buNone/>
            </a:pPr>
            <a:r>
              <a:rPr lang="en-US" sz="24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gillespie_o@cde.state.co.us</a:t>
            </a:r>
            <a:endParaRPr sz="24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dirty="0">
                <a:solidFill>
                  <a:schemeClr val="dk1"/>
                </a:solidFill>
                <a:latin typeface="Calibri"/>
                <a:ea typeface="Calibri"/>
                <a:cs typeface="Calibri"/>
                <a:sym typeface="Calibri"/>
              </a:rPr>
              <a:t>720-930-1298</a:t>
            </a:r>
            <a:endParaRPr dirty="0"/>
          </a:p>
        </p:txBody>
      </p:sp>
      <p:sp>
        <p:nvSpPr>
          <p:cNvPr id="111" name="Google Shape;111;p2"/>
          <p:cNvSpPr/>
          <p:nvPr/>
        </p:nvSpPr>
        <p:spPr>
          <a:xfrm>
            <a:off x="4453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a:t>
            </a:r>
            <a:endParaRPr/>
          </a:p>
        </p:txBody>
      </p:sp>
      <p:sp>
        <p:nvSpPr>
          <p:cNvPr id="112" name="Google Shape;112;p2"/>
          <p:cNvSpPr/>
          <p:nvPr/>
        </p:nvSpPr>
        <p:spPr>
          <a:xfrm>
            <a:off x="4453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Tree>
    <p:extLst>
      <p:ext uri="{BB962C8B-B14F-4D97-AF65-F5344CB8AC3E}">
        <p14:creationId xmlns:p14="http://schemas.microsoft.com/office/powerpoint/2010/main" val="2474569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FCC8D-D668-47E6-87E9-90A38D134564}"/>
              </a:ext>
            </a:extLst>
          </p:cNvPr>
          <p:cNvSpPr>
            <a:spLocks noGrp="1"/>
          </p:cNvSpPr>
          <p:nvPr>
            <p:ph type="title"/>
          </p:nvPr>
        </p:nvSpPr>
        <p:spPr>
          <a:xfrm>
            <a:off x="1251771" y="288456"/>
            <a:ext cx="6081865" cy="756418"/>
          </a:xfrm>
        </p:spPr>
        <p:txBody>
          <a:bodyPr>
            <a:normAutofit/>
          </a:bodyPr>
          <a:lstStyle/>
          <a:p>
            <a:pPr algn="ctr"/>
            <a:r>
              <a:rPr lang="en-US" sz="4800" dirty="0"/>
              <a:t>Session Norms</a:t>
            </a:r>
          </a:p>
        </p:txBody>
      </p:sp>
      <p:sp>
        <p:nvSpPr>
          <p:cNvPr id="5" name="Content Placeholder 4">
            <a:extLst>
              <a:ext uri="{FF2B5EF4-FFF2-40B4-BE49-F238E27FC236}">
                <a16:creationId xmlns:a16="http://schemas.microsoft.com/office/drawing/2014/main" id="{D7CD296A-777B-4A90-B6AE-7DD58976CE09}"/>
              </a:ext>
            </a:extLst>
          </p:cNvPr>
          <p:cNvSpPr>
            <a:spLocks noGrp="1"/>
          </p:cNvSpPr>
          <p:nvPr>
            <p:ph idx="1"/>
          </p:nvPr>
        </p:nvSpPr>
        <p:spPr>
          <a:xfrm>
            <a:off x="628650" y="1690869"/>
            <a:ext cx="4062133" cy="3106930"/>
          </a:xfrm>
        </p:spPr>
        <p:txBody>
          <a:bodyPr>
            <a:normAutofit lnSpcReduction="10000"/>
          </a:bodyPr>
          <a:lstStyle/>
          <a:p>
            <a:pPr fontAlgn="base"/>
            <a:r>
              <a:rPr lang="en-US" dirty="0"/>
              <a:t>Be present and engaged in the work.</a:t>
            </a:r>
          </a:p>
          <a:p>
            <a:pPr fontAlgn="base"/>
            <a:r>
              <a:rPr lang="en-US" dirty="0"/>
              <a:t>Speak your truth and respect the truth of others.</a:t>
            </a:r>
          </a:p>
          <a:p>
            <a:pPr fontAlgn="base"/>
            <a:r>
              <a:rPr lang="en-US" dirty="0"/>
              <a:t>Everyone’s voice is not only welcomed, but also needed.</a:t>
            </a:r>
          </a:p>
          <a:p>
            <a:pPr fontAlgn="base"/>
            <a:r>
              <a:rPr lang="en-US" b="1" dirty="0"/>
              <a:t>This is a </a:t>
            </a:r>
            <a:r>
              <a:rPr lang="en-US" b="1" dirty="0">
                <a:solidFill>
                  <a:srgbClr val="FF0000"/>
                </a:solidFill>
              </a:rPr>
              <a:t>JUDGEMENT FREE ZONE!</a:t>
            </a:r>
          </a:p>
        </p:txBody>
      </p:sp>
      <p:sp>
        <p:nvSpPr>
          <p:cNvPr id="3" name="Slide Number Placeholder 2">
            <a:extLst>
              <a:ext uri="{FF2B5EF4-FFF2-40B4-BE49-F238E27FC236}">
                <a16:creationId xmlns:a16="http://schemas.microsoft.com/office/drawing/2014/main" id="{BB97FE8F-7E49-4F4D-A519-E1EC4E095A9D}"/>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
        <p:nvSpPr>
          <p:cNvPr id="6" name="Rectangle 5">
            <a:extLst>
              <a:ext uri="{FF2B5EF4-FFF2-40B4-BE49-F238E27FC236}">
                <a16:creationId xmlns:a16="http://schemas.microsoft.com/office/drawing/2014/main" id="{C1F21D53-4B6D-4AB3-97BC-4024EDBAAB57}"/>
              </a:ext>
            </a:extLst>
          </p:cNvPr>
          <p:cNvSpPr/>
          <p:nvPr/>
        </p:nvSpPr>
        <p:spPr>
          <a:xfrm>
            <a:off x="4453217" y="3244334"/>
            <a:ext cx="237566" cy="369332"/>
          </a:xfrm>
          <a:prstGeom prst="rect">
            <a:avLst/>
          </a:prstGeom>
        </p:spPr>
        <p:txBody>
          <a:bodyPr wrap="none">
            <a:spAutoFit/>
          </a:bodyPr>
          <a:lstStyle/>
          <a:p>
            <a:r>
              <a:rPr lang="en-US" dirty="0"/>
              <a:t> </a:t>
            </a:r>
          </a:p>
        </p:txBody>
      </p:sp>
      <p:grpSp>
        <p:nvGrpSpPr>
          <p:cNvPr id="9" name="Google Shape;228;p42">
            <a:extLst>
              <a:ext uri="{FF2B5EF4-FFF2-40B4-BE49-F238E27FC236}">
                <a16:creationId xmlns:a16="http://schemas.microsoft.com/office/drawing/2014/main" id="{E0358F55-F58E-477D-A8ED-40A55480028A}"/>
              </a:ext>
            </a:extLst>
          </p:cNvPr>
          <p:cNvGrpSpPr/>
          <p:nvPr/>
        </p:nvGrpSpPr>
        <p:grpSpPr>
          <a:xfrm>
            <a:off x="-19330" y="-41632"/>
            <a:ext cx="1433700" cy="1433700"/>
            <a:chOff x="87840" y="134578"/>
            <a:chExt cx="1433700" cy="1433700"/>
          </a:xfrm>
        </p:grpSpPr>
        <p:sp>
          <p:nvSpPr>
            <p:cNvPr id="10" name="Google Shape;229;p42">
              <a:extLst>
                <a:ext uri="{FF2B5EF4-FFF2-40B4-BE49-F238E27FC236}">
                  <a16:creationId xmlns:a16="http://schemas.microsoft.com/office/drawing/2014/main" id="{997C4663-FDC0-43A2-90D7-2B7433BFA313}"/>
                </a:ext>
              </a:extLst>
            </p:cNvPr>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1" name="Google Shape;230;p42">
              <a:extLst>
                <a:ext uri="{FF2B5EF4-FFF2-40B4-BE49-F238E27FC236}">
                  <a16:creationId xmlns:a16="http://schemas.microsoft.com/office/drawing/2014/main" id="{98CDCDFC-C4AF-430C-BBB0-E1767E1EB323}"/>
                </a:ext>
              </a:extLst>
            </p:cNvPr>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12" name="Picture 192" descr="content area icon for reading, writing, and communicating">
            <a:extLst>
              <a:ext uri="{FF2B5EF4-FFF2-40B4-BE49-F238E27FC236}">
                <a16:creationId xmlns:a16="http://schemas.microsoft.com/office/drawing/2014/main" id="{04ADD080-588F-4795-9EA7-C9836907F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640" y="-76200"/>
            <a:ext cx="1466360" cy="12729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5 Powerful Steps To Improve Employee Engagement">
            <a:extLst>
              <a:ext uri="{FF2B5EF4-FFF2-40B4-BE49-F238E27FC236}">
                <a16:creationId xmlns:a16="http://schemas.microsoft.com/office/drawing/2014/main" id="{92AABCDE-79FE-B625-46A7-F662F9868E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5850" y="1526882"/>
            <a:ext cx="4062133" cy="289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2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cap Images – Browse 4,689 Stock Photos, Vectors, and Video | Adobe Stock">
            <a:extLst>
              <a:ext uri="{FF2B5EF4-FFF2-40B4-BE49-F238E27FC236}">
                <a16:creationId xmlns:a16="http://schemas.microsoft.com/office/drawing/2014/main" id="{FF04C366-1063-C065-44B1-0814D924C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474" b="2"/>
          <a:stretch/>
        </p:blipFill>
        <p:spPr bwMode="auto">
          <a:xfrm>
            <a:off x="20" y="1"/>
            <a:ext cx="9143979" cy="6068290"/>
          </a:xfrm>
          <a:prstGeom prst="rect">
            <a:avLst/>
          </a:prstGeom>
          <a:noFill/>
          <a:extLst>
            <a:ext uri="{909E8E84-426E-40DD-AFC4-6F175D3DCCD1}">
              <a14:hiddenFill xmlns:a14="http://schemas.microsoft.com/office/drawing/2010/main">
                <a:solidFill>
                  <a:srgbClr val="FFFFFF"/>
                </a:solidFill>
              </a14:hiddenFill>
            </a:ext>
          </a:extLst>
        </p:spPr>
      </p:pic>
      <p:grpSp>
        <p:nvGrpSpPr>
          <p:cNvPr id="1040" name="Group 1039">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5029199"/>
            <a:ext cx="9171095" cy="1828800"/>
            <a:chOff x="-305" y="2987478"/>
            <a:chExt cx="12188952" cy="1828800"/>
          </a:xfrm>
        </p:grpSpPr>
        <p:sp>
          <p:nvSpPr>
            <p:cNvPr id="1045" name="Freeform: Shape 1044">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048" name="Freeform: Shape 1047">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01929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85C4C7-80AD-4844-5F5C-5A1141C565A8}"/>
              </a:ext>
            </a:extLst>
          </p:cNvPr>
          <p:cNvSpPr>
            <a:spLocks noGrp="1"/>
          </p:cNvSpPr>
          <p:nvPr>
            <p:ph type="title"/>
          </p:nvPr>
        </p:nvSpPr>
        <p:spPr>
          <a:xfrm>
            <a:off x="495031" y="891652"/>
            <a:ext cx="3309016" cy="3030724"/>
          </a:xfrm>
        </p:spPr>
        <p:txBody>
          <a:bodyPr vert="horz" lIns="91440" tIns="45720" rIns="91440" bIns="45720" rtlCol="0" anchor="b">
            <a:normAutofit/>
          </a:bodyPr>
          <a:lstStyle/>
          <a:p>
            <a:pPr algn="r">
              <a:spcBef>
                <a:spcPct val="0"/>
              </a:spcBef>
            </a:pPr>
            <a:r>
              <a:rPr lang="en-US" sz="3500" kern="1200" dirty="0">
                <a:solidFill>
                  <a:srgbClr val="FFFFFF"/>
                </a:solidFill>
                <a:latin typeface="+mj-lt"/>
                <a:ea typeface="+mj-ea"/>
                <a:cs typeface="+mj-cs"/>
              </a:rPr>
              <a:t>What is the Colorado Framework for Writing Instruction? </a:t>
            </a:r>
          </a:p>
        </p:txBody>
      </p:sp>
      <p:sp>
        <p:nvSpPr>
          <p:cNvPr id="3" name="Slide Number Placeholder 2">
            <a:extLst>
              <a:ext uri="{FF2B5EF4-FFF2-40B4-BE49-F238E27FC236}">
                <a16:creationId xmlns:a16="http://schemas.microsoft.com/office/drawing/2014/main" id="{5BA032EB-37E1-3071-D07D-7286ED09F1C1}"/>
              </a:ext>
            </a:extLst>
          </p:cNvPr>
          <p:cNvSpPr>
            <a:spLocks noGrp="1"/>
          </p:cNvSpPr>
          <p:nvPr>
            <p:ph type="sldNum" idx="4294967295"/>
          </p:nvPr>
        </p:nvSpPr>
        <p:spPr>
          <a:xfrm>
            <a:off x="8778240" y="6455664"/>
            <a:ext cx="336042" cy="365125"/>
          </a:xfrm>
        </p:spPr>
        <p:txBody>
          <a:bodyPr vert="horz" lIns="91440" tIns="45720" rIns="91440" bIns="45720" rtlCol="0" anchor="ctr">
            <a:normAutofit/>
          </a:bodyPr>
          <a:lstStyle/>
          <a:p>
            <a:pPr lvl="0" indent="0" algn="r">
              <a:spcBef>
                <a:spcPts val="0"/>
              </a:spcBef>
              <a:spcAft>
                <a:spcPts val="600"/>
              </a:spcAft>
              <a:buNone/>
            </a:pPr>
            <a:fld id="{00000000-1234-1234-1234-123412341234}" type="slidenum">
              <a:rPr lang="en-US" sz="1000" kern="1200">
                <a:solidFill>
                  <a:schemeClr val="tx1">
                    <a:lumMod val="50000"/>
                    <a:lumOff val="50000"/>
                  </a:schemeClr>
                </a:solidFill>
                <a:latin typeface="+mn-lt"/>
                <a:ea typeface="+mn-ea"/>
                <a:cs typeface="+mn-cs"/>
              </a:rPr>
              <a:pPr lvl="0" indent="0" algn="r">
                <a:spcBef>
                  <a:spcPts val="0"/>
                </a:spcBef>
                <a:spcAft>
                  <a:spcPts val="600"/>
                </a:spcAft>
                <a:buNone/>
              </a:pPr>
              <a:t>6</a:t>
            </a:fld>
            <a:endParaRPr lang="en-US" sz="1000" kern="1200">
              <a:solidFill>
                <a:schemeClr val="tx1">
                  <a:lumMod val="50000"/>
                  <a:lumOff val="50000"/>
                </a:schemeClr>
              </a:solidFill>
              <a:latin typeface="+mn-lt"/>
              <a:ea typeface="+mn-ea"/>
              <a:cs typeface="+mn-cs"/>
            </a:endParaRPr>
          </a:p>
        </p:txBody>
      </p:sp>
      <p:pic>
        <p:nvPicPr>
          <p:cNvPr id="6" name="Picture 5">
            <a:extLst>
              <a:ext uri="{FF2B5EF4-FFF2-40B4-BE49-F238E27FC236}">
                <a16:creationId xmlns:a16="http://schemas.microsoft.com/office/drawing/2014/main" id="{03FD22DD-525C-CF4B-5DFB-FF55011F2107}"/>
              </a:ext>
            </a:extLst>
          </p:cNvPr>
          <p:cNvPicPr>
            <a:picLocks noChangeAspect="1"/>
          </p:cNvPicPr>
          <p:nvPr/>
        </p:nvPicPr>
        <p:blipFill>
          <a:blip r:embed="rId2"/>
          <a:stretch>
            <a:fillRect/>
          </a:stretch>
        </p:blipFill>
        <p:spPr>
          <a:xfrm>
            <a:off x="4185153" y="846358"/>
            <a:ext cx="4929130" cy="4013270"/>
          </a:xfrm>
          <a:prstGeom prst="rect">
            <a:avLst/>
          </a:prstGeom>
        </p:spPr>
      </p:pic>
    </p:spTree>
    <p:extLst>
      <p:ext uri="{BB962C8B-B14F-4D97-AF65-F5344CB8AC3E}">
        <p14:creationId xmlns:p14="http://schemas.microsoft.com/office/powerpoint/2010/main" val="3411388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0D4996-5DA5-4055-AB94-BB8968DA3840}"/>
              </a:ext>
            </a:extLst>
          </p:cNvPr>
          <p:cNvPicPr>
            <a:picLocks noChangeAspect="1"/>
          </p:cNvPicPr>
          <p:nvPr/>
        </p:nvPicPr>
        <p:blipFill>
          <a:blip r:embed="rId2"/>
          <a:stretch>
            <a:fillRect/>
          </a:stretch>
        </p:blipFill>
        <p:spPr>
          <a:xfrm>
            <a:off x="764313" y="92813"/>
            <a:ext cx="7731101" cy="5142886"/>
          </a:xfrm>
          <a:prstGeom prst="rect">
            <a:avLst/>
          </a:prstGeom>
        </p:spPr>
      </p:pic>
      <p:sp>
        <p:nvSpPr>
          <p:cNvPr id="6" name="TextBox 5">
            <a:extLst>
              <a:ext uri="{FF2B5EF4-FFF2-40B4-BE49-F238E27FC236}">
                <a16:creationId xmlns:a16="http://schemas.microsoft.com/office/drawing/2014/main" id="{6241E593-8772-39AC-0A91-808E39B25BC6}"/>
              </a:ext>
            </a:extLst>
          </p:cNvPr>
          <p:cNvSpPr txBox="1"/>
          <p:nvPr/>
        </p:nvSpPr>
        <p:spPr>
          <a:xfrm>
            <a:off x="265814" y="5074609"/>
            <a:ext cx="8782493" cy="1569660"/>
          </a:xfrm>
          <a:prstGeom prst="rect">
            <a:avLst/>
          </a:prstGeom>
          <a:noFill/>
        </p:spPr>
        <p:txBody>
          <a:bodyPr wrap="square">
            <a:spAutoFit/>
          </a:bodyPr>
          <a:lstStyle/>
          <a:p>
            <a:r>
              <a:rPr lang="en-US" sz="2400" b="0" i="0" dirty="0">
                <a:solidFill>
                  <a:schemeClr val="tx1"/>
                </a:solidFill>
                <a:effectLst/>
                <a:latin typeface="Calibri" panose="020F0502020204030204" pitchFamily="34" charset="0"/>
                <a:cs typeface="Calibri" panose="020F0502020204030204" pitchFamily="34" charset="0"/>
              </a:rPr>
              <a:t>The</a:t>
            </a:r>
            <a:r>
              <a:rPr lang="en-US" sz="2400" b="0" i="1" dirty="0">
                <a:solidFill>
                  <a:schemeClr val="tx1"/>
                </a:solidFill>
                <a:effectLst/>
                <a:latin typeface="Calibri" panose="020F0502020204030204" pitchFamily="34" charset="0"/>
                <a:cs typeface="Calibri" panose="020F0502020204030204" pitchFamily="34" charset="0"/>
              </a:rPr>
              <a:t> </a:t>
            </a:r>
            <a:r>
              <a:rPr lang="en-US" sz="2400" b="1" i="1" dirty="0">
                <a:solidFill>
                  <a:schemeClr val="tx1"/>
                </a:solidFill>
                <a:effectLst/>
                <a:latin typeface="Calibri" panose="020F0502020204030204" pitchFamily="34" charset="0"/>
                <a:cs typeface="Calibri" panose="020F0502020204030204" pitchFamily="34" charset="0"/>
              </a:rPr>
              <a:t>Colorado Framework for Writing Instruction </a:t>
            </a:r>
            <a:r>
              <a:rPr lang="en-US" sz="2400" b="0" i="0" dirty="0">
                <a:solidFill>
                  <a:schemeClr val="tx1"/>
                </a:solidFill>
                <a:effectLst/>
                <a:latin typeface="Calibri" panose="020F0502020204030204" pitchFamily="34" charset="0"/>
                <a:cs typeface="Calibri" panose="020F0502020204030204" pitchFamily="34" charset="0"/>
              </a:rPr>
              <a:t>is intended to support district- and school-level leaders in facilitating conversations with their literacy leaders, instructional coaches, and teachers to develop a research-based framework toward the teaching of writing. </a:t>
            </a: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190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49563B02-76A3-AE1D-9E68-3CC7B9EAA04F}"/>
              </a:ext>
            </a:extLst>
          </p:cNvPr>
          <p:cNvPicPr>
            <a:picLocks noChangeAspect="1"/>
          </p:cNvPicPr>
          <p:nvPr/>
        </p:nvPicPr>
        <p:blipFill>
          <a:blip r:embed="rId2"/>
          <a:stretch>
            <a:fillRect/>
          </a:stretch>
        </p:blipFill>
        <p:spPr>
          <a:xfrm>
            <a:off x="3662725" y="193423"/>
            <a:ext cx="5255514" cy="3496075"/>
          </a:xfrm>
          <a:prstGeom prst="rect">
            <a:avLst/>
          </a:prstGeom>
        </p:spPr>
      </p:pic>
      <p:sp>
        <p:nvSpPr>
          <p:cNvPr id="7" name="TextBox 6">
            <a:extLst>
              <a:ext uri="{FF2B5EF4-FFF2-40B4-BE49-F238E27FC236}">
                <a16:creationId xmlns:a16="http://schemas.microsoft.com/office/drawing/2014/main" id="{CCE9BD33-09D6-D45D-BB4D-C22DAFD73DD4}"/>
              </a:ext>
            </a:extLst>
          </p:cNvPr>
          <p:cNvSpPr txBox="1"/>
          <p:nvPr/>
        </p:nvSpPr>
        <p:spPr>
          <a:xfrm>
            <a:off x="397198" y="316096"/>
            <a:ext cx="3211034" cy="5632311"/>
          </a:xfrm>
          <a:prstGeom prst="rect">
            <a:avLst/>
          </a:prstGeom>
          <a:noFill/>
        </p:spPr>
        <p:txBody>
          <a:bodyPr wrap="square">
            <a:spAutoFit/>
          </a:bodyPr>
          <a:lstStyle/>
          <a:p>
            <a:r>
              <a:rPr lang="en-US" sz="1800" b="0" i="0" dirty="0">
                <a:solidFill>
                  <a:srgbClr val="333333"/>
                </a:solidFill>
                <a:effectLst/>
                <a:latin typeface="Calibri" panose="020F0502020204030204" pitchFamily="34" charset="0"/>
                <a:cs typeface="Calibri" panose="020F0502020204030204" pitchFamily="34" charset="0"/>
              </a:rPr>
              <a:t>This framework </a:t>
            </a:r>
            <a:r>
              <a:rPr lang="en-US" sz="1800" b="1" i="0" dirty="0">
                <a:solidFill>
                  <a:srgbClr val="333333"/>
                </a:solidFill>
                <a:effectLst/>
                <a:latin typeface="Calibri" panose="020F0502020204030204" pitchFamily="34" charset="0"/>
                <a:cs typeface="Calibri" panose="020F0502020204030204" pitchFamily="34" charset="0"/>
              </a:rPr>
              <a:t>connects these more abstract beliefs to a research base</a:t>
            </a:r>
            <a:r>
              <a:rPr lang="en-US" sz="1800" b="0" i="0" dirty="0">
                <a:solidFill>
                  <a:srgbClr val="333333"/>
                </a:solidFill>
                <a:effectLst/>
                <a:latin typeface="Calibri" panose="020F0502020204030204" pitchFamily="34" charset="0"/>
                <a:cs typeface="Calibri" panose="020F0502020204030204" pitchFamily="34" charset="0"/>
              </a:rPr>
              <a:t>. </a:t>
            </a:r>
          </a:p>
          <a:p>
            <a:endParaRPr lang="en-US" sz="1800" dirty="0">
              <a:solidFill>
                <a:srgbClr val="333333"/>
              </a:solidFill>
              <a:latin typeface="Calibri" panose="020F0502020204030204" pitchFamily="34" charset="0"/>
              <a:cs typeface="Calibri" panose="020F0502020204030204" pitchFamily="34" charset="0"/>
            </a:endParaRPr>
          </a:p>
          <a:p>
            <a:r>
              <a:rPr lang="en-US" sz="1800" b="0" i="0" dirty="0">
                <a:solidFill>
                  <a:srgbClr val="333333"/>
                </a:solidFill>
                <a:effectLst/>
                <a:latin typeface="Calibri" panose="020F0502020204030204" pitchFamily="34" charset="0"/>
                <a:cs typeface="Calibri" panose="020F0502020204030204" pitchFamily="34" charset="0"/>
              </a:rPr>
              <a:t>From there, it offers the elements of a “</a:t>
            </a:r>
            <a:r>
              <a:rPr lang="en-US" sz="1800" b="1" i="0" dirty="0">
                <a:solidFill>
                  <a:srgbClr val="333333"/>
                </a:solidFill>
                <a:effectLst/>
                <a:latin typeface="Calibri" panose="020F0502020204030204" pitchFamily="34" charset="0"/>
                <a:cs typeface="Calibri" panose="020F0502020204030204" pitchFamily="34" charset="0"/>
              </a:rPr>
              <a:t>desired state</a:t>
            </a:r>
            <a:r>
              <a:rPr lang="en-US" sz="1800" b="0" i="0" dirty="0">
                <a:solidFill>
                  <a:srgbClr val="333333"/>
                </a:solidFill>
                <a:effectLst/>
                <a:latin typeface="Calibri" panose="020F0502020204030204" pitchFamily="34" charset="0"/>
                <a:cs typeface="Calibri" panose="020F0502020204030204" pitchFamily="34" charset="0"/>
              </a:rPr>
              <a:t>” of teaching writing: the </a:t>
            </a:r>
            <a:r>
              <a:rPr lang="en-US" sz="1800" b="1" i="0" dirty="0">
                <a:solidFill>
                  <a:srgbClr val="333333"/>
                </a:solidFill>
                <a:effectLst/>
                <a:latin typeface="Calibri" panose="020F0502020204030204" pitchFamily="34" charset="0"/>
                <a:cs typeface="Calibri" panose="020F0502020204030204" pitchFamily="34" charset="0"/>
              </a:rPr>
              <a:t>observable teacher behaviors that demonstrate effective writing instruction and the student behaviors that follow those actions. </a:t>
            </a:r>
          </a:p>
          <a:p>
            <a:endParaRPr lang="en-US" sz="1800" b="1" dirty="0">
              <a:solidFill>
                <a:srgbClr val="333333"/>
              </a:solidFill>
              <a:latin typeface="Calibri" panose="020F0502020204030204" pitchFamily="34" charset="0"/>
              <a:cs typeface="Calibri" panose="020F0502020204030204" pitchFamily="34" charset="0"/>
            </a:endParaRPr>
          </a:p>
          <a:p>
            <a:r>
              <a:rPr lang="en-US" sz="1800" dirty="0">
                <a:solidFill>
                  <a:srgbClr val="333333"/>
                </a:solidFill>
                <a:latin typeface="Calibri" panose="020F0502020204030204" pitchFamily="34" charset="0"/>
                <a:cs typeface="Calibri" panose="020F0502020204030204" pitchFamily="34" charset="0"/>
              </a:rPr>
              <a:t>Both teachers and leaders are asked to examine their current state of writing v. their desired state of writing and then, develop measurable action steps to achieve their desired state of writing. </a:t>
            </a:r>
            <a:endParaRPr lang="en-US" sz="18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F52B1F74-0613-8818-1CFF-9999B23931A7}"/>
              </a:ext>
            </a:extLst>
          </p:cNvPr>
          <p:cNvPicPr>
            <a:picLocks noChangeAspect="1"/>
          </p:cNvPicPr>
          <p:nvPr/>
        </p:nvPicPr>
        <p:blipFill>
          <a:blip r:embed="rId3"/>
          <a:stretch>
            <a:fillRect/>
          </a:stretch>
        </p:blipFill>
        <p:spPr>
          <a:xfrm>
            <a:off x="3523170" y="3788025"/>
            <a:ext cx="5534625" cy="2971448"/>
          </a:xfrm>
          <a:prstGeom prst="rect">
            <a:avLst/>
          </a:prstGeom>
        </p:spPr>
      </p:pic>
    </p:spTree>
    <p:extLst>
      <p:ext uri="{BB962C8B-B14F-4D97-AF65-F5344CB8AC3E}">
        <p14:creationId xmlns:p14="http://schemas.microsoft.com/office/powerpoint/2010/main" val="274354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1F3964-5CEF-B9B7-08BC-51892334AAF4}"/>
              </a:ext>
            </a:extLst>
          </p:cNvPr>
          <p:cNvPicPr>
            <a:picLocks noChangeAspect="1"/>
          </p:cNvPicPr>
          <p:nvPr/>
        </p:nvPicPr>
        <p:blipFill>
          <a:blip r:embed="rId2"/>
          <a:stretch>
            <a:fillRect/>
          </a:stretch>
        </p:blipFill>
        <p:spPr>
          <a:xfrm>
            <a:off x="148856" y="52718"/>
            <a:ext cx="4263656" cy="2750833"/>
          </a:xfrm>
          <a:prstGeom prst="rect">
            <a:avLst/>
          </a:prstGeom>
        </p:spPr>
      </p:pic>
      <p:sp>
        <p:nvSpPr>
          <p:cNvPr id="5" name="TextBox 4">
            <a:extLst>
              <a:ext uri="{FF2B5EF4-FFF2-40B4-BE49-F238E27FC236}">
                <a16:creationId xmlns:a16="http://schemas.microsoft.com/office/drawing/2014/main" id="{37C1ED02-830D-EC67-7867-30AEFF8CF134}"/>
              </a:ext>
            </a:extLst>
          </p:cNvPr>
          <p:cNvSpPr txBox="1"/>
          <p:nvPr/>
        </p:nvSpPr>
        <p:spPr>
          <a:xfrm>
            <a:off x="4412510" y="154909"/>
            <a:ext cx="4731490" cy="2031325"/>
          </a:xfrm>
          <a:prstGeom prst="rect">
            <a:avLst/>
          </a:prstGeom>
          <a:noFill/>
        </p:spPr>
        <p:txBody>
          <a:bodyPr wrap="square">
            <a:spAutoFit/>
          </a:bodyPr>
          <a:lstStyle/>
          <a:p>
            <a:r>
              <a:rPr lang="en-US" sz="1800" b="0" i="0" dirty="0">
                <a:solidFill>
                  <a:srgbClr val="333333"/>
                </a:solidFill>
                <a:effectLst/>
                <a:latin typeface="Calibri" panose="020F0502020204030204" pitchFamily="34" charset="0"/>
                <a:cs typeface="Calibri" panose="020F0502020204030204" pitchFamily="34" charset="0"/>
              </a:rPr>
              <a:t>Finally, the framework connects the instructional practices to </a:t>
            </a:r>
            <a:r>
              <a:rPr lang="en-US" sz="1800" b="1" i="0" dirty="0">
                <a:solidFill>
                  <a:srgbClr val="333333"/>
                </a:solidFill>
                <a:effectLst/>
                <a:latin typeface="Calibri" panose="020F0502020204030204" pitchFamily="34" charset="0"/>
                <a:cs typeface="Calibri" panose="020F0502020204030204" pitchFamily="34" charset="0"/>
              </a:rPr>
              <a:t>the implementation </a:t>
            </a:r>
            <a:r>
              <a:rPr lang="en-US" sz="1800" b="1" dirty="0">
                <a:solidFill>
                  <a:srgbClr val="333333"/>
                </a:solidFill>
                <a:latin typeface="Calibri" panose="020F0502020204030204" pitchFamily="34" charset="0"/>
                <a:cs typeface="Calibri" panose="020F0502020204030204" pitchFamily="34" charset="0"/>
              </a:rPr>
              <a:t>of an instructional system that is comprehensive and systematic in its approach</a:t>
            </a:r>
            <a:r>
              <a:rPr lang="en-US" sz="1800" dirty="0">
                <a:solidFill>
                  <a:srgbClr val="333333"/>
                </a:solidFill>
                <a:latin typeface="Calibri" panose="020F0502020204030204" pitchFamily="34" charset="0"/>
                <a:cs typeface="Calibri" panose="020F0502020204030204" pitchFamily="34" charset="0"/>
              </a:rPr>
              <a:t> to integrate research and evidence-based structures that </a:t>
            </a:r>
            <a:r>
              <a:rPr lang="en-US" sz="1800" b="1" dirty="0">
                <a:solidFill>
                  <a:srgbClr val="333333"/>
                </a:solidFill>
                <a:latin typeface="Calibri" panose="020F0502020204030204" pitchFamily="34" charset="0"/>
                <a:cs typeface="Calibri" panose="020F0502020204030204" pitchFamily="34" charset="0"/>
              </a:rPr>
              <a:t>sees the </a:t>
            </a:r>
            <a:r>
              <a:rPr lang="en-US" sz="1800" b="1" u="sng" dirty="0">
                <a:solidFill>
                  <a:srgbClr val="333333"/>
                </a:solidFill>
                <a:latin typeface="Calibri" panose="020F0502020204030204" pitchFamily="34" charset="0"/>
                <a:cs typeface="Calibri" panose="020F0502020204030204" pitchFamily="34" charset="0"/>
              </a:rPr>
              <a:t>importance</a:t>
            </a:r>
            <a:r>
              <a:rPr lang="en-US" sz="1800" b="1" dirty="0">
                <a:solidFill>
                  <a:srgbClr val="333333"/>
                </a:solidFill>
                <a:latin typeface="Calibri" panose="020F0502020204030204" pitchFamily="34" charset="0"/>
                <a:cs typeface="Calibri" panose="020F0502020204030204" pitchFamily="34" charset="0"/>
              </a:rPr>
              <a:t>, </a:t>
            </a:r>
            <a:r>
              <a:rPr lang="en-US" sz="1800" b="1" u="sng" dirty="0">
                <a:solidFill>
                  <a:srgbClr val="333333"/>
                </a:solidFill>
                <a:latin typeface="Calibri" panose="020F0502020204030204" pitchFamily="34" charset="0"/>
                <a:cs typeface="Calibri" panose="020F0502020204030204" pitchFamily="34" charset="0"/>
              </a:rPr>
              <a:t>interdependence</a:t>
            </a:r>
            <a:r>
              <a:rPr lang="en-US" sz="1800" b="1" dirty="0">
                <a:solidFill>
                  <a:srgbClr val="333333"/>
                </a:solidFill>
                <a:latin typeface="Calibri" panose="020F0502020204030204" pitchFamily="34" charset="0"/>
                <a:cs typeface="Calibri" panose="020F0502020204030204" pitchFamily="34" charset="0"/>
              </a:rPr>
              <a:t>, and </a:t>
            </a:r>
            <a:r>
              <a:rPr lang="en-US" sz="1800" b="1" u="sng" dirty="0">
                <a:solidFill>
                  <a:srgbClr val="333333"/>
                </a:solidFill>
                <a:latin typeface="Calibri" panose="020F0502020204030204" pitchFamily="34" charset="0"/>
                <a:cs typeface="Calibri" panose="020F0502020204030204" pitchFamily="34" charset="0"/>
              </a:rPr>
              <a:t>intersectionality</a:t>
            </a:r>
            <a:r>
              <a:rPr lang="en-US" sz="1800" b="1" dirty="0">
                <a:solidFill>
                  <a:srgbClr val="333333"/>
                </a:solidFill>
                <a:latin typeface="Calibri" panose="020F0502020204030204" pitchFamily="34" charset="0"/>
                <a:cs typeface="Calibri" panose="020F0502020204030204" pitchFamily="34" charset="0"/>
              </a:rPr>
              <a:t> of writing and reading.</a:t>
            </a:r>
            <a:endParaRPr lang="en-US" sz="1800" b="1" dirty="0">
              <a:latin typeface="Calibri" panose="020F0502020204030204" pitchFamily="34" charset="0"/>
              <a:cs typeface="Calibri" panose="020F0502020204030204" pitchFamily="34" charset="0"/>
            </a:endParaRPr>
          </a:p>
        </p:txBody>
      </p:sp>
      <p:pic>
        <p:nvPicPr>
          <p:cNvPr id="6" name="Picture 5" descr="A close-up of a brochure">
            <a:extLst>
              <a:ext uri="{FF2B5EF4-FFF2-40B4-BE49-F238E27FC236}">
                <a16:creationId xmlns:a16="http://schemas.microsoft.com/office/drawing/2014/main" id="{933E4FC7-0D9C-E562-F4FF-73F8F460015F}"/>
              </a:ext>
            </a:extLst>
          </p:cNvPr>
          <p:cNvPicPr>
            <a:picLocks noChangeAspect="1"/>
          </p:cNvPicPr>
          <p:nvPr/>
        </p:nvPicPr>
        <p:blipFill>
          <a:blip r:embed="rId3"/>
          <a:stretch>
            <a:fillRect/>
          </a:stretch>
        </p:blipFill>
        <p:spPr>
          <a:xfrm>
            <a:off x="5146157" y="2644221"/>
            <a:ext cx="3264195" cy="4055091"/>
          </a:xfrm>
          <a:prstGeom prst="rect">
            <a:avLst/>
          </a:prstGeom>
        </p:spPr>
      </p:pic>
      <p:pic>
        <p:nvPicPr>
          <p:cNvPr id="8" name="Picture 7" descr="A picture containing text, skeleton">
            <a:extLst>
              <a:ext uri="{FF2B5EF4-FFF2-40B4-BE49-F238E27FC236}">
                <a16:creationId xmlns:a16="http://schemas.microsoft.com/office/drawing/2014/main" id="{C78ED8F9-FFD2-4A3F-B159-46F2196081A0}"/>
              </a:ext>
            </a:extLst>
          </p:cNvPr>
          <p:cNvPicPr>
            <a:picLocks noChangeAspect="1"/>
          </p:cNvPicPr>
          <p:nvPr/>
        </p:nvPicPr>
        <p:blipFill>
          <a:blip r:embed="rId4"/>
          <a:stretch>
            <a:fillRect/>
          </a:stretch>
        </p:blipFill>
        <p:spPr>
          <a:xfrm>
            <a:off x="414668" y="3756791"/>
            <a:ext cx="4255815" cy="3048491"/>
          </a:xfrm>
          <a:prstGeom prst="rect">
            <a:avLst/>
          </a:prstGeom>
        </p:spPr>
      </p:pic>
      <p:cxnSp>
        <p:nvCxnSpPr>
          <p:cNvPr id="10" name="Straight Arrow Connector 9">
            <a:extLst>
              <a:ext uri="{FF2B5EF4-FFF2-40B4-BE49-F238E27FC236}">
                <a16:creationId xmlns:a16="http://schemas.microsoft.com/office/drawing/2014/main" id="{B7F31FED-5C08-AE53-9C7D-F633FE50F326}"/>
              </a:ext>
            </a:extLst>
          </p:cNvPr>
          <p:cNvCxnSpPr>
            <a:cxnSpLocks/>
          </p:cNvCxnSpPr>
          <p:nvPr/>
        </p:nvCxnSpPr>
        <p:spPr>
          <a:xfrm flipH="1">
            <a:off x="3307378" y="2076753"/>
            <a:ext cx="1380931" cy="165797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8" name="Connector: Elbow 27">
            <a:extLst>
              <a:ext uri="{FF2B5EF4-FFF2-40B4-BE49-F238E27FC236}">
                <a16:creationId xmlns:a16="http://schemas.microsoft.com/office/drawing/2014/main" id="{18B381CA-2B53-1B88-38BF-D9288BCA52CA}"/>
              </a:ext>
            </a:extLst>
          </p:cNvPr>
          <p:cNvCxnSpPr>
            <a:cxnSpLocks/>
          </p:cNvCxnSpPr>
          <p:nvPr/>
        </p:nvCxnSpPr>
        <p:spPr>
          <a:xfrm rot="5400000">
            <a:off x="7503927" y="2063958"/>
            <a:ext cx="2344476" cy="244553"/>
          </a:xfrm>
          <a:prstGeom prst="bentConnector3">
            <a:avLst>
              <a:gd name="adj1" fmla="val 99433"/>
            </a:avLst>
          </a:prstGeom>
          <a:ln>
            <a:headEnd type="triangle"/>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59369402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14643</TotalTime>
  <Words>1831</Words>
  <Application>Microsoft Office PowerPoint</Application>
  <PresentationFormat>On-screen Show (4:3)</PresentationFormat>
  <Paragraphs>255</Paragraphs>
  <Slides>38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Times New Roman</vt:lpstr>
      <vt:lpstr>Calibri</vt:lpstr>
      <vt:lpstr>Trebuchet MS</vt:lpstr>
      <vt:lpstr>Arial</vt:lpstr>
      <vt:lpstr>Office Theme</vt:lpstr>
      <vt:lpstr>Colorado’s Framework for Writing Instruction: What is it?</vt:lpstr>
      <vt:lpstr>Welcome! </vt:lpstr>
      <vt:lpstr>Introductions</vt:lpstr>
      <vt:lpstr>Session Norms</vt:lpstr>
      <vt:lpstr>PowerPoint Presentation</vt:lpstr>
      <vt:lpstr>What is the Colorado Framework for Writing Instruction? </vt:lpstr>
      <vt:lpstr>PowerPoint Presentation</vt:lpstr>
      <vt:lpstr>PowerPoint Presentation</vt:lpstr>
      <vt:lpstr>PowerPoint Presentation</vt:lpstr>
      <vt:lpstr>PowerPoint Presentation</vt:lpstr>
      <vt:lpstr>PowerPoint Presentation</vt:lpstr>
      <vt:lpstr>Breakout Rooms</vt:lpstr>
      <vt:lpstr>PowerPoint Presentation</vt:lpstr>
      <vt:lpstr>PowerPoint Presentation</vt:lpstr>
      <vt:lpstr>Four Principles of Writing and Writing Instruction</vt:lpstr>
      <vt:lpstr>Principle 1: Writing is messy!</vt:lpstr>
      <vt:lpstr>PowerPoint Presentation</vt:lpstr>
      <vt:lpstr>PowerPoint Presentation</vt:lpstr>
      <vt:lpstr>PowerPoint Presentation</vt:lpstr>
      <vt:lpstr>PowerPoint Presentation</vt:lpstr>
      <vt:lpstr>Elementary Example: Grades K-2 </vt:lpstr>
      <vt:lpstr>Elementary Examples: Grades 3-5</vt:lpstr>
      <vt:lpstr>Middle/High School Examples</vt:lpstr>
      <vt:lpstr>PowerPoint Presentation</vt:lpstr>
      <vt:lpstr>PowerPoint Presentation</vt:lpstr>
      <vt:lpstr>PowerPoint Presentation</vt:lpstr>
      <vt:lpstr>PowerPoint Presentation</vt:lpstr>
      <vt:lpstr>PowerPoint Presentation</vt:lpstr>
      <vt:lpstr>PowerPoint Presentation</vt:lpstr>
      <vt:lpstr>The writing process requires . . .</vt:lpstr>
      <vt:lpstr>Principle 2: Writing serves a variety of purposes</vt:lpstr>
      <vt:lpstr>PowerPoint Presentation</vt:lpstr>
      <vt:lpstr>Principle 3: Everyone is a writer!</vt:lpstr>
      <vt:lpstr>PowerPoint Presentation</vt:lpstr>
      <vt:lpstr>Principle 4: Writers bring multiliteracies, and they bring cultural and linguistic assets to whatever they do.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Writing Instruction: Creating a “Belief Contract” for Writing</dc:title>
  <dc:creator>Madorin, Acacia</dc:creator>
  <cp:lastModifiedBy>Gillespie, Olivia</cp:lastModifiedBy>
  <cp:revision>8</cp:revision>
  <dcterms:created xsi:type="dcterms:W3CDTF">2019-06-25T17:30:52Z</dcterms:created>
  <dcterms:modified xsi:type="dcterms:W3CDTF">2024-02-22T22:07:39Z</dcterms:modified>
</cp:coreProperties>
</file>