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8"/>
  </p:notesMasterIdLst>
  <p:sldIdLst>
    <p:sldId id="256" r:id="rId2"/>
    <p:sldId id="336" r:id="rId3"/>
    <p:sldId id="257" r:id="rId4"/>
    <p:sldId id="332" r:id="rId5"/>
    <p:sldId id="335"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315" r:id="rId30"/>
    <p:sldId id="316" r:id="rId31"/>
    <p:sldId id="317" r:id="rId32"/>
    <p:sldId id="329" r:id="rId33"/>
    <p:sldId id="330" r:id="rId34"/>
    <p:sldId id="331" r:id="rId35"/>
    <p:sldId id="327" r:id="rId36"/>
    <p:sldId id="339" r:id="rId37"/>
    <p:sldId id="324" r:id="rId38"/>
    <p:sldId id="337" r:id="rId39"/>
    <p:sldId id="338" r:id="rId40"/>
    <p:sldId id="322" r:id="rId41"/>
    <p:sldId id="334" r:id="rId42"/>
    <p:sldId id="314" r:id="rId43"/>
    <p:sldId id="333" r:id="rId44"/>
    <p:sldId id="325" r:id="rId45"/>
    <p:sldId id="326" r:id="rId46"/>
    <p:sldId id="293" r:id="rId47"/>
    <p:sldId id="294" r:id="rId48"/>
    <p:sldId id="295" r:id="rId49"/>
    <p:sldId id="296" r:id="rId50"/>
    <p:sldId id="297" r:id="rId51"/>
    <p:sldId id="299" r:id="rId52"/>
    <p:sldId id="300" r:id="rId53"/>
    <p:sldId id="301" r:id="rId54"/>
    <p:sldId id="302" r:id="rId55"/>
    <p:sldId id="303" r:id="rId56"/>
    <p:sldId id="304" r:id="rId57"/>
    <p:sldId id="305" r:id="rId58"/>
    <p:sldId id="306" r:id="rId59"/>
    <p:sldId id="307" r:id="rId60"/>
    <p:sldId id="308" r:id="rId61"/>
    <p:sldId id="309" r:id="rId62"/>
    <p:sldId id="328" r:id="rId63"/>
    <p:sldId id="259" r:id="rId64"/>
    <p:sldId id="264" r:id="rId65"/>
    <p:sldId id="267" r:id="rId66"/>
    <p:sldId id="268" r:id="rId6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huKvANnoWhmr9+uiJuyOWms1f4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25" autoAdjust="0"/>
  </p:normalViewPr>
  <p:slideViewPr>
    <p:cSldViewPr snapToGrid="0">
      <p:cViewPr varScale="1">
        <p:scale>
          <a:sx n="48" d="100"/>
          <a:sy n="48" d="100"/>
        </p:scale>
        <p:origin x="13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a:p>
            <a:pPr marL="0" lvl="0" indent="0" algn="l" rtl="0">
              <a:spcBef>
                <a:spcPts val="0"/>
              </a:spcBef>
              <a:spcAft>
                <a:spcPts val="0"/>
              </a:spcAft>
              <a:buNone/>
            </a:pPr>
            <a:r>
              <a:rPr lang="en-US"/>
              <a:t>It’s important to understand the regulatory structure as it relates to COVID-19. State executive and public health orders apply to all Coloradans. Local governments can choose to enact stricter guidance than the state. In some cases, local governments may seek a variance from the state’s orders. At the local school level, districts, BOCES, and charters may adopt policies related to COVID-19.  </a:t>
            </a:r>
            <a:endParaRPr/>
          </a:p>
        </p:txBody>
      </p:sp>
      <p:sp>
        <p:nvSpPr>
          <p:cNvPr id="205" name="Google Shape;2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Brian - CDPHE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Even though schools in Colorado have not had in person learning for many months, we can still learn about the risk of COVID in children from other sources.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In this data from CDPHE, we can see important trends. Kids respond very differently to COVID than adults; they get sick less often and are at lower risk for severe outcomes.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This changes through adolescence and into the early 20s, when people start to have more adult-like transmission patterns. However, even these young adults are at low risk of severe outcomes.</a:t>
            </a:r>
            <a:endParaRPr>
              <a:latin typeface="Arial"/>
              <a:ea typeface="Arial"/>
              <a:cs typeface="Arial"/>
              <a:sym typeface="Arial"/>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Brian - CDPHE: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We have learned a lot about controlling the spread of COVID-19 in the past few months. We’ve been tracking and monitoring outbreaks throughout the state and looking at the effects of different social distancing measures.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We know from experience that no single intervention works perfectly, which is why a layered strategy is so critical.</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For example, about 50% of people contagious with COVID have symptoms; screening is worth doing to detect those people, but it’s not enough on its own.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Additionally, we know that face coverings, when worn properly, can dramatically reduce disease transmission. But even hospital-grade N95 don’t make the risk of transmission 0, and we also need to protect people who are unable to wear masks.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Spacing, ventilation, and room setup are important strategies too, and I want to talk more about them on the next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Source: wikimedia commons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8" name="Google Shape;228;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Brian- CDPHE: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One of the biggest questions we hear from schools is concerns about how to space children 6 feet apart in a classroom.</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We’ve already talked about how transmission is different for younger ages, and that impacts spacing recommendations. Children under about 12 don’t play a large role in viral transmission, and spacing is less important for this group.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For older kids, who have more adult-like disease transmission, we can look at data about spacing at different distances. And this graph from Lancet demonstrates a key point; while 6 feet is fantastic, nothing magic happens between 5 and 7 feet, and 3 feet still provides a lot of protection.</a:t>
            </a:r>
            <a:endParaRPr/>
          </a:p>
        </p:txBody>
      </p:sp>
      <p:sp>
        <p:nvSpPr>
          <p:cNvPr id="237" name="Google Shape;237;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Brian: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But I also want to talk about other important considerations. If the ventilation setup in a room is blowing infectious virus around the room, even far beyond 6 feet there can be risk of infection.</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In this outbreak in a restaurant, reported by the CDC, an air conditioning unit caused air to circulate and swirl among table A, B, and C, where a lot of people were infected at distances of up to 10 feet.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But even people sitting very close to the source patient at table E weren’t infected, because the air flow didn’t affect them.</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We’ve found that being outdoor is great for preventing infection, and maximizing the amount of outdoor air coming into the building is a powerful way to prevent infection.</a:t>
            </a:r>
            <a:endParaRPr dirty="0"/>
          </a:p>
        </p:txBody>
      </p:sp>
      <p:sp>
        <p:nvSpPr>
          <p:cNvPr id="245" name="Google Shape;245;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Brian</a:t>
            </a:r>
            <a:br>
              <a:rPr lang="en-US" dirty="0"/>
            </a:br>
            <a:r>
              <a:rPr lang="en-US" dirty="0"/>
              <a:t>Finally, I want to talk about the most important infection control method; reducing the number of contacts each person has during the day. And the best way to do this is to keep people in what we are calling cohorts, although some people call them bubbles or fixed classrooms.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If you look at the two diagrams here, each represents a school with a single infected person. On the left, there is excellent </a:t>
            </a:r>
            <a:r>
              <a:rPr lang="en-US" dirty="0" err="1"/>
              <a:t>cohorting</a:t>
            </a:r>
            <a:r>
              <a:rPr lang="en-US" dirty="0"/>
              <a:t>, and only students in the same classroom as the case need to be quarantined and tested, and the rest of the school can continue without even a single day of interruption.</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On the right, the infected person has interacted with an unknown number of people across the entire school. To prevent further transmission, the whole school might need to be dismissed, and many more people will be subject to quarantine and testing.</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We saw exactly this play out in two Colorado childcare center where staff were found to be infected. The facilities were similar sizes, but in one only 11 people in total had to quarantine, but in the other the entire center (70+ people) were quarantined.</a:t>
            </a:r>
            <a:endParaRPr dirty="0"/>
          </a:p>
        </p:txBody>
      </p:sp>
      <p:sp>
        <p:nvSpPr>
          <p:cNvPr id="258" name="Google Shape;25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Brian: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We feel so confident about the effectiveness of cohorting that we’ve written out different plans for responding to outbreaks in cohorted and non cohorted schools.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But cohorting doesn’t have to look like just one thing. For younger students, cohorting may just mean having separate lunch and recess periods from other classes.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For older students who take multiple different classes at different levels, there are many different strategies.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Here’s a model for hybrid learning, where for subjects where students are at many different levels, one in-person proctor supervises groups of students working on hybrid instruction from remote teachers at different levels. This way, students can stay in their cohort while having their different learning needs addressed.</a:t>
            </a:r>
            <a:endParaRPr/>
          </a:p>
        </p:txBody>
      </p:sp>
      <p:sp>
        <p:nvSpPr>
          <p:cNvPr id="463" name="Google Shape;46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571" name="Google Shape;571;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580" name="Google Shape;580;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589" name="Google Shape;58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598" name="Google Shape;598;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607" name="Google Shape;607;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616" name="Google Shape;616;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Therese -  </a:t>
            </a:r>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latin typeface="Arial"/>
                <a:ea typeface="Arial"/>
                <a:cs typeface="Arial"/>
                <a:sym typeface="Arial"/>
              </a:rPr>
              <a:t> Notes: The current CDPHE guidance for p-12 education falls under safer at home which requires daily temperature and symptom monitoring for any person entering the building. The CDC also has recommendations on conducting temperate and symptoms checks for staff and students. You will find links to both resources here. Currently, there are discussions occurring around the children’s screenings being done at home. </a:t>
            </a:r>
            <a:endParaRPr sz="110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sz="1300">
                <a:highlight>
                  <a:srgbClr val="FFFFFF"/>
                </a:highlight>
                <a:latin typeface="Arial"/>
                <a:ea typeface="Arial"/>
                <a:cs typeface="Arial"/>
                <a:sym typeface="Arial"/>
              </a:rPr>
              <a:t>.</a:t>
            </a:r>
            <a:endParaRPr sz="130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30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624" name="Google Shape;6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Therese</a:t>
            </a:r>
            <a:endParaRPr/>
          </a:p>
        </p:txBody>
      </p:sp>
      <p:sp>
        <p:nvSpPr>
          <p:cNvPr id="633" name="Google Shape;633;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RHONDA</a:t>
            </a:r>
            <a:endParaRPr/>
          </a:p>
          <a:p>
            <a:pPr marL="0" lvl="0" indent="0" algn="l" rtl="0">
              <a:spcBef>
                <a:spcPts val="0"/>
              </a:spcBef>
              <a:spcAft>
                <a:spcPts val="0"/>
              </a:spcAft>
              <a:buNone/>
            </a:pPr>
            <a:r>
              <a:rPr lang="en-US"/>
              <a:t>Hello, it is good to be here with you.  I know you are handling so many complex situations right now, and you are working so hard.  Please accept our sincere appreciation for all that you have done for our state and for so many families. </a:t>
            </a:r>
            <a:endParaRPr/>
          </a:p>
          <a:p>
            <a:pPr marL="0" lvl="0" indent="0" algn="l" rtl="0">
              <a:spcBef>
                <a:spcPts val="0"/>
              </a:spcBef>
              <a:spcAft>
                <a:spcPts val="0"/>
              </a:spcAft>
              <a:buNone/>
            </a:pPr>
            <a:endParaRPr/>
          </a:p>
          <a:p>
            <a:pPr marL="0" lvl="0" indent="0" algn="l" rtl="0">
              <a:spcBef>
                <a:spcPts val="0"/>
              </a:spcBef>
              <a:spcAft>
                <a:spcPts val="0"/>
              </a:spcAft>
              <a:buNone/>
            </a:pPr>
            <a:r>
              <a:rPr lang="en-US"/>
              <a:t>Last week, CDPHE released new school guidance that </a:t>
            </a:r>
            <a:r>
              <a:rPr lang="en-US" sz="1400">
                <a:solidFill>
                  <a:srgbClr val="333333"/>
                </a:solidFill>
                <a:latin typeface="Arial"/>
                <a:ea typeface="Arial"/>
                <a:cs typeface="Arial"/>
                <a:sym typeface="Arial"/>
              </a:rPr>
              <a:t>CDE and </a:t>
            </a:r>
            <a:r>
              <a:rPr lang="en-US" sz="1400">
                <a:latin typeface="Arial"/>
                <a:ea typeface="Arial"/>
                <a:cs typeface="Arial"/>
                <a:sym typeface="Arial"/>
              </a:rPr>
              <a:t>CDPHE partnered to create. The guidance released from CDPHE is based on the latest science and health recommendations by the American Academy of Pediatrics and others. </a:t>
            </a:r>
            <a:endParaRPr sz="1400">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400">
              <a:solidFill>
                <a:srgbClr val="333333"/>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400">
                <a:solidFill>
                  <a:srgbClr val="333333"/>
                </a:solidFill>
                <a:latin typeface="Arial"/>
                <a:ea typeface="Arial"/>
                <a:cs typeface="Arial"/>
                <a:sym typeface="Arial"/>
              </a:rPr>
              <a:t>As local public health agencies work with districts to reopen schools this fall, the guidance provides specific recommendations on what school operations should look like based on the severity of COVID-19 incidence in their community. And the guidance is presented by elementary, middle, and high school level.</a:t>
            </a:r>
            <a:endParaRPr sz="1400">
              <a:solidFill>
                <a:srgbClr val="333333"/>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400">
                <a:latin typeface="Arial"/>
                <a:ea typeface="Arial"/>
                <a:cs typeface="Arial"/>
                <a:sym typeface="Arial"/>
              </a:rPr>
              <a:t>Additionally, the guidance has age-group specific recommendations on mask wearing, social distancing, and keeping students in cohorts. Evidence suggests the risk of COVID-19 transmission between younger children and from children to adults is low, and this is why preschools and elementary schools should have different guidelines than middle schools and high schools.</a:t>
            </a:r>
            <a:endParaRPr sz="1400">
              <a:latin typeface="Arial"/>
              <a:ea typeface="Arial"/>
              <a:cs typeface="Arial"/>
              <a:sym typeface="Arial"/>
            </a:endParaRPr>
          </a:p>
          <a:p>
            <a:pPr marL="0" lvl="0" indent="0" algn="l" rtl="0">
              <a:spcBef>
                <a:spcPts val="800"/>
              </a:spcBef>
              <a:spcAft>
                <a:spcPts val="0"/>
              </a:spcAft>
              <a:buNone/>
            </a:pPr>
            <a:endParaRPr/>
          </a:p>
        </p:txBody>
      </p:sp>
      <p:sp>
        <p:nvSpPr>
          <p:cNvPr id="648" name="Google Shape;6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Rhonda</a:t>
            </a:r>
            <a:endParaRPr/>
          </a:p>
          <a:p>
            <a:pPr marL="0" lvl="0" indent="0" algn="l" rtl="0">
              <a:spcBef>
                <a:spcPts val="0"/>
              </a:spcBef>
              <a:spcAft>
                <a:spcPts val="0"/>
              </a:spcAft>
              <a:buClr>
                <a:schemeClr val="dk1"/>
              </a:buClr>
              <a:buSzPts val="1800"/>
              <a:buFont typeface="Calibri"/>
              <a:buNone/>
            </a:pPr>
            <a:r>
              <a:rPr lang="en-US" sz="1800"/>
              <a:t>As the COVID-19 situation continues to evolve, we will continue to adjust the CDE Planning Framework and Toolkit with CDPHE. </a:t>
            </a:r>
            <a:endParaRPr sz="1800"/>
          </a:p>
          <a:p>
            <a:pPr marL="0" lvl="0" indent="0" algn="l" rtl="0">
              <a:spcBef>
                <a:spcPts val="0"/>
              </a:spcBef>
              <a:spcAft>
                <a:spcPts val="0"/>
              </a:spcAft>
              <a:buClr>
                <a:schemeClr val="dk1"/>
              </a:buClr>
              <a:buSzPts val="1800"/>
              <a:buFont typeface="Calibri"/>
              <a:buNone/>
            </a:pPr>
            <a:endParaRPr sz="1800"/>
          </a:p>
          <a:p>
            <a:pPr marL="0" lvl="0" indent="0" algn="l" rtl="0">
              <a:spcBef>
                <a:spcPts val="0"/>
              </a:spcBef>
              <a:spcAft>
                <a:spcPts val="0"/>
              </a:spcAft>
              <a:buClr>
                <a:schemeClr val="dk1"/>
              </a:buClr>
              <a:buSzPts val="1800"/>
              <a:buFont typeface="Calibri"/>
              <a:buNone/>
            </a:pPr>
            <a:r>
              <a:rPr lang="en-US" sz="1800"/>
              <a:t>We appreciate the ongoing collaboration and hard work that </a:t>
            </a:r>
            <a:r>
              <a:rPr lang="en-US" sz="1800" u="sng"/>
              <a:t>you, our amazing school nurses</a:t>
            </a:r>
            <a:r>
              <a:rPr lang="en-US" sz="1800"/>
              <a:t>, have dedicated to helping schools and districts open in the fall. Thank you for the opportunity to join you today, and I’ll hand it over to Amy Gammel from CDPHE.</a:t>
            </a:r>
            <a:endParaRPr sz="1800"/>
          </a:p>
        </p:txBody>
      </p:sp>
      <p:sp>
        <p:nvSpPr>
          <p:cNvPr id="656" name="Google Shape;656;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965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d0e3fceb3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d0e3fceb3_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g8d0e3fceb3_8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8d0e3fceb3_8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8d0e3fceb3_8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g8d0e3fceb3_8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8d0e3fceb3_8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8d0e3fceb3_8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g8d0e3fceb3_8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15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Ensure that learning recommendations are not limited by access to technology.</a:t>
            </a:r>
            <a:r>
              <a:rPr lang="en-US" dirty="0"/>
              <a:t> Student learning should not be solely dependent on access to devices and the internet. Encourage approaches that can be pursued without technology and/or asynchronously to set students up for success.</a:t>
            </a:r>
          </a:p>
          <a:p>
            <a:pPr lvl="0"/>
            <a:r>
              <a:rPr lang="en-US" b="1" dirty="0"/>
              <a:t>Recognize that students and family members may be available to play different roles in learning when at home. </a:t>
            </a:r>
            <a:r>
              <a:rPr lang="en-US" dirty="0"/>
              <a:t>Students and families may need to juggle home, caretaking, school, and work responsibilities. Consider a menu of options for learning experiences that allow for different types and levels of engagement during remote learning. </a:t>
            </a:r>
          </a:p>
          <a:p>
            <a:pPr lvl="0"/>
            <a:r>
              <a:rPr lang="en-US" b="1" dirty="0"/>
              <a:t>Students in poverty and students in special populations may be especially vulnerable during this time. </a:t>
            </a:r>
            <a:r>
              <a:rPr lang="en-US" dirty="0"/>
              <a:t>Families in poverty may be experiencing several of the considerations described above, along with additional concerns including regular access to meals, utilities, health services, or shelter. Undocumented students and students receiving special education services may face challenges in accessing resources that they need. Encourage educators to prioritize the physical, mental, and emotional well-being of all students. </a:t>
            </a:r>
          </a:p>
          <a:p>
            <a:pPr lvl="0"/>
            <a:r>
              <a:rPr lang="en-US" b="1" dirty="0"/>
              <a:t>Learning recommendations should leverage student interest, identity, and agency. </a:t>
            </a:r>
            <a:r>
              <a:rPr lang="en-US" dirty="0"/>
              <a:t>Equitable learning experiences should be both responsive to the current need as well as meaningful to learners.</a:t>
            </a:r>
          </a:p>
          <a:p>
            <a:pPr lvl="0"/>
            <a:r>
              <a:rPr lang="en-US" b="1" dirty="0"/>
              <a:t>Student home languages should be valued as an asset to learning. </a:t>
            </a:r>
            <a:r>
              <a:rPr lang="en-US" dirty="0"/>
              <a:t>Take steps to bridge the gap in access to bilingual and native language resources that support learning for students and their families.</a:t>
            </a:r>
          </a:p>
          <a:p>
            <a:endParaRPr lang="en-US" dirty="0"/>
          </a:p>
        </p:txBody>
      </p:sp>
      <p:sp>
        <p:nvSpPr>
          <p:cNvPr id="4" name="Slide Number Placeholder 3"/>
          <p:cNvSpPr>
            <a:spLocks noGrp="1"/>
          </p:cNvSpPr>
          <p:nvPr>
            <p:ph type="sldNum" sz="quarter" idx="5"/>
          </p:nvPr>
        </p:nvSpPr>
        <p:spPr/>
        <p:txBody>
          <a:bodyPr/>
          <a:lstStyle/>
          <a:p>
            <a:fld id="{9F31B279-09D5-4805-9F0B-36E1A0C6FF3E}" type="slidenum">
              <a:rPr lang="en-US" smtClean="0"/>
              <a:t>37</a:t>
            </a:fld>
            <a:endParaRPr lang="en-US"/>
          </a:p>
        </p:txBody>
      </p:sp>
    </p:spTree>
    <p:extLst>
      <p:ext uri="{BB962C8B-B14F-4D97-AF65-F5344CB8AC3E}">
        <p14:creationId xmlns:p14="http://schemas.microsoft.com/office/powerpoint/2010/main" val="2041468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Considerations for Resources to Support Diverse Learning Settings</a:t>
            </a:r>
          </a:p>
          <a:p>
            <a:r>
              <a:rPr lang="en-US" sz="1200" kern="1200" dirty="0">
                <a:solidFill>
                  <a:schemeClr val="tx1"/>
                </a:solidFill>
                <a:effectLst/>
                <a:latin typeface="+mn-lt"/>
                <a:ea typeface="+mn-ea"/>
                <a:cs typeface="+mn-cs"/>
              </a:rPr>
              <a:t>Consider how the materials/tools or instructional strategies you leverage:</a:t>
            </a:r>
          </a:p>
          <a:p>
            <a:pPr lvl="0"/>
            <a:r>
              <a:rPr lang="en-US" sz="1200" kern="1200" dirty="0">
                <a:solidFill>
                  <a:schemeClr val="tx1"/>
                </a:solidFill>
                <a:effectLst/>
                <a:latin typeface="+mn-lt"/>
                <a:ea typeface="+mn-ea"/>
                <a:cs typeface="+mn-cs"/>
              </a:rPr>
              <a:t>Support </a:t>
            </a:r>
            <a:r>
              <a:rPr lang="en-US" sz="1200" b="1" kern="1200" dirty="0">
                <a:solidFill>
                  <a:schemeClr val="tx1"/>
                </a:solidFill>
                <a:effectLst/>
                <a:latin typeface="+mn-lt"/>
                <a:ea typeface="+mn-ea"/>
                <a:cs typeface="+mn-cs"/>
              </a:rPr>
              <a:t>flexible scheduling and limited technology access when shifting to hybrid/blended or remote </a:t>
            </a:r>
            <a:r>
              <a:rPr lang="en-US" sz="1200" kern="1200" dirty="0">
                <a:solidFill>
                  <a:schemeClr val="tx1"/>
                </a:solidFill>
                <a:effectLst/>
                <a:latin typeface="+mn-lt"/>
                <a:ea typeface="+mn-ea"/>
                <a:cs typeface="+mn-cs"/>
              </a:rPr>
              <a:t>learning settings.</a:t>
            </a:r>
          </a:p>
          <a:p>
            <a:pPr lvl="0"/>
            <a:r>
              <a:rPr lang="en-US" sz="1200" kern="1200" dirty="0">
                <a:solidFill>
                  <a:schemeClr val="tx1"/>
                </a:solidFill>
                <a:effectLst/>
                <a:latin typeface="+mn-lt"/>
                <a:ea typeface="+mn-ea"/>
                <a:cs typeface="+mn-cs"/>
              </a:rPr>
              <a:t>Engage students in </a:t>
            </a:r>
            <a:r>
              <a:rPr lang="en-US" sz="1200" b="1" kern="1200" dirty="0">
                <a:solidFill>
                  <a:schemeClr val="tx1"/>
                </a:solidFill>
                <a:effectLst/>
                <a:latin typeface="+mn-lt"/>
                <a:ea typeface="+mn-ea"/>
                <a:cs typeface="+mn-cs"/>
              </a:rPr>
              <a:t>meaningful </a:t>
            </a:r>
            <a:r>
              <a:rPr lang="en-US" sz="1200" kern="1200" dirty="0">
                <a:solidFill>
                  <a:schemeClr val="tx1"/>
                </a:solidFill>
                <a:effectLst/>
                <a:latin typeface="+mn-lt"/>
                <a:ea typeface="+mn-ea"/>
                <a:cs typeface="+mn-cs"/>
              </a:rPr>
              <a:t>explorations, investigations, inquiries, analysis, and/or sense-making.</a:t>
            </a:r>
          </a:p>
          <a:p>
            <a:pPr lvl="0"/>
            <a:r>
              <a:rPr lang="en-US" sz="1200" kern="1200" dirty="0">
                <a:solidFill>
                  <a:schemeClr val="tx1"/>
                </a:solidFill>
                <a:effectLst/>
                <a:latin typeface="+mn-lt"/>
                <a:ea typeface="+mn-ea"/>
                <a:cs typeface="+mn-cs"/>
              </a:rPr>
              <a:t>When in remote or hybrid settings, encourage students to engage in </a:t>
            </a:r>
            <a:r>
              <a:rPr lang="en-US" sz="1200" b="1" kern="1200" dirty="0">
                <a:solidFill>
                  <a:schemeClr val="tx1"/>
                </a:solidFill>
                <a:effectLst/>
                <a:latin typeface="+mn-lt"/>
                <a:ea typeface="+mn-ea"/>
                <a:cs typeface="+mn-cs"/>
              </a:rPr>
              <a:t>activities that already happen in their homes with materials that families already have </a:t>
            </a:r>
            <a:r>
              <a:rPr lang="en-US" sz="1200" kern="1200" dirty="0">
                <a:solidFill>
                  <a:schemeClr val="tx1"/>
                </a:solidFill>
                <a:effectLst/>
                <a:latin typeface="+mn-lt"/>
                <a:ea typeface="+mn-ea"/>
                <a:cs typeface="+mn-cs"/>
              </a:rPr>
              <a:t>(especially so families do not need to purchase additional supplies).</a:t>
            </a:r>
          </a:p>
          <a:p>
            <a:pPr lvl="0"/>
            <a:r>
              <a:rPr lang="en-US" sz="1200" kern="1200" dirty="0">
                <a:solidFill>
                  <a:schemeClr val="tx1"/>
                </a:solidFill>
                <a:effectLst/>
                <a:latin typeface="+mn-lt"/>
                <a:ea typeface="+mn-ea"/>
                <a:cs typeface="+mn-cs"/>
              </a:rPr>
              <a:t>Help students make </a:t>
            </a:r>
            <a:r>
              <a:rPr lang="en-US" sz="1200" b="1" kern="1200" dirty="0">
                <a:solidFill>
                  <a:schemeClr val="tx1"/>
                </a:solidFill>
                <a:effectLst/>
                <a:latin typeface="+mn-lt"/>
                <a:ea typeface="+mn-ea"/>
                <a:cs typeface="+mn-cs"/>
              </a:rPr>
              <a:t>explicit connections to their interests and identities</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Invite family members to be a partner </a:t>
            </a:r>
            <a:r>
              <a:rPr lang="en-US" sz="1200" kern="1200" dirty="0">
                <a:solidFill>
                  <a:schemeClr val="tx1"/>
                </a:solidFill>
                <a:effectLst/>
                <a:latin typeface="+mn-lt"/>
                <a:ea typeface="+mn-ea"/>
                <a:cs typeface="+mn-cs"/>
              </a:rPr>
              <a:t>in students’ learning.</a:t>
            </a:r>
          </a:p>
          <a:p>
            <a:pPr lvl="0"/>
            <a:r>
              <a:rPr lang="en-US" sz="1200" kern="1200" dirty="0">
                <a:solidFill>
                  <a:schemeClr val="tx1"/>
                </a:solidFill>
                <a:effectLst/>
                <a:latin typeface="+mn-lt"/>
                <a:ea typeface="+mn-ea"/>
                <a:cs typeface="+mn-cs"/>
              </a:rPr>
              <a:t>Provide students with </a:t>
            </a:r>
            <a:r>
              <a:rPr lang="en-US" sz="1200" b="1" kern="1200" dirty="0">
                <a:solidFill>
                  <a:schemeClr val="tx1"/>
                </a:solidFill>
                <a:effectLst/>
                <a:latin typeface="+mn-lt"/>
                <a:ea typeface="+mn-ea"/>
                <a:cs typeface="+mn-cs"/>
              </a:rPr>
              <a:t>choices for how they engage, what they investigate/research, or how they demonstrate learning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students in </a:t>
            </a:r>
            <a:r>
              <a:rPr lang="en-US" sz="1200" b="1" kern="1200" dirty="0">
                <a:solidFill>
                  <a:schemeClr val="tx1"/>
                </a:solidFill>
                <a:effectLst/>
                <a:latin typeface="+mn-lt"/>
                <a:ea typeface="+mn-ea"/>
                <a:cs typeface="+mn-cs"/>
              </a:rPr>
              <a:t>self-reflection</a:t>
            </a:r>
            <a:r>
              <a:rPr lang="en-US" sz="1200" kern="1200" dirty="0">
                <a:solidFill>
                  <a:schemeClr val="tx1"/>
                </a:solidFill>
                <a:effectLst/>
                <a:latin typeface="+mn-lt"/>
                <a:ea typeface="+mn-ea"/>
                <a:cs typeface="+mn-cs"/>
              </a:rPr>
              <a:t> related to content and process to support their learning.</a:t>
            </a:r>
          </a:p>
          <a:p>
            <a:pPr lvl="0"/>
            <a:r>
              <a:rPr lang="en-US" sz="1200" b="1" kern="1200" dirty="0">
                <a:solidFill>
                  <a:schemeClr val="tx1"/>
                </a:solidFill>
                <a:effectLst/>
                <a:latin typeface="+mn-lt"/>
                <a:ea typeface="+mn-ea"/>
                <a:cs typeface="+mn-cs"/>
              </a:rPr>
              <a:t>Exercise sensitivity </a:t>
            </a:r>
            <a:r>
              <a:rPr lang="en-US" sz="1200" kern="1200" dirty="0">
                <a:solidFill>
                  <a:schemeClr val="tx1"/>
                </a:solidFill>
                <a:effectLst/>
                <a:latin typeface="+mn-lt"/>
                <a:ea typeface="+mn-ea"/>
                <a:cs typeface="+mn-cs"/>
              </a:rPr>
              <a:t>when referencing the current pandemic as a topic for instruction.</a:t>
            </a:r>
          </a:p>
          <a:p>
            <a:pPr lvl="0"/>
            <a:r>
              <a:rPr lang="en-US" sz="1200" kern="1200" dirty="0">
                <a:solidFill>
                  <a:schemeClr val="tx1"/>
                </a:solidFill>
                <a:effectLst/>
                <a:latin typeface="+mn-lt"/>
                <a:ea typeface="+mn-ea"/>
                <a:cs typeface="+mn-cs"/>
              </a:rPr>
              <a:t>Encourage, support, and facilitate </a:t>
            </a:r>
            <a:r>
              <a:rPr lang="en-US" sz="1200" b="1" kern="1200" dirty="0">
                <a:solidFill>
                  <a:schemeClr val="tx1"/>
                </a:solidFill>
                <a:effectLst/>
                <a:latin typeface="+mn-lt"/>
                <a:ea typeface="+mn-ea"/>
                <a:cs typeface="+mn-cs"/>
              </a:rPr>
              <a:t>first-language family participation</a:t>
            </a:r>
            <a:r>
              <a:rPr lang="en-US" sz="1200" kern="1200" dirty="0">
                <a:solidFill>
                  <a:schemeClr val="tx1"/>
                </a:solidFill>
                <a:effectLst/>
                <a:latin typeface="+mn-lt"/>
                <a:ea typeface="+mn-ea"/>
                <a:cs typeface="+mn-cs"/>
              </a:rPr>
              <a:t> in the learning across multiple settings.</a:t>
            </a:r>
          </a:p>
          <a:p>
            <a:endParaRPr lang="en-US" dirty="0"/>
          </a:p>
        </p:txBody>
      </p:sp>
      <p:sp>
        <p:nvSpPr>
          <p:cNvPr id="4" name="Slide Number Placeholder 3"/>
          <p:cNvSpPr>
            <a:spLocks noGrp="1"/>
          </p:cNvSpPr>
          <p:nvPr>
            <p:ph type="sldNum" sz="quarter" idx="5"/>
          </p:nvPr>
        </p:nvSpPr>
        <p:spPr/>
        <p:txBody>
          <a:bodyPr/>
          <a:lstStyle/>
          <a:p>
            <a:fld id="{9F31B279-09D5-4805-9F0B-36E1A0C6FF3E}" type="slidenum">
              <a:rPr lang="en-US" smtClean="0"/>
              <a:t>38</a:t>
            </a:fld>
            <a:endParaRPr lang="en-US"/>
          </a:p>
        </p:txBody>
      </p:sp>
    </p:spTree>
    <p:extLst>
      <p:ext uri="{BB962C8B-B14F-4D97-AF65-F5344CB8AC3E}">
        <p14:creationId xmlns:p14="http://schemas.microsoft.com/office/powerpoint/2010/main" val="1548150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1B279-09D5-4805-9F0B-36E1A0C6FF3E}" type="slidenum">
              <a:rPr lang="en-US" smtClean="0"/>
              <a:t>40</a:t>
            </a:fld>
            <a:endParaRPr lang="en-US"/>
          </a:p>
        </p:txBody>
      </p:sp>
    </p:spTree>
    <p:extLst>
      <p:ext uri="{BB962C8B-B14F-4D97-AF65-F5344CB8AC3E}">
        <p14:creationId xmlns:p14="http://schemas.microsoft.com/office/powerpoint/2010/main" val="2512135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812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8d0e3fceb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8d0e3fceb3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g8d0e3fceb3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Brian </a:t>
            </a:r>
            <a:endParaRPr/>
          </a:p>
        </p:txBody>
      </p:sp>
      <p:sp>
        <p:nvSpPr>
          <p:cNvPr id="695" name="Google Shape;69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Brian</a:t>
            </a:r>
            <a:endParaRPr/>
          </a:p>
          <a:p>
            <a:pPr marL="0" lvl="0" indent="0" algn="l" rtl="0">
              <a:spcBef>
                <a:spcPts val="0"/>
              </a:spcBef>
              <a:spcAft>
                <a:spcPts val="0"/>
              </a:spcAft>
              <a:buNone/>
            </a:pP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https://www.cdc.gov/coronavirus/2019-ncov/hcp/guidance-risk-assesment-hcp.html</a:t>
            </a:r>
            <a:endParaRPr/>
          </a:p>
        </p:txBody>
      </p:sp>
      <p:sp>
        <p:nvSpPr>
          <p:cNvPr id="702" name="Google Shape;70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Brian </a:t>
            </a:r>
            <a:endParaRPr/>
          </a:p>
        </p:txBody>
      </p:sp>
      <p:sp>
        <p:nvSpPr>
          <p:cNvPr id="709" name="Google Shape;70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Brian </a:t>
            </a:r>
            <a:endParaRPr/>
          </a:p>
        </p:txBody>
      </p:sp>
      <p:sp>
        <p:nvSpPr>
          <p:cNvPr id="716" name="Google Shape;71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Rhonda </a:t>
            </a:r>
            <a:endParaRPr/>
          </a:p>
          <a:p>
            <a:pPr marL="0" lvl="0" indent="0" algn="l" rtl="0">
              <a:spcBef>
                <a:spcPts val="0"/>
              </a:spcBef>
              <a:spcAft>
                <a:spcPts val="0"/>
              </a:spcAft>
              <a:buNone/>
            </a:pPr>
            <a:endParaRPr/>
          </a:p>
        </p:txBody>
      </p:sp>
      <p:sp>
        <p:nvSpPr>
          <p:cNvPr id="723" name="Google Shape;7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Rhonda </a:t>
            </a:r>
            <a:endParaRPr/>
          </a:p>
          <a:p>
            <a:pPr marL="0" lvl="0" indent="0" algn="l" rtl="0">
              <a:spcBef>
                <a:spcPts val="0"/>
              </a:spcBef>
              <a:spcAft>
                <a:spcPts val="0"/>
              </a:spcAft>
              <a:buNone/>
            </a:pPr>
            <a:r>
              <a:rPr lang="en-US" sz="1050" b="1">
                <a:solidFill>
                  <a:srgbClr val="333333"/>
                </a:solidFill>
                <a:highlight>
                  <a:srgbClr val="FFFFFF"/>
                </a:highlight>
                <a:latin typeface="Arial"/>
                <a:ea typeface="Arial"/>
                <a:cs typeface="Arial"/>
                <a:sym typeface="Arial"/>
              </a:rPr>
              <a:t>Executive Orders issued by the Governor’s Office and/or Public Health Orders issued by the state or local government are requirements.</a:t>
            </a:r>
            <a:endParaRPr sz="1050" b="1">
              <a:solidFill>
                <a:srgbClr val="333333"/>
              </a:solidFill>
              <a:highlight>
                <a:srgbClr val="FFFFFF"/>
              </a:highlight>
              <a:latin typeface="Arial"/>
              <a:ea typeface="Arial"/>
              <a:cs typeface="Arial"/>
              <a:sym typeface="Arial"/>
            </a:endParaRPr>
          </a:p>
          <a:p>
            <a:pPr marL="762000" lvl="0" indent="0" algn="l" rtl="0">
              <a:lnSpc>
                <a:spcPct val="115000"/>
              </a:lnSpc>
              <a:spcBef>
                <a:spcPts val="0"/>
              </a:spcBef>
              <a:spcAft>
                <a:spcPts val="0"/>
              </a:spcAft>
              <a:buNone/>
            </a:pPr>
            <a:r>
              <a:rPr lang="en-US" sz="1050">
                <a:solidFill>
                  <a:srgbClr val="333333"/>
                </a:solidFill>
                <a:highlight>
                  <a:srgbClr val="FFFFFF"/>
                </a:highlight>
                <a:latin typeface="Arial"/>
                <a:ea typeface="Arial"/>
                <a:cs typeface="Arial"/>
                <a:sym typeface="Arial"/>
              </a:rPr>
              <a:t>The local public health agency has the authority to enforce requirements in Executive Orders and Public Health Orders. Likewise, the Colorado Department of Public Health and Environment has the authority to enforce requirements in Executive Orders and Public Health Orders. Wearing face coverings over the nose and mouth for individuals 11 and older is an Executive Order and thus a requirement. </a:t>
            </a:r>
            <a:endParaRPr sz="1050">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None/>
            </a:pPr>
            <a:r>
              <a:rPr lang="en-US" sz="1050">
                <a:solidFill>
                  <a:srgbClr val="333333"/>
                </a:solidFill>
                <a:highlight>
                  <a:srgbClr val="FFFFFF"/>
                </a:highlight>
                <a:latin typeface="Arial"/>
                <a:ea typeface="Arial"/>
                <a:cs typeface="Arial"/>
                <a:sym typeface="Arial"/>
              </a:rPr>
              <a:t>However, there is guidance that is neither found within and executive order or a state public health order -- such as cohorts.  Although cohorts are recommended guidance and are encouraged to reduce contact with others, which will result in fewer students and staff required to quarantine in a confirmed COVID-19 case, cohorts are not required.  A school or a district has the ability to do less than what’s in this cohort guidance, but they need to be prepared to pivot to full-time learning in the situation of a confirmed case because they may not be able to track which individuals came into contact with the COVID-19 case.</a:t>
            </a:r>
            <a:endParaRPr sz="1050">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None/>
            </a:pPr>
            <a:endParaRPr sz="1050">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1050">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endParaRPr/>
          </a:p>
        </p:txBody>
      </p:sp>
      <p:sp>
        <p:nvSpPr>
          <p:cNvPr id="730" name="Google Shape;7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Rhonda </a:t>
            </a:r>
            <a:endParaRPr/>
          </a:p>
          <a:p>
            <a:pPr marL="0" lvl="0" indent="0" algn="l" rtl="0">
              <a:spcBef>
                <a:spcPts val="0"/>
              </a:spcBef>
              <a:spcAft>
                <a:spcPts val="0"/>
              </a:spcAft>
              <a:buNone/>
            </a:pPr>
            <a:endParaRPr/>
          </a:p>
          <a:p>
            <a:pPr marL="0" lvl="0" indent="0" algn="l" rtl="0">
              <a:spcBef>
                <a:spcPts val="0"/>
              </a:spcBef>
              <a:spcAft>
                <a:spcPts val="0"/>
              </a:spcAft>
              <a:buNone/>
            </a:pPr>
            <a:r>
              <a:rPr lang="en-US" sz="1050">
                <a:solidFill>
                  <a:srgbClr val="333333"/>
                </a:solidFill>
                <a:highlight>
                  <a:srgbClr val="FFFFFF"/>
                </a:highlight>
                <a:latin typeface="Arial"/>
                <a:ea typeface="Arial"/>
                <a:cs typeface="Arial"/>
                <a:sym typeface="Arial"/>
              </a:rPr>
              <a:t>We are grateful for the Governor’s leadership in this area, and it is one more safety precaution and tool to reopen schools safely. We are working on those details with the Governor's office and will share more later. Because of Colorado’s success in acquiring personal protective equipment (PPE), the Governor announced on July 24th that all K-12 schools will receive one medical grade mask per week per teacher for the next ten weeks. This includes all district public schools, private schools, charter schools, and boarding schools. Exact details and logistics will be announced at a later date</a:t>
            </a:r>
            <a:r>
              <a:rPr lang="en-US" sz="1050">
                <a:solidFill>
                  <a:srgbClr val="FF0000"/>
                </a:solidFill>
                <a:highlight>
                  <a:srgbClr val="FFFFFF"/>
                </a:highlight>
                <a:latin typeface="Arial"/>
                <a:ea typeface="Arial"/>
                <a:cs typeface="Arial"/>
                <a:sym typeface="Arial"/>
              </a:rPr>
              <a:t>.</a:t>
            </a:r>
            <a:r>
              <a:rPr lang="en-US" sz="1100">
                <a:solidFill>
                  <a:srgbClr val="FF0000"/>
                </a:solidFill>
                <a:highlight>
                  <a:srgbClr val="FFFFFF"/>
                </a:highlight>
                <a:latin typeface="Arial"/>
                <a:ea typeface="Arial"/>
                <a:cs typeface="Arial"/>
                <a:sym typeface="Arial"/>
              </a:rPr>
              <a:t> </a:t>
            </a:r>
            <a:endParaRPr/>
          </a:p>
        </p:txBody>
      </p:sp>
      <p:sp>
        <p:nvSpPr>
          <p:cNvPr id="737" name="Google Shape;73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Rhonda </a:t>
            </a:r>
            <a:endParaRPr/>
          </a:p>
        </p:txBody>
      </p:sp>
      <p:sp>
        <p:nvSpPr>
          <p:cNvPr id="751" name="Google Shape;75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Amy </a:t>
            </a:r>
            <a:endParaRPr/>
          </a:p>
        </p:txBody>
      </p:sp>
      <p:sp>
        <p:nvSpPr>
          <p:cNvPr id="758" name="Google Shape;75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Amy </a:t>
            </a:r>
            <a:endParaRPr/>
          </a:p>
        </p:txBody>
      </p:sp>
      <p:sp>
        <p:nvSpPr>
          <p:cNvPr id="765" name="Google Shape;76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772" name="Google Shape;77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779" name="Google Shape;77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Therese </a:t>
            </a:r>
            <a:endParaRPr/>
          </a:p>
        </p:txBody>
      </p:sp>
      <p:sp>
        <p:nvSpPr>
          <p:cNvPr id="786" name="Google Shape;78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Therese </a:t>
            </a:r>
            <a:endParaRPr/>
          </a:p>
        </p:txBody>
      </p:sp>
      <p:sp>
        <p:nvSpPr>
          <p:cNvPr id="793" name="Google Shape;7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p:txBody>
      </p:sp>
      <p:sp>
        <p:nvSpPr>
          <p:cNvPr id="800" name="Google Shape;80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p:txBody>
      </p:sp>
      <p:sp>
        <p:nvSpPr>
          <p:cNvPr id="807" name="Google Shape;80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p:txBody>
      </p:sp>
      <p:sp>
        <p:nvSpPr>
          <p:cNvPr id="814" name="Google Shape;8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821" name="Google Shape;8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 </a:t>
            </a: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5"/>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48374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1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1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1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1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1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1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23"/>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3"/>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3"/>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2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87" name="Google Shape;87;p27"/>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54"/>
        <p:cNvGrpSpPr/>
        <p:nvPr/>
      </p:nvGrpSpPr>
      <p:grpSpPr>
        <a:xfrm>
          <a:off x="0" y="0"/>
          <a:ext cx="0" cy="0"/>
          <a:chOff x="0" y="0"/>
          <a:chExt cx="0" cy="0"/>
        </a:xfrm>
      </p:grpSpPr>
      <p:sp>
        <p:nvSpPr>
          <p:cNvPr id="55" name="Google Shape;55;p88"/>
          <p:cNvSpPr txBox="1">
            <a:spLocks noGrp="1"/>
          </p:cNvSpPr>
          <p:nvPr>
            <p:ph type="sldNum" idx="12"/>
          </p:nvPr>
        </p:nvSpPr>
        <p:spPr>
          <a:xfrm>
            <a:off x="0" y="6356352"/>
            <a:ext cx="12192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b="1">
                <a:solidFill>
                  <a:srgbClr val="D0D2D3"/>
                </a:solidFill>
                <a:latin typeface="Calibri"/>
                <a:ea typeface="Calibri"/>
                <a:cs typeface="Calibri"/>
                <a:sym typeface="Calibri"/>
              </a:defRPr>
            </a:lvl1pPr>
            <a:lvl2pPr marL="0" lvl="1" indent="0" algn="ctr">
              <a:spcBef>
                <a:spcPts val="0"/>
              </a:spcBef>
              <a:buNone/>
              <a:defRPr sz="1800" b="1">
                <a:solidFill>
                  <a:srgbClr val="D0D2D3"/>
                </a:solidFill>
                <a:latin typeface="Calibri"/>
                <a:ea typeface="Calibri"/>
                <a:cs typeface="Calibri"/>
                <a:sym typeface="Calibri"/>
              </a:defRPr>
            </a:lvl2pPr>
            <a:lvl3pPr marL="0" lvl="2" indent="0" algn="ctr">
              <a:spcBef>
                <a:spcPts val="0"/>
              </a:spcBef>
              <a:buNone/>
              <a:defRPr sz="1800" b="1">
                <a:solidFill>
                  <a:srgbClr val="D0D2D3"/>
                </a:solidFill>
                <a:latin typeface="Calibri"/>
                <a:ea typeface="Calibri"/>
                <a:cs typeface="Calibri"/>
                <a:sym typeface="Calibri"/>
              </a:defRPr>
            </a:lvl3pPr>
            <a:lvl4pPr marL="0" lvl="3" indent="0" algn="ctr">
              <a:spcBef>
                <a:spcPts val="0"/>
              </a:spcBef>
              <a:buNone/>
              <a:defRPr sz="1800" b="1">
                <a:solidFill>
                  <a:srgbClr val="D0D2D3"/>
                </a:solidFill>
                <a:latin typeface="Calibri"/>
                <a:ea typeface="Calibri"/>
                <a:cs typeface="Calibri"/>
                <a:sym typeface="Calibri"/>
              </a:defRPr>
            </a:lvl4pPr>
            <a:lvl5pPr marL="0" lvl="4" indent="0" algn="ctr">
              <a:spcBef>
                <a:spcPts val="0"/>
              </a:spcBef>
              <a:buNone/>
              <a:defRPr sz="1800" b="1">
                <a:solidFill>
                  <a:srgbClr val="D0D2D3"/>
                </a:solidFill>
                <a:latin typeface="Calibri"/>
                <a:ea typeface="Calibri"/>
                <a:cs typeface="Calibri"/>
                <a:sym typeface="Calibri"/>
              </a:defRPr>
            </a:lvl5pPr>
            <a:lvl6pPr marL="0" lvl="5" indent="0" algn="ctr">
              <a:spcBef>
                <a:spcPts val="0"/>
              </a:spcBef>
              <a:buNone/>
              <a:defRPr sz="1800" b="1">
                <a:solidFill>
                  <a:srgbClr val="D0D2D3"/>
                </a:solidFill>
                <a:latin typeface="Calibri"/>
                <a:ea typeface="Calibri"/>
                <a:cs typeface="Calibri"/>
                <a:sym typeface="Calibri"/>
              </a:defRPr>
            </a:lvl6pPr>
            <a:lvl7pPr marL="0" lvl="6" indent="0" algn="ctr">
              <a:spcBef>
                <a:spcPts val="0"/>
              </a:spcBef>
              <a:buNone/>
              <a:defRPr sz="1800" b="1">
                <a:solidFill>
                  <a:srgbClr val="D0D2D3"/>
                </a:solidFill>
                <a:latin typeface="Calibri"/>
                <a:ea typeface="Calibri"/>
                <a:cs typeface="Calibri"/>
                <a:sym typeface="Calibri"/>
              </a:defRPr>
            </a:lvl7pPr>
            <a:lvl8pPr marL="0" lvl="7" indent="0" algn="ctr">
              <a:spcBef>
                <a:spcPts val="0"/>
              </a:spcBef>
              <a:buNone/>
              <a:defRPr sz="1800" b="1">
                <a:solidFill>
                  <a:srgbClr val="D0D2D3"/>
                </a:solidFill>
                <a:latin typeface="Calibri"/>
                <a:ea typeface="Calibri"/>
                <a:cs typeface="Calibri"/>
                <a:sym typeface="Calibri"/>
              </a:defRPr>
            </a:lvl8pPr>
            <a:lvl9pPr marL="0" lvl="8" indent="0" algn="ctr">
              <a:spcBef>
                <a:spcPts val="0"/>
              </a:spcBef>
              <a:buNone/>
              <a:defRPr sz="1800" b="1">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56" name="Google Shape;56;p88"/>
          <p:cNvPicPr preferRelativeResize="0"/>
          <p:nvPr/>
        </p:nvPicPr>
        <p:blipFill rotWithShape="1">
          <a:blip r:embed="rId2">
            <a:alphaModFix/>
          </a:blip>
          <a:srcRect/>
          <a:stretch/>
        </p:blipFill>
        <p:spPr>
          <a:xfrm>
            <a:off x="10611219" y="6319482"/>
            <a:ext cx="1288519" cy="421697"/>
          </a:xfrm>
          <a:prstGeom prst="rect">
            <a:avLst/>
          </a:prstGeom>
          <a:noFill/>
          <a:ln>
            <a:noFill/>
          </a:ln>
        </p:spPr>
      </p:pic>
    </p:spTree>
    <p:extLst>
      <p:ext uri="{BB962C8B-B14F-4D97-AF65-F5344CB8AC3E}">
        <p14:creationId xmlns:p14="http://schemas.microsoft.com/office/powerpoint/2010/main" val="311899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8" r:id="rId6"/>
    <p:sldLayoutId id="2147483660" r:id="rId7"/>
    <p:sldLayoutId id="2147483661"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covid19.colorado.gov/data/incidence-epidemic-curv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covid19.colorado.gov/data/incidence-epidemic-cur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vid19.colorado.gov/enforcement-public-health-order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ovid19.colorado.gov/cleaning-guidan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coronavirus/2019-ncov/need-extra-precautions/people-at-increased-risk.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https://covid19.colorado.gov/guidance-resour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cdc.gov/coronavirus/2019-ncov/symptoms-testing/symptom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vid19.colorado.gov/protect-our-neighbo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safeschool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planning20-21"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planning20-21/healthguidancebycovidphase"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cde.state.co.us/safeschools" TargetMode="External"/><Relationship Id="rId7" Type="http://schemas.openxmlformats.org/officeDocument/2006/relationships/hyperlink" Target="https://www.cde.state.co.us/dropoutprevention/dropoutpreventionframewor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de.state.co.us/standardsandinstruction/essentialskills-pdf" TargetMode="External"/><Relationship Id="rId5" Type="http://schemas.openxmlformats.org/officeDocument/2006/relationships/hyperlink" Target="http://www.cde.state.co.us/standardsandinstruction" TargetMode="External"/><Relationship Id="rId4" Type="http://schemas.openxmlformats.org/officeDocument/2006/relationships/hyperlink" Target="http://www.cde.state.co.us/planning20-2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olorado.gov/pacific/cdphe/find-your-local-public-health-agen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covid19.colorado.gov/CovidConcerns" TargetMode="External"/><Relationship Id="rId4" Type="http://schemas.openxmlformats.org/officeDocument/2006/relationships/hyperlink" Target="https://covid19.colorado.gov/mask-guida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vid19.colorado.gov/safer-at-home-in-the-vast-great-outdoors/guidance-by-sector/safer-at-home-child-care-facilitie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dc.gov/coronavirus/2019-ncov/community/schools-childcare/guidance-for-childcare.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covid-19"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olorado.gov/pacific/sites/default/files/DEHS_Schools_RegUnofficial_6CCR10106_effMarch2018.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higherlogicdownload.s3.amazonaws.com/NASN/3870c72d-fff9-4ed7-833f-215de278d256/UploadedImages/PDFs/Guidance-for-Healthcare-Personnel-on-PPE-Use-in-Schools.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a:t>Setting the Standard</a:t>
            </a:r>
            <a:endParaRPr/>
          </a:p>
        </p:txBody>
      </p:sp>
      <p:sp>
        <p:nvSpPr>
          <p:cNvPr id="94" name="Google Shape;94;p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t>CDE Office of Standards and Instructional Support </a:t>
            </a:r>
            <a:endParaRPr/>
          </a:p>
        </p:txBody>
      </p:sp>
      <p:sp>
        <p:nvSpPr>
          <p:cNvPr id="95" name="Google Shape;95;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1769194" y="254514"/>
            <a:ext cx="8270157" cy="756418"/>
          </a:xfrm>
          <a:prstGeom prst="rect">
            <a:avLst/>
          </a:prstGeom>
          <a:noFill/>
          <a:ln>
            <a:noFill/>
          </a:ln>
        </p:spPr>
        <p:txBody>
          <a:bodyPr spcFirstLastPara="1" wrap="square" lIns="0" tIns="0" rIns="0" bIns="0" anchor="t" anchorCtr="0">
            <a:normAutofit/>
          </a:bodyPr>
          <a:lstStyle/>
          <a:p>
            <a:pPr>
              <a:buClr>
                <a:srgbClr val="FF0000"/>
              </a:buClr>
              <a:buSzPts val="3200"/>
            </a:pPr>
            <a:r>
              <a:rPr lang="en-US" sz="3200">
                <a:solidFill>
                  <a:srgbClr val="000000"/>
                </a:solidFill>
              </a:rPr>
              <a:t>Colorado Case Summaries </a:t>
            </a:r>
            <a:endParaRPr>
              <a:solidFill>
                <a:srgbClr val="000000"/>
              </a:solidFill>
            </a:endParaRPr>
          </a:p>
        </p:txBody>
      </p:sp>
      <p:sp>
        <p:nvSpPr>
          <p:cNvPr id="182" name="Google Shape;182;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10</a:t>
            </a:fld>
            <a:endParaRPr/>
          </a:p>
        </p:txBody>
      </p:sp>
      <p:pic>
        <p:nvPicPr>
          <p:cNvPr id="183" name="Google Shape;183;p11"/>
          <p:cNvPicPr preferRelativeResize="0"/>
          <p:nvPr/>
        </p:nvPicPr>
        <p:blipFill rotWithShape="1">
          <a:blip r:embed="rId3">
            <a:alphaModFix/>
          </a:blip>
          <a:srcRect/>
          <a:stretch/>
        </p:blipFill>
        <p:spPr>
          <a:xfrm>
            <a:off x="1680129" y="1738549"/>
            <a:ext cx="8677275" cy="2238375"/>
          </a:xfrm>
          <a:prstGeom prst="rect">
            <a:avLst/>
          </a:prstGeom>
          <a:noFill/>
          <a:ln>
            <a:noFill/>
          </a:ln>
        </p:spPr>
      </p:pic>
      <p:sp>
        <p:nvSpPr>
          <p:cNvPr id="184" name="Google Shape;184;p11"/>
          <p:cNvSpPr txBox="1"/>
          <p:nvPr/>
        </p:nvSpPr>
        <p:spPr>
          <a:xfrm>
            <a:off x="1680119" y="1215341"/>
            <a:ext cx="4572000" cy="52320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Calibri"/>
                <a:ea typeface="Calibri"/>
                <a:cs typeface="Calibri"/>
                <a:sym typeface="Calibri"/>
              </a:rPr>
              <a:t>July 12, 2020</a:t>
            </a:r>
            <a:endParaRPr dirty="0"/>
          </a:p>
        </p:txBody>
      </p:sp>
      <p:sp>
        <p:nvSpPr>
          <p:cNvPr id="186" name="Google Shape;186;p11"/>
          <p:cNvSpPr txBox="1"/>
          <p:nvPr/>
        </p:nvSpPr>
        <p:spPr>
          <a:xfrm>
            <a:off x="1769194" y="4168191"/>
            <a:ext cx="4572000" cy="523200"/>
          </a:xfrm>
          <a:prstGeom prst="rect">
            <a:avLst/>
          </a:prstGeom>
          <a:noFill/>
          <a:ln>
            <a:noFill/>
          </a:ln>
        </p:spPr>
        <p:txBody>
          <a:bodyPr spcFirstLastPara="1" wrap="square" lIns="91425" tIns="45700" rIns="91425" bIns="45700" anchor="t" anchorCtr="0">
            <a:noAutofit/>
          </a:bodyPr>
          <a:lstStyle/>
          <a:p>
            <a:r>
              <a:rPr lang="en-US" sz="2800" dirty="0">
                <a:solidFill>
                  <a:schemeClr val="dk1"/>
                </a:solidFill>
                <a:latin typeface="Calibri"/>
                <a:ea typeface="Calibri"/>
                <a:cs typeface="Calibri"/>
                <a:sym typeface="Calibri"/>
              </a:rPr>
              <a:t>August 5, 2020</a:t>
            </a:r>
            <a:endParaRPr dirty="0"/>
          </a:p>
        </p:txBody>
      </p:sp>
      <p:pic>
        <p:nvPicPr>
          <p:cNvPr id="3" name="Picture 2">
            <a:extLst>
              <a:ext uri="{FF2B5EF4-FFF2-40B4-BE49-F238E27FC236}">
                <a16:creationId xmlns:a16="http://schemas.microsoft.com/office/drawing/2014/main" id="{0A779945-3D97-4867-9069-DF880C33D47F}"/>
              </a:ext>
            </a:extLst>
          </p:cNvPr>
          <p:cNvPicPr>
            <a:picLocks noChangeAspect="1"/>
          </p:cNvPicPr>
          <p:nvPr/>
        </p:nvPicPr>
        <p:blipFill>
          <a:blip r:embed="rId4"/>
          <a:stretch>
            <a:fillRect/>
          </a:stretch>
        </p:blipFill>
        <p:spPr>
          <a:xfrm>
            <a:off x="1713595" y="4782273"/>
            <a:ext cx="8643809" cy="18869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1769193" y="254514"/>
            <a:ext cx="8698782" cy="756418"/>
          </a:xfrm>
          <a:prstGeom prst="rect">
            <a:avLst/>
          </a:prstGeom>
          <a:noFill/>
          <a:ln>
            <a:noFill/>
          </a:ln>
        </p:spPr>
        <p:txBody>
          <a:bodyPr spcFirstLastPara="1" wrap="square" lIns="0" tIns="0" rIns="0" bIns="0" anchor="t" anchorCtr="0">
            <a:normAutofit fontScale="90000"/>
          </a:bodyPr>
          <a:lstStyle/>
          <a:p>
            <a:pPr>
              <a:buSzPts val="3240"/>
            </a:pPr>
            <a:r>
              <a:rPr lang="en-US" sz="3240" dirty="0"/>
              <a:t>CDPHE Incidence Rate </a:t>
            </a:r>
            <a:r>
              <a:rPr lang="en-US" sz="3240" u="sng" dirty="0">
                <a:solidFill>
                  <a:schemeClr val="hlink"/>
                </a:solidFill>
                <a:hlinkClick r:id="rId3"/>
              </a:rPr>
              <a:t>LINK</a:t>
            </a:r>
            <a:br>
              <a:rPr lang="en-US" sz="3240" dirty="0"/>
            </a:br>
            <a:r>
              <a:rPr lang="en-US" sz="3240" dirty="0">
                <a:solidFill>
                  <a:srgbClr val="000000"/>
                </a:solidFill>
              </a:rPr>
              <a:t>July 22 – August 4, 2020</a:t>
            </a:r>
            <a:endParaRPr dirty="0">
              <a:solidFill>
                <a:srgbClr val="000000"/>
              </a:solidFill>
            </a:endParaRPr>
          </a:p>
        </p:txBody>
      </p:sp>
      <p:sp>
        <p:nvSpPr>
          <p:cNvPr id="192" name="Google Shape;192;p12"/>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11</a:t>
            </a:fld>
            <a:endParaRPr/>
          </a:p>
        </p:txBody>
      </p:sp>
      <p:pic>
        <p:nvPicPr>
          <p:cNvPr id="3" name="Picture 2">
            <a:extLst>
              <a:ext uri="{FF2B5EF4-FFF2-40B4-BE49-F238E27FC236}">
                <a16:creationId xmlns:a16="http://schemas.microsoft.com/office/drawing/2014/main" id="{8D74F021-9A18-4316-A474-F2636FDA2BD8}"/>
              </a:ext>
            </a:extLst>
          </p:cNvPr>
          <p:cNvPicPr>
            <a:picLocks noChangeAspect="1"/>
          </p:cNvPicPr>
          <p:nvPr/>
        </p:nvPicPr>
        <p:blipFill>
          <a:blip r:embed="rId4"/>
          <a:stretch>
            <a:fillRect/>
          </a:stretch>
        </p:blipFill>
        <p:spPr>
          <a:xfrm>
            <a:off x="1790700" y="1343827"/>
            <a:ext cx="7174396" cy="52141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1769194" y="254514"/>
            <a:ext cx="8686371" cy="756418"/>
          </a:xfrm>
          <a:prstGeom prst="rect">
            <a:avLst/>
          </a:prstGeom>
          <a:noFill/>
          <a:ln>
            <a:noFill/>
          </a:ln>
        </p:spPr>
        <p:txBody>
          <a:bodyPr spcFirstLastPara="1" wrap="square" lIns="0" tIns="0" rIns="0" bIns="0" anchor="t" anchorCtr="0">
            <a:noAutofit/>
          </a:bodyPr>
          <a:lstStyle/>
          <a:p>
            <a:pPr>
              <a:buSzPts val="3200"/>
            </a:pPr>
            <a:r>
              <a:rPr lang="en-US" sz="3200" dirty="0"/>
              <a:t>Current Epidemic Curve</a:t>
            </a:r>
            <a:br>
              <a:rPr lang="en-US" sz="3200" dirty="0"/>
            </a:br>
            <a:r>
              <a:rPr lang="en-US" sz="3200" dirty="0">
                <a:solidFill>
                  <a:srgbClr val="000000"/>
                </a:solidFill>
              </a:rPr>
              <a:t>July 22 - Aug 4, 2020</a:t>
            </a:r>
            <a:endParaRPr dirty="0">
              <a:solidFill>
                <a:srgbClr val="000000"/>
              </a:solidFill>
            </a:endParaRPr>
          </a:p>
        </p:txBody>
      </p:sp>
      <p:sp>
        <p:nvSpPr>
          <p:cNvPr id="199" name="Google Shape;199;p1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12</a:t>
            </a:fld>
            <a:endParaRPr/>
          </a:p>
        </p:txBody>
      </p:sp>
      <p:sp>
        <p:nvSpPr>
          <p:cNvPr id="200" name="Google Shape;200;p13"/>
          <p:cNvSpPr txBox="1"/>
          <p:nvPr/>
        </p:nvSpPr>
        <p:spPr>
          <a:xfrm>
            <a:off x="7898012" y="1684421"/>
            <a:ext cx="2557552" cy="400110"/>
          </a:xfrm>
          <a:prstGeom prst="rect">
            <a:avLst/>
          </a:prstGeom>
          <a:noFill/>
          <a:ln>
            <a:noFill/>
          </a:ln>
        </p:spPr>
        <p:txBody>
          <a:bodyPr spcFirstLastPara="1" wrap="square" lIns="91425" tIns="45700" rIns="91425" bIns="45700" anchor="t" anchorCtr="0">
            <a:spAutoFit/>
          </a:bodyPr>
          <a:lstStyle/>
          <a:p>
            <a:pPr algn="ctr"/>
            <a:r>
              <a:rPr lang="en-US" sz="2000" b="1" u="sng">
                <a:solidFill>
                  <a:schemeClr val="dk1"/>
                </a:solidFill>
                <a:latin typeface="Calibri"/>
                <a:ea typeface="Calibri"/>
                <a:cs typeface="Calibri"/>
                <a:sym typeface="Calibri"/>
                <a:hlinkClick r:id="rId3"/>
              </a:rPr>
              <a:t>LINK </a:t>
            </a:r>
            <a:endParaRPr sz="2000" b="1">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3638A5B-C723-40A2-A0A6-E740F24B33E9}"/>
              </a:ext>
            </a:extLst>
          </p:cNvPr>
          <p:cNvPicPr>
            <a:picLocks noChangeAspect="1"/>
          </p:cNvPicPr>
          <p:nvPr/>
        </p:nvPicPr>
        <p:blipFill>
          <a:blip r:embed="rId4"/>
          <a:stretch>
            <a:fillRect/>
          </a:stretch>
        </p:blipFill>
        <p:spPr>
          <a:xfrm>
            <a:off x="1939836" y="1345567"/>
            <a:ext cx="6447695" cy="53517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sldNum" idx="12"/>
          </p:nvPr>
        </p:nvSpPr>
        <p:spPr>
          <a:xfrm>
            <a:off x="1811383" y="6356352"/>
            <a:ext cx="627018"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13</a:t>
            </a:fld>
            <a:endParaRPr/>
          </a:p>
        </p:txBody>
      </p:sp>
      <p:sp>
        <p:nvSpPr>
          <p:cNvPr id="208" name="Google Shape;208;p14"/>
          <p:cNvSpPr txBox="1"/>
          <p:nvPr/>
        </p:nvSpPr>
        <p:spPr>
          <a:xfrm>
            <a:off x="1769202" y="274325"/>
            <a:ext cx="8759100" cy="756300"/>
          </a:xfrm>
          <a:prstGeom prst="rect">
            <a:avLst/>
          </a:prstGeom>
          <a:noFill/>
          <a:ln>
            <a:noFill/>
          </a:ln>
        </p:spPr>
        <p:txBody>
          <a:bodyPr spcFirstLastPara="1" wrap="square" lIns="0" tIns="0" rIns="0" bIns="0" anchor="t" anchorCtr="0">
            <a:noAutofit/>
          </a:bodyPr>
          <a:lstStyle/>
          <a:p>
            <a:pPr>
              <a:buClr>
                <a:schemeClr val="lt1"/>
              </a:buClr>
              <a:buSzPts val="1800"/>
            </a:pPr>
            <a:r>
              <a:rPr lang="en-US" sz="1800">
                <a:solidFill>
                  <a:schemeClr val="lt1"/>
                </a:solidFill>
              </a:rPr>
              <a:t>2020-21 PLANNING FRAMEWORK AND TOOLKIT</a:t>
            </a:r>
            <a:br>
              <a:rPr lang="en-US" sz="2000">
                <a:solidFill>
                  <a:schemeClr val="lt1"/>
                </a:solidFill>
              </a:rPr>
            </a:br>
            <a:r>
              <a:rPr lang="en-US" sz="2400">
                <a:solidFill>
                  <a:schemeClr val="lt1"/>
                </a:solidFill>
              </a:rPr>
              <a:t>Regulatory Awareness: COVID-19</a:t>
            </a:r>
            <a:endParaRPr/>
          </a:p>
        </p:txBody>
      </p:sp>
      <p:pic>
        <p:nvPicPr>
          <p:cNvPr id="209" name="Google Shape;209;p14"/>
          <p:cNvPicPr preferRelativeResize="0"/>
          <p:nvPr/>
        </p:nvPicPr>
        <p:blipFill rotWithShape="1">
          <a:blip r:embed="rId3">
            <a:alphaModFix/>
          </a:blip>
          <a:srcRect/>
          <a:stretch/>
        </p:blipFill>
        <p:spPr>
          <a:xfrm>
            <a:off x="1725167" y="1319344"/>
            <a:ext cx="6072423" cy="5037005"/>
          </a:xfrm>
          <a:prstGeom prst="rect">
            <a:avLst/>
          </a:prstGeom>
          <a:noFill/>
          <a:ln>
            <a:noFill/>
          </a:ln>
        </p:spPr>
      </p:pic>
      <p:sp>
        <p:nvSpPr>
          <p:cNvPr id="210" name="Google Shape;210;p14"/>
          <p:cNvSpPr txBox="1"/>
          <p:nvPr/>
        </p:nvSpPr>
        <p:spPr>
          <a:xfrm>
            <a:off x="7993625" y="1594400"/>
            <a:ext cx="2585700" cy="1492200"/>
          </a:xfrm>
          <a:prstGeom prst="rect">
            <a:avLst/>
          </a:prstGeom>
          <a:noFill/>
          <a:ln>
            <a:noFill/>
          </a:ln>
        </p:spPr>
        <p:txBody>
          <a:bodyPr spcFirstLastPara="1" wrap="square" lIns="91425" tIns="91425" rIns="91425" bIns="91425" anchor="t" anchorCtr="0">
            <a:noAutofit/>
          </a:bodyPr>
          <a:lstStyle/>
          <a:p>
            <a:pPr algn="ctr"/>
            <a:r>
              <a:rPr lang="en-US" sz="2600">
                <a:latin typeface="Calibri"/>
                <a:ea typeface="Calibri"/>
                <a:cs typeface="Calibri"/>
                <a:sym typeface="Calibri"/>
              </a:rPr>
              <a:t>Enforcement of public health orders FAQ </a:t>
            </a:r>
            <a:r>
              <a:rPr lang="en-US" sz="2600" u="sng">
                <a:solidFill>
                  <a:schemeClr val="hlink"/>
                </a:solidFill>
                <a:latin typeface="Calibri"/>
                <a:ea typeface="Calibri"/>
                <a:cs typeface="Calibri"/>
                <a:sym typeface="Calibri"/>
                <a:hlinkClick r:id="rId4"/>
              </a:rPr>
              <a:t>LINK</a:t>
            </a:r>
            <a:r>
              <a:rPr lang="en-US" sz="2100" u="sng">
                <a:solidFill>
                  <a:schemeClr val="hlink"/>
                </a:solidFill>
                <a:latin typeface="Calibri"/>
                <a:ea typeface="Calibri"/>
                <a:cs typeface="Calibri"/>
                <a:sym typeface="Calibri"/>
                <a:hlinkClick r:id="rId4"/>
              </a:rPr>
              <a:t> </a:t>
            </a:r>
            <a:endParaRPr sz="2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a:t>Grounding Our Work</a:t>
            </a:r>
            <a:endParaRPr/>
          </a:p>
        </p:txBody>
      </p:sp>
      <p:sp>
        <p:nvSpPr>
          <p:cNvPr id="216" name="Google Shape;216;p17"/>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1769203" y="254525"/>
            <a:ext cx="8898900" cy="756300"/>
          </a:xfrm>
          <a:prstGeom prst="rect">
            <a:avLst/>
          </a:prstGeom>
          <a:noFill/>
          <a:ln>
            <a:noFill/>
          </a:ln>
        </p:spPr>
        <p:txBody>
          <a:bodyPr spcFirstLastPara="1" wrap="square" lIns="0" tIns="0" rIns="0" bIns="0" anchor="t" anchorCtr="0">
            <a:normAutofit/>
          </a:bodyPr>
          <a:lstStyle/>
          <a:p>
            <a:pPr>
              <a:buSzPts val="4000"/>
            </a:pPr>
            <a:r>
              <a:rPr lang="en-US" sz="3150"/>
              <a:t>Children Respond Differently to COVID</a:t>
            </a:r>
            <a:endParaRPr sz="3150"/>
          </a:p>
        </p:txBody>
      </p:sp>
      <p:sp>
        <p:nvSpPr>
          <p:cNvPr id="222" name="Google Shape;222;p18"/>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15</a:t>
            </a:fld>
            <a:endParaRPr/>
          </a:p>
        </p:txBody>
      </p:sp>
      <p:pic>
        <p:nvPicPr>
          <p:cNvPr id="223" name="Google Shape;223;p18" title="Chart"/>
          <p:cNvPicPr preferRelativeResize="0"/>
          <p:nvPr/>
        </p:nvPicPr>
        <p:blipFill rotWithShape="1">
          <a:blip r:embed="rId3">
            <a:alphaModFix/>
          </a:blip>
          <a:srcRect/>
          <a:stretch/>
        </p:blipFill>
        <p:spPr>
          <a:xfrm>
            <a:off x="1662826" y="2616700"/>
            <a:ext cx="6556305" cy="4054000"/>
          </a:xfrm>
          <a:prstGeom prst="rect">
            <a:avLst/>
          </a:prstGeom>
          <a:noFill/>
          <a:ln>
            <a:noFill/>
          </a:ln>
        </p:spPr>
      </p:pic>
      <p:pic>
        <p:nvPicPr>
          <p:cNvPr id="224" name="Google Shape;224;p18" title="Chart"/>
          <p:cNvPicPr preferRelativeResize="0"/>
          <p:nvPr/>
        </p:nvPicPr>
        <p:blipFill rotWithShape="1">
          <a:blip r:embed="rId4">
            <a:alphaModFix/>
          </a:blip>
          <a:srcRect/>
          <a:stretch/>
        </p:blipFill>
        <p:spPr>
          <a:xfrm>
            <a:off x="6263875" y="1208976"/>
            <a:ext cx="4365000" cy="2699025"/>
          </a:xfrm>
          <a:prstGeom prst="rect">
            <a:avLst/>
          </a:prstGeom>
          <a:noFill/>
          <a:ln>
            <a:noFill/>
          </a:ln>
          <a:effectLst>
            <a:outerShdw blurRad="242888" dist="95250" dir="6360000" algn="bl" rotWithShape="0">
              <a:srgbClr val="FFFFFF">
                <a:alpha val="4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a:spLocks noGrp="1"/>
          </p:cNvSpPr>
          <p:nvPr>
            <p:ph type="title"/>
          </p:nvPr>
        </p:nvSpPr>
        <p:spPr>
          <a:xfrm>
            <a:off x="1769203" y="254525"/>
            <a:ext cx="8513100" cy="756300"/>
          </a:xfrm>
          <a:prstGeom prst="rect">
            <a:avLst/>
          </a:prstGeom>
          <a:noFill/>
          <a:ln>
            <a:noFill/>
          </a:ln>
        </p:spPr>
        <p:txBody>
          <a:bodyPr spcFirstLastPara="1" wrap="square" lIns="0" tIns="0" rIns="0" bIns="0" anchor="t" anchorCtr="0">
            <a:noAutofit/>
          </a:bodyPr>
          <a:lstStyle/>
          <a:p>
            <a:pPr>
              <a:buSzPts val="2400"/>
            </a:pPr>
            <a:r>
              <a:rPr lang="en-US"/>
              <a:t>Layers of Protection</a:t>
            </a:r>
            <a:endParaRPr/>
          </a:p>
        </p:txBody>
      </p:sp>
      <p:sp>
        <p:nvSpPr>
          <p:cNvPr id="231" name="Google Shape;231;p19"/>
          <p:cNvSpPr txBox="1">
            <a:spLocks noGrp="1"/>
          </p:cNvSpPr>
          <p:nvPr>
            <p:ph type="body" idx="1"/>
          </p:nvPr>
        </p:nvSpPr>
        <p:spPr>
          <a:xfrm>
            <a:off x="1637175" y="1246325"/>
            <a:ext cx="4467600" cy="5273700"/>
          </a:xfrm>
          <a:prstGeom prst="rect">
            <a:avLst/>
          </a:prstGeom>
          <a:solidFill>
            <a:srgbClr val="FFFFFF"/>
          </a:solidFill>
          <a:ln>
            <a:noFill/>
          </a:ln>
        </p:spPr>
        <p:txBody>
          <a:bodyPr spcFirstLastPara="1" wrap="square" lIns="0" tIns="0" rIns="0" bIns="45700" anchor="t" anchorCtr="0">
            <a:noAutofit/>
          </a:bodyPr>
          <a:lstStyle/>
          <a:p>
            <a:r>
              <a:rPr lang="en-US"/>
              <a:t>Reducing the number of contacts</a:t>
            </a:r>
            <a:endParaRPr/>
          </a:p>
          <a:p>
            <a:pPr>
              <a:spcBef>
                <a:spcPts val="0"/>
              </a:spcBef>
            </a:pPr>
            <a:r>
              <a:rPr lang="en-US"/>
              <a:t>Screening and encouraging sick individuals to stay home</a:t>
            </a:r>
            <a:endParaRPr/>
          </a:p>
          <a:p>
            <a:pPr>
              <a:spcBef>
                <a:spcPts val="0"/>
              </a:spcBef>
            </a:pPr>
            <a:r>
              <a:rPr lang="en-US"/>
              <a:t>Reducing number of contacts</a:t>
            </a:r>
            <a:endParaRPr/>
          </a:p>
          <a:p>
            <a:pPr>
              <a:spcBef>
                <a:spcPts val="0"/>
              </a:spcBef>
            </a:pPr>
            <a:r>
              <a:rPr lang="en-US"/>
              <a:t>Face coverings</a:t>
            </a:r>
            <a:endParaRPr/>
          </a:p>
          <a:p>
            <a:pPr>
              <a:spcBef>
                <a:spcPts val="0"/>
              </a:spcBef>
            </a:pPr>
            <a:r>
              <a:rPr lang="en-US"/>
              <a:t>Support hand hygiene, respiratory etiquette with signage and supplies</a:t>
            </a:r>
            <a:endParaRPr/>
          </a:p>
          <a:p>
            <a:pPr>
              <a:spcBef>
                <a:spcPts val="0"/>
              </a:spcBef>
            </a:pPr>
            <a:r>
              <a:rPr lang="en-US"/>
              <a:t>Physical distancing, ventilation, and room setup strategies</a:t>
            </a:r>
            <a:br>
              <a:rPr lang="en-US"/>
            </a:br>
            <a:r>
              <a:rPr lang="en-US"/>
              <a:t> </a:t>
            </a:r>
            <a:endParaRPr/>
          </a:p>
        </p:txBody>
      </p:sp>
      <p:sp>
        <p:nvSpPr>
          <p:cNvPr id="232" name="Google Shape;232;p19"/>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16</a:t>
            </a:fld>
            <a:endParaRPr/>
          </a:p>
        </p:txBody>
      </p:sp>
      <p:pic>
        <p:nvPicPr>
          <p:cNvPr id="233" name="Google Shape;233;p19"/>
          <p:cNvPicPr preferRelativeResize="0"/>
          <p:nvPr/>
        </p:nvPicPr>
        <p:blipFill rotWithShape="1">
          <a:blip r:embed="rId3">
            <a:alphaModFix/>
          </a:blip>
          <a:srcRect/>
          <a:stretch/>
        </p:blipFill>
        <p:spPr>
          <a:xfrm>
            <a:off x="6257175" y="1538276"/>
            <a:ext cx="4258426" cy="28662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Spacing: 6 vs 3 feet</a:t>
            </a:r>
            <a:endParaRPr/>
          </a:p>
        </p:txBody>
      </p:sp>
      <p:sp>
        <p:nvSpPr>
          <p:cNvPr id="240" name="Google Shape;240;p20"/>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Clr>
                <a:srgbClr val="7F7F7F"/>
              </a:buClr>
              <a:buSzPts val="1600"/>
            </a:pPr>
            <a:fld id="{00000000-1234-1234-1234-123412341234}" type="slidenum">
              <a:rPr lang="en-US"/>
              <a:pPr>
                <a:buClr>
                  <a:srgbClr val="7F7F7F"/>
                </a:buClr>
                <a:buSzPts val="1600"/>
              </a:pPr>
              <a:t>17</a:t>
            </a:fld>
            <a:endParaRPr/>
          </a:p>
        </p:txBody>
      </p:sp>
      <p:pic>
        <p:nvPicPr>
          <p:cNvPr id="241" name="Google Shape;241;p20"/>
          <p:cNvPicPr preferRelativeResize="0"/>
          <p:nvPr/>
        </p:nvPicPr>
        <p:blipFill rotWithShape="1">
          <a:blip r:embed="rId3">
            <a:alphaModFix/>
          </a:blip>
          <a:srcRect t="50000"/>
          <a:stretch/>
        </p:blipFill>
        <p:spPr>
          <a:xfrm>
            <a:off x="2642825" y="1569486"/>
            <a:ext cx="6906368" cy="462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21"/>
          <p:cNvGrpSpPr/>
          <p:nvPr/>
        </p:nvGrpSpPr>
        <p:grpSpPr>
          <a:xfrm>
            <a:off x="2298555" y="1299137"/>
            <a:ext cx="7594884" cy="4839570"/>
            <a:chOff x="3401175" y="1972300"/>
            <a:chExt cx="5742823" cy="3717028"/>
          </a:xfrm>
        </p:grpSpPr>
        <p:pic>
          <p:nvPicPr>
            <p:cNvPr id="248" name="Google Shape;248;p21" descr="A close up of text on a white background&#10;&#10;Description automatically generated"/>
            <p:cNvPicPr preferRelativeResize="0"/>
            <p:nvPr/>
          </p:nvPicPr>
          <p:blipFill rotWithShape="1">
            <a:blip r:embed="rId3">
              <a:alphaModFix/>
            </a:blip>
            <a:srcRect t="50000"/>
            <a:stretch/>
          </p:blipFill>
          <p:spPr>
            <a:xfrm>
              <a:off x="3401175" y="1972300"/>
              <a:ext cx="5742823" cy="3717028"/>
            </a:xfrm>
            <a:prstGeom prst="rect">
              <a:avLst/>
            </a:prstGeom>
            <a:noFill/>
            <a:ln>
              <a:noFill/>
            </a:ln>
          </p:spPr>
        </p:pic>
        <p:cxnSp>
          <p:nvCxnSpPr>
            <p:cNvPr id="249" name="Google Shape;249;p21"/>
            <p:cNvCxnSpPr/>
            <p:nvPr/>
          </p:nvCxnSpPr>
          <p:spPr>
            <a:xfrm>
              <a:off x="4314925" y="2378125"/>
              <a:ext cx="1230000" cy="171300"/>
            </a:xfrm>
            <a:prstGeom prst="straightConnector1">
              <a:avLst/>
            </a:prstGeom>
            <a:noFill/>
            <a:ln w="19050" cap="flat" cmpd="sng">
              <a:solidFill>
                <a:srgbClr val="0000FF"/>
              </a:solidFill>
              <a:prstDash val="solid"/>
              <a:round/>
              <a:headEnd type="triangle" w="med" len="med"/>
              <a:tailEnd type="none" w="sm" len="sm"/>
            </a:ln>
          </p:spPr>
        </p:cxnSp>
        <p:sp>
          <p:nvSpPr>
            <p:cNvPr id="250" name="Google Shape;250;p21"/>
            <p:cNvSpPr txBox="1"/>
            <p:nvPr/>
          </p:nvSpPr>
          <p:spPr>
            <a:xfrm>
              <a:off x="4818925" y="2480100"/>
              <a:ext cx="726000" cy="372900"/>
            </a:xfrm>
            <a:prstGeom prst="rect">
              <a:avLst/>
            </a:prstGeom>
            <a:noFill/>
            <a:ln>
              <a:noFill/>
            </a:ln>
          </p:spPr>
          <p:txBody>
            <a:bodyPr spcFirstLastPara="1" wrap="square" lIns="91425" tIns="91425" rIns="91425" bIns="91425" anchor="t" anchorCtr="0">
              <a:noAutofit/>
            </a:bodyPr>
            <a:lstStyle/>
            <a:p>
              <a:pPr>
                <a:buClr>
                  <a:srgbClr val="0000FF"/>
                </a:buClr>
                <a:buSzPts val="1800"/>
              </a:pPr>
              <a:r>
                <a:rPr lang="en-US" sz="1800">
                  <a:solidFill>
                    <a:srgbClr val="0000FF"/>
                  </a:solidFill>
                  <a:latin typeface="Calibri"/>
                  <a:ea typeface="Calibri"/>
                  <a:cs typeface="Calibri"/>
                  <a:sym typeface="Calibri"/>
                </a:rPr>
                <a:t>~5ft</a:t>
              </a:r>
              <a:endParaRPr sz="1800">
                <a:solidFill>
                  <a:srgbClr val="0000FF"/>
                </a:solidFill>
                <a:latin typeface="Calibri"/>
                <a:ea typeface="Calibri"/>
                <a:cs typeface="Calibri"/>
                <a:sym typeface="Calibri"/>
              </a:endParaRPr>
            </a:p>
          </p:txBody>
        </p:sp>
        <p:cxnSp>
          <p:nvCxnSpPr>
            <p:cNvPr id="251" name="Google Shape;251;p21"/>
            <p:cNvCxnSpPr/>
            <p:nvPr/>
          </p:nvCxnSpPr>
          <p:spPr>
            <a:xfrm rot="10800000">
              <a:off x="5827175" y="2579600"/>
              <a:ext cx="2349000" cy="907500"/>
            </a:xfrm>
            <a:prstGeom prst="straightConnector1">
              <a:avLst/>
            </a:prstGeom>
            <a:noFill/>
            <a:ln w="19050" cap="flat" cmpd="sng">
              <a:solidFill>
                <a:srgbClr val="0000FF"/>
              </a:solidFill>
              <a:prstDash val="solid"/>
              <a:round/>
              <a:headEnd type="triangle" w="med" len="med"/>
              <a:tailEnd type="none" w="sm" len="sm"/>
            </a:ln>
          </p:spPr>
        </p:cxnSp>
        <p:sp>
          <p:nvSpPr>
            <p:cNvPr id="252" name="Google Shape;252;p21"/>
            <p:cNvSpPr txBox="1"/>
            <p:nvPr/>
          </p:nvSpPr>
          <p:spPr>
            <a:xfrm>
              <a:off x="7179175" y="2846900"/>
              <a:ext cx="726000" cy="372900"/>
            </a:xfrm>
            <a:prstGeom prst="rect">
              <a:avLst/>
            </a:prstGeom>
            <a:noFill/>
            <a:ln>
              <a:noFill/>
            </a:ln>
          </p:spPr>
          <p:txBody>
            <a:bodyPr spcFirstLastPara="1" wrap="square" lIns="91425" tIns="91425" rIns="91425" bIns="91425" anchor="t" anchorCtr="0">
              <a:noAutofit/>
            </a:bodyPr>
            <a:lstStyle/>
            <a:p>
              <a:pPr>
                <a:buClr>
                  <a:srgbClr val="0000FF"/>
                </a:buClr>
                <a:buSzPts val="1800"/>
              </a:pPr>
              <a:r>
                <a:rPr lang="en-US" sz="1800">
                  <a:solidFill>
                    <a:srgbClr val="0000FF"/>
                  </a:solidFill>
                  <a:latin typeface="Calibri"/>
                  <a:ea typeface="Calibri"/>
                  <a:cs typeface="Calibri"/>
                  <a:sym typeface="Calibri"/>
                </a:rPr>
                <a:t>~10ft</a:t>
              </a:r>
              <a:endParaRPr sz="1800">
                <a:solidFill>
                  <a:srgbClr val="0000FF"/>
                </a:solidFill>
                <a:latin typeface="Calibri"/>
                <a:ea typeface="Calibri"/>
                <a:cs typeface="Calibri"/>
                <a:sym typeface="Calibri"/>
              </a:endParaRPr>
            </a:p>
          </p:txBody>
        </p:sp>
      </p:grpSp>
      <p:sp>
        <p:nvSpPr>
          <p:cNvPr id="253" name="Google Shape;253;p21"/>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Spacing and Ventilation Example</a:t>
            </a:r>
            <a:endParaRPr/>
          </a:p>
        </p:txBody>
      </p:sp>
      <p:sp>
        <p:nvSpPr>
          <p:cNvPr id="254" name="Google Shape;254;p21"/>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Clr>
                <a:srgbClr val="7F7F7F"/>
              </a:buClr>
              <a:buSzPts val="1600"/>
            </a:pPr>
            <a:fld id="{00000000-1234-1234-1234-123412341234}" type="slidenum">
              <a:rPr lang="en-US"/>
              <a:pPr>
                <a:buClr>
                  <a:srgbClr val="7F7F7F"/>
                </a:buClr>
                <a:buSzPts val="1600"/>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19</a:t>
            </a:fld>
            <a:endParaRPr/>
          </a:p>
        </p:txBody>
      </p:sp>
      <p:grpSp>
        <p:nvGrpSpPr>
          <p:cNvPr id="261" name="Google Shape;261;p22"/>
          <p:cNvGrpSpPr/>
          <p:nvPr/>
        </p:nvGrpSpPr>
        <p:grpSpPr>
          <a:xfrm>
            <a:off x="2637042" y="1470233"/>
            <a:ext cx="6917897" cy="4497399"/>
            <a:chOff x="3119700" y="450450"/>
            <a:chExt cx="5903650" cy="3342300"/>
          </a:xfrm>
        </p:grpSpPr>
        <p:sp>
          <p:nvSpPr>
            <p:cNvPr id="262" name="Google Shape;262;p22"/>
            <p:cNvSpPr/>
            <p:nvPr/>
          </p:nvSpPr>
          <p:spPr>
            <a:xfrm>
              <a:off x="3254400" y="3278200"/>
              <a:ext cx="5649000" cy="514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3" name="Google Shape;263;p22"/>
            <p:cNvSpPr/>
            <p:nvPr/>
          </p:nvSpPr>
          <p:spPr>
            <a:xfrm>
              <a:off x="3119700" y="717700"/>
              <a:ext cx="1329000" cy="11379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4" name="Google Shape;264;p22"/>
            <p:cNvSpPr/>
            <p:nvPr/>
          </p:nvSpPr>
          <p:spPr>
            <a:xfrm>
              <a:off x="346759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5" name="Google Shape;265;p22"/>
            <p:cNvSpPr/>
            <p:nvPr/>
          </p:nvSpPr>
          <p:spPr>
            <a:xfrm>
              <a:off x="3708428"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6" name="Google Shape;266;p22"/>
            <p:cNvSpPr/>
            <p:nvPr/>
          </p:nvSpPr>
          <p:spPr>
            <a:xfrm>
              <a:off x="3949264"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7" name="Google Shape;267;p22"/>
            <p:cNvSpPr/>
            <p:nvPr/>
          </p:nvSpPr>
          <p:spPr>
            <a:xfrm>
              <a:off x="419010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8" name="Google Shape;268;p22"/>
            <p:cNvSpPr/>
            <p:nvPr/>
          </p:nvSpPr>
          <p:spPr>
            <a:xfrm>
              <a:off x="3226754"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69" name="Google Shape;269;p22"/>
            <p:cNvSpPr/>
            <p:nvPr/>
          </p:nvSpPr>
          <p:spPr>
            <a:xfrm>
              <a:off x="3467591"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0" name="Google Shape;270;p22"/>
            <p:cNvSpPr/>
            <p:nvPr/>
          </p:nvSpPr>
          <p:spPr>
            <a:xfrm>
              <a:off x="3708428"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1" name="Google Shape;271;p22"/>
            <p:cNvSpPr/>
            <p:nvPr/>
          </p:nvSpPr>
          <p:spPr>
            <a:xfrm>
              <a:off x="3949264"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2" name="Google Shape;272;p22"/>
            <p:cNvSpPr/>
            <p:nvPr/>
          </p:nvSpPr>
          <p:spPr>
            <a:xfrm>
              <a:off x="4190101"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3" name="Google Shape;273;p22"/>
            <p:cNvSpPr/>
            <p:nvPr/>
          </p:nvSpPr>
          <p:spPr>
            <a:xfrm>
              <a:off x="3226754"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4" name="Google Shape;274;p22"/>
            <p:cNvSpPr/>
            <p:nvPr/>
          </p:nvSpPr>
          <p:spPr>
            <a:xfrm>
              <a:off x="3467591"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5" name="Google Shape;275;p22"/>
            <p:cNvSpPr/>
            <p:nvPr/>
          </p:nvSpPr>
          <p:spPr>
            <a:xfrm>
              <a:off x="3708428"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6" name="Google Shape;276;p22"/>
            <p:cNvSpPr/>
            <p:nvPr/>
          </p:nvSpPr>
          <p:spPr>
            <a:xfrm>
              <a:off x="4190101"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7" name="Google Shape;277;p22"/>
            <p:cNvSpPr/>
            <p:nvPr/>
          </p:nvSpPr>
          <p:spPr>
            <a:xfrm>
              <a:off x="3226754"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8" name="Google Shape;278;p22"/>
            <p:cNvSpPr/>
            <p:nvPr/>
          </p:nvSpPr>
          <p:spPr>
            <a:xfrm>
              <a:off x="3467591"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79" name="Google Shape;279;p22"/>
            <p:cNvSpPr/>
            <p:nvPr/>
          </p:nvSpPr>
          <p:spPr>
            <a:xfrm>
              <a:off x="3708428"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0" name="Google Shape;280;p22"/>
            <p:cNvSpPr/>
            <p:nvPr/>
          </p:nvSpPr>
          <p:spPr>
            <a:xfrm>
              <a:off x="3949264"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1" name="Google Shape;281;p22"/>
            <p:cNvSpPr/>
            <p:nvPr/>
          </p:nvSpPr>
          <p:spPr>
            <a:xfrm>
              <a:off x="4190101"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2" name="Google Shape;282;p22"/>
            <p:cNvSpPr/>
            <p:nvPr/>
          </p:nvSpPr>
          <p:spPr>
            <a:xfrm>
              <a:off x="3949264" y="1344075"/>
              <a:ext cx="151800" cy="140700"/>
            </a:xfrm>
            <a:prstGeom prst="triangle">
              <a:avLst>
                <a:gd name="adj"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3" name="Google Shape;283;p22"/>
            <p:cNvSpPr/>
            <p:nvPr/>
          </p:nvSpPr>
          <p:spPr>
            <a:xfrm>
              <a:off x="4610825" y="717700"/>
              <a:ext cx="1329000" cy="1137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4" name="Google Shape;284;p22"/>
            <p:cNvSpPr/>
            <p:nvPr/>
          </p:nvSpPr>
          <p:spPr>
            <a:xfrm>
              <a:off x="4958716"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5" name="Google Shape;285;p22"/>
            <p:cNvSpPr/>
            <p:nvPr/>
          </p:nvSpPr>
          <p:spPr>
            <a:xfrm>
              <a:off x="5199553"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6" name="Google Shape;286;p22"/>
            <p:cNvSpPr/>
            <p:nvPr/>
          </p:nvSpPr>
          <p:spPr>
            <a:xfrm>
              <a:off x="5440389"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7" name="Google Shape;287;p22"/>
            <p:cNvSpPr/>
            <p:nvPr/>
          </p:nvSpPr>
          <p:spPr>
            <a:xfrm>
              <a:off x="5681226"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8" name="Google Shape;288;p22"/>
            <p:cNvSpPr/>
            <p:nvPr/>
          </p:nvSpPr>
          <p:spPr>
            <a:xfrm>
              <a:off x="4717879"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89" name="Google Shape;289;p22"/>
            <p:cNvSpPr/>
            <p:nvPr/>
          </p:nvSpPr>
          <p:spPr>
            <a:xfrm>
              <a:off x="4958716"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0" name="Google Shape;290;p22"/>
            <p:cNvSpPr/>
            <p:nvPr/>
          </p:nvSpPr>
          <p:spPr>
            <a:xfrm>
              <a:off x="5199553"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1" name="Google Shape;291;p22"/>
            <p:cNvSpPr/>
            <p:nvPr/>
          </p:nvSpPr>
          <p:spPr>
            <a:xfrm>
              <a:off x="5440389"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2" name="Google Shape;292;p22"/>
            <p:cNvSpPr/>
            <p:nvPr/>
          </p:nvSpPr>
          <p:spPr>
            <a:xfrm>
              <a:off x="5681226"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3" name="Google Shape;293;p22"/>
            <p:cNvSpPr/>
            <p:nvPr/>
          </p:nvSpPr>
          <p:spPr>
            <a:xfrm>
              <a:off x="4717879"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4" name="Google Shape;294;p22"/>
            <p:cNvSpPr/>
            <p:nvPr/>
          </p:nvSpPr>
          <p:spPr>
            <a:xfrm>
              <a:off x="4958716"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5" name="Google Shape;295;p22"/>
            <p:cNvSpPr/>
            <p:nvPr/>
          </p:nvSpPr>
          <p:spPr>
            <a:xfrm>
              <a:off x="5199553"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6" name="Google Shape;296;p22"/>
            <p:cNvSpPr/>
            <p:nvPr/>
          </p:nvSpPr>
          <p:spPr>
            <a:xfrm>
              <a:off x="5681226"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7" name="Google Shape;297;p22"/>
            <p:cNvSpPr/>
            <p:nvPr/>
          </p:nvSpPr>
          <p:spPr>
            <a:xfrm>
              <a:off x="4717879"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8" name="Google Shape;298;p22"/>
            <p:cNvSpPr/>
            <p:nvPr/>
          </p:nvSpPr>
          <p:spPr>
            <a:xfrm>
              <a:off x="4958716"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299" name="Google Shape;299;p22"/>
            <p:cNvSpPr/>
            <p:nvPr/>
          </p:nvSpPr>
          <p:spPr>
            <a:xfrm>
              <a:off x="5199553"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0" name="Google Shape;300;p22"/>
            <p:cNvSpPr/>
            <p:nvPr/>
          </p:nvSpPr>
          <p:spPr>
            <a:xfrm>
              <a:off x="5440389"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1" name="Google Shape;301;p22"/>
            <p:cNvSpPr/>
            <p:nvPr/>
          </p:nvSpPr>
          <p:spPr>
            <a:xfrm>
              <a:off x="5681226"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2" name="Google Shape;302;p22"/>
            <p:cNvSpPr/>
            <p:nvPr/>
          </p:nvSpPr>
          <p:spPr>
            <a:xfrm>
              <a:off x="3119825" y="1997875"/>
              <a:ext cx="1329000" cy="1137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3" name="Google Shape;303;p22"/>
            <p:cNvSpPr/>
            <p:nvPr/>
          </p:nvSpPr>
          <p:spPr>
            <a:xfrm>
              <a:off x="346771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4" name="Google Shape;304;p22"/>
            <p:cNvSpPr/>
            <p:nvPr/>
          </p:nvSpPr>
          <p:spPr>
            <a:xfrm>
              <a:off x="3708553"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5" name="Google Shape;305;p22"/>
            <p:cNvSpPr/>
            <p:nvPr/>
          </p:nvSpPr>
          <p:spPr>
            <a:xfrm>
              <a:off x="3949389"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6" name="Google Shape;306;p22"/>
            <p:cNvSpPr/>
            <p:nvPr/>
          </p:nvSpPr>
          <p:spPr>
            <a:xfrm>
              <a:off x="419022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7" name="Google Shape;307;p22"/>
            <p:cNvSpPr/>
            <p:nvPr/>
          </p:nvSpPr>
          <p:spPr>
            <a:xfrm>
              <a:off x="322687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8" name="Google Shape;308;p22"/>
            <p:cNvSpPr/>
            <p:nvPr/>
          </p:nvSpPr>
          <p:spPr>
            <a:xfrm>
              <a:off x="346771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09" name="Google Shape;309;p22"/>
            <p:cNvSpPr/>
            <p:nvPr/>
          </p:nvSpPr>
          <p:spPr>
            <a:xfrm>
              <a:off x="3708553"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0" name="Google Shape;310;p22"/>
            <p:cNvSpPr/>
            <p:nvPr/>
          </p:nvSpPr>
          <p:spPr>
            <a:xfrm>
              <a:off x="394938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1" name="Google Shape;311;p22"/>
            <p:cNvSpPr/>
            <p:nvPr/>
          </p:nvSpPr>
          <p:spPr>
            <a:xfrm>
              <a:off x="419022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2" name="Google Shape;312;p22"/>
            <p:cNvSpPr/>
            <p:nvPr/>
          </p:nvSpPr>
          <p:spPr>
            <a:xfrm>
              <a:off x="3226879"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3" name="Google Shape;313;p22"/>
            <p:cNvSpPr/>
            <p:nvPr/>
          </p:nvSpPr>
          <p:spPr>
            <a:xfrm>
              <a:off x="346771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4" name="Google Shape;314;p22"/>
            <p:cNvSpPr/>
            <p:nvPr/>
          </p:nvSpPr>
          <p:spPr>
            <a:xfrm>
              <a:off x="3708553"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5" name="Google Shape;315;p22"/>
            <p:cNvSpPr/>
            <p:nvPr/>
          </p:nvSpPr>
          <p:spPr>
            <a:xfrm>
              <a:off x="419022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6" name="Google Shape;316;p22"/>
            <p:cNvSpPr/>
            <p:nvPr/>
          </p:nvSpPr>
          <p:spPr>
            <a:xfrm>
              <a:off x="322687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7" name="Google Shape;317;p22"/>
            <p:cNvSpPr/>
            <p:nvPr/>
          </p:nvSpPr>
          <p:spPr>
            <a:xfrm>
              <a:off x="346771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8" name="Google Shape;318;p22"/>
            <p:cNvSpPr/>
            <p:nvPr/>
          </p:nvSpPr>
          <p:spPr>
            <a:xfrm>
              <a:off x="3708553"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19" name="Google Shape;319;p22"/>
            <p:cNvSpPr/>
            <p:nvPr/>
          </p:nvSpPr>
          <p:spPr>
            <a:xfrm>
              <a:off x="394938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0" name="Google Shape;320;p22"/>
            <p:cNvSpPr/>
            <p:nvPr/>
          </p:nvSpPr>
          <p:spPr>
            <a:xfrm>
              <a:off x="419022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1" name="Google Shape;321;p22"/>
            <p:cNvSpPr/>
            <p:nvPr/>
          </p:nvSpPr>
          <p:spPr>
            <a:xfrm>
              <a:off x="4610825" y="1997875"/>
              <a:ext cx="1329000" cy="1137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2" name="Google Shape;322;p22"/>
            <p:cNvSpPr/>
            <p:nvPr/>
          </p:nvSpPr>
          <p:spPr>
            <a:xfrm>
              <a:off x="495871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3" name="Google Shape;323;p22"/>
            <p:cNvSpPr/>
            <p:nvPr/>
          </p:nvSpPr>
          <p:spPr>
            <a:xfrm>
              <a:off x="5199553"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4" name="Google Shape;324;p22"/>
            <p:cNvSpPr/>
            <p:nvPr/>
          </p:nvSpPr>
          <p:spPr>
            <a:xfrm>
              <a:off x="5440389"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5" name="Google Shape;325;p22"/>
            <p:cNvSpPr/>
            <p:nvPr/>
          </p:nvSpPr>
          <p:spPr>
            <a:xfrm>
              <a:off x="568122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6" name="Google Shape;326;p22"/>
            <p:cNvSpPr/>
            <p:nvPr/>
          </p:nvSpPr>
          <p:spPr>
            <a:xfrm>
              <a:off x="471787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7" name="Google Shape;327;p22"/>
            <p:cNvSpPr/>
            <p:nvPr/>
          </p:nvSpPr>
          <p:spPr>
            <a:xfrm>
              <a:off x="495871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8" name="Google Shape;328;p22"/>
            <p:cNvSpPr/>
            <p:nvPr/>
          </p:nvSpPr>
          <p:spPr>
            <a:xfrm>
              <a:off x="5199553"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29" name="Google Shape;329;p22"/>
            <p:cNvSpPr/>
            <p:nvPr/>
          </p:nvSpPr>
          <p:spPr>
            <a:xfrm>
              <a:off x="544038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0" name="Google Shape;330;p22"/>
            <p:cNvSpPr/>
            <p:nvPr/>
          </p:nvSpPr>
          <p:spPr>
            <a:xfrm>
              <a:off x="568122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1" name="Google Shape;331;p22"/>
            <p:cNvSpPr/>
            <p:nvPr/>
          </p:nvSpPr>
          <p:spPr>
            <a:xfrm>
              <a:off x="4717879"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2" name="Google Shape;332;p22"/>
            <p:cNvSpPr/>
            <p:nvPr/>
          </p:nvSpPr>
          <p:spPr>
            <a:xfrm>
              <a:off x="495871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3" name="Google Shape;333;p22"/>
            <p:cNvSpPr/>
            <p:nvPr/>
          </p:nvSpPr>
          <p:spPr>
            <a:xfrm>
              <a:off x="5199553"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4" name="Google Shape;334;p22"/>
            <p:cNvSpPr/>
            <p:nvPr/>
          </p:nvSpPr>
          <p:spPr>
            <a:xfrm>
              <a:off x="568122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5" name="Google Shape;335;p22"/>
            <p:cNvSpPr/>
            <p:nvPr/>
          </p:nvSpPr>
          <p:spPr>
            <a:xfrm>
              <a:off x="471787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6" name="Google Shape;336;p22"/>
            <p:cNvSpPr/>
            <p:nvPr/>
          </p:nvSpPr>
          <p:spPr>
            <a:xfrm>
              <a:off x="495871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7" name="Google Shape;337;p22"/>
            <p:cNvSpPr/>
            <p:nvPr/>
          </p:nvSpPr>
          <p:spPr>
            <a:xfrm>
              <a:off x="5199553"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8" name="Google Shape;338;p22"/>
            <p:cNvSpPr/>
            <p:nvPr/>
          </p:nvSpPr>
          <p:spPr>
            <a:xfrm>
              <a:off x="544038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39" name="Google Shape;339;p22"/>
            <p:cNvSpPr/>
            <p:nvPr/>
          </p:nvSpPr>
          <p:spPr>
            <a:xfrm>
              <a:off x="568122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0" name="Google Shape;340;p22"/>
            <p:cNvSpPr/>
            <p:nvPr/>
          </p:nvSpPr>
          <p:spPr>
            <a:xfrm>
              <a:off x="3226891" y="21168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1" name="Google Shape;341;p22"/>
            <p:cNvSpPr/>
            <p:nvPr/>
          </p:nvSpPr>
          <p:spPr>
            <a:xfrm>
              <a:off x="3949378"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2" name="Google Shape;342;p22"/>
            <p:cNvSpPr/>
            <p:nvPr/>
          </p:nvSpPr>
          <p:spPr>
            <a:xfrm>
              <a:off x="5440378"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3" name="Google Shape;343;p22"/>
            <p:cNvSpPr/>
            <p:nvPr/>
          </p:nvSpPr>
          <p:spPr>
            <a:xfrm>
              <a:off x="4717891"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4" name="Google Shape;344;p22"/>
            <p:cNvSpPr/>
            <p:nvPr/>
          </p:nvSpPr>
          <p:spPr>
            <a:xfrm>
              <a:off x="471789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5" name="Google Shape;345;p22"/>
            <p:cNvSpPr/>
            <p:nvPr/>
          </p:nvSpPr>
          <p:spPr>
            <a:xfrm>
              <a:off x="5440378"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6" name="Google Shape;346;p22"/>
            <p:cNvSpPr/>
            <p:nvPr/>
          </p:nvSpPr>
          <p:spPr>
            <a:xfrm>
              <a:off x="6208750" y="717700"/>
              <a:ext cx="2814600" cy="24180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7" name="Google Shape;347;p22"/>
            <p:cNvSpPr/>
            <p:nvPr/>
          </p:nvSpPr>
          <p:spPr>
            <a:xfrm>
              <a:off x="655664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8" name="Google Shape;348;p22"/>
            <p:cNvSpPr/>
            <p:nvPr/>
          </p:nvSpPr>
          <p:spPr>
            <a:xfrm>
              <a:off x="6797478"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49" name="Google Shape;349;p22"/>
            <p:cNvSpPr/>
            <p:nvPr/>
          </p:nvSpPr>
          <p:spPr>
            <a:xfrm>
              <a:off x="7038314"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0" name="Google Shape;350;p22"/>
            <p:cNvSpPr/>
            <p:nvPr/>
          </p:nvSpPr>
          <p:spPr>
            <a:xfrm>
              <a:off x="727915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1" name="Google Shape;351;p22"/>
            <p:cNvSpPr/>
            <p:nvPr/>
          </p:nvSpPr>
          <p:spPr>
            <a:xfrm>
              <a:off x="6315804"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2" name="Google Shape;352;p22"/>
            <p:cNvSpPr/>
            <p:nvPr/>
          </p:nvSpPr>
          <p:spPr>
            <a:xfrm>
              <a:off x="6556641"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3" name="Google Shape;353;p22"/>
            <p:cNvSpPr/>
            <p:nvPr/>
          </p:nvSpPr>
          <p:spPr>
            <a:xfrm>
              <a:off x="6797478"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4" name="Google Shape;354;p22"/>
            <p:cNvSpPr/>
            <p:nvPr/>
          </p:nvSpPr>
          <p:spPr>
            <a:xfrm>
              <a:off x="7038314"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5" name="Google Shape;355;p22"/>
            <p:cNvSpPr/>
            <p:nvPr/>
          </p:nvSpPr>
          <p:spPr>
            <a:xfrm>
              <a:off x="7279151"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6" name="Google Shape;356;p22"/>
            <p:cNvSpPr/>
            <p:nvPr/>
          </p:nvSpPr>
          <p:spPr>
            <a:xfrm>
              <a:off x="6315804"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7" name="Google Shape;357;p22"/>
            <p:cNvSpPr/>
            <p:nvPr/>
          </p:nvSpPr>
          <p:spPr>
            <a:xfrm>
              <a:off x="6556641"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8" name="Google Shape;358;p22"/>
            <p:cNvSpPr/>
            <p:nvPr/>
          </p:nvSpPr>
          <p:spPr>
            <a:xfrm>
              <a:off x="6797478"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59" name="Google Shape;359;p22"/>
            <p:cNvSpPr/>
            <p:nvPr/>
          </p:nvSpPr>
          <p:spPr>
            <a:xfrm>
              <a:off x="7279151"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0" name="Google Shape;360;p22"/>
            <p:cNvSpPr/>
            <p:nvPr/>
          </p:nvSpPr>
          <p:spPr>
            <a:xfrm>
              <a:off x="6315804"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1" name="Google Shape;361;p22"/>
            <p:cNvSpPr/>
            <p:nvPr/>
          </p:nvSpPr>
          <p:spPr>
            <a:xfrm>
              <a:off x="6556641"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2" name="Google Shape;362;p22"/>
            <p:cNvSpPr/>
            <p:nvPr/>
          </p:nvSpPr>
          <p:spPr>
            <a:xfrm>
              <a:off x="6797478"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3" name="Google Shape;363;p22"/>
            <p:cNvSpPr/>
            <p:nvPr/>
          </p:nvSpPr>
          <p:spPr>
            <a:xfrm>
              <a:off x="7038314"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4" name="Google Shape;364;p22"/>
            <p:cNvSpPr/>
            <p:nvPr/>
          </p:nvSpPr>
          <p:spPr>
            <a:xfrm>
              <a:off x="7279151"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5" name="Google Shape;365;p22"/>
            <p:cNvSpPr/>
            <p:nvPr/>
          </p:nvSpPr>
          <p:spPr>
            <a:xfrm>
              <a:off x="8047752" y="2358875"/>
              <a:ext cx="151800" cy="140700"/>
            </a:xfrm>
            <a:prstGeom prst="triangle">
              <a:avLst>
                <a:gd name="adj"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6" name="Google Shape;366;p22"/>
            <p:cNvSpPr/>
            <p:nvPr/>
          </p:nvSpPr>
          <p:spPr>
            <a:xfrm>
              <a:off x="8047766"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7" name="Google Shape;367;p22"/>
            <p:cNvSpPr/>
            <p:nvPr/>
          </p:nvSpPr>
          <p:spPr>
            <a:xfrm>
              <a:off x="8288603"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8" name="Google Shape;368;p22"/>
            <p:cNvSpPr/>
            <p:nvPr/>
          </p:nvSpPr>
          <p:spPr>
            <a:xfrm>
              <a:off x="8529439"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69" name="Google Shape;369;p22"/>
            <p:cNvSpPr/>
            <p:nvPr/>
          </p:nvSpPr>
          <p:spPr>
            <a:xfrm>
              <a:off x="8770276"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0" name="Google Shape;370;p22"/>
            <p:cNvSpPr/>
            <p:nvPr/>
          </p:nvSpPr>
          <p:spPr>
            <a:xfrm>
              <a:off x="7806929"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1" name="Google Shape;371;p22"/>
            <p:cNvSpPr/>
            <p:nvPr/>
          </p:nvSpPr>
          <p:spPr>
            <a:xfrm>
              <a:off x="8047766"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2" name="Google Shape;372;p22"/>
            <p:cNvSpPr/>
            <p:nvPr/>
          </p:nvSpPr>
          <p:spPr>
            <a:xfrm>
              <a:off x="8288603"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3" name="Google Shape;373;p22"/>
            <p:cNvSpPr/>
            <p:nvPr/>
          </p:nvSpPr>
          <p:spPr>
            <a:xfrm>
              <a:off x="8529439"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4" name="Google Shape;374;p22"/>
            <p:cNvSpPr/>
            <p:nvPr/>
          </p:nvSpPr>
          <p:spPr>
            <a:xfrm>
              <a:off x="8770276" y="10787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5" name="Google Shape;375;p22"/>
            <p:cNvSpPr/>
            <p:nvPr/>
          </p:nvSpPr>
          <p:spPr>
            <a:xfrm>
              <a:off x="7806929"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6" name="Google Shape;376;p22"/>
            <p:cNvSpPr/>
            <p:nvPr/>
          </p:nvSpPr>
          <p:spPr>
            <a:xfrm>
              <a:off x="8047766"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7" name="Google Shape;377;p22"/>
            <p:cNvSpPr/>
            <p:nvPr/>
          </p:nvSpPr>
          <p:spPr>
            <a:xfrm>
              <a:off x="8288603"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8" name="Google Shape;378;p22"/>
            <p:cNvSpPr/>
            <p:nvPr/>
          </p:nvSpPr>
          <p:spPr>
            <a:xfrm>
              <a:off x="8770276"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79" name="Google Shape;379;p22"/>
            <p:cNvSpPr/>
            <p:nvPr/>
          </p:nvSpPr>
          <p:spPr>
            <a:xfrm>
              <a:off x="7806929"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0" name="Google Shape;380;p22"/>
            <p:cNvSpPr/>
            <p:nvPr/>
          </p:nvSpPr>
          <p:spPr>
            <a:xfrm>
              <a:off x="8047766"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1" name="Google Shape;381;p22"/>
            <p:cNvSpPr/>
            <p:nvPr/>
          </p:nvSpPr>
          <p:spPr>
            <a:xfrm>
              <a:off x="8288603"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2" name="Google Shape;382;p22"/>
            <p:cNvSpPr/>
            <p:nvPr/>
          </p:nvSpPr>
          <p:spPr>
            <a:xfrm>
              <a:off x="8529439"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3" name="Google Shape;383;p22"/>
            <p:cNvSpPr/>
            <p:nvPr/>
          </p:nvSpPr>
          <p:spPr>
            <a:xfrm>
              <a:off x="8770276" y="16094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4" name="Google Shape;384;p22"/>
            <p:cNvSpPr/>
            <p:nvPr/>
          </p:nvSpPr>
          <p:spPr>
            <a:xfrm>
              <a:off x="655676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5" name="Google Shape;385;p22"/>
            <p:cNvSpPr/>
            <p:nvPr/>
          </p:nvSpPr>
          <p:spPr>
            <a:xfrm>
              <a:off x="6797603"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6" name="Google Shape;386;p22"/>
            <p:cNvSpPr/>
            <p:nvPr/>
          </p:nvSpPr>
          <p:spPr>
            <a:xfrm>
              <a:off x="7038439"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7" name="Google Shape;387;p22"/>
            <p:cNvSpPr/>
            <p:nvPr/>
          </p:nvSpPr>
          <p:spPr>
            <a:xfrm>
              <a:off x="727927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8" name="Google Shape;388;p22"/>
            <p:cNvSpPr/>
            <p:nvPr/>
          </p:nvSpPr>
          <p:spPr>
            <a:xfrm>
              <a:off x="631592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89" name="Google Shape;389;p22"/>
            <p:cNvSpPr/>
            <p:nvPr/>
          </p:nvSpPr>
          <p:spPr>
            <a:xfrm>
              <a:off x="655676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0" name="Google Shape;390;p22"/>
            <p:cNvSpPr/>
            <p:nvPr/>
          </p:nvSpPr>
          <p:spPr>
            <a:xfrm>
              <a:off x="6797603"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1" name="Google Shape;391;p22"/>
            <p:cNvSpPr/>
            <p:nvPr/>
          </p:nvSpPr>
          <p:spPr>
            <a:xfrm>
              <a:off x="703843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2" name="Google Shape;392;p22"/>
            <p:cNvSpPr/>
            <p:nvPr/>
          </p:nvSpPr>
          <p:spPr>
            <a:xfrm>
              <a:off x="727927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3" name="Google Shape;393;p22"/>
            <p:cNvSpPr/>
            <p:nvPr/>
          </p:nvSpPr>
          <p:spPr>
            <a:xfrm>
              <a:off x="6315929"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4" name="Google Shape;394;p22"/>
            <p:cNvSpPr/>
            <p:nvPr/>
          </p:nvSpPr>
          <p:spPr>
            <a:xfrm>
              <a:off x="655676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5" name="Google Shape;395;p22"/>
            <p:cNvSpPr/>
            <p:nvPr/>
          </p:nvSpPr>
          <p:spPr>
            <a:xfrm>
              <a:off x="6797603"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6" name="Google Shape;396;p22"/>
            <p:cNvSpPr/>
            <p:nvPr/>
          </p:nvSpPr>
          <p:spPr>
            <a:xfrm>
              <a:off x="727927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7" name="Google Shape;397;p22"/>
            <p:cNvSpPr/>
            <p:nvPr/>
          </p:nvSpPr>
          <p:spPr>
            <a:xfrm>
              <a:off x="631592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8" name="Google Shape;398;p22"/>
            <p:cNvSpPr/>
            <p:nvPr/>
          </p:nvSpPr>
          <p:spPr>
            <a:xfrm>
              <a:off x="655676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399" name="Google Shape;399;p22"/>
            <p:cNvSpPr/>
            <p:nvPr/>
          </p:nvSpPr>
          <p:spPr>
            <a:xfrm>
              <a:off x="6797603"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0" name="Google Shape;400;p22"/>
            <p:cNvSpPr/>
            <p:nvPr/>
          </p:nvSpPr>
          <p:spPr>
            <a:xfrm>
              <a:off x="703843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1" name="Google Shape;401;p22"/>
            <p:cNvSpPr/>
            <p:nvPr/>
          </p:nvSpPr>
          <p:spPr>
            <a:xfrm>
              <a:off x="727927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2" name="Google Shape;402;p22"/>
            <p:cNvSpPr/>
            <p:nvPr/>
          </p:nvSpPr>
          <p:spPr>
            <a:xfrm>
              <a:off x="804776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3" name="Google Shape;403;p22"/>
            <p:cNvSpPr/>
            <p:nvPr/>
          </p:nvSpPr>
          <p:spPr>
            <a:xfrm>
              <a:off x="8288603"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4" name="Google Shape;404;p22"/>
            <p:cNvSpPr/>
            <p:nvPr/>
          </p:nvSpPr>
          <p:spPr>
            <a:xfrm>
              <a:off x="8529439"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5" name="Google Shape;405;p22"/>
            <p:cNvSpPr/>
            <p:nvPr/>
          </p:nvSpPr>
          <p:spPr>
            <a:xfrm>
              <a:off x="8770276"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6" name="Google Shape;406;p22"/>
            <p:cNvSpPr/>
            <p:nvPr/>
          </p:nvSpPr>
          <p:spPr>
            <a:xfrm>
              <a:off x="780692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7" name="Google Shape;407;p22"/>
            <p:cNvSpPr/>
            <p:nvPr/>
          </p:nvSpPr>
          <p:spPr>
            <a:xfrm>
              <a:off x="7038316"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8" name="Google Shape;408;p22"/>
            <p:cNvSpPr/>
            <p:nvPr/>
          </p:nvSpPr>
          <p:spPr>
            <a:xfrm>
              <a:off x="8288603"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09" name="Google Shape;409;p22"/>
            <p:cNvSpPr/>
            <p:nvPr/>
          </p:nvSpPr>
          <p:spPr>
            <a:xfrm>
              <a:off x="8529439"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0" name="Google Shape;410;p22"/>
            <p:cNvSpPr/>
            <p:nvPr/>
          </p:nvSpPr>
          <p:spPr>
            <a:xfrm>
              <a:off x="8770276" y="23588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1" name="Google Shape;411;p22"/>
            <p:cNvSpPr/>
            <p:nvPr/>
          </p:nvSpPr>
          <p:spPr>
            <a:xfrm>
              <a:off x="7806929"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2" name="Google Shape;412;p22"/>
            <p:cNvSpPr/>
            <p:nvPr/>
          </p:nvSpPr>
          <p:spPr>
            <a:xfrm>
              <a:off x="804776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3" name="Google Shape;413;p22"/>
            <p:cNvSpPr/>
            <p:nvPr/>
          </p:nvSpPr>
          <p:spPr>
            <a:xfrm>
              <a:off x="8288603"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4" name="Google Shape;414;p22"/>
            <p:cNvSpPr/>
            <p:nvPr/>
          </p:nvSpPr>
          <p:spPr>
            <a:xfrm>
              <a:off x="8770276"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5" name="Google Shape;415;p22"/>
            <p:cNvSpPr/>
            <p:nvPr/>
          </p:nvSpPr>
          <p:spPr>
            <a:xfrm>
              <a:off x="780692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6" name="Google Shape;416;p22"/>
            <p:cNvSpPr/>
            <p:nvPr/>
          </p:nvSpPr>
          <p:spPr>
            <a:xfrm>
              <a:off x="804776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7" name="Google Shape;417;p22"/>
            <p:cNvSpPr/>
            <p:nvPr/>
          </p:nvSpPr>
          <p:spPr>
            <a:xfrm>
              <a:off x="8288603"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8" name="Google Shape;418;p22"/>
            <p:cNvSpPr/>
            <p:nvPr/>
          </p:nvSpPr>
          <p:spPr>
            <a:xfrm>
              <a:off x="8529439"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19" name="Google Shape;419;p22"/>
            <p:cNvSpPr/>
            <p:nvPr/>
          </p:nvSpPr>
          <p:spPr>
            <a:xfrm>
              <a:off x="8770276" y="28896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0" name="Google Shape;420;p22"/>
            <p:cNvSpPr/>
            <p:nvPr/>
          </p:nvSpPr>
          <p:spPr>
            <a:xfrm>
              <a:off x="6315941" y="21168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1" name="Google Shape;421;p22"/>
            <p:cNvSpPr/>
            <p:nvPr/>
          </p:nvSpPr>
          <p:spPr>
            <a:xfrm>
              <a:off x="7038428"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2" name="Google Shape;422;p22"/>
            <p:cNvSpPr/>
            <p:nvPr/>
          </p:nvSpPr>
          <p:spPr>
            <a:xfrm>
              <a:off x="8529428" y="13440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3" name="Google Shape;423;p22"/>
            <p:cNvSpPr/>
            <p:nvPr/>
          </p:nvSpPr>
          <p:spPr>
            <a:xfrm>
              <a:off x="7806941" y="20935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4" name="Google Shape;424;p22"/>
            <p:cNvSpPr/>
            <p:nvPr/>
          </p:nvSpPr>
          <p:spPr>
            <a:xfrm>
              <a:off x="7806941"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5" name="Google Shape;425;p22"/>
            <p:cNvSpPr/>
            <p:nvPr/>
          </p:nvSpPr>
          <p:spPr>
            <a:xfrm>
              <a:off x="8529428" y="26242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26" name="Google Shape;426;p22"/>
            <p:cNvSpPr txBox="1"/>
            <p:nvPr/>
          </p:nvSpPr>
          <p:spPr>
            <a:xfrm>
              <a:off x="3119825" y="450450"/>
              <a:ext cx="2820000" cy="238200"/>
            </a:xfrm>
            <a:prstGeom prst="rect">
              <a:avLst/>
            </a:prstGeom>
            <a:noFill/>
            <a:ln>
              <a:noFill/>
            </a:ln>
          </p:spPr>
          <p:txBody>
            <a:bodyPr spcFirstLastPara="1" wrap="square" lIns="91425" tIns="91425" rIns="91425" bIns="91425" anchor="ctr" anchorCtr="0">
              <a:noAutofit/>
            </a:bodyPr>
            <a:lstStyle/>
            <a:p>
              <a:pPr algn="ctr">
                <a:buClr>
                  <a:srgbClr val="FFFFFF"/>
                </a:buClr>
                <a:buSzPts val="1500"/>
              </a:pPr>
              <a:r>
                <a:rPr lang="en-US" sz="1500" b="1">
                  <a:solidFill>
                    <a:srgbClr val="FFFFFF"/>
                  </a:solidFill>
                  <a:latin typeface="Calibri"/>
                  <a:ea typeface="Calibri"/>
                  <a:cs typeface="Calibri"/>
                  <a:sym typeface="Calibri"/>
                </a:rPr>
                <a:t>Contained response in cohorted classrooms</a:t>
              </a:r>
              <a:endParaRPr sz="1700" b="1">
                <a:solidFill>
                  <a:srgbClr val="FFFFFF"/>
                </a:solidFill>
                <a:latin typeface="Calibri"/>
                <a:ea typeface="Calibri"/>
                <a:cs typeface="Calibri"/>
                <a:sym typeface="Calibri"/>
              </a:endParaRPr>
            </a:p>
          </p:txBody>
        </p:sp>
        <p:sp>
          <p:nvSpPr>
            <p:cNvPr id="427" name="Google Shape;427;p22"/>
            <p:cNvSpPr txBox="1"/>
            <p:nvPr/>
          </p:nvSpPr>
          <p:spPr>
            <a:xfrm>
              <a:off x="6208750" y="473800"/>
              <a:ext cx="2814600" cy="238200"/>
            </a:xfrm>
            <a:prstGeom prst="rect">
              <a:avLst/>
            </a:prstGeom>
            <a:noFill/>
            <a:ln>
              <a:noFill/>
            </a:ln>
          </p:spPr>
          <p:txBody>
            <a:bodyPr spcFirstLastPara="1" wrap="square" lIns="91425" tIns="91425" rIns="91425" bIns="91425" anchor="ctr" anchorCtr="0">
              <a:noAutofit/>
            </a:bodyPr>
            <a:lstStyle/>
            <a:p>
              <a:pPr algn="ctr">
                <a:buClr>
                  <a:srgbClr val="FFFFFF"/>
                </a:buClr>
                <a:buSzPts val="1500"/>
              </a:pPr>
              <a:r>
                <a:rPr lang="en-US" sz="1500" b="1">
                  <a:solidFill>
                    <a:srgbClr val="FFFFFF"/>
                  </a:solidFill>
                  <a:latin typeface="Calibri"/>
                  <a:ea typeface="Calibri"/>
                  <a:cs typeface="Calibri"/>
                  <a:sym typeface="Calibri"/>
                </a:rPr>
                <a:t>Widespread disruption without cohorting</a:t>
              </a:r>
              <a:endParaRPr sz="1500" b="1">
                <a:solidFill>
                  <a:srgbClr val="FFFFFF"/>
                </a:solidFill>
                <a:latin typeface="Calibri"/>
                <a:ea typeface="Calibri"/>
                <a:cs typeface="Calibri"/>
                <a:sym typeface="Calibri"/>
              </a:endParaRPr>
            </a:p>
          </p:txBody>
        </p:sp>
        <p:cxnSp>
          <p:nvCxnSpPr>
            <p:cNvPr id="428" name="Google Shape;428;p22"/>
            <p:cNvCxnSpPr/>
            <p:nvPr/>
          </p:nvCxnSpPr>
          <p:spPr>
            <a:xfrm rot="10800000" flipH="1">
              <a:off x="7479901" y="88127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29" name="Google Shape;429;p22"/>
            <p:cNvCxnSpPr/>
            <p:nvPr/>
          </p:nvCxnSpPr>
          <p:spPr>
            <a:xfrm rot="10800000" flipH="1">
              <a:off x="7479901" y="1146650"/>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0" name="Google Shape;430;p22"/>
            <p:cNvCxnSpPr/>
            <p:nvPr/>
          </p:nvCxnSpPr>
          <p:spPr>
            <a:xfrm rot="10800000" flipH="1">
              <a:off x="7479888" y="14120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1" name="Google Shape;431;p22"/>
            <p:cNvCxnSpPr/>
            <p:nvPr/>
          </p:nvCxnSpPr>
          <p:spPr>
            <a:xfrm rot="10800000" flipH="1">
              <a:off x="7479888" y="1677400"/>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2" name="Google Shape;432;p22"/>
            <p:cNvCxnSpPr/>
            <p:nvPr/>
          </p:nvCxnSpPr>
          <p:spPr>
            <a:xfrm rot="10800000" flipH="1">
              <a:off x="7479963" y="2161450"/>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3" name="Google Shape;433;p22"/>
            <p:cNvCxnSpPr/>
            <p:nvPr/>
          </p:nvCxnSpPr>
          <p:spPr>
            <a:xfrm rot="10800000" flipH="1">
              <a:off x="7479951" y="24268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4" name="Google Shape;434;p22"/>
            <p:cNvCxnSpPr/>
            <p:nvPr/>
          </p:nvCxnSpPr>
          <p:spPr>
            <a:xfrm rot="10800000" flipH="1">
              <a:off x="7479951" y="2692200"/>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5" name="Google Shape;435;p22"/>
            <p:cNvCxnSpPr/>
            <p:nvPr/>
          </p:nvCxnSpPr>
          <p:spPr>
            <a:xfrm rot="10800000" flipH="1">
              <a:off x="7479951" y="295757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6" name="Google Shape;436;p22"/>
            <p:cNvCxnSpPr/>
            <p:nvPr/>
          </p:nvCxnSpPr>
          <p:spPr>
            <a:xfrm rot="-5400000" flipH="1">
              <a:off x="7743776" y="1924300"/>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7" name="Google Shape;437;p22"/>
            <p:cNvCxnSpPr/>
            <p:nvPr/>
          </p:nvCxnSpPr>
          <p:spPr>
            <a:xfrm rot="-5400000" flipH="1">
              <a:off x="7984626" y="19194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8" name="Google Shape;438;p22"/>
            <p:cNvCxnSpPr/>
            <p:nvPr/>
          </p:nvCxnSpPr>
          <p:spPr>
            <a:xfrm rot="-5400000" flipH="1">
              <a:off x="8225476" y="19194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39" name="Google Shape;439;p22"/>
            <p:cNvCxnSpPr/>
            <p:nvPr/>
          </p:nvCxnSpPr>
          <p:spPr>
            <a:xfrm rot="-5400000" flipH="1">
              <a:off x="8466326" y="19194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0" name="Google Shape;440;p22"/>
            <p:cNvCxnSpPr/>
            <p:nvPr/>
          </p:nvCxnSpPr>
          <p:spPr>
            <a:xfrm rot="-5400000" flipH="1">
              <a:off x="8707176" y="1919425"/>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1" name="Google Shape;441;p22"/>
            <p:cNvCxnSpPr/>
            <p:nvPr/>
          </p:nvCxnSpPr>
          <p:spPr>
            <a:xfrm rot="-5400000" flipH="1">
              <a:off x="6252626" y="1933538"/>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2" name="Google Shape;442;p22"/>
            <p:cNvCxnSpPr/>
            <p:nvPr/>
          </p:nvCxnSpPr>
          <p:spPr>
            <a:xfrm rot="-5400000" flipH="1">
              <a:off x="6493476" y="1928663"/>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3" name="Google Shape;443;p22"/>
            <p:cNvCxnSpPr/>
            <p:nvPr/>
          </p:nvCxnSpPr>
          <p:spPr>
            <a:xfrm rot="-5400000" flipH="1">
              <a:off x="6734326" y="1928663"/>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4" name="Google Shape;444;p22"/>
            <p:cNvCxnSpPr/>
            <p:nvPr/>
          </p:nvCxnSpPr>
          <p:spPr>
            <a:xfrm rot="-5400000" flipH="1">
              <a:off x="6975176" y="1928663"/>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5" name="Google Shape;445;p22"/>
            <p:cNvCxnSpPr/>
            <p:nvPr/>
          </p:nvCxnSpPr>
          <p:spPr>
            <a:xfrm rot="-5400000" flipH="1">
              <a:off x="7216026" y="1928663"/>
              <a:ext cx="278100" cy="4800"/>
            </a:xfrm>
            <a:prstGeom prst="straightConnector1">
              <a:avLst/>
            </a:prstGeom>
            <a:noFill/>
            <a:ln w="9525" cap="flat" cmpd="sng">
              <a:solidFill>
                <a:srgbClr val="000000"/>
              </a:solidFill>
              <a:prstDash val="solid"/>
              <a:round/>
              <a:headEnd type="triangle" w="med" len="med"/>
              <a:tailEnd type="triangle" w="med" len="med"/>
            </a:ln>
          </p:spPr>
        </p:cxnSp>
        <p:cxnSp>
          <p:nvCxnSpPr>
            <p:cNvPr id="446" name="Google Shape;446;p22"/>
            <p:cNvCxnSpPr/>
            <p:nvPr/>
          </p:nvCxnSpPr>
          <p:spPr>
            <a:xfrm>
              <a:off x="7454246" y="1783405"/>
              <a:ext cx="329400" cy="305100"/>
            </a:xfrm>
            <a:prstGeom prst="straightConnector1">
              <a:avLst/>
            </a:prstGeom>
            <a:noFill/>
            <a:ln w="9525" cap="flat" cmpd="sng">
              <a:solidFill>
                <a:srgbClr val="000000"/>
              </a:solidFill>
              <a:prstDash val="solid"/>
              <a:round/>
              <a:headEnd type="triangle" w="med" len="med"/>
              <a:tailEnd type="triangle" w="med" len="med"/>
            </a:ln>
          </p:spPr>
        </p:cxnSp>
        <p:cxnSp>
          <p:nvCxnSpPr>
            <p:cNvPr id="447" name="Google Shape;447;p22"/>
            <p:cNvCxnSpPr/>
            <p:nvPr/>
          </p:nvCxnSpPr>
          <p:spPr>
            <a:xfrm rot="5400000">
              <a:off x="7454309" y="1783405"/>
              <a:ext cx="329400" cy="305100"/>
            </a:xfrm>
            <a:prstGeom prst="straightConnector1">
              <a:avLst/>
            </a:prstGeom>
            <a:noFill/>
            <a:ln w="9525" cap="flat" cmpd="sng">
              <a:solidFill>
                <a:srgbClr val="000000"/>
              </a:solidFill>
              <a:prstDash val="solid"/>
              <a:round/>
              <a:headEnd type="triangle" w="med" len="med"/>
              <a:tailEnd type="triangle" w="med" len="med"/>
            </a:ln>
          </p:spPr>
        </p:cxnSp>
        <p:sp>
          <p:nvSpPr>
            <p:cNvPr id="448" name="Google Shape;448;p22"/>
            <p:cNvSpPr/>
            <p:nvPr/>
          </p:nvSpPr>
          <p:spPr>
            <a:xfrm>
              <a:off x="3600929" y="3362025"/>
              <a:ext cx="151800" cy="140700"/>
            </a:xfrm>
            <a:prstGeom prst="triangle">
              <a:avLst>
                <a:gd name="adj"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49" name="Google Shape;449;p22"/>
            <p:cNvSpPr/>
            <p:nvPr/>
          </p:nvSpPr>
          <p:spPr>
            <a:xfrm>
              <a:off x="3600926" y="35772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50" name="Google Shape;450;p22"/>
            <p:cNvSpPr/>
            <p:nvPr/>
          </p:nvSpPr>
          <p:spPr>
            <a:xfrm>
              <a:off x="5434975" y="3362700"/>
              <a:ext cx="375600" cy="3744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51" name="Google Shape;451;p22"/>
            <p:cNvSpPr/>
            <p:nvPr/>
          </p:nvSpPr>
          <p:spPr>
            <a:xfrm>
              <a:off x="7116175" y="3362700"/>
              <a:ext cx="375600" cy="3744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52" name="Google Shape;452;p22"/>
            <p:cNvSpPr txBox="1"/>
            <p:nvPr/>
          </p:nvSpPr>
          <p:spPr>
            <a:xfrm>
              <a:off x="3752725" y="3321675"/>
              <a:ext cx="1329000" cy="2382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COVID+ case</a:t>
              </a:r>
              <a:endParaRPr sz="1100" i="1">
                <a:solidFill>
                  <a:schemeClr val="dk1"/>
                </a:solidFill>
                <a:latin typeface="Calibri"/>
                <a:ea typeface="Calibri"/>
                <a:cs typeface="Calibri"/>
                <a:sym typeface="Calibri"/>
              </a:endParaRPr>
            </a:p>
          </p:txBody>
        </p:sp>
        <p:sp>
          <p:nvSpPr>
            <p:cNvPr id="453" name="Google Shape;453;p22"/>
            <p:cNvSpPr txBox="1"/>
            <p:nvPr/>
          </p:nvSpPr>
          <p:spPr>
            <a:xfrm>
              <a:off x="3752725" y="3528475"/>
              <a:ext cx="1704900" cy="2382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Unknown COVID status</a:t>
              </a:r>
              <a:endParaRPr sz="1100" i="1">
                <a:solidFill>
                  <a:schemeClr val="dk1"/>
                </a:solidFill>
                <a:latin typeface="Calibri"/>
                <a:ea typeface="Calibri"/>
                <a:cs typeface="Calibri"/>
                <a:sym typeface="Calibri"/>
              </a:endParaRPr>
            </a:p>
          </p:txBody>
        </p:sp>
        <p:sp>
          <p:nvSpPr>
            <p:cNvPr id="454" name="Google Shape;454;p22"/>
            <p:cNvSpPr txBox="1"/>
            <p:nvPr/>
          </p:nvSpPr>
          <p:spPr>
            <a:xfrm>
              <a:off x="5810575" y="3281100"/>
              <a:ext cx="1329000" cy="4857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Group requiring quarantine and evaluation</a:t>
              </a:r>
              <a:endParaRPr sz="1100" i="1">
                <a:solidFill>
                  <a:schemeClr val="dk1"/>
                </a:solidFill>
                <a:latin typeface="Calibri"/>
                <a:ea typeface="Calibri"/>
                <a:cs typeface="Calibri"/>
                <a:sym typeface="Calibri"/>
              </a:endParaRPr>
            </a:p>
          </p:txBody>
        </p:sp>
        <p:sp>
          <p:nvSpPr>
            <p:cNvPr id="455" name="Google Shape;455;p22"/>
            <p:cNvSpPr txBox="1"/>
            <p:nvPr/>
          </p:nvSpPr>
          <p:spPr>
            <a:xfrm>
              <a:off x="7593075" y="3307050"/>
              <a:ext cx="1329000" cy="4857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Group continuing without disruption</a:t>
              </a:r>
              <a:endParaRPr sz="1100" i="1">
                <a:solidFill>
                  <a:schemeClr val="dk1"/>
                </a:solidFill>
                <a:latin typeface="Calibri"/>
                <a:ea typeface="Calibri"/>
                <a:cs typeface="Calibri"/>
                <a:sym typeface="Calibri"/>
              </a:endParaRPr>
            </a:p>
          </p:txBody>
        </p:sp>
        <p:sp>
          <p:nvSpPr>
            <p:cNvPr id="456" name="Google Shape;456;p22"/>
            <p:cNvSpPr txBox="1"/>
            <p:nvPr/>
          </p:nvSpPr>
          <p:spPr>
            <a:xfrm rot="-5400000">
              <a:off x="3154350" y="3378100"/>
              <a:ext cx="514500" cy="3144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buClr>
                  <a:schemeClr val="dk1"/>
                </a:buClr>
                <a:buSzPts val="1200"/>
              </a:pPr>
              <a:r>
                <a:rPr lang="en-US" sz="1200">
                  <a:solidFill>
                    <a:schemeClr val="dk1"/>
                  </a:solidFill>
                  <a:latin typeface="Calibri"/>
                  <a:ea typeface="Calibri"/>
                  <a:cs typeface="Calibri"/>
                  <a:sym typeface="Calibri"/>
                </a:rPr>
                <a:t>KEY</a:t>
              </a:r>
              <a:endParaRPr sz="1200">
                <a:solidFill>
                  <a:schemeClr val="dk1"/>
                </a:solidFill>
                <a:latin typeface="Calibri"/>
                <a:ea typeface="Calibri"/>
                <a:cs typeface="Calibri"/>
                <a:sym typeface="Calibri"/>
              </a:endParaRPr>
            </a:p>
          </p:txBody>
        </p:sp>
        <p:sp>
          <p:nvSpPr>
            <p:cNvPr id="457" name="Google Shape;457;p22"/>
            <p:cNvSpPr/>
            <p:nvPr/>
          </p:nvSpPr>
          <p:spPr>
            <a:xfrm>
              <a:off x="3226779" y="8133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58" name="Google Shape;458;p22"/>
            <p:cNvSpPr/>
            <p:nvPr/>
          </p:nvSpPr>
          <p:spPr>
            <a:xfrm>
              <a:off x="6292754" y="8250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grpSp>
      <p:sp>
        <p:nvSpPr>
          <p:cNvPr id="459" name="Google Shape;459;p22"/>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Importance of Cohorting Example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C1F8-320A-4AB9-AE47-997F42EB4EE7}"/>
              </a:ext>
            </a:extLst>
          </p:cNvPr>
          <p:cNvSpPr>
            <a:spLocks noGrp="1"/>
          </p:cNvSpPr>
          <p:nvPr>
            <p:ph type="title"/>
          </p:nvPr>
        </p:nvSpPr>
        <p:spPr/>
        <p:txBody>
          <a:bodyPr/>
          <a:lstStyle/>
          <a:p>
            <a:r>
              <a:rPr lang="en-US" dirty="0"/>
              <a:t>Introduce the “Setting the Standards Series” </a:t>
            </a:r>
          </a:p>
        </p:txBody>
      </p:sp>
      <p:sp>
        <p:nvSpPr>
          <p:cNvPr id="3" name="Text Placeholder 2">
            <a:extLst>
              <a:ext uri="{FF2B5EF4-FFF2-40B4-BE49-F238E27FC236}">
                <a16:creationId xmlns:a16="http://schemas.microsoft.com/office/drawing/2014/main" id="{0A7E2AFA-9E67-4A48-BB6A-C0E6D1C3F6FE}"/>
              </a:ext>
            </a:extLst>
          </p:cNvPr>
          <p:cNvSpPr>
            <a:spLocks noGrp="1"/>
          </p:cNvSpPr>
          <p:nvPr>
            <p:ph type="body" idx="1"/>
          </p:nvPr>
        </p:nvSpPr>
        <p:spPr/>
        <p:txBody>
          <a:bodyPr/>
          <a:lstStyle/>
          <a:p>
            <a:r>
              <a:rPr lang="en-US" b="1" dirty="0"/>
              <a:t>Purpose: </a:t>
            </a:r>
            <a:r>
              <a:rPr lang="en-US" dirty="0"/>
              <a:t>The Colorado Department of Education Standards &amp; Instructional Support is hosting an ongoing virtual webinar series called Setting the Standard. Join the team to stay up-to-date on high impact instructional strategies, CDE resources for teaching and Colorado Academic Standards implementation updates.  </a:t>
            </a:r>
          </a:p>
          <a:p>
            <a:r>
              <a:rPr lang="en-US" b="1" dirty="0"/>
              <a:t>Time and dates: </a:t>
            </a:r>
            <a:r>
              <a:rPr lang="en-US" dirty="0"/>
              <a:t>Webinars will be hosted on the 1</a:t>
            </a:r>
            <a:r>
              <a:rPr lang="en-US" baseline="30000" dirty="0"/>
              <a:t>st</a:t>
            </a:r>
            <a:r>
              <a:rPr lang="en-US" dirty="0"/>
              <a:t> and 3</a:t>
            </a:r>
            <a:r>
              <a:rPr lang="en-US" baseline="30000" dirty="0"/>
              <a:t>rd</a:t>
            </a:r>
            <a:r>
              <a:rPr lang="en-US" dirty="0"/>
              <a:t> Friday of each month from 11:30am-12:30pm.</a:t>
            </a:r>
          </a:p>
          <a:p>
            <a:r>
              <a:rPr lang="en-US" b="1" dirty="0"/>
              <a:t>Audience</a:t>
            </a:r>
            <a:r>
              <a:rPr lang="en-US" dirty="0"/>
              <a:t>: Educators, school and district administrators, school and district instructional leaders, community partners supporting standards and instruction in schools.  </a:t>
            </a:r>
          </a:p>
        </p:txBody>
      </p:sp>
      <p:sp>
        <p:nvSpPr>
          <p:cNvPr id="4" name="Slide Number Placeholder 3">
            <a:extLst>
              <a:ext uri="{FF2B5EF4-FFF2-40B4-BE49-F238E27FC236}">
                <a16:creationId xmlns:a16="http://schemas.microsoft.com/office/drawing/2014/main" id="{3C74CE5F-F58D-408F-B363-F6B1AB91BFA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27074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3"/>
          <p:cNvSpPr txBox="1">
            <a:spLocks noGrp="1"/>
          </p:cNvSpPr>
          <p:nvPr>
            <p:ph type="title"/>
          </p:nvPr>
        </p:nvSpPr>
        <p:spPr>
          <a:xfrm>
            <a:off x="2692811" y="420328"/>
            <a:ext cx="5158200" cy="590700"/>
          </a:xfrm>
          <a:prstGeom prst="rect">
            <a:avLst/>
          </a:prstGeom>
          <a:noFill/>
          <a:ln>
            <a:noFill/>
          </a:ln>
        </p:spPr>
        <p:txBody>
          <a:bodyPr spcFirstLastPara="1" wrap="square" lIns="0" tIns="0" rIns="0" bIns="0" anchor="t" anchorCtr="0">
            <a:noAutofit/>
          </a:bodyPr>
          <a:lstStyle/>
          <a:p>
            <a:pPr>
              <a:buSzPts val="2400"/>
            </a:pPr>
            <a:r>
              <a:rPr lang="en-US"/>
              <a:t>Ways to Cohort</a:t>
            </a:r>
            <a:endParaRPr/>
          </a:p>
        </p:txBody>
      </p:sp>
      <p:sp>
        <p:nvSpPr>
          <p:cNvPr id="466" name="Google Shape;466;p23"/>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20</a:t>
            </a:fld>
            <a:endParaRPr/>
          </a:p>
        </p:txBody>
      </p:sp>
      <p:grpSp>
        <p:nvGrpSpPr>
          <p:cNvPr id="467" name="Google Shape;467;p23"/>
          <p:cNvGrpSpPr/>
          <p:nvPr/>
        </p:nvGrpSpPr>
        <p:grpSpPr>
          <a:xfrm>
            <a:off x="3845428" y="1352787"/>
            <a:ext cx="4501142" cy="5074239"/>
            <a:chOff x="5044950" y="928325"/>
            <a:chExt cx="2747950" cy="3286850"/>
          </a:xfrm>
        </p:grpSpPr>
        <p:sp>
          <p:nvSpPr>
            <p:cNvPr id="468" name="Google Shape;468;p23"/>
            <p:cNvSpPr/>
            <p:nvPr/>
          </p:nvSpPr>
          <p:spPr>
            <a:xfrm>
              <a:off x="5045075" y="1331600"/>
              <a:ext cx="1125900" cy="14238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69" name="Google Shape;469;p23"/>
            <p:cNvSpPr txBox="1"/>
            <p:nvPr/>
          </p:nvSpPr>
          <p:spPr>
            <a:xfrm>
              <a:off x="5045075" y="928325"/>
              <a:ext cx="2275800" cy="406200"/>
            </a:xfrm>
            <a:prstGeom prst="rect">
              <a:avLst/>
            </a:prstGeom>
            <a:noFill/>
            <a:ln>
              <a:noFill/>
            </a:ln>
          </p:spPr>
          <p:txBody>
            <a:bodyPr spcFirstLastPara="1" wrap="square" lIns="91425" tIns="91425" rIns="91425" bIns="91425" anchor="ctr" anchorCtr="0">
              <a:noAutofit/>
            </a:bodyPr>
            <a:lstStyle/>
            <a:p>
              <a:pPr algn="ctr">
                <a:buClr>
                  <a:srgbClr val="FFFFFF"/>
                </a:buClr>
                <a:buSzPts val="1200"/>
              </a:pPr>
              <a:r>
                <a:rPr lang="en-US" sz="1200" b="1" i="1">
                  <a:solidFill>
                    <a:srgbClr val="FFFFFF"/>
                  </a:solidFill>
                  <a:latin typeface="Calibri"/>
                  <a:ea typeface="Calibri"/>
                  <a:cs typeface="Calibri"/>
                  <a:sym typeface="Calibri"/>
                </a:rPr>
                <a:t>Hybrid In-person / Online Instruction</a:t>
              </a:r>
              <a:endParaRPr sz="1200" b="1" i="1">
                <a:solidFill>
                  <a:srgbClr val="FFFFFF"/>
                </a:solidFill>
                <a:latin typeface="Calibri"/>
                <a:ea typeface="Calibri"/>
                <a:cs typeface="Calibri"/>
                <a:sym typeface="Calibri"/>
              </a:endParaRPr>
            </a:p>
          </p:txBody>
        </p:sp>
        <p:sp>
          <p:nvSpPr>
            <p:cNvPr id="470" name="Google Shape;470;p23"/>
            <p:cNvSpPr/>
            <p:nvPr/>
          </p:nvSpPr>
          <p:spPr>
            <a:xfrm>
              <a:off x="5392966" y="17130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1" name="Google Shape;471;p23"/>
            <p:cNvSpPr/>
            <p:nvPr/>
          </p:nvSpPr>
          <p:spPr>
            <a:xfrm>
              <a:off x="5633803" y="17130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2" name="Google Shape;472;p23"/>
            <p:cNvSpPr/>
            <p:nvPr/>
          </p:nvSpPr>
          <p:spPr>
            <a:xfrm>
              <a:off x="5874639" y="17130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3" name="Google Shape;473;p23"/>
            <p:cNvSpPr/>
            <p:nvPr/>
          </p:nvSpPr>
          <p:spPr>
            <a:xfrm>
              <a:off x="5152129" y="19784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4" name="Google Shape;474;p23"/>
            <p:cNvSpPr/>
            <p:nvPr/>
          </p:nvSpPr>
          <p:spPr>
            <a:xfrm>
              <a:off x="5392966" y="19784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5" name="Google Shape;475;p23"/>
            <p:cNvSpPr/>
            <p:nvPr/>
          </p:nvSpPr>
          <p:spPr>
            <a:xfrm>
              <a:off x="5633803" y="19784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6" name="Google Shape;476;p23"/>
            <p:cNvSpPr/>
            <p:nvPr/>
          </p:nvSpPr>
          <p:spPr>
            <a:xfrm>
              <a:off x="5874639" y="197842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7" name="Google Shape;477;p23"/>
            <p:cNvSpPr/>
            <p:nvPr/>
          </p:nvSpPr>
          <p:spPr>
            <a:xfrm>
              <a:off x="5152129" y="22438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8" name="Google Shape;478;p23"/>
            <p:cNvSpPr/>
            <p:nvPr/>
          </p:nvSpPr>
          <p:spPr>
            <a:xfrm>
              <a:off x="5392966" y="22438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79" name="Google Shape;479;p23"/>
            <p:cNvSpPr/>
            <p:nvPr/>
          </p:nvSpPr>
          <p:spPr>
            <a:xfrm>
              <a:off x="5633803" y="22438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0" name="Google Shape;480;p23"/>
            <p:cNvSpPr/>
            <p:nvPr/>
          </p:nvSpPr>
          <p:spPr>
            <a:xfrm>
              <a:off x="5152129" y="25091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1" name="Google Shape;481;p23"/>
            <p:cNvSpPr/>
            <p:nvPr/>
          </p:nvSpPr>
          <p:spPr>
            <a:xfrm>
              <a:off x="5392966" y="25091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2" name="Google Shape;482;p23"/>
            <p:cNvSpPr/>
            <p:nvPr/>
          </p:nvSpPr>
          <p:spPr>
            <a:xfrm>
              <a:off x="5633803" y="25091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3" name="Google Shape;483;p23"/>
            <p:cNvSpPr/>
            <p:nvPr/>
          </p:nvSpPr>
          <p:spPr>
            <a:xfrm>
              <a:off x="5874639" y="2509175"/>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4" name="Google Shape;484;p23"/>
            <p:cNvSpPr/>
            <p:nvPr/>
          </p:nvSpPr>
          <p:spPr>
            <a:xfrm>
              <a:off x="5874627" y="224380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5" name="Google Shape;485;p23"/>
            <p:cNvSpPr/>
            <p:nvPr/>
          </p:nvSpPr>
          <p:spPr>
            <a:xfrm>
              <a:off x="5152139" y="1713050"/>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6" name="Google Shape;486;p23"/>
            <p:cNvSpPr/>
            <p:nvPr/>
          </p:nvSpPr>
          <p:spPr>
            <a:xfrm>
              <a:off x="5510575" y="1447675"/>
              <a:ext cx="151800" cy="1407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7" name="Google Shape;487;p23"/>
            <p:cNvSpPr txBox="1"/>
            <p:nvPr/>
          </p:nvSpPr>
          <p:spPr>
            <a:xfrm>
              <a:off x="6297100" y="1342918"/>
              <a:ext cx="1495800" cy="351600"/>
            </a:xfrm>
            <a:prstGeom prst="rect">
              <a:avLst/>
            </a:prstGeom>
            <a:noFill/>
            <a:ln>
              <a:noFill/>
            </a:ln>
          </p:spPr>
          <p:txBody>
            <a:bodyPr spcFirstLastPara="1" wrap="square" lIns="91425" tIns="91425" rIns="91425" bIns="91425" anchor="ctr" anchorCtr="0">
              <a:noAutofit/>
            </a:bodyPr>
            <a:lstStyle/>
            <a:p>
              <a:pPr>
                <a:buClr>
                  <a:srgbClr val="FFFFFF"/>
                </a:buClr>
                <a:buSzPts val="1000"/>
              </a:pPr>
              <a:r>
                <a:rPr lang="en-US" sz="1000">
                  <a:solidFill>
                    <a:srgbClr val="FFFFFF"/>
                  </a:solidFill>
                  <a:latin typeface="Calibri"/>
                  <a:ea typeface="Calibri"/>
                  <a:cs typeface="Calibri"/>
                  <a:sym typeface="Calibri"/>
                </a:rPr>
                <a:t>Simultaneous remote instruction at differing proficiency levels.</a:t>
              </a:r>
              <a:endParaRPr sz="1000">
                <a:solidFill>
                  <a:srgbClr val="FFFFFF"/>
                </a:solidFill>
                <a:latin typeface="Calibri"/>
                <a:ea typeface="Calibri"/>
                <a:cs typeface="Calibri"/>
                <a:sym typeface="Calibri"/>
              </a:endParaRPr>
            </a:p>
          </p:txBody>
        </p:sp>
        <p:sp>
          <p:nvSpPr>
            <p:cNvPr id="488" name="Google Shape;488;p23"/>
            <p:cNvSpPr/>
            <p:nvPr/>
          </p:nvSpPr>
          <p:spPr>
            <a:xfrm>
              <a:off x="5697425" y="1786050"/>
              <a:ext cx="252600" cy="2628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89" name="Google Shape;489;p23"/>
            <p:cNvSpPr/>
            <p:nvPr/>
          </p:nvSpPr>
          <p:spPr>
            <a:xfrm>
              <a:off x="5221175" y="2321363"/>
              <a:ext cx="252600" cy="2628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0" name="Google Shape;490;p23"/>
            <p:cNvSpPr/>
            <p:nvPr/>
          </p:nvSpPr>
          <p:spPr>
            <a:xfrm>
              <a:off x="5697425" y="2312163"/>
              <a:ext cx="252600" cy="2628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1" name="Google Shape;491;p23"/>
            <p:cNvSpPr/>
            <p:nvPr/>
          </p:nvSpPr>
          <p:spPr>
            <a:xfrm>
              <a:off x="5221175" y="1786050"/>
              <a:ext cx="252600" cy="2628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2" name="Google Shape;492;p23"/>
            <p:cNvSpPr/>
            <p:nvPr/>
          </p:nvSpPr>
          <p:spPr>
            <a:xfrm>
              <a:off x="6542561" y="1928304"/>
              <a:ext cx="92400" cy="85800"/>
            </a:xfrm>
            <a:prstGeom prst="diamond">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3" name="Google Shape;493;p23"/>
            <p:cNvSpPr/>
            <p:nvPr/>
          </p:nvSpPr>
          <p:spPr>
            <a:xfrm>
              <a:off x="6492300" y="1874588"/>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4" name="Google Shape;494;p23"/>
            <p:cNvSpPr/>
            <p:nvPr/>
          </p:nvSpPr>
          <p:spPr>
            <a:xfrm>
              <a:off x="5044995" y="2959675"/>
              <a:ext cx="2028900" cy="1255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495" name="Google Shape;495;p23"/>
            <p:cNvSpPr txBox="1"/>
            <p:nvPr/>
          </p:nvSpPr>
          <p:spPr>
            <a:xfrm>
              <a:off x="5746350" y="3031350"/>
              <a:ext cx="1327500" cy="2382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Remote Instructor</a:t>
              </a:r>
              <a:endParaRPr sz="1100" i="1">
                <a:solidFill>
                  <a:schemeClr val="dk1"/>
                </a:solidFill>
                <a:latin typeface="Calibri"/>
                <a:ea typeface="Calibri"/>
                <a:cs typeface="Calibri"/>
                <a:sym typeface="Calibri"/>
              </a:endParaRPr>
            </a:p>
          </p:txBody>
        </p:sp>
        <p:sp>
          <p:nvSpPr>
            <p:cNvPr id="496" name="Google Shape;496;p23"/>
            <p:cNvSpPr txBox="1"/>
            <p:nvPr/>
          </p:nvSpPr>
          <p:spPr>
            <a:xfrm>
              <a:off x="5756400" y="3348425"/>
              <a:ext cx="1307400" cy="2382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In-person Proctor</a:t>
              </a:r>
              <a:endParaRPr sz="1100" i="1">
                <a:solidFill>
                  <a:schemeClr val="dk1"/>
                </a:solidFill>
                <a:latin typeface="Calibri"/>
                <a:ea typeface="Calibri"/>
                <a:cs typeface="Calibri"/>
                <a:sym typeface="Calibri"/>
              </a:endParaRPr>
            </a:p>
          </p:txBody>
        </p:sp>
        <p:sp>
          <p:nvSpPr>
            <p:cNvPr id="497" name="Google Shape;497;p23"/>
            <p:cNvSpPr txBox="1"/>
            <p:nvPr/>
          </p:nvSpPr>
          <p:spPr>
            <a:xfrm rot="-5400000">
              <a:off x="4574400" y="3430138"/>
              <a:ext cx="1255500" cy="3144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buClr>
                  <a:schemeClr val="dk1"/>
                </a:buClr>
                <a:buSzPts val="1200"/>
              </a:pPr>
              <a:r>
                <a:rPr lang="en-US" sz="1200">
                  <a:solidFill>
                    <a:schemeClr val="dk1"/>
                  </a:solidFill>
                  <a:latin typeface="Calibri"/>
                  <a:ea typeface="Calibri"/>
                  <a:cs typeface="Calibri"/>
                  <a:sym typeface="Calibri"/>
                </a:rPr>
                <a:t>KEY</a:t>
              </a:r>
              <a:endParaRPr sz="1200">
                <a:solidFill>
                  <a:schemeClr val="dk1"/>
                </a:solidFill>
                <a:latin typeface="Calibri"/>
                <a:ea typeface="Calibri"/>
                <a:cs typeface="Calibri"/>
                <a:sym typeface="Calibri"/>
              </a:endParaRPr>
            </a:p>
          </p:txBody>
        </p:sp>
        <p:sp>
          <p:nvSpPr>
            <p:cNvPr id="498" name="Google Shape;498;p23"/>
            <p:cNvSpPr txBox="1"/>
            <p:nvPr/>
          </p:nvSpPr>
          <p:spPr>
            <a:xfrm>
              <a:off x="5746300" y="3579250"/>
              <a:ext cx="1327500" cy="4857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sz="1100" i="1">
                  <a:solidFill>
                    <a:schemeClr val="dk1"/>
                  </a:solidFill>
                  <a:latin typeface="Calibri"/>
                  <a:ea typeface="Calibri"/>
                  <a:cs typeface="Calibri"/>
                  <a:sym typeface="Calibri"/>
                </a:rPr>
                <a:t>Discussion Group</a:t>
              </a:r>
              <a:endParaRPr sz="1100" i="1">
                <a:solidFill>
                  <a:schemeClr val="dk1"/>
                </a:solidFill>
                <a:latin typeface="Calibri"/>
                <a:ea typeface="Calibri"/>
                <a:cs typeface="Calibri"/>
                <a:sym typeface="Calibri"/>
              </a:endParaRPr>
            </a:p>
          </p:txBody>
        </p:sp>
        <p:grpSp>
          <p:nvGrpSpPr>
            <p:cNvPr id="499" name="Google Shape;499;p23"/>
            <p:cNvGrpSpPr/>
            <p:nvPr/>
          </p:nvGrpSpPr>
          <p:grpSpPr>
            <a:xfrm>
              <a:off x="5391478" y="3626038"/>
              <a:ext cx="392636" cy="406075"/>
              <a:chOff x="1277728" y="2174038"/>
              <a:chExt cx="392636" cy="406075"/>
            </a:xfrm>
          </p:grpSpPr>
          <p:sp>
            <p:nvSpPr>
              <p:cNvPr id="500" name="Google Shape;500;p23"/>
              <p:cNvSpPr/>
              <p:nvPr/>
            </p:nvSpPr>
            <p:spPr>
              <a:xfrm>
                <a:off x="1277728" y="2174038"/>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1" name="Google Shape;501;p23"/>
              <p:cNvSpPr/>
              <p:nvPr/>
            </p:nvSpPr>
            <p:spPr>
              <a:xfrm>
                <a:off x="1277728" y="2439413"/>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2" name="Google Shape;502;p23"/>
              <p:cNvSpPr/>
              <p:nvPr/>
            </p:nvSpPr>
            <p:spPr>
              <a:xfrm>
                <a:off x="1518564" y="2439413"/>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3" name="Google Shape;503;p23"/>
              <p:cNvSpPr/>
              <p:nvPr/>
            </p:nvSpPr>
            <p:spPr>
              <a:xfrm>
                <a:off x="1518552" y="2174038"/>
                <a:ext cx="151800" cy="1407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4" name="Google Shape;504;p23"/>
              <p:cNvSpPr/>
              <p:nvPr/>
            </p:nvSpPr>
            <p:spPr>
              <a:xfrm>
                <a:off x="1341350" y="2242400"/>
                <a:ext cx="252600" cy="2628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grpSp>
        <p:sp>
          <p:nvSpPr>
            <p:cNvPr id="505" name="Google Shape;505;p23"/>
            <p:cNvSpPr/>
            <p:nvPr/>
          </p:nvSpPr>
          <p:spPr>
            <a:xfrm>
              <a:off x="5510450" y="3080100"/>
              <a:ext cx="151800" cy="140700"/>
            </a:xfrm>
            <a:prstGeom prst="diamond">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6" name="Google Shape;506;p23"/>
            <p:cNvSpPr/>
            <p:nvPr/>
          </p:nvSpPr>
          <p:spPr>
            <a:xfrm>
              <a:off x="5427925" y="2991900"/>
              <a:ext cx="317100" cy="3171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7" name="Google Shape;507;p23"/>
            <p:cNvSpPr/>
            <p:nvPr/>
          </p:nvSpPr>
          <p:spPr>
            <a:xfrm>
              <a:off x="5511900" y="3397175"/>
              <a:ext cx="151800" cy="1407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8" name="Google Shape;508;p23"/>
            <p:cNvSpPr/>
            <p:nvPr/>
          </p:nvSpPr>
          <p:spPr>
            <a:xfrm>
              <a:off x="5301136" y="1874567"/>
              <a:ext cx="92400" cy="85800"/>
            </a:xfrm>
            <a:prstGeom prst="diamond">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09" name="Google Shape;509;p23"/>
            <p:cNvSpPr/>
            <p:nvPr/>
          </p:nvSpPr>
          <p:spPr>
            <a:xfrm>
              <a:off x="5250875" y="1820850"/>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0" name="Google Shape;510;p23"/>
            <p:cNvSpPr/>
            <p:nvPr/>
          </p:nvSpPr>
          <p:spPr>
            <a:xfrm>
              <a:off x="5777386" y="1874592"/>
              <a:ext cx="92400" cy="85800"/>
            </a:xfrm>
            <a:prstGeom prst="diamond">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1" name="Google Shape;511;p23"/>
            <p:cNvSpPr/>
            <p:nvPr/>
          </p:nvSpPr>
          <p:spPr>
            <a:xfrm>
              <a:off x="5727125" y="1820875"/>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2" name="Google Shape;512;p23"/>
            <p:cNvSpPr/>
            <p:nvPr/>
          </p:nvSpPr>
          <p:spPr>
            <a:xfrm>
              <a:off x="5300986" y="2417067"/>
              <a:ext cx="92400" cy="85800"/>
            </a:xfrm>
            <a:prstGeom prst="diamond">
              <a:avLst/>
            </a:prstGeom>
            <a:solidFill>
              <a:srgbClr val="274E1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3" name="Google Shape;513;p23"/>
            <p:cNvSpPr/>
            <p:nvPr/>
          </p:nvSpPr>
          <p:spPr>
            <a:xfrm>
              <a:off x="5250725" y="2363350"/>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4" name="Google Shape;514;p23"/>
            <p:cNvSpPr/>
            <p:nvPr/>
          </p:nvSpPr>
          <p:spPr>
            <a:xfrm>
              <a:off x="5777236" y="2399667"/>
              <a:ext cx="92400" cy="85800"/>
            </a:xfrm>
            <a:prstGeom prst="diamond">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5" name="Google Shape;515;p23"/>
            <p:cNvSpPr/>
            <p:nvPr/>
          </p:nvSpPr>
          <p:spPr>
            <a:xfrm>
              <a:off x="5726975" y="2345950"/>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6" name="Google Shape;516;p23"/>
            <p:cNvSpPr/>
            <p:nvPr/>
          </p:nvSpPr>
          <p:spPr>
            <a:xfrm>
              <a:off x="6542261" y="2199254"/>
              <a:ext cx="92400" cy="85800"/>
            </a:xfrm>
            <a:prstGeom prst="diamond">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7" name="Google Shape;517;p23"/>
            <p:cNvSpPr/>
            <p:nvPr/>
          </p:nvSpPr>
          <p:spPr>
            <a:xfrm>
              <a:off x="6492000" y="2145538"/>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8" name="Google Shape;518;p23"/>
            <p:cNvSpPr/>
            <p:nvPr/>
          </p:nvSpPr>
          <p:spPr>
            <a:xfrm>
              <a:off x="6542286" y="2470204"/>
              <a:ext cx="92400" cy="85800"/>
            </a:xfrm>
            <a:prstGeom prst="diamond">
              <a:avLst/>
            </a:prstGeom>
            <a:solidFill>
              <a:srgbClr val="274E1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sp>
          <p:nvSpPr>
            <p:cNvPr id="519" name="Google Shape;519;p23"/>
            <p:cNvSpPr/>
            <p:nvPr/>
          </p:nvSpPr>
          <p:spPr>
            <a:xfrm>
              <a:off x="6492025" y="2416488"/>
              <a:ext cx="193200" cy="193200"/>
            </a:xfrm>
            <a:prstGeom prst="frame">
              <a:avLst>
                <a:gd name="adj1" fmla="val 12500"/>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sz="1800">
                <a:solidFill>
                  <a:schemeClr val="dk1"/>
                </a:solidFill>
                <a:latin typeface="Calibri"/>
                <a:ea typeface="Calibri"/>
                <a:cs typeface="Calibri"/>
                <a:sym typeface="Calibri"/>
              </a:endParaRPr>
            </a:p>
          </p:txBody>
        </p:sp>
        <p:cxnSp>
          <p:nvCxnSpPr>
            <p:cNvPr id="520" name="Google Shape;520;p23"/>
            <p:cNvCxnSpPr/>
            <p:nvPr/>
          </p:nvCxnSpPr>
          <p:spPr>
            <a:xfrm rot="10800000">
              <a:off x="6203525" y="1971200"/>
              <a:ext cx="257100" cy="0"/>
            </a:xfrm>
            <a:prstGeom prst="straightConnector1">
              <a:avLst/>
            </a:prstGeom>
            <a:noFill/>
            <a:ln w="9525" cap="flat" cmpd="sng">
              <a:solidFill>
                <a:srgbClr val="FFFFFF"/>
              </a:solidFill>
              <a:prstDash val="solid"/>
              <a:round/>
              <a:headEnd type="triangle" w="med" len="med"/>
              <a:tailEnd type="triangle" w="med" len="med"/>
            </a:ln>
          </p:spPr>
        </p:cxnSp>
        <p:cxnSp>
          <p:nvCxnSpPr>
            <p:cNvPr id="521" name="Google Shape;521;p23"/>
            <p:cNvCxnSpPr/>
            <p:nvPr/>
          </p:nvCxnSpPr>
          <p:spPr>
            <a:xfrm rot="10800000">
              <a:off x="6203375" y="2242150"/>
              <a:ext cx="257100" cy="0"/>
            </a:xfrm>
            <a:prstGeom prst="straightConnector1">
              <a:avLst/>
            </a:prstGeom>
            <a:noFill/>
            <a:ln w="9525" cap="flat" cmpd="sng">
              <a:solidFill>
                <a:srgbClr val="FFFFFF"/>
              </a:solidFill>
              <a:prstDash val="solid"/>
              <a:round/>
              <a:headEnd type="triangle" w="med" len="med"/>
              <a:tailEnd type="triangle" w="med" len="med"/>
            </a:ln>
          </p:spPr>
        </p:cxnSp>
        <p:cxnSp>
          <p:nvCxnSpPr>
            <p:cNvPr id="522" name="Google Shape;522;p23"/>
            <p:cNvCxnSpPr/>
            <p:nvPr/>
          </p:nvCxnSpPr>
          <p:spPr>
            <a:xfrm rot="10800000">
              <a:off x="6203388" y="2513100"/>
              <a:ext cx="257100" cy="0"/>
            </a:xfrm>
            <a:prstGeom prst="straightConnector1">
              <a:avLst/>
            </a:prstGeom>
            <a:noFill/>
            <a:ln w="9525" cap="flat" cmpd="sng">
              <a:solidFill>
                <a:srgbClr val="FFFFFF"/>
              </a:solidFill>
              <a:prstDash val="solid"/>
              <a:round/>
              <a:headEnd type="triangle" w="med" len="med"/>
              <a:tailEnd type="triangle" w="med" len="me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5"/>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Transmission Controls</a:t>
            </a:r>
            <a:endParaRPr/>
          </a:p>
        </p:txBody>
      </p:sp>
      <p:sp>
        <p:nvSpPr>
          <p:cNvPr id="574" name="Google Shape;574;p25"/>
          <p:cNvSpPr txBox="1">
            <a:spLocks noGrp="1"/>
          </p:cNvSpPr>
          <p:nvPr>
            <p:ph type="body" idx="1"/>
          </p:nvPr>
        </p:nvSpPr>
        <p:spPr>
          <a:xfrm>
            <a:off x="1952000" y="1274888"/>
            <a:ext cx="7111200" cy="4935000"/>
          </a:xfrm>
          <a:prstGeom prst="rect">
            <a:avLst/>
          </a:prstGeom>
          <a:noFill/>
          <a:ln>
            <a:noFill/>
          </a:ln>
        </p:spPr>
        <p:txBody>
          <a:bodyPr spcFirstLastPara="1" wrap="square" lIns="0" tIns="0" rIns="0" bIns="45700" anchor="t" anchorCtr="0">
            <a:noAutofit/>
          </a:bodyPr>
          <a:lstStyle/>
          <a:p>
            <a:pPr>
              <a:lnSpc>
                <a:spcPct val="100000"/>
              </a:lnSpc>
              <a:spcBef>
                <a:spcPts val="800"/>
              </a:spcBef>
            </a:pPr>
            <a:r>
              <a:rPr lang="en-US"/>
              <a:t>Frequent cleaning and disinfecting of commonly touched surfaces</a:t>
            </a:r>
            <a:r>
              <a:rPr lang="en-US" sz="2900"/>
              <a:t> </a:t>
            </a:r>
            <a:r>
              <a:rPr lang="en-US" sz="1600" u="sng">
                <a:solidFill>
                  <a:schemeClr val="hlink"/>
                </a:solidFill>
                <a:latin typeface="Arial"/>
                <a:ea typeface="Arial"/>
                <a:cs typeface="Arial"/>
                <a:sym typeface="Arial"/>
                <a:hlinkClick r:id="rId3"/>
              </a:rPr>
              <a:t>https://covid19.colorado.gov/cleaning-guidance</a:t>
            </a:r>
            <a:endParaRPr sz="2900"/>
          </a:p>
          <a:p>
            <a:pPr indent="0">
              <a:lnSpc>
                <a:spcPct val="100000"/>
              </a:lnSpc>
              <a:spcBef>
                <a:spcPts val="800"/>
              </a:spcBef>
              <a:buNone/>
            </a:pPr>
            <a:endParaRPr/>
          </a:p>
          <a:p>
            <a:pPr>
              <a:lnSpc>
                <a:spcPct val="100000"/>
              </a:lnSpc>
              <a:spcBef>
                <a:spcPts val="800"/>
              </a:spcBef>
            </a:pPr>
            <a:r>
              <a:rPr lang="en-US"/>
              <a:t>Maximize ventilation - increased air exchanges, filter effectiveness</a:t>
            </a:r>
            <a:endParaRPr/>
          </a:p>
          <a:p>
            <a:pPr indent="0">
              <a:lnSpc>
                <a:spcPct val="100000"/>
              </a:lnSpc>
              <a:spcBef>
                <a:spcPts val="800"/>
              </a:spcBef>
              <a:buNone/>
            </a:pPr>
            <a:endParaRPr/>
          </a:p>
          <a:p>
            <a:pPr>
              <a:lnSpc>
                <a:spcPct val="100000"/>
              </a:lnSpc>
              <a:spcBef>
                <a:spcPts val="800"/>
              </a:spcBef>
            </a:pPr>
            <a:r>
              <a:rPr lang="en-US"/>
              <a:t>Keep handsinks stocked, use signage, directional arrows and reminders about distancing, hand hygiene, respiratory etiquette </a:t>
            </a:r>
            <a:endParaRPr/>
          </a:p>
          <a:p>
            <a:pPr indent="0">
              <a:buNone/>
            </a:pPr>
            <a:endParaRPr/>
          </a:p>
        </p:txBody>
      </p:sp>
      <p:sp>
        <p:nvSpPr>
          <p:cNvPr id="575" name="Google Shape;575;p25"/>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21</a:t>
            </a:fld>
            <a:endParaRPr/>
          </a:p>
        </p:txBody>
      </p:sp>
      <p:pic>
        <p:nvPicPr>
          <p:cNvPr id="576" name="Google Shape;576;p25"/>
          <p:cNvPicPr preferRelativeResize="0"/>
          <p:nvPr/>
        </p:nvPicPr>
        <p:blipFill rotWithShape="1">
          <a:blip r:embed="rId4">
            <a:alphaModFix/>
          </a:blip>
          <a:srcRect/>
          <a:stretch/>
        </p:blipFill>
        <p:spPr>
          <a:xfrm>
            <a:off x="6414850" y="4653125"/>
            <a:ext cx="3322800" cy="221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6"/>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Hygiene &amp; Respiratory Etiquette </a:t>
            </a:r>
            <a:endParaRPr/>
          </a:p>
        </p:txBody>
      </p:sp>
      <p:sp>
        <p:nvSpPr>
          <p:cNvPr id="583" name="Google Shape;583;p26"/>
          <p:cNvSpPr txBox="1">
            <a:spLocks noGrp="1"/>
          </p:cNvSpPr>
          <p:nvPr>
            <p:ph type="body" idx="1"/>
          </p:nvPr>
        </p:nvSpPr>
        <p:spPr>
          <a:xfrm>
            <a:off x="2152650" y="1463040"/>
            <a:ext cx="7886700" cy="4640700"/>
          </a:xfrm>
          <a:prstGeom prst="rect">
            <a:avLst/>
          </a:prstGeom>
          <a:noFill/>
          <a:ln>
            <a:noFill/>
          </a:ln>
        </p:spPr>
        <p:txBody>
          <a:bodyPr spcFirstLastPara="1" wrap="square" lIns="0" tIns="0" rIns="0" bIns="45700" anchor="t" anchorCtr="0">
            <a:noAutofit/>
          </a:bodyPr>
          <a:lstStyle/>
          <a:p>
            <a:pPr marL="0" indent="0">
              <a:buNone/>
            </a:pPr>
            <a:r>
              <a:rPr lang="en-US"/>
              <a:t>Train staff in basic health and safety protocols</a:t>
            </a:r>
            <a:endParaRPr/>
          </a:p>
          <a:p>
            <a:pPr marL="0" indent="0">
              <a:buNone/>
            </a:pPr>
            <a:r>
              <a:rPr lang="en-US"/>
              <a:t>Have staff and students wash hands when they arrive and  frequently throughout the day for 20 seconds with soap and water</a:t>
            </a:r>
            <a:endParaRPr/>
          </a:p>
          <a:p>
            <a:pPr marL="0" indent="0">
              <a:buNone/>
            </a:pPr>
            <a:r>
              <a:rPr lang="en-US"/>
              <a:t>Remind staff and students about the importance of covering their coughs, not touching face, physical distancing</a:t>
            </a:r>
            <a:endParaRPr/>
          </a:p>
        </p:txBody>
      </p:sp>
      <p:sp>
        <p:nvSpPr>
          <p:cNvPr id="584" name="Google Shape;584;p26"/>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22</a:t>
            </a:fld>
            <a:endParaRPr/>
          </a:p>
        </p:txBody>
      </p:sp>
      <p:pic>
        <p:nvPicPr>
          <p:cNvPr id="585" name="Google Shape;585;p26"/>
          <p:cNvPicPr preferRelativeResize="0"/>
          <p:nvPr/>
        </p:nvPicPr>
        <p:blipFill rotWithShape="1">
          <a:blip r:embed="rId3">
            <a:alphaModFix/>
          </a:blip>
          <a:srcRect/>
          <a:stretch/>
        </p:blipFill>
        <p:spPr>
          <a:xfrm flipH="1">
            <a:off x="6789800" y="3917900"/>
            <a:ext cx="2650824" cy="26508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7"/>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Masks and Face Coverings</a:t>
            </a:r>
            <a:endParaRPr/>
          </a:p>
        </p:txBody>
      </p:sp>
      <p:sp>
        <p:nvSpPr>
          <p:cNvPr id="592" name="Google Shape;592;p27"/>
          <p:cNvSpPr txBox="1">
            <a:spLocks noGrp="1"/>
          </p:cNvSpPr>
          <p:nvPr>
            <p:ph type="body" idx="1"/>
          </p:nvPr>
        </p:nvSpPr>
        <p:spPr>
          <a:xfrm>
            <a:off x="2152650" y="1463040"/>
            <a:ext cx="7886700" cy="4640700"/>
          </a:xfrm>
          <a:prstGeom prst="rect">
            <a:avLst/>
          </a:prstGeom>
          <a:noFill/>
          <a:ln>
            <a:noFill/>
          </a:ln>
        </p:spPr>
        <p:txBody>
          <a:bodyPr spcFirstLastPara="1" wrap="square" lIns="0" tIns="0" rIns="0" bIns="45700" anchor="t" anchorCtr="0">
            <a:noAutofit/>
          </a:bodyPr>
          <a:lstStyle/>
          <a:p>
            <a:pPr marL="0" indent="0">
              <a:buNone/>
            </a:pPr>
            <a:r>
              <a:rPr lang="en-US"/>
              <a:t>In compliance with applicable state and local mask orders </a:t>
            </a:r>
            <a:endParaRPr/>
          </a:p>
          <a:p>
            <a:pPr marL="0" indent="0">
              <a:buNone/>
            </a:pPr>
            <a:r>
              <a:rPr lang="en-US"/>
              <a:t>Face coverings are required for staff and students over 10 years old, with limited exceptions (medically contraindicated) </a:t>
            </a:r>
            <a:endParaRPr/>
          </a:p>
          <a:p>
            <a:pPr marL="0" indent="0">
              <a:buNone/>
            </a:pPr>
            <a:r>
              <a:rPr lang="en-US"/>
              <a:t>Transparent alternatives can be used temporarily for specific learning needs (hearing impairment, language learners)</a:t>
            </a:r>
            <a:endParaRPr/>
          </a:p>
          <a:p>
            <a:pPr marL="0" indent="0">
              <a:buNone/>
            </a:pPr>
            <a:r>
              <a:rPr lang="en-US"/>
              <a:t>Face covering must be worn over the mouth and nose and be tight fitting on the sides of the face</a:t>
            </a:r>
            <a:endParaRPr/>
          </a:p>
          <a:p>
            <a:r>
              <a:rPr lang="en-US"/>
              <a:t>Encourage face covering for those </a:t>
            </a:r>
            <a:br>
              <a:rPr lang="en-US"/>
            </a:br>
            <a:r>
              <a:rPr lang="en-US"/>
              <a:t>10 and younger</a:t>
            </a:r>
            <a:endParaRPr/>
          </a:p>
          <a:p>
            <a:pPr>
              <a:spcBef>
                <a:spcPts val="0"/>
              </a:spcBef>
            </a:pPr>
            <a:r>
              <a:rPr lang="en-US"/>
              <a:t>No masks while sleeping</a:t>
            </a:r>
            <a:endParaRPr/>
          </a:p>
          <a:p>
            <a:pPr>
              <a:spcBef>
                <a:spcPts val="0"/>
              </a:spcBef>
            </a:pPr>
            <a:r>
              <a:rPr lang="en-US"/>
              <a:t>Students should be able to remove own mask</a:t>
            </a:r>
            <a:endParaRPr/>
          </a:p>
          <a:p>
            <a:pPr marL="0" indent="0">
              <a:buNone/>
            </a:pPr>
            <a:endParaRPr/>
          </a:p>
          <a:p>
            <a:pPr marL="0" indent="0">
              <a:buNone/>
            </a:pPr>
            <a:endParaRPr/>
          </a:p>
        </p:txBody>
      </p:sp>
      <p:sp>
        <p:nvSpPr>
          <p:cNvPr id="593" name="Google Shape;593;p27"/>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23</a:t>
            </a:fld>
            <a:endParaRPr/>
          </a:p>
        </p:txBody>
      </p:sp>
      <p:pic>
        <p:nvPicPr>
          <p:cNvPr id="594" name="Google Shape;594;p27"/>
          <p:cNvPicPr preferRelativeResize="0"/>
          <p:nvPr/>
        </p:nvPicPr>
        <p:blipFill rotWithShape="1">
          <a:blip r:embed="rId3">
            <a:alphaModFix/>
          </a:blip>
          <a:srcRect/>
          <a:stretch/>
        </p:blipFill>
        <p:spPr>
          <a:xfrm>
            <a:off x="7784775" y="3456500"/>
            <a:ext cx="2883226" cy="2883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8"/>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Cohorting</a:t>
            </a:r>
            <a:endParaRPr/>
          </a:p>
        </p:txBody>
      </p:sp>
      <p:sp>
        <p:nvSpPr>
          <p:cNvPr id="601" name="Google Shape;601;p28"/>
          <p:cNvSpPr txBox="1">
            <a:spLocks noGrp="1"/>
          </p:cNvSpPr>
          <p:nvPr>
            <p:ph type="body" idx="1"/>
          </p:nvPr>
        </p:nvSpPr>
        <p:spPr>
          <a:xfrm>
            <a:off x="2152650" y="1463040"/>
            <a:ext cx="7886700" cy="4640700"/>
          </a:xfrm>
          <a:prstGeom prst="rect">
            <a:avLst/>
          </a:prstGeom>
          <a:noFill/>
          <a:ln>
            <a:noFill/>
          </a:ln>
        </p:spPr>
        <p:txBody>
          <a:bodyPr spcFirstLastPara="1" wrap="square" lIns="0" tIns="0" rIns="0" bIns="45700" anchor="t" anchorCtr="0">
            <a:noAutofit/>
          </a:bodyPr>
          <a:lstStyle/>
          <a:p>
            <a:pPr marL="0" indent="0">
              <a:buNone/>
            </a:pPr>
            <a:r>
              <a:rPr lang="en-US" b="1"/>
              <a:t>Cohorts</a:t>
            </a:r>
            <a:r>
              <a:rPr lang="en-US"/>
              <a:t> reduce exposures and are </a:t>
            </a:r>
            <a:r>
              <a:rPr lang="en-US" u="sng"/>
              <a:t>one of the best strategies to minimize transmission and disruptions to in person learning</a:t>
            </a:r>
            <a:endParaRPr u="sng"/>
          </a:p>
          <a:p>
            <a:pPr marL="0" indent="0">
              <a:buNone/>
            </a:pPr>
            <a:r>
              <a:rPr lang="en-US"/>
              <a:t>Cohorts can be accomplished across grades with planning and creative scheduling </a:t>
            </a:r>
            <a:endParaRPr/>
          </a:p>
          <a:p>
            <a:pPr marL="0" indent="0">
              <a:buNone/>
            </a:pPr>
            <a:r>
              <a:rPr lang="en-US"/>
              <a:t>Cohorts can also be achieved by planning at least 2 weeks between schedule changes</a:t>
            </a:r>
            <a:endParaRPr/>
          </a:p>
          <a:p>
            <a:pPr marL="0" indent="0">
              <a:buSzPts val="1100"/>
              <a:buNone/>
            </a:pPr>
            <a:r>
              <a:rPr lang="en-US"/>
              <a:t>Partner cohorts in later phases allow for teacher support and coverage while still limiting exposures</a:t>
            </a:r>
            <a:endParaRPr/>
          </a:p>
        </p:txBody>
      </p:sp>
      <p:sp>
        <p:nvSpPr>
          <p:cNvPr id="602" name="Google Shape;602;p28"/>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24</a:t>
            </a:fld>
            <a:endParaRPr/>
          </a:p>
        </p:txBody>
      </p:sp>
      <p:pic>
        <p:nvPicPr>
          <p:cNvPr id="603" name="Google Shape;603;p28"/>
          <p:cNvPicPr preferRelativeResize="0"/>
          <p:nvPr/>
        </p:nvPicPr>
        <p:blipFill rotWithShape="1">
          <a:blip r:embed="rId3">
            <a:alphaModFix/>
          </a:blip>
          <a:srcRect/>
          <a:stretch/>
        </p:blipFill>
        <p:spPr>
          <a:xfrm>
            <a:off x="6614850" y="4715000"/>
            <a:ext cx="2446076" cy="195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9"/>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Autofit/>
          </a:bodyPr>
          <a:lstStyle/>
          <a:p>
            <a:pPr>
              <a:buSzPts val="2400"/>
            </a:pPr>
            <a:r>
              <a:rPr lang="en-US"/>
              <a:t>Physical Distancing</a:t>
            </a:r>
            <a:endParaRPr/>
          </a:p>
        </p:txBody>
      </p:sp>
      <p:sp>
        <p:nvSpPr>
          <p:cNvPr id="610" name="Google Shape;610;p29"/>
          <p:cNvSpPr txBox="1">
            <a:spLocks noGrp="1"/>
          </p:cNvSpPr>
          <p:nvPr>
            <p:ph type="body" idx="1"/>
          </p:nvPr>
        </p:nvSpPr>
        <p:spPr>
          <a:xfrm>
            <a:off x="1674775" y="1097575"/>
            <a:ext cx="8364600" cy="5006100"/>
          </a:xfrm>
          <a:prstGeom prst="rect">
            <a:avLst/>
          </a:prstGeom>
          <a:noFill/>
          <a:ln>
            <a:noFill/>
          </a:ln>
        </p:spPr>
        <p:txBody>
          <a:bodyPr spcFirstLastPara="1" wrap="square" lIns="0" tIns="0" rIns="0" bIns="45700" anchor="t" anchorCtr="0">
            <a:noAutofit/>
          </a:bodyPr>
          <a:lstStyle/>
          <a:p>
            <a:pPr marL="0" indent="0">
              <a:buNone/>
            </a:pPr>
            <a:r>
              <a:rPr lang="en-US" b="1"/>
              <a:t>Physical distancing </a:t>
            </a:r>
            <a:r>
              <a:rPr lang="en-US"/>
              <a:t>reduces transmission between individuals. Applies to middle and high schoolers and adult staff</a:t>
            </a:r>
            <a:endParaRPr/>
          </a:p>
          <a:p>
            <a:r>
              <a:rPr lang="en-US"/>
              <a:t>6-foot is best and recommended, but 3-foot is still beneficial and acceptable</a:t>
            </a:r>
            <a:endParaRPr/>
          </a:p>
          <a:p>
            <a:pPr>
              <a:spcBef>
                <a:spcPts val="0"/>
              </a:spcBef>
            </a:pPr>
            <a:r>
              <a:rPr lang="en-US"/>
              <a:t>Teachers and other staff should, to the extent possible, maintain 6-foot distance from others</a:t>
            </a:r>
            <a:endParaRPr/>
          </a:p>
          <a:p>
            <a:pPr>
              <a:spcBef>
                <a:spcPts val="0"/>
              </a:spcBef>
            </a:pPr>
            <a:r>
              <a:rPr lang="en-US"/>
              <a:t>Maximize spacing in classrooms and create seating assignments to assist with contact tracing efforts should they be needed</a:t>
            </a:r>
            <a:endParaRPr/>
          </a:p>
          <a:p>
            <a:pPr>
              <a:spcBef>
                <a:spcPts val="0"/>
              </a:spcBef>
            </a:pPr>
            <a:r>
              <a:rPr lang="en-US"/>
              <a:t>Stagger arrival, departure, meals, recess and </a:t>
            </a:r>
            <a:br>
              <a:rPr lang="en-US"/>
            </a:br>
            <a:r>
              <a:rPr lang="en-US"/>
              <a:t>passing periods to reduce crowding in </a:t>
            </a:r>
            <a:br>
              <a:rPr lang="en-US"/>
            </a:br>
            <a:r>
              <a:rPr lang="en-US"/>
              <a:t>entrances, hallways and other common spaces </a:t>
            </a:r>
            <a:endParaRPr/>
          </a:p>
          <a:p>
            <a:pPr lvl="1">
              <a:spcBef>
                <a:spcPts val="0"/>
              </a:spcBef>
            </a:pPr>
            <a:r>
              <a:rPr lang="en-US"/>
              <a:t>Use separate entrances if available</a:t>
            </a:r>
            <a:endParaRPr/>
          </a:p>
          <a:p>
            <a:pPr marL="0" indent="0">
              <a:buNone/>
            </a:pPr>
            <a:endParaRPr/>
          </a:p>
        </p:txBody>
      </p:sp>
      <p:sp>
        <p:nvSpPr>
          <p:cNvPr id="611" name="Google Shape;611;p29"/>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25</a:t>
            </a:fld>
            <a:endParaRPr/>
          </a:p>
        </p:txBody>
      </p:sp>
      <p:pic>
        <p:nvPicPr>
          <p:cNvPr id="612" name="Google Shape;612;p29"/>
          <p:cNvPicPr preferRelativeResize="0"/>
          <p:nvPr/>
        </p:nvPicPr>
        <p:blipFill rotWithShape="1">
          <a:blip r:embed="rId3">
            <a:alphaModFix/>
          </a:blip>
          <a:srcRect/>
          <a:stretch/>
        </p:blipFill>
        <p:spPr>
          <a:xfrm>
            <a:off x="8026550" y="4276800"/>
            <a:ext cx="2689674" cy="2689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0"/>
          <p:cNvSpPr txBox="1">
            <a:spLocks noGrp="1"/>
          </p:cNvSpPr>
          <p:nvPr>
            <p:ph type="title"/>
          </p:nvPr>
        </p:nvSpPr>
        <p:spPr>
          <a:xfrm>
            <a:off x="1769203" y="254525"/>
            <a:ext cx="8270100" cy="756300"/>
          </a:xfrm>
          <a:prstGeom prst="rect">
            <a:avLst/>
          </a:prstGeom>
          <a:noFill/>
          <a:ln>
            <a:noFill/>
          </a:ln>
        </p:spPr>
        <p:txBody>
          <a:bodyPr spcFirstLastPara="1" wrap="square" lIns="0" tIns="0" rIns="0" bIns="0" anchor="t" anchorCtr="0">
            <a:noAutofit/>
          </a:bodyPr>
          <a:lstStyle/>
          <a:p>
            <a:pPr>
              <a:buSzPts val="2400"/>
            </a:pPr>
            <a:r>
              <a:rPr lang="en-US"/>
              <a:t>Students and Staff at Increased Risk of Severe Illness</a:t>
            </a:r>
            <a:endParaRPr/>
          </a:p>
        </p:txBody>
      </p:sp>
      <p:sp>
        <p:nvSpPr>
          <p:cNvPr id="619" name="Google Shape;619;p30"/>
          <p:cNvSpPr txBox="1">
            <a:spLocks noGrp="1"/>
          </p:cNvSpPr>
          <p:nvPr>
            <p:ph type="body" idx="1"/>
          </p:nvPr>
        </p:nvSpPr>
        <p:spPr>
          <a:xfrm>
            <a:off x="1635450" y="1398575"/>
            <a:ext cx="8921100" cy="4640700"/>
          </a:xfrm>
          <a:prstGeom prst="rect">
            <a:avLst/>
          </a:prstGeom>
          <a:noFill/>
          <a:ln>
            <a:noFill/>
          </a:ln>
        </p:spPr>
        <p:txBody>
          <a:bodyPr spcFirstLastPara="1" wrap="square" lIns="0" tIns="0" rIns="0" bIns="45700" anchor="t" anchorCtr="0">
            <a:noAutofit/>
          </a:bodyPr>
          <a:lstStyle/>
          <a:p>
            <a:pPr indent="0">
              <a:buNone/>
            </a:pPr>
            <a:r>
              <a:rPr lang="en-US"/>
              <a:t>Comply with legal requirements to provide alternate work assignments for teachers and staff</a:t>
            </a:r>
            <a:endParaRPr/>
          </a:p>
          <a:p>
            <a:pPr indent="0">
              <a:buNone/>
            </a:pPr>
            <a:r>
              <a:rPr lang="en-US"/>
              <a:t>Accommodate students who are at increased risk of </a:t>
            </a:r>
            <a:br>
              <a:rPr lang="en-US"/>
            </a:br>
            <a:r>
              <a:rPr lang="en-US"/>
              <a:t>severe illness from COVID-19 by providing remote options for learning.</a:t>
            </a:r>
            <a:endParaRPr/>
          </a:p>
          <a:p>
            <a:pPr indent="0">
              <a:buNone/>
            </a:pPr>
            <a:r>
              <a:rPr lang="en-US"/>
              <a:t>Here is a complete list of those that may be at risk for severe illness:</a:t>
            </a:r>
            <a:endParaRPr/>
          </a:p>
          <a:p>
            <a:pPr marL="0" indent="0" algn="ctr">
              <a:buClr>
                <a:schemeClr val="hlink"/>
              </a:buClr>
              <a:buSzPts val="1700"/>
              <a:buNone/>
            </a:pPr>
            <a:r>
              <a:rPr lang="en-US" sz="1700" u="sng">
                <a:solidFill>
                  <a:schemeClr val="hlink"/>
                </a:solidFill>
                <a:latin typeface="Arial"/>
                <a:ea typeface="Arial"/>
                <a:cs typeface="Arial"/>
                <a:sym typeface="Arial"/>
                <a:hlinkClick r:id="rId3"/>
              </a:rPr>
              <a:t>www.cdc.gov/coronavirus/2019-ncov/need-extra-precautions/people-at-increased-risk.html</a:t>
            </a:r>
            <a:endParaRPr sz="3000"/>
          </a:p>
          <a:p>
            <a:pPr marL="0" indent="0">
              <a:buNone/>
            </a:pPr>
            <a:endParaRPr/>
          </a:p>
          <a:p>
            <a:pPr marL="0" indent="0">
              <a:buNone/>
            </a:pPr>
            <a:r>
              <a:rPr lang="en-US"/>
              <a:t>Online and hybrid learning is likely to remain a </a:t>
            </a:r>
            <a:br>
              <a:rPr lang="en-US"/>
            </a:br>
            <a:r>
              <a:rPr lang="en-US"/>
              <a:t>component of curriculum for many districts</a:t>
            </a:r>
            <a:endParaRPr/>
          </a:p>
        </p:txBody>
      </p:sp>
      <p:sp>
        <p:nvSpPr>
          <p:cNvPr id="620" name="Google Shape;620;p30"/>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26</a:t>
            </a:fld>
            <a:endParaRPr/>
          </a:p>
        </p:txBody>
      </p:sp>
      <p:pic>
        <p:nvPicPr>
          <p:cNvPr id="621" name="Google Shape;621;p30"/>
          <p:cNvPicPr preferRelativeResize="0"/>
          <p:nvPr/>
        </p:nvPicPr>
        <p:blipFill rotWithShape="1">
          <a:blip r:embed="rId4">
            <a:alphaModFix/>
          </a:blip>
          <a:srcRect/>
          <a:stretch/>
        </p:blipFill>
        <p:spPr>
          <a:xfrm>
            <a:off x="7640876" y="4243476"/>
            <a:ext cx="2548649" cy="25486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1"/>
          <p:cNvSpPr txBox="1">
            <a:spLocks noGrp="1"/>
          </p:cNvSpPr>
          <p:nvPr>
            <p:ph type="title"/>
          </p:nvPr>
        </p:nvSpPr>
        <p:spPr>
          <a:xfrm>
            <a:off x="1769193" y="254514"/>
            <a:ext cx="8427900" cy="756300"/>
          </a:xfrm>
          <a:prstGeom prst="rect">
            <a:avLst/>
          </a:prstGeom>
          <a:noFill/>
          <a:ln>
            <a:noFill/>
          </a:ln>
        </p:spPr>
        <p:txBody>
          <a:bodyPr spcFirstLastPara="1" wrap="square" lIns="0" tIns="0" rIns="0" bIns="0" anchor="t" anchorCtr="0">
            <a:noAutofit/>
          </a:bodyPr>
          <a:lstStyle/>
          <a:p>
            <a:r>
              <a:rPr lang="en-US"/>
              <a:t>Health Screening</a:t>
            </a:r>
            <a:endParaRPr/>
          </a:p>
        </p:txBody>
      </p:sp>
      <p:sp>
        <p:nvSpPr>
          <p:cNvPr id="627" name="Google Shape;627;p31"/>
          <p:cNvSpPr txBox="1">
            <a:spLocks noGrp="1"/>
          </p:cNvSpPr>
          <p:nvPr>
            <p:ph type="body" idx="1"/>
          </p:nvPr>
        </p:nvSpPr>
        <p:spPr>
          <a:xfrm>
            <a:off x="1879675" y="1109625"/>
            <a:ext cx="8075400" cy="5376000"/>
          </a:xfrm>
          <a:prstGeom prst="rect">
            <a:avLst/>
          </a:prstGeom>
          <a:noFill/>
          <a:ln>
            <a:noFill/>
          </a:ln>
        </p:spPr>
        <p:txBody>
          <a:bodyPr spcFirstLastPara="1" wrap="square" lIns="0" tIns="0" rIns="0" bIns="45700" anchor="t" anchorCtr="0">
            <a:noAutofit/>
          </a:bodyPr>
          <a:lstStyle/>
          <a:p>
            <a:pPr marL="228600" indent="-76200">
              <a:spcBef>
                <a:spcPts val="0"/>
              </a:spcBef>
              <a:buNone/>
            </a:pPr>
            <a:endParaRPr/>
          </a:p>
          <a:p>
            <a:pPr>
              <a:spcBef>
                <a:spcPts val="0"/>
              </a:spcBef>
              <a:buFont typeface="Calibri"/>
              <a:buChar char="•"/>
            </a:pPr>
            <a:r>
              <a:rPr lang="en-US">
                <a:highlight>
                  <a:srgbClr val="FFFFFF"/>
                </a:highlight>
              </a:rPr>
              <a:t>CDPHE and CDC recommend self-screening </a:t>
            </a:r>
            <a:r>
              <a:rPr lang="en-US" i="1">
                <a:highlight>
                  <a:srgbClr val="FFFFFF"/>
                </a:highlight>
              </a:rPr>
              <a:t>prior </a:t>
            </a:r>
            <a:r>
              <a:rPr lang="en-US">
                <a:highlight>
                  <a:srgbClr val="FFFFFF"/>
                </a:highlight>
              </a:rPr>
              <a:t>to arrival to the extent possible</a:t>
            </a:r>
            <a:endParaRPr>
              <a:highlight>
                <a:srgbClr val="FFFFFF"/>
              </a:highlight>
            </a:endParaRPr>
          </a:p>
          <a:p>
            <a:pPr>
              <a:spcBef>
                <a:spcPts val="0"/>
              </a:spcBef>
            </a:pPr>
            <a:r>
              <a:rPr lang="en-US">
                <a:highlight>
                  <a:srgbClr val="FFFFFF"/>
                </a:highlight>
              </a:rPr>
              <a:t>Screening templates are available here:</a:t>
            </a:r>
            <a:endParaRPr/>
          </a:p>
          <a:p>
            <a:pPr marL="101600" indent="0">
              <a:spcBef>
                <a:spcPts val="0"/>
              </a:spcBef>
              <a:buClr>
                <a:schemeClr val="hlink"/>
              </a:buClr>
              <a:buSzPts val="2000"/>
              <a:buNone/>
            </a:pPr>
            <a:r>
              <a:rPr lang="en-US" u="sng">
                <a:solidFill>
                  <a:schemeClr val="hlink"/>
                </a:solidFill>
                <a:highlight>
                  <a:srgbClr val="FFFFFF"/>
                </a:highlight>
                <a:hlinkClick r:id="rId3"/>
              </a:rPr>
              <a:t>https://covid19.colorado.gov/guidance-resources</a:t>
            </a:r>
            <a:endParaRPr>
              <a:highlight>
                <a:srgbClr val="FFFFFF"/>
              </a:highlight>
            </a:endParaRPr>
          </a:p>
          <a:p>
            <a:pPr>
              <a:spcBef>
                <a:spcPts val="0"/>
              </a:spcBef>
            </a:pPr>
            <a:r>
              <a:rPr lang="en-US">
                <a:highlight>
                  <a:srgbClr val="FFFFFF"/>
                </a:highlight>
              </a:rPr>
              <a:t>Screening must include temperature and other COVID specific symptoms</a:t>
            </a:r>
            <a:endParaRPr>
              <a:highlight>
                <a:srgbClr val="FFFFFF"/>
              </a:highlight>
            </a:endParaRPr>
          </a:p>
          <a:p>
            <a:pPr lvl="1">
              <a:spcBef>
                <a:spcPts val="0"/>
              </a:spcBef>
            </a:pPr>
            <a:r>
              <a:rPr lang="en-US">
                <a:highlight>
                  <a:srgbClr val="FFFFFF"/>
                </a:highlight>
              </a:rPr>
              <a:t>A full list of COVID-19 symptoms can be found </a:t>
            </a:r>
            <a:br>
              <a:rPr lang="en-US">
                <a:highlight>
                  <a:srgbClr val="FFFFFF"/>
                </a:highlight>
              </a:rPr>
            </a:br>
            <a:r>
              <a:rPr lang="en-US">
                <a:highlight>
                  <a:srgbClr val="FFFFFF"/>
                </a:highlight>
              </a:rPr>
              <a:t>here: </a:t>
            </a:r>
            <a:r>
              <a:rPr lang="en-US" u="sng">
                <a:solidFill>
                  <a:srgbClr val="075290"/>
                </a:solidFill>
                <a:highlight>
                  <a:srgbClr val="FFFFFF"/>
                </a:highlight>
                <a:latin typeface="Arial"/>
                <a:ea typeface="Arial"/>
                <a:cs typeface="Arial"/>
                <a:sym typeface="Arial"/>
                <a:hlinkClick r:id="rId4"/>
              </a:rPr>
              <a:t>symptom checking</a:t>
            </a:r>
            <a:endParaRPr>
              <a:highlight>
                <a:srgbClr val="FFFFFF"/>
              </a:highlight>
            </a:endParaRPr>
          </a:p>
          <a:p>
            <a:pPr>
              <a:spcBef>
                <a:spcPts val="0"/>
              </a:spcBef>
            </a:pPr>
            <a:r>
              <a:rPr lang="en-US">
                <a:highlight>
                  <a:srgbClr val="FFFFFF"/>
                </a:highlight>
              </a:rPr>
              <a:t>Upon arrival screening should be available, </a:t>
            </a:r>
            <a:br>
              <a:rPr lang="en-US">
                <a:highlight>
                  <a:srgbClr val="FFFFFF"/>
                </a:highlight>
              </a:rPr>
            </a:br>
            <a:r>
              <a:rPr lang="en-US">
                <a:highlight>
                  <a:srgbClr val="FFFFFF"/>
                </a:highlight>
              </a:rPr>
              <a:t>in the event it’s needed</a:t>
            </a:r>
            <a:endParaRPr>
              <a:highlight>
                <a:srgbClr val="FFFFFF"/>
              </a:highlight>
            </a:endParaRPr>
          </a:p>
          <a:p>
            <a:pPr marL="0" indent="0">
              <a:spcBef>
                <a:spcPts val="0"/>
              </a:spcBef>
              <a:buSzPts val="2000"/>
              <a:buNone/>
            </a:pPr>
            <a:endParaRPr>
              <a:highlight>
                <a:srgbClr val="FFFFFF"/>
              </a:highlight>
            </a:endParaRPr>
          </a:p>
          <a:p>
            <a:pPr marL="0" indent="0">
              <a:spcBef>
                <a:spcPts val="0"/>
              </a:spcBef>
              <a:buSzPts val="2000"/>
              <a:buNone/>
            </a:pPr>
            <a:endParaRPr>
              <a:highlight>
                <a:srgbClr val="FFFFFF"/>
              </a:highlight>
            </a:endParaRPr>
          </a:p>
          <a:p>
            <a:pPr marL="101600" indent="0">
              <a:spcBef>
                <a:spcPts val="0"/>
              </a:spcBef>
              <a:buSzPts val="2000"/>
              <a:buNone/>
            </a:pPr>
            <a:endParaRPr>
              <a:highlight>
                <a:srgbClr val="FFFFFF"/>
              </a:highlight>
            </a:endParaRPr>
          </a:p>
          <a:p>
            <a:pPr marL="101600" indent="0">
              <a:spcBef>
                <a:spcPts val="0"/>
              </a:spcBef>
              <a:buSzPts val="2000"/>
              <a:buNone/>
            </a:pPr>
            <a:endParaRPr sz="1800">
              <a:highlight>
                <a:srgbClr val="FFFFFF"/>
              </a:highlight>
            </a:endParaRPr>
          </a:p>
          <a:p>
            <a:pPr marL="101600" indent="0">
              <a:spcBef>
                <a:spcPts val="0"/>
              </a:spcBef>
              <a:buSzPts val="2000"/>
              <a:buNone/>
            </a:pPr>
            <a:endParaRPr sz="1800">
              <a:highlight>
                <a:srgbClr val="FFFFFF"/>
              </a:highlight>
            </a:endParaRPr>
          </a:p>
          <a:p>
            <a:pPr marL="101600" indent="0">
              <a:spcBef>
                <a:spcPts val="0"/>
              </a:spcBef>
              <a:buSzPts val="2000"/>
              <a:buNone/>
            </a:pPr>
            <a:endParaRPr sz="2000">
              <a:highlight>
                <a:srgbClr val="FFFFFF"/>
              </a:highlight>
            </a:endParaRPr>
          </a:p>
          <a:p>
            <a:pPr marL="101600" indent="0">
              <a:spcBef>
                <a:spcPts val="0"/>
              </a:spcBef>
              <a:buSzPts val="2000"/>
              <a:buNone/>
            </a:pPr>
            <a:endParaRPr sz="2000">
              <a:highlight>
                <a:srgbClr val="FFFFFF"/>
              </a:highlight>
            </a:endParaRPr>
          </a:p>
          <a:p>
            <a:pPr indent="-228600">
              <a:spcBef>
                <a:spcPts val="0"/>
              </a:spcBef>
              <a:buSzPts val="2000"/>
              <a:buNone/>
            </a:pPr>
            <a:endParaRPr sz="2000">
              <a:highlight>
                <a:srgbClr val="FFFFFF"/>
              </a:highlight>
            </a:endParaRPr>
          </a:p>
        </p:txBody>
      </p:sp>
      <p:sp>
        <p:nvSpPr>
          <p:cNvPr id="628" name="Google Shape;628;p31"/>
          <p:cNvSpPr txBox="1">
            <a:spLocks noGrp="1"/>
          </p:cNvSpPr>
          <p:nvPr>
            <p:ph type="sldNum" idx="12"/>
          </p:nvPr>
        </p:nvSpPr>
        <p:spPr>
          <a:xfrm>
            <a:off x="1769196" y="6390868"/>
            <a:ext cx="2057400" cy="365100"/>
          </a:xfrm>
          <a:prstGeom prst="rect">
            <a:avLst/>
          </a:prstGeom>
          <a:noFill/>
          <a:ln>
            <a:noFill/>
          </a:ln>
        </p:spPr>
        <p:txBody>
          <a:bodyPr spcFirstLastPara="1" wrap="square" lIns="91425" tIns="45700" rIns="91425" bIns="45700" anchor="t" anchorCtr="0">
            <a:noAutofit/>
          </a:bodyPr>
          <a:lstStyle/>
          <a:p>
            <a:pPr>
              <a:buClr>
                <a:srgbClr val="7F7F7F"/>
              </a:buClr>
              <a:buSzPts val="1600"/>
            </a:pPr>
            <a:fld id="{00000000-1234-1234-1234-123412341234}" type="slidenum">
              <a:rPr lang="en-US"/>
              <a:pPr>
                <a:buClr>
                  <a:srgbClr val="7F7F7F"/>
                </a:buClr>
                <a:buSzPts val="1600"/>
              </a:pPr>
              <a:t>27</a:t>
            </a:fld>
            <a:endParaRPr/>
          </a:p>
        </p:txBody>
      </p:sp>
      <p:pic>
        <p:nvPicPr>
          <p:cNvPr id="629" name="Google Shape;629;p31"/>
          <p:cNvPicPr preferRelativeResize="0"/>
          <p:nvPr/>
        </p:nvPicPr>
        <p:blipFill rotWithShape="1">
          <a:blip r:embed="rId5">
            <a:alphaModFix/>
          </a:blip>
          <a:srcRect/>
          <a:stretch/>
        </p:blipFill>
        <p:spPr>
          <a:xfrm>
            <a:off x="7657600" y="3110375"/>
            <a:ext cx="3120876" cy="3120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2"/>
          <p:cNvSpPr txBox="1">
            <a:spLocks noGrp="1"/>
          </p:cNvSpPr>
          <p:nvPr>
            <p:ph type="title"/>
          </p:nvPr>
        </p:nvSpPr>
        <p:spPr>
          <a:xfrm>
            <a:off x="1684818" y="218364"/>
            <a:ext cx="6081900" cy="756300"/>
          </a:xfrm>
          <a:prstGeom prst="rect">
            <a:avLst/>
          </a:prstGeom>
          <a:noFill/>
          <a:ln>
            <a:noFill/>
          </a:ln>
        </p:spPr>
        <p:txBody>
          <a:bodyPr spcFirstLastPara="1" wrap="square" lIns="0" tIns="0" rIns="0" bIns="0" anchor="t" anchorCtr="0">
            <a:noAutofit/>
          </a:bodyPr>
          <a:lstStyle/>
          <a:p>
            <a:pPr>
              <a:buSzPts val="2400"/>
            </a:pPr>
            <a:r>
              <a:rPr lang="en-US"/>
              <a:t>Symptoms While at School </a:t>
            </a:r>
            <a:endParaRPr/>
          </a:p>
        </p:txBody>
      </p:sp>
      <p:sp>
        <p:nvSpPr>
          <p:cNvPr id="636" name="Google Shape;636;p32"/>
          <p:cNvSpPr txBox="1">
            <a:spLocks noGrp="1"/>
          </p:cNvSpPr>
          <p:nvPr>
            <p:ph type="body" idx="1"/>
          </p:nvPr>
        </p:nvSpPr>
        <p:spPr>
          <a:xfrm>
            <a:off x="2152650" y="1158240"/>
            <a:ext cx="7886700" cy="4640700"/>
          </a:xfrm>
          <a:prstGeom prst="rect">
            <a:avLst/>
          </a:prstGeom>
          <a:noFill/>
          <a:ln>
            <a:noFill/>
          </a:ln>
        </p:spPr>
        <p:txBody>
          <a:bodyPr spcFirstLastPara="1" wrap="square" lIns="0" tIns="0" rIns="0" bIns="45700" anchor="t" anchorCtr="0">
            <a:noAutofit/>
          </a:bodyPr>
          <a:lstStyle/>
          <a:p>
            <a:pPr marL="0" indent="0">
              <a:buNone/>
            </a:pPr>
            <a:r>
              <a:rPr lang="en-US" dirty="0"/>
              <a:t>When children or staff exhibit a symptom of COVID they need to be excluded.</a:t>
            </a:r>
            <a:endParaRPr dirty="0"/>
          </a:p>
          <a:p>
            <a:r>
              <a:rPr lang="en-US" dirty="0"/>
              <a:t>Dedicate a separate area for this purpose</a:t>
            </a:r>
            <a:endParaRPr dirty="0"/>
          </a:p>
          <a:p>
            <a:pPr>
              <a:spcBef>
                <a:spcPts val="0"/>
              </a:spcBef>
            </a:pPr>
            <a:r>
              <a:rPr lang="en-US" dirty="0"/>
              <a:t>Monitor to see if the symptom improves or worsens</a:t>
            </a:r>
            <a:endParaRPr dirty="0"/>
          </a:p>
          <a:p>
            <a:pPr>
              <a:spcBef>
                <a:spcPts val="0"/>
              </a:spcBef>
            </a:pPr>
            <a:r>
              <a:rPr lang="en-US" dirty="0"/>
              <a:t>Send home if symptom worsens or can’t be explained by an alternate diagnosis</a:t>
            </a:r>
            <a:endParaRPr dirty="0"/>
          </a:p>
          <a:p>
            <a:pPr>
              <a:spcBef>
                <a:spcPts val="0"/>
              </a:spcBef>
            </a:pPr>
            <a:r>
              <a:rPr lang="en-US" dirty="0"/>
              <a:t>Encourage testing</a:t>
            </a:r>
            <a:endParaRPr dirty="0"/>
          </a:p>
          <a:p>
            <a:pPr>
              <a:spcBef>
                <a:spcPts val="0"/>
              </a:spcBef>
            </a:pPr>
            <a:r>
              <a:rPr lang="en-US" dirty="0"/>
              <a:t>Isolation at home</a:t>
            </a:r>
            <a:endParaRPr dirty="0"/>
          </a:p>
          <a:p>
            <a:pPr>
              <a:spcBef>
                <a:spcPts val="0"/>
              </a:spcBef>
            </a:pPr>
            <a:r>
              <a:rPr lang="en-US" dirty="0"/>
              <a:t>Work with local public health agency (LPHA )to </a:t>
            </a:r>
            <a:br>
              <a:rPr lang="en-US" dirty="0"/>
            </a:br>
            <a:r>
              <a:rPr lang="en-US" dirty="0"/>
              <a:t>determine close contacts </a:t>
            </a:r>
            <a:endParaRPr dirty="0"/>
          </a:p>
          <a:p>
            <a:pPr>
              <a:spcBef>
                <a:spcPts val="0"/>
              </a:spcBef>
            </a:pPr>
            <a:r>
              <a:rPr lang="en-US" dirty="0">
                <a:solidFill>
                  <a:srgbClr val="7030A0"/>
                </a:solidFill>
              </a:rPr>
              <a:t>In the event you are unable to reach your </a:t>
            </a:r>
            <a:br>
              <a:rPr lang="en-US" dirty="0">
                <a:solidFill>
                  <a:srgbClr val="7030A0"/>
                </a:solidFill>
              </a:rPr>
            </a:br>
            <a:r>
              <a:rPr lang="en-US" dirty="0">
                <a:solidFill>
                  <a:srgbClr val="7030A0"/>
                </a:solidFill>
              </a:rPr>
              <a:t>LPHA call (303) 692-2700 to reach </a:t>
            </a:r>
            <a:br>
              <a:rPr lang="en-US" dirty="0">
                <a:solidFill>
                  <a:srgbClr val="7030A0"/>
                </a:solidFill>
              </a:rPr>
            </a:br>
            <a:r>
              <a:rPr lang="en-US" dirty="0">
                <a:solidFill>
                  <a:srgbClr val="7030A0"/>
                </a:solidFill>
              </a:rPr>
              <a:t>a public health expert in COVID response</a:t>
            </a:r>
            <a:endParaRPr dirty="0">
              <a:solidFill>
                <a:srgbClr val="7030A0"/>
              </a:solidFill>
            </a:endParaRPr>
          </a:p>
          <a:p>
            <a:pPr>
              <a:spcBef>
                <a:spcPts val="0"/>
              </a:spcBef>
            </a:pPr>
            <a:r>
              <a:rPr lang="en-US" dirty="0"/>
              <a:t>Communicate with parents, staff and students</a:t>
            </a:r>
            <a:endParaRPr dirty="0"/>
          </a:p>
        </p:txBody>
      </p:sp>
      <p:sp>
        <p:nvSpPr>
          <p:cNvPr id="637" name="Google Shape;637;p32"/>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28</a:t>
            </a:fld>
            <a:endParaRPr/>
          </a:p>
        </p:txBody>
      </p:sp>
      <p:pic>
        <p:nvPicPr>
          <p:cNvPr id="638" name="Google Shape;638;p32"/>
          <p:cNvPicPr preferRelativeResize="0"/>
          <p:nvPr/>
        </p:nvPicPr>
        <p:blipFill rotWithShape="1">
          <a:blip r:embed="rId3">
            <a:alphaModFix/>
          </a:blip>
          <a:srcRect/>
          <a:stretch/>
        </p:blipFill>
        <p:spPr>
          <a:xfrm flipH="1">
            <a:off x="8382852" y="3936975"/>
            <a:ext cx="2285148" cy="2285148"/>
          </a:xfrm>
          <a:prstGeom prst="rect">
            <a:avLst/>
          </a:prstGeom>
          <a:noFill/>
          <a:ln>
            <a:noFill/>
          </a:ln>
        </p:spPr>
      </p:pic>
      <p:sp>
        <p:nvSpPr>
          <p:cNvPr id="639" name="Google Shape;639;p32"/>
          <p:cNvSpPr txBox="1"/>
          <p:nvPr/>
        </p:nvSpPr>
        <p:spPr>
          <a:xfrm>
            <a:off x="2362375" y="6094175"/>
            <a:ext cx="6483900" cy="637800"/>
          </a:xfrm>
          <a:prstGeom prst="rect">
            <a:avLst/>
          </a:prstGeom>
          <a:noFill/>
          <a:ln>
            <a:noFill/>
          </a:ln>
        </p:spPr>
        <p:txBody>
          <a:bodyPr spcFirstLastPara="1" wrap="square" lIns="91425" tIns="91425" rIns="91425" bIns="91425" anchor="t" anchorCtr="0">
            <a:noAutofit/>
          </a:bodyPr>
          <a:lstStyle/>
          <a:p>
            <a:pPr algn="ctr">
              <a:buClr>
                <a:schemeClr val="dk1"/>
              </a:buClr>
              <a:buSzPts val="2300"/>
            </a:pPr>
            <a:r>
              <a:rPr lang="en-US" sz="2300" b="1">
                <a:solidFill>
                  <a:schemeClr val="dk1"/>
                </a:solidFill>
                <a:latin typeface="Calibri"/>
                <a:ea typeface="Calibri"/>
                <a:cs typeface="Calibri"/>
                <a:sym typeface="Calibri"/>
              </a:rPr>
              <a:t>Quick action is key to controlling transmission </a:t>
            </a:r>
            <a:endParaRPr sz="2300" b="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3"/>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a:t>Planning the 2020-2021 School Year</a:t>
            </a:r>
            <a:br>
              <a:rPr lang="en-US"/>
            </a:br>
            <a:endParaRPr/>
          </a:p>
        </p:txBody>
      </p:sp>
      <p:sp>
        <p:nvSpPr>
          <p:cNvPr id="645" name="Google Shape;645;p3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Objectives	</a:t>
            </a:r>
            <a:endParaRPr dirty="0"/>
          </a:p>
        </p:txBody>
      </p:sp>
      <p:sp>
        <p:nvSpPr>
          <p:cNvPr id="101" name="Google Shape;101;p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fontAlgn="base"/>
            <a:r>
              <a:rPr lang="en-US" dirty="0"/>
              <a:t>Identify the key components of the CDE Return to School Toolkit and guidance </a:t>
            </a:r>
          </a:p>
          <a:p>
            <a:pPr fontAlgn="base"/>
            <a:r>
              <a:rPr lang="en-US" dirty="0"/>
              <a:t>Identify resources for implement guidelines</a:t>
            </a:r>
          </a:p>
          <a:p>
            <a:pPr fontAlgn="base"/>
            <a:r>
              <a:rPr lang="en-US" dirty="0"/>
              <a:t>Identify resources of instructional practices</a:t>
            </a:r>
          </a:p>
          <a:p>
            <a:pPr marL="0" lvl="0" indent="0" algn="l" rtl="0">
              <a:lnSpc>
                <a:spcPct val="90000"/>
              </a:lnSpc>
              <a:spcBef>
                <a:spcPts val="0"/>
              </a:spcBef>
              <a:spcAft>
                <a:spcPts val="0"/>
              </a:spcAft>
              <a:buNone/>
            </a:pPr>
            <a:endParaRPr dirty="0"/>
          </a:p>
        </p:txBody>
      </p:sp>
      <p:sp>
        <p:nvSpPr>
          <p:cNvPr id="102" name="Google Shape;102;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5"/>
          <p:cNvSpPr txBox="1">
            <a:spLocks noGrp="1"/>
          </p:cNvSpPr>
          <p:nvPr>
            <p:ph type="title"/>
          </p:nvPr>
        </p:nvSpPr>
        <p:spPr>
          <a:xfrm>
            <a:off x="1769193" y="254514"/>
            <a:ext cx="8574342" cy="756418"/>
          </a:xfrm>
          <a:prstGeom prst="rect">
            <a:avLst/>
          </a:prstGeom>
          <a:noFill/>
          <a:ln>
            <a:noFill/>
          </a:ln>
        </p:spPr>
        <p:txBody>
          <a:bodyPr spcFirstLastPara="1" wrap="square" lIns="0" tIns="0" rIns="0" bIns="0" anchor="t" anchorCtr="0">
            <a:normAutofit fontScale="90000"/>
          </a:bodyPr>
          <a:lstStyle/>
          <a:p>
            <a:pPr>
              <a:buSzPts val="4000"/>
            </a:pPr>
            <a:r>
              <a:rPr lang="en-US" sz="4000"/>
              <a:t>CDPHE’s Framework                             </a:t>
            </a:r>
            <a:r>
              <a:rPr lang="en-US" sz="3600" u="sng">
                <a:solidFill>
                  <a:schemeClr val="hlink"/>
                </a:solidFill>
                <a:hlinkClick r:id="rId3"/>
              </a:rPr>
              <a:t>LINK</a:t>
            </a:r>
            <a:endParaRPr sz="3600"/>
          </a:p>
        </p:txBody>
      </p:sp>
      <p:sp>
        <p:nvSpPr>
          <p:cNvPr id="651" name="Google Shape;651;p3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30</a:t>
            </a:fld>
            <a:endParaRPr/>
          </a:p>
        </p:txBody>
      </p:sp>
      <p:pic>
        <p:nvPicPr>
          <p:cNvPr id="652" name="Google Shape;652;p35"/>
          <p:cNvPicPr preferRelativeResize="0"/>
          <p:nvPr/>
        </p:nvPicPr>
        <p:blipFill>
          <a:blip r:embed="rId4">
            <a:alphaModFix/>
          </a:blip>
          <a:stretch>
            <a:fillRect/>
          </a:stretch>
        </p:blipFill>
        <p:spPr>
          <a:xfrm>
            <a:off x="1663850" y="1255307"/>
            <a:ext cx="8785022" cy="511128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6"/>
          <p:cNvSpPr txBox="1">
            <a:spLocks noGrp="1"/>
          </p:cNvSpPr>
          <p:nvPr>
            <p:ph type="title"/>
          </p:nvPr>
        </p:nvSpPr>
        <p:spPr>
          <a:xfrm>
            <a:off x="1769203" y="254525"/>
            <a:ext cx="8402100" cy="756300"/>
          </a:xfrm>
          <a:prstGeom prst="rect">
            <a:avLst/>
          </a:prstGeom>
          <a:noFill/>
          <a:ln>
            <a:noFill/>
          </a:ln>
        </p:spPr>
        <p:txBody>
          <a:bodyPr spcFirstLastPara="1" wrap="square" lIns="0" tIns="0" rIns="0" bIns="0" anchor="t" anchorCtr="0">
            <a:noAutofit/>
          </a:bodyPr>
          <a:lstStyle/>
          <a:p>
            <a:pPr>
              <a:buSzPts val="2400"/>
            </a:pPr>
            <a:r>
              <a:rPr lang="en-US"/>
              <a:t> CDE Planning Framework and Toolkit    </a:t>
            </a:r>
            <a:endParaRPr/>
          </a:p>
        </p:txBody>
      </p:sp>
      <p:sp>
        <p:nvSpPr>
          <p:cNvPr id="659" name="Google Shape;659;p36"/>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31</a:t>
            </a:fld>
            <a:endParaRPr/>
          </a:p>
        </p:txBody>
      </p:sp>
      <p:pic>
        <p:nvPicPr>
          <p:cNvPr id="660" name="Google Shape;660;p36"/>
          <p:cNvPicPr preferRelativeResize="0"/>
          <p:nvPr/>
        </p:nvPicPr>
        <p:blipFill rotWithShape="1">
          <a:blip r:embed="rId3">
            <a:alphaModFix/>
          </a:blip>
          <a:srcRect/>
          <a:stretch/>
        </p:blipFill>
        <p:spPr>
          <a:xfrm>
            <a:off x="2357426" y="1843700"/>
            <a:ext cx="7477125" cy="1352550"/>
          </a:xfrm>
          <a:prstGeom prst="rect">
            <a:avLst/>
          </a:prstGeom>
          <a:noFill/>
          <a:ln>
            <a:noFill/>
          </a:ln>
        </p:spPr>
      </p:pic>
      <p:pic>
        <p:nvPicPr>
          <p:cNvPr id="661" name="Google Shape;661;p36"/>
          <p:cNvPicPr preferRelativeResize="0"/>
          <p:nvPr/>
        </p:nvPicPr>
        <p:blipFill rotWithShape="1">
          <a:blip r:embed="rId4">
            <a:alphaModFix/>
          </a:blip>
          <a:srcRect l="3012" t="7214" r="-16261" b="-20464"/>
          <a:stretch/>
        </p:blipFill>
        <p:spPr>
          <a:xfrm>
            <a:off x="3267090" y="3319397"/>
            <a:ext cx="5739124" cy="38244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8d0e3fceb3_8_0"/>
          <p:cNvSpPr txBox="1">
            <a:spLocks noGrp="1"/>
          </p:cNvSpPr>
          <p:nvPr>
            <p:ph type="title"/>
          </p:nvPr>
        </p:nvSpPr>
        <p:spPr>
          <a:xfrm>
            <a:off x="1769193" y="254514"/>
            <a:ext cx="6081900" cy="756300"/>
          </a:xfrm>
          <a:prstGeom prst="rect">
            <a:avLst/>
          </a:prstGeom>
        </p:spPr>
        <p:txBody>
          <a:bodyPr spcFirstLastPara="1" wrap="square" lIns="0" tIns="0" rIns="0" bIns="0" anchor="t" anchorCtr="0">
            <a:noAutofit/>
          </a:bodyPr>
          <a:lstStyle/>
          <a:p>
            <a:pPr>
              <a:spcBef>
                <a:spcPts val="1000"/>
              </a:spcBef>
              <a:buSzPts val="1100"/>
            </a:pPr>
            <a:r>
              <a:rPr lang="en-US">
                <a:solidFill>
                  <a:schemeClr val="dk1"/>
                </a:solidFill>
                <a:latin typeface="Calibri"/>
                <a:ea typeface="Calibri"/>
                <a:cs typeface="Calibri"/>
                <a:sym typeface="Calibri"/>
              </a:rPr>
              <a:t>CDE - COVID-19 Resources for Schools </a:t>
            </a:r>
            <a:r>
              <a:rPr lang="en-US" u="sng">
                <a:solidFill>
                  <a:schemeClr val="hlink"/>
                </a:solidFill>
                <a:latin typeface="Calibri"/>
                <a:ea typeface="Calibri"/>
                <a:cs typeface="Calibri"/>
                <a:sym typeface="Calibri"/>
                <a:hlinkClick r:id="rId3"/>
              </a:rPr>
              <a:t>LINK</a:t>
            </a:r>
            <a:endParaRPr>
              <a:solidFill>
                <a:schemeClr val="dk1"/>
              </a:solidFill>
              <a:latin typeface="Calibri"/>
              <a:ea typeface="Calibri"/>
              <a:cs typeface="Calibri"/>
              <a:sym typeface="Calibri"/>
            </a:endParaRPr>
          </a:p>
          <a:p>
            <a:endParaRPr>
              <a:solidFill>
                <a:schemeClr val="dk1"/>
              </a:solidFill>
              <a:latin typeface="Calibri"/>
              <a:ea typeface="Calibri"/>
              <a:cs typeface="Calibri"/>
              <a:sym typeface="Calibri"/>
            </a:endParaRPr>
          </a:p>
        </p:txBody>
      </p:sp>
      <p:sp>
        <p:nvSpPr>
          <p:cNvPr id="875" name="Google Shape;875;g8d0e3fceb3_8_0"/>
          <p:cNvSpPr txBox="1">
            <a:spLocks noGrp="1"/>
          </p:cNvSpPr>
          <p:nvPr>
            <p:ph type="sldNum" idx="12"/>
          </p:nvPr>
        </p:nvSpPr>
        <p:spPr>
          <a:xfrm>
            <a:off x="1747071" y="6427018"/>
            <a:ext cx="2057400" cy="365100"/>
          </a:xfrm>
          <a:prstGeom prst="rect">
            <a:avLst/>
          </a:prstGeom>
        </p:spPr>
        <p:txBody>
          <a:bodyPr spcFirstLastPara="1" wrap="square" lIns="91425" tIns="45700" rIns="91425" bIns="45700" anchor="t" anchorCtr="0">
            <a:noAutofit/>
          </a:bodyPr>
          <a:lstStyle/>
          <a:p>
            <a:fld id="{00000000-1234-1234-1234-123412341234}" type="slidenum">
              <a:rPr lang="en-US"/>
              <a:pPr/>
              <a:t>32</a:t>
            </a:fld>
            <a:endParaRPr/>
          </a:p>
        </p:txBody>
      </p:sp>
      <p:pic>
        <p:nvPicPr>
          <p:cNvPr id="876" name="Google Shape;876;g8d0e3fceb3_8_0"/>
          <p:cNvPicPr preferRelativeResize="0"/>
          <p:nvPr/>
        </p:nvPicPr>
        <p:blipFill>
          <a:blip r:embed="rId4">
            <a:alphaModFix/>
          </a:blip>
          <a:stretch>
            <a:fillRect/>
          </a:stretch>
        </p:blipFill>
        <p:spPr>
          <a:xfrm>
            <a:off x="3051401" y="872001"/>
            <a:ext cx="6577525" cy="58674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8d0e3fceb3_8_8"/>
          <p:cNvSpPr txBox="1">
            <a:spLocks noGrp="1"/>
          </p:cNvSpPr>
          <p:nvPr>
            <p:ph type="sldNum" idx="12"/>
          </p:nvPr>
        </p:nvSpPr>
        <p:spPr>
          <a:xfrm>
            <a:off x="1747071" y="6427018"/>
            <a:ext cx="2057400" cy="365100"/>
          </a:xfrm>
          <a:prstGeom prst="rect">
            <a:avLst/>
          </a:prstGeom>
        </p:spPr>
        <p:txBody>
          <a:bodyPr spcFirstLastPara="1" wrap="square" lIns="91425" tIns="45700" rIns="91425" bIns="45700" anchor="t" anchorCtr="0">
            <a:noAutofit/>
          </a:bodyPr>
          <a:lstStyle/>
          <a:p>
            <a:fld id="{00000000-1234-1234-1234-123412341234}" type="slidenum">
              <a:rPr lang="en-US"/>
              <a:pPr/>
              <a:t>33</a:t>
            </a:fld>
            <a:endParaRPr/>
          </a:p>
        </p:txBody>
      </p:sp>
      <p:sp>
        <p:nvSpPr>
          <p:cNvPr id="883" name="Google Shape;883;g8d0e3fceb3_8_8"/>
          <p:cNvSpPr txBox="1">
            <a:spLocks noGrp="1"/>
          </p:cNvSpPr>
          <p:nvPr>
            <p:ph type="title"/>
          </p:nvPr>
        </p:nvSpPr>
        <p:spPr>
          <a:xfrm>
            <a:off x="1769203" y="254525"/>
            <a:ext cx="8685600" cy="756300"/>
          </a:xfrm>
          <a:prstGeom prst="rect">
            <a:avLst/>
          </a:prstGeom>
        </p:spPr>
        <p:txBody>
          <a:bodyPr spcFirstLastPara="1" wrap="square" lIns="0" tIns="0" rIns="0" bIns="0" anchor="t" anchorCtr="0">
            <a:noAutofit/>
          </a:bodyPr>
          <a:lstStyle/>
          <a:p>
            <a:r>
              <a:rPr lang="en-US"/>
              <a:t>CDE Planning the 2020-21 School Year Toolkit </a:t>
            </a:r>
            <a:r>
              <a:rPr lang="en-US" u="sng">
                <a:solidFill>
                  <a:schemeClr val="hlink"/>
                </a:solidFill>
                <a:hlinkClick r:id="rId3"/>
              </a:rPr>
              <a:t>LINK</a:t>
            </a:r>
            <a:endParaRPr/>
          </a:p>
        </p:txBody>
      </p:sp>
      <p:pic>
        <p:nvPicPr>
          <p:cNvPr id="884" name="Google Shape;884;g8d0e3fceb3_8_8"/>
          <p:cNvPicPr preferRelativeResize="0"/>
          <p:nvPr/>
        </p:nvPicPr>
        <p:blipFill>
          <a:blip r:embed="rId4">
            <a:alphaModFix/>
          </a:blip>
          <a:stretch>
            <a:fillRect/>
          </a:stretch>
        </p:blipFill>
        <p:spPr>
          <a:xfrm>
            <a:off x="1676401" y="1163225"/>
            <a:ext cx="8839201" cy="45849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8d0e3fceb3_8_15"/>
          <p:cNvSpPr txBox="1">
            <a:spLocks noGrp="1"/>
          </p:cNvSpPr>
          <p:nvPr>
            <p:ph type="sldNum" idx="12"/>
          </p:nvPr>
        </p:nvSpPr>
        <p:spPr>
          <a:xfrm>
            <a:off x="1747071" y="6427018"/>
            <a:ext cx="2057400" cy="365100"/>
          </a:xfrm>
          <a:prstGeom prst="rect">
            <a:avLst/>
          </a:prstGeom>
        </p:spPr>
        <p:txBody>
          <a:bodyPr spcFirstLastPara="1" wrap="square" lIns="91425" tIns="45700" rIns="91425" bIns="45700" anchor="t" anchorCtr="0">
            <a:noAutofit/>
          </a:bodyPr>
          <a:lstStyle/>
          <a:p>
            <a:fld id="{00000000-1234-1234-1234-123412341234}" type="slidenum">
              <a:rPr lang="en-US"/>
              <a:pPr/>
              <a:t>34</a:t>
            </a:fld>
            <a:endParaRPr/>
          </a:p>
        </p:txBody>
      </p:sp>
      <p:sp>
        <p:nvSpPr>
          <p:cNvPr id="891" name="Google Shape;891;g8d0e3fceb3_8_15"/>
          <p:cNvSpPr txBox="1">
            <a:spLocks noGrp="1"/>
          </p:cNvSpPr>
          <p:nvPr>
            <p:ph type="title"/>
          </p:nvPr>
        </p:nvSpPr>
        <p:spPr>
          <a:xfrm>
            <a:off x="1769203" y="254525"/>
            <a:ext cx="8653200" cy="756300"/>
          </a:xfrm>
          <a:prstGeom prst="rect">
            <a:avLst/>
          </a:prstGeom>
        </p:spPr>
        <p:txBody>
          <a:bodyPr spcFirstLastPara="1" wrap="square" lIns="0" tIns="0" rIns="0" bIns="0" anchor="t" anchorCtr="0">
            <a:noAutofit/>
          </a:bodyPr>
          <a:lstStyle/>
          <a:p>
            <a:r>
              <a:rPr lang="en-US"/>
              <a:t>CDE Reopening Schools: Health Guidance by COVID-19 Phase </a:t>
            </a:r>
            <a:r>
              <a:rPr lang="en-US" u="sng">
                <a:solidFill>
                  <a:schemeClr val="hlink"/>
                </a:solidFill>
                <a:hlinkClick r:id="rId3"/>
              </a:rPr>
              <a:t>LINK</a:t>
            </a:r>
            <a:endParaRPr/>
          </a:p>
        </p:txBody>
      </p:sp>
      <p:pic>
        <p:nvPicPr>
          <p:cNvPr id="892" name="Google Shape;892;g8d0e3fceb3_8_15"/>
          <p:cNvPicPr preferRelativeResize="0"/>
          <p:nvPr/>
        </p:nvPicPr>
        <p:blipFill>
          <a:blip r:embed="rId4">
            <a:alphaModFix/>
          </a:blip>
          <a:stretch>
            <a:fillRect/>
          </a:stretch>
        </p:blipFill>
        <p:spPr>
          <a:xfrm>
            <a:off x="2297863" y="1098451"/>
            <a:ext cx="7596276" cy="5599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1"/>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a:t>Q and A</a:t>
            </a:r>
            <a:endParaRPr/>
          </a:p>
        </p:txBody>
      </p:sp>
      <p:sp>
        <p:nvSpPr>
          <p:cNvPr id="692" name="Google Shape;692;p4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3"/>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dirty="0"/>
              <a:t>High Impact Instruction in Diverse Settings</a:t>
            </a:r>
            <a:br>
              <a:rPr lang="en-US" dirty="0"/>
            </a:br>
            <a:endParaRPr dirty="0"/>
          </a:p>
        </p:txBody>
      </p:sp>
      <p:sp>
        <p:nvSpPr>
          <p:cNvPr id="645" name="Google Shape;645;p3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36</a:t>
            </a:fld>
            <a:endParaRPr/>
          </a:p>
        </p:txBody>
      </p:sp>
    </p:spTree>
    <p:extLst>
      <p:ext uri="{BB962C8B-B14F-4D97-AF65-F5344CB8AC3E}">
        <p14:creationId xmlns:p14="http://schemas.microsoft.com/office/powerpoint/2010/main" val="2285308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C477-8FC8-4126-8F48-10BC0E256C78}"/>
              </a:ext>
            </a:extLst>
          </p:cNvPr>
          <p:cNvSpPr>
            <a:spLocks noGrp="1"/>
          </p:cNvSpPr>
          <p:nvPr>
            <p:ph type="title"/>
          </p:nvPr>
        </p:nvSpPr>
        <p:spPr/>
        <p:txBody>
          <a:bodyPr>
            <a:normAutofit/>
          </a:bodyPr>
          <a:lstStyle/>
          <a:p>
            <a:r>
              <a:rPr lang="en-US" sz="2700" b="1" dirty="0"/>
              <a:t>Attending to Equity Across Learning Settings</a:t>
            </a:r>
            <a:br>
              <a:rPr lang="en-US" b="1" dirty="0"/>
            </a:br>
            <a:endParaRPr lang="en-US" dirty="0"/>
          </a:p>
        </p:txBody>
      </p:sp>
      <p:sp>
        <p:nvSpPr>
          <p:cNvPr id="3" name="Content Placeholder 2">
            <a:extLst>
              <a:ext uri="{FF2B5EF4-FFF2-40B4-BE49-F238E27FC236}">
                <a16:creationId xmlns:a16="http://schemas.microsoft.com/office/drawing/2014/main" id="{67540370-B23E-48DE-92CB-09814ADCEF2A}"/>
              </a:ext>
            </a:extLst>
          </p:cNvPr>
          <p:cNvSpPr>
            <a:spLocks noGrp="1"/>
          </p:cNvSpPr>
          <p:nvPr>
            <p:ph type="body" idx="1"/>
          </p:nvPr>
        </p:nvSpPr>
        <p:spPr>
          <a:xfrm>
            <a:off x="443564" y="1541953"/>
            <a:ext cx="7735931" cy="4733587"/>
          </a:xfrm>
        </p:spPr>
        <p:txBody>
          <a:bodyPr>
            <a:normAutofit fontScale="85000" lnSpcReduction="10000"/>
          </a:bodyPr>
          <a:lstStyle/>
          <a:p>
            <a:pPr lvl="0"/>
            <a:r>
              <a:rPr lang="en-US" dirty="0"/>
              <a:t>Ensure that learning recommendations are not limited by access to technology. </a:t>
            </a:r>
          </a:p>
          <a:p>
            <a:pPr marL="0" indent="0">
              <a:buNone/>
            </a:pPr>
            <a:endParaRPr lang="en-US" dirty="0"/>
          </a:p>
          <a:p>
            <a:pPr lvl="0"/>
            <a:r>
              <a:rPr lang="en-US" dirty="0"/>
              <a:t>Ensure educators have standards-aligned materials that offer focused, coherent, rigorous content that adheres to the practices and essential skills within the Colorado academic standards. </a:t>
            </a:r>
          </a:p>
          <a:p>
            <a:pPr marL="0" indent="0">
              <a:buNone/>
            </a:pPr>
            <a:endParaRPr lang="en-US" dirty="0"/>
          </a:p>
          <a:p>
            <a:pPr lvl="0"/>
            <a:r>
              <a:rPr lang="en-US" dirty="0"/>
              <a:t>Students in poverty and students in special populations may be especially vulnerable during this time. </a:t>
            </a:r>
          </a:p>
          <a:p>
            <a:pPr marL="0" indent="0">
              <a:buNone/>
            </a:pPr>
            <a:endParaRPr lang="en-US" dirty="0"/>
          </a:p>
          <a:p>
            <a:pPr lvl="0"/>
            <a:r>
              <a:rPr lang="en-US" dirty="0"/>
              <a:t>Learning recommendations should leverage student interest, identity, and agency. </a:t>
            </a:r>
          </a:p>
          <a:p>
            <a:pPr marL="0" indent="0">
              <a:buNone/>
            </a:pPr>
            <a:endParaRPr lang="en-US" dirty="0"/>
          </a:p>
          <a:p>
            <a:pPr lvl="0"/>
            <a:r>
              <a:rPr lang="en-US" dirty="0"/>
              <a:t>Student home languages should be valued as an asset to learning. </a:t>
            </a:r>
          </a:p>
        </p:txBody>
      </p:sp>
      <p:pic>
        <p:nvPicPr>
          <p:cNvPr id="5" name="Content Placeholder 4">
            <a:extLst>
              <a:ext uri="{FF2B5EF4-FFF2-40B4-BE49-F238E27FC236}">
                <a16:creationId xmlns:a16="http://schemas.microsoft.com/office/drawing/2014/main" id="{7085EE0B-2BC2-4501-9A27-B932D5B9B2C6}"/>
              </a:ext>
            </a:extLst>
          </p:cNvPr>
          <p:cNvPicPr>
            <a:picLocks noGrp="1" noChangeAspect="1"/>
          </p:cNvPicPr>
          <p:nvPr>
            <p:ph sz="half" idx="4294967295"/>
          </p:nvPr>
        </p:nvPicPr>
        <p:blipFill>
          <a:blip r:embed="rId3"/>
          <a:stretch>
            <a:fillRect/>
          </a:stretch>
        </p:blipFill>
        <p:spPr>
          <a:xfrm>
            <a:off x="8508733" y="3666994"/>
            <a:ext cx="3485351" cy="2320447"/>
          </a:xfrm>
          <a:prstGeom prst="rect">
            <a:avLst/>
          </a:prstGeom>
        </p:spPr>
      </p:pic>
    </p:spTree>
    <p:extLst>
      <p:ext uri="{BB962C8B-B14F-4D97-AF65-F5344CB8AC3E}">
        <p14:creationId xmlns:p14="http://schemas.microsoft.com/office/powerpoint/2010/main" val="199028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A9AF-8192-4515-B1DD-0FCAD54C251F}"/>
              </a:ext>
            </a:extLst>
          </p:cNvPr>
          <p:cNvSpPr>
            <a:spLocks noGrp="1"/>
          </p:cNvSpPr>
          <p:nvPr>
            <p:ph type="title"/>
          </p:nvPr>
        </p:nvSpPr>
        <p:spPr>
          <a:xfrm>
            <a:off x="1769193" y="254514"/>
            <a:ext cx="8590582" cy="756418"/>
          </a:xfrm>
        </p:spPr>
        <p:txBody>
          <a:bodyPr>
            <a:normAutofit fontScale="90000"/>
          </a:bodyPr>
          <a:lstStyle/>
          <a:p>
            <a:r>
              <a:rPr lang="en-US" sz="2700" b="1" dirty="0"/>
              <a:t>Considerations for Resources to Support Diverse Learning Settings</a:t>
            </a:r>
            <a:br>
              <a:rPr lang="en-US" b="1" dirty="0"/>
            </a:br>
            <a:endParaRPr lang="en-US" dirty="0"/>
          </a:p>
        </p:txBody>
      </p:sp>
      <p:sp>
        <p:nvSpPr>
          <p:cNvPr id="3" name="Content Placeholder 2">
            <a:extLst>
              <a:ext uri="{FF2B5EF4-FFF2-40B4-BE49-F238E27FC236}">
                <a16:creationId xmlns:a16="http://schemas.microsoft.com/office/drawing/2014/main" id="{C2720778-EAC4-4ABE-B9ED-E312FDFD0D3B}"/>
              </a:ext>
            </a:extLst>
          </p:cNvPr>
          <p:cNvSpPr>
            <a:spLocks noGrp="1"/>
          </p:cNvSpPr>
          <p:nvPr>
            <p:ph idx="1"/>
          </p:nvPr>
        </p:nvSpPr>
        <p:spPr>
          <a:xfrm>
            <a:off x="449893" y="1554480"/>
            <a:ext cx="10515600" cy="4351338"/>
          </a:xfrm>
        </p:spPr>
        <p:txBody>
          <a:bodyPr>
            <a:normAutofit/>
          </a:bodyPr>
          <a:lstStyle/>
          <a:p>
            <a:pPr marL="0" indent="0">
              <a:buNone/>
            </a:pPr>
            <a:r>
              <a:rPr lang="en-US" dirty="0"/>
              <a:t>Consider how the materials/tools or instructional strategies you leverage:</a:t>
            </a:r>
          </a:p>
          <a:p>
            <a:pPr marL="0" indent="0">
              <a:buNone/>
            </a:pPr>
            <a:endParaRPr lang="en-US" dirty="0"/>
          </a:p>
          <a:p>
            <a:pPr lvl="1"/>
            <a:r>
              <a:rPr lang="en-US" dirty="0"/>
              <a:t>Support </a:t>
            </a:r>
            <a:r>
              <a:rPr lang="en-US" b="1" dirty="0"/>
              <a:t>flexible scheduling and limited technology access when shifting to hybrid/blended or remote </a:t>
            </a:r>
            <a:r>
              <a:rPr lang="en-US" dirty="0"/>
              <a:t>learning settings.</a:t>
            </a:r>
          </a:p>
          <a:p>
            <a:pPr marL="457200" lvl="1" indent="0">
              <a:buNone/>
            </a:pPr>
            <a:endParaRPr lang="en-US" dirty="0"/>
          </a:p>
          <a:p>
            <a:pPr lvl="1"/>
            <a:r>
              <a:rPr lang="en-US" dirty="0"/>
              <a:t>Engage students in </a:t>
            </a:r>
            <a:r>
              <a:rPr lang="en-US" b="1" dirty="0"/>
              <a:t>meaningful </a:t>
            </a:r>
            <a:r>
              <a:rPr lang="en-US" dirty="0"/>
              <a:t>explorations, investigations, inquiries, analysis, and/or sense-making.</a:t>
            </a:r>
          </a:p>
          <a:p>
            <a:pPr marL="457200" lvl="1" indent="0">
              <a:buNone/>
            </a:pPr>
            <a:endParaRPr lang="en-US" dirty="0"/>
          </a:p>
          <a:p>
            <a:pPr lvl="1"/>
            <a:r>
              <a:rPr lang="en-US" dirty="0"/>
              <a:t>When in remote or hybrid settings, encourage students to engage in </a:t>
            </a:r>
            <a:r>
              <a:rPr lang="en-US" b="1" dirty="0"/>
              <a:t>activities that already happen in their homes with materials that families already have.</a:t>
            </a:r>
          </a:p>
          <a:p>
            <a:pPr marL="457200" lvl="1" indent="0">
              <a:buNone/>
            </a:pPr>
            <a:endParaRPr lang="en-US" dirty="0"/>
          </a:p>
          <a:p>
            <a:pPr lvl="1"/>
            <a:r>
              <a:rPr lang="en-US" dirty="0"/>
              <a:t>Help students make </a:t>
            </a:r>
            <a:r>
              <a:rPr lang="en-US" b="1" dirty="0"/>
              <a:t>explicit connections to their interests and identities</a:t>
            </a:r>
            <a:r>
              <a:rPr lang="en-US" dirty="0"/>
              <a:t>.</a:t>
            </a:r>
          </a:p>
          <a:p>
            <a:endParaRPr lang="en-US" dirty="0"/>
          </a:p>
        </p:txBody>
      </p:sp>
    </p:spTree>
    <p:extLst>
      <p:ext uri="{BB962C8B-B14F-4D97-AF65-F5344CB8AC3E}">
        <p14:creationId xmlns:p14="http://schemas.microsoft.com/office/powerpoint/2010/main" val="2550592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9EC5-6632-41FC-9962-24C38961ECFC}"/>
              </a:ext>
            </a:extLst>
          </p:cNvPr>
          <p:cNvSpPr>
            <a:spLocks noGrp="1"/>
          </p:cNvSpPr>
          <p:nvPr>
            <p:ph type="title"/>
          </p:nvPr>
        </p:nvSpPr>
        <p:spPr>
          <a:xfrm>
            <a:off x="1769194" y="254514"/>
            <a:ext cx="8251107" cy="756418"/>
          </a:xfrm>
        </p:spPr>
        <p:txBody>
          <a:bodyPr>
            <a:normAutofit fontScale="90000"/>
          </a:bodyPr>
          <a:lstStyle/>
          <a:p>
            <a:r>
              <a:rPr lang="en-US" b="1" dirty="0"/>
              <a:t>Considerations for Resources to Support Diverse Learning Settings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BEC29D53-1437-433A-AD1B-4CF996530484}"/>
              </a:ext>
            </a:extLst>
          </p:cNvPr>
          <p:cNvSpPr>
            <a:spLocks noGrp="1"/>
          </p:cNvSpPr>
          <p:nvPr>
            <p:ph idx="1"/>
          </p:nvPr>
        </p:nvSpPr>
        <p:spPr>
          <a:xfrm>
            <a:off x="732120" y="1439320"/>
            <a:ext cx="9388910" cy="4999058"/>
          </a:xfrm>
        </p:spPr>
        <p:txBody>
          <a:bodyPr>
            <a:normAutofit/>
          </a:bodyPr>
          <a:lstStyle/>
          <a:p>
            <a:pPr lvl="0"/>
            <a:r>
              <a:rPr lang="en-US" sz="2000" b="1" dirty="0"/>
              <a:t>Invite family members to be a partner </a:t>
            </a:r>
            <a:r>
              <a:rPr lang="en-US" sz="2000" dirty="0"/>
              <a:t>in students’ learning.</a:t>
            </a:r>
          </a:p>
          <a:p>
            <a:pPr marL="0" indent="0">
              <a:buNone/>
            </a:pPr>
            <a:endParaRPr lang="en-US" sz="2000" dirty="0"/>
          </a:p>
          <a:p>
            <a:pPr lvl="0"/>
            <a:r>
              <a:rPr lang="en-US" sz="2000" dirty="0"/>
              <a:t>Provide students with </a:t>
            </a:r>
            <a:r>
              <a:rPr lang="en-US" sz="2000" b="1" dirty="0"/>
              <a:t>choices for how they engage, what they investigate/research, or how they demonstrate learning.</a:t>
            </a:r>
          </a:p>
          <a:p>
            <a:pPr marL="0" indent="0">
              <a:buNone/>
            </a:pPr>
            <a:endParaRPr lang="en-US" sz="2000" dirty="0"/>
          </a:p>
          <a:p>
            <a:pPr lvl="0"/>
            <a:r>
              <a:rPr lang="en-US" sz="2000" dirty="0"/>
              <a:t>Support students in </a:t>
            </a:r>
            <a:r>
              <a:rPr lang="en-US" sz="2000" b="1" dirty="0"/>
              <a:t>self-reflection</a:t>
            </a:r>
            <a:r>
              <a:rPr lang="en-US" sz="2000" dirty="0"/>
              <a:t> related to content and process to support their learning.</a:t>
            </a:r>
          </a:p>
          <a:p>
            <a:pPr marL="0" indent="0">
              <a:buNone/>
            </a:pPr>
            <a:endParaRPr lang="en-US" sz="2000" dirty="0"/>
          </a:p>
          <a:p>
            <a:pPr lvl="0"/>
            <a:r>
              <a:rPr lang="en-US" sz="2000" b="1" dirty="0"/>
              <a:t>Exercise sensitivity </a:t>
            </a:r>
            <a:r>
              <a:rPr lang="en-US" sz="2000" dirty="0"/>
              <a:t>when referencing the current pandemic as a topic for instruction.</a:t>
            </a:r>
          </a:p>
          <a:p>
            <a:pPr marL="0" indent="0">
              <a:buNone/>
            </a:pPr>
            <a:endParaRPr lang="en-US" sz="2000" dirty="0"/>
          </a:p>
          <a:p>
            <a:pPr lvl="0"/>
            <a:r>
              <a:rPr lang="en-US" sz="2000" dirty="0"/>
              <a:t>Encourage, support, and facilitate </a:t>
            </a:r>
            <a:r>
              <a:rPr lang="en-US" sz="2000" b="1" dirty="0"/>
              <a:t>first-language family participation</a:t>
            </a:r>
            <a:r>
              <a:rPr lang="en-US" sz="2000" dirty="0"/>
              <a:t> in the learning across multiple settings.</a:t>
            </a:r>
          </a:p>
          <a:p>
            <a:endParaRPr lang="en-US" dirty="0"/>
          </a:p>
        </p:txBody>
      </p:sp>
    </p:spTree>
    <p:extLst>
      <p:ext uri="{BB962C8B-B14F-4D97-AF65-F5344CB8AC3E}">
        <p14:creationId xmlns:p14="http://schemas.microsoft.com/office/powerpoint/2010/main" val="186926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Agenda</a:t>
            </a:r>
            <a:endParaRPr dirty="0"/>
          </a:p>
        </p:txBody>
      </p:sp>
      <p:sp>
        <p:nvSpPr>
          <p:cNvPr id="101" name="Google Shape;101;p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342900" indent="-342900">
              <a:spcBef>
                <a:spcPts val="0"/>
              </a:spcBef>
            </a:pPr>
            <a:r>
              <a:rPr lang="en-US" dirty="0"/>
              <a:t>CDE COVID-19 Return to School Resources</a:t>
            </a:r>
          </a:p>
          <a:p>
            <a:pPr marL="342900" indent="-342900">
              <a:spcBef>
                <a:spcPts val="0"/>
              </a:spcBef>
            </a:pPr>
            <a:r>
              <a:rPr lang="en-US" dirty="0"/>
              <a:t>Q and A</a:t>
            </a:r>
          </a:p>
          <a:p>
            <a:pPr marL="342900" indent="-342900">
              <a:spcBef>
                <a:spcPts val="0"/>
              </a:spcBef>
            </a:pPr>
            <a:r>
              <a:rPr lang="en-US" dirty="0"/>
              <a:t>Standards and Instruction Resources</a:t>
            </a:r>
          </a:p>
          <a:p>
            <a:pPr marL="342900" indent="-342900">
              <a:spcBef>
                <a:spcPts val="0"/>
              </a:spcBef>
            </a:pPr>
            <a:r>
              <a:rPr lang="en-US" dirty="0"/>
              <a:t>Q and A</a:t>
            </a:r>
          </a:p>
          <a:p>
            <a:pPr marL="342900" indent="-342900">
              <a:spcBef>
                <a:spcPts val="0"/>
              </a:spcBef>
            </a:pPr>
            <a:r>
              <a:rPr lang="en-US" dirty="0"/>
              <a:t>Closure</a:t>
            </a:r>
          </a:p>
          <a:p>
            <a:pPr marL="342900" indent="-342900">
              <a:spcBef>
                <a:spcPts val="0"/>
              </a:spcBef>
            </a:pPr>
            <a:endParaRPr dirty="0"/>
          </a:p>
        </p:txBody>
      </p:sp>
      <p:sp>
        <p:nvSpPr>
          <p:cNvPr id="102" name="Google Shape;102;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462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620B-851F-4549-B41A-7532EBBA007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1E9B028-270E-4B1A-94BD-C1F428584F8C}"/>
              </a:ext>
            </a:extLst>
          </p:cNvPr>
          <p:cNvSpPr>
            <a:spLocks noGrp="1"/>
          </p:cNvSpPr>
          <p:nvPr>
            <p:ph idx="1"/>
          </p:nvPr>
        </p:nvSpPr>
        <p:spPr>
          <a:xfrm>
            <a:off x="687754" y="1463040"/>
            <a:ext cx="9351596" cy="1804142"/>
          </a:xfrm>
        </p:spPr>
        <p:txBody>
          <a:bodyPr>
            <a:normAutofit fontScale="92500" lnSpcReduction="10000"/>
          </a:bodyPr>
          <a:lstStyle/>
          <a:p>
            <a:pPr marL="0" indent="0">
              <a:buNone/>
            </a:pPr>
            <a:r>
              <a:rPr lang="en-US" sz="2000" dirty="0">
                <a:hlinkClick r:id="rId3"/>
              </a:rPr>
              <a:t>COVID-19 Resources for Schools</a:t>
            </a:r>
            <a:endParaRPr lang="en-US" sz="2000" dirty="0"/>
          </a:p>
          <a:p>
            <a:pPr marL="0" indent="0">
              <a:buNone/>
            </a:pPr>
            <a:r>
              <a:rPr lang="en-US" sz="2000" dirty="0">
                <a:hlinkClick r:id="rId4"/>
              </a:rPr>
              <a:t>2020/2021 Toolkit for Schools</a:t>
            </a:r>
            <a:endParaRPr lang="en-US" sz="2000" dirty="0"/>
          </a:p>
          <a:p>
            <a:pPr marL="0" indent="0">
              <a:buNone/>
            </a:pPr>
            <a:r>
              <a:rPr lang="en-US" sz="2000" dirty="0">
                <a:hlinkClick r:id="rId5"/>
              </a:rPr>
              <a:t>High Impact Instruction in the Time of COVID-19</a:t>
            </a:r>
          </a:p>
          <a:p>
            <a:pPr marL="0" indent="0">
              <a:buNone/>
            </a:pPr>
            <a:r>
              <a:rPr lang="en-US" sz="2000" dirty="0">
                <a:hlinkClick r:id="rId6"/>
              </a:rPr>
              <a:t>Colorado Essential Skills </a:t>
            </a:r>
            <a:endParaRPr lang="en-US" sz="2000" dirty="0"/>
          </a:p>
          <a:p>
            <a:pPr marL="0" indent="0">
              <a:buNone/>
            </a:pPr>
            <a:r>
              <a:rPr lang="en-US" sz="2000" dirty="0">
                <a:hlinkClick r:id="rId7"/>
              </a:rPr>
              <a:t>Dropout Prevention Framework</a:t>
            </a:r>
            <a:endParaRPr lang="en-US" sz="1800" dirty="0"/>
          </a:p>
        </p:txBody>
      </p:sp>
      <p:pic>
        <p:nvPicPr>
          <p:cNvPr id="5122" name="Picture 2" descr="Diverse learning environments benefit students - MSU Extension">
            <a:extLst>
              <a:ext uri="{FF2B5EF4-FFF2-40B4-BE49-F238E27FC236}">
                <a16:creationId xmlns:a16="http://schemas.microsoft.com/office/drawing/2014/main" id="{D4F8AAA1-0AD2-4B57-A9E3-74CFB5BC2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4143" y="3674576"/>
            <a:ext cx="4166916" cy="278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9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1"/>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a:t>Q and A</a:t>
            </a:r>
            <a:endParaRPr/>
          </a:p>
        </p:txBody>
      </p:sp>
      <p:sp>
        <p:nvSpPr>
          <p:cNvPr id="692" name="Google Shape;692;p4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41</a:t>
            </a:fld>
            <a:endParaRPr/>
          </a:p>
        </p:txBody>
      </p:sp>
    </p:spTree>
    <p:extLst>
      <p:ext uri="{BB962C8B-B14F-4D97-AF65-F5344CB8AC3E}">
        <p14:creationId xmlns:p14="http://schemas.microsoft.com/office/powerpoint/2010/main" val="1596043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8d0e3fceb3_0_10"/>
          <p:cNvSpPr txBox="1">
            <a:spLocks noGrp="1"/>
          </p:cNvSpPr>
          <p:nvPr>
            <p:ph type="sldNum" idx="12"/>
          </p:nvPr>
        </p:nvSpPr>
        <p:spPr>
          <a:xfrm>
            <a:off x="1524000" y="6356351"/>
            <a:ext cx="9144000" cy="365100"/>
          </a:xfrm>
          <a:prstGeom prst="rect">
            <a:avLst/>
          </a:prstGeom>
        </p:spPr>
        <p:txBody>
          <a:bodyPr spcFirstLastPara="1" wrap="square" lIns="91425" tIns="45700" rIns="91425" bIns="45700" anchor="t" anchorCtr="0">
            <a:noAutofit/>
          </a:bodyPr>
          <a:lstStyle/>
          <a:p>
            <a:fld id="{00000000-1234-1234-1234-123412341234}" type="slidenum">
              <a:rPr lang="en-US"/>
              <a:pPr/>
              <a:t>42</a:t>
            </a:fld>
            <a:endParaRPr/>
          </a:p>
        </p:txBody>
      </p:sp>
      <p:pic>
        <p:nvPicPr>
          <p:cNvPr id="861" name="Google Shape;861;g8d0e3fceb3_0_10"/>
          <p:cNvPicPr preferRelativeResize="0"/>
          <p:nvPr/>
        </p:nvPicPr>
        <p:blipFill rotWithShape="1">
          <a:blip r:embed="rId3">
            <a:alphaModFix/>
          </a:blip>
          <a:srcRect l="19607" b="13978"/>
          <a:stretch/>
        </p:blipFill>
        <p:spPr>
          <a:xfrm>
            <a:off x="3165401" y="554551"/>
            <a:ext cx="5775025" cy="4109225"/>
          </a:xfrm>
          <a:prstGeom prst="rect">
            <a:avLst/>
          </a:prstGeom>
          <a:noFill/>
          <a:ln w="12700" cap="flat" cmpd="sng">
            <a:solidFill>
              <a:srgbClr val="BBD6EE"/>
            </a:solidFill>
            <a:prstDash val="solid"/>
            <a:miter lim="8000"/>
            <a:headEnd type="none" w="sm" len="sm"/>
            <a:tailEnd type="none" w="sm" len="sm"/>
          </a:ln>
        </p:spPr>
      </p:pic>
      <p:sp>
        <p:nvSpPr>
          <p:cNvPr id="862" name="Google Shape;862;g8d0e3fceb3_0_10"/>
          <p:cNvSpPr txBox="1"/>
          <p:nvPr/>
        </p:nvSpPr>
        <p:spPr>
          <a:xfrm>
            <a:off x="2424000" y="5084950"/>
            <a:ext cx="7674600" cy="972900"/>
          </a:xfrm>
          <a:prstGeom prst="rect">
            <a:avLst/>
          </a:prstGeom>
          <a:noFill/>
          <a:ln>
            <a:noFill/>
          </a:ln>
        </p:spPr>
        <p:txBody>
          <a:bodyPr spcFirstLastPara="1" wrap="square" lIns="91425" tIns="45700" rIns="91425" bIns="45700" anchor="t" anchorCtr="0">
            <a:noAutofit/>
          </a:bodyPr>
          <a:lstStyle/>
          <a:p>
            <a:pPr algn="ctr">
              <a:lnSpc>
                <a:spcPct val="90000"/>
              </a:lnSpc>
            </a:pPr>
            <a:r>
              <a:rPr lang="en-US" sz="2100">
                <a:latin typeface="Calibri"/>
                <a:ea typeface="Calibri"/>
                <a:cs typeface="Calibri"/>
                <a:sym typeface="Calibri"/>
              </a:rPr>
              <a:t>Thank you for your passion and dedication to building strong communities where children and families can thrive! </a:t>
            </a:r>
            <a:endParaRPr sz="17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29C4-06AC-423B-8B07-34FE8455469D}"/>
              </a:ext>
            </a:extLst>
          </p:cNvPr>
          <p:cNvSpPr>
            <a:spLocks noGrp="1"/>
          </p:cNvSpPr>
          <p:nvPr>
            <p:ph type="title"/>
          </p:nvPr>
        </p:nvSpPr>
        <p:spPr/>
        <p:txBody>
          <a:bodyPr/>
          <a:lstStyle/>
          <a:p>
            <a:r>
              <a:rPr lang="en-US" dirty="0"/>
              <a:t>Closure</a:t>
            </a:r>
          </a:p>
        </p:txBody>
      </p:sp>
      <p:sp>
        <p:nvSpPr>
          <p:cNvPr id="3" name="Text Placeholder 2">
            <a:extLst>
              <a:ext uri="{FF2B5EF4-FFF2-40B4-BE49-F238E27FC236}">
                <a16:creationId xmlns:a16="http://schemas.microsoft.com/office/drawing/2014/main" id="{522A0563-6052-4FF9-8EBF-0008E386F6CE}"/>
              </a:ext>
            </a:extLst>
          </p:cNvPr>
          <p:cNvSpPr>
            <a:spLocks noGrp="1"/>
          </p:cNvSpPr>
          <p:nvPr>
            <p:ph type="body" idx="1"/>
          </p:nvPr>
        </p:nvSpPr>
        <p:spPr/>
        <p:txBody>
          <a:bodyPr/>
          <a:lstStyle/>
          <a:p>
            <a:r>
              <a:rPr lang="en-US" dirty="0"/>
              <a:t>Next webinar August, </a:t>
            </a:r>
            <a:r>
              <a:rPr lang="en-US" dirty="0">
                <a:highlight>
                  <a:srgbClr val="FFFF00"/>
                </a:highlight>
              </a:rPr>
              <a:t>XX </a:t>
            </a:r>
            <a:r>
              <a:rPr lang="en-US" dirty="0"/>
              <a:t>2020, 11:30 am.</a:t>
            </a:r>
          </a:p>
          <a:p>
            <a:pPr lvl="1"/>
            <a:r>
              <a:rPr lang="en-US" dirty="0">
                <a:highlight>
                  <a:srgbClr val="FFFF00"/>
                </a:highlight>
              </a:rPr>
              <a:t>TOPIC ??  </a:t>
            </a:r>
          </a:p>
        </p:txBody>
      </p:sp>
      <p:sp>
        <p:nvSpPr>
          <p:cNvPr id="4" name="Slide Number Placeholder 3">
            <a:extLst>
              <a:ext uri="{FF2B5EF4-FFF2-40B4-BE49-F238E27FC236}">
                <a16:creationId xmlns:a16="http://schemas.microsoft.com/office/drawing/2014/main" id="{20E02581-2E54-4CE3-BB40-7845B44E96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2792128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2"/>
          <p:cNvSpPr txBox="1">
            <a:spLocks noGrp="1"/>
          </p:cNvSpPr>
          <p:nvPr>
            <p:ph type="title"/>
          </p:nvPr>
        </p:nvSpPr>
        <p:spPr>
          <a:xfrm>
            <a:off x="1769193" y="254514"/>
            <a:ext cx="8640710"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What are the metrics and thresholds for closing school? </a:t>
            </a:r>
            <a:endParaRPr dirty="0">
              <a:solidFill>
                <a:srgbClr val="FFFFFF"/>
              </a:solidFill>
            </a:endParaRPr>
          </a:p>
        </p:txBody>
      </p:sp>
      <p:sp>
        <p:nvSpPr>
          <p:cNvPr id="698" name="Google Shape;698;p42"/>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76200">
              <a:spcBef>
                <a:spcPts val="0"/>
              </a:spcBef>
              <a:buNone/>
            </a:pPr>
            <a:r>
              <a:rPr lang="en-US"/>
              <a:t>School and individual cohorts may be dismissed temporarily if there is a pattern of cases that suggests within-school transmission:</a:t>
            </a:r>
            <a:endParaRPr/>
          </a:p>
          <a:p>
            <a:pPr>
              <a:spcBef>
                <a:spcPts val="0"/>
              </a:spcBef>
              <a:buChar char="-"/>
            </a:pPr>
            <a:r>
              <a:rPr lang="en-US"/>
              <a:t>Several cases within a cohort, but the rest of the school unaffected → cohort dismissal</a:t>
            </a:r>
            <a:endParaRPr/>
          </a:p>
          <a:p>
            <a:pPr>
              <a:spcBef>
                <a:spcPts val="0"/>
              </a:spcBef>
              <a:buChar char="-"/>
            </a:pPr>
            <a:r>
              <a:rPr lang="en-US"/>
              <a:t>Several cases within a school → school dismissal</a:t>
            </a:r>
            <a:endParaRPr/>
          </a:p>
          <a:p>
            <a:pPr>
              <a:spcBef>
                <a:spcPts val="0"/>
              </a:spcBef>
              <a:buChar char="-"/>
            </a:pPr>
            <a:r>
              <a:rPr lang="en-US"/>
              <a:t>High percentage of school unexpectedly absent → school dismissal</a:t>
            </a:r>
            <a:endParaRPr/>
          </a:p>
          <a:p>
            <a:pPr marL="0" indent="0">
              <a:spcBef>
                <a:spcPts val="0"/>
              </a:spcBef>
              <a:buNone/>
            </a:pPr>
            <a:r>
              <a:rPr lang="en-US"/>
              <a:t>Final document is undergoing review at GOV.</a:t>
            </a:r>
            <a:endParaRPr/>
          </a:p>
          <a:p>
            <a:pPr marL="0" indent="0">
              <a:spcBef>
                <a:spcPts val="0"/>
              </a:spcBef>
              <a:buNone/>
            </a:pPr>
            <a:endParaRPr/>
          </a:p>
          <a:p>
            <a:pPr marL="0" indent="0">
              <a:spcBef>
                <a:spcPts val="0"/>
              </a:spcBef>
              <a:buNone/>
            </a:pPr>
            <a:r>
              <a:rPr lang="en-US"/>
              <a:t>If the state or county moves to a different phase (stay at home, safer at home, protect our neighbors) the guidance for school opening for the new phase should be applied.</a:t>
            </a:r>
            <a:endParaRPr/>
          </a:p>
        </p:txBody>
      </p:sp>
      <p:sp>
        <p:nvSpPr>
          <p:cNvPr id="699" name="Google Shape;699;p42"/>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8"/>
          <p:cNvSpPr txBox="1">
            <a:spLocks noGrp="1"/>
          </p:cNvSpPr>
          <p:nvPr>
            <p:ph type="title"/>
          </p:nvPr>
        </p:nvSpPr>
        <p:spPr>
          <a:xfrm>
            <a:off x="1769194" y="254514"/>
            <a:ext cx="8729201" cy="756418"/>
          </a:xfrm>
          <a:prstGeom prst="rect">
            <a:avLst/>
          </a:prstGeom>
          <a:noFill/>
          <a:ln>
            <a:noFill/>
          </a:ln>
        </p:spPr>
        <p:txBody>
          <a:bodyPr spcFirstLastPara="1" wrap="square" lIns="0" tIns="0" rIns="0" bIns="0" anchor="t" anchorCtr="0">
            <a:normAutofit/>
          </a:bodyPr>
          <a:lstStyle/>
          <a:p>
            <a:pPr>
              <a:buClr>
                <a:srgbClr val="FFFFFF"/>
              </a:buClr>
              <a:buSzPts val="2160"/>
            </a:pPr>
            <a:r>
              <a:rPr lang="en-US" sz="2160" dirty="0">
                <a:solidFill>
                  <a:srgbClr val="FFFFFF"/>
                </a:solidFill>
              </a:rPr>
              <a:t>What about mixing students from different cohorts in the health office? If a student tests positive, will health staff need to be quarantined? </a:t>
            </a:r>
            <a:endParaRPr sz="2160" dirty="0"/>
          </a:p>
        </p:txBody>
      </p:sp>
      <p:sp>
        <p:nvSpPr>
          <p:cNvPr id="705" name="Google Shape;705;p68"/>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lnSpcReduction="10000"/>
          </a:bodyPr>
          <a:lstStyle/>
          <a:p>
            <a:pPr marL="228600" indent="-76200">
              <a:spcBef>
                <a:spcPts val="0"/>
              </a:spcBef>
              <a:buNone/>
            </a:pPr>
            <a:r>
              <a:rPr lang="en-US"/>
              <a:t>If several people are in the health office and one is later identified as having COVID-19, the other individuals in the health office will have been exposed and will be required to quarantine.</a:t>
            </a:r>
            <a:endParaRPr/>
          </a:p>
          <a:p>
            <a:pPr marL="228600" indent="-76200">
              <a:spcBef>
                <a:spcPts val="0"/>
              </a:spcBef>
              <a:buNone/>
            </a:pPr>
            <a:endParaRPr/>
          </a:p>
          <a:p>
            <a:pPr marL="228600" indent="-76200">
              <a:spcBef>
                <a:spcPts val="0"/>
              </a:spcBef>
              <a:buNone/>
            </a:pPr>
            <a:r>
              <a:rPr lang="en-US"/>
              <a:t>Because the exposure to COVID-19 happened outside of the context of students’ normal cohorts, only the cohort of the person with COVID-19 will need to be quarantined initially. If other students later develop COVID-19, their cohorts may require quarantine as well.</a:t>
            </a:r>
            <a:endParaRPr/>
          </a:p>
          <a:p>
            <a:pPr marL="228600" indent="-76200">
              <a:spcBef>
                <a:spcPts val="0"/>
              </a:spcBef>
              <a:buNone/>
            </a:pPr>
            <a:endParaRPr/>
          </a:p>
          <a:p>
            <a:pPr marL="228600" indent="-76200">
              <a:spcBef>
                <a:spcPts val="0"/>
              </a:spcBef>
              <a:buNone/>
            </a:pPr>
            <a:r>
              <a:rPr lang="en-US"/>
              <a:t>Extensive CDC guidance on exposure risk assessment for healthcare workers would be applied to health staff, including considerations of activities performed and PPE worn.</a:t>
            </a:r>
            <a:endParaRPr/>
          </a:p>
        </p:txBody>
      </p:sp>
      <p:sp>
        <p:nvSpPr>
          <p:cNvPr id="706" name="Google Shape;706;p68"/>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3"/>
          <p:cNvSpPr txBox="1">
            <a:spLocks noGrp="1"/>
          </p:cNvSpPr>
          <p:nvPr>
            <p:ph type="title"/>
          </p:nvPr>
        </p:nvSpPr>
        <p:spPr>
          <a:xfrm>
            <a:off x="1769193" y="254514"/>
            <a:ext cx="8707078"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How is it safe to provide in-person ed to high risk students under the stay at home orders? </a:t>
            </a:r>
            <a:endParaRPr dirty="0"/>
          </a:p>
        </p:txBody>
      </p:sp>
      <p:sp>
        <p:nvSpPr>
          <p:cNvPr id="712" name="Google Shape;712;p53"/>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76200">
              <a:spcBef>
                <a:spcPts val="0"/>
              </a:spcBef>
              <a:buNone/>
            </a:pPr>
            <a:r>
              <a:rPr lang="en-US"/>
              <a:t>Circumstances where viral transmission is high a stay-at-home order are necessary pose a challenge to all community members</a:t>
            </a:r>
            <a:endParaRPr/>
          </a:p>
          <a:p>
            <a:pPr marL="228600" indent="-76200">
              <a:spcBef>
                <a:spcPts val="0"/>
              </a:spcBef>
              <a:buNone/>
            </a:pPr>
            <a:endParaRPr/>
          </a:p>
          <a:p>
            <a:pPr marL="228600" indent="-76200">
              <a:spcBef>
                <a:spcPts val="0"/>
              </a:spcBef>
              <a:buNone/>
            </a:pPr>
            <a:r>
              <a:rPr lang="en-US"/>
              <a:t>For students who don’t require in-person education, remote learning will be the best option</a:t>
            </a:r>
            <a:endParaRPr/>
          </a:p>
          <a:p>
            <a:pPr marL="228600" indent="-76200">
              <a:spcBef>
                <a:spcPts val="0"/>
              </a:spcBef>
              <a:buNone/>
            </a:pPr>
            <a:endParaRPr/>
          </a:p>
          <a:p>
            <a:pPr marL="228600" indent="-76200">
              <a:spcBef>
                <a:spcPts val="0"/>
              </a:spcBef>
              <a:buNone/>
            </a:pPr>
            <a:r>
              <a:rPr lang="en-US"/>
              <a:t>For students who require in-person education, smaller class sizes, cohorting, and adhering closely to other infection prevention guidance will make the school setting as safe as possible during a difficult time</a:t>
            </a:r>
            <a:endParaRPr/>
          </a:p>
        </p:txBody>
      </p:sp>
      <p:sp>
        <p:nvSpPr>
          <p:cNvPr id="713" name="Google Shape;713;p5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5"/>
          <p:cNvSpPr txBox="1">
            <a:spLocks noGrp="1"/>
          </p:cNvSpPr>
          <p:nvPr>
            <p:ph type="title"/>
          </p:nvPr>
        </p:nvSpPr>
        <p:spPr>
          <a:xfrm>
            <a:off x="1769193" y="254514"/>
            <a:ext cx="8633336"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If a student is unable to wear a mask, what recommendations are there to keep them safe? </a:t>
            </a:r>
            <a:endParaRPr dirty="0"/>
          </a:p>
        </p:txBody>
      </p:sp>
      <p:sp>
        <p:nvSpPr>
          <p:cNvPr id="719" name="Google Shape;719;p65"/>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76200">
              <a:spcBef>
                <a:spcPts val="0"/>
              </a:spcBef>
              <a:buNone/>
            </a:pPr>
            <a:r>
              <a:rPr lang="en-US"/>
              <a:t>Our overall guidance strategy of layers of protection means substantial protection can be provided even if one intervention (e.g. mask wearing) is not possible</a:t>
            </a:r>
            <a:endParaRPr/>
          </a:p>
          <a:p>
            <a:pPr>
              <a:spcBef>
                <a:spcPts val="0"/>
              </a:spcBef>
              <a:buChar char="-"/>
            </a:pPr>
            <a:r>
              <a:rPr lang="en-US"/>
              <a:t>Limiting exposures</a:t>
            </a:r>
            <a:endParaRPr/>
          </a:p>
          <a:p>
            <a:pPr>
              <a:spcBef>
                <a:spcPts val="0"/>
              </a:spcBef>
              <a:buChar char="-"/>
            </a:pPr>
            <a:r>
              <a:rPr lang="en-US"/>
              <a:t>Ventilation</a:t>
            </a:r>
            <a:endParaRPr/>
          </a:p>
          <a:p>
            <a:pPr>
              <a:spcBef>
                <a:spcPts val="0"/>
              </a:spcBef>
              <a:buChar char="-"/>
            </a:pPr>
            <a:r>
              <a:rPr lang="en-US"/>
              <a:t>Screening</a:t>
            </a:r>
            <a:endParaRPr/>
          </a:p>
          <a:p>
            <a:pPr>
              <a:spcBef>
                <a:spcPts val="0"/>
              </a:spcBef>
              <a:buChar char="-"/>
            </a:pPr>
            <a:r>
              <a:rPr lang="en-US"/>
              <a:t>Cohorting</a:t>
            </a:r>
            <a:endParaRPr/>
          </a:p>
          <a:p>
            <a:pPr>
              <a:spcBef>
                <a:spcPts val="0"/>
              </a:spcBef>
              <a:buChar char="-"/>
            </a:pPr>
            <a:r>
              <a:rPr lang="en-US"/>
              <a:t>Physical spacing</a:t>
            </a:r>
            <a:endParaRPr/>
          </a:p>
          <a:p>
            <a:pPr marL="0" indent="0">
              <a:spcBef>
                <a:spcPts val="0"/>
              </a:spcBef>
              <a:buNone/>
            </a:pPr>
            <a:endParaRPr/>
          </a:p>
          <a:p>
            <a:pPr marL="0" indent="0">
              <a:spcBef>
                <a:spcPts val="0"/>
              </a:spcBef>
              <a:buNone/>
            </a:pPr>
            <a:r>
              <a:rPr lang="en-US"/>
              <a:t>Schools should be considering all of these interventions for all of their students, whether or not masking can be universally observed.</a:t>
            </a:r>
            <a:endParaRPr/>
          </a:p>
        </p:txBody>
      </p:sp>
      <p:sp>
        <p:nvSpPr>
          <p:cNvPr id="720" name="Google Shape;720;p6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5"/>
          <p:cNvSpPr txBox="1">
            <a:spLocks noGrp="1"/>
          </p:cNvSpPr>
          <p:nvPr>
            <p:ph type="title"/>
          </p:nvPr>
        </p:nvSpPr>
        <p:spPr>
          <a:xfrm>
            <a:off x="1769194" y="254514"/>
            <a:ext cx="8729201"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a:solidFill>
                  <a:srgbClr val="FFFFFF"/>
                </a:solidFill>
              </a:rPr>
              <a:t>If a parent refuses the “mask mandate”, is a note required?  R </a:t>
            </a:r>
            <a:endParaRPr/>
          </a:p>
        </p:txBody>
      </p:sp>
      <p:sp>
        <p:nvSpPr>
          <p:cNvPr id="726" name="Google Shape;726;p45"/>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228600">
              <a:spcBef>
                <a:spcPts val="0"/>
              </a:spcBef>
            </a:pPr>
            <a:r>
              <a:rPr lang="en-US"/>
              <a:t>The Governor’s Executive Order requires that masks covering the nose and mouth be worn by individuals 11 and older. </a:t>
            </a:r>
            <a:endParaRPr/>
          </a:p>
          <a:p>
            <a:pPr marL="228600" indent="0">
              <a:spcBef>
                <a:spcPts val="0"/>
              </a:spcBef>
              <a:buNone/>
            </a:pPr>
            <a:endParaRPr/>
          </a:p>
          <a:p>
            <a:pPr marL="228600" indent="-228600">
              <a:spcBef>
                <a:spcPts val="0"/>
              </a:spcBef>
            </a:pPr>
            <a:r>
              <a:rPr lang="en-US"/>
              <a:t>The K-12 Education guidance includes this information and adds:</a:t>
            </a:r>
            <a:endParaRPr/>
          </a:p>
          <a:p>
            <a:pPr marL="685800" lvl="1" indent="-228600">
              <a:spcBef>
                <a:spcPts val="0"/>
              </a:spcBef>
            </a:pPr>
            <a:r>
              <a:rPr lang="en-US"/>
              <a:t>except during outdoor recess and exercise activities where appropriate distancing can occur, and unless the student has a health or education reason for not wearing a mask.</a:t>
            </a:r>
            <a:endParaRPr/>
          </a:p>
          <a:p>
            <a:pPr marL="685800" indent="0">
              <a:spcBef>
                <a:spcPts val="0"/>
              </a:spcBef>
              <a:buNone/>
            </a:pPr>
            <a:endParaRPr/>
          </a:p>
          <a:p>
            <a:pPr marL="228600" indent="-228600">
              <a:spcBef>
                <a:spcPts val="0"/>
              </a:spcBef>
            </a:pPr>
            <a:r>
              <a:rPr lang="en-US"/>
              <a:t>Each school/district should work with the family to determine how best to meet the needs of the student.</a:t>
            </a:r>
            <a:endParaRPr/>
          </a:p>
        </p:txBody>
      </p:sp>
      <p:sp>
        <p:nvSpPr>
          <p:cNvPr id="727" name="Google Shape;727;p4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6"/>
          <p:cNvSpPr txBox="1">
            <a:spLocks noGrp="1"/>
          </p:cNvSpPr>
          <p:nvPr>
            <p:ph type="title"/>
          </p:nvPr>
        </p:nvSpPr>
        <p:spPr>
          <a:xfrm>
            <a:off x="1769194" y="254514"/>
            <a:ext cx="8729201"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What if the district refuses to make their population wear masks or follow the guidelines? </a:t>
            </a:r>
            <a:endParaRPr dirty="0"/>
          </a:p>
        </p:txBody>
      </p:sp>
      <p:sp>
        <p:nvSpPr>
          <p:cNvPr id="733" name="Google Shape;733;p46"/>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228600">
              <a:spcBef>
                <a:spcPts val="0"/>
              </a:spcBef>
            </a:pPr>
            <a:r>
              <a:rPr lang="en-US"/>
              <a:t>Contact your Local Public Health Agency for concerns </a:t>
            </a:r>
            <a:r>
              <a:rPr lang="en-US" u="sng">
                <a:solidFill>
                  <a:schemeClr val="hlink"/>
                </a:solidFill>
                <a:hlinkClick r:id="rId3"/>
              </a:rPr>
              <a:t>LINK</a:t>
            </a:r>
            <a:endParaRPr/>
          </a:p>
          <a:p>
            <a:pPr marL="228600" indent="-228600"/>
            <a:r>
              <a:rPr lang="en-US"/>
              <a:t>Mask enforcement Q and A </a:t>
            </a:r>
            <a:r>
              <a:rPr lang="en-US" u="sng">
                <a:solidFill>
                  <a:schemeClr val="hlink"/>
                </a:solidFill>
                <a:hlinkClick r:id="rId4"/>
              </a:rPr>
              <a:t>LINK</a:t>
            </a:r>
            <a:endParaRPr/>
          </a:p>
          <a:p>
            <a:pPr marL="228600" indent="-228600"/>
            <a:r>
              <a:rPr lang="en-US"/>
              <a:t>For additional concerns, you can contact CDPHE </a:t>
            </a:r>
            <a:r>
              <a:rPr lang="en-US" u="sng">
                <a:solidFill>
                  <a:schemeClr val="hlink"/>
                </a:solidFill>
                <a:hlinkClick r:id="rId5"/>
              </a:rPr>
              <a:t>LINK</a:t>
            </a:r>
            <a:endParaRPr>
              <a:highlight>
                <a:srgbClr val="FFFF00"/>
              </a:highlight>
            </a:endParaRPr>
          </a:p>
          <a:p>
            <a:pPr indent="0">
              <a:buNone/>
            </a:pPr>
            <a:endParaRPr/>
          </a:p>
        </p:txBody>
      </p:sp>
      <p:sp>
        <p:nvSpPr>
          <p:cNvPr id="734" name="Google Shape;734;p46"/>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A46E-A798-4DA6-9651-A334BAE1C83C}"/>
              </a:ext>
            </a:extLst>
          </p:cNvPr>
          <p:cNvSpPr>
            <a:spLocks noGrp="1"/>
          </p:cNvSpPr>
          <p:nvPr>
            <p:ph type="title"/>
          </p:nvPr>
        </p:nvSpPr>
        <p:spPr/>
        <p:txBody>
          <a:bodyPr/>
          <a:lstStyle/>
          <a:p>
            <a:r>
              <a:rPr lang="en-US" dirty="0"/>
              <a:t>Expectations</a:t>
            </a:r>
          </a:p>
        </p:txBody>
      </p:sp>
      <p:sp>
        <p:nvSpPr>
          <p:cNvPr id="4" name="Slide Number Placeholder 3">
            <a:extLst>
              <a:ext uri="{FF2B5EF4-FFF2-40B4-BE49-F238E27FC236}">
                <a16:creationId xmlns:a16="http://schemas.microsoft.com/office/drawing/2014/main" id="{B69A9CCD-466B-4070-A3C5-A83E0DF6BB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pic>
        <p:nvPicPr>
          <p:cNvPr id="1026" name="Picture 2" descr="The Problem of Expectations - Chantell Glenville">
            <a:extLst>
              <a:ext uri="{FF2B5EF4-FFF2-40B4-BE49-F238E27FC236}">
                <a16:creationId xmlns:a16="http://schemas.microsoft.com/office/drawing/2014/main" id="{2E99ABDE-FEE1-4AC1-875F-7409F73DE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473" y="1627815"/>
            <a:ext cx="8233214" cy="472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56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9"/>
          <p:cNvSpPr txBox="1">
            <a:spLocks noGrp="1"/>
          </p:cNvSpPr>
          <p:nvPr>
            <p:ph type="title"/>
          </p:nvPr>
        </p:nvSpPr>
        <p:spPr>
          <a:xfrm>
            <a:off x="1769193" y="254514"/>
            <a:ext cx="8780820" cy="756418"/>
          </a:xfrm>
          <a:prstGeom prst="rect">
            <a:avLst/>
          </a:prstGeom>
          <a:noFill/>
          <a:ln>
            <a:noFill/>
          </a:ln>
        </p:spPr>
        <p:txBody>
          <a:bodyPr spcFirstLastPara="1" wrap="square" lIns="0" tIns="0" rIns="0" bIns="0" anchor="t" anchorCtr="0">
            <a:normAutofit fontScale="90000"/>
          </a:bodyPr>
          <a:lstStyle/>
          <a:p>
            <a:pPr>
              <a:buClr>
                <a:srgbClr val="FFFFFF"/>
              </a:buClr>
              <a:buSzPts val="2160"/>
            </a:pPr>
            <a:r>
              <a:rPr lang="en-US" sz="2160" dirty="0">
                <a:solidFill>
                  <a:srgbClr val="FFFFFF"/>
                </a:solidFill>
              </a:rPr>
              <a:t>Our local public health is recommending N95 masks, gloves, gowns when caring for symptomatic individuals. If districts can’t or won’t buy them, then what?  </a:t>
            </a:r>
            <a:endParaRPr sz="2160" dirty="0"/>
          </a:p>
        </p:txBody>
      </p:sp>
      <p:sp>
        <p:nvSpPr>
          <p:cNvPr id="740" name="Google Shape;740;p59"/>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a:spcBef>
                <a:spcPts val="0"/>
              </a:spcBef>
              <a:buChar char="●"/>
            </a:pPr>
            <a:r>
              <a:rPr lang="en-US" dirty="0"/>
              <a:t>ESSER and CRF funds both may be used to purchase Personal Protective Equipment, including N95 masks, gloves, gowns, etc.</a:t>
            </a:r>
            <a:endParaRPr dirty="0"/>
          </a:p>
          <a:p>
            <a:pPr indent="0">
              <a:spcBef>
                <a:spcPts val="0"/>
              </a:spcBef>
              <a:buNone/>
            </a:pPr>
            <a:endParaRPr dirty="0"/>
          </a:p>
          <a:p>
            <a:pPr>
              <a:spcBef>
                <a:spcPts val="0"/>
              </a:spcBef>
              <a:buChar char="●"/>
            </a:pPr>
            <a:r>
              <a:rPr lang="en-US" dirty="0"/>
              <a:t>The local public health agency may support a school or district in acquiring the PPE they recommended. </a:t>
            </a:r>
            <a:endParaRPr dirty="0"/>
          </a:p>
          <a:p>
            <a:pPr indent="0">
              <a:spcBef>
                <a:spcPts val="0"/>
              </a:spcBef>
              <a:buNone/>
            </a:pPr>
            <a:endParaRPr dirty="0"/>
          </a:p>
          <a:p>
            <a:pPr>
              <a:spcBef>
                <a:spcPts val="0"/>
              </a:spcBef>
              <a:buChar char="●"/>
            </a:pPr>
            <a:r>
              <a:rPr lang="en-US" dirty="0"/>
              <a:t>Governor’s announcement that all K-12 schools will </a:t>
            </a:r>
            <a:r>
              <a:rPr lang="en-US"/>
              <a:t>receive medical </a:t>
            </a:r>
            <a:r>
              <a:rPr lang="en-US" dirty="0"/>
              <a:t>grade masks. Additional logistics/details coming.</a:t>
            </a:r>
            <a:endParaRPr dirty="0"/>
          </a:p>
        </p:txBody>
      </p:sp>
      <p:sp>
        <p:nvSpPr>
          <p:cNvPr id="741" name="Google Shape;741;p59"/>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1"/>
          <p:cNvSpPr txBox="1">
            <a:spLocks noGrp="1"/>
          </p:cNvSpPr>
          <p:nvPr>
            <p:ph type="title"/>
          </p:nvPr>
        </p:nvSpPr>
        <p:spPr>
          <a:xfrm>
            <a:off x="1769193" y="254514"/>
            <a:ext cx="8707078"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What are school staff required to do under the stay at home orders? Do they need to report to work? </a:t>
            </a:r>
            <a:endParaRPr dirty="0"/>
          </a:p>
        </p:txBody>
      </p:sp>
      <p:sp>
        <p:nvSpPr>
          <p:cNvPr id="754" name="Google Shape;754;p51"/>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a:spcBef>
                <a:spcPts val="0"/>
              </a:spcBef>
              <a:buChar char="●"/>
            </a:pPr>
            <a:r>
              <a:rPr lang="en-US"/>
              <a:t>In all grade levels (K-12), remote learning occurs, except for a limited number of students requiring in-person education due to specific learning needs. </a:t>
            </a:r>
            <a:endParaRPr/>
          </a:p>
          <a:p>
            <a:pPr>
              <a:spcBef>
                <a:spcPts val="0"/>
              </a:spcBef>
              <a:buChar char="●"/>
            </a:pPr>
            <a:r>
              <a:rPr lang="en-US"/>
              <a:t>Provide remote learning outdoors, if possible.</a:t>
            </a:r>
            <a:endParaRPr/>
          </a:p>
          <a:p>
            <a:pPr>
              <a:spcBef>
                <a:spcPts val="0"/>
              </a:spcBef>
              <a:buChar char="●"/>
            </a:pPr>
            <a:r>
              <a:rPr lang="en-US"/>
              <a:t>Groups of 10 or fewer with physical distancing and wearing face coverings over the nose and mouth for individuals 11 and older.</a:t>
            </a:r>
            <a:endParaRPr/>
          </a:p>
          <a:p>
            <a:pPr>
              <a:spcBef>
                <a:spcPts val="0"/>
              </a:spcBef>
              <a:buChar char="●"/>
            </a:pPr>
            <a:r>
              <a:rPr lang="en-US"/>
              <a:t>Students should remain in their primary classroom with the same cohort of students throughout the week.</a:t>
            </a:r>
            <a:endParaRPr/>
          </a:p>
          <a:p>
            <a:pPr>
              <a:spcBef>
                <a:spcPts val="0"/>
              </a:spcBef>
              <a:buChar char="●"/>
            </a:pPr>
            <a:r>
              <a:rPr lang="en-US"/>
              <a:t>Staff should remain with the same classroom throughout the week.</a:t>
            </a:r>
            <a:endParaRPr/>
          </a:p>
        </p:txBody>
      </p:sp>
      <p:sp>
        <p:nvSpPr>
          <p:cNvPr id="755" name="Google Shape;755;p5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1"/>
          <p:cNvSpPr txBox="1">
            <a:spLocks noGrp="1"/>
          </p:cNvSpPr>
          <p:nvPr>
            <p:ph type="title"/>
          </p:nvPr>
        </p:nvSpPr>
        <p:spPr>
          <a:xfrm>
            <a:off x="1769193" y="254514"/>
            <a:ext cx="8574342"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What is the guidance for preschool programs?  </a:t>
            </a:r>
            <a:endParaRPr dirty="0"/>
          </a:p>
        </p:txBody>
      </p:sp>
      <p:sp>
        <p:nvSpPr>
          <p:cNvPr id="761" name="Google Shape;761;p61"/>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a:spcBef>
                <a:spcPts val="0"/>
              </a:spcBef>
            </a:pPr>
            <a:r>
              <a:rPr lang="en-US"/>
              <a:t>Preschool programs should follow the guidance for child care facilities which can be found </a:t>
            </a:r>
            <a:r>
              <a:rPr lang="en-US" u="sng">
                <a:solidFill>
                  <a:schemeClr val="hlink"/>
                </a:solidFill>
                <a:hlinkClick r:id="rId3"/>
              </a:rPr>
              <a:t>here</a:t>
            </a:r>
            <a:r>
              <a:rPr lang="en-US"/>
              <a:t>.</a:t>
            </a:r>
            <a:endParaRPr/>
          </a:p>
          <a:p>
            <a:pPr marL="228600" indent="-76200">
              <a:spcBef>
                <a:spcPts val="0"/>
              </a:spcBef>
              <a:buNone/>
            </a:pPr>
            <a:endParaRPr/>
          </a:p>
          <a:p>
            <a:pPr>
              <a:spcBef>
                <a:spcPts val="0"/>
              </a:spcBef>
            </a:pPr>
            <a:r>
              <a:rPr lang="en-US"/>
              <a:t>CDC also has guidelines for child care which can be found </a:t>
            </a:r>
            <a:r>
              <a:rPr lang="en-US" u="sng">
                <a:solidFill>
                  <a:schemeClr val="hlink"/>
                </a:solidFill>
                <a:hlinkClick r:id="rId4"/>
              </a:rPr>
              <a:t>here</a:t>
            </a:r>
            <a:r>
              <a:rPr lang="en-US"/>
              <a:t>.</a:t>
            </a:r>
            <a:endParaRPr/>
          </a:p>
        </p:txBody>
      </p:sp>
      <p:sp>
        <p:nvSpPr>
          <p:cNvPr id="762" name="Google Shape;762;p6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4"/>
          <p:cNvSpPr txBox="1">
            <a:spLocks noGrp="1"/>
          </p:cNvSpPr>
          <p:nvPr>
            <p:ph type="title"/>
          </p:nvPr>
        </p:nvSpPr>
        <p:spPr>
          <a:xfrm>
            <a:off x="1769193" y="254514"/>
            <a:ext cx="8434200" cy="756300"/>
          </a:xfrm>
          <a:prstGeom prst="rect">
            <a:avLst/>
          </a:prstGeom>
          <a:noFill/>
          <a:ln>
            <a:noFill/>
          </a:ln>
        </p:spPr>
        <p:txBody>
          <a:bodyPr spcFirstLastPara="1" wrap="square" lIns="0" tIns="0" rIns="0" bIns="0" anchor="t" anchorCtr="0">
            <a:noAutofit/>
          </a:bodyPr>
          <a:lstStyle/>
          <a:p>
            <a:pPr>
              <a:buClr>
                <a:srgbClr val="FFFFFF"/>
              </a:buClr>
              <a:buSzPts val="2400"/>
            </a:pPr>
            <a:r>
              <a:rPr lang="en-US" sz="2400" dirty="0">
                <a:solidFill>
                  <a:srgbClr val="FFFFFF"/>
                </a:solidFill>
              </a:rPr>
              <a:t>What are the recommendations on cleaning products?  </a:t>
            </a:r>
            <a:endParaRPr dirty="0"/>
          </a:p>
        </p:txBody>
      </p:sp>
      <p:sp>
        <p:nvSpPr>
          <p:cNvPr id="768" name="Google Shape;768;p64"/>
          <p:cNvSpPr txBox="1">
            <a:spLocks noGrp="1"/>
          </p:cNvSpPr>
          <p:nvPr>
            <p:ph type="body" idx="1"/>
          </p:nvPr>
        </p:nvSpPr>
        <p:spPr>
          <a:xfrm>
            <a:off x="2152650" y="1463040"/>
            <a:ext cx="7886700" cy="4640700"/>
          </a:xfrm>
          <a:prstGeom prst="rect">
            <a:avLst/>
          </a:prstGeom>
          <a:noFill/>
          <a:ln>
            <a:noFill/>
          </a:ln>
        </p:spPr>
        <p:txBody>
          <a:bodyPr spcFirstLastPara="1" wrap="square" lIns="0" tIns="0" rIns="0" bIns="45700" anchor="t" anchorCtr="0">
            <a:noAutofit/>
          </a:bodyPr>
          <a:lstStyle/>
          <a:p>
            <a:pPr>
              <a:spcBef>
                <a:spcPts val="0"/>
              </a:spcBef>
            </a:pPr>
            <a:r>
              <a:rPr lang="en-US"/>
              <a:t>Schools should continue to use the same cleaning and sanitizing products as they would under normal circumstances. </a:t>
            </a:r>
            <a:endParaRPr/>
          </a:p>
          <a:p>
            <a:pPr indent="0">
              <a:spcBef>
                <a:spcPts val="0"/>
              </a:spcBef>
              <a:buNone/>
            </a:pPr>
            <a:endParaRPr/>
          </a:p>
          <a:p>
            <a:pPr>
              <a:spcBef>
                <a:spcPts val="0"/>
              </a:spcBef>
            </a:pPr>
            <a:r>
              <a:rPr lang="en-US"/>
              <a:t>Disinfectants should be effective against SARS-CoV-2. A list of products can be found </a:t>
            </a:r>
            <a:r>
              <a:rPr lang="en-US" u="sng">
                <a:solidFill>
                  <a:schemeClr val="hlink"/>
                </a:solidFill>
                <a:hlinkClick r:id="rId3"/>
              </a:rPr>
              <a:t>here</a:t>
            </a:r>
            <a:r>
              <a:rPr lang="en-US"/>
              <a:t>.</a:t>
            </a:r>
            <a:endParaRPr/>
          </a:p>
          <a:p>
            <a:pPr indent="0">
              <a:spcBef>
                <a:spcPts val="0"/>
              </a:spcBef>
              <a:buNone/>
            </a:pPr>
            <a:endParaRPr/>
          </a:p>
          <a:p>
            <a:pPr>
              <a:spcBef>
                <a:spcPts val="0"/>
              </a:spcBef>
            </a:pPr>
            <a:r>
              <a:rPr lang="en-US"/>
              <a:t>Always follow labeled instructions including contact time. Note, most products state that they should not be used by children.</a:t>
            </a:r>
            <a:endParaRPr/>
          </a:p>
        </p:txBody>
      </p:sp>
      <p:sp>
        <p:nvSpPr>
          <p:cNvPr id="769" name="Google Shape;769;p64"/>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54"/>
          <p:cNvSpPr txBox="1">
            <a:spLocks noGrp="1"/>
          </p:cNvSpPr>
          <p:nvPr>
            <p:ph type="title"/>
          </p:nvPr>
        </p:nvSpPr>
        <p:spPr>
          <a:xfrm>
            <a:off x="1769203" y="254525"/>
            <a:ext cx="8637000" cy="756300"/>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How safe are water fountains and water bottle stations?  </a:t>
            </a:r>
            <a:endParaRPr dirty="0"/>
          </a:p>
        </p:txBody>
      </p:sp>
      <p:sp>
        <p:nvSpPr>
          <p:cNvPr id="775" name="Google Shape;775;p54"/>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a:spcBef>
                <a:spcPts val="0"/>
              </a:spcBef>
            </a:pPr>
            <a:r>
              <a:rPr lang="en-US"/>
              <a:t>It is important to provide drinking water.</a:t>
            </a:r>
            <a:endParaRPr/>
          </a:p>
          <a:p>
            <a:pPr indent="0">
              <a:spcBef>
                <a:spcPts val="0"/>
              </a:spcBef>
              <a:buNone/>
            </a:pPr>
            <a:endParaRPr/>
          </a:p>
          <a:p>
            <a:pPr>
              <a:spcBef>
                <a:spcPts val="0"/>
              </a:spcBef>
            </a:pPr>
            <a:r>
              <a:rPr lang="en-US"/>
              <a:t>Drinking fountains should be treated as a frequently touched surface and disinfected throughout the day.</a:t>
            </a:r>
            <a:endParaRPr/>
          </a:p>
          <a:p>
            <a:pPr indent="0">
              <a:spcBef>
                <a:spcPts val="0"/>
              </a:spcBef>
              <a:buNone/>
            </a:pPr>
            <a:endParaRPr/>
          </a:p>
          <a:p>
            <a:pPr>
              <a:spcBef>
                <a:spcPts val="0"/>
              </a:spcBef>
            </a:pPr>
            <a:r>
              <a:rPr lang="en-US"/>
              <a:t>Provide supervision.</a:t>
            </a:r>
            <a:endParaRPr/>
          </a:p>
          <a:p>
            <a:pPr indent="0">
              <a:spcBef>
                <a:spcPts val="0"/>
              </a:spcBef>
              <a:buNone/>
            </a:pPr>
            <a:endParaRPr/>
          </a:p>
          <a:p>
            <a:pPr>
              <a:spcBef>
                <a:spcPts val="0"/>
              </a:spcBef>
            </a:pPr>
            <a:r>
              <a:rPr lang="en-US"/>
              <a:t>Consider posting signs.</a:t>
            </a:r>
            <a:endParaRPr/>
          </a:p>
        </p:txBody>
      </p:sp>
      <p:sp>
        <p:nvSpPr>
          <p:cNvPr id="776" name="Google Shape;776;p54"/>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49"/>
          <p:cNvSpPr txBox="1">
            <a:spLocks noGrp="1"/>
          </p:cNvSpPr>
          <p:nvPr>
            <p:ph type="title"/>
          </p:nvPr>
        </p:nvSpPr>
        <p:spPr>
          <a:xfrm>
            <a:off x="1769193" y="254514"/>
            <a:ext cx="8766072"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Are there any specific guidance parameters around isolation rooms? </a:t>
            </a:r>
            <a:endParaRPr dirty="0"/>
          </a:p>
        </p:txBody>
      </p:sp>
      <p:sp>
        <p:nvSpPr>
          <p:cNvPr id="782" name="Google Shape;782;p49"/>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a:spcBef>
                <a:spcPts val="0"/>
              </a:spcBef>
            </a:pPr>
            <a:r>
              <a:rPr lang="en-US"/>
              <a:t>Designate a room or space that can be used to isolate symptomatic children. Can be an empty classroom.</a:t>
            </a:r>
            <a:endParaRPr/>
          </a:p>
          <a:p>
            <a:pPr indent="0">
              <a:spcBef>
                <a:spcPts val="0"/>
              </a:spcBef>
              <a:buNone/>
            </a:pPr>
            <a:endParaRPr/>
          </a:p>
          <a:p>
            <a:pPr>
              <a:spcBef>
                <a:spcPts val="0"/>
              </a:spcBef>
            </a:pPr>
            <a:r>
              <a:rPr lang="en-US"/>
              <a:t>Space should be separate from normal health office functions.</a:t>
            </a:r>
            <a:endParaRPr/>
          </a:p>
          <a:p>
            <a:pPr indent="0">
              <a:spcBef>
                <a:spcPts val="0"/>
              </a:spcBef>
              <a:buNone/>
            </a:pPr>
            <a:endParaRPr/>
          </a:p>
          <a:p>
            <a:pPr>
              <a:spcBef>
                <a:spcPts val="0"/>
              </a:spcBef>
            </a:pPr>
            <a:r>
              <a:rPr lang="en-US"/>
              <a:t>If more than one child is present in the designated space they should be separated by at least 6 feet and a barrier is strongly recommended.</a:t>
            </a:r>
            <a:endParaRPr/>
          </a:p>
          <a:p>
            <a:pPr indent="0">
              <a:spcBef>
                <a:spcPts val="0"/>
              </a:spcBef>
              <a:buNone/>
            </a:pPr>
            <a:endParaRPr/>
          </a:p>
          <a:p>
            <a:pPr>
              <a:spcBef>
                <a:spcPts val="0"/>
              </a:spcBef>
            </a:pPr>
            <a:r>
              <a:rPr lang="en-US"/>
              <a:t>Always disinfect between uses.</a:t>
            </a:r>
            <a:endParaRPr/>
          </a:p>
        </p:txBody>
      </p:sp>
      <p:sp>
        <p:nvSpPr>
          <p:cNvPr id="783" name="Google Shape;783;p49"/>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3"/>
          <p:cNvSpPr txBox="1">
            <a:spLocks noGrp="1"/>
          </p:cNvSpPr>
          <p:nvPr>
            <p:ph type="title"/>
          </p:nvPr>
        </p:nvSpPr>
        <p:spPr>
          <a:xfrm>
            <a:off x="1769193" y="254514"/>
            <a:ext cx="8574342"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If a student answers YES to any of the screening questions, what is next? </a:t>
            </a:r>
            <a:endParaRPr dirty="0"/>
          </a:p>
        </p:txBody>
      </p:sp>
      <p:sp>
        <p:nvSpPr>
          <p:cNvPr id="789" name="Google Shape;789;p63"/>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lnSpcReduction="10000"/>
          </a:bodyPr>
          <a:lstStyle/>
          <a:p>
            <a:pPr marL="228600" indent="-76200">
              <a:spcBef>
                <a:spcPts val="0"/>
              </a:spcBef>
              <a:buNone/>
            </a:pPr>
            <a:r>
              <a:rPr lang="en-US"/>
              <a:t>If a student or staff member has any symptoms of COVID-19, they must be isolated and observed. If symptoms worsen, the individual should be sent home and testing recommended.</a:t>
            </a:r>
            <a:endParaRPr/>
          </a:p>
          <a:p>
            <a:pPr marL="228600" indent="-76200">
              <a:spcBef>
                <a:spcPts val="0"/>
              </a:spcBef>
              <a:buNone/>
            </a:pPr>
            <a:endParaRPr/>
          </a:p>
          <a:p>
            <a:pPr marL="228600" indent="-76200">
              <a:spcBef>
                <a:spcPts val="0"/>
              </a:spcBef>
              <a:buNone/>
            </a:pPr>
            <a:r>
              <a:rPr lang="en-US"/>
              <a:t>If symptom or symptoms resolve, and can be explained by another diagnosis by a HCP, or attributed to a known chronic condition, then the individual can return to school. </a:t>
            </a:r>
            <a:endParaRPr/>
          </a:p>
          <a:p>
            <a:pPr marL="228600" indent="-76200">
              <a:spcBef>
                <a:spcPts val="0"/>
              </a:spcBef>
              <a:buNone/>
            </a:pPr>
            <a:endParaRPr/>
          </a:p>
          <a:p>
            <a:pPr marL="228600" indent="-76200">
              <a:spcBef>
                <a:spcPts val="0"/>
              </a:spcBef>
              <a:buNone/>
            </a:pPr>
            <a:r>
              <a:rPr lang="en-US"/>
              <a:t>Symptomatic and suspect cases must remain out of school until at least 10 days since the onset of symptoms and at least 24 hours about fever resolves and other symptoms are improving. </a:t>
            </a:r>
            <a:endParaRPr/>
          </a:p>
          <a:p>
            <a:pPr marL="228600" indent="-76200">
              <a:spcBef>
                <a:spcPts val="0"/>
              </a:spcBef>
              <a:buNone/>
            </a:pPr>
            <a:endParaRPr/>
          </a:p>
          <a:p>
            <a:pPr marL="228600" indent="-76200">
              <a:spcBef>
                <a:spcPts val="0"/>
              </a:spcBef>
              <a:buNone/>
            </a:pPr>
            <a:r>
              <a:rPr lang="en-US"/>
              <a:t>Work with your local health agency to determine close contacts and necessary quarantine and closure</a:t>
            </a:r>
            <a:endParaRPr/>
          </a:p>
        </p:txBody>
      </p:sp>
      <p:sp>
        <p:nvSpPr>
          <p:cNvPr id="790" name="Google Shape;790;p6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2"/>
          <p:cNvSpPr txBox="1">
            <a:spLocks noGrp="1"/>
          </p:cNvSpPr>
          <p:nvPr>
            <p:ph type="title"/>
          </p:nvPr>
        </p:nvSpPr>
        <p:spPr>
          <a:xfrm>
            <a:off x="1769193" y="254514"/>
            <a:ext cx="8574342"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When will the “How Sick is Too Sick Guidance be available?  </a:t>
            </a:r>
            <a:endParaRPr dirty="0"/>
          </a:p>
        </p:txBody>
      </p:sp>
      <p:sp>
        <p:nvSpPr>
          <p:cNvPr id="796" name="Google Shape;796;p62"/>
          <p:cNvSpPr txBox="1">
            <a:spLocks noGrp="1"/>
          </p:cNvSpPr>
          <p:nvPr>
            <p:ph type="body" idx="1"/>
          </p:nvPr>
        </p:nvSpPr>
        <p:spPr>
          <a:xfrm>
            <a:off x="2113013" y="1491140"/>
            <a:ext cx="7886700" cy="4640700"/>
          </a:xfrm>
          <a:prstGeom prst="rect">
            <a:avLst/>
          </a:prstGeom>
          <a:noFill/>
          <a:ln>
            <a:noFill/>
          </a:ln>
        </p:spPr>
        <p:txBody>
          <a:bodyPr spcFirstLastPara="1" wrap="square" lIns="0" tIns="0" rIns="0" bIns="45700" anchor="t" anchorCtr="0">
            <a:normAutofit/>
          </a:bodyPr>
          <a:lstStyle/>
          <a:p>
            <a:pPr marL="228600" indent="-76200">
              <a:spcBef>
                <a:spcPts val="0"/>
              </a:spcBef>
              <a:buNone/>
            </a:pPr>
            <a:r>
              <a:rPr lang="en-US"/>
              <a:t>CDPHE is working on updating “How Sick is Too Sick” to include COVID symptoms, isolation and testing. We are hoping this will be released soon and before the start of school. </a:t>
            </a:r>
            <a:endParaRPr/>
          </a:p>
          <a:p>
            <a:pPr marL="228600" indent="-76200">
              <a:spcBef>
                <a:spcPts val="0"/>
              </a:spcBef>
              <a:buNone/>
            </a:pPr>
            <a:endParaRPr/>
          </a:p>
          <a:p>
            <a:pPr marL="228600" indent="-76200">
              <a:spcBef>
                <a:spcPts val="0"/>
              </a:spcBef>
              <a:buNone/>
            </a:pPr>
            <a:r>
              <a:rPr lang="en-US"/>
              <a:t>We are also close to releasing guidance on how to respond to a case or outbreak in a school.</a:t>
            </a:r>
            <a:endParaRPr/>
          </a:p>
        </p:txBody>
      </p:sp>
      <p:sp>
        <p:nvSpPr>
          <p:cNvPr id="797" name="Google Shape;797;p62"/>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3"/>
          <p:cNvSpPr txBox="1">
            <a:spLocks noGrp="1"/>
          </p:cNvSpPr>
          <p:nvPr>
            <p:ph type="title"/>
          </p:nvPr>
        </p:nvSpPr>
        <p:spPr>
          <a:xfrm>
            <a:off x="1769203" y="254525"/>
            <a:ext cx="8653200" cy="756300"/>
          </a:xfrm>
          <a:prstGeom prst="rect">
            <a:avLst/>
          </a:prstGeom>
          <a:noFill/>
          <a:ln>
            <a:noFill/>
          </a:ln>
        </p:spPr>
        <p:txBody>
          <a:bodyPr spcFirstLastPara="1" wrap="square" lIns="0" tIns="0" rIns="0" bIns="0" anchor="t" anchorCtr="0">
            <a:normAutofit/>
          </a:bodyPr>
          <a:lstStyle/>
          <a:p>
            <a:pPr>
              <a:buSzPts val="2400"/>
            </a:pPr>
            <a:r>
              <a:rPr lang="en-US" sz="2400" dirty="0"/>
              <a:t>What if our school does not have an isolation room?    </a:t>
            </a:r>
            <a:endParaRPr dirty="0"/>
          </a:p>
        </p:txBody>
      </p:sp>
      <p:sp>
        <p:nvSpPr>
          <p:cNvPr id="803" name="Google Shape;803;p43"/>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228600">
              <a:spcBef>
                <a:spcPts val="0"/>
              </a:spcBef>
            </a:pPr>
            <a:r>
              <a:rPr lang="en-US"/>
              <a:t>Discuss this with your school leader to determine the safest area possible.</a:t>
            </a:r>
            <a:endParaRPr/>
          </a:p>
          <a:p>
            <a:pPr marL="228600" indent="-76200">
              <a:buNone/>
            </a:pPr>
            <a:endParaRPr/>
          </a:p>
          <a:p>
            <a:pPr marL="228600" indent="-228600"/>
            <a:r>
              <a:rPr lang="en-US"/>
              <a:t>Reach out to your LPHA for guidance</a:t>
            </a:r>
            <a:endParaRPr/>
          </a:p>
          <a:p>
            <a:pPr marL="228600" indent="-76200">
              <a:buNone/>
            </a:pPr>
            <a:endParaRPr/>
          </a:p>
          <a:p>
            <a:pPr marL="228600" indent="-228600"/>
            <a:r>
              <a:rPr lang="en-US"/>
              <a:t>*Board of health rules 6 CCR 1010-6 March 2018 – “Separate rooms or areas shall be available in every school for emergency use in providing care for persons who are ill or suspected of having communicable diseases”.</a:t>
            </a:r>
            <a:endParaRPr/>
          </a:p>
          <a:p>
            <a:pPr marL="228600" indent="-228600">
              <a:buSzPts val="2000"/>
            </a:pPr>
            <a:r>
              <a:rPr lang="en-US" sz="2000"/>
              <a:t> 	</a:t>
            </a:r>
            <a:r>
              <a:rPr lang="en-US" sz="2000" u="sng">
                <a:solidFill>
                  <a:schemeClr val="hlink"/>
                </a:solidFill>
                <a:hlinkClick r:id="rId3"/>
              </a:rPr>
              <a:t>LINK</a:t>
            </a:r>
            <a:endParaRPr/>
          </a:p>
          <a:p>
            <a:pPr marL="228600" indent="-76200">
              <a:buNone/>
            </a:pPr>
            <a:endParaRPr/>
          </a:p>
        </p:txBody>
      </p:sp>
      <p:sp>
        <p:nvSpPr>
          <p:cNvPr id="804" name="Google Shape;804;p4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0"/>
          <p:cNvSpPr txBox="1">
            <a:spLocks noGrp="1"/>
          </p:cNvSpPr>
          <p:nvPr>
            <p:ph type="title"/>
          </p:nvPr>
        </p:nvSpPr>
        <p:spPr>
          <a:xfrm>
            <a:off x="1769193" y="254514"/>
            <a:ext cx="8780820"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There are conflicts with CDC, CDPHE, AAP, and Local public health. Which ones should nurses follow? </a:t>
            </a:r>
            <a:endParaRPr dirty="0"/>
          </a:p>
        </p:txBody>
      </p:sp>
      <p:sp>
        <p:nvSpPr>
          <p:cNvPr id="810" name="Google Shape;810;p60"/>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indent="-368300">
              <a:spcBef>
                <a:spcPts val="0"/>
              </a:spcBef>
              <a:buSzPts val="2200"/>
              <a:buChar char="●"/>
            </a:pPr>
            <a:r>
              <a:rPr lang="en-US" sz="2200"/>
              <a:t>Each organization shares the same goals</a:t>
            </a:r>
            <a:endParaRPr sz="2200"/>
          </a:p>
          <a:p>
            <a:pPr lvl="1" indent="-368300">
              <a:spcBef>
                <a:spcPts val="0"/>
              </a:spcBef>
              <a:buSzPts val="2200"/>
              <a:buChar char="○"/>
            </a:pPr>
            <a:r>
              <a:rPr lang="en-US" sz="2200"/>
              <a:t>Support in-person learning in as safe and healthy way as possible</a:t>
            </a:r>
            <a:endParaRPr sz="2200"/>
          </a:p>
          <a:p>
            <a:pPr lvl="1" indent="-368300">
              <a:spcBef>
                <a:spcPts val="0"/>
              </a:spcBef>
              <a:buSzPts val="2200"/>
              <a:buChar char="○"/>
            </a:pPr>
            <a:r>
              <a:rPr lang="en-US" sz="2200"/>
              <a:t>Ensure a reasonable level of safety for students and staff for in-person learning</a:t>
            </a:r>
            <a:endParaRPr sz="2200"/>
          </a:p>
          <a:p>
            <a:pPr lvl="1" indent="-368300">
              <a:spcBef>
                <a:spcPts val="0"/>
              </a:spcBef>
              <a:buSzPts val="2200"/>
              <a:buChar char="○"/>
            </a:pPr>
            <a:r>
              <a:rPr lang="en-US" sz="2200"/>
              <a:t>Minimize disruptions to education</a:t>
            </a:r>
            <a:endParaRPr sz="2200"/>
          </a:p>
          <a:p>
            <a:pPr lvl="1" indent="-368300">
              <a:spcBef>
                <a:spcPts val="0"/>
              </a:spcBef>
              <a:buSzPts val="2200"/>
              <a:buChar char="○"/>
            </a:pPr>
            <a:r>
              <a:rPr lang="en-US" sz="2200"/>
              <a:t>Ensure equity</a:t>
            </a:r>
            <a:endParaRPr sz="2200"/>
          </a:p>
          <a:p>
            <a:pPr lvl="1" indent="-368300">
              <a:spcBef>
                <a:spcPts val="0"/>
              </a:spcBef>
              <a:buSzPts val="2200"/>
              <a:buChar char="○"/>
            </a:pPr>
            <a:r>
              <a:rPr lang="en-US" sz="2200"/>
              <a:t>Encourage flexibility, adaptation, innovation</a:t>
            </a:r>
            <a:endParaRPr sz="2200"/>
          </a:p>
          <a:p>
            <a:pPr indent="-368300">
              <a:spcBef>
                <a:spcPts val="0"/>
              </a:spcBef>
              <a:buSzPts val="2200"/>
              <a:buChar char="●"/>
            </a:pPr>
            <a:r>
              <a:rPr lang="en-US" sz="2200"/>
              <a:t>In Colorado, schools should follow local executive and public health orders</a:t>
            </a:r>
            <a:endParaRPr sz="2200"/>
          </a:p>
        </p:txBody>
      </p:sp>
      <p:sp>
        <p:nvSpPr>
          <p:cNvPr id="811" name="Google Shape;811;p60"/>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rmAutofit fontScale="90000"/>
          </a:bodyPr>
          <a:lstStyle/>
          <a:p>
            <a:pPr>
              <a:buSzPts val="3240"/>
            </a:pPr>
            <a:r>
              <a:rPr lang="en-US" sz="3240" dirty="0"/>
              <a:t>CDE </a:t>
            </a:r>
            <a:br>
              <a:rPr lang="en-US" sz="3240" dirty="0"/>
            </a:br>
            <a:r>
              <a:rPr lang="en-US" sz="3240" dirty="0"/>
              <a:t>Toolkit Updates</a:t>
            </a:r>
            <a:br>
              <a:rPr lang="en-US" sz="3240" dirty="0"/>
            </a:br>
            <a:br>
              <a:rPr lang="en-US" sz="3240" dirty="0"/>
            </a:br>
            <a:r>
              <a:rPr lang="en-US" sz="3240" dirty="0"/>
              <a:t>August 7, 2020</a:t>
            </a:r>
            <a:endParaRPr dirty="0"/>
          </a:p>
        </p:txBody>
      </p:sp>
      <p:sp>
        <p:nvSpPr>
          <p:cNvPr id="110" name="Google Shape;110;p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rmAutofit fontScale="77500" lnSpcReduction="20000"/>
          </a:bodyPr>
          <a:lstStyle/>
          <a:p>
            <a:pPr marL="0" indent="0">
              <a:spcBef>
                <a:spcPts val="0"/>
              </a:spcBef>
              <a:buSzPts val="2000"/>
            </a:pPr>
            <a:r>
              <a:rPr lang="en-US" dirty="0"/>
              <a:t>Sarah Blumenthal, RN, MSN, NCSN</a:t>
            </a:r>
            <a:endParaRPr dirty="0"/>
          </a:p>
          <a:p>
            <a:pPr marL="0" indent="0">
              <a:buSzPts val="2000"/>
            </a:pPr>
            <a:r>
              <a:rPr lang="en-US" dirty="0"/>
              <a:t>State School Nurse Consultant/Assistant Director of Health and Wellness </a:t>
            </a:r>
            <a:endParaRPr dirty="0"/>
          </a:p>
          <a:p>
            <a:pPr marL="0" indent="0">
              <a:buSzPts val="2000"/>
            </a:pPr>
            <a:endParaRPr dirty="0"/>
          </a:p>
        </p:txBody>
      </p:sp>
      <p:sp>
        <p:nvSpPr>
          <p:cNvPr id="111" name="Google Shape;111;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44"/>
          <p:cNvSpPr txBox="1">
            <a:spLocks noGrp="1"/>
          </p:cNvSpPr>
          <p:nvPr>
            <p:ph type="title"/>
          </p:nvPr>
        </p:nvSpPr>
        <p:spPr>
          <a:xfrm>
            <a:off x="1769193" y="254514"/>
            <a:ext cx="8707078"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How soon can a county opt out of the mask requirement for the Protect Our Neighbors phase?   </a:t>
            </a:r>
            <a:endParaRPr dirty="0"/>
          </a:p>
        </p:txBody>
      </p:sp>
      <p:sp>
        <p:nvSpPr>
          <p:cNvPr id="817" name="Google Shape;817;p44"/>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228600">
              <a:spcBef>
                <a:spcPts val="0"/>
              </a:spcBef>
            </a:pPr>
            <a:r>
              <a:rPr lang="en-US"/>
              <a:t>There is no timeline for this</a:t>
            </a:r>
            <a:endParaRPr/>
          </a:p>
          <a:p>
            <a:pPr marL="228600" indent="-228600"/>
            <a:r>
              <a:rPr lang="en-US"/>
              <a:t>Regions will need to obtain certification to move to Protect Our Neighbors (PON) phase</a:t>
            </a:r>
            <a:endParaRPr/>
          </a:p>
          <a:p>
            <a:pPr marL="228600" indent="-228600"/>
            <a:r>
              <a:rPr lang="en-US"/>
              <a:t>Regions may submit an opt out for masks while in the PON Phase </a:t>
            </a:r>
            <a:endParaRPr/>
          </a:p>
        </p:txBody>
      </p:sp>
      <p:sp>
        <p:nvSpPr>
          <p:cNvPr id="818" name="Google Shape;818;p44"/>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48"/>
          <p:cNvSpPr txBox="1">
            <a:spLocks noGrp="1"/>
          </p:cNvSpPr>
          <p:nvPr>
            <p:ph type="title"/>
          </p:nvPr>
        </p:nvSpPr>
        <p:spPr>
          <a:xfrm>
            <a:off x="1769194" y="254514"/>
            <a:ext cx="8596465" cy="756418"/>
          </a:xfrm>
          <a:prstGeom prst="rect">
            <a:avLst/>
          </a:prstGeom>
          <a:noFill/>
          <a:ln>
            <a:noFill/>
          </a:ln>
        </p:spPr>
        <p:txBody>
          <a:bodyPr spcFirstLastPara="1" wrap="square" lIns="0" tIns="0" rIns="0" bIns="0" anchor="t" anchorCtr="0">
            <a:normAutofit/>
          </a:bodyPr>
          <a:lstStyle/>
          <a:p>
            <a:pPr>
              <a:buClr>
                <a:srgbClr val="FFFFFF"/>
              </a:buClr>
              <a:buSzPts val="2400"/>
            </a:pPr>
            <a:r>
              <a:rPr lang="en-US" sz="2400" dirty="0">
                <a:solidFill>
                  <a:srgbClr val="FFFFFF"/>
                </a:solidFill>
              </a:rPr>
              <a:t>What are the PPE recommendations for the school health office? </a:t>
            </a:r>
            <a:endParaRPr dirty="0"/>
          </a:p>
        </p:txBody>
      </p:sp>
      <p:sp>
        <p:nvSpPr>
          <p:cNvPr id="824" name="Google Shape;824;p48"/>
          <p:cNvSpPr txBox="1">
            <a:spLocks noGrp="1"/>
          </p:cNvSpPr>
          <p:nvPr>
            <p:ph type="body" idx="1"/>
          </p:nvPr>
        </p:nvSpPr>
        <p:spPr>
          <a:xfrm>
            <a:off x="2152650" y="1463040"/>
            <a:ext cx="7886700" cy="4640674"/>
          </a:xfrm>
          <a:prstGeom prst="rect">
            <a:avLst/>
          </a:prstGeom>
          <a:noFill/>
          <a:ln>
            <a:noFill/>
          </a:ln>
        </p:spPr>
        <p:txBody>
          <a:bodyPr spcFirstLastPara="1" wrap="square" lIns="0" tIns="0" rIns="0" bIns="45700" anchor="t" anchorCtr="0">
            <a:normAutofit/>
          </a:bodyPr>
          <a:lstStyle/>
          <a:p>
            <a:pPr marL="228600" indent="-228600">
              <a:spcBef>
                <a:spcPts val="0"/>
              </a:spcBef>
            </a:pPr>
            <a:r>
              <a:rPr lang="en-US"/>
              <a:t>NASN Guidance for Healthcare Personnel on the use of PPE in schools during COVID-19 </a:t>
            </a:r>
            <a:r>
              <a:rPr lang="en-US" u="sng">
                <a:solidFill>
                  <a:schemeClr val="hlink"/>
                </a:solidFill>
                <a:hlinkClick r:id="rId3"/>
              </a:rPr>
              <a:t>LINK</a:t>
            </a:r>
            <a:endParaRPr/>
          </a:p>
          <a:p>
            <a:pPr marL="228600" indent="-228600">
              <a:spcBef>
                <a:spcPts val="0"/>
              </a:spcBef>
            </a:pPr>
            <a:r>
              <a:rPr lang="en-US"/>
              <a:t>Key Considerations </a:t>
            </a:r>
            <a:endParaRPr/>
          </a:p>
          <a:p>
            <a:pPr marL="685800" lvl="1" indent="-228600"/>
            <a:r>
              <a:rPr lang="en-US"/>
              <a:t>Healthcare Personnel in Schools </a:t>
            </a:r>
            <a:endParaRPr/>
          </a:p>
          <a:p>
            <a:pPr marL="685800" lvl="1" indent="-228600"/>
            <a:r>
              <a:rPr lang="en-US"/>
              <a:t>Those providing close contact interventions</a:t>
            </a:r>
            <a:endParaRPr/>
          </a:p>
          <a:p>
            <a:pPr marL="228600" indent="-228600"/>
            <a:r>
              <a:rPr lang="en-US"/>
              <a:t>Face Shields </a:t>
            </a:r>
            <a:endParaRPr/>
          </a:p>
          <a:p>
            <a:pPr marL="685800" lvl="1" indent="-228600"/>
            <a:r>
              <a:rPr lang="en-US"/>
              <a:t>Provide eye protection</a:t>
            </a:r>
            <a:endParaRPr/>
          </a:p>
          <a:p>
            <a:pPr marL="685800" lvl="1" indent="-228600"/>
            <a:r>
              <a:rPr lang="en-US"/>
              <a:t>For respiratory droplet protection, must be used with a facemask</a:t>
            </a:r>
            <a:endParaRPr/>
          </a:p>
          <a:p>
            <a:pPr marL="685800" lvl="1" indent="-228600"/>
            <a:r>
              <a:rPr lang="en-US"/>
              <a:t>Not a substitute for facemask or cloth coverings </a:t>
            </a:r>
            <a:endParaRPr/>
          </a:p>
          <a:p>
            <a:pPr marL="228600" indent="-228600"/>
            <a:r>
              <a:rPr lang="en-US"/>
              <a:t>Surgical Mask</a:t>
            </a:r>
            <a:endParaRPr/>
          </a:p>
          <a:p>
            <a:pPr marL="685800" lvl="1" indent="-228600"/>
            <a:r>
              <a:rPr lang="en-US"/>
              <a:t>Used to protect patients and healthcare workers from people who may have respiratory infections </a:t>
            </a:r>
            <a:endParaRPr/>
          </a:p>
          <a:p>
            <a:pPr marL="228600" indent="-228600">
              <a:spcBef>
                <a:spcPts val="0"/>
              </a:spcBef>
            </a:pPr>
            <a:endParaRPr/>
          </a:p>
        </p:txBody>
      </p:sp>
      <p:sp>
        <p:nvSpPr>
          <p:cNvPr id="825" name="Google Shape;825;p48"/>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3"/>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r>
              <a:rPr lang="en-US"/>
              <a:t>Resources</a:t>
            </a:r>
            <a:endParaRPr/>
          </a:p>
        </p:txBody>
      </p:sp>
      <p:sp>
        <p:nvSpPr>
          <p:cNvPr id="868" name="Google Shape;868;p7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endParaRPr/>
          </a:p>
        </p:txBody>
      </p:sp>
      <p:sp>
        <p:nvSpPr>
          <p:cNvPr id="115" name="Google Shape;115;p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p>
            <a:pPr marL="228600" lvl="0" indent="-76200" algn="l" rtl="0">
              <a:lnSpc>
                <a:spcPct val="90000"/>
              </a:lnSpc>
              <a:spcBef>
                <a:spcPts val="0"/>
              </a:spcBef>
              <a:spcAft>
                <a:spcPts val="0"/>
              </a:spcAft>
              <a:buClr>
                <a:schemeClr val="dk1"/>
              </a:buClr>
              <a:buSzPts val="2400"/>
              <a:buNone/>
            </a:pPr>
            <a:endParaRPr/>
          </a:p>
        </p:txBody>
      </p:sp>
      <p:sp>
        <p:nvSpPr>
          <p:cNvPr id="116" name="Google Shape;116;p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a:p>
        </p:txBody>
      </p:sp>
      <p:sp>
        <p:nvSpPr>
          <p:cNvPr id="150" name="Google Shape;150;p9"/>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a:p>
        </p:txBody>
      </p:sp>
      <p:sp>
        <p:nvSpPr>
          <p:cNvPr id="151" name="Google Shape;151;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64</a:t>
            </a:fld>
            <a:endParaRPr/>
          </a:p>
        </p:txBody>
      </p:sp>
      <p:sp>
        <p:nvSpPr>
          <p:cNvPr id="152" name="Google Shape;152;p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endParaRPr/>
          </a:p>
        </p:txBody>
      </p:sp>
      <p:sp>
        <p:nvSpPr>
          <p:cNvPr id="168" name="Google Shape;168;p12"/>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endParaRPr/>
          </a:p>
        </p:txBody>
      </p:sp>
      <p:sp>
        <p:nvSpPr>
          <p:cNvPr id="174" name="Google Shape;174;p13"/>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body" idx="1"/>
          </p:nvPr>
        </p:nvSpPr>
        <p:spPr>
          <a:xfrm>
            <a:off x="1861375" y="1427075"/>
            <a:ext cx="4291800" cy="5430900"/>
          </a:xfrm>
          <a:prstGeom prst="rect">
            <a:avLst/>
          </a:prstGeom>
          <a:noFill/>
          <a:ln>
            <a:noFill/>
          </a:ln>
        </p:spPr>
        <p:txBody>
          <a:bodyPr spcFirstLastPara="1" wrap="square" lIns="91425" tIns="45700" rIns="91425" bIns="45700" anchor="t" anchorCtr="0">
            <a:normAutofit/>
          </a:bodyPr>
          <a:lstStyle/>
          <a:p>
            <a:pPr marL="0" indent="0">
              <a:spcBef>
                <a:spcPts val="0"/>
              </a:spcBef>
              <a:buSzPts val="3400"/>
              <a:buNone/>
            </a:pPr>
            <a:r>
              <a:rPr lang="en-US" sz="3400"/>
              <a:t>What we know…</a:t>
            </a:r>
            <a:endParaRPr/>
          </a:p>
          <a:p>
            <a:pPr marL="228600" indent="-222250">
              <a:buSzPts val="2300"/>
            </a:pPr>
            <a:r>
              <a:rPr lang="en-US" sz="2300"/>
              <a:t>COVID-19 information continues to evolve and shape decisions and planning</a:t>
            </a:r>
            <a:endParaRPr sz="2300"/>
          </a:p>
          <a:p>
            <a:pPr marL="228600" indent="-222250">
              <a:buSzPts val="2300"/>
            </a:pPr>
            <a:r>
              <a:rPr lang="en-US" sz="2300"/>
              <a:t>Regional approaches are different based on unique circumstances</a:t>
            </a:r>
            <a:endParaRPr sz="2300"/>
          </a:p>
          <a:p>
            <a:pPr marL="228600" indent="-222250">
              <a:buSzPts val="2300"/>
            </a:pPr>
            <a:r>
              <a:rPr lang="en-US" sz="2300"/>
              <a:t>Layers of protections work! </a:t>
            </a:r>
            <a:endParaRPr sz="2300"/>
          </a:p>
          <a:p>
            <a:pPr marL="228600" indent="-222250">
              <a:buSzPts val="2300"/>
            </a:pPr>
            <a:r>
              <a:rPr lang="en-US" sz="2300"/>
              <a:t>Currently, all of Colorado is in the Safer-at-Home phase</a:t>
            </a:r>
            <a:endParaRPr sz="2300"/>
          </a:p>
          <a:p>
            <a:pPr marL="228600" indent="-222250">
              <a:buSzPts val="2300"/>
            </a:pPr>
            <a:r>
              <a:rPr lang="en-US" sz="2300"/>
              <a:t>Statewide Executive Mask Order is in effect 30 days from July 16, 2020, unless further extended</a:t>
            </a:r>
            <a:endParaRPr sz="2300"/>
          </a:p>
          <a:p>
            <a:pPr marL="0" indent="0">
              <a:buNone/>
            </a:pPr>
            <a:endParaRPr/>
          </a:p>
          <a:p>
            <a:pPr marL="228600" indent="-12700">
              <a:buSzPts val="3400"/>
              <a:buNone/>
            </a:pPr>
            <a:endParaRPr sz="3400"/>
          </a:p>
          <a:p>
            <a:pPr marL="228600" indent="-12700">
              <a:buSzPts val="3400"/>
              <a:buNone/>
            </a:pPr>
            <a:endParaRPr sz="3400"/>
          </a:p>
          <a:p>
            <a:pPr marL="0" indent="0">
              <a:buNone/>
            </a:pPr>
            <a:endParaRPr/>
          </a:p>
        </p:txBody>
      </p:sp>
      <p:sp>
        <p:nvSpPr>
          <p:cNvPr id="146" name="Google Shape;146;p8"/>
          <p:cNvSpPr txBox="1">
            <a:spLocks noGrp="1"/>
          </p:cNvSpPr>
          <p:nvPr>
            <p:ph type="body" idx="2"/>
          </p:nvPr>
        </p:nvSpPr>
        <p:spPr>
          <a:xfrm>
            <a:off x="6153150" y="1463041"/>
            <a:ext cx="4271010" cy="4583799"/>
          </a:xfrm>
          <a:prstGeom prst="rect">
            <a:avLst/>
          </a:prstGeom>
          <a:noFill/>
          <a:ln>
            <a:noFill/>
          </a:ln>
        </p:spPr>
        <p:txBody>
          <a:bodyPr spcFirstLastPara="1" wrap="square" lIns="91425" tIns="45700" rIns="91425" bIns="45700" anchor="t" anchorCtr="0">
            <a:normAutofit/>
          </a:bodyPr>
          <a:lstStyle/>
          <a:p>
            <a:pPr marL="0" indent="0">
              <a:spcBef>
                <a:spcPts val="0"/>
              </a:spcBef>
              <a:buSzPts val="3400"/>
              <a:buNone/>
            </a:pPr>
            <a:r>
              <a:rPr lang="en-US" sz="3400"/>
              <a:t>What we </a:t>
            </a:r>
            <a:r>
              <a:rPr lang="en-US" sz="3400" u="sng"/>
              <a:t>don’t</a:t>
            </a:r>
            <a:r>
              <a:rPr lang="en-US" sz="3400"/>
              <a:t> know…</a:t>
            </a:r>
            <a:endParaRPr/>
          </a:p>
          <a:p>
            <a:pPr marL="228600" indent="-228600"/>
            <a:r>
              <a:rPr lang="en-US"/>
              <a:t>How the COVID-19 pandemic will evolve </a:t>
            </a:r>
            <a:endParaRPr/>
          </a:p>
          <a:p>
            <a:pPr marL="228600" indent="-76200">
              <a:buNone/>
            </a:pPr>
            <a:endParaRPr/>
          </a:p>
          <a:p>
            <a:pPr marL="0" indent="0">
              <a:buNone/>
            </a:pPr>
            <a:endParaRPr/>
          </a:p>
        </p:txBody>
      </p:sp>
      <p:sp>
        <p:nvSpPr>
          <p:cNvPr id="147" name="Google Shape;147;p8"/>
          <p:cNvSpPr txBox="1">
            <a:spLocks noGrp="1"/>
          </p:cNvSpPr>
          <p:nvPr>
            <p:ph type="title"/>
          </p:nvPr>
        </p:nvSpPr>
        <p:spPr>
          <a:xfrm>
            <a:off x="1769194" y="254514"/>
            <a:ext cx="8654967" cy="756418"/>
          </a:xfrm>
          <a:prstGeom prst="rect">
            <a:avLst/>
          </a:prstGeom>
          <a:noFill/>
          <a:ln>
            <a:noFill/>
          </a:ln>
        </p:spPr>
        <p:txBody>
          <a:bodyPr spcFirstLastPara="1" wrap="square" lIns="0" tIns="0" rIns="0" bIns="0" anchor="t" anchorCtr="0">
            <a:normAutofit/>
          </a:bodyPr>
          <a:lstStyle/>
          <a:p>
            <a:pPr>
              <a:buSzPts val="4000"/>
            </a:pPr>
            <a:r>
              <a:rPr lang="en-US" sz="4000" dirty="0"/>
              <a:t>As of, July 28, 2020</a:t>
            </a:r>
            <a:endParaRPr sz="4000" dirty="0">
              <a:solidFill>
                <a:srgbClr val="FF0000"/>
              </a:solidFill>
            </a:endParaRPr>
          </a:p>
        </p:txBody>
      </p:sp>
      <p:sp>
        <p:nvSpPr>
          <p:cNvPr id="148" name="Google Shape;148;p8"/>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5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5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500"/>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500"/>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500"/>
                                        <p:tgtEl>
                                          <p:spTgt spid="1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0" end="0"/>
                                            </p:txEl>
                                          </p:spTgt>
                                        </p:tgtEl>
                                        <p:attrNameLst>
                                          <p:attrName>style.visibility</p:attrName>
                                        </p:attrNameLst>
                                      </p:cBhvr>
                                      <p:to>
                                        <p:strVal val="visible"/>
                                      </p:to>
                                    </p:set>
                                    <p:animEffect transition="in" filter="fade">
                                      <p:cBhvr>
                                        <p:cTn id="37" dur="500"/>
                                        <p:tgtEl>
                                          <p:spTgt spid="1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
                                            <p:txEl>
                                              <p:pRg st="1" end="1"/>
                                            </p:txEl>
                                          </p:spTgt>
                                        </p:tgtEl>
                                        <p:attrNameLst>
                                          <p:attrName>style.visibility</p:attrName>
                                        </p:attrNameLst>
                                      </p:cBhvr>
                                      <p:to>
                                        <p:strVal val="visible"/>
                                      </p:to>
                                    </p:set>
                                    <p:animEffect transition="in" filter="fade">
                                      <p:cBhvr>
                                        <p:cTn id="42" dur="500"/>
                                        <p:tgtEl>
                                          <p:spTgt spid="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p:nvPr/>
        </p:nvSpPr>
        <p:spPr>
          <a:xfrm>
            <a:off x="1524001" y="1"/>
            <a:ext cx="9143771" cy="6858000"/>
          </a:xfrm>
          <a:prstGeom prst="rect">
            <a:avLst/>
          </a:prstGeom>
          <a:solidFill>
            <a:schemeClr val="lt1"/>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4" name="Google Shape;154;p9"/>
          <p:cNvSpPr/>
          <p:nvPr/>
        </p:nvSpPr>
        <p:spPr>
          <a:xfrm>
            <a:off x="1524228" y="0"/>
            <a:ext cx="9143772" cy="6858000"/>
          </a:xfrm>
          <a:prstGeom prst="rect">
            <a:avLst/>
          </a:prstGeom>
          <a:solidFill>
            <a:schemeClr val="lt1"/>
          </a:solidFill>
          <a:ln>
            <a:noFill/>
          </a:ln>
        </p:spPr>
        <p:txBody>
          <a:bodyPr spcFirstLastPara="1" wrap="square" lIns="91425" tIns="45700" rIns="91425" bIns="45700" anchor="ctr" anchorCtr="0">
            <a:noAutofit/>
          </a:bodyPr>
          <a:lstStyle/>
          <a:p>
            <a:pPr algn="ctr"/>
            <a:endParaRPr sz="800">
              <a:solidFill>
                <a:schemeClr val="lt1"/>
              </a:solidFill>
              <a:latin typeface="Calibri"/>
              <a:ea typeface="Calibri"/>
              <a:cs typeface="Calibri"/>
              <a:sym typeface="Calibri"/>
            </a:endParaRPr>
          </a:p>
        </p:txBody>
      </p:sp>
      <p:grpSp>
        <p:nvGrpSpPr>
          <p:cNvPr id="155" name="Google Shape;155;p9"/>
          <p:cNvGrpSpPr/>
          <p:nvPr/>
        </p:nvGrpSpPr>
        <p:grpSpPr>
          <a:xfrm>
            <a:off x="1507604" y="508839"/>
            <a:ext cx="3913467" cy="6239661"/>
            <a:chOff x="-19221" y="251144"/>
            <a:chExt cx="5217958" cy="6239661"/>
          </a:xfrm>
        </p:grpSpPr>
        <p:sp>
          <p:nvSpPr>
            <p:cNvPr id="156" name="Google Shape;156;p9"/>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7" name="Google Shape;157;p9"/>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8" name="Google Shape;158;p9"/>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9" name="Google Shape;159;p9"/>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160" name="Google Shape;160;p9"/>
          <p:cNvSpPr txBox="1">
            <a:spLocks noGrp="1"/>
          </p:cNvSpPr>
          <p:nvPr>
            <p:ph type="title"/>
          </p:nvPr>
        </p:nvSpPr>
        <p:spPr>
          <a:xfrm>
            <a:off x="2004060" y="1243013"/>
            <a:ext cx="2891790" cy="4371974"/>
          </a:xfrm>
          <a:prstGeom prst="rect">
            <a:avLst/>
          </a:prstGeom>
          <a:noFill/>
          <a:ln>
            <a:noFill/>
          </a:ln>
        </p:spPr>
        <p:txBody>
          <a:bodyPr spcFirstLastPara="1" wrap="square" lIns="0" tIns="0" rIns="0" bIns="0" anchor="t" anchorCtr="0">
            <a:normAutofit/>
          </a:bodyPr>
          <a:lstStyle/>
          <a:p>
            <a:pPr>
              <a:buClr>
                <a:schemeClr val="dk2"/>
              </a:buClr>
              <a:buSzPts val="3100"/>
            </a:pPr>
            <a:r>
              <a:rPr lang="en-US" sz="3100">
                <a:solidFill>
                  <a:schemeClr val="dk2"/>
                </a:solidFill>
              </a:rPr>
              <a:t>NEW</a:t>
            </a:r>
            <a:endParaRPr/>
          </a:p>
        </p:txBody>
      </p:sp>
      <p:sp>
        <p:nvSpPr>
          <p:cNvPr id="161" name="Google Shape;161;p9"/>
          <p:cNvSpPr txBox="1">
            <a:spLocks noGrp="1"/>
          </p:cNvSpPr>
          <p:nvPr>
            <p:ph type="body" idx="1"/>
          </p:nvPr>
        </p:nvSpPr>
        <p:spPr>
          <a:xfrm>
            <a:off x="5435858" y="136526"/>
            <a:ext cx="4633211" cy="6525957"/>
          </a:xfrm>
          <a:prstGeom prst="rect">
            <a:avLst/>
          </a:prstGeom>
          <a:noFill/>
          <a:ln>
            <a:noFill/>
          </a:ln>
        </p:spPr>
        <p:txBody>
          <a:bodyPr spcFirstLastPara="1" wrap="square" lIns="0" tIns="0" rIns="0" bIns="45700" anchor="ctr" anchorCtr="0">
            <a:normAutofit/>
          </a:bodyPr>
          <a:lstStyle/>
          <a:p>
            <a:pPr marL="0" indent="0">
              <a:spcBef>
                <a:spcPts val="0"/>
              </a:spcBef>
              <a:buNone/>
            </a:pPr>
            <a:endParaRPr sz="3700"/>
          </a:p>
          <a:p>
            <a:pPr marL="228600" indent="-323850">
              <a:buSzPts val="3100"/>
            </a:pPr>
            <a:r>
              <a:rPr lang="en-US" sz="3100"/>
              <a:t>CDE Re-opening School Guidance Toolkit – ongoing</a:t>
            </a:r>
            <a:endParaRPr sz="3900"/>
          </a:p>
          <a:p>
            <a:pPr marL="228600" indent="-323850">
              <a:buSzPts val="3100"/>
            </a:pPr>
            <a:r>
              <a:rPr lang="en-US" sz="3100"/>
              <a:t>CDPHE/CDE Reopening Schools: Health Guidance by COVID-19 Phase</a:t>
            </a:r>
            <a:endParaRPr sz="3900"/>
          </a:p>
          <a:p>
            <a:pPr marL="0" indent="0">
              <a:buSzPts val="1400"/>
              <a:buNone/>
            </a:pPr>
            <a:endParaRPr sz="1400">
              <a:solidFill>
                <a:schemeClr val="dk2"/>
              </a:solidFill>
            </a:endParaRPr>
          </a:p>
          <a:p>
            <a:pPr marL="0" indent="0">
              <a:buSzPts val="1400"/>
              <a:buNone/>
            </a:pPr>
            <a:endParaRPr sz="1400">
              <a:solidFill>
                <a:schemeClr val="dk2"/>
              </a:solidFill>
            </a:endParaRPr>
          </a:p>
        </p:txBody>
      </p:sp>
      <p:sp>
        <p:nvSpPr>
          <p:cNvPr id="162" name="Google Shape;162;p9"/>
          <p:cNvSpPr txBox="1">
            <a:spLocks noGrp="1"/>
          </p:cNvSpPr>
          <p:nvPr>
            <p:ph type="sldNum" idx="12"/>
          </p:nvPr>
        </p:nvSpPr>
        <p:spPr>
          <a:xfrm>
            <a:off x="7981950" y="6356351"/>
            <a:ext cx="2057400" cy="365125"/>
          </a:xfrm>
          <a:prstGeom prst="rect">
            <a:avLst/>
          </a:prstGeom>
          <a:noFill/>
          <a:ln>
            <a:noFill/>
          </a:ln>
        </p:spPr>
        <p:txBody>
          <a:bodyPr spcFirstLastPara="1" wrap="square" lIns="91425" tIns="45700" rIns="91425" bIns="45700" anchor="t" anchorCtr="0">
            <a:normAutofit/>
          </a:bodyPr>
          <a:lstStyle/>
          <a:p>
            <a:fld id="{00000000-1234-1234-1234-123412341234}" type="slidenum">
              <a:rPr lang="en-US"/>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p:nvPr/>
        </p:nvSpPr>
        <p:spPr>
          <a:xfrm>
            <a:off x="1524001" y="1"/>
            <a:ext cx="9143771" cy="6858000"/>
          </a:xfrm>
          <a:prstGeom prst="rect">
            <a:avLst/>
          </a:prstGeom>
          <a:solidFill>
            <a:schemeClr val="lt1"/>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8" name="Google Shape;168;p10"/>
          <p:cNvSpPr/>
          <p:nvPr/>
        </p:nvSpPr>
        <p:spPr>
          <a:xfrm>
            <a:off x="1524228" y="0"/>
            <a:ext cx="9143772" cy="6858000"/>
          </a:xfrm>
          <a:prstGeom prst="rect">
            <a:avLst/>
          </a:prstGeom>
          <a:solidFill>
            <a:schemeClr val="lt1"/>
          </a:solidFill>
          <a:ln>
            <a:noFill/>
          </a:ln>
        </p:spPr>
        <p:txBody>
          <a:bodyPr spcFirstLastPara="1" wrap="square" lIns="91425" tIns="45700" rIns="91425" bIns="45700" anchor="ctr" anchorCtr="0">
            <a:noAutofit/>
          </a:bodyPr>
          <a:lstStyle/>
          <a:p>
            <a:pPr algn="ctr"/>
            <a:endParaRPr sz="800">
              <a:solidFill>
                <a:schemeClr val="lt1"/>
              </a:solidFill>
              <a:latin typeface="Calibri"/>
              <a:ea typeface="Calibri"/>
              <a:cs typeface="Calibri"/>
              <a:sym typeface="Calibri"/>
            </a:endParaRPr>
          </a:p>
        </p:txBody>
      </p:sp>
      <p:grpSp>
        <p:nvGrpSpPr>
          <p:cNvPr id="169" name="Google Shape;169;p10"/>
          <p:cNvGrpSpPr/>
          <p:nvPr/>
        </p:nvGrpSpPr>
        <p:grpSpPr>
          <a:xfrm>
            <a:off x="1507604" y="508839"/>
            <a:ext cx="3913467" cy="6239661"/>
            <a:chOff x="-19221" y="251144"/>
            <a:chExt cx="5217958" cy="6239661"/>
          </a:xfrm>
        </p:grpSpPr>
        <p:sp>
          <p:nvSpPr>
            <p:cNvPr id="170" name="Google Shape;170;p10"/>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1" name="Google Shape;171;p10"/>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2" name="Google Shape;172;p10"/>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3" name="Google Shape;173;p10"/>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174" name="Google Shape;174;p10"/>
          <p:cNvSpPr txBox="1">
            <a:spLocks noGrp="1"/>
          </p:cNvSpPr>
          <p:nvPr>
            <p:ph type="title"/>
          </p:nvPr>
        </p:nvSpPr>
        <p:spPr>
          <a:xfrm>
            <a:off x="2004060" y="1243013"/>
            <a:ext cx="2891790" cy="4371974"/>
          </a:xfrm>
          <a:prstGeom prst="rect">
            <a:avLst/>
          </a:prstGeom>
          <a:noFill/>
          <a:ln>
            <a:noFill/>
          </a:ln>
        </p:spPr>
        <p:txBody>
          <a:bodyPr spcFirstLastPara="1" wrap="square" lIns="0" tIns="0" rIns="0" bIns="0" anchor="t" anchorCtr="0">
            <a:normAutofit/>
          </a:bodyPr>
          <a:lstStyle/>
          <a:p>
            <a:pPr>
              <a:buClr>
                <a:schemeClr val="dk2"/>
              </a:buClr>
              <a:buSzPts val="3100"/>
            </a:pPr>
            <a:r>
              <a:rPr lang="en-US" sz="3100">
                <a:solidFill>
                  <a:schemeClr val="dk2"/>
                </a:solidFill>
              </a:rPr>
              <a:t>What we are working on….</a:t>
            </a:r>
            <a:endParaRPr/>
          </a:p>
        </p:txBody>
      </p:sp>
      <p:sp>
        <p:nvSpPr>
          <p:cNvPr id="175" name="Google Shape;175;p10"/>
          <p:cNvSpPr txBox="1">
            <a:spLocks noGrp="1"/>
          </p:cNvSpPr>
          <p:nvPr>
            <p:ph type="body" idx="1"/>
          </p:nvPr>
        </p:nvSpPr>
        <p:spPr>
          <a:xfrm>
            <a:off x="5435858" y="136526"/>
            <a:ext cx="4633211" cy="6525957"/>
          </a:xfrm>
          <a:prstGeom prst="rect">
            <a:avLst/>
          </a:prstGeom>
          <a:noFill/>
          <a:ln>
            <a:noFill/>
          </a:ln>
        </p:spPr>
        <p:txBody>
          <a:bodyPr spcFirstLastPara="1" wrap="square" lIns="0" tIns="0" rIns="0" bIns="45700" anchor="ctr" anchorCtr="0">
            <a:normAutofit/>
          </a:bodyPr>
          <a:lstStyle/>
          <a:p>
            <a:pPr marL="0" indent="0">
              <a:spcBef>
                <a:spcPts val="0"/>
              </a:spcBef>
              <a:buSzPts val="1600"/>
              <a:buNone/>
            </a:pPr>
            <a:r>
              <a:rPr lang="en-US" sz="2700"/>
              <a:t>In collaboration with experts, advisors, stakeholders and state agencies:</a:t>
            </a:r>
            <a:endParaRPr sz="3500"/>
          </a:p>
          <a:p>
            <a:pPr marL="228600" indent="-298450">
              <a:buSzPts val="2700"/>
            </a:pPr>
            <a:r>
              <a:rPr lang="en-US" sz="2700"/>
              <a:t>CDPHE -  School closure guidance</a:t>
            </a:r>
            <a:endParaRPr sz="3500"/>
          </a:p>
          <a:p>
            <a:pPr marL="228600" indent="-298450">
              <a:buSzPts val="2700"/>
            </a:pPr>
            <a:r>
              <a:rPr lang="en-US" sz="2700"/>
              <a:t>CDE–Vision and Hearing Guidance during COVID-19 Pandemic</a:t>
            </a:r>
            <a:endParaRPr sz="3500"/>
          </a:p>
          <a:p>
            <a:pPr marL="228600" indent="-298450">
              <a:buSzPts val="2700"/>
            </a:pPr>
            <a:r>
              <a:rPr lang="en-US" sz="2700"/>
              <a:t>CDPHE Infectious Disease template letters for COVID-19</a:t>
            </a:r>
            <a:endParaRPr sz="2700"/>
          </a:p>
          <a:p>
            <a:pPr marL="228600" indent="-298450">
              <a:buSzPts val="2700"/>
            </a:pPr>
            <a:r>
              <a:rPr lang="en-US" sz="2700"/>
              <a:t>CDPHE’s “How Sick is Too Sick”</a:t>
            </a:r>
            <a:endParaRPr sz="2700"/>
          </a:p>
          <a:p>
            <a:pPr marL="0" indent="0">
              <a:buSzPts val="1400"/>
              <a:buNone/>
            </a:pPr>
            <a:endParaRPr sz="1400">
              <a:solidFill>
                <a:schemeClr val="dk2"/>
              </a:solidFill>
            </a:endParaRPr>
          </a:p>
          <a:p>
            <a:pPr marL="0" indent="0">
              <a:buSzPts val="1400"/>
              <a:buNone/>
            </a:pPr>
            <a:endParaRPr sz="1400">
              <a:solidFill>
                <a:schemeClr val="dk2"/>
              </a:solidFill>
            </a:endParaRPr>
          </a:p>
        </p:txBody>
      </p:sp>
      <p:sp>
        <p:nvSpPr>
          <p:cNvPr id="176" name="Google Shape;176;p10"/>
          <p:cNvSpPr txBox="1">
            <a:spLocks noGrp="1"/>
          </p:cNvSpPr>
          <p:nvPr>
            <p:ph type="sldNum" idx="12"/>
          </p:nvPr>
        </p:nvSpPr>
        <p:spPr>
          <a:xfrm>
            <a:off x="7981950" y="6356351"/>
            <a:ext cx="2057400" cy="365125"/>
          </a:xfrm>
          <a:prstGeom prst="rect">
            <a:avLst/>
          </a:prstGeom>
          <a:noFill/>
          <a:ln>
            <a:noFill/>
          </a:ln>
        </p:spPr>
        <p:txBody>
          <a:bodyPr spcFirstLastPara="1" wrap="square" lIns="91425" tIns="45700" rIns="91425" bIns="45700" anchor="t" anchorCtr="0">
            <a:normAutofit/>
          </a:bodyPr>
          <a:lstStyle/>
          <a:p>
            <a:fld id="{00000000-1234-1234-1234-123412341234}" type="slidenum">
              <a:rPr lang="en-US"/>
              <a:pPr/>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5048</Words>
  <Application>Microsoft Office PowerPoint</Application>
  <PresentationFormat>Widescreen</PresentationFormat>
  <Paragraphs>514</Paragraphs>
  <Slides>66</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Museo Slab 500</vt:lpstr>
      <vt:lpstr>Office Theme</vt:lpstr>
      <vt:lpstr>Setting the Standard</vt:lpstr>
      <vt:lpstr>Introduce the “Setting the Standards Series” </vt:lpstr>
      <vt:lpstr>Objectives </vt:lpstr>
      <vt:lpstr>Agenda</vt:lpstr>
      <vt:lpstr>Expectations</vt:lpstr>
      <vt:lpstr>CDE  Toolkit Updates  August 7, 2020</vt:lpstr>
      <vt:lpstr>As of, July 28, 2020</vt:lpstr>
      <vt:lpstr>NEW</vt:lpstr>
      <vt:lpstr>What we are working on….</vt:lpstr>
      <vt:lpstr>Colorado Case Summaries </vt:lpstr>
      <vt:lpstr>CDPHE Incidence Rate LINK July 22 – August 4, 2020</vt:lpstr>
      <vt:lpstr>Current Epidemic Curve July 22 - Aug 4, 2020</vt:lpstr>
      <vt:lpstr>PowerPoint Presentation</vt:lpstr>
      <vt:lpstr>Grounding Our Work</vt:lpstr>
      <vt:lpstr>Children Respond Differently to COVID</vt:lpstr>
      <vt:lpstr>Layers of Protection</vt:lpstr>
      <vt:lpstr>Spacing: 6 vs 3 feet</vt:lpstr>
      <vt:lpstr>Spacing and Ventilation Example</vt:lpstr>
      <vt:lpstr>Importance of Cohorting Example</vt:lpstr>
      <vt:lpstr>Ways to Cohort</vt:lpstr>
      <vt:lpstr>Transmission Controls</vt:lpstr>
      <vt:lpstr>Hygiene &amp; Respiratory Etiquette </vt:lpstr>
      <vt:lpstr>Masks and Face Coverings</vt:lpstr>
      <vt:lpstr>Cohorting</vt:lpstr>
      <vt:lpstr>Physical Distancing</vt:lpstr>
      <vt:lpstr>Students and Staff at Increased Risk of Severe Illness</vt:lpstr>
      <vt:lpstr>Health Screening</vt:lpstr>
      <vt:lpstr>Symptoms While at School </vt:lpstr>
      <vt:lpstr>Planning the 2020-2021 School Year </vt:lpstr>
      <vt:lpstr>CDPHE’s Framework                             LINK</vt:lpstr>
      <vt:lpstr> CDE Planning Framework and Toolkit    </vt:lpstr>
      <vt:lpstr>CDE - COVID-19 Resources for Schools LINK </vt:lpstr>
      <vt:lpstr>CDE Planning the 2020-21 School Year Toolkit LINK</vt:lpstr>
      <vt:lpstr>CDE Reopening Schools: Health Guidance by COVID-19 Phase LINK</vt:lpstr>
      <vt:lpstr>Q and A</vt:lpstr>
      <vt:lpstr>High Impact Instruction in Diverse Settings </vt:lpstr>
      <vt:lpstr>Attending to Equity Across Learning Settings </vt:lpstr>
      <vt:lpstr>Considerations for Resources to Support Diverse Learning Settings </vt:lpstr>
      <vt:lpstr>Considerations for Resources to Support Diverse Learning Settings (cont’)</vt:lpstr>
      <vt:lpstr>Resources</vt:lpstr>
      <vt:lpstr>Q and A</vt:lpstr>
      <vt:lpstr>PowerPoint Presentation</vt:lpstr>
      <vt:lpstr>Closure</vt:lpstr>
      <vt:lpstr>What are the metrics and thresholds for closing school? </vt:lpstr>
      <vt:lpstr>What about mixing students from different cohorts in the health office? If a student tests positive, will health staff need to be quarantined? </vt:lpstr>
      <vt:lpstr>How is it safe to provide in-person ed to high risk students under the stay at home orders? </vt:lpstr>
      <vt:lpstr>If a student is unable to wear a mask, what recommendations are there to keep them safe? </vt:lpstr>
      <vt:lpstr>If a parent refuses the “mask mandate”, is a note required?  R </vt:lpstr>
      <vt:lpstr>What if the district refuses to make their population wear masks or follow the guidelines? </vt:lpstr>
      <vt:lpstr>Our local public health is recommending N95 masks, gloves, gowns when caring for symptomatic individuals. If districts can’t or won’t buy them, then what?  </vt:lpstr>
      <vt:lpstr>What are school staff required to do under the stay at home orders? Do they need to report to work? </vt:lpstr>
      <vt:lpstr>What is the guidance for preschool programs?  </vt:lpstr>
      <vt:lpstr>What are the recommendations on cleaning products?  </vt:lpstr>
      <vt:lpstr>How safe are water fountains and water bottle stations?  </vt:lpstr>
      <vt:lpstr>Are there any specific guidance parameters around isolation rooms? </vt:lpstr>
      <vt:lpstr>If a student answers YES to any of the screening questions, what is next? </vt:lpstr>
      <vt:lpstr>When will the “How Sick is Too Sick Guidance be available?  </vt:lpstr>
      <vt:lpstr>What if our school does not have an isolation room?    </vt:lpstr>
      <vt:lpstr>There are conflicts with CDC, CDPHE, AAP, and Local public health. Which ones should nurses follow? </vt:lpstr>
      <vt:lpstr>How soon can a county opt out of the mask requirement for the Protect Our Neighbors phase?   </vt:lpstr>
      <vt:lpstr>What are the PPE recommendations for the school health office? </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Standard</dc:title>
  <dc:creator>Madorin, Acacia</dc:creator>
  <cp:lastModifiedBy>Bruno, Joanna</cp:lastModifiedBy>
  <cp:revision>5</cp:revision>
  <dcterms:created xsi:type="dcterms:W3CDTF">2019-06-25T17:30:52Z</dcterms:created>
  <dcterms:modified xsi:type="dcterms:W3CDTF">2020-08-07T20:07:08Z</dcterms:modified>
</cp:coreProperties>
</file>