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0" r:id="rId2"/>
  </p:sldMasterIdLst>
  <p:notesMasterIdLst>
    <p:notesMasterId r:id="rId38"/>
  </p:notesMasterIdLst>
  <p:handoutMasterIdLst>
    <p:handoutMasterId r:id="rId39"/>
  </p:handoutMasterIdLst>
  <p:sldIdLst>
    <p:sldId id="474" r:id="rId3"/>
    <p:sldId id="536" r:id="rId4"/>
    <p:sldId id="506" r:id="rId5"/>
    <p:sldId id="501" r:id="rId6"/>
    <p:sldId id="507" r:id="rId7"/>
    <p:sldId id="483" r:id="rId8"/>
    <p:sldId id="538" r:id="rId9"/>
    <p:sldId id="528" r:id="rId10"/>
    <p:sldId id="458" r:id="rId11"/>
    <p:sldId id="459" r:id="rId12"/>
    <p:sldId id="460" r:id="rId13"/>
    <p:sldId id="530" r:id="rId14"/>
    <p:sldId id="524" r:id="rId15"/>
    <p:sldId id="476" r:id="rId16"/>
    <p:sldId id="491" r:id="rId17"/>
    <p:sldId id="499" r:id="rId18"/>
    <p:sldId id="494" r:id="rId19"/>
    <p:sldId id="495" r:id="rId20"/>
    <p:sldId id="537" r:id="rId21"/>
    <p:sldId id="509" r:id="rId22"/>
    <p:sldId id="511" r:id="rId23"/>
    <p:sldId id="512" r:id="rId24"/>
    <p:sldId id="514" r:id="rId25"/>
    <p:sldId id="515" r:id="rId26"/>
    <p:sldId id="516" r:id="rId27"/>
    <p:sldId id="518" r:id="rId28"/>
    <p:sldId id="519" r:id="rId29"/>
    <p:sldId id="520" r:id="rId30"/>
    <p:sldId id="523" r:id="rId31"/>
    <p:sldId id="533" r:id="rId32"/>
    <p:sldId id="522" r:id="rId33"/>
    <p:sldId id="534" r:id="rId34"/>
    <p:sldId id="526" r:id="rId35"/>
    <p:sldId id="502" r:id="rId36"/>
    <p:sldId id="535"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178"/>
    <a:srgbClr val="197A9B"/>
    <a:srgbClr val="0000FF"/>
    <a:srgbClr val="C00000"/>
    <a:srgbClr val="8C8C96"/>
    <a:srgbClr val="95B6D2"/>
    <a:srgbClr val="FFC74E"/>
    <a:srgbClr val="C6EAF6"/>
    <a:srgbClr val="FAAB67"/>
    <a:srgbClr val="0F5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8" autoAdjust="0"/>
    <p:restoredTop sz="91095" autoAdjust="0"/>
  </p:normalViewPr>
  <p:slideViewPr>
    <p:cSldViewPr>
      <p:cViewPr>
        <p:scale>
          <a:sx n="100" d="100"/>
          <a:sy n="100" d="100"/>
        </p:scale>
        <p:origin x="-2028" y="-738"/>
      </p:cViewPr>
      <p:guideLst>
        <p:guide orient="horz" pos="2160"/>
        <p:guide pos="2880"/>
      </p:guideLst>
    </p:cSldViewPr>
  </p:slideViewPr>
  <p:notesTextViewPr>
    <p:cViewPr>
      <p:scale>
        <a:sx n="1" d="1"/>
        <a:sy n="1" d="1"/>
      </p:scale>
      <p:origin x="0" y="0"/>
    </p:cViewPr>
  </p:notesTextViewPr>
  <p:sorterViewPr>
    <p:cViewPr>
      <p:scale>
        <a:sx n="95" d="100"/>
        <a:sy n="95" d="100"/>
      </p:scale>
      <p:origin x="0" y="996"/>
    </p:cViewPr>
  </p:sorterViewPr>
  <p:notesViewPr>
    <p:cSldViewPr>
      <p:cViewPr>
        <p:scale>
          <a:sx n="100" d="100"/>
          <a:sy n="100" d="100"/>
        </p:scale>
        <p:origin x="-1062" y="7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4/28/2014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Begin with course at a glance- in this case 4</a:t>
            </a:r>
            <a:r>
              <a:rPr lang="en-US" baseline="30000" dirty="0" smtClean="0">
                <a:effectLst/>
              </a:rPr>
              <a:t>th</a:t>
            </a:r>
            <a:r>
              <a:rPr lang="en-US" dirty="0" smtClean="0">
                <a:effectLst/>
              </a:rPr>
              <a:t> grade social studies</a:t>
            </a:r>
          </a:p>
          <a:p>
            <a:r>
              <a:rPr lang="en-US" dirty="0" smtClean="0">
                <a:effectLst/>
              </a:rPr>
              <a:t>Pre-populated with the standards and GLEs</a:t>
            </a:r>
          </a:p>
          <a:p>
            <a:r>
              <a:rPr lang="en-US" dirty="0" smtClean="0">
                <a:effectLst/>
              </a:rPr>
              <a:t>Here’s a closer look at the economic standard for elementary SS and its 2 GLEs</a:t>
            </a:r>
          </a:p>
          <a:p>
            <a:r>
              <a:rPr lang="en-US" dirty="0" smtClean="0">
                <a:effectLst/>
              </a:rPr>
              <a:t>Codes-Explain and highlight that these will recur throughout the document-visual</a:t>
            </a:r>
            <a:r>
              <a:rPr lang="en-US" baseline="0" dirty="0" smtClean="0">
                <a:effectLst/>
              </a:rPr>
              <a:t> illustration that ALL GLES and EOs are attended to within the units for a grade/content area</a:t>
            </a:r>
            <a:endParaRPr lang="en-US" dirty="0" smtClean="0">
              <a:effectLst/>
            </a:endParaRPr>
          </a:p>
          <a:p>
            <a:r>
              <a:rPr lang="en-US" dirty="0" smtClean="0">
                <a:effectLst/>
              </a:rPr>
              <a:t>21</a:t>
            </a:r>
            <a:r>
              <a:rPr lang="en-US" baseline="30000" dirty="0" smtClean="0">
                <a:effectLst/>
              </a:rPr>
              <a:t>st</a:t>
            </a:r>
            <a:r>
              <a:rPr lang="en-US" dirty="0" smtClean="0">
                <a:effectLst/>
              </a:rPr>
              <a:t> century skills cut across the standards Colorado's description of 21st century skills is a synthesis of the essential abilities students must apply in our fast changing world-emphasized and embedded across the standards</a:t>
            </a:r>
          </a:p>
        </p:txBody>
      </p:sp>
      <p:sp>
        <p:nvSpPr>
          <p:cNvPr id="4" name="Slide Number Placeholder 3"/>
          <p:cNvSpPr>
            <a:spLocks noGrp="1"/>
          </p:cNvSpPr>
          <p:nvPr>
            <p:ph type="sldNum" sz="quarter" idx="10"/>
          </p:nvPr>
        </p:nvSpPr>
        <p:spPr/>
        <p:txBody>
          <a:bodyPr/>
          <a:lstStyle/>
          <a:p>
            <a:fld id="{0AF8DEB9-D05A-4F4D-810B-E6E1DC083958}" type="slidenum">
              <a:rPr lang="en-US" smtClean="0"/>
              <a:pPr/>
              <a:t>9</a:t>
            </a:fld>
            <a:endParaRPr lang="en-US" dirty="0"/>
          </a:p>
        </p:txBody>
      </p:sp>
    </p:spTree>
    <p:extLst>
      <p:ext uri="{BB962C8B-B14F-4D97-AF65-F5344CB8AC3E}">
        <p14:creationId xmlns:p14="http://schemas.microsoft.com/office/powerpoint/2010/main" val="342238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Title</a:t>
            </a:r>
          </a:p>
          <a:p>
            <a:r>
              <a:rPr lang="en-US" dirty="0" smtClean="0">
                <a:effectLst/>
              </a:rPr>
              <a:t>Length of unit</a:t>
            </a:r>
          </a:p>
          <a:p>
            <a:r>
              <a:rPr lang="en-US" dirty="0" smtClean="0">
                <a:effectLst/>
              </a:rPr>
              <a:t>Standards and Grade Level Expectations</a:t>
            </a:r>
          </a:p>
          <a:p>
            <a:r>
              <a:rPr lang="en-US" dirty="0" smtClean="0">
                <a:effectLst/>
              </a:rPr>
              <a:t>(Coding again….across the unit overview- coding illustrates the truly standards based nature of the units and will, eventually, add searchable and customizable options in the future postings of the samples)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Generalizations and associated guiding questions- </a:t>
            </a:r>
            <a:r>
              <a:rPr lang="en-US" dirty="0" smtClean="0">
                <a:effectLst/>
              </a:rPr>
              <a:t>The generalizations represent what students will understand as a result of</a:t>
            </a:r>
            <a:r>
              <a:rPr lang="en-US" baseline="0" dirty="0" smtClean="0">
                <a:effectLst/>
              </a:rPr>
              <a:t> </a:t>
            </a:r>
            <a:r>
              <a:rPr lang="en-US" dirty="0" smtClean="0">
                <a:effectLst/>
              </a:rPr>
              <a:t>the unit. In other words, the generalizations are the hoped-for outcomes that provide the basis for designing backwards the rest of the unit.  </a:t>
            </a:r>
          </a:p>
          <a:p>
            <a:r>
              <a:rPr lang="en-US" dirty="0" smtClean="0">
                <a:effectLst/>
              </a:rPr>
              <a:t>Right next to the generalizations are the guiding questions, both factual and conceptual, that represent inquiries directly linked to the generalizations/understandings. </a:t>
            </a:r>
          </a:p>
          <a:p>
            <a:r>
              <a:rPr lang="en-US" dirty="0" smtClean="0">
                <a:effectLst/>
              </a:rPr>
              <a:t> </a:t>
            </a:r>
          </a:p>
          <a:p>
            <a:r>
              <a:rPr lang="en-US" dirty="0" smtClean="0">
                <a:effectLst/>
              </a:rPr>
              <a:t>Factual (Specific convergent content questions that have specific</a:t>
            </a:r>
            <a:r>
              <a:rPr lang="en-US" baseline="0" dirty="0" smtClean="0">
                <a:effectLst/>
              </a:rPr>
              <a:t> and/or </a:t>
            </a:r>
            <a:r>
              <a:rPr lang="en-US" dirty="0" smtClean="0">
                <a:effectLst/>
              </a:rPr>
              <a:t>right or wrong answers):</a:t>
            </a:r>
            <a:r>
              <a:rPr lang="en-US" sz="1200" kern="1200" dirty="0" smtClean="0">
                <a:solidFill>
                  <a:schemeClr val="tx1"/>
                </a:solidFill>
                <a:effectLst/>
                <a:latin typeface="+mn-lt"/>
                <a:ea typeface="+mn-ea"/>
                <a:cs typeface="+mn-cs"/>
              </a:rPr>
              <a:t> </a:t>
            </a:r>
            <a:r>
              <a:rPr lang="en-US" dirty="0" smtClean="0">
                <a:effectLst/>
              </a:rPr>
              <a:t>What were the major cycles of Boom and Bust in Colorado over the past 150 years?  </a:t>
            </a:r>
          </a:p>
          <a:p>
            <a:r>
              <a:rPr lang="en-US" dirty="0" smtClean="0">
                <a:effectLst/>
              </a:rPr>
              <a:t>Conceptual (Broader divergent questions designed to provoke thoughtful, multiple, even subjective answers): How are personal or social values represented by the economic choices we make in our daily lives? </a:t>
            </a:r>
          </a:p>
          <a:p>
            <a:r>
              <a:rPr lang="en-US" sz="1200" kern="1200" dirty="0" smtClean="0">
                <a:solidFill>
                  <a:schemeClr val="tx1"/>
                </a:solidFill>
                <a:effectLst/>
                <a:latin typeface="+mn-lt"/>
                <a:ea typeface="+mn-ea"/>
                <a:cs typeface="+mn-cs"/>
              </a:rPr>
              <a:t>Both kinds of questions are essential for building those understandings, those generalizations. </a:t>
            </a:r>
            <a:endParaRPr lang="en-US" dirty="0"/>
          </a:p>
        </p:txBody>
      </p:sp>
      <p:sp>
        <p:nvSpPr>
          <p:cNvPr id="4" name="Slide Number Placeholder 3"/>
          <p:cNvSpPr>
            <a:spLocks noGrp="1"/>
          </p:cNvSpPr>
          <p:nvPr>
            <p:ph type="sldNum" sz="quarter" idx="10"/>
          </p:nvPr>
        </p:nvSpPr>
        <p:spPr/>
        <p:txBody>
          <a:bodyPr/>
          <a:lstStyle/>
          <a:p>
            <a:fld id="{0AF8DEB9-D05A-4F4D-810B-E6E1DC083958}" type="slidenum">
              <a:rPr lang="en-US" smtClean="0"/>
              <a:pPr/>
              <a:t>10</a:t>
            </a:fld>
            <a:endParaRPr lang="en-US" dirty="0"/>
          </a:p>
        </p:txBody>
      </p:sp>
    </p:spTree>
    <p:extLst>
      <p:ext uri="{BB962C8B-B14F-4D97-AF65-F5344CB8AC3E}">
        <p14:creationId xmlns:p14="http://schemas.microsoft.com/office/powerpoint/2010/main" val="46945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Critical Content and Skills-</a:t>
            </a:r>
            <a:r>
              <a:rPr lang="en-US" dirty="0" smtClean="0">
                <a:effectLst/>
              </a:rPr>
              <a:t>Moving on, the next two major components highlight what students should know and be able to do  </a:t>
            </a:r>
          </a:p>
          <a:p>
            <a:r>
              <a:rPr lang="en-US" dirty="0" smtClean="0">
                <a:effectLst/>
              </a:rPr>
              <a:t>Knowledge or topics-The specific factual information and topics related to the unit focus and necessary for achieving the unit’s big understandings</a:t>
            </a:r>
          </a:p>
          <a:p>
            <a:r>
              <a:rPr lang="en-US" dirty="0" smtClean="0">
                <a:effectLst/>
              </a:rPr>
              <a:t>Skills- Those abilities that will develop across the course of the unit and that transfer to work in other content areas</a:t>
            </a:r>
          </a:p>
          <a:p>
            <a:r>
              <a:rPr lang="en-US" dirty="0" smtClean="0">
                <a:effectLst/>
              </a:rPr>
              <a:t> </a:t>
            </a:r>
          </a:p>
          <a:p>
            <a:r>
              <a:rPr lang="en-US" dirty="0" smtClean="0">
                <a:effectLst/>
              </a:rPr>
              <a:t>Example-Content  The realities and impact of the Colorado Fur Trade and the Colorado Mining Industry (specific and locked to Colorado history)   </a:t>
            </a:r>
          </a:p>
          <a:p>
            <a:r>
              <a:rPr lang="en-US" dirty="0" smtClean="0">
                <a:effectLst/>
              </a:rPr>
              <a:t>Example-Skills  Analyze cause and effect relationships between societal values/needs and individual lives, the physical environment, and the economy. (Analysis of Cause and Effect-transferable to all disciplines)</a:t>
            </a:r>
            <a:endParaRPr lang="en-US" dirty="0">
              <a:effectLst/>
            </a:endParaRPr>
          </a:p>
        </p:txBody>
      </p:sp>
      <p:sp>
        <p:nvSpPr>
          <p:cNvPr id="4" name="Slide Number Placeholder 3"/>
          <p:cNvSpPr>
            <a:spLocks noGrp="1"/>
          </p:cNvSpPr>
          <p:nvPr>
            <p:ph type="sldNum" sz="quarter" idx="10"/>
          </p:nvPr>
        </p:nvSpPr>
        <p:spPr/>
        <p:txBody>
          <a:bodyPr/>
          <a:lstStyle/>
          <a:p>
            <a:fld id="{0AF8DEB9-D05A-4F4D-810B-E6E1DC083958}" type="slidenum">
              <a:rPr lang="en-US" smtClean="0"/>
              <a:pPr/>
              <a:t>11</a:t>
            </a:fld>
            <a:endParaRPr lang="en-US" dirty="0"/>
          </a:p>
        </p:txBody>
      </p:sp>
    </p:spTree>
    <p:extLst>
      <p:ext uri="{BB962C8B-B14F-4D97-AF65-F5344CB8AC3E}">
        <p14:creationId xmlns:p14="http://schemas.microsoft.com/office/powerpoint/2010/main" val="240357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048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5715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84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9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73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197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1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901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2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002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6893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10496598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tandardsandinstruc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de.state.co.us/standardsandinstruction/instructionalunitsamp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www.timemaps.com/history/africa-1453ad" TargetMode="External"/><Relationship Id="rId2" Type="http://schemas.openxmlformats.org/officeDocument/2006/relationships/hyperlink" Target="http://christykeeler.com/EducationalVirtualMuseums.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kellogg.nd.edu/outreach/africares.shtml" TargetMode="External"/><Relationship Id="rId13" Type="http://schemas.openxmlformats.org/officeDocument/2006/relationships/hyperlink" Target="http://listverse.com/2011/12/15/top-10-misconceptions-about-africa/" TargetMode="External"/><Relationship Id="rId3" Type="http://schemas.openxmlformats.org/officeDocument/2006/relationships/hyperlink" Target="http://opendataforafrica.org/ngstkbe/africa-gdp-per-capita" TargetMode="External"/><Relationship Id="rId7" Type="http://schemas.openxmlformats.org/officeDocument/2006/relationships/hyperlink" Target="http://flowingdata.com/2010/10/18/true-size-of-africa/" TargetMode="External"/><Relationship Id="rId12" Type="http://schemas.openxmlformats.org/officeDocument/2006/relationships/hyperlink" Target="http://goafrica.about.com/od/peopleandculture/tp/Top-10-Myths-About-Africa.htm" TargetMode="External"/><Relationship Id="rId2" Type="http://schemas.openxmlformats.org/officeDocument/2006/relationships/hyperlink" Target="http://tinyurl.com/mlwldjk" TargetMode="External"/><Relationship Id="rId1" Type="http://schemas.openxmlformats.org/officeDocument/2006/relationships/slideLayout" Target="../slideLayouts/slideLayout16.xml"/><Relationship Id="rId6" Type="http://schemas.openxmlformats.org/officeDocument/2006/relationships/hyperlink" Target="http://etc.usf.edu/maps/galleries/africa/complete/index.php" TargetMode="External"/><Relationship Id="rId11" Type="http://schemas.openxmlformats.org/officeDocument/2006/relationships/hyperlink" Target="http://www.worksheetworks.com/miscellanea/graphic-organizers/tchart.html" TargetMode="External"/><Relationship Id="rId5" Type="http://schemas.openxmlformats.org/officeDocument/2006/relationships/hyperlink" Target="http://www.wdl.org/en/search/?regions=africa" TargetMode="External"/><Relationship Id="rId10" Type="http://schemas.openxmlformats.org/officeDocument/2006/relationships/hyperlink" Target="http://kellogg.nd.edu/outreach/ocobock.pdf" TargetMode="External"/><Relationship Id="rId4" Type="http://schemas.openxmlformats.org/officeDocument/2006/relationships/hyperlink" Target="http://opendataforafrica.org/spcesjf/africa-duration-of-education" TargetMode="External"/><Relationship Id="rId9" Type="http://schemas.openxmlformats.org/officeDocument/2006/relationships/hyperlink" Target="http://www.worldtrek.org/odyssey/teachers/index.html" TargetMode="External"/><Relationship Id="rId14" Type="http://schemas.openxmlformats.org/officeDocument/2006/relationships/hyperlink" Target="http://aafroscandic.wordpress.com/2013/03/23/top-10-myths-about-africa-did-you-really-just-say-that-listen-to-yoursel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ducationoasis.com/curriculum/GO/sequence.htm" TargetMode="External"/><Relationship Id="rId7" Type="http://schemas.openxmlformats.org/officeDocument/2006/relationships/hyperlink" Target="http://www.humbleisd.net/page/26821" TargetMode="External"/><Relationship Id="rId2" Type="http://schemas.openxmlformats.org/officeDocument/2006/relationships/hyperlink" Target="http://www.loc.gov/teachers/usingprimarysources/resources/Analyzing_Books_and_Other_Printed_Texts.pdf" TargetMode="External"/><Relationship Id="rId1" Type="http://schemas.openxmlformats.org/officeDocument/2006/relationships/slideLayout" Target="../slideLayouts/slideLayout16.xml"/><Relationship Id="rId6" Type="http://schemas.openxmlformats.org/officeDocument/2006/relationships/hyperlink" Target="http://education.nationalgeographic.com/education/mapping/outline-map/?map=Africa&amp;ar_a=1" TargetMode="External"/><Relationship Id="rId5" Type="http://schemas.openxmlformats.org/officeDocument/2006/relationships/hyperlink" Target="http://flowingdata.com/2010/10/18/true-size-of-africa/" TargetMode="External"/><Relationship Id="rId4" Type="http://schemas.openxmlformats.org/officeDocument/2006/relationships/hyperlink" Target="http://www.umbc.edu/che/tahlessons/pdf/historylabs/In_What_Ways_We_faculty:RS2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restandards.org/ELA-Literacy/WHST/6-8" TargetMode="External"/><Relationship Id="rId2" Type="http://schemas.openxmlformats.org/officeDocument/2006/relationships/hyperlink" Target="http://www.corestandards.org/ELA-Literacy/RH/6-8"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cosocialstudies" TargetMode="External"/><Relationship Id="rId2" Type="http://schemas.openxmlformats.org/officeDocument/2006/relationships/hyperlink" Target="http://www.cde.state.co.us/standardsandinstruction/instructionalunits-socialstudie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standardsandinstruction/instructionalunitsamples" TargetMode="External"/><Relationship Id="rId2" Type="http://schemas.openxmlformats.org/officeDocument/2006/relationships/hyperlink" Target="http://www.ed.gov/edblogs/progress/2014/04/colorado-teachers-leading-new-standards-adoption/#more-1288"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standardsandinstruction/curriculumoverview-presentations" TargetMode="External"/><Relationship Id="rId2" Type="http://schemas.openxmlformats.org/officeDocument/2006/relationships/hyperlink" Target="http://www.cde.state.co.us/standardsandinstruction/curriculumovervi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Overview of the Instructional Unit Samples </a:t>
            </a:r>
          </a:p>
          <a:p>
            <a:pPr algn="ctr">
              <a:buNone/>
            </a:pPr>
            <a:r>
              <a:rPr lang="en-US" sz="4800" dirty="0" smtClean="0">
                <a:latin typeface="Palatino Linotype" panose="02040502050505030304" pitchFamily="18" charset="0"/>
              </a:rPr>
              <a:t>Colorado’s 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2400" dirty="0" smtClean="0"/>
              <a:t>Stephanie Hartman </a:t>
            </a:r>
          </a:p>
          <a:p>
            <a:pPr algn="ctr">
              <a:buNone/>
            </a:pPr>
            <a:r>
              <a:rPr lang="en-US" sz="2400" dirty="0" smtClean="0"/>
              <a:t>Social Studies Content Specialist, CDE</a:t>
            </a:r>
          </a:p>
          <a:p>
            <a:pPr algn="ctr">
              <a:buNone/>
            </a:pPr>
            <a:r>
              <a:rPr lang="en-US" sz="2400" dirty="0" smtClean="0">
                <a:hlinkClick r:id="rId2"/>
              </a:rPr>
              <a:t>http</a:t>
            </a:r>
            <a:r>
              <a:rPr lang="en-US" sz="2400" dirty="0">
                <a:hlinkClick r:id="rId2"/>
              </a:rPr>
              <a:t>://</a:t>
            </a:r>
            <a:r>
              <a:rPr lang="en-US" sz="2400" dirty="0" smtClean="0">
                <a:hlinkClick r:id="rId2"/>
              </a:rPr>
              <a:t>www.cde.state.co.us/standardsandinstruction</a:t>
            </a:r>
            <a:endParaRPr lang="en-US" sz="2400" dirty="0" smtClean="0"/>
          </a:p>
          <a:p>
            <a:pPr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61653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Tree>
    <p:extLst>
      <p:ext uri="{BB962C8B-B14F-4D97-AF65-F5344CB8AC3E}">
        <p14:creationId xmlns:p14="http://schemas.microsoft.com/office/powerpoint/2010/main" val="328459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609600"/>
            <a:ext cx="88392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t>Project Overview</a:t>
            </a:r>
            <a:endParaRPr lang="en-US" sz="4000" dirty="0"/>
          </a:p>
        </p:txBody>
      </p:sp>
      <p:grpSp>
        <p:nvGrpSpPr>
          <p:cNvPr id="3" name="Group 4"/>
          <p:cNvGrpSpPr/>
          <p:nvPr/>
        </p:nvGrpSpPr>
        <p:grpSpPr>
          <a:xfrm>
            <a:off x="436335" y="1564241"/>
            <a:ext cx="8427107" cy="4667107"/>
            <a:chOff x="457200" y="1515360"/>
            <a:chExt cx="5888297" cy="3937286"/>
          </a:xfrm>
        </p:grpSpPr>
        <p:sp>
          <p:nvSpPr>
            <p:cNvPr id="4" name="Freeform 3"/>
            <p:cNvSpPr/>
            <p:nvPr/>
          </p:nvSpPr>
          <p:spPr>
            <a:xfrm>
              <a:off x="457200" y="1806649"/>
              <a:ext cx="2131219" cy="1978815"/>
            </a:xfrm>
            <a:custGeom>
              <a:avLst/>
              <a:gdLst>
                <a:gd name="connsiteX0" fmla="*/ 0 w 2131219"/>
                <a:gd name="connsiteY0" fmla="*/ 989408 h 1978815"/>
                <a:gd name="connsiteX1" fmla="*/ 1065610 w 2131219"/>
                <a:gd name="connsiteY1" fmla="*/ 0 h 1978815"/>
                <a:gd name="connsiteX2" fmla="*/ 2131220 w 2131219"/>
                <a:gd name="connsiteY2" fmla="*/ 989408 h 1978815"/>
                <a:gd name="connsiteX3" fmla="*/ 1065610 w 2131219"/>
                <a:gd name="connsiteY3" fmla="*/ 1978816 h 1978815"/>
                <a:gd name="connsiteX4" fmla="*/ 0 w 2131219"/>
                <a:gd name="connsiteY4" fmla="*/ 989408 h 197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219" h="1978815">
                  <a:moveTo>
                    <a:pt x="0" y="989408"/>
                  </a:moveTo>
                  <a:cubicBezTo>
                    <a:pt x="0" y="442973"/>
                    <a:pt x="477090" y="0"/>
                    <a:pt x="1065610" y="0"/>
                  </a:cubicBezTo>
                  <a:cubicBezTo>
                    <a:pt x="1654130" y="0"/>
                    <a:pt x="2131220" y="442973"/>
                    <a:pt x="2131220" y="989408"/>
                  </a:cubicBezTo>
                  <a:cubicBezTo>
                    <a:pt x="2131220" y="1535843"/>
                    <a:pt x="1654130" y="1978816"/>
                    <a:pt x="1065610" y="1978816"/>
                  </a:cubicBezTo>
                  <a:cubicBezTo>
                    <a:pt x="477090" y="1978816"/>
                    <a:pt x="0" y="1535843"/>
                    <a:pt x="0" y="98940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6400" tIns="324081" rIns="346400" bIns="324081"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rPr>
                <a:t>Standards</a:t>
              </a:r>
              <a:endParaRPr lang="en-US" sz="2700" dirty="0">
                <a:solidFill>
                  <a:prstClr val="white"/>
                </a:solidFill>
              </a:endParaRPr>
            </a:p>
          </p:txBody>
        </p:sp>
        <p:sp>
          <p:nvSpPr>
            <p:cNvPr id="5" name="Isosceles Triangle 4"/>
            <p:cNvSpPr/>
            <p:nvPr/>
          </p:nvSpPr>
          <p:spPr>
            <a:xfrm rot="9350408">
              <a:off x="1447510" y="3962977"/>
              <a:ext cx="476028" cy="359446"/>
            </a:xfrm>
            <a:prstGeom prst="triangle">
              <a:avLst/>
            </a:prstGeom>
            <a:solidFill>
              <a:schemeClr val="tx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reeform 5"/>
            <p:cNvSpPr/>
            <p:nvPr/>
          </p:nvSpPr>
          <p:spPr>
            <a:xfrm>
              <a:off x="1427314" y="4334015"/>
              <a:ext cx="1229916" cy="1118631"/>
            </a:xfrm>
            <a:custGeom>
              <a:avLst/>
              <a:gdLst>
                <a:gd name="connsiteX0" fmla="*/ 0 w 1229916"/>
                <a:gd name="connsiteY0" fmla="*/ 559316 h 1118631"/>
                <a:gd name="connsiteX1" fmla="*/ 614958 w 1229916"/>
                <a:gd name="connsiteY1" fmla="*/ 0 h 1118631"/>
                <a:gd name="connsiteX2" fmla="*/ 1229916 w 1229916"/>
                <a:gd name="connsiteY2" fmla="*/ 559316 h 1118631"/>
                <a:gd name="connsiteX3" fmla="*/ 614958 w 1229916"/>
                <a:gd name="connsiteY3" fmla="*/ 1118632 h 1118631"/>
                <a:gd name="connsiteX4" fmla="*/ 0 w 1229916"/>
                <a:gd name="connsiteY4" fmla="*/ 559316 h 11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16" h="1118631">
                  <a:moveTo>
                    <a:pt x="0" y="559316"/>
                  </a:moveTo>
                  <a:cubicBezTo>
                    <a:pt x="0" y="250414"/>
                    <a:pt x="275326" y="0"/>
                    <a:pt x="614958" y="0"/>
                  </a:cubicBezTo>
                  <a:cubicBezTo>
                    <a:pt x="954590" y="0"/>
                    <a:pt x="1229916" y="250414"/>
                    <a:pt x="1229916" y="559316"/>
                  </a:cubicBezTo>
                  <a:cubicBezTo>
                    <a:pt x="1229916" y="868218"/>
                    <a:pt x="954590" y="1118632"/>
                    <a:pt x="614958" y="1118632"/>
                  </a:cubicBezTo>
                  <a:cubicBezTo>
                    <a:pt x="275326" y="1118632"/>
                    <a:pt x="0" y="868218"/>
                    <a:pt x="0" y="559316"/>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2817" tIns="176520" rIns="192817" bIns="176520" numCol="1" spcCol="1270" anchor="ctr" anchorCtr="0">
              <a:noAutofit/>
            </a:bodyPr>
            <a:lstStyle/>
            <a:p>
              <a:pPr algn="ctr" defTabSz="444500">
                <a:lnSpc>
                  <a:spcPct val="90000"/>
                </a:lnSpc>
                <a:spcBef>
                  <a:spcPct val="0"/>
                </a:spcBef>
                <a:spcAft>
                  <a:spcPct val="35000"/>
                </a:spcAft>
              </a:pPr>
              <a:r>
                <a:rPr lang="en-US" b="1" dirty="0" smtClean="0">
                  <a:solidFill>
                    <a:sysClr val="windowText" lastClr="000000"/>
                  </a:solidFill>
                </a:rPr>
                <a:t>Year At A Glance </a:t>
              </a:r>
            </a:p>
            <a:p>
              <a:pPr algn="ctr" defTabSz="444500">
                <a:lnSpc>
                  <a:spcPct val="90000"/>
                </a:lnSpc>
                <a:spcBef>
                  <a:spcPct val="0"/>
                </a:spcBef>
                <a:spcAft>
                  <a:spcPct val="35000"/>
                </a:spcAft>
              </a:pPr>
              <a:r>
                <a:rPr lang="en-US" b="1" dirty="0" smtClean="0">
                  <a:solidFill>
                    <a:sysClr val="windowText" lastClr="000000"/>
                  </a:solidFill>
                </a:rPr>
                <a:t>(page 1)</a:t>
              </a:r>
              <a:endParaRPr lang="en-US" b="1" dirty="0">
                <a:solidFill>
                  <a:sysClr val="windowText" lastClr="000000"/>
                </a:solidFill>
              </a:endParaRPr>
            </a:p>
          </p:txBody>
        </p:sp>
        <p:sp>
          <p:nvSpPr>
            <p:cNvPr id="7" name="Isosceles Triangle 6"/>
            <p:cNvSpPr/>
            <p:nvPr/>
          </p:nvSpPr>
          <p:spPr>
            <a:xfrm rot="3289148">
              <a:off x="2688217" y="4481867"/>
              <a:ext cx="497774" cy="333955"/>
            </a:xfrm>
            <a:prstGeom prst="triangle">
              <a:avLst/>
            </a:prstGeom>
            <a:solidFill>
              <a:schemeClr val="tx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Freeform 7"/>
            <p:cNvSpPr/>
            <p:nvPr/>
          </p:nvSpPr>
          <p:spPr>
            <a:xfrm>
              <a:off x="3143391" y="3734153"/>
              <a:ext cx="1210866" cy="1167372"/>
            </a:xfrm>
            <a:custGeom>
              <a:avLst/>
              <a:gdLst>
                <a:gd name="connsiteX0" fmla="*/ 0 w 1210866"/>
                <a:gd name="connsiteY0" fmla="*/ 583686 h 1167372"/>
                <a:gd name="connsiteX1" fmla="*/ 605433 w 1210866"/>
                <a:gd name="connsiteY1" fmla="*/ 0 h 1167372"/>
                <a:gd name="connsiteX2" fmla="*/ 1210866 w 1210866"/>
                <a:gd name="connsiteY2" fmla="*/ 583686 h 1167372"/>
                <a:gd name="connsiteX3" fmla="*/ 605433 w 1210866"/>
                <a:gd name="connsiteY3" fmla="*/ 1167372 h 1167372"/>
                <a:gd name="connsiteX4" fmla="*/ 0 w 1210866"/>
                <a:gd name="connsiteY4" fmla="*/ 583686 h 11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66" h="1167372">
                  <a:moveTo>
                    <a:pt x="0" y="583686"/>
                  </a:moveTo>
                  <a:cubicBezTo>
                    <a:pt x="0" y="261325"/>
                    <a:pt x="271062" y="0"/>
                    <a:pt x="605433" y="0"/>
                  </a:cubicBezTo>
                  <a:cubicBezTo>
                    <a:pt x="939804" y="0"/>
                    <a:pt x="1210866" y="261325"/>
                    <a:pt x="1210866" y="583686"/>
                  </a:cubicBezTo>
                  <a:cubicBezTo>
                    <a:pt x="1210866" y="906047"/>
                    <a:pt x="939804" y="1167372"/>
                    <a:pt x="605433" y="1167372"/>
                  </a:cubicBezTo>
                  <a:cubicBezTo>
                    <a:pt x="271062" y="1167372"/>
                    <a:pt x="0" y="906047"/>
                    <a:pt x="0" y="583686"/>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0027" tIns="183658" rIns="190027" bIns="183658" numCol="1" spcCol="1270" anchor="ctr" anchorCtr="0">
              <a:noAutofit/>
            </a:bodyPr>
            <a:lstStyle/>
            <a:p>
              <a:pPr algn="ctr" defTabSz="444500">
                <a:lnSpc>
                  <a:spcPct val="90000"/>
                </a:lnSpc>
                <a:spcBef>
                  <a:spcPct val="0"/>
                </a:spcBef>
                <a:spcAft>
                  <a:spcPct val="35000"/>
                </a:spcAft>
              </a:pPr>
              <a:r>
                <a:rPr lang="en-US" sz="2000" b="1" dirty="0" smtClean="0">
                  <a:solidFill>
                    <a:srgbClr val="000000"/>
                  </a:solidFill>
                </a:rPr>
                <a:t>Unit Overview </a:t>
              </a:r>
              <a:endParaRPr lang="en-US" sz="2000" b="1" dirty="0">
                <a:solidFill>
                  <a:srgbClr val="000000"/>
                </a:solidFill>
              </a:endParaRPr>
            </a:p>
          </p:txBody>
        </p:sp>
        <p:sp>
          <p:nvSpPr>
            <p:cNvPr id="9" name="Isosceles Triangle 8"/>
            <p:cNvSpPr/>
            <p:nvPr/>
          </p:nvSpPr>
          <p:spPr>
            <a:xfrm rot="2545088">
              <a:off x="4140480" y="3733354"/>
              <a:ext cx="427553" cy="259650"/>
            </a:xfrm>
            <a:prstGeom prst="triangle">
              <a:avLst/>
            </a:prstGeom>
            <a:solidFill>
              <a:schemeClr val="tx1"/>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9"/>
            <p:cNvSpPr/>
            <p:nvPr/>
          </p:nvSpPr>
          <p:spPr>
            <a:xfrm>
              <a:off x="4198821" y="2549069"/>
              <a:ext cx="1261700" cy="1317659"/>
            </a:xfrm>
            <a:custGeom>
              <a:avLst/>
              <a:gdLst>
                <a:gd name="connsiteX0" fmla="*/ 0 w 1075137"/>
                <a:gd name="connsiteY0" fmla="*/ 556419 h 1112838"/>
                <a:gd name="connsiteX1" fmla="*/ 537569 w 1075137"/>
                <a:gd name="connsiteY1" fmla="*/ 0 h 1112838"/>
                <a:gd name="connsiteX2" fmla="*/ 1075138 w 1075137"/>
                <a:gd name="connsiteY2" fmla="*/ 556419 h 1112838"/>
                <a:gd name="connsiteX3" fmla="*/ 537569 w 1075137"/>
                <a:gd name="connsiteY3" fmla="*/ 1112838 h 1112838"/>
                <a:gd name="connsiteX4" fmla="*/ 0 w 1075137"/>
                <a:gd name="connsiteY4" fmla="*/ 556419 h 111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37" h="1112838">
                  <a:moveTo>
                    <a:pt x="0" y="556419"/>
                  </a:moveTo>
                  <a:cubicBezTo>
                    <a:pt x="0" y="249117"/>
                    <a:pt x="240678" y="0"/>
                    <a:pt x="537569" y="0"/>
                  </a:cubicBezTo>
                  <a:cubicBezTo>
                    <a:pt x="834460" y="0"/>
                    <a:pt x="1075138" y="249117"/>
                    <a:pt x="1075138" y="556419"/>
                  </a:cubicBezTo>
                  <a:cubicBezTo>
                    <a:pt x="1075138" y="863721"/>
                    <a:pt x="834460" y="1112838"/>
                    <a:pt x="537569" y="1112838"/>
                  </a:cubicBezTo>
                  <a:cubicBezTo>
                    <a:pt x="240678" y="1112838"/>
                    <a:pt x="0" y="863721"/>
                    <a:pt x="0" y="556419"/>
                  </a:cubicBezTo>
                  <a:close/>
                </a:path>
              </a:pathLst>
            </a:custGeom>
            <a:solidFill>
              <a:srgbClr val="0F587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150" tIns="175671" rIns="170150" bIns="175671" numCol="1" spcCol="1270" anchor="ctr" anchorCtr="0">
              <a:noAutofit/>
            </a:bodyPr>
            <a:lstStyle/>
            <a:p>
              <a:pPr algn="ctr" defTabSz="444500">
                <a:lnSpc>
                  <a:spcPct val="90000"/>
                </a:lnSpc>
                <a:spcBef>
                  <a:spcPct val="0"/>
                </a:spcBef>
                <a:spcAft>
                  <a:spcPct val="35000"/>
                </a:spcAft>
              </a:pPr>
              <a:r>
                <a:rPr lang="en-US" sz="1600" b="1" dirty="0" smtClean="0">
                  <a:solidFill>
                    <a:prstClr val="white"/>
                  </a:solidFill>
                </a:rPr>
                <a:t>Instructional Unit Development</a:t>
              </a:r>
              <a:endParaRPr lang="en-US" sz="1600" b="1" dirty="0">
                <a:solidFill>
                  <a:prstClr val="white"/>
                </a:solidFill>
              </a:endParaRPr>
            </a:p>
          </p:txBody>
        </p:sp>
        <p:sp>
          <p:nvSpPr>
            <p:cNvPr id="11" name="Freeform 10"/>
            <p:cNvSpPr/>
            <p:nvPr/>
          </p:nvSpPr>
          <p:spPr>
            <a:xfrm>
              <a:off x="4560123" y="1515360"/>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srgbClr val="000000"/>
                  </a:solidFill>
                </a:rPr>
                <a:t>Lesson Plan</a:t>
              </a:r>
              <a:endParaRPr lang="en-US" sz="1600" b="1" dirty="0">
                <a:solidFill>
                  <a:srgbClr val="000000"/>
                </a:solidFill>
              </a:endParaRPr>
            </a:p>
          </p:txBody>
        </p:sp>
        <p:sp>
          <p:nvSpPr>
            <p:cNvPr id="12" name="Freeform 11"/>
            <p:cNvSpPr/>
            <p:nvPr/>
          </p:nvSpPr>
          <p:spPr>
            <a:xfrm>
              <a:off x="5460521" y="221862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srgbClr val="000000"/>
                  </a:solidFill>
                </a:rPr>
                <a:t>Lesson Plan</a:t>
              </a:r>
              <a:endParaRPr lang="en-US" sz="1600" b="1" dirty="0">
                <a:solidFill>
                  <a:srgbClr val="000000"/>
                </a:solidFill>
              </a:endParaRPr>
            </a:p>
          </p:txBody>
        </p:sp>
        <p:sp>
          <p:nvSpPr>
            <p:cNvPr id="13" name="Freeform 12"/>
            <p:cNvSpPr/>
            <p:nvPr/>
          </p:nvSpPr>
          <p:spPr>
            <a:xfrm>
              <a:off x="5530703" y="3459332"/>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srgbClr val="000000"/>
                  </a:solidFill>
                </a:rPr>
                <a:t>Lesson Plan</a:t>
              </a:r>
              <a:endParaRPr lang="en-US" sz="1600" b="1" dirty="0">
                <a:solidFill>
                  <a:srgbClr val="000000"/>
                </a:solidFill>
              </a:endParaRPr>
            </a:p>
          </p:txBody>
        </p:sp>
      </p:grpSp>
      <p:sp>
        <p:nvSpPr>
          <p:cNvPr id="14" name="TextBox 13"/>
          <p:cNvSpPr txBox="1"/>
          <p:nvPr/>
        </p:nvSpPr>
        <p:spPr>
          <a:xfrm>
            <a:off x="3765294" y="1322234"/>
            <a:ext cx="2542989" cy="1467326"/>
          </a:xfrm>
          <a:prstGeom prs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dirty="0" smtClean="0">
                <a:solidFill>
                  <a:srgbClr val="000000"/>
                </a:solidFill>
              </a:rPr>
              <a:t>Lesson Plans will be the work of individual schools and teachers.</a:t>
            </a:r>
            <a:endParaRPr lang="en-US" sz="1400" b="1" dirty="0">
              <a:solidFill>
                <a:srgbClr val="000000"/>
              </a:solidFill>
            </a:endParaRPr>
          </a:p>
        </p:txBody>
      </p:sp>
    </p:spTree>
    <p:extLst>
      <p:ext uri="{BB962C8B-B14F-4D97-AF65-F5344CB8AC3E}">
        <p14:creationId xmlns:p14="http://schemas.microsoft.com/office/powerpoint/2010/main" val="358687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14400"/>
          </a:xfrm>
        </p:spPr>
        <p:txBody>
          <a:bodyPr/>
          <a:lstStyle/>
          <a:p>
            <a:pPr marL="45720" indent="0"/>
            <a:r>
              <a:rPr lang="en-US" sz="4000" dirty="0"/>
              <a:t>T</a:t>
            </a:r>
            <a:r>
              <a:rPr lang="en-US" sz="4000" dirty="0" smtClean="0"/>
              <a:t>he Samples Left Work </a:t>
            </a:r>
            <a:r>
              <a:rPr lang="en-US" sz="4000" dirty="0"/>
              <a:t>to be </a:t>
            </a:r>
            <a:r>
              <a:rPr lang="en-US" sz="4000" dirty="0" smtClean="0"/>
              <a:t>Done</a:t>
            </a:r>
            <a:r>
              <a:rPr lang="en-US" sz="4000" dirty="0"/>
              <a:t>….</a:t>
            </a:r>
          </a:p>
        </p:txBody>
      </p:sp>
      <p:sp>
        <p:nvSpPr>
          <p:cNvPr id="3" name="Content Placeholder 2"/>
          <p:cNvSpPr>
            <a:spLocks noGrp="1"/>
          </p:cNvSpPr>
          <p:nvPr>
            <p:ph idx="1"/>
          </p:nvPr>
        </p:nvSpPr>
        <p:spPr>
          <a:xfrm>
            <a:off x="381000" y="1676400"/>
            <a:ext cx="8229600" cy="4830763"/>
          </a:xfrm>
        </p:spPr>
        <p:txBody>
          <a:bodyPr/>
          <a:lstStyle/>
          <a:p>
            <a:pPr marL="45720" indent="0">
              <a:buNone/>
            </a:pPr>
            <a:r>
              <a:rPr lang="en-US" sz="2800" dirty="0" smtClean="0"/>
              <a:t>As suggested sequencing resources, the Curriculum Overviews do NOT contain:</a:t>
            </a:r>
          </a:p>
          <a:p>
            <a:pPr marL="45720" indent="0">
              <a:buNone/>
            </a:pPr>
            <a:endParaRPr lang="en-US" sz="2800" dirty="0"/>
          </a:p>
          <a:p>
            <a:r>
              <a:rPr lang="en-US" sz="2800" dirty="0" smtClean="0"/>
              <a:t>learning experiences</a:t>
            </a:r>
          </a:p>
          <a:p>
            <a:r>
              <a:rPr lang="en-US" sz="2800" dirty="0" smtClean="0"/>
              <a:t>resources </a:t>
            </a:r>
          </a:p>
          <a:p>
            <a:r>
              <a:rPr lang="en-US" sz="2800" dirty="0" smtClean="0"/>
              <a:t>assessment ideas</a:t>
            </a:r>
          </a:p>
          <a:p>
            <a:r>
              <a:rPr lang="en-US" sz="2800" dirty="0" smtClean="0"/>
              <a:t>differentiation options</a:t>
            </a:r>
          </a:p>
        </p:txBody>
      </p:sp>
    </p:spTree>
    <p:extLst>
      <p:ext uri="{BB962C8B-B14F-4D97-AF65-F5344CB8AC3E}">
        <p14:creationId xmlns:p14="http://schemas.microsoft.com/office/powerpoint/2010/main" val="3844060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4000" dirty="0" smtClean="0"/>
              <a:t>Teacher-Authored</a:t>
            </a:r>
            <a:r>
              <a:rPr lang="en-US" sz="3600" dirty="0" smtClean="0"/>
              <a:t> Samples</a:t>
            </a:r>
            <a:endParaRPr lang="en-US" sz="3600" dirty="0"/>
          </a:p>
        </p:txBody>
      </p:sp>
      <p:sp>
        <p:nvSpPr>
          <p:cNvPr id="3" name="Content Placeholder 2"/>
          <p:cNvSpPr>
            <a:spLocks noGrp="1"/>
          </p:cNvSpPr>
          <p:nvPr>
            <p:ph idx="1"/>
          </p:nvPr>
        </p:nvSpPr>
        <p:spPr>
          <a:xfrm>
            <a:off x="381000" y="1524000"/>
            <a:ext cx="8229600" cy="4830763"/>
          </a:xfrm>
        </p:spPr>
        <p:txBody>
          <a:bodyPr/>
          <a:lstStyle/>
          <a:p>
            <a:pPr marL="45720" indent="0">
              <a:buNone/>
            </a:pPr>
            <a:r>
              <a:rPr lang="en-US" sz="2000" b="1" dirty="0" smtClean="0"/>
              <a:t>Instructional Units</a:t>
            </a:r>
          </a:p>
          <a:p>
            <a:pPr marL="45720" indent="0">
              <a:spcAft>
                <a:spcPts val="600"/>
              </a:spcAft>
              <a:buNone/>
            </a:pPr>
            <a:r>
              <a:rPr lang="en-US" sz="1600" dirty="0" smtClean="0"/>
              <a:t>During a three-day workshop a team of educators created an instructional unit designed to provide </a:t>
            </a:r>
            <a:r>
              <a:rPr lang="en-US" sz="1600" dirty="0"/>
              <a:t>teachers with support for using their professional judgment to teach to student mastery of the standards-based generalizations, content, and </a:t>
            </a:r>
            <a:r>
              <a:rPr lang="en-US" sz="1600" dirty="0" smtClean="0"/>
              <a:t>skills of one selected overview.</a:t>
            </a:r>
          </a:p>
          <a:p>
            <a:pPr marL="45720" indent="0">
              <a:spcAft>
                <a:spcPts val="600"/>
              </a:spcAft>
              <a:buNone/>
            </a:pPr>
            <a:r>
              <a:rPr lang="en-US" sz="1600" i="1" dirty="0" smtClean="0"/>
              <a:t>Teams were typically comprised of:</a:t>
            </a:r>
            <a:endParaRPr lang="en-US" sz="1600" dirty="0"/>
          </a:p>
          <a:p>
            <a:pPr lvl="1">
              <a:spcAft>
                <a:spcPts val="600"/>
              </a:spcAft>
              <a:buClr>
                <a:srgbClr val="FFC74E"/>
              </a:buClr>
              <a:buSzPct val="120000"/>
              <a:buFont typeface="Wingdings" pitchFamily="2" charset="2"/>
              <a:buChar char="§"/>
            </a:pPr>
            <a:r>
              <a:rPr lang="en-US" sz="1600" dirty="0" smtClean="0"/>
              <a:t>2 general education teachers (content specialists)</a:t>
            </a:r>
          </a:p>
          <a:p>
            <a:pPr lvl="1">
              <a:spcAft>
                <a:spcPts val="600"/>
              </a:spcAft>
              <a:buClr>
                <a:srgbClr val="FFC74E"/>
              </a:buClr>
              <a:buSzPct val="120000"/>
            </a:pPr>
            <a:r>
              <a:rPr lang="en-US" sz="1600" dirty="0" smtClean="0"/>
              <a:t>1 ELL teacher</a:t>
            </a:r>
          </a:p>
          <a:p>
            <a:pPr lvl="1">
              <a:spcAft>
                <a:spcPts val="600"/>
              </a:spcAft>
              <a:buClr>
                <a:srgbClr val="FFC74E"/>
              </a:buClr>
              <a:buSzPct val="120000"/>
            </a:pPr>
            <a:r>
              <a:rPr lang="en-US" sz="1600" dirty="0" smtClean="0"/>
              <a:t>1 Gifted and Talented teacher</a:t>
            </a:r>
          </a:p>
          <a:p>
            <a:pPr lvl="1">
              <a:spcAft>
                <a:spcPts val="600"/>
              </a:spcAft>
              <a:buClr>
                <a:srgbClr val="FFC74E"/>
              </a:buClr>
              <a:buSzPct val="120000"/>
            </a:pPr>
            <a:r>
              <a:rPr lang="en-US" sz="1600" dirty="0" smtClean="0"/>
              <a:t>1 Special education teacher</a:t>
            </a:r>
          </a:p>
          <a:p>
            <a:pPr lvl="1">
              <a:spcAft>
                <a:spcPts val="600"/>
              </a:spcAft>
              <a:buClr>
                <a:srgbClr val="FFC74E"/>
              </a:buClr>
              <a:buSzPct val="120000"/>
            </a:pPr>
            <a:r>
              <a:rPr lang="en-US" sz="1600" dirty="0" smtClean="0"/>
              <a:t>1 Title One teacher</a:t>
            </a:r>
          </a:p>
          <a:p>
            <a:pPr marL="346075" lvl="1" indent="-285750">
              <a:buFont typeface="Wingdings" pitchFamily="2" charset="2"/>
              <a:buChar char="§"/>
            </a:pPr>
            <a:r>
              <a:rPr lang="en-US" sz="1600" dirty="0" smtClean="0"/>
              <a:t>100</a:t>
            </a:r>
            <a:r>
              <a:rPr lang="en-US" sz="1600" dirty="0"/>
              <a:t>+ units </a:t>
            </a:r>
            <a:r>
              <a:rPr lang="en-US" sz="1600" dirty="0">
                <a:hlinkClick r:id="rId2"/>
              </a:rPr>
              <a:t>developed and published </a:t>
            </a:r>
            <a:r>
              <a:rPr lang="en-US" sz="1600" dirty="0" smtClean="0"/>
              <a:t>on </a:t>
            </a:r>
            <a:r>
              <a:rPr lang="en-US" sz="1600" dirty="0"/>
              <a:t>March 31, </a:t>
            </a:r>
            <a:r>
              <a:rPr lang="en-US" sz="1600" dirty="0" smtClean="0"/>
              <a:t>2014 (one for each </a:t>
            </a:r>
            <a:r>
              <a:rPr lang="en-US" sz="1600" dirty="0"/>
              <a:t>grade </a:t>
            </a:r>
            <a:r>
              <a:rPr lang="en-US" sz="1600" dirty="0" smtClean="0"/>
              <a:t>k-12 mathematics</a:t>
            </a:r>
            <a:r>
              <a:rPr lang="en-US" sz="1600" dirty="0"/>
              <a:t>, reading, writing, and communicating, science, social studies, comprehensive health, visual arts, drama/theatre, dance, and music). </a:t>
            </a:r>
            <a:endParaRPr lang="en-US" sz="1600" dirty="0" smtClean="0"/>
          </a:p>
        </p:txBody>
      </p:sp>
    </p:spTree>
    <p:extLst>
      <p:ext uri="{BB962C8B-B14F-4D97-AF65-F5344CB8AC3E}">
        <p14:creationId xmlns:p14="http://schemas.microsoft.com/office/powerpoint/2010/main" val="3207161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4000" dirty="0" smtClean="0"/>
              <a:t>Generalizations</a:t>
            </a:r>
            <a:r>
              <a:rPr lang="en-US" sz="3200" dirty="0" smtClean="0"/>
              <a:t>: The Starting Point</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079" y="1524000"/>
            <a:ext cx="8780521" cy="28843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43400"/>
            <a:ext cx="8763000" cy="1286408"/>
          </a:xfrm>
          <a:prstGeom prst="rect">
            <a:avLst/>
          </a:prstGeom>
        </p:spPr>
      </p:pic>
    </p:spTree>
    <p:extLst>
      <p:ext uri="{BB962C8B-B14F-4D97-AF65-F5344CB8AC3E}">
        <p14:creationId xmlns:p14="http://schemas.microsoft.com/office/powerpoint/2010/main" val="1586882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3200" dirty="0"/>
              <a:t>The KEY </a:t>
            </a:r>
            <a:r>
              <a:rPr lang="en-US" sz="3200" dirty="0" smtClean="0"/>
              <a:t>Generalization- The all </a:t>
            </a:r>
            <a:r>
              <a:rPr lang="en-US" sz="3200" dirty="0"/>
              <a:t>encompassing heart of the unit!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0532583"/>
              </p:ext>
            </p:extLst>
          </p:nvPr>
        </p:nvGraphicFramePr>
        <p:xfrm>
          <a:off x="381000" y="2032827"/>
          <a:ext cx="8229600" cy="3682173"/>
        </p:xfrm>
        <a:graphic>
          <a:graphicData uri="http://schemas.openxmlformats.org/drawingml/2006/table">
            <a:tbl>
              <a:tblPr firstRow="1" firstCol="1" bandRow="1"/>
              <a:tblGrid>
                <a:gridCol w="1676400"/>
                <a:gridCol w="6553200"/>
              </a:tblGrid>
              <a:tr h="1004607">
                <a:tc>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Key </a:t>
                      </a:r>
                      <a:r>
                        <a:rPr lang="en-US" sz="1400" b="1" dirty="0" smtClean="0">
                          <a:solidFill>
                            <a:srgbClr val="000000"/>
                          </a:solidFill>
                          <a:effectLst/>
                          <a:latin typeface="Calibri"/>
                          <a:ea typeface="Times New Roman"/>
                          <a:cs typeface="Times New Roman"/>
                        </a:rPr>
                        <a:t>Generalization</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nSpc>
                          <a:spcPct val="100000"/>
                        </a:lnSpc>
                        <a:spcBef>
                          <a:spcPts val="0"/>
                        </a:spcBef>
                        <a:spcAft>
                          <a:spcPts val="0"/>
                        </a:spcAft>
                      </a:pPr>
                      <a:r>
                        <a:rPr lang="en-US" sz="1800" kern="1200" dirty="0" smtClean="0">
                          <a:solidFill>
                            <a:schemeClr val="tx1"/>
                          </a:solidFill>
                          <a:effectLst/>
                          <a:latin typeface="+mn-lt"/>
                          <a:ea typeface="+mn-ea"/>
                          <a:cs typeface="+mn-cs"/>
                        </a:rPr>
                        <a:t>People migrate for economic, social, political, or environmental reasons often challenging the preservation of native cultures, languages, and way of life </a:t>
                      </a:r>
                      <a:endParaRPr lang="en-US" sz="1400" b="1"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617910">
                <a:tc rowSpan="4">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Supporting </a:t>
                      </a:r>
                      <a:r>
                        <a:rPr lang="en-US" sz="1400" b="1" dirty="0" smtClean="0">
                          <a:solidFill>
                            <a:srgbClr val="000000"/>
                          </a:solidFill>
                          <a:effectLst/>
                          <a:latin typeface="Calibri"/>
                          <a:ea typeface="Times New Roman"/>
                          <a:cs typeface="Times New Roman"/>
                        </a:rPr>
                        <a:t>Generalizations</a:t>
                      </a:r>
                      <a:endParaRPr lang="en-US" sz="10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00000"/>
                        </a:lnSpc>
                        <a:spcBef>
                          <a:spcPts val="0"/>
                        </a:spcBef>
                        <a:spcAft>
                          <a:spcPts val="0"/>
                        </a:spcAft>
                      </a:pPr>
                      <a:r>
                        <a:rPr lang="en-US" sz="1400" b="0" kern="1200" dirty="0" smtClean="0">
                          <a:solidFill>
                            <a:schemeClr val="tx1"/>
                          </a:solidFill>
                          <a:effectLst/>
                          <a:latin typeface="+mn-lt"/>
                          <a:ea typeface="+mn-ea"/>
                          <a:cs typeface="+mn-cs"/>
                        </a:rPr>
                        <a:t>The supply and demand of resources can spur trade to satisfy the  </a:t>
                      </a:r>
                    </a:p>
                    <a:p>
                      <a:pPr marL="0" marR="0">
                        <a:lnSpc>
                          <a:spcPct val="100000"/>
                        </a:lnSpc>
                        <a:spcBef>
                          <a:spcPts val="0"/>
                        </a:spcBef>
                        <a:spcAft>
                          <a:spcPts val="0"/>
                        </a:spcAft>
                      </a:pPr>
                      <a:r>
                        <a:rPr lang="en-US" sz="1400" b="0" kern="1200" dirty="0" smtClean="0">
                          <a:solidFill>
                            <a:schemeClr val="tx1"/>
                          </a:solidFill>
                          <a:effectLst/>
                          <a:latin typeface="+mn-lt"/>
                          <a:ea typeface="+mn-ea"/>
                          <a:cs typeface="+mn-cs"/>
                        </a:rPr>
                        <a:t>needs of diverse groups </a:t>
                      </a:r>
                      <a:endParaRPr lang="en-US" sz="1100" b="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7018">
                <a:tc vMerge="1">
                  <a:txBody>
                    <a:bodyPr/>
                    <a:lstStyle/>
                    <a:p>
                      <a:endParaRPr lang="en-US"/>
                    </a:p>
                  </a:txBody>
                  <a:tcPr/>
                </a:tc>
                <a:tc>
                  <a:txBody>
                    <a:bodyPr/>
                    <a:lstStyle/>
                    <a:p>
                      <a:pPr marL="0" marR="0">
                        <a:lnSpc>
                          <a:spcPct val="115000"/>
                        </a:lnSpc>
                        <a:spcBef>
                          <a:spcPts val="0"/>
                        </a:spcBef>
                        <a:spcAft>
                          <a:spcPts val="0"/>
                        </a:spcAft>
                      </a:pPr>
                      <a:r>
                        <a:rPr lang="en-US" sz="1400" kern="1200" dirty="0" smtClean="0">
                          <a:solidFill>
                            <a:schemeClr val="tx1"/>
                          </a:solidFill>
                          <a:effectLst/>
                          <a:latin typeface="+mn-lt"/>
                          <a:ea typeface="+mn-ea"/>
                          <a:cs typeface="+mn-cs"/>
                        </a:rPr>
                        <a:t>Individuals and societies often adapt to their environment through technological innovation </a:t>
                      </a:r>
                      <a:endParaRPr lang="en-US" sz="11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406">
                <a:tc vMerge="1">
                  <a:txBody>
                    <a:bodyPr/>
                    <a:lstStyle/>
                    <a:p>
                      <a:endParaRPr lang="en-US"/>
                    </a:p>
                  </a:txBody>
                  <a:tcPr/>
                </a:tc>
                <a:tc>
                  <a:txBody>
                    <a:bodyPr/>
                    <a:lstStyle/>
                    <a:p>
                      <a:pPr marL="0" marR="0">
                        <a:lnSpc>
                          <a:spcPct val="115000"/>
                        </a:lnSpc>
                        <a:spcBef>
                          <a:spcPts val="0"/>
                        </a:spcBef>
                        <a:spcAft>
                          <a:spcPts val="0"/>
                        </a:spcAft>
                      </a:pPr>
                      <a:r>
                        <a:rPr lang="en-US" sz="1400" kern="1200" dirty="0" smtClean="0">
                          <a:solidFill>
                            <a:schemeClr val="tx1"/>
                          </a:solidFill>
                          <a:effectLst/>
                          <a:latin typeface="+mn-lt"/>
                          <a:ea typeface="+mn-ea"/>
                          <a:cs typeface="+mn-cs"/>
                        </a:rPr>
                        <a:t>Major technological advancements can define a time period </a:t>
                      </a:r>
                      <a:endParaRPr lang="en-US" sz="11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232">
                <a:tc vMerge="1">
                  <a:txBody>
                    <a:bodyPr/>
                    <a:lstStyle/>
                    <a:p>
                      <a:endParaRPr lang="en-US"/>
                    </a:p>
                  </a:txBody>
                  <a:tcPr/>
                </a:tc>
                <a:tc>
                  <a:txBody>
                    <a:bodyPr/>
                    <a:lstStyle/>
                    <a:p>
                      <a:pPr marL="0" marR="0">
                        <a:lnSpc>
                          <a:spcPct val="115000"/>
                        </a:lnSpc>
                        <a:spcBef>
                          <a:spcPts val="0"/>
                        </a:spcBef>
                        <a:spcAft>
                          <a:spcPts val="0"/>
                        </a:spcAft>
                      </a:pPr>
                      <a:r>
                        <a:rPr lang="en-US" sz="1400" kern="1200" dirty="0" smtClean="0">
                          <a:solidFill>
                            <a:schemeClr val="tx1"/>
                          </a:solidFill>
                          <a:effectLst/>
                          <a:latin typeface="+mn-lt"/>
                          <a:ea typeface="+mn-ea"/>
                          <a:cs typeface="+mn-cs"/>
                        </a:rPr>
                        <a:t>Access to various resources often facilitates increased interdependence between societies as they strive to meet the needs of growing populations </a:t>
                      </a:r>
                      <a:endParaRPr lang="en-US" sz="11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078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sz="3200" dirty="0" smtClean="0"/>
              <a:t>The Capstone Performance Assessment-R.A.F.T.</a:t>
            </a:r>
            <a:endParaRPr lang="en-US" sz="3200" dirty="0"/>
          </a:p>
        </p:txBody>
      </p:sp>
      <p:sp>
        <p:nvSpPr>
          <p:cNvPr id="3" name="Content Placeholder 2"/>
          <p:cNvSpPr>
            <a:spLocks noGrp="1"/>
          </p:cNvSpPr>
          <p:nvPr>
            <p:ph idx="1"/>
          </p:nvPr>
        </p:nvSpPr>
        <p:spPr/>
        <p:txBody>
          <a:bodyPr/>
          <a:lstStyle/>
          <a:p>
            <a:r>
              <a:rPr lang="en-US" sz="2400" dirty="0" smtClean="0"/>
              <a:t>Key generalization-the basis for the creation of the PA (RAFT):</a:t>
            </a:r>
          </a:p>
          <a:p>
            <a:pPr lvl="1"/>
            <a:r>
              <a:rPr lang="en-US" sz="2000" b="1" dirty="0"/>
              <a:t>R</a:t>
            </a:r>
            <a:r>
              <a:rPr lang="en-US" sz="2000" dirty="0"/>
              <a:t>ole: Who are you? A pilgrim? A soldier? The President?</a:t>
            </a:r>
          </a:p>
          <a:p>
            <a:pPr lvl="1"/>
            <a:r>
              <a:rPr lang="en-US" sz="2000" b="1" dirty="0"/>
              <a:t>A</a:t>
            </a:r>
            <a:r>
              <a:rPr lang="en-US" sz="2000" dirty="0"/>
              <a:t>udience: To whom are you writing/speaking/presenting? A political rally? A potential employer?</a:t>
            </a:r>
          </a:p>
          <a:p>
            <a:pPr lvl="1"/>
            <a:r>
              <a:rPr lang="en-US" sz="2000" b="1" dirty="0"/>
              <a:t>F</a:t>
            </a:r>
            <a:r>
              <a:rPr lang="en-US" sz="2000" dirty="0"/>
              <a:t>ormat: In what format are you writing/speaking/presenting? A letter? An advertisement? A speech?</a:t>
            </a:r>
          </a:p>
          <a:p>
            <a:pPr lvl="1"/>
            <a:r>
              <a:rPr lang="en-US" sz="2000" b="1" dirty="0"/>
              <a:t>T</a:t>
            </a:r>
            <a:r>
              <a:rPr lang="en-US" sz="2000" dirty="0"/>
              <a:t>opic: What are you writing/speaking/presenting about</a:t>
            </a:r>
            <a:r>
              <a:rPr lang="en-US" sz="2000" dirty="0" smtClean="0"/>
              <a:t> ?</a:t>
            </a:r>
          </a:p>
          <a:p>
            <a:pPr lvl="2"/>
            <a:r>
              <a:rPr lang="en-US" sz="1800" b="1" dirty="0"/>
              <a:t>R:</a:t>
            </a:r>
            <a:r>
              <a:rPr lang="en-US" sz="1800" dirty="0"/>
              <a:t> Citizen</a:t>
            </a:r>
            <a:br>
              <a:rPr lang="en-US" sz="1800" dirty="0"/>
            </a:br>
            <a:r>
              <a:rPr lang="en-US" sz="1800" b="1" dirty="0"/>
              <a:t>A:</a:t>
            </a:r>
            <a:r>
              <a:rPr lang="en-US" sz="1800" dirty="0"/>
              <a:t> Congress</a:t>
            </a:r>
            <a:br>
              <a:rPr lang="en-US" sz="1800" dirty="0"/>
            </a:br>
            <a:r>
              <a:rPr lang="en-US" sz="1800" b="1" dirty="0"/>
              <a:t>F:</a:t>
            </a:r>
            <a:r>
              <a:rPr lang="en-US" sz="1800" dirty="0"/>
              <a:t> Letter</a:t>
            </a:r>
            <a:br>
              <a:rPr lang="en-US" sz="1800" dirty="0"/>
            </a:br>
            <a:r>
              <a:rPr lang="en-US" sz="1800" b="1" dirty="0"/>
              <a:t>T:</a:t>
            </a:r>
            <a:r>
              <a:rPr lang="en-US" sz="1800" dirty="0"/>
              <a:t> Taxation</a:t>
            </a:r>
          </a:p>
          <a:p>
            <a:pPr lvl="2"/>
            <a:endParaRPr lang="en-US" sz="1600" dirty="0"/>
          </a:p>
        </p:txBody>
      </p:sp>
    </p:spTree>
    <p:extLst>
      <p:ext uri="{BB962C8B-B14F-4D97-AF65-F5344CB8AC3E}">
        <p14:creationId xmlns:p14="http://schemas.microsoft.com/office/powerpoint/2010/main" val="24971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sz="3200" dirty="0" smtClean="0"/>
              <a:t>Performance Assessment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1179375"/>
              </p:ext>
            </p:extLst>
          </p:nvPr>
        </p:nvGraphicFramePr>
        <p:xfrm>
          <a:off x="457200" y="1600200"/>
          <a:ext cx="8229600" cy="3807479"/>
        </p:xfrm>
        <a:graphic>
          <a:graphicData uri="http://schemas.openxmlformats.org/drawingml/2006/table">
            <a:tbl>
              <a:tblPr firstRow="1" firstCol="1" bandRow="1"/>
              <a:tblGrid>
                <a:gridCol w="1066800"/>
                <a:gridCol w="7162800"/>
              </a:tblGrid>
              <a:tr h="3807479">
                <a:tc>
                  <a:txBody>
                    <a:bodyPr/>
                    <a:lstStyle/>
                    <a:p>
                      <a:pPr marL="0" marR="0">
                        <a:lnSpc>
                          <a:spcPct val="115000"/>
                        </a:lnSpc>
                        <a:spcBef>
                          <a:spcPts val="0"/>
                        </a:spcBef>
                        <a:spcAft>
                          <a:spcPts val="0"/>
                        </a:spcAft>
                      </a:pPr>
                      <a:r>
                        <a:rPr lang="en-US" sz="1600" b="1" dirty="0" smtClean="0">
                          <a:solidFill>
                            <a:srgbClr val="000000"/>
                          </a:solidFill>
                          <a:effectLst/>
                          <a:latin typeface="Calibri"/>
                          <a:ea typeface="Times New Roman"/>
                          <a:cs typeface="Times New Roman"/>
                        </a:rPr>
                        <a:t>R.A.F.T.</a:t>
                      </a:r>
                      <a:endParaRPr lang="en-US" sz="16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2000" kern="1200" dirty="0" smtClean="0">
                          <a:solidFill>
                            <a:schemeClr val="tx1"/>
                          </a:solidFill>
                          <a:effectLst/>
                          <a:latin typeface="+mn-lt"/>
                          <a:ea typeface="+mn-ea"/>
                          <a:cs typeface="+mn-cs"/>
                        </a:rPr>
                        <a:t>You and your fellow museum exhibit design team have been hired to create a special museum exhibit for the new Royal Museum of Africa in Denver.  The focus of the special exhibit is on the migration of peoples in Africa.  The grand opening of this special exhibit will be during the annual </a:t>
                      </a:r>
                      <a:r>
                        <a:rPr lang="en-US" sz="2000" i="1" kern="1200" dirty="0" smtClean="0">
                          <a:solidFill>
                            <a:schemeClr val="tx1"/>
                          </a:solidFill>
                          <a:effectLst/>
                          <a:latin typeface="+mn-lt"/>
                          <a:ea typeface="+mn-ea"/>
                          <a:cs typeface="+mn-cs"/>
                        </a:rPr>
                        <a:t>Night at the Museum</a:t>
                      </a:r>
                      <a:r>
                        <a:rPr lang="en-US" sz="2000" kern="1200" dirty="0" smtClean="0">
                          <a:solidFill>
                            <a:schemeClr val="tx1"/>
                          </a:solidFill>
                          <a:effectLst/>
                          <a:latin typeface="+mn-lt"/>
                          <a:ea typeface="+mn-ea"/>
                          <a:cs typeface="+mn-cs"/>
                        </a:rPr>
                        <a:t> event.  The museum curator has requested the inclusion of the economic, social, political and/or environmental factors that influence the movement of people in and out of Africa, as well as the impact these movements have on native cultures.</a:t>
                      </a:r>
                      <a:endParaRPr lang="en-US" sz="18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275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4000" dirty="0" smtClean="0"/>
              <a:t>Product/Evidenc</a:t>
            </a:r>
            <a:r>
              <a:rPr lang="en-US" sz="3600" dirty="0" smtClean="0"/>
              <a:t>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987795"/>
              </p:ext>
            </p:extLst>
          </p:nvPr>
        </p:nvGraphicFramePr>
        <p:xfrm>
          <a:off x="152400" y="1371601"/>
          <a:ext cx="8839200" cy="4588623"/>
        </p:xfrm>
        <a:graphic>
          <a:graphicData uri="http://schemas.openxmlformats.org/drawingml/2006/table">
            <a:tbl>
              <a:tblPr firstRow="1" firstCol="1" bandRow="1"/>
              <a:tblGrid>
                <a:gridCol w="2193018"/>
                <a:gridCol w="6646182"/>
              </a:tblGrid>
              <a:tr h="250599">
                <a:tc gridSpan="2">
                  <a:txBody>
                    <a:bodyPr/>
                    <a:lstStyle/>
                    <a:p>
                      <a:pPr marL="0" marR="0" indent="0">
                        <a:spcBef>
                          <a:spcPts val="0"/>
                        </a:spcBef>
                        <a:spcAft>
                          <a:spcPts val="0"/>
                        </a:spcAft>
                      </a:pPr>
                      <a:r>
                        <a:rPr lang="en-US" sz="1100" b="1" dirty="0">
                          <a:effectLst/>
                          <a:latin typeface="Calibri"/>
                          <a:ea typeface="Calibri"/>
                          <a:cs typeface="Times New Roman"/>
                        </a:rPr>
                        <a:t>Performance Assessment: </a:t>
                      </a:r>
                      <a:r>
                        <a:rPr lang="en-US" sz="1100" i="1" dirty="0">
                          <a:effectLst/>
                          <a:latin typeface="Calibri"/>
                          <a:ea typeface="Calibri"/>
                          <a:cs typeface="Times New Roman"/>
                        </a:rPr>
                        <a:t>The capstone/summative assessment for this unit.</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r>
              <a:tr h="453037">
                <a:tc>
                  <a:txBody>
                    <a:bodyPr/>
                    <a:lstStyle/>
                    <a:p>
                      <a:pPr marL="0" marR="0" indent="0">
                        <a:spcBef>
                          <a:spcPts val="0"/>
                        </a:spcBef>
                        <a:spcAft>
                          <a:spcPts val="0"/>
                        </a:spcAft>
                      </a:pPr>
                      <a:r>
                        <a:rPr lang="en-US" sz="900" b="1">
                          <a:solidFill>
                            <a:srgbClr val="000000"/>
                          </a:solidFill>
                          <a:effectLst/>
                          <a:latin typeface="Calibri"/>
                          <a:ea typeface="Times New Roman"/>
                          <a:cs typeface="Times New Roman"/>
                        </a:rPr>
                        <a:t>Claims: </a:t>
                      </a:r>
                      <a:endParaRPr lang="en-US" sz="1000">
                        <a:effectLst/>
                        <a:latin typeface="Calibri"/>
                        <a:ea typeface="Calibri"/>
                        <a:cs typeface="Times New Roman"/>
                      </a:endParaRPr>
                    </a:p>
                    <a:p>
                      <a:pPr marL="0" marR="0" indent="0">
                        <a:spcBef>
                          <a:spcPts val="0"/>
                        </a:spcBef>
                        <a:spcAft>
                          <a:spcPts val="0"/>
                        </a:spcAft>
                      </a:pPr>
                      <a:r>
                        <a:rPr lang="en-US" sz="700">
                          <a:solidFill>
                            <a:srgbClr val="000000"/>
                          </a:solidFill>
                          <a:effectLst/>
                          <a:latin typeface="Calibri"/>
                          <a:ea typeface="Times New Roman"/>
                          <a:cs typeface="Times New Roman"/>
                        </a:rPr>
                        <a:t>(Key generalization(s) to be mastered and demonstrated through the capstone assessment.)</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900">
                          <a:solidFill>
                            <a:srgbClr val="000000"/>
                          </a:solidFill>
                          <a:effectLst/>
                          <a:latin typeface="Calibri"/>
                          <a:ea typeface="Times New Roman"/>
                          <a:cs typeface="Times New Roman"/>
                        </a:rPr>
                        <a:t>People migrate for economic, social, political, or environmental reasons often challenging the preservation of native cultures, languages, and way of life.</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669">
                <a:tc>
                  <a:txBody>
                    <a:bodyPr/>
                    <a:lstStyle/>
                    <a:p>
                      <a:pPr marL="0" marR="0" indent="0">
                        <a:spcBef>
                          <a:spcPts val="0"/>
                        </a:spcBef>
                        <a:spcAft>
                          <a:spcPts val="0"/>
                        </a:spcAft>
                      </a:pPr>
                      <a:r>
                        <a:rPr lang="en-US" sz="900" b="1">
                          <a:solidFill>
                            <a:srgbClr val="000000"/>
                          </a:solidFill>
                          <a:effectLst/>
                          <a:latin typeface="Calibri"/>
                          <a:ea typeface="Times New Roman"/>
                          <a:cs typeface="Times New Roman"/>
                        </a:rPr>
                        <a:t>Stimulus Material:</a:t>
                      </a:r>
                      <a:endParaRPr lang="en-US" sz="1000">
                        <a:effectLst/>
                        <a:latin typeface="Calibri"/>
                        <a:ea typeface="Calibri"/>
                        <a:cs typeface="Times New Roman"/>
                      </a:endParaRPr>
                    </a:p>
                    <a:p>
                      <a:pPr marL="0" marR="0" indent="0">
                        <a:spcBef>
                          <a:spcPts val="0"/>
                        </a:spcBef>
                        <a:spcAft>
                          <a:spcPts val="0"/>
                        </a:spcAft>
                      </a:pPr>
                      <a:r>
                        <a:rPr lang="en-US" sz="700">
                          <a:solidFill>
                            <a:srgbClr val="000000"/>
                          </a:solidFill>
                          <a:effectLst/>
                          <a:latin typeface="Calibri"/>
                          <a:ea typeface="Times New Roman"/>
                          <a:cs typeface="Times New Roman"/>
                        </a:rPr>
                        <a:t>(Engaging scenario that includes role, audience, goal/outcome and explicitly connects the key generalization)</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900" dirty="0">
                          <a:solidFill>
                            <a:srgbClr val="000000"/>
                          </a:solidFill>
                          <a:effectLst/>
                          <a:latin typeface="Calibri"/>
                          <a:ea typeface="Times New Roman"/>
                          <a:cs typeface="Times New Roman"/>
                        </a:rPr>
                        <a:t>You and your fellow museum exhibit design team have been hired to create a special museum exhibit for the new Royal Museum of Africa in Denver.  The focus of the special exhibit is on the migration of peoples in Africa.  The grand opening of this special exhibit will be during the annual </a:t>
                      </a:r>
                      <a:r>
                        <a:rPr lang="en-US" sz="900" i="1" dirty="0">
                          <a:solidFill>
                            <a:srgbClr val="000000"/>
                          </a:solidFill>
                          <a:effectLst/>
                          <a:latin typeface="Calibri"/>
                          <a:ea typeface="Times New Roman"/>
                          <a:cs typeface="Times New Roman"/>
                        </a:rPr>
                        <a:t>Night at the Museum</a:t>
                      </a:r>
                      <a:r>
                        <a:rPr lang="en-US" sz="900" dirty="0">
                          <a:solidFill>
                            <a:srgbClr val="000000"/>
                          </a:solidFill>
                          <a:effectLst/>
                          <a:latin typeface="Calibri"/>
                          <a:ea typeface="Times New Roman"/>
                          <a:cs typeface="Times New Roman"/>
                        </a:rPr>
                        <a:t> event.  The museum curator has requested the inclusion of the economic, social, political and/or environmental factors that influence the movement of people in and out of Africa, as well as the impact these movements have on native cultures.</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494">
                <a:tc>
                  <a:txBody>
                    <a:bodyPr/>
                    <a:lstStyle/>
                    <a:p>
                      <a:pPr marL="0" marR="0" indent="0">
                        <a:spcBef>
                          <a:spcPts val="0"/>
                        </a:spcBef>
                        <a:spcAft>
                          <a:spcPts val="0"/>
                        </a:spcAft>
                      </a:pPr>
                      <a:r>
                        <a:rPr lang="en-US" sz="900" b="1" dirty="0">
                          <a:solidFill>
                            <a:srgbClr val="000000"/>
                          </a:solidFill>
                          <a:effectLst/>
                          <a:latin typeface="Calibri"/>
                          <a:ea typeface="Times New Roman"/>
                          <a:cs typeface="Times New Roman"/>
                        </a:rPr>
                        <a:t>Product/Evidence:</a:t>
                      </a:r>
                      <a:endParaRPr lang="en-US" sz="1000" dirty="0">
                        <a:effectLst/>
                        <a:latin typeface="Calibri"/>
                        <a:ea typeface="Calibri"/>
                        <a:cs typeface="Times New Roman"/>
                      </a:endParaRPr>
                    </a:p>
                    <a:p>
                      <a:pPr marL="0" marR="0" indent="0">
                        <a:spcBef>
                          <a:spcPts val="0"/>
                        </a:spcBef>
                        <a:spcAft>
                          <a:spcPts val="0"/>
                        </a:spcAft>
                      </a:pPr>
                      <a:r>
                        <a:rPr lang="en-US" sz="700" dirty="0">
                          <a:solidFill>
                            <a:srgbClr val="000000"/>
                          </a:solidFill>
                          <a:effectLst/>
                          <a:latin typeface="Calibri"/>
                          <a:ea typeface="Times New Roman"/>
                          <a:cs typeface="Times New Roman"/>
                        </a:rPr>
                        <a:t>(Expected product from students)</a:t>
                      </a:r>
                      <a:endParaRPr lang="en-US" sz="10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182880" marR="0" indent="-182880">
                        <a:spcBef>
                          <a:spcPts val="0"/>
                        </a:spcBef>
                        <a:spcAft>
                          <a:spcPts val="0"/>
                        </a:spcAft>
                      </a:pPr>
                      <a:r>
                        <a:rPr lang="en-US" sz="1400" dirty="0">
                          <a:solidFill>
                            <a:srgbClr val="000000"/>
                          </a:solidFill>
                          <a:effectLst/>
                          <a:latin typeface="Calibri"/>
                          <a:ea typeface="Times New Roman"/>
                          <a:cs typeface="Times New Roman"/>
                        </a:rPr>
                        <a:t>Students will create a virtual museum in groups of 3 - 4.  Each group will create a regional exhibit for the museum.  The focus of each exhibit will be on an era and/or region (e.g., Ancient Egypt (Middle-New Kingdoms), Kingdom of Ghana (1500 BC - 300 AD), The Rise of Islam (979 AD - 1214 AD), Colonial South Africa (19</a:t>
                      </a:r>
                      <a:r>
                        <a:rPr lang="en-US" sz="1400" baseline="30000" dirty="0">
                          <a:solidFill>
                            <a:srgbClr val="000000"/>
                          </a:solidFill>
                          <a:effectLst/>
                          <a:latin typeface="Calibri"/>
                          <a:ea typeface="Times New Roman"/>
                          <a:cs typeface="Times New Roman"/>
                        </a:rPr>
                        <a:t>th</a:t>
                      </a:r>
                      <a:r>
                        <a:rPr lang="en-US" sz="1400" dirty="0">
                          <a:solidFill>
                            <a:srgbClr val="000000"/>
                          </a:solidFill>
                          <a:effectLst/>
                          <a:latin typeface="Calibri"/>
                          <a:ea typeface="Times New Roman"/>
                          <a:cs typeface="Times New Roman"/>
                        </a:rPr>
                        <a:t> Century), the Guinea Coast (17</a:t>
                      </a:r>
                      <a:r>
                        <a:rPr lang="en-US" sz="1400" baseline="30000" dirty="0">
                          <a:solidFill>
                            <a:srgbClr val="000000"/>
                          </a:solidFill>
                          <a:effectLst/>
                          <a:latin typeface="Calibri"/>
                          <a:ea typeface="Times New Roman"/>
                          <a:cs typeface="Times New Roman"/>
                        </a:rPr>
                        <a:t>th</a:t>
                      </a:r>
                      <a:r>
                        <a:rPr lang="en-US" sz="1400" dirty="0">
                          <a:solidFill>
                            <a:srgbClr val="000000"/>
                          </a:solidFill>
                          <a:effectLst/>
                          <a:latin typeface="Calibri"/>
                          <a:ea typeface="Times New Roman"/>
                          <a:cs typeface="Times New Roman"/>
                        </a:rPr>
                        <a:t> &amp; 18</a:t>
                      </a:r>
                      <a:r>
                        <a:rPr lang="en-US" sz="1400" baseline="30000" dirty="0">
                          <a:solidFill>
                            <a:srgbClr val="000000"/>
                          </a:solidFill>
                          <a:effectLst/>
                          <a:latin typeface="Calibri"/>
                          <a:ea typeface="Times New Roman"/>
                          <a:cs typeface="Times New Roman"/>
                        </a:rPr>
                        <a:t>th</a:t>
                      </a:r>
                      <a:r>
                        <a:rPr lang="en-US" sz="1400" dirty="0">
                          <a:solidFill>
                            <a:srgbClr val="000000"/>
                          </a:solidFill>
                          <a:effectLst/>
                          <a:latin typeface="Calibri"/>
                          <a:ea typeface="Times New Roman"/>
                          <a:cs typeface="Times New Roman"/>
                        </a:rPr>
                        <a:t> Centuries), the Swahili Trading States (1215 AD – 1453 AD). Within each regional exhibit, there will be 4 rooms, each one focusing on a reason for migration (economic, social, political, and environmental) and an additional 5</a:t>
                      </a:r>
                      <a:r>
                        <a:rPr lang="en-US" sz="1400" baseline="30000" dirty="0">
                          <a:solidFill>
                            <a:srgbClr val="000000"/>
                          </a:solidFill>
                          <a:effectLst/>
                          <a:latin typeface="Calibri"/>
                          <a:ea typeface="Times New Roman"/>
                          <a:cs typeface="Times New Roman"/>
                        </a:rPr>
                        <a:t>th</a:t>
                      </a:r>
                      <a:r>
                        <a:rPr lang="en-US" sz="1400" dirty="0">
                          <a:solidFill>
                            <a:srgbClr val="000000"/>
                          </a:solidFill>
                          <a:effectLst/>
                          <a:latin typeface="Calibri"/>
                          <a:ea typeface="Times New Roman"/>
                          <a:cs typeface="Times New Roman"/>
                        </a:rPr>
                        <a:t> room focusing on the impact of migration on native cultures.  Each student will locate artifacts for display; write an explanation of the significance of the artifact for the time period and region; and justifications for why the artifact should be included in the exhibit</a:t>
                      </a:r>
                      <a:r>
                        <a:rPr lang="en-US" sz="1400" dirty="0" smtClean="0">
                          <a:solidFill>
                            <a:srgbClr val="000000"/>
                          </a:solidFill>
                          <a:effectLst/>
                          <a:latin typeface="Calibri"/>
                          <a:ea typeface="Times New Roman"/>
                          <a:cs typeface="Times New Roman"/>
                        </a:rPr>
                        <a:t>.</a:t>
                      </a:r>
                      <a:endParaRPr lang="en-US" sz="16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854824">
                <a:tc>
                  <a:txBody>
                    <a:bodyPr/>
                    <a:lstStyle/>
                    <a:p>
                      <a:pPr marL="0" marR="0" indent="0">
                        <a:spcBef>
                          <a:spcPts val="0"/>
                        </a:spcBef>
                        <a:spcAft>
                          <a:spcPts val="0"/>
                        </a:spcAft>
                      </a:pPr>
                      <a:r>
                        <a:rPr lang="en-US" sz="900" b="1">
                          <a:solidFill>
                            <a:srgbClr val="000000"/>
                          </a:solidFill>
                          <a:effectLst/>
                          <a:latin typeface="Calibri"/>
                          <a:ea typeface="Times New Roman"/>
                          <a:cs typeface="Times New Roman"/>
                        </a:rPr>
                        <a:t>Differentiation:</a:t>
                      </a:r>
                      <a:endParaRPr lang="en-US" sz="1000">
                        <a:effectLst/>
                        <a:latin typeface="Calibri"/>
                        <a:ea typeface="Calibri"/>
                        <a:cs typeface="Times New Roman"/>
                      </a:endParaRPr>
                    </a:p>
                    <a:p>
                      <a:pPr marL="0" marR="0" indent="0">
                        <a:spcBef>
                          <a:spcPts val="0"/>
                        </a:spcBef>
                        <a:spcAft>
                          <a:spcPts val="0"/>
                        </a:spcAft>
                      </a:pPr>
                      <a:r>
                        <a:rPr lang="en-US" sz="700">
                          <a:solidFill>
                            <a:srgbClr val="000000"/>
                          </a:solidFill>
                          <a:effectLst/>
                          <a:latin typeface="Calibri"/>
                          <a:ea typeface="Times New Roman"/>
                          <a:cs typeface="Times New Roman"/>
                        </a:rPr>
                        <a:t>(Multiple modes for student expression)</a:t>
                      </a:r>
                      <a:endParaRPr lang="en-US" sz="10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1100" dirty="0">
                          <a:solidFill>
                            <a:srgbClr val="000000"/>
                          </a:solidFill>
                          <a:effectLst/>
                          <a:latin typeface="Calibri"/>
                          <a:ea typeface="Times New Roman"/>
                          <a:cs typeface="Times New Roman"/>
                        </a:rPr>
                        <a:t>Students may develop their own virtual museum template or use one provided by the teacher.  Students may choose to create a museum exhibit on poster board.  </a:t>
                      </a:r>
                      <a:endParaRPr lang="en-US" sz="1200" dirty="0">
                        <a:effectLst/>
                        <a:latin typeface="Calibri"/>
                        <a:ea typeface="Calibri"/>
                        <a:cs typeface="Times New Roman"/>
                      </a:endParaRPr>
                    </a:p>
                    <a:p>
                      <a:pPr marL="182880" marR="0" indent="-182880">
                        <a:spcBef>
                          <a:spcPts val="0"/>
                        </a:spcBef>
                        <a:spcAft>
                          <a:spcPts val="0"/>
                        </a:spcAft>
                      </a:pPr>
                      <a:r>
                        <a:rPr lang="en-US" sz="1100" u="sng" dirty="0">
                          <a:solidFill>
                            <a:srgbClr val="0000FF"/>
                          </a:solidFill>
                          <a:effectLst/>
                          <a:latin typeface="Calibri"/>
                          <a:ea typeface="Times New Roman"/>
                          <a:cs typeface="Times New Roman"/>
                          <a:hlinkClick r:id="rId2"/>
                        </a:rPr>
                        <a:t>http://christykeeler.com/EducationalVirtualMuseums.html</a:t>
                      </a:r>
                      <a:r>
                        <a:rPr lang="en-US" sz="1100" dirty="0">
                          <a:solidFill>
                            <a:srgbClr val="000000"/>
                          </a:solidFill>
                          <a:effectLst/>
                          <a:latin typeface="Calibri"/>
                          <a:ea typeface="Times New Roman"/>
                          <a:cs typeface="Times New Roman"/>
                        </a:rPr>
                        <a:t>  (How to create Virtual Museums Using PowerPoint)</a:t>
                      </a:r>
                      <a:endParaRPr lang="en-US" sz="1200" dirty="0">
                        <a:effectLst/>
                        <a:latin typeface="Calibri"/>
                        <a:ea typeface="Calibri"/>
                        <a:cs typeface="Times New Roman"/>
                      </a:endParaRPr>
                    </a:p>
                    <a:p>
                      <a:pPr marL="182880" marR="0" indent="-182880">
                        <a:spcBef>
                          <a:spcPts val="0"/>
                        </a:spcBef>
                        <a:spcAft>
                          <a:spcPts val="0"/>
                        </a:spcAft>
                      </a:pPr>
                      <a:r>
                        <a:rPr lang="en-US" sz="1100" u="sng" dirty="0">
                          <a:solidFill>
                            <a:srgbClr val="0000FF"/>
                          </a:solidFill>
                          <a:effectLst/>
                          <a:latin typeface="Calibri"/>
                          <a:ea typeface="Times New Roman"/>
                          <a:cs typeface="Times New Roman"/>
                          <a:hlinkClick r:id="rId3"/>
                        </a:rPr>
                        <a:t>http://www.timemaps.com/history/africa-1453ad</a:t>
                      </a:r>
                      <a:r>
                        <a:rPr lang="en-US" sz="1100" dirty="0">
                          <a:solidFill>
                            <a:srgbClr val="000000"/>
                          </a:solidFill>
                          <a:effectLst/>
                          <a:latin typeface="Calibri"/>
                          <a:ea typeface="Times New Roman"/>
                          <a:cs typeface="Times New Roman"/>
                        </a:rPr>
                        <a:t>  (World History Maps: Africa History Timeline through Maps</a:t>
                      </a:r>
                      <a:r>
                        <a:rPr lang="en-US" sz="1100" dirty="0" smtClean="0">
                          <a:solidFill>
                            <a:srgbClr val="000000"/>
                          </a:solidFill>
                          <a:effectLst/>
                          <a:latin typeface="Calibri"/>
                          <a:ea typeface="Times New Roman"/>
                          <a:cs typeface="Times New Roman"/>
                        </a:rPr>
                        <a:t>)</a:t>
                      </a:r>
                      <a:endParaRPr lang="en-US" sz="12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Down Arrow 2"/>
          <p:cNvSpPr/>
          <p:nvPr/>
        </p:nvSpPr>
        <p:spPr>
          <a:xfrm>
            <a:off x="257175" y="1495425"/>
            <a:ext cx="7620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353050"/>
              </p:ext>
            </p:extLst>
          </p:nvPr>
        </p:nvGraphicFramePr>
        <p:xfrm>
          <a:off x="152400" y="1447800"/>
          <a:ext cx="8839200" cy="4419600"/>
        </p:xfrm>
        <a:graphic>
          <a:graphicData uri="http://schemas.openxmlformats.org/drawingml/2006/table">
            <a:tbl>
              <a:tblPr firstRow="1" firstCol="1" bandRow="1"/>
              <a:tblGrid>
                <a:gridCol w="2212255"/>
                <a:gridCol w="6626945"/>
              </a:tblGrid>
              <a:tr h="4419600">
                <a:tc>
                  <a:txBody>
                    <a:bodyPr/>
                    <a:lstStyle/>
                    <a:p>
                      <a:pPr marL="0" marR="0" indent="0">
                        <a:spcBef>
                          <a:spcPts val="0"/>
                        </a:spcBef>
                        <a:spcAft>
                          <a:spcPts val="0"/>
                        </a:spcAft>
                      </a:pPr>
                      <a:r>
                        <a:rPr lang="en-US" sz="1600" b="1" dirty="0">
                          <a:solidFill>
                            <a:srgbClr val="000000"/>
                          </a:solidFill>
                          <a:effectLst/>
                          <a:latin typeface="Calibri"/>
                          <a:ea typeface="Times New Roman"/>
                          <a:cs typeface="Times New Roman"/>
                        </a:rPr>
                        <a:t>Product/Evidence:</a:t>
                      </a:r>
                      <a:endParaRPr lang="en-US" sz="1800" dirty="0">
                        <a:effectLst/>
                        <a:latin typeface="Calibri"/>
                        <a:ea typeface="Calibri"/>
                        <a:cs typeface="Times New Roman"/>
                      </a:endParaRPr>
                    </a:p>
                    <a:p>
                      <a:pPr marL="0" marR="0" indent="0">
                        <a:spcBef>
                          <a:spcPts val="0"/>
                        </a:spcBef>
                        <a:spcAft>
                          <a:spcPts val="0"/>
                        </a:spcAft>
                      </a:pPr>
                      <a:r>
                        <a:rPr lang="en-US" sz="1200" dirty="0">
                          <a:solidFill>
                            <a:srgbClr val="000000"/>
                          </a:solidFill>
                          <a:effectLst/>
                          <a:latin typeface="Calibri"/>
                          <a:ea typeface="Times New Roman"/>
                          <a:cs typeface="Times New Roman"/>
                        </a:rPr>
                        <a:t>(Expected product from students)</a:t>
                      </a:r>
                      <a:endParaRPr lang="en-US" sz="1800" dirty="0">
                        <a:effectLst/>
                        <a:latin typeface="Calibri"/>
                        <a:ea typeface="Calibri"/>
                        <a:cs typeface="Times New Roman"/>
                      </a:endParaRPr>
                    </a:p>
                  </a:txBody>
                  <a:tcPr marL="65723" marR="65723" marT="33147" marB="33147">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8D8D8"/>
                    </a:solidFill>
                  </a:tcPr>
                </a:tc>
                <a:tc>
                  <a:txBody>
                    <a:bodyPr/>
                    <a:lstStyle/>
                    <a:p>
                      <a:pPr marL="182880" marR="0" indent="-182880">
                        <a:spcBef>
                          <a:spcPts val="0"/>
                        </a:spcBef>
                        <a:spcAft>
                          <a:spcPts val="0"/>
                        </a:spcAft>
                      </a:pPr>
                      <a:r>
                        <a:rPr lang="en-US" sz="1600" dirty="0">
                          <a:solidFill>
                            <a:srgbClr val="000000"/>
                          </a:solidFill>
                          <a:effectLst/>
                          <a:latin typeface="Calibri"/>
                          <a:ea typeface="Times New Roman"/>
                          <a:cs typeface="Times New Roman"/>
                        </a:rPr>
                        <a:t>Students will create a virtual museum in groups of 3 - 4.  Each group will create a regional exhibit for the museum.  The focus of each exhibit will be on an era and/or region (e.g., Ancient Egypt (Middle-New Kingdoms), Kingdom of Ghana (1500 BC - 300 AD), The Rise of Islam (979 AD - 1214 AD), Colonial South Africa (19</a:t>
                      </a:r>
                      <a:r>
                        <a:rPr lang="en-US" sz="1600" baseline="30000" dirty="0">
                          <a:solidFill>
                            <a:srgbClr val="000000"/>
                          </a:solidFill>
                          <a:effectLst/>
                          <a:latin typeface="Calibri"/>
                          <a:ea typeface="Times New Roman"/>
                          <a:cs typeface="Times New Roman"/>
                        </a:rPr>
                        <a:t>th</a:t>
                      </a:r>
                      <a:r>
                        <a:rPr lang="en-US" sz="1600" dirty="0">
                          <a:solidFill>
                            <a:srgbClr val="000000"/>
                          </a:solidFill>
                          <a:effectLst/>
                          <a:latin typeface="Calibri"/>
                          <a:ea typeface="Times New Roman"/>
                          <a:cs typeface="Times New Roman"/>
                        </a:rPr>
                        <a:t> Century), the Guinea Coast (17</a:t>
                      </a:r>
                      <a:r>
                        <a:rPr lang="en-US" sz="1600" baseline="30000" dirty="0">
                          <a:solidFill>
                            <a:srgbClr val="000000"/>
                          </a:solidFill>
                          <a:effectLst/>
                          <a:latin typeface="Calibri"/>
                          <a:ea typeface="Times New Roman"/>
                          <a:cs typeface="Times New Roman"/>
                        </a:rPr>
                        <a:t>th</a:t>
                      </a:r>
                      <a:r>
                        <a:rPr lang="en-US" sz="1600" dirty="0">
                          <a:solidFill>
                            <a:srgbClr val="000000"/>
                          </a:solidFill>
                          <a:effectLst/>
                          <a:latin typeface="Calibri"/>
                          <a:ea typeface="Times New Roman"/>
                          <a:cs typeface="Times New Roman"/>
                        </a:rPr>
                        <a:t> &amp; 18</a:t>
                      </a:r>
                      <a:r>
                        <a:rPr lang="en-US" sz="1600" baseline="30000" dirty="0">
                          <a:solidFill>
                            <a:srgbClr val="000000"/>
                          </a:solidFill>
                          <a:effectLst/>
                          <a:latin typeface="Calibri"/>
                          <a:ea typeface="Times New Roman"/>
                          <a:cs typeface="Times New Roman"/>
                        </a:rPr>
                        <a:t>th</a:t>
                      </a:r>
                      <a:r>
                        <a:rPr lang="en-US" sz="1600" dirty="0">
                          <a:solidFill>
                            <a:srgbClr val="000000"/>
                          </a:solidFill>
                          <a:effectLst/>
                          <a:latin typeface="Calibri"/>
                          <a:ea typeface="Times New Roman"/>
                          <a:cs typeface="Times New Roman"/>
                        </a:rPr>
                        <a:t> Centuries), the Swahili Trading States (1215 AD – 1453 AD). Within each regional exhibit, there will be 4 rooms, each one focusing on a reason for migration (economic, social, political, and environmental) and an additional 5</a:t>
                      </a:r>
                      <a:r>
                        <a:rPr lang="en-US" sz="1600" baseline="30000" dirty="0">
                          <a:solidFill>
                            <a:srgbClr val="000000"/>
                          </a:solidFill>
                          <a:effectLst/>
                          <a:latin typeface="Calibri"/>
                          <a:ea typeface="Times New Roman"/>
                          <a:cs typeface="Times New Roman"/>
                        </a:rPr>
                        <a:t>th</a:t>
                      </a:r>
                      <a:r>
                        <a:rPr lang="en-US" sz="1600" dirty="0">
                          <a:solidFill>
                            <a:srgbClr val="000000"/>
                          </a:solidFill>
                          <a:effectLst/>
                          <a:latin typeface="Calibri"/>
                          <a:ea typeface="Times New Roman"/>
                          <a:cs typeface="Times New Roman"/>
                        </a:rPr>
                        <a:t> room focusing on the impact of migration on native cultures.  Each student will locate artifacts for display; write an explanation of the significance of the artifact for the time period and region; and justifications for why the artifact should be included in the exhibit.</a:t>
                      </a:r>
                      <a:endParaRPr lang="en-US" sz="1800" dirty="0">
                        <a:effectLst/>
                        <a:latin typeface="Calibri"/>
                        <a:ea typeface="Calibri"/>
                        <a:cs typeface="Times New Roman"/>
                      </a:endParaRPr>
                    </a:p>
                    <a:p>
                      <a:pPr marL="182880" marR="0" indent="-182880">
                        <a:spcBef>
                          <a:spcPts val="0"/>
                        </a:spcBef>
                        <a:spcAft>
                          <a:spcPts val="0"/>
                        </a:spcAft>
                      </a:pPr>
                      <a:r>
                        <a:rPr lang="en-US" sz="1600" i="1" dirty="0">
                          <a:solidFill>
                            <a:srgbClr val="000000"/>
                          </a:solidFill>
                          <a:effectLst/>
                          <a:latin typeface="Calibri"/>
                          <a:ea typeface="Times New Roman"/>
                          <a:cs typeface="Times New Roman"/>
                        </a:rPr>
                        <a:t>This assessment will necessitate the creation of a rubric with a set of criteria to determine the degree to which a student's performance meets the expectations of the summative/capstone assessment. Here is an overview of the steps in developing a performance assessment rubric.</a:t>
                      </a:r>
                      <a:endParaRPr lang="en-US" sz="18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1920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09600"/>
            <a:ext cx="9144000" cy="5715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Navigating Adobe Connect</a:t>
            </a: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21" y="1607704"/>
            <a:ext cx="2709608" cy="344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7936"/>
            <a:ext cx="360931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81025" y="5029518"/>
            <a:ext cx="3124200" cy="646331"/>
          </a:xfrm>
          <a:prstGeom prst="rect">
            <a:avLst/>
          </a:prstGeom>
          <a:noFill/>
        </p:spPr>
        <p:txBody>
          <a:bodyPr wrap="square" rtlCol="0">
            <a:spAutoFit/>
          </a:bodyPr>
          <a:lstStyle/>
          <a:p>
            <a:r>
              <a:rPr lang="en-US" b="1" dirty="0">
                <a:solidFill>
                  <a:prstClr val="black"/>
                </a:solidFill>
              </a:rPr>
              <a:t>Use Chat to share, respond to questions and ask questions</a:t>
            </a:r>
          </a:p>
        </p:txBody>
      </p:sp>
      <p:sp>
        <p:nvSpPr>
          <p:cNvPr id="10" name="TextBox 9"/>
          <p:cNvSpPr txBox="1"/>
          <p:nvPr/>
        </p:nvSpPr>
        <p:spPr>
          <a:xfrm>
            <a:off x="5559787" y="4891018"/>
            <a:ext cx="2634343" cy="923330"/>
          </a:xfrm>
          <a:prstGeom prst="rect">
            <a:avLst/>
          </a:prstGeom>
          <a:noFill/>
        </p:spPr>
        <p:txBody>
          <a:bodyPr wrap="square" rtlCol="0">
            <a:spAutoFit/>
          </a:bodyPr>
          <a:lstStyle/>
          <a:p>
            <a:r>
              <a:rPr lang="en-US" b="1" dirty="0">
                <a:solidFill>
                  <a:prstClr val="black"/>
                </a:solidFill>
              </a:rPr>
              <a:t>For a private Chat, choose person you want to contact in attendee list</a:t>
            </a:r>
          </a:p>
        </p:txBody>
      </p:sp>
    </p:spTree>
    <p:extLst>
      <p:ext uri="{BB962C8B-B14F-4D97-AF65-F5344CB8AC3E}">
        <p14:creationId xmlns:p14="http://schemas.microsoft.com/office/powerpoint/2010/main" val="42940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200" dirty="0" smtClean="0"/>
              <a:t>Unit Trajectory- Learning Experiences</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04" y="1384498"/>
            <a:ext cx="9177804" cy="5511601"/>
          </a:xfrm>
        </p:spPr>
      </p:pic>
      <p:sp>
        <p:nvSpPr>
          <p:cNvPr id="6" name="Down Arrow 5"/>
          <p:cNvSpPr/>
          <p:nvPr/>
        </p:nvSpPr>
        <p:spPr>
          <a:xfrm rot="2536592">
            <a:off x="4778592" y="1297075"/>
            <a:ext cx="577416" cy="8374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sz="3200" dirty="0"/>
              <a:t>Instructional Unit Learning Experiences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3396918"/>
              </p:ext>
            </p:extLst>
          </p:nvPr>
        </p:nvGraphicFramePr>
        <p:xfrm>
          <a:off x="203201" y="1340350"/>
          <a:ext cx="8766173" cy="4635709"/>
        </p:xfrm>
        <a:graphic>
          <a:graphicData uri="http://schemas.openxmlformats.org/drawingml/2006/table">
            <a:tbl>
              <a:tblPr firstRow="1" firstCol="1" bandRow="1"/>
              <a:tblGrid>
                <a:gridCol w="2772653"/>
                <a:gridCol w="2996760"/>
                <a:gridCol w="2996760"/>
              </a:tblGrid>
              <a:tr h="120829">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12019">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86200">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871">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29">
                <a:tc rowSpan="2">
                  <a:txBody>
                    <a:bodyPr/>
                    <a:lstStyle/>
                    <a:p>
                      <a:pPr marL="0" marR="0" indent="0">
                        <a:spcBef>
                          <a:spcPts val="0"/>
                        </a:spcBef>
                        <a:spcAft>
                          <a:spcPts val="0"/>
                        </a:spcAft>
                      </a:pPr>
                      <a:r>
                        <a:rPr lang="en-US" sz="600">
                          <a:effectLst/>
                          <a:latin typeface="Calibri"/>
                          <a:ea typeface="Calibri"/>
                          <a:cs typeface="Times New Roman"/>
                        </a:rPr>
                        <a:t/>
                      </a:r>
                      <a:br>
                        <a:rPr lang="en-US" sz="600">
                          <a:effectLst/>
                          <a:latin typeface="Calibri"/>
                          <a:ea typeface="Calibri"/>
                          <a:cs typeface="Times New Roman"/>
                        </a:rPr>
                      </a:b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56282">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4">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Physical geography of Africa (e.g., climate zones, land forms, water features, etc.)</a:t>
                      </a:r>
                      <a:endParaRPr lang="en-US" sz="60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a:effectLst/>
                        <a:latin typeface="Calibri"/>
                        <a:ea typeface="Calibri"/>
                        <a:cs typeface="Times New Roman"/>
                      </a:endParaRPr>
                    </a:p>
                    <a:p>
                      <a:pPr marL="342900" marR="0" lvl="0" indent="-342900">
                        <a:spcBef>
                          <a:spcPts val="0"/>
                        </a:spcBef>
                        <a:spcAft>
                          <a:spcPts val="0"/>
                        </a:spcAft>
                        <a:buFont typeface="Symbol"/>
                        <a:buChar char=""/>
                      </a:pPr>
                      <a:r>
                        <a:rPr lang="en-US" sz="60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3668">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7" name="TextBox 6"/>
          <p:cNvSpPr txBox="1"/>
          <p:nvPr/>
        </p:nvSpPr>
        <p:spPr>
          <a:xfrm>
            <a:off x="228600" y="1905000"/>
            <a:ext cx="8686800" cy="3046988"/>
          </a:xfrm>
          <a:prstGeom prst="rect">
            <a:avLst/>
          </a:prstGeom>
          <a:solidFill>
            <a:schemeClr val="bg1">
              <a:lumMod val="85000"/>
            </a:schemeClr>
          </a:solidFill>
          <a:ln w="76200">
            <a:solidFill>
              <a:srgbClr val="197A9B"/>
            </a:solidFill>
          </a:ln>
        </p:spPr>
        <p:txBody>
          <a:bodyPr wrap="square" rtlCol="0">
            <a:spAutoFit/>
          </a:bodyPr>
          <a:lstStyle/>
          <a:p>
            <a:pPr algn="ctr"/>
            <a:r>
              <a:rPr lang="en-US" sz="2400" dirty="0"/>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r>
              <a:rPr lang="en-US" sz="2400" dirty="0" smtClean="0"/>
              <a:t>.</a:t>
            </a:r>
          </a:p>
          <a:p>
            <a:pPr algn="ctr"/>
            <a:endParaRPr lang="en-US" sz="2400" dirty="0"/>
          </a:p>
        </p:txBody>
      </p:sp>
      <p:sp>
        <p:nvSpPr>
          <p:cNvPr id="3" name="Down Arrow 2"/>
          <p:cNvSpPr/>
          <p:nvPr/>
        </p:nvSpPr>
        <p:spPr>
          <a:xfrm rot="2981323">
            <a:off x="1294990" y="542556"/>
            <a:ext cx="6096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42294" y="281074"/>
            <a:ext cx="2786906" cy="461665"/>
          </a:xfrm>
          <a:prstGeom prst="rect">
            <a:avLst/>
          </a:prstGeom>
          <a:solidFill>
            <a:schemeClr val="accent4">
              <a:lumMod val="60000"/>
              <a:lumOff val="40000"/>
            </a:schemeClr>
          </a:solidFill>
        </p:spPr>
        <p:txBody>
          <a:bodyPr wrap="square" rtlCol="0">
            <a:spAutoFit/>
          </a:bodyPr>
          <a:lstStyle/>
          <a:p>
            <a:r>
              <a:rPr lang="en-US" sz="2400" b="1" dirty="0" smtClean="0"/>
              <a:t>Task</a:t>
            </a:r>
            <a:r>
              <a:rPr lang="en-US" sz="2000" b="1" dirty="0" smtClean="0"/>
              <a:t> </a:t>
            </a:r>
            <a:r>
              <a:rPr lang="en-US" sz="2400" b="1" dirty="0" smtClean="0"/>
              <a:t>Description</a:t>
            </a:r>
            <a:endParaRPr lang="en-US" sz="2000" b="1" dirty="0"/>
          </a:p>
        </p:txBody>
      </p:sp>
    </p:spTree>
    <p:extLst>
      <p:ext uri="{BB962C8B-B14F-4D97-AF65-F5344CB8AC3E}">
        <p14:creationId xmlns:p14="http://schemas.microsoft.com/office/powerpoint/2010/main" val="40163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1"/>
            <p:extLst>
              <p:ext uri="{D42A27DB-BD31-4B8C-83A1-F6EECF244321}">
                <p14:modId xmlns:p14="http://schemas.microsoft.com/office/powerpoint/2010/main" val="1780511939"/>
              </p:ext>
            </p:extLst>
          </p:nvPr>
        </p:nvGraphicFramePr>
        <p:xfrm>
          <a:off x="203201" y="1340350"/>
          <a:ext cx="8766173" cy="4635709"/>
        </p:xfrm>
        <a:graphic>
          <a:graphicData uri="http://schemas.openxmlformats.org/drawingml/2006/table">
            <a:tbl>
              <a:tblPr firstRow="1" firstCol="1" bandRow="1"/>
              <a:tblGrid>
                <a:gridCol w="2772653"/>
                <a:gridCol w="2996760"/>
                <a:gridCol w="2996760"/>
              </a:tblGrid>
              <a:tr h="120829">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12019">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05871">
                <a:tc>
                  <a:txBody>
                    <a:bodyPr/>
                    <a:lstStyle/>
                    <a:p>
                      <a:pPr marL="0" marR="0" indent="0">
                        <a:spcBef>
                          <a:spcPts val="0"/>
                        </a:spcBef>
                        <a:spcAft>
                          <a:spcPts val="0"/>
                        </a:spcAft>
                      </a:pPr>
                      <a:r>
                        <a:rPr lang="en-US" sz="600" b="1" dirty="0" smtClean="0">
                          <a:effectLst/>
                          <a:latin typeface="Calibri"/>
                          <a:ea typeface="Calibri"/>
                          <a:cs typeface="Times New Roman"/>
                        </a:rPr>
                        <a:t>Generalization Connection(s):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dirty="0" smtClean="0">
                          <a:effectLst/>
                          <a:latin typeface="Calibri"/>
                          <a:ea typeface="Calibri"/>
                          <a:cs typeface="Times New Roman"/>
                        </a:rPr>
                        <a:t>People migrate for economic, social, political, or environmental reasons often challenging the preservation of native cultures, languages, and way of life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886200">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871">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29">
                <a:tc rowSpan="2">
                  <a:txBody>
                    <a:bodyPr/>
                    <a:lstStyle/>
                    <a:p>
                      <a:pPr marL="0" marR="0" indent="0">
                        <a:spcBef>
                          <a:spcPts val="0"/>
                        </a:spcBef>
                        <a:spcAft>
                          <a:spcPts val="0"/>
                        </a:spcAft>
                      </a:pPr>
                      <a:r>
                        <a:rPr lang="en-US" sz="600" dirty="0">
                          <a:effectLst/>
                          <a:latin typeface="Calibri"/>
                          <a:ea typeface="Calibri"/>
                          <a:cs typeface="Times New Roman"/>
                        </a:rPr>
                        <a:t/>
                      </a:r>
                      <a:br>
                        <a:rPr lang="en-US" sz="600" dirty="0">
                          <a:effectLst/>
                          <a:latin typeface="Calibri"/>
                          <a:ea typeface="Calibri"/>
                          <a:cs typeface="Times New Roman"/>
                        </a:rPr>
                      </a:b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56282">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4">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Physical geography of Africa (e.g., climate zones, land forms, water features, etc.)</a:t>
                      </a:r>
                      <a:endParaRPr lang="en-US" sz="60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a:effectLst/>
                        <a:latin typeface="Calibri"/>
                        <a:ea typeface="Calibri"/>
                        <a:cs typeface="Times New Roman"/>
                      </a:endParaRPr>
                    </a:p>
                    <a:p>
                      <a:pPr marL="342900" marR="0" lvl="0" indent="-342900">
                        <a:spcBef>
                          <a:spcPts val="0"/>
                        </a:spcBef>
                        <a:spcAft>
                          <a:spcPts val="0"/>
                        </a:spcAft>
                        <a:buFont typeface="Symbol"/>
                        <a:buChar char=""/>
                      </a:pPr>
                      <a:r>
                        <a:rPr lang="en-US" sz="60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3668">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457200" y="609600"/>
            <a:ext cx="8229600" cy="685800"/>
          </a:xfrm>
        </p:spPr>
        <p:txBody>
          <a:bodyPr/>
          <a:lstStyle/>
          <a:p>
            <a:r>
              <a:rPr lang="en-US" sz="3200" dirty="0"/>
              <a:t>Instructional Unit Learning Experiences </a:t>
            </a:r>
          </a:p>
        </p:txBody>
      </p:sp>
      <p:graphicFrame>
        <p:nvGraphicFramePr>
          <p:cNvPr id="4" name="Table 3"/>
          <p:cNvGraphicFramePr>
            <a:graphicFrameLocks noGrp="1"/>
          </p:cNvGraphicFramePr>
          <p:nvPr>
            <p:extLst>
              <p:ext uri="{D42A27DB-BD31-4B8C-83A1-F6EECF244321}">
                <p14:modId xmlns:p14="http://schemas.microsoft.com/office/powerpoint/2010/main" val="1636611744"/>
              </p:ext>
            </p:extLst>
          </p:nvPr>
        </p:nvGraphicFramePr>
        <p:xfrm>
          <a:off x="228600" y="2209800"/>
          <a:ext cx="8686800" cy="1219200"/>
        </p:xfrm>
        <a:graphic>
          <a:graphicData uri="http://schemas.openxmlformats.org/drawingml/2006/table">
            <a:tbl>
              <a:tblPr firstRow="1" firstCol="1" bandRow="1"/>
              <a:tblGrid>
                <a:gridCol w="2178756"/>
                <a:gridCol w="6508044"/>
              </a:tblGrid>
              <a:tr h="1219200">
                <a:tc>
                  <a:txBody>
                    <a:bodyPr/>
                    <a:lstStyle/>
                    <a:p>
                      <a:pPr marL="0" marR="0" indent="0">
                        <a:spcBef>
                          <a:spcPts val="0"/>
                        </a:spcBef>
                        <a:spcAft>
                          <a:spcPts val="0"/>
                        </a:spcAft>
                      </a:pPr>
                      <a:r>
                        <a:rPr lang="en-US" sz="1800" b="1" dirty="0">
                          <a:effectLst/>
                          <a:latin typeface="Calibri"/>
                          <a:ea typeface="Calibri"/>
                          <a:cs typeface="Times New Roman"/>
                        </a:rPr>
                        <a:t>Generalization Connection(s):</a:t>
                      </a:r>
                      <a:endParaRPr lang="en-US" sz="20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182880" marR="0" indent="-182880">
                        <a:spcBef>
                          <a:spcPts val="0"/>
                        </a:spcBef>
                        <a:spcAft>
                          <a:spcPts val="0"/>
                        </a:spcAft>
                      </a:pPr>
                      <a:r>
                        <a:rPr lang="en-US" sz="1800" dirty="0">
                          <a:effectLst/>
                          <a:latin typeface="Calibri"/>
                          <a:ea typeface="Calibri"/>
                          <a:cs typeface="Times New Roman"/>
                        </a:rPr>
                        <a:t>People migrate for economic, social, political, or environmental reasons often challenging the preservation of native cultures, languages, and way of life</a:t>
                      </a:r>
                      <a:endParaRPr lang="en-US" sz="20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Down Arrow 2"/>
          <p:cNvSpPr/>
          <p:nvPr/>
        </p:nvSpPr>
        <p:spPr>
          <a:xfrm>
            <a:off x="381000" y="11430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sz="3200" dirty="0"/>
              <a:t>Instructional Unit Learning Experiences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70508485"/>
              </p:ext>
            </p:extLst>
          </p:nvPr>
        </p:nvGraphicFramePr>
        <p:xfrm>
          <a:off x="203201" y="1340350"/>
          <a:ext cx="8766173" cy="4831850"/>
        </p:xfrm>
        <a:graphic>
          <a:graphicData uri="http://schemas.openxmlformats.org/drawingml/2006/table">
            <a:tbl>
              <a:tblPr firstRow="1" firstCol="1" bandRow="1"/>
              <a:tblGrid>
                <a:gridCol w="2772653"/>
                <a:gridCol w="2996760"/>
                <a:gridCol w="2996760"/>
              </a:tblGrid>
              <a:tr h="132612">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33683">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14582">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90392">
                <a:tc>
                  <a:txBody>
                    <a:bodyPr/>
                    <a:lstStyle/>
                    <a:p>
                      <a:pPr marL="0" marR="0" indent="0">
                        <a:spcBef>
                          <a:spcPts val="0"/>
                        </a:spcBef>
                        <a:spcAft>
                          <a:spcPts val="0"/>
                        </a:spcAft>
                      </a:pPr>
                      <a:r>
                        <a:rPr lang="en-US" sz="600" b="1" dirty="0">
                          <a:effectLst/>
                          <a:latin typeface="Calibri"/>
                          <a:ea typeface="Calibri"/>
                          <a:cs typeface="Times New Roman"/>
                        </a:rPr>
                        <a:t>Teacher Resources: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132612">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11"/>
                        </a:rPr>
                        <a:t>http://www.worksheetworks.com/miscellanea/graphic-organizers/tchart.html</a:t>
                      </a:r>
                      <a:r>
                        <a:rPr lang="en-US" sz="600" dirty="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214582">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2612">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4582">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12">
                <a:tc rowSpan="2">
                  <a:txBody>
                    <a:bodyPr/>
                    <a:lstStyle/>
                    <a:p>
                      <a:pPr marL="0" marR="0" indent="0">
                        <a:spcBef>
                          <a:spcPts val="0"/>
                        </a:spcBef>
                        <a:spcAft>
                          <a:spcPts val="0"/>
                        </a:spcAft>
                      </a:pPr>
                      <a:r>
                        <a:rPr lang="en-US" sz="600" dirty="0">
                          <a:effectLst/>
                          <a:latin typeface="Calibri"/>
                          <a:ea typeface="Calibri"/>
                          <a:cs typeface="Times New Roman"/>
                        </a:rPr>
                        <a:t/>
                      </a:r>
                      <a:br>
                        <a:rPr lang="en-US" sz="600" dirty="0">
                          <a:effectLst/>
                          <a:latin typeface="Calibri"/>
                          <a:ea typeface="Calibri"/>
                          <a:cs typeface="Times New Roman"/>
                        </a:rPr>
                      </a:b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00974">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499">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Physical geography of Africa (e.g., climate zones, land forms, water features,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pPr>
                      <a:r>
                        <a:rPr lang="en-US" sz="600" dirty="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7526">
                <a:tc>
                  <a:txBody>
                    <a:bodyPr/>
                    <a:lstStyle/>
                    <a:p>
                      <a:pPr marL="0" marR="0" indent="0">
                        <a:spcBef>
                          <a:spcPts val="0"/>
                        </a:spcBef>
                        <a:spcAft>
                          <a:spcPts val="0"/>
                        </a:spcAft>
                      </a:pPr>
                      <a:r>
                        <a:rPr lang="en-US" sz="600" b="1" dirty="0">
                          <a:effectLst/>
                          <a:latin typeface="Calibri"/>
                          <a:ea typeface="Calibri"/>
                          <a:cs typeface="Times New Roman"/>
                        </a:rPr>
                        <a:t>Key Skills: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4582">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76090999"/>
              </p:ext>
            </p:extLst>
          </p:nvPr>
        </p:nvGraphicFramePr>
        <p:xfrm>
          <a:off x="228600" y="2057400"/>
          <a:ext cx="8763000" cy="2952185"/>
        </p:xfrm>
        <a:graphic>
          <a:graphicData uri="http://schemas.openxmlformats.org/drawingml/2006/table">
            <a:tbl>
              <a:tblPr firstRow="1" firstCol="1" bandRow="1"/>
              <a:tblGrid>
                <a:gridCol w="1628522"/>
                <a:gridCol w="7134478"/>
              </a:tblGrid>
              <a:tr h="2438400">
                <a:tc>
                  <a:txBody>
                    <a:bodyPr/>
                    <a:lstStyle/>
                    <a:p>
                      <a:pPr marL="0" marR="0" indent="0">
                        <a:spcBef>
                          <a:spcPts val="0"/>
                        </a:spcBef>
                        <a:spcAft>
                          <a:spcPts val="0"/>
                        </a:spcAft>
                      </a:pPr>
                      <a:r>
                        <a:rPr lang="en-US" sz="1400" b="1" dirty="0">
                          <a:effectLst/>
                          <a:latin typeface="Calibri"/>
                          <a:ea typeface="Calibri"/>
                          <a:cs typeface="Times New Roman"/>
                        </a:rPr>
                        <a:t>Teacher Resources:</a:t>
                      </a:r>
                      <a:endParaRPr lang="en-US" sz="1600" dirty="0">
                        <a:effectLst/>
                        <a:latin typeface="Calibri"/>
                        <a:ea typeface="Calibri"/>
                        <a:cs typeface="Times New Roman"/>
                      </a:endParaRPr>
                    </a:p>
                  </a:txBody>
                  <a:tcPr marL="64054" marR="64054" marT="23951" marB="32306">
                    <a:lnL w="5715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197A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400" u="sng" dirty="0">
                          <a:solidFill>
                            <a:srgbClr val="0000FF"/>
                          </a:solidFill>
                          <a:effectLst/>
                          <a:latin typeface="Calibri"/>
                          <a:ea typeface="Calibri"/>
                          <a:cs typeface="Times New Roman"/>
                          <a:hlinkClick r:id="rId2"/>
                        </a:rPr>
                        <a:t>http://tinyurl.com/mlwldjk</a:t>
                      </a:r>
                      <a:r>
                        <a:rPr lang="en-US" sz="1400" b="1" dirty="0">
                          <a:effectLst/>
                          <a:latin typeface="Calibri"/>
                          <a:ea typeface="Calibri"/>
                          <a:cs typeface="Times New Roman"/>
                        </a:rPr>
                        <a:t> </a:t>
                      </a:r>
                      <a:r>
                        <a:rPr lang="en-US" sz="1400" dirty="0">
                          <a:effectLst/>
                          <a:latin typeface="Calibri"/>
                          <a:ea typeface="Calibri"/>
                          <a:cs typeface="Times New Roman"/>
                        </a:rPr>
                        <a:t> (Images of Africa from National Geographic Education)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3"/>
                        </a:rPr>
                        <a:t>http://opendataforafrica.org/ngstkbe/africa-gdp-per-capita</a:t>
                      </a:r>
                      <a:r>
                        <a:rPr lang="en-US" sz="1400" dirty="0">
                          <a:effectLst/>
                          <a:latin typeface="Calibri"/>
                          <a:ea typeface="Calibri"/>
                          <a:cs typeface="Times New Roman"/>
                        </a:rPr>
                        <a:t>  (Africa: GDP per capita)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4"/>
                        </a:rPr>
                        <a:t>http://opendataforafrica.org/spcesjf/africa-duration-of-education</a:t>
                      </a:r>
                      <a:r>
                        <a:rPr lang="en-US" sz="1400" dirty="0">
                          <a:effectLst/>
                          <a:latin typeface="Calibri"/>
                          <a:ea typeface="Calibri"/>
                          <a:cs typeface="Times New Roman"/>
                        </a:rPr>
                        <a:t>  (Africa: Duration of Education)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5"/>
                        </a:rPr>
                        <a:t>http://www.wdl.org/en/search/?regions=africa</a:t>
                      </a:r>
                      <a:r>
                        <a:rPr lang="en-US" sz="1400" dirty="0">
                          <a:effectLst/>
                          <a:latin typeface="Calibri"/>
                          <a:ea typeface="Calibri"/>
                          <a:cs typeface="Times New Roman"/>
                        </a:rPr>
                        <a:t>  (Regions of Africa from the World Digital Library)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6"/>
                        </a:rPr>
                        <a:t>http://etc.usf.edu/maps/galleries/africa/complete/index.php</a:t>
                      </a:r>
                      <a:r>
                        <a:rPr lang="en-US" sz="1400" dirty="0">
                          <a:effectLst/>
                          <a:latin typeface="Calibri"/>
                          <a:ea typeface="Calibri"/>
                          <a:cs typeface="Times New Roman"/>
                        </a:rPr>
                        <a:t>  (86 historical maps of Africa)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7"/>
                        </a:rPr>
                        <a:t>http://flowingdata.com/2010/10/18/true-size-of-africa/</a:t>
                      </a:r>
                      <a:r>
                        <a:rPr lang="en-US" sz="1400" dirty="0">
                          <a:effectLst/>
                          <a:latin typeface="Calibri"/>
                          <a:ea typeface="Calibri"/>
                          <a:cs typeface="Times New Roman"/>
                        </a:rPr>
                        <a:t>  (Map comparison of Africa to world)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8"/>
                        </a:rPr>
                        <a:t>http://kellogg.nd.edu/outreach/africares.shtml</a:t>
                      </a:r>
                      <a:r>
                        <a:rPr lang="en-US" sz="1400" dirty="0">
                          <a:effectLst/>
                          <a:latin typeface="Calibri"/>
                          <a:ea typeface="Calibri"/>
                          <a:cs typeface="Times New Roman"/>
                        </a:rPr>
                        <a:t>  (General Information on Africa)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9"/>
                        </a:rPr>
                        <a:t>http://www.worldtrek.org/odyssey/teachers/index.html</a:t>
                      </a:r>
                      <a:r>
                        <a:rPr lang="en-US" sz="1400" dirty="0">
                          <a:effectLst/>
                          <a:latin typeface="Calibri"/>
                          <a:ea typeface="Calibri"/>
                          <a:cs typeface="Times New Roman"/>
                        </a:rPr>
                        <a:t>  (General Information on Africa) </a:t>
                      </a:r>
                      <a:endParaRPr lang="en-US" sz="1600" dirty="0">
                        <a:effectLst/>
                        <a:latin typeface="Calibri"/>
                        <a:ea typeface="Calibri"/>
                        <a:cs typeface="Times New Roman"/>
                      </a:endParaRPr>
                    </a:p>
                    <a:p>
                      <a:pPr marL="182880" marR="0" indent="-182880">
                        <a:spcBef>
                          <a:spcPts val="0"/>
                        </a:spcBef>
                        <a:spcAft>
                          <a:spcPts val="0"/>
                        </a:spcAft>
                      </a:pPr>
                      <a:r>
                        <a:rPr lang="en-US" sz="1400" u="sng" dirty="0">
                          <a:solidFill>
                            <a:srgbClr val="0000FF"/>
                          </a:solidFill>
                          <a:effectLst/>
                          <a:latin typeface="Calibri"/>
                          <a:ea typeface="Calibri"/>
                          <a:cs typeface="Times New Roman"/>
                          <a:hlinkClick r:id="rId10"/>
                        </a:rPr>
                        <a:t>http://kellogg.nd.edu/outreach/ocobock.pdf</a:t>
                      </a:r>
                      <a:r>
                        <a:rPr lang="en-US" sz="1400" dirty="0">
                          <a:effectLst/>
                          <a:latin typeface="Calibri"/>
                          <a:ea typeface="Calibri"/>
                          <a:cs typeface="Times New Roman"/>
                        </a:rPr>
                        <a:t>  (Maps and real images of the land and people from ancient times to today)  </a:t>
                      </a:r>
                      <a:endParaRPr lang="en-US" sz="16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57150" cap="flat" cmpd="sng" algn="ctr">
                      <a:solidFill>
                        <a:srgbClr val="197A9B"/>
                      </a:solidFill>
                      <a:prstDash val="solid"/>
                      <a:round/>
                      <a:headEnd type="none" w="med" len="med"/>
                      <a:tailEnd type="none" w="med" len="med"/>
                    </a:lnR>
                    <a:lnT w="57150" cap="flat" cmpd="sng" algn="ctr">
                      <a:solidFill>
                        <a:srgbClr val="197A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3785">
                <a:tc>
                  <a:txBody>
                    <a:bodyPr/>
                    <a:lstStyle/>
                    <a:p>
                      <a:pPr marL="0" marR="0" indent="0">
                        <a:spcBef>
                          <a:spcPts val="0"/>
                        </a:spcBef>
                        <a:spcAft>
                          <a:spcPts val="0"/>
                        </a:spcAft>
                      </a:pPr>
                      <a:r>
                        <a:rPr lang="en-US" sz="1400" b="1">
                          <a:effectLst/>
                          <a:latin typeface="Calibri"/>
                          <a:ea typeface="Calibri"/>
                          <a:cs typeface="Times New Roman"/>
                        </a:rPr>
                        <a:t>Student Resources:</a:t>
                      </a:r>
                      <a:endParaRPr lang="en-US" sz="1600">
                        <a:effectLst/>
                        <a:latin typeface="Calibri"/>
                        <a:ea typeface="Calibri"/>
                        <a:cs typeface="Times New Roman"/>
                      </a:endParaRPr>
                    </a:p>
                  </a:txBody>
                  <a:tcPr marL="64054" marR="64054" marT="23951" marB="32306">
                    <a:lnL w="5715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197A9B"/>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400" u="sng" dirty="0">
                          <a:solidFill>
                            <a:srgbClr val="0000FF"/>
                          </a:solidFill>
                          <a:effectLst/>
                          <a:latin typeface="Calibri"/>
                          <a:ea typeface="Calibri"/>
                          <a:cs typeface="Times New Roman"/>
                          <a:hlinkClick r:id="rId11"/>
                        </a:rPr>
                        <a:t>http://www.worksheetworks.com/miscellanea/graphic-organizers/tchart.html</a:t>
                      </a:r>
                      <a:r>
                        <a:rPr lang="en-US" sz="1400" dirty="0">
                          <a:effectLst/>
                          <a:latin typeface="Calibri"/>
                          <a:ea typeface="Calibri"/>
                          <a:cs typeface="Times New Roman"/>
                        </a:rPr>
                        <a:t> (T-chart worksheet generator)</a:t>
                      </a:r>
                      <a:endParaRPr lang="en-US" sz="16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57150" cap="flat" cmpd="sng" algn="ctr">
                      <a:solidFill>
                        <a:srgbClr val="197A9B"/>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197A9B"/>
                      </a:solidFill>
                      <a:prstDash val="solid"/>
                      <a:round/>
                      <a:headEnd type="none" w="med" len="med"/>
                      <a:tailEnd type="none" w="med" len="med"/>
                    </a:lnB>
                    <a:solidFill>
                      <a:schemeClr val="bg1"/>
                    </a:solidFill>
                  </a:tcPr>
                </a:tc>
              </a:tr>
            </a:tbl>
          </a:graphicData>
        </a:graphic>
      </p:graphicFrame>
      <p:sp>
        <p:nvSpPr>
          <p:cNvPr id="3" name="Down Arrow 2"/>
          <p:cNvSpPr/>
          <p:nvPr/>
        </p:nvSpPr>
        <p:spPr>
          <a:xfrm rot="3388919">
            <a:off x="6905848" y="1981199"/>
            <a:ext cx="6096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579289186"/>
              </p:ext>
            </p:extLst>
          </p:nvPr>
        </p:nvGraphicFramePr>
        <p:xfrm>
          <a:off x="228600" y="1295400"/>
          <a:ext cx="8766173" cy="4635709"/>
        </p:xfrm>
        <a:graphic>
          <a:graphicData uri="http://schemas.openxmlformats.org/drawingml/2006/table">
            <a:tbl>
              <a:tblPr firstRow="1" firstCol="1" bandRow="1"/>
              <a:tblGrid>
                <a:gridCol w="2772653"/>
                <a:gridCol w="2996760"/>
                <a:gridCol w="2996760"/>
              </a:tblGrid>
              <a:tr h="120829">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12019">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86200">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dirty="0" smtClean="0">
                          <a:effectLst/>
                          <a:latin typeface="Calibri"/>
                          <a:ea typeface="Calibri"/>
                          <a:cs typeface="Times New Roman"/>
                        </a:rPr>
                        <a:t>Assessment: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dirty="0" smtClean="0">
                          <a:effectLst/>
                          <a:latin typeface="Calibri"/>
                          <a:ea typeface="Calibri"/>
                          <a:cs typeface="Times New Roman"/>
                        </a:rPr>
                        <a:t>Students will write a brief reflection comparing their misconnections about Africa to their new knowledge about African geography and societies.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120829">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871">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29">
                <a:tc rowSpan="2">
                  <a:txBody>
                    <a:bodyPr/>
                    <a:lstStyle/>
                    <a:p>
                      <a:pPr marL="0" marR="0" indent="0">
                        <a:spcBef>
                          <a:spcPts val="0"/>
                        </a:spcBef>
                        <a:spcAft>
                          <a:spcPts val="0"/>
                        </a:spcAft>
                      </a:pPr>
                      <a:r>
                        <a:rPr lang="en-US" sz="600" dirty="0">
                          <a:effectLst/>
                          <a:latin typeface="Calibri"/>
                          <a:ea typeface="Calibri"/>
                          <a:cs typeface="Times New Roman"/>
                        </a:rPr>
                        <a:t/>
                      </a:r>
                      <a:br>
                        <a:rPr lang="en-US" sz="600" dirty="0">
                          <a:effectLst/>
                          <a:latin typeface="Calibri"/>
                          <a:ea typeface="Calibri"/>
                          <a:cs typeface="Times New Roman"/>
                        </a:rPr>
                      </a:b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56282">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4">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Physical geography of Africa (e.g., climate zones, land forms, water features, etc.)</a:t>
                      </a:r>
                      <a:endParaRPr lang="en-US" sz="60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a:effectLst/>
                        <a:latin typeface="Calibri"/>
                        <a:ea typeface="Calibri"/>
                        <a:cs typeface="Times New Roman"/>
                      </a:endParaRPr>
                    </a:p>
                    <a:p>
                      <a:pPr marL="342900" marR="0" lvl="0" indent="-342900">
                        <a:spcBef>
                          <a:spcPts val="0"/>
                        </a:spcBef>
                        <a:spcAft>
                          <a:spcPts val="0"/>
                        </a:spcAft>
                        <a:buFont typeface="Symbol"/>
                        <a:buChar char=""/>
                      </a:pPr>
                      <a:r>
                        <a:rPr lang="en-US" sz="60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3668">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2" name="Title 1"/>
          <p:cNvSpPr>
            <a:spLocks noGrp="1"/>
          </p:cNvSpPr>
          <p:nvPr>
            <p:ph type="title"/>
          </p:nvPr>
        </p:nvSpPr>
        <p:spPr>
          <a:xfrm>
            <a:off x="381000" y="609600"/>
            <a:ext cx="8382000" cy="685800"/>
          </a:xfrm>
        </p:spPr>
        <p:txBody>
          <a:bodyPr/>
          <a:lstStyle/>
          <a:p>
            <a:r>
              <a:rPr lang="en-US" sz="3200" dirty="0"/>
              <a:t>Instructional Unit Learning Experiences </a:t>
            </a:r>
          </a:p>
        </p:txBody>
      </p:sp>
      <p:sp>
        <p:nvSpPr>
          <p:cNvPr id="4" name="Down Arrow 3"/>
          <p:cNvSpPr/>
          <p:nvPr/>
        </p:nvSpPr>
        <p:spPr>
          <a:xfrm rot="5400000">
            <a:off x="1262061" y="2786063"/>
            <a:ext cx="457200" cy="981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16919985"/>
              </p:ext>
            </p:extLst>
          </p:nvPr>
        </p:nvGraphicFramePr>
        <p:xfrm>
          <a:off x="381000" y="2836991"/>
          <a:ext cx="8153400" cy="879217"/>
        </p:xfrm>
        <a:graphic>
          <a:graphicData uri="http://schemas.openxmlformats.org/drawingml/2006/table">
            <a:tbl>
              <a:tblPr firstRow="1" firstCol="1" bandRow="1"/>
              <a:tblGrid>
                <a:gridCol w="2044972"/>
                <a:gridCol w="6108428"/>
              </a:tblGrid>
              <a:tr h="874107">
                <a:tc>
                  <a:txBody>
                    <a:bodyPr/>
                    <a:lstStyle/>
                    <a:p>
                      <a:pPr marL="0" marR="0" indent="0">
                        <a:spcBef>
                          <a:spcPts val="0"/>
                        </a:spcBef>
                        <a:spcAft>
                          <a:spcPts val="0"/>
                        </a:spcAft>
                      </a:pPr>
                      <a:r>
                        <a:rPr lang="en-US" sz="1800" b="1" dirty="0">
                          <a:effectLst/>
                          <a:latin typeface="Calibri"/>
                          <a:ea typeface="Calibri"/>
                          <a:cs typeface="Times New Roman"/>
                        </a:rPr>
                        <a:t>Assessment:</a:t>
                      </a:r>
                      <a:endParaRPr lang="en-US" sz="2000" dirty="0">
                        <a:effectLst/>
                        <a:latin typeface="Calibri"/>
                        <a:ea typeface="Calibri"/>
                        <a:cs typeface="Times New Roman"/>
                      </a:endParaRPr>
                    </a:p>
                  </a:txBody>
                  <a:tcPr marL="64054" marR="64054" marT="23951" marB="32306">
                    <a:lnL w="5715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197A9B"/>
                      </a:solidFill>
                      <a:prstDash val="solid"/>
                      <a:round/>
                      <a:headEnd type="none" w="med" len="med"/>
                      <a:tailEnd type="none" w="med" len="med"/>
                    </a:lnT>
                    <a:lnB w="57150" cap="flat" cmpd="sng" algn="ctr">
                      <a:solidFill>
                        <a:srgbClr val="197A9B"/>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800" dirty="0">
                          <a:effectLst/>
                          <a:latin typeface="Calibri"/>
                          <a:ea typeface="Calibri"/>
                          <a:cs typeface="Times New Roman"/>
                        </a:rPr>
                        <a:t>Students will write a brief reflection comparing their misconceptions about Africa to their new knowledge about African geography and societies.</a:t>
                      </a:r>
                      <a:endParaRPr lang="en-US" sz="20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57150" cap="flat" cmpd="sng" algn="ctr">
                      <a:solidFill>
                        <a:srgbClr val="197A9B"/>
                      </a:solidFill>
                      <a:prstDash val="solid"/>
                      <a:round/>
                      <a:headEnd type="none" w="med" len="med"/>
                      <a:tailEnd type="none" w="med" len="med"/>
                    </a:lnR>
                    <a:lnT w="57150" cap="flat" cmpd="sng" algn="ctr">
                      <a:solidFill>
                        <a:srgbClr val="197A9B"/>
                      </a:solidFill>
                      <a:prstDash val="solid"/>
                      <a:round/>
                      <a:headEnd type="none" w="med" len="med"/>
                      <a:tailEnd type="none" w="med" len="med"/>
                    </a:lnT>
                    <a:lnB w="57150" cap="flat" cmpd="sng" algn="ctr">
                      <a:solidFill>
                        <a:srgbClr val="197A9B"/>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404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8229600" cy="685801"/>
          </a:xfrm>
        </p:spPr>
        <p:txBody>
          <a:bodyPr/>
          <a:lstStyle/>
          <a:p>
            <a:r>
              <a:rPr lang="en-US" sz="3200" dirty="0"/>
              <a:t>Instructional Unit Learning Experiences </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744275321"/>
              </p:ext>
            </p:extLst>
          </p:nvPr>
        </p:nvGraphicFramePr>
        <p:xfrm>
          <a:off x="190500" y="1295400"/>
          <a:ext cx="8766173" cy="4635709"/>
        </p:xfrm>
        <a:graphic>
          <a:graphicData uri="http://schemas.openxmlformats.org/drawingml/2006/table">
            <a:tbl>
              <a:tblPr firstRow="1" firstCol="1" bandRow="1"/>
              <a:tblGrid>
                <a:gridCol w="2772653"/>
                <a:gridCol w="2996760"/>
                <a:gridCol w="2996760"/>
              </a:tblGrid>
              <a:tr h="120829">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12019">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86200">
                <a:tc>
                  <a:txBody>
                    <a:bodyPr/>
                    <a:lstStyle/>
                    <a:p>
                      <a:pPr marL="0" marR="0" indent="0">
                        <a:spcBef>
                          <a:spcPts val="0"/>
                        </a:spcBef>
                        <a:spcAft>
                          <a:spcPts val="0"/>
                        </a:spcAft>
                      </a:pPr>
                      <a:r>
                        <a:rPr lang="en-US" sz="600" b="1" dirty="0">
                          <a:effectLst/>
                          <a:latin typeface="Calibri"/>
                          <a:ea typeface="Calibri"/>
                          <a:cs typeface="Times New Roman"/>
                        </a:rPr>
                        <a:t>Teacher Resources: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rowSpan="2">
                  <a:txBody>
                    <a:bodyPr/>
                    <a:lstStyle/>
                    <a:p>
                      <a:pPr marL="0" marR="0" indent="0">
                        <a:spcBef>
                          <a:spcPts val="0"/>
                        </a:spcBef>
                        <a:spcAft>
                          <a:spcPts val="0"/>
                        </a:spcAft>
                      </a:pPr>
                      <a:r>
                        <a:rPr lang="en-US" sz="600" b="1" dirty="0">
                          <a:effectLst/>
                          <a:latin typeface="Calibri"/>
                          <a:ea typeface="Calibri"/>
                          <a:cs typeface="Times New Roman"/>
                        </a:rPr>
                        <a:t>Differentiation:</a:t>
                      </a:r>
                      <a:endParaRPr lang="en-US" sz="600" dirty="0">
                        <a:effectLst/>
                        <a:latin typeface="Calibri"/>
                        <a:ea typeface="Calibri"/>
                        <a:cs typeface="Times New Roman"/>
                      </a:endParaRPr>
                    </a:p>
                    <a:p>
                      <a:pPr marL="0" marR="0" indent="0">
                        <a:spcBef>
                          <a:spcPts val="0"/>
                        </a:spcBef>
                        <a:spcAft>
                          <a:spcPts val="0"/>
                        </a:spcAft>
                      </a:pPr>
                      <a:r>
                        <a:rPr lang="en-US" sz="600" dirty="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b="1" dirty="0">
                          <a:effectLst/>
                          <a:latin typeface="Calibri"/>
                          <a:ea typeface="Calibri"/>
                          <a:cs typeface="Times New Roman"/>
                        </a:rPr>
                        <a:t>Access</a:t>
                      </a:r>
                      <a:r>
                        <a:rPr lang="en-US" sz="600" dirty="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205871">
                <a:tc vMerge="1">
                  <a:txBody>
                    <a:bodyPr/>
                    <a:lstStyle/>
                    <a:p>
                      <a:endParaRPr lang="en-US"/>
                    </a:p>
                  </a:txBody>
                  <a:tcPr/>
                </a:tc>
                <a:tc>
                  <a:txBody>
                    <a:bodyPr/>
                    <a:lstStyle/>
                    <a:p>
                      <a:pPr marL="206375" marR="0" indent="-228600">
                        <a:spcBef>
                          <a:spcPts val="0"/>
                        </a:spcBef>
                        <a:spcAft>
                          <a:spcPts val="0"/>
                        </a:spcAft>
                        <a:tabLst>
                          <a:tab pos="7258050" algn="l"/>
                        </a:tabLst>
                      </a:pPr>
                      <a:r>
                        <a:rPr lang="en-US" sz="600" dirty="0">
                          <a:effectLst/>
                          <a:latin typeface="Calibri"/>
                          <a:ea typeface="Times New Roman"/>
                          <a:cs typeface="Times New Roman"/>
                        </a:rPr>
                        <a:t>N/A</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206375" marR="0" indent="-228600">
                        <a:spcBef>
                          <a:spcPts val="0"/>
                        </a:spcBef>
                        <a:spcAft>
                          <a:spcPts val="0"/>
                        </a:spcAft>
                      </a:pPr>
                      <a:r>
                        <a:rPr lang="en-US" sz="600" dirty="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20829">
                <a:tc rowSpan="2">
                  <a:txBody>
                    <a:bodyPr/>
                    <a:lstStyle/>
                    <a:p>
                      <a:pPr marL="0" marR="0" indent="0">
                        <a:spcBef>
                          <a:spcPts val="0"/>
                        </a:spcBef>
                        <a:spcAft>
                          <a:spcPts val="0"/>
                        </a:spcAft>
                      </a:pPr>
                      <a:r>
                        <a:rPr lang="en-US" sz="600" dirty="0">
                          <a:effectLst/>
                          <a:latin typeface="Calibri"/>
                          <a:ea typeface="Calibri"/>
                          <a:cs typeface="Times New Roman"/>
                        </a:rPr>
                        <a:t/>
                      </a:r>
                      <a:br>
                        <a:rPr lang="en-US" sz="600" dirty="0">
                          <a:effectLst/>
                          <a:latin typeface="Calibri"/>
                          <a:ea typeface="Calibri"/>
                          <a:cs typeface="Times New Roman"/>
                        </a:rPr>
                      </a:br>
                      <a:r>
                        <a:rPr lang="en-US" sz="600" b="1" dirty="0">
                          <a:effectLst/>
                          <a:latin typeface="Calibri"/>
                          <a:ea typeface="Calibri"/>
                          <a:cs typeface="Times New Roman"/>
                        </a:rPr>
                        <a:t>Extensions for depth and complexity: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056282">
                <a:tc vMerge="1">
                  <a:txBody>
                    <a:bodyPr/>
                    <a:lstStyle/>
                    <a:p>
                      <a:endParaRPr lang="en-US"/>
                    </a:p>
                  </a:txBody>
                  <a:tcPr/>
                </a:tc>
                <a:tc>
                  <a:txBody>
                    <a:bodyPr/>
                    <a:lstStyle/>
                    <a:p>
                      <a:pPr marL="206375" marR="0" indent="-206375">
                        <a:spcBef>
                          <a:spcPts val="0"/>
                        </a:spcBef>
                        <a:spcAft>
                          <a:spcPts val="0"/>
                        </a:spcAft>
                        <a:tabLst>
                          <a:tab pos="7258050" algn="l"/>
                        </a:tabLst>
                      </a:pPr>
                      <a:r>
                        <a:rPr lang="en-US" sz="600" dirty="0">
                          <a:effectLst/>
                          <a:latin typeface="Calibri"/>
                          <a:ea typeface="Times New Roman"/>
                          <a:cs typeface="Times New Roman"/>
                        </a:rPr>
                        <a:t>Students may explore factors that can contribute to societal misconceptions</a:t>
                      </a:r>
                      <a:endParaRPr lang="en-US" sz="600" dirty="0">
                        <a:effectLst/>
                        <a:latin typeface="Calibri"/>
                        <a:ea typeface="Calibri"/>
                        <a:cs typeface="Times New Roman"/>
                      </a:endParaRP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2"/>
                        </a:rPr>
                        <a:t>http://goafrica.about.com/od/peopleandculture/tp/Top-10-Myths-About-Africa.htm</a:t>
                      </a:r>
                      <a:r>
                        <a:rPr lang="en-US" sz="600" dirty="0">
                          <a:effectLst/>
                          <a:latin typeface="Calibri"/>
                          <a:ea typeface="Calibri"/>
                          <a:cs typeface="Times New Roman"/>
                        </a:rPr>
                        <a:t> (Top 10 Myths about Africa)</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3"/>
                        </a:rPr>
                        <a:t>http://listverse.com/2011/12/15/top-10-misconceptions-about-africa/</a:t>
                      </a:r>
                      <a:r>
                        <a:rPr lang="en-US" sz="600" dirty="0">
                          <a:effectLst/>
                          <a:latin typeface="Calibri"/>
                          <a:ea typeface="Calibri"/>
                          <a:cs typeface="Times New Roman"/>
                        </a:rPr>
                        <a:t> (Misconceptions about Africa)</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4"/>
                        </a:rPr>
                        <a:t>http://aafroscandic.wordpress.com/2013/03/23/top-10-myths-about-africa-did-you-really-just-say-that-listen-to-yourself/</a:t>
                      </a:r>
                      <a:r>
                        <a:rPr lang="en-US" sz="600" dirty="0">
                          <a:effectLst/>
                          <a:latin typeface="Calibri"/>
                          <a:ea typeface="Calibri"/>
                          <a:cs typeface="Times New Roman"/>
                        </a:rPr>
                        <a:t>  (Western myths and misconceptions about Africa)</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460994">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Physical geography of Africa (e.g., climate zones, land forms, water features, etc.)</a:t>
                      </a:r>
                      <a:endParaRPr lang="en-US" sz="60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a:effectLst/>
                        <a:latin typeface="Calibri"/>
                        <a:ea typeface="Calibri"/>
                        <a:cs typeface="Times New Roman"/>
                      </a:endParaRPr>
                    </a:p>
                    <a:p>
                      <a:pPr marL="342900" marR="0" lvl="0" indent="-342900">
                        <a:spcBef>
                          <a:spcPts val="0"/>
                        </a:spcBef>
                        <a:spcAft>
                          <a:spcPts val="0"/>
                        </a:spcAft>
                        <a:buFont typeface="Symbol"/>
                        <a:buChar char=""/>
                      </a:pPr>
                      <a:r>
                        <a:rPr lang="en-US" sz="60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3668">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4869824"/>
              </p:ext>
            </p:extLst>
          </p:nvPr>
        </p:nvGraphicFramePr>
        <p:xfrm>
          <a:off x="209550" y="1981200"/>
          <a:ext cx="8791574" cy="3245692"/>
        </p:xfrm>
        <a:graphic>
          <a:graphicData uri="http://schemas.openxmlformats.org/drawingml/2006/table">
            <a:tbl>
              <a:tblPr firstRow="1" firstCol="1" bandRow="1"/>
              <a:tblGrid>
                <a:gridCol w="2780688"/>
                <a:gridCol w="3005443"/>
                <a:gridCol w="3005443"/>
              </a:tblGrid>
              <a:tr h="279183">
                <a:tc rowSpan="2">
                  <a:txBody>
                    <a:bodyPr/>
                    <a:lstStyle/>
                    <a:p>
                      <a:pPr marL="0" marR="0" indent="0">
                        <a:spcBef>
                          <a:spcPts val="0"/>
                        </a:spcBef>
                        <a:spcAft>
                          <a:spcPts val="0"/>
                        </a:spcAft>
                      </a:pPr>
                      <a:r>
                        <a:rPr lang="en-US" sz="1400" b="1" dirty="0">
                          <a:effectLst/>
                          <a:latin typeface="Calibri"/>
                          <a:ea typeface="Calibri"/>
                          <a:cs typeface="Times New Roman"/>
                        </a:rPr>
                        <a:t>Differentiation:</a:t>
                      </a:r>
                      <a:endParaRPr lang="en-US" sz="1600" dirty="0">
                        <a:effectLst/>
                        <a:latin typeface="Calibri"/>
                        <a:ea typeface="Calibri"/>
                        <a:cs typeface="Times New Roman"/>
                      </a:endParaRPr>
                    </a:p>
                    <a:p>
                      <a:pPr marL="0" marR="0" indent="0">
                        <a:spcBef>
                          <a:spcPts val="0"/>
                        </a:spcBef>
                        <a:spcAft>
                          <a:spcPts val="0"/>
                        </a:spcAft>
                      </a:pPr>
                      <a:r>
                        <a:rPr lang="en-US" sz="1100" dirty="0">
                          <a:effectLst/>
                          <a:latin typeface="Calibri"/>
                          <a:ea typeface="Calibri"/>
                          <a:cs typeface="Times New Roman"/>
                        </a:rPr>
                        <a:t>(Multiple means for students to access content and multiple modes for student to express understanding.)</a:t>
                      </a:r>
                      <a:endParaRPr lang="en-US" sz="12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197A9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spcBef>
                          <a:spcPts val="0"/>
                        </a:spcBef>
                        <a:spcAft>
                          <a:spcPts val="0"/>
                        </a:spcAft>
                      </a:pPr>
                      <a:r>
                        <a:rPr lang="en-US" sz="1050" b="1" dirty="0">
                          <a:effectLst/>
                          <a:latin typeface="Calibri"/>
                          <a:ea typeface="Calibri"/>
                          <a:cs typeface="Times New Roman"/>
                        </a:rPr>
                        <a:t>Access</a:t>
                      </a:r>
                      <a:r>
                        <a:rPr lang="en-US" sz="1050" dirty="0">
                          <a:effectLst/>
                          <a:latin typeface="Calibri"/>
                          <a:ea typeface="Calibri"/>
                          <a:cs typeface="Times New Roman"/>
                        </a:rPr>
                        <a:t> (Resources and/or Process)</a:t>
                      </a:r>
                      <a:endParaRPr lang="en-US" sz="11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197A9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spcBef>
                          <a:spcPts val="0"/>
                        </a:spcBef>
                        <a:spcAft>
                          <a:spcPts val="0"/>
                        </a:spcAft>
                      </a:pPr>
                      <a:r>
                        <a:rPr lang="en-US" sz="1050" b="1" dirty="0">
                          <a:effectLst/>
                          <a:latin typeface="Calibri"/>
                          <a:ea typeface="Calibri"/>
                          <a:cs typeface="Times New Roman"/>
                        </a:rPr>
                        <a:t>Expression</a:t>
                      </a:r>
                      <a:r>
                        <a:rPr lang="en-US" sz="1050" dirty="0">
                          <a:effectLst/>
                          <a:latin typeface="Calibri"/>
                          <a:ea typeface="Calibri"/>
                          <a:cs typeface="Times New Roman"/>
                        </a:rPr>
                        <a:t> (Products and/or Performance)</a:t>
                      </a:r>
                      <a:endParaRPr lang="en-US" sz="11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58239">
                <a:tc vMerge="1">
                  <a:txBody>
                    <a:bodyPr/>
                    <a:lstStyle/>
                    <a:p>
                      <a:endParaRPr lang="en-US"/>
                    </a:p>
                  </a:txBody>
                  <a:tcPr/>
                </a:tc>
                <a:tc>
                  <a:txBody>
                    <a:bodyPr/>
                    <a:lstStyle/>
                    <a:p>
                      <a:pPr marL="206375" marR="0" indent="-228600">
                        <a:spcBef>
                          <a:spcPts val="0"/>
                        </a:spcBef>
                        <a:spcAft>
                          <a:spcPts val="0"/>
                        </a:spcAft>
                        <a:tabLst>
                          <a:tab pos="7258050" algn="l"/>
                        </a:tabLst>
                      </a:pPr>
                      <a:r>
                        <a:rPr lang="en-US" sz="1100" dirty="0">
                          <a:effectLst/>
                          <a:latin typeface="Calibri"/>
                          <a:ea typeface="Times New Roman"/>
                          <a:cs typeface="Times New Roman"/>
                        </a:rPr>
                        <a:t>N/A</a:t>
                      </a:r>
                      <a:endParaRPr lang="en-US" sz="12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6375" marR="0" indent="-228600">
                        <a:spcBef>
                          <a:spcPts val="0"/>
                        </a:spcBef>
                        <a:spcAft>
                          <a:spcPts val="0"/>
                        </a:spcAft>
                      </a:pPr>
                      <a:r>
                        <a:rPr lang="en-US" sz="1100" dirty="0">
                          <a:effectLst/>
                          <a:latin typeface="Calibri"/>
                          <a:ea typeface="Calibri"/>
                          <a:cs typeface="Times New Roman"/>
                        </a:rPr>
                        <a:t>Students may verbalize what they’ve learned about Africa following the gallery walk</a:t>
                      </a:r>
                      <a:endParaRPr lang="en-US" sz="12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76200" cap="flat" cmpd="sng" algn="ctr">
                      <a:solidFill>
                        <a:srgbClr val="197A9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3720">
                <a:tc rowSpan="2">
                  <a:txBody>
                    <a:bodyPr/>
                    <a:lstStyle/>
                    <a:p>
                      <a:pPr marL="0" marR="0" indent="0">
                        <a:spcBef>
                          <a:spcPts val="0"/>
                        </a:spcBef>
                        <a:spcAft>
                          <a:spcPts val="0"/>
                        </a:spcAft>
                      </a:pPr>
                      <a:r>
                        <a:rPr lang="en-US" sz="1400" b="1" dirty="0" smtClean="0">
                          <a:effectLst/>
                          <a:latin typeface="Calibri"/>
                          <a:ea typeface="Calibri"/>
                          <a:cs typeface="Times New Roman"/>
                        </a:rPr>
                        <a:t>Extensions </a:t>
                      </a:r>
                      <a:r>
                        <a:rPr lang="en-US" sz="1400" b="1" dirty="0">
                          <a:effectLst/>
                          <a:latin typeface="Calibri"/>
                          <a:ea typeface="Calibri"/>
                          <a:cs typeface="Times New Roman"/>
                        </a:rPr>
                        <a:t>for depth and complexity:</a:t>
                      </a:r>
                      <a:endParaRPr lang="en-US" sz="16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197A9B"/>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spcBef>
                          <a:spcPts val="0"/>
                        </a:spcBef>
                        <a:spcAft>
                          <a:spcPts val="0"/>
                        </a:spcAft>
                      </a:pPr>
                      <a:r>
                        <a:rPr lang="en-US" sz="1100" b="1" dirty="0">
                          <a:effectLst/>
                          <a:latin typeface="Calibri"/>
                          <a:ea typeface="Calibri"/>
                          <a:cs typeface="Times New Roman"/>
                        </a:rPr>
                        <a:t>Access</a:t>
                      </a:r>
                      <a:r>
                        <a:rPr lang="en-US" sz="1100" dirty="0">
                          <a:effectLst/>
                          <a:latin typeface="Calibri"/>
                          <a:ea typeface="Calibri"/>
                          <a:cs typeface="Times New Roman"/>
                        </a:rPr>
                        <a:t> (Resources and/or Process)</a:t>
                      </a:r>
                      <a:endParaRPr lang="en-US" sz="12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spcBef>
                          <a:spcPts val="0"/>
                        </a:spcBef>
                        <a:spcAft>
                          <a:spcPts val="0"/>
                        </a:spcAft>
                      </a:pPr>
                      <a:r>
                        <a:rPr lang="en-US" sz="1100" b="1">
                          <a:effectLst/>
                          <a:latin typeface="Calibri"/>
                          <a:ea typeface="Calibri"/>
                          <a:cs typeface="Times New Roman"/>
                        </a:rPr>
                        <a:t>Expression</a:t>
                      </a:r>
                      <a:r>
                        <a:rPr lang="en-US" sz="1100">
                          <a:effectLst/>
                          <a:latin typeface="Calibri"/>
                          <a:ea typeface="Calibri"/>
                          <a:cs typeface="Times New Roman"/>
                        </a:rPr>
                        <a:t> (Products and/or Performance)</a:t>
                      </a:r>
                      <a:endParaRPr lang="en-US" sz="120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76200" cap="flat" cmpd="sng" algn="ctr">
                      <a:solidFill>
                        <a:srgbClr val="197A9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249258">
                <a:tc vMerge="1">
                  <a:txBody>
                    <a:bodyPr/>
                    <a:lstStyle/>
                    <a:p>
                      <a:endParaRPr lang="en-US"/>
                    </a:p>
                  </a:txBody>
                  <a:tcPr/>
                </a:tc>
                <a:tc>
                  <a:txBody>
                    <a:bodyPr/>
                    <a:lstStyle/>
                    <a:p>
                      <a:pPr marL="206375" marR="0" indent="-206375">
                        <a:spcBef>
                          <a:spcPts val="0"/>
                        </a:spcBef>
                        <a:spcAft>
                          <a:spcPts val="0"/>
                        </a:spcAft>
                        <a:tabLst>
                          <a:tab pos="7258050" algn="l"/>
                        </a:tabLst>
                      </a:pPr>
                      <a:r>
                        <a:rPr lang="en-US" sz="1100" dirty="0">
                          <a:effectLst/>
                          <a:latin typeface="Calibri"/>
                          <a:ea typeface="Times New Roman"/>
                          <a:cs typeface="Times New Roman"/>
                        </a:rPr>
                        <a:t>Students may explore factors that can contribute to societal misconceptions</a:t>
                      </a:r>
                      <a:endParaRPr lang="en-US" sz="1200" dirty="0">
                        <a:effectLst/>
                        <a:latin typeface="Calibri"/>
                        <a:ea typeface="Calibri"/>
                        <a:cs typeface="Times New Roman"/>
                      </a:endParaRPr>
                    </a:p>
                    <a:p>
                      <a:pPr marL="182880" marR="0" indent="-182880">
                        <a:spcBef>
                          <a:spcPts val="0"/>
                        </a:spcBef>
                        <a:spcAft>
                          <a:spcPts val="0"/>
                        </a:spcAft>
                      </a:pPr>
                      <a:r>
                        <a:rPr lang="en-US" sz="1100" u="sng" dirty="0">
                          <a:solidFill>
                            <a:srgbClr val="0000FF"/>
                          </a:solidFill>
                          <a:effectLst/>
                          <a:latin typeface="Calibri"/>
                          <a:ea typeface="Calibri"/>
                          <a:cs typeface="Times New Roman"/>
                          <a:hlinkClick r:id="rId12"/>
                        </a:rPr>
                        <a:t>http://goafrica.about.com/od/peopleandculture/tp/Top-10-Myths-About-Africa.htm</a:t>
                      </a:r>
                      <a:r>
                        <a:rPr lang="en-US" sz="1100" dirty="0">
                          <a:effectLst/>
                          <a:latin typeface="Calibri"/>
                          <a:ea typeface="Calibri"/>
                          <a:cs typeface="Times New Roman"/>
                        </a:rPr>
                        <a:t> (Top 10 Myths about Africa)</a:t>
                      </a:r>
                      <a:endParaRPr lang="en-US" sz="1200" dirty="0">
                        <a:effectLst/>
                        <a:latin typeface="Calibri"/>
                        <a:ea typeface="Calibri"/>
                        <a:cs typeface="Times New Roman"/>
                      </a:endParaRPr>
                    </a:p>
                    <a:p>
                      <a:pPr marL="182880" marR="0" indent="-182880">
                        <a:spcBef>
                          <a:spcPts val="0"/>
                        </a:spcBef>
                        <a:spcAft>
                          <a:spcPts val="0"/>
                        </a:spcAft>
                      </a:pPr>
                      <a:r>
                        <a:rPr lang="en-US" sz="1100" u="sng" dirty="0">
                          <a:solidFill>
                            <a:srgbClr val="0000FF"/>
                          </a:solidFill>
                          <a:effectLst/>
                          <a:latin typeface="Calibri"/>
                          <a:ea typeface="Calibri"/>
                          <a:cs typeface="Times New Roman"/>
                          <a:hlinkClick r:id="rId13"/>
                        </a:rPr>
                        <a:t>http://listverse.com/2011/12/15/top-10-misconceptions-about-africa/</a:t>
                      </a:r>
                      <a:r>
                        <a:rPr lang="en-US" sz="1100" dirty="0">
                          <a:effectLst/>
                          <a:latin typeface="Calibri"/>
                          <a:ea typeface="Calibri"/>
                          <a:cs typeface="Times New Roman"/>
                        </a:rPr>
                        <a:t> (Misconceptions about Africa)</a:t>
                      </a:r>
                      <a:endParaRPr lang="en-US" sz="1200" dirty="0">
                        <a:effectLst/>
                        <a:latin typeface="Calibri"/>
                        <a:ea typeface="Calibri"/>
                        <a:cs typeface="Times New Roman"/>
                      </a:endParaRPr>
                    </a:p>
                    <a:p>
                      <a:pPr marL="182880" marR="0" indent="-182880">
                        <a:spcBef>
                          <a:spcPts val="0"/>
                        </a:spcBef>
                        <a:spcAft>
                          <a:spcPts val="0"/>
                        </a:spcAft>
                      </a:pPr>
                      <a:r>
                        <a:rPr lang="en-US" sz="1100" u="sng" dirty="0">
                          <a:solidFill>
                            <a:srgbClr val="0000FF"/>
                          </a:solidFill>
                          <a:effectLst/>
                          <a:latin typeface="Calibri"/>
                          <a:ea typeface="Calibri"/>
                          <a:cs typeface="Times New Roman"/>
                          <a:hlinkClick r:id="rId14"/>
                        </a:rPr>
                        <a:t>http://aafroscandic.wordpress.com/2013/03/23/top-10-myths-about-africa-did-you-really-just-say-that-listen-to-yourself/</a:t>
                      </a:r>
                      <a:r>
                        <a:rPr lang="en-US" sz="1100" dirty="0">
                          <a:effectLst/>
                          <a:latin typeface="Calibri"/>
                          <a:ea typeface="Calibri"/>
                          <a:cs typeface="Times New Roman"/>
                        </a:rPr>
                        <a:t>  (Western myths and misconceptions about Africa</a:t>
                      </a:r>
                      <a:r>
                        <a:rPr lang="en-US" sz="1100" dirty="0" smtClean="0">
                          <a:effectLst/>
                          <a:latin typeface="Calibri"/>
                          <a:ea typeface="Calibri"/>
                          <a:cs typeface="Times New Roman"/>
                        </a:rPr>
                        <a:t>)</a:t>
                      </a:r>
                      <a:endParaRPr lang="en-US" sz="12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197A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6375" marR="0" indent="-206375">
                        <a:spcBef>
                          <a:spcPts val="0"/>
                        </a:spcBef>
                        <a:spcAft>
                          <a:spcPts val="0"/>
                        </a:spcAft>
                      </a:pPr>
                      <a:r>
                        <a:rPr lang="en-US" sz="1100" dirty="0">
                          <a:effectLst/>
                          <a:latin typeface="Calibri"/>
                          <a:ea typeface="Times New Roman"/>
                          <a:cs typeface="Times New Roman"/>
                        </a:rPr>
                        <a:t>Students may create a chart of misconceptions and document the origins of those misconceptions</a:t>
                      </a:r>
                      <a:endParaRPr lang="en-US" sz="1200" dirty="0">
                        <a:effectLst/>
                        <a:latin typeface="Calibri"/>
                        <a:ea typeface="Calibri"/>
                        <a:cs typeface="Times New Roman"/>
                      </a:endParaRPr>
                    </a:p>
                  </a:txBody>
                  <a:tcPr marL="64054" marR="64054" marT="23951" marB="32306">
                    <a:lnL w="12700" cap="flat" cmpd="sng" algn="ctr">
                      <a:noFill/>
                      <a:prstDash val="solid"/>
                      <a:round/>
                      <a:headEnd type="none" w="med" len="med"/>
                      <a:tailEnd type="none" w="med" len="med"/>
                    </a:lnL>
                    <a:lnR w="76200" cap="flat" cmpd="sng" algn="ctr">
                      <a:solidFill>
                        <a:srgbClr val="197A9B"/>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197A9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Down Arrow 5"/>
          <p:cNvSpPr/>
          <p:nvPr/>
        </p:nvSpPr>
        <p:spPr>
          <a:xfrm>
            <a:off x="190500" y="24384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5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99880" cy="685800"/>
          </a:xfrm>
        </p:spPr>
        <p:txBody>
          <a:bodyPr/>
          <a:lstStyle/>
          <a:p>
            <a:r>
              <a:rPr lang="en-US" sz="3200" dirty="0"/>
              <a:t>Instructional Unit Learning Experiences </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533407377"/>
              </p:ext>
            </p:extLst>
          </p:nvPr>
        </p:nvGraphicFramePr>
        <p:xfrm>
          <a:off x="152400" y="1295400"/>
          <a:ext cx="8766173" cy="4635709"/>
        </p:xfrm>
        <a:graphic>
          <a:graphicData uri="http://schemas.openxmlformats.org/drawingml/2006/table">
            <a:tbl>
              <a:tblPr firstRow="1" firstCol="1" bandRow="1"/>
              <a:tblGrid>
                <a:gridCol w="2772653"/>
                <a:gridCol w="2996760"/>
                <a:gridCol w="2996760"/>
              </a:tblGrid>
              <a:tr h="120829">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512019">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86200">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829">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5871">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29">
                <a:tc rowSpan="2">
                  <a:txBody>
                    <a:bodyPr/>
                    <a:lstStyle/>
                    <a:p>
                      <a:pPr marL="0" marR="0" indent="0">
                        <a:spcBef>
                          <a:spcPts val="0"/>
                        </a:spcBef>
                        <a:spcAft>
                          <a:spcPts val="0"/>
                        </a:spcAft>
                      </a:pPr>
                      <a:r>
                        <a:rPr lang="en-US" sz="600">
                          <a:effectLst/>
                          <a:latin typeface="Calibri"/>
                          <a:ea typeface="Calibri"/>
                          <a:cs typeface="Times New Roman"/>
                        </a:rPr>
                        <a:t/>
                      </a:r>
                      <a:br>
                        <a:rPr lang="en-US" sz="600">
                          <a:effectLst/>
                          <a:latin typeface="Calibri"/>
                          <a:ea typeface="Calibri"/>
                          <a:cs typeface="Times New Roman"/>
                        </a:rPr>
                      </a:b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56282">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4">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Physical geography of Africa (e.g., climate zones, land forms, water features,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pPr>
                      <a:r>
                        <a:rPr lang="en-US" sz="600" dirty="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303668">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5871">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4073471"/>
              </p:ext>
            </p:extLst>
          </p:nvPr>
        </p:nvGraphicFramePr>
        <p:xfrm>
          <a:off x="152400" y="3124200"/>
          <a:ext cx="8763000" cy="1371600"/>
        </p:xfrm>
        <a:graphic>
          <a:graphicData uri="http://schemas.openxmlformats.org/drawingml/2006/table">
            <a:tbl>
              <a:tblPr firstRow="1" firstCol="1" bandRow="1"/>
              <a:tblGrid>
                <a:gridCol w="1676400"/>
                <a:gridCol w="7086600"/>
              </a:tblGrid>
              <a:tr h="1371600">
                <a:tc>
                  <a:txBody>
                    <a:bodyPr/>
                    <a:lstStyle/>
                    <a:p>
                      <a:pPr marL="0" marR="0" indent="0">
                        <a:spcBef>
                          <a:spcPts val="0"/>
                        </a:spcBef>
                        <a:spcAft>
                          <a:spcPts val="0"/>
                        </a:spcAft>
                      </a:pPr>
                      <a:r>
                        <a:rPr lang="en-US" sz="1400" b="1" dirty="0">
                          <a:effectLst/>
                          <a:latin typeface="Calibri"/>
                          <a:ea typeface="Calibri"/>
                          <a:cs typeface="Times New Roman"/>
                        </a:rPr>
                        <a:t>Critical Content:</a:t>
                      </a:r>
                      <a:endParaRPr lang="en-US" sz="16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9D9D9"/>
                    </a:solidFill>
                  </a:tcPr>
                </a:tc>
                <a:tc>
                  <a:txBody>
                    <a:bodyPr/>
                    <a:lstStyle/>
                    <a:p>
                      <a:pPr marL="342900" marR="0" lvl="0" indent="-342900">
                        <a:spcBef>
                          <a:spcPts val="0"/>
                        </a:spcBef>
                        <a:spcAft>
                          <a:spcPts val="0"/>
                        </a:spcAft>
                        <a:buFont typeface="Symbol"/>
                        <a:buChar char=""/>
                        <a:tabLst>
                          <a:tab pos="7258050" algn="l"/>
                        </a:tabLst>
                      </a:pPr>
                      <a:r>
                        <a:rPr lang="en-US" sz="1400" dirty="0">
                          <a:solidFill>
                            <a:srgbClr val="000000"/>
                          </a:solidFill>
                          <a:effectLst/>
                          <a:latin typeface="Calibri"/>
                          <a:ea typeface="Times New Roman"/>
                          <a:cs typeface="Times New Roman"/>
                        </a:rPr>
                        <a:t>Physical geography of Africa (e.g., climate zones, land forms, water features, etc.)</a:t>
                      </a:r>
                      <a:endParaRPr lang="en-US" sz="1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1400" dirty="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1600" dirty="0">
                        <a:effectLst/>
                        <a:latin typeface="Calibri"/>
                        <a:ea typeface="Calibri"/>
                        <a:cs typeface="Times New Roman"/>
                      </a:endParaRPr>
                    </a:p>
                    <a:p>
                      <a:pPr marL="342900" marR="0" lvl="0" indent="-342900">
                        <a:spcBef>
                          <a:spcPts val="0"/>
                        </a:spcBef>
                        <a:spcAft>
                          <a:spcPts val="0"/>
                        </a:spcAft>
                        <a:buFont typeface="Symbol"/>
                        <a:buChar char=""/>
                      </a:pPr>
                      <a:r>
                        <a:rPr lang="en-US" sz="1400" dirty="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16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sp>
        <p:nvSpPr>
          <p:cNvPr id="6" name="Down Arrow 5"/>
          <p:cNvSpPr/>
          <p:nvPr/>
        </p:nvSpPr>
        <p:spPr>
          <a:xfrm rot="5400000">
            <a:off x="1333500" y="4533900"/>
            <a:ext cx="5334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30" y="609600"/>
            <a:ext cx="8229600" cy="685800"/>
          </a:xfrm>
        </p:spPr>
        <p:txBody>
          <a:bodyPr/>
          <a:lstStyle/>
          <a:p>
            <a:r>
              <a:rPr lang="en-US" sz="3200" dirty="0"/>
              <a:t>Instructional Unit Learning Experiences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968886784"/>
              </p:ext>
            </p:extLst>
          </p:nvPr>
        </p:nvGraphicFramePr>
        <p:xfrm>
          <a:off x="228600" y="1295400"/>
          <a:ext cx="8766173" cy="4648196"/>
        </p:xfrm>
        <a:graphic>
          <a:graphicData uri="http://schemas.openxmlformats.org/drawingml/2006/table">
            <a:tbl>
              <a:tblPr firstRow="1" firstCol="1" bandRow="1"/>
              <a:tblGrid>
                <a:gridCol w="2772653"/>
                <a:gridCol w="2996760"/>
                <a:gridCol w="2996760"/>
              </a:tblGrid>
              <a:tr h="150084">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73682">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79636">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2087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0084">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636">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0084">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5732">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084">
                <a:tc rowSpan="2">
                  <a:txBody>
                    <a:bodyPr/>
                    <a:lstStyle/>
                    <a:p>
                      <a:pPr marL="0" marR="0" indent="0">
                        <a:spcBef>
                          <a:spcPts val="0"/>
                        </a:spcBef>
                        <a:spcAft>
                          <a:spcPts val="0"/>
                        </a:spcAft>
                      </a:pPr>
                      <a:r>
                        <a:rPr lang="en-US" sz="600">
                          <a:effectLst/>
                          <a:latin typeface="Calibri"/>
                          <a:ea typeface="Calibri"/>
                          <a:cs typeface="Times New Roman"/>
                        </a:rPr>
                        <a:t/>
                      </a:r>
                      <a:br>
                        <a:rPr lang="en-US" sz="600">
                          <a:effectLst/>
                          <a:latin typeface="Calibri"/>
                          <a:ea typeface="Calibri"/>
                          <a:cs typeface="Times New Roman"/>
                        </a:rPr>
                      </a:b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21679">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49">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Physical geography of Africa (e.g., climate zones, land forms, water features,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pPr>
                      <a:r>
                        <a:rPr lang="en-US" sz="600" dirty="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4731">
                <a:tc>
                  <a:txBody>
                    <a:bodyPr/>
                    <a:lstStyle/>
                    <a:p>
                      <a:pPr marL="0" marR="0" indent="0">
                        <a:spcBef>
                          <a:spcPts val="0"/>
                        </a:spcBef>
                        <a:spcAft>
                          <a:spcPts val="0"/>
                        </a:spcAft>
                      </a:pPr>
                      <a:r>
                        <a:rPr lang="en-US" sz="600" b="1" dirty="0">
                          <a:effectLst/>
                          <a:latin typeface="Calibri"/>
                          <a:ea typeface="Calibri"/>
                          <a:cs typeface="Times New Roman"/>
                        </a:rPr>
                        <a:t>Key Skills: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r h="179636">
                <a:tc>
                  <a:txBody>
                    <a:bodyPr/>
                    <a:lstStyle/>
                    <a:p>
                      <a:pPr marL="0" marR="0" indent="0">
                        <a:spcBef>
                          <a:spcPts val="0"/>
                        </a:spcBef>
                        <a:spcAft>
                          <a:spcPts val="0"/>
                        </a:spcAft>
                      </a:pPr>
                      <a:r>
                        <a:rPr lang="en-US" sz="600" b="1">
                          <a:effectLst/>
                          <a:latin typeface="Calibri"/>
                          <a:ea typeface="Calibri"/>
                          <a:cs typeface="Times New Roman"/>
                        </a:rPr>
                        <a:t>Critical Language:</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64829844"/>
              </p:ext>
            </p:extLst>
          </p:nvPr>
        </p:nvGraphicFramePr>
        <p:xfrm>
          <a:off x="228600" y="3581400"/>
          <a:ext cx="8763000" cy="1194685"/>
        </p:xfrm>
        <a:graphic>
          <a:graphicData uri="http://schemas.openxmlformats.org/drawingml/2006/table">
            <a:tbl>
              <a:tblPr firstRow="1" firstCol="1" bandRow="1"/>
              <a:tblGrid>
                <a:gridCol w="2197867"/>
                <a:gridCol w="6565133"/>
              </a:tblGrid>
              <a:tr h="477345">
                <a:tc>
                  <a:txBody>
                    <a:bodyPr/>
                    <a:lstStyle/>
                    <a:p>
                      <a:pPr marL="0" marR="0" indent="0">
                        <a:spcBef>
                          <a:spcPts val="0"/>
                        </a:spcBef>
                        <a:spcAft>
                          <a:spcPts val="0"/>
                        </a:spcAft>
                      </a:pPr>
                      <a:r>
                        <a:rPr lang="en-US" sz="1800" b="1" dirty="0">
                          <a:effectLst/>
                          <a:latin typeface="Calibri"/>
                          <a:ea typeface="Calibri"/>
                          <a:cs typeface="Times New Roman"/>
                        </a:rPr>
                        <a:t>Key Skills:</a:t>
                      </a:r>
                      <a:endParaRPr lang="en-US" sz="20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9D9D9"/>
                    </a:solidFill>
                  </a:tcPr>
                </a:tc>
                <a:tc>
                  <a:txBody>
                    <a:bodyPr/>
                    <a:lstStyle/>
                    <a:p>
                      <a:pPr marL="342900" marR="0" lvl="0" indent="-342900">
                        <a:spcBef>
                          <a:spcPts val="0"/>
                        </a:spcBef>
                        <a:spcAft>
                          <a:spcPts val="0"/>
                        </a:spcAft>
                        <a:buFont typeface="Symbol"/>
                        <a:buChar char=""/>
                        <a:tabLst>
                          <a:tab pos="7258050" algn="l"/>
                        </a:tabLst>
                      </a:pPr>
                      <a:r>
                        <a:rPr lang="en-US" sz="1800" dirty="0">
                          <a:solidFill>
                            <a:srgbClr val="000000"/>
                          </a:solidFill>
                          <a:effectLst/>
                          <a:latin typeface="Calibri"/>
                          <a:ea typeface="Times New Roman"/>
                          <a:cs typeface="Times New Roman"/>
                        </a:rPr>
                        <a:t>Analyze current maps of Africa, and charts and graphs of African information </a:t>
                      </a:r>
                      <a:endParaRPr lang="en-US" sz="20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1800" dirty="0">
                          <a:solidFill>
                            <a:srgbClr val="000000"/>
                          </a:solidFill>
                          <a:effectLst/>
                          <a:latin typeface="Calibri"/>
                          <a:ea typeface="Times New Roman"/>
                          <a:cs typeface="Times New Roman"/>
                        </a:rPr>
                        <a:t>Question common beliefs about African society and geography</a:t>
                      </a:r>
                      <a:endParaRPr lang="en-US" sz="20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800" dirty="0">
                          <a:solidFill>
                            <a:srgbClr val="000000"/>
                          </a:solidFill>
                          <a:effectLst/>
                          <a:latin typeface="Calibri"/>
                          <a:ea typeface="Times New Roman"/>
                          <a:cs typeface="Times New Roman"/>
                        </a:rPr>
                        <a:t>Reassess generalizations using supporting evidence</a:t>
                      </a:r>
                      <a:endParaRPr lang="en-US" sz="20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sp>
        <p:nvSpPr>
          <p:cNvPr id="5" name="Down Arrow 4"/>
          <p:cNvSpPr/>
          <p:nvPr/>
        </p:nvSpPr>
        <p:spPr>
          <a:xfrm rot="5400000">
            <a:off x="1066800" y="502920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5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19" y="609600"/>
            <a:ext cx="8229600" cy="685800"/>
          </a:xfrm>
        </p:spPr>
        <p:txBody>
          <a:bodyPr/>
          <a:lstStyle/>
          <a:p>
            <a:r>
              <a:rPr lang="en-US" sz="3200" dirty="0"/>
              <a:t>Instructional Unit Learning Experiences </a:t>
            </a: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855702755"/>
              </p:ext>
            </p:extLst>
          </p:nvPr>
        </p:nvGraphicFramePr>
        <p:xfrm>
          <a:off x="228600" y="1343029"/>
          <a:ext cx="8766173" cy="4648196"/>
        </p:xfrm>
        <a:graphic>
          <a:graphicData uri="http://schemas.openxmlformats.org/drawingml/2006/table">
            <a:tbl>
              <a:tblPr firstRow="1" firstCol="1" bandRow="1"/>
              <a:tblGrid>
                <a:gridCol w="2772653"/>
                <a:gridCol w="2996760"/>
                <a:gridCol w="2996760"/>
              </a:tblGrid>
              <a:tr h="150084">
                <a:tc gridSpan="3">
                  <a:txBody>
                    <a:bodyPr/>
                    <a:lstStyle/>
                    <a:p>
                      <a:pPr marL="0" marR="0" indent="0">
                        <a:spcBef>
                          <a:spcPts val="0"/>
                        </a:spcBef>
                        <a:spcAft>
                          <a:spcPts val="0"/>
                        </a:spcAft>
                      </a:pPr>
                      <a:r>
                        <a:rPr lang="en-US" sz="600" b="1" dirty="0">
                          <a:effectLst/>
                          <a:latin typeface="Calibri"/>
                          <a:ea typeface="Calibri"/>
                          <a:cs typeface="Times New Roman"/>
                        </a:rPr>
                        <a:t>Learning Experience # 1</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r>
              <a:tr h="473682">
                <a:tc gridSpan="3">
                  <a:txBody>
                    <a:bodyPr/>
                    <a:lstStyle/>
                    <a:p>
                      <a:pPr marL="0" marR="0" indent="0">
                        <a:spcBef>
                          <a:spcPts val="0"/>
                        </a:spcBef>
                        <a:spcAft>
                          <a:spcPts val="0"/>
                        </a:spcAft>
                      </a:pPr>
                      <a:r>
                        <a:rPr lang="en-US" sz="800" dirty="0">
                          <a:effectLst/>
                          <a:latin typeface="Calibri"/>
                          <a:ea typeface="Calibri"/>
                          <a:cs typeface="Times New Roman"/>
                        </a:rPr>
                        <a:t>The teacher may bring in primary and secondary sources (e.g. images of people and places, maps – including a map comparing Africa to other countries in the world; and graphs and charts – Gross Domestic Product, education requirements, healthcare, life expectancy, etc.) for a gallery walk so that students can activate their background knowledge of and reveal possible misconceptions about African geography and society.</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179636">
                <a:tc>
                  <a:txBody>
                    <a:bodyPr/>
                    <a:lstStyle/>
                    <a:p>
                      <a:pPr marL="0" marR="0" indent="0">
                        <a:spcBef>
                          <a:spcPts val="0"/>
                        </a:spcBef>
                        <a:spcAft>
                          <a:spcPts val="0"/>
                        </a:spcAft>
                      </a:pPr>
                      <a:r>
                        <a:rPr lang="en-US" sz="600" b="1">
                          <a:effectLst/>
                          <a:latin typeface="Calibri"/>
                          <a:ea typeface="Calibri"/>
                          <a:cs typeface="Times New Roman"/>
                        </a:rPr>
                        <a:t>Generalization Connection(s):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People migrate for economic, social, political, or environmental reasons often challenging the preservation of native cultures, languages, and way of life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20879">
                <a:tc>
                  <a:txBody>
                    <a:bodyPr/>
                    <a:lstStyle/>
                    <a:p>
                      <a:pPr marL="0" marR="0" indent="0">
                        <a:spcBef>
                          <a:spcPts val="0"/>
                        </a:spcBef>
                        <a:spcAft>
                          <a:spcPts val="0"/>
                        </a:spcAft>
                      </a:pPr>
                      <a:r>
                        <a:rPr lang="en-US" sz="600" b="1">
                          <a:effectLst/>
                          <a:latin typeface="Calibri"/>
                          <a:ea typeface="Calibri"/>
                          <a:cs typeface="Times New Roman"/>
                        </a:rPr>
                        <a:t>Teacher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dirty="0">
                          <a:solidFill>
                            <a:srgbClr val="0000FF"/>
                          </a:solidFill>
                          <a:effectLst/>
                          <a:latin typeface="Calibri"/>
                          <a:ea typeface="Calibri"/>
                          <a:cs typeface="Times New Roman"/>
                          <a:hlinkClick r:id="rId2"/>
                        </a:rPr>
                        <a:t>http://tinyurl.com/mlwldjk</a:t>
                      </a:r>
                      <a:r>
                        <a:rPr lang="en-US" sz="600" b="1" dirty="0">
                          <a:effectLst/>
                          <a:latin typeface="Calibri"/>
                          <a:ea typeface="Calibri"/>
                          <a:cs typeface="Times New Roman"/>
                        </a:rPr>
                        <a:t> </a:t>
                      </a:r>
                      <a:r>
                        <a:rPr lang="en-US" sz="600" dirty="0">
                          <a:effectLst/>
                          <a:latin typeface="Calibri"/>
                          <a:ea typeface="Calibri"/>
                          <a:cs typeface="Times New Roman"/>
                        </a:rPr>
                        <a:t> (Images of Africa from National Geographic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3"/>
                        </a:rPr>
                        <a:t>http://opendataforafrica.org/ngstkbe/africa-gdp-per-capita</a:t>
                      </a:r>
                      <a:r>
                        <a:rPr lang="en-US" sz="600" dirty="0">
                          <a:effectLst/>
                          <a:latin typeface="Calibri"/>
                          <a:ea typeface="Calibri"/>
                          <a:cs typeface="Times New Roman"/>
                        </a:rPr>
                        <a:t>  (Africa: GDP per capita)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4"/>
                        </a:rPr>
                        <a:t>http://opendataforafrica.org/spcesjf/africa-duration-of-education</a:t>
                      </a:r>
                      <a:r>
                        <a:rPr lang="en-US" sz="600" dirty="0">
                          <a:effectLst/>
                          <a:latin typeface="Calibri"/>
                          <a:ea typeface="Calibri"/>
                          <a:cs typeface="Times New Roman"/>
                        </a:rPr>
                        <a:t>  (Africa: Duration of Education)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5"/>
                        </a:rPr>
                        <a:t>http://www.wdl.org/en/search/?regions=africa</a:t>
                      </a:r>
                      <a:r>
                        <a:rPr lang="en-US" sz="600" dirty="0">
                          <a:effectLst/>
                          <a:latin typeface="Calibri"/>
                          <a:ea typeface="Calibri"/>
                          <a:cs typeface="Times New Roman"/>
                        </a:rPr>
                        <a:t>  (Regions of Africa from the World Digital Library)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6"/>
                        </a:rPr>
                        <a:t>http://etc.usf.edu/maps/galleries/africa/complete/index.php</a:t>
                      </a:r>
                      <a:r>
                        <a:rPr lang="en-US" sz="600" dirty="0">
                          <a:effectLst/>
                          <a:latin typeface="Calibri"/>
                          <a:ea typeface="Calibri"/>
                          <a:cs typeface="Times New Roman"/>
                        </a:rPr>
                        <a:t>  (86 historical maps of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7"/>
                        </a:rPr>
                        <a:t>http://flowingdata.com/2010/10/18/true-size-of-africa/</a:t>
                      </a:r>
                      <a:r>
                        <a:rPr lang="en-US" sz="600" dirty="0">
                          <a:effectLst/>
                          <a:latin typeface="Calibri"/>
                          <a:ea typeface="Calibri"/>
                          <a:cs typeface="Times New Roman"/>
                        </a:rPr>
                        <a:t>  (Map comparison of Africa to world)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8"/>
                        </a:rPr>
                        <a:t>http://kellogg.nd.edu/outreach/africares.shtml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9"/>
                        </a:rPr>
                        <a:t>http://www.worldtrek.org/odyssey/teachers/index.html</a:t>
                      </a:r>
                      <a:r>
                        <a:rPr lang="en-US" sz="600" dirty="0">
                          <a:effectLst/>
                          <a:latin typeface="Calibri"/>
                          <a:ea typeface="Calibri"/>
                          <a:cs typeface="Times New Roman"/>
                        </a:rPr>
                        <a:t>  (General Information on Africa) </a:t>
                      </a:r>
                    </a:p>
                    <a:p>
                      <a:pPr marL="182880" marR="0" indent="-182880">
                        <a:spcBef>
                          <a:spcPts val="0"/>
                        </a:spcBef>
                        <a:spcAft>
                          <a:spcPts val="0"/>
                        </a:spcAft>
                      </a:pPr>
                      <a:r>
                        <a:rPr lang="en-US" sz="600" u="sng" dirty="0">
                          <a:solidFill>
                            <a:srgbClr val="0000FF"/>
                          </a:solidFill>
                          <a:effectLst/>
                          <a:latin typeface="Calibri"/>
                          <a:ea typeface="Calibri"/>
                          <a:cs typeface="Times New Roman"/>
                          <a:hlinkClick r:id="rId10"/>
                        </a:rPr>
                        <a:t>http://kellogg.nd.edu/outreach/ocobock.pdf</a:t>
                      </a:r>
                      <a:r>
                        <a:rPr lang="en-US" sz="600" dirty="0">
                          <a:effectLst/>
                          <a:latin typeface="Calibri"/>
                          <a:ea typeface="Calibri"/>
                          <a:cs typeface="Times New Roman"/>
                        </a:rPr>
                        <a:t>  (Maps and real images of the land and people from ancient times to today)  </a:t>
                      </a:r>
                    </a:p>
                    <a:p>
                      <a:pPr marL="182880" marR="0" indent="-182880">
                        <a:spcBef>
                          <a:spcPts val="0"/>
                        </a:spcBef>
                        <a:spcAft>
                          <a:spcPts val="0"/>
                        </a:spcAft>
                      </a:pPr>
                      <a:r>
                        <a:rPr lang="en-US" sz="600" dirty="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0084">
                <a:tc>
                  <a:txBody>
                    <a:bodyPr/>
                    <a:lstStyle/>
                    <a:p>
                      <a:pPr marL="0" marR="0" indent="0">
                        <a:spcBef>
                          <a:spcPts val="0"/>
                        </a:spcBef>
                        <a:spcAft>
                          <a:spcPts val="0"/>
                        </a:spcAft>
                      </a:pPr>
                      <a:r>
                        <a:rPr lang="en-US" sz="600" b="1">
                          <a:effectLst/>
                          <a:latin typeface="Calibri"/>
                          <a:ea typeface="Calibri"/>
                          <a:cs typeface="Times New Roman"/>
                        </a:rPr>
                        <a:t>Student Resources: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u="sng">
                          <a:solidFill>
                            <a:srgbClr val="0000FF"/>
                          </a:solidFill>
                          <a:effectLst/>
                          <a:latin typeface="Calibri"/>
                          <a:ea typeface="Calibri"/>
                          <a:cs typeface="Times New Roman"/>
                          <a:hlinkClick r:id="rId11"/>
                        </a:rPr>
                        <a:t>http://www.worksheetworks.com/miscellanea/graphic-organizers/tchart.html</a:t>
                      </a:r>
                      <a:r>
                        <a:rPr lang="en-US" sz="600">
                          <a:effectLst/>
                          <a:latin typeface="Calibri"/>
                          <a:ea typeface="Calibri"/>
                          <a:cs typeface="Times New Roman"/>
                        </a:rPr>
                        <a:t> (T-chart worksheet generator)</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636">
                <a:tc>
                  <a:txBody>
                    <a:bodyPr/>
                    <a:lstStyle/>
                    <a:p>
                      <a:pPr marL="0" marR="0" indent="0">
                        <a:spcBef>
                          <a:spcPts val="0"/>
                        </a:spcBef>
                        <a:spcAft>
                          <a:spcPts val="0"/>
                        </a:spcAft>
                      </a:pPr>
                      <a:r>
                        <a:rPr lang="en-US" sz="600" b="1">
                          <a:effectLst/>
                          <a:latin typeface="Calibri"/>
                          <a:ea typeface="Calibri"/>
                          <a:cs typeface="Times New Roman"/>
                        </a:rPr>
                        <a:t>Assessment:</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182880" marR="0" indent="-182880">
                        <a:spcBef>
                          <a:spcPts val="0"/>
                        </a:spcBef>
                        <a:spcAft>
                          <a:spcPts val="0"/>
                        </a:spcAft>
                      </a:pPr>
                      <a:r>
                        <a:rPr lang="en-US" sz="600">
                          <a:effectLst/>
                          <a:latin typeface="Calibri"/>
                          <a:ea typeface="Calibri"/>
                          <a:cs typeface="Times New Roman"/>
                        </a:rPr>
                        <a:t>Students will write a brief reflection comparing their misconnections about Africa to their new knowledge about African geography and societies.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0084">
                <a:tc rowSpan="2">
                  <a:txBody>
                    <a:bodyPr/>
                    <a:lstStyle/>
                    <a:p>
                      <a:pPr marL="0" marR="0" indent="0">
                        <a:spcBef>
                          <a:spcPts val="0"/>
                        </a:spcBef>
                        <a:spcAft>
                          <a:spcPts val="0"/>
                        </a:spcAft>
                      </a:pPr>
                      <a:r>
                        <a:rPr lang="en-US" sz="600" b="1">
                          <a:effectLst/>
                          <a:latin typeface="Calibri"/>
                          <a:ea typeface="Calibri"/>
                          <a:cs typeface="Times New Roman"/>
                        </a:rPr>
                        <a:t>Differentiation:</a:t>
                      </a:r>
                      <a:endParaRPr lang="en-US" sz="600">
                        <a:effectLst/>
                        <a:latin typeface="Calibri"/>
                        <a:ea typeface="Calibri"/>
                        <a:cs typeface="Times New Roman"/>
                      </a:endParaRPr>
                    </a:p>
                    <a:p>
                      <a:pPr marL="0" marR="0" indent="0">
                        <a:spcBef>
                          <a:spcPts val="0"/>
                        </a:spcBef>
                        <a:spcAft>
                          <a:spcPts val="0"/>
                        </a:spcAft>
                      </a:pPr>
                      <a:r>
                        <a:rPr lang="en-US" sz="600">
                          <a:effectLst/>
                          <a:latin typeface="Calibri"/>
                          <a:ea typeface="Calibri"/>
                          <a:cs typeface="Times New Roman"/>
                        </a:rPr>
                        <a:t>(Multiple means for students to access content and multiple modes for student to express understanding.)</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5732">
                <a:tc vMerge="1">
                  <a:txBody>
                    <a:bodyPr/>
                    <a:lstStyle/>
                    <a:p>
                      <a:endParaRPr lang="en-US"/>
                    </a:p>
                  </a:txBody>
                  <a:tcPr/>
                </a:tc>
                <a:tc>
                  <a:txBody>
                    <a:bodyPr/>
                    <a:lstStyle/>
                    <a:p>
                      <a:pPr marL="206375" marR="0" indent="-228600">
                        <a:spcBef>
                          <a:spcPts val="0"/>
                        </a:spcBef>
                        <a:spcAft>
                          <a:spcPts val="0"/>
                        </a:spcAft>
                        <a:tabLst>
                          <a:tab pos="7258050" algn="l"/>
                        </a:tabLst>
                      </a:pPr>
                      <a:r>
                        <a:rPr lang="en-US" sz="600">
                          <a:effectLst/>
                          <a:latin typeface="Calibri"/>
                          <a:ea typeface="Times New Roman"/>
                          <a:cs typeface="Times New Roman"/>
                        </a:rPr>
                        <a:t>N/A</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28600">
                        <a:spcBef>
                          <a:spcPts val="0"/>
                        </a:spcBef>
                        <a:spcAft>
                          <a:spcPts val="0"/>
                        </a:spcAft>
                      </a:pPr>
                      <a:r>
                        <a:rPr lang="en-US" sz="600">
                          <a:effectLst/>
                          <a:latin typeface="Calibri"/>
                          <a:ea typeface="Calibri"/>
                          <a:cs typeface="Times New Roman"/>
                        </a:rPr>
                        <a:t>Students may verbalize what they’ve learned about Africa following the gallery walk</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084">
                <a:tc rowSpan="2">
                  <a:txBody>
                    <a:bodyPr/>
                    <a:lstStyle/>
                    <a:p>
                      <a:pPr marL="0" marR="0" indent="0">
                        <a:spcBef>
                          <a:spcPts val="0"/>
                        </a:spcBef>
                        <a:spcAft>
                          <a:spcPts val="0"/>
                        </a:spcAft>
                      </a:pPr>
                      <a:r>
                        <a:rPr lang="en-US" sz="600">
                          <a:effectLst/>
                          <a:latin typeface="Calibri"/>
                          <a:ea typeface="Calibri"/>
                          <a:cs typeface="Times New Roman"/>
                        </a:rPr>
                        <a:t/>
                      </a:r>
                      <a:br>
                        <a:rPr lang="en-US" sz="600">
                          <a:effectLst/>
                          <a:latin typeface="Calibri"/>
                          <a:ea typeface="Calibri"/>
                          <a:cs typeface="Times New Roman"/>
                        </a:rPr>
                      </a:br>
                      <a:r>
                        <a:rPr lang="en-US" sz="600" b="1">
                          <a:effectLst/>
                          <a:latin typeface="Calibri"/>
                          <a:ea typeface="Calibri"/>
                          <a:cs typeface="Times New Roman"/>
                        </a:rPr>
                        <a:t>Extensions for depth and complexity:</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Access</a:t>
                      </a:r>
                      <a:r>
                        <a:rPr lang="en-US" sz="600">
                          <a:effectLst/>
                          <a:latin typeface="Calibri"/>
                          <a:ea typeface="Calibri"/>
                          <a:cs typeface="Times New Roman"/>
                        </a:rPr>
                        <a:t> (Resources and/or Process)</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600" b="1">
                          <a:effectLst/>
                          <a:latin typeface="Calibri"/>
                          <a:ea typeface="Calibri"/>
                          <a:cs typeface="Times New Roman"/>
                        </a:rPr>
                        <a:t>Expression</a:t>
                      </a:r>
                      <a:r>
                        <a:rPr lang="en-US" sz="600">
                          <a:effectLst/>
                          <a:latin typeface="Calibri"/>
                          <a:ea typeface="Calibri"/>
                          <a:cs typeface="Times New Roman"/>
                        </a:rPr>
                        <a:t> (Products and/or Performance)</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21679">
                <a:tc vMerge="1">
                  <a:txBody>
                    <a:bodyPr/>
                    <a:lstStyle/>
                    <a:p>
                      <a:endParaRPr lang="en-US"/>
                    </a:p>
                  </a:txBody>
                  <a:tcPr/>
                </a:tc>
                <a:tc>
                  <a:txBody>
                    <a:bodyPr/>
                    <a:lstStyle/>
                    <a:p>
                      <a:pPr marL="206375" marR="0" indent="-206375">
                        <a:spcBef>
                          <a:spcPts val="0"/>
                        </a:spcBef>
                        <a:spcAft>
                          <a:spcPts val="0"/>
                        </a:spcAft>
                        <a:tabLst>
                          <a:tab pos="7258050" algn="l"/>
                        </a:tabLst>
                      </a:pPr>
                      <a:r>
                        <a:rPr lang="en-US" sz="600">
                          <a:effectLst/>
                          <a:latin typeface="Calibri"/>
                          <a:ea typeface="Times New Roman"/>
                          <a:cs typeface="Times New Roman"/>
                        </a:rPr>
                        <a:t>Students may explore factors that can contribute to societal misconceptions</a:t>
                      </a:r>
                      <a:endParaRPr lang="en-US" sz="600">
                        <a:effectLst/>
                        <a:latin typeface="Calibri"/>
                        <a:ea typeface="Calibri"/>
                        <a:cs typeface="Times New Roman"/>
                      </a:endParaRPr>
                    </a:p>
                    <a:p>
                      <a:pPr marL="182880" marR="0" indent="-182880">
                        <a:spcBef>
                          <a:spcPts val="0"/>
                        </a:spcBef>
                        <a:spcAft>
                          <a:spcPts val="0"/>
                        </a:spcAft>
                      </a:pPr>
                      <a:r>
                        <a:rPr lang="en-US" sz="600" u="sng">
                          <a:solidFill>
                            <a:srgbClr val="0000FF"/>
                          </a:solidFill>
                          <a:effectLst/>
                          <a:latin typeface="Calibri"/>
                          <a:ea typeface="Calibri"/>
                          <a:cs typeface="Times New Roman"/>
                          <a:hlinkClick r:id="rId12"/>
                        </a:rPr>
                        <a:t>http://goafrica.about.com/od/peopleandculture/tp/Top-10-Myths-About-Africa.htm</a:t>
                      </a:r>
                      <a:r>
                        <a:rPr lang="en-US" sz="600">
                          <a:effectLst/>
                          <a:latin typeface="Calibri"/>
                          <a:ea typeface="Calibri"/>
                          <a:cs typeface="Times New Roman"/>
                        </a:rPr>
                        <a:t> (Top 10 Myths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3"/>
                        </a:rPr>
                        <a:t>http://listverse.com/2011/12/15/top-10-misconceptions-about-africa/</a:t>
                      </a:r>
                      <a:r>
                        <a:rPr lang="en-US" sz="600">
                          <a:effectLst/>
                          <a:latin typeface="Calibri"/>
                          <a:ea typeface="Calibri"/>
                          <a:cs typeface="Times New Roman"/>
                        </a:rPr>
                        <a:t> (Misconceptions about Africa)</a:t>
                      </a:r>
                    </a:p>
                    <a:p>
                      <a:pPr marL="182880" marR="0" indent="-182880">
                        <a:spcBef>
                          <a:spcPts val="0"/>
                        </a:spcBef>
                        <a:spcAft>
                          <a:spcPts val="0"/>
                        </a:spcAft>
                      </a:pPr>
                      <a:r>
                        <a:rPr lang="en-US" sz="600" u="sng">
                          <a:solidFill>
                            <a:srgbClr val="0000FF"/>
                          </a:solidFill>
                          <a:effectLst/>
                          <a:latin typeface="Calibri"/>
                          <a:ea typeface="Calibri"/>
                          <a:cs typeface="Times New Roman"/>
                          <a:hlinkClick r:id="rId14"/>
                        </a:rPr>
                        <a:t>http://aafroscandic.wordpress.com/2013/03/23/top-10-myths-about-africa-did-you-really-just-say-that-listen-to-yourself/</a:t>
                      </a:r>
                      <a:r>
                        <a:rPr lang="en-US" sz="600">
                          <a:effectLst/>
                          <a:latin typeface="Calibri"/>
                          <a:ea typeface="Calibri"/>
                          <a:cs typeface="Times New Roman"/>
                        </a:rPr>
                        <a:t>  (Western myths and misconceptions about Africa)</a:t>
                      </a:r>
                    </a:p>
                    <a:p>
                      <a:pPr marL="182880" marR="0" indent="-182880">
                        <a:spcBef>
                          <a:spcPts val="0"/>
                        </a:spcBef>
                        <a:spcAft>
                          <a:spcPts val="0"/>
                        </a:spcAft>
                      </a:pPr>
                      <a:r>
                        <a:rPr lang="en-US" sz="600">
                          <a:effectLst/>
                          <a:latin typeface="Calibri"/>
                          <a:ea typeface="Calibri"/>
                          <a:cs typeface="Times New Roman"/>
                        </a:rPr>
                        <a:t> </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indent="-206375">
                        <a:spcBef>
                          <a:spcPts val="0"/>
                        </a:spcBef>
                        <a:spcAft>
                          <a:spcPts val="0"/>
                        </a:spcAft>
                      </a:pPr>
                      <a:r>
                        <a:rPr lang="en-US" sz="600" dirty="0">
                          <a:effectLst/>
                          <a:latin typeface="Calibri"/>
                          <a:ea typeface="Times New Roman"/>
                          <a:cs typeface="Times New Roman"/>
                        </a:rPr>
                        <a:t>Students may create a chart of misconceptions and document the origins of those misconceptions</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249">
                <a:tc>
                  <a:txBody>
                    <a:bodyPr/>
                    <a:lstStyle/>
                    <a:p>
                      <a:pPr marL="0" marR="0" indent="0">
                        <a:spcBef>
                          <a:spcPts val="0"/>
                        </a:spcBef>
                        <a:spcAft>
                          <a:spcPts val="0"/>
                        </a:spcAft>
                      </a:pPr>
                      <a:r>
                        <a:rPr lang="en-US" sz="600" b="1" dirty="0">
                          <a:effectLst/>
                          <a:latin typeface="Calibri"/>
                          <a:ea typeface="Calibri"/>
                          <a:cs typeface="Times New Roman"/>
                        </a:rPr>
                        <a:t>Critical Content:</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Physical geography of Africa (e.g., climate zones, land forms, water features,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Examples of cultural aspects of various peoples in Africa such as clothing, religion, housing, language, jobs, foods, etc.</a:t>
                      </a:r>
                      <a:endParaRPr lang="en-US" sz="600" dirty="0">
                        <a:effectLst/>
                        <a:latin typeface="Calibri"/>
                        <a:ea typeface="Calibri"/>
                        <a:cs typeface="Times New Roman"/>
                      </a:endParaRPr>
                    </a:p>
                    <a:p>
                      <a:pPr marL="342900" marR="0" lvl="0" indent="-342900">
                        <a:spcBef>
                          <a:spcPts val="0"/>
                        </a:spcBef>
                        <a:spcAft>
                          <a:spcPts val="0"/>
                        </a:spcAft>
                        <a:buFont typeface="Symbol"/>
                        <a:buChar char=""/>
                      </a:pPr>
                      <a:r>
                        <a:rPr lang="en-US" sz="600" dirty="0">
                          <a:solidFill>
                            <a:srgbClr val="000000"/>
                          </a:solidFill>
                          <a:effectLst/>
                          <a:latin typeface="Calibri"/>
                          <a:ea typeface="Times New Roman"/>
                          <a:cs typeface="Times New Roman"/>
                        </a:rPr>
                        <a:t>Data on African countries including various data tables and statistical graphs such as GDP, education requirements, healthcare, life expectancy, etc. </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74731">
                <a:tc>
                  <a:txBody>
                    <a:bodyPr/>
                    <a:lstStyle/>
                    <a:p>
                      <a:pPr marL="0" marR="0" indent="0">
                        <a:spcBef>
                          <a:spcPts val="0"/>
                        </a:spcBef>
                        <a:spcAft>
                          <a:spcPts val="0"/>
                        </a:spcAft>
                      </a:pPr>
                      <a:r>
                        <a:rPr lang="en-US" sz="600" b="1">
                          <a:effectLst/>
                          <a:latin typeface="Calibri"/>
                          <a:ea typeface="Calibri"/>
                          <a:cs typeface="Times New Roman"/>
                        </a:rPr>
                        <a:t>Key Skills:</a:t>
                      </a:r>
                      <a:endParaRPr lang="en-US" sz="60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Analyze current maps of Africa, and charts and graphs of African information </a:t>
                      </a:r>
                      <a:endParaRPr lang="en-US" sz="600" dirty="0">
                        <a:effectLst/>
                        <a:latin typeface="Calibri"/>
                        <a:ea typeface="Calibri"/>
                        <a:cs typeface="Times New Roman"/>
                      </a:endParaRPr>
                    </a:p>
                    <a:p>
                      <a:pPr marL="342900" marR="0" lvl="0" indent="-342900">
                        <a:spcBef>
                          <a:spcPts val="0"/>
                        </a:spcBef>
                        <a:spcAft>
                          <a:spcPts val="0"/>
                        </a:spcAft>
                        <a:buFont typeface="Symbol"/>
                        <a:buChar char=""/>
                        <a:tabLst>
                          <a:tab pos="7258050" algn="l"/>
                        </a:tabLst>
                      </a:pPr>
                      <a:r>
                        <a:rPr lang="en-US" sz="600" dirty="0">
                          <a:solidFill>
                            <a:srgbClr val="000000"/>
                          </a:solidFill>
                          <a:effectLst/>
                          <a:latin typeface="Calibri"/>
                          <a:ea typeface="Times New Roman"/>
                          <a:cs typeface="Times New Roman"/>
                        </a:rPr>
                        <a:t>Question common beliefs about African society and geography</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solidFill>
                            <a:srgbClr val="000000"/>
                          </a:solidFill>
                          <a:effectLst/>
                          <a:latin typeface="Calibri"/>
                          <a:ea typeface="Times New Roman"/>
                          <a:cs typeface="Times New Roman"/>
                        </a:rPr>
                        <a:t>Reassess generalizations using supporting evidence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636">
                <a:tc>
                  <a:txBody>
                    <a:bodyPr/>
                    <a:lstStyle/>
                    <a:p>
                      <a:pPr marL="0" marR="0" indent="0">
                        <a:spcBef>
                          <a:spcPts val="0"/>
                        </a:spcBef>
                        <a:spcAft>
                          <a:spcPts val="0"/>
                        </a:spcAft>
                      </a:pPr>
                      <a:r>
                        <a:rPr lang="en-US" sz="600" b="1" dirty="0">
                          <a:effectLst/>
                          <a:latin typeface="Calibri"/>
                          <a:ea typeface="Calibri"/>
                          <a:cs typeface="Times New Roman"/>
                        </a:rPr>
                        <a:t>Critical Language:</a:t>
                      </a:r>
                      <a:endParaRPr lang="en-US" sz="600" dirty="0">
                        <a:effectLst/>
                        <a:latin typeface="Calibri"/>
                        <a:ea typeface="Calibri"/>
                        <a:cs typeface="Times New Roman"/>
                      </a:endParaRP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marL="182880" marR="0" indent="-182880">
                        <a:spcBef>
                          <a:spcPts val="0"/>
                        </a:spcBef>
                        <a:spcAft>
                          <a:spcPts val="0"/>
                        </a:spcAft>
                      </a:pPr>
                      <a:r>
                        <a:rPr lang="en-US" sz="600" dirty="0">
                          <a:effectLst/>
                          <a:latin typeface="Calibri"/>
                          <a:ea typeface="Calibri"/>
                          <a:cs typeface="Times New Roman"/>
                        </a:rPr>
                        <a:t>Primary source, culture, geography, environment, GDP, society, life expectancy, preservation of native language, climate, land form, religion</a:t>
                      </a:r>
                    </a:p>
                  </a:txBody>
                  <a:tcPr marL="40749" marR="40749" marT="15237" marB="205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14969403"/>
              </p:ext>
            </p:extLst>
          </p:nvPr>
        </p:nvGraphicFramePr>
        <p:xfrm>
          <a:off x="228600" y="3962400"/>
          <a:ext cx="8763000" cy="1219200"/>
        </p:xfrm>
        <a:graphic>
          <a:graphicData uri="http://schemas.openxmlformats.org/drawingml/2006/table">
            <a:tbl>
              <a:tblPr firstRow="1" firstCol="1" bandRow="1"/>
              <a:tblGrid>
                <a:gridCol w="2197867"/>
                <a:gridCol w="6565133"/>
              </a:tblGrid>
              <a:tr h="1219200">
                <a:tc>
                  <a:txBody>
                    <a:bodyPr/>
                    <a:lstStyle/>
                    <a:p>
                      <a:pPr marL="0" marR="0" indent="0">
                        <a:spcBef>
                          <a:spcPts val="0"/>
                        </a:spcBef>
                        <a:spcAft>
                          <a:spcPts val="0"/>
                        </a:spcAft>
                      </a:pPr>
                      <a:r>
                        <a:rPr lang="en-US" sz="1800" b="1" dirty="0">
                          <a:effectLst/>
                          <a:latin typeface="Calibri"/>
                          <a:ea typeface="Calibri"/>
                          <a:cs typeface="Times New Roman"/>
                        </a:rPr>
                        <a:t>Critical Language:</a:t>
                      </a:r>
                      <a:endParaRPr lang="en-US" sz="2000" dirty="0">
                        <a:effectLst/>
                        <a:latin typeface="Calibri"/>
                        <a:ea typeface="Calibri"/>
                        <a:cs typeface="Times New Roman"/>
                      </a:endParaRPr>
                    </a:p>
                  </a:txBody>
                  <a:tcPr marL="64054" marR="64054" marT="23951" marB="32306">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800" dirty="0">
                          <a:effectLst/>
                          <a:latin typeface="Calibri"/>
                          <a:ea typeface="Calibri"/>
                          <a:cs typeface="Times New Roman"/>
                        </a:rPr>
                        <a:t>Primary source, culture, geography, environment, GDP, society, life expectancy, preservation of native language, climate, land form, religion</a:t>
                      </a:r>
                      <a:endParaRPr lang="en-US" sz="2000" dirty="0">
                        <a:effectLst/>
                        <a:latin typeface="Calibri"/>
                        <a:ea typeface="Calibri"/>
                        <a:cs typeface="Times New Roman"/>
                      </a:endParaRPr>
                    </a:p>
                  </a:txBody>
                  <a:tcPr marL="64054" marR="64054" marT="23951" marB="32306">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sp>
        <p:nvSpPr>
          <p:cNvPr id="5" name="Right Arrow 4"/>
          <p:cNvSpPr/>
          <p:nvPr/>
        </p:nvSpPr>
        <p:spPr>
          <a:xfrm rot="10800000">
            <a:off x="1066800" y="5638800"/>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dirty="0" smtClean="0"/>
              <a:t>Ongoing Learning Experiences</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3769413009"/>
              </p:ext>
            </p:extLst>
          </p:nvPr>
        </p:nvGraphicFramePr>
        <p:xfrm>
          <a:off x="304800" y="1371600"/>
          <a:ext cx="8534402" cy="4705513"/>
        </p:xfrm>
        <a:graphic>
          <a:graphicData uri="http://schemas.openxmlformats.org/drawingml/2006/table">
            <a:tbl>
              <a:tblPr firstRow="1" firstCol="1" bandRow="1"/>
              <a:tblGrid>
                <a:gridCol w="470082"/>
                <a:gridCol w="823011"/>
                <a:gridCol w="1551945"/>
                <a:gridCol w="948030"/>
                <a:gridCol w="4741334"/>
              </a:tblGrid>
              <a:tr h="868414">
                <a:tc rowSpan="3">
                  <a:txBody>
                    <a:bodyPr/>
                    <a:lstStyle/>
                    <a:p>
                      <a:pPr marL="0" marR="0" indent="0" algn="r">
                        <a:spcBef>
                          <a:spcPts val="0"/>
                        </a:spcBef>
                        <a:spcAft>
                          <a:spcPts val="0"/>
                        </a:spcAft>
                      </a:pPr>
                      <a:r>
                        <a:rPr lang="en-US" sz="900" dirty="0">
                          <a:effectLst/>
                          <a:latin typeface="Calibri"/>
                          <a:ea typeface="Calibri"/>
                          <a:cs typeface="Times New Roman"/>
                        </a:rPr>
                        <a:t>5.</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indent="0">
                        <a:spcBef>
                          <a:spcPts val="0"/>
                        </a:spcBef>
                        <a:spcAft>
                          <a:spcPts val="0"/>
                        </a:spcAft>
                      </a:pPr>
                      <a:r>
                        <a:rPr lang="en-US" sz="900" b="1" dirty="0">
                          <a:effectLst/>
                          <a:latin typeface="Calibri"/>
                          <a:ea typeface="Calibri"/>
                          <a:cs typeface="Times New Roman"/>
                        </a:rPr>
                        <a:t>Description:</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182880" marR="0" indent="-182880">
                        <a:spcBef>
                          <a:spcPts val="0"/>
                        </a:spcBef>
                        <a:spcAft>
                          <a:spcPts val="0"/>
                        </a:spcAft>
                      </a:pPr>
                      <a:r>
                        <a:rPr lang="en-US" sz="900" dirty="0">
                          <a:effectLst/>
                          <a:latin typeface="Calibri"/>
                          <a:ea typeface="Calibri"/>
                          <a:cs typeface="Times New Roman"/>
                        </a:rPr>
                        <a:t>Think/work like a historian by sorting, organizing and classifying primary and secondary resources chronologically</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900" b="1" dirty="0">
                          <a:effectLst/>
                          <a:latin typeface="Calibri"/>
                          <a:ea typeface="Calibri"/>
                          <a:cs typeface="Times New Roman"/>
                        </a:rPr>
                        <a:t>Teacher Resources:</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u="sng">
                          <a:solidFill>
                            <a:srgbClr val="0000FF"/>
                          </a:solidFill>
                          <a:effectLst/>
                          <a:latin typeface="Calibri"/>
                          <a:ea typeface="Calibri"/>
                          <a:cs typeface="Times New Roman"/>
                          <a:hlinkClick r:id="rId2"/>
                        </a:rPr>
                        <a:t>http://www.loc.gov/teachers/usingprimarysources/resources/Analyzing_Books_and_Other_Printed_Texts.pdf</a:t>
                      </a:r>
                      <a:r>
                        <a:rPr lang="en-US" sz="900">
                          <a:effectLst/>
                          <a:latin typeface="Calibri"/>
                          <a:ea typeface="Calibri"/>
                          <a:cs typeface="Times New Roman"/>
                        </a:rPr>
                        <a:t>  (Analyzing Books and Other Printed Texts Worksheet from the Library of Congress) </a:t>
                      </a:r>
                      <a:endParaRPr lang="en-US" sz="1000">
                        <a:effectLst/>
                        <a:latin typeface="Calibri"/>
                        <a:ea typeface="Calibri"/>
                        <a:cs typeface="Times New Roman"/>
                      </a:endParaRPr>
                    </a:p>
                    <a:p>
                      <a:pPr marL="182880" marR="0" indent="-182880">
                        <a:spcBef>
                          <a:spcPts val="0"/>
                        </a:spcBef>
                        <a:spcAft>
                          <a:spcPts val="0"/>
                        </a:spcAft>
                      </a:pPr>
                      <a:r>
                        <a:rPr lang="en-US" sz="900" u="sng">
                          <a:solidFill>
                            <a:srgbClr val="0000FF"/>
                          </a:solidFill>
                          <a:effectLst/>
                          <a:latin typeface="Calibri"/>
                          <a:ea typeface="Calibri"/>
                          <a:cs typeface="Times New Roman"/>
                          <a:hlinkClick r:id="rId3"/>
                        </a:rPr>
                        <a:t>http://www.educationoasis.com/curriculum/GO/sequence.htm</a:t>
                      </a:r>
                      <a:r>
                        <a:rPr lang="en-US" sz="900">
                          <a:effectLst/>
                          <a:latin typeface="Calibri"/>
                          <a:ea typeface="Calibri"/>
                          <a:cs typeface="Times New Roman"/>
                        </a:rPr>
                        <a:t>  (Chain of Events Graphic Organizer) </a:t>
                      </a:r>
                      <a:endParaRPr lang="en-US" sz="1000">
                        <a:effectLst/>
                        <a:latin typeface="Calibri"/>
                        <a:ea typeface="Calibri"/>
                        <a:cs typeface="Times New Roman"/>
                      </a:endParaRPr>
                    </a:p>
                    <a:p>
                      <a:pPr marL="182880" marR="0" indent="-182880">
                        <a:spcBef>
                          <a:spcPts val="0"/>
                        </a:spcBef>
                        <a:spcAft>
                          <a:spcPts val="0"/>
                        </a:spcAft>
                      </a:pPr>
                      <a:r>
                        <a:rPr lang="en-US" sz="900" u="sng">
                          <a:solidFill>
                            <a:srgbClr val="0000FF"/>
                          </a:solidFill>
                          <a:effectLst/>
                          <a:latin typeface="Calibri"/>
                          <a:ea typeface="Calibri"/>
                          <a:cs typeface="Times New Roman"/>
                          <a:hlinkClick r:id="rId4"/>
                        </a:rPr>
                        <a:t>http://www.umbc.edu/che/tahlessons/pdf/historylabs/In_What_Ways_We_faculty:RS20.pdf</a:t>
                      </a:r>
                      <a:r>
                        <a:rPr lang="en-US" sz="900">
                          <a:effectLst/>
                          <a:latin typeface="Calibri"/>
                          <a:ea typeface="Calibri"/>
                          <a:cs typeface="Times New Roman"/>
                        </a:rPr>
                        <a:t> (Chronological Graphic Organizer)</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spcBef>
                          <a:spcPts val="0"/>
                        </a:spcBef>
                        <a:spcAft>
                          <a:spcPts val="0"/>
                        </a:spcAft>
                      </a:pPr>
                      <a:r>
                        <a:rPr lang="en-US" sz="900" b="1">
                          <a:effectLst/>
                          <a:latin typeface="Calibri"/>
                          <a:ea typeface="Calibri"/>
                          <a:cs typeface="Times New Roman"/>
                        </a:rPr>
                        <a:t>Student Resources:</a:t>
                      </a:r>
                      <a:endParaRPr lang="en-US" sz="1000" b="1">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u="sng" dirty="0">
                          <a:solidFill>
                            <a:srgbClr val="0000FF"/>
                          </a:solidFill>
                          <a:effectLst/>
                          <a:latin typeface="Calibri"/>
                          <a:ea typeface="Calibri"/>
                          <a:cs typeface="Times New Roman"/>
                          <a:hlinkClick r:id="rId2"/>
                        </a:rPr>
                        <a:t>http://www.loc.gov/teachers/usingprimarysources/resources/Analyzing_Books_and_Other_Printed_Texts.pdf</a:t>
                      </a:r>
                      <a:r>
                        <a:rPr lang="en-US" sz="900" dirty="0">
                          <a:effectLst/>
                          <a:latin typeface="Calibri"/>
                          <a:ea typeface="Calibri"/>
                          <a:cs typeface="Times New Roman"/>
                        </a:rPr>
                        <a:t>  (Analyzing Books and Other Printed Texts Worksheet from the Library of Congress) </a:t>
                      </a:r>
                      <a:endParaRPr lang="en-US" sz="1000" dirty="0">
                        <a:effectLst/>
                        <a:latin typeface="Calibri"/>
                        <a:ea typeface="Calibri"/>
                        <a:cs typeface="Times New Roman"/>
                      </a:endParaRPr>
                    </a:p>
                    <a:p>
                      <a:pPr marL="182880" marR="0" indent="-182880">
                        <a:spcBef>
                          <a:spcPts val="0"/>
                        </a:spcBef>
                        <a:spcAft>
                          <a:spcPts val="0"/>
                        </a:spcAft>
                      </a:pPr>
                      <a:r>
                        <a:rPr lang="en-US" sz="900" u="sng" dirty="0">
                          <a:solidFill>
                            <a:srgbClr val="0000FF"/>
                          </a:solidFill>
                          <a:effectLst/>
                          <a:latin typeface="Calibri"/>
                          <a:ea typeface="Calibri"/>
                          <a:cs typeface="Times New Roman"/>
                          <a:hlinkClick r:id="rId3"/>
                        </a:rPr>
                        <a:t>http://www.educationoasis.com/curriculum/GO/sequence.htm</a:t>
                      </a:r>
                      <a:r>
                        <a:rPr lang="en-US" sz="900" dirty="0">
                          <a:effectLst/>
                          <a:latin typeface="Calibri"/>
                          <a:ea typeface="Calibri"/>
                          <a:cs typeface="Times New Roman"/>
                        </a:rPr>
                        <a:t>  (Chain of Events Graphic Organizer) </a:t>
                      </a:r>
                      <a:endParaRPr lang="en-US" sz="1000" dirty="0">
                        <a:effectLst/>
                        <a:latin typeface="Calibri"/>
                        <a:ea typeface="Calibri"/>
                        <a:cs typeface="Times New Roman"/>
                      </a:endParaRPr>
                    </a:p>
                    <a:p>
                      <a:pPr marL="182880" marR="0" indent="-182880">
                        <a:spcBef>
                          <a:spcPts val="0"/>
                        </a:spcBef>
                        <a:spcAft>
                          <a:spcPts val="0"/>
                        </a:spcAft>
                      </a:pPr>
                      <a:r>
                        <a:rPr lang="en-US" sz="900" u="sng" dirty="0">
                          <a:solidFill>
                            <a:srgbClr val="0000FF"/>
                          </a:solidFill>
                          <a:effectLst/>
                          <a:latin typeface="Calibri"/>
                          <a:ea typeface="Calibri"/>
                          <a:cs typeface="Times New Roman"/>
                          <a:hlinkClick r:id="rId4"/>
                        </a:rPr>
                        <a:t>http://www.umbc.edu/che/tahlessons/pdf/historylabs/In_What_Ways_We_faculty:RS20.pdf</a:t>
                      </a:r>
                      <a:r>
                        <a:rPr lang="en-US" sz="900" dirty="0">
                          <a:effectLst/>
                          <a:latin typeface="Calibri"/>
                          <a:ea typeface="Calibri"/>
                          <a:cs typeface="Times New Roman"/>
                        </a:rPr>
                        <a:t> (Chronological Graphic Organizer)</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35">
                <a:tc vMerge="1">
                  <a:txBody>
                    <a:bodyPr/>
                    <a:lstStyle/>
                    <a:p>
                      <a:endParaRPr lang="en-US"/>
                    </a:p>
                  </a:txBody>
                  <a:tcPr/>
                </a:tc>
                <a:tc>
                  <a:txBody>
                    <a:bodyPr/>
                    <a:lstStyle/>
                    <a:p>
                      <a:pPr marL="0" marR="0" indent="0">
                        <a:spcBef>
                          <a:spcPts val="0"/>
                        </a:spcBef>
                        <a:spcAft>
                          <a:spcPts val="0"/>
                        </a:spcAft>
                      </a:pPr>
                      <a:r>
                        <a:rPr lang="en-US" sz="900" b="1" dirty="0">
                          <a:effectLst/>
                          <a:latin typeface="Calibri"/>
                          <a:ea typeface="Calibri"/>
                          <a:cs typeface="Times New Roman"/>
                        </a:rPr>
                        <a:t>Skills:</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a:effectLst/>
                          <a:latin typeface="Calibri"/>
                          <a:ea typeface="Calibri"/>
                          <a:cs typeface="Times New Roman"/>
                        </a:rPr>
                        <a:t>Gather and organize historical content into a chronological order</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900" b="1" dirty="0">
                          <a:effectLst/>
                          <a:latin typeface="Calibri"/>
                          <a:ea typeface="Calibri"/>
                          <a:cs typeface="Times New Roman"/>
                        </a:rPr>
                        <a:t>Assessment:</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dirty="0">
                          <a:effectLst/>
                          <a:latin typeface="Calibri"/>
                          <a:ea typeface="Calibri"/>
                          <a:cs typeface="Times New Roman"/>
                        </a:rPr>
                        <a:t>Students will create multiple timelines.</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33">
                <a:tc>
                  <a:txBody>
                    <a:bodyPr/>
                    <a:lstStyle/>
                    <a:p>
                      <a:pPr marL="0" marR="0" indent="0" algn="r">
                        <a:spcBef>
                          <a:spcPts val="0"/>
                        </a:spcBef>
                        <a:spcAft>
                          <a:spcPts val="0"/>
                        </a:spcAft>
                      </a:pPr>
                      <a:r>
                        <a:rPr lang="en-US" sz="400">
                          <a:effectLst/>
                          <a:latin typeface="Calibri"/>
                          <a:ea typeface="Calibri"/>
                          <a:cs typeface="Times New Roman"/>
                        </a:rPr>
                        <a:t> </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spcBef>
                          <a:spcPts val="0"/>
                        </a:spcBef>
                        <a:spcAft>
                          <a:spcPts val="0"/>
                        </a:spcAft>
                      </a:pPr>
                      <a:r>
                        <a:rPr lang="en-US" sz="400">
                          <a:effectLst/>
                          <a:latin typeface="Calibri"/>
                          <a:ea typeface="Calibri"/>
                          <a:cs typeface="Times New Roman"/>
                        </a:rPr>
                        <a:t> </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182880" marR="0" indent="-182880">
                        <a:spcBef>
                          <a:spcPts val="0"/>
                        </a:spcBef>
                        <a:spcAft>
                          <a:spcPts val="0"/>
                        </a:spcAft>
                      </a:pPr>
                      <a:r>
                        <a:rPr lang="en-US" sz="400">
                          <a:effectLst/>
                          <a:latin typeface="Calibri"/>
                          <a:ea typeface="Calibri"/>
                          <a:cs typeface="Times New Roman"/>
                        </a:rPr>
                        <a:t> </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spcBef>
                          <a:spcPts val="0"/>
                        </a:spcBef>
                        <a:spcAft>
                          <a:spcPts val="0"/>
                        </a:spcAft>
                      </a:pPr>
                      <a:r>
                        <a:rPr lang="en-US" sz="400">
                          <a:effectLst/>
                          <a:latin typeface="Calibri"/>
                          <a:ea typeface="Calibri"/>
                          <a:cs typeface="Times New Roman"/>
                        </a:rPr>
                        <a:t> </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182880" marR="0" indent="-182880">
                        <a:spcBef>
                          <a:spcPts val="0"/>
                        </a:spcBef>
                        <a:spcAft>
                          <a:spcPts val="0"/>
                        </a:spcAft>
                      </a:pPr>
                      <a:r>
                        <a:rPr lang="en-US" sz="400" dirty="0">
                          <a:effectLst/>
                          <a:latin typeface="Calibri"/>
                          <a:ea typeface="Calibri"/>
                          <a:cs typeface="Times New Roman"/>
                        </a:rPr>
                        <a:t> </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67288">
                <a:tc rowSpan="3">
                  <a:txBody>
                    <a:bodyPr/>
                    <a:lstStyle/>
                    <a:p>
                      <a:pPr marL="0" marR="0" indent="0" algn="r">
                        <a:spcBef>
                          <a:spcPts val="0"/>
                        </a:spcBef>
                        <a:spcAft>
                          <a:spcPts val="0"/>
                        </a:spcAft>
                      </a:pPr>
                      <a:r>
                        <a:rPr lang="en-US" sz="900">
                          <a:effectLst/>
                          <a:latin typeface="Calibri"/>
                          <a:ea typeface="Calibri"/>
                          <a:cs typeface="Times New Roman"/>
                        </a:rPr>
                        <a:t>6.</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0" marR="0" indent="0">
                        <a:spcBef>
                          <a:spcPts val="0"/>
                        </a:spcBef>
                        <a:spcAft>
                          <a:spcPts val="0"/>
                        </a:spcAft>
                      </a:pPr>
                      <a:r>
                        <a:rPr lang="en-US" sz="900" b="1" dirty="0">
                          <a:effectLst/>
                          <a:latin typeface="Calibri"/>
                          <a:ea typeface="Calibri"/>
                          <a:cs typeface="Times New Roman"/>
                        </a:rPr>
                        <a:t>Description:</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marL="182880" marR="0" indent="-182880">
                        <a:spcBef>
                          <a:spcPts val="0"/>
                        </a:spcBef>
                        <a:spcAft>
                          <a:spcPts val="0"/>
                        </a:spcAft>
                      </a:pPr>
                      <a:r>
                        <a:rPr lang="en-US" sz="900">
                          <a:effectLst/>
                          <a:latin typeface="Calibri"/>
                          <a:ea typeface="Calibri"/>
                          <a:cs typeface="Times New Roman"/>
                        </a:rPr>
                        <a:t>Think/work like a geographer through interpretation of maps and use of geographic tools to find patterns in human and physical systems</a:t>
                      </a:r>
                      <a:endParaRPr lang="en-US" sz="1000">
                        <a:effectLst/>
                        <a:latin typeface="Calibri"/>
                        <a:ea typeface="Calibri"/>
                        <a:cs typeface="Times New Roman"/>
                      </a:endParaRPr>
                    </a:p>
                    <a:p>
                      <a:pPr marL="182880" marR="0" indent="-182880">
                        <a:spcBef>
                          <a:spcPts val="0"/>
                        </a:spcBef>
                        <a:spcAft>
                          <a:spcPts val="0"/>
                        </a:spcAft>
                      </a:pPr>
                      <a:r>
                        <a:rPr lang="en-US" sz="900">
                          <a:effectLst/>
                          <a:latin typeface="Calibri"/>
                          <a:ea typeface="Calibri"/>
                          <a:cs typeface="Times New Roman"/>
                        </a:rPr>
                        <a:t> </a:t>
                      </a:r>
                      <a:endParaRPr lang="en-US" sz="1000">
                        <a:effectLst/>
                        <a:latin typeface="Calibri"/>
                        <a:ea typeface="Calibri"/>
                        <a:cs typeface="Times New Roman"/>
                      </a:endParaRPr>
                    </a:p>
                    <a:p>
                      <a:pPr marL="182880" marR="0" indent="-182880">
                        <a:spcBef>
                          <a:spcPts val="0"/>
                        </a:spcBef>
                        <a:spcAft>
                          <a:spcPts val="0"/>
                        </a:spcAft>
                      </a:pPr>
                      <a:r>
                        <a:rPr lang="en-US" sz="900">
                          <a:effectLst/>
                          <a:latin typeface="Calibri"/>
                          <a:ea typeface="Calibri"/>
                          <a:cs typeface="Times New Roman"/>
                        </a:rPr>
                        <a:t> </a:t>
                      </a:r>
                      <a:endParaRPr lang="en-US" sz="100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900" b="1">
                          <a:effectLst/>
                          <a:latin typeface="Calibri"/>
                          <a:ea typeface="Calibri"/>
                          <a:cs typeface="Times New Roman"/>
                        </a:rPr>
                        <a:t>Teacher Resources:</a:t>
                      </a:r>
                      <a:endParaRPr lang="en-US" sz="1000" b="1">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u="sng" dirty="0">
                          <a:solidFill>
                            <a:srgbClr val="0000FF"/>
                          </a:solidFill>
                          <a:effectLst/>
                          <a:latin typeface="Calibri"/>
                          <a:ea typeface="Calibri"/>
                          <a:cs typeface="Times New Roman"/>
                          <a:hlinkClick r:id="rId5"/>
                        </a:rPr>
                        <a:t>http://flowingdata.com/2010/10/18/true-size-of-africa/ </a:t>
                      </a:r>
                      <a:r>
                        <a:rPr lang="en-US" sz="900" dirty="0">
                          <a:effectLst/>
                          <a:latin typeface="Calibri"/>
                          <a:ea typeface="Calibri"/>
                          <a:cs typeface="Times New Roman"/>
                        </a:rPr>
                        <a:t> (Map of Africa showing how big the continent is compared to other countries)</a:t>
                      </a:r>
                      <a:endParaRPr lang="en-US" sz="1000" dirty="0">
                        <a:effectLst/>
                        <a:latin typeface="Calibri"/>
                        <a:ea typeface="Calibri"/>
                        <a:cs typeface="Times New Roman"/>
                      </a:endParaRPr>
                    </a:p>
                    <a:p>
                      <a:pPr marL="182880" marR="0" indent="-182880">
                        <a:spcBef>
                          <a:spcPts val="0"/>
                        </a:spcBef>
                        <a:spcAft>
                          <a:spcPts val="0"/>
                        </a:spcAft>
                      </a:pPr>
                      <a:r>
                        <a:rPr lang="en-US" sz="900" u="sng" dirty="0">
                          <a:solidFill>
                            <a:srgbClr val="0000FF"/>
                          </a:solidFill>
                          <a:effectLst/>
                          <a:latin typeface="Calibri"/>
                          <a:ea typeface="Calibri"/>
                          <a:cs typeface="Times New Roman"/>
                          <a:hlinkClick r:id="rId6"/>
                        </a:rPr>
                        <a:t>http://education.nationalgeographic.com/education/mapping/outline-map/?map=Africa&amp;ar_a=1</a:t>
                      </a:r>
                      <a:r>
                        <a:rPr lang="en-US" sz="900" dirty="0">
                          <a:effectLst/>
                          <a:latin typeface="Calibri"/>
                          <a:ea typeface="Calibri"/>
                          <a:cs typeface="Times New Roman"/>
                        </a:rPr>
                        <a:t>  (National Geographic Education: Map of Africa) </a:t>
                      </a:r>
                      <a:endParaRPr lang="en-US" sz="1000" dirty="0">
                        <a:effectLst/>
                        <a:latin typeface="Calibri"/>
                        <a:ea typeface="Calibri"/>
                        <a:cs typeface="Times New Roman"/>
                      </a:endParaRPr>
                    </a:p>
                    <a:p>
                      <a:pPr marL="182880" marR="0" indent="-182880">
                        <a:spcBef>
                          <a:spcPts val="0"/>
                        </a:spcBef>
                        <a:spcAft>
                          <a:spcPts val="0"/>
                        </a:spcAft>
                      </a:pPr>
                      <a:r>
                        <a:rPr lang="en-US" sz="900" u="sng" dirty="0">
                          <a:solidFill>
                            <a:srgbClr val="0000FF"/>
                          </a:solidFill>
                          <a:effectLst/>
                          <a:latin typeface="Calibri"/>
                          <a:ea typeface="Calibri"/>
                          <a:cs typeface="Times New Roman"/>
                          <a:hlinkClick r:id="rId7"/>
                        </a:rPr>
                        <a:t>http://www.humbleisd.net/page/26821</a:t>
                      </a:r>
                      <a:r>
                        <a:rPr lang="en-US" sz="900" dirty="0">
                          <a:effectLst/>
                          <a:latin typeface="Calibri"/>
                          <a:ea typeface="Calibri"/>
                          <a:cs typeface="Times New Roman"/>
                        </a:rPr>
                        <a:t>  (Multiple links to various types of maps)</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5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spcBef>
                          <a:spcPts val="0"/>
                        </a:spcBef>
                        <a:spcAft>
                          <a:spcPts val="0"/>
                        </a:spcAft>
                      </a:pPr>
                      <a:r>
                        <a:rPr lang="en-US" sz="900" b="1" dirty="0">
                          <a:effectLst/>
                          <a:latin typeface="Calibri"/>
                          <a:ea typeface="Calibri"/>
                          <a:cs typeface="Times New Roman"/>
                        </a:rPr>
                        <a:t>Student Resources:</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u="sng" dirty="0">
                          <a:solidFill>
                            <a:srgbClr val="0000FF"/>
                          </a:solidFill>
                          <a:effectLst/>
                          <a:latin typeface="Calibri"/>
                          <a:ea typeface="Calibri"/>
                          <a:cs typeface="Times New Roman"/>
                          <a:hlinkClick r:id="rId5"/>
                        </a:rPr>
                        <a:t>http://flowingdata.com/2010/10/18/true-size-of-africa/ </a:t>
                      </a:r>
                      <a:r>
                        <a:rPr lang="en-US" sz="900" dirty="0">
                          <a:effectLst/>
                          <a:latin typeface="Calibri"/>
                          <a:ea typeface="Calibri"/>
                          <a:cs typeface="Times New Roman"/>
                        </a:rPr>
                        <a:t> (Map of Africa showing how big the continent is compared to other countries)</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0366">
                <a:tc vMerge="1">
                  <a:txBody>
                    <a:bodyPr/>
                    <a:lstStyle/>
                    <a:p>
                      <a:endParaRPr lang="en-US"/>
                    </a:p>
                  </a:txBody>
                  <a:tcPr/>
                </a:tc>
                <a:tc>
                  <a:txBody>
                    <a:bodyPr/>
                    <a:lstStyle/>
                    <a:p>
                      <a:pPr marL="0" marR="0" indent="0">
                        <a:spcBef>
                          <a:spcPts val="0"/>
                        </a:spcBef>
                        <a:spcAft>
                          <a:spcPts val="0"/>
                        </a:spcAft>
                      </a:pPr>
                      <a:r>
                        <a:rPr lang="en-US" sz="900" b="1" dirty="0">
                          <a:effectLst/>
                          <a:latin typeface="Calibri"/>
                          <a:ea typeface="Calibri"/>
                          <a:cs typeface="Times New Roman"/>
                        </a:rPr>
                        <a:t>Skills:</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dirty="0">
                          <a:effectLst/>
                          <a:latin typeface="Calibri"/>
                          <a:ea typeface="Calibri"/>
                          <a:cs typeface="Times New Roman"/>
                        </a:rPr>
                        <a:t>Analyze maps to locate, identify, and predict and infer about resources, settlement patterns, trade routes and migration</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900" b="1" dirty="0">
                          <a:effectLst/>
                          <a:latin typeface="Calibri"/>
                          <a:ea typeface="Calibri"/>
                          <a:cs typeface="Times New Roman"/>
                        </a:rPr>
                        <a:t>Assessment:</a:t>
                      </a:r>
                      <a:endParaRPr lang="en-US" sz="1000" b="1"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900" dirty="0">
                          <a:effectLst/>
                          <a:latin typeface="Calibri"/>
                          <a:ea typeface="Calibri"/>
                          <a:cs typeface="Times New Roman"/>
                        </a:rPr>
                        <a:t>Students will discuss (writing or oral) information gleaned from map and other resources. </a:t>
                      </a:r>
                      <a:endParaRPr lang="en-US" sz="1000" dirty="0">
                        <a:effectLst/>
                        <a:latin typeface="Calibri"/>
                        <a:ea typeface="Calibri"/>
                        <a:cs typeface="Times New Roman"/>
                      </a:endParaRPr>
                    </a:p>
                    <a:p>
                      <a:pPr marL="182880" marR="0" indent="-182880">
                        <a:spcBef>
                          <a:spcPts val="0"/>
                        </a:spcBef>
                        <a:spcAft>
                          <a:spcPts val="0"/>
                        </a:spcAft>
                      </a:pPr>
                      <a:r>
                        <a:rPr lang="en-US" sz="900" dirty="0">
                          <a:effectLst/>
                          <a:latin typeface="Calibri"/>
                          <a:ea typeface="Calibri"/>
                          <a:cs typeface="Times New Roman"/>
                        </a:rPr>
                        <a:t>Students will create a multipurpose map.</a:t>
                      </a:r>
                      <a:endParaRPr lang="en-US" sz="1000" dirty="0">
                        <a:effectLst/>
                        <a:latin typeface="Calibri"/>
                        <a:ea typeface="Calibri"/>
                        <a:cs typeface="Times New Roman"/>
                      </a:endParaRPr>
                    </a:p>
                  </a:txBody>
                  <a:tcPr marL="46588" marR="46588" marT="23497" marB="234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657351" y="1371600"/>
            <a:ext cx="2686049" cy="1754326"/>
          </a:xfrm>
          <a:prstGeom prst="rect">
            <a:avLst/>
          </a:prstGeom>
          <a:solidFill>
            <a:schemeClr val="bg1"/>
          </a:solidFill>
          <a:ln w="57150">
            <a:solidFill>
              <a:srgbClr val="197A9B"/>
            </a:solidFill>
          </a:ln>
        </p:spPr>
        <p:txBody>
          <a:bodyPr wrap="square" rtlCol="0">
            <a:spAutoFit/>
          </a:bodyPr>
          <a:lstStyle/>
          <a:p>
            <a:r>
              <a:rPr lang="en-US" dirty="0"/>
              <a:t>Think/work like a historian by sorting, organizing and classifying primary and secondary resources </a:t>
            </a:r>
            <a:r>
              <a:rPr lang="en-US" dirty="0" smtClean="0"/>
              <a:t>chronologically</a:t>
            </a:r>
          </a:p>
          <a:p>
            <a:endParaRPr lang="en-US" dirty="0"/>
          </a:p>
        </p:txBody>
      </p:sp>
    </p:spTree>
    <p:extLst>
      <p:ext uri="{BB962C8B-B14F-4D97-AF65-F5344CB8AC3E}">
        <p14:creationId xmlns:p14="http://schemas.microsoft.com/office/powerpoint/2010/main" val="28237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4000" dirty="0" smtClean="0"/>
              <a:t>Webinar Goals</a:t>
            </a:r>
            <a:endParaRPr lang="en-US" sz="4000" dirty="0"/>
          </a:p>
        </p:txBody>
      </p:sp>
      <p:sp>
        <p:nvSpPr>
          <p:cNvPr id="3" name="Content Placeholder 2"/>
          <p:cNvSpPr>
            <a:spLocks noGrp="1"/>
          </p:cNvSpPr>
          <p:nvPr>
            <p:ph idx="1"/>
          </p:nvPr>
        </p:nvSpPr>
        <p:spPr>
          <a:xfrm>
            <a:off x="457200" y="1524000"/>
            <a:ext cx="8229600" cy="4724400"/>
          </a:xfrm>
        </p:spPr>
        <p:txBody>
          <a:bodyPr/>
          <a:lstStyle/>
          <a:p>
            <a:r>
              <a:rPr lang="en-US" sz="2800" dirty="0" smtClean="0"/>
              <a:t>During this webinar, we will be using one instructional unit to explore:</a:t>
            </a:r>
          </a:p>
          <a:p>
            <a:pPr lvl="1"/>
            <a:r>
              <a:rPr lang="en-US" sz="1800" dirty="0" smtClean="0"/>
              <a:t>The processes utilized to create them</a:t>
            </a:r>
          </a:p>
          <a:p>
            <a:pPr lvl="1"/>
            <a:r>
              <a:rPr lang="en-US" sz="1800" dirty="0" smtClean="0"/>
              <a:t>The </a:t>
            </a:r>
            <a:r>
              <a:rPr lang="en-US" sz="1800" dirty="0"/>
              <a:t>components of the </a:t>
            </a:r>
            <a:r>
              <a:rPr lang="en-US" sz="1800" dirty="0" smtClean="0"/>
              <a:t>units</a:t>
            </a:r>
          </a:p>
          <a:p>
            <a:pPr lvl="1"/>
            <a:r>
              <a:rPr lang="en-US" sz="1800" dirty="0" smtClean="0"/>
              <a:t>The possible next steps in utilizing these resources</a:t>
            </a:r>
          </a:p>
          <a:p>
            <a:r>
              <a:rPr lang="en-US" sz="2800" dirty="0" smtClean="0"/>
              <a:t>As an introduction to the units, this webinar will </a:t>
            </a:r>
            <a:r>
              <a:rPr lang="en-US" sz="2800" u="sng" dirty="0" smtClean="0"/>
              <a:t>not</a:t>
            </a:r>
            <a:r>
              <a:rPr lang="en-US" sz="2800" dirty="0" smtClean="0"/>
              <a:t> address:</a:t>
            </a:r>
          </a:p>
          <a:p>
            <a:pPr lvl="1"/>
            <a:r>
              <a:rPr lang="en-US" sz="1800" dirty="0" smtClean="0"/>
              <a:t>State summative assessments</a:t>
            </a:r>
          </a:p>
          <a:p>
            <a:pPr lvl="1"/>
            <a:r>
              <a:rPr lang="en-US" sz="1800" dirty="0" smtClean="0"/>
              <a:t>Educator evaluation</a:t>
            </a:r>
          </a:p>
          <a:p>
            <a:r>
              <a:rPr lang="en-US" sz="2800" dirty="0" smtClean="0"/>
              <a:t>Please feel free to ask questions- I will address them at </a:t>
            </a:r>
            <a:r>
              <a:rPr lang="en-US" sz="2800" dirty="0"/>
              <a:t>the </a:t>
            </a:r>
            <a:r>
              <a:rPr lang="en-US" sz="2800" dirty="0" smtClean="0"/>
              <a:t>end</a:t>
            </a:r>
          </a:p>
        </p:txBody>
      </p:sp>
    </p:spTree>
    <p:extLst>
      <p:ext uri="{BB962C8B-B14F-4D97-AF65-F5344CB8AC3E}">
        <p14:creationId xmlns:p14="http://schemas.microsoft.com/office/powerpoint/2010/main" val="3865256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sz="4000" dirty="0" smtClean="0"/>
              <a:t>Connections to Literacy</a:t>
            </a:r>
            <a:endParaRPr lang="en-US" sz="4000" dirty="0"/>
          </a:p>
        </p:txBody>
      </p:sp>
      <p:sp>
        <p:nvSpPr>
          <p:cNvPr id="3" name="Content Placeholder 2"/>
          <p:cNvSpPr>
            <a:spLocks noGrp="1"/>
          </p:cNvSpPr>
          <p:nvPr>
            <p:ph idx="1"/>
          </p:nvPr>
        </p:nvSpPr>
        <p:spPr/>
        <p:txBody>
          <a:bodyPr/>
          <a:lstStyle/>
          <a:p>
            <a:r>
              <a:rPr lang="en-US" dirty="0" smtClean="0"/>
              <a:t>Texts for independent reading</a:t>
            </a:r>
          </a:p>
          <a:p>
            <a:r>
              <a:rPr lang="en-US" dirty="0" smtClean="0"/>
              <a:t>Reading &amp; Writing for Literacy in History and Social Sciences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6457852"/>
              </p:ext>
            </p:extLst>
          </p:nvPr>
        </p:nvGraphicFramePr>
        <p:xfrm>
          <a:off x="457200" y="2286000"/>
          <a:ext cx="8229600" cy="2302002"/>
        </p:xfrm>
        <a:graphic>
          <a:graphicData uri="http://schemas.openxmlformats.org/drawingml/2006/table">
            <a:tbl>
              <a:tblPr firstRow="1" firstCol="1" bandRow="1"/>
              <a:tblGrid>
                <a:gridCol w="4114800"/>
                <a:gridCol w="4114800"/>
              </a:tblGrid>
              <a:tr h="230886">
                <a:tc gridSpan="2">
                  <a:txBody>
                    <a:bodyPr/>
                    <a:lstStyle/>
                    <a:p>
                      <a:pPr marL="0" marR="0" indent="0">
                        <a:spcBef>
                          <a:spcPts val="0"/>
                        </a:spcBef>
                        <a:spcAft>
                          <a:spcPts val="0"/>
                        </a:spcAft>
                      </a:pPr>
                      <a:r>
                        <a:rPr lang="en-US" sz="1800" b="1" dirty="0">
                          <a:effectLst/>
                          <a:latin typeface="Calibri"/>
                          <a:ea typeface="Calibri"/>
                          <a:cs typeface="Times New Roman"/>
                        </a:rPr>
                        <a:t>Texts for independent reading or for class read aloud to support the content</a:t>
                      </a:r>
                      <a:endParaRPr lang="en-US" sz="1400" dirty="0">
                        <a:effectLst/>
                        <a:latin typeface="Calibri"/>
                        <a:ea typeface="Calibri"/>
                        <a:cs typeface="Times New Roman"/>
                      </a:endParaRPr>
                    </a:p>
                  </a:txBody>
                  <a:tcPr marL="65723" marR="65723" marT="33147" marB="33147">
                    <a:lnL w="76200" cap="flat" cmpd="sng" algn="ctr">
                      <a:solidFill>
                        <a:srgbClr val="197A9B"/>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r>
              <a:tr h="203454">
                <a:tc>
                  <a:txBody>
                    <a:bodyPr/>
                    <a:lstStyle/>
                    <a:p>
                      <a:pPr marL="0" marR="0" indent="0" algn="ctr">
                        <a:spcBef>
                          <a:spcPts val="0"/>
                        </a:spcBef>
                        <a:spcAft>
                          <a:spcPts val="0"/>
                        </a:spcAft>
                      </a:pPr>
                      <a:r>
                        <a:rPr lang="en-US" sz="1200" b="1" dirty="0">
                          <a:effectLst/>
                          <a:latin typeface="Calibri"/>
                          <a:ea typeface="Calibri"/>
                          <a:cs typeface="Times New Roman"/>
                        </a:rPr>
                        <a:t>Informational/Non-Fiction</a:t>
                      </a:r>
                      <a:endParaRPr lang="en-US" sz="1400" dirty="0">
                        <a:effectLst/>
                        <a:latin typeface="Calibri"/>
                        <a:ea typeface="Calibri"/>
                        <a:cs typeface="Times New Roman"/>
                      </a:endParaRPr>
                    </a:p>
                  </a:txBody>
                  <a:tcPr marL="65723" marR="65723" marT="33147" marB="33147">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ctr">
                        <a:spcBef>
                          <a:spcPts val="0"/>
                        </a:spcBef>
                        <a:spcAft>
                          <a:spcPts val="0"/>
                        </a:spcAft>
                      </a:pPr>
                      <a:r>
                        <a:rPr lang="en-US" sz="1200" b="1">
                          <a:effectLst/>
                          <a:latin typeface="Calibri"/>
                          <a:ea typeface="Calibri"/>
                          <a:cs typeface="Times New Roman"/>
                        </a:rPr>
                        <a:t>Fiction</a:t>
                      </a:r>
                      <a:endParaRPr lang="en-US" sz="140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026414">
                <a:tc>
                  <a:txBody>
                    <a:bodyPr/>
                    <a:lstStyle/>
                    <a:p>
                      <a:pPr marL="182880" marR="0" indent="-182880">
                        <a:spcBef>
                          <a:spcPts val="0"/>
                        </a:spcBef>
                        <a:spcAft>
                          <a:spcPts val="0"/>
                        </a:spcAft>
                        <a:tabLst>
                          <a:tab pos="7258050" algn="l"/>
                        </a:tabLst>
                      </a:pPr>
                      <a:r>
                        <a:rPr lang="en-US" sz="1200" dirty="0" err="1">
                          <a:effectLst/>
                          <a:latin typeface="Calibri"/>
                          <a:ea typeface="Calibri"/>
                          <a:cs typeface="Times New Roman"/>
                        </a:rPr>
                        <a:t>Beah</a:t>
                      </a:r>
                      <a:r>
                        <a:rPr lang="en-US" sz="1200" dirty="0">
                          <a:effectLst/>
                          <a:latin typeface="Calibri"/>
                          <a:ea typeface="Calibri"/>
                          <a:cs typeface="Times New Roman"/>
                        </a:rPr>
                        <a:t>, I. </a:t>
                      </a:r>
                      <a:r>
                        <a:rPr lang="en-US" sz="1200" i="1" dirty="0">
                          <a:effectLst/>
                          <a:latin typeface="Calibri"/>
                          <a:ea typeface="Calibri"/>
                          <a:cs typeface="Times New Roman"/>
                        </a:rPr>
                        <a:t>A Long Way Gon</a:t>
                      </a:r>
                      <a:r>
                        <a:rPr lang="en-US" sz="1200" dirty="0">
                          <a:effectLst/>
                          <a:latin typeface="Calibri"/>
                          <a:ea typeface="Calibri"/>
                          <a:cs typeface="Times New Roman"/>
                        </a:rPr>
                        <a:t>e. Lexile: 920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Friedman, M.  </a:t>
                      </a:r>
                      <a:r>
                        <a:rPr lang="en-US" sz="1200" i="1" dirty="0">
                          <a:effectLst/>
                          <a:latin typeface="Calibri"/>
                          <a:ea typeface="Calibri"/>
                          <a:cs typeface="Times New Roman"/>
                        </a:rPr>
                        <a:t>Africa. </a:t>
                      </a:r>
                      <a:r>
                        <a:rPr lang="en-US" sz="1200" dirty="0">
                          <a:effectLst/>
                          <a:latin typeface="Calibri"/>
                          <a:ea typeface="Calibri"/>
                          <a:cs typeface="Times New Roman"/>
                        </a:rPr>
                        <a:t>Lexile: 780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err="1">
                          <a:effectLst/>
                          <a:latin typeface="Calibri"/>
                          <a:ea typeface="Calibri"/>
                          <a:cs typeface="Times New Roman"/>
                        </a:rPr>
                        <a:t>Lekuton</a:t>
                      </a:r>
                      <a:r>
                        <a:rPr lang="en-US" sz="1200" dirty="0">
                          <a:effectLst/>
                          <a:latin typeface="Calibri"/>
                          <a:ea typeface="Calibri"/>
                          <a:cs typeface="Times New Roman"/>
                        </a:rPr>
                        <a:t>, J.L. </a:t>
                      </a:r>
                      <a:r>
                        <a:rPr lang="en-US" sz="1200" i="1" dirty="0">
                          <a:effectLst/>
                          <a:latin typeface="Calibri"/>
                          <a:ea typeface="Calibri"/>
                          <a:cs typeface="Times New Roman"/>
                        </a:rPr>
                        <a:t>Facing the Lion: Growing Up </a:t>
                      </a:r>
                      <a:r>
                        <a:rPr lang="en-US" sz="1200" i="1" dirty="0" err="1">
                          <a:effectLst/>
                          <a:latin typeface="Calibri"/>
                          <a:ea typeface="Calibri"/>
                          <a:cs typeface="Times New Roman"/>
                        </a:rPr>
                        <a:t>Maasai</a:t>
                      </a:r>
                      <a:r>
                        <a:rPr lang="en-US" sz="1200" i="1" dirty="0">
                          <a:effectLst/>
                          <a:latin typeface="Calibri"/>
                          <a:ea typeface="Calibri"/>
                          <a:cs typeface="Times New Roman"/>
                        </a:rPr>
                        <a:t> on the African Savanna.</a:t>
                      </a:r>
                      <a:r>
                        <a:rPr lang="en-US" sz="1200" dirty="0">
                          <a:effectLst/>
                          <a:latin typeface="Calibri"/>
                          <a:ea typeface="Calibri"/>
                          <a:cs typeface="Times New Roman"/>
                        </a:rPr>
                        <a:t> Lexile: 720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Macaulay, D. </a:t>
                      </a:r>
                      <a:r>
                        <a:rPr lang="en-US" sz="1200" i="1" dirty="0">
                          <a:effectLst/>
                          <a:latin typeface="Calibri"/>
                          <a:ea typeface="Calibri"/>
                          <a:cs typeface="Times New Roman"/>
                        </a:rPr>
                        <a:t>Pyramid. </a:t>
                      </a:r>
                      <a:r>
                        <a:rPr lang="en-US" sz="1200" dirty="0">
                          <a:effectLst/>
                          <a:latin typeface="Calibri"/>
                          <a:ea typeface="Calibri"/>
                          <a:cs typeface="Times New Roman"/>
                        </a:rPr>
                        <a:t>Lexile: 1110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Morley, J.</a:t>
                      </a:r>
                      <a:r>
                        <a:rPr lang="en-US" sz="1200" i="1" dirty="0">
                          <a:effectLst/>
                          <a:latin typeface="Calibri"/>
                          <a:ea typeface="Calibri"/>
                          <a:cs typeface="Times New Roman"/>
                        </a:rPr>
                        <a:t>  You Wouldn’t Want to be a Pyramid Builder. </a:t>
                      </a:r>
                      <a:r>
                        <a:rPr lang="en-US" sz="1200" dirty="0">
                          <a:effectLst/>
                          <a:latin typeface="Calibri"/>
                          <a:ea typeface="Calibri"/>
                          <a:cs typeface="Times New Roman"/>
                        </a:rPr>
                        <a:t>Lexile: 940</a:t>
                      </a:r>
                      <a:endParaRPr lang="en-US" sz="1400" dirty="0">
                        <a:effectLst/>
                        <a:latin typeface="Calibri"/>
                        <a:ea typeface="Calibri"/>
                        <a:cs typeface="Times New Roman"/>
                      </a:endParaRPr>
                    </a:p>
                    <a:p>
                      <a:pPr marL="182880" marR="0" indent="-182880">
                        <a:spcBef>
                          <a:spcPts val="0"/>
                        </a:spcBef>
                        <a:spcAft>
                          <a:spcPts val="0"/>
                        </a:spcAft>
                      </a:pPr>
                      <a:r>
                        <a:rPr lang="en-US" sz="1200" dirty="0" err="1">
                          <a:effectLst/>
                          <a:latin typeface="Calibri"/>
                          <a:ea typeface="Calibri"/>
                          <a:cs typeface="Times New Roman"/>
                        </a:rPr>
                        <a:t>Yomtov</a:t>
                      </a:r>
                      <a:r>
                        <a:rPr lang="en-US" sz="1200" dirty="0">
                          <a:effectLst/>
                          <a:latin typeface="Calibri"/>
                          <a:ea typeface="Calibri"/>
                          <a:cs typeface="Times New Roman"/>
                        </a:rPr>
                        <a:t>, N. </a:t>
                      </a:r>
                      <a:r>
                        <a:rPr lang="en-US" sz="1200" i="1" dirty="0">
                          <a:effectLst/>
                          <a:latin typeface="Calibri"/>
                          <a:ea typeface="Calibri"/>
                          <a:cs typeface="Times New Roman"/>
                        </a:rPr>
                        <a:t> Ancient Egypt. </a:t>
                      </a:r>
                      <a:r>
                        <a:rPr lang="en-US" sz="1200" dirty="0">
                          <a:effectLst/>
                          <a:latin typeface="Calibri"/>
                          <a:ea typeface="Calibri"/>
                          <a:cs typeface="Times New Roman"/>
                        </a:rPr>
                        <a:t>Lexile: 1110</a:t>
                      </a:r>
                      <a:endParaRPr lang="en-US" sz="1400" dirty="0">
                        <a:effectLst/>
                        <a:latin typeface="Calibri"/>
                        <a:ea typeface="Calibri"/>
                        <a:cs typeface="Times New Roman"/>
                      </a:endParaRPr>
                    </a:p>
                    <a:p>
                      <a:pPr marL="182880" marR="0" indent="-182880">
                        <a:spcBef>
                          <a:spcPts val="0"/>
                        </a:spcBef>
                        <a:spcAft>
                          <a:spcPts val="0"/>
                        </a:spcAft>
                      </a:pPr>
                      <a:r>
                        <a:rPr lang="en-US" sz="1200" dirty="0">
                          <a:effectLst/>
                          <a:latin typeface="Calibri"/>
                          <a:ea typeface="Calibri"/>
                          <a:cs typeface="Times New Roman"/>
                        </a:rPr>
                        <a:t> </a:t>
                      </a:r>
                      <a:endParaRPr lang="en-US" sz="1400" dirty="0">
                        <a:effectLst/>
                        <a:latin typeface="Calibri"/>
                        <a:ea typeface="Calibri"/>
                        <a:cs typeface="Times New Roman"/>
                      </a:endParaRPr>
                    </a:p>
                  </a:txBody>
                  <a:tcPr marL="65723" marR="65723" marT="33147" marB="33147">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c>
                  <a:txBody>
                    <a:bodyPr/>
                    <a:lstStyle/>
                    <a:p>
                      <a:pPr marL="182880" marR="0" indent="-182880">
                        <a:spcBef>
                          <a:spcPts val="0"/>
                        </a:spcBef>
                        <a:spcAft>
                          <a:spcPts val="0"/>
                        </a:spcAft>
                        <a:tabLst>
                          <a:tab pos="7258050" algn="l"/>
                        </a:tabLst>
                      </a:pPr>
                      <a:r>
                        <a:rPr lang="en-US" sz="1200" dirty="0" err="1">
                          <a:effectLst/>
                          <a:latin typeface="Calibri"/>
                          <a:ea typeface="Calibri"/>
                          <a:cs typeface="Times New Roman"/>
                        </a:rPr>
                        <a:t>Ferish</a:t>
                      </a:r>
                      <a:r>
                        <a:rPr lang="en-US" sz="1200" dirty="0">
                          <a:effectLst/>
                          <a:latin typeface="Calibri"/>
                          <a:ea typeface="Calibri"/>
                          <a:cs typeface="Times New Roman"/>
                        </a:rPr>
                        <a:t>, T. </a:t>
                      </a:r>
                      <a:r>
                        <a:rPr lang="en-US" sz="1200" i="1" dirty="0">
                          <a:effectLst/>
                          <a:latin typeface="Calibri"/>
                          <a:ea typeface="Calibri"/>
                          <a:cs typeface="Times New Roman"/>
                        </a:rPr>
                        <a:t>The Good Braider.</a:t>
                      </a:r>
                      <a:r>
                        <a:rPr lang="en-US" sz="1200" dirty="0">
                          <a:effectLst/>
                          <a:latin typeface="Calibri"/>
                          <a:ea typeface="Calibri"/>
                          <a:cs typeface="Times New Roman"/>
                        </a:rPr>
                        <a:t>  Lexile: 630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McDermott, G. </a:t>
                      </a:r>
                      <a:r>
                        <a:rPr lang="en-US" sz="1200" i="1" dirty="0" err="1">
                          <a:effectLst/>
                          <a:latin typeface="Calibri"/>
                          <a:ea typeface="Calibri"/>
                          <a:cs typeface="Times New Roman"/>
                        </a:rPr>
                        <a:t>Anansi</a:t>
                      </a:r>
                      <a:r>
                        <a:rPr lang="en-US" sz="1200" i="1" dirty="0">
                          <a:effectLst/>
                          <a:latin typeface="Calibri"/>
                          <a:ea typeface="Calibri"/>
                          <a:cs typeface="Times New Roman"/>
                        </a:rPr>
                        <a:t> the Spider: A Tale from the Ashanti.</a:t>
                      </a:r>
                      <a:r>
                        <a:rPr lang="en-US" sz="1200" dirty="0">
                          <a:effectLst/>
                          <a:latin typeface="Calibri"/>
                          <a:ea typeface="Calibri"/>
                          <a:cs typeface="Times New Roman"/>
                        </a:rPr>
                        <a:t> Lexile: 290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Park, L.S.  </a:t>
                      </a:r>
                      <a:r>
                        <a:rPr lang="en-US" sz="1200" i="1" dirty="0">
                          <a:effectLst/>
                          <a:latin typeface="Calibri"/>
                          <a:ea typeface="Calibri"/>
                          <a:cs typeface="Times New Roman"/>
                        </a:rPr>
                        <a:t>A Long Walk to Water.</a:t>
                      </a:r>
                      <a:r>
                        <a:rPr lang="en-US" sz="1200" dirty="0">
                          <a:effectLst/>
                          <a:latin typeface="Calibri"/>
                          <a:ea typeface="Calibri"/>
                          <a:cs typeface="Times New Roman"/>
                        </a:rPr>
                        <a:t> Lexile: 720</a:t>
                      </a:r>
                      <a:endParaRPr lang="en-US" sz="1400" dirty="0">
                        <a:effectLst/>
                        <a:latin typeface="Calibri"/>
                        <a:ea typeface="Calibri"/>
                        <a:cs typeface="Times New Roman"/>
                      </a:endParaRPr>
                    </a:p>
                    <a:p>
                      <a:pPr marL="182880" marR="0" indent="-182880">
                        <a:spcBef>
                          <a:spcPts val="0"/>
                        </a:spcBef>
                        <a:spcAft>
                          <a:spcPts val="0"/>
                        </a:spcAft>
                        <a:tabLst>
                          <a:tab pos="7258050" algn="l"/>
                        </a:tabLst>
                      </a:pPr>
                      <a:r>
                        <a:rPr lang="en-US" sz="1200" dirty="0">
                          <a:effectLst/>
                          <a:latin typeface="Calibri"/>
                          <a:ea typeface="Calibri"/>
                          <a:cs typeface="Times New Roman"/>
                        </a:rPr>
                        <a:t>Steptoe, J. </a:t>
                      </a:r>
                      <a:r>
                        <a:rPr lang="en-US" sz="1200" i="1" dirty="0" err="1">
                          <a:effectLst/>
                          <a:latin typeface="Calibri"/>
                          <a:ea typeface="Calibri"/>
                          <a:cs typeface="Times New Roman"/>
                        </a:rPr>
                        <a:t>Mufaro's</a:t>
                      </a:r>
                      <a:r>
                        <a:rPr lang="en-US" sz="1200" i="1" dirty="0">
                          <a:effectLst/>
                          <a:latin typeface="Calibri"/>
                          <a:ea typeface="Calibri"/>
                          <a:cs typeface="Times New Roman"/>
                        </a:rPr>
                        <a:t> Beautiful Daughters.  </a:t>
                      </a:r>
                      <a:r>
                        <a:rPr lang="en-US" sz="1200" dirty="0">
                          <a:effectLst/>
                          <a:latin typeface="Calibri"/>
                          <a:ea typeface="Calibri"/>
                          <a:cs typeface="Times New Roman"/>
                        </a:rPr>
                        <a:t>Lexile: 720</a:t>
                      </a:r>
                      <a:endParaRPr lang="en-US" sz="1400" dirty="0">
                        <a:effectLst/>
                        <a:latin typeface="Calibri"/>
                        <a:ea typeface="Calibri"/>
                        <a:cs typeface="Times New Roman"/>
                      </a:endParaRPr>
                    </a:p>
                    <a:p>
                      <a:pPr marL="182880" marR="0" indent="-182880">
                        <a:spcBef>
                          <a:spcPts val="0"/>
                        </a:spcBef>
                        <a:spcAft>
                          <a:spcPts val="0"/>
                        </a:spcAft>
                      </a:pPr>
                      <a:r>
                        <a:rPr lang="en-US" sz="1200" dirty="0">
                          <a:effectLst/>
                          <a:latin typeface="Calibri"/>
                          <a:ea typeface="Calibri"/>
                          <a:cs typeface="Times New Roman"/>
                        </a:rPr>
                        <a:t>Whelan, G. </a:t>
                      </a:r>
                      <a:r>
                        <a:rPr lang="en-US" sz="1200" i="1" dirty="0">
                          <a:effectLst/>
                          <a:latin typeface="Calibri"/>
                          <a:ea typeface="Calibri"/>
                          <a:cs typeface="Times New Roman"/>
                        </a:rPr>
                        <a:t>Listening for Lions. </a:t>
                      </a:r>
                      <a:r>
                        <a:rPr lang="en-US" sz="1200" dirty="0">
                          <a:effectLst/>
                          <a:latin typeface="Calibri"/>
                          <a:ea typeface="Calibri"/>
                          <a:cs typeface="Times New Roman"/>
                        </a:rPr>
                        <a:t> Lexile: 900</a:t>
                      </a:r>
                      <a:endParaRPr lang="en-US" sz="1400" dirty="0">
                        <a:effectLst/>
                        <a:latin typeface="Calibri"/>
                        <a:ea typeface="Calibri"/>
                        <a:cs typeface="Times New Roman"/>
                      </a:endParaRPr>
                    </a:p>
                  </a:txBody>
                  <a:tcPr marL="65723" marR="65723" marT="33147" marB="33147">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2636299"/>
              </p:ext>
            </p:extLst>
          </p:nvPr>
        </p:nvGraphicFramePr>
        <p:xfrm>
          <a:off x="304800" y="3276600"/>
          <a:ext cx="8458200" cy="1143000"/>
        </p:xfrm>
        <a:graphic>
          <a:graphicData uri="http://schemas.openxmlformats.org/drawingml/2006/table">
            <a:tbl>
              <a:tblPr firstRow="1" firstCol="1" bandRow="1"/>
              <a:tblGrid>
                <a:gridCol w="2114406"/>
                <a:gridCol w="2114406"/>
                <a:gridCol w="2114406"/>
                <a:gridCol w="2114982"/>
              </a:tblGrid>
              <a:tr h="1143000">
                <a:tc>
                  <a:txBody>
                    <a:bodyPr/>
                    <a:lstStyle/>
                    <a:p>
                      <a:pPr marL="0" marR="0" indent="0">
                        <a:spcBef>
                          <a:spcPts val="0"/>
                        </a:spcBef>
                        <a:spcAft>
                          <a:spcPts val="0"/>
                        </a:spcAft>
                      </a:pPr>
                      <a:r>
                        <a:rPr lang="en-US" sz="1400" b="1" u="sng" dirty="0">
                          <a:solidFill>
                            <a:srgbClr val="0000FF"/>
                          </a:solidFill>
                          <a:effectLst/>
                          <a:latin typeface="Calibri"/>
                          <a:ea typeface="Calibri"/>
                          <a:cs typeface="Times New Roman"/>
                          <a:hlinkClick r:id="rId2"/>
                        </a:rPr>
                        <a:t>CCSS Reading Standards for Literacy in History/Social Studies 6-8</a:t>
                      </a:r>
                      <a:endParaRPr lang="en-US" sz="1600" dirty="0">
                        <a:effectLst/>
                        <a:latin typeface="Calibri"/>
                        <a:ea typeface="Calibri"/>
                        <a:cs typeface="Times New Roman"/>
                      </a:endParaRPr>
                    </a:p>
                  </a:txBody>
                  <a:tcPr marL="64324" marR="64324" marT="32442" marB="32442">
                    <a:lnL w="76200" cap="flat" cmpd="sng" algn="ctr">
                      <a:solidFill>
                        <a:srgbClr val="197A9B"/>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CCSS.RH.6-8.1</a:t>
                      </a:r>
                    </a:p>
                    <a:p>
                      <a:pPr marL="0" marR="0">
                        <a:lnSpc>
                          <a:spcPct val="115000"/>
                        </a:lnSpc>
                        <a:spcBef>
                          <a:spcPts val="0"/>
                        </a:spcBef>
                        <a:spcAft>
                          <a:spcPts val="0"/>
                        </a:spcAft>
                      </a:pPr>
                      <a:r>
                        <a:rPr lang="en-US" sz="1400" dirty="0" smtClean="0">
                          <a:effectLst/>
                          <a:latin typeface="Calibri"/>
                          <a:ea typeface="Calibri"/>
                          <a:cs typeface="Times New Roman"/>
                        </a:rPr>
                        <a:t>CCSS.RH.6-8.7</a:t>
                      </a:r>
                    </a:p>
                    <a:p>
                      <a:pPr marL="0" marR="0">
                        <a:lnSpc>
                          <a:spcPct val="115000"/>
                        </a:lnSpc>
                        <a:spcBef>
                          <a:spcPts val="0"/>
                        </a:spcBef>
                        <a:spcAft>
                          <a:spcPts val="0"/>
                        </a:spcAft>
                      </a:pPr>
                      <a:r>
                        <a:rPr lang="en-US" sz="1400" dirty="0" smtClean="0">
                          <a:effectLst/>
                          <a:latin typeface="Calibri"/>
                          <a:ea typeface="Calibri"/>
                          <a:cs typeface="Times New Roman"/>
                        </a:rPr>
                        <a:t>CCSS.RH.6-8.8</a:t>
                      </a:r>
                      <a:endParaRPr lang="en-US" sz="1600" dirty="0">
                        <a:effectLst/>
                        <a:latin typeface="Calibri"/>
                        <a:ea typeface="Calibri"/>
                        <a:cs typeface="Times New Roman"/>
                      </a:endParaRP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u="sng" dirty="0">
                          <a:solidFill>
                            <a:srgbClr val="0000FF"/>
                          </a:solidFill>
                          <a:effectLst/>
                          <a:latin typeface="Calibri"/>
                          <a:ea typeface="Calibri"/>
                          <a:cs typeface="Times New Roman"/>
                          <a:hlinkClick r:id="rId3"/>
                        </a:rPr>
                        <a:t>CCSS Writing Standards for Literacy in History/Social Studies 6-8</a:t>
                      </a:r>
                      <a:endParaRPr lang="en-US" sz="1600" dirty="0">
                        <a:effectLst/>
                        <a:latin typeface="Calibri"/>
                        <a:ea typeface="Calibri"/>
                        <a:cs typeface="Times New Roman"/>
                      </a:endParaRPr>
                    </a:p>
                  </a:txBody>
                  <a:tcPr marL="64324" marR="64324" marT="32442" marB="324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1400" dirty="0" smtClean="0">
                          <a:effectLst/>
                          <a:latin typeface="Calibri"/>
                          <a:ea typeface="Calibri"/>
                          <a:cs typeface="Times New Roman"/>
                        </a:rPr>
                        <a:t>CCSS.WHST.6-8.2 CCSS.WHST.6-8.4</a:t>
                      </a:r>
                    </a:p>
                    <a:p>
                      <a:pPr marL="0" marR="0" indent="0">
                        <a:spcBef>
                          <a:spcPts val="0"/>
                        </a:spcBef>
                        <a:spcAft>
                          <a:spcPts val="0"/>
                        </a:spcAft>
                      </a:pPr>
                      <a:r>
                        <a:rPr lang="en-US" sz="1400" dirty="0" smtClean="0">
                          <a:effectLst/>
                          <a:latin typeface="Calibri"/>
                          <a:ea typeface="Calibri"/>
                          <a:cs typeface="Times New Roman"/>
                        </a:rPr>
                        <a:t>CCSS.WHST.6-8.6</a:t>
                      </a:r>
                      <a:endParaRPr lang="en-US" sz="1600" dirty="0">
                        <a:effectLst/>
                        <a:latin typeface="Calibri"/>
                        <a:ea typeface="Calibri"/>
                        <a:cs typeface="Times New Roman"/>
                      </a:endParaRPr>
                    </a:p>
                  </a:txBody>
                  <a:tcPr marL="64324" marR="64324" marT="32442" marB="32442">
                    <a:lnL w="12700" cap="flat" cmpd="sng" algn="ctr">
                      <a:solidFill>
                        <a:srgbClr val="000000"/>
                      </a:solidFill>
                      <a:prstDash val="solid"/>
                      <a:round/>
                      <a:headEnd type="none" w="med" len="med"/>
                      <a:tailEnd type="none" w="med" len="med"/>
                    </a:lnL>
                    <a:lnR w="76200" cap="flat" cmpd="sng" algn="ctr">
                      <a:solidFill>
                        <a:srgbClr val="197A9B"/>
                      </a:solidFill>
                      <a:prstDash val="solid"/>
                      <a:round/>
                      <a:headEnd type="none" w="med" len="med"/>
                      <a:tailEnd type="none" w="med" len="med"/>
                    </a:lnR>
                    <a:lnT w="76200" cap="flat" cmpd="sng" algn="ctr">
                      <a:solidFill>
                        <a:srgbClr val="197A9B"/>
                      </a:solidFill>
                      <a:prstDash val="solid"/>
                      <a:round/>
                      <a:headEnd type="none" w="med" len="med"/>
                      <a:tailEnd type="none" w="med" len="med"/>
                    </a:lnT>
                    <a:lnB w="76200" cap="flat" cmpd="sng" algn="ctr">
                      <a:solidFill>
                        <a:srgbClr val="197A9B"/>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262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990600"/>
          </a:xfrm>
        </p:spPr>
        <p:txBody>
          <a:bodyPr/>
          <a:lstStyle/>
          <a:p>
            <a:r>
              <a:rPr lang="en-US" sz="3200" dirty="0" smtClean="0"/>
              <a:t>Instructional</a:t>
            </a:r>
            <a:r>
              <a:rPr lang="en-US" sz="3000" dirty="0" smtClean="0"/>
              <a:t> Unit Description &amp; Considerations</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767175273"/>
              </p:ext>
            </p:extLst>
          </p:nvPr>
        </p:nvGraphicFramePr>
        <p:xfrm>
          <a:off x="152400" y="1676400"/>
          <a:ext cx="8839200" cy="4186428"/>
        </p:xfrm>
        <a:graphic>
          <a:graphicData uri="http://schemas.openxmlformats.org/drawingml/2006/table">
            <a:tbl>
              <a:tblPr firstRow="1" firstCol="1" bandRow="1"/>
              <a:tblGrid>
                <a:gridCol w="1513016"/>
                <a:gridCol w="7326184"/>
              </a:tblGrid>
              <a:tr h="752094">
                <a:tc>
                  <a:txBody>
                    <a:bodyPr/>
                    <a:lstStyle/>
                    <a:p>
                      <a:pPr marL="0" marR="0" indent="0">
                        <a:spcBef>
                          <a:spcPts val="0"/>
                        </a:spcBef>
                        <a:spcAft>
                          <a:spcPts val="0"/>
                        </a:spcAft>
                      </a:pPr>
                      <a:r>
                        <a:rPr lang="en-US" sz="1600" b="1" dirty="0">
                          <a:solidFill>
                            <a:srgbClr val="000000"/>
                          </a:solidFill>
                          <a:effectLst/>
                          <a:latin typeface="Calibri"/>
                          <a:ea typeface="Times New Roman"/>
                          <a:cs typeface="Times New Roman"/>
                        </a:rPr>
                        <a:t>Unit Description:</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indent="0">
                        <a:spcBef>
                          <a:spcPts val="0"/>
                        </a:spcBef>
                        <a:spcAft>
                          <a:spcPts val="0"/>
                        </a:spcAft>
                      </a:pPr>
                      <a:r>
                        <a:rPr lang="en-US" sz="1400" dirty="0">
                          <a:solidFill>
                            <a:srgbClr val="000000"/>
                          </a:solidFill>
                          <a:effectLst/>
                          <a:latin typeface="Calibri"/>
                          <a:ea typeface="Times New Roman"/>
                          <a:cs typeface="Times New Roman"/>
                        </a:rPr>
                        <a:t>The focus of this unit is the continent of Africa.  Students will investigate and analyze the economic (such as access to and availability of resources), social (the proliferation of cultures, interdependence), political (unrest) and/or environmental reasons why people migrate.  The time frame encompassed in this unit is Ancient Kingdoms (e.g., Egypt, Kush, etc.) to European imperialism and the impact that the movement of peoples on native peoples/cultures.  Teachers may choose to make connections to present day Africa in order to illuminate the continued conflicts that have their roots in European imperialism and/or the forced movement of people.</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574">
                <a:tc>
                  <a:txBody>
                    <a:bodyPr/>
                    <a:lstStyle/>
                    <a:p>
                      <a:pPr marL="0" marR="0" indent="0">
                        <a:spcBef>
                          <a:spcPts val="0"/>
                        </a:spcBef>
                        <a:spcAft>
                          <a:spcPts val="0"/>
                        </a:spcAft>
                      </a:pPr>
                      <a:r>
                        <a:rPr lang="en-US" sz="1400" b="1">
                          <a:solidFill>
                            <a:srgbClr val="000000"/>
                          </a:solidFill>
                          <a:effectLst/>
                          <a:latin typeface="Calibri"/>
                          <a:ea typeface="Times New Roman"/>
                          <a:cs typeface="Times New Roman"/>
                        </a:rPr>
                        <a:t>Considerations:</a:t>
                      </a:r>
                      <a:endParaRPr lang="en-US" sz="160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82880" marR="0" indent="-182880">
                        <a:spcBef>
                          <a:spcPts val="0"/>
                        </a:spcBef>
                        <a:spcAft>
                          <a:spcPts val="0"/>
                        </a:spcAft>
                      </a:pPr>
                      <a:r>
                        <a:rPr lang="en-US" sz="1400" dirty="0">
                          <a:solidFill>
                            <a:srgbClr val="000000"/>
                          </a:solidFill>
                          <a:effectLst/>
                          <a:latin typeface="Calibri"/>
                          <a:ea typeface="Times New Roman"/>
                          <a:cs typeface="Times New Roman"/>
                        </a:rPr>
                        <a:t>The writers of the unit </a:t>
                      </a:r>
                      <a:r>
                        <a:rPr lang="en-US" sz="1400" i="1" dirty="0" err="1">
                          <a:solidFill>
                            <a:srgbClr val="000000"/>
                          </a:solidFill>
                          <a:effectLst/>
                          <a:latin typeface="Calibri"/>
                          <a:ea typeface="Times New Roman"/>
                          <a:cs typeface="Times New Roman"/>
                        </a:rPr>
                        <a:t>Ch</a:t>
                      </a:r>
                      <a:r>
                        <a:rPr lang="en-US" sz="1400" i="1" dirty="0">
                          <a:solidFill>
                            <a:srgbClr val="000000"/>
                          </a:solidFill>
                          <a:effectLst/>
                          <a:latin typeface="Calibri"/>
                          <a:ea typeface="Times New Roman"/>
                          <a:cs typeface="Times New Roman"/>
                        </a:rPr>
                        <a:t>…</a:t>
                      </a:r>
                      <a:r>
                        <a:rPr lang="en-US" sz="1400" i="1" dirty="0" err="1">
                          <a:solidFill>
                            <a:srgbClr val="000000"/>
                          </a:solidFill>
                          <a:effectLst/>
                          <a:latin typeface="Calibri"/>
                          <a:ea typeface="Times New Roman"/>
                          <a:cs typeface="Times New Roman"/>
                        </a:rPr>
                        <a:t>Ch</a:t>
                      </a:r>
                      <a:r>
                        <a:rPr lang="en-US" sz="1400" i="1" dirty="0">
                          <a:solidFill>
                            <a:srgbClr val="000000"/>
                          </a:solidFill>
                          <a:effectLst/>
                          <a:latin typeface="Calibri"/>
                          <a:ea typeface="Times New Roman"/>
                          <a:cs typeface="Times New Roman"/>
                        </a:rPr>
                        <a:t>…Ch...Changes</a:t>
                      </a:r>
                      <a:r>
                        <a:rPr lang="en-US" sz="1400" dirty="0">
                          <a:solidFill>
                            <a:srgbClr val="000000"/>
                          </a:solidFill>
                          <a:effectLst/>
                          <a:latin typeface="Calibri"/>
                          <a:ea typeface="Times New Roman"/>
                          <a:cs typeface="Times New Roman"/>
                        </a:rPr>
                        <a:t> made the decision to study the eastern hemisphere through a regional lens. Because concepts thread across regions and time, it made sense to re-order the units in the 7</a:t>
                      </a:r>
                      <a:r>
                        <a:rPr lang="en-US" sz="1400" baseline="30000" dirty="0">
                          <a:solidFill>
                            <a:srgbClr val="000000"/>
                          </a:solidFill>
                          <a:effectLst/>
                          <a:latin typeface="Calibri"/>
                          <a:ea typeface="Times New Roman"/>
                          <a:cs typeface="Times New Roman"/>
                        </a:rPr>
                        <a:t>th</a:t>
                      </a:r>
                      <a:r>
                        <a:rPr lang="en-US" sz="1400" dirty="0">
                          <a:solidFill>
                            <a:srgbClr val="000000"/>
                          </a:solidFill>
                          <a:effectLst/>
                          <a:latin typeface="Calibri"/>
                          <a:ea typeface="Times New Roman"/>
                          <a:cs typeface="Times New Roman"/>
                        </a:rPr>
                        <a:t> grade sample curriculum.  Thus, the unit entitled, </a:t>
                      </a:r>
                      <a:r>
                        <a:rPr lang="en-US" sz="1400" i="1" dirty="0">
                          <a:solidFill>
                            <a:srgbClr val="000000"/>
                          </a:solidFill>
                          <a:effectLst/>
                          <a:latin typeface="Calibri"/>
                          <a:ea typeface="Times New Roman"/>
                          <a:cs typeface="Times New Roman"/>
                        </a:rPr>
                        <a:t>Rules, Roles, and Religion</a:t>
                      </a:r>
                      <a:r>
                        <a:rPr lang="en-US" sz="1400" dirty="0">
                          <a:solidFill>
                            <a:srgbClr val="000000"/>
                          </a:solidFill>
                          <a:effectLst/>
                          <a:latin typeface="Calibri"/>
                          <a:ea typeface="Times New Roman"/>
                          <a:cs typeface="Times New Roman"/>
                        </a:rPr>
                        <a:t>, could be the first unit focusing on the ancient Middle East, China and India (the time frame for this unit extends from the earliest civilizations through the spread of Buddhism).  </a:t>
                      </a:r>
                      <a:r>
                        <a:rPr lang="en-US" sz="1400" i="1" dirty="0">
                          <a:solidFill>
                            <a:srgbClr val="000000"/>
                          </a:solidFill>
                          <a:effectLst/>
                          <a:latin typeface="Calibri"/>
                          <a:ea typeface="Times New Roman"/>
                          <a:cs typeface="Times New Roman"/>
                        </a:rPr>
                        <a:t>Have and Have </a:t>
                      </a:r>
                      <a:r>
                        <a:rPr lang="en-US" sz="1400" i="1" dirty="0" err="1">
                          <a:solidFill>
                            <a:srgbClr val="000000"/>
                          </a:solidFill>
                          <a:effectLst/>
                          <a:latin typeface="Calibri"/>
                          <a:ea typeface="Times New Roman"/>
                          <a:cs typeface="Times New Roman"/>
                        </a:rPr>
                        <a:t>Nots</a:t>
                      </a:r>
                      <a:r>
                        <a:rPr lang="en-US" sz="1400" i="1" dirty="0">
                          <a:solidFill>
                            <a:srgbClr val="000000"/>
                          </a:solidFill>
                          <a:effectLst/>
                          <a:latin typeface="Calibri"/>
                          <a:ea typeface="Times New Roman"/>
                          <a:cs typeface="Times New Roman"/>
                        </a:rPr>
                        <a:t> </a:t>
                      </a:r>
                      <a:r>
                        <a:rPr lang="en-US" sz="1400" dirty="0">
                          <a:solidFill>
                            <a:srgbClr val="000000"/>
                          </a:solidFill>
                          <a:effectLst/>
                          <a:latin typeface="Calibri"/>
                          <a:ea typeface="Times New Roman"/>
                          <a:cs typeface="Times New Roman"/>
                        </a:rPr>
                        <a:t>would be the second unit bridging ancient civilizations to more organized civilizations. </a:t>
                      </a:r>
                      <a:r>
                        <a:rPr lang="en-US" sz="1400" i="1" dirty="0">
                          <a:solidFill>
                            <a:srgbClr val="000000"/>
                          </a:solidFill>
                          <a:effectLst/>
                          <a:latin typeface="Calibri"/>
                          <a:ea typeface="Times New Roman"/>
                          <a:cs typeface="Times New Roman"/>
                        </a:rPr>
                        <a:t>Have and Have </a:t>
                      </a:r>
                      <a:r>
                        <a:rPr lang="en-US" sz="1400" i="1" dirty="0" err="1">
                          <a:solidFill>
                            <a:srgbClr val="000000"/>
                          </a:solidFill>
                          <a:effectLst/>
                          <a:latin typeface="Calibri"/>
                          <a:ea typeface="Times New Roman"/>
                          <a:cs typeface="Times New Roman"/>
                        </a:rPr>
                        <a:t>Nots</a:t>
                      </a:r>
                      <a:r>
                        <a:rPr lang="en-US" sz="1400" dirty="0">
                          <a:solidFill>
                            <a:srgbClr val="000000"/>
                          </a:solidFill>
                          <a:effectLst/>
                          <a:latin typeface="Calibri"/>
                          <a:ea typeface="Times New Roman"/>
                          <a:cs typeface="Times New Roman"/>
                        </a:rPr>
                        <a:t> could begin with Ancient Greece and Rome and continue through Medieval Europe.  The third unit, </a:t>
                      </a:r>
                      <a:r>
                        <a:rPr lang="en-US" sz="1400" i="1" dirty="0" err="1">
                          <a:solidFill>
                            <a:srgbClr val="000000"/>
                          </a:solidFill>
                          <a:effectLst/>
                          <a:latin typeface="Calibri"/>
                          <a:ea typeface="Times New Roman"/>
                          <a:cs typeface="Times New Roman"/>
                        </a:rPr>
                        <a:t>Ch</a:t>
                      </a:r>
                      <a:r>
                        <a:rPr lang="en-US" sz="1400" i="1" dirty="0">
                          <a:solidFill>
                            <a:srgbClr val="000000"/>
                          </a:solidFill>
                          <a:effectLst/>
                          <a:latin typeface="Calibri"/>
                          <a:ea typeface="Times New Roman"/>
                          <a:cs typeface="Times New Roman"/>
                        </a:rPr>
                        <a:t>…</a:t>
                      </a:r>
                      <a:r>
                        <a:rPr lang="en-US" sz="1400" i="1" dirty="0" err="1">
                          <a:solidFill>
                            <a:srgbClr val="000000"/>
                          </a:solidFill>
                          <a:effectLst/>
                          <a:latin typeface="Calibri"/>
                          <a:ea typeface="Times New Roman"/>
                          <a:cs typeface="Times New Roman"/>
                        </a:rPr>
                        <a:t>Ch</a:t>
                      </a:r>
                      <a:r>
                        <a:rPr lang="en-US" sz="1400" i="1" dirty="0">
                          <a:solidFill>
                            <a:srgbClr val="000000"/>
                          </a:solidFill>
                          <a:effectLst/>
                          <a:latin typeface="Calibri"/>
                          <a:ea typeface="Times New Roman"/>
                          <a:cs typeface="Times New Roman"/>
                        </a:rPr>
                        <a:t>… </a:t>
                      </a:r>
                      <a:r>
                        <a:rPr lang="en-US" sz="1400" i="1" dirty="0" err="1">
                          <a:solidFill>
                            <a:srgbClr val="000000"/>
                          </a:solidFill>
                          <a:effectLst/>
                          <a:latin typeface="Calibri"/>
                          <a:ea typeface="Times New Roman"/>
                          <a:cs typeface="Times New Roman"/>
                        </a:rPr>
                        <a:t>Ch</a:t>
                      </a:r>
                      <a:r>
                        <a:rPr lang="en-US" sz="1400" i="1" dirty="0">
                          <a:solidFill>
                            <a:srgbClr val="000000"/>
                          </a:solidFill>
                          <a:effectLst/>
                          <a:latin typeface="Calibri"/>
                          <a:ea typeface="Times New Roman"/>
                          <a:cs typeface="Times New Roman"/>
                        </a:rPr>
                        <a:t>… Changes</a:t>
                      </a:r>
                      <a:r>
                        <a:rPr lang="en-US" sz="1400" dirty="0">
                          <a:solidFill>
                            <a:srgbClr val="000000"/>
                          </a:solidFill>
                          <a:effectLst/>
                          <a:latin typeface="Calibri"/>
                          <a:ea typeface="Times New Roman"/>
                          <a:cs typeface="Times New Roman"/>
                        </a:rPr>
                        <a:t>, is based on the movement of people, ideas, and cultures, and the changes that occurred as a result of this movement.  This unit’s regional focus is on Africa from Ancient Egypt to Post-colonial Africa.  Finally, </a:t>
                      </a:r>
                      <a:r>
                        <a:rPr lang="en-US" sz="1400" i="1" dirty="0">
                          <a:solidFill>
                            <a:srgbClr val="000000"/>
                          </a:solidFill>
                          <a:effectLst/>
                          <a:latin typeface="Calibri"/>
                          <a:ea typeface="Times New Roman"/>
                          <a:cs typeface="Times New Roman"/>
                        </a:rPr>
                        <a:t>What’s It Worth</a:t>
                      </a:r>
                      <a:r>
                        <a:rPr lang="en-US" sz="1400" dirty="0">
                          <a:solidFill>
                            <a:srgbClr val="000000"/>
                          </a:solidFill>
                          <a:effectLst/>
                          <a:latin typeface="Calibri"/>
                          <a:ea typeface="Times New Roman"/>
                          <a:cs typeface="Times New Roman"/>
                        </a:rPr>
                        <a:t> can focus on the global interconnectedness within the Eastern Hemisphere through the lens of innovation and choice.</a:t>
                      </a:r>
                      <a:endParaRPr lang="en-US" sz="16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8689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4000" dirty="0" smtClean="0"/>
              <a:t>Things</a:t>
            </a:r>
            <a:r>
              <a:rPr lang="en-US" dirty="0" smtClean="0"/>
              <a:t> to Remember</a:t>
            </a:r>
            <a:endParaRPr lang="en-US" dirty="0"/>
          </a:p>
        </p:txBody>
      </p:sp>
      <p:sp>
        <p:nvSpPr>
          <p:cNvPr id="3" name="Content Placeholder 2"/>
          <p:cNvSpPr>
            <a:spLocks noGrp="1"/>
          </p:cNvSpPr>
          <p:nvPr>
            <p:ph idx="1"/>
          </p:nvPr>
        </p:nvSpPr>
        <p:spPr>
          <a:xfrm>
            <a:off x="304800" y="1371600"/>
            <a:ext cx="8610600" cy="4343400"/>
          </a:xfrm>
        </p:spPr>
        <p:txBody>
          <a:bodyPr/>
          <a:lstStyle/>
          <a:p>
            <a:r>
              <a:rPr lang="en-US" sz="2000" dirty="0" smtClean="0"/>
              <a:t>The sample instructional units leave work to be done…</a:t>
            </a:r>
            <a:endParaRPr lang="en-US" sz="2000" dirty="0"/>
          </a:p>
          <a:p>
            <a:pPr lvl="1"/>
            <a:r>
              <a:rPr lang="en-US" sz="1800" dirty="0" smtClean="0"/>
              <a:t>Creation of additional instructional units</a:t>
            </a:r>
          </a:p>
          <a:p>
            <a:pPr lvl="1"/>
            <a:r>
              <a:rPr lang="en-US" sz="1800" dirty="0" smtClean="0"/>
              <a:t>Teacher developed lesson plans</a:t>
            </a:r>
          </a:p>
          <a:p>
            <a:pPr lvl="1"/>
            <a:r>
              <a:rPr lang="en-US" sz="1800" dirty="0" smtClean="0"/>
              <a:t>Allow for addition of factual and conceptual questions and resources</a:t>
            </a:r>
          </a:p>
          <a:p>
            <a:r>
              <a:rPr lang="en-US" sz="2000" dirty="0"/>
              <a:t>T</a:t>
            </a:r>
            <a:r>
              <a:rPr lang="en-US" sz="2000" dirty="0" smtClean="0"/>
              <a:t>he samples are:</a:t>
            </a:r>
          </a:p>
          <a:p>
            <a:pPr lvl="1"/>
            <a:r>
              <a:rPr lang="en-US" sz="1800" dirty="0" smtClean="0"/>
              <a:t>An example of one way to translate the standards into curriculum</a:t>
            </a:r>
          </a:p>
          <a:p>
            <a:pPr lvl="1"/>
            <a:r>
              <a:rPr lang="en-US" sz="1800" dirty="0" smtClean="0"/>
              <a:t>Meant to be a resource for teachers to support current curriculum and content </a:t>
            </a:r>
          </a:p>
          <a:p>
            <a:r>
              <a:rPr lang="en-US" sz="2000" dirty="0"/>
              <a:t>T</a:t>
            </a:r>
            <a:r>
              <a:rPr lang="en-US" sz="2000" dirty="0" smtClean="0"/>
              <a:t>he samples are NOT:</a:t>
            </a:r>
          </a:p>
          <a:p>
            <a:pPr lvl="1"/>
            <a:r>
              <a:rPr lang="en-US" sz="1800" dirty="0" smtClean="0"/>
              <a:t>MANDATED</a:t>
            </a:r>
          </a:p>
          <a:p>
            <a:pPr lvl="1"/>
            <a:r>
              <a:rPr lang="en-US" sz="1800" dirty="0" smtClean="0"/>
              <a:t>Lesson plans</a:t>
            </a:r>
          </a:p>
          <a:p>
            <a:pPr lvl="1"/>
            <a:r>
              <a:rPr lang="en-US" sz="1800" dirty="0" smtClean="0"/>
              <a:t>Fully built out for all grades and every unit</a:t>
            </a:r>
          </a:p>
          <a:p>
            <a:pPr lvl="1"/>
            <a:r>
              <a:rPr lang="en-US" sz="1800" dirty="0" smtClean="0"/>
              <a:t>Intended to supplant district work, but rather, support it</a:t>
            </a:r>
            <a:endParaRPr lang="en-US" sz="1800" dirty="0"/>
          </a:p>
        </p:txBody>
      </p:sp>
    </p:spTree>
    <p:extLst>
      <p:ext uri="{BB962C8B-B14F-4D97-AF65-F5344CB8AC3E}">
        <p14:creationId xmlns:p14="http://schemas.microsoft.com/office/powerpoint/2010/main" val="30209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1"/>
            <a:ext cx="7543800" cy="564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082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dirty="0" smtClean="0"/>
              <a:t>Discussion Time</a:t>
            </a:r>
            <a:endParaRPr lang="en-US" sz="3600" dirty="0"/>
          </a:p>
        </p:txBody>
      </p:sp>
      <p:sp>
        <p:nvSpPr>
          <p:cNvPr id="3" name="Content Placeholder 2"/>
          <p:cNvSpPr>
            <a:spLocks noGrp="1"/>
          </p:cNvSpPr>
          <p:nvPr>
            <p:ph idx="1"/>
          </p:nvPr>
        </p:nvSpPr>
        <p:spPr>
          <a:xfrm>
            <a:off x="457200" y="1447800"/>
            <a:ext cx="8229600" cy="4525963"/>
          </a:xfrm>
        </p:spPr>
        <p:txBody>
          <a:bodyPr/>
          <a:lstStyle/>
          <a:p>
            <a:pPr marL="45720" indent="0" algn="ctr">
              <a:buNone/>
            </a:pPr>
            <a:r>
              <a:rPr lang="en-US" sz="3600" dirty="0" smtClean="0">
                <a:latin typeface="+mj-lt"/>
              </a:rPr>
              <a:t>Questions?</a:t>
            </a:r>
            <a:endParaRPr lang="en-US" sz="3600" dirty="0">
              <a:latin typeface="+mj-lt"/>
            </a:endParaRPr>
          </a:p>
        </p:txBody>
      </p:sp>
      <p:pic>
        <p:nvPicPr>
          <p:cNvPr id="1026"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3152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40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smtClean="0"/>
              <a:t>Contact Information</a:t>
            </a:r>
            <a:endParaRPr lang="en-US" dirty="0"/>
          </a:p>
        </p:txBody>
      </p:sp>
      <p:sp>
        <p:nvSpPr>
          <p:cNvPr id="3" name="Content Placeholder 2"/>
          <p:cNvSpPr>
            <a:spLocks noGrp="1"/>
          </p:cNvSpPr>
          <p:nvPr>
            <p:ph idx="1"/>
          </p:nvPr>
        </p:nvSpPr>
        <p:spPr>
          <a:xfrm>
            <a:off x="457200" y="1524000"/>
            <a:ext cx="8229600" cy="4343400"/>
          </a:xfrm>
        </p:spPr>
        <p:txBody>
          <a:bodyPr/>
          <a:lstStyle/>
          <a:p>
            <a:pPr marL="45720" indent="0" algn="ctr">
              <a:buNone/>
            </a:pPr>
            <a:r>
              <a:rPr lang="en-US" dirty="0" smtClean="0"/>
              <a:t>Stephanie Hartman, PhD</a:t>
            </a:r>
          </a:p>
          <a:p>
            <a:pPr marL="45720" indent="0" algn="ctr">
              <a:buNone/>
            </a:pPr>
            <a:r>
              <a:rPr lang="en-US" sz="2400" dirty="0" smtClean="0"/>
              <a:t>Social Studies Content Specialist</a:t>
            </a:r>
          </a:p>
          <a:p>
            <a:pPr marL="45720" indent="0" algn="ctr">
              <a:buNone/>
            </a:pPr>
            <a:r>
              <a:rPr lang="en-US" sz="2400" dirty="0" smtClean="0"/>
              <a:t>Colorado Department of Education</a:t>
            </a:r>
          </a:p>
          <a:p>
            <a:pPr marL="45720" indent="0" algn="ctr">
              <a:buNone/>
            </a:pPr>
            <a:r>
              <a:rPr lang="en-US" dirty="0" smtClean="0">
                <a:solidFill>
                  <a:srgbClr val="0000FF"/>
                </a:solidFill>
              </a:rPr>
              <a:t>hartman_s@cde.state.co.us</a:t>
            </a:r>
          </a:p>
          <a:p>
            <a:pPr marL="45720" indent="0" algn="ctr">
              <a:buNone/>
            </a:pPr>
            <a:r>
              <a:rPr lang="en-US" sz="2400" dirty="0" smtClean="0"/>
              <a:t>(720) 498-2084</a:t>
            </a:r>
          </a:p>
          <a:p>
            <a:pPr marL="45720" indent="0" algn="ctr">
              <a:buNone/>
            </a:pPr>
            <a:r>
              <a:rPr lang="en-US" sz="2400" dirty="0" smtClean="0"/>
              <a:t>Instructional Units Webpage</a:t>
            </a:r>
            <a:r>
              <a:rPr lang="en-US" sz="2400" dirty="0"/>
              <a:t>: </a:t>
            </a:r>
            <a:r>
              <a:rPr lang="en-US" sz="1800" dirty="0">
                <a:hlinkClick r:id="rId2"/>
              </a:rPr>
              <a:t>http://</a:t>
            </a:r>
            <a:r>
              <a:rPr lang="en-US" sz="1800" dirty="0" smtClean="0">
                <a:hlinkClick r:id="rId2"/>
              </a:rPr>
              <a:t>www.cde.state.co.us/standardsandinstruction/instructionalunits-socialstudies</a:t>
            </a:r>
            <a:r>
              <a:rPr lang="en-US" sz="1800" dirty="0" smtClean="0"/>
              <a:t> </a:t>
            </a:r>
          </a:p>
          <a:p>
            <a:pPr marL="45720" indent="0" algn="ctr">
              <a:buNone/>
            </a:pPr>
            <a:r>
              <a:rPr lang="en-US" sz="2400" dirty="0" smtClean="0"/>
              <a:t>Social Studies Web</a:t>
            </a:r>
            <a:r>
              <a:rPr lang="en-US" sz="2400" dirty="0"/>
              <a:t>page</a:t>
            </a:r>
            <a:r>
              <a:rPr lang="en-US" sz="2400" dirty="0" smtClean="0"/>
              <a:t>:</a:t>
            </a:r>
          </a:p>
          <a:p>
            <a:pPr marL="45720" indent="0" algn="ctr">
              <a:spcBef>
                <a:spcPts val="0"/>
              </a:spcBef>
              <a:buNone/>
            </a:pPr>
            <a:r>
              <a:rPr lang="en-US" sz="1800" dirty="0">
                <a:hlinkClick r:id="rId3"/>
              </a:rPr>
              <a:t>http://</a:t>
            </a:r>
            <a:r>
              <a:rPr lang="en-US" sz="1800" dirty="0" smtClean="0">
                <a:hlinkClick r:id="rId3"/>
              </a:rPr>
              <a:t>www.cde.state.co.us/cosocialstudies</a:t>
            </a:r>
            <a:endParaRPr lang="en-US" sz="1800" dirty="0"/>
          </a:p>
        </p:txBody>
      </p:sp>
    </p:spTree>
    <p:extLst>
      <p:ext uri="{BB962C8B-B14F-4D97-AF65-F5344CB8AC3E}">
        <p14:creationId xmlns:p14="http://schemas.microsoft.com/office/powerpoint/2010/main" val="60744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066800"/>
          </a:xfrm>
        </p:spPr>
        <p:txBody>
          <a:bodyPr/>
          <a:lstStyle/>
          <a:p>
            <a:r>
              <a:rPr lang="en-US" sz="3200" dirty="0" smtClean="0"/>
              <a:t>Colorado District Sample Curriculum Project</a:t>
            </a:r>
            <a:br>
              <a:rPr lang="en-US" sz="3200" dirty="0" smtClean="0"/>
            </a:br>
            <a:r>
              <a:rPr lang="en-US" sz="3200" dirty="0" smtClean="0"/>
              <a:t>Big Picture</a:t>
            </a:r>
            <a:endParaRPr lang="en-US" sz="3200" dirty="0"/>
          </a:p>
        </p:txBody>
      </p:sp>
      <p:sp>
        <p:nvSpPr>
          <p:cNvPr id="3" name="Content Placeholder 2"/>
          <p:cNvSpPr>
            <a:spLocks noGrp="1"/>
          </p:cNvSpPr>
          <p:nvPr>
            <p:ph idx="1"/>
          </p:nvPr>
        </p:nvSpPr>
        <p:spPr>
          <a:xfrm>
            <a:off x="457200" y="2057400"/>
            <a:ext cx="8229600" cy="3916363"/>
          </a:xfrm>
        </p:spPr>
        <p:txBody>
          <a:bodyPr/>
          <a:lstStyle/>
          <a:p>
            <a:pPr marL="45720" indent="0" algn="ctr">
              <a:buNone/>
            </a:pPr>
            <a:r>
              <a:rPr lang="en-US" sz="2800" i="1" dirty="0" smtClean="0"/>
              <a:t>From </a:t>
            </a:r>
            <a:r>
              <a:rPr lang="en-US" sz="2800" i="1" dirty="0"/>
              <a:t>its beginning, the District Sample Curriculum Project has had a singular focus: to </a:t>
            </a:r>
            <a:r>
              <a:rPr lang="en-US" sz="2800" i="1" dirty="0">
                <a:hlinkClick r:id="rId2"/>
              </a:rPr>
              <a:t>build the capacity </a:t>
            </a:r>
            <a:r>
              <a:rPr lang="en-US" sz="2800" i="1" dirty="0"/>
              <a:t>of teachers to use their content expertise and passion for student learning t</a:t>
            </a:r>
            <a:r>
              <a:rPr lang="en-US" sz="2800" i="1" dirty="0" smtClean="0"/>
              <a:t>o create samples </a:t>
            </a:r>
            <a:r>
              <a:rPr lang="en-US" sz="2800" i="1" dirty="0"/>
              <a:t>that </a:t>
            </a:r>
            <a:r>
              <a:rPr lang="en-US" sz="2800" i="1" dirty="0" smtClean="0"/>
              <a:t>support teaching to </a:t>
            </a:r>
            <a:r>
              <a:rPr lang="en-US" sz="2800" i="1" dirty="0"/>
              <a:t>student mastery of the </a:t>
            </a:r>
            <a:r>
              <a:rPr lang="en-US" sz="2800" i="1" dirty="0" smtClean="0">
                <a:solidFill>
                  <a:srgbClr val="C00000"/>
                </a:solidFill>
                <a:hlinkClick r:id="rId3"/>
              </a:rPr>
              <a:t>Colorado Academic Standards</a:t>
            </a:r>
            <a:r>
              <a:rPr lang="en-US" sz="2800" b="1" dirty="0" smtClean="0"/>
              <a:t>.</a:t>
            </a:r>
            <a:endParaRPr lang="en-US" sz="2800" b="1" dirty="0"/>
          </a:p>
        </p:txBody>
      </p:sp>
    </p:spTree>
    <p:extLst>
      <p:ext uri="{BB962C8B-B14F-4D97-AF65-F5344CB8AC3E}">
        <p14:creationId xmlns:p14="http://schemas.microsoft.com/office/powerpoint/2010/main" val="427211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457200" y="1447800"/>
            <a:ext cx="8229600" cy="4525963"/>
          </a:xfrm>
        </p:spPr>
        <p:txBody>
          <a:bodyPr/>
          <a:lstStyle/>
          <a:p>
            <a:pPr marL="45720" indent="0">
              <a:buNone/>
            </a:pPr>
            <a:r>
              <a:rPr lang="en-US" sz="2000" b="1" dirty="0" smtClean="0"/>
              <a:t>Curriculum Overviews</a:t>
            </a:r>
          </a:p>
          <a:p>
            <a:pPr marL="285750" lvl="1" indent="-285750"/>
            <a:r>
              <a:rPr lang="en-US" sz="2000" dirty="0" smtClean="0"/>
              <a:t>700</a:t>
            </a:r>
            <a:r>
              <a:rPr lang="en-US" sz="2000" dirty="0"/>
              <a:t>+ unit overviews- all content areas (k-12) </a:t>
            </a:r>
            <a:endParaRPr lang="en-US" sz="2000" dirty="0" smtClean="0"/>
          </a:p>
          <a:p>
            <a:pPr marL="285750" lvl="1" indent="-285750"/>
            <a:r>
              <a:rPr lang="en-US" sz="2000" dirty="0" smtClean="0"/>
              <a:t>All </a:t>
            </a:r>
            <a:r>
              <a:rPr lang="en-US" sz="2000" dirty="0"/>
              <a:t>samples coded to the </a:t>
            </a:r>
            <a:r>
              <a:rPr lang="en-US" sz="2000" dirty="0" smtClean="0"/>
              <a:t>Colorado Academic Standards-Ensuring </a:t>
            </a:r>
            <a:r>
              <a:rPr lang="en-US" sz="2000" dirty="0"/>
              <a:t>attention to all Evidence Outcomes (indicators of mastery)</a:t>
            </a:r>
          </a:p>
          <a:p>
            <a:pPr marL="285750" lvl="1" indent="-285750"/>
            <a:r>
              <a:rPr lang="en-US" sz="2000" dirty="0"/>
              <a:t>Teacher/educator authorship and district affiliation noted at the bottom of every unit overview </a:t>
            </a:r>
          </a:p>
          <a:p>
            <a:pPr marL="285750" lvl="1" indent="-285750"/>
            <a:r>
              <a:rPr lang="en-US" sz="2000" dirty="0" smtClean="0"/>
              <a:t>Samples </a:t>
            </a:r>
            <a:r>
              <a:rPr lang="en-US" sz="2000" dirty="0"/>
              <a:t>available in PDF and Word formats on the </a:t>
            </a:r>
            <a:r>
              <a:rPr lang="en-US" sz="2000" dirty="0">
                <a:hlinkClick r:id="rId2"/>
              </a:rPr>
              <a:t>Standards and Instructional Support </a:t>
            </a:r>
            <a:r>
              <a:rPr lang="en-US" sz="2000" dirty="0"/>
              <a:t>website-by individual content area and grade </a:t>
            </a:r>
            <a:r>
              <a:rPr lang="en-US" sz="2000" dirty="0" smtClean="0"/>
              <a:t>level</a:t>
            </a:r>
          </a:p>
          <a:p>
            <a:pPr marL="285750" lvl="1" indent="-285750"/>
            <a:r>
              <a:rPr lang="en-US" sz="2000" dirty="0" smtClean="0"/>
              <a:t>Videos detailing  specific aspects of the </a:t>
            </a:r>
            <a:r>
              <a:rPr lang="en-US" sz="2000" dirty="0" smtClean="0">
                <a:hlinkClick r:id="rId3"/>
              </a:rPr>
              <a:t>unit overviews </a:t>
            </a:r>
            <a:r>
              <a:rPr lang="en-US" sz="2000" dirty="0" smtClean="0"/>
              <a:t>available as a resource</a:t>
            </a:r>
          </a:p>
          <a:p>
            <a:pPr marL="285750" lvl="1" indent="-285750"/>
            <a:r>
              <a:rPr lang="en-US" sz="2000" dirty="0" smtClean="0"/>
              <a:t>Each sample provides an option for standards-based planning that emphasizes what students should understand, know, and be able to do at the end of a given unit of instruction</a:t>
            </a:r>
            <a:endParaRPr lang="en-US" sz="2000" dirty="0"/>
          </a:p>
          <a:p>
            <a:pPr marL="45720" indent="0">
              <a:buNone/>
            </a:pPr>
            <a:endParaRPr lang="en-US" sz="3600" i="1" dirty="0" smtClean="0"/>
          </a:p>
        </p:txBody>
      </p:sp>
    </p:spTree>
    <p:extLst>
      <p:ext uri="{BB962C8B-B14F-4D97-AF65-F5344CB8AC3E}">
        <p14:creationId xmlns:p14="http://schemas.microsoft.com/office/powerpoint/2010/main" val="114729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19300" y="0"/>
            <a:ext cx="5105400" cy="461665"/>
          </a:xfrm>
          <a:prstGeom prst="rect">
            <a:avLst/>
          </a:prstGeom>
          <a:solidFill>
            <a:schemeClr val="bg1"/>
          </a:solidFill>
        </p:spPr>
        <p:txBody>
          <a:bodyPr wrap="square" rtlCol="0">
            <a:spAutoFit/>
          </a:bodyPr>
          <a:lstStyle/>
          <a:p>
            <a:pPr algn="ctr"/>
            <a:r>
              <a:rPr lang="en-US" sz="2400" dirty="0" smtClean="0"/>
              <a:t>Colorado School District Map</a:t>
            </a:r>
            <a:endParaRPr lang="en-US" sz="2400" dirty="0"/>
          </a:p>
        </p:txBody>
      </p:sp>
    </p:spTree>
    <p:extLst>
      <p:ext uri="{BB962C8B-B14F-4D97-AF65-F5344CB8AC3E}">
        <p14:creationId xmlns:p14="http://schemas.microsoft.com/office/powerpoint/2010/main" val="934131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own Arrow 5"/>
          <p:cNvSpPr/>
          <p:nvPr/>
        </p:nvSpPr>
        <p:spPr>
          <a:xfrm rot="2821282">
            <a:off x="1752600" y="4343400"/>
            <a:ext cx="685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1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028"/>
            <a:ext cx="9220199" cy="6903027"/>
          </a:xfrm>
          <a:prstGeom prst="rect">
            <a:avLst/>
          </a:prstGeom>
        </p:spPr>
      </p:pic>
    </p:spTree>
    <p:extLst>
      <p:ext uri="{BB962C8B-B14F-4D97-AF65-F5344CB8AC3E}">
        <p14:creationId xmlns:p14="http://schemas.microsoft.com/office/powerpoint/2010/main" val="224616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413"/>
            <a:ext cx="9144000" cy="5711174"/>
          </a:xfrm>
          <a:prstGeom prst="rect">
            <a:avLst/>
          </a:prstGeom>
        </p:spPr>
      </p:pic>
    </p:spTree>
    <p:extLst>
      <p:ext uri="{BB962C8B-B14F-4D97-AF65-F5344CB8AC3E}">
        <p14:creationId xmlns:p14="http://schemas.microsoft.com/office/powerpoint/2010/main" val="3998337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urriculum Development Course-at-a-glance&amp;quot;&quot;/&gt;&lt;property id=&quot;20307&quot; value=&quot;443&quot;/&gt;&lt;/object&gt;&lt;object type=&quot;3&quot; unique_id=&quot;10004&quot;&gt;&lt;property id=&quot;20148&quot; value=&quot;5&quot;/&gt;&lt;property id=&quot;20300&quot; value=&quot;Slide 2 - &amp;quot;Too Small/Too Big&amp;quot;&quot;/&gt;&lt;property id=&quot;20307&quot; value=&quot;444&quot;/&gt;&lt;/object&gt;&lt;object type=&quot;3&quot; unique_id=&quot;10005&quot;&gt;&lt;property id=&quot;20148&quot; value=&quot;5&quot;/&gt;&lt;property id=&quot;20300&quot; value=&quot;Slide 3 - &amp;quot;Selecting Units&amp;quot;&quot;/&gt;&lt;property id=&quot;20307&quot; value=&quot;445&quot;/&gt;&lt;/object&gt;&lt;object type=&quot;3&quot; unique_id=&quot;10006&quot;&gt;&lt;property id=&quot;20148&quot; value=&quot;5&quot;/&gt;&lt;property id=&quot;20300&quot; value=&quot;Slide 4 - &amp;quot;Sample Year-at-a-Glance&amp;quot;&quot;/&gt;&lt;property id=&quot;20307&quot; value=&quot;448&quot;/&gt;&lt;/object&gt;&lt;object type=&quot;3&quot; unique_id=&quot;10007&quot;&gt;&lt;property id=&quot;20148&quot; value=&quot;5&quot;/&gt;&lt;property id=&quot;20300&quot; value=&quot;Slide 5&quot;/&gt;&lt;property id=&quot;20307&quot; value=&quot;451&quot;/&gt;&lt;/object&gt;&lt;object type=&quot;3&quot; unique_id=&quot;10008&quot;&gt;&lt;property id=&quot;20148&quot; value=&quot;5&quot;/&gt;&lt;property id=&quot;20300&quot; value=&quot;Slide 6&quot;/&gt;&lt;property id=&quot;20307&quot; value=&quot;419&quot;/&gt;&lt;/object&gt;&lt;object type=&quot;3&quot; unique_id=&quot;10009&quot;&gt;&lt;property id=&quot;20148&quot; value=&quot;5&quot;/&gt;&lt;property id=&quot;20300&quot; value=&quot;Slide 7 - &amp;quot;Year at-a-Glance&amp;quot;&quot;/&gt;&lt;property id=&quot;20307&quot; value=&quot;449&quot;/&gt;&lt;/object&gt;&lt;object type=&quot;3&quot; unique_id=&quot;10010&quot;&gt;&lt;property id=&quot;20148&quot; value=&quot;5&quot;/&gt;&lt;property id=&quot;20300&quot; value=&quot;Slide 8 - &amp;quot;Sample Unit Overview&amp;quot;&quot;/&gt;&lt;property id=&quot;20307&quot; value=&quot;446&quot;/&gt;&lt;/object&gt;&lt;object type=&quot;3&quot; unique_id=&quot;10011&quot;&gt;&lt;property id=&quot;20148&quot; value=&quot;5&quot;/&gt;&lt;property id=&quot;20300&quot; value=&quot;Slide 9 - &amp;quot;Sample Unit&amp;quot;&quot;/&gt;&lt;property id=&quot;20307&quot; value=&quot;450&quot;/&gt;&lt;/object&gt;&lt;object type=&quot;3&quot; unique_id=&quot;10012&quot;&gt;&lt;property id=&quot;20148&quot; value=&quot;5&quot;/&gt;&lt;property id=&quot;20300&quot; value=&quot;Slide 10&quot;/&gt;&lt;property id=&quot;20307&quot; value=&quot;435&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42&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17711</TotalTime>
  <Words>6834</Words>
  <Application>Microsoft Office PowerPoint</Application>
  <PresentationFormat>On-screen Show (4:3)</PresentationFormat>
  <Paragraphs>615</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1_Standards theme</vt:lpstr>
      <vt:lpstr>2_Standards theme</vt:lpstr>
      <vt:lpstr>PowerPoint Presentation</vt:lpstr>
      <vt:lpstr>PowerPoint Presentation</vt:lpstr>
      <vt:lpstr>Webinar Goals</vt:lpstr>
      <vt:lpstr>Colorado District Sample Curriculum Project Big Picture</vt:lpstr>
      <vt:lpstr>Teacher-Authored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Samples Left Work to be Done….</vt:lpstr>
      <vt:lpstr>Teacher-Authored Samples</vt:lpstr>
      <vt:lpstr>Generalizations: The Starting Point</vt:lpstr>
      <vt:lpstr>The KEY Generalization- The all encompassing heart of the unit! </vt:lpstr>
      <vt:lpstr>The Capstone Performance Assessment-R.A.F.T.</vt:lpstr>
      <vt:lpstr>Performance Assessment</vt:lpstr>
      <vt:lpstr>Product/Evidence</vt:lpstr>
      <vt:lpstr>Unit Trajectory- Learning Experiences</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Ongoing Learning Experiences</vt:lpstr>
      <vt:lpstr>Connections to Literacy</vt:lpstr>
      <vt:lpstr>Instructional Unit Description &amp; Considerations</vt:lpstr>
      <vt:lpstr>Things to Remember</vt:lpstr>
      <vt:lpstr>PowerPoint Presentation</vt:lpstr>
      <vt:lpstr>Discussion Time</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621</cp:revision>
  <cp:lastPrinted>2014-04-22T20:32:48Z</cp:lastPrinted>
  <dcterms:created xsi:type="dcterms:W3CDTF">2013-02-18T20:21:45Z</dcterms:created>
  <dcterms:modified xsi:type="dcterms:W3CDTF">2014-04-28T19:01:46Z</dcterms:modified>
</cp:coreProperties>
</file>