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rts/chart2.xml" ContentType="application/vnd.openxmlformats-officedocument.drawingml.char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charts/chart3.xml" ContentType="application/vnd.openxmlformats-officedocument.drawingml.char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charts/chart4.xml" ContentType="application/vnd.openxmlformats-officedocument.drawingml.char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90" r:id="rId2"/>
    <p:sldMasterId id="2147483705" r:id="rId3"/>
    <p:sldMasterId id="2147483717" r:id="rId4"/>
    <p:sldMasterId id="2147483747" r:id="rId5"/>
  </p:sldMasterIdLst>
  <p:notesMasterIdLst>
    <p:notesMasterId r:id="rId41"/>
  </p:notesMasterIdLst>
  <p:handoutMasterIdLst>
    <p:handoutMasterId r:id="rId42"/>
  </p:handoutMasterIdLst>
  <p:sldIdLst>
    <p:sldId id="474" r:id="rId6"/>
    <p:sldId id="525" r:id="rId7"/>
    <p:sldId id="526" r:id="rId8"/>
    <p:sldId id="506" r:id="rId9"/>
    <p:sldId id="501" r:id="rId10"/>
    <p:sldId id="507" r:id="rId11"/>
    <p:sldId id="530" r:id="rId12"/>
    <p:sldId id="529" r:id="rId13"/>
    <p:sldId id="531" r:id="rId14"/>
    <p:sldId id="532" r:id="rId15"/>
    <p:sldId id="524" r:id="rId16"/>
    <p:sldId id="540" r:id="rId17"/>
    <p:sldId id="476" r:id="rId18"/>
    <p:sldId id="483" r:id="rId19"/>
    <p:sldId id="491" r:id="rId20"/>
    <p:sldId id="499" r:id="rId21"/>
    <p:sldId id="494" r:id="rId22"/>
    <p:sldId id="495" r:id="rId23"/>
    <p:sldId id="534" r:id="rId24"/>
    <p:sldId id="535" r:id="rId25"/>
    <p:sldId id="536" r:id="rId26"/>
    <p:sldId id="537" r:id="rId27"/>
    <p:sldId id="538" r:id="rId28"/>
    <p:sldId id="539" r:id="rId29"/>
    <p:sldId id="543" r:id="rId30"/>
    <p:sldId id="544" r:id="rId31"/>
    <p:sldId id="545" r:id="rId32"/>
    <p:sldId id="533" r:id="rId33"/>
    <p:sldId id="546" r:id="rId34"/>
    <p:sldId id="522" r:id="rId35"/>
    <p:sldId id="541" r:id="rId36"/>
    <p:sldId id="550" r:id="rId37"/>
    <p:sldId id="502" r:id="rId38"/>
    <p:sldId id="548" r:id="rId39"/>
    <p:sldId id="551" r:id="rId40"/>
  </p:sldIdLst>
  <p:sldSz cx="9144000" cy="6858000" type="screen4x3"/>
  <p:notesSz cx="7010400" cy="92964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5B6D2"/>
    <a:srgbClr val="ABC178"/>
    <a:srgbClr val="C00000"/>
    <a:srgbClr val="197A9B"/>
    <a:srgbClr val="8C8C96"/>
    <a:srgbClr val="FFC74E"/>
    <a:srgbClr val="C6EAF6"/>
    <a:srgbClr val="FAAB67"/>
    <a:srgbClr val="0F58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88" autoAdjust="0"/>
    <p:restoredTop sz="91095" autoAdjust="0"/>
  </p:normalViewPr>
  <p:slideViewPr>
    <p:cSldViewPr>
      <p:cViewPr>
        <p:scale>
          <a:sx n="80" d="100"/>
          <a:sy n="80" d="100"/>
        </p:scale>
        <p:origin x="-2604" y="-1164"/>
      </p:cViewPr>
      <p:guideLst>
        <p:guide orient="horz" pos="2160"/>
        <p:guide pos="2880"/>
      </p:guideLst>
    </p:cSldViewPr>
  </p:slideViewPr>
  <p:notesTextViewPr>
    <p:cViewPr>
      <p:scale>
        <a:sx n="1" d="1"/>
        <a:sy n="1" d="1"/>
      </p:scale>
      <p:origin x="0" y="0"/>
    </p:cViewPr>
  </p:notesTextViewPr>
  <p:sorterViewPr>
    <p:cViewPr>
      <p:scale>
        <a:sx n="95" d="100"/>
        <a:sy n="95" d="100"/>
      </p:scale>
      <p:origin x="0" y="0"/>
    </p:cViewPr>
  </p:sorterViewPr>
  <p:notesViewPr>
    <p:cSldViewPr>
      <p:cViewPr>
        <p:scale>
          <a:sx n="100" d="100"/>
          <a:sy n="100" d="100"/>
        </p:scale>
        <p:origin x="-1062" y="78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Palatino Linotype" pitchFamily="18" charset="0"/>
            </a:defRPr>
          </a:pPr>
          <a:endParaRPr lang="en-US"/>
        </a:p>
      </c:txPr>
    </c:title>
    <c:autoTitleDeleted val="0"/>
    <c:plotArea>
      <c:layout/>
      <c:pieChart>
        <c:varyColors val="1"/>
        <c:ser>
          <c:idx val="0"/>
          <c:order val="0"/>
          <c:tx>
            <c:strRef>
              <c:f>Sheet1!$B$1</c:f>
              <c:strCache>
                <c:ptCount val="1"/>
                <c:pt idx="0">
                  <c:v>Sales</c:v>
                </c:pt>
              </c:strCache>
            </c:strRef>
          </c:tx>
          <c:dPt>
            <c:idx val="3"/>
            <c:bubble3D val="0"/>
            <c:spPr>
              <a:solidFill>
                <a:srgbClr val="ABC178"/>
              </a:solidFill>
            </c:spPr>
          </c:dPt>
          <c:dPt>
            <c:idx val="4"/>
            <c:bubble3D val="0"/>
            <c:spPr>
              <a:solidFill>
                <a:srgbClr val="907266"/>
              </a:solidFill>
            </c:spPr>
          </c:dPt>
          <c:dPt>
            <c:idx val="5"/>
            <c:bubble3D val="0"/>
            <c:spPr>
              <a:solidFill>
                <a:srgbClr val="8C8C96"/>
              </a:solidFill>
            </c:spPr>
          </c:dPt>
          <c:cat>
            <c:strRef>
              <c:f>Sheet1!$A$2:$A$8</c:f>
              <c:strCache>
                <c:ptCount val="7"/>
                <c:pt idx="0">
                  <c:v>1st Qtr</c:v>
                </c:pt>
                <c:pt idx="1">
                  <c:v>2nd Qtr</c:v>
                </c:pt>
                <c:pt idx="2">
                  <c:v>3rd Qtr</c:v>
                </c:pt>
                <c:pt idx="3">
                  <c:v>4th Qtr</c:v>
                </c:pt>
                <c:pt idx="4">
                  <c:v>1st Qtr</c:v>
                </c:pt>
                <c:pt idx="5">
                  <c:v>2nd Qtr</c:v>
                </c:pt>
                <c:pt idx="6">
                  <c:v>3rd Qtr</c:v>
                </c:pt>
              </c:strCache>
            </c:strRef>
          </c:cat>
          <c:val>
            <c:numRef>
              <c:f>Sheet1!$B$2:$B$8</c:f>
              <c:numCache>
                <c:formatCode>General</c:formatCode>
                <c:ptCount val="7"/>
                <c:pt idx="0">
                  <c:v>2</c:v>
                </c:pt>
                <c:pt idx="1">
                  <c:v>2</c:v>
                </c:pt>
                <c:pt idx="2">
                  <c:v>2</c:v>
                </c:pt>
                <c:pt idx="3">
                  <c:v>2</c:v>
                </c:pt>
                <c:pt idx="4">
                  <c:v>2</c:v>
                </c:pt>
                <c:pt idx="5">
                  <c:v>2</c:v>
                </c:pt>
                <c:pt idx="6">
                  <c:v>2</c:v>
                </c:pt>
              </c:numCache>
            </c:numRef>
          </c:val>
        </c:ser>
        <c:dLbls>
          <c:showLegendKey val="0"/>
          <c:showVal val="0"/>
          <c:showCatName val="0"/>
          <c:showSerName val="0"/>
          <c:showPercent val="0"/>
          <c:showBubbleSize val="0"/>
          <c:showLeaderLines val="0"/>
        </c:dLbls>
        <c:firstSliceAng val="0"/>
      </c:pieChart>
    </c:plotArea>
    <c:legend>
      <c:legendPos val="r"/>
      <c:legendEntry>
        <c:idx val="0"/>
        <c:txPr>
          <a:bodyPr/>
          <a:lstStyle/>
          <a:p>
            <a:pPr>
              <a:defRPr>
                <a:latin typeface="Calibri" pitchFamily="34" charset="0"/>
              </a:defRPr>
            </a:pPr>
            <a:endParaRPr lang="en-US"/>
          </a:p>
        </c:txPr>
      </c:legendEntry>
      <c:legendEntry>
        <c:idx val="1"/>
        <c:txPr>
          <a:bodyPr/>
          <a:lstStyle/>
          <a:p>
            <a:pPr>
              <a:defRPr>
                <a:latin typeface="Calibri" pitchFamily="34" charset="0"/>
              </a:defRPr>
            </a:pPr>
            <a:endParaRPr lang="en-US"/>
          </a:p>
        </c:txPr>
      </c:legendEntry>
      <c:legendEntry>
        <c:idx val="2"/>
        <c:txPr>
          <a:bodyPr/>
          <a:lstStyle/>
          <a:p>
            <a:pPr>
              <a:defRPr>
                <a:latin typeface="Calibri" pitchFamily="34" charset="0"/>
              </a:defRPr>
            </a:pPr>
            <a:endParaRPr lang="en-US"/>
          </a:p>
        </c:txPr>
      </c:legendEntry>
      <c:legendEntry>
        <c:idx val="3"/>
        <c:txPr>
          <a:bodyPr/>
          <a:lstStyle/>
          <a:p>
            <a:pPr>
              <a:defRPr>
                <a:latin typeface="Calibri" pitchFamily="34" charset="0"/>
              </a:defRPr>
            </a:pPr>
            <a:endParaRPr lang="en-US"/>
          </a:p>
        </c:txPr>
      </c:legendEntry>
      <c:legendEntry>
        <c:idx val="4"/>
        <c:txPr>
          <a:bodyPr/>
          <a:lstStyle/>
          <a:p>
            <a:pPr>
              <a:defRPr>
                <a:latin typeface="Calibri" pitchFamily="34" charset="0"/>
              </a:defRPr>
            </a:pPr>
            <a:endParaRPr lang="en-US"/>
          </a:p>
        </c:txPr>
      </c:legendEntry>
      <c:legendEntry>
        <c:idx val="5"/>
        <c:txPr>
          <a:bodyPr/>
          <a:lstStyle/>
          <a:p>
            <a:pPr>
              <a:defRPr>
                <a:latin typeface="Calibri" pitchFamily="34" charset="0"/>
              </a:defRPr>
            </a:pPr>
            <a:endParaRPr lang="en-US"/>
          </a:p>
        </c:txPr>
      </c:legendEntry>
      <c:legendEntry>
        <c:idx val="6"/>
        <c:txPr>
          <a:bodyPr/>
          <a:lstStyle/>
          <a:p>
            <a:pPr>
              <a:defRPr>
                <a:latin typeface="Calibri" pitchFamily="34" charset="0"/>
              </a:defRPr>
            </a:pPr>
            <a:endParaRPr lang="en-US"/>
          </a:p>
        </c:txPr>
      </c:legendEntry>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2623AA7D-0C1A-41A3-BB5B-29FEE208A62C}" type="datetimeFigureOut">
              <a:rPr lang="en-US" smtClean="0"/>
              <a:pPr/>
              <a:t>4/23/2014</a:t>
            </a:fld>
            <a:endParaRPr lang="en-US"/>
          </a:p>
        </p:txBody>
      </p:sp>
      <p:sp>
        <p:nvSpPr>
          <p:cNvPr id="4" name="Footer Placeholder 3"/>
          <p:cNvSpPr>
            <a:spLocks noGrp="1"/>
          </p:cNvSpPr>
          <p:nvPr>
            <p:ph type="ftr" sz="quarter" idx="2"/>
          </p:nvPr>
        </p:nvSpPr>
        <p:spPr>
          <a:xfrm>
            <a:off x="2"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5"/>
            <a:ext cx="3038475" cy="465138"/>
          </a:xfrm>
          <a:prstGeom prst="rect">
            <a:avLst/>
          </a:prstGeom>
        </p:spPr>
        <p:txBody>
          <a:bodyPr vert="horz" lIns="91440" tIns="45720" rIns="91440" bIns="45720" rtlCol="0" anchor="b"/>
          <a:lstStyle>
            <a:lvl1pPr algn="r">
              <a:defRPr sz="1200"/>
            </a:lvl1pPr>
          </a:lstStyle>
          <a:p>
            <a:fld id="{87B4F1AF-0B70-4E65-849C-D43612B6CAB3}" type="slidenum">
              <a:rPr lang="en-US" smtClean="0"/>
              <a:pPr/>
              <a:t>‹#›</a:t>
            </a:fld>
            <a:endParaRPr lang="en-US"/>
          </a:p>
        </p:txBody>
      </p:sp>
    </p:spTree>
    <p:extLst>
      <p:ext uri="{BB962C8B-B14F-4D97-AF65-F5344CB8AC3E}">
        <p14:creationId xmlns:p14="http://schemas.microsoft.com/office/powerpoint/2010/main" val="1955609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6CA5D29F-A085-460E-984A-D80CA105125F}" type="datetimeFigureOut">
              <a:rPr lang="en-US" smtClean="0"/>
              <a:pPr/>
              <a:t>4/23/2014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vl1pPr>
          </a:lstStyle>
          <a:p>
            <a:fld id="{0AF8DEB9-D05A-4F4D-810B-E6E1DC083958}" type="slidenum">
              <a:rPr lang="en-US" smtClean="0"/>
              <a:pPr/>
              <a:t>‹#›</a:t>
            </a:fld>
            <a:endParaRPr lang="en-US" dirty="0"/>
          </a:p>
        </p:txBody>
      </p:sp>
    </p:spTree>
    <p:extLst>
      <p:ext uri="{BB962C8B-B14F-4D97-AF65-F5344CB8AC3E}">
        <p14:creationId xmlns:p14="http://schemas.microsoft.com/office/powerpoint/2010/main" val="355923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primary way you’ll be participating is through chat.  For those who may be new to these web conferencing systems – to chat, you just type your comment or question in the text box here, and then click the talk bubble or click return.  Your chat will appear up in the window for all to see.</a:t>
            </a:r>
          </a:p>
          <a:p>
            <a:endParaRPr lang="en-US" alt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57066" indent="-291179" eaLnBrk="0" hangingPunct="0">
              <a:defRPr>
                <a:solidFill>
                  <a:schemeClr val="tx1"/>
                </a:solidFill>
                <a:latin typeface="Arial" charset="0"/>
                <a:ea typeface="ＭＳ Ｐゴシック" pitchFamily="-107" charset="-128"/>
              </a:defRPr>
            </a:lvl2pPr>
            <a:lvl3pPr marL="1164717" indent="-232943" eaLnBrk="0" hangingPunct="0">
              <a:defRPr>
                <a:solidFill>
                  <a:schemeClr val="tx1"/>
                </a:solidFill>
                <a:latin typeface="Arial" charset="0"/>
                <a:ea typeface="ＭＳ Ｐゴシック" pitchFamily="-107" charset="-128"/>
              </a:defRPr>
            </a:lvl3pPr>
            <a:lvl4pPr marL="1630604" indent="-232943" eaLnBrk="0" hangingPunct="0">
              <a:defRPr>
                <a:solidFill>
                  <a:schemeClr val="tx1"/>
                </a:solidFill>
                <a:latin typeface="Arial" charset="0"/>
                <a:ea typeface="ＭＳ Ｐゴシック" pitchFamily="-107" charset="-128"/>
              </a:defRPr>
            </a:lvl4pPr>
            <a:lvl5pPr marL="2096491" indent="-232943" eaLnBrk="0" hangingPunct="0">
              <a:defRPr>
                <a:solidFill>
                  <a:schemeClr val="tx1"/>
                </a:solidFill>
                <a:latin typeface="Arial" charset="0"/>
                <a:ea typeface="ＭＳ Ｐゴシック" pitchFamily="-107" charset="-128"/>
              </a:defRPr>
            </a:lvl5pPr>
            <a:lvl6pPr marL="2562377" indent="-232943" defTabSz="465887" eaLnBrk="0" fontAlgn="base" hangingPunct="0">
              <a:spcBef>
                <a:spcPct val="0"/>
              </a:spcBef>
              <a:spcAft>
                <a:spcPct val="0"/>
              </a:spcAft>
              <a:defRPr>
                <a:solidFill>
                  <a:schemeClr val="tx1"/>
                </a:solidFill>
                <a:latin typeface="Arial" charset="0"/>
                <a:ea typeface="ＭＳ Ｐゴシック" pitchFamily="-107" charset="-128"/>
              </a:defRPr>
            </a:lvl6pPr>
            <a:lvl7pPr marL="3028264" indent="-232943" defTabSz="465887" eaLnBrk="0" fontAlgn="base" hangingPunct="0">
              <a:spcBef>
                <a:spcPct val="0"/>
              </a:spcBef>
              <a:spcAft>
                <a:spcPct val="0"/>
              </a:spcAft>
              <a:defRPr>
                <a:solidFill>
                  <a:schemeClr val="tx1"/>
                </a:solidFill>
                <a:latin typeface="Arial" charset="0"/>
                <a:ea typeface="ＭＳ Ｐゴシック" pitchFamily="-107" charset="-128"/>
              </a:defRPr>
            </a:lvl7pPr>
            <a:lvl8pPr marL="3494151" indent="-232943" defTabSz="465887" eaLnBrk="0" fontAlgn="base" hangingPunct="0">
              <a:spcBef>
                <a:spcPct val="0"/>
              </a:spcBef>
              <a:spcAft>
                <a:spcPct val="0"/>
              </a:spcAft>
              <a:defRPr>
                <a:solidFill>
                  <a:schemeClr val="tx1"/>
                </a:solidFill>
                <a:latin typeface="Arial" charset="0"/>
                <a:ea typeface="ＭＳ Ｐゴシック" pitchFamily="-107" charset="-128"/>
              </a:defRPr>
            </a:lvl8pPr>
            <a:lvl9pPr marL="3960038" indent="-232943" defTabSz="465887"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A32097ED-AAFB-48BC-9B81-E6E4034BED4D}" type="slidenum">
              <a:rPr lang="en-US" altLang="en-US">
                <a:solidFill>
                  <a:prstClr val="black"/>
                </a:solidFill>
                <a:latin typeface="Calibri" pitchFamily="34" charset="0"/>
              </a:rPr>
              <a:pPr eaLnBrk="1" hangingPunct="1"/>
              <a:t>2</a:t>
            </a:fld>
            <a:endParaRPr lang="en-US" altLang="en-US">
              <a:solidFill>
                <a:prstClr val="black"/>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If you’re having any tech issues, you can also send me a private chat.  You can do this by clicking the options on the top right of the chat window and sending a private chat to hosts.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57066" indent="-291179" eaLnBrk="0" hangingPunct="0">
              <a:defRPr>
                <a:solidFill>
                  <a:schemeClr val="tx1"/>
                </a:solidFill>
                <a:latin typeface="Arial" charset="0"/>
                <a:ea typeface="ＭＳ Ｐゴシック" pitchFamily="-107" charset="-128"/>
              </a:defRPr>
            </a:lvl2pPr>
            <a:lvl3pPr marL="1164717" indent="-232943" eaLnBrk="0" hangingPunct="0">
              <a:defRPr>
                <a:solidFill>
                  <a:schemeClr val="tx1"/>
                </a:solidFill>
                <a:latin typeface="Arial" charset="0"/>
                <a:ea typeface="ＭＳ Ｐゴシック" pitchFamily="-107" charset="-128"/>
              </a:defRPr>
            </a:lvl3pPr>
            <a:lvl4pPr marL="1630604" indent="-232943" eaLnBrk="0" hangingPunct="0">
              <a:defRPr>
                <a:solidFill>
                  <a:schemeClr val="tx1"/>
                </a:solidFill>
                <a:latin typeface="Arial" charset="0"/>
                <a:ea typeface="ＭＳ Ｐゴシック" pitchFamily="-107" charset="-128"/>
              </a:defRPr>
            </a:lvl4pPr>
            <a:lvl5pPr marL="2096491" indent="-232943" eaLnBrk="0" hangingPunct="0">
              <a:defRPr>
                <a:solidFill>
                  <a:schemeClr val="tx1"/>
                </a:solidFill>
                <a:latin typeface="Arial" charset="0"/>
                <a:ea typeface="ＭＳ Ｐゴシック" pitchFamily="-107" charset="-128"/>
              </a:defRPr>
            </a:lvl5pPr>
            <a:lvl6pPr marL="2562377" indent="-232943" defTabSz="465887" eaLnBrk="0" fontAlgn="base" hangingPunct="0">
              <a:spcBef>
                <a:spcPct val="0"/>
              </a:spcBef>
              <a:spcAft>
                <a:spcPct val="0"/>
              </a:spcAft>
              <a:defRPr>
                <a:solidFill>
                  <a:schemeClr val="tx1"/>
                </a:solidFill>
                <a:latin typeface="Arial" charset="0"/>
                <a:ea typeface="ＭＳ Ｐゴシック" pitchFamily="-107" charset="-128"/>
              </a:defRPr>
            </a:lvl6pPr>
            <a:lvl7pPr marL="3028264" indent="-232943" defTabSz="465887" eaLnBrk="0" fontAlgn="base" hangingPunct="0">
              <a:spcBef>
                <a:spcPct val="0"/>
              </a:spcBef>
              <a:spcAft>
                <a:spcPct val="0"/>
              </a:spcAft>
              <a:defRPr>
                <a:solidFill>
                  <a:schemeClr val="tx1"/>
                </a:solidFill>
                <a:latin typeface="Arial" charset="0"/>
                <a:ea typeface="ＭＳ Ｐゴシック" pitchFamily="-107" charset="-128"/>
              </a:defRPr>
            </a:lvl7pPr>
            <a:lvl8pPr marL="3494151" indent="-232943" defTabSz="465887" eaLnBrk="0" fontAlgn="base" hangingPunct="0">
              <a:spcBef>
                <a:spcPct val="0"/>
              </a:spcBef>
              <a:spcAft>
                <a:spcPct val="0"/>
              </a:spcAft>
              <a:defRPr>
                <a:solidFill>
                  <a:schemeClr val="tx1"/>
                </a:solidFill>
                <a:latin typeface="Arial" charset="0"/>
                <a:ea typeface="ＭＳ Ｐゴシック" pitchFamily="-107" charset="-128"/>
              </a:defRPr>
            </a:lvl8pPr>
            <a:lvl9pPr marL="3960038" indent="-232943" defTabSz="465887"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C7162EF5-B961-4648-8BD9-D04A0BE29FDA}" type="slidenum">
              <a:rPr lang="en-US" altLang="en-US">
                <a:solidFill>
                  <a:prstClr val="black"/>
                </a:solidFill>
                <a:latin typeface="Calibri" pitchFamily="34" charset="0"/>
              </a:rPr>
              <a:pPr eaLnBrk="1" hangingPunct="1"/>
              <a:t>3</a:t>
            </a:fld>
            <a:endParaRPr lang="en-US" altLang="en-US">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188320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172937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9382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09538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3133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910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70480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31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857157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64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538404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8577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48983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86735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8119736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314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690109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432206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60028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66893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136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FDBE95-3FC2-4D46-A4C5-369B9FA55F0F}" type="datetime1">
              <a:rPr lang="en-US"/>
              <a:pPr>
                <a:defRPr/>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F5F709-5CA9-464F-B0C6-4F43727FBE0C}" type="slidenum">
              <a:rPr lang="en-US"/>
              <a:pPr>
                <a:defRPr/>
              </a:pPr>
              <a:t>‹#›</a:t>
            </a:fld>
            <a:endParaRPr lang="en-US"/>
          </a:p>
        </p:txBody>
      </p:sp>
    </p:spTree>
    <p:extLst>
      <p:ext uri="{BB962C8B-B14F-4D97-AF65-F5344CB8AC3E}">
        <p14:creationId xmlns:p14="http://schemas.microsoft.com/office/powerpoint/2010/main" val="275899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83045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2311FE4-6981-4DD5-939D-BBEE80DF8978}" type="datetime1">
              <a:rPr lang="en-US"/>
              <a:pPr>
                <a:defRPr/>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C33EC-1A6D-471B-A115-1015085A5EBE}" type="slidenum">
              <a:rPr lang="en-US"/>
              <a:pPr>
                <a:defRPr/>
              </a:pPr>
              <a:t>‹#›</a:t>
            </a:fld>
            <a:endParaRPr lang="en-US"/>
          </a:p>
        </p:txBody>
      </p:sp>
    </p:spTree>
    <p:extLst>
      <p:ext uri="{BB962C8B-B14F-4D97-AF65-F5344CB8AC3E}">
        <p14:creationId xmlns:p14="http://schemas.microsoft.com/office/powerpoint/2010/main" val="13884142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CCEED8-200F-4D48-AE62-57B03D3D095F}" type="datetime1">
              <a:rPr lang="en-US"/>
              <a:pPr>
                <a:defRPr/>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A4F46F-A0FD-4A88-BF48-11AE066D3963}" type="slidenum">
              <a:rPr lang="en-US"/>
              <a:pPr>
                <a:defRPr/>
              </a:pPr>
              <a:t>‹#›</a:t>
            </a:fld>
            <a:endParaRPr lang="en-US"/>
          </a:p>
        </p:txBody>
      </p:sp>
    </p:spTree>
    <p:extLst>
      <p:ext uri="{BB962C8B-B14F-4D97-AF65-F5344CB8AC3E}">
        <p14:creationId xmlns:p14="http://schemas.microsoft.com/office/powerpoint/2010/main" val="2236161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CDB0A6-D11B-45BA-98BE-DA088791BCB0}" type="datetime1">
              <a:rPr lang="en-US"/>
              <a:pPr>
                <a:defRPr/>
              </a:pPr>
              <a:t>4/23/2014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C96EDC-4BF5-477D-BA87-48A0325FF246}" type="slidenum">
              <a:rPr lang="en-US"/>
              <a:pPr>
                <a:defRPr/>
              </a:pPr>
              <a:t>‹#›</a:t>
            </a:fld>
            <a:endParaRPr lang="en-US"/>
          </a:p>
        </p:txBody>
      </p:sp>
    </p:spTree>
    <p:extLst>
      <p:ext uri="{BB962C8B-B14F-4D97-AF65-F5344CB8AC3E}">
        <p14:creationId xmlns:p14="http://schemas.microsoft.com/office/powerpoint/2010/main" val="34984235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545DD2E-D033-4999-B719-671057B7F48C}" type="datetime1">
              <a:rPr lang="en-US"/>
              <a:pPr>
                <a:defRPr/>
              </a:pPr>
              <a:t>4/23/2014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4686EB-69E5-47D7-B1F3-FE1B039B7274}" type="slidenum">
              <a:rPr lang="en-US"/>
              <a:pPr>
                <a:defRPr/>
              </a:pPr>
              <a:t>‹#›</a:t>
            </a:fld>
            <a:endParaRPr lang="en-US"/>
          </a:p>
        </p:txBody>
      </p:sp>
    </p:spTree>
    <p:extLst>
      <p:ext uri="{BB962C8B-B14F-4D97-AF65-F5344CB8AC3E}">
        <p14:creationId xmlns:p14="http://schemas.microsoft.com/office/powerpoint/2010/main" val="1647450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5EC5B92-B285-42B8-8F02-04EDFDC1A402}" type="datetime1">
              <a:rPr lang="en-US"/>
              <a:pPr>
                <a:defRPr/>
              </a:pPr>
              <a:t>4/23/2014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CB3561E-8B35-452D-8CF9-78277DA72E6F}" type="slidenum">
              <a:rPr lang="en-US"/>
              <a:pPr>
                <a:defRPr/>
              </a:pPr>
              <a:t>‹#›</a:t>
            </a:fld>
            <a:endParaRPr lang="en-US"/>
          </a:p>
        </p:txBody>
      </p:sp>
    </p:spTree>
    <p:extLst>
      <p:ext uri="{BB962C8B-B14F-4D97-AF65-F5344CB8AC3E}">
        <p14:creationId xmlns:p14="http://schemas.microsoft.com/office/powerpoint/2010/main" val="681157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CD4576-1BF6-43A9-85D3-AF78CE588DAD}" type="datetime1">
              <a:rPr lang="en-US"/>
              <a:pPr>
                <a:defRPr/>
              </a:pPr>
              <a:t>4/23/2014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B6A23E6-99E8-47B5-9B8C-B2518BBD3F76}" type="slidenum">
              <a:rPr lang="en-US"/>
              <a:pPr>
                <a:defRPr/>
              </a:pPr>
              <a:t>‹#›</a:t>
            </a:fld>
            <a:endParaRPr lang="en-US"/>
          </a:p>
        </p:txBody>
      </p:sp>
    </p:spTree>
    <p:extLst>
      <p:ext uri="{BB962C8B-B14F-4D97-AF65-F5344CB8AC3E}">
        <p14:creationId xmlns:p14="http://schemas.microsoft.com/office/powerpoint/2010/main" val="41827510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F78A17-4DBF-4A74-92AB-72272C37E3B2}" type="datetime1">
              <a:rPr lang="en-US"/>
              <a:pPr>
                <a:defRPr/>
              </a:pPr>
              <a:t>4/23/2014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D532C3-5CE2-4F59-8E30-8232E8E7740B}" type="slidenum">
              <a:rPr lang="en-US"/>
              <a:pPr>
                <a:defRPr/>
              </a:pPr>
              <a:t>‹#›</a:t>
            </a:fld>
            <a:endParaRPr lang="en-US"/>
          </a:p>
        </p:txBody>
      </p:sp>
    </p:spTree>
    <p:extLst>
      <p:ext uri="{BB962C8B-B14F-4D97-AF65-F5344CB8AC3E}">
        <p14:creationId xmlns:p14="http://schemas.microsoft.com/office/powerpoint/2010/main" val="4150879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E62E79-7B10-4BA2-871F-644F5BE452C6}" type="datetime1">
              <a:rPr lang="en-US"/>
              <a:pPr>
                <a:defRPr/>
              </a:pPr>
              <a:t>4/23/2014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94C8F6-6CFE-4337-A997-84C7B7DA1391}" type="slidenum">
              <a:rPr lang="en-US"/>
              <a:pPr>
                <a:defRPr/>
              </a:pPr>
              <a:t>‹#›</a:t>
            </a:fld>
            <a:endParaRPr lang="en-US"/>
          </a:p>
        </p:txBody>
      </p:sp>
    </p:spTree>
    <p:extLst>
      <p:ext uri="{BB962C8B-B14F-4D97-AF65-F5344CB8AC3E}">
        <p14:creationId xmlns:p14="http://schemas.microsoft.com/office/powerpoint/2010/main" val="3897719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C401C3-EBE9-4D2C-A75D-16C044A62C33}" type="datetime1">
              <a:rPr lang="en-US"/>
              <a:pPr>
                <a:defRPr/>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29EC63-C8A2-4727-9026-099DB721B308}" type="slidenum">
              <a:rPr lang="en-US"/>
              <a:pPr>
                <a:defRPr/>
              </a:pPr>
              <a:t>‹#›</a:t>
            </a:fld>
            <a:endParaRPr lang="en-US"/>
          </a:p>
        </p:txBody>
      </p:sp>
    </p:spTree>
    <p:extLst>
      <p:ext uri="{BB962C8B-B14F-4D97-AF65-F5344CB8AC3E}">
        <p14:creationId xmlns:p14="http://schemas.microsoft.com/office/powerpoint/2010/main" val="9761642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3C9E7EE-A48B-45F6-91AF-CA1C43A7A847}" type="datetime1">
              <a:rPr lang="en-US"/>
              <a:pPr>
                <a:defRPr/>
              </a:pPr>
              <a:t>4/23/2014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6AC9B3-41DD-42D1-B622-659548C66313}" type="slidenum">
              <a:rPr lang="en-US"/>
              <a:pPr>
                <a:defRPr/>
              </a:pPr>
              <a:t>‹#›</a:t>
            </a:fld>
            <a:endParaRPr lang="en-US"/>
          </a:p>
        </p:txBody>
      </p:sp>
    </p:spTree>
    <p:extLst>
      <p:ext uri="{BB962C8B-B14F-4D97-AF65-F5344CB8AC3E}">
        <p14:creationId xmlns:p14="http://schemas.microsoft.com/office/powerpoint/2010/main" val="840345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25612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8086737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08626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5399210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62592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233347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0169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61676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469537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5145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82893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928702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374456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539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42921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915731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7479582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5072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None/>
              <a:defRPr>
                <a:latin typeface="Calibr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36466827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graphicFrame>
        <p:nvGraphicFramePr>
          <p:cNvPr id="3" name="Chart 2"/>
          <p:cNvGraphicFramePr/>
          <p:nvPr userDrawn="1"/>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98247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963919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75386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3500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55520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201406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1584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20631883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1426136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276319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51656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516563"/>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4393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7468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01638" y="1450975"/>
            <a:ext cx="4094162" cy="484663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450975"/>
            <a:ext cx="4094163" cy="23463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3"/>
          </p:nvPr>
        </p:nvSpPr>
        <p:spPr>
          <a:xfrm>
            <a:off x="4648200" y="3949700"/>
            <a:ext cx="4094163" cy="23479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294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13974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18600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29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2.png"/><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image" Target="../media/image2.png"/><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spcAft>
                  <a:spcPts val="0"/>
                </a:spcAft>
                <a:defRPr/>
              </a:pPr>
              <a:r>
                <a:rPr lang="en-US" sz="1900" b="1" dirty="0" smtClean="0">
                  <a:solidFill>
                    <a:srgbClr val="FFFFFF"/>
                  </a:solidFill>
                  <a:latin typeface="Calibri" pitchFamily="34" charset="0"/>
                </a:rPr>
                <a:t>Office of Standards and</a:t>
              </a:r>
            </a:p>
            <a:p>
              <a:pPr algn="r">
                <a:spcAft>
                  <a:spcPts val="0"/>
                </a:spcAft>
                <a:defRPr/>
              </a:pPr>
              <a:r>
                <a:rPr lang="en-US" sz="1900" b="1" dirty="0" smtClean="0">
                  <a:solidFill>
                    <a:srgbClr val="FFFFFF"/>
                  </a:solidFill>
                  <a:latin typeface="Calibri" pitchFamily="34" charset="0"/>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33064924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9"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defRPr/>
              </a:pPr>
              <a:r>
                <a:rPr lang="en-US" sz="1900" b="1" dirty="0" smtClean="0">
                  <a:solidFill>
                    <a:srgbClr val="FFFFFF"/>
                  </a:solidFill>
                </a:rPr>
                <a:t>Office of Standards and</a:t>
              </a:r>
            </a:p>
            <a:p>
              <a:pPr algn="r">
                <a:defRPr/>
              </a:pPr>
              <a:r>
                <a:rPr lang="en-US" sz="1900" b="1" dirty="0" smtClean="0">
                  <a:solidFill>
                    <a:srgbClr val="FFFFFF"/>
                  </a:solidFill>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10496598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rebuchet MS" pitchFamily="-107" charset="0"/>
              </a:defRPr>
            </a:lvl1pPr>
          </a:lstStyle>
          <a:p>
            <a:pPr defTabSz="457200" fontAlgn="base">
              <a:spcBef>
                <a:spcPct val="0"/>
              </a:spcBef>
              <a:spcAft>
                <a:spcPct val="0"/>
              </a:spcAft>
              <a:defRPr/>
            </a:pPr>
            <a:fld id="{22A41CBE-3A19-4596-94A1-774DDD5692E8}" type="datetime1">
              <a:rPr lang="en-US">
                <a:ea typeface="ＭＳ Ｐゴシック" pitchFamily="-107" charset="-128"/>
              </a:rPr>
              <a:pPr defTabSz="457200" fontAlgn="base">
                <a:spcBef>
                  <a:spcPct val="0"/>
                </a:spcBef>
                <a:spcAft>
                  <a:spcPct val="0"/>
                </a:spcAft>
                <a:defRPr/>
              </a:pPr>
              <a:t>4/23/2014</a:t>
            </a:fld>
            <a:endParaRPr lang="en-US">
              <a:ea typeface="ＭＳ Ｐゴシック" pitchFamily="-107"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rebuchet MS" pitchFamily="-107" charset="0"/>
              </a:defRPr>
            </a:lvl1pPr>
          </a:lstStyle>
          <a:p>
            <a:pPr defTabSz="457200" fontAlgn="base">
              <a:spcBef>
                <a:spcPct val="0"/>
              </a:spcBef>
              <a:spcAft>
                <a:spcPct val="0"/>
              </a:spcAft>
              <a:defRPr/>
            </a:pPr>
            <a:endParaRPr lang="en-US">
              <a:ea typeface="ＭＳ Ｐゴシック" pitchFamily="-107"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rebuchet MS" pitchFamily="-107" charset="0"/>
              </a:defRPr>
            </a:lvl1pPr>
          </a:lstStyle>
          <a:p>
            <a:pPr defTabSz="457200" fontAlgn="base">
              <a:spcBef>
                <a:spcPct val="0"/>
              </a:spcBef>
              <a:spcAft>
                <a:spcPct val="0"/>
              </a:spcAft>
              <a:defRPr/>
            </a:pPr>
            <a:fld id="{18EBEA40-BD1C-4ACE-A193-44F0787F6D69}" type="slidenum">
              <a:rPr lang="en-US">
                <a:ea typeface="ＭＳ Ｐゴシック" pitchFamily="-107" charset="-128"/>
              </a:rPr>
              <a:pPr defTabSz="457200" fontAlgn="base">
                <a:spcBef>
                  <a:spcPct val="0"/>
                </a:spcBef>
                <a:spcAft>
                  <a:spcPct val="0"/>
                </a:spcAft>
                <a:defRPr/>
              </a:pPr>
              <a:t>‹#›</a:t>
            </a:fld>
            <a:endParaRPr lang="en-US">
              <a:ea typeface="ＭＳ Ｐゴシック" pitchFamily="-107" charset="-128"/>
            </a:endParaRPr>
          </a:p>
        </p:txBody>
      </p:sp>
    </p:spTree>
    <p:extLst>
      <p:ext uri="{BB962C8B-B14F-4D97-AF65-F5344CB8AC3E}">
        <p14:creationId xmlns:p14="http://schemas.microsoft.com/office/powerpoint/2010/main" val="323633014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Trebuchet MS"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Trebuchet MS"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Trebuchet MS"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Trebuchet MS"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Trebuchet MS"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Trebuchet MS"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Trebuchet MS"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Trebuchet MS"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defRPr/>
              </a:pPr>
              <a:r>
                <a:rPr lang="en-US" sz="1900" b="1" dirty="0" smtClean="0">
                  <a:solidFill>
                    <a:srgbClr val="FFFFFF"/>
                  </a:solidFill>
                </a:rPr>
                <a:t>Office of Standards and</a:t>
              </a:r>
            </a:p>
            <a:p>
              <a:pPr algn="r">
                <a:defRPr/>
              </a:pPr>
              <a:r>
                <a:rPr lang="en-US" sz="1900" b="1" dirty="0" smtClean="0">
                  <a:solidFill>
                    <a:srgbClr val="FFFFFF"/>
                  </a:solidFill>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242828817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6248400"/>
            <a:ext cx="9143999" cy="609600"/>
            <a:chOff x="1440" y="10900"/>
            <a:chExt cx="12959" cy="720"/>
          </a:xfrm>
        </p:grpSpPr>
        <p:grpSp>
          <p:nvGrpSpPr>
            <p:cNvPr id="3083" name="Group 3"/>
            <p:cNvGrpSpPr>
              <a:grpSpLocks/>
            </p:cNvGrpSpPr>
            <p:nvPr/>
          </p:nvGrpSpPr>
          <p:grpSpPr bwMode="auto">
            <a:xfrm>
              <a:off x="1440" y="10900"/>
              <a:ext cx="12959" cy="720"/>
              <a:chOff x="1241" y="3897"/>
              <a:chExt cx="10080" cy="720"/>
            </a:xfrm>
          </p:grpSpPr>
          <p:sp>
            <p:nvSpPr>
              <p:cNvPr id="2054" name="Rectangle 6"/>
              <p:cNvSpPr>
                <a:spLocks noChangeArrowheads="1"/>
              </p:cNvSpPr>
              <p:nvPr/>
            </p:nvSpPr>
            <p:spPr bwMode="auto">
              <a:xfrm>
                <a:off x="8549" y="3897"/>
                <a:ext cx="2772" cy="720"/>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 name="Rectangle 4"/>
              <p:cNvSpPr>
                <a:spLocks noChangeArrowheads="1"/>
              </p:cNvSpPr>
              <p:nvPr/>
            </p:nvSpPr>
            <p:spPr bwMode="auto">
              <a:xfrm>
                <a:off x="1241" y="3897"/>
                <a:ext cx="2100" cy="720"/>
              </a:xfrm>
              <a:prstGeom prst="rect">
                <a:avLst/>
              </a:prstGeom>
              <a:solidFill>
                <a:srgbClr val="FFC74E"/>
              </a:solidFill>
              <a:ln w="9525">
                <a:solidFill>
                  <a:srgbClr val="EAB629"/>
                </a:solidFill>
                <a:miter lim="800000"/>
                <a:headEnd/>
                <a:tailEnd/>
              </a:ln>
            </p:spPr>
            <p:txBody>
              <a:bodyPr/>
              <a:lstStyle/>
              <a:p>
                <a:pPr>
                  <a:defRPr/>
                </a:pPr>
                <a:endParaRPr lang="en-US" dirty="0">
                  <a:solidFill>
                    <a:prstClr val="black"/>
                  </a:solidFill>
                </a:endParaRPr>
              </a:p>
            </p:txBody>
          </p:sp>
          <p:sp>
            <p:nvSpPr>
              <p:cNvPr id="3" name="Rectangle 5"/>
              <p:cNvSpPr>
                <a:spLocks noChangeArrowheads="1"/>
              </p:cNvSpPr>
              <p:nvPr/>
            </p:nvSpPr>
            <p:spPr bwMode="auto">
              <a:xfrm>
                <a:off x="3341" y="3897"/>
                <a:ext cx="5208" cy="720"/>
              </a:xfrm>
              <a:prstGeom prst="rect">
                <a:avLst/>
              </a:prstGeom>
              <a:solidFill>
                <a:srgbClr val="197A9B"/>
              </a:solidFill>
              <a:ln w="9525">
                <a:solidFill>
                  <a:srgbClr val="197A9B"/>
                </a:solidFill>
                <a:miter lim="800000"/>
                <a:headEnd/>
                <a:tailEnd/>
              </a:ln>
            </p:spPr>
            <p:txBody>
              <a:bodyPr/>
              <a:lstStyle/>
              <a:p>
                <a:pPr>
                  <a:defRPr/>
                </a:pPr>
                <a:endParaRPr lang="en-US" dirty="0">
                  <a:solidFill>
                    <a:prstClr val="black"/>
                  </a:solidFill>
                </a:endParaRPr>
              </a:p>
            </p:txBody>
          </p:sp>
        </p:grpSp>
        <p:sp>
          <p:nvSpPr>
            <p:cNvPr id="4" name="Text Box 7"/>
            <p:cNvSpPr txBox="1">
              <a:spLocks noChangeArrowheads="1"/>
            </p:cNvSpPr>
            <p:nvPr/>
          </p:nvSpPr>
          <p:spPr bwMode="auto">
            <a:xfrm>
              <a:off x="5868" y="10900"/>
              <a:ext cx="8531" cy="720"/>
            </a:xfrm>
            <a:prstGeom prst="rect">
              <a:avLst/>
            </a:prstGeom>
            <a:noFill/>
            <a:ln w="9525">
              <a:noFill/>
              <a:miter lim="800000"/>
              <a:headEnd/>
              <a:tailEnd/>
            </a:ln>
          </p:spPr>
          <p:txBody>
            <a:bodyPr/>
            <a:lstStyle/>
            <a:p>
              <a:pPr algn="r">
                <a:defRPr/>
              </a:pPr>
              <a:r>
                <a:rPr lang="en-US" sz="1900" b="1" dirty="0" smtClean="0">
                  <a:solidFill>
                    <a:srgbClr val="FFFFFF"/>
                  </a:solidFill>
                </a:rPr>
                <a:t>Office of Standards and</a:t>
              </a:r>
            </a:p>
            <a:p>
              <a:pPr algn="r">
                <a:defRPr/>
              </a:pPr>
              <a:r>
                <a:rPr lang="en-US" sz="1900" b="1" dirty="0" smtClean="0">
                  <a:solidFill>
                    <a:srgbClr val="FFFFFF"/>
                  </a:solidFill>
                </a:rPr>
                <a:t>Instructional Support</a:t>
              </a:r>
            </a:p>
          </p:txBody>
        </p:sp>
      </p:grpSp>
      <p:sp>
        <p:nvSpPr>
          <p:cNvPr id="3075" name="Title Placeholder 1"/>
          <p:cNvSpPr>
            <a:spLocks noGrp="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Master title style</a:t>
            </a:r>
          </a:p>
        </p:txBody>
      </p:sp>
      <p:sp>
        <p:nvSpPr>
          <p:cNvPr id="3076"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02920" marR="0" lvl="0" indent="-457200" algn="l" defTabSz="914400" rtl="0" eaLnBrk="1" fontAlgn="auto" latinLnBrk="0" hangingPunct="1">
              <a:lnSpc>
                <a:spcPct val="100000"/>
              </a:lnSpc>
              <a:spcBef>
                <a:spcPct val="20000"/>
              </a:spcBef>
              <a:spcAft>
                <a:spcPts val="0"/>
              </a:spcAft>
              <a:buClr>
                <a:srgbClr val="95B6D2"/>
              </a:buClr>
              <a:buSzPct val="110000"/>
              <a:buFont typeface="Wingdings" charset="2"/>
              <a:buChar char="§"/>
              <a:tabLst/>
              <a:defRPr/>
            </a:pPr>
            <a:r>
              <a:rPr kumimoji="0" lang="en-US" sz="2400" b="1" i="0" u="none" strike="noStrike" kern="1200" cap="none" spc="150" normalizeH="0" baseline="0" noProof="0" dirty="0" smtClean="0">
                <a:ln>
                  <a:noFill/>
                </a:ln>
                <a:solidFill>
                  <a:srgbClr val="8C8C96">
                    <a:lumMod val="50000"/>
                  </a:srgbClr>
                </a:solidFill>
                <a:effectLst/>
                <a:uLnTx/>
                <a:uFillTx/>
                <a:latin typeface="Calibri"/>
                <a:ea typeface="+mn-ea"/>
                <a:cs typeface="+mn-cs"/>
              </a:rPr>
              <a:t>Click to edit Master text styles</a:t>
            </a:r>
          </a:p>
          <a:p>
            <a:pPr marL="822960" marR="0" lvl="1" indent="-45720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a:pPr>
            <a:r>
              <a:rPr kumimoji="0" lang="en-US" sz="2200" b="0" i="0" u="none" strike="noStrike" kern="1200" cap="none" spc="100" normalizeH="0" baseline="0" noProof="0" dirty="0" smtClean="0">
                <a:ln>
                  <a:noFill/>
                </a:ln>
                <a:solidFill>
                  <a:srgbClr val="8C8C96">
                    <a:lumMod val="50000"/>
                  </a:srgbClr>
                </a:solidFill>
                <a:effectLst/>
                <a:uLnTx/>
                <a:uFillTx/>
                <a:latin typeface="Calibri"/>
                <a:ea typeface="+mn-ea"/>
                <a:cs typeface="+mn-cs"/>
              </a:rPr>
              <a:t>Second level</a:t>
            </a:r>
          </a:p>
          <a:p>
            <a:pPr marL="925830" marR="0" lvl="2" indent="-28575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a:pPr>
            <a:r>
              <a:rPr kumimoji="0" lang="en-US" sz="2000" b="0" i="0" u="none" strike="noStrike" kern="1200" cap="none" spc="100" normalizeH="0" baseline="0" noProof="0" dirty="0" smtClean="0">
                <a:ln>
                  <a:noFill/>
                </a:ln>
                <a:solidFill>
                  <a:srgbClr val="8C8C96">
                    <a:lumMod val="50000"/>
                  </a:srgbClr>
                </a:solidFill>
                <a:effectLst/>
                <a:uLnTx/>
                <a:uFillTx/>
                <a:latin typeface="Calibri"/>
                <a:ea typeface="+mn-ea"/>
                <a:cs typeface="+mn-cs"/>
              </a:rPr>
              <a:t>Third level</a:t>
            </a:r>
          </a:p>
          <a:p>
            <a:pPr marL="1200150" marR="0" lvl="3" indent="-285750" algn="l" defTabSz="914400" rtl="0" eaLnBrk="1" fontAlgn="auto" latinLnBrk="0" hangingPunct="1">
              <a:lnSpc>
                <a:spcPct val="100000"/>
              </a:lnSpc>
              <a:spcBef>
                <a:spcPct val="20000"/>
              </a:spcBef>
              <a:spcAft>
                <a:spcPts val="0"/>
              </a:spcAft>
              <a:buClr>
                <a:srgbClr val="71769D"/>
              </a:buClr>
              <a:buSzPct val="110000"/>
              <a:buFont typeface="Wingdings" charset="2"/>
              <a:buChar char="§"/>
              <a:tabLst/>
              <a:defRPr/>
            </a:pPr>
            <a:r>
              <a:rPr kumimoji="0" lang="en-US" sz="1800" b="0" i="0" u="none" strike="noStrike" kern="1200" cap="none" spc="0" normalizeH="0" baseline="0" noProof="0" dirty="0" smtClean="0">
                <a:ln>
                  <a:noFill/>
                </a:ln>
                <a:solidFill>
                  <a:srgbClr val="8C8C96">
                    <a:lumMod val="50000"/>
                  </a:srgbClr>
                </a:solidFill>
                <a:effectLst/>
                <a:uLnTx/>
                <a:uFillTx/>
                <a:latin typeface="Calibri"/>
                <a:ea typeface="+mn-ea"/>
                <a:cs typeface="+mn-cs"/>
              </a:rPr>
              <a:t>Fourth level</a:t>
            </a:r>
          </a:p>
          <a:p>
            <a:pPr marL="1383030" marR="0" lvl="4" indent="-285750" algn="l" defTabSz="914400" rtl="0" eaLnBrk="1" fontAlgn="auto" latinLnBrk="0" hangingPunct="1">
              <a:lnSpc>
                <a:spcPct val="100000"/>
              </a:lnSpc>
              <a:spcBef>
                <a:spcPct val="20000"/>
              </a:spcBef>
              <a:spcAft>
                <a:spcPts val="0"/>
              </a:spcAft>
              <a:buClr>
                <a:srgbClr val="8C8C96"/>
              </a:buClr>
              <a:buSzPct val="110000"/>
              <a:buFont typeface="Wingdings" charset="2"/>
              <a:buChar char="§"/>
              <a:tabLst/>
              <a:defRPr/>
            </a:pPr>
            <a:r>
              <a:rPr kumimoji="0" lang="en-US" sz="1600" b="0" i="0" u="none" strike="noStrike" kern="1200" cap="none" spc="100" normalizeH="0" baseline="0" noProof="0" dirty="0" smtClean="0">
                <a:ln>
                  <a:noFill/>
                </a:ln>
                <a:solidFill>
                  <a:srgbClr val="8C8C96">
                    <a:lumMod val="50000"/>
                  </a:srgbClr>
                </a:solidFill>
                <a:effectLst/>
                <a:uLnTx/>
                <a:uFillTx/>
                <a:latin typeface="Calibri"/>
                <a:ea typeface="+mn-ea"/>
                <a:cs typeface="+mn-cs"/>
              </a:rPr>
              <a:t>Fifth level</a:t>
            </a:r>
            <a:endParaRPr lang="en-US" dirty="0" smtClean="0"/>
          </a:p>
        </p:txBody>
      </p:sp>
      <p:grpSp>
        <p:nvGrpSpPr>
          <p:cNvPr id="19" name="Group 18"/>
          <p:cNvGrpSpPr/>
          <p:nvPr userDrawn="1"/>
        </p:nvGrpSpPr>
        <p:grpSpPr>
          <a:xfrm>
            <a:off x="0" y="0"/>
            <a:ext cx="9144000" cy="585788"/>
            <a:chOff x="0" y="0"/>
            <a:chExt cx="9144000" cy="585788"/>
          </a:xfrm>
        </p:grpSpPr>
        <p:grpSp>
          <p:nvGrpSpPr>
            <p:cNvPr id="3077" name="Group 8"/>
            <p:cNvGrpSpPr>
              <a:grpSpLocks/>
            </p:cNvGrpSpPr>
            <p:nvPr/>
          </p:nvGrpSpPr>
          <p:grpSpPr bwMode="auto">
            <a:xfrm>
              <a:off x="0" y="0"/>
              <a:ext cx="9144000" cy="585788"/>
              <a:chOff x="1486" y="442"/>
              <a:chExt cx="12868" cy="922"/>
            </a:xfrm>
          </p:grpSpPr>
          <p:sp>
            <p:nvSpPr>
              <p:cNvPr id="2057" name="Rectangle 9"/>
              <p:cNvSpPr>
                <a:spLocks noChangeArrowheads="1"/>
              </p:cNvSpPr>
              <p:nvPr/>
            </p:nvSpPr>
            <p:spPr bwMode="auto">
              <a:xfrm>
                <a:off x="1486" y="442"/>
                <a:ext cx="12868" cy="145"/>
              </a:xfrm>
              <a:prstGeom prst="rect">
                <a:avLst/>
              </a:prstGeom>
              <a:solidFill>
                <a:srgbClr val="943634"/>
              </a:solidFill>
              <a:ln w="9525">
                <a:solidFill>
                  <a:srgbClr val="943634"/>
                </a:solidFill>
                <a:miter lim="800000"/>
                <a:headEnd/>
                <a:tailEnd/>
              </a:ln>
            </p:spPr>
            <p:txBody>
              <a:bodyPr/>
              <a:lstStyle/>
              <a:p>
                <a:pPr>
                  <a:defRPr/>
                </a:pPr>
                <a:endParaRPr lang="en-US" dirty="0">
                  <a:solidFill>
                    <a:prstClr val="black"/>
                  </a:solidFill>
                </a:endParaRPr>
              </a:p>
            </p:txBody>
          </p:sp>
          <p:sp>
            <p:nvSpPr>
              <p:cNvPr id="2059" name="Rectangle 11"/>
              <p:cNvSpPr>
                <a:spLocks noChangeArrowheads="1"/>
              </p:cNvSpPr>
              <p:nvPr/>
            </p:nvSpPr>
            <p:spPr bwMode="auto">
              <a:xfrm>
                <a:off x="1486" y="644"/>
                <a:ext cx="12868" cy="720"/>
              </a:xfrm>
              <a:prstGeom prst="rect">
                <a:avLst/>
              </a:prstGeom>
              <a:solidFill>
                <a:schemeClr val="tx1"/>
              </a:solidFill>
              <a:ln w="9525">
                <a:solidFill>
                  <a:srgbClr val="272727"/>
                </a:solidFill>
                <a:miter lim="800000"/>
                <a:headEnd/>
                <a:tailEnd/>
              </a:ln>
            </p:spPr>
            <p:txBody>
              <a:bodyPr/>
              <a:lstStyle/>
              <a:p>
                <a:pPr>
                  <a:defRPr/>
                </a:pPr>
                <a:endParaRPr lang="en-US" dirty="0">
                  <a:solidFill>
                    <a:prstClr val="black"/>
                  </a:solidFill>
                </a:endParaRPr>
              </a:p>
            </p:txBody>
          </p:sp>
        </p:grpSp>
        <p:pic>
          <p:nvPicPr>
            <p:cNvPr id="7172" name="Picture 4"/>
            <p:cNvPicPr>
              <a:picLocks noChangeAspect="1" noChangeArrowheads="1"/>
            </p:cNvPicPr>
            <p:nvPr userDrawn="1"/>
          </p:nvPicPr>
          <p:blipFill>
            <a:blip r:embed="rId17" cstate="print"/>
            <a:srcRect/>
            <a:stretch>
              <a:fillRect/>
            </a:stretch>
          </p:blipFill>
          <p:spPr bwMode="auto">
            <a:xfrm>
              <a:off x="76200" y="152400"/>
              <a:ext cx="2819400" cy="408609"/>
            </a:xfrm>
            <a:prstGeom prst="rect">
              <a:avLst/>
            </a:prstGeom>
            <a:noFill/>
            <a:ln w="9525">
              <a:noFill/>
              <a:miter lim="800000"/>
              <a:headEnd/>
              <a:tailEnd/>
            </a:ln>
          </p:spPr>
        </p:pic>
      </p:grpSp>
    </p:spTree>
    <p:extLst>
      <p:ext uri="{BB962C8B-B14F-4D97-AF65-F5344CB8AC3E}">
        <p14:creationId xmlns:p14="http://schemas.microsoft.com/office/powerpoint/2010/main" val="259401649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xStyles>
    <p:titleStyle>
      <a:lvl1pPr algn="ctr" rtl="0" eaLnBrk="0" fontAlgn="base" hangingPunct="0">
        <a:spcBef>
          <a:spcPct val="0"/>
        </a:spcBef>
        <a:spcAft>
          <a:spcPct val="0"/>
        </a:spcAft>
        <a:defRPr sz="4400" kern="1200">
          <a:solidFill>
            <a:schemeClr val="tx1"/>
          </a:solidFill>
          <a:latin typeface="Palatino Linotype" pitchFamily="18" charset="0"/>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502920" marR="0" indent="-457200" algn="l" defTabSz="914400" rtl="0" eaLnBrk="1" fontAlgn="auto" latinLnBrk="0" hangingPunct="1">
        <a:lnSpc>
          <a:spcPct val="100000"/>
        </a:lnSpc>
        <a:spcBef>
          <a:spcPct val="20000"/>
        </a:spcBef>
        <a:spcAft>
          <a:spcPts val="0"/>
        </a:spcAft>
        <a:buClr>
          <a:srgbClr val="197A9B"/>
        </a:buClr>
        <a:buSzPct val="110000"/>
        <a:buFont typeface="Wingdings" charset="2"/>
        <a:buChar char="§"/>
        <a:tabLst/>
        <a:defRPr sz="3200" kern="1200">
          <a:solidFill>
            <a:schemeClr val="tx1"/>
          </a:solidFill>
          <a:latin typeface="+mn-lt"/>
          <a:ea typeface="+mn-ea"/>
          <a:cs typeface="+mn-cs"/>
        </a:defRPr>
      </a:lvl1pPr>
      <a:lvl2pPr marL="822960" marR="0" indent="-457200" algn="l" defTabSz="914400" rtl="0" eaLnBrk="1" fontAlgn="auto" latinLnBrk="0" hangingPunct="1">
        <a:lnSpc>
          <a:spcPct val="100000"/>
        </a:lnSpc>
        <a:spcBef>
          <a:spcPct val="20000"/>
        </a:spcBef>
        <a:spcAft>
          <a:spcPts val="0"/>
        </a:spcAft>
        <a:buClr>
          <a:srgbClr val="ABC178"/>
        </a:buClr>
        <a:buSzPct val="110000"/>
        <a:buFont typeface="Wingdings" charset="2"/>
        <a:buChar char="§"/>
        <a:tabLst/>
        <a:defRPr sz="2800" kern="1200">
          <a:solidFill>
            <a:schemeClr val="tx1"/>
          </a:solidFill>
          <a:latin typeface="+mn-lt"/>
          <a:ea typeface="+mn-ea"/>
          <a:cs typeface="+mn-cs"/>
        </a:defRPr>
      </a:lvl2pPr>
      <a:lvl3pPr marL="925830" marR="0" indent="-285750" algn="l" defTabSz="914400" rtl="0" eaLnBrk="1" fontAlgn="auto" latinLnBrk="0" hangingPunct="1">
        <a:lnSpc>
          <a:spcPct val="100000"/>
        </a:lnSpc>
        <a:spcBef>
          <a:spcPct val="20000"/>
        </a:spcBef>
        <a:spcAft>
          <a:spcPts val="0"/>
        </a:spcAft>
        <a:buClr>
          <a:srgbClr val="FFC74E"/>
        </a:buClr>
        <a:buSzPct val="110000"/>
        <a:buFont typeface="Wingdings" charset="2"/>
        <a:buChar char="§"/>
        <a:tabLst/>
        <a:defRPr sz="2400" kern="1200">
          <a:solidFill>
            <a:schemeClr val="tx1"/>
          </a:solidFill>
          <a:latin typeface="+mn-lt"/>
          <a:ea typeface="+mn-ea"/>
          <a:cs typeface="+mn-cs"/>
        </a:defRPr>
      </a:lvl3pPr>
      <a:lvl4pPr marL="1200150" marR="0" indent="-285750" algn="l" defTabSz="914400" rtl="0" eaLnBrk="1" fontAlgn="auto" latinLnBrk="0" hangingPunct="1">
        <a:lnSpc>
          <a:spcPct val="100000"/>
        </a:lnSpc>
        <a:spcBef>
          <a:spcPct val="20000"/>
        </a:spcBef>
        <a:spcAft>
          <a:spcPts val="0"/>
        </a:spcAft>
        <a:buClr>
          <a:srgbClr val="FAAB67"/>
        </a:buClr>
        <a:buSzPct val="110000"/>
        <a:buFont typeface="Wingdings" charset="2"/>
        <a:buChar char="§"/>
        <a:tabLst/>
        <a:defRPr sz="2000" kern="1200">
          <a:solidFill>
            <a:schemeClr val="tx1"/>
          </a:solidFill>
          <a:latin typeface="+mn-lt"/>
          <a:ea typeface="+mn-ea"/>
          <a:cs typeface="+mn-cs"/>
        </a:defRPr>
      </a:lvl4pPr>
      <a:lvl5pPr marL="1383030" marR="0" indent="-285750" algn="l" defTabSz="914400" rtl="0" eaLnBrk="1" fontAlgn="auto" latinLnBrk="0" hangingPunct="1">
        <a:lnSpc>
          <a:spcPct val="100000"/>
        </a:lnSpc>
        <a:spcBef>
          <a:spcPct val="20000"/>
        </a:spcBef>
        <a:spcAft>
          <a:spcPts val="0"/>
        </a:spcAft>
        <a:buClr>
          <a:srgbClr val="943634"/>
        </a:buClr>
        <a:buSzPct val="110000"/>
        <a:buFont typeface="Wingdings" charset="2"/>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cde.state.co.us/standardsandinstruction/instructionalunits-comphealth"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cde.state.co.us/standardsandinstruction/instructionalunitsampl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hyperlink" Target="http://www.whytry.org/" TargetMode="External"/><Relationship Id="rId7" Type="http://schemas.openxmlformats.org/officeDocument/2006/relationships/hyperlink" Target="http://www.sciencedaily.com/releases/2009/02/090202174816.htm" TargetMode="External"/><Relationship Id="rId2" Type="http://schemas.openxmlformats.org/officeDocument/2006/relationships/image" Target="../media/image11.jpeg"/><Relationship Id="rId1" Type="http://schemas.openxmlformats.org/officeDocument/2006/relationships/slideLayout" Target="../slideLayouts/slideLayout17.xml"/><Relationship Id="rId6" Type="http://schemas.openxmlformats.org/officeDocument/2006/relationships/hyperlink" Target="http://www.youtube.com/watch?v=jSULMwmq7WU" TargetMode="External"/><Relationship Id="rId5" Type="http://schemas.openxmlformats.org/officeDocument/2006/relationships/hyperlink" Target="http://pb.rcpsych.org/content/24/8/281.full" TargetMode="External"/><Relationship Id="rId4" Type="http://schemas.openxmlformats.org/officeDocument/2006/relationships/hyperlink" Target="http://www.mindframe-media.info/for-media/reporting-mental-illness/evidence-and-research/evidence-about-mental-illness-in-the-media"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hyperlink" Target="http://www.mindframe-media.info/for-media/reporting-mental-illness/evidence-and-research/evidence-about-mental-illness-in-the-media" TargetMode="External"/><Relationship Id="rId2" Type="http://schemas.openxmlformats.org/officeDocument/2006/relationships/image" Target="../media/image11.jpeg"/><Relationship Id="rId1" Type="http://schemas.openxmlformats.org/officeDocument/2006/relationships/slideLayout" Target="../slideLayouts/slideLayout16.xml"/><Relationship Id="rId4" Type="http://schemas.openxmlformats.org/officeDocument/2006/relationships/hyperlink" Target="http://www.postermywall.com/index.php/p/classroom-posters"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hyperlink" Target="http://connect.enetcolorado.org/siu_arts/" TargetMode="External"/><Relationship Id="rId7" Type="http://schemas.openxmlformats.org/officeDocument/2006/relationships/hyperlink" Target="http://connect.enetcolorado.org/siu_socialstudies/" TargetMode="External"/><Relationship Id="rId2" Type="http://schemas.openxmlformats.org/officeDocument/2006/relationships/hyperlink" Target="http://connect.enetcolorado.org/siu_rwc/" TargetMode="External"/><Relationship Id="rId1" Type="http://schemas.openxmlformats.org/officeDocument/2006/relationships/slideLayout" Target="../slideLayouts/slideLayout16.xml"/><Relationship Id="rId6" Type="http://schemas.openxmlformats.org/officeDocument/2006/relationships/hyperlink" Target="http://connect.enetcolorado.org/siu_mathematics/" TargetMode="External"/><Relationship Id="rId5" Type="http://schemas.openxmlformats.org/officeDocument/2006/relationships/hyperlink" Target="http://connect.enetcolorado.org/siu_health/" TargetMode="External"/><Relationship Id="rId4" Type="http://schemas.openxmlformats.org/officeDocument/2006/relationships/hyperlink" Target="http://connect.enetcolorado.org/siu_science/"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cde.state.co.us/cohealthpe" TargetMode="External"/><Relationship Id="rId2" Type="http://schemas.openxmlformats.org/officeDocument/2006/relationships/hyperlink" Target="mailto:reed_p@cde.state.co.us" TargetMode="Externa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e.state.co.us/standardsandinstruction/instructionalunitsamples" TargetMode="External"/><Relationship Id="rId2" Type="http://schemas.openxmlformats.org/officeDocument/2006/relationships/hyperlink" Target="http://www.ed.gov/edblogs/progress/2014/04/colorado-teachers-leading-new-standards-adoption/#more-1288"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standardsandinstruction/curriculumoverview-presentations" TargetMode="External"/><Relationship Id="rId2" Type="http://schemas.openxmlformats.org/officeDocument/2006/relationships/hyperlink" Target="http://www.cde.state.co.us/standardsandinstruction/curriculumoverview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lgn="ctr">
              <a:buNone/>
            </a:pPr>
            <a:r>
              <a:rPr lang="en-US" sz="4800" dirty="0" smtClean="0">
                <a:latin typeface="Palatino Linotype" panose="02040502050505030304" pitchFamily="18" charset="0"/>
              </a:rPr>
              <a:t>Comprehensive Health Instructional Unit Samples</a:t>
            </a:r>
          </a:p>
          <a:p>
            <a:pPr algn="ctr">
              <a:buNone/>
            </a:pPr>
            <a:endParaRPr lang="en-US" sz="4800" dirty="0" smtClean="0">
              <a:latin typeface="Palatino Linotype" panose="02040502050505030304" pitchFamily="18" charset="0"/>
            </a:endParaRPr>
          </a:p>
          <a:p>
            <a:pPr algn="ctr">
              <a:buNone/>
            </a:pPr>
            <a:r>
              <a:rPr lang="en-US" sz="4800" dirty="0" smtClean="0">
                <a:latin typeface="Palatino Linotype" panose="02040502050505030304" pitchFamily="18" charset="0"/>
              </a:rPr>
              <a:t>Colorado’s District Sample Curriculum Project</a:t>
            </a:r>
            <a:r>
              <a:rPr lang="en-US" sz="4800" dirty="0">
                <a:latin typeface="Palatino Linotype" panose="02040502050505030304" pitchFamily="18" charset="0"/>
              </a:rPr>
              <a:t> </a:t>
            </a:r>
            <a:endParaRPr lang="en-US" sz="4800" dirty="0" smtClean="0">
              <a:latin typeface="Palatino Linotype" panose="02040502050505030304" pitchFamily="18" charset="0"/>
            </a:endParaRPr>
          </a:p>
          <a:p>
            <a:pPr algn="ctr">
              <a:buNone/>
            </a:pPr>
            <a:r>
              <a:rPr lang="en-US" sz="1800" dirty="0">
                <a:hlinkClick r:id="rId2"/>
              </a:rPr>
              <a:t>http://</a:t>
            </a:r>
            <a:r>
              <a:rPr lang="en-US" sz="1800" dirty="0" smtClean="0">
                <a:hlinkClick r:id="rId2"/>
              </a:rPr>
              <a:t>www.cde.state.co.us/standardsandinstruction/instructionalunits-comphealth</a:t>
            </a:r>
            <a:endParaRPr lang="en-US" sz="1800" dirty="0" smtClean="0"/>
          </a:p>
          <a:p>
            <a:pPr algn="ctr">
              <a:buNone/>
            </a:pP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eed_p\Desktop\CH8-WhoInfluencesMe-doc_Page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96012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008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pPr marL="45720" indent="0"/>
            <a:r>
              <a:rPr lang="en-US" sz="3600" dirty="0"/>
              <a:t>T</a:t>
            </a:r>
            <a:r>
              <a:rPr lang="en-US" sz="3600" dirty="0" smtClean="0"/>
              <a:t>he samples </a:t>
            </a:r>
            <a:r>
              <a:rPr lang="en-US" sz="3600" dirty="0"/>
              <a:t>leave work to be done….</a:t>
            </a:r>
          </a:p>
        </p:txBody>
      </p:sp>
      <p:sp>
        <p:nvSpPr>
          <p:cNvPr id="3" name="Content Placeholder 2"/>
          <p:cNvSpPr>
            <a:spLocks noGrp="1"/>
          </p:cNvSpPr>
          <p:nvPr>
            <p:ph idx="1"/>
          </p:nvPr>
        </p:nvSpPr>
        <p:spPr>
          <a:xfrm>
            <a:off x="381000" y="1676400"/>
            <a:ext cx="8229600" cy="4830763"/>
          </a:xfrm>
        </p:spPr>
        <p:txBody>
          <a:bodyPr/>
          <a:lstStyle/>
          <a:p>
            <a:pPr marL="45720" indent="0">
              <a:buNone/>
            </a:pPr>
            <a:r>
              <a:rPr lang="en-US" sz="2800" dirty="0" smtClean="0"/>
              <a:t>The Curriculum Overviews do NOT contain:</a:t>
            </a:r>
          </a:p>
          <a:p>
            <a:r>
              <a:rPr lang="en-US" sz="2800" dirty="0" smtClean="0"/>
              <a:t>learning experiences</a:t>
            </a:r>
          </a:p>
          <a:p>
            <a:r>
              <a:rPr lang="en-US" sz="2800" dirty="0" smtClean="0"/>
              <a:t>resources </a:t>
            </a:r>
          </a:p>
          <a:p>
            <a:r>
              <a:rPr lang="en-US" sz="2800" dirty="0" smtClean="0"/>
              <a:t>assessment ideas</a:t>
            </a:r>
          </a:p>
          <a:p>
            <a:r>
              <a:rPr lang="en-US" sz="2800" dirty="0" smtClean="0"/>
              <a:t>differentiation options</a:t>
            </a:r>
          </a:p>
        </p:txBody>
      </p:sp>
    </p:spTree>
    <p:extLst>
      <p:ext uri="{BB962C8B-B14F-4D97-AF65-F5344CB8AC3E}">
        <p14:creationId xmlns:p14="http://schemas.microsoft.com/office/powerpoint/2010/main" val="3844060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Overview</a:t>
            </a:r>
            <a:endParaRPr lang="en-US" dirty="0"/>
          </a:p>
        </p:txBody>
      </p:sp>
      <p:grpSp>
        <p:nvGrpSpPr>
          <p:cNvPr id="5" name="Group 4"/>
          <p:cNvGrpSpPr/>
          <p:nvPr/>
        </p:nvGrpSpPr>
        <p:grpSpPr>
          <a:xfrm>
            <a:off x="436335" y="1428892"/>
            <a:ext cx="8326665" cy="4667107"/>
            <a:chOff x="457200" y="1515360"/>
            <a:chExt cx="5818115" cy="3937286"/>
          </a:xfrm>
        </p:grpSpPr>
        <p:sp>
          <p:nvSpPr>
            <p:cNvPr id="6" name="Freeform 5"/>
            <p:cNvSpPr/>
            <p:nvPr/>
          </p:nvSpPr>
          <p:spPr>
            <a:xfrm>
              <a:off x="457200" y="1806649"/>
              <a:ext cx="2131219" cy="1978815"/>
            </a:xfrm>
            <a:custGeom>
              <a:avLst/>
              <a:gdLst>
                <a:gd name="connsiteX0" fmla="*/ 0 w 2131219"/>
                <a:gd name="connsiteY0" fmla="*/ 989408 h 1978815"/>
                <a:gd name="connsiteX1" fmla="*/ 1065610 w 2131219"/>
                <a:gd name="connsiteY1" fmla="*/ 0 h 1978815"/>
                <a:gd name="connsiteX2" fmla="*/ 2131220 w 2131219"/>
                <a:gd name="connsiteY2" fmla="*/ 989408 h 1978815"/>
                <a:gd name="connsiteX3" fmla="*/ 1065610 w 2131219"/>
                <a:gd name="connsiteY3" fmla="*/ 1978816 h 1978815"/>
                <a:gd name="connsiteX4" fmla="*/ 0 w 2131219"/>
                <a:gd name="connsiteY4" fmla="*/ 989408 h 1978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1219" h="1978815">
                  <a:moveTo>
                    <a:pt x="0" y="989408"/>
                  </a:moveTo>
                  <a:cubicBezTo>
                    <a:pt x="0" y="442973"/>
                    <a:pt x="477090" y="0"/>
                    <a:pt x="1065610" y="0"/>
                  </a:cubicBezTo>
                  <a:cubicBezTo>
                    <a:pt x="1654130" y="0"/>
                    <a:pt x="2131220" y="442973"/>
                    <a:pt x="2131220" y="989408"/>
                  </a:cubicBezTo>
                  <a:cubicBezTo>
                    <a:pt x="2131220" y="1535843"/>
                    <a:pt x="1654130" y="1978816"/>
                    <a:pt x="1065610" y="1978816"/>
                  </a:cubicBezTo>
                  <a:cubicBezTo>
                    <a:pt x="477090" y="1978816"/>
                    <a:pt x="0" y="1535843"/>
                    <a:pt x="0" y="989408"/>
                  </a:cubicBezTo>
                  <a:close/>
                </a:path>
              </a:pathLst>
            </a:custGeom>
            <a:solidFill>
              <a:srgbClr val="C0000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346400" tIns="324081" rIns="346400" bIns="324081" numCol="1" spcCol="1270" anchor="ctr" anchorCtr="0">
              <a:noAutofit/>
            </a:bodyPr>
            <a:lstStyle/>
            <a:p>
              <a:pPr algn="ctr" defTabSz="1200150">
                <a:lnSpc>
                  <a:spcPct val="90000"/>
                </a:lnSpc>
                <a:spcBef>
                  <a:spcPct val="0"/>
                </a:spcBef>
                <a:spcAft>
                  <a:spcPct val="35000"/>
                </a:spcAft>
              </a:pPr>
              <a:r>
                <a:rPr lang="en-US" sz="2700" dirty="0" smtClean="0">
                  <a:solidFill>
                    <a:prstClr val="white"/>
                  </a:solidFill>
                </a:rPr>
                <a:t>Standards</a:t>
              </a:r>
              <a:endParaRPr lang="en-US" sz="2700" dirty="0">
                <a:solidFill>
                  <a:prstClr val="white"/>
                </a:solidFill>
              </a:endParaRPr>
            </a:p>
          </p:txBody>
        </p:sp>
        <p:sp>
          <p:nvSpPr>
            <p:cNvPr id="7" name="Isosceles Triangle 6"/>
            <p:cNvSpPr/>
            <p:nvPr/>
          </p:nvSpPr>
          <p:spPr>
            <a:xfrm rot="8848074">
              <a:off x="1447510" y="3962977"/>
              <a:ext cx="476028" cy="359446"/>
            </a:xfrm>
            <a:prstGeom prst="triangle">
              <a:avLst/>
            </a:prstGeom>
            <a:solidFill>
              <a:schemeClr val="tx1"/>
            </a:solidFill>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Freeform 7"/>
            <p:cNvSpPr/>
            <p:nvPr/>
          </p:nvSpPr>
          <p:spPr>
            <a:xfrm>
              <a:off x="1427314" y="4334015"/>
              <a:ext cx="1229916" cy="1118631"/>
            </a:xfrm>
            <a:custGeom>
              <a:avLst/>
              <a:gdLst>
                <a:gd name="connsiteX0" fmla="*/ 0 w 1229916"/>
                <a:gd name="connsiteY0" fmla="*/ 559316 h 1118631"/>
                <a:gd name="connsiteX1" fmla="*/ 614958 w 1229916"/>
                <a:gd name="connsiteY1" fmla="*/ 0 h 1118631"/>
                <a:gd name="connsiteX2" fmla="*/ 1229916 w 1229916"/>
                <a:gd name="connsiteY2" fmla="*/ 559316 h 1118631"/>
                <a:gd name="connsiteX3" fmla="*/ 614958 w 1229916"/>
                <a:gd name="connsiteY3" fmla="*/ 1118632 h 1118631"/>
                <a:gd name="connsiteX4" fmla="*/ 0 w 1229916"/>
                <a:gd name="connsiteY4" fmla="*/ 559316 h 1118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9916" h="1118631">
                  <a:moveTo>
                    <a:pt x="0" y="559316"/>
                  </a:moveTo>
                  <a:cubicBezTo>
                    <a:pt x="0" y="250414"/>
                    <a:pt x="275326" y="0"/>
                    <a:pt x="614958" y="0"/>
                  </a:cubicBezTo>
                  <a:cubicBezTo>
                    <a:pt x="954590" y="0"/>
                    <a:pt x="1229916" y="250414"/>
                    <a:pt x="1229916" y="559316"/>
                  </a:cubicBezTo>
                  <a:cubicBezTo>
                    <a:pt x="1229916" y="868218"/>
                    <a:pt x="954590" y="1118632"/>
                    <a:pt x="614958" y="1118632"/>
                  </a:cubicBezTo>
                  <a:cubicBezTo>
                    <a:pt x="275326" y="1118632"/>
                    <a:pt x="0" y="868218"/>
                    <a:pt x="0" y="559316"/>
                  </a:cubicBezTo>
                  <a:close/>
                </a:path>
              </a:pathLst>
            </a:custGeom>
            <a:solidFill>
              <a:schemeClr val="accent1">
                <a:lumMod val="40000"/>
                <a:lumOff val="60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92817" tIns="176520" rIns="192817" bIns="176520" numCol="1" spcCol="1270" anchor="ctr" anchorCtr="0">
              <a:noAutofit/>
            </a:bodyPr>
            <a:lstStyle/>
            <a:p>
              <a:pPr algn="ctr" defTabSz="444500">
                <a:lnSpc>
                  <a:spcPct val="90000"/>
                </a:lnSpc>
                <a:spcBef>
                  <a:spcPct val="0"/>
                </a:spcBef>
                <a:spcAft>
                  <a:spcPct val="35000"/>
                </a:spcAft>
              </a:pPr>
              <a:r>
                <a:rPr lang="en-US" b="1" dirty="0" smtClean="0">
                  <a:solidFill>
                    <a:sysClr val="windowText" lastClr="000000"/>
                  </a:solidFill>
                </a:rPr>
                <a:t>Year At A Glance </a:t>
              </a:r>
            </a:p>
            <a:p>
              <a:pPr algn="ctr" defTabSz="444500">
                <a:lnSpc>
                  <a:spcPct val="90000"/>
                </a:lnSpc>
                <a:spcBef>
                  <a:spcPct val="0"/>
                </a:spcBef>
                <a:spcAft>
                  <a:spcPct val="35000"/>
                </a:spcAft>
              </a:pPr>
              <a:r>
                <a:rPr lang="en-US" b="1" dirty="0" smtClean="0">
                  <a:solidFill>
                    <a:sysClr val="windowText" lastClr="000000"/>
                  </a:solidFill>
                </a:rPr>
                <a:t>(page 1)</a:t>
              </a:r>
              <a:endParaRPr lang="en-US" b="1" dirty="0">
                <a:solidFill>
                  <a:sysClr val="windowText" lastClr="000000"/>
                </a:solidFill>
              </a:endParaRPr>
            </a:p>
          </p:txBody>
        </p:sp>
        <p:sp>
          <p:nvSpPr>
            <p:cNvPr id="9" name="Isosceles Triangle 8"/>
            <p:cNvSpPr/>
            <p:nvPr/>
          </p:nvSpPr>
          <p:spPr>
            <a:xfrm rot="3289148">
              <a:off x="2688217" y="4481867"/>
              <a:ext cx="497774" cy="333955"/>
            </a:xfrm>
            <a:prstGeom prst="triangle">
              <a:avLst/>
            </a:prstGeom>
            <a:solidFill>
              <a:schemeClr val="tx1"/>
            </a:solidFill>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0" name="Freeform 9"/>
            <p:cNvSpPr/>
            <p:nvPr/>
          </p:nvSpPr>
          <p:spPr>
            <a:xfrm>
              <a:off x="3143391" y="3734153"/>
              <a:ext cx="1210866" cy="1167372"/>
            </a:xfrm>
            <a:custGeom>
              <a:avLst/>
              <a:gdLst>
                <a:gd name="connsiteX0" fmla="*/ 0 w 1210866"/>
                <a:gd name="connsiteY0" fmla="*/ 583686 h 1167372"/>
                <a:gd name="connsiteX1" fmla="*/ 605433 w 1210866"/>
                <a:gd name="connsiteY1" fmla="*/ 0 h 1167372"/>
                <a:gd name="connsiteX2" fmla="*/ 1210866 w 1210866"/>
                <a:gd name="connsiteY2" fmla="*/ 583686 h 1167372"/>
                <a:gd name="connsiteX3" fmla="*/ 605433 w 1210866"/>
                <a:gd name="connsiteY3" fmla="*/ 1167372 h 1167372"/>
                <a:gd name="connsiteX4" fmla="*/ 0 w 1210866"/>
                <a:gd name="connsiteY4" fmla="*/ 583686 h 1167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866" h="1167372">
                  <a:moveTo>
                    <a:pt x="0" y="583686"/>
                  </a:moveTo>
                  <a:cubicBezTo>
                    <a:pt x="0" y="261325"/>
                    <a:pt x="271062" y="0"/>
                    <a:pt x="605433" y="0"/>
                  </a:cubicBezTo>
                  <a:cubicBezTo>
                    <a:pt x="939804" y="0"/>
                    <a:pt x="1210866" y="261325"/>
                    <a:pt x="1210866" y="583686"/>
                  </a:cubicBezTo>
                  <a:cubicBezTo>
                    <a:pt x="1210866" y="906047"/>
                    <a:pt x="939804" y="1167372"/>
                    <a:pt x="605433" y="1167372"/>
                  </a:cubicBezTo>
                  <a:cubicBezTo>
                    <a:pt x="271062" y="1167372"/>
                    <a:pt x="0" y="906047"/>
                    <a:pt x="0" y="583686"/>
                  </a:cubicBezTo>
                  <a:close/>
                </a:path>
              </a:pathLst>
            </a:cu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90027" tIns="183658" rIns="190027" bIns="183658" numCol="1" spcCol="1270" anchor="ctr" anchorCtr="0">
              <a:noAutofit/>
            </a:bodyPr>
            <a:lstStyle/>
            <a:p>
              <a:pPr algn="ctr" defTabSz="444500">
                <a:lnSpc>
                  <a:spcPct val="90000"/>
                </a:lnSpc>
                <a:spcBef>
                  <a:spcPct val="0"/>
                </a:spcBef>
                <a:spcAft>
                  <a:spcPct val="35000"/>
                </a:spcAft>
              </a:pPr>
              <a:r>
                <a:rPr lang="en-US" sz="2000" b="1" dirty="0" smtClean="0">
                  <a:solidFill>
                    <a:prstClr val="black"/>
                  </a:solidFill>
                </a:rPr>
                <a:t>Unit Overview </a:t>
              </a:r>
              <a:endParaRPr lang="en-US" sz="2000" b="1" dirty="0">
                <a:solidFill>
                  <a:prstClr val="black"/>
                </a:solidFill>
              </a:endParaRPr>
            </a:p>
          </p:txBody>
        </p:sp>
        <p:sp>
          <p:nvSpPr>
            <p:cNvPr id="11" name="Isosceles Triangle 10"/>
            <p:cNvSpPr/>
            <p:nvPr/>
          </p:nvSpPr>
          <p:spPr>
            <a:xfrm rot="2545088">
              <a:off x="4140480" y="3733354"/>
              <a:ext cx="427553" cy="259650"/>
            </a:xfrm>
            <a:prstGeom prst="triangle">
              <a:avLst/>
            </a:prstGeom>
            <a:solidFill>
              <a:schemeClr val="tx1"/>
            </a:solidFill>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2" name="Freeform 11"/>
            <p:cNvSpPr/>
            <p:nvPr/>
          </p:nvSpPr>
          <p:spPr>
            <a:xfrm>
              <a:off x="4123906" y="2626020"/>
              <a:ext cx="1406797" cy="1190624"/>
            </a:xfrm>
            <a:custGeom>
              <a:avLst/>
              <a:gdLst>
                <a:gd name="connsiteX0" fmla="*/ 0 w 1075137"/>
                <a:gd name="connsiteY0" fmla="*/ 556419 h 1112838"/>
                <a:gd name="connsiteX1" fmla="*/ 537569 w 1075137"/>
                <a:gd name="connsiteY1" fmla="*/ 0 h 1112838"/>
                <a:gd name="connsiteX2" fmla="*/ 1075138 w 1075137"/>
                <a:gd name="connsiteY2" fmla="*/ 556419 h 1112838"/>
                <a:gd name="connsiteX3" fmla="*/ 537569 w 1075137"/>
                <a:gd name="connsiteY3" fmla="*/ 1112838 h 1112838"/>
                <a:gd name="connsiteX4" fmla="*/ 0 w 1075137"/>
                <a:gd name="connsiteY4" fmla="*/ 556419 h 1112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5137" h="1112838">
                  <a:moveTo>
                    <a:pt x="0" y="556419"/>
                  </a:moveTo>
                  <a:cubicBezTo>
                    <a:pt x="0" y="249117"/>
                    <a:pt x="240678" y="0"/>
                    <a:pt x="537569" y="0"/>
                  </a:cubicBezTo>
                  <a:cubicBezTo>
                    <a:pt x="834460" y="0"/>
                    <a:pt x="1075138" y="249117"/>
                    <a:pt x="1075138" y="556419"/>
                  </a:cubicBezTo>
                  <a:cubicBezTo>
                    <a:pt x="1075138" y="863721"/>
                    <a:pt x="834460" y="1112838"/>
                    <a:pt x="537569" y="1112838"/>
                  </a:cubicBezTo>
                  <a:cubicBezTo>
                    <a:pt x="240678" y="1112838"/>
                    <a:pt x="0" y="863721"/>
                    <a:pt x="0" y="556419"/>
                  </a:cubicBezTo>
                  <a:close/>
                </a:path>
              </a:pathLst>
            </a:custGeom>
            <a:solidFill>
              <a:srgbClr val="0F5871"/>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70150" tIns="175671" rIns="170150" bIns="175671" numCol="1" spcCol="1270" anchor="ctr" anchorCtr="0">
              <a:noAutofit/>
            </a:bodyPr>
            <a:lstStyle/>
            <a:p>
              <a:pPr algn="ctr" defTabSz="444500">
                <a:lnSpc>
                  <a:spcPct val="90000"/>
                </a:lnSpc>
                <a:spcBef>
                  <a:spcPct val="0"/>
                </a:spcBef>
                <a:spcAft>
                  <a:spcPct val="35000"/>
                </a:spcAft>
              </a:pPr>
              <a:r>
                <a:rPr lang="en-US" sz="1600" b="1" dirty="0" smtClean="0">
                  <a:solidFill>
                    <a:prstClr val="white"/>
                  </a:solidFill>
                </a:rPr>
                <a:t>Instructional Unit Development</a:t>
              </a:r>
              <a:endParaRPr lang="en-US" sz="1600" b="1" dirty="0">
                <a:solidFill>
                  <a:prstClr val="white"/>
                </a:solidFill>
              </a:endParaRPr>
            </a:p>
          </p:txBody>
        </p:sp>
        <p:sp>
          <p:nvSpPr>
            <p:cNvPr id="14" name="Freeform 13"/>
            <p:cNvSpPr/>
            <p:nvPr/>
          </p:nvSpPr>
          <p:spPr>
            <a:xfrm>
              <a:off x="4560123" y="1515360"/>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algn="ctr" defTabSz="444500">
                <a:lnSpc>
                  <a:spcPct val="90000"/>
                </a:lnSpc>
                <a:spcBef>
                  <a:spcPct val="0"/>
                </a:spcBef>
                <a:spcAft>
                  <a:spcPct val="35000"/>
                </a:spcAft>
              </a:pPr>
              <a:r>
                <a:rPr lang="en-US" sz="1600" b="1" dirty="0" smtClean="0">
                  <a:solidFill>
                    <a:prstClr val="black"/>
                  </a:solidFill>
                </a:rPr>
                <a:t>Lesson Plan</a:t>
              </a:r>
              <a:endParaRPr lang="en-US" sz="1600" b="1" dirty="0">
                <a:solidFill>
                  <a:prstClr val="black"/>
                </a:solidFill>
              </a:endParaRPr>
            </a:p>
          </p:txBody>
        </p:sp>
        <p:sp>
          <p:nvSpPr>
            <p:cNvPr id="16" name="Freeform 15"/>
            <p:cNvSpPr/>
            <p:nvPr/>
          </p:nvSpPr>
          <p:spPr>
            <a:xfrm>
              <a:off x="5460521" y="2218623"/>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algn="ctr" defTabSz="444500">
                <a:lnSpc>
                  <a:spcPct val="90000"/>
                </a:lnSpc>
                <a:spcBef>
                  <a:spcPct val="0"/>
                </a:spcBef>
                <a:spcAft>
                  <a:spcPct val="35000"/>
                </a:spcAft>
              </a:pPr>
              <a:r>
                <a:rPr lang="en-US" sz="1600" b="1" dirty="0" smtClean="0">
                  <a:solidFill>
                    <a:prstClr val="black"/>
                  </a:solidFill>
                </a:rPr>
                <a:t>Lesson Plan</a:t>
              </a:r>
              <a:endParaRPr lang="en-US" sz="1600" b="1" dirty="0">
                <a:solidFill>
                  <a:prstClr val="black"/>
                </a:solidFill>
              </a:endParaRPr>
            </a:p>
          </p:txBody>
        </p:sp>
        <p:sp>
          <p:nvSpPr>
            <p:cNvPr id="18" name="Freeform 17"/>
            <p:cNvSpPr/>
            <p:nvPr/>
          </p:nvSpPr>
          <p:spPr>
            <a:xfrm>
              <a:off x="5396203" y="3455783"/>
              <a:ext cx="814794" cy="814794"/>
            </a:xfrm>
            <a:custGeom>
              <a:avLst/>
              <a:gdLst>
                <a:gd name="connsiteX0" fmla="*/ 0 w 814794"/>
                <a:gd name="connsiteY0" fmla="*/ 407397 h 814794"/>
                <a:gd name="connsiteX1" fmla="*/ 407397 w 814794"/>
                <a:gd name="connsiteY1" fmla="*/ 0 h 814794"/>
                <a:gd name="connsiteX2" fmla="*/ 814794 w 814794"/>
                <a:gd name="connsiteY2" fmla="*/ 407397 h 814794"/>
                <a:gd name="connsiteX3" fmla="*/ 407397 w 814794"/>
                <a:gd name="connsiteY3" fmla="*/ 814794 h 814794"/>
                <a:gd name="connsiteX4" fmla="*/ 0 w 814794"/>
                <a:gd name="connsiteY4" fmla="*/ 407397 h 81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794" h="814794">
                  <a:moveTo>
                    <a:pt x="0" y="407397"/>
                  </a:moveTo>
                  <a:cubicBezTo>
                    <a:pt x="0" y="182398"/>
                    <a:pt x="182398" y="0"/>
                    <a:pt x="407397" y="0"/>
                  </a:cubicBezTo>
                  <a:cubicBezTo>
                    <a:pt x="632396" y="0"/>
                    <a:pt x="814794" y="182398"/>
                    <a:pt x="814794" y="407397"/>
                  </a:cubicBezTo>
                  <a:cubicBezTo>
                    <a:pt x="814794" y="632396"/>
                    <a:pt x="632396" y="814794"/>
                    <a:pt x="407397" y="814794"/>
                  </a:cubicBezTo>
                  <a:cubicBezTo>
                    <a:pt x="182398" y="814794"/>
                    <a:pt x="0" y="632396"/>
                    <a:pt x="0" y="407397"/>
                  </a:cubicBezTo>
                  <a:close/>
                </a:path>
              </a:pathLst>
            </a:custGeom>
            <a:solidFill>
              <a:schemeClr val="bg2">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2024" tIns="132024" rIns="132024" bIns="132024" numCol="1" spcCol="1270" anchor="ctr" anchorCtr="0">
              <a:noAutofit/>
            </a:bodyPr>
            <a:lstStyle/>
            <a:p>
              <a:pPr algn="ctr" defTabSz="444500">
                <a:lnSpc>
                  <a:spcPct val="90000"/>
                </a:lnSpc>
                <a:spcBef>
                  <a:spcPct val="0"/>
                </a:spcBef>
                <a:spcAft>
                  <a:spcPct val="35000"/>
                </a:spcAft>
              </a:pPr>
              <a:r>
                <a:rPr lang="en-US" sz="1600" b="1" dirty="0" smtClean="0">
                  <a:solidFill>
                    <a:prstClr val="black"/>
                  </a:solidFill>
                </a:rPr>
                <a:t>Lesson Plan</a:t>
              </a:r>
              <a:endParaRPr lang="en-US" sz="1600" b="1" dirty="0">
                <a:solidFill>
                  <a:prstClr val="black"/>
                </a:solidFill>
              </a:endParaRPr>
            </a:p>
          </p:txBody>
        </p:sp>
      </p:grpSp>
      <p:sp>
        <p:nvSpPr>
          <p:cNvPr id="23" name="Donut 22"/>
          <p:cNvSpPr/>
          <p:nvPr/>
        </p:nvSpPr>
        <p:spPr>
          <a:xfrm>
            <a:off x="5683985" y="2745425"/>
            <a:ext cx="2013353" cy="1505103"/>
          </a:xfrm>
          <a:prstGeom prst="donut">
            <a:avLst>
              <a:gd name="adj" fmla="val 698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25" name="Straight Arrow Connector 24"/>
          <p:cNvCxnSpPr>
            <a:stCxn id="12" idx="1"/>
          </p:cNvCxnSpPr>
          <p:nvPr/>
        </p:nvCxnSpPr>
        <p:spPr>
          <a:xfrm flipV="1">
            <a:off x="6690663" y="2262514"/>
            <a:ext cx="22274" cy="4829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7391400" y="2922071"/>
            <a:ext cx="305940" cy="3062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7055565" y="4156742"/>
            <a:ext cx="488805" cy="1875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003676" y="1168658"/>
            <a:ext cx="2425513" cy="1650742"/>
          </a:xfrm>
          <a:prstGeom prst="rightArrow">
            <a:avLst/>
          </a:prstGeom>
          <a:solidFill>
            <a:schemeClr val="accent6">
              <a:lumMod val="60000"/>
              <a:lumOff val="4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dirty="0" smtClean="0">
                <a:solidFill>
                  <a:prstClr val="black"/>
                </a:solidFill>
              </a:rPr>
              <a:t>Lesson Plans will be the work of individual schools and teachers.</a:t>
            </a:r>
            <a:endParaRPr lang="en-US" sz="1600" dirty="0">
              <a:solidFill>
                <a:prstClr val="black"/>
              </a:solidFill>
            </a:endParaRPr>
          </a:p>
        </p:txBody>
      </p:sp>
    </p:spTree>
    <p:extLst>
      <p:ext uri="{BB962C8B-B14F-4D97-AF65-F5344CB8AC3E}">
        <p14:creationId xmlns:p14="http://schemas.microsoft.com/office/powerpoint/2010/main" val="3144458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lstStyle/>
          <a:p>
            <a:r>
              <a:rPr lang="en-US" sz="3600" dirty="0" smtClean="0"/>
              <a:t>Teacher-Authored Samples</a:t>
            </a:r>
            <a:endParaRPr lang="en-US" sz="3600" dirty="0"/>
          </a:p>
        </p:txBody>
      </p:sp>
      <p:sp>
        <p:nvSpPr>
          <p:cNvPr id="3" name="Content Placeholder 2"/>
          <p:cNvSpPr>
            <a:spLocks noGrp="1"/>
          </p:cNvSpPr>
          <p:nvPr>
            <p:ph idx="1"/>
          </p:nvPr>
        </p:nvSpPr>
        <p:spPr>
          <a:xfrm>
            <a:off x="381000" y="1295400"/>
            <a:ext cx="8229600" cy="5059363"/>
          </a:xfrm>
        </p:spPr>
        <p:txBody>
          <a:bodyPr/>
          <a:lstStyle/>
          <a:p>
            <a:pPr marL="45720" indent="0">
              <a:buNone/>
            </a:pPr>
            <a:r>
              <a:rPr lang="en-US" sz="2000" b="1" dirty="0" smtClean="0"/>
              <a:t>Instructional Units</a:t>
            </a:r>
          </a:p>
          <a:p>
            <a:pPr marL="45720" indent="0">
              <a:spcAft>
                <a:spcPts val="600"/>
              </a:spcAft>
              <a:buNone/>
            </a:pPr>
            <a:r>
              <a:rPr lang="en-US" sz="1600" dirty="0" smtClean="0"/>
              <a:t>During a three-day workshop a team of educators created an instructional unit designed to provide </a:t>
            </a:r>
            <a:r>
              <a:rPr lang="en-US" sz="1600" dirty="0"/>
              <a:t>teachers with support for using their professional judgment to teach to student mastery of the standards-based generalizations, content, and </a:t>
            </a:r>
            <a:r>
              <a:rPr lang="en-US" sz="1600" dirty="0" smtClean="0"/>
              <a:t>skills of one selected overview.</a:t>
            </a:r>
          </a:p>
          <a:p>
            <a:pPr marL="45720" indent="0">
              <a:spcAft>
                <a:spcPts val="600"/>
              </a:spcAft>
              <a:buNone/>
            </a:pPr>
            <a:r>
              <a:rPr lang="en-US" sz="1600" i="1" dirty="0" smtClean="0"/>
              <a:t>Teams were typically comprised of:</a:t>
            </a:r>
            <a:endParaRPr lang="en-US" sz="1600" dirty="0"/>
          </a:p>
          <a:p>
            <a:pPr lvl="1">
              <a:spcAft>
                <a:spcPts val="600"/>
              </a:spcAft>
              <a:buClr>
                <a:srgbClr val="FFC74E"/>
              </a:buClr>
              <a:buSzPct val="120000"/>
              <a:buFont typeface="Wingdings" pitchFamily="2" charset="2"/>
              <a:buChar char="§"/>
            </a:pPr>
            <a:r>
              <a:rPr lang="en-US" sz="1600" dirty="0" smtClean="0"/>
              <a:t>2 general education teachers (content specialists)</a:t>
            </a:r>
          </a:p>
          <a:p>
            <a:pPr lvl="1">
              <a:spcAft>
                <a:spcPts val="600"/>
              </a:spcAft>
              <a:buClr>
                <a:srgbClr val="FFC74E"/>
              </a:buClr>
              <a:buSzPct val="120000"/>
            </a:pPr>
            <a:r>
              <a:rPr lang="en-US" sz="1600" dirty="0" smtClean="0"/>
              <a:t>1 ELL teacher</a:t>
            </a:r>
          </a:p>
          <a:p>
            <a:pPr lvl="1">
              <a:spcAft>
                <a:spcPts val="600"/>
              </a:spcAft>
              <a:buClr>
                <a:srgbClr val="FFC74E"/>
              </a:buClr>
              <a:buSzPct val="120000"/>
            </a:pPr>
            <a:r>
              <a:rPr lang="en-US" sz="1600" dirty="0" smtClean="0"/>
              <a:t>1 Counselor or School Psychologist</a:t>
            </a:r>
          </a:p>
          <a:p>
            <a:pPr lvl="1">
              <a:spcAft>
                <a:spcPts val="600"/>
              </a:spcAft>
              <a:buClr>
                <a:srgbClr val="FFC74E"/>
              </a:buClr>
              <a:buSzPct val="120000"/>
            </a:pPr>
            <a:r>
              <a:rPr lang="en-US" sz="1600" dirty="0" smtClean="0"/>
              <a:t>1 Special education teacher</a:t>
            </a:r>
          </a:p>
          <a:p>
            <a:pPr lvl="1">
              <a:spcAft>
                <a:spcPts val="600"/>
              </a:spcAft>
              <a:buClr>
                <a:srgbClr val="FFC74E"/>
              </a:buClr>
              <a:buSzPct val="120000"/>
            </a:pPr>
            <a:r>
              <a:rPr lang="en-US" sz="1600" dirty="0" smtClean="0"/>
              <a:t>District Comp Health Coordinators</a:t>
            </a:r>
          </a:p>
          <a:p>
            <a:pPr lvl="1">
              <a:spcAft>
                <a:spcPts val="600"/>
              </a:spcAft>
              <a:buClr>
                <a:srgbClr val="FFC74E"/>
              </a:buClr>
              <a:buSzPct val="120000"/>
            </a:pPr>
            <a:r>
              <a:rPr lang="en-US" sz="1600" dirty="0" smtClean="0"/>
              <a:t>Nurse</a:t>
            </a:r>
          </a:p>
          <a:p>
            <a:pPr marL="346075" lvl="1" indent="-285750">
              <a:buFont typeface="Wingdings" pitchFamily="2" charset="2"/>
              <a:buChar char="§"/>
            </a:pPr>
            <a:r>
              <a:rPr lang="en-US" sz="1600" dirty="0" smtClean="0"/>
              <a:t>100</a:t>
            </a:r>
            <a:r>
              <a:rPr lang="en-US" sz="1600" dirty="0"/>
              <a:t>+ units </a:t>
            </a:r>
            <a:r>
              <a:rPr lang="en-US" sz="1600" dirty="0">
                <a:hlinkClick r:id="rId2"/>
              </a:rPr>
              <a:t>developed and published </a:t>
            </a:r>
            <a:r>
              <a:rPr lang="en-US" sz="1600" dirty="0" smtClean="0"/>
              <a:t>on </a:t>
            </a:r>
            <a:r>
              <a:rPr lang="en-US" sz="1600" dirty="0"/>
              <a:t>March 31, </a:t>
            </a:r>
            <a:r>
              <a:rPr lang="en-US" sz="1600" dirty="0" smtClean="0"/>
              <a:t>2014 (one for each </a:t>
            </a:r>
            <a:r>
              <a:rPr lang="en-US" sz="1600" dirty="0"/>
              <a:t>grade </a:t>
            </a:r>
            <a:r>
              <a:rPr lang="en-US" sz="1600" dirty="0" smtClean="0"/>
              <a:t>k-12 mathematics</a:t>
            </a:r>
            <a:r>
              <a:rPr lang="en-US" sz="1600" dirty="0"/>
              <a:t>, reading, writing, and communicating, science, social studies, comprehensive health, visual arts, drama/theatre, dance, and music). </a:t>
            </a:r>
            <a:endParaRPr lang="en-US" sz="1600" dirty="0" smtClean="0"/>
          </a:p>
        </p:txBody>
      </p:sp>
    </p:spTree>
    <p:extLst>
      <p:ext uri="{BB962C8B-B14F-4D97-AF65-F5344CB8AC3E}">
        <p14:creationId xmlns:p14="http://schemas.microsoft.com/office/powerpoint/2010/main" val="32071613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0"/>
            <a:ext cx="95391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131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r>
              <a:rPr lang="en-US" sz="3200" dirty="0" smtClean="0"/>
              <a:t>Generalizations: The Starting Point</a:t>
            </a:r>
            <a:endParaRPr lang="en-US" sz="3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0431612"/>
              </p:ext>
            </p:extLst>
          </p:nvPr>
        </p:nvGraphicFramePr>
        <p:xfrm>
          <a:off x="533400" y="1295400"/>
          <a:ext cx="8229600" cy="4521708"/>
        </p:xfrm>
        <a:graphic>
          <a:graphicData uri="http://schemas.openxmlformats.org/drawingml/2006/table">
            <a:tbl>
              <a:tblPr firstRow="1" firstCol="1" lastRow="1" lastCol="1" bandRow="1" bandCol="1"/>
              <a:tblGrid>
                <a:gridCol w="2782916"/>
                <a:gridCol w="2702365"/>
                <a:gridCol w="2744319"/>
              </a:tblGrid>
              <a:tr h="0">
                <a:tc>
                  <a:txBody>
                    <a:bodyPr/>
                    <a:lstStyle/>
                    <a:p>
                      <a:pPr marL="0" marR="0">
                        <a:lnSpc>
                          <a:spcPct val="115000"/>
                        </a:lnSpc>
                        <a:spcBef>
                          <a:spcPts val="0"/>
                        </a:spcBef>
                        <a:spcAft>
                          <a:spcPts val="1000"/>
                        </a:spcAft>
                      </a:pPr>
                      <a:r>
                        <a:rPr lang="en-US"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DADA"/>
                    </a:solidFill>
                  </a:tcPr>
                </a:tc>
                <a:tc gridSpan="2">
                  <a:txBody>
                    <a:bodyPr/>
                    <a:lstStyle/>
                    <a:p>
                      <a:pPr marL="0" marR="0">
                        <a:lnSpc>
                          <a:spcPct val="115000"/>
                        </a:lnSpc>
                        <a:spcBef>
                          <a:spcPts val="0"/>
                        </a:spcBef>
                        <a:spcAft>
                          <a:spcPts val="1000"/>
                        </a:spcAft>
                      </a:pPr>
                      <a:r>
                        <a:rPr lang="en-US" sz="1000" dirty="0">
                          <a:effectLst/>
                          <a:latin typeface="Calibri"/>
                          <a:ea typeface="Calibri"/>
                          <a:cs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DADADA"/>
                      </a:solidFill>
                      <a:prstDash val="solid"/>
                      <a:round/>
                      <a:headEnd type="none" w="med" len="med"/>
                      <a:tailEnd type="none" w="med" len="med"/>
                    </a:lnB>
                    <a:solidFill>
                      <a:srgbClr val="DADADA"/>
                    </a:solidFill>
                  </a:tcPr>
                </a:tc>
                <a:tc hMerge="1">
                  <a:txBody>
                    <a:bodyPr/>
                    <a:lstStyle/>
                    <a:p>
                      <a:endParaRPr lang="en-US"/>
                    </a:p>
                  </a:txBody>
                  <a:tcPr/>
                </a:tc>
              </a:tr>
              <a:tr h="478346">
                <a:tc>
                  <a:txBody>
                    <a:bodyPr/>
                    <a:lstStyle/>
                    <a:p>
                      <a:pPr marL="67945" marR="0">
                        <a:lnSpc>
                          <a:spcPct val="115000"/>
                        </a:lnSpc>
                        <a:spcBef>
                          <a:spcPts val="0"/>
                        </a:spcBef>
                        <a:spcAft>
                          <a:spcPts val="0"/>
                        </a:spcAft>
                      </a:pPr>
                      <a:r>
                        <a:rPr lang="en-US" sz="1600" b="1" spc="5" dirty="0">
                          <a:solidFill>
                            <a:srgbClr val="FF0000"/>
                          </a:solidFill>
                          <a:effectLst/>
                          <a:latin typeface="Calibri"/>
                          <a:ea typeface="Calibri"/>
                          <a:cs typeface="Calibri"/>
                        </a:rPr>
                        <a:t>G</a:t>
                      </a:r>
                      <a:r>
                        <a:rPr lang="en-US" sz="1600" b="1" spc="-5" dirty="0">
                          <a:solidFill>
                            <a:srgbClr val="FF0000"/>
                          </a:solidFill>
                          <a:effectLst/>
                          <a:latin typeface="Calibri"/>
                          <a:ea typeface="Calibri"/>
                          <a:cs typeface="Calibri"/>
                        </a:rPr>
                        <a:t>e</a:t>
                      </a:r>
                      <a:r>
                        <a:rPr lang="en-US" sz="1600" b="1" spc="5" dirty="0">
                          <a:solidFill>
                            <a:srgbClr val="FF0000"/>
                          </a:solidFill>
                          <a:effectLst/>
                          <a:latin typeface="Calibri"/>
                          <a:ea typeface="Calibri"/>
                          <a:cs typeface="Calibri"/>
                        </a:rPr>
                        <a:t>n</a:t>
                      </a:r>
                      <a:r>
                        <a:rPr lang="en-US" sz="1600" b="1" spc="-5" dirty="0">
                          <a:solidFill>
                            <a:srgbClr val="FF0000"/>
                          </a:solidFill>
                          <a:effectLst/>
                          <a:latin typeface="Calibri"/>
                          <a:ea typeface="Calibri"/>
                          <a:cs typeface="Calibri"/>
                        </a:rPr>
                        <a:t>e</a:t>
                      </a:r>
                      <a:r>
                        <a:rPr lang="en-US" sz="1600" b="1" spc="5" dirty="0">
                          <a:solidFill>
                            <a:srgbClr val="FF0000"/>
                          </a:solidFill>
                          <a:effectLst/>
                          <a:latin typeface="Calibri"/>
                          <a:ea typeface="Calibri"/>
                          <a:cs typeface="Calibri"/>
                        </a:rPr>
                        <a:t>r</a:t>
                      </a:r>
                      <a:r>
                        <a:rPr lang="en-US" sz="1600" b="1" spc="-5" dirty="0">
                          <a:solidFill>
                            <a:srgbClr val="FF0000"/>
                          </a:solidFill>
                          <a:effectLst/>
                          <a:latin typeface="Calibri"/>
                          <a:ea typeface="Calibri"/>
                          <a:cs typeface="Calibri"/>
                        </a:rPr>
                        <a:t>a</a:t>
                      </a:r>
                      <a:r>
                        <a:rPr lang="en-US" sz="1600" b="1" spc="5" dirty="0">
                          <a:solidFill>
                            <a:srgbClr val="FF0000"/>
                          </a:solidFill>
                          <a:effectLst/>
                          <a:latin typeface="Calibri"/>
                          <a:ea typeface="Calibri"/>
                          <a:cs typeface="Calibri"/>
                        </a:rPr>
                        <a:t>liz</a:t>
                      </a:r>
                      <a:r>
                        <a:rPr lang="en-US" sz="1600" b="1" spc="-5" dirty="0">
                          <a:solidFill>
                            <a:srgbClr val="FF0000"/>
                          </a:solidFill>
                          <a:effectLst/>
                          <a:latin typeface="Calibri"/>
                          <a:ea typeface="Calibri"/>
                          <a:cs typeface="Calibri"/>
                        </a:rPr>
                        <a:t>a</a:t>
                      </a:r>
                      <a:r>
                        <a:rPr lang="en-US" sz="1600" b="1" spc="-10" dirty="0">
                          <a:solidFill>
                            <a:srgbClr val="FF0000"/>
                          </a:solidFill>
                          <a:effectLst/>
                          <a:latin typeface="Calibri"/>
                          <a:ea typeface="Calibri"/>
                          <a:cs typeface="Calibri"/>
                        </a:rPr>
                        <a:t>t</a:t>
                      </a:r>
                      <a:r>
                        <a:rPr lang="en-US" sz="1600" b="1" spc="5" dirty="0">
                          <a:solidFill>
                            <a:srgbClr val="FF0000"/>
                          </a:solidFill>
                          <a:effectLst/>
                          <a:latin typeface="Calibri"/>
                          <a:ea typeface="Calibri"/>
                          <a:cs typeface="Calibri"/>
                        </a:rPr>
                        <a:t>ions</a:t>
                      </a:r>
                      <a:endParaRPr lang="en-US" sz="1600" b="1" dirty="0">
                        <a:solidFill>
                          <a:srgbClr val="FF0000"/>
                        </a:solidFill>
                        <a:effectLst/>
                        <a:latin typeface="Calibri"/>
                        <a:ea typeface="Calibri"/>
                        <a:cs typeface="Times New Roman"/>
                      </a:endParaRPr>
                    </a:p>
                    <a:p>
                      <a:pPr marL="67945" marR="0">
                        <a:lnSpc>
                          <a:spcPct val="115000"/>
                        </a:lnSpc>
                        <a:spcBef>
                          <a:spcPts val="0"/>
                        </a:spcBef>
                        <a:spcAft>
                          <a:spcPts val="0"/>
                        </a:spcAft>
                      </a:pPr>
                      <a:r>
                        <a:rPr lang="en-US" sz="1600" b="1" spc="5" dirty="0">
                          <a:solidFill>
                            <a:srgbClr val="FF0000"/>
                          </a:solidFill>
                          <a:effectLst/>
                          <a:latin typeface="Calibri"/>
                          <a:ea typeface="Calibri"/>
                          <a:cs typeface="Calibri"/>
                        </a:rPr>
                        <a:t>M</a:t>
                      </a:r>
                      <a:r>
                        <a:rPr lang="en-US" sz="1600" b="1" dirty="0">
                          <a:solidFill>
                            <a:srgbClr val="FF0000"/>
                          </a:solidFill>
                          <a:effectLst/>
                          <a:latin typeface="Calibri"/>
                          <a:ea typeface="Calibri"/>
                          <a:cs typeface="Calibri"/>
                        </a:rPr>
                        <a:t>y</a:t>
                      </a:r>
                      <a:r>
                        <a:rPr lang="en-US" sz="1600" b="1" spc="-15" dirty="0">
                          <a:solidFill>
                            <a:srgbClr val="FF0000"/>
                          </a:solidFill>
                          <a:effectLst/>
                          <a:latin typeface="Calibri"/>
                          <a:ea typeface="Calibri"/>
                          <a:cs typeface="Calibri"/>
                        </a:rPr>
                        <a:t> </a:t>
                      </a:r>
                      <a:r>
                        <a:rPr lang="en-US" sz="1600" b="1" dirty="0">
                          <a:solidFill>
                            <a:srgbClr val="FF0000"/>
                          </a:solidFill>
                          <a:effectLst/>
                          <a:latin typeface="Calibri"/>
                          <a:ea typeface="Calibri"/>
                          <a:cs typeface="Calibri"/>
                        </a:rPr>
                        <a:t>st</a:t>
                      </a:r>
                      <a:r>
                        <a:rPr lang="en-US" sz="1600" b="1" spc="5" dirty="0">
                          <a:solidFill>
                            <a:srgbClr val="FF0000"/>
                          </a:solidFill>
                          <a:effectLst/>
                          <a:latin typeface="Calibri"/>
                          <a:ea typeface="Calibri"/>
                          <a:cs typeface="Calibri"/>
                        </a:rPr>
                        <a:t>uden</a:t>
                      </a:r>
                      <a:r>
                        <a:rPr lang="en-US" sz="1600" b="1" dirty="0">
                          <a:solidFill>
                            <a:srgbClr val="FF0000"/>
                          </a:solidFill>
                          <a:effectLst/>
                          <a:latin typeface="Calibri"/>
                          <a:ea typeface="Calibri"/>
                          <a:cs typeface="Calibri"/>
                        </a:rPr>
                        <a:t>ts</a:t>
                      </a:r>
                      <a:r>
                        <a:rPr lang="en-US" sz="1600" b="1" spc="-35" dirty="0">
                          <a:solidFill>
                            <a:srgbClr val="FF0000"/>
                          </a:solidFill>
                          <a:effectLst/>
                          <a:latin typeface="Calibri"/>
                          <a:ea typeface="Calibri"/>
                          <a:cs typeface="Calibri"/>
                        </a:rPr>
                        <a:t> </a:t>
                      </a:r>
                      <a:r>
                        <a:rPr lang="en-US" sz="1600" b="1" dirty="0">
                          <a:solidFill>
                            <a:srgbClr val="FF0000"/>
                          </a:solidFill>
                          <a:effectLst/>
                          <a:latin typeface="Calibri"/>
                          <a:ea typeface="Calibri"/>
                          <a:cs typeface="Calibri"/>
                        </a:rPr>
                        <a:t>w</a:t>
                      </a:r>
                      <a:r>
                        <a:rPr lang="en-US" sz="1600" b="1" spc="-5" dirty="0">
                          <a:solidFill>
                            <a:srgbClr val="FF0000"/>
                          </a:solidFill>
                          <a:effectLst/>
                          <a:latin typeface="Calibri"/>
                          <a:ea typeface="Calibri"/>
                          <a:cs typeface="Calibri"/>
                        </a:rPr>
                        <a:t>il</a:t>
                      </a:r>
                      <a:r>
                        <a:rPr lang="en-US" sz="1600" b="1" dirty="0">
                          <a:solidFill>
                            <a:srgbClr val="FF0000"/>
                          </a:solidFill>
                          <a:effectLst/>
                          <a:latin typeface="Calibri"/>
                          <a:ea typeface="Calibri"/>
                          <a:cs typeface="Calibri"/>
                        </a:rPr>
                        <a:t>l</a:t>
                      </a:r>
                      <a:r>
                        <a:rPr lang="en-US" sz="1600" b="1" spc="-15" dirty="0">
                          <a:solidFill>
                            <a:srgbClr val="FF0000"/>
                          </a:solidFill>
                          <a:effectLst/>
                          <a:latin typeface="Calibri"/>
                          <a:ea typeface="Calibri"/>
                          <a:cs typeface="Calibri"/>
                        </a:rPr>
                        <a:t> </a:t>
                      </a:r>
                      <a:r>
                        <a:rPr lang="en-US" sz="1600" b="1" spc="-5" dirty="0">
                          <a:solidFill>
                            <a:srgbClr val="FF0000"/>
                          </a:solidFill>
                          <a:effectLst/>
                          <a:latin typeface="Calibri"/>
                          <a:ea typeface="Calibri"/>
                          <a:cs typeface="Calibri"/>
                        </a:rPr>
                        <a:t>U</a:t>
                      </a:r>
                      <a:r>
                        <a:rPr lang="en-US" sz="1600" b="1" dirty="0">
                          <a:solidFill>
                            <a:srgbClr val="FF0000"/>
                          </a:solidFill>
                          <a:effectLst/>
                          <a:latin typeface="Calibri"/>
                          <a:ea typeface="Calibri"/>
                          <a:cs typeface="Calibri"/>
                        </a:rPr>
                        <a:t>nde</a:t>
                      </a:r>
                      <a:r>
                        <a:rPr lang="en-US" sz="1600" b="1" spc="5" dirty="0">
                          <a:solidFill>
                            <a:srgbClr val="FF0000"/>
                          </a:solidFill>
                          <a:effectLst/>
                          <a:latin typeface="Calibri"/>
                          <a:ea typeface="Calibri"/>
                          <a:cs typeface="Calibri"/>
                        </a:rPr>
                        <a:t>r</a:t>
                      </a:r>
                      <a:r>
                        <a:rPr lang="en-US" sz="1600" b="1" spc="-10" dirty="0">
                          <a:solidFill>
                            <a:srgbClr val="FF0000"/>
                          </a:solidFill>
                          <a:effectLst/>
                          <a:latin typeface="Calibri"/>
                          <a:ea typeface="Calibri"/>
                          <a:cs typeface="Calibri"/>
                        </a:rPr>
                        <a:t>s</a:t>
                      </a:r>
                      <a:r>
                        <a:rPr lang="en-US" sz="1600" b="1" spc="-5" dirty="0">
                          <a:solidFill>
                            <a:srgbClr val="FF0000"/>
                          </a:solidFill>
                          <a:effectLst/>
                          <a:latin typeface="Calibri"/>
                          <a:ea typeface="Calibri"/>
                          <a:cs typeface="Calibri"/>
                        </a:rPr>
                        <a:t>t</a:t>
                      </a:r>
                      <a:r>
                        <a:rPr lang="en-US" sz="1600" b="1" spc="5" dirty="0">
                          <a:solidFill>
                            <a:srgbClr val="FF0000"/>
                          </a:solidFill>
                          <a:effectLst/>
                          <a:latin typeface="Calibri"/>
                          <a:ea typeface="Calibri"/>
                          <a:cs typeface="Calibri"/>
                        </a:rPr>
                        <a:t>a</a:t>
                      </a:r>
                      <a:r>
                        <a:rPr lang="en-US" sz="1600" b="1" dirty="0">
                          <a:solidFill>
                            <a:srgbClr val="FF0000"/>
                          </a:solidFill>
                          <a:effectLst/>
                          <a:latin typeface="Calibri"/>
                          <a:ea typeface="Calibri"/>
                          <a:cs typeface="Calibri"/>
                        </a:rPr>
                        <a:t>nd</a:t>
                      </a:r>
                      <a:r>
                        <a:rPr lang="en-US" sz="1600" b="1" spc="-50" dirty="0">
                          <a:solidFill>
                            <a:srgbClr val="FF0000"/>
                          </a:solidFill>
                          <a:effectLst/>
                          <a:latin typeface="Calibri"/>
                          <a:ea typeface="Calibri"/>
                          <a:cs typeface="Calibri"/>
                        </a:rPr>
                        <a:t> </a:t>
                      </a:r>
                      <a:r>
                        <a:rPr lang="en-US" sz="1600" b="1" dirty="0">
                          <a:solidFill>
                            <a:srgbClr val="FF0000"/>
                          </a:solidFill>
                          <a:effectLst/>
                          <a:latin typeface="Calibri"/>
                          <a:ea typeface="Calibri"/>
                          <a:cs typeface="Calibri"/>
                        </a:rPr>
                        <a:t>t</a:t>
                      </a:r>
                      <a:r>
                        <a:rPr lang="en-US" sz="1600" b="1" spc="5" dirty="0">
                          <a:solidFill>
                            <a:srgbClr val="FF0000"/>
                          </a:solidFill>
                          <a:effectLst/>
                          <a:latin typeface="Calibri"/>
                          <a:ea typeface="Calibri"/>
                          <a:cs typeface="Calibri"/>
                        </a:rPr>
                        <a:t>h</a:t>
                      </a:r>
                      <a:r>
                        <a:rPr lang="en-US" sz="1600" b="1" dirty="0">
                          <a:solidFill>
                            <a:srgbClr val="FF0000"/>
                          </a:solidFill>
                          <a:effectLst/>
                          <a:latin typeface="Calibri"/>
                          <a:ea typeface="Calibri"/>
                          <a:cs typeface="Calibri"/>
                        </a:rPr>
                        <a:t>at…</a:t>
                      </a:r>
                      <a:endParaRPr lang="en-US" sz="1600" dirty="0">
                        <a:solidFill>
                          <a:srgbClr val="FF0000"/>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ADADA"/>
                    </a:solidFill>
                  </a:tcPr>
                </a:tc>
                <a:tc gridSpan="2">
                  <a:txBody>
                    <a:bodyPr/>
                    <a:lstStyle/>
                    <a:p>
                      <a:pPr marL="2482215" marR="2467610" algn="ctr">
                        <a:lnSpc>
                          <a:spcPts val="1315"/>
                        </a:lnSpc>
                        <a:spcBef>
                          <a:spcPts val="0"/>
                        </a:spcBef>
                        <a:spcAft>
                          <a:spcPts val="0"/>
                        </a:spcAft>
                      </a:pPr>
                      <a:r>
                        <a:rPr lang="en-US" sz="1100" b="1" spc="5" dirty="0">
                          <a:effectLst/>
                          <a:latin typeface="Calibri"/>
                          <a:ea typeface="Calibri"/>
                          <a:cs typeface="Calibri"/>
                        </a:rPr>
                        <a:t>Gui</a:t>
                      </a:r>
                      <a:r>
                        <a:rPr lang="en-US" sz="1100" b="1" spc="-10" dirty="0">
                          <a:effectLst/>
                          <a:latin typeface="Calibri"/>
                          <a:ea typeface="Calibri"/>
                          <a:cs typeface="Calibri"/>
                        </a:rPr>
                        <a:t>d</a:t>
                      </a:r>
                      <a:r>
                        <a:rPr lang="en-US" sz="1100" b="1" spc="5" dirty="0">
                          <a:effectLst/>
                          <a:latin typeface="Calibri"/>
                          <a:ea typeface="Calibri"/>
                          <a:cs typeface="Calibri"/>
                        </a:rPr>
                        <a:t>in</a:t>
                      </a:r>
                      <a:r>
                        <a:rPr lang="en-US" sz="1100" b="1" dirty="0">
                          <a:effectLst/>
                          <a:latin typeface="Calibri"/>
                          <a:ea typeface="Calibri"/>
                          <a:cs typeface="Calibri"/>
                        </a:rPr>
                        <a:t>g</a:t>
                      </a:r>
                      <a:r>
                        <a:rPr lang="en-US" sz="1100" b="1" spc="-50" dirty="0">
                          <a:effectLst/>
                          <a:latin typeface="Calibri"/>
                          <a:ea typeface="Calibri"/>
                          <a:cs typeface="Calibri"/>
                        </a:rPr>
                        <a:t> </a:t>
                      </a:r>
                      <a:endParaRPr lang="en-US" sz="1000" dirty="0">
                        <a:effectLst/>
                        <a:latin typeface="Calibri"/>
                        <a:ea typeface="Calibri"/>
                        <a:cs typeface="Times New Roman"/>
                      </a:endParaRPr>
                    </a:p>
                    <a:p>
                      <a:pPr marL="1055370" marR="0">
                        <a:lnSpc>
                          <a:spcPts val="1220"/>
                        </a:lnSpc>
                        <a:spcBef>
                          <a:spcPts val="0"/>
                        </a:spcBef>
                        <a:spcAft>
                          <a:spcPts val="0"/>
                        </a:spcAft>
                        <a:tabLst>
                          <a:tab pos="4305300" algn="l"/>
                        </a:tabLst>
                      </a:pPr>
                      <a:r>
                        <a:rPr lang="en-US" sz="900" b="1" dirty="0">
                          <a:effectLst/>
                          <a:latin typeface="Calibri"/>
                          <a:ea typeface="Calibri"/>
                          <a:cs typeface="Calibri"/>
                        </a:rPr>
                        <a:t>Fa</a:t>
                      </a:r>
                      <a:r>
                        <a:rPr lang="en-US" sz="900" b="1" spc="5" dirty="0">
                          <a:effectLst/>
                          <a:latin typeface="Calibri"/>
                          <a:ea typeface="Calibri"/>
                          <a:cs typeface="Calibri"/>
                        </a:rPr>
                        <a:t>c</a:t>
                      </a:r>
                      <a:r>
                        <a:rPr lang="en-US" sz="900" b="1" dirty="0">
                          <a:effectLst/>
                          <a:latin typeface="Calibri"/>
                          <a:ea typeface="Calibri"/>
                          <a:cs typeface="Calibri"/>
                        </a:rPr>
                        <a:t>t</a:t>
                      </a:r>
                      <a:r>
                        <a:rPr lang="en-US" sz="900" b="1" spc="5" dirty="0">
                          <a:effectLst/>
                          <a:latin typeface="Calibri"/>
                          <a:ea typeface="Calibri"/>
                          <a:cs typeface="Calibri"/>
                        </a:rPr>
                        <a:t>u</a:t>
                      </a:r>
                      <a:r>
                        <a:rPr lang="en-US" sz="900" b="1" dirty="0">
                          <a:effectLst/>
                          <a:latin typeface="Calibri"/>
                          <a:ea typeface="Calibri"/>
                          <a:cs typeface="Calibri"/>
                        </a:rPr>
                        <a:t>al	C</a:t>
                      </a:r>
                      <a:r>
                        <a:rPr lang="en-US" sz="900" b="1" spc="5" dirty="0">
                          <a:effectLst/>
                          <a:latin typeface="Calibri"/>
                          <a:ea typeface="Calibri"/>
                          <a:cs typeface="Calibri"/>
                        </a:rPr>
                        <a:t>oncep</a:t>
                      </a:r>
                      <a:r>
                        <a:rPr lang="en-US" sz="900" b="1" dirty="0">
                          <a:effectLst/>
                          <a:latin typeface="Calibri"/>
                          <a:ea typeface="Calibri"/>
                          <a:cs typeface="Calibri"/>
                        </a:rPr>
                        <a:t>t</a:t>
                      </a:r>
                      <a:r>
                        <a:rPr lang="en-US" sz="900" b="1" spc="5" dirty="0">
                          <a:effectLst/>
                          <a:latin typeface="Calibri"/>
                          <a:ea typeface="Calibri"/>
                          <a:cs typeface="Calibri"/>
                        </a:rPr>
                        <a:t>u</a:t>
                      </a:r>
                      <a:r>
                        <a:rPr lang="en-US" sz="900" b="1" dirty="0">
                          <a:effectLst/>
                          <a:latin typeface="Calibri"/>
                          <a:ea typeface="Calibri"/>
                          <a:cs typeface="Calibri"/>
                        </a:rPr>
                        <a:t>al</a:t>
                      </a: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DADADA"/>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DADA"/>
                    </a:solidFill>
                  </a:tcPr>
                </a:tc>
                <a:tc hMerge="1">
                  <a:txBody>
                    <a:bodyPr/>
                    <a:lstStyle/>
                    <a:p>
                      <a:endParaRPr lang="en-US"/>
                    </a:p>
                  </a:txBody>
                  <a:tcPr/>
                </a:tc>
              </a:tr>
              <a:tr h="632117">
                <a:tc>
                  <a:txBody>
                    <a:bodyPr/>
                    <a:lstStyle/>
                    <a:p>
                      <a:r>
                        <a:rPr lang="en-US" sz="500" dirty="0" smtClean="0">
                          <a:effectLst/>
                          <a:latin typeface="Calibri"/>
                          <a:ea typeface="Calibri"/>
                          <a:cs typeface="Times New Roman"/>
                        </a:rPr>
                        <a:t> </a:t>
                      </a:r>
                      <a:r>
                        <a:rPr lang="en-US" sz="500" dirty="0">
                          <a:effectLst/>
                          <a:latin typeface="Calibri"/>
                          <a:ea typeface="Calibri"/>
                          <a:cs typeface="Times New Roman"/>
                        </a:rPr>
                        <a:t> </a:t>
                      </a:r>
                      <a:r>
                        <a:rPr lang="en-US" sz="1000" b="0" i="0" u="none" strike="noStrike" baseline="0" dirty="0" smtClean="0">
                          <a:solidFill>
                            <a:srgbClr val="000000"/>
                          </a:solidFill>
                          <a:latin typeface="+mn-lt"/>
                        </a:rPr>
                        <a:t>The analysis of media, culture, peers,(etc.) can </a:t>
                      </a:r>
                    </a:p>
                    <a:p>
                      <a:r>
                        <a:rPr lang="en-US" sz="1000" b="0" i="0" u="none" strike="noStrike" baseline="0" dirty="0" smtClean="0">
                          <a:solidFill>
                            <a:srgbClr val="000000"/>
                          </a:solidFill>
                          <a:latin typeface="+mn-lt"/>
                        </a:rPr>
                        <a:t> increase understanding of what and who</a:t>
                      </a:r>
                    </a:p>
                    <a:p>
                      <a:r>
                        <a:rPr lang="en-US" sz="1000" b="0" i="0" u="none" strike="noStrike" baseline="0" dirty="0" smtClean="0">
                          <a:solidFill>
                            <a:srgbClr val="000000"/>
                          </a:solidFill>
                          <a:latin typeface="+mn-lt"/>
                        </a:rPr>
                        <a:t> shapes/influences a person’s mental and emotional</a:t>
                      </a:r>
                    </a:p>
                    <a:p>
                      <a:r>
                        <a:rPr lang="en-US" sz="1000" b="0" i="0" u="none" strike="noStrike" baseline="0" dirty="0" smtClean="0">
                          <a:solidFill>
                            <a:srgbClr val="000000"/>
                          </a:solidFill>
                          <a:latin typeface="+mn-lt"/>
                        </a:rPr>
                        <a:t> health. (CH09-GR.8-S.3-GLE.2-EO.a;IQ-1;N-1) 	</a:t>
                      </a:r>
                    </a:p>
                    <a:p>
                      <a:pPr marL="0" marR="0">
                        <a:lnSpc>
                          <a:spcPts val="550"/>
                        </a:lnSpc>
                        <a:spcBef>
                          <a:spcPts val="15"/>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b="0" i="0" u="none" strike="noStrike" baseline="0" dirty="0" smtClean="0">
                          <a:solidFill>
                            <a:srgbClr val="000000"/>
                          </a:solidFill>
                          <a:latin typeface="+mn-lt"/>
                        </a:rPr>
                        <a:t> What internal and external factors are most</a:t>
                      </a:r>
                    </a:p>
                    <a:p>
                      <a:r>
                        <a:rPr lang="en-US" sz="1000" b="0" i="0" u="none" strike="noStrike" baseline="0" dirty="0" smtClean="0">
                          <a:solidFill>
                            <a:srgbClr val="000000"/>
                          </a:solidFill>
                          <a:latin typeface="+mn-lt"/>
                        </a:rPr>
                        <a:t> influential on mental and emotional health? (CH09-</a:t>
                      </a:r>
                    </a:p>
                    <a:p>
                      <a:r>
                        <a:rPr lang="en-US" sz="1000" b="0" i="0" u="none" strike="noStrike" baseline="0" dirty="0" smtClean="0">
                          <a:solidFill>
                            <a:srgbClr val="000000"/>
                          </a:solidFill>
                          <a:latin typeface="+mn-lt"/>
                        </a:rPr>
                        <a:t> GR.8-S.3-GLE.2-EO.d)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b="0" i="0" u="none" strike="noStrike" baseline="0" dirty="0" smtClean="0">
                          <a:solidFill>
                            <a:srgbClr val="000000"/>
                          </a:solidFill>
                          <a:latin typeface="+mn-lt"/>
                        </a:rPr>
                        <a:t> How can too much TV and media affect mental and  </a:t>
                      </a:r>
                    </a:p>
                    <a:p>
                      <a:r>
                        <a:rPr lang="en-US" sz="1000" b="0" i="0" u="none" strike="noStrike" baseline="0" dirty="0" smtClean="0">
                          <a:solidFill>
                            <a:srgbClr val="000000"/>
                          </a:solidFill>
                          <a:latin typeface="+mn-lt"/>
                        </a:rPr>
                        <a:t>  emotional health? (CH09-GR.8-S.3-GLE.2-EO.a) 	</a:t>
                      </a:r>
                    </a:p>
                    <a:p>
                      <a:pPr marL="0" marR="0">
                        <a:lnSpc>
                          <a:spcPts val="550"/>
                        </a:lnSpc>
                        <a:spcBef>
                          <a:spcPts val="15"/>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4990">
                <a:tc>
                  <a:txBody>
                    <a:bodyPr/>
                    <a:lstStyle/>
                    <a:p>
                      <a:r>
                        <a:rPr lang="en-US" sz="1000" b="0" i="0" u="none" strike="noStrike" baseline="0" dirty="0" smtClean="0">
                          <a:solidFill>
                            <a:srgbClr val="000000"/>
                          </a:solidFill>
                          <a:latin typeface="+mn-lt"/>
                        </a:rPr>
                        <a:t> Stereotypes and biases about mental illness can </a:t>
                      </a:r>
                    </a:p>
                    <a:p>
                      <a:r>
                        <a:rPr lang="en-US" sz="1000" b="0" i="0" u="none" strike="noStrike" baseline="0" dirty="0" smtClean="0">
                          <a:solidFill>
                            <a:srgbClr val="000000"/>
                          </a:solidFill>
                          <a:latin typeface="+mn-lt"/>
                        </a:rPr>
                        <a:t> often prevent people from getting help and/or</a:t>
                      </a:r>
                    </a:p>
                    <a:p>
                      <a:r>
                        <a:rPr lang="en-US" sz="1000" b="0" i="0" u="none" strike="noStrike" baseline="0" dirty="0" smtClean="0">
                          <a:solidFill>
                            <a:srgbClr val="000000"/>
                          </a:solidFill>
                          <a:latin typeface="+mn-lt"/>
                        </a:rPr>
                        <a:t> accessing resources. (CH09-GR.8-S.3-GLE.1-</a:t>
                      </a:r>
                    </a:p>
                    <a:p>
                      <a:r>
                        <a:rPr lang="en-US" sz="1000" b="0" i="0" u="none" strike="noStrike" baseline="0" dirty="0" smtClean="0">
                          <a:solidFill>
                            <a:srgbClr val="000000"/>
                          </a:solidFill>
                          <a:latin typeface="+mn-lt"/>
                        </a:rPr>
                        <a:t> EO.b;IQ.3;RA.1, RA.2;N.1) 	</a:t>
                      </a:r>
                    </a:p>
                    <a:p>
                      <a:pPr marL="0" marR="0">
                        <a:lnSpc>
                          <a:spcPts val="550"/>
                        </a:lnSpc>
                        <a:spcBef>
                          <a:spcPts val="15"/>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b="0" i="0" u="none" strike="noStrike" baseline="0" dirty="0" smtClean="0">
                          <a:solidFill>
                            <a:srgbClr val="000000"/>
                          </a:solidFill>
                          <a:latin typeface="+mn-lt"/>
                        </a:rPr>
                        <a:t> What are some stereotypes and biases that </a:t>
                      </a:r>
                    </a:p>
                    <a:p>
                      <a:r>
                        <a:rPr lang="en-US" sz="1000" b="0" i="0" u="none" strike="noStrike" baseline="0" dirty="0" smtClean="0">
                          <a:solidFill>
                            <a:srgbClr val="000000"/>
                          </a:solidFill>
                          <a:latin typeface="+mn-lt"/>
                        </a:rPr>
                        <a:t> surround people with mental illness and </a:t>
                      </a:r>
                    </a:p>
                    <a:p>
                      <a:r>
                        <a:rPr lang="en-US" sz="1000" b="0" i="0" u="none" strike="noStrike" baseline="0" dirty="0" smtClean="0">
                          <a:solidFill>
                            <a:srgbClr val="000000"/>
                          </a:solidFill>
                          <a:latin typeface="+mn-lt"/>
                        </a:rPr>
                        <a:t> disabilities? (CH09-GR.8-S.3-GLE.1-EO.b) 	</a:t>
                      </a:r>
                    </a:p>
                    <a:p>
                      <a:pPr marL="0" marR="0">
                        <a:lnSpc>
                          <a:spcPts val="550"/>
                        </a:lnSpc>
                        <a:spcBef>
                          <a:spcPts val="15"/>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b="0" i="0" u="none" strike="noStrike" baseline="0" dirty="0" smtClean="0">
                          <a:solidFill>
                            <a:srgbClr val="000000"/>
                          </a:solidFill>
                          <a:latin typeface="+mn-lt"/>
                        </a:rPr>
                        <a:t> Why is it sometimes hard to talk about emotional </a:t>
                      </a:r>
                    </a:p>
                    <a:p>
                      <a:r>
                        <a:rPr lang="en-US" sz="1000" b="0" i="0" u="none" strike="noStrike" baseline="0" dirty="0" smtClean="0">
                          <a:solidFill>
                            <a:srgbClr val="000000"/>
                          </a:solidFill>
                          <a:latin typeface="+mn-lt"/>
                        </a:rPr>
                        <a:t> concerns? (CH09-GR.8-S.3-GLE.1-EO.b,c) </a:t>
                      </a:r>
                    </a:p>
                    <a:p>
                      <a:r>
                        <a:rPr lang="en-US" sz="1000" b="0" i="0" u="none" strike="noStrike" baseline="0" dirty="0" smtClean="0">
                          <a:solidFill>
                            <a:srgbClr val="000000"/>
                          </a:solidFill>
                          <a:latin typeface="+mn-lt"/>
                        </a:rPr>
                        <a:t> </a:t>
                      </a:r>
                    </a:p>
                    <a:p>
                      <a:r>
                        <a:rPr lang="en-US" sz="1000" b="0" i="0" u="none" strike="noStrike" baseline="0" dirty="0" smtClean="0">
                          <a:solidFill>
                            <a:srgbClr val="000000"/>
                          </a:solidFill>
                          <a:latin typeface="+mn-lt"/>
                        </a:rPr>
                        <a:t> Does everyone have bias? (CH09-GR.8-S.3-GLE.1-</a:t>
                      </a:r>
                    </a:p>
                    <a:p>
                      <a:r>
                        <a:rPr lang="en-US" sz="1000" b="0" i="0" u="none" strike="noStrike" baseline="0" dirty="0" smtClean="0">
                          <a:solidFill>
                            <a:srgbClr val="000000"/>
                          </a:solidFill>
                          <a:latin typeface="+mn-lt"/>
                        </a:rPr>
                        <a:t> </a:t>
                      </a:r>
                      <a:r>
                        <a:rPr lang="en-US" sz="1000" b="0" i="0" u="none" strike="noStrike" baseline="0" dirty="0" err="1" smtClean="0">
                          <a:solidFill>
                            <a:srgbClr val="000000"/>
                          </a:solidFill>
                          <a:latin typeface="+mn-lt"/>
                        </a:rPr>
                        <a:t>EO.a</a:t>
                      </a:r>
                      <a:r>
                        <a:rPr lang="en-US" sz="1000" b="0" i="0" u="none" strike="noStrike" baseline="0" dirty="0" smtClean="0">
                          <a:solidFill>
                            <a:srgbClr val="000000"/>
                          </a:solidFill>
                          <a:latin typeface="+mn-lt"/>
                        </a:rPr>
                        <a:t>) 	</a:t>
                      </a:r>
                    </a:p>
                    <a:p>
                      <a:pPr marL="0" marR="0">
                        <a:lnSpc>
                          <a:spcPts val="550"/>
                        </a:lnSpc>
                        <a:spcBef>
                          <a:spcPts val="15"/>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1003">
                <a:tc>
                  <a:txBody>
                    <a:bodyPr/>
                    <a:lstStyle/>
                    <a:p>
                      <a:r>
                        <a:rPr lang="en-US" sz="1000" b="0" i="0" u="none" strike="noStrike" baseline="0" dirty="0" smtClean="0">
                          <a:solidFill>
                            <a:srgbClr val="000000"/>
                          </a:solidFill>
                          <a:latin typeface="+mn-lt"/>
                        </a:rPr>
                        <a:t> The development of strong interpersonal </a:t>
                      </a:r>
                    </a:p>
                    <a:p>
                      <a:r>
                        <a:rPr lang="en-US" sz="1000" b="0" i="0" u="none" strike="noStrike" baseline="0" dirty="0" smtClean="0">
                          <a:solidFill>
                            <a:srgbClr val="000000"/>
                          </a:solidFill>
                          <a:latin typeface="+mn-lt"/>
                        </a:rPr>
                        <a:t> communication skills helps individuals access school      </a:t>
                      </a:r>
                    </a:p>
                    <a:p>
                      <a:r>
                        <a:rPr lang="en-US" sz="1000" b="0" i="0" u="none" strike="noStrike" baseline="0" dirty="0" smtClean="0">
                          <a:solidFill>
                            <a:srgbClr val="000000"/>
                          </a:solidFill>
                          <a:latin typeface="+mn-lt"/>
                        </a:rPr>
                        <a:t> and community resources for mental and emotional</a:t>
                      </a:r>
                    </a:p>
                    <a:p>
                      <a:r>
                        <a:rPr lang="en-US" sz="1000" b="0" i="0" u="none" strike="noStrike" baseline="0" dirty="0" smtClean="0">
                          <a:solidFill>
                            <a:srgbClr val="000000"/>
                          </a:solidFill>
                          <a:latin typeface="+mn-lt"/>
                        </a:rPr>
                        <a:t> health. (CH09-GR.8-S.3-GLE.1-EO.a,c;IQ.1, IQ.2, </a:t>
                      </a:r>
                    </a:p>
                    <a:p>
                      <a:r>
                        <a:rPr lang="en-US" sz="1000" b="0" i="0" u="none" strike="noStrike" baseline="0" dirty="0" smtClean="0">
                          <a:solidFill>
                            <a:srgbClr val="000000"/>
                          </a:solidFill>
                          <a:latin typeface="+mn-lt"/>
                        </a:rPr>
                        <a:t> IQ.3;N.1)and(CH09-GR.8-S.3-GLE.2;RA.2) 	</a:t>
                      </a:r>
                    </a:p>
                    <a:p>
                      <a:pPr marL="0" marR="0">
                        <a:lnSpc>
                          <a:spcPts val="550"/>
                        </a:lnSpc>
                        <a:spcBef>
                          <a:spcPts val="30"/>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b="0" i="0" u="none" strike="noStrike" baseline="0" dirty="0" smtClean="0">
                          <a:solidFill>
                            <a:srgbClr val="000000"/>
                          </a:solidFill>
                          <a:latin typeface="+mn-lt"/>
                        </a:rPr>
                        <a:t> Under what circumstances might you strongly </a:t>
                      </a:r>
                    </a:p>
                    <a:p>
                      <a:r>
                        <a:rPr lang="en-US" sz="1000" b="0" i="0" u="none" strike="noStrike" baseline="0" dirty="0" smtClean="0">
                          <a:solidFill>
                            <a:srgbClr val="000000"/>
                          </a:solidFill>
                          <a:latin typeface="+mn-lt"/>
                        </a:rPr>
                        <a:t> encourage a friend to seek help for his problem?</a:t>
                      </a:r>
                    </a:p>
                    <a:p>
                      <a:r>
                        <a:rPr lang="en-US" sz="1000" b="0" i="0" u="none" strike="noStrike" baseline="0" dirty="0" smtClean="0">
                          <a:solidFill>
                            <a:srgbClr val="000000"/>
                          </a:solidFill>
                          <a:latin typeface="+mn-lt"/>
                        </a:rPr>
                        <a:t> (CH09-GR.8-S.3-GLE.1-EO.a,c;IQ.3) </a:t>
                      </a:r>
                    </a:p>
                    <a:p>
                      <a:r>
                        <a:rPr lang="en-US" sz="1000" b="0" i="0" u="none" strike="noStrike" baseline="0" dirty="0" smtClean="0">
                          <a:solidFill>
                            <a:srgbClr val="000000"/>
                          </a:solidFill>
                          <a:latin typeface="+mn-lt"/>
                        </a:rPr>
                        <a:t> </a:t>
                      </a:r>
                    </a:p>
                    <a:p>
                      <a:r>
                        <a:rPr lang="en-US" sz="1000" b="0" i="0" u="none" strike="noStrike" baseline="0" dirty="0" smtClean="0">
                          <a:solidFill>
                            <a:srgbClr val="000000"/>
                          </a:solidFill>
                          <a:latin typeface="+mn-lt"/>
                        </a:rPr>
                        <a:t> When you need to talk about problems, how do </a:t>
                      </a:r>
                    </a:p>
                    <a:p>
                      <a:r>
                        <a:rPr lang="en-US" sz="1000" b="0" i="0" u="none" strike="noStrike" baseline="0" dirty="0" smtClean="0">
                          <a:solidFill>
                            <a:srgbClr val="000000"/>
                          </a:solidFill>
                          <a:latin typeface="+mn-lt"/>
                        </a:rPr>
                        <a:t> you know whom to trust to speak to about </a:t>
                      </a:r>
                    </a:p>
                    <a:p>
                      <a:r>
                        <a:rPr lang="en-US" sz="1000" b="0" i="0" u="none" strike="noStrike" baseline="0" dirty="0" smtClean="0">
                          <a:solidFill>
                            <a:srgbClr val="000000"/>
                          </a:solidFill>
                          <a:latin typeface="+mn-lt"/>
                        </a:rPr>
                        <a:t> problems? (CH09-GR.8-S.3-GLE.1-EO.a,c;IQ.2) 	</a:t>
                      </a:r>
                    </a:p>
                    <a:p>
                      <a:pPr marL="0" marR="0">
                        <a:lnSpc>
                          <a:spcPts val="550"/>
                        </a:lnSpc>
                        <a:spcBef>
                          <a:spcPts val="30"/>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b="0" i="0" u="none" strike="noStrike" baseline="0" dirty="0" smtClean="0">
                          <a:solidFill>
                            <a:srgbClr val="000000"/>
                          </a:solidFill>
                          <a:latin typeface="+mn-lt"/>
                        </a:rPr>
                        <a:t>  </a:t>
                      </a:r>
                    </a:p>
                    <a:p>
                      <a:r>
                        <a:rPr lang="en-US" sz="1000" b="0" i="0" u="none" strike="noStrike" baseline="0" dirty="0" smtClean="0">
                          <a:solidFill>
                            <a:srgbClr val="000000"/>
                          </a:solidFill>
                          <a:latin typeface="+mn-lt"/>
                        </a:rPr>
                        <a:t> How do strong interpersonal skills help person </a:t>
                      </a:r>
                    </a:p>
                    <a:p>
                      <a:r>
                        <a:rPr lang="en-US" sz="1000" b="0" i="0" u="none" strike="noStrike" baseline="0" dirty="0" smtClean="0">
                          <a:solidFill>
                            <a:srgbClr val="000000"/>
                          </a:solidFill>
                          <a:latin typeface="+mn-lt"/>
                        </a:rPr>
                        <a:t> access valid resources? (CH09-GR.8-S.3-GLE.1-</a:t>
                      </a:r>
                    </a:p>
                    <a:p>
                      <a:r>
                        <a:rPr lang="en-US" sz="1000" b="0" i="0" u="none" strike="noStrike" baseline="0" dirty="0" smtClean="0">
                          <a:solidFill>
                            <a:srgbClr val="000000"/>
                          </a:solidFill>
                          <a:latin typeface="+mn-lt"/>
                        </a:rPr>
                        <a:t> </a:t>
                      </a:r>
                      <a:r>
                        <a:rPr lang="en-US" sz="1000" b="0" i="0" u="none" strike="noStrike" baseline="0" dirty="0" err="1" smtClean="0">
                          <a:solidFill>
                            <a:srgbClr val="000000"/>
                          </a:solidFill>
                          <a:latin typeface="+mn-lt"/>
                        </a:rPr>
                        <a:t>EO.a,c</a:t>
                      </a:r>
                      <a:r>
                        <a:rPr lang="en-US" sz="1000" b="0" i="0" u="none" strike="noStrike" baseline="0" dirty="0" smtClean="0">
                          <a:solidFill>
                            <a:srgbClr val="000000"/>
                          </a:solidFill>
                          <a:latin typeface="+mn-lt"/>
                        </a:rPr>
                        <a:t>) 	</a:t>
                      </a:r>
                    </a:p>
                    <a:p>
                      <a:pPr marL="0" marR="0">
                        <a:lnSpc>
                          <a:spcPts val="550"/>
                        </a:lnSpc>
                        <a:spcBef>
                          <a:spcPts val="15"/>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2117">
                <a:tc>
                  <a:txBody>
                    <a:bodyPr/>
                    <a:lstStyle/>
                    <a:p>
                      <a:r>
                        <a:rPr lang="en-US" sz="1000" b="0" i="0" u="none" strike="noStrike" baseline="0" dirty="0" smtClean="0">
                          <a:solidFill>
                            <a:srgbClr val="000000"/>
                          </a:solidFill>
                          <a:latin typeface="+mn-lt"/>
                        </a:rPr>
                        <a:t> Positive self-management strategies minimize </a:t>
                      </a:r>
                    </a:p>
                    <a:p>
                      <a:r>
                        <a:rPr lang="en-US" sz="1000" b="0" i="0" u="none" strike="noStrike" baseline="0" dirty="0" smtClean="0">
                          <a:solidFill>
                            <a:srgbClr val="000000"/>
                          </a:solidFill>
                          <a:latin typeface="+mn-lt"/>
                        </a:rPr>
                        <a:t> potentially negative influences on mental and </a:t>
                      </a:r>
                    </a:p>
                    <a:p>
                      <a:r>
                        <a:rPr lang="en-US" sz="1000" b="0" i="0" u="none" strike="noStrike" baseline="0" dirty="0" smtClean="0">
                          <a:solidFill>
                            <a:srgbClr val="000000"/>
                          </a:solidFill>
                          <a:latin typeface="+mn-lt"/>
                        </a:rPr>
                        <a:t> emotional health (CH09-GR.8-S.3-GLE.2-EO.c;IQ.1, 2,</a:t>
                      </a:r>
                    </a:p>
                    <a:p>
                      <a:r>
                        <a:rPr lang="en-US" sz="1000" b="0" i="0" u="none" strike="noStrike" baseline="0" dirty="0" smtClean="0">
                          <a:solidFill>
                            <a:srgbClr val="000000"/>
                          </a:solidFill>
                          <a:latin typeface="+mn-lt"/>
                        </a:rPr>
                        <a:t> 3;RA.1;N.1) 	</a:t>
                      </a:r>
                    </a:p>
                    <a:p>
                      <a:pPr marL="0" marR="0">
                        <a:lnSpc>
                          <a:spcPts val="550"/>
                        </a:lnSpc>
                        <a:spcBef>
                          <a:spcPts val="30"/>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b="0" i="0" u="none" strike="noStrike" baseline="0" dirty="0" smtClean="0">
                          <a:solidFill>
                            <a:srgbClr val="000000"/>
                          </a:solidFill>
                          <a:latin typeface="+mn-lt"/>
                        </a:rPr>
                        <a:t> How do stress and anger management provide a</a:t>
                      </a:r>
                    </a:p>
                    <a:p>
                      <a:r>
                        <a:rPr lang="en-US" sz="1000" b="0" i="0" u="none" strike="noStrike" baseline="0" dirty="0" smtClean="0">
                          <a:solidFill>
                            <a:srgbClr val="000000"/>
                          </a:solidFill>
                          <a:latin typeface="+mn-lt"/>
                        </a:rPr>
                        <a:t> positive impact on mental health? (CH09-GR.8-S.3-</a:t>
                      </a:r>
                    </a:p>
                    <a:p>
                      <a:r>
                        <a:rPr lang="en-US" sz="1000" b="0" i="0" u="none" strike="noStrike" baseline="0" dirty="0" smtClean="0">
                          <a:solidFill>
                            <a:srgbClr val="000000"/>
                          </a:solidFill>
                          <a:latin typeface="+mn-lt"/>
                        </a:rPr>
                        <a:t> GLE.2-EO.c) 	</a:t>
                      </a:r>
                    </a:p>
                    <a:p>
                      <a:pPr marL="0" marR="0">
                        <a:lnSpc>
                          <a:spcPts val="550"/>
                        </a:lnSpc>
                        <a:spcBef>
                          <a:spcPts val="30"/>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000" b="0" i="0" u="none" strike="noStrike" baseline="0" dirty="0" smtClean="0">
                          <a:solidFill>
                            <a:srgbClr val="000000"/>
                          </a:solidFill>
                          <a:latin typeface="+mn-lt"/>
                        </a:rPr>
                        <a:t> Why is self-management important to your mental</a:t>
                      </a:r>
                    </a:p>
                    <a:p>
                      <a:r>
                        <a:rPr lang="en-US" sz="1000" b="0" i="0" u="none" strike="noStrike" baseline="0" dirty="0" smtClean="0">
                          <a:solidFill>
                            <a:srgbClr val="000000"/>
                          </a:solidFill>
                          <a:latin typeface="+mn-lt"/>
                        </a:rPr>
                        <a:t>  health? (CH09-GR.8-S.3-GLE.1-EO.a) 	</a:t>
                      </a:r>
                    </a:p>
                    <a:p>
                      <a:pPr marL="0" marR="0">
                        <a:lnSpc>
                          <a:spcPts val="550"/>
                        </a:lnSpc>
                        <a:spcBef>
                          <a:spcPts val="15"/>
                        </a:spcBef>
                        <a:spcAft>
                          <a:spcPts val="0"/>
                        </a:spcAft>
                      </a:pPr>
                      <a:endParaRPr lang="en-US" sz="1000" dirty="0">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Left Arrow 2"/>
          <p:cNvSpPr/>
          <p:nvPr/>
        </p:nvSpPr>
        <p:spPr>
          <a:xfrm rot="18356721">
            <a:off x="3049470" y="2285724"/>
            <a:ext cx="530461" cy="13197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882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143000"/>
          </a:xfrm>
        </p:spPr>
        <p:txBody>
          <a:bodyPr/>
          <a:lstStyle/>
          <a:p>
            <a:r>
              <a:rPr lang="en-US" sz="3200" dirty="0"/>
              <a:t>The KEY </a:t>
            </a:r>
            <a:r>
              <a:rPr lang="en-US" sz="3200" dirty="0" smtClean="0"/>
              <a:t>Generalization- The all </a:t>
            </a:r>
            <a:r>
              <a:rPr lang="en-US" sz="3200" dirty="0"/>
              <a:t>encompassing heart of the unit! </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6879534"/>
              </p:ext>
            </p:extLst>
          </p:nvPr>
        </p:nvGraphicFramePr>
        <p:xfrm>
          <a:off x="381000" y="2133599"/>
          <a:ext cx="8229600" cy="3092848"/>
        </p:xfrm>
        <a:graphic>
          <a:graphicData uri="http://schemas.openxmlformats.org/drawingml/2006/table">
            <a:tbl>
              <a:tblPr firstRow="1" firstCol="1" bandRow="1"/>
              <a:tblGrid>
                <a:gridCol w="1676400"/>
                <a:gridCol w="6553200"/>
              </a:tblGrid>
              <a:tr h="900659">
                <a:tc>
                  <a:txBody>
                    <a:bodyPr/>
                    <a:lstStyle/>
                    <a:p>
                      <a:pPr marL="0" marR="0">
                        <a:lnSpc>
                          <a:spcPct val="115000"/>
                        </a:lnSpc>
                        <a:spcBef>
                          <a:spcPts val="0"/>
                        </a:spcBef>
                        <a:spcAft>
                          <a:spcPts val="0"/>
                        </a:spcAft>
                      </a:pPr>
                      <a:r>
                        <a:rPr lang="en-US" sz="1400" b="1" dirty="0">
                          <a:solidFill>
                            <a:srgbClr val="000000"/>
                          </a:solidFill>
                          <a:effectLst/>
                          <a:latin typeface="Calibri"/>
                          <a:ea typeface="Times New Roman"/>
                          <a:cs typeface="Times New Roman"/>
                        </a:rPr>
                        <a:t>Key </a:t>
                      </a:r>
                      <a:r>
                        <a:rPr lang="en-US" sz="1400" b="1" dirty="0" smtClean="0">
                          <a:solidFill>
                            <a:srgbClr val="000000"/>
                          </a:solidFill>
                          <a:effectLst/>
                          <a:latin typeface="Calibri"/>
                          <a:ea typeface="Times New Roman"/>
                          <a:cs typeface="Times New Roman"/>
                        </a:rPr>
                        <a:t>Generalization</a:t>
                      </a:r>
                      <a:endParaRPr lang="en-US" sz="14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r>
                        <a:rPr lang="en-US" sz="1600" b="1" i="0" u="none" strike="noStrike" baseline="0" dirty="0" smtClean="0">
                          <a:solidFill>
                            <a:srgbClr val="FF0000"/>
                          </a:solidFill>
                          <a:latin typeface="+mn-lt"/>
                        </a:rPr>
                        <a:t>The analysis of media, culture, peers,(</a:t>
                      </a:r>
                      <a:r>
                        <a:rPr lang="en-US" sz="1600" b="1" i="0" u="none" strike="noStrike" baseline="0" dirty="0" err="1" smtClean="0">
                          <a:solidFill>
                            <a:srgbClr val="FF0000"/>
                          </a:solidFill>
                          <a:latin typeface="+mn-lt"/>
                        </a:rPr>
                        <a:t>etc</a:t>
                      </a:r>
                      <a:r>
                        <a:rPr lang="en-US" sz="1600" b="1" i="0" u="none" strike="noStrike" baseline="0" dirty="0" smtClean="0">
                          <a:solidFill>
                            <a:srgbClr val="FF0000"/>
                          </a:solidFill>
                          <a:latin typeface="+mn-lt"/>
                        </a:rPr>
                        <a:t>) can increase understanding of what and who shapes/influences a person’s mental and emotional health. 	</a:t>
                      </a:r>
                    </a:p>
                    <a:p>
                      <a:pPr marL="0" marR="0">
                        <a:lnSpc>
                          <a:spcPct val="115000"/>
                        </a:lnSpc>
                        <a:spcBef>
                          <a:spcPts val="0"/>
                        </a:spcBef>
                        <a:spcAft>
                          <a:spcPts val="0"/>
                        </a:spcAft>
                      </a:pPr>
                      <a:endParaRPr lang="en-US" sz="1400" b="1"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5433">
                <a:tc rowSpan="3">
                  <a:txBody>
                    <a:bodyPr/>
                    <a:lstStyle/>
                    <a:p>
                      <a:pPr marL="0" marR="0">
                        <a:lnSpc>
                          <a:spcPct val="115000"/>
                        </a:lnSpc>
                        <a:spcBef>
                          <a:spcPts val="0"/>
                        </a:spcBef>
                        <a:spcAft>
                          <a:spcPts val="0"/>
                        </a:spcAft>
                      </a:pPr>
                      <a:r>
                        <a:rPr lang="en-US" sz="1400" b="1" dirty="0">
                          <a:solidFill>
                            <a:srgbClr val="000000"/>
                          </a:solidFill>
                          <a:effectLst/>
                          <a:latin typeface="Calibri"/>
                          <a:ea typeface="Times New Roman"/>
                          <a:cs typeface="Times New Roman"/>
                        </a:rPr>
                        <a:t>Supporting </a:t>
                      </a:r>
                      <a:r>
                        <a:rPr lang="en-US" sz="1400" b="1" dirty="0" smtClean="0">
                          <a:solidFill>
                            <a:srgbClr val="000000"/>
                          </a:solidFill>
                          <a:effectLst/>
                          <a:latin typeface="Calibri"/>
                          <a:ea typeface="Times New Roman"/>
                          <a:cs typeface="Times New Roman"/>
                        </a:rPr>
                        <a:t>Generalizations</a:t>
                      </a:r>
                      <a:endParaRPr lang="en-US" sz="10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r>
                        <a:rPr lang="en-US" sz="1400" b="0" i="0" u="none" strike="noStrike" baseline="0" dirty="0" smtClean="0">
                          <a:solidFill>
                            <a:srgbClr val="000000"/>
                          </a:solidFill>
                          <a:latin typeface="+mn-lt"/>
                        </a:rPr>
                        <a:t>Stereotypes and biases about mental illness can often prevent people from getting help and/or accessing resources. 	</a:t>
                      </a:r>
                    </a:p>
                    <a:p>
                      <a:pPr marL="0" marR="0">
                        <a:lnSpc>
                          <a:spcPts val="550"/>
                        </a:lnSpc>
                        <a:spcBef>
                          <a:spcPts val="15"/>
                        </a:spcBef>
                        <a:spcAft>
                          <a:spcPts val="0"/>
                        </a:spcAft>
                      </a:pPr>
                      <a:endParaRPr lang="en-US" sz="14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44">
                <a:tc vMerge="1">
                  <a:txBody>
                    <a:bodyPr/>
                    <a:lstStyle/>
                    <a:p>
                      <a:endParaRPr lang="en-US"/>
                    </a:p>
                  </a:txBody>
                  <a:tcPr/>
                </a:tc>
                <a:tc>
                  <a:txBody>
                    <a:bodyPr/>
                    <a:lstStyle/>
                    <a:p>
                      <a:r>
                        <a:rPr lang="en-US" sz="1400" b="0" i="0" u="none" strike="noStrike" baseline="0" dirty="0" smtClean="0">
                          <a:solidFill>
                            <a:srgbClr val="000000"/>
                          </a:solidFill>
                          <a:latin typeface="+mn-lt"/>
                        </a:rPr>
                        <a:t>The development of strong interpersonal communication skills helps individuals access school and community resources for mental and emotional health. 	</a:t>
                      </a:r>
                    </a:p>
                    <a:p>
                      <a:pPr marL="0" marR="0">
                        <a:lnSpc>
                          <a:spcPct val="115000"/>
                        </a:lnSpc>
                        <a:spcBef>
                          <a:spcPts val="0"/>
                        </a:spcBef>
                        <a:spcAft>
                          <a:spcPts val="0"/>
                        </a:spcAft>
                      </a:pPr>
                      <a:endParaRPr lang="en-US" sz="14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44">
                <a:tc vMerge="1">
                  <a:txBody>
                    <a:bodyPr/>
                    <a:lstStyle/>
                    <a:p>
                      <a:endParaRPr lang="en-US"/>
                    </a:p>
                  </a:txBody>
                  <a:tcPr/>
                </a:tc>
                <a:tc>
                  <a:txBody>
                    <a:bodyPr/>
                    <a:lstStyle/>
                    <a:p>
                      <a:r>
                        <a:rPr lang="en-US" sz="1400" b="0" i="0" u="none" strike="noStrike" baseline="0" dirty="0" smtClean="0">
                          <a:solidFill>
                            <a:srgbClr val="000000"/>
                          </a:solidFill>
                          <a:latin typeface="+mn-lt"/>
                        </a:rPr>
                        <a:t>Positive self-management strategies minimize potentially negative influences on mental and emotional health 	</a:t>
                      </a:r>
                    </a:p>
                    <a:p>
                      <a:pPr marL="0" marR="0">
                        <a:lnSpc>
                          <a:spcPct val="115000"/>
                        </a:lnSpc>
                        <a:spcBef>
                          <a:spcPts val="0"/>
                        </a:spcBef>
                        <a:spcAft>
                          <a:spcPts val="0"/>
                        </a:spcAft>
                      </a:pPr>
                      <a:endParaRPr lang="en-US" sz="1400" dirty="0">
                        <a:effectLst/>
                        <a:latin typeface="Calibri"/>
                        <a:ea typeface="Calibri"/>
                        <a:cs typeface="Times New Roman"/>
                      </a:endParaRPr>
                    </a:p>
                  </a:txBody>
                  <a:tcPr marL="65723" marR="65723" marT="33147" marB="3314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80787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sz="3200" dirty="0" smtClean="0"/>
              <a:t>The Capstone Performance Assessment-R.A.F.T.</a:t>
            </a:r>
            <a:endParaRPr lang="en-US" sz="3200" dirty="0"/>
          </a:p>
        </p:txBody>
      </p:sp>
      <p:sp>
        <p:nvSpPr>
          <p:cNvPr id="3" name="Content Placeholder 2"/>
          <p:cNvSpPr>
            <a:spLocks noGrp="1"/>
          </p:cNvSpPr>
          <p:nvPr>
            <p:ph idx="1"/>
          </p:nvPr>
        </p:nvSpPr>
        <p:spPr/>
        <p:txBody>
          <a:bodyPr/>
          <a:lstStyle/>
          <a:p>
            <a:r>
              <a:rPr lang="en-US" sz="2400" dirty="0" smtClean="0"/>
              <a:t>Key generalization-the basis for the creation of the PA (RAFT):</a:t>
            </a:r>
          </a:p>
          <a:p>
            <a:pPr lvl="1"/>
            <a:r>
              <a:rPr lang="en-US" sz="2000" b="1" dirty="0"/>
              <a:t>R</a:t>
            </a:r>
            <a:r>
              <a:rPr lang="en-US" sz="2000" dirty="0"/>
              <a:t>ole: Who are you? </a:t>
            </a:r>
            <a:r>
              <a:rPr lang="en-US" sz="2000" dirty="0" smtClean="0"/>
              <a:t>A health advocate, student school leader, peer mediator etc..</a:t>
            </a:r>
          </a:p>
          <a:p>
            <a:pPr lvl="1"/>
            <a:r>
              <a:rPr lang="en-US" sz="2000" b="1" dirty="0" smtClean="0"/>
              <a:t>A</a:t>
            </a:r>
            <a:r>
              <a:rPr lang="en-US" sz="2000" dirty="0" smtClean="0"/>
              <a:t>udience</a:t>
            </a:r>
            <a:r>
              <a:rPr lang="en-US" sz="2000" dirty="0"/>
              <a:t>: To whom are you writing/speaking/presenting? </a:t>
            </a:r>
            <a:r>
              <a:rPr lang="en-US" sz="2000" dirty="0" smtClean="0"/>
              <a:t> The school community, class of peers, etc…</a:t>
            </a:r>
            <a:endParaRPr lang="en-US" sz="2000" dirty="0"/>
          </a:p>
          <a:p>
            <a:pPr lvl="1"/>
            <a:r>
              <a:rPr lang="en-US" sz="2000" b="1" dirty="0"/>
              <a:t>F</a:t>
            </a:r>
            <a:r>
              <a:rPr lang="en-US" sz="2000" dirty="0"/>
              <a:t>ormat: In what format are you writing/speaking/presenting? A letter? An advertisement? A speech</a:t>
            </a:r>
            <a:r>
              <a:rPr lang="en-US" sz="2000" dirty="0" smtClean="0"/>
              <a:t>? An action plan?</a:t>
            </a:r>
            <a:endParaRPr lang="en-US" sz="2000" dirty="0"/>
          </a:p>
          <a:p>
            <a:pPr lvl="1"/>
            <a:r>
              <a:rPr lang="en-US" sz="2000" b="1" dirty="0"/>
              <a:t>T</a:t>
            </a:r>
            <a:r>
              <a:rPr lang="en-US" sz="2000" dirty="0"/>
              <a:t>opic: What are you writing/speaking/presenting about</a:t>
            </a:r>
            <a:r>
              <a:rPr lang="en-US" sz="2000" dirty="0" smtClean="0"/>
              <a:t> ?</a:t>
            </a:r>
          </a:p>
          <a:p>
            <a:pPr lvl="2"/>
            <a:r>
              <a:rPr lang="en-US" sz="1600" b="1" dirty="0"/>
              <a:t>R:</a:t>
            </a:r>
            <a:r>
              <a:rPr lang="en-US" sz="1600" dirty="0"/>
              <a:t> </a:t>
            </a:r>
            <a:r>
              <a:rPr lang="en-US" sz="1600" dirty="0" smtClean="0"/>
              <a:t>Student leader</a:t>
            </a:r>
            <a:r>
              <a:rPr lang="en-US" sz="1600" dirty="0"/>
              <a:t/>
            </a:r>
            <a:br>
              <a:rPr lang="en-US" sz="1600" dirty="0"/>
            </a:br>
            <a:r>
              <a:rPr lang="en-US" sz="1600" b="1" dirty="0"/>
              <a:t>A:</a:t>
            </a:r>
            <a:r>
              <a:rPr lang="en-US" sz="1600" dirty="0"/>
              <a:t> </a:t>
            </a:r>
            <a:r>
              <a:rPr lang="en-US" sz="1600" dirty="0" smtClean="0"/>
              <a:t>School community</a:t>
            </a:r>
            <a:r>
              <a:rPr lang="en-US" sz="1600" dirty="0"/>
              <a:t/>
            </a:r>
            <a:br>
              <a:rPr lang="en-US" sz="1600" dirty="0"/>
            </a:br>
            <a:r>
              <a:rPr lang="en-US" sz="1600" b="1" dirty="0"/>
              <a:t>F:</a:t>
            </a:r>
            <a:r>
              <a:rPr lang="en-US" sz="1600" dirty="0"/>
              <a:t> </a:t>
            </a:r>
            <a:r>
              <a:rPr lang="en-US" sz="1600" dirty="0" smtClean="0"/>
              <a:t>Action plan</a:t>
            </a:r>
            <a:r>
              <a:rPr lang="en-US" sz="1600" dirty="0"/>
              <a:t/>
            </a:r>
            <a:br>
              <a:rPr lang="en-US" sz="1600" dirty="0"/>
            </a:br>
            <a:r>
              <a:rPr lang="en-US" sz="1600" b="1" dirty="0"/>
              <a:t>T:</a:t>
            </a:r>
            <a:r>
              <a:rPr lang="en-US" sz="1600" dirty="0"/>
              <a:t> </a:t>
            </a:r>
            <a:r>
              <a:rPr lang="en-US" sz="1600" dirty="0" smtClean="0"/>
              <a:t>Promotion of positive behaviors</a:t>
            </a:r>
            <a:endParaRPr lang="en-US" sz="1600" dirty="0"/>
          </a:p>
          <a:p>
            <a:pPr lvl="2"/>
            <a:endParaRPr lang="en-US" sz="1600" dirty="0"/>
          </a:p>
        </p:txBody>
      </p:sp>
    </p:spTree>
    <p:extLst>
      <p:ext uri="{BB962C8B-B14F-4D97-AF65-F5344CB8AC3E}">
        <p14:creationId xmlns:p14="http://schemas.microsoft.com/office/powerpoint/2010/main" val="249719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sz="3200" dirty="0" smtClean="0"/>
              <a:t>Performance Assessment</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09255375"/>
              </p:ext>
            </p:extLst>
          </p:nvPr>
        </p:nvGraphicFramePr>
        <p:xfrm>
          <a:off x="457200" y="1976393"/>
          <a:ext cx="8229600" cy="3236214"/>
        </p:xfrm>
        <a:graphic>
          <a:graphicData uri="http://schemas.openxmlformats.org/drawingml/2006/table">
            <a:tbl>
              <a:tblPr firstRow="1" firstCol="1" bandRow="1"/>
              <a:tblGrid>
                <a:gridCol w="1066800"/>
                <a:gridCol w="7162800"/>
              </a:tblGrid>
              <a:tr h="1328166">
                <a:tc>
                  <a:txBody>
                    <a:bodyPr/>
                    <a:lstStyle/>
                    <a:p>
                      <a:pPr marL="0" marR="0">
                        <a:lnSpc>
                          <a:spcPct val="115000"/>
                        </a:lnSpc>
                        <a:spcBef>
                          <a:spcPts val="0"/>
                        </a:spcBef>
                        <a:spcAft>
                          <a:spcPts val="0"/>
                        </a:spcAft>
                      </a:pPr>
                      <a:r>
                        <a:rPr lang="en-US" sz="1600" b="1" dirty="0" smtClean="0">
                          <a:solidFill>
                            <a:srgbClr val="000000"/>
                          </a:solidFill>
                          <a:effectLst/>
                          <a:latin typeface="Calibri"/>
                          <a:ea typeface="Times New Roman"/>
                          <a:cs typeface="Times New Roman"/>
                        </a:rPr>
                        <a:t>R.A.F.T.</a:t>
                      </a:r>
                      <a:endParaRPr lang="en-US" sz="1600" dirty="0">
                        <a:effectLst/>
                        <a:latin typeface="Calibri"/>
                        <a:ea typeface="Calibri"/>
                        <a:cs typeface="Times New Roman"/>
                      </a:endParaRPr>
                    </a:p>
                  </a:txBody>
                  <a:tcPr marL="65722" marR="65722"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r>
                        <a:rPr lang="en-US" sz="1600" b="0" i="0" u="none" strike="noStrike" baseline="0" dirty="0" smtClean="0">
                          <a:solidFill>
                            <a:srgbClr val="000000"/>
                          </a:solidFill>
                          <a:latin typeface="+mn-lt"/>
                        </a:rPr>
                        <a:t>As a group of </a:t>
                      </a:r>
                      <a:r>
                        <a:rPr lang="en-US" sz="1600" b="1" i="0" u="none" strike="noStrike" baseline="0" dirty="0" smtClean="0">
                          <a:solidFill>
                            <a:srgbClr val="FF0000"/>
                          </a:solidFill>
                          <a:latin typeface="+mn-lt"/>
                        </a:rPr>
                        <a:t>student school leaders </a:t>
                      </a:r>
                      <a:r>
                        <a:rPr lang="en-US" sz="1600" b="0" i="0" u="none" strike="noStrike" baseline="0" dirty="0" smtClean="0">
                          <a:solidFill>
                            <a:srgbClr val="000000"/>
                          </a:solidFill>
                          <a:latin typeface="+mn-lt"/>
                        </a:rPr>
                        <a:t>you have been asked by administrators to design and present an action plan </a:t>
                      </a:r>
                      <a:r>
                        <a:rPr lang="en-US" sz="1600" b="0" i="0" u="none" strike="noStrike" baseline="0" dirty="0" smtClean="0">
                          <a:solidFill>
                            <a:schemeClr val="tx1"/>
                          </a:solidFill>
                          <a:latin typeface="+mn-lt"/>
                        </a:rPr>
                        <a:t>for</a:t>
                      </a:r>
                      <a:r>
                        <a:rPr lang="en-US" sz="1600" b="1" i="0" u="none" strike="noStrike" baseline="0" dirty="0" smtClean="0">
                          <a:solidFill>
                            <a:srgbClr val="FF0000"/>
                          </a:solidFill>
                          <a:latin typeface="+mn-lt"/>
                        </a:rPr>
                        <a:t> </a:t>
                      </a:r>
                      <a:r>
                        <a:rPr lang="en-US" sz="1600" b="1" i="0" u="none" strike="noStrike" baseline="0" dirty="0" smtClean="0">
                          <a:solidFill>
                            <a:srgbClr val="0000FF"/>
                          </a:solidFill>
                          <a:latin typeface="+mn-lt"/>
                        </a:rPr>
                        <a:t>the school community </a:t>
                      </a:r>
                      <a:r>
                        <a:rPr lang="en-US" sz="1600" b="0" i="0" u="none" strike="noStrike" baseline="0" dirty="0" smtClean="0">
                          <a:solidFill>
                            <a:srgbClr val="000000"/>
                          </a:solidFill>
                          <a:latin typeface="+mn-lt"/>
                        </a:rPr>
                        <a:t>that promotes </a:t>
                      </a:r>
                      <a:r>
                        <a:rPr lang="en-US" sz="1600" b="1" i="0" u="none" strike="noStrike" baseline="0" dirty="0" smtClean="0">
                          <a:solidFill>
                            <a:srgbClr val="FF0000"/>
                          </a:solidFill>
                          <a:latin typeface="+mn-lt"/>
                        </a:rPr>
                        <a:t>positive behaviors and suggests ways to alter/diminish negative stereotypes around mental and emotional health and well-being. </a:t>
                      </a:r>
                      <a:r>
                        <a:rPr lang="en-US" sz="1600" b="0" i="0" u="none" strike="noStrike" baseline="0" dirty="0" smtClean="0">
                          <a:solidFill>
                            <a:srgbClr val="000000"/>
                          </a:solidFill>
                          <a:latin typeface="+mn-lt"/>
                        </a:rPr>
                        <a:t>Your goal is to increase understanding of the ways in which attention to individual mental and emotional health can benefit an entire community. </a:t>
                      </a:r>
                    </a:p>
                    <a:p>
                      <a:r>
                        <a:rPr lang="en-US" sz="1600" b="0" i="0" u="none" strike="noStrike" baseline="0" dirty="0" smtClean="0">
                          <a:solidFill>
                            <a:srgbClr val="000000"/>
                          </a:solidFill>
                          <a:latin typeface="+mn-lt"/>
                        </a:rPr>
                        <a:t>As part of your </a:t>
                      </a:r>
                      <a:r>
                        <a:rPr lang="en-US" sz="1600" b="1" i="0" u="none" strike="noStrike" baseline="0" dirty="0" smtClean="0">
                          <a:solidFill>
                            <a:srgbClr val="0000FF"/>
                          </a:solidFill>
                          <a:latin typeface="+mn-lt"/>
                        </a:rPr>
                        <a:t>action plan</a:t>
                      </a:r>
                      <a:r>
                        <a:rPr lang="en-US" sz="1600" b="1" i="0" u="none" strike="noStrike" baseline="0" dirty="0" smtClean="0">
                          <a:solidFill>
                            <a:srgbClr val="FF0000"/>
                          </a:solidFill>
                          <a:latin typeface="+mn-lt"/>
                        </a:rPr>
                        <a:t> </a:t>
                      </a:r>
                      <a:r>
                        <a:rPr lang="en-US" sz="1600" b="0" i="0" u="none" strike="noStrike" baseline="0" dirty="0" smtClean="0">
                          <a:solidFill>
                            <a:srgbClr val="000000"/>
                          </a:solidFill>
                          <a:latin typeface="+mn-lt"/>
                        </a:rPr>
                        <a:t>you will: </a:t>
                      </a:r>
                    </a:p>
                    <a:p>
                      <a:r>
                        <a:rPr lang="en-US" sz="1600" b="0" i="0" u="none" strike="noStrike" baseline="0" dirty="0" smtClean="0">
                          <a:solidFill>
                            <a:srgbClr val="000000"/>
                          </a:solidFill>
                          <a:latin typeface="+mn-lt"/>
                        </a:rPr>
                        <a:t>• Identify positive &amp; negative behaviors in the school community </a:t>
                      </a:r>
                    </a:p>
                    <a:p>
                      <a:r>
                        <a:rPr lang="en-US" sz="1600" b="0" i="0" u="none" strike="noStrike" baseline="0" dirty="0" smtClean="0">
                          <a:solidFill>
                            <a:srgbClr val="000000"/>
                          </a:solidFill>
                          <a:latin typeface="+mn-lt"/>
                        </a:rPr>
                        <a:t>• Choose a target behavior within your school that you would like to change or promote </a:t>
                      </a:r>
                    </a:p>
                    <a:p>
                      <a:r>
                        <a:rPr lang="en-US" sz="1600" b="0" i="0" u="none" strike="noStrike" baseline="0" dirty="0" smtClean="0">
                          <a:solidFill>
                            <a:srgbClr val="000000"/>
                          </a:solidFill>
                          <a:latin typeface="+mn-lt"/>
                        </a:rPr>
                        <a:t>• Outline specific steps that address the selected (negative/positive)behavior </a:t>
                      </a:r>
                    </a:p>
                    <a:p>
                      <a:r>
                        <a:rPr lang="en-US" sz="1600" b="0" i="0" u="none" strike="noStrike" baseline="0" dirty="0" smtClean="0">
                          <a:solidFill>
                            <a:srgbClr val="000000"/>
                          </a:solidFill>
                          <a:latin typeface="+mn-lt"/>
                        </a:rPr>
                        <a:t>• Promote the community benefits associated mental health and healthy behaviors </a:t>
                      </a:r>
                    </a:p>
                    <a:p>
                      <a:endParaRPr lang="en-US" sz="1600" b="0" i="0" u="none" strike="noStrike" baseline="0" dirty="0" smtClean="0">
                        <a:solidFill>
                          <a:srgbClr val="000000"/>
                        </a:solidFill>
                        <a:latin typeface="+mn-lt"/>
                      </a:endParaRPr>
                    </a:p>
                  </a:txBody>
                  <a:tcPr marL="65722" marR="65722" marT="33147" marB="3314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27569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3200" dirty="0">
                <a:solidFill>
                  <a:prstClr val="black"/>
                </a:solidFill>
              </a:rPr>
              <a:t>Instructional Unit Learning Experiences </a:t>
            </a:r>
            <a:endParaRPr lang="en-US" dirty="0"/>
          </a:p>
        </p:txBody>
      </p:sp>
      <p:sp>
        <p:nvSpPr>
          <p:cNvPr id="3" name="Content Placeholder 2"/>
          <p:cNvSpPr>
            <a:spLocks noGrp="1"/>
          </p:cNvSpPr>
          <p:nvPr>
            <p:ph idx="1"/>
          </p:nvPr>
        </p:nvSpPr>
        <p:spPr>
          <a:xfrm>
            <a:off x="381000" y="1371600"/>
            <a:ext cx="8229600" cy="4724400"/>
          </a:xfrm>
        </p:spPr>
        <p:txBody>
          <a:bodyPr/>
          <a:lstStyle/>
          <a:p>
            <a:endParaRPr lang="en-US" dirty="0"/>
          </a:p>
        </p:txBody>
      </p:sp>
      <p:pic>
        <p:nvPicPr>
          <p:cNvPr id="7171" name="Picture 3" descr="C:\Users\reed_p\Desktop\CH8-WhoInfluencesMe-doc_Page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1143000"/>
            <a:ext cx="9144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685330"/>
            <a:ext cx="8610600" cy="2246769"/>
          </a:xfrm>
          <a:prstGeom prst="rect">
            <a:avLst/>
          </a:prstGeom>
          <a:solidFill>
            <a:schemeClr val="bg2"/>
          </a:solidFill>
        </p:spPr>
        <p:txBody>
          <a:bodyPr wrap="square" rtlCol="0">
            <a:spAutoFit/>
          </a:bodyPr>
          <a:lstStyle/>
          <a:p>
            <a:r>
              <a:rPr lang="en-US" sz="2800" dirty="0" smtClean="0"/>
              <a:t>The teacher may brainstorm various forms of media (e.g., T.V, movies, radio, Facebook, newspapers, magazines etc.) so students can begin to investigate the types and extents of influence that media can have on a person’s mental health/well-being.</a:t>
            </a:r>
            <a:endParaRPr lang="en-US" sz="2800" dirty="0"/>
          </a:p>
        </p:txBody>
      </p:sp>
    </p:spTree>
    <p:extLst>
      <p:ext uri="{BB962C8B-B14F-4D97-AF65-F5344CB8AC3E}">
        <p14:creationId xmlns:p14="http://schemas.microsoft.com/office/powerpoint/2010/main" val="3608787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2935288"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a:xfrm>
            <a:off x="457200" y="-1371600"/>
            <a:ext cx="8229600" cy="1143000"/>
          </a:xfrm>
        </p:spPr>
        <p:txBody>
          <a:bodyPr/>
          <a:lstStyle/>
          <a:p>
            <a:pPr eaLnBrk="1" hangingPunct="1"/>
            <a:r>
              <a:rPr lang="en-US" altLang="en-US" smtClean="0"/>
              <a:t>How to Chat</a:t>
            </a:r>
          </a:p>
        </p:txBody>
      </p:sp>
      <p:pic>
        <p:nvPicPr>
          <p:cNvPr id="1026" name="Picture 2" descr="C:\Program Files\Microsoft Office\MEDIA\OFFICE14\Bullets\BD21298_.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903586">
            <a:off x="2971800" y="3900521"/>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04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Instructional Unit Learning Experiences </a:t>
            </a:r>
            <a:endParaRPr lang="en-US" dirty="0"/>
          </a:p>
        </p:txBody>
      </p:sp>
      <p:sp>
        <p:nvSpPr>
          <p:cNvPr id="3" name="Content Placeholder 2"/>
          <p:cNvSpPr>
            <a:spLocks noGrp="1"/>
          </p:cNvSpPr>
          <p:nvPr>
            <p:ph idx="1"/>
          </p:nvPr>
        </p:nvSpPr>
        <p:spPr/>
        <p:txBody>
          <a:bodyPr/>
          <a:lstStyle/>
          <a:p>
            <a:endParaRPr lang="en-US" dirty="0"/>
          </a:p>
        </p:txBody>
      </p:sp>
      <p:pic>
        <p:nvPicPr>
          <p:cNvPr id="8194" name="Picture 2" descr="C:\Users\reed_p\Desktop\CH8-WhoInfluencesMe-doc_Page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447800"/>
            <a:ext cx="9143999" cy="5105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91000" y="1981202"/>
            <a:ext cx="4724400" cy="1323439"/>
          </a:xfrm>
          <a:prstGeom prst="rect">
            <a:avLst/>
          </a:prstGeom>
          <a:solidFill>
            <a:schemeClr val="bg1"/>
          </a:solidFill>
        </p:spPr>
        <p:txBody>
          <a:bodyPr wrap="square" rtlCol="0">
            <a:spAutoFit/>
          </a:bodyPr>
          <a:lstStyle/>
          <a:p>
            <a:r>
              <a:rPr lang="en-US" sz="2000" dirty="0" smtClean="0"/>
              <a:t>The analysis of media, culture, peers, etc. can increase understanding of what and who shapes/influences a person’s mental and emotional health</a:t>
            </a:r>
            <a:endParaRPr lang="en-US" sz="2000" dirty="0"/>
          </a:p>
        </p:txBody>
      </p:sp>
      <p:sp>
        <p:nvSpPr>
          <p:cNvPr id="5" name="TextBox 4"/>
          <p:cNvSpPr txBox="1"/>
          <p:nvPr/>
        </p:nvSpPr>
        <p:spPr>
          <a:xfrm>
            <a:off x="381000" y="1981200"/>
            <a:ext cx="3810000" cy="1077218"/>
          </a:xfrm>
          <a:prstGeom prst="rect">
            <a:avLst/>
          </a:prstGeom>
          <a:solidFill>
            <a:schemeClr val="bg2"/>
          </a:solidFill>
        </p:spPr>
        <p:txBody>
          <a:bodyPr wrap="square" rtlCol="0">
            <a:spAutoFit/>
          </a:bodyPr>
          <a:lstStyle/>
          <a:p>
            <a:r>
              <a:rPr lang="en-US" sz="3200" b="1" dirty="0" smtClean="0"/>
              <a:t>Generalizations </a:t>
            </a:r>
          </a:p>
          <a:p>
            <a:r>
              <a:rPr lang="en-US" sz="3200" b="1" dirty="0" smtClean="0"/>
              <a:t>Connection(s):</a:t>
            </a:r>
            <a:endParaRPr lang="en-US" sz="3200" b="1" dirty="0"/>
          </a:p>
        </p:txBody>
      </p:sp>
    </p:spTree>
    <p:extLst>
      <p:ext uri="{BB962C8B-B14F-4D97-AF65-F5344CB8AC3E}">
        <p14:creationId xmlns:p14="http://schemas.microsoft.com/office/powerpoint/2010/main" val="51139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Instructional Unit Learning Experiences </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descr="C:\Users\reed_p\Desktop\CH8-WhoInfluencesMe-doc_Page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1314450"/>
            <a:ext cx="9143999" cy="5333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00050" y="1844516"/>
            <a:ext cx="2743200" cy="2339102"/>
          </a:xfrm>
          <a:prstGeom prst="rect">
            <a:avLst/>
          </a:prstGeom>
          <a:solidFill>
            <a:schemeClr val="bg2"/>
          </a:solidFill>
        </p:spPr>
        <p:txBody>
          <a:bodyPr wrap="square" rtlCol="0">
            <a:spAutoFit/>
          </a:bodyPr>
          <a:lstStyle/>
          <a:p>
            <a:r>
              <a:rPr lang="en-US" sz="2000" b="1" dirty="0" smtClean="0"/>
              <a:t>Teacher Resources</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7" name="TextBox 6"/>
          <p:cNvSpPr txBox="1"/>
          <p:nvPr/>
        </p:nvSpPr>
        <p:spPr>
          <a:xfrm>
            <a:off x="400050" y="4164569"/>
            <a:ext cx="2743200" cy="2308324"/>
          </a:xfrm>
          <a:prstGeom prst="rect">
            <a:avLst/>
          </a:prstGeom>
          <a:solidFill>
            <a:schemeClr val="bg2"/>
          </a:solidFill>
        </p:spPr>
        <p:txBody>
          <a:bodyPr wrap="square" rtlCol="0">
            <a:spAutoFit/>
          </a:bodyPr>
          <a:lstStyle/>
          <a:p>
            <a:endParaRPr lang="en-US" b="1" dirty="0" smtClean="0"/>
          </a:p>
          <a:p>
            <a:endParaRPr lang="en-US" b="1" dirty="0"/>
          </a:p>
          <a:p>
            <a:endParaRPr lang="en-US" b="1" dirty="0" smtClean="0"/>
          </a:p>
          <a:p>
            <a:endParaRPr lang="en-US" b="1" dirty="0"/>
          </a:p>
          <a:p>
            <a:r>
              <a:rPr lang="en-US" b="1" dirty="0" smtClean="0"/>
              <a:t>Student Resources          </a:t>
            </a:r>
          </a:p>
          <a:p>
            <a:endParaRPr lang="en-US" b="1" dirty="0"/>
          </a:p>
          <a:p>
            <a:endParaRPr lang="en-US" b="1" dirty="0" smtClean="0"/>
          </a:p>
          <a:p>
            <a:endParaRPr lang="en-US" b="1" dirty="0"/>
          </a:p>
        </p:txBody>
      </p:sp>
      <p:sp>
        <p:nvSpPr>
          <p:cNvPr id="8" name="TextBox 7"/>
          <p:cNvSpPr txBox="1"/>
          <p:nvPr/>
        </p:nvSpPr>
        <p:spPr>
          <a:xfrm>
            <a:off x="3152775" y="1844516"/>
            <a:ext cx="5991225" cy="4524315"/>
          </a:xfrm>
          <a:prstGeom prst="rect">
            <a:avLst/>
          </a:prstGeom>
          <a:solidFill>
            <a:schemeClr val="bg1"/>
          </a:solidFill>
        </p:spPr>
        <p:txBody>
          <a:bodyPr wrap="square" rtlCol="0">
            <a:spAutoFit/>
          </a:bodyPr>
          <a:lstStyle/>
          <a:p>
            <a:r>
              <a:rPr lang="en-US" sz="1600" dirty="0">
                <a:hlinkClick r:id="rId3"/>
              </a:rPr>
              <a:t>http://www.whytry.org</a:t>
            </a:r>
            <a:r>
              <a:rPr lang="en-US" sz="1600" dirty="0" smtClean="0">
                <a:hlinkClick r:id="rId3"/>
              </a:rPr>
              <a:t>/</a:t>
            </a:r>
            <a:r>
              <a:rPr lang="en-US" sz="1600" dirty="0" smtClean="0"/>
              <a:t> (Lessons on mental </a:t>
            </a:r>
            <a:r>
              <a:rPr lang="en-US" sz="1600" dirty="0" err="1" smtClean="0"/>
              <a:t>illnessess</a:t>
            </a:r>
            <a:r>
              <a:rPr lang="en-US" sz="1600" dirty="0" smtClean="0"/>
              <a:t>)</a:t>
            </a:r>
          </a:p>
          <a:p>
            <a:r>
              <a:rPr lang="en-US" sz="1600" dirty="0">
                <a:hlinkClick r:id="rId4"/>
              </a:rPr>
              <a:t>http://</a:t>
            </a:r>
            <a:r>
              <a:rPr lang="en-US" sz="1600" dirty="0" smtClean="0">
                <a:hlinkClick r:id="rId4"/>
              </a:rPr>
              <a:t>www.mindframe-media.info/for-media/reporting-mental-illness/evidence-and-research/evidence-about-mental-illness-in-the-media</a:t>
            </a:r>
            <a:r>
              <a:rPr lang="en-US" sz="1600" dirty="0" smtClean="0"/>
              <a:t> </a:t>
            </a:r>
            <a:r>
              <a:rPr lang="en-US" sz="1600" dirty="0" smtClean="0">
                <a:solidFill>
                  <a:srgbClr val="000000"/>
                </a:solidFill>
              </a:rPr>
              <a:t>(</a:t>
            </a:r>
            <a:r>
              <a:rPr lang="en-US" sz="1600" dirty="0">
                <a:solidFill>
                  <a:srgbClr val="000000"/>
                </a:solidFill>
              </a:rPr>
              <a:t>Positive impacts media can have on mental illnesses</a:t>
            </a:r>
            <a:r>
              <a:rPr lang="en-US" sz="1600" dirty="0" smtClean="0">
                <a:solidFill>
                  <a:srgbClr val="000000"/>
                </a:solidFill>
              </a:rPr>
              <a:t>)</a:t>
            </a:r>
          </a:p>
          <a:p>
            <a:r>
              <a:rPr lang="en-US" sz="1600" dirty="0">
                <a:solidFill>
                  <a:srgbClr val="000000"/>
                </a:solidFill>
              </a:rPr>
              <a:t> </a:t>
            </a:r>
            <a:r>
              <a:rPr lang="en-US" sz="1600" dirty="0">
                <a:solidFill>
                  <a:srgbClr val="000000"/>
                </a:solidFill>
                <a:hlinkClick r:id="rId5"/>
              </a:rPr>
              <a:t>http://</a:t>
            </a:r>
            <a:r>
              <a:rPr lang="en-US" sz="1600" dirty="0" smtClean="0">
                <a:solidFill>
                  <a:srgbClr val="000000"/>
                </a:solidFill>
                <a:hlinkClick r:id="rId5"/>
              </a:rPr>
              <a:t>pb.rcpsych.org/content/24/8/281.full</a:t>
            </a:r>
            <a:r>
              <a:rPr lang="en-US" sz="1600" dirty="0" smtClean="0">
                <a:solidFill>
                  <a:srgbClr val="000000"/>
                </a:solidFill>
              </a:rPr>
              <a:t> </a:t>
            </a:r>
            <a:r>
              <a:rPr lang="en-US" sz="1600" dirty="0">
                <a:solidFill>
                  <a:srgbClr val="000000"/>
                </a:solidFill>
              </a:rPr>
              <a:t>(</a:t>
            </a:r>
            <a:r>
              <a:rPr lang="en-US" sz="1600" dirty="0">
                <a:solidFill>
                  <a:srgbClr val="3F3737"/>
                </a:solidFill>
              </a:rPr>
              <a:t>The stigma of mental illness: how you can use the media to reduce it) </a:t>
            </a:r>
            <a:endParaRPr lang="en-US" sz="1600" dirty="0" smtClean="0">
              <a:solidFill>
                <a:srgbClr val="3F3737"/>
              </a:solidFill>
            </a:endParaRPr>
          </a:p>
          <a:p>
            <a:r>
              <a:rPr lang="en-US" sz="1600" dirty="0">
                <a:solidFill>
                  <a:srgbClr val="000000"/>
                </a:solidFill>
                <a:hlinkClick r:id="rId6"/>
              </a:rPr>
              <a:t>http://</a:t>
            </a:r>
            <a:r>
              <a:rPr lang="en-US" sz="1600" dirty="0" smtClean="0">
                <a:solidFill>
                  <a:srgbClr val="000000"/>
                </a:solidFill>
                <a:hlinkClick r:id="rId6"/>
              </a:rPr>
              <a:t>www.youtube.com/watch?v=jSULMwmq7WU</a:t>
            </a:r>
            <a:r>
              <a:rPr lang="en-US" sz="1600" dirty="0" smtClean="0">
                <a:solidFill>
                  <a:srgbClr val="000000"/>
                </a:solidFill>
              </a:rPr>
              <a:t> </a:t>
            </a:r>
            <a:r>
              <a:rPr lang="en-US" sz="1600" dirty="0">
                <a:solidFill>
                  <a:srgbClr val="1E477B"/>
                </a:solidFill>
              </a:rPr>
              <a:t>(</a:t>
            </a:r>
            <a:r>
              <a:rPr lang="en-US" sz="1600" dirty="0">
                <a:solidFill>
                  <a:srgbClr val="000000"/>
                </a:solidFill>
              </a:rPr>
              <a:t>Media's Effect on Teens Mental Health) </a:t>
            </a:r>
            <a:endParaRPr lang="en-US" sz="1600" dirty="0" smtClean="0">
              <a:solidFill>
                <a:srgbClr val="000000"/>
              </a:solidFill>
            </a:endParaRPr>
          </a:p>
          <a:p>
            <a:r>
              <a:rPr lang="en-US" sz="1600" dirty="0">
                <a:solidFill>
                  <a:srgbClr val="000000"/>
                </a:solidFill>
                <a:hlinkClick r:id="rId7"/>
              </a:rPr>
              <a:t>http://</a:t>
            </a:r>
            <a:r>
              <a:rPr lang="en-US" sz="1600" dirty="0" smtClean="0">
                <a:solidFill>
                  <a:srgbClr val="000000"/>
                </a:solidFill>
                <a:hlinkClick r:id="rId7"/>
              </a:rPr>
              <a:t>www.sciencedaily.com/releases/2009/02/090202174816.htm</a:t>
            </a:r>
            <a:r>
              <a:rPr lang="en-US" sz="1600" dirty="0" smtClean="0">
                <a:solidFill>
                  <a:srgbClr val="000000"/>
                </a:solidFill>
              </a:rPr>
              <a:t> </a:t>
            </a:r>
            <a:r>
              <a:rPr lang="en-US" sz="1600" dirty="0">
                <a:solidFill>
                  <a:srgbClr val="000000"/>
                </a:solidFill>
              </a:rPr>
              <a:t>(Teen Media Exposure Associated With Depression Symptoms </a:t>
            </a:r>
            <a:r>
              <a:rPr lang="en-US" sz="1600" dirty="0" smtClean="0">
                <a:solidFill>
                  <a:srgbClr val="000000"/>
                </a:solidFill>
              </a:rPr>
              <a:t>in Young Adulthood)</a:t>
            </a:r>
            <a:r>
              <a:rPr lang="en-US" sz="1600" dirty="0">
                <a:solidFill>
                  <a:srgbClr val="000000"/>
                </a:solidFill>
              </a:rPr>
              <a:t>	</a:t>
            </a:r>
          </a:p>
          <a:p>
            <a:r>
              <a:rPr lang="en-US" sz="1600" dirty="0">
                <a:solidFill>
                  <a:srgbClr val="000000"/>
                </a:solidFill>
              </a:rPr>
              <a:t>	</a:t>
            </a:r>
          </a:p>
          <a:p>
            <a:r>
              <a:rPr lang="en-US" sz="1600" dirty="0">
                <a:solidFill>
                  <a:srgbClr val="000000"/>
                </a:solidFill>
              </a:rPr>
              <a:t>	</a:t>
            </a:r>
          </a:p>
          <a:p>
            <a:r>
              <a:rPr lang="en-US" sz="1600" dirty="0">
                <a:solidFill>
                  <a:srgbClr val="000000"/>
                </a:solidFill>
              </a:rPr>
              <a:t>	</a:t>
            </a:r>
          </a:p>
          <a:p>
            <a:r>
              <a:rPr lang="en-US" sz="1600" dirty="0">
                <a:solidFill>
                  <a:srgbClr val="0000FF"/>
                </a:solidFill>
              </a:rPr>
              <a:t>www.pbs.org/wnet/cryforhelp </a:t>
            </a:r>
            <a:r>
              <a:rPr lang="en-US" sz="1600" dirty="0" smtClean="0"/>
              <a:t>(Resources for Teens)</a:t>
            </a:r>
            <a:r>
              <a:rPr lang="en-US" sz="1600" dirty="0">
                <a:solidFill>
                  <a:srgbClr val="000000"/>
                </a:solidFill>
              </a:rPr>
              <a:t>	</a:t>
            </a:r>
          </a:p>
          <a:p>
            <a:r>
              <a:rPr lang="en-US" sz="1600" dirty="0">
                <a:hlinkClick r:id="rId6"/>
              </a:rPr>
              <a:t>http://</a:t>
            </a:r>
            <a:r>
              <a:rPr lang="en-US" sz="1600" dirty="0" smtClean="0">
                <a:hlinkClick r:id="rId6"/>
              </a:rPr>
              <a:t>www.youtube.com/watch?v=jSULMwmq7WU</a:t>
            </a:r>
            <a:r>
              <a:rPr lang="en-US" sz="1600" dirty="0" smtClean="0"/>
              <a:t> </a:t>
            </a:r>
            <a:r>
              <a:rPr lang="en-US" sz="1600" dirty="0">
                <a:solidFill>
                  <a:srgbClr val="1E477B"/>
                </a:solidFill>
              </a:rPr>
              <a:t>(</a:t>
            </a:r>
            <a:r>
              <a:rPr lang="en-US" sz="1600" dirty="0">
                <a:solidFill>
                  <a:srgbClr val="000000"/>
                </a:solidFill>
              </a:rPr>
              <a:t>Media's Effect on Teens Mental Health) 	</a:t>
            </a:r>
          </a:p>
          <a:p>
            <a:endParaRPr lang="en-US" sz="1600" dirty="0" smtClean="0"/>
          </a:p>
        </p:txBody>
      </p:sp>
    </p:spTree>
    <p:extLst>
      <p:ext uri="{BB962C8B-B14F-4D97-AF65-F5344CB8AC3E}">
        <p14:creationId xmlns:p14="http://schemas.microsoft.com/office/powerpoint/2010/main" val="231637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Instructional Unit Learning Experiences </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descr="C:\Users\reed_p\Desktop\CH8-WhoInfluencesMe-doc_Page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71600"/>
            <a:ext cx="9143999" cy="54863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2514599"/>
            <a:ext cx="3219450" cy="2339102"/>
          </a:xfrm>
          <a:prstGeom prst="rect">
            <a:avLst/>
          </a:prstGeom>
          <a:solidFill>
            <a:schemeClr val="bg2"/>
          </a:solidFill>
        </p:spPr>
        <p:txBody>
          <a:bodyPr wrap="square" rtlCol="0">
            <a:spAutoFit/>
          </a:bodyPr>
          <a:lstStyle/>
          <a:p>
            <a:r>
              <a:rPr lang="en-US" sz="2000" b="1" dirty="0" smtClean="0"/>
              <a:t>Assessments:</a:t>
            </a:r>
          </a:p>
          <a:p>
            <a:endParaRPr lang="en-US" b="1" dirty="0" smtClean="0"/>
          </a:p>
          <a:p>
            <a:endParaRPr lang="en-US" b="1" dirty="0"/>
          </a:p>
          <a:p>
            <a:endParaRPr lang="en-US" b="1" dirty="0" smtClean="0"/>
          </a:p>
          <a:p>
            <a:endParaRPr lang="en-US" b="1" dirty="0" smtClean="0"/>
          </a:p>
          <a:p>
            <a:endParaRPr lang="en-US" b="1" dirty="0"/>
          </a:p>
          <a:p>
            <a:endParaRPr lang="en-US" b="1" dirty="0"/>
          </a:p>
          <a:p>
            <a:endParaRPr lang="en-US" b="1" dirty="0"/>
          </a:p>
        </p:txBody>
      </p:sp>
      <p:sp>
        <p:nvSpPr>
          <p:cNvPr id="6" name="TextBox 5"/>
          <p:cNvSpPr txBox="1"/>
          <p:nvPr/>
        </p:nvSpPr>
        <p:spPr>
          <a:xfrm>
            <a:off x="3600450" y="2526268"/>
            <a:ext cx="5314950" cy="2246769"/>
          </a:xfrm>
          <a:prstGeom prst="rect">
            <a:avLst/>
          </a:prstGeom>
          <a:solidFill>
            <a:schemeClr val="bg1"/>
          </a:solidFill>
        </p:spPr>
        <p:txBody>
          <a:bodyPr wrap="square" rtlCol="0">
            <a:spAutoFit/>
          </a:bodyPr>
          <a:lstStyle/>
          <a:p>
            <a:r>
              <a:rPr lang="en-US" sz="2000" dirty="0">
                <a:solidFill>
                  <a:srgbClr val="000000"/>
                </a:solidFill>
              </a:rPr>
              <a:t>Students will select two different media sources (e.g., T.V., movies, radio, Facebook, newspapers, magazines etc.) and use a t-chart to analyze the positive and negative impacts they may have on a person’s mental health. </a:t>
            </a:r>
          </a:p>
          <a:p>
            <a:r>
              <a:rPr lang="en-US" sz="2000" dirty="0">
                <a:solidFill>
                  <a:srgbClr val="0000FF"/>
                </a:solidFill>
              </a:rPr>
              <a:t>http://www.eduplace.com/graphicorganizer/pdf/tchart_eng.pdf </a:t>
            </a:r>
            <a:r>
              <a:rPr lang="en-US" sz="2000" dirty="0">
                <a:solidFill>
                  <a:srgbClr val="000000"/>
                </a:solidFill>
              </a:rPr>
              <a:t>(T-chart graphic organizer) 	</a:t>
            </a:r>
          </a:p>
        </p:txBody>
      </p:sp>
    </p:spTree>
    <p:extLst>
      <p:ext uri="{BB962C8B-B14F-4D97-AF65-F5344CB8AC3E}">
        <p14:creationId xmlns:p14="http://schemas.microsoft.com/office/powerpoint/2010/main" val="21165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Instructional Unit Learning Experiences </a:t>
            </a:r>
            <a:endParaRPr lang="en-US" dirty="0"/>
          </a:p>
        </p:txBody>
      </p:sp>
      <p:sp>
        <p:nvSpPr>
          <p:cNvPr id="3" name="Content Placeholder 2"/>
          <p:cNvSpPr>
            <a:spLocks noGrp="1"/>
          </p:cNvSpPr>
          <p:nvPr>
            <p:ph idx="1"/>
          </p:nvPr>
        </p:nvSpPr>
        <p:spPr/>
        <p:txBody>
          <a:bodyPr/>
          <a:lstStyle/>
          <a:p>
            <a:endParaRPr lang="en-US" dirty="0"/>
          </a:p>
        </p:txBody>
      </p:sp>
      <p:pic>
        <p:nvPicPr>
          <p:cNvPr id="12290" name="Picture 2" descr="C:\Users\reed_p\Desktop\CH8-WhoInfluencesMe-doc_Page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3505200"/>
            <a:ext cx="2133600" cy="2862322"/>
          </a:xfrm>
          <a:prstGeom prst="rect">
            <a:avLst/>
          </a:prstGeom>
          <a:solidFill>
            <a:schemeClr val="bg2"/>
          </a:solidFill>
        </p:spPr>
        <p:txBody>
          <a:bodyPr wrap="square" rtlCol="0">
            <a:spAutoFit/>
          </a:bodyPr>
          <a:lstStyle/>
          <a:p>
            <a:r>
              <a:rPr lang="en-US" dirty="0" smtClean="0"/>
              <a:t>Differentiation</a:t>
            </a:r>
          </a:p>
          <a:p>
            <a:r>
              <a:rPr lang="en-US" dirty="0">
                <a:solidFill>
                  <a:srgbClr val="000000"/>
                </a:solidFill>
              </a:rPr>
              <a:t>(Multiple means for students to access content and multiple modes for student to express understanding.) </a:t>
            </a:r>
            <a:endParaRPr lang="en-US" dirty="0" smtClean="0">
              <a:solidFill>
                <a:srgbClr val="000000"/>
              </a:solidFill>
            </a:endParaRPr>
          </a:p>
          <a:p>
            <a:endParaRPr lang="en-US" dirty="0">
              <a:solidFill>
                <a:srgbClr val="000000"/>
              </a:solidFill>
            </a:endParaRPr>
          </a:p>
          <a:p>
            <a:r>
              <a:rPr lang="en-US" dirty="0">
                <a:solidFill>
                  <a:srgbClr val="000000"/>
                </a:solidFill>
              </a:rPr>
              <a:t>	</a:t>
            </a:r>
          </a:p>
          <a:p>
            <a:endParaRPr lang="en-US" dirty="0"/>
          </a:p>
        </p:txBody>
      </p:sp>
      <p:sp>
        <p:nvSpPr>
          <p:cNvPr id="6" name="TextBox 5"/>
          <p:cNvSpPr txBox="1"/>
          <p:nvPr/>
        </p:nvSpPr>
        <p:spPr>
          <a:xfrm>
            <a:off x="2514600" y="3549134"/>
            <a:ext cx="2895599" cy="615553"/>
          </a:xfrm>
          <a:prstGeom prst="rect">
            <a:avLst/>
          </a:prstGeom>
          <a:solidFill>
            <a:schemeClr val="bg2"/>
          </a:solidFill>
        </p:spPr>
        <p:txBody>
          <a:bodyPr wrap="square" rtlCol="0">
            <a:spAutoFit/>
          </a:bodyPr>
          <a:lstStyle/>
          <a:p>
            <a:r>
              <a:rPr lang="en-US" b="1" dirty="0">
                <a:solidFill>
                  <a:srgbClr val="000000"/>
                </a:solidFill>
              </a:rPr>
              <a:t>Access </a:t>
            </a:r>
            <a:r>
              <a:rPr lang="en-US" sz="1600" dirty="0">
                <a:solidFill>
                  <a:srgbClr val="000000"/>
                </a:solidFill>
              </a:rPr>
              <a:t>(Resources and/or Process) 	</a:t>
            </a:r>
          </a:p>
        </p:txBody>
      </p:sp>
      <p:sp>
        <p:nvSpPr>
          <p:cNvPr id="7" name="TextBox 6"/>
          <p:cNvSpPr txBox="1"/>
          <p:nvPr/>
        </p:nvSpPr>
        <p:spPr>
          <a:xfrm>
            <a:off x="5225468" y="3549134"/>
            <a:ext cx="3689932" cy="615553"/>
          </a:xfrm>
          <a:prstGeom prst="rect">
            <a:avLst/>
          </a:prstGeom>
          <a:solidFill>
            <a:schemeClr val="bg2"/>
          </a:solidFill>
        </p:spPr>
        <p:txBody>
          <a:bodyPr wrap="square" rtlCol="0">
            <a:spAutoFit/>
          </a:bodyPr>
          <a:lstStyle/>
          <a:p>
            <a:r>
              <a:rPr lang="en-US" b="1" dirty="0" smtClean="0">
                <a:solidFill>
                  <a:srgbClr val="000000"/>
                </a:solidFill>
              </a:rPr>
              <a:t>        Expression </a:t>
            </a:r>
            <a:r>
              <a:rPr lang="en-US" sz="1600" dirty="0">
                <a:solidFill>
                  <a:srgbClr val="000000"/>
                </a:solidFill>
              </a:rPr>
              <a:t>(Products </a:t>
            </a:r>
            <a:r>
              <a:rPr lang="en-US" sz="1600" dirty="0" smtClean="0">
                <a:solidFill>
                  <a:srgbClr val="000000"/>
                </a:solidFill>
              </a:rPr>
              <a:t>and/or</a:t>
            </a:r>
          </a:p>
          <a:p>
            <a:r>
              <a:rPr lang="en-US" sz="1600" dirty="0">
                <a:solidFill>
                  <a:srgbClr val="000000"/>
                </a:solidFill>
              </a:rPr>
              <a:t> </a:t>
            </a:r>
            <a:r>
              <a:rPr lang="en-US" sz="1600" dirty="0" smtClean="0">
                <a:solidFill>
                  <a:srgbClr val="000000"/>
                </a:solidFill>
              </a:rPr>
              <a:t>       Performance</a:t>
            </a:r>
            <a:r>
              <a:rPr lang="en-US" sz="1600" dirty="0">
                <a:solidFill>
                  <a:srgbClr val="000000"/>
                </a:solidFill>
              </a:rPr>
              <a:t>) 	</a:t>
            </a:r>
          </a:p>
        </p:txBody>
      </p:sp>
      <p:sp>
        <p:nvSpPr>
          <p:cNvPr id="8" name="TextBox 7"/>
          <p:cNvSpPr txBox="1"/>
          <p:nvPr/>
        </p:nvSpPr>
        <p:spPr>
          <a:xfrm>
            <a:off x="2514601" y="4195465"/>
            <a:ext cx="3124200" cy="2069306"/>
          </a:xfrm>
          <a:prstGeom prst="rect">
            <a:avLst/>
          </a:prstGeom>
          <a:solidFill>
            <a:schemeClr val="bg1"/>
          </a:solidFill>
        </p:spPr>
        <p:txBody>
          <a:bodyPr wrap="square" rtlCol="0">
            <a:spAutoFit/>
          </a:bodyPr>
          <a:lstStyle/>
          <a:p>
            <a:r>
              <a:rPr lang="en-US" dirty="0">
                <a:solidFill>
                  <a:srgbClr val="000000"/>
                </a:solidFill>
              </a:rPr>
              <a:t>N/A </a:t>
            </a:r>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endParaRPr lang="en-US" dirty="0" smtClean="0">
              <a:solidFill>
                <a:srgbClr val="000000"/>
              </a:solidFill>
            </a:endParaRPr>
          </a:p>
          <a:p>
            <a:endParaRPr lang="en-US" dirty="0">
              <a:solidFill>
                <a:srgbClr val="000000"/>
              </a:solidFill>
            </a:endParaRPr>
          </a:p>
          <a:p>
            <a:r>
              <a:rPr lang="en-US" dirty="0">
                <a:solidFill>
                  <a:srgbClr val="000000"/>
                </a:solidFill>
              </a:rPr>
              <a:t>	</a:t>
            </a:r>
          </a:p>
        </p:txBody>
      </p:sp>
      <p:sp>
        <p:nvSpPr>
          <p:cNvPr id="9" name="TextBox 8"/>
          <p:cNvSpPr txBox="1"/>
          <p:nvPr/>
        </p:nvSpPr>
        <p:spPr>
          <a:xfrm>
            <a:off x="5638800" y="4202668"/>
            <a:ext cx="3276600" cy="2062103"/>
          </a:xfrm>
          <a:prstGeom prst="rect">
            <a:avLst/>
          </a:prstGeom>
          <a:solidFill>
            <a:schemeClr val="bg1"/>
          </a:solidFill>
        </p:spPr>
        <p:txBody>
          <a:bodyPr wrap="square" rtlCol="0">
            <a:spAutoFit/>
          </a:bodyPr>
          <a:lstStyle/>
          <a:p>
            <a:r>
              <a:rPr lang="en-US" sz="1600" dirty="0">
                <a:solidFill>
                  <a:srgbClr val="000000"/>
                </a:solidFill>
              </a:rPr>
              <a:t>Students may work with a peer and select two different media sources (e.g., T.V., movies, radio, Facebook, newspapers, magazines etc.) and use a t-chart to analyze the positive and negative impacts they may have on a person’s mental health </a:t>
            </a:r>
            <a:endParaRPr lang="en-US" sz="1600" dirty="0" smtClean="0">
              <a:solidFill>
                <a:srgbClr val="000000"/>
              </a:solidFill>
            </a:endParaRPr>
          </a:p>
          <a:p>
            <a:r>
              <a:rPr lang="en-US" sz="1600" dirty="0">
                <a:solidFill>
                  <a:srgbClr val="000000"/>
                </a:solidFill>
              </a:rPr>
              <a:t>	</a:t>
            </a:r>
          </a:p>
        </p:txBody>
      </p:sp>
    </p:spTree>
    <p:extLst>
      <p:ext uri="{BB962C8B-B14F-4D97-AF65-F5344CB8AC3E}">
        <p14:creationId xmlns:p14="http://schemas.microsoft.com/office/powerpoint/2010/main" val="283431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solidFill>
                  <a:prstClr val="black"/>
                </a:solidFill>
              </a:rPr>
              <a:t>Instructional Unit Learning Experiences </a:t>
            </a:r>
            <a:endParaRPr lang="en-US" dirty="0"/>
          </a:p>
        </p:txBody>
      </p:sp>
      <p:sp>
        <p:nvSpPr>
          <p:cNvPr id="3" name="Content Placeholder 2"/>
          <p:cNvSpPr>
            <a:spLocks noGrp="1"/>
          </p:cNvSpPr>
          <p:nvPr>
            <p:ph idx="1"/>
          </p:nvPr>
        </p:nvSpPr>
        <p:spPr/>
        <p:txBody>
          <a:bodyPr/>
          <a:lstStyle/>
          <a:p>
            <a:endParaRPr lang="en-US" dirty="0"/>
          </a:p>
        </p:txBody>
      </p:sp>
      <p:pic>
        <p:nvPicPr>
          <p:cNvPr id="13314" name="Picture 2" descr="C:\Users\reed_p\Desktop\CH8-WhoInfluencesMe-doc_Page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04239"/>
            <a:ext cx="9144000" cy="5410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3686174"/>
            <a:ext cx="2514600" cy="2862322"/>
          </a:xfrm>
          <a:prstGeom prst="rect">
            <a:avLst/>
          </a:prstGeom>
          <a:solidFill>
            <a:schemeClr val="bg2"/>
          </a:solidFill>
        </p:spPr>
        <p:txBody>
          <a:bodyPr wrap="square" rtlCol="0">
            <a:spAutoFit/>
          </a:bodyPr>
          <a:lstStyle/>
          <a:p>
            <a:r>
              <a:rPr lang="en-US" b="1" dirty="0" smtClean="0"/>
              <a:t>Extensions for </a:t>
            </a:r>
          </a:p>
          <a:p>
            <a:r>
              <a:rPr lang="en-US" b="1" dirty="0" smtClean="0"/>
              <a:t>Depth and </a:t>
            </a:r>
          </a:p>
          <a:p>
            <a:r>
              <a:rPr lang="en-US" b="1" dirty="0"/>
              <a:t>C</a:t>
            </a:r>
            <a:r>
              <a:rPr lang="en-US" b="1" dirty="0" smtClean="0"/>
              <a:t>omplexity:</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6" name="TextBox 5"/>
          <p:cNvSpPr txBox="1"/>
          <p:nvPr/>
        </p:nvSpPr>
        <p:spPr>
          <a:xfrm>
            <a:off x="2438401" y="3686174"/>
            <a:ext cx="3200400" cy="646331"/>
          </a:xfrm>
          <a:prstGeom prst="rect">
            <a:avLst/>
          </a:prstGeom>
          <a:solidFill>
            <a:schemeClr val="bg2"/>
          </a:solidFill>
        </p:spPr>
        <p:txBody>
          <a:bodyPr wrap="square" rtlCol="0">
            <a:spAutoFit/>
          </a:bodyPr>
          <a:lstStyle/>
          <a:p>
            <a:r>
              <a:rPr lang="en-US" b="1" dirty="0" smtClean="0">
                <a:solidFill>
                  <a:srgbClr val="000000"/>
                </a:solidFill>
              </a:rPr>
              <a:t>      Access </a:t>
            </a:r>
            <a:r>
              <a:rPr lang="en-US" sz="1600" dirty="0">
                <a:solidFill>
                  <a:srgbClr val="000000"/>
                </a:solidFill>
              </a:rPr>
              <a:t>(Resources </a:t>
            </a:r>
            <a:r>
              <a:rPr lang="en-US" sz="1600" dirty="0" smtClean="0">
                <a:solidFill>
                  <a:srgbClr val="000000"/>
                </a:solidFill>
              </a:rPr>
              <a:t>and/or</a:t>
            </a:r>
          </a:p>
          <a:p>
            <a:r>
              <a:rPr lang="en-US" sz="1600" dirty="0">
                <a:solidFill>
                  <a:srgbClr val="000000"/>
                </a:solidFill>
              </a:rPr>
              <a:t> </a:t>
            </a:r>
            <a:r>
              <a:rPr lang="en-US" sz="1600" dirty="0" smtClean="0">
                <a:solidFill>
                  <a:srgbClr val="000000"/>
                </a:solidFill>
              </a:rPr>
              <a:t>     </a:t>
            </a:r>
            <a:r>
              <a:rPr lang="en-US" sz="1600" dirty="0">
                <a:solidFill>
                  <a:srgbClr val="000000"/>
                </a:solidFill>
              </a:rPr>
              <a:t>Process) </a:t>
            </a:r>
            <a:r>
              <a:rPr lang="en-US" dirty="0">
                <a:solidFill>
                  <a:srgbClr val="000000"/>
                </a:solidFill>
              </a:rPr>
              <a:t>	</a:t>
            </a:r>
          </a:p>
        </p:txBody>
      </p:sp>
      <p:sp>
        <p:nvSpPr>
          <p:cNvPr id="7" name="TextBox 6"/>
          <p:cNvSpPr txBox="1"/>
          <p:nvPr/>
        </p:nvSpPr>
        <p:spPr>
          <a:xfrm>
            <a:off x="5638801" y="3773269"/>
            <a:ext cx="3505199" cy="646331"/>
          </a:xfrm>
          <a:prstGeom prst="rect">
            <a:avLst/>
          </a:prstGeom>
          <a:solidFill>
            <a:schemeClr val="bg2"/>
          </a:solidFill>
        </p:spPr>
        <p:txBody>
          <a:bodyPr wrap="square" rtlCol="0">
            <a:spAutoFit/>
          </a:bodyPr>
          <a:lstStyle/>
          <a:p>
            <a:r>
              <a:rPr lang="en-US" b="1" dirty="0">
                <a:solidFill>
                  <a:srgbClr val="000000"/>
                </a:solidFill>
              </a:rPr>
              <a:t>Expression </a:t>
            </a:r>
            <a:r>
              <a:rPr lang="en-US" sz="1600" dirty="0">
                <a:solidFill>
                  <a:srgbClr val="000000"/>
                </a:solidFill>
              </a:rPr>
              <a:t>(Products and/or Performance) </a:t>
            </a:r>
            <a:r>
              <a:rPr lang="en-US" dirty="0">
                <a:solidFill>
                  <a:srgbClr val="000000"/>
                </a:solidFill>
              </a:rPr>
              <a:t>	</a:t>
            </a:r>
          </a:p>
        </p:txBody>
      </p:sp>
      <p:sp>
        <p:nvSpPr>
          <p:cNvPr id="8" name="TextBox 7"/>
          <p:cNvSpPr txBox="1"/>
          <p:nvPr/>
        </p:nvSpPr>
        <p:spPr>
          <a:xfrm>
            <a:off x="2895600" y="4330184"/>
            <a:ext cx="2743201" cy="2246769"/>
          </a:xfrm>
          <a:prstGeom prst="rect">
            <a:avLst/>
          </a:prstGeom>
          <a:solidFill>
            <a:schemeClr val="bg1"/>
          </a:solidFill>
        </p:spPr>
        <p:txBody>
          <a:bodyPr wrap="square" rtlCol="0">
            <a:spAutoFit/>
          </a:bodyPr>
          <a:lstStyle/>
          <a:p>
            <a:r>
              <a:rPr lang="en-US" sz="1400" dirty="0">
                <a:hlinkClick r:id="rId3"/>
              </a:rPr>
              <a:t>http://</a:t>
            </a:r>
            <a:r>
              <a:rPr lang="en-US" sz="1400" dirty="0" smtClean="0">
                <a:hlinkClick r:id="rId3"/>
              </a:rPr>
              <a:t>www.mindframe-media.info/for-media/reporting-mental-illness/evidence-and-research/evidence-about-mental-illness-in-the-media</a:t>
            </a:r>
            <a:r>
              <a:rPr lang="en-US" sz="1400" dirty="0" smtClean="0"/>
              <a:t> </a:t>
            </a:r>
            <a:r>
              <a:rPr lang="en-US" sz="1400" dirty="0">
                <a:solidFill>
                  <a:srgbClr val="000000"/>
                </a:solidFill>
              </a:rPr>
              <a:t>(Positive impacts media can have on mental illnesses) 	</a:t>
            </a:r>
          </a:p>
          <a:p>
            <a:r>
              <a:rPr lang="en-US" sz="1400" dirty="0">
                <a:hlinkClick r:id="rId4"/>
              </a:rPr>
              <a:t>http://</a:t>
            </a:r>
            <a:r>
              <a:rPr lang="en-US" sz="1400" dirty="0" smtClean="0">
                <a:hlinkClick r:id="rId4"/>
              </a:rPr>
              <a:t>www.postermywall.com/index.php/p/classroom-posters</a:t>
            </a:r>
            <a:r>
              <a:rPr lang="en-US" sz="1400" dirty="0" smtClean="0"/>
              <a:t> </a:t>
            </a:r>
            <a:r>
              <a:rPr lang="en-US" sz="1400" dirty="0">
                <a:solidFill>
                  <a:srgbClr val="000000"/>
                </a:solidFill>
              </a:rPr>
              <a:t>(Free classroom poster creator) </a:t>
            </a:r>
          </a:p>
        </p:txBody>
      </p:sp>
      <p:sp>
        <p:nvSpPr>
          <p:cNvPr id="9" name="TextBox 8"/>
          <p:cNvSpPr txBox="1"/>
          <p:nvPr/>
        </p:nvSpPr>
        <p:spPr>
          <a:xfrm>
            <a:off x="5638801" y="4349234"/>
            <a:ext cx="3505199" cy="2246769"/>
          </a:xfrm>
          <a:prstGeom prst="rect">
            <a:avLst/>
          </a:prstGeom>
          <a:solidFill>
            <a:schemeClr val="bg1"/>
          </a:solidFill>
        </p:spPr>
        <p:txBody>
          <a:bodyPr wrap="square" rtlCol="0">
            <a:spAutoFit/>
          </a:bodyPr>
          <a:lstStyle/>
          <a:p>
            <a:r>
              <a:rPr lang="en-US" sz="1400" dirty="0">
                <a:solidFill>
                  <a:srgbClr val="000000"/>
                </a:solidFill>
              </a:rPr>
              <a:t>Students may create a visual representation (poster, video, collage etc.) that illustrates examples of media that promote mental health and wellness and support mental illness in a positive way </a:t>
            </a:r>
            <a:endParaRPr lang="en-US" sz="1400" dirty="0" smtClean="0">
              <a:solidFill>
                <a:srgbClr val="000000"/>
              </a:solidFill>
            </a:endParaRPr>
          </a:p>
          <a:p>
            <a:endParaRPr lang="en-US" sz="1400" dirty="0">
              <a:solidFill>
                <a:srgbClr val="000000"/>
              </a:solidFill>
            </a:endParaRPr>
          </a:p>
          <a:p>
            <a:endParaRPr lang="en-US" sz="1400" dirty="0" smtClean="0">
              <a:solidFill>
                <a:srgbClr val="000000"/>
              </a:solidFill>
            </a:endParaRPr>
          </a:p>
          <a:p>
            <a:endParaRPr lang="en-US" sz="1400" dirty="0">
              <a:solidFill>
                <a:srgbClr val="000000"/>
              </a:solidFill>
            </a:endParaRPr>
          </a:p>
          <a:p>
            <a:endParaRPr lang="en-US" sz="1400" dirty="0" smtClean="0">
              <a:solidFill>
                <a:srgbClr val="000000"/>
              </a:solidFill>
            </a:endParaRPr>
          </a:p>
          <a:p>
            <a:r>
              <a:rPr lang="en-US" sz="1400" dirty="0">
                <a:solidFill>
                  <a:srgbClr val="000000"/>
                </a:solidFill>
              </a:rPr>
              <a:t>	</a:t>
            </a:r>
          </a:p>
        </p:txBody>
      </p:sp>
    </p:spTree>
    <p:extLst>
      <p:ext uri="{BB962C8B-B14F-4D97-AF65-F5344CB8AC3E}">
        <p14:creationId xmlns:p14="http://schemas.microsoft.com/office/powerpoint/2010/main" val="261287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3200" dirty="0">
                <a:solidFill>
                  <a:prstClr val="black"/>
                </a:solidFill>
              </a:rPr>
              <a:t>Instructional Unit Learning Experiences </a:t>
            </a:r>
            <a:endParaRPr lang="en-US" dirty="0"/>
          </a:p>
        </p:txBody>
      </p:sp>
      <p:sp>
        <p:nvSpPr>
          <p:cNvPr id="3" name="Content Placeholder 2"/>
          <p:cNvSpPr>
            <a:spLocks noGrp="1"/>
          </p:cNvSpPr>
          <p:nvPr>
            <p:ph idx="1"/>
          </p:nvPr>
        </p:nvSpPr>
        <p:spPr>
          <a:xfrm>
            <a:off x="381000" y="1371600"/>
            <a:ext cx="8229600" cy="4724400"/>
          </a:xfrm>
        </p:spPr>
        <p:txBody>
          <a:bodyPr/>
          <a:lstStyle/>
          <a:p>
            <a:endParaRPr lang="en-US" dirty="0"/>
          </a:p>
        </p:txBody>
      </p:sp>
      <p:pic>
        <p:nvPicPr>
          <p:cNvPr id="7171" name="Picture 3" descr="C:\Users\reed_p\Desktop\CH8-WhoInfluencesMe-doc_Page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1152525"/>
            <a:ext cx="9144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4922" y="4191000"/>
            <a:ext cx="8546678" cy="1754326"/>
          </a:xfrm>
          <a:prstGeom prst="rect">
            <a:avLst/>
          </a:prstGeom>
          <a:solidFill>
            <a:schemeClr val="bg2"/>
          </a:solidFill>
        </p:spPr>
        <p:txBody>
          <a:bodyPr wrap="square" rtlCol="0">
            <a:spAutoFit/>
          </a:bodyPr>
          <a:lstStyle/>
          <a:p>
            <a:r>
              <a:rPr lang="en-US" dirty="0" smtClean="0">
                <a:solidFill>
                  <a:srgbClr val="000000"/>
                </a:solidFill>
              </a:rPr>
              <a:t>Stereotypes </a:t>
            </a:r>
            <a:r>
              <a:rPr lang="en-US" dirty="0">
                <a:solidFill>
                  <a:srgbClr val="000000"/>
                </a:solidFill>
              </a:rPr>
              <a:t>around mental and emotional problems and how they can influence a person’s desire to seek help. </a:t>
            </a:r>
          </a:p>
          <a:p>
            <a:r>
              <a:rPr lang="en-US" dirty="0">
                <a:solidFill>
                  <a:srgbClr val="000000"/>
                </a:solidFill>
              </a:rPr>
              <a:t>• Reliable sources available for help with mental and emotional health problems, such as depression, mood disorders, and anxiety </a:t>
            </a:r>
          </a:p>
          <a:p>
            <a:r>
              <a:rPr lang="en-US" dirty="0">
                <a:solidFill>
                  <a:srgbClr val="000000"/>
                </a:solidFill>
              </a:rPr>
              <a:t>• Factors of culture, media, and other people who can influence them </a:t>
            </a:r>
          </a:p>
          <a:p>
            <a:r>
              <a:rPr lang="en-US" dirty="0">
                <a:solidFill>
                  <a:srgbClr val="000000"/>
                </a:solidFill>
              </a:rPr>
              <a:t>	</a:t>
            </a:r>
          </a:p>
        </p:txBody>
      </p:sp>
      <p:sp>
        <p:nvSpPr>
          <p:cNvPr id="6" name="TextBox 5"/>
          <p:cNvSpPr txBox="1"/>
          <p:nvPr/>
        </p:nvSpPr>
        <p:spPr>
          <a:xfrm>
            <a:off x="444921" y="3360003"/>
            <a:ext cx="2069677" cy="830997"/>
          </a:xfrm>
          <a:prstGeom prst="rect">
            <a:avLst/>
          </a:prstGeom>
          <a:solidFill>
            <a:schemeClr val="bg2"/>
          </a:solidFill>
        </p:spPr>
        <p:txBody>
          <a:bodyPr wrap="square" rtlCol="0">
            <a:spAutoFit/>
          </a:bodyPr>
          <a:lstStyle/>
          <a:p>
            <a:r>
              <a:rPr lang="en-US" sz="2400" b="1" dirty="0">
                <a:solidFill>
                  <a:srgbClr val="000000"/>
                </a:solidFill>
              </a:rPr>
              <a:t>Critical Content: </a:t>
            </a:r>
            <a:r>
              <a:rPr lang="en-US" sz="2400" dirty="0">
                <a:solidFill>
                  <a:srgbClr val="000000"/>
                </a:solidFill>
              </a:rPr>
              <a:t>	</a:t>
            </a:r>
          </a:p>
        </p:txBody>
      </p:sp>
    </p:spTree>
    <p:extLst>
      <p:ext uri="{BB962C8B-B14F-4D97-AF65-F5344CB8AC3E}">
        <p14:creationId xmlns:p14="http://schemas.microsoft.com/office/powerpoint/2010/main" val="246632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3200" dirty="0">
                <a:solidFill>
                  <a:prstClr val="black"/>
                </a:solidFill>
              </a:rPr>
              <a:t>Instructional Unit Learning Experiences </a:t>
            </a:r>
            <a:endParaRPr lang="en-US" dirty="0"/>
          </a:p>
        </p:txBody>
      </p:sp>
      <p:sp>
        <p:nvSpPr>
          <p:cNvPr id="3" name="Content Placeholder 2"/>
          <p:cNvSpPr>
            <a:spLocks noGrp="1"/>
          </p:cNvSpPr>
          <p:nvPr>
            <p:ph idx="1"/>
          </p:nvPr>
        </p:nvSpPr>
        <p:spPr>
          <a:xfrm>
            <a:off x="381000" y="1371600"/>
            <a:ext cx="8229600" cy="4724400"/>
          </a:xfrm>
        </p:spPr>
        <p:txBody>
          <a:bodyPr/>
          <a:lstStyle/>
          <a:p>
            <a:endParaRPr lang="en-US" dirty="0"/>
          </a:p>
        </p:txBody>
      </p:sp>
      <p:pic>
        <p:nvPicPr>
          <p:cNvPr id="7171" name="Picture 3" descr="C:\Users\reed_p\Desktop\CH8-WhoInfluencesMe-doc_Page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1152525"/>
            <a:ext cx="9144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6848" y="3828383"/>
            <a:ext cx="2133600" cy="1938992"/>
          </a:xfrm>
          <a:prstGeom prst="rect">
            <a:avLst/>
          </a:prstGeom>
          <a:solidFill>
            <a:schemeClr val="bg2"/>
          </a:solidFill>
        </p:spPr>
        <p:txBody>
          <a:bodyPr wrap="square" rtlCol="0">
            <a:spAutoFit/>
          </a:bodyPr>
          <a:lstStyle/>
          <a:p>
            <a:r>
              <a:rPr lang="en-US" sz="2000" b="1" dirty="0" smtClean="0"/>
              <a:t>Key Skills:</a:t>
            </a:r>
          </a:p>
          <a:p>
            <a:endParaRPr lang="en-US" sz="2000" b="1" dirty="0"/>
          </a:p>
          <a:p>
            <a:endParaRPr lang="en-US" sz="2000" b="1" dirty="0" smtClean="0"/>
          </a:p>
          <a:p>
            <a:endParaRPr lang="en-US" sz="2000" b="1" dirty="0"/>
          </a:p>
          <a:p>
            <a:endParaRPr lang="en-US" sz="2000" b="1" dirty="0" smtClean="0"/>
          </a:p>
          <a:p>
            <a:endParaRPr lang="en-US" sz="2000" b="1" dirty="0"/>
          </a:p>
        </p:txBody>
      </p:sp>
      <p:sp>
        <p:nvSpPr>
          <p:cNvPr id="5" name="TextBox 4"/>
          <p:cNvSpPr txBox="1"/>
          <p:nvPr/>
        </p:nvSpPr>
        <p:spPr>
          <a:xfrm>
            <a:off x="2550448" y="3951493"/>
            <a:ext cx="6433131" cy="1815882"/>
          </a:xfrm>
          <a:prstGeom prst="rect">
            <a:avLst/>
          </a:prstGeom>
          <a:solidFill>
            <a:schemeClr val="bg2"/>
          </a:solidFill>
        </p:spPr>
        <p:txBody>
          <a:bodyPr wrap="square" rtlCol="0">
            <a:spAutoFit/>
          </a:bodyPr>
          <a:lstStyle/>
          <a:p>
            <a:r>
              <a:rPr lang="en-US" sz="1600" dirty="0" smtClean="0">
                <a:solidFill>
                  <a:srgbClr val="000000"/>
                </a:solidFill>
              </a:rPr>
              <a:t>Analyze </a:t>
            </a:r>
            <a:r>
              <a:rPr lang="en-US" sz="1600" dirty="0">
                <a:solidFill>
                  <a:srgbClr val="000000"/>
                </a:solidFill>
              </a:rPr>
              <a:t>internal factors that contribute to mental and emotional health. Analyze how culture, media, and others influence personal feelings and emotions </a:t>
            </a:r>
          </a:p>
          <a:p>
            <a:r>
              <a:rPr lang="en-US" sz="1600" dirty="0">
                <a:solidFill>
                  <a:srgbClr val="000000"/>
                </a:solidFill>
              </a:rPr>
              <a:t>• Access valid school and community resources to help with mental and emotional health concerns </a:t>
            </a:r>
          </a:p>
          <a:p>
            <a:r>
              <a:rPr lang="en-US" sz="1600" dirty="0">
                <a:solidFill>
                  <a:srgbClr val="000000"/>
                </a:solidFill>
              </a:rPr>
              <a:t>• Analyze how culture, media, and others influence personal feelings and emotions </a:t>
            </a:r>
          </a:p>
        </p:txBody>
      </p:sp>
    </p:spTree>
    <p:extLst>
      <p:ext uri="{BB962C8B-B14F-4D97-AF65-F5344CB8AC3E}">
        <p14:creationId xmlns:p14="http://schemas.microsoft.com/office/powerpoint/2010/main" val="421662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sz="3200" dirty="0">
                <a:solidFill>
                  <a:prstClr val="black"/>
                </a:solidFill>
              </a:rPr>
              <a:t>Instructional Unit Learning Experiences </a:t>
            </a:r>
            <a:endParaRPr lang="en-US" dirty="0"/>
          </a:p>
        </p:txBody>
      </p:sp>
      <p:sp>
        <p:nvSpPr>
          <p:cNvPr id="3" name="Content Placeholder 2"/>
          <p:cNvSpPr>
            <a:spLocks noGrp="1"/>
          </p:cNvSpPr>
          <p:nvPr>
            <p:ph idx="1"/>
          </p:nvPr>
        </p:nvSpPr>
        <p:spPr>
          <a:xfrm>
            <a:off x="381000" y="1371600"/>
            <a:ext cx="8229600" cy="4724400"/>
          </a:xfrm>
        </p:spPr>
        <p:txBody>
          <a:bodyPr/>
          <a:lstStyle/>
          <a:p>
            <a:endParaRPr lang="en-US" dirty="0"/>
          </a:p>
        </p:txBody>
      </p:sp>
      <p:pic>
        <p:nvPicPr>
          <p:cNvPr id="7171" name="Picture 3" descr="C:\Users\reed_p\Desktop\CH8-WhoInfluencesMe-doc_Page_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36664"/>
            <a:ext cx="9144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24869" y="3884745"/>
            <a:ext cx="2013531" cy="923330"/>
          </a:xfrm>
          <a:prstGeom prst="rect">
            <a:avLst/>
          </a:prstGeom>
          <a:solidFill>
            <a:schemeClr val="bg2"/>
          </a:solidFill>
        </p:spPr>
        <p:txBody>
          <a:bodyPr wrap="square" rtlCol="0">
            <a:spAutoFit/>
          </a:bodyPr>
          <a:lstStyle/>
          <a:p>
            <a:r>
              <a:rPr lang="en-US" b="1" dirty="0">
                <a:solidFill>
                  <a:srgbClr val="000000"/>
                </a:solidFill>
              </a:rPr>
              <a:t>Critical Language: </a:t>
            </a:r>
            <a:r>
              <a:rPr lang="en-US" dirty="0">
                <a:solidFill>
                  <a:srgbClr val="000000"/>
                </a:solidFill>
              </a:rPr>
              <a:t>	</a:t>
            </a:r>
            <a:endParaRPr lang="en-US" dirty="0" smtClean="0">
              <a:solidFill>
                <a:srgbClr val="000000"/>
              </a:solidFill>
            </a:endParaRPr>
          </a:p>
          <a:p>
            <a:endParaRPr lang="en-US" dirty="0" smtClean="0">
              <a:solidFill>
                <a:srgbClr val="000000"/>
              </a:solidFill>
            </a:endParaRPr>
          </a:p>
          <a:p>
            <a:endParaRPr lang="en-US" dirty="0">
              <a:solidFill>
                <a:srgbClr val="000000"/>
              </a:solidFill>
            </a:endParaRPr>
          </a:p>
        </p:txBody>
      </p:sp>
      <p:sp>
        <p:nvSpPr>
          <p:cNvPr id="8" name="TextBox 7"/>
          <p:cNvSpPr txBox="1"/>
          <p:nvPr/>
        </p:nvSpPr>
        <p:spPr>
          <a:xfrm>
            <a:off x="2550695" y="3868702"/>
            <a:ext cx="6364705" cy="1477328"/>
          </a:xfrm>
          <a:prstGeom prst="rect">
            <a:avLst/>
          </a:prstGeom>
          <a:solidFill>
            <a:schemeClr val="bg2"/>
          </a:solidFill>
        </p:spPr>
        <p:txBody>
          <a:bodyPr wrap="square" rtlCol="0">
            <a:spAutoFit/>
          </a:bodyPr>
          <a:lstStyle/>
          <a:p>
            <a:r>
              <a:rPr lang="en-US" dirty="0">
                <a:solidFill>
                  <a:srgbClr val="000000"/>
                </a:solidFill>
              </a:rPr>
              <a:t>Analyze, factors, internal influences, external influences, stereotypes, bias, resource, mental illness, depression, anxiety, mood disorder, emotions </a:t>
            </a:r>
            <a:endParaRPr lang="en-US" dirty="0" smtClean="0">
              <a:solidFill>
                <a:srgbClr val="000000"/>
              </a:solidFill>
            </a:endParaRPr>
          </a:p>
          <a:p>
            <a:endParaRPr lang="en-US" dirty="0">
              <a:solidFill>
                <a:srgbClr val="000000"/>
              </a:solidFill>
            </a:endParaRPr>
          </a:p>
          <a:p>
            <a:r>
              <a:rPr lang="en-US" dirty="0">
                <a:solidFill>
                  <a:srgbClr val="000000"/>
                </a:solidFill>
              </a:rPr>
              <a:t>	</a:t>
            </a:r>
          </a:p>
        </p:txBody>
      </p:sp>
    </p:spTree>
    <p:extLst>
      <p:ext uri="{BB962C8B-B14F-4D97-AF65-F5344CB8AC3E}">
        <p14:creationId xmlns:p14="http://schemas.microsoft.com/office/powerpoint/2010/main" val="1255890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lstStyle/>
          <a:p>
            <a:r>
              <a:rPr lang="en-US" sz="3200" dirty="0">
                <a:solidFill>
                  <a:prstClr val="black"/>
                </a:solidFill>
              </a:rPr>
              <a:t>Unit Trajectory- Learning Experiences</a:t>
            </a:r>
            <a:endParaRPr lang="en-US" dirty="0"/>
          </a:p>
        </p:txBody>
      </p:sp>
      <p:sp>
        <p:nvSpPr>
          <p:cNvPr id="3" name="Content Placeholder 2"/>
          <p:cNvSpPr>
            <a:spLocks noGrp="1"/>
          </p:cNvSpPr>
          <p:nvPr>
            <p:ph idx="1"/>
          </p:nvPr>
        </p:nvSpPr>
        <p:spPr>
          <a:xfrm>
            <a:off x="228600" y="1362075"/>
            <a:ext cx="8610600" cy="4764089"/>
          </a:xfrm>
        </p:spPr>
        <p:txBody>
          <a:bodyPr/>
          <a:lstStyle/>
          <a:p>
            <a:endParaRPr lang="en-US" dirty="0"/>
          </a:p>
        </p:txBody>
      </p:sp>
      <p:pic>
        <p:nvPicPr>
          <p:cNvPr id="6147" name="Picture 3" descr="C:\Users\reed_p\Desktop\CH8-Whoinfluencesme-storybo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75" y="1219200"/>
            <a:ext cx="8731625" cy="51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990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prstClr val="black"/>
                </a:solidFill>
              </a:rPr>
              <a:t>Ongoing Learning Experiences</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reed_p\Desktop\CH8-WhoInfluencesMe-doc_Page_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09699"/>
            <a:ext cx="9144000" cy="58293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591232"/>
            <a:ext cx="3064016" cy="1719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15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1371600"/>
            <a:ext cx="8229600" cy="1143000"/>
          </a:xfrm>
        </p:spPr>
        <p:txBody>
          <a:bodyPr/>
          <a:lstStyle/>
          <a:p>
            <a:pPr eaLnBrk="1" hangingPunct="1"/>
            <a:r>
              <a:rPr lang="en-US" altLang="en-US" smtClean="0"/>
              <a:t>How to Chat with Hosts</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420370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31937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1143000"/>
          </a:xfrm>
        </p:spPr>
        <p:txBody>
          <a:bodyPr/>
          <a:lstStyle/>
          <a:p>
            <a:r>
              <a:rPr lang="en-US" sz="3000" dirty="0" smtClean="0"/>
              <a:t>Instructional Unit Description &amp; Considerations</a:t>
            </a:r>
            <a:endParaRPr lang="en-US" sz="3000" dirty="0"/>
          </a:p>
        </p:txBody>
      </p:sp>
      <p:pic>
        <p:nvPicPr>
          <p:cNvPr id="9" name="Content Placeholder 8" descr="Screen shot 2014-04-14 at 12.37.18 PM.png"/>
          <p:cNvPicPr>
            <a:picLocks noGrp="1" noChangeAspect="1"/>
          </p:cNvPicPr>
          <p:nvPr>
            <p:ph idx="1"/>
          </p:nvPr>
        </p:nvPicPr>
        <p:blipFill>
          <a:blip r:embed="rId2"/>
          <a:srcRect t="-15102" b="-15102"/>
          <a:stretch>
            <a:fillRect/>
          </a:stretch>
        </p:blipFill>
        <p:spPr/>
      </p:pic>
      <p:pic>
        <p:nvPicPr>
          <p:cNvPr id="4098" name="Picture 2" descr="C:\Users\reed_p\Desktop\CH8-WhoInfluencesMe-doc_Page_0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42" y="1828800"/>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81000" y="2113365"/>
            <a:ext cx="2053389" cy="2062103"/>
          </a:xfrm>
          <a:prstGeom prst="rect">
            <a:avLst/>
          </a:prstGeom>
          <a:solidFill>
            <a:schemeClr val="bg1">
              <a:lumMod val="85000"/>
            </a:schemeClr>
          </a:solidFill>
        </p:spPr>
        <p:txBody>
          <a:bodyPr wrap="square" rtlCol="0">
            <a:spAutoFit/>
          </a:bodyPr>
          <a:lstStyle/>
          <a:p>
            <a:r>
              <a:rPr lang="en-US" sz="1600" dirty="0" smtClean="0"/>
              <a:t>Unit Description</a:t>
            </a:r>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p:txBody>
      </p:sp>
      <p:sp>
        <p:nvSpPr>
          <p:cNvPr id="4" name="TextBox 3"/>
          <p:cNvSpPr txBox="1"/>
          <p:nvPr/>
        </p:nvSpPr>
        <p:spPr>
          <a:xfrm>
            <a:off x="381000" y="4175468"/>
            <a:ext cx="2053389" cy="1815882"/>
          </a:xfrm>
          <a:prstGeom prst="rect">
            <a:avLst/>
          </a:prstGeom>
          <a:solidFill>
            <a:schemeClr val="bg1">
              <a:lumMod val="85000"/>
            </a:schemeClr>
          </a:solidFill>
        </p:spPr>
        <p:txBody>
          <a:bodyPr wrap="square" rtlCol="0">
            <a:spAutoFit/>
          </a:bodyPr>
          <a:lstStyle/>
          <a:p>
            <a:endParaRPr lang="en-US" sz="1600" dirty="0" smtClean="0"/>
          </a:p>
          <a:p>
            <a:endParaRPr lang="en-US" sz="1600" dirty="0" smtClean="0"/>
          </a:p>
          <a:p>
            <a:endParaRPr lang="en-US" sz="1600" dirty="0"/>
          </a:p>
          <a:p>
            <a:r>
              <a:rPr lang="en-US" sz="1600" dirty="0" smtClean="0"/>
              <a:t>Considerations</a:t>
            </a:r>
          </a:p>
          <a:p>
            <a:endParaRPr lang="en-US" sz="1600" dirty="0"/>
          </a:p>
          <a:p>
            <a:endParaRPr lang="en-US" sz="1600" dirty="0" smtClean="0"/>
          </a:p>
          <a:p>
            <a:endParaRPr lang="en-US" sz="1600" dirty="0"/>
          </a:p>
        </p:txBody>
      </p:sp>
      <p:sp>
        <p:nvSpPr>
          <p:cNvPr id="5" name="TextBox 4"/>
          <p:cNvSpPr txBox="1"/>
          <p:nvPr/>
        </p:nvSpPr>
        <p:spPr>
          <a:xfrm>
            <a:off x="2434389" y="2117539"/>
            <a:ext cx="6328611" cy="1815882"/>
          </a:xfrm>
          <a:prstGeom prst="rect">
            <a:avLst/>
          </a:prstGeom>
          <a:solidFill>
            <a:schemeClr val="bg1">
              <a:lumMod val="85000"/>
            </a:schemeClr>
          </a:solidFill>
        </p:spPr>
        <p:txBody>
          <a:bodyPr wrap="square" rtlCol="0">
            <a:spAutoFit/>
          </a:bodyPr>
          <a:lstStyle/>
          <a:p>
            <a:r>
              <a:rPr lang="en-US" sz="1400" dirty="0">
                <a:solidFill>
                  <a:srgbClr val="000000"/>
                </a:solidFill>
              </a:rPr>
              <a:t>This unit allows students to analyze the impact that media, culture and peers have on an individual’s development of communication, advocacy, and self-management skills. Throughout the unit, students will explore positive and negative influences and consider strategies that could be used to potentially minimize negative influences on mental and emotional well-being. The unit culminates in a performance assessment that asks students to design and present an action plan to the school community that promotes positive behaviors and/or changes negative influences/stereotypes to support positive mental and emotional health and well-being. 	</a:t>
            </a:r>
          </a:p>
        </p:txBody>
      </p:sp>
      <p:sp>
        <p:nvSpPr>
          <p:cNvPr id="6" name="TextBox 5"/>
          <p:cNvSpPr txBox="1"/>
          <p:nvPr/>
        </p:nvSpPr>
        <p:spPr>
          <a:xfrm>
            <a:off x="2434389" y="3933420"/>
            <a:ext cx="6304548" cy="2031325"/>
          </a:xfrm>
          <a:prstGeom prst="rect">
            <a:avLst/>
          </a:prstGeom>
          <a:solidFill>
            <a:schemeClr val="bg1">
              <a:lumMod val="85000"/>
            </a:schemeClr>
          </a:solidFill>
        </p:spPr>
        <p:txBody>
          <a:bodyPr wrap="square" rtlCol="0">
            <a:spAutoFit/>
          </a:bodyPr>
          <a:lstStyle/>
          <a:p>
            <a:endParaRPr lang="en-US" sz="1400" dirty="0" smtClean="0">
              <a:solidFill>
                <a:srgbClr val="000000"/>
              </a:solidFill>
            </a:endParaRPr>
          </a:p>
          <a:p>
            <a:endParaRPr lang="en-US" sz="1400" dirty="0">
              <a:solidFill>
                <a:srgbClr val="000000"/>
              </a:solidFill>
            </a:endParaRPr>
          </a:p>
          <a:p>
            <a:endParaRPr lang="en-US" sz="1400" dirty="0" smtClean="0">
              <a:solidFill>
                <a:srgbClr val="000000"/>
              </a:solidFill>
            </a:endParaRPr>
          </a:p>
          <a:p>
            <a:r>
              <a:rPr lang="en-US" sz="1400" dirty="0" smtClean="0">
                <a:solidFill>
                  <a:srgbClr val="000000"/>
                </a:solidFill>
              </a:rPr>
              <a:t>Even </a:t>
            </a:r>
            <a:r>
              <a:rPr lang="en-US" sz="1400" dirty="0">
                <a:solidFill>
                  <a:srgbClr val="000000"/>
                </a:solidFill>
              </a:rPr>
              <a:t>though most if not all 8th grade students should have a working knowledge of communication skills, influences and personal values, many may have varying personal influences and/ or experiences that have shaped their perspectives. Thus, teachers may need to do some foundational work on appropriate forms of discussion, especially in regard to subjects as sensitive as mental health stereotypes. 	</a:t>
            </a:r>
          </a:p>
        </p:txBody>
      </p:sp>
    </p:spTree>
    <p:extLst>
      <p:ext uri="{BB962C8B-B14F-4D97-AF65-F5344CB8AC3E}">
        <p14:creationId xmlns:p14="http://schemas.microsoft.com/office/powerpoint/2010/main" val="17886891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pPr marL="45720" indent="0"/>
            <a:r>
              <a:rPr lang="en-US" sz="3600" dirty="0" smtClean="0"/>
              <a:t>Things To Remember….</a:t>
            </a:r>
            <a:endParaRPr lang="en-US" sz="3600" dirty="0"/>
          </a:p>
        </p:txBody>
      </p:sp>
      <p:sp>
        <p:nvSpPr>
          <p:cNvPr id="3" name="Content Placeholder 2"/>
          <p:cNvSpPr>
            <a:spLocks noGrp="1"/>
          </p:cNvSpPr>
          <p:nvPr>
            <p:ph idx="1"/>
          </p:nvPr>
        </p:nvSpPr>
        <p:spPr>
          <a:xfrm>
            <a:off x="457200" y="1524000"/>
            <a:ext cx="8229600" cy="4830763"/>
          </a:xfrm>
        </p:spPr>
        <p:txBody>
          <a:bodyPr/>
          <a:lstStyle/>
          <a:p>
            <a:pPr marL="45720" indent="0">
              <a:buNone/>
            </a:pPr>
            <a:endParaRPr lang="en-US" sz="2400" dirty="0" smtClean="0"/>
          </a:p>
          <a:p>
            <a:pPr marL="45720" indent="0">
              <a:buNone/>
            </a:pPr>
            <a:r>
              <a:rPr lang="en-US" sz="2400" dirty="0" smtClean="0"/>
              <a:t>The instructional units:</a:t>
            </a:r>
          </a:p>
          <a:p>
            <a:r>
              <a:rPr lang="en-US" sz="2400" dirty="0" smtClean="0"/>
              <a:t>Are Not lesson plans</a:t>
            </a:r>
          </a:p>
          <a:p>
            <a:r>
              <a:rPr lang="en-US" sz="2400" dirty="0" smtClean="0"/>
              <a:t>Are meant to be a resource for teachers to support current content</a:t>
            </a:r>
          </a:p>
          <a:p>
            <a:r>
              <a:rPr lang="en-US" sz="2400" dirty="0" smtClean="0"/>
              <a:t>Allow for additional resources, conceptual questions, factual questions and differentiations to be added. </a:t>
            </a:r>
          </a:p>
          <a:p>
            <a:r>
              <a:rPr lang="en-US" sz="2400" dirty="0" smtClean="0"/>
              <a:t>Descriptions of URLs in the resource section are placed there in case links break. So teachers still know the intention behind the resources.</a:t>
            </a:r>
          </a:p>
          <a:p>
            <a:pPr marL="45720" indent="0">
              <a:buNone/>
            </a:pPr>
            <a:endParaRPr lang="en-US" sz="2800" dirty="0"/>
          </a:p>
        </p:txBody>
      </p:sp>
    </p:spTree>
    <p:extLst>
      <p:ext uri="{BB962C8B-B14F-4D97-AF65-F5344CB8AC3E}">
        <p14:creationId xmlns:p14="http://schemas.microsoft.com/office/powerpoint/2010/main" val="1753670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sz="4000" dirty="0" smtClean="0"/>
              <a:t>Possible Access Points for Integration</a:t>
            </a:r>
            <a:endParaRPr lang="en-US" sz="4000" dirty="0"/>
          </a:p>
        </p:txBody>
      </p:sp>
      <p:sp>
        <p:nvSpPr>
          <p:cNvPr id="3" name="Content Placeholder 2"/>
          <p:cNvSpPr>
            <a:spLocks noGrp="1"/>
          </p:cNvSpPr>
          <p:nvPr>
            <p:ph idx="1"/>
          </p:nvPr>
        </p:nvSpPr>
        <p:spPr>
          <a:xfrm>
            <a:off x="457200" y="1752600"/>
            <a:ext cx="8229600" cy="4373563"/>
          </a:xfrm>
        </p:spPr>
        <p:txBody>
          <a:bodyPr/>
          <a:lstStyle/>
          <a:p>
            <a:endParaRPr lang="en-US" sz="2000" dirty="0" smtClean="0"/>
          </a:p>
          <a:p>
            <a:r>
              <a:rPr lang="en-US" sz="2000" dirty="0" smtClean="0"/>
              <a:t>Since not all campuses within a district  at the elementary and secondary levels may have a designated Health course there may be multiple people who teach the curriculum throughout a semester or year. (ex. PE teacher, nurse, counselor, science teacher, etc.)</a:t>
            </a:r>
          </a:p>
          <a:p>
            <a:r>
              <a:rPr lang="en-US" sz="2000" dirty="0" smtClean="0"/>
              <a:t>The concepts that are taught in Health units such as: (Decision-making, consequences, relationships, perspective, communication, resources, problem-solving, resources, cooperation etc.) can easily be integrated throughout many other content areas.</a:t>
            </a:r>
          </a:p>
          <a:p>
            <a:r>
              <a:rPr lang="en-US" sz="2000" dirty="0" smtClean="0"/>
              <a:t>Resources that can be found within the health units often can be helpful to use in other content area lessons, especially at the elementary level. </a:t>
            </a:r>
          </a:p>
        </p:txBody>
      </p:sp>
    </p:spTree>
    <p:extLst>
      <p:ext uri="{BB962C8B-B14F-4D97-AF65-F5344CB8AC3E}">
        <p14:creationId xmlns:p14="http://schemas.microsoft.com/office/powerpoint/2010/main" val="112652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143000"/>
          </a:xfrm>
        </p:spPr>
        <p:txBody>
          <a:bodyPr/>
          <a:lstStyle/>
          <a:p>
            <a:r>
              <a:rPr lang="en-US" sz="3600" dirty="0" smtClean="0"/>
              <a:t>Discussion Time</a:t>
            </a:r>
            <a:endParaRPr lang="en-US" sz="3600" dirty="0"/>
          </a:p>
        </p:txBody>
      </p:sp>
      <p:sp>
        <p:nvSpPr>
          <p:cNvPr id="3" name="Content Placeholder 2"/>
          <p:cNvSpPr>
            <a:spLocks noGrp="1"/>
          </p:cNvSpPr>
          <p:nvPr>
            <p:ph idx="1"/>
          </p:nvPr>
        </p:nvSpPr>
        <p:spPr>
          <a:xfrm>
            <a:off x="381000" y="1676400"/>
            <a:ext cx="8229600" cy="4525963"/>
          </a:xfrm>
        </p:spPr>
        <p:txBody>
          <a:bodyPr/>
          <a:lstStyle/>
          <a:p>
            <a:pPr marL="45720" indent="0" algn="ctr">
              <a:buNone/>
            </a:pPr>
            <a:r>
              <a:rPr lang="en-US" sz="3600" dirty="0" smtClean="0"/>
              <a:t>Questions?</a:t>
            </a:r>
            <a:endParaRPr lang="en-US" sz="3600" dirty="0"/>
          </a:p>
        </p:txBody>
      </p:sp>
      <p:pic>
        <p:nvPicPr>
          <p:cNvPr id="1026" name="Picture 2" descr="http://allthingsd.com/files/2012/07/10Question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7383462" cy="305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7384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Upcoming Webinars</a:t>
            </a:r>
            <a:endParaRPr lang="en-US" sz="3600" dirty="0"/>
          </a:p>
        </p:txBody>
      </p:sp>
      <p:sp>
        <p:nvSpPr>
          <p:cNvPr id="3" name="Content Placeholder 2"/>
          <p:cNvSpPr>
            <a:spLocks noGrp="1"/>
          </p:cNvSpPr>
          <p:nvPr>
            <p:ph idx="1"/>
          </p:nvPr>
        </p:nvSpPr>
        <p:spPr>
          <a:xfrm>
            <a:off x="457200" y="1371600"/>
            <a:ext cx="8229600" cy="4525963"/>
          </a:xfrm>
        </p:spPr>
        <p:txBody>
          <a:bodyPr/>
          <a:lstStyle/>
          <a:p>
            <a:r>
              <a:rPr lang="en-US" sz="1600" u="sng" dirty="0"/>
              <a:t>Reading, Writing, and Communicating </a:t>
            </a:r>
            <a:r>
              <a:rPr lang="en-US" sz="1600" dirty="0"/>
              <a:t>Instructional </a:t>
            </a:r>
            <a:r>
              <a:rPr lang="en-US" sz="1600" dirty="0" smtClean="0"/>
              <a:t>Units </a:t>
            </a:r>
            <a:r>
              <a:rPr lang="en-US" sz="1600" b="1" dirty="0" smtClean="0"/>
              <a:t>April </a:t>
            </a:r>
            <a:r>
              <a:rPr lang="en-US" sz="1600" b="1" dirty="0"/>
              <a:t>18 @ </a:t>
            </a:r>
            <a:r>
              <a:rPr lang="en-US" sz="1600" b="1" dirty="0" smtClean="0"/>
              <a:t>12:30 </a:t>
            </a:r>
            <a:r>
              <a:rPr lang="en-US" sz="1600" dirty="0" smtClean="0">
                <a:hlinkClick r:id="rId2"/>
              </a:rPr>
              <a:t>http</a:t>
            </a:r>
            <a:r>
              <a:rPr lang="en-US" sz="1600" dirty="0">
                <a:hlinkClick r:id="rId2"/>
              </a:rPr>
              <a:t>://connect.enetcolorado.org/siu_rwc/</a:t>
            </a:r>
            <a:r>
              <a:rPr lang="en-US" sz="1600" dirty="0"/>
              <a:t> </a:t>
            </a:r>
            <a:endParaRPr lang="en-US" sz="1600" dirty="0" smtClean="0"/>
          </a:p>
          <a:p>
            <a:pPr marL="45720" indent="0">
              <a:buNone/>
            </a:pPr>
            <a:endParaRPr lang="en-US" sz="1600" dirty="0" smtClean="0"/>
          </a:p>
          <a:p>
            <a:r>
              <a:rPr lang="en-US" sz="1600" u="sng" dirty="0" smtClean="0"/>
              <a:t>Visual </a:t>
            </a:r>
            <a:r>
              <a:rPr lang="en-US" sz="1600" u="sng" dirty="0"/>
              <a:t>and Performing Arts </a:t>
            </a:r>
            <a:r>
              <a:rPr lang="en-US" sz="1600" dirty="0"/>
              <a:t>Instructional </a:t>
            </a:r>
            <a:r>
              <a:rPr lang="en-US" sz="1600" dirty="0" smtClean="0"/>
              <a:t>Units </a:t>
            </a:r>
            <a:r>
              <a:rPr lang="en-US" sz="1600" b="1" dirty="0" smtClean="0"/>
              <a:t>April 21</a:t>
            </a:r>
            <a:r>
              <a:rPr lang="en-US" sz="1600" b="1" dirty="0"/>
              <a:t> @ </a:t>
            </a:r>
            <a:r>
              <a:rPr lang="en-US" sz="1600" b="1" dirty="0" smtClean="0"/>
              <a:t>12:30 </a:t>
            </a:r>
            <a:r>
              <a:rPr lang="en-US" sz="1600" dirty="0" smtClean="0">
                <a:hlinkClick r:id="rId3"/>
              </a:rPr>
              <a:t>http</a:t>
            </a:r>
            <a:r>
              <a:rPr lang="en-US" sz="1600" dirty="0">
                <a:hlinkClick r:id="rId3"/>
              </a:rPr>
              <a:t>://connect.enetcolorado.org/siu_arts/</a:t>
            </a:r>
            <a:r>
              <a:rPr lang="en-US" sz="1600" dirty="0"/>
              <a:t> </a:t>
            </a:r>
            <a:endParaRPr lang="en-US" sz="1600" dirty="0" smtClean="0"/>
          </a:p>
          <a:p>
            <a:pPr marL="45720" indent="0">
              <a:buNone/>
            </a:pPr>
            <a:endParaRPr lang="en-US" sz="1600" dirty="0" smtClean="0"/>
          </a:p>
          <a:p>
            <a:r>
              <a:rPr lang="en-US" sz="1600" u="sng" dirty="0" smtClean="0"/>
              <a:t>Science</a:t>
            </a:r>
            <a:r>
              <a:rPr lang="en-US" sz="1600" dirty="0" smtClean="0"/>
              <a:t> </a:t>
            </a:r>
            <a:r>
              <a:rPr lang="en-US" sz="1600" dirty="0"/>
              <a:t>Instructional </a:t>
            </a:r>
            <a:r>
              <a:rPr lang="en-US" sz="1600" dirty="0" smtClean="0"/>
              <a:t>Units </a:t>
            </a:r>
            <a:r>
              <a:rPr lang="en-US" sz="1600" b="1" dirty="0" smtClean="0"/>
              <a:t>April </a:t>
            </a:r>
            <a:r>
              <a:rPr lang="en-US" sz="1600" b="1" dirty="0"/>
              <a:t>22 @ </a:t>
            </a:r>
            <a:r>
              <a:rPr lang="en-US" sz="1600" b="1" dirty="0" smtClean="0"/>
              <a:t>12:30  </a:t>
            </a:r>
            <a:r>
              <a:rPr lang="en-US" sz="1600" dirty="0" smtClean="0">
                <a:hlinkClick r:id="rId4"/>
              </a:rPr>
              <a:t>http</a:t>
            </a:r>
            <a:r>
              <a:rPr lang="en-US" sz="1600" dirty="0">
                <a:hlinkClick r:id="rId4"/>
              </a:rPr>
              <a:t>://connect.enetcolorado.org/siu_science/</a:t>
            </a:r>
            <a:r>
              <a:rPr lang="en-US" sz="1600" dirty="0"/>
              <a:t> </a:t>
            </a:r>
            <a:endParaRPr lang="en-US" sz="1600" dirty="0" smtClean="0"/>
          </a:p>
          <a:p>
            <a:pPr marL="45720" indent="0">
              <a:buNone/>
            </a:pPr>
            <a:endParaRPr lang="en-US" sz="1600" dirty="0" smtClean="0"/>
          </a:p>
          <a:p>
            <a:r>
              <a:rPr lang="en-US" sz="1600" u="sng" dirty="0" smtClean="0"/>
              <a:t>Comprehensive </a:t>
            </a:r>
            <a:r>
              <a:rPr lang="en-US" sz="1600" u="sng" dirty="0"/>
              <a:t>Health </a:t>
            </a:r>
            <a:r>
              <a:rPr lang="en-US" sz="1600" dirty="0"/>
              <a:t>Instructional </a:t>
            </a:r>
            <a:r>
              <a:rPr lang="en-US" sz="1600" dirty="0" smtClean="0"/>
              <a:t>Units </a:t>
            </a:r>
            <a:r>
              <a:rPr lang="en-US" sz="1600" b="1" dirty="0" smtClean="0"/>
              <a:t>April </a:t>
            </a:r>
            <a:r>
              <a:rPr lang="en-US" sz="1600" b="1" dirty="0"/>
              <a:t>23 @ </a:t>
            </a:r>
            <a:r>
              <a:rPr lang="en-US" sz="1600" b="1" dirty="0" smtClean="0"/>
              <a:t>12:30 </a:t>
            </a:r>
            <a:r>
              <a:rPr lang="en-US" sz="1600" dirty="0" smtClean="0">
                <a:hlinkClick r:id="rId5"/>
              </a:rPr>
              <a:t>http</a:t>
            </a:r>
            <a:r>
              <a:rPr lang="en-US" sz="1600" dirty="0">
                <a:hlinkClick r:id="rId5"/>
              </a:rPr>
              <a:t>://connect.enetcolorado.org/siu_health</a:t>
            </a:r>
            <a:r>
              <a:rPr lang="en-US" sz="1600" dirty="0" smtClean="0">
                <a:hlinkClick r:id="rId5"/>
              </a:rPr>
              <a:t>/</a:t>
            </a:r>
            <a:endParaRPr lang="en-US" sz="1600" dirty="0" smtClean="0"/>
          </a:p>
          <a:p>
            <a:pPr marL="45720" indent="0">
              <a:buNone/>
            </a:pPr>
            <a:endParaRPr lang="en-US" sz="1600" dirty="0" smtClean="0"/>
          </a:p>
          <a:p>
            <a:r>
              <a:rPr lang="en-US" sz="1600" u="sng" dirty="0" smtClean="0"/>
              <a:t>Mathematics</a:t>
            </a:r>
            <a:r>
              <a:rPr lang="en-US" sz="1600" dirty="0" smtClean="0"/>
              <a:t> </a:t>
            </a:r>
            <a:r>
              <a:rPr lang="en-US" sz="1600" dirty="0"/>
              <a:t>Instructional </a:t>
            </a:r>
            <a:r>
              <a:rPr lang="en-US" sz="1600" dirty="0" smtClean="0"/>
              <a:t>Units </a:t>
            </a:r>
            <a:r>
              <a:rPr lang="en-US" sz="1600" b="1" dirty="0" smtClean="0"/>
              <a:t>April </a:t>
            </a:r>
            <a:r>
              <a:rPr lang="en-US" sz="1600" b="1" dirty="0"/>
              <a:t>24 @ </a:t>
            </a:r>
            <a:r>
              <a:rPr lang="en-US" sz="1600" b="1" dirty="0" smtClean="0"/>
              <a:t>12:30 </a:t>
            </a:r>
            <a:r>
              <a:rPr lang="en-US" sz="1600" dirty="0" smtClean="0">
                <a:hlinkClick r:id="rId6"/>
              </a:rPr>
              <a:t>http</a:t>
            </a:r>
            <a:r>
              <a:rPr lang="en-US" sz="1600" dirty="0">
                <a:hlinkClick r:id="rId6"/>
              </a:rPr>
              <a:t>://connect.enetcolorado.org/siu_mathematics/</a:t>
            </a:r>
            <a:r>
              <a:rPr lang="en-US" sz="1600" dirty="0"/>
              <a:t> </a:t>
            </a:r>
            <a:endParaRPr lang="en-US" sz="1600" dirty="0" smtClean="0"/>
          </a:p>
          <a:p>
            <a:pPr marL="45720" indent="0">
              <a:buNone/>
            </a:pPr>
            <a:endParaRPr lang="en-US" sz="1600" dirty="0" smtClean="0"/>
          </a:p>
          <a:p>
            <a:r>
              <a:rPr lang="en-US" sz="1600" u="sng" dirty="0" smtClean="0"/>
              <a:t>Social </a:t>
            </a:r>
            <a:r>
              <a:rPr lang="en-US" sz="1600" u="sng" dirty="0"/>
              <a:t>Studies </a:t>
            </a:r>
            <a:r>
              <a:rPr lang="en-US" sz="1600" dirty="0"/>
              <a:t>Instructional </a:t>
            </a:r>
            <a:r>
              <a:rPr lang="en-US" sz="1600" dirty="0" smtClean="0"/>
              <a:t>Units </a:t>
            </a:r>
            <a:r>
              <a:rPr lang="en-US" sz="1600" b="1" dirty="0" smtClean="0"/>
              <a:t>April </a:t>
            </a:r>
            <a:r>
              <a:rPr lang="en-US" sz="1600" b="1" dirty="0"/>
              <a:t>25 @ </a:t>
            </a:r>
            <a:r>
              <a:rPr lang="en-US" sz="1600" b="1" dirty="0" smtClean="0"/>
              <a:t>12:30 </a:t>
            </a:r>
            <a:r>
              <a:rPr lang="en-US" sz="1600" dirty="0" smtClean="0">
                <a:hlinkClick r:id="rId7"/>
              </a:rPr>
              <a:t>http</a:t>
            </a:r>
            <a:r>
              <a:rPr lang="en-US" sz="1600" dirty="0">
                <a:hlinkClick r:id="rId7"/>
              </a:rPr>
              <a:t>://connect.enetcolorado.org/siu_socialstudies/</a:t>
            </a:r>
            <a:r>
              <a:rPr lang="en-US" sz="1600" dirty="0"/>
              <a:t> </a:t>
            </a:r>
            <a:endParaRPr lang="en-US" sz="1600" b="1" dirty="0"/>
          </a:p>
        </p:txBody>
      </p:sp>
    </p:spTree>
    <p:extLst>
      <p:ext uri="{BB962C8B-B14F-4D97-AF65-F5344CB8AC3E}">
        <p14:creationId xmlns:p14="http://schemas.microsoft.com/office/powerpoint/2010/main" val="3336653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45720" indent="0">
              <a:buNone/>
            </a:pPr>
            <a:endParaRPr lang="en-US" sz="2800" dirty="0" smtClean="0"/>
          </a:p>
          <a:p>
            <a:pPr marL="45720" indent="0">
              <a:buNone/>
            </a:pPr>
            <a:r>
              <a:rPr lang="en-US" sz="2800" dirty="0" smtClean="0"/>
              <a:t>Phyllis Reed – </a:t>
            </a:r>
            <a:r>
              <a:rPr lang="en-US" sz="2400" dirty="0" smtClean="0"/>
              <a:t>Comprehensive Health Content Specialist</a:t>
            </a:r>
          </a:p>
          <a:p>
            <a:pPr marL="45720" indent="0">
              <a:buNone/>
            </a:pPr>
            <a:r>
              <a:rPr lang="en-US" sz="2400" dirty="0" smtClean="0"/>
              <a:t>Phone: 720-498-2059</a:t>
            </a:r>
          </a:p>
          <a:p>
            <a:pPr marL="45720" indent="0">
              <a:buNone/>
            </a:pPr>
            <a:r>
              <a:rPr lang="en-US" sz="2400" dirty="0" smtClean="0"/>
              <a:t>Email: </a:t>
            </a:r>
            <a:r>
              <a:rPr lang="en-US" sz="2400" dirty="0" smtClean="0">
                <a:hlinkClick r:id="rId2"/>
              </a:rPr>
              <a:t>reed_p@cde.state.co.us</a:t>
            </a:r>
            <a:endParaRPr lang="en-US" sz="2400" dirty="0" smtClean="0"/>
          </a:p>
          <a:p>
            <a:pPr marL="45720" indent="0">
              <a:buNone/>
            </a:pPr>
            <a:r>
              <a:rPr lang="en-US" sz="2400" dirty="0"/>
              <a:t>Webpage: </a:t>
            </a:r>
            <a:r>
              <a:rPr lang="en-US" sz="2400" dirty="0">
                <a:hlinkClick r:id="rId3"/>
              </a:rPr>
              <a:t>http://</a:t>
            </a:r>
            <a:r>
              <a:rPr lang="en-US" sz="2400" dirty="0" smtClean="0">
                <a:hlinkClick r:id="rId3"/>
              </a:rPr>
              <a:t>www.cde.state.co.us/cohealthpe</a:t>
            </a:r>
            <a:r>
              <a:rPr lang="en-US" sz="2400" dirty="0" smtClean="0"/>
              <a:t> </a:t>
            </a:r>
            <a:endParaRPr lang="en-US" sz="2400" dirty="0"/>
          </a:p>
          <a:p>
            <a:pPr marL="45720" indent="0">
              <a:buNone/>
            </a:pPr>
            <a:endParaRPr lang="en-US" sz="2400" dirty="0"/>
          </a:p>
        </p:txBody>
      </p:sp>
    </p:spTree>
    <p:extLst>
      <p:ext uri="{BB962C8B-B14F-4D97-AF65-F5344CB8AC3E}">
        <p14:creationId xmlns:p14="http://schemas.microsoft.com/office/powerpoint/2010/main" val="165851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Webinar Goals</a:t>
            </a:r>
            <a:endParaRPr lang="en-US" sz="3600" dirty="0"/>
          </a:p>
        </p:txBody>
      </p:sp>
      <p:sp>
        <p:nvSpPr>
          <p:cNvPr id="3" name="Content Placeholder 2"/>
          <p:cNvSpPr>
            <a:spLocks noGrp="1"/>
          </p:cNvSpPr>
          <p:nvPr>
            <p:ph idx="1"/>
          </p:nvPr>
        </p:nvSpPr>
        <p:spPr/>
        <p:txBody>
          <a:bodyPr/>
          <a:lstStyle/>
          <a:p>
            <a:r>
              <a:rPr lang="en-US" sz="2800" dirty="0" smtClean="0"/>
              <a:t>During this webinar, we will be using one instructional unit to explore:</a:t>
            </a:r>
          </a:p>
          <a:p>
            <a:pPr lvl="1"/>
            <a:r>
              <a:rPr lang="en-US" sz="1800" dirty="0" smtClean="0"/>
              <a:t>The components of the units</a:t>
            </a:r>
          </a:p>
          <a:p>
            <a:pPr lvl="1"/>
            <a:r>
              <a:rPr lang="en-US" sz="1800" dirty="0" smtClean="0"/>
              <a:t>The processes utilized to create them</a:t>
            </a:r>
          </a:p>
          <a:p>
            <a:pPr lvl="1"/>
            <a:r>
              <a:rPr lang="en-US" sz="1800" dirty="0" smtClean="0"/>
              <a:t>The possible next steps in utilizing these resources</a:t>
            </a:r>
          </a:p>
          <a:p>
            <a:r>
              <a:rPr lang="en-US" sz="2800" dirty="0" smtClean="0"/>
              <a:t>As an introduction to the units, this webinar will not address:</a:t>
            </a:r>
          </a:p>
          <a:p>
            <a:pPr lvl="1"/>
            <a:r>
              <a:rPr lang="en-US" sz="1800" dirty="0" smtClean="0"/>
              <a:t>State summative assessments</a:t>
            </a:r>
          </a:p>
          <a:p>
            <a:pPr lvl="1"/>
            <a:r>
              <a:rPr lang="en-US" sz="1800" dirty="0" smtClean="0"/>
              <a:t>Educator evaluation</a:t>
            </a:r>
          </a:p>
          <a:p>
            <a:r>
              <a:rPr lang="en-US" sz="2800" dirty="0" smtClean="0"/>
              <a:t>Send questions- I will address them at </a:t>
            </a:r>
            <a:r>
              <a:rPr lang="en-US" sz="2800" dirty="0"/>
              <a:t>the end</a:t>
            </a:r>
          </a:p>
        </p:txBody>
      </p:sp>
    </p:spTree>
    <p:extLst>
      <p:ext uri="{BB962C8B-B14F-4D97-AF65-F5344CB8AC3E}">
        <p14:creationId xmlns:p14="http://schemas.microsoft.com/office/powerpoint/2010/main" val="3865256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000" dirty="0" smtClean="0"/>
              <a:t>Colorado District Sample Curriculum Project</a:t>
            </a:r>
            <a:br>
              <a:rPr lang="en-US" sz="3000" dirty="0" smtClean="0"/>
            </a:br>
            <a:r>
              <a:rPr lang="en-US" sz="3000" dirty="0" smtClean="0"/>
              <a:t>Big Picture</a:t>
            </a:r>
            <a:endParaRPr lang="en-US" sz="3000" dirty="0"/>
          </a:p>
        </p:txBody>
      </p:sp>
      <p:sp>
        <p:nvSpPr>
          <p:cNvPr id="3" name="Content Placeholder 2"/>
          <p:cNvSpPr>
            <a:spLocks noGrp="1"/>
          </p:cNvSpPr>
          <p:nvPr>
            <p:ph idx="1"/>
          </p:nvPr>
        </p:nvSpPr>
        <p:spPr>
          <a:xfrm>
            <a:off x="457200" y="1676400"/>
            <a:ext cx="8229600" cy="4525963"/>
          </a:xfrm>
        </p:spPr>
        <p:txBody>
          <a:bodyPr/>
          <a:lstStyle/>
          <a:p>
            <a:pPr marL="45720" indent="0" algn="ctr">
              <a:buNone/>
            </a:pPr>
            <a:endParaRPr lang="en-US" sz="2800" i="1" dirty="0" smtClean="0"/>
          </a:p>
          <a:p>
            <a:pPr marL="45720" indent="0" algn="ctr">
              <a:buNone/>
            </a:pPr>
            <a:r>
              <a:rPr lang="en-US" sz="2800" i="1" dirty="0" smtClean="0"/>
              <a:t>From </a:t>
            </a:r>
            <a:r>
              <a:rPr lang="en-US" sz="2800" i="1" dirty="0"/>
              <a:t>its beginning, the District Sample Curriculum Project has had a singular focus: to </a:t>
            </a:r>
            <a:r>
              <a:rPr lang="en-US" sz="2800" i="1" dirty="0">
                <a:hlinkClick r:id="rId2"/>
              </a:rPr>
              <a:t>build the capacity </a:t>
            </a:r>
            <a:r>
              <a:rPr lang="en-US" sz="2800" i="1" dirty="0"/>
              <a:t>of teachers to use their content expertise and passion for student learning t</a:t>
            </a:r>
            <a:r>
              <a:rPr lang="en-US" sz="2800" i="1" dirty="0" smtClean="0"/>
              <a:t>o create samples </a:t>
            </a:r>
            <a:r>
              <a:rPr lang="en-US" sz="2800" i="1" dirty="0"/>
              <a:t>that </a:t>
            </a:r>
            <a:r>
              <a:rPr lang="en-US" sz="2800" i="1" dirty="0" smtClean="0"/>
              <a:t>support teaching to </a:t>
            </a:r>
            <a:r>
              <a:rPr lang="en-US" sz="2800" i="1" dirty="0"/>
              <a:t>student mastery of the </a:t>
            </a:r>
            <a:r>
              <a:rPr lang="en-US" sz="2800" i="1" dirty="0" smtClean="0">
                <a:hlinkClick r:id="rId3"/>
              </a:rPr>
              <a:t>Colorado Academic Standards</a:t>
            </a:r>
            <a:r>
              <a:rPr lang="en-US" sz="2800" b="1" dirty="0" smtClean="0"/>
              <a:t>.</a:t>
            </a:r>
            <a:endParaRPr lang="en-US" sz="2800" b="1" dirty="0"/>
          </a:p>
        </p:txBody>
      </p:sp>
    </p:spTree>
    <p:extLst>
      <p:ext uri="{BB962C8B-B14F-4D97-AF65-F5344CB8AC3E}">
        <p14:creationId xmlns:p14="http://schemas.microsoft.com/office/powerpoint/2010/main" val="4272111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3600" dirty="0" smtClean="0"/>
              <a:t>Teacher-Authored Samples</a:t>
            </a:r>
            <a:endParaRPr lang="en-US" sz="3600" dirty="0"/>
          </a:p>
        </p:txBody>
      </p:sp>
      <p:sp>
        <p:nvSpPr>
          <p:cNvPr id="3" name="Content Placeholder 2"/>
          <p:cNvSpPr>
            <a:spLocks noGrp="1"/>
          </p:cNvSpPr>
          <p:nvPr>
            <p:ph idx="1"/>
          </p:nvPr>
        </p:nvSpPr>
        <p:spPr>
          <a:xfrm>
            <a:off x="457200" y="1676400"/>
            <a:ext cx="8229600" cy="4525963"/>
          </a:xfrm>
        </p:spPr>
        <p:txBody>
          <a:bodyPr/>
          <a:lstStyle/>
          <a:p>
            <a:pPr marL="45720" indent="0">
              <a:buNone/>
            </a:pPr>
            <a:r>
              <a:rPr lang="en-US" sz="2000" b="1" dirty="0" smtClean="0"/>
              <a:t>Curriculum Overviews</a:t>
            </a:r>
          </a:p>
          <a:p>
            <a:pPr marL="285750" lvl="1" indent="-285750"/>
            <a:r>
              <a:rPr lang="en-US" sz="1800" dirty="0" smtClean="0">
                <a:solidFill>
                  <a:srgbClr val="FF0000"/>
                </a:solidFill>
              </a:rPr>
              <a:t>700</a:t>
            </a:r>
            <a:r>
              <a:rPr lang="en-US" sz="1800" dirty="0">
                <a:solidFill>
                  <a:srgbClr val="FF0000"/>
                </a:solidFill>
              </a:rPr>
              <a:t>+ </a:t>
            </a:r>
            <a:r>
              <a:rPr lang="en-US" sz="1800" dirty="0"/>
              <a:t>unit overviews- all content areas (k-12) </a:t>
            </a:r>
            <a:endParaRPr lang="en-US" sz="1800" dirty="0" smtClean="0"/>
          </a:p>
          <a:p>
            <a:pPr marL="285750" lvl="1" indent="-285750"/>
            <a:r>
              <a:rPr lang="en-US" sz="1800" dirty="0" smtClean="0"/>
              <a:t>All </a:t>
            </a:r>
            <a:r>
              <a:rPr lang="en-US" sz="1800" dirty="0"/>
              <a:t>samples coded to the </a:t>
            </a:r>
            <a:r>
              <a:rPr lang="en-US" sz="1800" dirty="0" smtClean="0"/>
              <a:t>Colorado Academic Standards-Ensuring </a:t>
            </a:r>
            <a:r>
              <a:rPr lang="en-US" sz="1800" dirty="0"/>
              <a:t>attention to all Evidence Outcomes (indicators of mastery)</a:t>
            </a:r>
          </a:p>
          <a:p>
            <a:pPr marL="285750" lvl="1" indent="-285750"/>
            <a:r>
              <a:rPr lang="en-US" sz="1800" dirty="0"/>
              <a:t>Teacher/educator authorship and district affiliation noted at the bottom of every unit overview </a:t>
            </a:r>
          </a:p>
          <a:p>
            <a:pPr marL="285750" lvl="1" indent="-285750"/>
            <a:r>
              <a:rPr lang="en-US" sz="1800" dirty="0" smtClean="0"/>
              <a:t>Samples </a:t>
            </a:r>
            <a:r>
              <a:rPr lang="en-US" sz="1800" dirty="0"/>
              <a:t>available in PDF and Word formats on the </a:t>
            </a:r>
            <a:r>
              <a:rPr lang="en-US" sz="1800" dirty="0">
                <a:hlinkClick r:id="rId2"/>
              </a:rPr>
              <a:t>Standards and Instructional Support </a:t>
            </a:r>
            <a:r>
              <a:rPr lang="en-US" sz="1800" dirty="0"/>
              <a:t>website-by individual content area and grade </a:t>
            </a:r>
            <a:r>
              <a:rPr lang="en-US" sz="1800" dirty="0" smtClean="0"/>
              <a:t>level</a:t>
            </a:r>
          </a:p>
          <a:p>
            <a:pPr marL="285750" lvl="1" indent="-285750"/>
            <a:r>
              <a:rPr lang="en-US" sz="1800" dirty="0" smtClean="0"/>
              <a:t>Videos detailing  specific aspects of the </a:t>
            </a:r>
            <a:r>
              <a:rPr lang="en-US" sz="1800" dirty="0" smtClean="0">
                <a:hlinkClick r:id="rId3"/>
              </a:rPr>
              <a:t>unit overviews </a:t>
            </a:r>
            <a:r>
              <a:rPr lang="en-US" sz="1800" dirty="0" smtClean="0"/>
              <a:t>available as a resource</a:t>
            </a:r>
          </a:p>
          <a:p>
            <a:pPr marL="285750" lvl="1" indent="-285750"/>
            <a:r>
              <a:rPr lang="en-US" sz="1800" dirty="0" smtClean="0"/>
              <a:t>Each sample provides an option for standards-based planning that emphasizes what students should understand, know, and be able to do at the end of a given unit of instruction</a:t>
            </a:r>
            <a:endParaRPr lang="en-US" sz="1800" dirty="0"/>
          </a:p>
          <a:p>
            <a:pPr marL="45720" indent="0">
              <a:buNone/>
            </a:pPr>
            <a:endParaRPr lang="en-US" sz="3600" i="1" dirty="0" smtClean="0"/>
          </a:p>
        </p:txBody>
      </p:sp>
    </p:spTree>
    <p:extLst>
      <p:ext uri="{BB962C8B-B14F-4D97-AF65-F5344CB8AC3E}">
        <p14:creationId xmlns:p14="http://schemas.microsoft.com/office/powerpoint/2010/main" val="1147299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eed_p\Desktop\CH8-WhoInfluencesMe-doc_Page_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457200"/>
            <a:ext cx="99822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86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eed_p\Desktop\CH8-WhoInfluencesMe-doc_Page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8788"/>
            <a:ext cx="9906000" cy="7775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420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reed_p\Desktop\CH8-WhoInfluencesMe-doc_Page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9525000" cy="777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80916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Curriculum Development Course-at-a-glance&amp;quot;&quot;/&gt;&lt;property id=&quot;20307&quot; value=&quot;443&quot;/&gt;&lt;/object&gt;&lt;object type=&quot;3&quot; unique_id=&quot;10004&quot;&gt;&lt;property id=&quot;20148&quot; value=&quot;5&quot;/&gt;&lt;property id=&quot;20300&quot; value=&quot;Slide 2 - &amp;quot;Too Small/Too Big&amp;quot;&quot;/&gt;&lt;property id=&quot;20307&quot; value=&quot;444&quot;/&gt;&lt;/object&gt;&lt;object type=&quot;3&quot; unique_id=&quot;10005&quot;&gt;&lt;property id=&quot;20148&quot; value=&quot;5&quot;/&gt;&lt;property id=&quot;20300&quot; value=&quot;Slide 3 - &amp;quot;Selecting Units&amp;quot;&quot;/&gt;&lt;property id=&quot;20307&quot; value=&quot;445&quot;/&gt;&lt;/object&gt;&lt;object type=&quot;3&quot; unique_id=&quot;10006&quot;&gt;&lt;property id=&quot;20148&quot; value=&quot;5&quot;/&gt;&lt;property id=&quot;20300&quot; value=&quot;Slide 4 - &amp;quot;Sample Year-at-a-Glance&amp;quot;&quot;/&gt;&lt;property id=&quot;20307&quot; value=&quot;448&quot;/&gt;&lt;/object&gt;&lt;object type=&quot;3&quot; unique_id=&quot;10007&quot;&gt;&lt;property id=&quot;20148&quot; value=&quot;5&quot;/&gt;&lt;property id=&quot;20300&quot; value=&quot;Slide 5&quot;/&gt;&lt;property id=&quot;20307&quot; value=&quot;451&quot;/&gt;&lt;/object&gt;&lt;object type=&quot;3&quot; unique_id=&quot;10008&quot;&gt;&lt;property id=&quot;20148&quot; value=&quot;5&quot;/&gt;&lt;property id=&quot;20300&quot; value=&quot;Slide 6&quot;/&gt;&lt;property id=&quot;20307&quot; value=&quot;419&quot;/&gt;&lt;/object&gt;&lt;object type=&quot;3&quot; unique_id=&quot;10009&quot;&gt;&lt;property id=&quot;20148&quot; value=&quot;5&quot;/&gt;&lt;property id=&quot;20300&quot; value=&quot;Slide 7 - &amp;quot;Year at-a-Glance&amp;quot;&quot;/&gt;&lt;property id=&quot;20307&quot; value=&quot;449&quot;/&gt;&lt;/object&gt;&lt;object type=&quot;3&quot; unique_id=&quot;10010&quot;&gt;&lt;property id=&quot;20148&quot; value=&quot;5&quot;/&gt;&lt;property id=&quot;20300&quot; value=&quot;Slide 8 - &amp;quot;Sample Unit Overview&amp;quot;&quot;/&gt;&lt;property id=&quot;20307&quot; value=&quot;446&quot;/&gt;&lt;/object&gt;&lt;object type=&quot;3&quot; unique_id=&quot;10011&quot;&gt;&lt;property id=&quot;20148&quot; value=&quot;5&quot;/&gt;&lt;property id=&quot;20300&quot; value=&quot;Slide 9 - &amp;quot;Sample Unit&amp;quot;&quot;/&gt;&lt;property id=&quot;20307&quot; value=&quot;450&quot;/&gt;&lt;/object&gt;&lt;object type=&quot;3&quot; unique_id=&quot;10012&quot;&gt;&lt;property id=&quot;20148&quot; value=&quot;5&quot;/&gt;&lt;property id=&quot;20300&quot; value=&quot;Slide 10&quot;/&gt;&lt;property id=&quot;20307&quot; value=&quot;435&quot;/&gt;&lt;/object&gt;&lt;object type=&quot;3&quot; unique_id=&quot;10013&quot;&gt;&lt;property id=&quot;20148&quot; value=&quot;5&quot;/&gt;&lt;property id=&quot;20300&quot; value=&quot;Slide 11&quot;/&gt;&lt;property id=&quot;20307&quot; value=&quot;420&quot;/&gt;&lt;/object&gt;&lt;object type=&quot;3&quot; unique_id=&quot;10014&quot;&gt;&lt;property id=&quot;20148&quot; value=&quot;5&quot;/&gt;&lt;property id=&quot;20300&quot; value=&quot;Slide 12&quot;/&gt;&lt;property id=&quot;20307&quot; value=&quot;442&quot;/&gt;&lt;/object&gt;&lt;/object&gt;&lt;object type=&quot;8&quot; unique_id=&quot;10028&quot;&gt;&lt;/object&gt;&lt;/object&gt;&lt;/database&gt;"/>
  <p:tag name="MMPROD_NEXTUNIQUEID" val="10009"/>
  <p:tag name="SECTOMILLISECCONVERTED" val="1"/>
</p:tagLst>
</file>

<file path=ppt/theme/theme1.xml><?xml version="1.0" encoding="utf-8"?>
<a:theme xmlns:a="http://schemas.openxmlformats.org/drawingml/2006/main" name="1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Standards theme">
  <a:themeElements>
    <a:clrScheme name="SIPalette">
      <a:dk1>
        <a:sysClr val="windowText" lastClr="000000"/>
      </a:dk1>
      <a:lt1>
        <a:sysClr val="window" lastClr="FFFFFF"/>
      </a:lt1>
      <a:dk2>
        <a:srgbClr val="A4A3A8"/>
      </a:dk2>
      <a:lt2>
        <a:srgbClr val="DEDAE3"/>
      </a:lt2>
      <a:accent1>
        <a:srgbClr val="197A9B"/>
      </a:accent1>
      <a:accent2>
        <a:srgbClr val="7BA79D"/>
      </a:accent2>
      <a:accent3>
        <a:srgbClr val="71769D"/>
      </a:accent3>
      <a:accent4>
        <a:srgbClr val="ABC178"/>
      </a:accent4>
      <a:accent5>
        <a:srgbClr val="907266"/>
      </a:accent5>
      <a:accent6>
        <a:srgbClr val="8C8C96"/>
      </a:accent6>
      <a:hlink>
        <a:srgbClr val="3333FF"/>
      </a:hlink>
      <a:folHlink>
        <a:srgbClr val="932968"/>
      </a:folHlink>
    </a:clrScheme>
    <a:fontScheme name="CDEFonts">
      <a:majorFont>
        <a:latin typeface="Palatino Linotype"/>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21339</TotalTime>
  <Words>2040</Words>
  <Application>Microsoft Office PowerPoint</Application>
  <PresentationFormat>On-screen Show (4:3)</PresentationFormat>
  <Paragraphs>277</Paragraphs>
  <Slides>35</Slides>
  <Notes>2</Notes>
  <HiddenSlides>0</HiddenSlides>
  <MMClips>0</MMClips>
  <ScaleCrop>false</ScaleCrop>
  <HeadingPairs>
    <vt:vector size="4" baseType="variant">
      <vt:variant>
        <vt:lpstr>Theme</vt:lpstr>
      </vt:variant>
      <vt:variant>
        <vt:i4>5</vt:i4>
      </vt:variant>
      <vt:variant>
        <vt:lpstr>Slide Titles</vt:lpstr>
      </vt:variant>
      <vt:variant>
        <vt:i4>35</vt:i4>
      </vt:variant>
    </vt:vector>
  </HeadingPairs>
  <TitlesOfParts>
    <vt:vector size="40" baseType="lpstr">
      <vt:lpstr>1_Standards theme</vt:lpstr>
      <vt:lpstr>2_Standards theme</vt:lpstr>
      <vt:lpstr>Office Theme</vt:lpstr>
      <vt:lpstr>3_Standards theme</vt:lpstr>
      <vt:lpstr>5_Standards theme</vt:lpstr>
      <vt:lpstr>PowerPoint Presentation</vt:lpstr>
      <vt:lpstr>How to Chat</vt:lpstr>
      <vt:lpstr>How to Chat with Hosts</vt:lpstr>
      <vt:lpstr>Webinar Goals</vt:lpstr>
      <vt:lpstr>Colorado District Sample Curriculum Project Big Picture</vt:lpstr>
      <vt:lpstr>Teacher-Authored Samples</vt:lpstr>
      <vt:lpstr>PowerPoint Presentation</vt:lpstr>
      <vt:lpstr>PowerPoint Presentation</vt:lpstr>
      <vt:lpstr>PowerPoint Presentation</vt:lpstr>
      <vt:lpstr>PowerPoint Presentation</vt:lpstr>
      <vt:lpstr>The samples leave work to be done….</vt:lpstr>
      <vt:lpstr>Project Overview</vt:lpstr>
      <vt:lpstr>Teacher-Authored Samples</vt:lpstr>
      <vt:lpstr>PowerPoint Presentation</vt:lpstr>
      <vt:lpstr>Generalizations: The Starting Point</vt:lpstr>
      <vt:lpstr>The KEY Generalization- The all encompassing heart of the unit! </vt:lpstr>
      <vt:lpstr>The Capstone Performance Assessment-R.A.F.T.</vt:lpstr>
      <vt:lpstr>Performance Assessment</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Instructional Unit Learning Experiences </vt:lpstr>
      <vt:lpstr>Unit Trajectory- Learning Experiences</vt:lpstr>
      <vt:lpstr>Ongoing Learning Experiences</vt:lpstr>
      <vt:lpstr>Instructional Unit Description &amp; Considerations</vt:lpstr>
      <vt:lpstr>Things To Remember….</vt:lpstr>
      <vt:lpstr>Possible Access Points for Integration</vt:lpstr>
      <vt:lpstr>Discussion Time</vt:lpstr>
      <vt:lpstr>Upcoming Webinars</vt:lpstr>
      <vt:lpstr>Contact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Karol Gates</dc:creator>
  <cp:lastModifiedBy>Huffman, Anna</cp:lastModifiedBy>
  <cp:revision>611</cp:revision>
  <cp:lastPrinted>2014-04-09T17:20:11Z</cp:lastPrinted>
  <dcterms:created xsi:type="dcterms:W3CDTF">2013-02-18T20:21:45Z</dcterms:created>
  <dcterms:modified xsi:type="dcterms:W3CDTF">2014-04-23T19:59:00Z</dcterms:modified>
</cp:coreProperties>
</file>