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8" r:id="rId3"/>
    <p:sldId id="311" r:id="rId4"/>
    <p:sldId id="328" r:id="rId5"/>
    <p:sldId id="338" r:id="rId6"/>
    <p:sldId id="315" r:id="rId7"/>
    <p:sldId id="316" r:id="rId8"/>
    <p:sldId id="350" r:id="rId9"/>
    <p:sldId id="349" r:id="rId10"/>
    <p:sldId id="351" r:id="rId11"/>
    <p:sldId id="342" r:id="rId12"/>
    <p:sldId id="319" r:id="rId13"/>
    <p:sldId id="320" r:id="rId14"/>
    <p:sldId id="345" r:id="rId15"/>
    <p:sldId id="352" r:id="rId16"/>
    <p:sldId id="347" r:id="rId17"/>
    <p:sldId id="331" r:id="rId18"/>
    <p:sldId id="348" r:id="rId19"/>
    <p:sldId id="353" r:id="rId20"/>
    <p:sldId id="341" r:id="rId21"/>
    <p:sldId id="314"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3792" autoAdjust="0"/>
  </p:normalViewPr>
  <p:slideViewPr>
    <p:cSldViewPr snapToGrid="0">
      <p:cViewPr varScale="1">
        <p:scale>
          <a:sx n="75" d="100"/>
          <a:sy n="75" d="100"/>
        </p:scale>
        <p:origin x="2496" y="8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6" name="Google Shape;50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Estimated time: 3 minutes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Say:</a:t>
            </a:r>
            <a:r>
              <a:rPr lang="en-US" sz="1200" b="0" i="0" u="none" strike="noStrike" cap="none">
                <a:solidFill>
                  <a:schemeClr val="dk1"/>
                </a:solidFill>
                <a:latin typeface="Calibri"/>
                <a:ea typeface="Calibri"/>
                <a:cs typeface="Calibri"/>
                <a:sym typeface="Calibri"/>
              </a:rPr>
              <a:t> Before we begin, I wanted to take two minutes to do a heart check. Oftentimes, as teachers, we always check on the social-emotional well-being on our students and our colleagues, often at the expense of ourselves; however, how many times do we stop to do it for ourselves? Therefore, before we dive into this standards training further, I wanted each of you to do your own heart check, especially now with what is happening. I want you to take a few minutes and free write, doodle, make that to-do list, or just process your thoughts, feelings, etc., even if it’s about having to sit through this virtual PD on Zoom. It is your thoughts. I am not collecting it to assess your writing skills or artistic expression. I will however, ask for a few brave souls to share out. </a:t>
            </a:r>
            <a:endParaRPr sz="1200" b="1"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56575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coloradoliteracy/readplans" TargetMode="External"/><Relationship Id="rId7" Type="http://schemas.openxmlformats.org/officeDocument/2006/relationships/image" Target="../media/image28.png"/><Relationship Id="rId2" Type="http://schemas.openxmlformats.org/officeDocument/2006/relationships/hyperlink" Target="http://www.cde.state.co.us/coloradoliteracy/srd_determination" TargetMode="External"/><Relationship Id="rId1" Type="http://schemas.openxmlformats.org/officeDocument/2006/relationships/slideLayout" Target="../slideLayouts/slideLayout11.xml"/><Relationship Id="rId6" Type="http://schemas.openxmlformats.org/officeDocument/2006/relationships/image" Target="../media/image30.jpg"/><Relationship Id="rId5" Type="http://schemas.openxmlformats.org/officeDocument/2006/relationships/hyperlink" Target="http://www.cde.state.co.us/coloradoliteracy/minimumcompetencylinkedmatrix" TargetMode="External"/><Relationship Id="rId4" Type="http://schemas.openxmlformats.org/officeDocument/2006/relationships/hyperlink" Target="http://www.cde.state.co.us/coreadingwrit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intensiveintervention.org/resource/academic-screening-tools-chart" TargetMode="External"/><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37.jpeg"/><Relationship Id="rId5" Type="http://schemas.openxmlformats.org/officeDocument/2006/relationships/hyperlink" Target="https://www.centeroninstruction.org/files/Assessment%20Guide.pdf" TargetMode="External"/><Relationship Id="rId4" Type="http://schemas.openxmlformats.org/officeDocument/2006/relationships/hyperlink" Target="http://www.rtinetwork.org/essential/assessment/screening/screening-for-reading-problems-in-grades-4-through-1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standardsandinstruction/4plusreadplans"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coloradoliteracy/crsreadact2019"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hyperlink" Target="http://www.cde.state.co.us/coloradoliteracy/readplans101" TargetMode="External"/><Relationship Id="rId4" Type="http://schemas.openxmlformats.org/officeDocument/2006/relationships/hyperlink" Target="http://www.cde.state.co.us/coloradoliteracy/readpla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 Id="rId5" Type="http://schemas.openxmlformats.org/officeDocument/2006/relationships/hyperlink" Target="http://www.cde.state.co.us/coloradoliteracy/crsreadact2019" TargetMode="Externa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56379"/>
            <a:ext cx="7772400" cy="1216589"/>
          </a:xfrm>
        </p:spPr>
        <p:txBody>
          <a:bodyPr/>
          <a:lstStyle/>
          <a:p>
            <a:r>
              <a:rPr lang="en-US" dirty="0"/>
              <a:t>READ Plans Beyond Third Grade: An Overview of the 4+ READ Plan Guidance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pic>
        <p:nvPicPr>
          <p:cNvPr id="1028" name="Picture 4" descr="Colorado READ Act FAQs | CDE">
            <a:extLst>
              <a:ext uri="{FF2B5EF4-FFF2-40B4-BE49-F238E27FC236}">
                <a16:creationId xmlns:a16="http://schemas.microsoft.com/office/drawing/2014/main" id="{E614713B-9EEB-10F4-F4DB-E1E89EB66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7" y="2776257"/>
            <a:ext cx="4657725" cy="16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58BF7269-22C0-711E-CF22-21CB35A1C81A}"/>
              </a:ext>
            </a:extLst>
          </p:cNvPr>
          <p:cNvPicPr>
            <a:picLocks noChangeAspect="1"/>
          </p:cNvPicPr>
          <p:nvPr/>
        </p:nvPicPr>
        <p:blipFill rotWithShape="1">
          <a:blip r:embed="rId2"/>
          <a:srcRect t="10564" b="19136"/>
          <a:stretch/>
        </p:blipFill>
        <p:spPr>
          <a:xfrm>
            <a:off x="20" y="1282"/>
            <a:ext cx="9143980" cy="6856718"/>
          </a:xfrm>
          <a:prstGeom prst="rect">
            <a:avLst/>
          </a:prstGeom>
        </p:spPr>
      </p:pic>
      <p:sp>
        <p:nvSpPr>
          <p:cNvPr id="2" name="Slide Number Placeholder 1">
            <a:extLst>
              <a:ext uri="{FF2B5EF4-FFF2-40B4-BE49-F238E27FC236}">
                <a16:creationId xmlns:a16="http://schemas.microsoft.com/office/drawing/2014/main" id="{36C08414-25A3-B71F-F80D-625082BE0FCF}"/>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lgn="r">
              <a:spcAft>
                <a:spcPts val="600"/>
              </a:spcAft>
            </a:pPr>
            <a:fld id="{C479D5F6-EDCB-402A-AC08-4943A1820E8F}" type="slidenum">
              <a:rPr lang="en-US" sz="1200">
                <a:solidFill>
                  <a:srgbClr val="FFFFFF"/>
                </a:solidFill>
              </a:rPr>
              <a:pPr algn="r">
                <a:spcAft>
                  <a:spcPts val="600"/>
                </a:spcAft>
              </a:pPr>
              <a:t>10</a:t>
            </a:fld>
            <a:endParaRPr lang="en-US" sz="1200">
              <a:solidFill>
                <a:srgbClr val="FFFFFF"/>
              </a:solidFill>
            </a:endParaRPr>
          </a:p>
        </p:txBody>
      </p:sp>
    </p:spTree>
    <p:extLst>
      <p:ext uri="{BB962C8B-B14F-4D97-AF65-F5344CB8AC3E}">
        <p14:creationId xmlns:p14="http://schemas.microsoft.com/office/powerpoint/2010/main" val="262967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card&#10;&#10;Description automatically generated">
            <a:extLst>
              <a:ext uri="{FF2B5EF4-FFF2-40B4-BE49-F238E27FC236}">
                <a16:creationId xmlns:a16="http://schemas.microsoft.com/office/drawing/2014/main" id="{71884F61-E1A4-46F1-BC9C-3E3A3F6EEC43}"/>
              </a:ext>
            </a:extLst>
          </p:cNvPr>
          <p:cNvPicPr>
            <a:picLocks noChangeAspect="1"/>
          </p:cNvPicPr>
          <p:nvPr/>
        </p:nvPicPr>
        <p:blipFill>
          <a:blip r:embed="rId2"/>
          <a:stretch>
            <a:fillRect/>
          </a:stretch>
        </p:blipFill>
        <p:spPr>
          <a:xfrm>
            <a:off x="342900" y="1219295"/>
            <a:ext cx="8458200" cy="4419409"/>
          </a:xfrm>
          <a:prstGeom prst="rect">
            <a:avLst/>
          </a:prstGeom>
        </p:spPr>
      </p:pic>
    </p:spTree>
    <p:extLst>
      <p:ext uri="{BB962C8B-B14F-4D97-AF65-F5344CB8AC3E}">
        <p14:creationId xmlns:p14="http://schemas.microsoft.com/office/powerpoint/2010/main" val="380694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29840A-9CA8-0488-1C49-B1F42D14185A}"/>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3" name="Content Placeholder 2">
            <a:extLst>
              <a:ext uri="{FF2B5EF4-FFF2-40B4-BE49-F238E27FC236}">
                <a16:creationId xmlns:a16="http://schemas.microsoft.com/office/drawing/2014/main" id="{963CBF7E-E44E-58E6-C63A-BFB09D43D13F}"/>
              </a:ext>
            </a:extLst>
          </p:cNvPr>
          <p:cNvSpPr>
            <a:spLocks noGrp="1"/>
          </p:cNvSpPr>
          <p:nvPr>
            <p:ph idx="4294967295"/>
          </p:nvPr>
        </p:nvSpPr>
        <p:spPr>
          <a:xfrm>
            <a:off x="0" y="214944"/>
            <a:ext cx="5140601" cy="5887682"/>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The Colorado READ Act defines a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body of evidence as a collection of information about a student’s academic performance which, when considered in its entirety, documents the level of a student’s academic performance.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 body of evidence,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 minimum</a:t>
            </a:r>
            <a:r>
              <a:rPr lang="en-US" sz="2000" dirty="0">
                <a:effectLst/>
                <a:latin typeface="Calibri" panose="020F0502020204030204" pitchFamily="34" charset="0"/>
                <a:ea typeface="Calibri" panose="020F0502020204030204" pitchFamily="34" charset="0"/>
                <a:cs typeface="Times New Roman" panose="02020603050405020304" pitchFamily="18" charset="0"/>
              </a:rPr>
              <a:t>, shall include: </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S</a:t>
            </a:r>
            <a:r>
              <a:rPr lang="en-US" sz="2000" dirty="0">
                <a:effectLst/>
                <a:latin typeface="Calibri" panose="020F0502020204030204" pitchFamily="34" charset="0"/>
                <a:ea typeface="Calibri" panose="020F0502020204030204" pitchFamily="34" charset="0"/>
                <a:cs typeface="Times New Roman" panose="02020603050405020304" pitchFamily="18" charset="0"/>
              </a:rPr>
              <a:t>cores on formative, interim, and benchmark assessments.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Work that a student independently produces in a classroom.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 body of evidence may include scores on summative assessments (e.g., CMAS ELA, PSAT, SAT, district/curriculum/end of unit, etc.) if a local education provider decides that summative assessments are appropriate and useful in measuring students’ literacy skills (C.R.S. 22-7-1203).</a:t>
            </a:r>
          </a:p>
          <a:p>
            <a:pPr marL="0" indent="0">
              <a:buNone/>
            </a:pPr>
            <a:endParaRPr lang="en-US" sz="2200" dirty="0"/>
          </a:p>
        </p:txBody>
      </p:sp>
      <p:pic>
        <p:nvPicPr>
          <p:cNvPr id="8" name="Picture 7">
            <a:extLst>
              <a:ext uri="{FF2B5EF4-FFF2-40B4-BE49-F238E27FC236}">
                <a16:creationId xmlns:a16="http://schemas.microsoft.com/office/drawing/2014/main" id="{C6695256-C313-F891-30D3-C620B00540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40600" y="214944"/>
            <a:ext cx="3773521" cy="2349353"/>
          </a:xfrm>
          <a:prstGeom prst="rect">
            <a:avLst/>
          </a:prstGeom>
        </p:spPr>
      </p:pic>
      <p:pic>
        <p:nvPicPr>
          <p:cNvPr id="9218" name="Picture 2" descr="Formative and Summative Assessments: What's the Difference?">
            <a:extLst>
              <a:ext uri="{FF2B5EF4-FFF2-40B4-BE49-F238E27FC236}">
                <a16:creationId xmlns:a16="http://schemas.microsoft.com/office/drawing/2014/main" id="{FDEC8738-17BD-E007-81F9-A6FE52AB7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600" y="3158785"/>
            <a:ext cx="3832441" cy="255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F4D2-71C4-A4E0-31D1-7DD0462CBD21}"/>
              </a:ext>
            </a:extLst>
          </p:cNvPr>
          <p:cNvSpPr>
            <a:spLocks noGrp="1"/>
          </p:cNvSpPr>
          <p:nvPr>
            <p:ph type="title"/>
          </p:nvPr>
        </p:nvSpPr>
        <p:spPr>
          <a:xfrm>
            <a:off x="2838630" y="157467"/>
            <a:ext cx="6214628" cy="756418"/>
          </a:xfrm>
        </p:spPr>
        <p:txBody>
          <a:bodyPr>
            <a:normAutofit fontScale="90000"/>
          </a:bodyPr>
          <a:lstStyle/>
          <a:p>
            <a:r>
              <a:rPr lang="en-US" sz="3600" dirty="0"/>
              <a:t>Utilizing a Body of Evidence to Inform Literacy Instruction</a:t>
            </a:r>
          </a:p>
        </p:txBody>
      </p:sp>
      <p:sp>
        <p:nvSpPr>
          <p:cNvPr id="3" name="Content Placeholder 2">
            <a:extLst>
              <a:ext uri="{FF2B5EF4-FFF2-40B4-BE49-F238E27FC236}">
                <a16:creationId xmlns:a16="http://schemas.microsoft.com/office/drawing/2014/main" id="{963CBF7E-E44E-58E6-C63A-BFB09D43D13F}"/>
              </a:ext>
            </a:extLst>
          </p:cNvPr>
          <p:cNvSpPr>
            <a:spLocks noGrp="1"/>
          </p:cNvSpPr>
          <p:nvPr>
            <p:ph idx="4294967295"/>
          </p:nvPr>
        </p:nvSpPr>
        <p:spPr>
          <a:xfrm>
            <a:off x="3512502" y="1268413"/>
            <a:ext cx="5587833" cy="5432120"/>
          </a:xfrm>
        </p:spPr>
        <p:txBody>
          <a:bodyPr>
            <a:noAutofit/>
          </a:bodyPr>
          <a:lstStyle/>
          <a:p>
            <a:pPr>
              <a:lnSpc>
                <a:spcPct val="115000"/>
              </a:lnSpc>
              <a:spcBef>
                <a:spcPts val="0"/>
              </a:spcBef>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body of evidence is developed over time and used to inform implementation of scientifically and evidence-based core instruction and intervention for all students. </a:t>
            </a:r>
          </a:p>
          <a:p>
            <a:pPr>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students who are determined to have a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significant reading deficiency (SRD)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 body of evidence is used to inform the development and implementation of a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READ Plan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these and all other students, a body of evidence should guide instruction and interventions.  </a:t>
            </a:r>
          </a:p>
          <a:p>
            <a:pPr>
              <a:lnSpc>
                <a:spcPct val="115000"/>
              </a:lnSpc>
              <a:spcBef>
                <a:spcPts val="0"/>
              </a:spcBef>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effectively inform literacy instruction, all components of reading should be addressed in the body of evidence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progression of skills and interconnectedness of the components of reading should also be considered.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Colorado Academic Standards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Minimum Reading Competency Skills</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 guidance for skills at each grade level.  </a:t>
            </a:r>
          </a:p>
          <a:p>
            <a:pPr marL="0" indent="0">
              <a:buNone/>
            </a:pPr>
            <a:endParaRPr lang="en-US" sz="2200" dirty="0"/>
          </a:p>
        </p:txBody>
      </p:sp>
      <p:sp>
        <p:nvSpPr>
          <p:cNvPr id="4" name="Slide Number Placeholder 3">
            <a:extLst>
              <a:ext uri="{FF2B5EF4-FFF2-40B4-BE49-F238E27FC236}">
                <a16:creationId xmlns:a16="http://schemas.microsoft.com/office/drawing/2014/main" id="{F529840A-9CA8-0488-1C49-B1F42D14185A}"/>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13</a:t>
            </a:fld>
            <a:endParaRPr lang="en-US" dirty="0"/>
          </a:p>
        </p:txBody>
      </p:sp>
      <p:pic>
        <p:nvPicPr>
          <p:cNvPr id="8" name="Picture 7">
            <a:extLst>
              <a:ext uri="{FF2B5EF4-FFF2-40B4-BE49-F238E27FC236}">
                <a16:creationId xmlns:a16="http://schemas.microsoft.com/office/drawing/2014/main" id="{B9C5D80E-06DB-8C19-4331-495CF04F2270}"/>
              </a:ext>
            </a:extLst>
          </p:cNvPr>
          <p:cNvPicPr>
            <a:picLocks noChangeAspect="1"/>
          </p:cNvPicPr>
          <p:nvPr/>
        </p:nvPicPr>
        <p:blipFill rotWithShape="1">
          <a:blip r:embed="rId6">
            <a:extLst>
              <a:ext uri="{28A0092B-C50C-407E-A947-70E740481C1C}">
                <a14:useLocalDpi xmlns:a14="http://schemas.microsoft.com/office/drawing/2010/main" val="0"/>
              </a:ext>
            </a:extLst>
          </a:blip>
          <a:srcRect b="1179"/>
          <a:stretch/>
        </p:blipFill>
        <p:spPr bwMode="auto">
          <a:xfrm>
            <a:off x="43665" y="1972123"/>
            <a:ext cx="3421760" cy="3448010"/>
          </a:xfrm>
          <a:prstGeom prst="rect">
            <a:avLst/>
          </a:prstGeom>
          <a:ln>
            <a:noFill/>
          </a:ln>
          <a:extLst>
            <a:ext uri="{53640926-AAD7-44D8-BBD7-CCE9431645EC}">
              <a14:shadowObscured xmlns:a14="http://schemas.microsoft.com/office/drawing/2010/main"/>
            </a:ext>
          </a:extLst>
        </p:spPr>
      </p:pic>
      <p:pic>
        <p:nvPicPr>
          <p:cNvPr id="9" name="Picture 8" descr="A close-up of a card&#10;&#10;Description automatically generated">
            <a:extLst>
              <a:ext uri="{FF2B5EF4-FFF2-40B4-BE49-F238E27FC236}">
                <a16:creationId xmlns:a16="http://schemas.microsoft.com/office/drawing/2014/main" id="{D06B6580-56DA-1335-218A-E89BA51A61B0}"/>
              </a:ext>
            </a:extLst>
          </p:cNvPr>
          <p:cNvPicPr>
            <a:picLocks noChangeAspect="1"/>
          </p:cNvPicPr>
          <p:nvPr/>
        </p:nvPicPr>
        <p:blipFill>
          <a:blip r:embed="rId7"/>
          <a:stretch>
            <a:fillRect/>
          </a:stretch>
        </p:blipFill>
        <p:spPr>
          <a:xfrm>
            <a:off x="0" y="0"/>
            <a:ext cx="2698474" cy="1409953"/>
          </a:xfrm>
          <a:prstGeom prst="rect">
            <a:avLst/>
          </a:prstGeom>
        </p:spPr>
      </p:pic>
    </p:spTree>
    <p:extLst>
      <p:ext uri="{BB962C8B-B14F-4D97-AF65-F5344CB8AC3E}">
        <p14:creationId xmlns:p14="http://schemas.microsoft.com/office/powerpoint/2010/main" val="306347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C46B99-9808-A7BB-801B-0C6BDCF0A07C}"/>
              </a:ext>
            </a:extLst>
          </p:cNvPr>
          <p:cNvPicPr>
            <a:picLocks noChangeAspect="1"/>
          </p:cNvPicPr>
          <p:nvPr/>
        </p:nvPicPr>
        <p:blipFill>
          <a:blip r:embed="rId2"/>
          <a:stretch>
            <a:fillRect/>
          </a:stretch>
        </p:blipFill>
        <p:spPr>
          <a:xfrm>
            <a:off x="219472" y="159937"/>
            <a:ext cx="5949303" cy="6537697"/>
          </a:xfrm>
          <a:prstGeom prst="rect">
            <a:avLst/>
          </a:prstGeom>
        </p:spPr>
      </p:pic>
      <p:sp>
        <p:nvSpPr>
          <p:cNvPr id="5" name="Arrow: Left 4">
            <a:extLst>
              <a:ext uri="{FF2B5EF4-FFF2-40B4-BE49-F238E27FC236}">
                <a16:creationId xmlns:a16="http://schemas.microsoft.com/office/drawing/2014/main" id="{B5C2C6DC-188A-4C70-D1C8-F4F517BAFFBE}"/>
              </a:ext>
            </a:extLst>
          </p:cNvPr>
          <p:cNvSpPr/>
          <p:nvPr/>
        </p:nvSpPr>
        <p:spPr>
          <a:xfrm>
            <a:off x="5784574" y="1812093"/>
            <a:ext cx="775252" cy="3026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91537190-7E25-F7ED-B3FB-DF6F810A67EF}"/>
              </a:ext>
            </a:extLst>
          </p:cNvPr>
          <p:cNvSpPr/>
          <p:nvPr/>
        </p:nvSpPr>
        <p:spPr>
          <a:xfrm>
            <a:off x="5774524" y="2686055"/>
            <a:ext cx="775252" cy="3026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F4C825E-C267-F091-6CDA-17E8624E2B8D}"/>
              </a:ext>
            </a:extLst>
          </p:cNvPr>
          <p:cNvSpPr/>
          <p:nvPr/>
        </p:nvSpPr>
        <p:spPr>
          <a:xfrm>
            <a:off x="5774524" y="3381177"/>
            <a:ext cx="775252" cy="3026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FFE187B8-5FF3-B533-F526-BFF41A866C1C}"/>
              </a:ext>
            </a:extLst>
          </p:cNvPr>
          <p:cNvSpPr/>
          <p:nvPr/>
        </p:nvSpPr>
        <p:spPr>
          <a:xfrm>
            <a:off x="5774524" y="4104191"/>
            <a:ext cx="775252" cy="3026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485CB39B-135D-393E-591D-674C6424CBD7}"/>
              </a:ext>
            </a:extLst>
          </p:cNvPr>
          <p:cNvSpPr/>
          <p:nvPr/>
        </p:nvSpPr>
        <p:spPr>
          <a:xfrm>
            <a:off x="5781150" y="4799313"/>
            <a:ext cx="775252" cy="3026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9A9721E-442D-F227-0F00-56010896879A}"/>
              </a:ext>
            </a:extLst>
          </p:cNvPr>
          <p:cNvSpPr/>
          <p:nvPr/>
        </p:nvSpPr>
        <p:spPr>
          <a:xfrm>
            <a:off x="5774524" y="5537811"/>
            <a:ext cx="775252" cy="3026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56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24129-F895-DF31-0320-8412F4739808}"/>
              </a:ext>
            </a:extLst>
          </p:cNvPr>
          <p:cNvSpPr>
            <a:spLocks noGrp="1"/>
          </p:cNvSpPr>
          <p:nvPr>
            <p:ph type="sldNum" sz="quarter" idx="12"/>
          </p:nvPr>
        </p:nvSpPr>
        <p:spPr/>
        <p:txBody>
          <a:bodyPr/>
          <a:lstStyle/>
          <a:p>
            <a:fld id="{C479D5F6-EDCB-402A-AC08-4943A1820E8F}" type="slidenum">
              <a:rPr lang="en-US" smtClean="0"/>
              <a:pPr/>
              <a:t>15</a:t>
            </a:fld>
            <a:endParaRPr lang="en-US" dirty="0"/>
          </a:p>
        </p:txBody>
      </p:sp>
      <p:pic>
        <p:nvPicPr>
          <p:cNvPr id="4" name="Picture 4" descr="New From Zoom: Vanishing Pen, InformaCast, New Meeting Reactions, and Zoom  Team Chat Management | Zoom Blog">
            <a:extLst>
              <a:ext uri="{FF2B5EF4-FFF2-40B4-BE49-F238E27FC236}">
                <a16:creationId xmlns:a16="http://schemas.microsoft.com/office/drawing/2014/main" id="{BC702179-6CF6-08F9-9E71-7583A0ADC7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9" r="-5" b="-5"/>
          <a:stretch/>
        </p:blipFill>
        <p:spPr bwMode="auto">
          <a:xfrm>
            <a:off x="2242222" y="718933"/>
            <a:ext cx="4142720" cy="26206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B7E0A9-B404-A33C-58B0-77830D140DB7}"/>
              </a:ext>
            </a:extLst>
          </p:cNvPr>
          <p:cNvSpPr txBox="1"/>
          <p:nvPr/>
        </p:nvSpPr>
        <p:spPr>
          <a:xfrm>
            <a:off x="834887" y="3737113"/>
            <a:ext cx="6957391" cy="646331"/>
          </a:xfrm>
          <a:prstGeom prst="rect">
            <a:avLst/>
          </a:prstGeom>
          <a:noFill/>
        </p:spPr>
        <p:txBody>
          <a:bodyPr wrap="square" rtlCol="0">
            <a:spAutoFit/>
          </a:bodyPr>
          <a:lstStyle/>
          <a:p>
            <a:r>
              <a:rPr lang="en-US" dirty="0"/>
              <a:t>What types of body of evidence does your school or district use for students in secondary?</a:t>
            </a:r>
          </a:p>
        </p:txBody>
      </p:sp>
    </p:spTree>
    <p:extLst>
      <p:ext uri="{BB962C8B-B14F-4D97-AF65-F5344CB8AC3E}">
        <p14:creationId xmlns:p14="http://schemas.microsoft.com/office/powerpoint/2010/main" val="277172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29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273" name="Picture 112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275" name="Freeform: Shape 112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1266" name="Picture 2" descr="Types of Assessment: Online Vs. Offline">
            <a:extLst>
              <a:ext uri="{FF2B5EF4-FFF2-40B4-BE49-F238E27FC236}">
                <a16:creationId xmlns:a16="http://schemas.microsoft.com/office/drawing/2014/main" id="{7B399956-A2A9-981F-8F3A-BA08A40A67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8858" y="1802560"/>
            <a:ext cx="5421465" cy="325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11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97" name="Rectangle 1229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99" name="Rectangle 12298">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53676"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2301" name="Rectangle 12300">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AD Plans | CDE">
            <a:extLst>
              <a:ext uri="{FF2B5EF4-FFF2-40B4-BE49-F238E27FC236}">
                <a16:creationId xmlns:a16="http://schemas.microsoft.com/office/drawing/2014/main" id="{4A861524-BDD0-4FEB-0A7E-E1BC933305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17" r="15162" b="-2"/>
          <a:stretch/>
        </p:blipFill>
        <p:spPr bwMode="auto">
          <a:xfrm>
            <a:off x="353682" y="10"/>
            <a:ext cx="8170808" cy="22749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CA28F7-34EE-5754-8D95-32DB6BA9696E}"/>
              </a:ext>
            </a:extLst>
          </p:cNvPr>
          <p:cNvSpPr>
            <a:spLocks noGrp="1"/>
          </p:cNvSpPr>
          <p:nvPr>
            <p:ph type="sldNum" sz="quarter" idx="12"/>
          </p:nvPr>
        </p:nvSpPr>
        <p:spPr>
          <a:xfrm>
            <a:off x="8522786" y="-8779"/>
            <a:ext cx="620072" cy="704121"/>
          </a:xfrm>
        </p:spPr>
        <p:txBody>
          <a:bodyPr vert="horz" lIns="91440" tIns="45720" rIns="91440" bIns="45720" rtlCol="0" anchor="ctr">
            <a:normAutofit/>
          </a:bodyPr>
          <a:lstStyle/>
          <a:p>
            <a:pPr algn="ctr">
              <a:spcAft>
                <a:spcPts val="600"/>
              </a:spcAft>
              <a:defRPr/>
            </a:pPr>
            <a:fld id="{C479D5F6-EDCB-402A-AC08-4943A1820E8F}" type="slidenum">
              <a:rPr lang="en-US" sz="1200" smtClean="0">
                <a:solidFill>
                  <a:prstClr val="black">
                    <a:tint val="75000"/>
                  </a:prstClr>
                </a:solidFill>
                <a:latin typeface="Calibri" panose="020F0502020204030204"/>
              </a:rPr>
              <a:pPr algn="ctr">
                <a:spcAft>
                  <a:spcPts val="600"/>
                </a:spcAft>
                <a:defRPr/>
              </a:pPr>
              <a:t>17</a:t>
            </a:fld>
            <a:endParaRPr lang="en-US" sz="1200">
              <a:solidFill>
                <a:prstClr val="black">
                  <a:tint val="75000"/>
                </a:prstClr>
              </a:solidFill>
              <a:latin typeface="Calibri" panose="020F0502020204030204"/>
            </a:endParaRPr>
          </a:p>
        </p:txBody>
      </p:sp>
      <p:sp>
        <p:nvSpPr>
          <p:cNvPr id="3" name="Content Placeholder 2">
            <a:extLst>
              <a:ext uri="{FF2B5EF4-FFF2-40B4-BE49-F238E27FC236}">
                <a16:creationId xmlns:a16="http://schemas.microsoft.com/office/drawing/2014/main" id="{BE2EFBD5-D192-6281-9F7E-FEB150437BA1}"/>
              </a:ext>
            </a:extLst>
          </p:cNvPr>
          <p:cNvSpPr>
            <a:spLocks noGrp="1"/>
          </p:cNvSpPr>
          <p:nvPr>
            <p:ph idx="4294967295"/>
          </p:nvPr>
        </p:nvSpPr>
        <p:spPr>
          <a:xfrm>
            <a:off x="2691928" y="2274927"/>
            <a:ext cx="5831993" cy="3845276"/>
          </a:xfrm>
        </p:spPr>
        <p:txBody>
          <a:bodyPr vert="horz" lIns="91440" tIns="45720" rIns="91440" bIns="45720" rtlCol="0" anchor="t">
            <a:noAutofit/>
          </a:bodyPr>
          <a:lstStyle/>
          <a:p>
            <a:r>
              <a:rPr lang="en-US" sz="1600" dirty="0"/>
              <a:t>Some assessments on </a:t>
            </a:r>
            <a:r>
              <a:rPr lang="en-US" sz="1600" dirty="0">
                <a:solidFill>
                  <a:srgbClr val="FF0000"/>
                </a:solidFill>
              </a:rPr>
              <a:t>READ Act approved list </a:t>
            </a:r>
            <a:r>
              <a:rPr lang="en-US" sz="1600" dirty="0"/>
              <a:t>provide options for assessing students beyond third grade. </a:t>
            </a:r>
          </a:p>
          <a:p>
            <a:r>
              <a:rPr lang="en-US" sz="1600" dirty="0"/>
              <a:t>Other </a:t>
            </a:r>
            <a:r>
              <a:rPr lang="en-US" sz="1600" dirty="0">
                <a:solidFill>
                  <a:srgbClr val="FF0000"/>
                </a:solidFill>
              </a:rPr>
              <a:t>curriculum-based measurement (CBM) reading assessments</a:t>
            </a:r>
            <a:r>
              <a:rPr lang="en-US" sz="1600" dirty="0"/>
              <a:t> can be used beyond third grade to track student progress and inform the body of evidence with measures such as oral reading fluency measures and maze measures. Typically, these measures correlate to grade level through the eighth grade for basic measures of fluency and comprehension, though this is dependent on the assessment selected.</a:t>
            </a:r>
          </a:p>
          <a:p>
            <a:r>
              <a:rPr lang="en-US" sz="1600" dirty="0"/>
              <a:t>In addition, </a:t>
            </a:r>
            <a:r>
              <a:rPr lang="en-US" sz="1600" dirty="0">
                <a:solidFill>
                  <a:srgbClr val="FF0000"/>
                </a:solidFill>
              </a:rPr>
              <a:t>state-aligned benchmark assessments </a:t>
            </a:r>
            <a:r>
              <a:rPr lang="en-US" sz="1600" dirty="0"/>
              <a:t>can be used as periodic benchmarks to determine if a student on a READ plan is reaching grade level reading competency. </a:t>
            </a:r>
          </a:p>
          <a:p>
            <a:r>
              <a:rPr lang="en-US" sz="1600" dirty="0"/>
              <a:t>A variety of CBM reading assessments and state-aligned benchmark assessments are commercially available, and some assessments are available online at no cost.</a:t>
            </a:r>
          </a:p>
          <a:p>
            <a:endParaRPr lang="en-US" sz="1600" dirty="0"/>
          </a:p>
          <a:p>
            <a:endParaRPr lang="en-US" sz="1800" dirty="0"/>
          </a:p>
          <a:p>
            <a:endParaRPr lang="en-US" sz="1800" dirty="0"/>
          </a:p>
          <a:p>
            <a:endParaRPr lang="en-US" sz="1800" dirty="0"/>
          </a:p>
        </p:txBody>
      </p:sp>
      <p:cxnSp>
        <p:nvCxnSpPr>
          <p:cNvPr id="12303" name="Straight Connector 12302">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305" name="Straight Connector 12304">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D0F132-CA59-1352-2D3E-9369915A0236}"/>
              </a:ext>
            </a:extLst>
          </p:cNvPr>
          <p:cNvSpPr>
            <a:spLocks noGrp="1"/>
          </p:cNvSpPr>
          <p:nvPr>
            <p:ph type="title"/>
          </p:nvPr>
        </p:nvSpPr>
        <p:spPr>
          <a:xfrm>
            <a:off x="0" y="2567326"/>
            <a:ext cx="2597921" cy="2015748"/>
          </a:xfrm>
        </p:spPr>
        <p:txBody>
          <a:bodyPr vert="horz" lIns="91440" tIns="45720" rIns="91440" bIns="45720" rtlCol="0" anchor="t">
            <a:normAutofit fontScale="90000"/>
          </a:bodyPr>
          <a:lstStyle/>
          <a:p>
            <a:r>
              <a:rPr lang="en-US" sz="2800" dirty="0">
                <a:latin typeface="+mj-lt"/>
              </a:rPr>
              <a:t>What assessments can be used to determine reading competency beyond third grade? </a:t>
            </a:r>
          </a:p>
        </p:txBody>
      </p:sp>
    </p:spTree>
    <p:extLst>
      <p:ext uri="{BB962C8B-B14F-4D97-AF65-F5344CB8AC3E}">
        <p14:creationId xmlns:p14="http://schemas.microsoft.com/office/powerpoint/2010/main" val="1204698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56DE42-E1F0-210C-6421-646C18356EFA}"/>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4" name="Picture 2" descr="READ Plans | CDE">
            <a:extLst>
              <a:ext uri="{FF2B5EF4-FFF2-40B4-BE49-F238E27FC236}">
                <a16:creationId xmlns:a16="http://schemas.microsoft.com/office/drawing/2014/main" id="{CABF78A4-C435-A329-96CB-BCD067D666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17" r="15162" b="-2"/>
          <a:stretch/>
        </p:blipFill>
        <p:spPr bwMode="auto">
          <a:xfrm>
            <a:off x="0" y="65857"/>
            <a:ext cx="3830836" cy="1177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50D89-C7FE-C60A-1813-9599381A65DB}"/>
              </a:ext>
            </a:extLst>
          </p:cNvPr>
          <p:cNvSpPr txBox="1"/>
          <p:nvPr/>
        </p:nvSpPr>
        <p:spPr>
          <a:xfrm>
            <a:off x="399239" y="1317927"/>
            <a:ext cx="3537960" cy="5109091"/>
          </a:xfrm>
          <a:prstGeom prst="rect">
            <a:avLst/>
          </a:prstGeom>
          <a:noFill/>
        </p:spPr>
        <p:txBody>
          <a:bodyPr wrap="square" rtlCol="0">
            <a:spAutoFit/>
          </a:bodyPr>
          <a:lstStyle/>
          <a:p>
            <a:pPr fontAlgn="base">
              <a:spcBef>
                <a:spcPts val="600"/>
              </a:spcBef>
            </a:pPr>
            <a:r>
              <a:rPr lang="en-US" sz="1200" b="1" dirty="0"/>
              <a:t>The National Center on Intensive Intervention at the American Institutes for Research </a:t>
            </a:r>
            <a:r>
              <a:rPr lang="en-US" sz="1200" dirty="0"/>
              <a:t>provides an online </a:t>
            </a:r>
            <a:r>
              <a:rPr lang="en-US" sz="1200" dirty="0">
                <a:hlinkClick r:id="rId3"/>
              </a:rPr>
              <a:t>Academic Screening Tools Chart </a:t>
            </a:r>
            <a:r>
              <a:rPr lang="en-US" sz="1200" dirty="0"/>
              <a:t>that can assist districts in identifying appropriate screening assessments for use with older students. </a:t>
            </a:r>
            <a:endParaRPr lang="en-US" sz="1200" b="1" dirty="0">
              <a:effectLst/>
              <a:ea typeface="MS PGothic" panose="020B0600070205080204" pitchFamily="34" charset="-128"/>
              <a:cs typeface="Times New Roman" panose="02020603050405020304" pitchFamily="18" charset="0"/>
            </a:endParaRPr>
          </a:p>
          <a:p>
            <a:pPr marL="0" marR="0" fontAlgn="base">
              <a:spcBef>
                <a:spcPts val="600"/>
              </a:spcBef>
              <a:spcAft>
                <a:spcPts val="0"/>
              </a:spcAft>
            </a:pPr>
            <a:r>
              <a:rPr lang="en-US" sz="1200" b="1" dirty="0">
                <a:effectLst/>
                <a:ea typeface="MS PGothic" panose="020B0600070205080204" pitchFamily="34" charset="-128"/>
                <a:cs typeface="Times New Roman" panose="02020603050405020304" pitchFamily="18" charset="0"/>
              </a:rPr>
              <a:t>Screening for Reading Problems in Grades 4-12</a:t>
            </a:r>
            <a:endParaRPr lang="en-US" sz="1200" dirty="0">
              <a:effectLst/>
              <a:ea typeface="MS PGothic" panose="020B0600070205080204" pitchFamily="34" charset="-128"/>
              <a:cs typeface="Times New Roman" panose="02020603050405020304" pitchFamily="18" charset="0"/>
            </a:endParaRPr>
          </a:p>
          <a:p>
            <a:pPr marL="0" marR="0" fontAlgn="base">
              <a:spcBef>
                <a:spcPts val="0"/>
              </a:spcBef>
              <a:spcAft>
                <a:spcPts val="600"/>
              </a:spcAft>
            </a:pPr>
            <a:r>
              <a:rPr lang="en-US" sz="1200" b="1" u="sng" dirty="0">
                <a:solidFill>
                  <a:srgbClr val="0000FF"/>
                </a:solidFill>
                <a:effectLst/>
                <a:ea typeface="MS PGothic" panose="020B0600070205080204" pitchFamily="34" charset="-128"/>
                <a:cs typeface="Times New Roman" panose="02020603050405020304" pitchFamily="18" charset="0"/>
                <a:hlinkClick r:id="rId4"/>
              </a:rPr>
              <a:t>RTI Action Network (rtinetwork.org)</a:t>
            </a:r>
            <a:endParaRPr lang="en-US" sz="1200" dirty="0">
              <a:effectLst/>
              <a:ea typeface="MS PGothic" panose="020B0600070205080204" pitchFamily="34" charset="-128"/>
              <a:cs typeface="Times New Roman" panose="02020603050405020304" pitchFamily="18" charset="0"/>
            </a:endParaRPr>
          </a:p>
          <a:p>
            <a:pPr marL="0" marR="0" fontAlgn="base">
              <a:spcBef>
                <a:spcPts val="0"/>
              </a:spcBef>
              <a:spcAft>
                <a:spcPts val="600"/>
              </a:spcAft>
            </a:pPr>
            <a:r>
              <a:rPr lang="en-US" sz="1200" dirty="0">
                <a:solidFill>
                  <a:srgbClr val="000000"/>
                </a:solidFill>
                <a:effectLst/>
                <a:ea typeface="MS PGothic" panose="020B0600070205080204" pitchFamily="34" charset="-128"/>
                <a:cs typeface="Times New Roman" panose="02020603050405020304" pitchFamily="18" charset="0"/>
              </a:rPr>
              <a:t>This article provides helpful information for schools or teachers who wish to provide appropriate reading instruction, implement a screening process to identify struggling readers and identify the right assessments to use in this process. </a:t>
            </a:r>
            <a:r>
              <a:rPr lang="en-US" sz="1200" b="1" dirty="0">
                <a:solidFill>
                  <a:srgbClr val="FF0000"/>
                </a:solidFill>
                <a:effectLst/>
                <a:ea typeface="MS PGothic" panose="020B0600070205080204" pitchFamily="34" charset="-128"/>
                <a:cs typeface="Times New Roman" panose="02020603050405020304" pitchFamily="18" charset="0"/>
              </a:rPr>
              <a:t>The article includes examples of assessment measures that can be used to identify specific reading problems. </a:t>
            </a:r>
          </a:p>
          <a:p>
            <a:pPr marL="0" marR="0" fontAlgn="base">
              <a:spcBef>
                <a:spcPts val="0"/>
              </a:spcBef>
              <a:spcAft>
                <a:spcPts val="0"/>
              </a:spcAft>
            </a:pPr>
            <a:r>
              <a:rPr lang="en-US" sz="1200" b="1" dirty="0">
                <a:solidFill>
                  <a:srgbClr val="000000"/>
                </a:solidFill>
                <a:effectLst/>
                <a:ea typeface="MS PGothic" panose="020B0600070205080204" pitchFamily="34" charset="-128"/>
                <a:cs typeface="Times New Roman" panose="02020603050405020304" pitchFamily="18" charset="0"/>
              </a:rPr>
              <a:t>Assessments to Guide Adolescent Literacy Instruction</a:t>
            </a:r>
            <a:r>
              <a:rPr lang="en-US" sz="1200" dirty="0">
                <a:effectLst/>
                <a:ea typeface="MS PGothic" panose="020B0600070205080204" pitchFamily="34" charset="-128"/>
                <a:cs typeface="Times New Roman" panose="02020603050405020304" pitchFamily="18" charset="0"/>
              </a:rPr>
              <a:t> </a:t>
            </a:r>
          </a:p>
          <a:p>
            <a:pPr marL="0" marR="0" fontAlgn="base">
              <a:spcBef>
                <a:spcPts val="0"/>
              </a:spcBef>
              <a:spcAft>
                <a:spcPts val="600"/>
              </a:spcAft>
            </a:pPr>
            <a:r>
              <a:rPr lang="en-US" sz="1200" b="1" u="sng" dirty="0">
                <a:solidFill>
                  <a:srgbClr val="0000FF"/>
                </a:solidFill>
                <a:effectLst/>
                <a:ea typeface="MS PGothic" panose="020B0600070205080204" pitchFamily="34" charset="-128"/>
                <a:cs typeface="Times New Roman" panose="02020603050405020304" pitchFamily="18" charset="0"/>
                <a:hlinkClick r:id="rId5"/>
              </a:rPr>
              <a:t>Center on Instruction (centeroninstruction.org) </a:t>
            </a:r>
            <a:endParaRPr lang="en-US" sz="1200" dirty="0">
              <a:effectLst/>
              <a:ea typeface="MS PGothic" panose="020B0600070205080204" pitchFamily="34" charset="-128"/>
              <a:cs typeface="Times New Roman" panose="02020603050405020304" pitchFamily="18" charset="0"/>
            </a:endParaRPr>
          </a:p>
          <a:p>
            <a:pPr marL="0" marR="0" fontAlgn="base">
              <a:spcBef>
                <a:spcPts val="0"/>
              </a:spcBef>
              <a:spcAft>
                <a:spcPts val="0"/>
              </a:spcAft>
            </a:pPr>
            <a:r>
              <a:rPr lang="en-US" sz="1200" dirty="0">
                <a:effectLst/>
                <a:ea typeface="MS PGothic" panose="020B0600070205080204" pitchFamily="34" charset="-128"/>
                <a:cs typeface="Times New Roman" panose="02020603050405020304" pitchFamily="18" charset="0"/>
              </a:rPr>
              <a:t>Another useful resource from the Center on Instruction is this guide focused on assessments for adolescent literacy. Its contents include a comprehensive system for adolescent literacy, formative assessments to guide instruction and challenges to using assessments for instruction with adolescents. </a:t>
            </a:r>
          </a:p>
          <a:p>
            <a:endParaRPr lang="en-US" dirty="0"/>
          </a:p>
        </p:txBody>
      </p:sp>
      <p:pic>
        <p:nvPicPr>
          <p:cNvPr id="1026" name="Picture 2" descr="Confident Communication for Women: How to Speak So People Listen">
            <a:extLst>
              <a:ext uri="{FF2B5EF4-FFF2-40B4-BE49-F238E27FC236}">
                <a16:creationId xmlns:a16="http://schemas.microsoft.com/office/drawing/2014/main" id="{5A5473B8-9447-25CB-0594-9A45CA2319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868" y="3429000"/>
            <a:ext cx="1943100" cy="2352675"/>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B28EA279-3F14-9B7F-1D69-A989F0096326}"/>
              </a:ext>
            </a:extLst>
          </p:cNvPr>
          <p:cNvSpPr/>
          <p:nvPr/>
        </p:nvSpPr>
        <p:spPr>
          <a:xfrm>
            <a:off x="4328490" y="1644006"/>
            <a:ext cx="4230075" cy="2238998"/>
          </a:xfrm>
          <a:prstGeom prst="cloudCallout">
            <a:avLst>
              <a:gd name="adj1" fmla="val 26037"/>
              <a:gd name="adj2" fmla="val 6440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EABAA00D-81EE-9159-B0DF-E3B571A61983}"/>
              </a:ext>
            </a:extLst>
          </p:cNvPr>
          <p:cNvSpPr txBox="1"/>
          <p:nvPr/>
        </p:nvSpPr>
        <p:spPr>
          <a:xfrm>
            <a:off x="4768553" y="2071442"/>
            <a:ext cx="3537959" cy="1169551"/>
          </a:xfrm>
          <a:prstGeom prst="rect">
            <a:avLst/>
          </a:prstGeom>
          <a:noFill/>
        </p:spPr>
        <p:txBody>
          <a:bodyPr wrap="square">
            <a:spAutoFit/>
          </a:bodyPr>
          <a:lstStyle/>
          <a:p>
            <a:pPr algn="ctr"/>
            <a:r>
              <a:rPr lang="en-US" sz="1400" b="1" dirty="0"/>
              <a:t>It is the responsibility of each local education provider to select assessments for use in measuring student’s reading development and monitoring student progress in reading beyond third grade. </a:t>
            </a:r>
          </a:p>
        </p:txBody>
      </p:sp>
    </p:spTree>
    <p:extLst>
      <p:ext uri="{BB962C8B-B14F-4D97-AF65-F5344CB8AC3E}">
        <p14:creationId xmlns:p14="http://schemas.microsoft.com/office/powerpoint/2010/main" val="257412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24129-F895-DF31-0320-8412F4739808}"/>
              </a:ext>
            </a:extLst>
          </p:cNvPr>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4" name="Picture 4" descr="New From Zoom: Vanishing Pen, InformaCast, New Meeting Reactions, and Zoom  Team Chat Management | Zoom Blog">
            <a:extLst>
              <a:ext uri="{FF2B5EF4-FFF2-40B4-BE49-F238E27FC236}">
                <a16:creationId xmlns:a16="http://schemas.microsoft.com/office/drawing/2014/main" id="{BC702179-6CF6-08F9-9E71-7583A0ADC7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9" r="-5" b="-5"/>
          <a:stretch/>
        </p:blipFill>
        <p:spPr bwMode="auto">
          <a:xfrm>
            <a:off x="2242222" y="718933"/>
            <a:ext cx="4142720" cy="26206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B7E0A9-B404-A33C-58B0-77830D140DB7}"/>
              </a:ext>
            </a:extLst>
          </p:cNvPr>
          <p:cNvSpPr txBox="1"/>
          <p:nvPr/>
        </p:nvSpPr>
        <p:spPr>
          <a:xfrm>
            <a:off x="834887" y="3737113"/>
            <a:ext cx="6957391" cy="646331"/>
          </a:xfrm>
          <a:prstGeom prst="rect">
            <a:avLst/>
          </a:prstGeom>
          <a:noFill/>
        </p:spPr>
        <p:txBody>
          <a:bodyPr wrap="square" rtlCol="0">
            <a:spAutoFit/>
          </a:bodyPr>
          <a:lstStyle/>
          <a:p>
            <a:r>
              <a:rPr lang="en-US" dirty="0"/>
              <a:t>What types of assessments does your school or district use for students in secondary?</a:t>
            </a:r>
          </a:p>
        </p:txBody>
      </p:sp>
    </p:spTree>
    <p:extLst>
      <p:ext uri="{BB962C8B-B14F-4D97-AF65-F5344CB8AC3E}">
        <p14:creationId xmlns:p14="http://schemas.microsoft.com/office/powerpoint/2010/main" val="253749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1" descr="PR objectives are more important than ever - Cutting Edge PR Insights"/>
          <p:cNvPicPr preferRelativeResize="0"/>
          <p:nvPr/>
        </p:nvPicPr>
        <p:blipFill rotWithShape="1">
          <a:blip r:embed="rId3">
            <a:alphaModFix/>
          </a:blip>
          <a:srcRect l="3362" r="16399" b="1"/>
          <a:stretch/>
        </p:blipFill>
        <p:spPr>
          <a:xfrm>
            <a:off x="2279643" y="267378"/>
            <a:ext cx="6165125" cy="3965456"/>
          </a:xfrm>
          <a:prstGeom prst="rect">
            <a:avLst/>
          </a:prstGeom>
          <a:noFill/>
          <a:ln>
            <a:noFill/>
          </a:ln>
        </p:spPr>
      </p:pic>
      <p:sp>
        <p:nvSpPr>
          <p:cNvPr id="509" name="Google Shape;509;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98989"/>
                </a:solidFill>
              </a:rPr>
              <a:t>2</a:t>
            </a:fld>
            <a:endParaRPr sz="1200">
              <a:solidFill>
                <a:srgbClr val="898989"/>
              </a:solidFill>
            </a:endParaRPr>
          </a:p>
        </p:txBody>
      </p:sp>
      <p:sp>
        <p:nvSpPr>
          <p:cNvPr id="510" name="Google Shape;510;p31"/>
          <p:cNvSpPr txBox="1"/>
          <p:nvPr/>
        </p:nvSpPr>
        <p:spPr>
          <a:xfrm>
            <a:off x="777417" y="1519039"/>
            <a:ext cx="4375698"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ea typeface="Trebuchet MS"/>
                <a:cs typeface="Trebuchet MS"/>
                <a:sym typeface="Trebuchet MS"/>
              </a:rPr>
              <a:t>Walk leaders through components of </a:t>
            </a:r>
            <a:r>
              <a:rPr lang="en-US" sz="2000" i="1" dirty="0">
                <a:solidFill>
                  <a:schemeClr val="dk1"/>
                </a:solidFill>
                <a:ea typeface="Trebuchet MS"/>
                <a:cs typeface="Trebuchet MS"/>
                <a:sym typeface="Trebuchet MS"/>
              </a:rPr>
              <a:t>The READ Plan Guidance for Students in Grades 4-12, </a:t>
            </a:r>
            <a:r>
              <a:rPr lang="en-US" sz="2000" dirty="0">
                <a:solidFill>
                  <a:schemeClr val="dk1"/>
                </a:solidFill>
                <a:ea typeface="Trebuchet MS"/>
                <a:cs typeface="Trebuchet MS"/>
                <a:sym typeface="Trebuchet MS"/>
              </a:rPr>
              <a:t>specifically:</a:t>
            </a:r>
          </a:p>
          <a:p>
            <a:pPr marL="457200" marR="0" lvl="0" indent="-457200" algn="l" rtl="0">
              <a:spcBef>
                <a:spcPts val="0"/>
              </a:spcBef>
              <a:spcAft>
                <a:spcPts val="0"/>
              </a:spcAft>
              <a:buFont typeface="+mj-lt"/>
              <a:buAutoNum type="arabicPeriod"/>
            </a:pPr>
            <a:endParaRPr lang="en-US" sz="2000" dirty="0">
              <a:solidFill>
                <a:schemeClr val="dk1"/>
              </a:solidFill>
              <a:ea typeface="Trebuchet MS"/>
              <a:cs typeface="Trebuchet MS"/>
              <a:sym typeface="Trebuchet MS"/>
            </a:endParaRPr>
          </a:p>
          <a:p>
            <a:pPr marL="457200" marR="0" lvl="0" indent="-457200" algn="l" rtl="0">
              <a:spcBef>
                <a:spcPts val="0"/>
              </a:spcBef>
              <a:spcAft>
                <a:spcPts val="0"/>
              </a:spcAft>
              <a:buFont typeface="+mj-lt"/>
              <a:buAutoNum type="arabicPeriod"/>
            </a:pPr>
            <a:r>
              <a:rPr lang="en-US" sz="2000" dirty="0">
                <a:solidFill>
                  <a:schemeClr val="dk1"/>
                </a:solidFill>
                <a:ea typeface="Trebuchet MS"/>
                <a:cs typeface="Trebuchet MS"/>
                <a:sym typeface="Trebuchet MS"/>
              </a:rPr>
              <a:t>SRD determination</a:t>
            </a:r>
          </a:p>
          <a:p>
            <a:pPr marL="457200" indent="-457200">
              <a:buFont typeface="+mj-lt"/>
              <a:buAutoNum type="arabicPeriod"/>
            </a:pPr>
            <a:r>
              <a:rPr lang="en-US" sz="2000" dirty="0"/>
              <a:t>What assessments can be used to determine reading competency beyond third grade? </a:t>
            </a:r>
            <a:endParaRPr lang="en-US" sz="2000" dirty="0">
              <a:solidFill>
                <a:schemeClr val="dk1"/>
              </a:solidFill>
              <a:sym typeface="Trebuchet MS"/>
            </a:endParaRPr>
          </a:p>
          <a:p>
            <a:pPr marL="457200" indent="-457200">
              <a:buFont typeface="+mj-lt"/>
              <a:buAutoNum type="arabicPeriod"/>
            </a:pPr>
            <a:r>
              <a:rPr lang="en-US" sz="2000" dirty="0">
                <a:solidFill>
                  <a:schemeClr val="dk1"/>
                </a:solidFill>
                <a:ea typeface="Trebuchet MS"/>
                <a:cs typeface="Trebuchet MS"/>
                <a:sym typeface="Trebuchet MS"/>
              </a:rPr>
              <a:t>Utilizing a body of evidence to inform instructional decisions.</a:t>
            </a:r>
          </a:p>
          <a:p>
            <a:pPr marL="457200" marR="0" lvl="0" indent="-457200" algn="l" rtl="0">
              <a:spcBef>
                <a:spcPts val="0"/>
              </a:spcBef>
              <a:spcAft>
                <a:spcPts val="0"/>
              </a:spcAft>
              <a:buFont typeface="+mj-lt"/>
              <a:buAutoNum type="arabicPeriod"/>
            </a:pPr>
            <a:r>
              <a:rPr lang="en-US" sz="2000" dirty="0">
                <a:solidFill>
                  <a:schemeClr val="dk1"/>
                </a:solidFill>
                <a:ea typeface="Trebuchet MS"/>
                <a:cs typeface="Trebuchet MS"/>
                <a:sym typeface="Trebuchet MS"/>
              </a:rPr>
              <a:t>Goal setting and progress monitoring.</a:t>
            </a:r>
          </a:p>
          <a:p>
            <a:pPr marL="457200" marR="0" lvl="0" indent="-457200" algn="l" rtl="0">
              <a:spcBef>
                <a:spcPts val="0"/>
              </a:spcBef>
              <a:spcAft>
                <a:spcPts val="0"/>
              </a:spcAft>
              <a:buFont typeface="+mj-lt"/>
              <a:buAutoNum type="arabicPeriod"/>
            </a:pPr>
            <a:endParaRPr lang="en-US" sz="2000" dirty="0">
              <a:solidFill>
                <a:schemeClr val="dk1"/>
              </a:solidFill>
              <a:highlight>
                <a:srgbClr val="FFFFFF"/>
              </a:highlight>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7" name="Group 46">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6858001"/>
            <a:chOff x="7467600" y="0"/>
            <a:chExt cx="4724400" cy="6858000"/>
          </a:xfrm>
        </p:grpSpPr>
        <p:sp>
          <p:nvSpPr>
            <p:cNvPr id="24" name="Rectangle 23">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9" name="Freeform: Shape 48">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0" name="Rectangle 49">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0"/>
            <a:ext cx="8458200" cy="59436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Picture 4" descr="New From Zoom: Vanishing Pen, InformaCast, New Meeting Reactions, and Zoom  Team Chat Management | Zoom Blog">
            <a:extLst>
              <a:ext uri="{FF2B5EF4-FFF2-40B4-BE49-F238E27FC236}">
                <a16:creationId xmlns:a16="http://schemas.microsoft.com/office/drawing/2014/main" id="{96C478A4-4881-995B-2826-EE1C79D8A1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9" r="-5" b="-5"/>
          <a:stretch/>
        </p:blipFill>
        <p:spPr bwMode="auto">
          <a:xfrm>
            <a:off x="627996" y="1404733"/>
            <a:ext cx="4142720" cy="26206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85FD5D-E0D1-99C7-C7A2-D46BC08A00AC}"/>
              </a:ext>
            </a:extLst>
          </p:cNvPr>
          <p:cNvSpPr txBox="1"/>
          <p:nvPr/>
        </p:nvSpPr>
        <p:spPr>
          <a:xfrm>
            <a:off x="5099983" y="1219780"/>
            <a:ext cx="3371850" cy="3139321"/>
          </a:xfrm>
          <a:prstGeom prst="rect">
            <a:avLst/>
          </a:prstGeom>
          <a:solidFill>
            <a:schemeClr val="accent2">
              <a:lumMod val="60000"/>
              <a:lumOff val="40000"/>
            </a:schemeClr>
          </a:solidFill>
        </p:spPr>
        <p:txBody>
          <a:bodyPr wrap="square" rtlCol="0">
            <a:spAutoFit/>
          </a:bodyPr>
          <a:lstStyle/>
          <a:p>
            <a:r>
              <a:rPr lang="en-US" dirty="0"/>
              <a:t>How is your district supporting secondary students on READ plans? Think about the components the READ plan format your district uses, the types of assessments and frequency of assessment cycles, the progress monitoring/data cycles that occurs, and your systems and structures in place to support students on READ plans.</a:t>
            </a:r>
          </a:p>
        </p:txBody>
      </p:sp>
    </p:spTree>
    <p:extLst>
      <p:ext uri="{BB962C8B-B14F-4D97-AF65-F5344CB8AC3E}">
        <p14:creationId xmlns:p14="http://schemas.microsoft.com/office/powerpoint/2010/main" val="31494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Google Shape;603;p35" descr="Next Steps - Grace Presbyterian Church">
            <a:extLst>
              <a:ext uri="{FF2B5EF4-FFF2-40B4-BE49-F238E27FC236}">
                <a16:creationId xmlns:a16="http://schemas.microsoft.com/office/drawing/2014/main" id="{5669B032-0458-7089-52DF-B133C72A07CD}"/>
              </a:ext>
            </a:extLst>
          </p:cNvPr>
          <p:cNvPicPr preferRelativeResize="0"/>
          <p:nvPr/>
        </p:nvPicPr>
        <p:blipFill rotWithShape="1">
          <a:blip r:embed="rId2"/>
          <a:stretch/>
        </p:blipFill>
        <p:spPr>
          <a:xfrm>
            <a:off x="283441" y="320231"/>
            <a:ext cx="8531028" cy="2836567"/>
          </a:xfrm>
          <a:prstGeom prst="rect">
            <a:avLst/>
          </a:prstGeom>
          <a:noFill/>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B291CF6C-E99A-2266-C12C-22586103E0B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21</a:t>
            </a:fld>
            <a:endParaRPr lang="en-US" sz="1200">
              <a:solidFill>
                <a:schemeClr val="tx1">
                  <a:tint val="75000"/>
                </a:schemeClr>
              </a:solidFill>
            </a:endParaRPr>
          </a:p>
        </p:txBody>
      </p:sp>
      <p:sp>
        <p:nvSpPr>
          <p:cNvPr id="5" name="TextBox 4">
            <a:extLst>
              <a:ext uri="{FF2B5EF4-FFF2-40B4-BE49-F238E27FC236}">
                <a16:creationId xmlns:a16="http://schemas.microsoft.com/office/drawing/2014/main" id="{C00FD256-E95A-7982-33D3-36E0B3BE743A}"/>
              </a:ext>
            </a:extLst>
          </p:cNvPr>
          <p:cNvSpPr txBox="1"/>
          <p:nvPr/>
        </p:nvSpPr>
        <p:spPr>
          <a:xfrm>
            <a:off x="1560443" y="3557318"/>
            <a:ext cx="6276561" cy="923330"/>
          </a:xfrm>
          <a:prstGeom prst="rect">
            <a:avLst/>
          </a:prstGeom>
          <a:noFill/>
        </p:spPr>
        <p:txBody>
          <a:bodyPr wrap="square" rtlCol="0">
            <a:spAutoFit/>
          </a:bodyPr>
          <a:lstStyle/>
          <a:p>
            <a:pPr marL="342900" indent="-342900">
              <a:buFont typeface="+mj-lt"/>
              <a:buAutoNum type="arabicPeriod"/>
            </a:pPr>
            <a:r>
              <a:rPr lang="en-US" dirty="0"/>
              <a:t>Collaboration of ELSR, CLDE, and SIS to solidify and specify guidance with supports for multilingual students on READ plans in secondary (4-12).</a:t>
            </a:r>
          </a:p>
        </p:txBody>
      </p:sp>
    </p:spTree>
    <p:extLst>
      <p:ext uri="{BB962C8B-B14F-4D97-AF65-F5344CB8AC3E}">
        <p14:creationId xmlns:p14="http://schemas.microsoft.com/office/powerpoint/2010/main" val="52000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6"/>
          <p:cNvSpPr/>
          <p:nvPr/>
        </p:nvSpPr>
        <p:spPr>
          <a:xfrm>
            <a:off x="8338899" y="918266"/>
            <a:ext cx="529596" cy="5863534"/>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E75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36"/>
          <p:cNvSpPr/>
          <p:nvPr/>
        </p:nvSpPr>
        <p:spPr>
          <a:xfrm>
            <a:off x="8338409" y="643467"/>
            <a:ext cx="315230" cy="5668919"/>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36"/>
          <p:cNvSpPr/>
          <p:nvPr/>
        </p:nvSpPr>
        <p:spPr>
          <a:xfrm>
            <a:off x="478790" y="643467"/>
            <a:ext cx="8200127" cy="5391944"/>
          </a:xfrm>
          <a:prstGeom prst="rect">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27" name="Google Shape;627;p36" descr="What is a Q&amp;A? - PR agency &amp; social media in Brazil | Race Communications"/>
          <p:cNvPicPr preferRelativeResize="0"/>
          <p:nvPr/>
        </p:nvPicPr>
        <p:blipFill rotWithShape="1">
          <a:blip r:embed="rId3">
            <a:alphaModFix/>
          </a:blip>
          <a:srcRect/>
          <a:stretch/>
        </p:blipFill>
        <p:spPr>
          <a:xfrm>
            <a:off x="947683" y="1400899"/>
            <a:ext cx="7248635" cy="3878019"/>
          </a:xfrm>
          <a:prstGeom prst="rect">
            <a:avLst/>
          </a:prstGeom>
          <a:noFill/>
          <a:ln>
            <a:noFill/>
          </a:ln>
        </p:spPr>
      </p:pic>
      <p:sp>
        <p:nvSpPr>
          <p:cNvPr id="628" name="Google Shape;628;p36"/>
          <p:cNvSpPr txBox="1">
            <a:spLocks noGrp="1"/>
          </p:cNvSpPr>
          <p:nvPr>
            <p:ph type="sldNum" idx="12"/>
          </p:nvPr>
        </p:nvSpPr>
        <p:spPr>
          <a:xfrm>
            <a:off x="8030718" y="6382512"/>
            <a:ext cx="514350" cy="32004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22</a:t>
            </a:fld>
            <a:endParaRPr sz="1200">
              <a:solidFill>
                <a:srgbClr val="8888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7" name="Group 46">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6858001"/>
            <a:chOff x="7467600" y="0"/>
            <a:chExt cx="4724400" cy="6858000"/>
          </a:xfrm>
        </p:grpSpPr>
        <p:sp>
          <p:nvSpPr>
            <p:cNvPr id="24" name="Rectangle 23">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9" name="Freeform: Shape 48">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0" name="Rectangle 49">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0"/>
            <a:ext cx="8458200" cy="59436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BD51D041-EE25-62A4-2435-8A44C7992202}"/>
              </a:ext>
            </a:extLst>
          </p:cNvPr>
          <p:cNvSpPr txBox="1"/>
          <p:nvPr/>
        </p:nvSpPr>
        <p:spPr>
          <a:xfrm>
            <a:off x="886592" y="5874330"/>
            <a:ext cx="7370813" cy="46431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000" kern="1200" dirty="0">
                <a:solidFill>
                  <a:schemeClr val="tx1"/>
                </a:solidFill>
                <a:latin typeface="+mj-lt"/>
                <a:ea typeface="+mj-ea"/>
                <a:cs typeface="+mj-cs"/>
                <a:hlinkClick r:id="rId2"/>
              </a:rPr>
              <a:t>https://www.cde.state.co.us/standardsandinstruction/4plusreadplans</a:t>
            </a:r>
            <a:r>
              <a:rPr lang="en-US" sz="2000" kern="1200" dirty="0">
                <a:solidFill>
                  <a:schemeClr val="tx1"/>
                </a:solidFill>
                <a:latin typeface="+mj-lt"/>
                <a:ea typeface="+mj-ea"/>
                <a:cs typeface="+mj-cs"/>
              </a:rPr>
              <a:t> </a:t>
            </a:r>
          </a:p>
        </p:txBody>
      </p:sp>
      <p:pic>
        <p:nvPicPr>
          <p:cNvPr id="10" name="Picture 9">
            <a:extLst>
              <a:ext uri="{FF2B5EF4-FFF2-40B4-BE49-F238E27FC236}">
                <a16:creationId xmlns:a16="http://schemas.microsoft.com/office/drawing/2014/main" id="{08C429B4-1F48-F52D-7D01-746BE71AFE7F}"/>
              </a:ext>
            </a:extLst>
          </p:cNvPr>
          <p:cNvPicPr>
            <a:picLocks noChangeAspect="1"/>
          </p:cNvPicPr>
          <p:nvPr/>
        </p:nvPicPr>
        <p:blipFill>
          <a:blip r:embed="rId3"/>
          <a:stretch>
            <a:fillRect/>
          </a:stretch>
        </p:blipFill>
        <p:spPr>
          <a:xfrm>
            <a:off x="951285" y="519359"/>
            <a:ext cx="7477569" cy="5351416"/>
          </a:xfrm>
          <a:prstGeom prst="rect">
            <a:avLst/>
          </a:prstGeom>
        </p:spPr>
      </p:pic>
    </p:spTree>
    <p:extLst>
      <p:ext uri="{BB962C8B-B14F-4D97-AF65-F5344CB8AC3E}">
        <p14:creationId xmlns:p14="http://schemas.microsoft.com/office/powerpoint/2010/main" val="99123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94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48006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487090"/>
            <a:ext cx="2691128"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487090"/>
            <a:ext cx="269113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367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a computer&#10;&#10;Description automatically generated with low confidence">
            <a:extLst>
              <a:ext uri="{FF2B5EF4-FFF2-40B4-BE49-F238E27FC236}">
                <a16:creationId xmlns:a16="http://schemas.microsoft.com/office/drawing/2014/main" id="{CC40AED0-DC78-25E9-EB76-402D257D93E7}"/>
              </a:ext>
            </a:extLst>
          </p:cNvPr>
          <p:cNvPicPr>
            <a:picLocks noChangeAspect="1"/>
          </p:cNvPicPr>
          <p:nvPr/>
        </p:nvPicPr>
        <p:blipFill>
          <a:blip r:embed="rId2"/>
          <a:stretch>
            <a:fillRect/>
          </a:stretch>
        </p:blipFill>
        <p:spPr>
          <a:xfrm>
            <a:off x="592691" y="3679332"/>
            <a:ext cx="2164647" cy="2561714"/>
          </a:xfrm>
          <a:prstGeom prst="rect">
            <a:avLst/>
          </a:prstGeom>
        </p:spPr>
      </p:pic>
      <p:sp>
        <p:nvSpPr>
          <p:cNvPr id="30" name="Rectangle 29">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3603670"/>
            <a:ext cx="270087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10700"/>
            <a:ext cx="2691128"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B4063FA-428C-CEDE-0E61-A6787F09E8A0}"/>
              </a:ext>
            </a:extLst>
          </p:cNvPr>
          <p:cNvPicPr>
            <a:picLocks noChangeAspect="1"/>
          </p:cNvPicPr>
          <p:nvPr/>
        </p:nvPicPr>
        <p:blipFill>
          <a:blip r:embed="rId3"/>
          <a:stretch>
            <a:fillRect/>
          </a:stretch>
        </p:blipFill>
        <p:spPr>
          <a:xfrm>
            <a:off x="6352121" y="583916"/>
            <a:ext cx="2183239" cy="2553497"/>
          </a:xfrm>
          <a:prstGeom prst="rect">
            <a:avLst/>
          </a:prstGeom>
        </p:spPr>
      </p:pic>
      <p:sp>
        <p:nvSpPr>
          <p:cNvPr id="3" name="Slide Number Placeholder 2">
            <a:extLst>
              <a:ext uri="{FF2B5EF4-FFF2-40B4-BE49-F238E27FC236}">
                <a16:creationId xmlns:a16="http://schemas.microsoft.com/office/drawing/2014/main" id="{EC23DD3D-8EE4-7D10-BF49-1BE197440564}"/>
              </a:ext>
            </a:extLst>
          </p:cNvPr>
          <p:cNvSpPr>
            <a:spLocks noGrp="1"/>
          </p:cNvSpPr>
          <p:nvPr>
            <p:ph type="sldNum" sz="quarter" idx="4294967295"/>
          </p:nvPr>
        </p:nvSpPr>
        <p:spPr>
          <a:xfrm>
            <a:off x="8018584" y="6356350"/>
            <a:ext cx="496766" cy="365125"/>
          </a:xfrm>
        </p:spPr>
        <p:txBody>
          <a:bodyPr vert="horz" lIns="91440" tIns="45720" rIns="91440" bIns="45720" rtlCol="0" anchor="ctr">
            <a:normAutofit/>
          </a:bodyPr>
          <a:lstStyle/>
          <a:p>
            <a:pPr algn="r">
              <a:spcAft>
                <a:spcPts val="600"/>
              </a:spcAft>
            </a:pPr>
            <a:fld id="{C479D5F6-EDCB-402A-AC08-4943A1820E8F}" type="slidenum">
              <a:rPr lang="en-US" sz="1200">
                <a:solidFill>
                  <a:srgbClr val="FFFFFF"/>
                </a:solidFill>
              </a:rPr>
              <a:pPr algn="r">
                <a:spcAft>
                  <a:spcPts val="600"/>
                </a:spcAft>
              </a:pPr>
              <a:t>4</a:t>
            </a:fld>
            <a:endParaRPr lang="en-US" sz="1200">
              <a:solidFill>
                <a:srgbClr val="FFFFFF"/>
              </a:solidFill>
            </a:endParaRPr>
          </a:p>
        </p:txBody>
      </p:sp>
      <p:pic>
        <p:nvPicPr>
          <p:cNvPr id="8" name="Picture 7">
            <a:extLst>
              <a:ext uri="{FF2B5EF4-FFF2-40B4-BE49-F238E27FC236}">
                <a16:creationId xmlns:a16="http://schemas.microsoft.com/office/drawing/2014/main" id="{A297D6A5-A3E2-8020-1542-C56A6614AF38}"/>
              </a:ext>
            </a:extLst>
          </p:cNvPr>
          <p:cNvPicPr>
            <a:picLocks noChangeAspect="1"/>
          </p:cNvPicPr>
          <p:nvPr/>
        </p:nvPicPr>
        <p:blipFill>
          <a:blip r:embed="rId4"/>
          <a:stretch>
            <a:fillRect/>
          </a:stretch>
        </p:blipFill>
        <p:spPr>
          <a:xfrm>
            <a:off x="3403742" y="583917"/>
            <a:ext cx="2213664" cy="2594751"/>
          </a:xfrm>
          <a:prstGeom prst="rect">
            <a:avLst/>
          </a:prstGeom>
        </p:spPr>
      </p:pic>
      <p:pic>
        <p:nvPicPr>
          <p:cNvPr id="15" name="Picture 14" descr="A screen shot of a computer&#10;&#10;Description automatically generated with low confidence">
            <a:extLst>
              <a:ext uri="{FF2B5EF4-FFF2-40B4-BE49-F238E27FC236}">
                <a16:creationId xmlns:a16="http://schemas.microsoft.com/office/drawing/2014/main" id="{DBA589D2-3279-51F5-883B-AD210775E8FE}"/>
              </a:ext>
            </a:extLst>
          </p:cNvPr>
          <p:cNvPicPr>
            <a:picLocks noChangeAspect="1"/>
          </p:cNvPicPr>
          <p:nvPr/>
        </p:nvPicPr>
        <p:blipFill>
          <a:blip r:embed="rId5"/>
          <a:stretch>
            <a:fillRect/>
          </a:stretch>
        </p:blipFill>
        <p:spPr>
          <a:xfrm>
            <a:off x="6300572" y="3679332"/>
            <a:ext cx="2104500" cy="2540493"/>
          </a:xfrm>
          <a:prstGeom prst="rect">
            <a:avLst/>
          </a:prstGeom>
        </p:spPr>
      </p:pic>
      <p:pic>
        <p:nvPicPr>
          <p:cNvPr id="25" name="Picture 24">
            <a:extLst>
              <a:ext uri="{FF2B5EF4-FFF2-40B4-BE49-F238E27FC236}">
                <a16:creationId xmlns:a16="http://schemas.microsoft.com/office/drawing/2014/main" id="{BDF6C25D-B9CC-04CD-0C65-F623FF948A23}"/>
              </a:ext>
            </a:extLst>
          </p:cNvPr>
          <p:cNvPicPr>
            <a:picLocks noChangeAspect="1"/>
          </p:cNvPicPr>
          <p:nvPr/>
        </p:nvPicPr>
        <p:blipFill>
          <a:blip r:embed="rId6"/>
          <a:stretch>
            <a:fillRect/>
          </a:stretch>
        </p:blipFill>
        <p:spPr>
          <a:xfrm>
            <a:off x="503995" y="583917"/>
            <a:ext cx="2204981" cy="2594751"/>
          </a:xfrm>
          <a:prstGeom prst="rect">
            <a:avLst/>
          </a:prstGeom>
        </p:spPr>
      </p:pic>
      <p:pic>
        <p:nvPicPr>
          <p:cNvPr id="29" name="Picture 28">
            <a:extLst>
              <a:ext uri="{FF2B5EF4-FFF2-40B4-BE49-F238E27FC236}">
                <a16:creationId xmlns:a16="http://schemas.microsoft.com/office/drawing/2014/main" id="{25351151-BCEA-171F-C527-0630F6610EB0}"/>
              </a:ext>
            </a:extLst>
          </p:cNvPr>
          <p:cNvPicPr>
            <a:picLocks noChangeAspect="1"/>
          </p:cNvPicPr>
          <p:nvPr/>
        </p:nvPicPr>
        <p:blipFill>
          <a:blip r:embed="rId7"/>
          <a:stretch>
            <a:fillRect/>
          </a:stretch>
        </p:blipFill>
        <p:spPr>
          <a:xfrm>
            <a:off x="3403742" y="3679332"/>
            <a:ext cx="2187098" cy="2561714"/>
          </a:xfrm>
          <a:prstGeom prst="rect">
            <a:avLst/>
          </a:prstGeom>
        </p:spPr>
      </p:pic>
    </p:spTree>
    <p:extLst>
      <p:ext uri="{BB962C8B-B14F-4D97-AF65-F5344CB8AC3E}">
        <p14:creationId xmlns:p14="http://schemas.microsoft.com/office/powerpoint/2010/main" val="251309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37496-F7A0-9B6E-4EE1-97220762CAE2}"/>
              </a:ext>
            </a:extLst>
          </p:cNvPr>
          <p:cNvSpPr>
            <a:spLocks noGrp="1"/>
          </p:cNvSpPr>
          <p:nvPr>
            <p:ph type="title"/>
          </p:nvPr>
        </p:nvSpPr>
        <p:spPr>
          <a:xfrm>
            <a:off x="479161" y="639193"/>
            <a:ext cx="2678858" cy="3573516"/>
          </a:xfrm>
        </p:spPr>
        <p:txBody>
          <a:bodyPr vert="horz" lIns="91440" tIns="45720" rIns="91440" bIns="45720" rtlCol="0" anchor="b">
            <a:normAutofit/>
          </a:bodyPr>
          <a:lstStyle/>
          <a:p>
            <a:r>
              <a:rPr lang="en-US" sz="4800" kern="1200">
                <a:solidFill>
                  <a:schemeClr val="tx1"/>
                </a:solidFill>
                <a:latin typeface="+mj-lt"/>
                <a:ea typeface="+mj-ea"/>
                <a:cs typeface="+mj-cs"/>
              </a:rPr>
              <a:t>What does legislation say?</a:t>
            </a:r>
          </a:p>
        </p:txBody>
      </p:sp>
      <p:sp>
        <p:nvSpPr>
          <p:cNvPr id="308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2023 Legislative Updates - Utah State Archives and Records Service">
            <a:extLst>
              <a:ext uri="{FF2B5EF4-FFF2-40B4-BE49-F238E27FC236}">
                <a16:creationId xmlns:a16="http://schemas.microsoft.com/office/drawing/2014/main" id="{6A6177A7-C2A0-735D-7040-EBF84A7242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614909"/>
            <a:ext cx="5410962" cy="360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4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Google Shape;139;p4"/>
          <p:cNvSpPr txBox="1"/>
          <p:nvPr/>
        </p:nvSpPr>
        <p:spPr>
          <a:xfrm>
            <a:off x="1028697" y="348865"/>
            <a:ext cx="7533018" cy="877729"/>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200" kern="1200">
                <a:solidFill>
                  <a:srgbClr val="FFFFFF"/>
                </a:solidFill>
                <a:latin typeface="+mj-lt"/>
                <a:ea typeface="+mj-ea"/>
                <a:cs typeface="+mj-cs"/>
                <a:sym typeface="Trebuchet MS"/>
              </a:rPr>
              <a:t>READ Plans: What does the legislation say?</a:t>
            </a:r>
            <a:endParaRPr lang="en-US" sz="3200" kern="1200">
              <a:solidFill>
                <a:srgbClr val="FFFFFF"/>
              </a:solidFill>
              <a:latin typeface="+mj-lt"/>
              <a:ea typeface="+mj-ea"/>
              <a:cs typeface="+mj-cs"/>
            </a:endParaRPr>
          </a:p>
        </p:txBody>
      </p:sp>
      <p:sp>
        <p:nvSpPr>
          <p:cNvPr id="132" name="Google Shape;132;p4"/>
          <p:cNvSpPr txBox="1">
            <a:spLocks/>
          </p:cNvSpPr>
          <p:nvPr/>
        </p:nvSpPr>
        <p:spPr>
          <a:xfrm>
            <a:off x="1452756" y="6056855"/>
            <a:ext cx="1400406" cy="248529"/>
          </a:xfrm>
          <a:prstGeom prst="rect">
            <a:avLst/>
          </a:prstGeom>
          <a:noFill/>
          <a:ln>
            <a:noFill/>
          </a:ln>
        </p:spPr>
        <p:txBody>
          <a:bodyPr spcFirstLastPara="1" wrap="square" lIns="91425" tIns="45700" rIns="91425" bIns="45700" anchor="t" anchorCtr="0">
            <a:noAutofit/>
          </a:bodyPr>
          <a:lstStyle/>
          <a:p>
            <a:pPr defTabSz="621792">
              <a:spcAft>
                <a:spcPts val="600"/>
              </a:spcAft>
            </a:pPr>
            <a:fld id="{00000000-1234-1234-1234-123412341234}" type="slidenum">
              <a:rPr lang="en-US" sz="1224" kern="1200">
                <a:solidFill>
                  <a:schemeClr val="tx1"/>
                </a:solidFill>
                <a:latin typeface="+mn-lt"/>
                <a:ea typeface="+mn-ea"/>
                <a:cs typeface="+mn-cs"/>
              </a:rPr>
              <a:pPr defTabSz="621792">
                <a:spcAft>
                  <a:spcPts val="600"/>
                </a:spcAft>
              </a:pPr>
              <a:t>6</a:t>
            </a:fld>
            <a:endParaRPr lang="en-US"/>
          </a:p>
        </p:txBody>
      </p:sp>
      <p:sp>
        <p:nvSpPr>
          <p:cNvPr id="2" name="TextBox 1">
            <a:extLst>
              <a:ext uri="{FF2B5EF4-FFF2-40B4-BE49-F238E27FC236}">
                <a16:creationId xmlns:a16="http://schemas.microsoft.com/office/drawing/2014/main" id="{DCFE9787-F165-3D38-8FFB-2B6F39810A4B}"/>
              </a:ext>
            </a:extLst>
          </p:cNvPr>
          <p:cNvSpPr txBox="1"/>
          <p:nvPr/>
        </p:nvSpPr>
        <p:spPr>
          <a:xfrm>
            <a:off x="138415" y="1810964"/>
            <a:ext cx="4493403" cy="3795783"/>
          </a:xfrm>
          <a:prstGeom prst="rect">
            <a:avLst/>
          </a:prstGeom>
          <a:noFill/>
        </p:spPr>
        <p:txBody>
          <a:bodyPr wrap="square" rtlCol="0">
            <a:spAutoFit/>
          </a:bodyPr>
          <a:lstStyle/>
          <a:p>
            <a:pPr defTabSz="621792">
              <a:spcAft>
                <a:spcPts val="600"/>
              </a:spcAft>
            </a:pPr>
            <a:r>
              <a:rPr lang="en-US" sz="1904" u="sng" kern="1200" dirty="0">
                <a:solidFill>
                  <a:srgbClr val="403F3B"/>
                </a:solidFill>
                <a:latin typeface="+mn-lt"/>
                <a:ea typeface="+mn-ea"/>
                <a:cs typeface="+mn-cs"/>
                <a:hlinkClick r:id="rId3"/>
              </a:rPr>
              <a:t>Colorado's READ Act</a:t>
            </a:r>
            <a:r>
              <a:rPr lang="en-US" sz="1904" kern="1200" dirty="0">
                <a:solidFill>
                  <a:srgbClr val="333333"/>
                </a:solidFill>
                <a:latin typeface="+mn-lt"/>
                <a:ea typeface="+mn-ea"/>
                <a:cs typeface="+mn-cs"/>
              </a:rPr>
              <a:t> requires</a:t>
            </a:r>
            <a:r>
              <a:rPr lang="en-US" sz="1904" dirty="0">
                <a:solidFill>
                  <a:srgbClr val="333333"/>
                </a:solidFill>
              </a:rPr>
              <a:t>:</a:t>
            </a:r>
          </a:p>
          <a:p>
            <a:pPr marL="342900" indent="-342900" defTabSz="621792">
              <a:spcAft>
                <a:spcPts val="600"/>
              </a:spcAft>
              <a:buFont typeface="Arial" panose="020B0604020202020204" pitchFamily="34" charset="0"/>
              <a:buChar char="•"/>
            </a:pPr>
            <a:r>
              <a:rPr lang="en-US" sz="1904" dirty="0">
                <a:solidFill>
                  <a:srgbClr val="333333"/>
                </a:solidFill>
              </a:rPr>
              <a:t>T</a:t>
            </a:r>
            <a:r>
              <a:rPr lang="en-US" sz="1904" kern="1200" dirty="0">
                <a:solidFill>
                  <a:srgbClr val="333333"/>
                </a:solidFill>
                <a:latin typeface="+mn-lt"/>
                <a:ea typeface="+mn-ea"/>
                <a:cs typeface="+mn-cs"/>
              </a:rPr>
              <a:t>he creation and implementation of an individual intervention plan, called a </a:t>
            </a:r>
            <a:r>
              <a:rPr lang="en-US" sz="1904" u="sng" kern="1200" dirty="0">
                <a:solidFill>
                  <a:srgbClr val="403F3B"/>
                </a:solidFill>
                <a:latin typeface="+mn-lt"/>
                <a:ea typeface="+mn-ea"/>
                <a:cs typeface="+mn-cs"/>
                <a:hlinkClick r:id="rId4"/>
              </a:rPr>
              <a:t>READ plan</a:t>
            </a:r>
            <a:r>
              <a:rPr lang="en-US" sz="1904" kern="1200" dirty="0">
                <a:solidFill>
                  <a:srgbClr val="333333"/>
                </a:solidFill>
                <a:latin typeface="+mn-lt"/>
                <a:ea typeface="+mn-ea"/>
                <a:cs typeface="+mn-cs"/>
              </a:rPr>
              <a:t>, for students in K-3 identified as having a significant reading deficiency (SRD). </a:t>
            </a:r>
          </a:p>
          <a:p>
            <a:pPr marL="342900" indent="-342900" defTabSz="621792">
              <a:spcAft>
                <a:spcPts val="600"/>
              </a:spcAft>
              <a:buFont typeface="Arial" panose="020B0604020202020204" pitchFamily="34" charset="0"/>
              <a:buChar char="•"/>
            </a:pPr>
            <a:r>
              <a:rPr lang="en-US" sz="1904" dirty="0">
                <a:solidFill>
                  <a:srgbClr val="333333"/>
                </a:solidFill>
              </a:rPr>
              <a:t>A</a:t>
            </a:r>
            <a:r>
              <a:rPr lang="en-US" sz="1904" kern="1200" dirty="0">
                <a:solidFill>
                  <a:srgbClr val="333333"/>
                </a:solidFill>
                <a:latin typeface="+mn-lt"/>
                <a:ea typeface="+mn-ea"/>
                <a:cs typeface="+mn-cs"/>
              </a:rPr>
              <a:t> READ plan acquired in grades K-3 remains in place until a student has reached grade level reading competency. </a:t>
            </a:r>
            <a:r>
              <a:rPr lang="en-US" sz="1904" kern="1200" dirty="0">
                <a:solidFill>
                  <a:srgbClr val="000000"/>
                </a:solidFill>
                <a:latin typeface="+mn-lt"/>
                <a:ea typeface="+mn-ea"/>
                <a:cs typeface="+mn-cs"/>
              </a:rPr>
              <a:t>​</a:t>
            </a:r>
            <a:endParaRPr lang="en-US" sz="1224" kern="1200" dirty="0">
              <a:solidFill>
                <a:srgbClr val="000000"/>
              </a:solidFill>
              <a:latin typeface="Arial" panose="020B0604020202020204" pitchFamily="34" charset="0"/>
              <a:ea typeface="+mn-ea"/>
              <a:cs typeface="+mn-cs"/>
            </a:endParaRPr>
          </a:p>
          <a:p>
            <a:pPr defTabSz="621792">
              <a:spcAft>
                <a:spcPts val="600"/>
              </a:spcAft>
            </a:pPr>
            <a:endParaRPr lang="en-US" sz="1224" kern="1200" dirty="0">
              <a:solidFill>
                <a:srgbClr val="333333"/>
              </a:solidFill>
              <a:latin typeface="SourceSansProRegular"/>
              <a:ea typeface="+mn-ea"/>
              <a:cs typeface="+mn-cs"/>
            </a:endParaRPr>
          </a:p>
          <a:p>
            <a:pPr>
              <a:spcAft>
                <a:spcPts val="600"/>
              </a:spcAft>
            </a:pPr>
            <a:endParaRPr lang="en-US" dirty="0"/>
          </a:p>
        </p:txBody>
      </p:sp>
      <p:sp>
        <p:nvSpPr>
          <p:cNvPr id="11" name="TextBox 10">
            <a:extLst>
              <a:ext uri="{FF2B5EF4-FFF2-40B4-BE49-F238E27FC236}">
                <a16:creationId xmlns:a16="http://schemas.microsoft.com/office/drawing/2014/main" id="{38CB1FB0-8795-C736-63B0-D17E1D9CAAB1}"/>
              </a:ext>
            </a:extLst>
          </p:cNvPr>
          <p:cNvSpPr txBox="1"/>
          <p:nvPr/>
        </p:nvSpPr>
        <p:spPr>
          <a:xfrm>
            <a:off x="138415" y="4988949"/>
            <a:ext cx="4848599" cy="1061829"/>
          </a:xfrm>
          <a:prstGeom prst="rect">
            <a:avLst/>
          </a:prstGeom>
          <a:noFill/>
        </p:spPr>
        <p:txBody>
          <a:bodyPr wrap="square">
            <a:spAutoFit/>
          </a:bodyPr>
          <a:lstStyle/>
          <a:p>
            <a:pPr defTabSz="621792">
              <a:spcAft>
                <a:spcPts val="600"/>
              </a:spcAft>
            </a:pPr>
            <a:r>
              <a:rPr lang="en-US" sz="2000" kern="1200" dirty="0">
                <a:solidFill>
                  <a:schemeClr val="tx1"/>
                </a:solidFill>
                <a:latin typeface="+mn-lt"/>
                <a:ea typeface="+mn-ea"/>
                <a:cs typeface="+mn-cs"/>
                <a:hlinkClick r:id="rId5"/>
              </a:rPr>
              <a:t>http://www.cde.state.co.us/coloradoliteracy/readplans101</a:t>
            </a:r>
            <a:endParaRPr lang="en-US" sz="2000" kern="1200" dirty="0">
              <a:solidFill>
                <a:schemeClr val="tx1"/>
              </a:solidFill>
              <a:latin typeface="+mn-lt"/>
              <a:ea typeface="+mn-ea"/>
              <a:cs typeface="+mn-cs"/>
            </a:endParaRPr>
          </a:p>
          <a:p>
            <a:pPr>
              <a:spcAft>
                <a:spcPts val="600"/>
              </a:spcAft>
            </a:pPr>
            <a:endParaRPr lang="en-US" dirty="0"/>
          </a:p>
        </p:txBody>
      </p:sp>
      <p:pic>
        <p:nvPicPr>
          <p:cNvPr id="4" name="Picture 4">
            <a:extLst>
              <a:ext uri="{FF2B5EF4-FFF2-40B4-BE49-F238E27FC236}">
                <a16:creationId xmlns:a16="http://schemas.microsoft.com/office/drawing/2014/main" id="{D0E4B317-84E4-220B-B08A-B00EAAB58EFC}"/>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87014" y="2347844"/>
            <a:ext cx="3928218" cy="261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17138-2891-3482-D82F-CB118B5C1829}"/>
              </a:ext>
            </a:extLst>
          </p:cNvPr>
          <p:cNvSpPr>
            <a:spLocks noGrp="1"/>
          </p:cNvSpPr>
          <p:nvPr>
            <p:ph type="title"/>
          </p:nvPr>
        </p:nvSpPr>
        <p:spPr>
          <a:xfrm>
            <a:off x="4744369" y="20321"/>
            <a:ext cx="4111395" cy="1062578"/>
          </a:xfrm>
        </p:spPr>
        <p:txBody>
          <a:bodyPr vert="horz" lIns="91440" tIns="45720" rIns="91440" bIns="45720" rtlCol="0" anchor="b">
            <a:normAutofit/>
          </a:bodyPr>
          <a:lstStyle/>
          <a:p>
            <a:r>
              <a:rPr lang="en-US" sz="2800" b="1" i="0" kern="1200" dirty="0">
                <a:solidFill>
                  <a:schemeClr val="tx2"/>
                </a:solidFill>
                <a:effectLst/>
                <a:latin typeface="+mj-lt"/>
                <a:ea typeface="+mj-ea"/>
                <a:cs typeface="+mj-cs"/>
              </a:rPr>
              <a:t>Do students in grades 4-12 need a READ plan? </a:t>
            </a:r>
            <a:endParaRPr lang="en-US" kern="1200" dirty="0">
              <a:solidFill>
                <a:schemeClr val="tx2"/>
              </a:solidFill>
              <a:latin typeface="+mj-lt"/>
              <a:ea typeface="+mj-ea"/>
              <a:cs typeface="+mj-cs"/>
            </a:endParaRPr>
          </a:p>
        </p:txBody>
      </p:sp>
      <p:pic>
        <p:nvPicPr>
          <p:cNvPr id="4104" name="Picture 8" descr="Premium Photo | A female student reading a book at the university library">
            <a:extLst>
              <a:ext uri="{FF2B5EF4-FFF2-40B4-BE49-F238E27FC236}">
                <a16:creationId xmlns:a16="http://schemas.microsoft.com/office/drawing/2014/main" id="{36AFD00B-0174-4F3B-F0DF-BBD87983EC5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7768" r="12760" b="-2"/>
          <a:stretch/>
        </p:blipFill>
        <p:spPr bwMode="auto">
          <a:xfrm>
            <a:off x="228" y="-20320"/>
            <a:ext cx="3334096"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100" name="Picture 4" descr="How to Help Older Students with Reading Comprehension - TeachHUB">
            <a:extLst>
              <a:ext uri="{FF2B5EF4-FFF2-40B4-BE49-F238E27FC236}">
                <a16:creationId xmlns:a16="http://schemas.microsoft.com/office/drawing/2014/main" id="{00F803D7-9015-201E-7F89-6A5A68D88D0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4444" r="7350" b="-2"/>
          <a:stretch/>
        </p:blipFill>
        <p:spPr bwMode="auto">
          <a:xfrm>
            <a:off x="6433" y="3917279"/>
            <a:ext cx="2580440"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4111" name="Group 4110">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0320"/>
            <a:ext cx="3464506" cy="3993680"/>
            <a:chOff x="6642" y="0"/>
            <a:chExt cx="4656944" cy="4026189"/>
          </a:xfrm>
        </p:grpSpPr>
        <p:sp>
          <p:nvSpPr>
            <p:cNvPr id="4112" name="Freeform: Shape 4111">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12">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4" name="Freeform: Shape 4113">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15" name="Freeform: Shape 4114">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To Make Progress In Reading, We Need To Monitor It Differently">
            <a:extLst>
              <a:ext uri="{FF2B5EF4-FFF2-40B4-BE49-F238E27FC236}">
                <a16:creationId xmlns:a16="http://schemas.microsoft.com/office/drawing/2014/main" id="{97262DC8-F679-4E86-93DB-23BEB53F4E25}"/>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9733" r="29783"/>
          <a:stretch/>
        </p:blipFill>
        <p:spPr bwMode="auto">
          <a:xfrm>
            <a:off x="2344476" y="2564970"/>
            <a:ext cx="2487291"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4117"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44453" y="2543765"/>
            <a:ext cx="2531355" cy="3326212"/>
            <a:chOff x="3414665" y="738154"/>
            <a:chExt cx="5366579" cy="5378461"/>
          </a:xfrm>
          <a:solidFill>
            <a:schemeClr val="bg1">
              <a:alpha val="30000"/>
            </a:schemeClr>
          </a:solidFill>
        </p:grpSpPr>
        <p:sp>
          <p:nvSpPr>
            <p:cNvPr id="4118" name="Freeform: Shape 4117">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4120" name="Freeform: Shape 4119">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4122" name="Group 4121">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9" y="3757558"/>
            <a:ext cx="2705034" cy="3109922"/>
            <a:chOff x="6642" y="3804226"/>
            <a:chExt cx="3664532" cy="3063253"/>
          </a:xfrm>
        </p:grpSpPr>
        <p:sp>
          <p:nvSpPr>
            <p:cNvPr id="4123" name="Freeform: Shape 4122">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4" name="Freeform: Shape 4123">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25" name="Freeform: Shape 4124">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62C56E24-8E35-13A5-2EA6-6BB0DF53A219}"/>
              </a:ext>
            </a:extLst>
          </p:cNvPr>
          <p:cNvSpPr>
            <a:spLocks noGrp="1"/>
          </p:cNvSpPr>
          <p:nvPr>
            <p:ph idx="4294967295"/>
          </p:nvPr>
        </p:nvSpPr>
        <p:spPr>
          <a:xfrm>
            <a:off x="4975870" y="1266495"/>
            <a:ext cx="4111395" cy="4982126"/>
          </a:xfrm>
        </p:spPr>
        <p:txBody>
          <a:bodyPr vert="horz" lIns="91440" tIns="45720" rIns="91440" bIns="45720" rtlCol="0" anchor="ctr">
            <a:normAutofit/>
          </a:bodyPr>
          <a:lstStyle/>
          <a:p>
            <a:pPr marL="0"/>
            <a:r>
              <a:rPr lang="en-US" sz="1800" b="0" i="0" dirty="0">
                <a:solidFill>
                  <a:schemeClr val="tx2"/>
                </a:solidFill>
                <a:effectLst/>
              </a:rPr>
              <a:t>Yes, but only if the student was identified as having a significant reading deficiency (SRD) and was placed on a READ plan prior to entering fourth grade. </a:t>
            </a:r>
            <a:endParaRPr lang="en-US" sz="1800" u="sng" dirty="0">
              <a:solidFill>
                <a:schemeClr val="tx2"/>
              </a:solidFill>
              <a:hlinkClick r:id="rId5"/>
            </a:endParaRPr>
          </a:p>
          <a:p>
            <a:pPr marL="0"/>
            <a:r>
              <a:rPr lang="en-US" sz="1800" b="0" i="0" u="sng" dirty="0">
                <a:solidFill>
                  <a:schemeClr val="tx2"/>
                </a:solidFill>
                <a:effectLst/>
                <a:hlinkClick r:id="rId5"/>
              </a:rPr>
              <a:t>C.R.S 22-7-1206 (6)</a:t>
            </a:r>
            <a:r>
              <a:rPr lang="en-US" sz="1800" b="0" i="0" dirty="0">
                <a:solidFill>
                  <a:schemeClr val="tx2"/>
                </a:solidFill>
                <a:effectLst/>
              </a:rPr>
              <a:t> states, "</a:t>
            </a:r>
            <a:r>
              <a:rPr lang="en-US" sz="1800" b="0" i="0" dirty="0">
                <a:solidFill>
                  <a:srgbClr val="FF0000"/>
                </a:solidFill>
                <a:effectLst/>
              </a:rPr>
              <a:t>Each local education provider shall ensure that a teacher continues to revise and implement a student's READ plan until the student attains reading competency</a:t>
            </a:r>
            <a:r>
              <a:rPr lang="en-US" sz="1800" b="0" i="0" dirty="0">
                <a:solidFill>
                  <a:schemeClr val="tx2"/>
                </a:solidFill>
                <a:effectLst/>
              </a:rPr>
              <a:t>, regardless of the student's grade level and regardless of whether the student was enrolled with the local education provider when the READ plan was originally created, or the student transferred enrollment to the local education provider after the READ plan was created."</a:t>
            </a:r>
          </a:p>
          <a:p>
            <a:endParaRPr lang="en-US" sz="1400" dirty="0">
              <a:solidFill>
                <a:schemeClr val="tx2"/>
              </a:solidFill>
            </a:endParaRPr>
          </a:p>
        </p:txBody>
      </p:sp>
      <p:sp>
        <p:nvSpPr>
          <p:cNvPr id="4" name="Slide Number Placeholder 3">
            <a:extLst>
              <a:ext uri="{FF2B5EF4-FFF2-40B4-BE49-F238E27FC236}">
                <a16:creationId xmlns:a16="http://schemas.microsoft.com/office/drawing/2014/main" id="{AF7A71D5-4B13-3244-49ED-10BD36760FE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7</a:t>
            </a:fld>
            <a:endParaRPr lang="en-US" sz="1200">
              <a:solidFill>
                <a:schemeClr val="tx1">
                  <a:tint val="75000"/>
                </a:schemeClr>
              </a:solidFill>
            </a:endParaRPr>
          </a:p>
        </p:txBody>
      </p:sp>
    </p:spTree>
    <p:extLst>
      <p:ext uri="{BB962C8B-B14F-4D97-AF65-F5344CB8AC3E}">
        <p14:creationId xmlns:p14="http://schemas.microsoft.com/office/powerpoint/2010/main" val="271976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ading Comprehension Disorder: Definition, Traits, Causes, Treatment">
            <a:extLst>
              <a:ext uri="{FF2B5EF4-FFF2-40B4-BE49-F238E27FC236}">
                <a16:creationId xmlns:a16="http://schemas.microsoft.com/office/drawing/2014/main" id="{C44C6A41-2580-965E-6682-6A958C9F3C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15" r="20959" b="909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39312FC-7ADB-260C-72CE-80269C23A80B}"/>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4200" dirty="0">
                <a:solidFill>
                  <a:schemeClr val="bg1"/>
                </a:solidFill>
                <a:latin typeface="+mj-lt"/>
              </a:rPr>
              <a:t>Significant Reading Deficiencies</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1BCE9B0-4302-2562-8CDB-A451600A17DD}"/>
              </a:ext>
            </a:extLst>
          </p:cNvPr>
          <p:cNvSpPr>
            <a:spLocks noGrp="1"/>
          </p:cNvSpPr>
          <p:nvPr>
            <p:ph type="sldNum" sz="quarter" idx="12"/>
          </p:nvPr>
        </p:nvSpPr>
        <p:spPr>
          <a:xfrm>
            <a:off x="6728114"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000">
                <a:solidFill>
                  <a:schemeClr val="bg1"/>
                </a:solidFill>
                <a:latin typeface="Calibri" panose="020F0502020204030204"/>
              </a:rPr>
              <a:pPr algn="r">
                <a:spcAft>
                  <a:spcPts val="600"/>
                </a:spcAft>
                <a:defRPr/>
              </a:pPr>
              <a:t>8</a:t>
            </a:fld>
            <a:endParaRPr lang="en-US" sz="1000">
              <a:solidFill>
                <a:schemeClr val="bg1"/>
              </a:solidFill>
              <a:latin typeface="Calibri" panose="020F0502020204030204"/>
            </a:endParaRPr>
          </a:p>
        </p:txBody>
      </p:sp>
    </p:spTree>
    <p:extLst>
      <p:ext uri="{BB962C8B-B14F-4D97-AF65-F5344CB8AC3E}">
        <p14:creationId xmlns:p14="http://schemas.microsoft.com/office/powerpoint/2010/main" val="32035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79ED2A0C-08DB-D3BC-E5F6-CA81176C48DB}"/>
              </a:ext>
            </a:extLst>
          </p:cNvPr>
          <p:cNvSpPr>
            <a:spLocks noGrp="1"/>
          </p:cNvSpPr>
          <p:nvPr>
            <p:ph type="sldNum" sz="quarter" idx="12"/>
          </p:nvPr>
        </p:nvSpPr>
        <p:spPr>
          <a:xfrm>
            <a:off x="6603999"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tint val="75000"/>
                  </a:schemeClr>
                </a:solidFill>
              </a:rPr>
              <a:pPr algn="r">
                <a:spcAft>
                  <a:spcPts val="600"/>
                </a:spcAft>
              </a:pPr>
              <a:t>9</a:t>
            </a:fld>
            <a:endParaRPr lang="en-US" sz="1200">
              <a:solidFill>
                <a:schemeClr val="tx1">
                  <a:tint val="75000"/>
                </a:schemeClr>
              </a:solidFill>
            </a:endParaRPr>
          </a:p>
        </p:txBody>
      </p:sp>
      <p:sp>
        <p:nvSpPr>
          <p:cNvPr id="50"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82A86A-E949-A6B2-6FE1-5C5B5225C7EC}"/>
              </a:ext>
            </a:extLst>
          </p:cNvPr>
          <p:cNvPicPr>
            <a:picLocks noChangeAspect="1"/>
          </p:cNvPicPr>
          <p:nvPr/>
        </p:nvPicPr>
        <p:blipFill>
          <a:blip r:embed="rId2"/>
          <a:stretch>
            <a:fillRect/>
          </a:stretch>
        </p:blipFill>
        <p:spPr>
          <a:xfrm>
            <a:off x="745435" y="0"/>
            <a:ext cx="7792278" cy="6858000"/>
          </a:xfrm>
          <a:prstGeom prst="rect">
            <a:avLst/>
          </a:prstGeom>
          <a:ln>
            <a:noFill/>
          </a:ln>
        </p:spPr>
      </p:pic>
      <p:sp>
        <p:nvSpPr>
          <p:cNvPr id="52"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74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5882</TotalTime>
  <Words>1184</Words>
  <Application>Microsoft Office PowerPoint</Application>
  <PresentationFormat>On-screen Show (4:3)</PresentationFormat>
  <Paragraphs>67</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Arial</vt:lpstr>
      <vt:lpstr>Calibri</vt:lpstr>
      <vt:lpstr>Calibri Light</vt:lpstr>
      <vt:lpstr>Helvetica Neue Medium</vt:lpstr>
      <vt:lpstr>Museo Slab 500</vt:lpstr>
      <vt:lpstr>SourceSansProRegular</vt:lpstr>
      <vt:lpstr>Trebuchet MS</vt:lpstr>
      <vt:lpstr>Office Theme</vt:lpstr>
      <vt:lpstr>READ Plans Beyond Third Grade: An Overview of the 4+ READ Plan Guidance</vt:lpstr>
      <vt:lpstr>PowerPoint Presentation</vt:lpstr>
      <vt:lpstr>PowerPoint Presentation</vt:lpstr>
      <vt:lpstr>PowerPoint Presentation</vt:lpstr>
      <vt:lpstr>What does legislation say?</vt:lpstr>
      <vt:lpstr>PowerPoint Presentation</vt:lpstr>
      <vt:lpstr>Do students in grades 4-12 need a READ plan? </vt:lpstr>
      <vt:lpstr>Significant Reading Deficiencies</vt:lpstr>
      <vt:lpstr>PowerPoint Presentation</vt:lpstr>
      <vt:lpstr>PowerPoint Presentation</vt:lpstr>
      <vt:lpstr>PowerPoint Presentation</vt:lpstr>
      <vt:lpstr>PowerPoint Presentation</vt:lpstr>
      <vt:lpstr>Utilizing a Body of Evidence to Inform Literacy Instruction</vt:lpstr>
      <vt:lpstr>PowerPoint Presentation</vt:lpstr>
      <vt:lpstr>PowerPoint Presentation</vt:lpstr>
      <vt:lpstr>PowerPoint Presentation</vt:lpstr>
      <vt:lpstr>What assessments can be used to determine reading competency beyond third grade? </vt:lpstr>
      <vt:lpstr>PowerPoint Presentation</vt:lpstr>
      <vt:lpstr>PowerPoint Presentation</vt:lpstr>
      <vt:lpstr>PowerPoint Presentation</vt:lpstr>
      <vt:lpstr>PowerPoint Presentation</vt:lpstr>
      <vt:lpstr>PowerPoint Presentation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Gillespie, Olivia</cp:lastModifiedBy>
  <cp:revision>17</cp:revision>
  <dcterms:created xsi:type="dcterms:W3CDTF">2019-06-25T17:30:52Z</dcterms:created>
  <dcterms:modified xsi:type="dcterms:W3CDTF">2024-03-28T15:20:04Z</dcterms:modified>
</cp:coreProperties>
</file>