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70" r:id="rId3"/>
    <p:sldId id="290" r:id="rId4"/>
    <p:sldId id="281" r:id="rId5"/>
    <p:sldId id="258" r:id="rId6"/>
    <p:sldId id="271" r:id="rId7"/>
    <p:sldId id="264" r:id="rId8"/>
    <p:sldId id="272" r:id="rId9"/>
    <p:sldId id="260" r:id="rId10"/>
    <p:sldId id="263" r:id="rId11"/>
    <p:sldId id="273" r:id="rId12"/>
    <p:sldId id="269" r:id="rId13"/>
    <p:sldId id="276" r:id="rId14"/>
    <p:sldId id="275" r:id="rId15"/>
    <p:sldId id="277" r:id="rId16"/>
    <p:sldId id="278" r:id="rId17"/>
    <p:sldId id="279" r:id="rId18"/>
    <p:sldId id="280" r:id="rId19"/>
    <p:sldId id="282" r:id="rId20"/>
    <p:sldId id="284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3300"/>
    <a:srgbClr val="FF66FF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0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E181-0F3C-4765-BE8E-AB470B64840A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C9A31-DB65-4920-B55B-6C9703777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11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9A31-DB65-4920-B55B-6C97037778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1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7B3178-948F-4B92-8BDC-65855B2CF405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1E6F61-25FA-4E19-BB8E-522407F4F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1447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Welcome to 10</a:t>
            </a:r>
            <a:r>
              <a:rPr lang="en-US" sz="60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 Grade!!</a:t>
            </a:r>
            <a:endParaRPr 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central.aurorak12.org/files/2010/04/Trojan_log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788" y="2819400"/>
            <a:ext cx="35498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81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G.P.A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it stand for?</a:t>
            </a:r>
          </a:p>
          <a:p>
            <a:pPr marL="137160" indent="0">
              <a:buNone/>
            </a:pPr>
            <a:r>
              <a:rPr lang="en-US" u="sng" dirty="0" smtClean="0"/>
              <a:t>Grade Point Average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A =4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B=3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C=2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D=1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F=0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9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715000" cy="6781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24000" y="1512277"/>
            <a:ext cx="1600200" cy="457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00200" y="2133600"/>
            <a:ext cx="15240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24600" y="3352800"/>
            <a:ext cx="609600" cy="1524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50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Successful at 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Set Goals</a:t>
            </a:r>
          </a:p>
          <a:p>
            <a:r>
              <a:rPr lang="en-US" dirty="0" smtClean="0"/>
              <a:t>Communicate and advocate for yourself. Talk to teachers if you are struggling in a class.</a:t>
            </a:r>
          </a:p>
          <a:p>
            <a:r>
              <a:rPr lang="en-US" dirty="0" smtClean="0"/>
              <a:t>Check your grades on IC</a:t>
            </a:r>
          </a:p>
          <a:p>
            <a:r>
              <a:rPr lang="en-US" dirty="0" smtClean="0"/>
              <a:t>Attend ALL classes (everyday and on time)</a:t>
            </a:r>
          </a:p>
          <a:p>
            <a:r>
              <a:rPr lang="en-US" dirty="0" smtClean="0"/>
              <a:t>Attend tutoring after school</a:t>
            </a:r>
          </a:p>
          <a:p>
            <a:r>
              <a:rPr lang="en-US" dirty="0" smtClean="0"/>
              <a:t>Ask for help—We can’t help you if we don’t know what you need</a:t>
            </a:r>
          </a:p>
          <a:p>
            <a:r>
              <a:rPr lang="en-US" dirty="0" smtClean="0"/>
              <a:t>Get involved – join after school clubs and activities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3788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How many credits do you need to graduate?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0770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6000" dirty="0" smtClean="0"/>
              <a:t>What grades do you need to be eligible for the NCAA?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3797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What is a GPA?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8544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6000" dirty="0" smtClean="0"/>
              <a:t>How many credits will you receive if you pass 3 quarters and fail one quarter?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0992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To be on track to graduate, how many credits should you have right now?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3628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How many credits of English do you need to graduate?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5271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 to Central.aurorak12.org and click on NAVIANCE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26" y="1066800"/>
            <a:ext cx="817147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4724400"/>
            <a:ext cx="2057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7795997">
            <a:off x="718706" y="5699632"/>
            <a:ext cx="1066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my Counselor?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Ms. Unks</a:t>
            </a:r>
          </a:p>
          <a:p>
            <a:pPr algn="ctr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A - </a:t>
            </a:r>
            <a:r>
              <a:rPr lang="en-US" dirty="0" err="1" smtClean="0"/>
              <a:t>Gaq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399" y="1797088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Ms. McCorkel</a:t>
            </a:r>
          </a:p>
          <a:p>
            <a:pPr algn="ctr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Gar - Oro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6392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Ms. Benson</a:t>
            </a:r>
          </a:p>
          <a:p>
            <a:pPr algn="ctr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err="1" smtClean="0"/>
              <a:t>Orp</a:t>
            </a:r>
            <a:r>
              <a:rPr lang="en-US" dirty="0" smtClean="0"/>
              <a:t> - 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2820" y="2888674"/>
            <a:ext cx="2302159" cy="3070782"/>
          </a:xfrm>
          <a:prstGeom prst="rect">
            <a:avLst/>
          </a:prstGeom>
        </p:spPr>
      </p:pic>
      <p:pic>
        <p:nvPicPr>
          <p:cNvPr id="1026" name="Picture 2" descr="C:\Users\aimccorkel\Downloads\3e9710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080915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004" y="1631637"/>
            <a:ext cx="2294792" cy="3059723"/>
          </a:xfrm>
        </p:spPr>
      </p:pic>
    </p:spTree>
    <p:extLst>
      <p:ext uri="{BB962C8B-B14F-4D97-AF65-F5344CB8AC3E}">
        <p14:creationId xmlns:p14="http://schemas.microsoft.com/office/powerpoint/2010/main" xmlns="" val="37414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366713"/>
            <a:ext cx="87249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286000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ID #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743200" y="247066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3124200"/>
            <a:ext cx="465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digit birthday. For example, if your birthday is </a:t>
            </a:r>
          </a:p>
          <a:p>
            <a:r>
              <a:rPr lang="en-US" dirty="0" smtClean="0"/>
              <a:t> December 25, 2000, type 122500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67000" y="31242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66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My Planner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213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781800" y="15240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781800" y="251460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Tasks Assigned to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1447800"/>
            <a:ext cx="89535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5715000" y="28956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2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District ICAP Grade 9 PWR Goal Setting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5" y="1295400"/>
            <a:ext cx="8899205" cy="52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" y="4953000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5257800" y="4953001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5758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71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Counselors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826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Goodwill</a:t>
            </a:r>
            <a:endParaRPr lang="en-US" dirty="0"/>
          </a:p>
        </p:txBody>
      </p:sp>
      <p:pic>
        <p:nvPicPr>
          <p:cNvPr id="2050" name="Picture 2" descr="C:\Users\aimccorkel\Downloads\photo 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6220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imccorkel\Downloads\photo 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82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Gibson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6609" y="1828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EgBune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85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job is to support, listen, and advocate for YOU!</a:t>
            </a:r>
          </a:p>
          <a:p>
            <a:r>
              <a:rPr lang="en-US" dirty="0" smtClean="0"/>
              <a:t>We work with students in 3 areas:</a:t>
            </a:r>
          </a:p>
          <a:p>
            <a:pPr marL="868680" lvl="1" indent="-457200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Social/Emotional</a:t>
            </a:r>
            <a:r>
              <a:rPr lang="en-US" dirty="0" smtClean="0"/>
              <a:t>: anxiety, stress, </a:t>
            </a:r>
            <a:r>
              <a:rPr lang="en-US" dirty="0"/>
              <a:t>d</a:t>
            </a:r>
            <a:r>
              <a:rPr lang="en-US" dirty="0" smtClean="0"/>
              <a:t>epression, anger </a:t>
            </a:r>
            <a:r>
              <a:rPr lang="en-US" dirty="0"/>
              <a:t>m</a:t>
            </a:r>
            <a:r>
              <a:rPr lang="en-US" dirty="0" smtClean="0"/>
              <a:t>anagement, relationships, friendships, problem solving</a:t>
            </a:r>
          </a:p>
          <a:p>
            <a:pPr marL="868680" lvl="1" indent="-457200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Academic: </a:t>
            </a:r>
            <a:r>
              <a:rPr lang="en-US" dirty="0" smtClean="0"/>
              <a:t>Grades, study skills, motivation, goal setting, organization, time management</a:t>
            </a:r>
          </a:p>
          <a:p>
            <a:pPr marL="868680" lvl="1" indent="-457200"/>
            <a:r>
              <a:rPr lang="en-US" dirty="0"/>
              <a:t>	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College/Career: </a:t>
            </a:r>
            <a:r>
              <a:rPr lang="en-US" dirty="0" smtClean="0"/>
              <a:t>Planning for the future, discovering interests and options</a:t>
            </a:r>
          </a:p>
          <a:p>
            <a:pPr marL="868680" lvl="1" indent="-457200"/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SPEAK UP! We can’t help you if we don’t know what you need…your job is to let us know how we can help you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8142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you say in here…stays in here!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UNLESS: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Someone is hurting you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You want to hurt someone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You want to hurt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9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09"/>
            <a:ext cx="8229600" cy="1143000"/>
          </a:xfrm>
        </p:spPr>
        <p:txBody>
          <a:bodyPr/>
          <a:lstStyle/>
          <a:p>
            <a:r>
              <a:rPr lang="en-US" dirty="0" smtClean="0"/>
              <a:t>To Be on Track to Graduate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457200" y="838200"/>
            <a:ext cx="8686800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29400"/>
            <a:ext cx="4040188" cy="4676200"/>
          </a:xfrm>
          <a:prstGeom prst="rect">
            <a:avLst/>
          </a:prstGeom>
        </p:spPr>
      </p:pic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5853531"/>
              </p:ext>
            </p:extLst>
          </p:nvPr>
        </p:nvGraphicFramePr>
        <p:xfrm>
          <a:off x="4724400" y="2066655"/>
          <a:ext cx="4038600" cy="4571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637"/>
                <a:gridCol w="1065963"/>
              </a:tblGrid>
              <a:tr h="509649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Required Years</a:t>
                      </a:r>
                      <a:endParaRPr lang="en-US" sz="1400" dirty="0"/>
                    </a:p>
                  </a:txBody>
                  <a:tcPr/>
                </a:tc>
              </a:tr>
              <a:tr h="36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Years</a:t>
                      </a:r>
                      <a:endParaRPr lang="en-US" sz="1600" dirty="0"/>
                    </a:p>
                  </a:txBody>
                  <a:tcPr/>
                </a:tc>
              </a:tr>
              <a:tr h="9154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 (must include</a:t>
                      </a:r>
                      <a:r>
                        <a:rPr lang="en-US" sz="1600" baseline="0" dirty="0" smtClean="0"/>
                        <a:t> algebra 1, Geometry, Algebra II or equivalents)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Years</a:t>
                      </a:r>
                      <a:endParaRPr lang="en-US" sz="1600" dirty="0"/>
                    </a:p>
                  </a:txBody>
                  <a:tcPr/>
                </a:tc>
              </a:tr>
              <a:tr h="6408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Natural/Physical</a:t>
                      </a:r>
                      <a:r>
                        <a:rPr lang="en-US" sz="1600" baseline="0" dirty="0" smtClean="0"/>
                        <a:t> Science (two units must be lab based)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Years</a:t>
                      </a:r>
                      <a:endParaRPr lang="en-US" sz="1600" dirty="0"/>
                    </a:p>
                  </a:txBody>
                  <a:tcPr/>
                </a:tc>
              </a:tr>
              <a:tr h="36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 Science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 Years</a:t>
                      </a:r>
                      <a:endParaRPr lang="en-US" sz="1600" dirty="0"/>
                    </a:p>
                  </a:txBody>
                  <a:tcPr/>
                </a:tc>
              </a:tr>
              <a:tr h="36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</a:t>
                      </a:r>
                      <a:r>
                        <a:rPr lang="en-US" sz="1600" baseline="0" dirty="0" smtClean="0"/>
                        <a:t> History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Year</a:t>
                      </a:r>
                      <a:endParaRPr lang="en-US" sz="1600" dirty="0"/>
                    </a:p>
                  </a:txBody>
                  <a:tcPr/>
                </a:tc>
              </a:tr>
              <a:tr h="36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Civics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r>
                        <a:rPr lang="en-US" sz="1600" baseline="0" dirty="0" smtClean="0"/>
                        <a:t> Years</a:t>
                      </a:r>
                      <a:endParaRPr lang="en-US" sz="1600" dirty="0"/>
                    </a:p>
                  </a:txBody>
                  <a:tcPr/>
                </a:tc>
              </a:tr>
              <a:tr h="36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Foreign</a:t>
                      </a:r>
                      <a:r>
                        <a:rPr lang="en-US" sz="1600" baseline="0" dirty="0" smtClean="0"/>
                        <a:t> Language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Year</a:t>
                      </a:r>
                      <a:endParaRPr lang="en-US" sz="1600" dirty="0"/>
                    </a:p>
                  </a:txBody>
                  <a:tcPr/>
                </a:tc>
              </a:tr>
              <a:tr h="6659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Academic Electives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years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608" y="1567934"/>
            <a:ext cx="343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APS GRADUATION REQUIREMENTS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567934"/>
            <a:ext cx="358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 GRADUATION REQUIREMENTS</a:t>
            </a:r>
            <a:endParaRPr lang="en-US" dirty="0"/>
          </a:p>
        </p:txBody>
      </p:sp>
      <p:pic>
        <p:nvPicPr>
          <p:cNvPr id="9" name="Picture 3" descr="C:\Users\njavent-henry\AppData\Local\Microsoft\Windows\Temporary Internet Files\Content.IE5\0WQ6YHNP\MC9002907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49" y="352516"/>
            <a:ext cx="1143000" cy="8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javent-henry\AppData\Local\Microsoft\Windows\Temporary Internet Files\Content.IE5\H0KINSMQ\MC9004392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89391"/>
            <a:ext cx="533400" cy="5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javent-henry\AppData\Local\Microsoft\Windows\Temporary Internet Files\Content.IE5\R6IBDGHC\MC9001954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2516"/>
            <a:ext cx="685800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2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NCAA Eligibility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You must get all A’s, B’s, and C’s!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ACT Scores are factored in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Credit Recovery DOES NOT COUNT!!</a:t>
            </a:r>
            <a:endParaRPr lang="en-US" dirty="0"/>
          </a:p>
        </p:txBody>
      </p:sp>
      <p:pic>
        <p:nvPicPr>
          <p:cNvPr id="1026" name="Picture 2" descr="C:\Users\aimccorkel\AppData\Local\Microsoft\Windows\Temporary Internet Files\Content.IE5\R6IBDGHC\MP9003058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739" y="231422"/>
            <a:ext cx="992886" cy="10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imccorkel\AppData\Local\Microsoft\Windows\Temporary Internet Files\Content.IE5\R6IBDGHC\MC9004412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822" y="4572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imccorkel\AppData\Local\Microsoft\Windows\Temporary Internet Files\Content.IE5\FCWI8ODI\MC9004400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520825" cy="24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imccorkel\AppData\Local\Microsoft\Windows\Temporary Internet Files\Content.IE5\0WQ6YHNP\MC90044178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7277" y="4962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9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if I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must </a:t>
            </a:r>
            <a:r>
              <a:rPr lang="en-US" u="sng" dirty="0" smtClean="0"/>
              <a:t>MAKE UP </a:t>
            </a:r>
            <a:r>
              <a:rPr lang="en-US" dirty="0" smtClean="0"/>
              <a:t>the credit if you fail a course, even if you only fail for one quarter.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By now you should all have…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657600"/>
            <a:ext cx="64008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1066</TotalTime>
  <Words>477</Words>
  <Application>Microsoft Office PowerPoint</Application>
  <PresentationFormat>On-screen Show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Welcome to 10th Grade!!</vt:lpstr>
      <vt:lpstr>Who’s my Counselor?</vt:lpstr>
      <vt:lpstr>11th and 12th Counselors </vt:lpstr>
      <vt:lpstr>Goodwill</vt:lpstr>
      <vt:lpstr>What do we do?</vt:lpstr>
      <vt:lpstr>Confidentiality</vt:lpstr>
      <vt:lpstr>To Be on Track to Graduate</vt:lpstr>
      <vt:lpstr>NCAA Eligibility</vt:lpstr>
      <vt:lpstr>What do I do if I fail?</vt:lpstr>
      <vt:lpstr>G.P.A</vt:lpstr>
      <vt:lpstr>Slide 11</vt:lpstr>
      <vt:lpstr>How to be Successful at ACHS</vt:lpstr>
      <vt:lpstr>Quiz! Question 1</vt:lpstr>
      <vt:lpstr>Question 2:</vt:lpstr>
      <vt:lpstr>Question 3:</vt:lpstr>
      <vt:lpstr>Question 4:</vt:lpstr>
      <vt:lpstr>Question 5:</vt:lpstr>
      <vt:lpstr>Question 6:</vt:lpstr>
      <vt:lpstr>Go to Central.aurorak12.org and click on NAVIANCE</vt:lpstr>
      <vt:lpstr>Slide 20</vt:lpstr>
      <vt:lpstr>Click on My Planner </vt:lpstr>
      <vt:lpstr>Click on Tasks Assigned to Me</vt:lpstr>
      <vt:lpstr>District ICAP Grade 9 PWR Goal Setting Survey</vt:lpstr>
      <vt:lpstr>Slide 24</vt:lpstr>
    </vt:vector>
  </TitlesOfParts>
  <Company>Aurora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9th Grade!!</dc:title>
  <dc:creator>Melissa R. Seigle</dc:creator>
  <cp:lastModifiedBy>jennycureton</cp:lastModifiedBy>
  <cp:revision>43</cp:revision>
  <dcterms:created xsi:type="dcterms:W3CDTF">2013-08-16T19:17:27Z</dcterms:created>
  <dcterms:modified xsi:type="dcterms:W3CDTF">2014-10-07T21:00:14Z</dcterms:modified>
</cp:coreProperties>
</file>