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0" r:id="rId3"/>
    <p:sldId id="261" r:id="rId4"/>
    <p:sldId id="263" r:id="rId5"/>
    <p:sldId id="262" r:id="rId6"/>
    <p:sldId id="265" r:id="rId7"/>
    <p:sldId id="264" r:id="rId8"/>
    <p:sldId id="266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64" autoAdjust="0"/>
    <p:restoredTop sz="94680" autoAdjust="0"/>
  </p:normalViewPr>
  <p:slideViewPr>
    <p:cSldViewPr snapToGrid="0" snapToObjects="1">
      <p:cViewPr>
        <p:scale>
          <a:sx n="100" d="100"/>
          <a:sy n="100" d="100"/>
        </p:scale>
        <p:origin x="-11" y="-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664B4-81F1-E24F-90AF-27DC019489E9}" type="datetime1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A64B-06F0-2A40-A38F-AA9E1DC38B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46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F1863-8423-8E48-8D02-88636C918AC7}" type="datetime1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242FB-F25E-544B-B72F-E0B5A499A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763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1507668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318" y="6018062"/>
            <a:ext cx="2584532" cy="40840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6018213"/>
            <a:ext cx="4110038" cy="407987"/>
          </a:xfrm>
        </p:spPr>
        <p:txBody>
          <a:bodyPr/>
          <a:lstStyle>
            <a:lvl1pPr marL="45720" indent="0">
              <a:buFontTx/>
              <a:buNone/>
              <a:defRPr sz="1600" b="0" spc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Month Day Year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" y="460248"/>
            <a:ext cx="6172202" cy="55646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13" name="Picture 12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560" y="6222265"/>
            <a:ext cx="2584532" cy="408405"/>
          </a:xfrm>
          <a:prstGeom prst="rect">
            <a:avLst/>
          </a:prstGeom>
        </p:spPr>
      </p:pic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319" y="6356350"/>
            <a:ext cx="18240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8" name="Picture 7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9640" y="1036320"/>
            <a:ext cx="6589252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199639" y="304800"/>
            <a:ext cx="6589252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1" spc="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171510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57912" y="1036320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95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Caption Lef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19" y="6356350"/>
            <a:ext cx="17732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8" name="Picture 7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5791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8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87248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528" y="6356350"/>
            <a:ext cx="1676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9" name="Picture 8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08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50800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9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28600">
              <a:buFont typeface="Wingdings" charset="2"/>
              <a:buChar char="§"/>
              <a:defRPr spc="0"/>
            </a:lvl1pPr>
            <a:lvl2pPr marL="548640" indent="-182880">
              <a:buFont typeface="Wingdings" charset="2"/>
              <a:buChar char="§"/>
              <a:defRPr spc="0"/>
            </a:lvl2pPr>
            <a:lvl3pPr marL="822960" indent="-182880">
              <a:buFont typeface="Wingdings" charset="2"/>
              <a:buChar char="§"/>
              <a:defRPr spc="0"/>
            </a:lvl3pPr>
            <a:lvl4pPr marL="1097280" indent="-182880">
              <a:buFont typeface="Wingdings" charset="2"/>
              <a:buChar char="§"/>
              <a:defRPr spc="0"/>
            </a:lvl4pPr>
            <a:lvl5pPr marL="1280160" indent="-182880">
              <a:buFont typeface="Wingdings" charset="2"/>
              <a:buChar char="§"/>
              <a:defRPr spc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ook Antiqua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CDE LOGO TES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400" b="1" i="0" spc="0"/>
            </a:lvl1pPr>
            <a:lvl2pPr>
              <a:defRPr sz="2200" b="0" i="0" spc="0"/>
            </a:lvl2pPr>
            <a:lvl3pPr>
              <a:defRPr sz="2000" b="0" i="0" spc="0"/>
            </a:lvl3pPr>
            <a:lvl4pPr>
              <a:defRPr sz="1800" b="0" i="0" spc="0"/>
            </a:lvl4pPr>
            <a:lvl5pPr>
              <a:defRPr sz="1600" b="0" i="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480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 Narrow Bar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44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 Narrow Bar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65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560" y="6222265"/>
            <a:ext cx="2584532" cy="408405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1" spc="0">
                <a:solidFill>
                  <a:srgbClr val="4545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 descr="CDE LOGO TEST.png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7" r:id="rId4"/>
    <p:sldLayoutId id="2147483666" r:id="rId5"/>
    <p:sldLayoutId id="2147483678" r:id="rId6"/>
    <p:sldLayoutId id="2147483679" r:id="rId7"/>
    <p:sldLayoutId id="2147483667" r:id="rId8"/>
    <p:sldLayoutId id="2147483668" r:id="rId9"/>
    <p:sldLayoutId id="2147483669" r:id="rId10"/>
    <p:sldLayoutId id="2147483670" r:id="rId11"/>
    <p:sldLayoutId id="2147483673" r:id="rId12"/>
    <p:sldLayoutId id="2147483672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 cap="none" spc="200" baseline="0">
          <a:ln>
            <a:noFill/>
          </a:ln>
          <a:solidFill>
            <a:schemeClr val="bg1"/>
          </a:solidFill>
          <a:effectLst/>
          <a:latin typeface="Palatino Linotype"/>
          <a:ea typeface="+mj-ea"/>
          <a:cs typeface="Palatino Linotype"/>
        </a:defRPr>
      </a:lvl1pPr>
    </p:titleStyle>
    <p:bodyStyle>
      <a:lvl1pPr marL="502920" indent="-4572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400" b="1" kern="1200" spc="15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822960" indent="-45720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2200" kern="1200" spc="1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925830" indent="-28575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2000" kern="1200" spc="1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200150" indent="-28575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1383030" indent="-28575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600" kern="1200" spc="1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ulations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fo.gov/cof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FPP Agenda Item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OMB Super-Circular Proposal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3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January 31, 2013, the Office of Management and Budget (OMB) released its:</a:t>
            </a:r>
          </a:p>
          <a:p>
            <a:endParaRPr lang="en-US" dirty="0"/>
          </a:p>
          <a:p>
            <a:r>
              <a:rPr lang="en-US" dirty="0" smtClean="0"/>
              <a:t>“Proposed OMB Uniform Guidance:  Cost Principles, Audit, and Administrative Requirements for Federal Awards”</a:t>
            </a:r>
          </a:p>
          <a:p>
            <a:endParaRPr lang="en-US" dirty="0" smtClean="0"/>
          </a:p>
          <a:p>
            <a:r>
              <a:rPr lang="en-US" dirty="0" smtClean="0"/>
              <a:t>This notice of proposed guidelines is a detailed, 244-page document that consolidates a number of key cost circulars covering the federal cost principles (A-87), the federal administrative rules (A-102), and non-federal audits (A-133)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OMB Proposal Released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512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OMB also provided an 89-page summary and description of the changes from the notice released last February.</a:t>
            </a:r>
          </a:p>
          <a:p>
            <a:endParaRPr lang="en-US" dirty="0" smtClean="0"/>
          </a:p>
          <a:p>
            <a:r>
              <a:rPr lang="en-US" dirty="0" smtClean="0"/>
              <a:t>The documents are posted on </a:t>
            </a:r>
            <a:r>
              <a:rPr lang="en-US" dirty="0" smtClean="0">
                <a:hlinkClick r:id="rId2"/>
              </a:rPr>
              <a:t>www.regulations.gov</a:t>
            </a:r>
            <a:r>
              <a:rPr lang="en-US" dirty="0" smtClean="0"/>
              <a:t> under docket number OMB-2013-0001</a:t>
            </a:r>
          </a:p>
          <a:p>
            <a:endParaRPr lang="en-US" dirty="0" smtClean="0"/>
          </a:p>
          <a:p>
            <a:r>
              <a:rPr lang="en-US" dirty="0" smtClean="0"/>
              <a:t>Interested parties may submit comments for 90 days (until April 30</a:t>
            </a:r>
            <a:r>
              <a:rPr lang="en-US" baseline="30000" dirty="0" smtClean="0"/>
              <a:t>th</a:t>
            </a:r>
            <a:r>
              <a:rPr lang="en-US" dirty="0" smtClean="0"/>
              <a:t>) to the above website.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OMB Proposal Released 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5129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proposal would streamline the language from eight existing OMB circulars into one document.</a:t>
            </a:r>
          </a:p>
          <a:p>
            <a:r>
              <a:rPr lang="en-US" dirty="0" smtClean="0"/>
              <a:t>Subchapter A – General Provisions</a:t>
            </a:r>
          </a:p>
          <a:p>
            <a:r>
              <a:rPr lang="en-US" dirty="0" smtClean="0"/>
              <a:t>Subchapter B – Pre-award Requirements</a:t>
            </a:r>
          </a:p>
          <a:p>
            <a:r>
              <a:rPr lang="en-US" dirty="0" smtClean="0"/>
              <a:t>Subchapter C – Federal Award Notice</a:t>
            </a:r>
          </a:p>
          <a:p>
            <a:r>
              <a:rPr lang="en-US" dirty="0" smtClean="0"/>
              <a:t>Subchapter D – Inclusion of Terms and Conditions</a:t>
            </a:r>
          </a:p>
          <a:p>
            <a:r>
              <a:rPr lang="en-US" dirty="0" smtClean="0"/>
              <a:t>Subchapter E – Post Federal Award Requirements</a:t>
            </a:r>
          </a:p>
          <a:p>
            <a:r>
              <a:rPr lang="en-US" dirty="0" smtClean="0"/>
              <a:t>Subchapter F – Cost Principals</a:t>
            </a:r>
          </a:p>
          <a:p>
            <a:r>
              <a:rPr lang="en-US" dirty="0" smtClean="0"/>
              <a:t>Subchapter G – Audit Requirements</a:t>
            </a:r>
          </a:p>
          <a:p>
            <a:r>
              <a:rPr lang="en-US" dirty="0" smtClean="0"/>
              <a:t>Subchapter H - Appendices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Super-Circular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512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Among the issues of intense interest to the grants community are changes to the single audit requirements.</a:t>
            </a:r>
          </a:p>
          <a:p>
            <a:endParaRPr lang="en-US" dirty="0" smtClean="0"/>
          </a:p>
          <a:p>
            <a:r>
              <a:rPr lang="en-US" dirty="0" smtClean="0"/>
              <a:t>One of the most significant proposals would raise the threshold for single audits from $500,000 to $750,000.</a:t>
            </a:r>
          </a:p>
          <a:p>
            <a:endParaRPr lang="en-US" dirty="0" smtClean="0"/>
          </a:p>
          <a:p>
            <a:r>
              <a:rPr lang="en-US" dirty="0" smtClean="0"/>
              <a:t>The original OMB proposal was for a $1 million threshold.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Audit Threshold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5129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Program Determination:</a:t>
            </a:r>
          </a:p>
          <a:p>
            <a:endParaRPr lang="en-US" dirty="0" smtClean="0"/>
          </a:p>
          <a:p>
            <a:r>
              <a:rPr lang="en-US" dirty="0" smtClean="0"/>
              <a:t>This proposal includes changes to all four steps of the risk-based approach to focus on the areas of highest risk and reduce the number of major programs tested.</a:t>
            </a:r>
          </a:p>
          <a:p>
            <a:endParaRPr lang="en-US" dirty="0" smtClean="0"/>
          </a:p>
          <a:p>
            <a:r>
              <a:rPr lang="en-US" dirty="0" smtClean="0"/>
              <a:t>Streamlining of the Compliance Supplement:</a:t>
            </a:r>
          </a:p>
          <a:p>
            <a:endParaRPr lang="en-US" dirty="0" smtClean="0"/>
          </a:p>
          <a:p>
            <a:r>
              <a:rPr lang="en-US" dirty="0" smtClean="0"/>
              <a:t>May cut back on number of types of compliance requirements, but those may move under “Special Tests and Provisions”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Single Audit Changes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5129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titled, “Documentation of Personnel Expenses”</a:t>
            </a:r>
          </a:p>
          <a:p>
            <a:endParaRPr lang="en-US" dirty="0" smtClean="0"/>
          </a:p>
          <a:p>
            <a:r>
              <a:rPr lang="en-US" dirty="0" smtClean="0"/>
              <a:t>Uses language from a number of applicable circulars and combine them into a single set of requirements.</a:t>
            </a:r>
          </a:p>
          <a:p>
            <a:endParaRPr lang="en-US" dirty="0" smtClean="0"/>
          </a:p>
          <a:p>
            <a:r>
              <a:rPr lang="en-US" dirty="0" smtClean="0"/>
              <a:t>The type of documentation completed is still dependent on the number of cost objectives worked on by the employee.</a:t>
            </a:r>
          </a:p>
          <a:p>
            <a:endParaRPr lang="en-US" dirty="0" smtClean="0"/>
          </a:p>
          <a:p>
            <a:r>
              <a:rPr lang="en-US" dirty="0" smtClean="0"/>
              <a:t>We will need to review how the recent U.S. Department of Education guidance matches up with this guidance.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and Effort Documentation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512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Council on Financial Assistance Reform (COFAR) will be hosting an informational webinar on the proposed guidance with members of the grant community today (2-8-13).</a:t>
            </a:r>
          </a:p>
          <a:p>
            <a:endParaRPr lang="en-US" dirty="0" smtClean="0"/>
          </a:p>
          <a:p>
            <a:r>
              <a:rPr lang="en-US" dirty="0" smtClean="0"/>
              <a:t>However, a recorded version will be available for later viewing.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www.cfo.gov/cofar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Informational Webinar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51298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E THEME">
  <a:themeElements>
    <a:clrScheme name="CDE Color Scheme FINAL">
      <a:dk1>
        <a:srgbClr val="000000"/>
      </a:dk1>
      <a:lt1>
        <a:sysClr val="window" lastClr="FFFFFF"/>
      </a:lt1>
      <a:dk2>
        <a:srgbClr val="785F55"/>
      </a:dk2>
      <a:lt2>
        <a:srgbClr val="EFE7D5"/>
      </a:lt2>
      <a:accent1>
        <a:srgbClr val="95B6D2"/>
      </a:accent1>
      <a:accent2>
        <a:srgbClr val="FAAB67"/>
      </a:accent2>
      <a:accent3>
        <a:srgbClr val="ABC178"/>
      </a:accent3>
      <a:accent4>
        <a:srgbClr val="71769D"/>
      </a:accent4>
      <a:accent5>
        <a:srgbClr val="7BA79D"/>
      </a:accent5>
      <a:accent6>
        <a:srgbClr val="8C8C96"/>
      </a:accent6>
      <a:hlink>
        <a:srgbClr val="DD8047"/>
      </a:hlink>
      <a:folHlink>
        <a:srgbClr val="1837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 THEME.thmx</Template>
  <TotalTime>8194</TotalTime>
  <Words>442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CDE THEME</vt:lpstr>
      <vt:lpstr>OMB Super-Circular Proposal</vt:lpstr>
      <vt:lpstr>OMB Proposal Released</vt:lpstr>
      <vt:lpstr>OMB Proposal Released (cont.)</vt:lpstr>
      <vt:lpstr>Super-Circular</vt:lpstr>
      <vt:lpstr>Single Audit Threshold</vt:lpstr>
      <vt:lpstr>Other Single Audit Changes</vt:lpstr>
      <vt:lpstr>Time and Effort Documentation</vt:lpstr>
      <vt:lpstr>Informational Webinar</vt:lpstr>
    </vt:vector>
  </TitlesOfParts>
  <Company>Colorado State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Christensen, Theresa</cp:lastModifiedBy>
  <cp:revision>111</cp:revision>
  <cp:lastPrinted>2012-08-20T17:42:27Z</cp:lastPrinted>
  <dcterms:created xsi:type="dcterms:W3CDTF">2012-07-16T02:29:43Z</dcterms:created>
  <dcterms:modified xsi:type="dcterms:W3CDTF">2013-02-06T18:53:16Z</dcterms:modified>
</cp:coreProperties>
</file>