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 id="2147483782" r:id="rId2"/>
    <p:sldMasterId id="2147483795" r:id="rId3"/>
    <p:sldMasterId id="2147483807" r:id="rId4"/>
    <p:sldMasterId id="2147483854" r:id="rId5"/>
  </p:sldMasterIdLst>
  <p:notesMasterIdLst>
    <p:notesMasterId r:id="rId63"/>
  </p:notesMasterIdLst>
  <p:handoutMasterIdLst>
    <p:handoutMasterId r:id="rId64"/>
  </p:handoutMasterIdLst>
  <p:sldIdLst>
    <p:sldId id="256" r:id="rId6"/>
    <p:sldId id="386" r:id="rId7"/>
    <p:sldId id="379" r:id="rId8"/>
    <p:sldId id="320" r:id="rId9"/>
    <p:sldId id="321" r:id="rId10"/>
    <p:sldId id="322" r:id="rId11"/>
    <p:sldId id="376" r:id="rId12"/>
    <p:sldId id="369" r:id="rId13"/>
    <p:sldId id="388" r:id="rId14"/>
    <p:sldId id="391" r:id="rId15"/>
    <p:sldId id="259" r:id="rId16"/>
    <p:sldId id="312" r:id="rId17"/>
    <p:sldId id="378" r:id="rId18"/>
    <p:sldId id="400" r:id="rId19"/>
    <p:sldId id="352" r:id="rId20"/>
    <p:sldId id="381" r:id="rId21"/>
    <p:sldId id="382" r:id="rId22"/>
    <p:sldId id="314" r:id="rId23"/>
    <p:sldId id="401" r:id="rId24"/>
    <p:sldId id="315" r:id="rId25"/>
    <p:sldId id="356" r:id="rId26"/>
    <p:sldId id="402" r:id="rId27"/>
    <p:sldId id="326" r:id="rId28"/>
    <p:sldId id="394" r:id="rId29"/>
    <p:sldId id="361" r:id="rId30"/>
    <p:sldId id="393" r:id="rId31"/>
    <p:sldId id="395" r:id="rId32"/>
    <p:sldId id="329" r:id="rId33"/>
    <p:sldId id="330" r:id="rId34"/>
    <p:sldId id="269" r:id="rId35"/>
    <p:sldId id="333" r:id="rId36"/>
    <p:sldId id="392" r:id="rId37"/>
    <p:sldId id="373" r:id="rId38"/>
    <p:sldId id="336" r:id="rId39"/>
    <p:sldId id="272" r:id="rId40"/>
    <p:sldId id="371" r:id="rId41"/>
    <p:sldId id="339" r:id="rId42"/>
    <p:sldId id="397" r:id="rId43"/>
    <p:sldId id="347" r:id="rId44"/>
    <p:sldId id="385" r:id="rId45"/>
    <p:sldId id="398" r:id="rId46"/>
    <p:sldId id="377" r:id="rId47"/>
    <p:sldId id="370" r:id="rId48"/>
    <p:sldId id="358" r:id="rId49"/>
    <p:sldId id="359" r:id="rId50"/>
    <p:sldId id="360" r:id="rId51"/>
    <p:sldId id="404" r:id="rId52"/>
    <p:sldId id="405" r:id="rId53"/>
    <p:sldId id="406" r:id="rId54"/>
    <p:sldId id="407" r:id="rId55"/>
    <p:sldId id="390" r:id="rId56"/>
    <p:sldId id="403" r:id="rId57"/>
    <p:sldId id="408" r:id="rId58"/>
    <p:sldId id="409" r:id="rId59"/>
    <p:sldId id="374" r:id="rId60"/>
    <p:sldId id="387" r:id="rId61"/>
    <p:sldId id="389" r:id="rId62"/>
  </p:sldIdLst>
  <p:sldSz cx="9144000" cy="6858000" type="screen4x3"/>
  <p:notesSz cx="7010400" cy="9296400"/>
  <p:custDataLst>
    <p:tags r:id="rId65"/>
  </p:custDataLst>
  <p:defaultTextStyle>
    <a:defPPr>
      <a:defRPr lang="en-US"/>
    </a:defPPr>
    <a:lvl1pPr algn="ctr" rtl="0" fontAlgn="base">
      <a:spcBef>
        <a:spcPct val="0"/>
      </a:spcBef>
      <a:spcAft>
        <a:spcPct val="0"/>
      </a:spcAft>
      <a:defRPr sz="2200" kern="1200">
        <a:solidFill>
          <a:schemeClr val="tx1"/>
        </a:solidFill>
        <a:latin typeface="Verdana" pitchFamily="34" charset="0"/>
        <a:ea typeface="+mn-ea"/>
        <a:cs typeface="+mn-cs"/>
      </a:defRPr>
    </a:lvl1pPr>
    <a:lvl2pPr marL="457200" algn="ctr" rtl="0" fontAlgn="base">
      <a:spcBef>
        <a:spcPct val="0"/>
      </a:spcBef>
      <a:spcAft>
        <a:spcPct val="0"/>
      </a:spcAft>
      <a:defRPr sz="2200" kern="1200">
        <a:solidFill>
          <a:schemeClr val="tx1"/>
        </a:solidFill>
        <a:latin typeface="Verdana" pitchFamily="34" charset="0"/>
        <a:ea typeface="+mn-ea"/>
        <a:cs typeface="+mn-cs"/>
      </a:defRPr>
    </a:lvl2pPr>
    <a:lvl3pPr marL="914400" algn="ctr" rtl="0" fontAlgn="base">
      <a:spcBef>
        <a:spcPct val="0"/>
      </a:spcBef>
      <a:spcAft>
        <a:spcPct val="0"/>
      </a:spcAft>
      <a:defRPr sz="2200" kern="1200">
        <a:solidFill>
          <a:schemeClr val="tx1"/>
        </a:solidFill>
        <a:latin typeface="Verdana" pitchFamily="34" charset="0"/>
        <a:ea typeface="+mn-ea"/>
        <a:cs typeface="+mn-cs"/>
      </a:defRPr>
    </a:lvl3pPr>
    <a:lvl4pPr marL="1371600" algn="ctr" rtl="0" fontAlgn="base">
      <a:spcBef>
        <a:spcPct val="0"/>
      </a:spcBef>
      <a:spcAft>
        <a:spcPct val="0"/>
      </a:spcAft>
      <a:defRPr sz="2200" kern="1200">
        <a:solidFill>
          <a:schemeClr val="tx1"/>
        </a:solidFill>
        <a:latin typeface="Verdana" pitchFamily="34" charset="0"/>
        <a:ea typeface="+mn-ea"/>
        <a:cs typeface="+mn-cs"/>
      </a:defRPr>
    </a:lvl4pPr>
    <a:lvl5pPr marL="1828800" algn="ctr" rtl="0" fontAlgn="base">
      <a:spcBef>
        <a:spcPct val="0"/>
      </a:spcBef>
      <a:spcAft>
        <a:spcPct val="0"/>
      </a:spcAft>
      <a:defRPr sz="2200" kern="1200">
        <a:solidFill>
          <a:schemeClr val="tx1"/>
        </a:solidFill>
        <a:latin typeface="Verdana" pitchFamily="34" charset="0"/>
        <a:ea typeface="+mn-ea"/>
        <a:cs typeface="+mn-cs"/>
      </a:defRPr>
    </a:lvl5pPr>
    <a:lvl6pPr marL="2286000" algn="l" defTabSz="914400" rtl="0" eaLnBrk="1" latinLnBrk="0" hangingPunct="1">
      <a:defRPr sz="2200" kern="1200">
        <a:solidFill>
          <a:schemeClr val="tx1"/>
        </a:solidFill>
        <a:latin typeface="Verdana" pitchFamily="34" charset="0"/>
        <a:ea typeface="+mn-ea"/>
        <a:cs typeface="+mn-cs"/>
      </a:defRPr>
    </a:lvl6pPr>
    <a:lvl7pPr marL="2743200" algn="l" defTabSz="914400" rtl="0" eaLnBrk="1" latinLnBrk="0" hangingPunct="1">
      <a:defRPr sz="2200" kern="1200">
        <a:solidFill>
          <a:schemeClr val="tx1"/>
        </a:solidFill>
        <a:latin typeface="Verdana" pitchFamily="34" charset="0"/>
        <a:ea typeface="+mn-ea"/>
        <a:cs typeface="+mn-cs"/>
      </a:defRPr>
    </a:lvl7pPr>
    <a:lvl8pPr marL="3200400" algn="l" defTabSz="914400" rtl="0" eaLnBrk="1" latinLnBrk="0" hangingPunct="1">
      <a:defRPr sz="2200" kern="1200">
        <a:solidFill>
          <a:schemeClr val="tx1"/>
        </a:solidFill>
        <a:latin typeface="Verdana" pitchFamily="34" charset="0"/>
        <a:ea typeface="+mn-ea"/>
        <a:cs typeface="+mn-cs"/>
      </a:defRPr>
    </a:lvl8pPr>
    <a:lvl9pPr marL="3657600" algn="l" defTabSz="914400" rtl="0" eaLnBrk="1" latinLnBrk="0" hangingPunct="1">
      <a:defRPr sz="2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3C73"/>
    <a:srgbClr val="6600CC"/>
    <a:srgbClr val="1A7A9B"/>
    <a:srgbClr val="95B6D2"/>
    <a:srgbClr val="7BA79D"/>
    <a:srgbClr val="45454C"/>
    <a:srgbClr val="4194A5"/>
    <a:srgbClr val="4283A4"/>
    <a:srgbClr val="0066FF"/>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85" autoAdjust="0"/>
    <p:restoredTop sz="94660" autoAdjust="0"/>
  </p:normalViewPr>
  <p:slideViewPr>
    <p:cSldViewPr>
      <p:cViewPr varScale="1">
        <p:scale>
          <a:sx n="78" d="100"/>
          <a:sy n="78" d="100"/>
        </p:scale>
        <p:origin x="-1445"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104"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0868A7-B323-4A52-9BCC-0A5ABC9885F0}"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A5703EDA-FD24-47CC-A5A1-9A1C6ED1394F}">
      <dgm:prSet phldrT="[Text]" custT="1"/>
      <dgm:spPr/>
      <dgm:t>
        <a:bodyPr/>
        <a:lstStyle/>
        <a:p>
          <a:r>
            <a:rPr lang="en-US" sz="2300" dirty="0" smtClean="0"/>
            <a:t>Project Fund</a:t>
          </a:r>
        </a:p>
        <a:p>
          <a:r>
            <a:rPr lang="en-US" sz="2000" dirty="0" smtClean="0"/>
            <a:t>If funds are remaining after the project is complete, may transfer to:</a:t>
          </a:r>
          <a:endParaRPr lang="en-US" sz="2000" dirty="0"/>
        </a:p>
      </dgm:t>
    </dgm:pt>
    <dgm:pt modelId="{2DB46454-AE59-4449-8F32-E00F7A4C58C0}" type="parTrans" cxnId="{570B4323-52CE-41B3-B853-C429F206F357}">
      <dgm:prSet/>
      <dgm:spPr/>
      <dgm:t>
        <a:bodyPr/>
        <a:lstStyle/>
        <a:p>
          <a:endParaRPr lang="en-US"/>
        </a:p>
      </dgm:t>
    </dgm:pt>
    <dgm:pt modelId="{1519919E-25A4-488F-8E56-4B89AEE6DB28}" type="sibTrans" cxnId="{570B4323-52CE-41B3-B853-C429F206F357}">
      <dgm:prSet/>
      <dgm:spPr/>
      <dgm:t>
        <a:bodyPr/>
        <a:lstStyle/>
        <a:p>
          <a:endParaRPr lang="en-US"/>
        </a:p>
      </dgm:t>
    </dgm:pt>
    <dgm:pt modelId="{BCEFE906-F7C2-4633-A11A-50082912A58A}">
      <dgm:prSet phldrT="[Text]"/>
      <dgm:spPr/>
      <dgm:t>
        <a:bodyPr/>
        <a:lstStyle/>
        <a:p>
          <a:r>
            <a:rPr lang="en-US" dirty="0" smtClean="0"/>
            <a:t>Bond Redemption Fund </a:t>
          </a:r>
        </a:p>
        <a:p>
          <a:r>
            <a:rPr lang="en-US" dirty="0" smtClean="0"/>
            <a:t>(if bonds are outstanding on project)</a:t>
          </a:r>
          <a:endParaRPr lang="en-US" dirty="0"/>
        </a:p>
      </dgm:t>
    </dgm:pt>
    <dgm:pt modelId="{526F3846-6491-428D-8070-F502E6EA7E36}" type="parTrans" cxnId="{D1E5F923-4E1D-45AF-9794-E877CE8949D6}">
      <dgm:prSet/>
      <dgm:spPr/>
      <dgm:t>
        <a:bodyPr/>
        <a:lstStyle/>
        <a:p>
          <a:endParaRPr lang="en-US"/>
        </a:p>
      </dgm:t>
    </dgm:pt>
    <dgm:pt modelId="{BC51BB12-036C-4BB4-B014-EDD1CCB4C4FC}" type="sibTrans" cxnId="{D1E5F923-4E1D-45AF-9794-E877CE8949D6}">
      <dgm:prSet/>
      <dgm:spPr/>
      <dgm:t>
        <a:bodyPr/>
        <a:lstStyle/>
        <a:p>
          <a:endParaRPr lang="en-US"/>
        </a:p>
      </dgm:t>
    </dgm:pt>
    <dgm:pt modelId="{852CAF48-5485-4F81-890B-F70F4BD93205}">
      <dgm:prSet phldrT="[Text]"/>
      <dgm:spPr/>
      <dgm:t>
        <a:bodyPr/>
        <a:lstStyle/>
        <a:p>
          <a:r>
            <a:rPr lang="en-US" dirty="0" smtClean="0"/>
            <a:t>General Fund                                           (if no bonds are outstanding in total)</a:t>
          </a:r>
          <a:endParaRPr lang="en-US" dirty="0"/>
        </a:p>
      </dgm:t>
    </dgm:pt>
    <dgm:pt modelId="{23E67E20-D3EB-4C2F-AF30-46E4FC59DD3B}" type="parTrans" cxnId="{FF98B6B3-7777-4653-9D01-45B37C1F2F67}">
      <dgm:prSet/>
      <dgm:spPr/>
      <dgm:t>
        <a:bodyPr/>
        <a:lstStyle/>
        <a:p>
          <a:endParaRPr lang="en-US"/>
        </a:p>
      </dgm:t>
    </dgm:pt>
    <dgm:pt modelId="{BBF7874A-1688-40C2-805D-ED83103CB38D}" type="sibTrans" cxnId="{FF98B6B3-7777-4653-9D01-45B37C1F2F67}">
      <dgm:prSet/>
      <dgm:spPr/>
      <dgm:t>
        <a:bodyPr/>
        <a:lstStyle/>
        <a:p>
          <a:endParaRPr lang="en-US"/>
        </a:p>
      </dgm:t>
    </dgm:pt>
    <dgm:pt modelId="{E437CE5E-5E26-4F58-9B4B-83292212EE83}">
      <dgm:prSet phldrT="[Text]" custT="1"/>
      <dgm:spPr/>
      <dgm:t>
        <a:bodyPr/>
        <a:lstStyle/>
        <a:p>
          <a:r>
            <a:rPr lang="en-US" sz="2300" dirty="0" smtClean="0"/>
            <a:t>Bond Redemption Fund</a:t>
          </a:r>
        </a:p>
        <a:p>
          <a:r>
            <a:rPr lang="en-US" sz="2000" dirty="0" smtClean="0"/>
            <a:t>If there are no bonds outstanding, and an amount remaining in the Bond Redemption Fund</a:t>
          </a:r>
          <a:endParaRPr lang="en-US" sz="2000" dirty="0"/>
        </a:p>
      </dgm:t>
    </dgm:pt>
    <dgm:pt modelId="{1751280E-E4FE-4D94-960D-7A52023B743E}" type="parTrans" cxnId="{D4AB2229-5580-4265-9A2E-1B49FFFEDF88}">
      <dgm:prSet/>
      <dgm:spPr/>
      <dgm:t>
        <a:bodyPr/>
        <a:lstStyle/>
        <a:p>
          <a:endParaRPr lang="en-US"/>
        </a:p>
      </dgm:t>
    </dgm:pt>
    <dgm:pt modelId="{410097B6-93F5-4AB6-B665-86448DF332D7}" type="sibTrans" cxnId="{D4AB2229-5580-4265-9A2E-1B49FFFEDF88}">
      <dgm:prSet/>
      <dgm:spPr/>
      <dgm:t>
        <a:bodyPr/>
        <a:lstStyle/>
        <a:p>
          <a:endParaRPr lang="en-US"/>
        </a:p>
      </dgm:t>
    </dgm:pt>
    <dgm:pt modelId="{ED37F621-1842-441C-9424-85CB9D72D8D0}">
      <dgm:prSet phldrT="[Text]" custT="1"/>
      <dgm:spPr/>
      <dgm:t>
        <a:bodyPr/>
        <a:lstStyle/>
        <a:p>
          <a:r>
            <a:rPr lang="en-US" sz="2400" dirty="0" smtClean="0"/>
            <a:t>General Fund</a:t>
          </a:r>
          <a:endParaRPr lang="en-US" sz="2400" dirty="0"/>
        </a:p>
      </dgm:t>
    </dgm:pt>
    <dgm:pt modelId="{0CD87603-79F6-466C-951E-1AA792AC30C5}" type="parTrans" cxnId="{5510A4FA-4F1C-4C1F-9D8C-1A0822616D66}">
      <dgm:prSet/>
      <dgm:spPr/>
      <dgm:t>
        <a:bodyPr/>
        <a:lstStyle/>
        <a:p>
          <a:endParaRPr lang="en-US"/>
        </a:p>
      </dgm:t>
    </dgm:pt>
    <dgm:pt modelId="{914B6D60-6159-421C-85B9-33B27D2826EF}" type="sibTrans" cxnId="{5510A4FA-4F1C-4C1F-9D8C-1A0822616D66}">
      <dgm:prSet/>
      <dgm:spPr/>
      <dgm:t>
        <a:bodyPr/>
        <a:lstStyle/>
        <a:p>
          <a:endParaRPr lang="en-US"/>
        </a:p>
      </dgm:t>
    </dgm:pt>
    <dgm:pt modelId="{B321C718-C118-408C-A5CB-8B1A7D752A15}">
      <dgm:prSet phldrT="[Text]"/>
      <dgm:spPr/>
      <dgm:t>
        <a:bodyPr/>
        <a:lstStyle/>
        <a:p>
          <a:endParaRPr lang="en-US" dirty="0"/>
        </a:p>
      </dgm:t>
    </dgm:pt>
    <dgm:pt modelId="{A98D1623-E0AF-4418-B078-DBB7B10A3E3C}" type="parTrans" cxnId="{88785D74-96B1-4DBB-87E5-1A06BEBFA1DF}">
      <dgm:prSet/>
      <dgm:spPr/>
      <dgm:t>
        <a:bodyPr/>
        <a:lstStyle/>
        <a:p>
          <a:endParaRPr lang="en-US"/>
        </a:p>
      </dgm:t>
    </dgm:pt>
    <dgm:pt modelId="{E87C8BD1-C376-4DBD-A0E2-649FB3B7350A}" type="sibTrans" cxnId="{88785D74-96B1-4DBB-87E5-1A06BEBFA1DF}">
      <dgm:prSet/>
      <dgm:spPr/>
      <dgm:t>
        <a:bodyPr/>
        <a:lstStyle/>
        <a:p>
          <a:endParaRPr lang="en-US"/>
        </a:p>
      </dgm:t>
    </dgm:pt>
    <dgm:pt modelId="{13CC0008-DDEC-42E1-8449-5113194B63AA}">
      <dgm:prSet phldrT="[Text]"/>
      <dgm:spPr/>
      <dgm:t>
        <a:bodyPr/>
        <a:lstStyle/>
        <a:p>
          <a:endParaRPr lang="en-US" sz="2000" dirty="0"/>
        </a:p>
      </dgm:t>
    </dgm:pt>
    <dgm:pt modelId="{70E95421-77F8-4691-BCC2-E1B239E43CF5}" type="parTrans" cxnId="{2EE74BEB-3276-419D-84A4-025E764E7C90}">
      <dgm:prSet/>
      <dgm:spPr/>
      <dgm:t>
        <a:bodyPr/>
        <a:lstStyle/>
        <a:p>
          <a:endParaRPr lang="en-US"/>
        </a:p>
      </dgm:t>
    </dgm:pt>
    <dgm:pt modelId="{5AFB489B-9DDD-400C-B639-429F27D4ADB3}" type="sibTrans" cxnId="{2EE74BEB-3276-419D-84A4-025E764E7C90}">
      <dgm:prSet/>
      <dgm:spPr/>
      <dgm:t>
        <a:bodyPr/>
        <a:lstStyle/>
        <a:p>
          <a:endParaRPr lang="en-US"/>
        </a:p>
      </dgm:t>
    </dgm:pt>
    <dgm:pt modelId="{8E441D85-EB92-46B4-A7D3-8BD513606749}">
      <dgm:prSet phldrT="[Text]"/>
      <dgm:spPr/>
      <dgm:t>
        <a:bodyPr/>
        <a:lstStyle/>
        <a:p>
          <a:endParaRPr lang="en-US" sz="2000" dirty="0"/>
        </a:p>
      </dgm:t>
    </dgm:pt>
    <dgm:pt modelId="{9D38F62E-B2F8-4D89-8ED2-3307BC3593B5}" type="parTrans" cxnId="{2A520E82-E6D5-4EDD-841C-57B6B64F9F16}">
      <dgm:prSet/>
      <dgm:spPr/>
      <dgm:t>
        <a:bodyPr/>
        <a:lstStyle/>
        <a:p>
          <a:endParaRPr lang="en-US"/>
        </a:p>
      </dgm:t>
    </dgm:pt>
    <dgm:pt modelId="{ECB6200A-D6F6-40F6-A9A8-A085CFE7AFCB}" type="sibTrans" cxnId="{2A520E82-E6D5-4EDD-841C-57B6B64F9F16}">
      <dgm:prSet/>
      <dgm:spPr/>
      <dgm:t>
        <a:bodyPr/>
        <a:lstStyle/>
        <a:p>
          <a:endParaRPr lang="en-US"/>
        </a:p>
      </dgm:t>
    </dgm:pt>
    <dgm:pt modelId="{910190D5-9717-4042-84E0-BDF33C6FE2EE}" type="pres">
      <dgm:prSet presAssocID="{9E0868A7-B323-4A52-9BCC-0A5ABC9885F0}" presName="Name0" presStyleCnt="0">
        <dgm:presLayoutVars>
          <dgm:dir/>
          <dgm:animLvl val="lvl"/>
          <dgm:resizeHandles/>
        </dgm:presLayoutVars>
      </dgm:prSet>
      <dgm:spPr/>
      <dgm:t>
        <a:bodyPr/>
        <a:lstStyle/>
        <a:p>
          <a:endParaRPr lang="en-US"/>
        </a:p>
      </dgm:t>
    </dgm:pt>
    <dgm:pt modelId="{49257F2A-6D9E-4E02-8199-0D33A3F9251D}" type="pres">
      <dgm:prSet presAssocID="{A5703EDA-FD24-47CC-A5A1-9A1C6ED1394F}" presName="linNode" presStyleCnt="0"/>
      <dgm:spPr/>
    </dgm:pt>
    <dgm:pt modelId="{680EC9EE-AA3C-4C74-973A-E292B4B3B4DB}" type="pres">
      <dgm:prSet presAssocID="{A5703EDA-FD24-47CC-A5A1-9A1C6ED1394F}" presName="parentShp" presStyleLbl="node1" presStyleIdx="0" presStyleCnt="2">
        <dgm:presLayoutVars>
          <dgm:bulletEnabled val="1"/>
        </dgm:presLayoutVars>
      </dgm:prSet>
      <dgm:spPr/>
      <dgm:t>
        <a:bodyPr/>
        <a:lstStyle/>
        <a:p>
          <a:endParaRPr lang="en-US"/>
        </a:p>
      </dgm:t>
    </dgm:pt>
    <dgm:pt modelId="{69640105-4240-48B7-8372-CA6B90BA7289}" type="pres">
      <dgm:prSet presAssocID="{A5703EDA-FD24-47CC-A5A1-9A1C6ED1394F}" presName="childShp" presStyleLbl="bgAccFollowNode1" presStyleIdx="0" presStyleCnt="2">
        <dgm:presLayoutVars>
          <dgm:bulletEnabled val="1"/>
        </dgm:presLayoutVars>
      </dgm:prSet>
      <dgm:spPr/>
      <dgm:t>
        <a:bodyPr/>
        <a:lstStyle/>
        <a:p>
          <a:endParaRPr lang="en-US"/>
        </a:p>
      </dgm:t>
    </dgm:pt>
    <dgm:pt modelId="{0F5A4184-6F64-4083-937F-4ED1A004D034}" type="pres">
      <dgm:prSet presAssocID="{1519919E-25A4-488F-8E56-4B89AEE6DB28}" presName="spacing" presStyleCnt="0"/>
      <dgm:spPr/>
    </dgm:pt>
    <dgm:pt modelId="{6BC626CD-2A88-43B0-83EB-FB913C4019B0}" type="pres">
      <dgm:prSet presAssocID="{E437CE5E-5E26-4F58-9B4B-83292212EE83}" presName="linNode" presStyleCnt="0"/>
      <dgm:spPr/>
    </dgm:pt>
    <dgm:pt modelId="{BF92E9C9-BA60-46F1-A011-10EC20BDA393}" type="pres">
      <dgm:prSet presAssocID="{E437CE5E-5E26-4F58-9B4B-83292212EE83}" presName="parentShp" presStyleLbl="node1" presStyleIdx="1" presStyleCnt="2">
        <dgm:presLayoutVars>
          <dgm:bulletEnabled val="1"/>
        </dgm:presLayoutVars>
      </dgm:prSet>
      <dgm:spPr/>
      <dgm:t>
        <a:bodyPr/>
        <a:lstStyle/>
        <a:p>
          <a:endParaRPr lang="en-US"/>
        </a:p>
      </dgm:t>
    </dgm:pt>
    <dgm:pt modelId="{A3CA0746-75BF-477A-88F7-E6557DB3ABD2}" type="pres">
      <dgm:prSet presAssocID="{E437CE5E-5E26-4F58-9B4B-83292212EE83}" presName="childShp" presStyleLbl="bgAccFollowNode1" presStyleIdx="1" presStyleCnt="2">
        <dgm:presLayoutVars>
          <dgm:bulletEnabled val="1"/>
        </dgm:presLayoutVars>
      </dgm:prSet>
      <dgm:spPr/>
      <dgm:t>
        <a:bodyPr/>
        <a:lstStyle/>
        <a:p>
          <a:endParaRPr lang="en-US"/>
        </a:p>
      </dgm:t>
    </dgm:pt>
  </dgm:ptLst>
  <dgm:cxnLst>
    <dgm:cxn modelId="{2EE74BEB-3276-419D-84A4-025E764E7C90}" srcId="{E437CE5E-5E26-4F58-9B4B-83292212EE83}" destId="{13CC0008-DDEC-42E1-8449-5113194B63AA}" srcOrd="0" destOrd="0" parTransId="{70E95421-77F8-4691-BCC2-E1B239E43CF5}" sibTransId="{5AFB489B-9DDD-400C-B639-429F27D4ADB3}"/>
    <dgm:cxn modelId="{570B4323-52CE-41B3-B853-C429F206F357}" srcId="{9E0868A7-B323-4A52-9BCC-0A5ABC9885F0}" destId="{A5703EDA-FD24-47CC-A5A1-9A1C6ED1394F}" srcOrd="0" destOrd="0" parTransId="{2DB46454-AE59-4449-8F32-E00F7A4C58C0}" sibTransId="{1519919E-25A4-488F-8E56-4B89AEE6DB28}"/>
    <dgm:cxn modelId="{D4AB2229-5580-4265-9A2E-1B49FFFEDF88}" srcId="{9E0868A7-B323-4A52-9BCC-0A5ABC9885F0}" destId="{E437CE5E-5E26-4F58-9B4B-83292212EE83}" srcOrd="1" destOrd="0" parTransId="{1751280E-E4FE-4D94-960D-7A52023B743E}" sibTransId="{410097B6-93F5-4AB6-B665-86448DF332D7}"/>
    <dgm:cxn modelId="{88785D74-96B1-4DBB-87E5-1A06BEBFA1DF}" srcId="{A5703EDA-FD24-47CC-A5A1-9A1C6ED1394F}" destId="{B321C718-C118-408C-A5CB-8B1A7D752A15}" srcOrd="1" destOrd="0" parTransId="{A98D1623-E0AF-4418-B078-DBB7B10A3E3C}" sibTransId="{E87C8BD1-C376-4DBD-A0E2-649FB3B7350A}"/>
    <dgm:cxn modelId="{4A30947D-C8E1-4872-B317-6B3DBF7DDE9C}" type="presOf" srcId="{E437CE5E-5E26-4F58-9B4B-83292212EE83}" destId="{BF92E9C9-BA60-46F1-A011-10EC20BDA393}" srcOrd="0" destOrd="0" presId="urn:microsoft.com/office/officeart/2005/8/layout/vList6"/>
    <dgm:cxn modelId="{2A3ADBCB-400D-4459-A5D5-F0181945B1A8}" type="presOf" srcId="{BCEFE906-F7C2-4633-A11A-50082912A58A}" destId="{69640105-4240-48B7-8372-CA6B90BA7289}" srcOrd="0" destOrd="0" presId="urn:microsoft.com/office/officeart/2005/8/layout/vList6"/>
    <dgm:cxn modelId="{B189477C-0E17-4CD0-9F0B-516381BE3A20}" type="presOf" srcId="{852CAF48-5485-4F81-890B-F70F4BD93205}" destId="{69640105-4240-48B7-8372-CA6B90BA7289}" srcOrd="0" destOrd="2" presId="urn:microsoft.com/office/officeart/2005/8/layout/vList6"/>
    <dgm:cxn modelId="{73109E85-5A5F-46FF-91FE-C7D01FD370C0}" type="presOf" srcId="{13CC0008-DDEC-42E1-8449-5113194B63AA}" destId="{A3CA0746-75BF-477A-88F7-E6557DB3ABD2}" srcOrd="0" destOrd="0" presId="urn:microsoft.com/office/officeart/2005/8/layout/vList6"/>
    <dgm:cxn modelId="{7F7B4964-0044-416A-B1DE-0C7F2637802C}" type="presOf" srcId="{ED37F621-1842-441C-9424-85CB9D72D8D0}" destId="{A3CA0746-75BF-477A-88F7-E6557DB3ABD2}" srcOrd="0" destOrd="2" presId="urn:microsoft.com/office/officeart/2005/8/layout/vList6"/>
    <dgm:cxn modelId="{E1DF1C38-5467-47D4-A0F3-1163A12DDF34}" type="presOf" srcId="{8E441D85-EB92-46B4-A7D3-8BD513606749}" destId="{A3CA0746-75BF-477A-88F7-E6557DB3ABD2}" srcOrd="0" destOrd="1" presId="urn:microsoft.com/office/officeart/2005/8/layout/vList6"/>
    <dgm:cxn modelId="{DB357CB4-529A-4BA8-B113-89990BDC8BA6}" type="presOf" srcId="{B321C718-C118-408C-A5CB-8B1A7D752A15}" destId="{69640105-4240-48B7-8372-CA6B90BA7289}" srcOrd="0" destOrd="1" presId="urn:microsoft.com/office/officeart/2005/8/layout/vList6"/>
    <dgm:cxn modelId="{FF98B6B3-7777-4653-9D01-45B37C1F2F67}" srcId="{A5703EDA-FD24-47CC-A5A1-9A1C6ED1394F}" destId="{852CAF48-5485-4F81-890B-F70F4BD93205}" srcOrd="2" destOrd="0" parTransId="{23E67E20-D3EB-4C2F-AF30-46E4FC59DD3B}" sibTransId="{BBF7874A-1688-40C2-805D-ED83103CB38D}"/>
    <dgm:cxn modelId="{2A520E82-E6D5-4EDD-841C-57B6B64F9F16}" srcId="{E437CE5E-5E26-4F58-9B4B-83292212EE83}" destId="{8E441D85-EB92-46B4-A7D3-8BD513606749}" srcOrd="1" destOrd="0" parTransId="{9D38F62E-B2F8-4D89-8ED2-3307BC3593B5}" sibTransId="{ECB6200A-D6F6-40F6-A9A8-A085CFE7AFCB}"/>
    <dgm:cxn modelId="{5510A4FA-4F1C-4C1F-9D8C-1A0822616D66}" srcId="{E437CE5E-5E26-4F58-9B4B-83292212EE83}" destId="{ED37F621-1842-441C-9424-85CB9D72D8D0}" srcOrd="2" destOrd="0" parTransId="{0CD87603-79F6-466C-951E-1AA792AC30C5}" sibTransId="{914B6D60-6159-421C-85B9-33B27D2826EF}"/>
    <dgm:cxn modelId="{F4193316-2E09-4909-A71D-CA4AA52EC0F8}" type="presOf" srcId="{A5703EDA-FD24-47CC-A5A1-9A1C6ED1394F}" destId="{680EC9EE-AA3C-4C74-973A-E292B4B3B4DB}" srcOrd="0" destOrd="0" presId="urn:microsoft.com/office/officeart/2005/8/layout/vList6"/>
    <dgm:cxn modelId="{2F0B8C92-CA4E-4A46-8963-AA1149684D5C}" type="presOf" srcId="{9E0868A7-B323-4A52-9BCC-0A5ABC9885F0}" destId="{910190D5-9717-4042-84E0-BDF33C6FE2EE}" srcOrd="0" destOrd="0" presId="urn:microsoft.com/office/officeart/2005/8/layout/vList6"/>
    <dgm:cxn modelId="{D1E5F923-4E1D-45AF-9794-E877CE8949D6}" srcId="{A5703EDA-FD24-47CC-A5A1-9A1C6ED1394F}" destId="{BCEFE906-F7C2-4633-A11A-50082912A58A}" srcOrd="0" destOrd="0" parTransId="{526F3846-6491-428D-8070-F502E6EA7E36}" sibTransId="{BC51BB12-036C-4BB4-B014-EDD1CCB4C4FC}"/>
    <dgm:cxn modelId="{8C68012D-69A1-4044-A1D6-C4DDBC98AA90}" type="presParOf" srcId="{910190D5-9717-4042-84E0-BDF33C6FE2EE}" destId="{49257F2A-6D9E-4E02-8199-0D33A3F9251D}" srcOrd="0" destOrd="0" presId="urn:microsoft.com/office/officeart/2005/8/layout/vList6"/>
    <dgm:cxn modelId="{C38D0D8A-EA6F-4618-A0B2-CD74F59D1226}" type="presParOf" srcId="{49257F2A-6D9E-4E02-8199-0D33A3F9251D}" destId="{680EC9EE-AA3C-4C74-973A-E292B4B3B4DB}" srcOrd="0" destOrd="0" presId="urn:microsoft.com/office/officeart/2005/8/layout/vList6"/>
    <dgm:cxn modelId="{247679FB-7F9C-4488-833E-2214B169D5AD}" type="presParOf" srcId="{49257F2A-6D9E-4E02-8199-0D33A3F9251D}" destId="{69640105-4240-48B7-8372-CA6B90BA7289}" srcOrd="1" destOrd="0" presId="urn:microsoft.com/office/officeart/2005/8/layout/vList6"/>
    <dgm:cxn modelId="{C51EDB8E-88C1-4ABD-91FB-5A8E73E788D8}" type="presParOf" srcId="{910190D5-9717-4042-84E0-BDF33C6FE2EE}" destId="{0F5A4184-6F64-4083-937F-4ED1A004D034}" srcOrd="1" destOrd="0" presId="urn:microsoft.com/office/officeart/2005/8/layout/vList6"/>
    <dgm:cxn modelId="{6E3D535B-0020-4C26-B1BC-E6FB589F830E}" type="presParOf" srcId="{910190D5-9717-4042-84E0-BDF33C6FE2EE}" destId="{6BC626CD-2A88-43B0-83EB-FB913C4019B0}" srcOrd="2" destOrd="0" presId="urn:microsoft.com/office/officeart/2005/8/layout/vList6"/>
    <dgm:cxn modelId="{9CC459E7-F0A0-4A38-B8F4-F9CFCB17E39D}" type="presParOf" srcId="{6BC626CD-2A88-43B0-83EB-FB913C4019B0}" destId="{BF92E9C9-BA60-46F1-A011-10EC20BDA393}" srcOrd="0" destOrd="0" presId="urn:microsoft.com/office/officeart/2005/8/layout/vList6"/>
    <dgm:cxn modelId="{7975992E-1130-4FF3-892E-8A1BE9D3667A}" type="presParOf" srcId="{6BC626CD-2A88-43B0-83EB-FB913C4019B0}" destId="{A3CA0746-75BF-477A-88F7-E6557DB3ABD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40105-4240-48B7-8372-CA6B90BA7289}">
      <dsp:nvSpPr>
        <dsp:cNvPr id="0" name=""/>
        <dsp:cNvSpPr/>
      </dsp:nvSpPr>
      <dsp:spPr>
        <a:xfrm>
          <a:off x="3362959" y="537"/>
          <a:ext cx="5044440" cy="2098011"/>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Bond Redemption Fund </a:t>
          </a:r>
        </a:p>
        <a:p>
          <a:pPr marL="228600" lvl="1" indent="-228600" algn="l" defTabSz="889000">
            <a:lnSpc>
              <a:spcPct val="90000"/>
            </a:lnSpc>
            <a:spcBef>
              <a:spcPct val="0"/>
            </a:spcBef>
            <a:spcAft>
              <a:spcPct val="15000"/>
            </a:spcAft>
            <a:buChar char="••"/>
          </a:pPr>
          <a:r>
            <a:rPr lang="en-US" sz="2000" kern="1200" dirty="0" smtClean="0"/>
            <a:t>(if bonds are outstanding on project)</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General Fund                                           (if no bonds are outstanding in total)</a:t>
          </a:r>
          <a:endParaRPr lang="en-US" sz="2000" kern="1200" dirty="0"/>
        </a:p>
      </dsp:txBody>
      <dsp:txXfrm>
        <a:off x="3362959" y="262788"/>
        <a:ext cx="4257686" cy="1573509"/>
      </dsp:txXfrm>
    </dsp:sp>
    <dsp:sp modelId="{680EC9EE-AA3C-4C74-973A-E292B4B3B4DB}">
      <dsp:nvSpPr>
        <dsp:cNvPr id="0" name=""/>
        <dsp:cNvSpPr/>
      </dsp:nvSpPr>
      <dsp:spPr>
        <a:xfrm>
          <a:off x="0" y="537"/>
          <a:ext cx="3362960" cy="209801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dirty="0" smtClean="0"/>
            <a:t>Project Fund</a:t>
          </a:r>
        </a:p>
        <a:p>
          <a:pPr lvl="0" algn="ctr" defTabSz="1022350">
            <a:lnSpc>
              <a:spcPct val="90000"/>
            </a:lnSpc>
            <a:spcBef>
              <a:spcPct val="0"/>
            </a:spcBef>
            <a:spcAft>
              <a:spcPct val="35000"/>
            </a:spcAft>
          </a:pPr>
          <a:r>
            <a:rPr lang="en-US" sz="2000" kern="1200" dirty="0" smtClean="0"/>
            <a:t>If funds are remaining after the project is complete, may transfer to:</a:t>
          </a:r>
          <a:endParaRPr lang="en-US" sz="2000" kern="1200" dirty="0"/>
        </a:p>
      </dsp:txBody>
      <dsp:txXfrm>
        <a:off x="102416" y="102953"/>
        <a:ext cx="3158128" cy="1893179"/>
      </dsp:txXfrm>
    </dsp:sp>
    <dsp:sp modelId="{A3CA0746-75BF-477A-88F7-E6557DB3ABD2}">
      <dsp:nvSpPr>
        <dsp:cNvPr id="0" name=""/>
        <dsp:cNvSpPr/>
      </dsp:nvSpPr>
      <dsp:spPr>
        <a:xfrm>
          <a:off x="3362959" y="2308350"/>
          <a:ext cx="5044440" cy="2098011"/>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1066800">
            <a:lnSpc>
              <a:spcPct val="90000"/>
            </a:lnSpc>
            <a:spcBef>
              <a:spcPct val="0"/>
            </a:spcBef>
            <a:spcAft>
              <a:spcPct val="15000"/>
            </a:spcAft>
            <a:buChar char="••"/>
          </a:pPr>
          <a:r>
            <a:rPr lang="en-US" sz="2400" kern="1200" dirty="0" smtClean="0"/>
            <a:t>General Fund</a:t>
          </a:r>
          <a:endParaRPr lang="en-US" sz="2400" kern="1200" dirty="0"/>
        </a:p>
      </dsp:txBody>
      <dsp:txXfrm>
        <a:off x="3362959" y="2570601"/>
        <a:ext cx="4257686" cy="1573509"/>
      </dsp:txXfrm>
    </dsp:sp>
    <dsp:sp modelId="{BF92E9C9-BA60-46F1-A011-10EC20BDA393}">
      <dsp:nvSpPr>
        <dsp:cNvPr id="0" name=""/>
        <dsp:cNvSpPr/>
      </dsp:nvSpPr>
      <dsp:spPr>
        <a:xfrm>
          <a:off x="0" y="2308350"/>
          <a:ext cx="3362960" cy="209801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dirty="0" smtClean="0"/>
            <a:t>Bond Redemption Fund</a:t>
          </a:r>
        </a:p>
        <a:p>
          <a:pPr lvl="0" algn="ctr" defTabSz="1022350">
            <a:lnSpc>
              <a:spcPct val="90000"/>
            </a:lnSpc>
            <a:spcBef>
              <a:spcPct val="0"/>
            </a:spcBef>
            <a:spcAft>
              <a:spcPct val="35000"/>
            </a:spcAft>
          </a:pPr>
          <a:r>
            <a:rPr lang="en-US" sz="2000" kern="1200" dirty="0" smtClean="0"/>
            <a:t>If there are no bonds outstanding, and an amount remaining in the Bond Redemption Fund</a:t>
          </a:r>
          <a:endParaRPr lang="en-US" sz="2000" kern="1200" dirty="0"/>
        </a:p>
      </dsp:txBody>
      <dsp:txXfrm>
        <a:off x="102416" y="2410766"/>
        <a:ext cx="3158128" cy="189317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latin typeface="Times New Roman" pitchFamily="18" charset="0"/>
              </a:defRPr>
            </a:lvl1pPr>
          </a:lstStyle>
          <a:p>
            <a:pPr>
              <a:defRPr/>
            </a:pPr>
            <a:endParaRPr lang="en-US"/>
          </a:p>
        </p:txBody>
      </p:sp>
      <p:sp>
        <p:nvSpPr>
          <p:cNvPr id="2765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n-US"/>
          </a:p>
        </p:txBody>
      </p:sp>
      <p:sp>
        <p:nvSpPr>
          <p:cNvPr id="2765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latin typeface="Times New Roman" pitchFamily="18" charset="0"/>
              </a:defRPr>
            </a:lvl1pPr>
          </a:lstStyle>
          <a:p>
            <a:pPr>
              <a:defRPr/>
            </a:pPr>
            <a:endParaRPr lang="en-US"/>
          </a:p>
        </p:txBody>
      </p:sp>
      <p:sp>
        <p:nvSpPr>
          <p:cNvPr id="2765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5BA2F8A9-B672-4A8A-92B7-B3B24000DC3E}" type="slidenum">
              <a:rPr lang="en-US"/>
              <a:pPr>
                <a:defRPr/>
              </a:pPr>
              <a:t>‹#›</a:t>
            </a:fld>
            <a:endParaRPr lang="en-US"/>
          </a:p>
        </p:txBody>
      </p:sp>
    </p:spTree>
    <p:extLst>
      <p:ext uri="{BB962C8B-B14F-4D97-AF65-F5344CB8AC3E}">
        <p14:creationId xmlns:p14="http://schemas.microsoft.com/office/powerpoint/2010/main" val="2573185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latin typeface="Times New Roman" pitchFamily="18" charset="0"/>
              </a:defRPr>
            </a:lvl1pPr>
          </a:lstStyle>
          <a:p>
            <a:pPr>
              <a:defRPr/>
            </a:pPr>
            <a:endParaRPr lang="en-U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n-US"/>
          </a:p>
        </p:txBody>
      </p:sp>
      <p:sp>
        <p:nvSpPr>
          <p:cNvPr id="645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latin typeface="Times New Roman" pitchFamily="18" charset="0"/>
              </a:defRPr>
            </a:lvl1pPr>
          </a:lstStyle>
          <a:p>
            <a:pPr>
              <a:defRPr/>
            </a:pPr>
            <a:endParaRPr lang="en-U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0E488276-D2EB-49F7-BEFC-9B1E921A3055}" type="slidenum">
              <a:rPr lang="en-US"/>
              <a:pPr>
                <a:defRPr/>
              </a:pPr>
              <a:t>‹#›</a:t>
            </a:fld>
            <a:endParaRPr lang="en-US"/>
          </a:p>
        </p:txBody>
      </p:sp>
    </p:spTree>
    <p:extLst>
      <p:ext uri="{BB962C8B-B14F-4D97-AF65-F5344CB8AC3E}">
        <p14:creationId xmlns:p14="http://schemas.microsoft.com/office/powerpoint/2010/main" val="28767769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200">
                <a:solidFill>
                  <a:schemeClr val="tx1"/>
                </a:solidFill>
                <a:latin typeface="Verdana" pitchFamily="34" charset="0"/>
              </a:defRPr>
            </a:lvl1pPr>
            <a:lvl2pPr marL="742950" indent="-285750" defTabSz="931863" eaLnBrk="0" hangingPunct="0">
              <a:defRPr sz="2200">
                <a:solidFill>
                  <a:schemeClr val="tx1"/>
                </a:solidFill>
                <a:latin typeface="Verdana" pitchFamily="34" charset="0"/>
              </a:defRPr>
            </a:lvl2pPr>
            <a:lvl3pPr marL="1143000" indent="-228600" defTabSz="931863" eaLnBrk="0" hangingPunct="0">
              <a:defRPr sz="2200">
                <a:solidFill>
                  <a:schemeClr val="tx1"/>
                </a:solidFill>
                <a:latin typeface="Verdana" pitchFamily="34" charset="0"/>
              </a:defRPr>
            </a:lvl3pPr>
            <a:lvl4pPr marL="1600200" indent="-228600" defTabSz="931863" eaLnBrk="0" hangingPunct="0">
              <a:defRPr sz="2200">
                <a:solidFill>
                  <a:schemeClr val="tx1"/>
                </a:solidFill>
                <a:latin typeface="Verdana" pitchFamily="34" charset="0"/>
              </a:defRPr>
            </a:lvl4pPr>
            <a:lvl5pPr marL="2057400" indent="-228600" defTabSz="931863" eaLnBrk="0" hangingPunct="0">
              <a:defRPr sz="2200">
                <a:solidFill>
                  <a:schemeClr val="tx1"/>
                </a:solidFill>
                <a:latin typeface="Verdana" pitchFamily="34" charset="0"/>
              </a:defRPr>
            </a:lvl5pPr>
            <a:lvl6pPr marL="2514600" indent="-228600" algn="ctr" defTabSz="931863" eaLnBrk="0" fontAlgn="base" hangingPunct="0">
              <a:spcBef>
                <a:spcPct val="0"/>
              </a:spcBef>
              <a:spcAft>
                <a:spcPct val="0"/>
              </a:spcAft>
              <a:defRPr sz="2200">
                <a:solidFill>
                  <a:schemeClr val="tx1"/>
                </a:solidFill>
                <a:latin typeface="Verdana" pitchFamily="34" charset="0"/>
              </a:defRPr>
            </a:lvl6pPr>
            <a:lvl7pPr marL="2971800" indent="-228600" algn="ctr" defTabSz="931863" eaLnBrk="0" fontAlgn="base" hangingPunct="0">
              <a:spcBef>
                <a:spcPct val="0"/>
              </a:spcBef>
              <a:spcAft>
                <a:spcPct val="0"/>
              </a:spcAft>
              <a:defRPr sz="2200">
                <a:solidFill>
                  <a:schemeClr val="tx1"/>
                </a:solidFill>
                <a:latin typeface="Verdana" pitchFamily="34" charset="0"/>
              </a:defRPr>
            </a:lvl7pPr>
            <a:lvl8pPr marL="3429000" indent="-228600" algn="ctr" defTabSz="931863" eaLnBrk="0" fontAlgn="base" hangingPunct="0">
              <a:spcBef>
                <a:spcPct val="0"/>
              </a:spcBef>
              <a:spcAft>
                <a:spcPct val="0"/>
              </a:spcAft>
              <a:defRPr sz="2200">
                <a:solidFill>
                  <a:schemeClr val="tx1"/>
                </a:solidFill>
                <a:latin typeface="Verdana" pitchFamily="34" charset="0"/>
              </a:defRPr>
            </a:lvl8pPr>
            <a:lvl9pPr marL="3886200" indent="-228600" algn="ctr" defTabSz="931863" eaLnBrk="0" fontAlgn="base" hangingPunct="0">
              <a:spcBef>
                <a:spcPct val="0"/>
              </a:spcBef>
              <a:spcAft>
                <a:spcPct val="0"/>
              </a:spcAft>
              <a:defRPr sz="2200">
                <a:solidFill>
                  <a:schemeClr val="tx1"/>
                </a:solidFill>
                <a:latin typeface="Verdana" pitchFamily="34" charset="0"/>
              </a:defRPr>
            </a:lvl9pPr>
          </a:lstStyle>
          <a:p>
            <a:pPr eaLnBrk="1" hangingPunct="1"/>
            <a:fld id="{7FB2A095-C175-43A2-9540-49CF208F5E81}" type="slidenum">
              <a:rPr lang="en-US" altLang="en-US" sz="1200" smtClean="0">
                <a:latin typeface="Times New Roman" pitchFamily="18" charset="0"/>
              </a:rPr>
              <a:pPr eaLnBrk="1" hangingPunct="1"/>
              <a:t>1</a:t>
            </a:fld>
            <a:endParaRPr lang="en-US" altLang="en-US" sz="120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200">
                <a:solidFill>
                  <a:schemeClr val="tx1"/>
                </a:solidFill>
                <a:latin typeface="Verdana" pitchFamily="34" charset="0"/>
              </a:defRPr>
            </a:lvl1pPr>
            <a:lvl2pPr marL="742950" indent="-285750" defTabSz="931863" eaLnBrk="0" hangingPunct="0">
              <a:defRPr sz="2200">
                <a:solidFill>
                  <a:schemeClr val="tx1"/>
                </a:solidFill>
                <a:latin typeface="Verdana" pitchFamily="34" charset="0"/>
              </a:defRPr>
            </a:lvl2pPr>
            <a:lvl3pPr marL="1143000" indent="-228600" defTabSz="931863" eaLnBrk="0" hangingPunct="0">
              <a:defRPr sz="2200">
                <a:solidFill>
                  <a:schemeClr val="tx1"/>
                </a:solidFill>
                <a:latin typeface="Verdana" pitchFamily="34" charset="0"/>
              </a:defRPr>
            </a:lvl3pPr>
            <a:lvl4pPr marL="1600200" indent="-228600" defTabSz="931863" eaLnBrk="0" hangingPunct="0">
              <a:defRPr sz="2200">
                <a:solidFill>
                  <a:schemeClr val="tx1"/>
                </a:solidFill>
                <a:latin typeface="Verdana" pitchFamily="34" charset="0"/>
              </a:defRPr>
            </a:lvl4pPr>
            <a:lvl5pPr marL="2057400" indent="-228600" defTabSz="931863" eaLnBrk="0" hangingPunct="0">
              <a:defRPr sz="2200">
                <a:solidFill>
                  <a:schemeClr val="tx1"/>
                </a:solidFill>
                <a:latin typeface="Verdana" pitchFamily="34" charset="0"/>
              </a:defRPr>
            </a:lvl5pPr>
            <a:lvl6pPr marL="2514600" indent="-228600" algn="ctr" defTabSz="931863" eaLnBrk="0" fontAlgn="base" hangingPunct="0">
              <a:spcBef>
                <a:spcPct val="0"/>
              </a:spcBef>
              <a:spcAft>
                <a:spcPct val="0"/>
              </a:spcAft>
              <a:defRPr sz="2200">
                <a:solidFill>
                  <a:schemeClr val="tx1"/>
                </a:solidFill>
                <a:latin typeface="Verdana" pitchFamily="34" charset="0"/>
              </a:defRPr>
            </a:lvl6pPr>
            <a:lvl7pPr marL="2971800" indent="-228600" algn="ctr" defTabSz="931863" eaLnBrk="0" fontAlgn="base" hangingPunct="0">
              <a:spcBef>
                <a:spcPct val="0"/>
              </a:spcBef>
              <a:spcAft>
                <a:spcPct val="0"/>
              </a:spcAft>
              <a:defRPr sz="2200">
                <a:solidFill>
                  <a:schemeClr val="tx1"/>
                </a:solidFill>
                <a:latin typeface="Verdana" pitchFamily="34" charset="0"/>
              </a:defRPr>
            </a:lvl7pPr>
            <a:lvl8pPr marL="3429000" indent="-228600" algn="ctr" defTabSz="931863" eaLnBrk="0" fontAlgn="base" hangingPunct="0">
              <a:spcBef>
                <a:spcPct val="0"/>
              </a:spcBef>
              <a:spcAft>
                <a:spcPct val="0"/>
              </a:spcAft>
              <a:defRPr sz="2200">
                <a:solidFill>
                  <a:schemeClr val="tx1"/>
                </a:solidFill>
                <a:latin typeface="Verdana" pitchFamily="34" charset="0"/>
              </a:defRPr>
            </a:lvl8pPr>
            <a:lvl9pPr marL="3886200" indent="-228600" algn="ctr" defTabSz="931863" eaLnBrk="0" fontAlgn="base" hangingPunct="0">
              <a:spcBef>
                <a:spcPct val="0"/>
              </a:spcBef>
              <a:spcAft>
                <a:spcPct val="0"/>
              </a:spcAft>
              <a:defRPr sz="2200">
                <a:solidFill>
                  <a:schemeClr val="tx1"/>
                </a:solidFill>
                <a:latin typeface="Verdana" pitchFamily="34" charset="0"/>
              </a:defRPr>
            </a:lvl9pPr>
          </a:lstStyle>
          <a:p>
            <a:pPr eaLnBrk="1" hangingPunct="1"/>
            <a:fld id="{7A4EDBC7-3795-4500-8655-A59AB828CF53}" type="slidenum">
              <a:rPr lang="en-US" altLang="en-US" sz="1200" smtClean="0">
                <a:latin typeface="Times New Roman" pitchFamily="18" charset="0"/>
              </a:rPr>
              <a:pPr eaLnBrk="1" hangingPunct="1"/>
              <a:t>4</a:t>
            </a:fld>
            <a:endParaRPr lang="en-US" altLang="en-US" sz="120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200">
                <a:solidFill>
                  <a:schemeClr val="tx1"/>
                </a:solidFill>
                <a:latin typeface="Verdana" pitchFamily="34" charset="0"/>
              </a:defRPr>
            </a:lvl1pPr>
            <a:lvl2pPr marL="742950" indent="-285750" defTabSz="931863" eaLnBrk="0" hangingPunct="0">
              <a:defRPr sz="2200">
                <a:solidFill>
                  <a:schemeClr val="tx1"/>
                </a:solidFill>
                <a:latin typeface="Verdana" pitchFamily="34" charset="0"/>
              </a:defRPr>
            </a:lvl2pPr>
            <a:lvl3pPr marL="1143000" indent="-228600" defTabSz="931863" eaLnBrk="0" hangingPunct="0">
              <a:defRPr sz="2200">
                <a:solidFill>
                  <a:schemeClr val="tx1"/>
                </a:solidFill>
                <a:latin typeface="Verdana" pitchFamily="34" charset="0"/>
              </a:defRPr>
            </a:lvl3pPr>
            <a:lvl4pPr marL="1600200" indent="-228600" defTabSz="931863" eaLnBrk="0" hangingPunct="0">
              <a:defRPr sz="2200">
                <a:solidFill>
                  <a:schemeClr val="tx1"/>
                </a:solidFill>
                <a:latin typeface="Verdana" pitchFamily="34" charset="0"/>
              </a:defRPr>
            </a:lvl4pPr>
            <a:lvl5pPr marL="2057400" indent="-228600" defTabSz="931863" eaLnBrk="0" hangingPunct="0">
              <a:defRPr sz="2200">
                <a:solidFill>
                  <a:schemeClr val="tx1"/>
                </a:solidFill>
                <a:latin typeface="Verdana" pitchFamily="34" charset="0"/>
              </a:defRPr>
            </a:lvl5pPr>
            <a:lvl6pPr marL="2514600" indent="-228600" algn="ctr" defTabSz="931863" eaLnBrk="0" fontAlgn="base" hangingPunct="0">
              <a:spcBef>
                <a:spcPct val="0"/>
              </a:spcBef>
              <a:spcAft>
                <a:spcPct val="0"/>
              </a:spcAft>
              <a:defRPr sz="2200">
                <a:solidFill>
                  <a:schemeClr val="tx1"/>
                </a:solidFill>
                <a:latin typeface="Verdana" pitchFamily="34" charset="0"/>
              </a:defRPr>
            </a:lvl6pPr>
            <a:lvl7pPr marL="2971800" indent="-228600" algn="ctr" defTabSz="931863" eaLnBrk="0" fontAlgn="base" hangingPunct="0">
              <a:spcBef>
                <a:spcPct val="0"/>
              </a:spcBef>
              <a:spcAft>
                <a:spcPct val="0"/>
              </a:spcAft>
              <a:defRPr sz="2200">
                <a:solidFill>
                  <a:schemeClr val="tx1"/>
                </a:solidFill>
                <a:latin typeface="Verdana" pitchFamily="34" charset="0"/>
              </a:defRPr>
            </a:lvl7pPr>
            <a:lvl8pPr marL="3429000" indent="-228600" algn="ctr" defTabSz="931863" eaLnBrk="0" fontAlgn="base" hangingPunct="0">
              <a:spcBef>
                <a:spcPct val="0"/>
              </a:spcBef>
              <a:spcAft>
                <a:spcPct val="0"/>
              </a:spcAft>
              <a:defRPr sz="2200">
                <a:solidFill>
                  <a:schemeClr val="tx1"/>
                </a:solidFill>
                <a:latin typeface="Verdana" pitchFamily="34" charset="0"/>
              </a:defRPr>
            </a:lvl8pPr>
            <a:lvl9pPr marL="3886200" indent="-228600" algn="ctr" defTabSz="931863" eaLnBrk="0" fontAlgn="base" hangingPunct="0">
              <a:spcBef>
                <a:spcPct val="0"/>
              </a:spcBef>
              <a:spcAft>
                <a:spcPct val="0"/>
              </a:spcAft>
              <a:defRPr sz="2200">
                <a:solidFill>
                  <a:schemeClr val="tx1"/>
                </a:solidFill>
                <a:latin typeface="Verdana" pitchFamily="34" charset="0"/>
              </a:defRPr>
            </a:lvl9pPr>
          </a:lstStyle>
          <a:p>
            <a:pPr eaLnBrk="1" hangingPunct="1"/>
            <a:fld id="{8C0FBBA3-F8FC-4672-B4EE-66F226F81769}" type="slidenum">
              <a:rPr lang="en-US" altLang="en-US" sz="1200" smtClean="0">
                <a:latin typeface="Times New Roman" pitchFamily="18" charset="0"/>
              </a:rPr>
              <a:pPr eaLnBrk="1" hangingPunct="1"/>
              <a:t>12</a:t>
            </a:fld>
            <a:endParaRPr lang="en-US" altLang="en-US" sz="120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200">
                <a:solidFill>
                  <a:schemeClr val="tx1"/>
                </a:solidFill>
                <a:latin typeface="Verdana" pitchFamily="34" charset="0"/>
              </a:defRPr>
            </a:lvl1pPr>
            <a:lvl2pPr marL="742950" indent="-285750" defTabSz="931863" eaLnBrk="0" hangingPunct="0">
              <a:defRPr sz="2200">
                <a:solidFill>
                  <a:schemeClr val="tx1"/>
                </a:solidFill>
                <a:latin typeface="Verdana" pitchFamily="34" charset="0"/>
              </a:defRPr>
            </a:lvl2pPr>
            <a:lvl3pPr marL="1143000" indent="-228600" defTabSz="931863" eaLnBrk="0" hangingPunct="0">
              <a:defRPr sz="2200">
                <a:solidFill>
                  <a:schemeClr val="tx1"/>
                </a:solidFill>
                <a:latin typeface="Verdana" pitchFamily="34" charset="0"/>
              </a:defRPr>
            </a:lvl3pPr>
            <a:lvl4pPr marL="1600200" indent="-228600" defTabSz="931863" eaLnBrk="0" hangingPunct="0">
              <a:defRPr sz="2200">
                <a:solidFill>
                  <a:schemeClr val="tx1"/>
                </a:solidFill>
                <a:latin typeface="Verdana" pitchFamily="34" charset="0"/>
              </a:defRPr>
            </a:lvl4pPr>
            <a:lvl5pPr marL="2057400" indent="-228600" defTabSz="931863" eaLnBrk="0" hangingPunct="0">
              <a:defRPr sz="2200">
                <a:solidFill>
                  <a:schemeClr val="tx1"/>
                </a:solidFill>
                <a:latin typeface="Verdana" pitchFamily="34" charset="0"/>
              </a:defRPr>
            </a:lvl5pPr>
            <a:lvl6pPr marL="2514600" indent="-228600" algn="ctr" defTabSz="931863" eaLnBrk="0" fontAlgn="base" hangingPunct="0">
              <a:spcBef>
                <a:spcPct val="0"/>
              </a:spcBef>
              <a:spcAft>
                <a:spcPct val="0"/>
              </a:spcAft>
              <a:defRPr sz="2200">
                <a:solidFill>
                  <a:schemeClr val="tx1"/>
                </a:solidFill>
                <a:latin typeface="Verdana" pitchFamily="34" charset="0"/>
              </a:defRPr>
            </a:lvl6pPr>
            <a:lvl7pPr marL="2971800" indent="-228600" algn="ctr" defTabSz="931863" eaLnBrk="0" fontAlgn="base" hangingPunct="0">
              <a:spcBef>
                <a:spcPct val="0"/>
              </a:spcBef>
              <a:spcAft>
                <a:spcPct val="0"/>
              </a:spcAft>
              <a:defRPr sz="2200">
                <a:solidFill>
                  <a:schemeClr val="tx1"/>
                </a:solidFill>
                <a:latin typeface="Verdana" pitchFamily="34" charset="0"/>
              </a:defRPr>
            </a:lvl7pPr>
            <a:lvl8pPr marL="3429000" indent="-228600" algn="ctr" defTabSz="931863" eaLnBrk="0" fontAlgn="base" hangingPunct="0">
              <a:spcBef>
                <a:spcPct val="0"/>
              </a:spcBef>
              <a:spcAft>
                <a:spcPct val="0"/>
              </a:spcAft>
              <a:defRPr sz="2200">
                <a:solidFill>
                  <a:schemeClr val="tx1"/>
                </a:solidFill>
                <a:latin typeface="Verdana" pitchFamily="34" charset="0"/>
              </a:defRPr>
            </a:lvl8pPr>
            <a:lvl9pPr marL="3886200" indent="-228600" algn="ctr" defTabSz="931863" eaLnBrk="0" fontAlgn="base" hangingPunct="0">
              <a:spcBef>
                <a:spcPct val="0"/>
              </a:spcBef>
              <a:spcAft>
                <a:spcPct val="0"/>
              </a:spcAft>
              <a:defRPr sz="2200">
                <a:solidFill>
                  <a:schemeClr val="tx1"/>
                </a:solidFill>
                <a:latin typeface="Verdana" pitchFamily="34" charset="0"/>
              </a:defRPr>
            </a:lvl9pPr>
          </a:lstStyle>
          <a:p>
            <a:pPr eaLnBrk="1" hangingPunct="1"/>
            <a:fld id="{49469C3A-84EC-4E7B-B630-8D9710EB0796}" type="slidenum">
              <a:rPr lang="en-US" altLang="en-US" sz="1200" smtClean="0">
                <a:latin typeface="Times New Roman" pitchFamily="18" charset="0"/>
              </a:rPr>
              <a:pPr eaLnBrk="1" hangingPunct="1"/>
              <a:t>18</a:t>
            </a:fld>
            <a:endParaRPr lang="en-US" altLang="en-US" sz="120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200">
                <a:solidFill>
                  <a:schemeClr val="tx1"/>
                </a:solidFill>
                <a:latin typeface="Verdana" pitchFamily="34" charset="0"/>
              </a:defRPr>
            </a:lvl1pPr>
            <a:lvl2pPr marL="742950" indent="-285750" defTabSz="931863" eaLnBrk="0" hangingPunct="0">
              <a:defRPr sz="2200">
                <a:solidFill>
                  <a:schemeClr val="tx1"/>
                </a:solidFill>
                <a:latin typeface="Verdana" pitchFamily="34" charset="0"/>
              </a:defRPr>
            </a:lvl2pPr>
            <a:lvl3pPr marL="1143000" indent="-228600" defTabSz="931863" eaLnBrk="0" hangingPunct="0">
              <a:defRPr sz="2200">
                <a:solidFill>
                  <a:schemeClr val="tx1"/>
                </a:solidFill>
                <a:latin typeface="Verdana" pitchFamily="34" charset="0"/>
              </a:defRPr>
            </a:lvl3pPr>
            <a:lvl4pPr marL="1600200" indent="-228600" defTabSz="931863" eaLnBrk="0" hangingPunct="0">
              <a:defRPr sz="2200">
                <a:solidFill>
                  <a:schemeClr val="tx1"/>
                </a:solidFill>
                <a:latin typeface="Verdana" pitchFamily="34" charset="0"/>
              </a:defRPr>
            </a:lvl4pPr>
            <a:lvl5pPr marL="2057400" indent="-228600" defTabSz="931863" eaLnBrk="0" hangingPunct="0">
              <a:defRPr sz="2200">
                <a:solidFill>
                  <a:schemeClr val="tx1"/>
                </a:solidFill>
                <a:latin typeface="Verdana" pitchFamily="34" charset="0"/>
              </a:defRPr>
            </a:lvl5pPr>
            <a:lvl6pPr marL="2514600" indent="-228600" algn="ctr" defTabSz="931863" eaLnBrk="0" fontAlgn="base" hangingPunct="0">
              <a:spcBef>
                <a:spcPct val="0"/>
              </a:spcBef>
              <a:spcAft>
                <a:spcPct val="0"/>
              </a:spcAft>
              <a:defRPr sz="2200">
                <a:solidFill>
                  <a:schemeClr val="tx1"/>
                </a:solidFill>
                <a:latin typeface="Verdana" pitchFamily="34" charset="0"/>
              </a:defRPr>
            </a:lvl6pPr>
            <a:lvl7pPr marL="2971800" indent="-228600" algn="ctr" defTabSz="931863" eaLnBrk="0" fontAlgn="base" hangingPunct="0">
              <a:spcBef>
                <a:spcPct val="0"/>
              </a:spcBef>
              <a:spcAft>
                <a:spcPct val="0"/>
              </a:spcAft>
              <a:defRPr sz="2200">
                <a:solidFill>
                  <a:schemeClr val="tx1"/>
                </a:solidFill>
                <a:latin typeface="Verdana" pitchFamily="34" charset="0"/>
              </a:defRPr>
            </a:lvl7pPr>
            <a:lvl8pPr marL="3429000" indent="-228600" algn="ctr" defTabSz="931863" eaLnBrk="0" fontAlgn="base" hangingPunct="0">
              <a:spcBef>
                <a:spcPct val="0"/>
              </a:spcBef>
              <a:spcAft>
                <a:spcPct val="0"/>
              </a:spcAft>
              <a:defRPr sz="2200">
                <a:solidFill>
                  <a:schemeClr val="tx1"/>
                </a:solidFill>
                <a:latin typeface="Verdana" pitchFamily="34" charset="0"/>
              </a:defRPr>
            </a:lvl8pPr>
            <a:lvl9pPr marL="3886200" indent="-228600" algn="ctr" defTabSz="931863" eaLnBrk="0" fontAlgn="base" hangingPunct="0">
              <a:spcBef>
                <a:spcPct val="0"/>
              </a:spcBef>
              <a:spcAft>
                <a:spcPct val="0"/>
              </a:spcAft>
              <a:defRPr sz="2200">
                <a:solidFill>
                  <a:schemeClr val="tx1"/>
                </a:solidFill>
                <a:latin typeface="Verdana" pitchFamily="34" charset="0"/>
              </a:defRPr>
            </a:lvl9pPr>
          </a:lstStyle>
          <a:p>
            <a:pPr eaLnBrk="1" hangingPunct="1"/>
            <a:fld id="{24400079-B4B3-4A03-8264-413FCCBCAD1A}" type="slidenum">
              <a:rPr lang="en-US" altLang="en-US" sz="1200" smtClean="0">
                <a:latin typeface="Times New Roman" pitchFamily="18" charset="0"/>
              </a:rPr>
              <a:pPr eaLnBrk="1" hangingPunct="1"/>
              <a:t>20</a:t>
            </a:fld>
            <a:endParaRPr lang="en-US" altLang="en-US" sz="120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200">
                <a:solidFill>
                  <a:schemeClr val="tx1"/>
                </a:solidFill>
                <a:latin typeface="Verdana" pitchFamily="34" charset="0"/>
              </a:defRPr>
            </a:lvl1pPr>
            <a:lvl2pPr marL="742950" indent="-285750" defTabSz="931863" eaLnBrk="0" hangingPunct="0">
              <a:defRPr sz="2200">
                <a:solidFill>
                  <a:schemeClr val="tx1"/>
                </a:solidFill>
                <a:latin typeface="Verdana" pitchFamily="34" charset="0"/>
              </a:defRPr>
            </a:lvl2pPr>
            <a:lvl3pPr marL="1143000" indent="-228600" defTabSz="931863" eaLnBrk="0" hangingPunct="0">
              <a:defRPr sz="2200">
                <a:solidFill>
                  <a:schemeClr val="tx1"/>
                </a:solidFill>
                <a:latin typeface="Verdana" pitchFamily="34" charset="0"/>
              </a:defRPr>
            </a:lvl3pPr>
            <a:lvl4pPr marL="1600200" indent="-228600" defTabSz="931863" eaLnBrk="0" hangingPunct="0">
              <a:defRPr sz="2200">
                <a:solidFill>
                  <a:schemeClr val="tx1"/>
                </a:solidFill>
                <a:latin typeface="Verdana" pitchFamily="34" charset="0"/>
              </a:defRPr>
            </a:lvl4pPr>
            <a:lvl5pPr marL="2057400" indent="-228600" defTabSz="931863" eaLnBrk="0" hangingPunct="0">
              <a:defRPr sz="2200">
                <a:solidFill>
                  <a:schemeClr val="tx1"/>
                </a:solidFill>
                <a:latin typeface="Verdana" pitchFamily="34" charset="0"/>
              </a:defRPr>
            </a:lvl5pPr>
            <a:lvl6pPr marL="2514600" indent="-228600" algn="ctr" defTabSz="931863" eaLnBrk="0" fontAlgn="base" hangingPunct="0">
              <a:spcBef>
                <a:spcPct val="0"/>
              </a:spcBef>
              <a:spcAft>
                <a:spcPct val="0"/>
              </a:spcAft>
              <a:defRPr sz="2200">
                <a:solidFill>
                  <a:schemeClr val="tx1"/>
                </a:solidFill>
                <a:latin typeface="Verdana" pitchFamily="34" charset="0"/>
              </a:defRPr>
            </a:lvl6pPr>
            <a:lvl7pPr marL="2971800" indent="-228600" algn="ctr" defTabSz="931863" eaLnBrk="0" fontAlgn="base" hangingPunct="0">
              <a:spcBef>
                <a:spcPct val="0"/>
              </a:spcBef>
              <a:spcAft>
                <a:spcPct val="0"/>
              </a:spcAft>
              <a:defRPr sz="2200">
                <a:solidFill>
                  <a:schemeClr val="tx1"/>
                </a:solidFill>
                <a:latin typeface="Verdana" pitchFamily="34" charset="0"/>
              </a:defRPr>
            </a:lvl7pPr>
            <a:lvl8pPr marL="3429000" indent="-228600" algn="ctr" defTabSz="931863" eaLnBrk="0" fontAlgn="base" hangingPunct="0">
              <a:spcBef>
                <a:spcPct val="0"/>
              </a:spcBef>
              <a:spcAft>
                <a:spcPct val="0"/>
              </a:spcAft>
              <a:defRPr sz="2200">
                <a:solidFill>
                  <a:schemeClr val="tx1"/>
                </a:solidFill>
                <a:latin typeface="Verdana" pitchFamily="34" charset="0"/>
              </a:defRPr>
            </a:lvl8pPr>
            <a:lvl9pPr marL="3886200" indent="-228600" algn="ctr" defTabSz="931863" eaLnBrk="0" fontAlgn="base" hangingPunct="0">
              <a:spcBef>
                <a:spcPct val="0"/>
              </a:spcBef>
              <a:spcAft>
                <a:spcPct val="0"/>
              </a:spcAft>
              <a:defRPr sz="2200">
                <a:solidFill>
                  <a:schemeClr val="tx1"/>
                </a:solidFill>
                <a:latin typeface="Verdana" pitchFamily="34" charset="0"/>
              </a:defRPr>
            </a:lvl9pPr>
          </a:lstStyle>
          <a:p>
            <a:pPr eaLnBrk="1" hangingPunct="1"/>
            <a:fld id="{8B0EB032-5521-4B86-8FA0-75358D3F3C88}" type="slidenum">
              <a:rPr lang="en-US" altLang="en-US" sz="1200" smtClean="0">
                <a:latin typeface="Times New Roman" pitchFamily="18" charset="0"/>
              </a:rPr>
              <a:pPr eaLnBrk="1" hangingPunct="1"/>
              <a:t>25</a:t>
            </a:fld>
            <a:endParaRPr lang="en-US" altLang="en-US" sz="12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5.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61033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8244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3200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4136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157270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19448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290834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3995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0806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1932521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740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04186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659862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87217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9996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88116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96761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8596601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863605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262489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19816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7144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017203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9929786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00446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846115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782510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532369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54528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865334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73196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766350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4134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22875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23646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1290371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5827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65367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2694393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863757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769148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p:cSld name="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3412607"/>
            <a:ext cx="8341851" cy="1645920"/>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Title 11"/>
          <p:cNvSpPr>
            <a:spLocks noGrp="1"/>
          </p:cNvSpPr>
          <p:nvPr>
            <p:ph type="title"/>
          </p:nvPr>
        </p:nvSpPr>
        <p:spPr>
          <a:xfrm>
            <a:off x="380999" y="1507668"/>
            <a:ext cx="8341851" cy="1645920"/>
          </a:xfrm>
        </p:spPr>
        <p:txBody>
          <a:bodyPr/>
          <a:lstStyle>
            <a:lvl1pPr algn="ctr">
              <a:defRPr sz="4200" spc="150" baseline="0">
                <a:solidFill>
                  <a:schemeClr val="accent4">
                    <a:lumMod val="50000"/>
                  </a:schemeClr>
                </a:solidFill>
              </a:defRPr>
            </a:lvl1pPr>
          </a:lstStyle>
          <a:p>
            <a:r>
              <a:rPr lang="en-US" smtClean="0"/>
              <a:t>Click to edit Master title style</a:t>
            </a:r>
            <a:endParaRPr lang="en-US" dirty="0"/>
          </a:p>
        </p:txBody>
      </p:sp>
      <p:pic>
        <p:nvPicPr>
          <p:cNvPr id="12" name="Picture 11"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38318" y="6018062"/>
            <a:ext cx="2584532" cy="408405"/>
          </a:xfrm>
          <a:prstGeom prst="rect">
            <a:avLst/>
          </a:prstGeom>
        </p:spPr>
      </p:pic>
      <p:sp>
        <p:nvSpPr>
          <p:cNvPr id="5" name="Footer Placeholder 6"/>
          <p:cNvSpPr>
            <a:spLocks noGrp="1"/>
          </p:cNvSpPr>
          <p:nvPr>
            <p:ph type="ftr" sz="quarter" idx="3"/>
          </p:nvPr>
        </p:nvSpPr>
        <p:spPr>
          <a:xfrm>
            <a:off x="380999" y="6068327"/>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r>
              <a:rPr lang="en-US" dirty="0" smtClean="0"/>
              <a:t>Month Day Year</a:t>
            </a:r>
          </a:p>
        </p:txBody>
      </p:sp>
    </p:spTree>
    <p:extLst>
      <p:ext uri="{BB962C8B-B14F-4D97-AF65-F5344CB8AC3E}">
        <p14:creationId xmlns:p14="http://schemas.microsoft.com/office/powerpoint/2010/main" val="12990315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a:lvl1pPr>
            <a:lvl2pPr marL="548640" indent="-182880">
              <a:buFont typeface="Wingdings" charset="2"/>
              <a:buChar char="§"/>
              <a:defRPr/>
            </a:lvl2pPr>
            <a:lvl3pPr marL="822960" indent="-182880">
              <a:buFont typeface="Wingdings" charset="2"/>
              <a:buChar char="§"/>
              <a:defRPr/>
            </a:lvl3pPr>
            <a:lvl4pPr marL="1097280" indent="-182880">
              <a:buFont typeface="Wingdings" charset="2"/>
              <a:buChar char="§"/>
              <a:defRPr/>
            </a:lvl4pPr>
            <a:lvl5pPr marL="1280160" indent="-182880">
              <a:buFont typeface="Wingdings"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lvl1pPr>
              <a:defRPr>
                <a:latin typeface="Book Antiqua"/>
                <a:cs typeface="Book Antiqua"/>
              </a:defRPr>
            </a:lvl1pPr>
          </a:lstStyle>
          <a:p>
            <a:r>
              <a:rPr lang="en-US"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173743627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5"/>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smtClean="0"/>
              <a:t>Click to edit Master title style</a:t>
            </a:r>
            <a:endParaRPr lang="en-US" dirty="0"/>
          </a:p>
        </p:txBody>
      </p:sp>
      <p:pic>
        <p:nvPicPr>
          <p:cNvPr id="5" name="Picture 4" descr="CDE LOGO TEST.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Tree>
    <p:extLst>
      <p:ext uri="{BB962C8B-B14F-4D97-AF65-F5344CB8AC3E}">
        <p14:creationId xmlns:p14="http://schemas.microsoft.com/office/powerpoint/2010/main" val="738514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331860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7183444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1159" y="1722438"/>
            <a:ext cx="4040188" cy="639762"/>
          </a:xfrm>
        </p:spPr>
        <p:txBody>
          <a:bodyPr anchor="b"/>
          <a:lstStyle>
            <a:lvl1pPr marL="0" indent="0" algn="l">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91159"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0485" y="1722438"/>
            <a:ext cx="4041775" cy="639762"/>
          </a:xfrm>
        </p:spPr>
        <p:txBody>
          <a:bodyPr anchor="b"/>
          <a:lstStyle>
            <a:lvl1pPr marL="0" indent="0" algn="l">
              <a:buNone/>
              <a:defRPr sz="2400" b="1">
                <a:solidFill>
                  <a:srgbClr val="785F5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048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Footer Placeholder 4"/>
          <p:cNvSpPr>
            <a:spLocks noGrp="1"/>
          </p:cNvSpPr>
          <p:nvPr>
            <p:ph type="ftr" sz="quarter" idx="10"/>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22393576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44693733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cstate="print"/>
          <a:stretch>
            <a:fillRect/>
          </a:stretch>
        </a:blipFill>
        <a:effectLst/>
      </p:bgPr>
    </p:bg>
    <p:spTree>
      <p:nvGrpSpPr>
        <p:cNvPr id="1" name=""/>
        <p:cNvGrpSpPr/>
        <p:nvPr/>
      </p:nvGrpSpPr>
      <p:grpSpPr>
        <a:xfrm>
          <a:off x="0" y="0"/>
          <a:ext cx="0" cy="0"/>
          <a:chOff x="0" y="0"/>
          <a:chExt cx="0" cy="0"/>
        </a:xfrm>
      </p:grpSpPr>
      <p:pic>
        <p:nvPicPr>
          <p:cNvPr id="4" name="Picture 3"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53093858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p:cSld name="Content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162060" y="22321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7159752" y="1096962"/>
            <a:ext cx="1675660" cy="1033590"/>
          </a:xfrm>
        </p:spPr>
        <p:txBody>
          <a:bodyPr anchor="b"/>
          <a:lstStyle>
            <a:lvl1pPr algn="l">
              <a:defRPr sz="2000" spc="150" baseline="0"/>
            </a:lvl1pPr>
          </a:lstStyle>
          <a:p>
            <a:r>
              <a:rPr lang="en-US" smtClean="0"/>
              <a:t>Click to edit Master title style</a:t>
            </a:r>
            <a:endParaRPr lang="en-US" dirty="0"/>
          </a:p>
        </p:txBody>
      </p:sp>
      <p:pic>
        <p:nvPicPr>
          <p:cNvPr id="8" name="Picture 7"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21560" y="6222265"/>
            <a:ext cx="2584532" cy="408405"/>
          </a:xfrm>
          <a:prstGeom prst="rect">
            <a:avLst/>
          </a:prstGeom>
        </p:spPr>
      </p:pic>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solidFill>
                  <a:srgbClr val="8C8C96">
                    <a:lumMod val="50000"/>
                  </a:srgbClr>
                </a:solidFill>
              </a:rPr>
              <a:pPr/>
              <a:t>‹#›</a:t>
            </a:fld>
            <a:endParaRPr lang="en-US" dirty="0" smtClean="0">
              <a:solidFill>
                <a:srgbClr val="8C8C96">
                  <a:lumMod val="50000"/>
                </a:srgbClr>
              </a:solidFill>
            </a:endParaRPr>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1774996526"/>
      </p:ext>
    </p:extLst>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265680"/>
            <a:ext cx="1676400" cy="2971800"/>
          </a:xfrm>
        </p:spPr>
        <p:txBody>
          <a:bodyPr tIns="0"/>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7162800" y="1107440"/>
            <a:ext cx="1676400" cy="1026160"/>
          </a:xfrm>
        </p:spPr>
        <p:txBody>
          <a:bodyPr anchor="b"/>
          <a:lstStyle>
            <a:lvl1pPr algn="l">
              <a:defRPr sz="2000" spc="150" baseline="0">
                <a:solidFill>
                  <a:schemeClr val="tx1"/>
                </a:solidFill>
              </a:defRPr>
            </a:lvl1pPr>
          </a:lstStyle>
          <a:p>
            <a:r>
              <a:rPr lang="en-US" smtClean="0"/>
              <a:t>Click to edit Master title style</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13" name="Picture 12"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21560" y="6222265"/>
            <a:ext cx="2584532" cy="408405"/>
          </a:xfrm>
          <a:prstGeom prst="rect">
            <a:avLst/>
          </a:prstGeom>
        </p:spPr>
      </p:pic>
    </p:spTree>
    <p:extLst>
      <p:ext uri="{BB962C8B-B14F-4D97-AF65-F5344CB8AC3E}">
        <p14:creationId xmlns:p14="http://schemas.microsoft.com/office/powerpoint/2010/main" val="3457660946"/>
      </p:ext>
    </p:extLst>
  </p:cSld>
  <p:clrMapOvr>
    <a:overrideClrMapping bg1="dk1" tx1="lt1" bg2="dk2" tx2="lt2" accent1="accent1" accent2="accent2" accent3="accent3" accent4="accent4" accent5="accent5" accent6="accent6" hlink="hlink" folHlink="folHlink"/>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p:cSld name="Blank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7162800" y="226568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7162800" y="1076960"/>
            <a:ext cx="1676400" cy="1056640"/>
          </a:xfrm>
        </p:spPr>
        <p:txBody>
          <a:bodyPr anchor="b"/>
          <a:lstStyle>
            <a:lvl1pPr algn="l">
              <a:defRPr sz="2000" spc="150" baseline="0">
                <a:solidFill>
                  <a:schemeClr val="tx1"/>
                </a:solidFill>
              </a:defRPr>
            </a:lvl1pPr>
          </a:lstStyle>
          <a:p>
            <a:r>
              <a:rPr lang="en-US" smtClean="0"/>
              <a:t>Click to edit Master title style</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12" name="Picture 11"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21560" y="6222265"/>
            <a:ext cx="2584532" cy="408405"/>
          </a:xfrm>
          <a:prstGeom prst="rect">
            <a:avLst/>
          </a:prstGeom>
        </p:spPr>
      </p:pic>
    </p:spTree>
    <p:extLst>
      <p:ext uri="{BB962C8B-B14F-4D97-AF65-F5344CB8AC3E}">
        <p14:creationId xmlns:p14="http://schemas.microsoft.com/office/powerpoint/2010/main" val="1066052744"/>
      </p:ext>
    </p:extLst>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p:cSld name="Content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dirty="0">
              <a:solidFill>
                <a:prstClr val="white"/>
              </a:solidFill>
            </a:endParaRPr>
          </a:p>
        </p:txBody>
      </p:sp>
      <p:sp>
        <p:nvSpPr>
          <p:cNvPr id="4" name="Text Placeholder 3"/>
          <p:cNvSpPr>
            <a:spLocks noGrp="1"/>
          </p:cNvSpPr>
          <p:nvPr>
            <p:ph type="body" sz="half" idx="2"/>
          </p:nvPr>
        </p:nvSpPr>
        <p:spPr>
          <a:xfrm>
            <a:off x="1493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149352" y="944562"/>
            <a:ext cx="1675660" cy="1033590"/>
          </a:xfrm>
        </p:spPr>
        <p:txBody>
          <a:bodyPr anchor="b"/>
          <a:lstStyle>
            <a:lvl1pPr algn="l">
              <a:defRPr sz="2000" spc="150" baseline="0"/>
            </a:lvl1pPr>
          </a:lstStyle>
          <a:p>
            <a:r>
              <a:rPr lang="en-US" smtClean="0"/>
              <a:t>Click to edit Master title style</a:t>
            </a:r>
            <a:endParaRPr lang="en-US" dirty="0"/>
          </a:p>
        </p:txBody>
      </p:sp>
      <p:sp>
        <p:nvSpPr>
          <p:cNvPr id="7" name="Footer Placeholder 4"/>
          <p:cNvSpPr>
            <a:spLocks noGrp="1"/>
          </p:cNvSpPr>
          <p:nvPr>
            <p:ph type="ftr" sz="quarter" idx="3"/>
          </p:nvPr>
        </p:nvSpPr>
        <p:spPr>
          <a:xfrm>
            <a:off x="219963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8" name="Picture 7"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9" name="Content Placeholder 2"/>
          <p:cNvSpPr>
            <a:spLocks noGrp="1"/>
          </p:cNvSpPr>
          <p:nvPr>
            <p:ph idx="1"/>
          </p:nvPr>
        </p:nvSpPr>
        <p:spPr>
          <a:xfrm>
            <a:off x="2199640" y="1036320"/>
            <a:ext cx="6589252" cy="4969193"/>
          </a:xfrm>
        </p:spPr>
        <p:txBody>
          <a:bodyPr/>
          <a:lstStyle>
            <a:lvl1pPr>
              <a:defRPr sz="24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1">
                <a:solidFill>
                  <a:srgbClr val="355D7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4193330575"/>
      </p:ext>
    </p:extLst>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p:cSld name="Blank with Caption Lef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493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149352" y="894080"/>
            <a:ext cx="1675660" cy="1084072"/>
          </a:xfrm>
        </p:spPr>
        <p:txBody>
          <a:bodyPr anchor="b"/>
          <a:lstStyle>
            <a:lvl1pPr algn="l">
              <a:defRPr sz="2000" spc="150" baseline="0"/>
            </a:lvl1pPr>
          </a:lstStyle>
          <a:p>
            <a:r>
              <a:rPr lang="en-US" smtClean="0"/>
              <a:t>Click to edit Master title style</a:t>
            </a:r>
            <a:endParaRPr lang="en-US" dirty="0"/>
          </a:p>
        </p:txBody>
      </p:sp>
      <p:sp>
        <p:nvSpPr>
          <p:cNvPr id="7" name="Footer Placeholder 4"/>
          <p:cNvSpPr>
            <a:spLocks noGrp="1"/>
          </p:cNvSpPr>
          <p:nvPr>
            <p:ph type="ftr" sz="quarter" idx="3"/>
          </p:nvPr>
        </p:nvSpPr>
        <p:spPr>
          <a:xfrm>
            <a:off x="219963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smtClean="0"/>
          </a:p>
        </p:txBody>
      </p:sp>
      <p:pic>
        <p:nvPicPr>
          <p:cNvPr id="8" name="Picture 7"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pic>
        <p:nvPicPr>
          <p:cNvPr id="6" name="Picture 5" descr="CDE LOGO TES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204360" y="6222265"/>
            <a:ext cx="2584532" cy="408405"/>
          </a:xfrm>
          <a:prstGeom prst="rect">
            <a:avLst/>
          </a:prstGeom>
        </p:spPr>
      </p:pic>
    </p:spTree>
    <p:extLst>
      <p:ext uri="{BB962C8B-B14F-4D97-AF65-F5344CB8AC3E}">
        <p14:creationId xmlns:p14="http://schemas.microsoft.com/office/powerpoint/2010/main" val="3353815149"/>
      </p:ext>
    </p:extLst>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p:cSld name="Picture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dirty="0">
              <a:solidFill>
                <a:prstClr val="white"/>
              </a:solidFill>
            </a:endParaRPr>
          </a:p>
        </p:txBody>
      </p:sp>
      <p:sp>
        <p:nvSpPr>
          <p:cNvPr id="4" name="Text Placeholder 3"/>
          <p:cNvSpPr>
            <a:spLocks noGrp="1"/>
          </p:cNvSpPr>
          <p:nvPr>
            <p:ph type="body" sz="half" idx="2"/>
          </p:nvPr>
        </p:nvSpPr>
        <p:spPr>
          <a:xfrm>
            <a:off x="1493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149352" y="985520"/>
            <a:ext cx="1675660" cy="992632"/>
          </a:xfrm>
        </p:spPr>
        <p:txBody>
          <a:bodyPr anchor="b"/>
          <a:lstStyle>
            <a:lvl1pPr algn="l">
              <a:defRPr sz="2000" spc="150" baseline="0">
                <a:solidFill>
                  <a:schemeClr val="bg1"/>
                </a:solidFill>
              </a:defRPr>
            </a:lvl1pPr>
          </a:lstStyle>
          <a:p>
            <a:r>
              <a:rPr lang="en-US" smtClean="0"/>
              <a:t>Click to edit Master title style</a:t>
            </a:r>
            <a:endParaRPr lang="en-US" dirty="0"/>
          </a:p>
        </p:txBody>
      </p:sp>
      <p:sp>
        <p:nvSpPr>
          <p:cNvPr id="7" name="Picture Placeholder 2"/>
          <p:cNvSpPr>
            <a:spLocks noGrp="1"/>
          </p:cNvSpPr>
          <p:nvPr>
            <p:ph type="pic" idx="1"/>
          </p:nvPr>
        </p:nvSpPr>
        <p:spPr>
          <a:xfrm>
            <a:off x="2213286" y="304800"/>
            <a:ext cx="6625914" cy="587248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Footer Placeholder 4"/>
          <p:cNvSpPr>
            <a:spLocks noGrp="1"/>
          </p:cNvSpPr>
          <p:nvPr>
            <p:ph type="ftr" sz="quarter" idx="3"/>
          </p:nvPr>
        </p:nvSpPr>
        <p:spPr>
          <a:xfrm>
            <a:off x="219963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9" name="Picture 8" descr="CDE LOGO TES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Tree>
    <p:extLst>
      <p:ext uri="{BB962C8B-B14F-4D97-AF65-F5344CB8AC3E}">
        <p14:creationId xmlns:p14="http://schemas.microsoft.com/office/powerpoint/2010/main" val="13196902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00078264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userDrawn="1">
  <p:cSld name="1_Blank with Caption Lef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49352" y="2130552"/>
            <a:ext cx="1673352" cy="2816352"/>
          </a:xfrm>
          <a:prstGeom prst="rect">
            <a:avLst/>
          </a:prstGeo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149352" y="894080"/>
            <a:ext cx="1675660" cy="1084072"/>
          </a:xfrm>
          <a:prstGeom prst="rect">
            <a:avLst/>
          </a:prstGeom>
        </p:spPr>
        <p:txBody>
          <a:bodyPr anchor="b"/>
          <a:lstStyle>
            <a:lvl1pPr algn="l">
              <a:defRPr sz="2000" spc="150" baseline="0"/>
            </a:lvl1p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2199639" y="6356350"/>
            <a:ext cx="3352800" cy="274320"/>
          </a:xfrm>
          <a:prstGeom prst="rect">
            <a:avLst/>
          </a:prstGeom>
        </p:spPr>
        <p:txBody>
          <a:bodyPr vert="horz" lIns="91440" tIns="45720" rIns="91440" bIns="45720" rtlCol="0" anchor="ctr"/>
          <a:lstStyle>
            <a:lvl1pPr algn="l">
              <a:defRPr sz="1100">
                <a:solidFill>
                  <a:schemeClr val="tx2"/>
                </a:solidFill>
              </a:defRPr>
            </a:lvl1pPr>
          </a:lstStyle>
          <a:p>
            <a:endParaRPr lang="en-US" dirty="0" smtClean="0">
              <a:solidFill>
                <a:srgbClr val="785F55"/>
              </a:solidFill>
            </a:endParaRPr>
          </a:p>
        </p:txBody>
      </p:sp>
      <p:pic>
        <p:nvPicPr>
          <p:cNvPr id="8" name="Picture 7" descr="CDE LOGO TES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204360" y="6222265"/>
            <a:ext cx="2584532" cy="408405"/>
          </a:xfrm>
          <a:prstGeom prst="rect">
            <a:avLst/>
          </a:prstGeom>
        </p:spPr>
      </p:pic>
    </p:spTree>
    <p:extLst>
      <p:ext uri="{BB962C8B-B14F-4D97-AF65-F5344CB8AC3E}">
        <p14:creationId xmlns:p14="http://schemas.microsoft.com/office/powerpoint/2010/main" val="398415469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4920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19501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25320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3.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image" Target="../media/image6.png"/><Relationship Id="rId2" Type="http://schemas.openxmlformats.org/officeDocument/2006/relationships/slideLayout" Target="../slideLayouts/slideLayout48.xml"/><Relationship Id="rId16" Type="http://schemas.openxmlformats.org/officeDocument/2006/relationships/image" Target="../media/image5.png"/><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theme" Target="../theme/theme5.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2" descr="PPTemplate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0" descr="PPTemplate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8" descr="cdelogo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229600" y="6210300"/>
            <a:ext cx="73977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225" name="Text Box 9"/>
          <p:cNvSpPr txBox="1">
            <a:spLocks noChangeArrowheads="1"/>
          </p:cNvSpPr>
          <p:nvPr/>
        </p:nvSpPr>
        <p:spPr bwMode="auto">
          <a:xfrm>
            <a:off x="6991350" y="6477000"/>
            <a:ext cx="2076450" cy="22860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900" b="1" dirty="0">
                <a:latin typeface="+mn-lt"/>
              </a:rPr>
              <a:t>Colorado Department of Education</a:t>
            </a:r>
          </a:p>
        </p:txBody>
      </p:sp>
    </p:spTree>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8" descr="cdelogo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229600" y="6210300"/>
            <a:ext cx="73977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225" name="Text Box 9"/>
          <p:cNvSpPr txBox="1">
            <a:spLocks noChangeArrowheads="1"/>
          </p:cNvSpPr>
          <p:nvPr/>
        </p:nvSpPr>
        <p:spPr bwMode="auto">
          <a:xfrm>
            <a:off x="6991350" y="6477000"/>
            <a:ext cx="2076450" cy="228600"/>
          </a:xfrm>
          <a:prstGeom prst="rect">
            <a:avLst/>
          </a:prstGeom>
          <a:noFill/>
          <a:ln w="9525">
            <a:noFill/>
            <a:miter lim="800000"/>
            <a:headEnd/>
            <a:tailEnd/>
          </a:ln>
          <a:effectLst/>
        </p:spPr>
        <p:txBody>
          <a:bodyPr wrap="none">
            <a:spAutoFit/>
          </a:bodyPr>
          <a:lstStyle/>
          <a:p>
            <a:pPr>
              <a:defRPr/>
            </a:pPr>
            <a:r>
              <a:rPr lang="en-US" sz="900" b="1"/>
              <a:t>Colorado Department of Education</a:t>
            </a:r>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rotWithShape="1">
          <a:blip r:embed="rId16" cstate="prin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3" name="Picture 12" descr="CDE LOGO TEST.png"/>
          <p:cNvPicPr>
            <a:picLocks noChangeAspect="1"/>
          </p:cNvPicPr>
          <p:nvPr/>
        </p:nvPicPr>
        <p:blipFill>
          <a:blip r:embed="rId17" cstate="email">
            <a:extLst>
              <a:ext uri="{28A0092B-C50C-407E-A947-70E740481C1C}">
                <a14:useLocalDpi xmlns:a14="http://schemas.microsoft.com/office/drawing/2010/main" val="0"/>
              </a:ext>
            </a:extLst>
          </a:blip>
          <a:stretch>
            <a:fillRect/>
          </a:stretch>
        </p:blipFill>
        <p:spPr>
          <a:xfrm>
            <a:off x="6204360" y="6222265"/>
            <a:ext cx="2584532" cy="408405"/>
          </a:xfrm>
          <a:prstGeom prst="rect">
            <a:avLst/>
          </a:prstGeom>
        </p:spPr>
      </p:pic>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latin typeface="Arial" charset="0"/>
              </a:rPr>
              <a:pPr/>
              <a:t>‹#›</a:t>
            </a:fld>
            <a:endParaRPr lang="en-US" dirty="0" smtClean="0">
              <a:latin typeface="Arial" charset="0"/>
            </a:endParaRPr>
          </a:p>
        </p:txBody>
      </p:sp>
    </p:spTree>
    <p:extLst>
      <p:ext uri="{BB962C8B-B14F-4D97-AF65-F5344CB8AC3E}">
        <p14:creationId xmlns:p14="http://schemas.microsoft.com/office/powerpoint/2010/main" val="74950305"/>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 id="2147483867" r:id="rId13"/>
    <p:sldLayoutId id="2147483868" r:id="rId14"/>
  </p:sldLayoutIdLst>
  <p:txStyles>
    <p:titleStyle>
      <a:lvl1pPr algn="ctr" defTabSz="914400" rtl="0" eaLnBrk="1" latinLnBrk="0" hangingPunct="1">
        <a:spcBef>
          <a:spcPct val="0"/>
        </a:spcBef>
        <a:buNone/>
        <a:defRPr sz="3200" kern="1200" cap="none" spc="200" baseline="0">
          <a:ln>
            <a:noFill/>
          </a:ln>
          <a:solidFill>
            <a:schemeClr val="bg1"/>
          </a:solidFill>
          <a:effectLst/>
          <a:latin typeface="Palatino Linotype"/>
          <a:ea typeface="+mj-ea"/>
          <a:cs typeface="Palatino Linotype"/>
        </a:defRPr>
      </a:lvl1pPr>
    </p:titleStyle>
    <p:bodyStyle>
      <a:lvl1pPr marL="274320" indent="-228600" algn="l" defTabSz="914400" rtl="0" eaLnBrk="1" latinLnBrk="0" hangingPunct="1">
        <a:spcBef>
          <a:spcPct val="20000"/>
        </a:spcBef>
        <a:buClr>
          <a:schemeClr val="accent1"/>
        </a:buClr>
        <a:buSzPct val="110000"/>
        <a:buFont typeface="Wingdings" charset="2"/>
        <a:buChar char="§"/>
        <a:defRPr sz="2000" kern="1200" spc="150" baseline="0">
          <a:solidFill>
            <a:schemeClr val="accent6">
              <a:lumMod val="50000"/>
            </a:schemeClr>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1800" kern="1200" spc="100" baseline="0">
          <a:solidFill>
            <a:schemeClr val="accent6">
              <a:lumMod val="50000"/>
            </a:schemeClr>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1600" kern="1200" spc="100" baseline="0">
          <a:solidFill>
            <a:schemeClr val="accent6">
              <a:lumMod val="50000"/>
            </a:schemeClr>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400" kern="1200">
          <a:solidFill>
            <a:schemeClr val="accent6">
              <a:lumMod val="50000"/>
            </a:schemeClr>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300" kern="1200" spc="100" baseline="0">
          <a:solidFill>
            <a:schemeClr val="accent6">
              <a:lumMod val="50000"/>
            </a:schemeClr>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7.xml"/></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4.xml"/><Relationship Id="rId2" Type="http://schemas.openxmlformats.org/officeDocument/2006/relationships/notesSlide" Target="../notesSlides/notesSlide3.xml"/><Relationship Id="rId1" Type="http://schemas.openxmlformats.org/officeDocument/2006/relationships/slideLayout" Target="../slideLayouts/slideLayout48.xml"/><Relationship Id="rId6" Type="http://schemas.openxmlformats.org/officeDocument/2006/relationships/slide" Target="slide53.xml"/><Relationship Id="rId5" Type="http://schemas.openxmlformats.org/officeDocument/2006/relationships/slide" Target="slide43.xml"/><Relationship Id="rId4" Type="http://schemas.openxmlformats.org/officeDocument/2006/relationships/slide" Target="slide8.xml"/></Relationships>
</file>

<file path=ppt/slides/_rels/slide1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7.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1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7.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15.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4.xml"/><Relationship Id="rId2" Type="http://schemas.openxmlformats.org/officeDocument/2006/relationships/hyperlink" Target="http://www.cde.state.co.us/cdefinance/FinancialReportingFY2014-15" TargetMode="External"/><Relationship Id="rId1" Type="http://schemas.openxmlformats.org/officeDocument/2006/relationships/slideLayout" Target="../slideLayouts/slideLayout48.xml"/><Relationship Id="rId6" Type="http://schemas.openxmlformats.org/officeDocument/2006/relationships/slide" Target="slide53.xml"/><Relationship Id="rId5" Type="http://schemas.openxmlformats.org/officeDocument/2006/relationships/slide" Target="slide43.xml"/><Relationship Id="rId4" Type="http://schemas.openxmlformats.org/officeDocument/2006/relationships/slide" Target="slide8.xml"/></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17.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4.xml"/><Relationship Id="rId2" Type="http://schemas.openxmlformats.org/officeDocument/2006/relationships/hyperlink" Target="mailto:weber_k@cde.state.co.us" TargetMode="External"/><Relationship Id="rId1" Type="http://schemas.openxmlformats.org/officeDocument/2006/relationships/slideLayout" Target="../slideLayouts/slideLayout48.xml"/><Relationship Id="rId6" Type="http://schemas.openxmlformats.org/officeDocument/2006/relationships/slide" Target="slide53.xml"/><Relationship Id="rId5" Type="http://schemas.openxmlformats.org/officeDocument/2006/relationships/slide" Target="slide43.xml"/><Relationship Id="rId4" Type="http://schemas.openxmlformats.org/officeDocument/2006/relationships/slide" Target="slide8.xml"/></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4.xml"/><Relationship Id="rId2" Type="http://schemas.openxmlformats.org/officeDocument/2006/relationships/notesSlide" Target="../notesSlides/notesSlide4.xml"/><Relationship Id="rId1" Type="http://schemas.openxmlformats.org/officeDocument/2006/relationships/slideLayout" Target="../slideLayouts/slideLayout48.xml"/><Relationship Id="rId6" Type="http://schemas.openxmlformats.org/officeDocument/2006/relationships/slide" Target="slide53.xml"/><Relationship Id="rId5" Type="http://schemas.openxmlformats.org/officeDocument/2006/relationships/slide" Target="slide43.xml"/><Relationship Id="rId4" Type="http://schemas.openxmlformats.org/officeDocument/2006/relationships/slide" Target="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0.xml.rels><?xml version="1.0" encoding="UTF-8" standalone="yes"?>
<Relationships xmlns="http://schemas.openxmlformats.org/package/2006/relationships"><Relationship Id="rId8" Type="http://schemas.openxmlformats.org/officeDocument/2006/relationships/slide" Target="slide54.xml"/><Relationship Id="rId3" Type="http://schemas.openxmlformats.org/officeDocument/2006/relationships/hyperlink" Target="http://www.cde.state.co.us/cdefinance/FinancialReportingFY2014-15" TargetMode="External"/><Relationship Id="rId7" Type="http://schemas.openxmlformats.org/officeDocument/2006/relationships/slide" Target="slide53.xml"/><Relationship Id="rId2" Type="http://schemas.openxmlformats.org/officeDocument/2006/relationships/notesSlide" Target="../notesSlides/notesSlide5.xml"/><Relationship Id="rId1" Type="http://schemas.openxmlformats.org/officeDocument/2006/relationships/slideLayout" Target="../slideLayouts/slideLayout48.xml"/><Relationship Id="rId6" Type="http://schemas.openxmlformats.org/officeDocument/2006/relationships/slide" Target="slide43.xml"/><Relationship Id="rId5" Type="http://schemas.openxmlformats.org/officeDocument/2006/relationships/slide" Target="slide8.xml"/><Relationship Id="rId4" Type="http://schemas.openxmlformats.org/officeDocument/2006/relationships/slide" Target="slide4.xml"/></Relationships>
</file>

<file path=ppt/slides/_rels/slide2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5.xml.rels><?xml version="1.0" encoding="UTF-8" standalone="yes"?>
<Relationships xmlns="http://schemas.openxmlformats.org/package/2006/relationships"><Relationship Id="rId8" Type="http://schemas.openxmlformats.org/officeDocument/2006/relationships/slide" Target="slide54.xml"/><Relationship Id="rId3" Type="http://schemas.openxmlformats.org/officeDocument/2006/relationships/hyperlink" Target="http://www.cde.state.co.us/cdefinance/FinancialReportingFY2014-15" TargetMode="External"/><Relationship Id="rId7" Type="http://schemas.openxmlformats.org/officeDocument/2006/relationships/slide" Target="slide53.xml"/><Relationship Id="rId2" Type="http://schemas.openxmlformats.org/officeDocument/2006/relationships/notesSlide" Target="../notesSlides/notesSlide6.xml"/><Relationship Id="rId1" Type="http://schemas.openxmlformats.org/officeDocument/2006/relationships/slideLayout" Target="../slideLayouts/slideLayout48.xml"/><Relationship Id="rId6" Type="http://schemas.openxmlformats.org/officeDocument/2006/relationships/slide" Target="slide43.xml"/><Relationship Id="rId5" Type="http://schemas.openxmlformats.org/officeDocument/2006/relationships/slide" Target="slide8.xml"/><Relationship Id="rId4" Type="http://schemas.openxmlformats.org/officeDocument/2006/relationships/slide" Target="slid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7.xml.rels><?xml version="1.0" encoding="UTF-8" standalone="yes"?>
<Relationships xmlns="http://schemas.openxmlformats.org/package/2006/relationships"><Relationship Id="rId2" Type="http://schemas.openxmlformats.org/officeDocument/2006/relationships/hyperlink" Target="http://www.gfoa.org/index.php?option=com_content&amp;task=view&amp;id=33&amp;Itemid=57" TargetMode="External"/><Relationship Id="rId1" Type="http://schemas.openxmlformats.org/officeDocument/2006/relationships/slideLayout" Target="../slideLayouts/slideLayout48.xml"/></Relationships>
</file>

<file path=ppt/slides/_rels/slide2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2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3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3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33.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4.xml"/><Relationship Id="rId2" Type="http://schemas.openxmlformats.org/officeDocument/2006/relationships/hyperlink" Target="http://www.cde.state.co.us/cdefinance/FinancialReportingFY2014-15" TargetMode="External"/><Relationship Id="rId1" Type="http://schemas.openxmlformats.org/officeDocument/2006/relationships/slideLayout" Target="../slideLayouts/slideLayout48.xml"/><Relationship Id="rId6" Type="http://schemas.openxmlformats.org/officeDocument/2006/relationships/slide" Target="slide53.xml"/><Relationship Id="rId5" Type="http://schemas.openxmlformats.org/officeDocument/2006/relationships/slide" Target="slide43.xml"/><Relationship Id="rId4" Type="http://schemas.openxmlformats.org/officeDocument/2006/relationships/slide" Target="slide8.xml"/></Relationships>
</file>

<file path=ppt/slides/_rels/slide3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3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3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3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slide" Target="slide8.xml"/><Relationship Id="rId7" Type="http://schemas.openxmlformats.org/officeDocument/2006/relationships/hyperlink" Target="http://www.google.com/url?sa=t&amp;rct=j&amp;q=&amp;esrc=s&amp;frm=1&amp;source=images&amp;cd=&amp;cad=rja&amp;uact=8&amp;ved=0CAQQjRw&amp;url=http://gagsjon.blogspot.com/p/heating-baby-foodbottles-in-microwave.html&amp;ei=FSA_U5qjLKOOyAHD94HABQ&amp;usg=AFQjCNFdgvoCMJdFE2yp6nQrgjncv0wDjg&amp;bvm=bv.64125504,d.aWc" TargetMode="Externa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4.xml"/><Relationship Id="rId2" Type="http://schemas.openxmlformats.org/officeDocument/2006/relationships/notesSlide" Target="../notesSlides/notesSlide2.xml"/><Relationship Id="rId1" Type="http://schemas.openxmlformats.org/officeDocument/2006/relationships/slideLayout" Target="../slideLayouts/slideLayout48.xml"/><Relationship Id="rId6" Type="http://schemas.openxmlformats.org/officeDocument/2006/relationships/slide" Target="slide53.xml"/><Relationship Id="rId5" Type="http://schemas.openxmlformats.org/officeDocument/2006/relationships/slide" Target="slide43.xml"/><Relationship Id="rId4" Type="http://schemas.openxmlformats.org/officeDocument/2006/relationships/slide" Target="slide8.xml"/></Relationships>
</file>

<file path=ppt/slides/_rels/slide4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43.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4.xml"/><Relationship Id="rId2" Type="http://schemas.openxmlformats.org/officeDocument/2006/relationships/slide" Target="slide44.xml"/><Relationship Id="rId1" Type="http://schemas.openxmlformats.org/officeDocument/2006/relationships/slideLayout" Target="../slideLayouts/slideLayout48.xml"/><Relationship Id="rId6" Type="http://schemas.openxmlformats.org/officeDocument/2006/relationships/slide" Target="slide53.xml"/><Relationship Id="rId5" Type="http://schemas.openxmlformats.org/officeDocument/2006/relationships/slide" Target="slide43.xml"/><Relationship Id="rId4" Type="http://schemas.openxmlformats.org/officeDocument/2006/relationships/slide" Target="slide8.xml"/></Relationships>
</file>

<file path=ppt/slides/_rels/slide4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4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4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50.xml.rels><?xml version="1.0" encoding="UTF-8" standalone="yes"?>
<Relationships xmlns="http://schemas.openxmlformats.org/package/2006/relationships"><Relationship Id="rId2" Type="http://schemas.openxmlformats.org/officeDocument/2006/relationships/hyperlink" Target="http://www.cde.state.co.us/cdefinance" TargetMode="External"/><Relationship Id="rId1" Type="http://schemas.openxmlformats.org/officeDocument/2006/relationships/slideLayout" Target="../slideLayouts/slideLayout4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52.xml.rels><?xml version="1.0" encoding="UTF-8" standalone="yes"?>
<Relationships xmlns="http://schemas.openxmlformats.org/package/2006/relationships"><Relationship Id="rId2" Type="http://schemas.openxmlformats.org/officeDocument/2006/relationships/hyperlink" Target="http://www.cde.state.co.us/cdefinance/FinancialReportingFY2014-15" TargetMode="External"/><Relationship Id="rId1" Type="http://schemas.openxmlformats.org/officeDocument/2006/relationships/slideLayout" Target="../slideLayouts/slideLayout48.xml"/></Relationships>
</file>

<file path=ppt/slides/_rels/slide53.xml.rels><?xml version="1.0" encoding="UTF-8" standalone="yes"?>
<Relationships xmlns="http://schemas.openxmlformats.org/package/2006/relationships"><Relationship Id="rId8" Type="http://schemas.openxmlformats.org/officeDocument/2006/relationships/hyperlink" Target="http://www.asbointl.org/learning-career-development/awards-scholarships/meritorious-budget-award-pathway-to-the-mba" TargetMode="External"/><Relationship Id="rId13" Type="http://schemas.openxmlformats.org/officeDocument/2006/relationships/slide" Target="slide54.xml"/><Relationship Id="rId3" Type="http://schemas.openxmlformats.org/officeDocument/2006/relationships/hyperlink" Target="http://www.gfoa.org/index.php?option=com_content&amp;task=view&amp;id=33&amp;Itemid=57" TargetMode="External"/><Relationship Id="rId7" Type="http://schemas.openxmlformats.org/officeDocument/2006/relationships/hyperlink" Target="http://www.asbointl.org/" TargetMode="External"/><Relationship Id="rId12" Type="http://schemas.openxmlformats.org/officeDocument/2006/relationships/slide" Target="slide53.xml"/><Relationship Id="rId2" Type="http://schemas.openxmlformats.org/officeDocument/2006/relationships/hyperlink" Target="http://www.gfoa.org/services/nacslb/" TargetMode="External"/><Relationship Id="rId1" Type="http://schemas.openxmlformats.org/officeDocument/2006/relationships/slideLayout" Target="../slideLayouts/slideLayout48.xml"/><Relationship Id="rId6" Type="http://schemas.openxmlformats.org/officeDocument/2006/relationships/hyperlink" Target="http://www.coloradoasbo.org/i4a/pages/index.cfm?pageid=1" TargetMode="External"/><Relationship Id="rId11" Type="http://schemas.openxmlformats.org/officeDocument/2006/relationships/slide" Target="slide43.xml"/><Relationship Id="rId5" Type="http://schemas.openxmlformats.org/officeDocument/2006/relationships/hyperlink" Target="http://www.lexisnexis.com/hottopics/colorado/" TargetMode="External"/><Relationship Id="rId10" Type="http://schemas.openxmlformats.org/officeDocument/2006/relationships/slide" Target="slide8.xml"/><Relationship Id="rId4" Type="http://schemas.openxmlformats.org/officeDocument/2006/relationships/hyperlink" Target="http://www.cde.state.co.us/cdefinance/sfFPP.htm" TargetMode="External"/><Relationship Id="rId9" Type="http://schemas.openxmlformats.org/officeDocument/2006/relationships/slide" Target="slide4.xml"/></Relationships>
</file>

<file path=ppt/slides/_rels/slide54.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54.xml"/><Relationship Id="rId2" Type="http://schemas.openxmlformats.org/officeDocument/2006/relationships/hyperlink" Target="http://www.gfoa.org/index.php?option=com_content&amp;task=view&amp;id=120&amp;Itemid=134" TargetMode="External"/><Relationship Id="rId1" Type="http://schemas.openxmlformats.org/officeDocument/2006/relationships/slideLayout" Target="../slideLayouts/slideLayout48.xml"/><Relationship Id="rId6" Type="http://schemas.openxmlformats.org/officeDocument/2006/relationships/slide" Target="slide53.xml"/><Relationship Id="rId5" Type="http://schemas.openxmlformats.org/officeDocument/2006/relationships/slide" Target="slide43.xml"/><Relationship Id="rId4" Type="http://schemas.openxmlformats.org/officeDocument/2006/relationships/slide" Target="slide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8" Type="http://schemas.openxmlformats.org/officeDocument/2006/relationships/slide" Target="slide31.xml"/><Relationship Id="rId13" Type="http://schemas.openxmlformats.org/officeDocument/2006/relationships/slide" Target="slide40.xml"/><Relationship Id="rId3" Type="http://schemas.openxmlformats.org/officeDocument/2006/relationships/slide" Target="slide10.xml"/><Relationship Id="rId7" Type="http://schemas.openxmlformats.org/officeDocument/2006/relationships/slide" Target="slide28.xml"/><Relationship Id="rId12" Type="http://schemas.openxmlformats.org/officeDocument/2006/relationships/slide" Target="slide53.xml"/><Relationship Id="rId17" Type="http://schemas.openxmlformats.org/officeDocument/2006/relationships/slide" Target="slide54.xml"/><Relationship Id="rId2" Type="http://schemas.openxmlformats.org/officeDocument/2006/relationships/slide" Target="slide9.xml"/><Relationship Id="rId16" Type="http://schemas.openxmlformats.org/officeDocument/2006/relationships/slide" Target="slide43.xml"/><Relationship Id="rId1" Type="http://schemas.openxmlformats.org/officeDocument/2006/relationships/slideLayout" Target="../slideLayouts/slideLayout48.xml"/><Relationship Id="rId6" Type="http://schemas.openxmlformats.org/officeDocument/2006/relationships/slide" Target="slide25.xml"/><Relationship Id="rId11" Type="http://schemas.openxmlformats.org/officeDocument/2006/relationships/slide" Target="slide44.xml"/><Relationship Id="rId5" Type="http://schemas.openxmlformats.org/officeDocument/2006/relationships/slide" Target="slide23.xml"/><Relationship Id="rId15" Type="http://schemas.openxmlformats.org/officeDocument/2006/relationships/slide" Target="slide8.xml"/><Relationship Id="rId10" Type="http://schemas.openxmlformats.org/officeDocument/2006/relationships/slide" Target="slide37.xml"/><Relationship Id="rId4" Type="http://schemas.openxmlformats.org/officeDocument/2006/relationships/slide" Target="slide11.xml"/><Relationship Id="rId9" Type="http://schemas.openxmlformats.org/officeDocument/2006/relationships/slide" Target="slide35.xml"/><Relationship Id="rId14" Type="http://schemas.openxmlformats.org/officeDocument/2006/relationships/slide" Target="slide4.xml"/></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48.xml"/><Relationship Id="rId6" Type="http://schemas.openxmlformats.org/officeDocument/2006/relationships/slide" Target="slide54.xml"/><Relationship Id="rId5" Type="http://schemas.openxmlformats.org/officeDocument/2006/relationships/slide" Target="slide53.xml"/><Relationship Id="rId4" Type="http://schemas.openxmlformats.org/officeDocument/2006/relationships/slide" Target="slide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838200" y="2286000"/>
            <a:ext cx="7772400" cy="3733800"/>
          </a:xfrm>
        </p:spPr>
        <p:txBody>
          <a:bodyPr/>
          <a:lstStyle/>
          <a:p>
            <a:pPr eaLnBrk="1" hangingPunct="1">
              <a:defRPr/>
            </a:pPr>
            <a:endParaRPr lang="en-US" b="1" dirty="0" smtClean="0">
              <a:solidFill>
                <a:schemeClr val="accent6">
                  <a:lumMod val="50000"/>
                </a:schemeClr>
              </a:solidFill>
              <a:latin typeface="+mj-lt"/>
            </a:endParaRPr>
          </a:p>
          <a:p>
            <a:pPr eaLnBrk="1" hangingPunct="1">
              <a:defRPr/>
            </a:pPr>
            <a:endParaRPr lang="en-US" b="1" dirty="0" smtClean="0">
              <a:solidFill>
                <a:schemeClr val="accent6">
                  <a:lumMod val="50000"/>
                </a:schemeClr>
              </a:solidFill>
              <a:latin typeface="+mj-lt"/>
            </a:endParaRPr>
          </a:p>
          <a:p>
            <a:pPr eaLnBrk="1" hangingPunct="1">
              <a:defRPr/>
            </a:pPr>
            <a:r>
              <a:rPr lang="en-US" dirty="0" smtClean="0">
                <a:solidFill>
                  <a:schemeClr val="accent6">
                    <a:lumMod val="50000"/>
                  </a:schemeClr>
                </a:solidFill>
                <a:latin typeface="+mj-lt"/>
              </a:rPr>
              <a:t>April 2014</a:t>
            </a:r>
          </a:p>
          <a:p>
            <a:pPr eaLnBrk="1" hangingPunct="1">
              <a:defRPr/>
            </a:pPr>
            <a:endParaRPr lang="en-US" b="1" dirty="0" smtClean="0">
              <a:solidFill>
                <a:schemeClr val="accent6">
                  <a:lumMod val="50000"/>
                </a:schemeClr>
              </a:solidFill>
              <a:latin typeface="+mj-lt"/>
            </a:endParaRPr>
          </a:p>
          <a:p>
            <a:pPr eaLnBrk="1" hangingPunct="1">
              <a:defRPr/>
            </a:pPr>
            <a:r>
              <a:rPr lang="en-US" sz="2400" dirty="0" smtClean="0">
                <a:solidFill>
                  <a:schemeClr val="accent6">
                    <a:lumMod val="50000"/>
                  </a:schemeClr>
                </a:solidFill>
                <a:latin typeface="+mj-lt"/>
              </a:rPr>
              <a:t>Leanne Emm, Associate Commissioner</a:t>
            </a:r>
          </a:p>
          <a:p>
            <a:pPr eaLnBrk="1" hangingPunct="1">
              <a:defRPr/>
            </a:pPr>
            <a:r>
              <a:rPr lang="en-US" sz="2400" dirty="0" smtClean="0">
                <a:solidFill>
                  <a:schemeClr val="accent6">
                    <a:lumMod val="50000"/>
                  </a:schemeClr>
                </a:solidFill>
                <a:latin typeface="+mj-lt"/>
              </a:rPr>
              <a:t>Public School Finance</a:t>
            </a:r>
          </a:p>
          <a:p>
            <a:pPr eaLnBrk="1" hangingPunct="1">
              <a:defRPr/>
            </a:pPr>
            <a:r>
              <a:rPr lang="en-US" sz="2400" dirty="0" smtClean="0">
                <a:solidFill>
                  <a:schemeClr val="accent6">
                    <a:lumMod val="50000"/>
                  </a:schemeClr>
                </a:solidFill>
                <a:latin typeface="+mj-lt"/>
              </a:rPr>
              <a:t>Colorado Department of Education</a:t>
            </a:r>
          </a:p>
        </p:txBody>
      </p:sp>
      <p:sp>
        <p:nvSpPr>
          <p:cNvPr id="5122" name="Rectangle 2"/>
          <p:cNvSpPr>
            <a:spLocks noGrp="1" noChangeArrowheads="1"/>
          </p:cNvSpPr>
          <p:nvPr>
            <p:ph type="title"/>
          </p:nvPr>
        </p:nvSpPr>
        <p:spPr bwMode="auto">
          <a:xfrm>
            <a:off x="685800" y="1447800"/>
            <a:ext cx="7772400" cy="1187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000" b="1" dirty="0" smtClean="0">
                <a:solidFill>
                  <a:schemeClr val="accent6">
                    <a:lumMod val="50000"/>
                  </a:schemeClr>
                </a:solidFill>
              </a:rPr>
              <a:t>Budget – Compliance</a:t>
            </a:r>
            <a:br>
              <a:rPr lang="en-US" altLang="en-US" sz="4000" b="1" dirty="0" smtClean="0">
                <a:solidFill>
                  <a:schemeClr val="accent6">
                    <a:lumMod val="50000"/>
                  </a:schemeClr>
                </a:solidFill>
              </a:rPr>
            </a:br>
            <a:r>
              <a:rPr lang="en-US" altLang="en-US" sz="3200" b="1" dirty="0" smtClean="0">
                <a:solidFill>
                  <a:schemeClr val="accent6">
                    <a:lumMod val="50000"/>
                  </a:schemeClr>
                </a:solidFill>
              </a:rPr>
              <a:t>(Subject to Accreditation Compliance)</a:t>
            </a:r>
            <a:r>
              <a:rPr lang="en-US" altLang="en-US" sz="4000" b="1" dirty="0" smtClean="0">
                <a:solidFill>
                  <a:schemeClr val="accent6">
                    <a:lumMod val="50000"/>
                  </a:schemeClr>
                </a:solidFill>
              </a:rPr>
              <a:t/>
            </a:r>
            <a:br>
              <a:rPr lang="en-US" altLang="en-US" sz="4000" b="1" dirty="0" smtClean="0">
                <a:solidFill>
                  <a:schemeClr val="accent6">
                    <a:lumMod val="50000"/>
                  </a:schemeClr>
                </a:solidFill>
              </a:rPr>
            </a:br>
            <a:endParaRPr lang="en-US" altLang="en-US" sz="4000" dirty="0" smtClean="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bwMode="auto">
          <a:xfrm>
            <a:off x="381000" y="17526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If either the budget or appropriation resolution is not adopted prior to June 30, the entity is held to 90% of prior year’s adopted budget.</a:t>
            </a:r>
          </a:p>
          <a:p>
            <a:pPr marL="45720" indent="0">
              <a:buNone/>
            </a:pPr>
            <a:endParaRPr lang="en-US" altLang="en-US" sz="2400" dirty="0" smtClean="0">
              <a:solidFill>
                <a:schemeClr val="accent6">
                  <a:lumMod val="50000"/>
                </a:schemeClr>
              </a:solidFill>
            </a:endParaRPr>
          </a:p>
        </p:txBody>
      </p:sp>
      <p:sp>
        <p:nvSpPr>
          <p:cNvPr id="15362" name="Title 1"/>
          <p:cNvSpPr>
            <a:spLocks noGrp="1"/>
          </p:cNvSpPr>
          <p:nvPr>
            <p:ph type="title"/>
          </p:nvPr>
        </p:nvSpPr>
        <p:spPr bwMode="auto">
          <a:xfrm>
            <a:off x="155377" y="381000"/>
            <a:ext cx="8836223"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Failure to adopt budget or appropriation </a:t>
            </a:r>
            <a:br>
              <a:rPr lang="en-US" altLang="en-US" dirty="0"/>
            </a:br>
            <a:r>
              <a:rPr lang="en-US" altLang="en-US" sz="2800" dirty="0"/>
              <a:t>22-44-104, C.R.S</a:t>
            </a:r>
            <a:r>
              <a:rPr lang="en-US" altLang="en-US" sz="2800" dirty="0" smtClean="0"/>
              <a:t>.</a:t>
            </a:r>
            <a:endParaRPr lang="en-US" altLang="en-US" sz="2800" dirty="0"/>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6" name="Freeform 15"/>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7" name="Freeform 16"/>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8" name="Freeform 17"/>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9" name="Freeform 18"/>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20" name="Freeform 19"/>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extLst>
      <p:ext uri="{BB962C8B-B14F-4D97-AF65-F5344CB8AC3E}">
        <p14:creationId xmlns:p14="http://schemas.microsoft.com/office/powerpoint/2010/main" val="3607662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Content Placeholder 9"/>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80000"/>
              </a:lnSpc>
            </a:pPr>
            <a:r>
              <a:rPr lang="en-US" altLang="en-US" sz="2400" dirty="0" smtClean="0">
                <a:solidFill>
                  <a:schemeClr val="accent6">
                    <a:lumMod val="50000"/>
                  </a:schemeClr>
                </a:solidFill>
              </a:rPr>
              <a:t>The budget shall be:</a:t>
            </a:r>
          </a:p>
          <a:p>
            <a:pPr lvl="1" eaLnBrk="1" hangingPunct="1">
              <a:lnSpc>
                <a:spcPct val="80000"/>
              </a:lnSpc>
            </a:pPr>
            <a:r>
              <a:rPr lang="en-US" altLang="en-US" sz="2400" dirty="0" smtClean="0">
                <a:solidFill>
                  <a:schemeClr val="accent6">
                    <a:lumMod val="50000"/>
                  </a:schemeClr>
                </a:solidFill>
              </a:rPr>
              <a:t>Presented in summary format</a:t>
            </a:r>
          </a:p>
          <a:p>
            <a:pPr lvl="1" eaLnBrk="1" hangingPunct="1">
              <a:lnSpc>
                <a:spcPct val="80000"/>
              </a:lnSpc>
            </a:pPr>
            <a:r>
              <a:rPr lang="en-US" altLang="en-US" sz="2400" dirty="0" smtClean="0">
                <a:solidFill>
                  <a:schemeClr val="accent6">
                    <a:lumMod val="50000"/>
                  </a:schemeClr>
                </a:solidFill>
              </a:rPr>
              <a:t>Understandable to layperson</a:t>
            </a:r>
          </a:p>
          <a:p>
            <a:pPr lvl="1" eaLnBrk="1" hangingPunct="1">
              <a:lnSpc>
                <a:spcPct val="80000"/>
              </a:lnSpc>
            </a:pPr>
            <a:r>
              <a:rPr lang="en-US" altLang="en-US" sz="2400" dirty="0" smtClean="0">
                <a:solidFill>
                  <a:schemeClr val="accent6">
                    <a:lumMod val="50000"/>
                  </a:schemeClr>
                </a:solidFill>
              </a:rPr>
              <a:t>Allow for comparisons of revenues and expenditures among school districts by pupil</a:t>
            </a:r>
          </a:p>
          <a:p>
            <a:pPr lvl="1" eaLnBrk="1" hangingPunct="1">
              <a:lnSpc>
                <a:spcPct val="80000"/>
              </a:lnSpc>
            </a:pPr>
            <a:r>
              <a:rPr lang="en-US" altLang="en-US" sz="2400" dirty="0" smtClean="0">
                <a:solidFill>
                  <a:schemeClr val="accent6">
                    <a:lumMod val="50000"/>
                  </a:schemeClr>
                </a:solidFill>
              </a:rPr>
              <a:t>Itemize expenditures by fund and by pupil</a:t>
            </a:r>
          </a:p>
          <a:p>
            <a:pPr lvl="1" eaLnBrk="1" hangingPunct="1">
              <a:lnSpc>
                <a:spcPct val="80000"/>
              </a:lnSpc>
            </a:pPr>
            <a:endParaRPr lang="en-US" altLang="en-US" sz="2600" dirty="0" smtClean="0">
              <a:solidFill>
                <a:schemeClr val="accent6">
                  <a:lumMod val="50000"/>
                </a:schemeClr>
              </a:solidFill>
            </a:endParaRPr>
          </a:p>
        </p:txBody>
      </p:sp>
      <p:sp>
        <p:nvSpPr>
          <p:cNvPr id="18434" name="Title 3"/>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 contents – mandatory</a:t>
            </a:r>
            <a:br>
              <a:rPr lang="en-US" altLang="en-US" dirty="0"/>
            </a:br>
            <a:r>
              <a:rPr lang="en-US" altLang="en-US" sz="2800" dirty="0"/>
              <a:t>22-44-105,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Content Placeholder 9"/>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altLang="en-US" sz="2400" dirty="0" smtClean="0">
                <a:solidFill>
                  <a:schemeClr val="accent6">
                    <a:lumMod val="50000"/>
                  </a:schemeClr>
                </a:solidFill>
              </a:rPr>
              <a:t>The budget shall:</a:t>
            </a:r>
          </a:p>
          <a:p>
            <a:pPr lvl="1" eaLnBrk="1" hangingPunct="1">
              <a:lnSpc>
                <a:spcPct val="90000"/>
              </a:lnSpc>
            </a:pPr>
            <a:r>
              <a:rPr lang="en-US" altLang="en-US" sz="2400" dirty="0" smtClean="0">
                <a:solidFill>
                  <a:schemeClr val="accent6">
                    <a:lumMod val="50000"/>
                  </a:schemeClr>
                </a:solidFill>
              </a:rPr>
              <a:t>Describe the expenditure </a:t>
            </a:r>
          </a:p>
          <a:p>
            <a:pPr lvl="1" eaLnBrk="1" hangingPunct="1">
              <a:lnSpc>
                <a:spcPct val="90000"/>
              </a:lnSpc>
            </a:pPr>
            <a:r>
              <a:rPr lang="en-US" altLang="en-US" sz="2400" dirty="0" smtClean="0">
                <a:solidFill>
                  <a:schemeClr val="accent6">
                    <a:lumMod val="50000"/>
                  </a:schemeClr>
                </a:solidFill>
              </a:rPr>
              <a:t>Show amount budgeted for current fiscal year</a:t>
            </a:r>
          </a:p>
          <a:p>
            <a:pPr lvl="1" eaLnBrk="1" hangingPunct="1">
              <a:lnSpc>
                <a:spcPct val="90000"/>
              </a:lnSpc>
            </a:pPr>
            <a:r>
              <a:rPr lang="en-US" altLang="en-US" sz="2400" dirty="0" smtClean="0">
                <a:solidFill>
                  <a:schemeClr val="accent6">
                    <a:lumMod val="50000"/>
                  </a:schemeClr>
                </a:solidFill>
              </a:rPr>
              <a:t>Show the amount estimated to be expended for the current fiscal year</a:t>
            </a:r>
          </a:p>
          <a:p>
            <a:pPr lvl="1" eaLnBrk="1" hangingPunct="1">
              <a:lnSpc>
                <a:spcPct val="90000"/>
              </a:lnSpc>
            </a:pPr>
            <a:r>
              <a:rPr lang="en-US" altLang="en-US" sz="2400" dirty="0" smtClean="0">
                <a:solidFill>
                  <a:schemeClr val="accent6">
                    <a:lumMod val="50000"/>
                  </a:schemeClr>
                </a:solidFill>
              </a:rPr>
              <a:t>Show amount budgeted for ensuing fiscal year</a:t>
            </a:r>
          </a:p>
          <a:p>
            <a:pPr lvl="1" eaLnBrk="1" hangingPunct="1">
              <a:lnSpc>
                <a:spcPct val="90000"/>
              </a:lnSpc>
            </a:pPr>
            <a:r>
              <a:rPr lang="en-US" altLang="en-US" sz="2400" dirty="0" smtClean="0">
                <a:solidFill>
                  <a:schemeClr val="accent6">
                    <a:lumMod val="50000"/>
                  </a:schemeClr>
                </a:solidFill>
              </a:rPr>
              <a:t>Summarize revenues by revenue source &amp; expenditures by function, fund, and object</a:t>
            </a:r>
          </a:p>
          <a:p>
            <a:endParaRPr lang="en-US" altLang="en-US" dirty="0" smtClean="0">
              <a:solidFill>
                <a:schemeClr val="accent6">
                  <a:lumMod val="50000"/>
                </a:schemeClr>
              </a:solidFill>
            </a:endParaRPr>
          </a:p>
        </p:txBody>
      </p:sp>
      <p:sp>
        <p:nvSpPr>
          <p:cNvPr id="19458" name="Title 3"/>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 contents – mandatory</a:t>
            </a:r>
            <a:br>
              <a:rPr lang="en-US" altLang="en-US" dirty="0"/>
            </a:br>
            <a:r>
              <a:rPr lang="en-US" altLang="en-US" sz="2800" dirty="0"/>
              <a:t>22-44-105,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3"/>
          <p:cNvGraphicFramePr>
            <a:graphicFrameLocks/>
          </p:cNvGraphicFramePr>
          <p:nvPr>
            <p:extLst>
              <p:ext uri="{D42A27DB-BD31-4B8C-83A1-F6EECF244321}">
                <p14:modId xmlns:p14="http://schemas.microsoft.com/office/powerpoint/2010/main" val="2574525567"/>
              </p:ext>
            </p:extLst>
          </p:nvPr>
        </p:nvGraphicFramePr>
        <p:xfrm>
          <a:off x="304800" y="228600"/>
          <a:ext cx="8381999" cy="5829122"/>
        </p:xfrm>
        <a:graphic>
          <a:graphicData uri="http://schemas.openxmlformats.org/drawingml/2006/table">
            <a:tbl>
              <a:tblPr firstRow="1" bandRow="1">
                <a:tableStyleId>{5C22544A-7EE6-4342-B048-85BDC9FD1C3A}</a:tableStyleId>
              </a:tblPr>
              <a:tblGrid>
                <a:gridCol w="3352800"/>
                <a:gridCol w="1311965"/>
                <a:gridCol w="1239078"/>
                <a:gridCol w="1457739"/>
                <a:gridCol w="1020417"/>
              </a:tblGrid>
              <a:tr h="436267">
                <a:tc>
                  <a:txBody>
                    <a:bodyPr/>
                    <a:lstStyle/>
                    <a:p>
                      <a:pPr algn="ctr" fontAlgn="b"/>
                      <a:r>
                        <a:rPr lang="en-US" sz="1400" b="1" i="0" u="none" strike="noStrike" baseline="0" dirty="0">
                          <a:solidFill>
                            <a:srgbClr val="000000"/>
                          </a:solidFill>
                          <a:latin typeface="Calibri"/>
                        </a:rPr>
                        <a:t>ABC School </a:t>
                      </a:r>
                      <a:r>
                        <a:rPr lang="en-US" sz="1400" b="1" i="0" u="none" strike="noStrike" baseline="0" dirty="0" smtClean="0">
                          <a:solidFill>
                            <a:srgbClr val="000000"/>
                          </a:solidFill>
                          <a:latin typeface="Calibri"/>
                        </a:rPr>
                        <a:t>District/Charter</a:t>
                      </a:r>
                    </a:p>
                    <a:p>
                      <a:pPr algn="ctr" fontAlgn="b"/>
                      <a:r>
                        <a:rPr lang="en-US" sz="1400" b="1" i="0" u="none" strike="noStrike" baseline="0" dirty="0" smtClean="0">
                          <a:solidFill>
                            <a:srgbClr val="000000"/>
                          </a:solidFill>
                          <a:latin typeface="Calibri"/>
                        </a:rPr>
                        <a:t>General </a:t>
                      </a:r>
                      <a:r>
                        <a:rPr lang="en-US" sz="1400" b="1" i="0" u="none" strike="noStrike" baseline="0" dirty="0">
                          <a:solidFill>
                            <a:srgbClr val="000000"/>
                          </a:solidFill>
                          <a:latin typeface="Calibri"/>
                        </a:rPr>
                        <a:t>Fund Budget</a:t>
                      </a:r>
                    </a:p>
                  </a:txBody>
                  <a:tcPr marL="9525" marR="9525" marT="9525" marB="0" anchor="b"/>
                </a:tc>
                <a:tc>
                  <a:txBody>
                    <a:bodyPr/>
                    <a:lstStyle/>
                    <a:p>
                      <a:pPr algn="ctr" fontAlgn="b"/>
                      <a:r>
                        <a:rPr lang="en-US" sz="1400" b="1" i="0" u="none" strike="noStrike" baseline="0" dirty="0">
                          <a:solidFill>
                            <a:srgbClr val="000000"/>
                          </a:solidFill>
                          <a:latin typeface="Calibri"/>
                        </a:rPr>
                        <a:t>Prior Year </a:t>
                      </a:r>
                      <a:r>
                        <a:rPr lang="en-US" sz="1400" b="1" i="0" u="none" strike="noStrike" baseline="0" dirty="0" smtClean="0">
                          <a:solidFill>
                            <a:srgbClr val="000000"/>
                          </a:solidFill>
                          <a:latin typeface="Calibri"/>
                        </a:rPr>
                        <a:t>Actual</a:t>
                      </a:r>
                    </a:p>
                    <a:p>
                      <a:pPr algn="ctr" fontAlgn="b"/>
                      <a:r>
                        <a:rPr lang="en-US" sz="1400" b="1" i="0" u="none" strike="noStrike" baseline="0" dirty="0" smtClean="0">
                          <a:solidFill>
                            <a:srgbClr val="000000"/>
                          </a:solidFill>
                          <a:latin typeface="Calibri"/>
                        </a:rPr>
                        <a:t>(Recommended)</a:t>
                      </a:r>
                      <a:endParaRPr lang="en-US" sz="1400" b="1" i="0" u="none" strike="noStrike" baseline="0" dirty="0">
                        <a:solidFill>
                          <a:srgbClr val="000000"/>
                        </a:solidFill>
                        <a:latin typeface="Calibri"/>
                      </a:endParaRPr>
                    </a:p>
                  </a:txBody>
                  <a:tcPr marL="9525" marR="9525" marT="9525" marB="0" anchor="b"/>
                </a:tc>
                <a:tc>
                  <a:txBody>
                    <a:bodyPr/>
                    <a:lstStyle/>
                    <a:p>
                      <a:pPr algn="ctr" fontAlgn="b"/>
                      <a:r>
                        <a:rPr lang="en-US" sz="1400" b="1" i="0" u="none" strike="noStrike" baseline="0" dirty="0">
                          <a:solidFill>
                            <a:srgbClr val="000000"/>
                          </a:solidFill>
                          <a:latin typeface="Calibri"/>
                        </a:rPr>
                        <a:t>Current Year </a:t>
                      </a:r>
                      <a:r>
                        <a:rPr lang="en-US" sz="1400" b="1" i="0" u="none" strike="noStrike" baseline="0" dirty="0" smtClean="0">
                          <a:solidFill>
                            <a:srgbClr val="000000"/>
                          </a:solidFill>
                          <a:latin typeface="Calibri"/>
                        </a:rPr>
                        <a:t>Budget</a:t>
                      </a:r>
                    </a:p>
                    <a:p>
                      <a:pPr algn="ctr" fontAlgn="b"/>
                      <a:r>
                        <a:rPr lang="en-US" sz="1400" b="1" i="0" u="none" strike="noStrike" baseline="0" dirty="0" smtClean="0">
                          <a:solidFill>
                            <a:srgbClr val="000000"/>
                          </a:solidFill>
                          <a:latin typeface="Calibri"/>
                        </a:rPr>
                        <a:t>(Required)</a:t>
                      </a:r>
                      <a:endParaRPr lang="en-US" sz="1400" b="1" i="0" u="none" strike="noStrike" baseline="0" dirty="0">
                        <a:solidFill>
                          <a:srgbClr val="000000"/>
                        </a:solidFill>
                        <a:latin typeface="Calibri"/>
                      </a:endParaRPr>
                    </a:p>
                  </a:txBody>
                  <a:tcPr marL="9525" marR="9525" marT="9525" marB="0" anchor="b"/>
                </a:tc>
                <a:tc>
                  <a:txBody>
                    <a:bodyPr/>
                    <a:lstStyle/>
                    <a:p>
                      <a:pPr algn="ctr" fontAlgn="b"/>
                      <a:r>
                        <a:rPr lang="en-US" sz="1400" b="1" i="0" u="none" strike="noStrike" baseline="0" dirty="0">
                          <a:solidFill>
                            <a:srgbClr val="000000"/>
                          </a:solidFill>
                          <a:latin typeface="Calibri"/>
                        </a:rPr>
                        <a:t>Current </a:t>
                      </a:r>
                      <a:r>
                        <a:rPr lang="en-US" sz="1400" b="1" i="0" u="none" strike="noStrike" baseline="0" dirty="0" smtClean="0">
                          <a:solidFill>
                            <a:srgbClr val="000000"/>
                          </a:solidFill>
                          <a:latin typeface="Calibri"/>
                        </a:rPr>
                        <a:t>Year</a:t>
                      </a:r>
                    </a:p>
                    <a:p>
                      <a:pPr algn="ctr" fontAlgn="b"/>
                      <a:r>
                        <a:rPr lang="en-US" sz="1400" b="1" i="0" u="none" strike="noStrike" baseline="0" dirty="0" smtClean="0">
                          <a:solidFill>
                            <a:srgbClr val="000000"/>
                          </a:solidFill>
                          <a:latin typeface="Calibri"/>
                        </a:rPr>
                        <a:t>Estimated Actual</a:t>
                      </a:r>
                    </a:p>
                    <a:p>
                      <a:pPr algn="ctr" fontAlgn="b"/>
                      <a:r>
                        <a:rPr lang="en-US" sz="1400" b="1" i="0" u="none" strike="noStrike" baseline="0" dirty="0" smtClean="0">
                          <a:solidFill>
                            <a:srgbClr val="000000"/>
                          </a:solidFill>
                          <a:latin typeface="Calibri"/>
                        </a:rPr>
                        <a:t>(Required)</a:t>
                      </a:r>
                      <a:endParaRPr lang="en-US" sz="1400" b="1" i="0" u="none" strike="noStrike" baseline="0" dirty="0">
                        <a:solidFill>
                          <a:srgbClr val="000000"/>
                        </a:solidFill>
                        <a:latin typeface="Calibri"/>
                      </a:endParaRPr>
                    </a:p>
                  </a:txBody>
                  <a:tcPr marL="9525" marR="9525" marT="9525" marB="0" anchor="b"/>
                </a:tc>
                <a:tc>
                  <a:txBody>
                    <a:bodyPr/>
                    <a:lstStyle/>
                    <a:p>
                      <a:pPr algn="ctr" fontAlgn="b"/>
                      <a:r>
                        <a:rPr lang="en-US" sz="1400" b="1" i="0" u="none" strike="noStrike" baseline="0" dirty="0">
                          <a:solidFill>
                            <a:srgbClr val="000000"/>
                          </a:solidFill>
                          <a:latin typeface="Calibri"/>
                        </a:rPr>
                        <a:t>Next Year </a:t>
                      </a:r>
                      <a:r>
                        <a:rPr lang="en-US" sz="1400" b="1" i="0" u="none" strike="noStrike" baseline="0" dirty="0" smtClean="0">
                          <a:solidFill>
                            <a:srgbClr val="000000"/>
                          </a:solidFill>
                          <a:latin typeface="Calibri"/>
                        </a:rPr>
                        <a:t>Budget</a:t>
                      </a:r>
                    </a:p>
                    <a:p>
                      <a:pPr algn="ctr" fontAlgn="b"/>
                      <a:r>
                        <a:rPr lang="en-US" sz="1400" b="1" i="0" u="none" strike="noStrike" baseline="0" dirty="0" smtClean="0">
                          <a:solidFill>
                            <a:srgbClr val="000000"/>
                          </a:solidFill>
                          <a:latin typeface="Calibri"/>
                        </a:rPr>
                        <a:t>(Required)</a:t>
                      </a:r>
                      <a:endParaRPr lang="en-US" sz="1400" b="1" i="0" u="none" strike="noStrike" baseline="0" dirty="0">
                        <a:solidFill>
                          <a:srgbClr val="000000"/>
                        </a:solidFill>
                        <a:latin typeface="Calibri"/>
                      </a:endParaRPr>
                    </a:p>
                  </a:txBody>
                  <a:tcPr marL="9525" marR="9525" marT="9525" marB="0" anchor="b"/>
                </a:tc>
              </a:tr>
              <a:tr h="342482">
                <a:tc>
                  <a:txBody>
                    <a:bodyPr/>
                    <a:lstStyle/>
                    <a:p>
                      <a:pPr algn="l" fontAlgn="b"/>
                      <a:r>
                        <a:rPr lang="en-US" sz="1400" b="1" i="0" u="none" strike="noStrike" baseline="0" dirty="0" smtClean="0">
                          <a:solidFill>
                            <a:srgbClr val="000000"/>
                          </a:solidFill>
                          <a:latin typeface="Calibri"/>
                        </a:rPr>
                        <a:t>Beginning Fund Balance</a:t>
                      </a:r>
                      <a:endParaRPr lang="en-US" sz="1400" b="1" i="0" u="none" strike="noStrike" baseline="0"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r>
              <a:tr h="342482">
                <a:tc>
                  <a:txBody>
                    <a:bodyPr/>
                    <a:lstStyle/>
                    <a:p>
                      <a:pPr algn="l" fontAlgn="b"/>
                      <a:r>
                        <a:rPr lang="en-US" sz="1400" b="1" i="0" u="sng" strike="noStrike" baseline="0" dirty="0">
                          <a:solidFill>
                            <a:srgbClr val="000000"/>
                          </a:solidFill>
                          <a:latin typeface="Calibri"/>
                        </a:rPr>
                        <a:t>Revenue</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r>
              <a:tr h="342482">
                <a:tc>
                  <a:txBody>
                    <a:bodyPr/>
                    <a:lstStyle/>
                    <a:p>
                      <a:pPr algn="l" fontAlgn="b"/>
                      <a:r>
                        <a:rPr lang="en-US" sz="1400" b="0" i="0" u="none" strike="noStrike" baseline="0" dirty="0">
                          <a:solidFill>
                            <a:srgbClr val="000000"/>
                          </a:solidFill>
                          <a:latin typeface="Calibri"/>
                        </a:rPr>
                        <a:t>Detailed Information</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r>
              <a:tr h="342482">
                <a:tc>
                  <a:txBody>
                    <a:bodyPr/>
                    <a:lstStyle/>
                    <a:p>
                      <a:pPr lvl="2" algn="l" fontAlgn="b"/>
                      <a:r>
                        <a:rPr lang="en-US" sz="1400" b="1" i="0" u="none" strike="noStrike" baseline="0" dirty="0" smtClean="0">
                          <a:solidFill>
                            <a:srgbClr val="000000"/>
                          </a:solidFill>
                          <a:latin typeface="Calibri"/>
                        </a:rPr>
                        <a:t>Total Available Resources</a:t>
                      </a:r>
                      <a:endParaRPr lang="en-US" sz="1400" b="1" i="0" u="none" strike="noStrike" baseline="0"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r>
              <a:tr h="282955">
                <a:tc>
                  <a:txBody>
                    <a:bodyPr/>
                    <a:lstStyle/>
                    <a:p>
                      <a:pPr algn="l" fontAlgn="b"/>
                      <a:r>
                        <a:rPr lang="en-US" sz="1400" b="1" i="0" u="sng" strike="noStrike" baseline="0" dirty="0">
                          <a:solidFill>
                            <a:srgbClr val="000000"/>
                          </a:solidFill>
                          <a:latin typeface="Calibri"/>
                        </a:rPr>
                        <a:t>Expenditures</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r>
              <a:tr h="342482">
                <a:tc>
                  <a:txBody>
                    <a:bodyPr/>
                    <a:lstStyle/>
                    <a:p>
                      <a:pPr algn="l" fontAlgn="b"/>
                      <a:r>
                        <a:rPr lang="en-US" sz="1400" b="0" i="0" u="none" strike="noStrike" baseline="0" dirty="0">
                          <a:solidFill>
                            <a:srgbClr val="000000"/>
                          </a:solidFill>
                          <a:latin typeface="Calibri"/>
                        </a:rPr>
                        <a:t>Detailed Information</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r>
              <a:tr h="340115">
                <a:tc>
                  <a:txBody>
                    <a:bodyPr/>
                    <a:lstStyle/>
                    <a:p>
                      <a:pPr algn="r" fontAlgn="b"/>
                      <a:r>
                        <a:rPr lang="en-US" sz="1400" b="1" i="0" u="none" strike="noStrike" baseline="0" dirty="0">
                          <a:solidFill>
                            <a:srgbClr val="000000"/>
                          </a:solidFill>
                          <a:latin typeface="Calibri"/>
                        </a:rPr>
                        <a:t>Revenue Over (Under) Expenditures</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r>
              <a:tr h="222896">
                <a:tc>
                  <a:txBody>
                    <a:bodyPr/>
                    <a:lstStyle/>
                    <a:p>
                      <a:pPr algn="l" fontAlgn="b"/>
                      <a:r>
                        <a:rPr lang="en-US" sz="1400" b="0" i="0" u="none" strike="noStrike" baseline="0"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r>
              <a:tr h="436267">
                <a:tc>
                  <a:txBody>
                    <a:bodyPr/>
                    <a:lstStyle/>
                    <a:p>
                      <a:pPr algn="l" fontAlgn="b"/>
                      <a:r>
                        <a:rPr lang="en-US" sz="1400" b="1" i="0" u="none" strike="noStrike" baseline="0" dirty="0">
                          <a:solidFill>
                            <a:srgbClr val="000000"/>
                          </a:solidFill>
                          <a:latin typeface="Calibri"/>
                        </a:rPr>
                        <a:t>Other Sources (Uses</a:t>
                      </a:r>
                      <a:r>
                        <a:rPr lang="en-US" sz="1400" b="1" i="0" u="none" strike="noStrike" baseline="0" dirty="0" smtClean="0">
                          <a:solidFill>
                            <a:srgbClr val="000000"/>
                          </a:solidFill>
                          <a:latin typeface="Calibri"/>
                        </a:rPr>
                        <a:t>)</a:t>
                      </a:r>
                    </a:p>
                    <a:p>
                      <a:pPr algn="l" fontAlgn="b"/>
                      <a:r>
                        <a:rPr lang="en-US" sz="1400" b="0" i="0" u="none" strike="noStrike" baseline="0" dirty="0" smtClean="0">
                          <a:solidFill>
                            <a:srgbClr val="000000"/>
                          </a:solidFill>
                          <a:latin typeface="Calibri"/>
                        </a:rPr>
                        <a:t>Transfers In or Transfers (Out)</a:t>
                      </a:r>
                      <a:endParaRPr lang="en-US" sz="1400" b="0" i="0" u="none" strike="noStrike" baseline="0" dirty="0">
                        <a:solidFill>
                          <a:srgbClr val="000000"/>
                        </a:solidFill>
                        <a:latin typeface="Calibri"/>
                      </a:endParaRP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r>
              <a:tr h="222896">
                <a:tc>
                  <a:txBody>
                    <a:bodyPr/>
                    <a:lstStyle/>
                    <a:p>
                      <a:pPr algn="l" fontAlgn="b"/>
                      <a:endParaRPr lang="en-US" sz="1400" b="1" i="0" u="none" strike="noStrike" baseline="0"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l" fontAlgn="b"/>
                      <a:endParaRPr lang="en-US" sz="1400" b="0" i="0" u="none" strike="noStrike">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l" fontAlgn="b"/>
                      <a:endParaRPr lang="en-US" sz="1400" b="0" i="0" u="none" strike="noStrike" dirty="0">
                        <a:solidFill>
                          <a:srgbClr val="000000"/>
                        </a:solidFill>
                        <a:latin typeface="Calibri"/>
                      </a:endParaRPr>
                    </a:p>
                  </a:txBody>
                  <a:tcPr marL="9525" marR="9525" marT="9525" marB="0" anchor="b"/>
                </a:tc>
              </a:tr>
              <a:tr h="533592">
                <a:tc>
                  <a:txBody>
                    <a:bodyPr/>
                    <a:lstStyle/>
                    <a:p>
                      <a:pPr algn="l" fontAlgn="b"/>
                      <a:r>
                        <a:rPr lang="en-US" sz="1400" b="1" i="0" u="none" strike="noStrike" baseline="0" dirty="0">
                          <a:solidFill>
                            <a:srgbClr val="000000"/>
                          </a:solidFill>
                          <a:latin typeface="Calibri"/>
                        </a:rPr>
                        <a:t>Total Revenues &amp; Other Sources </a:t>
                      </a:r>
                      <a:r>
                        <a:rPr lang="en-US" sz="1400" b="1" i="0" u="none" strike="noStrike" baseline="0" dirty="0" smtClean="0">
                          <a:solidFill>
                            <a:srgbClr val="000000"/>
                          </a:solidFill>
                          <a:latin typeface="Calibri"/>
                        </a:rPr>
                        <a:t>Over (Under) Expenditures &amp; Other Uses</a:t>
                      </a:r>
                      <a:endParaRPr lang="en-US" sz="1400" b="1" i="0" u="none" strike="noStrike" baseline="0" dirty="0">
                        <a:solidFill>
                          <a:srgbClr val="000000"/>
                        </a:solidFill>
                        <a:latin typeface="Calibri"/>
                      </a:endParaRP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r>
              <a:tr h="222896">
                <a:tc>
                  <a:txBody>
                    <a:bodyPr/>
                    <a:lstStyle/>
                    <a:p>
                      <a:pPr algn="l" fontAlgn="b"/>
                      <a:r>
                        <a:rPr lang="en-US" sz="1400" b="0" i="0" u="none" strike="noStrike" baseline="0"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r>
              <a:tr h="863008">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Calibri"/>
                        </a:rPr>
                        <a:t> </a:t>
                      </a:r>
                      <a:r>
                        <a:rPr lang="en-US" sz="1400" b="1" i="0" u="none" strike="noStrike" baseline="0" dirty="0" smtClean="0">
                          <a:solidFill>
                            <a:srgbClr val="000000"/>
                          </a:solidFill>
                          <a:latin typeface="Calibri"/>
                        </a:rPr>
                        <a:t>Ending Fund Balance</a:t>
                      </a:r>
                    </a:p>
                    <a:p>
                      <a:pPr marL="457200" marR="0" lvl="1"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smtClean="0">
                          <a:solidFill>
                            <a:srgbClr val="000000"/>
                          </a:solidFill>
                          <a:latin typeface="Calibri"/>
                        </a:rPr>
                        <a:t>Reserve for TABOR</a:t>
                      </a:r>
                    </a:p>
                    <a:p>
                      <a:pPr marL="457200" marR="0" lvl="1"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smtClean="0">
                          <a:solidFill>
                            <a:srgbClr val="000000"/>
                          </a:solidFill>
                          <a:latin typeface="Calibri"/>
                        </a:rPr>
                        <a:t>Designated for XXX</a:t>
                      </a:r>
                    </a:p>
                    <a:p>
                      <a:pPr marL="457200" marR="0" lvl="1"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smtClean="0">
                          <a:solidFill>
                            <a:srgbClr val="000000"/>
                          </a:solidFill>
                          <a:latin typeface="Calibri"/>
                        </a:rPr>
                        <a:t>Unreserved</a:t>
                      </a:r>
                      <a:endParaRPr lang="en-US" sz="1400" b="0" i="0" u="none" strike="noStrike" baseline="0" dirty="0">
                        <a:solidFill>
                          <a:srgbClr val="000000"/>
                        </a:solidFill>
                        <a:latin typeface="Calibri"/>
                      </a:endParaRP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r>
              <a:tr h="342482">
                <a:tc>
                  <a:txBody>
                    <a:bodyPr/>
                    <a:lstStyle/>
                    <a:p>
                      <a:pPr algn="l" fontAlgn="b"/>
                      <a:endParaRPr lang="en-US" sz="1400" b="1" i="0" u="none" strike="noStrike" baseline="0" dirty="0">
                        <a:solidFill>
                          <a:srgbClr val="000000"/>
                        </a:solidFill>
                        <a:latin typeface="Calibri"/>
                      </a:endParaRP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r>
            </a:tbl>
          </a:graphicData>
        </a:graphic>
      </p:graphicFrame>
      <p:grpSp>
        <p:nvGrpSpPr>
          <p:cNvPr id="6" name="Group 5"/>
          <p:cNvGrpSpPr/>
          <p:nvPr/>
        </p:nvGrpSpPr>
        <p:grpSpPr>
          <a:xfrm>
            <a:off x="76200" y="6172200"/>
            <a:ext cx="6093023" cy="529828"/>
            <a:chOff x="1525488" y="3164085"/>
            <a:chExt cx="6093023" cy="529828"/>
          </a:xfrm>
          <a:solidFill>
            <a:schemeClr val="accent5">
              <a:lumMod val="90000"/>
            </a:schemeClr>
          </a:solidFill>
        </p:grpSpPr>
        <p:sp>
          <p:nvSpPr>
            <p:cNvPr id="7" name="Freeform 6"/>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8" name="Freeform 7"/>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9" name="Freeform 8"/>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0" name="Freeform 9"/>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1" name="Freeform 10"/>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3"/>
          <p:cNvGraphicFramePr>
            <a:graphicFrameLocks/>
          </p:cNvGraphicFramePr>
          <p:nvPr>
            <p:extLst>
              <p:ext uri="{D42A27DB-BD31-4B8C-83A1-F6EECF244321}">
                <p14:modId xmlns:p14="http://schemas.microsoft.com/office/powerpoint/2010/main" val="3025329093"/>
              </p:ext>
            </p:extLst>
          </p:nvPr>
        </p:nvGraphicFramePr>
        <p:xfrm>
          <a:off x="304800" y="228600"/>
          <a:ext cx="8381999" cy="5714578"/>
        </p:xfrm>
        <a:graphic>
          <a:graphicData uri="http://schemas.openxmlformats.org/drawingml/2006/table">
            <a:tbl>
              <a:tblPr firstRow="1" bandRow="1">
                <a:tableStyleId>{5C22544A-7EE6-4342-B048-85BDC9FD1C3A}</a:tableStyleId>
              </a:tblPr>
              <a:tblGrid>
                <a:gridCol w="3352800"/>
                <a:gridCol w="1311965"/>
                <a:gridCol w="1239078"/>
                <a:gridCol w="1457739"/>
                <a:gridCol w="1020417"/>
              </a:tblGrid>
              <a:tr h="436267">
                <a:tc>
                  <a:txBody>
                    <a:bodyPr/>
                    <a:lstStyle/>
                    <a:p>
                      <a:pPr algn="ctr" fontAlgn="b"/>
                      <a:r>
                        <a:rPr lang="en-US" sz="1400" b="1" i="0" u="none" strike="noStrike" baseline="0" dirty="0">
                          <a:solidFill>
                            <a:srgbClr val="000000"/>
                          </a:solidFill>
                          <a:latin typeface="Calibri"/>
                        </a:rPr>
                        <a:t>ABC School </a:t>
                      </a:r>
                      <a:r>
                        <a:rPr lang="en-US" sz="1400" b="1" i="0" u="none" strike="noStrike" baseline="0" dirty="0" smtClean="0">
                          <a:solidFill>
                            <a:srgbClr val="000000"/>
                          </a:solidFill>
                          <a:latin typeface="Calibri"/>
                        </a:rPr>
                        <a:t>District/Charter</a:t>
                      </a:r>
                    </a:p>
                    <a:p>
                      <a:pPr algn="ctr" fontAlgn="b"/>
                      <a:r>
                        <a:rPr lang="en-US" sz="1400" b="1" i="0" u="none" strike="noStrike" baseline="0" dirty="0" smtClean="0">
                          <a:solidFill>
                            <a:srgbClr val="000000"/>
                          </a:solidFill>
                          <a:latin typeface="Calibri"/>
                        </a:rPr>
                        <a:t>General </a:t>
                      </a:r>
                      <a:r>
                        <a:rPr lang="en-US" sz="1400" b="1" i="0" u="none" strike="noStrike" baseline="0" dirty="0">
                          <a:solidFill>
                            <a:srgbClr val="000000"/>
                          </a:solidFill>
                          <a:latin typeface="Calibri"/>
                        </a:rPr>
                        <a:t>Fund Budget</a:t>
                      </a:r>
                    </a:p>
                  </a:txBody>
                  <a:tcPr marL="9525" marR="9525" marT="9525" marB="0" anchor="b"/>
                </a:tc>
                <a:tc>
                  <a:txBody>
                    <a:bodyPr/>
                    <a:lstStyle/>
                    <a:p>
                      <a:pPr algn="ctr" fontAlgn="b"/>
                      <a:r>
                        <a:rPr lang="en-US" sz="1400" b="1" i="0" u="none" strike="noStrike" baseline="0" dirty="0">
                          <a:solidFill>
                            <a:srgbClr val="000000"/>
                          </a:solidFill>
                          <a:latin typeface="Calibri"/>
                        </a:rPr>
                        <a:t>Prior Year </a:t>
                      </a:r>
                      <a:r>
                        <a:rPr lang="en-US" sz="1400" b="1" i="0" u="none" strike="noStrike" baseline="0" dirty="0" smtClean="0">
                          <a:solidFill>
                            <a:srgbClr val="000000"/>
                          </a:solidFill>
                          <a:latin typeface="Calibri"/>
                        </a:rPr>
                        <a:t>Actual</a:t>
                      </a:r>
                    </a:p>
                    <a:p>
                      <a:pPr algn="ctr" fontAlgn="b"/>
                      <a:r>
                        <a:rPr lang="en-US" sz="1400" b="1" i="0" u="none" strike="noStrike" baseline="0" dirty="0" smtClean="0">
                          <a:solidFill>
                            <a:srgbClr val="000000"/>
                          </a:solidFill>
                          <a:latin typeface="Calibri"/>
                        </a:rPr>
                        <a:t>(Recommended)</a:t>
                      </a:r>
                      <a:endParaRPr lang="en-US" sz="1400" b="1" i="0" u="none" strike="noStrike" baseline="0" dirty="0">
                        <a:solidFill>
                          <a:srgbClr val="000000"/>
                        </a:solidFill>
                        <a:latin typeface="Calibri"/>
                      </a:endParaRPr>
                    </a:p>
                  </a:txBody>
                  <a:tcPr marL="9525" marR="9525" marT="9525" marB="0" anchor="b"/>
                </a:tc>
                <a:tc>
                  <a:txBody>
                    <a:bodyPr/>
                    <a:lstStyle/>
                    <a:p>
                      <a:pPr algn="ctr" fontAlgn="b"/>
                      <a:r>
                        <a:rPr lang="en-US" sz="1400" b="1" i="0" u="none" strike="noStrike" baseline="0" dirty="0">
                          <a:solidFill>
                            <a:srgbClr val="000000"/>
                          </a:solidFill>
                          <a:latin typeface="Calibri"/>
                        </a:rPr>
                        <a:t>Current Year </a:t>
                      </a:r>
                      <a:r>
                        <a:rPr lang="en-US" sz="1400" b="1" i="0" u="none" strike="noStrike" baseline="0" dirty="0" smtClean="0">
                          <a:solidFill>
                            <a:srgbClr val="000000"/>
                          </a:solidFill>
                          <a:latin typeface="Calibri"/>
                        </a:rPr>
                        <a:t>Budget</a:t>
                      </a:r>
                    </a:p>
                    <a:p>
                      <a:pPr algn="ctr" fontAlgn="b"/>
                      <a:r>
                        <a:rPr lang="en-US" sz="1400" b="1" i="0" u="none" strike="noStrike" baseline="0" dirty="0" smtClean="0">
                          <a:solidFill>
                            <a:srgbClr val="000000"/>
                          </a:solidFill>
                          <a:latin typeface="Calibri"/>
                        </a:rPr>
                        <a:t>(Required)</a:t>
                      </a:r>
                      <a:endParaRPr lang="en-US" sz="1400" b="1" i="0" u="none" strike="noStrike" baseline="0" dirty="0">
                        <a:solidFill>
                          <a:srgbClr val="000000"/>
                        </a:solidFill>
                        <a:latin typeface="Calibri"/>
                      </a:endParaRPr>
                    </a:p>
                  </a:txBody>
                  <a:tcPr marL="9525" marR="9525" marT="9525" marB="0" anchor="b"/>
                </a:tc>
                <a:tc>
                  <a:txBody>
                    <a:bodyPr/>
                    <a:lstStyle/>
                    <a:p>
                      <a:pPr algn="ctr" fontAlgn="b"/>
                      <a:r>
                        <a:rPr lang="en-US" sz="1400" b="1" i="0" u="none" strike="noStrike" baseline="0" dirty="0">
                          <a:solidFill>
                            <a:srgbClr val="000000"/>
                          </a:solidFill>
                          <a:latin typeface="Calibri"/>
                        </a:rPr>
                        <a:t>Current </a:t>
                      </a:r>
                      <a:r>
                        <a:rPr lang="en-US" sz="1400" b="1" i="0" u="none" strike="noStrike" baseline="0" dirty="0" smtClean="0">
                          <a:solidFill>
                            <a:srgbClr val="000000"/>
                          </a:solidFill>
                          <a:latin typeface="Calibri"/>
                        </a:rPr>
                        <a:t>Year</a:t>
                      </a:r>
                    </a:p>
                    <a:p>
                      <a:pPr algn="ctr" fontAlgn="b"/>
                      <a:r>
                        <a:rPr lang="en-US" sz="1400" b="1" i="0" u="none" strike="noStrike" baseline="0" dirty="0" smtClean="0">
                          <a:solidFill>
                            <a:srgbClr val="000000"/>
                          </a:solidFill>
                          <a:latin typeface="Calibri"/>
                        </a:rPr>
                        <a:t>Estimated Actual</a:t>
                      </a:r>
                    </a:p>
                    <a:p>
                      <a:pPr algn="ctr" fontAlgn="b"/>
                      <a:r>
                        <a:rPr lang="en-US" sz="1400" b="1" i="0" u="none" strike="noStrike" baseline="0" dirty="0" smtClean="0">
                          <a:solidFill>
                            <a:srgbClr val="000000"/>
                          </a:solidFill>
                          <a:latin typeface="Calibri"/>
                        </a:rPr>
                        <a:t>(Required)</a:t>
                      </a:r>
                      <a:endParaRPr lang="en-US" sz="1400" b="1" i="0" u="none" strike="noStrike" baseline="0" dirty="0">
                        <a:solidFill>
                          <a:srgbClr val="000000"/>
                        </a:solidFill>
                        <a:latin typeface="Calibri"/>
                      </a:endParaRPr>
                    </a:p>
                  </a:txBody>
                  <a:tcPr marL="9525" marR="9525" marT="9525" marB="0" anchor="b"/>
                </a:tc>
                <a:tc>
                  <a:txBody>
                    <a:bodyPr/>
                    <a:lstStyle/>
                    <a:p>
                      <a:pPr algn="ctr" fontAlgn="b"/>
                      <a:r>
                        <a:rPr lang="en-US" sz="1400" b="1" i="0" u="none" strike="noStrike" baseline="0" dirty="0">
                          <a:solidFill>
                            <a:srgbClr val="000000"/>
                          </a:solidFill>
                          <a:latin typeface="Calibri"/>
                        </a:rPr>
                        <a:t>Next Year </a:t>
                      </a:r>
                      <a:r>
                        <a:rPr lang="en-US" sz="1400" b="1" i="0" u="none" strike="noStrike" baseline="0" dirty="0" smtClean="0">
                          <a:solidFill>
                            <a:srgbClr val="000000"/>
                          </a:solidFill>
                          <a:latin typeface="Calibri"/>
                        </a:rPr>
                        <a:t>Budget</a:t>
                      </a:r>
                    </a:p>
                    <a:p>
                      <a:pPr algn="ctr" fontAlgn="b"/>
                      <a:r>
                        <a:rPr lang="en-US" sz="1400" b="1" i="0" u="none" strike="noStrike" baseline="0" dirty="0" smtClean="0">
                          <a:solidFill>
                            <a:srgbClr val="000000"/>
                          </a:solidFill>
                          <a:latin typeface="Calibri"/>
                        </a:rPr>
                        <a:t>(Required)</a:t>
                      </a:r>
                      <a:endParaRPr lang="en-US" sz="1400" b="1" i="0" u="none" strike="noStrike" baseline="0" dirty="0">
                        <a:solidFill>
                          <a:srgbClr val="000000"/>
                        </a:solidFill>
                        <a:latin typeface="Calibri"/>
                      </a:endParaRPr>
                    </a:p>
                  </a:txBody>
                  <a:tcPr marL="9525" marR="9525" marT="9525" marB="0" anchor="b"/>
                </a:tc>
              </a:tr>
              <a:tr h="342482">
                <a:tc>
                  <a:txBody>
                    <a:bodyPr/>
                    <a:lstStyle/>
                    <a:p>
                      <a:pPr algn="l" fontAlgn="b"/>
                      <a:r>
                        <a:rPr lang="en-US" sz="1400" b="1" i="0" u="none" strike="noStrike" baseline="0" dirty="0" smtClean="0">
                          <a:solidFill>
                            <a:srgbClr val="000000"/>
                          </a:solidFill>
                          <a:latin typeface="Calibri"/>
                        </a:rPr>
                        <a:t>Beginning Fund Balance</a:t>
                      </a:r>
                      <a:endParaRPr lang="en-US" sz="1400" b="1" i="0" u="none" strike="noStrike" baseline="0" dirty="0">
                        <a:solidFill>
                          <a:srgbClr val="000000"/>
                        </a:solidFill>
                        <a:latin typeface="Calibri"/>
                      </a:endParaRPr>
                    </a:p>
                  </a:txBody>
                  <a:tcPr marL="9525" marR="9525" marT="9525" marB="0" anchor="b"/>
                </a:tc>
                <a:tc>
                  <a:txBody>
                    <a:bodyPr/>
                    <a:lstStyle/>
                    <a:p>
                      <a:pPr algn="r" fontAlgn="b"/>
                      <a:r>
                        <a:rPr lang="en-US" sz="1400" b="0" i="0" u="none" strike="noStrike" dirty="0">
                          <a:solidFill>
                            <a:srgbClr val="000000"/>
                          </a:solidFill>
                          <a:effectLst/>
                          <a:latin typeface="Calibri"/>
                        </a:rPr>
                        <a:t>              100,000 </a:t>
                      </a:r>
                    </a:p>
                  </a:txBody>
                  <a:tcPr marL="7144" marR="7144" marT="7144" marB="0" anchor="b"/>
                </a:tc>
                <a:tc>
                  <a:txBody>
                    <a:bodyPr/>
                    <a:lstStyle/>
                    <a:p>
                      <a:pPr algn="r" fontAlgn="b"/>
                      <a:r>
                        <a:rPr lang="en-US" sz="1400" b="0" i="0" u="none" strike="noStrike">
                          <a:solidFill>
                            <a:srgbClr val="000000"/>
                          </a:solidFill>
                          <a:effectLst/>
                          <a:latin typeface="Calibri"/>
                        </a:rPr>
                        <a:t>                    150,000 </a:t>
                      </a:r>
                    </a:p>
                  </a:txBody>
                  <a:tcPr marL="7144" marR="7144" marT="7144" marB="0" anchor="b"/>
                </a:tc>
                <a:tc>
                  <a:txBody>
                    <a:bodyPr/>
                    <a:lstStyle/>
                    <a:p>
                      <a:pPr algn="r" fontAlgn="b"/>
                      <a:r>
                        <a:rPr lang="en-US" sz="1400" b="0" i="0" u="none" strike="noStrike" dirty="0">
                          <a:solidFill>
                            <a:srgbClr val="000000"/>
                          </a:solidFill>
                          <a:effectLst/>
                          <a:latin typeface="Calibri"/>
                        </a:rPr>
                        <a:t>              </a:t>
                      </a:r>
                      <a:r>
                        <a:rPr lang="en-US" sz="1400" b="0" i="0" u="none" strike="noStrike" dirty="0" smtClean="0">
                          <a:solidFill>
                            <a:srgbClr val="000000"/>
                          </a:solidFill>
                          <a:effectLst/>
                          <a:latin typeface="Calibri"/>
                        </a:rPr>
                        <a:t>130,000 </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smtClean="0">
                          <a:solidFill>
                            <a:srgbClr val="000000"/>
                          </a:solidFill>
                          <a:effectLst/>
                          <a:latin typeface="Calibri"/>
                        </a:rPr>
                        <a:t>     </a:t>
                      </a:r>
                      <a:r>
                        <a:rPr lang="en-US" sz="1400" b="0" i="0" u="none" strike="noStrike" dirty="0">
                          <a:solidFill>
                            <a:srgbClr val="000000"/>
                          </a:solidFill>
                          <a:effectLst/>
                          <a:latin typeface="Calibri"/>
                        </a:rPr>
                        <a:t>130,000 </a:t>
                      </a:r>
                    </a:p>
                  </a:txBody>
                  <a:tcPr marL="7144" marR="7144" marT="7144" marB="0" anchor="b"/>
                </a:tc>
              </a:tr>
              <a:tr h="288131">
                <a:tc>
                  <a:txBody>
                    <a:bodyPr/>
                    <a:lstStyle/>
                    <a:p>
                      <a:pPr algn="l" fontAlgn="b"/>
                      <a:r>
                        <a:rPr lang="en-US" sz="1400" b="1" i="0" u="sng" strike="noStrike" baseline="0" dirty="0">
                          <a:solidFill>
                            <a:srgbClr val="000000"/>
                          </a:solidFill>
                          <a:latin typeface="Calibri"/>
                        </a:rPr>
                        <a:t>Revenue</a:t>
                      </a:r>
                    </a:p>
                  </a:txBody>
                  <a:tcPr marL="9525" marR="9525" marT="9525" marB="0" anchor="b"/>
                </a:tc>
                <a:tc>
                  <a:txBody>
                    <a:bodyPr/>
                    <a:lstStyle/>
                    <a:p>
                      <a:pPr algn="r" fontAlgn="b"/>
                      <a:endParaRPr lang="en-US" sz="1100" b="0" i="0" u="none" strike="noStrike" dirty="0">
                        <a:solidFill>
                          <a:srgbClr val="000000"/>
                        </a:solidFill>
                        <a:effectLst/>
                        <a:latin typeface="Calibri"/>
                      </a:endParaRPr>
                    </a:p>
                  </a:txBody>
                  <a:tcPr marL="7144" marR="7144" marT="7144" marB="0" anchor="b"/>
                </a:tc>
                <a:tc>
                  <a:txBody>
                    <a:bodyPr/>
                    <a:lstStyle/>
                    <a:p>
                      <a:pPr algn="r" fontAlgn="b"/>
                      <a:endParaRPr lang="en-US" sz="1100" b="0" i="0" u="none" strike="noStrike" dirty="0">
                        <a:solidFill>
                          <a:srgbClr val="000000"/>
                        </a:solidFill>
                        <a:effectLst/>
                        <a:latin typeface="Calibri"/>
                      </a:endParaRPr>
                    </a:p>
                  </a:txBody>
                  <a:tcPr marL="7144" marR="7144" marT="7144" marB="0" anchor="b"/>
                </a:tc>
                <a:tc>
                  <a:txBody>
                    <a:bodyPr/>
                    <a:lstStyle/>
                    <a:p>
                      <a:pPr algn="r" fontAlgn="b"/>
                      <a:endParaRPr lang="en-US" sz="1100" b="0" i="0" u="none" strike="noStrike" dirty="0">
                        <a:solidFill>
                          <a:srgbClr val="000000"/>
                        </a:solidFill>
                        <a:effectLst/>
                        <a:latin typeface="Calibri"/>
                      </a:endParaRPr>
                    </a:p>
                  </a:txBody>
                  <a:tcPr marL="7144" marR="7144" marT="7144" marB="0" anchor="b"/>
                </a:tc>
                <a:tc>
                  <a:txBody>
                    <a:bodyPr/>
                    <a:lstStyle/>
                    <a:p>
                      <a:pPr algn="r" fontAlgn="b"/>
                      <a:endParaRPr lang="en-US" sz="1100" b="0" i="0" u="none" strike="noStrike">
                        <a:solidFill>
                          <a:srgbClr val="000000"/>
                        </a:solidFill>
                        <a:effectLst/>
                        <a:latin typeface="Calibri"/>
                      </a:endParaRPr>
                    </a:p>
                  </a:txBody>
                  <a:tcPr marL="7144" marR="7144" marT="7144" marB="0" anchor="b"/>
                </a:tc>
              </a:tr>
              <a:tr h="228600">
                <a:tc>
                  <a:txBody>
                    <a:bodyPr/>
                    <a:lstStyle/>
                    <a:p>
                      <a:pPr algn="l" fontAlgn="b"/>
                      <a:r>
                        <a:rPr lang="en-US" sz="1400" b="0" i="0" u="none" strike="noStrike" baseline="0" dirty="0">
                          <a:solidFill>
                            <a:srgbClr val="000000"/>
                          </a:solidFill>
                          <a:latin typeface="Calibri"/>
                        </a:rPr>
                        <a:t>Detailed Information</a:t>
                      </a:r>
                    </a:p>
                  </a:txBody>
                  <a:tcPr marL="9525" marR="9525" marT="9525" marB="0" anchor="b"/>
                </a:tc>
                <a:tc>
                  <a:txBody>
                    <a:bodyPr/>
                    <a:lstStyle/>
                    <a:p>
                      <a:pPr algn="r" fontAlgn="b"/>
                      <a:r>
                        <a:rPr lang="en-US" sz="1400" b="0" i="0" u="none" strike="noStrike" dirty="0">
                          <a:solidFill>
                            <a:srgbClr val="000000"/>
                          </a:solidFill>
                          <a:effectLst/>
                          <a:latin typeface="Calibri"/>
                        </a:rPr>
                        <a:t>                90,000 </a:t>
                      </a:r>
                    </a:p>
                  </a:txBody>
                  <a:tcPr marL="7144" marR="7144" marT="7144" marB="0" anchor="b"/>
                </a:tc>
                <a:tc>
                  <a:txBody>
                    <a:bodyPr/>
                    <a:lstStyle/>
                    <a:p>
                      <a:pPr algn="r" fontAlgn="b"/>
                      <a:r>
                        <a:rPr lang="en-US" sz="1400" b="0" i="0" u="none" strike="noStrike" dirty="0" smtClean="0">
                          <a:solidFill>
                            <a:srgbClr val="000000"/>
                          </a:solidFill>
                          <a:effectLst/>
                          <a:latin typeface="Calibri"/>
                        </a:rPr>
                        <a:t>100,000 </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smtClean="0">
                          <a:solidFill>
                            <a:srgbClr val="000000"/>
                          </a:solidFill>
                          <a:effectLst/>
                          <a:latin typeface="Calibri"/>
                        </a:rPr>
                        <a:t> 90,000 </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smtClean="0">
                          <a:solidFill>
                            <a:srgbClr val="000000"/>
                          </a:solidFill>
                          <a:effectLst/>
                          <a:latin typeface="Calibri"/>
                        </a:rPr>
                        <a:t>           </a:t>
                      </a:r>
                      <a:r>
                        <a:rPr lang="en-US" sz="1400" b="0" i="0" u="none" strike="noStrike" dirty="0">
                          <a:solidFill>
                            <a:srgbClr val="000000"/>
                          </a:solidFill>
                          <a:effectLst/>
                          <a:latin typeface="Calibri"/>
                        </a:rPr>
                        <a:t>80,000 </a:t>
                      </a:r>
                    </a:p>
                  </a:txBody>
                  <a:tcPr marL="7144" marR="7144" marT="7144" marB="0" anchor="b"/>
                </a:tc>
              </a:tr>
              <a:tr h="304800">
                <a:tc>
                  <a:txBody>
                    <a:bodyPr/>
                    <a:lstStyle/>
                    <a:p>
                      <a:pPr lvl="2" algn="l" fontAlgn="b"/>
                      <a:r>
                        <a:rPr lang="en-US" sz="1400" b="1" i="0" u="none" strike="noStrike" baseline="0" dirty="0" smtClean="0">
                          <a:solidFill>
                            <a:srgbClr val="000000"/>
                          </a:solidFill>
                          <a:latin typeface="Calibri"/>
                        </a:rPr>
                        <a:t>Total Available Resources</a:t>
                      </a:r>
                      <a:endParaRPr lang="en-US" sz="1400" b="1" i="0" u="none" strike="noStrike" baseline="0" dirty="0">
                        <a:solidFill>
                          <a:srgbClr val="000000"/>
                        </a:solidFill>
                        <a:latin typeface="Calibri"/>
                      </a:endParaRPr>
                    </a:p>
                  </a:txBody>
                  <a:tcPr marL="9525" marR="9525" marT="9525" marB="0" anchor="b"/>
                </a:tc>
                <a:tc>
                  <a:txBody>
                    <a:bodyPr/>
                    <a:lstStyle/>
                    <a:p>
                      <a:pPr algn="r" fontAlgn="b"/>
                      <a:r>
                        <a:rPr lang="en-US" sz="1400" b="0" i="0" u="none" strike="noStrike" dirty="0" smtClean="0">
                          <a:solidFill>
                            <a:srgbClr val="000000"/>
                          </a:solidFill>
                          <a:effectLst/>
                          <a:latin typeface="Calibri"/>
                        </a:rPr>
                        <a:t> </a:t>
                      </a:r>
                      <a:r>
                        <a:rPr lang="en-US" sz="1400" b="0" i="0" u="none" strike="noStrike" dirty="0">
                          <a:solidFill>
                            <a:srgbClr val="000000"/>
                          </a:solidFill>
                          <a:effectLst/>
                          <a:latin typeface="Calibri"/>
                        </a:rPr>
                        <a:t>190,000 </a:t>
                      </a:r>
                    </a:p>
                  </a:txBody>
                  <a:tcPr marL="7144" marR="7144" marT="7144" marB="0" anchor="b"/>
                </a:tc>
                <a:tc>
                  <a:txBody>
                    <a:bodyPr/>
                    <a:lstStyle/>
                    <a:p>
                      <a:pPr algn="r" fontAlgn="b"/>
                      <a:r>
                        <a:rPr lang="en-US" sz="1400" b="0" i="0" u="none" strike="noStrike" dirty="0" smtClean="0">
                          <a:solidFill>
                            <a:srgbClr val="000000"/>
                          </a:solidFill>
                          <a:effectLst/>
                          <a:latin typeface="Calibri"/>
                        </a:rPr>
                        <a:t>250,000 </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a:solidFill>
                            <a:srgbClr val="000000"/>
                          </a:solidFill>
                          <a:effectLst/>
                          <a:latin typeface="Calibri"/>
                        </a:rPr>
                        <a:t>  </a:t>
                      </a:r>
                      <a:r>
                        <a:rPr lang="en-US" sz="1400" b="0" i="0" u="none" strike="noStrike" dirty="0" smtClean="0">
                          <a:solidFill>
                            <a:srgbClr val="000000"/>
                          </a:solidFill>
                          <a:effectLst/>
                          <a:latin typeface="Calibri"/>
                        </a:rPr>
                        <a:t>220,000 </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a:solidFill>
                            <a:srgbClr val="000000"/>
                          </a:solidFill>
                          <a:effectLst/>
                          <a:latin typeface="Calibri"/>
                        </a:rPr>
                        <a:t>         </a:t>
                      </a:r>
                      <a:r>
                        <a:rPr lang="en-US" sz="1400" b="0" i="0" u="none" strike="noStrike" dirty="0" smtClean="0">
                          <a:solidFill>
                            <a:srgbClr val="000000"/>
                          </a:solidFill>
                          <a:effectLst/>
                          <a:latin typeface="Calibri"/>
                        </a:rPr>
                        <a:t>210,000 </a:t>
                      </a:r>
                      <a:endParaRPr lang="en-US" sz="1400" b="0" i="0" u="none" strike="noStrike" dirty="0">
                        <a:solidFill>
                          <a:srgbClr val="000000"/>
                        </a:solidFill>
                        <a:effectLst/>
                        <a:latin typeface="Calibri"/>
                      </a:endParaRPr>
                    </a:p>
                  </a:txBody>
                  <a:tcPr marL="7144" marR="7144" marT="7144" marB="0" anchor="b"/>
                </a:tc>
              </a:tr>
              <a:tr h="282955">
                <a:tc>
                  <a:txBody>
                    <a:bodyPr/>
                    <a:lstStyle/>
                    <a:p>
                      <a:pPr algn="l" fontAlgn="b"/>
                      <a:r>
                        <a:rPr lang="en-US" sz="1400" b="1" i="0" u="sng" strike="noStrike" baseline="0" dirty="0">
                          <a:solidFill>
                            <a:srgbClr val="000000"/>
                          </a:solidFill>
                          <a:latin typeface="Calibri"/>
                        </a:rPr>
                        <a:t>Expenditures</a:t>
                      </a:r>
                    </a:p>
                  </a:txBody>
                  <a:tcPr marL="9525" marR="9525" marT="9525" marB="0" anchor="b"/>
                </a:tc>
                <a:tc>
                  <a:txBody>
                    <a:bodyPr/>
                    <a:lstStyle/>
                    <a:p>
                      <a:pPr algn="r" fontAlgn="b"/>
                      <a:endParaRPr lang="en-US" sz="1100" b="0" i="0" u="none" strike="noStrike">
                        <a:solidFill>
                          <a:srgbClr val="000000"/>
                        </a:solidFill>
                        <a:effectLst/>
                        <a:latin typeface="Calibri"/>
                      </a:endParaRPr>
                    </a:p>
                  </a:txBody>
                  <a:tcPr marL="7144" marR="7144" marT="7144" marB="0" anchor="b"/>
                </a:tc>
                <a:tc>
                  <a:txBody>
                    <a:bodyPr/>
                    <a:lstStyle/>
                    <a:p>
                      <a:pPr algn="r" fontAlgn="b"/>
                      <a:endParaRPr lang="en-US" sz="1100" b="0" i="0" u="none" strike="noStrike">
                        <a:solidFill>
                          <a:srgbClr val="000000"/>
                        </a:solidFill>
                        <a:effectLst/>
                        <a:latin typeface="Calibri"/>
                      </a:endParaRPr>
                    </a:p>
                  </a:txBody>
                  <a:tcPr marL="7144" marR="7144" marT="7144" marB="0" anchor="b"/>
                </a:tc>
                <a:tc>
                  <a:txBody>
                    <a:bodyPr/>
                    <a:lstStyle/>
                    <a:p>
                      <a:pPr algn="r" fontAlgn="b"/>
                      <a:endParaRPr lang="en-US" sz="1100" b="0" i="0" u="none" strike="noStrike" dirty="0">
                        <a:solidFill>
                          <a:srgbClr val="000000"/>
                        </a:solidFill>
                        <a:effectLst/>
                        <a:latin typeface="Calibri"/>
                      </a:endParaRPr>
                    </a:p>
                  </a:txBody>
                  <a:tcPr marL="7144" marR="7144" marT="7144" marB="0" anchor="b"/>
                </a:tc>
                <a:tc>
                  <a:txBody>
                    <a:bodyPr/>
                    <a:lstStyle/>
                    <a:p>
                      <a:pPr algn="r" fontAlgn="b"/>
                      <a:endParaRPr lang="en-US" sz="1100" b="0" i="0" u="none" strike="noStrike" dirty="0">
                        <a:solidFill>
                          <a:srgbClr val="000000"/>
                        </a:solidFill>
                        <a:effectLst/>
                        <a:latin typeface="Calibri"/>
                      </a:endParaRPr>
                    </a:p>
                  </a:txBody>
                  <a:tcPr marL="7144" marR="7144" marT="7144" marB="0" anchor="b"/>
                </a:tc>
              </a:tr>
              <a:tr h="342482">
                <a:tc>
                  <a:txBody>
                    <a:bodyPr/>
                    <a:lstStyle/>
                    <a:p>
                      <a:pPr algn="l" fontAlgn="b"/>
                      <a:r>
                        <a:rPr lang="en-US" sz="1400" b="0" i="0" u="none" strike="noStrike" baseline="0" dirty="0">
                          <a:solidFill>
                            <a:srgbClr val="000000"/>
                          </a:solidFill>
                          <a:latin typeface="Calibri"/>
                        </a:rPr>
                        <a:t>Detailed Information</a:t>
                      </a:r>
                    </a:p>
                  </a:txBody>
                  <a:tcPr marL="9525" marR="9525" marT="9525" marB="0" anchor="b"/>
                </a:tc>
                <a:tc>
                  <a:txBody>
                    <a:bodyPr/>
                    <a:lstStyle/>
                    <a:p>
                      <a:pPr algn="r" fontAlgn="b"/>
                      <a:r>
                        <a:rPr lang="en-US" sz="1400" b="0" i="0" u="none" strike="noStrike" dirty="0" smtClean="0">
                          <a:solidFill>
                            <a:srgbClr val="000000"/>
                          </a:solidFill>
                          <a:effectLst/>
                          <a:latin typeface="Calibri"/>
                        </a:rPr>
                        <a:t>  </a:t>
                      </a:r>
                      <a:r>
                        <a:rPr lang="en-US" sz="1400" b="0" i="0" u="none" strike="noStrike" dirty="0">
                          <a:solidFill>
                            <a:srgbClr val="000000"/>
                          </a:solidFill>
                          <a:effectLst/>
                          <a:latin typeface="Calibri"/>
                        </a:rPr>
                        <a:t>160,000 </a:t>
                      </a:r>
                    </a:p>
                  </a:txBody>
                  <a:tcPr marL="7144" marR="7144" marT="7144" marB="0" anchor="b"/>
                </a:tc>
                <a:tc>
                  <a:txBody>
                    <a:bodyPr/>
                    <a:lstStyle/>
                    <a:p>
                      <a:pPr algn="r" fontAlgn="b"/>
                      <a:r>
                        <a:rPr lang="en-US" sz="1400" b="0" i="0" u="none" strike="noStrike" dirty="0" smtClean="0">
                          <a:solidFill>
                            <a:srgbClr val="000000"/>
                          </a:solidFill>
                          <a:effectLst/>
                          <a:latin typeface="Calibri"/>
                        </a:rPr>
                        <a:t>220,000 </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smtClean="0">
                          <a:solidFill>
                            <a:srgbClr val="000000"/>
                          </a:solidFill>
                          <a:effectLst/>
                          <a:latin typeface="Calibri"/>
                        </a:rPr>
                        <a:t>210,000 </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smtClean="0">
                          <a:solidFill>
                            <a:srgbClr val="000000"/>
                          </a:solidFill>
                          <a:effectLst/>
                          <a:latin typeface="Calibri"/>
                        </a:rPr>
                        <a:t>200,000 </a:t>
                      </a:r>
                      <a:endParaRPr lang="en-US" sz="1400" b="0" i="0" u="none" strike="noStrike" dirty="0">
                        <a:solidFill>
                          <a:srgbClr val="000000"/>
                        </a:solidFill>
                        <a:effectLst/>
                        <a:latin typeface="Calibri"/>
                      </a:endParaRPr>
                    </a:p>
                  </a:txBody>
                  <a:tcPr marL="7144" marR="7144" marT="7144" marB="0" anchor="b"/>
                </a:tc>
              </a:tr>
              <a:tr h="340115">
                <a:tc>
                  <a:txBody>
                    <a:bodyPr/>
                    <a:lstStyle/>
                    <a:p>
                      <a:pPr algn="r" fontAlgn="b"/>
                      <a:r>
                        <a:rPr lang="en-US" sz="1400" b="1" i="0" u="none" strike="noStrike" baseline="0" dirty="0">
                          <a:solidFill>
                            <a:srgbClr val="000000"/>
                          </a:solidFill>
                          <a:latin typeface="Calibri"/>
                        </a:rPr>
                        <a:t>Revenue Over (Under) Expenditures</a:t>
                      </a:r>
                    </a:p>
                  </a:txBody>
                  <a:tcPr marL="9525" marR="9525" marT="9525" marB="0" anchor="b"/>
                </a:tc>
                <a:tc>
                  <a:txBody>
                    <a:bodyPr/>
                    <a:lstStyle/>
                    <a:p>
                      <a:pPr algn="r" fontAlgn="b"/>
                      <a:r>
                        <a:rPr lang="en-US" sz="1400" b="0" i="0" u="none" strike="noStrike" dirty="0" smtClean="0">
                          <a:solidFill>
                            <a:srgbClr val="000000"/>
                          </a:solidFill>
                          <a:effectLst/>
                          <a:latin typeface="Calibri"/>
                        </a:rPr>
                        <a:t>  </a:t>
                      </a:r>
                      <a:r>
                        <a:rPr lang="en-US" sz="1400" b="0" i="0" u="none" strike="noStrike" dirty="0">
                          <a:solidFill>
                            <a:srgbClr val="000000"/>
                          </a:solidFill>
                          <a:effectLst/>
                          <a:latin typeface="Calibri"/>
                        </a:rPr>
                        <a:t>30,000 </a:t>
                      </a:r>
                    </a:p>
                  </a:txBody>
                  <a:tcPr marL="7144" marR="7144" marT="7144" marB="0" anchor="b"/>
                </a:tc>
                <a:tc>
                  <a:txBody>
                    <a:bodyPr/>
                    <a:lstStyle/>
                    <a:p>
                      <a:pPr algn="r" fontAlgn="b"/>
                      <a:r>
                        <a:rPr lang="en-US" sz="1400" b="0" i="0" u="none" strike="noStrike" dirty="0" smtClean="0">
                          <a:solidFill>
                            <a:srgbClr val="000000"/>
                          </a:solidFill>
                          <a:effectLst/>
                          <a:latin typeface="Calibri"/>
                        </a:rPr>
                        <a:t>30,000 </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smtClean="0">
                          <a:solidFill>
                            <a:srgbClr val="000000"/>
                          </a:solidFill>
                          <a:effectLst/>
                          <a:latin typeface="Calibri"/>
                        </a:rPr>
                        <a:t>  </a:t>
                      </a:r>
                      <a:r>
                        <a:rPr lang="en-US" sz="1400" b="0" i="0" u="none" strike="noStrike" dirty="0">
                          <a:solidFill>
                            <a:srgbClr val="000000"/>
                          </a:solidFill>
                          <a:effectLst/>
                          <a:latin typeface="Calibri"/>
                        </a:rPr>
                        <a:t>10,000 </a:t>
                      </a:r>
                    </a:p>
                  </a:txBody>
                  <a:tcPr marL="7144" marR="7144" marT="7144" marB="0" anchor="b"/>
                </a:tc>
                <a:tc>
                  <a:txBody>
                    <a:bodyPr/>
                    <a:lstStyle/>
                    <a:p>
                      <a:pPr algn="r" fontAlgn="b"/>
                      <a:r>
                        <a:rPr lang="en-US" sz="1400" b="0" i="0" u="none" strike="noStrike" dirty="0" smtClean="0">
                          <a:solidFill>
                            <a:srgbClr val="000000"/>
                          </a:solidFill>
                          <a:effectLst/>
                          <a:latin typeface="Calibri"/>
                        </a:rPr>
                        <a:t>10,000 </a:t>
                      </a:r>
                      <a:endParaRPr lang="en-US" sz="1400" b="0" i="0" u="none" strike="noStrike" dirty="0">
                        <a:solidFill>
                          <a:srgbClr val="000000"/>
                        </a:solidFill>
                        <a:effectLst/>
                        <a:latin typeface="Calibri"/>
                      </a:endParaRPr>
                    </a:p>
                  </a:txBody>
                  <a:tcPr marL="7144" marR="7144" marT="7144" marB="0" anchor="b"/>
                </a:tc>
              </a:tr>
              <a:tr h="177448">
                <a:tc>
                  <a:txBody>
                    <a:bodyPr/>
                    <a:lstStyle/>
                    <a:p>
                      <a:pPr algn="l" fontAlgn="b"/>
                      <a:r>
                        <a:rPr lang="en-US" sz="1400" b="0" i="0" u="none" strike="noStrike" baseline="0" dirty="0">
                          <a:solidFill>
                            <a:srgbClr val="000000"/>
                          </a:solidFill>
                          <a:latin typeface="Calibri"/>
                        </a:rPr>
                        <a:t> </a:t>
                      </a:r>
                    </a:p>
                  </a:txBody>
                  <a:tcPr marL="9525" marR="9525" marT="9525" marB="0" anchor="b"/>
                </a:tc>
                <a:tc>
                  <a:txBody>
                    <a:bodyPr/>
                    <a:lstStyle/>
                    <a:p>
                      <a:pPr algn="r" fontAlgn="b"/>
                      <a:endParaRPr lang="en-US" sz="1100" b="0" i="0" u="none" strike="noStrike">
                        <a:solidFill>
                          <a:srgbClr val="000000"/>
                        </a:solidFill>
                        <a:effectLst/>
                        <a:latin typeface="Calibri"/>
                      </a:endParaRPr>
                    </a:p>
                  </a:txBody>
                  <a:tcPr marL="7144" marR="7144" marT="7144" marB="0" anchor="b"/>
                </a:tc>
                <a:tc>
                  <a:txBody>
                    <a:bodyPr/>
                    <a:lstStyle/>
                    <a:p>
                      <a:pPr algn="r" fontAlgn="b"/>
                      <a:endParaRPr lang="en-US" sz="1100" b="0" i="0" u="none" strike="noStrike">
                        <a:solidFill>
                          <a:srgbClr val="000000"/>
                        </a:solidFill>
                        <a:effectLst/>
                        <a:latin typeface="Calibri"/>
                      </a:endParaRPr>
                    </a:p>
                  </a:txBody>
                  <a:tcPr marL="7144" marR="7144" marT="7144" marB="0" anchor="b"/>
                </a:tc>
                <a:tc>
                  <a:txBody>
                    <a:bodyPr/>
                    <a:lstStyle/>
                    <a:p>
                      <a:pPr algn="r" fontAlgn="b"/>
                      <a:endParaRPr lang="en-US" sz="1100" b="0" i="0" u="none" strike="noStrike" dirty="0">
                        <a:solidFill>
                          <a:srgbClr val="000000"/>
                        </a:solidFill>
                        <a:effectLst/>
                        <a:latin typeface="Calibri"/>
                      </a:endParaRPr>
                    </a:p>
                  </a:txBody>
                  <a:tcPr marL="7144" marR="7144" marT="7144" marB="0" anchor="b"/>
                </a:tc>
                <a:tc>
                  <a:txBody>
                    <a:bodyPr/>
                    <a:lstStyle/>
                    <a:p>
                      <a:pPr algn="r" fontAlgn="b"/>
                      <a:endParaRPr lang="en-US" sz="1100" b="0" i="0" u="none" strike="noStrike">
                        <a:solidFill>
                          <a:srgbClr val="000000"/>
                        </a:solidFill>
                        <a:effectLst/>
                        <a:latin typeface="Calibri"/>
                      </a:endParaRPr>
                    </a:p>
                  </a:txBody>
                  <a:tcPr marL="7144" marR="7144" marT="7144" marB="0" anchor="b"/>
                </a:tc>
              </a:tr>
              <a:tr h="436267">
                <a:tc>
                  <a:txBody>
                    <a:bodyPr/>
                    <a:lstStyle/>
                    <a:p>
                      <a:pPr algn="l" fontAlgn="b"/>
                      <a:r>
                        <a:rPr lang="en-US" sz="1400" b="1" i="0" u="none" strike="noStrike" baseline="0" dirty="0">
                          <a:solidFill>
                            <a:srgbClr val="000000"/>
                          </a:solidFill>
                          <a:latin typeface="Calibri"/>
                        </a:rPr>
                        <a:t>Other Sources (Uses</a:t>
                      </a:r>
                      <a:r>
                        <a:rPr lang="en-US" sz="1400" b="1" i="0" u="none" strike="noStrike" baseline="0" dirty="0" smtClean="0">
                          <a:solidFill>
                            <a:srgbClr val="000000"/>
                          </a:solidFill>
                          <a:latin typeface="Calibri"/>
                        </a:rPr>
                        <a:t>)</a:t>
                      </a:r>
                    </a:p>
                    <a:p>
                      <a:pPr algn="l" fontAlgn="b"/>
                      <a:r>
                        <a:rPr lang="en-US" sz="1400" b="0" i="0" u="none" strike="noStrike" baseline="0" dirty="0" smtClean="0">
                          <a:solidFill>
                            <a:srgbClr val="000000"/>
                          </a:solidFill>
                          <a:latin typeface="Calibri"/>
                        </a:rPr>
                        <a:t>Transfers In or Transfers (Out)</a:t>
                      </a:r>
                      <a:endParaRPr lang="en-US" sz="1400" b="0" i="0" u="none" strike="noStrike" baseline="0" dirty="0">
                        <a:solidFill>
                          <a:srgbClr val="000000"/>
                        </a:solidFill>
                        <a:latin typeface="Calibri"/>
                      </a:endParaRPr>
                    </a:p>
                  </a:txBody>
                  <a:tcPr marL="9525" marR="9525" marT="9525" marB="0" anchor="b"/>
                </a:tc>
                <a:tc>
                  <a:txBody>
                    <a:bodyPr/>
                    <a:lstStyle/>
                    <a:p>
                      <a:pPr algn="r" fontAlgn="b"/>
                      <a:r>
                        <a:rPr lang="en-US" sz="1400" b="0" i="0" u="none" strike="noStrike" dirty="0">
                          <a:solidFill>
                            <a:srgbClr val="000000"/>
                          </a:solidFill>
                          <a:effectLst/>
                          <a:latin typeface="Calibri"/>
                        </a:rPr>
                        <a:t>                        -   </a:t>
                      </a:r>
                    </a:p>
                  </a:txBody>
                  <a:tcPr marL="7144" marR="7144" marT="7144" marB="0" anchor="b"/>
                </a:tc>
                <a:tc>
                  <a:txBody>
                    <a:bodyPr/>
                    <a:lstStyle/>
                    <a:p>
                      <a:pPr algn="r" fontAlgn="b"/>
                      <a:r>
                        <a:rPr lang="en-US" sz="1400" b="0" i="0" u="none" strike="noStrike">
                          <a:solidFill>
                            <a:srgbClr val="000000"/>
                          </a:solidFill>
                          <a:effectLst/>
                          <a:latin typeface="Calibri"/>
                        </a:rPr>
                        <a:t>                     (10,000)</a:t>
                      </a:r>
                    </a:p>
                  </a:txBody>
                  <a:tcPr marL="7144" marR="7144" marT="7144" marB="0" anchor="b"/>
                </a:tc>
                <a:tc>
                  <a:txBody>
                    <a:bodyPr/>
                    <a:lstStyle/>
                    <a:p>
                      <a:pPr algn="r" fontAlgn="b"/>
                      <a:r>
                        <a:rPr lang="en-US" sz="1400" b="0" i="0" u="none" strike="noStrike">
                          <a:solidFill>
                            <a:srgbClr val="000000"/>
                          </a:solidFill>
                          <a:effectLst/>
                          <a:latin typeface="Calibri"/>
                        </a:rPr>
                        <a:t>               (10,000)</a:t>
                      </a:r>
                    </a:p>
                  </a:txBody>
                  <a:tcPr marL="7144" marR="7144" marT="7144" marB="0" anchor="b"/>
                </a:tc>
                <a:tc>
                  <a:txBody>
                    <a:bodyPr/>
                    <a:lstStyle/>
                    <a:p>
                      <a:pPr algn="r" fontAlgn="b"/>
                      <a:r>
                        <a:rPr lang="en-US" sz="1400" b="0" i="0" u="none" strike="noStrike" dirty="0">
                          <a:solidFill>
                            <a:srgbClr val="000000"/>
                          </a:solidFill>
                          <a:effectLst/>
                          <a:latin typeface="Calibri"/>
                        </a:rPr>
                        <a:t>                  (2,000)</a:t>
                      </a:r>
                    </a:p>
                  </a:txBody>
                  <a:tcPr marL="7144" marR="7144" marT="7144" marB="0" anchor="b"/>
                </a:tc>
              </a:tr>
              <a:tr h="222896">
                <a:tc>
                  <a:txBody>
                    <a:bodyPr/>
                    <a:lstStyle/>
                    <a:p>
                      <a:pPr algn="l" fontAlgn="b"/>
                      <a:endParaRPr lang="en-US" sz="1400" b="1" i="0" u="none" strike="noStrike" baseline="0" dirty="0">
                        <a:solidFill>
                          <a:srgbClr val="000000"/>
                        </a:solidFill>
                        <a:latin typeface="Calibri"/>
                      </a:endParaRPr>
                    </a:p>
                  </a:txBody>
                  <a:tcPr marL="9525" marR="9525" marT="9525" marB="0" anchor="b"/>
                </a:tc>
                <a:tc>
                  <a:txBody>
                    <a:bodyPr/>
                    <a:lstStyle/>
                    <a:p>
                      <a:pPr algn="r" fontAlgn="b"/>
                      <a:endParaRPr lang="en-US" sz="1100" b="0" i="0" u="none" strike="noStrike">
                        <a:solidFill>
                          <a:srgbClr val="000000"/>
                        </a:solidFill>
                        <a:effectLst/>
                        <a:latin typeface="Calibri"/>
                      </a:endParaRPr>
                    </a:p>
                  </a:txBody>
                  <a:tcPr marL="7144" marR="7144" marT="7144" marB="0" anchor="b"/>
                </a:tc>
                <a:tc>
                  <a:txBody>
                    <a:bodyPr/>
                    <a:lstStyle/>
                    <a:p>
                      <a:pPr algn="r" fontAlgn="b"/>
                      <a:endParaRPr lang="en-US" sz="1100" b="0" i="0" u="none" strike="noStrike">
                        <a:solidFill>
                          <a:srgbClr val="000000"/>
                        </a:solidFill>
                        <a:effectLst/>
                        <a:latin typeface="Calibri"/>
                      </a:endParaRPr>
                    </a:p>
                  </a:txBody>
                  <a:tcPr marL="7144" marR="7144" marT="7144" marB="0" anchor="b"/>
                </a:tc>
                <a:tc>
                  <a:txBody>
                    <a:bodyPr/>
                    <a:lstStyle/>
                    <a:p>
                      <a:pPr algn="r" fontAlgn="b"/>
                      <a:endParaRPr lang="en-US" sz="1100" b="0" i="0" u="none" strike="noStrike" dirty="0">
                        <a:solidFill>
                          <a:srgbClr val="000000"/>
                        </a:solidFill>
                        <a:effectLst/>
                        <a:latin typeface="Calibri"/>
                      </a:endParaRPr>
                    </a:p>
                  </a:txBody>
                  <a:tcPr marL="7144" marR="7144" marT="7144" marB="0" anchor="b"/>
                </a:tc>
                <a:tc>
                  <a:txBody>
                    <a:bodyPr/>
                    <a:lstStyle/>
                    <a:p>
                      <a:pPr algn="r" fontAlgn="b"/>
                      <a:endParaRPr lang="en-US" sz="1100" b="0" i="0" u="none" strike="noStrike">
                        <a:solidFill>
                          <a:srgbClr val="000000"/>
                        </a:solidFill>
                        <a:effectLst/>
                        <a:latin typeface="Calibri"/>
                      </a:endParaRPr>
                    </a:p>
                  </a:txBody>
                  <a:tcPr marL="7144" marR="7144" marT="7144" marB="0" anchor="b"/>
                </a:tc>
              </a:tr>
              <a:tr h="533592">
                <a:tc>
                  <a:txBody>
                    <a:bodyPr/>
                    <a:lstStyle/>
                    <a:p>
                      <a:pPr algn="l" fontAlgn="b"/>
                      <a:r>
                        <a:rPr lang="en-US" sz="1400" b="1" i="0" u="none" strike="noStrike" baseline="0" dirty="0">
                          <a:solidFill>
                            <a:srgbClr val="000000"/>
                          </a:solidFill>
                          <a:latin typeface="Calibri"/>
                        </a:rPr>
                        <a:t>Total Revenues &amp; Other Sources </a:t>
                      </a:r>
                      <a:r>
                        <a:rPr lang="en-US" sz="1400" b="1" i="0" u="none" strike="noStrike" baseline="0" dirty="0" smtClean="0">
                          <a:solidFill>
                            <a:srgbClr val="000000"/>
                          </a:solidFill>
                          <a:latin typeface="Calibri"/>
                        </a:rPr>
                        <a:t>Over (Under) Expenditures &amp; Other Uses</a:t>
                      </a:r>
                      <a:endParaRPr lang="en-US" sz="1400" b="1" i="0" u="none" strike="noStrike" baseline="0" dirty="0">
                        <a:solidFill>
                          <a:srgbClr val="000000"/>
                        </a:solidFill>
                        <a:latin typeface="Calibri"/>
                      </a:endParaRPr>
                    </a:p>
                  </a:txBody>
                  <a:tcPr marL="9525" marR="9525" marT="9525" marB="0" anchor="b"/>
                </a:tc>
                <a:tc>
                  <a:txBody>
                    <a:bodyPr/>
                    <a:lstStyle/>
                    <a:p>
                      <a:pPr algn="r" fontAlgn="b"/>
                      <a:r>
                        <a:rPr lang="en-US" sz="1400" b="0" i="0" u="none" strike="noStrike" dirty="0">
                          <a:solidFill>
                            <a:srgbClr val="000000"/>
                          </a:solidFill>
                          <a:effectLst/>
                          <a:latin typeface="Calibri"/>
                        </a:rPr>
                        <a:t>                30,000 </a:t>
                      </a:r>
                    </a:p>
                  </a:txBody>
                  <a:tcPr marL="7144" marR="7144" marT="7144" marB="0" anchor="b"/>
                </a:tc>
                <a:tc>
                  <a:txBody>
                    <a:bodyPr/>
                    <a:lstStyle/>
                    <a:p>
                      <a:pPr algn="r" fontAlgn="b"/>
                      <a:r>
                        <a:rPr lang="en-US" sz="1400" b="0" i="0" u="none" strike="noStrike">
                          <a:solidFill>
                            <a:srgbClr val="000000"/>
                          </a:solidFill>
                          <a:effectLst/>
                          <a:latin typeface="Calibri"/>
                        </a:rPr>
                        <a:t>                      20,000 </a:t>
                      </a:r>
                    </a:p>
                  </a:txBody>
                  <a:tcPr marL="7144" marR="7144" marT="7144" marB="0" anchor="b"/>
                </a:tc>
                <a:tc>
                  <a:txBody>
                    <a:bodyPr/>
                    <a:lstStyle/>
                    <a:p>
                      <a:pPr algn="r" fontAlgn="b"/>
                      <a:r>
                        <a:rPr lang="en-US" sz="1400" b="0" i="0" u="none" strike="noStrike">
                          <a:solidFill>
                            <a:srgbClr val="000000"/>
                          </a:solidFill>
                          <a:effectLst/>
                          <a:latin typeface="Calibri"/>
                        </a:rPr>
                        <a:t>                        -   </a:t>
                      </a:r>
                    </a:p>
                  </a:txBody>
                  <a:tcPr marL="7144" marR="7144" marT="7144" marB="0" anchor="b"/>
                </a:tc>
                <a:tc>
                  <a:txBody>
                    <a:bodyPr/>
                    <a:lstStyle/>
                    <a:p>
                      <a:pPr algn="r" fontAlgn="b"/>
                      <a:r>
                        <a:rPr lang="en-US" sz="1400" b="0" i="0" u="none" strike="noStrike" dirty="0">
                          <a:solidFill>
                            <a:srgbClr val="000000"/>
                          </a:solidFill>
                          <a:effectLst/>
                          <a:latin typeface="Calibri"/>
                        </a:rPr>
                        <a:t>                   8,000 </a:t>
                      </a:r>
                    </a:p>
                  </a:txBody>
                  <a:tcPr marL="7144" marR="7144" marT="7144" marB="0" anchor="b"/>
                </a:tc>
              </a:tr>
              <a:tr h="222896">
                <a:tc>
                  <a:txBody>
                    <a:bodyPr/>
                    <a:lstStyle/>
                    <a:p>
                      <a:pPr algn="l" fontAlgn="b"/>
                      <a:r>
                        <a:rPr lang="en-US" sz="1400" b="0" i="0" u="none" strike="noStrike" baseline="0" dirty="0">
                          <a:solidFill>
                            <a:srgbClr val="000000"/>
                          </a:solidFill>
                          <a:latin typeface="Calibri"/>
                        </a:rPr>
                        <a:t> </a:t>
                      </a:r>
                    </a:p>
                  </a:txBody>
                  <a:tcPr marL="9525" marR="9525" marT="9525" marB="0" anchor="b"/>
                </a:tc>
                <a:tc>
                  <a:txBody>
                    <a:bodyPr/>
                    <a:lstStyle/>
                    <a:p>
                      <a:pPr algn="r" fontAlgn="b"/>
                      <a:endParaRPr lang="en-US" sz="1100" b="0" i="0" u="none" strike="noStrike">
                        <a:solidFill>
                          <a:srgbClr val="000000"/>
                        </a:solidFill>
                        <a:effectLst/>
                        <a:latin typeface="Calibri"/>
                      </a:endParaRPr>
                    </a:p>
                  </a:txBody>
                  <a:tcPr marL="7144" marR="7144" marT="7144" marB="0" anchor="b"/>
                </a:tc>
                <a:tc>
                  <a:txBody>
                    <a:bodyPr/>
                    <a:lstStyle/>
                    <a:p>
                      <a:pPr algn="r" fontAlgn="b"/>
                      <a:endParaRPr lang="en-US" sz="1100" b="0" i="0" u="none" strike="noStrike">
                        <a:solidFill>
                          <a:srgbClr val="000000"/>
                        </a:solidFill>
                        <a:effectLst/>
                        <a:latin typeface="Calibri"/>
                      </a:endParaRPr>
                    </a:p>
                  </a:txBody>
                  <a:tcPr marL="7144" marR="7144" marT="7144" marB="0" anchor="b"/>
                </a:tc>
                <a:tc>
                  <a:txBody>
                    <a:bodyPr/>
                    <a:lstStyle/>
                    <a:p>
                      <a:pPr algn="r" fontAlgn="b"/>
                      <a:endParaRPr lang="en-US" sz="1100" b="0" i="0" u="none" strike="noStrike" dirty="0">
                        <a:solidFill>
                          <a:srgbClr val="000000"/>
                        </a:solidFill>
                        <a:effectLst/>
                        <a:latin typeface="Calibri"/>
                      </a:endParaRPr>
                    </a:p>
                  </a:txBody>
                  <a:tcPr marL="7144" marR="7144" marT="7144" marB="0" anchor="b"/>
                </a:tc>
                <a:tc>
                  <a:txBody>
                    <a:bodyPr/>
                    <a:lstStyle/>
                    <a:p>
                      <a:pPr algn="r" fontAlgn="b"/>
                      <a:endParaRPr lang="en-US" sz="1100" b="0" i="0" u="none" strike="noStrike">
                        <a:solidFill>
                          <a:srgbClr val="000000"/>
                        </a:solidFill>
                        <a:effectLst/>
                        <a:latin typeface="Calibri"/>
                      </a:endParaRPr>
                    </a:p>
                  </a:txBody>
                  <a:tcPr marL="7144" marR="7144" marT="7144" marB="0" anchor="b"/>
                </a:tc>
              </a:tr>
              <a:tr h="863008">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Calibri"/>
                        </a:rPr>
                        <a:t> </a:t>
                      </a:r>
                      <a:r>
                        <a:rPr lang="en-US" sz="1400" b="1" i="0" u="none" strike="noStrike" baseline="0" dirty="0" smtClean="0">
                          <a:solidFill>
                            <a:srgbClr val="000000"/>
                          </a:solidFill>
                          <a:latin typeface="Calibri"/>
                        </a:rPr>
                        <a:t>Ending Fund Balance</a:t>
                      </a:r>
                    </a:p>
                    <a:p>
                      <a:pPr marL="457200" marR="0" lvl="1"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smtClean="0">
                          <a:solidFill>
                            <a:srgbClr val="000000"/>
                          </a:solidFill>
                          <a:latin typeface="Calibri"/>
                        </a:rPr>
                        <a:t>Reserve for TABOR</a:t>
                      </a:r>
                    </a:p>
                    <a:p>
                      <a:pPr marL="457200" marR="0" lvl="1"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smtClean="0">
                          <a:solidFill>
                            <a:srgbClr val="000000"/>
                          </a:solidFill>
                          <a:latin typeface="Calibri"/>
                        </a:rPr>
                        <a:t>Designated for XXX</a:t>
                      </a:r>
                    </a:p>
                    <a:p>
                      <a:pPr marL="457200" marR="0" lvl="1" indent="0" algn="l"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smtClean="0">
                          <a:solidFill>
                            <a:srgbClr val="000000"/>
                          </a:solidFill>
                          <a:latin typeface="Calibri"/>
                        </a:rPr>
                        <a:t>Unreserved</a:t>
                      </a:r>
                      <a:endParaRPr lang="en-US" sz="1400" b="0" i="0" u="none" strike="noStrike" baseline="0" dirty="0">
                        <a:solidFill>
                          <a:srgbClr val="000000"/>
                        </a:solidFill>
                        <a:latin typeface="Calibri"/>
                      </a:endParaRPr>
                    </a:p>
                  </a:txBody>
                  <a:tcPr marL="9525" marR="9525" marT="9525" marB="0" anchor="b"/>
                </a:tc>
                <a:tc>
                  <a:txBody>
                    <a:bodyPr/>
                    <a:lstStyle/>
                    <a:p>
                      <a:pPr algn="r" fontAlgn="b"/>
                      <a:r>
                        <a:rPr lang="en-US" sz="1400" b="0" i="0" u="none" strike="noStrike" dirty="0" smtClean="0">
                          <a:solidFill>
                            <a:srgbClr val="000000"/>
                          </a:solidFill>
                          <a:effectLst/>
                          <a:latin typeface="Calibri"/>
                        </a:rPr>
                        <a:t>4,800</a:t>
                      </a:r>
                    </a:p>
                    <a:p>
                      <a:pPr algn="r" fontAlgn="b"/>
                      <a:r>
                        <a:rPr lang="en-US" sz="1400" b="0" i="0" u="none" strike="noStrike" dirty="0" smtClean="0">
                          <a:solidFill>
                            <a:srgbClr val="000000"/>
                          </a:solidFill>
                          <a:effectLst/>
                          <a:latin typeface="Calibri"/>
                        </a:rPr>
                        <a:t>1,000</a:t>
                      </a:r>
                    </a:p>
                    <a:p>
                      <a:pPr algn="r" fontAlgn="b"/>
                      <a:r>
                        <a:rPr lang="en-US" sz="1400" b="0" i="0" u="none" strike="noStrike" dirty="0" smtClean="0">
                          <a:solidFill>
                            <a:srgbClr val="000000"/>
                          </a:solidFill>
                          <a:effectLst/>
                          <a:latin typeface="Calibri"/>
                        </a:rPr>
                        <a:t>124,200</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smtClean="0">
                          <a:solidFill>
                            <a:srgbClr val="000000"/>
                          </a:solidFill>
                          <a:effectLst/>
                          <a:latin typeface="Calibri"/>
                        </a:rPr>
                        <a:t>6,600</a:t>
                      </a:r>
                    </a:p>
                    <a:p>
                      <a:pPr algn="r" fontAlgn="b"/>
                      <a:r>
                        <a:rPr lang="en-US" sz="1400" b="0" i="0" u="none" strike="noStrike" dirty="0" smtClean="0">
                          <a:solidFill>
                            <a:srgbClr val="000000"/>
                          </a:solidFill>
                          <a:effectLst/>
                          <a:latin typeface="Calibri"/>
                        </a:rPr>
                        <a:t>1,000</a:t>
                      </a:r>
                    </a:p>
                    <a:p>
                      <a:pPr algn="r" fontAlgn="b"/>
                      <a:r>
                        <a:rPr lang="en-US" sz="1400" b="0" i="0" u="none" strike="noStrike" dirty="0" smtClean="0">
                          <a:solidFill>
                            <a:srgbClr val="000000"/>
                          </a:solidFill>
                          <a:effectLst/>
                          <a:latin typeface="Calibri"/>
                        </a:rPr>
                        <a:t>162,400</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smtClean="0">
                          <a:solidFill>
                            <a:srgbClr val="000000"/>
                          </a:solidFill>
                          <a:effectLst/>
                          <a:latin typeface="Calibri"/>
                        </a:rPr>
                        <a:t>6,300</a:t>
                      </a:r>
                    </a:p>
                    <a:p>
                      <a:pPr algn="r" fontAlgn="b"/>
                      <a:r>
                        <a:rPr lang="en-US" sz="1400" b="0" i="0" u="none" strike="noStrike" dirty="0" smtClean="0">
                          <a:solidFill>
                            <a:srgbClr val="000000"/>
                          </a:solidFill>
                          <a:effectLst/>
                          <a:latin typeface="Calibri"/>
                        </a:rPr>
                        <a:t>1,000</a:t>
                      </a:r>
                    </a:p>
                    <a:p>
                      <a:pPr algn="r" fontAlgn="b"/>
                      <a:r>
                        <a:rPr lang="en-US" sz="1400" b="0" i="0" u="none" strike="noStrike" dirty="0" smtClean="0">
                          <a:solidFill>
                            <a:srgbClr val="000000"/>
                          </a:solidFill>
                          <a:effectLst/>
                          <a:latin typeface="Calibri"/>
                        </a:rPr>
                        <a:t>122,700</a:t>
                      </a:r>
                      <a:endParaRPr lang="en-US" sz="1400" b="0" i="0" u="none" strike="noStrike" dirty="0">
                        <a:solidFill>
                          <a:srgbClr val="000000"/>
                        </a:solidFill>
                        <a:effectLst/>
                        <a:latin typeface="Calibri"/>
                      </a:endParaRPr>
                    </a:p>
                  </a:txBody>
                  <a:tcPr marL="7144" marR="7144" marT="7144" marB="0" anchor="b"/>
                </a:tc>
                <a:tc>
                  <a:txBody>
                    <a:bodyPr/>
                    <a:lstStyle/>
                    <a:p>
                      <a:pPr algn="r" fontAlgn="b"/>
                      <a:r>
                        <a:rPr lang="en-US" sz="1400" b="0" i="0" u="none" strike="noStrike" dirty="0" smtClean="0">
                          <a:solidFill>
                            <a:srgbClr val="000000"/>
                          </a:solidFill>
                          <a:effectLst/>
                          <a:latin typeface="Calibri"/>
                        </a:rPr>
                        <a:t>6,000</a:t>
                      </a:r>
                    </a:p>
                    <a:p>
                      <a:pPr algn="r" fontAlgn="b"/>
                      <a:r>
                        <a:rPr lang="en-US" sz="1400" b="0" i="0" u="none" strike="noStrike" dirty="0" smtClean="0">
                          <a:solidFill>
                            <a:srgbClr val="000000"/>
                          </a:solidFill>
                          <a:effectLst/>
                          <a:latin typeface="Calibri"/>
                        </a:rPr>
                        <a:t>1,000</a:t>
                      </a:r>
                    </a:p>
                    <a:p>
                      <a:pPr algn="r" fontAlgn="b"/>
                      <a:r>
                        <a:rPr lang="en-US" sz="1400" b="0" i="0" u="none" strike="noStrike" dirty="0" smtClean="0">
                          <a:solidFill>
                            <a:srgbClr val="000000"/>
                          </a:solidFill>
                          <a:effectLst/>
                          <a:latin typeface="Calibri"/>
                        </a:rPr>
                        <a:t>131,000</a:t>
                      </a:r>
                      <a:endParaRPr lang="en-US" sz="1400" b="0" i="0" u="none" strike="noStrike" dirty="0">
                        <a:solidFill>
                          <a:srgbClr val="000000"/>
                        </a:solidFill>
                        <a:effectLst/>
                        <a:latin typeface="Calibri"/>
                      </a:endParaRPr>
                    </a:p>
                  </a:txBody>
                  <a:tcPr marL="7144" marR="7144" marT="7144" marB="0" anchor="b"/>
                </a:tc>
              </a:tr>
              <a:tr h="342482">
                <a:tc>
                  <a:txBody>
                    <a:bodyPr/>
                    <a:lstStyle/>
                    <a:p>
                      <a:pPr algn="l" fontAlgn="b"/>
                      <a:endParaRPr lang="en-US" sz="1400" b="1" i="0" u="none" strike="noStrike" baseline="0" dirty="0">
                        <a:solidFill>
                          <a:srgbClr val="000000"/>
                        </a:solidFill>
                        <a:latin typeface="Calibri"/>
                      </a:endParaRP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c>
                  <a:txBody>
                    <a:bodyPr/>
                    <a:lstStyle/>
                    <a:p>
                      <a:pPr algn="l" fontAlgn="b"/>
                      <a:r>
                        <a:rPr lang="en-US" sz="1400" b="0" i="0" u="none" strike="noStrike" dirty="0">
                          <a:solidFill>
                            <a:srgbClr val="000000"/>
                          </a:solidFill>
                          <a:latin typeface="Calibri"/>
                        </a:rPr>
                        <a:t> </a:t>
                      </a:r>
                    </a:p>
                  </a:txBody>
                  <a:tcPr marL="9525" marR="9525" marT="9525" marB="0" anchor="b"/>
                </a:tc>
              </a:tr>
            </a:tbl>
          </a:graphicData>
        </a:graphic>
      </p:graphicFrame>
      <p:grpSp>
        <p:nvGrpSpPr>
          <p:cNvPr id="6" name="Group 5"/>
          <p:cNvGrpSpPr/>
          <p:nvPr/>
        </p:nvGrpSpPr>
        <p:grpSpPr>
          <a:xfrm>
            <a:off x="76200" y="6172200"/>
            <a:ext cx="6093023" cy="529828"/>
            <a:chOff x="1525488" y="3164085"/>
            <a:chExt cx="6093023" cy="529828"/>
          </a:xfrm>
          <a:solidFill>
            <a:schemeClr val="accent5">
              <a:lumMod val="90000"/>
            </a:schemeClr>
          </a:solidFill>
        </p:grpSpPr>
        <p:sp>
          <p:nvSpPr>
            <p:cNvPr id="7" name="Freeform 6"/>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8" name="Freeform 7"/>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9" name="Freeform 8"/>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0" name="Freeform 9"/>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1" name="Freeform 10"/>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extLst>
      <p:ext uri="{BB962C8B-B14F-4D97-AF65-F5344CB8AC3E}">
        <p14:creationId xmlns:p14="http://schemas.microsoft.com/office/powerpoint/2010/main" val="1839412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bwMode="auto">
          <a:xfrm>
            <a:off x="457200" y="17526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The uniform summary sheet for each fund in the budget shall detail the following for each fund:</a:t>
            </a:r>
          </a:p>
          <a:p>
            <a:pPr lvl="1"/>
            <a:r>
              <a:rPr lang="en-US" altLang="en-US" sz="2400" dirty="0" smtClean="0">
                <a:solidFill>
                  <a:schemeClr val="accent6">
                    <a:lumMod val="50000"/>
                  </a:schemeClr>
                </a:solidFill>
              </a:rPr>
              <a:t>Beginning fund balance &amp; anticipated ending fund balance</a:t>
            </a:r>
          </a:p>
          <a:p>
            <a:pPr lvl="1"/>
            <a:r>
              <a:rPr lang="en-US" altLang="en-US" sz="2400" dirty="0" smtClean="0">
                <a:solidFill>
                  <a:schemeClr val="accent6">
                    <a:lumMod val="50000"/>
                  </a:schemeClr>
                </a:solidFill>
              </a:rPr>
              <a:t>Anticipated fund revenues*</a:t>
            </a:r>
          </a:p>
          <a:p>
            <a:pPr lvl="1"/>
            <a:r>
              <a:rPr lang="en-US" altLang="en-US" sz="2400" dirty="0" smtClean="0">
                <a:solidFill>
                  <a:schemeClr val="accent6">
                    <a:lumMod val="50000"/>
                  </a:schemeClr>
                </a:solidFill>
              </a:rPr>
              <a:t>Anticipated transfers and allocations</a:t>
            </a:r>
          </a:p>
          <a:p>
            <a:pPr lvl="1"/>
            <a:r>
              <a:rPr lang="en-US" altLang="en-US" sz="2400" dirty="0" smtClean="0">
                <a:solidFill>
                  <a:schemeClr val="accent6">
                    <a:lumMod val="50000"/>
                  </a:schemeClr>
                </a:solidFill>
              </a:rPr>
              <a:t>Anticipated expenditures*</a:t>
            </a:r>
          </a:p>
          <a:p>
            <a:pPr lvl="1"/>
            <a:r>
              <a:rPr lang="en-US" altLang="en-US" sz="2400" dirty="0" smtClean="0">
                <a:solidFill>
                  <a:schemeClr val="accent6">
                    <a:lumMod val="50000"/>
                  </a:schemeClr>
                </a:solidFill>
              </a:rPr>
              <a:t>Amount of reserves in the fund</a:t>
            </a:r>
          </a:p>
          <a:p>
            <a:r>
              <a:rPr lang="en-US" altLang="en-US" sz="2400" dirty="0" smtClean="0">
                <a:solidFill>
                  <a:schemeClr val="accent6">
                    <a:lumMod val="50000"/>
                  </a:schemeClr>
                </a:solidFill>
                <a:hlinkClick r:id="rId2"/>
              </a:rPr>
              <a:t>Link to uniform budget summary sheet</a:t>
            </a:r>
            <a:endParaRPr lang="en-US" altLang="en-US" sz="2400" dirty="0" smtClean="0">
              <a:solidFill>
                <a:schemeClr val="accent6">
                  <a:lumMod val="50000"/>
                </a:schemeClr>
              </a:solidFill>
            </a:endParaRPr>
          </a:p>
          <a:p>
            <a:pPr lvl="1">
              <a:buFontTx/>
              <a:buNone/>
            </a:pPr>
            <a:endParaRPr lang="en-US" altLang="en-US" sz="1600" i="1" dirty="0" smtClean="0">
              <a:solidFill>
                <a:schemeClr val="accent6">
                  <a:lumMod val="50000"/>
                </a:schemeClr>
              </a:solidFill>
            </a:endParaRPr>
          </a:p>
          <a:p>
            <a:pPr lvl="1">
              <a:buFontTx/>
              <a:buNone/>
            </a:pPr>
            <a:r>
              <a:rPr lang="en-US" altLang="en-US" sz="1600" i="1" dirty="0" smtClean="0">
                <a:solidFill>
                  <a:schemeClr val="accent6">
                    <a:lumMod val="50000"/>
                  </a:schemeClr>
                </a:solidFill>
              </a:rPr>
              <a:t>*delineated by program &amp; source codes identified in the chart of accounts</a:t>
            </a:r>
          </a:p>
          <a:p>
            <a:pPr lvl="1"/>
            <a:endParaRPr lang="en-US" altLang="en-US" sz="2600" dirty="0" smtClean="0">
              <a:solidFill>
                <a:schemeClr val="accent6">
                  <a:lumMod val="50000"/>
                </a:schemeClr>
              </a:solidFill>
            </a:endParaRPr>
          </a:p>
          <a:p>
            <a:pPr lvl="1"/>
            <a:endParaRPr lang="en-US" altLang="en-US" sz="2600" dirty="0" smtClean="0">
              <a:solidFill>
                <a:schemeClr val="accent6">
                  <a:lumMod val="50000"/>
                </a:schemeClr>
              </a:solidFill>
            </a:endParaRPr>
          </a:p>
        </p:txBody>
      </p:sp>
      <p:sp>
        <p:nvSpPr>
          <p:cNvPr id="20482"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 contents – mandatory</a:t>
            </a:r>
            <a:br>
              <a:rPr lang="en-US" altLang="en-US" dirty="0"/>
            </a:br>
            <a:r>
              <a:rPr lang="en-US" altLang="en-US" sz="2800" dirty="0"/>
              <a:t>22-44-105,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Each district must reserve 3% or more of its fiscal year spending (excluding bonded debt service) for TABOR Emergency</a:t>
            </a:r>
          </a:p>
          <a:p>
            <a:pPr lvl="1"/>
            <a:r>
              <a:rPr lang="en-US" altLang="en-US" sz="2400" dirty="0" smtClean="0">
                <a:solidFill>
                  <a:schemeClr val="accent6">
                    <a:lumMod val="50000"/>
                  </a:schemeClr>
                </a:solidFill>
              </a:rPr>
              <a:t>May elect to satisfy 3% requirement through:</a:t>
            </a:r>
          </a:p>
          <a:p>
            <a:pPr lvl="2"/>
            <a:r>
              <a:rPr lang="en-US" altLang="en-US" sz="2400" dirty="0" smtClean="0">
                <a:solidFill>
                  <a:schemeClr val="accent6">
                    <a:lumMod val="50000"/>
                  </a:schemeClr>
                </a:solidFill>
              </a:rPr>
              <a:t>Cash reserve</a:t>
            </a:r>
          </a:p>
          <a:p>
            <a:pPr lvl="2"/>
            <a:r>
              <a:rPr lang="en-US" altLang="en-US" sz="2400" dirty="0" smtClean="0">
                <a:solidFill>
                  <a:schemeClr val="accent6">
                    <a:lumMod val="50000"/>
                  </a:schemeClr>
                </a:solidFill>
              </a:rPr>
              <a:t>Letter of credit</a:t>
            </a:r>
          </a:p>
          <a:p>
            <a:pPr lvl="2"/>
            <a:r>
              <a:rPr lang="en-US" altLang="en-US" sz="2400" dirty="0" smtClean="0">
                <a:solidFill>
                  <a:schemeClr val="accent6">
                    <a:lumMod val="50000"/>
                  </a:schemeClr>
                </a:solidFill>
              </a:rPr>
              <a:t>Pledge of real property</a:t>
            </a:r>
          </a:p>
          <a:p>
            <a:r>
              <a:rPr lang="en-US" altLang="en-US" sz="2400" dirty="0" smtClean="0">
                <a:solidFill>
                  <a:schemeClr val="accent6">
                    <a:lumMod val="50000"/>
                  </a:schemeClr>
                </a:solidFill>
              </a:rPr>
              <a:t>The amount of the reserve and method used should be disclosed in the notes to the financial statements in the district’s CAFR or audit report</a:t>
            </a:r>
          </a:p>
        </p:txBody>
      </p:sp>
      <p:sp>
        <p:nvSpPr>
          <p:cNvPr id="22530"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Budget-contents-mandatory</a:t>
            </a:r>
            <a:r>
              <a:rPr lang="en-US" altLang="en-US" dirty="0" smtClean="0">
                <a:solidFill>
                  <a:schemeClr val="accent6">
                    <a:lumMod val="50000"/>
                  </a:schemeClr>
                </a:solidFill>
              </a:rPr>
              <a:t/>
            </a:r>
            <a:br>
              <a:rPr lang="en-US" altLang="en-US" dirty="0" smtClean="0">
                <a:solidFill>
                  <a:schemeClr val="accent6">
                    <a:lumMod val="50000"/>
                  </a:schemeClr>
                </a:solidFill>
              </a:rPr>
            </a:br>
            <a:r>
              <a:rPr lang="en-US" altLang="en-US" sz="2800" dirty="0"/>
              <a:t>22-44-105,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If district satisfies the TABOR emergency reserve with </a:t>
            </a:r>
            <a:r>
              <a:rPr lang="en-US" altLang="en-US" sz="2400" b="1" dirty="0" smtClean="0">
                <a:solidFill>
                  <a:schemeClr val="accent6">
                    <a:lumMod val="50000"/>
                  </a:schemeClr>
                </a:solidFill>
              </a:rPr>
              <a:t>cash</a:t>
            </a:r>
            <a:r>
              <a:rPr lang="en-US" altLang="en-US" sz="2400" dirty="0" smtClean="0">
                <a:solidFill>
                  <a:schemeClr val="accent6">
                    <a:lumMod val="50000"/>
                  </a:schemeClr>
                </a:solidFill>
              </a:rPr>
              <a:t>, it will be reported through the ADE financial submission as restricted fund balance within the Fund Accounting Statements</a:t>
            </a:r>
          </a:p>
          <a:p>
            <a:pPr marL="45720" indent="0">
              <a:buNone/>
            </a:pPr>
            <a:endParaRPr lang="en-US" altLang="en-US" sz="2400" dirty="0" smtClean="0"/>
          </a:p>
          <a:p>
            <a:r>
              <a:rPr lang="en-US" altLang="en-US" sz="2400" dirty="0" smtClean="0"/>
              <a:t>If the district elects to satisfy TABOR with letter of credit or pledging of buildings, contact:</a:t>
            </a:r>
          </a:p>
          <a:p>
            <a:pPr lvl="1"/>
            <a:r>
              <a:rPr lang="en-US" altLang="en-US" sz="2200" dirty="0" smtClean="0">
                <a:solidFill>
                  <a:schemeClr val="accent6">
                    <a:lumMod val="50000"/>
                  </a:schemeClr>
                </a:solidFill>
              </a:rPr>
              <a:t>Kirk Weber – </a:t>
            </a:r>
            <a:r>
              <a:rPr lang="en-US" altLang="en-US" sz="2200" dirty="0" smtClean="0">
                <a:solidFill>
                  <a:schemeClr val="accent6">
                    <a:lumMod val="50000"/>
                  </a:schemeClr>
                </a:solidFill>
                <a:hlinkClick r:id="rId2"/>
              </a:rPr>
              <a:t>weber_k@cde.state.co.us</a:t>
            </a:r>
            <a:r>
              <a:rPr lang="en-US" altLang="en-US" sz="2200" dirty="0" smtClean="0">
                <a:solidFill>
                  <a:schemeClr val="accent6">
                    <a:lumMod val="50000"/>
                  </a:schemeClr>
                </a:solidFill>
              </a:rPr>
              <a:t> – 303-866-6610</a:t>
            </a:r>
          </a:p>
        </p:txBody>
      </p:sp>
      <p:sp>
        <p:nvSpPr>
          <p:cNvPr id="23554" name="Title 1"/>
          <p:cNvSpPr>
            <a:spLocks noGrp="1"/>
          </p:cNvSpPr>
          <p:nvPr>
            <p:ph type="title"/>
          </p:nvPr>
        </p:nvSpPr>
        <p:spPr bwMode="auto">
          <a:xfrm>
            <a:off x="457200" y="3048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Budget-contents-mandatory</a:t>
            </a:r>
            <a:br>
              <a:rPr lang="en-US" altLang="en-US" dirty="0"/>
            </a:br>
            <a:r>
              <a:rPr lang="en-US" altLang="en-US" sz="2800" dirty="0"/>
              <a:t>22-44-105,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bwMode="auto">
          <a:xfrm>
            <a:off x="152400" y="1600200"/>
            <a:ext cx="88392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endParaRPr lang="en-US" altLang="en-US" sz="1000" dirty="0" smtClean="0">
              <a:solidFill>
                <a:schemeClr val="accent6">
                  <a:lumMod val="50000"/>
                </a:schemeClr>
              </a:solidFill>
            </a:endParaRPr>
          </a:p>
          <a:p>
            <a:pPr eaLnBrk="1" hangingPunct="1">
              <a:lnSpc>
                <a:spcPct val="90000"/>
              </a:lnSpc>
            </a:pPr>
            <a:r>
              <a:rPr lang="en-US" altLang="en-US" sz="2400" dirty="0" smtClean="0">
                <a:solidFill>
                  <a:schemeClr val="accent6">
                    <a:lumMod val="50000"/>
                  </a:schemeClr>
                </a:solidFill>
              </a:rPr>
              <a:t>Expenditures, </a:t>
            </a:r>
            <a:r>
              <a:rPr lang="en-US" altLang="en-US" sz="2400" dirty="0" err="1" smtClean="0">
                <a:solidFill>
                  <a:schemeClr val="accent6">
                    <a:lumMod val="50000"/>
                  </a:schemeClr>
                </a:solidFill>
              </a:rPr>
              <a:t>interfund</a:t>
            </a:r>
            <a:r>
              <a:rPr lang="en-US" altLang="en-US" sz="2400" dirty="0" smtClean="0">
                <a:solidFill>
                  <a:schemeClr val="accent6">
                    <a:lumMod val="50000"/>
                  </a:schemeClr>
                </a:solidFill>
              </a:rPr>
              <a:t> transfers, or reserves, may not exceed available revenues and beginning fund balance.</a:t>
            </a:r>
          </a:p>
          <a:p>
            <a:pPr marL="45720" indent="0" eaLnBrk="1" hangingPunct="1">
              <a:lnSpc>
                <a:spcPct val="90000"/>
              </a:lnSpc>
              <a:buNone/>
            </a:pPr>
            <a:endParaRPr lang="en-US" altLang="en-US" sz="2400" dirty="0" smtClean="0">
              <a:solidFill>
                <a:schemeClr val="accent6">
                  <a:lumMod val="50000"/>
                </a:schemeClr>
              </a:solidFill>
            </a:endParaRPr>
          </a:p>
          <a:p>
            <a:pPr eaLnBrk="1" hangingPunct="1">
              <a:lnSpc>
                <a:spcPct val="90000"/>
              </a:lnSpc>
            </a:pPr>
            <a:r>
              <a:rPr lang="en-US" altLang="en-US" sz="2400" dirty="0" smtClean="0">
                <a:solidFill>
                  <a:schemeClr val="accent6">
                    <a:lumMod val="50000"/>
                  </a:schemeClr>
                </a:solidFill>
              </a:rPr>
              <a:t>May not budget a deficit!</a:t>
            </a:r>
          </a:p>
          <a:p>
            <a:pPr lvl="1" eaLnBrk="1" hangingPunct="1">
              <a:lnSpc>
                <a:spcPct val="90000"/>
              </a:lnSpc>
              <a:buFont typeface="Arial" charset="0"/>
              <a:buChar char="•"/>
            </a:pPr>
            <a:r>
              <a:rPr lang="en-US" altLang="en-US" sz="2400" dirty="0" smtClean="0">
                <a:solidFill>
                  <a:schemeClr val="accent6">
                    <a:lumMod val="50000"/>
                  </a:schemeClr>
                </a:solidFill>
              </a:rPr>
              <a:t>Ending fund balance must cover TABOR and positive unreserved fund balance</a:t>
            </a:r>
          </a:p>
          <a:p>
            <a:pPr lvl="1" eaLnBrk="1" hangingPunct="1">
              <a:lnSpc>
                <a:spcPct val="90000"/>
              </a:lnSpc>
              <a:buFont typeface="Arial" charset="0"/>
              <a:buChar char="•"/>
            </a:pPr>
            <a:endParaRPr lang="en-US" altLang="en-US" sz="2600" dirty="0" smtClean="0">
              <a:solidFill>
                <a:schemeClr val="accent6">
                  <a:lumMod val="50000"/>
                </a:schemeClr>
              </a:solidFill>
            </a:endParaRPr>
          </a:p>
        </p:txBody>
      </p:sp>
      <p:sp>
        <p:nvSpPr>
          <p:cNvPr id="29699" name="Title 3"/>
          <p:cNvSpPr>
            <a:spLocks noGrp="1"/>
          </p:cNvSpPr>
          <p:nvPr>
            <p:ph type="title"/>
          </p:nvPr>
        </p:nvSpPr>
        <p:spPr bwMode="auto">
          <a:xfrm>
            <a:off x="457200" y="76200"/>
            <a:ext cx="8229600" cy="144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 contents – mandatory</a:t>
            </a:r>
            <a:br>
              <a:rPr lang="en-US" altLang="en-US" dirty="0"/>
            </a:br>
            <a:r>
              <a:rPr lang="en-US" altLang="en-US" sz="2800" dirty="0"/>
              <a:t>22-44-105 (1.5)(a), C.R.S.</a:t>
            </a:r>
            <a:br>
              <a:rPr lang="en-US" altLang="en-US" sz="2800" dirty="0"/>
            </a:br>
            <a:endParaRPr lang="en-US" altLang="en-US" sz="2800" dirty="0"/>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7569406"/>
              </p:ext>
            </p:extLst>
          </p:nvPr>
        </p:nvGraphicFramePr>
        <p:xfrm>
          <a:off x="152401" y="1043077"/>
          <a:ext cx="6629401" cy="4718831"/>
        </p:xfrm>
        <a:graphic>
          <a:graphicData uri="http://schemas.openxmlformats.org/drawingml/2006/table">
            <a:tbl>
              <a:tblPr firstRow="1" bandRow="1">
                <a:tableStyleId>{BC89EF96-8CEA-46FF-86C4-4CE0E7609802}</a:tableStyleId>
              </a:tblPr>
              <a:tblGrid>
                <a:gridCol w="3827283"/>
                <a:gridCol w="1415120"/>
                <a:gridCol w="1386998"/>
              </a:tblGrid>
              <a:tr h="873922">
                <a:tc>
                  <a:txBody>
                    <a:bodyPr/>
                    <a:lstStyle/>
                    <a:p>
                      <a:pPr algn="ctr" rtl="0" fontAlgn="b"/>
                      <a:r>
                        <a:rPr lang="en-US" sz="2000" u="none" strike="noStrike" dirty="0">
                          <a:effectLst/>
                        </a:rPr>
                        <a:t>ABC School District/Charter</a:t>
                      </a:r>
                      <a:endParaRPr lang="en-US" sz="2000" b="1" i="0" u="none" strike="noStrike" dirty="0">
                        <a:solidFill>
                          <a:srgbClr val="000000"/>
                        </a:solidFill>
                        <a:effectLst/>
                        <a:latin typeface="Calibri"/>
                      </a:endParaRPr>
                    </a:p>
                  </a:txBody>
                  <a:tcPr marL="7144" marR="7144" marT="7144" marB="0" anchor="b"/>
                </a:tc>
                <a:tc>
                  <a:txBody>
                    <a:bodyPr/>
                    <a:lstStyle/>
                    <a:p>
                      <a:pPr marL="0" algn="ctr" defTabSz="914400" rtl="0" eaLnBrk="1" fontAlgn="b" latinLnBrk="0" hangingPunct="1"/>
                      <a:r>
                        <a:rPr lang="en-US" sz="2000" u="none" strike="noStrike" dirty="0">
                          <a:effectLst/>
                        </a:rPr>
                        <a:t> </a:t>
                      </a:r>
                      <a:r>
                        <a:rPr lang="en-US" sz="2000" u="none" strike="noStrike" kern="1200" dirty="0">
                          <a:effectLst/>
                        </a:rPr>
                        <a:t>Next Year Budget </a:t>
                      </a:r>
                      <a:endParaRPr lang="en-US" sz="2000" u="none" strike="noStrike" kern="1200" dirty="0" smtClean="0">
                        <a:effectLst/>
                      </a:endParaRPr>
                    </a:p>
                    <a:p>
                      <a:pPr marL="0" algn="ctr" defTabSz="914400" rtl="0" eaLnBrk="1" fontAlgn="b" latinLnBrk="0" hangingPunct="1"/>
                      <a:r>
                        <a:rPr lang="en-US" sz="2000" u="none" strike="noStrike" kern="1200" dirty="0" smtClean="0">
                          <a:effectLst/>
                        </a:rPr>
                        <a:t>GOOD</a:t>
                      </a:r>
                      <a:endParaRPr lang="en-US" sz="2000" b="1" u="none" strike="noStrike" kern="1200" dirty="0">
                        <a:solidFill>
                          <a:schemeClr val="lt1"/>
                        </a:solidFill>
                        <a:effectLst/>
                        <a:latin typeface="+mn-lt"/>
                        <a:ea typeface="+mn-ea"/>
                        <a:cs typeface="+mn-cs"/>
                      </a:endParaRPr>
                    </a:p>
                  </a:txBody>
                  <a:tcPr marL="7144" marR="7144" marT="7144" marB="0" anchor="b"/>
                </a:tc>
                <a:tc>
                  <a:txBody>
                    <a:bodyPr/>
                    <a:lstStyle/>
                    <a:p>
                      <a:pPr algn="ctr" rtl="0" fontAlgn="b"/>
                      <a:r>
                        <a:rPr lang="en-US" sz="2000" u="none" strike="noStrike" dirty="0">
                          <a:effectLst/>
                        </a:rPr>
                        <a:t> Next Year </a:t>
                      </a:r>
                      <a:r>
                        <a:rPr lang="en-US" sz="2000" u="none" strike="noStrike" dirty="0" smtClean="0">
                          <a:effectLst/>
                        </a:rPr>
                        <a:t>Budget</a:t>
                      </a:r>
                    </a:p>
                    <a:p>
                      <a:pPr algn="ctr" rtl="0" fontAlgn="b"/>
                      <a:r>
                        <a:rPr lang="en-US" sz="2000" u="none" strike="noStrike" dirty="0" smtClean="0">
                          <a:solidFill>
                            <a:srgbClr val="FF0000"/>
                          </a:solidFill>
                          <a:effectLst/>
                        </a:rPr>
                        <a:t>BAD </a:t>
                      </a:r>
                      <a:endParaRPr lang="en-US" sz="2000" b="1" i="0" u="none" strike="noStrike" dirty="0">
                        <a:solidFill>
                          <a:srgbClr val="FF0000"/>
                        </a:solidFill>
                        <a:effectLst/>
                        <a:latin typeface="Calibri"/>
                      </a:endParaRPr>
                    </a:p>
                  </a:txBody>
                  <a:tcPr marL="7144" marR="7144" marT="7144" marB="0" anchor="b"/>
                </a:tc>
              </a:tr>
              <a:tr h="361311">
                <a:tc>
                  <a:txBody>
                    <a:bodyPr/>
                    <a:lstStyle/>
                    <a:p>
                      <a:pPr algn="l" rtl="0" fontAlgn="b"/>
                      <a:r>
                        <a:rPr lang="en-US" sz="2000" u="none" strike="noStrike" dirty="0">
                          <a:effectLst/>
                        </a:rPr>
                        <a:t>Beginning Fund Balance</a:t>
                      </a:r>
                      <a:endParaRPr lang="en-US" sz="2000" b="1"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       </a:t>
                      </a:r>
                      <a:r>
                        <a:rPr lang="en-US" sz="2000" u="none" strike="noStrike" dirty="0">
                          <a:effectLst/>
                        </a:rPr>
                        <a:t>130,000 </a:t>
                      </a:r>
                      <a:endParaRPr lang="en-US" sz="2000" b="0"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130,000 </a:t>
                      </a:r>
                      <a:endParaRPr lang="en-US" sz="2000" b="0" i="0" u="none" strike="noStrike" dirty="0">
                        <a:solidFill>
                          <a:srgbClr val="000000"/>
                        </a:solidFill>
                        <a:effectLst/>
                        <a:latin typeface="Calibri"/>
                      </a:endParaRPr>
                    </a:p>
                  </a:txBody>
                  <a:tcPr marL="7144" marR="7144" marT="7144" marB="0" anchor="b"/>
                </a:tc>
              </a:tr>
              <a:tr h="426799">
                <a:tc>
                  <a:txBody>
                    <a:bodyPr/>
                    <a:lstStyle/>
                    <a:p>
                      <a:pPr algn="l" rtl="0" fontAlgn="b"/>
                      <a:r>
                        <a:rPr lang="en-US" sz="2000" u="none" strike="noStrike" dirty="0" smtClean="0">
                          <a:effectLst/>
                        </a:rPr>
                        <a:t>Revenue</a:t>
                      </a:r>
                      <a:endParaRPr lang="en-US" sz="2000" b="1"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80,000 </a:t>
                      </a:r>
                      <a:endParaRPr lang="en-US" sz="2000" b="0"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80,000 </a:t>
                      </a:r>
                      <a:endParaRPr lang="en-US" sz="2000" b="0" i="0" u="none" strike="noStrike" dirty="0">
                        <a:solidFill>
                          <a:srgbClr val="000000"/>
                        </a:solidFill>
                        <a:effectLst/>
                        <a:latin typeface="Calibri"/>
                      </a:endParaRPr>
                    </a:p>
                  </a:txBody>
                  <a:tcPr marL="7144" marR="7144" marT="7144" marB="0" anchor="b"/>
                </a:tc>
              </a:tr>
              <a:tr h="420024">
                <a:tc>
                  <a:txBody>
                    <a:bodyPr/>
                    <a:lstStyle/>
                    <a:p>
                      <a:pPr lvl="1" algn="l" rtl="0" fontAlgn="b"/>
                      <a:r>
                        <a:rPr lang="en-US" sz="2000" u="none" strike="noStrike" dirty="0" smtClean="0">
                          <a:effectLst/>
                        </a:rPr>
                        <a:t>Total Available Resources</a:t>
                      </a:r>
                      <a:endParaRPr lang="en-US" sz="2000" b="0"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210,000</a:t>
                      </a:r>
                      <a:endParaRPr lang="en-US" sz="2000" b="0"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210,000</a:t>
                      </a:r>
                      <a:endParaRPr lang="en-US" sz="2000" b="0" i="0" u="none" strike="noStrike" dirty="0">
                        <a:solidFill>
                          <a:srgbClr val="000000"/>
                        </a:solidFill>
                        <a:effectLst/>
                        <a:latin typeface="Calibri"/>
                      </a:endParaRPr>
                    </a:p>
                  </a:txBody>
                  <a:tcPr marL="7144" marR="7144" marT="7144" marB="0" anchor="b"/>
                </a:tc>
              </a:tr>
              <a:tr h="584873">
                <a:tc>
                  <a:txBody>
                    <a:bodyPr/>
                    <a:lstStyle/>
                    <a:p>
                      <a:pPr algn="l" rtl="0" fontAlgn="b"/>
                      <a:r>
                        <a:rPr lang="en-US" sz="2000" u="none" strike="noStrike" dirty="0">
                          <a:effectLst/>
                        </a:rPr>
                        <a:t>Expenditures</a:t>
                      </a:r>
                      <a:endParaRPr lang="en-US" sz="2000" b="1"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            200,000 </a:t>
                      </a:r>
                      <a:endParaRPr lang="en-US" sz="2000" b="0"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                 </a:t>
                      </a:r>
                      <a:r>
                        <a:rPr lang="en-US" sz="2000" u="none" strike="noStrike" dirty="0">
                          <a:effectLst/>
                        </a:rPr>
                        <a:t>220,000 </a:t>
                      </a:r>
                      <a:endParaRPr lang="en-US" sz="2000" b="0" i="0" u="none" strike="noStrike" dirty="0">
                        <a:solidFill>
                          <a:srgbClr val="000000"/>
                        </a:solidFill>
                        <a:effectLst/>
                        <a:latin typeface="Calibri"/>
                      </a:endParaRPr>
                    </a:p>
                  </a:txBody>
                  <a:tcPr marL="7144" marR="7144" marT="7144" marB="0" anchor="b"/>
                </a:tc>
              </a:tr>
              <a:tr h="584873">
                <a:tc>
                  <a:txBody>
                    <a:bodyPr/>
                    <a:lstStyle/>
                    <a:p>
                      <a:pPr lvl="1" algn="l" rtl="0" fontAlgn="b"/>
                      <a:r>
                        <a:rPr lang="en-US" sz="2000" u="none" strike="noStrike" dirty="0" smtClean="0">
                          <a:effectLst/>
                        </a:rPr>
                        <a:t>Available Resources </a:t>
                      </a:r>
                      <a:r>
                        <a:rPr lang="en-US" sz="2000" u="none" strike="noStrike" dirty="0">
                          <a:effectLst/>
                        </a:rPr>
                        <a:t>Over (Under) Expenditures</a:t>
                      </a:r>
                      <a:endParaRPr lang="en-US" sz="2000" b="1"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10,000                </a:t>
                      </a:r>
                      <a:endParaRPr lang="en-US" sz="2000" b="0"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a:effectLst/>
                        </a:rPr>
                        <a:t>                   (10,000)</a:t>
                      </a:r>
                      <a:endParaRPr lang="en-US" sz="2000" b="0" i="0" u="none" strike="noStrike" dirty="0">
                        <a:solidFill>
                          <a:srgbClr val="000000"/>
                        </a:solidFill>
                        <a:effectLst/>
                        <a:latin typeface="Calibri"/>
                      </a:endParaRPr>
                    </a:p>
                  </a:txBody>
                  <a:tcPr marL="7144" marR="7144" marT="7144" marB="0" anchor="b"/>
                </a:tc>
              </a:tr>
              <a:tr h="401172">
                <a:tc>
                  <a:txBody>
                    <a:bodyPr/>
                    <a:lstStyle/>
                    <a:p>
                      <a:pPr algn="l" rtl="0" fontAlgn="b"/>
                      <a:r>
                        <a:rPr lang="en-US" sz="2000" u="none" strike="noStrike" dirty="0">
                          <a:effectLst/>
                        </a:rPr>
                        <a:t> Ending Fund </a:t>
                      </a:r>
                      <a:r>
                        <a:rPr lang="en-US" sz="2000" u="none" strike="noStrike" dirty="0" smtClean="0">
                          <a:effectLst/>
                        </a:rPr>
                        <a:t>Balance/Reserves</a:t>
                      </a:r>
                      <a:endParaRPr lang="en-US" sz="2000" b="0"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a:effectLst/>
                        </a:rPr>
                        <a:t> </a:t>
                      </a:r>
                      <a:endParaRPr lang="en-US" sz="2000" b="0" i="0" u="none" strike="noStrike">
                        <a:solidFill>
                          <a:srgbClr val="000000"/>
                        </a:solidFill>
                        <a:effectLst/>
                        <a:latin typeface="Calibri"/>
                      </a:endParaRPr>
                    </a:p>
                  </a:txBody>
                  <a:tcPr marL="7144" marR="7144" marT="7144" marB="0" anchor="b"/>
                </a:tc>
                <a:tc>
                  <a:txBody>
                    <a:bodyPr/>
                    <a:lstStyle/>
                    <a:p>
                      <a:pPr algn="r" fontAlgn="b"/>
                      <a:r>
                        <a:rPr lang="en-US" sz="2000" u="none" strike="noStrike" dirty="0">
                          <a:effectLst/>
                        </a:rPr>
                        <a:t> </a:t>
                      </a:r>
                      <a:endParaRPr lang="en-US" sz="2000" b="0" i="0" u="none" strike="noStrike" dirty="0">
                        <a:solidFill>
                          <a:srgbClr val="000000"/>
                        </a:solidFill>
                        <a:effectLst/>
                        <a:latin typeface="Calibri"/>
                      </a:endParaRPr>
                    </a:p>
                  </a:txBody>
                  <a:tcPr marL="7144" marR="7144" marT="7144" marB="0" anchor="b"/>
                </a:tc>
              </a:tr>
              <a:tr h="393713">
                <a:tc>
                  <a:txBody>
                    <a:bodyPr/>
                    <a:lstStyle/>
                    <a:p>
                      <a:pPr algn="l" rtl="0" fontAlgn="b"/>
                      <a:r>
                        <a:rPr lang="en-US" sz="2000" u="none" strike="noStrike" dirty="0">
                          <a:effectLst/>
                        </a:rPr>
                        <a:t>Reserve for TABOR</a:t>
                      </a:r>
                      <a:endParaRPr lang="en-US" sz="2000" b="0" i="0" u="none" strike="noStrike" dirty="0">
                        <a:solidFill>
                          <a:srgbClr val="000000"/>
                        </a:solidFill>
                        <a:effectLst/>
                        <a:latin typeface="Calibri"/>
                      </a:endParaRPr>
                    </a:p>
                  </a:txBody>
                  <a:tcPr marL="428625" marR="7144" marT="7144" marB="0" anchor="b"/>
                </a:tc>
                <a:tc>
                  <a:txBody>
                    <a:bodyPr/>
                    <a:lstStyle/>
                    <a:p>
                      <a:pPr algn="r" fontAlgn="b"/>
                      <a:r>
                        <a:rPr lang="en-US" sz="2000" u="none" strike="noStrike" dirty="0" smtClean="0">
                          <a:effectLst/>
                        </a:rPr>
                        <a:t>     6,000 </a:t>
                      </a:r>
                      <a:endParaRPr lang="en-US" sz="2000" b="0"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              </a:t>
                      </a:r>
                      <a:r>
                        <a:rPr lang="en-US" sz="2000" u="none" strike="noStrike" dirty="0">
                          <a:effectLst/>
                        </a:rPr>
                        <a:t>6,600 </a:t>
                      </a:r>
                      <a:endParaRPr lang="en-US" sz="2000" b="0" i="0" u="none" strike="noStrike" dirty="0">
                        <a:solidFill>
                          <a:srgbClr val="000000"/>
                        </a:solidFill>
                        <a:effectLst/>
                        <a:latin typeface="Calibri"/>
                      </a:endParaRPr>
                    </a:p>
                  </a:txBody>
                  <a:tcPr marL="7144" marR="7144" marT="7144" marB="0" anchor="b"/>
                </a:tc>
              </a:tr>
              <a:tr h="337749">
                <a:tc>
                  <a:txBody>
                    <a:bodyPr/>
                    <a:lstStyle/>
                    <a:p>
                      <a:pPr algn="l" rtl="0" fontAlgn="b"/>
                      <a:r>
                        <a:rPr lang="en-US" sz="2000" u="none" strike="noStrike" dirty="0">
                          <a:effectLst/>
                        </a:rPr>
                        <a:t>Unreserved</a:t>
                      </a:r>
                      <a:endParaRPr lang="en-US" sz="2000" b="0" i="0" u="none" strike="noStrike" dirty="0">
                        <a:solidFill>
                          <a:srgbClr val="000000"/>
                        </a:solidFill>
                        <a:effectLst/>
                        <a:latin typeface="Calibri"/>
                      </a:endParaRPr>
                    </a:p>
                  </a:txBody>
                  <a:tcPr marL="428625" marR="7144" marT="7144" marB="0" anchor="b"/>
                </a:tc>
                <a:tc>
                  <a:txBody>
                    <a:bodyPr/>
                    <a:lstStyle/>
                    <a:p>
                      <a:pPr algn="r" fontAlgn="b"/>
                      <a:r>
                        <a:rPr lang="en-US" sz="2000" u="none" strike="noStrike" dirty="0" smtClean="0">
                          <a:effectLst/>
                        </a:rPr>
                        <a:t>4,000 </a:t>
                      </a:r>
                      <a:endParaRPr lang="en-US" sz="2000" b="0" i="0" u="none" strike="noStrike" dirty="0">
                        <a:solidFill>
                          <a:srgbClr val="000000"/>
                        </a:solidFill>
                        <a:effectLst/>
                        <a:latin typeface="Calibri"/>
                      </a:endParaRPr>
                    </a:p>
                  </a:txBody>
                  <a:tcPr marL="7144" marR="7144" marT="7144" marB="0" anchor="b"/>
                </a:tc>
                <a:tc>
                  <a:txBody>
                    <a:bodyPr/>
                    <a:lstStyle/>
                    <a:p>
                      <a:pPr algn="r" fontAlgn="b"/>
                      <a:r>
                        <a:rPr lang="en-US" sz="2000" u="none" strike="noStrike" dirty="0" smtClean="0">
                          <a:effectLst/>
                        </a:rPr>
                        <a:t>   </a:t>
                      </a:r>
                      <a:r>
                        <a:rPr lang="en-US" sz="2000" u="none" strike="noStrike" dirty="0">
                          <a:effectLst/>
                        </a:rPr>
                        <a:t>(16,600)</a:t>
                      </a:r>
                      <a:endParaRPr lang="en-US" sz="2000" b="0" i="0" u="none" strike="noStrike" dirty="0">
                        <a:solidFill>
                          <a:srgbClr val="000000"/>
                        </a:solidFill>
                        <a:effectLst/>
                        <a:latin typeface="Calibri"/>
                      </a:endParaRPr>
                    </a:p>
                  </a:txBody>
                  <a:tcPr marL="7144" marR="7144" marT="7144" marB="0" anchor="b"/>
                </a:tc>
              </a:tr>
            </a:tbl>
          </a:graphicData>
        </a:graphic>
      </p:graphicFrame>
      <p:sp>
        <p:nvSpPr>
          <p:cNvPr id="5" name="Oval 4"/>
          <p:cNvSpPr/>
          <p:nvPr/>
        </p:nvSpPr>
        <p:spPr>
          <a:xfrm>
            <a:off x="5638800" y="4048664"/>
            <a:ext cx="1195747" cy="4471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715000" y="5390072"/>
            <a:ext cx="1269027"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24" idx="4"/>
          </p:cNvCxnSpPr>
          <p:nvPr/>
        </p:nvCxnSpPr>
        <p:spPr>
          <a:xfrm flipH="1">
            <a:off x="6919376" y="3264203"/>
            <a:ext cx="457662" cy="347388"/>
          </a:xfrm>
          <a:prstGeom prst="straightConnector1">
            <a:avLst/>
          </a:prstGeom>
          <a:ln w="15875">
            <a:solidFill>
              <a:srgbClr val="203C73"/>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24" idx="4"/>
          </p:cNvCxnSpPr>
          <p:nvPr/>
        </p:nvCxnSpPr>
        <p:spPr>
          <a:xfrm flipH="1" flipV="1">
            <a:off x="6896819" y="3023760"/>
            <a:ext cx="480219" cy="240443"/>
          </a:xfrm>
          <a:prstGeom prst="straightConnector1">
            <a:avLst/>
          </a:prstGeom>
          <a:ln w="15875">
            <a:solidFill>
              <a:srgbClr val="203C73"/>
            </a:solidFill>
            <a:tailEnd type="arrow"/>
          </a:ln>
        </p:spPr>
        <p:style>
          <a:lnRef idx="1">
            <a:schemeClr val="accent1"/>
          </a:lnRef>
          <a:fillRef idx="0">
            <a:schemeClr val="accent1"/>
          </a:fillRef>
          <a:effectRef idx="0">
            <a:schemeClr val="accent1"/>
          </a:effectRef>
          <a:fontRef idx="minor">
            <a:schemeClr val="tx1"/>
          </a:fontRef>
        </p:style>
      </p:cxnSp>
      <p:sp>
        <p:nvSpPr>
          <p:cNvPr id="22" name="Text Placeholder 21"/>
          <p:cNvSpPr>
            <a:spLocks noGrp="1"/>
          </p:cNvSpPr>
          <p:nvPr>
            <p:ph type="body" sz="half" idx="2"/>
          </p:nvPr>
        </p:nvSpPr>
        <p:spPr>
          <a:xfrm>
            <a:off x="7171211" y="4272232"/>
            <a:ext cx="1673352" cy="2133600"/>
          </a:xfrm>
        </p:spPr>
        <p:txBody>
          <a:bodyPr/>
          <a:lstStyle/>
          <a:p>
            <a:r>
              <a:rPr lang="en-US" dirty="0" smtClean="0"/>
              <a:t>You must have enough in ending fund balance to cover TABOR and have a positive unreserved fund balance.</a:t>
            </a:r>
            <a:endParaRPr lang="en-US" dirty="0"/>
          </a:p>
        </p:txBody>
      </p:sp>
      <p:sp>
        <p:nvSpPr>
          <p:cNvPr id="23" name="Text Placeholder 22"/>
          <p:cNvSpPr>
            <a:spLocks noGrp="1"/>
          </p:cNvSpPr>
          <p:nvPr>
            <p:ph type="body" idx="10"/>
          </p:nvPr>
        </p:nvSpPr>
        <p:spPr/>
        <p:txBody>
          <a:bodyPr/>
          <a:lstStyle/>
          <a:p>
            <a:r>
              <a:rPr lang="en-US" dirty="0" smtClean="0"/>
              <a:t>Illustration of Budget</a:t>
            </a:r>
            <a:endParaRPr lang="en-US" dirty="0"/>
          </a:p>
        </p:txBody>
      </p:sp>
      <p:sp>
        <p:nvSpPr>
          <p:cNvPr id="24" name="Rounded Rectangular Callout 23"/>
          <p:cNvSpPr/>
          <p:nvPr/>
        </p:nvSpPr>
        <p:spPr>
          <a:xfrm>
            <a:off x="7573992" y="2455479"/>
            <a:ext cx="1395053" cy="1132936"/>
          </a:xfrm>
          <a:prstGeom prst="wedgeRoundRectCallout">
            <a:avLst>
              <a:gd name="adj1" fmla="val -64118"/>
              <a:gd name="adj2" fmla="val 2138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Compare Resources to Expenditures!</a:t>
            </a:r>
            <a:endParaRPr lang="en-US" sz="1500" dirty="0"/>
          </a:p>
        </p:txBody>
      </p:sp>
    </p:spTree>
    <p:extLst>
      <p:ext uri="{BB962C8B-B14F-4D97-AF65-F5344CB8AC3E}">
        <p14:creationId xmlns:p14="http://schemas.microsoft.com/office/powerpoint/2010/main" val="3894966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0" hangingPunct="0">
              <a:defRPr/>
            </a:pPr>
            <a:r>
              <a:rPr lang="en-US" sz="2400" dirty="0">
                <a:solidFill>
                  <a:srgbClr val="45454C"/>
                </a:solidFill>
              </a:rPr>
              <a:t>Do not budget a deficit!</a:t>
            </a:r>
          </a:p>
          <a:p>
            <a:pPr eaLnBrk="0" hangingPunct="0">
              <a:defRPr/>
            </a:pPr>
            <a:r>
              <a:rPr lang="en-US" sz="2400" dirty="0"/>
              <a:t>Submit proposed budget to BOE by June 1st</a:t>
            </a:r>
          </a:p>
          <a:p>
            <a:pPr eaLnBrk="0" hangingPunct="0">
              <a:defRPr/>
            </a:pPr>
            <a:r>
              <a:rPr lang="en-US" sz="2400" dirty="0"/>
              <a:t>Adopt final budget and appropriation resolution by June 30</a:t>
            </a:r>
          </a:p>
          <a:p>
            <a:pPr eaLnBrk="0" hangingPunct="0">
              <a:defRPr/>
            </a:pPr>
            <a:r>
              <a:rPr lang="en-US" sz="2400" dirty="0"/>
              <a:t>Review and change budget any time prior to January 31st</a:t>
            </a:r>
          </a:p>
          <a:p>
            <a:pPr eaLnBrk="0" hangingPunct="0">
              <a:defRPr/>
            </a:pPr>
            <a:r>
              <a:rPr lang="en-US" sz="2400" dirty="0"/>
              <a:t>After January 31st, adopt supplemental appropriation to spend additional funds</a:t>
            </a:r>
          </a:p>
          <a:p>
            <a:pPr eaLnBrk="0" hangingPunct="0">
              <a:defRPr/>
            </a:pPr>
            <a:r>
              <a:rPr lang="en-US" sz="2400" dirty="0"/>
              <a:t>Utilize your additional resources!</a:t>
            </a:r>
          </a:p>
        </p:txBody>
      </p:sp>
      <p:sp>
        <p:nvSpPr>
          <p:cNvPr id="9218" name="Title 1"/>
          <p:cNvSpPr>
            <a:spLocks noGrp="1"/>
          </p:cNvSpPr>
          <p:nvPr>
            <p:ph type="title"/>
          </p:nvPr>
        </p:nvSpPr>
        <p:spPr bwMode="auto">
          <a:xfrm>
            <a:off x="457200" y="3810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Key Points</a:t>
            </a:r>
            <a:endParaRPr lang="en-US" altLang="en-US" sz="2400" dirty="0" smtClean="0">
              <a:solidFill>
                <a:schemeClr val="accent6">
                  <a:lumMod val="50000"/>
                </a:schemeClr>
              </a:solidFill>
            </a:endParaRPr>
          </a:p>
        </p:txBody>
      </p:sp>
    </p:spTree>
    <p:extLst>
      <p:ext uri="{BB962C8B-B14F-4D97-AF65-F5344CB8AC3E}">
        <p14:creationId xmlns:p14="http://schemas.microsoft.com/office/powerpoint/2010/main" val="30692782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Content Placeholder 9"/>
          <p:cNvSpPr>
            <a:spLocks noGrp="1"/>
          </p:cNvSpPr>
          <p:nvPr>
            <p:ph idx="1"/>
          </p:nvPr>
        </p:nvSpPr>
        <p:spPr bwMode="auto">
          <a:xfrm>
            <a:off x="457200" y="16764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altLang="en-US" sz="2400" dirty="0" smtClean="0">
                <a:solidFill>
                  <a:schemeClr val="accent6">
                    <a:lumMod val="50000"/>
                  </a:schemeClr>
                </a:solidFill>
              </a:rPr>
              <a:t>If beginning fund balance is to be used, a “specific resolution” must be adopted by the board and must specify (at a minimum):</a:t>
            </a:r>
          </a:p>
          <a:p>
            <a:pPr marL="45720" indent="0" eaLnBrk="1" hangingPunct="1">
              <a:lnSpc>
                <a:spcPct val="90000"/>
              </a:lnSpc>
              <a:buNone/>
            </a:pPr>
            <a:endParaRPr lang="en-US" altLang="en-US" sz="2400" dirty="0" smtClean="0">
              <a:solidFill>
                <a:schemeClr val="accent6">
                  <a:lumMod val="50000"/>
                </a:schemeClr>
              </a:solidFill>
            </a:endParaRPr>
          </a:p>
          <a:p>
            <a:pPr marL="857250" lvl="1" indent="-457200" eaLnBrk="1" hangingPunct="1">
              <a:lnSpc>
                <a:spcPct val="80000"/>
              </a:lnSpc>
              <a:buFont typeface="Wingdings" panose="05000000000000000000" pitchFamily="2" charset="2"/>
              <a:buChar char="§"/>
            </a:pPr>
            <a:r>
              <a:rPr lang="en-US" altLang="en-US" sz="2200" dirty="0" smtClean="0">
                <a:solidFill>
                  <a:schemeClr val="accent6">
                    <a:lumMod val="50000"/>
                  </a:schemeClr>
                </a:solidFill>
              </a:rPr>
              <a:t>Amount of beginning fund balance to be spent under the budget</a:t>
            </a:r>
          </a:p>
          <a:p>
            <a:pPr marL="400050" lvl="1" indent="0" eaLnBrk="1" hangingPunct="1">
              <a:lnSpc>
                <a:spcPct val="80000"/>
              </a:lnSpc>
              <a:buNone/>
            </a:pPr>
            <a:endParaRPr lang="en-US" altLang="en-US" sz="2200" dirty="0" smtClean="0">
              <a:solidFill>
                <a:schemeClr val="accent6">
                  <a:lumMod val="50000"/>
                </a:schemeClr>
              </a:solidFill>
            </a:endParaRPr>
          </a:p>
          <a:p>
            <a:pPr marL="857250" lvl="1" indent="-457200" eaLnBrk="1" hangingPunct="1">
              <a:lnSpc>
                <a:spcPct val="80000"/>
              </a:lnSpc>
              <a:buFont typeface="Wingdings" panose="05000000000000000000" pitchFamily="2" charset="2"/>
              <a:buChar char="§"/>
            </a:pPr>
            <a:r>
              <a:rPr lang="en-US" altLang="en-US" sz="2200" dirty="0" smtClean="0">
                <a:solidFill>
                  <a:schemeClr val="accent6">
                    <a:lumMod val="50000"/>
                  </a:schemeClr>
                </a:solidFill>
              </a:rPr>
              <a:t>The purpose for which the expenditure is needed.</a:t>
            </a:r>
          </a:p>
          <a:p>
            <a:pPr marL="400050" lvl="1" indent="0" eaLnBrk="1" hangingPunct="1">
              <a:lnSpc>
                <a:spcPct val="80000"/>
              </a:lnSpc>
              <a:buNone/>
            </a:pPr>
            <a:endParaRPr lang="en-US" altLang="en-US" sz="2200" dirty="0" smtClean="0">
              <a:solidFill>
                <a:schemeClr val="accent6">
                  <a:lumMod val="50000"/>
                </a:schemeClr>
              </a:solidFill>
            </a:endParaRPr>
          </a:p>
          <a:p>
            <a:pPr marL="857250" lvl="1" indent="-457200" eaLnBrk="1" hangingPunct="1">
              <a:lnSpc>
                <a:spcPct val="80000"/>
              </a:lnSpc>
              <a:buFont typeface="Wingdings" panose="05000000000000000000" pitchFamily="2" charset="2"/>
              <a:buChar char="§"/>
            </a:pPr>
            <a:r>
              <a:rPr lang="en-US" altLang="en-US" sz="2200" dirty="0" smtClean="0">
                <a:solidFill>
                  <a:schemeClr val="accent6">
                    <a:lumMod val="50000"/>
                  </a:schemeClr>
                </a:solidFill>
              </a:rPr>
              <a:t>The district’s plan to ensure the use of beginning fund balance will not lead to ongoing deficit.</a:t>
            </a:r>
          </a:p>
          <a:p>
            <a:pPr marL="125730" indent="0">
              <a:lnSpc>
                <a:spcPct val="80000"/>
              </a:lnSpc>
              <a:buNone/>
            </a:pPr>
            <a:endParaRPr lang="en-US" altLang="en-US" sz="2400" dirty="0" smtClean="0"/>
          </a:p>
          <a:p>
            <a:pPr marL="582930" indent="-457200">
              <a:lnSpc>
                <a:spcPct val="80000"/>
              </a:lnSpc>
              <a:buFont typeface="Wingdings" panose="05000000000000000000" pitchFamily="2" charset="2"/>
              <a:buChar char="§"/>
            </a:pPr>
            <a:r>
              <a:rPr lang="en-US" altLang="en-US" sz="2400" dirty="0" smtClean="0"/>
              <a:t>Sample is included in the </a:t>
            </a:r>
            <a:r>
              <a:rPr lang="en-US" altLang="en-US" sz="2400" dirty="0" smtClean="0">
                <a:hlinkClick r:id="rId3"/>
              </a:rPr>
              <a:t>CDE-18 worksheet</a:t>
            </a:r>
            <a:endParaRPr lang="en-US" altLang="en-US" sz="2400" dirty="0" smtClean="0">
              <a:solidFill>
                <a:schemeClr val="accent6">
                  <a:lumMod val="50000"/>
                </a:schemeClr>
              </a:solidFill>
            </a:endParaRPr>
          </a:p>
          <a:p>
            <a:pPr marL="45720" indent="0">
              <a:buNone/>
            </a:pPr>
            <a:endParaRPr lang="en-US" altLang="en-US" sz="2200" dirty="0" smtClean="0">
              <a:solidFill>
                <a:schemeClr val="accent6">
                  <a:lumMod val="50000"/>
                </a:schemeClr>
              </a:solidFill>
            </a:endParaRPr>
          </a:p>
        </p:txBody>
      </p:sp>
      <p:sp>
        <p:nvSpPr>
          <p:cNvPr id="31746" name="Title 3"/>
          <p:cNvSpPr>
            <a:spLocks noGrp="1"/>
          </p:cNvSpPr>
          <p:nvPr>
            <p:ph type="title"/>
          </p:nvPr>
        </p:nvSpPr>
        <p:spPr bwMode="auto">
          <a:xfrm>
            <a:off x="457200" y="152400"/>
            <a:ext cx="82296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 contents – mandatory</a:t>
            </a:r>
            <a:br>
              <a:rPr lang="en-US" altLang="en-US" dirty="0"/>
            </a:br>
            <a:r>
              <a:rPr lang="en-US" altLang="en-US" sz="2800" dirty="0"/>
              <a:t>22-44-105, C.R.S.</a:t>
            </a:r>
            <a:br>
              <a:rPr lang="en-US" altLang="en-US" sz="2800" dirty="0"/>
            </a:br>
            <a:r>
              <a:rPr lang="en-US" altLang="en-US" sz="2800" dirty="0"/>
              <a:t> </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8"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600" dirty="0" smtClean="0">
                <a:solidFill>
                  <a:schemeClr val="accent6">
                    <a:lumMod val="50000"/>
                  </a:schemeClr>
                </a:solidFill>
              </a:rPr>
              <a:t>All school districts (including charter schools) and boards of cooperative services in the state shall implement the statewide financial, student management, and human resource electronic data communications and reporting system that is based on the standard chart of accounts.</a:t>
            </a:r>
          </a:p>
          <a:p>
            <a:pPr eaLnBrk="1" hangingPunct="1">
              <a:lnSpc>
                <a:spcPct val="80000"/>
              </a:lnSpc>
              <a:buFontTx/>
              <a:buNone/>
            </a:pPr>
            <a:endParaRPr lang="en-US" altLang="en-US" sz="2600" dirty="0" smtClean="0">
              <a:solidFill>
                <a:schemeClr val="accent6">
                  <a:lumMod val="50000"/>
                </a:schemeClr>
              </a:solidFill>
            </a:endParaRPr>
          </a:p>
        </p:txBody>
      </p:sp>
      <p:sp>
        <p:nvSpPr>
          <p:cNvPr id="33794"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 contents – mandatory</a:t>
            </a:r>
            <a:br>
              <a:rPr lang="en-US" altLang="en-US" dirty="0"/>
            </a:br>
            <a:r>
              <a:rPr lang="en-US" altLang="en-US" sz="2800" dirty="0"/>
              <a:t>22-44-105, C.R.S</a:t>
            </a:r>
            <a:r>
              <a:rPr lang="en-US" altLang="en-US" dirty="0"/>
              <a:t>.</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Reserves are similar to your savings account</a:t>
            </a:r>
          </a:p>
          <a:p>
            <a:r>
              <a:rPr lang="en-US" sz="2400" dirty="0" smtClean="0"/>
              <a:t>Districts, charter schools, and BOCES </a:t>
            </a:r>
            <a:r>
              <a:rPr lang="en-US" sz="2400" u="sng" dirty="0" smtClean="0"/>
              <a:t>must have</a:t>
            </a:r>
            <a:r>
              <a:rPr lang="en-US" sz="2400" dirty="0" smtClean="0"/>
              <a:t> a TABOR reserve</a:t>
            </a:r>
          </a:p>
          <a:p>
            <a:r>
              <a:rPr lang="en-US" sz="2400" dirty="0" smtClean="0"/>
              <a:t>Reserves may also be established for various items:</a:t>
            </a:r>
          </a:p>
          <a:p>
            <a:pPr lvl="1"/>
            <a:r>
              <a:rPr lang="en-US" sz="2200" dirty="0" smtClean="0"/>
              <a:t>Examples may be:</a:t>
            </a:r>
          </a:p>
          <a:p>
            <a:pPr lvl="2"/>
            <a:r>
              <a:rPr lang="en-US" sz="1800" dirty="0" smtClean="0"/>
              <a:t>Reserves for capital purchases in the following year</a:t>
            </a:r>
          </a:p>
          <a:p>
            <a:pPr lvl="2"/>
            <a:r>
              <a:rPr lang="en-US" sz="1800" dirty="0" smtClean="0"/>
              <a:t>Reserves for specific expenditures that funds were received the prior year</a:t>
            </a:r>
          </a:p>
          <a:p>
            <a:pPr lvl="2"/>
            <a:r>
              <a:rPr lang="en-US" sz="1800" dirty="0" smtClean="0"/>
              <a:t>Board operating reserves – building of a cushion to weather downturns</a:t>
            </a:r>
          </a:p>
          <a:p>
            <a:pPr lvl="2"/>
            <a:r>
              <a:rPr lang="en-US" sz="1800" dirty="0" smtClean="0"/>
              <a:t>Reserves for contracts or encumbrances that have not yet been paid, but have been contracted</a:t>
            </a:r>
          </a:p>
          <a:p>
            <a:pPr lvl="2"/>
            <a:r>
              <a:rPr lang="en-US" sz="1800" dirty="0" smtClean="0"/>
              <a:t>Reserves that are uncommitted/undesignated – nothing is planned, but have them</a:t>
            </a:r>
          </a:p>
        </p:txBody>
      </p:sp>
      <p:sp>
        <p:nvSpPr>
          <p:cNvPr id="3" name="Title 2"/>
          <p:cNvSpPr>
            <a:spLocks noGrp="1"/>
          </p:cNvSpPr>
          <p:nvPr>
            <p:ph type="title"/>
          </p:nvPr>
        </p:nvSpPr>
        <p:spPr/>
        <p:txBody>
          <a:bodyPr/>
          <a:lstStyle/>
          <a:p>
            <a:r>
              <a:rPr lang="en-US" dirty="0" smtClean="0"/>
              <a:t>What are Reserves?</a:t>
            </a:r>
            <a:endParaRPr lang="en-US" dirty="0"/>
          </a:p>
        </p:txBody>
      </p:sp>
    </p:spTree>
    <p:extLst>
      <p:ext uri="{BB962C8B-B14F-4D97-AF65-F5344CB8AC3E}">
        <p14:creationId xmlns:p14="http://schemas.microsoft.com/office/powerpoint/2010/main" val="4512381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Content Placeholder 9"/>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BOE may provide for an operating reserve (unreserved/undesignated) for up to 15% of the amount budgeted to the General Fund</a:t>
            </a:r>
          </a:p>
          <a:p>
            <a:pPr lvl="1"/>
            <a:r>
              <a:rPr lang="en-US" altLang="en-US" sz="2200" dirty="0" smtClean="0">
                <a:solidFill>
                  <a:schemeClr val="accent6">
                    <a:lumMod val="50000"/>
                  </a:schemeClr>
                </a:solidFill>
              </a:rPr>
              <a:t>Not to be appropriated or expended in current fiscal year</a:t>
            </a:r>
          </a:p>
          <a:p>
            <a:pPr lvl="1"/>
            <a:r>
              <a:rPr lang="en-US" altLang="en-US" sz="2200" dirty="0" smtClean="0">
                <a:solidFill>
                  <a:schemeClr val="accent6">
                    <a:lumMod val="50000"/>
                  </a:schemeClr>
                </a:solidFill>
              </a:rPr>
              <a:t>Carry forward as beginning general fund balance for following fiscal year</a:t>
            </a:r>
            <a:r>
              <a:rPr lang="en-US" altLang="en-US" sz="2600" dirty="0" smtClean="0">
                <a:solidFill>
                  <a:schemeClr val="accent6">
                    <a:lumMod val="50000"/>
                  </a:schemeClr>
                </a:solidFill>
              </a:rPr>
              <a:t/>
            </a:r>
            <a:br>
              <a:rPr lang="en-US" altLang="en-US" sz="2600" dirty="0" smtClean="0">
                <a:solidFill>
                  <a:schemeClr val="accent6">
                    <a:lumMod val="50000"/>
                  </a:schemeClr>
                </a:solidFill>
              </a:rPr>
            </a:br>
            <a:endParaRPr lang="en-US" altLang="en-US" sz="2600" dirty="0" smtClean="0">
              <a:solidFill>
                <a:schemeClr val="accent6">
                  <a:lumMod val="50000"/>
                </a:schemeClr>
              </a:solidFill>
            </a:endParaRPr>
          </a:p>
          <a:p>
            <a:pPr marL="365760" lvl="1" indent="0">
              <a:buNone/>
            </a:pPr>
            <a:r>
              <a:rPr lang="en-US" altLang="en-US" sz="1800" i="1" dirty="0" smtClean="0">
                <a:solidFill>
                  <a:schemeClr val="accent6">
                    <a:lumMod val="50000"/>
                  </a:schemeClr>
                </a:solidFill>
              </a:rPr>
              <a:t>The operating reserve is not required.  All reserves may be appropriated, therefore allowing expenditures to be made from the appropriated reserves if necessary.</a:t>
            </a:r>
          </a:p>
          <a:p>
            <a:pPr lvl="1"/>
            <a:endParaRPr lang="en-US" altLang="en-US" sz="2400" dirty="0" smtClean="0">
              <a:solidFill>
                <a:schemeClr val="accent6">
                  <a:lumMod val="50000"/>
                </a:schemeClr>
              </a:solidFill>
            </a:endParaRPr>
          </a:p>
          <a:p>
            <a:endParaRPr lang="en-US" altLang="en-US" dirty="0" smtClean="0">
              <a:solidFill>
                <a:schemeClr val="accent6">
                  <a:lumMod val="50000"/>
                </a:schemeClr>
              </a:solidFill>
            </a:endParaRPr>
          </a:p>
        </p:txBody>
      </p:sp>
      <p:sp>
        <p:nvSpPr>
          <p:cNvPr id="35842" name="Title 1"/>
          <p:cNvSpPr>
            <a:spLocks noGrp="1"/>
          </p:cNvSpPr>
          <p:nvPr>
            <p:ph type="title"/>
          </p:nvPr>
        </p:nvSpPr>
        <p:spPr bwMode="auto">
          <a:xfrm>
            <a:off x="457200" y="152400"/>
            <a:ext cx="82296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dirty="0" smtClean="0"/>
              <a:t>Contingency </a:t>
            </a:r>
            <a:r>
              <a:rPr lang="en-US" altLang="en-US" dirty="0"/>
              <a:t>reserve-operating reserve</a:t>
            </a:r>
            <a:br>
              <a:rPr lang="en-US" altLang="en-US" dirty="0"/>
            </a:br>
            <a:r>
              <a:rPr lang="en-US" altLang="en-US" sz="2800" dirty="0"/>
              <a:t>22-44-106(2), C.R.S</a:t>
            </a:r>
            <a:r>
              <a:rPr lang="en-US" altLang="en-US" sz="2800" dirty="0" smtClean="0"/>
              <a:t>.</a:t>
            </a:r>
            <a:endParaRPr lang="en-US" altLang="en-US" sz="2800" dirty="0"/>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7893" cy="4407408"/>
          </a:xfrm>
        </p:spPr>
        <p:txBody>
          <a:bodyPr/>
          <a:lstStyle/>
          <a:p>
            <a:pPr marL="365760" lvl="1" indent="0">
              <a:buNone/>
            </a:pPr>
            <a:endParaRPr lang="en-US" dirty="0" smtClean="0"/>
          </a:p>
          <a:p>
            <a:endParaRPr lang="en-US" dirty="0"/>
          </a:p>
        </p:txBody>
      </p:sp>
      <p:sp>
        <p:nvSpPr>
          <p:cNvPr id="3" name="Title 2"/>
          <p:cNvSpPr>
            <a:spLocks noGrp="1"/>
          </p:cNvSpPr>
          <p:nvPr>
            <p:ph type="title"/>
          </p:nvPr>
        </p:nvSpPr>
        <p:spPr/>
        <p:txBody>
          <a:bodyPr/>
          <a:lstStyle/>
          <a:p>
            <a:r>
              <a:rPr lang="en-US" altLang="en-US" dirty="0"/>
              <a:t>Contingency reserve-operating reserve</a:t>
            </a:r>
            <a:br>
              <a:rPr lang="en-US" altLang="en-US" dirty="0"/>
            </a:br>
            <a:r>
              <a:rPr lang="en-US" altLang="en-US" sz="2800" dirty="0"/>
              <a:t>22-44-106(2), C.R.S.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95919780"/>
              </p:ext>
            </p:extLst>
          </p:nvPr>
        </p:nvGraphicFramePr>
        <p:xfrm>
          <a:off x="2406650" y="1847691"/>
          <a:ext cx="4356100" cy="4567714"/>
        </p:xfrm>
        <a:graphic>
          <a:graphicData uri="http://schemas.openxmlformats.org/drawingml/2006/table">
            <a:tbl>
              <a:tblPr/>
              <a:tblGrid>
                <a:gridCol w="2362200"/>
                <a:gridCol w="1054100"/>
                <a:gridCol w="939800"/>
              </a:tblGrid>
              <a:tr h="607695">
                <a:tc>
                  <a:txBody>
                    <a:bodyPr/>
                    <a:lstStyle/>
                    <a:p>
                      <a:pPr algn="ctr" rtl="0" fontAlgn="b"/>
                      <a:r>
                        <a:rPr lang="en-US" sz="1200" b="1" i="0" u="none" strike="noStrike" dirty="0">
                          <a:solidFill>
                            <a:srgbClr val="000000"/>
                          </a:solidFill>
                          <a:effectLst/>
                          <a:latin typeface="Calibri"/>
                        </a:rPr>
                        <a:t>General Fund Budget</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5B6D2"/>
                    </a:solidFill>
                  </a:tcPr>
                </a:tc>
                <a:tc>
                  <a:txBody>
                    <a:bodyPr/>
                    <a:lstStyle/>
                    <a:p>
                      <a:pPr algn="ctr" rtl="0" fontAlgn="b"/>
                      <a:r>
                        <a:rPr lang="en-US" sz="1200" b="1" i="0" u="none" strike="noStrike" dirty="0">
                          <a:solidFill>
                            <a:srgbClr val="000000"/>
                          </a:solidFill>
                          <a:effectLst/>
                          <a:latin typeface="Calibri"/>
                        </a:rPr>
                        <a:t> Next Year Budget</a:t>
                      </a:r>
                      <a:br>
                        <a:rPr lang="en-US" sz="1200" b="1" i="0" u="none" strike="noStrike" dirty="0">
                          <a:solidFill>
                            <a:srgbClr val="000000"/>
                          </a:solidFill>
                          <a:effectLst/>
                          <a:latin typeface="Calibri"/>
                        </a:rPr>
                      </a:br>
                      <a:r>
                        <a:rPr lang="en-US" sz="1200" b="1" i="0" u="none" strike="noStrike" dirty="0">
                          <a:solidFill>
                            <a:srgbClr val="000000"/>
                          </a:solidFill>
                          <a:effectLst/>
                          <a:latin typeface="Calibri"/>
                        </a:rPr>
                        <a:t>GOOD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5B6D2"/>
                    </a:solidFill>
                  </a:tcPr>
                </a:tc>
                <a:tc>
                  <a:txBody>
                    <a:bodyPr/>
                    <a:lstStyle/>
                    <a:p>
                      <a:pPr algn="ctr" rtl="0" fontAlgn="b"/>
                      <a:r>
                        <a:rPr lang="en-US" sz="1200" b="1" i="0" u="none" strike="noStrike" dirty="0">
                          <a:solidFill>
                            <a:srgbClr val="000000"/>
                          </a:solidFill>
                          <a:effectLst/>
                          <a:latin typeface="Calibri"/>
                        </a:rPr>
                        <a:t> Next Year Budget</a:t>
                      </a:r>
                      <a:br>
                        <a:rPr lang="en-US" sz="1200" b="1" i="0" u="none" strike="noStrike" dirty="0">
                          <a:solidFill>
                            <a:srgbClr val="000000"/>
                          </a:solidFill>
                          <a:effectLst/>
                          <a:latin typeface="Calibri"/>
                        </a:rPr>
                      </a:br>
                      <a:r>
                        <a:rPr lang="en-US" sz="1200" b="1" i="0" u="none" strike="noStrike" dirty="0">
                          <a:solidFill>
                            <a:srgbClr val="FF0000"/>
                          </a:solidFill>
                          <a:effectLst/>
                          <a:latin typeface="Calibri"/>
                        </a:rPr>
                        <a:t>BAD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5B6D2"/>
                    </a:solidFill>
                  </a:tcPr>
                </a:tc>
              </a:tr>
              <a:tr h="214630">
                <a:tc>
                  <a:txBody>
                    <a:bodyPr/>
                    <a:lstStyle/>
                    <a:p>
                      <a:pPr algn="l" rtl="0" fontAlgn="b"/>
                      <a:r>
                        <a:rPr lang="en-US" sz="1200" b="1" i="0" u="none" strike="noStrike">
                          <a:solidFill>
                            <a:srgbClr val="000000"/>
                          </a:solidFill>
                          <a:effectLst/>
                          <a:latin typeface="Calibri"/>
                        </a:rPr>
                        <a:t>Beginning Fund Balance</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effectLst/>
                          <a:latin typeface="Calibri"/>
                        </a:rPr>
                        <a:t>             130,000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effectLst/>
                          <a:latin typeface="Calibri"/>
                        </a:rPr>
                        <a:t>         130,000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7645">
                <a:tc>
                  <a:txBody>
                    <a:bodyPr/>
                    <a:lstStyle/>
                    <a:p>
                      <a:pPr algn="l" rtl="0" fontAlgn="b"/>
                      <a:r>
                        <a:rPr lang="en-US" sz="1200" b="1" i="0" u="none" strike="noStrike">
                          <a:solidFill>
                            <a:srgbClr val="000000"/>
                          </a:solidFill>
                          <a:effectLst/>
                          <a:latin typeface="Calibri"/>
                        </a:rPr>
                        <a:t>Revenue</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b"/>
                      <a:r>
                        <a:rPr lang="en-US" sz="1200" b="0" i="0" u="none" strike="noStrike">
                          <a:solidFill>
                            <a:srgbClr val="000000"/>
                          </a:solidFill>
                          <a:effectLst/>
                          <a:latin typeface="Calibri"/>
                        </a:rPr>
                        <a:t>               80,000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b"/>
                      <a:r>
                        <a:rPr lang="en-US" sz="1200" b="0" i="0" u="none" strike="noStrike" dirty="0">
                          <a:solidFill>
                            <a:srgbClr val="000000"/>
                          </a:solidFill>
                          <a:effectLst/>
                          <a:latin typeface="Calibri"/>
                        </a:rPr>
                        <a:t>            80,000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r>
              <a:tr h="250190">
                <a:tc>
                  <a:txBody>
                    <a:bodyPr/>
                    <a:lstStyle/>
                    <a:p>
                      <a:pPr algn="l" rtl="0" fontAlgn="b"/>
                      <a:r>
                        <a:rPr lang="en-US" sz="1200" b="1" i="0" u="none" strike="noStrike" dirty="0">
                          <a:solidFill>
                            <a:srgbClr val="000000"/>
                          </a:solidFill>
                          <a:effectLst/>
                          <a:latin typeface="Calibri"/>
                        </a:rPr>
                        <a:t>Total Available Resources</a:t>
                      </a:r>
                    </a:p>
                  </a:txBody>
                  <a:tcPr marL="685800"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b"/>
                      <a:r>
                        <a:rPr lang="en-US" sz="1200" b="0" i="0" u="none" strike="noStrike">
                          <a:effectLst/>
                          <a:latin typeface="Calibri"/>
                        </a:rPr>
                        <a:t>             210,000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b"/>
                      <a:r>
                        <a:rPr lang="en-US" sz="1200" b="0" i="0" u="none" strike="noStrike" dirty="0">
                          <a:solidFill>
                            <a:srgbClr val="000000"/>
                          </a:solidFill>
                          <a:effectLst/>
                          <a:latin typeface="Calibri"/>
                        </a:rPr>
                        <a:t>         210,000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r>
              <a:tr h="207645">
                <a:tc>
                  <a:txBody>
                    <a:bodyPr/>
                    <a:lstStyle/>
                    <a:p>
                      <a:pPr algn="l" rtl="0" fontAlgn="b"/>
                      <a:r>
                        <a:rPr lang="en-US" sz="1200" b="1" i="0" u="none" strike="noStrike">
                          <a:solidFill>
                            <a:srgbClr val="000000"/>
                          </a:solidFill>
                          <a:effectLst/>
                          <a:latin typeface="Calibri"/>
                        </a:rPr>
                        <a:t>Expenditures</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a:solidFill>
                            <a:srgbClr val="000000"/>
                          </a:solidFill>
                          <a:effectLst/>
                          <a:latin typeface="Calibri"/>
                        </a:rPr>
                        <a:t>             200,000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180,000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36220">
                <a:tc>
                  <a:txBody>
                    <a:bodyPr/>
                    <a:lstStyle/>
                    <a:p>
                      <a:pPr algn="r" rtl="0" fontAlgn="b"/>
                      <a:r>
                        <a:rPr lang="en-US" sz="1200" b="1" i="0" u="none" strike="noStrike">
                          <a:solidFill>
                            <a:srgbClr val="000000"/>
                          </a:solidFill>
                          <a:effectLst/>
                          <a:latin typeface="Calibri"/>
                        </a:rPr>
                        <a:t>Revenue Over (Under) Expenditures</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a:solidFill>
                            <a:srgbClr val="000000"/>
                          </a:solidFill>
                          <a:effectLst/>
                          <a:latin typeface="Calibri"/>
                        </a:rPr>
                        <a:t>               10,000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30,000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7645">
                <a:tc>
                  <a:txBody>
                    <a:bodyPr/>
                    <a:lstStyle/>
                    <a:p>
                      <a:pPr algn="l" rtl="0" fontAlgn="b"/>
                      <a:r>
                        <a:rPr lang="en-US" sz="1200" b="0" i="0" u="none" strike="noStrike" dirty="0">
                          <a:solidFill>
                            <a:srgbClr val="000000"/>
                          </a:solidFill>
                          <a:effectLst/>
                          <a:latin typeface="Calibri"/>
                        </a:rPr>
                        <a:t> </a:t>
                      </a:r>
                      <a:r>
                        <a:rPr lang="en-US" sz="1200" b="1" i="0" u="none" strike="noStrike" dirty="0">
                          <a:solidFill>
                            <a:srgbClr val="000000"/>
                          </a:solidFill>
                          <a:effectLst/>
                          <a:latin typeface="Calibri"/>
                        </a:rPr>
                        <a:t>Ending Fund </a:t>
                      </a:r>
                      <a:r>
                        <a:rPr lang="en-US" sz="1200" b="1" i="0" u="none" strike="noStrike" dirty="0" smtClean="0">
                          <a:solidFill>
                            <a:srgbClr val="000000"/>
                          </a:solidFill>
                          <a:effectLst/>
                          <a:latin typeface="Calibri"/>
                        </a:rPr>
                        <a:t>Balance/Reserves</a:t>
                      </a:r>
                      <a:endParaRPr lang="en-US" sz="1200" b="0" i="0" u="none" strike="noStrike" dirty="0">
                        <a:solidFill>
                          <a:srgbClr val="000000"/>
                        </a:solidFill>
                        <a:effectLst/>
                        <a:latin typeface="Calibri"/>
                      </a:endParaRP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7645">
                <a:tc>
                  <a:txBody>
                    <a:bodyPr/>
                    <a:lstStyle/>
                    <a:p>
                      <a:pPr algn="l" rtl="0" fontAlgn="b"/>
                      <a:r>
                        <a:rPr lang="en-US" sz="1200" b="0" i="0" u="none" strike="noStrike">
                          <a:solidFill>
                            <a:srgbClr val="000000"/>
                          </a:solidFill>
                          <a:effectLst/>
                          <a:latin typeface="Calibri"/>
                        </a:rPr>
                        <a:t>Reserve for TABOR</a:t>
                      </a:r>
                    </a:p>
                  </a:txBody>
                  <a:tcPr marL="257175"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a:solidFill>
                            <a:srgbClr val="000000"/>
                          </a:solidFill>
                          <a:effectLst/>
                          <a:latin typeface="Calibri"/>
                        </a:rPr>
                        <a:t>                 6,000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5,400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0025">
                <a:tc>
                  <a:txBody>
                    <a:bodyPr/>
                    <a:lstStyle/>
                    <a:p>
                      <a:pPr algn="l" rtl="0" fontAlgn="b"/>
                      <a:r>
                        <a:rPr lang="en-US" sz="1200" b="0" i="0" u="none" strike="noStrike" dirty="0">
                          <a:solidFill>
                            <a:srgbClr val="000000"/>
                          </a:solidFill>
                          <a:effectLst/>
                          <a:latin typeface="Calibri"/>
                        </a:rPr>
                        <a:t>Unreserved</a:t>
                      </a:r>
                    </a:p>
                  </a:txBody>
                  <a:tcPr marL="257175"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5EE"/>
                    </a:solidFill>
                  </a:tcPr>
                </a:tc>
                <a:tc>
                  <a:txBody>
                    <a:bodyPr/>
                    <a:lstStyle/>
                    <a:p>
                      <a:pPr algn="r" fontAlgn="b"/>
                      <a:r>
                        <a:rPr lang="en-US" sz="1200" b="0" i="0" u="none" strike="noStrike">
                          <a:solidFill>
                            <a:srgbClr val="000000"/>
                          </a:solidFill>
                          <a:effectLst/>
                          <a:latin typeface="Calibri"/>
                        </a:rPr>
                        <a:t>                 4,000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5EE"/>
                    </a:solidFill>
                  </a:tcPr>
                </a:tc>
                <a:tc>
                  <a:txBody>
                    <a:bodyPr/>
                    <a:lstStyle/>
                    <a:p>
                      <a:pPr algn="r" fontAlgn="b"/>
                      <a:r>
                        <a:rPr lang="en-US" sz="1200" b="0" i="0" u="none" strike="noStrike" dirty="0">
                          <a:solidFill>
                            <a:srgbClr val="000000"/>
                          </a:solidFill>
                          <a:effectLst/>
                          <a:latin typeface="Calibri"/>
                        </a:rPr>
                        <a:t>            24,600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5EE"/>
                    </a:solidFill>
                  </a:tcPr>
                </a:tc>
              </a:tr>
              <a:tr h="200025">
                <a:tc>
                  <a:txBody>
                    <a:bodyPr/>
                    <a:lstStyle/>
                    <a:p>
                      <a:pPr algn="l" rtl="0" fontAlgn="b"/>
                      <a:r>
                        <a:rPr lang="en-US" sz="1200" b="0" i="0" u="none" strike="noStrike" dirty="0">
                          <a:solidFill>
                            <a:srgbClr val="000000"/>
                          </a:solidFill>
                          <a:effectLst/>
                          <a:latin typeface="Calibri"/>
                        </a:rPr>
                        <a:t> </a:t>
                      </a:r>
                    </a:p>
                  </a:txBody>
                  <a:tcPr marL="257175" marR="7144" marT="714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n-US" sz="1200" b="0" i="0" u="none" strike="noStrike">
                          <a:solidFill>
                            <a:srgbClr val="000000"/>
                          </a:solidFill>
                          <a:effectLst/>
                          <a:latin typeface="Calibri"/>
                        </a:rPr>
                        <a:t> </a:t>
                      </a:r>
                    </a:p>
                  </a:txBody>
                  <a:tcPr marL="7144" marR="7144" marT="7144"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n-US" sz="1200" b="0" i="0" u="none" strike="noStrike" dirty="0">
                          <a:solidFill>
                            <a:srgbClr val="000000"/>
                          </a:solidFill>
                          <a:effectLst/>
                          <a:latin typeface="Calibri"/>
                        </a:rPr>
                        <a:t> </a:t>
                      </a:r>
                    </a:p>
                  </a:txBody>
                  <a:tcPr marL="7144" marR="7144" marT="714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CE6F1"/>
                    </a:solidFill>
                  </a:tcPr>
                </a:tc>
              </a:tr>
              <a:tr h="207645">
                <a:tc>
                  <a:txBody>
                    <a:bodyPr/>
                    <a:lstStyle/>
                    <a:p>
                      <a:pPr algn="l" rtl="0" fontAlgn="b"/>
                      <a:endParaRPr lang="en-US" sz="1200" b="0" i="0" u="none" strike="noStrike">
                        <a:solidFill>
                          <a:srgbClr val="000000"/>
                        </a:solidFill>
                        <a:effectLst/>
                        <a:latin typeface="Calibri"/>
                      </a:endParaRPr>
                    </a:p>
                  </a:txBody>
                  <a:tcPr marL="257175" marR="7144" marT="7144"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7144" marR="7144" marT="7144"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7144" marR="7144" marT="7144"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645">
                <a:tc>
                  <a:txBody>
                    <a:bodyPr/>
                    <a:lstStyle/>
                    <a:p>
                      <a:pPr algn="l" rtl="0" fontAlgn="b"/>
                      <a:r>
                        <a:rPr lang="en-US" sz="1200" b="0" i="0" u="none" strike="noStrike" dirty="0">
                          <a:solidFill>
                            <a:srgbClr val="000000"/>
                          </a:solidFill>
                          <a:effectLst/>
                          <a:latin typeface="Calibri"/>
                        </a:rPr>
                        <a:t>Total Appropriation </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210,000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180,000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114300">
                <a:tc>
                  <a:txBody>
                    <a:bodyPr/>
                    <a:lstStyle/>
                    <a:p>
                      <a:pPr algn="l" rtl="0" fontAlgn="b"/>
                      <a:r>
                        <a:rPr lang="en-US" sz="1200" b="0" i="0" u="none" strike="noStrike" dirty="0">
                          <a:solidFill>
                            <a:srgbClr val="000000"/>
                          </a:solidFill>
                          <a:effectLst/>
                          <a:latin typeface="Calibri"/>
                        </a:rPr>
                        <a:t> </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7645">
                <a:tc>
                  <a:txBody>
                    <a:bodyPr/>
                    <a:lstStyle/>
                    <a:p>
                      <a:pPr algn="l" rtl="0" fontAlgn="b"/>
                      <a:r>
                        <a:rPr lang="en-US" sz="1200" b="0" i="0" u="none" strike="noStrike">
                          <a:solidFill>
                            <a:srgbClr val="000000"/>
                          </a:solidFill>
                          <a:effectLst/>
                          <a:latin typeface="Calibri"/>
                        </a:rPr>
                        <a:t>Non-Appropriated Reserves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30,000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607695">
                <a:tc>
                  <a:txBody>
                    <a:bodyPr/>
                    <a:lstStyle/>
                    <a:p>
                      <a:pPr algn="l" rtl="0" fontAlgn="b"/>
                      <a:r>
                        <a:rPr lang="en-US" sz="1200" b="0" i="0" u="none" strike="noStrike" dirty="0">
                          <a:solidFill>
                            <a:srgbClr val="000000"/>
                          </a:solidFill>
                          <a:effectLst/>
                          <a:latin typeface="Calibri"/>
                        </a:rPr>
                        <a:t>Do non-appropriated reserves equal more than 15% of budgeted expenditures?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ctr" fontAlgn="b"/>
                      <a:r>
                        <a:rPr lang="en-US" sz="1200" b="0" i="0" u="none" strike="noStrike" dirty="0">
                          <a:solidFill>
                            <a:srgbClr val="000000"/>
                          </a:solidFill>
                          <a:effectLst/>
                          <a:latin typeface="Calibri"/>
                        </a:rPr>
                        <a:t> No - Good!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ctr" fontAlgn="b"/>
                      <a:r>
                        <a:rPr lang="en-US" sz="1200" b="0" i="0" u="none" strike="noStrike" dirty="0">
                          <a:solidFill>
                            <a:srgbClr val="000000"/>
                          </a:solidFill>
                          <a:effectLst/>
                          <a:latin typeface="Calibri"/>
                        </a:rPr>
                        <a:t> Yes - Problem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607695">
                <a:tc>
                  <a:txBody>
                    <a:bodyPr/>
                    <a:lstStyle/>
                    <a:p>
                      <a:pPr algn="l" rtl="0" fontAlgn="b"/>
                      <a:r>
                        <a:rPr lang="en-US" sz="1200" b="0" i="0" u="none" strike="noStrike" dirty="0" smtClean="0">
                          <a:solidFill>
                            <a:srgbClr val="000000"/>
                          </a:solidFill>
                          <a:effectLst/>
                          <a:latin typeface="Calibri"/>
                        </a:rPr>
                        <a:t>Calculation</a:t>
                      </a:r>
                      <a:endParaRPr lang="en-US" sz="1200" b="0" i="0" u="none" strike="noStrike" dirty="0">
                        <a:solidFill>
                          <a:srgbClr val="000000"/>
                        </a:solidFill>
                        <a:effectLst/>
                        <a:latin typeface="Calibri"/>
                      </a:endParaRP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5EE"/>
                    </a:solidFill>
                  </a:tcPr>
                </a:tc>
                <a:tc>
                  <a:txBody>
                    <a:bodyPr/>
                    <a:lstStyle/>
                    <a:p>
                      <a:pPr algn="ctr" fontAlgn="b"/>
                      <a:r>
                        <a:rPr lang="en-US" sz="1200" b="0" i="0" u="none" strike="noStrike" dirty="0" smtClean="0">
                          <a:solidFill>
                            <a:srgbClr val="000000"/>
                          </a:solidFill>
                          <a:effectLst/>
                          <a:latin typeface="Calibri"/>
                        </a:rPr>
                        <a:t>210,000</a:t>
                      </a:r>
                      <a:r>
                        <a:rPr lang="en-US" sz="1200" b="0" i="0" u="none" strike="noStrike" baseline="0" dirty="0" smtClean="0">
                          <a:solidFill>
                            <a:srgbClr val="000000"/>
                          </a:solidFill>
                          <a:effectLst/>
                          <a:latin typeface="Calibri"/>
                        </a:rPr>
                        <a:t> * 15% = 31,500</a:t>
                      </a:r>
                      <a:endParaRPr lang="en-US" sz="1200" b="0" i="0" u="none" strike="noStrike" dirty="0">
                        <a:solidFill>
                          <a:srgbClr val="000000"/>
                        </a:solidFill>
                        <a:effectLst/>
                        <a:latin typeface="Calibri"/>
                      </a:endParaRP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5EE"/>
                    </a:solidFill>
                  </a:tcPr>
                </a:tc>
                <a:tc>
                  <a:txBody>
                    <a:bodyPr/>
                    <a:lstStyle/>
                    <a:p>
                      <a:pPr algn="ctr" fontAlgn="b"/>
                      <a:r>
                        <a:rPr lang="en-US" sz="1200" b="0" i="0" u="none" strike="noStrike" dirty="0" smtClean="0">
                          <a:solidFill>
                            <a:srgbClr val="000000"/>
                          </a:solidFill>
                          <a:effectLst/>
                          <a:latin typeface="Calibri"/>
                        </a:rPr>
                        <a:t>180,000</a:t>
                      </a:r>
                      <a:r>
                        <a:rPr lang="en-US" sz="1200" b="0" i="0" u="none" strike="noStrike" baseline="0" dirty="0" smtClean="0">
                          <a:solidFill>
                            <a:srgbClr val="000000"/>
                          </a:solidFill>
                          <a:effectLst/>
                          <a:latin typeface="Calibri"/>
                        </a:rPr>
                        <a:t> * 15% = 27,000</a:t>
                      </a:r>
                      <a:endParaRPr lang="en-US" sz="1200" b="0" i="0" u="none" strike="noStrike" dirty="0">
                        <a:solidFill>
                          <a:srgbClr val="000000"/>
                        </a:solidFill>
                        <a:effectLst/>
                        <a:latin typeface="Calibri"/>
                      </a:endParaRP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5EE"/>
                    </a:solidFill>
                  </a:tcPr>
                </a:tc>
              </a:tr>
            </a:tbl>
          </a:graphicData>
        </a:graphic>
      </p:graphicFrame>
      <p:sp>
        <p:nvSpPr>
          <p:cNvPr id="4" name="Oval 3"/>
          <p:cNvSpPr/>
          <p:nvPr/>
        </p:nvSpPr>
        <p:spPr>
          <a:xfrm>
            <a:off x="5943600" y="4514491"/>
            <a:ext cx="9906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 name="Rounded Rectangular Callout 4"/>
          <p:cNvSpPr/>
          <p:nvPr/>
        </p:nvSpPr>
        <p:spPr>
          <a:xfrm>
            <a:off x="7467600" y="4114800"/>
            <a:ext cx="1143000" cy="914400"/>
          </a:xfrm>
          <a:prstGeom prst="wedgeRoundRectCallout">
            <a:avLst>
              <a:gd name="adj1" fmla="val -94795"/>
              <a:gd name="adj2" fmla="val 4174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accent6">
                    <a:lumMod val="50000"/>
                  </a:schemeClr>
                </a:solidFill>
              </a:rPr>
              <a:t>To fix this problem, increase the appropriation to include reserves.</a:t>
            </a:r>
            <a:endParaRPr lang="en-US" sz="1000" dirty="0">
              <a:solidFill>
                <a:schemeClr val="accent6">
                  <a:lumMod val="50000"/>
                </a:schemeClr>
              </a:solidFill>
            </a:endParaRPr>
          </a:p>
        </p:txBody>
      </p:sp>
      <p:sp>
        <p:nvSpPr>
          <p:cNvPr id="8" name="TextBox 7"/>
          <p:cNvSpPr txBox="1"/>
          <p:nvPr/>
        </p:nvSpPr>
        <p:spPr>
          <a:xfrm>
            <a:off x="398252" y="1755844"/>
            <a:ext cx="1887747" cy="3170099"/>
          </a:xfrm>
          <a:prstGeom prst="rect">
            <a:avLst/>
          </a:prstGeom>
          <a:noFill/>
        </p:spPr>
        <p:txBody>
          <a:bodyPr wrap="square" rtlCol="0">
            <a:spAutoFit/>
          </a:bodyPr>
          <a:lstStyle/>
          <a:p>
            <a:pPr algn="l"/>
            <a:r>
              <a:rPr lang="en-US" sz="2000" dirty="0" smtClean="0">
                <a:latin typeface="+mj-lt"/>
              </a:rPr>
              <a:t>Example</a:t>
            </a:r>
          </a:p>
          <a:p>
            <a:pPr marL="285750" indent="-285750" algn="l">
              <a:buFont typeface="Arial" panose="020B0604020202020204" pitchFamily="34" charset="0"/>
              <a:buChar char="•"/>
            </a:pPr>
            <a:r>
              <a:rPr lang="en-US" sz="1500" dirty="0" smtClean="0">
                <a:latin typeface="+mj-lt"/>
              </a:rPr>
              <a:t>The </a:t>
            </a:r>
            <a:r>
              <a:rPr lang="en-US" sz="1500" dirty="0">
                <a:latin typeface="+mj-lt"/>
              </a:rPr>
              <a:t>first column has an appropriation equal to all available </a:t>
            </a:r>
            <a:r>
              <a:rPr lang="en-US" sz="1500" dirty="0" smtClean="0">
                <a:latin typeface="+mj-lt"/>
              </a:rPr>
              <a:t>resources</a:t>
            </a:r>
          </a:p>
          <a:p>
            <a:pPr algn="l"/>
            <a:endParaRPr lang="en-US" sz="1500" dirty="0">
              <a:latin typeface="+mj-lt"/>
            </a:endParaRPr>
          </a:p>
          <a:p>
            <a:pPr marL="285750" indent="-285750" algn="l">
              <a:buFont typeface="Arial" panose="020B0604020202020204" pitchFamily="34" charset="0"/>
              <a:buChar char="•"/>
            </a:pPr>
            <a:r>
              <a:rPr lang="en-US" sz="1500" dirty="0" smtClean="0">
                <a:latin typeface="+mj-lt"/>
              </a:rPr>
              <a:t>The </a:t>
            </a:r>
            <a:r>
              <a:rPr lang="en-US" sz="1500" dirty="0">
                <a:latin typeface="+mj-lt"/>
              </a:rPr>
              <a:t>second column has </a:t>
            </a:r>
            <a:r>
              <a:rPr lang="en-US" sz="1500" dirty="0" smtClean="0">
                <a:latin typeface="+mj-lt"/>
              </a:rPr>
              <a:t>an appropriation only </a:t>
            </a:r>
            <a:r>
              <a:rPr lang="en-US" sz="1500" dirty="0">
                <a:latin typeface="+mj-lt"/>
              </a:rPr>
              <a:t>for expenditures</a:t>
            </a:r>
          </a:p>
        </p:txBody>
      </p:sp>
    </p:spTree>
    <p:extLst>
      <p:ext uri="{BB962C8B-B14F-4D97-AF65-F5344CB8AC3E}">
        <p14:creationId xmlns:p14="http://schemas.microsoft.com/office/powerpoint/2010/main" val="6572340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lstStyle/>
          <a:p>
            <a:pPr marL="137160" indent="0" algn="just" eaLnBrk="1" fontAlgn="auto" hangingPunct="1">
              <a:spcAft>
                <a:spcPts val="0"/>
              </a:spcAft>
              <a:buClr>
                <a:schemeClr val="bg1"/>
              </a:buClr>
              <a:buNone/>
              <a:defRPr/>
            </a:pPr>
            <a:r>
              <a:rPr lang="en-US" sz="2400" dirty="0" smtClean="0">
                <a:solidFill>
                  <a:schemeClr val="accent6">
                    <a:lumMod val="50000"/>
                  </a:schemeClr>
                </a:solidFill>
              </a:rPr>
              <a:t>The appropriation resolution is the authority to spend funds and must reflect the adopted budget</a:t>
            </a:r>
          </a:p>
          <a:p>
            <a:pPr marL="868680" lvl="1" indent="-283464" eaLnBrk="1" fontAlgn="auto" hangingPunct="1">
              <a:spcAft>
                <a:spcPts val="0"/>
              </a:spcAft>
              <a:defRPr/>
            </a:pPr>
            <a:r>
              <a:rPr lang="en-US" sz="2400" dirty="0" smtClean="0">
                <a:solidFill>
                  <a:schemeClr val="accent6">
                    <a:lumMod val="50000"/>
                  </a:schemeClr>
                </a:solidFill>
              </a:rPr>
              <a:t>May incorporate the budget adoption and appropriation resolution into the same document</a:t>
            </a:r>
          </a:p>
          <a:p>
            <a:pPr marL="868680" lvl="1" indent="-283464" eaLnBrk="1" fontAlgn="auto" hangingPunct="1">
              <a:spcAft>
                <a:spcPts val="0"/>
              </a:spcAft>
              <a:defRPr/>
            </a:pPr>
            <a:r>
              <a:rPr lang="en-US" sz="2400" dirty="0" smtClean="0">
                <a:solidFill>
                  <a:schemeClr val="accent6">
                    <a:lumMod val="50000"/>
                  </a:schemeClr>
                </a:solidFill>
              </a:rPr>
              <a:t>May also incorporate the “use of fund balance” resolution </a:t>
            </a:r>
          </a:p>
          <a:p>
            <a:pPr marL="868680" lvl="1" indent="-283464" eaLnBrk="1" fontAlgn="auto" hangingPunct="1">
              <a:spcAft>
                <a:spcPts val="0"/>
              </a:spcAft>
              <a:defRPr/>
            </a:pPr>
            <a:r>
              <a:rPr lang="en-US" sz="2400" dirty="0" smtClean="0">
                <a:solidFill>
                  <a:schemeClr val="accent6">
                    <a:lumMod val="50000"/>
                  </a:schemeClr>
                </a:solidFill>
              </a:rPr>
              <a:t>End of year expenditures may not exceed appropriation – audit finding!</a:t>
            </a:r>
          </a:p>
          <a:p>
            <a:pPr marL="548640" indent="-411480" algn="just" eaLnBrk="1" fontAlgn="auto" hangingPunct="1">
              <a:spcAft>
                <a:spcPts val="0"/>
              </a:spcAft>
              <a:buClr>
                <a:schemeClr val="tx1">
                  <a:shade val="95000"/>
                </a:schemeClr>
              </a:buClr>
              <a:defRPr/>
            </a:pPr>
            <a:endParaRPr lang="en-US" sz="2600" dirty="0" smtClean="0">
              <a:solidFill>
                <a:schemeClr val="accent6">
                  <a:lumMod val="50000"/>
                </a:schemeClr>
              </a:solidFill>
            </a:endParaRPr>
          </a:p>
          <a:p>
            <a:pPr>
              <a:defRPr/>
            </a:pPr>
            <a:r>
              <a:rPr lang="en-US" altLang="en-US" sz="2400" dirty="0"/>
              <a:t>Sample is included in the </a:t>
            </a:r>
            <a:r>
              <a:rPr lang="en-US" altLang="en-US" sz="2400" dirty="0">
                <a:hlinkClick r:id="rId3"/>
              </a:rPr>
              <a:t>CDE-18 worksheet</a:t>
            </a:r>
            <a:endParaRPr lang="en-US" altLang="en-US" sz="2400" dirty="0"/>
          </a:p>
          <a:p>
            <a:pPr marL="45720" indent="0">
              <a:buNone/>
              <a:defRPr/>
            </a:pPr>
            <a:endParaRPr lang="en-US" dirty="0">
              <a:solidFill>
                <a:schemeClr val="accent6">
                  <a:lumMod val="50000"/>
                </a:schemeClr>
              </a:solidFill>
            </a:endParaRPr>
          </a:p>
        </p:txBody>
      </p:sp>
      <p:sp>
        <p:nvSpPr>
          <p:cNvPr id="36866" name="Title 3"/>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Appropriation resolution - required</a:t>
            </a:r>
            <a:br>
              <a:rPr lang="en-US" altLang="en-US" dirty="0"/>
            </a:br>
            <a:r>
              <a:rPr lang="en-US" altLang="en-US" sz="2800" dirty="0"/>
              <a:t>22-44-107, C.R.S.</a:t>
            </a:r>
          </a:p>
        </p:txBody>
      </p:sp>
      <p:grpSp>
        <p:nvGrpSpPr>
          <p:cNvPr id="11" name="Group 5"/>
          <p:cNvGrpSpPr/>
          <p:nvPr/>
        </p:nvGrpSpPr>
        <p:grpSpPr>
          <a:xfrm>
            <a:off x="155377" y="6172200"/>
            <a:ext cx="6093023" cy="529828"/>
            <a:chOff x="1525488" y="3164085"/>
            <a:chExt cx="6093023" cy="529828"/>
          </a:xfrm>
          <a:solidFill>
            <a:schemeClr val="accent5">
              <a:lumMod val="90000"/>
            </a:schemeClr>
          </a:solidFill>
        </p:grpSpPr>
        <p:sp>
          <p:nvSpPr>
            <p:cNvPr id="12" name="Freeform 11"/>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Intro</a:t>
              </a:r>
              <a:endParaRPr lang="en-US" sz="1200" dirty="0"/>
            </a:p>
          </p:txBody>
        </p:sp>
        <p:sp>
          <p:nvSpPr>
            <p:cNvPr id="13" name="Freeform 12"/>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Budget Laws</a:t>
              </a:r>
              <a:endParaRPr lang="en-US" sz="1200" dirty="0"/>
            </a:p>
          </p:txBody>
        </p:sp>
        <p:sp>
          <p:nvSpPr>
            <p:cNvPr id="14" name="Freeform 13"/>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Accounting Laws</a:t>
              </a:r>
              <a:endParaRPr lang="en-US" sz="1200" dirty="0"/>
            </a:p>
          </p:txBody>
        </p:sp>
        <p:sp>
          <p:nvSpPr>
            <p:cNvPr id="15" name="Freeform 14"/>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Resources</a:t>
              </a:r>
              <a:endParaRPr lang="en-US" sz="1200" dirty="0"/>
            </a:p>
          </p:txBody>
        </p:sp>
        <p:sp>
          <p:nvSpPr>
            <p:cNvPr id="16" name="Freeform 15"/>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8"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74320" lvl="1" indent="-228600">
              <a:buClr>
                <a:schemeClr val="accent1"/>
              </a:buClr>
            </a:pPr>
            <a:r>
              <a:rPr lang="en-US" altLang="en-US" sz="2400" dirty="0" smtClean="0"/>
              <a:t>Board must prepare a proposed budget for each ensuing year</a:t>
            </a:r>
          </a:p>
          <a:p>
            <a:pPr marL="274320" lvl="1" indent="-228600">
              <a:buClr>
                <a:schemeClr val="accent1"/>
              </a:buClr>
            </a:pPr>
            <a:r>
              <a:rPr lang="en-US" altLang="en-US" sz="2400" dirty="0" smtClean="0"/>
              <a:t>Proposed budget must be submitted 30 days prior to beginning of next fiscal year – by June 1</a:t>
            </a:r>
          </a:p>
          <a:p>
            <a:pPr marL="274320" lvl="1" indent="-228600">
              <a:buClr>
                <a:schemeClr val="accent1"/>
              </a:buClr>
            </a:pPr>
            <a:r>
              <a:rPr lang="en-US" altLang="en-US" sz="2400" dirty="0" smtClean="0"/>
              <a:t>Proposed </a:t>
            </a:r>
            <a:r>
              <a:rPr lang="en-US" altLang="en-US" sz="2400" dirty="0"/>
              <a:t>budget must include statement of major objectives of the educational program and how the budget will meet district objectives (22-44-108 C.R.S</a:t>
            </a:r>
            <a:r>
              <a:rPr lang="en-US" altLang="en-US" sz="2400" dirty="0" smtClean="0"/>
              <a:t>.)</a:t>
            </a:r>
          </a:p>
          <a:p>
            <a:pPr marL="868680" lvl="1" indent="-283464">
              <a:defRPr/>
            </a:pPr>
            <a:r>
              <a:rPr lang="en-US" altLang="en-US" sz="2400" dirty="0"/>
              <a:t>This is </a:t>
            </a:r>
            <a:r>
              <a:rPr lang="en-US" altLang="en-US" sz="2400" dirty="0" smtClean="0"/>
              <a:t>known </a:t>
            </a:r>
            <a:r>
              <a:rPr lang="en-US" altLang="en-US" sz="2400" dirty="0"/>
              <a:t>as a budget message</a:t>
            </a:r>
          </a:p>
          <a:p>
            <a:pPr marL="320040" lvl="2" indent="0">
              <a:buClr>
                <a:schemeClr val="accent1"/>
              </a:buClr>
              <a:buNone/>
            </a:pPr>
            <a:endParaRPr lang="en-US" altLang="en-US" sz="2200" dirty="0"/>
          </a:p>
          <a:p>
            <a:endParaRPr lang="en-US" dirty="0"/>
          </a:p>
        </p:txBody>
      </p:sp>
      <p:sp>
        <p:nvSpPr>
          <p:cNvPr id="3" name="Title 2"/>
          <p:cNvSpPr>
            <a:spLocks noGrp="1"/>
          </p:cNvSpPr>
          <p:nvPr>
            <p:ph type="title"/>
          </p:nvPr>
        </p:nvSpPr>
        <p:spPr/>
        <p:txBody>
          <a:bodyPr/>
          <a:lstStyle/>
          <a:p>
            <a:r>
              <a:rPr lang="en-US" altLang="en-US" dirty="0" smtClean="0"/>
              <a:t>Budget preparation - </a:t>
            </a:r>
            <a:r>
              <a:rPr lang="en-US" altLang="en-US" dirty="0"/>
              <a:t/>
            </a:r>
            <a:br>
              <a:rPr lang="en-US" altLang="en-US" dirty="0"/>
            </a:br>
            <a:r>
              <a:rPr lang="en-US" altLang="en-US" sz="2800" dirty="0" smtClean="0"/>
              <a:t>22-44-108, </a:t>
            </a:r>
            <a:r>
              <a:rPr lang="en-US" altLang="en-US" sz="2800" dirty="0"/>
              <a:t>C.R.S.</a:t>
            </a:r>
            <a:endParaRPr lang="en-US" dirty="0"/>
          </a:p>
        </p:txBody>
      </p:sp>
    </p:spTree>
    <p:extLst>
      <p:ext uri="{BB962C8B-B14F-4D97-AF65-F5344CB8AC3E}">
        <p14:creationId xmlns:p14="http://schemas.microsoft.com/office/powerpoint/2010/main" val="24180855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is important to be able to communicate the priorities and issues of the district for the upcoming year</a:t>
            </a:r>
          </a:p>
          <a:p>
            <a:r>
              <a:rPr lang="en-US" dirty="0" smtClean="0"/>
              <a:t>This can be accomplished through the budget message</a:t>
            </a:r>
          </a:p>
          <a:p>
            <a:r>
              <a:rPr lang="en-US" dirty="0" smtClean="0"/>
              <a:t>Questions that can be addressed through the budget message:</a:t>
            </a:r>
          </a:p>
          <a:p>
            <a:pPr lvl="1"/>
            <a:r>
              <a:rPr lang="en-US" dirty="0" smtClean="0"/>
              <a:t>Does </a:t>
            </a:r>
            <a:r>
              <a:rPr lang="en-US" dirty="0"/>
              <a:t>the message highlight the principal issues facing the governing body </a:t>
            </a:r>
            <a:r>
              <a:rPr lang="en-US" dirty="0" smtClean="0"/>
              <a:t>in developing </a:t>
            </a:r>
            <a:r>
              <a:rPr lang="en-US" dirty="0"/>
              <a:t>the budget </a:t>
            </a:r>
            <a:r>
              <a:rPr lang="en-US" i="1" dirty="0"/>
              <a:t>(e.g., policy issues, economic factors, regulatory, </a:t>
            </a:r>
            <a:r>
              <a:rPr lang="en-US" i="1" dirty="0" smtClean="0"/>
              <a:t>and legislative </a:t>
            </a:r>
            <a:r>
              <a:rPr lang="en-US" i="1" dirty="0"/>
              <a:t>challenges</a:t>
            </a:r>
            <a:r>
              <a:rPr lang="en-US" i="1" dirty="0" smtClean="0"/>
              <a:t>)</a:t>
            </a:r>
            <a:r>
              <a:rPr lang="en-US" dirty="0" smtClean="0"/>
              <a:t>?</a:t>
            </a:r>
          </a:p>
          <a:p>
            <a:pPr lvl="1"/>
            <a:r>
              <a:rPr lang="en-US" dirty="0" smtClean="0"/>
              <a:t>Does </a:t>
            </a:r>
            <a:r>
              <a:rPr lang="en-US" dirty="0"/>
              <a:t>the message describe the action to be taken to address these </a:t>
            </a:r>
            <a:r>
              <a:rPr lang="en-US" dirty="0" smtClean="0"/>
              <a:t>issues?</a:t>
            </a:r>
          </a:p>
          <a:p>
            <a:pPr lvl="1"/>
            <a:r>
              <a:rPr lang="en-US" dirty="0" smtClean="0"/>
              <a:t>Does </a:t>
            </a:r>
            <a:r>
              <a:rPr lang="en-US" dirty="0"/>
              <a:t>the message explain how the priorities for the budget year differ from </a:t>
            </a:r>
            <a:r>
              <a:rPr lang="en-US" dirty="0" smtClean="0"/>
              <a:t>the priorities </a:t>
            </a:r>
            <a:r>
              <a:rPr lang="en-US" dirty="0"/>
              <a:t>of the current </a:t>
            </a:r>
            <a:r>
              <a:rPr lang="en-US" dirty="0" smtClean="0"/>
              <a:t>year?</a:t>
            </a:r>
          </a:p>
          <a:p>
            <a:pPr lvl="1"/>
            <a:r>
              <a:rPr lang="en-US" dirty="0" smtClean="0"/>
              <a:t>Is </a:t>
            </a:r>
            <a:r>
              <a:rPr lang="en-US" dirty="0"/>
              <a:t>the message comprehensive enough to address the entire entity</a:t>
            </a:r>
            <a:r>
              <a:rPr lang="en-US" dirty="0" smtClean="0"/>
              <a:t>?</a:t>
            </a:r>
          </a:p>
          <a:p>
            <a:pPr lvl="1"/>
            <a:endParaRPr lang="en-US" dirty="0"/>
          </a:p>
          <a:p>
            <a:pPr lvl="1"/>
            <a:r>
              <a:rPr lang="en-US" dirty="0"/>
              <a:t>Reference:  </a:t>
            </a:r>
            <a:r>
              <a:rPr lang="en-US" dirty="0" smtClean="0">
                <a:hlinkClick r:id="rId2"/>
              </a:rPr>
              <a:t>Government Finance Officers Association (gfoa.org)</a:t>
            </a:r>
            <a:endParaRPr lang="en-US" dirty="0"/>
          </a:p>
        </p:txBody>
      </p:sp>
      <p:sp>
        <p:nvSpPr>
          <p:cNvPr id="3" name="Title 2"/>
          <p:cNvSpPr>
            <a:spLocks noGrp="1"/>
          </p:cNvSpPr>
          <p:nvPr>
            <p:ph type="title"/>
          </p:nvPr>
        </p:nvSpPr>
        <p:spPr/>
        <p:txBody>
          <a:bodyPr/>
          <a:lstStyle/>
          <a:p>
            <a:r>
              <a:rPr lang="en-US" dirty="0" smtClean="0"/>
              <a:t>Budget Message</a:t>
            </a:r>
            <a:endParaRPr lang="en-US" dirty="0"/>
          </a:p>
        </p:txBody>
      </p:sp>
    </p:spTree>
    <p:extLst>
      <p:ext uri="{BB962C8B-B14F-4D97-AF65-F5344CB8AC3E}">
        <p14:creationId xmlns:p14="http://schemas.microsoft.com/office/powerpoint/2010/main" val="29292136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Within 10 days after proposed budget submission, the BOE shall publish a notice that states the proposed budget is:</a:t>
            </a:r>
          </a:p>
          <a:p>
            <a:pPr lvl="1"/>
            <a:r>
              <a:rPr lang="en-US" altLang="en-US" sz="2400" dirty="0" smtClean="0">
                <a:solidFill>
                  <a:schemeClr val="accent6">
                    <a:lumMod val="50000"/>
                  </a:schemeClr>
                </a:solidFill>
              </a:rPr>
              <a:t>On file at the principal administrative offices of the school district</a:t>
            </a:r>
          </a:p>
          <a:p>
            <a:pPr lvl="1"/>
            <a:r>
              <a:rPr lang="en-US" altLang="en-US" sz="2400" dirty="0" smtClean="0">
                <a:solidFill>
                  <a:schemeClr val="accent6">
                    <a:lumMod val="50000"/>
                  </a:schemeClr>
                </a:solidFill>
              </a:rPr>
              <a:t>Available for inspection during reasonable business hours</a:t>
            </a:r>
          </a:p>
          <a:p>
            <a:pPr lvl="1"/>
            <a:r>
              <a:rPr lang="en-US" altLang="en-US" sz="2400" dirty="0" smtClean="0"/>
              <a:t>Note:  the BOE may change the proposed budget between receiving the proposed budget and the notice </a:t>
            </a:r>
            <a:endParaRPr lang="en-US" altLang="en-US" sz="2400" dirty="0" smtClean="0">
              <a:solidFill>
                <a:schemeClr val="accent6">
                  <a:lumMod val="50000"/>
                </a:schemeClr>
              </a:solidFill>
            </a:endParaRPr>
          </a:p>
          <a:p>
            <a:r>
              <a:rPr lang="en-US" altLang="en-US" sz="2400" dirty="0" smtClean="0">
                <a:solidFill>
                  <a:schemeClr val="accent6">
                    <a:lumMod val="50000"/>
                  </a:schemeClr>
                </a:solidFill>
              </a:rPr>
              <a:t>Any person paying school taxes in district may file or register an objection (prior to adoption)</a:t>
            </a:r>
          </a:p>
          <a:p>
            <a:endParaRPr lang="en-US" altLang="en-US" sz="3000" dirty="0" smtClean="0">
              <a:solidFill>
                <a:schemeClr val="accent6">
                  <a:lumMod val="50000"/>
                </a:schemeClr>
              </a:solidFill>
            </a:endParaRPr>
          </a:p>
          <a:p>
            <a:pPr lvl="1"/>
            <a:endParaRPr lang="en-US" altLang="en-US" sz="2600" dirty="0" smtClean="0">
              <a:solidFill>
                <a:schemeClr val="accent6">
                  <a:lumMod val="50000"/>
                </a:schemeClr>
              </a:solidFill>
            </a:endParaRPr>
          </a:p>
        </p:txBody>
      </p:sp>
      <p:sp>
        <p:nvSpPr>
          <p:cNvPr id="37890"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Notice of budget-publication</a:t>
            </a:r>
            <a:br>
              <a:rPr lang="en-US" altLang="en-US" dirty="0"/>
            </a:br>
            <a:r>
              <a:rPr lang="en-US" altLang="en-US" sz="2800" dirty="0"/>
              <a:t>22-44-109,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The BOE will consider adoption of the budget on the date, time, and place specified on the notice</a:t>
            </a:r>
          </a:p>
          <a:p>
            <a:endParaRPr lang="en-US" altLang="en-US" sz="2400" dirty="0" smtClean="0">
              <a:solidFill>
                <a:schemeClr val="accent6">
                  <a:lumMod val="50000"/>
                </a:schemeClr>
              </a:solidFill>
            </a:endParaRPr>
          </a:p>
          <a:p>
            <a:r>
              <a:rPr lang="en-US" altLang="en-US" sz="2400" dirty="0" smtClean="0">
                <a:solidFill>
                  <a:schemeClr val="accent6">
                    <a:lumMod val="50000"/>
                  </a:schemeClr>
                </a:solidFill>
              </a:rPr>
              <a:t>Budget shall be published in school district-wide newspaper at least once prior to the consideration date</a:t>
            </a:r>
          </a:p>
          <a:p>
            <a:endParaRPr lang="en-US" altLang="en-US" sz="2400" dirty="0" smtClean="0">
              <a:solidFill>
                <a:schemeClr val="accent6">
                  <a:lumMod val="50000"/>
                </a:schemeClr>
              </a:solidFill>
            </a:endParaRPr>
          </a:p>
          <a:p>
            <a:r>
              <a:rPr lang="en-US" altLang="en-US" sz="2400" dirty="0" smtClean="0">
                <a:solidFill>
                  <a:schemeClr val="accent6">
                    <a:lumMod val="50000"/>
                  </a:schemeClr>
                </a:solidFill>
              </a:rPr>
              <a:t>If no newspaper, the secretary of the BOE will post the notice for at least 15 days in the administrative offices and two other public spaces</a:t>
            </a:r>
          </a:p>
          <a:p>
            <a:endParaRPr lang="en-US" altLang="en-US" sz="2600" dirty="0" smtClean="0">
              <a:solidFill>
                <a:schemeClr val="accent6">
                  <a:lumMod val="50000"/>
                </a:schemeClr>
              </a:solidFill>
            </a:endParaRPr>
          </a:p>
        </p:txBody>
      </p:sp>
      <p:sp>
        <p:nvSpPr>
          <p:cNvPr id="38914"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Notice of budget-publication</a:t>
            </a:r>
            <a:br>
              <a:rPr lang="en-US" altLang="en-US" dirty="0"/>
            </a:br>
            <a:r>
              <a:rPr lang="en-US" altLang="en-US" sz="2800" dirty="0"/>
              <a:t>22-44-109,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380999" y="2773680"/>
            <a:ext cx="8341851" cy="16459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6000" dirty="0" smtClean="0">
                <a:solidFill>
                  <a:schemeClr val="accent6">
                    <a:lumMod val="50000"/>
                  </a:schemeClr>
                </a:solidFill>
              </a:rPr>
              <a:t>Budget Introduction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bwMode="auto">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Font typeface="Wingdings" pitchFamily="2" charset="2"/>
              <a:buNone/>
              <a:defRPr/>
            </a:pPr>
            <a:r>
              <a:rPr lang="en-US" sz="1600" b="1" dirty="0" smtClean="0">
                <a:solidFill>
                  <a:schemeClr val="accent6">
                    <a:lumMod val="50000"/>
                  </a:schemeClr>
                </a:solidFill>
              </a:rPr>
              <a:t>SAMPLE NOTICE </a:t>
            </a:r>
          </a:p>
          <a:p>
            <a:pPr eaLnBrk="1" hangingPunct="1">
              <a:lnSpc>
                <a:spcPct val="80000"/>
              </a:lnSpc>
              <a:buFont typeface="Wingdings" pitchFamily="2" charset="2"/>
              <a:buNone/>
              <a:defRPr/>
            </a:pPr>
            <a:endParaRPr lang="en-US" sz="1600" dirty="0" smtClean="0">
              <a:solidFill>
                <a:schemeClr val="accent6">
                  <a:lumMod val="50000"/>
                </a:schemeClr>
              </a:solidFill>
            </a:endParaRPr>
          </a:p>
          <a:p>
            <a:pPr algn="ctr" eaLnBrk="1" hangingPunct="1">
              <a:lnSpc>
                <a:spcPct val="80000"/>
              </a:lnSpc>
              <a:buFont typeface="Wingdings" pitchFamily="2" charset="2"/>
              <a:buNone/>
              <a:defRPr/>
            </a:pPr>
            <a:r>
              <a:rPr lang="en-US" sz="1600" dirty="0" smtClean="0">
                <a:solidFill>
                  <a:schemeClr val="accent6">
                    <a:lumMod val="50000"/>
                  </a:schemeClr>
                </a:solidFill>
              </a:rPr>
              <a:t>NOTICE OF PROPOSED SCHOOL BUDGET</a:t>
            </a:r>
          </a:p>
          <a:p>
            <a:pPr indent="0" eaLnBrk="1" hangingPunct="1">
              <a:lnSpc>
                <a:spcPct val="80000"/>
              </a:lnSpc>
              <a:buFont typeface="Wingdings" pitchFamily="2" charset="2"/>
              <a:buNone/>
              <a:defRPr/>
            </a:pPr>
            <a:r>
              <a:rPr lang="en-US" sz="1600" dirty="0" smtClean="0">
                <a:solidFill>
                  <a:schemeClr val="accent6">
                    <a:lumMod val="50000"/>
                  </a:schemeClr>
                </a:solidFill>
              </a:rPr>
              <a:t>	Notice is hereby given that a proposed budget has been submitted to the Board of education of …(Name of school district) for the fiscal year beginning …… and has been filed in the office …..where it is available for public inspection.  Such proposed budget will be considered for adoption at a  ….(Regular or Special) meeting of the Board of Education of said District at ….(Place) on ….(Date) at …. (Time).</a:t>
            </a:r>
          </a:p>
          <a:p>
            <a:pPr indent="0" eaLnBrk="1" hangingPunct="1">
              <a:lnSpc>
                <a:spcPct val="80000"/>
              </a:lnSpc>
              <a:buFont typeface="Wingdings" pitchFamily="2" charset="2"/>
              <a:buNone/>
              <a:defRPr/>
            </a:pPr>
            <a:r>
              <a:rPr lang="en-US" sz="1600" dirty="0" smtClean="0">
                <a:solidFill>
                  <a:schemeClr val="accent6">
                    <a:lumMod val="50000"/>
                  </a:schemeClr>
                </a:solidFill>
              </a:rPr>
              <a:t>	Any person paying school taxes in said district may at any time prior to the final adoption of the budget file or register his objections thereto.</a:t>
            </a:r>
          </a:p>
          <a:p>
            <a:pPr algn="ctr" eaLnBrk="1" hangingPunct="1">
              <a:lnSpc>
                <a:spcPct val="80000"/>
              </a:lnSpc>
              <a:buFont typeface="Wingdings" pitchFamily="2" charset="2"/>
              <a:buNone/>
              <a:defRPr/>
            </a:pPr>
            <a:r>
              <a:rPr lang="en-US" sz="1600" dirty="0" smtClean="0">
                <a:solidFill>
                  <a:schemeClr val="accent6">
                    <a:lumMod val="50000"/>
                  </a:schemeClr>
                </a:solidFill>
              </a:rPr>
              <a:t>BOARD OF EDUCATION</a:t>
            </a:r>
          </a:p>
          <a:p>
            <a:pPr eaLnBrk="1" hangingPunct="1">
              <a:lnSpc>
                <a:spcPct val="80000"/>
              </a:lnSpc>
              <a:buFont typeface="Wingdings" pitchFamily="2" charset="2"/>
              <a:buNone/>
              <a:defRPr/>
            </a:pPr>
            <a:r>
              <a:rPr lang="en-US" sz="1600" dirty="0" smtClean="0">
                <a:solidFill>
                  <a:schemeClr val="accent6">
                    <a:lumMod val="50000"/>
                  </a:schemeClr>
                </a:solidFill>
              </a:rPr>
              <a:t>Dated …..</a:t>
            </a:r>
          </a:p>
          <a:p>
            <a:pPr eaLnBrk="1" hangingPunct="1">
              <a:lnSpc>
                <a:spcPct val="80000"/>
              </a:lnSpc>
              <a:buFont typeface="Wingdings" pitchFamily="2" charset="2"/>
              <a:buNone/>
              <a:defRPr/>
            </a:pPr>
            <a:r>
              <a:rPr lang="en-US" sz="1600" dirty="0" smtClean="0">
                <a:solidFill>
                  <a:schemeClr val="accent6">
                    <a:lumMod val="50000"/>
                  </a:schemeClr>
                </a:solidFill>
              </a:rPr>
              <a:t>……………………………………….</a:t>
            </a:r>
          </a:p>
          <a:p>
            <a:pPr eaLnBrk="1" hangingPunct="1">
              <a:lnSpc>
                <a:spcPct val="80000"/>
              </a:lnSpc>
              <a:buFont typeface="Wingdings" pitchFamily="2" charset="2"/>
              <a:buNone/>
              <a:defRPr/>
            </a:pPr>
            <a:r>
              <a:rPr lang="en-US" sz="1600" dirty="0" smtClean="0">
                <a:solidFill>
                  <a:schemeClr val="accent6">
                    <a:lumMod val="50000"/>
                  </a:schemeClr>
                </a:solidFill>
              </a:rPr>
              <a:t>(Name of school district)</a:t>
            </a:r>
          </a:p>
          <a:p>
            <a:pPr eaLnBrk="1" hangingPunct="1">
              <a:lnSpc>
                <a:spcPct val="80000"/>
              </a:lnSpc>
              <a:buFont typeface="Wingdings" pitchFamily="2" charset="2"/>
              <a:buNone/>
              <a:defRPr/>
            </a:pPr>
            <a:r>
              <a:rPr lang="en-US" sz="1600" dirty="0" smtClean="0">
                <a:solidFill>
                  <a:schemeClr val="accent6">
                    <a:lumMod val="50000"/>
                  </a:schemeClr>
                </a:solidFill>
              </a:rPr>
              <a:t>……………………………………….</a:t>
            </a:r>
          </a:p>
          <a:p>
            <a:pPr eaLnBrk="1" hangingPunct="1">
              <a:lnSpc>
                <a:spcPct val="80000"/>
              </a:lnSpc>
              <a:buFont typeface="Wingdings" pitchFamily="2" charset="2"/>
              <a:buNone/>
              <a:defRPr/>
            </a:pPr>
            <a:r>
              <a:rPr lang="en-US" sz="1600" dirty="0" smtClean="0">
                <a:solidFill>
                  <a:schemeClr val="accent6">
                    <a:lumMod val="50000"/>
                  </a:schemeClr>
                </a:solidFill>
              </a:rPr>
              <a:t>(Secretary)</a:t>
            </a:r>
          </a:p>
        </p:txBody>
      </p:sp>
      <p:sp>
        <p:nvSpPr>
          <p:cNvPr id="39939" name="Title 3"/>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Notice of budget-publication</a:t>
            </a:r>
            <a:br>
              <a:rPr lang="en-US" altLang="en-US" dirty="0"/>
            </a:br>
            <a:r>
              <a:rPr lang="en-US" altLang="en-US" sz="2800" dirty="0"/>
              <a:t>22-44-109,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Any district taxpayers may attend the BOE meeting at which the proposed budget will be considered</a:t>
            </a:r>
          </a:p>
          <a:p>
            <a:pPr lvl="1"/>
            <a:r>
              <a:rPr lang="en-US" altLang="en-US" sz="2400" dirty="0" smtClean="0">
                <a:solidFill>
                  <a:schemeClr val="accent6">
                    <a:lumMod val="50000"/>
                  </a:schemeClr>
                </a:solidFill>
              </a:rPr>
              <a:t>May file or register objections prior to adoption</a:t>
            </a:r>
          </a:p>
          <a:p>
            <a:endParaRPr lang="en-US" altLang="en-US" sz="2400" dirty="0" smtClean="0">
              <a:solidFill>
                <a:schemeClr val="accent6">
                  <a:lumMod val="50000"/>
                </a:schemeClr>
              </a:solidFill>
            </a:endParaRPr>
          </a:p>
          <a:p>
            <a:r>
              <a:rPr lang="en-US" altLang="en-US" sz="2400" dirty="0" smtClean="0">
                <a:solidFill>
                  <a:schemeClr val="accent6">
                    <a:lumMod val="50000"/>
                  </a:schemeClr>
                </a:solidFill>
              </a:rPr>
              <a:t>The BOE is not required to formally adopt the budget on the date specified in the notice of consideration</a:t>
            </a:r>
          </a:p>
          <a:p>
            <a:pPr lvl="1"/>
            <a:r>
              <a:rPr lang="en-US" altLang="en-US" sz="2400" dirty="0" smtClean="0">
                <a:solidFill>
                  <a:schemeClr val="accent6">
                    <a:lumMod val="50000"/>
                  </a:schemeClr>
                </a:solidFill>
              </a:rPr>
              <a:t>The date time and place of the future meeting when the budget will be adopted must be recorded in the minutes</a:t>
            </a:r>
          </a:p>
          <a:p>
            <a:pPr lvl="1"/>
            <a:r>
              <a:rPr lang="en-US" altLang="en-US" sz="2400" dirty="0"/>
              <a:t>M</a:t>
            </a:r>
            <a:r>
              <a:rPr lang="en-US" altLang="en-US" sz="2400" dirty="0" smtClean="0">
                <a:solidFill>
                  <a:schemeClr val="accent6">
                    <a:lumMod val="50000"/>
                  </a:schemeClr>
                </a:solidFill>
              </a:rPr>
              <a:t>ust adopt the budget by June 30</a:t>
            </a:r>
            <a:r>
              <a:rPr lang="en-US" altLang="en-US" sz="2400" baseline="30000" dirty="0" smtClean="0">
                <a:solidFill>
                  <a:schemeClr val="accent6">
                    <a:lumMod val="50000"/>
                  </a:schemeClr>
                </a:solidFill>
              </a:rPr>
              <a:t>th </a:t>
            </a:r>
            <a:r>
              <a:rPr lang="en-US" altLang="en-US" sz="2400" dirty="0" smtClean="0">
                <a:solidFill>
                  <a:schemeClr val="accent6">
                    <a:lumMod val="50000"/>
                  </a:schemeClr>
                </a:solidFill>
              </a:rPr>
              <a:t>  - very important!!</a:t>
            </a:r>
          </a:p>
        </p:txBody>
      </p:sp>
      <p:sp>
        <p:nvSpPr>
          <p:cNvPr id="40962"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Budget-consideration-adoption</a:t>
            </a:r>
            <a:br>
              <a:rPr lang="en-US" altLang="en-US" dirty="0"/>
            </a:br>
            <a:r>
              <a:rPr lang="en-US" altLang="en-US" sz="2800" dirty="0"/>
              <a:t>22-44-110,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t>The </a:t>
            </a:r>
            <a:r>
              <a:rPr lang="en-US" altLang="en-US" sz="2400" dirty="0"/>
              <a:t>board may review and change the budget at any time prior to January </a:t>
            </a:r>
            <a:r>
              <a:rPr lang="en-US" altLang="en-US" sz="2400" dirty="0" smtClean="0"/>
              <a:t>31</a:t>
            </a:r>
            <a:r>
              <a:rPr lang="en-US" altLang="en-US" sz="2400" baseline="30000" dirty="0" smtClean="0"/>
              <a:t>st</a:t>
            </a:r>
            <a:r>
              <a:rPr lang="en-US" altLang="en-US" sz="2400" dirty="0" smtClean="0"/>
              <a:t>.</a:t>
            </a:r>
          </a:p>
          <a:p>
            <a:r>
              <a:rPr lang="en-US" altLang="en-US" sz="2400" dirty="0" smtClean="0"/>
              <a:t>This </a:t>
            </a:r>
            <a:r>
              <a:rPr lang="en-US" altLang="en-US" sz="2400" dirty="0"/>
              <a:t>allows for the budget to reflect more current funding </a:t>
            </a:r>
            <a:r>
              <a:rPr lang="en-US" altLang="en-US" sz="2400" dirty="0" smtClean="0"/>
              <a:t>data:</a:t>
            </a:r>
          </a:p>
          <a:p>
            <a:pPr lvl="1"/>
            <a:r>
              <a:rPr lang="en-US" altLang="en-US" sz="2400" dirty="0" smtClean="0"/>
              <a:t>Actual </a:t>
            </a:r>
            <a:r>
              <a:rPr lang="en-US" altLang="en-US" sz="2400" dirty="0"/>
              <a:t>student </a:t>
            </a:r>
            <a:r>
              <a:rPr lang="en-US" altLang="en-US" sz="2400" dirty="0" smtClean="0"/>
              <a:t>counts</a:t>
            </a:r>
          </a:p>
          <a:p>
            <a:pPr lvl="1"/>
            <a:r>
              <a:rPr lang="en-US" altLang="en-US" sz="2400" dirty="0" smtClean="0"/>
              <a:t>District </a:t>
            </a:r>
            <a:r>
              <a:rPr lang="en-US" altLang="en-US" sz="2400" dirty="0"/>
              <a:t>assessed </a:t>
            </a:r>
            <a:r>
              <a:rPr lang="en-US" altLang="en-US" sz="2400" dirty="0" smtClean="0"/>
              <a:t>valuation</a:t>
            </a:r>
          </a:p>
          <a:p>
            <a:pPr lvl="1"/>
            <a:r>
              <a:rPr lang="en-US" altLang="en-US" sz="2400" dirty="0" smtClean="0"/>
              <a:t>Total </a:t>
            </a:r>
            <a:r>
              <a:rPr lang="en-US" altLang="en-US" sz="2400" dirty="0"/>
              <a:t>Program/Per Pupil Revenue</a:t>
            </a:r>
          </a:p>
          <a:p>
            <a:endParaRPr lang="en-US" altLang="en-US" sz="2400" dirty="0" smtClean="0">
              <a:solidFill>
                <a:schemeClr val="accent6">
                  <a:lumMod val="50000"/>
                </a:schemeClr>
              </a:solidFill>
            </a:endParaRPr>
          </a:p>
        </p:txBody>
      </p:sp>
      <p:sp>
        <p:nvSpPr>
          <p:cNvPr id="40962"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 consideration - adoption</a:t>
            </a:r>
            <a:br>
              <a:rPr lang="en-US" altLang="en-US" dirty="0"/>
            </a:br>
            <a:r>
              <a:rPr lang="en-US" altLang="en-US" sz="2800" dirty="0"/>
              <a:t>22-44-110,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extLst>
      <p:ext uri="{BB962C8B-B14F-4D97-AF65-F5344CB8AC3E}">
        <p14:creationId xmlns:p14="http://schemas.microsoft.com/office/powerpoint/2010/main" val="21931916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Supplemental appropriations</a:t>
            </a:r>
          </a:p>
          <a:p>
            <a:pPr lvl="1"/>
            <a:r>
              <a:rPr lang="en-US" altLang="en-US" sz="2200" dirty="0" smtClean="0">
                <a:solidFill>
                  <a:schemeClr val="accent6">
                    <a:lumMod val="50000"/>
                  </a:schemeClr>
                </a:solidFill>
              </a:rPr>
              <a:t>Funds that become available for a specific purpose after the budget is adopted or after the budget has been changed</a:t>
            </a:r>
          </a:p>
          <a:p>
            <a:pPr lvl="1"/>
            <a:r>
              <a:rPr lang="en-US" altLang="en-US" sz="2200" dirty="0" smtClean="0">
                <a:solidFill>
                  <a:schemeClr val="accent6">
                    <a:lumMod val="50000"/>
                  </a:schemeClr>
                </a:solidFill>
              </a:rPr>
              <a:t>Grants, bonds, or mill levy override elections, etc.</a:t>
            </a:r>
          </a:p>
          <a:p>
            <a:pPr lvl="1"/>
            <a:r>
              <a:rPr lang="en-US" altLang="en-US" sz="2200" dirty="0" smtClean="0">
                <a:solidFill>
                  <a:schemeClr val="accent6">
                    <a:lumMod val="50000"/>
                  </a:schemeClr>
                </a:solidFill>
              </a:rPr>
              <a:t>Must adopt supplemental appropriation in order to spend the funds-prior to the end of the year!</a:t>
            </a:r>
          </a:p>
          <a:p>
            <a:pPr lvl="1"/>
            <a:endParaRPr lang="en-US" altLang="en-US" sz="2200" dirty="0" smtClean="0"/>
          </a:p>
          <a:p>
            <a:pPr lvl="1"/>
            <a:r>
              <a:rPr lang="en-US" altLang="en-US" sz="2200" dirty="0" smtClean="0"/>
              <a:t>Sample </a:t>
            </a:r>
            <a:r>
              <a:rPr lang="en-US" altLang="en-US" sz="2200" dirty="0"/>
              <a:t>is included in the </a:t>
            </a:r>
            <a:r>
              <a:rPr lang="en-US" altLang="en-US" sz="2200" dirty="0">
                <a:hlinkClick r:id="rId2"/>
              </a:rPr>
              <a:t>CDE-18 worksheet</a:t>
            </a:r>
            <a:endParaRPr lang="en-US" altLang="en-US" sz="2200" dirty="0"/>
          </a:p>
          <a:p>
            <a:pPr lvl="1"/>
            <a:endParaRPr lang="en-US" altLang="en-US" sz="2400" dirty="0" smtClean="0">
              <a:solidFill>
                <a:schemeClr val="accent6">
                  <a:lumMod val="50000"/>
                </a:schemeClr>
              </a:solidFill>
            </a:endParaRPr>
          </a:p>
          <a:p>
            <a:pPr lvl="1"/>
            <a:endParaRPr lang="en-US" altLang="en-US" sz="2400" dirty="0" smtClean="0">
              <a:solidFill>
                <a:schemeClr val="accent6">
                  <a:lumMod val="50000"/>
                </a:schemeClr>
              </a:solidFill>
            </a:endParaRPr>
          </a:p>
          <a:p>
            <a:pPr lvl="1"/>
            <a:endParaRPr lang="en-US" altLang="en-US" sz="2400" dirty="0" smtClean="0">
              <a:solidFill>
                <a:schemeClr val="accent6">
                  <a:lumMod val="50000"/>
                </a:schemeClr>
              </a:solidFill>
            </a:endParaRPr>
          </a:p>
        </p:txBody>
      </p:sp>
      <p:sp>
        <p:nvSpPr>
          <p:cNvPr id="43010"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 consideration – adoption</a:t>
            </a:r>
            <a:br>
              <a:rPr lang="en-US" altLang="en-US" dirty="0"/>
            </a:br>
            <a:r>
              <a:rPr lang="en-US" altLang="en-US" sz="2800" dirty="0"/>
              <a:t>22-44-110,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If the district is authorized to raise and spend additional local property tax revenues at an election held in November, the BOE may adopt a supplemental budget</a:t>
            </a:r>
          </a:p>
          <a:p>
            <a:pPr lvl="1"/>
            <a:r>
              <a:rPr lang="en-US" altLang="en-US" sz="2400" dirty="0" smtClean="0">
                <a:solidFill>
                  <a:schemeClr val="accent6">
                    <a:lumMod val="50000"/>
                  </a:schemeClr>
                </a:solidFill>
              </a:rPr>
              <a:t>Must be based on the additional dollar amount authorized by the election</a:t>
            </a:r>
          </a:p>
          <a:p>
            <a:pPr lvl="1"/>
            <a:r>
              <a:rPr lang="en-US" altLang="en-US" sz="2400" u="sng" dirty="0" smtClean="0"/>
              <a:t>Translation: </a:t>
            </a:r>
            <a:r>
              <a:rPr lang="en-US" altLang="en-US" sz="2400" dirty="0" smtClean="0"/>
              <a:t>if you have a successful election and plan to spend any of the funds in the current year – then adopt a supplemental appropriation allowing for the expenditure of these funds</a:t>
            </a:r>
          </a:p>
          <a:p>
            <a:pPr marL="365760" lvl="1" indent="0">
              <a:buNone/>
            </a:pPr>
            <a:endParaRPr lang="en-US" altLang="en-US" sz="2400" dirty="0" smtClean="0">
              <a:solidFill>
                <a:schemeClr val="accent6">
                  <a:lumMod val="50000"/>
                </a:schemeClr>
              </a:solidFill>
            </a:endParaRPr>
          </a:p>
        </p:txBody>
      </p:sp>
      <p:sp>
        <p:nvSpPr>
          <p:cNvPr id="44034"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Budget-consideration-adoption</a:t>
            </a:r>
            <a:br>
              <a:rPr lang="en-US" altLang="en-US" dirty="0"/>
            </a:br>
            <a:r>
              <a:rPr lang="en-US" altLang="en-US" sz="2800" dirty="0"/>
              <a:t>22-44-110,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solidFill>
                  <a:schemeClr val="accent6">
                    <a:lumMod val="50000"/>
                  </a:schemeClr>
                </a:solidFill>
              </a:rPr>
              <a:t>The adopted budget and the appropriation resolution must be placed on file at the principal administrative office, open for inspection during reasonable business hours.</a:t>
            </a:r>
          </a:p>
        </p:txBody>
      </p:sp>
      <p:sp>
        <p:nvSpPr>
          <p:cNvPr id="45059" name="Title 4"/>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Budget-filing</a:t>
            </a:r>
            <a:br>
              <a:rPr lang="en-US" altLang="en-US" dirty="0"/>
            </a:br>
            <a:r>
              <a:rPr lang="en-US" altLang="en-US" sz="2800" dirty="0"/>
              <a:t>22-44-111, </a:t>
            </a:r>
            <a:r>
              <a:rPr lang="en-US" altLang="en-US" sz="2800" dirty="0" smtClean="0"/>
              <a:t>C.R.S</a:t>
            </a:r>
            <a:r>
              <a:rPr lang="en-US" altLang="en-US" sz="2400" dirty="0"/>
              <a:t>.</a:t>
            </a:r>
            <a:endParaRPr lang="en-US" altLang="en-US" sz="2400" dirty="0" smtClean="0">
              <a:solidFill>
                <a:schemeClr val="accent6">
                  <a:lumMod val="50000"/>
                </a:schemeClr>
              </a:solidFill>
            </a:endParaRP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Content Placeholder 2"/>
          <p:cNvSpPr>
            <a:spLocks noGrp="1"/>
          </p:cNvSpPr>
          <p:nvPr>
            <p:ph idx="1"/>
          </p:nvPr>
        </p:nvSpPr>
        <p:spPr bwMode="auto">
          <a:xfrm>
            <a:off x="457200" y="17526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BOE shall not transfer moneys from one fund to another, unless authorized as follows</a:t>
            </a:r>
          </a:p>
          <a:p>
            <a:endParaRPr lang="en-US" altLang="en-US" sz="2400" dirty="0" smtClean="0">
              <a:solidFill>
                <a:schemeClr val="accent6">
                  <a:lumMod val="50000"/>
                </a:schemeClr>
              </a:solidFill>
            </a:endParaRPr>
          </a:p>
          <a:p>
            <a:pPr lvl="1"/>
            <a:r>
              <a:rPr lang="en-US" altLang="en-US" sz="2400" dirty="0" smtClean="0">
                <a:solidFill>
                  <a:schemeClr val="accent6">
                    <a:lumMod val="50000"/>
                  </a:schemeClr>
                </a:solidFill>
              </a:rPr>
              <a:t>BOE may transfer by resolution:</a:t>
            </a:r>
          </a:p>
          <a:p>
            <a:pPr lvl="2"/>
            <a:r>
              <a:rPr lang="en-US" altLang="en-US" sz="2400" dirty="0" smtClean="0">
                <a:solidFill>
                  <a:schemeClr val="accent6">
                    <a:lumMod val="50000"/>
                  </a:schemeClr>
                </a:solidFill>
              </a:rPr>
              <a:t>Unencumbered moneys from one fund to another (except transportation, special building and technology, or bond redemption fund)</a:t>
            </a:r>
          </a:p>
          <a:p>
            <a:pPr marL="45720" indent="0">
              <a:buNone/>
            </a:pPr>
            <a:endParaRPr lang="en-US" altLang="en-US" sz="2600" dirty="0" smtClean="0">
              <a:solidFill>
                <a:schemeClr val="accent6">
                  <a:lumMod val="50000"/>
                </a:schemeClr>
              </a:solidFill>
            </a:endParaRPr>
          </a:p>
        </p:txBody>
      </p:sp>
      <p:sp>
        <p:nvSpPr>
          <p:cNvPr id="46082" name="Title 1"/>
          <p:cNvSpPr>
            <a:spLocks noGrp="1"/>
          </p:cNvSpPr>
          <p:nvPr>
            <p:ph type="title"/>
          </p:nvPr>
        </p:nvSpPr>
        <p:spPr bwMode="auto">
          <a:xfrm>
            <a:off x="457200" y="152400"/>
            <a:ext cx="82296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dirty="0"/>
              <a:t>Transfer of moneys</a:t>
            </a:r>
            <a:br>
              <a:rPr lang="en-US" altLang="en-US" dirty="0"/>
            </a:br>
            <a:r>
              <a:rPr lang="en-US" altLang="en-US" sz="2800" dirty="0"/>
              <a:t>22-44-112, C.R.S</a:t>
            </a:r>
            <a:br>
              <a:rPr lang="en-US" altLang="en-US" sz="2800" dirty="0"/>
            </a:br>
            <a:endParaRPr lang="en-US" altLang="en-US" sz="2800" dirty="0"/>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Content Placeholder 2"/>
          <p:cNvSpPr>
            <a:spLocks noGrp="1"/>
          </p:cNvSpPr>
          <p:nvPr>
            <p:ph idx="1"/>
          </p:nvPr>
        </p:nvSpPr>
        <p:spPr bwMode="auto">
          <a:xfrm>
            <a:off x="457200" y="16764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Proceeds remaining after completion of a project requiring the sale of bonds may be transferred to the bond redemption fund</a:t>
            </a:r>
          </a:p>
          <a:p>
            <a:pPr lvl="1"/>
            <a:r>
              <a:rPr lang="en-US" altLang="en-US" sz="2200" dirty="0" smtClean="0">
                <a:solidFill>
                  <a:schemeClr val="accent6">
                    <a:lumMod val="50000"/>
                  </a:schemeClr>
                </a:solidFill>
              </a:rPr>
              <a:t>If all bonds have been redeemed, transfer to the General Fund</a:t>
            </a:r>
          </a:p>
          <a:p>
            <a:endParaRPr lang="en-US" altLang="en-US" sz="2400" dirty="0" smtClean="0">
              <a:solidFill>
                <a:schemeClr val="accent6">
                  <a:lumMod val="50000"/>
                </a:schemeClr>
              </a:solidFill>
            </a:endParaRPr>
          </a:p>
          <a:p>
            <a:r>
              <a:rPr lang="en-US" altLang="en-US" sz="2400" dirty="0" smtClean="0">
                <a:solidFill>
                  <a:schemeClr val="accent6">
                    <a:lumMod val="50000"/>
                  </a:schemeClr>
                </a:solidFill>
              </a:rPr>
              <a:t>Money remaining in bond redemption fund after all obligations of bonded indebtedness have been met, shall be transferred to the general fund</a:t>
            </a:r>
          </a:p>
        </p:txBody>
      </p:sp>
      <p:sp>
        <p:nvSpPr>
          <p:cNvPr id="47106" name="Title 1"/>
          <p:cNvSpPr>
            <a:spLocks noGrp="1"/>
          </p:cNvSpPr>
          <p:nvPr>
            <p:ph type="title"/>
          </p:nvPr>
        </p:nvSpPr>
        <p:spPr bwMode="auto">
          <a:xfrm>
            <a:off x="457200" y="152400"/>
            <a:ext cx="82296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dirty="0"/>
              <a:t>Transfer of </a:t>
            </a:r>
            <a:r>
              <a:rPr lang="en-US" altLang="en-US" dirty="0" smtClean="0"/>
              <a:t>moneys - bonds</a:t>
            </a:r>
            <a:r>
              <a:rPr lang="en-US" altLang="en-US" dirty="0"/>
              <a:t/>
            </a:r>
            <a:br>
              <a:rPr lang="en-US" altLang="en-US" dirty="0"/>
            </a:br>
            <a:r>
              <a:rPr lang="en-US" altLang="en-US" sz="2800" dirty="0"/>
              <a:t>22-44-112, </a:t>
            </a:r>
            <a:r>
              <a:rPr lang="en-US" altLang="en-US" sz="2800" dirty="0" smtClean="0"/>
              <a:t>C.R.S</a:t>
            </a:r>
            <a:r>
              <a:rPr lang="en-US" altLang="en-US" sz="2800" dirty="0"/>
              <a:t>.</a:t>
            </a:r>
          </a:p>
        </p:txBody>
      </p:sp>
      <p:grpSp>
        <p:nvGrpSpPr>
          <p:cNvPr id="11" name="Group 5"/>
          <p:cNvGrpSpPr/>
          <p:nvPr/>
        </p:nvGrpSpPr>
        <p:grpSpPr>
          <a:xfrm>
            <a:off x="155377" y="6172200"/>
            <a:ext cx="6093023" cy="529828"/>
            <a:chOff x="1525488" y="3164085"/>
            <a:chExt cx="6093023" cy="529828"/>
          </a:xfrm>
          <a:solidFill>
            <a:schemeClr val="accent5">
              <a:lumMod val="90000"/>
            </a:schemeClr>
          </a:solidFill>
        </p:grpSpPr>
        <p:sp>
          <p:nvSpPr>
            <p:cNvPr id="12" name="Freeform 11"/>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3" name="Freeform 12"/>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4" name="Freeform 13"/>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5" name="Freeform 14"/>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6" name="Freeform 15"/>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96945406"/>
              </p:ext>
            </p:extLst>
          </p:nvPr>
        </p:nvGraphicFramePr>
        <p:xfrm>
          <a:off x="381000" y="1719263"/>
          <a:ext cx="8407400" cy="4406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altLang="en-US" dirty="0"/>
              <a:t>Transfer of </a:t>
            </a:r>
            <a:r>
              <a:rPr lang="en-US" altLang="en-US" dirty="0" smtClean="0"/>
              <a:t>moneys – bonds </a:t>
            </a:r>
            <a:br>
              <a:rPr lang="en-US" altLang="en-US" dirty="0" smtClean="0"/>
            </a:br>
            <a:r>
              <a:rPr lang="en-US" altLang="en-US" dirty="0" smtClean="0"/>
              <a:t>Illustration</a:t>
            </a:r>
            <a:endParaRPr lang="en-US" dirty="0"/>
          </a:p>
        </p:txBody>
      </p:sp>
    </p:spTree>
    <p:extLst>
      <p:ext uri="{BB962C8B-B14F-4D97-AF65-F5344CB8AC3E}">
        <p14:creationId xmlns:p14="http://schemas.microsoft.com/office/powerpoint/2010/main" val="11172320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Each board of education is required to maintain a complete set of books of account</a:t>
            </a:r>
          </a:p>
        </p:txBody>
      </p:sp>
      <p:sp>
        <p:nvSpPr>
          <p:cNvPr id="52226"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Record of expenditures</a:t>
            </a:r>
            <a:br>
              <a:rPr lang="en-US" altLang="en-US" dirty="0"/>
            </a:br>
            <a:r>
              <a:rPr lang="en-US" altLang="en-US" sz="2800" dirty="0"/>
              <a:t>22-44-114,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pic>
        <p:nvPicPr>
          <p:cNvPr id="1028" name="Picture 4" descr="https://encrypted-tbn3.gstatic.com/images?q=tbn:ANd9GcQobjCNsKSl098qj0saWtZOVkbXDLAEfh4dHkkA7BQVUWQ68E7m">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39602" y="3352800"/>
            <a:ext cx="2109905" cy="2146922"/>
          </a:xfrm>
          <a:prstGeom prst="rect">
            <a:avLst/>
          </a:prstGeom>
          <a:noFill/>
          <a:ln>
            <a:solidFill>
              <a:schemeClr val="accent6">
                <a:lumMod val="75000"/>
              </a:schemeClr>
            </a:solidFill>
          </a:ln>
          <a:extLst>
            <a:ext uri="{909E8E84-426E-40DD-AFC4-6F175D3DCCD1}">
              <a14:hiddenFill xmlns:a14="http://schemas.microsoft.com/office/drawing/2010/main">
                <a:solidFill>
                  <a:srgbClr val="FFFFFF"/>
                </a:solidFill>
              </a14:hiddenFill>
            </a:ext>
          </a:extLst>
        </p:spPr>
      </p:pic>
      <p:sp>
        <p:nvSpPr>
          <p:cNvPr id="3" name="Cloud Callout 2"/>
          <p:cNvSpPr/>
          <p:nvPr/>
        </p:nvSpPr>
        <p:spPr>
          <a:xfrm>
            <a:off x="4923830" y="2438400"/>
            <a:ext cx="2010370" cy="1620798"/>
          </a:xfrm>
          <a:prstGeom prst="cloudCallout">
            <a:avLst>
              <a:gd name="adj1" fmla="val -69971"/>
              <a:gd name="adj2" fmla="val 405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i="1" dirty="0">
                <a:solidFill>
                  <a:schemeClr val="accent6">
                    <a:lumMod val="50000"/>
                  </a:schemeClr>
                </a:solidFill>
              </a:rPr>
              <a:t>Hmm – makes sense to 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bwMode="auto">
          <a:xfrm>
            <a:off x="381000" y="1764792"/>
            <a:ext cx="8407893" cy="4407408"/>
          </a:xfrm>
          <a:ln>
            <a:miter lim="800000"/>
            <a:headEnd/>
            <a:tailEnd/>
          </a:ln>
        </p:spPr>
        <p:txBody>
          <a:bodyPr vert="horz" wrap="square" lIns="91440" tIns="45720" rIns="91440" bIns="45720" numCol="1" anchor="t" anchorCtr="0" compatLnSpc="1">
            <a:prstTxWarp prst="textNoShape">
              <a:avLst/>
            </a:prstTxWarp>
          </a:bodyPr>
          <a:lstStyle/>
          <a:p>
            <a:pPr indent="0" algn="ctr">
              <a:buFontTx/>
              <a:buNone/>
              <a:defRPr/>
            </a:pPr>
            <a:endParaRPr lang="en-US" sz="3000" dirty="0" smtClean="0">
              <a:solidFill>
                <a:schemeClr val="accent6">
                  <a:lumMod val="50000"/>
                </a:schemeClr>
              </a:solidFill>
            </a:endParaRPr>
          </a:p>
          <a:p>
            <a:pPr indent="0" algn="ctr">
              <a:buFontTx/>
              <a:buNone/>
              <a:defRPr/>
            </a:pPr>
            <a:endParaRPr lang="en-US" sz="3000" dirty="0" smtClean="0">
              <a:solidFill>
                <a:schemeClr val="accent6">
                  <a:lumMod val="50000"/>
                </a:schemeClr>
              </a:solidFill>
            </a:endParaRPr>
          </a:p>
          <a:p>
            <a:pPr indent="0" algn="ctr">
              <a:buFontTx/>
              <a:buNone/>
              <a:defRPr/>
            </a:pPr>
            <a:r>
              <a:rPr lang="en-US" sz="2400" i="1" dirty="0" smtClean="0">
                <a:solidFill>
                  <a:schemeClr val="accent6">
                    <a:lumMod val="50000"/>
                  </a:schemeClr>
                </a:solidFill>
              </a:rPr>
              <a:t>“To provide a plan of financial operation embodying an estimate of proposed expenditures for a given period and purpose and the proposed means of financing that plan”</a:t>
            </a:r>
          </a:p>
          <a:p>
            <a:pPr>
              <a:buFontTx/>
              <a:buNone/>
              <a:defRPr/>
            </a:pPr>
            <a:endParaRPr lang="en-US" sz="2600" dirty="0" smtClean="0">
              <a:solidFill>
                <a:schemeClr val="accent6">
                  <a:lumMod val="50000"/>
                </a:schemeClr>
              </a:solidFill>
            </a:endParaRPr>
          </a:p>
          <a:p>
            <a:pPr marL="45720" indent="0">
              <a:buNone/>
              <a:defRPr/>
            </a:pPr>
            <a:r>
              <a:rPr lang="en-US" sz="2600" dirty="0" smtClean="0">
                <a:solidFill>
                  <a:schemeClr val="accent6">
                    <a:lumMod val="50000"/>
                  </a:schemeClr>
                </a:solidFill>
              </a:rPr>
              <a:t> </a:t>
            </a:r>
          </a:p>
        </p:txBody>
      </p:sp>
      <p:sp>
        <p:nvSpPr>
          <p:cNvPr id="8194"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Purpose of a Budget</a:t>
            </a:r>
            <a:br>
              <a:rPr lang="en-US" altLang="en-US" dirty="0"/>
            </a:br>
            <a:r>
              <a:rPr lang="en-US" altLang="en-US" sz="2800" dirty="0"/>
              <a:t>FPP Handbook</a:t>
            </a:r>
          </a:p>
        </p:txBody>
      </p:sp>
      <p:grpSp>
        <p:nvGrpSpPr>
          <p:cNvPr id="2" name="Group 5"/>
          <p:cNvGrpSpPr/>
          <p:nvPr/>
        </p:nvGrpSpPr>
        <p:grpSpPr>
          <a:xfrm>
            <a:off x="155377" y="6172200"/>
            <a:ext cx="6093023" cy="529828"/>
            <a:chOff x="1525488" y="3164085"/>
            <a:chExt cx="6093023" cy="529828"/>
          </a:xfrm>
          <a:solidFill>
            <a:schemeClr val="accent5">
              <a:lumMod val="90000"/>
            </a:schemeClr>
          </a:solidFill>
        </p:grpSpPr>
        <p:sp>
          <p:nvSpPr>
            <p:cNvPr id="7" name="Freeform 6"/>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Intro</a:t>
              </a:r>
              <a:endParaRPr lang="en-US" sz="1200" dirty="0"/>
            </a:p>
          </p:txBody>
        </p:sp>
        <p:sp>
          <p:nvSpPr>
            <p:cNvPr id="8" name="Freeform 7"/>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Budget Laws</a:t>
              </a:r>
              <a:endParaRPr lang="en-US" sz="1200" dirty="0"/>
            </a:p>
          </p:txBody>
        </p:sp>
        <p:sp>
          <p:nvSpPr>
            <p:cNvPr id="9" name="Freeform 8"/>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Accounting Laws</a:t>
              </a:r>
              <a:endParaRPr lang="en-US" sz="1200" dirty="0"/>
            </a:p>
          </p:txBody>
        </p:sp>
        <p:sp>
          <p:nvSpPr>
            <p:cNvPr id="10" name="Freeform 9"/>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Resources</a:t>
              </a:r>
              <a:endParaRPr lang="en-US" sz="1200" dirty="0"/>
            </a:p>
          </p:txBody>
        </p:sp>
        <p:sp>
          <p:nvSpPr>
            <p:cNvPr id="11" name="Freeform 10"/>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4525963"/>
          </a:xfrm>
        </p:spPr>
        <p:txBody>
          <a:bodyPr/>
          <a:lstStyle/>
          <a:p>
            <a:pPr>
              <a:defRPr/>
            </a:pPr>
            <a:r>
              <a:rPr lang="en-US" sz="2200" dirty="0" smtClean="0">
                <a:solidFill>
                  <a:schemeClr val="accent6">
                    <a:lumMod val="50000"/>
                  </a:schemeClr>
                </a:solidFill>
              </a:rPr>
              <a:t>BOE of district shall not expend more moneys than appropriated by resolution for a particular fund</a:t>
            </a:r>
          </a:p>
          <a:p>
            <a:pPr>
              <a:defRPr/>
            </a:pPr>
            <a:endParaRPr lang="en-US" sz="2200" dirty="0" smtClean="0">
              <a:solidFill>
                <a:schemeClr val="accent6">
                  <a:lumMod val="50000"/>
                </a:schemeClr>
              </a:solidFill>
            </a:endParaRPr>
          </a:p>
          <a:p>
            <a:pPr>
              <a:defRPr/>
            </a:pPr>
            <a:r>
              <a:rPr lang="en-US" sz="2200" dirty="0" smtClean="0"/>
              <a:t>Multi-year contracts require annual appropriations</a:t>
            </a:r>
          </a:p>
          <a:p>
            <a:pPr>
              <a:defRPr/>
            </a:pPr>
            <a:endParaRPr lang="en-US" sz="1800" i="1" dirty="0">
              <a:solidFill>
                <a:schemeClr val="accent6">
                  <a:lumMod val="50000"/>
                </a:schemeClr>
              </a:solidFill>
            </a:endParaRPr>
          </a:p>
          <a:p>
            <a:pPr>
              <a:defRPr/>
            </a:pPr>
            <a:endParaRPr lang="en-US" sz="1800" i="1" dirty="0" smtClean="0">
              <a:solidFill>
                <a:schemeClr val="accent6">
                  <a:lumMod val="50000"/>
                </a:schemeClr>
              </a:solidFill>
            </a:endParaRPr>
          </a:p>
          <a:p>
            <a:pPr lvl="1">
              <a:defRPr/>
            </a:pPr>
            <a:endParaRPr lang="en-US" sz="2600" dirty="0" smtClean="0">
              <a:solidFill>
                <a:schemeClr val="accent6">
                  <a:lumMod val="50000"/>
                </a:schemeClr>
              </a:solidFill>
            </a:endParaRPr>
          </a:p>
          <a:p>
            <a:pPr>
              <a:defRPr/>
            </a:pPr>
            <a:endParaRPr lang="en-US" sz="2600" dirty="0">
              <a:solidFill>
                <a:schemeClr val="accent6">
                  <a:lumMod val="50000"/>
                </a:schemeClr>
              </a:solidFill>
            </a:endParaRPr>
          </a:p>
        </p:txBody>
      </p:sp>
      <p:sp>
        <p:nvSpPr>
          <p:cNvPr id="53250" name="Title 1"/>
          <p:cNvSpPr>
            <a:spLocks noGrp="1"/>
          </p:cNvSpPr>
          <p:nvPr>
            <p:ph type="title"/>
          </p:nvPr>
        </p:nvSpPr>
        <p:spPr bwMode="auto">
          <a:xfrm>
            <a:off x="307777" y="381000"/>
            <a:ext cx="8531423"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No obligation in excess of appropriation</a:t>
            </a:r>
            <a:br>
              <a:rPr lang="en-US" altLang="en-US" dirty="0"/>
            </a:br>
            <a:r>
              <a:rPr lang="en-US" altLang="en-US" sz="2800" dirty="0"/>
              <a:t>22-44-115</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40429435"/>
              </p:ext>
            </p:extLst>
          </p:nvPr>
        </p:nvGraphicFramePr>
        <p:xfrm>
          <a:off x="990600" y="1828800"/>
          <a:ext cx="4737100" cy="4263708"/>
        </p:xfrm>
        <a:graphic>
          <a:graphicData uri="http://schemas.openxmlformats.org/drawingml/2006/table">
            <a:tbl>
              <a:tblPr lastCol="1"/>
              <a:tblGrid>
                <a:gridCol w="2387600"/>
                <a:gridCol w="812800"/>
                <a:gridCol w="889000"/>
                <a:gridCol w="647700"/>
              </a:tblGrid>
              <a:tr h="807720">
                <a:tc>
                  <a:txBody>
                    <a:bodyPr/>
                    <a:lstStyle/>
                    <a:p>
                      <a:pPr algn="ctr" rtl="0" fontAlgn="b"/>
                      <a:r>
                        <a:rPr lang="en-US" sz="1200" b="1" i="0" u="none" strike="noStrike" dirty="0">
                          <a:solidFill>
                            <a:srgbClr val="000000"/>
                          </a:solidFill>
                          <a:effectLst/>
                          <a:latin typeface="Calibri"/>
                        </a:rPr>
                        <a:t>General Fund Budget</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5B6D2"/>
                    </a:solidFill>
                  </a:tcPr>
                </a:tc>
                <a:tc>
                  <a:txBody>
                    <a:bodyPr/>
                    <a:lstStyle/>
                    <a:p>
                      <a:pPr algn="ctr" rtl="0" fontAlgn="b"/>
                      <a:r>
                        <a:rPr lang="en-US" sz="1200" b="1" i="0" u="none" strike="noStrike">
                          <a:solidFill>
                            <a:srgbClr val="000000"/>
                          </a:solidFill>
                          <a:effectLst/>
                          <a:latin typeface="Calibri"/>
                        </a:rPr>
                        <a:t> Next Year Budget</a:t>
                      </a:r>
                      <a:br>
                        <a:rPr lang="en-US" sz="1200" b="1" i="0" u="none" strike="noStrike">
                          <a:solidFill>
                            <a:srgbClr val="000000"/>
                          </a:solidFill>
                          <a:effectLst/>
                          <a:latin typeface="Calibri"/>
                        </a:rPr>
                      </a:br>
                      <a:r>
                        <a:rPr lang="en-US" sz="1200" b="1" i="0" u="none" strike="noStrike">
                          <a:solidFill>
                            <a:srgbClr val="000000"/>
                          </a:solidFill>
                          <a:effectLst/>
                          <a:latin typeface="Calibri"/>
                        </a:rPr>
                        <a:t>GOOD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5B6D2"/>
                    </a:solidFill>
                  </a:tcPr>
                </a:tc>
                <a:tc>
                  <a:txBody>
                    <a:bodyPr/>
                    <a:lstStyle/>
                    <a:p>
                      <a:pPr algn="ctr" rtl="0" fontAlgn="b"/>
                      <a:r>
                        <a:rPr lang="en-US" sz="1200" b="1" i="0" u="none" strike="noStrike" dirty="0">
                          <a:solidFill>
                            <a:srgbClr val="000000"/>
                          </a:solidFill>
                          <a:effectLst/>
                          <a:latin typeface="Calibri"/>
                        </a:rPr>
                        <a:t> Next Year Budget</a:t>
                      </a:r>
                      <a:br>
                        <a:rPr lang="en-US" sz="1200" b="1" i="0" u="none" strike="noStrike" dirty="0">
                          <a:solidFill>
                            <a:srgbClr val="000000"/>
                          </a:solidFill>
                          <a:effectLst/>
                          <a:latin typeface="Calibri"/>
                        </a:rPr>
                      </a:br>
                      <a:r>
                        <a:rPr lang="en-US" sz="1200" b="1" i="0" u="none" strike="noStrike" dirty="0">
                          <a:solidFill>
                            <a:srgbClr val="FF0000"/>
                          </a:solidFill>
                          <a:effectLst/>
                          <a:latin typeface="Calibri"/>
                        </a:rPr>
                        <a:t>BAD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5B6D2"/>
                    </a:solidFill>
                  </a:tcPr>
                </a:tc>
                <a:tc>
                  <a:txBody>
                    <a:bodyPr/>
                    <a:lstStyle/>
                    <a:p>
                      <a:pPr algn="ctr" rtl="0" fontAlgn="b"/>
                      <a:r>
                        <a:rPr lang="en-US" sz="1200" b="1" i="0" u="none" strike="noStrike" dirty="0">
                          <a:solidFill>
                            <a:srgbClr val="000000"/>
                          </a:solidFill>
                          <a:effectLst/>
                          <a:latin typeface="Calibri"/>
                        </a:rPr>
                        <a:t> Actuals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solidFill>
                  </a:tcPr>
                </a:tc>
              </a:tr>
              <a:tr h="214630">
                <a:tc>
                  <a:txBody>
                    <a:bodyPr/>
                    <a:lstStyle/>
                    <a:p>
                      <a:pPr algn="l" rtl="0" fontAlgn="b"/>
                      <a:r>
                        <a:rPr lang="en-US" sz="1200" b="1" i="0" u="none" strike="noStrike">
                          <a:solidFill>
                            <a:srgbClr val="000000"/>
                          </a:solidFill>
                          <a:effectLst/>
                          <a:latin typeface="Calibri"/>
                        </a:rPr>
                        <a:t>Beginning Fund Balance</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effectLst/>
                          <a:latin typeface="Calibri"/>
                        </a:rPr>
                        <a:t>      130,000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a:effectLst/>
                          <a:latin typeface="Calibri"/>
                        </a:rPr>
                        <a:t>        130,000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effectLst/>
                          <a:latin typeface="Calibri"/>
                        </a:rPr>
                        <a:t> 130,000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7645">
                <a:tc>
                  <a:txBody>
                    <a:bodyPr/>
                    <a:lstStyle/>
                    <a:p>
                      <a:pPr algn="l" rtl="0" fontAlgn="b"/>
                      <a:r>
                        <a:rPr lang="en-US" sz="1200" b="1" i="0" u="none" strike="noStrike">
                          <a:solidFill>
                            <a:srgbClr val="000000"/>
                          </a:solidFill>
                          <a:effectLst/>
                          <a:latin typeface="Calibri"/>
                        </a:rPr>
                        <a:t>Revenue</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l" fontAlgn="b"/>
                      <a:r>
                        <a:rPr lang="en-US" sz="1200" b="0" i="0" u="none" strike="noStrike">
                          <a:solidFill>
                            <a:srgbClr val="000000"/>
                          </a:solidFill>
                          <a:effectLst/>
                          <a:latin typeface="Calibri"/>
                        </a:rPr>
                        <a:t>        80,000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b"/>
                      <a:r>
                        <a:rPr lang="en-US" sz="1200" b="0" i="0" u="none" strike="noStrike">
                          <a:solidFill>
                            <a:srgbClr val="000000"/>
                          </a:solidFill>
                          <a:effectLst/>
                          <a:latin typeface="Calibri"/>
                        </a:rPr>
                        <a:t>          80,000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b"/>
                      <a:r>
                        <a:rPr lang="en-US" sz="1200" b="0" i="0" u="none" strike="noStrike" dirty="0">
                          <a:solidFill>
                            <a:srgbClr val="000000"/>
                          </a:solidFill>
                          <a:effectLst/>
                          <a:latin typeface="Calibri"/>
                        </a:rPr>
                        <a:t>   85,000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r>
              <a:tr h="207645">
                <a:tc>
                  <a:txBody>
                    <a:bodyPr/>
                    <a:lstStyle/>
                    <a:p>
                      <a:pPr algn="l" rtl="0" fontAlgn="b"/>
                      <a:r>
                        <a:rPr lang="en-US" sz="1200" b="1" i="0" u="none" strike="noStrike">
                          <a:solidFill>
                            <a:srgbClr val="000000"/>
                          </a:solidFill>
                          <a:effectLst/>
                          <a:latin typeface="Calibri"/>
                        </a:rPr>
                        <a:t>Total Available Resources</a:t>
                      </a:r>
                    </a:p>
                  </a:txBody>
                  <a:tcPr marL="685800"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l" fontAlgn="b"/>
                      <a:r>
                        <a:rPr lang="en-US" sz="1200" b="0" i="0" u="none" strike="noStrike">
                          <a:effectLst/>
                          <a:latin typeface="Calibri"/>
                        </a:rPr>
                        <a:t>      210,000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b"/>
                      <a:r>
                        <a:rPr lang="en-US" sz="1200" b="0" i="0" u="none" strike="noStrike">
                          <a:solidFill>
                            <a:srgbClr val="000000"/>
                          </a:solidFill>
                          <a:effectLst/>
                          <a:latin typeface="Calibri"/>
                        </a:rPr>
                        <a:t>        210,000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b"/>
                      <a:r>
                        <a:rPr lang="en-US" sz="1200" b="0" i="0" u="none" strike="noStrike" dirty="0">
                          <a:solidFill>
                            <a:srgbClr val="000000"/>
                          </a:solidFill>
                          <a:effectLst/>
                          <a:latin typeface="Calibri"/>
                        </a:rPr>
                        <a:t> 215,000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r>
              <a:tr h="207645">
                <a:tc>
                  <a:txBody>
                    <a:bodyPr/>
                    <a:lstStyle/>
                    <a:p>
                      <a:pPr algn="l" rtl="0" fontAlgn="b"/>
                      <a:r>
                        <a:rPr lang="en-US" sz="1200" b="1" i="0" u="none" strike="noStrike">
                          <a:solidFill>
                            <a:srgbClr val="000000"/>
                          </a:solidFill>
                          <a:effectLst/>
                          <a:latin typeface="Calibri"/>
                        </a:rPr>
                        <a:t>Expenditures</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200,000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180,000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205,000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7645">
                <a:tc>
                  <a:txBody>
                    <a:bodyPr/>
                    <a:lstStyle/>
                    <a:p>
                      <a:pPr algn="r" rtl="0" fontAlgn="b"/>
                      <a:r>
                        <a:rPr lang="en-US" sz="1200" b="1" i="0" u="none" strike="noStrike">
                          <a:solidFill>
                            <a:srgbClr val="000000"/>
                          </a:solidFill>
                          <a:effectLst/>
                          <a:latin typeface="Calibri"/>
                        </a:rPr>
                        <a:t>Revenue Over (Under) Expenditures</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10,000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a:solidFill>
                            <a:srgbClr val="000000"/>
                          </a:solidFill>
                          <a:effectLst/>
                          <a:latin typeface="Calibri"/>
                        </a:rPr>
                        <a:t>          30,000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5,000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7645">
                <a:tc>
                  <a:txBody>
                    <a:bodyPr/>
                    <a:lstStyle/>
                    <a:p>
                      <a:pPr algn="l" rtl="0" fontAlgn="b"/>
                      <a:r>
                        <a:rPr lang="en-US" sz="1200" b="0" i="0" u="none" strike="noStrike">
                          <a:solidFill>
                            <a:srgbClr val="000000"/>
                          </a:solidFill>
                          <a:effectLst/>
                          <a:latin typeface="Calibri"/>
                        </a:rPr>
                        <a:t> </a:t>
                      </a:r>
                      <a:r>
                        <a:rPr lang="en-US" sz="1200" b="1" i="0" u="none" strike="noStrike">
                          <a:solidFill>
                            <a:srgbClr val="000000"/>
                          </a:solidFill>
                          <a:effectLst/>
                          <a:latin typeface="Calibri"/>
                        </a:rPr>
                        <a:t>Ending Fund Balance</a:t>
                      </a:r>
                      <a:endParaRPr lang="en-US" sz="1200" b="0" i="0" u="none" strike="noStrike">
                        <a:solidFill>
                          <a:srgbClr val="000000"/>
                        </a:solidFill>
                        <a:effectLst/>
                        <a:latin typeface="Calibri"/>
                      </a:endParaRP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r" fontAlgn="b"/>
                      <a:r>
                        <a:rPr lang="en-US" sz="1200" b="0" i="0" u="none" strike="noStrike" dirty="0">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7645">
                <a:tc>
                  <a:txBody>
                    <a:bodyPr/>
                    <a:lstStyle/>
                    <a:p>
                      <a:pPr algn="l" rtl="0" fontAlgn="b"/>
                      <a:r>
                        <a:rPr lang="en-US" sz="1200" b="0" i="0" u="none" strike="noStrike">
                          <a:solidFill>
                            <a:srgbClr val="000000"/>
                          </a:solidFill>
                          <a:effectLst/>
                          <a:latin typeface="Calibri"/>
                        </a:rPr>
                        <a:t>Reserve for TABOR</a:t>
                      </a:r>
                    </a:p>
                  </a:txBody>
                  <a:tcPr marL="257175"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6,000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5,400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dirty="0">
                          <a:solidFill>
                            <a:srgbClr val="000000"/>
                          </a:solidFill>
                          <a:effectLst/>
                          <a:latin typeface="Calibri"/>
                        </a:rPr>
                        <a:t>     6,300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r>
              <a:tr h="200025">
                <a:tc>
                  <a:txBody>
                    <a:bodyPr/>
                    <a:lstStyle/>
                    <a:p>
                      <a:pPr algn="l" rtl="0" fontAlgn="b"/>
                      <a:r>
                        <a:rPr lang="en-US" sz="1200" b="0" i="0" u="none" strike="noStrike">
                          <a:solidFill>
                            <a:srgbClr val="000000"/>
                          </a:solidFill>
                          <a:effectLst/>
                          <a:latin typeface="Calibri"/>
                        </a:rPr>
                        <a:t>Unreserved</a:t>
                      </a:r>
                    </a:p>
                  </a:txBody>
                  <a:tcPr marL="257175"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5EE"/>
                    </a:solidFill>
                  </a:tcPr>
                </a:tc>
                <a:tc>
                  <a:txBody>
                    <a:bodyPr/>
                    <a:lstStyle/>
                    <a:p>
                      <a:pPr algn="l" fontAlgn="b"/>
                      <a:r>
                        <a:rPr lang="en-US" sz="1200" b="0" i="0" u="none" strike="noStrike">
                          <a:solidFill>
                            <a:srgbClr val="000000"/>
                          </a:solidFill>
                          <a:effectLst/>
                          <a:latin typeface="Calibri"/>
                        </a:rPr>
                        <a:t>          4,000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5EE"/>
                    </a:solidFill>
                  </a:tcPr>
                </a:tc>
                <a:tc>
                  <a:txBody>
                    <a:bodyPr/>
                    <a:lstStyle/>
                    <a:p>
                      <a:pPr algn="l" fontAlgn="b"/>
                      <a:r>
                        <a:rPr lang="en-US" sz="1200" b="0" i="0" u="none" strike="noStrike">
                          <a:solidFill>
                            <a:srgbClr val="000000"/>
                          </a:solidFill>
                          <a:effectLst/>
                          <a:latin typeface="Calibri"/>
                        </a:rPr>
                        <a:t>          24,600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5EE"/>
                    </a:solidFill>
                  </a:tcPr>
                </a:tc>
                <a:tc>
                  <a:txBody>
                    <a:bodyPr/>
                    <a:lstStyle/>
                    <a:p>
                      <a:pPr algn="l" fontAlgn="b"/>
                      <a:r>
                        <a:rPr lang="en-US" sz="1200" b="0" i="0" u="none" strike="noStrike" dirty="0">
                          <a:solidFill>
                            <a:srgbClr val="000000"/>
                          </a:solidFill>
                          <a:effectLst/>
                          <a:latin typeface="Calibri"/>
                        </a:rPr>
                        <a:t>    (1,300)</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5EE"/>
                    </a:solidFill>
                  </a:tcPr>
                </a:tc>
              </a:tr>
              <a:tr h="200025">
                <a:tc>
                  <a:txBody>
                    <a:bodyPr/>
                    <a:lstStyle/>
                    <a:p>
                      <a:pPr algn="l" rtl="0" fontAlgn="b"/>
                      <a:r>
                        <a:rPr lang="en-US" sz="1200" b="0" i="0" u="none" strike="noStrike">
                          <a:solidFill>
                            <a:srgbClr val="000000"/>
                          </a:solidFill>
                          <a:effectLst/>
                          <a:latin typeface="Calibri"/>
                        </a:rPr>
                        <a:t> </a:t>
                      </a:r>
                    </a:p>
                  </a:txBody>
                  <a:tcPr marL="257175" marR="7144" marT="714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a:rPr>
                        <a:t> </a:t>
                      </a:r>
                    </a:p>
                  </a:txBody>
                  <a:tcPr marL="7144" marR="7144" marT="714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a:rPr>
                        <a:t> </a:t>
                      </a:r>
                    </a:p>
                  </a:txBody>
                  <a:tcPr marL="7144" marR="7144" marT="714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a:rPr>
                        <a:t> </a:t>
                      </a:r>
                    </a:p>
                  </a:txBody>
                  <a:tcPr marL="7144" marR="7144" marT="714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00025">
                <a:tc>
                  <a:txBody>
                    <a:bodyPr/>
                    <a:lstStyle/>
                    <a:p>
                      <a:pPr algn="l" rtl="0" fontAlgn="b"/>
                      <a:endParaRPr lang="en-US" sz="1200" b="0" i="0" u="none" strike="noStrike">
                        <a:solidFill>
                          <a:srgbClr val="000000"/>
                        </a:solidFill>
                        <a:effectLst/>
                        <a:latin typeface="Calibri"/>
                      </a:endParaRPr>
                    </a:p>
                  </a:txBody>
                  <a:tcPr marL="257175" marR="7144" marT="714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7144" marR="7144" marT="714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7144" marR="7144" marT="714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a:endParaRPr>
                    </a:p>
                  </a:txBody>
                  <a:tcPr marL="7144" marR="7144" marT="7144" marB="0" anchor="b">
                    <a:lnL>
                      <a:noFill/>
                    </a:lnL>
                    <a:lnR>
                      <a:noFill/>
                    </a:lnR>
                    <a:lnT w="6350" cap="flat" cmpd="sng" algn="ctr">
                      <a:solidFill>
                        <a:srgbClr val="000000"/>
                      </a:solidFill>
                      <a:prstDash val="solid"/>
                      <a:round/>
                      <a:headEnd type="none" w="med" len="med"/>
                      <a:tailEnd type="none" w="med" len="med"/>
                    </a:lnT>
                    <a:lnB>
                      <a:noFill/>
                    </a:lnB>
                  </a:tcPr>
                </a:tc>
              </a:tr>
              <a:tr h="207645">
                <a:tc>
                  <a:txBody>
                    <a:bodyPr/>
                    <a:lstStyle/>
                    <a:p>
                      <a:pPr algn="l" rtl="0" fontAlgn="b"/>
                      <a:r>
                        <a:rPr lang="en-US" sz="1200" b="0" i="0" u="none" strike="noStrike">
                          <a:solidFill>
                            <a:srgbClr val="000000"/>
                          </a:solidFill>
                          <a:effectLst/>
                          <a:latin typeface="Calibri"/>
                        </a:rPr>
                        <a:t>Total Appropriation </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210,000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180,000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endParaRPr lang="en-US" sz="1200" b="0" i="0" u="none" strike="noStrike">
                        <a:solidFill>
                          <a:srgbClr val="000000"/>
                        </a:solidFill>
                        <a:effectLst/>
                        <a:latin typeface="Calibri"/>
                      </a:endParaRPr>
                    </a:p>
                  </a:txBody>
                  <a:tcPr marL="7144" marR="7144" marT="7144" marB="0" anchor="b">
                    <a:lnL w="6350" cap="flat" cmpd="sng" algn="ctr">
                      <a:solidFill>
                        <a:srgbClr val="000000"/>
                      </a:solidFill>
                      <a:prstDash val="solid"/>
                      <a:round/>
                      <a:headEnd type="none" w="med" len="med"/>
                      <a:tailEnd type="none" w="med" len="med"/>
                    </a:lnL>
                    <a:lnR>
                      <a:noFill/>
                    </a:lnR>
                    <a:lnT>
                      <a:noFill/>
                    </a:lnT>
                    <a:lnB>
                      <a:noFill/>
                    </a:lnB>
                  </a:tcPr>
                </a:tc>
              </a:tr>
              <a:tr h="114300">
                <a:tc>
                  <a:txBody>
                    <a:bodyPr/>
                    <a:lstStyle/>
                    <a:p>
                      <a:pPr algn="l" rtl="0" fontAlgn="b"/>
                      <a:r>
                        <a:rPr lang="en-US" sz="1200" b="0" i="0" u="none" strike="noStrike">
                          <a:solidFill>
                            <a:srgbClr val="000000"/>
                          </a:solidFill>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endParaRPr lang="en-US" sz="1200" b="0" i="0" u="none" strike="noStrike">
                        <a:solidFill>
                          <a:srgbClr val="000000"/>
                        </a:solidFill>
                        <a:effectLst/>
                        <a:latin typeface="Calibri"/>
                      </a:endParaRPr>
                    </a:p>
                  </a:txBody>
                  <a:tcPr marL="7144" marR="7144" marT="7144" marB="0" anchor="b">
                    <a:lnL w="6350" cap="flat" cmpd="sng" algn="ctr">
                      <a:solidFill>
                        <a:srgbClr val="000000"/>
                      </a:solidFill>
                      <a:prstDash val="solid"/>
                      <a:round/>
                      <a:headEnd type="none" w="med" len="med"/>
                      <a:tailEnd type="none" w="med" len="med"/>
                    </a:lnL>
                    <a:lnR>
                      <a:noFill/>
                    </a:lnR>
                    <a:lnT>
                      <a:noFill/>
                    </a:lnT>
                    <a:lnB>
                      <a:noFill/>
                    </a:lnB>
                  </a:tcPr>
                </a:tc>
              </a:tr>
              <a:tr h="207645">
                <a:tc>
                  <a:txBody>
                    <a:bodyPr/>
                    <a:lstStyle/>
                    <a:p>
                      <a:pPr algn="l" rtl="0" fontAlgn="b"/>
                      <a:r>
                        <a:rPr lang="en-US" sz="1200" b="0" i="0" u="none" strike="noStrike">
                          <a:solidFill>
                            <a:srgbClr val="000000"/>
                          </a:solidFill>
                          <a:effectLst/>
                          <a:latin typeface="Calibri"/>
                        </a:rPr>
                        <a:t>Non-Appropriated Reserves</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30,000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endParaRPr lang="en-US" sz="1200" b="0" i="0" u="none" strike="noStrike">
                        <a:solidFill>
                          <a:srgbClr val="000000"/>
                        </a:solidFill>
                        <a:effectLst/>
                        <a:latin typeface="Calibri"/>
                      </a:endParaRPr>
                    </a:p>
                  </a:txBody>
                  <a:tcPr marL="7144" marR="7144" marT="7144" marB="0" anchor="b">
                    <a:lnL w="6350" cap="flat" cmpd="sng" algn="ctr">
                      <a:solidFill>
                        <a:srgbClr val="000000"/>
                      </a:solidFill>
                      <a:prstDash val="solid"/>
                      <a:round/>
                      <a:headEnd type="none" w="med" len="med"/>
                      <a:tailEnd type="none" w="med" len="med"/>
                    </a:lnL>
                    <a:lnR>
                      <a:noFill/>
                    </a:lnR>
                    <a:lnT>
                      <a:noFill/>
                    </a:lnT>
                    <a:lnB>
                      <a:noFill/>
                    </a:lnB>
                  </a:tcPr>
                </a:tc>
              </a:tr>
              <a:tr h="107315">
                <a:tc>
                  <a:txBody>
                    <a:bodyPr/>
                    <a:lstStyle/>
                    <a:p>
                      <a:pPr algn="l" rtl="0" fontAlgn="b"/>
                      <a:r>
                        <a:rPr lang="en-US" sz="1200" b="0" i="0" u="none" strike="noStrike">
                          <a:solidFill>
                            <a:srgbClr val="000000"/>
                          </a:solidFill>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r>
                        <a:rPr lang="en-US" sz="1200" b="0" i="0" u="none" strike="noStrike">
                          <a:solidFill>
                            <a:srgbClr val="000000"/>
                          </a:solidFill>
                          <a:effectLst/>
                          <a:latin typeface="Calibri"/>
                        </a:rPr>
                        <a:t>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5EE"/>
                    </a:solidFill>
                  </a:tcPr>
                </a:tc>
                <a:tc>
                  <a:txBody>
                    <a:bodyPr/>
                    <a:lstStyle/>
                    <a:p>
                      <a:pPr algn="l" fontAlgn="b"/>
                      <a:endParaRPr lang="en-US" sz="1200" b="0" i="0" u="none" strike="noStrike">
                        <a:solidFill>
                          <a:srgbClr val="000000"/>
                        </a:solidFill>
                        <a:effectLst/>
                        <a:latin typeface="Calibri"/>
                      </a:endParaRPr>
                    </a:p>
                  </a:txBody>
                  <a:tcPr marL="7144" marR="7144" marT="7144" marB="0" anchor="b">
                    <a:lnL w="6350" cap="flat" cmpd="sng" algn="ctr">
                      <a:solidFill>
                        <a:srgbClr val="000000"/>
                      </a:solidFill>
                      <a:prstDash val="solid"/>
                      <a:round/>
                      <a:headEnd type="none" w="med" len="med"/>
                      <a:tailEnd type="none" w="med" len="med"/>
                    </a:lnL>
                    <a:lnR>
                      <a:noFill/>
                    </a:lnR>
                    <a:lnT>
                      <a:noFill/>
                    </a:lnT>
                    <a:lnB>
                      <a:noFill/>
                    </a:lnB>
                  </a:tcPr>
                </a:tc>
              </a:tr>
              <a:tr h="600075">
                <a:tc>
                  <a:txBody>
                    <a:bodyPr/>
                    <a:lstStyle/>
                    <a:p>
                      <a:pPr algn="l" rtl="0" fontAlgn="b"/>
                      <a:r>
                        <a:rPr lang="en-US" sz="1200" b="0" i="0" u="none" strike="noStrike">
                          <a:solidFill>
                            <a:srgbClr val="000000"/>
                          </a:solidFill>
                          <a:effectLst/>
                          <a:latin typeface="Calibri"/>
                        </a:rPr>
                        <a:t>Do non-appropriated reserves equal more than 15% of budgeted expenditures?</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5EE"/>
                    </a:solidFill>
                  </a:tcPr>
                </a:tc>
                <a:tc>
                  <a:txBody>
                    <a:bodyPr/>
                    <a:lstStyle/>
                    <a:p>
                      <a:pPr algn="ctr" fontAlgn="b"/>
                      <a:r>
                        <a:rPr lang="en-US" sz="1200" b="0" i="0" u="none" strike="noStrike" dirty="0">
                          <a:solidFill>
                            <a:srgbClr val="000000"/>
                          </a:solidFill>
                          <a:effectLst/>
                          <a:latin typeface="Calibri"/>
                        </a:rPr>
                        <a:t> No - Good! </a:t>
                      </a:r>
                    </a:p>
                  </a:txBody>
                  <a:tcPr marL="7144" marR="7144" marT="714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5EE"/>
                    </a:solidFill>
                  </a:tcPr>
                </a:tc>
                <a:tc>
                  <a:txBody>
                    <a:bodyPr/>
                    <a:lstStyle/>
                    <a:p>
                      <a:pPr algn="ctr" fontAlgn="b"/>
                      <a:r>
                        <a:rPr lang="en-US" sz="1200" b="0" i="0" u="none" strike="noStrike" dirty="0">
                          <a:solidFill>
                            <a:srgbClr val="000000"/>
                          </a:solidFill>
                          <a:effectLst/>
                          <a:latin typeface="Calibri"/>
                        </a:rPr>
                        <a:t> Yes - Problem </a:t>
                      </a:r>
                    </a:p>
                  </a:txBody>
                  <a:tcPr marL="7144" marR="7144" marT="7144" marB="0" anchor="b">
                    <a:lnL w="1270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5EE"/>
                    </a:solidFill>
                  </a:tcPr>
                </a:tc>
                <a:tc>
                  <a:txBody>
                    <a:bodyPr/>
                    <a:lstStyle/>
                    <a:p>
                      <a:pPr algn="l" fontAlgn="b"/>
                      <a:endParaRPr lang="en-US" sz="1200" b="0" i="0" u="none" strike="noStrike" dirty="0">
                        <a:solidFill>
                          <a:srgbClr val="000000"/>
                        </a:solidFill>
                        <a:effectLst/>
                        <a:latin typeface="Calibri"/>
                      </a:endParaRPr>
                    </a:p>
                  </a:txBody>
                  <a:tcPr marL="7144" marR="7144" marT="7144" marB="0" anchor="b">
                    <a:lnL w="635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3" name="Title 2"/>
          <p:cNvSpPr>
            <a:spLocks noGrp="1"/>
          </p:cNvSpPr>
          <p:nvPr>
            <p:ph type="title"/>
          </p:nvPr>
        </p:nvSpPr>
        <p:spPr/>
        <p:txBody>
          <a:bodyPr/>
          <a:lstStyle/>
          <a:p>
            <a:r>
              <a:rPr lang="en-US" dirty="0" smtClean="0"/>
              <a:t>Sample – expenditures in excess?</a:t>
            </a:r>
            <a:endParaRPr lang="en-US" dirty="0"/>
          </a:p>
        </p:txBody>
      </p:sp>
      <p:sp>
        <p:nvSpPr>
          <p:cNvPr id="2" name="Oval 1"/>
          <p:cNvSpPr/>
          <p:nvPr/>
        </p:nvSpPr>
        <p:spPr>
          <a:xfrm>
            <a:off x="5105400" y="3276600"/>
            <a:ext cx="838200" cy="228600"/>
          </a:xfrm>
          <a:prstGeom prst="ellipse">
            <a:avLst/>
          </a:prstGeom>
          <a:noFill/>
          <a:ln>
            <a:solidFill>
              <a:srgbClr val="203C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Elbow Connector 8"/>
          <p:cNvCxnSpPr/>
          <p:nvPr/>
        </p:nvCxnSpPr>
        <p:spPr>
          <a:xfrm flipH="1">
            <a:off x="5067300" y="3390900"/>
            <a:ext cx="914400" cy="1409700"/>
          </a:xfrm>
          <a:prstGeom prst="bentConnector4">
            <a:avLst>
              <a:gd name="adj1" fmla="val -70283"/>
              <a:gd name="adj2" fmla="val 100560"/>
            </a:avLst>
          </a:prstGeom>
          <a:ln>
            <a:solidFill>
              <a:srgbClr val="203C73"/>
            </a:solidFill>
          </a:ln>
        </p:spPr>
        <p:style>
          <a:lnRef idx="1">
            <a:schemeClr val="dk1"/>
          </a:lnRef>
          <a:fillRef idx="0">
            <a:schemeClr val="dk1"/>
          </a:fillRef>
          <a:effectRef idx="0">
            <a:schemeClr val="dk1"/>
          </a:effectRef>
          <a:fontRef idx="minor">
            <a:schemeClr val="tx1"/>
          </a:fontRef>
        </p:style>
      </p:cxnSp>
      <p:sp>
        <p:nvSpPr>
          <p:cNvPr id="25" name="Left Arrow 24"/>
          <p:cNvSpPr/>
          <p:nvPr/>
        </p:nvSpPr>
        <p:spPr>
          <a:xfrm>
            <a:off x="5981700" y="3348487"/>
            <a:ext cx="489204" cy="114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 Arrow 25"/>
          <p:cNvSpPr/>
          <p:nvPr/>
        </p:nvSpPr>
        <p:spPr>
          <a:xfrm>
            <a:off x="5097866" y="4743450"/>
            <a:ext cx="489204" cy="114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ular Callout 26"/>
          <p:cNvSpPr/>
          <p:nvPr/>
        </p:nvSpPr>
        <p:spPr>
          <a:xfrm>
            <a:off x="6781800" y="2209800"/>
            <a:ext cx="2133600" cy="1752600"/>
          </a:xfrm>
          <a:prstGeom prst="wedgeRectCallout">
            <a:avLst>
              <a:gd name="adj1" fmla="val -56817"/>
              <a:gd name="adj2" fmla="val 654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If the actual expenditures were $205,000, are there any problems with either of the appropriations?</a:t>
            </a:r>
          </a:p>
          <a:p>
            <a:pPr algn="ctr"/>
            <a:r>
              <a:rPr lang="en-US" sz="1500" dirty="0" smtClean="0"/>
              <a:t>If so, what needs to happen?</a:t>
            </a:r>
            <a:endParaRPr lang="en-US" sz="1500" dirty="0"/>
          </a:p>
        </p:txBody>
      </p:sp>
    </p:spTree>
    <p:extLst>
      <p:ext uri="{BB962C8B-B14F-4D97-AF65-F5344CB8AC3E}">
        <p14:creationId xmlns:p14="http://schemas.microsoft.com/office/powerpoint/2010/main" val="403670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bwMode="auto">
          <a:xfrm>
            <a:off x="380999" y="2773680"/>
            <a:ext cx="8341851" cy="16459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5100" dirty="0" smtClean="0">
                <a:solidFill>
                  <a:schemeClr val="accent6">
                    <a:lumMod val="50000"/>
                  </a:schemeClr>
                </a:solidFill>
              </a:rPr>
              <a:t>Accounting and Reporting</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hlinkClick r:id="rId2" action="ppaction://hlinksldjump"/>
              </a:rPr>
              <a:t>22-45-102</a:t>
            </a:r>
            <a:r>
              <a:rPr lang="en-US" altLang="en-US" sz="2400" dirty="0" smtClean="0">
                <a:solidFill>
                  <a:schemeClr val="accent6">
                    <a:lumMod val="50000"/>
                  </a:schemeClr>
                </a:solidFill>
              </a:rPr>
              <a:t> Accounts</a:t>
            </a:r>
          </a:p>
          <a:p>
            <a:r>
              <a:rPr lang="en-US" altLang="en-US" sz="2400" dirty="0" smtClean="0">
                <a:solidFill>
                  <a:schemeClr val="accent6">
                    <a:lumMod val="50000"/>
                  </a:schemeClr>
                </a:solidFill>
              </a:rPr>
              <a:t>22-45-103 Funds</a:t>
            </a:r>
          </a:p>
          <a:p>
            <a:r>
              <a:rPr lang="en-US" altLang="en-US" sz="2400" dirty="0" smtClean="0">
                <a:solidFill>
                  <a:schemeClr val="accent6">
                    <a:lumMod val="50000"/>
                  </a:schemeClr>
                </a:solidFill>
              </a:rPr>
              <a:t>22-45-104 Fees - fines - disposition</a:t>
            </a:r>
          </a:p>
          <a:p>
            <a:r>
              <a:rPr lang="en-US" altLang="en-US" sz="2400" dirty="0" smtClean="0">
                <a:solidFill>
                  <a:schemeClr val="accent6">
                    <a:lumMod val="50000"/>
                  </a:schemeClr>
                </a:solidFill>
              </a:rPr>
              <a:t>22-44-108 Report of county treasurer</a:t>
            </a:r>
          </a:p>
          <a:p>
            <a:r>
              <a:rPr lang="en-US" altLang="en-US" sz="2400" dirty="0" smtClean="0">
                <a:solidFill>
                  <a:schemeClr val="accent6">
                    <a:lumMod val="50000"/>
                  </a:schemeClr>
                </a:solidFill>
              </a:rPr>
              <a:t>22-44-110 Violation - malfeasance </a:t>
            </a:r>
          </a:p>
          <a:p>
            <a:r>
              <a:rPr lang="en-US" altLang="en-US" sz="2400" dirty="0" smtClean="0">
                <a:solidFill>
                  <a:schemeClr val="accent6">
                    <a:lumMod val="50000"/>
                  </a:schemeClr>
                </a:solidFill>
              </a:rPr>
              <a:t>22-44-112 Sale of assets</a:t>
            </a:r>
          </a:p>
          <a:p>
            <a:endParaRPr lang="en-US" altLang="en-US" dirty="0" smtClean="0">
              <a:solidFill>
                <a:schemeClr val="accent6">
                  <a:lumMod val="50000"/>
                </a:schemeClr>
              </a:solidFill>
            </a:endParaRPr>
          </a:p>
          <a:p>
            <a:endParaRPr lang="en-US" altLang="en-US" dirty="0" smtClean="0">
              <a:solidFill>
                <a:schemeClr val="accent6">
                  <a:lumMod val="50000"/>
                </a:schemeClr>
              </a:solidFill>
            </a:endParaRPr>
          </a:p>
          <a:p>
            <a:endParaRPr lang="en-US" altLang="en-US" dirty="0" smtClean="0">
              <a:solidFill>
                <a:schemeClr val="accent6">
                  <a:lumMod val="50000"/>
                </a:schemeClr>
              </a:solidFill>
            </a:endParaRPr>
          </a:p>
        </p:txBody>
      </p:sp>
      <p:sp>
        <p:nvSpPr>
          <p:cNvPr id="5529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Accounting and Reporting</a:t>
            </a:r>
            <a:br>
              <a:rPr lang="en-US" altLang="en-US" dirty="0"/>
            </a:br>
            <a:r>
              <a:rPr lang="en-US" altLang="en-US" sz="2800" dirty="0"/>
              <a:t>22-45-102 to 112, C.R.S.</a:t>
            </a:r>
          </a:p>
        </p:txBody>
      </p:sp>
      <p:grpSp>
        <p:nvGrpSpPr>
          <p:cNvPr id="11" name="Group 5"/>
          <p:cNvGrpSpPr/>
          <p:nvPr/>
        </p:nvGrpSpPr>
        <p:grpSpPr>
          <a:xfrm>
            <a:off x="155377" y="6172200"/>
            <a:ext cx="6093023" cy="529828"/>
            <a:chOff x="1525488" y="3164085"/>
            <a:chExt cx="6093023" cy="529828"/>
          </a:xfrm>
          <a:solidFill>
            <a:schemeClr val="accent5">
              <a:lumMod val="90000"/>
            </a:schemeClr>
          </a:solidFill>
        </p:grpSpPr>
        <p:sp>
          <p:nvSpPr>
            <p:cNvPr id="12" name="Freeform 11"/>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Intro</a:t>
              </a:r>
              <a:endParaRPr lang="en-US" sz="1200" dirty="0"/>
            </a:p>
          </p:txBody>
        </p:sp>
        <p:sp>
          <p:nvSpPr>
            <p:cNvPr id="13" name="Freeform 12"/>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Budget Laws</a:t>
              </a:r>
              <a:endParaRPr lang="en-US" sz="1200" dirty="0"/>
            </a:p>
          </p:txBody>
        </p:sp>
        <p:sp>
          <p:nvSpPr>
            <p:cNvPr id="14" name="Freeform 13"/>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Accounting Laws</a:t>
              </a:r>
              <a:endParaRPr lang="en-US" sz="1200" dirty="0"/>
            </a:p>
          </p:txBody>
        </p:sp>
        <p:sp>
          <p:nvSpPr>
            <p:cNvPr id="15" name="Freeform 14"/>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Resources</a:t>
              </a:r>
              <a:endParaRPr lang="en-US" sz="1200" dirty="0"/>
            </a:p>
          </p:txBody>
        </p:sp>
        <p:sp>
          <p:nvSpPr>
            <p:cNvPr id="16" name="Freeform 15"/>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The school district must :</a:t>
            </a:r>
          </a:p>
          <a:p>
            <a:pPr lvl="1"/>
            <a:r>
              <a:rPr lang="en-US" altLang="en-US" sz="2400" dirty="0" smtClean="0">
                <a:solidFill>
                  <a:schemeClr val="accent6">
                    <a:lumMod val="50000"/>
                  </a:schemeClr>
                </a:solidFill>
              </a:rPr>
              <a:t>Use the full accrual basis of accounting</a:t>
            </a:r>
          </a:p>
          <a:p>
            <a:pPr lvl="1"/>
            <a:r>
              <a:rPr lang="en-US" altLang="en-US" sz="2400" dirty="0" smtClean="0">
                <a:solidFill>
                  <a:schemeClr val="accent6">
                    <a:lumMod val="50000"/>
                  </a:schemeClr>
                </a:solidFill>
              </a:rPr>
              <a:t>Keep financial records in accordance with GAAP</a:t>
            </a:r>
          </a:p>
          <a:p>
            <a:pPr lvl="1"/>
            <a:r>
              <a:rPr lang="en-US" altLang="en-US" sz="2400" dirty="0" smtClean="0">
                <a:solidFill>
                  <a:schemeClr val="accent6">
                    <a:lumMod val="50000"/>
                  </a:schemeClr>
                </a:solidFill>
              </a:rPr>
              <a:t>Record financial transactions in general, appropriation, revenue, and expenditure records</a:t>
            </a:r>
          </a:p>
          <a:p>
            <a:pPr lvl="1"/>
            <a:r>
              <a:rPr lang="en-US" altLang="en-US" sz="2400" dirty="0" smtClean="0">
                <a:solidFill>
                  <a:schemeClr val="accent6">
                    <a:lumMod val="50000"/>
                  </a:schemeClr>
                </a:solidFill>
              </a:rPr>
              <a:t>Maintain separate fund accounts</a:t>
            </a:r>
          </a:p>
          <a:p>
            <a:pPr lvl="1"/>
            <a:r>
              <a:rPr lang="en-US" altLang="en-US" sz="2400" dirty="0" smtClean="0">
                <a:solidFill>
                  <a:schemeClr val="accent6">
                    <a:lumMod val="50000"/>
                  </a:schemeClr>
                </a:solidFill>
              </a:rPr>
              <a:t>Update accounts on monthly basis</a:t>
            </a:r>
          </a:p>
        </p:txBody>
      </p:sp>
      <p:sp>
        <p:nvSpPr>
          <p:cNvPr id="56322"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Accounts</a:t>
            </a:r>
            <a:br>
              <a:rPr lang="en-US" altLang="en-US" dirty="0"/>
            </a:br>
            <a:r>
              <a:rPr lang="en-US" altLang="en-US" sz="2800" dirty="0"/>
              <a:t>22-45-102,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The board of education shall:</a:t>
            </a:r>
          </a:p>
          <a:p>
            <a:pPr lvl="1"/>
            <a:r>
              <a:rPr lang="en-US" altLang="en-US" sz="2400" dirty="0" smtClean="0">
                <a:solidFill>
                  <a:schemeClr val="accent6">
                    <a:lumMod val="50000"/>
                  </a:schemeClr>
                </a:solidFill>
              </a:rPr>
              <a:t>Review the financial condition of the school district quarterly</a:t>
            </a:r>
          </a:p>
          <a:p>
            <a:pPr lvl="1"/>
            <a:endParaRPr lang="en-US" altLang="en-US" sz="2400" dirty="0" smtClean="0">
              <a:solidFill>
                <a:schemeClr val="accent6">
                  <a:lumMod val="50000"/>
                </a:schemeClr>
              </a:solidFill>
            </a:endParaRPr>
          </a:p>
          <a:p>
            <a:pPr lvl="1"/>
            <a:r>
              <a:rPr lang="en-US" altLang="en-US" sz="2400" dirty="0" smtClean="0">
                <a:solidFill>
                  <a:schemeClr val="accent6">
                    <a:lumMod val="50000"/>
                  </a:schemeClr>
                </a:solidFill>
              </a:rPr>
              <a:t>Require employees with financial duties (i.e. secretary, treasurer) to submit financial reports on the fiscal actions involving the general fund, etc.</a:t>
            </a:r>
          </a:p>
          <a:p>
            <a:pPr lvl="1"/>
            <a:endParaRPr lang="en-US" altLang="en-US" sz="2400" dirty="0" smtClean="0">
              <a:solidFill>
                <a:schemeClr val="accent6">
                  <a:lumMod val="50000"/>
                </a:schemeClr>
              </a:solidFill>
            </a:endParaRPr>
          </a:p>
          <a:p>
            <a:pPr lvl="1"/>
            <a:r>
              <a:rPr lang="en-US" altLang="en-US" sz="2400" dirty="0" smtClean="0">
                <a:solidFill>
                  <a:schemeClr val="accent6">
                    <a:lumMod val="50000"/>
                  </a:schemeClr>
                </a:solidFill>
              </a:rPr>
              <a:t>Specify minimum accounts to be maintained </a:t>
            </a:r>
          </a:p>
        </p:txBody>
      </p:sp>
      <p:sp>
        <p:nvSpPr>
          <p:cNvPr id="57346"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Accounts</a:t>
            </a:r>
            <a:br>
              <a:rPr lang="en-US" altLang="en-US" dirty="0"/>
            </a:br>
            <a:r>
              <a:rPr lang="en-US" altLang="en-US" sz="2800" dirty="0"/>
              <a:t>22-45-102, C.R.S.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Content Placeholder 2"/>
          <p:cNvSpPr>
            <a:spLocks noGrp="1"/>
          </p:cNvSpPr>
          <p:nvPr>
            <p:ph idx="1"/>
          </p:nvPr>
        </p:nvSpPr>
        <p:spPr bwMode="auto">
          <a:xfrm>
            <a:off x="457200" y="1646237"/>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The quarterly financial report shall include:</a:t>
            </a:r>
          </a:p>
          <a:p>
            <a:pPr lvl="1"/>
            <a:r>
              <a:rPr lang="en-US" altLang="en-US" sz="2400" dirty="0" smtClean="0">
                <a:solidFill>
                  <a:schemeClr val="accent6">
                    <a:lumMod val="50000"/>
                  </a:schemeClr>
                </a:solidFill>
              </a:rPr>
              <a:t>Actual amounts spent and received of the current period and the same period in the preceding fiscal year*</a:t>
            </a:r>
          </a:p>
          <a:p>
            <a:pPr lvl="1"/>
            <a:r>
              <a:rPr lang="en-US" altLang="en-US" sz="2400" dirty="0" smtClean="0">
                <a:solidFill>
                  <a:schemeClr val="accent6">
                    <a:lumMod val="50000"/>
                  </a:schemeClr>
                </a:solidFill>
              </a:rPr>
              <a:t>Expected year-end fund balances*</a:t>
            </a:r>
          </a:p>
          <a:p>
            <a:pPr lvl="1"/>
            <a:r>
              <a:rPr lang="en-US" altLang="en-US" sz="2400" dirty="0" smtClean="0">
                <a:solidFill>
                  <a:schemeClr val="accent6">
                    <a:lumMod val="50000"/>
                  </a:schemeClr>
                </a:solidFill>
              </a:rPr>
              <a:t>Comparison of expected year-end fund balance with amount budgeted for current fiscal year</a:t>
            </a:r>
          </a:p>
          <a:p>
            <a:r>
              <a:rPr lang="en-US" altLang="en-US" sz="2400" dirty="0" smtClean="0">
                <a:solidFill>
                  <a:schemeClr val="accent6">
                    <a:lumMod val="50000"/>
                  </a:schemeClr>
                </a:solidFill>
              </a:rPr>
              <a:t>Records shall be posted online per transparency act</a:t>
            </a:r>
          </a:p>
          <a:p>
            <a:pPr marL="45720" indent="0">
              <a:buNone/>
            </a:pPr>
            <a:endParaRPr lang="en-US" altLang="en-US" sz="2400" dirty="0" smtClean="0">
              <a:solidFill>
                <a:schemeClr val="accent6">
                  <a:lumMod val="50000"/>
                </a:schemeClr>
              </a:solidFill>
            </a:endParaRPr>
          </a:p>
          <a:p>
            <a:pPr algn="ctr">
              <a:buFontTx/>
              <a:buNone/>
            </a:pPr>
            <a:r>
              <a:rPr lang="en-US" altLang="en-US" sz="1800" dirty="0" smtClean="0">
                <a:solidFill>
                  <a:schemeClr val="accent6">
                    <a:lumMod val="50000"/>
                  </a:schemeClr>
                </a:solidFill>
              </a:rPr>
              <a:t>*expressed as dollar amount &amp; percentage of annual budget</a:t>
            </a:r>
          </a:p>
          <a:p>
            <a:pPr lvl="1"/>
            <a:endParaRPr lang="en-US" altLang="en-US" sz="2600" dirty="0" smtClean="0">
              <a:solidFill>
                <a:schemeClr val="accent6">
                  <a:lumMod val="50000"/>
                </a:schemeClr>
              </a:solidFill>
            </a:endParaRPr>
          </a:p>
        </p:txBody>
      </p:sp>
      <p:sp>
        <p:nvSpPr>
          <p:cNvPr id="58370"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Accounts</a:t>
            </a:r>
            <a:br>
              <a:rPr lang="en-US" altLang="en-US" dirty="0"/>
            </a:br>
            <a:r>
              <a:rPr lang="en-US" altLang="en-US" sz="2800" dirty="0"/>
              <a:t>22-45-102, C.R.S</a:t>
            </a:r>
            <a:r>
              <a:rPr lang="en-US" altLang="en-US" dirty="0"/>
              <a:t/>
            </a:r>
            <a:br>
              <a:rPr lang="en-US" altLang="en-US" dirty="0"/>
            </a:br>
            <a:endParaRPr lang="en-US" altLang="en-US" dirty="0"/>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Budget Considerations</a:t>
            </a:r>
            <a:endParaRPr lang="en-US" dirty="0"/>
          </a:p>
        </p:txBody>
      </p:sp>
    </p:spTree>
    <p:extLst>
      <p:ext uri="{BB962C8B-B14F-4D97-AF65-F5344CB8AC3E}">
        <p14:creationId xmlns:p14="http://schemas.microsoft.com/office/powerpoint/2010/main" val="37872959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Important to establish plans for the next year</a:t>
            </a:r>
          </a:p>
          <a:p>
            <a:pPr marL="45720" indent="0">
              <a:buNone/>
            </a:pPr>
            <a:endParaRPr lang="en-US" dirty="0" smtClean="0"/>
          </a:p>
          <a:p>
            <a:r>
              <a:rPr lang="en-US" dirty="0" smtClean="0"/>
              <a:t>Look at where you were last year</a:t>
            </a:r>
          </a:p>
          <a:p>
            <a:pPr lvl="1"/>
            <a:r>
              <a:rPr lang="en-US" dirty="0" smtClean="0"/>
              <a:t>How did you end the year?</a:t>
            </a:r>
          </a:p>
          <a:p>
            <a:pPr lvl="1"/>
            <a:r>
              <a:rPr lang="en-US" dirty="0" smtClean="0"/>
              <a:t>Were there any unexpected or one time revenues or expenditures that needed to be considered?</a:t>
            </a:r>
          </a:p>
          <a:p>
            <a:pPr marL="45720" indent="0">
              <a:buNone/>
            </a:pPr>
            <a:endParaRPr lang="en-US" dirty="0" smtClean="0"/>
          </a:p>
          <a:p>
            <a:r>
              <a:rPr lang="en-US" dirty="0" smtClean="0"/>
              <a:t>Use this knowledge to help estimate the current year</a:t>
            </a:r>
          </a:p>
          <a:p>
            <a:pPr lvl="1"/>
            <a:r>
              <a:rPr lang="en-US" dirty="0" smtClean="0"/>
              <a:t>How are your actuals compared to your budget?</a:t>
            </a:r>
          </a:p>
          <a:p>
            <a:pPr lvl="1"/>
            <a:r>
              <a:rPr lang="en-US" dirty="0" smtClean="0"/>
              <a:t>With X % of the year remaining, how much budget do you have left?</a:t>
            </a:r>
          </a:p>
          <a:p>
            <a:pPr lvl="1"/>
            <a:r>
              <a:rPr lang="en-US" dirty="0" smtClean="0"/>
              <a:t>Do you need to make adjustments?</a:t>
            </a:r>
          </a:p>
          <a:p>
            <a:pPr lvl="1"/>
            <a:r>
              <a:rPr lang="en-US" dirty="0" smtClean="0"/>
              <a:t>Project out the remainder of the year to help determine fund balance</a:t>
            </a:r>
            <a:endParaRPr lang="en-US" dirty="0"/>
          </a:p>
        </p:txBody>
      </p:sp>
      <p:sp>
        <p:nvSpPr>
          <p:cNvPr id="3" name="Title 2"/>
          <p:cNvSpPr>
            <a:spLocks noGrp="1"/>
          </p:cNvSpPr>
          <p:nvPr>
            <p:ph type="title"/>
          </p:nvPr>
        </p:nvSpPr>
        <p:spPr/>
        <p:txBody>
          <a:bodyPr/>
          <a:lstStyle/>
          <a:p>
            <a:r>
              <a:rPr lang="en-US" dirty="0" smtClean="0"/>
              <a:t>Where were you? Where are you now? </a:t>
            </a:r>
            <a:endParaRPr lang="en-US" dirty="0"/>
          </a:p>
        </p:txBody>
      </p:sp>
    </p:spTree>
    <p:extLst>
      <p:ext uri="{BB962C8B-B14F-4D97-AF65-F5344CB8AC3E}">
        <p14:creationId xmlns:p14="http://schemas.microsoft.com/office/powerpoint/2010/main" val="22835698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does fund balance/reserves look like?</a:t>
            </a:r>
          </a:p>
          <a:p>
            <a:pPr lvl="1"/>
            <a:r>
              <a:rPr lang="en-US" dirty="0" smtClean="0"/>
              <a:t>What is the estimated fund balance at the end of the current year?</a:t>
            </a:r>
          </a:p>
          <a:p>
            <a:pPr lvl="1"/>
            <a:r>
              <a:rPr lang="en-US" dirty="0" smtClean="0"/>
              <a:t>Cover TABOR!</a:t>
            </a:r>
          </a:p>
          <a:p>
            <a:pPr lvl="1"/>
            <a:r>
              <a:rPr lang="en-US" dirty="0" smtClean="0"/>
              <a:t>Cover other designated reserves</a:t>
            </a:r>
          </a:p>
          <a:p>
            <a:r>
              <a:rPr lang="en-US" dirty="0" smtClean="0"/>
              <a:t>What are your estimated revenues looking like?</a:t>
            </a:r>
          </a:p>
          <a:p>
            <a:r>
              <a:rPr lang="en-US" dirty="0" smtClean="0"/>
              <a:t>What is your pupil count projection?</a:t>
            </a:r>
          </a:p>
          <a:p>
            <a:r>
              <a:rPr lang="en-US" dirty="0" smtClean="0"/>
              <a:t>Estimate salary and benefit costs – probably the largest part of your budget!</a:t>
            </a:r>
          </a:p>
          <a:p>
            <a:r>
              <a:rPr lang="en-US" dirty="0" smtClean="0"/>
              <a:t>What services do you want to provide to your students?</a:t>
            </a:r>
          </a:p>
          <a:p>
            <a:pPr lvl="1"/>
            <a:r>
              <a:rPr lang="en-US" dirty="0" smtClean="0"/>
              <a:t>Are you expanding programs?  Lowering class size?</a:t>
            </a:r>
          </a:p>
          <a:p>
            <a:pPr lvl="1"/>
            <a:r>
              <a:rPr lang="en-US" dirty="0" smtClean="0"/>
              <a:t>What are your fixed costs doing – buildings, utilities, transportation costs</a:t>
            </a:r>
          </a:p>
          <a:p>
            <a:pPr lvl="1"/>
            <a:r>
              <a:rPr lang="en-US" dirty="0" smtClean="0"/>
              <a:t>Do you need to make large capital purchases?</a:t>
            </a:r>
            <a:endParaRPr lang="en-US" dirty="0"/>
          </a:p>
        </p:txBody>
      </p:sp>
      <p:sp>
        <p:nvSpPr>
          <p:cNvPr id="3" name="Title 2"/>
          <p:cNvSpPr>
            <a:spLocks noGrp="1"/>
          </p:cNvSpPr>
          <p:nvPr>
            <p:ph type="title"/>
          </p:nvPr>
        </p:nvSpPr>
        <p:spPr/>
        <p:txBody>
          <a:bodyPr/>
          <a:lstStyle/>
          <a:p>
            <a:r>
              <a:rPr lang="en-US" dirty="0" smtClean="0"/>
              <a:t>Where do you want to go?</a:t>
            </a:r>
            <a:endParaRPr lang="en-US" dirty="0"/>
          </a:p>
        </p:txBody>
      </p:sp>
    </p:spTree>
    <p:extLst>
      <p:ext uri="{BB962C8B-B14F-4D97-AF65-F5344CB8AC3E}">
        <p14:creationId xmlns:p14="http://schemas.microsoft.com/office/powerpoint/2010/main" val="443548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Allows a district to reflect educational values and needs</a:t>
            </a:r>
          </a:p>
          <a:p>
            <a:endParaRPr lang="en-US" altLang="en-US" sz="2400" dirty="0" smtClean="0">
              <a:solidFill>
                <a:schemeClr val="accent6">
                  <a:lumMod val="50000"/>
                </a:schemeClr>
              </a:solidFill>
            </a:endParaRPr>
          </a:p>
          <a:p>
            <a:r>
              <a:rPr lang="en-US" altLang="en-US" sz="2400" dirty="0" smtClean="0">
                <a:solidFill>
                  <a:schemeClr val="accent6">
                    <a:lumMod val="50000"/>
                  </a:schemeClr>
                </a:solidFill>
              </a:rPr>
              <a:t>Promotes rational decision making regarding importance of various school district services</a:t>
            </a:r>
          </a:p>
          <a:p>
            <a:endParaRPr lang="en-US" altLang="en-US" sz="2400" dirty="0" smtClean="0">
              <a:solidFill>
                <a:schemeClr val="accent6">
                  <a:lumMod val="50000"/>
                </a:schemeClr>
              </a:solidFill>
            </a:endParaRPr>
          </a:p>
          <a:p>
            <a:r>
              <a:rPr lang="en-US" altLang="en-US" sz="2400" dirty="0" smtClean="0">
                <a:solidFill>
                  <a:schemeClr val="accent6">
                    <a:lumMod val="50000"/>
                  </a:schemeClr>
                </a:solidFill>
              </a:rPr>
              <a:t>Assists administrators and boards of education in planning and prioritization of educational and district operations</a:t>
            </a:r>
          </a:p>
        </p:txBody>
      </p:sp>
      <p:sp>
        <p:nvSpPr>
          <p:cNvPr id="9218" name="Title 1"/>
          <p:cNvSpPr>
            <a:spLocks noGrp="1"/>
          </p:cNvSpPr>
          <p:nvPr>
            <p:ph type="title"/>
          </p:nvPr>
        </p:nvSpPr>
        <p:spPr bwMode="auto">
          <a:xfrm>
            <a:off x="457200" y="228600"/>
            <a:ext cx="8229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Advantages of Detailed Budget Planning</a:t>
            </a:r>
            <a:br>
              <a:rPr lang="en-US" altLang="en-US" dirty="0"/>
            </a:br>
            <a:r>
              <a:rPr lang="en-US" altLang="en-US" sz="2400" dirty="0" smtClean="0">
                <a:solidFill>
                  <a:schemeClr val="accent6">
                    <a:lumMod val="50000"/>
                  </a:schemeClr>
                </a:solidFill>
              </a:rPr>
              <a:t> </a:t>
            </a:r>
            <a:r>
              <a:rPr lang="en-US" altLang="en-US" sz="2400" dirty="0"/>
              <a:t>FPP Handbook</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Resources to help with revenue estimates – Total Program</a:t>
            </a:r>
          </a:p>
          <a:p>
            <a:r>
              <a:rPr lang="en-US" dirty="0">
                <a:hlinkClick r:id="rId2"/>
              </a:rPr>
              <a:t>http://</a:t>
            </a:r>
            <a:r>
              <a:rPr lang="en-US" dirty="0" smtClean="0">
                <a:hlinkClick r:id="rId2"/>
              </a:rPr>
              <a:t>www.cde.state.co.us/cdefinance</a:t>
            </a:r>
            <a:endParaRPr lang="en-US" dirty="0" smtClean="0"/>
          </a:p>
          <a:p>
            <a:endParaRPr lang="en-US" dirty="0"/>
          </a:p>
          <a:p>
            <a:pPr lvl="1"/>
            <a:r>
              <a:rPr lang="en-US" dirty="0" smtClean="0"/>
              <a:t>See handouts</a:t>
            </a:r>
            <a:endParaRPr lang="en-US" dirty="0"/>
          </a:p>
        </p:txBody>
      </p:sp>
      <p:sp>
        <p:nvSpPr>
          <p:cNvPr id="3" name="Title 2"/>
          <p:cNvSpPr>
            <a:spLocks noGrp="1"/>
          </p:cNvSpPr>
          <p:nvPr>
            <p:ph type="title"/>
          </p:nvPr>
        </p:nvSpPr>
        <p:spPr/>
        <p:txBody>
          <a:bodyPr/>
          <a:lstStyle/>
          <a:p>
            <a:r>
              <a:rPr lang="en-US" dirty="0" smtClean="0"/>
              <a:t>Budget Considerations</a:t>
            </a:r>
            <a:endParaRPr lang="en-US" dirty="0"/>
          </a:p>
        </p:txBody>
      </p:sp>
    </p:spTree>
    <p:extLst>
      <p:ext uri="{BB962C8B-B14F-4D97-AF65-F5344CB8AC3E}">
        <p14:creationId xmlns:p14="http://schemas.microsoft.com/office/powerpoint/2010/main" val="37939617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bwMode="auto">
          <a:xfrm>
            <a:off x="380999" y="2438400"/>
            <a:ext cx="8341851" cy="16459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5200" dirty="0" smtClean="0">
                <a:solidFill>
                  <a:schemeClr val="accent6">
                    <a:lumMod val="50000"/>
                  </a:schemeClr>
                </a:solidFill>
              </a:rPr>
              <a:t>Resources and Examples</a:t>
            </a:r>
          </a:p>
        </p:txBody>
      </p:sp>
    </p:spTree>
    <p:extLst>
      <p:ext uri="{BB962C8B-B14F-4D97-AF65-F5344CB8AC3E}">
        <p14:creationId xmlns:p14="http://schemas.microsoft.com/office/powerpoint/2010/main" val="33919276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The CDE 18 is a budget tool designed to assist you</a:t>
            </a:r>
          </a:p>
          <a:p>
            <a:r>
              <a:rPr lang="en-US" sz="2400" dirty="0" smtClean="0"/>
              <a:t>It is not a magic bullet!</a:t>
            </a:r>
          </a:p>
          <a:p>
            <a:endParaRPr lang="en-US" sz="2400" dirty="0" smtClean="0"/>
          </a:p>
          <a:p>
            <a:r>
              <a:rPr lang="en-US" sz="2400" dirty="0" smtClean="0"/>
              <a:t>Link to CDE-18</a:t>
            </a:r>
            <a:endParaRPr lang="en-US" sz="2400" dirty="0"/>
          </a:p>
          <a:p>
            <a:pPr lvl="1"/>
            <a:r>
              <a:rPr lang="en-US" dirty="0" smtClean="0">
                <a:hlinkClick r:id="rId2"/>
              </a:rPr>
              <a:t>http://www.cde.state.co.us/cdefinance/FinancialReportingFY2014-15</a:t>
            </a:r>
            <a:endParaRPr lang="en-US" dirty="0"/>
          </a:p>
        </p:txBody>
      </p:sp>
      <p:sp>
        <p:nvSpPr>
          <p:cNvPr id="3" name="Title 2"/>
          <p:cNvSpPr>
            <a:spLocks noGrp="1"/>
          </p:cNvSpPr>
          <p:nvPr>
            <p:ph type="title"/>
          </p:nvPr>
        </p:nvSpPr>
        <p:spPr/>
        <p:txBody>
          <a:bodyPr/>
          <a:lstStyle/>
          <a:p>
            <a:r>
              <a:rPr lang="en-US" dirty="0" smtClean="0"/>
              <a:t>CDE – 18 – Budget Tool</a:t>
            </a:r>
            <a:endParaRPr lang="en-US" dirty="0"/>
          </a:p>
        </p:txBody>
      </p:sp>
    </p:spTree>
    <p:extLst>
      <p:ext uri="{BB962C8B-B14F-4D97-AF65-F5344CB8AC3E}">
        <p14:creationId xmlns:p14="http://schemas.microsoft.com/office/powerpoint/2010/main" val="372105172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Content Placeholder 2"/>
          <p:cNvSpPr>
            <a:spLocks noGrp="1"/>
          </p:cNvSpPr>
          <p:nvPr>
            <p:ph idx="1"/>
          </p:nvPr>
        </p:nvSpPr>
        <p:spPr bwMode="auto">
          <a:xfrm>
            <a:off x="457200" y="1646237"/>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hlinkClick r:id="rId2"/>
              </a:rPr>
              <a:t>GFOA-Best Practices in Public Budgeting</a:t>
            </a:r>
            <a:endParaRPr lang="en-US" altLang="en-US" sz="2400" dirty="0" smtClean="0">
              <a:solidFill>
                <a:schemeClr val="accent6">
                  <a:lumMod val="50000"/>
                </a:schemeClr>
              </a:solidFill>
            </a:endParaRPr>
          </a:p>
          <a:p>
            <a:r>
              <a:rPr lang="en-US" altLang="en-US" sz="2400" dirty="0" smtClean="0">
                <a:solidFill>
                  <a:schemeClr val="accent6">
                    <a:lumMod val="50000"/>
                  </a:schemeClr>
                </a:solidFill>
                <a:hlinkClick r:id="rId3"/>
              </a:rPr>
              <a:t>GFOA-Distinguished Budget Presentation Award</a:t>
            </a:r>
            <a:endParaRPr lang="en-US" altLang="en-US" sz="2400" dirty="0" smtClean="0">
              <a:solidFill>
                <a:schemeClr val="accent6">
                  <a:lumMod val="50000"/>
                </a:schemeClr>
              </a:solidFill>
            </a:endParaRPr>
          </a:p>
          <a:p>
            <a:r>
              <a:rPr lang="en-US" altLang="en-US" sz="2400" dirty="0" smtClean="0">
                <a:solidFill>
                  <a:schemeClr val="accent6">
                    <a:lumMod val="50000"/>
                  </a:schemeClr>
                </a:solidFill>
                <a:hlinkClick r:id="rId4"/>
              </a:rPr>
              <a:t>Financial Policies and Procedures Handbook</a:t>
            </a:r>
            <a:endParaRPr lang="en-US" altLang="en-US" sz="2400" dirty="0" smtClean="0">
              <a:solidFill>
                <a:schemeClr val="accent6">
                  <a:lumMod val="50000"/>
                </a:schemeClr>
              </a:solidFill>
            </a:endParaRPr>
          </a:p>
          <a:p>
            <a:pPr lvl="1"/>
            <a:r>
              <a:rPr lang="en-US" altLang="en-US" sz="2400" dirty="0" smtClean="0">
                <a:solidFill>
                  <a:schemeClr val="accent6">
                    <a:lumMod val="50000"/>
                  </a:schemeClr>
                </a:solidFill>
              </a:rPr>
              <a:t>Budget Section (Section B)</a:t>
            </a:r>
          </a:p>
          <a:p>
            <a:r>
              <a:rPr lang="en-US" altLang="en-US" sz="2400" dirty="0" smtClean="0">
                <a:solidFill>
                  <a:schemeClr val="accent6">
                    <a:lumMod val="50000"/>
                  </a:schemeClr>
                </a:solidFill>
                <a:hlinkClick r:id="rId5"/>
              </a:rPr>
              <a:t>Colorado Revised Statutes (C.R.S.)</a:t>
            </a:r>
            <a:endParaRPr lang="en-US" altLang="en-US" sz="2400" dirty="0" smtClean="0">
              <a:solidFill>
                <a:schemeClr val="accent6">
                  <a:lumMod val="50000"/>
                </a:schemeClr>
              </a:solidFill>
            </a:endParaRPr>
          </a:p>
          <a:p>
            <a:r>
              <a:rPr lang="en-US" altLang="en-US" sz="2400" dirty="0" smtClean="0">
                <a:solidFill>
                  <a:schemeClr val="accent6">
                    <a:lumMod val="50000"/>
                  </a:schemeClr>
                </a:solidFill>
                <a:hlinkClick r:id="rId6"/>
              </a:rPr>
              <a:t>Colorado Association of School Business Officials (CASBO)</a:t>
            </a:r>
            <a:endParaRPr lang="en-US" altLang="en-US" sz="2400" dirty="0" smtClean="0">
              <a:solidFill>
                <a:schemeClr val="accent6">
                  <a:lumMod val="50000"/>
                </a:schemeClr>
              </a:solidFill>
            </a:endParaRPr>
          </a:p>
          <a:p>
            <a:r>
              <a:rPr lang="en-US" altLang="en-US" sz="2400" dirty="0" smtClean="0">
                <a:solidFill>
                  <a:schemeClr val="accent6">
                    <a:lumMod val="50000"/>
                  </a:schemeClr>
                </a:solidFill>
                <a:hlinkClick r:id="rId7"/>
              </a:rPr>
              <a:t>Association of School Business Officials (ASBO)</a:t>
            </a:r>
            <a:endParaRPr lang="en-US" altLang="en-US" sz="2400" dirty="0" smtClean="0">
              <a:solidFill>
                <a:schemeClr val="accent6">
                  <a:lumMod val="50000"/>
                </a:schemeClr>
              </a:solidFill>
            </a:endParaRPr>
          </a:p>
          <a:p>
            <a:pPr lvl="1"/>
            <a:r>
              <a:rPr lang="en-US" altLang="en-US" sz="2400" dirty="0" smtClean="0">
                <a:solidFill>
                  <a:schemeClr val="accent6">
                    <a:lumMod val="50000"/>
                  </a:schemeClr>
                </a:solidFill>
                <a:hlinkClick r:id="rId8"/>
              </a:rPr>
              <a:t>Meritorious Budget Awards Program (MBA)</a:t>
            </a:r>
            <a:endParaRPr lang="en-US" altLang="en-US" sz="2400" dirty="0" smtClean="0">
              <a:solidFill>
                <a:schemeClr val="accent6">
                  <a:lumMod val="50000"/>
                </a:schemeClr>
              </a:solidFill>
            </a:endParaRPr>
          </a:p>
          <a:p>
            <a:pPr>
              <a:buFontTx/>
              <a:buNone/>
            </a:pPr>
            <a:endParaRPr lang="en-US" altLang="en-US" sz="2600" dirty="0" smtClean="0">
              <a:solidFill>
                <a:schemeClr val="accent6">
                  <a:lumMod val="50000"/>
                </a:schemeClr>
              </a:solidFill>
            </a:endParaRPr>
          </a:p>
          <a:p>
            <a:pPr>
              <a:buFontTx/>
              <a:buNone/>
            </a:pPr>
            <a:endParaRPr lang="en-US" altLang="en-US" sz="2600" dirty="0" smtClean="0">
              <a:solidFill>
                <a:schemeClr val="accent6">
                  <a:lumMod val="50000"/>
                </a:schemeClr>
              </a:solidFill>
            </a:endParaRPr>
          </a:p>
          <a:p>
            <a:pPr>
              <a:buFontTx/>
              <a:buNone/>
            </a:pPr>
            <a:endParaRPr lang="en-US" altLang="en-US" sz="2600" dirty="0" smtClean="0">
              <a:solidFill>
                <a:schemeClr val="accent6">
                  <a:lumMod val="50000"/>
                </a:schemeClr>
              </a:solidFill>
            </a:endParaRPr>
          </a:p>
        </p:txBody>
      </p:sp>
      <p:sp>
        <p:nvSpPr>
          <p:cNvPr id="60418"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Resources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9"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10"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11"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12"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13" action="ppaction://hlinksldjump"/>
                </a:rPr>
                <a:t>Examples</a:t>
              </a:r>
              <a:endParaRPr lang="en-US" sz="1200" dirty="0"/>
            </a:p>
          </p:txBody>
        </p:sp>
      </p:grpSp>
    </p:spTree>
    <p:extLst>
      <p:ext uri="{BB962C8B-B14F-4D97-AF65-F5344CB8AC3E}">
        <p14:creationId xmlns:p14="http://schemas.microsoft.com/office/powerpoint/2010/main" val="36957670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hlinkClick r:id="rId2"/>
              </a:rPr>
              <a:t>Committee on Governmental Budgeting and Fiscal Policy-Best Practices</a:t>
            </a:r>
            <a:endParaRPr lang="en-US" altLang="en-US" sz="2400" dirty="0" smtClean="0">
              <a:solidFill>
                <a:schemeClr val="accent6">
                  <a:lumMod val="50000"/>
                </a:schemeClr>
              </a:solidFill>
            </a:endParaRPr>
          </a:p>
          <a:p>
            <a:endParaRPr lang="en-US" altLang="en-US" sz="2400" dirty="0" smtClean="0">
              <a:solidFill>
                <a:schemeClr val="accent6">
                  <a:lumMod val="50000"/>
                </a:schemeClr>
              </a:solidFill>
              <a:hlinkClick r:id=""/>
            </a:endParaRPr>
          </a:p>
          <a:p>
            <a:r>
              <a:rPr lang="en-US" altLang="en-US" sz="2400" dirty="0" smtClean="0">
                <a:solidFill>
                  <a:schemeClr val="accent6">
                    <a:lumMod val="50000"/>
                  </a:schemeClr>
                </a:solidFill>
                <a:hlinkClick r:id=""/>
              </a:rPr>
              <a:t>Meritorious Budget Award-Winning School District Budgets</a:t>
            </a:r>
            <a:endParaRPr lang="en-US" altLang="en-US" sz="2400" dirty="0" smtClean="0">
              <a:solidFill>
                <a:schemeClr val="accent6">
                  <a:lumMod val="50000"/>
                </a:schemeClr>
              </a:solidFill>
            </a:endParaRPr>
          </a:p>
          <a:p>
            <a:endParaRPr lang="en-US" altLang="en-US" sz="2600" dirty="0" smtClean="0">
              <a:solidFill>
                <a:schemeClr val="accent6">
                  <a:lumMod val="50000"/>
                </a:schemeClr>
              </a:solidFill>
            </a:endParaRPr>
          </a:p>
        </p:txBody>
      </p:sp>
      <p:sp>
        <p:nvSpPr>
          <p:cNvPr id="61442"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Examples</a:t>
            </a:r>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7" action="ppaction://hlinksldjump"/>
                </a:rPr>
                <a:t>Examples</a:t>
              </a:r>
              <a:endParaRPr lang="en-US" sz="1200" dirty="0"/>
            </a:p>
          </p:txBody>
        </p:sp>
      </p:grpSp>
    </p:spTree>
    <p:extLst>
      <p:ext uri="{BB962C8B-B14F-4D97-AF65-F5344CB8AC3E}">
        <p14:creationId xmlns:p14="http://schemas.microsoft.com/office/powerpoint/2010/main" val="28654017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Do not budget a deficit!</a:t>
            </a:r>
          </a:p>
          <a:p>
            <a:r>
              <a:rPr lang="en-US" altLang="en-US" sz="2400" dirty="0" smtClean="0">
                <a:solidFill>
                  <a:schemeClr val="accent6">
                    <a:lumMod val="50000"/>
                  </a:schemeClr>
                </a:solidFill>
              </a:rPr>
              <a:t>Submit proposed budget to BOE by June 1</a:t>
            </a:r>
            <a:r>
              <a:rPr lang="en-US" altLang="en-US" sz="2400" baseline="30000" dirty="0" smtClean="0">
                <a:solidFill>
                  <a:schemeClr val="accent6">
                    <a:lumMod val="50000"/>
                  </a:schemeClr>
                </a:solidFill>
              </a:rPr>
              <a:t>st</a:t>
            </a:r>
            <a:endParaRPr lang="en-US" altLang="en-US" sz="2400" dirty="0" smtClean="0">
              <a:solidFill>
                <a:schemeClr val="accent6">
                  <a:lumMod val="50000"/>
                </a:schemeClr>
              </a:solidFill>
            </a:endParaRPr>
          </a:p>
          <a:p>
            <a:r>
              <a:rPr lang="en-US" altLang="en-US" sz="2400" dirty="0" smtClean="0">
                <a:solidFill>
                  <a:schemeClr val="accent6">
                    <a:lumMod val="50000"/>
                  </a:schemeClr>
                </a:solidFill>
              </a:rPr>
              <a:t>Adopt final budget and appropriation resolution by June 30</a:t>
            </a:r>
          </a:p>
          <a:p>
            <a:r>
              <a:rPr lang="en-US" altLang="en-US" sz="2400" dirty="0" smtClean="0">
                <a:solidFill>
                  <a:schemeClr val="accent6">
                    <a:lumMod val="50000"/>
                  </a:schemeClr>
                </a:solidFill>
              </a:rPr>
              <a:t>Review and change budget any time prior to January 31</a:t>
            </a:r>
            <a:r>
              <a:rPr lang="en-US" altLang="en-US" sz="2400" baseline="30000" dirty="0" smtClean="0">
                <a:solidFill>
                  <a:schemeClr val="accent6">
                    <a:lumMod val="50000"/>
                  </a:schemeClr>
                </a:solidFill>
              </a:rPr>
              <a:t>st</a:t>
            </a:r>
            <a:endParaRPr lang="en-US" altLang="en-US" sz="2400" dirty="0" smtClean="0">
              <a:solidFill>
                <a:schemeClr val="accent6">
                  <a:lumMod val="50000"/>
                </a:schemeClr>
              </a:solidFill>
            </a:endParaRPr>
          </a:p>
          <a:p>
            <a:r>
              <a:rPr lang="en-US" altLang="en-US" sz="2400" dirty="0" smtClean="0">
                <a:solidFill>
                  <a:schemeClr val="accent6">
                    <a:lumMod val="50000"/>
                  </a:schemeClr>
                </a:solidFill>
              </a:rPr>
              <a:t>After January 31</a:t>
            </a:r>
            <a:r>
              <a:rPr lang="en-US" altLang="en-US" sz="2400" baseline="30000" dirty="0" smtClean="0">
                <a:solidFill>
                  <a:schemeClr val="accent6">
                    <a:lumMod val="50000"/>
                  </a:schemeClr>
                </a:solidFill>
              </a:rPr>
              <a:t>st</a:t>
            </a:r>
            <a:r>
              <a:rPr lang="en-US" altLang="en-US" sz="2400" dirty="0" smtClean="0">
                <a:solidFill>
                  <a:schemeClr val="accent6">
                    <a:lumMod val="50000"/>
                  </a:schemeClr>
                </a:solidFill>
              </a:rPr>
              <a:t>, adopt supplemental appropriation to spend additional funds</a:t>
            </a:r>
          </a:p>
          <a:p>
            <a:r>
              <a:rPr lang="en-US" altLang="en-US" sz="2400" dirty="0" smtClean="0">
                <a:solidFill>
                  <a:schemeClr val="accent6">
                    <a:lumMod val="50000"/>
                  </a:schemeClr>
                </a:solidFill>
              </a:rPr>
              <a:t>Utilize your additional resources!</a:t>
            </a:r>
          </a:p>
        </p:txBody>
      </p:sp>
      <p:sp>
        <p:nvSpPr>
          <p:cNvPr id="62466"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Key Points</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June 1: Deadline for submission of proposed budget to BOE </a:t>
            </a:r>
          </a:p>
          <a:p>
            <a:pPr lvl="1"/>
            <a:r>
              <a:rPr lang="en-US" altLang="en-US" sz="2200" dirty="0"/>
              <a:t>22-44-108(1) C.R.S.</a:t>
            </a:r>
          </a:p>
          <a:p>
            <a:r>
              <a:rPr lang="en-US" altLang="en-US" sz="2400" dirty="0"/>
              <a:t>June 30: last legal date for final adoption of school district budget and appropriation resolution </a:t>
            </a:r>
          </a:p>
          <a:p>
            <a:pPr lvl="1"/>
            <a:r>
              <a:rPr lang="en-US" altLang="en-US" sz="2200" dirty="0"/>
              <a:t>22-44-110(4) C.R.S.</a:t>
            </a:r>
          </a:p>
          <a:p>
            <a:r>
              <a:rPr lang="en-US" altLang="en-US" sz="2400" dirty="0"/>
              <a:t>Prior to January 31: district BOE may review and change the budget any time </a:t>
            </a:r>
          </a:p>
          <a:p>
            <a:pPr lvl="1"/>
            <a:r>
              <a:rPr lang="en-US" altLang="en-US" sz="2200" dirty="0"/>
              <a:t>22-44-110(5) C.R.S</a:t>
            </a:r>
          </a:p>
          <a:p>
            <a:endParaRPr lang="en-US" altLang="en-US" sz="2400" dirty="0" smtClean="0">
              <a:solidFill>
                <a:schemeClr val="accent6">
                  <a:lumMod val="50000"/>
                </a:schemeClr>
              </a:solidFill>
            </a:endParaRPr>
          </a:p>
          <a:p>
            <a:pPr>
              <a:buFontTx/>
              <a:buNone/>
            </a:pPr>
            <a:endParaRPr lang="en-US" altLang="en-US" sz="2400" dirty="0" smtClean="0">
              <a:solidFill>
                <a:schemeClr val="accent6">
                  <a:lumMod val="50000"/>
                </a:schemeClr>
              </a:solidFill>
            </a:endParaRPr>
          </a:p>
          <a:p>
            <a:endParaRPr lang="en-US" altLang="en-US" sz="2400" dirty="0" smtClean="0">
              <a:solidFill>
                <a:schemeClr val="accent6">
                  <a:lumMod val="50000"/>
                </a:schemeClr>
              </a:solidFill>
            </a:endParaRPr>
          </a:p>
        </p:txBody>
      </p:sp>
      <p:sp>
        <p:nvSpPr>
          <p:cNvPr id="10242"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Budget Calendar</a:t>
            </a:r>
            <a:endParaRPr lang="en-US" altLang="en-US" sz="2400" dirty="0"/>
          </a:p>
        </p:txBody>
      </p:sp>
      <p:grpSp>
        <p:nvGrpSpPr>
          <p:cNvPr id="16" name="Group 5"/>
          <p:cNvGrpSpPr/>
          <p:nvPr/>
        </p:nvGrpSpPr>
        <p:grpSpPr>
          <a:xfrm>
            <a:off x="155377" y="6172200"/>
            <a:ext cx="6093023" cy="529828"/>
            <a:chOff x="1525488" y="3164085"/>
            <a:chExt cx="6093023" cy="529828"/>
          </a:xfrm>
          <a:solidFill>
            <a:schemeClr val="accent5">
              <a:lumMod val="90000"/>
            </a:schemeClr>
          </a:solidFill>
        </p:grpSpPr>
        <p:sp>
          <p:nvSpPr>
            <p:cNvPr id="17" name="Freeform 16"/>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8" name="Freeform 17"/>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9" name="Freeform 18"/>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20" name="Freeform 19"/>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21" name="Freeform 20"/>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extLst>
      <p:ext uri="{BB962C8B-B14F-4D97-AF65-F5344CB8AC3E}">
        <p14:creationId xmlns:p14="http://schemas.microsoft.com/office/powerpoint/2010/main" val="276150810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380999" y="2773680"/>
            <a:ext cx="8341851" cy="16459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6000" dirty="0" smtClean="0">
                <a:solidFill>
                  <a:schemeClr val="accent6">
                    <a:lumMod val="50000"/>
                  </a:schemeClr>
                </a:solidFill>
              </a:rPr>
              <a:t>Questions?</a:t>
            </a:r>
          </a:p>
        </p:txBody>
      </p:sp>
    </p:spTree>
    <p:extLst>
      <p:ext uri="{BB962C8B-B14F-4D97-AF65-F5344CB8AC3E}">
        <p14:creationId xmlns:p14="http://schemas.microsoft.com/office/powerpoint/2010/main" val="1786147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solidFill>
                  <a:schemeClr val="accent6">
                    <a:lumMod val="50000"/>
                  </a:schemeClr>
                </a:solidFill>
              </a:rPr>
              <a:t>Provide a framework to assist in the formulation and understanding of activities, goals, and needs</a:t>
            </a:r>
          </a:p>
          <a:p>
            <a:r>
              <a:rPr lang="en-US" altLang="en-US" sz="2400" dirty="0" smtClean="0">
                <a:solidFill>
                  <a:schemeClr val="accent6">
                    <a:lumMod val="50000"/>
                  </a:schemeClr>
                </a:solidFill>
              </a:rPr>
              <a:t>Enhance communication with school district staff and the community</a:t>
            </a:r>
          </a:p>
          <a:p>
            <a:r>
              <a:rPr lang="en-US" altLang="en-US" sz="2400" dirty="0" smtClean="0">
                <a:solidFill>
                  <a:schemeClr val="accent6">
                    <a:lumMod val="50000"/>
                  </a:schemeClr>
                </a:solidFill>
              </a:rPr>
              <a:t>Relate anticipated costs and actual costs</a:t>
            </a:r>
          </a:p>
          <a:p>
            <a:r>
              <a:rPr lang="en-US" altLang="en-US" sz="2400" dirty="0" smtClean="0">
                <a:solidFill>
                  <a:schemeClr val="accent6">
                    <a:lumMod val="50000"/>
                  </a:schemeClr>
                </a:solidFill>
              </a:rPr>
              <a:t>Supply the historical data required for realistic budget preparation</a:t>
            </a:r>
          </a:p>
          <a:p>
            <a:r>
              <a:rPr lang="en-US" altLang="en-US" sz="2400" dirty="0" smtClean="0">
                <a:solidFill>
                  <a:schemeClr val="accent6">
                    <a:lumMod val="50000"/>
                  </a:schemeClr>
                </a:solidFill>
              </a:rPr>
              <a:t>Ensure consistency with federal and state requirements</a:t>
            </a:r>
          </a:p>
          <a:p>
            <a:endParaRPr lang="en-US" altLang="en-US" sz="2400" dirty="0" smtClean="0">
              <a:solidFill>
                <a:schemeClr val="accent6">
                  <a:lumMod val="50000"/>
                </a:schemeClr>
              </a:solidFill>
            </a:endParaRPr>
          </a:p>
          <a:p>
            <a:pPr>
              <a:buFontTx/>
              <a:buNone/>
            </a:pPr>
            <a:endParaRPr lang="en-US" altLang="en-US" sz="2400" dirty="0" smtClean="0">
              <a:solidFill>
                <a:schemeClr val="accent6">
                  <a:lumMod val="50000"/>
                </a:schemeClr>
              </a:solidFill>
            </a:endParaRPr>
          </a:p>
          <a:p>
            <a:endParaRPr lang="en-US" altLang="en-US" sz="2400" dirty="0" smtClean="0">
              <a:solidFill>
                <a:schemeClr val="accent6">
                  <a:lumMod val="50000"/>
                </a:schemeClr>
              </a:solidFill>
            </a:endParaRPr>
          </a:p>
        </p:txBody>
      </p:sp>
      <p:sp>
        <p:nvSpPr>
          <p:cNvPr id="10242"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Primary Budget Objectives</a:t>
            </a:r>
            <a:br>
              <a:rPr lang="en-US" altLang="en-US" dirty="0"/>
            </a:br>
            <a:r>
              <a:rPr lang="en-US" altLang="en-US" sz="2400" dirty="0"/>
              <a:t>FPP Handbook</a:t>
            </a:r>
          </a:p>
        </p:txBody>
      </p:sp>
      <p:grpSp>
        <p:nvGrpSpPr>
          <p:cNvPr id="16" name="Group 5"/>
          <p:cNvGrpSpPr/>
          <p:nvPr/>
        </p:nvGrpSpPr>
        <p:grpSpPr>
          <a:xfrm>
            <a:off x="155377" y="6172200"/>
            <a:ext cx="6093023" cy="529828"/>
            <a:chOff x="1525488" y="3164085"/>
            <a:chExt cx="6093023" cy="529828"/>
          </a:xfrm>
          <a:solidFill>
            <a:schemeClr val="accent5">
              <a:lumMod val="90000"/>
            </a:schemeClr>
          </a:solidFill>
        </p:grpSpPr>
        <p:sp>
          <p:nvSpPr>
            <p:cNvPr id="17" name="Freeform 16"/>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8" name="Freeform 17"/>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9" name="Freeform 18"/>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20" name="Freeform 19"/>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21" name="Freeform 20"/>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380999" y="2468880"/>
            <a:ext cx="8341851" cy="16459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6000" dirty="0" smtClean="0">
                <a:solidFill>
                  <a:schemeClr val="accent6">
                    <a:lumMod val="50000"/>
                  </a:schemeClr>
                </a:solidFill>
              </a:rPr>
              <a:t>Budget Law</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bwMode="auto">
          <a:xfrm>
            <a:off x="457200" y="16764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1800" dirty="0">
                <a:hlinkClick r:id="rId2" action="ppaction://hlinksldjump"/>
              </a:rPr>
              <a:t>22-44-103</a:t>
            </a:r>
            <a:r>
              <a:rPr lang="en-US" altLang="en-US" sz="1800" dirty="0" smtClean="0">
                <a:solidFill>
                  <a:schemeClr val="accent6">
                    <a:lumMod val="50000"/>
                  </a:schemeClr>
                </a:solidFill>
              </a:rPr>
              <a:t> Budget and appropriation - required</a:t>
            </a:r>
          </a:p>
          <a:p>
            <a:r>
              <a:rPr lang="en-US" altLang="en-US" sz="1800" dirty="0" smtClean="0">
                <a:solidFill>
                  <a:schemeClr val="accent6">
                    <a:lumMod val="50000"/>
                  </a:schemeClr>
                </a:solidFill>
                <a:hlinkClick r:id="rId3" action="ppaction://hlinksldjump"/>
              </a:rPr>
              <a:t>22-44-104</a:t>
            </a:r>
            <a:r>
              <a:rPr lang="en-US" altLang="en-US" sz="1800" dirty="0" smtClean="0">
                <a:solidFill>
                  <a:schemeClr val="accent6">
                    <a:lumMod val="50000"/>
                  </a:schemeClr>
                </a:solidFill>
              </a:rPr>
              <a:t> Failure to adopt budget or appropriation</a:t>
            </a:r>
          </a:p>
          <a:p>
            <a:r>
              <a:rPr lang="en-US" altLang="en-US" sz="1800" dirty="0" smtClean="0">
                <a:solidFill>
                  <a:schemeClr val="accent6">
                    <a:lumMod val="50000"/>
                  </a:schemeClr>
                </a:solidFill>
                <a:hlinkClick r:id="rId4" action="ppaction://hlinksldjump"/>
              </a:rPr>
              <a:t>22-44-105</a:t>
            </a:r>
            <a:r>
              <a:rPr lang="en-US" altLang="en-US" sz="1800" dirty="0" smtClean="0">
                <a:solidFill>
                  <a:schemeClr val="accent6">
                    <a:lumMod val="50000"/>
                  </a:schemeClr>
                </a:solidFill>
              </a:rPr>
              <a:t> Budget - contents - mandatory</a:t>
            </a:r>
          </a:p>
          <a:p>
            <a:r>
              <a:rPr lang="en-US" altLang="en-US" sz="1800" dirty="0" smtClean="0">
                <a:solidFill>
                  <a:schemeClr val="accent6">
                    <a:lumMod val="50000"/>
                  </a:schemeClr>
                </a:solidFill>
                <a:hlinkClick r:id="rId5" action="ppaction://hlinksldjump"/>
              </a:rPr>
              <a:t>22-44-106</a:t>
            </a:r>
            <a:r>
              <a:rPr lang="en-US" altLang="en-US" sz="1800" dirty="0" smtClean="0">
                <a:solidFill>
                  <a:schemeClr val="accent6">
                    <a:lumMod val="50000"/>
                  </a:schemeClr>
                </a:solidFill>
              </a:rPr>
              <a:t> Contingency reserve - operating reserve </a:t>
            </a:r>
          </a:p>
          <a:p>
            <a:r>
              <a:rPr lang="en-US" altLang="en-US" sz="1800" dirty="0" smtClean="0">
                <a:solidFill>
                  <a:schemeClr val="accent6">
                    <a:lumMod val="50000"/>
                  </a:schemeClr>
                </a:solidFill>
                <a:hlinkClick r:id="rId6" action="ppaction://hlinksldjump"/>
              </a:rPr>
              <a:t>22-44-107</a:t>
            </a:r>
            <a:r>
              <a:rPr lang="en-US" altLang="en-US" sz="1800" dirty="0" smtClean="0">
                <a:solidFill>
                  <a:schemeClr val="accent6">
                    <a:lumMod val="50000"/>
                  </a:schemeClr>
                </a:solidFill>
              </a:rPr>
              <a:t> Appropriation resolution - required</a:t>
            </a:r>
          </a:p>
          <a:p>
            <a:r>
              <a:rPr lang="en-US" altLang="en-US" sz="1800" dirty="0" smtClean="0">
                <a:solidFill>
                  <a:schemeClr val="accent6">
                    <a:lumMod val="50000"/>
                  </a:schemeClr>
                </a:solidFill>
                <a:hlinkClick r:id="rId7" action="ppaction://hlinksldjump"/>
              </a:rPr>
              <a:t>22-44-108</a:t>
            </a:r>
            <a:r>
              <a:rPr lang="en-US" altLang="en-US" sz="1800" dirty="0" smtClean="0">
                <a:solidFill>
                  <a:schemeClr val="accent6">
                    <a:lumMod val="50000"/>
                  </a:schemeClr>
                </a:solidFill>
              </a:rPr>
              <a:t> Preparation of budget</a:t>
            </a:r>
          </a:p>
          <a:p>
            <a:r>
              <a:rPr lang="en-US" altLang="en-US" sz="1800" dirty="0" smtClean="0">
                <a:solidFill>
                  <a:schemeClr val="accent6">
                    <a:lumMod val="50000"/>
                  </a:schemeClr>
                </a:solidFill>
                <a:hlinkClick r:id="rId7" action="ppaction://hlinksldjump"/>
              </a:rPr>
              <a:t>22-44-109</a:t>
            </a:r>
            <a:r>
              <a:rPr lang="en-US" altLang="en-US" sz="1800" dirty="0" smtClean="0">
                <a:solidFill>
                  <a:schemeClr val="accent6">
                    <a:lumMod val="50000"/>
                  </a:schemeClr>
                </a:solidFill>
              </a:rPr>
              <a:t> Notice of budget - publication </a:t>
            </a:r>
          </a:p>
          <a:p>
            <a:r>
              <a:rPr lang="en-US" altLang="en-US" sz="1800" dirty="0" smtClean="0">
                <a:solidFill>
                  <a:schemeClr val="accent6">
                    <a:lumMod val="50000"/>
                  </a:schemeClr>
                </a:solidFill>
                <a:hlinkClick r:id="rId8" action="ppaction://hlinksldjump"/>
              </a:rPr>
              <a:t>22-44-110</a:t>
            </a:r>
            <a:r>
              <a:rPr lang="en-US" altLang="en-US" sz="1800" dirty="0" smtClean="0">
                <a:solidFill>
                  <a:schemeClr val="accent6">
                    <a:lumMod val="50000"/>
                  </a:schemeClr>
                </a:solidFill>
              </a:rPr>
              <a:t> Budget - consideration - adoption </a:t>
            </a:r>
          </a:p>
          <a:p>
            <a:r>
              <a:rPr lang="en-US" altLang="en-US" sz="1800" dirty="0" smtClean="0">
                <a:solidFill>
                  <a:schemeClr val="accent6">
                    <a:lumMod val="50000"/>
                  </a:schemeClr>
                </a:solidFill>
                <a:hlinkClick r:id="rId9" action="ppaction://hlinksldjump"/>
              </a:rPr>
              <a:t>22-44-111</a:t>
            </a:r>
            <a:r>
              <a:rPr lang="en-US" altLang="en-US" sz="1800" dirty="0" smtClean="0">
                <a:solidFill>
                  <a:schemeClr val="accent6">
                    <a:lumMod val="50000"/>
                  </a:schemeClr>
                </a:solidFill>
              </a:rPr>
              <a:t> Budget - filing </a:t>
            </a:r>
          </a:p>
          <a:p>
            <a:r>
              <a:rPr lang="en-US" altLang="en-US" sz="1800" dirty="0" smtClean="0">
                <a:solidFill>
                  <a:schemeClr val="accent6">
                    <a:lumMod val="50000"/>
                  </a:schemeClr>
                </a:solidFill>
                <a:hlinkClick r:id="rId10" action="ppaction://hlinksldjump"/>
              </a:rPr>
              <a:t>22-44-112</a:t>
            </a:r>
            <a:r>
              <a:rPr lang="en-US" altLang="en-US" sz="1800" dirty="0" smtClean="0">
                <a:solidFill>
                  <a:schemeClr val="accent6">
                    <a:lumMod val="50000"/>
                  </a:schemeClr>
                </a:solidFill>
              </a:rPr>
              <a:t> Transfer of moneys</a:t>
            </a:r>
          </a:p>
          <a:p>
            <a:r>
              <a:rPr lang="en-US" altLang="en-US" sz="1800" dirty="0" smtClean="0">
                <a:solidFill>
                  <a:schemeClr val="accent6">
                    <a:lumMod val="50000"/>
                  </a:schemeClr>
                </a:solidFill>
                <a:hlinkClick r:id="rId11" action="ppaction://hlinksldjump"/>
              </a:rPr>
              <a:t>22-44-113</a:t>
            </a:r>
            <a:r>
              <a:rPr lang="en-US" altLang="en-US" sz="1800" dirty="0" smtClean="0">
                <a:solidFill>
                  <a:schemeClr val="accent6">
                    <a:lumMod val="50000"/>
                  </a:schemeClr>
                </a:solidFill>
              </a:rPr>
              <a:t> Borrowing from funds</a:t>
            </a:r>
          </a:p>
          <a:p>
            <a:r>
              <a:rPr lang="en-US" altLang="en-US" sz="1800" dirty="0" smtClean="0">
                <a:solidFill>
                  <a:schemeClr val="accent6">
                    <a:lumMod val="50000"/>
                  </a:schemeClr>
                </a:solidFill>
                <a:hlinkClick r:id="rId12" action="ppaction://hlinksldjump"/>
              </a:rPr>
              <a:t>22-44-114</a:t>
            </a:r>
            <a:r>
              <a:rPr lang="en-US" altLang="en-US" sz="1800" dirty="0" smtClean="0">
                <a:solidFill>
                  <a:schemeClr val="accent6">
                    <a:lumMod val="50000"/>
                  </a:schemeClr>
                </a:solidFill>
              </a:rPr>
              <a:t> Record of expenditures</a:t>
            </a:r>
          </a:p>
          <a:p>
            <a:r>
              <a:rPr lang="en-US" altLang="en-US" sz="1800" dirty="0" smtClean="0">
                <a:solidFill>
                  <a:schemeClr val="accent6">
                    <a:lumMod val="50000"/>
                  </a:schemeClr>
                </a:solidFill>
                <a:hlinkClick r:id="rId13" action="ppaction://hlinksldjump"/>
              </a:rPr>
              <a:t>22-44-115</a:t>
            </a:r>
            <a:r>
              <a:rPr lang="en-US" altLang="en-US" sz="1800" dirty="0" smtClean="0">
                <a:solidFill>
                  <a:schemeClr val="accent6">
                    <a:lumMod val="50000"/>
                  </a:schemeClr>
                </a:solidFill>
              </a:rPr>
              <a:t> No obligation in excess of appropriation</a:t>
            </a:r>
          </a:p>
          <a:p>
            <a:endParaRPr lang="en-US" altLang="en-US" sz="2000" dirty="0" smtClean="0">
              <a:solidFill>
                <a:schemeClr val="accent6">
                  <a:lumMod val="50000"/>
                </a:schemeClr>
              </a:solidFill>
            </a:endParaRPr>
          </a:p>
          <a:p>
            <a:endParaRPr lang="en-US" altLang="en-US" sz="2000" dirty="0" smtClean="0">
              <a:solidFill>
                <a:schemeClr val="accent6">
                  <a:lumMod val="50000"/>
                </a:schemeClr>
              </a:solidFill>
            </a:endParaRPr>
          </a:p>
          <a:p>
            <a:endParaRPr lang="en-US" altLang="en-US" sz="2000" dirty="0" smtClean="0">
              <a:solidFill>
                <a:schemeClr val="accent6">
                  <a:lumMod val="50000"/>
                </a:schemeClr>
              </a:solidFill>
            </a:endParaRPr>
          </a:p>
          <a:p>
            <a:endParaRPr lang="en-US" altLang="en-US" sz="2000" dirty="0" smtClean="0">
              <a:solidFill>
                <a:schemeClr val="accent6">
                  <a:lumMod val="50000"/>
                </a:schemeClr>
              </a:solidFill>
            </a:endParaRPr>
          </a:p>
        </p:txBody>
      </p:sp>
      <p:sp>
        <p:nvSpPr>
          <p:cNvPr id="14338" name="Title 1"/>
          <p:cNvSpPr>
            <a:spLocks noGrp="1"/>
          </p:cNvSpPr>
          <p:nvPr>
            <p:ph type="title"/>
          </p:nvPr>
        </p:nvSpPr>
        <p:spPr bwMode="auto">
          <a:xfrm>
            <a:off x="223540" y="2286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Law</a:t>
            </a:r>
            <a:br>
              <a:rPr lang="en-US" altLang="en-US" dirty="0"/>
            </a:br>
            <a:r>
              <a:rPr lang="en-US" altLang="en-US" sz="2400" dirty="0"/>
              <a:t>22-44-103 to 115, C.R.S.</a:t>
            </a:r>
            <a:br>
              <a:rPr lang="en-US" altLang="en-US" sz="2400" dirty="0"/>
            </a:br>
            <a:endParaRPr lang="en-US" altLang="en-US" sz="2400" dirty="0"/>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1" name="Freeform 10"/>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14" action="ppaction://hlinksldjump"/>
                </a:rPr>
                <a:t>Intro</a:t>
              </a:r>
              <a:endParaRPr lang="en-US" sz="1200" dirty="0"/>
            </a:p>
          </p:txBody>
        </p:sp>
        <p:sp>
          <p:nvSpPr>
            <p:cNvPr id="12" name="Freeform 11"/>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15" action="ppaction://hlinksldjump"/>
                </a:rPr>
                <a:t>Budget Laws</a:t>
              </a:r>
              <a:endParaRPr lang="en-US" sz="1200" dirty="0"/>
            </a:p>
          </p:txBody>
        </p:sp>
        <p:sp>
          <p:nvSpPr>
            <p:cNvPr id="13" name="Freeform 12"/>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16" action="ppaction://hlinksldjump"/>
                </a:rPr>
                <a:t>Accounting Laws</a:t>
              </a:r>
              <a:endParaRPr lang="en-US" sz="1200" dirty="0"/>
            </a:p>
          </p:txBody>
        </p:sp>
        <p:sp>
          <p:nvSpPr>
            <p:cNvPr id="14" name="Freeform 13"/>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12" action="ppaction://hlinksldjump"/>
                </a:rPr>
                <a:t>Resources</a:t>
              </a:r>
              <a:endParaRPr lang="en-US" sz="1200" dirty="0"/>
            </a:p>
          </p:txBody>
        </p:sp>
        <p:sp>
          <p:nvSpPr>
            <p:cNvPr id="15" name="Freeform 14"/>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17" action="ppaction://hlinksldjump"/>
                </a:rPr>
                <a:t>Examples</a:t>
              </a:r>
              <a:endParaRPr lang="en-US" sz="1200"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bwMode="auto">
          <a:xfrm>
            <a:off x="381000" y="17526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kern="0" dirty="0" smtClean="0"/>
              <a:t>BOE </a:t>
            </a:r>
            <a:r>
              <a:rPr lang="en-US" sz="2400" kern="0" dirty="0"/>
              <a:t>must:</a:t>
            </a:r>
          </a:p>
          <a:p>
            <a:pPr marL="560070" lvl="1" indent="-342900">
              <a:buFont typeface="Wingdings" panose="05000000000000000000" pitchFamily="2" charset="2"/>
              <a:buChar char="§"/>
              <a:defRPr/>
            </a:pPr>
            <a:r>
              <a:rPr lang="en-US" sz="2400" kern="0" dirty="0"/>
              <a:t>Adopt the budget and appropriation via resolution for each year </a:t>
            </a:r>
            <a:endParaRPr lang="en-US" sz="2400" kern="0" dirty="0" smtClean="0"/>
          </a:p>
          <a:p>
            <a:pPr marL="560070" lvl="1" indent="-342900">
              <a:buFont typeface="Wingdings" panose="05000000000000000000" pitchFamily="2" charset="2"/>
              <a:buChar char="§"/>
              <a:defRPr/>
            </a:pPr>
            <a:r>
              <a:rPr lang="en-US" sz="2400" kern="0" dirty="0" smtClean="0"/>
              <a:t>Must </a:t>
            </a:r>
            <a:r>
              <a:rPr lang="en-US" sz="2400" kern="0" dirty="0"/>
              <a:t>be prior to the beginning of the next fiscal year (June </a:t>
            </a:r>
            <a:r>
              <a:rPr lang="en-US" sz="2400" kern="0" dirty="0" smtClean="0"/>
              <a:t>30)</a:t>
            </a:r>
            <a:endParaRPr lang="en-US" sz="2400" kern="0" dirty="0"/>
          </a:p>
          <a:p>
            <a:pPr marL="560070" lvl="1" indent="-342900">
              <a:buFont typeface="Wingdings" panose="05000000000000000000" pitchFamily="2" charset="2"/>
              <a:buChar char="§"/>
              <a:defRPr/>
            </a:pPr>
            <a:r>
              <a:rPr lang="en-US" sz="2400" dirty="0" smtClean="0"/>
              <a:t>For </a:t>
            </a:r>
            <a:r>
              <a:rPr lang="en-US" sz="2400" dirty="0"/>
              <a:t>purposes of GASB 34, this is considered the  “Original </a:t>
            </a:r>
            <a:r>
              <a:rPr lang="en-US" sz="2400" dirty="0" smtClean="0"/>
              <a:t>Budget”</a:t>
            </a:r>
            <a:endParaRPr lang="en-US" sz="2400" dirty="0"/>
          </a:p>
          <a:p>
            <a:pPr marL="45720" indent="0">
              <a:buNone/>
            </a:pPr>
            <a:endParaRPr lang="en-US" altLang="en-US" sz="2400" dirty="0" smtClean="0">
              <a:solidFill>
                <a:schemeClr val="accent6">
                  <a:lumMod val="50000"/>
                </a:schemeClr>
              </a:solidFill>
            </a:endParaRPr>
          </a:p>
        </p:txBody>
      </p:sp>
      <p:sp>
        <p:nvSpPr>
          <p:cNvPr id="15362" name="Title 1"/>
          <p:cNvSpPr>
            <a:spLocks noGrp="1"/>
          </p:cNvSpPr>
          <p:nvPr>
            <p:ph type="title"/>
          </p:nvPr>
        </p:nvSpPr>
        <p:spPr bwMode="auto">
          <a:xfrm>
            <a:off x="457200" y="3810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Budget and appropriation – required. </a:t>
            </a:r>
            <a:br>
              <a:rPr lang="en-US" altLang="en-US" dirty="0"/>
            </a:br>
            <a:r>
              <a:rPr lang="en-US" altLang="en-US" sz="2800" dirty="0"/>
              <a:t>22-44-103, </a:t>
            </a:r>
            <a:r>
              <a:rPr lang="en-US" altLang="en-US" sz="2800" dirty="0" smtClean="0"/>
              <a:t>C.R.S.</a:t>
            </a:r>
            <a:r>
              <a:rPr lang="en-US" altLang="en-US" sz="2800" dirty="0"/>
              <a:t/>
            </a:r>
            <a:br>
              <a:rPr lang="en-US" altLang="en-US" sz="2800" dirty="0"/>
            </a:br>
            <a:r>
              <a:rPr lang="en-US" altLang="en-US" sz="2800" dirty="0" smtClean="0">
                <a:sym typeface="Wingdings" pitchFamily="2" charset="2"/>
              </a:rPr>
              <a:t>.</a:t>
            </a:r>
            <a:endParaRPr lang="en-US" altLang="en-US" sz="2800" dirty="0"/>
          </a:p>
        </p:txBody>
      </p:sp>
      <p:grpSp>
        <p:nvGrpSpPr>
          <p:cNvPr id="10" name="Group 5"/>
          <p:cNvGrpSpPr/>
          <p:nvPr/>
        </p:nvGrpSpPr>
        <p:grpSpPr>
          <a:xfrm>
            <a:off x="155377" y="6172200"/>
            <a:ext cx="6093023" cy="529828"/>
            <a:chOff x="1525488" y="3164085"/>
            <a:chExt cx="6093023" cy="529828"/>
          </a:xfrm>
          <a:solidFill>
            <a:schemeClr val="accent5">
              <a:lumMod val="90000"/>
            </a:schemeClr>
          </a:solidFill>
        </p:grpSpPr>
        <p:sp>
          <p:nvSpPr>
            <p:cNvPr id="16" name="Freeform 15"/>
            <p:cNvSpPr/>
            <p:nvPr/>
          </p:nvSpPr>
          <p:spPr>
            <a:xfrm>
              <a:off x="152548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2" action="ppaction://hlinksldjump"/>
                </a:rPr>
                <a:t>Intro</a:t>
              </a:r>
              <a:endParaRPr lang="en-US" sz="1200" dirty="0"/>
            </a:p>
          </p:txBody>
        </p:sp>
        <p:sp>
          <p:nvSpPr>
            <p:cNvPr id="17" name="Freeform 16"/>
            <p:cNvSpPr/>
            <p:nvPr/>
          </p:nvSpPr>
          <p:spPr>
            <a:xfrm>
              <a:off x="271760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1A7A9B"/>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3" action="ppaction://hlinksldjump"/>
                </a:rPr>
                <a:t>Budget Laws</a:t>
              </a:r>
              <a:endParaRPr lang="en-US" sz="1200" dirty="0"/>
            </a:p>
          </p:txBody>
        </p:sp>
        <p:sp>
          <p:nvSpPr>
            <p:cNvPr id="18" name="Freeform 17"/>
            <p:cNvSpPr/>
            <p:nvPr/>
          </p:nvSpPr>
          <p:spPr>
            <a:xfrm>
              <a:off x="3909714" y="3164085"/>
              <a:ext cx="1349574"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4" action="ppaction://hlinksldjump"/>
                </a:rPr>
                <a:t>Accounting Laws</a:t>
              </a:r>
              <a:endParaRPr lang="en-US" sz="1200" dirty="0"/>
            </a:p>
          </p:txBody>
        </p:sp>
        <p:sp>
          <p:nvSpPr>
            <p:cNvPr id="19" name="Freeform 18"/>
            <p:cNvSpPr/>
            <p:nvPr/>
          </p:nvSpPr>
          <p:spPr>
            <a:xfrm>
              <a:off x="5101828"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5" action="ppaction://hlinksldjump"/>
                </a:rPr>
                <a:t>Resources</a:t>
              </a:r>
              <a:endParaRPr lang="en-US" sz="1200" dirty="0"/>
            </a:p>
          </p:txBody>
        </p:sp>
        <p:sp>
          <p:nvSpPr>
            <p:cNvPr id="20" name="Freeform 19"/>
            <p:cNvSpPr/>
            <p:nvPr/>
          </p:nvSpPr>
          <p:spPr>
            <a:xfrm>
              <a:off x="6293941" y="3164085"/>
              <a:ext cx="1324570" cy="529828"/>
            </a:xfrm>
            <a:custGeom>
              <a:avLst/>
              <a:gdLst>
                <a:gd name="connsiteX0" fmla="*/ 0 w 1324570"/>
                <a:gd name="connsiteY0" fmla="*/ 0 h 529828"/>
                <a:gd name="connsiteX1" fmla="*/ 1059656 w 1324570"/>
                <a:gd name="connsiteY1" fmla="*/ 0 h 529828"/>
                <a:gd name="connsiteX2" fmla="*/ 1324570 w 1324570"/>
                <a:gd name="connsiteY2" fmla="*/ 264914 h 529828"/>
                <a:gd name="connsiteX3" fmla="*/ 1059656 w 1324570"/>
                <a:gd name="connsiteY3" fmla="*/ 529828 h 529828"/>
                <a:gd name="connsiteX4" fmla="*/ 0 w 1324570"/>
                <a:gd name="connsiteY4" fmla="*/ 529828 h 529828"/>
                <a:gd name="connsiteX5" fmla="*/ 264914 w 1324570"/>
                <a:gd name="connsiteY5" fmla="*/ 264914 h 529828"/>
                <a:gd name="connsiteX6" fmla="*/ 0 w 1324570"/>
                <a:gd name="connsiteY6" fmla="*/ 0 h 529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4570" h="529828">
                  <a:moveTo>
                    <a:pt x="0" y="0"/>
                  </a:moveTo>
                  <a:lnTo>
                    <a:pt x="1059656" y="0"/>
                  </a:lnTo>
                  <a:lnTo>
                    <a:pt x="1324570" y="264914"/>
                  </a:lnTo>
                  <a:lnTo>
                    <a:pt x="1059656" y="529828"/>
                  </a:lnTo>
                  <a:lnTo>
                    <a:pt x="0" y="529828"/>
                  </a:lnTo>
                  <a:lnTo>
                    <a:pt x="264914" y="264914"/>
                  </a:lnTo>
                  <a:lnTo>
                    <a:pt x="0" y="0"/>
                  </a:lnTo>
                  <a:close/>
                </a:path>
              </a:pathLst>
            </a:custGeom>
            <a:solidFill>
              <a:srgbClr val="95B6D2"/>
            </a:solidFill>
            <a:ln w="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12920" tIns="16002" rIns="280916" bIns="16002" spcCol="1270" anchor="ctr"/>
            <a:lstStyle/>
            <a:p>
              <a:pPr defTabSz="533400">
                <a:lnSpc>
                  <a:spcPct val="90000"/>
                </a:lnSpc>
                <a:spcAft>
                  <a:spcPct val="35000"/>
                </a:spcAft>
                <a:defRPr/>
              </a:pPr>
              <a:r>
                <a:rPr lang="en-US" sz="1200" dirty="0">
                  <a:hlinkClick r:id="rId6" action="ppaction://hlinksldjump"/>
                </a:rPr>
                <a:t>Examples</a:t>
              </a:r>
              <a:endParaRPr lang="en-US" sz="1200" dirty="0"/>
            </a:p>
          </p:txBody>
        </p:sp>
      </p:grpSp>
    </p:spTree>
    <p:extLst>
      <p:ext uri="{BB962C8B-B14F-4D97-AF65-F5344CB8AC3E}">
        <p14:creationId xmlns:p14="http://schemas.microsoft.com/office/powerpoint/2010/main" val="13466466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Theme3">
  <a:themeElements>
    <a:clrScheme name="Custom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FFFFFF"/>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Theme1">
  <a:themeElements>
    <a:clrScheme name="CDE Color Scheme FINAL">
      <a:dk1>
        <a:srgbClr val="000000"/>
      </a:dk1>
      <a:lt1>
        <a:sysClr val="window" lastClr="FFFFFF"/>
      </a:lt1>
      <a:dk2>
        <a:srgbClr val="785F55"/>
      </a:dk2>
      <a:lt2>
        <a:srgbClr val="EFE7D5"/>
      </a:lt2>
      <a:accent1>
        <a:srgbClr val="95B6D2"/>
      </a:accent1>
      <a:accent2>
        <a:srgbClr val="FAAB67"/>
      </a:accent2>
      <a:accent3>
        <a:srgbClr val="ABC178"/>
      </a:accent3>
      <a:accent4>
        <a:srgbClr val="71769D"/>
      </a:accent4>
      <a:accent5>
        <a:srgbClr val="7BA79D"/>
      </a:accent5>
      <a:accent6>
        <a:srgbClr val="8C8C96"/>
      </a:accent6>
      <a:hlink>
        <a:srgbClr val="DD8047"/>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Superintendents - Fall, 2011</Template>
  <TotalTime>3945</TotalTime>
  <Words>3292</Words>
  <Application>Microsoft Office PowerPoint</Application>
  <PresentationFormat>On-screen Show (4:3)</PresentationFormat>
  <Paragraphs>800</Paragraphs>
  <Slides>57</Slides>
  <Notes>6</Notes>
  <HiddenSlides>0</HiddenSlides>
  <MMClips>0</MMClips>
  <ScaleCrop>false</ScaleCrop>
  <HeadingPairs>
    <vt:vector size="4" baseType="variant">
      <vt:variant>
        <vt:lpstr>Theme</vt:lpstr>
      </vt:variant>
      <vt:variant>
        <vt:i4>5</vt:i4>
      </vt:variant>
      <vt:variant>
        <vt:lpstr>Slide Titles</vt:lpstr>
      </vt:variant>
      <vt:variant>
        <vt:i4>57</vt:i4>
      </vt:variant>
    </vt:vector>
  </HeadingPairs>
  <TitlesOfParts>
    <vt:vector size="62" baseType="lpstr">
      <vt:lpstr>Theme3</vt:lpstr>
      <vt:lpstr>Theme1</vt:lpstr>
      <vt:lpstr>Custom Design</vt:lpstr>
      <vt:lpstr>1_Custom Design</vt:lpstr>
      <vt:lpstr>1_Theme1</vt:lpstr>
      <vt:lpstr>Budget – Compliance (Subject to Accreditation Compliance) </vt:lpstr>
      <vt:lpstr>Key Points</vt:lpstr>
      <vt:lpstr>Budget Introduction</vt:lpstr>
      <vt:lpstr>Purpose of a Budget FPP Handbook</vt:lpstr>
      <vt:lpstr>Advantages of Detailed Budget Planning  FPP Handbook</vt:lpstr>
      <vt:lpstr>Primary Budget Objectives FPP Handbook</vt:lpstr>
      <vt:lpstr>Budget Law</vt:lpstr>
      <vt:lpstr>Budget Law 22-44-103 to 115, C.R.S. </vt:lpstr>
      <vt:lpstr>Budget and appropriation – required.  22-44-103, C.R.S. .</vt:lpstr>
      <vt:lpstr>Failure to adopt budget or appropriation  22-44-104, C.R.S.</vt:lpstr>
      <vt:lpstr>Budget – contents – mandatory 22-44-105, C.R.S.</vt:lpstr>
      <vt:lpstr>Budget – contents – mandatory 22-44-105, C.R.S.</vt:lpstr>
      <vt:lpstr>PowerPoint Presentation</vt:lpstr>
      <vt:lpstr>PowerPoint Presentation</vt:lpstr>
      <vt:lpstr>Budget – contents – mandatory 22-44-105, C.R.S.</vt:lpstr>
      <vt:lpstr>Budget-contents-mandatory 22-44-105, C.R.S.</vt:lpstr>
      <vt:lpstr>Budget-contents-mandatory 22-44-105, C.R.S.</vt:lpstr>
      <vt:lpstr>Budget – contents – mandatory 22-44-105 (1.5)(a), C.R.S. </vt:lpstr>
      <vt:lpstr>PowerPoint Presentation</vt:lpstr>
      <vt:lpstr>Budget – contents – mandatory 22-44-105, C.R.S.  </vt:lpstr>
      <vt:lpstr>Budget – contents – mandatory 22-44-105, C.R.S.</vt:lpstr>
      <vt:lpstr>What are Reserves?</vt:lpstr>
      <vt:lpstr>Contingency reserve-operating reserve 22-44-106(2), C.R.S.</vt:lpstr>
      <vt:lpstr>Contingency reserve-operating reserve 22-44-106(2), C.R.S.</vt:lpstr>
      <vt:lpstr>Appropriation resolution - required 22-44-107, C.R.S.</vt:lpstr>
      <vt:lpstr>Budget preparation -  22-44-108, C.R.S.</vt:lpstr>
      <vt:lpstr>Budget Message</vt:lpstr>
      <vt:lpstr>Notice of budget-publication 22-44-109, C.R.S.</vt:lpstr>
      <vt:lpstr>Notice of budget-publication 22-44-109, C.R.S.</vt:lpstr>
      <vt:lpstr>Notice of budget-publication 22-44-109, C.R.S.</vt:lpstr>
      <vt:lpstr>Budget-consideration-adoption 22-44-110, C.R.S.</vt:lpstr>
      <vt:lpstr>Budget – consideration - adoption 22-44-110, C.R.S.</vt:lpstr>
      <vt:lpstr>Budget - consideration – adoption 22-44-110, C.R.S.</vt:lpstr>
      <vt:lpstr>Budget-consideration-adoption 22-44-110, C.R.S.</vt:lpstr>
      <vt:lpstr>Budget-filing 22-44-111, C.R.S.</vt:lpstr>
      <vt:lpstr>Transfer of moneys 22-44-112, C.R.S </vt:lpstr>
      <vt:lpstr>Transfer of moneys - bonds 22-44-112, C.R.S.</vt:lpstr>
      <vt:lpstr>Transfer of moneys – bonds  Illustration</vt:lpstr>
      <vt:lpstr>Record of expenditures 22-44-114, C.R.S.</vt:lpstr>
      <vt:lpstr>No obligation in excess of appropriation 22-44-115</vt:lpstr>
      <vt:lpstr>Sample – expenditures in excess?</vt:lpstr>
      <vt:lpstr>Accounting and Reporting</vt:lpstr>
      <vt:lpstr>Accounting and Reporting 22-45-102 to 112, C.R.S.</vt:lpstr>
      <vt:lpstr>Accounts 22-45-102, C.R.S.</vt:lpstr>
      <vt:lpstr>Accounts 22-45-102, C.R.S.</vt:lpstr>
      <vt:lpstr>Accounts 22-45-102, C.R.S </vt:lpstr>
      <vt:lpstr>Budget Considerations</vt:lpstr>
      <vt:lpstr>Where were you? Where are you now? </vt:lpstr>
      <vt:lpstr>Where do you want to go?</vt:lpstr>
      <vt:lpstr>Budget Considerations</vt:lpstr>
      <vt:lpstr>Resources and Examples</vt:lpstr>
      <vt:lpstr>CDE – 18 – Budget Tool</vt:lpstr>
      <vt:lpstr>Resources</vt:lpstr>
      <vt:lpstr>Examples</vt:lpstr>
      <vt:lpstr>Key Points</vt:lpstr>
      <vt:lpstr>Budget Calendar</vt:lpstr>
      <vt:lpstr>Questions?</vt:lpstr>
    </vt:vector>
  </TitlesOfParts>
  <Company>CSSD11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CASB FALL CONFERENCE Steamboat Springs, Colorado October 19, 2002</dc:title>
  <dc:creator>Colorado Springs School District</dc:creator>
  <cp:lastModifiedBy>Emm, Leanne</cp:lastModifiedBy>
  <cp:revision>650</cp:revision>
  <cp:lastPrinted>2014-04-22T13:57:47Z</cp:lastPrinted>
  <dcterms:created xsi:type="dcterms:W3CDTF">2002-10-11T15:23:19Z</dcterms:created>
  <dcterms:modified xsi:type="dcterms:W3CDTF">2014-04-22T17:41:03Z</dcterms:modified>
</cp:coreProperties>
</file>