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6858000" cy="9144000"/>
  <p:embeddedFontLs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747AF0B-0C75-4276-8438-512DBE229D63}">
  <a:tblStyle styleId="{3747AF0B-0C75-4276-8438-512DBE229D6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OpenSans-bold.fntdata"/><Relationship Id="rId12" Type="http://schemas.openxmlformats.org/officeDocument/2006/relationships/slide" Target="slides/slide7.xml"/><Relationship Id="rId34" Type="http://schemas.openxmlformats.org/officeDocument/2006/relationships/font" Target="fonts/OpenSans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36" Type="http://schemas.openxmlformats.org/officeDocument/2006/relationships/font" Target="fonts/Open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26CmOX6U-PoQ2U73_SUTtWlVTX-dubj4Ax1_LFfnLkE/edit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092d04b5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092d04b5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8092d04b5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092d04b5d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092d04b5d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Accommodation and Food Services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Retail Trade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Care and Social Assistance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Services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Arts, Entertainment, and Recreation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Administrative and Waste Services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Construction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and Technical Services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Manufacturing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Wholesale Trade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8092d04b5d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092d04b5d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092d04b5d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 Preparation and Serving Related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Sales and Related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 Care and Service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 and Administrative Support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Healthcare Practitioners and Technical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Transportation and Material Moving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Healthcare Support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Construction and Extraction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Arts, Design, Entertainment, Sports, and Media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8092d04b5d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092d04b5d_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092d04b5d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8092d04b5d_1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092d04b5d_1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092d04b5d_1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8092d04b5d_1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092d04b5d_1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092d04b5d_1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Administrative and support and Waste management and Remediation Services (this includes employment services</a:t>
            </a:r>
            <a:r>
              <a:rPr b="1" lang="en-US" sz="95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Professional, Scientific, and Technical Services (this includes consulting services, accountants, and lawyers)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Administrative and support and Waste management and Remediation Services (this includes employment services</a:t>
            </a:r>
            <a:r>
              <a:rPr b="1" lang="en-US" sz="95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Retail trade includes grocery store and other essential workers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Professional, Scientific, and Technical Services (this includes consulting services, accountants, and lawyers) </a:t>
            </a:r>
            <a:endParaRPr/>
          </a:p>
        </p:txBody>
      </p:sp>
      <p:sp>
        <p:nvSpPr>
          <p:cNvPr id="169" name="Google Shape;169;g8092d04b5d_1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092d04b5d_1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092d04b5d_1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8092d04b5d_1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092d04b5d_1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092d04b5d_1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8092d04b5d_1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092d04b5d_1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092d04b5d_1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Qualifications represent certifications or degrees listed in job postings</a:t>
            </a:r>
            <a:endParaRPr/>
          </a:p>
        </p:txBody>
      </p:sp>
      <p:sp>
        <p:nvSpPr>
          <p:cNvPr id="190" name="Google Shape;190;g8092d04b5d_1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092d04b5d_1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092d04b5d_1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Qualifications represent certifications or degrees listed in job postings</a:t>
            </a:r>
            <a:endParaRPr/>
          </a:p>
        </p:txBody>
      </p:sp>
      <p:sp>
        <p:nvSpPr>
          <p:cNvPr id="197" name="Google Shape;197;g8092d04b5d_1_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092d04b5d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092d04b5d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8092d04b5d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3799ed2b7_0_1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3799ed2b7_0_1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83799ed2b7_0_1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092d04b5d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092d04b5d_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8092d04b5d_4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092d04b5d_4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092d04b5d_4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8092d04b5d_4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092d04b5d_5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092d04b5d_5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Mentimeter</a:t>
            </a:r>
            <a:endParaRPr/>
          </a:p>
        </p:txBody>
      </p:sp>
      <p:sp>
        <p:nvSpPr>
          <p:cNvPr id="228" name="Google Shape;228;g8092d04b5d_5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092d04b5d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092d04b5d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8092d04b5d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092d04b5d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092d04b5d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8092d04b5d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092d04b5d_5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092d04b5d_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8092d04b5d_5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092d04b5d_5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092d04b5d_5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8092d04b5d_5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092d04b5d_5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092d04b5d_5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8092d04b5d_5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3799ed2b7_0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3799ed2b7_0_2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83799ed2b7_0_2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092d04b5d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092d04b5d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8092d04b5d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092d04b5d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092d04b5d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Sample Business letter from Linked Learning</a:t>
            </a:r>
            <a:endParaRPr/>
          </a:p>
        </p:txBody>
      </p:sp>
      <p:sp>
        <p:nvSpPr>
          <p:cNvPr id="98" name="Google Shape;98;g8092d04b5d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092d04b5d_5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092d04b5d_5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8092d04b5d_5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092d04b5d_5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092d04b5d_5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8092d04b5d_5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092d04b5d_5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092d04b5d_5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8092d04b5d_5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092d04b5d_5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092d04b5d_5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8092d04b5d_5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092d04b5d_5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092d04b5d_5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8092d04b5d_5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Picture with Cap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1283" y="958350"/>
            <a:ext cx="4319983" cy="222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0979" y="3743811"/>
            <a:ext cx="6920594" cy="328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eral">
  <p:cSld name="CUSTOM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466975" y="411700"/>
            <a:ext cx="112995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446250" y="1435150"/>
            <a:ext cx="11299500" cy="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rgbClr val="005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473475" y="2115850"/>
            <a:ext cx="11299500" cy="3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indent="-419100" lvl="8" marL="41148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35518" y="177750"/>
            <a:ext cx="935232" cy="6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5690" y="128725"/>
            <a:ext cx="718560" cy="7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ows">
  <p:cSld name="CUSTOM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66975" y="411700"/>
            <a:ext cx="112995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11349870" y="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473475" y="1435225"/>
            <a:ext cx="11299500" cy="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rgbClr val="005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473475" y="2115850"/>
            <a:ext cx="11299500" cy="15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indent="-419100" lvl="8" marL="41148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3" type="subTitle"/>
          </p:nvPr>
        </p:nvSpPr>
        <p:spPr>
          <a:xfrm>
            <a:off x="473475" y="3756850"/>
            <a:ext cx="11299500" cy="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rgbClr val="005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4" type="body"/>
          </p:nvPr>
        </p:nvSpPr>
        <p:spPr>
          <a:xfrm>
            <a:off x="473475" y="4437475"/>
            <a:ext cx="11299500" cy="15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indent="-419100" lvl="8" marL="41148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lumns">
  <p:cSld name="CUSTOM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466975" y="411700"/>
            <a:ext cx="112995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11349870" y="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473475" y="1435225"/>
            <a:ext cx="5463300" cy="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rgbClr val="005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73475" y="2115850"/>
            <a:ext cx="5463300" cy="38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indent="-419100" lvl="8" marL="41148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3" type="subTitle"/>
          </p:nvPr>
        </p:nvSpPr>
        <p:spPr>
          <a:xfrm>
            <a:off x="6303250" y="1435225"/>
            <a:ext cx="5463300" cy="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rgbClr val="005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4" type="body"/>
          </p:nvPr>
        </p:nvSpPr>
        <p:spPr>
          <a:xfrm>
            <a:off x="6309675" y="2115925"/>
            <a:ext cx="5463300" cy="38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indent="-419100" lvl="8" marL="41148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">
  <p:cSld name="CUSTOM_1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66975" y="411700"/>
            <a:ext cx="112995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11349870" y="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/>
          <p:nvPr>
            <p:ph idx="1" type="subTitle"/>
          </p:nvPr>
        </p:nvSpPr>
        <p:spPr>
          <a:xfrm>
            <a:off x="473475" y="1435225"/>
            <a:ext cx="5463300" cy="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rgbClr val="005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73475" y="2115850"/>
            <a:ext cx="5463300" cy="38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indent="-419100" lvl="8" marL="4114800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Break">
  <p:cSld name="Title and Vertical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053" y="6229371"/>
            <a:ext cx="2164763" cy="37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77294" y="1765512"/>
            <a:ext cx="2954587" cy="295458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>
            <p:ph type="title"/>
          </p:nvPr>
        </p:nvSpPr>
        <p:spPr>
          <a:xfrm>
            <a:off x="1812600" y="2680600"/>
            <a:ext cx="8566800" cy="11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jpg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66975" y="411700"/>
            <a:ext cx="112995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4000">
                <a:solidFill>
                  <a:srgbClr val="005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286500"/>
            <a:ext cx="12192002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105" y="6390797"/>
            <a:ext cx="2164763" cy="37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2882" y="6401842"/>
            <a:ext cx="4563836" cy="37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>
            <p:ph idx="1" type="body"/>
          </p:nvPr>
        </p:nvSpPr>
        <p:spPr>
          <a:xfrm>
            <a:off x="473475" y="2115850"/>
            <a:ext cx="11299500" cy="37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hyperlink" Target="https://choosecolorado.com/doing-business/governors-council-on-economic-stabilization-and-growth/" TargetMode="External"/><Relationship Id="rId10" Type="http://schemas.openxmlformats.org/officeDocument/2006/relationships/hyperlink" Target="https://choosecolorado.com/covid19/" TargetMode="External"/><Relationship Id="rId13" Type="http://schemas.openxmlformats.org/officeDocument/2006/relationships/hyperlink" Target="https://drive.google.com/file/d/1vm18HJBU3nTo7fhdcM5osOA4OTnhoH-u/view" TargetMode="External"/><Relationship Id="rId12" Type="http://schemas.openxmlformats.org/officeDocument/2006/relationships/hyperlink" Target="https://drive.google.com/file/d/14iYEyBsYCM9mEjsm6BFc6YLQ9Yrbd4Ht/view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ovid19.colorado.gov/data/case-data" TargetMode="External"/><Relationship Id="rId4" Type="http://schemas.openxmlformats.org/officeDocument/2006/relationships/hyperlink" Target="https://onwardco.org/" TargetMode="External"/><Relationship Id="rId9" Type="http://schemas.openxmlformats.org/officeDocument/2006/relationships/hyperlink" Target="https://www.colmigateway.com/admin/gsipub/htmlarea/uploads/Mar20PR.pdf" TargetMode="External"/><Relationship Id="rId15" Type="http://schemas.openxmlformats.org/officeDocument/2006/relationships/hyperlink" Target="http://dola-online.maps.arcgis.com/apps/MapSeries/index.html?appid=56f85bf2c38e4483ad7345fc651a6458" TargetMode="External"/><Relationship Id="rId14" Type="http://schemas.openxmlformats.org/officeDocument/2006/relationships/hyperlink" Target="https://coloradomaskproject.com/" TargetMode="External"/><Relationship Id="rId17" Type="http://schemas.openxmlformats.org/officeDocument/2006/relationships/hyperlink" Target="https://www.stradaeducation.org/publicviewpoint/" TargetMode="External"/><Relationship Id="rId16" Type="http://schemas.openxmlformats.org/officeDocument/2006/relationships/hyperlink" Target="http://dola-online.maps.arcgis.com/apps/MapSeries/index.html?appid=56f85bf2c38e4483ad7345fc651a6458" TargetMode="External"/><Relationship Id="rId5" Type="http://schemas.openxmlformats.org/officeDocument/2006/relationships/hyperlink" Target="https://covid19.colorado.gov/" TargetMode="External"/><Relationship Id="rId6" Type="http://schemas.openxmlformats.org/officeDocument/2006/relationships/hyperlink" Target="https://www.bls.gov/news.release/empsit.nr0.htm" TargetMode="External"/><Relationship Id="rId7" Type="http://schemas.openxmlformats.org/officeDocument/2006/relationships/hyperlink" Target="https://www.economicmodeling.com/job-posting-dashboard/" TargetMode="External"/><Relationship Id="rId8" Type="http://schemas.openxmlformats.org/officeDocument/2006/relationships/hyperlink" Target="https://www.colmigateway.com/vosnet/lmi/default.aspx?pu=1&amp;plang=E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sites.google.com/a/westminsterpublicschools.org/westminster-public-schools-hiring-fair-2020/home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virtualjobshadow.com/vs3/dashboard/v1/?=B018DC54-2FF6-4E08-B0BD-17C7D2CF0D16" TargetMode="External"/><Relationship Id="rId4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americaachievesednetworks.org/performance-task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/>
        </p:nvSpPr>
        <p:spPr>
          <a:xfrm>
            <a:off x="704700" y="2471613"/>
            <a:ext cx="10782600" cy="16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Work-Based Learning During COVID-19</a:t>
            </a:r>
            <a:endParaRPr sz="4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700" y="377200"/>
            <a:ext cx="3810550" cy="14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8850" y="403575"/>
            <a:ext cx="1942679" cy="14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/>
          <p:nvPr/>
        </p:nvSpPr>
        <p:spPr>
          <a:xfrm>
            <a:off x="4971750" y="5059200"/>
            <a:ext cx="22485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June 2, 2020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538" y="337650"/>
            <a:ext cx="8564976" cy="5645751"/>
          </a:xfrm>
          <a:prstGeom prst="rect">
            <a:avLst/>
          </a:prstGeom>
          <a:noFill/>
          <a:ln cap="flat" cmpd="sng" w="9525">
            <a:solidFill>
              <a:srgbClr val="005F8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880000" dist="1143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988" y="202674"/>
            <a:ext cx="7960026" cy="5857250"/>
          </a:xfrm>
          <a:prstGeom prst="rect">
            <a:avLst/>
          </a:prstGeom>
          <a:noFill/>
          <a:ln cap="flat" cmpd="sng" w="9525">
            <a:solidFill>
              <a:srgbClr val="005F8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880000" dist="1143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075" y="1347350"/>
            <a:ext cx="9093850" cy="4163300"/>
          </a:xfrm>
          <a:prstGeom prst="rect">
            <a:avLst/>
          </a:prstGeom>
          <a:noFill/>
          <a:ln cap="flat" cmpd="sng" w="9525">
            <a:solidFill>
              <a:srgbClr val="005F8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880000" dist="114300">
              <a:srgbClr val="000000">
                <a:alpha val="50000"/>
              </a:srgbClr>
            </a:outerShdw>
          </a:effectLst>
        </p:spPr>
      </p:pic>
      <p:sp>
        <p:nvSpPr>
          <p:cNvPr id="158" name="Google Shape;158;p23"/>
          <p:cNvSpPr txBox="1"/>
          <p:nvPr/>
        </p:nvSpPr>
        <p:spPr>
          <a:xfrm>
            <a:off x="457200" y="285750"/>
            <a:ext cx="1001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 Job Postings | April 26-May 27, 2020</a:t>
            </a:r>
            <a:endParaRPr sz="36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Google Shape;164;p24"/>
          <p:cNvGraphicFramePr/>
          <p:nvPr/>
        </p:nvGraphicFramePr>
        <p:xfrm>
          <a:off x="1603850" y="1050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{3747AF0B-0C75-4276-8438-512DBE229D63}</a:tableStyleId>
              </a:tblPr>
              <a:tblGrid>
                <a:gridCol w="6165450"/>
                <a:gridCol w="2818825"/>
              </a:tblGrid>
              <a:tr h="44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FFFFFF"/>
                          </a:solidFill>
                        </a:rPr>
                        <a:t>Occupation (SOC)</a:t>
                      </a:r>
                      <a:endParaRPr b="1" sz="15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Unique Postings (Apr 2020)</a:t>
                      </a:r>
                      <a:endParaRPr b="1"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/>
                    </a:solidFill>
                  </a:tcPr>
                </a:tc>
              </a:tr>
              <a:tr h="43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Registered Nurses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10,945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Heavy and Tractor-Trailer Truck Drivers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9,999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Software Developers, Applications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7,419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Retail Salespersons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5,542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First-Line Supervisors of Retail Sales Workers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4,967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Customer Service Representatives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4,810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Computer Occupations, All Other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4,538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Marketing Managers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3,521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Network and Computer Systems Administrators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3,257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First-Line Supervisors of Office and Administrative Support Workers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3,247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5" name="Google Shape;165;p24"/>
          <p:cNvSpPr txBox="1"/>
          <p:nvPr/>
        </p:nvSpPr>
        <p:spPr>
          <a:xfrm>
            <a:off x="471775" y="261875"/>
            <a:ext cx="90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 Top 10 </a:t>
            </a:r>
            <a:r>
              <a:rPr lang="en-US" sz="3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Posted</a:t>
            </a:r>
            <a:r>
              <a:rPr lang="en-US" sz="3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Occupations</a:t>
            </a:r>
            <a:endParaRPr sz="36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/>
        </p:nvSpPr>
        <p:spPr>
          <a:xfrm>
            <a:off x="453675" y="269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 Top 10 Industries Posting Jobs</a:t>
            </a:r>
            <a:endParaRPr sz="36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72" name="Google Shape;172;p25"/>
          <p:cNvGraphicFramePr/>
          <p:nvPr/>
        </p:nvGraphicFramePr>
        <p:xfrm>
          <a:off x="1377363" y="1043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{3747AF0B-0C75-4276-8438-512DBE229D63}</a:tableStyleId>
              </a:tblPr>
              <a:tblGrid>
                <a:gridCol w="6746575"/>
                <a:gridCol w="2690675"/>
              </a:tblGrid>
              <a:tr h="44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FFFFFF"/>
                          </a:solidFill>
                        </a:rPr>
                        <a:t>Industry</a:t>
                      </a:r>
                      <a:endParaRPr b="1" sz="15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Unique Postings (Apr 2020)</a:t>
                      </a:r>
                      <a:endParaRPr b="1"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/>
                    </a:solidFill>
                  </a:tcPr>
                </a:tc>
              </a:tr>
              <a:tr h="43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Administrative and Support and Waste Management and Remediation Services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36,487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Professional, Scientific, and Technical Services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26,232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Retail Trade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24,982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Health Care and Social Assistance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24,894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Accommodation and Food Services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14,406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Manufacturing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13,840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Information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13,635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Transportation and Warehousing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9,806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Finance and Insurance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9,353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Educational Services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8,224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/>
        </p:nvSpPr>
        <p:spPr>
          <a:xfrm>
            <a:off x="453675" y="269350"/>
            <a:ext cx="9732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 </a:t>
            </a:r>
            <a:r>
              <a:rPr lang="en-US" sz="3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Top Posted Technical Skills April 2020</a:t>
            </a:r>
            <a:endParaRPr sz="36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5576" y="970601"/>
            <a:ext cx="4646425" cy="5071550"/>
          </a:xfrm>
          <a:prstGeom prst="rect">
            <a:avLst/>
          </a:prstGeom>
          <a:noFill/>
          <a:ln cap="flat" cmpd="sng" w="9525">
            <a:solidFill>
              <a:srgbClr val="005F8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880000" dist="1143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/>
        </p:nvSpPr>
        <p:spPr>
          <a:xfrm>
            <a:off x="453675" y="269350"/>
            <a:ext cx="9732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 Top Posted Essential Skills April 2020</a:t>
            </a:r>
            <a:endParaRPr sz="36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7413" y="888225"/>
            <a:ext cx="4777175" cy="5298700"/>
          </a:xfrm>
          <a:prstGeom prst="rect">
            <a:avLst/>
          </a:prstGeom>
          <a:noFill/>
          <a:ln cap="flat" cmpd="sng" w="9525">
            <a:solidFill>
              <a:srgbClr val="005F8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880000" dist="1143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/>
        </p:nvSpPr>
        <p:spPr>
          <a:xfrm>
            <a:off x="453675" y="269350"/>
            <a:ext cx="9732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 Top Posted Qualifications April 2020</a:t>
            </a:r>
            <a:endParaRPr sz="36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93" name="Google Shape;193;p28"/>
          <p:cNvGraphicFramePr/>
          <p:nvPr/>
        </p:nvGraphicFramePr>
        <p:xfrm>
          <a:off x="2881438" y="947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{3747AF0B-0C75-4276-8438-512DBE229D63}</a:tableStyleId>
              </a:tblPr>
              <a:tblGrid>
                <a:gridCol w="4184050"/>
                <a:gridCol w="2245075"/>
              </a:tblGrid>
              <a:tr h="63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Qualification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2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43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Postings with Qualification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2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2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4354"/>
                    </a:solidFill>
                  </a:tcPr>
                </a:tc>
              </a:tr>
              <a:tr h="43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Commercial Driver's License (CDL)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2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9,144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2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Certified Nursing Assistant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2,732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Licensed Practical Nurse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2,632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Master Of Business Administration (MBA)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2,579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Bachelor of Science in Nursing (BSN)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1,657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Certified Information Systems Security Professional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1,232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Project Management Professional Certification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1,080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CompTIA Security+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1,038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Nurse Practitioner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1,021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Associates Degree In Nursing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929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/>
        </p:nvSpPr>
        <p:spPr>
          <a:xfrm>
            <a:off x="453675" y="269350"/>
            <a:ext cx="9732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  <a:endParaRPr sz="36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1084200" y="895950"/>
            <a:ext cx="9282600" cy="51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Open Sans"/>
              <a:buChar char="●"/>
            </a:pP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COVID-19 Case Data Visualizations</a:t>
            </a:r>
            <a:endParaRPr sz="1800" u="sng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Open Sans"/>
              <a:buChar char="●"/>
            </a:pP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https://onwardco.org/</a:t>
            </a:r>
            <a:endParaRPr sz="1800" u="sng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Open Sans"/>
              <a:buChar char="●"/>
            </a:pP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https://covid19.colorado.gov/</a:t>
            </a:r>
            <a:endParaRPr sz="1800" u="sng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Open Sans"/>
              <a:buChar char="●"/>
            </a:pP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BLS Employment Situation (National Data)</a:t>
            </a:r>
            <a:endParaRPr sz="180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Open Sans"/>
              <a:buChar char="●"/>
            </a:pP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EMSI Job Posting Dashboard</a:t>
            </a:r>
            <a:endParaRPr sz="180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Open Sans"/>
              <a:buChar char="●"/>
            </a:pP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Colorado LMI Gateway</a:t>
            </a:r>
            <a:endParaRPr sz="180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Open Sans"/>
              <a:buChar char="○"/>
            </a:pP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March 2020 Employment Situation</a:t>
            </a:r>
            <a:endParaRPr sz="180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Open Sans"/>
              <a:buChar char="●"/>
            </a:pP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0"/>
              </a:rPr>
              <a:t>Economic Recovery Resources &amp; Business News</a:t>
            </a:r>
            <a:endParaRPr sz="180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Open Sans"/>
              <a:buChar char="●"/>
            </a:pP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1"/>
              </a:rPr>
              <a:t>Governor’s Council on Economic Stabilization and Growth</a:t>
            </a:r>
            <a:endParaRPr b="1" sz="180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●"/>
            </a:pPr>
            <a:r>
              <a:rPr lang="en-US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OSPS Economic Forecast 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Open Sans"/>
              <a:buChar char="○"/>
            </a:pPr>
            <a:r>
              <a:rPr lang="en-US" sz="19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2"/>
              </a:rPr>
              <a:t>PPT</a:t>
            </a:r>
            <a:r>
              <a:rPr lang="en-US" sz="19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90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Open Sans"/>
              <a:buChar char="○"/>
            </a:pPr>
            <a:r>
              <a:rPr lang="en-US" sz="19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3"/>
              </a:rPr>
              <a:t>Full Report</a:t>
            </a:r>
            <a:endParaRPr sz="1800" u="sng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4"/>
              </a:rPr>
              <a:t>https://coloradomaskproject.com/</a:t>
            </a:r>
            <a:endParaRPr sz="24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Open Sans"/>
              <a:buChar char="●"/>
            </a:pP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5"/>
              </a:rPr>
              <a:t>State Demographer’s Office COVID-19 Map Series</a:t>
            </a: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***</a:t>
            </a:r>
            <a:endParaRPr sz="1800" u="sng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Open Sans"/>
              <a:buChar char="○"/>
            </a:pPr>
            <a:r>
              <a:rPr lang="en-US" sz="18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16"/>
              </a:rPr>
              <a:t>Social Vulnerability Index</a:t>
            </a:r>
            <a:endParaRPr sz="1800" u="sng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Open Sans"/>
              <a:buChar char="●"/>
            </a:pPr>
            <a:r>
              <a:rPr lang="en-US" sz="18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17"/>
              </a:rPr>
              <a:t>Strada Education Public Viewpoint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>
            <p:ph type="title"/>
          </p:nvPr>
        </p:nvSpPr>
        <p:spPr>
          <a:xfrm>
            <a:off x="466975" y="411700"/>
            <a:ext cx="112995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rgbClr val="005F8F"/>
                </a:solidFill>
                <a:latin typeface="Open Sans"/>
                <a:ea typeface="Open Sans"/>
                <a:cs typeface="Open Sans"/>
                <a:sym typeface="Open Sans"/>
              </a:rPr>
              <a:t>Westminster </a:t>
            </a:r>
            <a:r>
              <a:rPr lang="en-US" sz="3300">
                <a:latin typeface="Open Sans"/>
                <a:ea typeface="Open Sans"/>
                <a:cs typeface="Open Sans"/>
                <a:sym typeface="Open Sans"/>
              </a:rPr>
              <a:t>Public</a:t>
            </a:r>
            <a:r>
              <a:rPr lang="en-US" sz="3300">
                <a:solidFill>
                  <a:srgbClr val="005F8F"/>
                </a:solidFill>
                <a:latin typeface="Open Sans"/>
                <a:ea typeface="Open Sans"/>
                <a:cs typeface="Open Sans"/>
                <a:sym typeface="Open Sans"/>
              </a:rPr>
              <a:t> Schools - Victoria Rimmey</a:t>
            </a:r>
            <a:endParaRPr sz="3400">
              <a:solidFill>
                <a:srgbClr val="005F8F"/>
              </a:solidFill>
            </a:endParaRPr>
          </a:p>
        </p:txBody>
      </p:sp>
      <p:sp>
        <p:nvSpPr>
          <p:cNvPr id="207" name="Google Shape;207;p30"/>
          <p:cNvSpPr txBox="1"/>
          <p:nvPr>
            <p:ph idx="1" type="subTitle"/>
          </p:nvPr>
        </p:nvSpPr>
        <p:spPr>
          <a:xfrm>
            <a:off x="446250" y="1435150"/>
            <a:ext cx="11299500" cy="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Virtual Hiring Fair</a:t>
            </a:r>
            <a:endParaRPr/>
          </a:p>
        </p:txBody>
      </p:sp>
      <p:sp>
        <p:nvSpPr>
          <p:cNvPr id="208" name="Google Shape;208;p30"/>
          <p:cNvSpPr txBox="1"/>
          <p:nvPr>
            <p:ph idx="2" type="body"/>
          </p:nvPr>
        </p:nvSpPr>
        <p:spPr>
          <a:xfrm>
            <a:off x="473475" y="2115850"/>
            <a:ext cx="11299500" cy="3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/>
              <a:t>Background: Annual hiring fair event, multi-day during the last two months of school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/>
              <a:t>Focus on graduating seniors, but provide access to part-time and seasonal work for underclassmen, as well as career exploration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/>
              <a:t>Focus on work or paid training with growth opportunities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/>
              <a:t>Problem: COVID-19 cancelled our in-person Hiring Fair. How do we help students access these opportunities at a time it may be more important than ever?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466975" y="411700"/>
            <a:ext cx="112995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Agenda</a:t>
            </a:r>
            <a:endParaRPr sz="4500"/>
          </a:p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446250" y="1435150"/>
            <a:ext cx="11299500" cy="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Introductions</a:t>
            </a:r>
            <a:endParaRPr sz="25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Promising Practices</a:t>
            </a:r>
            <a:endParaRPr sz="25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Industry Data Update</a:t>
            </a:r>
            <a:endParaRPr sz="25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Virtual Job Fair Spotlight</a:t>
            </a:r>
            <a:endParaRPr sz="25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Work Based Learning Incubator Announcement</a:t>
            </a:r>
            <a:endParaRPr sz="25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Discussion</a:t>
            </a:r>
            <a:endParaRPr sz="25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Q&amp;A</a:t>
            </a:r>
            <a:endParaRPr sz="3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type="title"/>
          </p:nvPr>
        </p:nvSpPr>
        <p:spPr>
          <a:xfrm>
            <a:off x="466975" y="411700"/>
            <a:ext cx="112995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Move to Virtual Hiring Fair</a:t>
            </a:r>
            <a:endParaRPr/>
          </a:p>
        </p:txBody>
      </p:sp>
      <p:sp>
        <p:nvSpPr>
          <p:cNvPr id="215" name="Google Shape;215;p31"/>
          <p:cNvSpPr txBox="1"/>
          <p:nvPr>
            <p:ph idx="2" type="body"/>
          </p:nvPr>
        </p:nvSpPr>
        <p:spPr>
          <a:xfrm>
            <a:off x="466975" y="1535100"/>
            <a:ext cx="11299500" cy="3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/>
              <a:t>Google Sites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/>
              <a:t>Pre-Interviews with all prospective employers, posted as YouTube videos</a:t>
            </a:r>
            <a:endParaRPr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>
                <a:solidFill>
                  <a:schemeClr val="dk1"/>
                </a:solidFill>
              </a:rPr>
              <a:t>Reuse Pre-Interviews on Future Center Regular Jobs page for future job seekers and in ICAP for career exploration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/>
              <a:t>Zoom sessions for students who want to connect with employers for questions</a:t>
            </a:r>
            <a:endParaRPr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/>
              <a:t>Invited CTE teachers to these sessions to connect with industry partners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idx="1" type="subTitle"/>
          </p:nvPr>
        </p:nvSpPr>
        <p:spPr>
          <a:xfrm>
            <a:off x="446250" y="308550"/>
            <a:ext cx="11299500" cy="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https://sites.google.com/a/westminsterpublicschools.org/westminster-public-schools-hiring-fair-2020/home</a:t>
            </a:r>
            <a:endParaRPr/>
          </a:p>
        </p:txBody>
      </p:sp>
      <p:sp>
        <p:nvSpPr>
          <p:cNvPr id="222" name="Google Shape;222;p32"/>
          <p:cNvSpPr txBox="1"/>
          <p:nvPr>
            <p:ph idx="2" type="body"/>
          </p:nvPr>
        </p:nvSpPr>
        <p:spPr>
          <a:xfrm>
            <a:off x="473475" y="2115850"/>
            <a:ext cx="11299500" cy="3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613" y="1414175"/>
            <a:ext cx="10982325" cy="51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3725" y="4050850"/>
            <a:ext cx="7429875" cy="280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/>
          <p:nvPr>
            <p:ph type="title"/>
          </p:nvPr>
        </p:nvSpPr>
        <p:spPr>
          <a:xfrm>
            <a:off x="466975" y="411700"/>
            <a:ext cx="112995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 Based Learning Incubator</a:t>
            </a:r>
            <a:endParaRPr/>
          </a:p>
        </p:txBody>
      </p:sp>
      <p:sp>
        <p:nvSpPr>
          <p:cNvPr id="231" name="Google Shape;231;p33"/>
          <p:cNvSpPr txBox="1"/>
          <p:nvPr>
            <p:ph idx="1" type="subTitle"/>
          </p:nvPr>
        </p:nvSpPr>
        <p:spPr>
          <a:xfrm>
            <a:off x="473475" y="1435225"/>
            <a:ext cx="11299500" cy="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August - June</a:t>
            </a:r>
            <a:endParaRPr/>
          </a:p>
        </p:txBody>
      </p:sp>
      <p:sp>
        <p:nvSpPr>
          <p:cNvPr id="232" name="Google Shape;232;p33"/>
          <p:cNvSpPr txBox="1"/>
          <p:nvPr>
            <p:ph idx="2" type="body"/>
          </p:nvPr>
        </p:nvSpPr>
        <p:spPr>
          <a:xfrm>
            <a:off x="473475" y="2115850"/>
            <a:ext cx="11299500" cy="15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Bi-monthly webinars hosted around work-based learning topics of interest</a:t>
            </a:r>
            <a:endParaRPr/>
          </a:p>
        </p:txBody>
      </p:sp>
      <p:sp>
        <p:nvSpPr>
          <p:cNvPr id="233" name="Google Shape;233;p33"/>
          <p:cNvSpPr txBox="1"/>
          <p:nvPr>
            <p:ph idx="3" type="subTitle"/>
          </p:nvPr>
        </p:nvSpPr>
        <p:spPr>
          <a:xfrm>
            <a:off x="473475" y="3756850"/>
            <a:ext cx="11299500" cy="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August - December</a:t>
            </a:r>
            <a:endParaRPr/>
          </a:p>
        </p:txBody>
      </p:sp>
      <p:sp>
        <p:nvSpPr>
          <p:cNvPr id="234" name="Google Shape;234;p33"/>
          <p:cNvSpPr txBox="1"/>
          <p:nvPr>
            <p:ph idx="4" type="body"/>
          </p:nvPr>
        </p:nvSpPr>
        <p:spPr>
          <a:xfrm>
            <a:off x="473475" y="4437475"/>
            <a:ext cx="11299500" cy="15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Technical assistance module to work through program planning and implementation during COVID-19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/>
          <p:nvPr>
            <p:ph type="title"/>
          </p:nvPr>
        </p:nvSpPr>
        <p:spPr>
          <a:xfrm>
            <a:off x="466975" y="411700"/>
            <a:ext cx="112995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Breakout Rooms Discussion</a:t>
            </a:r>
            <a:endParaRPr/>
          </a:p>
        </p:txBody>
      </p:sp>
      <p:sp>
        <p:nvSpPr>
          <p:cNvPr id="241" name="Google Shape;241;p34"/>
          <p:cNvSpPr txBox="1"/>
          <p:nvPr>
            <p:ph idx="1" type="subTitle"/>
          </p:nvPr>
        </p:nvSpPr>
        <p:spPr>
          <a:xfrm>
            <a:off x="446250" y="1435150"/>
            <a:ext cx="11299500" cy="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Questions:</a:t>
            </a:r>
            <a:endParaRPr/>
          </a:p>
        </p:txBody>
      </p:sp>
      <p:sp>
        <p:nvSpPr>
          <p:cNvPr id="242" name="Google Shape;242;p34"/>
          <p:cNvSpPr txBox="1"/>
          <p:nvPr>
            <p:ph idx="2" type="body"/>
          </p:nvPr>
        </p:nvSpPr>
        <p:spPr>
          <a:xfrm>
            <a:off x="473475" y="2115850"/>
            <a:ext cx="11299500" cy="3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What is standing out to you as a possible opportunity to explore?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What are you doing or have heard about around WBL during COVID?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What challenges are you running into with setting up your experience?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>
            <p:ph type="title"/>
          </p:nvPr>
        </p:nvSpPr>
        <p:spPr>
          <a:xfrm>
            <a:off x="446250" y="1816350"/>
            <a:ext cx="112995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did you hear?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>
            <p:ph type="title"/>
          </p:nvPr>
        </p:nvSpPr>
        <p:spPr>
          <a:xfrm>
            <a:off x="446250" y="2043725"/>
            <a:ext cx="112995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Q&amp;A</a:t>
            </a:r>
            <a:endParaRPr sz="6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75" y="83524"/>
            <a:ext cx="11746031" cy="66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34" y="9"/>
            <a:ext cx="11968201" cy="67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/>
          <p:nvPr>
            <p:ph type="title"/>
          </p:nvPr>
        </p:nvSpPr>
        <p:spPr>
          <a:xfrm>
            <a:off x="1812600" y="2680600"/>
            <a:ext cx="8566800" cy="11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Please complete our survey</a:t>
            </a:r>
            <a:endParaRPr/>
          </a:p>
        </p:txBody>
      </p:sp>
      <p:pic>
        <p:nvPicPr>
          <p:cNvPr id="273" name="Google Shape;27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7425" y="426775"/>
            <a:ext cx="3810550" cy="14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5300" y="4931500"/>
            <a:ext cx="1942679" cy="14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312" y="345125"/>
            <a:ext cx="7859375" cy="58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466975" y="411700"/>
            <a:ext cx="112995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Promising Practices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3425" y="1166200"/>
            <a:ext cx="7206610" cy="538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466975" y="411700"/>
            <a:ext cx="112995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Career Awareness and Exploration</a:t>
            </a:r>
            <a:endParaRPr/>
          </a:p>
        </p:txBody>
      </p:sp>
      <p:sp>
        <p:nvSpPr>
          <p:cNvPr id="108" name="Google Shape;108;p16"/>
          <p:cNvSpPr txBox="1"/>
          <p:nvPr>
            <p:ph idx="1" type="subTitle"/>
          </p:nvPr>
        </p:nvSpPr>
        <p:spPr>
          <a:xfrm>
            <a:off x="473475" y="1435225"/>
            <a:ext cx="6833400" cy="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Education Coordinated</a:t>
            </a:r>
            <a:endParaRPr/>
          </a:p>
        </p:txBody>
      </p:sp>
      <p:sp>
        <p:nvSpPr>
          <p:cNvPr id="109" name="Google Shape;109;p16"/>
          <p:cNvSpPr txBox="1"/>
          <p:nvPr>
            <p:ph idx="2" type="body"/>
          </p:nvPr>
        </p:nvSpPr>
        <p:spPr>
          <a:xfrm>
            <a:off x="473475" y="2115850"/>
            <a:ext cx="8405100" cy="38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Virtual Guest Speaker with Q&amp;A - </a:t>
            </a:r>
            <a:r>
              <a:rPr lang="en-US"/>
              <a:t>synchronous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Facility tours and job shadows - asynchronous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Virtual Industry Panel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Virtual Job Shadow </a:t>
            </a:r>
            <a:r>
              <a:rPr lang="en-US"/>
              <a:t>- Free Account through Connecting Colorado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 b="25410" l="0" r="67753" t="17629"/>
          <a:stretch/>
        </p:blipFill>
        <p:spPr>
          <a:xfrm>
            <a:off x="8307768" y="1435225"/>
            <a:ext cx="3458708" cy="45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838200" y="365125"/>
            <a:ext cx="10515600" cy="80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Based Learning</a:t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838200" y="92487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Client Project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Examples: Research, summary of findings, create brochure, marketing plan, social media account development, HR interview projects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Mentors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Source from local businesses with consultant model 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Projects at Home - Skilled Trades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Remodeling, repairs, service 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America Achieves Performance Tasks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466975" y="411700"/>
            <a:ext cx="112995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Engagement Strategies</a:t>
            </a:r>
            <a:endParaRPr/>
          </a:p>
        </p:txBody>
      </p:sp>
      <p:sp>
        <p:nvSpPr>
          <p:cNvPr id="124" name="Google Shape;124;p18"/>
          <p:cNvSpPr txBox="1"/>
          <p:nvPr>
            <p:ph idx="1" type="subTitle"/>
          </p:nvPr>
        </p:nvSpPr>
        <p:spPr>
          <a:xfrm>
            <a:off x="466975" y="1166200"/>
            <a:ext cx="11299500" cy="43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Mobilize current partners - Letter of interest (LinkedLearning)</a:t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6363" y="1736638"/>
            <a:ext cx="6772275" cy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466975" y="411700"/>
            <a:ext cx="112995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Colorado Career Conversations Training and Resources</a:t>
            </a:r>
            <a:endParaRPr sz="3700"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550" y="1166200"/>
            <a:ext cx="72009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466975" y="411700"/>
            <a:ext cx="112995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Add’l Promising Practices</a:t>
            </a:r>
            <a:endParaRPr/>
          </a:p>
        </p:txBody>
      </p:sp>
      <p:sp>
        <p:nvSpPr>
          <p:cNvPr id="139" name="Google Shape;139;p20"/>
          <p:cNvSpPr txBox="1"/>
          <p:nvPr>
            <p:ph idx="1" type="subTitle"/>
          </p:nvPr>
        </p:nvSpPr>
        <p:spPr>
          <a:xfrm>
            <a:off x="446250" y="1435150"/>
            <a:ext cx="11299500" cy="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Utilizing CDIP for independent study program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Education Internships continuing in support of remote learning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In-house training from businesses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1-on-1 plan making with businesses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Career Exploration class utilizing virtual job shadowing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