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4" r:id="rId1"/>
    <p:sldMasterId id="2147483665" r:id="rId2"/>
  </p:sldMasterIdLst>
  <p:notesMasterIdLst>
    <p:notesMasterId r:id="rId4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Lst>
  <p:sldSz cx="9144000" cy="5143500" type="screen16x9"/>
  <p:notesSz cx="6858000" cy="9144000"/>
  <p:embeddedFontLst>
    <p:embeddedFont>
      <p:font typeface="Roboto" panose="020B0604020202020204" charset="0"/>
      <p:regular r:id="rId45"/>
      <p:bold r:id="rId46"/>
      <p:italic r:id="rId47"/>
      <p:boldItalic r:id="rId48"/>
    </p:embeddedFont>
    <p:embeddedFont>
      <p:font typeface="Roboto Thin" panose="020B0604020202020204" charset="0"/>
      <p:regular r:id="rId49"/>
      <p:bold r:id="rId50"/>
      <p:italic r:id="rId51"/>
      <p:boldItalic r:id="rId52"/>
    </p:embeddedFont>
    <p:embeddedFont>
      <p:font typeface="Calibri" panose="020F0502020204030204" pitchFamily="34" charset="0"/>
      <p:regular r:id="rId53"/>
      <p:bold r:id="rId54"/>
      <p:italic r:id="rId55"/>
      <p:boldItalic r:id="rId56"/>
    </p:embeddedFont>
    <p:embeddedFont>
      <p:font typeface="Candara" panose="020E0502030303020204" pitchFamily="34" charset="0"/>
      <p:regular r:id="rId57"/>
      <p:bold r:id="rId58"/>
      <p:italic r:id="rId59"/>
      <p:boldItalic r:id="rId60"/>
    </p:embeddedFont>
    <p:embeddedFont>
      <p:font typeface="Source Sans Pro" panose="020B0604020202020204" charset="0"/>
      <p:regular r:id="rId61"/>
      <p:bold r:id="rId62"/>
      <p:italic r:id="rId63"/>
      <p:boldItalic r:id="rId64"/>
    </p:embeddedFont>
    <p:embeddedFont>
      <p:font typeface="Open Sans" panose="020B0604020202020204" charset="0"/>
      <p:regular r:id="rId65"/>
      <p:bold r:id="rId66"/>
      <p:italic r:id="rId67"/>
      <p:boldItalic r:id="rId68"/>
    </p:embeddedFont>
    <p:embeddedFont>
      <p:font typeface="Roboto Slab" panose="020B0604020202020204" charset="0"/>
      <p:regular r:id="rId69"/>
      <p:bold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C51010-A87A-4F6C-9674-981A54233138}">
  <a:tblStyle styleId="{C9C51010-A87A-4F6C-9674-981A5423313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3" d="100"/>
          <a:sy n="163" d="100"/>
        </p:scale>
        <p:origin x="92"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63" Type="http://schemas.openxmlformats.org/officeDocument/2006/relationships/font" Target="fonts/font19.fntdata"/><Relationship Id="rId68" Type="http://schemas.openxmlformats.org/officeDocument/2006/relationships/font" Target="fonts/font24.fntdata"/><Relationship Id="rId7" Type="http://schemas.openxmlformats.org/officeDocument/2006/relationships/slide" Target="slides/slide5.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66" Type="http://schemas.openxmlformats.org/officeDocument/2006/relationships/font" Target="fonts/font22.fntdata"/><Relationship Id="rId7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schemas.openxmlformats.org/officeDocument/2006/relationships/font" Target="fonts/font13.fntdata"/><Relationship Id="rId61" Type="http://schemas.openxmlformats.org/officeDocument/2006/relationships/font" Target="fonts/font1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65" Type="http://schemas.openxmlformats.org/officeDocument/2006/relationships/font" Target="fonts/font21.fntdata"/><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64" Type="http://schemas.openxmlformats.org/officeDocument/2006/relationships/font" Target="fonts/font20.fntdata"/><Relationship Id="rId69" Type="http://schemas.openxmlformats.org/officeDocument/2006/relationships/font" Target="fonts/font25.fntdata"/><Relationship Id="rId8" Type="http://schemas.openxmlformats.org/officeDocument/2006/relationships/slide" Target="slides/slide6.xml"/><Relationship Id="rId51" Type="http://schemas.openxmlformats.org/officeDocument/2006/relationships/font" Target="fonts/font7.fntdata"/><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font" Target="fonts/font15.fntdata"/><Relationship Id="rId67" Type="http://schemas.openxmlformats.org/officeDocument/2006/relationships/font" Target="fonts/font23.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62" Type="http://schemas.openxmlformats.org/officeDocument/2006/relationships/font" Target="fonts/font18.fntdata"/><Relationship Id="rId70" Type="http://schemas.openxmlformats.org/officeDocument/2006/relationships/font" Target="fonts/font2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L="0" marR="0" lvl="0" indent="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2pPr>
            <a:lvl3pPr marL="914400" marR="0" lvl="2"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3pPr>
            <a:lvl4pPr marL="1371600" marR="0" lvl="3"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4pPr>
            <a:lvl5pPr marL="1828800" marR="0" lvl="4"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5pPr>
            <a:lvl6pPr marL="2286000" marR="0" lvl="5"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6pPr>
            <a:lvl7pPr marL="2743200" marR="0" lvl="6"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7pPr>
            <a:lvl8pPr marL="3200400" marR="0" lvl="7"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8pPr>
            <a:lvl9pPr marL="3657600" marR="0" lvl="8" indent="0" algn="l" rtl="0">
              <a:lnSpc>
                <a:spcPct val="100000"/>
              </a:lnSpc>
              <a:spcBef>
                <a:spcPts val="0"/>
              </a:spcBef>
              <a:spcAft>
                <a:spcPts val="0"/>
              </a:spcAft>
              <a:buClr>
                <a:schemeClr val="dk1"/>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a:buNone/>
            </a:pPr>
            <a:fld id="{00000000-1234-1234-1234-123412341234}" type="slidenum">
              <a:rPr lang="en-JM"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89592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a.economicmodeling.com/analyst/?t=369HB"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docs.google.com/document/d/1Jv-bpBuB1eCIpseFXe6W8p_Byzcsgxndck0HuyD0bRk/edit#bookmark=id.w2jzt5rypl53"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docs.google.com/document/d/1Jv-bpBuB1eCIpseFXe6W8p_Byzcsgxndck0HuyD0bRk/edit#bookmark=id.9a2k4o2g24a3"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ublic.tableau.com/profile/dhe.state#!/vizhome/AppendixB2020ColoradoTopJobs/AppendixB"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ailchi.mp/state.co.us/wbl-incubator?e=2a23b764c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mailchi.mp/state.co.us/wbl-incubator?e=2a23b764ce"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wdc.colorado.gov/strategies/work-based-learn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837a6e3ec7_2_2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837a6e3ec7_2_2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30" name="Google Shape;130;g837a6e3ec7_2_23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a:t>
            </a:fld>
            <a:endParaRPr/>
          </a:p>
        </p:txBody>
      </p:sp>
    </p:spTree>
    <p:extLst>
      <p:ext uri="{BB962C8B-B14F-4D97-AF65-F5344CB8AC3E}">
        <p14:creationId xmlns:p14="http://schemas.microsoft.com/office/powerpoint/2010/main" val="34183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9cb121f2a8_14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9cb121f2a8_14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04" name="Google Shape;204;g9cb121f2a8_14_2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10</a:t>
            </a:fld>
            <a:endParaRPr/>
          </a:p>
        </p:txBody>
      </p:sp>
    </p:spTree>
    <p:extLst>
      <p:ext uri="{BB962C8B-B14F-4D97-AF65-F5344CB8AC3E}">
        <p14:creationId xmlns:p14="http://schemas.microsoft.com/office/powerpoint/2010/main" val="9945791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53876ed14d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53876ed14d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12" name="Google Shape;212;g53876ed14d_0_1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11</a:t>
            </a:fld>
            <a:endParaRPr/>
          </a:p>
        </p:txBody>
      </p:sp>
    </p:spTree>
    <p:extLst>
      <p:ext uri="{BB962C8B-B14F-4D97-AF65-F5344CB8AC3E}">
        <p14:creationId xmlns:p14="http://schemas.microsoft.com/office/powerpoint/2010/main" val="2395352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9b51dd4eeb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9b51dd4eeb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JM" sz="1100">
                <a:latin typeface="Arial"/>
                <a:ea typeface="Arial"/>
                <a:cs typeface="Arial"/>
                <a:sym typeface="Arial"/>
              </a:rPr>
              <a:t>Total # of Permanent Job Loss:</a:t>
            </a:r>
            <a:endParaRPr sz="1100">
              <a:latin typeface="Arial"/>
              <a:ea typeface="Arial"/>
              <a:cs typeface="Arial"/>
              <a:sym typeface="Arial"/>
            </a:endParaRPr>
          </a:p>
          <a:p>
            <a:pPr marL="457200" lvl="0" indent="-298450" algn="l" rtl="0">
              <a:lnSpc>
                <a:spcPct val="115000"/>
              </a:lnSpc>
              <a:spcBef>
                <a:spcPts val="1200"/>
              </a:spcBef>
              <a:spcAft>
                <a:spcPts val="0"/>
              </a:spcAft>
              <a:buSzPts val="1100"/>
              <a:buFont typeface="Arial"/>
              <a:buChar char="●"/>
            </a:pPr>
            <a:r>
              <a:rPr lang="en-JM" sz="1100">
                <a:latin typeface="Arial"/>
                <a:ea typeface="Arial"/>
                <a:cs typeface="Arial"/>
                <a:sym typeface="Arial"/>
              </a:rPr>
              <a:t>Since August 2019, nonfarm payroll jobs have decreased 147,800, with losses totaling 124,200 in the private sector and 23,600 in government. </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JM" sz="1100">
                <a:latin typeface="Arial"/>
                <a:ea typeface="Arial"/>
                <a:cs typeface="Arial"/>
                <a:sym typeface="Arial"/>
              </a:rPr>
              <a:t>Largest private sector losses were in leisure and hospitality (~66,300)</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JM" sz="1100">
                <a:latin typeface="Arial"/>
                <a:ea typeface="Arial"/>
                <a:cs typeface="Arial"/>
                <a:sym typeface="Arial"/>
              </a:rPr>
              <a:t>Trade Transportation, and Utilities (~18,100)</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JM" sz="1100">
                <a:latin typeface="Arial"/>
                <a:ea typeface="Arial"/>
                <a:cs typeface="Arial"/>
                <a:sym typeface="Arial"/>
              </a:rPr>
              <a:t>other services (~10,700).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JM" sz="1100">
                <a:latin typeface="Arial"/>
                <a:ea typeface="Arial"/>
                <a:cs typeface="Arial"/>
                <a:sym typeface="Arial"/>
              </a:rPr>
              <a:t>Colorado’s rate of job loss over the past year is -5.3 percent, compared to the U.S. rate of -6.8 percent.</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JM" sz="1100">
                <a:latin typeface="Arial"/>
                <a:ea typeface="Arial"/>
                <a:cs typeface="Arial"/>
                <a:sym typeface="Arial"/>
              </a:rPr>
              <a:t>Since May, Colorado has gained back 178,500 of the 342,300 nonfarm jobs lost between Feb and April</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JM" sz="1100">
                <a:latin typeface="Arial"/>
                <a:ea typeface="Arial"/>
                <a:cs typeface="Arial"/>
                <a:sym typeface="Arial"/>
              </a:rPr>
              <a:t>That is a job recovery rate of 52.1%</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JM" sz="1100">
                <a:latin typeface="Arial"/>
                <a:ea typeface="Arial"/>
                <a:cs typeface="Arial"/>
                <a:sym typeface="Arial"/>
              </a:rPr>
              <a:t>Colorado’s seasonally adjusted unemployment rate decreased to 6.7 percent in August from 7.4 percent in July. </a:t>
            </a:r>
            <a:endParaRPr sz="1100">
              <a:latin typeface="Arial"/>
              <a:ea typeface="Arial"/>
              <a:cs typeface="Arial"/>
              <a:sym typeface="Arial"/>
            </a:endParaRPr>
          </a:p>
          <a:p>
            <a:pPr marL="457200" lvl="0" indent="-298450" algn="l" rtl="0">
              <a:lnSpc>
                <a:spcPct val="115000"/>
              </a:lnSpc>
              <a:spcBef>
                <a:spcPts val="0"/>
              </a:spcBef>
              <a:spcAft>
                <a:spcPts val="0"/>
              </a:spcAft>
              <a:buSzPts val="1100"/>
              <a:buFont typeface="Arial"/>
              <a:buChar char="●"/>
            </a:pPr>
            <a:r>
              <a:rPr lang="en-JM" sz="1100">
                <a:latin typeface="Arial"/>
                <a:ea typeface="Arial"/>
                <a:cs typeface="Arial"/>
                <a:sym typeface="Arial"/>
              </a:rPr>
              <a:t>Over the year, the average workweek for all Colorado employees on private nonfarm payrolls increased from 33.6 to 34.2 hours, while average hourly earnings rose from $30.12 to $30.79, over a dollar more than the national average hourly earnings of $29.47.</a:t>
            </a:r>
            <a:endParaRPr sz="1100">
              <a:latin typeface="Arial"/>
              <a:ea typeface="Arial"/>
              <a:cs typeface="Arial"/>
              <a:sym typeface="Arial"/>
            </a:endParaRPr>
          </a:p>
          <a:p>
            <a:pPr marL="0" lvl="0" indent="0" algn="l" rtl="0">
              <a:spcBef>
                <a:spcPts val="1200"/>
              </a:spcBef>
              <a:spcAft>
                <a:spcPts val="0"/>
              </a:spcAft>
              <a:buNone/>
            </a:pPr>
            <a:endParaRPr/>
          </a:p>
        </p:txBody>
      </p:sp>
      <p:sp>
        <p:nvSpPr>
          <p:cNvPr id="220" name="Google Shape;220;g9b51dd4eeb_0_2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12</a:t>
            </a:fld>
            <a:endParaRPr/>
          </a:p>
        </p:txBody>
      </p:sp>
    </p:spTree>
    <p:extLst>
      <p:ext uri="{BB962C8B-B14F-4D97-AF65-F5344CB8AC3E}">
        <p14:creationId xmlns:p14="http://schemas.microsoft.com/office/powerpoint/2010/main" val="28039099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7f9e96dff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97f9e96dff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SzPts val="1100"/>
              <a:buFont typeface="Arial"/>
              <a:buChar char="●"/>
            </a:pPr>
            <a:r>
              <a:rPr lang="en-JM" sz="1100">
                <a:latin typeface="Arial"/>
                <a:ea typeface="Arial"/>
                <a:cs typeface="Arial"/>
                <a:sym typeface="Arial"/>
              </a:rPr>
              <a:t>Colorado’s seasonally adjusted unemployment rate decreased to 6.7 percent in August from 7.4 percent in July. </a:t>
            </a:r>
            <a:endParaRPr sz="1100">
              <a:latin typeface="Arial"/>
              <a:ea typeface="Arial"/>
              <a:cs typeface="Arial"/>
              <a:sym typeface="Arial"/>
            </a:endParaRPr>
          </a:p>
          <a:p>
            <a:pPr marL="914400" lvl="1" indent="-298450" algn="l" rtl="0">
              <a:lnSpc>
                <a:spcPct val="115000"/>
              </a:lnSpc>
              <a:spcBef>
                <a:spcPts val="0"/>
              </a:spcBef>
              <a:spcAft>
                <a:spcPts val="0"/>
              </a:spcAft>
              <a:buSzPts val="1100"/>
              <a:buFont typeface="Arial"/>
              <a:buChar char="○"/>
            </a:pPr>
            <a:r>
              <a:rPr lang="en-JM" sz="1100">
                <a:latin typeface="Arial"/>
                <a:ea typeface="Arial"/>
                <a:cs typeface="Arial"/>
                <a:sym typeface="Arial"/>
              </a:rPr>
              <a:t>During the same period, the national unemployment rate declined one and eight-tenths of a percentage point to 8.4 percent.</a:t>
            </a:r>
            <a:endParaRPr/>
          </a:p>
          <a:p>
            <a:pPr marL="0" lvl="0" indent="0" algn="l" rtl="0">
              <a:spcBef>
                <a:spcPts val="1200"/>
              </a:spcBef>
              <a:spcAft>
                <a:spcPts val="0"/>
              </a:spcAft>
              <a:buNone/>
            </a:pPr>
            <a:r>
              <a:rPr lang="en-JM"/>
              <a:t>The Colorado counties with the highest unemployment rates in August were: Gilpin (10.7%), Huerfano (9.4%), Summit (8.1%), Costilla (7.9%), and Denver (7.9%). County-level unemployment rates are not seasonally adjusted and are directly comparable to Colorado’s August unadjusted rate of 6.6 percent.</a:t>
            </a:r>
            <a:endParaRPr/>
          </a:p>
          <a:p>
            <a:pPr marL="0" lvl="0" indent="0" algn="l" rtl="0">
              <a:spcBef>
                <a:spcPts val="360"/>
              </a:spcBef>
              <a:spcAft>
                <a:spcPts val="0"/>
              </a:spcAft>
              <a:buNone/>
            </a:pPr>
            <a:endParaRPr/>
          </a:p>
          <a:p>
            <a:pPr marL="0" lvl="0" indent="0" algn="l" rtl="0">
              <a:spcBef>
                <a:spcPts val="360"/>
              </a:spcBef>
              <a:spcAft>
                <a:spcPts val="0"/>
              </a:spcAft>
              <a:buNone/>
            </a:pPr>
            <a:endParaRPr/>
          </a:p>
          <a:p>
            <a:pPr marL="0" lvl="0" indent="0" algn="l" rtl="0">
              <a:spcBef>
                <a:spcPts val="360"/>
              </a:spcBef>
              <a:spcAft>
                <a:spcPts val="0"/>
              </a:spcAft>
              <a:buNone/>
            </a:pPr>
            <a:endParaRPr/>
          </a:p>
        </p:txBody>
      </p:sp>
      <p:sp>
        <p:nvSpPr>
          <p:cNvPr id="248" name="Google Shape;248;g97f9e96dff_0_1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13</a:t>
            </a:fld>
            <a:endParaRPr/>
          </a:p>
        </p:txBody>
      </p:sp>
    </p:spTree>
    <p:extLst>
      <p:ext uri="{BB962C8B-B14F-4D97-AF65-F5344CB8AC3E}">
        <p14:creationId xmlns:p14="http://schemas.microsoft.com/office/powerpoint/2010/main" val="1634801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9b51dd4eeb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9b51dd4eeb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56" name="Google Shape;256;g9b51dd4eeb_0_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14</a:t>
            </a:fld>
            <a:endParaRPr/>
          </a:p>
        </p:txBody>
      </p:sp>
    </p:spTree>
    <p:extLst>
      <p:ext uri="{BB962C8B-B14F-4D97-AF65-F5344CB8AC3E}">
        <p14:creationId xmlns:p14="http://schemas.microsoft.com/office/powerpoint/2010/main" val="242569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9b51dd4e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9b51dd4ee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263" name="Google Shape;263;g9b51dd4eeb_0_1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15</a:t>
            </a:fld>
            <a:endParaRPr/>
          </a:p>
        </p:txBody>
      </p:sp>
    </p:spTree>
    <p:extLst>
      <p:ext uri="{BB962C8B-B14F-4D97-AF65-F5344CB8AC3E}">
        <p14:creationId xmlns:p14="http://schemas.microsoft.com/office/powerpoint/2010/main" val="3598976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9b51dd4ee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9b51dd4ee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It is looking up. </a:t>
            </a:r>
            <a:endParaRPr/>
          </a:p>
          <a:p>
            <a:pPr marL="0" lvl="0" indent="0" algn="l" rtl="0">
              <a:spcBef>
                <a:spcPts val="360"/>
              </a:spcBef>
              <a:spcAft>
                <a:spcPts val="0"/>
              </a:spcAft>
              <a:buNone/>
            </a:pPr>
            <a:endParaRPr/>
          </a:p>
          <a:p>
            <a:pPr marL="0" lvl="0" indent="0" algn="l" rtl="0">
              <a:spcBef>
                <a:spcPts val="360"/>
              </a:spcBef>
              <a:spcAft>
                <a:spcPts val="0"/>
              </a:spcAft>
              <a:buNone/>
            </a:pPr>
            <a:r>
              <a:rPr lang="en-JM"/>
              <a:t>in the last 90 days, job postings are up 7.1% compared to the previous 90 days</a:t>
            </a:r>
            <a:endParaRPr/>
          </a:p>
          <a:p>
            <a:pPr marL="152400" marR="304800" lvl="0" indent="0" algn="l" rtl="0">
              <a:lnSpc>
                <a:spcPct val="115000"/>
              </a:lnSpc>
              <a:spcBef>
                <a:spcPts val="0"/>
              </a:spcBef>
              <a:spcAft>
                <a:spcPts val="0"/>
              </a:spcAft>
              <a:buNone/>
            </a:pPr>
            <a:endParaRPr sz="1050">
              <a:solidFill>
                <a:srgbClr val="555555"/>
              </a:solidFill>
              <a:latin typeface="Arial"/>
              <a:ea typeface="Arial"/>
              <a:cs typeface="Arial"/>
              <a:sym typeface="Arial"/>
            </a:endParaRPr>
          </a:p>
          <a:p>
            <a:pPr marL="0" marR="304800" lvl="0" indent="0" algn="l" rtl="0">
              <a:lnSpc>
                <a:spcPct val="115000"/>
              </a:lnSpc>
              <a:spcBef>
                <a:spcPts val="0"/>
              </a:spcBef>
              <a:spcAft>
                <a:spcPts val="0"/>
              </a:spcAft>
              <a:buNone/>
            </a:pPr>
            <a:endParaRPr sz="1050">
              <a:solidFill>
                <a:srgbClr val="555555"/>
              </a:solidFill>
              <a:latin typeface="Arial"/>
              <a:ea typeface="Arial"/>
              <a:cs typeface="Arial"/>
              <a:sym typeface="Arial"/>
            </a:endParaRPr>
          </a:p>
          <a:p>
            <a:pPr marL="152400" marR="304800" lvl="0" indent="0" algn="l" rtl="0">
              <a:lnSpc>
                <a:spcPct val="115000"/>
              </a:lnSpc>
              <a:spcBef>
                <a:spcPts val="0"/>
              </a:spcBef>
              <a:spcAft>
                <a:spcPts val="0"/>
              </a:spcAft>
              <a:buClr>
                <a:schemeClr val="dk1"/>
              </a:buClr>
              <a:buSzPts val="1100"/>
              <a:buFont typeface="Arial"/>
              <a:buNone/>
            </a:pPr>
            <a:r>
              <a:rPr lang="en-JM" sz="1050">
                <a:solidFill>
                  <a:srgbClr val="555555"/>
                </a:solidFill>
                <a:latin typeface="Arial"/>
                <a:ea typeface="Arial"/>
                <a:cs typeface="Arial"/>
                <a:sym typeface="Arial"/>
              </a:rPr>
              <a:t>Latest 90 Days Unique Postings % Change (Active)</a:t>
            </a:r>
            <a:endParaRPr sz="1050">
              <a:solidFill>
                <a:srgbClr val="555555"/>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0" marR="304800" lvl="0" indent="0" algn="l" rtl="0">
              <a:lnSpc>
                <a:spcPct val="115000"/>
              </a:lnSpc>
              <a:spcBef>
                <a:spcPts val="0"/>
              </a:spcBef>
              <a:spcAft>
                <a:spcPts val="0"/>
              </a:spcAft>
              <a:buClr>
                <a:schemeClr val="dk1"/>
              </a:buClr>
              <a:buSzPts val="1100"/>
              <a:buFont typeface="Arial"/>
              <a:buNone/>
            </a:pPr>
            <a:endParaRPr sz="1000">
              <a:solidFill>
                <a:srgbClr val="666666"/>
              </a:solidFill>
              <a:uFill>
                <a:noFill/>
              </a:u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endParaRPr>
          </a:p>
          <a:p>
            <a:pPr marL="152400" marR="152400" lvl="0" indent="0" algn="l" rtl="0">
              <a:lnSpc>
                <a:spcPct val="168000"/>
              </a:lnSpc>
              <a:spcBef>
                <a:spcPts val="0"/>
              </a:spcBef>
              <a:spcAft>
                <a:spcPts val="0"/>
              </a:spcAft>
              <a:buClr>
                <a:schemeClr val="dk1"/>
              </a:buClr>
              <a:buSzPts val="1100"/>
              <a:buFont typeface="Arial"/>
              <a:buNone/>
            </a:pPr>
            <a:r>
              <a:rPr lang="en-JM" sz="1050">
                <a:solidFill>
                  <a:srgbClr val="555555"/>
                </a:solidFill>
                <a:latin typeface="Arial"/>
                <a:ea typeface="Arial"/>
                <a:cs typeface="Arial"/>
                <a:sym typeface="Arial"/>
              </a:rPr>
              <a:t>Latest 90 days % change in unique active postings (comparing March 29th—June 26th to June 27th—September 24th)</a:t>
            </a:r>
            <a:endParaRPr sz="1050">
              <a:solidFill>
                <a:srgbClr val="555555"/>
              </a:solidFill>
              <a:latin typeface="Arial"/>
              <a:ea typeface="Arial"/>
              <a:cs typeface="Arial"/>
              <a:sym typeface="Arial"/>
            </a:endParaRPr>
          </a:p>
          <a:p>
            <a:pPr marL="0" lvl="0" indent="0" algn="l" rtl="0">
              <a:spcBef>
                <a:spcPts val="360"/>
              </a:spcBef>
              <a:spcAft>
                <a:spcPts val="0"/>
              </a:spcAft>
              <a:buNone/>
            </a:pPr>
            <a:endParaRPr/>
          </a:p>
        </p:txBody>
      </p:sp>
      <p:sp>
        <p:nvSpPr>
          <p:cNvPr id="271" name="Google Shape;271;g9b51dd4eeb_0_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16</a:t>
            </a:fld>
            <a:endParaRPr/>
          </a:p>
        </p:txBody>
      </p:sp>
    </p:spTree>
    <p:extLst>
      <p:ext uri="{BB962C8B-B14F-4D97-AF65-F5344CB8AC3E}">
        <p14:creationId xmlns:p14="http://schemas.microsoft.com/office/powerpoint/2010/main" val="19358636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9cb121f2a8_1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9cb121f2a8_1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summary to tie back into business and implications for k-12</a:t>
            </a:r>
            <a:endParaRPr/>
          </a:p>
          <a:p>
            <a:pPr marL="0" lvl="0" indent="0" algn="l" rtl="0">
              <a:spcBef>
                <a:spcPts val="360"/>
              </a:spcBef>
              <a:spcAft>
                <a:spcPts val="0"/>
              </a:spcAft>
              <a:buNone/>
            </a:pPr>
            <a:endParaRPr/>
          </a:p>
          <a:p>
            <a:pPr marL="0" lvl="0" indent="0" algn="l" rtl="0">
              <a:spcBef>
                <a:spcPts val="360"/>
              </a:spcBef>
              <a:spcAft>
                <a:spcPts val="0"/>
              </a:spcAft>
              <a:buNone/>
            </a:pPr>
            <a:r>
              <a:rPr lang="en-JM"/>
              <a:t>Building programs for k-12 pass to kelly for </a:t>
            </a:r>
            <a:endParaRPr/>
          </a:p>
        </p:txBody>
      </p:sp>
      <p:sp>
        <p:nvSpPr>
          <p:cNvPr id="282" name="Google Shape;282;g9cb121f2a8_14_5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17</a:t>
            </a:fld>
            <a:endParaRPr/>
          </a:p>
        </p:txBody>
      </p:sp>
    </p:spTree>
    <p:extLst>
      <p:ext uri="{BB962C8B-B14F-4D97-AF65-F5344CB8AC3E}">
        <p14:creationId xmlns:p14="http://schemas.microsoft.com/office/powerpoint/2010/main" val="42932061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9b51dd4eeb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9b51dd4eeb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7916"/>
              </a:lnSpc>
              <a:spcBef>
                <a:spcPts val="0"/>
              </a:spcBef>
              <a:spcAft>
                <a:spcPts val="0"/>
              </a:spcAft>
              <a:buClr>
                <a:schemeClr val="dk1"/>
              </a:buClr>
              <a:buSzPts val="1100"/>
              <a:buFont typeface="Arial"/>
              <a:buNone/>
            </a:pPr>
            <a:r>
              <a:rPr lang="en-JM" sz="1100"/>
              <a:t>thirty-six jobs that meet the top job growth criteria that was utilized in the 2019 Talent Pipeline Report--20.5 percent growth over ten years. Twenty-eight occupations meet Tier 1 criteria and eight meet the Tier 2 criteria (see </a:t>
            </a:r>
            <a:r>
              <a:rPr lang="en-JM" sz="1100" u="sng">
                <a:solidFill>
                  <a:srgbClr val="1155CC"/>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Appendix B</a:t>
            </a:r>
            <a:r>
              <a:rPr lang="en-JM" sz="1100"/>
              <a:t> for a full list). Of these highest growth top jobs, a majority fall into the Computer and Mathematical (e.g., software developers, research analysts, statisticians), Educational Instruction (postsecondary teachers), and Healthcare fields.</a:t>
            </a:r>
            <a:r>
              <a:rPr lang="en-JM" sz="1100" u="sng" baseline="30000">
                <a:solidFill>
                  <a:srgbClr val="1155CC"/>
                </a:solidFill>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3</a:t>
            </a:r>
            <a:endParaRPr sz="1100"/>
          </a:p>
          <a:p>
            <a:pPr marL="152400" marR="152400" lvl="0" indent="0" algn="l" rtl="0">
              <a:lnSpc>
                <a:spcPct val="100000"/>
              </a:lnSpc>
              <a:spcBef>
                <a:spcPts val="800"/>
              </a:spcBef>
              <a:spcAft>
                <a:spcPts val="0"/>
              </a:spcAft>
              <a:buNone/>
            </a:pPr>
            <a:endParaRPr sz="950">
              <a:solidFill>
                <a:srgbClr val="555555"/>
              </a:solidFill>
              <a:latin typeface="Arial"/>
              <a:ea typeface="Arial"/>
              <a:cs typeface="Arial"/>
              <a:sym typeface="Arial"/>
            </a:endParaRPr>
          </a:p>
          <a:p>
            <a:pPr marL="152400" marR="152400" lvl="0" indent="0" algn="l" rtl="0">
              <a:lnSpc>
                <a:spcPct val="100000"/>
              </a:lnSpc>
              <a:spcBef>
                <a:spcPts val="0"/>
              </a:spcBef>
              <a:spcAft>
                <a:spcPts val="0"/>
              </a:spcAft>
              <a:buNone/>
            </a:pPr>
            <a:r>
              <a:rPr lang="en-JM" sz="950">
                <a:solidFill>
                  <a:srgbClr val="555555"/>
                </a:solidFill>
                <a:latin typeface="Arial"/>
                <a:ea typeface="Arial"/>
                <a:cs typeface="Arial"/>
                <a:sym typeface="Arial"/>
              </a:rPr>
              <a:t>March 2019-August 2019 top posted occupations</a:t>
            </a:r>
            <a:endParaRPr sz="950">
              <a:solidFill>
                <a:srgbClr val="555555"/>
              </a:solidFill>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latin typeface="Arial"/>
                <a:ea typeface="Arial"/>
                <a:cs typeface="Arial"/>
                <a:sym typeface="Arial"/>
              </a:rPr>
              <a:t>Heavy and Tractor-Trailer Truck Drivers</a:t>
            </a:r>
            <a:endParaRPr sz="950">
              <a:solidFill>
                <a:srgbClr val="555555"/>
              </a:solidFill>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latin typeface="Arial"/>
                <a:ea typeface="Arial"/>
                <a:cs typeface="Arial"/>
                <a:sym typeface="Arial"/>
              </a:rPr>
              <a:t>Registered Nurses</a:t>
            </a:r>
            <a:endParaRPr sz="950">
              <a:solidFill>
                <a:srgbClr val="555555"/>
              </a:solidFill>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latin typeface="Arial"/>
                <a:ea typeface="Arial"/>
                <a:cs typeface="Arial"/>
                <a:sym typeface="Arial"/>
              </a:rPr>
              <a:t>Software Developers and Software Quality Assurance Analysts and Testers</a:t>
            </a:r>
            <a:endParaRPr sz="950">
              <a:solidFill>
                <a:srgbClr val="555555"/>
              </a:solidFill>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latin typeface="Arial"/>
                <a:ea typeface="Arial"/>
                <a:cs typeface="Arial"/>
                <a:sym typeface="Arial"/>
              </a:rPr>
              <a:t>Retail Salespersons</a:t>
            </a:r>
            <a:endParaRPr sz="950">
              <a:solidFill>
                <a:srgbClr val="555555"/>
              </a:solidFill>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latin typeface="Arial"/>
                <a:ea typeface="Arial"/>
                <a:cs typeface="Arial"/>
                <a:sym typeface="Arial"/>
              </a:rPr>
              <a:t>Customer Service Representatives</a:t>
            </a:r>
            <a:endParaRPr sz="950">
              <a:solidFill>
                <a:srgbClr val="555555"/>
              </a:solidFill>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latin typeface="Arial"/>
                <a:ea typeface="Arial"/>
                <a:cs typeface="Arial"/>
                <a:sym typeface="Arial"/>
              </a:rPr>
              <a:t>Computer Occupations, All other</a:t>
            </a:r>
            <a:endParaRPr sz="950">
              <a:solidFill>
                <a:srgbClr val="555555"/>
              </a:solidFill>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highlight>
                  <a:srgbClr val="FFFF00"/>
                </a:highlight>
                <a:latin typeface="Arial"/>
                <a:ea typeface="Arial"/>
                <a:cs typeface="Arial"/>
                <a:sym typeface="Arial"/>
              </a:rPr>
              <a:t>First-line supervisors of retail sales workers</a:t>
            </a:r>
            <a:endParaRPr sz="950">
              <a:solidFill>
                <a:srgbClr val="555555"/>
              </a:solidFill>
              <a:highlight>
                <a:srgbClr val="FFFF00"/>
              </a:highlight>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highlight>
                  <a:srgbClr val="FFFF00"/>
                </a:highlight>
                <a:latin typeface="Arial"/>
                <a:ea typeface="Arial"/>
                <a:cs typeface="Arial"/>
                <a:sym typeface="Arial"/>
              </a:rPr>
              <a:t>first-line supervisors of office and administrative support workers</a:t>
            </a:r>
            <a:endParaRPr sz="950">
              <a:solidFill>
                <a:srgbClr val="555555"/>
              </a:solidFill>
              <a:highlight>
                <a:srgbClr val="FFFF00"/>
              </a:highlight>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highlight>
                  <a:srgbClr val="FFFF00"/>
                </a:highlight>
                <a:latin typeface="Arial"/>
                <a:ea typeface="Arial"/>
                <a:cs typeface="Arial"/>
                <a:sym typeface="Arial"/>
              </a:rPr>
              <a:t>sales representatives, wholesale and manufacturing, except technical and scientific products</a:t>
            </a:r>
            <a:endParaRPr sz="950">
              <a:solidFill>
                <a:srgbClr val="555555"/>
              </a:solidFill>
              <a:highlight>
                <a:srgbClr val="FFFF00"/>
              </a:highlight>
              <a:latin typeface="Arial"/>
              <a:ea typeface="Arial"/>
              <a:cs typeface="Arial"/>
              <a:sym typeface="Arial"/>
            </a:endParaRPr>
          </a:p>
          <a:p>
            <a:pPr marL="457200" marR="152400" lvl="0" indent="-288925" algn="l" rtl="0">
              <a:lnSpc>
                <a:spcPct val="100000"/>
              </a:lnSpc>
              <a:spcBef>
                <a:spcPts val="0"/>
              </a:spcBef>
              <a:spcAft>
                <a:spcPts val="0"/>
              </a:spcAft>
              <a:buClr>
                <a:srgbClr val="555555"/>
              </a:buClr>
              <a:buSzPts val="950"/>
              <a:buFont typeface="Arial"/>
              <a:buChar char="●"/>
            </a:pPr>
            <a:r>
              <a:rPr lang="en-JM" sz="950">
                <a:solidFill>
                  <a:srgbClr val="555555"/>
                </a:solidFill>
                <a:highlight>
                  <a:srgbClr val="FFFF00"/>
                </a:highlight>
                <a:latin typeface="Arial"/>
                <a:ea typeface="Arial"/>
                <a:cs typeface="Arial"/>
                <a:sym typeface="Arial"/>
              </a:rPr>
              <a:t>marketing managers</a:t>
            </a:r>
            <a:endParaRPr sz="950">
              <a:solidFill>
                <a:srgbClr val="555555"/>
              </a:solidFill>
              <a:highlight>
                <a:srgbClr val="FFFF00"/>
              </a:highlight>
              <a:latin typeface="Arial"/>
              <a:ea typeface="Arial"/>
              <a:cs typeface="Arial"/>
              <a:sym typeface="Arial"/>
            </a:endParaRPr>
          </a:p>
          <a:p>
            <a:pPr marL="0" lvl="0" indent="0" algn="l" rtl="0">
              <a:spcBef>
                <a:spcPts val="360"/>
              </a:spcBef>
              <a:spcAft>
                <a:spcPts val="0"/>
              </a:spcAft>
              <a:buNone/>
            </a:pPr>
            <a:endParaRPr/>
          </a:p>
        </p:txBody>
      </p:sp>
      <p:sp>
        <p:nvSpPr>
          <p:cNvPr id="288" name="Google Shape;288;g9b51dd4eeb_0_64: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18</a:t>
            </a:fld>
            <a:endParaRPr/>
          </a:p>
        </p:txBody>
      </p:sp>
    </p:spTree>
    <p:extLst>
      <p:ext uri="{BB962C8B-B14F-4D97-AF65-F5344CB8AC3E}">
        <p14:creationId xmlns:p14="http://schemas.microsoft.com/office/powerpoint/2010/main" val="4016229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9b51dd4eeb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 name="Google Shape;297;g9b51dd4eeb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From Mark (Pinnacol Assurance - Denver CO) : </a:t>
            </a:r>
            <a:endParaRPr/>
          </a:p>
          <a:p>
            <a:pPr marL="0" lvl="0" indent="0" algn="l" rtl="0">
              <a:spcBef>
                <a:spcPts val="360"/>
              </a:spcBef>
              <a:spcAft>
                <a:spcPts val="0"/>
              </a:spcAft>
              <a:buClr>
                <a:schemeClr val="dk1"/>
              </a:buClr>
              <a:buSzPts val="1100"/>
              <a:buFont typeface="Arial"/>
              <a:buNone/>
            </a:pPr>
            <a:r>
              <a:rPr lang="en-JM"/>
              <a:t>It’s only one company’s data, granted, but we have continued hiring even through the COVID recession especially for Customer Service and IT positions</a:t>
            </a:r>
            <a:endParaRPr/>
          </a:p>
          <a:p>
            <a:pPr marL="0" lvl="0" indent="0" algn="l" rtl="0">
              <a:spcBef>
                <a:spcPts val="360"/>
              </a:spcBef>
              <a:spcAft>
                <a:spcPts val="0"/>
              </a:spcAft>
              <a:buClr>
                <a:schemeClr val="dk1"/>
              </a:buClr>
              <a:buSzPts val="1100"/>
              <a:buFont typeface="Arial"/>
              <a:buNone/>
            </a:pPr>
            <a:r>
              <a:rPr lang="en-JM"/>
              <a:t>Per our Hiring team the characteristics we seek in addition to core values are:</a:t>
            </a:r>
            <a:endParaRPr/>
          </a:p>
          <a:p>
            <a:pPr marL="0" lvl="0" indent="0" algn="l" rtl="0">
              <a:spcBef>
                <a:spcPts val="360"/>
              </a:spcBef>
              <a:spcAft>
                <a:spcPts val="0"/>
              </a:spcAft>
              <a:buClr>
                <a:schemeClr val="dk1"/>
              </a:buClr>
              <a:buSzPts val="1100"/>
              <a:buFont typeface="Arial"/>
              <a:buNone/>
            </a:pPr>
            <a:r>
              <a:rPr lang="en-JM"/>
              <a:t>non-tech roles: customer-focus/customer-facing background, ability to handle a fast-paced environment, organization/time management/ability to prioritize, teamwork/collaboration, strong communication, adaptability and independent decision making. </a:t>
            </a:r>
            <a:endParaRPr/>
          </a:p>
          <a:p>
            <a:pPr marL="0" lvl="0" indent="0" algn="l" rtl="0">
              <a:spcBef>
                <a:spcPts val="360"/>
              </a:spcBef>
              <a:spcAft>
                <a:spcPts val="0"/>
              </a:spcAft>
              <a:buClr>
                <a:schemeClr val="dk1"/>
              </a:buClr>
              <a:buSzPts val="1100"/>
              <a:buFont typeface="Arial"/>
              <a:buNone/>
            </a:pPr>
            <a:r>
              <a:rPr lang="en-JM"/>
              <a:t>tech roles: curiosity/passion for tech, humility, innovation, teamwork/collaboration, strong communication skills, adaptability and independent decision making.</a:t>
            </a:r>
            <a:endParaRPr/>
          </a:p>
          <a:p>
            <a:pPr marL="0" lvl="0" indent="0" algn="l" rtl="0">
              <a:spcBef>
                <a:spcPts val="360"/>
              </a:spcBef>
              <a:spcAft>
                <a:spcPts val="0"/>
              </a:spcAft>
              <a:buNone/>
            </a:pPr>
            <a:endParaRPr/>
          </a:p>
        </p:txBody>
      </p:sp>
      <p:sp>
        <p:nvSpPr>
          <p:cNvPr id="298" name="Google Shape;298;g9b51dd4eeb_0_7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19</a:t>
            </a:fld>
            <a:endParaRPr/>
          </a:p>
        </p:txBody>
      </p:sp>
    </p:spTree>
    <p:extLst>
      <p:ext uri="{BB962C8B-B14F-4D97-AF65-F5344CB8AC3E}">
        <p14:creationId xmlns:p14="http://schemas.microsoft.com/office/powerpoint/2010/main" val="3467054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964fb2d98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964fb2d98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39" name="Google Shape;139;g964fb2d983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a:t>
            </a:fld>
            <a:endParaRPr/>
          </a:p>
        </p:txBody>
      </p:sp>
    </p:spTree>
    <p:extLst>
      <p:ext uri="{BB962C8B-B14F-4D97-AF65-F5344CB8AC3E}">
        <p14:creationId xmlns:p14="http://schemas.microsoft.com/office/powerpoint/2010/main" val="7301588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9b51dd4eeb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9b51dd4eeb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2400" marR="152400" lvl="0" indent="0" algn="l" rtl="0">
              <a:lnSpc>
                <a:spcPct val="168000"/>
              </a:lnSpc>
              <a:spcBef>
                <a:spcPts val="0"/>
              </a:spcBef>
              <a:spcAft>
                <a:spcPts val="0"/>
              </a:spcAft>
              <a:buNone/>
            </a:pPr>
            <a:r>
              <a:rPr lang="en-JM" sz="1050">
                <a:solidFill>
                  <a:srgbClr val="555555"/>
                </a:solidFill>
                <a:latin typeface="Arial"/>
                <a:ea typeface="Arial"/>
                <a:cs typeface="Arial"/>
                <a:sym typeface="Arial"/>
              </a:rPr>
              <a:t>From Mark:  CompTIA and CAPM are both certs we have apprentices pursue through our model as requested by our SMEs</a:t>
            </a:r>
            <a:endParaRPr sz="1050">
              <a:solidFill>
                <a:srgbClr val="555555"/>
              </a:solidFill>
              <a:latin typeface="Arial"/>
              <a:ea typeface="Arial"/>
              <a:cs typeface="Arial"/>
              <a:sym typeface="Arial"/>
            </a:endParaRPr>
          </a:p>
          <a:p>
            <a:pPr marL="0" lvl="0" indent="0" algn="l" rtl="0">
              <a:spcBef>
                <a:spcPts val="360"/>
              </a:spcBef>
              <a:spcAft>
                <a:spcPts val="0"/>
              </a:spcAft>
              <a:buNone/>
            </a:pPr>
            <a:endParaRPr/>
          </a:p>
        </p:txBody>
      </p:sp>
      <p:sp>
        <p:nvSpPr>
          <p:cNvPr id="310" name="Google Shape;310;g9b51dd4eeb_0_9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20</a:t>
            </a:fld>
            <a:endParaRPr/>
          </a:p>
        </p:txBody>
      </p:sp>
    </p:spTree>
    <p:extLst>
      <p:ext uri="{BB962C8B-B14F-4D97-AF65-F5344CB8AC3E}">
        <p14:creationId xmlns:p14="http://schemas.microsoft.com/office/powerpoint/2010/main" val="21535843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9cb121f2a8_14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9cb121f2a8_14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sz="800" u="sng">
                <a:solidFill>
                  <a:schemeClr val="hlink"/>
                </a:solidFill>
                <a:hlinkClick r:id="rId3"/>
              </a:rPr>
              <a:t>https://public.tableau.com/profile/dhe.state#!/vizhome/AppendixB2020ColoradoTopJobs/AppendixB</a:t>
            </a:r>
            <a:r>
              <a:rPr lang="en-JM" sz="800"/>
              <a:t> </a:t>
            </a:r>
            <a:endParaRPr sz="800"/>
          </a:p>
          <a:p>
            <a:pPr marL="0" lvl="0" indent="0" algn="l" rtl="0">
              <a:spcBef>
                <a:spcPts val="360"/>
              </a:spcBef>
              <a:spcAft>
                <a:spcPts val="0"/>
              </a:spcAft>
              <a:buNone/>
            </a:pPr>
            <a:r>
              <a:rPr lang="en-JM"/>
              <a:t>Digital piece and communication are huge</a:t>
            </a:r>
            <a:endParaRPr/>
          </a:p>
          <a:p>
            <a:pPr marL="0" lvl="0" indent="0" algn="l" rtl="0">
              <a:spcBef>
                <a:spcPts val="360"/>
              </a:spcBef>
              <a:spcAft>
                <a:spcPts val="0"/>
              </a:spcAft>
              <a:buNone/>
            </a:pPr>
            <a:r>
              <a:rPr lang="en-JM"/>
              <a:t>summary to tie back into business and implications for k-12</a:t>
            </a:r>
            <a:endParaRPr/>
          </a:p>
          <a:p>
            <a:pPr marL="0" lvl="0" indent="0" algn="l" rtl="0">
              <a:spcBef>
                <a:spcPts val="360"/>
              </a:spcBef>
              <a:spcAft>
                <a:spcPts val="0"/>
              </a:spcAft>
              <a:buNone/>
            </a:pPr>
            <a:r>
              <a:rPr lang="en-JM"/>
              <a:t>top jobs discussion</a:t>
            </a:r>
            <a:endParaRPr/>
          </a:p>
          <a:p>
            <a:pPr marL="0" lvl="0" indent="0" algn="l" rtl="0">
              <a:spcBef>
                <a:spcPts val="360"/>
              </a:spcBef>
              <a:spcAft>
                <a:spcPts val="0"/>
              </a:spcAft>
              <a:buClr>
                <a:schemeClr val="dk1"/>
              </a:buClr>
              <a:buSzPts val="1100"/>
              <a:buFont typeface="Arial"/>
              <a:buNone/>
            </a:pPr>
            <a:r>
              <a:rPr lang="en-JM"/>
              <a:t>how reactive </a:t>
            </a:r>
            <a:endParaRPr/>
          </a:p>
          <a:p>
            <a:pPr marL="0" lvl="0" indent="0" algn="l" rtl="0">
              <a:spcBef>
                <a:spcPts val="360"/>
              </a:spcBef>
              <a:spcAft>
                <a:spcPts val="0"/>
              </a:spcAft>
              <a:buClr>
                <a:schemeClr val="dk1"/>
              </a:buClr>
              <a:buSzPts val="1100"/>
              <a:buFont typeface="Arial"/>
              <a:buNone/>
            </a:pPr>
            <a:endParaRPr/>
          </a:p>
          <a:p>
            <a:pPr marL="0" lvl="0" indent="0" algn="l" rtl="0">
              <a:spcBef>
                <a:spcPts val="360"/>
              </a:spcBef>
              <a:spcAft>
                <a:spcPts val="0"/>
              </a:spcAft>
              <a:buClr>
                <a:schemeClr val="dk1"/>
              </a:buClr>
              <a:buSzPts val="1100"/>
              <a:buFont typeface="Arial"/>
              <a:buNone/>
            </a:pPr>
            <a:r>
              <a:rPr lang="en-JM"/>
              <a:t>Building programs for k-12 pass to kelly for </a:t>
            </a:r>
            <a:endParaRPr/>
          </a:p>
        </p:txBody>
      </p:sp>
      <p:sp>
        <p:nvSpPr>
          <p:cNvPr id="319" name="Google Shape;319;g9cb121f2a8_14_4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21</a:t>
            </a:fld>
            <a:endParaRPr/>
          </a:p>
        </p:txBody>
      </p:sp>
    </p:spTree>
    <p:extLst>
      <p:ext uri="{BB962C8B-B14F-4D97-AF65-F5344CB8AC3E}">
        <p14:creationId xmlns:p14="http://schemas.microsoft.com/office/powerpoint/2010/main" val="271524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g9b51dd4eeb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5" name="Google Shape;325;g9b51dd4eeb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000"/>
              </a:spcBef>
              <a:spcAft>
                <a:spcPts val="0"/>
              </a:spcAft>
              <a:buNone/>
            </a:pPr>
            <a:endParaRPr sz="1050">
              <a:solidFill>
                <a:srgbClr val="555555"/>
              </a:solidFill>
              <a:latin typeface="Arial"/>
              <a:ea typeface="Arial"/>
              <a:cs typeface="Arial"/>
              <a:sym typeface="Arial"/>
            </a:endParaRPr>
          </a:p>
        </p:txBody>
      </p:sp>
      <p:sp>
        <p:nvSpPr>
          <p:cNvPr id="326" name="Google Shape;326;g9b51dd4eeb_0_10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22</a:t>
            </a:fld>
            <a:endParaRPr/>
          </a:p>
        </p:txBody>
      </p:sp>
    </p:spTree>
    <p:extLst>
      <p:ext uri="{BB962C8B-B14F-4D97-AF65-F5344CB8AC3E}">
        <p14:creationId xmlns:p14="http://schemas.microsoft.com/office/powerpoint/2010/main" val="996490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9cb121f2a8_14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9cb121f2a8_14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35" name="Google Shape;335;g9cb121f2a8_14_6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23</a:t>
            </a:fld>
            <a:endParaRPr/>
          </a:p>
        </p:txBody>
      </p:sp>
    </p:spTree>
    <p:extLst>
      <p:ext uri="{BB962C8B-B14F-4D97-AF65-F5344CB8AC3E}">
        <p14:creationId xmlns:p14="http://schemas.microsoft.com/office/powerpoint/2010/main" val="1338050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53876ed14d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 name="Google Shape;340;g53876ed14d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41" name="Google Shape;341;g53876ed14d_0_3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24</a:t>
            </a:fld>
            <a:endParaRPr/>
          </a:p>
        </p:txBody>
      </p:sp>
    </p:spTree>
    <p:extLst>
      <p:ext uri="{BB962C8B-B14F-4D97-AF65-F5344CB8AC3E}">
        <p14:creationId xmlns:p14="http://schemas.microsoft.com/office/powerpoint/2010/main" val="11233728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9b80d109c0_6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9b80d109c0_6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50" name="Google Shape;350;g9b80d109c0_6_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25</a:t>
            </a:fld>
            <a:endParaRPr/>
          </a:p>
        </p:txBody>
      </p:sp>
    </p:spTree>
    <p:extLst>
      <p:ext uri="{BB962C8B-B14F-4D97-AF65-F5344CB8AC3E}">
        <p14:creationId xmlns:p14="http://schemas.microsoft.com/office/powerpoint/2010/main" val="21756507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97f9e96dff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97f9e96dff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From Mark: Agree that many businesses and industries are pinched and hyperfocused on operations and staying afloat. Knowing industry trends, needs, challenges and resources can certainly serve as assets to bring to the relationship building process to drive engagement. Easily accessible resources and content absolutely helps remove barriers.</a:t>
            </a:r>
            <a:endParaRPr/>
          </a:p>
          <a:p>
            <a:pPr marL="0" lvl="0" indent="0" algn="l" rtl="0">
              <a:spcBef>
                <a:spcPts val="360"/>
              </a:spcBef>
              <a:spcAft>
                <a:spcPts val="0"/>
              </a:spcAft>
              <a:buClr>
                <a:schemeClr val="dk1"/>
              </a:buClr>
              <a:buSzPts val="1100"/>
              <a:buFont typeface="Arial"/>
              <a:buNone/>
            </a:pPr>
            <a:r>
              <a:rPr lang="en-JM"/>
              <a:t>We have had to pivot many aspects of our program to accommodate the remote workforce. Prioritizing relationship building time with staff and mentors has been essential for our participants ongoing success in this climate. </a:t>
            </a:r>
            <a:endParaRPr/>
          </a:p>
          <a:p>
            <a:pPr marL="0" lvl="0" indent="0" algn="l" rtl="0">
              <a:spcBef>
                <a:spcPts val="360"/>
              </a:spcBef>
              <a:spcAft>
                <a:spcPts val="0"/>
              </a:spcAft>
              <a:buNone/>
            </a:pPr>
            <a:endParaRPr/>
          </a:p>
        </p:txBody>
      </p:sp>
      <p:sp>
        <p:nvSpPr>
          <p:cNvPr id="358" name="Google Shape;358;g97f9e96dff_0_17: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26</a:t>
            </a:fld>
            <a:endParaRPr/>
          </a:p>
        </p:txBody>
      </p:sp>
    </p:spTree>
    <p:extLst>
      <p:ext uri="{BB962C8B-B14F-4D97-AF65-F5344CB8AC3E}">
        <p14:creationId xmlns:p14="http://schemas.microsoft.com/office/powerpoint/2010/main" val="1450041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9cb121f2a8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9cb121f2a8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66" name="Google Shape;366;g9cb121f2a8_1_1: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27</a:t>
            </a:fld>
            <a:endParaRPr/>
          </a:p>
        </p:txBody>
      </p:sp>
    </p:spTree>
    <p:extLst>
      <p:ext uri="{BB962C8B-B14F-4D97-AF65-F5344CB8AC3E}">
        <p14:creationId xmlns:p14="http://schemas.microsoft.com/office/powerpoint/2010/main" val="12545476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53876ed14d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53876ed14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374" name="Google Shape;374;g53876ed14d_0_2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28</a:t>
            </a:fld>
            <a:endParaRPr/>
          </a:p>
        </p:txBody>
      </p:sp>
    </p:spTree>
    <p:extLst>
      <p:ext uri="{BB962C8B-B14F-4D97-AF65-F5344CB8AC3E}">
        <p14:creationId xmlns:p14="http://schemas.microsoft.com/office/powerpoint/2010/main" val="28942973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9cb121f2a8_2_16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g9cb121f2a8_2_1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436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939e694df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939e694df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47" name="Google Shape;147;g939e694df9_0_3: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a:t>
            </a:fld>
            <a:endParaRPr/>
          </a:p>
        </p:txBody>
      </p:sp>
    </p:spTree>
    <p:extLst>
      <p:ext uri="{BB962C8B-B14F-4D97-AF65-F5344CB8AC3E}">
        <p14:creationId xmlns:p14="http://schemas.microsoft.com/office/powerpoint/2010/main" val="2255457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9cb121f2a8_2_1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7" name="Google Shape;387;g9cb121f2a8_2_1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JM"/>
              <a:t>Why am I talking to you about business engagement – CEI and Colorado Succeeds having been working with schools to bolster business engagement, among other things, for the last year. </a:t>
            </a:r>
            <a:endParaRPr/>
          </a:p>
          <a:p>
            <a:pPr marL="0" lvl="0" indent="0" algn="l" rtl="0">
              <a:spcBef>
                <a:spcPts val="0"/>
              </a:spcBef>
              <a:spcAft>
                <a:spcPts val="0"/>
              </a:spcAft>
              <a:buNone/>
            </a:pPr>
            <a:endParaRPr/>
          </a:p>
          <a:p>
            <a:pPr marL="0" lvl="0" indent="0" algn="l" rtl="0">
              <a:spcBef>
                <a:spcPts val="0"/>
              </a:spcBef>
              <a:spcAft>
                <a:spcPts val="0"/>
              </a:spcAft>
              <a:buNone/>
            </a:pPr>
            <a:r>
              <a:rPr lang="en-JM"/>
              <a:t>Technical assistance and experience of Colorado Education Initiative combined with business and policy experience of Colorado Succeeds to support schools throughout this process. </a:t>
            </a:r>
            <a:endParaRPr/>
          </a:p>
          <a:p>
            <a:pPr marL="0" lvl="0" indent="0" algn="l" rtl="0">
              <a:spcBef>
                <a:spcPts val="0"/>
              </a:spcBef>
              <a:spcAft>
                <a:spcPts val="0"/>
              </a:spcAft>
              <a:buNone/>
            </a:pPr>
            <a:endParaRPr/>
          </a:p>
          <a:p>
            <a:pPr marL="0" lvl="0" indent="0" algn="l" rtl="0">
              <a:spcBef>
                <a:spcPts val="0"/>
              </a:spcBef>
              <a:spcAft>
                <a:spcPts val="0"/>
              </a:spcAft>
              <a:buNone/>
            </a:pPr>
            <a:r>
              <a:rPr lang="en-JM"/>
              <a:t>Colorado Succeeds is a coalition of business leaders invested in education reform. </a:t>
            </a:r>
            <a:endParaRPr/>
          </a:p>
        </p:txBody>
      </p:sp>
      <p:sp>
        <p:nvSpPr>
          <p:cNvPr id="388" name="Google Shape;388;g9cb121f2a8_2_16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JM"/>
              <a:t>30</a:t>
            </a:fld>
            <a:endParaRPr/>
          </a:p>
        </p:txBody>
      </p:sp>
    </p:spTree>
    <p:extLst>
      <p:ext uri="{BB962C8B-B14F-4D97-AF65-F5344CB8AC3E}">
        <p14:creationId xmlns:p14="http://schemas.microsoft.com/office/powerpoint/2010/main" val="13288719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9cb121f2a8_2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g9cb121f2a8_2_1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JM"/>
              <a:t>Each community developed a plan to offer career connected learning opportunities based on the needs, interests and strengths of the educonomy – community, schools and industry. We did not prescribe any one path for any community. </a:t>
            </a:r>
            <a:endParaRPr/>
          </a:p>
        </p:txBody>
      </p:sp>
      <p:sp>
        <p:nvSpPr>
          <p:cNvPr id="397" name="Google Shape;397;g9cb121f2a8_2_1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JM"/>
              <a:t>31</a:t>
            </a:fld>
            <a:endParaRPr/>
          </a:p>
        </p:txBody>
      </p:sp>
    </p:spTree>
    <p:extLst>
      <p:ext uri="{BB962C8B-B14F-4D97-AF65-F5344CB8AC3E}">
        <p14:creationId xmlns:p14="http://schemas.microsoft.com/office/powerpoint/2010/main" val="1140719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9cb121f2a8_2_2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g9cb121f2a8_2_2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JM"/>
              <a:t>From Mark : Consideration, once established can you parlay or capitalize on momentum related career-connected learning opportunities with partners? Help partners invested in one layer of the learning continuum maintain momentum into other layers etc. could job shadows turn into internships?  Internships into apprenticeships when the fit is right? Often once an employer sees a success on one layer/has built relationships with students, they are open to staying engaged. </a:t>
            </a:r>
            <a:endParaRPr/>
          </a:p>
          <a:p>
            <a:pPr marL="0" lvl="0" indent="0" algn="l" rtl="0">
              <a:spcBef>
                <a:spcPts val="0"/>
              </a:spcBef>
              <a:spcAft>
                <a:spcPts val="0"/>
              </a:spcAft>
              <a:buClr>
                <a:schemeClr val="dk1"/>
              </a:buClr>
              <a:buSzPts val="1100"/>
              <a:buFont typeface="Arial"/>
              <a:buNone/>
            </a:pPr>
            <a:r>
              <a:rPr lang="en-JM"/>
              <a:t>16:08:58	 From  Mark Tapy (Pinnacol Assurance - Denver CO) : The ROI is always critical. ROI comes in many forms in addition to the bottom line, added bandwidth, talent pipelines, staff development, cultural implications within the workforce, exposure to high need industry, higher organizational visibility and engagement with the community. There are many angles to consider as part of the value proposition. </a:t>
            </a:r>
            <a:endParaRPr/>
          </a:p>
          <a:p>
            <a:pPr marL="0" lvl="0" indent="0" algn="l" rtl="0">
              <a:spcBef>
                <a:spcPts val="0"/>
              </a:spcBef>
              <a:spcAft>
                <a:spcPts val="0"/>
              </a:spcAft>
              <a:buNone/>
            </a:pPr>
            <a:endParaRPr/>
          </a:p>
        </p:txBody>
      </p:sp>
      <p:sp>
        <p:nvSpPr>
          <p:cNvPr id="433" name="Google Shape;433;g9cb121f2a8_2_2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JM"/>
              <a:t>32</a:t>
            </a:fld>
            <a:endParaRPr/>
          </a:p>
        </p:txBody>
      </p:sp>
    </p:spTree>
    <p:extLst>
      <p:ext uri="{BB962C8B-B14F-4D97-AF65-F5344CB8AC3E}">
        <p14:creationId xmlns:p14="http://schemas.microsoft.com/office/powerpoint/2010/main" val="2215783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9cb121f2a8_1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JM"/>
              <a:t>From Mark: Agree with all. I want to underscore the concept of provide examples, consider bringing students/student profiles, share examples of success. For business, if you can see it you can do it especially when WBL is an abstract concept. Businesses can be risk averse, seeing experiences done and done well, helps paint a picture of what is possible. Knowing that they are not out on an island in this endeavor and there is precedent. </a:t>
            </a:r>
            <a:endParaRPr/>
          </a:p>
        </p:txBody>
      </p:sp>
      <p:sp>
        <p:nvSpPr>
          <p:cNvPr id="441" name="Google Shape;441;g9cb121f2a8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79078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9cb121f2a8_2_2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g9cb121f2a8_2_2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41073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9cb121f2a8_2_22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JM"/>
              <a:t>From Mark: Pre existing relationships YES! I will also say it is worth knowing what are the values of the organization and how the business interacts with the community or workforce in  CSR capacities, won’t necessarily close the partnership as often, but those insights could serve as inroads or at least help target champions and partners to approach within the organization.  </a:t>
            </a:r>
            <a:endParaRPr/>
          </a:p>
        </p:txBody>
      </p:sp>
      <p:sp>
        <p:nvSpPr>
          <p:cNvPr id="455" name="Google Shape;455;g9cb121f2a8_2_2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85534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9cb121f2a8_2_23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g9cb121f2a8_2_2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33532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9cb121f2a8_2_23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JM"/>
              <a:t>From Mark: There are intermediaries available that can also help support some of these initiatives. We work directly with CareerWise Colorado to facilitate our implementation. </a:t>
            </a:r>
            <a:endParaRPr/>
          </a:p>
        </p:txBody>
      </p:sp>
      <p:sp>
        <p:nvSpPr>
          <p:cNvPr id="470" name="Google Shape;470;g9cb121f2a8_2_2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356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53876ed14d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53876ed14d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77" name="Google Shape;477;g53876ed14d_0_2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38</a:t>
            </a:fld>
            <a:endParaRPr/>
          </a:p>
        </p:txBody>
      </p:sp>
    </p:spTree>
    <p:extLst>
      <p:ext uri="{BB962C8B-B14F-4D97-AF65-F5344CB8AC3E}">
        <p14:creationId xmlns:p14="http://schemas.microsoft.com/office/powerpoint/2010/main" val="3720479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9cb121f2a8_14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9cb121f2a8_14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483" name="Google Shape;483;g9cb121f2a8_14_6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39</a:t>
            </a:fld>
            <a:endParaRPr/>
          </a:p>
        </p:txBody>
      </p:sp>
    </p:spTree>
    <p:extLst>
      <p:ext uri="{BB962C8B-B14F-4D97-AF65-F5344CB8AC3E}">
        <p14:creationId xmlns:p14="http://schemas.microsoft.com/office/powerpoint/2010/main" val="3841771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3876ed14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3876ed14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Clr>
                <a:schemeClr val="dk1"/>
              </a:buClr>
              <a:buSzPts val="1100"/>
              <a:buFont typeface="Arial"/>
              <a:buNone/>
            </a:pPr>
            <a:r>
              <a:rPr lang="en-JM" sz="1100" u="sng">
                <a:solidFill>
                  <a:srgbClr val="0000FF"/>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https://mailchi.mp/state.co.us/wbl-incubator?e=2a23b764ce</a:t>
            </a:r>
            <a:endParaRPr/>
          </a:p>
        </p:txBody>
      </p:sp>
      <p:sp>
        <p:nvSpPr>
          <p:cNvPr id="155" name="Google Shape;155;g53876ed14d_0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4</a:t>
            </a:fld>
            <a:endParaRPr/>
          </a:p>
        </p:txBody>
      </p:sp>
    </p:spTree>
    <p:extLst>
      <p:ext uri="{BB962C8B-B14F-4D97-AF65-F5344CB8AC3E}">
        <p14:creationId xmlns:p14="http://schemas.microsoft.com/office/powerpoint/2010/main" val="14521789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939e694df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939e694df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https://docs.google.com/forms/d/e/1FAIpQLSdRYwVW_jFEw7YvrRuXJUkxYDJnwPCgws-PEiMu0j0UM4uf8g/viewform?usp=sf_link</a:t>
            </a:r>
            <a:endParaRPr/>
          </a:p>
        </p:txBody>
      </p:sp>
      <p:sp>
        <p:nvSpPr>
          <p:cNvPr id="489" name="Google Shape;489;g939e694df9_0_36: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40</a:t>
            </a:fld>
            <a:endParaRPr/>
          </a:p>
        </p:txBody>
      </p:sp>
    </p:spTree>
    <p:extLst>
      <p:ext uri="{BB962C8B-B14F-4D97-AF65-F5344CB8AC3E}">
        <p14:creationId xmlns:p14="http://schemas.microsoft.com/office/powerpoint/2010/main" val="2017198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837a6e3ec7_2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837a6e3ec7_2_2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sz="1100" u="sng">
                <a:solidFill>
                  <a:schemeClr val="hlink"/>
                </a:solidFill>
                <a:latin typeface="Arial"/>
                <a:ea typeface="Arial"/>
                <a:cs typeface="Arial"/>
                <a:sym typeface="Arial"/>
                <a:hlinkClick r:id="rId3"/>
              </a:rPr>
              <a:t>https://mailchi.mp/state.co.us/wbl-incubator?e=2a23b764ce</a:t>
            </a:r>
            <a:endParaRPr/>
          </a:p>
        </p:txBody>
      </p:sp>
      <p:sp>
        <p:nvSpPr>
          <p:cNvPr id="497" name="Google Shape;497;g837a6e3ec7_2_285: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41</a:t>
            </a:fld>
            <a:endParaRPr/>
          </a:p>
        </p:txBody>
      </p:sp>
    </p:spTree>
    <p:extLst>
      <p:ext uri="{BB962C8B-B14F-4D97-AF65-F5344CB8AC3E}">
        <p14:creationId xmlns:p14="http://schemas.microsoft.com/office/powerpoint/2010/main" val="294740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9dbde84082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9dbde84082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JM" sz="1100">
                <a:latin typeface="Arial"/>
                <a:ea typeface="Arial"/>
                <a:cs typeface="Arial"/>
                <a:sym typeface="Arial"/>
              </a:rPr>
              <a:t>In Colorado, </a:t>
            </a:r>
            <a:r>
              <a:rPr lang="en-JM" sz="1100" u="sng">
                <a:solidFill>
                  <a:srgbClr val="1155CC"/>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work-based learning</a:t>
            </a:r>
            <a:r>
              <a:rPr lang="en-JM" sz="1100">
                <a:latin typeface="Arial"/>
                <a:ea typeface="Arial"/>
                <a:cs typeface="Arial"/>
                <a:sym typeface="Arial"/>
              </a:rPr>
              <a:t> is a strategy that provides individuals with opportunities to gain awareness, exposure, and training for in-demand occupations and the skills needed by business and industry. </a:t>
            </a:r>
            <a:r>
              <a:rPr lang="en-JM" sz="1300" b="1">
                <a:latin typeface="Arial"/>
                <a:ea typeface="Arial"/>
                <a:cs typeface="Arial"/>
                <a:sym typeface="Arial"/>
              </a:rPr>
              <a:t>The matrix is not an exhaustive list of funding sources. Additional eligibility requirements and deadlines may apply to secure these funding sources. Please contact the appropriate contacts for further information and guidance on applying for these funds. </a:t>
            </a:r>
            <a:endParaRPr sz="1300" b="1">
              <a:solidFill>
                <a:srgbClr val="222222"/>
              </a:solidFill>
              <a:highlight>
                <a:srgbClr val="FFFFFF"/>
              </a:highlight>
              <a:latin typeface="Arial"/>
              <a:ea typeface="Arial"/>
              <a:cs typeface="Arial"/>
              <a:sym typeface="Arial"/>
            </a:endParaRPr>
          </a:p>
          <a:p>
            <a:pPr marL="0" lvl="0" indent="0" algn="l" rtl="0">
              <a:spcBef>
                <a:spcPts val="360"/>
              </a:spcBef>
              <a:spcAft>
                <a:spcPts val="0"/>
              </a:spcAft>
              <a:buNone/>
            </a:pPr>
            <a:endParaRPr sz="1100">
              <a:latin typeface="Arial"/>
              <a:ea typeface="Arial"/>
              <a:cs typeface="Arial"/>
              <a:sym typeface="Arial"/>
            </a:endParaRPr>
          </a:p>
        </p:txBody>
      </p:sp>
      <p:sp>
        <p:nvSpPr>
          <p:cNvPr id="163" name="Google Shape;163;g9dbde84082_2_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5</a:t>
            </a:fld>
            <a:endParaRPr/>
          </a:p>
        </p:txBody>
      </p:sp>
    </p:spTree>
    <p:extLst>
      <p:ext uri="{BB962C8B-B14F-4D97-AF65-F5344CB8AC3E}">
        <p14:creationId xmlns:p14="http://schemas.microsoft.com/office/powerpoint/2010/main" val="2311713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9dbde84082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9dbde84082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71" name="Google Shape;171;g9dbde84082_2_8: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6</a:t>
            </a:fld>
            <a:endParaRPr/>
          </a:p>
        </p:txBody>
      </p:sp>
    </p:spTree>
    <p:extLst>
      <p:ext uri="{BB962C8B-B14F-4D97-AF65-F5344CB8AC3E}">
        <p14:creationId xmlns:p14="http://schemas.microsoft.com/office/powerpoint/2010/main" val="4102482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9cb121f2a8_14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9cb121f2a8_14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endParaRPr/>
          </a:p>
        </p:txBody>
      </p:sp>
      <p:sp>
        <p:nvSpPr>
          <p:cNvPr id="180" name="Google Shape;180;g9cb121f2a8_14_39: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7</a:t>
            </a:fld>
            <a:endParaRPr/>
          </a:p>
        </p:txBody>
      </p:sp>
    </p:spTree>
    <p:extLst>
      <p:ext uri="{BB962C8B-B14F-4D97-AF65-F5344CB8AC3E}">
        <p14:creationId xmlns:p14="http://schemas.microsoft.com/office/powerpoint/2010/main" val="382384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9cb121f2a8_1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9cb121f2a8_1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The major theme you will hear in this presentation is when engaging with business and developing programs focus on the business need. </a:t>
            </a:r>
            <a:endParaRPr/>
          </a:p>
          <a:p>
            <a:pPr marL="0" lvl="0" indent="0" algn="l" rtl="0">
              <a:spcBef>
                <a:spcPts val="360"/>
              </a:spcBef>
              <a:spcAft>
                <a:spcPts val="0"/>
              </a:spcAft>
              <a:buNone/>
            </a:pPr>
            <a:endParaRPr/>
          </a:p>
          <a:p>
            <a:pPr marL="0" lvl="0" indent="0" algn="l" rtl="0">
              <a:spcBef>
                <a:spcPts val="360"/>
              </a:spcBef>
              <a:spcAft>
                <a:spcPts val="0"/>
              </a:spcAft>
              <a:buNone/>
            </a:pPr>
            <a:r>
              <a:rPr lang="en-JM"/>
              <a:t>In developing experiences that meet business need you are creating more sustainable and mutually beneficial programs that aren’t the first to be cut when the situation gets tight. </a:t>
            </a:r>
            <a:endParaRPr/>
          </a:p>
          <a:p>
            <a:pPr marL="0" lvl="0" indent="0" algn="l" rtl="0">
              <a:spcBef>
                <a:spcPts val="360"/>
              </a:spcBef>
              <a:spcAft>
                <a:spcPts val="0"/>
              </a:spcAft>
              <a:buNone/>
            </a:pPr>
            <a:r>
              <a:rPr lang="en-JM"/>
              <a:t>This also creates more authentic experiences for students as they become integrated in the work versus a side project</a:t>
            </a:r>
            <a:endParaRPr/>
          </a:p>
          <a:p>
            <a:pPr marL="0" lvl="0" indent="0" algn="l" rtl="0">
              <a:spcBef>
                <a:spcPts val="360"/>
              </a:spcBef>
              <a:spcAft>
                <a:spcPts val="0"/>
              </a:spcAft>
              <a:buNone/>
            </a:pPr>
            <a:r>
              <a:rPr lang="en-JM"/>
              <a:t>Change the ask from “can we place interns” to “ What are your business needs”</a:t>
            </a:r>
            <a:endParaRPr/>
          </a:p>
          <a:p>
            <a:pPr marL="0" lvl="0" indent="0" algn="l" rtl="0">
              <a:spcBef>
                <a:spcPts val="360"/>
              </a:spcBef>
              <a:spcAft>
                <a:spcPts val="0"/>
              </a:spcAft>
              <a:buNone/>
            </a:pPr>
            <a:r>
              <a:rPr lang="en-JM"/>
              <a:t>In doing this the opportunity becomes mutually beneficial. Students are gaining skills and experience and businesses are gaining help in moving their work forward versus having an additional add to their plate in service. </a:t>
            </a:r>
            <a:endParaRPr/>
          </a:p>
        </p:txBody>
      </p:sp>
      <p:sp>
        <p:nvSpPr>
          <p:cNvPr id="189" name="Google Shape;189;g9cb121f2a8_14_10: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8</a:t>
            </a:fld>
            <a:endParaRPr/>
          </a:p>
        </p:txBody>
      </p:sp>
    </p:spTree>
    <p:extLst>
      <p:ext uri="{BB962C8B-B14F-4D97-AF65-F5344CB8AC3E}">
        <p14:creationId xmlns:p14="http://schemas.microsoft.com/office/powerpoint/2010/main" val="781211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9cb121f2a8_14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9cb121f2a8_14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360"/>
              </a:spcBef>
              <a:spcAft>
                <a:spcPts val="0"/>
              </a:spcAft>
              <a:buNone/>
            </a:pPr>
            <a:r>
              <a:rPr lang="en-JM"/>
              <a:t>From Mark: Utility driven propositions from the business side is critical. Other considerations, are you experiencing or anticipating any organizational or industry trends that may require additional talent or deeper “bench strength” in some areas of your operations? Especially in the remote/virtual landscape. Workforce demands are shifting for many companies. The value of digital natives is only increasing!</a:t>
            </a:r>
            <a:endParaRPr/>
          </a:p>
        </p:txBody>
      </p:sp>
      <p:sp>
        <p:nvSpPr>
          <p:cNvPr id="196" name="Google Shape;196;g9cb121f2a8_14_22:notes"/>
          <p:cNvSpPr txBox="1">
            <a:spLocks noGrp="1"/>
          </p:cNvSpPr>
          <p:nvPr>
            <p:ph type="sldNum" idx="12"/>
          </p:nvPr>
        </p:nvSpPr>
        <p:spPr>
          <a:xfrm>
            <a:off x="3884612"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chemeClr val="dk1"/>
              </a:buClr>
              <a:buFont typeface="Calibri"/>
              <a:buNone/>
            </a:pPr>
            <a:fld id="{00000000-1234-1234-1234-123412341234}" type="slidenum">
              <a:rPr lang="en-JM"/>
              <a:t>9</a:t>
            </a:fld>
            <a:endParaRPr/>
          </a:p>
        </p:txBody>
      </p:sp>
    </p:spTree>
    <p:extLst>
      <p:ext uri="{BB962C8B-B14F-4D97-AF65-F5344CB8AC3E}">
        <p14:creationId xmlns:p14="http://schemas.microsoft.com/office/powerpoint/2010/main" val="14220432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type="obj">
  <p:cSld name="OBJECT">
    <p:bg>
      <p:bgPr>
        <a:solidFill>
          <a:schemeClr val="lt1"/>
        </a:solidFill>
        <a:effectLst/>
      </p:bgPr>
    </p:bg>
    <p:spTree>
      <p:nvGrpSpPr>
        <p:cNvPr id="1" name="Shape 19"/>
        <p:cNvGrpSpPr/>
        <p:nvPr/>
      </p:nvGrpSpPr>
      <p:grpSpPr>
        <a:xfrm>
          <a:off x="0" y="0"/>
          <a:ext cx="0" cy="0"/>
          <a:chOff x="0" y="0"/>
          <a:chExt cx="0" cy="0"/>
        </a:xfrm>
      </p:grpSpPr>
      <p:pic>
        <p:nvPicPr>
          <p:cNvPr id="20" name="Google Shape;20;p2" descr="blue_mts_header.png"/>
          <p:cNvPicPr preferRelativeResize="0"/>
          <p:nvPr/>
        </p:nvPicPr>
        <p:blipFill rotWithShape="1">
          <a:blip r:embed="rId2">
            <a:alphaModFix/>
          </a:blip>
          <a:srcRect t="20496"/>
          <a:stretch/>
        </p:blipFill>
        <p:spPr>
          <a:xfrm>
            <a:off x="0" y="3755811"/>
            <a:ext cx="9144000" cy="1387688"/>
          </a:xfrm>
          <a:prstGeom prst="rect">
            <a:avLst/>
          </a:prstGeom>
          <a:noFill/>
          <a:ln>
            <a:noFill/>
          </a:ln>
        </p:spPr>
      </p:pic>
      <p:sp>
        <p:nvSpPr>
          <p:cNvPr id="21" name="Google Shape;21;p2"/>
          <p:cNvSpPr txBox="1">
            <a:spLocks noGrp="1"/>
          </p:cNvSpPr>
          <p:nvPr>
            <p:ph type="body" idx="1"/>
          </p:nvPr>
        </p:nvSpPr>
        <p:spPr>
          <a:xfrm>
            <a:off x="468500" y="2932800"/>
            <a:ext cx="8307300" cy="518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800"/>
            </a:lvl1pPr>
            <a:lvl2pPr marL="914400" lvl="1" indent="-342900" algn="ctr">
              <a:spcBef>
                <a:spcPts val="0"/>
              </a:spcBef>
              <a:spcAft>
                <a:spcPts val="0"/>
              </a:spcAft>
              <a:buSzPts val="1800"/>
              <a:buChar char="○"/>
              <a:defRPr sz="1800"/>
            </a:lvl2pPr>
            <a:lvl3pPr marL="1371600" lvl="2" indent="-342900" algn="ctr">
              <a:spcBef>
                <a:spcPts val="0"/>
              </a:spcBef>
              <a:spcAft>
                <a:spcPts val="0"/>
              </a:spcAft>
              <a:buSzPts val="1800"/>
              <a:buChar char="■"/>
              <a:defRPr sz="1800"/>
            </a:lvl3pPr>
            <a:lvl4pPr marL="1828800" lvl="3" indent="-342900" algn="ctr">
              <a:spcBef>
                <a:spcPts val="0"/>
              </a:spcBef>
              <a:spcAft>
                <a:spcPts val="0"/>
              </a:spcAft>
              <a:buSzPts val="1800"/>
              <a:buChar char="●"/>
              <a:defRPr sz="1800"/>
            </a:lvl4pPr>
            <a:lvl5pPr marL="2286000" lvl="4" indent="-342900" algn="ctr">
              <a:spcBef>
                <a:spcPts val="0"/>
              </a:spcBef>
              <a:spcAft>
                <a:spcPts val="0"/>
              </a:spcAft>
              <a:buSzPts val="1800"/>
              <a:buChar char="○"/>
              <a:defRPr sz="1800"/>
            </a:lvl5pPr>
            <a:lvl6pPr marL="2743200" lvl="5" indent="-342900" algn="ctr">
              <a:spcBef>
                <a:spcPts val="0"/>
              </a:spcBef>
              <a:spcAft>
                <a:spcPts val="0"/>
              </a:spcAft>
              <a:buSzPts val="1800"/>
              <a:buChar char="■"/>
              <a:defRPr sz="1800"/>
            </a:lvl6pPr>
            <a:lvl7pPr marL="3200400" lvl="6" indent="-342900" algn="ctr">
              <a:spcBef>
                <a:spcPts val="0"/>
              </a:spcBef>
              <a:spcAft>
                <a:spcPts val="0"/>
              </a:spcAft>
              <a:buSzPts val="1800"/>
              <a:buChar char="●"/>
              <a:defRPr sz="1800"/>
            </a:lvl7pPr>
            <a:lvl8pPr marL="3657600" lvl="7" indent="-342900" algn="ctr">
              <a:spcBef>
                <a:spcPts val="0"/>
              </a:spcBef>
              <a:spcAft>
                <a:spcPts val="0"/>
              </a:spcAft>
              <a:buSzPts val="1800"/>
              <a:buChar char="○"/>
              <a:defRPr sz="1800"/>
            </a:lvl8pPr>
            <a:lvl9pPr marL="4114800" lvl="8" indent="-342900" algn="ctr">
              <a:spcBef>
                <a:spcPts val="0"/>
              </a:spcBef>
              <a:spcAft>
                <a:spcPts val="0"/>
              </a:spcAft>
              <a:buSzPts val="1800"/>
              <a:buChar char="■"/>
              <a:defRPr sz="1800"/>
            </a:lvl9pPr>
          </a:lstStyle>
          <a:p>
            <a:endParaRPr/>
          </a:p>
        </p:txBody>
      </p:sp>
      <p:sp>
        <p:nvSpPr>
          <p:cNvPr id="22" name="Google Shape;22;p2"/>
          <p:cNvSpPr txBox="1">
            <a:spLocks noGrp="1"/>
          </p:cNvSpPr>
          <p:nvPr>
            <p:ph type="title"/>
          </p:nvPr>
        </p:nvSpPr>
        <p:spPr>
          <a:xfrm>
            <a:off x="460125" y="1544050"/>
            <a:ext cx="8307300" cy="13878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46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23" name="Google Shape;23;p2" descr="Full-Color-RGB.png"/>
          <p:cNvPicPr preferRelativeResize="0"/>
          <p:nvPr/>
        </p:nvPicPr>
        <p:blipFill rotWithShape="1">
          <a:blip r:embed="rId3">
            <a:alphaModFix/>
          </a:blip>
          <a:srcRect/>
          <a:stretch/>
        </p:blipFill>
        <p:spPr>
          <a:xfrm>
            <a:off x="536325" y="345094"/>
            <a:ext cx="2512482" cy="772256"/>
          </a:xfrm>
          <a:prstGeom prst="rect">
            <a:avLst/>
          </a:prstGeom>
          <a:noFill/>
          <a:ln>
            <a:noFill/>
          </a:ln>
        </p:spPr>
      </p:pic>
      <p:sp>
        <p:nvSpPr>
          <p:cNvPr id="24" name="Google Shape;24;p2"/>
          <p:cNvSpPr txBox="1">
            <a:spLocks noGrp="1"/>
          </p:cNvSpPr>
          <p:nvPr>
            <p:ph type="body" idx="2"/>
          </p:nvPr>
        </p:nvSpPr>
        <p:spPr>
          <a:xfrm>
            <a:off x="460125" y="3535150"/>
            <a:ext cx="8307300" cy="460200"/>
          </a:xfrm>
          <a:prstGeom prst="rect">
            <a:avLst/>
          </a:prstGeom>
        </p:spPr>
        <p:txBody>
          <a:bodyPr spcFirstLastPara="1" wrap="square" lIns="91425" tIns="91425" rIns="91425" bIns="91425" anchor="t" anchorCtr="0">
            <a:noAutofit/>
          </a:bodyPr>
          <a:lstStyle>
            <a:lvl1pPr marL="457200" lvl="0" indent="-381000" algn="ctr">
              <a:spcBef>
                <a:spcPts val="0"/>
              </a:spcBef>
              <a:spcAft>
                <a:spcPts val="0"/>
              </a:spcAft>
              <a:buSzPts val="2400"/>
              <a:buChar char="●"/>
              <a:defRPr sz="2400"/>
            </a:lvl1pPr>
            <a:lvl2pPr marL="914400" lvl="1" indent="-381000" algn="ctr">
              <a:spcBef>
                <a:spcPts val="0"/>
              </a:spcBef>
              <a:spcAft>
                <a:spcPts val="0"/>
              </a:spcAft>
              <a:buSzPts val="2400"/>
              <a:buChar char="○"/>
              <a:defRPr sz="2400"/>
            </a:lvl2pPr>
            <a:lvl3pPr marL="1371600" lvl="2" indent="-381000" algn="ctr">
              <a:spcBef>
                <a:spcPts val="0"/>
              </a:spcBef>
              <a:spcAft>
                <a:spcPts val="0"/>
              </a:spcAft>
              <a:buSzPts val="2400"/>
              <a:buChar char="■"/>
              <a:defRPr sz="2400"/>
            </a:lvl3pPr>
            <a:lvl4pPr marL="1828800" lvl="3" indent="-381000" algn="ctr">
              <a:spcBef>
                <a:spcPts val="0"/>
              </a:spcBef>
              <a:spcAft>
                <a:spcPts val="0"/>
              </a:spcAft>
              <a:buSzPts val="2400"/>
              <a:buChar char="●"/>
              <a:defRPr sz="2400"/>
            </a:lvl4pPr>
            <a:lvl5pPr marL="2286000" lvl="4" indent="-381000" algn="ctr">
              <a:spcBef>
                <a:spcPts val="0"/>
              </a:spcBef>
              <a:spcAft>
                <a:spcPts val="0"/>
              </a:spcAft>
              <a:buSzPts val="2400"/>
              <a:buChar char="○"/>
              <a:defRPr sz="2400"/>
            </a:lvl5pPr>
            <a:lvl6pPr marL="2743200" lvl="5" indent="-381000" algn="ctr">
              <a:spcBef>
                <a:spcPts val="0"/>
              </a:spcBef>
              <a:spcAft>
                <a:spcPts val="0"/>
              </a:spcAft>
              <a:buSzPts val="2400"/>
              <a:buChar char="■"/>
              <a:defRPr sz="2400"/>
            </a:lvl6pPr>
            <a:lvl7pPr marL="3200400" lvl="6" indent="-381000" algn="ctr">
              <a:spcBef>
                <a:spcPts val="0"/>
              </a:spcBef>
              <a:spcAft>
                <a:spcPts val="0"/>
              </a:spcAft>
              <a:buSzPts val="2400"/>
              <a:buChar char="●"/>
              <a:defRPr sz="2400"/>
            </a:lvl7pPr>
            <a:lvl8pPr marL="3657600" lvl="7" indent="-381000" algn="ctr">
              <a:spcBef>
                <a:spcPts val="0"/>
              </a:spcBef>
              <a:spcAft>
                <a:spcPts val="0"/>
              </a:spcAft>
              <a:buSzPts val="2400"/>
              <a:buChar char="○"/>
              <a:defRPr sz="2400"/>
            </a:lvl8pPr>
            <a:lvl9pPr marL="4114800" lvl="8" indent="-381000" algn="ctr">
              <a:spcBef>
                <a:spcPts val="0"/>
              </a:spcBef>
              <a:spcAft>
                <a:spcPts val="0"/>
              </a:spcAft>
              <a:buSzPts val="2400"/>
              <a:buChar char="■"/>
              <a:defRPr sz="2400"/>
            </a:lvl9pPr>
          </a:lstStyle>
          <a:p>
            <a:endParaRPr/>
          </a:p>
        </p:txBody>
      </p:sp>
      <p:pic>
        <p:nvPicPr>
          <p:cNvPr id="25" name="Google Shape;25;p2"/>
          <p:cNvPicPr preferRelativeResize="0"/>
          <p:nvPr/>
        </p:nvPicPr>
        <p:blipFill rotWithShape="1">
          <a:blip r:embed="rId4">
            <a:alphaModFix/>
          </a:blip>
          <a:srcRect r="58857"/>
          <a:stretch/>
        </p:blipFill>
        <p:spPr>
          <a:xfrm>
            <a:off x="7302354" y="350200"/>
            <a:ext cx="1473450" cy="5905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75"/>
        <p:cNvGrpSpPr/>
        <p:nvPr/>
      </p:nvGrpSpPr>
      <p:grpSpPr>
        <a:xfrm>
          <a:off x="0" y="0"/>
          <a:ext cx="0" cy="0"/>
          <a:chOff x="0" y="0"/>
          <a:chExt cx="0" cy="0"/>
        </a:xfrm>
      </p:grpSpPr>
      <p:sp>
        <p:nvSpPr>
          <p:cNvPr id="76" name="Google Shape;76;p12"/>
          <p:cNvSpPr txBox="1">
            <a:spLocks noGrp="1"/>
          </p:cNvSpPr>
          <p:nvPr>
            <p:ph type="ftr" idx="11"/>
          </p:nvPr>
        </p:nvSpPr>
        <p:spPr>
          <a:xfrm>
            <a:off x="628650" y="4767263"/>
            <a:ext cx="7478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77" name="Google Shape;77;p12"/>
          <p:cNvSpPr txBox="1">
            <a:spLocks noGrp="1"/>
          </p:cNvSpPr>
          <p:nvPr>
            <p:ph type="ctrTitle"/>
          </p:nvPr>
        </p:nvSpPr>
        <p:spPr>
          <a:xfrm>
            <a:off x="1143000" y="1794008"/>
            <a:ext cx="6858000" cy="8385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2"/>
              </a:buClr>
              <a:buSzPts val="3300"/>
              <a:buFont typeface="Candara"/>
              <a:buNone/>
              <a:defRPr sz="3300">
                <a:solidFill>
                  <a:schemeClr val="dk2"/>
                </a:solidFill>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78" name="Google Shape;78;p1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100000"/>
              </a:lnSpc>
              <a:spcBef>
                <a:spcPts val="0"/>
              </a:spcBef>
              <a:spcAft>
                <a:spcPts val="0"/>
              </a:spcAft>
              <a:buClr>
                <a:schemeClr val="lt2"/>
              </a:buClr>
              <a:buSzPts val="1800"/>
              <a:buNone/>
              <a:defRPr sz="1800">
                <a:solidFill>
                  <a:schemeClr val="lt2"/>
                </a:solidFill>
              </a:defRPr>
            </a:lvl1pPr>
            <a:lvl2pPr lvl="1" algn="ctr" rtl="0">
              <a:lnSpc>
                <a:spcPct val="100000"/>
              </a:lnSpc>
              <a:spcBef>
                <a:spcPts val="0"/>
              </a:spcBef>
              <a:spcAft>
                <a:spcPts val="0"/>
              </a:spcAft>
              <a:buClr>
                <a:schemeClr val="dk1"/>
              </a:buClr>
              <a:buSzPts val="1500"/>
              <a:buNone/>
              <a:defRPr sz="1500"/>
            </a:lvl2pPr>
            <a:lvl3pPr lvl="2" algn="ctr" rtl="0">
              <a:lnSpc>
                <a:spcPct val="100000"/>
              </a:lnSpc>
              <a:spcBef>
                <a:spcPts val="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79" name="Google Shape;79;p12"/>
          <p:cNvSpPr txBox="1">
            <a:spLocks noGrp="1"/>
          </p:cNvSpPr>
          <p:nvPr>
            <p:ph type="sldNum" idx="12"/>
          </p:nvPr>
        </p:nvSpPr>
        <p:spPr>
          <a:xfrm>
            <a:off x="8184311" y="4767263"/>
            <a:ext cx="330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pic>
        <p:nvPicPr>
          <p:cNvPr id="80" name="Google Shape;80;p12" descr="A picture containing text&#10;&#10;Description automatically generated"/>
          <p:cNvPicPr preferRelativeResize="0"/>
          <p:nvPr/>
        </p:nvPicPr>
        <p:blipFill rotWithShape="1">
          <a:blip r:embed="rId2">
            <a:alphaModFix/>
          </a:blip>
          <a:srcRect/>
          <a:stretch/>
        </p:blipFill>
        <p:spPr>
          <a:xfrm>
            <a:off x="3861716" y="398853"/>
            <a:ext cx="1420565" cy="1326097"/>
          </a:xfrm>
          <a:prstGeom prst="rect">
            <a:avLst/>
          </a:prstGeom>
          <a:noFill/>
          <a:ln>
            <a:noFill/>
          </a:ln>
        </p:spPr>
      </p:pic>
      <p:sp>
        <p:nvSpPr>
          <p:cNvPr id="81" name="Google Shape;81;p12"/>
          <p:cNvSpPr/>
          <p:nvPr/>
        </p:nvSpPr>
        <p:spPr>
          <a:xfrm rot="5400000">
            <a:off x="-678150" y="679239"/>
            <a:ext cx="2499300" cy="1143000"/>
          </a:xfrm>
          <a:prstGeom prst="triangle">
            <a:avLst>
              <a:gd name="adj" fmla="val 0"/>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82" name="Google Shape;82;p12"/>
          <p:cNvGrpSpPr/>
          <p:nvPr/>
        </p:nvGrpSpPr>
        <p:grpSpPr>
          <a:xfrm>
            <a:off x="7572829" y="1707057"/>
            <a:ext cx="1571779" cy="3436754"/>
            <a:chOff x="9972676" y="2005197"/>
            <a:chExt cx="2219400" cy="4852802"/>
          </a:xfrm>
        </p:grpSpPr>
        <p:sp>
          <p:nvSpPr>
            <p:cNvPr id="83" name="Google Shape;83;p12"/>
            <p:cNvSpPr/>
            <p:nvPr/>
          </p:nvSpPr>
          <p:spPr>
            <a:xfrm rot="-5400000">
              <a:off x="8655976" y="3321897"/>
              <a:ext cx="4852800" cy="2219400"/>
            </a:xfrm>
            <a:prstGeom prst="triangle">
              <a:avLst>
                <a:gd name="adj" fmla="val 0"/>
              </a:avLst>
            </a:prstGeom>
            <a:solidFill>
              <a:schemeClr val="accent3"/>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4" name="Google Shape;84;p12"/>
            <p:cNvSpPr/>
            <p:nvPr/>
          </p:nvSpPr>
          <p:spPr>
            <a:xfrm rot="-5400000">
              <a:off x="8937667" y="3603747"/>
              <a:ext cx="4466100" cy="2042400"/>
            </a:xfrm>
            <a:prstGeom prst="triangle">
              <a:avLst>
                <a:gd name="adj" fmla="val 0"/>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5" name="Google Shape;85;p12"/>
            <p:cNvSpPr/>
            <p:nvPr/>
          </p:nvSpPr>
          <p:spPr>
            <a:xfrm rot="-5400000">
              <a:off x="9097652" y="3766348"/>
              <a:ext cx="4242900" cy="1940400"/>
            </a:xfrm>
            <a:prstGeom prst="triangle">
              <a:avLst>
                <a:gd name="adj" fmla="val 0"/>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86" name="Google Shape;86;p12"/>
            <p:cNvSpPr/>
            <p:nvPr/>
          </p:nvSpPr>
          <p:spPr>
            <a:xfrm rot="-5400000">
              <a:off x="10430075" y="5098647"/>
              <a:ext cx="2414400" cy="1104300"/>
            </a:xfrm>
            <a:prstGeom prst="triangle">
              <a:avLst>
                <a:gd name="adj" fmla="val 0"/>
              </a:avLst>
            </a:prstGeom>
            <a:solidFill>
              <a:schemeClr val="accent6"/>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7"/>
        <p:cNvGrpSpPr/>
        <p:nvPr/>
      </p:nvGrpSpPr>
      <p:grpSpPr>
        <a:xfrm>
          <a:off x="0" y="0"/>
          <a:ext cx="0" cy="0"/>
          <a:chOff x="0" y="0"/>
          <a:chExt cx="0" cy="0"/>
        </a:xfrm>
      </p:grpSpPr>
      <p:sp>
        <p:nvSpPr>
          <p:cNvPr id="88" name="Google Shape;88;p13"/>
          <p:cNvSpPr txBox="1">
            <a:spLocks noGrp="1"/>
          </p:cNvSpPr>
          <p:nvPr>
            <p:ph type="ftr" idx="11"/>
          </p:nvPr>
        </p:nvSpPr>
        <p:spPr>
          <a:xfrm>
            <a:off x="628650" y="4767263"/>
            <a:ext cx="7478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89" name="Google Shape;89;p13"/>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90" name="Google Shape;90;p13"/>
          <p:cNvSpPr txBox="1">
            <a:spLocks noGrp="1"/>
          </p:cNvSpPr>
          <p:nvPr>
            <p:ph type="body" idx="1"/>
          </p:nvPr>
        </p:nvSpPr>
        <p:spPr>
          <a:xfrm>
            <a:off x="628650" y="1261613"/>
            <a:ext cx="7886700" cy="33711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91" name="Google Shape;91;p13"/>
          <p:cNvSpPr txBox="1">
            <a:spLocks noGrp="1"/>
          </p:cNvSpPr>
          <p:nvPr>
            <p:ph type="sldNum" idx="12"/>
          </p:nvPr>
        </p:nvSpPr>
        <p:spPr>
          <a:xfrm>
            <a:off x="8184311" y="4767263"/>
            <a:ext cx="330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
        <p:nvSpPr>
          <p:cNvPr id="92" name="Google Shape;92;p13"/>
          <p:cNvSpPr/>
          <p:nvPr/>
        </p:nvSpPr>
        <p:spPr>
          <a:xfrm>
            <a:off x="0" y="400049"/>
            <a:ext cx="535800" cy="107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93" name="Google Shape;93;p13" descr="A picture containing text&#10;&#10;Description automatically generated"/>
          <p:cNvPicPr preferRelativeResize="0"/>
          <p:nvPr/>
        </p:nvPicPr>
        <p:blipFill rotWithShape="1">
          <a:blip r:embed="rId2">
            <a:alphaModFix/>
          </a:blip>
          <a:srcRect/>
          <a:stretch/>
        </p:blipFill>
        <p:spPr>
          <a:xfrm>
            <a:off x="8543925" y="4522133"/>
            <a:ext cx="555945" cy="51897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4"/>
        <p:cNvGrpSpPr/>
        <p:nvPr/>
      </p:nvGrpSpPr>
      <p:grpSpPr>
        <a:xfrm>
          <a:off x="0" y="0"/>
          <a:ext cx="0" cy="0"/>
          <a:chOff x="0" y="0"/>
          <a:chExt cx="0" cy="0"/>
        </a:xfrm>
      </p:grpSpPr>
      <p:sp>
        <p:nvSpPr>
          <p:cNvPr id="95" name="Google Shape;95;p14"/>
          <p:cNvSpPr txBox="1">
            <a:spLocks noGrp="1"/>
          </p:cNvSpPr>
          <p:nvPr>
            <p:ph type="ftr" idx="11"/>
          </p:nvPr>
        </p:nvSpPr>
        <p:spPr>
          <a:xfrm>
            <a:off x="628650" y="4767263"/>
            <a:ext cx="7478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6" name="Google Shape;96;p14"/>
          <p:cNvSpPr txBox="1">
            <a:spLocks noGrp="1"/>
          </p:cNvSpPr>
          <p:nvPr>
            <p:ph type="sldNum" idx="12"/>
          </p:nvPr>
        </p:nvSpPr>
        <p:spPr>
          <a:xfrm>
            <a:off x="8184311" y="4767263"/>
            <a:ext cx="330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7"/>
        <p:cNvGrpSpPr/>
        <p:nvPr/>
      </p:nvGrpSpPr>
      <p:grpSpPr>
        <a:xfrm>
          <a:off x="0" y="0"/>
          <a:ext cx="0" cy="0"/>
          <a:chOff x="0" y="0"/>
          <a:chExt cx="0" cy="0"/>
        </a:xfrm>
      </p:grpSpPr>
      <p:sp>
        <p:nvSpPr>
          <p:cNvPr id="98" name="Google Shape;98;p15"/>
          <p:cNvSpPr txBox="1">
            <a:spLocks noGrp="1"/>
          </p:cNvSpPr>
          <p:nvPr>
            <p:ph type="ftr" idx="11"/>
          </p:nvPr>
        </p:nvSpPr>
        <p:spPr>
          <a:xfrm>
            <a:off x="628650" y="4767263"/>
            <a:ext cx="7478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99" name="Google Shape;99;p15"/>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rtl="0">
              <a:lnSpc>
                <a:spcPct val="90000"/>
              </a:lnSpc>
              <a:spcBef>
                <a:spcPts val="0"/>
              </a:spcBef>
              <a:spcAft>
                <a:spcPts val="0"/>
              </a:spcAft>
              <a:buClr>
                <a:schemeClr val="accent2"/>
              </a:buClr>
              <a:buSzPts val="4500"/>
              <a:buFont typeface="Candara"/>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0" name="Google Shape;100;p15"/>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lt2"/>
              </a:buClr>
              <a:buSzPts val="1800"/>
              <a:buNone/>
              <a:defRPr sz="1800">
                <a:solidFill>
                  <a:schemeClr val="lt2"/>
                </a:solidFill>
              </a:defRPr>
            </a:lvl1pPr>
            <a:lvl2pPr marL="914400" lvl="1" indent="-228600" algn="l" rtl="0">
              <a:lnSpc>
                <a:spcPct val="100000"/>
              </a:lnSpc>
              <a:spcBef>
                <a:spcPts val="0"/>
              </a:spcBef>
              <a:spcAft>
                <a:spcPts val="0"/>
              </a:spcAft>
              <a:buClr>
                <a:srgbClr val="888888"/>
              </a:buClr>
              <a:buSzPts val="1500"/>
              <a:buNone/>
              <a:defRPr sz="1500">
                <a:solidFill>
                  <a:srgbClr val="888888"/>
                </a:solidFill>
              </a:defRPr>
            </a:lvl2pPr>
            <a:lvl3pPr marL="1371600" lvl="2" indent="-228600" algn="l" rtl="0">
              <a:lnSpc>
                <a:spcPct val="100000"/>
              </a:lnSpc>
              <a:spcBef>
                <a:spcPts val="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101" name="Google Shape;101;p15"/>
          <p:cNvSpPr txBox="1">
            <a:spLocks noGrp="1"/>
          </p:cNvSpPr>
          <p:nvPr>
            <p:ph type="sldNum" idx="12"/>
          </p:nvPr>
        </p:nvSpPr>
        <p:spPr>
          <a:xfrm>
            <a:off x="8184311" y="4767263"/>
            <a:ext cx="330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pic>
        <p:nvPicPr>
          <p:cNvPr id="102" name="Google Shape;102;p15" descr="A picture containing text&#10;&#10;Description automatically generated"/>
          <p:cNvPicPr preferRelativeResize="0"/>
          <p:nvPr/>
        </p:nvPicPr>
        <p:blipFill rotWithShape="1">
          <a:blip r:embed="rId2">
            <a:alphaModFix/>
          </a:blip>
          <a:srcRect/>
          <a:stretch/>
        </p:blipFill>
        <p:spPr>
          <a:xfrm>
            <a:off x="8106673" y="68135"/>
            <a:ext cx="961905" cy="897938"/>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3"/>
        <p:cNvGrpSpPr/>
        <p:nvPr/>
      </p:nvGrpSpPr>
      <p:grpSpPr>
        <a:xfrm>
          <a:off x="0" y="0"/>
          <a:ext cx="0" cy="0"/>
          <a:chOff x="0" y="0"/>
          <a:chExt cx="0" cy="0"/>
        </a:xfrm>
      </p:grpSpPr>
      <p:sp>
        <p:nvSpPr>
          <p:cNvPr id="104" name="Google Shape;104;p16"/>
          <p:cNvSpPr txBox="1">
            <a:spLocks noGrp="1"/>
          </p:cNvSpPr>
          <p:nvPr>
            <p:ph type="ftr" idx="11"/>
          </p:nvPr>
        </p:nvSpPr>
        <p:spPr>
          <a:xfrm>
            <a:off x="628650" y="4767263"/>
            <a:ext cx="7478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05" name="Google Shape;105;p16"/>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06" name="Google Shape;106;p16"/>
          <p:cNvSpPr txBox="1">
            <a:spLocks noGrp="1"/>
          </p:cNvSpPr>
          <p:nvPr>
            <p:ph type="body" idx="1"/>
          </p:nvPr>
        </p:nvSpPr>
        <p:spPr>
          <a:xfrm>
            <a:off x="628650" y="1261613"/>
            <a:ext cx="3886200" cy="33711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7" name="Google Shape;107;p16"/>
          <p:cNvSpPr txBox="1">
            <a:spLocks noGrp="1"/>
          </p:cNvSpPr>
          <p:nvPr>
            <p:ph type="body" idx="2"/>
          </p:nvPr>
        </p:nvSpPr>
        <p:spPr>
          <a:xfrm>
            <a:off x="4629150" y="1261613"/>
            <a:ext cx="3886200" cy="33711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8" name="Google Shape;108;p16"/>
          <p:cNvSpPr txBox="1">
            <a:spLocks noGrp="1"/>
          </p:cNvSpPr>
          <p:nvPr>
            <p:ph type="sldNum" idx="12"/>
          </p:nvPr>
        </p:nvSpPr>
        <p:spPr>
          <a:xfrm>
            <a:off x="8184311" y="4767263"/>
            <a:ext cx="330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
        <p:nvSpPr>
          <p:cNvPr id="109" name="Google Shape;109;p16"/>
          <p:cNvSpPr/>
          <p:nvPr/>
        </p:nvSpPr>
        <p:spPr>
          <a:xfrm>
            <a:off x="0" y="400049"/>
            <a:ext cx="535800" cy="107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10" name="Google Shape;110;p16" descr="A picture containing text&#10;&#10;Description automatically generated"/>
          <p:cNvPicPr preferRelativeResize="0"/>
          <p:nvPr/>
        </p:nvPicPr>
        <p:blipFill rotWithShape="1">
          <a:blip r:embed="rId2">
            <a:alphaModFix/>
          </a:blip>
          <a:srcRect/>
          <a:stretch/>
        </p:blipFill>
        <p:spPr>
          <a:xfrm>
            <a:off x="8543925" y="4522133"/>
            <a:ext cx="555945" cy="5189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Google Shape;112;p17"/>
          <p:cNvSpPr txBox="1">
            <a:spLocks noGrp="1"/>
          </p:cNvSpPr>
          <p:nvPr>
            <p:ph type="ftr" idx="11"/>
          </p:nvPr>
        </p:nvSpPr>
        <p:spPr>
          <a:xfrm>
            <a:off x="628650" y="4767263"/>
            <a:ext cx="7478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13" name="Google Shape;113;p17"/>
          <p:cNvSpPr txBox="1">
            <a:spLocks noGrp="1"/>
          </p:cNvSpPr>
          <p:nvPr>
            <p:ph type="title"/>
          </p:nvPr>
        </p:nvSpPr>
        <p:spPr>
          <a:xfrm>
            <a:off x="629841" y="273844"/>
            <a:ext cx="7886700" cy="7260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14" name="Google Shape;114;p17"/>
          <p:cNvSpPr txBox="1">
            <a:spLocks noGrp="1"/>
          </p:cNvSpPr>
          <p:nvPr>
            <p:ph type="body" idx="1"/>
          </p:nvPr>
        </p:nvSpPr>
        <p:spPr>
          <a:xfrm>
            <a:off x="629841" y="1261613"/>
            <a:ext cx="3868200" cy="3744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Clr>
                <a:schemeClr val="dk1"/>
              </a:buClr>
              <a:buSzPts val="1700"/>
              <a:buNone/>
              <a:defRPr sz="1700" b="1" u="sng"/>
            </a:lvl1pPr>
            <a:lvl2pPr marL="914400" lvl="1" indent="-228600" algn="l" rtl="0">
              <a:lnSpc>
                <a:spcPct val="100000"/>
              </a:lnSpc>
              <a:spcBef>
                <a:spcPts val="0"/>
              </a:spcBef>
              <a:spcAft>
                <a:spcPts val="0"/>
              </a:spcAft>
              <a:buClr>
                <a:schemeClr val="dk1"/>
              </a:buClr>
              <a:buSzPts val="1500"/>
              <a:buNone/>
              <a:defRPr sz="1500" b="1"/>
            </a:lvl2pPr>
            <a:lvl3pPr marL="1371600" lvl="2" indent="-228600" algn="l" rtl="0">
              <a:lnSpc>
                <a:spcPct val="100000"/>
              </a:lnSpc>
              <a:spcBef>
                <a:spcPts val="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5" name="Google Shape;115;p17"/>
          <p:cNvSpPr txBox="1">
            <a:spLocks noGrp="1"/>
          </p:cNvSpPr>
          <p:nvPr>
            <p:ph type="body" idx="2"/>
          </p:nvPr>
        </p:nvSpPr>
        <p:spPr>
          <a:xfrm>
            <a:off x="629841" y="1714500"/>
            <a:ext cx="3868200" cy="2927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6" name="Google Shape;116;p17"/>
          <p:cNvSpPr txBox="1">
            <a:spLocks noGrp="1"/>
          </p:cNvSpPr>
          <p:nvPr>
            <p:ph type="body" idx="3"/>
          </p:nvPr>
        </p:nvSpPr>
        <p:spPr>
          <a:xfrm>
            <a:off x="4629150" y="1261613"/>
            <a:ext cx="3887400" cy="374400"/>
          </a:xfrm>
          <a:prstGeom prst="rect">
            <a:avLst/>
          </a:prstGeom>
          <a:noFill/>
          <a:ln>
            <a:noFill/>
          </a:ln>
        </p:spPr>
        <p:txBody>
          <a:bodyPr spcFirstLastPara="1" wrap="square" lIns="68575" tIns="34275" rIns="68575" bIns="34275" anchor="b" anchorCtr="0">
            <a:noAutofit/>
          </a:bodyPr>
          <a:lstStyle>
            <a:lvl1pPr marL="457200" lvl="0" indent="-228600" algn="l" rtl="0">
              <a:lnSpc>
                <a:spcPct val="100000"/>
              </a:lnSpc>
              <a:spcBef>
                <a:spcPts val="0"/>
              </a:spcBef>
              <a:spcAft>
                <a:spcPts val="0"/>
              </a:spcAft>
              <a:buClr>
                <a:schemeClr val="dk1"/>
              </a:buClr>
              <a:buSzPts val="1700"/>
              <a:buNone/>
              <a:defRPr sz="1700" b="1" u="sng"/>
            </a:lvl1pPr>
            <a:lvl2pPr marL="914400" lvl="1" indent="-228600" algn="l" rtl="0">
              <a:lnSpc>
                <a:spcPct val="100000"/>
              </a:lnSpc>
              <a:spcBef>
                <a:spcPts val="0"/>
              </a:spcBef>
              <a:spcAft>
                <a:spcPts val="0"/>
              </a:spcAft>
              <a:buClr>
                <a:schemeClr val="dk1"/>
              </a:buClr>
              <a:buSzPts val="1500"/>
              <a:buNone/>
              <a:defRPr sz="1500" b="1"/>
            </a:lvl2pPr>
            <a:lvl3pPr marL="1371600" lvl="2" indent="-228600" algn="l" rtl="0">
              <a:lnSpc>
                <a:spcPct val="100000"/>
              </a:lnSpc>
              <a:spcBef>
                <a:spcPts val="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117" name="Google Shape;117;p17"/>
          <p:cNvSpPr txBox="1">
            <a:spLocks noGrp="1"/>
          </p:cNvSpPr>
          <p:nvPr>
            <p:ph type="body" idx="4"/>
          </p:nvPr>
        </p:nvSpPr>
        <p:spPr>
          <a:xfrm>
            <a:off x="4629150" y="1714500"/>
            <a:ext cx="3887400" cy="2927700"/>
          </a:xfrm>
          <a:prstGeom prst="rect">
            <a:avLst/>
          </a:prstGeom>
          <a:noFill/>
          <a:ln>
            <a:noFill/>
          </a:ln>
        </p:spPr>
        <p:txBody>
          <a:bodyPr spcFirstLastPara="1" wrap="square" lIns="68575" tIns="34275" rIns="68575" bIns="34275" anchor="t" anchorCtr="0">
            <a:noAutofit/>
          </a:bodyPr>
          <a:lstStyle>
            <a:lvl1pPr marL="457200" lvl="0" indent="-228600" algn="l" rtl="0">
              <a:lnSpc>
                <a:spcPct val="100000"/>
              </a:lnSpc>
              <a:spcBef>
                <a:spcPts val="0"/>
              </a:spcBef>
              <a:spcAft>
                <a:spcPts val="0"/>
              </a:spcAft>
              <a:buClr>
                <a:schemeClr val="dk1"/>
              </a:buClr>
              <a:buSzPts val="1400"/>
              <a:buNone/>
              <a:defRPr/>
            </a:lvl1pPr>
            <a:lvl2pPr marL="914400" lvl="1" indent="-317500" algn="l" rtl="0">
              <a:lnSpc>
                <a:spcPct val="100000"/>
              </a:lnSpc>
              <a:spcBef>
                <a:spcPts val="0"/>
              </a:spcBef>
              <a:spcAft>
                <a:spcPts val="0"/>
              </a:spcAft>
              <a:buClr>
                <a:schemeClr val="dk1"/>
              </a:buClr>
              <a:buSzPts val="1400"/>
              <a:buChar char="•"/>
              <a:defRPr/>
            </a:lvl2pPr>
            <a:lvl3pPr marL="1371600" lvl="2" indent="-317500" algn="l" rtl="0">
              <a:lnSpc>
                <a:spcPct val="100000"/>
              </a:lnSpc>
              <a:spcBef>
                <a:spcPts val="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8" name="Google Shape;118;p17"/>
          <p:cNvSpPr txBox="1">
            <a:spLocks noGrp="1"/>
          </p:cNvSpPr>
          <p:nvPr>
            <p:ph type="sldNum" idx="12"/>
          </p:nvPr>
        </p:nvSpPr>
        <p:spPr>
          <a:xfrm>
            <a:off x="8184311" y="4767263"/>
            <a:ext cx="330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
        <p:nvSpPr>
          <p:cNvPr id="119" name="Google Shape;119;p17"/>
          <p:cNvSpPr/>
          <p:nvPr/>
        </p:nvSpPr>
        <p:spPr>
          <a:xfrm>
            <a:off x="0" y="400049"/>
            <a:ext cx="535800" cy="107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0" name="Google Shape;120;p17" descr="A picture containing text&#10;&#10;Description automatically generated"/>
          <p:cNvPicPr preferRelativeResize="0"/>
          <p:nvPr/>
        </p:nvPicPr>
        <p:blipFill rotWithShape="1">
          <a:blip r:embed="rId2">
            <a:alphaModFix/>
          </a:blip>
          <a:srcRect/>
          <a:stretch/>
        </p:blipFill>
        <p:spPr>
          <a:xfrm>
            <a:off x="8543925" y="4522133"/>
            <a:ext cx="555945" cy="5189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18"/>
          <p:cNvSpPr txBox="1">
            <a:spLocks noGrp="1"/>
          </p:cNvSpPr>
          <p:nvPr>
            <p:ph type="ftr" idx="11"/>
          </p:nvPr>
        </p:nvSpPr>
        <p:spPr>
          <a:xfrm>
            <a:off x="628650" y="4767263"/>
            <a:ext cx="74781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123" name="Google Shape;123;p18"/>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lvl1pPr lvl="0" algn="l" rtl="0">
              <a:lnSpc>
                <a:spcPct val="90000"/>
              </a:lnSpc>
              <a:spcBef>
                <a:spcPts val="0"/>
              </a:spcBef>
              <a:spcAft>
                <a:spcPts val="0"/>
              </a:spcAft>
              <a:buClr>
                <a:schemeClr val="accent2"/>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124" name="Google Shape;124;p18"/>
          <p:cNvSpPr txBox="1">
            <a:spLocks noGrp="1"/>
          </p:cNvSpPr>
          <p:nvPr>
            <p:ph type="sldNum" idx="12"/>
          </p:nvPr>
        </p:nvSpPr>
        <p:spPr>
          <a:xfrm>
            <a:off x="8184311" y="4767263"/>
            <a:ext cx="3309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JM"/>
              <a:t>‹#›</a:t>
            </a:fld>
            <a:endParaRPr/>
          </a:p>
        </p:txBody>
      </p:sp>
      <p:sp>
        <p:nvSpPr>
          <p:cNvPr id="125" name="Google Shape;125;p18"/>
          <p:cNvSpPr/>
          <p:nvPr/>
        </p:nvSpPr>
        <p:spPr>
          <a:xfrm>
            <a:off x="0" y="400049"/>
            <a:ext cx="535800" cy="1071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pic>
        <p:nvPicPr>
          <p:cNvPr id="126" name="Google Shape;126;p18" descr="A picture containing text&#10;&#10;Description automatically generated"/>
          <p:cNvPicPr preferRelativeResize="0"/>
          <p:nvPr/>
        </p:nvPicPr>
        <p:blipFill rotWithShape="1">
          <a:blip r:embed="rId2">
            <a:alphaModFix/>
          </a:blip>
          <a:srcRect/>
          <a:stretch/>
        </p:blipFill>
        <p:spPr>
          <a:xfrm>
            <a:off x="8543925" y="4522133"/>
            <a:ext cx="555945" cy="5189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General">
  <p:cSld name="CUSTOM_4">
    <p:spTree>
      <p:nvGrpSpPr>
        <p:cNvPr id="1" name="Shape 26"/>
        <p:cNvGrpSpPr/>
        <p:nvPr/>
      </p:nvGrpSpPr>
      <p:grpSpPr>
        <a:xfrm>
          <a:off x="0" y="0"/>
          <a:ext cx="0" cy="0"/>
          <a:chOff x="0" y="0"/>
          <a:chExt cx="0" cy="0"/>
        </a:xfrm>
      </p:grpSpPr>
      <p:sp>
        <p:nvSpPr>
          <p:cNvPr id="27" name="Google Shape;27;p3"/>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28" name="Google Shape;28;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
        <p:nvSpPr>
          <p:cNvPr id="29" name="Google Shape;29;p3"/>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Rows">
  <p:cSld name="CUSTOM_5">
    <p:spTree>
      <p:nvGrpSpPr>
        <p:cNvPr id="1" name="Shape 30"/>
        <p:cNvGrpSpPr/>
        <p:nvPr/>
      </p:nvGrpSpPr>
      <p:grpSpPr>
        <a:xfrm>
          <a:off x="0" y="0"/>
          <a:ext cx="0" cy="0"/>
          <a:chOff x="0" y="0"/>
          <a:chExt cx="0" cy="0"/>
        </a:xfrm>
      </p:grpSpPr>
      <p:sp>
        <p:nvSpPr>
          <p:cNvPr id="31" name="Google Shape;31;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JM"/>
              <a:t>‹#›</a:t>
            </a:fld>
            <a:endParaRPr/>
          </a:p>
        </p:txBody>
      </p:sp>
      <p:sp>
        <p:nvSpPr>
          <p:cNvPr id="32" name="Google Shape;32;p4"/>
          <p:cNvSpPr txBox="1">
            <a:spLocks noGrp="1"/>
          </p:cNvSpPr>
          <p:nvPr>
            <p:ph type="body" idx="1"/>
          </p:nvPr>
        </p:nvSpPr>
        <p:spPr>
          <a:xfrm>
            <a:off x="457200" y="1393850"/>
            <a:ext cx="8307300" cy="13464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33" name="Google Shape;33;p4"/>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4" name="Google Shape;34;p4"/>
          <p:cNvSpPr txBox="1">
            <a:spLocks noGrp="1"/>
          </p:cNvSpPr>
          <p:nvPr>
            <p:ph type="subTitle" idx="2"/>
          </p:nvPr>
        </p:nvSpPr>
        <p:spPr>
          <a:xfrm>
            <a:off x="457200" y="1000250"/>
            <a:ext cx="83073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5" name="Google Shape;35;p4"/>
          <p:cNvSpPr txBox="1">
            <a:spLocks noGrp="1"/>
          </p:cNvSpPr>
          <p:nvPr>
            <p:ph type="body" idx="3"/>
          </p:nvPr>
        </p:nvSpPr>
        <p:spPr>
          <a:xfrm>
            <a:off x="457200" y="3133850"/>
            <a:ext cx="8307300" cy="1095600"/>
          </a:xfrm>
          <a:prstGeom prst="rect">
            <a:avLst/>
          </a:prstGeom>
        </p:spPr>
        <p:txBody>
          <a:bodyPr spcFirstLastPara="1" wrap="square" lIns="91425" tIns="91425" rIns="91425" bIns="91425" anchor="t" anchorCtr="0">
            <a:noAutofit/>
          </a:bodyPr>
          <a:lstStyle>
            <a:lvl1pPr marL="457200" lvl="0" indent="-355600" rtl="0">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36" name="Google Shape;36;p4"/>
          <p:cNvSpPr txBox="1">
            <a:spLocks noGrp="1"/>
          </p:cNvSpPr>
          <p:nvPr>
            <p:ph type="subTitle" idx="4"/>
          </p:nvPr>
        </p:nvSpPr>
        <p:spPr>
          <a:xfrm>
            <a:off x="457200" y="2740250"/>
            <a:ext cx="83073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lumns">
  <p:cSld name="CUSTOM_5_1">
    <p:spTree>
      <p:nvGrpSpPr>
        <p:cNvPr id="1" name="Shape 37"/>
        <p:cNvGrpSpPr/>
        <p:nvPr/>
      </p:nvGrpSpPr>
      <p:grpSpPr>
        <a:xfrm>
          <a:off x="0" y="0"/>
          <a:ext cx="0" cy="0"/>
          <a:chOff x="0" y="0"/>
          <a:chExt cx="0" cy="0"/>
        </a:xfrm>
      </p:grpSpPr>
      <p:sp>
        <p:nvSpPr>
          <p:cNvPr id="38" name="Google Shape;38;p5"/>
          <p:cNvSpPr txBox="1">
            <a:spLocks noGrp="1"/>
          </p:cNvSpPr>
          <p:nvPr>
            <p:ph type="subTitle" idx="1"/>
          </p:nvPr>
        </p:nvSpPr>
        <p:spPr>
          <a:xfrm>
            <a:off x="4743175" y="1009650"/>
            <a:ext cx="40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39" name="Google Shape;39;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
        <p:nvSpPr>
          <p:cNvPr id="40" name="Google Shape;40;p5"/>
          <p:cNvSpPr txBox="1">
            <a:spLocks noGrp="1"/>
          </p:cNvSpPr>
          <p:nvPr>
            <p:ph type="body" idx="2"/>
          </p:nvPr>
        </p:nvSpPr>
        <p:spPr>
          <a:xfrm>
            <a:off x="457200" y="1393850"/>
            <a:ext cx="4021200" cy="28356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41" name="Google Shape;41;p5"/>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2" name="Google Shape;42;p5"/>
          <p:cNvSpPr txBox="1">
            <a:spLocks noGrp="1"/>
          </p:cNvSpPr>
          <p:nvPr>
            <p:ph type="subTitle" idx="3"/>
          </p:nvPr>
        </p:nvSpPr>
        <p:spPr>
          <a:xfrm>
            <a:off x="457200" y="1000250"/>
            <a:ext cx="40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3" name="Google Shape;43;p5"/>
          <p:cNvSpPr txBox="1">
            <a:spLocks noGrp="1"/>
          </p:cNvSpPr>
          <p:nvPr>
            <p:ph type="body" idx="4"/>
          </p:nvPr>
        </p:nvSpPr>
        <p:spPr>
          <a:xfrm>
            <a:off x="4743175" y="1403250"/>
            <a:ext cx="4021200" cy="28263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mage">
  <p:cSld name="CUSTOM_5_1_1">
    <p:spTree>
      <p:nvGrpSpPr>
        <p:cNvPr id="1" name="Shape 44"/>
        <p:cNvGrpSpPr/>
        <p:nvPr/>
      </p:nvGrpSpPr>
      <p:grpSpPr>
        <a:xfrm>
          <a:off x="0" y="0"/>
          <a:ext cx="0" cy="0"/>
          <a:chOff x="0" y="0"/>
          <a:chExt cx="0" cy="0"/>
        </a:xfrm>
      </p:grpSpPr>
      <p:sp>
        <p:nvSpPr>
          <p:cNvPr id="45" name="Google Shape;45;p6"/>
          <p:cNvSpPr txBox="1">
            <a:spLocks noGrp="1"/>
          </p:cNvSpPr>
          <p:nvPr>
            <p:ph type="subTitle" idx="1"/>
          </p:nvPr>
        </p:nvSpPr>
        <p:spPr>
          <a:xfrm>
            <a:off x="457200" y="1000250"/>
            <a:ext cx="4021200" cy="393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6" name="Google Shape;46;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JM"/>
              <a:t>‹#›</a:t>
            </a:fld>
            <a:endParaRPr/>
          </a:p>
        </p:txBody>
      </p:sp>
      <p:sp>
        <p:nvSpPr>
          <p:cNvPr id="47" name="Google Shape;47;p6"/>
          <p:cNvSpPr txBox="1">
            <a:spLocks noGrp="1"/>
          </p:cNvSpPr>
          <p:nvPr>
            <p:ph type="body" idx="2"/>
          </p:nvPr>
        </p:nvSpPr>
        <p:spPr>
          <a:xfrm>
            <a:off x="457200" y="1393850"/>
            <a:ext cx="4021200" cy="2835600"/>
          </a:xfrm>
          <a:prstGeom prst="rect">
            <a:avLst/>
          </a:prstGeom>
        </p:spPr>
        <p:txBody>
          <a:bodyPr spcFirstLastPara="1" wrap="square" lIns="91425" tIns="91425" rIns="91425" bIns="91425" anchor="t" anchorCtr="0">
            <a:noAutofit/>
          </a:bodyPr>
          <a:lstStyle>
            <a:lvl1pPr marL="457200" lvl="0"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rtl="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sp>
        <p:nvSpPr>
          <p:cNvPr id="48" name="Google Shape;48;p6"/>
          <p:cNvSpPr txBox="1">
            <a:spLocks noGrp="1"/>
          </p:cNvSpPr>
          <p:nvPr>
            <p:ph type="title"/>
          </p:nvPr>
        </p:nvSpPr>
        <p:spPr>
          <a:xfrm>
            <a:off x="460125" y="255675"/>
            <a:ext cx="7620000" cy="4938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None/>
              <a:defRPr sz="3600">
                <a:solidFill>
                  <a:srgbClr val="3F3F3F"/>
                </a:solidFill>
                <a:latin typeface="Open Sans"/>
                <a:ea typeface="Open Sans"/>
                <a:cs typeface="Open Sans"/>
                <a:sym typeface="Open Sans"/>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Break">
  <p:cSld name="OBJECT_1">
    <p:bg>
      <p:bgPr>
        <a:solidFill>
          <a:srgbClr val="1C4587"/>
        </a:solidFill>
        <a:effectLst/>
      </p:bgPr>
    </p:bg>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468500" y="1840500"/>
            <a:ext cx="8232000" cy="1455600"/>
          </a:xfrm>
          <a:prstGeom prst="rect">
            <a:avLst/>
          </a:prstGeom>
        </p:spPr>
        <p:txBody>
          <a:bodyPr spcFirstLastPara="1" wrap="square" lIns="91425" tIns="91425" rIns="91425" bIns="91425" anchor="ctr" anchorCtr="0">
            <a:noAutofit/>
          </a:bodyPr>
          <a:lstStyle>
            <a:lvl1pPr lvl="0" algn="ctr">
              <a:spcBef>
                <a:spcPts val="0"/>
              </a:spcBef>
              <a:spcAft>
                <a:spcPts val="0"/>
              </a:spcAft>
              <a:buNone/>
              <a:defRPr sz="4600">
                <a:solidFill>
                  <a:schemeClr val="lt1"/>
                </a:solidFill>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51" name="Google Shape;51;p7"/>
          <p:cNvPicPr preferRelativeResize="0"/>
          <p:nvPr/>
        </p:nvPicPr>
        <p:blipFill rotWithShape="1">
          <a:blip r:embed="rId2">
            <a:alphaModFix/>
          </a:blip>
          <a:srcRect/>
          <a:stretch/>
        </p:blipFill>
        <p:spPr>
          <a:xfrm>
            <a:off x="536313" y="345094"/>
            <a:ext cx="2512482" cy="77225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52"/>
        <p:cNvGrpSpPr/>
        <p:nvPr/>
      </p:nvGrpSpPr>
      <p:grpSpPr>
        <a:xfrm>
          <a:off x="0" y="0"/>
          <a:ext cx="0" cy="0"/>
          <a:chOff x="0" y="0"/>
          <a:chExt cx="0" cy="0"/>
        </a:xfrm>
      </p:grpSpPr>
      <p:sp>
        <p:nvSpPr>
          <p:cNvPr id="53" name="Google Shape;53;p8"/>
          <p:cNvSpPr txBox="1">
            <a:spLocks noGrp="1"/>
          </p:cNvSpPr>
          <p:nvPr>
            <p:ph type="body" idx="1"/>
          </p:nvPr>
        </p:nvSpPr>
        <p:spPr>
          <a:xfrm>
            <a:off x="643754" y="1085169"/>
            <a:ext cx="3669000" cy="604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rgbClr val="005F8F"/>
              </a:buClr>
              <a:buSzPts val="1500"/>
              <a:buFont typeface="Arial"/>
              <a:buNone/>
              <a:defRPr sz="1500" b="1" i="0" u="none" strike="noStrike" cap="none">
                <a:solidFill>
                  <a:srgbClr val="005F8F"/>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4" name="Google Shape;54;p8"/>
          <p:cNvSpPr txBox="1">
            <a:spLocks noGrp="1"/>
          </p:cNvSpPr>
          <p:nvPr>
            <p:ph type="body" idx="2"/>
          </p:nvPr>
        </p:nvSpPr>
        <p:spPr>
          <a:xfrm>
            <a:off x="643754" y="1746478"/>
            <a:ext cx="3669000" cy="1718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title"/>
          </p:nvPr>
        </p:nvSpPr>
        <p:spPr>
          <a:xfrm>
            <a:off x="643753" y="381452"/>
            <a:ext cx="7907100" cy="3945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05F8F"/>
              </a:buClr>
              <a:buSzPts val="2700"/>
              <a:buFont typeface="Calibri"/>
              <a:buNone/>
              <a:defRPr sz="2700" b="1" i="0" u="none" strike="noStrike" cap="none">
                <a:solidFill>
                  <a:srgbClr val="005F8F"/>
                </a:solidFill>
                <a:latin typeface="Calibri"/>
                <a:ea typeface="Calibri"/>
                <a:cs typeface="Calibri"/>
                <a:sym typeface="Calibri"/>
              </a:defRPr>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endParaRPr/>
          </a:p>
        </p:txBody>
      </p:sp>
      <p:sp>
        <p:nvSpPr>
          <p:cNvPr id="56" name="Google Shape;56;p8"/>
          <p:cNvSpPr txBox="1">
            <a:spLocks noGrp="1"/>
          </p:cNvSpPr>
          <p:nvPr>
            <p:ph type="body" idx="3"/>
          </p:nvPr>
        </p:nvSpPr>
        <p:spPr>
          <a:xfrm>
            <a:off x="4881630" y="1085169"/>
            <a:ext cx="3669000" cy="6048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rgbClr val="005F8F"/>
              </a:buClr>
              <a:buSzPts val="1500"/>
              <a:buFont typeface="Arial"/>
              <a:buNone/>
              <a:defRPr sz="1500" b="1" i="0" u="none" strike="noStrike" cap="none">
                <a:solidFill>
                  <a:srgbClr val="005F8F"/>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body" idx="4"/>
          </p:nvPr>
        </p:nvSpPr>
        <p:spPr>
          <a:xfrm>
            <a:off x="4881630" y="1746478"/>
            <a:ext cx="3669000" cy="17184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10000"/>
              </a:lnSpc>
              <a:spcBef>
                <a:spcPts val="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1pPr>
            <a:lvl2pPr marL="914400" marR="0" lvl="1"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2pPr>
            <a:lvl3pPr marL="1371600" marR="0" lvl="2"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3pPr>
            <a:lvl4pPr marL="1828800" marR="0" lvl="3"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4pPr>
            <a:lvl5pPr marL="2286000" marR="0" lvl="4" indent="-298450" algn="l" rtl="0">
              <a:lnSpc>
                <a:spcPct val="90000"/>
              </a:lnSpc>
              <a:spcBef>
                <a:spcPts val="400"/>
              </a:spcBef>
              <a:spcAft>
                <a:spcPts val="0"/>
              </a:spcAft>
              <a:buClr>
                <a:schemeClr val="dk1"/>
              </a:buClr>
              <a:buSzPts val="1100"/>
              <a:buFont typeface="Arial"/>
              <a:buChar char="•"/>
              <a:defRPr sz="11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8"/>
        <p:cNvGrpSpPr/>
        <p:nvPr/>
      </p:nvGrpSpPr>
      <p:grpSpPr>
        <a:xfrm>
          <a:off x="0" y="0"/>
          <a:ext cx="0" cy="0"/>
          <a:chOff x="0" y="0"/>
          <a:chExt cx="0" cy="0"/>
        </a:xfrm>
      </p:grpSpPr>
      <p:sp>
        <p:nvSpPr>
          <p:cNvPr id="59" name="Google Shape;59;p9"/>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rtl="0">
              <a:lnSpc>
                <a:spcPct val="90000"/>
              </a:lnSpc>
              <a:spcBef>
                <a:spcPts val="0"/>
              </a:spcBef>
              <a:spcAft>
                <a:spcPts val="0"/>
              </a:spcAft>
              <a:buClr>
                <a:schemeClr val="dk1"/>
              </a:buClr>
              <a:buSzPts val="4500"/>
              <a:buFont typeface="Calibri"/>
              <a:buNone/>
              <a:defRPr sz="4500"/>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0" name="Google Shape;60;p9"/>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61" name="Google Shape;61;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2" name="Google Shape;62;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3" name="Google Shape;63;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Content">
  <p:cSld name="OBJECT_2">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6" name="Google Shape;66;p1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7" name="Google Shape;67;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8" name="Google Shape;68;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9" name="Google Shape;69;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J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457200" y="1393850"/>
            <a:ext cx="8307300" cy="2844000"/>
          </a:xfrm>
          <a:prstGeom prst="rect">
            <a:avLst/>
          </a:prstGeom>
          <a:noFill/>
          <a:ln>
            <a:noFill/>
          </a:ln>
        </p:spPr>
        <p:txBody>
          <a:bodyPr spcFirstLastPara="1" wrap="square" lIns="91425" tIns="91425" rIns="91425" bIns="91425" anchor="t" anchorCtr="0">
            <a:noAutofit/>
          </a:bodyPr>
          <a:lstStyle>
            <a:lvl1pPr marL="457200" lvl="0"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1pPr>
            <a:lvl2pPr marL="914400" lvl="1"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2pPr>
            <a:lvl3pPr marL="1371600" lvl="2"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3pPr>
            <a:lvl4pPr marL="1828800" lvl="3"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4pPr>
            <a:lvl5pPr marL="2286000" lvl="4"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5pPr>
            <a:lvl6pPr marL="2743200" lvl="5"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6pPr>
            <a:lvl7pPr marL="3200400" lvl="6"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7pPr>
            <a:lvl8pPr marL="3657600" lvl="7"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8pPr>
            <a:lvl9pPr marL="4114800" lvl="8" indent="-355600">
              <a:lnSpc>
                <a:spcPct val="115000"/>
              </a:lnSpc>
              <a:spcBef>
                <a:spcPts val="0"/>
              </a:spcBef>
              <a:spcAft>
                <a:spcPts val="0"/>
              </a:spcAft>
              <a:buClr>
                <a:srgbClr val="3F3F3F"/>
              </a:buClr>
              <a:buSzPts val="2000"/>
              <a:buFont typeface="Open Sans"/>
              <a:buChar char="■"/>
              <a:defRPr sz="2000">
                <a:solidFill>
                  <a:srgbClr val="3F3F3F"/>
                </a:solidFill>
                <a:latin typeface="Open Sans"/>
                <a:ea typeface="Open Sans"/>
                <a:cs typeface="Open Sans"/>
                <a:sym typeface="Open Sans"/>
              </a:defRPr>
            </a:lvl9pPr>
          </a:lstStyle>
          <a:p>
            <a:endParaRPr/>
          </a:p>
        </p:txBody>
      </p:sp>
      <p:pic>
        <p:nvPicPr>
          <p:cNvPr id="11" name="Google Shape;11;p1" descr="blue_mts_header.png"/>
          <p:cNvPicPr preferRelativeResize="0"/>
          <p:nvPr/>
        </p:nvPicPr>
        <p:blipFill rotWithShape="1">
          <a:blip r:embed="rId11">
            <a:alphaModFix/>
          </a:blip>
          <a:srcRect t="20496"/>
          <a:stretch/>
        </p:blipFill>
        <p:spPr>
          <a:xfrm>
            <a:off x="0" y="3755811"/>
            <a:ext cx="9144000" cy="1387688"/>
          </a:xfrm>
          <a:prstGeom prst="rect">
            <a:avLst/>
          </a:prstGeom>
          <a:noFill/>
          <a:ln>
            <a:noFill/>
          </a:ln>
        </p:spPr>
      </p:pic>
      <p:pic>
        <p:nvPicPr>
          <p:cNvPr id="12" name="Google Shape;12;p1" descr="CWDC_Acronym-Color - Britta Blodgett - CDLE.png"/>
          <p:cNvPicPr preferRelativeResize="0"/>
          <p:nvPr/>
        </p:nvPicPr>
        <p:blipFill rotWithShape="1">
          <a:blip r:embed="rId12">
            <a:alphaModFix/>
          </a:blip>
          <a:srcRect/>
          <a:stretch/>
        </p:blipFill>
        <p:spPr>
          <a:xfrm>
            <a:off x="8073675" y="182306"/>
            <a:ext cx="631294" cy="631294"/>
          </a:xfrm>
          <a:prstGeom prst="rect">
            <a:avLst/>
          </a:prstGeom>
          <a:noFill/>
          <a:ln>
            <a:noFill/>
          </a:ln>
        </p:spPr>
      </p:pic>
      <p:pic>
        <p:nvPicPr>
          <p:cNvPr id="13" name="Google Shape;13;p1" descr="blue_mts_header.png"/>
          <p:cNvPicPr preferRelativeResize="0"/>
          <p:nvPr/>
        </p:nvPicPr>
        <p:blipFill rotWithShape="1">
          <a:blip r:embed="rId11">
            <a:alphaModFix/>
          </a:blip>
          <a:srcRect t="20496"/>
          <a:stretch/>
        </p:blipFill>
        <p:spPr>
          <a:xfrm>
            <a:off x="0" y="3755811"/>
            <a:ext cx="9144000" cy="1387688"/>
          </a:xfrm>
          <a:prstGeom prst="rect">
            <a:avLst/>
          </a:prstGeom>
          <a:noFill/>
          <a:ln>
            <a:noFill/>
          </a:ln>
        </p:spPr>
      </p:pic>
      <p:sp>
        <p:nvSpPr>
          <p:cNvPr id="14" name="Google Shape;14;p1"/>
          <p:cNvSpPr txBox="1"/>
          <p:nvPr/>
        </p:nvSpPr>
        <p:spPr>
          <a:xfrm>
            <a:off x="457200" y="285750"/>
            <a:ext cx="7620000" cy="457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Font typeface="Arial"/>
              <a:buNone/>
            </a:pPr>
            <a:endParaRPr sz="3600">
              <a:solidFill>
                <a:srgbClr val="595959"/>
              </a:solidFill>
              <a:latin typeface="Open Sans"/>
              <a:ea typeface="Open Sans"/>
              <a:cs typeface="Open Sans"/>
              <a:sym typeface="Open Sans"/>
            </a:endParaRPr>
          </a:p>
        </p:txBody>
      </p:sp>
      <p:pic>
        <p:nvPicPr>
          <p:cNvPr id="15" name="Google Shape;15;p1" descr="CWDC_Acronym-Color - Britta Blodgett - CDLE.png"/>
          <p:cNvPicPr preferRelativeResize="0"/>
          <p:nvPr/>
        </p:nvPicPr>
        <p:blipFill rotWithShape="1">
          <a:blip r:embed="rId12">
            <a:alphaModFix/>
          </a:blip>
          <a:srcRect/>
          <a:stretch/>
        </p:blipFill>
        <p:spPr>
          <a:xfrm>
            <a:off x="8073675" y="182306"/>
            <a:ext cx="631294" cy="631294"/>
          </a:xfrm>
          <a:prstGeom prst="rect">
            <a:avLst/>
          </a:prstGeom>
          <a:noFill/>
          <a:ln>
            <a:noFill/>
          </a:ln>
        </p:spPr>
      </p:pic>
      <p:sp>
        <p:nvSpPr>
          <p:cNvPr id="16" name="Google Shape;16;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2000">
                <a:solidFill>
                  <a:schemeClr val="lt1"/>
                </a:solidFill>
                <a:latin typeface="Open Sans"/>
                <a:ea typeface="Open Sans"/>
                <a:cs typeface="Open Sans"/>
                <a:sym typeface="Open Sans"/>
              </a:defRPr>
            </a:lvl1pPr>
            <a:lvl2pPr lvl="1" algn="r">
              <a:buNone/>
              <a:defRPr sz="2000">
                <a:solidFill>
                  <a:schemeClr val="lt1"/>
                </a:solidFill>
                <a:latin typeface="Open Sans"/>
                <a:ea typeface="Open Sans"/>
                <a:cs typeface="Open Sans"/>
                <a:sym typeface="Open Sans"/>
              </a:defRPr>
            </a:lvl2pPr>
            <a:lvl3pPr lvl="2" algn="r">
              <a:buNone/>
              <a:defRPr sz="2000">
                <a:solidFill>
                  <a:schemeClr val="lt1"/>
                </a:solidFill>
                <a:latin typeface="Open Sans"/>
                <a:ea typeface="Open Sans"/>
                <a:cs typeface="Open Sans"/>
                <a:sym typeface="Open Sans"/>
              </a:defRPr>
            </a:lvl3pPr>
            <a:lvl4pPr lvl="3" algn="r">
              <a:buNone/>
              <a:defRPr sz="2000">
                <a:solidFill>
                  <a:schemeClr val="lt1"/>
                </a:solidFill>
                <a:latin typeface="Open Sans"/>
                <a:ea typeface="Open Sans"/>
                <a:cs typeface="Open Sans"/>
                <a:sym typeface="Open Sans"/>
              </a:defRPr>
            </a:lvl4pPr>
            <a:lvl5pPr lvl="4" algn="r">
              <a:buNone/>
              <a:defRPr sz="2000">
                <a:solidFill>
                  <a:schemeClr val="lt1"/>
                </a:solidFill>
                <a:latin typeface="Open Sans"/>
                <a:ea typeface="Open Sans"/>
                <a:cs typeface="Open Sans"/>
                <a:sym typeface="Open Sans"/>
              </a:defRPr>
            </a:lvl5pPr>
            <a:lvl6pPr lvl="5" algn="r">
              <a:buNone/>
              <a:defRPr sz="2000">
                <a:solidFill>
                  <a:schemeClr val="lt1"/>
                </a:solidFill>
                <a:latin typeface="Open Sans"/>
                <a:ea typeface="Open Sans"/>
                <a:cs typeface="Open Sans"/>
                <a:sym typeface="Open Sans"/>
              </a:defRPr>
            </a:lvl6pPr>
            <a:lvl7pPr lvl="6" algn="r">
              <a:buNone/>
              <a:defRPr sz="2000">
                <a:solidFill>
                  <a:schemeClr val="lt1"/>
                </a:solidFill>
                <a:latin typeface="Open Sans"/>
                <a:ea typeface="Open Sans"/>
                <a:cs typeface="Open Sans"/>
                <a:sym typeface="Open Sans"/>
              </a:defRPr>
            </a:lvl7pPr>
            <a:lvl8pPr lvl="7" algn="r">
              <a:buNone/>
              <a:defRPr sz="2000">
                <a:solidFill>
                  <a:schemeClr val="lt1"/>
                </a:solidFill>
                <a:latin typeface="Open Sans"/>
                <a:ea typeface="Open Sans"/>
                <a:cs typeface="Open Sans"/>
                <a:sym typeface="Open Sans"/>
              </a:defRPr>
            </a:lvl8pPr>
            <a:lvl9pPr lvl="8" algn="r">
              <a:buNone/>
              <a:defRPr sz="2000">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JM"/>
              <a:t>‹#›</a:t>
            </a:fld>
            <a:endParaRPr/>
          </a:p>
        </p:txBody>
      </p:sp>
      <p:sp>
        <p:nvSpPr>
          <p:cNvPr id="17" name="Google Shape;17;p1"/>
          <p:cNvSpPr txBox="1">
            <a:spLocks noGrp="1"/>
          </p:cNvSpPr>
          <p:nvPr>
            <p:ph type="title"/>
          </p:nvPr>
        </p:nvSpPr>
        <p:spPr>
          <a:xfrm>
            <a:off x="460125" y="255675"/>
            <a:ext cx="7620000" cy="4938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None/>
              <a:defRPr sz="3600">
                <a:solidFill>
                  <a:srgbClr val="3F3F3F"/>
                </a:solidFill>
                <a:latin typeface="Open Sans"/>
                <a:ea typeface="Open Sans"/>
                <a:cs typeface="Open Sans"/>
                <a:sym typeface="Open Sans"/>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pic>
        <p:nvPicPr>
          <p:cNvPr id="18" name="Google Shape;18;p1"/>
          <p:cNvPicPr preferRelativeResize="0"/>
          <p:nvPr/>
        </p:nvPicPr>
        <p:blipFill rotWithShape="1">
          <a:blip r:embed="rId13">
            <a:alphaModFix/>
          </a:blip>
          <a:srcRect r="59453"/>
          <a:stretch/>
        </p:blipFill>
        <p:spPr>
          <a:xfrm>
            <a:off x="6886975" y="269350"/>
            <a:ext cx="1124204" cy="4572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
        <p:cNvGrpSpPr/>
        <p:nvPr/>
      </p:nvGrpSpPr>
      <p:grpSpPr>
        <a:xfrm>
          <a:off x="0" y="0"/>
          <a:ext cx="0" cy="0"/>
          <a:chOff x="0" y="0"/>
          <a:chExt cx="0" cy="0"/>
        </a:xfrm>
      </p:grpSpPr>
      <p:sp>
        <p:nvSpPr>
          <p:cNvPr id="71" name="Google Shape;71;p11"/>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accent2"/>
              </a:buClr>
              <a:buSzPts val="2400"/>
              <a:buFont typeface="Candara"/>
              <a:buNone/>
              <a:defRPr sz="2400" b="1" i="0" u="none" strike="noStrike" cap="none">
                <a:solidFill>
                  <a:schemeClr val="accent2"/>
                </a:solidFill>
                <a:latin typeface="Candara"/>
                <a:ea typeface="Candara"/>
                <a:cs typeface="Candara"/>
                <a:sym typeface="Candara"/>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72" name="Google Shape;72;p11"/>
          <p:cNvSpPr txBox="1">
            <a:spLocks noGrp="1"/>
          </p:cNvSpPr>
          <p:nvPr>
            <p:ph type="body" idx="1"/>
          </p:nvPr>
        </p:nvSpPr>
        <p:spPr>
          <a:xfrm>
            <a:off x="628650" y="1261613"/>
            <a:ext cx="7886700" cy="3371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chemeClr val="dk1"/>
              </a:buClr>
              <a:buSzPts val="1500"/>
              <a:buFont typeface="Arial"/>
              <a:buNone/>
              <a:defRPr sz="1500" b="1" i="0" u="none" strike="noStrike" cap="none">
                <a:solidFill>
                  <a:schemeClr val="dk1"/>
                </a:solidFill>
                <a:latin typeface="Candara"/>
                <a:ea typeface="Candara"/>
                <a:cs typeface="Candara"/>
                <a:sym typeface="Candara"/>
              </a:defRPr>
            </a:lvl1pPr>
            <a:lvl2pPr marL="914400" marR="0" lvl="1" indent="-323850" algn="l" rtl="0">
              <a:lnSpc>
                <a:spcPct val="100000"/>
              </a:lnSpc>
              <a:spcBef>
                <a:spcPts val="0"/>
              </a:spcBef>
              <a:spcAft>
                <a:spcPts val="0"/>
              </a:spcAft>
              <a:buClr>
                <a:schemeClr val="dk1"/>
              </a:buClr>
              <a:buSzPts val="1500"/>
              <a:buFont typeface="Arial"/>
              <a:buChar char="•"/>
              <a:defRPr sz="1500" b="0" i="0" u="none" strike="noStrike" cap="none">
                <a:solidFill>
                  <a:schemeClr val="dk1"/>
                </a:solidFill>
                <a:latin typeface="Candara"/>
                <a:ea typeface="Candara"/>
                <a:cs typeface="Candara"/>
                <a:sym typeface="Candara"/>
              </a:defRPr>
            </a:lvl2pPr>
            <a:lvl3pPr marL="1371600" marR="0" lvl="2" indent="-323850" algn="l" rtl="0">
              <a:lnSpc>
                <a:spcPct val="100000"/>
              </a:lnSpc>
              <a:spcBef>
                <a:spcPts val="0"/>
              </a:spcBef>
              <a:spcAft>
                <a:spcPts val="0"/>
              </a:spcAft>
              <a:buClr>
                <a:schemeClr val="dk1"/>
              </a:buClr>
              <a:buSzPts val="1500"/>
              <a:buFont typeface="Candara"/>
              <a:buChar char="−"/>
              <a:defRPr sz="1500" b="0" i="0" u="none" strike="noStrike" cap="none">
                <a:solidFill>
                  <a:schemeClr val="dk1"/>
                </a:solidFill>
                <a:latin typeface="Candara"/>
                <a:ea typeface="Candara"/>
                <a:cs typeface="Candara"/>
                <a:sym typeface="Candara"/>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ndara"/>
                <a:ea typeface="Candara"/>
                <a:cs typeface="Candara"/>
                <a:sym typeface="Candara"/>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73" name="Google Shape;73;p11"/>
          <p:cNvSpPr txBox="1">
            <a:spLocks noGrp="1"/>
          </p:cNvSpPr>
          <p:nvPr>
            <p:ph type="ftr" idx="11"/>
          </p:nvPr>
        </p:nvSpPr>
        <p:spPr>
          <a:xfrm>
            <a:off x="628650" y="4767263"/>
            <a:ext cx="74781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sldNum" idx="12"/>
          </p:nvPr>
        </p:nvSpPr>
        <p:spPr>
          <a:xfrm>
            <a:off x="8184311" y="4767263"/>
            <a:ext cx="3309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JM"/>
              <a:t>‹#›</a:t>
            </a:fld>
            <a:endParaRPr/>
          </a:p>
        </p:txBody>
      </p:sp>
    </p:spTree>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cwdc.colorado.gov/get-involved/sector-partnership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dle.colorado.gov/wf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conomicmodeling.com/job-posting-dashboard/"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economicmodeling.com/job-posting-dashboar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8" Type="http://schemas.openxmlformats.org/officeDocument/2006/relationships/hyperlink" Target="https://www.economicmodeling.com/job-posting-dashboard/" TargetMode="External"/><Relationship Id="rId13" Type="http://schemas.openxmlformats.org/officeDocument/2006/relationships/hyperlink" Target="https://demography.dola.colorado.gov/gis/map-gallery/" TargetMode="External"/><Relationship Id="rId3" Type="http://schemas.openxmlformats.org/officeDocument/2006/relationships/hyperlink" Target="https://cwdc.colorado.gov/colorado-talent-pipeline-report" TargetMode="External"/><Relationship Id="rId7" Type="http://schemas.openxmlformats.org/officeDocument/2006/relationships/hyperlink" Target="https://www.bls.gov/news.release/empsit.nr0.htm" TargetMode="External"/><Relationship Id="rId12" Type="http://schemas.openxmlformats.org/officeDocument/2006/relationships/hyperlink" Target="https://www.stradaeducation.org/publicviewpoint/" TargetMode="External"/><Relationship Id="rId2" Type="http://schemas.openxmlformats.org/officeDocument/2006/relationships/notesSlide" Target="../notesSlides/notesSlide22.xml"/><Relationship Id="rId16" Type="http://schemas.openxmlformats.org/officeDocument/2006/relationships/hyperlink" Target="http://dola-online.maps.arcgis.com/apps/MapSeries/index.html?appid=56f85bf2c38e4483ad7345fc651a6458" TargetMode="External"/><Relationship Id="rId1" Type="http://schemas.openxmlformats.org/officeDocument/2006/relationships/slideLayout" Target="../slideLayouts/slideLayout2.xml"/><Relationship Id="rId6" Type="http://schemas.openxmlformats.org/officeDocument/2006/relationships/hyperlink" Target="https://covid19.colorado.gov/" TargetMode="External"/><Relationship Id="rId11" Type="http://schemas.openxmlformats.org/officeDocument/2006/relationships/hyperlink" Target="https://choosecolorado.com/covid19/" TargetMode="External"/><Relationship Id="rId5" Type="http://schemas.openxmlformats.org/officeDocument/2006/relationships/hyperlink" Target="https://onwardco.org/" TargetMode="External"/><Relationship Id="rId15" Type="http://schemas.openxmlformats.org/officeDocument/2006/relationships/hyperlink" Target="https://demography.dola.colorado.gov/colorado-demographic-profiles/" TargetMode="External"/><Relationship Id="rId10" Type="http://schemas.openxmlformats.org/officeDocument/2006/relationships/hyperlink" Target="https://www.colmigateway.com/admin/gsipub/htmlarea/uploads/Aug20PR.pdf" TargetMode="External"/><Relationship Id="rId4" Type="http://schemas.openxmlformats.org/officeDocument/2006/relationships/hyperlink" Target="https://covid19.colorado.gov/data/case-data" TargetMode="External"/><Relationship Id="rId9" Type="http://schemas.openxmlformats.org/officeDocument/2006/relationships/hyperlink" Target="https://www.colmigateway.com/vosnet/lmi/default.aspx?pu=1&amp;plang=E" TargetMode="External"/><Relationship Id="rId14" Type="http://schemas.openxmlformats.org/officeDocument/2006/relationships/hyperlink" Target="https://gis.dola.colorado.gov/apps/demographic_dashboar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hyperlink" Target="https://www.mentoring.org/resource-library/" TargetMode="External"/><Relationship Id="rId13" Type="http://schemas.openxmlformats.org/officeDocument/2006/relationships/hyperlink" Target="https://newlook.dteenergy.com/wps/wcm/connect/595a6ab6-6ed5-43ce-aa3a-061c7b6612d4/Virtual_Summer_Youth_Internship_Program_07_17_20.pdf?MOD=AJPERES&amp;_ga=2.226096158.541945098.1595878643-1620607972.1595878643" TargetMode="External"/><Relationship Id="rId3" Type="http://schemas.openxmlformats.org/officeDocument/2006/relationships/hyperlink" Target="https://mahernet.com/blog/apprenticeship-expansion-adapting-business-engagement-in-an-economic-downturn" TargetMode="External"/><Relationship Id="rId7" Type="http://schemas.openxmlformats.org/officeDocument/2006/relationships/hyperlink" Target="https://apprenticeship.workforcegps.org/blog/Supporting-the-Apprenticeship-Ecosystem-in-an-Economic-Downturn-Apprentices-and-Sponsors/2020/05/08/19/48/Supporting-the-Apprenticeship-Ecosystem-in-an-Economic-Downturn-Apprentices-and-Sponsors" TargetMode="External"/><Relationship Id="rId12" Type="http://schemas.openxmlformats.org/officeDocument/2006/relationships/hyperlink" Target="https://newlook.dteenergy.com/wps/wcm/connect/dte-web/hom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www.workforcegps.org/-/media/Global-Site/Content/Resources/Pathway-to-Recovery-Resources/P2R_VrtlJobFairs-053120-508.ashx" TargetMode="External"/><Relationship Id="rId11" Type="http://schemas.openxmlformats.org/officeDocument/2006/relationships/hyperlink" Target="http://www.apprenticeshipcarolina.com/training.html" TargetMode="External"/><Relationship Id="rId5" Type="http://schemas.openxmlformats.org/officeDocument/2006/relationships/hyperlink" Target="https://www.workforcegps.org/-/media/Global-Site/Content/Resources/Pathway-to-Recovery-Resources/P2R_BizEngTips-20200531_508.ashx" TargetMode="External"/><Relationship Id="rId10" Type="http://schemas.openxmlformats.org/officeDocument/2006/relationships/hyperlink" Target="https://www.apprenticeshipcarolina.com/" TargetMode="External"/><Relationship Id="rId4" Type="http://schemas.openxmlformats.org/officeDocument/2006/relationships/hyperlink" Target="https://apprenticeship.workforcegps.org/blog/Four-Ways-to-Adapt-Business-Engagement-to-Our-Changing-Economy/2020/08/14/14/02/Four-Ways-to-Adapt-Business-Engagement-to-Our-Changing-Economy" TargetMode="External"/><Relationship Id="rId9" Type="http://schemas.openxmlformats.org/officeDocument/2006/relationships/hyperlink" Target="https://www.nga.org/wp-content/uploads/2020/06/COVID19-Rapid-Reskilling.pdf"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1.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hyperlink" Target="https://dcpsinternships.org/" TargetMode="External"/><Relationship Id="rId3" Type="http://schemas.openxmlformats.org/officeDocument/2006/relationships/hyperlink" Target="https://communitystrong.svvsd.org/about/" TargetMode="External"/><Relationship Id="rId7" Type="http://schemas.openxmlformats.org/officeDocument/2006/relationships/hyperlink" Target="https://choosecolorado.com/doing-business/incentives-financing/" TargetMode="External"/><Relationship Id="rId2" Type="http://schemas.openxmlformats.org/officeDocument/2006/relationships/notesSlide" Target="../notesSlides/notesSlide37.xml"/><Relationship Id="rId1" Type="http://schemas.openxmlformats.org/officeDocument/2006/relationships/slideLayout" Target="../slideLayouts/slideLayout11.xml"/><Relationship Id="rId6" Type="http://schemas.openxmlformats.org/officeDocument/2006/relationships/hyperlink" Target="https://choosecolorado.com/doing-business/regions/" TargetMode="External"/><Relationship Id="rId5" Type="http://schemas.openxmlformats.org/officeDocument/2006/relationships/hyperlink" Target="https://homegrowntalentco.org/" TargetMode="External"/><Relationship Id="rId4" Type="http://schemas.openxmlformats.org/officeDocument/2006/relationships/hyperlink" Target="https://coloradosucceeds.org/work-based-learning-roadmap/hom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urldefense.proofpoint.com/v2/url?u=https-3A__cwdc.colorado.gov_resources_technical-2Dassistance&amp;d=DwMFaQ&amp;c=sdnEM9SRGFuMt5z5w3AhsPNahmNicq64TgF1JwNR0cs&amp;r=LCR8ulOFWPwyHbZu49mmcoYVmw2h7d0hQwTKzxRCzlo&amp;m=unGU0HXgiK2tAwY7-LDfFoTTQfQe-AiNeEM5nmmeiV8&amp;s=6uCthJOjuV2GdG4TAJiFDHW-gy37tG3kp2h8i6DQ-fQ&amp;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mailchi.mp/state.co.us/wbl-incubator?e=2a23b764ce" TargetMode="Externa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public.tableau.com/profile/dhe.state#!/vizhome/WBLFundingMatrix_2020/Story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9"/>
          <p:cNvSpPr txBox="1">
            <a:spLocks noGrp="1"/>
          </p:cNvSpPr>
          <p:nvPr>
            <p:ph type="body" idx="1"/>
          </p:nvPr>
        </p:nvSpPr>
        <p:spPr>
          <a:xfrm>
            <a:off x="418350" y="2073775"/>
            <a:ext cx="8307300" cy="51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JM"/>
              <a:t>October 8, 2020</a:t>
            </a:r>
            <a:endParaRPr/>
          </a:p>
        </p:txBody>
      </p:sp>
      <p:sp>
        <p:nvSpPr>
          <p:cNvPr id="133" name="Google Shape;133;p19"/>
          <p:cNvSpPr txBox="1">
            <a:spLocks noGrp="1"/>
          </p:cNvSpPr>
          <p:nvPr>
            <p:ph type="title"/>
          </p:nvPr>
        </p:nvSpPr>
        <p:spPr>
          <a:xfrm>
            <a:off x="418350" y="1103250"/>
            <a:ext cx="8307300" cy="138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JM"/>
              <a:t>Engaging Business</a:t>
            </a:r>
            <a:endParaRPr/>
          </a:p>
        </p:txBody>
      </p:sp>
      <p:sp>
        <p:nvSpPr>
          <p:cNvPr id="134" name="Google Shape;134;p19"/>
          <p:cNvSpPr txBox="1">
            <a:spLocks noGrp="1"/>
          </p:cNvSpPr>
          <p:nvPr>
            <p:ph type="body" idx="2"/>
          </p:nvPr>
        </p:nvSpPr>
        <p:spPr>
          <a:xfrm>
            <a:off x="418350" y="2491050"/>
            <a:ext cx="8307300" cy="460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JM"/>
              <a:t>Work-Based Learning Incubator</a:t>
            </a:r>
            <a:endParaRPr/>
          </a:p>
          <a:p>
            <a:pPr marL="0" lvl="0" indent="0" algn="ctr" rtl="0">
              <a:spcBef>
                <a:spcPts val="0"/>
              </a:spcBef>
              <a:spcAft>
                <a:spcPts val="0"/>
              </a:spcAft>
              <a:buNone/>
            </a:pPr>
            <a:endParaRPr sz="1700"/>
          </a:p>
        </p:txBody>
      </p:sp>
      <p:sp>
        <p:nvSpPr>
          <p:cNvPr id="135" name="Google Shape;135;p19"/>
          <p:cNvSpPr txBox="1"/>
          <p:nvPr/>
        </p:nvSpPr>
        <p:spPr>
          <a:xfrm>
            <a:off x="919050" y="3337625"/>
            <a:ext cx="7674900" cy="919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JM" sz="1600">
                <a:latin typeface="Open Sans"/>
                <a:ea typeface="Open Sans"/>
                <a:cs typeface="Open Sans"/>
                <a:sym typeface="Open Sans"/>
              </a:rPr>
              <a:t>Welcome!</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JM" sz="1600">
                <a:latin typeface="Open Sans"/>
                <a:ea typeface="Open Sans"/>
                <a:cs typeface="Open Sans"/>
                <a:sym typeface="Open Sans"/>
              </a:rPr>
              <a:t>Please rename yourself on Zoom to include your location</a:t>
            </a:r>
            <a:endParaRPr sz="1600">
              <a:latin typeface="Open Sans"/>
              <a:ea typeface="Open Sans"/>
              <a:cs typeface="Open Sans"/>
              <a:sym typeface="Open Sans"/>
            </a:endParaRPr>
          </a:p>
          <a:p>
            <a:pPr marL="457200" lvl="0" indent="0" algn="l" rtl="0">
              <a:spcBef>
                <a:spcPts val="0"/>
              </a:spcBef>
              <a:spcAft>
                <a:spcPts val="0"/>
              </a:spcAft>
              <a:buNone/>
            </a:pPr>
            <a:endParaRPr sz="1600">
              <a:latin typeface="Open Sans"/>
              <a:ea typeface="Open Sans"/>
              <a:cs typeface="Open Sans"/>
              <a:sym typeface="Open Sans"/>
            </a:endParaRPr>
          </a:p>
          <a:p>
            <a:pPr marL="0" lvl="0" indent="0" algn="l" rtl="0">
              <a:lnSpc>
                <a:spcPct val="115000"/>
              </a:lnSpc>
              <a:spcBef>
                <a:spcPts val="0"/>
              </a:spcBef>
              <a:spcAft>
                <a:spcPts val="0"/>
              </a:spcAft>
              <a:buNone/>
            </a:pPr>
            <a:r>
              <a:rPr lang="en-JM" sz="1700">
                <a:solidFill>
                  <a:srgbClr val="3F3F3F"/>
                </a:solidFill>
                <a:latin typeface="Open Sans"/>
                <a:ea typeface="Open Sans"/>
                <a:cs typeface="Open Sans"/>
                <a:sym typeface="Open Sans"/>
              </a:rPr>
              <a:t>*This meeting will be recorded</a:t>
            </a:r>
            <a:endParaRPr>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8"/>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JM" u="sng">
                <a:solidFill>
                  <a:schemeClr val="hlink"/>
                </a:solidFill>
                <a:hlinkClick r:id="rId3"/>
              </a:rPr>
              <a:t>Sector Partnerships</a:t>
            </a:r>
            <a:endParaRPr/>
          </a:p>
          <a:p>
            <a:pPr marL="457200" lvl="0" indent="0" algn="l" rtl="0">
              <a:spcBef>
                <a:spcPts val="0"/>
              </a:spcBef>
              <a:spcAft>
                <a:spcPts val="0"/>
              </a:spcAft>
              <a:buNone/>
            </a:pPr>
            <a:endParaRPr/>
          </a:p>
          <a:p>
            <a:pPr marL="457200" lvl="0" indent="-355600" algn="l" rtl="0">
              <a:spcBef>
                <a:spcPts val="0"/>
              </a:spcBef>
              <a:spcAft>
                <a:spcPts val="0"/>
              </a:spcAft>
              <a:buSzPts val="2000"/>
              <a:buChar char="●"/>
            </a:pPr>
            <a:r>
              <a:rPr lang="en-JM" u="sng">
                <a:solidFill>
                  <a:schemeClr val="hlink"/>
                </a:solidFill>
                <a:hlinkClick r:id="rId4"/>
              </a:rPr>
              <a:t>Workforce Centers</a:t>
            </a:r>
            <a:endParaRPr/>
          </a:p>
          <a:p>
            <a:pPr marL="457200" lvl="0" indent="0" algn="l" rtl="0">
              <a:spcBef>
                <a:spcPts val="0"/>
              </a:spcBef>
              <a:spcAft>
                <a:spcPts val="0"/>
              </a:spcAft>
              <a:buNone/>
            </a:pPr>
            <a:endParaRPr/>
          </a:p>
          <a:p>
            <a:pPr marL="457200" lvl="0" indent="-355600" algn="l" rtl="0">
              <a:spcBef>
                <a:spcPts val="0"/>
              </a:spcBef>
              <a:spcAft>
                <a:spcPts val="0"/>
              </a:spcAft>
              <a:buSzPts val="2000"/>
              <a:buChar char="●"/>
            </a:pPr>
            <a:r>
              <a:rPr lang="en-JM"/>
              <a:t>Local Chamber of Commerce</a:t>
            </a:r>
            <a:endParaRPr/>
          </a:p>
        </p:txBody>
      </p:sp>
      <p:sp>
        <p:nvSpPr>
          <p:cNvPr id="207" name="Google Shape;207;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10</a:t>
            </a:fld>
            <a:endParaRPr/>
          </a:p>
        </p:txBody>
      </p:sp>
      <p:sp>
        <p:nvSpPr>
          <p:cNvPr id="208" name="Google Shape;208;p28"/>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000"/>
              <a:t>Join Shared Tables When Possible</a:t>
            </a:r>
            <a:endParaRPr sz="300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9"/>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JM"/>
              <a:t>Labor Market Information </a:t>
            </a:r>
            <a:endParaRPr/>
          </a:p>
        </p:txBody>
      </p:sp>
      <p:sp>
        <p:nvSpPr>
          <p:cNvPr id="215" name="Google Shape;215;p29"/>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JM"/>
              <a:t>Jean Dougherty - Talent Pipeline Analyst</a:t>
            </a:r>
            <a:endParaRPr/>
          </a:p>
          <a:p>
            <a:pPr marL="0" lvl="0" indent="0" algn="ctr" rtl="0">
              <a:spcBef>
                <a:spcPts val="800"/>
              </a:spcBef>
              <a:spcAft>
                <a:spcPts val="0"/>
              </a:spcAft>
              <a:buNone/>
            </a:pPr>
            <a:r>
              <a:rPr lang="en-JM"/>
              <a:t>Colorado Workforce Development Council and Department of Higher Education</a:t>
            </a:r>
            <a:endParaRPr/>
          </a:p>
          <a:p>
            <a:pPr marL="0" lvl="0" indent="0" algn="ctr" rtl="0">
              <a:spcBef>
                <a:spcPts val="800"/>
              </a:spcBef>
              <a:spcAft>
                <a:spcPts val="0"/>
              </a:spcAft>
              <a:buNone/>
            </a:pPr>
            <a:endParaRPr/>
          </a:p>
          <a:p>
            <a:pPr marL="0" lvl="0" indent="0" algn="ctr" rtl="0">
              <a:spcBef>
                <a:spcPts val="800"/>
              </a:spcBef>
              <a:spcAft>
                <a:spcPts val="0"/>
              </a:spcAft>
              <a:buNone/>
            </a:pPr>
            <a:r>
              <a:rPr lang="en-JM"/>
              <a:t>Mentimeter Question: What are the implications?</a:t>
            </a:r>
            <a:endParaRPr/>
          </a:p>
        </p:txBody>
      </p:sp>
      <p:pic>
        <p:nvPicPr>
          <p:cNvPr id="216" name="Google Shape;216;p29"/>
          <p:cNvPicPr preferRelativeResize="0"/>
          <p:nvPr/>
        </p:nvPicPr>
        <p:blipFill>
          <a:blip r:embed="rId3">
            <a:alphaModFix/>
          </a:blip>
          <a:stretch>
            <a:fillRect/>
          </a:stretch>
        </p:blipFill>
        <p:spPr>
          <a:xfrm>
            <a:off x="208825" y="227825"/>
            <a:ext cx="1404925" cy="1404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12</a:t>
            </a:fld>
            <a:endParaRPr/>
          </a:p>
        </p:txBody>
      </p:sp>
      <p:sp>
        <p:nvSpPr>
          <p:cNvPr id="223" name="Google Shape;223;p30"/>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300"/>
              <a:t>Labor Market Information</a:t>
            </a:r>
            <a:endParaRPr sz="3300"/>
          </a:p>
        </p:txBody>
      </p:sp>
      <p:pic>
        <p:nvPicPr>
          <p:cNvPr id="224" name="Google Shape;224;p30" descr="blue_mts_header.png"/>
          <p:cNvPicPr preferRelativeResize="0"/>
          <p:nvPr/>
        </p:nvPicPr>
        <p:blipFill rotWithShape="1">
          <a:blip r:embed="rId3">
            <a:alphaModFix/>
          </a:blip>
          <a:srcRect t="20496"/>
          <a:stretch/>
        </p:blipFill>
        <p:spPr>
          <a:xfrm>
            <a:off x="0" y="3755811"/>
            <a:ext cx="9144000" cy="1387688"/>
          </a:xfrm>
          <a:prstGeom prst="rect">
            <a:avLst/>
          </a:prstGeom>
          <a:noFill/>
          <a:ln>
            <a:noFill/>
          </a:ln>
        </p:spPr>
      </p:pic>
      <p:grpSp>
        <p:nvGrpSpPr>
          <p:cNvPr id="225" name="Google Shape;225;p30"/>
          <p:cNvGrpSpPr/>
          <p:nvPr/>
        </p:nvGrpSpPr>
        <p:grpSpPr>
          <a:xfrm>
            <a:off x="712519" y="965653"/>
            <a:ext cx="1902874" cy="3144943"/>
            <a:chOff x="1118210" y="283725"/>
            <a:chExt cx="2090840" cy="4076400"/>
          </a:xfrm>
        </p:grpSpPr>
        <p:sp>
          <p:nvSpPr>
            <p:cNvPr id="226" name="Google Shape;226;p30"/>
            <p:cNvSpPr/>
            <p:nvPr/>
          </p:nvSpPr>
          <p:spPr>
            <a:xfrm>
              <a:off x="1178650" y="283725"/>
              <a:ext cx="2030400" cy="4076400"/>
            </a:xfrm>
            <a:prstGeom prst="rect">
              <a:avLst/>
            </a:prstGeom>
            <a:solidFill>
              <a:srgbClr val="0C34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0"/>
            <p:cNvSpPr/>
            <p:nvPr/>
          </p:nvSpPr>
          <p:spPr>
            <a:xfrm>
              <a:off x="1118210" y="341749"/>
              <a:ext cx="2030400" cy="24906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0"/>
            <p:cNvSpPr/>
            <p:nvPr/>
          </p:nvSpPr>
          <p:spPr>
            <a:xfrm>
              <a:off x="1233853" y="470568"/>
              <a:ext cx="1815000" cy="2258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JM" sz="1600" b="1">
                  <a:solidFill>
                    <a:srgbClr val="434343"/>
                  </a:solidFill>
                  <a:latin typeface="Roboto"/>
                  <a:ea typeface="Roboto"/>
                  <a:cs typeface="Roboto"/>
                  <a:sym typeface="Roboto"/>
                </a:rPr>
                <a:t>Since Aug. 2019</a:t>
              </a:r>
              <a:endParaRPr sz="1600" b="1">
                <a:solidFill>
                  <a:srgbClr val="434343"/>
                </a:solidFill>
                <a:latin typeface="Roboto"/>
                <a:ea typeface="Roboto"/>
                <a:cs typeface="Roboto"/>
                <a:sym typeface="Roboto"/>
              </a:endParaRPr>
            </a:p>
            <a:p>
              <a:pPr marL="0" lvl="0" indent="0" algn="ctr" rtl="0">
                <a:spcBef>
                  <a:spcPts val="0"/>
                </a:spcBef>
                <a:spcAft>
                  <a:spcPts val="0"/>
                </a:spcAft>
                <a:buNone/>
              </a:pPr>
              <a:r>
                <a:rPr lang="en-JM" sz="1600" b="1">
                  <a:solidFill>
                    <a:srgbClr val="434343"/>
                  </a:solidFill>
                  <a:latin typeface="Roboto"/>
                  <a:ea typeface="Roboto"/>
                  <a:cs typeface="Roboto"/>
                  <a:sym typeface="Roboto"/>
                </a:rPr>
                <a:t>nonfarm payroll jobs</a:t>
              </a:r>
              <a:r>
                <a:rPr lang="en-JM" sz="1600" b="1">
                  <a:solidFill>
                    <a:srgbClr val="0D5DDF"/>
                  </a:solidFill>
                  <a:latin typeface="Roboto"/>
                  <a:ea typeface="Roboto"/>
                  <a:cs typeface="Roboto"/>
                  <a:sym typeface="Roboto"/>
                </a:rPr>
                <a:t> </a:t>
              </a:r>
              <a:r>
                <a:rPr lang="en-JM" sz="1600" b="1">
                  <a:solidFill>
                    <a:srgbClr val="FFFFFF"/>
                  </a:solidFill>
                  <a:latin typeface="Roboto"/>
                  <a:ea typeface="Roboto"/>
                  <a:cs typeface="Roboto"/>
                  <a:sym typeface="Roboto"/>
                </a:rPr>
                <a:t>fell </a:t>
              </a:r>
              <a:r>
                <a:rPr lang="en-JM" sz="1600" b="1">
                  <a:solidFill>
                    <a:srgbClr val="434343"/>
                  </a:solidFill>
                  <a:latin typeface="Roboto"/>
                  <a:ea typeface="Roboto"/>
                  <a:cs typeface="Roboto"/>
                  <a:sym typeface="Roboto"/>
                </a:rPr>
                <a:t>by </a:t>
              </a:r>
              <a:endParaRPr sz="1600" b="1">
                <a:solidFill>
                  <a:srgbClr val="434343"/>
                </a:solidFill>
                <a:latin typeface="Roboto"/>
                <a:ea typeface="Roboto"/>
                <a:cs typeface="Roboto"/>
                <a:sym typeface="Roboto"/>
              </a:endParaRPr>
            </a:p>
            <a:p>
              <a:pPr marL="0" lvl="0" indent="0" algn="ctr" rtl="0">
                <a:spcBef>
                  <a:spcPts val="0"/>
                </a:spcBef>
                <a:spcAft>
                  <a:spcPts val="0"/>
                </a:spcAft>
                <a:buNone/>
              </a:pPr>
              <a:endParaRPr sz="1600" b="1">
                <a:solidFill>
                  <a:srgbClr val="0D5DDF"/>
                </a:solidFill>
                <a:latin typeface="Roboto"/>
                <a:ea typeface="Roboto"/>
                <a:cs typeface="Roboto"/>
                <a:sym typeface="Roboto"/>
              </a:endParaRPr>
            </a:p>
            <a:p>
              <a:pPr marL="0" lvl="0" indent="0" algn="ctr" rtl="0">
                <a:spcBef>
                  <a:spcPts val="0"/>
                </a:spcBef>
                <a:spcAft>
                  <a:spcPts val="0"/>
                </a:spcAft>
                <a:buNone/>
              </a:pPr>
              <a:r>
                <a:rPr lang="en-JM" sz="1600" b="1">
                  <a:solidFill>
                    <a:srgbClr val="0D5DDF"/>
                  </a:solidFill>
                  <a:latin typeface="Roboto"/>
                  <a:ea typeface="Roboto"/>
                  <a:cs typeface="Roboto"/>
                  <a:sym typeface="Roboto"/>
                </a:rPr>
                <a:t>147,800</a:t>
              </a:r>
              <a:endParaRPr sz="1600">
                <a:solidFill>
                  <a:srgbClr val="0D5DDF"/>
                </a:solidFill>
                <a:latin typeface="Roboto Thin"/>
                <a:ea typeface="Roboto Thin"/>
                <a:cs typeface="Roboto Thin"/>
                <a:sym typeface="Roboto Thin"/>
              </a:endParaRPr>
            </a:p>
          </p:txBody>
        </p:sp>
      </p:grpSp>
      <p:grpSp>
        <p:nvGrpSpPr>
          <p:cNvPr id="229" name="Google Shape;229;p30"/>
          <p:cNvGrpSpPr/>
          <p:nvPr/>
        </p:nvGrpSpPr>
        <p:grpSpPr>
          <a:xfrm>
            <a:off x="2651229" y="980632"/>
            <a:ext cx="1902874" cy="3170216"/>
            <a:chOff x="1118210" y="283725"/>
            <a:chExt cx="2090840" cy="4076400"/>
          </a:xfrm>
        </p:grpSpPr>
        <p:sp>
          <p:nvSpPr>
            <p:cNvPr id="230" name="Google Shape;230;p30"/>
            <p:cNvSpPr/>
            <p:nvPr/>
          </p:nvSpPr>
          <p:spPr>
            <a:xfrm>
              <a:off x="1178650" y="283725"/>
              <a:ext cx="2030400" cy="4076400"/>
            </a:xfrm>
            <a:prstGeom prst="rect">
              <a:avLst/>
            </a:prstGeom>
            <a:solidFill>
              <a:srgbClr val="0B539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p>
          </p:txBody>
        </p:sp>
        <p:sp>
          <p:nvSpPr>
            <p:cNvPr id="231" name="Google Shape;231;p30"/>
            <p:cNvSpPr/>
            <p:nvPr/>
          </p:nvSpPr>
          <p:spPr>
            <a:xfrm>
              <a:off x="1118210" y="341749"/>
              <a:ext cx="2030400" cy="24906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0"/>
            <p:cNvSpPr/>
            <p:nvPr/>
          </p:nvSpPr>
          <p:spPr>
            <a:xfrm>
              <a:off x="1233835" y="470569"/>
              <a:ext cx="1815000" cy="219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rgbClr val="434343"/>
                </a:solidFill>
                <a:latin typeface="Roboto"/>
                <a:ea typeface="Roboto"/>
                <a:cs typeface="Roboto"/>
                <a:sym typeface="Roboto"/>
              </a:endParaRPr>
            </a:p>
            <a:p>
              <a:pPr marL="0" lvl="0" indent="0" algn="ctr" rtl="0">
                <a:spcBef>
                  <a:spcPts val="0"/>
                </a:spcBef>
                <a:spcAft>
                  <a:spcPts val="0"/>
                </a:spcAft>
                <a:buNone/>
              </a:pPr>
              <a:endParaRPr sz="1600" b="1">
                <a:solidFill>
                  <a:srgbClr val="434343"/>
                </a:solidFill>
                <a:latin typeface="Roboto"/>
                <a:ea typeface="Roboto"/>
                <a:cs typeface="Roboto"/>
                <a:sym typeface="Roboto"/>
              </a:endParaRPr>
            </a:p>
            <a:p>
              <a:pPr marL="0" lvl="0" indent="0" algn="ctr" rtl="0">
                <a:spcBef>
                  <a:spcPts val="0"/>
                </a:spcBef>
                <a:spcAft>
                  <a:spcPts val="0"/>
                </a:spcAft>
                <a:buNone/>
              </a:pPr>
              <a:r>
                <a:rPr lang="en-JM" sz="1600" b="1">
                  <a:solidFill>
                    <a:srgbClr val="434343"/>
                  </a:solidFill>
                  <a:latin typeface="Roboto"/>
                  <a:ea typeface="Roboto"/>
                  <a:cs typeface="Roboto"/>
                  <a:sym typeface="Roboto"/>
                </a:rPr>
                <a:t>Job Recovery Rate</a:t>
              </a:r>
              <a:endParaRPr sz="1600" b="1">
                <a:solidFill>
                  <a:srgbClr val="0D5DDF"/>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endParaRPr sz="1600" b="1">
                <a:solidFill>
                  <a:srgbClr val="0D5DDF"/>
                </a:solidFill>
                <a:latin typeface="Roboto"/>
                <a:ea typeface="Roboto"/>
                <a:cs typeface="Roboto"/>
                <a:sym typeface="Roboto"/>
              </a:endParaRPr>
            </a:p>
            <a:p>
              <a:pPr marL="0" lvl="0" indent="0" algn="ctr" rtl="0">
                <a:spcBef>
                  <a:spcPts val="0"/>
                </a:spcBef>
                <a:spcAft>
                  <a:spcPts val="0"/>
                </a:spcAft>
                <a:buClr>
                  <a:srgbClr val="000000"/>
                </a:buClr>
                <a:buSzPts val="1100"/>
                <a:buFont typeface="Arial"/>
                <a:buNone/>
              </a:pPr>
              <a:r>
                <a:rPr lang="en-JM" sz="1600" b="1">
                  <a:solidFill>
                    <a:srgbClr val="0D5DDF"/>
                  </a:solidFill>
                  <a:latin typeface="Roboto"/>
                  <a:ea typeface="Roboto"/>
                  <a:cs typeface="Roboto"/>
                  <a:sym typeface="Roboto"/>
                </a:rPr>
                <a:t>52.1%</a:t>
              </a:r>
              <a:endParaRPr sz="1600" b="1">
                <a:solidFill>
                  <a:srgbClr val="0D5DDF"/>
                </a:solidFill>
                <a:latin typeface="Roboto"/>
                <a:ea typeface="Roboto"/>
                <a:cs typeface="Roboto"/>
                <a:sym typeface="Roboto"/>
              </a:endParaRPr>
            </a:p>
          </p:txBody>
        </p:sp>
      </p:grpSp>
      <p:grpSp>
        <p:nvGrpSpPr>
          <p:cNvPr id="233" name="Google Shape;233;p30"/>
          <p:cNvGrpSpPr/>
          <p:nvPr/>
        </p:nvGrpSpPr>
        <p:grpSpPr>
          <a:xfrm>
            <a:off x="4589919" y="982744"/>
            <a:ext cx="1902874" cy="3195082"/>
            <a:chOff x="1118210" y="283725"/>
            <a:chExt cx="2090840" cy="4076400"/>
          </a:xfrm>
        </p:grpSpPr>
        <p:sp>
          <p:nvSpPr>
            <p:cNvPr id="234" name="Google Shape;234;p30"/>
            <p:cNvSpPr/>
            <p:nvPr/>
          </p:nvSpPr>
          <p:spPr>
            <a:xfrm>
              <a:off x="1178650" y="283725"/>
              <a:ext cx="2030400" cy="4076400"/>
            </a:xfrm>
            <a:prstGeom prst="rect">
              <a:avLst/>
            </a:prstGeom>
            <a:solidFill>
              <a:srgbClr val="3D85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0"/>
            <p:cNvSpPr/>
            <p:nvPr/>
          </p:nvSpPr>
          <p:spPr>
            <a:xfrm>
              <a:off x="1118210" y="341749"/>
              <a:ext cx="2030400" cy="24906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0"/>
            <p:cNvSpPr/>
            <p:nvPr/>
          </p:nvSpPr>
          <p:spPr>
            <a:xfrm>
              <a:off x="1233849" y="470569"/>
              <a:ext cx="1815000" cy="2197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600" b="1">
                <a:solidFill>
                  <a:srgbClr val="434343"/>
                </a:solidFill>
                <a:latin typeface="Roboto"/>
                <a:ea typeface="Roboto"/>
                <a:cs typeface="Roboto"/>
                <a:sym typeface="Roboto"/>
              </a:endParaRPr>
            </a:p>
            <a:p>
              <a:pPr marL="0" lvl="0" indent="0" algn="ctr" rtl="0">
                <a:spcBef>
                  <a:spcPts val="0"/>
                </a:spcBef>
                <a:spcAft>
                  <a:spcPts val="0"/>
                </a:spcAft>
                <a:buNone/>
              </a:pPr>
              <a:r>
                <a:rPr lang="en-JM" sz="1600" b="1">
                  <a:solidFill>
                    <a:srgbClr val="434343"/>
                  </a:solidFill>
                  <a:latin typeface="Roboto"/>
                  <a:ea typeface="Roboto"/>
                  <a:cs typeface="Roboto"/>
                  <a:sym typeface="Roboto"/>
                </a:rPr>
                <a:t>August Unemployment Rate</a:t>
              </a:r>
              <a:endParaRPr sz="1600" b="1">
                <a:solidFill>
                  <a:srgbClr val="434343"/>
                </a:solidFill>
                <a:latin typeface="Roboto"/>
                <a:ea typeface="Roboto"/>
                <a:cs typeface="Roboto"/>
                <a:sym typeface="Roboto"/>
              </a:endParaRPr>
            </a:p>
            <a:p>
              <a:pPr marL="0" lvl="0" indent="0" algn="ctr" rtl="0">
                <a:spcBef>
                  <a:spcPts val="0"/>
                </a:spcBef>
                <a:spcAft>
                  <a:spcPts val="0"/>
                </a:spcAft>
                <a:buNone/>
              </a:pPr>
              <a:endParaRPr sz="1600" b="1">
                <a:solidFill>
                  <a:srgbClr val="0D5DDF"/>
                </a:solidFill>
                <a:latin typeface="Roboto"/>
                <a:ea typeface="Roboto"/>
                <a:cs typeface="Roboto"/>
                <a:sym typeface="Roboto"/>
              </a:endParaRPr>
            </a:p>
            <a:p>
              <a:pPr marL="0" lvl="0" indent="0" algn="ctr" rtl="0">
                <a:spcBef>
                  <a:spcPts val="0"/>
                </a:spcBef>
                <a:spcAft>
                  <a:spcPts val="0"/>
                </a:spcAft>
                <a:buNone/>
              </a:pPr>
              <a:r>
                <a:rPr lang="en-JM" sz="1600" b="1">
                  <a:solidFill>
                    <a:srgbClr val="0D5DDF"/>
                  </a:solidFill>
                  <a:latin typeface="Roboto"/>
                  <a:ea typeface="Roboto"/>
                  <a:cs typeface="Roboto"/>
                  <a:sym typeface="Roboto"/>
                </a:rPr>
                <a:t>6.7%</a:t>
              </a:r>
              <a:endParaRPr sz="1600" b="1">
                <a:solidFill>
                  <a:srgbClr val="0D5DDF"/>
                </a:solidFill>
                <a:latin typeface="Roboto"/>
                <a:ea typeface="Roboto"/>
                <a:cs typeface="Roboto"/>
                <a:sym typeface="Roboto"/>
              </a:endParaRPr>
            </a:p>
          </p:txBody>
        </p:sp>
      </p:grpSp>
      <p:grpSp>
        <p:nvGrpSpPr>
          <p:cNvPr id="237" name="Google Shape;237;p30"/>
          <p:cNvGrpSpPr/>
          <p:nvPr/>
        </p:nvGrpSpPr>
        <p:grpSpPr>
          <a:xfrm>
            <a:off x="6528609" y="973700"/>
            <a:ext cx="1902874" cy="3195082"/>
            <a:chOff x="1118210" y="283725"/>
            <a:chExt cx="2090840" cy="4076400"/>
          </a:xfrm>
        </p:grpSpPr>
        <p:sp>
          <p:nvSpPr>
            <p:cNvPr id="238" name="Google Shape;238;p30"/>
            <p:cNvSpPr/>
            <p:nvPr/>
          </p:nvSpPr>
          <p:spPr>
            <a:xfrm>
              <a:off x="1178650" y="283725"/>
              <a:ext cx="2030400" cy="4076400"/>
            </a:xfrm>
            <a:prstGeom prst="rect">
              <a:avLst/>
            </a:prstGeom>
            <a:solidFill>
              <a:srgbClr val="6FA8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0"/>
            <p:cNvSpPr/>
            <p:nvPr/>
          </p:nvSpPr>
          <p:spPr>
            <a:xfrm>
              <a:off x="1118210" y="341749"/>
              <a:ext cx="2030400" cy="2490600"/>
            </a:xfrm>
            <a:prstGeom prst="rect">
              <a:avLst/>
            </a:prstGeom>
            <a:solidFill>
              <a:srgbClr val="FFFFFF"/>
            </a:solidFill>
            <a:ln w="19050" cap="flat" cmpd="sng">
              <a:solidFill>
                <a:srgbClr val="0D5DD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0"/>
            <p:cNvSpPr/>
            <p:nvPr/>
          </p:nvSpPr>
          <p:spPr>
            <a:xfrm>
              <a:off x="1233863" y="470569"/>
              <a:ext cx="1815000" cy="22152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1600" b="1">
                <a:solidFill>
                  <a:srgbClr val="434343"/>
                </a:solidFill>
                <a:latin typeface="Roboto"/>
                <a:ea typeface="Roboto"/>
                <a:cs typeface="Roboto"/>
                <a:sym typeface="Roboto"/>
              </a:endParaRPr>
            </a:p>
            <a:p>
              <a:pPr marL="0" lvl="0" indent="0" algn="ctr" rtl="0">
                <a:lnSpc>
                  <a:spcPct val="115000"/>
                </a:lnSpc>
                <a:spcBef>
                  <a:spcPts val="0"/>
                </a:spcBef>
                <a:spcAft>
                  <a:spcPts val="0"/>
                </a:spcAft>
                <a:buNone/>
              </a:pPr>
              <a:endParaRPr sz="1600" b="1">
                <a:solidFill>
                  <a:srgbClr val="434343"/>
                </a:solidFill>
                <a:latin typeface="Roboto"/>
                <a:ea typeface="Roboto"/>
                <a:cs typeface="Roboto"/>
                <a:sym typeface="Roboto"/>
              </a:endParaRPr>
            </a:p>
            <a:p>
              <a:pPr marL="0" lvl="0" indent="0" algn="ctr" rtl="0">
                <a:lnSpc>
                  <a:spcPct val="115000"/>
                </a:lnSpc>
                <a:spcBef>
                  <a:spcPts val="0"/>
                </a:spcBef>
                <a:spcAft>
                  <a:spcPts val="0"/>
                </a:spcAft>
                <a:buNone/>
              </a:pPr>
              <a:r>
                <a:rPr lang="en-JM" sz="1600" b="1">
                  <a:solidFill>
                    <a:srgbClr val="434343"/>
                  </a:solidFill>
                  <a:latin typeface="Roboto"/>
                  <a:ea typeface="Roboto"/>
                  <a:cs typeface="Roboto"/>
                  <a:sym typeface="Roboto"/>
                </a:rPr>
                <a:t>Average Hourly Earnings     by</a:t>
              </a:r>
              <a:endParaRPr sz="1600">
                <a:solidFill>
                  <a:srgbClr val="FF0000"/>
                </a:solidFill>
                <a:latin typeface="Roboto"/>
                <a:ea typeface="Roboto"/>
                <a:cs typeface="Roboto"/>
                <a:sym typeface="Roboto"/>
              </a:endParaRPr>
            </a:p>
            <a:p>
              <a:pPr marL="0" lvl="0" indent="0" algn="ctr" rtl="0">
                <a:lnSpc>
                  <a:spcPct val="115000"/>
                </a:lnSpc>
                <a:spcBef>
                  <a:spcPts val="0"/>
                </a:spcBef>
                <a:spcAft>
                  <a:spcPts val="0"/>
                </a:spcAft>
                <a:buNone/>
              </a:pPr>
              <a:endParaRPr sz="1600">
                <a:solidFill>
                  <a:srgbClr val="38761D"/>
                </a:solidFill>
                <a:latin typeface="Roboto"/>
                <a:ea typeface="Roboto"/>
                <a:cs typeface="Roboto"/>
                <a:sym typeface="Roboto"/>
              </a:endParaRPr>
            </a:p>
            <a:p>
              <a:pPr marL="0" lvl="0" indent="0" algn="ctr" rtl="0">
                <a:lnSpc>
                  <a:spcPct val="115000"/>
                </a:lnSpc>
                <a:spcBef>
                  <a:spcPts val="0"/>
                </a:spcBef>
                <a:spcAft>
                  <a:spcPts val="0"/>
                </a:spcAft>
                <a:buNone/>
              </a:pPr>
              <a:r>
                <a:rPr lang="en-JM" sz="1600">
                  <a:solidFill>
                    <a:srgbClr val="38761D"/>
                  </a:solidFill>
                  <a:latin typeface="Roboto"/>
                  <a:ea typeface="Roboto"/>
                  <a:cs typeface="Roboto"/>
                  <a:sym typeface="Roboto"/>
                </a:rPr>
                <a:t>$0.67</a:t>
              </a:r>
              <a:r>
                <a:rPr lang="en-JM" sz="1600">
                  <a:solidFill>
                    <a:srgbClr val="FF0000"/>
                  </a:solidFill>
                  <a:latin typeface="Roboto"/>
                  <a:ea typeface="Roboto"/>
                  <a:cs typeface="Roboto"/>
                  <a:sym typeface="Roboto"/>
                </a:rPr>
                <a:t> </a:t>
              </a:r>
              <a:endParaRPr sz="1600">
                <a:solidFill>
                  <a:srgbClr val="FF0000"/>
                </a:solidFill>
                <a:latin typeface="Roboto"/>
                <a:ea typeface="Roboto"/>
                <a:cs typeface="Roboto"/>
                <a:sym typeface="Roboto"/>
              </a:endParaRPr>
            </a:p>
            <a:p>
              <a:pPr marL="0" marR="0" lvl="0" indent="0" algn="ctr" rtl="0">
                <a:lnSpc>
                  <a:spcPct val="100000"/>
                </a:lnSpc>
                <a:spcBef>
                  <a:spcPts val="0"/>
                </a:spcBef>
                <a:spcAft>
                  <a:spcPts val="0"/>
                </a:spcAft>
                <a:buNone/>
              </a:pPr>
              <a:r>
                <a:rPr lang="en-JM" sz="1600" b="1">
                  <a:solidFill>
                    <a:srgbClr val="434343"/>
                  </a:solidFill>
                  <a:latin typeface="Roboto"/>
                  <a:ea typeface="Roboto"/>
                  <a:cs typeface="Roboto"/>
                  <a:sym typeface="Roboto"/>
                </a:rPr>
                <a:t>to</a:t>
              </a:r>
              <a:r>
                <a:rPr lang="en-JM" sz="1600">
                  <a:solidFill>
                    <a:srgbClr val="434343"/>
                  </a:solidFill>
                  <a:latin typeface="Roboto"/>
                  <a:ea typeface="Roboto"/>
                  <a:cs typeface="Roboto"/>
                  <a:sym typeface="Roboto"/>
                </a:rPr>
                <a:t> </a:t>
              </a:r>
              <a:endParaRPr sz="1600">
                <a:solidFill>
                  <a:srgbClr val="434343"/>
                </a:solidFill>
                <a:latin typeface="Roboto"/>
                <a:ea typeface="Roboto"/>
                <a:cs typeface="Roboto"/>
                <a:sym typeface="Roboto"/>
              </a:endParaRPr>
            </a:p>
            <a:p>
              <a:pPr marL="0" lvl="0" indent="0" algn="ctr" rtl="0">
                <a:lnSpc>
                  <a:spcPct val="115000"/>
                </a:lnSpc>
                <a:spcBef>
                  <a:spcPts val="0"/>
                </a:spcBef>
                <a:spcAft>
                  <a:spcPts val="0"/>
                </a:spcAft>
                <a:buNone/>
              </a:pPr>
              <a:r>
                <a:rPr lang="en-JM" sz="1600">
                  <a:solidFill>
                    <a:srgbClr val="FF9900"/>
                  </a:solidFill>
                  <a:latin typeface="Roboto"/>
                  <a:ea typeface="Roboto"/>
                  <a:cs typeface="Roboto"/>
                  <a:sym typeface="Roboto"/>
                </a:rPr>
                <a:t>$30.79</a:t>
              </a:r>
              <a:endParaRPr sz="1600">
                <a:solidFill>
                  <a:srgbClr val="FF9900"/>
                </a:solidFill>
                <a:latin typeface="Roboto"/>
                <a:ea typeface="Roboto"/>
                <a:cs typeface="Roboto"/>
                <a:sym typeface="Roboto"/>
              </a:endParaRPr>
            </a:p>
            <a:p>
              <a:pPr marL="0" lvl="0" indent="0" algn="ctr" rtl="0">
                <a:lnSpc>
                  <a:spcPct val="115000"/>
                </a:lnSpc>
                <a:spcBef>
                  <a:spcPts val="0"/>
                </a:spcBef>
                <a:spcAft>
                  <a:spcPts val="0"/>
                </a:spcAft>
                <a:buNone/>
              </a:pPr>
              <a:endParaRPr sz="1600">
                <a:solidFill>
                  <a:srgbClr val="FF9900"/>
                </a:solidFill>
                <a:latin typeface="Roboto"/>
                <a:ea typeface="Roboto"/>
                <a:cs typeface="Roboto"/>
                <a:sym typeface="Roboto"/>
              </a:endParaRPr>
            </a:p>
            <a:p>
              <a:pPr marL="0" lvl="0" indent="0" algn="ctr" rtl="0">
                <a:spcBef>
                  <a:spcPts val="0"/>
                </a:spcBef>
                <a:spcAft>
                  <a:spcPts val="0"/>
                </a:spcAft>
                <a:buNone/>
              </a:pPr>
              <a:endParaRPr sz="1600" b="1">
                <a:solidFill>
                  <a:srgbClr val="434343"/>
                </a:solidFill>
                <a:latin typeface="Roboto"/>
                <a:ea typeface="Roboto"/>
                <a:cs typeface="Roboto"/>
                <a:sym typeface="Roboto"/>
              </a:endParaRPr>
            </a:p>
          </p:txBody>
        </p:sp>
      </p:grpSp>
      <p:sp>
        <p:nvSpPr>
          <p:cNvPr id="241" name="Google Shape;241;p30"/>
          <p:cNvSpPr/>
          <p:nvPr/>
        </p:nvSpPr>
        <p:spPr>
          <a:xfrm rot="10800000">
            <a:off x="1629025" y="2027300"/>
            <a:ext cx="163200" cy="233100"/>
          </a:xfrm>
          <a:prstGeom prst="upArrow">
            <a:avLst>
              <a:gd name="adj1" fmla="val 50000"/>
              <a:gd name="adj2" fmla="val 50000"/>
            </a:avLst>
          </a:prstGeom>
          <a:solidFill>
            <a:srgbClr val="07376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0"/>
          <p:cNvSpPr txBox="1"/>
          <p:nvPr/>
        </p:nvSpPr>
        <p:spPr>
          <a:xfrm>
            <a:off x="4817250" y="3138425"/>
            <a:ext cx="1441500" cy="909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FFFFFF"/>
              </a:solidFill>
            </a:endParaRPr>
          </a:p>
        </p:txBody>
      </p:sp>
      <p:sp>
        <p:nvSpPr>
          <p:cNvPr id="243" name="Google Shape;243;p30"/>
          <p:cNvSpPr/>
          <p:nvPr/>
        </p:nvSpPr>
        <p:spPr>
          <a:xfrm>
            <a:off x="7669875" y="1437000"/>
            <a:ext cx="164400" cy="264600"/>
          </a:xfrm>
          <a:prstGeom prst="upArrow">
            <a:avLst>
              <a:gd name="adj1" fmla="val 50000"/>
              <a:gd name="adj2" fmla="val 50000"/>
            </a:avLst>
          </a:prstGeom>
          <a:solidFill>
            <a:srgbClr val="073763"/>
          </a:solidFill>
          <a:ln w="9525" cap="flat" cmpd="sng">
            <a:solidFill>
              <a:srgbClr val="1F49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0"/>
          <p:cNvSpPr txBox="1"/>
          <p:nvPr/>
        </p:nvSpPr>
        <p:spPr>
          <a:xfrm>
            <a:off x="6686600" y="3083350"/>
            <a:ext cx="1602000" cy="90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JM" sz="1200" b="1">
                <a:solidFill>
                  <a:srgbClr val="FFFFFF"/>
                </a:solidFill>
                <a:latin typeface="Roboto"/>
                <a:ea typeface="Roboto"/>
                <a:cs typeface="Roboto"/>
                <a:sym typeface="Roboto"/>
              </a:rPr>
              <a:t>This increase reflects the job loss among lower paid workers</a:t>
            </a:r>
            <a:endParaRPr sz="1200" b="1">
              <a:solidFill>
                <a:srgbClr val="FFFFF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13</a:t>
            </a:fld>
            <a:endParaRPr/>
          </a:p>
        </p:txBody>
      </p:sp>
      <p:sp>
        <p:nvSpPr>
          <p:cNvPr id="251" name="Google Shape;251;p31"/>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300"/>
              <a:t>Labor Market Information (Jean)</a:t>
            </a:r>
            <a:endParaRPr sz="3300"/>
          </a:p>
        </p:txBody>
      </p:sp>
      <p:pic>
        <p:nvPicPr>
          <p:cNvPr id="252" name="Google Shape;252;p31"/>
          <p:cNvPicPr preferRelativeResize="0"/>
          <p:nvPr/>
        </p:nvPicPr>
        <p:blipFill>
          <a:blip r:embed="rId3">
            <a:alphaModFix/>
          </a:blip>
          <a:stretch>
            <a:fillRect/>
          </a:stretch>
        </p:blipFill>
        <p:spPr>
          <a:xfrm>
            <a:off x="2157039" y="871200"/>
            <a:ext cx="4829925" cy="4107025"/>
          </a:xfrm>
          <a:prstGeom prst="rect">
            <a:avLst/>
          </a:prstGeom>
          <a:noFill/>
          <a:ln w="9525" cap="flat" cmpd="sng">
            <a:solidFill>
              <a:srgbClr val="1F497D"/>
            </a:solidFill>
            <a:prstDash val="solid"/>
            <a:round/>
            <a:headEnd type="none" w="sm" len="sm"/>
            <a:tailEnd type="none" w="sm" len="sm"/>
          </a:ln>
          <a:effectLst>
            <a:outerShdw blurRad="57150" dist="47625" dir="3540000" algn="bl"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14</a:t>
            </a:fld>
            <a:endParaRPr/>
          </a:p>
        </p:txBody>
      </p:sp>
      <p:pic>
        <p:nvPicPr>
          <p:cNvPr id="259" name="Google Shape;259;p32" title="Chart"/>
          <p:cNvPicPr preferRelativeResize="0"/>
          <p:nvPr/>
        </p:nvPicPr>
        <p:blipFill>
          <a:blip r:embed="rId3">
            <a:alphaModFix/>
          </a:blip>
          <a:stretch>
            <a:fillRect/>
          </a:stretch>
        </p:blipFill>
        <p:spPr>
          <a:xfrm>
            <a:off x="775775" y="134025"/>
            <a:ext cx="7887027" cy="4875451"/>
          </a:xfrm>
          <a:prstGeom prst="rect">
            <a:avLst/>
          </a:prstGeom>
          <a:noFill/>
          <a:ln w="9525" cap="flat" cmpd="sng">
            <a:solidFill>
              <a:srgbClr val="1F497D"/>
            </a:solidFill>
            <a:prstDash val="solid"/>
            <a:round/>
            <a:headEnd type="none" w="sm" len="sm"/>
            <a:tailEnd type="none" w="sm" len="sm"/>
          </a:ln>
          <a:effectLst>
            <a:outerShdw blurRad="57150" dist="47625" dir="3540000" algn="bl" rotWithShape="0">
              <a:srgbClr val="000000">
                <a:alpha val="50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15</a:t>
            </a:fld>
            <a:endParaRPr/>
          </a:p>
        </p:txBody>
      </p:sp>
      <p:sp>
        <p:nvSpPr>
          <p:cNvPr id="266" name="Google Shape;266;p33"/>
          <p:cNvSpPr txBox="1">
            <a:spLocks noGrp="1"/>
          </p:cNvSpPr>
          <p:nvPr>
            <p:ph type="title"/>
          </p:nvPr>
        </p:nvSpPr>
        <p:spPr>
          <a:xfrm>
            <a:off x="98275" y="255675"/>
            <a:ext cx="79818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300"/>
              <a:t>Unemployment Insurance Claims</a:t>
            </a:r>
            <a:endParaRPr sz="3300"/>
          </a:p>
        </p:txBody>
      </p:sp>
      <p:pic>
        <p:nvPicPr>
          <p:cNvPr id="267" name="Google Shape;267;p33" title="Chart"/>
          <p:cNvPicPr preferRelativeResize="0"/>
          <p:nvPr/>
        </p:nvPicPr>
        <p:blipFill>
          <a:blip r:embed="rId3">
            <a:alphaModFix/>
          </a:blip>
          <a:stretch>
            <a:fillRect/>
          </a:stretch>
        </p:blipFill>
        <p:spPr>
          <a:xfrm>
            <a:off x="1827448" y="899525"/>
            <a:ext cx="5489100" cy="3622800"/>
          </a:xfrm>
          <a:prstGeom prst="rect">
            <a:avLst/>
          </a:prstGeom>
          <a:noFill/>
          <a:ln w="9525" cap="flat" cmpd="sng">
            <a:solidFill>
              <a:srgbClr val="1F497D"/>
            </a:solidFill>
            <a:prstDash val="solid"/>
            <a:round/>
            <a:headEnd type="none" w="sm" len="sm"/>
            <a:tailEnd type="none" w="sm" len="sm"/>
          </a:ln>
          <a:effectLst>
            <a:outerShdw blurRad="57150" dist="47625" dir="3540000" algn="bl"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16</a:t>
            </a:fld>
            <a:endParaRPr/>
          </a:p>
        </p:txBody>
      </p:sp>
      <p:sp>
        <p:nvSpPr>
          <p:cNvPr id="274" name="Google Shape;274;p34"/>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300"/>
              <a:t>Job Postings</a:t>
            </a:r>
            <a:endParaRPr sz="3300"/>
          </a:p>
        </p:txBody>
      </p:sp>
      <p:sp>
        <p:nvSpPr>
          <p:cNvPr id="275" name="Google Shape;275;p34"/>
          <p:cNvSpPr txBox="1"/>
          <p:nvPr/>
        </p:nvSpPr>
        <p:spPr>
          <a:xfrm>
            <a:off x="7187150" y="1008575"/>
            <a:ext cx="1781400" cy="3345600"/>
          </a:xfrm>
          <a:prstGeom prst="rect">
            <a:avLst/>
          </a:prstGeom>
          <a:solidFill>
            <a:srgbClr val="FFFFFF"/>
          </a:solidFill>
          <a:ln w="9525" cap="flat" cmpd="sng">
            <a:solidFill>
              <a:srgbClr val="1F497D"/>
            </a:solidFill>
            <a:prstDash val="solid"/>
            <a:round/>
            <a:headEnd type="none" w="sm" len="sm"/>
            <a:tailEnd type="none" w="sm" len="sm"/>
          </a:ln>
          <a:effectLst>
            <a:outerShdw blurRad="57150" dist="47625" dir="3540000" algn="bl" rotWithShape="0">
              <a:srgbClr val="000000">
                <a:alpha val="50000"/>
              </a:srgbClr>
            </a:outerShdw>
          </a:effectLst>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None/>
            </a:pPr>
            <a:r>
              <a:rPr lang="en-JM" sz="1600">
                <a:latin typeface="Roboto"/>
                <a:ea typeface="Roboto"/>
                <a:cs typeface="Roboto"/>
                <a:sym typeface="Roboto"/>
              </a:rPr>
              <a:t>Job Postings in the last 90 days have increased</a:t>
            </a:r>
            <a:endParaRPr sz="1600">
              <a:latin typeface="Roboto"/>
              <a:ea typeface="Roboto"/>
              <a:cs typeface="Roboto"/>
              <a:sym typeface="Roboto"/>
            </a:endParaRPr>
          </a:p>
          <a:p>
            <a:pPr marL="0" marR="0" lvl="0" indent="0" algn="ctr" rtl="0">
              <a:lnSpc>
                <a:spcPct val="115000"/>
              </a:lnSpc>
              <a:spcBef>
                <a:spcPts val="0"/>
              </a:spcBef>
              <a:spcAft>
                <a:spcPts val="0"/>
              </a:spcAft>
              <a:buNone/>
            </a:pPr>
            <a:endParaRPr sz="1600" b="1">
              <a:solidFill>
                <a:srgbClr val="FF0000"/>
              </a:solidFill>
              <a:latin typeface="Roboto"/>
              <a:ea typeface="Roboto"/>
              <a:cs typeface="Roboto"/>
              <a:sym typeface="Roboto"/>
            </a:endParaRPr>
          </a:p>
          <a:p>
            <a:pPr marL="0" marR="0" lvl="0" indent="0" algn="ctr" rtl="0">
              <a:lnSpc>
                <a:spcPct val="115000"/>
              </a:lnSpc>
              <a:spcBef>
                <a:spcPts val="0"/>
              </a:spcBef>
              <a:spcAft>
                <a:spcPts val="0"/>
              </a:spcAft>
              <a:buNone/>
            </a:pPr>
            <a:r>
              <a:rPr lang="en-JM" sz="2000" b="1">
                <a:solidFill>
                  <a:srgbClr val="38761D"/>
                </a:solidFill>
                <a:latin typeface="Roboto"/>
                <a:ea typeface="Roboto"/>
                <a:cs typeface="Roboto"/>
                <a:sym typeface="Roboto"/>
              </a:rPr>
              <a:t>7.1%</a:t>
            </a:r>
            <a:endParaRPr sz="2000" b="1">
              <a:solidFill>
                <a:srgbClr val="38761D"/>
              </a:solidFill>
              <a:latin typeface="Roboto"/>
              <a:ea typeface="Roboto"/>
              <a:cs typeface="Roboto"/>
              <a:sym typeface="Roboto"/>
            </a:endParaRPr>
          </a:p>
          <a:p>
            <a:pPr marL="0" marR="0" lvl="0" indent="0" algn="ctr" rtl="0">
              <a:lnSpc>
                <a:spcPct val="115000"/>
              </a:lnSpc>
              <a:spcBef>
                <a:spcPts val="0"/>
              </a:spcBef>
              <a:spcAft>
                <a:spcPts val="0"/>
              </a:spcAft>
              <a:buNone/>
            </a:pPr>
            <a:endParaRPr sz="1600" b="1">
              <a:solidFill>
                <a:srgbClr val="741B47"/>
              </a:solidFill>
              <a:latin typeface="Roboto"/>
              <a:ea typeface="Roboto"/>
              <a:cs typeface="Roboto"/>
              <a:sym typeface="Roboto"/>
            </a:endParaRPr>
          </a:p>
          <a:p>
            <a:pPr marL="0" marR="0" lvl="0" indent="0" algn="ctr" rtl="0">
              <a:lnSpc>
                <a:spcPct val="115000"/>
              </a:lnSpc>
              <a:spcBef>
                <a:spcPts val="0"/>
              </a:spcBef>
              <a:spcAft>
                <a:spcPts val="0"/>
              </a:spcAft>
              <a:buNone/>
            </a:pPr>
            <a:r>
              <a:rPr lang="en-JM" sz="1200">
                <a:latin typeface="Roboto"/>
                <a:ea typeface="Roboto"/>
                <a:cs typeface="Roboto"/>
                <a:sym typeface="Roboto"/>
              </a:rPr>
              <a:t>March 29th - June 26th</a:t>
            </a:r>
            <a:endParaRPr sz="1200" b="1">
              <a:solidFill>
                <a:srgbClr val="741B47"/>
              </a:solidFill>
              <a:latin typeface="Roboto"/>
              <a:ea typeface="Roboto"/>
              <a:cs typeface="Roboto"/>
              <a:sym typeface="Roboto"/>
            </a:endParaRPr>
          </a:p>
          <a:p>
            <a:pPr marL="0" marR="0" lvl="0" indent="0" algn="ctr" rtl="0">
              <a:lnSpc>
                <a:spcPct val="115000"/>
              </a:lnSpc>
              <a:spcBef>
                <a:spcPts val="0"/>
              </a:spcBef>
              <a:spcAft>
                <a:spcPts val="0"/>
              </a:spcAft>
              <a:buNone/>
            </a:pPr>
            <a:r>
              <a:rPr lang="en-JM" sz="1200" b="1">
                <a:latin typeface="Roboto"/>
                <a:ea typeface="Roboto"/>
                <a:cs typeface="Roboto"/>
                <a:sym typeface="Roboto"/>
              </a:rPr>
              <a:t>vs</a:t>
            </a:r>
            <a:r>
              <a:rPr lang="en-JM" sz="1200" b="1">
                <a:solidFill>
                  <a:srgbClr val="741B47"/>
                </a:solidFill>
                <a:latin typeface="Roboto"/>
                <a:ea typeface="Roboto"/>
                <a:cs typeface="Roboto"/>
                <a:sym typeface="Roboto"/>
              </a:rPr>
              <a:t> </a:t>
            </a:r>
            <a:endParaRPr sz="1200" b="1">
              <a:solidFill>
                <a:srgbClr val="741B47"/>
              </a:solidFill>
              <a:latin typeface="Roboto"/>
              <a:ea typeface="Roboto"/>
              <a:cs typeface="Roboto"/>
              <a:sym typeface="Roboto"/>
            </a:endParaRPr>
          </a:p>
          <a:p>
            <a:pPr marL="0" marR="0" lvl="0" indent="0" algn="ctr" rtl="0">
              <a:lnSpc>
                <a:spcPct val="115000"/>
              </a:lnSpc>
              <a:spcBef>
                <a:spcPts val="0"/>
              </a:spcBef>
              <a:spcAft>
                <a:spcPts val="0"/>
              </a:spcAft>
              <a:buNone/>
            </a:pPr>
            <a:r>
              <a:rPr lang="en-JM" sz="1200">
                <a:latin typeface="Roboto"/>
                <a:ea typeface="Roboto"/>
                <a:cs typeface="Roboto"/>
                <a:sym typeface="Roboto"/>
              </a:rPr>
              <a:t>June 27th - Sep. 24th </a:t>
            </a:r>
            <a:endParaRPr sz="1200" b="1">
              <a:solidFill>
                <a:srgbClr val="FF9900"/>
              </a:solidFill>
              <a:latin typeface="Roboto"/>
              <a:ea typeface="Roboto"/>
              <a:cs typeface="Roboto"/>
              <a:sym typeface="Roboto"/>
            </a:endParaRPr>
          </a:p>
          <a:p>
            <a:pPr marL="0" marR="0" lvl="0" indent="0" algn="ctr" rtl="0">
              <a:lnSpc>
                <a:spcPct val="115000"/>
              </a:lnSpc>
              <a:spcBef>
                <a:spcPts val="0"/>
              </a:spcBef>
              <a:spcAft>
                <a:spcPts val="0"/>
              </a:spcAft>
              <a:buNone/>
            </a:pPr>
            <a:r>
              <a:rPr lang="en-JM" sz="1200">
                <a:latin typeface="Roboto"/>
                <a:ea typeface="Roboto"/>
                <a:cs typeface="Roboto"/>
                <a:sym typeface="Roboto"/>
              </a:rPr>
              <a:t>Job Postings</a:t>
            </a:r>
            <a:endParaRPr sz="1200">
              <a:latin typeface="Roboto"/>
              <a:ea typeface="Roboto"/>
              <a:cs typeface="Roboto"/>
              <a:sym typeface="Roboto"/>
            </a:endParaRPr>
          </a:p>
        </p:txBody>
      </p:sp>
      <p:sp>
        <p:nvSpPr>
          <p:cNvPr id="276" name="Google Shape;276;p34"/>
          <p:cNvSpPr txBox="1"/>
          <p:nvPr/>
        </p:nvSpPr>
        <p:spPr>
          <a:xfrm>
            <a:off x="2666288" y="4135450"/>
            <a:ext cx="1842600" cy="30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JM" sz="1200"/>
              <a:t>EMSI Data Run 2020.3</a:t>
            </a:r>
            <a:endParaRPr sz="1200"/>
          </a:p>
        </p:txBody>
      </p:sp>
      <p:sp>
        <p:nvSpPr>
          <p:cNvPr id="277" name="Google Shape;277;p34"/>
          <p:cNvSpPr txBox="1"/>
          <p:nvPr/>
        </p:nvSpPr>
        <p:spPr>
          <a:xfrm>
            <a:off x="2065856" y="4499794"/>
            <a:ext cx="3043500" cy="394500"/>
          </a:xfrm>
          <a:prstGeom prst="rect">
            <a:avLst/>
          </a:prstGeom>
          <a:solidFill>
            <a:srgbClr val="FFFFFF"/>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JM" sz="1100">
                <a:latin typeface="Calibri"/>
                <a:ea typeface="Calibri"/>
                <a:cs typeface="Calibri"/>
                <a:sym typeface="Calibri"/>
              </a:rPr>
              <a:t>Free Resource: </a:t>
            </a:r>
            <a:r>
              <a:rPr lang="en-JM" sz="800"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https://www.economicmodeling.com/job-posting-dashboard/</a:t>
            </a:r>
            <a:endParaRPr sz="1100"/>
          </a:p>
        </p:txBody>
      </p:sp>
      <p:pic>
        <p:nvPicPr>
          <p:cNvPr id="278" name="Google Shape;278;p34"/>
          <p:cNvPicPr preferRelativeResize="0"/>
          <p:nvPr/>
        </p:nvPicPr>
        <p:blipFill>
          <a:blip r:embed="rId4">
            <a:alphaModFix/>
          </a:blip>
          <a:stretch>
            <a:fillRect/>
          </a:stretch>
        </p:blipFill>
        <p:spPr>
          <a:xfrm>
            <a:off x="267050" y="1159300"/>
            <a:ext cx="6737600" cy="2930672"/>
          </a:xfrm>
          <a:prstGeom prst="rect">
            <a:avLst/>
          </a:prstGeom>
          <a:noFill/>
          <a:ln w="9525" cap="flat" cmpd="sng">
            <a:solidFill>
              <a:srgbClr val="1F497D"/>
            </a:solidFill>
            <a:prstDash val="solid"/>
            <a:round/>
            <a:headEnd type="none" w="sm" len="sm"/>
            <a:tailEnd type="none" w="sm" len="sm"/>
          </a:ln>
          <a:effectLst>
            <a:outerShdw blurRad="57150" dist="47625" dir="3540000" algn="bl"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5"/>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JM"/>
              <a:t>Implications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18</a:t>
            </a:fld>
            <a:endParaRPr/>
          </a:p>
        </p:txBody>
      </p:sp>
      <p:sp>
        <p:nvSpPr>
          <p:cNvPr id="291" name="Google Shape;291;p36"/>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300"/>
              <a:t>Top Posted Occupations</a:t>
            </a:r>
            <a:endParaRPr sz="3300"/>
          </a:p>
        </p:txBody>
      </p:sp>
      <p:sp>
        <p:nvSpPr>
          <p:cNvPr id="292" name="Google Shape;292;p36"/>
          <p:cNvSpPr txBox="1"/>
          <p:nvPr/>
        </p:nvSpPr>
        <p:spPr>
          <a:xfrm>
            <a:off x="2666288" y="4135450"/>
            <a:ext cx="1842600" cy="30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JM" sz="1200"/>
              <a:t>EMSI Data Run 2020.3</a:t>
            </a:r>
            <a:endParaRPr sz="1200"/>
          </a:p>
        </p:txBody>
      </p:sp>
      <p:sp>
        <p:nvSpPr>
          <p:cNvPr id="293" name="Google Shape;293;p36"/>
          <p:cNvSpPr txBox="1"/>
          <p:nvPr/>
        </p:nvSpPr>
        <p:spPr>
          <a:xfrm>
            <a:off x="2065856" y="4499794"/>
            <a:ext cx="3043500" cy="394500"/>
          </a:xfrm>
          <a:prstGeom prst="rect">
            <a:avLst/>
          </a:prstGeom>
          <a:solidFill>
            <a:srgbClr val="FFFFFF"/>
          </a:solidFill>
          <a:ln>
            <a:noFill/>
          </a:ln>
        </p:spPr>
        <p:txBody>
          <a:bodyPr spcFirstLastPara="1" wrap="square" lIns="68575" tIns="68575" rIns="68575" bIns="68575" anchor="ctr" anchorCtr="0">
            <a:noAutofit/>
          </a:bodyPr>
          <a:lstStyle/>
          <a:p>
            <a:pPr marL="0" lvl="0" indent="0" algn="ctr" rtl="0">
              <a:spcBef>
                <a:spcPts val="0"/>
              </a:spcBef>
              <a:spcAft>
                <a:spcPts val="0"/>
              </a:spcAft>
              <a:buNone/>
            </a:pPr>
            <a:r>
              <a:rPr lang="en-JM" sz="1100">
                <a:latin typeface="Calibri"/>
                <a:ea typeface="Calibri"/>
                <a:cs typeface="Calibri"/>
                <a:sym typeface="Calibri"/>
              </a:rPr>
              <a:t>Free Resource: </a:t>
            </a:r>
            <a:r>
              <a:rPr lang="en-JM" sz="800" u="sng">
                <a:solidFill>
                  <a:srgbClr val="0000FF"/>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https://www.economicmodeling.com/job-posting-dashboard/</a:t>
            </a:r>
            <a:endParaRPr sz="1100"/>
          </a:p>
        </p:txBody>
      </p:sp>
      <p:graphicFrame>
        <p:nvGraphicFramePr>
          <p:cNvPr id="294" name="Google Shape;294;p36"/>
          <p:cNvGraphicFramePr/>
          <p:nvPr/>
        </p:nvGraphicFramePr>
        <p:xfrm>
          <a:off x="762588" y="892213"/>
          <a:ext cx="7618800" cy="4023030"/>
        </p:xfrm>
        <a:graphic>
          <a:graphicData uri="http://schemas.openxmlformats.org/drawingml/2006/table">
            <a:tbl>
              <a:tblPr>
                <a:noFill/>
                <a:tableStyleId>{C9C51010-A87A-4F6C-9674-981A54233138}</a:tableStyleId>
              </a:tblPr>
              <a:tblGrid>
                <a:gridCol w="5277325"/>
                <a:gridCol w="2341475"/>
              </a:tblGrid>
              <a:tr h="360300">
                <a:tc>
                  <a:txBody>
                    <a:bodyPr/>
                    <a:lstStyle/>
                    <a:p>
                      <a:pPr marL="0" lvl="0" indent="0" algn="l" rtl="0">
                        <a:spcBef>
                          <a:spcPts val="0"/>
                        </a:spcBef>
                        <a:spcAft>
                          <a:spcPts val="0"/>
                        </a:spcAft>
                        <a:buNone/>
                      </a:pPr>
                      <a:r>
                        <a:rPr lang="en-JM" sz="1200" b="1">
                          <a:solidFill>
                            <a:srgbClr val="FFFFFF"/>
                          </a:solidFill>
                        </a:rPr>
                        <a:t>Occupation (SOC)</a:t>
                      </a:r>
                      <a:endParaRPr sz="1200" b="1">
                        <a:solidFill>
                          <a:srgbClr val="FFFFFF"/>
                        </a:solidFill>
                      </a:endParaRPr>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1F497D"/>
                    </a:solidFill>
                  </a:tcPr>
                </a:tc>
                <a:tc>
                  <a:txBody>
                    <a:bodyPr/>
                    <a:lstStyle/>
                    <a:p>
                      <a:pPr marL="0" lvl="0" indent="0" algn="l" rtl="0">
                        <a:spcBef>
                          <a:spcPts val="0"/>
                        </a:spcBef>
                        <a:spcAft>
                          <a:spcPts val="0"/>
                        </a:spcAft>
                        <a:buNone/>
                      </a:pPr>
                      <a:r>
                        <a:rPr lang="en-JM" sz="1200" b="1"/>
                        <a:t>Unique Postings (Aug. 2020)</a:t>
                      </a:r>
                      <a:endParaRPr sz="1200" b="1"/>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BACC6"/>
                    </a:solidFill>
                  </a:tcPr>
                </a:tc>
              </a:tr>
              <a:tr h="324400">
                <a:tc>
                  <a:txBody>
                    <a:bodyPr/>
                    <a:lstStyle/>
                    <a:p>
                      <a:pPr marL="0" lvl="0" indent="0" algn="l" rtl="0">
                        <a:spcBef>
                          <a:spcPts val="0"/>
                        </a:spcBef>
                        <a:spcAft>
                          <a:spcPts val="0"/>
                        </a:spcAft>
                        <a:buNone/>
                      </a:pPr>
                      <a:r>
                        <a:rPr lang="en-JM" sz="1200"/>
                        <a:t>Heavy and Tractor-Trailer Truck Drivers</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15,050</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324400">
                <a:tc>
                  <a:txBody>
                    <a:bodyPr/>
                    <a:lstStyle/>
                    <a:p>
                      <a:pPr marL="0" lvl="0" indent="0" algn="l" rtl="0">
                        <a:spcBef>
                          <a:spcPts val="0"/>
                        </a:spcBef>
                        <a:spcAft>
                          <a:spcPts val="0"/>
                        </a:spcAft>
                        <a:buClr>
                          <a:schemeClr val="dk1"/>
                        </a:buClr>
                        <a:buSzPts val="1100"/>
                        <a:buFont typeface="Arial"/>
                        <a:buNone/>
                      </a:pPr>
                      <a:r>
                        <a:rPr lang="en-JM" sz="1200">
                          <a:solidFill>
                            <a:schemeClr val="dk1"/>
                          </a:solidFill>
                        </a:rPr>
                        <a:t>Registered Nurses</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10,639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324400">
                <a:tc>
                  <a:txBody>
                    <a:bodyPr/>
                    <a:lstStyle/>
                    <a:p>
                      <a:pPr marL="0" lvl="0" indent="0" algn="l" rtl="0">
                        <a:spcBef>
                          <a:spcPts val="0"/>
                        </a:spcBef>
                        <a:spcAft>
                          <a:spcPts val="0"/>
                        </a:spcAft>
                        <a:buNone/>
                      </a:pPr>
                      <a:r>
                        <a:rPr lang="en-JM" sz="1200">
                          <a:solidFill>
                            <a:schemeClr val="dk1"/>
                          </a:solidFill>
                        </a:rPr>
                        <a:t>Software Developers and Software Quality Assurance Analysts and Testers</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10,022</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324400">
                <a:tc>
                  <a:txBody>
                    <a:bodyPr/>
                    <a:lstStyle/>
                    <a:p>
                      <a:pPr marL="0" lvl="0" indent="0" algn="l" rtl="0">
                        <a:spcBef>
                          <a:spcPts val="0"/>
                        </a:spcBef>
                        <a:spcAft>
                          <a:spcPts val="0"/>
                        </a:spcAft>
                        <a:buNone/>
                      </a:pPr>
                      <a:r>
                        <a:rPr lang="en-JM" sz="1200"/>
                        <a:t>Retail Salespersons</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6,176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324400">
                <a:tc>
                  <a:txBody>
                    <a:bodyPr/>
                    <a:lstStyle/>
                    <a:p>
                      <a:pPr marL="0" lvl="0" indent="0" algn="l" rtl="0">
                        <a:spcBef>
                          <a:spcPts val="0"/>
                        </a:spcBef>
                        <a:spcAft>
                          <a:spcPts val="0"/>
                        </a:spcAft>
                        <a:buNone/>
                      </a:pPr>
                      <a:r>
                        <a:rPr lang="en-JM" sz="1200"/>
                        <a:t>First-Line Supervisors of Retail Sales Workers</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6,111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324400">
                <a:tc>
                  <a:txBody>
                    <a:bodyPr/>
                    <a:lstStyle/>
                    <a:p>
                      <a:pPr marL="0" lvl="0" indent="0" algn="l" rtl="0">
                        <a:spcBef>
                          <a:spcPts val="0"/>
                        </a:spcBef>
                        <a:spcAft>
                          <a:spcPts val="0"/>
                        </a:spcAft>
                        <a:buNone/>
                      </a:pPr>
                      <a:r>
                        <a:rPr lang="en-JM" sz="1200">
                          <a:solidFill>
                            <a:schemeClr val="dk1"/>
                          </a:solidFill>
                        </a:rPr>
                        <a:t>Computer Occupations, All Other</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5,094</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324400">
                <a:tc>
                  <a:txBody>
                    <a:bodyPr/>
                    <a:lstStyle/>
                    <a:p>
                      <a:pPr marL="0" lvl="0" indent="0" algn="l" rtl="0">
                        <a:spcBef>
                          <a:spcPts val="0"/>
                        </a:spcBef>
                        <a:spcAft>
                          <a:spcPts val="0"/>
                        </a:spcAft>
                        <a:buNone/>
                      </a:pPr>
                      <a:r>
                        <a:rPr lang="en-JM" sz="1200">
                          <a:solidFill>
                            <a:schemeClr val="dk1"/>
                          </a:solidFill>
                        </a:rPr>
                        <a:t>Stockers and Order Fillers</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5,089</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324400">
                <a:tc>
                  <a:txBody>
                    <a:bodyPr/>
                    <a:lstStyle/>
                    <a:p>
                      <a:pPr marL="0" lvl="0" indent="0" algn="l" rtl="0">
                        <a:spcBef>
                          <a:spcPts val="0"/>
                        </a:spcBef>
                        <a:spcAft>
                          <a:spcPts val="0"/>
                        </a:spcAft>
                        <a:buClr>
                          <a:schemeClr val="dk1"/>
                        </a:buClr>
                        <a:buSzPts val="1100"/>
                        <a:buFont typeface="Arial"/>
                        <a:buNone/>
                      </a:pPr>
                      <a:r>
                        <a:rPr lang="en-JM" sz="1200">
                          <a:solidFill>
                            <a:schemeClr val="dk1"/>
                          </a:solidFill>
                        </a:rPr>
                        <a:t>Customer Service Representatives</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4,931</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324400">
                <a:tc>
                  <a:txBody>
                    <a:bodyPr/>
                    <a:lstStyle/>
                    <a:p>
                      <a:pPr marL="0" lvl="0" indent="0" algn="l" rtl="0">
                        <a:spcBef>
                          <a:spcPts val="0"/>
                        </a:spcBef>
                        <a:spcAft>
                          <a:spcPts val="0"/>
                        </a:spcAft>
                        <a:buClr>
                          <a:schemeClr val="dk1"/>
                        </a:buClr>
                        <a:buSzPts val="1100"/>
                        <a:buFont typeface="Arial"/>
                        <a:buNone/>
                      </a:pPr>
                      <a:r>
                        <a:rPr lang="en-JM" sz="1200">
                          <a:solidFill>
                            <a:schemeClr val="dk1"/>
                          </a:solidFill>
                        </a:rPr>
                        <a:t>Light Truck Drivers</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4,036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325600">
                <a:tc>
                  <a:txBody>
                    <a:bodyPr/>
                    <a:lstStyle/>
                    <a:p>
                      <a:pPr marL="0" lvl="0" indent="0" algn="l" rtl="0">
                        <a:spcBef>
                          <a:spcPts val="0"/>
                        </a:spcBef>
                        <a:spcAft>
                          <a:spcPts val="0"/>
                        </a:spcAft>
                        <a:buClr>
                          <a:schemeClr val="dk1"/>
                        </a:buClr>
                        <a:buSzPts val="1100"/>
                        <a:buFont typeface="Arial"/>
                        <a:buNone/>
                      </a:pPr>
                      <a:r>
                        <a:rPr lang="en-JM" sz="1200">
                          <a:solidFill>
                            <a:schemeClr val="dk1"/>
                          </a:solidFill>
                        </a:rPr>
                        <a:t>Childcare Workers</a:t>
                      </a:r>
                      <a:endParaRPr sz="1200"/>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l" rtl="0">
                        <a:spcBef>
                          <a:spcPts val="0"/>
                        </a:spcBef>
                        <a:spcAft>
                          <a:spcPts val="0"/>
                        </a:spcAft>
                        <a:buNone/>
                      </a:pPr>
                      <a:r>
                        <a:rPr lang="en-JM" sz="1200"/>
                        <a:t>3,876</a:t>
                      </a:r>
                      <a:endParaRPr sz="1200"/>
                    </a:p>
                  </a:txBody>
                  <a:tcPr marL="91425" marR="91425" marT="91425" marB="914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19</a:t>
            </a:fld>
            <a:endParaRPr/>
          </a:p>
        </p:txBody>
      </p:sp>
      <p:sp>
        <p:nvSpPr>
          <p:cNvPr id="301" name="Google Shape;301;p37"/>
          <p:cNvSpPr txBox="1">
            <a:spLocks noGrp="1"/>
          </p:cNvSpPr>
          <p:nvPr>
            <p:ph type="title"/>
          </p:nvPr>
        </p:nvSpPr>
        <p:spPr>
          <a:xfrm>
            <a:off x="479425" y="122700"/>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300"/>
              <a:t>Top Posted Skills </a:t>
            </a:r>
            <a:endParaRPr sz="3300"/>
          </a:p>
          <a:p>
            <a:pPr marL="0" lvl="0" indent="0" algn="l" rtl="0">
              <a:spcBef>
                <a:spcPts val="0"/>
              </a:spcBef>
              <a:spcAft>
                <a:spcPts val="0"/>
              </a:spcAft>
              <a:buNone/>
            </a:pPr>
            <a:r>
              <a:rPr lang="en-JM" sz="2200"/>
              <a:t>March-August 2020</a:t>
            </a:r>
            <a:endParaRPr sz="2200"/>
          </a:p>
        </p:txBody>
      </p:sp>
      <p:sp>
        <p:nvSpPr>
          <p:cNvPr id="302" name="Google Shape;302;p37"/>
          <p:cNvSpPr txBox="1"/>
          <p:nvPr/>
        </p:nvSpPr>
        <p:spPr>
          <a:xfrm rot="-5400000">
            <a:off x="7983488" y="2420250"/>
            <a:ext cx="1842600" cy="30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JM" sz="1200"/>
              <a:t>EMSI Data Run 2020.3</a:t>
            </a:r>
            <a:endParaRPr sz="1200"/>
          </a:p>
        </p:txBody>
      </p:sp>
      <p:pic>
        <p:nvPicPr>
          <p:cNvPr id="303" name="Google Shape;303;p37"/>
          <p:cNvPicPr preferRelativeResize="0"/>
          <p:nvPr/>
        </p:nvPicPr>
        <p:blipFill>
          <a:blip r:embed="rId3">
            <a:alphaModFix/>
          </a:blip>
          <a:stretch>
            <a:fillRect/>
          </a:stretch>
        </p:blipFill>
        <p:spPr>
          <a:xfrm>
            <a:off x="156850" y="1153325"/>
            <a:ext cx="3819050" cy="3849425"/>
          </a:xfrm>
          <a:prstGeom prst="rect">
            <a:avLst/>
          </a:prstGeom>
          <a:noFill/>
          <a:ln w="9525" cap="flat" cmpd="sng">
            <a:solidFill>
              <a:srgbClr val="1F497D"/>
            </a:solidFill>
            <a:prstDash val="solid"/>
            <a:round/>
            <a:headEnd type="none" w="sm" len="sm"/>
            <a:tailEnd type="none" w="sm" len="sm"/>
          </a:ln>
          <a:effectLst>
            <a:outerShdw blurRad="57150" dist="47625" dir="3540000" algn="bl" rotWithShape="0">
              <a:srgbClr val="000000">
                <a:alpha val="50000"/>
              </a:srgbClr>
            </a:outerShdw>
          </a:effectLst>
        </p:spPr>
      </p:pic>
      <p:pic>
        <p:nvPicPr>
          <p:cNvPr id="304" name="Google Shape;304;p37"/>
          <p:cNvPicPr preferRelativeResize="0"/>
          <p:nvPr/>
        </p:nvPicPr>
        <p:blipFill>
          <a:blip r:embed="rId4">
            <a:alphaModFix/>
          </a:blip>
          <a:stretch>
            <a:fillRect/>
          </a:stretch>
        </p:blipFill>
        <p:spPr>
          <a:xfrm>
            <a:off x="4614775" y="1172250"/>
            <a:ext cx="3819050" cy="3811572"/>
          </a:xfrm>
          <a:prstGeom prst="rect">
            <a:avLst/>
          </a:prstGeom>
          <a:noFill/>
          <a:ln w="9525" cap="flat" cmpd="sng">
            <a:solidFill>
              <a:srgbClr val="1F497D"/>
            </a:solidFill>
            <a:prstDash val="solid"/>
            <a:round/>
            <a:headEnd type="none" w="sm" len="sm"/>
            <a:tailEnd type="none" w="sm" len="sm"/>
          </a:ln>
          <a:effectLst>
            <a:outerShdw blurRad="57150" dist="47625" dir="3540000" algn="bl" rotWithShape="0">
              <a:srgbClr val="000000">
                <a:alpha val="50000"/>
              </a:srgbClr>
            </a:outerShdw>
          </a:effectLst>
        </p:spPr>
      </p:pic>
      <p:sp>
        <p:nvSpPr>
          <p:cNvPr id="305" name="Google Shape;305;p37"/>
          <p:cNvSpPr txBox="1"/>
          <p:nvPr/>
        </p:nvSpPr>
        <p:spPr>
          <a:xfrm>
            <a:off x="652625" y="912125"/>
            <a:ext cx="28275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JM">
                <a:latin typeface="Open Sans"/>
                <a:ea typeface="Open Sans"/>
                <a:cs typeface="Open Sans"/>
                <a:sym typeface="Open Sans"/>
              </a:rPr>
              <a:t>Technical Skills</a:t>
            </a:r>
            <a:endParaRPr>
              <a:latin typeface="Open Sans"/>
              <a:ea typeface="Open Sans"/>
              <a:cs typeface="Open Sans"/>
              <a:sym typeface="Open Sans"/>
            </a:endParaRPr>
          </a:p>
        </p:txBody>
      </p:sp>
      <p:sp>
        <p:nvSpPr>
          <p:cNvPr id="306" name="Google Shape;306;p37"/>
          <p:cNvSpPr txBox="1"/>
          <p:nvPr/>
        </p:nvSpPr>
        <p:spPr>
          <a:xfrm>
            <a:off x="5110550" y="912125"/>
            <a:ext cx="2827500" cy="2412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JM">
                <a:latin typeface="Open Sans"/>
                <a:ea typeface="Open Sans"/>
                <a:cs typeface="Open Sans"/>
                <a:sym typeface="Open Sans"/>
              </a:rPr>
              <a:t>Essential Skills</a:t>
            </a:r>
            <a:endParaRPr>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body" idx="1"/>
          </p:nvPr>
        </p:nvSpPr>
        <p:spPr>
          <a:xfrm>
            <a:off x="418350" y="850225"/>
            <a:ext cx="8307300" cy="3229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JM"/>
              <a:t>Learn about current industry data and gain resources for your own utilization - Jean Dougherty, CWDC and CDHE</a:t>
            </a:r>
            <a:endParaRPr/>
          </a:p>
          <a:p>
            <a:pPr marL="457200" lvl="0" indent="0" algn="l" rtl="0">
              <a:spcBef>
                <a:spcPts val="0"/>
              </a:spcBef>
              <a:spcAft>
                <a:spcPts val="0"/>
              </a:spcAft>
              <a:buNone/>
            </a:pPr>
            <a:endParaRPr/>
          </a:p>
          <a:p>
            <a:pPr marL="457200" lvl="0" indent="-355600" algn="l" rtl="0">
              <a:spcBef>
                <a:spcPts val="0"/>
              </a:spcBef>
              <a:spcAft>
                <a:spcPts val="0"/>
              </a:spcAft>
              <a:buSzPts val="2000"/>
              <a:buChar char="-"/>
            </a:pPr>
            <a:r>
              <a:rPr lang="en-JM"/>
              <a:t>Gain perspective on national practices that may support your own work-based learning programs and industry partnership- Wendy Brors, Maher &amp; Maher</a:t>
            </a:r>
            <a:endParaRPr/>
          </a:p>
          <a:p>
            <a:pPr marL="457200" lvl="0" indent="0" algn="l" rtl="0">
              <a:spcBef>
                <a:spcPts val="0"/>
              </a:spcBef>
              <a:spcAft>
                <a:spcPts val="0"/>
              </a:spcAft>
              <a:buNone/>
            </a:pPr>
            <a:endParaRPr/>
          </a:p>
          <a:p>
            <a:pPr marL="457200" lvl="0" indent="-355600" algn="l" rtl="0">
              <a:spcBef>
                <a:spcPts val="0"/>
              </a:spcBef>
              <a:spcAft>
                <a:spcPts val="0"/>
              </a:spcAft>
              <a:buSzPts val="2000"/>
              <a:buChar char="-"/>
            </a:pPr>
            <a:r>
              <a:rPr lang="en-JM"/>
              <a:t>Better understand how to approach businesses and frame WBL opportunities as mutually beneficial - Erin Kerr, </a:t>
            </a:r>
            <a:br>
              <a:rPr lang="en-JM"/>
            </a:br>
            <a:r>
              <a:rPr lang="en-JM"/>
              <a:t>Colorado Succeeds</a:t>
            </a:r>
            <a:endParaRPr/>
          </a:p>
        </p:txBody>
      </p:sp>
      <p:sp>
        <p:nvSpPr>
          <p:cNvPr id="142" name="Google Shape;142;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a:t>
            </a:fld>
            <a:endParaRPr/>
          </a:p>
        </p:txBody>
      </p:sp>
      <p:sp>
        <p:nvSpPr>
          <p:cNvPr id="143" name="Google Shape;143;p20"/>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a:t>Objectives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20</a:t>
            </a:fld>
            <a:endParaRPr/>
          </a:p>
        </p:txBody>
      </p:sp>
      <p:sp>
        <p:nvSpPr>
          <p:cNvPr id="313" name="Google Shape;313;p38"/>
          <p:cNvSpPr txBox="1">
            <a:spLocks noGrp="1"/>
          </p:cNvSpPr>
          <p:nvPr>
            <p:ph type="title"/>
          </p:nvPr>
        </p:nvSpPr>
        <p:spPr>
          <a:xfrm>
            <a:off x="479425" y="122700"/>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300"/>
              <a:t>Top Posted Qualifications</a:t>
            </a:r>
            <a:endParaRPr sz="3300"/>
          </a:p>
          <a:p>
            <a:pPr marL="0" lvl="0" indent="0" algn="l" rtl="0">
              <a:spcBef>
                <a:spcPts val="0"/>
              </a:spcBef>
              <a:spcAft>
                <a:spcPts val="0"/>
              </a:spcAft>
              <a:buNone/>
            </a:pPr>
            <a:r>
              <a:rPr lang="en-JM" sz="2200"/>
              <a:t>March-August 2020</a:t>
            </a:r>
            <a:endParaRPr sz="2200"/>
          </a:p>
        </p:txBody>
      </p:sp>
      <p:sp>
        <p:nvSpPr>
          <p:cNvPr id="314" name="Google Shape;314;p38"/>
          <p:cNvSpPr txBox="1"/>
          <p:nvPr/>
        </p:nvSpPr>
        <p:spPr>
          <a:xfrm rot="-5400000">
            <a:off x="7983488" y="2420250"/>
            <a:ext cx="1842600" cy="30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JM" sz="1200"/>
              <a:t>EMSI Data Run 2020.3</a:t>
            </a:r>
            <a:endParaRPr sz="1200"/>
          </a:p>
        </p:txBody>
      </p:sp>
      <p:pic>
        <p:nvPicPr>
          <p:cNvPr id="315" name="Google Shape;315;p38"/>
          <p:cNvPicPr preferRelativeResize="0"/>
          <p:nvPr/>
        </p:nvPicPr>
        <p:blipFill>
          <a:blip r:embed="rId3">
            <a:alphaModFix/>
          </a:blip>
          <a:stretch>
            <a:fillRect/>
          </a:stretch>
        </p:blipFill>
        <p:spPr>
          <a:xfrm>
            <a:off x="374350" y="913650"/>
            <a:ext cx="8251983" cy="4062094"/>
          </a:xfrm>
          <a:prstGeom prst="rect">
            <a:avLst/>
          </a:prstGeom>
          <a:noFill/>
          <a:ln w="9525" cap="flat" cmpd="sng">
            <a:solidFill>
              <a:srgbClr val="1F497D"/>
            </a:solidFill>
            <a:prstDash val="solid"/>
            <a:round/>
            <a:headEnd type="none" w="sm" len="sm"/>
            <a:tailEnd type="none" w="sm" len="sm"/>
          </a:ln>
          <a:effectLst>
            <a:outerShdw blurRad="57150" dist="47625" dir="3540000" algn="bl"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9"/>
          <p:cNvSpPr txBox="1">
            <a:spLocks noGrp="1"/>
          </p:cNvSpPr>
          <p:nvPr>
            <p:ph type="sldNum" idx="12"/>
          </p:nvPr>
        </p:nvSpPr>
        <p:spPr>
          <a:xfrm>
            <a:off x="6457950" y="4767263"/>
            <a:ext cx="2057400" cy="273900"/>
          </a:xfrm>
          <a:prstGeom prst="rect">
            <a:avLst/>
          </a:prstGeom>
        </p:spPr>
        <p:txBody>
          <a:bodyPr spcFirstLastPara="1" wrap="square" lIns="68575" tIns="34275" rIns="68575" bIns="34275" anchor="ctr" anchorCtr="0">
            <a:noAutofit/>
          </a:bodyPr>
          <a:lstStyle/>
          <a:p>
            <a:pPr marL="0" lvl="0" indent="0" algn="r" rtl="0">
              <a:spcBef>
                <a:spcPts val="0"/>
              </a:spcBef>
              <a:spcAft>
                <a:spcPts val="0"/>
              </a:spcAft>
              <a:buClr>
                <a:srgbClr val="000000"/>
              </a:buClr>
              <a:buSzPts val="900"/>
              <a:buFont typeface="Arial"/>
              <a:buNone/>
            </a:pPr>
            <a:fld id="{00000000-1234-1234-1234-123412341234}" type="slidenum">
              <a:rPr lang="en-JM" sz="900">
                <a:solidFill>
                  <a:srgbClr val="888888"/>
                </a:solidFill>
                <a:latin typeface="Calibri"/>
                <a:ea typeface="Calibri"/>
                <a:cs typeface="Calibri"/>
                <a:sym typeface="Calibri"/>
              </a:rPr>
              <a:t>21</a:t>
            </a:fld>
            <a:endParaRPr sz="900">
              <a:solidFill>
                <a:srgbClr val="888888"/>
              </a:solidFill>
              <a:latin typeface="Calibri"/>
              <a:ea typeface="Calibri"/>
              <a:cs typeface="Calibri"/>
              <a:sym typeface="Calibri"/>
            </a:endParaRPr>
          </a:p>
        </p:txBody>
      </p:sp>
      <p:sp>
        <p:nvSpPr>
          <p:cNvPr id="322" name="Google Shape;322;p39"/>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JM"/>
              <a:t>Implications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22</a:t>
            </a:fld>
            <a:endParaRPr/>
          </a:p>
        </p:txBody>
      </p:sp>
      <p:sp>
        <p:nvSpPr>
          <p:cNvPr id="329" name="Google Shape;329;p40"/>
          <p:cNvSpPr txBox="1">
            <a:spLocks noGrp="1"/>
          </p:cNvSpPr>
          <p:nvPr>
            <p:ph type="title"/>
          </p:nvPr>
        </p:nvSpPr>
        <p:spPr>
          <a:xfrm>
            <a:off x="373275" y="199900"/>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3300"/>
              <a:t>Resources</a:t>
            </a:r>
            <a:endParaRPr sz="2200"/>
          </a:p>
        </p:txBody>
      </p:sp>
      <p:sp>
        <p:nvSpPr>
          <p:cNvPr id="330" name="Google Shape;330;p40"/>
          <p:cNvSpPr txBox="1"/>
          <p:nvPr/>
        </p:nvSpPr>
        <p:spPr>
          <a:xfrm>
            <a:off x="404475" y="1838475"/>
            <a:ext cx="7588800" cy="2848800"/>
          </a:xfrm>
          <a:prstGeom prst="rect">
            <a:avLst/>
          </a:prstGeom>
          <a:noFill/>
          <a:ln>
            <a:noFill/>
          </a:ln>
        </p:spPr>
        <p:txBody>
          <a:bodyPr spcFirstLastPara="1" wrap="square" lIns="91425" tIns="91425" rIns="91425" bIns="91425" anchor="t" anchorCtr="0">
            <a:noAutofit/>
          </a:bodyPr>
          <a:lstStyle/>
          <a:p>
            <a:pPr marL="457200" lvl="0" indent="-304800" algn="l" rtl="0">
              <a:lnSpc>
                <a:spcPct val="90000"/>
              </a:lnSpc>
              <a:spcBef>
                <a:spcPts val="1000"/>
              </a:spcBef>
              <a:spcAft>
                <a:spcPts val="0"/>
              </a:spcAft>
              <a:buClr>
                <a:srgbClr val="0563C1"/>
              </a:buClr>
              <a:buSzPts val="1200"/>
              <a:buFont typeface="Open Sans"/>
              <a:buChar char="●"/>
            </a:pPr>
            <a:r>
              <a:rPr lang="en-JM" sz="1200" u="sng">
                <a:solidFill>
                  <a:srgbClr val="0563C1"/>
                </a:solid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Colorado Talent Pipeline Report</a:t>
            </a:r>
            <a:endParaRPr/>
          </a:p>
          <a:p>
            <a:pPr marL="457200" lvl="0" indent="-304800" algn="l" rtl="0">
              <a:lnSpc>
                <a:spcPct val="90000"/>
              </a:lnSpc>
              <a:spcBef>
                <a:spcPts val="0"/>
              </a:spcBef>
              <a:spcAft>
                <a:spcPts val="0"/>
              </a:spcAft>
              <a:buClr>
                <a:srgbClr val="0563C1"/>
              </a:buClr>
              <a:buSzPts val="1200"/>
              <a:buFont typeface="Open Sans"/>
              <a:buChar char="●"/>
            </a:pPr>
            <a:r>
              <a:rPr lang="en-JM" sz="1200" u="sng">
                <a:solidFill>
                  <a:srgbClr val="0563C1"/>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COVID-19 Case Data Visualizations</a:t>
            </a:r>
            <a:endParaRPr sz="1200" u="sng">
              <a:solidFill>
                <a:srgbClr val="0563C1"/>
              </a:solidFill>
              <a:latin typeface="Open Sans"/>
              <a:ea typeface="Open Sans"/>
              <a:cs typeface="Open Sans"/>
              <a:sym typeface="Open Sans"/>
            </a:endParaRPr>
          </a:p>
          <a:p>
            <a:pPr marL="457200" lvl="0" indent="-304800" algn="l" rtl="0">
              <a:lnSpc>
                <a:spcPct val="90000"/>
              </a:lnSpc>
              <a:spcBef>
                <a:spcPts val="0"/>
              </a:spcBef>
              <a:spcAft>
                <a:spcPts val="0"/>
              </a:spcAft>
              <a:buClr>
                <a:srgbClr val="0563C1"/>
              </a:buClr>
              <a:buSzPts val="1200"/>
              <a:buFont typeface="Open Sans"/>
              <a:buChar char="●"/>
            </a:pPr>
            <a:r>
              <a:rPr lang="en-JM" sz="1200" u="sng">
                <a:solidFill>
                  <a:srgbClr val="0563C1"/>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https://onwardco.org/</a:t>
            </a:r>
            <a:endParaRPr sz="1200" u="sng">
              <a:solidFill>
                <a:srgbClr val="0563C1"/>
              </a:solidFill>
              <a:latin typeface="Open Sans"/>
              <a:ea typeface="Open Sans"/>
              <a:cs typeface="Open Sans"/>
              <a:sym typeface="Open Sans"/>
            </a:endParaRPr>
          </a:p>
          <a:p>
            <a:pPr marL="457200" lvl="0" indent="-304800" algn="l" rtl="0">
              <a:lnSpc>
                <a:spcPct val="90000"/>
              </a:lnSpc>
              <a:spcBef>
                <a:spcPts val="0"/>
              </a:spcBef>
              <a:spcAft>
                <a:spcPts val="0"/>
              </a:spcAft>
              <a:buClr>
                <a:srgbClr val="0563C1"/>
              </a:buClr>
              <a:buSzPts val="1200"/>
              <a:buFont typeface="Open Sans"/>
              <a:buChar char="●"/>
            </a:pPr>
            <a:r>
              <a:rPr lang="en-JM" sz="1200" u="sng">
                <a:solidFill>
                  <a:srgbClr val="0563C1"/>
                </a:solid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https://covid19.colorado.gov/</a:t>
            </a:r>
            <a:endParaRPr sz="1200" u="sng">
              <a:solidFill>
                <a:srgbClr val="0563C1"/>
              </a:solidFill>
              <a:latin typeface="Open Sans"/>
              <a:ea typeface="Open Sans"/>
              <a:cs typeface="Open Sans"/>
              <a:sym typeface="Open Sans"/>
            </a:endParaRPr>
          </a:p>
          <a:p>
            <a:pPr marL="457200" lvl="0" indent="-304800" algn="l" rtl="0">
              <a:lnSpc>
                <a:spcPct val="90000"/>
              </a:lnSpc>
              <a:spcBef>
                <a:spcPts val="0"/>
              </a:spcBef>
              <a:spcAft>
                <a:spcPts val="0"/>
              </a:spcAft>
              <a:buClr>
                <a:srgbClr val="0563C1"/>
              </a:buClr>
              <a:buSzPts val="1200"/>
              <a:buFont typeface="Open Sans"/>
              <a:buChar char="●"/>
            </a:pPr>
            <a:r>
              <a:rPr lang="en-JM" sz="1200" u="sng">
                <a:solidFill>
                  <a:srgbClr val="0563C1"/>
                </a:solidFill>
                <a:latin typeface="Open Sans"/>
                <a:ea typeface="Open Sans"/>
                <a:cs typeface="Open Sans"/>
                <a:sym typeface="Open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BLS Employment Situation (National Data)</a:t>
            </a:r>
            <a:endParaRPr sz="1200">
              <a:solidFill>
                <a:srgbClr val="0563C1"/>
              </a:solidFill>
              <a:latin typeface="Open Sans"/>
              <a:ea typeface="Open Sans"/>
              <a:cs typeface="Open Sans"/>
              <a:sym typeface="Open Sans"/>
            </a:endParaRPr>
          </a:p>
          <a:p>
            <a:pPr marL="457200" lvl="0" indent="-304800" algn="l" rtl="0">
              <a:lnSpc>
                <a:spcPct val="90000"/>
              </a:lnSpc>
              <a:spcBef>
                <a:spcPts val="0"/>
              </a:spcBef>
              <a:spcAft>
                <a:spcPts val="0"/>
              </a:spcAft>
              <a:buClr>
                <a:srgbClr val="0563C1"/>
              </a:buClr>
              <a:buSzPts val="1200"/>
              <a:buFont typeface="Open Sans"/>
              <a:buChar char="●"/>
            </a:pPr>
            <a:r>
              <a:rPr lang="en-JM" sz="1200" u="sng">
                <a:solidFill>
                  <a:srgbClr val="0563C1"/>
                </a:solidFill>
                <a:latin typeface="Open Sans"/>
                <a:ea typeface="Open Sans"/>
                <a:cs typeface="Open Sans"/>
                <a:sym typeface="Open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EMSI Job Posting Dashboard</a:t>
            </a:r>
            <a:endParaRPr sz="1200">
              <a:solidFill>
                <a:srgbClr val="0563C1"/>
              </a:solidFill>
              <a:latin typeface="Open Sans"/>
              <a:ea typeface="Open Sans"/>
              <a:cs typeface="Open Sans"/>
              <a:sym typeface="Open Sans"/>
            </a:endParaRPr>
          </a:p>
          <a:p>
            <a:pPr marL="457200" lvl="0" indent="-304800" algn="l" rtl="0">
              <a:lnSpc>
                <a:spcPct val="90000"/>
              </a:lnSpc>
              <a:spcBef>
                <a:spcPts val="0"/>
              </a:spcBef>
              <a:spcAft>
                <a:spcPts val="0"/>
              </a:spcAft>
              <a:buClr>
                <a:srgbClr val="0563C1"/>
              </a:buClr>
              <a:buSzPts val="1200"/>
              <a:buFont typeface="Open Sans"/>
              <a:buChar char="●"/>
            </a:pPr>
            <a:r>
              <a:rPr lang="en-JM" sz="1200" u="sng">
                <a:solidFill>
                  <a:srgbClr val="0563C1"/>
                </a:solidFill>
                <a:latin typeface="Open Sans"/>
                <a:ea typeface="Open Sans"/>
                <a:cs typeface="Open Sans"/>
                <a:sym typeface="Open San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Colorado LMI Gateway</a:t>
            </a:r>
            <a:endParaRPr sz="1200">
              <a:solidFill>
                <a:srgbClr val="0563C1"/>
              </a:solidFill>
              <a:latin typeface="Open Sans"/>
              <a:ea typeface="Open Sans"/>
              <a:cs typeface="Open Sans"/>
              <a:sym typeface="Open Sans"/>
            </a:endParaRPr>
          </a:p>
          <a:p>
            <a:pPr marL="914400" lvl="1" indent="-304800" algn="l" rtl="0">
              <a:lnSpc>
                <a:spcPct val="90000"/>
              </a:lnSpc>
              <a:spcBef>
                <a:spcPts val="0"/>
              </a:spcBef>
              <a:spcAft>
                <a:spcPts val="0"/>
              </a:spcAft>
              <a:buClr>
                <a:srgbClr val="0563C1"/>
              </a:buClr>
              <a:buSzPts val="1200"/>
              <a:buFont typeface="Open Sans"/>
              <a:buChar char="○"/>
            </a:pPr>
            <a:r>
              <a:rPr lang="en-JM" sz="1200" u="sng">
                <a:solidFill>
                  <a:schemeClr val="hlink"/>
                </a:solidFill>
                <a:latin typeface="Open Sans"/>
                <a:ea typeface="Open Sans"/>
                <a:cs typeface="Open Sans"/>
                <a:sym typeface="Open Sans"/>
                <a:hlinkClick r:id="rId10"/>
              </a:rPr>
              <a:t>August 2020 Employment Situation</a:t>
            </a:r>
            <a:endParaRPr sz="1200">
              <a:solidFill>
                <a:srgbClr val="0563C1"/>
              </a:solidFill>
              <a:latin typeface="Open Sans"/>
              <a:ea typeface="Open Sans"/>
              <a:cs typeface="Open Sans"/>
              <a:sym typeface="Open Sans"/>
            </a:endParaRPr>
          </a:p>
          <a:p>
            <a:pPr marL="457200" lvl="0" indent="-304800" algn="l" rtl="0">
              <a:lnSpc>
                <a:spcPct val="90000"/>
              </a:lnSpc>
              <a:spcBef>
                <a:spcPts val="0"/>
              </a:spcBef>
              <a:spcAft>
                <a:spcPts val="0"/>
              </a:spcAft>
              <a:buClr>
                <a:srgbClr val="0563C1"/>
              </a:buClr>
              <a:buSzPts val="1200"/>
              <a:buFont typeface="Open Sans"/>
              <a:buChar char="●"/>
            </a:pPr>
            <a:r>
              <a:rPr lang="en-JM" sz="1200" u="sng">
                <a:solidFill>
                  <a:srgbClr val="0563C1"/>
                </a:solidFill>
                <a:latin typeface="Open Sans"/>
                <a:ea typeface="Open Sans"/>
                <a:cs typeface="Open Sans"/>
                <a:sym typeface="Open Sans"/>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Economic Recovery Resources &amp; Business News</a:t>
            </a:r>
            <a:endParaRPr sz="1200" u="sng">
              <a:solidFill>
                <a:srgbClr val="0563C1"/>
              </a:solidFill>
              <a:latin typeface="Open Sans"/>
              <a:ea typeface="Open Sans"/>
              <a:cs typeface="Open Sans"/>
              <a:sym typeface="Open Sans"/>
            </a:endParaRPr>
          </a:p>
          <a:p>
            <a:pPr marL="457200" lvl="0" indent="-304800" algn="l" rtl="0">
              <a:lnSpc>
                <a:spcPct val="90000"/>
              </a:lnSpc>
              <a:spcBef>
                <a:spcPts val="0"/>
              </a:spcBef>
              <a:spcAft>
                <a:spcPts val="0"/>
              </a:spcAft>
              <a:buClr>
                <a:srgbClr val="0563C1"/>
              </a:buClr>
              <a:buSzPts val="1200"/>
              <a:buFont typeface="Open Sans"/>
              <a:buChar char="●"/>
            </a:pPr>
            <a:r>
              <a:rPr lang="en-JM" sz="1200" u="sng">
                <a:solidFill>
                  <a:srgbClr val="0000FF"/>
                </a:solidFill>
                <a:latin typeface="Open Sans"/>
                <a:ea typeface="Open Sans"/>
                <a:cs typeface="Open Sans"/>
                <a:sym typeface="Open Sans"/>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Strada Education Public Viewpoint</a:t>
            </a:r>
            <a:endParaRPr sz="1200" u="sng">
              <a:solidFill>
                <a:srgbClr val="0563C1"/>
              </a:solidFill>
              <a:latin typeface="Open Sans"/>
              <a:ea typeface="Open Sans"/>
              <a:cs typeface="Open Sans"/>
              <a:sym typeface="Open Sans"/>
            </a:endParaRPr>
          </a:p>
          <a:p>
            <a:pPr marL="457200" marR="0" lvl="0" indent="-304800" algn="l" rtl="0">
              <a:lnSpc>
                <a:spcPct val="90000"/>
              </a:lnSpc>
              <a:spcBef>
                <a:spcPts val="0"/>
              </a:spcBef>
              <a:spcAft>
                <a:spcPts val="0"/>
              </a:spcAft>
              <a:buClr>
                <a:srgbClr val="0563C1"/>
              </a:buClr>
              <a:buSzPts val="1200"/>
              <a:buFont typeface="Open Sans"/>
              <a:buChar char="●"/>
            </a:pPr>
            <a:r>
              <a:rPr lang="en-JM" sz="1200" u="sng">
                <a:solidFill>
                  <a:schemeClr val="hlink"/>
                </a:solidFill>
                <a:latin typeface="Open Sans"/>
                <a:ea typeface="Open Sans"/>
                <a:cs typeface="Open Sans"/>
                <a:sym typeface="Open Sans"/>
              </a:rPr>
              <a:t>State Demographer’s Office </a:t>
            </a:r>
            <a:endParaRPr sz="1200" u="sng">
              <a:solidFill>
                <a:schemeClr val="hlink"/>
              </a:solidFill>
              <a:latin typeface="Open Sans"/>
              <a:ea typeface="Open Sans"/>
              <a:cs typeface="Open Sans"/>
              <a:sym typeface="Open Sans"/>
            </a:endParaRPr>
          </a:p>
          <a:p>
            <a:pPr marL="914400" marR="0" lvl="1" indent="-304800" algn="l" rtl="0">
              <a:lnSpc>
                <a:spcPct val="90000"/>
              </a:lnSpc>
              <a:spcBef>
                <a:spcPts val="0"/>
              </a:spcBef>
              <a:spcAft>
                <a:spcPts val="0"/>
              </a:spcAft>
              <a:buClr>
                <a:srgbClr val="0563C1"/>
              </a:buClr>
              <a:buSzPts val="1200"/>
              <a:buFont typeface="Open Sans"/>
              <a:buChar char="○"/>
            </a:pPr>
            <a:r>
              <a:rPr lang="en-JM" sz="1200" u="sng">
                <a:solidFill>
                  <a:schemeClr val="hlink"/>
                </a:solidFill>
                <a:latin typeface="Open Sans"/>
                <a:ea typeface="Open Sans"/>
                <a:cs typeface="Open Sans"/>
                <a:sym typeface="Open Sans"/>
                <a:hlinkClick r:id="rId13"/>
              </a:rPr>
              <a:t>Interactive Data</a:t>
            </a:r>
            <a:endParaRPr sz="1200" u="sng">
              <a:solidFill>
                <a:schemeClr val="hlink"/>
              </a:solidFill>
              <a:latin typeface="Open Sans"/>
              <a:ea typeface="Open Sans"/>
              <a:cs typeface="Open Sans"/>
              <a:sym typeface="Open Sans"/>
            </a:endParaRPr>
          </a:p>
          <a:p>
            <a:pPr marL="914400" marR="0" lvl="1" indent="-304800" algn="l" rtl="0">
              <a:lnSpc>
                <a:spcPct val="90000"/>
              </a:lnSpc>
              <a:spcBef>
                <a:spcPts val="0"/>
              </a:spcBef>
              <a:spcAft>
                <a:spcPts val="0"/>
              </a:spcAft>
              <a:buClr>
                <a:srgbClr val="0563C1"/>
              </a:buClr>
              <a:buSzPts val="1200"/>
              <a:buFont typeface="Open Sans"/>
              <a:buChar char="○"/>
            </a:pPr>
            <a:r>
              <a:rPr lang="en-JM" sz="1200" u="sng">
                <a:solidFill>
                  <a:schemeClr val="hlink"/>
                </a:solidFill>
                <a:latin typeface="Open Sans"/>
                <a:ea typeface="Open Sans"/>
                <a:cs typeface="Open Sans"/>
                <a:sym typeface="Open Sans"/>
                <a:hlinkClick r:id="rId14"/>
              </a:rPr>
              <a:t>Demographic Dashboard</a:t>
            </a:r>
            <a:endParaRPr sz="1200" u="sng">
              <a:solidFill>
                <a:schemeClr val="hlink"/>
              </a:solidFill>
              <a:latin typeface="Open Sans"/>
              <a:ea typeface="Open Sans"/>
              <a:cs typeface="Open Sans"/>
              <a:sym typeface="Open Sans"/>
            </a:endParaRPr>
          </a:p>
          <a:p>
            <a:pPr marL="914400" marR="0" lvl="1" indent="-304800" algn="l" rtl="0">
              <a:lnSpc>
                <a:spcPct val="90000"/>
              </a:lnSpc>
              <a:spcBef>
                <a:spcPts val="0"/>
              </a:spcBef>
              <a:spcAft>
                <a:spcPts val="0"/>
              </a:spcAft>
              <a:buClr>
                <a:srgbClr val="0563C1"/>
              </a:buClr>
              <a:buSzPts val="1200"/>
              <a:buFont typeface="Open Sans"/>
              <a:buChar char="○"/>
            </a:pPr>
            <a:r>
              <a:rPr lang="en-JM" sz="1200" u="sng">
                <a:solidFill>
                  <a:schemeClr val="hlink"/>
                </a:solidFill>
                <a:latin typeface="Open Sans"/>
                <a:ea typeface="Open Sans"/>
                <a:cs typeface="Open Sans"/>
                <a:sym typeface="Open Sans"/>
                <a:hlinkClick r:id="rId15"/>
              </a:rPr>
              <a:t>Demographic Profiles</a:t>
            </a:r>
            <a:endParaRPr sz="1200" u="sng">
              <a:solidFill>
                <a:schemeClr val="hlink"/>
              </a:solidFill>
              <a:latin typeface="Open Sans"/>
              <a:ea typeface="Open Sans"/>
              <a:cs typeface="Open Sans"/>
              <a:sym typeface="Open Sans"/>
            </a:endParaRPr>
          </a:p>
          <a:p>
            <a:pPr marL="914400" marR="0" lvl="1" indent="-304800" algn="l" rtl="0">
              <a:lnSpc>
                <a:spcPct val="90000"/>
              </a:lnSpc>
              <a:spcBef>
                <a:spcPts val="0"/>
              </a:spcBef>
              <a:spcAft>
                <a:spcPts val="0"/>
              </a:spcAft>
              <a:buClr>
                <a:srgbClr val="0563C1"/>
              </a:buClr>
              <a:buSzPts val="1200"/>
              <a:buFont typeface="Open Sans"/>
              <a:buChar char="○"/>
            </a:pPr>
            <a:r>
              <a:rPr lang="en-JM" sz="1200" u="sng">
                <a:solidFill>
                  <a:schemeClr val="hlink"/>
                </a:solidFill>
                <a:latin typeface="Open Sans"/>
                <a:ea typeface="Open Sans"/>
                <a:cs typeface="Open Sans"/>
                <a:sym typeface="Open Sans"/>
                <a:hlinkClick r:id="rId16"/>
              </a:rPr>
              <a:t>COVID-19 Map Series</a:t>
            </a:r>
            <a:r>
              <a:rPr lang="en-JM" sz="1200" u="sng">
                <a:solidFill>
                  <a:schemeClr val="hlink"/>
                </a:solidFill>
                <a:latin typeface="Open Sans"/>
                <a:ea typeface="Open Sans"/>
                <a:cs typeface="Open Sans"/>
                <a:sym typeface="Open Sans"/>
              </a:rPr>
              <a:t>***</a:t>
            </a:r>
            <a:endParaRPr sz="1200" u="sng">
              <a:solidFill>
                <a:schemeClr val="hlink"/>
              </a:solidFill>
              <a:latin typeface="Open Sans"/>
              <a:ea typeface="Open Sans"/>
              <a:cs typeface="Open Sans"/>
              <a:sym typeface="Open Sans"/>
            </a:endParaRPr>
          </a:p>
          <a:p>
            <a:pPr marL="914400" marR="0" lvl="1" indent="-304800" algn="l" rtl="0">
              <a:lnSpc>
                <a:spcPct val="90000"/>
              </a:lnSpc>
              <a:spcBef>
                <a:spcPts val="0"/>
              </a:spcBef>
              <a:spcAft>
                <a:spcPts val="0"/>
              </a:spcAft>
              <a:buClr>
                <a:srgbClr val="0563C1"/>
              </a:buClr>
              <a:buSzPts val="1200"/>
              <a:buFont typeface="Open Sans"/>
              <a:buChar char="○"/>
            </a:pPr>
            <a:r>
              <a:rPr lang="en-JM" sz="1200" u="sng">
                <a:solidFill>
                  <a:schemeClr val="hlink"/>
                </a:solidFill>
                <a:latin typeface="Open Sans"/>
                <a:ea typeface="Open Sans"/>
                <a:cs typeface="Open Sans"/>
                <a:sym typeface="Open Sans"/>
                <a:hlinkClick r:id="rId16"/>
              </a:rPr>
              <a:t>Social Vulnerability Index</a:t>
            </a:r>
            <a:endParaRPr sz="1200" u="sng">
              <a:solidFill>
                <a:schemeClr val="hlink"/>
              </a:solidFill>
              <a:latin typeface="Open Sans"/>
              <a:ea typeface="Open Sans"/>
              <a:cs typeface="Open Sans"/>
              <a:sym typeface="Open Sans"/>
            </a:endParaRPr>
          </a:p>
          <a:p>
            <a:pPr marL="914400" marR="0" lvl="1" indent="-304800" algn="l" rtl="0">
              <a:lnSpc>
                <a:spcPct val="90000"/>
              </a:lnSpc>
              <a:spcBef>
                <a:spcPts val="0"/>
              </a:spcBef>
              <a:spcAft>
                <a:spcPts val="0"/>
              </a:spcAft>
              <a:buClr>
                <a:srgbClr val="0563C1"/>
              </a:buClr>
              <a:buSzPts val="1200"/>
              <a:buFont typeface="Open Sans"/>
              <a:buChar char="○"/>
            </a:pPr>
            <a:endParaRPr sz="1200" u="sng">
              <a:solidFill>
                <a:schemeClr val="hlink"/>
              </a:solidFill>
              <a:latin typeface="Open Sans"/>
              <a:ea typeface="Open Sans"/>
              <a:cs typeface="Open Sans"/>
              <a:sym typeface="Open Sans"/>
            </a:endParaRPr>
          </a:p>
        </p:txBody>
      </p:sp>
      <p:sp>
        <p:nvSpPr>
          <p:cNvPr id="331" name="Google Shape;331;p40"/>
          <p:cNvSpPr txBox="1"/>
          <p:nvPr/>
        </p:nvSpPr>
        <p:spPr>
          <a:xfrm>
            <a:off x="529850" y="756225"/>
            <a:ext cx="6388200" cy="879600"/>
          </a:xfrm>
          <a:prstGeom prst="rect">
            <a:avLst/>
          </a:prstGeom>
          <a:noFill/>
          <a:ln>
            <a:noFill/>
          </a:ln>
        </p:spPr>
        <p:txBody>
          <a:bodyPr spcFirstLastPara="1" wrap="square" lIns="91425" tIns="91425" rIns="91425" bIns="91425" anchor="ctr" anchorCtr="0">
            <a:noAutofit/>
          </a:bodyPr>
          <a:lstStyle/>
          <a:p>
            <a:pPr marL="0" lvl="0" indent="0" algn="ctr" rtl="0">
              <a:spcBef>
                <a:spcPts val="1000"/>
              </a:spcBef>
              <a:spcAft>
                <a:spcPts val="0"/>
              </a:spcAft>
              <a:buNone/>
            </a:pPr>
            <a:r>
              <a:rPr lang="en-JM" sz="1800" b="1" u="sng">
                <a:solidFill>
                  <a:srgbClr val="0563C1"/>
                </a:solidFill>
                <a:latin typeface="Open Sans"/>
                <a:ea typeface="Open Sans"/>
                <a:cs typeface="Open Sans"/>
                <a:sym typeface="Open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EMSI Job Posting Dashboard</a:t>
            </a:r>
            <a:endParaRPr b="1">
              <a:latin typeface="Open Sans"/>
              <a:ea typeface="Open Sans"/>
              <a:cs typeface="Open Sans"/>
              <a:sym typeface="Open Sans"/>
            </a:endParaRPr>
          </a:p>
          <a:p>
            <a:pPr marL="0" lvl="0" indent="0" algn="ctr" rtl="0">
              <a:lnSpc>
                <a:spcPct val="90000"/>
              </a:lnSpc>
              <a:spcBef>
                <a:spcPts val="500"/>
              </a:spcBef>
              <a:spcAft>
                <a:spcPts val="0"/>
              </a:spcAft>
              <a:buNone/>
            </a:pPr>
            <a:r>
              <a:rPr lang="en-JM" sz="1800" b="1" u="sng">
                <a:solidFill>
                  <a:srgbClr val="0563C1"/>
                </a:solidFill>
                <a:latin typeface="Open Sans"/>
                <a:ea typeface="Open Sans"/>
                <a:cs typeface="Open Sans"/>
                <a:sym typeface="Open Sans"/>
                <a:hlinkClick r:id="rId1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State Demographer’s Office COVID-19 Map Series</a:t>
            </a:r>
            <a:r>
              <a:rPr lang="en-JM" sz="1800" b="1" u="sng">
                <a:solidFill>
                  <a:srgbClr val="0563C1"/>
                </a:solidFill>
                <a:latin typeface="Open Sans"/>
                <a:ea typeface="Open Sans"/>
                <a:cs typeface="Open Sans"/>
                <a:sym typeface="Open Sans"/>
              </a:rPr>
              <a:t>*** and </a:t>
            </a:r>
            <a:endParaRPr sz="1800" b="1" u="sng">
              <a:solidFill>
                <a:srgbClr val="0563C1"/>
              </a:solidFill>
              <a:latin typeface="Open Sans"/>
              <a:ea typeface="Open Sans"/>
              <a:cs typeface="Open Sans"/>
              <a:sym typeface="Open Sans"/>
            </a:endParaRPr>
          </a:p>
          <a:p>
            <a:pPr marL="0" lvl="0" indent="0" algn="ctr" rtl="0">
              <a:lnSpc>
                <a:spcPct val="90000"/>
              </a:lnSpc>
              <a:spcBef>
                <a:spcPts val="500"/>
              </a:spcBef>
              <a:spcAft>
                <a:spcPts val="0"/>
              </a:spcAft>
              <a:buNone/>
            </a:pPr>
            <a:r>
              <a:rPr lang="en-JM" sz="1800" b="1" u="sng">
                <a:solidFill>
                  <a:srgbClr val="0563C1"/>
                </a:solidFill>
                <a:latin typeface="Open Sans"/>
                <a:ea typeface="Open Sans"/>
                <a:cs typeface="Open Sans"/>
                <a:sym typeface="Open Sans"/>
                <a:hlinkClick r:id="rId1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Demographic Profiles</a:t>
            </a:r>
            <a:endParaRPr b="1">
              <a:latin typeface="Open Sans"/>
              <a:ea typeface="Open Sans"/>
              <a:cs typeface="Open Sans"/>
              <a:sym typeface="Open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1"/>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JM"/>
              <a:t>Questions???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2"/>
          <p:cNvSpPr txBox="1">
            <a:spLocks noGrp="1"/>
          </p:cNvSpPr>
          <p:nvPr>
            <p:ph type="ctrTitle"/>
          </p:nvPr>
        </p:nvSpPr>
        <p:spPr>
          <a:xfrm>
            <a:off x="1143000" y="1031924"/>
            <a:ext cx="6858000" cy="9234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JM"/>
              <a:t>National Perspective</a:t>
            </a:r>
            <a:endParaRPr/>
          </a:p>
        </p:txBody>
      </p:sp>
      <p:sp>
        <p:nvSpPr>
          <p:cNvPr id="344" name="Google Shape;344;p42"/>
          <p:cNvSpPr txBox="1">
            <a:spLocks noGrp="1"/>
          </p:cNvSpPr>
          <p:nvPr>
            <p:ph type="subTitle" idx="1"/>
          </p:nvPr>
        </p:nvSpPr>
        <p:spPr>
          <a:xfrm>
            <a:off x="1143000" y="1879228"/>
            <a:ext cx="6858000" cy="12417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JM"/>
              <a:t>Wendy Brors, Senior Analyst and Consultant</a:t>
            </a:r>
            <a:endParaRPr/>
          </a:p>
          <a:p>
            <a:pPr marL="0" lvl="0" indent="0" algn="ctr" rtl="0">
              <a:spcBef>
                <a:spcPts val="800"/>
              </a:spcBef>
              <a:spcAft>
                <a:spcPts val="0"/>
              </a:spcAft>
              <a:buNone/>
            </a:pPr>
            <a:r>
              <a:rPr lang="en-JM"/>
              <a:t>Maher &amp; Maher</a:t>
            </a:r>
            <a:endParaRPr/>
          </a:p>
          <a:p>
            <a:pPr marL="0" lvl="0" indent="0" algn="ctr" rtl="0">
              <a:spcBef>
                <a:spcPts val="800"/>
              </a:spcBef>
              <a:spcAft>
                <a:spcPts val="0"/>
              </a:spcAft>
              <a:buNone/>
            </a:pPr>
            <a:endParaRPr/>
          </a:p>
          <a:p>
            <a:pPr marL="0" lvl="0" indent="0" algn="l" rtl="0">
              <a:spcBef>
                <a:spcPts val="800"/>
              </a:spcBef>
              <a:spcAft>
                <a:spcPts val="0"/>
              </a:spcAft>
              <a:buNone/>
            </a:pPr>
            <a:endParaRPr/>
          </a:p>
          <a:p>
            <a:pPr marL="0" lvl="0" indent="0" algn="ctr" rtl="0">
              <a:spcBef>
                <a:spcPts val="800"/>
              </a:spcBef>
              <a:spcAft>
                <a:spcPts val="0"/>
              </a:spcAft>
              <a:buNone/>
            </a:pPr>
            <a:r>
              <a:rPr lang="en-JM"/>
              <a:t>Mentimeter Question: How have you adapted your business engagement for the virtual environment?</a:t>
            </a:r>
            <a:endParaRPr/>
          </a:p>
        </p:txBody>
      </p:sp>
      <p:sp>
        <p:nvSpPr>
          <p:cNvPr id="345" name="Google Shape;345;p42"/>
          <p:cNvSpPr/>
          <p:nvPr/>
        </p:nvSpPr>
        <p:spPr>
          <a:xfrm>
            <a:off x="6594850" y="133600"/>
            <a:ext cx="2356200" cy="1111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46" name="Google Shape;346;p42"/>
          <p:cNvPicPr preferRelativeResize="0"/>
          <p:nvPr/>
        </p:nvPicPr>
        <p:blipFill>
          <a:blip r:embed="rId3">
            <a:alphaModFix/>
          </a:blip>
          <a:stretch>
            <a:fillRect/>
          </a:stretch>
        </p:blipFill>
        <p:spPr>
          <a:xfrm>
            <a:off x="7600900" y="139650"/>
            <a:ext cx="1304675" cy="17395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4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25</a:t>
            </a:fld>
            <a:endParaRPr/>
          </a:p>
        </p:txBody>
      </p:sp>
      <p:sp>
        <p:nvSpPr>
          <p:cNvPr id="353" name="Google Shape;353;p43"/>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a:t>WBL Continuum</a:t>
            </a:r>
            <a:endParaRPr/>
          </a:p>
        </p:txBody>
      </p:sp>
      <p:pic>
        <p:nvPicPr>
          <p:cNvPr id="354" name="Google Shape;354;p43"/>
          <p:cNvPicPr preferRelativeResize="0"/>
          <p:nvPr/>
        </p:nvPicPr>
        <p:blipFill rotWithShape="1">
          <a:blip r:embed="rId3">
            <a:alphaModFix/>
          </a:blip>
          <a:srcRect l="2473" t="13810" r="3106" b="8211"/>
          <a:stretch/>
        </p:blipFill>
        <p:spPr>
          <a:xfrm>
            <a:off x="974550" y="1000675"/>
            <a:ext cx="7194900" cy="3342275"/>
          </a:xfrm>
          <a:prstGeom prst="rect">
            <a:avLst/>
          </a:prstGeom>
          <a:noFill/>
          <a:ln>
            <a:no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26</a:t>
            </a:fld>
            <a:endParaRPr/>
          </a:p>
        </p:txBody>
      </p:sp>
      <p:sp>
        <p:nvSpPr>
          <p:cNvPr id="361" name="Google Shape;361;p44"/>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a:t>National Trends</a:t>
            </a:r>
            <a:endParaRPr/>
          </a:p>
        </p:txBody>
      </p:sp>
      <p:pic>
        <p:nvPicPr>
          <p:cNvPr id="362" name="Google Shape;362;p44"/>
          <p:cNvPicPr preferRelativeResize="0"/>
          <p:nvPr/>
        </p:nvPicPr>
        <p:blipFill>
          <a:blip r:embed="rId3">
            <a:alphaModFix/>
          </a:blip>
          <a:stretch>
            <a:fillRect/>
          </a:stretch>
        </p:blipFill>
        <p:spPr>
          <a:xfrm>
            <a:off x="742950" y="1090613"/>
            <a:ext cx="7962900" cy="32670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5"/>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Font typeface="Arial"/>
              <a:buChar char="●"/>
            </a:pPr>
            <a:r>
              <a:rPr lang="en-JM" sz="1000" u="sng">
                <a:solidFill>
                  <a:schemeClr val="hlink"/>
                </a:solidFill>
                <a:latin typeface="Arial"/>
                <a:ea typeface="Arial"/>
                <a:cs typeface="Arial"/>
                <a:sym typeface="Arial"/>
                <a:hlinkClick r:id="rId3"/>
              </a:rPr>
              <a:t>Apprenticeship Expansion: Adapting Business Engagement in an Economic Downturn</a:t>
            </a:r>
            <a:r>
              <a:rPr lang="en-JM" sz="1000">
                <a:solidFill>
                  <a:srgbClr val="3F3F3F"/>
                </a:solidFill>
                <a:latin typeface="Arial"/>
                <a:ea typeface="Arial"/>
                <a:cs typeface="Arial"/>
                <a:sym typeface="Arial"/>
              </a:rPr>
              <a:t> </a:t>
            </a:r>
            <a:endParaRPr sz="1000" u="sng">
              <a:solidFill>
                <a:schemeClr val="hlink"/>
              </a:solidFill>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JM" sz="1000" u="sng">
                <a:solidFill>
                  <a:schemeClr val="hlink"/>
                </a:solidFill>
                <a:latin typeface="Arial"/>
                <a:ea typeface="Arial"/>
                <a:cs typeface="Arial"/>
                <a:sym typeface="Arial"/>
                <a:hlinkClick r:id="rId4"/>
              </a:rPr>
              <a:t>Four Ways to Adapt Business Engagement to Changing Economy</a:t>
            </a:r>
            <a:r>
              <a:rPr lang="en-JM" sz="1000">
                <a:solidFill>
                  <a:srgbClr val="3F3F3F"/>
                </a:solidFill>
                <a:latin typeface="Arial"/>
                <a:ea typeface="Arial"/>
                <a:cs typeface="Arial"/>
                <a:sym typeface="Arial"/>
              </a:rPr>
              <a:t> </a:t>
            </a:r>
            <a:endParaRPr sz="1000" u="sng">
              <a:solidFill>
                <a:schemeClr val="hlink"/>
              </a:solidFill>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JM" sz="1000" u="sng">
                <a:solidFill>
                  <a:schemeClr val="hlink"/>
                </a:solidFill>
                <a:latin typeface="Arial"/>
                <a:ea typeface="Arial"/>
                <a:cs typeface="Arial"/>
                <a:sym typeface="Arial"/>
                <a:hlinkClick r:id="rId5"/>
              </a:rPr>
              <a:t>Tips for Engaging Businesses During Economic Recovery</a:t>
            </a:r>
            <a:r>
              <a:rPr lang="en-JM" sz="1000">
                <a:solidFill>
                  <a:srgbClr val="3F3F3F"/>
                </a:solidFill>
                <a:latin typeface="Arial"/>
                <a:ea typeface="Arial"/>
                <a:cs typeface="Arial"/>
                <a:sym typeface="Arial"/>
              </a:rPr>
              <a:t> </a:t>
            </a:r>
            <a:endParaRPr sz="1000" u="sng">
              <a:solidFill>
                <a:schemeClr val="hlink"/>
              </a:solidFill>
              <a:latin typeface="Arial"/>
              <a:ea typeface="Arial"/>
              <a:cs typeface="Arial"/>
              <a:sym typeface="Arial"/>
            </a:endParaRPr>
          </a:p>
          <a:p>
            <a:pPr marL="457200" lvl="0" indent="-292100" algn="l" rtl="0">
              <a:lnSpc>
                <a:spcPct val="115000"/>
              </a:lnSpc>
              <a:spcBef>
                <a:spcPts val="0"/>
              </a:spcBef>
              <a:spcAft>
                <a:spcPts val="0"/>
              </a:spcAft>
              <a:buClr>
                <a:srgbClr val="3F3F3F"/>
              </a:buClr>
              <a:buSzPts val="1000"/>
              <a:buFont typeface="Arial"/>
              <a:buChar char="●"/>
            </a:pPr>
            <a:r>
              <a:rPr lang="en-JM" sz="1000" u="sng">
                <a:solidFill>
                  <a:schemeClr val="hlink"/>
                </a:solidFill>
                <a:latin typeface="Arial"/>
                <a:ea typeface="Arial"/>
                <a:cs typeface="Arial"/>
                <a:sym typeface="Arial"/>
                <a:hlinkClick r:id="rId6"/>
              </a:rPr>
              <a:t>Virtual Job Fairs</a:t>
            </a:r>
            <a:r>
              <a:rPr lang="en-JM" sz="1000">
                <a:solidFill>
                  <a:srgbClr val="3F3F3F"/>
                </a:solidFill>
                <a:latin typeface="Arial"/>
                <a:ea typeface="Arial"/>
                <a:cs typeface="Arial"/>
                <a:sym typeface="Arial"/>
              </a:rPr>
              <a:t> </a:t>
            </a:r>
            <a:endParaRPr sz="1000">
              <a:latin typeface="Arial"/>
              <a:ea typeface="Arial"/>
              <a:cs typeface="Arial"/>
              <a:sym typeface="Arial"/>
            </a:endParaRPr>
          </a:p>
          <a:p>
            <a:pPr marL="457200" lvl="0" indent="-292100" algn="l" rtl="0">
              <a:lnSpc>
                <a:spcPct val="115000"/>
              </a:lnSpc>
              <a:spcBef>
                <a:spcPts val="0"/>
              </a:spcBef>
              <a:spcAft>
                <a:spcPts val="0"/>
              </a:spcAft>
              <a:buClr>
                <a:srgbClr val="3F3F3F"/>
              </a:buClr>
              <a:buSzPts val="1000"/>
              <a:buFont typeface="Arial"/>
              <a:buChar char="●"/>
            </a:pPr>
            <a:r>
              <a:rPr lang="en-JM" sz="1000" u="sng">
                <a:solidFill>
                  <a:schemeClr val="hlink"/>
                </a:solidFill>
                <a:latin typeface="Arial"/>
                <a:ea typeface="Arial"/>
                <a:cs typeface="Arial"/>
                <a:sym typeface="Arial"/>
                <a:hlinkClick r:id="rId7"/>
              </a:rPr>
              <a:t>Supporting the Apprenticeship Ecosystem in an Economic Downturn</a:t>
            </a:r>
            <a:endParaRPr sz="1000">
              <a:solidFill>
                <a:srgbClr val="3F3F3F"/>
              </a:solidFill>
              <a:latin typeface="Arial"/>
              <a:ea typeface="Arial"/>
              <a:cs typeface="Arial"/>
              <a:sym typeface="Arial"/>
            </a:endParaRPr>
          </a:p>
          <a:p>
            <a:pPr marL="457200" lvl="0" indent="-292100" algn="l" rtl="0">
              <a:lnSpc>
                <a:spcPct val="115000"/>
              </a:lnSpc>
              <a:spcBef>
                <a:spcPts val="0"/>
              </a:spcBef>
              <a:spcAft>
                <a:spcPts val="0"/>
              </a:spcAft>
              <a:buSzPts val="1000"/>
              <a:buFont typeface="Arial"/>
              <a:buChar char="●"/>
            </a:pPr>
            <a:r>
              <a:rPr lang="en-JM" sz="1000" u="sng">
                <a:solidFill>
                  <a:schemeClr val="hlink"/>
                </a:solidFill>
                <a:latin typeface="Arial"/>
                <a:ea typeface="Arial"/>
                <a:cs typeface="Arial"/>
                <a:sym typeface="Arial"/>
                <a:hlinkClick r:id="rId8"/>
              </a:rPr>
              <a:t>National Mentor resources</a:t>
            </a:r>
            <a:r>
              <a:rPr lang="en-JM" sz="1000">
                <a:solidFill>
                  <a:srgbClr val="3F3F3F"/>
                </a:solidFill>
                <a:latin typeface="Arial"/>
                <a:ea typeface="Arial"/>
                <a:cs typeface="Arial"/>
                <a:sym typeface="Arial"/>
              </a:rPr>
              <a:t> </a:t>
            </a:r>
            <a:endParaRPr sz="1000">
              <a:latin typeface="Arial"/>
              <a:ea typeface="Arial"/>
              <a:cs typeface="Arial"/>
              <a:sym typeface="Arial"/>
            </a:endParaRPr>
          </a:p>
          <a:p>
            <a:pPr marL="457200" lvl="0" indent="-292100" algn="l" rtl="0">
              <a:spcBef>
                <a:spcPts val="0"/>
              </a:spcBef>
              <a:spcAft>
                <a:spcPts val="0"/>
              </a:spcAft>
              <a:buSzPts val="1000"/>
              <a:buFont typeface="Arial"/>
              <a:buChar char="●"/>
            </a:pPr>
            <a:r>
              <a:rPr lang="en-JM" sz="1000">
                <a:solidFill>
                  <a:schemeClr val="dk1"/>
                </a:solidFill>
                <a:latin typeface="Arial"/>
                <a:ea typeface="Arial"/>
                <a:cs typeface="Arial"/>
                <a:sym typeface="Arial"/>
              </a:rPr>
              <a:t>National Governor’s Association’s June 23</a:t>
            </a:r>
            <a:r>
              <a:rPr lang="en-JM" sz="1000" baseline="30000">
                <a:solidFill>
                  <a:schemeClr val="dk1"/>
                </a:solidFill>
                <a:latin typeface="Arial"/>
                <a:ea typeface="Arial"/>
                <a:cs typeface="Arial"/>
                <a:sym typeface="Arial"/>
              </a:rPr>
              <a:t>rd</a:t>
            </a:r>
            <a:r>
              <a:rPr lang="en-JM" sz="1000">
                <a:solidFill>
                  <a:schemeClr val="dk1"/>
                </a:solidFill>
                <a:latin typeface="Arial"/>
                <a:ea typeface="Arial"/>
                <a:cs typeface="Arial"/>
                <a:sym typeface="Arial"/>
              </a:rPr>
              <a:t> memo on</a:t>
            </a:r>
            <a:r>
              <a:rPr lang="en-JM" sz="1000">
                <a:solidFill>
                  <a:schemeClr val="dk1"/>
                </a:solidFill>
                <a:uFill>
                  <a:noFill/>
                </a:uFill>
                <a:latin typeface="Arial"/>
                <a:ea typeface="Arial"/>
                <a:cs typeface="Arial"/>
                <a:sym typeface="Arial"/>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JM" sz="1000" i="1" u="sng">
                <a:solidFill>
                  <a:schemeClr val="hlink"/>
                </a:solidFill>
                <a:latin typeface="Arial"/>
                <a:ea typeface="Arial"/>
                <a:cs typeface="Arial"/>
                <a:sym typeface="Arial"/>
                <a:hlinkClick r:id="rId9"/>
              </a:rPr>
              <a:t>transitioning dislocated and incumbent workers into high-demand industries</a:t>
            </a:r>
            <a:r>
              <a:rPr lang="en-JM" sz="1000">
                <a:solidFill>
                  <a:schemeClr val="dk1"/>
                </a:solidFill>
                <a:latin typeface="Arial"/>
                <a:ea typeface="Arial"/>
                <a:cs typeface="Arial"/>
                <a:sym typeface="Arial"/>
              </a:rPr>
              <a:t> provides insights into sectors that are seeing increased demand and experiencing labor shortages and could be targeted for apprenticeship opportunities for workers looking for employment and upskilling opportunities. </a:t>
            </a:r>
            <a:endParaRPr sz="1000">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JM" sz="1000" i="1" u="sng">
                <a:solidFill>
                  <a:schemeClr val="hlink"/>
                </a:solidFill>
                <a:latin typeface="Arial"/>
                <a:ea typeface="Arial"/>
                <a:cs typeface="Arial"/>
                <a:sym typeface="Arial"/>
                <a:hlinkClick r:id="rId10"/>
              </a:rPr>
              <a:t>Apprenticeship </a:t>
            </a:r>
            <a:r>
              <a:rPr lang="en-JM" sz="1000" b="1" i="1" u="sng">
                <a:solidFill>
                  <a:schemeClr val="hlink"/>
                </a:solidFill>
                <a:latin typeface="Arial"/>
                <a:ea typeface="Arial"/>
                <a:cs typeface="Arial"/>
                <a:sym typeface="Arial"/>
                <a:hlinkClick r:id="rId10"/>
              </a:rPr>
              <a:t>Carolina</a:t>
            </a:r>
            <a:r>
              <a:rPr lang="en-JM" sz="1000">
                <a:solidFill>
                  <a:schemeClr val="dk1"/>
                </a:solidFill>
                <a:latin typeface="Arial"/>
                <a:ea typeface="Arial"/>
                <a:cs typeface="Arial"/>
                <a:sym typeface="Arial"/>
              </a:rPr>
              <a:t> released new</a:t>
            </a:r>
            <a:r>
              <a:rPr lang="en-JM" sz="1000">
                <a:solidFill>
                  <a:schemeClr val="dk1"/>
                </a:solidFill>
                <a:uFill>
                  <a:noFill/>
                </a:uFill>
                <a:latin typeface="Arial"/>
                <a:ea typeface="Arial"/>
                <a:cs typeface="Arial"/>
                <a:sym typeface="Arial"/>
                <a:hlinkClick r:id="rId11">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JM" sz="1000" i="1" u="sng">
                <a:solidFill>
                  <a:schemeClr val="hlink"/>
                </a:solidFill>
                <a:latin typeface="Arial"/>
                <a:ea typeface="Arial"/>
                <a:cs typeface="Arial"/>
                <a:sym typeface="Arial"/>
                <a:hlinkClick r:id="rId11"/>
              </a:rPr>
              <a:t>online mentor training modules</a:t>
            </a:r>
            <a:r>
              <a:rPr lang="en-JM" sz="1000">
                <a:solidFill>
                  <a:schemeClr val="dk1"/>
                </a:solidFill>
                <a:latin typeface="Arial"/>
                <a:ea typeface="Arial"/>
                <a:cs typeface="Arial"/>
                <a:sym typeface="Arial"/>
              </a:rPr>
              <a:t> that are designed to empower and prepare mentors to succeed in virtual mentorship. Modules introduce the concept of online mentoring and provide industry-specific guidance for the manufacturing and healthcare sectors.</a:t>
            </a:r>
            <a:endParaRPr sz="1000">
              <a:solidFill>
                <a:schemeClr val="dk1"/>
              </a:solidFill>
              <a:latin typeface="Arial"/>
              <a:ea typeface="Arial"/>
              <a:cs typeface="Arial"/>
              <a:sym typeface="Arial"/>
            </a:endParaRPr>
          </a:p>
          <a:p>
            <a:pPr marL="457200" lvl="0" indent="-292100" algn="l" rtl="0">
              <a:spcBef>
                <a:spcPts val="0"/>
              </a:spcBef>
              <a:spcAft>
                <a:spcPts val="0"/>
              </a:spcAft>
              <a:buClr>
                <a:schemeClr val="dk1"/>
              </a:buClr>
              <a:buSzPts val="1000"/>
              <a:buFont typeface="Arial"/>
              <a:buChar char="●"/>
            </a:pPr>
            <a:r>
              <a:rPr lang="en-JM" sz="1000">
                <a:solidFill>
                  <a:schemeClr val="dk1"/>
                </a:solidFill>
                <a:latin typeface="Arial"/>
                <a:ea typeface="Arial"/>
                <a:cs typeface="Arial"/>
                <a:sym typeface="Arial"/>
              </a:rPr>
              <a:t>In response to COVID-19,</a:t>
            </a:r>
            <a:r>
              <a:rPr lang="en-JM" sz="1000">
                <a:solidFill>
                  <a:schemeClr val="dk1"/>
                </a:solidFill>
                <a:uFill>
                  <a:noFill/>
                </a:uFill>
                <a:latin typeface="Arial"/>
                <a:ea typeface="Arial"/>
                <a:cs typeface="Arial"/>
                <a:sym typeface="Arial"/>
                <a:hlinkClick r:id="rId1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JM" sz="1000" i="1" u="sng">
                <a:solidFill>
                  <a:schemeClr val="hlink"/>
                </a:solidFill>
                <a:latin typeface="Arial"/>
                <a:ea typeface="Arial"/>
                <a:cs typeface="Arial"/>
                <a:sym typeface="Arial"/>
                <a:hlinkClick r:id="rId12"/>
              </a:rPr>
              <a:t>DTE Energy</a:t>
            </a:r>
            <a:r>
              <a:rPr lang="en-JM" sz="1000">
                <a:solidFill>
                  <a:schemeClr val="dk1"/>
                </a:solidFill>
                <a:latin typeface="Arial"/>
                <a:ea typeface="Arial"/>
                <a:cs typeface="Arial"/>
                <a:sym typeface="Arial"/>
              </a:rPr>
              <a:t> in </a:t>
            </a:r>
            <a:r>
              <a:rPr lang="en-JM" sz="1000" b="1" i="1">
                <a:solidFill>
                  <a:schemeClr val="dk1"/>
                </a:solidFill>
                <a:latin typeface="Arial"/>
                <a:ea typeface="Arial"/>
                <a:cs typeface="Arial"/>
                <a:sym typeface="Arial"/>
              </a:rPr>
              <a:t>Michigan</a:t>
            </a:r>
            <a:r>
              <a:rPr lang="en-JM" sz="1000">
                <a:solidFill>
                  <a:schemeClr val="dk1"/>
                </a:solidFill>
                <a:latin typeface="Arial"/>
                <a:ea typeface="Arial"/>
                <a:cs typeface="Arial"/>
                <a:sym typeface="Arial"/>
              </a:rPr>
              <a:t> is operating a virtual internship program this summer with more than 500 high school and college students. The company documented the processes and tools it used for the program and created the</a:t>
            </a:r>
            <a:r>
              <a:rPr lang="en-JM" sz="1000">
                <a:solidFill>
                  <a:schemeClr val="dk1"/>
                </a:solidFill>
                <a:uFill>
                  <a:noFill/>
                </a:uFill>
                <a:latin typeface="Arial"/>
                <a:ea typeface="Arial"/>
                <a:cs typeface="Arial"/>
                <a:sym typeface="Arial"/>
                <a:hlinkClick r:id="rId1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JM" sz="1000" u="sng">
                <a:solidFill>
                  <a:schemeClr val="hlink"/>
                </a:solidFill>
                <a:latin typeface="Arial"/>
                <a:ea typeface="Arial"/>
                <a:cs typeface="Arial"/>
                <a:sym typeface="Arial"/>
                <a:hlinkClick r:id="rId13"/>
              </a:rPr>
              <a:t>Work from Anywhere toolkit</a:t>
            </a:r>
            <a:r>
              <a:rPr lang="en-JM" sz="1000">
                <a:solidFill>
                  <a:schemeClr val="dk1"/>
                </a:solidFill>
                <a:latin typeface="Arial"/>
                <a:ea typeface="Arial"/>
                <a:cs typeface="Arial"/>
                <a:sym typeface="Arial"/>
              </a:rPr>
              <a:t>, which is designed to help other organizations develop their own virtual job training programs. </a:t>
            </a:r>
            <a:endParaRPr sz="1000">
              <a:solidFill>
                <a:schemeClr val="dk1"/>
              </a:solidFill>
              <a:latin typeface="Arial"/>
              <a:ea typeface="Arial"/>
              <a:cs typeface="Arial"/>
              <a:sym typeface="Arial"/>
            </a:endParaRPr>
          </a:p>
          <a:p>
            <a:pPr marL="0" lvl="0" indent="0" algn="l" rtl="0">
              <a:lnSpc>
                <a:spcPct val="115000"/>
              </a:lnSpc>
              <a:spcBef>
                <a:spcPts val="0"/>
              </a:spcBef>
              <a:spcAft>
                <a:spcPts val="0"/>
              </a:spcAft>
              <a:buNone/>
            </a:pPr>
            <a:endParaRPr sz="1000">
              <a:latin typeface="Arial"/>
              <a:ea typeface="Arial"/>
              <a:cs typeface="Arial"/>
              <a:sym typeface="Arial"/>
            </a:endParaRPr>
          </a:p>
        </p:txBody>
      </p:sp>
      <p:sp>
        <p:nvSpPr>
          <p:cNvPr id="369" name="Google Shape;369;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27</a:t>
            </a:fld>
            <a:endParaRPr/>
          </a:p>
        </p:txBody>
      </p:sp>
      <p:sp>
        <p:nvSpPr>
          <p:cNvPr id="370" name="Google Shape;370;p45"/>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a:t>Resources</a:t>
            </a:r>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46"/>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JM"/>
              <a:t>Questions???</a:t>
            </a:r>
            <a:endParaRPr/>
          </a:p>
        </p:txBody>
      </p:sp>
      <p:sp>
        <p:nvSpPr>
          <p:cNvPr id="377" name="Google Shape;377;p46"/>
          <p:cNvSpPr txBox="1">
            <a:spLocks noGrp="1"/>
          </p:cNvSpPr>
          <p:nvPr>
            <p:ph type="subTitle" idx="1"/>
          </p:nvPr>
        </p:nvSpPr>
        <p:spPr>
          <a:xfrm>
            <a:off x="1143000" y="2701528"/>
            <a:ext cx="6858000" cy="1241700"/>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47"/>
          <p:cNvSpPr txBox="1">
            <a:spLocks noGrp="1"/>
          </p:cNvSpPr>
          <p:nvPr>
            <p:ph type="ctrTitle"/>
          </p:nvPr>
        </p:nvSpPr>
        <p:spPr>
          <a:xfrm>
            <a:off x="2037450" y="1918414"/>
            <a:ext cx="5069100" cy="8385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Clr>
                <a:schemeClr val="dk2"/>
              </a:buClr>
              <a:buSzPts val="3300"/>
              <a:buFont typeface="Candara"/>
              <a:buNone/>
            </a:pPr>
            <a:r>
              <a:rPr lang="en-JM" sz="2800"/>
              <a:t>Business Engagement &amp;</a:t>
            </a:r>
            <a:br>
              <a:rPr lang="en-JM" sz="2800"/>
            </a:br>
            <a:r>
              <a:rPr lang="en-JM" sz="2800"/>
              <a:t>Your School</a:t>
            </a:r>
            <a:endParaRPr sz="2800"/>
          </a:p>
        </p:txBody>
      </p:sp>
      <p:sp>
        <p:nvSpPr>
          <p:cNvPr id="383" name="Google Shape;383;p47"/>
          <p:cNvSpPr txBox="1">
            <a:spLocks noGrp="1"/>
          </p:cNvSpPr>
          <p:nvPr>
            <p:ph type="subTitle" idx="1"/>
          </p:nvPr>
        </p:nvSpPr>
        <p:spPr>
          <a:xfrm>
            <a:off x="2037450" y="3078100"/>
            <a:ext cx="5069100" cy="767400"/>
          </a:xfrm>
          <a:prstGeom prst="rect">
            <a:avLst/>
          </a:prstGeom>
          <a:noFill/>
          <a:ln>
            <a:noFill/>
          </a:ln>
        </p:spPr>
        <p:txBody>
          <a:bodyPr spcFirstLastPara="1" wrap="square" lIns="68575" tIns="34275" rIns="68575" bIns="34275" anchor="t" anchorCtr="0">
            <a:noAutofit/>
          </a:bodyPr>
          <a:lstStyle/>
          <a:p>
            <a:pPr marL="0" lvl="0" indent="0" algn="ctr" rtl="0">
              <a:lnSpc>
                <a:spcPct val="100000"/>
              </a:lnSpc>
              <a:spcBef>
                <a:spcPts val="0"/>
              </a:spcBef>
              <a:spcAft>
                <a:spcPts val="0"/>
              </a:spcAft>
              <a:buClr>
                <a:schemeClr val="lt2"/>
              </a:buClr>
              <a:buSzPts val="1800"/>
              <a:buNone/>
            </a:pPr>
            <a:r>
              <a:rPr lang="en-JM" sz="2000"/>
              <a:t>Erin Kerr</a:t>
            </a:r>
            <a:endParaRPr sz="2000"/>
          </a:p>
          <a:p>
            <a:pPr marL="0" lvl="0" indent="0" algn="ctr" rtl="0">
              <a:lnSpc>
                <a:spcPct val="100000"/>
              </a:lnSpc>
              <a:spcBef>
                <a:spcPts val="0"/>
              </a:spcBef>
              <a:spcAft>
                <a:spcPts val="0"/>
              </a:spcAft>
              <a:buClr>
                <a:schemeClr val="lt2"/>
              </a:buClr>
              <a:buSzPts val="1800"/>
              <a:buNone/>
            </a:pPr>
            <a:r>
              <a:rPr lang="en-JM" sz="2000"/>
              <a:t>Colorado Succeeds </a:t>
            </a:r>
            <a:endParaRPr sz="2000"/>
          </a:p>
          <a:p>
            <a:pPr marL="0" lvl="0" indent="0" algn="ctr" rtl="0">
              <a:lnSpc>
                <a:spcPct val="100000"/>
              </a:lnSpc>
              <a:spcBef>
                <a:spcPts val="0"/>
              </a:spcBef>
              <a:spcAft>
                <a:spcPts val="0"/>
              </a:spcAft>
              <a:buClr>
                <a:schemeClr val="lt2"/>
              </a:buClr>
              <a:buSzPts val="1800"/>
              <a:buNone/>
            </a:pPr>
            <a:endParaRPr sz="2000"/>
          </a:p>
          <a:p>
            <a:pPr marL="0" lvl="0" indent="0" algn="ctr" rtl="0">
              <a:lnSpc>
                <a:spcPct val="100000"/>
              </a:lnSpc>
              <a:spcBef>
                <a:spcPts val="0"/>
              </a:spcBef>
              <a:spcAft>
                <a:spcPts val="0"/>
              </a:spcAft>
              <a:buClr>
                <a:schemeClr val="lt2"/>
              </a:buClr>
              <a:buSzPts val="1800"/>
              <a:buNone/>
            </a:pPr>
            <a:r>
              <a:rPr lang="en-JM" sz="2000">
                <a:solidFill>
                  <a:srgbClr val="000000"/>
                </a:solidFill>
              </a:rPr>
              <a:t>Mentimeter Question: What are your “Aha’s”?</a:t>
            </a:r>
            <a:endParaRPr sz="2000">
              <a:solidFill>
                <a:srgbClr val="000000"/>
              </a:solidFill>
            </a:endParaRPr>
          </a:p>
        </p:txBody>
      </p:sp>
      <p:pic>
        <p:nvPicPr>
          <p:cNvPr id="384" name="Google Shape;384;p47"/>
          <p:cNvPicPr preferRelativeResize="0"/>
          <p:nvPr/>
        </p:nvPicPr>
        <p:blipFill>
          <a:blip r:embed="rId3">
            <a:alphaModFix/>
          </a:blip>
          <a:stretch>
            <a:fillRect/>
          </a:stretch>
        </p:blipFill>
        <p:spPr>
          <a:xfrm>
            <a:off x="7081225" y="237425"/>
            <a:ext cx="1732650" cy="17326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1"/>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JM"/>
              <a:t>Incubator Overview</a:t>
            </a:r>
            <a:endParaRPr/>
          </a:p>
          <a:p>
            <a:pPr marL="457200" lvl="0" indent="-355600" algn="l" rtl="0">
              <a:spcBef>
                <a:spcPts val="0"/>
              </a:spcBef>
              <a:spcAft>
                <a:spcPts val="0"/>
              </a:spcAft>
              <a:buSzPts val="2000"/>
              <a:buChar char="-"/>
            </a:pPr>
            <a:r>
              <a:rPr lang="en-JM"/>
              <a:t>Big Picture</a:t>
            </a:r>
            <a:endParaRPr/>
          </a:p>
          <a:p>
            <a:pPr marL="457200" lvl="0" indent="-355600" algn="l" rtl="0">
              <a:spcBef>
                <a:spcPts val="0"/>
              </a:spcBef>
              <a:spcAft>
                <a:spcPts val="0"/>
              </a:spcAft>
              <a:buSzPts val="2000"/>
              <a:buChar char="-"/>
            </a:pPr>
            <a:r>
              <a:rPr lang="en-JM"/>
              <a:t>Labor Market Information with Jean Dougherty</a:t>
            </a:r>
            <a:endParaRPr/>
          </a:p>
          <a:p>
            <a:pPr marL="457200" lvl="0" indent="-355600" algn="l" rtl="0">
              <a:spcBef>
                <a:spcPts val="0"/>
              </a:spcBef>
              <a:spcAft>
                <a:spcPts val="0"/>
              </a:spcAft>
              <a:buSzPts val="2000"/>
              <a:buChar char="-"/>
            </a:pPr>
            <a:r>
              <a:rPr lang="en-JM"/>
              <a:t>National Perspective - Changing Business Engagement with Maher and Maher</a:t>
            </a:r>
            <a:endParaRPr/>
          </a:p>
          <a:p>
            <a:pPr marL="457200" lvl="0" indent="-355600" algn="l" rtl="0">
              <a:spcBef>
                <a:spcPts val="0"/>
              </a:spcBef>
              <a:spcAft>
                <a:spcPts val="0"/>
              </a:spcAft>
              <a:buSzPts val="2000"/>
              <a:buChar char="-"/>
            </a:pPr>
            <a:r>
              <a:rPr lang="en-JM"/>
              <a:t>How to Reach out to Business with Colorado Succeeds</a:t>
            </a:r>
            <a:endParaRPr/>
          </a:p>
          <a:p>
            <a:pPr marL="457200" lvl="0" indent="-355600" algn="l" rtl="0">
              <a:spcBef>
                <a:spcPts val="0"/>
              </a:spcBef>
              <a:spcAft>
                <a:spcPts val="0"/>
              </a:spcAft>
              <a:buSzPts val="2000"/>
              <a:buChar char="-"/>
            </a:pPr>
            <a:r>
              <a:rPr lang="en-JM"/>
              <a:t>Survey and Punch Card</a:t>
            </a:r>
            <a:endParaRPr/>
          </a:p>
        </p:txBody>
      </p:sp>
      <p:sp>
        <p:nvSpPr>
          <p:cNvPr id="150" name="Google Shape;150;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3</a:t>
            </a:fld>
            <a:endParaRPr/>
          </a:p>
        </p:txBody>
      </p:sp>
      <p:sp>
        <p:nvSpPr>
          <p:cNvPr id="151" name="Google Shape;151;p21"/>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a:t>Agenda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8"/>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2"/>
              </a:buClr>
              <a:buSzPts val="2400"/>
              <a:buFont typeface="Candara"/>
              <a:buNone/>
            </a:pPr>
            <a:r>
              <a:rPr lang="en-JM" sz="2800"/>
              <a:t>Homegrown Talent Initiative </a:t>
            </a:r>
            <a:endParaRPr sz="2800"/>
          </a:p>
        </p:txBody>
      </p:sp>
      <p:sp>
        <p:nvSpPr>
          <p:cNvPr id="391" name="Google Shape;391;p48"/>
          <p:cNvSpPr txBox="1">
            <a:spLocks noGrp="1"/>
          </p:cNvSpPr>
          <p:nvPr>
            <p:ph type="body" idx="1"/>
          </p:nvPr>
        </p:nvSpPr>
        <p:spPr>
          <a:xfrm>
            <a:off x="628650" y="840507"/>
            <a:ext cx="7886700" cy="1313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500"/>
              <a:buNone/>
            </a:pPr>
            <a:r>
              <a:rPr lang="en-JM" b="0">
                <a:latin typeface="Source Sans Pro"/>
                <a:ea typeface="Source Sans Pro"/>
                <a:cs typeface="Source Sans Pro"/>
                <a:sym typeface="Source Sans Pro"/>
              </a:rPr>
              <a:t>The Homegrown Talent Initiative (HTI) is a </a:t>
            </a:r>
            <a:r>
              <a:rPr lang="en-JM">
                <a:solidFill>
                  <a:srgbClr val="710F11"/>
                </a:solidFill>
                <a:latin typeface="Source Sans Pro"/>
                <a:ea typeface="Source Sans Pro"/>
                <a:cs typeface="Source Sans Pro"/>
                <a:sym typeface="Source Sans Pro"/>
              </a:rPr>
              <a:t>statewide partnership that supports regional cohorts of rural communities to develop career-connected learning experiences for K-12 students. </a:t>
            </a:r>
            <a:r>
              <a:rPr lang="en-JM" b="0">
                <a:latin typeface="Source Sans Pro"/>
                <a:ea typeface="Source Sans Pro"/>
                <a:cs typeface="Source Sans Pro"/>
                <a:sym typeface="Source Sans Pro"/>
              </a:rPr>
              <a:t>To better prepare students for life after graduation, schools and communities strategically focus on skill development, work-based learning experiences, and flexible programming that align student interests and local industry needs. </a:t>
            </a:r>
            <a:endParaRPr/>
          </a:p>
        </p:txBody>
      </p:sp>
      <p:sp>
        <p:nvSpPr>
          <p:cNvPr id="392" name="Google Shape;392;p48"/>
          <p:cNvSpPr txBox="1"/>
          <p:nvPr/>
        </p:nvSpPr>
        <p:spPr>
          <a:xfrm>
            <a:off x="5606716" y="2571750"/>
            <a:ext cx="2574900" cy="18927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JM" sz="1500" b="0" i="0" u="none" strike="noStrike" cap="none">
                <a:solidFill>
                  <a:schemeClr val="dk1"/>
                </a:solidFill>
                <a:latin typeface="Source Sans Pro"/>
                <a:ea typeface="Source Sans Pro"/>
                <a:cs typeface="Source Sans Pro"/>
                <a:sym typeface="Source Sans Pro"/>
              </a:rPr>
              <a:t>An integral part of HTI’s success in a community is the </a:t>
            </a:r>
            <a:r>
              <a:rPr lang="en-JM" sz="1500" b="1" i="0" u="none" strike="noStrike" cap="none">
                <a:solidFill>
                  <a:srgbClr val="710F11"/>
                </a:solidFill>
                <a:latin typeface="Source Sans Pro"/>
                <a:ea typeface="Source Sans Pro"/>
                <a:cs typeface="Source Sans Pro"/>
                <a:sym typeface="Source Sans Pro"/>
              </a:rPr>
              <a:t>collaboration between K-12, higher education, and local industry partners </a:t>
            </a:r>
            <a:r>
              <a:rPr lang="en-JM" sz="1500" b="0" i="0" u="none" strike="noStrike" cap="none">
                <a:solidFill>
                  <a:schemeClr val="dk1"/>
                </a:solidFill>
                <a:latin typeface="Source Sans Pro"/>
                <a:ea typeface="Source Sans Pro"/>
                <a:cs typeface="Source Sans Pro"/>
                <a:sym typeface="Source Sans Pro"/>
              </a:rPr>
              <a:t>to benefit students, community, and economy – the </a:t>
            </a:r>
            <a:r>
              <a:rPr lang="en-JM" sz="1500" b="1" i="0" u="none" strike="noStrike" cap="none">
                <a:solidFill>
                  <a:srgbClr val="710F11"/>
                </a:solidFill>
                <a:latin typeface="Source Sans Pro"/>
                <a:ea typeface="Source Sans Pro"/>
                <a:cs typeface="Source Sans Pro"/>
                <a:sym typeface="Source Sans Pro"/>
              </a:rPr>
              <a:t>educonomy</a:t>
            </a:r>
            <a:r>
              <a:rPr lang="en-JM" sz="1500" b="0" i="0" u="none" strike="noStrike" cap="none">
                <a:solidFill>
                  <a:schemeClr val="dk1"/>
                </a:solidFill>
                <a:latin typeface="Source Sans Pro"/>
                <a:ea typeface="Source Sans Pro"/>
                <a:cs typeface="Source Sans Pro"/>
                <a:sym typeface="Source Sans Pro"/>
              </a:rPr>
              <a:t>.</a:t>
            </a:r>
            <a:endParaRPr sz="1100"/>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pic>
        <p:nvPicPr>
          <p:cNvPr id="393" name="Google Shape;393;p48" descr="A picture containing text&#10;&#10;Description automatically generated"/>
          <p:cNvPicPr preferRelativeResize="0"/>
          <p:nvPr/>
        </p:nvPicPr>
        <p:blipFill rotWithShape="1">
          <a:blip r:embed="rId3">
            <a:alphaModFix/>
          </a:blip>
          <a:srcRect/>
          <a:stretch/>
        </p:blipFill>
        <p:spPr>
          <a:xfrm>
            <a:off x="962527" y="2289309"/>
            <a:ext cx="4124450" cy="25803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49"/>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2"/>
              </a:buClr>
              <a:buSzPts val="2400"/>
              <a:buFont typeface="Candara"/>
              <a:buNone/>
            </a:pPr>
            <a:r>
              <a:rPr lang="en-JM" sz="2800"/>
              <a:t>HTI: Overview of Career-Connected Learning</a:t>
            </a:r>
            <a:endParaRPr sz="2800"/>
          </a:p>
        </p:txBody>
      </p:sp>
      <p:sp>
        <p:nvSpPr>
          <p:cNvPr id="400" name="Google Shape;400;p49"/>
          <p:cNvSpPr/>
          <p:nvPr/>
        </p:nvSpPr>
        <p:spPr>
          <a:xfrm>
            <a:off x="1363886" y="934707"/>
            <a:ext cx="1117200" cy="290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100" b="1">
                <a:solidFill>
                  <a:schemeClr val="lt1"/>
                </a:solidFill>
                <a:latin typeface="Calibri"/>
                <a:ea typeface="Calibri"/>
                <a:cs typeface="Calibri"/>
                <a:sym typeface="Calibri"/>
              </a:rPr>
              <a:t>INTERNSHIPS</a:t>
            </a:r>
            <a:endParaRPr sz="1100"/>
          </a:p>
        </p:txBody>
      </p:sp>
      <p:sp>
        <p:nvSpPr>
          <p:cNvPr id="401" name="Google Shape;401;p49"/>
          <p:cNvSpPr/>
          <p:nvPr/>
        </p:nvSpPr>
        <p:spPr>
          <a:xfrm>
            <a:off x="5211658" y="934707"/>
            <a:ext cx="1117200" cy="290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100" b="1">
                <a:solidFill>
                  <a:schemeClr val="lt1"/>
                </a:solidFill>
                <a:latin typeface="Calibri"/>
                <a:ea typeface="Calibri"/>
                <a:cs typeface="Calibri"/>
                <a:sym typeface="Calibri"/>
              </a:rPr>
              <a:t>PATHWAYS</a:t>
            </a:r>
            <a:endParaRPr sz="1100"/>
          </a:p>
        </p:txBody>
      </p:sp>
      <p:sp>
        <p:nvSpPr>
          <p:cNvPr id="402" name="Google Shape;402;p49"/>
          <p:cNvSpPr/>
          <p:nvPr/>
        </p:nvSpPr>
        <p:spPr>
          <a:xfrm>
            <a:off x="3929067" y="934707"/>
            <a:ext cx="1117200" cy="290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100" b="1">
                <a:solidFill>
                  <a:schemeClr val="lt1"/>
                </a:solidFill>
                <a:latin typeface="Calibri"/>
                <a:ea typeface="Calibri"/>
                <a:cs typeface="Calibri"/>
                <a:sym typeface="Calibri"/>
              </a:rPr>
              <a:t>POSTSECONDARY</a:t>
            </a:r>
            <a:endParaRPr sz="1100"/>
          </a:p>
        </p:txBody>
      </p:sp>
      <p:sp>
        <p:nvSpPr>
          <p:cNvPr id="403" name="Google Shape;403;p49"/>
          <p:cNvSpPr/>
          <p:nvPr/>
        </p:nvSpPr>
        <p:spPr>
          <a:xfrm>
            <a:off x="2646476" y="934707"/>
            <a:ext cx="1117200" cy="290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100" b="1">
                <a:solidFill>
                  <a:schemeClr val="lt1"/>
                </a:solidFill>
                <a:latin typeface="Calibri"/>
                <a:ea typeface="Calibri"/>
                <a:cs typeface="Calibri"/>
                <a:sym typeface="Calibri"/>
              </a:rPr>
              <a:t>CAPSTONE</a:t>
            </a:r>
            <a:endParaRPr sz="1100"/>
          </a:p>
        </p:txBody>
      </p:sp>
      <p:sp>
        <p:nvSpPr>
          <p:cNvPr id="404" name="Google Shape;404;p49"/>
          <p:cNvSpPr/>
          <p:nvPr/>
        </p:nvSpPr>
        <p:spPr>
          <a:xfrm>
            <a:off x="7776839" y="932447"/>
            <a:ext cx="1117200" cy="290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100" b="1">
                <a:solidFill>
                  <a:schemeClr val="lt1"/>
                </a:solidFill>
                <a:latin typeface="Calibri"/>
                <a:ea typeface="Calibri"/>
                <a:cs typeface="Calibri"/>
                <a:sym typeface="Calibri"/>
              </a:rPr>
              <a:t>OTHER CCL</a:t>
            </a:r>
            <a:endParaRPr sz="1100"/>
          </a:p>
        </p:txBody>
      </p:sp>
      <p:sp>
        <p:nvSpPr>
          <p:cNvPr id="405" name="Google Shape;405;p49"/>
          <p:cNvSpPr/>
          <p:nvPr/>
        </p:nvSpPr>
        <p:spPr>
          <a:xfrm>
            <a:off x="0" y="1423213"/>
            <a:ext cx="1117200" cy="290400"/>
          </a:xfrm>
          <a:prstGeom prst="rect">
            <a:avLst/>
          </a:prstGeom>
          <a:solidFill>
            <a:schemeClr val="lt2"/>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400" b="1">
                <a:solidFill>
                  <a:schemeClr val="lt1"/>
                </a:solidFill>
                <a:latin typeface="Calibri"/>
                <a:ea typeface="Calibri"/>
                <a:cs typeface="Calibri"/>
                <a:sym typeface="Calibri"/>
              </a:rPr>
              <a:t>Clear Creek</a:t>
            </a:r>
            <a:endParaRPr sz="1100"/>
          </a:p>
        </p:txBody>
      </p:sp>
      <p:sp>
        <p:nvSpPr>
          <p:cNvPr id="406" name="Google Shape;406;p49"/>
          <p:cNvSpPr/>
          <p:nvPr/>
        </p:nvSpPr>
        <p:spPr>
          <a:xfrm>
            <a:off x="-5" y="2281263"/>
            <a:ext cx="1117200" cy="290400"/>
          </a:xfrm>
          <a:prstGeom prst="rect">
            <a:avLst/>
          </a:prstGeom>
          <a:solidFill>
            <a:schemeClr val="lt2"/>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400" b="1">
                <a:solidFill>
                  <a:schemeClr val="lt1"/>
                </a:solidFill>
                <a:latin typeface="Calibri"/>
                <a:ea typeface="Calibri"/>
                <a:cs typeface="Calibri"/>
                <a:sym typeface="Calibri"/>
              </a:rPr>
              <a:t>Elizabeth</a:t>
            </a:r>
            <a:endParaRPr sz="1100"/>
          </a:p>
        </p:txBody>
      </p:sp>
      <p:sp>
        <p:nvSpPr>
          <p:cNvPr id="407" name="Google Shape;407;p49"/>
          <p:cNvSpPr/>
          <p:nvPr/>
        </p:nvSpPr>
        <p:spPr>
          <a:xfrm>
            <a:off x="0" y="3134987"/>
            <a:ext cx="1117200" cy="290400"/>
          </a:xfrm>
          <a:prstGeom prst="rect">
            <a:avLst/>
          </a:prstGeom>
          <a:solidFill>
            <a:schemeClr val="lt2"/>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400" b="1">
                <a:solidFill>
                  <a:schemeClr val="lt1"/>
                </a:solidFill>
                <a:latin typeface="Calibri"/>
                <a:ea typeface="Calibri"/>
                <a:cs typeface="Calibri"/>
                <a:sym typeface="Calibri"/>
              </a:rPr>
              <a:t>The Grands</a:t>
            </a:r>
            <a:endParaRPr sz="1100"/>
          </a:p>
        </p:txBody>
      </p:sp>
      <p:sp>
        <p:nvSpPr>
          <p:cNvPr id="408" name="Google Shape;408;p49"/>
          <p:cNvSpPr/>
          <p:nvPr/>
        </p:nvSpPr>
        <p:spPr>
          <a:xfrm>
            <a:off x="0" y="3561848"/>
            <a:ext cx="1117200" cy="290400"/>
          </a:xfrm>
          <a:prstGeom prst="rect">
            <a:avLst/>
          </a:prstGeom>
          <a:solidFill>
            <a:schemeClr val="lt2"/>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400" b="1">
                <a:solidFill>
                  <a:schemeClr val="lt1"/>
                </a:solidFill>
                <a:latin typeface="Calibri"/>
                <a:ea typeface="Calibri"/>
                <a:cs typeface="Calibri"/>
                <a:sym typeface="Calibri"/>
              </a:rPr>
              <a:t>Holyoke</a:t>
            </a:r>
            <a:endParaRPr sz="1100"/>
          </a:p>
        </p:txBody>
      </p:sp>
      <p:sp>
        <p:nvSpPr>
          <p:cNvPr id="409" name="Google Shape;409;p49"/>
          <p:cNvSpPr/>
          <p:nvPr/>
        </p:nvSpPr>
        <p:spPr>
          <a:xfrm>
            <a:off x="-6" y="2708125"/>
            <a:ext cx="1117200" cy="290400"/>
          </a:xfrm>
          <a:prstGeom prst="rect">
            <a:avLst/>
          </a:prstGeom>
          <a:solidFill>
            <a:schemeClr val="lt2"/>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400" b="1">
                <a:solidFill>
                  <a:schemeClr val="lt1"/>
                </a:solidFill>
                <a:latin typeface="Calibri"/>
                <a:ea typeface="Calibri"/>
                <a:cs typeface="Calibri"/>
                <a:sym typeface="Calibri"/>
              </a:rPr>
              <a:t>Fremont</a:t>
            </a:r>
            <a:endParaRPr sz="1100"/>
          </a:p>
        </p:txBody>
      </p:sp>
      <p:sp>
        <p:nvSpPr>
          <p:cNvPr id="410" name="Google Shape;410;p49"/>
          <p:cNvSpPr/>
          <p:nvPr/>
        </p:nvSpPr>
        <p:spPr>
          <a:xfrm>
            <a:off x="-3" y="1850075"/>
            <a:ext cx="1117200" cy="290400"/>
          </a:xfrm>
          <a:prstGeom prst="rect">
            <a:avLst/>
          </a:prstGeom>
          <a:solidFill>
            <a:schemeClr val="lt2"/>
          </a:solidFill>
          <a:ln w="12700" cap="flat" cmpd="sng">
            <a:solidFill>
              <a:schemeClr val="accent1"/>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400" b="1">
                <a:solidFill>
                  <a:schemeClr val="lt1"/>
                </a:solidFill>
                <a:latin typeface="Calibri"/>
                <a:ea typeface="Calibri"/>
                <a:cs typeface="Calibri"/>
                <a:sym typeface="Calibri"/>
              </a:rPr>
              <a:t>Durango</a:t>
            </a:r>
            <a:endParaRPr sz="1100"/>
          </a:p>
        </p:txBody>
      </p:sp>
      <p:sp>
        <p:nvSpPr>
          <p:cNvPr id="411" name="Google Shape;411;p49"/>
          <p:cNvSpPr/>
          <p:nvPr/>
        </p:nvSpPr>
        <p:spPr>
          <a:xfrm>
            <a:off x="1363886" y="1423213"/>
            <a:ext cx="49650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2" name="Google Shape;412;p49"/>
          <p:cNvSpPr/>
          <p:nvPr/>
        </p:nvSpPr>
        <p:spPr>
          <a:xfrm>
            <a:off x="1363885" y="2281263"/>
            <a:ext cx="11172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3" name="Google Shape;413;p49"/>
          <p:cNvSpPr/>
          <p:nvPr/>
        </p:nvSpPr>
        <p:spPr>
          <a:xfrm>
            <a:off x="3929067" y="2281263"/>
            <a:ext cx="24000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4" name="Google Shape;414;p49"/>
          <p:cNvSpPr/>
          <p:nvPr/>
        </p:nvSpPr>
        <p:spPr>
          <a:xfrm>
            <a:off x="1363885" y="3134987"/>
            <a:ext cx="11172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5" name="Google Shape;415;p49"/>
          <p:cNvSpPr/>
          <p:nvPr/>
        </p:nvSpPr>
        <p:spPr>
          <a:xfrm>
            <a:off x="3929068" y="3134987"/>
            <a:ext cx="11172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6" name="Google Shape;416;p49"/>
          <p:cNvSpPr/>
          <p:nvPr/>
        </p:nvSpPr>
        <p:spPr>
          <a:xfrm>
            <a:off x="6494248" y="3134987"/>
            <a:ext cx="24000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7" name="Google Shape;417;p49"/>
          <p:cNvSpPr/>
          <p:nvPr/>
        </p:nvSpPr>
        <p:spPr>
          <a:xfrm>
            <a:off x="1363885" y="3561848"/>
            <a:ext cx="62478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18" name="Google Shape;418;p49"/>
          <p:cNvSpPr/>
          <p:nvPr/>
        </p:nvSpPr>
        <p:spPr>
          <a:xfrm>
            <a:off x="6494248" y="934707"/>
            <a:ext cx="1117200" cy="290400"/>
          </a:xfrm>
          <a:prstGeom prst="rect">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JM" sz="1100" b="1">
                <a:solidFill>
                  <a:schemeClr val="lt1"/>
                </a:solidFill>
                <a:latin typeface="Calibri"/>
                <a:ea typeface="Calibri"/>
                <a:cs typeface="Calibri"/>
                <a:sym typeface="Calibri"/>
              </a:rPr>
              <a:t>EXPLORATION</a:t>
            </a:r>
            <a:endParaRPr sz="1100"/>
          </a:p>
        </p:txBody>
      </p:sp>
      <p:sp>
        <p:nvSpPr>
          <p:cNvPr id="419" name="Google Shape;419;p49"/>
          <p:cNvSpPr/>
          <p:nvPr/>
        </p:nvSpPr>
        <p:spPr>
          <a:xfrm>
            <a:off x="7776840" y="2279100"/>
            <a:ext cx="11172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0" name="Google Shape;420;p49"/>
          <p:cNvSpPr txBox="1"/>
          <p:nvPr/>
        </p:nvSpPr>
        <p:spPr>
          <a:xfrm>
            <a:off x="7862541" y="2333089"/>
            <a:ext cx="945900" cy="19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JM" sz="800">
                <a:solidFill>
                  <a:schemeClr val="dk1"/>
                </a:solidFill>
                <a:latin typeface="Calibri"/>
                <a:ea typeface="Calibri"/>
                <a:cs typeface="Calibri"/>
                <a:sym typeface="Calibri"/>
              </a:rPr>
              <a:t>Flexible Schedule</a:t>
            </a:r>
            <a:endParaRPr sz="1100"/>
          </a:p>
        </p:txBody>
      </p:sp>
      <p:sp>
        <p:nvSpPr>
          <p:cNvPr id="421" name="Google Shape;421;p49"/>
          <p:cNvSpPr txBox="1"/>
          <p:nvPr/>
        </p:nvSpPr>
        <p:spPr>
          <a:xfrm>
            <a:off x="7905964" y="3118647"/>
            <a:ext cx="988200" cy="323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JM" sz="800">
                <a:solidFill>
                  <a:schemeClr val="dk1"/>
                </a:solidFill>
                <a:latin typeface="Calibri"/>
                <a:ea typeface="Calibri"/>
                <a:cs typeface="Calibri"/>
                <a:sym typeface="Calibri"/>
              </a:rPr>
              <a:t>Capstone &amp; PBL (future years)</a:t>
            </a:r>
            <a:endParaRPr sz="1100"/>
          </a:p>
        </p:txBody>
      </p:sp>
      <p:sp>
        <p:nvSpPr>
          <p:cNvPr id="422" name="Google Shape;422;p49"/>
          <p:cNvSpPr/>
          <p:nvPr/>
        </p:nvSpPr>
        <p:spPr>
          <a:xfrm>
            <a:off x="1363886" y="1849615"/>
            <a:ext cx="36825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3" name="Google Shape;423;p49"/>
          <p:cNvSpPr/>
          <p:nvPr/>
        </p:nvSpPr>
        <p:spPr>
          <a:xfrm>
            <a:off x="6494248" y="1849615"/>
            <a:ext cx="24000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4" name="Google Shape;424;p49"/>
          <p:cNvSpPr txBox="1"/>
          <p:nvPr/>
        </p:nvSpPr>
        <p:spPr>
          <a:xfrm>
            <a:off x="6579950" y="1833540"/>
            <a:ext cx="945900" cy="3231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JM" sz="800">
                <a:solidFill>
                  <a:schemeClr val="dk1"/>
                </a:solidFill>
                <a:latin typeface="Calibri"/>
                <a:ea typeface="Calibri"/>
                <a:cs typeface="Calibri"/>
                <a:sym typeface="Calibri"/>
              </a:rPr>
              <a:t>Job Shadow, Mentorships</a:t>
            </a:r>
            <a:endParaRPr sz="1100"/>
          </a:p>
        </p:txBody>
      </p:sp>
      <p:sp>
        <p:nvSpPr>
          <p:cNvPr id="425" name="Google Shape;425;p49"/>
          <p:cNvSpPr txBox="1"/>
          <p:nvPr/>
        </p:nvSpPr>
        <p:spPr>
          <a:xfrm>
            <a:off x="7860908" y="1891771"/>
            <a:ext cx="945900" cy="19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JM" sz="800">
                <a:solidFill>
                  <a:schemeClr val="dk1"/>
                </a:solidFill>
                <a:latin typeface="Calibri"/>
                <a:ea typeface="Calibri"/>
                <a:cs typeface="Calibri"/>
                <a:sym typeface="Calibri"/>
              </a:rPr>
              <a:t>Externships</a:t>
            </a:r>
            <a:endParaRPr sz="1100"/>
          </a:p>
        </p:txBody>
      </p:sp>
      <p:sp>
        <p:nvSpPr>
          <p:cNvPr id="426" name="Google Shape;426;p49"/>
          <p:cNvSpPr/>
          <p:nvPr/>
        </p:nvSpPr>
        <p:spPr>
          <a:xfrm>
            <a:off x="3929066" y="2707665"/>
            <a:ext cx="11172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7" name="Google Shape;427;p49"/>
          <p:cNvSpPr/>
          <p:nvPr/>
        </p:nvSpPr>
        <p:spPr>
          <a:xfrm>
            <a:off x="7775207" y="2707998"/>
            <a:ext cx="11172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
        <p:nvSpPr>
          <p:cNvPr id="428" name="Google Shape;428;p49"/>
          <p:cNvSpPr txBox="1"/>
          <p:nvPr/>
        </p:nvSpPr>
        <p:spPr>
          <a:xfrm>
            <a:off x="7860908" y="2761987"/>
            <a:ext cx="945900" cy="196200"/>
          </a:xfrm>
          <a:prstGeom prst="rect">
            <a:avLst/>
          </a:prstGeom>
          <a:noFill/>
          <a:ln>
            <a:noFill/>
          </a:ln>
        </p:spPr>
        <p:txBody>
          <a:bodyPr spcFirstLastPara="1" wrap="square" lIns="68575" tIns="34275" rIns="68575" bIns="34275" anchor="t" anchorCtr="0">
            <a:noAutofit/>
          </a:bodyPr>
          <a:lstStyle/>
          <a:p>
            <a:pPr marL="0" marR="0" lvl="0" indent="0" algn="ctr" rtl="0">
              <a:spcBef>
                <a:spcPts val="0"/>
              </a:spcBef>
              <a:spcAft>
                <a:spcPts val="0"/>
              </a:spcAft>
              <a:buNone/>
            </a:pPr>
            <a:r>
              <a:rPr lang="en-JM" sz="800">
                <a:solidFill>
                  <a:schemeClr val="dk1"/>
                </a:solidFill>
                <a:latin typeface="Calibri"/>
                <a:ea typeface="Calibri"/>
                <a:cs typeface="Calibri"/>
                <a:sym typeface="Calibri"/>
              </a:rPr>
              <a:t>STEAM Lab &amp; PBL</a:t>
            </a:r>
            <a:endParaRPr sz="1100"/>
          </a:p>
        </p:txBody>
      </p:sp>
      <p:sp>
        <p:nvSpPr>
          <p:cNvPr id="429" name="Google Shape;429;p49"/>
          <p:cNvSpPr/>
          <p:nvPr/>
        </p:nvSpPr>
        <p:spPr>
          <a:xfrm>
            <a:off x="1363884" y="2708125"/>
            <a:ext cx="1117200" cy="290400"/>
          </a:xfrm>
          <a:prstGeom prst="rect">
            <a:avLst/>
          </a:prstGeom>
          <a:noFill/>
          <a:ln w="19050" cap="flat" cmpd="sng">
            <a:solidFill>
              <a:schemeClr val="accent4"/>
            </a:solidFill>
            <a:prstDash val="dash"/>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0"/>
          <p:cNvSpPr txBox="1">
            <a:spLocks noGrp="1"/>
          </p:cNvSpPr>
          <p:nvPr>
            <p:ph type="title" idx="4294967295"/>
          </p:nvPr>
        </p:nvSpPr>
        <p:spPr>
          <a:xfrm>
            <a:off x="624188" y="39515"/>
            <a:ext cx="7886700" cy="4239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0"/>
              </a:spcBef>
              <a:spcAft>
                <a:spcPts val="0"/>
              </a:spcAft>
              <a:buClr>
                <a:schemeClr val="accent2"/>
              </a:buClr>
              <a:buSzPts val="2400"/>
              <a:buFont typeface="Candara"/>
              <a:buNone/>
            </a:pPr>
            <a:r>
              <a:rPr lang="en-JM" sz="2300"/>
              <a:t>Career-Connected Learning Continuum: Business Case</a:t>
            </a:r>
            <a:endParaRPr sz="2300"/>
          </a:p>
        </p:txBody>
      </p:sp>
      <p:grpSp>
        <p:nvGrpSpPr>
          <p:cNvPr id="436" name="Google Shape;436;p50"/>
          <p:cNvGrpSpPr/>
          <p:nvPr/>
        </p:nvGrpSpPr>
        <p:grpSpPr>
          <a:xfrm>
            <a:off x="203979" y="285659"/>
            <a:ext cx="8713800" cy="4818327"/>
            <a:chOff x="271972" y="380879"/>
            <a:chExt cx="11618400" cy="6424435"/>
          </a:xfrm>
        </p:grpSpPr>
        <p:sp>
          <p:nvSpPr>
            <p:cNvPr id="437" name="Google Shape;437;p50"/>
            <p:cNvSpPr/>
            <p:nvPr/>
          </p:nvSpPr>
          <p:spPr>
            <a:xfrm>
              <a:off x="271972" y="380879"/>
              <a:ext cx="11618400" cy="691200"/>
            </a:xfrm>
            <a:prstGeom prst="leftRightArrow">
              <a:avLst>
                <a:gd name="adj1" fmla="val 50000"/>
                <a:gd name="adj2" fmla="val 50000"/>
              </a:avLst>
            </a:prstGeom>
            <a:solidFill>
              <a:srgbClr val="614BCC"/>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JM" sz="1100" b="1">
                  <a:solidFill>
                    <a:srgbClr val="FFFFFF"/>
                  </a:solidFill>
                  <a:latin typeface="Roboto Slab"/>
                  <a:ea typeface="Roboto Slab"/>
                  <a:cs typeface="Roboto Slab"/>
                  <a:sym typeface="Roboto Slab"/>
                </a:rPr>
                <a:t>Stages of the Career-Connected Learning Continuum (i.e., pathway)</a:t>
              </a:r>
              <a:endParaRPr sz="1100" b="1">
                <a:solidFill>
                  <a:srgbClr val="FFFFFF"/>
                </a:solidFill>
                <a:latin typeface="Roboto Slab"/>
                <a:ea typeface="Roboto Slab"/>
                <a:cs typeface="Roboto Slab"/>
                <a:sym typeface="Roboto Slab"/>
              </a:endParaRPr>
            </a:p>
          </p:txBody>
        </p:sp>
        <p:pic>
          <p:nvPicPr>
            <p:cNvPr id="438" name="Google Shape;438;p50"/>
            <p:cNvPicPr preferRelativeResize="0"/>
            <p:nvPr/>
          </p:nvPicPr>
          <p:blipFill rotWithShape="1">
            <a:blip r:embed="rId3">
              <a:alphaModFix/>
            </a:blip>
            <a:srcRect/>
            <a:stretch/>
          </p:blipFill>
          <p:spPr>
            <a:xfrm>
              <a:off x="629450" y="892194"/>
              <a:ext cx="10909299" cy="5913120"/>
            </a:xfrm>
            <a:prstGeom prst="rect">
              <a:avLst/>
            </a:prstGeom>
            <a:noFill/>
            <a:ln>
              <a:noFill/>
            </a:ln>
          </p:spPr>
        </p:pic>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1"/>
          <p:cNvSpPr txBox="1">
            <a:spLocks noGrp="1"/>
          </p:cNvSpPr>
          <p:nvPr>
            <p:ph type="title"/>
          </p:nvPr>
        </p:nvSpPr>
        <p:spPr>
          <a:xfrm>
            <a:off x="628650" y="273848"/>
            <a:ext cx="7886700" cy="5271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2"/>
              </a:buClr>
              <a:buSzPts val="2400"/>
              <a:buFont typeface="Candara"/>
              <a:buNone/>
            </a:pPr>
            <a:r>
              <a:rPr lang="en-JM" sz="2800"/>
              <a:t>Building a Business Case </a:t>
            </a:r>
            <a:endParaRPr sz="2800"/>
          </a:p>
        </p:txBody>
      </p:sp>
      <p:sp>
        <p:nvSpPr>
          <p:cNvPr id="444" name="Google Shape;444;p51"/>
          <p:cNvSpPr txBox="1">
            <a:spLocks noGrp="1"/>
          </p:cNvSpPr>
          <p:nvPr>
            <p:ph type="body" idx="1"/>
          </p:nvPr>
        </p:nvSpPr>
        <p:spPr>
          <a:xfrm>
            <a:off x="628646" y="996251"/>
            <a:ext cx="7173300" cy="3728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800"/>
              <a:buNone/>
            </a:pPr>
            <a:r>
              <a:rPr lang="en-JM" sz="1800" b="0">
                <a:latin typeface="Source Sans Pro"/>
                <a:ea typeface="Source Sans Pro"/>
                <a:cs typeface="Source Sans Pro"/>
                <a:sym typeface="Source Sans Pro"/>
              </a:rPr>
              <a:t>Think about and understand </a:t>
            </a:r>
            <a:r>
              <a:rPr lang="en-JM" sz="1800">
                <a:latin typeface="Source Sans Pro"/>
                <a:ea typeface="Source Sans Pro"/>
                <a:cs typeface="Source Sans Pro"/>
                <a:sym typeface="Source Sans Pro"/>
              </a:rPr>
              <a:t>why a business would want to work with your students</a:t>
            </a:r>
            <a:r>
              <a:rPr lang="en-JM" sz="1800" b="0">
                <a:latin typeface="Source Sans Pro"/>
                <a:ea typeface="Source Sans Pro"/>
                <a:cs typeface="Source Sans Pro"/>
                <a:sym typeface="Source Sans Pro"/>
              </a:rPr>
              <a:t>. What value are they getting?</a:t>
            </a:r>
            <a:endParaRPr sz="1800" b="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endParaRPr sz="1800" b="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r>
              <a:rPr lang="en-JM" sz="1800" b="0">
                <a:latin typeface="Source Sans Pro"/>
                <a:ea typeface="Source Sans Pro"/>
                <a:cs typeface="Source Sans Pro"/>
                <a:sym typeface="Source Sans Pro"/>
              </a:rPr>
              <a:t>Articulate </a:t>
            </a:r>
            <a:r>
              <a:rPr lang="en-JM" sz="1800">
                <a:latin typeface="Source Sans Pro"/>
                <a:ea typeface="Source Sans Pro"/>
                <a:cs typeface="Source Sans Pro"/>
                <a:sym typeface="Source Sans Pro"/>
              </a:rPr>
              <a:t>what you are asking the business to do</a:t>
            </a:r>
            <a:endParaRPr sz="180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r>
              <a:rPr lang="en-JM" sz="1800" b="0">
                <a:latin typeface="Source Sans Pro"/>
                <a:ea typeface="Source Sans Pro"/>
                <a:cs typeface="Source Sans Pro"/>
                <a:sym typeface="Source Sans Pro"/>
              </a:rPr>
              <a:t>	Donate money? Donate personnel or resources?</a:t>
            </a:r>
            <a:endParaRPr sz="1800" b="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r>
              <a:rPr lang="en-JM" sz="1800" b="0">
                <a:latin typeface="Source Sans Pro"/>
                <a:ea typeface="Source Sans Pro"/>
                <a:cs typeface="Source Sans Pro"/>
                <a:sym typeface="Source Sans Pro"/>
              </a:rPr>
              <a:t>	What is the time commitment? </a:t>
            </a:r>
            <a:endParaRPr sz="1800" b="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r>
              <a:rPr lang="en-JM" sz="1800" b="0">
                <a:latin typeface="Source Sans Pro"/>
                <a:ea typeface="Source Sans Pro"/>
                <a:cs typeface="Source Sans Pro"/>
                <a:sym typeface="Source Sans Pro"/>
              </a:rPr>
              <a:t>	Will you provide structure, trainings and support?</a:t>
            </a:r>
            <a:endParaRPr sz="1800" b="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r>
              <a:rPr lang="en-JM" sz="1800" b="0">
                <a:latin typeface="Source Sans Pro"/>
                <a:ea typeface="Source Sans Pro"/>
                <a:cs typeface="Source Sans Pro"/>
                <a:sym typeface="Source Sans Pro"/>
              </a:rPr>
              <a:t>	Are these requests reasonable amidst running their business?</a:t>
            </a:r>
            <a:endParaRPr sz="1800" b="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endParaRPr sz="1800" b="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r>
              <a:rPr lang="en-JM" sz="1800" b="0">
                <a:latin typeface="Source Sans Pro"/>
                <a:ea typeface="Source Sans Pro"/>
                <a:cs typeface="Source Sans Pro"/>
                <a:sym typeface="Source Sans Pro"/>
              </a:rPr>
              <a:t>What does </a:t>
            </a:r>
            <a:r>
              <a:rPr lang="en-JM" sz="1800">
                <a:latin typeface="Source Sans Pro"/>
                <a:ea typeface="Source Sans Pro"/>
                <a:cs typeface="Source Sans Pro"/>
                <a:sym typeface="Source Sans Pro"/>
              </a:rPr>
              <a:t>success </a:t>
            </a:r>
            <a:r>
              <a:rPr lang="en-JM" sz="1800" b="0">
                <a:latin typeface="Source Sans Pro"/>
                <a:ea typeface="Source Sans Pro"/>
                <a:cs typeface="Source Sans Pro"/>
                <a:sym typeface="Source Sans Pro"/>
              </a:rPr>
              <a:t>look like from </a:t>
            </a:r>
            <a:r>
              <a:rPr lang="en-JM" sz="1800">
                <a:latin typeface="Source Sans Pro"/>
                <a:ea typeface="Source Sans Pro"/>
                <a:cs typeface="Source Sans Pro"/>
                <a:sym typeface="Source Sans Pro"/>
              </a:rPr>
              <a:t>your perspective?</a:t>
            </a:r>
            <a:endParaRPr sz="180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endParaRPr sz="1800" b="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r>
              <a:rPr lang="en-JM" sz="1800" b="0">
                <a:latin typeface="Source Sans Pro"/>
                <a:ea typeface="Source Sans Pro"/>
                <a:cs typeface="Source Sans Pro"/>
                <a:sym typeface="Source Sans Pro"/>
              </a:rPr>
              <a:t>What does </a:t>
            </a:r>
            <a:r>
              <a:rPr lang="en-JM" sz="1800">
                <a:latin typeface="Source Sans Pro"/>
                <a:ea typeface="Source Sans Pro"/>
                <a:cs typeface="Source Sans Pro"/>
                <a:sym typeface="Source Sans Pro"/>
              </a:rPr>
              <a:t>success </a:t>
            </a:r>
            <a:r>
              <a:rPr lang="en-JM" sz="1800" b="0">
                <a:latin typeface="Source Sans Pro"/>
                <a:ea typeface="Source Sans Pro"/>
                <a:cs typeface="Source Sans Pro"/>
                <a:sym typeface="Source Sans Pro"/>
              </a:rPr>
              <a:t>look like from the </a:t>
            </a:r>
            <a:r>
              <a:rPr lang="en-JM" sz="1800">
                <a:latin typeface="Source Sans Pro"/>
                <a:ea typeface="Source Sans Pro"/>
                <a:cs typeface="Source Sans Pro"/>
                <a:sym typeface="Source Sans Pro"/>
              </a:rPr>
              <a:t>business perspective?</a:t>
            </a:r>
            <a:r>
              <a:rPr lang="en-JM" sz="1800" b="0">
                <a:latin typeface="Source Sans Pro"/>
                <a:ea typeface="Source Sans Pro"/>
                <a:cs typeface="Source Sans Pro"/>
                <a:sym typeface="Source Sans Pro"/>
              </a:rPr>
              <a:t> </a:t>
            </a:r>
            <a:endParaRPr sz="1800" b="0">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2"/>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2"/>
              </a:buClr>
              <a:buSzPts val="2400"/>
              <a:buFont typeface="Candara"/>
              <a:buNone/>
            </a:pPr>
            <a:r>
              <a:rPr lang="en-JM" sz="2800"/>
              <a:t>How to Approach Businesses </a:t>
            </a:r>
            <a:endParaRPr sz="2800"/>
          </a:p>
        </p:txBody>
      </p:sp>
      <p:sp>
        <p:nvSpPr>
          <p:cNvPr id="450" name="Google Shape;450;p52"/>
          <p:cNvSpPr txBox="1">
            <a:spLocks noGrp="1"/>
          </p:cNvSpPr>
          <p:nvPr>
            <p:ph type="body" idx="1"/>
          </p:nvPr>
        </p:nvSpPr>
        <p:spPr>
          <a:xfrm>
            <a:off x="1314450" y="996351"/>
            <a:ext cx="7200900" cy="33711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800"/>
              <a:buNone/>
            </a:pPr>
            <a:r>
              <a:rPr lang="en-JM" sz="1800"/>
              <a:t>Speak the Language of Business  </a:t>
            </a:r>
            <a:endParaRPr sz="1100"/>
          </a:p>
          <a:p>
            <a:pPr marL="685800" lvl="2" indent="-254000" algn="l" rtl="0">
              <a:lnSpc>
                <a:spcPct val="100000"/>
              </a:lnSpc>
              <a:spcBef>
                <a:spcPts val="0"/>
              </a:spcBef>
              <a:spcAft>
                <a:spcPts val="0"/>
              </a:spcAft>
              <a:buClr>
                <a:schemeClr val="dk1"/>
              </a:buClr>
              <a:buSzPts val="1800"/>
              <a:buFont typeface="Arial"/>
              <a:buChar char="•"/>
            </a:pPr>
            <a:r>
              <a:rPr lang="en-JM" sz="1800">
                <a:latin typeface="Source Sans Pro"/>
                <a:ea typeface="Source Sans Pro"/>
                <a:cs typeface="Source Sans Pro"/>
                <a:sym typeface="Source Sans Pro"/>
              </a:rPr>
              <a:t>Do your homework and know the position of the business</a:t>
            </a:r>
            <a:endParaRPr sz="1100"/>
          </a:p>
          <a:p>
            <a:pPr marL="685800" lvl="2" indent="-254000" algn="l" rtl="0">
              <a:lnSpc>
                <a:spcPct val="100000"/>
              </a:lnSpc>
              <a:spcBef>
                <a:spcPts val="0"/>
              </a:spcBef>
              <a:spcAft>
                <a:spcPts val="0"/>
              </a:spcAft>
              <a:buClr>
                <a:schemeClr val="dk1"/>
              </a:buClr>
              <a:buSzPts val="1800"/>
              <a:buFont typeface="Arial"/>
              <a:buChar char="•"/>
            </a:pPr>
            <a:r>
              <a:rPr lang="en-JM" sz="1800">
                <a:latin typeface="Source Sans Pro"/>
                <a:ea typeface="Source Sans Pro"/>
                <a:cs typeface="Source Sans Pro"/>
                <a:sym typeface="Source Sans Pro"/>
              </a:rPr>
              <a:t>Have something to offer </a:t>
            </a:r>
            <a:endParaRPr sz="1100"/>
          </a:p>
          <a:p>
            <a:pPr marL="685800" lvl="2" indent="-254000" algn="l" rtl="0">
              <a:lnSpc>
                <a:spcPct val="100000"/>
              </a:lnSpc>
              <a:spcBef>
                <a:spcPts val="0"/>
              </a:spcBef>
              <a:spcAft>
                <a:spcPts val="0"/>
              </a:spcAft>
              <a:buClr>
                <a:schemeClr val="dk1"/>
              </a:buClr>
              <a:buSzPts val="1800"/>
              <a:buFont typeface="Arial"/>
              <a:buChar char="•"/>
            </a:pPr>
            <a:r>
              <a:rPr lang="en-JM" sz="1800">
                <a:latin typeface="Source Sans Pro"/>
                <a:ea typeface="Source Sans Pro"/>
                <a:cs typeface="Source Sans Pro"/>
                <a:sym typeface="Source Sans Pro"/>
              </a:rPr>
              <a:t>Be clear and succinct </a:t>
            </a:r>
            <a:endParaRPr sz="1100"/>
          </a:p>
          <a:p>
            <a:pPr marL="431800" lvl="2" indent="0" algn="l" rtl="0">
              <a:lnSpc>
                <a:spcPct val="100000"/>
              </a:lnSpc>
              <a:spcBef>
                <a:spcPts val="0"/>
              </a:spcBef>
              <a:spcAft>
                <a:spcPts val="0"/>
              </a:spcAft>
              <a:buClr>
                <a:schemeClr val="dk1"/>
              </a:buClr>
              <a:buSzPts val="1800"/>
              <a:buNone/>
            </a:pPr>
            <a:endParaRPr sz="1800">
              <a:latin typeface="Source Sans Pro"/>
              <a:ea typeface="Source Sans Pro"/>
              <a:cs typeface="Source Sans Pro"/>
              <a:sym typeface="Source Sans Pro"/>
            </a:endParaRPr>
          </a:p>
          <a:p>
            <a:pPr marL="431800" lvl="2" indent="0" algn="l" rtl="0">
              <a:lnSpc>
                <a:spcPct val="100000"/>
              </a:lnSpc>
              <a:spcBef>
                <a:spcPts val="0"/>
              </a:spcBef>
              <a:spcAft>
                <a:spcPts val="0"/>
              </a:spcAft>
              <a:buClr>
                <a:schemeClr val="dk1"/>
              </a:buClr>
              <a:buSzPts val="1800"/>
              <a:buNone/>
            </a:pPr>
            <a:endParaRPr sz="1800">
              <a:latin typeface="Source Sans Pro"/>
              <a:ea typeface="Source Sans Pro"/>
              <a:cs typeface="Source Sans Pro"/>
              <a:sym typeface="Source Sans Pro"/>
            </a:endParaRPr>
          </a:p>
          <a:p>
            <a:pPr marL="0" lvl="0" indent="0" algn="l" rtl="0">
              <a:lnSpc>
                <a:spcPct val="100000"/>
              </a:lnSpc>
              <a:spcBef>
                <a:spcPts val="0"/>
              </a:spcBef>
              <a:spcAft>
                <a:spcPts val="0"/>
              </a:spcAft>
              <a:buClr>
                <a:schemeClr val="dk1"/>
              </a:buClr>
              <a:buSzPts val="1800"/>
              <a:buNone/>
            </a:pPr>
            <a:r>
              <a:rPr lang="en-JM" sz="1800"/>
              <a:t>Know Your Ask</a:t>
            </a:r>
            <a:endParaRPr sz="1100"/>
          </a:p>
          <a:p>
            <a:pPr marL="685800" lvl="2" indent="-254000" algn="l" rtl="0">
              <a:lnSpc>
                <a:spcPct val="100000"/>
              </a:lnSpc>
              <a:spcBef>
                <a:spcPts val="0"/>
              </a:spcBef>
              <a:spcAft>
                <a:spcPts val="0"/>
              </a:spcAft>
              <a:buClr>
                <a:schemeClr val="dk1"/>
              </a:buClr>
              <a:buSzPts val="1800"/>
              <a:buFont typeface="Arial"/>
              <a:buChar char="•"/>
            </a:pPr>
            <a:r>
              <a:rPr lang="en-JM" sz="1800">
                <a:latin typeface="Source Sans Pro"/>
                <a:ea typeface="Source Sans Pro"/>
                <a:cs typeface="Source Sans Pro"/>
                <a:sym typeface="Source Sans Pro"/>
              </a:rPr>
              <a:t>What kinds of businesses are you targeting?</a:t>
            </a:r>
            <a:endParaRPr sz="1100"/>
          </a:p>
          <a:p>
            <a:pPr marL="685800" lvl="2" indent="-254000" algn="l" rtl="0">
              <a:lnSpc>
                <a:spcPct val="100000"/>
              </a:lnSpc>
              <a:spcBef>
                <a:spcPts val="0"/>
              </a:spcBef>
              <a:spcAft>
                <a:spcPts val="0"/>
              </a:spcAft>
              <a:buClr>
                <a:schemeClr val="dk1"/>
              </a:buClr>
              <a:buSzPts val="1800"/>
              <a:buFont typeface="Arial"/>
              <a:buChar char="•"/>
            </a:pPr>
            <a:r>
              <a:rPr lang="en-JM" sz="1800">
                <a:latin typeface="Source Sans Pro"/>
                <a:ea typeface="Source Sans Pro"/>
                <a:cs typeface="Source Sans Pro"/>
                <a:sym typeface="Source Sans Pro"/>
              </a:rPr>
              <a:t>Anticipate questions and be prepared with answers</a:t>
            </a:r>
            <a:endParaRPr sz="1100"/>
          </a:p>
          <a:p>
            <a:pPr marL="685800" lvl="2" indent="-254000" algn="l" rtl="0">
              <a:lnSpc>
                <a:spcPct val="100000"/>
              </a:lnSpc>
              <a:spcBef>
                <a:spcPts val="0"/>
              </a:spcBef>
              <a:spcAft>
                <a:spcPts val="0"/>
              </a:spcAft>
              <a:buClr>
                <a:schemeClr val="dk1"/>
              </a:buClr>
              <a:buSzPts val="1800"/>
              <a:buFont typeface="Arial"/>
              <a:buChar char="•"/>
            </a:pPr>
            <a:r>
              <a:rPr lang="en-JM" sz="1800">
                <a:latin typeface="Source Sans Pro"/>
                <a:ea typeface="Source Sans Pro"/>
                <a:cs typeface="Source Sans Pro"/>
                <a:sym typeface="Source Sans Pro"/>
              </a:rPr>
              <a:t>Outline the benefit to the business</a:t>
            </a:r>
            <a:endParaRPr sz="1100"/>
          </a:p>
        </p:txBody>
      </p:sp>
      <p:pic>
        <p:nvPicPr>
          <p:cNvPr id="451" name="Google Shape;451;p52" descr="Megaphone"/>
          <p:cNvPicPr preferRelativeResize="0"/>
          <p:nvPr/>
        </p:nvPicPr>
        <p:blipFill rotWithShape="1">
          <a:blip r:embed="rId3">
            <a:alphaModFix/>
          </a:blip>
          <a:srcRect/>
          <a:stretch/>
        </p:blipFill>
        <p:spPr>
          <a:xfrm>
            <a:off x="285750" y="996351"/>
            <a:ext cx="685800" cy="685800"/>
          </a:xfrm>
          <a:prstGeom prst="rect">
            <a:avLst/>
          </a:prstGeom>
          <a:noFill/>
          <a:ln>
            <a:noFill/>
          </a:ln>
        </p:spPr>
      </p:pic>
      <p:pic>
        <p:nvPicPr>
          <p:cNvPr id="452" name="Google Shape;452;p52" descr="Person with idea"/>
          <p:cNvPicPr preferRelativeResize="0"/>
          <p:nvPr/>
        </p:nvPicPr>
        <p:blipFill rotWithShape="1">
          <a:blip r:embed="rId4">
            <a:alphaModFix/>
          </a:blip>
          <a:srcRect/>
          <a:stretch/>
        </p:blipFill>
        <p:spPr>
          <a:xfrm>
            <a:off x="285750" y="2681905"/>
            <a:ext cx="685800" cy="6858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53"/>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2"/>
              </a:buClr>
              <a:buSzPts val="2400"/>
              <a:buFont typeface="Candara"/>
              <a:buNone/>
            </a:pPr>
            <a:r>
              <a:rPr lang="en-JM" sz="2800"/>
              <a:t>How to Approach Businesses </a:t>
            </a:r>
            <a:endParaRPr sz="2800"/>
          </a:p>
        </p:txBody>
      </p:sp>
      <p:sp>
        <p:nvSpPr>
          <p:cNvPr id="458" name="Google Shape;458;p53"/>
          <p:cNvSpPr txBox="1">
            <a:spLocks noGrp="1"/>
          </p:cNvSpPr>
          <p:nvPr>
            <p:ph type="body" idx="1"/>
          </p:nvPr>
        </p:nvSpPr>
        <p:spPr>
          <a:xfrm>
            <a:off x="1401096" y="996351"/>
            <a:ext cx="7173300" cy="3728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chemeClr val="dk1"/>
              </a:buClr>
              <a:buSzPts val="1800"/>
              <a:buNone/>
            </a:pPr>
            <a:r>
              <a:rPr lang="en-JM" sz="1800"/>
              <a:t>Start Small</a:t>
            </a:r>
            <a:endParaRPr sz="1100"/>
          </a:p>
          <a:p>
            <a:pPr marL="520700" lvl="1" indent="-266700" algn="l" rtl="0">
              <a:lnSpc>
                <a:spcPct val="100000"/>
              </a:lnSpc>
              <a:spcBef>
                <a:spcPts val="0"/>
              </a:spcBef>
              <a:spcAft>
                <a:spcPts val="0"/>
              </a:spcAft>
              <a:buClr>
                <a:schemeClr val="dk1"/>
              </a:buClr>
              <a:buSzPts val="1800"/>
              <a:buChar char="•"/>
            </a:pPr>
            <a:r>
              <a:rPr lang="en-JM" sz="1800">
                <a:latin typeface="Source Sans Pro"/>
                <a:ea typeface="Source Sans Pro"/>
                <a:cs typeface="Source Sans Pro"/>
                <a:sym typeface="Source Sans Pro"/>
              </a:rPr>
              <a:t>Build early wins to develop relationship</a:t>
            </a:r>
            <a:endParaRPr sz="1100"/>
          </a:p>
          <a:p>
            <a:pPr marL="520700" lvl="1" indent="-266700" algn="l" rtl="0">
              <a:lnSpc>
                <a:spcPct val="100000"/>
              </a:lnSpc>
              <a:spcBef>
                <a:spcPts val="0"/>
              </a:spcBef>
              <a:spcAft>
                <a:spcPts val="0"/>
              </a:spcAft>
              <a:buClr>
                <a:schemeClr val="dk1"/>
              </a:buClr>
              <a:buSzPts val="1800"/>
              <a:buChar char="•"/>
            </a:pPr>
            <a:r>
              <a:rPr lang="en-JM" sz="1800">
                <a:latin typeface="Source Sans Pro"/>
                <a:ea typeface="Source Sans Pro"/>
                <a:cs typeface="Source Sans Pro"/>
                <a:sym typeface="Source Sans Pro"/>
              </a:rPr>
              <a:t>Easy engagement will make them feel good and want to do more</a:t>
            </a:r>
            <a:endParaRPr sz="1100"/>
          </a:p>
          <a:p>
            <a:pPr marL="520700" lvl="1" indent="-152400" algn="l" rtl="0">
              <a:lnSpc>
                <a:spcPct val="100000"/>
              </a:lnSpc>
              <a:spcBef>
                <a:spcPts val="0"/>
              </a:spcBef>
              <a:spcAft>
                <a:spcPts val="0"/>
              </a:spcAft>
              <a:buClr>
                <a:schemeClr val="dk1"/>
              </a:buClr>
              <a:buSzPts val="1800"/>
              <a:buNone/>
            </a:pPr>
            <a:endParaRPr sz="1800"/>
          </a:p>
          <a:p>
            <a:pPr marL="0" lvl="0" indent="0" algn="l" rtl="0">
              <a:lnSpc>
                <a:spcPct val="100000"/>
              </a:lnSpc>
              <a:spcBef>
                <a:spcPts val="0"/>
              </a:spcBef>
              <a:spcAft>
                <a:spcPts val="0"/>
              </a:spcAft>
              <a:buClr>
                <a:schemeClr val="dk1"/>
              </a:buClr>
              <a:buSzPts val="1800"/>
              <a:buNone/>
            </a:pPr>
            <a:r>
              <a:rPr lang="en-JM" sz="1800"/>
              <a:t>Be prepared for them to say no</a:t>
            </a:r>
            <a:endParaRPr sz="1100"/>
          </a:p>
          <a:p>
            <a:pPr marL="520700" lvl="1" indent="-266700" algn="l" rtl="0">
              <a:lnSpc>
                <a:spcPct val="100000"/>
              </a:lnSpc>
              <a:spcBef>
                <a:spcPts val="0"/>
              </a:spcBef>
              <a:spcAft>
                <a:spcPts val="0"/>
              </a:spcAft>
              <a:buClr>
                <a:schemeClr val="dk1"/>
              </a:buClr>
              <a:buSzPts val="1800"/>
              <a:buChar char="•"/>
            </a:pPr>
            <a:r>
              <a:rPr lang="en-JM" sz="1800">
                <a:latin typeface="Source Sans Pro"/>
                <a:ea typeface="Source Sans Pro"/>
                <a:cs typeface="Source Sans Pro"/>
                <a:sym typeface="Source Sans Pro"/>
              </a:rPr>
              <a:t>Ask why</a:t>
            </a:r>
            <a:endParaRPr sz="1100"/>
          </a:p>
          <a:p>
            <a:pPr marL="520700" lvl="1" indent="-266700" algn="l" rtl="0">
              <a:lnSpc>
                <a:spcPct val="100000"/>
              </a:lnSpc>
              <a:spcBef>
                <a:spcPts val="0"/>
              </a:spcBef>
              <a:spcAft>
                <a:spcPts val="0"/>
              </a:spcAft>
              <a:buClr>
                <a:schemeClr val="dk1"/>
              </a:buClr>
              <a:buSzPts val="1800"/>
              <a:buChar char="•"/>
            </a:pPr>
            <a:r>
              <a:rPr lang="en-JM" sz="1800">
                <a:latin typeface="Source Sans Pro"/>
                <a:ea typeface="Source Sans Pro"/>
                <a:cs typeface="Source Sans Pro"/>
                <a:sym typeface="Source Sans Pro"/>
              </a:rPr>
              <a:t>What would make this valuable?</a:t>
            </a:r>
            <a:endParaRPr sz="1100"/>
          </a:p>
          <a:p>
            <a:pPr marL="520700" lvl="1" indent="-266700" algn="l" rtl="0">
              <a:lnSpc>
                <a:spcPct val="100000"/>
              </a:lnSpc>
              <a:spcBef>
                <a:spcPts val="0"/>
              </a:spcBef>
              <a:spcAft>
                <a:spcPts val="0"/>
              </a:spcAft>
              <a:buClr>
                <a:schemeClr val="dk1"/>
              </a:buClr>
              <a:buSzPts val="1800"/>
              <a:buChar char="•"/>
            </a:pPr>
            <a:r>
              <a:rPr lang="en-JM" sz="1800">
                <a:latin typeface="Source Sans Pro"/>
                <a:ea typeface="Source Sans Pro"/>
                <a:cs typeface="Source Sans Pro"/>
                <a:sym typeface="Source Sans Pro"/>
              </a:rPr>
              <a:t>What could we change?</a:t>
            </a:r>
            <a:endParaRPr sz="1100"/>
          </a:p>
          <a:p>
            <a:pPr marL="254000" lvl="1" indent="0" algn="l" rtl="0">
              <a:lnSpc>
                <a:spcPct val="100000"/>
              </a:lnSpc>
              <a:spcBef>
                <a:spcPts val="0"/>
              </a:spcBef>
              <a:spcAft>
                <a:spcPts val="0"/>
              </a:spcAft>
              <a:buClr>
                <a:schemeClr val="dk1"/>
              </a:buClr>
              <a:buSzPts val="1800"/>
              <a:buNone/>
            </a:pPr>
            <a:endParaRPr sz="1800"/>
          </a:p>
          <a:p>
            <a:pPr marL="0" lvl="0" indent="0" algn="l" rtl="0">
              <a:lnSpc>
                <a:spcPct val="100000"/>
              </a:lnSpc>
              <a:spcBef>
                <a:spcPts val="0"/>
              </a:spcBef>
              <a:spcAft>
                <a:spcPts val="0"/>
              </a:spcAft>
              <a:buClr>
                <a:schemeClr val="dk1"/>
              </a:buClr>
              <a:buSzPts val="1800"/>
              <a:buNone/>
            </a:pPr>
            <a:r>
              <a:rPr lang="en-JM" sz="1800"/>
              <a:t>Where to connect with businesses</a:t>
            </a:r>
            <a:endParaRPr sz="1100"/>
          </a:p>
          <a:p>
            <a:pPr marL="520700" lvl="1" indent="-266700" algn="l" rtl="0">
              <a:lnSpc>
                <a:spcPct val="100000"/>
              </a:lnSpc>
              <a:spcBef>
                <a:spcPts val="0"/>
              </a:spcBef>
              <a:spcAft>
                <a:spcPts val="0"/>
              </a:spcAft>
              <a:buClr>
                <a:schemeClr val="dk1"/>
              </a:buClr>
              <a:buSzPts val="1800"/>
              <a:buChar char="•"/>
            </a:pPr>
            <a:r>
              <a:rPr lang="en-JM" sz="1800">
                <a:latin typeface="Source Sans Pro"/>
                <a:ea typeface="Source Sans Pro"/>
                <a:cs typeface="Source Sans Pro"/>
                <a:sym typeface="Source Sans Pro"/>
              </a:rPr>
              <a:t>Chamber of Commerce</a:t>
            </a:r>
            <a:endParaRPr sz="1100"/>
          </a:p>
          <a:p>
            <a:pPr marL="520700" lvl="1" indent="-266700" algn="l" rtl="0">
              <a:lnSpc>
                <a:spcPct val="100000"/>
              </a:lnSpc>
              <a:spcBef>
                <a:spcPts val="0"/>
              </a:spcBef>
              <a:spcAft>
                <a:spcPts val="0"/>
              </a:spcAft>
              <a:buClr>
                <a:schemeClr val="dk1"/>
              </a:buClr>
              <a:buSzPts val="1800"/>
              <a:buChar char="•"/>
            </a:pPr>
            <a:r>
              <a:rPr lang="en-JM" sz="1800">
                <a:latin typeface="Source Sans Pro"/>
                <a:ea typeface="Source Sans Pro"/>
                <a:cs typeface="Source Sans Pro"/>
                <a:sym typeface="Source Sans Pro"/>
              </a:rPr>
              <a:t>Fundraising</a:t>
            </a:r>
            <a:endParaRPr sz="1100"/>
          </a:p>
          <a:p>
            <a:pPr marL="520700" lvl="1" indent="-266700" algn="l" rtl="0">
              <a:lnSpc>
                <a:spcPct val="100000"/>
              </a:lnSpc>
              <a:spcBef>
                <a:spcPts val="0"/>
              </a:spcBef>
              <a:spcAft>
                <a:spcPts val="0"/>
              </a:spcAft>
              <a:buClr>
                <a:schemeClr val="dk1"/>
              </a:buClr>
              <a:buSzPts val="1800"/>
              <a:buChar char="•"/>
            </a:pPr>
            <a:r>
              <a:rPr lang="en-JM" sz="1800">
                <a:latin typeface="Source Sans Pro"/>
                <a:ea typeface="Source Sans Pro"/>
                <a:cs typeface="Source Sans Pro"/>
                <a:sym typeface="Source Sans Pro"/>
              </a:rPr>
              <a:t>Parents</a:t>
            </a:r>
            <a:endParaRPr sz="1100"/>
          </a:p>
        </p:txBody>
      </p:sp>
      <p:pic>
        <p:nvPicPr>
          <p:cNvPr id="459" name="Google Shape;459;p53" descr="Sprouting Seed"/>
          <p:cNvPicPr preferRelativeResize="0"/>
          <p:nvPr/>
        </p:nvPicPr>
        <p:blipFill rotWithShape="1">
          <a:blip r:embed="rId3">
            <a:alphaModFix/>
          </a:blip>
          <a:srcRect/>
          <a:stretch/>
        </p:blipFill>
        <p:spPr>
          <a:xfrm>
            <a:off x="285750" y="1001062"/>
            <a:ext cx="685800" cy="685800"/>
          </a:xfrm>
          <a:prstGeom prst="rect">
            <a:avLst/>
          </a:prstGeom>
          <a:noFill/>
          <a:ln>
            <a:noFill/>
          </a:ln>
        </p:spPr>
      </p:pic>
      <p:pic>
        <p:nvPicPr>
          <p:cNvPr id="460" name="Google Shape;460;p53" descr="Playbook"/>
          <p:cNvPicPr preferRelativeResize="0"/>
          <p:nvPr/>
        </p:nvPicPr>
        <p:blipFill rotWithShape="1">
          <a:blip r:embed="rId4">
            <a:alphaModFix/>
          </a:blip>
          <a:srcRect/>
          <a:stretch/>
        </p:blipFill>
        <p:spPr>
          <a:xfrm>
            <a:off x="286672" y="2284019"/>
            <a:ext cx="685800" cy="685800"/>
          </a:xfrm>
          <a:prstGeom prst="rect">
            <a:avLst/>
          </a:prstGeom>
          <a:noFill/>
          <a:ln>
            <a:noFill/>
          </a:ln>
        </p:spPr>
      </p:pic>
      <p:pic>
        <p:nvPicPr>
          <p:cNvPr id="461" name="Google Shape;461;p53" descr="Board Of Directors"/>
          <p:cNvPicPr preferRelativeResize="0"/>
          <p:nvPr/>
        </p:nvPicPr>
        <p:blipFill rotWithShape="1">
          <a:blip r:embed="rId5">
            <a:alphaModFix/>
          </a:blip>
          <a:srcRect/>
          <a:stretch/>
        </p:blipFill>
        <p:spPr>
          <a:xfrm>
            <a:off x="285750" y="3605161"/>
            <a:ext cx="685800" cy="6858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54"/>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2"/>
              </a:buClr>
              <a:buSzPts val="2400"/>
              <a:buFont typeface="Candara"/>
              <a:buNone/>
            </a:pPr>
            <a:r>
              <a:rPr lang="en-JM" sz="2800"/>
              <a:t>HTI Learnings</a:t>
            </a:r>
            <a:endParaRPr sz="2800"/>
          </a:p>
        </p:txBody>
      </p:sp>
      <p:sp>
        <p:nvSpPr>
          <p:cNvPr id="467" name="Google Shape;467;p54"/>
          <p:cNvSpPr txBox="1">
            <a:spLocks noGrp="1"/>
          </p:cNvSpPr>
          <p:nvPr>
            <p:ph type="body" idx="1"/>
          </p:nvPr>
        </p:nvSpPr>
        <p:spPr>
          <a:xfrm>
            <a:off x="628650" y="943652"/>
            <a:ext cx="7886700" cy="3256200"/>
          </a:xfrm>
          <a:prstGeom prst="rect">
            <a:avLst/>
          </a:prstGeom>
          <a:noFill/>
          <a:ln>
            <a:noFill/>
          </a:ln>
        </p:spPr>
        <p:txBody>
          <a:bodyPr spcFirstLastPara="1" wrap="square" lIns="68575" tIns="34275" rIns="68575" bIns="34275" anchor="t" anchorCtr="0">
            <a:noAutofit/>
          </a:bodyPr>
          <a:lstStyle/>
          <a:p>
            <a:pPr marL="254000" lvl="0" indent="-254000" algn="l" rtl="0">
              <a:lnSpc>
                <a:spcPct val="100000"/>
              </a:lnSpc>
              <a:spcBef>
                <a:spcPts val="0"/>
              </a:spcBef>
              <a:spcAft>
                <a:spcPts val="0"/>
              </a:spcAft>
              <a:buClr>
                <a:schemeClr val="dk1"/>
              </a:buClr>
              <a:buSzPts val="1800"/>
              <a:buFont typeface="Arial"/>
              <a:buChar char="•"/>
            </a:pPr>
            <a:r>
              <a:rPr lang="en-JM" sz="1800" b="0">
                <a:latin typeface="Source Sans Pro"/>
                <a:ea typeface="Source Sans Pro"/>
                <a:cs typeface="Source Sans Pro"/>
                <a:sym typeface="Source Sans Pro"/>
              </a:rPr>
              <a:t>Businesses want to help, they don’t always know how</a:t>
            </a:r>
            <a:br>
              <a:rPr lang="en-JM" sz="1800" b="0">
                <a:latin typeface="Source Sans Pro"/>
                <a:ea typeface="Source Sans Pro"/>
                <a:cs typeface="Source Sans Pro"/>
                <a:sym typeface="Source Sans Pro"/>
              </a:rPr>
            </a:br>
            <a:endParaRPr sz="1800" b="0">
              <a:latin typeface="Source Sans Pro"/>
              <a:ea typeface="Source Sans Pro"/>
              <a:cs typeface="Source Sans Pro"/>
              <a:sym typeface="Source Sans Pro"/>
            </a:endParaRPr>
          </a:p>
          <a:p>
            <a:pPr marL="254000" lvl="0" indent="-254000" algn="l" rtl="0">
              <a:lnSpc>
                <a:spcPct val="100000"/>
              </a:lnSpc>
              <a:spcBef>
                <a:spcPts val="0"/>
              </a:spcBef>
              <a:spcAft>
                <a:spcPts val="0"/>
              </a:spcAft>
              <a:buClr>
                <a:schemeClr val="dk1"/>
              </a:buClr>
              <a:buSzPts val="1800"/>
              <a:buFont typeface="Arial"/>
              <a:buChar char="•"/>
            </a:pPr>
            <a:r>
              <a:rPr lang="en-JM" sz="1800" b="0">
                <a:latin typeface="Source Sans Pro"/>
                <a:ea typeface="Source Sans Pro"/>
                <a:cs typeface="Source Sans Pro"/>
                <a:sym typeface="Source Sans Pro"/>
              </a:rPr>
              <a:t>Use contacts and pre-existing relationships to jumpstart the process</a:t>
            </a:r>
            <a:br>
              <a:rPr lang="en-JM" sz="1800" b="0">
                <a:latin typeface="Source Sans Pro"/>
                <a:ea typeface="Source Sans Pro"/>
                <a:cs typeface="Source Sans Pro"/>
                <a:sym typeface="Source Sans Pro"/>
              </a:rPr>
            </a:br>
            <a:endParaRPr sz="1800" b="0">
              <a:latin typeface="Source Sans Pro"/>
              <a:ea typeface="Source Sans Pro"/>
              <a:cs typeface="Source Sans Pro"/>
              <a:sym typeface="Source Sans Pro"/>
            </a:endParaRPr>
          </a:p>
          <a:p>
            <a:pPr marL="254000" lvl="0" indent="-254000" algn="l" rtl="0">
              <a:lnSpc>
                <a:spcPct val="100000"/>
              </a:lnSpc>
              <a:spcBef>
                <a:spcPts val="0"/>
              </a:spcBef>
              <a:spcAft>
                <a:spcPts val="0"/>
              </a:spcAft>
              <a:buClr>
                <a:schemeClr val="dk1"/>
              </a:buClr>
              <a:buSzPts val="1800"/>
              <a:buFont typeface="Arial"/>
              <a:buChar char="•"/>
            </a:pPr>
            <a:r>
              <a:rPr lang="en-JM" sz="1800" b="0">
                <a:latin typeface="Source Sans Pro"/>
                <a:ea typeface="Source Sans Pro"/>
                <a:cs typeface="Source Sans Pro"/>
                <a:sym typeface="Source Sans Pro"/>
              </a:rPr>
              <a:t>Businesses are primarily concerned with their bottom line</a:t>
            </a:r>
            <a:br>
              <a:rPr lang="en-JM" sz="1800" b="0">
                <a:latin typeface="Source Sans Pro"/>
                <a:ea typeface="Source Sans Pro"/>
                <a:cs typeface="Source Sans Pro"/>
                <a:sym typeface="Source Sans Pro"/>
              </a:rPr>
            </a:br>
            <a:endParaRPr sz="1800" b="0">
              <a:latin typeface="Source Sans Pro"/>
              <a:ea typeface="Source Sans Pro"/>
              <a:cs typeface="Source Sans Pro"/>
              <a:sym typeface="Source Sans Pro"/>
            </a:endParaRPr>
          </a:p>
          <a:p>
            <a:pPr marL="254000" lvl="0" indent="-254000" algn="l" rtl="0">
              <a:lnSpc>
                <a:spcPct val="100000"/>
              </a:lnSpc>
              <a:spcBef>
                <a:spcPts val="0"/>
              </a:spcBef>
              <a:spcAft>
                <a:spcPts val="0"/>
              </a:spcAft>
              <a:buClr>
                <a:schemeClr val="dk1"/>
              </a:buClr>
              <a:buSzPts val="1800"/>
              <a:buFont typeface="Arial"/>
              <a:buChar char="•"/>
            </a:pPr>
            <a:r>
              <a:rPr lang="en-JM" sz="1800" b="0">
                <a:latin typeface="Source Sans Pro"/>
                <a:ea typeface="Source Sans Pro"/>
                <a:cs typeface="Source Sans Pro"/>
                <a:sym typeface="Source Sans Pro"/>
              </a:rPr>
              <a:t>Follow up! One great conversation doesn’t always translate to engagement</a:t>
            </a:r>
            <a:br>
              <a:rPr lang="en-JM" sz="1800" b="0">
                <a:latin typeface="Source Sans Pro"/>
                <a:ea typeface="Source Sans Pro"/>
                <a:cs typeface="Source Sans Pro"/>
                <a:sym typeface="Source Sans Pro"/>
              </a:rPr>
            </a:br>
            <a:endParaRPr sz="1800" b="0">
              <a:latin typeface="Source Sans Pro"/>
              <a:ea typeface="Source Sans Pro"/>
              <a:cs typeface="Source Sans Pro"/>
              <a:sym typeface="Source Sans Pro"/>
            </a:endParaRPr>
          </a:p>
          <a:p>
            <a:pPr marL="254000" lvl="0" indent="-254000" algn="l" rtl="0">
              <a:lnSpc>
                <a:spcPct val="100000"/>
              </a:lnSpc>
              <a:spcBef>
                <a:spcPts val="0"/>
              </a:spcBef>
              <a:spcAft>
                <a:spcPts val="0"/>
              </a:spcAft>
              <a:buSzPts val="1800"/>
              <a:buFont typeface="Source Sans Pro"/>
              <a:buChar char="•"/>
            </a:pPr>
            <a:r>
              <a:rPr lang="en-JM" sz="1800" b="0">
                <a:latin typeface="Source Sans Pro"/>
                <a:ea typeface="Source Sans Pro"/>
                <a:cs typeface="Source Sans Pro"/>
                <a:sym typeface="Source Sans Pro"/>
              </a:rPr>
              <a:t>Having a staff member dedicated to work-based learning and internships is a huge asset. They will have the time and capacity to build and maintain business relationships.</a:t>
            </a:r>
            <a:endParaRPr sz="1800" b="0">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55"/>
          <p:cNvSpPr txBox="1">
            <a:spLocks noGrp="1"/>
          </p:cNvSpPr>
          <p:nvPr>
            <p:ph type="title"/>
          </p:nvPr>
        </p:nvSpPr>
        <p:spPr>
          <a:xfrm>
            <a:off x="628650" y="273844"/>
            <a:ext cx="7886700" cy="722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chemeClr val="accent2"/>
              </a:buClr>
              <a:buSzPts val="2400"/>
              <a:buFont typeface="Candara"/>
              <a:buNone/>
            </a:pPr>
            <a:r>
              <a:rPr lang="en-JM" sz="2800"/>
              <a:t>Tips, Tricks &amp; Resources</a:t>
            </a:r>
            <a:endParaRPr sz="2800"/>
          </a:p>
        </p:txBody>
      </p:sp>
      <p:sp>
        <p:nvSpPr>
          <p:cNvPr id="473" name="Google Shape;473;p55"/>
          <p:cNvSpPr txBox="1">
            <a:spLocks noGrp="1"/>
          </p:cNvSpPr>
          <p:nvPr>
            <p:ph type="body" idx="1"/>
          </p:nvPr>
        </p:nvSpPr>
        <p:spPr>
          <a:xfrm>
            <a:off x="1818600" y="996250"/>
            <a:ext cx="5506800" cy="3569400"/>
          </a:xfrm>
          <a:prstGeom prst="rect">
            <a:avLst/>
          </a:prstGeom>
          <a:noFill/>
          <a:ln>
            <a:noFill/>
          </a:ln>
        </p:spPr>
        <p:txBody>
          <a:bodyPr spcFirstLastPara="1" wrap="square" lIns="68575" tIns="34275" rIns="68575" bIns="34275" anchor="t" anchorCtr="0">
            <a:noAutofit/>
          </a:bodyPr>
          <a:lstStyle/>
          <a:p>
            <a:pPr marL="254000" lvl="0" indent="-254000" algn="l" rtl="0">
              <a:lnSpc>
                <a:spcPct val="100000"/>
              </a:lnSpc>
              <a:spcBef>
                <a:spcPts val="0"/>
              </a:spcBef>
              <a:spcAft>
                <a:spcPts val="0"/>
              </a:spcAft>
              <a:buClr>
                <a:schemeClr val="dk1"/>
              </a:buClr>
              <a:buSzPts val="1800"/>
              <a:buFont typeface="Arial"/>
              <a:buChar char="•"/>
            </a:pPr>
            <a:r>
              <a:rPr lang="en-JM" sz="1800" b="0">
                <a:latin typeface="Source Sans Pro"/>
                <a:ea typeface="Source Sans Pro"/>
                <a:cs typeface="Source Sans Pro"/>
                <a:sym typeface="Source Sans Pro"/>
              </a:rPr>
              <a:t>Look to examples in your area doing this work</a:t>
            </a:r>
            <a:br>
              <a:rPr lang="en-JM" sz="1800" b="0">
                <a:latin typeface="Source Sans Pro"/>
                <a:ea typeface="Source Sans Pro"/>
                <a:cs typeface="Source Sans Pro"/>
                <a:sym typeface="Source Sans Pro"/>
              </a:rPr>
            </a:br>
            <a:endParaRPr sz="1800" b="0">
              <a:latin typeface="Source Sans Pro"/>
              <a:ea typeface="Source Sans Pro"/>
              <a:cs typeface="Source Sans Pro"/>
              <a:sym typeface="Source Sans Pro"/>
            </a:endParaRPr>
          </a:p>
          <a:p>
            <a:pPr marL="254000" lvl="0" indent="-254000" algn="l" rtl="0">
              <a:lnSpc>
                <a:spcPct val="100000"/>
              </a:lnSpc>
              <a:spcBef>
                <a:spcPts val="0"/>
              </a:spcBef>
              <a:spcAft>
                <a:spcPts val="0"/>
              </a:spcAft>
              <a:buClr>
                <a:schemeClr val="dk1"/>
              </a:buClr>
              <a:buSzPts val="1800"/>
              <a:buFont typeface="Arial"/>
              <a:buChar char="•"/>
            </a:pPr>
            <a:r>
              <a:rPr lang="en-JM" sz="1800" b="0">
                <a:latin typeface="Source Sans Pro"/>
                <a:ea typeface="Source Sans Pro"/>
                <a:cs typeface="Source Sans Pro"/>
                <a:sym typeface="Source Sans Pro"/>
              </a:rPr>
              <a:t>St. Vrain Valley Schools </a:t>
            </a:r>
            <a:r>
              <a:rPr lang="en-JM" sz="1800" b="0" u="sng">
                <a:solidFill>
                  <a:schemeClr val="hlink"/>
                </a:solidFill>
                <a:latin typeface="Source Sans Pro"/>
                <a:ea typeface="Source Sans Pro"/>
                <a:cs typeface="Source Sans Pro"/>
                <a:sym typeface="Source Sans Pro"/>
                <a:hlinkClick r:id="rId3"/>
              </a:rPr>
              <a:t>Community Strong Program</a:t>
            </a:r>
            <a:r>
              <a:rPr lang="en-JM"/>
              <a:t/>
            </a:r>
            <a:br>
              <a:rPr lang="en-JM"/>
            </a:br>
            <a:endParaRPr/>
          </a:p>
          <a:p>
            <a:pPr marL="254000" lvl="0" indent="-254000" algn="l" rtl="0">
              <a:lnSpc>
                <a:spcPct val="100000"/>
              </a:lnSpc>
              <a:spcBef>
                <a:spcPts val="0"/>
              </a:spcBef>
              <a:spcAft>
                <a:spcPts val="0"/>
              </a:spcAft>
              <a:buClr>
                <a:schemeClr val="dk1"/>
              </a:buClr>
              <a:buSzPts val="1800"/>
              <a:buFont typeface="Arial"/>
              <a:buChar char="•"/>
            </a:pPr>
            <a:r>
              <a:rPr lang="en-JM" sz="1800" b="0" u="sng">
                <a:solidFill>
                  <a:schemeClr val="hlink"/>
                </a:solidFill>
                <a:latin typeface="Source Sans Pro"/>
                <a:ea typeface="Source Sans Pro"/>
                <a:cs typeface="Source Sans Pro"/>
                <a:sym typeface="Source Sans Pro"/>
                <a:hlinkClick r:id="rId4"/>
              </a:rPr>
              <a:t>Colorado Roadmap to Work-Based Learning</a:t>
            </a:r>
            <a:endParaRPr sz="1800" b="0">
              <a:latin typeface="Source Sans Pro"/>
              <a:ea typeface="Source Sans Pro"/>
              <a:cs typeface="Source Sans Pro"/>
              <a:sym typeface="Source Sans Pro"/>
            </a:endParaRPr>
          </a:p>
          <a:p>
            <a:pPr marL="685800" lvl="2" indent="-254000" algn="l" rtl="0">
              <a:lnSpc>
                <a:spcPct val="100000"/>
              </a:lnSpc>
              <a:spcBef>
                <a:spcPts val="0"/>
              </a:spcBef>
              <a:spcAft>
                <a:spcPts val="0"/>
              </a:spcAft>
              <a:buClr>
                <a:schemeClr val="dk1"/>
              </a:buClr>
              <a:buSzPts val="1800"/>
              <a:buFont typeface="Courier New"/>
              <a:buChar char="o"/>
            </a:pPr>
            <a:r>
              <a:rPr lang="en-JM" sz="1800" b="0" i="1">
                <a:latin typeface="Source Sans Pro"/>
                <a:ea typeface="Source Sans Pro"/>
                <a:cs typeface="Source Sans Pro"/>
                <a:sym typeface="Source Sans Pro"/>
              </a:rPr>
              <a:t>Career-Connected Learning Continuum</a:t>
            </a:r>
            <a:r>
              <a:rPr lang="en-JM" sz="1800" b="0">
                <a:latin typeface="Source Sans Pro"/>
                <a:ea typeface="Source Sans Pro"/>
                <a:cs typeface="Source Sans Pro"/>
                <a:sym typeface="Source Sans Pro"/>
              </a:rPr>
              <a:t/>
            </a:r>
            <a:br>
              <a:rPr lang="en-JM" sz="1800" b="0">
                <a:latin typeface="Source Sans Pro"/>
                <a:ea typeface="Source Sans Pro"/>
                <a:cs typeface="Source Sans Pro"/>
                <a:sym typeface="Source Sans Pro"/>
              </a:rPr>
            </a:br>
            <a:endParaRPr sz="1800" b="0">
              <a:latin typeface="Source Sans Pro"/>
              <a:ea typeface="Source Sans Pro"/>
              <a:cs typeface="Source Sans Pro"/>
              <a:sym typeface="Source Sans Pro"/>
            </a:endParaRPr>
          </a:p>
          <a:p>
            <a:pPr marL="254000" lvl="0" indent="-254000" algn="l" rtl="0">
              <a:lnSpc>
                <a:spcPct val="100000"/>
              </a:lnSpc>
              <a:spcBef>
                <a:spcPts val="0"/>
              </a:spcBef>
              <a:spcAft>
                <a:spcPts val="0"/>
              </a:spcAft>
              <a:buClr>
                <a:schemeClr val="dk1"/>
              </a:buClr>
              <a:buSzPts val="1800"/>
              <a:buFont typeface="Arial"/>
              <a:buChar char="•"/>
            </a:pPr>
            <a:r>
              <a:rPr lang="en-JM" sz="1800" b="0" u="sng">
                <a:solidFill>
                  <a:schemeClr val="hlink"/>
                </a:solidFill>
                <a:latin typeface="Source Sans Pro"/>
                <a:ea typeface="Source Sans Pro"/>
                <a:cs typeface="Source Sans Pro"/>
                <a:sym typeface="Source Sans Pro"/>
                <a:hlinkClick r:id="rId5"/>
              </a:rPr>
              <a:t>Homegrown Talent Initiative Website </a:t>
            </a:r>
            <a:r>
              <a:rPr lang="en-JM" sz="1800" b="0">
                <a:latin typeface="Source Sans Pro"/>
                <a:ea typeface="Source Sans Pro"/>
                <a:cs typeface="Source Sans Pro"/>
                <a:sym typeface="Source Sans Pro"/>
              </a:rPr>
              <a:t/>
            </a:r>
            <a:br>
              <a:rPr lang="en-JM" sz="1800" b="0">
                <a:latin typeface="Source Sans Pro"/>
                <a:ea typeface="Source Sans Pro"/>
                <a:cs typeface="Source Sans Pro"/>
                <a:sym typeface="Source Sans Pro"/>
              </a:rPr>
            </a:br>
            <a:endParaRPr sz="1800" b="0">
              <a:latin typeface="Source Sans Pro"/>
              <a:ea typeface="Source Sans Pro"/>
              <a:cs typeface="Source Sans Pro"/>
              <a:sym typeface="Source Sans Pro"/>
            </a:endParaRPr>
          </a:p>
          <a:p>
            <a:pPr marL="254000" lvl="0" indent="-254000" algn="l" rtl="0">
              <a:lnSpc>
                <a:spcPct val="100000"/>
              </a:lnSpc>
              <a:spcBef>
                <a:spcPts val="0"/>
              </a:spcBef>
              <a:spcAft>
                <a:spcPts val="0"/>
              </a:spcAft>
              <a:buClr>
                <a:schemeClr val="dk1"/>
              </a:buClr>
              <a:buSzPts val="1800"/>
              <a:buFont typeface="Arial"/>
              <a:buChar char="•"/>
            </a:pPr>
            <a:r>
              <a:rPr lang="en-JM" sz="1800" b="0">
                <a:latin typeface="Source Sans Pro"/>
                <a:ea typeface="Source Sans Pro"/>
                <a:cs typeface="Source Sans Pro"/>
                <a:sym typeface="Source Sans Pro"/>
              </a:rPr>
              <a:t>OEDIT </a:t>
            </a:r>
            <a:r>
              <a:rPr lang="en-JM" sz="1800" b="0" u="sng">
                <a:solidFill>
                  <a:schemeClr val="hlink"/>
                </a:solidFill>
                <a:latin typeface="Source Sans Pro"/>
                <a:ea typeface="Source Sans Pro"/>
                <a:cs typeface="Source Sans Pro"/>
                <a:sym typeface="Source Sans Pro"/>
                <a:hlinkClick r:id="rId6"/>
              </a:rPr>
              <a:t>Regional Economies</a:t>
            </a:r>
            <a:r>
              <a:rPr lang="en-JM" sz="1800" b="0">
                <a:latin typeface="Source Sans Pro"/>
                <a:ea typeface="Source Sans Pro"/>
                <a:cs typeface="Source Sans Pro"/>
                <a:sym typeface="Source Sans Pro"/>
              </a:rPr>
              <a:t> and </a:t>
            </a:r>
            <a:r>
              <a:rPr lang="en-JM" sz="1800" b="0" u="sng">
                <a:solidFill>
                  <a:schemeClr val="hlink"/>
                </a:solidFill>
                <a:latin typeface="Source Sans Pro"/>
                <a:ea typeface="Source Sans Pro"/>
                <a:cs typeface="Source Sans Pro"/>
                <a:sym typeface="Source Sans Pro"/>
                <a:hlinkClick r:id="rId7"/>
              </a:rPr>
              <a:t>Funding Initiatives</a:t>
            </a:r>
            <a:r>
              <a:rPr lang="en-JM">
                <a:uFill>
                  <a:noFill/>
                </a:uFill>
                <a:hlinkClick r:id="rId7"/>
              </a:rPr>
              <a:t/>
            </a:r>
            <a:br>
              <a:rPr lang="en-JM">
                <a:uFill>
                  <a:noFill/>
                </a:uFill>
                <a:hlinkClick r:id="rId7"/>
              </a:rPr>
            </a:br>
            <a:endParaRPr/>
          </a:p>
          <a:p>
            <a:pPr marL="254000" lvl="0" indent="-254000" algn="l" rtl="0">
              <a:lnSpc>
                <a:spcPct val="100000"/>
              </a:lnSpc>
              <a:spcBef>
                <a:spcPts val="0"/>
              </a:spcBef>
              <a:spcAft>
                <a:spcPts val="0"/>
              </a:spcAft>
              <a:buClr>
                <a:schemeClr val="dk1"/>
              </a:buClr>
              <a:buSzPts val="1800"/>
              <a:buFont typeface="Arial"/>
              <a:buChar char="•"/>
            </a:pPr>
            <a:r>
              <a:rPr lang="en-JM" sz="1800" b="0">
                <a:latin typeface="Source Sans Pro"/>
                <a:ea typeface="Source Sans Pro"/>
                <a:cs typeface="Source Sans Pro"/>
                <a:sym typeface="Source Sans Pro"/>
              </a:rPr>
              <a:t>D.C. Public Schools </a:t>
            </a:r>
            <a:r>
              <a:rPr lang="en-JM" sz="1800" b="0" u="sng">
                <a:solidFill>
                  <a:schemeClr val="hlink"/>
                </a:solidFill>
                <a:latin typeface="Source Sans Pro"/>
                <a:ea typeface="Source Sans Pro"/>
                <a:cs typeface="Source Sans Pro"/>
                <a:sym typeface="Source Sans Pro"/>
                <a:hlinkClick r:id="rId8"/>
              </a:rPr>
              <a:t>Internship Program </a:t>
            </a:r>
            <a:r>
              <a:rPr lang="en-JM" sz="1800" b="0" u="sng">
                <a:solidFill>
                  <a:schemeClr val="hlink"/>
                </a:solidFill>
                <a:latin typeface="Source Sans Pro"/>
                <a:ea typeface="Source Sans Pro"/>
                <a:cs typeface="Source Sans Pro"/>
                <a:sym typeface="Source Sans Pro"/>
                <a:hlinkClick r:id="rId7"/>
              </a:rPr>
              <a:t> </a:t>
            </a:r>
            <a:r>
              <a:rPr lang="en-JM" sz="1800" b="0">
                <a:latin typeface="Source Sans Pro"/>
                <a:ea typeface="Source Sans Pro"/>
                <a:cs typeface="Source Sans Pro"/>
                <a:sym typeface="Source Sans Pro"/>
              </a:rPr>
              <a:t/>
            </a:r>
            <a:br>
              <a:rPr lang="en-JM" sz="1800" b="0">
                <a:latin typeface="Source Sans Pro"/>
                <a:ea typeface="Source Sans Pro"/>
                <a:cs typeface="Source Sans Pro"/>
                <a:sym typeface="Source Sans Pro"/>
              </a:rPr>
            </a:br>
            <a:endParaRPr sz="1800" b="0">
              <a:latin typeface="Source Sans Pro"/>
              <a:ea typeface="Source Sans Pro"/>
              <a:cs typeface="Source Sans Pro"/>
              <a:sym typeface="Source Sans Pro"/>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56"/>
          <p:cNvSpPr txBox="1">
            <a:spLocks noGrp="1"/>
          </p:cNvSpPr>
          <p:nvPr>
            <p:ph type="ctrTitle"/>
          </p:nvPr>
        </p:nvSpPr>
        <p:spPr>
          <a:xfrm>
            <a:off x="1143000" y="841772"/>
            <a:ext cx="6858000" cy="1790700"/>
          </a:xfrm>
          <a:prstGeom prst="rect">
            <a:avLst/>
          </a:prstGeom>
        </p:spPr>
        <p:txBody>
          <a:bodyPr spcFirstLastPara="1" wrap="square" lIns="68575" tIns="34275" rIns="68575" bIns="34275" anchor="b" anchorCtr="0">
            <a:noAutofit/>
          </a:bodyPr>
          <a:lstStyle/>
          <a:p>
            <a:pPr marL="0" lvl="0" indent="0" algn="ctr" rtl="0">
              <a:spcBef>
                <a:spcPts val="0"/>
              </a:spcBef>
              <a:spcAft>
                <a:spcPts val="0"/>
              </a:spcAft>
              <a:buNone/>
            </a:pPr>
            <a:r>
              <a:rPr lang="en-JM"/>
              <a:t>Questions???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57"/>
          <p:cNvSpPr txBox="1">
            <a:spLocks noGrp="1"/>
          </p:cNvSpPr>
          <p:nvPr>
            <p:ph type="ctrTitle"/>
          </p:nvPr>
        </p:nvSpPr>
        <p:spPr>
          <a:xfrm>
            <a:off x="462900" y="1921801"/>
            <a:ext cx="8218200" cy="1299900"/>
          </a:xfrm>
          <a:prstGeom prst="rect">
            <a:avLst/>
          </a:prstGeom>
        </p:spPr>
        <p:txBody>
          <a:bodyPr spcFirstLastPara="1" wrap="square" lIns="68575" tIns="34275" rIns="68575" bIns="34275" anchor="b" anchorCtr="0">
            <a:noAutofit/>
          </a:bodyPr>
          <a:lstStyle/>
          <a:p>
            <a:pPr marL="0" lvl="0" indent="0" algn="l" rtl="0">
              <a:spcBef>
                <a:spcPts val="0"/>
              </a:spcBef>
              <a:spcAft>
                <a:spcPts val="0"/>
              </a:spcAft>
              <a:buNone/>
            </a:pPr>
            <a:r>
              <a:rPr lang="en-JM" sz="3900"/>
              <a:t>What are your major takeaways?</a:t>
            </a:r>
            <a:endParaRPr sz="3900"/>
          </a:p>
          <a:p>
            <a:pPr marL="0" lvl="0" indent="0" algn="l" rtl="0">
              <a:spcBef>
                <a:spcPts val="0"/>
              </a:spcBef>
              <a:spcAft>
                <a:spcPts val="0"/>
              </a:spcAft>
              <a:buNone/>
            </a:pPr>
            <a:endParaRPr sz="3900"/>
          </a:p>
          <a:p>
            <a:pPr marL="0" lvl="0" indent="0" algn="l" rtl="0">
              <a:spcBef>
                <a:spcPts val="0"/>
              </a:spcBef>
              <a:spcAft>
                <a:spcPts val="0"/>
              </a:spcAft>
              <a:buNone/>
            </a:pPr>
            <a:r>
              <a:rPr lang="en-JM" sz="3900"/>
              <a:t>What is your immediate next step?</a:t>
            </a:r>
            <a:endParaRPr sz="3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4</a:t>
            </a:fld>
            <a:endParaRPr/>
          </a:p>
        </p:txBody>
      </p:sp>
      <p:sp>
        <p:nvSpPr>
          <p:cNvPr id="158" name="Google Shape;158;p22"/>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JM"/>
              <a:t>January - June</a:t>
            </a:r>
            <a:endParaRPr/>
          </a:p>
          <a:p>
            <a:pPr marL="457200" lvl="0" indent="-355600" algn="l" rtl="0">
              <a:spcBef>
                <a:spcPts val="0"/>
              </a:spcBef>
              <a:spcAft>
                <a:spcPts val="0"/>
              </a:spcAft>
              <a:buSzPts val="2000"/>
              <a:buChar char="●"/>
            </a:pPr>
            <a:r>
              <a:rPr lang="en-JM"/>
              <a:t>5-8 Districts </a:t>
            </a:r>
            <a:endParaRPr/>
          </a:p>
          <a:p>
            <a:pPr marL="457200" lvl="0" indent="-355600" algn="l" rtl="0">
              <a:spcBef>
                <a:spcPts val="0"/>
              </a:spcBef>
              <a:spcAft>
                <a:spcPts val="0"/>
              </a:spcAft>
              <a:buSzPts val="2000"/>
              <a:buChar char="●"/>
            </a:pPr>
            <a:r>
              <a:rPr lang="en-JM"/>
              <a:t>Application to open Oct 6th and close December 7th</a:t>
            </a:r>
            <a:endParaRPr/>
          </a:p>
          <a:p>
            <a:pPr marL="0" lvl="0" indent="0" algn="l" rtl="0">
              <a:spcBef>
                <a:spcPts val="0"/>
              </a:spcBef>
              <a:spcAft>
                <a:spcPts val="0"/>
              </a:spcAft>
              <a:buNone/>
            </a:pPr>
            <a:endParaRPr/>
          </a:p>
          <a:p>
            <a:pPr marL="0" lvl="0" indent="0" algn="l" rtl="0">
              <a:spcBef>
                <a:spcPts val="0"/>
              </a:spcBef>
              <a:spcAft>
                <a:spcPts val="0"/>
              </a:spcAft>
              <a:buNone/>
            </a:pPr>
            <a:r>
              <a:rPr lang="en-JM"/>
              <a:t>Goal: Build a sustainable work-based learning program utilizing design based thinking strategies</a:t>
            </a:r>
            <a:endParaRPr/>
          </a:p>
          <a:p>
            <a:pPr marL="0" lvl="0" indent="0" algn="l" rtl="0">
              <a:spcBef>
                <a:spcPts val="0"/>
              </a:spcBef>
              <a:spcAft>
                <a:spcPts val="0"/>
              </a:spcAft>
              <a:buNone/>
            </a:pPr>
            <a:endParaRPr/>
          </a:p>
          <a:p>
            <a:pPr marL="0" lvl="0" indent="0" algn="l" rtl="0">
              <a:spcBef>
                <a:spcPts val="0"/>
              </a:spcBef>
              <a:spcAft>
                <a:spcPts val="0"/>
              </a:spcAft>
              <a:buNone/>
            </a:pPr>
            <a:r>
              <a:rPr lang="en-JM"/>
              <a:t>To find more information: </a:t>
            </a:r>
            <a:r>
              <a:rPr lang="en-JM" u="sng">
                <a:solidFill>
                  <a:srgbClr val="1155CC"/>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https://cwdc.colorado.gov/resources/technical-assistance</a:t>
            </a:r>
            <a:endParaRPr sz="2900"/>
          </a:p>
        </p:txBody>
      </p:sp>
      <p:sp>
        <p:nvSpPr>
          <p:cNvPr id="159" name="Google Shape;159;p22"/>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2700"/>
              <a:t>Community of Practice Application Information</a:t>
            </a:r>
            <a:endParaRPr sz="27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Google Shape;491;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40</a:t>
            </a:fld>
            <a:endParaRPr/>
          </a:p>
        </p:txBody>
      </p:sp>
      <p:sp>
        <p:nvSpPr>
          <p:cNvPr id="492" name="Google Shape;492;p58"/>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a:t>Survey and Punch Card</a:t>
            </a:r>
            <a:endParaRPr/>
          </a:p>
        </p:txBody>
      </p:sp>
      <p:pic>
        <p:nvPicPr>
          <p:cNvPr id="493" name="Google Shape;493;p58"/>
          <p:cNvPicPr preferRelativeResize="0"/>
          <p:nvPr/>
        </p:nvPicPr>
        <p:blipFill>
          <a:blip r:embed="rId3">
            <a:alphaModFix/>
          </a:blip>
          <a:stretch>
            <a:fillRect/>
          </a:stretch>
        </p:blipFill>
        <p:spPr>
          <a:xfrm>
            <a:off x="2038558" y="1289920"/>
            <a:ext cx="5066876" cy="2860249"/>
          </a:xfrm>
          <a:prstGeom prst="rect">
            <a:avLst/>
          </a:prstGeom>
          <a:noFill/>
          <a:ln w="28575" cap="flat" cmpd="sng">
            <a:solidFill>
              <a:schemeClr val="dk2"/>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59"/>
          <p:cNvSpPr txBox="1">
            <a:spLocks noGrp="1"/>
          </p:cNvSpPr>
          <p:nvPr>
            <p:ph type="title"/>
          </p:nvPr>
        </p:nvSpPr>
        <p:spPr>
          <a:xfrm>
            <a:off x="468500" y="1840500"/>
            <a:ext cx="8232000" cy="1455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JM"/>
              <a:t>Thank you!</a:t>
            </a:r>
            <a:endParaRPr/>
          </a:p>
          <a:p>
            <a:pPr marL="0" lvl="0" indent="0" algn="ctr" rtl="0">
              <a:spcBef>
                <a:spcPts val="0"/>
              </a:spcBef>
              <a:spcAft>
                <a:spcPts val="0"/>
              </a:spcAft>
              <a:buNone/>
            </a:pPr>
            <a:r>
              <a:rPr lang="en-JM" sz="3500"/>
              <a:t>Next Webinar: November 13 3-4:30</a:t>
            </a:r>
            <a:endParaRPr sz="3500"/>
          </a:p>
          <a:p>
            <a:pPr marL="0" lvl="0" indent="0" algn="ctr" rtl="0">
              <a:spcBef>
                <a:spcPts val="0"/>
              </a:spcBef>
              <a:spcAft>
                <a:spcPts val="0"/>
              </a:spcAft>
              <a:buNone/>
            </a:pPr>
            <a:r>
              <a:rPr lang="en-JM" sz="3500"/>
              <a:t>Equity, Access and Data</a:t>
            </a:r>
            <a:endParaRPr sz="3500"/>
          </a:p>
          <a:p>
            <a:pPr marL="0" lvl="0" indent="0" algn="ctr" rtl="0">
              <a:spcBef>
                <a:spcPts val="0"/>
              </a:spcBef>
              <a:spcAft>
                <a:spcPts val="0"/>
              </a:spcAft>
              <a:buNone/>
            </a:pPr>
            <a:r>
              <a:rPr lang="en-JM" sz="1100" u="sng">
                <a:solidFill>
                  <a:schemeClr val="hlink"/>
                </a:solidFill>
                <a:latin typeface="Arial"/>
                <a:ea typeface="Arial"/>
                <a:cs typeface="Arial"/>
                <a:sym typeface="Arial"/>
                <a:hlinkClick r:id="rId3"/>
              </a:rPr>
              <a:t>https://mailchi.mp/state.co.us/wbl-incubator?e=2a23b764ce</a:t>
            </a:r>
            <a:endParaRPr sz="35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3"/>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u="sng">
                <a:solidFill>
                  <a:schemeClr val="hlink"/>
                </a:solidFill>
                <a:hlinkClick r:id="rId3"/>
              </a:rPr>
              <a:t>Updated</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en-JM">
                <a:solidFill>
                  <a:schemeClr val="dk1"/>
                </a:solidFill>
              </a:rPr>
              <a:t>The matrix is designed to support talent development network local partners in exploring </a:t>
            </a:r>
            <a:r>
              <a:rPr lang="en-JM">
                <a:solidFill>
                  <a:srgbClr val="222222"/>
                </a:solidFill>
                <a:highlight>
                  <a:srgbClr val="FFFFFF"/>
                </a:highlight>
              </a:rPr>
              <a:t>public funding streams available to support work-based learning programs in the state.  </a:t>
            </a:r>
            <a:endParaRPr/>
          </a:p>
          <a:p>
            <a:pPr marL="0" lvl="0" indent="0" algn="l" rtl="0">
              <a:spcBef>
                <a:spcPts val="0"/>
              </a:spcBef>
              <a:spcAft>
                <a:spcPts val="0"/>
              </a:spcAft>
              <a:buNone/>
            </a:pPr>
            <a:endParaRPr/>
          </a:p>
          <a:p>
            <a:pPr marL="0" lvl="0" indent="0" algn="l" rtl="0">
              <a:spcBef>
                <a:spcPts val="0"/>
              </a:spcBef>
              <a:spcAft>
                <a:spcPts val="0"/>
              </a:spcAft>
              <a:buNone/>
            </a:pPr>
            <a:r>
              <a:rPr lang="en-JM"/>
              <a:t>Using feedback from agency partners and wbl communities we have updated opportunities as well as increased ease of use</a:t>
            </a:r>
            <a:endParaRPr/>
          </a:p>
        </p:txBody>
      </p:sp>
      <p:sp>
        <p:nvSpPr>
          <p:cNvPr id="166" name="Google Shape;166;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5</a:t>
            </a:fld>
            <a:endParaRPr/>
          </a:p>
        </p:txBody>
      </p:sp>
      <p:sp>
        <p:nvSpPr>
          <p:cNvPr id="167" name="Google Shape;167;p23"/>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a:t>WBL Funding Matrix</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4"/>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JM"/>
              <a:t>Mark Tapy</a:t>
            </a:r>
            <a:endParaRPr/>
          </a:p>
          <a:p>
            <a:pPr marL="914400" lvl="1" indent="-355600" algn="l" rtl="0">
              <a:spcBef>
                <a:spcPts val="0"/>
              </a:spcBef>
              <a:spcAft>
                <a:spcPts val="0"/>
              </a:spcAft>
              <a:buSzPts val="2000"/>
              <a:buChar char="○"/>
            </a:pPr>
            <a:r>
              <a:rPr lang="en-JM"/>
              <a:t>Apprenticeship Program Manager at</a:t>
            </a:r>
            <a:endParaRPr/>
          </a:p>
          <a:p>
            <a:pPr marL="1371600" lvl="0" indent="0" algn="l" rtl="0">
              <a:spcBef>
                <a:spcPts val="0"/>
              </a:spcBef>
              <a:spcAft>
                <a:spcPts val="0"/>
              </a:spcAft>
              <a:buNone/>
            </a:pPr>
            <a:r>
              <a:rPr lang="en-JM"/>
              <a:t>Pinnacol Assurance</a:t>
            </a:r>
            <a:endParaRPr/>
          </a:p>
          <a:p>
            <a:pPr marL="1371600" lvl="0" indent="0" algn="l" rtl="0">
              <a:spcBef>
                <a:spcPts val="0"/>
              </a:spcBef>
              <a:spcAft>
                <a:spcPts val="0"/>
              </a:spcAft>
              <a:buNone/>
            </a:pPr>
            <a:endParaRPr/>
          </a:p>
          <a:p>
            <a:pPr marL="1371600" lvl="0" indent="0" algn="l" rtl="0">
              <a:spcBef>
                <a:spcPts val="0"/>
              </a:spcBef>
              <a:spcAft>
                <a:spcPts val="0"/>
              </a:spcAft>
              <a:buNone/>
            </a:pPr>
            <a:r>
              <a:rPr lang="en-JM"/>
              <a:t>Find commentary from Mark in the slide comments</a:t>
            </a:r>
            <a:endParaRPr/>
          </a:p>
        </p:txBody>
      </p:sp>
      <p:sp>
        <p:nvSpPr>
          <p:cNvPr id="174" name="Google Shape;174;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6</a:t>
            </a:fld>
            <a:endParaRPr/>
          </a:p>
        </p:txBody>
      </p:sp>
      <p:sp>
        <p:nvSpPr>
          <p:cNvPr id="175" name="Google Shape;175;p24"/>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sz="2800"/>
              <a:t>Running Commentary and Expertise</a:t>
            </a:r>
            <a:endParaRPr sz="2800"/>
          </a:p>
        </p:txBody>
      </p:sp>
      <p:pic>
        <p:nvPicPr>
          <p:cNvPr id="176" name="Google Shape;176;p24"/>
          <p:cNvPicPr preferRelativeResize="0"/>
          <p:nvPr/>
        </p:nvPicPr>
        <p:blipFill>
          <a:blip r:embed="rId3">
            <a:alphaModFix/>
          </a:blip>
          <a:stretch>
            <a:fillRect/>
          </a:stretch>
        </p:blipFill>
        <p:spPr>
          <a:xfrm>
            <a:off x="7423100" y="1036275"/>
            <a:ext cx="1313825" cy="1313825"/>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SzPts val="2000"/>
              <a:buChar char="●"/>
            </a:pPr>
            <a:r>
              <a:rPr lang="en-JM"/>
              <a:t>Engage throughout webinar</a:t>
            </a:r>
            <a:endParaRPr/>
          </a:p>
          <a:p>
            <a:pPr marL="457200" lvl="0" indent="-355600" algn="l" rtl="0">
              <a:spcBef>
                <a:spcPts val="0"/>
              </a:spcBef>
              <a:spcAft>
                <a:spcPts val="0"/>
              </a:spcAft>
              <a:buSzPts val="2000"/>
              <a:buChar char="●"/>
            </a:pPr>
            <a:r>
              <a:rPr lang="en-JM"/>
              <a:t>Emailed afterwards as an additional resource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3" name="Google Shape;183;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7</a:t>
            </a:fld>
            <a:endParaRPr/>
          </a:p>
        </p:txBody>
      </p:sp>
      <p:sp>
        <p:nvSpPr>
          <p:cNvPr id="184" name="Google Shape;184;p25"/>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a:t>Mentimeter Backchannel</a:t>
            </a:r>
            <a:endParaRPr/>
          </a:p>
        </p:txBody>
      </p:sp>
      <p:sp>
        <p:nvSpPr>
          <p:cNvPr id="185" name="Google Shape;185;p25"/>
          <p:cNvSpPr txBox="1"/>
          <p:nvPr/>
        </p:nvSpPr>
        <p:spPr>
          <a:xfrm>
            <a:off x="276125" y="2390125"/>
            <a:ext cx="8161800" cy="300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JM" sz="2700">
                <a:solidFill>
                  <a:schemeClr val="dk1"/>
                </a:solidFill>
                <a:highlight>
                  <a:srgbClr val="FFFFFF"/>
                </a:highlight>
              </a:rPr>
              <a:t>Go to www.menti.com and use the code 65 54 47 3</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8</a:t>
            </a:fld>
            <a:endParaRPr/>
          </a:p>
        </p:txBody>
      </p:sp>
      <p:pic>
        <p:nvPicPr>
          <p:cNvPr id="192" name="Google Shape;192;p26"/>
          <p:cNvPicPr preferRelativeResize="0"/>
          <p:nvPr/>
        </p:nvPicPr>
        <p:blipFill rotWithShape="1">
          <a:blip r:embed="rId3">
            <a:alphaModFix/>
          </a:blip>
          <a:srcRect r="5285"/>
          <a:stretch/>
        </p:blipFill>
        <p:spPr>
          <a:xfrm>
            <a:off x="1585300" y="338475"/>
            <a:ext cx="5254977" cy="4322125"/>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7"/>
          <p:cNvSpPr txBox="1">
            <a:spLocks noGrp="1"/>
          </p:cNvSpPr>
          <p:nvPr>
            <p:ph type="body" idx="1"/>
          </p:nvPr>
        </p:nvSpPr>
        <p:spPr>
          <a:xfrm>
            <a:off x="457200" y="1000250"/>
            <a:ext cx="8307300" cy="3229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JM" sz="1800"/>
              <a:t>“What needs do you have that you aren’t able to meet”</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JM" sz="1800"/>
              <a:t>“Are there any projects you’ve had to put on the back burner?”</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JM" sz="1800"/>
              <a:t>“What are your staffing concerns - short term and long term?”</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JM" sz="1800"/>
              <a:t>“What skills do you wish your workforce had?”</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JM" sz="1800"/>
              <a:t>“How do you determine which opportunities are worth your investment (ROI)?”</a:t>
            </a:r>
            <a:endParaRPr sz="1800"/>
          </a:p>
        </p:txBody>
      </p:sp>
      <p:sp>
        <p:nvSpPr>
          <p:cNvPr id="199" name="Google Shape;199;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JM"/>
              <a:t>9</a:t>
            </a:fld>
            <a:endParaRPr/>
          </a:p>
        </p:txBody>
      </p:sp>
      <p:sp>
        <p:nvSpPr>
          <p:cNvPr id="200" name="Google Shape;200;p27"/>
          <p:cNvSpPr txBox="1">
            <a:spLocks noGrp="1"/>
          </p:cNvSpPr>
          <p:nvPr>
            <p:ph type="title"/>
          </p:nvPr>
        </p:nvSpPr>
        <p:spPr>
          <a:xfrm>
            <a:off x="460125" y="255675"/>
            <a:ext cx="7620000" cy="493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JM"/>
              <a:t>Example Questions</a:t>
            </a:r>
            <a:endParaRPr/>
          </a:p>
        </p:txBody>
      </p:sp>
    </p:spTree>
  </p:cSld>
  <p:clrMapOvr>
    <a:masterClrMapping/>
  </p:clrMapOvr>
</p:sld>
</file>

<file path=ppt/theme/theme1.xml><?xml version="1.0" encoding="utf-8"?>
<a:theme xmlns:a="http://schemas.openxmlformats.org/drawingml/2006/main" name="Council_Template">
  <a:themeElements>
    <a:clrScheme name="Custom 1">
      <a:dk1>
        <a:srgbClr val="000000"/>
      </a:dk1>
      <a:lt1>
        <a:srgbClr val="FFFFFF"/>
      </a:lt1>
      <a:dk2>
        <a:srgbClr val="1F497D"/>
      </a:dk2>
      <a:lt2>
        <a:srgbClr val="EEECE1"/>
      </a:lt2>
      <a:accent1>
        <a:srgbClr val="1671BB"/>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Homegrown Talent Initiative">
      <a:dk1>
        <a:srgbClr val="000000"/>
      </a:dk1>
      <a:lt1>
        <a:srgbClr val="FFFFFF"/>
      </a:lt1>
      <a:dk2>
        <a:srgbClr val="4A4DA0"/>
      </a:dk2>
      <a:lt2>
        <a:srgbClr val="EEA220"/>
      </a:lt2>
      <a:accent1>
        <a:srgbClr val="EEA220"/>
      </a:accent1>
      <a:accent2>
        <a:srgbClr val="4A4DA0"/>
      </a:accent2>
      <a:accent3>
        <a:srgbClr val="710F11"/>
      </a:accent3>
      <a:accent4>
        <a:srgbClr val="00C459"/>
      </a:accent4>
      <a:accent5>
        <a:srgbClr val="C41300"/>
      </a:accent5>
      <a:accent6>
        <a:srgbClr val="FFFFF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2635</Words>
  <Application>Microsoft Office PowerPoint</Application>
  <PresentationFormat>On-screen Show (16:9)</PresentationFormat>
  <Paragraphs>396</Paragraphs>
  <Slides>41</Slides>
  <Notes>41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41</vt:i4>
      </vt:variant>
    </vt:vector>
  </HeadingPairs>
  <TitlesOfParts>
    <vt:vector size="52" baseType="lpstr">
      <vt:lpstr>Roboto</vt:lpstr>
      <vt:lpstr>Roboto Thin</vt:lpstr>
      <vt:lpstr>Calibri</vt:lpstr>
      <vt:lpstr>Candara</vt:lpstr>
      <vt:lpstr>Source Sans Pro</vt:lpstr>
      <vt:lpstr>Open Sans</vt:lpstr>
      <vt:lpstr>Arial</vt:lpstr>
      <vt:lpstr>Roboto Slab</vt:lpstr>
      <vt:lpstr>Courier New</vt:lpstr>
      <vt:lpstr>Council_Template</vt:lpstr>
      <vt:lpstr>Office Theme</vt:lpstr>
      <vt:lpstr>Engaging Business</vt:lpstr>
      <vt:lpstr>Objectives</vt:lpstr>
      <vt:lpstr>Agenda</vt:lpstr>
      <vt:lpstr>Community of Practice Application Information</vt:lpstr>
      <vt:lpstr>WBL Funding Matrix</vt:lpstr>
      <vt:lpstr>Running Commentary and Expertise</vt:lpstr>
      <vt:lpstr>Mentimeter Backchannel</vt:lpstr>
      <vt:lpstr>PowerPoint Presentation</vt:lpstr>
      <vt:lpstr>Example Questions</vt:lpstr>
      <vt:lpstr>Join Shared Tables When Possible</vt:lpstr>
      <vt:lpstr>Labor Market Information </vt:lpstr>
      <vt:lpstr>Labor Market Information</vt:lpstr>
      <vt:lpstr>Labor Market Information (Jean)</vt:lpstr>
      <vt:lpstr>PowerPoint Presentation</vt:lpstr>
      <vt:lpstr>Unemployment Insurance Claims</vt:lpstr>
      <vt:lpstr>Job Postings</vt:lpstr>
      <vt:lpstr>Implications</vt:lpstr>
      <vt:lpstr>Top Posted Occupations</vt:lpstr>
      <vt:lpstr>Top Posted Skills  March-August 2020</vt:lpstr>
      <vt:lpstr>Top Posted Qualifications March-August 2020</vt:lpstr>
      <vt:lpstr>Implications</vt:lpstr>
      <vt:lpstr>Resources</vt:lpstr>
      <vt:lpstr>Questions???</vt:lpstr>
      <vt:lpstr>National Perspective</vt:lpstr>
      <vt:lpstr>WBL Continuum</vt:lpstr>
      <vt:lpstr>National Trends</vt:lpstr>
      <vt:lpstr>Resources</vt:lpstr>
      <vt:lpstr>Questions???</vt:lpstr>
      <vt:lpstr>Business Engagement &amp; Your School</vt:lpstr>
      <vt:lpstr>Homegrown Talent Initiative </vt:lpstr>
      <vt:lpstr>HTI: Overview of Career-Connected Learning</vt:lpstr>
      <vt:lpstr>Career-Connected Learning Continuum: Business Case</vt:lpstr>
      <vt:lpstr>Building a Business Case </vt:lpstr>
      <vt:lpstr>How to Approach Businesses </vt:lpstr>
      <vt:lpstr>How to Approach Businesses </vt:lpstr>
      <vt:lpstr>HTI Learnings</vt:lpstr>
      <vt:lpstr>Tips, Tricks &amp; Resources</vt:lpstr>
      <vt:lpstr>Questions???</vt:lpstr>
      <vt:lpstr>What are your major takeaways?  What is your immediate next step?</vt:lpstr>
      <vt:lpstr>Survey and Punch Card</vt:lpstr>
      <vt:lpstr>Thank you! Next Webinar: November 13 3-4:30 Equity, Access and Data https://mailchi.mp/state.co.us/wbl-incubator?e=2a23b764ce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Business</dc:title>
  <dc:creator>Mitchell, Kelly</dc:creator>
  <cp:lastModifiedBy>Mitchell, Kelly</cp:lastModifiedBy>
  <cp:revision>1</cp:revision>
  <dcterms:modified xsi:type="dcterms:W3CDTF">2020-11-23T20:01:56Z</dcterms:modified>
</cp:coreProperties>
</file>