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78" r:id="rId6"/>
    <p:sldId id="257" r:id="rId7"/>
    <p:sldId id="270" r:id="rId8"/>
    <p:sldId id="269" r:id="rId9"/>
    <p:sldId id="280" r:id="rId10"/>
    <p:sldId id="273" r:id="rId11"/>
    <p:sldId id="281" r:id="rId12"/>
    <p:sldId id="272" r:id="rId13"/>
    <p:sldId id="276" r:id="rId14"/>
    <p:sldId id="259" r:id="rId15"/>
    <p:sldId id="275" r:id="rId16"/>
    <p:sldId id="279" r:id="rId17"/>
    <p:sldId id="282" r:id="rId18"/>
    <p:sldId id="283" r:id="rId19"/>
    <p:sldId id="284" r:id="rId20"/>
    <p:sldId id="271" r:id="rId21"/>
    <p:sldId id="263" r:id="rId22"/>
    <p:sldId id="285" r:id="rId23"/>
    <p:sldId id="262"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cker, Andy" initials="TA" lastIdx="1" clrIdx="0">
    <p:extLst>
      <p:ext uri="{19B8F6BF-5375-455C-9EA6-DF929625EA0E}">
        <p15:presenceInfo xmlns:p15="http://schemas.microsoft.com/office/powerpoint/2012/main" userId="S::tucker_a@cde.state.co.us::66dc69dd-0d4a-47b3-b58f-3bed11753f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21891-2728-4BE7-BFDB-EC998A6F6AD0}" v="1" dt="2020-09-17T16:59:45.992"/>
    <p1510:client id="{BC2D58E9-357C-4D18-A25C-78A0E94E0B22}" v="2693" dt="2020-09-17T19:33:16.155"/>
    <p1510:client id="{FC0DF5E8-B34C-188B-F18C-B58B07EC617C}" v="588" dt="2020-09-17T18:56:09.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s://co4kids.org/community/updated-calls-child-abuse-and-neglect-hotline-system-drop-more-45-during-covid-19" TargetMode="External"/><Relationship Id="rId1" Type="http://schemas.openxmlformats.org/officeDocument/2006/relationships/hyperlink" Target="https://community.solutions/analysis-on-unemployment-projects-40-45-increase-in-homelessness-this-year/"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o4kids.org/community/updated-calls-child-abuse-and-neglect-hotline-system-drop-more-45-during-covid-19" TargetMode="External"/><Relationship Id="rId1" Type="http://schemas.openxmlformats.org/officeDocument/2006/relationships/hyperlink" Target="https://community.solutions/analysis-on-unemployment-projects-40-45-increase-in-homelessness-this-yea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63CCC0-DA18-4CF5-8320-26B06EC1B97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4EEEA19-26AB-477E-93A8-C07671E7490A}">
      <dgm:prSet phldrT="[Text]" phldr="0"/>
      <dgm:spPr/>
      <dgm:t>
        <a:bodyPr/>
        <a:lstStyle/>
        <a:p>
          <a:pPr rtl="0"/>
          <a:r>
            <a:rPr lang="en-US" b="1">
              <a:solidFill>
                <a:srgbClr val="FFFFFF"/>
              </a:solidFill>
              <a:latin typeface="Arial"/>
              <a:cs typeface="Calibri"/>
            </a:rPr>
            <a:t>Homeless Considerations</a:t>
          </a:r>
          <a:endParaRPr lang="en-US" b="1">
            <a:latin typeface="Arial"/>
          </a:endParaRPr>
        </a:p>
      </dgm:t>
    </dgm:pt>
    <dgm:pt modelId="{B679489F-21C7-4CF8-8004-F40F11E690C2}" type="parTrans" cxnId="{98E47152-60EE-446D-AF6B-9DECBE97D3C9}">
      <dgm:prSet/>
      <dgm:spPr/>
      <dgm:t>
        <a:bodyPr/>
        <a:lstStyle/>
        <a:p>
          <a:endParaRPr lang="en-US"/>
        </a:p>
      </dgm:t>
    </dgm:pt>
    <dgm:pt modelId="{E74AA902-89D9-4569-9EA2-422A4C09F0F9}" type="sibTrans" cxnId="{98E47152-60EE-446D-AF6B-9DECBE97D3C9}">
      <dgm:prSet/>
      <dgm:spPr/>
      <dgm:t>
        <a:bodyPr/>
        <a:lstStyle/>
        <a:p>
          <a:endParaRPr lang="en-US"/>
        </a:p>
      </dgm:t>
    </dgm:pt>
    <dgm:pt modelId="{772DAAC7-284C-4874-B439-5D655E955638}">
      <dgm:prSet phldr="0"/>
      <dgm:spPr/>
      <dgm:t>
        <a:bodyPr/>
        <a:lstStyle/>
        <a:p>
          <a:pPr algn="l" rtl="0"/>
          <a:r>
            <a:rPr lang="en-US" u="sng">
              <a:solidFill>
                <a:schemeClr val="tx2"/>
              </a:solidFill>
              <a:latin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Research from Columbia University</a:t>
          </a:r>
          <a:r>
            <a:rPr lang="en-US">
              <a:solidFill>
                <a:schemeClr val="tx2"/>
              </a:solidFill>
              <a:latin typeface="Calibri"/>
              <a:cs typeface="Calibri"/>
            </a:rPr>
            <a:t> estimates a 40% increase in homelessness due to COVID-19.</a:t>
          </a:r>
          <a:endParaRPr lang="en-US">
            <a:solidFill>
              <a:schemeClr val="tx2"/>
            </a:solidFill>
          </a:endParaRPr>
        </a:p>
      </dgm:t>
    </dgm:pt>
    <dgm:pt modelId="{14D146B9-889A-41CF-B440-7CD3EE50B27A}" type="parTrans" cxnId="{6FC520E7-7C6C-476E-8F80-2C16918EBD14}">
      <dgm:prSet/>
      <dgm:spPr/>
    </dgm:pt>
    <dgm:pt modelId="{31D20AE0-9654-4D99-97D4-9563DC01230C}" type="sibTrans" cxnId="{6FC520E7-7C6C-476E-8F80-2C16918EBD14}">
      <dgm:prSet/>
      <dgm:spPr/>
    </dgm:pt>
    <dgm:pt modelId="{0DD0688B-D114-426E-9788-F34784C48633}">
      <dgm:prSet phldr="0"/>
      <dgm:spPr/>
      <dgm:t>
        <a:bodyPr/>
        <a:lstStyle/>
        <a:p>
          <a:pPr algn="l"/>
          <a:r>
            <a:rPr lang="en-US">
              <a:solidFill>
                <a:schemeClr val="tx2"/>
              </a:solidFill>
              <a:latin typeface="Calibri"/>
              <a:cs typeface="Calibri"/>
            </a:rPr>
            <a:t>Consider access to internet, devices, meals, academic support, and adult mentorship.</a:t>
          </a:r>
          <a:endParaRPr lang="en-US">
            <a:solidFill>
              <a:schemeClr val="tx2"/>
            </a:solidFill>
          </a:endParaRPr>
        </a:p>
      </dgm:t>
    </dgm:pt>
    <dgm:pt modelId="{65766515-9F5F-442B-83D4-B0DBD1B97D60}" type="parTrans" cxnId="{046E8AFE-E714-4797-B1DE-59ECD74FCAB9}">
      <dgm:prSet/>
      <dgm:spPr/>
    </dgm:pt>
    <dgm:pt modelId="{79A001BA-F306-4CF8-A7FE-036F3EEA9F52}" type="sibTrans" cxnId="{046E8AFE-E714-4797-B1DE-59ECD74FCAB9}">
      <dgm:prSet/>
      <dgm:spPr/>
    </dgm:pt>
    <dgm:pt modelId="{834CECCD-F032-46D0-A206-1004422E27CE}">
      <dgm:prSet phldr="0"/>
      <dgm:spPr/>
      <dgm:t>
        <a:bodyPr/>
        <a:lstStyle/>
        <a:p>
          <a:pPr algn="l" rtl="0"/>
          <a:r>
            <a:rPr lang="en-US">
              <a:solidFill>
                <a:schemeClr val="tx2"/>
              </a:solidFill>
              <a:latin typeface="Calibri"/>
              <a:cs typeface="Calibri"/>
            </a:rPr>
            <a:t>Current levels of unemployment suggest imminent increases in homelessness among families who have never experienced it before, and who lack familiarity with available services and systems.</a:t>
          </a:r>
          <a:endParaRPr lang="en-US">
            <a:solidFill>
              <a:schemeClr val="tx2"/>
            </a:solidFill>
            <a:latin typeface="Calibri Light" panose="020F0302020204030204"/>
            <a:cs typeface="Calibri Light" panose="020F0302020204030204"/>
          </a:endParaRPr>
        </a:p>
      </dgm:t>
    </dgm:pt>
    <dgm:pt modelId="{BD541310-9304-4ACD-8377-E53B86CBAFE0}" type="parTrans" cxnId="{BF213A9E-6072-409E-B69B-9D7BF3548081}">
      <dgm:prSet/>
      <dgm:spPr/>
    </dgm:pt>
    <dgm:pt modelId="{82A4E4EA-6B51-49BC-8F2D-53ECF27B5520}" type="sibTrans" cxnId="{BF213A9E-6072-409E-B69B-9D7BF3548081}">
      <dgm:prSet/>
      <dgm:spPr/>
    </dgm:pt>
    <dgm:pt modelId="{A9ACFE41-F41A-4180-AC14-1B9F1566E79E}">
      <dgm:prSet phldr="0"/>
      <dgm:spPr/>
      <dgm:t>
        <a:bodyPr/>
        <a:lstStyle/>
        <a:p>
          <a:pPr algn="l"/>
          <a:r>
            <a:rPr lang="en-US">
              <a:solidFill>
                <a:schemeClr val="tx2"/>
              </a:solidFill>
              <a:latin typeface="Calibri"/>
              <a:cs typeface="Calibri"/>
            </a:rPr>
            <a:t>Families may have relocated due to homelessness.</a:t>
          </a:r>
          <a:endParaRPr lang="en-US">
            <a:solidFill>
              <a:schemeClr val="tx2"/>
            </a:solidFill>
          </a:endParaRPr>
        </a:p>
      </dgm:t>
    </dgm:pt>
    <dgm:pt modelId="{A910CB0C-FCB3-4A5C-AACD-700C83AFD7E4}" type="parTrans" cxnId="{724463D0-5C99-47D5-A205-DAEE505625BA}">
      <dgm:prSet/>
      <dgm:spPr/>
    </dgm:pt>
    <dgm:pt modelId="{74DD94A5-C09A-42D2-99EB-CD326F7C0D19}" type="sibTrans" cxnId="{724463D0-5C99-47D5-A205-DAEE505625BA}">
      <dgm:prSet/>
      <dgm:spPr/>
    </dgm:pt>
    <dgm:pt modelId="{77EBA464-3C8C-4E38-BBC9-53CE97328A25}">
      <dgm:prSet phldr="0"/>
      <dgm:spPr/>
      <dgm:t>
        <a:bodyPr/>
        <a:lstStyle/>
        <a:p>
          <a:pPr algn="l" rtl="0"/>
          <a:r>
            <a:rPr lang="en-US">
              <a:solidFill>
                <a:schemeClr val="tx2"/>
              </a:solidFill>
              <a:latin typeface="Calibri"/>
              <a:cs typeface="Calibri"/>
            </a:rPr>
            <a:t>Homeless liaisons with additional district responsibilities may lack capacity to balance both roles with an increase in COVID related homelessness.</a:t>
          </a:r>
          <a:endParaRPr lang="en-US">
            <a:solidFill>
              <a:schemeClr val="tx2"/>
            </a:solidFill>
          </a:endParaRPr>
        </a:p>
      </dgm:t>
    </dgm:pt>
    <dgm:pt modelId="{4E9C4A1C-951C-4C8A-A08F-EAECF9A64ADC}" type="parTrans" cxnId="{4A4504DF-8AFD-454D-96DE-F55B08E71051}">
      <dgm:prSet/>
      <dgm:spPr/>
    </dgm:pt>
    <dgm:pt modelId="{DCB31936-B07A-490F-A2A0-93F2342BD6DC}" type="sibTrans" cxnId="{4A4504DF-8AFD-454D-96DE-F55B08E71051}">
      <dgm:prSet/>
      <dgm:spPr/>
    </dgm:pt>
    <dgm:pt modelId="{83CC38E7-6221-4D52-9206-345080B644FE}">
      <dgm:prSet phldr="0"/>
      <dgm:spPr/>
      <dgm:t>
        <a:bodyPr/>
        <a:lstStyle/>
        <a:p>
          <a:r>
            <a:rPr lang="en-US">
              <a:solidFill>
                <a:schemeClr val="tx2"/>
              </a:solidFill>
              <a:latin typeface="Calibri"/>
              <a:cs typeface="Calibri"/>
            </a:rPr>
            <a:t>The student may be at higher risk of disengagement due to caring for siblings or seeking employment to support families.</a:t>
          </a:r>
          <a:endParaRPr lang="en-US">
            <a:solidFill>
              <a:schemeClr val="tx2"/>
            </a:solidFill>
          </a:endParaRPr>
        </a:p>
      </dgm:t>
    </dgm:pt>
    <dgm:pt modelId="{61C86C8C-F929-4AB4-8A17-F6EF655941C4}" type="parTrans" cxnId="{32EE8048-0EFB-48C5-8A23-7FAD41486948}">
      <dgm:prSet/>
      <dgm:spPr/>
    </dgm:pt>
    <dgm:pt modelId="{2441E689-04E4-43B1-A804-807E5F4DE09A}" type="sibTrans" cxnId="{32EE8048-0EFB-48C5-8A23-7FAD41486948}">
      <dgm:prSet/>
      <dgm:spPr/>
    </dgm:pt>
    <dgm:pt modelId="{28CC8350-BCA9-4843-988F-3C0B727D8D88}">
      <dgm:prSet phldr="0"/>
      <dgm:spPr/>
      <dgm:t>
        <a:bodyPr/>
        <a:lstStyle/>
        <a:p>
          <a:pPr rtl="0"/>
          <a:r>
            <a:rPr lang="en-US" b="1">
              <a:solidFill>
                <a:srgbClr val="FFFFFF"/>
              </a:solidFill>
              <a:latin typeface="Arial"/>
              <a:cs typeface="Calibri"/>
            </a:rPr>
            <a:t>Foster Care Considerations</a:t>
          </a:r>
          <a:endParaRPr lang="en-US">
            <a:latin typeface="Arial"/>
            <a:cs typeface="Arial"/>
          </a:endParaRPr>
        </a:p>
      </dgm:t>
    </dgm:pt>
    <dgm:pt modelId="{8B83D724-6236-4E25-87AC-0C9F39834C6B}" type="parTrans" cxnId="{8272DFFE-95CF-4E0A-8E98-E291D2ABCA50}">
      <dgm:prSet/>
      <dgm:spPr/>
    </dgm:pt>
    <dgm:pt modelId="{49E3C792-46DA-4964-8A1F-A22F2C4A2081}" type="sibTrans" cxnId="{8272DFFE-95CF-4E0A-8E98-E291D2ABCA50}">
      <dgm:prSet/>
      <dgm:spPr/>
    </dgm:pt>
    <dgm:pt modelId="{C6D19999-E35C-4AE9-948D-F18D9E75B6ED}">
      <dgm:prSet phldr="0"/>
      <dgm:spPr/>
      <dgm:t>
        <a:bodyPr/>
        <a:lstStyle/>
        <a:p>
          <a:pPr algn="l" rtl="0"/>
          <a:r>
            <a:rPr lang="en-US" u="sng">
              <a:solidFill>
                <a:schemeClr val="tx2"/>
              </a:solidFill>
              <a:latin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Reports of child abuse and neglect</a:t>
          </a:r>
          <a:r>
            <a:rPr lang="en-US">
              <a:solidFill>
                <a:schemeClr val="tx2"/>
              </a:solidFill>
              <a:latin typeface="Calibri"/>
              <a:cs typeface="Calibri"/>
            </a:rPr>
            <a:t> in Colorado have dropped by more than 45% since March.</a:t>
          </a:r>
          <a:endParaRPr lang="en-US">
            <a:solidFill>
              <a:schemeClr val="tx2"/>
            </a:solidFill>
            <a:latin typeface="Calibri"/>
            <a:cs typeface="Arial"/>
          </a:endParaRPr>
        </a:p>
      </dgm:t>
    </dgm:pt>
    <dgm:pt modelId="{F6E28F2C-E6BE-47B3-83C7-061A984911B7}" type="parTrans" cxnId="{CE9BC368-0B73-436B-8506-D194BBE9EF28}">
      <dgm:prSet/>
      <dgm:spPr/>
    </dgm:pt>
    <dgm:pt modelId="{6B102019-9611-4498-836F-B6E4D86D59BF}" type="sibTrans" cxnId="{CE9BC368-0B73-436B-8506-D194BBE9EF28}">
      <dgm:prSet/>
      <dgm:spPr/>
    </dgm:pt>
    <dgm:pt modelId="{DA4E88C1-A9BC-4F34-AD27-4689D562F494}">
      <dgm:prSet phldr="0"/>
      <dgm:spPr/>
      <dgm:t>
        <a:bodyPr/>
        <a:lstStyle/>
        <a:p>
          <a:pPr algn="l"/>
          <a:r>
            <a:rPr lang="en-US">
              <a:solidFill>
                <a:schemeClr val="tx2"/>
              </a:solidFill>
              <a:latin typeface="Calibri"/>
              <a:cs typeface="Calibri"/>
            </a:rPr>
            <a:t>Foster caregivers often have multiple children and youth placed in their homes and they do not always come from the same school districts. </a:t>
          </a:r>
          <a:endParaRPr lang="en-US">
            <a:solidFill>
              <a:schemeClr val="tx2"/>
            </a:solidFill>
            <a:latin typeface="Calibri"/>
            <a:cs typeface="Arial"/>
          </a:endParaRPr>
        </a:p>
      </dgm:t>
    </dgm:pt>
    <dgm:pt modelId="{2A721E82-887F-402B-B3F5-0352394CDDFA}" type="parTrans" cxnId="{77E42F0C-2857-4B44-9D4E-426C9D1C8527}">
      <dgm:prSet/>
      <dgm:spPr/>
    </dgm:pt>
    <dgm:pt modelId="{CA45F06F-B750-4541-9C1D-E0D39A9C0D31}" type="sibTrans" cxnId="{77E42F0C-2857-4B44-9D4E-426C9D1C8527}">
      <dgm:prSet/>
      <dgm:spPr/>
    </dgm:pt>
    <dgm:pt modelId="{34018A2A-A165-4F84-831C-72CEAC44CF8D}">
      <dgm:prSet phldr="0"/>
      <dgm:spPr/>
      <dgm:t>
        <a:bodyPr/>
        <a:lstStyle/>
        <a:p>
          <a:pPr algn="l"/>
          <a:r>
            <a:rPr lang="en-US">
              <a:solidFill>
                <a:schemeClr val="tx2"/>
              </a:solidFill>
              <a:latin typeface="Calibri"/>
              <a:cs typeface="Calibri"/>
            </a:rPr>
            <a:t>Achievement gaps could widen if academic support is not available in the foster care setting .</a:t>
          </a:r>
          <a:endParaRPr lang="en-US">
            <a:solidFill>
              <a:schemeClr val="tx2"/>
            </a:solidFill>
            <a:latin typeface="Calibri"/>
            <a:cs typeface="Arial"/>
          </a:endParaRPr>
        </a:p>
      </dgm:t>
    </dgm:pt>
    <dgm:pt modelId="{7ED9EF81-C3D1-4E2E-A198-71901775E69D}" type="parTrans" cxnId="{DBE56133-F706-4AEF-8D7B-A94C1649F485}">
      <dgm:prSet/>
      <dgm:spPr/>
    </dgm:pt>
    <dgm:pt modelId="{0E4F4864-4C70-4F67-A8AF-9F037D99B43C}" type="sibTrans" cxnId="{DBE56133-F706-4AEF-8D7B-A94C1649F485}">
      <dgm:prSet/>
      <dgm:spPr/>
    </dgm:pt>
    <dgm:pt modelId="{DD024732-3A6B-4619-8A8A-8023D0FA5021}">
      <dgm:prSet phldr="0"/>
      <dgm:spPr/>
      <dgm:t>
        <a:bodyPr/>
        <a:lstStyle/>
        <a:p>
          <a:pPr algn="l"/>
          <a:r>
            <a:rPr lang="en-US">
              <a:solidFill>
                <a:schemeClr val="tx2"/>
              </a:solidFill>
              <a:latin typeface="Calibri"/>
              <a:cs typeface="Calibri"/>
            </a:rPr>
            <a:t>Foster care placements may disrupt due to the extra caregiving burden placed on foster caregivers—resulting in potential school moves.</a:t>
          </a:r>
          <a:endParaRPr lang="en-US">
            <a:solidFill>
              <a:schemeClr val="tx2"/>
            </a:solidFill>
            <a:latin typeface="Calibri"/>
            <a:cs typeface="Arial"/>
          </a:endParaRPr>
        </a:p>
      </dgm:t>
    </dgm:pt>
    <dgm:pt modelId="{D5588553-B191-4692-9FB6-FD93C8828E80}" type="parTrans" cxnId="{34F73D5F-1D8D-46E7-B366-BDF0DFBAE721}">
      <dgm:prSet/>
      <dgm:spPr/>
    </dgm:pt>
    <dgm:pt modelId="{C0B1CF20-E28B-465D-A97E-638FF63BF825}" type="sibTrans" cxnId="{34F73D5F-1D8D-46E7-B366-BDF0DFBAE721}">
      <dgm:prSet/>
      <dgm:spPr/>
    </dgm:pt>
    <dgm:pt modelId="{EDE9E99A-F80D-4795-BDE3-554ADFEE8807}" type="pres">
      <dgm:prSet presAssocID="{6663CCC0-DA18-4CF5-8320-26B06EC1B97C}" presName="Name0" presStyleCnt="0">
        <dgm:presLayoutVars>
          <dgm:dir/>
          <dgm:animLvl val="lvl"/>
          <dgm:resizeHandles val="exact"/>
        </dgm:presLayoutVars>
      </dgm:prSet>
      <dgm:spPr/>
    </dgm:pt>
    <dgm:pt modelId="{FEB215A2-9D8F-4693-AFC0-BF61F58E317C}" type="pres">
      <dgm:prSet presAssocID="{E4EEEA19-26AB-477E-93A8-C07671E7490A}" presName="composite" presStyleCnt="0"/>
      <dgm:spPr/>
    </dgm:pt>
    <dgm:pt modelId="{AB3EDB84-4C43-440F-8CFD-93B15D29A509}" type="pres">
      <dgm:prSet presAssocID="{E4EEEA19-26AB-477E-93A8-C07671E7490A}" presName="parTx" presStyleLbl="alignNode1" presStyleIdx="0" presStyleCnt="2" custLinFactY="-19849" custLinFactNeighborX="678" custLinFactNeighborY="-100000">
        <dgm:presLayoutVars>
          <dgm:chMax val="0"/>
          <dgm:chPref val="0"/>
          <dgm:bulletEnabled val="1"/>
        </dgm:presLayoutVars>
      </dgm:prSet>
      <dgm:spPr/>
    </dgm:pt>
    <dgm:pt modelId="{522AA08C-DE8D-4CD1-9E9F-264F5A26139A}" type="pres">
      <dgm:prSet presAssocID="{E4EEEA19-26AB-477E-93A8-C07671E7490A}" presName="desTx" presStyleLbl="alignAccFollowNode1" presStyleIdx="0" presStyleCnt="2" custLinFactNeighborX="678" custLinFactNeighborY="-7195">
        <dgm:presLayoutVars>
          <dgm:bulletEnabled val="1"/>
        </dgm:presLayoutVars>
      </dgm:prSet>
      <dgm:spPr/>
    </dgm:pt>
    <dgm:pt modelId="{F1DB0DA4-1A83-427C-8A32-D6912724E948}" type="pres">
      <dgm:prSet presAssocID="{E74AA902-89D9-4569-9EA2-422A4C09F0F9}" presName="space" presStyleCnt="0"/>
      <dgm:spPr/>
    </dgm:pt>
    <dgm:pt modelId="{8CBA327E-2EE1-4F63-AD1C-C149092758CF}" type="pres">
      <dgm:prSet presAssocID="{28CC8350-BCA9-4843-988F-3C0B727D8D88}" presName="composite" presStyleCnt="0"/>
      <dgm:spPr/>
    </dgm:pt>
    <dgm:pt modelId="{AA48A3E2-582A-49EC-87F4-8B5A88CBF5F1}" type="pres">
      <dgm:prSet presAssocID="{28CC8350-BCA9-4843-988F-3C0B727D8D88}" presName="parTx" presStyleLbl="alignNode1" presStyleIdx="1" presStyleCnt="2" custLinFactNeighborX="-1129" custLinFactNeighborY="-74660">
        <dgm:presLayoutVars>
          <dgm:chMax val="0"/>
          <dgm:chPref val="0"/>
          <dgm:bulletEnabled val="1"/>
        </dgm:presLayoutVars>
      </dgm:prSet>
      <dgm:spPr/>
    </dgm:pt>
    <dgm:pt modelId="{72739C62-4040-4B19-99BA-1252B3B88156}" type="pres">
      <dgm:prSet presAssocID="{28CC8350-BCA9-4843-988F-3C0B727D8D88}" presName="desTx" presStyleLbl="alignAccFollowNode1" presStyleIdx="1" presStyleCnt="2" custLinFactNeighborX="-1129" custLinFactNeighborY="-7390">
        <dgm:presLayoutVars>
          <dgm:bulletEnabled val="1"/>
        </dgm:presLayoutVars>
      </dgm:prSet>
      <dgm:spPr/>
    </dgm:pt>
  </dgm:ptLst>
  <dgm:cxnLst>
    <dgm:cxn modelId="{77E42F0C-2857-4B44-9D4E-426C9D1C8527}" srcId="{28CC8350-BCA9-4843-988F-3C0B727D8D88}" destId="{DA4E88C1-A9BC-4F34-AD27-4689D562F494}" srcOrd="1" destOrd="0" parTransId="{2A721E82-887F-402B-B3F5-0352394CDDFA}" sibTransId="{CA45F06F-B750-4541-9C1D-E0D39A9C0D31}"/>
    <dgm:cxn modelId="{4989370F-D0C6-4A22-B90E-43E63DEA7993}" type="presOf" srcId="{834CECCD-F032-46D0-A206-1004422E27CE}" destId="{522AA08C-DE8D-4CD1-9E9F-264F5A26139A}" srcOrd="0" destOrd="2" presId="urn:microsoft.com/office/officeart/2005/8/layout/hList1"/>
    <dgm:cxn modelId="{AA16A519-5B6D-4CAF-83D9-DADC2B93D128}" type="presOf" srcId="{83CC38E7-6221-4D52-9206-345080B644FE}" destId="{522AA08C-DE8D-4CD1-9E9F-264F5A26139A}" srcOrd="0" destOrd="3" presId="urn:microsoft.com/office/officeart/2005/8/layout/hList1"/>
    <dgm:cxn modelId="{6DD5451F-2236-4558-BB61-DA420DE0935F}" type="presOf" srcId="{6663CCC0-DA18-4CF5-8320-26B06EC1B97C}" destId="{EDE9E99A-F80D-4795-BDE3-554ADFEE8807}" srcOrd="0" destOrd="0" presId="urn:microsoft.com/office/officeart/2005/8/layout/hList1"/>
    <dgm:cxn modelId="{31289526-E49D-40AF-B2A9-018FEF22F7EB}" type="presOf" srcId="{E4EEEA19-26AB-477E-93A8-C07671E7490A}" destId="{AB3EDB84-4C43-440F-8CFD-93B15D29A509}" srcOrd="0" destOrd="0" presId="urn:microsoft.com/office/officeart/2005/8/layout/hList1"/>
    <dgm:cxn modelId="{6FF1FB31-F41E-453A-81D8-7A3C2AA44881}" type="presOf" srcId="{DA4E88C1-A9BC-4F34-AD27-4689D562F494}" destId="{72739C62-4040-4B19-99BA-1252B3B88156}" srcOrd="0" destOrd="1" presId="urn:microsoft.com/office/officeart/2005/8/layout/hList1"/>
    <dgm:cxn modelId="{DBE56133-F706-4AEF-8D7B-A94C1649F485}" srcId="{28CC8350-BCA9-4843-988F-3C0B727D8D88}" destId="{34018A2A-A165-4F84-831C-72CEAC44CF8D}" srcOrd="2" destOrd="0" parTransId="{7ED9EF81-C3D1-4E2E-A198-71901775E69D}" sibTransId="{0E4F4864-4C70-4F67-A8AF-9F037D99B43C}"/>
    <dgm:cxn modelId="{34F73D5F-1D8D-46E7-B366-BDF0DFBAE721}" srcId="{28CC8350-BCA9-4843-988F-3C0B727D8D88}" destId="{DD024732-3A6B-4619-8A8A-8023D0FA5021}" srcOrd="3" destOrd="0" parTransId="{D5588553-B191-4692-9FB6-FD93C8828E80}" sibTransId="{C0B1CF20-E28B-465D-A97E-638FF63BF825}"/>
    <dgm:cxn modelId="{49828344-EF12-45EE-9339-8A95448F9949}" type="presOf" srcId="{77EBA464-3C8C-4E38-BBC9-53CE97328A25}" destId="{522AA08C-DE8D-4CD1-9E9F-264F5A26139A}" srcOrd="0" destOrd="5" presId="urn:microsoft.com/office/officeart/2005/8/layout/hList1"/>
    <dgm:cxn modelId="{CE194848-2AFE-4685-AA73-4ED01EE62C5E}" type="presOf" srcId="{A9ACFE41-F41A-4180-AC14-1B9F1566E79E}" destId="{522AA08C-DE8D-4CD1-9E9F-264F5A26139A}" srcOrd="0" destOrd="4" presId="urn:microsoft.com/office/officeart/2005/8/layout/hList1"/>
    <dgm:cxn modelId="{32EE8048-0EFB-48C5-8A23-7FAD41486948}" srcId="{E4EEEA19-26AB-477E-93A8-C07671E7490A}" destId="{83CC38E7-6221-4D52-9206-345080B644FE}" srcOrd="3" destOrd="0" parTransId="{61C86C8C-F929-4AB4-8A17-F6EF655941C4}" sibTransId="{2441E689-04E4-43B1-A804-807E5F4DE09A}"/>
    <dgm:cxn modelId="{CE9BC368-0B73-436B-8506-D194BBE9EF28}" srcId="{28CC8350-BCA9-4843-988F-3C0B727D8D88}" destId="{C6D19999-E35C-4AE9-948D-F18D9E75B6ED}" srcOrd="0" destOrd="0" parTransId="{F6E28F2C-E6BE-47B3-83C7-061A984911B7}" sibTransId="{6B102019-9611-4498-836F-B6E4D86D59BF}"/>
    <dgm:cxn modelId="{98E47152-60EE-446D-AF6B-9DECBE97D3C9}" srcId="{6663CCC0-DA18-4CF5-8320-26B06EC1B97C}" destId="{E4EEEA19-26AB-477E-93A8-C07671E7490A}" srcOrd="0" destOrd="0" parTransId="{B679489F-21C7-4CF8-8004-F40F11E690C2}" sibTransId="{E74AA902-89D9-4569-9EA2-422A4C09F0F9}"/>
    <dgm:cxn modelId="{67F26F99-0285-425D-B30F-3BE91CD299D5}" type="presOf" srcId="{34018A2A-A165-4F84-831C-72CEAC44CF8D}" destId="{72739C62-4040-4B19-99BA-1252B3B88156}" srcOrd="0" destOrd="2" presId="urn:microsoft.com/office/officeart/2005/8/layout/hList1"/>
    <dgm:cxn modelId="{BF213A9E-6072-409E-B69B-9D7BF3548081}" srcId="{E4EEEA19-26AB-477E-93A8-C07671E7490A}" destId="{834CECCD-F032-46D0-A206-1004422E27CE}" srcOrd="2" destOrd="0" parTransId="{BD541310-9304-4ACD-8377-E53B86CBAFE0}" sibTransId="{82A4E4EA-6B51-49BC-8F2D-53ECF27B5520}"/>
    <dgm:cxn modelId="{348164AE-24BC-47F9-AD14-D7C5238B6FF3}" type="presOf" srcId="{DD024732-3A6B-4619-8A8A-8023D0FA5021}" destId="{72739C62-4040-4B19-99BA-1252B3B88156}" srcOrd="0" destOrd="3" presId="urn:microsoft.com/office/officeart/2005/8/layout/hList1"/>
    <dgm:cxn modelId="{F38252BD-761D-4272-9F6C-D19D3B5734AF}" type="presOf" srcId="{C6D19999-E35C-4AE9-948D-F18D9E75B6ED}" destId="{72739C62-4040-4B19-99BA-1252B3B88156}" srcOrd="0" destOrd="0" presId="urn:microsoft.com/office/officeart/2005/8/layout/hList1"/>
    <dgm:cxn modelId="{724463D0-5C99-47D5-A205-DAEE505625BA}" srcId="{E4EEEA19-26AB-477E-93A8-C07671E7490A}" destId="{A9ACFE41-F41A-4180-AC14-1B9F1566E79E}" srcOrd="4" destOrd="0" parTransId="{A910CB0C-FCB3-4A5C-AACD-700C83AFD7E4}" sibTransId="{74DD94A5-C09A-42D2-99EB-CD326F7C0D19}"/>
    <dgm:cxn modelId="{849948DB-9C32-415F-905E-9A3A32388D69}" type="presOf" srcId="{0DD0688B-D114-426E-9788-F34784C48633}" destId="{522AA08C-DE8D-4CD1-9E9F-264F5A26139A}" srcOrd="0" destOrd="1" presId="urn:microsoft.com/office/officeart/2005/8/layout/hList1"/>
    <dgm:cxn modelId="{4A4504DF-8AFD-454D-96DE-F55B08E71051}" srcId="{E4EEEA19-26AB-477E-93A8-C07671E7490A}" destId="{77EBA464-3C8C-4E38-BBC9-53CE97328A25}" srcOrd="5" destOrd="0" parTransId="{4E9C4A1C-951C-4C8A-A08F-EAECF9A64ADC}" sibTransId="{DCB31936-B07A-490F-A2A0-93F2342BD6DC}"/>
    <dgm:cxn modelId="{5EC2A2E5-7E0E-467F-BC34-DD5706AE6C69}" type="presOf" srcId="{28CC8350-BCA9-4843-988F-3C0B727D8D88}" destId="{AA48A3E2-582A-49EC-87F4-8B5A88CBF5F1}" srcOrd="0" destOrd="0" presId="urn:microsoft.com/office/officeart/2005/8/layout/hList1"/>
    <dgm:cxn modelId="{6FC520E7-7C6C-476E-8F80-2C16918EBD14}" srcId="{E4EEEA19-26AB-477E-93A8-C07671E7490A}" destId="{772DAAC7-284C-4874-B439-5D655E955638}" srcOrd="0" destOrd="0" parTransId="{14D146B9-889A-41CF-B440-7CD3EE50B27A}" sibTransId="{31D20AE0-9654-4D99-97D4-9563DC01230C}"/>
    <dgm:cxn modelId="{0E064BEE-15E8-4B68-BB68-D718DC7637C3}" type="presOf" srcId="{772DAAC7-284C-4874-B439-5D655E955638}" destId="{522AA08C-DE8D-4CD1-9E9F-264F5A26139A}" srcOrd="0" destOrd="0" presId="urn:microsoft.com/office/officeart/2005/8/layout/hList1"/>
    <dgm:cxn modelId="{046E8AFE-E714-4797-B1DE-59ECD74FCAB9}" srcId="{E4EEEA19-26AB-477E-93A8-C07671E7490A}" destId="{0DD0688B-D114-426E-9788-F34784C48633}" srcOrd="1" destOrd="0" parTransId="{65766515-9F5F-442B-83D4-B0DBD1B97D60}" sibTransId="{79A001BA-F306-4CF8-A7FE-036F3EEA9F52}"/>
    <dgm:cxn modelId="{8272DFFE-95CF-4E0A-8E98-E291D2ABCA50}" srcId="{6663CCC0-DA18-4CF5-8320-26B06EC1B97C}" destId="{28CC8350-BCA9-4843-988F-3C0B727D8D88}" srcOrd="1" destOrd="0" parTransId="{8B83D724-6236-4E25-87AC-0C9F39834C6B}" sibTransId="{49E3C792-46DA-4964-8A1F-A22F2C4A2081}"/>
    <dgm:cxn modelId="{0E0813EB-42F9-4AFC-AFAE-5FC5F3BC3D46}" type="presParOf" srcId="{EDE9E99A-F80D-4795-BDE3-554ADFEE8807}" destId="{FEB215A2-9D8F-4693-AFC0-BF61F58E317C}" srcOrd="0" destOrd="0" presId="urn:microsoft.com/office/officeart/2005/8/layout/hList1"/>
    <dgm:cxn modelId="{7DE07AFA-C334-4916-9DD1-5D3BBF331AC4}" type="presParOf" srcId="{FEB215A2-9D8F-4693-AFC0-BF61F58E317C}" destId="{AB3EDB84-4C43-440F-8CFD-93B15D29A509}" srcOrd="0" destOrd="0" presId="urn:microsoft.com/office/officeart/2005/8/layout/hList1"/>
    <dgm:cxn modelId="{B2D6C0FB-A0F7-41D1-A931-C1DE61A96F51}" type="presParOf" srcId="{FEB215A2-9D8F-4693-AFC0-BF61F58E317C}" destId="{522AA08C-DE8D-4CD1-9E9F-264F5A26139A}" srcOrd="1" destOrd="0" presId="urn:microsoft.com/office/officeart/2005/8/layout/hList1"/>
    <dgm:cxn modelId="{EA40EF9F-16DC-4776-BB4B-5A45D08BB85A}" type="presParOf" srcId="{EDE9E99A-F80D-4795-BDE3-554ADFEE8807}" destId="{F1DB0DA4-1A83-427C-8A32-D6912724E948}" srcOrd="1" destOrd="0" presId="urn:microsoft.com/office/officeart/2005/8/layout/hList1"/>
    <dgm:cxn modelId="{EEBDB16E-72AB-4CA2-A7E0-2130349F8021}" type="presParOf" srcId="{EDE9E99A-F80D-4795-BDE3-554ADFEE8807}" destId="{8CBA327E-2EE1-4F63-AD1C-C149092758CF}" srcOrd="2" destOrd="0" presId="urn:microsoft.com/office/officeart/2005/8/layout/hList1"/>
    <dgm:cxn modelId="{DE086126-A178-406B-859F-DD72E92F43CA}" type="presParOf" srcId="{8CBA327E-2EE1-4F63-AD1C-C149092758CF}" destId="{AA48A3E2-582A-49EC-87F4-8B5A88CBF5F1}" srcOrd="0" destOrd="0" presId="urn:microsoft.com/office/officeart/2005/8/layout/hList1"/>
    <dgm:cxn modelId="{384AC47C-FB67-4CBD-B09E-BB41224C0ED1}" type="presParOf" srcId="{8CBA327E-2EE1-4F63-AD1C-C149092758CF}" destId="{72739C62-4040-4B19-99BA-1252B3B8815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EDB84-4C43-440F-8CFD-93B15D29A509}">
      <dsp:nvSpPr>
        <dsp:cNvPr id="0" name=""/>
        <dsp:cNvSpPr/>
      </dsp:nvSpPr>
      <dsp:spPr>
        <a:xfrm>
          <a:off x="27221" y="0"/>
          <a:ext cx="400880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rgbClr val="FFFFFF"/>
              </a:solidFill>
              <a:latin typeface="Arial"/>
              <a:cs typeface="Calibri"/>
            </a:rPr>
            <a:t>Homeless Considerations</a:t>
          </a:r>
          <a:endParaRPr lang="en-US" sz="1600" b="1" kern="1200">
            <a:latin typeface="Arial"/>
          </a:endParaRPr>
        </a:p>
      </dsp:txBody>
      <dsp:txXfrm>
        <a:off x="27221" y="0"/>
        <a:ext cx="4008801" cy="460800"/>
      </dsp:txXfrm>
    </dsp:sp>
    <dsp:sp modelId="{522AA08C-DE8D-4CD1-9E9F-264F5A26139A}">
      <dsp:nvSpPr>
        <dsp:cNvPr id="0" name=""/>
        <dsp:cNvSpPr/>
      </dsp:nvSpPr>
      <dsp:spPr>
        <a:xfrm>
          <a:off x="27221" y="430312"/>
          <a:ext cx="4008801" cy="4655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u="sng" kern="1200">
              <a:solidFill>
                <a:schemeClr val="tx2"/>
              </a:solidFill>
              <a:latin typeface="Calibri"/>
              <a:cs typeface="Calibri"/>
              <a:hlinkClick xmlns:r="http://schemas.openxmlformats.org/officeDocument/2006/relationships" r:id="rId1">
                <a:extLst>
                  <a:ext uri="{A12FA001-AC4F-418D-AE19-62706E023703}">
                    <ahyp:hlinkClr xmlns:ahyp="http://schemas.microsoft.com/office/drawing/2018/hyperlinkcolor" val="tx"/>
                  </a:ext>
                </a:extLst>
              </a:hlinkClick>
            </a:rPr>
            <a:t>Research from Columbia University</a:t>
          </a:r>
          <a:r>
            <a:rPr lang="en-US" sz="1600" kern="1200">
              <a:solidFill>
                <a:schemeClr val="tx2"/>
              </a:solidFill>
              <a:latin typeface="Calibri"/>
              <a:cs typeface="Calibri"/>
            </a:rPr>
            <a:t> estimates a 40% increase in homelessness due to COVID-19.</a:t>
          </a:r>
          <a:endParaRPr lang="en-US" sz="1600" kern="1200">
            <a:solidFill>
              <a:schemeClr val="tx2"/>
            </a:solidFill>
          </a:endParaRPr>
        </a:p>
        <a:p>
          <a:pPr marL="171450" lvl="1" indent="-171450" algn="l" defTabSz="711200">
            <a:lnSpc>
              <a:spcPct val="90000"/>
            </a:lnSpc>
            <a:spcBef>
              <a:spcPct val="0"/>
            </a:spcBef>
            <a:spcAft>
              <a:spcPct val="15000"/>
            </a:spcAft>
            <a:buChar char="•"/>
          </a:pPr>
          <a:r>
            <a:rPr lang="en-US" sz="1600" kern="1200">
              <a:solidFill>
                <a:schemeClr val="tx2"/>
              </a:solidFill>
              <a:latin typeface="Calibri"/>
              <a:cs typeface="Calibri"/>
            </a:rPr>
            <a:t>Consider access to internet, devices, meals, academic support, and adult mentorship.</a:t>
          </a:r>
          <a:endParaRPr lang="en-US" sz="1600" kern="1200">
            <a:solidFill>
              <a:schemeClr val="tx2"/>
            </a:solidFill>
          </a:endParaRPr>
        </a:p>
        <a:p>
          <a:pPr marL="171450" lvl="1" indent="-171450" algn="l" defTabSz="711200" rtl="0">
            <a:lnSpc>
              <a:spcPct val="90000"/>
            </a:lnSpc>
            <a:spcBef>
              <a:spcPct val="0"/>
            </a:spcBef>
            <a:spcAft>
              <a:spcPct val="15000"/>
            </a:spcAft>
            <a:buChar char="•"/>
          </a:pPr>
          <a:r>
            <a:rPr lang="en-US" sz="1600" kern="1200">
              <a:solidFill>
                <a:schemeClr val="tx2"/>
              </a:solidFill>
              <a:latin typeface="Calibri"/>
              <a:cs typeface="Calibri"/>
            </a:rPr>
            <a:t>Current levels of unemployment suggest imminent increases in homelessness among families who have never experienced it before, and who lack familiarity with available services and systems.</a:t>
          </a:r>
          <a:endParaRPr lang="en-US" sz="1600" kern="1200">
            <a:solidFill>
              <a:schemeClr val="tx2"/>
            </a:solidFill>
            <a:latin typeface="Calibri Light" panose="020F0302020204030204"/>
            <a:cs typeface="Calibri Light" panose="020F0302020204030204"/>
          </a:endParaRPr>
        </a:p>
        <a:p>
          <a:pPr marL="171450" lvl="1" indent="-171450" algn="l" defTabSz="711200">
            <a:lnSpc>
              <a:spcPct val="90000"/>
            </a:lnSpc>
            <a:spcBef>
              <a:spcPct val="0"/>
            </a:spcBef>
            <a:spcAft>
              <a:spcPct val="15000"/>
            </a:spcAft>
            <a:buChar char="•"/>
          </a:pPr>
          <a:r>
            <a:rPr lang="en-US" sz="1600" kern="1200">
              <a:solidFill>
                <a:schemeClr val="tx2"/>
              </a:solidFill>
              <a:latin typeface="Calibri"/>
              <a:cs typeface="Calibri"/>
            </a:rPr>
            <a:t>The student may be at higher risk of disengagement due to caring for siblings or seeking employment to support families.</a:t>
          </a:r>
          <a:endParaRPr lang="en-US" sz="1600" kern="1200">
            <a:solidFill>
              <a:schemeClr val="tx2"/>
            </a:solidFill>
          </a:endParaRPr>
        </a:p>
        <a:p>
          <a:pPr marL="171450" lvl="1" indent="-171450" algn="l" defTabSz="711200">
            <a:lnSpc>
              <a:spcPct val="90000"/>
            </a:lnSpc>
            <a:spcBef>
              <a:spcPct val="0"/>
            </a:spcBef>
            <a:spcAft>
              <a:spcPct val="15000"/>
            </a:spcAft>
            <a:buChar char="•"/>
          </a:pPr>
          <a:r>
            <a:rPr lang="en-US" sz="1600" kern="1200">
              <a:solidFill>
                <a:schemeClr val="tx2"/>
              </a:solidFill>
              <a:latin typeface="Calibri"/>
              <a:cs typeface="Calibri"/>
            </a:rPr>
            <a:t>Families may have relocated due to homelessness.</a:t>
          </a:r>
          <a:endParaRPr lang="en-US" sz="1600" kern="1200">
            <a:solidFill>
              <a:schemeClr val="tx2"/>
            </a:solidFill>
          </a:endParaRPr>
        </a:p>
        <a:p>
          <a:pPr marL="171450" lvl="1" indent="-171450" algn="l" defTabSz="711200" rtl="0">
            <a:lnSpc>
              <a:spcPct val="90000"/>
            </a:lnSpc>
            <a:spcBef>
              <a:spcPct val="0"/>
            </a:spcBef>
            <a:spcAft>
              <a:spcPct val="15000"/>
            </a:spcAft>
            <a:buChar char="•"/>
          </a:pPr>
          <a:r>
            <a:rPr lang="en-US" sz="1600" kern="1200">
              <a:solidFill>
                <a:schemeClr val="tx2"/>
              </a:solidFill>
              <a:latin typeface="Calibri"/>
              <a:cs typeface="Calibri"/>
            </a:rPr>
            <a:t>Homeless liaisons with additional district responsibilities may lack capacity to balance both roles with an increase in COVID related homelessness.</a:t>
          </a:r>
          <a:endParaRPr lang="en-US" sz="1600" kern="1200">
            <a:solidFill>
              <a:schemeClr val="tx2"/>
            </a:solidFill>
          </a:endParaRPr>
        </a:p>
      </dsp:txBody>
      <dsp:txXfrm>
        <a:off x="27221" y="430312"/>
        <a:ext cx="4008801" cy="4655520"/>
      </dsp:txXfrm>
    </dsp:sp>
    <dsp:sp modelId="{AA48A3E2-582A-49EC-87F4-8B5A88CBF5F1}">
      <dsp:nvSpPr>
        <dsp:cNvPr id="0" name=""/>
        <dsp:cNvSpPr/>
      </dsp:nvSpPr>
      <dsp:spPr>
        <a:xfrm>
          <a:off x="4524816" y="0"/>
          <a:ext cx="4008801"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b="1" kern="1200">
              <a:solidFill>
                <a:srgbClr val="FFFFFF"/>
              </a:solidFill>
              <a:latin typeface="Arial"/>
              <a:cs typeface="Calibri"/>
            </a:rPr>
            <a:t>Foster Care Considerations</a:t>
          </a:r>
          <a:endParaRPr lang="en-US" sz="1600" kern="1200">
            <a:latin typeface="Arial"/>
            <a:cs typeface="Arial"/>
          </a:endParaRPr>
        </a:p>
      </dsp:txBody>
      <dsp:txXfrm>
        <a:off x="4524816" y="0"/>
        <a:ext cx="4008801" cy="460800"/>
      </dsp:txXfrm>
    </dsp:sp>
    <dsp:sp modelId="{72739C62-4040-4B19-99BA-1252B3B88156}">
      <dsp:nvSpPr>
        <dsp:cNvPr id="0" name=""/>
        <dsp:cNvSpPr/>
      </dsp:nvSpPr>
      <dsp:spPr>
        <a:xfrm>
          <a:off x="4524816" y="421234"/>
          <a:ext cx="4008801" cy="46555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u="sng" kern="1200">
              <a:solidFill>
                <a:schemeClr val="tx2"/>
              </a:solidFill>
              <a:latin typeface="Calibri"/>
              <a:cs typeface="Calibri"/>
              <a:hlinkClick xmlns:r="http://schemas.openxmlformats.org/officeDocument/2006/relationships" r:id="rId2">
                <a:extLst>
                  <a:ext uri="{A12FA001-AC4F-418D-AE19-62706E023703}">
                    <ahyp:hlinkClr xmlns:ahyp="http://schemas.microsoft.com/office/drawing/2018/hyperlinkcolor" val="tx"/>
                  </a:ext>
                </a:extLst>
              </a:hlinkClick>
            </a:rPr>
            <a:t>Reports of child abuse and neglect</a:t>
          </a:r>
          <a:r>
            <a:rPr lang="en-US" sz="1600" kern="1200">
              <a:solidFill>
                <a:schemeClr val="tx2"/>
              </a:solidFill>
              <a:latin typeface="Calibri"/>
              <a:cs typeface="Calibri"/>
            </a:rPr>
            <a:t> in Colorado have dropped by more than 45% since March.</a:t>
          </a:r>
          <a:endParaRPr lang="en-US" sz="1600" kern="1200">
            <a:solidFill>
              <a:schemeClr val="tx2"/>
            </a:solidFill>
            <a:latin typeface="Calibri"/>
            <a:cs typeface="Arial"/>
          </a:endParaRPr>
        </a:p>
        <a:p>
          <a:pPr marL="171450" lvl="1" indent="-171450" algn="l" defTabSz="711200">
            <a:lnSpc>
              <a:spcPct val="90000"/>
            </a:lnSpc>
            <a:spcBef>
              <a:spcPct val="0"/>
            </a:spcBef>
            <a:spcAft>
              <a:spcPct val="15000"/>
            </a:spcAft>
            <a:buChar char="•"/>
          </a:pPr>
          <a:r>
            <a:rPr lang="en-US" sz="1600" kern="1200">
              <a:solidFill>
                <a:schemeClr val="tx2"/>
              </a:solidFill>
              <a:latin typeface="Calibri"/>
              <a:cs typeface="Calibri"/>
            </a:rPr>
            <a:t>Foster caregivers often have multiple children and youth placed in their homes and they do not always come from the same school districts. </a:t>
          </a:r>
          <a:endParaRPr lang="en-US" sz="1600" kern="1200">
            <a:solidFill>
              <a:schemeClr val="tx2"/>
            </a:solidFill>
            <a:latin typeface="Calibri"/>
            <a:cs typeface="Arial"/>
          </a:endParaRPr>
        </a:p>
        <a:p>
          <a:pPr marL="171450" lvl="1" indent="-171450" algn="l" defTabSz="711200">
            <a:lnSpc>
              <a:spcPct val="90000"/>
            </a:lnSpc>
            <a:spcBef>
              <a:spcPct val="0"/>
            </a:spcBef>
            <a:spcAft>
              <a:spcPct val="15000"/>
            </a:spcAft>
            <a:buChar char="•"/>
          </a:pPr>
          <a:r>
            <a:rPr lang="en-US" sz="1600" kern="1200">
              <a:solidFill>
                <a:schemeClr val="tx2"/>
              </a:solidFill>
              <a:latin typeface="Calibri"/>
              <a:cs typeface="Calibri"/>
            </a:rPr>
            <a:t>Achievement gaps could widen if academic support is not available in the foster care setting .</a:t>
          </a:r>
          <a:endParaRPr lang="en-US" sz="1600" kern="1200">
            <a:solidFill>
              <a:schemeClr val="tx2"/>
            </a:solidFill>
            <a:latin typeface="Calibri"/>
            <a:cs typeface="Arial"/>
          </a:endParaRPr>
        </a:p>
        <a:p>
          <a:pPr marL="171450" lvl="1" indent="-171450" algn="l" defTabSz="711200">
            <a:lnSpc>
              <a:spcPct val="90000"/>
            </a:lnSpc>
            <a:spcBef>
              <a:spcPct val="0"/>
            </a:spcBef>
            <a:spcAft>
              <a:spcPct val="15000"/>
            </a:spcAft>
            <a:buChar char="•"/>
          </a:pPr>
          <a:r>
            <a:rPr lang="en-US" sz="1600" kern="1200">
              <a:solidFill>
                <a:schemeClr val="tx2"/>
              </a:solidFill>
              <a:latin typeface="Calibri"/>
              <a:cs typeface="Calibri"/>
            </a:rPr>
            <a:t>Foster care placements may disrupt due to the extra caregiving burden placed on foster caregivers—resulting in potential school moves.</a:t>
          </a:r>
          <a:endParaRPr lang="en-US" sz="1600" kern="1200">
            <a:solidFill>
              <a:schemeClr val="tx2"/>
            </a:solidFill>
            <a:latin typeface="Calibri"/>
            <a:cs typeface="Arial"/>
          </a:endParaRPr>
        </a:p>
      </dsp:txBody>
      <dsp:txXfrm>
        <a:off x="4524816" y="421234"/>
        <a:ext cx="4008801" cy="46555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5634" tIns="47817" rIns="95634" bIns="47817" rtlCol="0"/>
          <a:lstStyle>
            <a:lvl1pPr algn="l">
              <a:defRPr sz="1300"/>
            </a:lvl1pPr>
          </a:lstStyle>
          <a:p>
            <a:endParaRPr lang="en-US"/>
          </a:p>
        </p:txBody>
      </p:sp>
      <p:sp>
        <p:nvSpPr>
          <p:cNvPr id="3" name="Date Placeholder 2"/>
          <p:cNvSpPr>
            <a:spLocks noGrp="1"/>
          </p:cNvSpPr>
          <p:nvPr>
            <p:ph type="dt" idx="1"/>
          </p:nvPr>
        </p:nvSpPr>
        <p:spPr>
          <a:xfrm>
            <a:off x="4143587" y="0"/>
            <a:ext cx="3169920" cy="481728"/>
          </a:xfrm>
          <a:prstGeom prst="rect">
            <a:avLst/>
          </a:prstGeom>
        </p:spPr>
        <p:txBody>
          <a:bodyPr vert="horz" lIns="95634" tIns="47817" rIns="95634" bIns="47817" rtlCol="0"/>
          <a:lstStyle>
            <a:lvl1pPr algn="r">
              <a:defRPr sz="1300"/>
            </a:lvl1pPr>
          </a:lstStyle>
          <a:p>
            <a:fld id="{3872E894-E0CE-40CF-8CA0-23F05C6E40C6}" type="datetimeFigureOut">
              <a:rPr lang="en-US" smtClean="0"/>
              <a:t>9/21/2020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5634" tIns="47817" rIns="95634" bIns="47817"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5634" tIns="47817" rIns="95634" bIns="478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7"/>
          </a:xfrm>
          <a:prstGeom prst="rect">
            <a:avLst/>
          </a:prstGeom>
        </p:spPr>
        <p:txBody>
          <a:bodyPr vert="horz" lIns="95634" tIns="47817" rIns="95634" bIns="478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7"/>
          </a:xfrm>
          <a:prstGeom prst="rect">
            <a:avLst/>
          </a:prstGeom>
        </p:spPr>
        <p:txBody>
          <a:bodyPr vert="horz" lIns="95634" tIns="47817" rIns="95634" bIns="47817" rtlCol="0" anchor="b"/>
          <a:lstStyle>
            <a:lvl1pPr algn="r">
              <a:defRPr sz="13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a:t>
            </a:r>
            <a:r>
              <a:rPr lang="en-US"/>
              <a:t> Andy</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1646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Presenters:</a:t>
            </a:r>
            <a:r>
              <a:rPr lang="en-US"/>
              <a:t> Amy </a:t>
            </a:r>
          </a:p>
          <a:p>
            <a:endParaRPr lang="en-US"/>
          </a:p>
          <a:p>
            <a:r>
              <a:rPr lang="en-US"/>
              <a:t> Consistent Positive Messages: </a:t>
            </a:r>
            <a:endParaRPr lang="en-US">
              <a:cs typeface="Calibri" panose="020F0502020204030204"/>
            </a:endParaRPr>
          </a:p>
          <a:p>
            <a:pPr marL="657483" lvl="1" indent="-179314">
              <a:buFontTx/>
              <a:buChar char="-"/>
            </a:pPr>
            <a:r>
              <a:rPr lang="en-US"/>
              <a:t>We are in this together</a:t>
            </a:r>
            <a:endParaRPr lang="en-US">
              <a:cs typeface="Calibri" panose="020F0502020204030204"/>
            </a:endParaRPr>
          </a:p>
          <a:p>
            <a:pPr marL="657483" lvl="1" indent="-179314">
              <a:buFontTx/>
              <a:buChar char="-"/>
            </a:pPr>
            <a:r>
              <a:rPr lang="en-US"/>
              <a:t>I’m here for you</a:t>
            </a:r>
            <a:endParaRPr lang="en-US">
              <a:cs typeface="Calibri" panose="020F0502020204030204"/>
            </a:endParaRPr>
          </a:p>
          <a:p>
            <a:pPr marL="179314" indent="-179314">
              <a:buFontTx/>
              <a:buChar char="-"/>
            </a:pPr>
            <a:r>
              <a:rPr lang="en-US"/>
              <a:t>Listen to concerns the students’ truth</a:t>
            </a:r>
            <a:endParaRPr lang="en-US">
              <a:cs typeface="Calibri" panose="020F0502020204030204"/>
            </a:endParaRPr>
          </a:p>
          <a:p>
            <a:pPr marL="657483" lvl="1" indent="-179314">
              <a:buFontTx/>
              <a:buChar char="-"/>
            </a:pPr>
            <a:r>
              <a:rPr lang="en-US"/>
              <a:t>Don’t just listen to the words – look beyond to the true meaning of the words</a:t>
            </a:r>
            <a:endParaRPr lang="en-US">
              <a:cs typeface="Calibri" panose="020F0502020204030204"/>
            </a:endParaRPr>
          </a:p>
          <a:p>
            <a:pPr marL="657483" lvl="1" indent="-179314">
              <a:buFontTx/>
              <a:buChar char="-"/>
            </a:pPr>
            <a:r>
              <a:rPr lang="en-US"/>
              <a:t>Help identify feelings</a:t>
            </a:r>
            <a:endParaRPr lang="en-US">
              <a:cs typeface="Calibri" panose="020F0502020204030204"/>
            </a:endParaRPr>
          </a:p>
          <a:p>
            <a:pPr marL="1135653" lvl="2" indent="-179314">
              <a:buFontTx/>
              <a:buChar char="-"/>
            </a:pPr>
            <a:r>
              <a:rPr lang="en-US"/>
              <a:t>Wow!  It sounds frustrating. . . </a:t>
            </a:r>
            <a:endParaRPr lang="en-US">
              <a:cs typeface="Calibri" panose="020F0502020204030204"/>
            </a:endParaRPr>
          </a:p>
          <a:p>
            <a:pPr marL="1135653" lvl="2" indent="-179314">
              <a:buFontTx/>
              <a:buChar char="-"/>
            </a:pPr>
            <a:r>
              <a:rPr lang="en-US"/>
              <a:t>It sounds like . . . </a:t>
            </a:r>
            <a:endParaRPr lang="en-US">
              <a:cs typeface="Calibri" panose="020F0502020204030204"/>
            </a:endParaRPr>
          </a:p>
          <a:p>
            <a:pPr marL="657483" lvl="1" indent="-179314">
              <a:buFontTx/>
              <a:buChar char="-"/>
            </a:pPr>
            <a:r>
              <a:rPr lang="en-US"/>
              <a:t>Ask clarifying questions</a:t>
            </a:r>
            <a:endParaRPr lang="en-US">
              <a:cs typeface="Calibri" panose="020F0502020204030204"/>
            </a:endParaRPr>
          </a:p>
          <a:p>
            <a:pPr marL="1135653" lvl="2" indent="-179314">
              <a:buFontTx/>
              <a:buChar char="-"/>
            </a:pPr>
            <a:r>
              <a:rPr lang="en-US"/>
              <a:t>If I hear you correctly. . . </a:t>
            </a:r>
            <a:endParaRPr lang="en-US">
              <a:cs typeface="Calibri" panose="020F0502020204030204"/>
            </a:endParaRPr>
          </a:p>
          <a:p>
            <a:pPr marL="1135653" lvl="2" indent="-179314">
              <a:buFontTx/>
              <a:buChar char="-"/>
            </a:pPr>
            <a:r>
              <a:rPr lang="en-US"/>
              <a:t>Just to clarify, when you said . . . </a:t>
            </a:r>
            <a:endParaRPr lang="en-US">
              <a:cs typeface="Calibri" panose="020F0502020204030204"/>
            </a:endParaRPr>
          </a:p>
          <a:p>
            <a:pPr marL="657483" lvl="1" indent="-179314">
              <a:buFontTx/>
              <a:buChar char="-"/>
            </a:pPr>
            <a:r>
              <a:rPr lang="en-US"/>
              <a:t>A students truth may look different than your truth </a:t>
            </a:r>
            <a:endParaRPr lang="en-US">
              <a:cs typeface="Calibri" panose="020F0502020204030204"/>
            </a:endParaRPr>
          </a:p>
          <a:p>
            <a:pPr marL="1135653" lvl="2" indent="-179314">
              <a:buFontTx/>
              <a:buChar char="-"/>
            </a:pPr>
            <a:r>
              <a:rPr lang="en-US"/>
              <a:t>remember that their perception is currently their reality.  </a:t>
            </a:r>
            <a:endParaRPr lang="en-US">
              <a:cs typeface="Calibri" panose="020F0502020204030204"/>
            </a:endParaRPr>
          </a:p>
          <a:p>
            <a:pPr marL="1135653" lvl="2" indent="-179314">
              <a:buFontTx/>
              <a:buChar char="-"/>
            </a:pPr>
            <a:r>
              <a:rPr lang="en-US"/>
              <a:t>Offer ways and support to address the students reality,</a:t>
            </a:r>
            <a:endParaRPr lang="en-US">
              <a:cs typeface="Calibri" panose="020F0502020204030204"/>
            </a:endParaRPr>
          </a:p>
          <a:p>
            <a:pPr marL="1135653" lvl="2" indent="-179314">
              <a:buFontTx/>
              <a:buChar char="-"/>
            </a:pPr>
            <a:r>
              <a:rPr lang="en-US"/>
              <a:t>Try to avoid telling the student why they are wrong</a:t>
            </a:r>
            <a:endParaRPr lang="en-US">
              <a:cs typeface="Calibri" panose="020F0502020204030204"/>
            </a:endParaRPr>
          </a:p>
          <a:p>
            <a:pPr marL="179314" indent="-179314">
              <a:buFontTx/>
              <a:buChar char="-"/>
            </a:pPr>
            <a:r>
              <a:rPr lang="en-US"/>
              <a:t>Personalized Connection</a:t>
            </a:r>
            <a:endParaRPr lang="en-US">
              <a:cs typeface="Calibri" panose="020F0502020204030204"/>
            </a:endParaRPr>
          </a:p>
          <a:p>
            <a:pPr marL="657483" lvl="1" indent="-179314">
              <a:buFontTx/>
              <a:buChar char="-"/>
            </a:pPr>
            <a:r>
              <a:rPr lang="en-US"/>
              <a:t>Try to make personal contact, especially for students who are not engaging in large group virtual instruction</a:t>
            </a:r>
            <a:endParaRPr lang="en-US">
              <a:cs typeface="Calibri" panose="020F0502020204030204"/>
            </a:endParaRPr>
          </a:p>
          <a:p>
            <a:pPr marL="657483" lvl="1" indent="-179314">
              <a:buFontTx/>
              <a:buChar char="-"/>
            </a:pPr>
            <a:endParaRPr lang="en-US"/>
          </a:p>
          <a:p>
            <a:pPr marL="1135653" lvl="2" indent="-179314">
              <a:buFontTx/>
              <a:buChar char="-"/>
            </a:pP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69757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Presenters:</a:t>
            </a:r>
            <a:r>
              <a:rPr lang="en-US"/>
              <a:t> Kristin Hefflon</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96471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Presenters:</a:t>
            </a:r>
            <a:r>
              <a:rPr lang="en-US"/>
              <a:t> Nicole</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98565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b="1">
                <a:cs typeface="Calibri" panose="020F0502020204030204"/>
              </a:rPr>
              <a:t>Presenters</a:t>
            </a:r>
            <a:r>
              <a:rPr lang="en-US">
                <a:cs typeface="Calibri" panose="020F0502020204030204"/>
              </a:rPr>
              <a:t>: Andy</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99183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Presenters:</a:t>
            </a:r>
            <a:r>
              <a:rPr lang="en-US"/>
              <a:t> Andy</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56254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Presenters:</a:t>
            </a:r>
            <a:r>
              <a:rPr lang="en-US"/>
              <a:t> Andy</a:t>
            </a:r>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74484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Presenter:</a:t>
            </a:r>
            <a:r>
              <a:rPr lang="en-US">
                <a:cs typeface="Calibri"/>
              </a:rPr>
              <a:t> Andy</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32594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46"/>
              </a:spcBef>
            </a:pPr>
            <a:r>
              <a:rPr lang="en-US" b="1"/>
              <a:t>Presenter:</a:t>
            </a:r>
            <a:r>
              <a:rPr lang="en-US"/>
              <a:t> Andy</a:t>
            </a:r>
          </a:p>
          <a:p>
            <a:pPr>
              <a:lnSpc>
                <a:spcPct val="90000"/>
              </a:lnSpc>
              <a:spcBef>
                <a:spcPts val="1046"/>
              </a:spcBef>
            </a:pPr>
            <a:endParaRPr lang="en-US"/>
          </a:p>
          <a:p>
            <a:pPr>
              <a:lnSpc>
                <a:spcPct val="90000"/>
              </a:lnSpc>
              <a:spcBef>
                <a:spcPts val="1046"/>
              </a:spcBef>
            </a:pPr>
            <a:r>
              <a:rPr lang="en-US" i="1">
                <a:cs typeface="Calibri"/>
              </a:rPr>
              <a:t>Previous Notes: </a:t>
            </a:r>
            <a:endParaRPr lang="en-US" i="1"/>
          </a:p>
          <a:p>
            <a:pPr>
              <a:lnSpc>
                <a:spcPct val="90000"/>
              </a:lnSpc>
              <a:spcBef>
                <a:spcPts val="1046"/>
              </a:spcBef>
            </a:pPr>
            <a:r>
              <a:rPr lang="en-US"/>
              <a:t>* Welcome (Andy)</a:t>
            </a:r>
          </a:p>
          <a:p>
            <a:pPr marL="298857" indent="-298857">
              <a:lnSpc>
                <a:spcPct val="90000"/>
              </a:lnSpc>
              <a:spcBef>
                <a:spcPts val="1046"/>
              </a:spcBef>
              <a:buFont typeface="Arial"/>
              <a:buChar char="•"/>
            </a:pPr>
            <a:r>
              <a:rPr lang="en-US"/>
              <a:t>Student Engagement – Lessons Learned</a:t>
            </a:r>
            <a:endParaRPr lang="en-US">
              <a:cs typeface="Calibri"/>
            </a:endParaRPr>
          </a:p>
          <a:p>
            <a:pPr lvl="1">
              <a:lnSpc>
                <a:spcPct val="90000"/>
              </a:lnSpc>
              <a:spcBef>
                <a:spcPts val="523"/>
              </a:spcBef>
              <a:buFont typeface="Arial"/>
              <a:buChar char="•"/>
            </a:pPr>
            <a:r>
              <a:rPr lang="en-US"/>
              <a:t>Connecting with Students</a:t>
            </a:r>
            <a:endParaRPr lang="en-US">
              <a:cs typeface="Calibri"/>
            </a:endParaRPr>
          </a:p>
          <a:p>
            <a:pPr lvl="1">
              <a:lnSpc>
                <a:spcPct val="90000"/>
              </a:lnSpc>
              <a:spcBef>
                <a:spcPts val="523"/>
              </a:spcBef>
              <a:buFont typeface="Arial"/>
              <a:buChar char="•"/>
            </a:pPr>
            <a:r>
              <a:rPr lang="en-US"/>
              <a:t>Highly Mobile Population</a:t>
            </a:r>
            <a:endParaRPr lang="en-US">
              <a:cs typeface="Calibri"/>
            </a:endParaRPr>
          </a:p>
          <a:p>
            <a:pPr lvl="1">
              <a:lnSpc>
                <a:spcPct val="90000"/>
              </a:lnSpc>
              <a:spcBef>
                <a:spcPts val="523"/>
              </a:spcBef>
              <a:buFont typeface="Arial"/>
              <a:buChar char="•"/>
            </a:pPr>
            <a:r>
              <a:rPr lang="en-US"/>
              <a:t>Boulder Valley School District</a:t>
            </a:r>
            <a:endParaRPr lang="en-US">
              <a:cs typeface="Calibri"/>
            </a:endParaRPr>
          </a:p>
          <a:p>
            <a:pPr lvl="1">
              <a:lnSpc>
                <a:spcPct val="90000"/>
              </a:lnSpc>
              <a:spcBef>
                <a:spcPts val="523"/>
              </a:spcBef>
              <a:buFont typeface="Arial"/>
              <a:buChar char="•"/>
            </a:pPr>
            <a:r>
              <a:rPr lang="en-US"/>
              <a:t>Cherry Creek School District</a:t>
            </a:r>
            <a:endParaRPr lang="en-US">
              <a:cs typeface="Calibri"/>
            </a:endParaRPr>
          </a:p>
          <a:p>
            <a:pPr marL="298857" indent="-298857">
              <a:lnSpc>
                <a:spcPct val="90000"/>
              </a:lnSpc>
              <a:spcBef>
                <a:spcPts val="1046"/>
              </a:spcBef>
              <a:buFont typeface="Arial"/>
              <a:buChar char="•"/>
            </a:pPr>
            <a:r>
              <a:rPr lang="en-US"/>
              <a:t>Now what? </a:t>
            </a:r>
            <a:endParaRPr lang="en-US">
              <a:cs typeface="Calibri"/>
            </a:endParaRPr>
          </a:p>
          <a:p>
            <a:pPr lvl="1">
              <a:lnSpc>
                <a:spcPct val="90000"/>
              </a:lnSpc>
              <a:spcBef>
                <a:spcPts val="523"/>
              </a:spcBef>
              <a:buFont typeface="Arial"/>
              <a:buChar char="•"/>
            </a:pPr>
            <a:r>
              <a:rPr lang="en-US"/>
              <a:t>Positive Staff-Student Mentoring</a:t>
            </a:r>
            <a:endParaRPr lang="en-US">
              <a:cs typeface="Calibri"/>
            </a:endParaRPr>
          </a:p>
          <a:p>
            <a:pPr lvl="2">
              <a:lnSpc>
                <a:spcPct val="90000"/>
              </a:lnSpc>
              <a:spcBef>
                <a:spcPts val="523"/>
              </a:spcBef>
              <a:buFont typeface="Arial"/>
              <a:buChar char="•"/>
            </a:pPr>
            <a:r>
              <a:rPr lang="en-US"/>
              <a:t>General</a:t>
            </a:r>
            <a:endParaRPr lang="en-US">
              <a:cs typeface="Calibri"/>
            </a:endParaRPr>
          </a:p>
          <a:p>
            <a:pPr lvl="2">
              <a:lnSpc>
                <a:spcPct val="90000"/>
              </a:lnSpc>
              <a:spcBef>
                <a:spcPts val="523"/>
              </a:spcBef>
              <a:buFont typeface="Arial"/>
              <a:buChar char="•"/>
            </a:pPr>
            <a:r>
              <a:rPr lang="en-US"/>
              <a:t>Kristin </a:t>
            </a:r>
            <a:r>
              <a:rPr lang="en-US" err="1"/>
              <a:t>Hefflon</a:t>
            </a:r>
            <a:r>
              <a:rPr lang="en-US"/>
              <a:t> – SVVSD</a:t>
            </a:r>
            <a:endParaRPr lang="en-US">
              <a:cs typeface="Calibri"/>
            </a:endParaRPr>
          </a:p>
          <a:p>
            <a:pPr lvl="1">
              <a:lnSpc>
                <a:spcPct val="90000"/>
              </a:lnSpc>
              <a:spcBef>
                <a:spcPts val="523"/>
              </a:spcBef>
              <a:buFont typeface="Arial"/>
              <a:buChar char="•"/>
            </a:pPr>
            <a:r>
              <a:rPr lang="en-US"/>
              <a:t>Virtual World</a:t>
            </a:r>
            <a:endParaRPr lang="en-US">
              <a:cs typeface="Calibri"/>
            </a:endParaRPr>
          </a:p>
          <a:p>
            <a:pPr lvl="2">
              <a:lnSpc>
                <a:spcPct val="90000"/>
              </a:lnSpc>
              <a:spcBef>
                <a:spcPts val="523"/>
              </a:spcBef>
              <a:buFont typeface="Arial"/>
              <a:buChar char="•"/>
            </a:pPr>
            <a:r>
              <a:rPr lang="en-US"/>
              <a:t>Nicole Tiley – Ed </a:t>
            </a:r>
            <a:r>
              <a:rPr lang="en-US" err="1"/>
              <a:t>reEnvisioned</a:t>
            </a:r>
            <a:r>
              <a:rPr lang="en-US"/>
              <a:t>/BOCES</a:t>
            </a:r>
            <a:endParaRPr lang="en-US">
              <a:cs typeface="Calibri"/>
            </a:endParaRPr>
          </a:p>
          <a:p>
            <a:pPr lvl="1">
              <a:lnSpc>
                <a:spcPct val="90000"/>
              </a:lnSpc>
              <a:spcBef>
                <a:spcPts val="523"/>
              </a:spcBef>
              <a:buFont typeface="Arial"/>
              <a:buChar char="•"/>
            </a:pPr>
            <a:r>
              <a:rPr lang="en-US"/>
              <a:t>Flexibility</a:t>
            </a:r>
            <a:endParaRPr lang="en-US">
              <a:cs typeface="Calibri"/>
            </a:endParaRPr>
          </a:p>
          <a:p>
            <a:pPr lvl="1">
              <a:lnSpc>
                <a:spcPct val="90000"/>
              </a:lnSpc>
              <a:spcBef>
                <a:spcPts val="523"/>
              </a:spcBef>
              <a:buFont typeface="Arial"/>
              <a:buChar char="•"/>
            </a:pPr>
            <a:r>
              <a:rPr lang="en-US"/>
              <a:t>Academic Engagement</a:t>
            </a:r>
            <a:endParaRPr lang="en-US">
              <a:cs typeface="Calibri"/>
            </a:endParaRPr>
          </a:p>
          <a:p>
            <a:pPr marL="298857" indent="-298857">
              <a:lnSpc>
                <a:spcPct val="90000"/>
              </a:lnSpc>
              <a:spcBef>
                <a:spcPts val="1046"/>
              </a:spcBef>
              <a:buFont typeface="Arial"/>
              <a:buChar char="•"/>
            </a:pPr>
            <a:r>
              <a:rPr lang="en-US"/>
              <a:t>Questions/Discussion</a:t>
            </a:r>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81367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a:t>
            </a:r>
            <a:r>
              <a:rPr lang="en-US"/>
              <a:t> Andy</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04546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Presenter:</a:t>
            </a:r>
            <a:r>
              <a:rPr lang="en-US">
                <a:cs typeface="Calibri"/>
              </a:rPr>
              <a:t> Juliana</a:t>
            </a:r>
            <a:endParaRPr lang="en-US"/>
          </a:p>
          <a:p>
            <a:endParaRPr lang="en-US"/>
          </a:p>
          <a:p>
            <a:r>
              <a:rPr lang="en-US" i="1"/>
              <a:t>Lessons we have learned so far from our grantees, the field, and current research around strategies for successful student engagement during COVID...</a:t>
            </a:r>
            <a:endParaRPr lang="en-US" i="1">
              <a:cs typeface="Calibri"/>
            </a:endParaRPr>
          </a:p>
          <a:p>
            <a:r>
              <a:rPr lang="en-US"/>
              <a:t>  </a:t>
            </a:r>
          </a:p>
          <a:p>
            <a:r>
              <a:rPr lang="en-US" b="1"/>
              <a:t>Dedicated Staff to finding students</a:t>
            </a:r>
            <a:r>
              <a:rPr lang="en-US"/>
              <a:t> whether it is specific staff members (e.g., counselors, coaches, liaisons) or involvement from all staff members </a:t>
            </a:r>
          </a:p>
          <a:p>
            <a:pPr marL="179314" indent="-179314">
              <a:buFont typeface="Arial"/>
              <a:buChar char="•"/>
            </a:pPr>
            <a:r>
              <a:rPr lang="en-US"/>
              <a:t>Easier to connect with students if established relationship exists </a:t>
            </a:r>
          </a:p>
          <a:p>
            <a:r>
              <a:rPr lang="en-US"/>
              <a:t>  </a:t>
            </a:r>
            <a:endParaRPr lang="en-US">
              <a:cs typeface="Calibri"/>
            </a:endParaRPr>
          </a:p>
          <a:p>
            <a:r>
              <a:rPr lang="en-US" b="1"/>
              <a:t>Communal contact log with a list of students- </a:t>
            </a:r>
            <a:r>
              <a:rPr lang="en-US"/>
              <a:t> Allows all staff involved in engagement efforts to know who is assigned to which student and/or who has contacted student, when it occurred, method used, which method worked best, and student’s status.</a:t>
            </a:r>
            <a:endParaRPr lang="en-US">
              <a:cs typeface="Calibri" panose="020F0502020204030204"/>
            </a:endParaRPr>
          </a:p>
          <a:p>
            <a:pPr lvl="1"/>
            <a:r>
              <a:rPr lang="en-US"/>
              <a:t>  </a:t>
            </a:r>
            <a:endParaRPr lang="en-US">
              <a:cs typeface="Calibri"/>
            </a:endParaRPr>
          </a:p>
          <a:p>
            <a:r>
              <a:rPr lang="en-US" b="1"/>
              <a:t>Consistent and relentless effort to contact students </a:t>
            </a:r>
            <a:endParaRPr lang="en-US">
              <a:cs typeface="Calibri" panose="020F0502020204030204"/>
            </a:endParaRPr>
          </a:p>
          <a:p>
            <a:pPr marL="657483" lvl="1" indent="-179314">
              <a:buFont typeface="Arial"/>
              <a:buChar char="•"/>
            </a:pPr>
            <a:r>
              <a:rPr lang="en-US"/>
              <a:t>There too many contacts</a:t>
            </a:r>
          </a:p>
          <a:p>
            <a:pPr marL="657483" lvl="1" indent="-179314">
              <a:buFont typeface="Arial"/>
              <a:buChar char="•"/>
            </a:pPr>
            <a:r>
              <a:rPr lang="en-US"/>
              <a:t>Students have also stated that it shows that the school cares about them and it increases the chances they will return when they are ready. </a:t>
            </a:r>
          </a:p>
          <a:p>
            <a:pPr lvl="1"/>
            <a:r>
              <a:rPr lang="en-US"/>
              <a:t>  </a:t>
            </a:r>
            <a:endParaRPr lang="en-US">
              <a:cs typeface="Calibri"/>
            </a:endParaRPr>
          </a:p>
          <a:p>
            <a:r>
              <a:rPr lang="en-US" b="1"/>
              <a:t>Be creative with engagement strategies </a:t>
            </a:r>
            <a:endParaRPr lang="en-US">
              <a:cs typeface="Calibri" panose="020F0502020204030204"/>
            </a:endParaRPr>
          </a:p>
          <a:p>
            <a:pPr marL="179314" indent="-179314">
              <a:buFont typeface="Arial"/>
              <a:buChar char="•"/>
            </a:pPr>
            <a:r>
              <a:rPr lang="en-US" b="1" i="1"/>
              <a:t>Engage the community - </a:t>
            </a:r>
            <a:r>
              <a:rPr lang="en-US"/>
              <a:t>Is there a community liaison or someone in the community that can help you reach out to students? Are their volunteers, employers, community agencies and partners you can work with? </a:t>
            </a:r>
            <a:endParaRPr lang="en-US">
              <a:cs typeface="Calibri" panose="020F0502020204030204"/>
            </a:endParaRPr>
          </a:p>
          <a:p>
            <a:pPr lvl="2"/>
            <a:r>
              <a:rPr lang="en-US"/>
              <a:t>  </a:t>
            </a:r>
            <a:endParaRPr lang="en-US">
              <a:cs typeface="Calibri"/>
            </a:endParaRPr>
          </a:p>
          <a:p>
            <a:pPr marL="179314" indent="-179314">
              <a:buFont typeface="Arial"/>
              <a:buChar char="•"/>
            </a:pPr>
            <a:r>
              <a:rPr lang="en-US" b="1" i="1"/>
              <a:t>Socially distancing visits -</a:t>
            </a:r>
            <a:r>
              <a:rPr lang="en-US"/>
              <a:t> Can you safely effectively go where the students are?  (e.g., job sites, home, neutral location)</a:t>
            </a:r>
            <a:endParaRPr lang="en-US">
              <a:cs typeface="Calibri" panose="020F0502020204030204"/>
            </a:endParaRPr>
          </a:p>
          <a:p>
            <a:pPr lvl="2"/>
            <a:r>
              <a:rPr lang="en-US"/>
              <a:t>  </a:t>
            </a:r>
          </a:p>
          <a:p>
            <a:pPr marL="179314" indent="-179314">
              <a:buFont typeface="Arial"/>
              <a:buChar char="•"/>
            </a:pPr>
            <a:r>
              <a:rPr lang="en-US" b="1" i="1"/>
              <a:t>Use nontraditional communication channels to find students </a:t>
            </a:r>
            <a:r>
              <a:rPr lang="en-US"/>
              <a:t> (e.g., Text messaging, Social media, Video chat groups)</a:t>
            </a:r>
            <a:endParaRPr lang="en-US">
              <a:cs typeface="Calibri" panose="020F0502020204030204"/>
            </a:endParaRPr>
          </a:p>
          <a:p>
            <a:pPr marL="0" lvl="1" indent="-657483"/>
            <a:r>
              <a:rPr lang="en-US"/>
              <a:t>  </a:t>
            </a:r>
            <a:endParaRPr lang="en-US">
              <a:cs typeface="Calibri"/>
            </a:endParaRPr>
          </a:p>
          <a:p>
            <a:pPr marL="179314" indent="-179314">
              <a:buFont typeface="Arial"/>
              <a:buChar char="•"/>
            </a:pPr>
            <a:r>
              <a:rPr lang="en-US" b="1" i="1"/>
              <a:t>Engage engaged peers in getting other students back to school  </a:t>
            </a:r>
            <a:endParaRPr lang="en-US"/>
          </a:p>
          <a:p>
            <a:r>
              <a:rPr lang="en-US"/>
              <a:t>  </a:t>
            </a:r>
            <a:endParaRPr lang="en-US">
              <a:cs typeface="Calibri"/>
            </a:endParaRPr>
          </a:p>
          <a:p>
            <a:r>
              <a:rPr lang="en-US" b="1"/>
              <a:t>Connect student and family with what they need  - </a:t>
            </a:r>
            <a:r>
              <a:rPr lang="en-US"/>
              <a:t>Are their helpful resources that might reduce the barriers of coming back to  school?  Common barriers are technology, financial, and helping with siblings.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655239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Presenter: </a:t>
            </a:r>
            <a:r>
              <a:rPr lang="en-US">
                <a:cs typeface="Calibri"/>
              </a:rPr>
              <a:t>Maurice (Boulder)</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61159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Presenter: </a:t>
            </a:r>
            <a:r>
              <a:rPr lang="en-US">
                <a:cs typeface="Calibri"/>
              </a:rPr>
              <a:t>Maurice (Boulder)</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07089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Presenters:</a:t>
            </a:r>
            <a:r>
              <a:rPr lang="en-US"/>
              <a:t> Kerry and Kristin</a:t>
            </a:r>
            <a:endParaRPr lang="en-US">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955609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Presenters:</a:t>
            </a:r>
            <a:r>
              <a:rPr lang="en-US"/>
              <a:t> Leslie (Cherry Creek)</a:t>
            </a: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690790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e.state.co.us/dropoutpreven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cde.state.co.us/21stcclc" TargetMode="External"/><Relationship Id="rId4" Type="http://schemas.openxmlformats.org/officeDocument/2006/relationships/hyperlink" Target="https://www.cde.state.co.us/postsecondar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lnavarrowalker@cherrycreekschools.or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ropoutprevention/p_earss" TargetMode="External"/><Relationship Id="rId2" Type="http://schemas.openxmlformats.org/officeDocument/2006/relationships/hyperlink" Target="https://www.cde.state.co.us/dropoutprevention/studentreengagement" TargetMode="External"/><Relationship Id="rId1" Type="http://schemas.openxmlformats.org/officeDocument/2006/relationships/slideLayout" Target="../slideLayouts/slideLayout2.xml"/><Relationship Id="rId6" Type="http://schemas.openxmlformats.org/officeDocument/2006/relationships/hyperlink" Target="https://www.cde.state.co.us/postsecondary/graduationguidelinesflexibilityaugust2020-2021pdf" TargetMode="External"/><Relationship Id="rId5" Type="http://schemas.openxmlformats.org/officeDocument/2006/relationships/hyperlink" Target="https://www.cde.state.co.us/dropoutprevention/bpguide" TargetMode="External"/><Relationship Id="rId4" Type="http://schemas.openxmlformats.org/officeDocument/2006/relationships/hyperlink" Target="https://www.cde.state.co.us/dropoutprevention/dropoutpreventionframe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maurice.henriques@bvsd.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community.solutions/analysis-on-unemployment-projects-40-45-increase-in-homelessness-this-year/" TargetMode="External"/><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co4kids.org/community/updated-calls-child-abuse-and-neglect-hotline-system-drop-more-45-during-covid-19" TargetMode="Externa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Town Hall</a:t>
            </a:r>
            <a:br>
              <a:rPr lang="en-US"/>
            </a:br>
            <a:r>
              <a:rPr lang="en-US" sz="2400"/>
              <a:t>Re-engaging Students During COVID</a:t>
            </a:r>
            <a:endParaRPr lang="en-US"/>
          </a:p>
        </p:txBody>
      </p:sp>
      <p:sp>
        <p:nvSpPr>
          <p:cNvPr id="3" name="Subtitle 2"/>
          <p:cNvSpPr>
            <a:spLocks noGrp="1"/>
          </p:cNvSpPr>
          <p:nvPr>
            <p:ph type="subTitle" idx="1"/>
          </p:nvPr>
        </p:nvSpPr>
        <p:spPr/>
        <p:txBody>
          <a:bodyPr vert="horz" lIns="91440" tIns="45720" rIns="91440" bIns="45720" rtlCol="0" anchor="t">
            <a:noAutofit/>
          </a:bodyPr>
          <a:lstStyle/>
          <a:p>
            <a:r>
              <a:rPr lang="en-US" sz="1400" dirty="0">
                <a:hlinkClick r:id="rId3"/>
              </a:rPr>
              <a:t>Office of Student Engagement and Dropout Prevention</a:t>
            </a:r>
            <a:endParaRPr lang="en-US" sz="1400" dirty="0">
              <a:cs typeface="Calibri"/>
            </a:endParaRPr>
          </a:p>
          <a:p>
            <a:r>
              <a:rPr lang="en-US" sz="1400" dirty="0">
                <a:ea typeface="+mn-lt"/>
                <a:cs typeface="+mn-lt"/>
                <a:hlinkClick r:id="rId4"/>
              </a:rPr>
              <a:t>Office of Postsecondary and Workforce Readiness</a:t>
            </a:r>
            <a:endParaRPr lang="en-US" sz="1400" dirty="0">
              <a:ea typeface="+mn-lt"/>
              <a:cs typeface="+mn-lt"/>
            </a:endParaRPr>
          </a:p>
          <a:p>
            <a:r>
              <a:rPr lang="en-US" sz="1400" dirty="0">
                <a:hlinkClick r:id="rId5"/>
              </a:rPr>
              <a:t>Office of Student Support</a:t>
            </a:r>
            <a:endParaRPr lang="en-US" sz="1400" dirty="0">
              <a:cs typeface="Calibri"/>
            </a:endParaRPr>
          </a:p>
          <a:p>
            <a:r>
              <a:rPr lang="en-US" sz="1400" i="1" dirty="0"/>
              <a:t>September 17, 2020</a:t>
            </a:r>
            <a:endParaRPr lang="en-US" sz="1400" i="1" dirty="0">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83453" y="6427018"/>
            <a:ext cx="2057400" cy="365125"/>
          </a:xfrm>
        </p:spPr>
        <p:txBody>
          <a:bodyPr/>
          <a:lstStyle/>
          <a:p>
            <a:fld id="{C479D5F6-EDCB-402A-AC08-4943A1820E8F}" type="slidenum">
              <a:rPr lang="en-US" dirty="0" smtClean="0"/>
              <a:pPr/>
              <a:t>10</a:t>
            </a:fld>
            <a:endParaRPr lang="en-US"/>
          </a:p>
        </p:txBody>
      </p:sp>
      <p:sp>
        <p:nvSpPr>
          <p:cNvPr id="6" name="Rectangle 5">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1523999" y="1"/>
            <a:ext cx="12191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Freeform: Shape 6">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ltGray">
          <a:xfrm>
            <a:off x="-1524000" y="-1"/>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8" name="Rectangle 7">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523999" y="1"/>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Content Placeholder 2">
            <a:extLst>
              <a:ext uri="{FF2B5EF4-FFF2-40B4-BE49-F238E27FC236}">
                <a16:creationId xmlns:a16="http://schemas.microsoft.com/office/drawing/2014/main" id="{5CBE1F60-FB9A-4C02-94AC-E5C4C13586F5}"/>
              </a:ext>
            </a:extLst>
          </p:cNvPr>
          <p:cNvSpPr>
            <a:spLocks noGrp="1"/>
          </p:cNvSpPr>
          <p:nvPr/>
        </p:nvSpPr>
        <p:spPr>
          <a:xfrm>
            <a:off x="4842014" y="550416"/>
            <a:ext cx="3783512" cy="5508902"/>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800">
                <a:latin typeface="Times New Roman" panose="02020603050405020304" pitchFamily="18" charset="0"/>
                <a:cs typeface="Times New Roman" panose="02020603050405020304" pitchFamily="18" charset="0"/>
              </a:rPr>
              <a:t>Talk to everyone and anyone, become a partner</a:t>
            </a:r>
          </a:p>
          <a:p>
            <a:r>
              <a:rPr lang="en-US" sz="2800">
                <a:latin typeface="Times New Roman" panose="02020603050405020304" pitchFamily="18" charset="0"/>
                <a:cs typeface="Times New Roman" panose="02020603050405020304" pitchFamily="18" charset="0"/>
              </a:rPr>
              <a:t>Admissions Staff</a:t>
            </a:r>
          </a:p>
          <a:p>
            <a:r>
              <a:rPr lang="en-US" sz="2800">
                <a:latin typeface="Times New Roman" panose="02020603050405020304" pitchFamily="18" charset="0"/>
                <a:cs typeface="Times New Roman" panose="02020603050405020304" pitchFamily="18" charset="0"/>
              </a:rPr>
              <a:t>Mental Health</a:t>
            </a:r>
          </a:p>
          <a:p>
            <a:r>
              <a:rPr lang="en-US" sz="2800">
                <a:latin typeface="Times New Roman" panose="02020603050405020304" pitchFamily="18" charset="0"/>
                <a:cs typeface="Times New Roman" panose="02020603050405020304" pitchFamily="18" charset="0"/>
              </a:rPr>
              <a:t>Counselors/Deans</a:t>
            </a:r>
          </a:p>
          <a:p>
            <a:r>
              <a:rPr lang="en-US" sz="2800">
                <a:latin typeface="Times New Roman" panose="02020603050405020304" pitchFamily="18" charset="0"/>
                <a:cs typeface="Times New Roman" panose="02020603050405020304" pitchFamily="18" charset="0"/>
              </a:rPr>
              <a:t>Transportation </a:t>
            </a:r>
          </a:p>
          <a:p>
            <a:r>
              <a:rPr lang="en-US" sz="2800">
                <a:latin typeface="Times New Roman" panose="02020603050405020304" pitchFamily="18" charset="0"/>
                <a:cs typeface="Times New Roman" panose="02020603050405020304" pitchFamily="18" charset="0"/>
              </a:rPr>
              <a:t>Nutrition Services/Cafeteria Staff</a:t>
            </a:r>
          </a:p>
          <a:p>
            <a:r>
              <a:rPr lang="en-US" sz="2800">
                <a:latin typeface="Times New Roman" panose="02020603050405020304" pitchFamily="18" charset="0"/>
                <a:cs typeface="Times New Roman" panose="02020603050405020304" pitchFamily="18" charset="0"/>
              </a:rPr>
              <a:t>Medicaid/Insurance Outreach</a:t>
            </a:r>
          </a:p>
          <a:p>
            <a:r>
              <a:rPr lang="en-US" sz="2800">
                <a:latin typeface="Times New Roman" panose="02020603050405020304" pitchFamily="18" charset="0"/>
                <a:cs typeface="Times New Roman" panose="02020603050405020304" pitchFamily="18" charset="0"/>
              </a:rPr>
              <a:t>Foster Family Liaison </a:t>
            </a:r>
          </a:p>
          <a:p>
            <a:r>
              <a:rPr lang="en-US" sz="2800">
                <a:latin typeface="Times New Roman" panose="02020603050405020304" pitchFamily="18" charset="0"/>
                <a:cs typeface="Times New Roman" panose="02020603050405020304" pitchFamily="18" charset="0"/>
              </a:rPr>
              <a:t>Before &amp; After Director </a:t>
            </a:r>
          </a:p>
          <a:p>
            <a:r>
              <a:rPr lang="en-US" sz="2800">
                <a:latin typeface="Times New Roman" panose="02020603050405020304" pitchFamily="18" charset="0"/>
                <a:cs typeface="Times New Roman" panose="02020603050405020304" pitchFamily="18" charset="0"/>
              </a:rPr>
              <a:t>Office Managers/Registrars </a:t>
            </a:r>
          </a:p>
          <a:p>
            <a:r>
              <a:rPr lang="en-US" sz="2800">
                <a:latin typeface="Times New Roman" panose="02020603050405020304" pitchFamily="18" charset="0"/>
                <a:cs typeface="Times New Roman" panose="02020603050405020304" pitchFamily="18" charset="0"/>
              </a:rPr>
              <a:t>Neighboring Districts </a:t>
            </a:r>
          </a:p>
          <a:p>
            <a:endParaRPr lang="en-US" sz="2800">
              <a:latin typeface="Times New Roman" panose="02020603050405020304" pitchFamily="18" charset="0"/>
              <a:cs typeface="Times New Roman" panose="02020603050405020304" pitchFamily="18" charset="0"/>
            </a:endParaRPr>
          </a:p>
          <a:p>
            <a:pPr marL="0" indent="0">
              <a:buNone/>
            </a:pPr>
            <a:r>
              <a:rPr lang="en-US" sz="2800">
                <a:latin typeface="Times New Roman" panose="02020603050405020304" pitchFamily="18" charset="0"/>
                <a:cs typeface="Times New Roman" panose="02020603050405020304" pitchFamily="18" charset="0"/>
              </a:rPr>
              <a:t>Contact information: Leslie Navarro-Walker</a:t>
            </a:r>
          </a:p>
          <a:p>
            <a:pPr marL="0" indent="0">
              <a:buNone/>
            </a:pPr>
            <a:r>
              <a:rPr lang="en-US" sz="2800">
                <a:latin typeface="Times New Roman" panose="02020603050405020304" pitchFamily="18" charset="0"/>
                <a:cs typeface="Times New Roman" panose="02020603050405020304" pitchFamily="18" charset="0"/>
              </a:rPr>
              <a:t>Homeless and Family Engagement Liaison</a:t>
            </a:r>
          </a:p>
          <a:p>
            <a:pPr marL="0" indent="0">
              <a:buNone/>
            </a:pPr>
            <a:r>
              <a:rPr lang="en-US" sz="2800">
                <a:latin typeface="Times New Roman" panose="02020603050405020304" pitchFamily="18" charset="0"/>
                <a:cs typeface="Times New Roman" panose="02020603050405020304" pitchFamily="18" charset="0"/>
              </a:rPr>
              <a:t>Cherry Creek School District</a:t>
            </a:r>
          </a:p>
          <a:p>
            <a:pPr marL="0" indent="0">
              <a:buNone/>
            </a:pPr>
            <a:r>
              <a:rPr lang="en-US" sz="2800">
                <a:latin typeface="Times New Roman" panose="02020603050405020304" pitchFamily="18" charset="0"/>
                <a:cs typeface="Times New Roman" panose="02020603050405020304" pitchFamily="18" charset="0"/>
                <a:hlinkClick r:id="rId3"/>
              </a:rPr>
              <a:t>lnavarrowalker@cherrycreekschools.org</a:t>
            </a:r>
            <a:endParaRPr lang="en-US" sz="2800">
              <a:latin typeface="Times New Roman" panose="02020603050405020304" pitchFamily="18" charset="0"/>
              <a:cs typeface="Times New Roman" panose="02020603050405020304" pitchFamily="18" charset="0"/>
            </a:endParaRPr>
          </a:p>
          <a:p>
            <a:pPr marL="0" indent="0">
              <a:buNone/>
            </a:pPr>
            <a:r>
              <a:rPr lang="en-US" sz="2800">
                <a:latin typeface="Times New Roman" panose="02020603050405020304" pitchFamily="18" charset="0"/>
                <a:cs typeface="Times New Roman" panose="02020603050405020304" pitchFamily="18" charset="0"/>
              </a:rPr>
              <a:t>720-554-5081</a:t>
            </a:r>
          </a:p>
        </p:txBody>
      </p:sp>
      <p:sp>
        <p:nvSpPr>
          <p:cNvPr id="9" name="Title 1">
            <a:extLst>
              <a:ext uri="{FF2B5EF4-FFF2-40B4-BE49-F238E27FC236}">
                <a16:creationId xmlns:a16="http://schemas.microsoft.com/office/drawing/2014/main" id="{AA3CBCD6-EAB9-4FFF-BE53-A44BD32B7288}"/>
              </a:ext>
            </a:extLst>
          </p:cNvPr>
          <p:cNvSpPr>
            <a:spLocks noGrp="1"/>
          </p:cNvSpPr>
          <p:nvPr/>
        </p:nvSpPr>
        <p:spPr>
          <a:xfrm>
            <a:off x="514904" y="673197"/>
            <a:ext cx="3408627" cy="538612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2800" b="1">
                <a:solidFill>
                  <a:srgbClr val="2A1A00"/>
                </a:solidFill>
                <a:latin typeface="Bodoni MT" panose="02070603080606020203" pitchFamily="18" charset="0"/>
              </a:rPr>
              <a:t>Raising awareness In CCSD</a:t>
            </a:r>
            <a:br>
              <a:rPr lang="en-US" sz="2800" b="1">
                <a:solidFill>
                  <a:srgbClr val="2A1A00"/>
                </a:solidFill>
                <a:latin typeface="Bodoni MT" panose="02070603080606020203" pitchFamily="18" charset="0"/>
              </a:rPr>
            </a:br>
            <a:br>
              <a:rPr lang="en-US" sz="2800" b="1">
                <a:solidFill>
                  <a:srgbClr val="2A1A00"/>
                </a:solidFill>
                <a:latin typeface="Bodoni MT" panose="02070603080606020203" pitchFamily="18" charset="0"/>
              </a:rPr>
            </a:br>
            <a:r>
              <a:rPr lang="en-US" sz="2400" b="1">
                <a:solidFill>
                  <a:srgbClr val="2A1A00"/>
                </a:solidFill>
                <a:latin typeface="Bodoni MT" panose="02070603080606020203" pitchFamily="18" charset="0"/>
              </a:rPr>
              <a:t>*Starting from the Top down</a:t>
            </a:r>
            <a:br>
              <a:rPr lang="en-US" sz="2400" b="1">
                <a:solidFill>
                  <a:srgbClr val="2A1A00"/>
                </a:solidFill>
                <a:latin typeface="Bodoni MT" panose="02070603080606020203" pitchFamily="18" charset="0"/>
              </a:rPr>
            </a:br>
            <a:br>
              <a:rPr lang="en-US" sz="2400" b="1">
                <a:solidFill>
                  <a:srgbClr val="2A1A00"/>
                </a:solidFill>
                <a:latin typeface="Bodoni MT" panose="02070603080606020203" pitchFamily="18" charset="0"/>
              </a:rPr>
            </a:br>
            <a:r>
              <a:rPr lang="en-US" sz="2400" b="1">
                <a:solidFill>
                  <a:srgbClr val="2A1A00"/>
                </a:solidFill>
                <a:latin typeface="Bodoni MT" panose="02070603080606020203" pitchFamily="18" charset="0"/>
              </a:rPr>
              <a:t>*Strategies </a:t>
            </a:r>
            <a:br>
              <a:rPr lang="en-US" sz="2400" b="1">
                <a:solidFill>
                  <a:srgbClr val="2A1A00"/>
                </a:solidFill>
                <a:latin typeface="Bodoni MT" panose="02070603080606020203" pitchFamily="18" charset="0"/>
              </a:rPr>
            </a:br>
            <a:br>
              <a:rPr lang="en-US" sz="2400" b="1">
                <a:solidFill>
                  <a:srgbClr val="2A1A00"/>
                </a:solidFill>
                <a:latin typeface="Bodoni MT" panose="02070603080606020203" pitchFamily="18" charset="0"/>
              </a:rPr>
            </a:br>
            <a:r>
              <a:rPr lang="en-US" sz="2400" b="1">
                <a:solidFill>
                  <a:srgbClr val="2A1A00"/>
                </a:solidFill>
                <a:latin typeface="Bodoni MT" panose="02070603080606020203" pitchFamily="18" charset="0"/>
              </a:rPr>
              <a:t>*</a:t>
            </a:r>
            <a:r>
              <a:rPr lang="en-US" sz="2400" b="1" err="1">
                <a:solidFill>
                  <a:srgbClr val="2A1A00"/>
                </a:solidFill>
                <a:latin typeface="Bodoni MT" panose="02070603080606020203" pitchFamily="18" charset="0"/>
              </a:rPr>
              <a:t>Covid</a:t>
            </a:r>
            <a:r>
              <a:rPr lang="en-US" sz="2400" b="1">
                <a:solidFill>
                  <a:srgbClr val="2A1A00"/>
                </a:solidFill>
                <a:latin typeface="Bodoni MT" panose="02070603080606020203" pitchFamily="18" charset="0"/>
              </a:rPr>
              <a:t> actually helped me!</a:t>
            </a:r>
            <a:br>
              <a:rPr lang="en-US" sz="2400" b="1">
                <a:solidFill>
                  <a:srgbClr val="2A1A00"/>
                </a:solidFill>
                <a:latin typeface="Bodoni MT" panose="02070603080606020203" pitchFamily="18" charset="0"/>
              </a:rPr>
            </a:br>
            <a:br>
              <a:rPr lang="en-US" sz="2400" b="1">
                <a:solidFill>
                  <a:srgbClr val="2A1A00"/>
                </a:solidFill>
                <a:latin typeface="Bodoni MT" panose="02070603080606020203" pitchFamily="18" charset="0"/>
              </a:rPr>
            </a:br>
            <a:r>
              <a:rPr lang="en-US" sz="2400" b="1">
                <a:solidFill>
                  <a:srgbClr val="2A1A00"/>
                </a:solidFill>
                <a:latin typeface="Bodoni MT" panose="02070603080606020203" pitchFamily="18" charset="0"/>
              </a:rPr>
              <a:t>*identifying stereotypes and misconceptions </a:t>
            </a:r>
            <a:br>
              <a:rPr lang="en-US" sz="2400" b="1">
                <a:solidFill>
                  <a:srgbClr val="2A1A00"/>
                </a:solidFill>
                <a:latin typeface="Bodoni MT" panose="02070603080606020203" pitchFamily="18" charset="0"/>
              </a:rPr>
            </a:br>
            <a:br>
              <a:rPr lang="en-US" sz="2400" b="1">
                <a:solidFill>
                  <a:srgbClr val="2A1A00"/>
                </a:solidFill>
                <a:latin typeface="Bodoni MT" panose="02070603080606020203" pitchFamily="18" charset="0"/>
              </a:rPr>
            </a:br>
            <a:r>
              <a:rPr lang="en-US" sz="2400" b="1">
                <a:solidFill>
                  <a:srgbClr val="2A1A00"/>
                </a:solidFill>
                <a:latin typeface="Bodoni MT" panose="02070603080606020203" pitchFamily="18" charset="0"/>
              </a:rPr>
              <a:t>*Be a champion and find others to join you</a:t>
            </a:r>
            <a:br>
              <a:rPr lang="en-US" sz="2400" b="1">
                <a:solidFill>
                  <a:srgbClr val="2A1A00"/>
                </a:solidFill>
                <a:latin typeface="Bodoni MT" panose="02070603080606020203" pitchFamily="18" charset="0"/>
              </a:rPr>
            </a:br>
            <a:br>
              <a:rPr lang="en-US" sz="2400" b="1">
                <a:solidFill>
                  <a:srgbClr val="2A1A00"/>
                </a:solidFill>
                <a:latin typeface="Bodoni MT" panose="02070603080606020203" pitchFamily="18" charset="0"/>
              </a:rPr>
            </a:br>
            <a:r>
              <a:rPr lang="en-US" sz="2400" b="1">
                <a:solidFill>
                  <a:srgbClr val="2A1A00"/>
                </a:solidFill>
                <a:latin typeface="Bodoni MT" panose="02070603080606020203" pitchFamily="18" charset="0"/>
              </a:rPr>
              <a:t>*Be present in the community</a:t>
            </a:r>
            <a:br>
              <a:rPr lang="en-US" sz="2400">
                <a:solidFill>
                  <a:srgbClr val="2A1A00"/>
                </a:solidFill>
                <a:latin typeface="Bodoni MT" panose="02070603080606020203" pitchFamily="18" charset="0"/>
              </a:rPr>
            </a:br>
            <a:endParaRPr lang="en-US" sz="2400">
              <a:solidFill>
                <a:srgbClr val="2A1A00"/>
              </a:solidFill>
              <a:latin typeface="Bodoni MT" panose="02070603080606020203" pitchFamily="18" charset="0"/>
            </a:endParaRPr>
          </a:p>
        </p:txBody>
      </p:sp>
    </p:spTree>
    <p:extLst>
      <p:ext uri="{BB962C8B-B14F-4D97-AF65-F5344CB8AC3E}">
        <p14:creationId xmlns:p14="http://schemas.microsoft.com/office/powerpoint/2010/main" val="104385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463040"/>
            <a:ext cx="7922922" cy="4583799"/>
          </a:xfrm>
        </p:spPr>
        <p:txBody>
          <a:bodyPr vert="horz" lIns="91440" tIns="45720" rIns="91440" bIns="45720" rtlCol="0" anchor="t">
            <a:normAutofit/>
          </a:bodyPr>
          <a:lstStyle/>
          <a:p>
            <a:r>
              <a:rPr lang="en-US">
                <a:ea typeface="+mn-lt"/>
                <a:cs typeface="+mn-lt"/>
              </a:rPr>
              <a:t>Positive Staff-Student Mentoring</a:t>
            </a:r>
            <a:endParaRPr lang="en-US"/>
          </a:p>
          <a:p>
            <a:r>
              <a:rPr lang="en-US"/>
              <a:t>Consistent Positive Messages</a:t>
            </a:r>
          </a:p>
          <a:p>
            <a:r>
              <a:rPr lang="en-US"/>
              <a:t>Listen to concerns and realities</a:t>
            </a:r>
            <a:endParaRPr lang="en-US">
              <a:cs typeface="Calibri"/>
            </a:endParaRPr>
          </a:p>
          <a:p>
            <a:endParaRPr lang="en-US">
              <a:cs typeface="Calibri"/>
            </a:endParaRPr>
          </a:p>
          <a:p>
            <a:endParaRPr lang="en-US"/>
          </a:p>
        </p:txBody>
      </p:sp>
      <p:sp>
        <p:nvSpPr>
          <p:cNvPr id="4" name="Title 3"/>
          <p:cNvSpPr>
            <a:spLocks noGrp="1"/>
          </p:cNvSpPr>
          <p:nvPr>
            <p:ph type="title"/>
          </p:nvPr>
        </p:nvSpPr>
        <p:spPr/>
        <p:txBody>
          <a:bodyPr/>
          <a:lstStyle/>
          <a:p>
            <a:r>
              <a:rPr lang="en-US">
                <a:latin typeface="Museo Slab 500"/>
              </a:rPr>
              <a:t>Maintaining Student Engagement</a:t>
            </a:r>
            <a:endParaRPr lang="en-US"/>
          </a:p>
        </p:txBody>
      </p:sp>
      <p:sp>
        <p:nvSpPr>
          <p:cNvPr id="5" name="Slide Number Placeholder 4"/>
          <p:cNvSpPr>
            <a:spLocks noGrp="1"/>
          </p:cNvSpPr>
          <p:nvPr>
            <p:ph type="sldNum" sz="quarter" idx="12"/>
          </p:nvPr>
        </p:nvSpPr>
        <p:spPr/>
        <p:txBody>
          <a:bodyPr/>
          <a:lstStyle/>
          <a:p>
            <a:fld id="{C479D5F6-EDCB-402A-AC08-4943A1820E8F}" type="slidenum">
              <a:rPr lang="en-US" smtClean="0"/>
              <a:pPr/>
              <a:t>11</a:t>
            </a:fld>
            <a:endParaRPr lang="en-US"/>
          </a:p>
        </p:txBody>
      </p:sp>
      <p:sp>
        <p:nvSpPr>
          <p:cNvPr id="3" name="Content Placeholder 1">
            <a:extLst>
              <a:ext uri="{FF2B5EF4-FFF2-40B4-BE49-F238E27FC236}">
                <a16:creationId xmlns:a16="http://schemas.microsoft.com/office/drawing/2014/main" id="{644FE1C2-AA78-402F-9B34-3FC4BF9D1A52}"/>
              </a:ext>
            </a:extLst>
          </p:cNvPr>
          <p:cNvSpPr txBox="1">
            <a:spLocks/>
          </p:cNvSpPr>
          <p:nvPr/>
        </p:nvSpPr>
        <p:spPr>
          <a:xfrm>
            <a:off x="428934" y="3429000"/>
            <a:ext cx="4368353" cy="4583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Virtual</a:t>
            </a:r>
          </a:p>
          <a:p>
            <a:pPr lvl="1"/>
            <a:r>
              <a:rPr lang="en-US"/>
              <a:t>Honor internet issues</a:t>
            </a:r>
          </a:p>
          <a:p>
            <a:pPr lvl="1"/>
            <a:r>
              <a:rPr lang="en-US"/>
              <a:t>Minimize required video feed</a:t>
            </a:r>
          </a:p>
          <a:p>
            <a:pPr lvl="1"/>
            <a:r>
              <a:rPr lang="en-US"/>
              <a:t>Consistent platform</a:t>
            </a:r>
          </a:p>
          <a:p>
            <a:pPr lvl="1"/>
            <a:r>
              <a:rPr lang="en-US"/>
              <a:t>Flexibility</a:t>
            </a:r>
          </a:p>
          <a:p>
            <a:endParaRPr lang="en-US"/>
          </a:p>
        </p:txBody>
      </p:sp>
    </p:spTree>
    <p:extLst>
      <p:ext uri="{BB962C8B-B14F-4D97-AF65-F5344CB8AC3E}">
        <p14:creationId xmlns:p14="http://schemas.microsoft.com/office/powerpoint/2010/main" val="154029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0066-0003-4458-81F7-13086B6A8F94}"/>
              </a:ext>
            </a:extLst>
          </p:cNvPr>
          <p:cNvSpPr>
            <a:spLocks noGrp="1"/>
          </p:cNvSpPr>
          <p:nvPr>
            <p:ph type="title"/>
          </p:nvPr>
        </p:nvSpPr>
        <p:spPr>
          <a:xfrm>
            <a:off x="311700" y="-22702"/>
            <a:ext cx="6081865" cy="756418"/>
          </a:xfrm>
        </p:spPr>
        <p:txBody>
          <a:bodyPr>
            <a:normAutofit fontScale="90000"/>
          </a:bodyPr>
          <a:lstStyle/>
          <a:p>
            <a:pPr marL="0" indent="0">
              <a:lnSpc>
                <a:spcPct val="100000"/>
              </a:lnSpc>
              <a:spcBef>
                <a:spcPts val="0"/>
              </a:spcBef>
              <a:buFont typeface="Arial" panose="020B0604020202020204" pitchFamily="34" charset="0"/>
              <a:buNone/>
            </a:pPr>
            <a:r>
              <a:rPr lang="en" sz="3100"/>
              <a:t>EARSS Success in St. Vrain Valley Schools </a:t>
            </a:r>
            <a:br>
              <a:rPr lang="en"/>
            </a:br>
            <a:r>
              <a:rPr lang="en-US" sz="2000" b="1"/>
              <a:t>Kristin Hefflon</a:t>
            </a:r>
            <a:br>
              <a:rPr lang="en-US" sz="2000" b="1">
                <a:cs typeface="Calibri"/>
              </a:rPr>
            </a:br>
            <a:r>
              <a:rPr lang="en-US" sz="2000"/>
              <a:t>Student Services Coordinator</a:t>
            </a:r>
            <a:br>
              <a:rPr lang="en-US" sz="2400">
                <a:cs typeface="Calibri"/>
              </a:rPr>
            </a:br>
            <a:r>
              <a:rPr lang="en-US" sz="1800"/>
              <a:t>Office of Student Attendance &amp; Engagement</a:t>
            </a:r>
            <a:br>
              <a:rPr lang="en-US" sz="2400">
                <a:cs typeface="Calibri"/>
              </a:rPr>
            </a:br>
            <a:endParaRPr lang="en-US"/>
          </a:p>
        </p:txBody>
      </p:sp>
      <p:sp>
        <p:nvSpPr>
          <p:cNvPr id="4" name="Slide Number Placeholder 3">
            <a:extLst>
              <a:ext uri="{FF2B5EF4-FFF2-40B4-BE49-F238E27FC236}">
                <a16:creationId xmlns:a16="http://schemas.microsoft.com/office/drawing/2014/main" id="{41565367-0A71-4DA6-ADB1-7DED20F11B69}"/>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5" name="Google Shape;55;p13">
            <a:extLst>
              <a:ext uri="{FF2B5EF4-FFF2-40B4-BE49-F238E27FC236}">
                <a16:creationId xmlns:a16="http://schemas.microsoft.com/office/drawing/2014/main" id="{70876D4E-5DF8-4856-BFEF-DCFACA5DDFA3}"/>
              </a:ext>
            </a:extLst>
          </p:cNvPr>
          <p:cNvSpPr txBox="1">
            <a:spLocks/>
          </p:cNvSpPr>
          <p:nvPr/>
        </p:nvSpPr>
        <p:spPr>
          <a:xfrm>
            <a:off x="311700" y="1551970"/>
            <a:ext cx="8520600"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Char char="●"/>
            </a:pPr>
            <a:r>
              <a:rPr lang="en-US"/>
              <a:t>We have 4 schools running </a:t>
            </a:r>
            <a:r>
              <a:rPr lang="en-US" err="1"/>
              <a:t>eCredit</a:t>
            </a:r>
            <a:r>
              <a:rPr lang="en-US"/>
              <a:t> EARSS programs in schools </a:t>
            </a:r>
          </a:p>
          <a:p>
            <a:pPr marL="457200" indent="-342900">
              <a:spcBef>
                <a:spcPts val="0"/>
              </a:spcBef>
              <a:buSzPts val="1800"/>
              <a:buFont typeface="Arial" panose="020B0604020202020204" pitchFamily="34" charset="0"/>
              <a:buChar char="●"/>
            </a:pPr>
            <a:r>
              <a:rPr lang="en-US"/>
              <a:t>Teachers have an extra plan per day in order to provide wraparound supports including connections with community partners, additional basic needs support, frequent check ins, mental health and academic support </a:t>
            </a:r>
          </a:p>
          <a:p>
            <a:pPr marL="457200" indent="-342900">
              <a:spcBef>
                <a:spcPts val="0"/>
              </a:spcBef>
              <a:buSzPts val="1800"/>
              <a:buFont typeface="Arial" panose="020B0604020202020204" pitchFamily="34" charset="0"/>
              <a:buChar char="●"/>
            </a:pPr>
            <a:r>
              <a:rPr lang="en-US"/>
              <a:t>Teachers have found success with having a work cell phone to text message and increase accessibility throughout the day and after work hours </a:t>
            </a:r>
          </a:p>
          <a:p>
            <a:pPr marL="457200" indent="-342900">
              <a:spcBef>
                <a:spcPts val="0"/>
              </a:spcBef>
              <a:buSzPts val="1800"/>
              <a:buFont typeface="Arial" panose="020B0604020202020204" pitchFamily="34" charset="0"/>
              <a:buChar char="●"/>
            </a:pPr>
            <a:r>
              <a:rPr lang="en-US"/>
              <a:t>In house teachers taking over EARSS </a:t>
            </a:r>
            <a:r>
              <a:rPr lang="en-US" err="1"/>
              <a:t>eCredit</a:t>
            </a:r>
            <a:r>
              <a:rPr lang="en-US"/>
              <a:t> has proven to be successful because they are highly connected with the school offering additional wraparound academic and SEL support </a:t>
            </a:r>
          </a:p>
          <a:p>
            <a:pPr marL="457200" indent="-342900">
              <a:spcBef>
                <a:spcPts val="0"/>
              </a:spcBef>
              <a:buSzPts val="1800"/>
              <a:buFont typeface="Arial" panose="020B0604020202020204" pitchFamily="34" charset="0"/>
              <a:buChar char="●"/>
            </a:pPr>
            <a:r>
              <a:rPr lang="en-US"/>
              <a:t>Administrator buy-in is increased when we staff an “in house” teacher</a:t>
            </a:r>
          </a:p>
        </p:txBody>
      </p:sp>
    </p:spTree>
    <p:extLst>
      <p:ext uri="{BB962C8B-B14F-4D97-AF65-F5344CB8AC3E}">
        <p14:creationId xmlns:p14="http://schemas.microsoft.com/office/powerpoint/2010/main" val="870110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42F-46EA-43BF-86DB-2864A6BF9E90}"/>
              </a:ext>
            </a:extLst>
          </p:cNvPr>
          <p:cNvSpPr>
            <a:spLocks noGrp="1"/>
          </p:cNvSpPr>
          <p:nvPr>
            <p:ph type="title"/>
          </p:nvPr>
        </p:nvSpPr>
        <p:spPr/>
        <p:txBody>
          <a:bodyPr/>
          <a:lstStyle/>
          <a:p>
            <a:r>
              <a:rPr lang="en-US">
                <a:latin typeface="Museo Slab 500"/>
              </a:rPr>
              <a:t>Education </a:t>
            </a:r>
            <a:r>
              <a:rPr lang="en-US" err="1">
                <a:latin typeface="Museo Slab 500"/>
              </a:rPr>
              <a:t>reEnvisioned</a:t>
            </a:r>
            <a:r>
              <a:rPr lang="en-US">
                <a:latin typeface="Museo Slab 500"/>
              </a:rPr>
              <a:t> BOCES</a:t>
            </a:r>
            <a:endParaRPr lang="en-US"/>
          </a:p>
        </p:txBody>
      </p:sp>
      <p:sp>
        <p:nvSpPr>
          <p:cNvPr id="3" name="Content Placeholder 2">
            <a:extLst>
              <a:ext uri="{FF2B5EF4-FFF2-40B4-BE49-F238E27FC236}">
                <a16:creationId xmlns:a16="http://schemas.microsoft.com/office/drawing/2014/main" id="{A8561A30-A39A-45CA-B238-A757397623E9}"/>
              </a:ext>
            </a:extLst>
          </p:cNvPr>
          <p:cNvSpPr>
            <a:spLocks noGrp="1"/>
          </p:cNvSpPr>
          <p:nvPr>
            <p:ph idx="1"/>
          </p:nvPr>
        </p:nvSpPr>
        <p:spPr/>
        <p:txBody>
          <a:bodyPr vert="horz" lIns="0" tIns="0" rIns="0" bIns="45720" rtlCol="0" anchor="t">
            <a:normAutofit/>
          </a:bodyPr>
          <a:lstStyle/>
          <a:p>
            <a:pPr marL="0" indent="0" algn="ctr">
              <a:buNone/>
            </a:pPr>
            <a:endParaRPr lang="en-US">
              <a:cs typeface="Calibri" panose="020F0502020204030204"/>
            </a:endParaRPr>
          </a:p>
          <a:p>
            <a:pPr marL="0" indent="0" algn="ctr">
              <a:buNone/>
            </a:pPr>
            <a:endParaRPr lang="en-US">
              <a:cs typeface="Calibri" panose="020F0502020204030204"/>
            </a:endParaRPr>
          </a:p>
          <a:p>
            <a:pPr marL="0" indent="0" algn="ctr">
              <a:buNone/>
            </a:pPr>
            <a:r>
              <a:rPr lang="en-US" sz="3600" b="1">
                <a:cs typeface="Calibri" panose="020F0502020204030204"/>
              </a:rPr>
              <a:t>Nicole </a:t>
            </a:r>
            <a:r>
              <a:rPr lang="en-US" sz="3600" b="1" err="1">
                <a:cs typeface="Calibri" panose="020F0502020204030204"/>
              </a:rPr>
              <a:t>Tiley</a:t>
            </a:r>
            <a:endParaRPr lang="en-US" b="1">
              <a:cs typeface="Calibri" panose="020F0502020204030204"/>
            </a:endParaRPr>
          </a:p>
          <a:p>
            <a:pPr marL="0" indent="0" algn="ctr">
              <a:buNone/>
            </a:pPr>
            <a:r>
              <a:rPr lang="en-US" sz="3600">
                <a:cs typeface="Calibri" panose="020F0502020204030204"/>
              </a:rPr>
              <a:t>Head of School</a:t>
            </a:r>
          </a:p>
          <a:p>
            <a:pPr marL="0" indent="0" algn="ctr">
              <a:buNone/>
            </a:pPr>
            <a:endParaRPr lang="en-US" sz="3600">
              <a:cs typeface="Calibri" panose="020F0502020204030204"/>
            </a:endParaRPr>
          </a:p>
          <a:p>
            <a:pPr marL="0" indent="0" algn="ctr">
              <a:buNone/>
            </a:pPr>
            <a:r>
              <a:rPr lang="en-US" sz="3600">
                <a:cs typeface="Calibri" panose="020F0502020204030204"/>
              </a:rPr>
              <a:t>Supporting Students in </a:t>
            </a:r>
          </a:p>
          <a:p>
            <a:pPr marL="0" indent="0" algn="ctr">
              <a:buNone/>
            </a:pPr>
            <a:r>
              <a:rPr lang="en-US" sz="3600">
                <a:cs typeface="Calibri" panose="020F0502020204030204"/>
              </a:rPr>
              <a:t>Digital Learning</a:t>
            </a:r>
          </a:p>
        </p:txBody>
      </p:sp>
      <p:sp>
        <p:nvSpPr>
          <p:cNvPr id="4" name="Slide Number Placeholder 3">
            <a:extLst>
              <a:ext uri="{FF2B5EF4-FFF2-40B4-BE49-F238E27FC236}">
                <a16:creationId xmlns:a16="http://schemas.microsoft.com/office/drawing/2014/main" id="{DB658E7A-B215-4E92-B5A6-9D3CF7F63BB0}"/>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07203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D3E6-C776-4D5D-B380-711407F8044E}"/>
              </a:ext>
            </a:extLst>
          </p:cNvPr>
          <p:cNvSpPr>
            <a:spLocks noGrp="1"/>
          </p:cNvSpPr>
          <p:nvPr>
            <p:ph type="title"/>
          </p:nvPr>
        </p:nvSpPr>
        <p:spPr/>
        <p:txBody>
          <a:bodyPr/>
          <a:lstStyle/>
          <a:p>
            <a:r>
              <a:rPr lang="en-US"/>
              <a:t>Relationships</a:t>
            </a:r>
          </a:p>
        </p:txBody>
      </p:sp>
      <p:sp>
        <p:nvSpPr>
          <p:cNvPr id="3" name="Content Placeholder 2">
            <a:extLst>
              <a:ext uri="{FF2B5EF4-FFF2-40B4-BE49-F238E27FC236}">
                <a16:creationId xmlns:a16="http://schemas.microsoft.com/office/drawing/2014/main" id="{FF5D6FEF-773F-48A1-A274-5B471DEBDAAC}"/>
              </a:ext>
            </a:extLst>
          </p:cNvPr>
          <p:cNvSpPr>
            <a:spLocks noGrp="1"/>
          </p:cNvSpPr>
          <p:nvPr>
            <p:ph idx="1"/>
          </p:nvPr>
        </p:nvSpPr>
        <p:spPr/>
        <p:txBody>
          <a:bodyPr/>
          <a:lstStyle/>
          <a:p>
            <a:r>
              <a:rPr lang="en-US"/>
              <a:t>Every student assigned a Champion Teacher</a:t>
            </a:r>
          </a:p>
          <a:p>
            <a:r>
              <a:rPr lang="en-US"/>
              <a:t>Required weekly check in meetings in an online platform between students and Champion Teacher</a:t>
            </a:r>
          </a:p>
          <a:p>
            <a:r>
              <a:rPr lang="en-US"/>
              <a:t>Advisor support for students identified using a bi-weekly data monitoring tracker</a:t>
            </a:r>
          </a:p>
          <a:p>
            <a:r>
              <a:rPr lang="en-US"/>
              <a:t>Student celebrations in newsletters</a:t>
            </a:r>
          </a:p>
          <a:p>
            <a:r>
              <a:rPr lang="en-US"/>
              <a:t>Monthly Assemblies to recognize students</a:t>
            </a:r>
          </a:p>
          <a:p>
            <a:endParaRPr lang="en-US"/>
          </a:p>
        </p:txBody>
      </p:sp>
      <p:sp>
        <p:nvSpPr>
          <p:cNvPr id="4" name="Slide Number Placeholder 3">
            <a:extLst>
              <a:ext uri="{FF2B5EF4-FFF2-40B4-BE49-F238E27FC236}">
                <a16:creationId xmlns:a16="http://schemas.microsoft.com/office/drawing/2014/main" id="{9DE6E9CD-EB2B-4283-8220-E71532A02D8A}"/>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69891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7CD6-379F-4D5A-B6E1-25F23BF57FFB}"/>
              </a:ext>
            </a:extLst>
          </p:cNvPr>
          <p:cNvSpPr>
            <a:spLocks noGrp="1"/>
          </p:cNvSpPr>
          <p:nvPr>
            <p:ph type="title"/>
          </p:nvPr>
        </p:nvSpPr>
        <p:spPr/>
        <p:txBody>
          <a:bodyPr/>
          <a:lstStyle/>
          <a:p>
            <a:r>
              <a:rPr lang="en-US"/>
              <a:t>Accountability</a:t>
            </a:r>
          </a:p>
        </p:txBody>
      </p:sp>
      <p:sp>
        <p:nvSpPr>
          <p:cNvPr id="3" name="Content Placeholder 2">
            <a:extLst>
              <a:ext uri="{FF2B5EF4-FFF2-40B4-BE49-F238E27FC236}">
                <a16:creationId xmlns:a16="http://schemas.microsoft.com/office/drawing/2014/main" id="{4B6288AB-0ACB-4CFA-A5F6-4921B21452CF}"/>
              </a:ext>
            </a:extLst>
          </p:cNvPr>
          <p:cNvSpPr>
            <a:spLocks noGrp="1"/>
          </p:cNvSpPr>
          <p:nvPr>
            <p:ph idx="1"/>
          </p:nvPr>
        </p:nvSpPr>
        <p:spPr/>
        <p:txBody>
          <a:bodyPr/>
          <a:lstStyle/>
          <a:p>
            <a:r>
              <a:rPr lang="en-US"/>
              <a:t>Daily Attendance Calls</a:t>
            </a:r>
          </a:p>
          <a:p>
            <a:r>
              <a:rPr lang="en-US"/>
              <a:t>Tracking system to document when students miss sessions and auto-dialer calls to parents</a:t>
            </a:r>
          </a:p>
          <a:p>
            <a:r>
              <a:rPr lang="en-US"/>
              <a:t>Implement a TIER System of Supports for Engagement</a:t>
            </a:r>
          </a:p>
          <a:p>
            <a:r>
              <a:rPr lang="en-US"/>
              <a:t>Power Hours</a:t>
            </a:r>
          </a:p>
          <a:p>
            <a:r>
              <a:rPr lang="en-US"/>
              <a:t>Daily Check In and Check Outs</a:t>
            </a:r>
          </a:p>
          <a:p>
            <a:endParaRPr lang="en-US"/>
          </a:p>
        </p:txBody>
      </p:sp>
      <p:sp>
        <p:nvSpPr>
          <p:cNvPr id="4" name="Slide Number Placeholder 3">
            <a:extLst>
              <a:ext uri="{FF2B5EF4-FFF2-40B4-BE49-F238E27FC236}">
                <a16:creationId xmlns:a16="http://schemas.microsoft.com/office/drawing/2014/main" id="{773ECEAE-828A-43CA-99F7-10F834A328A1}"/>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200097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D836-0B38-44DA-ACC4-27CF8A5BC75F}"/>
              </a:ext>
            </a:extLst>
          </p:cNvPr>
          <p:cNvSpPr>
            <a:spLocks noGrp="1"/>
          </p:cNvSpPr>
          <p:nvPr>
            <p:ph type="title"/>
          </p:nvPr>
        </p:nvSpPr>
        <p:spPr/>
        <p:txBody>
          <a:bodyPr/>
          <a:lstStyle/>
          <a:p>
            <a:r>
              <a:rPr lang="en-US"/>
              <a:t>Wraparound Services</a:t>
            </a:r>
          </a:p>
        </p:txBody>
      </p:sp>
      <p:sp>
        <p:nvSpPr>
          <p:cNvPr id="4" name="Slide Number Placeholder 3">
            <a:extLst>
              <a:ext uri="{FF2B5EF4-FFF2-40B4-BE49-F238E27FC236}">
                <a16:creationId xmlns:a16="http://schemas.microsoft.com/office/drawing/2014/main" id="{7656D440-D187-4402-84E0-CC2F54B5444C}"/>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5" name="Content Placeholder 2">
            <a:extLst>
              <a:ext uri="{FF2B5EF4-FFF2-40B4-BE49-F238E27FC236}">
                <a16:creationId xmlns:a16="http://schemas.microsoft.com/office/drawing/2014/main" id="{AA06E24E-F4F7-4C62-8E83-CCE1F5DC4254}"/>
              </a:ext>
            </a:extLst>
          </p:cNvPr>
          <p:cNvSpPr>
            <a:spLocks noGrp="1"/>
          </p:cNvSpPr>
          <p:nvPr>
            <p:ph idx="1"/>
          </p:nvPr>
        </p:nvSpPr>
        <p:spPr>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n-US"/>
              <a:t>Check in call with school social worker for students missing 7 unexcused absences</a:t>
            </a:r>
          </a:p>
          <a:p>
            <a:r>
              <a:rPr lang="en-US"/>
              <a:t>Interviews with students during enrollment to identify needs</a:t>
            </a:r>
          </a:p>
          <a:p>
            <a:r>
              <a:rPr lang="en-US"/>
              <a:t>Custom support groups based on student needs</a:t>
            </a:r>
          </a:p>
        </p:txBody>
      </p:sp>
    </p:spTree>
    <p:extLst>
      <p:ext uri="{BB962C8B-B14F-4D97-AF65-F5344CB8AC3E}">
        <p14:creationId xmlns:p14="http://schemas.microsoft.com/office/powerpoint/2010/main" val="636195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13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6221" y="640080"/>
            <a:ext cx="3168968" cy="5578816"/>
          </a:xfrm>
        </p:spPr>
        <p:txBody>
          <a:bodyPr vert="horz" lIns="91440" tIns="45720" rIns="91440" bIns="45720" rtlCol="0" anchor="ctr">
            <a:normAutofit/>
          </a:bodyPr>
          <a:lstStyle/>
          <a:p>
            <a:pPr algn="ctr"/>
            <a:r>
              <a:rPr lang="en-US" sz="4400">
                <a:solidFill>
                  <a:srgbClr val="FFFFFF"/>
                </a:solidFill>
                <a:latin typeface="+mj-lt"/>
              </a:rPr>
              <a:t>Graduation Guidelines</a:t>
            </a:r>
            <a:br>
              <a:rPr lang="en-US" sz="4400">
                <a:solidFill>
                  <a:srgbClr val="FFFFFF"/>
                </a:solidFill>
                <a:latin typeface="+mj-lt"/>
              </a:rPr>
            </a:br>
            <a:br>
              <a:rPr lang="en-US" sz="4400">
                <a:latin typeface="+mj-lt"/>
              </a:rPr>
            </a:br>
            <a:r>
              <a:rPr lang="en-US">
                <a:latin typeface="Museo Slab 500"/>
                <a:cs typeface="Calibri Light"/>
              </a:rPr>
              <a:t>https://www.cde.state.co.us/postsecondary/graduationguidelinesmenuofoptions3-12-20pdf</a:t>
            </a:r>
            <a:endParaRPr lang="en-US">
              <a:latin typeface="+mj-lt"/>
              <a:cs typeface="Calibri Light"/>
            </a:endParaRPr>
          </a:p>
        </p:txBody>
      </p:sp>
      <p:pic>
        <p:nvPicPr>
          <p:cNvPr id="8" name="Picture 8" descr="A screenshot of a cell phone&#10;&#10;Description automatically generated">
            <a:extLst>
              <a:ext uri="{FF2B5EF4-FFF2-40B4-BE49-F238E27FC236}">
                <a16:creationId xmlns:a16="http://schemas.microsoft.com/office/drawing/2014/main" id="{3461A878-0C3E-4A79-954D-23DA3C2A7373}"/>
              </a:ext>
            </a:extLst>
          </p:cNvPr>
          <p:cNvPicPr>
            <a:picLocks noGrp="1" noChangeAspect="1"/>
          </p:cNvPicPr>
          <p:nvPr>
            <p:ph sz="half" idx="1"/>
          </p:nvPr>
        </p:nvPicPr>
        <p:blipFill rotWithShape="1">
          <a:blip r:embed="rId3"/>
          <a:srcRect l="2406" r="2584"/>
          <a:stretch/>
        </p:blipFill>
        <p:spPr>
          <a:xfrm>
            <a:off x="4201027" y="138765"/>
            <a:ext cx="4826522" cy="6581446"/>
          </a:xfrm>
          <a:prstGeom prst="rect">
            <a:avLst/>
          </a:prstGeom>
        </p:spPr>
      </p:pic>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lgn="r" defTabSz="457200">
              <a:spcAft>
                <a:spcPts val="600"/>
              </a:spcAft>
            </a:pPr>
            <a:fld id="{C479D5F6-EDCB-402A-AC08-4943A1820E8F}" type="slidenum">
              <a:rPr lang="en-US" sz="1200" smtClean="0">
                <a:solidFill>
                  <a:schemeClr val="tx1">
                    <a:tint val="75000"/>
                  </a:schemeClr>
                </a:solidFill>
              </a:rPr>
              <a:pPr algn="r" defTabSz="457200">
                <a:spcAft>
                  <a:spcPts val="600"/>
                </a:spcAft>
              </a:pPr>
              <a:t>17</a:t>
            </a:fld>
            <a:endParaRPr lang="en-US" sz="1200">
              <a:solidFill>
                <a:schemeClr val="tx1">
                  <a:tint val="75000"/>
                </a:schemeClr>
              </a:solidFill>
            </a:endParaRPr>
          </a:p>
        </p:txBody>
      </p:sp>
    </p:spTree>
    <p:extLst>
      <p:ext uri="{BB962C8B-B14F-4D97-AF65-F5344CB8AC3E}">
        <p14:creationId xmlns:p14="http://schemas.microsoft.com/office/powerpoint/2010/main" val="54838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Questions?</a:t>
            </a:r>
          </a:p>
        </p:txBody>
      </p:sp>
      <p:sp>
        <p:nvSpPr>
          <p:cNvPr id="3" name="Slide Number Placeholder 2"/>
          <p:cNvSpPr>
            <a:spLocks noGrp="1"/>
          </p:cNvSpPr>
          <p:nvPr>
            <p:ph type="sldNum" sz="quarter" idx="12"/>
          </p:nvPr>
        </p:nvSpPr>
        <p:spPr>
          <a:xfrm>
            <a:off x="283453" y="6427018"/>
            <a:ext cx="2057400" cy="365125"/>
          </a:xfrm>
        </p:spPr>
        <p:txBody>
          <a:bodyPr/>
          <a:lstStyle/>
          <a:p>
            <a:fld id="{C479D5F6-EDCB-402A-AC08-4943A1820E8F}" type="slidenum">
              <a:rPr lang="en-US" dirty="0" smtClean="0"/>
              <a:pPr/>
              <a:t>18</a:t>
            </a:fld>
            <a:endParaRPr lang="en-US"/>
          </a:p>
        </p:txBody>
      </p:sp>
    </p:spTree>
    <p:extLst>
      <p:ext uri="{BB962C8B-B14F-4D97-AF65-F5344CB8AC3E}">
        <p14:creationId xmlns:p14="http://schemas.microsoft.com/office/powerpoint/2010/main" val="422523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30EBA-E64B-4C13-B922-336A97E172DB}"/>
              </a:ext>
            </a:extLst>
          </p:cNvPr>
          <p:cNvSpPr>
            <a:spLocks noGrp="1"/>
          </p:cNvSpPr>
          <p:nvPr>
            <p:ph type="title"/>
          </p:nvPr>
        </p:nvSpPr>
        <p:spPr/>
        <p:txBody>
          <a:bodyPr/>
          <a:lstStyle/>
          <a:p>
            <a:r>
              <a:rPr lang="en-US" dirty="0"/>
              <a:t>Resources	</a:t>
            </a:r>
          </a:p>
        </p:txBody>
      </p:sp>
      <p:sp>
        <p:nvSpPr>
          <p:cNvPr id="5" name="Content Placeholder 4">
            <a:extLst>
              <a:ext uri="{FF2B5EF4-FFF2-40B4-BE49-F238E27FC236}">
                <a16:creationId xmlns:a16="http://schemas.microsoft.com/office/drawing/2014/main" id="{8932E93E-19AF-43C2-A8D1-0C1B0C02CF44}"/>
              </a:ext>
            </a:extLst>
          </p:cNvPr>
          <p:cNvSpPr>
            <a:spLocks noGrp="1"/>
          </p:cNvSpPr>
          <p:nvPr>
            <p:ph idx="1"/>
          </p:nvPr>
        </p:nvSpPr>
        <p:spPr/>
        <p:txBody>
          <a:bodyPr>
            <a:normAutofit fontScale="85000" lnSpcReduction="20000"/>
          </a:bodyPr>
          <a:lstStyle/>
          <a:p>
            <a:r>
              <a:rPr lang="en-US" dirty="0">
                <a:hlinkClick r:id="rId2"/>
              </a:rPr>
              <a:t>The Colorado Student Re-Engagement Grant Program</a:t>
            </a:r>
            <a:endParaRPr lang="en-US" dirty="0"/>
          </a:p>
          <a:p>
            <a:pPr lvl="1"/>
            <a:r>
              <a:rPr lang="en-US" dirty="0"/>
              <a:t>Approximately $2M annual appropriation to provide educational services and support to maintain student engagement and facilitate student re-engagement.</a:t>
            </a:r>
          </a:p>
          <a:p>
            <a:r>
              <a:rPr lang="en-US" dirty="0">
                <a:hlinkClick r:id="rId3"/>
              </a:rPr>
              <a:t>The Expelled and At-Risk Student Services (EARSS) Grant Program</a:t>
            </a:r>
            <a:endParaRPr lang="en-US" dirty="0"/>
          </a:p>
          <a:p>
            <a:pPr lvl="1"/>
            <a:r>
              <a:rPr lang="en-US" dirty="0"/>
              <a:t>Approximately $10M annual appropriation to assist in providing educational and support services to expelled students, students at risk of suspension and expulsion, and students at risk of habitual truancy as defined by unexcused absences. </a:t>
            </a:r>
          </a:p>
          <a:p>
            <a:r>
              <a:rPr lang="en-US" dirty="0">
                <a:hlinkClick r:id="rId4"/>
              </a:rPr>
              <a:t>The Colorado Dropout Prevention Framework</a:t>
            </a:r>
            <a:endParaRPr lang="en-US" dirty="0"/>
          </a:p>
          <a:p>
            <a:pPr lvl="1"/>
            <a:r>
              <a:rPr lang="en-US" b="0" i="0" dirty="0">
                <a:solidFill>
                  <a:srgbClr val="333333"/>
                </a:solidFill>
                <a:effectLst/>
                <a:latin typeface="SourceSansProRegular"/>
              </a:rPr>
              <a:t>The dropout prevention framework outlines how to accelerate progress at the school and district level. It provides a foundation for rigorous and relevant coursework, teacher preparedness and instruction, and development of systems to ensure ALL students reach their full potential.</a:t>
            </a:r>
            <a:endParaRPr lang="en-US" dirty="0"/>
          </a:p>
          <a:p>
            <a:r>
              <a:rPr lang="en-US" dirty="0">
                <a:hlinkClick r:id="rId5"/>
              </a:rPr>
              <a:t>Best Practice Guide for Dropout Prevention </a:t>
            </a:r>
            <a:endParaRPr lang="en-US" dirty="0"/>
          </a:p>
          <a:p>
            <a:pPr lvl="1"/>
            <a:r>
              <a:rPr lang="en-US" b="0" i="0" dirty="0">
                <a:solidFill>
                  <a:srgbClr val="333333"/>
                </a:solidFill>
                <a:effectLst/>
                <a:latin typeface="SourceSansProRegular"/>
              </a:rPr>
              <a:t>This guide provides educational administration and dropout prevention specialists with updated tools to better address the needs of students in danger of school failure or dropout, in conjunction with the Colorado Department of Education’s Dropout Prevention Framework.</a:t>
            </a:r>
            <a:endParaRPr lang="en-US" dirty="0"/>
          </a:p>
          <a:p>
            <a:r>
              <a:rPr lang="en-US" dirty="0">
                <a:hlinkClick r:id="rId6"/>
              </a:rPr>
              <a:t>Graduation Guidelines</a:t>
            </a:r>
            <a:endParaRPr lang="en-US" dirty="0"/>
          </a:p>
        </p:txBody>
      </p:sp>
      <p:sp>
        <p:nvSpPr>
          <p:cNvPr id="3" name="Slide Number Placeholder 2">
            <a:extLst>
              <a:ext uri="{FF2B5EF4-FFF2-40B4-BE49-F238E27FC236}">
                <a16:creationId xmlns:a16="http://schemas.microsoft.com/office/drawing/2014/main" id="{82964001-49DC-4F50-A756-8900C372C2E4}"/>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72301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E8B3B-EE4E-4F56-B602-8D6C95DD48E0}"/>
              </a:ext>
            </a:extLst>
          </p:cNvPr>
          <p:cNvSpPr>
            <a:spLocks noGrp="1"/>
          </p:cNvSpPr>
          <p:nvPr>
            <p:ph type="title"/>
          </p:nvPr>
        </p:nvSpPr>
        <p:spPr>
          <a:xfrm>
            <a:off x="220874" y="254514"/>
            <a:ext cx="8076035" cy="756418"/>
          </a:xfrm>
        </p:spPr>
        <p:txBody>
          <a:bodyPr/>
          <a:lstStyle/>
          <a:p>
            <a:r>
              <a:rPr lang="en-US">
                <a:latin typeface="Museo Slab 500"/>
              </a:rPr>
              <a:t>On the "Emotive Cat" scale below, how are you feeling about the start of the school year? </a:t>
            </a:r>
            <a:endParaRPr lang="en-US"/>
          </a:p>
        </p:txBody>
      </p:sp>
      <p:sp>
        <p:nvSpPr>
          <p:cNvPr id="4" name="Slide Number Placeholder 3">
            <a:extLst>
              <a:ext uri="{FF2B5EF4-FFF2-40B4-BE49-F238E27FC236}">
                <a16:creationId xmlns:a16="http://schemas.microsoft.com/office/drawing/2014/main" id="{9225AFC3-8F64-4D9D-A042-4DCF4AB2EE5F}"/>
              </a:ext>
            </a:extLst>
          </p:cNvPr>
          <p:cNvSpPr>
            <a:spLocks noGrp="1"/>
          </p:cNvSpPr>
          <p:nvPr>
            <p:ph type="sldNum" sz="quarter" idx="12"/>
          </p:nvPr>
        </p:nvSpPr>
        <p:spPr/>
        <p:txBody>
          <a:bodyPr/>
          <a:lstStyle/>
          <a:p>
            <a:fld id="{C479D5F6-EDCB-402A-AC08-4943A1820E8F}" type="slidenum">
              <a:rPr lang="en-US" smtClean="0"/>
              <a:pPr/>
              <a:t>2</a:t>
            </a:fld>
            <a:endParaRPr lang="en-US"/>
          </a:p>
        </p:txBody>
      </p:sp>
      <p:pic>
        <p:nvPicPr>
          <p:cNvPr id="11" name="Picture 11" descr="A cat that is looking at the camera&#10;&#10;Description automatically generated">
            <a:extLst>
              <a:ext uri="{FF2B5EF4-FFF2-40B4-BE49-F238E27FC236}">
                <a16:creationId xmlns:a16="http://schemas.microsoft.com/office/drawing/2014/main" id="{BABC1F80-5732-430D-91B2-CD961D34EC46}"/>
              </a:ext>
            </a:extLst>
          </p:cNvPr>
          <p:cNvPicPr>
            <a:picLocks noGrp="1" noChangeAspect="1"/>
          </p:cNvPicPr>
          <p:nvPr>
            <p:ph idx="1"/>
          </p:nvPr>
        </p:nvPicPr>
        <p:blipFill rotWithShape="1">
          <a:blip r:embed="rId3"/>
          <a:srcRect l="4987" t="10761" r="4987" b="-525"/>
          <a:stretch/>
        </p:blipFill>
        <p:spPr>
          <a:xfrm>
            <a:off x="1801759" y="1280647"/>
            <a:ext cx="5539706" cy="5503203"/>
          </a:xfrm>
        </p:spPr>
      </p:pic>
    </p:spTree>
    <p:extLst>
      <p:ext uri="{BB962C8B-B14F-4D97-AF65-F5344CB8AC3E}">
        <p14:creationId xmlns:p14="http://schemas.microsoft.com/office/powerpoint/2010/main" val="1201761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 for joining us today!</a:t>
            </a:r>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dirty="0" smtClean="0"/>
              <a:pPr/>
              <a:t>20</a:t>
            </a:fld>
            <a:endParaRPr lang="en-US"/>
          </a:p>
        </p:txBody>
      </p:sp>
    </p:spTree>
    <p:extLst>
      <p:ext uri="{BB962C8B-B14F-4D97-AF65-F5344CB8AC3E}">
        <p14:creationId xmlns:p14="http://schemas.microsoft.com/office/powerpoint/2010/main" val="166478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vert="horz" lIns="0" tIns="0" rIns="0" bIns="45720" rtlCol="0" anchor="t">
            <a:normAutofit fontScale="92500" lnSpcReduction="10000"/>
          </a:bodyPr>
          <a:lstStyle/>
          <a:p>
            <a:r>
              <a:rPr lang="en-US"/>
              <a:t>Welcome </a:t>
            </a:r>
          </a:p>
          <a:p>
            <a:endParaRPr lang="en-US"/>
          </a:p>
          <a:p>
            <a:r>
              <a:rPr lang="en-US"/>
              <a:t>Student Engagement – Lessons Learned</a:t>
            </a:r>
          </a:p>
          <a:p>
            <a:pPr lvl="1"/>
            <a:r>
              <a:rPr lang="en-US">
                <a:cs typeface="Calibri"/>
              </a:rPr>
              <a:t>Boulder Valley School District</a:t>
            </a:r>
          </a:p>
          <a:p>
            <a:pPr marL="457200" lvl="1" indent="0">
              <a:buNone/>
            </a:pPr>
            <a:endParaRPr lang="en-US">
              <a:cs typeface="Calibri"/>
            </a:endParaRPr>
          </a:p>
          <a:p>
            <a:r>
              <a:rPr lang="en-US"/>
              <a:t>Considerations for Highly Mobile Students</a:t>
            </a:r>
            <a:endParaRPr lang="en-US">
              <a:cs typeface="Calibri"/>
            </a:endParaRPr>
          </a:p>
          <a:p>
            <a:pPr lvl="1"/>
            <a:r>
              <a:rPr lang="en-US"/>
              <a:t>Cherry</a:t>
            </a:r>
            <a:r>
              <a:rPr lang="en-US">
                <a:ea typeface="+mn-lt"/>
                <a:cs typeface="+mn-lt"/>
              </a:rPr>
              <a:t> Creek School District</a:t>
            </a:r>
            <a:endParaRPr lang="en-US">
              <a:cs typeface="Calibri"/>
            </a:endParaRPr>
          </a:p>
          <a:p>
            <a:endParaRPr lang="en-US"/>
          </a:p>
          <a:p>
            <a:r>
              <a:rPr lang="en-US"/>
              <a:t>Maintaining Engagement</a:t>
            </a:r>
            <a:endParaRPr lang="en-US">
              <a:cs typeface="Calibri"/>
            </a:endParaRPr>
          </a:p>
          <a:p>
            <a:pPr lvl="1"/>
            <a:r>
              <a:rPr lang="en-US">
                <a:cs typeface="Calibri"/>
              </a:rPr>
              <a:t>St. Vrain School District</a:t>
            </a:r>
          </a:p>
          <a:p>
            <a:pPr lvl="1"/>
            <a:r>
              <a:rPr lang="en-US">
                <a:ea typeface="+mn-lt"/>
                <a:cs typeface="+mn-lt"/>
              </a:rPr>
              <a:t>Ed </a:t>
            </a:r>
            <a:r>
              <a:rPr lang="en-US" err="1">
                <a:ea typeface="+mn-lt"/>
                <a:cs typeface="+mn-lt"/>
              </a:rPr>
              <a:t>reEnvisioned</a:t>
            </a:r>
            <a:r>
              <a:rPr lang="en-US">
                <a:ea typeface="+mn-lt"/>
                <a:cs typeface="+mn-lt"/>
              </a:rPr>
              <a:t>/BOCES</a:t>
            </a:r>
            <a:endParaRPr lang="en-US"/>
          </a:p>
          <a:p>
            <a:endParaRPr lang="en-US"/>
          </a:p>
          <a:p>
            <a:r>
              <a:rPr lang="en-US"/>
              <a:t>Questions/Discussion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63827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322055" y="1318384"/>
            <a:ext cx="2858200" cy="5108634"/>
          </a:xfrm>
        </p:spPr>
        <p:txBody>
          <a:bodyPr vert="horz" lIns="91440" tIns="45720" rIns="91440" bIns="45720" rtlCol="0" anchor="t">
            <a:normAutofit/>
          </a:bodyPr>
          <a:lstStyle/>
          <a:p>
            <a:pPr marL="0" indent="0">
              <a:lnSpc>
                <a:spcPct val="100000"/>
              </a:lnSpc>
              <a:spcBef>
                <a:spcPts val="0"/>
              </a:spcBef>
              <a:buNone/>
            </a:pPr>
            <a:r>
              <a:rPr lang="en-US" sz="1200" b="1" u="sng"/>
              <a:t>Colorado Department of Education:</a:t>
            </a:r>
          </a:p>
          <a:p>
            <a:pPr marL="0" indent="0">
              <a:lnSpc>
                <a:spcPct val="100000"/>
              </a:lnSpc>
              <a:spcBef>
                <a:spcPts val="0"/>
              </a:spcBef>
              <a:buNone/>
            </a:pPr>
            <a:endParaRPr lang="en-US" sz="1200" b="1"/>
          </a:p>
          <a:p>
            <a:pPr marL="0" indent="0">
              <a:lnSpc>
                <a:spcPct val="100000"/>
              </a:lnSpc>
              <a:spcBef>
                <a:spcPts val="0"/>
              </a:spcBef>
              <a:buNone/>
            </a:pPr>
            <a:r>
              <a:rPr lang="en-US" sz="1200" b="1"/>
              <a:t>Andy Tucker</a:t>
            </a:r>
            <a:endParaRPr lang="en-US"/>
          </a:p>
          <a:p>
            <a:pPr marL="0" indent="0">
              <a:lnSpc>
                <a:spcPct val="100000"/>
              </a:lnSpc>
              <a:spcBef>
                <a:spcPts val="0"/>
              </a:spcBef>
              <a:buNone/>
            </a:pPr>
            <a:r>
              <a:rPr lang="en-US" sz="1200"/>
              <a:t>Director Postsecondary Readiness</a:t>
            </a:r>
            <a:endParaRPr lang="en-US" sz="1200">
              <a:cs typeface="Calibri"/>
            </a:endParaRPr>
          </a:p>
          <a:p>
            <a:pPr marL="0" indent="0">
              <a:lnSpc>
                <a:spcPct val="100000"/>
              </a:lnSpc>
              <a:spcBef>
                <a:spcPts val="0"/>
              </a:spcBef>
              <a:buNone/>
            </a:pPr>
            <a:r>
              <a:rPr lang="en-US" sz="1200"/>
              <a:t>Office of Postsecondary Readiness</a:t>
            </a:r>
            <a:endParaRPr lang="en-US" sz="1200">
              <a:cs typeface="Calibri"/>
            </a:endParaRPr>
          </a:p>
          <a:p>
            <a:pPr marL="0" indent="0">
              <a:lnSpc>
                <a:spcPct val="100000"/>
              </a:lnSpc>
              <a:spcBef>
                <a:spcPts val="0"/>
              </a:spcBef>
              <a:buNone/>
            </a:pPr>
            <a:endParaRPr lang="en-US" sz="1400"/>
          </a:p>
          <a:p>
            <a:pPr marL="0" indent="0">
              <a:lnSpc>
                <a:spcPct val="100000"/>
              </a:lnSpc>
              <a:spcBef>
                <a:spcPts val="0"/>
              </a:spcBef>
              <a:buNone/>
            </a:pPr>
            <a:r>
              <a:rPr lang="en-US" sz="1200" b="1"/>
              <a:t>Juliana Rosa, Ph.D.</a:t>
            </a:r>
            <a:endParaRPr lang="en-US" sz="1200" b="1">
              <a:cs typeface="Calibri"/>
            </a:endParaRPr>
          </a:p>
          <a:p>
            <a:pPr marL="0" indent="0">
              <a:lnSpc>
                <a:spcPct val="100000"/>
              </a:lnSpc>
              <a:spcBef>
                <a:spcPts val="0"/>
              </a:spcBef>
              <a:buNone/>
            </a:pPr>
            <a:r>
              <a:rPr lang="en-US" sz="1200"/>
              <a:t>Research and Evaluation Consultant</a:t>
            </a:r>
            <a:endParaRPr lang="en-US" sz="1200">
              <a:cs typeface="Calibri"/>
            </a:endParaRPr>
          </a:p>
          <a:p>
            <a:pPr marL="0" indent="0">
              <a:lnSpc>
                <a:spcPct val="100000"/>
              </a:lnSpc>
              <a:spcBef>
                <a:spcPts val="0"/>
              </a:spcBef>
              <a:buNone/>
            </a:pPr>
            <a:r>
              <a:rPr lang="en-US" sz="1200"/>
              <a:t>Office of Student Engagement and Dropout Prevention</a:t>
            </a:r>
            <a:endParaRPr lang="en-US" sz="1200">
              <a:cs typeface="Calibri"/>
            </a:endParaRPr>
          </a:p>
          <a:p>
            <a:pPr marL="0" indent="0">
              <a:lnSpc>
                <a:spcPct val="100000"/>
              </a:lnSpc>
              <a:spcBef>
                <a:spcPts val="0"/>
              </a:spcBef>
              <a:buNone/>
            </a:pPr>
            <a:endParaRPr lang="en-US" sz="1200"/>
          </a:p>
          <a:p>
            <a:pPr marL="0" indent="0">
              <a:lnSpc>
                <a:spcPct val="100000"/>
              </a:lnSpc>
              <a:spcBef>
                <a:spcPts val="0"/>
              </a:spcBef>
              <a:buNone/>
            </a:pPr>
            <a:r>
              <a:rPr lang="en-US" sz="1200" b="1"/>
              <a:t>Kristin Myers, Ph.D.</a:t>
            </a:r>
            <a:endParaRPr lang="en-US" sz="1200" b="1">
              <a:cs typeface="Calibri"/>
            </a:endParaRPr>
          </a:p>
          <a:p>
            <a:pPr marL="0" indent="0">
              <a:lnSpc>
                <a:spcPct val="100000"/>
              </a:lnSpc>
              <a:spcBef>
                <a:spcPts val="0"/>
              </a:spcBef>
              <a:buNone/>
            </a:pPr>
            <a:r>
              <a:rPr lang="en-US" sz="1200"/>
              <a:t>Foster Care Education Coordinator</a:t>
            </a:r>
            <a:endParaRPr lang="en-US" sz="1200">
              <a:cs typeface="Calibri"/>
            </a:endParaRPr>
          </a:p>
          <a:p>
            <a:pPr marL="0" indent="0">
              <a:lnSpc>
                <a:spcPct val="100000"/>
              </a:lnSpc>
              <a:spcBef>
                <a:spcPts val="0"/>
              </a:spcBef>
              <a:buNone/>
            </a:pPr>
            <a:r>
              <a:rPr lang="en-US" sz="1100"/>
              <a:t>Office of Student Support</a:t>
            </a:r>
            <a:endParaRPr lang="en-US" sz="1100">
              <a:cs typeface="Calibri"/>
            </a:endParaRPr>
          </a:p>
          <a:p>
            <a:pPr marL="0" indent="0">
              <a:lnSpc>
                <a:spcPct val="100000"/>
              </a:lnSpc>
              <a:spcBef>
                <a:spcPts val="0"/>
              </a:spcBef>
              <a:buNone/>
            </a:pPr>
            <a:endParaRPr lang="en-US" sz="1200"/>
          </a:p>
          <a:p>
            <a:pPr marL="0" indent="0">
              <a:lnSpc>
                <a:spcPct val="100000"/>
              </a:lnSpc>
              <a:spcBef>
                <a:spcPts val="0"/>
              </a:spcBef>
              <a:buNone/>
            </a:pPr>
            <a:r>
              <a:rPr lang="en-US" sz="1200" b="1"/>
              <a:t>Kerry </a:t>
            </a:r>
            <a:r>
              <a:rPr lang="en-US" sz="1200" b="1" err="1"/>
              <a:t>Wrenick</a:t>
            </a:r>
            <a:endParaRPr lang="en-US" sz="1200" b="1"/>
          </a:p>
          <a:p>
            <a:pPr marL="0" indent="0">
              <a:lnSpc>
                <a:spcPct val="100000"/>
              </a:lnSpc>
              <a:spcBef>
                <a:spcPts val="0"/>
              </a:spcBef>
              <a:buNone/>
            </a:pPr>
            <a:r>
              <a:rPr lang="en-US" sz="1200"/>
              <a:t>State Coordinator</a:t>
            </a:r>
            <a:endParaRPr lang="en-US" sz="1200">
              <a:cs typeface="Calibri"/>
            </a:endParaRPr>
          </a:p>
          <a:p>
            <a:pPr marL="0" indent="0">
              <a:lnSpc>
                <a:spcPct val="100000"/>
              </a:lnSpc>
              <a:spcBef>
                <a:spcPts val="0"/>
              </a:spcBef>
              <a:buNone/>
            </a:pPr>
            <a:r>
              <a:rPr lang="en-US" sz="1200"/>
              <a:t>Education of Homeless Children &amp; Youth</a:t>
            </a:r>
            <a:endParaRPr lang="en-US" sz="1200">
              <a:cs typeface="Calibri"/>
            </a:endParaRPr>
          </a:p>
          <a:p>
            <a:pPr marL="0" indent="0">
              <a:lnSpc>
                <a:spcPct val="100000"/>
              </a:lnSpc>
              <a:spcBef>
                <a:spcPts val="0"/>
              </a:spcBef>
              <a:buNone/>
            </a:pPr>
            <a:r>
              <a:rPr lang="en-US" sz="1100"/>
              <a:t>Office of Student Support</a:t>
            </a:r>
            <a:endParaRPr lang="en-US" sz="1100">
              <a:cs typeface="Calibri"/>
            </a:endParaRPr>
          </a:p>
          <a:p>
            <a:pPr marL="0" indent="0">
              <a:lnSpc>
                <a:spcPct val="100000"/>
              </a:lnSpc>
              <a:spcBef>
                <a:spcPts val="0"/>
              </a:spcBef>
              <a:buNone/>
            </a:pPr>
            <a:endParaRPr lang="en-US" sz="1200" b="1"/>
          </a:p>
          <a:p>
            <a:pPr marL="0" indent="0">
              <a:lnSpc>
                <a:spcPct val="100000"/>
              </a:lnSpc>
              <a:spcBef>
                <a:spcPts val="0"/>
              </a:spcBef>
              <a:buNone/>
            </a:pPr>
            <a:r>
              <a:rPr lang="en-US" sz="1200" b="1"/>
              <a:t>Amy </a:t>
            </a:r>
            <a:r>
              <a:rPr lang="en-US" sz="1200" b="1" err="1"/>
              <a:t>Werpy</a:t>
            </a:r>
            <a:endParaRPr lang="en-US" sz="1200" b="1">
              <a:cs typeface="Calibri"/>
            </a:endParaRPr>
          </a:p>
          <a:p>
            <a:pPr marL="0" indent="0">
              <a:lnSpc>
                <a:spcPct val="100000"/>
              </a:lnSpc>
              <a:spcBef>
                <a:spcPts val="0"/>
              </a:spcBef>
              <a:buNone/>
            </a:pPr>
            <a:r>
              <a:rPr lang="en-US" sz="1100"/>
              <a:t>EARSS Grant Coordinator</a:t>
            </a:r>
            <a:endParaRPr lang="en-US" sz="1100">
              <a:cs typeface="Calibri"/>
            </a:endParaRPr>
          </a:p>
          <a:p>
            <a:pPr marL="0" indent="0">
              <a:lnSpc>
                <a:spcPct val="100000"/>
              </a:lnSpc>
              <a:spcBef>
                <a:spcPts val="0"/>
              </a:spcBef>
              <a:buNone/>
            </a:pPr>
            <a:r>
              <a:rPr lang="en-US" sz="1100"/>
              <a:t>Office of Student Engagement and Dropout Prevention</a:t>
            </a:r>
            <a:endParaRPr lang="en-US" sz="1100">
              <a:cs typeface="Calibri"/>
            </a:endParaRPr>
          </a:p>
          <a:p>
            <a:pPr marL="0" indent="0">
              <a:lnSpc>
                <a:spcPct val="100000"/>
              </a:lnSpc>
              <a:spcBef>
                <a:spcPts val="0"/>
              </a:spcBef>
              <a:buNone/>
            </a:pPr>
            <a:endParaRPr lang="en-US" sz="1200"/>
          </a:p>
          <a:p>
            <a:pPr marL="0" indent="0">
              <a:lnSpc>
                <a:spcPct val="100000"/>
              </a:lnSpc>
              <a:spcBef>
                <a:spcPts val="0"/>
              </a:spcBef>
              <a:buNone/>
            </a:pPr>
            <a:endParaRPr lang="en-US" sz="1400" b="1"/>
          </a:p>
          <a:p>
            <a:pPr marL="0" indent="0">
              <a:lnSpc>
                <a:spcPct val="100000"/>
              </a:lnSpc>
              <a:spcBef>
                <a:spcPts val="0"/>
              </a:spcBef>
              <a:buNone/>
            </a:pPr>
            <a:endParaRPr lang="en-US" sz="1400"/>
          </a:p>
          <a:p>
            <a:pPr marL="0" indent="0">
              <a:lnSpc>
                <a:spcPct val="100000"/>
              </a:lnSpc>
              <a:spcBef>
                <a:spcPts val="0"/>
              </a:spcBef>
              <a:buNone/>
            </a:pPr>
            <a:endParaRPr lang="en-US" sz="1400"/>
          </a:p>
        </p:txBody>
      </p:sp>
      <p:sp>
        <p:nvSpPr>
          <p:cNvPr id="4" name="Title 3"/>
          <p:cNvSpPr>
            <a:spLocks noGrp="1"/>
          </p:cNvSpPr>
          <p:nvPr>
            <p:ph type="title"/>
          </p:nvPr>
        </p:nvSpPr>
        <p:spPr/>
        <p:txBody>
          <a:bodyPr/>
          <a:lstStyle/>
          <a:p>
            <a:r>
              <a:rPr lang="en-US"/>
              <a:t>Introductions</a:t>
            </a:r>
          </a:p>
        </p:txBody>
      </p:sp>
      <p:sp>
        <p:nvSpPr>
          <p:cNvPr id="5" name="Slide Number Placeholder 4"/>
          <p:cNvSpPr>
            <a:spLocks noGrp="1"/>
          </p:cNvSpPr>
          <p:nvPr>
            <p:ph type="sldNum" sz="quarter" idx="12"/>
          </p:nvPr>
        </p:nvSpPr>
        <p:spPr/>
        <p:txBody>
          <a:bodyPr/>
          <a:lstStyle/>
          <a:p>
            <a:fld id="{C479D5F6-EDCB-402A-AC08-4943A1820E8F}" type="slidenum">
              <a:rPr lang="en-US" smtClean="0"/>
              <a:pPr/>
              <a:t>4</a:t>
            </a:fld>
            <a:endParaRPr lang="en-US"/>
          </a:p>
        </p:txBody>
      </p:sp>
      <p:sp>
        <p:nvSpPr>
          <p:cNvPr id="6" name="Content Placeholder 2">
            <a:extLst>
              <a:ext uri="{FF2B5EF4-FFF2-40B4-BE49-F238E27FC236}">
                <a16:creationId xmlns:a16="http://schemas.microsoft.com/office/drawing/2014/main" id="{43EAC760-C318-468E-A0F2-41DB15A69AA0}"/>
              </a:ext>
            </a:extLst>
          </p:cNvPr>
          <p:cNvSpPr txBox="1">
            <a:spLocks/>
          </p:cNvSpPr>
          <p:nvPr/>
        </p:nvSpPr>
        <p:spPr>
          <a:xfrm>
            <a:off x="244831" y="1316652"/>
            <a:ext cx="3756739" cy="5296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200" b="1" u="sng"/>
              <a:t>Representatives from the Field</a:t>
            </a:r>
          </a:p>
          <a:p>
            <a:pPr marL="0" indent="0">
              <a:lnSpc>
                <a:spcPct val="100000"/>
              </a:lnSpc>
              <a:spcBef>
                <a:spcPts val="0"/>
              </a:spcBef>
              <a:buNone/>
            </a:pPr>
            <a:endParaRPr lang="en-US" sz="1200" b="1"/>
          </a:p>
          <a:p>
            <a:pPr marL="0" indent="0">
              <a:lnSpc>
                <a:spcPct val="100000"/>
              </a:lnSpc>
              <a:spcBef>
                <a:spcPts val="0"/>
              </a:spcBef>
              <a:buFont typeface="Arial" panose="020B0604020202020204" pitchFamily="34" charset="0"/>
              <a:buNone/>
            </a:pPr>
            <a:r>
              <a:rPr lang="en-US" sz="1200" b="1"/>
              <a:t>Nicole Tiley</a:t>
            </a:r>
            <a:endParaRPr lang="en-US"/>
          </a:p>
          <a:p>
            <a:pPr marL="0" indent="0">
              <a:lnSpc>
                <a:spcPct val="100000"/>
              </a:lnSpc>
              <a:spcBef>
                <a:spcPts val="0"/>
              </a:spcBef>
              <a:buFont typeface="Arial" panose="020B0604020202020204" pitchFamily="34" charset="0"/>
              <a:buNone/>
            </a:pPr>
            <a:r>
              <a:rPr lang="en-US" sz="1200"/>
              <a:t>Head of School</a:t>
            </a:r>
            <a:endParaRPr lang="en-US" sz="1200">
              <a:cs typeface="Calibri"/>
            </a:endParaRPr>
          </a:p>
          <a:p>
            <a:pPr marL="0" indent="0">
              <a:lnSpc>
                <a:spcPct val="100000"/>
              </a:lnSpc>
              <a:spcBef>
                <a:spcPts val="0"/>
              </a:spcBef>
              <a:buFont typeface="Arial" panose="020B0604020202020204" pitchFamily="34" charset="0"/>
              <a:buNone/>
            </a:pPr>
            <a:r>
              <a:rPr lang="en-US" sz="1200"/>
              <a:t>Education </a:t>
            </a:r>
            <a:r>
              <a:rPr lang="en-US" sz="1200" err="1"/>
              <a:t>reEnvisioned</a:t>
            </a:r>
            <a:r>
              <a:rPr lang="en-US" sz="1200"/>
              <a:t> BOCES</a:t>
            </a:r>
            <a:endParaRPr lang="en-US" sz="1200">
              <a:cs typeface="Calibri"/>
            </a:endParaRPr>
          </a:p>
          <a:p>
            <a:pPr marL="0" indent="0">
              <a:lnSpc>
                <a:spcPct val="100000"/>
              </a:lnSpc>
              <a:spcBef>
                <a:spcPts val="0"/>
              </a:spcBef>
              <a:buFont typeface="Arial" panose="020B0604020202020204" pitchFamily="34" charset="0"/>
              <a:buNone/>
            </a:pPr>
            <a:r>
              <a:rPr lang="en-US" sz="1200"/>
              <a:t>CURRENT EARSS GRANTEE</a:t>
            </a:r>
            <a:endParaRPr lang="en-US" sz="1200">
              <a:cs typeface="Calibri" panose="020F0502020204030204"/>
            </a:endParaRPr>
          </a:p>
          <a:p>
            <a:pPr marL="0" indent="0">
              <a:lnSpc>
                <a:spcPct val="100000"/>
              </a:lnSpc>
              <a:spcBef>
                <a:spcPts val="0"/>
              </a:spcBef>
              <a:buFont typeface="Arial" panose="020B0604020202020204" pitchFamily="34" charset="0"/>
              <a:buNone/>
            </a:pPr>
            <a:endParaRPr lang="en-US" sz="1400"/>
          </a:p>
          <a:p>
            <a:pPr marL="0" indent="0">
              <a:lnSpc>
                <a:spcPct val="100000"/>
              </a:lnSpc>
              <a:spcBef>
                <a:spcPts val="0"/>
              </a:spcBef>
              <a:buFont typeface="Arial" panose="020B0604020202020204" pitchFamily="34" charset="0"/>
              <a:buNone/>
            </a:pPr>
            <a:r>
              <a:rPr lang="en-US" sz="1200" b="1"/>
              <a:t>Kristin </a:t>
            </a:r>
            <a:r>
              <a:rPr lang="en-US" sz="1200" b="1" err="1"/>
              <a:t>Hefflon</a:t>
            </a:r>
            <a:endParaRPr lang="en-US" sz="1200" b="1">
              <a:cs typeface="Calibri"/>
            </a:endParaRPr>
          </a:p>
          <a:p>
            <a:pPr marL="0" indent="0">
              <a:lnSpc>
                <a:spcPct val="100000"/>
              </a:lnSpc>
              <a:spcBef>
                <a:spcPts val="0"/>
              </a:spcBef>
              <a:buFont typeface="Arial" panose="020B0604020202020204" pitchFamily="34" charset="0"/>
              <a:buNone/>
            </a:pPr>
            <a:r>
              <a:rPr lang="en-US" sz="1200"/>
              <a:t>Student Services Coordinator</a:t>
            </a:r>
            <a:endParaRPr lang="en-US" sz="1200">
              <a:cs typeface="Calibri"/>
            </a:endParaRPr>
          </a:p>
          <a:p>
            <a:pPr marL="0" indent="0">
              <a:lnSpc>
                <a:spcPct val="100000"/>
              </a:lnSpc>
              <a:spcBef>
                <a:spcPts val="0"/>
              </a:spcBef>
              <a:buFont typeface="Arial" panose="020B0604020202020204" pitchFamily="34" charset="0"/>
              <a:buNone/>
            </a:pPr>
            <a:r>
              <a:rPr lang="en-US" sz="1200"/>
              <a:t>Office of Student Attendance &amp; Engagement</a:t>
            </a:r>
            <a:endParaRPr lang="en-US" sz="1200">
              <a:cs typeface="Calibri"/>
            </a:endParaRPr>
          </a:p>
          <a:p>
            <a:pPr marL="0" indent="0">
              <a:lnSpc>
                <a:spcPct val="100000"/>
              </a:lnSpc>
              <a:spcBef>
                <a:spcPts val="0"/>
              </a:spcBef>
              <a:buFont typeface="Arial" panose="020B0604020202020204" pitchFamily="34" charset="0"/>
              <a:buNone/>
            </a:pPr>
            <a:r>
              <a:rPr lang="en-US" sz="1200"/>
              <a:t>St. Vrain Valley Schools</a:t>
            </a:r>
            <a:endParaRPr lang="en-US" sz="1200">
              <a:cs typeface="Calibri"/>
            </a:endParaRPr>
          </a:p>
          <a:p>
            <a:pPr marL="0" indent="0">
              <a:lnSpc>
                <a:spcPct val="100000"/>
              </a:lnSpc>
              <a:spcBef>
                <a:spcPts val="0"/>
              </a:spcBef>
              <a:buFont typeface="Arial" panose="020B0604020202020204" pitchFamily="34" charset="0"/>
              <a:buNone/>
            </a:pPr>
            <a:r>
              <a:rPr lang="en-US" sz="1200"/>
              <a:t>CURRENT EARSS GRANTEE</a:t>
            </a:r>
            <a:endParaRPr lang="en-US" sz="1200">
              <a:cs typeface="Calibri"/>
            </a:endParaRPr>
          </a:p>
          <a:p>
            <a:pPr marL="0" indent="0">
              <a:lnSpc>
                <a:spcPct val="100000"/>
              </a:lnSpc>
              <a:spcBef>
                <a:spcPts val="0"/>
              </a:spcBef>
              <a:buFont typeface="Arial" panose="020B0604020202020204" pitchFamily="34" charset="0"/>
              <a:buNone/>
            </a:pPr>
            <a:endParaRPr lang="en-US" sz="1200"/>
          </a:p>
          <a:p>
            <a:pPr marL="0" indent="0">
              <a:lnSpc>
                <a:spcPct val="100000"/>
              </a:lnSpc>
              <a:spcBef>
                <a:spcPts val="0"/>
              </a:spcBef>
              <a:buFont typeface="Arial" panose="020B0604020202020204" pitchFamily="34" charset="0"/>
              <a:buNone/>
            </a:pPr>
            <a:r>
              <a:rPr lang="en-US" sz="1200" b="1"/>
              <a:t>Maurice Henriques</a:t>
            </a:r>
            <a:endParaRPr lang="en-US" sz="1200" b="1">
              <a:cs typeface="Calibri"/>
            </a:endParaRPr>
          </a:p>
          <a:p>
            <a:pPr marL="0" indent="0">
              <a:lnSpc>
                <a:spcPct val="100000"/>
              </a:lnSpc>
              <a:spcBef>
                <a:spcPts val="0"/>
              </a:spcBef>
              <a:buNone/>
            </a:pPr>
            <a:r>
              <a:rPr lang="en-US" sz="1200"/>
              <a:t>Attendance Advocate</a:t>
            </a:r>
            <a:endParaRPr lang="en-US" sz="1200">
              <a:cs typeface="Calibri"/>
            </a:endParaRPr>
          </a:p>
          <a:p>
            <a:pPr marL="0" indent="0">
              <a:lnSpc>
                <a:spcPct val="100000"/>
              </a:lnSpc>
              <a:spcBef>
                <a:spcPts val="0"/>
              </a:spcBef>
              <a:buFont typeface="Arial" panose="020B0604020202020204" pitchFamily="34" charset="0"/>
              <a:buNone/>
            </a:pPr>
            <a:r>
              <a:rPr lang="en-US" sz="1200"/>
              <a:t>Boulder Valley School District</a:t>
            </a:r>
            <a:endParaRPr lang="en-US" sz="1100"/>
          </a:p>
          <a:p>
            <a:pPr marL="0" indent="0">
              <a:lnSpc>
                <a:spcPct val="100000"/>
              </a:lnSpc>
              <a:spcBef>
                <a:spcPts val="0"/>
              </a:spcBef>
              <a:buFont typeface="Arial" panose="020B0604020202020204" pitchFamily="34" charset="0"/>
              <a:buNone/>
            </a:pPr>
            <a:r>
              <a:rPr lang="en-US" sz="1200"/>
              <a:t>PAST SRG GRANTEE</a:t>
            </a:r>
            <a:endParaRPr lang="en-US" sz="1200">
              <a:cs typeface="Calibri"/>
            </a:endParaRPr>
          </a:p>
          <a:p>
            <a:pPr marL="0" indent="0">
              <a:lnSpc>
                <a:spcPct val="100000"/>
              </a:lnSpc>
              <a:spcBef>
                <a:spcPts val="0"/>
              </a:spcBef>
              <a:buFont typeface="Arial" panose="020B0604020202020204" pitchFamily="34" charset="0"/>
              <a:buNone/>
            </a:pPr>
            <a:endParaRPr lang="en-US" sz="1100">
              <a:cs typeface="Calibri" panose="020F0502020204030204"/>
            </a:endParaRPr>
          </a:p>
          <a:p>
            <a:pPr marL="0" indent="0">
              <a:lnSpc>
                <a:spcPct val="100000"/>
              </a:lnSpc>
              <a:spcBef>
                <a:spcPts val="0"/>
              </a:spcBef>
              <a:buNone/>
            </a:pPr>
            <a:r>
              <a:rPr lang="en-US" sz="1200" b="1"/>
              <a:t>Leslie Navarro-Walker</a:t>
            </a:r>
            <a:endParaRPr lang="en-US" sz="1200" b="1">
              <a:cs typeface="Calibri"/>
            </a:endParaRPr>
          </a:p>
          <a:p>
            <a:pPr marL="0" indent="0">
              <a:lnSpc>
                <a:spcPct val="100000"/>
              </a:lnSpc>
              <a:spcBef>
                <a:spcPts val="0"/>
              </a:spcBef>
              <a:buNone/>
            </a:pPr>
            <a:r>
              <a:rPr lang="en-US" sz="1200"/>
              <a:t>McKinney Vento Liaison</a:t>
            </a:r>
            <a:endParaRPr lang="en-US" sz="1200">
              <a:cs typeface="Calibri"/>
            </a:endParaRPr>
          </a:p>
          <a:p>
            <a:pPr marL="0" indent="0">
              <a:lnSpc>
                <a:spcPct val="100000"/>
              </a:lnSpc>
              <a:spcBef>
                <a:spcPts val="0"/>
              </a:spcBef>
              <a:buFont typeface="Arial" panose="020B0604020202020204" pitchFamily="34" charset="0"/>
              <a:buNone/>
            </a:pPr>
            <a:r>
              <a:rPr lang="en-US" sz="1200"/>
              <a:t>Cherry Creek School District</a:t>
            </a:r>
            <a:endParaRPr lang="en-US" sz="1200">
              <a:cs typeface="Calibri"/>
            </a:endParaRPr>
          </a:p>
          <a:p>
            <a:pPr marL="0" indent="0">
              <a:lnSpc>
                <a:spcPct val="100000"/>
              </a:lnSpc>
              <a:spcBef>
                <a:spcPts val="0"/>
              </a:spcBef>
              <a:buFont typeface="Arial" panose="020B0604020202020204" pitchFamily="34" charset="0"/>
              <a:buNone/>
            </a:pPr>
            <a:endParaRPr lang="en-US" sz="1200">
              <a:cs typeface="Calibri"/>
            </a:endParaRPr>
          </a:p>
          <a:p>
            <a:pPr marL="0" indent="0">
              <a:lnSpc>
                <a:spcPct val="100000"/>
              </a:lnSpc>
              <a:spcBef>
                <a:spcPts val="0"/>
              </a:spcBef>
              <a:buFont typeface="Arial" panose="020B0604020202020204" pitchFamily="34" charset="0"/>
              <a:buNone/>
            </a:pPr>
            <a:endParaRPr lang="en-US" sz="1400" b="1">
              <a:cs typeface="Calibri"/>
            </a:endParaRPr>
          </a:p>
          <a:p>
            <a:pPr marL="0" indent="0">
              <a:lnSpc>
                <a:spcPct val="100000"/>
              </a:lnSpc>
              <a:spcBef>
                <a:spcPts val="0"/>
              </a:spcBef>
              <a:buFont typeface="Arial" panose="020B0604020202020204" pitchFamily="34" charset="0"/>
              <a:buNone/>
            </a:pPr>
            <a:endParaRPr lang="en-US" sz="1400">
              <a:cs typeface="Calibri" panose="020F0502020204030204"/>
            </a:endParaRPr>
          </a:p>
          <a:p>
            <a:pPr marL="0" indent="0">
              <a:lnSpc>
                <a:spcPct val="100000"/>
              </a:lnSpc>
              <a:spcBef>
                <a:spcPts val="0"/>
              </a:spcBef>
              <a:buFont typeface="Arial" panose="020B0604020202020204" pitchFamily="34" charset="0"/>
              <a:buNone/>
            </a:pPr>
            <a:endParaRPr lang="en-US" sz="1400"/>
          </a:p>
        </p:txBody>
      </p:sp>
    </p:spTree>
    <p:extLst>
      <p:ext uri="{BB962C8B-B14F-4D97-AF65-F5344CB8AC3E}">
        <p14:creationId xmlns:p14="http://schemas.microsoft.com/office/powerpoint/2010/main" val="129391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62" y="211382"/>
            <a:ext cx="8506409" cy="756418"/>
          </a:xfrm>
        </p:spPr>
        <p:txBody>
          <a:bodyPr/>
          <a:lstStyle/>
          <a:p>
            <a:r>
              <a:rPr lang="en-US">
                <a:latin typeface="Museo Slab 500"/>
              </a:rPr>
              <a:t>Student Engagement – Lessons Learned</a:t>
            </a:r>
            <a:endParaRPr lang="en-US"/>
          </a:p>
        </p:txBody>
      </p:sp>
      <p:sp>
        <p:nvSpPr>
          <p:cNvPr id="3" name="Content Placeholder 2"/>
          <p:cNvSpPr>
            <a:spLocks noGrp="1"/>
          </p:cNvSpPr>
          <p:nvPr>
            <p:ph idx="1"/>
          </p:nvPr>
        </p:nvSpPr>
        <p:spPr/>
        <p:txBody>
          <a:bodyPr vert="horz" lIns="0" tIns="0" rIns="0" bIns="45720" rtlCol="0" anchor="t">
            <a:normAutofit/>
          </a:bodyPr>
          <a:lstStyle/>
          <a:p>
            <a:r>
              <a:rPr lang="en-US"/>
              <a:t>Dedicate staff to engagement efforts</a:t>
            </a:r>
          </a:p>
          <a:p>
            <a:r>
              <a:rPr lang="en-US"/>
              <a:t>Maintain contact logs</a:t>
            </a:r>
            <a:endParaRPr lang="en-US">
              <a:cs typeface="Calibri"/>
            </a:endParaRPr>
          </a:p>
          <a:p>
            <a:r>
              <a:rPr lang="en-US">
                <a:ea typeface="+mn-lt"/>
                <a:cs typeface="+mn-lt"/>
              </a:rPr>
              <a:t>Be relentless </a:t>
            </a:r>
            <a:endParaRPr lang="en-US">
              <a:cs typeface="Calibri"/>
            </a:endParaRPr>
          </a:p>
          <a:p>
            <a:r>
              <a:rPr lang="en-US">
                <a:cs typeface="Calibri"/>
              </a:rPr>
              <a:t>Be creative with engagement strategies</a:t>
            </a:r>
          </a:p>
          <a:p>
            <a:pPr lvl="1"/>
            <a:r>
              <a:rPr lang="en-US"/>
              <a:t>Engage the community</a:t>
            </a:r>
            <a:endParaRPr lang="en-US">
              <a:cs typeface="Calibri"/>
            </a:endParaRPr>
          </a:p>
          <a:p>
            <a:pPr lvl="1"/>
            <a:r>
              <a:rPr lang="en-US"/>
              <a:t>Socially distancing visits (e.g., job sites, home, neutral location)</a:t>
            </a:r>
            <a:endParaRPr lang="en-US">
              <a:cs typeface="Calibri"/>
            </a:endParaRPr>
          </a:p>
          <a:p>
            <a:pPr lvl="1"/>
            <a:r>
              <a:rPr lang="en-US"/>
              <a:t>Text messaging and social media</a:t>
            </a:r>
            <a:endParaRPr lang="en-US">
              <a:cs typeface="Calibri"/>
            </a:endParaRPr>
          </a:p>
          <a:p>
            <a:pPr lvl="1"/>
            <a:r>
              <a:rPr lang="en-US"/>
              <a:t>Engage peers</a:t>
            </a:r>
            <a:endParaRPr lang="en-US">
              <a:cs typeface="Calibri"/>
            </a:endParaRPr>
          </a:p>
          <a:p>
            <a:pPr marL="342900" lvl="1" indent="-342900"/>
            <a:r>
              <a:rPr lang="en-US" sz="2400">
                <a:cs typeface="Calibri"/>
              </a:rPr>
              <a:t>Connect students and families with needed resources </a:t>
            </a:r>
          </a:p>
          <a:p>
            <a:endParaRPr lang="en-US">
              <a:cs typeface="Calibri" panose="020F0502020204030204"/>
            </a:endParaRPr>
          </a:p>
          <a:p>
            <a:pPr lvl="1"/>
            <a:endParaRPr lang="en-US">
              <a:cs typeface="Calibri" panose="020F0502020204030204"/>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298442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42F-46EA-43BF-86DB-2864A6BF9E90}"/>
              </a:ext>
            </a:extLst>
          </p:cNvPr>
          <p:cNvSpPr>
            <a:spLocks noGrp="1"/>
          </p:cNvSpPr>
          <p:nvPr>
            <p:ph type="title"/>
          </p:nvPr>
        </p:nvSpPr>
        <p:spPr>
          <a:xfrm>
            <a:off x="532740" y="283269"/>
            <a:ext cx="6081865" cy="756418"/>
          </a:xfrm>
        </p:spPr>
        <p:txBody>
          <a:bodyPr/>
          <a:lstStyle/>
          <a:p>
            <a:r>
              <a:rPr lang="en-US"/>
              <a:t>Building Relationships with Students and Families</a:t>
            </a:r>
          </a:p>
        </p:txBody>
      </p:sp>
      <p:sp>
        <p:nvSpPr>
          <p:cNvPr id="3" name="Content Placeholder 2">
            <a:extLst>
              <a:ext uri="{FF2B5EF4-FFF2-40B4-BE49-F238E27FC236}">
                <a16:creationId xmlns:a16="http://schemas.microsoft.com/office/drawing/2014/main" id="{A8561A30-A39A-45CA-B238-A757397623E9}"/>
              </a:ext>
            </a:extLst>
          </p:cNvPr>
          <p:cNvSpPr>
            <a:spLocks noGrp="1"/>
          </p:cNvSpPr>
          <p:nvPr>
            <p:ph idx="1"/>
          </p:nvPr>
        </p:nvSpPr>
        <p:spPr/>
        <p:txBody>
          <a:bodyPr vert="horz" lIns="0" tIns="0" rIns="0" bIns="45720" rtlCol="0" anchor="t">
            <a:normAutofit/>
          </a:bodyPr>
          <a:lstStyle/>
          <a:p>
            <a:pPr marL="0" indent="0" algn="ctr">
              <a:buNone/>
            </a:pPr>
            <a:endParaRPr lang="en-US">
              <a:cs typeface="Calibri" panose="020F0502020204030204"/>
            </a:endParaRPr>
          </a:p>
          <a:p>
            <a:pPr marL="0" indent="0" algn="ctr">
              <a:buNone/>
            </a:pPr>
            <a:endParaRPr lang="en-US">
              <a:cs typeface="Calibri" panose="020F0502020204030204"/>
            </a:endParaRPr>
          </a:p>
          <a:p>
            <a:pPr marL="0" indent="0" algn="ctr">
              <a:buNone/>
            </a:pPr>
            <a:endParaRPr lang="en-US"/>
          </a:p>
        </p:txBody>
      </p:sp>
      <p:sp>
        <p:nvSpPr>
          <p:cNvPr id="4" name="Slide Number Placeholder 3">
            <a:extLst>
              <a:ext uri="{FF2B5EF4-FFF2-40B4-BE49-F238E27FC236}">
                <a16:creationId xmlns:a16="http://schemas.microsoft.com/office/drawing/2014/main" id="{DB658E7A-B215-4E92-B5A6-9D3CF7F63BB0}"/>
              </a:ext>
            </a:extLst>
          </p:cNvPr>
          <p:cNvSpPr>
            <a:spLocks noGrp="1"/>
          </p:cNvSpPr>
          <p:nvPr>
            <p:ph type="sldNum" sz="quarter" idx="12"/>
          </p:nvPr>
        </p:nvSpPr>
        <p:spPr/>
        <p:txBody>
          <a:bodyPr/>
          <a:lstStyle/>
          <a:p>
            <a:fld id="{C479D5F6-EDCB-402A-AC08-4943A1820E8F}" type="slidenum">
              <a:rPr lang="en-US" smtClean="0"/>
              <a:pPr/>
              <a:t>6</a:t>
            </a:fld>
            <a:endParaRPr lang="en-US"/>
          </a:p>
        </p:txBody>
      </p:sp>
      <p:sp>
        <p:nvSpPr>
          <p:cNvPr id="5" name="TextBox 4">
            <a:extLst>
              <a:ext uri="{FF2B5EF4-FFF2-40B4-BE49-F238E27FC236}">
                <a16:creationId xmlns:a16="http://schemas.microsoft.com/office/drawing/2014/main" id="{5480460F-FBBC-4C07-BA4A-C112C2CD01D0}"/>
              </a:ext>
            </a:extLst>
          </p:cNvPr>
          <p:cNvSpPr txBox="1"/>
          <p:nvPr/>
        </p:nvSpPr>
        <p:spPr>
          <a:xfrm>
            <a:off x="813759" y="1590136"/>
            <a:ext cx="760274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595959"/>
                </a:solidFill>
                <a:latin typeface="Arial"/>
                <a:ea typeface="Arial"/>
                <a:cs typeface="Arial"/>
              </a:rPr>
              <a:t>Families/Parents</a:t>
            </a:r>
          </a:p>
          <a:p>
            <a:pPr marL="457200" indent="-457200">
              <a:buFont typeface="Arial"/>
              <a:buChar char="•"/>
            </a:pPr>
            <a:r>
              <a:rPr lang="en-US" sz="2800">
                <a:solidFill>
                  <a:srgbClr val="595959"/>
                </a:solidFill>
                <a:latin typeface="Arial"/>
                <a:ea typeface="Arial"/>
                <a:cs typeface="Arial"/>
              </a:rPr>
              <a:t>Make first phone call a positive interaction </a:t>
            </a:r>
            <a:endParaRPr lang="en-US" sz="2800">
              <a:solidFill>
                <a:srgbClr val="000000"/>
              </a:solidFill>
              <a:latin typeface="Calibri" panose="020F0502020204030204"/>
              <a:ea typeface="Arial"/>
              <a:cs typeface="Calibri" panose="020F0502020204030204"/>
            </a:endParaRPr>
          </a:p>
          <a:p>
            <a:pPr marL="457200" indent="-457200">
              <a:buFont typeface="Arial"/>
              <a:buChar char="•"/>
            </a:pPr>
            <a:r>
              <a:rPr lang="en-US" sz="2800">
                <a:solidFill>
                  <a:srgbClr val="595959"/>
                </a:solidFill>
                <a:latin typeface="Arial"/>
                <a:ea typeface="Arial"/>
                <a:cs typeface="Arial"/>
              </a:rPr>
              <a:t>Show genuine kindness and compassion</a:t>
            </a:r>
            <a:endParaRPr lang="en-US" sz="2800">
              <a:solidFill>
                <a:srgbClr val="000000"/>
              </a:solidFill>
              <a:latin typeface="Calibri" panose="020F0502020204030204"/>
              <a:ea typeface="Arial"/>
              <a:cs typeface="Calibri"/>
            </a:endParaRPr>
          </a:p>
          <a:p>
            <a:pPr marL="457200" indent="-457200">
              <a:buFont typeface="Arial"/>
              <a:buChar char="•"/>
            </a:pPr>
            <a:r>
              <a:rPr lang="en-US" sz="2800">
                <a:solidFill>
                  <a:srgbClr val="595959"/>
                </a:solidFill>
                <a:latin typeface="Arial"/>
                <a:ea typeface="Arial"/>
                <a:cs typeface="Arial"/>
              </a:rPr>
              <a:t>Ask questions and actively listen</a:t>
            </a:r>
            <a:endParaRPr lang="en-US" sz="2800">
              <a:solidFill>
                <a:srgbClr val="000000"/>
              </a:solidFill>
              <a:latin typeface="Calibri" panose="020F0502020204030204"/>
              <a:ea typeface="Arial"/>
              <a:cs typeface="Calibri"/>
            </a:endParaRPr>
          </a:p>
          <a:p>
            <a:pPr marL="457200" indent="-457200">
              <a:buFont typeface="Arial"/>
              <a:buChar char="•"/>
            </a:pPr>
            <a:r>
              <a:rPr lang="en-US" sz="2800">
                <a:solidFill>
                  <a:srgbClr val="595959"/>
                </a:solidFill>
                <a:latin typeface="Arial"/>
                <a:ea typeface="Arial"/>
                <a:cs typeface="Arial"/>
              </a:rPr>
              <a:t>Create a parent survey: </a:t>
            </a:r>
            <a:endParaRPr lang="en-US" sz="2800">
              <a:solidFill>
                <a:srgbClr val="000000"/>
              </a:solidFill>
              <a:latin typeface="Calibri" panose="020F0502020204030204"/>
              <a:ea typeface="Arial"/>
              <a:cs typeface="Calibri"/>
            </a:endParaRPr>
          </a:p>
          <a:p>
            <a:pPr marL="914400" lvl="1" indent="-457200">
              <a:buFont typeface="Arial"/>
              <a:buChar char="•"/>
            </a:pPr>
            <a:r>
              <a:rPr lang="en-US" sz="2800">
                <a:solidFill>
                  <a:srgbClr val="595959"/>
                </a:solidFill>
                <a:latin typeface="Arial"/>
                <a:ea typeface="Arial"/>
                <a:cs typeface="Arial"/>
              </a:rPr>
              <a:t>What makes your child happy? </a:t>
            </a:r>
            <a:endParaRPr lang="en-US" sz="2800">
              <a:solidFill>
                <a:srgbClr val="000000"/>
              </a:solidFill>
              <a:latin typeface="Calibri" panose="020F0502020204030204"/>
              <a:ea typeface="Arial"/>
              <a:cs typeface="Calibri"/>
            </a:endParaRPr>
          </a:p>
          <a:p>
            <a:pPr marL="914400" lvl="1" indent="-457200">
              <a:buFont typeface="Arial"/>
              <a:buChar char="•"/>
            </a:pPr>
            <a:r>
              <a:rPr lang="en-US" sz="2800">
                <a:solidFill>
                  <a:srgbClr val="595959"/>
                </a:solidFill>
                <a:latin typeface="Arial"/>
                <a:ea typeface="Arial"/>
                <a:cs typeface="Arial"/>
              </a:rPr>
              <a:t>Is there anything that upsets your child? </a:t>
            </a:r>
            <a:endParaRPr lang="en-US" sz="2800">
              <a:solidFill>
                <a:srgbClr val="000000"/>
              </a:solidFill>
              <a:latin typeface="Calibri" panose="020F0502020204030204"/>
              <a:ea typeface="Arial"/>
              <a:cs typeface="Calibri"/>
            </a:endParaRPr>
          </a:p>
          <a:p>
            <a:pPr marL="914400" lvl="1" indent="-457200">
              <a:buFont typeface="Arial"/>
              <a:buChar char="•"/>
            </a:pPr>
            <a:r>
              <a:rPr lang="en-US" sz="2800">
                <a:solidFill>
                  <a:srgbClr val="595959"/>
                </a:solidFill>
                <a:latin typeface="Arial"/>
                <a:ea typeface="Arial"/>
                <a:cs typeface="Arial"/>
              </a:rPr>
              <a:t>Would you like to volunteer?</a:t>
            </a:r>
            <a:endParaRPr lang="en-US" sz="2800">
              <a:solidFill>
                <a:srgbClr val="000000"/>
              </a:solidFill>
              <a:latin typeface="Calibri" panose="020F0502020204030204"/>
              <a:ea typeface="Arial"/>
              <a:cs typeface="Calibri"/>
            </a:endParaRPr>
          </a:p>
          <a:p>
            <a:pPr marL="457200" indent="-457200">
              <a:buFont typeface="Arial"/>
              <a:buChar char="•"/>
            </a:pPr>
            <a:r>
              <a:rPr lang="en-US" sz="2800">
                <a:solidFill>
                  <a:srgbClr val="595959"/>
                </a:solidFill>
                <a:latin typeface="Arial"/>
                <a:ea typeface="Arial"/>
                <a:cs typeface="Arial"/>
              </a:rPr>
              <a:t>Create Parent Engagement Group / Support Group for parents </a:t>
            </a:r>
            <a:endParaRPr lang="en-US" sz="2800">
              <a:cs typeface="Calibri"/>
            </a:endParaRPr>
          </a:p>
        </p:txBody>
      </p:sp>
    </p:spTree>
    <p:extLst>
      <p:ext uri="{BB962C8B-B14F-4D97-AF65-F5344CB8AC3E}">
        <p14:creationId xmlns:p14="http://schemas.microsoft.com/office/powerpoint/2010/main" val="346149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42F-46EA-43BF-86DB-2864A6BF9E90}"/>
              </a:ext>
            </a:extLst>
          </p:cNvPr>
          <p:cNvSpPr>
            <a:spLocks noGrp="1"/>
          </p:cNvSpPr>
          <p:nvPr>
            <p:ph type="title"/>
          </p:nvPr>
        </p:nvSpPr>
        <p:spPr>
          <a:xfrm>
            <a:off x="532740" y="283269"/>
            <a:ext cx="6081865" cy="756418"/>
          </a:xfrm>
        </p:spPr>
        <p:txBody>
          <a:bodyPr/>
          <a:lstStyle/>
          <a:p>
            <a:r>
              <a:rPr lang="en-US"/>
              <a:t>Building Relationships with Students and Families</a:t>
            </a:r>
          </a:p>
        </p:txBody>
      </p:sp>
      <p:sp>
        <p:nvSpPr>
          <p:cNvPr id="3" name="Content Placeholder 2">
            <a:extLst>
              <a:ext uri="{FF2B5EF4-FFF2-40B4-BE49-F238E27FC236}">
                <a16:creationId xmlns:a16="http://schemas.microsoft.com/office/drawing/2014/main" id="{A8561A30-A39A-45CA-B238-A757397623E9}"/>
              </a:ext>
            </a:extLst>
          </p:cNvPr>
          <p:cNvSpPr>
            <a:spLocks noGrp="1"/>
          </p:cNvSpPr>
          <p:nvPr>
            <p:ph idx="1"/>
          </p:nvPr>
        </p:nvSpPr>
        <p:spPr/>
        <p:txBody>
          <a:bodyPr vert="horz" lIns="0" tIns="0" rIns="0" bIns="45720" rtlCol="0" anchor="t">
            <a:normAutofit/>
          </a:bodyPr>
          <a:lstStyle/>
          <a:p>
            <a:pPr marL="0" indent="0" algn="ctr">
              <a:buNone/>
            </a:pPr>
            <a:endParaRPr lang="en-US">
              <a:cs typeface="Calibri" panose="020F0502020204030204"/>
            </a:endParaRPr>
          </a:p>
          <a:p>
            <a:pPr marL="0" indent="0" algn="ctr">
              <a:buNone/>
            </a:pPr>
            <a:endParaRPr lang="en-US">
              <a:cs typeface="Calibri" panose="020F0502020204030204"/>
            </a:endParaRPr>
          </a:p>
          <a:p>
            <a:pPr marL="0" indent="0" algn="ctr">
              <a:buNone/>
            </a:pPr>
            <a:endParaRPr lang="en-US"/>
          </a:p>
        </p:txBody>
      </p:sp>
      <p:sp>
        <p:nvSpPr>
          <p:cNvPr id="4" name="Slide Number Placeholder 3">
            <a:extLst>
              <a:ext uri="{FF2B5EF4-FFF2-40B4-BE49-F238E27FC236}">
                <a16:creationId xmlns:a16="http://schemas.microsoft.com/office/drawing/2014/main" id="{DB658E7A-B215-4E92-B5A6-9D3CF7F63BB0}"/>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5" name="TextBox 4">
            <a:extLst>
              <a:ext uri="{FF2B5EF4-FFF2-40B4-BE49-F238E27FC236}">
                <a16:creationId xmlns:a16="http://schemas.microsoft.com/office/drawing/2014/main" id="{5480460F-FBBC-4C07-BA4A-C112C2CD01D0}"/>
              </a:ext>
            </a:extLst>
          </p:cNvPr>
          <p:cNvSpPr txBox="1"/>
          <p:nvPr/>
        </p:nvSpPr>
        <p:spPr>
          <a:xfrm>
            <a:off x="813759" y="1590136"/>
            <a:ext cx="760274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mn-lt"/>
                <a:cs typeface="+mn-lt"/>
              </a:rPr>
              <a:t>Students</a:t>
            </a:r>
          </a:p>
          <a:p>
            <a:pPr marL="457200" indent="-457200">
              <a:buFont typeface="Arial"/>
              <a:buChar char="•"/>
            </a:pPr>
            <a:r>
              <a:rPr lang="en-US" sz="2800">
                <a:ea typeface="+mn-lt"/>
                <a:cs typeface="+mn-lt"/>
              </a:rPr>
              <a:t>Get to know the students </a:t>
            </a:r>
            <a:endParaRPr lang="en-US">
              <a:cs typeface="Calibri" panose="020F0502020204030204"/>
            </a:endParaRPr>
          </a:p>
          <a:p>
            <a:pPr marL="457200" indent="-457200">
              <a:buFont typeface="Arial"/>
              <a:buChar char="•"/>
            </a:pPr>
            <a:r>
              <a:rPr lang="en-US" sz="2800">
                <a:ea typeface="+mn-lt"/>
                <a:cs typeface="+mn-lt"/>
              </a:rPr>
              <a:t>Inspire them</a:t>
            </a:r>
            <a:endParaRPr lang="en-US">
              <a:cs typeface="Calibri" panose="020F0502020204030204"/>
            </a:endParaRPr>
          </a:p>
          <a:p>
            <a:pPr marL="457200" indent="-457200">
              <a:buFont typeface="Arial"/>
              <a:buChar char="•"/>
            </a:pPr>
            <a:r>
              <a:rPr lang="en-US" sz="2800">
                <a:ea typeface="+mn-lt"/>
                <a:cs typeface="+mn-lt"/>
              </a:rPr>
              <a:t>Appreciate them</a:t>
            </a:r>
            <a:endParaRPr lang="en-US">
              <a:cs typeface="Calibri" panose="020F0502020204030204"/>
            </a:endParaRPr>
          </a:p>
          <a:p>
            <a:pPr marL="457200" indent="-457200">
              <a:buFont typeface="Arial"/>
              <a:buChar char="•"/>
            </a:pPr>
            <a:r>
              <a:rPr lang="en-US" sz="2800">
                <a:ea typeface="+mn-lt"/>
                <a:cs typeface="+mn-lt"/>
              </a:rPr>
              <a:t>Reward them</a:t>
            </a:r>
            <a:endParaRPr lang="en-US">
              <a:cs typeface="Calibri" panose="020F0502020204030204"/>
            </a:endParaRPr>
          </a:p>
          <a:p>
            <a:pPr marL="457200" indent="-457200">
              <a:buFont typeface="Arial"/>
              <a:buChar char="•"/>
            </a:pPr>
            <a:r>
              <a:rPr lang="en-US" sz="2800">
                <a:ea typeface="+mn-lt"/>
                <a:cs typeface="+mn-lt"/>
              </a:rPr>
              <a:t>Involve them</a:t>
            </a:r>
            <a:endParaRPr lang="en-US">
              <a:cs typeface="Calibri" panose="020F0502020204030204"/>
            </a:endParaRPr>
          </a:p>
          <a:p>
            <a:pPr marL="457200" indent="-457200">
              <a:buFont typeface="Arial"/>
              <a:buChar char="•"/>
            </a:pPr>
            <a:r>
              <a:rPr lang="en-US" sz="2800">
                <a:ea typeface="+mn-lt"/>
                <a:cs typeface="+mn-lt"/>
              </a:rPr>
              <a:t>Create Student Survey </a:t>
            </a:r>
            <a:endParaRPr lang="en-US">
              <a:cs typeface="Calibri" panose="020F0502020204030204"/>
            </a:endParaRPr>
          </a:p>
          <a:p>
            <a:pPr marL="457200" indent="-457200">
              <a:buFont typeface="Arial"/>
              <a:buChar char="•"/>
            </a:pPr>
            <a:r>
              <a:rPr lang="en-US" sz="2800">
                <a:ea typeface="+mn-lt"/>
                <a:cs typeface="+mn-lt"/>
              </a:rPr>
              <a:t>Create Student Peer Support </a:t>
            </a:r>
            <a:endParaRPr lang="en-US">
              <a:cs typeface="Calibri" panose="020F0502020204030204"/>
            </a:endParaRPr>
          </a:p>
          <a:p>
            <a:br>
              <a:rPr lang="en-US"/>
            </a:br>
            <a:endParaRPr lang="en-US"/>
          </a:p>
        </p:txBody>
      </p:sp>
    </p:spTree>
    <p:extLst>
      <p:ext uri="{BB962C8B-B14F-4D97-AF65-F5344CB8AC3E}">
        <p14:creationId xmlns:p14="http://schemas.microsoft.com/office/powerpoint/2010/main" val="3541979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17CE-60FA-449C-ACB6-D122E04BBD49}"/>
              </a:ext>
            </a:extLst>
          </p:cNvPr>
          <p:cNvSpPr>
            <a:spLocks noGrp="1"/>
          </p:cNvSpPr>
          <p:nvPr>
            <p:ph type="title"/>
          </p:nvPr>
        </p:nvSpPr>
        <p:spPr/>
        <p:txBody>
          <a:bodyPr>
            <a:normAutofit/>
          </a:bodyPr>
          <a:lstStyle/>
          <a:p>
            <a:r>
              <a:rPr lang="en-US" sz="2800">
                <a:latin typeface="Museo Slab 500"/>
              </a:rPr>
              <a:t>Engagement during Covid 19</a:t>
            </a:r>
            <a:br>
              <a:rPr lang="en-US"/>
            </a:br>
            <a:endParaRPr lang="en-US"/>
          </a:p>
        </p:txBody>
      </p:sp>
      <p:sp>
        <p:nvSpPr>
          <p:cNvPr id="3" name="Content Placeholder 2">
            <a:extLst>
              <a:ext uri="{FF2B5EF4-FFF2-40B4-BE49-F238E27FC236}">
                <a16:creationId xmlns:a16="http://schemas.microsoft.com/office/drawing/2014/main" id="{4FF1339E-2550-47B7-AAE5-9612E9C6E140}"/>
              </a:ext>
            </a:extLst>
          </p:cNvPr>
          <p:cNvSpPr>
            <a:spLocks noGrp="1"/>
          </p:cNvSpPr>
          <p:nvPr>
            <p:ph idx="1"/>
          </p:nvPr>
        </p:nvSpPr>
        <p:spPr/>
        <p:txBody>
          <a:bodyPr vert="horz" lIns="0" tIns="0" rIns="0" bIns="45720" rtlCol="0" anchor="t">
            <a:normAutofit/>
          </a:bodyPr>
          <a:lstStyle/>
          <a:p>
            <a:pPr marL="0" indent="0">
              <a:buNone/>
            </a:pPr>
            <a:r>
              <a:rPr lang="en-US" b="1" u="sng">
                <a:ea typeface="+mn-lt"/>
                <a:cs typeface="+mn-lt"/>
              </a:rPr>
              <a:t>Positive Effects</a:t>
            </a:r>
            <a:endParaRPr lang="en-US">
              <a:cs typeface="Calibri" panose="020F0502020204030204"/>
            </a:endParaRPr>
          </a:p>
          <a:p>
            <a:r>
              <a:rPr lang="en-US">
                <a:ea typeface="+mn-lt"/>
                <a:cs typeface="+mn-lt"/>
              </a:rPr>
              <a:t>More staff involved </a:t>
            </a:r>
            <a:endParaRPr lang="en-US"/>
          </a:p>
          <a:p>
            <a:r>
              <a:rPr lang="en-US">
                <a:ea typeface="+mn-lt"/>
                <a:cs typeface="+mn-lt"/>
              </a:rPr>
              <a:t>More calls/ emails  from teachers, and support staff</a:t>
            </a:r>
            <a:endParaRPr lang="en-US"/>
          </a:p>
          <a:p>
            <a:r>
              <a:rPr lang="en-US">
                <a:ea typeface="+mn-lt"/>
                <a:cs typeface="+mn-lt"/>
              </a:rPr>
              <a:t>More Home Visits conducted by assistant principals, teachers and school staff members  </a:t>
            </a:r>
            <a:endParaRPr lang="en-US"/>
          </a:p>
          <a:p>
            <a:pPr marL="0" indent="0">
              <a:buNone/>
            </a:pPr>
            <a:r>
              <a:rPr lang="en-US" b="1" u="sng">
                <a:ea typeface="+mn-lt"/>
                <a:cs typeface="+mn-lt"/>
              </a:rPr>
              <a:t>Barriers</a:t>
            </a:r>
            <a:r>
              <a:rPr lang="en-US">
                <a:ea typeface="+mn-lt"/>
                <a:cs typeface="+mn-lt"/>
              </a:rPr>
              <a:t> </a:t>
            </a:r>
            <a:endParaRPr lang="en-US">
              <a:cs typeface="Calibri"/>
            </a:endParaRPr>
          </a:p>
          <a:p>
            <a:r>
              <a:rPr lang="en-US">
                <a:ea typeface="+mn-lt"/>
                <a:cs typeface="+mn-lt"/>
              </a:rPr>
              <a:t>Lack of resources for students and families in need</a:t>
            </a:r>
            <a:endParaRPr lang="en-US"/>
          </a:p>
          <a:p>
            <a:endParaRPr lang="en-US">
              <a:cs typeface="Calibri"/>
            </a:endParaRPr>
          </a:p>
        </p:txBody>
      </p:sp>
      <p:sp>
        <p:nvSpPr>
          <p:cNvPr id="4" name="Slide Number Placeholder 3">
            <a:extLst>
              <a:ext uri="{FF2B5EF4-FFF2-40B4-BE49-F238E27FC236}">
                <a16:creationId xmlns:a16="http://schemas.microsoft.com/office/drawing/2014/main" id="{AF01401D-C775-4D82-82B2-FFB5E4D7E1BE}"/>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5" name="TextBox 4">
            <a:extLst>
              <a:ext uri="{FF2B5EF4-FFF2-40B4-BE49-F238E27FC236}">
                <a16:creationId xmlns:a16="http://schemas.microsoft.com/office/drawing/2014/main" id="{EE89CFD7-24BE-4B4E-ABC1-E4B37942642B}"/>
              </a:ext>
            </a:extLst>
          </p:cNvPr>
          <p:cNvSpPr txBox="1"/>
          <p:nvPr/>
        </p:nvSpPr>
        <p:spPr>
          <a:xfrm>
            <a:off x="1326823" y="6311245"/>
            <a:ext cx="65021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Questions: Maurice Henriques, </a:t>
            </a:r>
            <a:r>
              <a:rPr lang="en-US">
                <a:hlinkClick r:id="rId2"/>
              </a:rPr>
              <a:t>maurice.henriques@bvsd.org</a:t>
            </a:r>
            <a:endParaRPr lang="en-US"/>
          </a:p>
        </p:txBody>
      </p:sp>
    </p:spTree>
    <p:extLst>
      <p:ext uri="{BB962C8B-B14F-4D97-AF65-F5344CB8AC3E}">
        <p14:creationId xmlns:p14="http://schemas.microsoft.com/office/powerpoint/2010/main" val="278815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128" y="197005"/>
            <a:ext cx="6513185" cy="756418"/>
          </a:xfrm>
        </p:spPr>
        <p:txBody>
          <a:bodyPr vert="horz" lIns="0" tIns="0" rIns="0" bIns="0" rtlCol="0" anchor="t" anchorCtr="0">
            <a:noAutofit/>
          </a:bodyPr>
          <a:lstStyle/>
          <a:p>
            <a:pPr marL="457200" lvl="1">
              <a:spcBef>
                <a:spcPts val="500"/>
              </a:spcBef>
            </a:pPr>
            <a:r>
              <a:rPr lang="en-US" sz="2400">
                <a:solidFill>
                  <a:srgbClr val="FFFFFF"/>
                </a:solidFill>
                <a:latin typeface="Museo Slab 500"/>
              </a:rPr>
              <a:t>Considerations for Highly Mobile Students</a:t>
            </a:r>
            <a:endParaRPr lang="en-US" sz="2400">
              <a:solidFill>
                <a:srgbClr val="FFFFFF"/>
              </a:solidFill>
            </a:endParaRP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a:p>
        </p:txBody>
      </p:sp>
      <p:sp>
        <p:nvSpPr>
          <p:cNvPr id="5" name="Google Shape;203;p6">
            <a:extLst>
              <a:ext uri="{FF2B5EF4-FFF2-40B4-BE49-F238E27FC236}">
                <a16:creationId xmlns:a16="http://schemas.microsoft.com/office/drawing/2014/main" id="{F30EA46C-C05C-40C5-AFAA-2995EC0E71A8}"/>
              </a:ext>
            </a:extLst>
          </p:cNvPr>
          <p:cNvSpPr/>
          <p:nvPr/>
        </p:nvSpPr>
        <p:spPr>
          <a:xfrm>
            <a:off x="-4692788" y="847251"/>
            <a:ext cx="4148463" cy="5161715"/>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Font typeface="Arial"/>
              <a:buNone/>
            </a:pPr>
            <a:r>
              <a:rPr lang="en-US" sz="2000" b="1" kern="0">
                <a:solidFill>
                  <a:srgbClr val="FFFFFF"/>
                </a:solidFill>
                <a:ea typeface="Arial"/>
                <a:cs typeface="Arial"/>
                <a:sym typeface="Arial"/>
              </a:rPr>
              <a:t>Homeless Considerations</a:t>
            </a:r>
            <a:endParaRPr lang="en-US" sz="2000" kern="0">
              <a:solidFill>
                <a:srgbClr val="000000"/>
              </a:solidFill>
              <a:cs typeface="Arial"/>
              <a:sym typeface="Arial"/>
            </a:endParaRPr>
          </a:p>
          <a:p>
            <a:pPr algn="ctr">
              <a:buClr>
                <a:srgbClr val="000000"/>
              </a:buClr>
              <a:buFont typeface="Arial"/>
              <a:buNone/>
            </a:pPr>
            <a:endParaRPr lang="en-US" sz="1400" kern="0">
              <a:solidFill>
                <a:srgbClr val="FFFFFF"/>
              </a:solidFill>
              <a:ea typeface="Arial"/>
              <a:cs typeface="Arial"/>
              <a:sym typeface="Arial"/>
            </a:endParaRPr>
          </a:p>
          <a:p>
            <a:pPr marL="213995" indent="-213995">
              <a:buClr>
                <a:srgbClr val="000000"/>
              </a:buClr>
              <a:buSzPts val="1400"/>
              <a:buFont typeface="Arial"/>
              <a:buChar char="•"/>
            </a:pPr>
            <a:r>
              <a:rPr lang="en-US" sz="1200" u="sng" kern="0">
                <a:solidFill>
                  <a:srgbClr val="FFFFFF"/>
                </a:solidFill>
                <a:ea typeface="Arial"/>
                <a:cs typeface="Arial"/>
                <a:sym typeface="Arial"/>
                <a:hlinkClick r:id="rId3"/>
              </a:rPr>
              <a:t>Research from Columbia University</a:t>
            </a:r>
            <a:r>
              <a:rPr lang="en-US" sz="1200" kern="0">
                <a:solidFill>
                  <a:srgbClr val="FFFFFF"/>
                </a:solidFill>
                <a:ea typeface="Arial"/>
                <a:cs typeface="Arial"/>
                <a:sym typeface="Arial"/>
              </a:rPr>
              <a:t> estimates a 40% increase in homelessness due to COVID-19</a:t>
            </a:r>
            <a:endParaRPr lang="en-US" sz="1200" kern="0">
              <a:solidFill>
                <a:srgbClr val="000000"/>
              </a:solidFill>
              <a:cs typeface="Arial"/>
            </a:endParaRPr>
          </a:p>
          <a:p>
            <a:pPr marL="213995" indent="-213995">
              <a:buClr>
                <a:srgbClr val="000000"/>
              </a:buClr>
              <a:buSzPts val="1400"/>
              <a:buFont typeface="Arial"/>
              <a:buChar char="•"/>
            </a:pPr>
            <a:r>
              <a:rPr lang="en-US" sz="1200" kern="0">
                <a:solidFill>
                  <a:srgbClr val="FFFFFF"/>
                </a:solidFill>
                <a:ea typeface="Arial"/>
                <a:cs typeface="Arial"/>
                <a:sym typeface="Arial"/>
              </a:rPr>
              <a:t>Consider access to internet, devices, meals, academic support, and adult mentorship</a:t>
            </a:r>
            <a:endParaRPr lang="en-US" sz="1200" kern="0">
              <a:solidFill>
                <a:srgbClr val="000000"/>
              </a:solidFill>
              <a:cs typeface="Arial"/>
            </a:endParaRPr>
          </a:p>
          <a:p>
            <a:pPr marL="213995" indent="-213995">
              <a:buClr>
                <a:srgbClr val="000000"/>
              </a:buClr>
              <a:buSzPts val="1400"/>
              <a:buFont typeface="Arial"/>
              <a:buChar char="•"/>
            </a:pPr>
            <a:r>
              <a:rPr lang="en-US" sz="1200" kern="0">
                <a:solidFill>
                  <a:srgbClr val="FFFFFF"/>
                </a:solidFill>
                <a:ea typeface="Arial"/>
                <a:cs typeface="Arial"/>
                <a:sym typeface="Arial"/>
              </a:rPr>
              <a:t>Current levels of unemployment suggest imminent increases in homelessness among families who have never experienced it before, and who lack familiarity with available services and systems</a:t>
            </a:r>
            <a:endParaRPr lang="en-US" sz="1200" kern="0">
              <a:solidFill>
                <a:srgbClr val="000000"/>
              </a:solidFill>
              <a:cs typeface="Arial"/>
            </a:endParaRPr>
          </a:p>
          <a:p>
            <a:pPr marL="213995" indent="-213995">
              <a:buClr>
                <a:srgbClr val="000000"/>
              </a:buClr>
              <a:buSzPts val="1400"/>
              <a:buFont typeface="Arial"/>
              <a:buChar char="•"/>
            </a:pPr>
            <a:r>
              <a:rPr lang="en-US" sz="1200" kern="0">
                <a:solidFill>
                  <a:srgbClr val="FFFFFF"/>
                </a:solidFill>
                <a:ea typeface="Arial"/>
                <a:cs typeface="Arial"/>
                <a:sym typeface="Arial"/>
              </a:rPr>
              <a:t>T</a:t>
            </a:r>
            <a:r>
              <a:rPr lang="en-US" sz="1200" kern="0">
                <a:solidFill>
                  <a:srgbClr val="FFFFFF"/>
                </a:solidFil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0"/>
                  </a:ext>
                </a:extLst>
              </a:rPr>
              <a:t>he student may be at higher risk of disengagement due to caring for siblings or seeking employment to support families </a:t>
            </a:r>
            <a:endParaRPr lang="en-US" sz="1200" kern="0">
              <a:solidFill>
                <a:srgbClr val="FFFFFF"/>
              </a:solidFill>
              <a:ea typeface="Arial"/>
              <a:cs typeface="Arial"/>
            </a:endParaRPr>
          </a:p>
          <a:p>
            <a:pPr marL="213995" indent="-213995">
              <a:buClr>
                <a:srgbClr val="000000"/>
              </a:buClr>
              <a:buSzPts val="1400"/>
              <a:buFont typeface="Arial"/>
              <a:buChar char="•"/>
            </a:pPr>
            <a:r>
              <a:rPr lang="en-US" sz="1200" kern="0">
                <a:solidFill>
                  <a:srgbClr val="FFFFFF"/>
                </a:solidFill>
                <a:ea typeface="Arial"/>
                <a:cs typeface="Arial"/>
                <a:sym typeface="Arial"/>
              </a:rPr>
              <a:t>Families may have relocated due to homelessness</a:t>
            </a:r>
            <a:endParaRPr lang="en-US" sz="1200" kern="0">
              <a:solidFill>
                <a:srgbClr val="000000"/>
              </a:solidFill>
              <a:cs typeface="Arial"/>
            </a:endParaRPr>
          </a:p>
          <a:p>
            <a:pPr marL="213995" indent="-213995">
              <a:buClr>
                <a:srgbClr val="000000"/>
              </a:buClr>
              <a:buSzPts val="1400"/>
              <a:buFont typeface="Arial"/>
              <a:buChar char="•"/>
            </a:pPr>
            <a:r>
              <a:rPr lang="en-US" sz="1200" kern="0">
                <a:solidFill>
                  <a:srgbClr val="FFFFFF"/>
                </a:solidFill>
                <a:ea typeface="Arial"/>
                <a:cs typeface="Arial"/>
                <a:sym typeface="Arial"/>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xmlns="" textRoundtripDataId="11"/>
                  </a:ext>
                </a:extLst>
              </a:rPr>
              <a:t>Homeless liaisons with additional district responsibilities may lack capacity to balance both roles with an increase in COVID related homelessness</a:t>
            </a:r>
            <a:endParaRPr lang="en-US" sz="1200" kern="0">
              <a:solidFill>
                <a:srgbClr val="FFFFFF"/>
              </a:solidFill>
              <a:ea typeface="Arial"/>
              <a:cs typeface="Arial"/>
            </a:endParaRPr>
          </a:p>
        </p:txBody>
      </p:sp>
      <p:sp>
        <p:nvSpPr>
          <p:cNvPr id="7" name="Google Shape;204;p6">
            <a:extLst>
              <a:ext uri="{FF2B5EF4-FFF2-40B4-BE49-F238E27FC236}">
                <a16:creationId xmlns:a16="http://schemas.microsoft.com/office/drawing/2014/main" id="{3841C03E-E9F6-436D-B1E7-2F38693C4AE5}"/>
              </a:ext>
            </a:extLst>
          </p:cNvPr>
          <p:cNvSpPr/>
          <p:nvPr/>
        </p:nvSpPr>
        <p:spPr>
          <a:xfrm>
            <a:off x="9795005" y="645851"/>
            <a:ext cx="4138763" cy="5290236"/>
          </a:xfrm>
          <a:prstGeom prst="roundRect">
            <a:avLst>
              <a:gd name="adj" fmla="val 16667"/>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Font typeface="Arial"/>
              <a:buNone/>
            </a:pPr>
            <a:r>
              <a:rPr lang="en-US" sz="2000" b="1" kern="0">
                <a:solidFill>
                  <a:srgbClr val="FFFFFF"/>
                </a:solidFill>
                <a:ea typeface="Arial"/>
                <a:cs typeface="Arial"/>
                <a:sym typeface="Arial"/>
              </a:rPr>
              <a:t>Foster Care Considerations</a:t>
            </a:r>
            <a:endParaRPr lang="en-US" sz="2000" kern="0">
              <a:solidFill>
                <a:srgbClr val="000000"/>
              </a:solidFill>
              <a:cs typeface="Arial"/>
              <a:sym typeface="Arial"/>
            </a:endParaRPr>
          </a:p>
          <a:p>
            <a:pPr algn="ctr">
              <a:buClr>
                <a:srgbClr val="000000"/>
              </a:buClr>
              <a:buFont typeface="Arial"/>
              <a:buNone/>
            </a:pPr>
            <a:endParaRPr lang="en-US" sz="1400" kern="0">
              <a:solidFill>
                <a:srgbClr val="FFFFFF"/>
              </a:solidFill>
              <a:ea typeface="Arial"/>
              <a:cs typeface="Arial"/>
              <a:sym typeface="Arial"/>
            </a:endParaRPr>
          </a:p>
          <a:p>
            <a:pPr marL="213995" indent="-213995">
              <a:buClr>
                <a:srgbClr val="000000"/>
              </a:buClr>
              <a:buSzPts val="1400"/>
              <a:buFont typeface="Arial"/>
              <a:buChar char="•"/>
            </a:pPr>
            <a:r>
              <a:rPr lang="en-US" sz="1400" u="sng" kern="0">
                <a:solidFill>
                  <a:srgbClr val="FFFFFF"/>
                </a:solidFill>
                <a:ea typeface="Arial"/>
                <a:cs typeface="Arial"/>
                <a:sym typeface="Arial"/>
                <a:hlinkClick r:id="rId4"/>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Reports of child abuse and neglect</a:t>
            </a:r>
            <a:r>
              <a:rPr lang="en-US" sz="1400" kern="0">
                <a:solidFill>
                  <a:srgbClr val="FFFFFF"/>
                </a:solidFill>
                <a:ea typeface="Arial"/>
                <a:cs typeface="Arial"/>
                <a:sym typeface="Arial"/>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in Colorado have dropped by more than 45% since March</a:t>
            </a:r>
            <a:endParaRPr lang="en-US" sz="1400" kern="0">
              <a:solidFill>
                <a:srgbClr val="FFFFFF"/>
              </a:solidFill>
              <a:ea typeface="Arial"/>
              <a:cs typeface="Arial"/>
            </a:endParaRPr>
          </a:p>
          <a:p>
            <a:pPr marL="213995" indent="-213995">
              <a:buClr>
                <a:srgbClr val="000000"/>
              </a:buClr>
              <a:buSzPts val="1400"/>
              <a:buFont typeface="Arial"/>
              <a:buChar char="•"/>
            </a:pPr>
            <a:r>
              <a:rPr lang="en-US" sz="1400" kern="0">
                <a:solidFill>
                  <a:srgbClr val="FFFFFF"/>
                </a:solidFill>
                <a:ea typeface="Arial"/>
                <a:cs typeface="Arial"/>
                <a:sym typeface="Arial"/>
              </a:rPr>
              <a:t>Foster caregivers often have multiple children and youth placed in their homes and they do not always come from the same school districts. </a:t>
            </a:r>
            <a:endParaRPr lang="en-US" sz="1400" kern="0">
              <a:solidFill>
                <a:srgbClr val="FFFFFF"/>
              </a:solidFill>
              <a:ea typeface="Arial"/>
              <a:cs typeface="Arial"/>
            </a:endParaRPr>
          </a:p>
          <a:p>
            <a:pPr marL="213995" indent="-213995">
              <a:buClr>
                <a:srgbClr val="000000"/>
              </a:buClr>
              <a:buSzPts val="1400"/>
              <a:buFont typeface="Arial"/>
              <a:buChar char="•"/>
            </a:pPr>
            <a:r>
              <a:rPr lang="en-US" sz="1400" kern="0">
                <a:solidFill>
                  <a:srgbClr val="FFFFFF"/>
                </a:solidFill>
                <a:ea typeface="Arial"/>
                <a:cs typeface="Arial"/>
                <a:sym typeface="Arial"/>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Achievement gaps could widen if academic support is not available in the foster care setting </a:t>
            </a:r>
          </a:p>
          <a:p>
            <a:pPr marL="214313" indent="-214313">
              <a:buClr>
                <a:srgbClr val="000000"/>
              </a:buClr>
              <a:buSzPts val="1400"/>
              <a:buFont typeface="Arial"/>
              <a:buChar char="•"/>
            </a:pPr>
            <a:r>
              <a:rPr lang="en-US" sz="1400" kern="0">
                <a:solidFill>
                  <a:srgbClr val="FFFFFF"/>
                </a:solidFill>
                <a:ea typeface="Arial"/>
                <a:cs typeface="Arial"/>
                <a:sym typeface="Arial"/>
              </a:rPr>
              <a:t>Foster care placements may disrupt due to the extra caregiving burden placed on foster caregivers—resulting in potential school moves</a:t>
            </a:r>
            <a:endParaRPr lang="en-US" sz="1400" kern="0">
              <a:solidFill>
                <a:srgbClr val="000000"/>
              </a:solidFill>
              <a:cs typeface="Arial"/>
            </a:endParaRPr>
          </a:p>
          <a:p>
            <a:pPr algn="ctr">
              <a:buClr>
                <a:srgbClr val="000000"/>
              </a:buClr>
            </a:pPr>
            <a:endParaRPr lang="en-US" sz="1400" kern="0">
              <a:solidFill>
                <a:srgbClr val="000000"/>
              </a:solidFill>
              <a:cs typeface="Arial"/>
              <a:sym typeface="Arial"/>
            </a:endParaRPr>
          </a:p>
          <a:p>
            <a:pPr algn="ctr">
              <a:buClr>
                <a:srgbClr val="000000"/>
              </a:buClr>
              <a:buFont typeface="Arial"/>
              <a:buNone/>
            </a:pPr>
            <a:endParaRPr lang="en-US" sz="1050" kern="0">
              <a:solidFill>
                <a:srgbClr val="FFFFFF"/>
              </a:solidFill>
              <a:ea typeface="Arial"/>
              <a:cs typeface="Arial"/>
              <a:sym typeface="Arial"/>
            </a:endParaRPr>
          </a:p>
        </p:txBody>
      </p:sp>
      <p:graphicFrame>
        <p:nvGraphicFramePr>
          <p:cNvPr id="3" name="Diagram 5">
            <a:extLst>
              <a:ext uri="{FF2B5EF4-FFF2-40B4-BE49-F238E27FC236}">
                <a16:creationId xmlns:a16="http://schemas.microsoft.com/office/drawing/2014/main" id="{1ED02F18-79F5-4785-9606-E2BE90A80156}"/>
              </a:ext>
            </a:extLst>
          </p:cNvPr>
          <p:cNvGraphicFramePr/>
          <p:nvPr>
            <p:extLst>
              <p:ext uri="{D42A27DB-BD31-4B8C-83A1-F6EECF244321}">
                <p14:modId xmlns:p14="http://schemas.microsoft.com/office/powerpoint/2010/main" val="742469459"/>
              </p:ext>
            </p:extLst>
          </p:nvPr>
        </p:nvGraphicFramePr>
        <p:xfrm>
          <a:off x="333911" y="1266289"/>
          <a:ext cx="8578919" cy="57252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9163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632202D4295943929E416212C014CC" ma:contentTypeVersion="8" ma:contentTypeDescription="Create a new document." ma:contentTypeScope="" ma:versionID="af1aa03fe6217cf84ab75e06eebd1fed">
  <xsd:schema xmlns:xsd="http://www.w3.org/2001/XMLSchema" xmlns:xs="http://www.w3.org/2001/XMLSchema" xmlns:p="http://schemas.microsoft.com/office/2006/metadata/properties" xmlns:ns3="7ee71931-62a0-4509-8c66-d0c1649b44c4" xmlns:ns4="d8dcbbe0-6dbb-4646-808b-5eeb59a9e716" targetNamespace="http://schemas.microsoft.com/office/2006/metadata/properties" ma:root="true" ma:fieldsID="af7775745f96c3124c4ea529a13cbda2" ns3:_="" ns4:_="">
    <xsd:import namespace="7ee71931-62a0-4509-8c66-d0c1649b44c4"/>
    <xsd:import namespace="d8dcbbe0-6dbb-4646-808b-5eeb59a9e71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e71931-62a0-4509-8c66-d0c1649b4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dcbbe0-6dbb-4646-808b-5eeb59a9e7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0E735D-BF62-426C-89BE-0F85DBF51B30}">
  <ds:schemaRefs>
    <ds:schemaRef ds:uri="http://schemas.microsoft.com/sharepoint/v3/contenttype/forms"/>
  </ds:schemaRefs>
</ds:datastoreItem>
</file>

<file path=customXml/itemProps2.xml><?xml version="1.0" encoding="utf-8"?>
<ds:datastoreItem xmlns:ds="http://schemas.openxmlformats.org/officeDocument/2006/customXml" ds:itemID="{8B4C2884-2689-4285-96D0-6F7F07E3AC41}">
  <ds:schemaRefs>
    <ds:schemaRef ds:uri="7ee71931-62a0-4509-8c66-d0c1649b44c4"/>
    <ds:schemaRef ds:uri="d8dcbbe0-6dbb-4646-808b-5eeb59a9e7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6A0BC4-36E1-4803-B228-AA17E3ED78D1}">
  <ds:schemaRefs>
    <ds:schemaRef ds:uri="7ee71931-62a0-4509-8c66-d0c1649b44c4"/>
    <ds:schemaRef ds:uri="d8dcbbe0-6dbb-4646-808b-5eeb59a9e7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1953</Words>
  <Application>Microsoft Office PowerPoint</Application>
  <PresentationFormat>On-screen Show (4:3)</PresentationFormat>
  <Paragraphs>312</Paragraphs>
  <Slides>20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Bodoni MT</vt:lpstr>
      <vt:lpstr>Calibri</vt:lpstr>
      <vt:lpstr>Calibri Light</vt:lpstr>
      <vt:lpstr>Museo Slab 500</vt:lpstr>
      <vt:lpstr>SourceSansProRegular</vt:lpstr>
      <vt:lpstr>Times New Roman</vt:lpstr>
      <vt:lpstr>Office Theme</vt:lpstr>
      <vt:lpstr>Town Hall Re-engaging Students During COVID</vt:lpstr>
      <vt:lpstr>On the "Emotive Cat" scale below, how are you feeling about the start of the school year? </vt:lpstr>
      <vt:lpstr>Agenda</vt:lpstr>
      <vt:lpstr>Introductions</vt:lpstr>
      <vt:lpstr>Student Engagement – Lessons Learned</vt:lpstr>
      <vt:lpstr>Building Relationships with Students and Families</vt:lpstr>
      <vt:lpstr>Building Relationships with Students and Families</vt:lpstr>
      <vt:lpstr>Engagement during Covid 19 </vt:lpstr>
      <vt:lpstr>Considerations for Highly Mobile Students </vt:lpstr>
      <vt:lpstr>PowerPoint Presentation</vt:lpstr>
      <vt:lpstr>Maintaining Student Engagement</vt:lpstr>
      <vt:lpstr>EARSS Success in St. Vrain Valley Schools  Kristin Hefflon Student Services Coordinator Office of Student Attendance &amp; Engagement </vt:lpstr>
      <vt:lpstr>Education reEnvisioned BOCES</vt:lpstr>
      <vt:lpstr>Relationships</vt:lpstr>
      <vt:lpstr>Accountability</vt:lpstr>
      <vt:lpstr>Wraparound Services</vt:lpstr>
      <vt:lpstr>Graduation Guidelines  https://www.cde.state.co.us/postsecondary/graduationguidelinesmenuofoptions3-12-20pdf</vt:lpstr>
      <vt:lpstr>Questions?</vt:lpstr>
      <vt:lpstr>Resources </vt:lpstr>
      <vt:lpstr>Thank you for joining us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Andy Tucker</cp:lastModifiedBy>
  <cp:revision>4</cp:revision>
  <cp:lastPrinted>2020-09-17T18:07:59Z</cp:lastPrinted>
  <dcterms:created xsi:type="dcterms:W3CDTF">2019-06-25T17:30:52Z</dcterms:created>
  <dcterms:modified xsi:type="dcterms:W3CDTF">2020-09-21T14:26:01Z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0x0101008B632202D4295943929E416212C014CC</vt:lpwstr>
  </property>
</Properties>
</file>