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handoutMasterIdLst>
    <p:handoutMasterId r:id="rId35"/>
  </p:handoutMasterIdLst>
  <p:sldIdLst>
    <p:sldId id="259" r:id="rId2"/>
    <p:sldId id="262" r:id="rId3"/>
    <p:sldId id="290" r:id="rId4"/>
    <p:sldId id="284" r:id="rId5"/>
    <p:sldId id="285" r:id="rId6"/>
    <p:sldId id="263" r:id="rId7"/>
    <p:sldId id="264" r:id="rId8"/>
    <p:sldId id="265" r:id="rId9"/>
    <p:sldId id="266" r:id="rId10"/>
    <p:sldId id="267" r:id="rId11"/>
    <p:sldId id="280"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91" r:id="rId26"/>
    <p:sldId id="286" r:id="rId27"/>
    <p:sldId id="287" r:id="rId28"/>
    <p:sldId id="289" r:id="rId29"/>
    <p:sldId id="288" r:id="rId30"/>
    <p:sldId id="260" r:id="rId31"/>
    <p:sldId id="283" r:id="rId32"/>
    <p:sldId id="282"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64" autoAdjust="0"/>
    <p:restoredTop sz="94680" autoAdjust="0"/>
  </p:normalViewPr>
  <p:slideViewPr>
    <p:cSldViewPr snapToGrid="0" snapToObjects="1">
      <p:cViewPr varScale="1">
        <p:scale>
          <a:sx n="69" d="100"/>
          <a:sy n="69" d="100"/>
        </p:scale>
        <p:origin x="-5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F06AC2-4E49-4147-9856-DF55D9D4D5E9}" type="doc">
      <dgm:prSet loTypeId="urn:microsoft.com/office/officeart/2005/8/layout/hList1" loCatId="list" qsTypeId="urn:microsoft.com/office/officeart/2005/8/quickstyle/simple1" qsCatId="simple" csTypeId="urn:microsoft.com/office/officeart/2005/8/colors/colorful1#4" csCatId="colorful" phldr="1"/>
      <dgm:spPr/>
      <dgm:t>
        <a:bodyPr/>
        <a:lstStyle/>
        <a:p>
          <a:endParaRPr lang="en-US"/>
        </a:p>
      </dgm:t>
    </dgm:pt>
    <dgm:pt modelId="{BE1E047F-ECD5-4683-8799-88AB8F6C6B1F}">
      <dgm:prSet phldrT="[Text]"/>
      <dgm:spPr/>
      <dgm:t>
        <a:bodyPr/>
        <a:lstStyle/>
        <a:p>
          <a:r>
            <a:rPr lang="en-US" dirty="0" smtClean="0"/>
            <a:t>Examples of Systemic Change that Promote Equity</a:t>
          </a:r>
          <a:endParaRPr lang="en-US" dirty="0"/>
        </a:p>
      </dgm:t>
    </dgm:pt>
    <dgm:pt modelId="{011EB838-65A7-4384-A03A-7ACCB203220D}" type="parTrans" cxnId="{D9588DDE-459C-44D9-93B7-E721C12095E1}">
      <dgm:prSet/>
      <dgm:spPr/>
      <dgm:t>
        <a:bodyPr/>
        <a:lstStyle/>
        <a:p>
          <a:endParaRPr lang="en-US"/>
        </a:p>
      </dgm:t>
    </dgm:pt>
    <dgm:pt modelId="{DD87618C-4F55-4C68-94AD-F91D841EA936}" type="sibTrans" cxnId="{D9588DDE-459C-44D9-93B7-E721C12095E1}">
      <dgm:prSet/>
      <dgm:spPr/>
      <dgm:t>
        <a:bodyPr/>
        <a:lstStyle/>
        <a:p>
          <a:endParaRPr lang="en-US"/>
        </a:p>
      </dgm:t>
    </dgm:pt>
    <dgm:pt modelId="{A73D2FF9-45B7-4043-AE0F-B64A81016481}">
      <dgm:prSet phldrT="[Text]"/>
      <dgm:spPr/>
      <dgm:t>
        <a:bodyPr/>
        <a:lstStyle/>
        <a:p>
          <a:pPr>
            <a:spcAft>
              <a:spcPts val="600"/>
            </a:spcAft>
          </a:pPr>
          <a:r>
            <a:rPr lang="en-US" dirty="0" smtClean="0"/>
            <a:t>Removing barriers to access to rigorous courses and the creation of learning paths that lead to college and career readiness for all students.</a:t>
          </a:r>
          <a:endParaRPr lang="en-US" dirty="0"/>
        </a:p>
      </dgm:t>
    </dgm:pt>
    <dgm:pt modelId="{1D150256-BAC3-4433-8383-85AEA5BE1311}" type="parTrans" cxnId="{D6F2AE88-D7F1-4FF6-8715-F49C2C593178}">
      <dgm:prSet/>
      <dgm:spPr/>
      <dgm:t>
        <a:bodyPr/>
        <a:lstStyle/>
        <a:p>
          <a:endParaRPr lang="en-US"/>
        </a:p>
      </dgm:t>
    </dgm:pt>
    <dgm:pt modelId="{82CB2A5D-3C6F-4EF2-9175-4D9C501A4C9D}" type="sibTrans" cxnId="{D6F2AE88-D7F1-4FF6-8715-F49C2C593178}">
      <dgm:prSet/>
      <dgm:spPr/>
      <dgm:t>
        <a:bodyPr/>
        <a:lstStyle/>
        <a:p>
          <a:endParaRPr lang="en-US"/>
        </a:p>
      </dgm:t>
    </dgm:pt>
    <dgm:pt modelId="{08F3E4C9-5CDB-4520-A9C2-07F42A8BA4FB}">
      <dgm:prSet phldrT="[Text]"/>
      <dgm:spPr/>
      <dgm:t>
        <a:bodyPr/>
        <a:lstStyle/>
        <a:p>
          <a:pPr>
            <a:spcAft>
              <a:spcPts val="600"/>
            </a:spcAft>
          </a:pPr>
          <a:r>
            <a:rPr lang="en-US" dirty="0" smtClean="0"/>
            <a:t>Modeling inclusive language.</a:t>
          </a:r>
          <a:endParaRPr lang="en-US" dirty="0"/>
        </a:p>
      </dgm:t>
    </dgm:pt>
    <dgm:pt modelId="{1A5C82EC-75B1-43D8-8BC5-FD3259032103}" type="parTrans" cxnId="{E33601C8-5022-4F02-BC86-BE2FFE00BE13}">
      <dgm:prSet/>
      <dgm:spPr/>
      <dgm:t>
        <a:bodyPr/>
        <a:lstStyle/>
        <a:p>
          <a:endParaRPr lang="en-US"/>
        </a:p>
      </dgm:t>
    </dgm:pt>
    <dgm:pt modelId="{15547681-DB20-423C-BE28-F8ADDCBCFB1E}" type="sibTrans" cxnId="{E33601C8-5022-4F02-BC86-BE2FFE00BE13}">
      <dgm:prSet/>
      <dgm:spPr/>
      <dgm:t>
        <a:bodyPr/>
        <a:lstStyle/>
        <a:p>
          <a:endParaRPr lang="en-US"/>
        </a:p>
      </dgm:t>
    </dgm:pt>
    <dgm:pt modelId="{1264C919-3CC6-45BB-975A-A02651AEC595}">
      <dgm:prSet phldrT="[Text]"/>
      <dgm:spPr/>
      <dgm:t>
        <a:bodyPr/>
        <a:lstStyle/>
        <a:p>
          <a:r>
            <a:rPr lang="en-US" dirty="0" smtClean="0"/>
            <a:t>Strategies for Measuring Positive Results of Systemic Change Initiatives</a:t>
          </a:r>
          <a:endParaRPr lang="en-US" dirty="0"/>
        </a:p>
      </dgm:t>
    </dgm:pt>
    <dgm:pt modelId="{9F8DFA87-F759-4F3E-9229-006C1356F2A9}" type="parTrans" cxnId="{87B23018-335D-43B7-84B0-804F49177F59}">
      <dgm:prSet/>
      <dgm:spPr/>
      <dgm:t>
        <a:bodyPr/>
        <a:lstStyle/>
        <a:p>
          <a:endParaRPr lang="en-US"/>
        </a:p>
      </dgm:t>
    </dgm:pt>
    <dgm:pt modelId="{1BB07CFB-A073-4500-9C1E-25FC32A101B3}" type="sibTrans" cxnId="{87B23018-335D-43B7-84B0-804F49177F59}">
      <dgm:prSet/>
      <dgm:spPr/>
      <dgm:t>
        <a:bodyPr/>
        <a:lstStyle/>
        <a:p>
          <a:endParaRPr lang="en-US"/>
        </a:p>
      </dgm:t>
    </dgm:pt>
    <dgm:pt modelId="{104D389A-63FE-4D1C-80ED-BE825848D50F}">
      <dgm:prSet phldrT="[Text]" custT="1"/>
      <dgm:spPr/>
      <dgm:t>
        <a:bodyPr/>
        <a:lstStyle/>
        <a:p>
          <a:pPr>
            <a:spcAft>
              <a:spcPts val="600"/>
            </a:spcAft>
          </a:pPr>
          <a:r>
            <a:rPr lang="en-US" sz="2000" dirty="0" smtClean="0"/>
            <a:t>Increased promotion and graduation rates.</a:t>
          </a:r>
          <a:endParaRPr lang="en-US" sz="2000" dirty="0"/>
        </a:p>
      </dgm:t>
    </dgm:pt>
    <dgm:pt modelId="{E1343539-16FB-474A-9487-6D594712E5D7}" type="parTrans" cxnId="{C3CE2348-CDC3-46B3-AB88-C37373BFAEC5}">
      <dgm:prSet/>
      <dgm:spPr/>
      <dgm:t>
        <a:bodyPr/>
        <a:lstStyle/>
        <a:p>
          <a:endParaRPr lang="en-US"/>
        </a:p>
      </dgm:t>
    </dgm:pt>
    <dgm:pt modelId="{85E6AD7D-3D35-486F-9150-0467768FD79B}" type="sibTrans" cxnId="{C3CE2348-CDC3-46B3-AB88-C37373BFAEC5}">
      <dgm:prSet/>
      <dgm:spPr/>
      <dgm:t>
        <a:bodyPr/>
        <a:lstStyle/>
        <a:p>
          <a:endParaRPr lang="en-US"/>
        </a:p>
      </dgm:t>
    </dgm:pt>
    <dgm:pt modelId="{8D8D090C-4054-41CC-B069-7D3ED4980841}">
      <dgm:prSet phldrT="[Text]" custT="1"/>
      <dgm:spPr/>
      <dgm:t>
        <a:bodyPr/>
        <a:lstStyle/>
        <a:p>
          <a:pPr>
            <a:spcAft>
              <a:spcPts val="600"/>
            </a:spcAft>
          </a:pPr>
          <a:r>
            <a:rPr lang="en-US" sz="2000" dirty="0" smtClean="0"/>
            <a:t>Decreased discipline or suspension rates.</a:t>
          </a:r>
          <a:endParaRPr lang="en-US" sz="2000" dirty="0"/>
        </a:p>
      </dgm:t>
    </dgm:pt>
    <dgm:pt modelId="{7708821A-0253-4032-A532-757DF54518FF}" type="parTrans" cxnId="{3F2B67AC-2A9E-4A49-A922-403B1077A569}">
      <dgm:prSet/>
      <dgm:spPr/>
      <dgm:t>
        <a:bodyPr/>
        <a:lstStyle/>
        <a:p>
          <a:endParaRPr lang="en-US"/>
        </a:p>
      </dgm:t>
    </dgm:pt>
    <dgm:pt modelId="{45690299-6CCE-43AA-B57D-AE4E688E1F81}" type="sibTrans" cxnId="{3F2B67AC-2A9E-4A49-A922-403B1077A569}">
      <dgm:prSet/>
      <dgm:spPr/>
      <dgm:t>
        <a:bodyPr/>
        <a:lstStyle/>
        <a:p>
          <a:endParaRPr lang="en-US"/>
        </a:p>
      </dgm:t>
    </dgm:pt>
    <dgm:pt modelId="{4C212935-1624-4B6B-BCC2-007A61A1D44B}">
      <dgm:prSet phldrT="[Text]"/>
      <dgm:spPr/>
      <dgm:t>
        <a:bodyPr/>
        <a:lstStyle/>
        <a:p>
          <a:pPr>
            <a:spcAft>
              <a:spcPts val="600"/>
            </a:spcAft>
          </a:pPr>
          <a:r>
            <a:rPr lang="en-US" dirty="0" smtClean="0"/>
            <a:t>Increasing access to educational opportunities.</a:t>
          </a:r>
          <a:endParaRPr lang="en-US" dirty="0"/>
        </a:p>
      </dgm:t>
    </dgm:pt>
    <dgm:pt modelId="{7F67D179-5C84-4953-8C85-9AAADFD12B4C}" type="parTrans" cxnId="{BB328EC1-EB38-4CAE-9D2E-4C8C154D013D}">
      <dgm:prSet/>
      <dgm:spPr/>
      <dgm:t>
        <a:bodyPr/>
        <a:lstStyle/>
        <a:p>
          <a:endParaRPr lang="en-US"/>
        </a:p>
      </dgm:t>
    </dgm:pt>
    <dgm:pt modelId="{C450B16D-E002-44A0-B63D-8EBDD85BBBFE}" type="sibTrans" cxnId="{BB328EC1-EB38-4CAE-9D2E-4C8C154D013D}">
      <dgm:prSet/>
      <dgm:spPr/>
      <dgm:t>
        <a:bodyPr/>
        <a:lstStyle/>
        <a:p>
          <a:endParaRPr lang="en-US"/>
        </a:p>
      </dgm:t>
    </dgm:pt>
    <dgm:pt modelId="{04528555-6301-4F81-B51C-1F3862F6D554}">
      <dgm:prSet phldrT="[Text]"/>
      <dgm:spPr/>
      <dgm:t>
        <a:bodyPr/>
        <a:lstStyle/>
        <a:p>
          <a:pPr>
            <a:spcAft>
              <a:spcPts val="600"/>
            </a:spcAft>
          </a:pPr>
          <a:r>
            <a:rPr lang="en-US" dirty="0" smtClean="0"/>
            <a:t>Creating clear guidelines for addressing inappropriate behavior.</a:t>
          </a:r>
          <a:endParaRPr lang="en-US" dirty="0"/>
        </a:p>
      </dgm:t>
    </dgm:pt>
    <dgm:pt modelId="{B92CDCA5-720E-4321-8385-AE888CEE898B}" type="parTrans" cxnId="{7558C9DA-A944-4994-99D6-63CBBB8547B2}">
      <dgm:prSet/>
      <dgm:spPr/>
      <dgm:t>
        <a:bodyPr/>
        <a:lstStyle/>
        <a:p>
          <a:endParaRPr lang="en-US"/>
        </a:p>
      </dgm:t>
    </dgm:pt>
    <dgm:pt modelId="{F2B70519-7ADB-41D8-A975-734F371ED37D}" type="sibTrans" cxnId="{7558C9DA-A944-4994-99D6-63CBBB8547B2}">
      <dgm:prSet/>
      <dgm:spPr/>
      <dgm:t>
        <a:bodyPr/>
        <a:lstStyle/>
        <a:p>
          <a:endParaRPr lang="en-US"/>
        </a:p>
      </dgm:t>
    </dgm:pt>
    <dgm:pt modelId="{519E011F-2215-4B8A-94B8-56AB83A4712D}">
      <dgm:prSet phldrT="[Text]"/>
      <dgm:spPr/>
      <dgm:t>
        <a:bodyPr/>
        <a:lstStyle/>
        <a:p>
          <a:pPr>
            <a:spcAft>
              <a:spcPts val="600"/>
            </a:spcAft>
          </a:pPr>
          <a:r>
            <a:rPr lang="en-US" dirty="0" smtClean="0"/>
            <a:t>Increasing awareness of school safety issues.</a:t>
          </a:r>
          <a:endParaRPr lang="en-US" dirty="0"/>
        </a:p>
      </dgm:t>
    </dgm:pt>
    <dgm:pt modelId="{16378568-3575-4DDC-93AB-3043DF19DDCA}" type="parTrans" cxnId="{A25AE0D5-0DFF-49A9-9A70-C49671987311}">
      <dgm:prSet/>
      <dgm:spPr/>
      <dgm:t>
        <a:bodyPr/>
        <a:lstStyle/>
        <a:p>
          <a:endParaRPr lang="en-US"/>
        </a:p>
      </dgm:t>
    </dgm:pt>
    <dgm:pt modelId="{E7BFBD0F-ACE4-44BA-9CDB-12ABA7BBE75D}" type="sibTrans" cxnId="{A25AE0D5-0DFF-49A9-9A70-C49671987311}">
      <dgm:prSet/>
      <dgm:spPr/>
      <dgm:t>
        <a:bodyPr/>
        <a:lstStyle/>
        <a:p>
          <a:endParaRPr lang="en-US"/>
        </a:p>
      </dgm:t>
    </dgm:pt>
    <dgm:pt modelId="{7008D0A8-ACDD-4D40-B35C-50DD12D1FBC7}">
      <dgm:prSet phldrT="[Text]"/>
      <dgm:spPr/>
      <dgm:t>
        <a:bodyPr/>
        <a:lstStyle/>
        <a:p>
          <a:pPr>
            <a:spcAft>
              <a:spcPts val="600"/>
            </a:spcAft>
          </a:pPr>
          <a:r>
            <a:rPr lang="en-US" dirty="0" smtClean="0"/>
            <a:t>Promoting knowledge and skills regarding working with diversity.</a:t>
          </a:r>
          <a:endParaRPr lang="en-US" dirty="0"/>
        </a:p>
      </dgm:t>
    </dgm:pt>
    <dgm:pt modelId="{3FE666DC-76EF-4FB0-A069-B2C03EC09AB1}" type="parTrans" cxnId="{6BEDAB3B-45D0-4319-A42F-11DD49161425}">
      <dgm:prSet/>
      <dgm:spPr/>
      <dgm:t>
        <a:bodyPr/>
        <a:lstStyle/>
        <a:p>
          <a:endParaRPr lang="en-US"/>
        </a:p>
      </dgm:t>
    </dgm:pt>
    <dgm:pt modelId="{7A41F054-172A-4937-BC97-9F49A1425E4C}" type="sibTrans" cxnId="{6BEDAB3B-45D0-4319-A42F-11DD49161425}">
      <dgm:prSet/>
      <dgm:spPr/>
      <dgm:t>
        <a:bodyPr/>
        <a:lstStyle/>
        <a:p>
          <a:endParaRPr lang="en-US"/>
        </a:p>
      </dgm:t>
    </dgm:pt>
    <dgm:pt modelId="{EE14B776-C314-4E1B-8B09-B7B32D91AA46}">
      <dgm:prSet phldrT="[Text]"/>
      <dgm:spPr/>
      <dgm:t>
        <a:bodyPr/>
        <a:lstStyle/>
        <a:p>
          <a:pPr>
            <a:spcAft>
              <a:spcPts val="600"/>
            </a:spcAft>
          </a:pPr>
          <a:r>
            <a:rPr lang="en-US" dirty="0" smtClean="0"/>
            <a:t>Addressing over and under-representation of specific groups in programs.</a:t>
          </a:r>
          <a:endParaRPr lang="en-US" dirty="0"/>
        </a:p>
      </dgm:t>
    </dgm:pt>
    <dgm:pt modelId="{A69A6003-0156-470D-A8FF-C6BC85C612A8}" type="parTrans" cxnId="{94D1ED2D-DFD9-4D47-8859-C20574953EBB}">
      <dgm:prSet/>
      <dgm:spPr/>
      <dgm:t>
        <a:bodyPr/>
        <a:lstStyle/>
        <a:p>
          <a:endParaRPr lang="en-US"/>
        </a:p>
      </dgm:t>
    </dgm:pt>
    <dgm:pt modelId="{0838C0AA-91ED-4B04-9782-11B64D97B345}" type="sibTrans" cxnId="{94D1ED2D-DFD9-4D47-8859-C20574953EBB}">
      <dgm:prSet/>
      <dgm:spPr/>
      <dgm:t>
        <a:bodyPr/>
        <a:lstStyle/>
        <a:p>
          <a:endParaRPr lang="en-US"/>
        </a:p>
      </dgm:t>
    </dgm:pt>
    <dgm:pt modelId="{A84DE722-4D25-40A7-B757-74BA1BBB7C59}">
      <dgm:prSet phldrT="[Text]"/>
      <dgm:spPr/>
      <dgm:t>
        <a:bodyPr/>
        <a:lstStyle/>
        <a:p>
          <a:pPr>
            <a:spcAft>
              <a:spcPts val="600"/>
            </a:spcAft>
          </a:pPr>
          <a:r>
            <a:rPr lang="en-US" dirty="0" smtClean="0"/>
            <a:t>Creating an environment that encourages any student or group to come forth with concerns.</a:t>
          </a:r>
          <a:endParaRPr lang="en-US" dirty="0"/>
        </a:p>
      </dgm:t>
    </dgm:pt>
    <dgm:pt modelId="{119C0EE3-7C82-4FE4-B4E9-E241C12ECC96}" type="parTrans" cxnId="{E50CBE34-FF16-49D9-B9C1-71E3434C2396}">
      <dgm:prSet/>
      <dgm:spPr/>
    </dgm:pt>
    <dgm:pt modelId="{F6DEB0C1-A838-4BA7-A13B-47E92D2E4F82}" type="sibTrans" cxnId="{E50CBE34-FF16-49D9-B9C1-71E3434C2396}">
      <dgm:prSet/>
      <dgm:spPr/>
    </dgm:pt>
    <dgm:pt modelId="{32E3EDF1-3EC0-4EF2-A0CE-788E9EDA193D}">
      <dgm:prSet phldrT="[Text]" custT="1"/>
      <dgm:spPr/>
      <dgm:t>
        <a:bodyPr/>
        <a:lstStyle/>
        <a:p>
          <a:pPr>
            <a:spcAft>
              <a:spcPts val="600"/>
            </a:spcAft>
          </a:pPr>
          <a:r>
            <a:rPr lang="en-US" sz="2000" dirty="0" smtClean="0"/>
            <a:t>Increased attendance at school.</a:t>
          </a:r>
          <a:endParaRPr lang="en-US" sz="2000" dirty="0"/>
        </a:p>
      </dgm:t>
    </dgm:pt>
    <dgm:pt modelId="{DACABE4D-F1B6-40D0-9FAB-358AA14D2915}" type="parTrans" cxnId="{E213D0A3-DD68-4242-965C-331063E9A26F}">
      <dgm:prSet/>
      <dgm:spPr/>
    </dgm:pt>
    <dgm:pt modelId="{8ABD3651-3B72-4003-8DC7-A3217F170C28}" type="sibTrans" cxnId="{E213D0A3-DD68-4242-965C-331063E9A26F}">
      <dgm:prSet/>
      <dgm:spPr/>
    </dgm:pt>
    <dgm:pt modelId="{5316F1B6-C8C0-4E6C-99EF-644B1D5EDB5C}">
      <dgm:prSet phldrT="[Text]" custT="1"/>
      <dgm:spPr/>
      <dgm:t>
        <a:bodyPr/>
        <a:lstStyle/>
        <a:p>
          <a:pPr>
            <a:spcAft>
              <a:spcPts val="600"/>
            </a:spcAft>
          </a:pPr>
          <a:r>
            <a:rPr lang="en-US" sz="2000" dirty="0" smtClean="0"/>
            <a:t>Increased attendance in educational opportunities.</a:t>
          </a:r>
          <a:endParaRPr lang="en-US" sz="2000" dirty="0"/>
        </a:p>
      </dgm:t>
    </dgm:pt>
    <dgm:pt modelId="{511FE7F2-75BC-40C7-A49B-7F0AFABEBB1D}" type="parTrans" cxnId="{033CCFC9-33D7-4C06-BFC0-10AB53901AE5}">
      <dgm:prSet/>
      <dgm:spPr/>
    </dgm:pt>
    <dgm:pt modelId="{22153750-452F-41ED-B21C-097E9A72F929}" type="sibTrans" cxnId="{033CCFC9-33D7-4C06-BFC0-10AB53901AE5}">
      <dgm:prSet/>
      <dgm:spPr/>
    </dgm:pt>
    <dgm:pt modelId="{60CE2C7A-265B-4B9F-8C12-1B39909D794A}">
      <dgm:prSet phldrT="[Text]" custT="1"/>
      <dgm:spPr/>
      <dgm:t>
        <a:bodyPr/>
        <a:lstStyle/>
        <a:p>
          <a:pPr>
            <a:spcAft>
              <a:spcPts val="600"/>
            </a:spcAft>
          </a:pPr>
          <a:r>
            <a:rPr lang="en-US" sz="2000" dirty="0" smtClean="0"/>
            <a:t>Increased numbers of students completing high school college and career ready.</a:t>
          </a:r>
          <a:endParaRPr lang="en-US" sz="2000" dirty="0"/>
        </a:p>
      </dgm:t>
    </dgm:pt>
    <dgm:pt modelId="{4F7BDEB8-B156-47AF-9C34-CC95D843383C}" type="parTrans" cxnId="{96623D0D-E4F9-4D97-8966-740CDD152902}">
      <dgm:prSet/>
      <dgm:spPr/>
    </dgm:pt>
    <dgm:pt modelId="{C2FE34E6-6B1E-4DB2-A268-D3F2CB0AAD03}" type="sibTrans" cxnId="{96623D0D-E4F9-4D97-8966-740CDD152902}">
      <dgm:prSet/>
      <dgm:spPr/>
    </dgm:pt>
    <dgm:pt modelId="{5845116C-1409-43C7-AE06-4982A738116B}" type="pres">
      <dgm:prSet presAssocID="{DAF06AC2-4E49-4147-9856-DF55D9D4D5E9}" presName="Name0" presStyleCnt="0">
        <dgm:presLayoutVars>
          <dgm:dir/>
          <dgm:animLvl val="lvl"/>
          <dgm:resizeHandles val="exact"/>
        </dgm:presLayoutVars>
      </dgm:prSet>
      <dgm:spPr/>
      <dgm:t>
        <a:bodyPr/>
        <a:lstStyle/>
        <a:p>
          <a:endParaRPr lang="en-US"/>
        </a:p>
      </dgm:t>
    </dgm:pt>
    <dgm:pt modelId="{BF6A2E28-A587-4D50-91D9-6A0D28DE1500}" type="pres">
      <dgm:prSet presAssocID="{BE1E047F-ECD5-4683-8799-88AB8F6C6B1F}" presName="composite" presStyleCnt="0"/>
      <dgm:spPr/>
    </dgm:pt>
    <dgm:pt modelId="{B5FDA556-D33C-4199-A001-4258CCF86417}" type="pres">
      <dgm:prSet presAssocID="{BE1E047F-ECD5-4683-8799-88AB8F6C6B1F}" presName="parTx" presStyleLbl="alignNode1" presStyleIdx="0" presStyleCnt="2">
        <dgm:presLayoutVars>
          <dgm:chMax val="0"/>
          <dgm:chPref val="0"/>
          <dgm:bulletEnabled val="1"/>
        </dgm:presLayoutVars>
      </dgm:prSet>
      <dgm:spPr/>
      <dgm:t>
        <a:bodyPr/>
        <a:lstStyle/>
        <a:p>
          <a:endParaRPr lang="en-US"/>
        </a:p>
      </dgm:t>
    </dgm:pt>
    <dgm:pt modelId="{6A3838D6-E592-492F-A420-DA2DC1A86956}" type="pres">
      <dgm:prSet presAssocID="{BE1E047F-ECD5-4683-8799-88AB8F6C6B1F}" presName="desTx" presStyleLbl="alignAccFollowNode1" presStyleIdx="0" presStyleCnt="2">
        <dgm:presLayoutVars>
          <dgm:bulletEnabled val="1"/>
        </dgm:presLayoutVars>
      </dgm:prSet>
      <dgm:spPr/>
      <dgm:t>
        <a:bodyPr/>
        <a:lstStyle/>
        <a:p>
          <a:endParaRPr lang="en-US"/>
        </a:p>
      </dgm:t>
    </dgm:pt>
    <dgm:pt modelId="{352FA0D5-F421-4D75-B639-1B46349EF22C}" type="pres">
      <dgm:prSet presAssocID="{DD87618C-4F55-4C68-94AD-F91D841EA936}" presName="space" presStyleCnt="0"/>
      <dgm:spPr/>
    </dgm:pt>
    <dgm:pt modelId="{85015149-B1E7-46C8-9FA5-7B1BAA3DCA9B}" type="pres">
      <dgm:prSet presAssocID="{1264C919-3CC6-45BB-975A-A02651AEC595}" presName="composite" presStyleCnt="0"/>
      <dgm:spPr/>
    </dgm:pt>
    <dgm:pt modelId="{18A317AB-DF3A-4F3E-905B-3DD6BC857AA2}" type="pres">
      <dgm:prSet presAssocID="{1264C919-3CC6-45BB-975A-A02651AEC595}" presName="parTx" presStyleLbl="alignNode1" presStyleIdx="1" presStyleCnt="2">
        <dgm:presLayoutVars>
          <dgm:chMax val="0"/>
          <dgm:chPref val="0"/>
          <dgm:bulletEnabled val="1"/>
        </dgm:presLayoutVars>
      </dgm:prSet>
      <dgm:spPr/>
      <dgm:t>
        <a:bodyPr/>
        <a:lstStyle/>
        <a:p>
          <a:endParaRPr lang="en-US"/>
        </a:p>
      </dgm:t>
    </dgm:pt>
    <dgm:pt modelId="{6DD7428B-C459-4F07-A7E2-15E0B88B000A}" type="pres">
      <dgm:prSet presAssocID="{1264C919-3CC6-45BB-975A-A02651AEC595}" presName="desTx" presStyleLbl="alignAccFollowNode1" presStyleIdx="1" presStyleCnt="2">
        <dgm:presLayoutVars>
          <dgm:bulletEnabled val="1"/>
        </dgm:presLayoutVars>
      </dgm:prSet>
      <dgm:spPr/>
      <dgm:t>
        <a:bodyPr/>
        <a:lstStyle/>
        <a:p>
          <a:endParaRPr lang="en-US"/>
        </a:p>
      </dgm:t>
    </dgm:pt>
  </dgm:ptLst>
  <dgm:cxnLst>
    <dgm:cxn modelId="{F2EAD834-3689-4A89-864A-0D4BF0B52820}" type="presOf" srcId="{5316F1B6-C8C0-4E6C-99EF-644B1D5EDB5C}" destId="{6DD7428B-C459-4F07-A7E2-15E0B88B000A}" srcOrd="0" destOrd="3" presId="urn:microsoft.com/office/officeart/2005/8/layout/hList1"/>
    <dgm:cxn modelId="{7057303C-11C6-4DFA-B8E5-20E04100A54A}" type="presOf" srcId="{DAF06AC2-4E49-4147-9856-DF55D9D4D5E9}" destId="{5845116C-1409-43C7-AE06-4982A738116B}" srcOrd="0" destOrd="0" presId="urn:microsoft.com/office/officeart/2005/8/layout/hList1"/>
    <dgm:cxn modelId="{A9F39313-9E3D-4B4E-A9F6-E553B2CF63A9}" type="presOf" srcId="{8D8D090C-4054-41CC-B069-7D3ED4980841}" destId="{6DD7428B-C459-4F07-A7E2-15E0B88B000A}" srcOrd="0" destOrd="1" presId="urn:microsoft.com/office/officeart/2005/8/layout/hList1"/>
    <dgm:cxn modelId="{96623D0D-E4F9-4D97-8966-740CDD152902}" srcId="{1264C919-3CC6-45BB-975A-A02651AEC595}" destId="{60CE2C7A-265B-4B9F-8C12-1B39909D794A}" srcOrd="4" destOrd="0" parTransId="{4F7BDEB8-B156-47AF-9C34-CC95D843383C}" sibTransId="{C2FE34E6-6B1E-4DB2-A268-D3F2CB0AAD03}"/>
    <dgm:cxn modelId="{C3CE2348-CDC3-46B3-AB88-C37373BFAEC5}" srcId="{1264C919-3CC6-45BB-975A-A02651AEC595}" destId="{104D389A-63FE-4D1C-80ED-BE825848D50F}" srcOrd="0" destOrd="0" parTransId="{E1343539-16FB-474A-9487-6D594712E5D7}" sibTransId="{85E6AD7D-3D35-486F-9150-0467768FD79B}"/>
    <dgm:cxn modelId="{A25AE0D5-0DFF-49A9-9A70-C49671987311}" srcId="{BE1E047F-ECD5-4683-8799-88AB8F6C6B1F}" destId="{519E011F-2215-4B8A-94B8-56AB83A4712D}" srcOrd="3" destOrd="0" parTransId="{16378568-3575-4DDC-93AB-3043DF19DDCA}" sibTransId="{E7BFBD0F-ACE4-44BA-9CDB-12ABA7BBE75D}"/>
    <dgm:cxn modelId="{3F2B67AC-2A9E-4A49-A922-403B1077A569}" srcId="{1264C919-3CC6-45BB-975A-A02651AEC595}" destId="{8D8D090C-4054-41CC-B069-7D3ED4980841}" srcOrd="1" destOrd="0" parTransId="{7708821A-0253-4032-A532-757DF54518FF}" sibTransId="{45690299-6CCE-43AA-B57D-AE4E688E1F81}"/>
    <dgm:cxn modelId="{E33601C8-5022-4F02-BC86-BE2FFE00BE13}" srcId="{BE1E047F-ECD5-4683-8799-88AB8F6C6B1F}" destId="{08F3E4C9-5CDB-4520-A9C2-07F42A8BA4FB}" srcOrd="6" destOrd="0" parTransId="{1A5C82EC-75B1-43D8-8BC5-FD3259032103}" sibTransId="{15547681-DB20-423C-BE28-F8ADDCBCFB1E}"/>
    <dgm:cxn modelId="{87B23018-335D-43B7-84B0-804F49177F59}" srcId="{DAF06AC2-4E49-4147-9856-DF55D9D4D5E9}" destId="{1264C919-3CC6-45BB-975A-A02651AEC595}" srcOrd="1" destOrd="0" parTransId="{9F8DFA87-F759-4F3E-9229-006C1356F2A9}" sibTransId="{1BB07CFB-A073-4500-9C1E-25FC32A101B3}"/>
    <dgm:cxn modelId="{2AC2265C-897D-411E-BD25-B7F1CF91F843}" type="presOf" srcId="{4C212935-1624-4B6B-BCC2-007A61A1D44B}" destId="{6A3838D6-E592-492F-A420-DA2DC1A86956}" srcOrd="0" destOrd="1" presId="urn:microsoft.com/office/officeart/2005/8/layout/hList1"/>
    <dgm:cxn modelId="{3BA86DE7-A97B-4B92-8C65-D2C5455686BB}" type="presOf" srcId="{519E011F-2215-4B8A-94B8-56AB83A4712D}" destId="{6A3838D6-E592-492F-A420-DA2DC1A86956}" srcOrd="0" destOrd="3" presId="urn:microsoft.com/office/officeart/2005/8/layout/hList1"/>
    <dgm:cxn modelId="{94D1ED2D-DFD9-4D47-8859-C20574953EBB}" srcId="{BE1E047F-ECD5-4683-8799-88AB8F6C6B1F}" destId="{EE14B776-C314-4E1B-8B09-B7B32D91AA46}" srcOrd="5" destOrd="0" parTransId="{A69A6003-0156-470D-A8FF-C6BC85C612A8}" sibTransId="{0838C0AA-91ED-4B04-9782-11B64D97B345}"/>
    <dgm:cxn modelId="{D9588DDE-459C-44D9-93B7-E721C12095E1}" srcId="{DAF06AC2-4E49-4147-9856-DF55D9D4D5E9}" destId="{BE1E047F-ECD5-4683-8799-88AB8F6C6B1F}" srcOrd="0" destOrd="0" parTransId="{011EB838-65A7-4384-A03A-7ACCB203220D}" sibTransId="{DD87618C-4F55-4C68-94AD-F91D841EA936}"/>
    <dgm:cxn modelId="{B7F12098-E5D5-49CD-826F-8760B4C52AD9}" type="presOf" srcId="{A73D2FF9-45B7-4043-AE0F-B64A81016481}" destId="{6A3838D6-E592-492F-A420-DA2DC1A86956}" srcOrd="0" destOrd="0" presId="urn:microsoft.com/office/officeart/2005/8/layout/hList1"/>
    <dgm:cxn modelId="{9B1255B2-C0F2-40B5-9E1E-33615801B951}" type="presOf" srcId="{04528555-6301-4F81-B51C-1F3862F6D554}" destId="{6A3838D6-E592-492F-A420-DA2DC1A86956}" srcOrd="0" destOrd="2" presId="urn:microsoft.com/office/officeart/2005/8/layout/hList1"/>
    <dgm:cxn modelId="{7558C9DA-A944-4994-99D6-63CBBB8547B2}" srcId="{BE1E047F-ECD5-4683-8799-88AB8F6C6B1F}" destId="{04528555-6301-4F81-B51C-1F3862F6D554}" srcOrd="2" destOrd="0" parTransId="{B92CDCA5-720E-4321-8385-AE888CEE898B}" sibTransId="{F2B70519-7ADB-41D8-A975-734F371ED37D}"/>
    <dgm:cxn modelId="{D6F2AE88-D7F1-4FF6-8715-F49C2C593178}" srcId="{BE1E047F-ECD5-4683-8799-88AB8F6C6B1F}" destId="{A73D2FF9-45B7-4043-AE0F-B64A81016481}" srcOrd="0" destOrd="0" parTransId="{1D150256-BAC3-4433-8383-85AEA5BE1311}" sibTransId="{82CB2A5D-3C6F-4EF2-9175-4D9C501A4C9D}"/>
    <dgm:cxn modelId="{E50CBE34-FF16-49D9-B9C1-71E3434C2396}" srcId="{BE1E047F-ECD5-4683-8799-88AB8F6C6B1F}" destId="{A84DE722-4D25-40A7-B757-74BA1BBB7C59}" srcOrd="7" destOrd="0" parTransId="{119C0EE3-7C82-4FE4-B4E9-E241C12ECC96}" sibTransId="{F6DEB0C1-A838-4BA7-A13B-47E92D2E4F82}"/>
    <dgm:cxn modelId="{5FB0461C-2CFC-411C-9008-1E75222BD719}" type="presOf" srcId="{32E3EDF1-3EC0-4EF2-A0CE-788E9EDA193D}" destId="{6DD7428B-C459-4F07-A7E2-15E0B88B000A}" srcOrd="0" destOrd="2" presId="urn:microsoft.com/office/officeart/2005/8/layout/hList1"/>
    <dgm:cxn modelId="{6DCE55F8-8D65-4DA1-927D-0F30F8491492}" type="presOf" srcId="{1264C919-3CC6-45BB-975A-A02651AEC595}" destId="{18A317AB-DF3A-4F3E-905B-3DD6BC857AA2}" srcOrd="0" destOrd="0" presId="urn:microsoft.com/office/officeart/2005/8/layout/hList1"/>
    <dgm:cxn modelId="{41A613F3-D437-4EC6-A464-AFC129F7B773}" type="presOf" srcId="{7008D0A8-ACDD-4D40-B35C-50DD12D1FBC7}" destId="{6A3838D6-E592-492F-A420-DA2DC1A86956}" srcOrd="0" destOrd="4" presId="urn:microsoft.com/office/officeart/2005/8/layout/hList1"/>
    <dgm:cxn modelId="{26443725-8F75-48A8-BDBB-9259D1EE8A06}" type="presOf" srcId="{60CE2C7A-265B-4B9F-8C12-1B39909D794A}" destId="{6DD7428B-C459-4F07-A7E2-15E0B88B000A}" srcOrd="0" destOrd="4" presId="urn:microsoft.com/office/officeart/2005/8/layout/hList1"/>
    <dgm:cxn modelId="{C404A2B2-885A-43C4-8B10-711E22103D6C}" type="presOf" srcId="{08F3E4C9-5CDB-4520-A9C2-07F42A8BA4FB}" destId="{6A3838D6-E592-492F-A420-DA2DC1A86956}" srcOrd="0" destOrd="6" presId="urn:microsoft.com/office/officeart/2005/8/layout/hList1"/>
    <dgm:cxn modelId="{7D3FDE82-4613-4047-AA05-1F65D4B4BAB5}" type="presOf" srcId="{BE1E047F-ECD5-4683-8799-88AB8F6C6B1F}" destId="{B5FDA556-D33C-4199-A001-4258CCF86417}" srcOrd="0" destOrd="0" presId="urn:microsoft.com/office/officeart/2005/8/layout/hList1"/>
    <dgm:cxn modelId="{EB5A43A3-75AD-4549-ABAA-A30B6A926893}" type="presOf" srcId="{A84DE722-4D25-40A7-B757-74BA1BBB7C59}" destId="{6A3838D6-E592-492F-A420-DA2DC1A86956}" srcOrd="0" destOrd="7" presId="urn:microsoft.com/office/officeart/2005/8/layout/hList1"/>
    <dgm:cxn modelId="{2EBA194F-695D-4661-8210-4B0651337172}" type="presOf" srcId="{EE14B776-C314-4E1B-8B09-B7B32D91AA46}" destId="{6A3838D6-E592-492F-A420-DA2DC1A86956}" srcOrd="0" destOrd="5" presId="urn:microsoft.com/office/officeart/2005/8/layout/hList1"/>
    <dgm:cxn modelId="{E213D0A3-DD68-4242-965C-331063E9A26F}" srcId="{1264C919-3CC6-45BB-975A-A02651AEC595}" destId="{32E3EDF1-3EC0-4EF2-A0CE-788E9EDA193D}" srcOrd="2" destOrd="0" parTransId="{DACABE4D-F1B6-40D0-9FAB-358AA14D2915}" sibTransId="{8ABD3651-3B72-4003-8DC7-A3217F170C28}"/>
    <dgm:cxn modelId="{553C48C0-0FF0-4800-9FD7-7921E60A80A0}" type="presOf" srcId="{104D389A-63FE-4D1C-80ED-BE825848D50F}" destId="{6DD7428B-C459-4F07-A7E2-15E0B88B000A}" srcOrd="0" destOrd="0" presId="urn:microsoft.com/office/officeart/2005/8/layout/hList1"/>
    <dgm:cxn modelId="{6BEDAB3B-45D0-4319-A42F-11DD49161425}" srcId="{BE1E047F-ECD5-4683-8799-88AB8F6C6B1F}" destId="{7008D0A8-ACDD-4D40-B35C-50DD12D1FBC7}" srcOrd="4" destOrd="0" parTransId="{3FE666DC-76EF-4FB0-A069-B2C03EC09AB1}" sibTransId="{7A41F054-172A-4937-BC97-9F49A1425E4C}"/>
    <dgm:cxn modelId="{BB328EC1-EB38-4CAE-9D2E-4C8C154D013D}" srcId="{BE1E047F-ECD5-4683-8799-88AB8F6C6B1F}" destId="{4C212935-1624-4B6B-BCC2-007A61A1D44B}" srcOrd="1" destOrd="0" parTransId="{7F67D179-5C84-4953-8C85-9AAADFD12B4C}" sibTransId="{C450B16D-E002-44A0-B63D-8EBDD85BBBFE}"/>
    <dgm:cxn modelId="{033CCFC9-33D7-4C06-BFC0-10AB53901AE5}" srcId="{1264C919-3CC6-45BB-975A-A02651AEC595}" destId="{5316F1B6-C8C0-4E6C-99EF-644B1D5EDB5C}" srcOrd="3" destOrd="0" parTransId="{511FE7F2-75BC-40C7-A49B-7F0AFABEBB1D}" sibTransId="{22153750-452F-41ED-B21C-097E9A72F929}"/>
    <dgm:cxn modelId="{70EDB3A9-DBFA-4A2C-8FBA-1FA6EB472292}" type="presParOf" srcId="{5845116C-1409-43C7-AE06-4982A738116B}" destId="{BF6A2E28-A587-4D50-91D9-6A0D28DE1500}" srcOrd="0" destOrd="0" presId="urn:microsoft.com/office/officeart/2005/8/layout/hList1"/>
    <dgm:cxn modelId="{5F3FA7CB-DE5D-46F3-A5EC-63CFA8B0D89F}" type="presParOf" srcId="{BF6A2E28-A587-4D50-91D9-6A0D28DE1500}" destId="{B5FDA556-D33C-4199-A001-4258CCF86417}" srcOrd="0" destOrd="0" presId="urn:microsoft.com/office/officeart/2005/8/layout/hList1"/>
    <dgm:cxn modelId="{44F8DECE-4410-47A3-A389-69AB6DABDE06}" type="presParOf" srcId="{BF6A2E28-A587-4D50-91D9-6A0D28DE1500}" destId="{6A3838D6-E592-492F-A420-DA2DC1A86956}" srcOrd="1" destOrd="0" presId="urn:microsoft.com/office/officeart/2005/8/layout/hList1"/>
    <dgm:cxn modelId="{FE4F6A73-7A99-4C19-A6D7-D5A94CA28CDE}" type="presParOf" srcId="{5845116C-1409-43C7-AE06-4982A738116B}" destId="{352FA0D5-F421-4D75-B639-1B46349EF22C}" srcOrd="1" destOrd="0" presId="urn:microsoft.com/office/officeart/2005/8/layout/hList1"/>
    <dgm:cxn modelId="{C05F816F-1B75-4EB6-86DB-1C124BE33435}" type="presParOf" srcId="{5845116C-1409-43C7-AE06-4982A738116B}" destId="{85015149-B1E7-46C8-9FA5-7B1BAA3DCA9B}" srcOrd="2" destOrd="0" presId="urn:microsoft.com/office/officeart/2005/8/layout/hList1"/>
    <dgm:cxn modelId="{B0663881-1345-45F1-B512-67382E4E55EB}" type="presParOf" srcId="{85015149-B1E7-46C8-9FA5-7B1BAA3DCA9B}" destId="{18A317AB-DF3A-4F3E-905B-3DD6BC857AA2}" srcOrd="0" destOrd="0" presId="urn:microsoft.com/office/officeart/2005/8/layout/hList1"/>
    <dgm:cxn modelId="{0F8A1574-3722-4453-9DBC-EF9CE7DE6505}" type="presParOf" srcId="{85015149-B1E7-46C8-9FA5-7B1BAA3DCA9B}" destId="{6DD7428B-C459-4F07-A7E2-15E0B88B00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DA556-D33C-4199-A001-4258CCF86417}">
      <dsp:nvSpPr>
        <dsp:cNvPr id="0" name=""/>
        <dsp:cNvSpPr/>
      </dsp:nvSpPr>
      <dsp:spPr>
        <a:xfrm>
          <a:off x="42" y="121999"/>
          <a:ext cx="4075762" cy="606988"/>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Examples of Systemic Change that Promote Equity</a:t>
          </a:r>
          <a:endParaRPr lang="en-US" sz="1600" kern="1200" dirty="0"/>
        </a:p>
      </dsp:txBody>
      <dsp:txXfrm>
        <a:off x="42" y="121999"/>
        <a:ext cx="4075762" cy="606988"/>
      </dsp:txXfrm>
    </dsp:sp>
    <dsp:sp modelId="{6A3838D6-E592-492F-A420-DA2DC1A86956}">
      <dsp:nvSpPr>
        <dsp:cNvPr id="0" name=""/>
        <dsp:cNvSpPr/>
      </dsp:nvSpPr>
      <dsp:spPr>
        <a:xfrm>
          <a:off x="42" y="728987"/>
          <a:ext cx="4075762" cy="456768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600"/>
            </a:spcAft>
            <a:buChar char="••"/>
          </a:pPr>
          <a:r>
            <a:rPr lang="en-US" sz="1600" kern="1200" dirty="0" smtClean="0"/>
            <a:t>Removing barriers to access to rigorous courses and the creation of learning paths that lead to college and career readiness for all students.</a:t>
          </a:r>
          <a:endParaRPr lang="en-US" sz="1600" kern="1200" dirty="0"/>
        </a:p>
        <a:p>
          <a:pPr marL="171450" lvl="1" indent="-171450" algn="l" defTabSz="711200">
            <a:lnSpc>
              <a:spcPct val="90000"/>
            </a:lnSpc>
            <a:spcBef>
              <a:spcPct val="0"/>
            </a:spcBef>
            <a:spcAft>
              <a:spcPts val="600"/>
            </a:spcAft>
            <a:buChar char="••"/>
          </a:pPr>
          <a:r>
            <a:rPr lang="en-US" sz="1600" kern="1200" dirty="0" smtClean="0"/>
            <a:t>Increasing access to educational opportunities.</a:t>
          </a:r>
          <a:endParaRPr lang="en-US" sz="1600" kern="1200" dirty="0"/>
        </a:p>
        <a:p>
          <a:pPr marL="171450" lvl="1" indent="-171450" algn="l" defTabSz="711200">
            <a:lnSpc>
              <a:spcPct val="90000"/>
            </a:lnSpc>
            <a:spcBef>
              <a:spcPct val="0"/>
            </a:spcBef>
            <a:spcAft>
              <a:spcPts val="600"/>
            </a:spcAft>
            <a:buChar char="••"/>
          </a:pPr>
          <a:r>
            <a:rPr lang="en-US" sz="1600" kern="1200" dirty="0" smtClean="0"/>
            <a:t>Creating clear guidelines for addressing inappropriate behavior.</a:t>
          </a:r>
          <a:endParaRPr lang="en-US" sz="1600" kern="1200" dirty="0"/>
        </a:p>
        <a:p>
          <a:pPr marL="171450" lvl="1" indent="-171450" algn="l" defTabSz="711200">
            <a:lnSpc>
              <a:spcPct val="90000"/>
            </a:lnSpc>
            <a:spcBef>
              <a:spcPct val="0"/>
            </a:spcBef>
            <a:spcAft>
              <a:spcPts val="600"/>
            </a:spcAft>
            <a:buChar char="••"/>
          </a:pPr>
          <a:r>
            <a:rPr lang="en-US" sz="1600" kern="1200" dirty="0" smtClean="0"/>
            <a:t>Increasing awareness of school safety issues.</a:t>
          </a:r>
          <a:endParaRPr lang="en-US" sz="1600" kern="1200" dirty="0"/>
        </a:p>
        <a:p>
          <a:pPr marL="171450" lvl="1" indent="-171450" algn="l" defTabSz="711200">
            <a:lnSpc>
              <a:spcPct val="90000"/>
            </a:lnSpc>
            <a:spcBef>
              <a:spcPct val="0"/>
            </a:spcBef>
            <a:spcAft>
              <a:spcPts val="600"/>
            </a:spcAft>
            <a:buChar char="••"/>
          </a:pPr>
          <a:r>
            <a:rPr lang="en-US" sz="1600" kern="1200" dirty="0" smtClean="0"/>
            <a:t>Promoting knowledge and skills regarding working with diversity.</a:t>
          </a:r>
          <a:endParaRPr lang="en-US" sz="1600" kern="1200" dirty="0"/>
        </a:p>
        <a:p>
          <a:pPr marL="171450" lvl="1" indent="-171450" algn="l" defTabSz="711200">
            <a:lnSpc>
              <a:spcPct val="90000"/>
            </a:lnSpc>
            <a:spcBef>
              <a:spcPct val="0"/>
            </a:spcBef>
            <a:spcAft>
              <a:spcPts val="600"/>
            </a:spcAft>
            <a:buChar char="••"/>
          </a:pPr>
          <a:r>
            <a:rPr lang="en-US" sz="1600" kern="1200" dirty="0" smtClean="0"/>
            <a:t>Addressing over and under-representation of specific groups in programs.</a:t>
          </a:r>
          <a:endParaRPr lang="en-US" sz="1600" kern="1200" dirty="0"/>
        </a:p>
        <a:p>
          <a:pPr marL="171450" lvl="1" indent="-171450" algn="l" defTabSz="711200">
            <a:lnSpc>
              <a:spcPct val="90000"/>
            </a:lnSpc>
            <a:spcBef>
              <a:spcPct val="0"/>
            </a:spcBef>
            <a:spcAft>
              <a:spcPts val="600"/>
            </a:spcAft>
            <a:buChar char="••"/>
          </a:pPr>
          <a:r>
            <a:rPr lang="en-US" sz="1600" kern="1200" dirty="0" smtClean="0"/>
            <a:t>Modeling inclusive language.</a:t>
          </a:r>
          <a:endParaRPr lang="en-US" sz="1600" kern="1200" dirty="0"/>
        </a:p>
        <a:p>
          <a:pPr marL="171450" lvl="1" indent="-171450" algn="l" defTabSz="711200">
            <a:lnSpc>
              <a:spcPct val="90000"/>
            </a:lnSpc>
            <a:spcBef>
              <a:spcPct val="0"/>
            </a:spcBef>
            <a:spcAft>
              <a:spcPts val="600"/>
            </a:spcAft>
            <a:buChar char="••"/>
          </a:pPr>
          <a:r>
            <a:rPr lang="en-US" sz="1600" kern="1200" dirty="0" smtClean="0"/>
            <a:t>Creating an environment that encourages any student or group to come forth with concerns.</a:t>
          </a:r>
          <a:endParaRPr lang="en-US" sz="1600" kern="1200" dirty="0"/>
        </a:p>
      </dsp:txBody>
      <dsp:txXfrm>
        <a:off x="42" y="728987"/>
        <a:ext cx="4075762" cy="4567680"/>
      </dsp:txXfrm>
    </dsp:sp>
    <dsp:sp modelId="{18A317AB-DF3A-4F3E-905B-3DD6BC857AA2}">
      <dsp:nvSpPr>
        <dsp:cNvPr id="0" name=""/>
        <dsp:cNvSpPr/>
      </dsp:nvSpPr>
      <dsp:spPr>
        <a:xfrm>
          <a:off x="4646411" y="121999"/>
          <a:ext cx="4075762" cy="606988"/>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Strategies for Measuring Positive Results of Systemic Change Initiatives</a:t>
          </a:r>
          <a:endParaRPr lang="en-US" sz="1600" kern="1200" dirty="0"/>
        </a:p>
      </dsp:txBody>
      <dsp:txXfrm>
        <a:off x="4646411" y="121999"/>
        <a:ext cx="4075762" cy="606988"/>
      </dsp:txXfrm>
    </dsp:sp>
    <dsp:sp modelId="{6DD7428B-C459-4F07-A7E2-15E0B88B000A}">
      <dsp:nvSpPr>
        <dsp:cNvPr id="0" name=""/>
        <dsp:cNvSpPr/>
      </dsp:nvSpPr>
      <dsp:spPr>
        <a:xfrm>
          <a:off x="4646411" y="728987"/>
          <a:ext cx="4075762" cy="456768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600"/>
            </a:spcAft>
            <a:buChar char="••"/>
          </a:pPr>
          <a:r>
            <a:rPr lang="en-US" sz="2000" kern="1200" dirty="0" smtClean="0"/>
            <a:t>Increased promotion and graduation rates.</a:t>
          </a:r>
          <a:endParaRPr lang="en-US" sz="2000" kern="1200" dirty="0"/>
        </a:p>
        <a:p>
          <a:pPr marL="228600" lvl="1" indent="-228600" algn="l" defTabSz="889000">
            <a:lnSpc>
              <a:spcPct val="90000"/>
            </a:lnSpc>
            <a:spcBef>
              <a:spcPct val="0"/>
            </a:spcBef>
            <a:spcAft>
              <a:spcPts val="600"/>
            </a:spcAft>
            <a:buChar char="••"/>
          </a:pPr>
          <a:r>
            <a:rPr lang="en-US" sz="2000" kern="1200" dirty="0" smtClean="0"/>
            <a:t>Decreased discipline or suspension rates.</a:t>
          </a:r>
          <a:endParaRPr lang="en-US" sz="2000" kern="1200" dirty="0"/>
        </a:p>
        <a:p>
          <a:pPr marL="228600" lvl="1" indent="-228600" algn="l" defTabSz="889000">
            <a:lnSpc>
              <a:spcPct val="90000"/>
            </a:lnSpc>
            <a:spcBef>
              <a:spcPct val="0"/>
            </a:spcBef>
            <a:spcAft>
              <a:spcPts val="600"/>
            </a:spcAft>
            <a:buChar char="••"/>
          </a:pPr>
          <a:r>
            <a:rPr lang="en-US" sz="2000" kern="1200" dirty="0" smtClean="0"/>
            <a:t>Increased attendance at school.</a:t>
          </a:r>
          <a:endParaRPr lang="en-US" sz="2000" kern="1200" dirty="0"/>
        </a:p>
        <a:p>
          <a:pPr marL="228600" lvl="1" indent="-228600" algn="l" defTabSz="889000">
            <a:lnSpc>
              <a:spcPct val="90000"/>
            </a:lnSpc>
            <a:spcBef>
              <a:spcPct val="0"/>
            </a:spcBef>
            <a:spcAft>
              <a:spcPts val="600"/>
            </a:spcAft>
            <a:buChar char="••"/>
          </a:pPr>
          <a:r>
            <a:rPr lang="en-US" sz="2000" kern="1200" dirty="0" smtClean="0"/>
            <a:t>Increased attendance in educational opportunities.</a:t>
          </a:r>
          <a:endParaRPr lang="en-US" sz="2000" kern="1200" dirty="0"/>
        </a:p>
        <a:p>
          <a:pPr marL="228600" lvl="1" indent="-228600" algn="l" defTabSz="889000">
            <a:lnSpc>
              <a:spcPct val="90000"/>
            </a:lnSpc>
            <a:spcBef>
              <a:spcPct val="0"/>
            </a:spcBef>
            <a:spcAft>
              <a:spcPts val="600"/>
            </a:spcAft>
            <a:buChar char="••"/>
          </a:pPr>
          <a:r>
            <a:rPr lang="en-US" sz="2000" kern="1200" dirty="0" smtClean="0"/>
            <a:t>Increased numbers of students completing high school college and career ready.</a:t>
          </a:r>
          <a:endParaRPr lang="en-US" sz="2000" kern="1200" dirty="0"/>
        </a:p>
      </dsp:txBody>
      <dsp:txXfrm>
        <a:off x="4646411" y="728987"/>
        <a:ext cx="4075762" cy="45676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7" rIns="93172" bIns="46587" rtlCol="0"/>
          <a:lstStyle>
            <a:lvl1pPr algn="r">
              <a:defRPr sz="1200"/>
            </a:lvl1pPr>
          </a:lstStyle>
          <a:p>
            <a:fld id="{EEC664B4-81F1-E24F-90AF-27DC019489E9}" type="datetime1">
              <a:rPr lang="en-US" smtClean="0"/>
              <a:t>2/12/2014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7" rIns="93172" bIns="46587"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DF7F1863-8423-8E48-8D02-88636C918AC7}" type="datetime1">
              <a:rPr lang="en-US" smtClean="0"/>
              <a:t>2/12/2014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&lt;Rebecca&gt;</a:t>
            </a:r>
          </a:p>
          <a:p>
            <a:endParaRPr lang="en-US" dirty="0" smtClean="0"/>
          </a:p>
          <a:p>
            <a:r>
              <a:rPr lang="en-US" dirty="0" smtClean="0"/>
              <a:t>It’s also important</a:t>
            </a:r>
            <a:r>
              <a:rPr lang="en-US" baseline="0" dirty="0" smtClean="0"/>
              <a:t> to acknowledge Colorado’s shared reality. We are a state that will have significant job demands that we cannot meet with our current rate of graduating students in Colorado and their options to pursue the pathway of their choice. We cannot rely on continuing to import our talent.</a:t>
            </a:r>
          </a:p>
          <a:p>
            <a:endParaRPr lang="en-US" baseline="0" dirty="0" smtClean="0"/>
          </a:p>
          <a:p>
            <a:pPr marL="174670" indent="-174670">
              <a:buFontTx/>
              <a:buChar char="-"/>
            </a:pPr>
            <a:r>
              <a:rPr lang="en-US" baseline="0" dirty="0" smtClean="0"/>
              <a:t>By 2020, 74% of all jobs in Colorado will require education beyond high school</a:t>
            </a:r>
          </a:p>
          <a:p>
            <a:pPr marL="174670" indent="-174670">
              <a:buFontTx/>
              <a:buChar char="-"/>
            </a:pPr>
            <a:r>
              <a:rPr lang="en-US" baseline="0" dirty="0" smtClean="0"/>
              <a:t>32% will require some college, associate’s or certificate</a:t>
            </a:r>
          </a:p>
          <a:p>
            <a:pPr marL="174670" indent="-174670">
              <a:buFontTx/>
              <a:buChar char="-"/>
            </a:pPr>
            <a:r>
              <a:rPr lang="en-US" baseline="0" dirty="0" smtClean="0"/>
              <a:t>29% will require a bachelor’s degree</a:t>
            </a:r>
          </a:p>
          <a:p>
            <a:pPr marL="174670" indent="-174670">
              <a:buFontTx/>
              <a:buChar char="-"/>
            </a:pPr>
            <a:r>
              <a:rPr lang="en-US" baseline="0" dirty="0" smtClean="0"/>
              <a:t>12% will require a master’s degree or better</a:t>
            </a:r>
          </a:p>
          <a:p>
            <a:pPr marL="174670" indent="-174670">
              <a:buFontTx/>
              <a:buChar char="-"/>
            </a:pPr>
            <a:endParaRPr lang="en-US" baseline="0" dirty="0" smtClean="0"/>
          </a:p>
          <a:p>
            <a:r>
              <a:rPr lang="en-US" baseline="0" dirty="0" smtClean="0"/>
              <a:t>In order to even begin to support this type of growth, demand and opportunity for our students, they must be prepared.</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972996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&lt;Rebecca&gt;</a:t>
            </a:r>
            <a:endParaRPr lang="en-US" b="1" dirty="0" smtClean="0"/>
          </a:p>
          <a:p>
            <a:endParaRPr lang="en-US" dirty="0" smtClean="0"/>
          </a:p>
          <a:p>
            <a:r>
              <a:rPr lang="en-US" dirty="0" smtClean="0"/>
              <a:t>In order for our students to have the opportunity to hold a job in Colorado, they must have the option</a:t>
            </a:r>
            <a:r>
              <a:rPr lang="en-US" baseline="0" dirty="0" smtClean="0"/>
              <a:t> to pursue education beyond high school, whether a technical or vocational certificate, bachelor’s degree, military or have the skills necessary to earn a living wage in the workforce.</a:t>
            </a:r>
          </a:p>
          <a:p>
            <a:endParaRPr lang="en-US" baseline="0" dirty="0" smtClean="0"/>
          </a:p>
          <a:p>
            <a:r>
              <a:rPr lang="en-US" baseline="0" dirty="0" smtClean="0"/>
              <a:t>Colorado ranks 3</a:t>
            </a:r>
            <a:r>
              <a:rPr lang="en-US" baseline="30000" dirty="0" smtClean="0"/>
              <a:t>rd</a:t>
            </a:r>
            <a:r>
              <a:rPr lang="en-US" baseline="0" dirty="0" smtClean="0"/>
              <a:t> in terms of the proportion of jobs that will require a 4-year degree and is nearly last in job opportunities for students without training beyond high school.</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2/12/2014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a:t>
            </a:fld>
            <a:endParaRPr lang="en-US"/>
          </a:p>
        </p:txBody>
      </p:sp>
    </p:spTree>
    <p:extLst>
      <p:ext uri="{BB962C8B-B14F-4D97-AF65-F5344CB8AC3E}">
        <p14:creationId xmlns:p14="http://schemas.microsoft.com/office/powerpoint/2010/main" val="233661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 following changes in transportation systems (chosen because it is both familiar and concrete). Initial system: the horse. Change 1: adding a saddle and bridle. Change 2: adding a wagon or coach. Change 3: replacing the horse with a gasoline engine. Change 4: replacing the whole thing with an airplane. Clearly these represent vastly different points on the continuum from piecemeal to systemic change</a:t>
            </a:r>
          </a:p>
          <a:p>
            <a:endParaRPr lang="en-US" dirty="0" smtClean="0"/>
          </a:p>
          <a:p>
            <a:pPr defTabSz="931723">
              <a:defRPr/>
            </a:pPr>
            <a:r>
              <a:rPr lang="en-US" dirty="0" smtClean="0"/>
              <a:t>Consider the following changes in transportation systems (chosen because it is both familiar and concrete). Initial system: the horse. Change 1: adding a saddle and bridle. Change 2: adding a wagon or coach. Change 3: replacing the horse with a gasoline engine. Change 4: replacing the whole thing with an airplane. Clearly these represent vastly different points on the continuum from piecemeal to systemic change</a:t>
            </a:r>
          </a:p>
          <a:p>
            <a:endParaRPr lang="en-US" dirty="0"/>
          </a:p>
        </p:txBody>
      </p:sp>
      <p:sp>
        <p:nvSpPr>
          <p:cNvPr id="4" name="Slide Number Placeholder 3"/>
          <p:cNvSpPr>
            <a:spLocks noGrp="1"/>
          </p:cNvSpPr>
          <p:nvPr>
            <p:ph type="sldNum" sz="quarter" idx="10"/>
          </p:nvPr>
        </p:nvSpPr>
        <p:spPr/>
        <p:txBody>
          <a:bodyPr/>
          <a:lstStyle/>
          <a:p>
            <a:fld id="{6ED45E65-3777-4958-B6F3-5F56F57D4BB5}" type="slidenum">
              <a:rPr lang="en-US" smtClean="0"/>
              <a:t>6</a:t>
            </a:fld>
            <a:endParaRPr lang="en-US"/>
          </a:p>
        </p:txBody>
      </p:sp>
    </p:spTree>
    <p:extLst>
      <p:ext uri="{BB962C8B-B14F-4D97-AF65-F5344CB8AC3E}">
        <p14:creationId xmlns:p14="http://schemas.microsoft.com/office/powerpoint/2010/main" val="141588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Strong leadership, dynamic advocacy, and effective collaboration ultimately lead to positive</a:t>
            </a:r>
            <a:r>
              <a:rPr lang="en-US" baseline="0" dirty="0" smtClean="0"/>
              <a:t> systemic change. School counselors strive to make a difference in their schools for the benefit of all students they serve. Systemic change does not come easy and there are some possible barriers to this change including legal, policy, and procedure issues. Anderson, 1993, as articulated by ASCA, 2013, outlines six stages that occur within the systemic change process. These include maintenance of the old system, awareness that change needs to occur, exploration of changes needed, transition to new policies or procedures, emergence of a new infrastructure, and predominance of the new system. The charts above reflect key bullet points from the systemic change section of the ASCA National Model (2013), pages 9 &amp; 10. The examples of systemic change that promote equity is taken from a 2006 ASCA position statement.</a:t>
            </a:r>
          </a:p>
          <a:p>
            <a:endParaRPr lang="en-US" baseline="0" dirty="0" smtClean="0"/>
          </a:p>
          <a:p>
            <a:r>
              <a:rPr lang="en-US" baseline="0" dirty="0" smtClean="0"/>
              <a:t>Take several minutes to review the chart on the left and identify at least two examples which you believe are already present in your work environment.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D45E65-3777-4958-B6F3-5F56F57D4BB5}" type="slidenum">
              <a:rPr lang="en-US" smtClean="0"/>
              <a:t>9</a:t>
            </a:fld>
            <a:endParaRPr lang="en-US"/>
          </a:p>
        </p:txBody>
      </p:sp>
    </p:spTree>
    <p:extLst>
      <p:ext uri="{BB962C8B-B14F-4D97-AF65-F5344CB8AC3E}">
        <p14:creationId xmlns:p14="http://schemas.microsoft.com/office/powerpoint/2010/main" val="20321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that you have conducted some basic descriptive and perhaps inferential analyses of your raw data you are ready to collate it into a format that will allow for interpretation and prospection. It makes sense to use the organizational model that you used when conducting your scan. Remember you have already begun preparing your scan data for this analysis by recording it on your Factor Analysis Summary. The next slide will cover the scoring of the FAS.</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spc="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chemeClr val="accent6">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900851E-FE23-4B5D-BA6A-12C3416AE288}" type="datetimeFigureOut">
              <a:rPr lang="en-US" smtClean="0"/>
              <a:t>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22038BA-36D7-4122-A0F8-ED46CE0D89E0}" type="slidenum">
              <a:rPr lang="en-US" smtClean="0"/>
              <a:t>‹#›</a:t>
            </a:fld>
            <a:endParaRPr lang="en-US"/>
          </a:p>
        </p:txBody>
      </p:sp>
    </p:spTree>
    <p:extLst>
      <p:ext uri="{BB962C8B-B14F-4D97-AF65-F5344CB8AC3E}">
        <p14:creationId xmlns:p14="http://schemas.microsoft.com/office/powerpoint/2010/main" val="338687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latin typeface="Book Antiqua"/>
                <a:cs typeface="Book Antiqua"/>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5" name="Picture 4" descr="CDE LOGO TES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spc="0">
                <a:solidFill>
                  <a:srgbClr val="4545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DE LOGO TEST.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 id="2147483681" r:id="rId14"/>
  </p:sldLayoutIdLst>
  <p:hf hdr="0"/>
  <p:txStyles>
    <p:titleStyle>
      <a:lvl1pPr algn="ctr" defTabSz="914400" rtl="0" eaLnBrk="1" latinLnBrk="0" hangingPunct="1">
        <a:spcBef>
          <a:spcPct val="0"/>
        </a:spcBef>
        <a:buNone/>
        <a:defRPr sz="3600" kern="1200" cap="none" spc="200" baseline="0">
          <a:ln>
            <a:noFill/>
          </a:ln>
          <a:solidFill>
            <a:schemeClr val="bg1"/>
          </a:solidFill>
          <a:effectLst/>
          <a:latin typeface="Palatino Linotype"/>
          <a:ea typeface="+mj-ea"/>
          <a:cs typeface="Palatino Linotype"/>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b8frFixZbyg" TargetMode="External"/><Relationship Id="rId2" Type="http://schemas.openxmlformats.org/officeDocument/2006/relationships/hyperlink" Target="http://www.youtube.com/watch?v=p9Ig19gYP9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Misti Ruthven</a:t>
            </a:r>
          </a:p>
          <a:p>
            <a:r>
              <a:rPr lang="en-US" dirty="0" smtClean="0"/>
              <a:t>Office of Postsecondary Readiness</a:t>
            </a:r>
            <a:endParaRPr lang="en-US" dirty="0"/>
          </a:p>
        </p:txBody>
      </p:sp>
      <p:sp>
        <p:nvSpPr>
          <p:cNvPr id="3" name="Title 2"/>
          <p:cNvSpPr>
            <a:spLocks noGrp="1"/>
          </p:cNvSpPr>
          <p:nvPr>
            <p:ph type="title"/>
          </p:nvPr>
        </p:nvSpPr>
        <p:spPr/>
        <p:txBody>
          <a:bodyPr/>
          <a:lstStyle/>
          <a:p>
            <a:r>
              <a:rPr lang="en-US" dirty="0" smtClean="0"/>
              <a:t>Colorado Counselor Corps Development Year 2013-14</a:t>
            </a:r>
            <a:endParaRPr lang="en-US" dirty="0"/>
          </a:p>
        </p:txBody>
      </p:sp>
      <p:sp>
        <p:nvSpPr>
          <p:cNvPr id="4" name="Text Placeholder 3"/>
          <p:cNvSpPr>
            <a:spLocks noGrp="1"/>
          </p:cNvSpPr>
          <p:nvPr>
            <p:ph type="body" sz="quarter" idx="10"/>
          </p:nvPr>
        </p:nvSpPr>
        <p:spPr/>
        <p:txBody>
          <a:bodyPr/>
          <a:lstStyle/>
          <a:p>
            <a:r>
              <a:rPr lang="en-US" dirty="0" smtClean="0"/>
              <a:t>February 2014</a:t>
            </a:r>
            <a:endParaRPr lang="en-US" dirty="0"/>
          </a:p>
        </p:txBody>
      </p:sp>
    </p:spTree>
    <p:extLst>
      <p:ext uri="{BB962C8B-B14F-4D97-AF65-F5344CB8AC3E}">
        <p14:creationId xmlns:p14="http://schemas.microsoft.com/office/powerpoint/2010/main" val="3109531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THINKING OUTSIDE/INSIDE THE BOX</a:t>
            </a:r>
            <a:endParaRPr lang="en-US" dirty="0"/>
          </a:p>
        </p:txBody>
      </p:sp>
      <p:sp>
        <p:nvSpPr>
          <p:cNvPr id="3" name="Content Placeholder 2"/>
          <p:cNvSpPr>
            <a:spLocks noGrp="1"/>
          </p:cNvSpPr>
          <p:nvPr>
            <p:ph idx="1"/>
          </p:nvPr>
        </p:nvSpPr>
        <p:spPr>
          <a:xfrm>
            <a:off x="380999" y="1940751"/>
            <a:ext cx="8407893" cy="4407408"/>
          </a:xfrm>
        </p:spPr>
        <p:txBody>
          <a:bodyPr/>
          <a:lstStyle/>
          <a:p>
            <a:r>
              <a:rPr lang="en-US" sz="2800" dirty="0" smtClean="0">
                <a:hlinkClick r:id="rId2"/>
              </a:rPr>
              <a:t>http://www.youtube.com/watch?v=p9Ig19gYP9o</a:t>
            </a:r>
            <a:endParaRPr lang="en-US" sz="2800" dirty="0" smtClean="0"/>
          </a:p>
          <a:p>
            <a:r>
              <a:rPr lang="en-US" sz="2800" dirty="0">
                <a:hlinkClick r:id="rId3"/>
              </a:rPr>
              <a:t>http://</a:t>
            </a:r>
            <a:r>
              <a:rPr lang="en-US" sz="2800" dirty="0" smtClean="0">
                <a:hlinkClick r:id="rId3"/>
              </a:rPr>
              <a:t>www.youtube.com/watch?v=b8frFixZbyg</a:t>
            </a:r>
            <a:endParaRPr lang="en-US" sz="2800" dirty="0" smtClean="0"/>
          </a:p>
          <a:p>
            <a:endParaRPr lang="en-US" dirty="0" smtClean="0"/>
          </a:p>
        </p:txBody>
      </p:sp>
    </p:spTree>
    <p:extLst>
      <p:ext uri="{BB962C8B-B14F-4D97-AF65-F5344CB8AC3E}">
        <p14:creationId xmlns:p14="http://schemas.microsoft.com/office/powerpoint/2010/main" val="2872114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5029200" cy="1066800"/>
          </a:xfrm>
        </p:spPr>
        <p:txBody>
          <a:bodyPr>
            <a:normAutofit/>
          </a:bodyPr>
          <a:lstStyle/>
          <a:p>
            <a:r>
              <a:rPr lang="en-US" sz="3200" dirty="0" smtClean="0"/>
              <a:t/>
            </a:r>
            <a:br>
              <a:rPr lang="en-US" sz="3200" dirty="0" smtClean="0"/>
            </a:br>
            <a:r>
              <a:rPr lang="en-US" sz="2000" dirty="0" smtClean="0"/>
              <a:t>What we believe in</a:t>
            </a:r>
            <a:endParaRPr lang="en-US" sz="2000" dirty="0"/>
          </a:p>
        </p:txBody>
      </p:sp>
      <p:sp>
        <p:nvSpPr>
          <p:cNvPr id="3" name="Text Placeholder 2"/>
          <p:cNvSpPr>
            <a:spLocks noGrp="1"/>
          </p:cNvSpPr>
          <p:nvPr>
            <p:ph type="body" idx="1"/>
          </p:nvPr>
        </p:nvSpPr>
        <p:spPr>
          <a:xfrm>
            <a:off x="457200" y="1828800"/>
            <a:ext cx="4040188" cy="381000"/>
          </a:xfrm>
        </p:spPr>
        <p:txBody>
          <a:bodyPr>
            <a:normAutofit fontScale="77500" lnSpcReduction="20000"/>
          </a:bodyPr>
          <a:lstStyle/>
          <a:p>
            <a:r>
              <a:rPr lang="en-US" dirty="0" smtClean="0"/>
              <a:t>VALUES				</a:t>
            </a:r>
            <a:endParaRPr lang="en-US" dirty="0"/>
          </a:p>
        </p:txBody>
      </p:sp>
      <p:sp>
        <p:nvSpPr>
          <p:cNvPr id="4" name="Content Placeholder 3"/>
          <p:cNvSpPr>
            <a:spLocks noGrp="1"/>
          </p:cNvSpPr>
          <p:nvPr>
            <p:ph sz="half" idx="2"/>
          </p:nvPr>
        </p:nvSpPr>
        <p:spPr>
          <a:xfrm>
            <a:off x="457200" y="2209799"/>
            <a:ext cx="4040188" cy="3352801"/>
          </a:xfrm>
        </p:spPr>
        <p:txBody>
          <a:bodyPr>
            <a:normAutofit fontScale="85000" lnSpcReduction="20000"/>
          </a:bodyPr>
          <a:lstStyle/>
          <a:p>
            <a:r>
              <a:rPr lang="en-US" dirty="0" smtClean="0"/>
              <a:t>Results Matter</a:t>
            </a:r>
          </a:p>
          <a:p>
            <a:r>
              <a:rPr lang="en-US" dirty="0" smtClean="0"/>
              <a:t>Do right by customers/colleagues </a:t>
            </a:r>
          </a:p>
          <a:p>
            <a:r>
              <a:rPr lang="en-US" dirty="0" smtClean="0"/>
              <a:t>Create a fun and rewarding workplace</a:t>
            </a:r>
          </a:p>
          <a:p>
            <a:r>
              <a:rPr lang="en-US" dirty="0" smtClean="0"/>
              <a:t>Take action</a:t>
            </a:r>
          </a:p>
          <a:p>
            <a:r>
              <a:rPr lang="en-US" dirty="0" smtClean="0"/>
              <a:t>Take pride in your work</a:t>
            </a:r>
          </a:p>
          <a:p>
            <a:r>
              <a:rPr lang="en-US" dirty="0" smtClean="0"/>
              <a:t>Do what you say</a:t>
            </a:r>
          </a:p>
          <a:p>
            <a:r>
              <a:rPr lang="en-US" dirty="0" smtClean="0"/>
              <a:t>Think like a customer</a:t>
            </a:r>
          </a:p>
          <a:p>
            <a:r>
              <a:rPr lang="en-US" dirty="0" smtClean="0"/>
              <a:t>Be positive and find solutions</a:t>
            </a:r>
          </a:p>
          <a:p>
            <a:endParaRPr lang="en-US" dirty="0"/>
          </a:p>
        </p:txBody>
      </p:sp>
      <p:sp>
        <p:nvSpPr>
          <p:cNvPr id="5" name="Text Placeholder 4"/>
          <p:cNvSpPr>
            <a:spLocks noGrp="1"/>
          </p:cNvSpPr>
          <p:nvPr>
            <p:ph type="body" sz="quarter" idx="3"/>
          </p:nvPr>
        </p:nvSpPr>
        <p:spPr>
          <a:xfrm>
            <a:off x="4645025" y="1752600"/>
            <a:ext cx="4041775" cy="381000"/>
          </a:xfrm>
        </p:spPr>
        <p:txBody>
          <a:bodyPr>
            <a:normAutofit fontScale="92500" lnSpcReduction="20000"/>
          </a:bodyPr>
          <a:lstStyle/>
          <a:p>
            <a:r>
              <a:rPr lang="en-US" dirty="0" smtClean="0"/>
              <a:t>DESIGN FOR SUCCESS</a:t>
            </a:r>
            <a:endParaRPr lang="en-US" dirty="0"/>
          </a:p>
        </p:txBody>
      </p:sp>
      <p:sp>
        <p:nvSpPr>
          <p:cNvPr id="6" name="Content Placeholder 5"/>
          <p:cNvSpPr>
            <a:spLocks noGrp="1"/>
          </p:cNvSpPr>
          <p:nvPr>
            <p:ph sz="quarter" idx="4"/>
          </p:nvPr>
        </p:nvSpPr>
        <p:spPr>
          <a:xfrm>
            <a:off x="4645025" y="2133601"/>
            <a:ext cx="4041775" cy="3276600"/>
          </a:xfrm>
        </p:spPr>
        <p:txBody>
          <a:bodyPr/>
          <a:lstStyle/>
          <a:p>
            <a:r>
              <a:rPr lang="en-US" dirty="0" smtClean="0"/>
              <a:t>Vision </a:t>
            </a:r>
          </a:p>
          <a:p>
            <a:r>
              <a:rPr lang="en-US" dirty="0" smtClean="0"/>
              <a:t>Mission</a:t>
            </a:r>
          </a:p>
          <a:p>
            <a:r>
              <a:rPr lang="en-US" dirty="0" smtClean="0"/>
              <a:t>What we do</a:t>
            </a:r>
          </a:p>
          <a:p>
            <a:r>
              <a:rPr lang="en-US" dirty="0" smtClean="0"/>
              <a:t>How we do it</a:t>
            </a:r>
          </a:p>
          <a:p>
            <a:r>
              <a:rPr lang="en-US" dirty="0" smtClean="0"/>
              <a:t>Long Term Goals 2016</a:t>
            </a:r>
          </a:p>
          <a:p>
            <a:r>
              <a:rPr lang="en-US" dirty="0" smtClean="0"/>
              <a:t>Goals for 2014</a:t>
            </a:r>
          </a:p>
          <a:p>
            <a:r>
              <a:rPr lang="en-US" dirty="0" smtClean="0"/>
              <a:t>How do we operate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33400"/>
            <a:ext cx="54864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498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561975"/>
            <a:ext cx="869632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4458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5019" y="661555"/>
            <a:ext cx="7965065" cy="5338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777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5126" y="829110"/>
            <a:ext cx="7665893" cy="4930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392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endParaRPr lang="en-US" dirty="0"/>
          </a:p>
        </p:txBody>
      </p:sp>
      <p:sp>
        <p:nvSpPr>
          <p:cNvPr id="3" name="Content Placeholder 2"/>
          <p:cNvSpPr>
            <a:spLocks noGrp="1"/>
          </p:cNvSpPr>
          <p:nvPr>
            <p:ph idx="1"/>
          </p:nvPr>
        </p:nvSpPr>
        <p:spPr/>
        <p:txBody>
          <a:bodyPr>
            <a:normAutofit/>
          </a:bodyPr>
          <a:lstStyle/>
          <a:p>
            <a:r>
              <a:rPr lang="en-US" sz="4400" dirty="0" smtClean="0"/>
              <a:t>What instruments did you use to collect data?</a:t>
            </a:r>
          </a:p>
          <a:p>
            <a:pPr lvl="1"/>
            <a:r>
              <a:rPr lang="en-US" sz="4000" dirty="0" smtClean="0"/>
              <a:t>Parallel survey</a:t>
            </a:r>
          </a:p>
          <a:p>
            <a:pPr lvl="1"/>
            <a:r>
              <a:rPr lang="en-US" sz="4000" dirty="0" smtClean="0"/>
              <a:t>UIP</a:t>
            </a:r>
          </a:p>
          <a:p>
            <a:pPr lvl="1"/>
            <a:r>
              <a:rPr lang="en-US" sz="4000" dirty="0" smtClean="0"/>
              <a:t>Needs Assessment </a:t>
            </a:r>
          </a:p>
          <a:p>
            <a:pPr lvl="1"/>
            <a:r>
              <a:rPr lang="en-US" sz="4000" dirty="0" smtClean="0"/>
              <a:t>Environment Scan </a:t>
            </a:r>
          </a:p>
          <a:p>
            <a:pPr lvl="1"/>
            <a:endParaRPr lang="en-US" sz="4000" dirty="0" smtClean="0"/>
          </a:p>
        </p:txBody>
      </p:sp>
    </p:spTree>
    <p:extLst>
      <p:ext uri="{BB962C8B-B14F-4D97-AF65-F5344CB8AC3E}">
        <p14:creationId xmlns:p14="http://schemas.microsoft.com/office/powerpoint/2010/main" val="2924629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1" y="360217"/>
            <a:ext cx="8139545" cy="5668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13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7" y="76200"/>
            <a:ext cx="8345509" cy="1096962"/>
          </a:xfrm>
        </p:spPr>
        <p:txBody>
          <a:bodyPr>
            <a:normAutofit fontScale="90000"/>
          </a:bodyPr>
          <a:lstStyle/>
          <a:p>
            <a:r>
              <a:rPr lang="en-US" dirty="0" smtClean="0"/>
              <a:t>FROM ANALYSIS TO INTERPRETATION</a:t>
            </a:r>
            <a:endParaRPr lang="en-US" dirty="0"/>
          </a:p>
        </p:txBody>
      </p:sp>
      <p:pic>
        <p:nvPicPr>
          <p:cNvPr id="24579" name="Picture 3"/>
          <p:cNvPicPr>
            <a:picLocks noChangeAspect="1" noChangeArrowheads="1"/>
          </p:cNvPicPr>
          <p:nvPr/>
        </p:nvPicPr>
        <p:blipFill>
          <a:blip r:embed="rId3" cstate="print"/>
          <a:srcRect/>
          <a:stretch>
            <a:fillRect/>
          </a:stretch>
        </p:blipFill>
        <p:spPr bwMode="auto">
          <a:xfrm>
            <a:off x="1295400" y="1143000"/>
            <a:ext cx="6400800" cy="5269069"/>
          </a:xfrm>
          <a:prstGeom prst="rect">
            <a:avLst/>
          </a:prstGeom>
          <a:noFill/>
          <a:ln w="9525">
            <a:noFill/>
            <a:miter lim="800000"/>
            <a:headEnd/>
            <a:tailEnd/>
          </a:ln>
        </p:spPr>
      </p:pic>
    </p:spTree>
    <p:extLst>
      <p:ext uri="{BB962C8B-B14F-4D97-AF65-F5344CB8AC3E}">
        <p14:creationId xmlns:p14="http://schemas.microsoft.com/office/powerpoint/2010/main" val="331653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Micro-Systemic Factors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1600200"/>
            <a:ext cx="8534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42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Macro-Systemic Factors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438274"/>
            <a:ext cx="838200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021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057400"/>
            <a:ext cx="2057400" cy="2057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017931"/>
            <a:ext cx="3190875" cy="2173070"/>
          </a:xfrm>
          <a:prstGeom prst="rect">
            <a:avLst/>
          </a:prstGeom>
        </p:spPr>
      </p:pic>
      <p:sp>
        <p:nvSpPr>
          <p:cNvPr id="6" name="TextBox 5"/>
          <p:cNvSpPr txBox="1"/>
          <p:nvPr/>
        </p:nvSpPr>
        <p:spPr>
          <a:xfrm>
            <a:off x="4038600" y="2286000"/>
            <a:ext cx="762000" cy="646331"/>
          </a:xfrm>
          <a:prstGeom prst="rect">
            <a:avLst/>
          </a:prstGeom>
          <a:noFill/>
        </p:spPr>
        <p:txBody>
          <a:bodyPr wrap="square" rtlCol="0">
            <a:spAutoFit/>
          </a:bodyPr>
          <a:lstStyle/>
          <a:p>
            <a:r>
              <a:rPr lang="en-US" sz="3600" b="1" i="1" dirty="0" smtClean="0"/>
              <a:t>VS</a:t>
            </a:r>
            <a:endParaRPr lang="en-US" sz="3600" b="1" i="1" dirty="0"/>
          </a:p>
        </p:txBody>
      </p:sp>
    </p:spTree>
    <p:extLst>
      <p:ext uri="{BB962C8B-B14F-4D97-AF65-F5344CB8AC3E}">
        <p14:creationId xmlns:p14="http://schemas.microsoft.com/office/powerpoint/2010/main" val="4028687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Micro-Systemic Factors </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1476374"/>
            <a:ext cx="8382000"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156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Macro-Systemic Factors</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438" y="1143000"/>
            <a:ext cx="900112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159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sz="3200" dirty="0" smtClean="0"/>
              <a:t>.</a:t>
            </a:r>
            <a:endParaRPr lang="en-US" sz="3200" dirty="0"/>
          </a:p>
        </p:txBody>
      </p:sp>
      <p:sp>
        <p:nvSpPr>
          <p:cNvPr id="3" name="Content Placeholder 2"/>
          <p:cNvSpPr>
            <a:spLocks noGrp="1"/>
          </p:cNvSpPr>
          <p:nvPr>
            <p:ph idx="1"/>
          </p:nvPr>
        </p:nvSpPr>
        <p:spPr>
          <a:xfrm>
            <a:off x="457200" y="304800"/>
            <a:ext cx="8229600" cy="5821364"/>
          </a:xfrm>
        </p:spPr>
        <p:txBody>
          <a:bodyPr/>
          <a:lstStyle/>
          <a:p>
            <a:pPr marL="0" indent="0">
              <a:buNone/>
            </a:pPr>
            <a:r>
              <a:rPr lang="en-US" dirty="0" smtClean="0"/>
              <a:t>Additional Needs Analysis/Logic Model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75438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6113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Trak</a:t>
            </a:r>
            <a:r>
              <a:rPr lang="en-US" dirty="0" smtClean="0"/>
              <a:t> Via…..company info </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09600" y="1371600"/>
            <a:ext cx="2895600" cy="4906963"/>
          </a:xfr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76800" y="1219200"/>
            <a:ext cx="3606800" cy="5334000"/>
          </a:xfrm>
          <a:prstGeom prst="rect">
            <a:avLst/>
          </a:prstGeom>
        </p:spPr>
      </p:pic>
    </p:spTree>
    <p:extLst>
      <p:ext uri="{BB962C8B-B14F-4D97-AF65-F5344CB8AC3E}">
        <p14:creationId xmlns:p14="http://schemas.microsoft.com/office/powerpoint/2010/main" val="981067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Guided Work Session </a:t>
            </a:r>
            <a:endParaRPr lang="en-US" dirty="0"/>
          </a:p>
        </p:txBody>
      </p:sp>
      <p:sp>
        <p:nvSpPr>
          <p:cNvPr id="3" name="Content Placeholder 2"/>
          <p:cNvSpPr>
            <a:spLocks noGrp="1"/>
          </p:cNvSpPr>
          <p:nvPr>
            <p:ph idx="1"/>
          </p:nvPr>
        </p:nvSpPr>
        <p:spPr/>
        <p:txBody>
          <a:bodyPr>
            <a:normAutofit/>
          </a:bodyPr>
          <a:lstStyle/>
          <a:p>
            <a:r>
              <a:rPr lang="en-US" dirty="0" smtClean="0"/>
              <a:t>Work groups-  Work in your school groups</a:t>
            </a:r>
          </a:p>
          <a:p>
            <a:r>
              <a:rPr lang="en-US" dirty="0" smtClean="0"/>
              <a:t>You will all be at different stages of the flow chart.  </a:t>
            </a:r>
          </a:p>
          <a:p>
            <a:r>
              <a:rPr lang="en-US" dirty="0" smtClean="0"/>
              <a:t>Determine where you are at and start or continue the process for your district/school.</a:t>
            </a:r>
          </a:p>
          <a:p>
            <a:r>
              <a:rPr lang="en-US" dirty="0" smtClean="0"/>
              <a:t>Determine what tools you have used or will use.</a:t>
            </a:r>
          </a:p>
          <a:p>
            <a:r>
              <a:rPr lang="en-US" dirty="0" smtClean="0"/>
              <a:t>Be prepared to report out where you are at, what you accomplished and next steps.</a:t>
            </a:r>
            <a:endParaRPr lang="en-US" dirty="0"/>
          </a:p>
        </p:txBody>
      </p:sp>
    </p:spTree>
    <p:extLst>
      <p:ext uri="{BB962C8B-B14F-4D97-AF65-F5344CB8AC3E}">
        <p14:creationId xmlns:p14="http://schemas.microsoft.com/office/powerpoint/2010/main" val="1120791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lstStyle/>
          <a:p>
            <a:r>
              <a:rPr lang="en-US" dirty="0" smtClean="0"/>
              <a:t>Grant Administration</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25</a:t>
            </a:fld>
            <a:endParaRPr lang="en-US" dirty="0" smtClean="0"/>
          </a:p>
        </p:txBody>
      </p:sp>
    </p:spTree>
    <p:extLst>
      <p:ext uri="{BB962C8B-B14F-4D97-AF65-F5344CB8AC3E}">
        <p14:creationId xmlns:p14="http://schemas.microsoft.com/office/powerpoint/2010/main" val="25023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Principal/Leadership</a:t>
            </a:r>
          </a:p>
          <a:p>
            <a:r>
              <a:rPr lang="en-US" dirty="0" smtClean="0"/>
              <a:t>Counselors</a:t>
            </a:r>
          </a:p>
          <a:p>
            <a:r>
              <a:rPr lang="en-US" dirty="0" smtClean="0"/>
              <a:t>Program Manager</a:t>
            </a:r>
          </a:p>
          <a:p>
            <a:r>
              <a:rPr lang="en-US" dirty="0" smtClean="0"/>
              <a:t>Fiscal Manager</a:t>
            </a:r>
          </a:p>
          <a:p>
            <a:pPr marL="45720" indent="0">
              <a:buNone/>
            </a:pPr>
            <a:endParaRPr lang="en-US" dirty="0"/>
          </a:p>
        </p:txBody>
      </p:sp>
      <p:sp>
        <p:nvSpPr>
          <p:cNvPr id="3" name="Title 2"/>
          <p:cNvSpPr>
            <a:spLocks noGrp="1"/>
          </p:cNvSpPr>
          <p:nvPr>
            <p:ph type="title"/>
          </p:nvPr>
        </p:nvSpPr>
        <p:spPr/>
        <p:txBody>
          <a:bodyPr/>
          <a:lstStyle/>
          <a:p>
            <a:r>
              <a:rPr lang="en-US" dirty="0" smtClean="0"/>
              <a:t>Roles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26</a:t>
            </a:fld>
            <a:endParaRPr lang="en-US" dirty="0" smtClean="0"/>
          </a:p>
        </p:txBody>
      </p:sp>
    </p:spTree>
    <p:extLst>
      <p:ext uri="{BB962C8B-B14F-4D97-AF65-F5344CB8AC3E}">
        <p14:creationId xmlns:p14="http://schemas.microsoft.com/office/powerpoint/2010/main" val="1465028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Annual Report – Due May 1</a:t>
            </a:r>
            <a:r>
              <a:rPr lang="en-US" baseline="30000" dirty="0" smtClean="0"/>
              <a:t>st</a:t>
            </a:r>
            <a:r>
              <a:rPr lang="en-US" dirty="0" smtClean="0"/>
              <a:t>, 2014</a:t>
            </a:r>
          </a:p>
          <a:p>
            <a:r>
              <a:rPr lang="en-US" dirty="0" smtClean="0"/>
              <a:t>Annual Financial Report – Due September 30</a:t>
            </a:r>
            <a:r>
              <a:rPr lang="en-US" baseline="30000" dirty="0" smtClean="0"/>
              <a:t>th</a:t>
            </a:r>
            <a:r>
              <a:rPr lang="en-US" dirty="0" smtClean="0"/>
              <a:t>, 2014</a:t>
            </a:r>
          </a:p>
          <a:p>
            <a:r>
              <a:rPr lang="en-US" dirty="0" smtClean="0"/>
              <a:t>Interim Financial Reports</a:t>
            </a:r>
          </a:p>
          <a:p>
            <a:pPr lvl="1"/>
            <a:r>
              <a:rPr lang="en-US" dirty="0" smtClean="0"/>
              <a:t>Screen Shot of from financial system</a:t>
            </a:r>
          </a:p>
          <a:p>
            <a:pPr lvl="1"/>
            <a:r>
              <a:rPr lang="en-US" dirty="0" smtClean="0"/>
              <a:t>First working day of the month</a:t>
            </a:r>
          </a:p>
          <a:p>
            <a:pPr lvl="2"/>
            <a:r>
              <a:rPr lang="en-US" dirty="0" smtClean="0"/>
              <a:t>October</a:t>
            </a:r>
          </a:p>
          <a:p>
            <a:pPr lvl="2"/>
            <a:r>
              <a:rPr lang="en-US" dirty="0" smtClean="0"/>
              <a:t>January</a:t>
            </a:r>
          </a:p>
          <a:p>
            <a:pPr lvl="2"/>
            <a:r>
              <a:rPr lang="en-US" dirty="0" smtClean="0"/>
              <a:t>April</a:t>
            </a:r>
            <a:endParaRPr lang="en-US" dirty="0"/>
          </a:p>
        </p:txBody>
      </p:sp>
      <p:sp>
        <p:nvSpPr>
          <p:cNvPr id="3" name="Title 2"/>
          <p:cNvSpPr>
            <a:spLocks noGrp="1"/>
          </p:cNvSpPr>
          <p:nvPr>
            <p:ph type="title"/>
          </p:nvPr>
        </p:nvSpPr>
        <p:spPr/>
        <p:txBody>
          <a:bodyPr/>
          <a:lstStyle/>
          <a:p>
            <a:r>
              <a:rPr lang="en-US" dirty="0" smtClean="0"/>
              <a:t>Timeline 2013-2014</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27</a:t>
            </a:fld>
            <a:endParaRPr lang="en-US" dirty="0" smtClean="0"/>
          </a:p>
        </p:txBody>
      </p:sp>
    </p:spTree>
    <p:extLst>
      <p:ext uri="{BB962C8B-B14F-4D97-AF65-F5344CB8AC3E}">
        <p14:creationId xmlns:p14="http://schemas.microsoft.com/office/powerpoint/2010/main" val="1821300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28</a:t>
            </a:fld>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710" y="1184129"/>
            <a:ext cx="5582251" cy="4219143"/>
          </a:xfrm>
          <a:prstGeom prst="rect">
            <a:avLst/>
          </a:prstGeom>
        </p:spPr>
      </p:pic>
    </p:spTree>
    <p:extLst>
      <p:ext uri="{BB962C8B-B14F-4D97-AF65-F5344CB8AC3E}">
        <p14:creationId xmlns:p14="http://schemas.microsoft.com/office/powerpoint/2010/main" val="8831925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29</a:t>
            </a:fld>
            <a:endParaRPr lang="en-US" dirty="0" smtClean="0"/>
          </a:p>
        </p:txBody>
      </p:sp>
      <p:pic>
        <p:nvPicPr>
          <p:cNvPr id="1026" name="Picture 2" descr="C:\Program Files\Microsoft Office\MEDIA\CAGCAT10\j0222015.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53031" y="893375"/>
            <a:ext cx="4811006" cy="482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705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3</a:t>
            </a:fld>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670" y="515216"/>
            <a:ext cx="7143750" cy="5467350"/>
          </a:xfrm>
          <a:prstGeom prst="rect">
            <a:avLst/>
          </a:prstGeom>
        </p:spPr>
      </p:pic>
    </p:spTree>
    <p:extLst>
      <p:ext uri="{BB962C8B-B14F-4D97-AF65-F5344CB8AC3E}">
        <p14:creationId xmlns:p14="http://schemas.microsoft.com/office/powerpoint/2010/main" val="1798784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Professional Development</a:t>
            </a:r>
          </a:p>
          <a:p>
            <a:r>
              <a:rPr lang="en-US" dirty="0" smtClean="0"/>
              <a:t>Academic Counseling for Career &amp; College </a:t>
            </a:r>
          </a:p>
          <a:p>
            <a:pPr lvl="1"/>
            <a:r>
              <a:rPr lang="en-US" dirty="0" smtClean="0"/>
              <a:t>Tools &amp; Resources</a:t>
            </a:r>
          </a:p>
          <a:p>
            <a:pPr lvl="1"/>
            <a:r>
              <a:rPr lang="en-US" dirty="0" smtClean="0"/>
              <a:t>Curriculum</a:t>
            </a:r>
          </a:p>
          <a:p>
            <a:pPr lvl="1"/>
            <a:r>
              <a:rPr lang="en-US" dirty="0" smtClean="0"/>
              <a:t>Materials</a:t>
            </a:r>
          </a:p>
          <a:p>
            <a:r>
              <a:rPr lang="en-US" dirty="0" smtClean="0"/>
              <a:t>Counselor Salary &amp; Benefits</a:t>
            </a:r>
          </a:p>
          <a:p>
            <a:r>
              <a:rPr lang="en-US" dirty="0" smtClean="0"/>
              <a:t>Transition Programs</a:t>
            </a:r>
          </a:p>
          <a:p>
            <a:r>
              <a:rPr lang="en-US" dirty="0" smtClean="0"/>
              <a:t>College &amp; Career </a:t>
            </a:r>
            <a:r>
              <a:rPr lang="en-US" dirty="0" smtClean="0"/>
              <a:t>Exploration</a:t>
            </a:r>
          </a:p>
          <a:p>
            <a:r>
              <a:rPr lang="en-US" dirty="0" smtClean="0"/>
              <a:t>Consultants &amp; Professional </a:t>
            </a:r>
            <a:r>
              <a:rPr lang="en-US" dirty="0" smtClean="0"/>
              <a:t>Services</a:t>
            </a:r>
          </a:p>
          <a:p>
            <a:pPr lvl="1"/>
            <a:r>
              <a:rPr lang="en-US" dirty="0" smtClean="0"/>
              <a:t>Trainers</a:t>
            </a:r>
          </a:p>
          <a:p>
            <a:pPr lvl="1"/>
            <a:r>
              <a:rPr lang="en-US" dirty="0" smtClean="0"/>
              <a:t>Change Experts</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Budget Expenditures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30</a:t>
            </a:fld>
            <a:endParaRPr lang="en-US" dirty="0" smtClean="0"/>
          </a:p>
        </p:txBody>
      </p:sp>
    </p:spTree>
    <p:extLst>
      <p:ext uri="{BB962C8B-B14F-4D97-AF65-F5344CB8AC3E}">
        <p14:creationId xmlns:p14="http://schemas.microsoft.com/office/powerpoint/2010/main" val="2945129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Approvals:</a:t>
            </a:r>
          </a:p>
          <a:p>
            <a:pPr lvl="1"/>
            <a:r>
              <a:rPr lang="en-US" dirty="0" smtClean="0"/>
              <a:t>Out-of-state Travel</a:t>
            </a:r>
          </a:p>
          <a:p>
            <a:pPr lvl="1"/>
            <a:r>
              <a:rPr lang="en-US" dirty="0" smtClean="0"/>
              <a:t>Personnel</a:t>
            </a:r>
          </a:p>
          <a:p>
            <a:pPr lvl="1"/>
            <a:r>
              <a:rPr lang="en-US" dirty="0" smtClean="0"/>
              <a:t>Technology</a:t>
            </a:r>
          </a:p>
          <a:p>
            <a:pPr lvl="1"/>
            <a:r>
              <a:rPr lang="en-US" dirty="0" smtClean="0"/>
              <a:t>&gt;10% of Budget</a:t>
            </a:r>
          </a:p>
          <a:p>
            <a:pPr lvl="1"/>
            <a:endParaRPr lang="en-US" dirty="0"/>
          </a:p>
          <a:p>
            <a:r>
              <a:rPr lang="en-US" dirty="0" smtClean="0"/>
              <a:t>Counselors</a:t>
            </a:r>
          </a:p>
          <a:p>
            <a:pPr lvl="1"/>
            <a:r>
              <a:rPr lang="en-US" dirty="0" smtClean="0"/>
              <a:t>Laptop or IPAD</a:t>
            </a:r>
          </a:p>
          <a:p>
            <a:pPr lvl="1"/>
            <a:r>
              <a:rPr lang="en-US" dirty="0" smtClean="0"/>
              <a:t>Basic Materials</a:t>
            </a:r>
            <a:endParaRPr lang="en-US" dirty="0"/>
          </a:p>
        </p:txBody>
      </p:sp>
      <p:sp>
        <p:nvSpPr>
          <p:cNvPr id="3" name="Title 2"/>
          <p:cNvSpPr>
            <a:spLocks noGrp="1"/>
          </p:cNvSpPr>
          <p:nvPr>
            <p:ph type="title"/>
          </p:nvPr>
        </p:nvSpPr>
        <p:spPr/>
        <p:txBody>
          <a:bodyPr/>
          <a:lstStyle/>
          <a:p>
            <a:r>
              <a:rPr lang="en-US" dirty="0" smtClean="0"/>
              <a:t>Budget Adjustments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31</a:t>
            </a:fld>
            <a:endParaRPr lang="en-US" dirty="0" smtClean="0"/>
          </a:p>
        </p:txBody>
      </p:sp>
    </p:spTree>
    <p:extLst>
      <p:ext uri="{BB962C8B-B14F-4D97-AF65-F5344CB8AC3E}">
        <p14:creationId xmlns:p14="http://schemas.microsoft.com/office/powerpoint/2010/main" val="2631594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Questions </a:t>
            </a:r>
            <a:endParaRPr lang="en-US" dirty="0"/>
          </a:p>
        </p:txBody>
      </p:sp>
      <p:sp>
        <p:nvSpPr>
          <p:cNvPr id="3" name="Content Placeholder 2"/>
          <p:cNvSpPr>
            <a:spLocks noGrp="1"/>
          </p:cNvSpPr>
          <p:nvPr>
            <p:ph idx="1"/>
          </p:nvPr>
        </p:nvSpPr>
        <p:spPr/>
        <p:txBody>
          <a:bodyPr/>
          <a:lstStyle/>
          <a:p>
            <a:r>
              <a:rPr lang="en-US" dirty="0" smtClean="0"/>
              <a:t>Budget Information </a:t>
            </a:r>
          </a:p>
          <a:p>
            <a:endParaRPr lang="en-US" dirty="0"/>
          </a:p>
          <a:p>
            <a:r>
              <a:rPr lang="en-US" dirty="0" smtClean="0"/>
              <a:t>CDE Annual Report for Counselor Corps</a:t>
            </a:r>
          </a:p>
          <a:p>
            <a:pPr lvl="1"/>
            <a:r>
              <a:rPr lang="en-US" dirty="0" smtClean="0"/>
              <a:t>6 – 7 Questions </a:t>
            </a:r>
          </a:p>
          <a:p>
            <a:pPr lvl="1"/>
            <a:r>
              <a:rPr lang="en-US" dirty="0" smtClean="0"/>
              <a:t>Includes Budget information </a:t>
            </a:r>
            <a:endParaRPr lang="en-US" dirty="0"/>
          </a:p>
        </p:txBody>
      </p:sp>
    </p:spTree>
    <p:extLst>
      <p:ext uri="{BB962C8B-B14F-4D97-AF65-F5344CB8AC3E}">
        <p14:creationId xmlns:p14="http://schemas.microsoft.com/office/powerpoint/2010/main" val="3339986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Landscape</a:t>
            </a:r>
            <a:endParaRPr lang="en-US" dirty="0"/>
          </a:p>
        </p:txBody>
      </p:sp>
      <p:sp>
        <p:nvSpPr>
          <p:cNvPr id="5" name="Content Placeholder 1"/>
          <p:cNvSpPr txBox="1">
            <a:spLocks/>
          </p:cNvSpPr>
          <p:nvPr/>
        </p:nvSpPr>
        <p:spPr>
          <a:xfrm>
            <a:off x="533399" y="1843761"/>
            <a:ext cx="8407893" cy="4407408"/>
          </a:xfrm>
          <a:prstGeom prst="rect">
            <a:avLst/>
          </a:prstGeom>
        </p:spPr>
        <p:txBody>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By 2020 74% of all jobs in Colorado (3 million jobs) will require education beyond high school</a:t>
            </a:r>
          </a:p>
          <a:p>
            <a:pPr lvl="1"/>
            <a:r>
              <a:rPr lang="en-US" dirty="0" smtClean="0"/>
              <a:t>26% will require a high school diploma or less</a:t>
            </a:r>
          </a:p>
          <a:p>
            <a:pPr lvl="1"/>
            <a:r>
              <a:rPr lang="en-US" dirty="0" smtClean="0"/>
              <a:t>32% will require some college, an associate’s degree or certificate</a:t>
            </a:r>
          </a:p>
          <a:p>
            <a:pPr lvl="1"/>
            <a:r>
              <a:rPr lang="en-US" dirty="0" smtClean="0"/>
              <a:t>29% will require a bachelor’s degree</a:t>
            </a:r>
          </a:p>
          <a:p>
            <a:pPr lvl="1"/>
            <a:r>
              <a:rPr lang="en-US" dirty="0" smtClean="0"/>
              <a:t>12% will require a master’s degree or better</a:t>
            </a:r>
          </a:p>
          <a:p>
            <a:pPr lvl="1"/>
            <a:endParaRPr lang="en-US" dirty="0"/>
          </a:p>
          <a:p>
            <a:pPr lvl="1"/>
            <a:endParaRPr lang="en-US" dirty="0" smtClean="0"/>
          </a:p>
          <a:p>
            <a:pPr lvl="2"/>
            <a:r>
              <a:rPr lang="en-US" dirty="0" smtClean="0"/>
              <a:t>Source: Georgetown University, </a:t>
            </a:r>
            <a:r>
              <a:rPr lang="en-US" i="1" dirty="0" smtClean="0"/>
              <a:t>Job Growth and Education Requirements</a:t>
            </a:r>
            <a:r>
              <a:rPr lang="en-US" dirty="0" smtClean="0"/>
              <a:t>, 2013</a:t>
            </a:r>
          </a:p>
          <a:p>
            <a:endParaRPr lang="en-US" dirty="0"/>
          </a:p>
        </p:txBody>
      </p:sp>
    </p:spTree>
    <p:extLst>
      <p:ext uri="{BB962C8B-B14F-4D97-AF65-F5344CB8AC3E}">
        <p14:creationId xmlns:p14="http://schemas.microsoft.com/office/powerpoint/2010/main" val="1730110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Landscape Continued…</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5</a:t>
            </a:fld>
            <a:endParaRPr lang="en-US" dirty="0" smtClean="0"/>
          </a:p>
        </p:txBody>
      </p:sp>
      <p:sp>
        <p:nvSpPr>
          <p:cNvPr id="5" name="Content Placeholder 1"/>
          <p:cNvSpPr txBox="1">
            <a:spLocks/>
          </p:cNvSpPr>
          <p:nvPr/>
        </p:nvSpPr>
        <p:spPr>
          <a:xfrm>
            <a:off x="556097" y="1723936"/>
            <a:ext cx="8407893" cy="4407408"/>
          </a:xfrm>
          <a:prstGeom prst="rect">
            <a:avLst/>
          </a:prstGeom>
        </p:spPr>
        <p:txBody>
          <a:bodyPr/>
          <a:lst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smtClean="0"/>
              <a:t>Between 2010 and 2020, new jobs in Colorado requiring a postsecondary education and training will grow by 716,000, while jobs for high school graduates will grow by 268,000. </a:t>
            </a:r>
            <a:endParaRPr lang="en-US" dirty="0"/>
          </a:p>
          <a:p>
            <a:pPr lvl="1"/>
            <a:r>
              <a:rPr lang="en-US" dirty="0"/>
              <a:t>N</a:t>
            </a:r>
            <a:r>
              <a:rPr lang="en-US" dirty="0" smtClean="0"/>
              <a:t>early 3x the rate of growth for jobs requiring training beyond high school.</a:t>
            </a:r>
          </a:p>
          <a:p>
            <a:r>
              <a:rPr lang="en-US" dirty="0" smtClean="0"/>
              <a:t>Colorado ranks 3</a:t>
            </a:r>
            <a:r>
              <a:rPr lang="en-US" baseline="30000" dirty="0" smtClean="0"/>
              <a:t>rd</a:t>
            </a:r>
            <a:r>
              <a:rPr lang="en-US" dirty="0" smtClean="0"/>
              <a:t> in terms of the proportion of its 2020 jobs that will require a bachelor’s degree and is 48</a:t>
            </a:r>
            <a:r>
              <a:rPr lang="en-US" baseline="30000" dirty="0" smtClean="0"/>
              <a:t>th</a:t>
            </a:r>
            <a:r>
              <a:rPr lang="en-US" dirty="0" smtClean="0"/>
              <a:t> in jobs for high school graduates or dropouts</a:t>
            </a:r>
          </a:p>
          <a:p>
            <a:pPr lvl="1"/>
            <a:endParaRPr lang="en-US" dirty="0"/>
          </a:p>
          <a:p>
            <a:pPr lvl="2"/>
            <a:r>
              <a:rPr lang="en-US" dirty="0" smtClean="0"/>
              <a:t>Source: Georgetown University, </a:t>
            </a:r>
            <a:r>
              <a:rPr lang="en-US" i="1" dirty="0" smtClean="0"/>
              <a:t>Job Growth and Education Requirements</a:t>
            </a:r>
            <a:r>
              <a:rPr lang="en-US" dirty="0" smtClean="0"/>
              <a:t>, 2013</a:t>
            </a:r>
          </a:p>
          <a:p>
            <a:endParaRPr lang="en-US" dirty="0"/>
          </a:p>
        </p:txBody>
      </p:sp>
    </p:spTree>
    <p:extLst>
      <p:ext uri="{BB962C8B-B14F-4D97-AF65-F5344CB8AC3E}">
        <p14:creationId xmlns:p14="http://schemas.microsoft.com/office/powerpoint/2010/main" val="994492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systemic change?  </a:t>
            </a:r>
            <a:br>
              <a:rPr lang="en-US" dirty="0" smtClean="0"/>
            </a:br>
            <a:r>
              <a:rPr lang="en-US" dirty="0" smtClean="0"/>
              <a:t>Why School Counselors?  </a:t>
            </a:r>
            <a:endParaRPr lang="en-US" dirty="0"/>
          </a:p>
        </p:txBody>
      </p:sp>
      <p:sp>
        <p:nvSpPr>
          <p:cNvPr id="3" name="Content Placeholder 2"/>
          <p:cNvSpPr>
            <a:spLocks noGrp="1"/>
          </p:cNvSpPr>
          <p:nvPr>
            <p:ph idx="1"/>
          </p:nvPr>
        </p:nvSpPr>
        <p:spPr>
          <a:xfrm>
            <a:off x="457200" y="1683330"/>
            <a:ext cx="8229600" cy="4724400"/>
          </a:xfrm>
        </p:spPr>
        <p:txBody>
          <a:bodyPr>
            <a:normAutofit fontScale="47500" lnSpcReduction="20000"/>
          </a:bodyPr>
          <a:lstStyle/>
          <a:p>
            <a:r>
              <a:rPr lang="en-US" sz="4200" dirty="0" smtClean="0">
                <a:solidFill>
                  <a:srgbClr val="FF0000"/>
                </a:solidFill>
              </a:rPr>
              <a:t>Purpose -   Create a better counseling  system than what currently exists!</a:t>
            </a:r>
          </a:p>
          <a:p>
            <a:endParaRPr lang="en-US" dirty="0" smtClean="0"/>
          </a:p>
          <a:p>
            <a:r>
              <a:rPr lang="en-US" sz="5000" i="1" dirty="0" smtClean="0">
                <a:solidFill>
                  <a:srgbClr val="7030A0"/>
                </a:solidFill>
              </a:rPr>
              <a:t>Definition  =  “change </a:t>
            </a:r>
            <a:r>
              <a:rPr lang="en-US" sz="5000" i="1" dirty="0">
                <a:solidFill>
                  <a:srgbClr val="7030A0"/>
                </a:solidFill>
              </a:rPr>
              <a:t>that pervades all parts of a system, taking into account the interrelationships and interdependencies among those parts</a:t>
            </a:r>
            <a:r>
              <a:rPr lang="en-US" sz="5000" dirty="0" smtClean="0">
                <a:solidFill>
                  <a:srgbClr val="7030A0"/>
                </a:solidFill>
              </a:rPr>
              <a:t>.”</a:t>
            </a:r>
          </a:p>
          <a:p>
            <a:endParaRPr lang="en-US" sz="5000" dirty="0" smtClean="0">
              <a:solidFill>
                <a:schemeClr val="accent3">
                  <a:lumMod val="75000"/>
                </a:schemeClr>
              </a:solidFill>
            </a:endParaRPr>
          </a:p>
          <a:p>
            <a:r>
              <a:rPr lang="en-US" sz="5000" dirty="0" smtClean="0">
                <a:solidFill>
                  <a:schemeClr val="accent3">
                    <a:lumMod val="75000"/>
                  </a:schemeClr>
                </a:solidFill>
              </a:rPr>
              <a:t>If you always do what you always did, you will always get what you always got—Henry Ford</a:t>
            </a:r>
          </a:p>
          <a:p>
            <a:endParaRPr lang="en-US" sz="5000" dirty="0" smtClean="0">
              <a:solidFill>
                <a:srgbClr val="7030A0"/>
              </a:solidFill>
            </a:endParaRPr>
          </a:p>
          <a:p>
            <a:r>
              <a:rPr lang="en-US" b="1" i="1" dirty="0" smtClean="0"/>
              <a:t>At first I didn't see the magnitude of the change. I thought if we just did better what we had always done, we would be OK. Then I realized we had to do something totally different, but I didn't know what. Gradually we began trying some new approaches. One change led to another and another and another like dominos. I started to see what people meant by systemic change. A new energy and excitement surged among its as hope grew and the cloudy vision of what we wanted became clearer and clearer.</a:t>
            </a:r>
          </a:p>
          <a:p>
            <a:pPr marL="0" indent="0">
              <a:buNone/>
            </a:pPr>
            <a:r>
              <a:rPr lang="en-US" b="1" i="1" dirty="0" smtClean="0"/>
              <a:t>                         -Principal of a restructuring high school</a:t>
            </a:r>
          </a:p>
          <a:p>
            <a:pPr marL="0" indent="0">
              <a:buNone/>
            </a:pPr>
            <a:endParaRPr lang="en-US" dirty="0" smtClean="0"/>
          </a:p>
          <a:p>
            <a:r>
              <a:rPr lang="en-US" sz="4200" dirty="0" smtClean="0">
                <a:solidFill>
                  <a:srgbClr val="00B0F0"/>
                </a:solidFill>
              </a:rPr>
              <a:t>We believe that a community should decide what changes it needs, and that our role should be to share and facilitate what we have learned about the change process and systemic change</a:t>
            </a:r>
            <a:r>
              <a:rPr lang="en-US" dirty="0" smtClean="0"/>
              <a:t>.  </a:t>
            </a:r>
          </a:p>
          <a:p>
            <a:endParaRPr lang="en-US" dirty="0"/>
          </a:p>
        </p:txBody>
      </p:sp>
    </p:spTree>
    <p:extLst>
      <p:ext uri="{BB962C8B-B14F-4D97-AF65-F5344CB8AC3E}">
        <p14:creationId xmlns:p14="http://schemas.microsoft.com/office/powerpoint/2010/main" val="3127066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Change </a:t>
            </a:r>
            <a:endParaRPr lang="en-US" dirty="0"/>
          </a:p>
        </p:txBody>
      </p:sp>
      <p:sp>
        <p:nvSpPr>
          <p:cNvPr id="3" name="Content Placeholder 2"/>
          <p:cNvSpPr>
            <a:spLocks noGrp="1"/>
          </p:cNvSpPr>
          <p:nvPr>
            <p:ph idx="1"/>
          </p:nvPr>
        </p:nvSpPr>
        <p:spPr/>
        <p:txBody>
          <a:bodyPr>
            <a:noAutofit/>
          </a:bodyPr>
          <a:lstStyle/>
          <a:p>
            <a:pPr marL="0" indent="0">
              <a:buNone/>
            </a:pPr>
            <a:r>
              <a:rPr lang="en-US" sz="1400" dirty="0" smtClean="0"/>
              <a:t>Accountability for student success must become a driving force for transforming and reframing the work of school counselors. (</a:t>
            </a:r>
            <a:r>
              <a:rPr lang="en-US" sz="1400" dirty="0" err="1" smtClean="0"/>
              <a:t>Gysbers</a:t>
            </a:r>
            <a:r>
              <a:rPr lang="en-US" sz="1400" dirty="0" smtClean="0"/>
              <a:t>)</a:t>
            </a:r>
          </a:p>
          <a:p>
            <a:r>
              <a:rPr lang="en-US" sz="1400" dirty="0" smtClean="0"/>
              <a:t>A School counseling program is data informed, is proactive and preventive in focus, assists students in acquiring and applying lifelong learning skills, and is delivered in a comprehensive and accountable manner. (Stone &amp;</a:t>
            </a:r>
            <a:r>
              <a:rPr lang="en-US" sz="1400" dirty="0" err="1" smtClean="0"/>
              <a:t>Dahir</a:t>
            </a:r>
            <a:r>
              <a:rPr lang="en-US" sz="1400" dirty="0" smtClean="0"/>
              <a:t>, 2006)</a:t>
            </a:r>
          </a:p>
          <a:p>
            <a:r>
              <a:rPr lang="en-US" sz="1400" dirty="0" smtClean="0"/>
              <a:t>For systemic change to occur, all aspects of the system must move forward.  </a:t>
            </a:r>
          </a:p>
          <a:p>
            <a:r>
              <a:rPr lang="en-US" sz="1400" dirty="0" smtClean="0"/>
              <a:t>The comprehensive K -12 School Counseling Program has to connect to the mission of the school and to the goals of the annual UIP.</a:t>
            </a:r>
          </a:p>
          <a:p>
            <a:r>
              <a:rPr lang="en-US" sz="1400" dirty="0" smtClean="0"/>
              <a:t>School counselors need a commitment to fully participate in school improvement, take initiative as leaders and social advocates to use data to inform programs and strategies, and seek to continuously improve their practice.  </a:t>
            </a:r>
          </a:p>
          <a:p>
            <a:r>
              <a:rPr lang="en-US" sz="1400" dirty="0" smtClean="0"/>
              <a:t>Beliefs and good intentions alone will not contribute to systemic change.  Using data provided a solid foundation for school counselors to act on their belief system and to identify and rectify issues that affect every student’s ability to achieve at expected levels.  By your willingness to work to create systemic change, you will defy the pervasive belief that socioeconomic status and color determine a young person’s ability to learn.  </a:t>
            </a:r>
          </a:p>
          <a:p>
            <a:r>
              <a:rPr lang="en-US" sz="1400" dirty="0" smtClean="0"/>
              <a:t>School counselors need  to accept responsibility as  social justice advocates, focus strategic and intentional interventions to remove barriers in learning and to raise the level of expectations for students for whom little is expected.  </a:t>
            </a:r>
          </a:p>
          <a:p>
            <a:r>
              <a:rPr lang="en-US" sz="1400" dirty="0" smtClean="0"/>
              <a:t>School counselors ethically cannot sit back and watch the gaps grow.  </a:t>
            </a:r>
            <a:endParaRPr lang="en-US" sz="1400" dirty="0"/>
          </a:p>
        </p:txBody>
      </p:sp>
    </p:spTree>
    <p:extLst>
      <p:ext uri="{BB962C8B-B14F-4D97-AF65-F5344CB8AC3E}">
        <p14:creationId xmlns:p14="http://schemas.microsoft.com/office/powerpoint/2010/main" val="306919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CHANGE</a:t>
            </a:r>
            <a:endParaRPr lang="en-US" dirty="0"/>
          </a:p>
        </p:txBody>
      </p:sp>
      <p:graphicFrame>
        <p:nvGraphicFramePr>
          <p:cNvPr id="10" name="Diagram 9"/>
          <p:cNvGraphicFramePr/>
          <p:nvPr/>
        </p:nvGraphicFramePr>
        <p:xfrm>
          <a:off x="260797" y="1439333"/>
          <a:ext cx="872221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774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Calligraphy" panose="03010101010101010101" pitchFamily="66" charset="0"/>
              </a:rPr>
              <a:t>School Counseling </a:t>
            </a:r>
            <a:endParaRPr lang="en-US" dirty="0">
              <a:latin typeface="Lucida Calligraphy" panose="03010101010101010101" pitchFamily="66" charset="0"/>
            </a:endParaRPr>
          </a:p>
        </p:txBody>
      </p:sp>
      <p:sp>
        <p:nvSpPr>
          <p:cNvPr id="3" name="Content Placeholder 2"/>
          <p:cNvSpPr>
            <a:spLocks noGrp="1"/>
          </p:cNvSpPr>
          <p:nvPr>
            <p:ph idx="1"/>
          </p:nvPr>
        </p:nvSpPr>
        <p:spPr>
          <a:xfrm>
            <a:off x="678880" y="2182125"/>
            <a:ext cx="8229600" cy="4983163"/>
          </a:xfrm>
        </p:spPr>
        <p:txBody>
          <a:bodyPr>
            <a:normAutofit/>
          </a:bodyPr>
          <a:lstStyle/>
          <a:p>
            <a:r>
              <a:rPr lang="en-US" sz="4800" dirty="0" smtClean="0">
                <a:solidFill>
                  <a:srgbClr val="FF0000"/>
                </a:solidFill>
                <a:latin typeface="Lucida Calligraphy" panose="03010101010101010101" pitchFamily="66" charset="0"/>
              </a:rPr>
              <a:t>How are students succeeding as a result of your school counseling program?  </a:t>
            </a:r>
          </a:p>
          <a:p>
            <a:endParaRPr lang="en-US" dirty="0"/>
          </a:p>
        </p:txBody>
      </p:sp>
    </p:spTree>
    <p:extLst>
      <p:ext uri="{BB962C8B-B14F-4D97-AF65-F5344CB8AC3E}">
        <p14:creationId xmlns:p14="http://schemas.microsoft.com/office/powerpoint/2010/main" val="2569933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8309</TotalTime>
  <Words>1732</Words>
  <Application>Microsoft Office PowerPoint</Application>
  <PresentationFormat>On-screen Show (4:3)</PresentationFormat>
  <Paragraphs>182</Paragraphs>
  <Slides>32</Slides>
  <Notes>6</Notes>
  <HiddenSlides>7</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CDE THEME</vt:lpstr>
      <vt:lpstr>Colorado Counselor Corps Development Year 2013-14</vt:lpstr>
      <vt:lpstr>Warm Up </vt:lpstr>
      <vt:lpstr>PowerPoint Presentation</vt:lpstr>
      <vt:lpstr>Landscape</vt:lpstr>
      <vt:lpstr>Landscape Continued…</vt:lpstr>
      <vt:lpstr>What is systemic change?   Why School Counselors?  </vt:lpstr>
      <vt:lpstr>Systemic Change </vt:lpstr>
      <vt:lpstr>SYSTEMIC CHANGE</vt:lpstr>
      <vt:lpstr>School Counseling </vt:lpstr>
      <vt:lpstr>THINKING OUTSIDE/INSIDE THE BOX</vt:lpstr>
      <vt:lpstr> What we believe in</vt:lpstr>
      <vt:lpstr>PowerPoint Presentation</vt:lpstr>
      <vt:lpstr>PowerPoint Presentation</vt:lpstr>
      <vt:lpstr>PowerPoint Presentation</vt:lpstr>
      <vt:lpstr>Data </vt:lpstr>
      <vt:lpstr>PowerPoint Presentation</vt:lpstr>
      <vt:lpstr>FROM ANALYSIS TO INTERPRETATION</vt:lpstr>
      <vt:lpstr>Internal Micro-Systemic Factors</vt:lpstr>
      <vt:lpstr>Internal Macro-Systemic Factors</vt:lpstr>
      <vt:lpstr>External Micro-Systemic Factors </vt:lpstr>
      <vt:lpstr>External Macro-Systemic Factors</vt:lpstr>
      <vt:lpstr>.</vt:lpstr>
      <vt:lpstr>Trak Via…..company info </vt:lpstr>
      <vt:lpstr>Guided Work Session </vt:lpstr>
      <vt:lpstr>Grant Administration</vt:lpstr>
      <vt:lpstr>Roles</vt:lpstr>
      <vt:lpstr>Timeline 2013-2014</vt:lpstr>
      <vt:lpstr>PowerPoint Presentation</vt:lpstr>
      <vt:lpstr>PowerPoint Presentation</vt:lpstr>
      <vt:lpstr>Budget Expenditures</vt:lpstr>
      <vt:lpstr>Budget Adjustments</vt:lpstr>
      <vt:lpstr>Review and Questions </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Ruthven, Misti</cp:lastModifiedBy>
  <cp:revision>116</cp:revision>
  <cp:lastPrinted>2014-02-12T18:32:24Z</cp:lastPrinted>
  <dcterms:created xsi:type="dcterms:W3CDTF">2012-07-16T02:29:43Z</dcterms:created>
  <dcterms:modified xsi:type="dcterms:W3CDTF">2014-02-12T19:07:40Z</dcterms:modified>
</cp:coreProperties>
</file>