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69" r:id="rId11"/>
    <p:sldId id="270" r:id="rId12"/>
    <p:sldId id="271" r:id="rId13"/>
    <p:sldId id="275" r:id="rId14"/>
    <p:sldId id="274" r:id="rId15"/>
    <p:sldId id="273" r:id="rId16"/>
    <p:sldId id="272" r:id="rId17"/>
    <p:sldId id="279" r:id="rId18"/>
    <p:sldId id="278" r:id="rId19"/>
    <p:sldId id="277" r:id="rId20"/>
    <p:sldId id="284" r:id="rId21"/>
    <p:sldId id="276" r:id="rId22"/>
    <p:sldId id="283" r:id="rId23"/>
    <p:sldId id="282" r:id="rId24"/>
    <p:sldId id="281" r:id="rId25"/>
    <p:sldId id="280" r:id="rId26"/>
    <p:sldId id="285" r:id="rId27"/>
    <p:sldId id="289" r:id="rId28"/>
    <p:sldId id="288" r:id="rId29"/>
    <p:sldId id="287" r:id="rId30"/>
    <p:sldId id="286" r:id="rId31"/>
    <p:sldId id="298" r:id="rId32"/>
    <p:sldId id="290" r:id="rId33"/>
    <p:sldId id="297" r:id="rId34"/>
    <p:sldId id="296" r:id="rId35"/>
    <p:sldId id="295" r:id="rId36"/>
    <p:sldId id="294" r:id="rId37"/>
    <p:sldId id="293" r:id="rId38"/>
    <p:sldId id="292" r:id="rId39"/>
    <p:sldId id="291" r:id="rId40"/>
    <p:sldId id="299" r:id="rId41"/>
    <p:sldId id="300" r:id="rId42"/>
    <p:sldId id="262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14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8E2A9-D4F6-44C2-8295-FE09CDA8748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BC0AB9-3B2A-465C-8037-B47758FA8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ssouricareereducation.org/for/content/guidanc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2.safelinks.protection.outlook.com/?url=http://www.cde.state.co.us/postsecondary/scc_training&amp;data=02|01|cponcelo@psdschools.org|6ea9c11cb0344ea06dc308d7907941b3|0d6d846ceadd4b6cb03ef15cd4b7e9cf|0|0|637136722784550813&amp;sdata=lAXXy7plWCkd/X%2BOr3Fs809VjhOlJ5ZjxjTtUFTEdCs%3D&amp;reserved=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SCCG </a:t>
            </a:r>
            <a:r>
              <a:rPr lang="en-US" dirty="0" smtClean="0"/>
              <a:t>Webinar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8,  2020 Counselor Corps Grant Development Year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44533"/>
            <a:ext cx="783403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7760120" cy="756418"/>
          </a:xfrm>
        </p:spPr>
        <p:txBody>
          <a:bodyPr/>
          <a:lstStyle/>
          <a:p>
            <a:pPr algn="ctr"/>
            <a:r>
              <a:rPr lang="en-US" dirty="0"/>
              <a:t>Action Plan</a:t>
            </a:r>
            <a:br>
              <a:rPr lang="en-US" dirty="0"/>
            </a:br>
            <a:r>
              <a:rPr lang="en-US" dirty="0"/>
              <a:t>Have you seen this before?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51346"/>
            <a:ext cx="7886700" cy="30649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4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630060" cy="756418"/>
          </a:xfrm>
        </p:spPr>
        <p:txBody>
          <a:bodyPr/>
          <a:lstStyle/>
          <a:p>
            <a:pPr algn="ctr"/>
            <a:r>
              <a:rPr lang="en-US" dirty="0"/>
              <a:t>ASCA Model</a:t>
            </a:r>
            <a:br>
              <a:rPr lang="en-US" dirty="0"/>
            </a:br>
            <a:r>
              <a:rPr lang="en-US" dirty="0"/>
              <a:t>The Continuous Improvement Cycle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70" y="1598201"/>
            <a:ext cx="7620660" cy="43712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3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ASCA ACTION PLANS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Google Shape;229;p2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193102" y="4175185"/>
            <a:ext cx="3532013" cy="18948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62102" y="1820472"/>
            <a:ext cx="5464956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9400">
              <a:buSzPts val="4400"/>
              <a:buFont typeface="Noto Sans Symbols"/>
              <a:buChar char="▪"/>
            </a:pPr>
            <a:r>
              <a:rPr lang="en-US" sz="3200" dirty="0"/>
              <a:t>Classroom and Group Mindsets &amp; Behaviors Action Plans</a:t>
            </a:r>
          </a:p>
          <a:p>
            <a:pPr marL="274320" lvl="0">
              <a:spcBef>
                <a:spcPts val="800"/>
              </a:spcBef>
            </a:pPr>
            <a:endParaRPr lang="en-US" sz="3200" dirty="0"/>
          </a:p>
          <a:p>
            <a:pPr marL="274320" lvl="0" indent="-279400">
              <a:spcBef>
                <a:spcPts val="800"/>
              </a:spcBef>
              <a:buSzPts val="4400"/>
              <a:buFont typeface="Noto Sans Symbols"/>
              <a:buChar char="▪"/>
            </a:pPr>
            <a:r>
              <a:rPr lang="en-US" sz="3200" dirty="0"/>
              <a:t>Closing the Gap </a:t>
            </a:r>
          </a:p>
        </p:txBody>
      </p:sp>
    </p:spTree>
    <p:extLst>
      <p:ext uri="{BB962C8B-B14F-4D97-AF65-F5344CB8AC3E}">
        <p14:creationId xmlns:p14="http://schemas.microsoft.com/office/powerpoint/2010/main" val="154643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and Group Action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18" y="1968906"/>
            <a:ext cx="7886700" cy="4640674"/>
          </a:xfrm>
        </p:spPr>
        <p:txBody>
          <a:bodyPr/>
          <a:lstStyle/>
          <a:p>
            <a:pPr marL="274320" lvl="0">
              <a:spcBef>
                <a:spcPts val="0"/>
              </a:spcBef>
              <a:buClr>
                <a:srgbClr val="000000"/>
              </a:buClr>
              <a:buSzPts val="2640"/>
              <a:buFont typeface="Calibri"/>
              <a:buChar char="▪"/>
            </a:pPr>
            <a:r>
              <a:rPr lang="en-US" dirty="0">
                <a:solidFill>
                  <a:srgbClr val="000000"/>
                </a:solidFill>
              </a:rPr>
              <a:t>Philosophy is “all students need some, some students need more”.  </a:t>
            </a:r>
          </a:p>
          <a:p>
            <a:pPr marL="274320" lvl="0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74320" lvl="0">
              <a:spcBef>
                <a:spcPts val="480"/>
              </a:spcBef>
              <a:buClr>
                <a:srgbClr val="000000"/>
              </a:buClr>
              <a:buSzPts val="2640"/>
              <a:buFont typeface="Calibri"/>
              <a:buChar char="▪"/>
            </a:pPr>
            <a:r>
              <a:rPr lang="en-US" dirty="0">
                <a:solidFill>
                  <a:srgbClr val="000000"/>
                </a:solidFill>
              </a:rPr>
              <a:t>Monitor student progress individually and school-wide at regularly scheduled reporting times each year.</a:t>
            </a:r>
          </a:p>
          <a:p>
            <a:pPr marL="274320" lvl="0" indent="0">
              <a:spcBef>
                <a:spcPts val="48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74320" lvl="0">
              <a:spcBef>
                <a:spcPts val="480"/>
              </a:spcBef>
              <a:buClr>
                <a:srgbClr val="000000"/>
              </a:buClr>
              <a:buSzPts val="2640"/>
              <a:buFont typeface="Calibri"/>
              <a:buChar char="▪"/>
            </a:pPr>
            <a:r>
              <a:rPr lang="en-US" dirty="0">
                <a:solidFill>
                  <a:srgbClr val="000000"/>
                </a:solidFill>
              </a:rPr>
              <a:t>After analyzing the data, determine which students need which type of additional intervention support. </a:t>
            </a:r>
          </a:p>
          <a:p>
            <a:pPr marL="0" lvl="0" indent="0">
              <a:spcBef>
                <a:spcPts val="48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5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and Group Action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0" algn="ctr">
              <a:spcBef>
                <a:spcPts val="48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By virtue of breathing, every student in the school receives the school counseling curriculum</a:t>
            </a:r>
          </a:p>
          <a:p>
            <a:pPr marL="45720" lvl="0" indent="0">
              <a:spcBef>
                <a:spcPts val="480"/>
              </a:spcBef>
              <a:buSzPts val="2640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274320" lvl="0">
              <a:spcBef>
                <a:spcPts val="480"/>
              </a:spcBef>
              <a:buClr>
                <a:srgbClr val="000000"/>
              </a:buClr>
              <a:buSzPts val="2640"/>
              <a:buFont typeface="Calibri"/>
              <a:buChar char="▪"/>
            </a:pPr>
            <a:r>
              <a:rPr lang="en-US" sz="2800" dirty="0">
                <a:solidFill>
                  <a:srgbClr val="000000"/>
                </a:solidFill>
              </a:rPr>
              <a:t>The curriculum is:</a:t>
            </a:r>
          </a:p>
          <a:p>
            <a:pPr marL="822960" lvl="2" indent="-182880">
              <a:spcBef>
                <a:spcPts val="400"/>
              </a:spcBef>
              <a:buClr>
                <a:srgbClr val="000000"/>
              </a:buClr>
              <a:buSzPts val="2200"/>
              <a:buFont typeface="Calibri"/>
              <a:buChar char="▪"/>
            </a:pPr>
            <a:r>
              <a:rPr lang="en-US" sz="2400" dirty="0">
                <a:solidFill>
                  <a:srgbClr val="000000"/>
                </a:solidFill>
              </a:rPr>
              <a:t>Developmental in design</a:t>
            </a:r>
          </a:p>
          <a:p>
            <a:pPr marL="822960" lvl="2" indent="-182880">
              <a:spcBef>
                <a:spcPts val="400"/>
              </a:spcBef>
              <a:buClr>
                <a:srgbClr val="000000"/>
              </a:buClr>
              <a:buSzPts val="2200"/>
              <a:buFont typeface="Calibri"/>
              <a:buChar char="▪"/>
            </a:pPr>
            <a:r>
              <a:rPr lang="en-US" sz="2400" dirty="0">
                <a:solidFill>
                  <a:srgbClr val="000000"/>
                </a:solidFill>
              </a:rPr>
              <a:t>Preventative in nature</a:t>
            </a:r>
          </a:p>
          <a:p>
            <a:pPr marL="822960" lvl="2" indent="-182880">
              <a:spcBef>
                <a:spcPts val="400"/>
              </a:spcBef>
              <a:buClr>
                <a:srgbClr val="000000"/>
              </a:buClr>
              <a:buSzPts val="2200"/>
              <a:buFont typeface="Calibri"/>
              <a:buChar char="▪"/>
            </a:pPr>
            <a:r>
              <a:rPr lang="en-US" sz="2400" dirty="0">
                <a:solidFill>
                  <a:srgbClr val="000000"/>
                </a:solidFill>
              </a:rPr>
              <a:t>Comprehensive in scope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99" y="4239169"/>
            <a:ext cx="2509568" cy="15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Curriculum Action Plans Include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Google Shape;262;p30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596" y="1777042"/>
            <a:ext cx="7832785" cy="3830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9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Classroom and Group</a:t>
            </a:r>
            <a:br>
              <a:rPr lang="en-US" dirty="0"/>
            </a:br>
            <a:r>
              <a:rPr lang="en-US" dirty="0"/>
              <a:t> Action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>
              <a:spcBef>
                <a:spcPts val="0"/>
              </a:spcBef>
              <a:buSzPts val="2640"/>
              <a:buFont typeface="Noto Sans Symbols"/>
              <a:buChar char="▪"/>
            </a:pPr>
            <a:r>
              <a:rPr lang="en-US" dirty="0"/>
              <a:t>Lesson Content = 9th, 10th, 11th and 12th grade</a:t>
            </a:r>
          </a:p>
          <a:p>
            <a:pPr marL="548640" lvl="1" indent="-182880">
              <a:spcBef>
                <a:spcPts val="440"/>
              </a:spcBef>
              <a:buSzPts val="2420"/>
              <a:buChar char="▪"/>
            </a:pPr>
            <a:r>
              <a:rPr lang="en-US" dirty="0"/>
              <a:t>Promotion/Retention; Study Skills; Importance of Homework</a:t>
            </a:r>
          </a:p>
          <a:p>
            <a:pPr marL="274320" lvl="0">
              <a:spcBef>
                <a:spcPts val="480"/>
              </a:spcBef>
              <a:buSzPts val="2640"/>
              <a:buFont typeface="Noto Sans Symbols"/>
              <a:buChar char="▪"/>
            </a:pPr>
            <a:r>
              <a:rPr lang="en-US" dirty="0"/>
              <a:t>ASCA Mindsets and Behaviors </a:t>
            </a:r>
          </a:p>
          <a:p>
            <a:pPr marL="548640" lvl="1" indent="-182880">
              <a:spcBef>
                <a:spcPts val="440"/>
              </a:spcBef>
              <a:buSzPts val="2420"/>
              <a:buChar char="▪"/>
            </a:pPr>
            <a:r>
              <a:rPr lang="en-US" dirty="0"/>
              <a:t>Mindset – 3   Behavior –Learning Styles -3</a:t>
            </a:r>
          </a:p>
          <a:p>
            <a:pPr marL="274320" lvl="0">
              <a:spcBef>
                <a:spcPts val="480"/>
              </a:spcBef>
              <a:buSzPts val="2640"/>
              <a:buFont typeface="Noto Sans Symbols"/>
              <a:buChar char="▪"/>
            </a:pPr>
            <a:r>
              <a:rPr lang="en-US" dirty="0"/>
              <a:t>Activity = Presentation</a:t>
            </a:r>
          </a:p>
          <a:p>
            <a:pPr marL="274320" lvl="0">
              <a:spcBef>
                <a:spcPts val="480"/>
              </a:spcBef>
              <a:buSzPts val="2640"/>
              <a:buFont typeface="Noto Sans Symbols"/>
              <a:buChar char="▪"/>
            </a:pPr>
            <a:r>
              <a:rPr lang="en-US" dirty="0"/>
              <a:t>Participants =  1500 students, ALL Students</a:t>
            </a:r>
          </a:p>
          <a:p>
            <a:pPr marL="548640" lvl="0" indent="0">
              <a:spcBef>
                <a:spcPts val="360"/>
              </a:spcBef>
              <a:buNone/>
            </a:pPr>
            <a:endParaRPr lang="en-US" dirty="0"/>
          </a:p>
          <a:p>
            <a:pPr marL="548640" lvl="0" indent="0">
              <a:spcBef>
                <a:spcPts val="360"/>
              </a:spcBef>
              <a:buNone/>
            </a:pPr>
            <a:endParaRPr lang="en-US" dirty="0"/>
          </a:p>
          <a:p>
            <a:pPr marL="548640" lvl="0" indent="0">
              <a:spcBef>
                <a:spcPts val="360"/>
              </a:spcBef>
              <a:buNone/>
            </a:pPr>
            <a:r>
              <a:rPr lang="en-US" dirty="0"/>
              <a:t>Always keep in mind the data you will be keeping to evaluate your effectiveness!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5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School Counseling Small Group Action Plans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782" y="1721833"/>
            <a:ext cx="7886700" cy="4640674"/>
          </a:xfrm>
        </p:spPr>
        <p:txBody>
          <a:bodyPr/>
          <a:lstStyle/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Now added to the Classroom and Group Mindsets &amp; Behaviors Action Plan for a more comprehensive program view.</a:t>
            </a: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Groups are run for students who are experiencing similar challenges, but challenges not experienced by 70-80% of the school. </a:t>
            </a:r>
          </a:p>
          <a:p>
            <a:pPr marL="548640" lvl="1" indent="-182880">
              <a:lnSpc>
                <a:spcPct val="100000"/>
              </a:lnSpc>
              <a:spcBef>
                <a:spcPts val="480"/>
              </a:spcBef>
              <a:buClr>
                <a:srgbClr val="FFC846"/>
              </a:buClr>
              <a:buSzPts val="2420"/>
              <a:buFont typeface="Noto Sans Symbols"/>
              <a:buChar char="▪"/>
            </a:pPr>
            <a:r>
              <a:rPr lang="en-US" sz="2200" kern="0" dirty="0">
                <a:solidFill>
                  <a:srgbClr val="5C6670"/>
                </a:solidFill>
                <a:cs typeface="Calibri"/>
                <a:sym typeface="Calibri"/>
              </a:rPr>
              <a:t>Good group ideas include: ICAP, studying, attendance, leadership, friendship, etc.</a:t>
            </a:r>
          </a:p>
          <a:p>
            <a:pPr marL="548640" lvl="1" indent="-182880">
              <a:lnSpc>
                <a:spcPct val="100000"/>
              </a:lnSpc>
              <a:spcBef>
                <a:spcPts val="480"/>
              </a:spcBef>
              <a:buClr>
                <a:srgbClr val="FFC846"/>
              </a:buClr>
              <a:buSzPts val="2420"/>
              <a:buFont typeface="Noto Sans Symbols"/>
              <a:buChar char="▪"/>
            </a:pPr>
            <a:r>
              <a:rPr lang="en-US" sz="2200" kern="0" dirty="0">
                <a:solidFill>
                  <a:srgbClr val="5C6670"/>
                </a:solidFill>
                <a:cs typeface="Calibri"/>
                <a:sym typeface="Calibri"/>
              </a:rPr>
              <a:t>Bad group ideas include: cutting, suicide, gangs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5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 the Gap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NEW! Included with the Results Report</a:t>
            </a:r>
          </a:p>
          <a:p>
            <a:pPr marL="274320" lvl="0" indent="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2640"/>
              <a:buNone/>
            </a:pP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What are the priorities based on school data.</a:t>
            </a:r>
          </a:p>
          <a:p>
            <a:pPr marL="548640" lvl="1" indent="-182880">
              <a:lnSpc>
                <a:spcPct val="100000"/>
              </a:lnSpc>
              <a:spcBef>
                <a:spcPts val="440"/>
              </a:spcBef>
              <a:buClr>
                <a:srgbClr val="FFC846"/>
              </a:buClr>
              <a:buSzPts val="2420"/>
              <a:buFont typeface="Noto Sans Symbols"/>
              <a:buChar char="▪"/>
            </a:pPr>
            <a:r>
              <a:rPr lang="en-US" sz="2200" kern="0" dirty="0">
                <a:solidFill>
                  <a:srgbClr val="5C6670"/>
                </a:solidFill>
                <a:cs typeface="Calibri"/>
                <a:sym typeface="Calibri"/>
              </a:rPr>
              <a:t>Academic/Attendance/Behavioral</a:t>
            </a: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Disaggregate the data</a:t>
            </a: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Look for root causes</a:t>
            </a: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Identify what mindsets/behaviors (1 or 2) that you want to address.</a:t>
            </a: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Design the activities and interventions.</a:t>
            </a: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Design a way to evaluate.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8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 the Gap Action Plan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687" y="1506753"/>
            <a:ext cx="6102625" cy="45541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82815" y="3597214"/>
            <a:ext cx="3105510" cy="1336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oogle Shape;10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9525" y="152400"/>
            <a:ext cx="5664938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Gap Action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Google Shape;317;p35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7917" y="1578634"/>
            <a:ext cx="6606845" cy="4324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2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In The Chat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lvl="0" indent="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2640"/>
              <a:buNone/>
            </a:pPr>
            <a:r>
              <a:rPr lang="en-US" b="1" kern="0" dirty="0">
                <a:solidFill>
                  <a:srgbClr val="7030A0"/>
                </a:solidFill>
                <a:cs typeface="Calibri"/>
                <a:sym typeface="Calibri"/>
              </a:rPr>
              <a:t>Based on your SMART goals, give us an idea of what action plan you might want to design: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9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71" y="383318"/>
            <a:ext cx="6081865" cy="756418"/>
          </a:xfrm>
        </p:spPr>
        <p:txBody>
          <a:bodyPr/>
          <a:lstStyle/>
          <a:p>
            <a:pPr algn="ctr"/>
            <a:r>
              <a:rPr lang="en-US" dirty="0"/>
              <a:t>Identifying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Google Shape;340;p37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8687" y="2044460"/>
            <a:ext cx="5995358" cy="3493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570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Google Shape;351;p3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6356" t="14490" r="16691" b="8839"/>
          <a:stretch/>
        </p:blipFill>
        <p:spPr>
          <a:xfrm>
            <a:off x="758247" y="1463675"/>
            <a:ext cx="7627506" cy="4640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294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From Issue to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Google Shape;359;p39" descr="Implementation-road-sign-300x201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327058" y="2761712"/>
            <a:ext cx="28575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90114" y="1497333"/>
            <a:ext cx="4873924" cy="475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38506">
              <a:lnSpc>
                <a:spcPct val="80000"/>
              </a:lnSpc>
              <a:buClr>
                <a:srgbClr val="488BC9"/>
              </a:buClr>
              <a:buSzPts val="2400"/>
              <a:buFont typeface="Noto Sans Symbols"/>
              <a:buChar char="▪"/>
            </a:pPr>
            <a:r>
              <a:rPr lang="en-US" sz="2400" b="1" kern="0" dirty="0">
                <a:solidFill>
                  <a:srgbClr val="5C6670"/>
                </a:solidFill>
                <a:cs typeface="Calibri"/>
                <a:sym typeface="Calibri"/>
              </a:rPr>
              <a:t>Interventions should be based on your data and not just “random acts/thoughts” </a:t>
            </a:r>
          </a:p>
          <a:p>
            <a:pPr marL="548640" lvl="1" indent="-182880">
              <a:lnSpc>
                <a:spcPct val="80000"/>
              </a:lnSpc>
              <a:buClr>
                <a:srgbClr val="FFC846"/>
              </a:buClr>
              <a:buSzPts val="2420"/>
              <a:buFont typeface="Noto Sans Symbols"/>
              <a:buChar char="▪"/>
            </a:pPr>
            <a:r>
              <a:rPr lang="en-US" sz="2200" kern="0" dirty="0">
                <a:solidFill>
                  <a:srgbClr val="5C6670"/>
                </a:solidFill>
                <a:cs typeface="Calibri"/>
                <a:sym typeface="Calibri"/>
              </a:rPr>
              <a:t>Needs Assessment</a:t>
            </a:r>
          </a:p>
          <a:p>
            <a:pPr marL="548640" lvl="1" indent="-182880">
              <a:lnSpc>
                <a:spcPct val="80000"/>
              </a:lnSpc>
              <a:buClr>
                <a:srgbClr val="FFC846"/>
              </a:buClr>
              <a:buSzPts val="2420"/>
              <a:buFont typeface="Noto Sans Symbols"/>
              <a:buChar char="▪"/>
            </a:pPr>
            <a:r>
              <a:rPr lang="en-US" sz="2200" kern="0" dirty="0">
                <a:solidFill>
                  <a:srgbClr val="5C6670"/>
                </a:solidFill>
                <a:cs typeface="Calibri"/>
                <a:sym typeface="Calibri"/>
              </a:rPr>
              <a:t>Environmental </a:t>
            </a:r>
            <a:r>
              <a:rPr lang="en-US" sz="2200" kern="0" dirty="0" smtClean="0">
                <a:solidFill>
                  <a:srgbClr val="5C6670"/>
                </a:solidFill>
                <a:cs typeface="Calibri"/>
                <a:sym typeface="Calibri"/>
              </a:rPr>
              <a:t>Scan</a:t>
            </a:r>
          </a:p>
          <a:p>
            <a:pPr marL="365760" lvl="1">
              <a:lnSpc>
                <a:spcPct val="80000"/>
              </a:lnSpc>
              <a:buClr>
                <a:srgbClr val="FFC846"/>
              </a:buClr>
              <a:buSzPts val="2420"/>
            </a:pPr>
            <a:endParaRPr lang="en-US" sz="2200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238506">
              <a:lnSpc>
                <a:spcPct val="80000"/>
              </a:lnSpc>
              <a:spcBef>
                <a:spcPts val="408"/>
              </a:spcBef>
              <a:buClr>
                <a:srgbClr val="488BC9"/>
              </a:buClr>
              <a:buSzPts val="2400"/>
              <a:buFont typeface="Noto Sans Symbols"/>
              <a:buChar char="▪"/>
            </a:pPr>
            <a:r>
              <a:rPr lang="en-US" sz="2400" b="1" kern="0" dirty="0">
                <a:solidFill>
                  <a:srgbClr val="5C6670"/>
                </a:solidFill>
                <a:cs typeface="Calibri"/>
                <a:sym typeface="Calibri"/>
              </a:rPr>
              <a:t>Use research to help facilitate this process</a:t>
            </a:r>
          </a:p>
          <a:p>
            <a:pPr marL="548640" lvl="1" indent="-182880">
              <a:lnSpc>
                <a:spcPct val="80000"/>
              </a:lnSpc>
              <a:spcBef>
                <a:spcPts val="408"/>
              </a:spcBef>
              <a:buClr>
                <a:srgbClr val="FFC846"/>
              </a:buClr>
              <a:buSzPts val="2420"/>
              <a:buFont typeface="Noto Sans Symbols"/>
              <a:buChar char="▪"/>
            </a:pPr>
            <a:r>
              <a:rPr lang="en-US" sz="2200" kern="0" dirty="0">
                <a:solidFill>
                  <a:srgbClr val="5C6670"/>
                </a:solidFill>
                <a:cs typeface="Calibri"/>
                <a:sym typeface="Calibri"/>
              </a:rPr>
              <a:t> Do not recreate the wheel! What’s out there that has worked - do it</a:t>
            </a:r>
            <a:r>
              <a:rPr lang="en-US" sz="2200" kern="0" dirty="0" smtClean="0">
                <a:solidFill>
                  <a:srgbClr val="5C6670"/>
                </a:solidFill>
                <a:cs typeface="Calibri"/>
                <a:sym typeface="Calibri"/>
              </a:rPr>
              <a:t>!</a:t>
            </a:r>
          </a:p>
          <a:p>
            <a:pPr marL="365760" lvl="1">
              <a:lnSpc>
                <a:spcPct val="80000"/>
              </a:lnSpc>
              <a:spcBef>
                <a:spcPts val="408"/>
              </a:spcBef>
              <a:buClr>
                <a:srgbClr val="FFC846"/>
              </a:buClr>
              <a:buSzPts val="2420"/>
            </a:pPr>
            <a:endParaRPr lang="en-US" sz="2200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238506">
              <a:lnSpc>
                <a:spcPct val="80000"/>
              </a:lnSpc>
              <a:spcBef>
                <a:spcPts val="408"/>
              </a:spcBef>
              <a:buClr>
                <a:srgbClr val="488BC9"/>
              </a:buClr>
              <a:buSzPts val="2400"/>
              <a:buFont typeface="Noto Sans Symbols"/>
              <a:buChar char="▪"/>
            </a:pPr>
            <a:r>
              <a:rPr lang="en-US" sz="2400" b="1" kern="0" dirty="0">
                <a:solidFill>
                  <a:srgbClr val="5C6670"/>
                </a:solidFill>
                <a:cs typeface="Calibri"/>
                <a:sym typeface="Calibri"/>
              </a:rPr>
              <a:t> One needs to consider feasibility</a:t>
            </a:r>
          </a:p>
          <a:p>
            <a:pPr marL="548640" lvl="1" indent="-182880">
              <a:lnSpc>
                <a:spcPct val="80000"/>
              </a:lnSpc>
              <a:spcBef>
                <a:spcPts val="408"/>
              </a:spcBef>
              <a:buClr>
                <a:srgbClr val="FFC846"/>
              </a:buClr>
              <a:buSzPts val="2420"/>
              <a:buFont typeface="Noto Sans Symbols"/>
              <a:buChar char="▪"/>
            </a:pPr>
            <a:r>
              <a:rPr lang="en-US" sz="2200" kern="0" dirty="0">
                <a:solidFill>
                  <a:srgbClr val="5C6670"/>
                </a:solidFill>
                <a:cs typeface="Calibri"/>
                <a:sym typeface="Calibri"/>
              </a:rPr>
              <a:t>Time, capacity, resources</a:t>
            </a:r>
          </a:p>
          <a:p>
            <a:pPr marL="274320" lvl="0">
              <a:lnSpc>
                <a:spcPct val="80000"/>
              </a:lnSpc>
              <a:spcBef>
                <a:spcPts val="408"/>
              </a:spcBef>
              <a:buClr>
                <a:srgbClr val="488BC9"/>
              </a:buClr>
              <a:buSzPts val="2640"/>
            </a:pPr>
            <a:endParaRPr lang="en-US" sz="204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228600">
              <a:lnSpc>
                <a:spcPct val="80000"/>
              </a:lnSpc>
              <a:spcBef>
                <a:spcPts val="289"/>
              </a:spcBef>
              <a:buClr>
                <a:srgbClr val="488BC9"/>
              </a:buClr>
              <a:buSzPts val="1590"/>
            </a:pPr>
            <a:endParaRPr lang="en-US" sz="1445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228600">
              <a:lnSpc>
                <a:spcPct val="80000"/>
              </a:lnSpc>
              <a:spcBef>
                <a:spcPts val="289"/>
              </a:spcBef>
              <a:buClr>
                <a:srgbClr val="488BC9"/>
              </a:buClr>
              <a:buSzPts val="1590"/>
            </a:pPr>
            <a:r>
              <a:rPr lang="en-US" sz="1445" b="1" kern="0" dirty="0" err="1">
                <a:solidFill>
                  <a:srgbClr val="5C6670"/>
                </a:solidFill>
                <a:cs typeface="Calibri"/>
                <a:sym typeface="Calibri"/>
              </a:rPr>
              <a:t>Demmitt</a:t>
            </a:r>
            <a:r>
              <a:rPr lang="en-US" sz="1445" b="1" kern="0" dirty="0">
                <a:solidFill>
                  <a:srgbClr val="5C6670"/>
                </a:solidFill>
                <a:cs typeface="Calibri"/>
                <a:sym typeface="Calibri"/>
              </a:rPr>
              <a:t>, Carey, &amp; Hatch (2007)</a:t>
            </a:r>
            <a:endParaRPr lang="en-US" sz="2400" b="1" kern="0" dirty="0">
              <a:solidFill>
                <a:srgbClr val="5C667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64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Interventions Musts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5146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Don’t bite off more than you can chew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Always keep your mission and vision in the forefront of the change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Never say “can’t” instead go with: “Here goes something!” 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Have a plan for data collection and collect throughout 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Don’t recreate the wheel - with both interventions and with data!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u="sng" kern="0" dirty="0">
                <a:solidFill>
                  <a:srgbClr val="5C6670"/>
                </a:solidFill>
                <a:cs typeface="Calibri"/>
                <a:sym typeface="Calibri"/>
              </a:rPr>
              <a:t>If it is not working, stop doing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32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Great Materials for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2640"/>
              <a:buNone/>
            </a:pPr>
            <a:endParaRPr lang="en-US" b="1" kern="0" dirty="0">
              <a:solidFill>
                <a:srgbClr val="FF000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FF0000"/>
                </a:solidFill>
                <a:cs typeface="Calibri"/>
                <a:sym typeface="Calibri"/>
              </a:rPr>
              <a:t>Missouri Center for Career Education’s eLearning Center contains hundreds of valuable resources for school counseling  </a:t>
            </a:r>
            <a:r>
              <a:rPr lang="en-US" b="1" u="sng" kern="0" dirty="0">
                <a:solidFill>
                  <a:srgbClr val="FF0000"/>
                </a:solidFill>
                <a:cs typeface="Calibri"/>
                <a:sym typeface="Calibri"/>
                <a:hlinkClick r:id="rId2"/>
              </a:rPr>
              <a:t>http://www.missouricareereducation.org/for/content/guidance/</a:t>
            </a:r>
            <a:r>
              <a:rPr lang="en-US" b="1" kern="0" dirty="0">
                <a:solidFill>
                  <a:srgbClr val="FF0000"/>
                </a:solidFill>
                <a:cs typeface="Calibri"/>
                <a:sym typeface="Calibri"/>
              </a:rPr>
              <a:t> 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FF0000"/>
                </a:solidFill>
                <a:cs typeface="Calibri"/>
                <a:sym typeface="Calibri"/>
              </a:rPr>
              <a:t>What Works </a:t>
            </a:r>
            <a:r>
              <a:rPr lang="en-US" b="1" kern="0" dirty="0" err="1">
                <a:solidFill>
                  <a:srgbClr val="FF0000"/>
                </a:solidFill>
                <a:cs typeface="Calibri"/>
                <a:sym typeface="Calibri"/>
              </a:rPr>
              <a:t>Clearninghouse</a:t>
            </a:r>
            <a:r>
              <a:rPr lang="en-US" b="1" kern="0" dirty="0">
                <a:solidFill>
                  <a:srgbClr val="FF0000"/>
                </a:solidFill>
                <a:cs typeface="Calibri"/>
                <a:sym typeface="Calibri"/>
              </a:rPr>
              <a:t>--</a:t>
            </a:r>
            <a:r>
              <a:rPr lang="en-US" b="1" kern="0" dirty="0">
                <a:solidFill>
                  <a:srgbClr val="002060"/>
                </a:solidFill>
                <a:cs typeface="Calibri"/>
                <a:sym typeface="Calibri"/>
              </a:rPr>
              <a:t>https://ies.ed.gov/ncee/wwc/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FF0000"/>
                </a:solidFill>
                <a:cs typeface="Calibri"/>
                <a:sym typeface="Calibri"/>
              </a:rPr>
              <a:t>CSCORE--</a:t>
            </a:r>
            <a:r>
              <a:rPr lang="en-US" b="1" kern="0" dirty="0">
                <a:solidFill>
                  <a:srgbClr val="002060"/>
                </a:solidFill>
                <a:cs typeface="Calibri"/>
                <a:sym typeface="Calibri"/>
              </a:rPr>
              <a:t>http://www.umass.edu/schoolcounseling/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FF0000"/>
                </a:solidFill>
                <a:cs typeface="Calibri"/>
                <a:sym typeface="Calibri"/>
              </a:rPr>
              <a:t>SCALE—</a:t>
            </a:r>
            <a:r>
              <a:rPr lang="en-US" b="1" kern="0" dirty="0">
                <a:solidFill>
                  <a:srgbClr val="002060"/>
                </a:solidFill>
                <a:cs typeface="Calibri"/>
                <a:sym typeface="Calibri"/>
              </a:rPr>
              <a:t>https://scale-research.org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5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3876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800"/>
              <a:buFont typeface="Noto Sans Symbols"/>
              <a:buChar char="▪"/>
            </a:pPr>
            <a:r>
              <a:rPr lang="en-US" sz="2800" b="1" kern="0" dirty="0">
                <a:solidFill>
                  <a:srgbClr val="5C6670"/>
                </a:solidFill>
                <a:cs typeface="Calibri"/>
                <a:sym typeface="Calibri"/>
              </a:rPr>
              <a:t>Example: Graduation Rate</a:t>
            </a:r>
          </a:p>
          <a:p>
            <a:pPr marL="274320" lvl="0" indent="-23876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800"/>
              <a:buFont typeface="Noto Sans Symbols"/>
              <a:buChar char="▪"/>
            </a:pPr>
            <a:r>
              <a:rPr lang="en-US" sz="2800" b="1" kern="0" dirty="0">
                <a:solidFill>
                  <a:srgbClr val="5C6670"/>
                </a:solidFill>
                <a:cs typeface="Calibri"/>
                <a:sym typeface="Calibri"/>
              </a:rPr>
              <a:t>Systemic Change requires an “Upstream Approach” (Targeted Interventions for Lasting Change)</a:t>
            </a:r>
          </a:p>
          <a:p>
            <a:pPr marL="274320" lvl="0" indent="-238760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2800"/>
              <a:buFont typeface="Noto Sans Symbols"/>
              <a:buChar char="▪"/>
            </a:pPr>
            <a:r>
              <a:rPr lang="en-US" sz="2800" b="1" kern="0" dirty="0">
                <a:solidFill>
                  <a:srgbClr val="5C6670"/>
                </a:solidFill>
                <a:cs typeface="Calibri"/>
                <a:sym typeface="Calibri"/>
              </a:rPr>
              <a:t>Data Demonstrated: </a:t>
            </a:r>
          </a:p>
          <a:p>
            <a:pPr marL="548640" lvl="1" indent="-207009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2800"/>
              <a:buFont typeface="Noto Sans Symbols"/>
              <a:buChar char="▪"/>
            </a:pPr>
            <a:r>
              <a:rPr lang="en-US" sz="2800" kern="0" dirty="0">
                <a:solidFill>
                  <a:srgbClr val="5C6670"/>
                </a:solidFill>
                <a:cs typeface="Calibri"/>
                <a:sym typeface="Calibri"/>
              </a:rPr>
              <a:t>Gap in understanding around credits/high school academic expectations (Needs Assessment)</a:t>
            </a:r>
          </a:p>
          <a:p>
            <a:pPr marL="548640" lvl="1" indent="-207009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2800"/>
              <a:buFont typeface="Noto Sans Symbols"/>
              <a:buChar char="▪"/>
            </a:pPr>
            <a:r>
              <a:rPr lang="en-US" sz="2800" kern="0" dirty="0">
                <a:solidFill>
                  <a:srgbClr val="5C6670"/>
                </a:solidFill>
                <a:cs typeface="Calibri"/>
                <a:sym typeface="Calibri"/>
              </a:rPr>
              <a:t>Academic success aligned with attendance (District Dashboard)</a:t>
            </a:r>
          </a:p>
          <a:p>
            <a:pPr marL="548640" lvl="1" indent="-207009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2800"/>
              <a:buFont typeface="Noto Sans Symbols"/>
              <a:buChar char="▪"/>
            </a:pPr>
            <a:r>
              <a:rPr lang="en-US" sz="2800" kern="0" dirty="0">
                <a:solidFill>
                  <a:srgbClr val="5C6670"/>
                </a:solidFill>
                <a:cs typeface="Calibri"/>
                <a:sym typeface="Calibri"/>
              </a:rPr>
              <a:t>Graduation Rate hovering around 75% (UIP)</a:t>
            </a:r>
          </a:p>
          <a:p>
            <a:pPr marL="548640" lvl="1" indent="-207009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2800"/>
              <a:buFont typeface="Noto Sans Symbols"/>
              <a:buChar char="▪"/>
            </a:pPr>
            <a:r>
              <a:rPr lang="en-US" sz="2800" kern="0" dirty="0">
                <a:solidFill>
                  <a:srgbClr val="5C6670"/>
                </a:solidFill>
                <a:cs typeface="Calibri"/>
                <a:sym typeface="Calibri"/>
              </a:rPr>
              <a:t>Low parental engagement (Environmental Scan)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9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640"/>
              <a:buNone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Data Demonstration</a:t>
            </a:r>
          </a:p>
          <a:p>
            <a:pPr marL="274320" lvl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Needs Assessment Data: </a:t>
            </a:r>
          </a:p>
          <a:p>
            <a:pPr marL="548640" lvl="1" indent="-181609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2400"/>
              <a:buFont typeface="Noto Sans Symbols"/>
              <a:buChar char="▪"/>
            </a:pPr>
            <a:r>
              <a:rPr lang="en-US" sz="2400" kern="0" dirty="0">
                <a:solidFill>
                  <a:srgbClr val="5C6670"/>
                </a:solidFill>
                <a:cs typeface="Calibri"/>
                <a:sym typeface="Calibri"/>
              </a:rPr>
              <a:t>I want help to learn about graduation requirements and how to meet them: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850" y="2774498"/>
            <a:ext cx="4064120" cy="2623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18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755" y="3390182"/>
            <a:ext cx="4222590" cy="244998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2973" y="3390182"/>
            <a:ext cx="4211791" cy="23272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66158" y="1547879"/>
            <a:ext cx="686662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  <a:buClr>
                <a:srgbClr val="488BC9"/>
              </a:buClr>
              <a:buSzPts val="2640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Data Demonstration</a:t>
            </a:r>
          </a:p>
          <a:p>
            <a:pPr marL="274320" lvl="0" indent="-228600">
              <a:spcBef>
                <a:spcPts val="56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District Data - Grades/Attendance: </a:t>
            </a:r>
          </a:p>
        </p:txBody>
      </p:sp>
    </p:spTree>
    <p:extLst>
      <p:ext uri="{BB962C8B-B14F-4D97-AF65-F5344CB8AC3E}">
        <p14:creationId xmlns:p14="http://schemas.microsoft.com/office/powerpoint/2010/main" val="212755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Counselor Corps Grant Checklist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03" y="1652821"/>
            <a:ext cx="7886700" cy="4640674"/>
          </a:xfrm>
        </p:spPr>
        <p:txBody>
          <a:bodyPr/>
          <a:lstStyle/>
          <a:p>
            <a:pPr marL="274320" lvl="0">
              <a:spcBef>
                <a:spcPts val="0"/>
              </a:spcBef>
              <a:buSzPts val="2420"/>
              <a:buFont typeface="Calibri"/>
              <a:buChar char="▪"/>
            </a:pPr>
            <a:r>
              <a:rPr lang="en-US" sz="2200" dirty="0"/>
              <a:t>We have completed:</a:t>
            </a:r>
            <a:endParaRPr lang="en-US" dirty="0"/>
          </a:p>
          <a:p>
            <a:pPr marL="548640" lvl="1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A vision/mission statement for counseling </a:t>
            </a:r>
            <a:endParaRPr lang="en-US" dirty="0"/>
          </a:p>
          <a:p>
            <a:pPr marL="548640" lvl="1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Read our Counselor Corps Grant application 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Needs Assessment – creating, distributing, collecting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Analyzed the data from our Needs Assessment 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Reviewed other data available – UIP, Community Surveys, School Report Cards, school site visit reports, etc.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Environmental Scan – all 4 quadrants – currently happening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A knowledge base for systemic change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A Vision 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>
                <a:solidFill>
                  <a:schemeClr val="dk1"/>
                </a:solidFill>
              </a:rPr>
              <a:t>Discovered our Root Causes</a:t>
            </a:r>
            <a:endParaRPr lang="en-US" dirty="0"/>
          </a:p>
          <a:p>
            <a:pPr marL="822960" lvl="2" indent="-182880">
              <a:spcBef>
                <a:spcPts val="400"/>
              </a:spcBef>
              <a:buSzPts val="2200"/>
              <a:buFont typeface="Calibri"/>
              <a:buChar char="▪"/>
            </a:pPr>
            <a:r>
              <a:rPr lang="en-US" b="1" i="1" dirty="0" smtClean="0">
                <a:solidFill>
                  <a:schemeClr val="dk1"/>
                </a:solidFill>
              </a:rPr>
              <a:t>Working on creating </a:t>
            </a:r>
            <a:r>
              <a:rPr lang="en-US" b="1" i="1" dirty="0">
                <a:solidFill>
                  <a:schemeClr val="dk1"/>
                </a:solidFill>
              </a:rPr>
              <a:t>our SMART Goals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969" y="1318164"/>
            <a:ext cx="1591194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0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640"/>
              <a:buNone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Root Causes:</a:t>
            </a:r>
          </a:p>
          <a:p>
            <a:pPr marL="274320" lvl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understanding of credits and academic success</a:t>
            </a:r>
          </a:p>
          <a:p>
            <a:pPr marL="274320" lvl="0" indent="-251460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understanding of correlation between attendance and academic success </a:t>
            </a:r>
          </a:p>
          <a:p>
            <a:pPr marL="274320" lvl="0" indent="-251460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Parent Engagement </a:t>
            </a:r>
          </a:p>
          <a:p>
            <a:pPr marL="274320" lvl="0" indent="-251460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Early Intervention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87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18" y="1463040"/>
            <a:ext cx="6876331" cy="39112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Google Shape;440;p46"/>
          <p:cNvPicPr preferRelativeResize="0"/>
          <p:nvPr/>
        </p:nvPicPr>
        <p:blipFill rotWithShape="1">
          <a:blip r:embed="rId2">
            <a:alphaModFix/>
          </a:blip>
          <a:srcRect l="16356" t="14490" r="16691" b="8839"/>
          <a:stretch/>
        </p:blipFill>
        <p:spPr>
          <a:xfrm>
            <a:off x="465826" y="1463040"/>
            <a:ext cx="8296874" cy="4495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23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640"/>
              <a:buNone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Root Causes:</a:t>
            </a:r>
          </a:p>
          <a:p>
            <a:pPr marL="274320" lvl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understanding of credits and academic success (Skills Gap)</a:t>
            </a:r>
          </a:p>
          <a:p>
            <a:pPr marL="274320" lvl="0" indent="-251460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understanding of correlation between attendance and academic success (Skills Gap)</a:t>
            </a:r>
          </a:p>
          <a:p>
            <a:pPr marL="274320" lvl="0" indent="-251460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Parent Engagement (Resource Gap)</a:t>
            </a:r>
          </a:p>
          <a:p>
            <a:pPr marL="274320" lvl="0" indent="-251460">
              <a:lnSpc>
                <a:spcPct val="100000"/>
              </a:lnSpc>
              <a:spcBef>
                <a:spcPts val="560"/>
              </a:spcBef>
              <a:buClr>
                <a:srgbClr val="5C6670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Lack of Early Intervention (Action Plan Gap)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36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09327"/>
            <a:ext cx="7886700" cy="37489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84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 in 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10750"/>
            <a:ext cx="7886700" cy="39461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70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Interventions Musts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Always keep your mission and vision in the forefront of the change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Never say “can’t” instead go with: “Here goes something!” 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Don’t recreate the wheel - with both interventions and with data!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73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Interventions </a:t>
            </a:r>
            <a:r>
              <a:rPr lang="en-US" sz="36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8055"/>
            <a:ext cx="7886700" cy="38315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90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Interventions Musts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56" y="1786344"/>
            <a:ext cx="7886700" cy="4640674"/>
          </a:xfrm>
        </p:spPr>
        <p:txBody>
          <a:bodyPr/>
          <a:lstStyle/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Have a plan for data collection and collect throughout </a:t>
            </a:r>
            <a:endParaRPr lang="en-US" sz="3000" b="1" kern="0" dirty="0" smtClean="0">
              <a:solidFill>
                <a:srgbClr val="5C6670"/>
              </a:solidFill>
              <a:cs typeface="Calibri"/>
              <a:sym typeface="Calibri"/>
            </a:endParaRPr>
          </a:p>
          <a:p>
            <a:pPr marL="22860" lvl="0" indent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None/>
            </a:pPr>
            <a:endParaRPr lang="en-US" sz="300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If it is not working, stop doing </a:t>
            </a:r>
            <a:r>
              <a:rPr lang="en-US" sz="3000" b="1" kern="0" dirty="0" smtClean="0">
                <a:solidFill>
                  <a:srgbClr val="5C6670"/>
                </a:solidFill>
                <a:cs typeface="Calibri"/>
                <a:sym typeface="Calibri"/>
              </a:rPr>
              <a:t>it</a:t>
            </a:r>
          </a:p>
          <a:p>
            <a:pPr marL="22860" lvl="0" indent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None/>
            </a:pPr>
            <a:endParaRPr lang="en-US" sz="300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25146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Don’t bite off more than you can chew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53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PUTTING INTERVENTIONS INTO ACTION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023" y="1463675"/>
            <a:ext cx="4011954" cy="4640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25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 the Chat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Give us one intervention strategy that follows your action plan.  In other words—what are you going to do? What is your “here goes something!”? </a:t>
            </a:r>
          </a:p>
          <a:p>
            <a:r>
              <a:rPr lang="en-US" dirty="0" smtClean="0"/>
              <a:t>-</a:t>
            </a:r>
          </a:p>
          <a:p>
            <a:endParaRPr lang="en-US" dirty="0"/>
          </a:p>
          <a:p>
            <a:r>
              <a:rPr lang="en-US" dirty="0" smtClean="0"/>
              <a:t>-</a:t>
            </a:r>
          </a:p>
          <a:p>
            <a:endParaRPr lang="en-US" dirty="0"/>
          </a:p>
          <a:p>
            <a:r>
              <a:rPr lang="en-US" dirty="0" smtClean="0"/>
              <a:t>-</a:t>
            </a:r>
          </a:p>
          <a:p>
            <a:endParaRPr lang="en-US" dirty="0"/>
          </a:p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3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3080"/>
              <a:buFont typeface="Noto Sans Symbols"/>
              <a:buChar char="▪"/>
            </a:pPr>
            <a:r>
              <a:rPr lang="en-US" sz="2800" b="1" kern="0" dirty="0">
                <a:solidFill>
                  <a:srgbClr val="5C6670"/>
                </a:solidFill>
                <a:cs typeface="Calibri"/>
                <a:sym typeface="Calibri"/>
              </a:rPr>
              <a:t> Developing Action Plans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3302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3080"/>
              <a:buNone/>
            </a:pPr>
            <a:endParaRPr lang="en-US" sz="280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3080"/>
              <a:buFont typeface="Noto Sans Symbols"/>
              <a:buChar char="▪"/>
            </a:pPr>
            <a:r>
              <a:rPr lang="en-US" sz="2800" b="1" kern="0" dirty="0">
                <a:solidFill>
                  <a:srgbClr val="5C6670"/>
                </a:solidFill>
                <a:cs typeface="Calibri"/>
                <a:sym typeface="Calibri"/>
              </a:rPr>
              <a:t> Identifying Interventions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45720" lvl="0" indent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3080"/>
              <a:buNone/>
            </a:pPr>
            <a:endParaRPr lang="en-US" sz="280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560"/>
              </a:spcBef>
              <a:buClr>
                <a:srgbClr val="488BC9"/>
              </a:buClr>
              <a:buSzPts val="3080"/>
              <a:buFont typeface="Noto Sans Symbols"/>
              <a:buChar char="▪"/>
            </a:pPr>
            <a:r>
              <a:rPr lang="en-US" sz="2800" b="1" kern="0" dirty="0">
                <a:solidFill>
                  <a:srgbClr val="5C6670"/>
                </a:solidFill>
                <a:cs typeface="Calibri"/>
                <a:sym typeface="Calibri"/>
              </a:rPr>
              <a:t> Timeline to Implementation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5857" y="1831777"/>
            <a:ext cx="3712786" cy="3846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3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Here Goes Something!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5146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Create Action Plans based on data driven interventions 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Follow your Action Plan</a:t>
            </a:r>
          </a:p>
          <a:p>
            <a:pPr marL="274320" lvl="0" indent="-2514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3000"/>
              <a:buFont typeface="Noto Sans Symbols"/>
              <a:buChar char="▪"/>
            </a:pPr>
            <a:r>
              <a:rPr lang="en-US" sz="3000" b="1" kern="0" dirty="0">
                <a:solidFill>
                  <a:srgbClr val="5C6670"/>
                </a:solidFill>
                <a:cs typeface="Calibri"/>
                <a:sym typeface="Calibri"/>
              </a:rPr>
              <a:t>Answer the questions and solve the problems that  your Action Plan identifies</a:t>
            </a:r>
          </a:p>
          <a:p>
            <a:pPr marL="274320" lvl="0" indent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None/>
            </a:pPr>
            <a:endParaRPr lang="en-US" sz="300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None/>
            </a:pPr>
            <a:endParaRPr lang="en-US" sz="300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880"/>
              </a:spcBef>
              <a:buClr>
                <a:srgbClr val="488BC9"/>
              </a:buClr>
              <a:buSzPts val="2640"/>
              <a:buNone/>
            </a:pPr>
            <a:r>
              <a:rPr lang="en-US" sz="4400" b="1" kern="0" dirty="0">
                <a:solidFill>
                  <a:srgbClr val="FF0000"/>
                </a:solidFill>
                <a:cs typeface="Calibri"/>
                <a:sym typeface="Calibri"/>
              </a:rPr>
              <a:t>Get Ready for Implementation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98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February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51459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3960"/>
              <a:buFont typeface="Noto Sans Symbols"/>
              <a:buChar char="▪"/>
            </a:pPr>
            <a:r>
              <a:rPr lang="en-US" sz="3600" b="1" kern="0" dirty="0">
                <a:solidFill>
                  <a:srgbClr val="5C6670"/>
                </a:solidFill>
                <a:cs typeface="Calibri"/>
                <a:sym typeface="Calibri"/>
              </a:rPr>
              <a:t>February 21, 2020 CDE Training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822960" lvl="2" indent="-223519">
              <a:lnSpc>
                <a:spcPct val="100000"/>
              </a:lnSpc>
              <a:spcBef>
                <a:spcPts val="640"/>
              </a:spcBef>
              <a:buClr>
                <a:srgbClr val="8DC63F"/>
              </a:buClr>
              <a:buSzPts val="3520"/>
              <a:buFont typeface="Noto Sans Symbols"/>
              <a:buChar char="▪"/>
            </a:pPr>
            <a:r>
              <a:rPr lang="en-US" sz="3200" b="1" kern="0" dirty="0">
                <a:solidFill>
                  <a:srgbClr val="5C6670"/>
                </a:solidFill>
                <a:cs typeface="Calibri"/>
                <a:sym typeface="Calibri"/>
              </a:rPr>
              <a:t>Colorado State University - Pueblo</a:t>
            </a:r>
          </a:p>
          <a:p>
            <a:pPr marL="822960" lvl="2" indent="-203200">
              <a:lnSpc>
                <a:spcPct val="100000"/>
              </a:lnSpc>
              <a:spcBef>
                <a:spcPts val="640"/>
              </a:spcBef>
              <a:buClr>
                <a:srgbClr val="8DC63F"/>
              </a:buClr>
              <a:buSzPts val="3200"/>
              <a:buFont typeface="Noto Sans Symbols"/>
              <a:buChar char="▪"/>
            </a:pPr>
            <a:r>
              <a:rPr lang="en-US" sz="3200" b="1" kern="0" dirty="0">
                <a:solidFill>
                  <a:srgbClr val="5C6670"/>
                </a:solidFill>
                <a:cs typeface="Calibri"/>
                <a:sym typeface="Calibri"/>
              </a:rPr>
              <a:t>Link to Register: </a:t>
            </a:r>
            <a:r>
              <a:rPr lang="en-US" sz="3000" u="sng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http://www.cde.state.co.us/postsecondary/scc_training</a:t>
            </a:r>
            <a:endParaRPr lang="en-US" sz="3000" u="sng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640"/>
              </a:spcBef>
              <a:buClr>
                <a:srgbClr val="488BC9"/>
              </a:buClr>
              <a:buSzPts val="2640"/>
              <a:buNone/>
            </a:pPr>
            <a:endParaRPr lang="en-US" sz="1400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 indent="-251459">
              <a:lnSpc>
                <a:spcPct val="100000"/>
              </a:lnSpc>
              <a:spcBef>
                <a:spcPts val="720"/>
              </a:spcBef>
              <a:buClr>
                <a:srgbClr val="488BC9"/>
              </a:buClr>
              <a:buSzPts val="3960"/>
              <a:buFont typeface="Noto Sans Symbols"/>
              <a:buChar char="▪"/>
            </a:pPr>
            <a:r>
              <a:rPr lang="en-US" sz="3600" b="1" kern="0" dirty="0">
                <a:solidFill>
                  <a:srgbClr val="5C6670"/>
                </a:solidFill>
                <a:cs typeface="Calibri"/>
                <a:sym typeface="Calibri"/>
              </a:rPr>
              <a:t> Next Webinar is March 4, 2020</a:t>
            </a: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92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1" y="1777042"/>
            <a:ext cx="7931989" cy="3156294"/>
          </a:xfrm>
        </p:spPr>
        <p:txBody>
          <a:bodyPr/>
          <a:lstStyle/>
          <a:p>
            <a:r>
              <a:rPr lang="en-US" dirty="0" smtClean="0"/>
              <a:t>THANKS SO MUCH!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Have a great January and see you on February 21</a:t>
            </a:r>
            <a:r>
              <a:rPr lang="en-US" sz="2800" baseline="30000" dirty="0" smtClean="0"/>
              <a:t>st</a:t>
            </a:r>
            <a:br>
              <a:rPr lang="en-US" sz="2800" baseline="30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Sam, Cass and Eve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>
              <a:lnSpc>
                <a:spcPct val="100000"/>
              </a:lnSpc>
              <a:spcBef>
                <a:spcPts val="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You will look at </a:t>
            </a:r>
            <a:r>
              <a:rPr lang="en-US" b="1" kern="0" dirty="0" smtClean="0">
                <a:solidFill>
                  <a:srgbClr val="5C6670"/>
                </a:solidFill>
                <a:cs typeface="Calibri"/>
                <a:sym typeface="Calibri"/>
              </a:rPr>
              <a:t>SMART </a:t>
            </a: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goals and break them down into smaller actions.</a:t>
            </a:r>
          </a:p>
          <a:p>
            <a:pPr marL="274320" lvl="0" indent="-609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None/>
            </a:pP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You will understand and have a format for Action Planning.</a:t>
            </a:r>
          </a:p>
          <a:p>
            <a:pPr marL="274320" lvl="0" indent="-609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None/>
            </a:pP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You will understand interventions and how to determine them.</a:t>
            </a:r>
            <a:b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</a:b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You will have tools for a good management strategy.</a:t>
            </a:r>
          </a:p>
          <a:p>
            <a:pPr marL="274320" lvl="0" indent="-6096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None/>
            </a:pPr>
            <a:endParaRPr lang="en-US" b="1" kern="0" dirty="0">
              <a:solidFill>
                <a:srgbClr val="5C6670"/>
              </a:solidFill>
              <a:cs typeface="Calibri"/>
              <a:sym typeface="Calibri"/>
            </a:endParaRPr>
          </a:p>
          <a:p>
            <a:pPr marL="274320" lvl="0">
              <a:lnSpc>
                <a:spcPct val="100000"/>
              </a:lnSpc>
              <a:spcBef>
                <a:spcPts val="480"/>
              </a:spcBef>
              <a:buClr>
                <a:srgbClr val="488BC9"/>
              </a:buClr>
              <a:buSzPts val="2640"/>
              <a:buFont typeface="Noto Sans Symbols"/>
              <a:buChar char="▪"/>
            </a:pP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You will start a timeline for </a:t>
            </a:r>
            <a:r>
              <a:rPr lang="en-US" b="1" u="sng" kern="0" dirty="0">
                <a:solidFill>
                  <a:srgbClr val="5C6670"/>
                </a:solidFill>
                <a:cs typeface="Calibri"/>
                <a:sym typeface="Calibri"/>
              </a:rPr>
              <a:t>Implementation</a:t>
            </a:r>
            <a:r>
              <a:rPr lang="en-US" b="1" kern="0" dirty="0">
                <a:solidFill>
                  <a:srgbClr val="5C6670"/>
                </a:solidFill>
                <a:cs typeface="Calibri"/>
                <a:sym typeface="Calibri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3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Year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Google Shape;148;p2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009142" y="1518204"/>
            <a:ext cx="173355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39947" y="1578634"/>
            <a:ext cx="644393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>
              <a:spcBef>
                <a:spcPts val="560"/>
              </a:spcBef>
            </a:pPr>
            <a:r>
              <a:rPr lang="en-US" sz="2800" dirty="0">
                <a:solidFill>
                  <a:srgbClr val="FF0000"/>
                </a:solidFill>
              </a:rPr>
              <a:t>Question #4:</a:t>
            </a:r>
            <a:endParaRPr lang="en-US" sz="2800" dirty="0"/>
          </a:p>
          <a:p>
            <a:pPr marL="274320" lvl="0" indent="182880">
              <a:spcBef>
                <a:spcPts val="560"/>
              </a:spcBef>
            </a:pPr>
            <a:r>
              <a:rPr lang="en-US" sz="2800" dirty="0"/>
              <a:t>List SMART Goals (no more than three) for the remainder of the grant cycle.</a:t>
            </a:r>
          </a:p>
          <a:p>
            <a:pPr marL="274320" lvl="0">
              <a:spcBef>
                <a:spcPts val="560"/>
              </a:spcBef>
            </a:pPr>
            <a:r>
              <a:rPr lang="en-US" sz="2800" dirty="0">
                <a:solidFill>
                  <a:srgbClr val="FF0000"/>
                </a:solidFill>
              </a:rPr>
              <a:t>Question #5:</a:t>
            </a:r>
            <a:endParaRPr lang="en-US" sz="2800" dirty="0"/>
          </a:p>
          <a:p>
            <a:pPr marL="274320" lvl="0" indent="182880">
              <a:spcBef>
                <a:spcPts val="560"/>
              </a:spcBef>
            </a:pPr>
            <a:r>
              <a:rPr lang="en-US" sz="2800" dirty="0"/>
              <a:t>What are the appropriate interventions you plan to implement to address your district and school identified needs, root causes, and goals?</a:t>
            </a:r>
          </a:p>
        </p:txBody>
      </p:sp>
    </p:spTree>
    <p:extLst>
      <p:ext uri="{BB962C8B-B14F-4D97-AF65-F5344CB8AC3E}">
        <p14:creationId xmlns:p14="http://schemas.microsoft.com/office/powerpoint/2010/main" val="79243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14" y="197816"/>
            <a:ext cx="5158247" cy="941920"/>
          </a:xfrm>
        </p:spPr>
        <p:txBody>
          <a:bodyPr>
            <a:normAutofit/>
          </a:bodyPr>
          <a:lstStyle/>
          <a:p>
            <a:r>
              <a:rPr lang="en-US" dirty="0"/>
              <a:t>Tools of Implementation</a:t>
            </a:r>
            <a:br>
              <a:rPr lang="en-US" dirty="0"/>
            </a:br>
            <a:r>
              <a:rPr lang="en-US" dirty="0"/>
              <a:t>Action Plan Phase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>
              <a:spcBef>
                <a:spcPts val="0"/>
              </a:spcBef>
              <a:buSzPts val="2640"/>
              <a:buFont typeface="Noto Sans Symbols"/>
              <a:buChar char="▪"/>
            </a:pPr>
            <a:r>
              <a:rPr lang="en-US" dirty="0"/>
              <a:t>The Action Plan:  Establishes accountability with focus on progress towards goals</a:t>
            </a:r>
          </a:p>
          <a:p>
            <a:pPr marL="274320" lvl="0" indent="-60960">
              <a:spcBef>
                <a:spcPts val="480"/>
              </a:spcBef>
              <a:buSzPts val="2640"/>
              <a:buNone/>
            </a:pPr>
            <a:endParaRPr lang="en-US" dirty="0"/>
          </a:p>
          <a:p>
            <a:pPr marL="274320" lvl="0">
              <a:spcBef>
                <a:spcPts val="480"/>
              </a:spcBef>
              <a:buSzPts val="2640"/>
              <a:buFont typeface="Noto Sans Symbols"/>
              <a:buChar char="▪"/>
            </a:pPr>
            <a:r>
              <a:rPr lang="en-US" dirty="0"/>
              <a:t>Feedback Loop:  Establishes a way to evaluate the intermediate results.  It gives you a place to make corrections if the plan isn’t giving the necessary outcomes hoped for.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764" y="3899401"/>
            <a:ext cx="3624173" cy="22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chat box list what you identified as the root cause from last month and the data point you want to change.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2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Chat Box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out the SMART goal for the root cause that you want to change based on last month’s webinar.</a:t>
            </a:r>
          </a:p>
          <a:p>
            <a:pPr lvl="1"/>
            <a:r>
              <a:rPr lang="en-US" dirty="0" smtClean="0"/>
              <a:t>-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-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-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-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9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1214</Words>
  <Application>Microsoft Office PowerPoint</Application>
  <PresentationFormat>On-screen Show (4:3)</PresentationFormat>
  <Paragraphs>253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Museo Slab 500</vt:lpstr>
      <vt:lpstr>Noto Sans Symbols</vt:lpstr>
      <vt:lpstr>Office Theme</vt:lpstr>
      <vt:lpstr>SCCG Webinar </vt:lpstr>
      <vt:lpstr>PowerPoint Presentation</vt:lpstr>
      <vt:lpstr>Counselor Corps Grant Checklist </vt:lpstr>
      <vt:lpstr>AGENDA</vt:lpstr>
      <vt:lpstr>Take Aways</vt:lpstr>
      <vt:lpstr>End Of the Year Report</vt:lpstr>
      <vt:lpstr>Tools of Implementation Action Plan Phase Tools</vt:lpstr>
      <vt:lpstr>Chat Box</vt:lpstr>
      <vt:lpstr>Chat Box</vt:lpstr>
      <vt:lpstr>Action Plan Have you seen this before?</vt:lpstr>
      <vt:lpstr>ASCA Model The Continuous Improvement Cycle</vt:lpstr>
      <vt:lpstr>ASCA ACTION PLANS </vt:lpstr>
      <vt:lpstr>Classroom and Group Action Plans</vt:lpstr>
      <vt:lpstr>Classroom and Group Action Plans</vt:lpstr>
      <vt:lpstr>Core Curriculum Action Plans Include</vt:lpstr>
      <vt:lpstr>Example of Classroom and Group  Action Plan </vt:lpstr>
      <vt:lpstr>School Counseling Small Group Action Plans </vt:lpstr>
      <vt:lpstr>Closing the Gap Action Plan</vt:lpstr>
      <vt:lpstr>Closing the Gap Action Plan</vt:lpstr>
      <vt:lpstr>Closing the Gap Action Plan</vt:lpstr>
      <vt:lpstr>In The Chat Box</vt:lpstr>
      <vt:lpstr>Identifying Interventions</vt:lpstr>
      <vt:lpstr>Identifying Interventions</vt:lpstr>
      <vt:lpstr>From Issue to Intervention</vt:lpstr>
      <vt:lpstr>Interventions Musts</vt:lpstr>
      <vt:lpstr>Great Materials for Interventions</vt:lpstr>
      <vt:lpstr>Implementation in Action</vt:lpstr>
      <vt:lpstr>Implementation in Action</vt:lpstr>
      <vt:lpstr>Implementation in Action</vt:lpstr>
      <vt:lpstr>Implementation in Action</vt:lpstr>
      <vt:lpstr>Implementation in Action</vt:lpstr>
      <vt:lpstr>Implementation in Action</vt:lpstr>
      <vt:lpstr>Implementation in Action</vt:lpstr>
      <vt:lpstr>Implementation in Action</vt:lpstr>
      <vt:lpstr>Interventions Musts</vt:lpstr>
      <vt:lpstr>Interventions Resources</vt:lpstr>
      <vt:lpstr>Interventions Musts</vt:lpstr>
      <vt:lpstr>PUTTING INTERVENTIONS INTO ACTION </vt:lpstr>
      <vt:lpstr>In the Chat Box</vt:lpstr>
      <vt:lpstr>Here Goes Something!</vt:lpstr>
      <vt:lpstr>February </vt:lpstr>
      <vt:lpstr>THANKS SO MUCH!  Have a great January and see you on February 21st  Sam, Cass and Eve</vt:lpstr>
    </vt:vector>
  </TitlesOfParts>
  <Company>Colorado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Pugh, Eva</cp:lastModifiedBy>
  <cp:revision>36</cp:revision>
  <cp:lastPrinted>2020-01-07T18:25:36Z</cp:lastPrinted>
  <dcterms:created xsi:type="dcterms:W3CDTF">2019-06-25T17:30:52Z</dcterms:created>
  <dcterms:modified xsi:type="dcterms:W3CDTF">2020-01-07T19:07:47Z</dcterms:modified>
</cp:coreProperties>
</file>