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24"/>
  </p:notesMasterIdLst>
  <p:handoutMasterIdLst>
    <p:handoutMasterId r:id="rId25"/>
  </p:handoutMasterIdLst>
  <p:sldIdLst>
    <p:sldId id="256" r:id="rId2"/>
    <p:sldId id="259" r:id="rId3"/>
    <p:sldId id="323" r:id="rId4"/>
    <p:sldId id="319" r:id="rId5"/>
    <p:sldId id="320" r:id="rId6"/>
    <p:sldId id="322" r:id="rId7"/>
    <p:sldId id="333" r:id="rId8"/>
    <p:sldId id="325" r:id="rId9"/>
    <p:sldId id="260" r:id="rId10"/>
    <p:sldId id="316" r:id="rId11"/>
    <p:sldId id="328" r:id="rId12"/>
    <p:sldId id="324" r:id="rId13"/>
    <p:sldId id="329" r:id="rId14"/>
    <p:sldId id="330" r:id="rId15"/>
    <p:sldId id="326" r:id="rId16"/>
    <p:sldId id="258" r:id="rId17"/>
    <p:sldId id="261" r:id="rId18"/>
    <p:sldId id="262" r:id="rId19"/>
    <p:sldId id="266" r:id="rId20"/>
    <p:sldId id="327" r:id="rId21"/>
    <p:sldId id="332" r:id="rId22"/>
    <p:sldId id="317" r:id="rId23"/>
  </p:sldIdLst>
  <p:sldSz cx="9144000" cy="5143500" type="screen16x9"/>
  <p:notesSz cx="7023100" cy="9309100"/>
  <p:embeddedFontLst>
    <p:embeddedFont>
      <p:font typeface="Trebuchet MS" panose="020B0603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F461A1-69D9-4BF9-8130-42134B1B29AA}">
  <a:tblStyle styleId="{5EF461A1-69D9-4BF9-8130-42134B1B29A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a:tcStyle>
        <a:tcBdr/>
        <a:fill>
          <a:solidFill>
            <a:srgbClr val="D4E2CE"/>
          </a:solidFill>
        </a:fill>
      </a:tcStyle>
    </a:band1H>
    <a:band2H>
      <a:tcTxStyle/>
      <a:tcStyle>
        <a:tcBdr/>
      </a:tcStyle>
    </a:band2H>
    <a:band1V>
      <a:tcTxStyle/>
      <a:tcStyle>
        <a:tcBdr/>
        <a:fill>
          <a:solidFill>
            <a:srgbClr val="D4E2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2E150A3E-EB8B-4E7D-9EFD-EFEAA07CE99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21" autoAdjust="0"/>
  </p:normalViewPr>
  <p:slideViewPr>
    <p:cSldViewPr snapToGrid="0">
      <p:cViewPr varScale="1">
        <p:scale>
          <a:sx n="130" d="100"/>
          <a:sy n="130" d="100"/>
        </p:scale>
        <p:origin x="107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sz="quarter" idx="1"/>
          </p:nvPr>
        </p:nvSpPr>
        <p:spPr>
          <a:xfrm>
            <a:off x="3978133" y="1"/>
            <a:ext cx="3043343" cy="467072"/>
          </a:xfrm>
          <a:prstGeom prst="rect">
            <a:avLst/>
          </a:prstGeom>
        </p:spPr>
        <p:txBody>
          <a:bodyPr vert="horz" lIns="93315" tIns="46657" rIns="93315" bIns="46657" rtlCol="0"/>
          <a:lstStyle>
            <a:lvl1pPr algn="r">
              <a:defRPr sz="1200"/>
            </a:lvl1pPr>
          </a:lstStyle>
          <a:p>
            <a:fld id="{A056BE16-42B7-4A47-A944-EDFA705DEAE9}" type="datetimeFigureOut">
              <a:rPr lang="en-US" smtClean="0"/>
              <a:t>10/8/2019</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A86F72A6-5729-4DB0-869C-A698F69FEB33}" type="slidenum">
              <a:rPr lang="en-US" smtClean="0"/>
              <a:t>‹#›</a:t>
            </a:fld>
            <a:endParaRPr lang="en-US"/>
          </a:p>
        </p:txBody>
      </p:sp>
    </p:spTree>
    <p:extLst>
      <p:ext uri="{BB962C8B-B14F-4D97-AF65-F5344CB8AC3E}">
        <p14:creationId xmlns:p14="http://schemas.microsoft.com/office/powerpoint/2010/main" val="3829934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4"/>
            <a:ext cx="5618480" cy="4189095"/>
          </a:xfrm>
          <a:prstGeom prst="rect">
            <a:avLst/>
          </a:prstGeom>
          <a:noFill/>
          <a:ln>
            <a:noFill/>
          </a:ln>
        </p:spPr>
        <p:txBody>
          <a:bodyPr spcFirstLastPara="1" wrap="square" lIns="93299" tIns="93299" rIns="93299" bIns="93299"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12346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sb.org/domain/5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p:notes"/>
          <p:cNvSpPr txBox="1">
            <a:spLocks noGrp="1"/>
          </p:cNvSpPr>
          <p:nvPr>
            <p:ph type="body" idx="1"/>
          </p:nvPr>
        </p:nvSpPr>
        <p:spPr>
          <a:xfrm>
            <a:off x="702310" y="4421824"/>
            <a:ext cx="5618480" cy="4189095"/>
          </a:xfrm>
          <a:prstGeom prst="rect">
            <a:avLst/>
          </a:prstGeom>
        </p:spPr>
        <p:txBody>
          <a:bodyPr spcFirstLastPara="1" wrap="square" lIns="93299" tIns="93299" rIns="93299" bIns="93299" anchor="t" anchorCtr="0">
            <a:noAutofit/>
          </a:bodyPr>
          <a:lstStyle/>
          <a:p>
            <a:pPr marL="0" indent="0">
              <a:buNone/>
            </a:pPr>
            <a:endParaRPr/>
          </a:p>
        </p:txBody>
      </p:sp>
    </p:spTree>
    <p:extLst>
      <p:ext uri="{BB962C8B-B14F-4D97-AF65-F5344CB8AC3E}">
        <p14:creationId xmlns:p14="http://schemas.microsoft.com/office/powerpoint/2010/main" val="2011865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42e31e9a96_16_9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42e31e9a96_16_94:notes"/>
          <p:cNvSpPr txBox="1">
            <a:spLocks noGrp="1"/>
          </p:cNvSpPr>
          <p:nvPr>
            <p:ph type="body" idx="1"/>
          </p:nvPr>
        </p:nvSpPr>
        <p:spPr>
          <a:xfrm>
            <a:off x="702310" y="4421824"/>
            <a:ext cx="5618400" cy="4189200"/>
          </a:xfrm>
          <a:prstGeom prst="rect">
            <a:avLst/>
          </a:prstGeom>
          <a:noFill/>
          <a:ln>
            <a:noFill/>
          </a:ln>
        </p:spPr>
        <p:txBody>
          <a:bodyPr spcFirstLastPara="1" wrap="square" lIns="93146" tIns="46585" rIns="93146" bIns="46585" anchor="t" anchorCtr="0">
            <a:noAutofit/>
          </a:bodyPr>
          <a:lstStyle/>
          <a:p>
            <a:pPr marL="0" indent="0">
              <a:buSzPts val="1400"/>
              <a:buNone/>
            </a:pPr>
            <a:r>
              <a:rPr lang="en" sz="1200">
                <a:solidFill>
                  <a:schemeClr val="dk1"/>
                </a:solidFill>
                <a:latin typeface="Calibri"/>
                <a:ea typeface="Calibri"/>
                <a:cs typeface="Calibri"/>
                <a:sym typeface="Calibri"/>
              </a:rPr>
              <a:t>Erin</a:t>
            </a:r>
            <a:endParaRPr sz="1200">
              <a:solidFill>
                <a:schemeClr val="dk1"/>
              </a:solidFill>
              <a:latin typeface="Calibri"/>
              <a:ea typeface="Calibri"/>
              <a:cs typeface="Calibri"/>
              <a:sym typeface="Calibri"/>
            </a:endParaRPr>
          </a:p>
        </p:txBody>
      </p:sp>
      <p:sp>
        <p:nvSpPr>
          <p:cNvPr id="444" name="Google Shape;444;g42e31e9a96_16_94:notes"/>
          <p:cNvSpPr txBox="1">
            <a:spLocks noGrp="1"/>
          </p:cNvSpPr>
          <p:nvPr>
            <p:ph type="sldNum" idx="12"/>
          </p:nvPr>
        </p:nvSpPr>
        <p:spPr>
          <a:xfrm>
            <a:off x="3978132" y="8842029"/>
            <a:ext cx="3043200" cy="465600"/>
          </a:xfrm>
          <a:prstGeom prst="rect">
            <a:avLst/>
          </a:prstGeom>
          <a:noFill/>
          <a:ln>
            <a:noFill/>
          </a:ln>
        </p:spPr>
        <p:txBody>
          <a:bodyPr spcFirstLastPara="1" wrap="square" lIns="93146" tIns="46585" rIns="93146" bIns="46585" anchor="b" anchorCtr="0">
            <a:noAutofit/>
          </a:bodyPr>
          <a:lstStyle/>
          <a:p>
            <a:pPr algn="r">
              <a:buSzPts val="1400"/>
            </a:pPr>
            <a:fld id="{00000000-1234-1234-1234-123412341234}" type="slidenum">
              <a:rPr lang="en"/>
              <a:pPr algn="r">
                <a:buSzPts val="1400"/>
              </a:pPr>
              <a:t>19</a:t>
            </a:fld>
            <a:endParaRPr/>
          </a:p>
        </p:txBody>
      </p:sp>
    </p:spTree>
    <p:extLst>
      <p:ext uri="{BB962C8B-B14F-4D97-AF65-F5344CB8AC3E}">
        <p14:creationId xmlns:p14="http://schemas.microsoft.com/office/powerpoint/2010/main" val="105028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a successful </a:t>
            </a:r>
            <a:r>
              <a:rPr lang="en-US" baseline="0" dirty="0" smtClean="0"/>
              <a:t> initiative you participated with in the past?  What were the elements that made it successful? What can you replicate with this work? </a:t>
            </a:r>
            <a:endParaRPr lang="en-US" dirty="0"/>
          </a:p>
        </p:txBody>
      </p:sp>
    </p:spTree>
    <p:extLst>
      <p:ext uri="{BB962C8B-B14F-4D97-AF65-F5344CB8AC3E}">
        <p14:creationId xmlns:p14="http://schemas.microsoft.com/office/powerpoint/2010/main" val="26978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2e31e9a96_1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2e31e9a96_1_0:notes"/>
          <p:cNvSpPr txBox="1">
            <a:spLocks noGrp="1"/>
          </p:cNvSpPr>
          <p:nvPr>
            <p:ph type="body" idx="1"/>
          </p:nvPr>
        </p:nvSpPr>
        <p:spPr>
          <a:xfrm>
            <a:off x="702310" y="4421824"/>
            <a:ext cx="5618480" cy="4189095"/>
          </a:xfrm>
          <a:prstGeom prst="rect">
            <a:avLst/>
          </a:prstGeom>
        </p:spPr>
        <p:txBody>
          <a:bodyPr spcFirstLastPara="1" wrap="square" lIns="93299" tIns="93299" rIns="93299" bIns="93299" anchor="t" anchorCtr="0">
            <a:noAutofit/>
          </a:bodyPr>
          <a:lstStyle/>
          <a:p>
            <a:pPr marL="0" indent="0">
              <a:buNone/>
            </a:pPr>
            <a:endParaRPr/>
          </a:p>
        </p:txBody>
      </p:sp>
    </p:spTree>
    <p:extLst>
      <p:ext uri="{BB962C8B-B14F-4D97-AF65-F5344CB8AC3E}">
        <p14:creationId xmlns:p14="http://schemas.microsoft.com/office/powerpoint/2010/main" val="388437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6" name="Google Shape;266;p8:notes"/>
          <p:cNvSpPr txBox="1">
            <a:spLocks noGrp="1"/>
          </p:cNvSpPr>
          <p:nvPr>
            <p:ph type="body" idx="1"/>
          </p:nvPr>
        </p:nvSpPr>
        <p:spPr>
          <a:xfrm>
            <a:off x="702310" y="4421824"/>
            <a:ext cx="5618480" cy="4189095"/>
          </a:xfrm>
          <a:prstGeom prst="rect">
            <a:avLst/>
          </a:prstGeom>
          <a:noFill/>
          <a:ln>
            <a:noFill/>
          </a:ln>
        </p:spPr>
        <p:txBody>
          <a:bodyPr spcFirstLastPara="1" wrap="square" lIns="93291" tIns="46645" rIns="93291" bIns="46645" anchor="t" anchorCtr="0">
            <a:noAutofit/>
          </a:bodyPr>
          <a:lstStyle/>
          <a:p>
            <a:pPr marL="0" indent="0">
              <a:buNone/>
            </a:pPr>
            <a:endParaRPr sz="1200" dirty="0">
              <a:solidFill>
                <a:schemeClr val="dk1"/>
              </a:solidFill>
              <a:latin typeface="Calibri"/>
              <a:ea typeface="Calibri"/>
              <a:cs typeface="Calibri"/>
              <a:sym typeface="Calibri"/>
            </a:endParaRPr>
          </a:p>
        </p:txBody>
      </p:sp>
      <p:sp>
        <p:nvSpPr>
          <p:cNvPr id="267" name="Google Shape;267;p8:notes"/>
          <p:cNvSpPr txBox="1">
            <a:spLocks noGrp="1"/>
          </p:cNvSpPr>
          <p:nvPr>
            <p:ph type="sldNum" idx="12"/>
          </p:nvPr>
        </p:nvSpPr>
        <p:spPr>
          <a:xfrm>
            <a:off x="3978133" y="8842031"/>
            <a:ext cx="3043343" cy="465455"/>
          </a:xfrm>
          <a:prstGeom prst="rect">
            <a:avLst/>
          </a:prstGeom>
          <a:noFill/>
          <a:ln>
            <a:noFill/>
          </a:ln>
        </p:spPr>
        <p:txBody>
          <a:bodyPr spcFirstLastPara="1" wrap="square" lIns="93291" tIns="46645" rIns="93291" bIns="46645" anchor="b" anchorCtr="0">
            <a:noAutofit/>
          </a:bodyPr>
          <a:lstStyle/>
          <a:p>
            <a:pPr algn="r"/>
            <a:fld id="{00000000-1234-1234-1234-123412341234}" type="slidenum">
              <a:rPr lang="en-US" sz="1200">
                <a:solidFill>
                  <a:schemeClr val="dk1"/>
                </a:solidFill>
              </a:rPr>
              <a:pPr algn="r"/>
              <a:t>4</a:t>
            </a:fld>
            <a:endParaRPr sz="1200">
              <a:solidFill>
                <a:schemeClr val="dk1"/>
              </a:solidFill>
            </a:endParaRPr>
          </a:p>
        </p:txBody>
      </p:sp>
    </p:spTree>
    <p:extLst>
      <p:ext uri="{BB962C8B-B14F-4D97-AF65-F5344CB8AC3E}">
        <p14:creationId xmlns:p14="http://schemas.microsoft.com/office/powerpoint/2010/main" val="314452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bf4762d30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1" name="Google Shape;491;g2bf4762d30_2_18:notes"/>
          <p:cNvSpPr txBox="1">
            <a:spLocks noGrp="1"/>
          </p:cNvSpPr>
          <p:nvPr>
            <p:ph type="body" idx="1"/>
          </p:nvPr>
        </p:nvSpPr>
        <p:spPr>
          <a:xfrm>
            <a:off x="685801" y="4343400"/>
            <a:ext cx="5486400" cy="4114800"/>
          </a:xfrm>
          <a:prstGeom prst="rect">
            <a:avLst/>
          </a:prstGeom>
          <a:noFill/>
          <a:ln>
            <a:noFill/>
          </a:ln>
        </p:spPr>
        <p:txBody>
          <a:bodyPr spcFirstLastPara="1" wrap="square" lIns="91416" tIns="45695" rIns="91416" bIns="45695" anchor="t" anchorCtr="0">
            <a:noAutofit/>
          </a:bodyPr>
          <a:lstStyle/>
          <a:p>
            <a:pPr marL="0" indent="0">
              <a:buNone/>
            </a:pPr>
            <a:endParaRPr sz="1200">
              <a:solidFill>
                <a:schemeClr val="dk1"/>
              </a:solidFill>
              <a:latin typeface="Calibri"/>
              <a:ea typeface="Calibri"/>
              <a:cs typeface="Calibri"/>
              <a:sym typeface="Calibri"/>
            </a:endParaRPr>
          </a:p>
        </p:txBody>
      </p:sp>
      <p:sp>
        <p:nvSpPr>
          <p:cNvPr id="492" name="Google Shape;492;g2bf4762d30_2_18:notes"/>
          <p:cNvSpPr txBox="1">
            <a:spLocks noGrp="1"/>
          </p:cNvSpPr>
          <p:nvPr>
            <p:ph type="ftr" idx="11"/>
          </p:nvPr>
        </p:nvSpPr>
        <p:spPr>
          <a:xfrm>
            <a:off x="0" y="8685213"/>
            <a:ext cx="2971800" cy="457200"/>
          </a:xfrm>
          <a:prstGeom prst="rect">
            <a:avLst/>
          </a:prstGeom>
          <a:noFill/>
          <a:ln>
            <a:noFill/>
          </a:ln>
        </p:spPr>
        <p:txBody>
          <a:bodyPr spcFirstLastPara="1" wrap="square" lIns="91416" tIns="45695" rIns="91416" bIns="45695" anchor="b" anchorCtr="0">
            <a:noAutofit/>
          </a:bodyPr>
          <a:lstStyle/>
          <a:p>
            <a:r>
              <a:rPr lang="en-US" sz="1200"/>
              <a:t>Version 1.4</a:t>
            </a:r>
            <a:endParaRPr/>
          </a:p>
        </p:txBody>
      </p:sp>
      <p:sp>
        <p:nvSpPr>
          <p:cNvPr id="493" name="Google Shape;493;g2bf4762d30_2_18:notes"/>
          <p:cNvSpPr txBox="1">
            <a:spLocks noGrp="1"/>
          </p:cNvSpPr>
          <p:nvPr>
            <p:ph type="sldNum" idx="12"/>
          </p:nvPr>
        </p:nvSpPr>
        <p:spPr>
          <a:xfrm>
            <a:off x="3884613" y="8685213"/>
            <a:ext cx="2971800" cy="457200"/>
          </a:xfrm>
          <a:prstGeom prst="rect">
            <a:avLst/>
          </a:prstGeom>
          <a:noFill/>
          <a:ln>
            <a:noFill/>
          </a:ln>
        </p:spPr>
        <p:txBody>
          <a:bodyPr spcFirstLastPara="1" wrap="square" lIns="91416" tIns="45695" rIns="91416" bIns="45695" anchor="b" anchorCtr="0">
            <a:noAutofit/>
          </a:bodyPr>
          <a:lstStyle/>
          <a:p>
            <a:pPr algn="r"/>
            <a:fld id="{00000000-1234-1234-1234-123412341234}" type="slidenum">
              <a:rPr lang="en-US" sz="1200"/>
              <a:pPr algn="r"/>
              <a:t>5</a:t>
            </a:fld>
            <a:endParaRPr sz="1200"/>
          </a:p>
        </p:txBody>
      </p:sp>
      <p:sp>
        <p:nvSpPr>
          <p:cNvPr id="494" name="Google Shape;494;g2bf4762d30_2_18:notes"/>
          <p:cNvSpPr txBox="1"/>
          <p:nvPr/>
        </p:nvSpPr>
        <p:spPr>
          <a:xfrm>
            <a:off x="2" y="0"/>
            <a:ext cx="3810000" cy="369300"/>
          </a:xfrm>
          <a:prstGeom prst="rect">
            <a:avLst/>
          </a:prstGeom>
          <a:noFill/>
          <a:ln>
            <a:noFill/>
          </a:ln>
        </p:spPr>
        <p:txBody>
          <a:bodyPr spcFirstLastPara="1" wrap="square" lIns="91416" tIns="45695" rIns="91416" bIns="45695" anchor="t"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927038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41d356af3e_0_6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41d356af3e_0_64:notes"/>
          <p:cNvSpPr txBox="1">
            <a:spLocks noGrp="1"/>
          </p:cNvSpPr>
          <p:nvPr>
            <p:ph type="body" idx="1"/>
          </p:nvPr>
        </p:nvSpPr>
        <p:spPr>
          <a:xfrm>
            <a:off x="702310" y="4421824"/>
            <a:ext cx="5618480" cy="4189095"/>
          </a:xfrm>
          <a:prstGeom prst="rect">
            <a:avLst/>
          </a:prstGeom>
        </p:spPr>
        <p:txBody>
          <a:bodyPr spcFirstLastPara="1" wrap="square" lIns="93299" tIns="93299" rIns="93299" bIns="93299" anchor="t" anchorCtr="0">
            <a:noAutofit/>
          </a:bodyPr>
          <a:lstStyle/>
          <a:p>
            <a:pPr marL="0" indent="0">
              <a:buNone/>
            </a:pPr>
            <a:r>
              <a:rPr lang="en"/>
              <a:t>How are we meeting the elements they identified connected to offerings throughout the offerings of the day? </a:t>
            </a:r>
            <a:endParaRPr/>
          </a:p>
        </p:txBody>
      </p:sp>
    </p:spTree>
    <p:extLst>
      <p:ext uri="{BB962C8B-B14F-4D97-AF65-F5344CB8AC3E}">
        <p14:creationId xmlns:p14="http://schemas.microsoft.com/office/powerpoint/2010/main" val="258051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496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2e14c2fb6_2_81:notes"/>
          <p:cNvSpPr txBox="1">
            <a:spLocks noGrp="1"/>
          </p:cNvSpPr>
          <p:nvPr>
            <p:ph type="body" idx="1"/>
          </p:nvPr>
        </p:nvSpPr>
        <p:spPr>
          <a:xfrm>
            <a:off x="702310" y="4421825"/>
            <a:ext cx="5618480" cy="4189095"/>
          </a:xfrm>
          <a:prstGeom prst="rect">
            <a:avLst/>
          </a:prstGeom>
          <a:noFill/>
          <a:ln>
            <a:noFill/>
          </a:ln>
        </p:spPr>
        <p:txBody>
          <a:bodyPr spcFirstLastPara="1" wrap="square" lIns="93146" tIns="46585" rIns="93146" bIns="46585" anchor="t" anchorCtr="0">
            <a:noAutofit/>
          </a:bodyPr>
          <a:lstStyle/>
          <a:p>
            <a:pPr marL="0" indent="0">
              <a:buSzPts val="1400"/>
              <a:buNone/>
            </a:pPr>
            <a:r>
              <a:rPr lang="en" sz="1200">
                <a:solidFill>
                  <a:schemeClr val="dk1"/>
                </a:solidFill>
                <a:latin typeface="Calibri"/>
                <a:ea typeface="Calibri"/>
                <a:cs typeface="Calibri"/>
                <a:sym typeface="Calibri"/>
              </a:rPr>
              <a:t>Erin</a:t>
            </a:r>
            <a:endParaRPr sz="1200">
              <a:solidFill>
                <a:schemeClr val="dk1"/>
              </a:solidFill>
              <a:latin typeface="Calibri"/>
              <a:ea typeface="Calibri"/>
              <a:cs typeface="Calibri"/>
              <a:sym typeface="Calibri"/>
            </a:endParaRPr>
          </a:p>
        </p:txBody>
      </p:sp>
      <p:sp>
        <p:nvSpPr>
          <p:cNvPr id="376" name="Google Shape;376;g42e14c2fb6_2_81: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917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42e14c2fb6_2_8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42e14c2fb6_2_88:notes"/>
          <p:cNvSpPr txBox="1">
            <a:spLocks noGrp="1"/>
          </p:cNvSpPr>
          <p:nvPr>
            <p:ph type="body" idx="1"/>
          </p:nvPr>
        </p:nvSpPr>
        <p:spPr>
          <a:xfrm>
            <a:off x="702310" y="4421825"/>
            <a:ext cx="5618480" cy="4189095"/>
          </a:xfrm>
          <a:prstGeom prst="rect">
            <a:avLst/>
          </a:prstGeom>
          <a:noFill/>
          <a:ln>
            <a:noFill/>
          </a:ln>
        </p:spPr>
        <p:txBody>
          <a:bodyPr spcFirstLastPara="1" wrap="square" lIns="93146" tIns="46585" rIns="93146" bIns="46585" anchor="t" anchorCtr="0">
            <a:noAutofit/>
          </a:bodyPr>
          <a:lstStyle/>
          <a:p>
            <a:pPr marL="0" indent="0">
              <a:buSzPts val="1400"/>
              <a:buNone/>
            </a:pPr>
            <a:r>
              <a:rPr lang="en" sz="1200">
                <a:solidFill>
                  <a:schemeClr val="dk1"/>
                </a:solidFill>
                <a:latin typeface="Calibri"/>
                <a:ea typeface="Calibri"/>
                <a:cs typeface="Calibri"/>
                <a:sym typeface="Calibri"/>
              </a:rPr>
              <a:t>LIsa M. Focus of the session will be on state and federal, not local.  Although local boards have a role to play.</a:t>
            </a:r>
            <a:endParaRPr sz="1200">
              <a:solidFill>
                <a:schemeClr val="dk1"/>
              </a:solidFill>
              <a:latin typeface="Calibri"/>
              <a:ea typeface="Calibri"/>
              <a:cs typeface="Calibri"/>
              <a:sym typeface="Calibri"/>
            </a:endParaRPr>
          </a:p>
          <a:p>
            <a:pPr marL="0" indent="0">
              <a:buSzPts val="1400"/>
              <a:buNone/>
            </a:pPr>
            <a:r>
              <a:rPr lang="en" sz="2200" b="1">
                <a:solidFill>
                  <a:schemeClr val="dk1"/>
                </a:solidFill>
                <a:latin typeface="Calibri"/>
                <a:ea typeface="Calibri"/>
                <a:cs typeface="Calibri"/>
                <a:sym typeface="Calibri"/>
              </a:rPr>
              <a:t>Local Accountability</a:t>
            </a:r>
            <a:r>
              <a:rPr lang="en" sz="2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453610" lvl="1" indent="0">
              <a:buSzPts val="1400"/>
              <a:buNone/>
            </a:pPr>
            <a:r>
              <a:rPr lang="en" sz="1800">
                <a:solidFill>
                  <a:schemeClr val="dk1"/>
                </a:solidFill>
                <a:latin typeface="Calibri"/>
                <a:ea typeface="Calibri"/>
                <a:cs typeface="Calibri"/>
                <a:sym typeface="Calibri"/>
              </a:rPr>
              <a:t>Local School Boards are the focus of accountability in every district. ‘Local taxpayers look to the school board if school finances are not handled appropriately. Parents look to the board on matters of students safety, teacher quality, student achievement, and any other matter pertaining to the district or their child’. (From CASB web-site, </a:t>
            </a:r>
            <a:r>
              <a:rPr lang="en" sz="1800" u="sng">
                <a:solidFill>
                  <a:schemeClr val="hlink"/>
                </a:solidFill>
                <a:latin typeface="Calibri"/>
                <a:ea typeface="Calibri"/>
                <a:cs typeface="Calibri"/>
                <a:sym typeface="Calibri"/>
                <a:hlinkClick r:id="rId3"/>
              </a:rPr>
              <a:t>https://www.casb.org/domain/52</a:t>
            </a:r>
            <a:r>
              <a:rPr lang="en" sz="18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indent="0">
              <a:buSzPts val="1400"/>
              <a:buNone/>
            </a:pPr>
            <a:r>
              <a:rPr lang="en" sz="2200" b="1" i="1">
                <a:solidFill>
                  <a:schemeClr val="dk1"/>
                </a:solidFill>
                <a:latin typeface="Calibri"/>
                <a:ea typeface="Calibri"/>
                <a:cs typeface="Calibri"/>
                <a:sym typeface="Calibri"/>
              </a:rPr>
              <a:t>State Accountability</a:t>
            </a:r>
            <a:r>
              <a:rPr lang="en" sz="2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453610" lvl="1" indent="0">
              <a:buSzPts val="1400"/>
              <a:buNone/>
            </a:pPr>
            <a:r>
              <a:rPr lang="en" sz="1800">
                <a:solidFill>
                  <a:schemeClr val="dk1"/>
                </a:solidFill>
                <a:latin typeface="Calibri"/>
                <a:ea typeface="Calibri"/>
                <a:cs typeface="Calibri"/>
                <a:sym typeface="Calibri"/>
              </a:rPr>
              <a:t>The Colorado Educational Accountability Act (SB 09-163) is the foundation of our state accountability requirements</a:t>
            </a:r>
            <a:endParaRPr sz="1200">
              <a:solidFill>
                <a:schemeClr val="dk1"/>
              </a:solidFill>
              <a:latin typeface="Calibri"/>
              <a:ea typeface="Calibri"/>
              <a:cs typeface="Calibri"/>
              <a:sym typeface="Calibri"/>
            </a:endParaRPr>
          </a:p>
          <a:p>
            <a:pPr marL="453610" lvl="1" indent="0">
              <a:buSzPts val="1400"/>
              <a:buNone/>
            </a:pPr>
            <a:r>
              <a:rPr lang="en" sz="1800">
                <a:solidFill>
                  <a:schemeClr val="dk1"/>
                </a:solidFill>
                <a:latin typeface="Calibri"/>
                <a:ea typeface="Calibri"/>
                <a:cs typeface="Calibri"/>
                <a:sym typeface="Calibri"/>
              </a:rPr>
              <a:t>It calls for one set of outcome data to determine overall district and school accountability -- </a:t>
            </a:r>
            <a:r>
              <a:rPr lang="en" sz="1800" b="1">
                <a:solidFill>
                  <a:schemeClr val="dk1"/>
                </a:solidFill>
                <a:latin typeface="Calibri"/>
                <a:ea typeface="Calibri"/>
                <a:cs typeface="Calibri"/>
                <a:sym typeface="Calibri"/>
              </a:rPr>
              <a:t>the Performance Frameworks</a:t>
            </a:r>
            <a:endParaRPr sz="1200">
              <a:solidFill>
                <a:schemeClr val="dk1"/>
              </a:solidFill>
              <a:latin typeface="Calibri"/>
              <a:ea typeface="Calibri"/>
              <a:cs typeface="Calibri"/>
              <a:sym typeface="Calibri"/>
            </a:endParaRPr>
          </a:p>
          <a:p>
            <a:pPr marL="453610" lvl="1" indent="0">
              <a:buSzPts val="1400"/>
              <a:buNone/>
            </a:pPr>
            <a:r>
              <a:rPr lang="en" sz="1800">
                <a:solidFill>
                  <a:schemeClr val="dk1"/>
                </a:solidFill>
                <a:latin typeface="Calibri"/>
                <a:ea typeface="Calibri"/>
                <a:cs typeface="Calibri"/>
                <a:sym typeface="Calibri"/>
              </a:rPr>
              <a:t>Expects each school and district to develop an improvement plan aligned with its assigned performance framework – </a:t>
            </a:r>
            <a:r>
              <a:rPr lang="en" sz="1800" b="1">
                <a:solidFill>
                  <a:schemeClr val="dk1"/>
                </a:solidFill>
                <a:latin typeface="Calibri"/>
                <a:ea typeface="Calibri"/>
                <a:cs typeface="Calibri"/>
                <a:sym typeface="Calibri"/>
              </a:rPr>
              <a:t>Unified Improvement Plan</a:t>
            </a:r>
            <a:endParaRPr sz="1200">
              <a:solidFill>
                <a:schemeClr val="dk1"/>
              </a:solidFill>
              <a:latin typeface="Calibri"/>
              <a:ea typeface="Calibri"/>
              <a:cs typeface="Calibri"/>
              <a:sym typeface="Calibri"/>
            </a:endParaRPr>
          </a:p>
          <a:p>
            <a:pPr marL="453610" lvl="1" indent="0">
              <a:buSzPts val="1400"/>
              <a:buNone/>
            </a:pPr>
            <a:r>
              <a:rPr lang="en" sz="1800">
                <a:solidFill>
                  <a:schemeClr val="dk1"/>
                </a:solidFill>
                <a:latin typeface="Calibri"/>
                <a:ea typeface="Calibri"/>
                <a:cs typeface="Calibri"/>
                <a:sym typeface="Calibri"/>
              </a:rPr>
              <a:t>It identifies those schools and districts with the greatest need, in order to direct resources and support.</a:t>
            </a:r>
            <a:endParaRPr sz="1200">
              <a:solidFill>
                <a:schemeClr val="dk1"/>
              </a:solidFill>
              <a:latin typeface="Calibri"/>
              <a:ea typeface="Calibri"/>
              <a:cs typeface="Calibri"/>
              <a:sym typeface="Calibri"/>
            </a:endParaRPr>
          </a:p>
          <a:p>
            <a:pPr marL="0" indent="0">
              <a:buSzPts val="1400"/>
              <a:buNone/>
            </a:pPr>
            <a:r>
              <a:rPr lang="en" sz="2200" b="1">
                <a:solidFill>
                  <a:schemeClr val="dk1"/>
                </a:solidFill>
                <a:latin typeface="Calibri"/>
                <a:ea typeface="Calibri"/>
                <a:cs typeface="Calibri"/>
                <a:sym typeface="Calibri"/>
              </a:rPr>
              <a:t>Federal Accountability</a:t>
            </a:r>
            <a:r>
              <a:rPr lang="en" sz="2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453610" lvl="1" indent="0">
              <a:buSzPts val="1400"/>
              <a:buNone/>
            </a:pPr>
            <a:r>
              <a:rPr lang="en" sz="1800">
                <a:solidFill>
                  <a:schemeClr val="dk1"/>
                </a:solidFill>
                <a:latin typeface="Calibri"/>
                <a:ea typeface="Calibri"/>
                <a:cs typeface="Calibri"/>
                <a:sym typeface="Calibri"/>
              </a:rPr>
              <a:t>During 2017, Colorado submitted their Every Student Succeeds (ESSA) state plan and it outlines federal accountability requirements.</a:t>
            </a:r>
            <a:endParaRPr sz="1200">
              <a:solidFill>
                <a:schemeClr val="dk1"/>
              </a:solidFill>
              <a:latin typeface="Calibri"/>
              <a:ea typeface="Calibri"/>
              <a:cs typeface="Calibri"/>
              <a:sym typeface="Calibri"/>
            </a:endParaRPr>
          </a:p>
          <a:p>
            <a:pPr marL="0" indent="0">
              <a:buSzPts val="1400"/>
              <a:buNone/>
            </a:pPr>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724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42e14c2fb6_2_100:notes"/>
          <p:cNvSpPr txBox="1">
            <a:spLocks noGrp="1"/>
          </p:cNvSpPr>
          <p:nvPr>
            <p:ph type="body" idx="1"/>
          </p:nvPr>
        </p:nvSpPr>
        <p:spPr>
          <a:xfrm>
            <a:off x="702310" y="4421824"/>
            <a:ext cx="5618400" cy="4189200"/>
          </a:xfrm>
          <a:prstGeom prst="rect">
            <a:avLst/>
          </a:prstGeom>
          <a:noFill/>
          <a:ln>
            <a:noFill/>
          </a:ln>
        </p:spPr>
        <p:txBody>
          <a:bodyPr spcFirstLastPara="1" wrap="square" lIns="93146" tIns="46585" rIns="93146" bIns="46585" anchor="t" anchorCtr="0">
            <a:noAutofit/>
          </a:bodyPr>
          <a:lstStyle/>
          <a:p>
            <a:pPr marL="0" indent="0">
              <a:buSzPts val="1400"/>
              <a:buNone/>
            </a:pPr>
            <a:r>
              <a:rPr lang="en" sz="1200">
                <a:solidFill>
                  <a:schemeClr val="dk1"/>
                </a:solidFill>
                <a:latin typeface="Calibri"/>
                <a:ea typeface="Calibri"/>
                <a:cs typeface="Calibri"/>
                <a:sym typeface="Calibri"/>
              </a:rPr>
              <a:t>Lisa</a:t>
            </a:r>
            <a:endParaRPr sz="1200">
              <a:solidFill>
                <a:schemeClr val="dk1"/>
              </a:solidFill>
              <a:latin typeface="Calibri"/>
              <a:ea typeface="Calibri"/>
              <a:cs typeface="Calibri"/>
              <a:sym typeface="Calibri"/>
            </a:endParaRPr>
          </a:p>
        </p:txBody>
      </p:sp>
      <p:sp>
        <p:nvSpPr>
          <p:cNvPr id="409" name="Google Shape;409;g42e14c2fb6_2_10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3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143000" y="2393156"/>
            <a:ext cx="6858000" cy="1360800"/>
          </a:xfrm>
          <a:prstGeom prst="rect">
            <a:avLst/>
          </a:prstGeom>
          <a:noFill/>
          <a:ln>
            <a:noFill/>
          </a:ln>
        </p:spPr>
        <p:txBody>
          <a:bodyPr spcFirstLastPara="1" wrap="square" lIns="0" tIns="0" rIns="0" bIns="0" anchor="t" anchorCtr="0"/>
          <a:lstStyle>
            <a:lvl1pPr marR="0" lvl="0" algn="ctr" rtl="0">
              <a:lnSpc>
                <a:spcPct val="100000"/>
              </a:lnSpc>
              <a:spcBef>
                <a:spcPts val="0"/>
              </a:spcBef>
              <a:spcAft>
                <a:spcPts val="0"/>
              </a:spcAft>
              <a:buClr>
                <a:schemeClr val="dk1"/>
              </a:buClr>
              <a:buSzPts val="4500"/>
              <a:buFont typeface="Arial"/>
              <a:buNone/>
              <a:defRPr sz="45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 name="Google Shape;11;p2"/>
          <p:cNvSpPr txBox="1">
            <a:spLocks noGrp="1"/>
          </p:cNvSpPr>
          <p:nvPr>
            <p:ph type="subTitle" idx="1"/>
          </p:nvPr>
        </p:nvSpPr>
        <p:spPr>
          <a:xfrm>
            <a:off x="1143000" y="4003285"/>
            <a:ext cx="6858000" cy="447300"/>
          </a:xfrm>
          <a:prstGeom prst="rect">
            <a:avLst/>
          </a:prstGeom>
          <a:noFill/>
          <a:ln>
            <a:noFill/>
          </a:ln>
        </p:spPr>
        <p:txBody>
          <a:bodyPr spcFirstLastPara="1" wrap="square" lIns="0" tIns="0" rIns="0" bIns="0" anchor="t" anchorCtr="0"/>
          <a:lstStyle>
            <a:lvl1pPr marR="0" lvl="0" algn="ctr"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9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pic>
        <p:nvPicPr>
          <p:cNvPr id="12" name="Google Shape;12;p2" title="Colorado Department of Education logo"/>
          <p:cNvPicPr preferRelativeResize="0"/>
          <p:nvPr/>
        </p:nvPicPr>
        <p:blipFill rotWithShape="1">
          <a:blip r:embed="rId2">
            <a:alphaModFix/>
          </a:blip>
          <a:srcRect/>
          <a:stretch/>
        </p:blipFill>
        <p:spPr>
          <a:xfrm>
            <a:off x="2552030" y="1367384"/>
            <a:ext cx="3368425" cy="614268"/>
          </a:xfrm>
          <a:prstGeom prst="rect">
            <a:avLst/>
          </a:prstGeom>
          <a:noFill/>
          <a:ln>
            <a:noFill/>
          </a:ln>
        </p:spPr>
      </p:pic>
      <p:pic>
        <p:nvPicPr>
          <p:cNvPr id="13" name="Google Shape;13;p2" title="Header graphic"/>
          <p:cNvPicPr preferRelativeResize="0"/>
          <p:nvPr/>
        </p:nvPicPr>
        <p:blipFill rotWithShape="1">
          <a:blip r:embed="rId3">
            <a:alphaModFix/>
          </a:blip>
          <a:srcRect/>
          <a:stretch/>
        </p:blipFill>
        <p:spPr>
          <a:xfrm>
            <a:off x="0" y="0"/>
            <a:ext cx="9144470" cy="9430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14"/>
        <p:cNvGrpSpPr/>
        <p:nvPr/>
      </p:nvGrpSpPr>
      <p:grpSpPr>
        <a:xfrm>
          <a:off x="0" y="0"/>
          <a:ext cx="0" cy="0"/>
          <a:chOff x="0" y="0"/>
          <a:chExt cx="0" cy="0"/>
        </a:xfrm>
      </p:grpSpPr>
      <p:pic>
        <p:nvPicPr>
          <p:cNvPr id="15" name="Google Shape;15;p3" title="Header graphic"/>
          <p:cNvPicPr preferRelativeResize="0"/>
          <p:nvPr/>
        </p:nvPicPr>
        <p:blipFill rotWithShape="1">
          <a:blip r:embed="rId2">
            <a:alphaModFix/>
          </a:blip>
          <a:srcRect/>
          <a:stretch/>
        </p:blipFill>
        <p:spPr>
          <a:xfrm>
            <a:off x="0" y="0"/>
            <a:ext cx="9144470" cy="943024"/>
          </a:xfrm>
          <a:prstGeom prst="rect">
            <a:avLst/>
          </a:prstGeom>
          <a:noFill/>
          <a:ln>
            <a:noFill/>
          </a:ln>
        </p:spPr>
      </p:pic>
      <p:sp>
        <p:nvSpPr>
          <p:cNvPr id="16" name="Google Shape;16;p3"/>
          <p:cNvSpPr txBox="1">
            <a:spLocks noGrp="1"/>
          </p:cNvSpPr>
          <p:nvPr>
            <p:ph type="title"/>
          </p:nvPr>
        </p:nvSpPr>
        <p:spPr>
          <a:xfrm>
            <a:off x="205740" y="205741"/>
            <a:ext cx="4373400" cy="5349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7" name="Google Shape;17;p3"/>
          <p:cNvSpPr txBox="1">
            <a:spLocks noGrp="1"/>
          </p:cNvSpPr>
          <p:nvPr>
            <p:ph type="body" idx="1"/>
          </p:nvPr>
        </p:nvSpPr>
        <p:spPr>
          <a:xfrm>
            <a:off x="628650" y="1097280"/>
            <a:ext cx="7886700" cy="3263400"/>
          </a:xfrm>
          <a:prstGeom prst="rect">
            <a:avLst/>
          </a:prstGeom>
          <a:noFill/>
          <a:ln>
            <a:noFill/>
          </a:ln>
        </p:spPr>
        <p:txBody>
          <a:bodyPr spcFirstLastPara="1" wrap="square" lIns="0" tIns="0" rIns="0" bIns="0" anchor="t" anchorCtr="0"/>
          <a:lstStyle>
            <a:lvl1pPr marL="457200" marR="0" lvl="0" indent="-228600" algn="l" rtl="0">
              <a:lnSpc>
                <a:spcPct val="90000"/>
              </a:lnSpc>
              <a:spcBef>
                <a:spcPts val="800"/>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8" name="Google Shape;18;p3" title="CDE logo"/>
          <p:cNvPicPr preferRelativeResize="0"/>
          <p:nvPr/>
        </p:nvPicPr>
        <p:blipFill rotWithShape="1">
          <a:blip r:embed="rId3">
            <a:alphaModFix/>
          </a:blip>
          <a:srcRect/>
          <a:stretch/>
        </p:blipFill>
        <p:spPr>
          <a:xfrm>
            <a:off x="8243867" y="4604147"/>
            <a:ext cx="771565" cy="419122"/>
          </a:xfrm>
          <a:prstGeom prst="rect">
            <a:avLst/>
          </a:prstGeom>
          <a:noFill/>
          <a:ln>
            <a:noFill/>
          </a:ln>
        </p:spPr>
      </p:pic>
      <p:sp>
        <p:nvSpPr>
          <p:cNvPr id="19" name="Google Shape;19;p3"/>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rgbClr val="A5A5A5"/>
                </a:solidFill>
                <a:latin typeface="Calibri"/>
                <a:ea typeface="Calibri"/>
                <a:cs typeface="Calibri"/>
                <a:sym typeface="Calibri"/>
              </a:defRPr>
            </a:lvl1pPr>
            <a:lvl2pPr marL="0" marR="0" lvl="1" indent="0" algn="ctr" rtl="0">
              <a:spcBef>
                <a:spcPts val="0"/>
              </a:spcBef>
              <a:buNone/>
              <a:defRPr sz="1200" b="0" i="0" u="none" strike="noStrike" cap="none">
                <a:solidFill>
                  <a:srgbClr val="A5A5A5"/>
                </a:solidFill>
                <a:latin typeface="Calibri"/>
                <a:ea typeface="Calibri"/>
                <a:cs typeface="Calibri"/>
                <a:sym typeface="Calibri"/>
              </a:defRPr>
            </a:lvl2pPr>
            <a:lvl3pPr marL="0" marR="0" lvl="2" indent="0" algn="ctr" rtl="0">
              <a:spcBef>
                <a:spcPts val="0"/>
              </a:spcBef>
              <a:buNone/>
              <a:defRPr sz="1200" b="0" i="0" u="none" strike="noStrike" cap="none">
                <a:solidFill>
                  <a:srgbClr val="A5A5A5"/>
                </a:solidFill>
                <a:latin typeface="Calibri"/>
                <a:ea typeface="Calibri"/>
                <a:cs typeface="Calibri"/>
                <a:sym typeface="Calibri"/>
              </a:defRPr>
            </a:lvl3pPr>
            <a:lvl4pPr marL="0" marR="0" lvl="3" indent="0" algn="ctr" rtl="0">
              <a:spcBef>
                <a:spcPts val="0"/>
              </a:spcBef>
              <a:buNone/>
              <a:defRPr sz="1200" b="0" i="0" u="none" strike="noStrike" cap="none">
                <a:solidFill>
                  <a:srgbClr val="A5A5A5"/>
                </a:solidFill>
                <a:latin typeface="Calibri"/>
                <a:ea typeface="Calibri"/>
                <a:cs typeface="Calibri"/>
                <a:sym typeface="Calibri"/>
              </a:defRPr>
            </a:lvl4pPr>
            <a:lvl5pPr marL="0" marR="0" lvl="4" indent="0" algn="ctr" rtl="0">
              <a:spcBef>
                <a:spcPts val="0"/>
              </a:spcBef>
              <a:buNone/>
              <a:defRPr sz="1200" b="0" i="0" u="none" strike="noStrike" cap="none">
                <a:solidFill>
                  <a:srgbClr val="A5A5A5"/>
                </a:solidFill>
                <a:latin typeface="Calibri"/>
                <a:ea typeface="Calibri"/>
                <a:cs typeface="Calibri"/>
                <a:sym typeface="Calibri"/>
              </a:defRPr>
            </a:lvl5pPr>
            <a:lvl6pPr marL="0" marR="0" lvl="5" indent="0" algn="ctr" rtl="0">
              <a:spcBef>
                <a:spcPts val="0"/>
              </a:spcBef>
              <a:buNone/>
              <a:defRPr sz="1200" b="0" i="0" u="none" strike="noStrike" cap="none">
                <a:solidFill>
                  <a:srgbClr val="A5A5A5"/>
                </a:solidFill>
                <a:latin typeface="Calibri"/>
                <a:ea typeface="Calibri"/>
                <a:cs typeface="Calibri"/>
                <a:sym typeface="Calibri"/>
              </a:defRPr>
            </a:lvl6pPr>
            <a:lvl7pPr marL="0" marR="0" lvl="6" indent="0" algn="ctr" rtl="0">
              <a:spcBef>
                <a:spcPts val="0"/>
              </a:spcBef>
              <a:buNone/>
              <a:defRPr sz="1200" b="0" i="0" u="none" strike="noStrike" cap="none">
                <a:solidFill>
                  <a:srgbClr val="A5A5A5"/>
                </a:solidFill>
                <a:latin typeface="Calibri"/>
                <a:ea typeface="Calibri"/>
                <a:cs typeface="Calibri"/>
                <a:sym typeface="Calibri"/>
              </a:defRPr>
            </a:lvl7pPr>
            <a:lvl8pPr marL="0" marR="0" lvl="7" indent="0" algn="ctr" rtl="0">
              <a:spcBef>
                <a:spcPts val="0"/>
              </a:spcBef>
              <a:buNone/>
              <a:defRPr sz="1200" b="0" i="0" u="none" strike="noStrike" cap="none">
                <a:solidFill>
                  <a:srgbClr val="A5A5A5"/>
                </a:solidFill>
                <a:latin typeface="Calibri"/>
                <a:ea typeface="Calibri"/>
                <a:cs typeface="Calibri"/>
                <a:sym typeface="Calibri"/>
              </a:defRPr>
            </a:lvl8pPr>
            <a:lvl9pPr marL="0" marR="0" lvl="8" indent="0" algn="ctr" rtl="0">
              <a:spcBef>
                <a:spcPts val="0"/>
              </a:spcBef>
              <a:buNone/>
              <a:defRPr sz="12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28650" y="1097280"/>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4629150" y="1097280"/>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23" name="Google Shape;23;p4" title="CDE logo"/>
          <p:cNvPicPr preferRelativeResize="0"/>
          <p:nvPr/>
        </p:nvPicPr>
        <p:blipFill rotWithShape="1">
          <a:blip r:embed="rId2">
            <a:alphaModFix/>
          </a:blip>
          <a:srcRect/>
          <a:stretch/>
        </p:blipFill>
        <p:spPr>
          <a:xfrm>
            <a:off x="8243867" y="4604147"/>
            <a:ext cx="771565" cy="419122"/>
          </a:xfrm>
          <a:prstGeom prst="rect">
            <a:avLst/>
          </a:prstGeom>
          <a:noFill/>
          <a:ln>
            <a:noFill/>
          </a:ln>
        </p:spPr>
      </p:pic>
      <p:pic>
        <p:nvPicPr>
          <p:cNvPr id="24" name="Google Shape;24;p4" title="Header graphic"/>
          <p:cNvPicPr preferRelativeResize="0"/>
          <p:nvPr/>
        </p:nvPicPr>
        <p:blipFill rotWithShape="1">
          <a:blip r:embed="rId3">
            <a:alphaModFix/>
          </a:blip>
          <a:srcRect/>
          <a:stretch/>
        </p:blipFill>
        <p:spPr>
          <a:xfrm>
            <a:off x="0" y="0"/>
            <a:ext cx="9144470" cy="943024"/>
          </a:xfrm>
          <a:prstGeom prst="rect">
            <a:avLst/>
          </a:prstGeom>
          <a:noFill/>
          <a:ln>
            <a:noFill/>
          </a:ln>
        </p:spPr>
      </p:pic>
      <p:sp>
        <p:nvSpPr>
          <p:cNvPr id="25" name="Google Shape;25;p4"/>
          <p:cNvSpPr txBox="1">
            <a:spLocks noGrp="1"/>
          </p:cNvSpPr>
          <p:nvPr>
            <p:ph type="title"/>
          </p:nvPr>
        </p:nvSpPr>
        <p:spPr>
          <a:xfrm>
            <a:off x="205740" y="205741"/>
            <a:ext cx="4366200" cy="534900"/>
          </a:xfrm>
          <a:prstGeom prst="rect">
            <a:avLst/>
          </a:prstGeom>
          <a:noFill/>
          <a:ln>
            <a:noFill/>
          </a:ln>
        </p:spPr>
        <p:txBody>
          <a:bodyPr spcFirstLastPara="1" wrap="square" lIns="0" tIns="0" rIns="0" bIns="0" anchor="t" anchorCtr="0"/>
          <a:lstStyle>
            <a:lvl1pPr marR="0" lvl="0" algn="l" rtl="0">
              <a:lnSpc>
                <a:spcPct val="90000"/>
              </a:lnSpc>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6" name="Google Shape;26;p4"/>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rgbClr val="A5A5A5"/>
                </a:solidFill>
                <a:latin typeface="Calibri"/>
                <a:ea typeface="Calibri"/>
                <a:cs typeface="Calibri"/>
                <a:sym typeface="Calibri"/>
              </a:defRPr>
            </a:lvl1pPr>
            <a:lvl2pPr marL="0" marR="0" lvl="1" indent="0" algn="ctr" rtl="0">
              <a:spcBef>
                <a:spcPts val="0"/>
              </a:spcBef>
              <a:buNone/>
              <a:defRPr sz="1200" b="0" i="0" u="none" strike="noStrike" cap="none">
                <a:solidFill>
                  <a:srgbClr val="A5A5A5"/>
                </a:solidFill>
                <a:latin typeface="Calibri"/>
                <a:ea typeface="Calibri"/>
                <a:cs typeface="Calibri"/>
                <a:sym typeface="Calibri"/>
              </a:defRPr>
            </a:lvl2pPr>
            <a:lvl3pPr marL="0" marR="0" lvl="2" indent="0" algn="ctr" rtl="0">
              <a:spcBef>
                <a:spcPts val="0"/>
              </a:spcBef>
              <a:buNone/>
              <a:defRPr sz="1200" b="0" i="0" u="none" strike="noStrike" cap="none">
                <a:solidFill>
                  <a:srgbClr val="A5A5A5"/>
                </a:solidFill>
                <a:latin typeface="Calibri"/>
                <a:ea typeface="Calibri"/>
                <a:cs typeface="Calibri"/>
                <a:sym typeface="Calibri"/>
              </a:defRPr>
            </a:lvl3pPr>
            <a:lvl4pPr marL="0" marR="0" lvl="3" indent="0" algn="ctr" rtl="0">
              <a:spcBef>
                <a:spcPts val="0"/>
              </a:spcBef>
              <a:buNone/>
              <a:defRPr sz="1200" b="0" i="0" u="none" strike="noStrike" cap="none">
                <a:solidFill>
                  <a:srgbClr val="A5A5A5"/>
                </a:solidFill>
                <a:latin typeface="Calibri"/>
                <a:ea typeface="Calibri"/>
                <a:cs typeface="Calibri"/>
                <a:sym typeface="Calibri"/>
              </a:defRPr>
            </a:lvl4pPr>
            <a:lvl5pPr marL="0" marR="0" lvl="4" indent="0" algn="ctr" rtl="0">
              <a:spcBef>
                <a:spcPts val="0"/>
              </a:spcBef>
              <a:buNone/>
              <a:defRPr sz="1200" b="0" i="0" u="none" strike="noStrike" cap="none">
                <a:solidFill>
                  <a:srgbClr val="A5A5A5"/>
                </a:solidFill>
                <a:latin typeface="Calibri"/>
                <a:ea typeface="Calibri"/>
                <a:cs typeface="Calibri"/>
                <a:sym typeface="Calibri"/>
              </a:defRPr>
            </a:lvl5pPr>
            <a:lvl6pPr marL="0" marR="0" lvl="5" indent="0" algn="ctr" rtl="0">
              <a:spcBef>
                <a:spcPts val="0"/>
              </a:spcBef>
              <a:buNone/>
              <a:defRPr sz="1200" b="0" i="0" u="none" strike="noStrike" cap="none">
                <a:solidFill>
                  <a:srgbClr val="A5A5A5"/>
                </a:solidFill>
                <a:latin typeface="Calibri"/>
                <a:ea typeface="Calibri"/>
                <a:cs typeface="Calibri"/>
                <a:sym typeface="Calibri"/>
              </a:defRPr>
            </a:lvl6pPr>
            <a:lvl7pPr marL="0" marR="0" lvl="6" indent="0" algn="ctr" rtl="0">
              <a:spcBef>
                <a:spcPts val="0"/>
              </a:spcBef>
              <a:buNone/>
              <a:defRPr sz="1200" b="0" i="0" u="none" strike="noStrike" cap="none">
                <a:solidFill>
                  <a:srgbClr val="A5A5A5"/>
                </a:solidFill>
                <a:latin typeface="Calibri"/>
                <a:ea typeface="Calibri"/>
                <a:cs typeface="Calibri"/>
                <a:sym typeface="Calibri"/>
              </a:defRPr>
            </a:lvl7pPr>
            <a:lvl8pPr marL="0" marR="0" lvl="7" indent="0" algn="ctr" rtl="0">
              <a:spcBef>
                <a:spcPts val="0"/>
              </a:spcBef>
              <a:buNone/>
              <a:defRPr sz="1200" b="0" i="0" u="none" strike="noStrike" cap="none">
                <a:solidFill>
                  <a:srgbClr val="A5A5A5"/>
                </a:solidFill>
                <a:latin typeface="Calibri"/>
                <a:ea typeface="Calibri"/>
                <a:cs typeface="Calibri"/>
                <a:sym typeface="Calibri"/>
              </a:defRPr>
            </a:lvl8pPr>
            <a:lvl9pPr marL="0" marR="0" lvl="8" indent="0" algn="ctr" rtl="0">
              <a:spcBef>
                <a:spcPts val="0"/>
              </a:spcBef>
              <a:buNone/>
              <a:defRPr sz="12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Dk Green">
  <p:cSld name="Section Divider - Dk Green">
    <p:spTree>
      <p:nvGrpSpPr>
        <p:cNvPr id="1" name="Shape 27"/>
        <p:cNvGrpSpPr/>
        <p:nvPr/>
      </p:nvGrpSpPr>
      <p:grpSpPr>
        <a:xfrm>
          <a:off x="0" y="0"/>
          <a:ext cx="0" cy="0"/>
          <a:chOff x="0" y="0"/>
          <a:chExt cx="0" cy="0"/>
        </a:xfrm>
      </p:grpSpPr>
      <p:pic>
        <p:nvPicPr>
          <p:cNvPr id="28" name="Google Shape;28;p5" title="Dark Green section divider graphic"/>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29" name="Google Shape;29;p5"/>
          <p:cNvSpPr txBox="1">
            <a:spLocks noGrp="1"/>
          </p:cNvSpPr>
          <p:nvPr>
            <p:ph type="ctrTitle"/>
          </p:nvPr>
        </p:nvSpPr>
        <p:spPr>
          <a:xfrm>
            <a:off x="685800" y="1546622"/>
            <a:ext cx="7772400" cy="1790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4100"/>
              <a:buFont typeface="Arial"/>
              <a:buNone/>
              <a:defRPr sz="41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30" name="Google Shape;30;p5" title="CDE logo"/>
          <p:cNvPicPr preferRelativeResize="0"/>
          <p:nvPr/>
        </p:nvPicPr>
        <p:blipFill rotWithShape="1">
          <a:blip r:embed="rId3">
            <a:alphaModFix/>
          </a:blip>
          <a:srcRect/>
          <a:stretch/>
        </p:blipFill>
        <p:spPr>
          <a:xfrm>
            <a:off x="8036964" y="4684826"/>
            <a:ext cx="975231" cy="397317"/>
          </a:xfrm>
          <a:prstGeom prst="rect">
            <a:avLst/>
          </a:prstGeom>
          <a:noFill/>
          <a:ln>
            <a:noFill/>
          </a:ln>
        </p:spPr>
      </p:pic>
      <p:sp>
        <p:nvSpPr>
          <p:cNvPr id="31" name="Google Shape;31;p5"/>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32" name="Google Shape;32;p5" title="CDE logo"/>
          <p:cNvPicPr preferRelativeResize="0"/>
          <p:nvPr/>
        </p:nvPicPr>
        <p:blipFill rotWithShape="1">
          <a:blip r:embed="rId3">
            <a:alphaModFix/>
          </a:blip>
          <a:srcRect/>
          <a:stretch/>
        </p:blipFill>
        <p:spPr>
          <a:xfrm>
            <a:off x="8270008" y="4623374"/>
            <a:ext cx="726734" cy="3926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bright green">
  <p:cSld name="Section Divider - bright green">
    <p:spTree>
      <p:nvGrpSpPr>
        <p:cNvPr id="1" name="Shape 33"/>
        <p:cNvGrpSpPr/>
        <p:nvPr/>
      </p:nvGrpSpPr>
      <p:grpSpPr>
        <a:xfrm>
          <a:off x="0" y="0"/>
          <a:ext cx="0" cy="0"/>
          <a:chOff x="0" y="0"/>
          <a:chExt cx="0" cy="0"/>
        </a:xfrm>
      </p:grpSpPr>
      <p:pic>
        <p:nvPicPr>
          <p:cNvPr id="34" name="Google Shape;34;p6" title="Light Green section divider graphic"/>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35" name="Google Shape;35;p6"/>
          <p:cNvSpPr txBox="1">
            <a:spLocks noGrp="1"/>
          </p:cNvSpPr>
          <p:nvPr>
            <p:ph type="ctrTitle"/>
          </p:nvPr>
        </p:nvSpPr>
        <p:spPr>
          <a:xfrm>
            <a:off x="685800" y="1546622"/>
            <a:ext cx="7772400" cy="1790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4100"/>
              <a:buFont typeface="Arial"/>
              <a:buNone/>
              <a:defRPr sz="41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6" name="Google Shape;36;p6"/>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37" name="Google Shape;37;p6" title="CDE logo"/>
          <p:cNvPicPr preferRelativeResize="0"/>
          <p:nvPr/>
        </p:nvPicPr>
        <p:blipFill rotWithShape="1">
          <a:blip r:embed="rId3">
            <a:alphaModFix/>
          </a:blip>
          <a:srcRect/>
          <a:stretch/>
        </p:blipFill>
        <p:spPr>
          <a:xfrm>
            <a:off x="8270008" y="4623374"/>
            <a:ext cx="726734" cy="3926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Dkgreen to brightgreen">
  <p:cSld name="Section divider - Dkgreen to brightgreen">
    <p:spTree>
      <p:nvGrpSpPr>
        <p:cNvPr id="1" name="Shape 38"/>
        <p:cNvGrpSpPr/>
        <p:nvPr/>
      </p:nvGrpSpPr>
      <p:grpSpPr>
        <a:xfrm>
          <a:off x="0" y="0"/>
          <a:ext cx="0" cy="0"/>
          <a:chOff x="0" y="0"/>
          <a:chExt cx="0" cy="0"/>
        </a:xfrm>
      </p:grpSpPr>
      <p:pic>
        <p:nvPicPr>
          <p:cNvPr id="39" name="Google Shape;39;p7" title="Gradient section divider graphic"/>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40" name="Google Shape;40;p7"/>
          <p:cNvSpPr txBox="1">
            <a:spLocks noGrp="1"/>
          </p:cNvSpPr>
          <p:nvPr>
            <p:ph type="ctrTitle"/>
          </p:nvPr>
        </p:nvSpPr>
        <p:spPr>
          <a:xfrm>
            <a:off x="685800" y="1546622"/>
            <a:ext cx="7772400" cy="1790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4100"/>
              <a:buFont typeface="Arial"/>
              <a:buNone/>
              <a:defRPr sz="41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1" name="Google Shape;41;p7"/>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42" name="Google Shape;42;p7" title="CDE logo"/>
          <p:cNvPicPr preferRelativeResize="0"/>
          <p:nvPr/>
        </p:nvPicPr>
        <p:blipFill rotWithShape="1">
          <a:blip r:embed="rId3">
            <a:alphaModFix/>
          </a:blip>
          <a:srcRect/>
          <a:stretch/>
        </p:blipFill>
        <p:spPr>
          <a:xfrm>
            <a:off x="8270008" y="4623374"/>
            <a:ext cx="726734" cy="3926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3"/>
        <p:cNvGrpSpPr/>
        <p:nvPr/>
      </p:nvGrpSpPr>
      <p:grpSpPr>
        <a:xfrm>
          <a:off x="0" y="0"/>
          <a:ext cx="0" cy="0"/>
          <a:chOff x="0" y="0"/>
          <a:chExt cx="0" cy="0"/>
        </a:xfrm>
      </p:grpSpPr>
      <p:pic>
        <p:nvPicPr>
          <p:cNvPr id="44" name="Google Shape;44;p8" title="Dark green file folder section divider"/>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45" name="Google Shape;45;p8"/>
          <p:cNvSpPr txBox="1">
            <a:spLocks noGrp="1"/>
          </p:cNvSpPr>
          <p:nvPr>
            <p:ph type="ctrTitle"/>
          </p:nvPr>
        </p:nvSpPr>
        <p:spPr>
          <a:xfrm>
            <a:off x="685800" y="1546622"/>
            <a:ext cx="7772400" cy="1790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4100"/>
              <a:buFont typeface="Arial"/>
              <a:buNone/>
              <a:defRPr sz="41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6" name="Google Shape;46;p8"/>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pic>
        <p:nvPicPr>
          <p:cNvPr id="47" name="Google Shape;47;p8" title="CDE logo"/>
          <p:cNvPicPr preferRelativeResize="0"/>
          <p:nvPr/>
        </p:nvPicPr>
        <p:blipFill rotWithShape="1">
          <a:blip r:embed="rId3">
            <a:alphaModFix/>
          </a:blip>
          <a:srcRect/>
          <a:stretch/>
        </p:blipFill>
        <p:spPr>
          <a:xfrm>
            <a:off x="8270008" y="4623374"/>
            <a:ext cx="726734" cy="39267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8"/>
        <p:cNvGrpSpPr/>
        <p:nvPr/>
      </p:nvGrpSpPr>
      <p:grpSpPr>
        <a:xfrm>
          <a:off x="0" y="0"/>
          <a:ext cx="0" cy="0"/>
          <a:chOff x="0" y="0"/>
          <a:chExt cx="0" cy="0"/>
        </a:xfrm>
      </p:grpSpPr>
      <p:pic>
        <p:nvPicPr>
          <p:cNvPr id="49" name="Google Shape;49;p9" title="Light green file folder section divider"/>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50" name="Google Shape;50;p9"/>
          <p:cNvSpPr txBox="1">
            <a:spLocks noGrp="1"/>
          </p:cNvSpPr>
          <p:nvPr>
            <p:ph type="ctrTitle"/>
          </p:nvPr>
        </p:nvSpPr>
        <p:spPr>
          <a:xfrm>
            <a:off x="685800" y="1546622"/>
            <a:ext cx="7772400" cy="1790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4100"/>
              <a:buFont typeface="Arial"/>
              <a:buNone/>
              <a:defRPr sz="41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51" name="Google Shape;51;p9" title="CDE logo"/>
          <p:cNvPicPr preferRelativeResize="0"/>
          <p:nvPr/>
        </p:nvPicPr>
        <p:blipFill rotWithShape="1">
          <a:blip r:embed="rId3">
            <a:alphaModFix/>
          </a:blip>
          <a:srcRect/>
          <a:stretch/>
        </p:blipFill>
        <p:spPr>
          <a:xfrm>
            <a:off x="8270008" y="4623374"/>
            <a:ext cx="726734" cy="392671"/>
          </a:xfrm>
          <a:prstGeom prst="rect">
            <a:avLst/>
          </a:prstGeom>
          <a:noFill/>
          <a:ln>
            <a:noFill/>
          </a:ln>
        </p:spPr>
      </p:pic>
      <p:sp>
        <p:nvSpPr>
          <p:cNvPr id="52" name="Google Shape;52;p9"/>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rgbClr val="A5A5A5"/>
                </a:solidFill>
                <a:latin typeface="Calibri"/>
                <a:ea typeface="Calibri"/>
                <a:cs typeface="Calibri"/>
                <a:sym typeface="Calibri"/>
              </a:defRPr>
            </a:lvl1pPr>
            <a:lvl2pPr marL="0" marR="0" lvl="1" indent="0" algn="ctr" rtl="0">
              <a:spcBef>
                <a:spcPts val="0"/>
              </a:spcBef>
              <a:buNone/>
              <a:defRPr sz="1200" b="0" i="0" u="none" strike="noStrike" cap="none">
                <a:solidFill>
                  <a:srgbClr val="A5A5A5"/>
                </a:solidFill>
                <a:latin typeface="Calibri"/>
                <a:ea typeface="Calibri"/>
                <a:cs typeface="Calibri"/>
                <a:sym typeface="Calibri"/>
              </a:defRPr>
            </a:lvl2pPr>
            <a:lvl3pPr marL="0" marR="0" lvl="2" indent="0" algn="ctr" rtl="0">
              <a:spcBef>
                <a:spcPts val="0"/>
              </a:spcBef>
              <a:buNone/>
              <a:defRPr sz="1200" b="0" i="0" u="none" strike="noStrike" cap="none">
                <a:solidFill>
                  <a:srgbClr val="A5A5A5"/>
                </a:solidFill>
                <a:latin typeface="Calibri"/>
                <a:ea typeface="Calibri"/>
                <a:cs typeface="Calibri"/>
                <a:sym typeface="Calibri"/>
              </a:defRPr>
            </a:lvl3pPr>
            <a:lvl4pPr marL="0" marR="0" lvl="3" indent="0" algn="ctr" rtl="0">
              <a:spcBef>
                <a:spcPts val="0"/>
              </a:spcBef>
              <a:buNone/>
              <a:defRPr sz="1200" b="0" i="0" u="none" strike="noStrike" cap="none">
                <a:solidFill>
                  <a:srgbClr val="A5A5A5"/>
                </a:solidFill>
                <a:latin typeface="Calibri"/>
                <a:ea typeface="Calibri"/>
                <a:cs typeface="Calibri"/>
                <a:sym typeface="Calibri"/>
              </a:defRPr>
            </a:lvl4pPr>
            <a:lvl5pPr marL="0" marR="0" lvl="4" indent="0" algn="ctr" rtl="0">
              <a:spcBef>
                <a:spcPts val="0"/>
              </a:spcBef>
              <a:buNone/>
              <a:defRPr sz="1200" b="0" i="0" u="none" strike="noStrike" cap="none">
                <a:solidFill>
                  <a:srgbClr val="A5A5A5"/>
                </a:solidFill>
                <a:latin typeface="Calibri"/>
                <a:ea typeface="Calibri"/>
                <a:cs typeface="Calibri"/>
                <a:sym typeface="Calibri"/>
              </a:defRPr>
            </a:lvl5pPr>
            <a:lvl6pPr marL="0" marR="0" lvl="5" indent="0" algn="ctr" rtl="0">
              <a:spcBef>
                <a:spcPts val="0"/>
              </a:spcBef>
              <a:buNone/>
              <a:defRPr sz="1200" b="0" i="0" u="none" strike="noStrike" cap="none">
                <a:solidFill>
                  <a:srgbClr val="A5A5A5"/>
                </a:solidFill>
                <a:latin typeface="Calibri"/>
                <a:ea typeface="Calibri"/>
                <a:cs typeface="Calibri"/>
                <a:sym typeface="Calibri"/>
              </a:defRPr>
            </a:lvl6pPr>
            <a:lvl7pPr marL="0" marR="0" lvl="6" indent="0" algn="ctr" rtl="0">
              <a:spcBef>
                <a:spcPts val="0"/>
              </a:spcBef>
              <a:buNone/>
              <a:defRPr sz="1200" b="0" i="0" u="none" strike="noStrike" cap="none">
                <a:solidFill>
                  <a:srgbClr val="A5A5A5"/>
                </a:solidFill>
                <a:latin typeface="Calibri"/>
                <a:ea typeface="Calibri"/>
                <a:cs typeface="Calibri"/>
                <a:sym typeface="Calibri"/>
              </a:defRPr>
            </a:lvl7pPr>
            <a:lvl8pPr marL="0" marR="0" lvl="7" indent="0" algn="ctr" rtl="0">
              <a:spcBef>
                <a:spcPts val="0"/>
              </a:spcBef>
              <a:buNone/>
              <a:defRPr sz="1200" b="0" i="0" u="none" strike="noStrike" cap="none">
                <a:solidFill>
                  <a:srgbClr val="A5A5A5"/>
                </a:solidFill>
                <a:latin typeface="Calibri"/>
                <a:ea typeface="Calibri"/>
                <a:cs typeface="Calibri"/>
                <a:sym typeface="Calibri"/>
              </a:defRPr>
            </a:lvl8pPr>
            <a:lvl9pPr marL="0" marR="0" lvl="8" indent="0" algn="ctr" rtl="0">
              <a:spcBef>
                <a:spcPts val="0"/>
              </a:spcBef>
              <a:buNone/>
              <a:defRPr sz="12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274322" y="4767265"/>
            <a:ext cx="467700" cy="273900"/>
          </a:xfrm>
          <a:prstGeom prst="rect">
            <a:avLst/>
          </a:prstGeom>
          <a:noFill/>
          <a:ln>
            <a:noFill/>
          </a:ln>
        </p:spPr>
        <p:txBody>
          <a:bodyPr spcFirstLastPara="1" wrap="square" lIns="68575" tIns="34275" rIns="68575" bIns="34275" anchor="t" anchorCtr="0">
            <a:noAutofit/>
          </a:bodyPr>
          <a:lstStyle>
            <a:lvl1pPr marL="0" marR="0" lvl="0" indent="0" algn="ctr" rtl="0">
              <a:spcBef>
                <a:spcPts val="0"/>
              </a:spcBef>
              <a:buNone/>
              <a:defRPr sz="1200" b="0" i="0" u="none" strike="noStrike" cap="none">
                <a:solidFill>
                  <a:srgbClr val="A5A5A5"/>
                </a:solidFill>
                <a:latin typeface="Calibri"/>
                <a:ea typeface="Calibri"/>
                <a:cs typeface="Calibri"/>
                <a:sym typeface="Calibri"/>
              </a:defRPr>
            </a:lvl1pPr>
            <a:lvl2pPr marL="0" marR="0" lvl="1" indent="0" algn="ctr" rtl="0">
              <a:spcBef>
                <a:spcPts val="0"/>
              </a:spcBef>
              <a:buNone/>
              <a:defRPr sz="1200" b="0" i="0" u="none" strike="noStrike" cap="none">
                <a:solidFill>
                  <a:srgbClr val="A5A5A5"/>
                </a:solidFill>
                <a:latin typeface="Calibri"/>
                <a:ea typeface="Calibri"/>
                <a:cs typeface="Calibri"/>
                <a:sym typeface="Calibri"/>
              </a:defRPr>
            </a:lvl2pPr>
            <a:lvl3pPr marL="0" marR="0" lvl="2" indent="0" algn="ctr" rtl="0">
              <a:spcBef>
                <a:spcPts val="0"/>
              </a:spcBef>
              <a:buNone/>
              <a:defRPr sz="1200" b="0" i="0" u="none" strike="noStrike" cap="none">
                <a:solidFill>
                  <a:srgbClr val="A5A5A5"/>
                </a:solidFill>
                <a:latin typeface="Calibri"/>
                <a:ea typeface="Calibri"/>
                <a:cs typeface="Calibri"/>
                <a:sym typeface="Calibri"/>
              </a:defRPr>
            </a:lvl3pPr>
            <a:lvl4pPr marL="0" marR="0" lvl="3" indent="0" algn="ctr" rtl="0">
              <a:spcBef>
                <a:spcPts val="0"/>
              </a:spcBef>
              <a:buNone/>
              <a:defRPr sz="1200" b="0" i="0" u="none" strike="noStrike" cap="none">
                <a:solidFill>
                  <a:srgbClr val="A5A5A5"/>
                </a:solidFill>
                <a:latin typeface="Calibri"/>
                <a:ea typeface="Calibri"/>
                <a:cs typeface="Calibri"/>
                <a:sym typeface="Calibri"/>
              </a:defRPr>
            </a:lvl4pPr>
            <a:lvl5pPr marL="0" marR="0" lvl="4" indent="0" algn="ctr" rtl="0">
              <a:spcBef>
                <a:spcPts val="0"/>
              </a:spcBef>
              <a:buNone/>
              <a:defRPr sz="1200" b="0" i="0" u="none" strike="noStrike" cap="none">
                <a:solidFill>
                  <a:srgbClr val="A5A5A5"/>
                </a:solidFill>
                <a:latin typeface="Calibri"/>
                <a:ea typeface="Calibri"/>
                <a:cs typeface="Calibri"/>
                <a:sym typeface="Calibri"/>
              </a:defRPr>
            </a:lvl5pPr>
            <a:lvl6pPr marL="0" marR="0" lvl="5" indent="0" algn="ctr" rtl="0">
              <a:spcBef>
                <a:spcPts val="0"/>
              </a:spcBef>
              <a:buNone/>
              <a:defRPr sz="1200" b="0" i="0" u="none" strike="noStrike" cap="none">
                <a:solidFill>
                  <a:srgbClr val="A5A5A5"/>
                </a:solidFill>
                <a:latin typeface="Calibri"/>
                <a:ea typeface="Calibri"/>
                <a:cs typeface="Calibri"/>
                <a:sym typeface="Calibri"/>
              </a:defRPr>
            </a:lvl6pPr>
            <a:lvl7pPr marL="0" marR="0" lvl="6" indent="0" algn="ctr" rtl="0">
              <a:spcBef>
                <a:spcPts val="0"/>
              </a:spcBef>
              <a:buNone/>
              <a:defRPr sz="1200" b="0" i="0" u="none" strike="noStrike" cap="none">
                <a:solidFill>
                  <a:srgbClr val="A5A5A5"/>
                </a:solidFill>
                <a:latin typeface="Calibri"/>
                <a:ea typeface="Calibri"/>
                <a:cs typeface="Calibri"/>
                <a:sym typeface="Calibri"/>
              </a:defRPr>
            </a:lvl7pPr>
            <a:lvl8pPr marL="0" marR="0" lvl="7" indent="0" algn="ctr" rtl="0">
              <a:spcBef>
                <a:spcPts val="0"/>
              </a:spcBef>
              <a:buNone/>
              <a:defRPr sz="1200" b="0" i="0" u="none" strike="noStrike" cap="none">
                <a:solidFill>
                  <a:srgbClr val="A5A5A5"/>
                </a:solidFill>
                <a:latin typeface="Calibri"/>
                <a:ea typeface="Calibri"/>
                <a:cs typeface="Calibri"/>
                <a:sym typeface="Calibri"/>
              </a:defRPr>
            </a:lvl8pPr>
            <a:lvl9pPr marL="0" marR="0" lvl="8" indent="0" algn="ctr" rtl="0">
              <a:spcBef>
                <a:spcPts val="0"/>
              </a:spcBef>
              <a:buNone/>
              <a:defRPr sz="12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uip" TargetMode="External"/><Relationship Id="rId2" Type="http://schemas.openxmlformats.org/officeDocument/2006/relationships/hyperlink" Target="mailto:loften_e@cde.state.co.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startwithwhy.com/find-your-why?ref=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63"/>
          <p:cNvSpPr txBox="1">
            <a:spLocks noGrp="1"/>
          </p:cNvSpPr>
          <p:nvPr>
            <p:ph type="ctrTitle"/>
          </p:nvPr>
        </p:nvSpPr>
        <p:spPr>
          <a:xfrm>
            <a:off x="1143000" y="2393156"/>
            <a:ext cx="6858000" cy="1360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UIP and Me</a:t>
            </a:r>
            <a:endParaRPr dirty="0"/>
          </a:p>
        </p:txBody>
      </p:sp>
      <p:sp>
        <p:nvSpPr>
          <p:cNvPr id="364" name="Google Shape;364;p63"/>
          <p:cNvSpPr txBox="1">
            <a:spLocks noGrp="1"/>
          </p:cNvSpPr>
          <p:nvPr>
            <p:ph type="subTitle" idx="1"/>
          </p:nvPr>
        </p:nvSpPr>
        <p:spPr>
          <a:xfrm>
            <a:off x="1143000" y="3422993"/>
            <a:ext cx="6858000" cy="447300"/>
          </a:xfrm>
          <a:prstGeom prst="rect">
            <a:avLst/>
          </a:prstGeom>
        </p:spPr>
        <p:txBody>
          <a:bodyPr spcFirstLastPara="1" wrap="square" lIns="0" tIns="0" rIns="0" bIns="0" anchor="t" anchorCtr="0">
            <a:noAutofit/>
          </a:bodyPr>
          <a:lstStyle/>
          <a:p>
            <a:pPr marL="0" lvl="0" indent="0" algn="ctr" rtl="0">
              <a:spcBef>
                <a:spcPts val="0"/>
              </a:spcBef>
              <a:spcAft>
                <a:spcPts val="900"/>
              </a:spcAft>
              <a:buNone/>
            </a:pPr>
            <a:r>
              <a:rPr lang="en" dirty="0" smtClean="0"/>
              <a:t>Counselor Corps Meeting </a:t>
            </a:r>
          </a:p>
          <a:p>
            <a:pPr marL="0" lvl="0" indent="0" algn="ctr" rtl="0">
              <a:spcBef>
                <a:spcPts val="0"/>
              </a:spcBef>
              <a:spcAft>
                <a:spcPts val="900"/>
              </a:spcAft>
              <a:buNone/>
            </a:pPr>
            <a:r>
              <a:rPr lang="en" dirty="0" smtClean="0"/>
              <a:t>Colorado State University</a:t>
            </a:r>
          </a:p>
          <a:p>
            <a:pPr marL="0" lvl="0" indent="0" algn="ctr" rtl="0">
              <a:spcBef>
                <a:spcPts val="0"/>
              </a:spcBef>
              <a:spcAft>
                <a:spcPts val="900"/>
              </a:spcAft>
              <a:buNone/>
            </a:pPr>
            <a:r>
              <a:rPr lang="en" dirty="0" smtClean="0"/>
              <a:t>October 9, 2019</a:t>
            </a:r>
          </a:p>
          <a:p>
            <a:pPr marL="0" lvl="0" indent="0" algn="ctr" rtl="0">
              <a:spcBef>
                <a:spcPts val="0"/>
              </a:spcBef>
              <a:spcAft>
                <a:spcPts val="90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to a partner</a:t>
            </a:r>
            <a:endParaRPr lang="en-US" dirty="0"/>
          </a:p>
        </p:txBody>
      </p:sp>
      <p:sp>
        <p:nvSpPr>
          <p:cNvPr id="3" name="Text Placeholder 2"/>
          <p:cNvSpPr>
            <a:spLocks noGrp="1"/>
          </p:cNvSpPr>
          <p:nvPr>
            <p:ph type="body" idx="1"/>
          </p:nvPr>
        </p:nvSpPr>
        <p:spPr/>
        <p:txBody>
          <a:bodyPr/>
          <a:lstStyle/>
          <a:p>
            <a:r>
              <a:rPr lang="en-US" sz="2800" dirty="0" smtClean="0"/>
              <a:t>“Why” Counselor Corps and Unified Improvement Planning?</a:t>
            </a:r>
          </a:p>
          <a:p>
            <a:endParaRPr lang="en-US" sz="2800" dirty="0"/>
          </a:p>
          <a:p>
            <a:r>
              <a:rPr lang="en-US" sz="2800" dirty="0" smtClean="0"/>
              <a:t>What connections are there between the “what” and the “how?”</a:t>
            </a:r>
          </a:p>
          <a:p>
            <a:endParaRPr lang="en-US" dirty="0"/>
          </a:p>
          <a:p>
            <a:r>
              <a:rPr lang="en-US" dirty="0" smtClean="0"/>
              <a:t> </a:t>
            </a:r>
          </a:p>
          <a:p>
            <a:endParaRPr lang="en-US" dirty="0"/>
          </a:p>
          <a:p>
            <a:endParaRPr lang="en-US" dirty="0"/>
          </a:p>
        </p:txBody>
      </p:sp>
    </p:spTree>
    <p:extLst>
      <p:ext uri="{BB962C8B-B14F-4D97-AF65-F5344CB8AC3E}">
        <p14:creationId xmlns:p14="http://schemas.microsoft.com/office/powerpoint/2010/main" val="253043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Topics</a:t>
            </a:r>
            <a:endParaRPr lang="en-US" dirty="0"/>
          </a:p>
        </p:txBody>
      </p:sp>
      <p:graphicFrame>
        <p:nvGraphicFramePr>
          <p:cNvPr id="4" name="Table 3"/>
          <p:cNvGraphicFramePr>
            <a:graphicFrameLocks noGrp="1"/>
          </p:cNvGraphicFramePr>
          <p:nvPr/>
        </p:nvGraphicFramePr>
        <p:xfrm>
          <a:off x="732692" y="1097279"/>
          <a:ext cx="7787054" cy="3457135"/>
        </p:xfrm>
        <a:graphic>
          <a:graphicData uri="http://schemas.openxmlformats.org/drawingml/2006/table">
            <a:tbl>
              <a:tblPr firstRow="1" bandRow="1">
                <a:tableStyleId>{2E150A3E-EB8B-4E7D-9EFD-EFEAA07CE990}</a:tableStyleId>
              </a:tblPr>
              <a:tblGrid>
                <a:gridCol w="7787054"/>
              </a:tblGrid>
              <a:tr h="691427">
                <a:tc>
                  <a:txBody>
                    <a:bodyPr/>
                    <a:lstStyle/>
                    <a:p>
                      <a:pPr algn="l"/>
                      <a:r>
                        <a:rPr lang="en-US" dirty="0" smtClean="0"/>
                        <a:t>UIP Fundamentals</a:t>
                      </a:r>
                      <a:endParaRPr lang="en-US" dirty="0"/>
                    </a:p>
                  </a:txBody>
                  <a:tcPr anchor="ctr"/>
                </a:tc>
              </a:tr>
              <a:tr h="691427">
                <a:tc>
                  <a:txBody>
                    <a:bodyPr/>
                    <a:lstStyle/>
                    <a:p>
                      <a:pPr algn="l"/>
                      <a:r>
                        <a:rPr lang="en-US" dirty="0" smtClean="0"/>
                        <a:t>Connections- Why?</a:t>
                      </a:r>
                      <a:endParaRPr lang="en-US" dirty="0"/>
                    </a:p>
                  </a:txBody>
                  <a:tcPr anchor="ctr"/>
                </a:tc>
              </a:tr>
              <a:tr h="691427">
                <a:tc>
                  <a:txBody>
                    <a:bodyPr/>
                    <a:lstStyle/>
                    <a:p>
                      <a:pPr algn="l"/>
                      <a:r>
                        <a:rPr lang="en-US" dirty="0" smtClean="0"/>
                        <a:t>Digging</a:t>
                      </a:r>
                      <a:r>
                        <a:rPr lang="en-US" baseline="0" dirty="0" smtClean="0"/>
                        <a:t> In</a:t>
                      </a:r>
                      <a:endParaRPr lang="en-US" dirty="0"/>
                    </a:p>
                  </a:txBody>
                  <a:tcPr anchor="ctr"/>
                </a:tc>
              </a:tr>
              <a:tr h="691427">
                <a:tc>
                  <a:txBody>
                    <a:bodyPr/>
                    <a:lstStyle/>
                    <a:p>
                      <a:pPr algn="l"/>
                      <a:r>
                        <a:rPr lang="en-US" dirty="0" smtClean="0"/>
                        <a:t>Relationship to Accountability</a:t>
                      </a:r>
                      <a:endParaRPr lang="en-US" dirty="0"/>
                    </a:p>
                  </a:txBody>
                  <a:tcPr anchor="ctr"/>
                </a:tc>
              </a:tr>
              <a:tr h="691427">
                <a:tc>
                  <a:txBody>
                    <a:bodyPr/>
                    <a:lstStyle/>
                    <a:p>
                      <a:pPr algn="l"/>
                      <a:r>
                        <a:rPr lang="en-US" dirty="0" smtClean="0"/>
                        <a:t>What’s Next</a:t>
                      </a:r>
                      <a:endParaRPr lang="en-US" dirty="0"/>
                    </a:p>
                  </a:txBody>
                  <a:tcPr anchor="ctr"/>
                </a:tc>
              </a:tr>
            </a:tbl>
          </a:graphicData>
        </a:graphic>
      </p:graphicFrame>
      <p:sp>
        <p:nvSpPr>
          <p:cNvPr id="5" name="Rectangle 4"/>
          <p:cNvSpPr/>
          <p:nvPr/>
        </p:nvSpPr>
        <p:spPr>
          <a:xfrm>
            <a:off x="732692" y="2482066"/>
            <a:ext cx="7787054" cy="687559"/>
          </a:xfrm>
          <a:prstGeom prst="rect">
            <a:avLst/>
          </a:prstGeom>
          <a:solidFill>
            <a:srgbClr val="62B9CE">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999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Text Placeholder 2"/>
          <p:cNvSpPr>
            <a:spLocks noGrp="1"/>
          </p:cNvSpPr>
          <p:nvPr>
            <p:ph type="body" idx="1"/>
          </p:nvPr>
        </p:nvSpPr>
        <p:spPr>
          <a:xfrm>
            <a:off x="473075" y="1202788"/>
            <a:ext cx="4362694" cy="1298005"/>
          </a:xfrm>
        </p:spPr>
        <p:txBody>
          <a:bodyPr/>
          <a:lstStyle/>
          <a:p>
            <a:r>
              <a:rPr lang="en-US" dirty="0" smtClean="0"/>
              <a:t>Envelope of strips of paper with different data written on it </a:t>
            </a:r>
          </a:p>
          <a:p>
            <a:endParaRPr lang="en-US" dirty="0"/>
          </a:p>
          <a:p>
            <a:r>
              <a:rPr lang="en-US" dirty="0" smtClean="0"/>
              <a:t>In groups, sort each strip of paper into data types </a:t>
            </a:r>
            <a:endParaRPr lang="en-US" dirty="0"/>
          </a:p>
        </p:txBody>
      </p:sp>
      <p:pic>
        <p:nvPicPr>
          <p:cNvPr id="3074" name="Picture 2" descr="Image result for d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037" y="1073150"/>
            <a:ext cx="2886563" cy="1986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05740" y="3151556"/>
            <a:ext cx="8331522" cy="1656114"/>
          </a:xfrm>
          <a:prstGeom prst="rect">
            <a:avLst/>
          </a:prstGeom>
        </p:spPr>
      </p:pic>
    </p:spTree>
    <p:extLst>
      <p:ext uri="{BB962C8B-B14F-4D97-AF65-F5344CB8AC3E}">
        <p14:creationId xmlns:p14="http://schemas.microsoft.com/office/powerpoint/2010/main" val="155858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 Board</a:t>
            </a:r>
            <a:endParaRPr lang="en-US" dirty="0"/>
          </a:p>
        </p:txBody>
      </p:sp>
      <p:sp>
        <p:nvSpPr>
          <p:cNvPr id="5" name="TextBox 4"/>
          <p:cNvSpPr txBox="1"/>
          <p:nvPr/>
        </p:nvSpPr>
        <p:spPr>
          <a:xfrm>
            <a:off x="105508" y="1266092"/>
            <a:ext cx="1462908" cy="2893100"/>
          </a:xfrm>
          <a:prstGeom prst="rect">
            <a:avLst/>
          </a:prstGeom>
          <a:noFill/>
        </p:spPr>
        <p:txBody>
          <a:bodyPr wrap="square" rtlCol="0">
            <a:spAutoFit/>
          </a:bodyPr>
          <a:lstStyle/>
          <a:p>
            <a:pPr algn="ctr"/>
            <a:r>
              <a:rPr lang="en-US" b="1" u="sng" dirty="0" smtClean="0">
                <a:latin typeface="Cambria" panose="02040503050406030204" pitchFamily="18" charset="0"/>
              </a:rPr>
              <a:t>Different Views</a:t>
            </a:r>
          </a:p>
          <a:p>
            <a:endParaRPr lang="en-US" dirty="0"/>
          </a:p>
          <a:p>
            <a:r>
              <a:rPr lang="en-US" dirty="0" smtClean="0"/>
              <a:t>Assessments (by whole school, grade level)</a:t>
            </a:r>
          </a:p>
          <a:p>
            <a:endParaRPr lang="en-US" dirty="0"/>
          </a:p>
          <a:p>
            <a:r>
              <a:rPr lang="en-US" dirty="0" smtClean="0"/>
              <a:t>Disaggregation Categories</a:t>
            </a:r>
          </a:p>
          <a:p>
            <a:endParaRPr lang="en-US" dirty="0"/>
          </a:p>
          <a:p>
            <a:r>
              <a:rPr lang="en-US" dirty="0" smtClean="0"/>
              <a:t>Reference (comparison) points</a:t>
            </a:r>
          </a:p>
        </p:txBody>
      </p:sp>
      <p:pic>
        <p:nvPicPr>
          <p:cNvPr id="3" name="Picture 2"/>
          <p:cNvPicPr>
            <a:picLocks noChangeAspect="1"/>
          </p:cNvPicPr>
          <p:nvPr/>
        </p:nvPicPr>
        <p:blipFill>
          <a:blip r:embed="rId3"/>
          <a:stretch>
            <a:fillRect/>
          </a:stretch>
        </p:blipFill>
        <p:spPr>
          <a:xfrm>
            <a:off x="1901378" y="205741"/>
            <a:ext cx="5861285" cy="4826524"/>
          </a:xfrm>
          <a:prstGeom prst="rect">
            <a:avLst/>
          </a:prstGeom>
        </p:spPr>
      </p:pic>
    </p:spTree>
    <p:extLst>
      <p:ext uri="{BB962C8B-B14F-4D97-AF65-F5344CB8AC3E}">
        <p14:creationId xmlns:p14="http://schemas.microsoft.com/office/powerpoint/2010/main" val="433578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 y="205741"/>
            <a:ext cx="2417799" cy="534900"/>
          </a:xfrm>
        </p:spPr>
        <p:txBody>
          <a:bodyPr/>
          <a:lstStyle/>
          <a:p>
            <a:r>
              <a:rPr lang="en-US" dirty="0" smtClean="0"/>
              <a:t>Dashboards: Accountability Detail</a:t>
            </a:r>
            <a:endParaRPr lang="en-US" dirty="0"/>
          </a:p>
        </p:txBody>
      </p:sp>
      <p:sp>
        <p:nvSpPr>
          <p:cNvPr id="3" name="Text Placeholder 2"/>
          <p:cNvSpPr>
            <a:spLocks noGrp="1"/>
          </p:cNvSpPr>
          <p:nvPr>
            <p:ph type="body" idx="1"/>
          </p:nvPr>
        </p:nvSpPr>
        <p:spPr>
          <a:xfrm>
            <a:off x="628650" y="1097280"/>
            <a:ext cx="1771650" cy="1971235"/>
          </a:xfrm>
        </p:spPr>
        <p:txBody>
          <a:bodyPr/>
          <a:lstStyle/>
          <a:p>
            <a:r>
              <a:rPr lang="en-US" dirty="0" smtClean="0"/>
              <a:t>SPF Detail</a:t>
            </a:r>
          </a:p>
          <a:p>
            <a:r>
              <a:rPr lang="en-US" dirty="0" smtClean="0"/>
              <a:t>Over time!</a:t>
            </a:r>
            <a:endParaRPr lang="en-US" dirty="0"/>
          </a:p>
        </p:txBody>
      </p:sp>
      <p:pic>
        <p:nvPicPr>
          <p:cNvPr id="5" name="Picture 4"/>
          <p:cNvPicPr>
            <a:picLocks noChangeAspect="1"/>
          </p:cNvPicPr>
          <p:nvPr/>
        </p:nvPicPr>
        <p:blipFill>
          <a:blip r:embed="rId2"/>
          <a:stretch>
            <a:fillRect/>
          </a:stretch>
        </p:blipFill>
        <p:spPr>
          <a:xfrm>
            <a:off x="2623539" y="0"/>
            <a:ext cx="5457924" cy="5143500"/>
          </a:xfrm>
          <a:prstGeom prst="rect">
            <a:avLst/>
          </a:prstGeom>
        </p:spPr>
      </p:pic>
    </p:spTree>
    <p:extLst>
      <p:ext uri="{BB962C8B-B14F-4D97-AF65-F5344CB8AC3E}">
        <p14:creationId xmlns:p14="http://schemas.microsoft.com/office/powerpoint/2010/main" val="352906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Topics</a:t>
            </a:r>
            <a:endParaRPr lang="en-US" dirty="0"/>
          </a:p>
        </p:txBody>
      </p:sp>
      <p:graphicFrame>
        <p:nvGraphicFramePr>
          <p:cNvPr id="4" name="Table 3"/>
          <p:cNvGraphicFramePr>
            <a:graphicFrameLocks noGrp="1"/>
          </p:cNvGraphicFramePr>
          <p:nvPr/>
        </p:nvGraphicFramePr>
        <p:xfrm>
          <a:off x="732692" y="1097279"/>
          <a:ext cx="7787054" cy="3457135"/>
        </p:xfrm>
        <a:graphic>
          <a:graphicData uri="http://schemas.openxmlformats.org/drawingml/2006/table">
            <a:tbl>
              <a:tblPr firstRow="1" bandRow="1">
                <a:tableStyleId>{2E150A3E-EB8B-4E7D-9EFD-EFEAA07CE990}</a:tableStyleId>
              </a:tblPr>
              <a:tblGrid>
                <a:gridCol w="7787054"/>
              </a:tblGrid>
              <a:tr h="691427">
                <a:tc>
                  <a:txBody>
                    <a:bodyPr/>
                    <a:lstStyle/>
                    <a:p>
                      <a:pPr algn="l"/>
                      <a:r>
                        <a:rPr lang="en-US" dirty="0" smtClean="0"/>
                        <a:t>UIP Fundamentals</a:t>
                      </a:r>
                      <a:endParaRPr lang="en-US" dirty="0"/>
                    </a:p>
                  </a:txBody>
                  <a:tcPr anchor="ctr"/>
                </a:tc>
              </a:tr>
              <a:tr h="691427">
                <a:tc>
                  <a:txBody>
                    <a:bodyPr/>
                    <a:lstStyle/>
                    <a:p>
                      <a:pPr algn="l"/>
                      <a:r>
                        <a:rPr lang="en-US" dirty="0" smtClean="0"/>
                        <a:t>Connections- Why?</a:t>
                      </a:r>
                      <a:endParaRPr lang="en-US" dirty="0"/>
                    </a:p>
                  </a:txBody>
                  <a:tcPr anchor="ctr"/>
                </a:tc>
              </a:tr>
              <a:tr h="691427">
                <a:tc>
                  <a:txBody>
                    <a:bodyPr/>
                    <a:lstStyle/>
                    <a:p>
                      <a:pPr algn="l"/>
                      <a:r>
                        <a:rPr lang="en-US" dirty="0" smtClean="0"/>
                        <a:t>Digging</a:t>
                      </a:r>
                      <a:r>
                        <a:rPr lang="en-US" baseline="0" dirty="0" smtClean="0"/>
                        <a:t> In</a:t>
                      </a:r>
                      <a:endParaRPr lang="en-US" dirty="0"/>
                    </a:p>
                  </a:txBody>
                  <a:tcPr anchor="ctr"/>
                </a:tc>
              </a:tr>
              <a:tr h="691427">
                <a:tc>
                  <a:txBody>
                    <a:bodyPr/>
                    <a:lstStyle/>
                    <a:p>
                      <a:pPr algn="l"/>
                      <a:r>
                        <a:rPr lang="en-US" dirty="0" smtClean="0"/>
                        <a:t>Relationship to Accountability</a:t>
                      </a:r>
                      <a:endParaRPr lang="en-US" dirty="0"/>
                    </a:p>
                  </a:txBody>
                  <a:tcPr anchor="ctr"/>
                </a:tc>
              </a:tr>
              <a:tr h="691427">
                <a:tc>
                  <a:txBody>
                    <a:bodyPr/>
                    <a:lstStyle/>
                    <a:p>
                      <a:pPr algn="l"/>
                      <a:r>
                        <a:rPr lang="en-US" dirty="0" smtClean="0"/>
                        <a:t>What’s Next</a:t>
                      </a:r>
                      <a:endParaRPr lang="en-US" dirty="0"/>
                    </a:p>
                  </a:txBody>
                  <a:tcPr anchor="ctr"/>
                </a:tc>
              </a:tr>
            </a:tbl>
          </a:graphicData>
        </a:graphic>
      </p:graphicFrame>
      <p:sp>
        <p:nvSpPr>
          <p:cNvPr id="5" name="Rectangle 4"/>
          <p:cNvSpPr/>
          <p:nvPr/>
        </p:nvSpPr>
        <p:spPr>
          <a:xfrm>
            <a:off x="732692" y="3172264"/>
            <a:ext cx="7787054" cy="687559"/>
          </a:xfrm>
          <a:prstGeom prst="rect">
            <a:avLst/>
          </a:prstGeom>
          <a:solidFill>
            <a:srgbClr val="62B9CE">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495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5"/>
          <p:cNvSpPr txBox="1">
            <a:spLocks noGrp="1"/>
          </p:cNvSpPr>
          <p:nvPr>
            <p:ph type="body" idx="4294967295"/>
          </p:nvPr>
        </p:nvSpPr>
        <p:spPr>
          <a:xfrm>
            <a:off x="628639" y="909820"/>
            <a:ext cx="7886700" cy="15606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5400"/>
              <a:buFont typeface="Arial"/>
              <a:buNone/>
            </a:pPr>
            <a:r>
              <a:rPr lang="en" sz="5400" b="1" i="0" u="none" strike="noStrike" cap="none" dirty="0">
                <a:solidFill>
                  <a:schemeClr val="dk1"/>
                </a:solidFill>
                <a:latin typeface="Arial"/>
                <a:ea typeface="Arial"/>
                <a:cs typeface="Arial"/>
                <a:sym typeface="Arial"/>
              </a:rPr>
              <a:t>Framing </a:t>
            </a:r>
            <a:r>
              <a:rPr lang="en" sz="5400" b="1" dirty="0" smtClean="0">
                <a:latin typeface="Arial"/>
                <a:ea typeface="Arial"/>
                <a:cs typeface="Arial"/>
                <a:sym typeface="Arial"/>
              </a:rPr>
              <a:t>of</a:t>
            </a:r>
            <a:r>
              <a:rPr lang="en" sz="5400" b="1" i="0" u="none" strike="noStrike" cap="none" dirty="0" smtClean="0">
                <a:solidFill>
                  <a:schemeClr val="dk1"/>
                </a:solidFill>
                <a:latin typeface="Arial"/>
                <a:ea typeface="Arial"/>
                <a:cs typeface="Arial"/>
                <a:sym typeface="Arial"/>
              </a:rPr>
              <a:t> </a:t>
            </a:r>
            <a:r>
              <a:rPr lang="en" sz="5400" b="1" i="0" u="none" strike="noStrike" cap="none" dirty="0">
                <a:solidFill>
                  <a:schemeClr val="dk1"/>
                </a:solidFill>
                <a:latin typeface="Arial"/>
                <a:ea typeface="Arial"/>
                <a:cs typeface="Arial"/>
                <a:sym typeface="Arial"/>
              </a:rPr>
              <a:t>Accountability</a:t>
            </a:r>
            <a:endParaRPr sz="5400" b="1" i="0" u="none" strike="noStrike" cap="none" dirty="0">
              <a:solidFill>
                <a:schemeClr val="dk1"/>
              </a:solidFill>
              <a:latin typeface="Arial"/>
              <a:ea typeface="Arial"/>
              <a:cs typeface="Arial"/>
              <a:sym typeface="Arial"/>
            </a:endParaRPr>
          </a:p>
        </p:txBody>
      </p:sp>
      <p:pic>
        <p:nvPicPr>
          <p:cNvPr id="379" name="Google Shape;379;p65"/>
          <p:cNvPicPr preferRelativeResize="0"/>
          <p:nvPr/>
        </p:nvPicPr>
        <p:blipFill rotWithShape="1">
          <a:blip r:embed="rId3">
            <a:alphaModFix/>
          </a:blip>
          <a:srcRect/>
          <a:stretch/>
        </p:blipFill>
        <p:spPr>
          <a:xfrm>
            <a:off x="3513740" y="2649732"/>
            <a:ext cx="2568056" cy="2102081"/>
          </a:xfrm>
          <a:prstGeom prst="rect">
            <a:avLst/>
          </a:prstGeom>
          <a:noFill/>
          <a:ln>
            <a:noFill/>
          </a:ln>
        </p:spPr>
      </p:pic>
      <p:pic>
        <p:nvPicPr>
          <p:cNvPr id="380" name="Google Shape;380;p65"/>
          <p:cNvPicPr preferRelativeResize="0"/>
          <p:nvPr/>
        </p:nvPicPr>
        <p:blipFill rotWithShape="1">
          <a:blip r:embed="rId4">
            <a:alphaModFix/>
          </a:blip>
          <a:srcRect l="3097" t="31636" r="59020" b="34850"/>
          <a:stretch/>
        </p:blipFill>
        <p:spPr>
          <a:xfrm>
            <a:off x="4012471" y="3002114"/>
            <a:ext cx="1834515" cy="1403434"/>
          </a:xfrm>
          <a:prstGeom prst="rect">
            <a:avLst/>
          </a:prstGeom>
          <a:noFill/>
          <a:ln>
            <a:noFill/>
          </a:ln>
        </p:spPr>
      </p:pic>
    </p:spTree>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68"/>
          <p:cNvGrpSpPr/>
          <p:nvPr/>
        </p:nvGrpSpPr>
        <p:grpSpPr>
          <a:xfrm>
            <a:off x="853822" y="1549700"/>
            <a:ext cx="3012822" cy="2503668"/>
            <a:chOff x="225185" y="859772"/>
            <a:chExt cx="3598259" cy="3338224"/>
          </a:xfrm>
        </p:grpSpPr>
        <p:sp>
          <p:nvSpPr>
            <p:cNvPr id="398" name="Google Shape;398;p68"/>
            <p:cNvSpPr/>
            <p:nvPr/>
          </p:nvSpPr>
          <p:spPr>
            <a:xfrm>
              <a:off x="478444" y="859772"/>
              <a:ext cx="3345000" cy="3241800"/>
            </a:xfrm>
            <a:prstGeom prst="pie">
              <a:avLst>
                <a:gd name="adj1" fmla="val 16200000"/>
                <a:gd name="adj2" fmla="val 1800000"/>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8"/>
            <p:cNvSpPr txBox="1"/>
            <p:nvPr/>
          </p:nvSpPr>
          <p:spPr>
            <a:xfrm>
              <a:off x="2154801" y="1593050"/>
              <a:ext cx="1280100" cy="1080600"/>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 sz="3600" b="0" i="0" u="none" strike="noStrike" cap="none">
                  <a:solidFill>
                    <a:schemeClr val="lt1"/>
                  </a:solidFill>
                  <a:latin typeface="Calibri"/>
                  <a:ea typeface="Calibri"/>
                  <a:cs typeface="Calibri"/>
                  <a:sym typeface="Calibri"/>
                </a:rPr>
                <a:t>Local</a:t>
              </a:r>
              <a:endParaRPr sz="3600" b="0" i="0" u="none" strike="noStrike" cap="none">
                <a:solidFill>
                  <a:schemeClr val="lt1"/>
                </a:solidFill>
                <a:latin typeface="Calibri"/>
                <a:ea typeface="Calibri"/>
                <a:cs typeface="Calibri"/>
                <a:sym typeface="Calibri"/>
              </a:endParaRPr>
            </a:p>
          </p:txBody>
        </p:sp>
        <p:sp>
          <p:nvSpPr>
            <p:cNvPr id="400" name="Google Shape;400;p68"/>
            <p:cNvSpPr/>
            <p:nvPr/>
          </p:nvSpPr>
          <p:spPr>
            <a:xfrm>
              <a:off x="225185" y="956258"/>
              <a:ext cx="3241738" cy="3241738"/>
            </a:xfrm>
            <a:prstGeom prst="pie">
              <a:avLst>
                <a:gd name="adj1" fmla="val 1800000"/>
                <a:gd name="adj2" fmla="val 9000000"/>
              </a:avLst>
            </a:prstGeom>
            <a:gradFill>
              <a:gsLst>
                <a:gs pos="0">
                  <a:srgbClr val="4DE560"/>
                </a:gs>
                <a:gs pos="50000">
                  <a:srgbClr val="16EA3F"/>
                </a:gs>
                <a:gs pos="100000">
                  <a:srgbClr val="08D93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68"/>
            <p:cNvSpPr txBox="1"/>
            <p:nvPr/>
          </p:nvSpPr>
          <p:spPr>
            <a:xfrm>
              <a:off x="1112804" y="3001641"/>
              <a:ext cx="1466500" cy="1003395"/>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 sz="3800" b="0" i="0" u="none" strike="noStrike" cap="none">
                  <a:solidFill>
                    <a:schemeClr val="lt1"/>
                  </a:solidFill>
                  <a:latin typeface="Calibri"/>
                  <a:ea typeface="Calibri"/>
                  <a:cs typeface="Calibri"/>
                  <a:sym typeface="Calibri"/>
                </a:rPr>
                <a:t>ESSA</a:t>
              </a:r>
              <a:endParaRPr sz="3800" b="0" i="0" u="none" strike="noStrike" cap="none">
                <a:solidFill>
                  <a:schemeClr val="lt1"/>
                </a:solidFill>
                <a:latin typeface="Calibri"/>
                <a:ea typeface="Calibri"/>
                <a:cs typeface="Calibri"/>
                <a:sym typeface="Calibri"/>
              </a:endParaRPr>
            </a:p>
          </p:txBody>
        </p:sp>
        <p:sp>
          <p:nvSpPr>
            <p:cNvPr id="402" name="Google Shape;402;p68"/>
            <p:cNvSpPr/>
            <p:nvPr/>
          </p:nvSpPr>
          <p:spPr>
            <a:xfrm>
              <a:off x="225185" y="956258"/>
              <a:ext cx="3241738" cy="3241738"/>
            </a:xfrm>
            <a:prstGeom prst="pie">
              <a:avLst>
                <a:gd name="adj1" fmla="val 9000000"/>
                <a:gd name="adj2" fmla="val 16200000"/>
              </a:avLst>
            </a:prstGeom>
            <a:gradFill>
              <a:gsLst>
                <a:gs pos="0">
                  <a:srgbClr val="5E80C9"/>
                </a:gs>
                <a:gs pos="50000">
                  <a:srgbClr val="3B6FC9"/>
                </a:gs>
                <a:gs pos="100000">
                  <a:srgbClr val="2E5FB8"/>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68"/>
            <p:cNvSpPr txBox="1"/>
            <p:nvPr/>
          </p:nvSpPr>
          <p:spPr>
            <a:xfrm>
              <a:off x="392302" y="1593025"/>
              <a:ext cx="1280100" cy="1080600"/>
            </a:xfrm>
            <a:prstGeom prst="rect">
              <a:avLst/>
            </a:prstGeom>
            <a:noFill/>
            <a:ln>
              <a:noFill/>
            </a:ln>
          </p:spPr>
          <p:txBody>
            <a:bodyPr spcFirstLastPara="1" wrap="square" lIns="48250" tIns="48250" rIns="48250" bIns="48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 sz="3600" b="0" i="0" u="none" strike="noStrike" cap="none">
                  <a:solidFill>
                    <a:schemeClr val="lt1"/>
                  </a:solidFill>
                  <a:latin typeface="Calibri"/>
                  <a:ea typeface="Calibri"/>
                  <a:cs typeface="Calibri"/>
                  <a:sym typeface="Calibri"/>
                </a:rPr>
                <a:t>State</a:t>
              </a:r>
              <a:endParaRPr sz="3600" b="0" i="0" u="none" strike="noStrike" cap="none">
                <a:solidFill>
                  <a:schemeClr val="lt1"/>
                </a:solidFill>
                <a:latin typeface="Calibri"/>
                <a:ea typeface="Calibri"/>
                <a:cs typeface="Calibri"/>
                <a:sym typeface="Calibri"/>
              </a:endParaRPr>
            </a:p>
          </p:txBody>
        </p:sp>
      </p:grpSp>
      <p:sp>
        <p:nvSpPr>
          <p:cNvPr id="404" name="Google Shape;404;p68"/>
          <p:cNvSpPr txBox="1">
            <a:spLocks noGrp="1"/>
          </p:cNvSpPr>
          <p:nvPr>
            <p:ph type="body" idx="4294967295"/>
          </p:nvPr>
        </p:nvSpPr>
        <p:spPr>
          <a:xfrm>
            <a:off x="4577972" y="1145286"/>
            <a:ext cx="3859679" cy="3792744"/>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D1E8E"/>
              </a:buClr>
              <a:buSzPts val="2400"/>
              <a:buFont typeface="Arial"/>
              <a:buChar char="•"/>
            </a:pPr>
            <a:r>
              <a:rPr lang="en" sz="1600" b="0" i="0" u="none" strike="noStrike" cap="none" dirty="0">
                <a:solidFill>
                  <a:schemeClr val="dk1"/>
                </a:solidFill>
                <a:latin typeface="Trebuchet MS"/>
                <a:ea typeface="Trebuchet MS"/>
                <a:cs typeface="Trebuchet MS"/>
                <a:sym typeface="Trebuchet MS"/>
              </a:rPr>
              <a:t>Local accountability</a:t>
            </a:r>
            <a:endParaRPr sz="1600" b="0" i="0" u="none" strike="noStrike" cap="none" dirty="0">
              <a:solidFill>
                <a:schemeClr val="dk1"/>
              </a:solidFill>
              <a:sym typeface="Calibri"/>
            </a:endParaRPr>
          </a:p>
          <a:p>
            <a:pPr marL="685800" marR="0" lvl="1" indent="-228600" algn="l" rtl="0">
              <a:lnSpc>
                <a:spcPct val="90000"/>
              </a:lnSpc>
              <a:spcBef>
                <a:spcPts val="500"/>
              </a:spcBef>
              <a:spcAft>
                <a:spcPts val="0"/>
              </a:spcAft>
              <a:buClr>
                <a:srgbClr val="00953A"/>
              </a:buClr>
              <a:buSzPts val="2000"/>
              <a:buFont typeface="Arial"/>
              <a:buChar char="•"/>
            </a:pPr>
            <a:r>
              <a:rPr lang="en" sz="1600" b="0" i="0" u="none" strike="noStrike" cap="none" dirty="0">
                <a:solidFill>
                  <a:schemeClr val="dk1"/>
                </a:solidFill>
                <a:latin typeface="Trebuchet MS"/>
                <a:ea typeface="Trebuchet MS"/>
                <a:cs typeface="Trebuchet MS"/>
                <a:sym typeface="Trebuchet MS"/>
              </a:rPr>
              <a:t>Locally elected boards oversee superintendent and district policies</a:t>
            </a:r>
            <a:endParaRPr sz="1600" b="0" i="0" u="none" strike="noStrike" cap="none" dirty="0">
              <a:solidFill>
                <a:schemeClr val="dk1"/>
              </a:solidFill>
              <a:sym typeface="Calibri"/>
            </a:endParaRPr>
          </a:p>
          <a:p>
            <a:pPr marL="228600" marR="0" lvl="0" indent="-228600" algn="l" rtl="0">
              <a:lnSpc>
                <a:spcPct val="90000"/>
              </a:lnSpc>
              <a:spcBef>
                <a:spcPts val="1000"/>
              </a:spcBef>
              <a:spcAft>
                <a:spcPts val="0"/>
              </a:spcAft>
              <a:buClr>
                <a:srgbClr val="0D1E8E"/>
              </a:buClr>
              <a:buSzPts val="2400"/>
              <a:buFont typeface="Arial"/>
              <a:buChar char="•"/>
            </a:pPr>
            <a:r>
              <a:rPr lang="en" sz="1600" b="0" i="0" u="none" strike="noStrike" cap="none" dirty="0">
                <a:solidFill>
                  <a:schemeClr val="dk1"/>
                </a:solidFill>
                <a:latin typeface="Trebuchet MS"/>
                <a:ea typeface="Trebuchet MS"/>
                <a:cs typeface="Trebuchet MS"/>
                <a:sym typeface="Trebuchet MS"/>
              </a:rPr>
              <a:t>State Accountability</a:t>
            </a:r>
            <a:endParaRPr sz="1600" b="0" i="0" u="none" strike="noStrike" cap="none" dirty="0">
              <a:solidFill>
                <a:schemeClr val="dk1"/>
              </a:solidFill>
              <a:sym typeface="Calibri"/>
            </a:endParaRPr>
          </a:p>
          <a:p>
            <a:pPr marL="685800" marR="0" lvl="1" indent="-228600" algn="l" rtl="0">
              <a:lnSpc>
                <a:spcPct val="90000"/>
              </a:lnSpc>
              <a:spcBef>
                <a:spcPts val="500"/>
              </a:spcBef>
              <a:spcAft>
                <a:spcPts val="0"/>
              </a:spcAft>
              <a:buClr>
                <a:srgbClr val="00953A"/>
              </a:buClr>
              <a:buSzPts val="2000"/>
              <a:buFont typeface="Arial"/>
              <a:buChar char="•"/>
            </a:pPr>
            <a:r>
              <a:rPr lang="en" sz="1600" b="0" i="0" u="none" strike="noStrike" cap="none" dirty="0">
                <a:solidFill>
                  <a:schemeClr val="dk1"/>
                </a:solidFill>
                <a:latin typeface="Trebuchet MS"/>
                <a:ea typeface="Trebuchet MS"/>
                <a:cs typeface="Trebuchet MS"/>
                <a:sym typeface="Trebuchet MS"/>
              </a:rPr>
              <a:t>Colorado Educational Accountability Act</a:t>
            </a:r>
            <a:endParaRPr sz="1600" b="0" i="0" u="none" strike="noStrike" cap="none" dirty="0">
              <a:solidFill>
                <a:schemeClr val="dk1"/>
              </a:solidFill>
              <a:sym typeface="Calibri"/>
            </a:endParaRPr>
          </a:p>
          <a:p>
            <a:pPr marL="685800" marR="0" lvl="1" indent="-228600" algn="l" rtl="0">
              <a:lnSpc>
                <a:spcPct val="90000"/>
              </a:lnSpc>
              <a:spcBef>
                <a:spcPts val="500"/>
              </a:spcBef>
              <a:spcAft>
                <a:spcPts val="0"/>
              </a:spcAft>
              <a:buClr>
                <a:srgbClr val="00953A"/>
              </a:buClr>
              <a:buSzPts val="2000"/>
              <a:buFont typeface="Arial"/>
              <a:buChar char="•"/>
            </a:pPr>
            <a:r>
              <a:rPr lang="en" sz="1600" b="0" i="0" u="none" strike="noStrike" cap="none" dirty="0">
                <a:solidFill>
                  <a:schemeClr val="dk1"/>
                </a:solidFill>
                <a:latin typeface="Trebuchet MS"/>
                <a:ea typeface="Trebuchet MS"/>
                <a:cs typeface="Trebuchet MS"/>
                <a:sym typeface="Trebuchet MS"/>
              </a:rPr>
              <a:t>Performance frameworks, Improvement planning, Accountability clock</a:t>
            </a:r>
            <a:endParaRPr sz="1600" b="0" i="0" u="none" strike="noStrike" cap="none" dirty="0">
              <a:solidFill>
                <a:schemeClr val="dk1"/>
              </a:solidFill>
              <a:sym typeface="Calibri"/>
            </a:endParaRPr>
          </a:p>
          <a:p>
            <a:pPr marL="228600" marR="0" lvl="0" indent="-228600" algn="l" rtl="0">
              <a:lnSpc>
                <a:spcPct val="90000"/>
              </a:lnSpc>
              <a:spcBef>
                <a:spcPts val="1000"/>
              </a:spcBef>
              <a:spcAft>
                <a:spcPts val="0"/>
              </a:spcAft>
              <a:buClr>
                <a:srgbClr val="0D1E8E"/>
              </a:buClr>
              <a:buSzPts val="2400"/>
              <a:buFont typeface="Arial"/>
              <a:buChar char="•"/>
            </a:pPr>
            <a:r>
              <a:rPr lang="en" sz="1600" b="0" i="0" u="none" strike="noStrike" cap="none" dirty="0">
                <a:solidFill>
                  <a:schemeClr val="dk1"/>
                </a:solidFill>
                <a:latin typeface="Trebuchet MS"/>
                <a:ea typeface="Trebuchet MS"/>
                <a:cs typeface="Trebuchet MS"/>
                <a:sym typeface="Trebuchet MS"/>
              </a:rPr>
              <a:t>Federal Accountability</a:t>
            </a:r>
            <a:endParaRPr sz="1600" b="0" i="0" u="none" strike="noStrike" cap="none" dirty="0">
              <a:solidFill>
                <a:schemeClr val="dk1"/>
              </a:solidFill>
              <a:sym typeface="Calibri"/>
            </a:endParaRPr>
          </a:p>
          <a:p>
            <a:pPr marL="685800" marR="0" lvl="1" indent="-228600" algn="l" rtl="0">
              <a:lnSpc>
                <a:spcPct val="90000"/>
              </a:lnSpc>
              <a:spcBef>
                <a:spcPts val="500"/>
              </a:spcBef>
              <a:spcAft>
                <a:spcPts val="0"/>
              </a:spcAft>
              <a:buClr>
                <a:srgbClr val="00953A"/>
              </a:buClr>
              <a:buSzPts val="2000"/>
              <a:buFont typeface="Arial"/>
              <a:buChar char="•"/>
            </a:pPr>
            <a:r>
              <a:rPr lang="en" sz="1600" b="0" i="0" u="none" strike="noStrike" cap="none" dirty="0">
                <a:solidFill>
                  <a:schemeClr val="dk1"/>
                </a:solidFill>
                <a:latin typeface="Trebuchet MS"/>
                <a:ea typeface="Trebuchet MS"/>
                <a:cs typeface="Trebuchet MS"/>
                <a:sym typeface="Trebuchet MS"/>
              </a:rPr>
              <a:t>Every Student Succeeds Act – State plan approved</a:t>
            </a:r>
            <a:endParaRPr sz="1600" b="0" i="0" u="none" strike="noStrike" cap="none" dirty="0">
              <a:solidFill>
                <a:schemeClr val="dk1"/>
              </a:solidFill>
              <a:sym typeface="Calibri"/>
            </a:endParaRPr>
          </a:p>
          <a:p>
            <a:pPr marL="685800" marR="0" lvl="1" indent="-228600" algn="l" rtl="0">
              <a:lnSpc>
                <a:spcPct val="90000"/>
              </a:lnSpc>
              <a:spcBef>
                <a:spcPts val="500"/>
              </a:spcBef>
              <a:spcAft>
                <a:spcPts val="0"/>
              </a:spcAft>
              <a:buClr>
                <a:srgbClr val="00953A"/>
              </a:buClr>
              <a:buSzPts val="2000"/>
              <a:buFont typeface="Arial"/>
              <a:buChar char="•"/>
            </a:pPr>
            <a:r>
              <a:rPr lang="en" sz="1600" b="0" i="0" u="none" strike="noStrike" cap="none" dirty="0">
                <a:solidFill>
                  <a:schemeClr val="dk1"/>
                </a:solidFill>
                <a:latin typeface="Trebuchet MS"/>
                <a:ea typeface="Trebuchet MS"/>
                <a:cs typeface="Trebuchet MS"/>
                <a:sym typeface="Trebuchet MS"/>
              </a:rPr>
              <a:t>Schools on improvement (CS, TS, A-TS)</a:t>
            </a:r>
            <a:endParaRPr sz="1600" b="0" i="0" u="none" strike="noStrike" cap="none" dirty="0">
              <a:solidFill>
                <a:schemeClr val="dk1"/>
              </a:solidFill>
              <a:sym typeface="Calibri"/>
            </a:endParaRPr>
          </a:p>
          <a:p>
            <a:pPr marL="685800" marR="0" lvl="1" indent="-101600" algn="l" rtl="0">
              <a:lnSpc>
                <a:spcPct val="90000"/>
              </a:lnSpc>
              <a:spcBef>
                <a:spcPts val="500"/>
              </a:spcBef>
              <a:spcAft>
                <a:spcPts val="0"/>
              </a:spcAft>
              <a:buClr>
                <a:srgbClr val="00953A"/>
              </a:buClr>
              <a:buSzPts val="2000"/>
              <a:buFont typeface="Arial"/>
              <a:buNone/>
            </a:pPr>
            <a:endParaRPr sz="1600" b="0" i="0" u="none" strike="noStrike" cap="none" dirty="0">
              <a:solidFill>
                <a:schemeClr val="dk1"/>
              </a:solidFill>
              <a:latin typeface="Trebuchet MS"/>
              <a:ea typeface="Trebuchet MS"/>
              <a:cs typeface="Trebuchet MS"/>
              <a:sym typeface="Trebuchet MS"/>
            </a:endParaRPr>
          </a:p>
        </p:txBody>
      </p:sp>
      <p:sp>
        <p:nvSpPr>
          <p:cNvPr id="405" name="Google Shape;405;p68"/>
          <p:cNvSpPr txBox="1">
            <a:spLocks noGrp="1"/>
          </p:cNvSpPr>
          <p:nvPr>
            <p:ph type="title"/>
          </p:nvPr>
        </p:nvSpPr>
        <p:spPr>
          <a:xfrm>
            <a:off x="205753" y="205744"/>
            <a:ext cx="5581200" cy="5348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 sz="2800" b="0" i="0" u="none" strike="noStrike" cap="none">
                <a:solidFill>
                  <a:schemeClr val="lt1"/>
                </a:solidFill>
                <a:latin typeface="Arial"/>
                <a:ea typeface="Arial"/>
                <a:cs typeface="Arial"/>
                <a:sym typeface="Arial"/>
              </a:rPr>
              <a:t>Colorado’s Accountability System</a:t>
            </a:r>
            <a:endParaRPr sz="2800" b="0" i="0" u="none" strike="noStrike" cap="none">
              <a:solidFill>
                <a:schemeClr val="lt1"/>
              </a:solidFill>
              <a:latin typeface="Arial"/>
              <a:ea typeface="Arial"/>
              <a:cs typeface="Arial"/>
              <a:sym typeface="Arial"/>
            </a:endParaRPr>
          </a:p>
        </p:txBody>
      </p:sp>
      <p:sp>
        <p:nvSpPr>
          <p:cNvPr id="406" name="Google Shape;406;p68"/>
          <p:cNvSpPr txBox="1"/>
          <p:nvPr/>
        </p:nvSpPr>
        <p:spPr>
          <a:xfrm>
            <a:off x="0" y="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9"/>
          <p:cNvSpPr txBox="1">
            <a:spLocks noGrp="1"/>
          </p:cNvSpPr>
          <p:nvPr>
            <p:ph type="title"/>
          </p:nvPr>
        </p:nvSpPr>
        <p:spPr>
          <a:xfrm>
            <a:off x="205757" y="205744"/>
            <a:ext cx="7558500" cy="5348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 sz="2800" b="0" i="0" u="none" strike="noStrike" cap="none" dirty="0" smtClean="0">
                <a:solidFill>
                  <a:schemeClr val="lt1"/>
                </a:solidFill>
                <a:latin typeface="Arial"/>
                <a:ea typeface="Arial"/>
                <a:cs typeface="Arial"/>
                <a:sym typeface="Arial"/>
              </a:rPr>
              <a:t>Accountability Overview</a:t>
            </a:r>
            <a:endParaRPr sz="2800" b="0" i="0" u="none" strike="noStrike" cap="none" dirty="0">
              <a:solidFill>
                <a:schemeClr val="lt1"/>
              </a:solidFill>
              <a:latin typeface="Arial"/>
              <a:ea typeface="Arial"/>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838" y="1113559"/>
            <a:ext cx="4563119" cy="363755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3"/>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1"/>
              </a:buClr>
              <a:buSzPts val="2400"/>
              <a:buFont typeface="Arial"/>
              <a:buNone/>
            </a:pPr>
            <a:r>
              <a:rPr lang="en" sz="2400" b="0" i="0" u="none" strike="noStrike" cap="none">
                <a:solidFill>
                  <a:schemeClr val="lt1"/>
                </a:solidFill>
                <a:latin typeface="Arial"/>
                <a:ea typeface="Arial"/>
                <a:cs typeface="Arial"/>
                <a:sym typeface="Arial"/>
              </a:rPr>
              <a:t>ESSA:  Identified Schools</a:t>
            </a:r>
            <a:endParaRPr sz="2400" b="0" i="0" u="none" strike="noStrike" cap="none">
              <a:solidFill>
                <a:schemeClr val="lt1"/>
              </a:solidFill>
              <a:latin typeface="Arial"/>
              <a:ea typeface="Arial"/>
              <a:cs typeface="Arial"/>
              <a:sym typeface="Arial"/>
            </a:endParaRPr>
          </a:p>
        </p:txBody>
      </p:sp>
      <p:sp>
        <p:nvSpPr>
          <p:cNvPr id="447" name="Google Shape;447;p7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C6670"/>
              </a:buClr>
              <a:buSzPts val="2400"/>
              <a:buFont typeface="Arial"/>
              <a:buNone/>
            </a:pPr>
            <a:r>
              <a:rPr lang="en" sz="2400" b="0" i="0" u="none" strike="noStrike" cap="none">
                <a:solidFill>
                  <a:srgbClr val="5C6670"/>
                </a:solidFill>
                <a:latin typeface="Trebuchet MS"/>
                <a:ea typeface="Trebuchet MS"/>
                <a:cs typeface="Trebuchet MS"/>
                <a:sym typeface="Trebuchet MS"/>
              </a:rPr>
              <a:t>Annual Identification of 2 Types of Schools for Support and Improvement under ESSA</a:t>
            </a:r>
            <a:endParaRPr sz="2400" b="0" i="0" u="none" strike="noStrike" cap="none">
              <a:solidFill>
                <a:srgbClr val="5C6670"/>
              </a:solidFill>
              <a:latin typeface="Trebuchet MS"/>
              <a:ea typeface="Trebuchet MS"/>
              <a:cs typeface="Trebuchet MS"/>
              <a:sym typeface="Trebuchet MS"/>
            </a:endParaRPr>
          </a:p>
          <a:p>
            <a:pPr marL="457200" marR="0" lvl="0" indent="-381000" algn="l" rtl="0">
              <a:lnSpc>
                <a:spcPct val="100000"/>
              </a:lnSpc>
              <a:spcBef>
                <a:spcPts val="0"/>
              </a:spcBef>
              <a:spcAft>
                <a:spcPts val="0"/>
              </a:spcAft>
              <a:buClr>
                <a:srgbClr val="5C6670"/>
              </a:buClr>
              <a:buSzPts val="2400"/>
              <a:buFont typeface="Arial"/>
              <a:buChar char="●"/>
            </a:pPr>
            <a:r>
              <a:rPr lang="en" sz="2400" b="0" i="0" u="none" strike="noStrike" cap="none">
                <a:solidFill>
                  <a:srgbClr val="5C6670"/>
                </a:solidFill>
                <a:latin typeface="Trebuchet MS"/>
                <a:ea typeface="Trebuchet MS"/>
                <a:cs typeface="Trebuchet MS"/>
                <a:sym typeface="Trebuchet MS"/>
              </a:rPr>
              <a:t>Comprehensive Support and Improvement (CS)</a:t>
            </a:r>
            <a:endParaRPr sz="2400" b="0" i="0" u="none" strike="noStrike" cap="none">
              <a:solidFill>
                <a:srgbClr val="5C6670"/>
              </a:solidFill>
              <a:latin typeface="Trebuchet MS"/>
              <a:ea typeface="Trebuchet MS"/>
              <a:cs typeface="Trebuchet MS"/>
              <a:sym typeface="Trebuchet MS"/>
            </a:endParaRPr>
          </a:p>
          <a:p>
            <a:pPr marL="914400" marR="0" lvl="1" indent="-355600" algn="l" rtl="0">
              <a:lnSpc>
                <a:spcPct val="100000"/>
              </a:lnSpc>
              <a:spcBef>
                <a:spcPts val="0"/>
              </a:spcBef>
              <a:spcAft>
                <a:spcPts val="0"/>
              </a:spcAft>
              <a:buClr>
                <a:schemeClr val="dk1"/>
              </a:buClr>
              <a:buSzPts val="2000"/>
              <a:buFont typeface="Arial"/>
              <a:buChar char="○"/>
            </a:pPr>
            <a:r>
              <a:rPr lang="en" sz="2000" b="0" i="0" u="none" strike="noStrike" cap="none">
                <a:solidFill>
                  <a:schemeClr val="dk1"/>
                </a:solidFill>
                <a:latin typeface="Calibri"/>
                <a:ea typeface="Calibri"/>
                <a:cs typeface="Calibri"/>
                <a:sym typeface="Calibri"/>
              </a:rPr>
              <a:t>CS - Lowest 5%</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Arial"/>
              <a:buChar char="○"/>
            </a:pPr>
            <a:r>
              <a:rPr lang="en" sz="2000" b="0" i="0" u="none" strike="noStrike" cap="none">
                <a:solidFill>
                  <a:schemeClr val="dk1"/>
                </a:solidFill>
                <a:latin typeface="Calibri"/>
                <a:ea typeface="Calibri"/>
                <a:cs typeface="Calibri"/>
                <a:sym typeface="Calibri"/>
              </a:rPr>
              <a:t>CS - Low Graduation Rate</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Arial"/>
              <a:buChar char="○"/>
            </a:pPr>
            <a:r>
              <a:rPr lang="en" sz="2000" b="0" i="0" u="none" strike="noStrike" cap="none">
                <a:solidFill>
                  <a:schemeClr val="dk1"/>
                </a:solidFill>
                <a:latin typeface="Calibri"/>
                <a:ea typeface="Calibri"/>
                <a:cs typeface="Calibri"/>
                <a:sym typeface="Calibri"/>
              </a:rPr>
              <a:t>CS - Former ATS (first year of identification will be 2020-2021)</a:t>
            </a:r>
            <a:endParaRPr sz="20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rgbClr val="5C6670"/>
              </a:buClr>
              <a:buSzPts val="2400"/>
              <a:buFont typeface="Arial"/>
              <a:buChar char="●"/>
            </a:pPr>
            <a:r>
              <a:rPr lang="en" sz="2400" b="0" i="0" u="none" strike="noStrike" cap="none">
                <a:solidFill>
                  <a:srgbClr val="5C6670"/>
                </a:solidFill>
                <a:latin typeface="Trebuchet MS"/>
                <a:ea typeface="Trebuchet MS"/>
                <a:cs typeface="Trebuchet MS"/>
                <a:sym typeface="Trebuchet MS"/>
              </a:rPr>
              <a:t>Targeted Support and Improvement (TS)</a:t>
            </a:r>
            <a:endParaRPr sz="2400" b="0" i="0" u="none" strike="noStrike" cap="none">
              <a:solidFill>
                <a:srgbClr val="5C6670"/>
              </a:solidFill>
              <a:latin typeface="Trebuchet MS"/>
              <a:ea typeface="Trebuchet MS"/>
              <a:cs typeface="Trebuchet MS"/>
              <a:sym typeface="Trebuchet MS"/>
            </a:endParaRPr>
          </a:p>
          <a:p>
            <a:pPr marL="914400" marR="0" lvl="1" indent="-355600" algn="l" rtl="0">
              <a:lnSpc>
                <a:spcPct val="100000"/>
              </a:lnSpc>
              <a:spcBef>
                <a:spcPts val="0"/>
              </a:spcBef>
              <a:spcAft>
                <a:spcPts val="0"/>
              </a:spcAft>
              <a:buClr>
                <a:schemeClr val="dk1"/>
              </a:buClr>
              <a:buSzPts val="2000"/>
              <a:buFont typeface="Arial"/>
              <a:buChar char="○"/>
            </a:pPr>
            <a:r>
              <a:rPr lang="en" sz="2000" b="0" i="0" u="none" strike="noStrike" cap="none">
                <a:solidFill>
                  <a:schemeClr val="dk1"/>
                </a:solidFill>
                <a:latin typeface="Calibri"/>
                <a:ea typeface="Calibri"/>
                <a:cs typeface="Calibri"/>
                <a:sym typeface="Calibri"/>
              </a:rPr>
              <a:t>TS - based on disaggregated group(s)</a:t>
            </a:r>
            <a:endParaRPr sz="2000" b="0" i="0" u="none" strike="noStrike" cap="none">
              <a:solidFill>
                <a:schemeClr val="dk1"/>
              </a:solidFill>
              <a:latin typeface="Calibri"/>
              <a:ea typeface="Calibri"/>
              <a:cs typeface="Calibri"/>
              <a:sym typeface="Calibri"/>
            </a:endParaRPr>
          </a:p>
          <a:p>
            <a:pPr marL="914400" marR="0" lvl="1" indent="-355600" algn="l" rtl="0">
              <a:lnSpc>
                <a:spcPct val="100000"/>
              </a:lnSpc>
              <a:spcBef>
                <a:spcPts val="0"/>
              </a:spcBef>
              <a:spcAft>
                <a:spcPts val="0"/>
              </a:spcAft>
              <a:buClr>
                <a:schemeClr val="dk1"/>
              </a:buClr>
              <a:buSzPts val="2000"/>
              <a:buFont typeface="Arial"/>
              <a:buChar char="○"/>
            </a:pPr>
            <a:r>
              <a:rPr lang="en" sz="2000" b="0" i="0" u="none" strike="noStrike" cap="none">
                <a:solidFill>
                  <a:schemeClr val="dk1"/>
                </a:solidFill>
                <a:latin typeface="Calibri"/>
                <a:ea typeface="Calibri"/>
                <a:cs typeface="Calibri"/>
                <a:sym typeface="Calibri"/>
              </a:rPr>
              <a:t>ATS - based on disaggregated group(s) that on their own meet the criteria for lowest 5%</a:t>
            </a:r>
            <a:endParaRPr sz="2000" b="0" i="0" u="none" strike="noStrike" cap="none">
              <a:solidFill>
                <a:schemeClr val="dk1"/>
              </a:solidFill>
              <a:latin typeface="Calibri"/>
              <a:ea typeface="Calibri"/>
              <a:cs typeface="Calibri"/>
              <a:sym typeface="Calibri"/>
            </a:endParaRPr>
          </a:p>
        </p:txBody>
      </p:sp>
      <p:sp>
        <p:nvSpPr>
          <p:cNvPr id="448" name="Google Shape;448;p73"/>
          <p:cNvSpPr txBox="1"/>
          <p:nvPr/>
        </p:nvSpPr>
        <p:spPr>
          <a:xfrm>
            <a:off x="5723177" y="4402747"/>
            <a:ext cx="2326800" cy="5544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FF"/>
                </a:solidFill>
                <a:latin typeface="Arial"/>
                <a:ea typeface="Arial"/>
                <a:cs typeface="Arial"/>
                <a:sym typeface="Arial"/>
              </a:rPr>
              <a:t>ESSA data will be sent to districts via Syncplicity</a:t>
            </a:r>
            <a:endParaRPr sz="1400" b="0" i="0" u="none" strike="noStrike" cap="none">
              <a:solidFill>
                <a:srgbClr val="0000FF"/>
              </a:solidFill>
              <a:latin typeface="Arial"/>
              <a:ea typeface="Arial"/>
              <a:cs typeface="Arial"/>
              <a:sym typeface="Arial"/>
            </a:endParaRPr>
          </a:p>
        </p:txBody>
      </p:sp>
      <p:pic>
        <p:nvPicPr>
          <p:cNvPr id="449" name="Google Shape;449;p73"/>
          <p:cNvPicPr preferRelativeResize="0"/>
          <p:nvPr/>
        </p:nvPicPr>
        <p:blipFill rotWithShape="1">
          <a:blip r:embed="rId3">
            <a:alphaModFix/>
          </a:blip>
          <a:srcRect/>
          <a:stretch/>
        </p:blipFill>
        <p:spPr>
          <a:xfrm>
            <a:off x="474667" y="4402747"/>
            <a:ext cx="4803825" cy="629144"/>
          </a:xfrm>
          <a:prstGeom prst="rect">
            <a:avLst/>
          </a:prstGeom>
          <a:noFill/>
          <a:ln>
            <a:noFill/>
          </a:ln>
        </p:spPr>
      </p:pic>
      <p:grpSp>
        <p:nvGrpSpPr>
          <p:cNvPr id="450" name="Google Shape;450;p73"/>
          <p:cNvGrpSpPr/>
          <p:nvPr/>
        </p:nvGrpSpPr>
        <p:grpSpPr>
          <a:xfrm>
            <a:off x="7151144" y="87841"/>
            <a:ext cx="1546641" cy="674125"/>
            <a:chOff x="355178" y="2458"/>
            <a:chExt cx="1546641" cy="898833"/>
          </a:xfrm>
        </p:grpSpPr>
        <p:sp>
          <p:nvSpPr>
            <p:cNvPr id="451" name="Google Shape;451;p73"/>
            <p:cNvSpPr/>
            <p:nvPr/>
          </p:nvSpPr>
          <p:spPr>
            <a:xfrm>
              <a:off x="355178" y="2458"/>
              <a:ext cx="898833" cy="898833"/>
            </a:xfrm>
            <a:prstGeom prst="ellipse">
              <a:avLst/>
            </a:prstGeom>
            <a:solidFill>
              <a:srgbClr val="BFBFBF">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3"/>
            <p:cNvSpPr txBox="1"/>
            <p:nvPr/>
          </p:nvSpPr>
          <p:spPr>
            <a:xfrm>
              <a:off x="480691" y="108450"/>
              <a:ext cx="518246" cy="6868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1400" b="0" i="0" u="none" strike="noStrike" cap="none" dirty="0">
                  <a:solidFill>
                    <a:schemeClr val="dk1"/>
                  </a:solidFill>
                  <a:latin typeface="Arial"/>
                  <a:ea typeface="Arial"/>
                  <a:cs typeface="Arial"/>
                  <a:sym typeface="Arial"/>
                </a:rPr>
                <a:t>State</a:t>
              </a:r>
              <a:endParaRPr sz="1400" b="0" i="0" u="none" strike="noStrike" cap="none" dirty="0">
                <a:solidFill>
                  <a:schemeClr val="dk1"/>
                </a:solidFill>
                <a:latin typeface="Arial"/>
                <a:ea typeface="Arial"/>
                <a:cs typeface="Arial"/>
                <a:sym typeface="Arial"/>
              </a:endParaRPr>
            </a:p>
          </p:txBody>
        </p:sp>
        <p:sp>
          <p:nvSpPr>
            <p:cNvPr id="453" name="Google Shape;453;p73"/>
            <p:cNvSpPr/>
            <p:nvPr/>
          </p:nvSpPr>
          <p:spPr>
            <a:xfrm>
              <a:off x="1002986" y="2458"/>
              <a:ext cx="898833" cy="898833"/>
            </a:xfrm>
            <a:prstGeom prst="ellipse">
              <a:avLst/>
            </a:prstGeom>
            <a:solidFill>
              <a:srgbClr val="CC66FF">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3"/>
            <p:cNvSpPr txBox="1"/>
            <p:nvPr/>
          </p:nvSpPr>
          <p:spPr>
            <a:xfrm>
              <a:off x="1258061" y="108450"/>
              <a:ext cx="518246" cy="6868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en" sz="1400" b="0" i="0" u="none" strike="noStrike" cap="none">
                  <a:solidFill>
                    <a:schemeClr val="dk1"/>
                  </a:solidFill>
                  <a:latin typeface="Arial"/>
                  <a:ea typeface="Arial"/>
                  <a:cs typeface="Arial"/>
                  <a:sym typeface="Arial"/>
                </a:rPr>
                <a:t>ESSA</a:t>
              </a:r>
              <a:endParaRPr sz="1400" b="0" i="0" u="none" strike="noStrike" cap="none">
                <a:solidFill>
                  <a:schemeClr val="dk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6"/>
          <p:cNvSpPr txBox="1">
            <a:spLocks noGrp="1"/>
          </p:cNvSpPr>
          <p:nvPr>
            <p:ph type="body" idx="1"/>
          </p:nvPr>
        </p:nvSpPr>
        <p:spPr>
          <a:xfrm>
            <a:off x="628650" y="1097280"/>
            <a:ext cx="7886700" cy="32634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en-US" dirty="0" smtClean="0"/>
              <a:t>Counselors</a:t>
            </a:r>
          </a:p>
          <a:p>
            <a:pPr marL="0" lvl="0" indent="0" algn="l" rtl="0">
              <a:spcBef>
                <a:spcPts val="800"/>
              </a:spcBef>
              <a:spcAft>
                <a:spcPts val="0"/>
              </a:spcAft>
              <a:buNone/>
            </a:pPr>
            <a:r>
              <a:rPr lang="en-US" dirty="0" smtClean="0"/>
              <a:t>School Administrators</a:t>
            </a:r>
          </a:p>
          <a:p>
            <a:pPr marL="0" lvl="0" indent="0" algn="l" rtl="0">
              <a:spcBef>
                <a:spcPts val="800"/>
              </a:spcBef>
              <a:spcAft>
                <a:spcPts val="0"/>
              </a:spcAft>
              <a:buNone/>
            </a:pPr>
            <a:r>
              <a:rPr lang="en-US" dirty="0" smtClean="0"/>
              <a:t>District Administrators</a:t>
            </a:r>
          </a:p>
          <a:p>
            <a:pPr marL="0" lvl="0" indent="0" algn="l" rtl="0">
              <a:spcBef>
                <a:spcPts val="800"/>
              </a:spcBef>
              <a:spcAft>
                <a:spcPts val="0"/>
              </a:spcAft>
              <a:buNone/>
            </a:pPr>
            <a:endParaRPr lang="en-US" dirty="0"/>
          </a:p>
          <a:p>
            <a:pPr marL="0" lvl="0" indent="0" algn="l" rtl="0">
              <a:spcBef>
                <a:spcPts val="800"/>
              </a:spcBef>
              <a:spcAft>
                <a:spcPts val="0"/>
              </a:spcAft>
              <a:buNone/>
            </a:pPr>
            <a:r>
              <a:rPr lang="en-US" dirty="0" smtClean="0"/>
              <a:t>Fist to Five</a:t>
            </a:r>
          </a:p>
          <a:p>
            <a:pPr marL="0" lvl="0" indent="0" algn="l" rtl="0">
              <a:spcBef>
                <a:spcPts val="800"/>
              </a:spcBef>
              <a:spcAft>
                <a:spcPts val="0"/>
              </a:spcAft>
              <a:buNone/>
            </a:pPr>
            <a:r>
              <a:rPr lang="en-US" dirty="0"/>
              <a:t>	</a:t>
            </a:r>
            <a:r>
              <a:rPr lang="en-US" dirty="0" smtClean="0"/>
              <a:t>Fist- I know what the acronym UIP stands for</a:t>
            </a:r>
          </a:p>
          <a:p>
            <a:pPr marL="0" lvl="0" indent="0" algn="l" rtl="0">
              <a:spcBef>
                <a:spcPts val="800"/>
              </a:spcBef>
              <a:spcAft>
                <a:spcPts val="0"/>
              </a:spcAft>
              <a:buNone/>
            </a:pPr>
            <a:r>
              <a:rPr lang="en-US" dirty="0"/>
              <a:t>	</a:t>
            </a:r>
            <a:r>
              <a:rPr lang="en-US" dirty="0" smtClean="0"/>
              <a:t>Five- I can (or maybe have) taught a class on it</a:t>
            </a:r>
          </a:p>
          <a:p>
            <a:pPr marL="0" lvl="0" indent="0" algn="l" rtl="0">
              <a:spcBef>
                <a:spcPts val="800"/>
              </a:spcBef>
              <a:spcAft>
                <a:spcPts val="0"/>
              </a:spcAft>
              <a:buNone/>
            </a:pPr>
            <a:endParaRPr dirty="0"/>
          </a:p>
        </p:txBody>
      </p:sp>
      <p:sp>
        <p:nvSpPr>
          <p:cNvPr id="386" name="Google Shape;386;p66"/>
          <p:cNvSpPr txBox="1">
            <a:spLocks noGrp="1"/>
          </p:cNvSpPr>
          <p:nvPr>
            <p:ph type="title"/>
          </p:nvPr>
        </p:nvSpPr>
        <p:spPr>
          <a:xfrm>
            <a:off x="205740" y="205741"/>
            <a:ext cx="4373400" cy="53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smtClean="0"/>
              <a:t>Background</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Topics</a:t>
            </a:r>
            <a:endParaRPr lang="en-US" dirty="0"/>
          </a:p>
        </p:txBody>
      </p:sp>
      <p:graphicFrame>
        <p:nvGraphicFramePr>
          <p:cNvPr id="4" name="Table 3"/>
          <p:cNvGraphicFramePr>
            <a:graphicFrameLocks noGrp="1"/>
          </p:cNvGraphicFramePr>
          <p:nvPr/>
        </p:nvGraphicFramePr>
        <p:xfrm>
          <a:off x="732692" y="1097279"/>
          <a:ext cx="7787054" cy="3457135"/>
        </p:xfrm>
        <a:graphic>
          <a:graphicData uri="http://schemas.openxmlformats.org/drawingml/2006/table">
            <a:tbl>
              <a:tblPr firstRow="1" bandRow="1">
                <a:tableStyleId>{2E150A3E-EB8B-4E7D-9EFD-EFEAA07CE990}</a:tableStyleId>
              </a:tblPr>
              <a:tblGrid>
                <a:gridCol w="7787054"/>
              </a:tblGrid>
              <a:tr h="691427">
                <a:tc>
                  <a:txBody>
                    <a:bodyPr/>
                    <a:lstStyle/>
                    <a:p>
                      <a:pPr algn="l"/>
                      <a:r>
                        <a:rPr lang="en-US" dirty="0" smtClean="0"/>
                        <a:t>UIP Fundamentals</a:t>
                      </a:r>
                      <a:endParaRPr lang="en-US" dirty="0"/>
                    </a:p>
                  </a:txBody>
                  <a:tcPr anchor="ctr"/>
                </a:tc>
              </a:tr>
              <a:tr h="691427">
                <a:tc>
                  <a:txBody>
                    <a:bodyPr/>
                    <a:lstStyle/>
                    <a:p>
                      <a:pPr algn="l"/>
                      <a:r>
                        <a:rPr lang="en-US" dirty="0" smtClean="0"/>
                        <a:t>Connections- Why?</a:t>
                      </a:r>
                      <a:endParaRPr lang="en-US" dirty="0"/>
                    </a:p>
                  </a:txBody>
                  <a:tcPr anchor="ctr"/>
                </a:tc>
              </a:tr>
              <a:tr h="691427">
                <a:tc>
                  <a:txBody>
                    <a:bodyPr/>
                    <a:lstStyle/>
                    <a:p>
                      <a:pPr algn="l"/>
                      <a:r>
                        <a:rPr lang="en-US" dirty="0" smtClean="0"/>
                        <a:t>Digging</a:t>
                      </a:r>
                      <a:r>
                        <a:rPr lang="en-US" baseline="0" dirty="0" smtClean="0"/>
                        <a:t> In</a:t>
                      </a:r>
                      <a:endParaRPr lang="en-US" dirty="0"/>
                    </a:p>
                  </a:txBody>
                  <a:tcPr anchor="ctr"/>
                </a:tc>
              </a:tr>
              <a:tr h="691427">
                <a:tc>
                  <a:txBody>
                    <a:bodyPr/>
                    <a:lstStyle/>
                    <a:p>
                      <a:pPr algn="l"/>
                      <a:r>
                        <a:rPr lang="en-US" dirty="0" smtClean="0"/>
                        <a:t>Relationship to Accountability</a:t>
                      </a:r>
                      <a:endParaRPr lang="en-US" dirty="0"/>
                    </a:p>
                  </a:txBody>
                  <a:tcPr anchor="ctr"/>
                </a:tc>
              </a:tr>
              <a:tr h="691427">
                <a:tc>
                  <a:txBody>
                    <a:bodyPr/>
                    <a:lstStyle/>
                    <a:p>
                      <a:pPr algn="l"/>
                      <a:r>
                        <a:rPr lang="en-US" dirty="0" smtClean="0"/>
                        <a:t>What’s Next</a:t>
                      </a:r>
                      <a:endParaRPr lang="en-US" dirty="0"/>
                    </a:p>
                  </a:txBody>
                  <a:tcPr anchor="ctr"/>
                </a:tc>
              </a:tr>
            </a:tbl>
          </a:graphicData>
        </a:graphic>
      </p:graphicFrame>
      <p:sp>
        <p:nvSpPr>
          <p:cNvPr id="5" name="Rectangle 4"/>
          <p:cNvSpPr/>
          <p:nvPr/>
        </p:nvSpPr>
        <p:spPr>
          <a:xfrm>
            <a:off x="732692" y="3866855"/>
            <a:ext cx="7787054" cy="687559"/>
          </a:xfrm>
          <a:prstGeom prst="rect">
            <a:avLst/>
          </a:prstGeom>
          <a:solidFill>
            <a:srgbClr val="62B9CE">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94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idx="1"/>
          </p:nvPr>
        </p:nvSpPr>
        <p:spPr>
          <a:xfrm>
            <a:off x="628650" y="1097279"/>
            <a:ext cx="4822581" cy="3448343"/>
          </a:xfrm>
        </p:spPr>
        <p:txBody>
          <a:bodyPr/>
          <a:lstStyle/>
          <a:p>
            <a:r>
              <a:rPr lang="en-US" dirty="0" smtClean="0"/>
              <a:t>Take a moment for yourself to identify: </a:t>
            </a:r>
          </a:p>
          <a:p>
            <a:endParaRPr lang="en-US" dirty="0"/>
          </a:p>
          <a:p>
            <a:pPr marL="571500" indent="-342900">
              <a:buFont typeface="Arial" panose="020B0604020202020204" pitchFamily="34" charset="0"/>
              <a:buChar char="•"/>
            </a:pPr>
            <a:r>
              <a:rPr lang="en-US" dirty="0" smtClean="0"/>
              <a:t>What steps do YOU want to take? </a:t>
            </a:r>
          </a:p>
          <a:p>
            <a:pPr marL="571500" indent="-342900">
              <a:buFont typeface="Arial" panose="020B0604020202020204" pitchFamily="34" charset="0"/>
              <a:buChar char="•"/>
            </a:pPr>
            <a:r>
              <a:rPr lang="en-US" dirty="0" smtClean="0"/>
              <a:t>What </a:t>
            </a:r>
            <a:r>
              <a:rPr lang="en-US" dirty="0"/>
              <a:t>additional information is needed? </a:t>
            </a:r>
          </a:p>
          <a:p>
            <a:pPr marL="571500" indent="-342900">
              <a:buFont typeface="Arial" panose="020B0604020202020204" pitchFamily="34" charset="0"/>
              <a:buChar char="•"/>
            </a:pPr>
            <a:r>
              <a:rPr lang="en-US" dirty="0" smtClean="0"/>
              <a:t>Who else needs to be involved?</a:t>
            </a:r>
          </a:p>
          <a:p>
            <a:pPr marL="571500" indent="-342900">
              <a:buFont typeface="Arial" panose="020B0604020202020204" pitchFamily="34" charset="0"/>
              <a:buChar char="•"/>
            </a:pPr>
            <a:r>
              <a:rPr lang="en-US" dirty="0" smtClean="0"/>
              <a:t>What structures or expertise is available to tap into? </a:t>
            </a:r>
          </a:p>
          <a:p>
            <a:pPr marL="228600" indent="0"/>
            <a:r>
              <a:rPr lang="en-US" dirty="0" smtClean="0"/>
              <a:t>Check in with a partner.</a:t>
            </a:r>
            <a:endParaRPr lang="en-US" dirty="0"/>
          </a:p>
        </p:txBody>
      </p:sp>
      <p:pic>
        <p:nvPicPr>
          <p:cNvPr id="5122" name="Picture 2" descr="Image result for what's next meme west 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502" y="1651195"/>
            <a:ext cx="2833810" cy="208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2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idx="1"/>
          </p:nvPr>
        </p:nvSpPr>
        <p:spPr/>
        <p:txBody>
          <a:bodyPr/>
          <a:lstStyle/>
          <a:p>
            <a:r>
              <a:rPr lang="en-US" dirty="0" smtClean="0"/>
              <a:t>Erin </a:t>
            </a:r>
            <a:r>
              <a:rPr lang="en-US" dirty="0"/>
              <a:t>Loften, Improvement Planning</a:t>
            </a:r>
          </a:p>
          <a:p>
            <a:r>
              <a:rPr lang="en-US" dirty="0"/>
              <a:t>	</a:t>
            </a:r>
            <a:r>
              <a:rPr lang="en-US" dirty="0">
                <a:hlinkClick r:id="rId2"/>
              </a:rPr>
              <a:t>loften_e@cde.state.co.us</a:t>
            </a:r>
            <a:endParaRPr lang="en-US" dirty="0"/>
          </a:p>
          <a:p>
            <a:r>
              <a:rPr lang="en-US" dirty="0"/>
              <a:t>	303.866.6642</a:t>
            </a:r>
          </a:p>
          <a:p>
            <a:endParaRPr lang="en-US" dirty="0" smtClean="0"/>
          </a:p>
          <a:p>
            <a:r>
              <a:rPr lang="en-US" dirty="0" smtClean="0"/>
              <a:t>Website: </a:t>
            </a:r>
            <a:r>
              <a:rPr lang="en-US" dirty="0" smtClean="0">
                <a:hlinkClick r:id="rId3"/>
              </a:rPr>
              <a:t>www.cde.state.co.us/uip</a:t>
            </a:r>
            <a:endParaRPr lang="en-US" dirty="0" smtClean="0"/>
          </a:p>
          <a:p>
            <a:endParaRPr lang="en-US" dirty="0"/>
          </a:p>
          <a:p>
            <a:endParaRPr lang="en-US" dirty="0"/>
          </a:p>
        </p:txBody>
      </p:sp>
    </p:spTree>
    <p:extLst>
      <p:ext uri="{BB962C8B-B14F-4D97-AF65-F5344CB8AC3E}">
        <p14:creationId xmlns:p14="http://schemas.microsoft.com/office/powerpoint/2010/main" val="3799510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Topics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6665453"/>
              </p:ext>
            </p:extLst>
          </p:nvPr>
        </p:nvGraphicFramePr>
        <p:xfrm>
          <a:off x="732692" y="1097279"/>
          <a:ext cx="7787054" cy="3457135"/>
        </p:xfrm>
        <a:graphic>
          <a:graphicData uri="http://schemas.openxmlformats.org/drawingml/2006/table">
            <a:tbl>
              <a:tblPr firstRow="1" bandRow="1">
                <a:tableStyleId>{2E150A3E-EB8B-4E7D-9EFD-EFEAA07CE990}</a:tableStyleId>
              </a:tblPr>
              <a:tblGrid>
                <a:gridCol w="7787054"/>
              </a:tblGrid>
              <a:tr h="691427">
                <a:tc>
                  <a:txBody>
                    <a:bodyPr/>
                    <a:lstStyle/>
                    <a:p>
                      <a:pPr algn="l"/>
                      <a:r>
                        <a:rPr lang="en-US" dirty="0" smtClean="0"/>
                        <a:t>UIP Fundamentals</a:t>
                      </a:r>
                      <a:endParaRPr lang="en-US" dirty="0"/>
                    </a:p>
                  </a:txBody>
                  <a:tcPr anchor="ctr"/>
                </a:tc>
              </a:tr>
              <a:tr h="691427">
                <a:tc>
                  <a:txBody>
                    <a:bodyPr/>
                    <a:lstStyle/>
                    <a:p>
                      <a:pPr algn="l"/>
                      <a:r>
                        <a:rPr lang="en-US" dirty="0" smtClean="0"/>
                        <a:t>Connections- Why?</a:t>
                      </a:r>
                      <a:endParaRPr lang="en-US" dirty="0"/>
                    </a:p>
                  </a:txBody>
                  <a:tcPr anchor="ctr"/>
                </a:tc>
              </a:tr>
              <a:tr h="691427">
                <a:tc>
                  <a:txBody>
                    <a:bodyPr/>
                    <a:lstStyle/>
                    <a:p>
                      <a:pPr algn="l"/>
                      <a:r>
                        <a:rPr lang="en-US" dirty="0" smtClean="0"/>
                        <a:t>Digging</a:t>
                      </a:r>
                      <a:r>
                        <a:rPr lang="en-US" baseline="0" dirty="0" smtClean="0"/>
                        <a:t> In</a:t>
                      </a:r>
                      <a:endParaRPr lang="en-US" dirty="0"/>
                    </a:p>
                  </a:txBody>
                  <a:tcPr anchor="ctr"/>
                </a:tc>
              </a:tr>
              <a:tr h="691427">
                <a:tc>
                  <a:txBody>
                    <a:bodyPr/>
                    <a:lstStyle/>
                    <a:p>
                      <a:pPr algn="l"/>
                      <a:r>
                        <a:rPr lang="en-US" dirty="0" smtClean="0"/>
                        <a:t>Relationship to Accountability</a:t>
                      </a:r>
                      <a:endParaRPr lang="en-US" dirty="0"/>
                    </a:p>
                  </a:txBody>
                  <a:tcPr anchor="ctr"/>
                </a:tc>
              </a:tr>
              <a:tr h="691427">
                <a:tc>
                  <a:txBody>
                    <a:bodyPr/>
                    <a:lstStyle/>
                    <a:p>
                      <a:pPr algn="l"/>
                      <a:r>
                        <a:rPr lang="en-US" dirty="0" smtClean="0"/>
                        <a:t>What’s Next</a:t>
                      </a:r>
                      <a:endParaRPr lang="en-US" dirty="0"/>
                    </a:p>
                  </a:txBody>
                  <a:tcPr anchor="ctr"/>
                </a:tc>
              </a:tr>
            </a:tbl>
          </a:graphicData>
        </a:graphic>
      </p:graphicFrame>
      <p:sp>
        <p:nvSpPr>
          <p:cNvPr id="5" name="Rectangle 4"/>
          <p:cNvSpPr/>
          <p:nvPr/>
        </p:nvSpPr>
        <p:spPr>
          <a:xfrm>
            <a:off x="732692" y="1097279"/>
            <a:ext cx="7787054" cy="687559"/>
          </a:xfrm>
          <a:prstGeom prst="rect">
            <a:avLst/>
          </a:prstGeom>
          <a:solidFill>
            <a:srgbClr val="62B9CE">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180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a:spLocks noGrp="1"/>
          </p:cNvSpPr>
          <p:nvPr>
            <p:ph type="title"/>
          </p:nvPr>
        </p:nvSpPr>
        <p:spPr>
          <a:xfrm>
            <a:off x="189481" y="177795"/>
            <a:ext cx="6534900" cy="534825"/>
          </a:xfrm>
          <a:prstGeom prst="rect">
            <a:avLst/>
          </a:prstGeom>
          <a:noFill/>
          <a:ln>
            <a:noFill/>
          </a:ln>
        </p:spPr>
        <p:txBody>
          <a:bodyPr spcFirstLastPara="1" wrap="square" lIns="68569" tIns="34275" rIns="68569" bIns="34275" anchor="t" anchorCtr="0">
            <a:noAutofit/>
          </a:bodyPr>
          <a:lstStyle/>
          <a:p>
            <a:pPr>
              <a:buSzPts val="3600"/>
            </a:pPr>
            <a:r>
              <a:rPr lang="en-US" sz="2250" dirty="0"/>
              <a:t>What is Unified Improvement Planning?</a:t>
            </a:r>
            <a:br>
              <a:rPr lang="en-US" sz="2250" dirty="0"/>
            </a:br>
            <a:endParaRPr sz="2250" dirty="0"/>
          </a:p>
        </p:txBody>
      </p:sp>
      <p:graphicFrame>
        <p:nvGraphicFramePr>
          <p:cNvPr id="270" name="Google Shape;270;p40"/>
          <p:cNvGraphicFramePr/>
          <p:nvPr>
            <p:extLst>
              <p:ext uri="{D42A27DB-BD31-4B8C-83A1-F6EECF244321}">
                <p14:modId xmlns:p14="http://schemas.microsoft.com/office/powerpoint/2010/main" val="1334422470"/>
              </p:ext>
            </p:extLst>
          </p:nvPr>
        </p:nvGraphicFramePr>
        <p:xfrm>
          <a:off x="826478" y="1197591"/>
          <a:ext cx="7167284" cy="3491229"/>
        </p:xfrm>
        <a:graphic>
          <a:graphicData uri="http://schemas.openxmlformats.org/drawingml/2006/table">
            <a:tbl>
              <a:tblPr firstRow="1" bandRow="1">
                <a:tableStyleId>{3B4B98B0-60AC-42C2-AFA5-B58CD77FA1E5}</a:tableStyleId>
              </a:tblPr>
              <a:tblGrid>
                <a:gridCol w="1359313"/>
                <a:gridCol w="5807971"/>
              </a:tblGrid>
              <a:tr h="480068">
                <a:tc>
                  <a:txBody>
                    <a:bodyPr/>
                    <a:lstStyle/>
                    <a:p>
                      <a:pPr marL="0" marR="0" lvl="0" indent="0" algn="ctr" rtl="0">
                        <a:spcBef>
                          <a:spcPts val="0"/>
                        </a:spcBef>
                        <a:spcAft>
                          <a:spcPts val="0"/>
                        </a:spcAft>
                        <a:buNone/>
                      </a:pPr>
                      <a:r>
                        <a:rPr lang="en-US" sz="1400" b="0" u="none" strike="noStrike" cap="none" dirty="0"/>
                        <a:t>Alignment</a:t>
                      </a:r>
                      <a:endParaRPr sz="1400" b="0" u="none" strike="noStrike" cap="none" dirty="0"/>
                    </a:p>
                  </a:txBody>
                  <a:tcPr marL="68588" marR="68588" marT="34294" marB="34294"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b="0" u="none" strike="noStrike" cap="none" dirty="0"/>
                        <a:t>A system to align improvement planning requirements for state and federal accountability into a “single” plan.</a:t>
                      </a:r>
                      <a:endParaRPr sz="1100" b="0" dirty="0"/>
                    </a:p>
                  </a:txBody>
                  <a:tcPr marL="68588" marR="68588" marT="34294" marB="34294" anchor="ctr"/>
                </a:tc>
              </a:tr>
              <a:tr h="1097288">
                <a:tc>
                  <a:txBody>
                    <a:bodyPr/>
                    <a:lstStyle/>
                    <a:p>
                      <a:pPr marL="0" marR="0" lvl="0" indent="0" algn="ctr" rtl="0">
                        <a:spcBef>
                          <a:spcPts val="0"/>
                        </a:spcBef>
                        <a:spcAft>
                          <a:spcPts val="0"/>
                        </a:spcAft>
                        <a:buNone/>
                      </a:pPr>
                      <a:r>
                        <a:rPr lang="en-US" sz="1400" u="none" strike="noStrike" cap="none" dirty="0"/>
                        <a:t>Documentation</a:t>
                      </a:r>
                      <a:endParaRPr sz="1400" b="1" u="none" strike="noStrike" cap="none" dirty="0"/>
                    </a:p>
                  </a:txBody>
                  <a:tcPr marL="68588" marR="68588" marT="34294" marB="34294"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u="none" strike="noStrike" cap="none" dirty="0" smtClean="0"/>
                        <a:t>A common format for schools and for districts to document improvement planning efforts.  Schools/districts identified for</a:t>
                      </a:r>
                      <a:r>
                        <a:rPr lang="en-US" sz="1400" u="none" strike="noStrike" cap="none" baseline="0" dirty="0" smtClean="0"/>
                        <a:t> improvement</a:t>
                      </a:r>
                      <a:r>
                        <a:rPr lang="en-US" sz="1400" u="none" strike="noStrike" cap="none" dirty="0" smtClean="0"/>
                        <a:t> must demonstrate a coherent plan for dramatic change and adjustments over time.  Reviews conducted by CDE and the State Review Panel.</a:t>
                      </a:r>
                      <a:endParaRPr lang="en-US" sz="1400" dirty="0"/>
                    </a:p>
                  </a:txBody>
                  <a:tcPr marL="68588" marR="68588" marT="34294" marB="34294" anchor="ctr"/>
                </a:tc>
              </a:tr>
              <a:tr h="575345">
                <a:tc>
                  <a:txBody>
                    <a:bodyPr/>
                    <a:lstStyle/>
                    <a:p>
                      <a:pPr marL="0" marR="0" lvl="0" indent="0" algn="ctr" rtl="0">
                        <a:spcBef>
                          <a:spcPts val="0"/>
                        </a:spcBef>
                        <a:spcAft>
                          <a:spcPts val="0"/>
                        </a:spcAft>
                        <a:buNone/>
                      </a:pPr>
                      <a:r>
                        <a:rPr lang="en-US" sz="1400" u="none" strike="noStrike" cap="none"/>
                        <a:t>Transparency</a:t>
                      </a:r>
                      <a:endParaRPr sz="1400" b="1" u="none" strike="noStrike" cap="none"/>
                    </a:p>
                  </a:txBody>
                  <a:tcPr marL="68588" marR="68588" marT="34294" marB="34294"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u="none" strike="noStrike" cap="none"/>
                        <a:t>A process for including multiple voices, including staff, families and community representatives.  Plans are also posted publicly.</a:t>
                      </a:r>
                      <a:endParaRPr sz="1100"/>
                    </a:p>
                  </a:txBody>
                  <a:tcPr marL="68588" marR="68588" marT="34294" marB="34294" anchor="ctr"/>
                </a:tc>
              </a:tr>
              <a:tr h="747943">
                <a:tc>
                  <a:txBody>
                    <a:bodyPr/>
                    <a:lstStyle/>
                    <a:p>
                      <a:pPr marL="0" marR="0" lvl="0" indent="0" algn="ctr" rtl="0">
                        <a:spcBef>
                          <a:spcPts val="0"/>
                        </a:spcBef>
                        <a:spcAft>
                          <a:spcPts val="0"/>
                        </a:spcAft>
                        <a:buNone/>
                      </a:pPr>
                      <a:r>
                        <a:rPr lang="en-US" sz="1400" u="none" strike="noStrike" cap="none" dirty="0"/>
                        <a:t>Best Practice</a:t>
                      </a:r>
                      <a:endParaRPr sz="1400" b="1" u="none" strike="noStrike" cap="none" dirty="0"/>
                    </a:p>
                  </a:txBody>
                  <a:tcPr marL="68588" marR="68588" marT="34294" marB="34294"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u="none" strike="noStrike" cap="none"/>
                        <a:t>A statewide strategy  to promote improvement planning based on best-practice, including use of state and local data and engagement in a continuous improvement cycle.</a:t>
                      </a:r>
                      <a:endParaRPr sz="1100"/>
                    </a:p>
                  </a:txBody>
                  <a:tcPr marL="68588" marR="68588" marT="34294" marB="34294" anchor="ctr"/>
                </a:tc>
              </a:tr>
              <a:tr h="575345">
                <a:tc>
                  <a:txBody>
                    <a:bodyPr/>
                    <a:lstStyle/>
                    <a:p>
                      <a:pPr marL="0" marR="0" lvl="0" indent="0" algn="ctr" rtl="0">
                        <a:spcBef>
                          <a:spcPts val="0"/>
                        </a:spcBef>
                        <a:spcAft>
                          <a:spcPts val="0"/>
                        </a:spcAft>
                        <a:buNone/>
                      </a:pPr>
                      <a:r>
                        <a:rPr lang="en-US" sz="1400" u="none" strike="noStrike" cap="none" dirty="0"/>
                        <a:t>Support</a:t>
                      </a:r>
                      <a:endParaRPr sz="1400" b="1" u="none" strike="noStrike" cap="none" dirty="0"/>
                    </a:p>
                  </a:txBody>
                  <a:tcPr marL="68588" marR="68588" marT="34294" marB="34294" anchor="ctr"/>
                </a:tc>
                <a:tc>
                  <a:txBody>
                    <a:bodyPr/>
                    <a:lstStyle/>
                    <a:p>
                      <a:pPr marL="0" marR="0" lvl="0" indent="0" algn="l" rtl="0">
                        <a:lnSpc>
                          <a:spcPct val="100000"/>
                        </a:lnSpc>
                        <a:spcBef>
                          <a:spcPts val="0"/>
                        </a:spcBef>
                        <a:spcAft>
                          <a:spcPts val="0"/>
                        </a:spcAft>
                        <a:buClr>
                          <a:schemeClr val="dk1"/>
                        </a:buClr>
                        <a:buSzPts val="1800"/>
                        <a:buFont typeface="Calibri"/>
                        <a:buNone/>
                      </a:pPr>
                      <a:r>
                        <a:rPr lang="en-US" sz="1400" u="none" strike="noStrike" cap="none" dirty="0"/>
                        <a:t>A mechanism for triggering additional supports through CDE (especially for schools/districts on accountability clock).</a:t>
                      </a:r>
                      <a:endParaRPr sz="1100" dirty="0"/>
                    </a:p>
                  </a:txBody>
                  <a:tcPr marL="68588" marR="68588" marT="34294" marB="34294" anchor="ctr"/>
                </a:tc>
              </a:tr>
            </a:tbl>
          </a:graphicData>
        </a:graphic>
      </p:graphicFrame>
      <p:pic>
        <p:nvPicPr>
          <p:cNvPr id="5" name="Google Shape;263;p39"/>
          <p:cNvPicPr preferRelativeResize="0">
            <a:picLocks noGrp="1"/>
          </p:cNvPicPr>
          <p:nvPr>
            <p:ph type="body" idx="1"/>
          </p:nvPr>
        </p:nvPicPr>
        <p:blipFill rotWithShape="1">
          <a:blip r:embed="rId3">
            <a:clrChange>
              <a:clrFrom>
                <a:srgbClr val="FFFFFF"/>
              </a:clrFrom>
              <a:clrTo>
                <a:srgbClr val="FFFFFF">
                  <a:alpha val="0"/>
                </a:srgbClr>
              </a:clrTo>
            </a:clrChange>
            <a:alphaModFix/>
          </a:blip>
          <a:srcRect/>
          <a:stretch/>
        </p:blipFill>
        <p:spPr>
          <a:xfrm>
            <a:off x="7993762" y="0"/>
            <a:ext cx="1115705" cy="890414"/>
          </a:xfrm>
          <a:prstGeom prst="rect">
            <a:avLst/>
          </a:prstGeom>
          <a:noFill/>
          <a:ln>
            <a:noFill/>
          </a:ln>
        </p:spPr>
      </p:pic>
    </p:spTree>
    <p:extLst>
      <p:ext uri="{BB962C8B-B14F-4D97-AF65-F5344CB8AC3E}">
        <p14:creationId xmlns:p14="http://schemas.microsoft.com/office/powerpoint/2010/main" val="400317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grpSp>
        <p:nvGrpSpPr>
          <p:cNvPr id="496" name="Google Shape;496;p68"/>
          <p:cNvGrpSpPr/>
          <p:nvPr/>
        </p:nvGrpSpPr>
        <p:grpSpPr>
          <a:xfrm>
            <a:off x="1257302" y="2112818"/>
            <a:ext cx="6743531" cy="685832"/>
            <a:chOff x="-76200" y="1824095"/>
            <a:chExt cx="8991600" cy="1219500"/>
          </a:xfrm>
        </p:grpSpPr>
        <p:sp>
          <p:nvSpPr>
            <p:cNvPr id="497" name="Google Shape;497;p68"/>
            <p:cNvSpPr/>
            <p:nvPr/>
          </p:nvSpPr>
          <p:spPr>
            <a:xfrm>
              <a:off x="-76200" y="1824095"/>
              <a:ext cx="8991600" cy="1219500"/>
            </a:xfrm>
            <a:prstGeom prst="roundRect">
              <a:avLst>
                <a:gd name="adj" fmla="val 16667"/>
              </a:avLst>
            </a:prstGeom>
            <a:solidFill>
              <a:srgbClr val="D1E7F5"/>
            </a:solidFill>
            <a:ln w="10000" cap="flat" cmpd="sng">
              <a:solidFill>
                <a:schemeClr val="accent1"/>
              </a:solidFill>
              <a:prstDash val="solid"/>
              <a:round/>
              <a:headEnd type="none" w="sm" len="sm"/>
              <a:tailEnd type="none" w="sm" len="sm"/>
            </a:ln>
          </p:spPr>
          <p:txBody>
            <a:bodyPr spcFirstLastPara="1" wrap="square" lIns="51427" tIns="25706" rIns="51427" bIns="25706" anchor="t" anchorCtr="0">
              <a:noAutofit/>
            </a:bodyPr>
            <a:lstStyle/>
            <a:p>
              <a:pPr marL="192881" indent="-112871">
                <a:buClr>
                  <a:srgbClr val="3D5C99"/>
                </a:buClr>
                <a:buSzPts val="2240"/>
              </a:pPr>
              <a:endParaRPr sz="1575">
                <a:solidFill>
                  <a:srgbClr val="8DC63F"/>
                </a:solidFill>
              </a:endParaRPr>
            </a:p>
          </p:txBody>
        </p:sp>
        <p:sp>
          <p:nvSpPr>
            <p:cNvPr id="498" name="Google Shape;498;p68"/>
            <p:cNvSpPr txBox="1"/>
            <p:nvPr/>
          </p:nvSpPr>
          <p:spPr>
            <a:xfrm>
              <a:off x="-76200" y="2057212"/>
              <a:ext cx="1066800" cy="832200"/>
            </a:xfrm>
            <a:prstGeom prst="rect">
              <a:avLst/>
            </a:prstGeom>
            <a:noFill/>
            <a:ln>
              <a:noFill/>
            </a:ln>
          </p:spPr>
          <p:txBody>
            <a:bodyPr spcFirstLastPara="1" wrap="square" lIns="51427" tIns="25706" rIns="51427" bIns="25706" anchor="ctr" anchorCtr="0">
              <a:noAutofit/>
            </a:bodyPr>
            <a:lstStyle/>
            <a:p>
              <a:pPr algn="ctr"/>
              <a:r>
                <a:rPr lang="en-US" sz="788" b="1">
                  <a:solidFill>
                    <a:srgbClr val="5C6670"/>
                  </a:solidFill>
                  <a:latin typeface="Calibri"/>
                  <a:ea typeface="Calibri"/>
                  <a:cs typeface="Calibri"/>
                  <a:sym typeface="Calibri"/>
                </a:rPr>
                <a:t>Data</a:t>
              </a:r>
              <a:endParaRPr sz="788"/>
            </a:p>
            <a:p>
              <a:pPr algn="ctr"/>
              <a:r>
                <a:rPr lang="en-US" sz="788" b="1">
                  <a:solidFill>
                    <a:srgbClr val="5C6670"/>
                  </a:solidFill>
                  <a:latin typeface="Calibri"/>
                  <a:ea typeface="Calibri"/>
                  <a:cs typeface="Calibri"/>
                  <a:sym typeface="Calibri"/>
                </a:rPr>
                <a:t>Analysis</a:t>
              </a:r>
              <a:endParaRPr sz="788" b="1">
                <a:solidFill>
                  <a:srgbClr val="5C6670"/>
                </a:solidFill>
                <a:latin typeface="Calibri"/>
                <a:ea typeface="Calibri"/>
                <a:cs typeface="Calibri"/>
                <a:sym typeface="Calibri"/>
              </a:endParaRPr>
            </a:p>
          </p:txBody>
        </p:sp>
      </p:grpSp>
      <p:sp>
        <p:nvSpPr>
          <p:cNvPr id="499" name="Google Shape;499;p68"/>
          <p:cNvSpPr/>
          <p:nvPr/>
        </p:nvSpPr>
        <p:spPr>
          <a:xfrm>
            <a:off x="6515101" y="1727107"/>
            <a:ext cx="1483481" cy="2354738"/>
          </a:xfrm>
          <a:prstGeom prst="roundRect">
            <a:avLst>
              <a:gd name="adj" fmla="val 16667"/>
            </a:avLst>
          </a:prstGeom>
          <a:solidFill>
            <a:srgbClr val="FFE8B5">
              <a:alpha val="24710"/>
            </a:srgbClr>
          </a:solidFill>
          <a:ln w="10000" cap="flat" cmpd="sng">
            <a:solidFill>
              <a:schemeClr val="accent2"/>
            </a:solidFill>
            <a:prstDash val="solid"/>
            <a:round/>
            <a:headEnd type="none" w="sm" len="sm"/>
            <a:tailEnd type="none" w="sm" len="sm"/>
          </a:ln>
        </p:spPr>
        <p:txBody>
          <a:bodyPr spcFirstLastPara="1" wrap="square" lIns="51427" tIns="25706" rIns="51427" bIns="25706" anchor="t" anchorCtr="0">
            <a:noAutofit/>
          </a:bodyPr>
          <a:lstStyle/>
          <a:p>
            <a:pPr marL="192881" indent="-112871">
              <a:buClr>
                <a:srgbClr val="3D5C99"/>
              </a:buClr>
              <a:buSzPts val="2240"/>
            </a:pPr>
            <a:endParaRPr sz="1575">
              <a:solidFill>
                <a:srgbClr val="FFFFFF"/>
              </a:solidFill>
            </a:endParaRPr>
          </a:p>
        </p:txBody>
      </p:sp>
      <p:grpSp>
        <p:nvGrpSpPr>
          <p:cNvPr id="500" name="Google Shape;500;p68"/>
          <p:cNvGrpSpPr/>
          <p:nvPr/>
        </p:nvGrpSpPr>
        <p:grpSpPr>
          <a:xfrm>
            <a:off x="4914867" y="1727072"/>
            <a:ext cx="1543034" cy="2354677"/>
            <a:chOff x="4114800" y="1552154"/>
            <a:chExt cx="2133600" cy="4550100"/>
          </a:xfrm>
        </p:grpSpPr>
        <p:sp>
          <p:nvSpPr>
            <p:cNvPr id="501" name="Google Shape;501;p68"/>
            <p:cNvSpPr/>
            <p:nvPr/>
          </p:nvSpPr>
          <p:spPr>
            <a:xfrm>
              <a:off x="4114800" y="1552154"/>
              <a:ext cx="2133600" cy="4550100"/>
            </a:xfrm>
            <a:prstGeom prst="roundRect">
              <a:avLst>
                <a:gd name="adj" fmla="val 16667"/>
              </a:avLst>
            </a:prstGeom>
            <a:solidFill>
              <a:srgbClr val="B9DC8A">
                <a:alpha val="24710"/>
              </a:srgbClr>
            </a:solidFill>
            <a:ln w="10000" cap="flat" cmpd="sng">
              <a:solidFill>
                <a:schemeClr val="accent3"/>
              </a:solidFill>
              <a:prstDash val="solid"/>
              <a:round/>
              <a:headEnd type="none" w="sm" len="sm"/>
              <a:tailEnd type="none" w="sm" len="sm"/>
            </a:ln>
          </p:spPr>
          <p:txBody>
            <a:bodyPr spcFirstLastPara="1" wrap="square" lIns="51427" tIns="25706" rIns="51427" bIns="25706" anchor="t" anchorCtr="0">
              <a:noAutofit/>
            </a:bodyPr>
            <a:lstStyle/>
            <a:p>
              <a:pPr marL="192881" indent="-112871">
                <a:buClr>
                  <a:srgbClr val="3D5C99"/>
                </a:buClr>
                <a:buSzPts val="2240"/>
              </a:pPr>
              <a:endParaRPr sz="1575">
                <a:solidFill>
                  <a:srgbClr val="FFFFFF"/>
                </a:solidFill>
              </a:endParaRPr>
            </a:p>
          </p:txBody>
        </p:sp>
        <p:sp>
          <p:nvSpPr>
            <p:cNvPr id="502" name="Google Shape;502;p68"/>
            <p:cNvSpPr txBox="1"/>
            <p:nvPr/>
          </p:nvSpPr>
          <p:spPr>
            <a:xfrm>
              <a:off x="4495800" y="1624335"/>
              <a:ext cx="1447800" cy="568800"/>
            </a:xfrm>
            <a:prstGeom prst="rect">
              <a:avLst/>
            </a:prstGeom>
            <a:noFill/>
            <a:ln>
              <a:noFill/>
            </a:ln>
          </p:spPr>
          <p:txBody>
            <a:bodyPr spcFirstLastPara="1" wrap="square" lIns="51427" tIns="25706" rIns="51427" bIns="25706" anchor="t" anchorCtr="0">
              <a:noAutofit/>
            </a:bodyPr>
            <a:lstStyle/>
            <a:p>
              <a:pPr algn="ctr"/>
              <a:r>
                <a:rPr lang="en-US" sz="788" b="1">
                  <a:solidFill>
                    <a:srgbClr val="5C6670"/>
                  </a:solidFill>
                  <a:latin typeface="Calibri"/>
                  <a:ea typeface="Calibri"/>
                  <a:cs typeface="Calibri"/>
                  <a:sym typeface="Calibri"/>
                </a:rPr>
                <a:t>Target </a:t>
              </a:r>
              <a:endParaRPr sz="788"/>
            </a:p>
            <a:p>
              <a:pPr algn="ctr"/>
              <a:r>
                <a:rPr lang="en-US" sz="788" b="1">
                  <a:solidFill>
                    <a:srgbClr val="5C6670"/>
                  </a:solidFill>
                  <a:latin typeface="Calibri"/>
                  <a:ea typeface="Calibri"/>
                  <a:cs typeface="Calibri"/>
                  <a:sym typeface="Calibri"/>
                </a:rPr>
                <a:t>Setting</a:t>
              </a:r>
              <a:endParaRPr sz="900" b="1">
                <a:solidFill>
                  <a:srgbClr val="5C6670"/>
                </a:solidFill>
                <a:latin typeface="Verdana"/>
                <a:ea typeface="Verdana"/>
                <a:cs typeface="Verdana"/>
                <a:sym typeface="Verdana"/>
              </a:endParaRPr>
            </a:p>
          </p:txBody>
        </p:sp>
      </p:grpSp>
      <p:grpSp>
        <p:nvGrpSpPr>
          <p:cNvPr id="503" name="Google Shape;503;p68"/>
          <p:cNvGrpSpPr/>
          <p:nvPr/>
        </p:nvGrpSpPr>
        <p:grpSpPr>
          <a:xfrm>
            <a:off x="3714585" y="3441502"/>
            <a:ext cx="4286042" cy="640178"/>
            <a:chOff x="3198980" y="4171330"/>
            <a:chExt cx="5796600" cy="1419600"/>
          </a:xfrm>
        </p:grpSpPr>
        <p:sp>
          <p:nvSpPr>
            <p:cNvPr id="504" name="Google Shape;504;p68"/>
            <p:cNvSpPr/>
            <p:nvPr/>
          </p:nvSpPr>
          <p:spPr>
            <a:xfrm>
              <a:off x="3198980" y="4171330"/>
              <a:ext cx="5796600" cy="1419600"/>
            </a:xfrm>
            <a:prstGeom prst="roundRect">
              <a:avLst>
                <a:gd name="adj" fmla="val 16667"/>
              </a:avLst>
            </a:prstGeom>
            <a:solidFill>
              <a:srgbClr val="85B7B9">
                <a:alpha val="24710"/>
              </a:srgbClr>
            </a:solidFill>
            <a:ln w="10000" cap="flat" cmpd="sng">
              <a:solidFill>
                <a:srgbClr val="345A5B"/>
              </a:solidFill>
              <a:prstDash val="solid"/>
              <a:round/>
              <a:headEnd type="none" w="sm" len="sm"/>
              <a:tailEnd type="none" w="sm" len="sm"/>
            </a:ln>
          </p:spPr>
          <p:txBody>
            <a:bodyPr spcFirstLastPara="1" wrap="square" lIns="51427" tIns="25706" rIns="51427" bIns="25706" anchor="t" anchorCtr="0">
              <a:noAutofit/>
            </a:bodyPr>
            <a:lstStyle/>
            <a:p>
              <a:pPr marL="192881" indent="-112871">
                <a:buClr>
                  <a:srgbClr val="3D5C99"/>
                </a:buClr>
                <a:buSzPts val="2240"/>
              </a:pPr>
              <a:endParaRPr sz="1575">
                <a:solidFill>
                  <a:srgbClr val="5C6670"/>
                </a:solidFill>
              </a:endParaRPr>
            </a:p>
          </p:txBody>
        </p:sp>
        <p:sp>
          <p:nvSpPr>
            <p:cNvPr id="505" name="Google Shape;505;p68"/>
            <p:cNvSpPr txBox="1"/>
            <p:nvPr/>
          </p:nvSpPr>
          <p:spPr>
            <a:xfrm>
              <a:off x="3280454" y="4333461"/>
              <a:ext cx="1464300" cy="1038000"/>
            </a:xfrm>
            <a:prstGeom prst="rect">
              <a:avLst/>
            </a:prstGeom>
            <a:noFill/>
            <a:ln>
              <a:noFill/>
            </a:ln>
          </p:spPr>
          <p:txBody>
            <a:bodyPr spcFirstLastPara="1" wrap="square" lIns="51427" tIns="25706" rIns="51427" bIns="25706" anchor="ctr" anchorCtr="0">
              <a:noAutofit/>
            </a:bodyPr>
            <a:lstStyle/>
            <a:p>
              <a:pPr algn="ctr"/>
              <a:r>
                <a:rPr lang="en-US" sz="788" b="1">
                  <a:solidFill>
                    <a:srgbClr val="5C6670"/>
                  </a:solidFill>
                  <a:latin typeface="Calibri"/>
                  <a:ea typeface="Calibri"/>
                  <a:cs typeface="Calibri"/>
                  <a:sym typeface="Calibri"/>
                </a:rPr>
                <a:t>Progress Monitoring</a:t>
              </a:r>
              <a:endParaRPr sz="788"/>
            </a:p>
          </p:txBody>
        </p:sp>
      </p:grpSp>
      <p:sp>
        <p:nvSpPr>
          <p:cNvPr id="506" name="Google Shape;506;p68"/>
          <p:cNvSpPr txBox="1">
            <a:spLocks noGrp="1"/>
          </p:cNvSpPr>
          <p:nvPr>
            <p:ph type="title"/>
          </p:nvPr>
        </p:nvSpPr>
        <p:spPr>
          <a:prstGeom prst="rect">
            <a:avLst/>
          </a:prstGeom>
          <a:noFill/>
          <a:ln>
            <a:noFill/>
          </a:ln>
        </p:spPr>
        <p:txBody>
          <a:bodyPr spcFirstLastPara="1" wrap="square" lIns="51427" tIns="25706" rIns="51427" bIns="25706" anchor="t" anchorCtr="0">
            <a:noAutofit/>
          </a:bodyPr>
          <a:lstStyle/>
          <a:p>
            <a:r>
              <a:rPr lang="en-US"/>
              <a:t>Unified Improvement Planning Processes</a:t>
            </a:r>
            <a:endParaRPr sz="2250"/>
          </a:p>
        </p:txBody>
      </p:sp>
      <p:sp>
        <p:nvSpPr>
          <p:cNvPr id="507" name="Google Shape;507;p68"/>
          <p:cNvSpPr txBox="1"/>
          <p:nvPr/>
        </p:nvSpPr>
        <p:spPr>
          <a:xfrm>
            <a:off x="3486150" y="2241457"/>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Describe Notable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Trends</a:t>
            </a:r>
            <a:endParaRPr sz="788"/>
          </a:p>
        </p:txBody>
      </p:sp>
      <p:sp>
        <p:nvSpPr>
          <p:cNvPr id="508" name="Google Shape;508;p68"/>
          <p:cNvSpPr txBox="1"/>
          <p:nvPr/>
        </p:nvSpPr>
        <p:spPr>
          <a:xfrm>
            <a:off x="5029200" y="2241457"/>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Prioritize Performance Challenges</a:t>
            </a:r>
            <a:endParaRPr sz="788"/>
          </a:p>
        </p:txBody>
      </p:sp>
      <p:sp>
        <p:nvSpPr>
          <p:cNvPr id="509" name="Google Shape;509;p68"/>
          <p:cNvSpPr txBox="1"/>
          <p:nvPr/>
        </p:nvSpPr>
        <p:spPr>
          <a:xfrm>
            <a:off x="6572250" y="2241457"/>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Root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Causes</a:t>
            </a:r>
            <a:endParaRPr sz="788"/>
          </a:p>
        </p:txBody>
      </p:sp>
      <p:sp>
        <p:nvSpPr>
          <p:cNvPr id="510" name="Google Shape;510;p68"/>
          <p:cNvSpPr txBox="1"/>
          <p:nvPr/>
        </p:nvSpPr>
        <p:spPr>
          <a:xfrm>
            <a:off x="5029200" y="2888446"/>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Set Student Centered Targets</a:t>
            </a:r>
            <a:endParaRPr sz="788"/>
          </a:p>
        </p:txBody>
      </p:sp>
      <p:sp>
        <p:nvSpPr>
          <p:cNvPr id="511" name="Google Shape;511;p68"/>
          <p:cNvSpPr txBox="1"/>
          <p:nvPr/>
        </p:nvSpPr>
        <p:spPr>
          <a:xfrm>
            <a:off x="5029200" y="3527332"/>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Interim Measures</a:t>
            </a:r>
            <a:endParaRPr sz="788"/>
          </a:p>
        </p:txBody>
      </p:sp>
      <p:sp>
        <p:nvSpPr>
          <p:cNvPr id="512" name="Google Shape;512;p68"/>
          <p:cNvSpPr txBox="1"/>
          <p:nvPr/>
        </p:nvSpPr>
        <p:spPr>
          <a:xfrm>
            <a:off x="6572250" y="2884394"/>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cxnSp>
        <p:nvCxnSpPr>
          <p:cNvPr id="513" name="Google Shape;513;p68"/>
          <p:cNvCxnSpPr/>
          <p:nvPr/>
        </p:nvCxnSpPr>
        <p:spPr>
          <a:xfrm rot="5400000">
            <a:off x="7160438" y="2785564"/>
            <a:ext cx="196425" cy="1181"/>
          </a:xfrm>
          <a:prstGeom prst="straightConnector1">
            <a:avLst/>
          </a:prstGeom>
          <a:noFill/>
          <a:ln w="50800" cap="flat" cmpd="sng">
            <a:solidFill>
              <a:srgbClr val="1F4569"/>
            </a:solidFill>
            <a:prstDash val="solid"/>
            <a:round/>
            <a:headEnd type="none" w="sm" len="sm"/>
            <a:tailEnd type="triangle" w="med" len="med"/>
          </a:ln>
        </p:spPr>
      </p:cxnSp>
      <p:sp>
        <p:nvSpPr>
          <p:cNvPr id="514" name="Google Shape;514;p68"/>
          <p:cNvSpPr txBox="1"/>
          <p:nvPr/>
        </p:nvSpPr>
        <p:spPr>
          <a:xfrm>
            <a:off x="6572250" y="3527332"/>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Identify Implementation Benchmarks</a:t>
            </a:r>
            <a:endParaRPr sz="788"/>
          </a:p>
        </p:txBody>
      </p:sp>
      <p:sp>
        <p:nvSpPr>
          <p:cNvPr id="515" name="Google Shape;515;p68"/>
          <p:cNvSpPr txBox="1"/>
          <p:nvPr/>
        </p:nvSpPr>
        <p:spPr>
          <a:xfrm>
            <a:off x="1943100" y="1579279"/>
            <a:ext cx="1371600" cy="468113"/>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ctr" anchorCtr="0">
            <a:noAutofit/>
          </a:bodyPr>
          <a:lstStyle/>
          <a:p>
            <a:pPr algn="ctr"/>
            <a:r>
              <a:rPr lang="en-US" sz="900">
                <a:solidFill>
                  <a:srgbClr val="FFFFFF"/>
                </a:solidFill>
                <a:latin typeface="Verdana"/>
                <a:ea typeface="Verdana"/>
                <a:cs typeface="Verdana"/>
                <a:sym typeface="Verdana"/>
              </a:rPr>
              <a:t>Prepare to </a:t>
            </a:r>
            <a:endParaRPr sz="788"/>
          </a:p>
          <a:p>
            <a:pPr algn="ctr">
              <a:spcBef>
                <a:spcPts val="338"/>
              </a:spcBef>
            </a:pPr>
            <a:r>
              <a:rPr lang="en-US" sz="900">
                <a:solidFill>
                  <a:srgbClr val="FFFFFF"/>
                </a:solidFill>
                <a:latin typeface="Verdana"/>
                <a:ea typeface="Verdana"/>
                <a:cs typeface="Verdana"/>
                <a:sym typeface="Verdana"/>
              </a:rPr>
              <a:t>Plan </a:t>
            </a:r>
            <a:endParaRPr sz="788"/>
          </a:p>
        </p:txBody>
      </p:sp>
      <p:sp>
        <p:nvSpPr>
          <p:cNvPr id="516" name="Google Shape;516;p68"/>
          <p:cNvSpPr txBox="1"/>
          <p:nvPr/>
        </p:nvSpPr>
        <p:spPr>
          <a:xfrm>
            <a:off x="1943100" y="2241457"/>
            <a:ext cx="1371600" cy="467438"/>
          </a:xfrm>
          <a:prstGeom prst="rect">
            <a:avLst/>
          </a:prstGeom>
          <a:solidFill>
            <a:srgbClr val="1F4569"/>
          </a:solidFill>
          <a:ln>
            <a:noFill/>
          </a:ln>
          <a:effectLst>
            <a:outerShdw blurRad="44450" dist="27940" dir="5400000" algn="ctr">
              <a:srgbClr val="000000">
                <a:alpha val="31760"/>
              </a:srgbClr>
            </a:outerShdw>
          </a:effectLst>
        </p:spPr>
        <p:txBody>
          <a:bodyPr spcFirstLastPara="1" wrap="square" lIns="51427" tIns="25706" rIns="51427" bIns="25706" anchor="t" anchorCtr="0">
            <a:noAutofit/>
          </a:bodyPr>
          <a:lstStyle/>
          <a:p>
            <a:pPr algn="ctr"/>
            <a:r>
              <a:rPr lang="en-US"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517" name="Google Shape;517;p68"/>
          <p:cNvCxnSpPr/>
          <p:nvPr/>
        </p:nvCxnSpPr>
        <p:spPr>
          <a:xfrm rot="5400000">
            <a:off x="7159247" y="3410642"/>
            <a:ext cx="196425" cy="1181"/>
          </a:xfrm>
          <a:prstGeom prst="straightConnector1">
            <a:avLst/>
          </a:prstGeom>
          <a:noFill/>
          <a:ln w="50800" cap="flat" cmpd="sng">
            <a:solidFill>
              <a:srgbClr val="1F4569"/>
            </a:solidFill>
            <a:prstDash val="solid"/>
            <a:round/>
            <a:headEnd type="none" w="sm" len="sm"/>
            <a:tailEnd type="triangle" w="med" len="med"/>
          </a:ln>
        </p:spPr>
      </p:cxnSp>
      <p:cxnSp>
        <p:nvCxnSpPr>
          <p:cNvPr id="518" name="Google Shape;518;p68"/>
          <p:cNvCxnSpPr/>
          <p:nvPr/>
        </p:nvCxnSpPr>
        <p:spPr>
          <a:xfrm rot="5400000">
            <a:off x="5616197" y="2785563"/>
            <a:ext cx="196425" cy="1181"/>
          </a:xfrm>
          <a:prstGeom prst="straightConnector1">
            <a:avLst/>
          </a:prstGeom>
          <a:noFill/>
          <a:ln w="50800" cap="flat" cmpd="sng">
            <a:solidFill>
              <a:srgbClr val="1F4569"/>
            </a:solidFill>
            <a:prstDash val="solid"/>
            <a:round/>
            <a:headEnd type="none" w="sm" len="sm"/>
            <a:tailEnd type="triangle" w="med" len="med"/>
          </a:ln>
        </p:spPr>
      </p:cxnSp>
      <p:cxnSp>
        <p:nvCxnSpPr>
          <p:cNvPr id="519" name="Google Shape;519;p68"/>
          <p:cNvCxnSpPr/>
          <p:nvPr/>
        </p:nvCxnSpPr>
        <p:spPr>
          <a:xfrm rot="5400000">
            <a:off x="5616197" y="3428500"/>
            <a:ext cx="196425" cy="1181"/>
          </a:xfrm>
          <a:prstGeom prst="straightConnector1">
            <a:avLst/>
          </a:prstGeom>
          <a:noFill/>
          <a:ln w="50800" cap="flat" cmpd="sng">
            <a:solidFill>
              <a:srgbClr val="1F4569"/>
            </a:solidFill>
            <a:prstDash val="solid"/>
            <a:round/>
            <a:headEnd type="none" w="sm" len="sm"/>
            <a:tailEnd type="triangle" w="med" len="med"/>
          </a:ln>
        </p:spPr>
      </p:cxnSp>
      <p:cxnSp>
        <p:nvCxnSpPr>
          <p:cNvPr id="520" name="Google Shape;520;p68"/>
          <p:cNvCxnSpPr/>
          <p:nvPr/>
        </p:nvCxnSpPr>
        <p:spPr>
          <a:xfrm>
            <a:off x="6343651" y="2455769"/>
            <a:ext cx="228656" cy="0"/>
          </a:xfrm>
          <a:prstGeom prst="straightConnector1">
            <a:avLst/>
          </a:prstGeom>
          <a:noFill/>
          <a:ln w="50800" cap="flat" cmpd="sng">
            <a:solidFill>
              <a:srgbClr val="1F4569"/>
            </a:solidFill>
            <a:prstDash val="solid"/>
            <a:round/>
            <a:headEnd type="none" w="sm" len="sm"/>
            <a:tailEnd type="triangle" w="med" len="med"/>
          </a:ln>
        </p:spPr>
      </p:cxnSp>
      <p:cxnSp>
        <p:nvCxnSpPr>
          <p:cNvPr id="521" name="Google Shape;521;p68"/>
          <p:cNvCxnSpPr/>
          <p:nvPr/>
        </p:nvCxnSpPr>
        <p:spPr>
          <a:xfrm rot="5400000">
            <a:off x="2531288" y="2145148"/>
            <a:ext cx="196425" cy="1181"/>
          </a:xfrm>
          <a:prstGeom prst="straightConnector1">
            <a:avLst/>
          </a:prstGeom>
          <a:noFill/>
          <a:ln w="50800" cap="flat" cmpd="sng">
            <a:solidFill>
              <a:srgbClr val="1F4569"/>
            </a:solidFill>
            <a:prstDash val="solid"/>
            <a:round/>
            <a:headEnd type="none" w="sm" len="sm"/>
            <a:tailEnd type="triangle" w="med" len="med"/>
          </a:ln>
        </p:spPr>
      </p:cxnSp>
      <p:sp>
        <p:nvSpPr>
          <p:cNvPr id="522" name="Google Shape;522;p68"/>
          <p:cNvSpPr txBox="1"/>
          <p:nvPr/>
        </p:nvSpPr>
        <p:spPr>
          <a:xfrm>
            <a:off x="6800850" y="1769969"/>
            <a:ext cx="1028700" cy="294300"/>
          </a:xfrm>
          <a:prstGeom prst="rect">
            <a:avLst/>
          </a:prstGeom>
          <a:noFill/>
          <a:ln>
            <a:noFill/>
          </a:ln>
        </p:spPr>
        <p:txBody>
          <a:bodyPr spcFirstLastPara="1" wrap="square" lIns="51427" tIns="25706" rIns="51427" bIns="25706" anchor="t" anchorCtr="0">
            <a:noAutofit/>
          </a:bodyPr>
          <a:lstStyle/>
          <a:p>
            <a:pPr algn="ctr"/>
            <a:r>
              <a:rPr lang="en-US" sz="788" b="1">
                <a:solidFill>
                  <a:srgbClr val="5C6670"/>
                </a:solidFill>
                <a:latin typeface="Calibri"/>
                <a:ea typeface="Calibri"/>
                <a:cs typeface="Calibri"/>
                <a:sym typeface="Calibri"/>
              </a:rPr>
              <a:t>Action </a:t>
            </a:r>
            <a:endParaRPr sz="788"/>
          </a:p>
          <a:p>
            <a:pPr algn="ctr"/>
            <a:r>
              <a:rPr lang="en-US" sz="788" b="1">
                <a:solidFill>
                  <a:srgbClr val="5C6670"/>
                </a:solidFill>
                <a:latin typeface="Calibri"/>
                <a:ea typeface="Calibri"/>
                <a:cs typeface="Calibri"/>
                <a:sym typeface="Calibri"/>
              </a:rPr>
              <a:t>Planning</a:t>
            </a:r>
            <a:endParaRPr sz="900" b="1">
              <a:solidFill>
                <a:srgbClr val="5C6670"/>
              </a:solidFill>
              <a:latin typeface="Verdana"/>
              <a:ea typeface="Verdana"/>
              <a:cs typeface="Verdana"/>
              <a:sym typeface="Verdana"/>
            </a:endParaRPr>
          </a:p>
        </p:txBody>
      </p:sp>
      <p:cxnSp>
        <p:nvCxnSpPr>
          <p:cNvPr id="523" name="Google Shape;523;p68"/>
          <p:cNvCxnSpPr/>
          <p:nvPr/>
        </p:nvCxnSpPr>
        <p:spPr>
          <a:xfrm>
            <a:off x="4800601" y="2455769"/>
            <a:ext cx="228656" cy="0"/>
          </a:xfrm>
          <a:prstGeom prst="straightConnector1">
            <a:avLst/>
          </a:prstGeom>
          <a:noFill/>
          <a:ln w="50800" cap="flat" cmpd="sng">
            <a:solidFill>
              <a:srgbClr val="1F4569"/>
            </a:solidFill>
            <a:prstDash val="solid"/>
            <a:round/>
            <a:headEnd type="none" w="sm" len="sm"/>
            <a:tailEnd type="triangle" w="med" len="med"/>
          </a:ln>
        </p:spPr>
      </p:cxnSp>
      <p:cxnSp>
        <p:nvCxnSpPr>
          <p:cNvPr id="524" name="Google Shape;524;p68"/>
          <p:cNvCxnSpPr/>
          <p:nvPr/>
        </p:nvCxnSpPr>
        <p:spPr>
          <a:xfrm>
            <a:off x="3257551" y="2455769"/>
            <a:ext cx="228656" cy="0"/>
          </a:xfrm>
          <a:prstGeom prst="straightConnector1">
            <a:avLst/>
          </a:prstGeom>
          <a:noFill/>
          <a:ln w="50800" cap="flat" cmpd="sng">
            <a:solidFill>
              <a:srgbClr val="1F4569"/>
            </a:solidFill>
            <a:prstDash val="solid"/>
            <a:round/>
            <a:headEnd type="none" w="sm" len="sm"/>
            <a:tailEnd type="triangle" w="med" len="med"/>
          </a:ln>
        </p:spPr>
      </p:cxnSp>
    </p:spTree>
    <p:extLst>
      <p:ext uri="{BB962C8B-B14F-4D97-AF65-F5344CB8AC3E}">
        <p14:creationId xmlns:p14="http://schemas.microsoft.com/office/powerpoint/2010/main" val="326310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12" name="TextBox 11"/>
          <p:cNvSpPr txBox="1"/>
          <p:nvPr/>
        </p:nvSpPr>
        <p:spPr>
          <a:xfrm>
            <a:off x="1318846" y="2760785"/>
            <a:ext cx="1635369"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SAT</a:t>
            </a:r>
            <a:endParaRPr lang="en-US" sz="1200" dirty="0"/>
          </a:p>
          <a:p>
            <a:pPr marL="171450" indent="-171450">
              <a:buFont typeface="Arial" panose="020B0604020202020204" pitchFamily="34" charset="0"/>
              <a:buChar char="•"/>
            </a:pPr>
            <a:r>
              <a:rPr lang="en-US" sz="1200" dirty="0"/>
              <a:t>Dropout Rate</a:t>
            </a:r>
          </a:p>
          <a:p>
            <a:pPr marL="171450" indent="-171450">
              <a:buFont typeface="Arial" panose="020B0604020202020204" pitchFamily="34" charset="0"/>
              <a:buChar char="•"/>
            </a:pPr>
            <a:r>
              <a:rPr lang="en-US" sz="1200" dirty="0"/>
              <a:t>Graduation </a:t>
            </a:r>
            <a:r>
              <a:rPr lang="en-US" sz="1200" dirty="0" smtClean="0"/>
              <a:t>Rate</a:t>
            </a:r>
          </a:p>
          <a:p>
            <a:pPr marL="171450" indent="-171450">
              <a:buFont typeface="Arial" panose="020B0604020202020204" pitchFamily="34" charset="0"/>
              <a:buChar char="•"/>
            </a:pPr>
            <a:r>
              <a:rPr lang="en-US" sz="1200" dirty="0" smtClean="0"/>
              <a:t>Early Literacy</a:t>
            </a:r>
            <a:endParaRPr lang="en-US" sz="1200" dirty="0"/>
          </a:p>
        </p:txBody>
      </p:sp>
      <p:sp>
        <p:nvSpPr>
          <p:cNvPr id="13" name="TextBox 12"/>
          <p:cNvSpPr txBox="1"/>
          <p:nvPr/>
        </p:nvSpPr>
        <p:spPr>
          <a:xfrm>
            <a:off x="3053861" y="2760785"/>
            <a:ext cx="1635369" cy="1046440"/>
          </a:xfrm>
          <a:prstGeom prst="rect">
            <a:avLst/>
          </a:prstGeom>
          <a:noFill/>
        </p:spPr>
        <p:txBody>
          <a:bodyPr wrap="square" rtlCol="0">
            <a:spAutoFit/>
          </a:bodyPr>
          <a:lstStyle/>
          <a:p>
            <a:pPr marL="171450" indent="-171450">
              <a:buFont typeface="Arial" panose="020B0604020202020204" pitchFamily="34" charset="0"/>
              <a:buChar char="•"/>
            </a:pPr>
            <a:r>
              <a:rPr lang="en-US" sz="1200" smtClean="0"/>
              <a:t>Students Habitually </a:t>
            </a:r>
            <a:r>
              <a:rPr lang="en-US" sz="1200" dirty="0" smtClean="0"/>
              <a:t>Truant</a:t>
            </a:r>
          </a:p>
          <a:p>
            <a:pPr marL="171450" indent="-171450">
              <a:buFont typeface="Arial" panose="020B0604020202020204" pitchFamily="34" charset="0"/>
              <a:buChar char="•"/>
            </a:pPr>
            <a:r>
              <a:rPr lang="en-US" sz="1200" dirty="0" smtClean="0"/>
              <a:t>AP/IB Participation</a:t>
            </a:r>
          </a:p>
          <a:p>
            <a:pPr marL="171450" indent="-171450">
              <a:buFont typeface="Arial" panose="020B0604020202020204" pitchFamily="34" charset="0"/>
              <a:buChar char="•"/>
            </a:pPr>
            <a:r>
              <a:rPr lang="en-US" sz="1200" dirty="0" smtClean="0"/>
              <a:t>Home Language</a:t>
            </a:r>
          </a:p>
          <a:p>
            <a:endParaRPr lang="en-US" dirty="0"/>
          </a:p>
        </p:txBody>
      </p:sp>
      <p:sp>
        <p:nvSpPr>
          <p:cNvPr id="14" name="TextBox 13"/>
          <p:cNvSpPr txBox="1"/>
          <p:nvPr/>
        </p:nvSpPr>
        <p:spPr>
          <a:xfrm>
            <a:off x="5088692" y="2620653"/>
            <a:ext cx="1635369"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Enrollment Practices</a:t>
            </a:r>
          </a:p>
          <a:p>
            <a:pPr marL="171450" indent="-171450">
              <a:buFont typeface="Arial" panose="020B0604020202020204" pitchFamily="34" charset="0"/>
              <a:buChar char="•"/>
            </a:pPr>
            <a:r>
              <a:rPr lang="en-US" sz="1200" dirty="0" smtClean="0"/>
              <a:t>Instructional Practices</a:t>
            </a:r>
          </a:p>
          <a:p>
            <a:pPr marL="171450" indent="-171450">
              <a:buFont typeface="Arial" panose="020B0604020202020204" pitchFamily="34" charset="0"/>
              <a:buChar char="•"/>
            </a:pPr>
            <a:r>
              <a:rPr lang="en-US" sz="1200" dirty="0" smtClean="0"/>
              <a:t>Assessment Calendars</a:t>
            </a:r>
            <a:endParaRPr lang="en-US" sz="1200" dirty="0"/>
          </a:p>
        </p:txBody>
      </p:sp>
      <p:sp>
        <p:nvSpPr>
          <p:cNvPr id="15" name="TextBox 14"/>
          <p:cNvSpPr txBox="1"/>
          <p:nvPr/>
        </p:nvSpPr>
        <p:spPr>
          <a:xfrm>
            <a:off x="6906733" y="2690737"/>
            <a:ext cx="1635369"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Student Engagement Surveys</a:t>
            </a:r>
          </a:p>
          <a:p>
            <a:pPr marL="171450" indent="-171450">
              <a:buFont typeface="Arial" panose="020B0604020202020204" pitchFamily="34" charset="0"/>
              <a:buChar char="•"/>
            </a:pPr>
            <a:r>
              <a:rPr lang="en-US" sz="1200" dirty="0" smtClean="0"/>
              <a:t>Working Conditions (TLCC)</a:t>
            </a:r>
          </a:p>
          <a:p>
            <a:pPr marL="171450" indent="-171450">
              <a:buFont typeface="Arial" panose="020B0604020202020204" pitchFamily="34" charset="0"/>
              <a:buChar char="•"/>
            </a:pPr>
            <a:r>
              <a:rPr lang="en-US" sz="1200" dirty="0" smtClean="0"/>
              <a:t>Parent Satisfaction Survey</a:t>
            </a:r>
          </a:p>
          <a:p>
            <a:endParaRPr lang="en-US" sz="1200" dirty="0"/>
          </a:p>
        </p:txBody>
      </p:sp>
      <p:pic>
        <p:nvPicPr>
          <p:cNvPr id="4" name="Picture 3"/>
          <p:cNvPicPr>
            <a:picLocks noChangeAspect="1"/>
          </p:cNvPicPr>
          <p:nvPr/>
        </p:nvPicPr>
        <p:blipFill>
          <a:blip r:embed="rId2"/>
          <a:stretch>
            <a:fillRect/>
          </a:stretch>
        </p:blipFill>
        <p:spPr>
          <a:xfrm>
            <a:off x="593888" y="983908"/>
            <a:ext cx="8234087" cy="1636745"/>
          </a:xfrm>
          <a:prstGeom prst="rect">
            <a:avLst/>
          </a:prstGeom>
        </p:spPr>
      </p:pic>
    </p:spTree>
    <p:extLst>
      <p:ext uri="{BB962C8B-B14F-4D97-AF65-F5344CB8AC3E}">
        <p14:creationId xmlns:p14="http://schemas.microsoft.com/office/powerpoint/2010/main" val="240667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Awareness- Altitude</a:t>
            </a:r>
            <a:endParaRPr lang="en-US" dirty="0"/>
          </a:p>
        </p:txBody>
      </p:sp>
      <p:sp>
        <p:nvSpPr>
          <p:cNvPr id="3" name="Text Placeholder 2"/>
          <p:cNvSpPr>
            <a:spLocks noGrp="1"/>
          </p:cNvSpPr>
          <p:nvPr>
            <p:ph type="body" idx="1"/>
          </p:nvPr>
        </p:nvSpPr>
        <p:spPr/>
        <p:txBody>
          <a:bodyPr/>
          <a:lstStyle/>
          <a:p>
            <a:r>
              <a:rPr lang="en-US" dirty="0" smtClean="0"/>
              <a:t>About all, not just each</a:t>
            </a:r>
          </a:p>
          <a:p>
            <a:endParaRPr lang="en-US" dirty="0"/>
          </a:p>
          <a:p>
            <a:r>
              <a:rPr lang="en-US" dirty="0" smtClean="0"/>
              <a:t>Prevents “reactionary” practices</a:t>
            </a:r>
          </a:p>
          <a:p>
            <a:endParaRPr lang="en-US" dirty="0" smtClean="0"/>
          </a:p>
          <a:p>
            <a:r>
              <a:rPr lang="en-US" dirty="0" smtClean="0"/>
              <a:t>A different mindset</a:t>
            </a:r>
          </a:p>
          <a:p>
            <a:endParaRPr lang="en-US" dirty="0"/>
          </a:p>
          <a:p>
            <a:r>
              <a:rPr lang="en-US" dirty="0" smtClean="0"/>
              <a:t>Embrace </a:t>
            </a:r>
            <a:r>
              <a:rPr lang="en-US" smtClean="0"/>
              <a:t>multiple perspectives</a:t>
            </a:r>
            <a:endParaRPr lang="en-US" dirty="0"/>
          </a:p>
          <a:p>
            <a:endParaRPr lang="en-US" dirty="0"/>
          </a:p>
        </p:txBody>
      </p:sp>
      <p:pic>
        <p:nvPicPr>
          <p:cNvPr id="6146" name="Picture 2" descr="Image result for studen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305" y="3636779"/>
            <a:ext cx="3152775" cy="1447801"/>
          </a:xfrm>
          <a:prstGeom prst="rect">
            <a:avLst/>
          </a:prstGeom>
          <a:noFill/>
          <a:extLst>
            <a:ext uri="{909E8E84-426E-40DD-AFC4-6F175D3DCCD1}">
              <a14:hiddenFill xmlns:a14="http://schemas.microsoft.com/office/drawing/2010/main">
                <a:solidFill>
                  <a:srgbClr val="FFFFFF"/>
                </a:solidFill>
              </a14:hiddenFill>
            </a:ext>
          </a:extLst>
        </p:spPr>
      </p:pic>
      <p:sp>
        <p:nvSpPr>
          <p:cNvPr id="4" name="Moon 3"/>
          <p:cNvSpPr/>
          <p:nvPr/>
        </p:nvSpPr>
        <p:spPr>
          <a:xfrm rot="5400000">
            <a:off x="6279070" y="1897095"/>
            <a:ext cx="774292" cy="3261823"/>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Image result for studen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6207" y="877060"/>
            <a:ext cx="2205647" cy="2205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8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Topics</a:t>
            </a:r>
            <a:endParaRPr lang="en-US" dirty="0"/>
          </a:p>
        </p:txBody>
      </p:sp>
      <p:graphicFrame>
        <p:nvGraphicFramePr>
          <p:cNvPr id="4" name="Table 3"/>
          <p:cNvGraphicFramePr>
            <a:graphicFrameLocks noGrp="1"/>
          </p:cNvGraphicFramePr>
          <p:nvPr/>
        </p:nvGraphicFramePr>
        <p:xfrm>
          <a:off x="732692" y="1097279"/>
          <a:ext cx="7787054" cy="3457135"/>
        </p:xfrm>
        <a:graphic>
          <a:graphicData uri="http://schemas.openxmlformats.org/drawingml/2006/table">
            <a:tbl>
              <a:tblPr firstRow="1" bandRow="1">
                <a:tableStyleId>{2E150A3E-EB8B-4E7D-9EFD-EFEAA07CE990}</a:tableStyleId>
              </a:tblPr>
              <a:tblGrid>
                <a:gridCol w="7787054"/>
              </a:tblGrid>
              <a:tr h="691427">
                <a:tc>
                  <a:txBody>
                    <a:bodyPr/>
                    <a:lstStyle/>
                    <a:p>
                      <a:pPr algn="l"/>
                      <a:r>
                        <a:rPr lang="en-US" dirty="0" smtClean="0"/>
                        <a:t>UIP Fundamentals</a:t>
                      </a:r>
                      <a:endParaRPr lang="en-US" dirty="0"/>
                    </a:p>
                  </a:txBody>
                  <a:tcPr anchor="ctr"/>
                </a:tc>
              </a:tr>
              <a:tr h="691427">
                <a:tc>
                  <a:txBody>
                    <a:bodyPr/>
                    <a:lstStyle/>
                    <a:p>
                      <a:pPr algn="l"/>
                      <a:r>
                        <a:rPr lang="en-US" dirty="0" smtClean="0"/>
                        <a:t>Connections- Why?</a:t>
                      </a:r>
                      <a:endParaRPr lang="en-US" dirty="0"/>
                    </a:p>
                  </a:txBody>
                  <a:tcPr anchor="ctr"/>
                </a:tc>
              </a:tr>
              <a:tr h="691427">
                <a:tc>
                  <a:txBody>
                    <a:bodyPr/>
                    <a:lstStyle/>
                    <a:p>
                      <a:pPr algn="l"/>
                      <a:r>
                        <a:rPr lang="en-US" dirty="0" smtClean="0"/>
                        <a:t>Digging</a:t>
                      </a:r>
                      <a:r>
                        <a:rPr lang="en-US" baseline="0" dirty="0" smtClean="0"/>
                        <a:t> In</a:t>
                      </a:r>
                      <a:endParaRPr lang="en-US" dirty="0"/>
                    </a:p>
                  </a:txBody>
                  <a:tcPr anchor="ctr"/>
                </a:tc>
              </a:tr>
              <a:tr h="691427">
                <a:tc>
                  <a:txBody>
                    <a:bodyPr/>
                    <a:lstStyle/>
                    <a:p>
                      <a:pPr algn="l"/>
                      <a:r>
                        <a:rPr lang="en-US" dirty="0" smtClean="0"/>
                        <a:t>Relationship to Accountability</a:t>
                      </a:r>
                      <a:endParaRPr lang="en-US" dirty="0"/>
                    </a:p>
                  </a:txBody>
                  <a:tcPr anchor="ctr"/>
                </a:tc>
              </a:tr>
              <a:tr h="691427">
                <a:tc>
                  <a:txBody>
                    <a:bodyPr/>
                    <a:lstStyle/>
                    <a:p>
                      <a:pPr algn="l"/>
                      <a:r>
                        <a:rPr lang="en-US" dirty="0" smtClean="0"/>
                        <a:t>What’s Next</a:t>
                      </a:r>
                      <a:endParaRPr lang="en-US" dirty="0"/>
                    </a:p>
                  </a:txBody>
                  <a:tcPr anchor="ctr"/>
                </a:tc>
              </a:tr>
            </a:tbl>
          </a:graphicData>
        </a:graphic>
      </p:graphicFrame>
      <p:sp>
        <p:nvSpPr>
          <p:cNvPr id="5" name="Rectangle 4"/>
          <p:cNvSpPr/>
          <p:nvPr/>
        </p:nvSpPr>
        <p:spPr>
          <a:xfrm>
            <a:off x="732692" y="1765495"/>
            <a:ext cx="7787054" cy="687559"/>
          </a:xfrm>
          <a:prstGeom prst="rect">
            <a:avLst/>
          </a:prstGeom>
          <a:solidFill>
            <a:srgbClr val="62B9CE">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224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7"/>
          <p:cNvSpPr txBox="1">
            <a:spLocks noGrp="1"/>
          </p:cNvSpPr>
          <p:nvPr>
            <p:ph type="title"/>
          </p:nvPr>
        </p:nvSpPr>
        <p:spPr>
          <a:xfrm>
            <a:off x="205740" y="205741"/>
            <a:ext cx="4373400" cy="534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UIP and Me</a:t>
            </a:r>
            <a:endParaRPr dirty="0"/>
          </a:p>
        </p:txBody>
      </p:sp>
      <p:sp>
        <p:nvSpPr>
          <p:cNvPr id="2" name="Text Placeholder 1"/>
          <p:cNvSpPr>
            <a:spLocks noGrp="1"/>
          </p:cNvSpPr>
          <p:nvPr>
            <p:ph type="body" idx="1"/>
          </p:nvPr>
        </p:nvSpPr>
        <p:spPr/>
        <p:txBody>
          <a:bodyPr/>
          <a:lstStyle/>
          <a:p>
            <a:endParaRPr lang="en-US" dirty="0"/>
          </a:p>
        </p:txBody>
      </p:sp>
      <p:pic>
        <p:nvPicPr>
          <p:cNvPr id="1026" name="Picture 2" descr="Image result for simon sinek"/>
          <p:cNvPicPr>
            <a:picLocks noChangeAspect="1" noChangeArrowheads="1"/>
          </p:cNvPicPr>
          <p:nvPr/>
        </p:nvPicPr>
        <p:blipFill rotWithShape="1">
          <a:blip r:embed="rId3">
            <a:extLst>
              <a:ext uri="{28A0092B-C50C-407E-A947-70E740481C1C}">
                <a14:useLocalDpi xmlns:a14="http://schemas.microsoft.com/office/drawing/2010/main" val="0"/>
              </a:ext>
            </a:extLst>
          </a:blip>
          <a:srcRect l="31668" t="11989" b="5387"/>
          <a:stretch/>
        </p:blipFill>
        <p:spPr bwMode="auto">
          <a:xfrm>
            <a:off x="205740" y="1019909"/>
            <a:ext cx="5644303" cy="3938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3723" y="1019909"/>
            <a:ext cx="2136531" cy="316522"/>
          </a:xfrm>
          <a:prstGeom prst="rect">
            <a:avLst/>
          </a:prstGeom>
          <a:noFill/>
        </p:spPr>
        <p:txBody>
          <a:bodyPr wrap="square" rtlCol="0">
            <a:spAutoFit/>
          </a:bodyPr>
          <a:lstStyle/>
          <a:p>
            <a:pPr algn="ctr"/>
            <a:r>
              <a:rPr lang="en-US" dirty="0" smtClean="0">
                <a:hlinkClick r:id="rId4"/>
              </a:rPr>
              <a:t>Golden Circle</a:t>
            </a:r>
            <a:endParaRPr lang="en-US" dirty="0"/>
          </a:p>
        </p:txBody>
      </p:sp>
      <p:pic>
        <p:nvPicPr>
          <p:cNvPr id="6" name="Picture 5"/>
          <p:cNvPicPr>
            <a:picLocks noChangeAspect="1"/>
          </p:cNvPicPr>
          <p:nvPr/>
        </p:nvPicPr>
        <p:blipFill>
          <a:blip r:embed="rId5"/>
          <a:stretch>
            <a:fillRect/>
          </a:stretch>
        </p:blipFill>
        <p:spPr>
          <a:xfrm>
            <a:off x="5987309" y="1539072"/>
            <a:ext cx="2390775" cy="1914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14160</TotalTime>
  <Words>862</Words>
  <Application>Microsoft Office PowerPoint</Application>
  <PresentationFormat>On-screen Show (16:9)</PresentationFormat>
  <Paragraphs>176</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Trebuchet MS</vt:lpstr>
      <vt:lpstr>Calibri</vt:lpstr>
      <vt:lpstr>Verdana</vt:lpstr>
      <vt:lpstr>Arial</vt:lpstr>
      <vt:lpstr>Cambria</vt:lpstr>
      <vt:lpstr>Light Blue to Green Theme</vt:lpstr>
      <vt:lpstr>UIP and Me</vt:lpstr>
      <vt:lpstr>Background</vt:lpstr>
      <vt:lpstr>Overview of Topics</vt:lpstr>
      <vt:lpstr>What is Unified Improvement Planning? </vt:lpstr>
      <vt:lpstr>Unified Improvement Planning Processes</vt:lpstr>
      <vt:lpstr>Types of Data</vt:lpstr>
      <vt:lpstr>Systems Awareness- Altitude</vt:lpstr>
      <vt:lpstr>Overview of Topics</vt:lpstr>
      <vt:lpstr>UIP and Me</vt:lpstr>
      <vt:lpstr>Turn to a partner</vt:lpstr>
      <vt:lpstr>Overview of Topics</vt:lpstr>
      <vt:lpstr>Activity</vt:lpstr>
      <vt:lpstr>Dash Board</vt:lpstr>
      <vt:lpstr>Dashboards: Accountability Detail</vt:lpstr>
      <vt:lpstr>Overview of Topics</vt:lpstr>
      <vt:lpstr>PowerPoint Presentation</vt:lpstr>
      <vt:lpstr>Colorado’s Accountability System</vt:lpstr>
      <vt:lpstr>Accountability Overview</vt:lpstr>
      <vt:lpstr>ESSA:  Identified Schools</vt:lpstr>
      <vt:lpstr>Overview of Topics</vt:lpstr>
      <vt:lpstr>Next Steps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UIP for AECs  Day 2</dc:title>
  <dc:creator>Loften, Erin</dc:creator>
  <cp:lastModifiedBy>Pugh, Eva</cp:lastModifiedBy>
  <cp:revision>32</cp:revision>
  <cp:lastPrinted>2019-10-08T16:58:57Z</cp:lastPrinted>
  <dcterms:modified xsi:type="dcterms:W3CDTF">2019-10-08T18:43:58Z</dcterms:modified>
</cp:coreProperties>
</file>