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VSrXcFRDpVOtBf4iDan8CEJSz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1483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Andy</a:t>
            </a:r>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600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98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9" name="Google Shape;16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530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12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Robin</a:t>
            </a: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863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969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00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208673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94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17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514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69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4"/>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14"/>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19" name="Google Shape;19;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2"/>
        <p:cNvGrpSpPr/>
        <p:nvPr/>
      </p:nvGrpSpPr>
      <p:grpSpPr>
        <a:xfrm>
          <a:off x="0" y="0"/>
          <a:ext cx="0" cy="0"/>
          <a:chOff x="0" y="0"/>
          <a:chExt cx="0" cy="0"/>
        </a:xfrm>
      </p:grpSpPr>
      <p:sp>
        <p:nvSpPr>
          <p:cNvPr id="73" name="Google Shape;73;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2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7"/>
        <p:cNvGrpSpPr/>
        <p:nvPr/>
      </p:nvGrpSpPr>
      <p:grpSpPr>
        <a:xfrm>
          <a:off x="0" y="0"/>
          <a:ext cx="0" cy="0"/>
          <a:chOff x="0" y="0"/>
          <a:chExt cx="0" cy="0"/>
        </a:xfrm>
      </p:grpSpPr>
      <p:pic>
        <p:nvPicPr>
          <p:cNvPr id="78" name="Google Shape;78;p2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79" name="Google Shape;79;p2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2" name="Google Shape;22;p1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1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6" name="Google Shape;26;p1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1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9" name="Google Shape;29;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1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1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1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1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1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1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1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1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1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1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2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2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2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2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2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2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58,3,Misti%20Ruthven%20Executive%20%20Director,%20Student%20Pathways%20%20%20%20%20%20%20Andy%20Tucker%20Director,%20PWR%20Office%20%20%20Pam%20Hitt%20Program%20Support%20%20%20Mary%20Anne%20Hunter%20Ascent,%20Early%20College,%20PTECH,%20Innovative%20Learning%20Opportunities%20%20%20Marina%20Kokotovic%20Advanced%20Placement,%20Career%20Development%20Incentive%20Program"/><Relationship Id="rId7" Type="http://schemas.openxmlformats.org/officeDocument/2006/relationships/hyperlink" Target="http://www.cde.state.co.us/postsecondary/graduationguidelin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cde.state.co.us/cdefisgrant/covid19grantsq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cdeupdat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hyperlink" Target="http://www.cde.state.co.us/postsecondary" TargetMode="External"/><Relationship Id="rId4" Type="http://schemas.openxmlformats.org/officeDocument/2006/relationships/hyperlink" Target="http://www.cde.state.co.us/concurrentenrollmen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CYgdPvvpYlzQmFpFAD4t-Qy71OaPrTubfaMujhkxgy8/ed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ncurrentenroll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postsecondar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subTitle" idx="1"/>
          </p:nvPr>
        </p:nvSpPr>
        <p:spPr>
          <a:xfrm>
            <a:off x="685800" y="2789347"/>
            <a:ext cx="7772400" cy="3075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endParaRPr sz="3200"/>
          </a:p>
          <a:p>
            <a:pPr marL="0" lvl="0" indent="0" algn="ctr" rtl="0">
              <a:lnSpc>
                <a:spcPct val="100000"/>
              </a:lnSpc>
              <a:spcBef>
                <a:spcPts val="0"/>
              </a:spcBef>
              <a:spcAft>
                <a:spcPts val="0"/>
              </a:spcAft>
              <a:buSzPts val="3600"/>
              <a:buNone/>
            </a:pPr>
            <a:endParaRPr sz="3200"/>
          </a:p>
          <a:p>
            <a:pPr marL="0" lvl="0" indent="0" algn="ctr" rtl="0">
              <a:lnSpc>
                <a:spcPct val="100000"/>
              </a:lnSpc>
              <a:spcBef>
                <a:spcPts val="0"/>
              </a:spcBef>
              <a:spcAft>
                <a:spcPts val="0"/>
              </a:spcAft>
              <a:buSzPts val="3600"/>
              <a:buNone/>
            </a:pPr>
            <a:r>
              <a:rPr lang="en-US" sz="3200"/>
              <a:t>TOWN HALL</a:t>
            </a:r>
            <a:endParaRPr sz="3200"/>
          </a:p>
          <a:p>
            <a:pPr marL="0" lvl="0" indent="0" algn="ctr" rtl="0">
              <a:lnSpc>
                <a:spcPct val="90000"/>
              </a:lnSpc>
              <a:spcBef>
                <a:spcPts val="0"/>
              </a:spcBef>
              <a:spcAft>
                <a:spcPts val="0"/>
              </a:spcAft>
              <a:buSzPts val="3600"/>
              <a:buNone/>
            </a:pPr>
            <a:endParaRPr/>
          </a:p>
          <a:p>
            <a:pPr marL="0" lvl="0" indent="0" algn="ctr" rtl="0">
              <a:lnSpc>
                <a:spcPct val="90000"/>
              </a:lnSpc>
              <a:spcBef>
                <a:spcPts val="0"/>
              </a:spcBef>
              <a:spcAft>
                <a:spcPts val="0"/>
              </a:spcAft>
              <a:buSzPts val="3600"/>
              <a:buNone/>
            </a:pPr>
            <a:endParaRPr/>
          </a:p>
          <a:p>
            <a:pPr marL="0" lvl="0" indent="0" algn="ctr" rtl="0">
              <a:lnSpc>
                <a:spcPct val="90000"/>
              </a:lnSpc>
              <a:spcBef>
                <a:spcPts val="0"/>
              </a:spcBef>
              <a:spcAft>
                <a:spcPts val="0"/>
              </a:spcAft>
              <a:buSzPts val="3600"/>
              <a:buNone/>
            </a:pPr>
            <a:r>
              <a:rPr lang="en-US" sz="1800" b="1"/>
              <a:t>June 29, 2020</a:t>
            </a:r>
            <a:endParaRPr sz="1800" b="1"/>
          </a:p>
        </p:txBody>
      </p:sp>
      <p:sp>
        <p:nvSpPr>
          <p:cNvPr id="86" name="Google Shape;86;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
        <p:nvSpPr>
          <p:cNvPr id="87" name="Google Shape;87;p1"/>
          <p:cNvSpPr txBox="1"/>
          <p:nvPr/>
        </p:nvSpPr>
        <p:spPr>
          <a:xfrm>
            <a:off x="1664208" y="6021906"/>
            <a:ext cx="70225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Arial"/>
                <a:ea typeface="Arial"/>
                <a:cs typeface="Arial"/>
                <a:sym typeface="Arial"/>
              </a:rPr>
              <a:t>EmPWRing educators with options for student success.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t>Policy Guidance</a:t>
            </a:r>
            <a:endParaRPr sz="4000"/>
          </a:p>
        </p:txBody>
      </p:sp>
      <p:sp>
        <p:nvSpPr>
          <p:cNvPr id="161" name="Google Shape;161;p10"/>
          <p:cNvSpPr txBox="1">
            <a:spLocks noGrp="1"/>
          </p:cNvSpPr>
          <p:nvPr>
            <p:ph type="body" idx="1"/>
          </p:nvPr>
        </p:nvSpPr>
        <p:spPr>
          <a:xfrm>
            <a:off x="4473600" y="2877886"/>
            <a:ext cx="4245900" cy="2230200"/>
          </a:xfrm>
          <a:prstGeom prst="rect">
            <a:avLst/>
          </a:prstGeom>
          <a:noFill/>
          <a:ln>
            <a:noFill/>
          </a:ln>
        </p:spPr>
        <p:txBody>
          <a:bodyPr spcFirstLastPara="1" wrap="square" lIns="0" tIns="0" rIns="0" bIns="45700" anchor="t" anchorCtr="0">
            <a:noAutofit/>
          </a:bodyPr>
          <a:lstStyle/>
          <a:p>
            <a:pPr marL="365760" lvl="0" indent="0" algn="l" rtl="0">
              <a:lnSpc>
                <a:spcPct val="90000"/>
              </a:lnSpc>
              <a:spcBef>
                <a:spcPts val="1000"/>
              </a:spcBef>
              <a:spcAft>
                <a:spcPts val="0"/>
              </a:spcAft>
              <a:buSzPts val="2400"/>
              <a:buNone/>
            </a:pPr>
            <a:r>
              <a:rPr lang="en-US" u="sng">
                <a:solidFill>
                  <a:schemeClr val="hlink"/>
                </a:solidFill>
                <a:hlinkClick r:id="rId3"/>
              </a:rPr>
              <a:t>Planning for the 2020-21 School Year Toolkit</a:t>
            </a:r>
            <a:r>
              <a:rPr lang="en-US" sz="1800"/>
              <a:t>      </a:t>
            </a:r>
            <a:endParaRPr/>
          </a:p>
          <a:p>
            <a:pPr marL="365760" lvl="0" indent="0" algn="l" rtl="0">
              <a:lnSpc>
                <a:spcPct val="90000"/>
              </a:lnSpc>
              <a:spcBef>
                <a:spcPts val="1000"/>
              </a:spcBef>
              <a:spcAft>
                <a:spcPts val="0"/>
              </a:spcAft>
              <a:buSzPts val="2400"/>
              <a:buNone/>
            </a:pPr>
            <a:endParaRPr sz="1800" u="sng">
              <a:solidFill>
                <a:schemeClr val="hlink"/>
              </a:solidFill>
              <a:hlinkClick r:id="rId4"/>
            </a:endParaRPr>
          </a:p>
          <a:p>
            <a:pPr marL="365760" lvl="0" indent="0" algn="l" rtl="0">
              <a:lnSpc>
                <a:spcPct val="90000"/>
              </a:lnSpc>
              <a:spcBef>
                <a:spcPts val="1000"/>
              </a:spcBef>
              <a:spcAft>
                <a:spcPts val="0"/>
              </a:spcAft>
              <a:buSzPts val="2400"/>
              <a:buNone/>
            </a:pPr>
            <a:r>
              <a:rPr lang="en-US" u="sng">
                <a:solidFill>
                  <a:srgbClr val="0070C0"/>
                </a:solidFill>
                <a:hlinkClick r:id="rId4"/>
              </a:rPr>
              <a:t>Flexibilities for Grant Management  </a:t>
            </a:r>
            <a:endParaRPr>
              <a:solidFill>
                <a:srgbClr val="0070C0"/>
              </a:solidFill>
            </a:endParaRPr>
          </a:p>
          <a:p>
            <a:pPr marL="365760" lvl="0" indent="0" algn="l" rtl="0">
              <a:lnSpc>
                <a:spcPct val="90000"/>
              </a:lnSpc>
              <a:spcBef>
                <a:spcPts val="1000"/>
              </a:spcBef>
              <a:spcAft>
                <a:spcPts val="0"/>
              </a:spcAft>
              <a:buSzPts val="2400"/>
              <a:buNone/>
            </a:pPr>
            <a:endParaRPr b="1">
              <a:solidFill>
                <a:srgbClr val="FF0000"/>
              </a:solidFill>
            </a:endParaRPr>
          </a:p>
          <a:p>
            <a:pPr marL="558800" lvl="1" indent="0" algn="l" rtl="0">
              <a:lnSpc>
                <a:spcPct val="90000"/>
              </a:lnSpc>
              <a:spcBef>
                <a:spcPts val="500"/>
              </a:spcBef>
              <a:spcAft>
                <a:spcPts val="0"/>
              </a:spcAft>
              <a:buSzPts val="2000"/>
              <a:buNone/>
            </a:pPr>
            <a:endParaRPr b="1"/>
          </a:p>
          <a:p>
            <a:pPr marL="558800" lvl="1" indent="0" algn="l" rtl="0">
              <a:lnSpc>
                <a:spcPct val="90000"/>
              </a:lnSpc>
              <a:spcBef>
                <a:spcPts val="500"/>
              </a:spcBef>
              <a:spcAft>
                <a:spcPts val="0"/>
              </a:spcAft>
              <a:buSzPts val="2000"/>
              <a:buNone/>
            </a:pPr>
            <a:endParaRPr b="1"/>
          </a:p>
          <a:p>
            <a:pPr marL="558800" lvl="1" indent="0" algn="l" rtl="0">
              <a:lnSpc>
                <a:spcPct val="90000"/>
              </a:lnSpc>
              <a:spcBef>
                <a:spcPts val="500"/>
              </a:spcBef>
              <a:spcAft>
                <a:spcPts val="0"/>
              </a:spcAft>
              <a:buSzPts val="2000"/>
              <a:buNone/>
            </a:pPr>
            <a:endParaRPr/>
          </a:p>
        </p:txBody>
      </p:sp>
      <p:sp>
        <p:nvSpPr>
          <p:cNvPr id="162" name="Google Shape;162;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pic>
        <p:nvPicPr>
          <p:cNvPr id="163" name="Google Shape;163;p10"/>
          <p:cNvPicPr preferRelativeResize="0"/>
          <p:nvPr/>
        </p:nvPicPr>
        <p:blipFill rotWithShape="1">
          <a:blip r:embed="rId5">
            <a:alphaModFix/>
          </a:blip>
          <a:srcRect/>
          <a:stretch/>
        </p:blipFill>
        <p:spPr>
          <a:xfrm flipH="1">
            <a:off x="690842" y="2877875"/>
            <a:ext cx="2922833" cy="2230225"/>
          </a:xfrm>
          <a:prstGeom prst="rect">
            <a:avLst/>
          </a:prstGeom>
          <a:noFill/>
          <a:ln>
            <a:noFill/>
          </a:ln>
        </p:spPr>
      </p:pic>
      <p:pic>
        <p:nvPicPr>
          <p:cNvPr id="164" name="Google Shape;164;p10"/>
          <p:cNvPicPr preferRelativeResize="0"/>
          <p:nvPr/>
        </p:nvPicPr>
        <p:blipFill rotWithShape="1">
          <a:blip r:embed="rId6">
            <a:alphaModFix/>
          </a:blip>
          <a:srcRect/>
          <a:stretch/>
        </p:blipFill>
        <p:spPr>
          <a:xfrm>
            <a:off x="5147850" y="1523832"/>
            <a:ext cx="2533650" cy="685800"/>
          </a:xfrm>
          <a:prstGeom prst="rect">
            <a:avLst/>
          </a:prstGeom>
          <a:noFill/>
          <a:ln>
            <a:noFill/>
          </a:ln>
        </p:spPr>
      </p:pic>
      <p:sp>
        <p:nvSpPr>
          <p:cNvPr id="165" name="Google Shape;165;p10"/>
          <p:cNvSpPr txBox="1"/>
          <p:nvPr/>
        </p:nvSpPr>
        <p:spPr>
          <a:xfrm>
            <a:off x="4515150" y="5450625"/>
            <a:ext cx="41628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7"/>
              </a:rPr>
              <a:t>http://www.cde.state.co.us/postsecondary/graduationguidelines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t>Resources</a:t>
            </a:r>
            <a:endParaRPr sz="4000"/>
          </a:p>
        </p:txBody>
      </p:sp>
      <p:sp>
        <p:nvSpPr>
          <p:cNvPr id="172" name="Google Shape;172;p11"/>
          <p:cNvSpPr txBox="1">
            <a:spLocks noGrp="1"/>
          </p:cNvSpPr>
          <p:nvPr>
            <p:ph type="body" idx="1"/>
          </p:nvPr>
        </p:nvSpPr>
        <p:spPr>
          <a:xfrm>
            <a:off x="4204108" y="1484380"/>
            <a:ext cx="4544476" cy="4285500"/>
          </a:xfrm>
          <a:prstGeom prst="rect">
            <a:avLst/>
          </a:prstGeom>
          <a:noFill/>
          <a:ln>
            <a:noFill/>
          </a:ln>
        </p:spPr>
        <p:txBody>
          <a:bodyPr spcFirstLastPara="1" wrap="square" lIns="0" tIns="0" rIns="0" bIns="45700" anchor="t" anchorCtr="0">
            <a:noAutofit/>
          </a:bodyPr>
          <a:lstStyle/>
          <a:p>
            <a:pPr marL="0" lvl="1" indent="0" algn="l" rtl="0">
              <a:lnSpc>
                <a:spcPct val="90000"/>
              </a:lnSpc>
              <a:spcBef>
                <a:spcPts val="500"/>
              </a:spcBef>
              <a:spcAft>
                <a:spcPts val="0"/>
              </a:spcAft>
              <a:buSzPts val="2000"/>
              <a:buNone/>
            </a:pPr>
            <a:endParaRPr/>
          </a:p>
          <a:p>
            <a:pPr marL="182880" lvl="1" indent="0" algn="l" rtl="0">
              <a:lnSpc>
                <a:spcPct val="90000"/>
              </a:lnSpc>
              <a:spcBef>
                <a:spcPts val="500"/>
              </a:spcBef>
              <a:spcAft>
                <a:spcPts val="0"/>
              </a:spcAft>
              <a:buSzPts val="2000"/>
              <a:buNone/>
            </a:pPr>
            <a:endParaRPr b="1"/>
          </a:p>
          <a:p>
            <a:pPr marL="182880" lvl="1" indent="0" algn="l" rtl="0">
              <a:lnSpc>
                <a:spcPct val="90000"/>
              </a:lnSpc>
              <a:spcBef>
                <a:spcPts val="500"/>
              </a:spcBef>
              <a:spcAft>
                <a:spcPts val="0"/>
              </a:spcAft>
              <a:buSzPts val="2000"/>
              <a:buNone/>
            </a:pPr>
            <a:r>
              <a:rPr lang="en-US" b="1"/>
              <a:t>Resources</a:t>
            </a:r>
            <a:endParaRPr sz="1800"/>
          </a:p>
          <a:p>
            <a:pPr marL="457200" lvl="0" indent="-381000" algn="l" rtl="0">
              <a:lnSpc>
                <a:spcPct val="90000"/>
              </a:lnSpc>
              <a:spcBef>
                <a:spcPts val="1000"/>
              </a:spcBef>
              <a:spcAft>
                <a:spcPts val="0"/>
              </a:spcAft>
              <a:buClr>
                <a:schemeClr val="dk1"/>
              </a:buClr>
              <a:buSzPts val="2400"/>
              <a:buChar char="•"/>
            </a:pPr>
            <a:r>
              <a:rPr lang="en-US" sz="1800" u="sng">
                <a:solidFill>
                  <a:schemeClr val="hlink"/>
                </a:solidFill>
                <a:hlinkClick r:id="rId3"/>
              </a:rPr>
              <a:t>CDE Updates</a:t>
            </a:r>
            <a:r>
              <a:rPr lang="en-US" sz="1800"/>
              <a:t> are sent to Superintendents, monthly (or more often). Open to all.</a:t>
            </a:r>
            <a:endParaRPr sz="1800"/>
          </a:p>
          <a:p>
            <a:pPr marL="457200" lvl="0" indent="-381000" algn="l" rtl="0">
              <a:lnSpc>
                <a:spcPct val="90000"/>
              </a:lnSpc>
              <a:spcBef>
                <a:spcPts val="1000"/>
              </a:spcBef>
              <a:spcAft>
                <a:spcPts val="0"/>
              </a:spcAft>
              <a:buClr>
                <a:schemeClr val="dk1"/>
              </a:buClr>
              <a:buSzPts val="2400"/>
              <a:buChar char="•"/>
            </a:pPr>
            <a:r>
              <a:rPr lang="en-US" sz="1800"/>
              <a:t>Concurrent Enrollment Website </a:t>
            </a:r>
            <a:r>
              <a:rPr lang="en-US" sz="1800" u="sng">
                <a:solidFill>
                  <a:schemeClr val="hlink"/>
                </a:solidFill>
                <a:hlinkClick r:id="rId4"/>
              </a:rPr>
              <a:t>http://www.cde.state.co.us/concurrent enrollment</a:t>
            </a:r>
            <a:endParaRPr sz="1800"/>
          </a:p>
          <a:p>
            <a:pPr marL="457200" lvl="0" indent="-381000" algn="l" rtl="0">
              <a:lnSpc>
                <a:spcPct val="90000"/>
              </a:lnSpc>
              <a:spcBef>
                <a:spcPts val="1000"/>
              </a:spcBef>
              <a:spcAft>
                <a:spcPts val="0"/>
              </a:spcAft>
              <a:buClr>
                <a:schemeClr val="dk1"/>
              </a:buClr>
              <a:buSzPts val="2400"/>
              <a:buChar char="•"/>
            </a:pPr>
            <a:r>
              <a:rPr lang="en-US" sz="1800"/>
              <a:t>Town Hall meeting dates/times</a:t>
            </a:r>
            <a:br>
              <a:rPr lang="en-US" sz="1800"/>
            </a:br>
            <a:r>
              <a:rPr lang="en-US" sz="1800" u="sng">
                <a:solidFill>
                  <a:schemeClr val="hlink"/>
                </a:solidFill>
                <a:hlinkClick r:id="rId5"/>
              </a:rPr>
              <a:t>http://www.cde.state.co.us/postsecondary</a:t>
            </a:r>
            <a:endParaRPr sz="1800"/>
          </a:p>
          <a:p>
            <a:pPr marL="457200" lvl="0" indent="-381000" algn="l" rtl="0">
              <a:lnSpc>
                <a:spcPct val="90000"/>
              </a:lnSpc>
              <a:spcBef>
                <a:spcPts val="1000"/>
              </a:spcBef>
              <a:spcAft>
                <a:spcPts val="0"/>
              </a:spcAft>
              <a:buClr>
                <a:schemeClr val="dk1"/>
              </a:buClr>
              <a:buSzPts val="2400"/>
              <a:buChar char="•"/>
            </a:pPr>
            <a:r>
              <a:rPr lang="en-US" sz="1800"/>
              <a:t>WBL Incubator information                             ________________________________</a:t>
            </a:r>
            <a:endParaRPr sz="1800"/>
          </a:p>
          <a:p>
            <a:pPr marL="182880" lvl="1" indent="0" algn="l" rtl="0">
              <a:lnSpc>
                <a:spcPct val="90000"/>
              </a:lnSpc>
              <a:spcBef>
                <a:spcPts val="500"/>
              </a:spcBef>
              <a:spcAft>
                <a:spcPts val="0"/>
              </a:spcAft>
              <a:buSzPts val="2000"/>
              <a:buNone/>
            </a:pPr>
            <a:endParaRPr/>
          </a:p>
        </p:txBody>
      </p:sp>
      <p:sp>
        <p:nvSpPr>
          <p:cNvPr id="173" name="Google Shape;173;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pic>
        <p:nvPicPr>
          <p:cNvPr id="174" name="Google Shape;174;p11"/>
          <p:cNvPicPr preferRelativeResize="0"/>
          <p:nvPr/>
        </p:nvPicPr>
        <p:blipFill rotWithShape="1">
          <a:blip r:embed="rId6">
            <a:alphaModFix/>
          </a:blip>
          <a:srcRect/>
          <a:stretch/>
        </p:blipFill>
        <p:spPr>
          <a:xfrm>
            <a:off x="1010868" y="3040123"/>
            <a:ext cx="2539206" cy="18704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ctrTitle"/>
          </p:nvPr>
        </p:nvSpPr>
        <p:spPr>
          <a:xfrm>
            <a:off x="1936466" y="912576"/>
            <a:ext cx="2635500" cy="551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n-US" sz="2200">
                <a:solidFill>
                  <a:srgbClr val="FFFFFF"/>
                </a:solidFill>
              </a:rPr>
              <a:t>Misti Ruthven</a:t>
            </a:r>
            <a:endParaRPr sz="22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Executive  Director, Student Pathways</a:t>
            </a:r>
            <a:endParaRPr sz="1200">
              <a:solidFill>
                <a:srgbClr val="FFFFFF"/>
              </a:solidFill>
            </a:endParaRPr>
          </a:p>
          <a:p>
            <a:pPr marL="0" lvl="0" indent="0" algn="l" rtl="0">
              <a:lnSpc>
                <a:spcPct val="90000"/>
              </a:lnSpc>
              <a:spcBef>
                <a:spcPts val="0"/>
              </a:spcBef>
              <a:spcAft>
                <a:spcPts val="0"/>
              </a:spcAft>
              <a:buSzPts val="4000"/>
              <a:buNone/>
            </a:pPr>
            <a:r>
              <a:rPr lang="en-US" sz="1200">
                <a:solidFill>
                  <a:srgbClr val="FFFFFF"/>
                </a:solidFill>
              </a:rPr>
              <a:t>Ruthven_M@cde.state.co.us</a:t>
            </a:r>
            <a:endParaRPr sz="12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r>
              <a:rPr lang="en-US" sz="2200">
                <a:solidFill>
                  <a:srgbClr val="FFFFFF"/>
                </a:solidFill>
              </a:rPr>
              <a:t>Andy Tucker</a:t>
            </a:r>
            <a:r>
              <a:rPr lang="en-US" sz="2000">
                <a:solidFill>
                  <a:srgbClr val="FFFFFF"/>
                </a:solidFill>
              </a:rPr>
              <a:t/>
            </a:r>
            <a:br>
              <a:rPr lang="en-US" sz="2000">
                <a:solidFill>
                  <a:srgbClr val="FFFFFF"/>
                </a:solidFill>
              </a:rPr>
            </a:br>
            <a:r>
              <a:rPr lang="en-US" sz="1600">
                <a:solidFill>
                  <a:srgbClr val="FFFFFF"/>
                </a:solidFill>
              </a:rPr>
              <a:t>Director, PWR Office</a:t>
            </a:r>
            <a:endParaRPr sz="1000">
              <a:solidFill>
                <a:srgbClr val="FFFFFF"/>
              </a:solidFill>
            </a:endParaRPr>
          </a:p>
          <a:p>
            <a:pPr marL="0" lvl="0" indent="0" algn="l" rtl="0">
              <a:lnSpc>
                <a:spcPct val="90000"/>
              </a:lnSpc>
              <a:spcBef>
                <a:spcPts val="0"/>
              </a:spcBef>
              <a:spcAft>
                <a:spcPts val="0"/>
              </a:spcAft>
              <a:buSzPts val="4000"/>
              <a:buNone/>
            </a:pPr>
            <a:r>
              <a:rPr lang="en-US" sz="1000">
                <a:solidFill>
                  <a:srgbClr val="FFFFFF"/>
                </a:solidFill>
              </a:rPr>
              <a:t>Tucker_A@cde.state.co.us</a:t>
            </a:r>
            <a:endParaRPr sz="1000">
              <a:solidFill>
                <a:srgbClr val="FFFFFF"/>
              </a:solidFill>
            </a:endParaRPr>
          </a:p>
          <a:p>
            <a:pPr marL="0" lvl="0" indent="0" algn="l" rtl="0">
              <a:lnSpc>
                <a:spcPct val="90000"/>
              </a:lnSpc>
              <a:spcBef>
                <a:spcPts val="0"/>
              </a:spcBef>
              <a:spcAft>
                <a:spcPts val="0"/>
              </a:spcAft>
              <a:buSzPts val="4000"/>
              <a:buNone/>
            </a:pPr>
            <a:endParaRPr sz="1600">
              <a:solidFill>
                <a:srgbClr val="FFFFFF"/>
              </a:solidFill>
            </a:endParaRPr>
          </a:p>
          <a:p>
            <a:pPr marL="0" lvl="0" indent="0" algn="l" rtl="0">
              <a:lnSpc>
                <a:spcPct val="90000"/>
              </a:lnSpc>
              <a:spcBef>
                <a:spcPts val="0"/>
              </a:spcBef>
              <a:spcAft>
                <a:spcPts val="0"/>
              </a:spcAft>
              <a:buSzPts val="4000"/>
              <a:buNone/>
            </a:pPr>
            <a:r>
              <a:rPr lang="en-US" sz="2200">
                <a:solidFill>
                  <a:srgbClr val="FFFFFF"/>
                </a:solidFill>
              </a:rPr>
              <a:t>Pam Hitt</a:t>
            </a:r>
            <a:r>
              <a:rPr lang="en-US" sz="2400">
                <a:solidFill>
                  <a:srgbClr val="FFFFFF"/>
                </a:solidFill>
              </a:rPr>
              <a:t/>
            </a:r>
            <a:br>
              <a:rPr lang="en-US" sz="2400">
                <a:solidFill>
                  <a:srgbClr val="FFFFFF"/>
                </a:solidFill>
              </a:rPr>
            </a:br>
            <a:r>
              <a:rPr lang="en-US" sz="1600">
                <a:solidFill>
                  <a:srgbClr val="FFFFFF"/>
                </a:solidFill>
              </a:rPr>
              <a:t>Program Support</a:t>
            </a:r>
            <a:endParaRPr sz="1000">
              <a:solidFill>
                <a:srgbClr val="FFFFFF"/>
              </a:solidFill>
            </a:endParaRPr>
          </a:p>
          <a:p>
            <a:pPr marL="0" lvl="0" indent="0" algn="l" rtl="0">
              <a:lnSpc>
                <a:spcPct val="90000"/>
              </a:lnSpc>
              <a:spcBef>
                <a:spcPts val="0"/>
              </a:spcBef>
              <a:spcAft>
                <a:spcPts val="0"/>
              </a:spcAft>
              <a:buSzPts val="4000"/>
              <a:buNone/>
            </a:pPr>
            <a:r>
              <a:rPr lang="en-US" sz="1000">
                <a:solidFill>
                  <a:srgbClr val="FFFFFF"/>
                </a:solidFill>
              </a:rPr>
              <a:t>Hitt_p@cde.state.co.us</a:t>
            </a:r>
            <a:endParaRPr sz="10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
            </a:r>
            <a:br>
              <a:rPr lang="en-US" sz="1600">
                <a:solidFill>
                  <a:srgbClr val="FFFFFF"/>
                </a:solidFill>
              </a:rPr>
            </a:br>
            <a:r>
              <a:rPr lang="en-US" sz="2000">
                <a:solidFill>
                  <a:srgbClr val="FFFFFF"/>
                </a:solidFill>
              </a:rPr>
              <a:t/>
            </a:r>
            <a:br>
              <a:rPr lang="en-US" sz="2000">
                <a:solidFill>
                  <a:srgbClr val="FFFFFF"/>
                </a:solidFill>
              </a:rPr>
            </a:br>
            <a:r>
              <a:rPr lang="en-US" sz="2200">
                <a:solidFill>
                  <a:srgbClr val="FFFFFF"/>
                </a:solidFill>
              </a:rPr>
              <a:t>Mary Anne Hunter</a:t>
            </a:r>
            <a:r>
              <a:rPr lang="en-US" sz="2400">
                <a:solidFill>
                  <a:srgbClr val="FFFFFF"/>
                </a:solidFill>
              </a:rPr>
              <a:t/>
            </a:r>
            <a:br>
              <a:rPr lang="en-US" sz="2400">
                <a:solidFill>
                  <a:srgbClr val="FFFFFF"/>
                </a:solidFill>
              </a:rPr>
            </a:br>
            <a:r>
              <a:rPr lang="en-US" sz="1600">
                <a:solidFill>
                  <a:srgbClr val="FFFFFF"/>
                </a:solidFill>
              </a:rPr>
              <a:t>Ascent, Early College, PTECH, Innovative Learning Opportunities</a:t>
            </a:r>
            <a:endParaRPr sz="1000">
              <a:solidFill>
                <a:srgbClr val="FFFFFF"/>
              </a:solidFill>
            </a:endParaRPr>
          </a:p>
          <a:p>
            <a:pPr marL="0" lvl="0" indent="0" algn="l" rtl="0">
              <a:lnSpc>
                <a:spcPct val="90000"/>
              </a:lnSpc>
              <a:spcBef>
                <a:spcPts val="0"/>
              </a:spcBef>
              <a:spcAft>
                <a:spcPts val="0"/>
              </a:spcAft>
              <a:buSzPts val="4000"/>
              <a:buNone/>
            </a:pPr>
            <a:r>
              <a:rPr lang="en-US" sz="1000">
                <a:solidFill>
                  <a:srgbClr val="FFFFFF"/>
                </a:solidFill>
              </a:rPr>
              <a:t>Hunter_Mary@cde.state.co.us</a:t>
            </a:r>
            <a:endParaRPr sz="10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r>
              <a:rPr lang="en-US" sz="2200">
                <a:solidFill>
                  <a:srgbClr val="FFFFFF"/>
                </a:solidFill>
              </a:rPr>
              <a:t>Marina Kokotovic</a:t>
            </a:r>
            <a:r>
              <a:rPr lang="en-US" sz="1800">
                <a:solidFill>
                  <a:srgbClr val="FFFFFF"/>
                </a:solidFill>
              </a:rPr>
              <a:t/>
            </a:r>
            <a:br>
              <a:rPr lang="en-US" sz="1800">
                <a:solidFill>
                  <a:srgbClr val="FFFFFF"/>
                </a:solidFill>
              </a:rPr>
            </a:br>
            <a:r>
              <a:rPr lang="en-US" sz="1600">
                <a:solidFill>
                  <a:srgbClr val="FFFFFF"/>
                </a:solidFill>
              </a:rPr>
              <a:t>Advanced Placement</a:t>
            </a:r>
            <a:endParaRPr sz="16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Career Development Incentive Program</a:t>
            </a:r>
            <a:endParaRPr sz="1000">
              <a:solidFill>
                <a:srgbClr val="FFFFFF"/>
              </a:solidFill>
            </a:endParaRPr>
          </a:p>
          <a:p>
            <a:pPr marL="0" lvl="0" indent="0" algn="l" rtl="0">
              <a:lnSpc>
                <a:spcPct val="90000"/>
              </a:lnSpc>
              <a:spcBef>
                <a:spcPts val="0"/>
              </a:spcBef>
              <a:spcAft>
                <a:spcPts val="0"/>
              </a:spcAft>
              <a:buSzPts val="4000"/>
              <a:buNone/>
            </a:pPr>
            <a:r>
              <a:rPr lang="en-US" sz="1000">
                <a:solidFill>
                  <a:srgbClr val="FFFFFF"/>
                </a:solidFill>
              </a:rPr>
              <a:t>Kokotovic_M@cde.state.co.us</a:t>
            </a:r>
            <a:r>
              <a:rPr lang="en-US" sz="2000">
                <a:solidFill>
                  <a:srgbClr val="FFFFFF"/>
                </a:solidFill>
              </a:rPr>
              <a:t/>
            </a:r>
            <a:br>
              <a:rPr lang="en-US" sz="2000">
                <a:solidFill>
                  <a:srgbClr val="FFFFFF"/>
                </a:solidFill>
              </a:rPr>
            </a:br>
            <a:r>
              <a:rPr lang="en-US" sz="2000">
                <a:solidFill>
                  <a:srgbClr val="FFFFFF"/>
                </a:solidFill>
              </a:rPr>
              <a:t/>
            </a:r>
            <a:br>
              <a:rPr lang="en-US" sz="2000">
                <a:solidFill>
                  <a:srgbClr val="FFFFFF"/>
                </a:solidFill>
              </a:rPr>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endParaRPr sz="1800"/>
          </a:p>
        </p:txBody>
      </p:sp>
      <p:sp>
        <p:nvSpPr>
          <p:cNvPr id="180" name="Google Shape;180;p1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pic>
        <p:nvPicPr>
          <p:cNvPr id="181" name="Google Shape;181;p12"/>
          <p:cNvPicPr preferRelativeResize="0"/>
          <p:nvPr/>
        </p:nvPicPr>
        <p:blipFill rotWithShape="1">
          <a:blip r:embed="rId3">
            <a:alphaModFix/>
          </a:blip>
          <a:srcRect/>
          <a:stretch/>
        </p:blipFill>
        <p:spPr>
          <a:xfrm>
            <a:off x="5055297" y="2380804"/>
            <a:ext cx="843156" cy="1210532"/>
          </a:xfrm>
          <a:prstGeom prst="rect">
            <a:avLst/>
          </a:prstGeom>
          <a:noFill/>
          <a:ln>
            <a:noFill/>
          </a:ln>
        </p:spPr>
      </p:pic>
      <p:pic>
        <p:nvPicPr>
          <p:cNvPr id="182" name="Google Shape;182;p12"/>
          <p:cNvPicPr preferRelativeResize="0"/>
          <p:nvPr/>
        </p:nvPicPr>
        <p:blipFill rotWithShape="1">
          <a:blip r:embed="rId4">
            <a:alphaModFix/>
          </a:blip>
          <a:srcRect/>
          <a:stretch/>
        </p:blipFill>
        <p:spPr>
          <a:xfrm>
            <a:off x="737640" y="1975475"/>
            <a:ext cx="715512" cy="954125"/>
          </a:xfrm>
          <a:prstGeom prst="rect">
            <a:avLst/>
          </a:prstGeom>
          <a:noFill/>
          <a:ln>
            <a:noFill/>
          </a:ln>
        </p:spPr>
      </p:pic>
      <p:pic>
        <p:nvPicPr>
          <p:cNvPr id="183" name="Google Shape;183;p12"/>
          <p:cNvPicPr preferRelativeResize="0"/>
          <p:nvPr/>
        </p:nvPicPr>
        <p:blipFill rotWithShape="1">
          <a:blip r:embed="rId5">
            <a:alphaModFix/>
          </a:blip>
          <a:srcRect t="57940" r="11205"/>
          <a:stretch/>
        </p:blipFill>
        <p:spPr>
          <a:xfrm flipH="1">
            <a:off x="4865025" y="5036375"/>
            <a:ext cx="1223700" cy="1265325"/>
          </a:xfrm>
          <a:prstGeom prst="rect">
            <a:avLst/>
          </a:prstGeom>
          <a:noFill/>
          <a:ln>
            <a:noFill/>
          </a:ln>
        </p:spPr>
      </p:pic>
      <p:pic>
        <p:nvPicPr>
          <p:cNvPr id="184" name="Google Shape;184;p12"/>
          <p:cNvPicPr preferRelativeResize="0"/>
          <p:nvPr/>
        </p:nvPicPr>
        <p:blipFill rotWithShape="1">
          <a:blip r:embed="rId6">
            <a:alphaModFix/>
          </a:blip>
          <a:srcRect r="9559" b="-30"/>
          <a:stretch/>
        </p:blipFill>
        <p:spPr>
          <a:xfrm>
            <a:off x="4623023" y="3782038"/>
            <a:ext cx="1555750" cy="1054100"/>
          </a:xfrm>
          <a:prstGeom prst="rect">
            <a:avLst/>
          </a:prstGeom>
          <a:noFill/>
          <a:ln>
            <a:noFill/>
          </a:ln>
        </p:spPr>
      </p:pic>
      <p:sp>
        <p:nvSpPr>
          <p:cNvPr id="185" name="Google Shape;185;p12"/>
          <p:cNvSpPr txBox="1"/>
          <p:nvPr/>
        </p:nvSpPr>
        <p:spPr>
          <a:xfrm>
            <a:off x="6381774" y="912576"/>
            <a:ext cx="2579400" cy="523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Kelly Mitchell </a:t>
            </a:r>
            <a:endParaRPr sz="18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CDE and CWDC, </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Work-based Learning and Connecting to Business</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000" b="0" i="0" u="none" strike="noStrike" cap="none">
                <a:solidFill>
                  <a:srgbClr val="FFFFFF"/>
                </a:solidFill>
                <a:latin typeface="Arial"/>
                <a:ea typeface="Arial"/>
                <a:cs typeface="Arial"/>
                <a:sym typeface="Arial"/>
              </a:rPr>
              <a:t>Kelly.Mitchell@state.co.us</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Eve Pugh</a:t>
            </a:r>
            <a:endParaRPr sz="2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School Counselor Corps Grant</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000" b="0" i="0" u="none" strike="noStrike" cap="none">
                <a:solidFill>
                  <a:srgbClr val="FFFFFF"/>
                </a:solidFill>
                <a:latin typeface="Arial"/>
                <a:ea typeface="Arial"/>
                <a:cs typeface="Arial"/>
                <a:sym typeface="Arial"/>
              </a:rPr>
              <a:t>Pugh_E@cde.state.co.us</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Michelle Romero</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Concurrent Enrollment</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000" b="0" i="0" u="none" strike="noStrike" cap="none">
                <a:solidFill>
                  <a:srgbClr val="FFFFFF"/>
                </a:solidFill>
                <a:latin typeface="Arial"/>
                <a:ea typeface="Arial"/>
                <a:cs typeface="Arial"/>
                <a:sym typeface="Arial"/>
              </a:rPr>
              <a:t>Romero_M@cde.state.co.us</a:t>
            </a:r>
            <a:r>
              <a:rPr lang="en-US" sz="2400" b="0" i="0" u="none" strike="noStrike" cap="none">
                <a:solidFill>
                  <a:srgbClr val="FFFFFF"/>
                </a:solidFill>
                <a:latin typeface="Arial"/>
                <a:ea typeface="Arial"/>
                <a:cs typeface="Arial"/>
                <a:sym typeface="Arial"/>
              </a:rPr>
              <a:t/>
            </a:r>
            <a:br>
              <a:rPr lang="en-US" sz="2400" b="0" i="0" u="none" strike="noStrike" cap="none">
                <a:solidFill>
                  <a:srgbClr val="FFFFFF"/>
                </a:solidFill>
                <a:latin typeface="Arial"/>
                <a:ea typeface="Arial"/>
                <a:cs typeface="Arial"/>
                <a:sym typeface="Arial"/>
              </a:rPr>
            </a:br>
            <a:r>
              <a:rPr lang="en-US" sz="2000" b="0" i="0" u="none" strike="noStrike" cap="none">
                <a:solidFill>
                  <a:srgbClr val="FFFFFF"/>
                </a:solidFill>
                <a:latin typeface="Arial"/>
                <a:ea typeface="Arial"/>
                <a:cs typeface="Arial"/>
                <a:sym typeface="Arial"/>
              </a:rPr>
              <a:t/>
            </a:r>
            <a:br>
              <a:rPr lang="en-US" sz="2000" b="0" i="0" u="none" strike="noStrike" cap="none">
                <a:solidFill>
                  <a:srgbClr val="FFFFFF"/>
                </a:solidFill>
                <a:latin typeface="Arial"/>
                <a:ea typeface="Arial"/>
                <a:cs typeface="Arial"/>
                <a:sym typeface="Arial"/>
              </a:rPr>
            </a:br>
            <a:endParaRPr sz="2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Robin Russel </a:t>
            </a:r>
            <a:r>
              <a:rPr lang="en-US" sz="1600" b="0" i="0" u="none" strike="noStrike" cap="none">
                <a:solidFill>
                  <a:srgbClr val="FFFFFF"/>
                </a:solidFill>
                <a:latin typeface="Arial"/>
                <a:ea typeface="Arial"/>
                <a:cs typeface="Arial"/>
                <a:sym typeface="Arial"/>
              </a:rPr>
              <a:t>Graduation Guidelines and ICAP</a:t>
            </a:r>
            <a:endParaRPr sz="1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000" b="0" i="0" u="none" strike="noStrike" cap="none">
                <a:solidFill>
                  <a:schemeClr val="lt1"/>
                </a:solidFill>
                <a:latin typeface="Arial"/>
                <a:ea typeface="Arial"/>
                <a:cs typeface="Arial"/>
                <a:sym typeface="Arial"/>
              </a:rPr>
              <a:t>Russel_R@cde.state.co.us</a:t>
            </a:r>
            <a:r>
              <a:rPr lang="en-US" sz="2000" b="0" i="0" u="none" strike="noStrike" cap="none">
                <a:solidFill>
                  <a:schemeClr val="lt1"/>
                </a:solidFill>
                <a:latin typeface="Arial"/>
                <a:ea typeface="Arial"/>
                <a:cs typeface="Arial"/>
                <a:sym typeface="Arial"/>
              </a:rPr>
              <a:t/>
            </a:r>
            <a:br>
              <a:rPr lang="en-US" sz="20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
        <p:nvSpPr>
          <p:cNvPr id="186" name="Google Shape;186;p12"/>
          <p:cNvSpPr txBox="1"/>
          <p:nvPr/>
        </p:nvSpPr>
        <p:spPr>
          <a:xfrm>
            <a:off x="484931" y="167640"/>
            <a:ext cx="8095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Office of Postsecondary and Workforce Readiness (PWR)</a:t>
            </a:r>
            <a:endParaRPr sz="1400" b="0" i="0" u="none" strike="noStrike" cap="none">
              <a:solidFill>
                <a:schemeClr val="lt1"/>
              </a:solidFill>
              <a:latin typeface="Arial"/>
              <a:ea typeface="Arial"/>
              <a:cs typeface="Arial"/>
              <a:sym typeface="Arial"/>
            </a:endParaRPr>
          </a:p>
        </p:txBody>
      </p:sp>
      <p:pic>
        <p:nvPicPr>
          <p:cNvPr id="187" name="Google Shape;187;p12"/>
          <p:cNvPicPr preferRelativeResize="0"/>
          <p:nvPr/>
        </p:nvPicPr>
        <p:blipFill rotWithShape="1">
          <a:blip r:embed="rId7">
            <a:alphaModFix/>
          </a:blip>
          <a:srcRect/>
          <a:stretch/>
        </p:blipFill>
        <p:spPr>
          <a:xfrm>
            <a:off x="330500" y="5482475"/>
            <a:ext cx="1312924" cy="876738"/>
          </a:xfrm>
          <a:prstGeom prst="rect">
            <a:avLst/>
          </a:prstGeom>
          <a:noFill/>
          <a:ln>
            <a:noFill/>
          </a:ln>
        </p:spPr>
      </p:pic>
      <p:pic>
        <p:nvPicPr>
          <p:cNvPr id="188" name="Google Shape;188;p12"/>
          <p:cNvPicPr preferRelativeResize="0"/>
          <p:nvPr/>
        </p:nvPicPr>
        <p:blipFill rotWithShape="1">
          <a:blip r:embed="rId8">
            <a:alphaModFix/>
          </a:blip>
          <a:srcRect/>
          <a:stretch/>
        </p:blipFill>
        <p:spPr>
          <a:xfrm>
            <a:off x="613125" y="910925"/>
            <a:ext cx="932692" cy="954125"/>
          </a:xfrm>
          <a:prstGeom prst="rect">
            <a:avLst/>
          </a:prstGeom>
          <a:noFill/>
          <a:ln>
            <a:noFill/>
          </a:ln>
        </p:spPr>
      </p:pic>
      <p:pic>
        <p:nvPicPr>
          <p:cNvPr id="189" name="Google Shape;189;p12"/>
          <p:cNvPicPr preferRelativeResize="0"/>
          <p:nvPr/>
        </p:nvPicPr>
        <p:blipFill rotWithShape="1">
          <a:blip r:embed="rId9">
            <a:alphaModFix/>
          </a:blip>
          <a:srcRect/>
          <a:stretch/>
        </p:blipFill>
        <p:spPr>
          <a:xfrm>
            <a:off x="4775800" y="969899"/>
            <a:ext cx="1402150" cy="1070347"/>
          </a:xfrm>
          <a:prstGeom prst="rect">
            <a:avLst/>
          </a:prstGeom>
          <a:noFill/>
          <a:ln>
            <a:noFill/>
          </a:ln>
        </p:spPr>
      </p:pic>
      <p:pic>
        <p:nvPicPr>
          <p:cNvPr id="190" name="Google Shape;190;p12"/>
          <p:cNvPicPr preferRelativeResize="0"/>
          <p:nvPr/>
        </p:nvPicPr>
        <p:blipFill rotWithShape="1">
          <a:blip r:embed="rId10">
            <a:alphaModFix/>
          </a:blip>
          <a:srcRect/>
          <a:stretch/>
        </p:blipFill>
        <p:spPr>
          <a:xfrm>
            <a:off x="419731" y="4166500"/>
            <a:ext cx="1223700" cy="1023631"/>
          </a:xfrm>
          <a:prstGeom prst="rect">
            <a:avLst/>
          </a:prstGeom>
          <a:noFill/>
          <a:ln>
            <a:noFill/>
          </a:ln>
        </p:spPr>
      </p:pic>
      <p:pic>
        <p:nvPicPr>
          <p:cNvPr id="191" name="Google Shape;191;p12"/>
          <p:cNvPicPr preferRelativeResize="0"/>
          <p:nvPr/>
        </p:nvPicPr>
        <p:blipFill rotWithShape="1">
          <a:blip r:embed="rId11">
            <a:alphaModFix/>
          </a:blip>
          <a:srcRect/>
          <a:stretch/>
        </p:blipFill>
        <p:spPr>
          <a:xfrm>
            <a:off x="593398" y="3040029"/>
            <a:ext cx="1003999" cy="7545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674571" y="594360"/>
            <a:ext cx="7772400" cy="516636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4400"/>
              <a:t/>
            </a:r>
            <a:br>
              <a:rPr lang="en-US" sz="4400"/>
            </a:br>
            <a:r>
              <a:rPr lang="en-US" sz="4400">
                <a:solidFill>
                  <a:srgbClr val="FFFFFF"/>
                </a:solidFill>
              </a:rPr>
              <a:t>AGENDA </a:t>
            </a:r>
            <a:br>
              <a:rPr lang="en-US" sz="4400">
                <a:solidFill>
                  <a:srgbClr val="FFFFFF"/>
                </a:solidFill>
              </a:rPr>
            </a:br>
            <a:r>
              <a:rPr lang="en-US" sz="4400">
                <a:solidFill>
                  <a:srgbClr val="FFFFFF"/>
                </a:solidFill>
              </a:rPr>
              <a:t/>
            </a:r>
            <a:br>
              <a:rPr lang="en-US" sz="4400">
                <a:solidFill>
                  <a:srgbClr val="FFFFFF"/>
                </a:solidFill>
              </a:rPr>
            </a:br>
            <a:r>
              <a:rPr lang="en-US">
                <a:solidFill>
                  <a:srgbClr val="FFFFFF"/>
                </a:solidFill>
                <a:latin typeface="Calibri"/>
                <a:ea typeface="Calibri"/>
                <a:cs typeface="Calibri"/>
                <a:sym typeface="Calibri"/>
              </a:rPr>
              <a:t>Updates</a:t>
            </a:r>
            <a:br>
              <a:rPr lang="en-US">
                <a:solidFill>
                  <a:srgbClr val="FFFFFF"/>
                </a:solidFill>
                <a:latin typeface="Calibri"/>
                <a:ea typeface="Calibri"/>
                <a:cs typeface="Calibri"/>
                <a:sym typeface="Calibri"/>
              </a:rPr>
            </a:br>
            <a:r>
              <a:rPr lang="en-US">
                <a:solidFill>
                  <a:srgbClr val="FFFFFF"/>
                </a:solidFill>
                <a:latin typeface="Calibri"/>
                <a:ea typeface="Calibri"/>
                <a:cs typeface="Calibri"/>
                <a:sym typeface="Calibri"/>
              </a:rPr>
              <a:t>Announcements</a:t>
            </a:r>
            <a:br>
              <a:rPr lang="en-US">
                <a:solidFill>
                  <a:srgbClr val="FFFFFF"/>
                </a:solidFill>
                <a:latin typeface="Calibri"/>
                <a:ea typeface="Calibri"/>
                <a:cs typeface="Calibri"/>
                <a:sym typeface="Calibri"/>
              </a:rPr>
            </a:br>
            <a:r>
              <a:rPr lang="en-US">
                <a:solidFill>
                  <a:srgbClr val="FFFFFF"/>
                </a:solidFill>
                <a:latin typeface="Calibri"/>
                <a:ea typeface="Calibri"/>
                <a:cs typeface="Calibri"/>
                <a:sym typeface="Calibri"/>
              </a:rPr>
              <a:t>Questions/Answers</a:t>
            </a:r>
            <a:br>
              <a:rPr lang="en-US">
                <a:solidFill>
                  <a:srgbClr val="FFFFFF"/>
                </a:solidFill>
                <a:latin typeface="Calibri"/>
                <a:ea typeface="Calibri"/>
                <a:cs typeface="Calibri"/>
                <a:sym typeface="Calibri"/>
              </a:rPr>
            </a:br>
            <a:r>
              <a:rPr lang="en-US">
                <a:solidFill>
                  <a:srgbClr val="FFFFFF"/>
                </a:solidFill>
                <a:latin typeface="Calibri"/>
                <a:ea typeface="Calibri"/>
                <a:cs typeface="Calibri"/>
                <a:sym typeface="Calibri"/>
              </a:rPr>
              <a:t>Summer Dates</a:t>
            </a:r>
            <a:br>
              <a:rPr lang="en-US">
                <a:solidFill>
                  <a:srgbClr val="FFFFFF"/>
                </a:solidFill>
                <a:latin typeface="Calibri"/>
                <a:ea typeface="Calibri"/>
                <a:cs typeface="Calibri"/>
                <a:sym typeface="Calibri"/>
              </a:rPr>
            </a:br>
            <a:endParaRPr>
              <a:solidFill>
                <a:srgbClr val="FFFFFF"/>
              </a:solidFill>
              <a:latin typeface="Calibri"/>
              <a:ea typeface="Calibri"/>
              <a:cs typeface="Calibri"/>
              <a:sym typeface="Calibri"/>
            </a:endParaRPr>
          </a:p>
        </p:txBody>
      </p:sp>
      <p:sp>
        <p:nvSpPr>
          <p:cNvPr id="93" name="Google Shape;93;p2"/>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ctrTitle"/>
          </p:nvPr>
        </p:nvSpPr>
        <p:spPr>
          <a:xfrm>
            <a:off x="1936466" y="912576"/>
            <a:ext cx="2635500" cy="551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n-US" sz="2200">
                <a:solidFill>
                  <a:srgbClr val="FFFFFF"/>
                </a:solidFill>
              </a:rPr>
              <a:t>Misti Ruthven</a:t>
            </a:r>
            <a:endParaRPr sz="22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Executive  Director, Student Pathways</a:t>
            </a:r>
            <a:endParaRPr sz="1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r>
              <a:rPr lang="en-US" sz="2200">
                <a:solidFill>
                  <a:srgbClr val="FFFFFF"/>
                </a:solidFill>
              </a:rPr>
              <a:t>Andy Tucker</a:t>
            </a:r>
            <a:r>
              <a:rPr lang="en-US" sz="2000">
                <a:solidFill>
                  <a:srgbClr val="FFFFFF"/>
                </a:solidFill>
              </a:rPr>
              <a:t/>
            </a:r>
            <a:br>
              <a:rPr lang="en-US" sz="2000">
                <a:solidFill>
                  <a:srgbClr val="FFFFFF"/>
                </a:solidFill>
              </a:rPr>
            </a:br>
            <a:r>
              <a:rPr lang="en-US" sz="1600">
                <a:solidFill>
                  <a:srgbClr val="FFFFFF"/>
                </a:solidFill>
              </a:rPr>
              <a:t>Director, PWR Office</a:t>
            </a:r>
            <a:endParaRPr sz="1600">
              <a:solidFill>
                <a:srgbClr val="FFFFFF"/>
              </a:solidFill>
            </a:endParaRPr>
          </a:p>
          <a:p>
            <a:pPr marL="0" lvl="0" indent="0" algn="l" rtl="0">
              <a:lnSpc>
                <a:spcPct val="90000"/>
              </a:lnSpc>
              <a:spcBef>
                <a:spcPts val="0"/>
              </a:spcBef>
              <a:spcAft>
                <a:spcPts val="0"/>
              </a:spcAft>
              <a:buSzPts val="4000"/>
              <a:buNone/>
            </a:pPr>
            <a:endParaRPr sz="1600">
              <a:solidFill>
                <a:srgbClr val="FFFFFF"/>
              </a:solidFill>
            </a:endParaRPr>
          </a:p>
          <a:p>
            <a:pPr marL="0" lvl="0" indent="0" algn="l" rtl="0">
              <a:lnSpc>
                <a:spcPct val="90000"/>
              </a:lnSpc>
              <a:spcBef>
                <a:spcPts val="0"/>
              </a:spcBef>
              <a:spcAft>
                <a:spcPts val="0"/>
              </a:spcAft>
              <a:buSzPts val="4000"/>
              <a:buNone/>
            </a:pPr>
            <a:endParaRPr sz="1600">
              <a:solidFill>
                <a:srgbClr val="FFFFFF"/>
              </a:solidFill>
            </a:endParaRPr>
          </a:p>
          <a:p>
            <a:pPr marL="0" lvl="0" indent="0" algn="l" rtl="0">
              <a:lnSpc>
                <a:spcPct val="90000"/>
              </a:lnSpc>
              <a:spcBef>
                <a:spcPts val="0"/>
              </a:spcBef>
              <a:spcAft>
                <a:spcPts val="0"/>
              </a:spcAft>
              <a:buSzPts val="4000"/>
              <a:buNone/>
            </a:pPr>
            <a:r>
              <a:rPr lang="en-US" sz="2200">
                <a:solidFill>
                  <a:srgbClr val="FFFFFF"/>
                </a:solidFill>
              </a:rPr>
              <a:t>Pam Hitt</a:t>
            </a:r>
            <a:r>
              <a:rPr lang="en-US" sz="2400">
                <a:solidFill>
                  <a:srgbClr val="FFFFFF"/>
                </a:solidFill>
              </a:rPr>
              <a:t/>
            </a:r>
            <a:br>
              <a:rPr lang="en-US" sz="2400">
                <a:solidFill>
                  <a:srgbClr val="FFFFFF"/>
                </a:solidFill>
              </a:rPr>
            </a:br>
            <a:r>
              <a:rPr lang="en-US" sz="1600">
                <a:solidFill>
                  <a:srgbClr val="FFFFFF"/>
                </a:solidFill>
              </a:rPr>
              <a:t>Program Support</a:t>
            </a:r>
            <a:endParaRPr sz="6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
            </a:r>
            <a:br>
              <a:rPr lang="en-US" sz="1600">
                <a:solidFill>
                  <a:srgbClr val="FFFFFF"/>
                </a:solidFill>
              </a:rPr>
            </a:br>
            <a:r>
              <a:rPr lang="en-US" sz="2000">
                <a:solidFill>
                  <a:srgbClr val="FFFFFF"/>
                </a:solidFill>
              </a:rPr>
              <a:t/>
            </a:r>
            <a:br>
              <a:rPr lang="en-US" sz="2000">
                <a:solidFill>
                  <a:srgbClr val="FFFFFF"/>
                </a:solidFill>
              </a:rPr>
            </a:br>
            <a:r>
              <a:rPr lang="en-US" sz="2200">
                <a:solidFill>
                  <a:srgbClr val="FFFFFF"/>
                </a:solidFill>
              </a:rPr>
              <a:t>Mary Anne Hunter</a:t>
            </a:r>
            <a:r>
              <a:rPr lang="en-US" sz="2400">
                <a:solidFill>
                  <a:srgbClr val="FFFFFF"/>
                </a:solidFill>
              </a:rPr>
              <a:t/>
            </a:r>
            <a:br>
              <a:rPr lang="en-US" sz="2400">
                <a:solidFill>
                  <a:srgbClr val="FFFFFF"/>
                </a:solidFill>
              </a:rPr>
            </a:br>
            <a:r>
              <a:rPr lang="en-US" sz="1600">
                <a:solidFill>
                  <a:srgbClr val="FFFFFF"/>
                </a:solidFill>
              </a:rPr>
              <a:t>Ascent, Early College, PTECH, Innovative Learning Opportunities</a:t>
            </a:r>
            <a:endParaRPr sz="600">
              <a:solidFill>
                <a:srgbClr val="FFFFFF"/>
              </a:solidFill>
            </a:endParaRPr>
          </a:p>
          <a:p>
            <a:pPr marL="0" lvl="0" indent="0" algn="l" rtl="0">
              <a:lnSpc>
                <a:spcPct val="90000"/>
              </a:lnSpc>
              <a:spcBef>
                <a:spcPts val="0"/>
              </a:spcBef>
              <a:spcAft>
                <a:spcPts val="0"/>
              </a:spcAft>
              <a:buSzPts val="4000"/>
              <a:buNone/>
            </a:pPr>
            <a:endParaRPr sz="600">
              <a:solidFill>
                <a:srgbClr val="FFFFFF"/>
              </a:solidFill>
            </a:endParaRPr>
          </a:p>
          <a:p>
            <a:pPr marL="0" lvl="0" indent="0" algn="l" rtl="0">
              <a:lnSpc>
                <a:spcPct val="90000"/>
              </a:lnSpc>
              <a:spcBef>
                <a:spcPts val="0"/>
              </a:spcBef>
              <a:spcAft>
                <a:spcPts val="0"/>
              </a:spcAft>
              <a:buSzPts val="4000"/>
              <a:buNone/>
            </a:pPr>
            <a:r>
              <a:rPr lang="en-US" sz="2000">
                <a:solidFill>
                  <a:srgbClr val="FFFFFF"/>
                </a:solidFill>
              </a:rPr>
              <a:t/>
            </a:r>
            <a:br>
              <a:rPr lang="en-US" sz="2000">
                <a:solidFill>
                  <a:srgbClr val="FFFFFF"/>
                </a:solidFill>
              </a:rPr>
            </a:br>
            <a:r>
              <a:rPr lang="en-US" sz="2200">
                <a:solidFill>
                  <a:srgbClr val="FFFFFF"/>
                </a:solidFill>
              </a:rPr>
              <a:t>Marina Kokotovic</a:t>
            </a:r>
            <a:r>
              <a:rPr lang="en-US" sz="1800">
                <a:solidFill>
                  <a:srgbClr val="FFFFFF"/>
                </a:solidFill>
              </a:rPr>
              <a:t/>
            </a:r>
            <a:br>
              <a:rPr lang="en-US" sz="1800">
                <a:solidFill>
                  <a:srgbClr val="FFFFFF"/>
                </a:solidFill>
              </a:rPr>
            </a:br>
            <a:r>
              <a:rPr lang="en-US" sz="1600">
                <a:solidFill>
                  <a:srgbClr val="FFFFFF"/>
                </a:solidFill>
              </a:rPr>
              <a:t>Advanced Placement,</a:t>
            </a:r>
            <a:endParaRPr sz="1600">
              <a:solidFill>
                <a:srgbClr val="FFFFFF"/>
              </a:solidFill>
            </a:endParaRPr>
          </a:p>
          <a:p>
            <a:pPr marL="0" lvl="0" indent="0" algn="l" rtl="0">
              <a:lnSpc>
                <a:spcPct val="90000"/>
              </a:lnSpc>
              <a:spcBef>
                <a:spcPts val="0"/>
              </a:spcBef>
              <a:spcAft>
                <a:spcPts val="0"/>
              </a:spcAft>
              <a:buSzPts val="4000"/>
              <a:buNone/>
            </a:pPr>
            <a:r>
              <a:rPr lang="en-US" sz="1600">
                <a:solidFill>
                  <a:srgbClr val="FFFFFF"/>
                </a:solidFill>
              </a:rPr>
              <a:t>Career Development Incentive Program</a:t>
            </a:r>
            <a:r>
              <a:rPr lang="en-US" sz="2000">
                <a:solidFill>
                  <a:srgbClr val="FFFFFF"/>
                </a:solidFill>
              </a:rPr>
              <a:t/>
            </a:r>
            <a:br>
              <a:rPr lang="en-US" sz="2000">
                <a:solidFill>
                  <a:srgbClr val="FFFFFF"/>
                </a:solidFill>
              </a:rPr>
            </a:br>
            <a:r>
              <a:rPr lang="en-US" sz="2000">
                <a:solidFill>
                  <a:srgbClr val="FFFFFF"/>
                </a:solidFill>
              </a:rPr>
              <a:t/>
            </a:r>
            <a:br>
              <a:rPr lang="en-US" sz="2000">
                <a:solidFill>
                  <a:srgbClr val="FFFFFF"/>
                </a:solidFill>
              </a:rPr>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endParaRPr sz="1800"/>
          </a:p>
        </p:txBody>
      </p:sp>
      <p:sp>
        <p:nvSpPr>
          <p:cNvPr id="99" name="Google Shape;99;p3"/>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00" name="Google Shape;100;p3"/>
          <p:cNvPicPr preferRelativeResize="0"/>
          <p:nvPr/>
        </p:nvPicPr>
        <p:blipFill rotWithShape="1">
          <a:blip r:embed="rId3">
            <a:alphaModFix/>
          </a:blip>
          <a:srcRect/>
          <a:stretch/>
        </p:blipFill>
        <p:spPr>
          <a:xfrm>
            <a:off x="5055297" y="2227579"/>
            <a:ext cx="843156" cy="1210532"/>
          </a:xfrm>
          <a:prstGeom prst="rect">
            <a:avLst/>
          </a:prstGeom>
          <a:noFill/>
          <a:ln>
            <a:noFill/>
          </a:ln>
        </p:spPr>
      </p:pic>
      <p:pic>
        <p:nvPicPr>
          <p:cNvPr id="101" name="Google Shape;101;p3"/>
          <p:cNvPicPr preferRelativeResize="0"/>
          <p:nvPr/>
        </p:nvPicPr>
        <p:blipFill rotWithShape="1">
          <a:blip r:embed="rId4">
            <a:alphaModFix/>
          </a:blip>
          <a:srcRect/>
          <a:stretch/>
        </p:blipFill>
        <p:spPr>
          <a:xfrm>
            <a:off x="737640" y="1975475"/>
            <a:ext cx="715512" cy="954125"/>
          </a:xfrm>
          <a:prstGeom prst="rect">
            <a:avLst/>
          </a:prstGeom>
          <a:noFill/>
          <a:ln>
            <a:noFill/>
          </a:ln>
        </p:spPr>
      </p:pic>
      <p:pic>
        <p:nvPicPr>
          <p:cNvPr id="102" name="Google Shape;102;p3"/>
          <p:cNvPicPr preferRelativeResize="0"/>
          <p:nvPr/>
        </p:nvPicPr>
        <p:blipFill rotWithShape="1">
          <a:blip r:embed="rId5">
            <a:alphaModFix/>
          </a:blip>
          <a:srcRect t="57940" r="11205"/>
          <a:stretch/>
        </p:blipFill>
        <p:spPr>
          <a:xfrm flipH="1">
            <a:off x="4865025" y="5036375"/>
            <a:ext cx="1223700" cy="1265325"/>
          </a:xfrm>
          <a:prstGeom prst="rect">
            <a:avLst/>
          </a:prstGeom>
          <a:noFill/>
          <a:ln>
            <a:noFill/>
          </a:ln>
        </p:spPr>
      </p:pic>
      <p:pic>
        <p:nvPicPr>
          <p:cNvPr id="103" name="Google Shape;103;p3"/>
          <p:cNvPicPr preferRelativeResize="0"/>
          <p:nvPr/>
        </p:nvPicPr>
        <p:blipFill rotWithShape="1">
          <a:blip r:embed="rId6">
            <a:alphaModFix/>
          </a:blip>
          <a:srcRect r="9559" b="-30"/>
          <a:stretch/>
        </p:blipFill>
        <p:spPr>
          <a:xfrm>
            <a:off x="4623023" y="3782038"/>
            <a:ext cx="1555750" cy="1054100"/>
          </a:xfrm>
          <a:prstGeom prst="rect">
            <a:avLst/>
          </a:prstGeom>
          <a:noFill/>
          <a:ln>
            <a:noFill/>
          </a:ln>
        </p:spPr>
      </p:pic>
      <p:sp>
        <p:nvSpPr>
          <p:cNvPr id="104" name="Google Shape;104;p3"/>
          <p:cNvSpPr txBox="1"/>
          <p:nvPr/>
        </p:nvSpPr>
        <p:spPr>
          <a:xfrm>
            <a:off x="6381774" y="912576"/>
            <a:ext cx="2579400" cy="523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Kelly Mitchell </a:t>
            </a:r>
            <a:endParaRPr sz="18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CDE and CWDC, </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Work-based Learning and Connecting to Business</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Eve Pugh</a:t>
            </a:r>
            <a:endParaRPr sz="2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School Counselor Corps Grant</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Michelle Romero</a:t>
            </a:r>
            <a:endParaRPr sz="14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1600" b="0" i="0" u="none" strike="noStrike" cap="none">
                <a:solidFill>
                  <a:srgbClr val="FFFFFF"/>
                </a:solidFill>
                <a:latin typeface="Arial"/>
                <a:ea typeface="Arial"/>
                <a:cs typeface="Arial"/>
                <a:sym typeface="Arial"/>
              </a:rPr>
              <a:t>Concurrent Enrollment</a:t>
            </a:r>
            <a:r>
              <a:rPr lang="en-US" sz="2400" b="0" i="0" u="none" strike="noStrike" cap="none">
                <a:solidFill>
                  <a:srgbClr val="FFFFFF"/>
                </a:solidFill>
                <a:latin typeface="Arial"/>
                <a:ea typeface="Arial"/>
                <a:cs typeface="Arial"/>
                <a:sym typeface="Arial"/>
              </a:rPr>
              <a:t/>
            </a:r>
            <a:br>
              <a:rPr lang="en-US" sz="2400" b="0" i="0" u="none" strike="noStrike" cap="none">
                <a:solidFill>
                  <a:srgbClr val="FFFFFF"/>
                </a:solidFill>
                <a:latin typeface="Arial"/>
                <a:ea typeface="Arial"/>
                <a:cs typeface="Arial"/>
                <a:sym typeface="Arial"/>
              </a:rPr>
            </a:br>
            <a:r>
              <a:rPr lang="en-US" sz="2000" b="0" i="0" u="none" strike="noStrike" cap="none">
                <a:solidFill>
                  <a:srgbClr val="FFFFFF"/>
                </a:solidFill>
                <a:latin typeface="Arial"/>
                <a:ea typeface="Arial"/>
                <a:cs typeface="Arial"/>
                <a:sym typeface="Arial"/>
              </a:rPr>
              <a:t/>
            </a:r>
            <a:br>
              <a:rPr lang="en-US" sz="2000" b="0" i="0" u="none" strike="noStrike" cap="none">
                <a:solidFill>
                  <a:srgbClr val="FFFFFF"/>
                </a:solidFill>
                <a:latin typeface="Arial"/>
                <a:ea typeface="Arial"/>
                <a:cs typeface="Arial"/>
                <a:sym typeface="Arial"/>
              </a:rPr>
            </a:br>
            <a:endParaRPr sz="20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endParaRPr sz="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000"/>
              <a:buFont typeface="Arial"/>
              <a:buNone/>
            </a:pPr>
            <a:r>
              <a:rPr lang="en-US" sz="2200" b="0" i="0" u="none" strike="noStrike" cap="none">
                <a:solidFill>
                  <a:srgbClr val="FFFFFF"/>
                </a:solidFill>
                <a:latin typeface="Arial"/>
                <a:ea typeface="Arial"/>
                <a:cs typeface="Arial"/>
                <a:sym typeface="Arial"/>
              </a:rPr>
              <a:t>Robin Russel </a:t>
            </a:r>
            <a:r>
              <a:rPr lang="en-US" sz="1600" b="0" i="0" u="none" strike="noStrike" cap="none">
                <a:solidFill>
                  <a:srgbClr val="FFFFFF"/>
                </a:solidFill>
                <a:latin typeface="Arial"/>
                <a:ea typeface="Arial"/>
                <a:cs typeface="Arial"/>
                <a:sym typeface="Arial"/>
              </a:rPr>
              <a:t>Graduation Guidelines and ICAP</a:t>
            </a:r>
            <a:r>
              <a:rPr lang="en-US" sz="2000" b="0" i="0" u="none" strike="noStrike" cap="none">
                <a:solidFill>
                  <a:schemeClr val="lt1"/>
                </a:solidFill>
                <a:latin typeface="Arial"/>
                <a:ea typeface="Arial"/>
                <a:cs typeface="Arial"/>
                <a:sym typeface="Arial"/>
              </a:rPr>
              <a:t/>
            </a:r>
            <a:br>
              <a:rPr lang="en-US" sz="20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
        <p:nvSpPr>
          <p:cNvPr id="105" name="Google Shape;105;p3"/>
          <p:cNvSpPr txBox="1"/>
          <p:nvPr/>
        </p:nvSpPr>
        <p:spPr>
          <a:xfrm>
            <a:off x="484931" y="167640"/>
            <a:ext cx="8095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Office of Postsecondary and Workforce Readiness (PWR)</a:t>
            </a:r>
            <a:endParaRPr sz="1400" b="0" i="0" u="none" strike="noStrike" cap="none">
              <a:solidFill>
                <a:schemeClr val="lt1"/>
              </a:solidFill>
              <a:latin typeface="Arial"/>
              <a:ea typeface="Arial"/>
              <a:cs typeface="Arial"/>
              <a:sym typeface="Arial"/>
            </a:endParaRPr>
          </a:p>
        </p:txBody>
      </p:sp>
      <p:pic>
        <p:nvPicPr>
          <p:cNvPr id="106" name="Google Shape;106;p3"/>
          <p:cNvPicPr preferRelativeResize="0"/>
          <p:nvPr/>
        </p:nvPicPr>
        <p:blipFill rotWithShape="1">
          <a:blip r:embed="rId7">
            <a:alphaModFix/>
          </a:blip>
          <a:srcRect/>
          <a:stretch/>
        </p:blipFill>
        <p:spPr>
          <a:xfrm>
            <a:off x="330500" y="5482475"/>
            <a:ext cx="1312924" cy="876738"/>
          </a:xfrm>
          <a:prstGeom prst="rect">
            <a:avLst/>
          </a:prstGeom>
          <a:noFill/>
          <a:ln>
            <a:noFill/>
          </a:ln>
        </p:spPr>
      </p:pic>
      <p:pic>
        <p:nvPicPr>
          <p:cNvPr id="107" name="Google Shape;107;p3"/>
          <p:cNvPicPr preferRelativeResize="0"/>
          <p:nvPr/>
        </p:nvPicPr>
        <p:blipFill rotWithShape="1">
          <a:blip r:embed="rId8">
            <a:alphaModFix/>
          </a:blip>
          <a:srcRect/>
          <a:stretch/>
        </p:blipFill>
        <p:spPr>
          <a:xfrm>
            <a:off x="613125" y="910925"/>
            <a:ext cx="932692" cy="954125"/>
          </a:xfrm>
          <a:prstGeom prst="rect">
            <a:avLst/>
          </a:prstGeom>
          <a:noFill/>
          <a:ln>
            <a:noFill/>
          </a:ln>
        </p:spPr>
      </p:pic>
      <p:pic>
        <p:nvPicPr>
          <p:cNvPr id="108" name="Google Shape;108;p3"/>
          <p:cNvPicPr preferRelativeResize="0"/>
          <p:nvPr/>
        </p:nvPicPr>
        <p:blipFill rotWithShape="1">
          <a:blip r:embed="rId9">
            <a:alphaModFix/>
          </a:blip>
          <a:srcRect/>
          <a:stretch/>
        </p:blipFill>
        <p:spPr>
          <a:xfrm>
            <a:off x="4775800" y="969899"/>
            <a:ext cx="1402150" cy="1070347"/>
          </a:xfrm>
          <a:prstGeom prst="rect">
            <a:avLst/>
          </a:prstGeom>
          <a:noFill/>
          <a:ln>
            <a:noFill/>
          </a:ln>
        </p:spPr>
      </p:pic>
      <p:pic>
        <p:nvPicPr>
          <p:cNvPr id="109" name="Google Shape;109;p3"/>
          <p:cNvPicPr preferRelativeResize="0"/>
          <p:nvPr/>
        </p:nvPicPr>
        <p:blipFill rotWithShape="1">
          <a:blip r:embed="rId10">
            <a:alphaModFix/>
          </a:blip>
          <a:srcRect/>
          <a:stretch/>
        </p:blipFill>
        <p:spPr>
          <a:xfrm>
            <a:off x="419731" y="4166500"/>
            <a:ext cx="1223700" cy="1023631"/>
          </a:xfrm>
          <a:prstGeom prst="rect">
            <a:avLst/>
          </a:prstGeom>
          <a:noFill/>
          <a:ln>
            <a:noFill/>
          </a:ln>
        </p:spPr>
      </p:pic>
      <p:pic>
        <p:nvPicPr>
          <p:cNvPr id="110" name="Google Shape;110;p3"/>
          <p:cNvPicPr preferRelativeResize="0"/>
          <p:nvPr/>
        </p:nvPicPr>
        <p:blipFill rotWithShape="1">
          <a:blip r:embed="rId11">
            <a:alphaModFix/>
          </a:blip>
          <a:srcRect/>
          <a:stretch/>
        </p:blipFill>
        <p:spPr>
          <a:xfrm>
            <a:off x="593398" y="3040029"/>
            <a:ext cx="1003999" cy="7545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t>Graduation Guidelines</a:t>
            </a:r>
            <a:endParaRPr sz="4000"/>
          </a:p>
        </p:txBody>
      </p:sp>
      <p:sp>
        <p:nvSpPr>
          <p:cNvPr id="116" name="Google Shape;116;p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
        <p:nvSpPr>
          <p:cNvPr id="117" name="Google Shape;117;p4"/>
          <p:cNvSpPr txBox="1"/>
          <p:nvPr/>
        </p:nvSpPr>
        <p:spPr>
          <a:xfrm>
            <a:off x="4461717" y="2505456"/>
            <a:ext cx="4299224"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70C0"/>
                </a:solidFill>
                <a:latin typeface="Arial"/>
                <a:ea typeface="Arial"/>
                <a:cs typeface="Arial"/>
                <a:sym typeface="Arial"/>
              </a:rPr>
              <a:t>Graduation Guidelines</a:t>
            </a:r>
            <a:endParaRPr/>
          </a:p>
          <a:p>
            <a:pPr marL="0" marR="0" lvl="0" indent="0" algn="l" rtl="0">
              <a:lnSpc>
                <a:spcPct val="100000"/>
              </a:lnSpc>
              <a:spcBef>
                <a:spcPts val="0"/>
              </a:spcBef>
              <a:spcAft>
                <a:spcPts val="0"/>
              </a:spcAft>
              <a:buNone/>
            </a:pPr>
            <a:endParaRPr sz="3200" b="0" i="0" u="none" strike="noStrike" cap="none">
              <a:solidFill>
                <a:srgbClr val="0070C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July 8 Board Meeting</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sng" strike="noStrike" cap="none">
                <a:solidFill>
                  <a:schemeClr val="dk1"/>
                </a:solidFill>
                <a:latin typeface="Arial"/>
                <a:ea typeface="Arial"/>
                <a:cs typeface="Arial"/>
                <a:sym typeface="Arial"/>
                <a:hlinkClick r:id="rId3"/>
              </a:rPr>
              <a:t>Availability of Menu Options</a:t>
            </a:r>
            <a:r>
              <a:rPr lang="en-US" sz="2000" b="0" i="0" u="none" strike="noStrike" cap="none">
                <a:solidFill>
                  <a:schemeClr val="dk1"/>
                </a:solidFill>
                <a:latin typeface="Arial"/>
                <a:ea typeface="Arial"/>
                <a:cs typeface="Arial"/>
                <a:sym typeface="Arial"/>
              </a:rPr>
              <a:t> updated weekly</a:t>
            </a:r>
            <a:endParaRPr/>
          </a:p>
          <a:p>
            <a:pPr marL="0" marR="0" lvl="0" indent="0" algn="l" rtl="0">
              <a:lnSpc>
                <a:spcPct val="100000"/>
              </a:lnSpc>
              <a:spcBef>
                <a:spcPts val="0"/>
              </a:spcBef>
              <a:spcAft>
                <a:spcPts val="0"/>
              </a:spcAft>
              <a:buNone/>
            </a:pPr>
            <a:endParaRPr sz="32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70C0"/>
              </a:solidFill>
              <a:latin typeface="Arial"/>
              <a:ea typeface="Arial"/>
              <a:cs typeface="Arial"/>
              <a:sym typeface="Arial"/>
            </a:endParaRPr>
          </a:p>
        </p:txBody>
      </p:sp>
      <p:pic>
        <p:nvPicPr>
          <p:cNvPr id="118" name="Google Shape;118;p4"/>
          <p:cNvPicPr preferRelativeResize="0"/>
          <p:nvPr/>
        </p:nvPicPr>
        <p:blipFill rotWithShape="1">
          <a:blip r:embed="rId4">
            <a:alphaModFix/>
          </a:blip>
          <a:srcRect/>
          <a:stretch/>
        </p:blipFill>
        <p:spPr>
          <a:xfrm>
            <a:off x="409408" y="2280394"/>
            <a:ext cx="2648434" cy="21680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245200" y="254525"/>
            <a:ext cx="88988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sz="4000">
                <a:latin typeface="Calibri"/>
                <a:ea typeface="Calibri"/>
                <a:cs typeface="Calibri"/>
                <a:sym typeface="Calibri"/>
              </a:rPr>
              <a:t>Grant Programs</a:t>
            </a:r>
            <a:endParaRPr sz="4000">
              <a:latin typeface="Calibri"/>
              <a:ea typeface="Calibri"/>
              <a:cs typeface="Calibri"/>
              <a:sym typeface="Calibri"/>
            </a:endParaRPr>
          </a:p>
        </p:txBody>
      </p:sp>
      <p:sp>
        <p:nvSpPr>
          <p:cNvPr id="125" name="Google Shape;125;p5"/>
          <p:cNvSpPr txBox="1">
            <a:spLocks noGrp="1"/>
          </p:cNvSpPr>
          <p:nvPr>
            <p:ph type="body" idx="1"/>
          </p:nvPr>
        </p:nvSpPr>
        <p:spPr>
          <a:xfrm>
            <a:off x="3057842" y="1334492"/>
            <a:ext cx="5595270" cy="3830632"/>
          </a:xfrm>
          <a:prstGeom prst="rect">
            <a:avLst/>
          </a:prstGeom>
          <a:noFill/>
          <a:ln>
            <a:noFill/>
          </a:ln>
        </p:spPr>
        <p:txBody>
          <a:bodyPr spcFirstLastPara="1" wrap="square" lIns="0" tIns="0" rIns="0" bIns="45700" anchor="t" anchorCtr="0">
            <a:noAutofit/>
          </a:bodyPr>
          <a:lstStyle/>
          <a:p>
            <a:pPr marL="182880" lvl="1" indent="0" algn="l" rtl="0">
              <a:lnSpc>
                <a:spcPct val="90000"/>
              </a:lnSpc>
              <a:spcBef>
                <a:spcPts val="500"/>
              </a:spcBef>
              <a:spcAft>
                <a:spcPts val="0"/>
              </a:spcAft>
              <a:buClr>
                <a:srgbClr val="000000"/>
              </a:buClr>
              <a:buSzPts val="2000"/>
              <a:buFont typeface="Arial"/>
              <a:buNone/>
            </a:pPr>
            <a:r>
              <a:rPr lang="en-US" sz="2700" b="1" i="1">
                <a:solidFill>
                  <a:srgbClr val="FF0000"/>
                </a:solidFill>
                <a:latin typeface="Calibri"/>
                <a:ea typeface="Calibri"/>
                <a:cs typeface="Calibri"/>
                <a:sym typeface="Calibri"/>
              </a:rPr>
              <a:t>Correct? Do we want </a:t>
            </a:r>
            <a:r>
              <a:rPr lang="en-US" sz="2700" b="1" i="1">
                <a:solidFill>
                  <a:srgbClr val="FF0000"/>
                </a:solidFill>
              </a:rPr>
              <a:t>to divide?</a:t>
            </a:r>
            <a:endParaRPr sz="100" b="1" i="1">
              <a:solidFill>
                <a:srgbClr val="0070C0"/>
              </a:solidFill>
            </a:endParaRPr>
          </a:p>
          <a:p>
            <a:pPr marL="182880" lvl="1" indent="0" algn="l" rtl="0">
              <a:lnSpc>
                <a:spcPct val="90000"/>
              </a:lnSpc>
              <a:spcBef>
                <a:spcPts val="500"/>
              </a:spcBef>
              <a:spcAft>
                <a:spcPts val="0"/>
              </a:spcAft>
              <a:buClr>
                <a:srgbClr val="000000"/>
              </a:buClr>
              <a:buSzPts val="2000"/>
              <a:buFont typeface="Arial"/>
              <a:buNone/>
            </a:pPr>
            <a:endParaRPr sz="600" b="1">
              <a:solidFill>
                <a:srgbClr val="0070C0"/>
              </a:solidFill>
            </a:endParaRPr>
          </a:p>
          <a:p>
            <a:pPr marL="182880" lvl="1" indent="0" algn="l" rtl="0">
              <a:lnSpc>
                <a:spcPct val="100000"/>
              </a:lnSpc>
              <a:spcBef>
                <a:spcPts val="0"/>
              </a:spcBef>
              <a:spcAft>
                <a:spcPts val="0"/>
              </a:spcAft>
              <a:buClr>
                <a:srgbClr val="000000"/>
              </a:buClr>
              <a:buSzPts val="2000"/>
              <a:buFont typeface="Arial"/>
              <a:buNone/>
            </a:pPr>
            <a:r>
              <a:rPr lang="en-US" b="1">
                <a:solidFill>
                  <a:srgbClr val="0070C0"/>
                </a:solidFill>
                <a:latin typeface="Calibri"/>
                <a:ea typeface="Calibri"/>
                <a:cs typeface="Calibri"/>
                <a:sym typeface="Calibri"/>
              </a:rPr>
              <a:t>Funded</a:t>
            </a:r>
            <a:endParaRPr b="1">
              <a:solidFill>
                <a:srgbClr val="0070C0"/>
              </a:solidFill>
              <a:latin typeface="Calibri"/>
              <a:ea typeface="Calibri"/>
              <a:cs typeface="Calibri"/>
              <a:sym typeface="Calibri"/>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School Counselor Corps</a:t>
            </a:r>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Career Development Incentive Program</a:t>
            </a:r>
            <a:endParaRPr b="1">
              <a:solidFill>
                <a:schemeClr val="dk1"/>
              </a:solidFill>
              <a:latin typeface="Calibri"/>
              <a:ea typeface="Calibri"/>
              <a:cs typeface="Calibri"/>
              <a:sym typeface="Calibri"/>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Concurrent Enrollment</a:t>
            </a:r>
            <a:endParaRPr b="1">
              <a:solidFill>
                <a:schemeClr val="dk1"/>
              </a:solidFill>
              <a:latin typeface="Calibri"/>
              <a:ea typeface="Calibri"/>
              <a:cs typeface="Calibri"/>
              <a:sym typeface="Calibri"/>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ASCENT</a:t>
            </a:r>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PTECH</a:t>
            </a:r>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Innovative Learning Opportunities Pilot</a:t>
            </a:r>
            <a:endParaRPr/>
          </a:p>
          <a:p>
            <a:pPr marL="525780" lvl="1" indent="-342900" algn="l" rtl="0">
              <a:lnSpc>
                <a:spcPct val="100000"/>
              </a:lnSpc>
              <a:spcBef>
                <a:spcPts val="0"/>
              </a:spcBef>
              <a:spcAft>
                <a:spcPts val="0"/>
              </a:spcAft>
              <a:buClr>
                <a:srgbClr val="000000"/>
              </a:buClr>
              <a:buSzPts val="2000"/>
              <a:buFont typeface="Arial"/>
              <a:buChar char="•"/>
            </a:pPr>
            <a:r>
              <a:rPr lang="en-US" b="1">
                <a:solidFill>
                  <a:schemeClr val="dk1"/>
                </a:solidFill>
                <a:latin typeface="Calibri"/>
                <a:ea typeface="Calibri"/>
                <a:cs typeface="Calibri"/>
                <a:sym typeface="Calibri"/>
              </a:rPr>
              <a:t>Early College</a:t>
            </a:r>
            <a:endParaRPr/>
          </a:p>
          <a:p>
            <a:pPr marL="182880" lvl="1" indent="0" algn="l" rtl="0">
              <a:lnSpc>
                <a:spcPct val="100000"/>
              </a:lnSpc>
              <a:spcBef>
                <a:spcPts val="0"/>
              </a:spcBef>
              <a:spcAft>
                <a:spcPts val="0"/>
              </a:spcAft>
              <a:buClr>
                <a:srgbClr val="000000"/>
              </a:buClr>
              <a:buSzPts val="2000"/>
              <a:buNone/>
            </a:pPr>
            <a:endParaRPr sz="1000" b="1">
              <a:solidFill>
                <a:schemeClr val="dk1"/>
              </a:solidFill>
              <a:latin typeface="Calibri"/>
              <a:ea typeface="Calibri"/>
              <a:cs typeface="Calibri"/>
              <a:sym typeface="Calibri"/>
            </a:endParaRPr>
          </a:p>
          <a:p>
            <a:pPr marL="0" lvl="1" indent="0" algn="l" rtl="0">
              <a:lnSpc>
                <a:spcPct val="100000"/>
              </a:lnSpc>
              <a:spcBef>
                <a:spcPts val="0"/>
              </a:spcBef>
              <a:spcAft>
                <a:spcPts val="0"/>
              </a:spcAft>
              <a:buSzPts val="2000"/>
              <a:buNone/>
            </a:pPr>
            <a:r>
              <a:rPr lang="en-US" b="1">
                <a:solidFill>
                  <a:srgbClr val="0070C0"/>
                </a:solidFill>
                <a:latin typeface="Calibri"/>
                <a:ea typeface="Calibri"/>
                <a:cs typeface="Calibri"/>
                <a:sym typeface="Calibri"/>
              </a:rPr>
              <a:t>Reduced</a:t>
            </a:r>
            <a:endParaRPr/>
          </a:p>
          <a:p>
            <a:pPr marL="640080" lvl="2" indent="-342900" algn="l" rtl="0">
              <a:lnSpc>
                <a:spcPct val="100000"/>
              </a:lnSpc>
              <a:spcBef>
                <a:spcPts val="0"/>
              </a:spcBef>
              <a:spcAft>
                <a:spcPts val="0"/>
              </a:spcAft>
              <a:buSzPts val="1800"/>
              <a:buChar char="•"/>
            </a:pPr>
            <a:r>
              <a:rPr lang="en-US" sz="2000" b="1">
                <a:solidFill>
                  <a:schemeClr val="dk1"/>
                </a:solidFill>
                <a:latin typeface="Calibri"/>
                <a:ea typeface="Calibri"/>
                <a:cs typeface="Calibri"/>
                <a:sym typeface="Calibri"/>
              </a:rPr>
              <a:t>AP/IB Exam Fee</a:t>
            </a:r>
            <a:r>
              <a:rPr lang="en-US" sz="2000" b="1">
                <a:solidFill>
                  <a:srgbClr val="0070C0"/>
                </a:solidFill>
                <a:latin typeface="Calibri"/>
                <a:ea typeface="Calibri"/>
                <a:cs typeface="Calibri"/>
                <a:sym typeface="Calibri"/>
              </a:rPr>
              <a:t>	</a:t>
            </a:r>
            <a:endParaRPr sz="2000" b="1">
              <a:solidFill>
                <a:srgbClr val="0070C0"/>
              </a:solidFill>
              <a:latin typeface="Calibri"/>
              <a:ea typeface="Calibri"/>
              <a:cs typeface="Calibri"/>
              <a:sym typeface="Calibri"/>
            </a:endParaRPr>
          </a:p>
          <a:p>
            <a:pPr marL="297180" lvl="2" indent="0" algn="l" rtl="0">
              <a:lnSpc>
                <a:spcPct val="100000"/>
              </a:lnSpc>
              <a:spcBef>
                <a:spcPts val="0"/>
              </a:spcBef>
              <a:spcAft>
                <a:spcPts val="0"/>
              </a:spcAft>
              <a:buSzPts val="1800"/>
              <a:buNone/>
            </a:pPr>
            <a:r>
              <a:rPr lang="en-US" sz="1000" b="1">
                <a:solidFill>
                  <a:srgbClr val="0070C0"/>
                </a:solidFill>
                <a:latin typeface="Calibri"/>
                <a:ea typeface="Calibri"/>
                <a:cs typeface="Calibri"/>
                <a:sym typeface="Calibri"/>
              </a:rPr>
              <a:t>  	           </a:t>
            </a:r>
            <a:endParaRPr/>
          </a:p>
          <a:p>
            <a:pPr marL="0" lvl="1" indent="0" algn="l" rtl="0">
              <a:lnSpc>
                <a:spcPct val="100000"/>
              </a:lnSpc>
              <a:spcBef>
                <a:spcPts val="0"/>
              </a:spcBef>
              <a:spcAft>
                <a:spcPts val="0"/>
              </a:spcAft>
              <a:buSzPts val="2000"/>
              <a:buNone/>
            </a:pPr>
            <a:r>
              <a:rPr lang="en-US" b="1">
                <a:solidFill>
                  <a:srgbClr val="0070C0"/>
                </a:solidFill>
                <a:latin typeface="Calibri"/>
                <a:ea typeface="Calibri"/>
                <a:cs typeface="Calibri"/>
                <a:sym typeface="Calibri"/>
              </a:rPr>
              <a:t>Eliminated</a:t>
            </a:r>
            <a:endParaRPr b="1">
              <a:solidFill>
                <a:schemeClr val="dk1"/>
              </a:solidFill>
              <a:latin typeface="Calibri"/>
              <a:ea typeface="Calibri"/>
              <a:cs typeface="Calibri"/>
              <a:sym typeface="Calibri"/>
            </a:endParaRPr>
          </a:p>
          <a:p>
            <a:pPr marL="640080" lvl="2" indent="-342900" algn="l" rtl="0">
              <a:lnSpc>
                <a:spcPct val="100000"/>
              </a:lnSpc>
              <a:spcBef>
                <a:spcPts val="0"/>
              </a:spcBef>
              <a:spcAft>
                <a:spcPts val="0"/>
              </a:spcAft>
              <a:buSzPts val="1800"/>
              <a:buChar char="•"/>
            </a:pPr>
            <a:r>
              <a:rPr lang="en-US" sz="2000" b="1">
                <a:solidFill>
                  <a:schemeClr val="dk1"/>
                </a:solidFill>
                <a:latin typeface="Calibri"/>
                <a:ea typeface="Calibri"/>
                <a:cs typeface="Calibri"/>
                <a:sym typeface="Calibri"/>
              </a:rPr>
              <a:t>AP Incentive Program</a:t>
            </a:r>
            <a:endParaRPr sz="2000">
              <a:solidFill>
                <a:srgbClr val="000000"/>
              </a:solidFill>
              <a:latin typeface="Calibri"/>
              <a:ea typeface="Calibri"/>
              <a:cs typeface="Calibri"/>
              <a:sym typeface="Calibri"/>
            </a:endParaRPr>
          </a:p>
          <a:p>
            <a:pPr marL="558800" lvl="1" indent="0" algn="l" rtl="0">
              <a:lnSpc>
                <a:spcPct val="90000"/>
              </a:lnSpc>
              <a:spcBef>
                <a:spcPts val="500"/>
              </a:spcBef>
              <a:spcAft>
                <a:spcPts val="0"/>
              </a:spcAft>
              <a:buClr>
                <a:srgbClr val="000000"/>
              </a:buClr>
              <a:buSzPts val="2000"/>
              <a:buFont typeface="Arial"/>
              <a:buNone/>
            </a:pPr>
            <a:endParaRPr sz="1400" b="1">
              <a:solidFill>
                <a:srgbClr val="000000"/>
              </a:solidFill>
              <a:latin typeface="Arial"/>
              <a:ea typeface="Arial"/>
              <a:cs typeface="Arial"/>
              <a:sym typeface="Arial"/>
            </a:endParaRPr>
          </a:p>
          <a:p>
            <a:pPr marL="558800" lvl="1" indent="0" algn="l" rtl="0">
              <a:lnSpc>
                <a:spcPct val="90000"/>
              </a:lnSpc>
              <a:spcBef>
                <a:spcPts val="500"/>
              </a:spcBef>
              <a:spcAft>
                <a:spcPts val="0"/>
              </a:spcAft>
              <a:buClr>
                <a:srgbClr val="000000"/>
              </a:buClr>
              <a:buSzPts val="2000"/>
              <a:buFont typeface="Arial"/>
              <a:buNone/>
            </a:pPr>
            <a:endParaRPr sz="1400">
              <a:solidFill>
                <a:srgbClr val="000000"/>
              </a:solidFill>
              <a:latin typeface="Arial"/>
              <a:ea typeface="Arial"/>
              <a:cs typeface="Arial"/>
              <a:sym typeface="Arial"/>
            </a:endParaRPr>
          </a:p>
          <a:p>
            <a:pPr marL="0" lvl="0" indent="0" algn="l" rtl="0">
              <a:lnSpc>
                <a:spcPct val="90000"/>
              </a:lnSpc>
              <a:spcBef>
                <a:spcPts val="1000"/>
              </a:spcBef>
              <a:spcAft>
                <a:spcPts val="0"/>
              </a:spcAft>
              <a:buSzPts val="2400"/>
              <a:buNone/>
            </a:pPr>
            <a:r>
              <a:rPr lang="en-US"/>
              <a:t> </a:t>
            </a:r>
            <a:endParaRPr/>
          </a:p>
        </p:txBody>
      </p:sp>
      <p:sp>
        <p:nvSpPr>
          <p:cNvPr id="126" name="Google Shape;126;p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pic>
        <p:nvPicPr>
          <p:cNvPr id="127" name="Google Shape;127;p5"/>
          <p:cNvPicPr preferRelativeResize="0"/>
          <p:nvPr/>
        </p:nvPicPr>
        <p:blipFill rotWithShape="1">
          <a:blip r:embed="rId3">
            <a:alphaModFix/>
          </a:blip>
          <a:srcRect/>
          <a:stretch/>
        </p:blipFill>
        <p:spPr>
          <a:xfrm>
            <a:off x="409408" y="2280394"/>
            <a:ext cx="2648434" cy="21680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223071" y="108499"/>
            <a:ext cx="8747674"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t>Announcing:  </a:t>
            </a:r>
            <a:br>
              <a:rPr lang="en-US" sz="4000"/>
            </a:br>
            <a:r>
              <a:rPr lang="en-US" sz="3600"/>
              <a:t>Concurrent Enrollment Website  - July 1           </a:t>
            </a:r>
            <a:r>
              <a:rPr lang="en-US" sz="4000"/>
              <a:t/>
            </a:r>
            <a:br>
              <a:rPr lang="en-US" sz="4000"/>
            </a:br>
            <a:endParaRPr sz="4000"/>
          </a:p>
        </p:txBody>
      </p:sp>
      <p:sp>
        <p:nvSpPr>
          <p:cNvPr id="133" name="Google Shape;133;p6"/>
          <p:cNvSpPr txBox="1">
            <a:spLocks noGrp="1"/>
          </p:cNvSpPr>
          <p:nvPr>
            <p:ph type="body" idx="1"/>
          </p:nvPr>
        </p:nvSpPr>
        <p:spPr>
          <a:xfrm>
            <a:off x="469557" y="1173891"/>
            <a:ext cx="8340811" cy="5412259"/>
          </a:xfrm>
          <a:prstGeom prst="rect">
            <a:avLst/>
          </a:prstGeom>
          <a:noFill/>
          <a:ln>
            <a:noFill/>
          </a:ln>
        </p:spPr>
        <p:txBody>
          <a:bodyPr spcFirstLastPara="1" wrap="square" lIns="0" tIns="0" rIns="0" bIns="45700" anchor="t" anchorCtr="0">
            <a:noAutofit/>
          </a:bodyPr>
          <a:lstStyle/>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endParaRPr u="sng">
              <a:solidFill>
                <a:schemeClr val="hlink"/>
              </a:solidFill>
              <a:hlinkClick r:id="rId3"/>
            </a:endParaRPr>
          </a:p>
          <a:p>
            <a:pPr marL="76200" lvl="0" indent="0" algn="l" rtl="0">
              <a:lnSpc>
                <a:spcPct val="90000"/>
              </a:lnSpc>
              <a:spcBef>
                <a:spcPts val="1000"/>
              </a:spcBef>
              <a:spcAft>
                <a:spcPts val="0"/>
              </a:spcAft>
              <a:buSzPts val="2400"/>
              <a:buNone/>
            </a:pPr>
            <a:r>
              <a:rPr lang="en-US" u="sng">
                <a:solidFill>
                  <a:schemeClr val="hlink"/>
                </a:solidFill>
                <a:hlinkClick r:id="rId3"/>
              </a:rPr>
              <a:t>http://www.cde.state.co.us/concurrentenrollment</a:t>
            </a:r>
            <a:endParaRPr/>
          </a:p>
          <a:p>
            <a:pPr marL="76200" lvl="0" indent="0" algn="l" rtl="0">
              <a:lnSpc>
                <a:spcPct val="90000"/>
              </a:lnSpc>
              <a:spcBef>
                <a:spcPts val="1000"/>
              </a:spcBef>
              <a:spcAft>
                <a:spcPts val="0"/>
              </a:spcAft>
              <a:buSzPts val="2400"/>
              <a:buNone/>
            </a:pPr>
            <a:endParaRPr/>
          </a:p>
        </p:txBody>
      </p:sp>
      <p:sp>
        <p:nvSpPr>
          <p:cNvPr id="134" name="Google Shape;134;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pic>
        <p:nvPicPr>
          <p:cNvPr id="135" name="Google Shape;135;p6"/>
          <p:cNvPicPr preferRelativeResize="0"/>
          <p:nvPr/>
        </p:nvPicPr>
        <p:blipFill rotWithShape="1">
          <a:blip r:embed="rId4">
            <a:alphaModFix/>
          </a:blip>
          <a:srcRect/>
          <a:stretch/>
        </p:blipFill>
        <p:spPr>
          <a:xfrm>
            <a:off x="356802" y="1717589"/>
            <a:ext cx="7928843" cy="3515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319334" y="127369"/>
            <a:ext cx="7687844"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latin typeface="Calibri"/>
                <a:ea typeface="Calibri"/>
                <a:cs typeface="Calibri"/>
                <a:sym typeface="Calibri"/>
              </a:rPr>
              <a:t>Work-Based Learning Incubator</a:t>
            </a:r>
            <a:endParaRPr sz="4000">
              <a:latin typeface="Calibri"/>
              <a:ea typeface="Calibri"/>
              <a:cs typeface="Calibri"/>
              <a:sym typeface="Calibri"/>
            </a:endParaRPr>
          </a:p>
        </p:txBody>
      </p:sp>
      <p:sp>
        <p:nvSpPr>
          <p:cNvPr id="141" name="Google Shape;141;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457200" lvl="0" indent="-228600" algn="l" rtl="0">
              <a:lnSpc>
                <a:spcPct val="90000"/>
              </a:lnSpc>
              <a:spcBef>
                <a:spcPts val="1000"/>
              </a:spcBef>
              <a:spcAft>
                <a:spcPts val="0"/>
              </a:spcAft>
              <a:buClr>
                <a:schemeClr val="dk1"/>
              </a:buClr>
              <a:buSzPts val="2400"/>
              <a:buNone/>
            </a:pPr>
            <a:endParaRPr/>
          </a:p>
        </p:txBody>
      </p:sp>
      <p:sp>
        <p:nvSpPr>
          <p:cNvPr id="142" name="Google Shape;142;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ctrTitle"/>
          </p:nvPr>
        </p:nvSpPr>
        <p:spPr>
          <a:xfrm>
            <a:off x="781251" y="2623790"/>
            <a:ext cx="77724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Questions?</a:t>
            </a:r>
            <a:br>
              <a:rPr lang="en-US"/>
            </a:br>
            <a:endParaRPr sz="3200"/>
          </a:p>
        </p:txBody>
      </p:sp>
      <p:sp>
        <p:nvSpPr>
          <p:cNvPr id="148" name="Google Shape;148;p8"/>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4000">
                <a:latin typeface="Calibri"/>
                <a:ea typeface="Calibri"/>
                <a:cs typeface="Calibri"/>
                <a:sym typeface="Calibri"/>
              </a:rPr>
              <a:t>Town Hall Summer Dates</a:t>
            </a:r>
            <a:endParaRPr sz="4000">
              <a:latin typeface="Calibri"/>
              <a:ea typeface="Calibri"/>
              <a:cs typeface="Calibri"/>
              <a:sym typeface="Calibri"/>
            </a:endParaRPr>
          </a:p>
        </p:txBody>
      </p:sp>
      <p:sp>
        <p:nvSpPr>
          <p:cNvPr id="154" name="Google Shape;154;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76200" lvl="0" indent="0" algn="l" rtl="0">
              <a:lnSpc>
                <a:spcPct val="90000"/>
              </a:lnSpc>
              <a:spcBef>
                <a:spcPts val="1000"/>
              </a:spcBef>
              <a:spcAft>
                <a:spcPts val="0"/>
              </a:spcAft>
              <a:buSzPts val="2400"/>
              <a:buNone/>
            </a:pPr>
            <a:r>
              <a:rPr lang="en-US" sz="2800">
                <a:solidFill>
                  <a:srgbClr val="0070C0"/>
                </a:solidFill>
              </a:rPr>
              <a:t>Open Office Hours Are Available in July</a:t>
            </a:r>
            <a:endParaRPr/>
          </a:p>
          <a:p>
            <a:pPr marL="914400" lvl="1" indent="-355600" algn="l" rtl="0">
              <a:lnSpc>
                <a:spcPct val="90000"/>
              </a:lnSpc>
              <a:spcBef>
                <a:spcPts val="500"/>
              </a:spcBef>
              <a:spcAft>
                <a:spcPts val="0"/>
              </a:spcAft>
              <a:buSzPts val="2000"/>
              <a:buChar char="•"/>
            </a:pPr>
            <a:r>
              <a:rPr lang="en-US" sz="2800">
                <a:solidFill>
                  <a:schemeClr val="dk1"/>
                </a:solidFill>
              </a:rPr>
              <a:t>July 14 and 28</a:t>
            </a:r>
            <a:endParaRPr/>
          </a:p>
          <a:p>
            <a:pPr marL="914400" lvl="1" indent="-355600" algn="l" rtl="0">
              <a:lnSpc>
                <a:spcPct val="90000"/>
              </a:lnSpc>
              <a:spcBef>
                <a:spcPts val="500"/>
              </a:spcBef>
              <a:spcAft>
                <a:spcPts val="0"/>
              </a:spcAft>
              <a:buSzPts val="2000"/>
              <a:buChar char="•"/>
            </a:pPr>
            <a:r>
              <a:rPr lang="en-US" sz="2800">
                <a:solidFill>
                  <a:schemeClr val="dk1"/>
                </a:solidFill>
              </a:rPr>
              <a:t>2:00 p.m.</a:t>
            </a:r>
            <a:endParaRPr sz="2800">
              <a:solidFill>
                <a:schemeClr val="dk1"/>
              </a:solidFill>
            </a:endParaRPr>
          </a:p>
          <a:p>
            <a:pPr marL="457200" lvl="0" indent="-228600" algn="l" rtl="0">
              <a:lnSpc>
                <a:spcPct val="90000"/>
              </a:lnSpc>
              <a:spcBef>
                <a:spcPts val="1000"/>
              </a:spcBef>
              <a:spcAft>
                <a:spcPts val="0"/>
              </a:spcAft>
              <a:buClr>
                <a:schemeClr val="dk1"/>
              </a:buClr>
              <a:buSzPts val="2400"/>
              <a:buNone/>
            </a:pPr>
            <a:endParaRPr>
              <a:solidFill>
                <a:srgbClr val="0070C0"/>
              </a:solidFill>
            </a:endParaRPr>
          </a:p>
          <a:p>
            <a:pPr marL="76200" lvl="0" indent="0" algn="l" rtl="0">
              <a:lnSpc>
                <a:spcPct val="90000"/>
              </a:lnSpc>
              <a:spcBef>
                <a:spcPts val="1000"/>
              </a:spcBef>
              <a:spcAft>
                <a:spcPts val="0"/>
              </a:spcAft>
              <a:buSzPts val="2400"/>
              <a:buNone/>
            </a:pPr>
            <a:r>
              <a:rPr lang="en-US" sz="2800">
                <a:solidFill>
                  <a:srgbClr val="0070C0"/>
                </a:solidFill>
              </a:rPr>
              <a:t>Town Hall Conversations Resume in August</a:t>
            </a:r>
            <a:endParaRPr/>
          </a:p>
          <a:p>
            <a:pPr marL="914400" lvl="1" indent="-355600" algn="l" rtl="0">
              <a:lnSpc>
                <a:spcPct val="90000"/>
              </a:lnSpc>
              <a:spcBef>
                <a:spcPts val="500"/>
              </a:spcBef>
              <a:spcAft>
                <a:spcPts val="0"/>
              </a:spcAft>
              <a:buSzPts val="2000"/>
              <a:buChar char="•"/>
            </a:pPr>
            <a:r>
              <a:rPr lang="en-US" sz="2800">
                <a:solidFill>
                  <a:schemeClr val="dk1"/>
                </a:solidFill>
              </a:rPr>
              <a:t>August 11 and 25</a:t>
            </a:r>
            <a:endParaRPr/>
          </a:p>
          <a:p>
            <a:pPr marL="914400" lvl="1" indent="-355600" algn="l" rtl="0">
              <a:lnSpc>
                <a:spcPct val="90000"/>
              </a:lnSpc>
              <a:spcBef>
                <a:spcPts val="500"/>
              </a:spcBef>
              <a:spcAft>
                <a:spcPts val="0"/>
              </a:spcAft>
              <a:buSzPts val="2000"/>
              <a:buChar char="•"/>
            </a:pPr>
            <a:r>
              <a:rPr lang="en-US" sz="2800">
                <a:solidFill>
                  <a:schemeClr val="dk1"/>
                </a:solidFill>
              </a:rPr>
              <a:t>2:00 p.m.</a:t>
            </a:r>
            <a:endParaRPr/>
          </a:p>
          <a:p>
            <a:pPr marL="558800" lvl="1" indent="0" algn="l" rtl="0">
              <a:lnSpc>
                <a:spcPct val="90000"/>
              </a:lnSpc>
              <a:spcBef>
                <a:spcPts val="500"/>
              </a:spcBef>
              <a:spcAft>
                <a:spcPts val="0"/>
              </a:spcAft>
              <a:buSzPts val="2000"/>
              <a:buNone/>
            </a:pPr>
            <a:endParaRPr sz="2800">
              <a:solidFill>
                <a:schemeClr val="dk1"/>
              </a:solidFill>
            </a:endParaRPr>
          </a:p>
          <a:p>
            <a:pPr marL="558800" lvl="1" indent="0" algn="l" rtl="0">
              <a:lnSpc>
                <a:spcPct val="90000"/>
              </a:lnSpc>
              <a:spcBef>
                <a:spcPts val="500"/>
              </a:spcBef>
              <a:spcAft>
                <a:spcPts val="0"/>
              </a:spcAft>
              <a:buSzPts val="2000"/>
              <a:buNone/>
            </a:pPr>
            <a:r>
              <a:rPr lang="en-US" sz="2800">
                <a:solidFill>
                  <a:schemeClr val="dk1"/>
                </a:solidFill>
              </a:rPr>
              <a:t>Dates, Times, Zoom Information</a:t>
            </a:r>
            <a:endParaRPr/>
          </a:p>
          <a:p>
            <a:pPr marL="558800" lvl="1" indent="0" algn="l" rtl="0">
              <a:lnSpc>
                <a:spcPct val="90000"/>
              </a:lnSpc>
              <a:spcBef>
                <a:spcPts val="500"/>
              </a:spcBef>
              <a:spcAft>
                <a:spcPts val="0"/>
              </a:spcAft>
              <a:buSzPts val="2000"/>
              <a:buNone/>
            </a:pPr>
            <a:r>
              <a:rPr lang="en-US" sz="2400" u="sng">
                <a:solidFill>
                  <a:schemeClr val="hlink"/>
                </a:solidFill>
                <a:hlinkClick r:id="rId3"/>
              </a:rPr>
              <a:t>http://www.cde.state.co.us/postsecondary</a:t>
            </a:r>
            <a:endParaRPr sz="2400">
              <a:solidFill>
                <a:schemeClr val="dk1"/>
              </a:solidFill>
            </a:endParaRPr>
          </a:p>
        </p:txBody>
      </p:sp>
      <p:sp>
        <p:nvSpPr>
          <p:cNvPr id="155" name="Google Shape;155;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Words>
  <Application>Microsoft Office PowerPoint</Application>
  <PresentationFormat>On-screen Show (4:3)</PresentationFormat>
  <Paragraphs>161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 AGENDA   Updates Announcements Questions/Answers Summer Dates </vt:lpstr>
      <vt:lpstr>Misti Ruthven Executive  Director, Student Pathways       Andy Tucker Director, PWR Office   Pam Hitt Program Support   Mary Anne Hunter Ascent, Early College, PTECH, Innovative Learning Opportunities   Marina Kokotovic Advanced Placement, Career Development Incentive Program          </vt:lpstr>
      <vt:lpstr>Graduation Guidelines</vt:lpstr>
      <vt:lpstr>Grant Programs</vt:lpstr>
      <vt:lpstr>Announcing:   Concurrent Enrollment Website  - July 1            </vt:lpstr>
      <vt:lpstr>Work-Based Learning Incubator</vt:lpstr>
      <vt:lpstr>Questions? </vt:lpstr>
      <vt:lpstr>Town Hall Summer Dates</vt:lpstr>
      <vt:lpstr>Policy Guidance</vt:lpstr>
      <vt:lpstr>Resources</vt:lpstr>
      <vt:lpstr>Misti Ruthven Executive  Director, Student Pathways Ruthven_M@cde.state.co.us    Andy Tucker Director, PWR Office Tucker_A@cde.state.co.us  Pam Hitt Program Support Hitt_p@cde.state.co.us   Mary Anne Hunter Ascent, Early College, PTECH, Innovative Learning Opportunities Hunter_Mary@cde.state.co.us    Marina Kokotovic Advanced Placement Career Development Incentive Program Kokotovic_M@cde.state.co.us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 Robin</dc:creator>
  <cp:lastModifiedBy>Russel, Robin</cp:lastModifiedBy>
  <cp:revision>1</cp:revision>
  <dcterms:modified xsi:type="dcterms:W3CDTF">2020-07-07T17:20:59Z</dcterms:modified>
</cp:coreProperties>
</file>