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9" r:id="rId2"/>
    <p:sldId id="261" r:id="rId3"/>
    <p:sldId id="276" r:id="rId4"/>
    <p:sldId id="260" r:id="rId5"/>
    <p:sldId id="265" r:id="rId6"/>
    <p:sldId id="275" r:id="rId7"/>
    <p:sldId id="266" r:id="rId8"/>
    <p:sldId id="274" r:id="rId9"/>
    <p:sldId id="267" r:id="rId10"/>
    <p:sldId id="268" r:id="rId11"/>
    <p:sldId id="269" r:id="rId12"/>
    <p:sldId id="271" r:id="rId13"/>
    <p:sldId id="272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64" autoAdjust="0"/>
    <p:restoredTop sz="94680" autoAdjust="0"/>
  </p:normalViewPr>
  <p:slideViewPr>
    <p:cSldViewPr snapToGrid="0" snapToObjects="1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EC664B4-81F1-E24F-90AF-27DC019489E9}" type="datetime1">
              <a:rPr lang="en-US" smtClean="0"/>
              <a:t>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EABA64B-06F0-2A40-A38F-AA9E1DC38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64683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F7F1863-8423-8E48-8D02-88636C918AC7}" type="datetime1">
              <a:rPr lang="en-US" smtClean="0"/>
              <a:t>1/29/2015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F7242FB-F25E-544B-B72F-E0B5A499A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6763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380999" y="4191023"/>
            <a:ext cx="8341851" cy="1167558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rgbClr val="45454C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380999" y="2441770"/>
            <a:ext cx="8341851" cy="1645920"/>
          </a:xfrm>
        </p:spPr>
        <p:txBody>
          <a:bodyPr/>
          <a:lstStyle>
            <a:lvl1pPr algn="ctr">
              <a:defRPr sz="4200" spc="15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80999" y="5995124"/>
            <a:ext cx="8341851" cy="407987"/>
          </a:xfrm>
        </p:spPr>
        <p:txBody>
          <a:bodyPr/>
          <a:lstStyle>
            <a:lvl1pPr marL="45720" indent="0" algn="ctr">
              <a:buFontTx/>
              <a:buNone/>
              <a:defRPr sz="1600" b="0" spc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Month Day Year</a:t>
            </a:r>
            <a:endParaRPr lang="en-US" dirty="0"/>
          </a:p>
        </p:txBody>
      </p:sp>
      <p:pic>
        <p:nvPicPr>
          <p:cNvPr id="13" name="Picture 12" descr="co_cde__dept_rgb.eps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1" t="4383" r="28033" b="44574"/>
          <a:stretch/>
        </p:blipFill>
        <p:spPr>
          <a:xfrm>
            <a:off x="1657019" y="1007895"/>
            <a:ext cx="5825528" cy="12617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0999" y="460248"/>
            <a:ext cx="6172202" cy="5564632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7040140" y="2232152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itle 10"/>
          <p:cNvSpPr>
            <a:spLocks noGrp="1"/>
          </p:cNvSpPr>
          <p:nvPr>
            <p:ph type="title"/>
          </p:nvPr>
        </p:nvSpPr>
        <p:spPr>
          <a:xfrm>
            <a:off x="7037832" y="1096962"/>
            <a:ext cx="1913456" cy="1033590"/>
          </a:xfrm>
        </p:spPr>
        <p:txBody>
          <a:bodyPr anchor="b"/>
          <a:lstStyle>
            <a:lvl1pPr algn="l">
              <a:defRPr sz="2000" spc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 descr="co_cde_shield_rgb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 Lef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7319" y="6356350"/>
            <a:ext cx="182404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199640" y="1036320"/>
            <a:ext cx="6589252" cy="4969193"/>
          </a:xfrm>
        </p:spPr>
        <p:txBody>
          <a:bodyPr/>
          <a:lstStyle>
            <a:lvl1pPr>
              <a:defRPr sz="2400" spc="0"/>
            </a:lvl1pPr>
            <a:lvl2pPr>
              <a:defRPr sz="2200" spc="0"/>
            </a:lvl2pPr>
            <a:lvl3pPr>
              <a:defRPr sz="2000" spc="0"/>
            </a:lvl3pPr>
            <a:lvl4pPr>
              <a:defRPr sz="1800" spc="0"/>
            </a:lvl4pPr>
            <a:lvl5pPr>
              <a:defRPr sz="1600" spc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0"/>
          </p:nvPr>
        </p:nvSpPr>
        <p:spPr>
          <a:xfrm>
            <a:off x="2199639" y="304800"/>
            <a:ext cx="6589252" cy="639762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800" b="0" i="0" spc="0">
                <a:solidFill>
                  <a:schemeClr val="tx1"/>
                </a:solidFill>
                <a:latin typeface="Museo Slab 500"/>
                <a:cs typeface="Museo Slab 5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60220" y="2171510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itle 10"/>
          <p:cNvSpPr>
            <a:spLocks noGrp="1"/>
          </p:cNvSpPr>
          <p:nvPr>
            <p:ph type="title"/>
          </p:nvPr>
        </p:nvSpPr>
        <p:spPr>
          <a:xfrm>
            <a:off x="57912" y="1036320"/>
            <a:ext cx="1913456" cy="1033590"/>
          </a:xfrm>
        </p:spPr>
        <p:txBody>
          <a:bodyPr anchor="b"/>
          <a:lstStyle>
            <a:lvl1pPr algn="l">
              <a:defRPr sz="2000" spc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1" name="Picture 10" descr="co_cde_shield_rgb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7950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with Caption Lef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19" y="6356350"/>
            <a:ext cx="177324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60220" y="2232152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itle 10"/>
          <p:cNvSpPr>
            <a:spLocks noGrp="1"/>
          </p:cNvSpPr>
          <p:nvPr>
            <p:ph type="title"/>
          </p:nvPr>
        </p:nvSpPr>
        <p:spPr>
          <a:xfrm>
            <a:off x="57912" y="1096962"/>
            <a:ext cx="1913456" cy="1033590"/>
          </a:xfrm>
        </p:spPr>
        <p:txBody>
          <a:bodyPr anchor="b"/>
          <a:lstStyle>
            <a:lvl1pPr algn="l">
              <a:defRPr sz="2000" spc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0" name="Picture 9" descr="co_cde_shield_rgb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5856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 Lef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2213286" y="304800"/>
            <a:ext cx="6625914" cy="5773732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7528" y="6356350"/>
            <a:ext cx="1676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08" y="2232152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5C667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itle 10"/>
          <p:cNvSpPr>
            <a:spLocks noGrp="1"/>
          </p:cNvSpPr>
          <p:nvPr>
            <p:ph type="title"/>
          </p:nvPr>
        </p:nvSpPr>
        <p:spPr>
          <a:xfrm>
            <a:off x="50800" y="1096962"/>
            <a:ext cx="1913456" cy="1033590"/>
          </a:xfrm>
        </p:spPr>
        <p:txBody>
          <a:bodyPr anchor="b"/>
          <a:lstStyle>
            <a:lvl1pPr algn="l">
              <a:defRPr sz="2000" spc="0" baseline="0">
                <a:solidFill>
                  <a:srgbClr val="5C667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1" name="Picture 10" descr="co_cde_shield_rgb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4914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4320" indent="-228600">
              <a:buFont typeface="Wingdings" charset="2"/>
              <a:buChar char="§"/>
              <a:defRPr spc="0"/>
            </a:lvl1pPr>
            <a:lvl2pPr marL="548640" indent="-182880">
              <a:buFont typeface="Wingdings" charset="2"/>
              <a:buChar char="§"/>
              <a:defRPr spc="0"/>
            </a:lvl2pPr>
            <a:lvl3pPr marL="822960" indent="-182880">
              <a:buFont typeface="Wingdings" charset="2"/>
              <a:buChar char="§"/>
              <a:defRPr spc="0"/>
            </a:lvl3pPr>
            <a:lvl4pPr marL="1097280" indent="-182880">
              <a:buFont typeface="Wingdings" charset="2"/>
              <a:buChar char="§"/>
              <a:defRPr spc="0"/>
            </a:lvl4pPr>
            <a:lvl5pPr marL="1280160" indent="-182880">
              <a:buFont typeface="Wingdings" charset="2"/>
              <a:buChar char="§"/>
              <a:defRPr spc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Museo Slab 500"/>
                <a:cs typeface="Museo Slab 50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Divider Oran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3412607"/>
            <a:ext cx="8341851" cy="164592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rgbClr val="40404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0999" y="1740195"/>
            <a:ext cx="8341851" cy="1645920"/>
          </a:xfrm>
        </p:spPr>
        <p:txBody>
          <a:bodyPr/>
          <a:lstStyle>
            <a:lvl1pPr algn="ctr">
              <a:defRPr sz="4200" spc="15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5" descr="co_cde_shield_rgb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09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1159" y="1719072"/>
            <a:ext cx="4038600" cy="4407408"/>
          </a:xfrm>
        </p:spPr>
        <p:txBody>
          <a:bodyPr/>
          <a:lstStyle>
            <a:lvl1pPr>
              <a:defRPr sz="2400" spc="0"/>
            </a:lvl1pPr>
            <a:lvl2pPr>
              <a:defRPr sz="2200" spc="0"/>
            </a:lvl2pPr>
            <a:lvl3pPr>
              <a:defRPr sz="2000" spc="0"/>
            </a:lvl3pPr>
            <a:lvl4pPr>
              <a:defRPr sz="1800" spc="0"/>
            </a:lvl4pPr>
            <a:lvl5pPr>
              <a:defRPr sz="1600" spc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660" y="1719072"/>
            <a:ext cx="4038600" cy="4407408"/>
          </a:xfrm>
        </p:spPr>
        <p:txBody>
          <a:bodyPr/>
          <a:lstStyle>
            <a:lvl1pPr>
              <a:defRPr sz="2400" b="1" i="0" spc="0"/>
            </a:lvl1pPr>
            <a:lvl2pPr>
              <a:defRPr sz="2200" b="0" i="0" spc="0"/>
            </a:lvl2pPr>
            <a:lvl3pPr>
              <a:defRPr sz="2000" b="0" i="0" spc="0"/>
            </a:lvl3pPr>
            <a:lvl4pPr>
              <a:defRPr sz="1800" b="0" i="0" spc="0"/>
            </a:lvl4pPr>
            <a:lvl5pPr>
              <a:defRPr sz="1600" b="0" i="0" spc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4809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Blue Narrow Ba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78207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5444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Green Narrow Ba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78207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6865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pic>
        <p:nvPicPr>
          <p:cNvPr id="5" name="Picture 4" descr="co_cde_shield_rgb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188720"/>
            <a:ext cx="6096001" cy="4969193"/>
          </a:xfrm>
        </p:spPr>
        <p:txBody>
          <a:bodyPr/>
          <a:lstStyle>
            <a:lvl1pPr>
              <a:defRPr sz="2400" spc="0"/>
            </a:lvl1pPr>
            <a:lvl2pPr>
              <a:defRPr sz="2200" spc="0"/>
            </a:lvl2pPr>
            <a:lvl3pPr>
              <a:defRPr sz="2000" spc="0"/>
            </a:lvl3pPr>
            <a:lvl4pPr>
              <a:defRPr sz="1800" spc="0"/>
            </a:lvl4pPr>
            <a:lvl5pPr>
              <a:defRPr sz="1600" spc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40140" y="2232152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037832" y="1096962"/>
            <a:ext cx="1913456" cy="1033590"/>
          </a:xfrm>
        </p:spPr>
        <p:txBody>
          <a:bodyPr anchor="b"/>
          <a:lstStyle>
            <a:lvl1pPr algn="l">
              <a:defRPr sz="2000" spc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0"/>
          </p:nvPr>
        </p:nvSpPr>
        <p:spPr>
          <a:xfrm>
            <a:off x="380998" y="457200"/>
            <a:ext cx="6096001" cy="639762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800" b="0" i="0" spc="0">
                <a:solidFill>
                  <a:srgbClr val="45454C"/>
                </a:solidFill>
                <a:latin typeface="Museo Slab 500"/>
                <a:cs typeface="Museo Slab 5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11" descr="co_cde_shield_rgb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100" b="1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pic>
        <p:nvPicPr>
          <p:cNvPr id="6" name="Picture 5" descr="co_cde_shield_rgb.eps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5" r:id="rId3"/>
    <p:sldLayoutId id="2147483677" r:id="rId4"/>
    <p:sldLayoutId id="2147483666" r:id="rId5"/>
    <p:sldLayoutId id="2147483678" r:id="rId6"/>
    <p:sldLayoutId id="2147483679" r:id="rId7"/>
    <p:sldLayoutId id="2147483667" r:id="rId8"/>
    <p:sldLayoutId id="2147483668" r:id="rId9"/>
    <p:sldLayoutId id="2147483669" r:id="rId10"/>
    <p:sldLayoutId id="2147483670" r:id="rId11"/>
    <p:sldLayoutId id="2147483673" r:id="rId12"/>
    <p:sldLayoutId id="2147483672" r:id="rId1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600" b="0" i="0" kern="1200" cap="none" spc="200" baseline="0">
          <a:ln>
            <a:noFill/>
          </a:ln>
          <a:solidFill>
            <a:schemeClr val="bg1"/>
          </a:solidFill>
          <a:effectLst/>
          <a:latin typeface="Museo Slab 500"/>
          <a:ea typeface="+mj-ea"/>
          <a:cs typeface="Museo Slab 500"/>
        </a:defRPr>
      </a:lvl1pPr>
    </p:titleStyle>
    <p:bodyStyle>
      <a:lvl1pPr marL="502920" indent="-457200" algn="l" defTabSz="914400" rtl="0" eaLnBrk="1" latinLnBrk="0" hangingPunct="1">
        <a:spcBef>
          <a:spcPct val="20000"/>
        </a:spcBef>
        <a:buClr>
          <a:schemeClr val="accent1"/>
        </a:buClr>
        <a:buSzPct val="110000"/>
        <a:buFont typeface="Wingdings" charset="2"/>
        <a:buChar char="§"/>
        <a:defRPr sz="2400" b="1" kern="1200" spc="150" baseline="0">
          <a:solidFill>
            <a:srgbClr val="5C6670"/>
          </a:solidFill>
          <a:latin typeface="+mn-lt"/>
          <a:ea typeface="+mn-ea"/>
          <a:cs typeface="+mn-cs"/>
        </a:defRPr>
      </a:lvl1pPr>
      <a:lvl2pPr marL="822960" indent="-457200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" charset="2"/>
        <a:buChar char="§"/>
        <a:defRPr sz="2200" kern="1200" spc="100" baseline="0">
          <a:solidFill>
            <a:srgbClr val="5C6670"/>
          </a:solidFill>
          <a:latin typeface="+mn-lt"/>
          <a:ea typeface="+mn-ea"/>
          <a:cs typeface="+mn-cs"/>
        </a:defRPr>
      </a:lvl2pPr>
      <a:lvl3pPr marL="925830" indent="-285750" algn="l" defTabSz="914400" rtl="0" eaLnBrk="1" latinLnBrk="0" hangingPunct="1">
        <a:spcBef>
          <a:spcPct val="20000"/>
        </a:spcBef>
        <a:buClr>
          <a:schemeClr val="accent3"/>
        </a:buClr>
        <a:buSzPct val="110000"/>
        <a:buFont typeface="Wingdings" charset="2"/>
        <a:buChar char="§"/>
        <a:defRPr sz="2000" kern="1200" spc="100" baseline="0">
          <a:solidFill>
            <a:srgbClr val="5C6670"/>
          </a:solidFill>
          <a:latin typeface="+mn-lt"/>
          <a:ea typeface="+mn-ea"/>
          <a:cs typeface="+mn-cs"/>
        </a:defRPr>
      </a:lvl3pPr>
      <a:lvl4pPr marL="1200150" indent="-285750" algn="l" defTabSz="914400" rtl="0" eaLnBrk="1" latinLnBrk="0" hangingPunct="1">
        <a:spcBef>
          <a:spcPct val="20000"/>
        </a:spcBef>
        <a:buClr>
          <a:schemeClr val="accent4"/>
        </a:buClr>
        <a:buSzPct val="110000"/>
        <a:buFont typeface="Wingdings" charset="2"/>
        <a:buChar char="§"/>
        <a:defRPr sz="1800" kern="1200">
          <a:solidFill>
            <a:srgbClr val="5C6670"/>
          </a:solidFill>
          <a:latin typeface="+mn-lt"/>
          <a:ea typeface="+mn-ea"/>
          <a:cs typeface="+mn-cs"/>
        </a:defRPr>
      </a:lvl4pPr>
      <a:lvl5pPr marL="1383030" indent="-285750" algn="l" defTabSz="914400" rtl="0" eaLnBrk="1" latinLnBrk="0" hangingPunct="1">
        <a:spcBef>
          <a:spcPct val="20000"/>
        </a:spcBef>
        <a:buClr>
          <a:schemeClr val="accent6"/>
        </a:buClr>
        <a:buSzPct val="110000"/>
        <a:buFont typeface="Wingdings" charset="2"/>
        <a:buChar char="§"/>
        <a:defRPr sz="1600" kern="1200" spc="100" baseline="0">
          <a:solidFill>
            <a:srgbClr val="5C6670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highered.colorado.gov/i3/DistrictHSSummary.aspx" TargetMode="External"/><Relationship Id="rId2" Type="http://schemas.openxmlformats.org/officeDocument/2006/relationships/hyperlink" Target="http://highered.colorado.gov/data/k12/districtataglance/districtglancedefault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e.state.co.us/schoolview/performance" TargetMode="External"/><Relationship Id="rId2" Type="http://schemas.openxmlformats.org/officeDocument/2006/relationships/hyperlink" Target="http://www.cde.state.co.u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loradostateplan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 smtClean="0"/>
              <a:t>Train the Facilitator</a:t>
            </a:r>
            <a:endParaRPr lang="en-US" sz="36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January 29,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531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954684"/>
          </a:xfrm>
        </p:spPr>
        <p:txBody>
          <a:bodyPr/>
          <a:lstStyle/>
          <a:p>
            <a:r>
              <a:rPr lang="en-US" dirty="0"/>
              <a:t>Increase enrollment in postsecondary education and degree/credential completion</a:t>
            </a:r>
          </a:p>
          <a:p>
            <a:r>
              <a:rPr lang="en-US" dirty="0"/>
              <a:t>Ensure students maximize Federal financial aid resources, such as Pell</a:t>
            </a:r>
          </a:p>
          <a:p>
            <a:r>
              <a:rPr lang="en-US" dirty="0"/>
              <a:t>Connect “summer melt” resources</a:t>
            </a:r>
          </a:p>
          <a:p>
            <a:r>
              <a:rPr lang="en-US" dirty="0"/>
              <a:t>Replicate studies with Colorado data</a:t>
            </a:r>
          </a:p>
          <a:p>
            <a:r>
              <a:rPr lang="en-US" dirty="0"/>
              <a:t>Resources for high-need populations and wrap-around services for homeless, foster, and other independent student populations</a:t>
            </a:r>
          </a:p>
          <a:p>
            <a:r>
              <a:rPr lang="en-US" dirty="0"/>
              <a:t>Systemic change lever to utilize data to maximize resources for </a:t>
            </a:r>
            <a:r>
              <a:rPr lang="en-US" dirty="0" smtClean="0"/>
              <a:t>students</a:t>
            </a:r>
          </a:p>
          <a:p>
            <a:r>
              <a:rPr lang="en-US" dirty="0" smtClean="0"/>
              <a:t>Highered.colorado.gov/</a:t>
            </a:r>
            <a:r>
              <a:rPr lang="en-US" dirty="0" err="1" smtClean="0"/>
              <a:t>fafsa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FAFSA Completion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412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Drop Out Prevention Intervention</a:t>
            </a:r>
          </a:p>
          <a:p>
            <a:pPr lvl="1"/>
            <a:r>
              <a:rPr lang="en-US" dirty="0"/>
              <a:t>What process or activities give students best opportunity for success when transitioning from middle to high and high to </a:t>
            </a:r>
            <a:r>
              <a:rPr lang="en-US" dirty="0" smtClean="0"/>
              <a:t>post-secondary?</a:t>
            </a:r>
            <a:endParaRPr lang="en-US" dirty="0"/>
          </a:p>
          <a:p>
            <a:pPr lvl="1"/>
            <a:r>
              <a:rPr lang="en-US" dirty="0"/>
              <a:t>Mobility between schools/districts</a:t>
            </a:r>
          </a:p>
          <a:p>
            <a:pPr lvl="2"/>
            <a:r>
              <a:rPr lang="en-US" dirty="0"/>
              <a:t>Graduation Requirement  Consistency</a:t>
            </a:r>
          </a:p>
          <a:p>
            <a:pPr lvl="3"/>
            <a:r>
              <a:rPr lang="en-US" dirty="0"/>
              <a:t>Transcript evaluation</a:t>
            </a:r>
          </a:p>
          <a:p>
            <a:pPr lvl="3"/>
            <a:r>
              <a:rPr lang="en-US" dirty="0"/>
              <a:t>Course Description</a:t>
            </a:r>
          </a:p>
          <a:p>
            <a:pPr lvl="4"/>
            <a:r>
              <a:rPr lang="en-US" dirty="0"/>
              <a:t>Advocacy for students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11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205809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ICAP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12</a:t>
            </a:fld>
            <a:endParaRPr lang="en-US" dirty="0" smtClean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264" y="1999155"/>
            <a:ext cx="3029802" cy="29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C:\Users\pugh_e\Dropbox\Screenshots\Screenshot 2015-01-28 15.40.5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31988" y="-227013"/>
            <a:ext cx="13009563" cy="731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007433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Data available through your school data system</a:t>
            </a:r>
          </a:p>
          <a:p>
            <a:pPr lvl="1"/>
            <a:r>
              <a:rPr lang="en-US" sz="3600" dirty="0" smtClean="0"/>
              <a:t>Infinite Campus</a:t>
            </a:r>
          </a:p>
          <a:p>
            <a:pPr lvl="1"/>
            <a:r>
              <a:rPr lang="en-US" sz="3600" dirty="0" smtClean="0"/>
              <a:t>Power School</a:t>
            </a:r>
          </a:p>
          <a:p>
            <a:pPr lvl="1"/>
            <a:r>
              <a:rPr lang="en-US" sz="3600" dirty="0" smtClean="0"/>
              <a:t>Naviance</a:t>
            </a:r>
          </a:p>
          <a:p>
            <a:pPr lvl="1"/>
            <a:r>
              <a:rPr lang="en-US" sz="3600" dirty="0" smtClean="0"/>
              <a:t>Other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Data Availability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13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95927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Programs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2</a:t>
            </a:fld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174834"/>
              </p:ext>
            </p:extLst>
          </p:nvPr>
        </p:nvGraphicFramePr>
        <p:xfrm>
          <a:off x="470021" y="1972053"/>
          <a:ext cx="8276143" cy="4402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961"/>
                <a:gridCol w="955343"/>
                <a:gridCol w="573206"/>
                <a:gridCol w="832514"/>
                <a:gridCol w="641445"/>
                <a:gridCol w="1828800"/>
                <a:gridCol w="655092"/>
                <a:gridCol w="1321782"/>
              </a:tblGrid>
              <a:tr h="9656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CE/</a:t>
                      </a:r>
                    </a:p>
                    <a:p>
                      <a:r>
                        <a:rPr lang="en-US" dirty="0" smtClean="0"/>
                        <a:t>ASCENT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FAFSA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ICAP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School</a:t>
                      </a:r>
                      <a:r>
                        <a:rPr lang="en-US" baseline="0" dirty="0" smtClean="0"/>
                        <a:t> Counselor Corps Grant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 Guidelines</a:t>
                      </a:r>
                      <a:endParaRPr lang="en-US" dirty="0"/>
                    </a:p>
                  </a:txBody>
                  <a:tcPr/>
                </a:tc>
              </a:tr>
              <a:tr h="378748">
                <a:tc>
                  <a:txBody>
                    <a:bodyPr/>
                    <a:lstStyle/>
                    <a:p>
                      <a:r>
                        <a:rPr lang="en-US" dirty="0" smtClean="0"/>
                        <a:t>Grad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/>
                </a:tc>
              </a:tr>
              <a:tr h="332579">
                <a:tc>
                  <a:txBody>
                    <a:bodyPr/>
                    <a:lstStyle/>
                    <a:p>
                      <a:r>
                        <a:rPr lang="en-US" dirty="0" smtClean="0"/>
                        <a:t>Dropout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/>
                </a:tc>
              </a:tr>
              <a:tr h="378748">
                <a:tc>
                  <a:txBody>
                    <a:bodyPr/>
                    <a:lstStyle/>
                    <a:p>
                      <a:r>
                        <a:rPr lang="en-US" dirty="0" smtClean="0"/>
                        <a:t>Higher</a:t>
                      </a:r>
                      <a:r>
                        <a:rPr lang="en-US" baseline="0" dirty="0" smtClean="0"/>
                        <a:t> Ed Matriculation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/>
                </a:tc>
              </a:tr>
              <a:tr h="379950">
                <a:tc>
                  <a:txBody>
                    <a:bodyPr/>
                    <a:lstStyle/>
                    <a:p>
                      <a:r>
                        <a:rPr lang="en-US" dirty="0" smtClean="0"/>
                        <a:t>Remediation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/>
                </a:tc>
              </a:tr>
              <a:tr h="653730">
                <a:tc>
                  <a:txBody>
                    <a:bodyPr/>
                    <a:lstStyle/>
                    <a:p>
                      <a:r>
                        <a:rPr lang="en-US" dirty="0" smtClean="0"/>
                        <a:t>MS/HS Transition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  <a:tr h="378748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Engagement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78748">
                <a:tc>
                  <a:txBody>
                    <a:bodyPr/>
                    <a:lstStyle/>
                    <a:p>
                      <a:r>
                        <a:rPr lang="en-US" dirty="0" smtClean="0"/>
                        <a:t>PWR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2568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081" y="1719263"/>
            <a:ext cx="3929800" cy="44069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PWR &amp; ICAP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68793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4</a:t>
            </a:fld>
            <a:endParaRPr lang="en-US" dirty="0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33027728"/>
              </p:ext>
            </p:extLst>
          </p:nvPr>
        </p:nvGraphicFramePr>
        <p:xfrm>
          <a:off x="748703" y="805218"/>
          <a:ext cx="7437938" cy="5091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1707"/>
                <a:gridCol w="3596231"/>
              </a:tblGrid>
              <a:tr h="83251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Process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Outcome</a:t>
                      </a:r>
                      <a:endParaRPr lang="en-US" sz="2800" dirty="0"/>
                    </a:p>
                  </a:txBody>
                  <a:tcPr/>
                </a:tc>
              </a:tr>
              <a:tr h="4678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Concurrent Enrollment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Graduation Rate/Dropout Rate</a:t>
                      </a:r>
                      <a:endParaRPr lang="en-US" dirty="0"/>
                    </a:p>
                  </a:txBody>
                  <a:tcPr/>
                </a:tc>
              </a:tr>
              <a:tr h="467803">
                <a:tc>
                  <a:txBody>
                    <a:bodyPr/>
                    <a:lstStyle/>
                    <a:p>
                      <a:r>
                        <a:rPr lang="en-US" dirty="0" smtClean="0"/>
                        <a:t>Career &amp; Technical Education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Graduation</a:t>
                      </a:r>
                      <a:r>
                        <a:rPr lang="en-US" baseline="0" dirty="0" smtClean="0"/>
                        <a:t> Rate/Dropout Rate</a:t>
                      </a:r>
                      <a:endParaRPr lang="en-US" dirty="0"/>
                    </a:p>
                  </a:txBody>
                  <a:tcPr/>
                </a:tc>
              </a:tr>
              <a:tr h="467803">
                <a:tc>
                  <a:txBody>
                    <a:bodyPr/>
                    <a:lstStyle/>
                    <a:p>
                      <a:r>
                        <a:rPr lang="en-US" dirty="0" smtClean="0"/>
                        <a:t>FAFSA Completion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Postsecondary Matriculation</a:t>
                      </a:r>
                      <a:endParaRPr lang="en-US" dirty="0"/>
                    </a:p>
                  </a:txBody>
                  <a:tcPr/>
                </a:tc>
              </a:tr>
              <a:tr h="467803">
                <a:tc>
                  <a:txBody>
                    <a:bodyPr/>
                    <a:lstStyle/>
                    <a:p>
                      <a:r>
                        <a:rPr lang="en-US" dirty="0" smtClean="0"/>
                        <a:t>Transitions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Remediation</a:t>
                      </a:r>
                      <a:r>
                        <a:rPr lang="en-US" baseline="0" dirty="0" smtClean="0"/>
                        <a:t> Rates/Graduation Rate/Dropout Rate</a:t>
                      </a:r>
                      <a:endParaRPr lang="en-US" dirty="0" smtClean="0"/>
                    </a:p>
                  </a:txBody>
                  <a:tcPr/>
                </a:tc>
              </a:tr>
              <a:tr h="467803">
                <a:tc>
                  <a:txBody>
                    <a:bodyPr/>
                    <a:lstStyle/>
                    <a:p>
                      <a:r>
                        <a:rPr lang="en-US" dirty="0" smtClean="0"/>
                        <a:t>Professional Development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Remediation Rates</a:t>
                      </a:r>
                      <a:endParaRPr lang="en-US" dirty="0"/>
                    </a:p>
                  </a:txBody>
                  <a:tcPr/>
                </a:tc>
              </a:tr>
              <a:tr h="467803">
                <a:tc>
                  <a:txBody>
                    <a:bodyPr/>
                    <a:lstStyle/>
                    <a:p>
                      <a:r>
                        <a:rPr lang="en-US" dirty="0" smtClean="0"/>
                        <a:t>ICAP</a:t>
                      </a:r>
                      <a:r>
                        <a:rPr lang="en-US" baseline="0" dirty="0" smtClean="0"/>
                        <a:t> 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Graduation</a:t>
                      </a:r>
                      <a:r>
                        <a:rPr lang="en-US" baseline="0" dirty="0" smtClean="0"/>
                        <a:t> Rate/Dropout Rate/Postsecondary Matriculation</a:t>
                      </a:r>
                      <a:endParaRPr lang="en-US" dirty="0"/>
                    </a:p>
                  </a:txBody>
                  <a:tcPr/>
                </a:tc>
              </a:tr>
              <a:tr h="467803">
                <a:tc>
                  <a:txBody>
                    <a:bodyPr/>
                    <a:lstStyle/>
                    <a:p>
                      <a:r>
                        <a:rPr lang="en-US" dirty="0" smtClean="0"/>
                        <a:t>ASCENT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Graduation Rate</a:t>
                      </a:r>
                      <a:endParaRPr lang="en-US" dirty="0"/>
                    </a:p>
                  </a:txBody>
                  <a:tcPr/>
                </a:tc>
              </a:tr>
              <a:tr h="467803">
                <a:tc>
                  <a:txBody>
                    <a:bodyPr/>
                    <a:lstStyle/>
                    <a:p>
                      <a:r>
                        <a:rPr lang="en-US" dirty="0" smtClean="0"/>
                        <a:t>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Remediation</a:t>
                      </a:r>
                      <a:r>
                        <a:rPr lang="en-US" baseline="0" dirty="0" smtClean="0"/>
                        <a:t> Rates/Graduation Rate/Dropout Rate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51298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highered.colorado.gov/data/k12/districtataglance/districtglancedefault.html</a:t>
            </a:r>
            <a:endParaRPr lang="en-US" dirty="0" smtClean="0"/>
          </a:p>
          <a:p>
            <a:pPr lvl="1"/>
            <a:endParaRPr lang="en-US" dirty="0"/>
          </a:p>
          <a:p>
            <a:pPr fontAlgn="t"/>
            <a:r>
              <a:rPr lang="en-US" dirty="0"/>
              <a:t>District At A Glance</a:t>
            </a:r>
          </a:p>
          <a:p>
            <a:pPr fontAlgn="t"/>
            <a:r>
              <a:rPr lang="en-US" dirty="0"/>
              <a:t>Tracking the success of high school graduates</a:t>
            </a:r>
          </a:p>
          <a:p>
            <a:pPr fontAlgn="t"/>
            <a:r>
              <a:rPr lang="en-US" sz="1400" b="0" dirty="0"/>
              <a:t>The Colorado Department of Higher Education is committed to providing timely and relevant information to school districts regarding the postsecondary progress and success of their high school graduates.</a:t>
            </a:r>
          </a:p>
          <a:p>
            <a:pPr fontAlgn="t"/>
            <a:r>
              <a:rPr lang="en-US" sz="1400" b="0" dirty="0"/>
              <a:t>On this page, you can find two-page overviews (PDFs for easy printing) of your school district’s outcomes. These overviews follow Colorado's Class of 2012 and provide information on college-going rates, first-year postsecondary outcomes, concurrent enrollment and remedial education.</a:t>
            </a:r>
          </a:p>
          <a:p>
            <a:pPr fontAlgn="t"/>
            <a:r>
              <a:rPr lang="en-US" sz="1400" b="0" dirty="0"/>
              <a:t>In addition, four years' worth of these data - back to the Class of 2009 - are included in a </a:t>
            </a:r>
            <a:r>
              <a:rPr lang="en-US" sz="1400" b="0" u="sng" dirty="0">
                <a:hlinkClick r:id="rId3"/>
              </a:rPr>
              <a:t>searchable database</a:t>
            </a:r>
            <a:r>
              <a:rPr lang="en-US" sz="1400" b="0" dirty="0"/>
              <a:t>. This database also includes information by high school.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Enrollment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854893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296035"/>
            <a:ext cx="6096000" cy="4754880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b="1" dirty="0"/>
              <a:t>92% of districts </a:t>
            </a:r>
            <a:br>
              <a:rPr lang="en-US" b="1" dirty="0"/>
            </a:br>
            <a:r>
              <a:rPr lang="en-US" b="1" dirty="0"/>
              <a:t>and </a:t>
            </a:r>
            <a:br>
              <a:rPr lang="en-US" b="1" dirty="0"/>
            </a:br>
            <a:r>
              <a:rPr lang="en-US" b="1" dirty="0"/>
              <a:t>75% of high schools participating in 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200" b="1" dirty="0"/>
              <a:t/>
            </a:r>
            <a:br>
              <a:rPr lang="en-US" sz="1200" b="1" dirty="0"/>
            </a:br>
            <a:endParaRPr lang="en-US" sz="1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idx="10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Concurrent Enrollment District Participation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46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Snapshot </a:t>
            </a:r>
          </a:p>
          <a:p>
            <a:pPr lvl="1"/>
            <a:r>
              <a:rPr lang="en-US" dirty="0" smtClean="0"/>
              <a:t>Total graduates</a:t>
            </a:r>
          </a:p>
          <a:p>
            <a:pPr lvl="1"/>
            <a:r>
              <a:rPr lang="en-US" dirty="0" smtClean="0"/>
              <a:t>Ethnicity</a:t>
            </a:r>
          </a:p>
          <a:p>
            <a:pPr lvl="1"/>
            <a:r>
              <a:rPr lang="en-US" dirty="0" smtClean="0"/>
              <a:t>Free and Reduced Lunch percentage</a:t>
            </a:r>
          </a:p>
          <a:p>
            <a:pPr lvl="1"/>
            <a:r>
              <a:rPr lang="en-US" dirty="0" smtClean="0"/>
              <a:t>4-Year Graduation Rate</a:t>
            </a:r>
          </a:p>
          <a:p>
            <a:pPr lvl="1"/>
            <a:r>
              <a:rPr lang="en-US" dirty="0" smtClean="0"/>
              <a:t>Concurrent Enrollment</a:t>
            </a:r>
          </a:p>
          <a:p>
            <a:pPr lvl="1"/>
            <a:r>
              <a:rPr lang="en-US" dirty="0" smtClean="0"/>
              <a:t>College Enrollment Rate</a:t>
            </a:r>
          </a:p>
          <a:p>
            <a:pPr lvl="1"/>
            <a:r>
              <a:rPr lang="en-US" dirty="0" smtClean="0"/>
              <a:t>Remediation Rate</a:t>
            </a:r>
          </a:p>
          <a:p>
            <a:pPr lvl="1"/>
            <a:r>
              <a:rPr lang="en-US" dirty="0" smtClean="0"/>
              <a:t>Retention Rate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District at a Glance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7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8482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http://www.cde.state.co.us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UIP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www.cde.state.co.us/schoolview/performance</a:t>
            </a:r>
            <a:endParaRPr lang="en-US" dirty="0" smtClean="0"/>
          </a:p>
          <a:p>
            <a:pPr lvl="1"/>
            <a:endParaRPr lang="en-US" dirty="0" smtClean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View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8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4025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988359"/>
            <a:ext cx="8407893" cy="4138119"/>
          </a:xfrm>
        </p:spPr>
        <p:txBody>
          <a:bodyPr/>
          <a:lstStyle/>
          <a:p>
            <a:r>
              <a:rPr lang="en-US" dirty="0">
                <a:hlinkClick r:id="rId2"/>
              </a:rPr>
              <a:t>http://www.coloradostateplan.com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r>
              <a:rPr lang="en-US" dirty="0" smtClean="0"/>
              <a:t>Vision of Colorado Career and Technical Education:</a:t>
            </a:r>
          </a:p>
          <a:p>
            <a:pPr lvl="1"/>
            <a:r>
              <a:rPr lang="en-US" dirty="0" smtClean="0"/>
              <a:t>Colorado CTE delivers proven pathways to lifelong career success!</a:t>
            </a:r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Mission of </a:t>
            </a:r>
            <a:r>
              <a:rPr lang="en-US" dirty="0"/>
              <a:t>Colorado Career and Technical </a:t>
            </a:r>
            <a:r>
              <a:rPr lang="en-US" dirty="0" smtClean="0"/>
              <a:t>Education:</a:t>
            </a:r>
          </a:p>
          <a:p>
            <a:pPr lvl="1"/>
            <a:r>
              <a:rPr lang="en-US" dirty="0" smtClean="0"/>
              <a:t>CTE ensures a thriving Colorado economy by providing relevant and rigorous education that is connected, responsive, and real.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and Tech 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2761" y="6256075"/>
            <a:ext cx="2895600" cy="365125"/>
          </a:xfrm>
        </p:spPr>
        <p:txBody>
          <a:bodyPr/>
          <a:lstStyle/>
          <a:p>
            <a:fld id="{757A2F4E-5D54-B04B-91BD-7E78EE1FE9FD}" type="slidenum">
              <a:rPr lang="en-US" smtClean="0"/>
              <a:pPr/>
              <a:t>9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510275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DE THEME">
  <a:themeElements>
    <a:clrScheme name="BCo CDE MS Color Palette FINAL">
      <a:dk1>
        <a:srgbClr val="5C6670"/>
      </a:dk1>
      <a:lt1>
        <a:sysClr val="window" lastClr="FFFFFF"/>
      </a:lt1>
      <a:dk2>
        <a:srgbClr val="8FC6E8"/>
      </a:dk2>
      <a:lt2>
        <a:srgbClr val="D3CCBC"/>
      </a:lt2>
      <a:accent1>
        <a:srgbClr val="488BC9"/>
      </a:accent1>
      <a:accent2>
        <a:srgbClr val="FFC846"/>
      </a:accent2>
      <a:accent3>
        <a:srgbClr val="8DC63F"/>
      </a:accent3>
      <a:accent4>
        <a:srgbClr val="6D3A5D"/>
      </a:accent4>
      <a:accent5>
        <a:srgbClr val="46797A"/>
      </a:accent5>
      <a:accent6>
        <a:srgbClr val="EF7521"/>
      </a:accent6>
      <a:hlink>
        <a:srgbClr val="101E8E"/>
      </a:hlink>
      <a:folHlink>
        <a:srgbClr val="18375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CDE THEME.thmx</Template>
  <TotalTime>8454</TotalTime>
  <Words>458</Words>
  <Application>Microsoft Office PowerPoint</Application>
  <PresentationFormat>On-screen Show (4:3)</PresentationFormat>
  <Paragraphs>148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CDE THEME</vt:lpstr>
      <vt:lpstr>Welcome</vt:lpstr>
      <vt:lpstr>The Programs</vt:lpstr>
      <vt:lpstr>PWR &amp; ICAP</vt:lpstr>
      <vt:lpstr>PowerPoint Presentation</vt:lpstr>
      <vt:lpstr>Concurrent Enrollment</vt:lpstr>
      <vt:lpstr> </vt:lpstr>
      <vt:lpstr>District at a Glance</vt:lpstr>
      <vt:lpstr>School View</vt:lpstr>
      <vt:lpstr>Career and Tech Ed</vt:lpstr>
      <vt:lpstr>FAFSA Completion</vt:lpstr>
      <vt:lpstr>Transitions</vt:lpstr>
      <vt:lpstr>ICAP</vt:lpstr>
      <vt:lpstr>Local Data Availability </vt:lpstr>
    </vt:vector>
  </TitlesOfParts>
  <Company>Colorado State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Hunter</dc:creator>
  <cp:lastModifiedBy>Community College of Denver</cp:lastModifiedBy>
  <cp:revision>158</cp:revision>
  <cp:lastPrinted>2014-11-03T23:49:57Z</cp:lastPrinted>
  <dcterms:created xsi:type="dcterms:W3CDTF">2012-07-16T02:29:43Z</dcterms:created>
  <dcterms:modified xsi:type="dcterms:W3CDTF">2015-01-29T17:39:34Z</dcterms:modified>
</cp:coreProperties>
</file>