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333" r:id="rId2"/>
    <p:sldId id="286" r:id="rId3"/>
    <p:sldId id="287" r:id="rId4"/>
    <p:sldId id="334" r:id="rId5"/>
    <p:sldId id="338" r:id="rId6"/>
    <p:sldId id="337" r:id="rId7"/>
    <p:sldId id="343" r:id="rId8"/>
    <p:sldId id="339" r:id="rId9"/>
    <p:sldId id="341" r:id="rId10"/>
    <p:sldId id="342" r:id="rId11"/>
    <p:sldId id="340" r:id="rId12"/>
    <p:sldId id="336" r:id="rId13"/>
    <p:sldId id="335" r:id="rId14"/>
    <p:sldId id="348" r:id="rId15"/>
    <p:sldId id="344" r:id="rId16"/>
    <p:sldId id="345" r:id="rId17"/>
    <p:sldId id="352" r:id="rId18"/>
    <p:sldId id="293" r:id="rId19"/>
    <p:sldId id="318" r:id="rId20"/>
    <p:sldId id="319"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49" r:id="rId34"/>
    <p:sldId id="350" r:id="rId35"/>
    <p:sldId id="306" r:id="rId36"/>
    <p:sldId id="35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824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8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1455F-F2C0-42ED-A537-898F51C03453}" type="doc">
      <dgm:prSet loTypeId="urn:microsoft.com/office/officeart/2005/8/layout/hProcess9" loCatId="process" qsTypeId="urn:microsoft.com/office/officeart/2005/8/quickstyle/simple1" qsCatId="simple" csTypeId="urn:microsoft.com/office/officeart/2005/8/colors/accent2_3" csCatId="accent2" phldr="1"/>
      <dgm:spPr/>
    </dgm:pt>
    <dgm:pt modelId="{D2D2AB2F-0D5E-42BA-8CD5-564086BE1A8D}">
      <dgm:prSet phldrT="[Text]" custT="1"/>
      <dgm:spPr>
        <a:solidFill>
          <a:schemeClr val="accent6">
            <a:lumMod val="60000"/>
            <a:lumOff val="40000"/>
          </a:schemeClr>
        </a:solidFill>
      </dgm:spPr>
      <dgm:t>
        <a:bodyPr/>
        <a:lstStyle/>
        <a:p>
          <a:r>
            <a:rPr lang="en-US" sz="1600" b="1" dirty="0" smtClean="0"/>
            <a:t>Awareness &amp; Dissemination</a:t>
          </a:r>
        </a:p>
        <a:p>
          <a:endParaRPr lang="en-US" sz="1300" dirty="0" smtClean="0"/>
        </a:p>
        <a:p>
          <a:r>
            <a:rPr lang="en-US" sz="1600" b="1" dirty="0" smtClean="0"/>
            <a:t>2010 - 2011</a:t>
          </a:r>
        </a:p>
        <a:p>
          <a:r>
            <a:rPr lang="en-US" sz="1300" dirty="0" smtClean="0"/>
            <a:t>Developing readiness,  creating awareness, conducting training and planning </a:t>
          </a:r>
          <a:endParaRPr lang="en-US" sz="1300" dirty="0"/>
        </a:p>
      </dgm:t>
    </dgm:pt>
    <dgm:pt modelId="{E514C42B-3A7F-4B19-9318-A36674DD5A53}" type="parTrans" cxnId="{B677AFB0-E4BC-4185-BDD9-97D695A3B5A5}">
      <dgm:prSet/>
      <dgm:spPr/>
      <dgm:t>
        <a:bodyPr/>
        <a:lstStyle/>
        <a:p>
          <a:endParaRPr lang="en-US"/>
        </a:p>
      </dgm:t>
    </dgm:pt>
    <dgm:pt modelId="{75C2E223-21E3-4C1F-88BF-FEDC8708CD47}" type="sibTrans" cxnId="{B677AFB0-E4BC-4185-BDD9-97D695A3B5A5}">
      <dgm:prSet/>
      <dgm:spPr/>
      <dgm:t>
        <a:bodyPr/>
        <a:lstStyle/>
        <a:p>
          <a:endParaRPr lang="en-US"/>
        </a:p>
      </dgm:t>
    </dgm:pt>
    <dgm:pt modelId="{C5EBF7AC-0A0A-42BC-8971-621F95D1DBC3}">
      <dgm:prSet phldrT="[Text]" custT="1"/>
      <dgm:spPr>
        <a:solidFill>
          <a:schemeClr val="bg2">
            <a:lumMod val="25000"/>
          </a:schemeClr>
        </a:solidFill>
        <a:ln>
          <a:solidFill>
            <a:schemeClr val="accent4">
              <a:lumMod val="40000"/>
              <a:lumOff val="60000"/>
            </a:schemeClr>
          </a:solidFill>
        </a:ln>
      </dgm:spPr>
      <dgm:t>
        <a:bodyPr/>
        <a:lstStyle/>
        <a:p>
          <a:r>
            <a:rPr lang="en-US" sz="1600" b="1" dirty="0" smtClean="0"/>
            <a:t>Implementation</a:t>
          </a:r>
        </a:p>
        <a:p>
          <a:r>
            <a:rPr lang="en-US" sz="1600" b="1" dirty="0" smtClean="0"/>
            <a:t>2011-2012</a:t>
          </a:r>
        </a:p>
        <a:p>
          <a:r>
            <a:rPr lang="en-US" sz="1200" dirty="0" smtClean="0"/>
            <a:t>Making meaning of the ICAP, engaging in activities and process</a:t>
          </a:r>
          <a:endParaRPr lang="en-US" sz="1200" dirty="0"/>
        </a:p>
      </dgm:t>
    </dgm:pt>
    <dgm:pt modelId="{DCEC7734-B979-474F-B6EA-B78B9127140B}" type="parTrans" cxnId="{360834A3-530F-46D2-8001-D2B2A95465EF}">
      <dgm:prSet/>
      <dgm:spPr/>
      <dgm:t>
        <a:bodyPr/>
        <a:lstStyle/>
        <a:p>
          <a:endParaRPr lang="en-US"/>
        </a:p>
      </dgm:t>
    </dgm:pt>
    <dgm:pt modelId="{874A0301-FBC9-43F3-B749-E4EED7D8C1C8}" type="sibTrans" cxnId="{360834A3-530F-46D2-8001-D2B2A95465EF}">
      <dgm:prSet/>
      <dgm:spPr/>
      <dgm:t>
        <a:bodyPr/>
        <a:lstStyle/>
        <a:p>
          <a:endParaRPr lang="en-US"/>
        </a:p>
      </dgm:t>
    </dgm:pt>
    <dgm:pt modelId="{53F9C111-42A6-4E6C-974C-897A01301449}">
      <dgm:prSet phldrT="[Text]" custT="1"/>
      <dgm:spPr>
        <a:solidFill>
          <a:srgbClr val="88245D"/>
        </a:solidFill>
        <a:ln>
          <a:solidFill>
            <a:schemeClr val="bg1"/>
          </a:solidFill>
        </a:ln>
      </dgm:spPr>
      <dgm:t>
        <a:bodyPr/>
        <a:lstStyle/>
        <a:p>
          <a:r>
            <a:rPr lang="en-US" sz="1600" b="1" dirty="0" smtClean="0"/>
            <a:t>Implementation Continued – embedded into new legislation</a:t>
          </a:r>
          <a:endParaRPr lang="en-US" sz="1300" dirty="0" smtClean="0"/>
        </a:p>
        <a:p>
          <a:r>
            <a:rPr lang="en-US" sz="1600" b="1" dirty="0" smtClean="0"/>
            <a:t>2012-2013</a:t>
          </a:r>
        </a:p>
        <a:p>
          <a:r>
            <a:rPr lang="en-US" sz="1200" b="0" dirty="0" smtClean="0"/>
            <a:t>ICAP Reboot: rethinking the entire process, partnerships, cross-collaboration, systems</a:t>
          </a:r>
        </a:p>
      </dgm:t>
    </dgm:pt>
    <dgm:pt modelId="{6ABEE166-B629-4817-A238-26D9928374D6}" type="parTrans" cxnId="{A7BE294E-B3F4-42B4-BD89-5E4C73CA51DD}">
      <dgm:prSet/>
      <dgm:spPr/>
      <dgm:t>
        <a:bodyPr/>
        <a:lstStyle/>
        <a:p>
          <a:endParaRPr lang="en-US"/>
        </a:p>
      </dgm:t>
    </dgm:pt>
    <dgm:pt modelId="{756EEC37-1FD9-4CFA-A6A2-0187CE4BA41E}" type="sibTrans" cxnId="{A7BE294E-B3F4-42B4-BD89-5E4C73CA51DD}">
      <dgm:prSet/>
      <dgm:spPr/>
      <dgm:t>
        <a:bodyPr/>
        <a:lstStyle/>
        <a:p>
          <a:endParaRPr lang="en-US"/>
        </a:p>
      </dgm:t>
    </dgm:pt>
    <dgm:pt modelId="{4D5485FC-D878-4F45-8799-2E0F36431246}">
      <dgm:prSet custT="1"/>
      <dgm:spPr>
        <a:solidFill>
          <a:schemeClr val="bg2">
            <a:lumMod val="10000"/>
          </a:schemeClr>
        </a:solidFill>
      </dgm:spPr>
      <dgm:t>
        <a:bodyPr/>
        <a:lstStyle/>
        <a:p>
          <a:r>
            <a:rPr lang="en-US" sz="1600" b="1" dirty="0" smtClean="0"/>
            <a:t>Refinement</a:t>
          </a:r>
        </a:p>
        <a:p>
          <a:endParaRPr lang="en-US" sz="1800" b="1" dirty="0" smtClean="0"/>
        </a:p>
        <a:p>
          <a:r>
            <a:rPr lang="en-US" sz="1600" b="1" dirty="0" smtClean="0"/>
            <a:t>2013 – 2014</a:t>
          </a:r>
        </a:p>
        <a:p>
          <a:r>
            <a:rPr lang="en-US" sz="1400" b="0" dirty="0" smtClean="0"/>
            <a:t>ICAPs integral part of school/district culture, revising milestones and indicators</a:t>
          </a:r>
        </a:p>
      </dgm:t>
    </dgm:pt>
    <dgm:pt modelId="{7ACA0B29-3C22-4085-9B3F-BD77405D1FCB}" type="parTrans" cxnId="{2117D22F-DCCF-4B30-9079-3484C85DB145}">
      <dgm:prSet/>
      <dgm:spPr/>
      <dgm:t>
        <a:bodyPr/>
        <a:lstStyle/>
        <a:p>
          <a:endParaRPr lang="en-US"/>
        </a:p>
      </dgm:t>
    </dgm:pt>
    <dgm:pt modelId="{F765D023-9BC5-494B-A0B0-BFC670AA5B3C}" type="sibTrans" cxnId="{2117D22F-DCCF-4B30-9079-3484C85DB145}">
      <dgm:prSet/>
      <dgm:spPr/>
      <dgm:t>
        <a:bodyPr/>
        <a:lstStyle/>
        <a:p>
          <a:endParaRPr lang="en-US"/>
        </a:p>
      </dgm:t>
    </dgm:pt>
    <dgm:pt modelId="{D0B45E51-47CC-4090-BD29-4D31D0C2A5C4}" type="pres">
      <dgm:prSet presAssocID="{6051455F-F2C0-42ED-A537-898F51C03453}" presName="CompostProcess" presStyleCnt="0">
        <dgm:presLayoutVars>
          <dgm:dir/>
          <dgm:resizeHandles val="exact"/>
        </dgm:presLayoutVars>
      </dgm:prSet>
      <dgm:spPr/>
    </dgm:pt>
    <dgm:pt modelId="{41B56479-5E96-4D97-BE5B-EC58E9E79521}" type="pres">
      <dgm:prSet presAssocID="{6051455F-F2C0-42ED-A537-898F51C03453}" presName="arrow" presStyleLbl="bgShp" presStyleIdx="0" presStyleCnt="1" custScaleX="115565" custLinFactNeighborX="3105" custLinFactNeighborY="173"/>
      <dgm:spPr>
        <a:effectLst>
          <a:outerShdw blurRad="50800" dist="50800" dir="5400000" algn="ctr" rotWithShape="0">
            <a:srgbClr val="000000">
              <a:alpha val="0"/>
            </a:srgbClr>
          </a:outerShdw>
        </a:effectLst>
      </dgm:spPr>
    </dgm:pt>
    <dgm:pt modelId="{33CC0C11-1EAD-41CD-BEE9-713365E6F6CC}" type="pres">
      <dgm:prSet presAssocID="{6051455F-F2C0-42ED-A537-898F51C03453}" presName="linearProcess" presStyleCnt="0"/>
      <dgm:spPr/>
    </dgm:pt>
    <dgm:pt modelId="{22ACE477-DEA5-4870-847F-CBA765201B44}" type="pres">
      <dgm:prSet presAssocID="{D2D2AB2F-0D5E-42BA-8CD5-564086BE1A8D}" presName="textNode" presStyleLbl="node1" presStyleIdx="0" presStyleCnt="4" custScaleX="205874" custScaleY="165944">
        <dgm:presLayoutVars>
          <dgm:bulletEnabled val="1"/>
        </dgm:presLayoutVars>
      </dgm:prSet>
      <dgm:spPr/>
      <dgm:t>
        <a:bodyPr/>
        <a:lstStyle/>
        <a:p>
          <a:endParaRPr lang="en-US"/>
        </a:p>
      </dgm:t>
    </dgm:pt>
    <dgm:pt modelId="{9B3F92C2-8F75-4029-BF16-C8B0D4067DF6}" type="pres">
      <dgm:prSet presAssocID="{75C2E223-21E3-4C1F-88BF-FEDC8708CD47}" presName="sibTrans" presStyleCnt="0"/>
      <dgm:spPr/>
    </dgm:pt>
    <dgm:pt modelId="{3C364146-2AE4-4C99-9229-0EB064994676}" type="pres">
      <dgm:prSet presAssocID="{C5EBF7AC-0A0A-42BC-8971-621F95D1DBC3}" presName="textNode" presStyleLbl="node1" presStyleIdx="1" presStyleCnt="4" custScaleX="195627" custScaleY="167544" custLinFactNeighborX="26853" custLinFactNeighborY="-2666">
        <dgm:presLayoutVars>
          <dgm:bulletEnabled val="1"/>
        </dgm:presLayoutVars>
      </dgm:prSet>
      <dgm:spPr/>
      <dgm:t>
        <a:bodyPr/>
        <a:lstStyle/>
        <a:p>
          <a:endParaRPr lang="en-US"/>
        </a:p>
      </dgm:t>
    </dgm:pt>
    <dgm:pt modelId="{3BE9DADA-09A5-4546-A162-B77D6B3F91E6}" type="pres">
      <dgm:prSet presAssocID="{874A0301-FBC9-43F3-B749-E4EED7D8C1C8}" presName="sibTrans" presStyleCnt="0"/>
      <dgm:spPr/>
    </dgm:pt>
    <dgm:pt modelId="{196C4F34-4C0C-48FE-826C-9F87282E6239}" type="pres">
      <dgm:prSet presAssocID="{53F9C111-42A6-4E6C-974C-897A01301449}" presName="textNode" presStyleLbl="node1" presStyleIdx="2" presStyleCnt="4" custScaleX="188741" custScaleY="166021" custLinFactNeighborX="73259" custLinFactNeighborY="-3071">
        <dgm:presLayoutVars>
          <dgm:bulletEnabled val="1"/>
        </dgm:presLayoutVars>
      </dgm:prSet>
      <dgm:spPr/>
      <dgm:t>
        <a:bodyPr/>
        <a:lstStyle/>
        <a:p>
          <a:endParaRPr lang="en-US"/>
        </a:p>
      </dgm:t>
    </dgm:pt>
    <dgm:pt modelId="{22AFEFFE-C24B-4500-82DB-B134969B670C}" type="pres">
      <dgm:prSet presAssocID="{756EEC37-1FD9-4CFA-A6A2-0187CE4BA41E}" presName="sibTrans" presStyleCnt="0"/>
      <dgm:spPr/>
    </dgm:pt>
    <dgm:pt modelId="{52B38579-FA91-431C-A5DA-B8859444F842}" type="pres">
      <dgm:prSet presAssocID="{4D5485FC-D878-4F45-8799-2E0F36431246}" presName="textNode" presStyleLbl="node1" presStyleIdx="3" presStyleCnt="4" custScaleX="160356" custScaleY="169456" custLinFactNeighborX="65140" custLinFactNeighborY="-1710">
        <dgm:presLayoutVars>
          <dgm:bulletEnabled val="1"/>
        </dgm:presLayoutVars>
      </dgm:prSet>
      <dgm:spPr/>
      <dgm:t>
        <a:bodyPr/>
        <a:lstStyle/>
        <a:p>
          <a:endParaRPr lang="en-US"/>
        </a:p>
      </dgm:t>
    </dgm:pt>
  </dgm:ptLst>
  <dgm:cxnLst>
    <dgm:cxn modelId="{DAB7931E-E1E0-412C-ABFA-A9C6848B1B0B}" type="presOf" srcId="{D2D2AB2F-0D5E-42BA-8CD5-564086BE1A8D}" destId="{22ACE477-DEA5-4870-847F-CBA765201B44}" srcOrd="0" destOrd="0" presId="urn:microsoft.com/office/officeart/2005/8/layout/hProcess9"/>
    <dgm:cxn modelId="{D6987153-CA94-4AFB-870E-AC02F29A03A3}" type="presOf" srcId="{C5EBF7AC-0A0A-42BC-8971-621F95D1DBC3}" destId="{3C364146-2AE4-4C99-9229-0EB064994676}" srcOrd="0" destOrd="0" presId="urn:microsoft.com/office/officeart/2005/8/layout/hProcess9"/>
    <dgm:cxn modelId="{A7BE294E-B3F4-42B4-BD89-5E4C73CA51DD}" srcId="{6051455F-F2C0-42ED-A537-898F51C03453}" destId="{53F9C111-42A6-4E6C-974C-897A01301449}" srcOrd="2" destOrd="0" parTransId="{6ABEE166-B629-4817-A238-26D9928374D6}" sibTransId="{756EEC37-1FD9-4CFA-A6A2-0187CE4BA41E}"/>
    <dgm:cxn modelId="{2117D22F-DCCF-4B30-9079-3484C85DB145}" srcId="{6051455F-F2C0-42ED-A537-898F51C03453}" destId="{4D5485FC-D878-4F45-8799-2E0F36431246}" srcOrd="3" destOrd="0" parTransId="{7ACA0B29-3C22-4085-9B3F-BD77405D1FCB}" sibTransId="{F765D023-9BC5-494B-A0B0-BFC670AA5B3C}"/>
    <dgm:cxn modelId="{C1D0CA5D-2FDB-48A4-82B1-D0168786573E}" type="presOf" srcId="{4D5485FC-D878-4F45-8799-2E0F36431246}" destId="{52B38579-FA91-431C-A5DA-B8859444F842}" srcOrd="0" destOrd="0" presId="urn:microsoft.com/office/officeart/2005/8/layout/hProcess9"/>
    <dgm:cxn modelId="{360834A3-530F-46D2-8001-D2B2A95465EF}" srcId="{6051455F-F2C0-42ED-A537-898F51C03453}" destId="{C5EBF7AC-0A0A-42BC-8971-621F95D1DBC3}" srcOrd="1" destOrd="0" parTransId="{DCEC7734-B979-474F-B6EA-B78B9127140B}" sibTransId="{874A0301-FBC9-43F3-B749-E4EED7D8C1C8}"/>
    <dgm:cxn modelId="{2BFDD5E9-37CE-4A6E-9750-2AFD8093B100}" type="presOf" srcId="{53F9C111-42A6-4E6C-974C-897A01301449}" destId="{196C4F34-4C0C-48FE-826C-9F87282E6239}" srcOrd="0" destOrd="0" presId="urn:microsoft.com/office/officeart/2005/8/layout/hProcess9"/>
    <dgm:cxn modelId="{886B79A8-CBBB-4B27-88B0-78F0E186DF84}" type="presOf" srcId="{6051455F-F2C0-42ED-A537-898F51C03453}" destId="{D0B45E51-47CC-4090-BD29-4D31D0C2A5C4}" srcOrd="0" destOrd="0" presId="urn:microsoft.com/office/officeart/2005/8/layout/hProcess9"/>
    <dgm:cxn modelId="{B677AFB0-E4BC-4185-BDD9-97D695A3B5A5}" srcId="{6051455F-F2C0-42ED-A537-898F51C03453}" destId="{D2D2AB2F-0D5E-42BA-8CD5-564086BE1A8D}" srcOrd="0" destOrd="0" parTransId="{E514C42B-3A7F-4B19-9318-A36674DD5A53}" sibTransId="{75C2E223-21E3-4C1F-88BF-FEDC8708CD47}"/>
    <dgm:cxn modelId="{EAD14A0C-65CA-4F5C-91C4-F92E8F8CEADF}" type="presParOf" srcId="{D0B45E51-47CC-4090-BD29-4D31D0C2A5C4}" destId="{41B56479-5E96-4D97-BE5B-EC58E9E79521}" srcOrd="0" destOrd="0" presId="urn:microsoft.com/office/officeart/2005/8/layout/hProcess9"/>
    <dgm:cxn modelId="{D791211F-099B-4CA4-815F-62FC34604C51}" type="presParOf" srcId="{D0B45E51-47CC-4090-BD29-4D31D0C2A5C4}" destId="{33CC0C11-1EAD-41CD-BEE9-713365E6F6CC}" srcOrd="1" destOrd="0" presId="urn:microsoft.com/office/officeart/2005/8/layout/hProcess9"/>
    <dgm:cxn modelId="{E76CD646-31C8-4BC6-A63B-60D856664B45}" type="presParOf" srcId="{33CC0C11-1EAD-41CD-BEE9-713365E6F6CC}" destId="{22ACE477-DEA5-4870-847F-CBA765201B44}" srcOrd="0" destOrd="0" presId="urn:microsoft.com/office/officeart/2005/8/layout/hProcess9"/>
    <dgm:cxn modelId="{AB347D6C-CAE0-49A4-ACBC-685A318E525B}" type="presParOf" srcId="{33CC0C11-1EAD-41CD-BEE9-713365E6F6CC}" destId="{9B3F92C2-8F75-4029-BF16-C8B0D4067DF6}" srcOrd="1" destOrd="0" presId="urn:microsoft.com/office/officeart/2005/8/layout/hProcess9"/>
    <dgm:cxn modelId="{98E072A5-DF0B-465D-9243-8AB5ACD7230E}" type="presParOf" srcId="{33CC0C11-1EAD-41CD-BEE9-713365E6F6CC}" destId="{3C364146-2AE4-4C99-9229-0EB064994676}" srcOrd="2" destOrd="0" presId="urn:microsoft.com/office/officeart/2005/8/layout/hProcess9"/>
    <dgm:cxn modelId="{92484D5D-2727-48C3-A170-C50ECAAFEAFF}" type="presParOf" srcId="{33CC0C11-1EAD-41CD-BEE9-713365E6F6CC}" destId="{3BE9DADA-09A5-4546-A162-B77D6B3F91E6}" srcOrd="3" destOrd="0" presId="urn:microsoft.com/office/officeart/2005/8/layout/hProcess9"/>
    <dgm:cxn modelId="{7834C7C1-3548-4343-8609-64FF48A49F53}" type="presParOf" srcId="{33CC0C11-1EAD-41CD-BEE9-713365E6F6CC}" destId="{196C4F34-4C0C-48FE-826C-9F87282E6239}" srcOrd="4" destOrd="0" presId="urn:microsoft.com/office/officeart/2005/8/layout/hProcess9"/>
    <dgm:cxn modelId="{835D7E58-4D9F-4742-A089-4AD7F2C07B59}" type="presParOf" srcId="{33CC0C11-1EAD-41CD-BEE9-713365E6F6CC}" destId="{22AFEFFE-C24B-4500-82DB-B134969B670C}" srcOrd="5" destOrd="0" presId="urn:microsoft.com/office/officeart/2005/8/layout/hProcess9"/>
    <dgm:cxn modelId="{B98E0800-6363-4CD6-AFD4-022A62F3656B}" type="presParOf" srcId="{33CC0C11-1EAD-41CD-BEE9-713365E6F6CC}" destId="{52B38579-FA91-431C-A5DA-B8859444F842}"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B56479-5E96-4D97-BE5B-EC58E9E79521}">
      <dsp:nvSpPr>
        <dsp:cNvPr id="0" name=""/>
        <dsp:cNvSpPr/>
      </dsp:nvSpPr>
      <dsp:spPr>
        <a:xfrm>
          <a:off x="153734" y="0"/>
          <a:ext cx="8533065" cy="5495925"/>
        </a:xfrm>
        <a:prstGeom prst="rightArrow">
          <a:avLst/>
        </a:prstGeom>
        <a:solidFill>
          <a:schemeClr val="accent2">
            <a:tint val="40000"/>
            <a:hueOff val="0"/>
            <a:satOff val="0"/>
            <a:lumOff val="0"/>
            <a:alphaOff val="0"/>
          </a:schemeClr>
        </a:solidFill>
        <a:ln>
          <a:noFill/>
        </a:ln>
        <a:effectLst>
          <a:outerShdw blurRad="50800" dist="50800" dir="5400000" algn="ctr" rotWithShape="0">
            <a:srgbClr val="000000">
              <a:alpha val="0"/>
            </a:srgbClr>
          </a:outerShdw>
        </a:effectLst>
      </dsp:spPr>
      <dsp:style>
        <a:lnRef idx="0">
          <a:scrgbClr r="0" g="0" b="0"/>
        </a:lnRef>
        <a:fillRef idx="1">
          <a:scrgbClr r="0" g="0" b="0"/>
        </a:fillRef>
        <a:effectRef idx="0">
          <a:scrgbClr r="0" g="0" b="0"/>
        </a:effectRef>
        <a:fontRef idx="minor"/>
      </dsp:style>
    </dsp:sp>
    <dsp:sp modelId="{22ACE477-DEA5-4870-847F-CBA765201B44}">
      <dsp:nvSpPr>
        <dsp:cNvPr id="0" name=""/>
        <dsp:cNvSpPr/>
      </dsp:nvSpPr>
      <dsp:spPr>
        <a:xfrm>
          <a:off x="148519" y="923930"/>
          <a:ext cx="2181256" cy="3648063"/>
        </a:xfrm>
        <a:prstGeom prst="roundRect">
          <a:avLst/>
        </a:prstGeom>
        <a:solidFill>
          <a:schemeClr val="accent6">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Awareness &amp; Dissemination</a:t>
          </a:r>
        </a:p>
        <a:p>
          <a:pPr lvl="0" algn="ctr" defTabSz="711200">
            <a:lnSpc>
              <a:spcPct val="90000"/>
            </a:lnSpc>
            <a:spcBef>
              <a:spcPct val="0"/>
            </a:spcBef>
            <a:spcAft>
              <a:spcPct val="35000"/>
            </a:spcAft>
          </a:pPr>
          <a:endParaRPr lang="en-US" sz="1300" kern="1200" dirty="0" smtClean="0"/>
        </a:p>
        <a:p>
          <a:pPr lvl="0" algn="ctr" defTabSz="711200">
            <a:lnSpc>
              <a:spcPct val="90000"/>
            </a:lnSpc>
            <a:spcBef>
              <a:spcPct val="0"/>
            </a:spcBef>
            <a:spcAft>
              <a:spcPct val="35000"/>
            </a:spcAft>
          </a:pPr>
          <a:r>
            <a:rPr lang="en-US" sz="1600" b="1" kern="1200" dirty="0" smtClean="0"/>
            <a:t>2010 - 2011</a:t>
          </a:r>
        </a:p>
        <a:p>
          <a:pPr lvl="0" algn="ctr" defTabSz="711200">
            <a:lnSpc>
              <a:spcPct val="90000"/>
            </a:lnSpc>
            <a:spcBef>
              <a:spcPct val="0"/>
            </a:spcBef>
            <a:spcAft>
              <a:spcPct val="35000"/>
            </a:spcAft>
          </a:pPr>
          <a:r>
            <a:rPr lang="en-US" sz="1300" kern="1200" dirty="0" smtClean="0"/>
            <a:t>Developing readiness,  creating awareness, conducting training and planning </a:t>
          </a:r>
          <a:endParaRPr lang="en-US" sz="1300" kern="1200" dirty="0"/>
        </a:p>
      </dsp:txBody>
      <dsp:txXfrm>
        <a:off x="148519" y="923930"/>
        <a:ext cx="2181256" cy="3648063"/>
      </dsp:txXfrm>
    </dsp:sp>
    <dsp:sp modelId="{3C364146-2AE4-4C99-9229-0EB064994676}">
      <dsp:nvSpPr>
        <dsp:cNvPr id="0" name=""/>
        <dsp:cNvSpPr/>
      </dsp:nvSpPr>
      <dsp:spPr>
        <a:xfrm>
          <a:off x="2514599" y="847735"/>
          <a:ext cx="2072688" cy="3683237"/>
        </a:xfrm>
        <a:prstGeom prst="roundRect">
          <a:avLst/>
        </a:prstGeom>
        <a:solidFill>
          <a:schemeClr val="bg2">
            <a:lumMod val="25000"/>
          </a:schemeClr>
        </a:solidFill>
        <a:ln w="55000" cap="flat" cmpd="thickThin"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Implementation</a:t>
          </a:r>
        </a:p>
        <a:p>
          <a:pPr lvl="0" algn="ctr" defTabSz="711200">
            <a:lnSpc>
              <a:spcPct val="90000"/>
            </a:lnSpc>
            <a:spcBef>
              <a:spcPct val="0"/>
            </a:spcBef>
            <a:spcAft>
              <a:spcPct val="35000"/>
            </a:spcAft>
          </a:pPr>
          <a:r>
            <a:rPr lang="en-US" sz="1600" b="1" kern="1200" dirty="0" smtClean="0"/>
            <a:t>2011-2012</a:t>
          </a:r>
        </a:p>
        <a:p>
          <a:pPr lvl="0" algn="ctr" defTabSz="711200">
            <a:lnSpc>
              <a:spcPct val="90000"/>
            </a:lnSpc>
            <a:spcBef>
              <a:spcPct val="0"/>
            </a:spcBef>
            <a:spcAft>
              <a:spcPct val="35000"/>
            </a:spcAft>
          </a:pPr>
          <a:r>
            <a:rPr lang="en-US" sz="1200" kern="1200" dirty="0" smtClean="0"/>
            <a:t>Making meaning of the ICAP, engaging in activities and process</a:t>
          </a:r>
          <a:endParaRPr lang="en-US" sz="1200" kern="1200" dirty="0"/>
        </a:p>
      </dsp:txBody>
      <dsp:txXfrm>
        <a:off x="2514599" y="847735"/>
        <a:ext cx="2072688" cy="3683237"/>
      </dsp:txXfrm>
    </dsp:sp>
    <dsp:sp modelId="{196C4F34-4C0C-48FE-826C-9F87282E6239}">
      <dsp:nvSpPr>
        <dsp:cNvPr id="0" name=""/>
        <dsp:cNvSpPr/>
      </dsp:nvSpPr>
      <dsp:spPr>
        <a:xfrm>
          <a:off x="4800600" y="855572"/>
          <a:ext cx="1999730" cy="3649755"/>
        </a:xfrm>
        <a:prstGeom prst="roundRect">
          <a:avLst/>
        </a:prstGeom>
        <a:solidFill>
          <a:srgbClr val="88245D"/>
        </a:solidFill>
        <a:ln w="55000" cap="flat" cmpd="thickThin"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Implementation Continued – embedded into new legislation</a:t>
          </a:r>
          <a:endParaRPr lang="en-US" sz="1300" kern="1200" dirty="0" smtClean="0"/>
        </a:p>
        <a:p>
          <a:pPr lvl="0" algn="ctr" defTabSz="711200">
            <a:lnSpc>
              <a:spcPct val="90000"/>
            </a:lnSpc>
            <a:spcBef>
              <a:spcPct val="0"/>
            </a:spcBef>
            <a:spcAft>
              <a:spcPct val="35000"/>
            </a:spcAft>
          </a:pPr>
          <a:r>
            <a:rPr lang="en-US" sz="1600" b="1" kern="1200" dirty="0" smtClean="0"/>
            <a:t>2012-2013</a:t>
          </a:r>
        </a:p>
        <a:p>
          <a:pPr lvl="0" algn="ctr" defTabSz="711200">
            <a:lnSpc>
              <a:spcPct val="90000"/>
            </a:lnSpc>
            <a:spcBef>
              <a:spcPct val="0"/>
            </a:spcBef>
            <a:spcAft>
              <a:spcPct val="35000"/>
            </a:spcAft>
          </a:pPr>
          <a:r>
            <a:rPr lang="en-US" sz="1200" b="0" kern="1200" dirty="0" smtClean="0"/>
            <a:t>ICAP Reboot: rethinking the entire process, partnerships, cross-collaboration, systems</a:t>
          </a:r>
        </a:p>
      </dsp:txBody>
      <dsp:txXfrm>
        <a:off x="4800600" y="855572"/>
        <a:ext cx="1999730" cy="3649755"/>
      </dsp:txXfrm>
    </dsp:sp>
    <dsp:sp modelId="{52B38579-FA91-431C-A5DA-B8859444F842}">
      <dsp:nvSpPr>
        <dsp:cNvPr id="0" name=""/>
        <dsp:cNvSpPr/>
      </dsp:nvSpPr>
      <dsp:spPr>
        <a:xfrm>
          <a:off x="6934200" y="847735"/>
          <a:ext cx="1698988" cy="3725269"/>
        </a:xfrm>
        <a:prstGeom prst="roundRect">
          <a:avLst/>
        </a:prstGeom>
        <a:solidFill>
          <a:schemeClr val="bg2">
            <a:lumMod val="1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Refinement</a:t>
          </a:r>
        </a:p>
        <a:p>
          <a:pPr lvl="0" algn="ctr" defTabSz="711200">
            <a:lnSpc>
              <a:spcPct val="90000"/>
            </a:lnSpc>
            <a:spcBef>
              <a:spcPct val="0"/>
            </a:spcBef>
            <a:spcAft>
              <a:spcPct val="35000"/>
            </a:spcAft>
          </a:pPr>
          <a:endParaRPr lang="en-US" sz="1800" b="1" kern="1200" dirty="0" smtClean="0"/>
        </a:p>
        <a:p>
          <a:pPr lvl="0" algn="ctr" defTabSz="711200">
            <a:lnSpc>
              <a:spcPct val="90000"/>
            </a:lnSpc>
            <a:spcBef>
              <a:spcPct val="0"/>
            </a:spcBef>
            <a:spcAft>
              <a:spcPct val="35000"/>
            </a:spcAft>
          </a:pPr>
          <a:r>
            <a:rPr lang="en-US" sz="1600" b="1" kern="1200" dirty="0" smtClean="0"/>
            <a:t>2013 – 2014</a:t>
          </a:r>
        </a:p>
        <a:p>
          <a:pPr lvl="0" algn="ctr" defTabSz="711200">
            <a:lnSpc>
              <a:spcPct val="90000"/>
            </a:lnSpc>
            <a:spcBef>
              <a:spcPct val="0"/>
            </a:spcBef>
            <a:spcAft>
              <a:spcPct val="35000"/>
            </a:spcAft>
          </a:pPr>
          <a:r>
            <a:rPr lang="en-US" sz="1400" b="0" kern="1200" dirty="0" smtClean="0"/>
            <a:t>ICAPs integral part of school/district culture, revising milestones and indicators</a:t>
          </a:r>
        </a:p>
      </dsp:txBody>
      <dsp:txXfrm>
        <a:off x="6934200" y="847735"/>
        <a:ext cx="1698988" cy="37252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6C3A2-A50B-40DA-8AD3-713195C990E5}"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D97D0-DD79-4B7A-98F8-89345C19FB78}" type="slidenum">
              <a:rPr lang="en-US" smtClean="0"/>
              <a:pPr/>
              <a:t>‹#›</a:t>
            </a:fld>
            <a:endParaRPr lang="en-US"/>
          </a:p>
        </p:txBody>
      </p:sp>
    </p:spTree>
    <p:extLst>
      <p:ext uri="{BB962C8B-B14F-4D97-AF65-F5344CB8AC3E}">
        <p14:creationId xmlns:p14="http://schemas.microsoft.com/office/powerpoint/2010/main" xmlns="" val="172872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D97D0-DD79-4B7A-98F8-89345C19FB7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cs typeface="Arial" pitchFamily="34" charset="0"/>
              </a:rPr>
              <a:t>Navigation 101 is a student planning and guidance curriculum that has key elements. Some schools have one or two of these elements in place, but we’ve found that it’s the interconnectedness of all five elements that really makes the difference. Navigation 101 is committed to personalizing each student’s education through a curriculum-delivered advisory model: Navigation 101 works by engaging students and making sure students build bonds with advisors and other students. We accomplish this through curriculum-driven advisories that students attend at least twice a month. These advisory sessions create opportunity for students to gain critical career development and self-management skills necessary for career and college readiness. It is imperative that students have a way to organize what they are learning about themselves and about planning for their educational and career futures in these  advisories.  Student Planning Portfolios provide that mechanism for organizing their learning. Throughout their time in Navigation 101, students are expected to keep portfolios with 4-year plan, goal setting worksheets, and samples of their work. Students use their portfolios to reflect on their academic progress and make informed educational program choices, known as their High School &amp; Beyond Plan.  It is not enough that students develop and record information about themselves.  Demonstrating their understandings through Student-led Conferences, conducted each year, provide students with an opportunity to demonstrate their progress in academics, career planning, and individual growth to their parents and advisor.  It also serves as a means by which the student’s family is more actively engaged in the educational and career planning of their student. We also believe that it is essential that the school respond to the informed and best efforts of it’s students around educational planning. Respecting student choices is empowering—We call that Student-informed scheduling: through Navigation 101, students are encouraged to select the most challenging courses that are consistent with their educational and career goals. This is only possible though, if schools implement student-informed scheduling so that students can actually access and be supported in the courses they need for continuing their career goals. The Navigation program is built on an understanding of student needs, and a responsiveness by the school in meeting those needs, based on data. Using data to inform decisions around school program is critical to building student success. Sustaining Navigation 101 over time is dependent on effective program management and integration within a comprehensive guidance and counseling program</a:t>
            </a:r>
            <a:r>
              <a:rPr lang="en-US" sz="1050"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sz="1200" dirty="0" smtClean="0">
                <a:cs typeface="Arial" pitchFamily="34" charset="0"/>
              </a:rPr>
              <a:t>Navigation 101 is a student planning and guidance curriculum that has key elements. Some schools have one or two of these elements in place, but we’ve found that it’s the interconnectedness of all five elements that really makes the difference. Navigation 101 is committed to personalizing each student’s education through a curriculum-delivered advisory model: Navigation 101 works by engaging students and making sure students build bonds with advisors and other students. We accomplish this through curriculum-driven advisories that students attend at least twice a month. These advisory sessions create opportunity for students to gain critical career development and self-management skills necessary for career and college readiness. It is imperative that students have a way to organize what they are learning about themselves and about planning for their educational and career futures in these  advisories.  Student Planning Portfolios provide that mechanism for organizing their learning. Throughout their time in Navigation 101, students are expected to keep portfolios with 4-year plan, goal setting worksheets, and samples of their work. Students use their portfolios to reflect on their academic progress and make informed educational program choices, known as their High School &amp; Beyond Plan.  It is not enough that students develop and record information about themselves.  Demonstrating their understandings through Student-led Conferences, conducted each year, provide students with an opportunity to demonstrate their progress in academics, career planning, and individual growth to their parents and advisor.  It also serves as a means by which the student’s family is more actively engaged in the educational and career planning of their student. We also believe that it is essential that the school respond to the informed and best efforts of it’s students around educational planning. Respecting student choices is empowering—We call that Student-informed scheduling: through Navigation 101, students are encouraged to select the most challenging courses that are consistent with their educational and career goals. This is only possible though, if schools implement student-informed scheduling so that students can actually access and be supported in the courses they need for continuing their career goals. The Navigation program is built on an understanding of student needs, and a responsiveness by the school in meeting those needs, based on data. Using data to inform decisions around school program is critical to building student success. Sustaining Navigation 101 over time is dependent on effective program management and integration within a comprehensive guidance and counseling program</a:t>
            </a:r>
            <a:r>
              <a:rPr lang="en-US" sz="1050"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sz="1200" dirty="0" smtClean="0">
                <a:cs typeface="Arial" pitchFamily="34" charset="0"/>
              </a:rPr>
              <a:t>Navigation 101 is a student planning and guidance curriculum that has key elements. Some schools have one or two of these elements in place, but we’ve found that it’s the interconnectedness of all five elements that really makes the difference. Navigation 101 is committed to personalizing each student’s education through a curriculum-delivered advisory model: Navigation 101 works by engaging students and making sure students build bonds with advisors and other students. We accomplish this through curriculum-driven advisories that students attend at least twice a month. These advisory sessions create opportunity for students to gain critical career development and self-management skills necessary for career and college readiness. It is imperative that students have a way to organize what they are learning about themselves and about planning for their educational and career futures in these  advisories.  Student Planning Portfolios provide that mechanism for organizing their learning. Throughout their time in Navigation 101, students are expected to keep portfolios with 4-year plan, goal setting worksheets, and samples of their work. Students use their portfolios to reflect on their academic progress and make informed educational program choices, known as their High School &amp; Beyond Plan.  It is not enough that students develop and record information about themselves.  Demonstrating their understandings through Student-led Conferences, conducted each year, provide students with an opportunity to demonstrate their progress in academics, career planning, and individual growth to their parents and advisor.  It also serves as a means by which the student’s family is more actively engaged in the educational and career planning of their student. We also believe that it is essential that the school respond to the informed and best efforts of it’s students around educational planning. Respecting student choices is empowering—We call that Student-informed scheduling: through Navigation 101, students are encouraged to select the most challenging courses that are consistent with their educational and career goals. This is only possible though, if schools implement student-informed scheduling so that students can actually access and be supported in the courses they need for continuing their career goals. The Navigation program is built on an understanding of student needs, and a responsiveness by the school in meeting those needs, based on data. Using data to inform decisions around school program is critical to building student success. Sustaining Navigation 101 over time is dependent on effective program management and integration within a comprehensive guidance and counseling program</a:t>
            </a:r>
            <a:r>
              <a:rPr lang="en-US" sz="1050" dirty="0" smtClean="0">
                <a:latin typeface="Arial" pitchFamily="34" charset="0"/>
                <a:cs typeface="Arial" pitchFamily="34" charset="0"/>
              </a:rPr>
              <a:t>.</a:t>
            </a: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38D97D0-DD79-4B7A-98F8-89345C19FB78}" type="slidenum">
              <a:rPr lang="en-US" smtClean="0"/>
              <a:pPr/>
              <a:t>8</a:t>
            </a:fld>
            <a:endParaRPr lang="en-US"/>
          </a:p>
        </p:txBody>
      </p:sp>
    </p:spTree>
    <p:extLst>
      <p:ext uri="{BB962C8B-B14F-4D97-AF65-F5344CB8AC3E}">
        <p14:creationId xmlns:p14="http://schemas.microsoft.com/office/powerpoint/2010/main" xmlns="" val="359902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lnSpc>
                <a:spcPct val="80000"/>
              </a:lnSpc>
              <a:spcBef>
                <a:spcPct val="0"/>
              </a:spcBef>
            </a:pPr>
            <a:r>
              <a:rPr lang="en-US" sz="1100" dirty="0"/>
              <a:t>As Navigation  101 was developed, it was built around </a:t>
            </a:r>
            <a:r>
              <a:rPr lang="en-US" sz="1100" b="1" dirty="0"/>
              <a:t>key elements</a:t>
            </a:r>
            <a:r>
              <a:rPr lang="en-US" sz="1100" dirty="0"/>
              <a:t>. Each of these elements is important but it’s their interconnectedness that makes a career guidance program so powerful.</a:t>
            </a:r>
          </a:p>
          <a:p>
            <a:pPr eaLnBrk="1" hangingPunct="1">
              <a:lnSpc>
                <a:spcPct val="80000"/>
              </a:lnSpc>
              <a:spcBef>
                <a:spcPct val="0"/>
              </a:spcBef>
            </a:pPr>
            <a:endParaRPr lang="en-US" sz="1100" dirty="0"/>
          </a:p>
          <a:p>
            <a:pPr eaLnBrk="1" hangingPunct="1">
              <a:lnSpc>
                <a:spcPct val="80000"/>
              </a:lnSpc>
              <a:spcBef>
                <a:spcPct val="0"/>
              </a:spcBef>
              <a:buFontTx/>
              <a:buChar char="•"/>
            </a:pPr>
            <a:r>
              <a:rPr lang="en-US" sz="1100" b="1" dirty="0"/>
              <a:t>Personalizing – Curriculum-delivered advisories. </a:t>
            </a:r>
            <a:r>
              <a:rPr lang="en-US" sz="1100" dirty="0"/>
              <a:t>Advisories are the heart of career guidance. Advisories help students engage in school by ensuring that at least one adult at school knows and cares about each student. The advisory is a group of 15 to 20 students and an educator, who serves as a guide for twice-a-month or more frequent meetings. To help the advisor, OSPI has provided a full grade 6-12 curriculum with 20 lesson plans for each grade level, plus videos on each of the key elements, and a suite of professional development materials. Best practice in this area means regular advisory sessions that are built into the school’s weekly schedule.</a:t>
            </a:r>
          </a:p>
          <a:p>
            <a:pPr eaLnBrk="1" hangingPunct="1">
              <a:lnSpc>
                <a:spcPct val="80000"/>
              </a:lnSpc>
              <a:spcBef>
                <a:spcPct val="0"/>
              </a:spcBef>
            </a:pPr>
            <a:endParaRPr lang="en-US" sz="1100" dirty="0"/>
          </a:p>
          <a:p>
            <a:pPr eaLnBrk="1" hangingPunct="1">
              <a:lnSpc>
                <a:spcPct val="80000"/>
              </a:lnSpc>
              <a:spcBef>
                <a:spcPct val="0"/>
              </a:spcBef>
              <a:buFontTx/>
              <a:buChar char="•"/>
            </a:pPr>
            <a:r>
              <a:rPr lang="en-US" sz="1100" b="1" dirty="0"/>
              <a:t>Planning – Portfolios. </a:t>
            </a:r>
            <a:r>
              <a:rPr lang="en-US" sz="1100" dirty="0"/>
              <a:t>Students organize – and reflect on – their work through planning portfolios. Navigation portfolios can be either paper or electronic, depending on your school’s preference. Portfolios should be organized into three sections, based on the three American School Counselor Association (ASCA) domains: Academic Development, Career Development, and Personal/Social Development. OSPI’s Navigation 101 web site contains a Portfolio how-to, and the lesson plans introduce and help students organize their portfolios. Best practice in this area means that each student has a portfolio and uses it to organize his or her student-led conference.</a:t>
            </a:r>
          </a:p>
          <a:p>
            <a:pPr eaLnBrk="1" hangingPunct="1">
              <a:lnSpc>
                <a:spcPct val="80000"/>
              </a:lnSpc>
              <a:spcBef>
                <a:spcPct val="0"/>
              </a:spcBef>
            </a:pPr>
            <a:endParaRPr lang="en-US" sz="1100" dirty="0"/>
          </a:p>
          <a:p>
            <a:pPr eaLnBrk="1" hangingPunct="1">
              <a:lnSpc>
                <a:spcPct val="80000"/>
              </a:lnSpc>
              <a:spcBef>
                <a:spcPct val="0"/>
              </a:spcBef>
              <a:buFontTx/>
              <a:buChar char="•"/>
            </a:pPr>
            <a:r>
              <a:rPr lang="en-US" sz="1100" b="1" dirty="0"/>
              <a:t>Demonstrating – Student-led Conferences. </a:t>
            </a:r>
            <a:r>
              <a:rPr lang="en-US" sz="1100" dirty="0"/>
              <a:t>Student-led conferences are the centerpiece of the school year. Students lead these conferences, in front of their parents and advisor. Conferences are organized around the three ASCA domains: Academic (What have I accomplished this year?) Career (What do I want to do in the future?) and Personal (Who am I?). The Navigation lesson plans include all the information students and advisors need to organize conferences. Best practice in this area means at least one student-led conference a year that is tied to the school’s course registration process.</a:t>
            </a:r>
          </a:p>
          <a:p>
            <a:pPr eaLnBrk="1" hangingPunct="1">
              <a:lnSpc>
                <a:spcPct val="80000"/>
              </a:lnSpc>
              <a:spcBef>
                <a:spcPct val="0"/>
              </a:spcBef>
            </a:pPr>
            <a:endParaRPr lang="en-US" sz="1100" dirty="0"/>
          </a:p>
          <a:p>
            <a:pPr eaLnBrk="1" hangingPunct="1">
              <a:lnSpc>
                <a:spcPct val="80000"/>
              </a:lnSpc>
              <a:spcBef>
                <a:spcPct val="0"/>
              </a:spcBef>
              <a:buFontTx/>
              <a:buChar char="•"/>
            </a:pPr>
            <a:r>
              <a:rPr lang="en-US" sz="1100" b="1" dirty="0"/>
              <a:t>Empowering – Student-driven Scheduling. </a:t>
            </a:r>
            <a:r>
              <a:rPr lang="en-US" sz="1100" dirty="0"/>
              <a:t>Research studies have shown that the rigor of a student’s courses during high school is the single greatest determinant of college success. To help students succeed, encouragement for students to enroll in challenging, “gatekeeper” courses in math and science help increase rigor. Best practice in this area means that a higher number of students take gatekeeper courses and get the help they need to succeed.</a:t>
            </a:r>
          </a:p>
          <a:p>
            <a:pPr eaLnBrk="1" hangingPunct="1">
              <a:lnSpc>
                <a:spcPct val="80000"/>
              </a:lnSpc>
              <a:spcBef>
                <a:spcPct val="0"/>
              </a:spcBef>
            </a:pPr>
            <a:endParaRPr lang="en-US" sz="1100" dirty="0"/>
          </a:p>
          <a:p>
            <a:pPr eaLnBrk="1" hangingPunct="1">
              <a:lnSpc>
                <a:spcPct val="80000"/>
              </a:lnSpc>
              <a:spcBef>
                <a:spcPct val="0"/>
              </a:spcBef>
              <a:buFontTx/>
              <a:buChar char="•"/>
            </a:pPr>
            <a:r>
              <a:rPr lang="en-US" sz="1100" b="1" dirty="0"/>
              <a:t>Evaluating – Data Collection and Analysis. </a:t>
            </a:r>
            <a:r>
              <a:rPr lang="en-US" sz="1100" dirty="0"/>
              <a:t>We will only know if a career guidance program is succeeding if we measure students’ outcomes. Schools can use data indicators measure student and parent satisfaction with and attendance at student-led conferences; student state assessment scores; graduation rates; success in gatekeeper courses; and need for remedial, pre-college work after graduation. </a:t>
            </a:r>
            <a:endParaRPr lang="en-US" sz="900" dirty="0"/>
          </a:p>
          <a:p>
            <a:pPr eaLnBrk="1" hangingPunct="1">
              <a:lnSpc>
                <a:spcPct val="80000"/>
              </a:lnSpc>
              <a:spcBef>
                <a:spcPct val="0"/>
              </a:spcBef>
            </a:pPr>
            <a:endParaRPr lang="en-U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that schools use a holistic approach to the guidance curriculum. School leaders can  spiral lessons year to year and customize  scope and sequence to fit the needs of their school. </a:t>
            </a:r>
            <a:endParaRPr lang="en-US" dirty="0"/>
          </a:p>
        </p:txBody>
      </p:sp>
      <p:sp>
        <p:nvSpPr>
          <p:cNvPr id="4" name="Slide Number Placeholder 3"/>
          <p:cNvSpPr>
            <a:spLocks noGrp="1"/>
          </p:cNvSpPr>
          <p:nvPr>
            <p:ph type="sldNum" sz="quarter" idx="10"/>
          </p:nvPr>
        </p:nvSpPr>
        <p:spPr/>
        <p:txBody>
          <a:bodyPr/>
          <a:lstStyle/>
          <a:p>
            <a:fld id="{F760EE4B-C70F-E743-96BE-6754CCE25403}" type="slidenum">
              <a:rPr lang="en-US" smtClean="0"/>
              <a:pPr/>
              <a:t>10</a:t>
            </a:fld>
            <a:endParaRPr lang="en-US" dirty="0"/>
          </a:p>
        </p:txBody>
      </p:sp>
    </p:spTree>
    <p:extLst>
      <p:ext uri="{BB962C8B-B14F-4D97-AF65-F5344CB8AC3E}">
        <p14:creationId xmlns:p14="http://schemas.microsoft.com/office/powerpoint/2010/main" xmlns="" val="279811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0EE4B-C70F-E743-96BE-6754CCE25403}" type="slidenum">
              <a:rPr lang="en-US" smtClean="0"/>
              <a:pPr/>
              <a:t>11</a:t>
            </a:fld>
            <a:endParaRPr lang="en-US" dirty="0"/>
          </a:p>
        </p:txBody>
      </p:sp>
    </p:spTree>
    <p:extLst>
      <p:ext uri="{BB962C8B-B14F-4D97-AF65-F5344CB8AC3E}">
        <p14:creationId xmlns:p14="http://schemas.microsoft.com/office/powerpoint/2010/main" xmlns="" val="55386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328C-3CC6-4811-975F-8B182F3DD0C3}" type="slidenum">
              <a:rPr lang="en-US" smtClean="0"/>
              <a:pPr/>
              <a:t>19</a:t>
            </a:fld>
            <a:endParaRPr lang="en-US"/>
          </a:p>
        </p:txBody>
      </p:sp>
    </p:spTree>
    <p:extLst>
      <p:ext uri="{BB962C8B-B14F-4D97-AF65-F5344CB8AC3E}">
        <p14:creationId xmlns:p14="http://schemas.microsoft.com/office/powerpoint/2010/main" xmlns="" val="128842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3328C-3CC6-4811-975F-8B182F3DD0C3}" type="slidenum">
              <a:rPr lang="en-US" smtClean="0"/>
              <a:pPr/>
              <a:t>20</a:t>
            </a:fld>
            <a:endParaRPr lang="en-US"/>
          </a:p>
        </p:txBody>
      </p:sp>
    </p:spTree>
    <p:extLst>
      <p:ext uri="{BB962C8B-B14F-4D97-AF65-F5344CB8AC3E}">
        <p14:creationId xmlns:p14="http://schemas.microsoft.com/office/powerpoint/2010/main" xmlns="" val="128842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960D276-55C8-4F19-8218-CFC55D3BFFB7}" type="datetimeFigureOut">
              <a:rPr lang="en-US" smtClean="0"/>
              <a:pPr/>
              <a:t>12/12/2013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A10415-398B-4366-BA83-BF66C0AA7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A10415-398B-4366-BA83-BF66C0AA7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A10415-398B-4366-BA83-BF66C0AA78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A10415-398B-4366-BA83-BF66C0AA78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A10415-398B-4366-BA83-BF66C0AA78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A10415-398B-4366-BA83-BF66C0AA78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A10415-398B-4366-BA83-BF66C0AA78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A10415-398B-4366-BA83-BF66C0AA78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960D276-55C8-4F19-8218-CFC55D3BFFB7}" type="datetimeFigureOut">
              <a:rPr lang="en-US" smtClean="0"/>
              <a:pPr/>
              <a:t>12/12/2013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A10415-398B-4366-BA83-BF66C0AA7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960D276-55C8-4F19-8218-CFC55D3BFFB7}" type="datetimeFigureOut">
              <a:rPr lang="en-US" smtClean="0"/>
              <a:pPr/>
              <a:t>12/12/2013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A10415-398B-4366-BA83-BF66C0AA78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960D276-55C8-4F19-8218-CFC55D3BFFB7}" type="datetimeFigureOut">
              <a:rPr lang="en-US" smtClean="0"/>
              <a:pPr/>
              <a:t>12/12/2013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A10415-398B-4366-BA83-BF66C0AA78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60D276-55C8-4F19-8218-CFC55D3BFFB7}" type="datetimeFigureOut">
              <a:rPr lang="en-US" smtClean="0"/>
              <a:pPr/>
              <a:t>12/12/2013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A10415-398B-4366-BA83-BF66C0AA7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econdaryinitiatives/ica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n.gov/de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secondaryinitiatives/icap"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coloradostateplan.com/ICAP.htm" TargetMode="External"/><Relationship Id="rId4" Type="http://schemas.openxmlformats.org/officeDocument/2006/relationships/hyperlink" Target="http://www.cde.state.co.us/sites/default/files/ICAP%20Rules%202013.pdf"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dps-counseling.wikispaces.dpsk12.org/PEP+Resources" TargetMode="External"/><Relationship Id="rId3" Type="http://schemas.openxmlformats.org/officeDocument/2006/relationships/hyperlink" Target="../ICAP%20Examples/R%205%20POS.pdf" TargetMode="External"/><Relationship Id="rId7" Type="http://schemas.openxmlformats.org/officeDocument/2006/relationships/hyperlink" Target="http://www.greeleyschools.org/Page/9744" TargetMode="External"/><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hyperlink" Target="http://mchs.cortez.k12.co.us/?PageName=bc&amp;n=176276" TargetMode="External"/><Relationship Id="rId5" Type="http://schemas.openxmlformats.org/officeDocument/2006/relationships/hyperlink" Target="../ICAP%20Examples/ICAPTable%20of%20Contents.pdf" TargetMode="External"/><Relationship Id="rId10" Type="http://schemas.openxmlformats.org/officeDocument/2006/relationships/hyperlink" Target="../../Shared%20Drive/Registration/Freshmen%20Registration%20Card%202012.pdf" TargetMode="External"/><Relationship Id="rId4" Type="http://schemas.openxmlformats.org/officeDocument/2006/relationships/hyperlink" Target="http://sshs.steamboatschools.schoolfusion.us/modules/cms/pages.phtml?pageid=250465&amp;sessionid=8560ea8115ac82d8cca6b0f204cd3546" TargetMode="External"/><Relationship Id="rId9" Type="http://schemas.openxmlformats.org/officeDocument/2006/relationships/hyperlink" Target="http://high-school-principal.merino-sd.schoolfusion.us/modules/locker/files/group_files.phtml?gid=351449&amp;parent=7975945&amp;sessionid=a07739eefcaa12963003f9aede4596a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zed.gov/ecap/files/2012/02/ecap-brochure-english.pdf" TargetMode="External"/><Relationship Id="rId1" Type="http://schemas.openxmlformats.org/officeDocument/2006/relationships/slideLayout" Target="../slideLayouts/slideLayout2.xml"/><Relationship Id="rId4" Type="http://schemas.openxmlformats.org/officeDocument/2006/relationships/hyperlink" Target="http://azgovernor.gov/azready/documents/Materials/2012/GDPT_091812_GDPTPP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lvc.or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ecure.gacollege411.org/Home/_default.aspx"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forsyth.k12.ga.us/cms/lib3/GA01000373/Centricity/Domain/3219/Graduation_Requirements_Class_2012-2015.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k12.wa.us/SecondaryEducation/CareerCollegeReadiness/default.aspx"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93837"/>
            <a:ext cx="8229600" cy="4525963"/>
          </a:xfrm>
        </p:spPr>
        <p:txBody>
          <a:bodyPr>
            <a:normAutofit fontScale="85000" lnSpcReduction="10000"/>
          </a:bodyPr>
          <a:lstStyle/>
          <a:p>
            <a:r>
              <a:rPr lang="en-US" dirty="0"/>
              <a:t>The intent of the ICAP policy is to ultimately decrease dropout rates and increase graduation rates by assisting students in developing and maintaining a personalized postsecondary plan that ensures readiness for postsecondary and workforce success. An ICAP should be designed to assist a student and his or her parent or legal guardian in exploring the postsecondary career and educational opportunities available to the student, aligning course work and curriculum, applying to postsecondary education institutions, securing financial aid and ultimately entering the workforce. - See more at: http://www.cde.state.co.us/secondaryinitiatives/icap#sthash.ii6JLWFB.dpuf</a:t>
            </a:r>
          </a:p>
        </p:txBody>
      </p:sp>
      <p:sp>
        <p:nvSpPr>
          <p:cNvPr id="4" name="Title 3"/>
          <p:cNvSpPr>
            <a:spLocks noGrp="1"/>
          </p:cNvSpPr>
          <p:nvPr>
            <p:ph type="title"/>
          </p:nvPr>
        </p:nvSpPr>
        <p:spPr/>
        <p:txBody>
          <a:bodyPr>
            <a:normAutofit fontScale="90000"/>
          </a:bodyPr>
          <a:lstStyle/>
          <a:p>
            <a:r>
              <a:rPr lang="en-US" dirty="0" smtClean="0"/>
              <a:t>CDE Rationale for having an ICAP</a:t>
            </a:r>
            <a:endParaRPr lang="en-US" dirty="0"/>
          </a:p>
        </p:txBody>
      </p:sp>
      <p:sp>
        <p:nvSpPr>
          <p:cNvPr id="6" name="Rectangle 5"/>
          <p:cNvSpPr/>
          <p:nvPr/>
        </p:nvSpPr>
        <p:spPr>
          <a:xfrm>
            <a:off x="5486400" y="6019800"/>
            <a:ext cx="3505200" cy="369332"/>
          </a:xfrm>
          <a:prstGeom prst="rect">
            <a:avLst/>
          </a:prstGeom>
        </p:spPr>
        <p:txBody>
          <a:bodyPr wrap="square">
            <a:spAutoFit/>
          </a:bodyPr>
          <a:lstStyle/>
          <a:p>
            <a:r>
              <a:rPr lang="en-US" dirty="0" smtClean="0">
                <a:hlinkClick r:id="rId2"/>
              </a:rPr>
              <a:t> Source – CDE Website</a:t>
            </a:r>
            <a:endParaRPr lang="en-US" dirty="0"/>
          </a:p>
        </p:txBody>
      </p:sp>
    </p:spTree>
    <p:extLst>
      <p:ext uri="{BB962C8B-B14F-4D97-AF65-F5344CB8AC3E}">
        <p14:creationId xmlns:p14="http://schemas.microsoft.com/office/powerpoint/2010/main" xmlns="" val="380940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dirty="0" smtClean="0">
                <a:solidFill>
                  <a:schemeClr val="tx1"/>
                </a:solidFill>
                <a:latin typeface="Arial Rounded MT Bold" pitchFamily="34" charset="0"/>
              </a:rPr>
              <a:t>Holistic Curriculum Plan</a:t>
            </a:r>
            <a:endParaRPr lang="en-US" sz="4400" b="1" dirty="0">
              <a:solidFill>
                <a:schemeClr val="tx1"/>
              </a:solidFill>
              <a:latin typeface="Arial Rounded MT Bold" pitchFamily="34" charset="0"/>
            </a:endParaRPr>
          </a:p>
        </p:txBody>
      </p:sp>
      <p:pic>
        <p:nvPicPr>
          <p:cNvPr id="5" name="Picture 3"/>
          <p:cNvPicPr>
            <a:picLocks noChangeAspect="1"/>
          </p:cNvPicPr>
          <p:nvPr/>
        </p:nvPicPr>
        <p:blipFill>
          <a:blip r:embed="rId3" cstate="print"/>
          <a:srcRect/>
          <a:stretch>
            <a:fillRect/>
          </a:stretch>
        </p:blipFill>
        <p:spPr bwMode="auto">
          <a:xfrm>
            <a:off x="1718732" y="1417281"/>
            <a:ext cx="5745819" cy="4142452"/>
          </a:xfrm>
          <a:prstGeom prst="rect">
            <a:avLst/>
          </a:prstGeom>
          <a:noFill/>
          <a:ln w="12700">
            <a:solidFill>
              <a:schemeClr val="tx1"/>
            </a:solidFill>
            <a:miter lim="800000"/>
            <a:headEnd/>
            <a:tailEnd/>
          </a:ln>
        </p:spPr>
      </p:pic>
      <p:pic>
        <p:nvPicPr>
          <p:cNvPr id="6" name="Picture 2"/>
          <p:cNvPicPr>
            <a:picLocks noChangeAspect="1"/>
          </p:cNvPicPr>
          <p:nvPr/>
        </p:nvPicPr>
        <p:blipFill>
          <a:blip r:embed="rId4" cstate="print"/>
          <a:srcRect/>
          <a:stretch>
            <a:fillRect/>
          </a:stretch>
        </p:blipFill>
        <p:spPr bwMode="auto">
          <a:xfrm>
            <a:off x="686825" y="3376346"/>
            <a:ext cx="5609791" cy="297612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xmlns="" val="355653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7067" y="408951"/>
            <a:ext cx="8546340" cy="1248378"/>
          </a:xfrm>
        </p:spPr>
        <p:style>
          <a:lnRef idx="2">
            <a:schemeClr val="accent1"/>
          </a:lnRef>
          <a:fillRef idx="1">
            <a:schemeClr val="lt1"/>
          </a:fillRef>
          <a:effectRef idx="0">
            <a:schemeClr val="accent1"/>
          </a:effectRef>
          <a:fontRef idx="minor">
            <a:schemeClr val="dk1"/>
          </a:fontRef>
        </p:style>
        <p:txBody>
          <a:bodyPr/>
          <a:lstStyle/>
          <a:p>
            <a:pPr>
              <a:defRPr/>
            </a:pPr>
            <a:r>
              <a:rPr lang="en-US" sz="3600" b="1" dirty="0" smtClean="0">
                <a:solidFill>
                  <a:schemeClr val="tx1"/>
                </a:solidFill>
                <a:latin typeface="Arial" pitchFamily="34" charset="0"/>
                <a:ea typeface="ＭＳ Ｐゴシック" pitchFamily="34" charset="-128"/>
                <a:cs typeface="Arial" pitchFamily="34" charset="0"/>
              </a:rPr>
              <a:t>NAVIGATION 101 History in WA</a:t>
            </a:r>
          </a:p>
        </p:txBody>
      </p:sp>
      <p:sp>
        <p:nvSpPr>
          <p:cNvPr id="1028" name="Content Placeholder 2"/>
          <p:cNvSpPr>
            <a:spLocks noGrp="1"/>
          </p:cNvSpPr>
          <p:nvPr>
            <p:ph idx="1"/>
          </p:nvPr>
        </p:nvSpPr>
        <p:spPr>
          <a:xfrm>
            <a:off x="304800" y="1752600"/>
            <a:ext cx="8546340" cy="4695092"/>
          </a:xfrm>
        </p:spPr>
        <p:txBody>
          <a:bodyPr>
            <a:noAutofit/>
          </a:bodyPr>
          <a:lstStyle/>
          <a:p>
            <a:pPr>
              <a:spcBef>
                <a:spcPts val="600"/>
              </a:spcBef>
              <a:buFont typeface="Wingdings" pitchFamily="2" charset="2"/>
              <a:buChar char="§"/>
            </a:pPr>
            <a:r>
              <a:rPr lang="en-US" sz="2000" dirty="0">
                <a:solidFill>
                  <a:schemeClr val="tx1"/>
                </a:solidFill>
                <a:latin typeface="Arial" pitchFamily="34" charset="0"/>
                <a:cs typeface="Arial" pitchFamily="34" charset="0"/>
              </a:rPr>
              <a:t>2000 – </a:t>
            </a:r>
            <a:r>
              <a:rPr lang="en-US" sz="2000" dirty="0" smtClean="0">
                <a:solidFill>
                  <a:schemeClr val="tx1"/>
                </a:solidFill>
                <a:latin typeface="Arial" pitchFamily="34" charset="0"/>
                <a:cs typeface="Arial" pitchFamily="34" charset="0"/>
              </a:rPr>
              <a:t>School inspired </a:t>
            </a:r>
            <a:r>
              <a:rPr lang="en-US" sz="2000" dirty="0">
                <a:solidFill>
                  <a:schemeClr val="tx1"/>
                </a:solidFill>
                <a:latin typeface="Arial" pitchFamily="34" charset="0"/>
                <a:cs typeface="Arial" pitchFamily="34" charset="0"/>
              </a:rPr>
              <a:t>by Dr. </a:t>
            </a:r>
            <a:r>
              <a:rPr lang="en-US" sz="2000" dirty="0" smtClean="0">
                <a:solidFill>
                  <a:schemeClr val="tx1"/>
                </a:solidFill>
                <a:latin typeface="Arial" pitchFamily="34" charset="0"/>
                <a:cs typeface="Arial" pitchFamily="34" charset="0"/>
              </a:rPr>
              <a:t>Gysbers &amp; Franklin Pierce</a:t>
            </a:r>
          </a:p>
          <a:p>
            <a:pPr>
              <a:spcBef>
                <a:spcPts val="600"/>
              </a:spcBef>
              <a:buFont typeface="Wingdings" pitchFamily="2" charset="2"/>
              <a:buChar char="§"/>
            </a:pPr>
            <a:r>
              <a:rPr lang="en-US" sz="2000" dirty="0" smtClean="0">
                <a:solidFill>
                  <a:schemeClr val="tx1"/>
                </a:solidFill>
                <a:latin typeface="Arial" pitchFamily="34" charset="0"/>
                <a:cs typeface="Arial" pitchFamily="34" charset="0"/>
              </a:rPr>
              <a:t>2001</a:t>
            </a:r>
            <a:r>
              <a:rPr lang="en-US" sz="2000" dirty="0">
                <a:solidFill>
                  <a:schemeClr val="tx1"/>
                </a:solidFill>
                <a:latin typeface="Arial" pitchFamily="34" charset="0"/>
                <a:cs typeface="Arial" pitchFamily="34" charset="0"/>
              </a:rPr>
              <a:t>– Five school </a:t>
            </a:r>
            <a:r>
              <a:rPr lang="en-US" sz="2000" dirty="0" smtClean="0">
                <a:solidFill>
                  <a:schemeClr val="tx1"/>
                </a:solidFill>
                <a:latin typeface="Arial" pitchFamily="34" charset="0"/>
                <a:cs typeface="Arial" pitchFamily="34" charset="0"/>
              </a:rPr>
              <a:t>districts – Lighthouse districts</a:t>
            </a:r>
            <a:endParaRPr lang="en-US" sz="2000" dirty="0">
              <a:solidFill>
                <a:schemeClr val="tx1"/>
              </a:solidFill>
              <a:latin typeface="Arial" pitchFamily="34" charset="0"/>
              <a:cs typeface="Arial" pitchFamily="34" charset="0"/>
            </a:endParaRPr>
          </a:p>
          <a:p>
            <a:pPr>
              <a:spcBef>
                <a:spcPts val="600"/>
              </a:spcBef>
              <a:buFont typeface="Wingdings" pitchFamily="2" charset="2"/>
              <a:buChar char="§"/>
            </a:pPr>
            <a:r>
              <a:rPr lang="en-US" sz="2000" dirty="0">
                <a:solidFill>
                  <a:schemeClr val="tx1"/>
                </a:solidFill>
                <a:latin typeface="Arial" pitchFamily="34" charset="0"/>
                <a:cs typeface="Arial" pitchFamily="34" charset="0"/>
              </a:rPr>
              <a:t>2006 </a:t>
            </a:r>
            <a:r>
              <a:rPr lang="en-US" sz="2000" dirty="0" smtClean="0">
                <a:solidFill>
                  <a:schemeClr val="tx1"/>
                </a:solidFill>
                <a:latin typeface="Arial" pitchFamily="34" charset="0"/>
                <a:cs typeface="Arial" pitchFamily="34" charset="0"/>
              </a:rPr>
              <a:t>–Development funding from legislature</a:t>
            </a:r>
          </a:p>
          <a:p>
            <a:pPr>
              <a:spcBef>
                <a:spcPts val="600"/>
              </a:spcBef>
              <a:buFont typeface="Wingdings" pitchFamily="2" charset="2"/>
              <a:buChar char="§"/>
            </a:pPr>
            <a:r>
              <a:rPr lang="en-US" sz="2000" dirty="0">
                <a:solidFill>
                  <a:schemeClr val="tx1"/>
                </a:solidFill>
                <a:latin typeface="Arial" pitchFamily="34" charset="0"/>
                <a:cs typeface="Arial" pitchFamily="34" charset="0"/>
              </a:rPr>
              <a:t>2008 – Partnership with College </a:t>
            </a:r>
            <a:r>
              <a:rPr lang="en-US" sz="2000" dirty="0" smtClean="0">
                <a:solidFill>
                  <a:schemeClr val="tx1"/>
                </a:solidFill>
                <a:latin typeface="Arial" pitchFamily="34" charset="0"/>
                <a:cs typeface="Arial" pitchFamily="34" charset="0"/>
              </a:rPr>
              <a:t>Spark WA for CRI grant</a:t>
            </a:r>
          </a:p>
          <a:p>
            <a:pPr>
              <a:spcBef>
                <a:spcPts val="600"/>
              </a:spcBef>
              <a:buFont typeface="Wingdings" pitchFamily="2" charset="2"/>
              <a:buChar char="§"/>
            </a:pPr>
            <a:r>
              <a:rPr lang="en-US" sz="2000" dirty="0" smtClean="0">
                <a:solidFill>
                  <a:schemeClr val="tx1"/>
                </a:solidFill>
                <a:latin typeface="Arial" pitchFamily="34" charset="0"/>
                <a:cs typeface="Arial" pitchFamily="34" charset="0"/>
              </a:rPr>
              <a:t>2009 </a:t>
            </a:r>
            <a:r>
              <a:rPr lang="en-US" sz="2000" dirty="0">
                <a:solidFill>
                  <a:schemeClr val="tx1"/>
                </a:solidFill>
                <a:latin typeface="Arial" pitchFamily="34" charset="0"/>
                <a:cs typeface="Arial" pitchFamily="34" charset="0"/>
              </a:rPr>
              <a:t>– Partnership </a:t>
            </a:r>
            <a:r>
              <a:rPr lang="en-US" sz="2000" dirty="0" smtClean="0">
                <a:solidFill>
                  <a:schemeClr val="tx1"/>
                </a:solidFill>
                <a:latin typeface="Arial" pitchFamily="34" charset="0"/>
                <a:cs typeface="Arial" pitchFamily="34" charset="0"/>
              </a:rPr>
              <a:t>for online </a:t>
            </a:r>
            <a:r>
              <a:rPr lang="en-US" sz="2000" dirty="0">
                <a:solidFill>
                  <a:schemeClr val="tx1"/>
                </a:solidFill>
                <a:latin typeface="Arial" pitchFamily="34" charset="0"/>
                <a:cs typeface="Arial" pitchFamily="34" charset="0"/>
              </a:rPr>
              <a:t>curriculum</a:t>
            </a:r>
          </a:p>
          <a:p>
            <a:pPr>
              <a:spcBef>
                <a:spcPts val="600"/>
              </a:spcBef>
              <a:buFont typeface="Wingdings" pitchFamily="2" charset="2"/>
              <a:buChar char="§"/>
            </a:pPr>
            <a:r>
              <a:rPr lang="en-US" sz="2000" dirty="0">
                <a:solidFill>
                  <a:schemeClr val="tx1"/>
                </a:solidFill>
                <a:latin typeface="Arial" pitchFamily="34" charset="0"/>
                <a:cs typeface="Arial" pitchFamily="34" charset="0"/>
              </a:rPr>
              <a:t>2010 – Navigation 101 linked to CGCP statewide</a:t>
            </a:r>
          </a:p>
          <a:p>
            <a:pPr>
              <a:spcBef>
                <a:spcPts val="600"/>
              </a:spcBef>
              <a:buFont typeface="Wingdings" pitchFamily="2" charset="2"/>
              <a:buChar char="§"/>
            </a:pPr>
            <a:r>
              <a:rPr lang="en-US" sz="2000" dirty="0">
                <a:solidFill>
                  <a:schemeClr val="tx1"/>
                </a:solidFill>
                <a:latin typeface="Arial" pitchFamily="34" charset="0"/>
                <a:cs typeface="Arial" pitchFamily="34" charset="0"/>
              </a:rPr>
              <a:t>2011 – </a:t>
            </a:r>
            <a:r>
              <a:rPr lang="en-US" sz="2000" dirty="0" smtClean="0">
                <a:solidFill>
                  <a:schemeClr val="tx1"/>
                </a:solidFill>
                <a:latin typeface="Arial" pitchFamily="34" charset="0"/>
                <a:cs typeface="Arial" pitchFamily="34" charset="0"/>
              </a:rPr>
              <a:t>Navigation 101 available </a:t>
            </a:r>
            <a:r>
              <a:rPr lang="en-US" sz="2000" dirty="0">
                <a:solidFill>
                  <a:schemeClr val="tx1"/>
                </a:solidFill>
                <a:latin typeface="Arial" pitchFamily="34" charset="0"/>
                <a:cs typeface="Arial" pitchFamily="34" charset="0"/>
              </a:rPr>
              <a:t>to </a:t>
            </a:r>
            <a:r>
              <a:rPr lang="en-US" sz="2000" dirty="0" smtClean="0">
                <a:solidFill>
                  <a:schemeClr val="tx1"/>
                </a:solidFill>
                <a:latin typeface="Arial" pitchFamily="34" charset="0"/>
                <a:cs typeface="Arial" pitchFamily="34" charset="0"/>
              </a:rPr>
              <a:t>all MS and HS at no cost</a:t>
            </a:r>
          </a:p>
          <a:p>
            <a:pPr>
              <a:spcBef>
                <a:spcPts val="600"/>
              </a:spcBef>
              <a:buFont typeface="Wingdings" pitchFamily="2" charset="2"/>
              <a:buChar char="§"/>
            </a:pPr>
            <a:r>
              <a:rPr lang="en-US" sz="2000" dirty="0" smtClean="0">
                <a:solidFill>
                  <a:schemeClr val="tx1"/>
                </a:solidFill>
                <a:latin typeface="Arial" pitchFamily="34" charset="0"/>
                <a:cs typeface="Arial" pitchFamily="34" charset="0"/>
              </a:rPr>
              <a:t>2012 -2013 –  Over half of middle and high schools for Nav 101.com; OSPI curriculum development</a:t>
            </a:r>
          </a:p>
          <a:p>
            <a:pPr>
              <a:spcBef>
                <a:spcPts val="600"/>
              </a:spcBef>
              <a:buFont typeface="Wingdings" pitchFamily="2" charset="2"/>
              <a:buChar char="§"/>
            </a:pPr>
            <a:r>
              <a:rPr lang="en-US" sz="2000" dirty="0" smtClean="0">
                <a:solidFill>
                  <a:schemeClr val="tx1"/>
                </a:solidFill>
                <a:latin typeface="Arial" pitchFamily="34" charset="0"/>
                <a:cs typeface="Arial" pitchFamily="34" charset="0"/>
              </a:rPr>
              <a:t>2013-15 No state grants funded; Career Guidance WA moved forward with new lessons for Navigation 101</a:t>
            </a:r>
            <a:endParaRPr lang="en-US" sz="2000" dirty="0">
              <a:latin typeface="Candara" charset="0"/>
            </a:endParaRPr>
          </a:p>
        </p:txBody>
      </p:sp>
    </p:spTree>
    <p:extLst>
      <p:ext uri="{BB962C8B-B14F-4D97-AF65-F5344CB8AC3E}">
        <p14:creationId xmlns:p14="http://schemas.microsoft.com/office/powerpoint/2010/main" xmlns="" val="32035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normAutofit fontScale="70000" lnSpcReduction="20000"/>
          </a:bodyPr>
          <a:lstStyle/>
          <a:p>
            <a:r>
              <a:rPr lang="en-US" dirty="0" smtClean="0"/>
              <a:t>1.  Career </a:t>
            </a:r>
            <a:r>
              <a:rPr lang="en-US" dirty="0"/>
              <a:t>development process:  Working on a logic model and benchmarks according to age/ </a:t>
            </a:r>
            <a:r>
              <a:rPr lang="en-US" dirty="0" smtClean="0"/>
              <a:t>grade</a:t>
            </a:r>
          </a:p>
          <a:p>
            <a:endParaRPr lang="en-US" dirty="0"/>
          </a:p>
          <a:p>
            <a:r>
              <a:rPr lang="en-US" dirty="0"/>
              <a:t>2.   </a:t>
            </a:r>
            <a:r>
              <a:rPr lang="en-US" dirty="0" smtClean="0"/>
              <a:t>Best </a:t>
            </a:r>
            <a:r>
              <a:rPr lang="en-US" dirty="0"/>
              <a:t>practices:  Working on an inventory of what works in career development and how to connect to those things.  Resources for youth, families, educators, community practitioners, etc</a:t>
            </a:r>
            <a:r>
              <a:rPr lang="en-US" dirty="0" smtClean="0"/>
              <a:t>.</a:t>
            </a:r>
          </a:p>
          <a:p>
            <a:endParaRPr lang="en-US" dirty="0"/>
          </a:p>
          <a:p>
            <a:r>
              <a:rPr lang="en-US" dirty="0"/>
              <a:t>3.   </a:t>
            </a:r>
            <a:r>
              <a:rPr lang="en-US" dirty="0" smtClean="0"/>
              <a:t>Business </a:t>
            </a:r>
            <a:r>
              <a:rPr lang="en-US" dirty="0"/>
              <a:t>and Community engagement: How to push forward more of this with </a:t>
            </a:r>
            <a:r>
              <a:rPr lang="en-US" dirty="0" smtClean="0"/>
              <a:t>schools</a:t>
            </a:r>
          </a:p>
          <a:p>
            <a:endParaRPr lang="en-US" dirty="0"/>
          </a:p>
          <a:p>
            <a:r>
              <a:rPr lang="en-US" dirty="0"/>
              <a:t>4.   </a:t>
            </a:r>
            <a:r>
              <a:rPr lang="en-US" dirty="0" smtClean="0"/>
              <a:t>Technology </a:t>
            </a:r>
            <a:r>
              <a:rPr lang="en-US" dirty="0"/>
              <a:t>that Supports ILPs:  ILP is a very new topic here in MN, and  we are still trying to figure out how the digital infrastructure is supported.  (this is a hot topic here</a:t>
            </a:r>
            <a:r>
              <a:rPr lang="en-US" dirty="0" smtClean="0"/>
              <a:t>!)</a:t>
            </a:r>
          </a:p>
          <a:p>
            <a:pPr marL="109728" indent="0">
              <a:buNone/>
            </a:pPr>
            <a:endParaRPr lang="en-US" dirty="0"/>
          </a:p>
          <a:p>
            <a:r>
              <a:rPr lang="en-US" dirty="0"/>
              <a:t>5.   </a:t>
            </a:r>
            <a:r>
              <a:rPr lang="en-US" dirty="0" smtClean="0"/>
              <a:t> Professional </a:t>
            </a:r>
            <a:r>
              <a:rPr lang="en-US" dirty="0"/>
              <a:t>Development:  Career development training, etc. for the practitioners and educators that serve </a:t>
            </a:r>
            <a:r>
              <a:rPr lang="en-US" dirty="0" smtClean="0"/>
              <a:t>youth</a:t>
            </a:r>
          </a:p>
          <a:p>
            <a:endParaRPr lang="en-US" dirty="0"/>
          </a:p>
          <a:p>
            <a:r>
              <a:rPr lang="en-US" dirty="0"/>
              <a:t>6.    </a:t>
            </a:r>
            <a:r>
              <a:rPr lang="en-US" dirty="0" smtClean="0"/>
              <a:t>Parent</a:t>
            </a:r>
            <a:r>
              <a:rPr lang="en-US" dirty="0"/>
              <a:t>/ Family Involvement:  Information for families on how to support youth in their career development</a:t>
            </a:r>
          </a:p>
          <a:p>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hlinkClick r:id="rId2"/>
              </a:rPr>
              <a:t>Minnesota</a:t>
            </a:r>
            <a:endParaRPr lang="en-US" dirty="0"/>
          </a:p>
        </p:txBody>
      </p:sp>
    </p:spTree>
    <p:extLst>
      <p:ext uri="{BB962C8B-B14F-4D97-AF65-F5344CB8AC3E}">
        <p14:creationId xmlns:p14="http://schemas.microsoft.com/office/powerpoint/2010/main" xmlns="" val="3011087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Characteristics</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normAutofit fontScale="92500" lnSpcReduction="20000"/>
          </a:bodyPr>
          <a:lstStyle/>
          <a:p>
            <a:r>
              <a:rPr lang="en-US" dirty="0" smtClean="0"/>
              <a:t>Student’s strengths and needs</a:t>
            </a:r>
          </a:p>
          <a:p>
            <a:r>
              <a:rPr lang="en-US" dirty="0" smtClean="0"/>
              <a:t>Academic, career and personalized goals are identified</a:t>
            </a:r>
          </a:p>
          <a:p>
            <a:r>
              <a:rPr lang="en-US" dirty="0" smtClean="0"/>
              <a:t>Career Exploration and assessment</a:t>
            </a:r>
          </a:p>
          <a:p>
            <a:r>
              <a:rPr lang="en-US" dirty="0" smtClean="0"/>
              <a:t>Personality and learning style assessments</a:t>
            </a:r>
          </a:p>
          <a:p>
            <a:r>
              <a:rPr lang="en-US" dirty="0" smtClean="0"/>
              <a:t>Academic Plan (4-12 year plans)</a:t>
            </a:r>
          </a:p>
          <a:p>
            <a:r>
              <a:rPr lang="en-US" dirty="0" smtClean="0"/>
              <a:t>Action Plan with deadlines</a:t>
            </a:r>
          </a:p>
          <a:p>
            <a:endParaRPr lang="en-US" dirty="0" smtClean="0"/>
          </a:p>
          <a:p>
            <a:endParaRPr lang="en-US" dirty="0"/>
          </a:p>
        </p:txBody>
      </p:sp>
      <p:sp>
        <p:nvSpPr>
          <p:cNvPr id="8" name="Content Placeholder 7"/>
          <p:cNvSpPr>
            <a:spLocks noGrp="1"/>
          </p:cNvSpPr>
          <p:nvPr>
            <p:ph sz="quarter" idx="4"/>
          </p:nvPr>
        </p:nvSpPr>
        <p:spPr/>
        <p:txBody>
          <a:bodyPr>
            <a:normAutofit lnSpcReduction="10000"/>
          </a:bodyPr>
          <a:lstStyle/>
          <a:p>
            <a:r>
              <a:rPr lang="en-US" dirty="0" smtClean="0"/>
              <a:t>Community service learning</a:t>
            </a:r>
          </a:p>
          <a:p>
            <a:r>
              <a:rPr lang="en-US" dirty="0" smtClean="0"/>
              <a:t>Resume</a:t>
            </a:r>
          </a:p>
          <a:p>
            <a:r>
              <a:rPr lang="en-US" dirty="0" smtClean="0"/>
              <a:t>Annual Reflection</a:t>
            </a:r>
          </a:p>
          <a:p>
            <a:r>
              <a:rPr lang="en-US" dirty="0"/>
              <a:t>Updated annually </a:t>
            </a:r>
          </a:p>
          <a:p>
            <a:r>
              <a:rPr lang="en-US" dirty="0" smtClean="0"/>
              <a:t>ILP Shared with student, parent, counselor, and teacher</a:t>
            </a:r>
          </a:p>
          <a:p>
            <a:r>
              <a:rPr lang="en-US" dirty="0" smtClean="0"/>
              <a:t>Aligned to graduation or career goals/clusters</a:t>
            </a:r>
          </a:p>
          <a:p>
            <a:endParaRPr lang="en-US" dirty="0"/>
          </a:p>
        </p:txBody>
      </p:sp>
    </p:spTree>
    <p:extLst>
      <p:ext uri="{BB962C8B-B14F-4D97-AF65-F5344CB8AC3E}">
        <p14:creationId xmlns:p14="http://schemas.microsoft.com/office/powerpoint/2010/main" xmlns="" val="251616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Colorado</a:t>
            </a:r>
            <a:endParaRPr lang="en-US" dirty="0"/>
          </a:p>
        </p:txBody>
      </p:sp>
      <p:pic>
        <p:nvPicPr>
          <p:cNvPr id="39938" name="Picture 2" descr="C:\Users\Tracy Thompson\AppData\Local\Microsoft\Windows\Temporary Internet Files\Content.IE5\M3AJQ3BX\MP900385596[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1066800"/>
            <a:ext cx="3232830" cy="4525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779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0999" y="6356350"/>
            <a:ext cx="3352800" cy="274320"/>
          </a:xfrm>
          <a:prstGeom prst="rect">
            <a:avLst/>
          </a:prstGeom>
        </p:spPr>
        <p:txBody>
          <a:bodyPr/>
          <a:lstStyle/>
          <a:p>
            <a:fld id="{757A2F4E-5D54-B04B-91BD-7E78EE1FE9FD}" type="slidenum">
              <a:rPr lang="en-US" smtClean="0"/>
              <a:pPr/>
              <a:t>15</a:t>
            </a:fld>
            <a:endParaRPr lang="en-US" dirty="0" smtClean="0"/>
          </a:p>
        </p:txBody>
      </p:sp>
      <p:sp>
        <p:nvSpPr>
          <p:cNvPr id="3" name="Title 1"/>
          <p:cNvSpPr txBox="1">
            <a:spLocks/>
          </p:cNvSpPr>
          <p:nvPr/>
        </p:nvSpPr>
        <p:spPr>
          <a:xfrm>
            <a:off x="152400" y="594360"/>
            <a:ext cx="6324600" cy="1066800"/>
          </a:xfrm>
          <a:prstGeom prst="rect">
            <a:avLst/>
          </a:prstGeom>
        </p:spPr>
        <p:txBody>
          <a:bodyPr anchor="t"/>
          <a:lstStyle/>
          <a:p>
            <a:pPr algn="ctr">
              <a:spcBef>
                <a:spcPct val="0"/>
              </a:spcBef>
              <a:defRPr/>
            </a:pPr>
            <a:r>
              <a:rPr lang="en-US" sz="4000" b="1" spc="200" dirty="0">
                <a:solidFill>
                  <a:srgbClr val="000000">
                    <a:lumMod val="50000"/>
                    <a:lumOff val="50000"/>
                  </a:srgbClr>
                </a:solidFill>
                <a:latin typeface="Palatino Linotype" pitchFamily="18" charset="0"/>
                <a:cs typeface="Palatino Linotype"/>
              </a:rPr>
              <a:t>The </a:t>
            </a:r>
            <a:r>
              <a:rPr lang="en-US" sz="4000" b="1" spc="200" dirty="0" smtClean="0">
                <a:solidFill>
                  <a:srgbClr val="000000">
                    <a:lumMod val="50000"/>
                    <a:lumOff val="50000"/>
                  </a:srgbClr>
                </a:solidFill>
                <a:latin typeface="Palatino Linotype" pitchFamily="18" charset="0"/>
                <a:cs typeface="Palatino Linotype"/>
              </a:rPr>
              <a:t>ICAP </a:t>
            </a:r>
            <a:r>
              <a:rPr lang="en-US" sz="4000" b="1" spc="200" dirty="0">
                <a:solidFill>
                  <a:srgbClr val="000000">
                    <a:lumMod val="50000"/>
                    <a:lumOff val="50000"/>
                  </a:srgbClr>
                </a:solidFill>
                <a:latin typeface="Palatino Linotype" pitchFamily="18" charset="0"/>
                <a:cs typeface="Palatino Linotype"/>
              </a:rPr>
              <a:t>journey…</a:t>
            </a:r>
          </a:p>
        </p:txBody>
      </p:sp>
      <p:graphicFrame>
        <p:nvGraphicFramePr>
          <p:cNvPr id="4" name="Content Placeholder 3"/>
          <p:cNvGraphicFramePr>
            <a:graphicFrameLocks/>
          </p:cNvGraphicFramePr>
          <p:nvPr/>
        </p:nvGraphicFramePr>
        <p:xfrm>
          <a:off x="304800" y="1209675"/>
          <a:ext cx="8686800" cy="5495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5867400"/>
            <a:ext cx="2209800" cy="276999"/>
          </a:xfrm>
          <a:prstGeom prst="rect">
            <a:avLst/>
          </a:prstGeom>
          <a:noFill/>
        </p:spPr>
        <p:txBody>
          <a:bodyPr wrap="square" rtlCol="0">
            <a:spAutoFit/>
          </a:bodyPr>
          <a:lstStyle/>
          <a:p>
            <a:r>
              <a:rPr lang="en-US" sz="1200" i="1" dirty="0" err="1" smtClean="0"/>
              <a:t>Source:CCCS</a:t>
            </a:r>
            <a:r>
              <a:rPr lang="en-US" sz="1200" i="1" dirty="0" smtClean="0"/>
              <a:t>/CDE 2013</a:t>
            </a:r>
            <a:endParaRPr lang="en-US" sz="1200" i="1" dirty="0"/>
          </a:p>
        </p:txBody>
      </p:sp>
    </p:spTree>
    <p:extLst>
      <p:ext uri="{BB962C8B-B14F-4D97-AF65-F5344CB8AC3E}">
        <p14:creationId xmlns:p14="http://schemas.microsoft.com/office/powerpoint/2010/main" xmlns="" val="1022793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0999" y="6356350"/>
            <a:ext cx="3352800" cy="274320"/>
          </a:xfrm>
          <a:prstGeom prst="rect">
            <a:avLst/>
          </a:prstGeom>
        </p:spPr>
        <p:txBody>
          <a:bodyPr/>
          <a:lstStyle/>
          <a:p>
            <a:fld id="{757A2F4E-5D54-B04B-91BD-7E78EE1FE9FD}" type="slidenum">
              <a:rPr lang="en-US" smtClean="0"/>
              <a:pPr/>
              <a:t>16</a:t>
            </a:fld>
            <a:endParaRPr lang="en-US" dirty="0" smtClean="0"/>
          </a:p>
        </p:txBody>
      </p:sp>
      <p:sp>
        <p:nvSpPr>
          <p:cNvPr id="3" name="Title 1"/>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200" normalizeH="0" baseline="0" noProof="0" dirty="0" smtClean="0">
                <a:ln>
                  <a:noFill/>
                </a:ln>
                <a:solidFill>
                  <a:schemeClr val="tx1">
                    <a:lumMod val="75000"/>
                    <a:lumOff val="25000"/>
                  </a:schemeClr>
                </a:solidFill>
                <a:effectLst/>
                <a:uLnTx/>
                <a:uFillTx/>
                <a:latin typeface="Palatino Linotype"/>
                <a:ea typeface="+mj-ea"/>
                <a:cs typeface="Palatino Linotype"/>
              </a:rPr>
              <a:t>Policy Framework for </a:t>
            </a:r>
            <a:r>
              <a:rPr lang="en-US" sz="2800" spc="200" dirty="0" smtClean="0">
                <a:solidFill>
                  <a:schemeClr val="tx1">
                    <a:lumMod val="75000"/>
                    <a:lumOff val="25000"/>
                  </a:schemeClr>
                </a:solidFill>
                <a:latin typeface="Palatino Linotype"/>
                <a:ea typeface="+mj-ea"/>
                <a:cs typeface="Palatino Linotype"/>
              </a:rPr>
              <a:t>PWR</a:t>
            </a:r>
            <a:endParaRPr kumimoji="0" lang="en-US" sz="2800" b="0" i="0" u="none" strike="noStrike" kern="1200" cap="none" spc="200" normalizeH="0" baseline="0" noProof="0" dirty="0">
              <a:ln>
                <a:noFill/>
              </a:ln>
              <a:solidFill>
                <a:schemeClr val="tx1">
                  <a:lumMod val="75000"/>
                  <a:lumOff val="25000"/>
                </a:schemeClr>
              </a:solidFill>
              <a:effectLst/>
              <a:uLnTx/>
              <a:uFillTx/>
              <a:latin typeface="Palatino Linotype"/>
              <a:ea typeface="+mj-ea"/>
              <a:cs typeface="Palatino Linotype"/>
            </a:endParaRPr>
          </a:p>
        </p:txBody>
      </p:sp>
      <p:graphicFrame>
        <p:nvGraphicFramePr>
          <p:cNvPr id="4" name="Table 3"/>
          <p:cNvGraphicFramePr>
            <a:graphicFrameLocks noGrp="1"/>
          </p:cNvGraphicFramePr>
          <p:nvPr/>
        </p:nvGraphicFramePr>
        <p:xfrm>
          <a:off x="228600" y="762000"/>
          <a:ext cx="8654144" cy="5806440"/>
        </p:xfrm>
        <a:graphic>
          <a:graphicData uri="http://schemas.openxmlformats.org/drawingml/2006/table">
            <a:tbl>
              <a:tblPr firstRow="1" bandRow="1">
                <a:tableStyleId>{5C22544A-7EE6-4342-B048-85BDC9FD1C3A}</a:tableStyleId>
              </a:tblPr>
              <a:tblGrid>
                <a:gridCol w="1668852"/>
                <a:gridCol w="1368653"/>
                <a:gridCol w="1317006"/>
                <a:gridCol w="1471947"/>
                <a:gridCol w="1284552"/>
                <a:gridCol w="1543134"/>
              </a:tblGrid>
              <a:tr h="598080">
                <a:tc>
                  <a:txBody>
                    <a:bodyPr/>
                    <a:lstStyle/>
                    <a:p>
                      <a:pPr algn="ctr"/>
                      <a:r>
                        <a:rPr lang="en-US" dirty="0" smtClean="0"/>
                        <a:t>Bill Name</a:t>
                      </a:r>
                      <a:endParaRPr lang="en-US" dirty="0"/>
                    </a:p>
                  </a:txBody>
                  <a:tcPr>
                    <a:solidFill>
                      <a:schemeClr val="accent1">
                        <a:lumMod val="50000"/>
                      </a:schemeClr>
                    </a:solidFill>
                  </a:tcPr>
                </a:tc>
                <a:tc>
                  <a:txBody>
                    <a:bodyPr/>
                    <a:lstStyle/>
                    <a:p>
                      <a:pPr algn="ctr"/>
                      <a:r>
                        <a:rPr lang="en-US" dirty="0" smtClean="0"/>
                        <a:t>PWR</a:t>
                      </a:r>
                      <a:endParaRPr lang="en-US" dirty="0"/>
                    </a:p>
                  </a:txBody>
                  <a:tcPr>
                    <a:solidFill>
                      <a:schemeClr val="accent1">
                        <a:lumMod val="50000"/>
                      </a:schemeClr>
                    </a:solidFill>
                  </a:tcPr>
                </a:tc>
                <a:tc>
                  <a:txBody>
                    <a:bodyPr/>
                    <a:lstStyle/>
                    <a:p>
                      <a:pPr algn="ctr"/>
                      <a:r>
                        <a:rPr lang="en-US" dirty="0" smtClean="0"/>
                        <a:t>ICAP</a:t>
                      </a:r>
                      <a:endParaRPr lang="en-US" dirty="0"/>
                    </a:p>
                  </a:txBody>
                  <a:tcPr>
                    <a:solidFill>
                      <a:schemeClr val="accent1">
                        <a:lumMod val="50000"/>
                      </a:schemeClr>
                    </a:solidFill>
                  </a:tcPr>
                </a:tc>
                <a:tc>
                  <a:txBody>
                    <a:bodyPr/>
                    <a:lstStyle/>
                    <a:p>
                      <a:pPr algn="ctr"/>
                      <a:r>
                        <a:rPr lang="en-US" dirty="0" smtClean="0"/>
                        <a:t>Concurrent Enrollment</a:t>
                      </a:r>
                      <a:endParaRPr lang="en-US" dirty="0"/>
                    </a:p>
                  </a:txBody>
                  <a:tcPr>
                    <a:solidFill>
                      <a:schemeClr val="accent1">
                        <a:lumMod val="50000"/>
                      </a:schemeClr>
                    </a:solidFill>
                  </a:tcPr>
                </a:tc>
                <a:tc>
                  <a:txBody>
                    <a:bodyPr/>
                    <a:lstStyle/>
                    <a:p>
                      <a:pPr algn="ctr"/>
                      <a:r>
                        <a:rPr lang="en-US" dirty="0" smtClean="0"/>
                        <a:t>ASCENT</a:t>
                      </a:r>
                      <a:endParaRPr lang="en-US" dirty="0"/>
                    </a:p>
                  </a:txBody>
                  <a:tcPr>
                    <a:solidFill>
                      <a:schemeClr val="accent1">
                        <a:lumMod val="50000"/>
                      </a:schemeClr>
                    </a:solidFill>
                  </a:tcPr>
                </a:tc>
                <a:tc>
                  <a:txBody>
                    <a:bodyPr/>
                    <a:lstStyle/>
                    <a:p>
                      <a:pPr algn="ctr"/>
                      <a:r>
                        <a:rPr lang="en-US" dirty="0" smtClean="0"/>
                        <a:t>Secondary Initiatives</a:t>
                      </a:r>
                      <a:endParaRPr lang="en-US" dirty="0"/>
                    </a:p>
                  </a:txBody>
                  <a:tcPr>
                    <a:solidFill>
                      <a:schemeClr val="accent1">
                        <a:lumMod val="50000"/>
                      </a:schemeClr>
                    </a:solidFill>
                  </a:tcPr>
                </a:tc>
              </a:tr>
              <a:tr h="811680">
                <a:tc>
                  <a:txBody>
                    <a:bodyPr/>
                    <a:lstStyle/>
                    <a:p>
                      <a:r>
                        <a:rPr lang="en-US" dirty="0" smtClean="0"/>
                        <a:t>PWR </a:t>
                      </a:r>
                      <a:r>
                        <a:rPr lang="en-US" sz="1100" dirty="0" smtClean="0"/>
                        <a:t>(Postsecondary</a:t>
                      </a:r>
                      <a:r>
                        <a:rPr lang="en-US" sz="1100" baseline="0" dirty="0" smtClean="0"/>
                        <a:t> and Workforce Readiness) &amp; Endorsed Diplomas</a:t>
                      </a:r>
                      <a:endParaRPr lang="en-US" sz="1100" dirty="0"/>
                    </a:p>
                  </a:txBody>
                  <a:tcPr/>
                </a:tc>
                <a:tc>
                  <a:txBody>
                    <a:bodyPr/>
                    <a:lstStyle/>
                    <a:p>
                      <a:r>
                        <a:rPr lang="en-US" dirty="0" smtClean="0"/>
                        <a:t>SB08-212</a:t>
                      </a:r>
                      <a:endParaRPr lang="en-US" dirty="0"/>
                    </a:p>
                  </a:txBody>
                  <a:tcPr/>
                </a:tc>
                <a:tc>
                  <a:txBody>
                    <a:bodyPr/>
                    <a:lstStyle/>
                    <a:p>
                      <a:r>
                        <a:rPr lang="en-US" dirty="0" smtClean="0"/>
                        <a:t>SB08-212</a:t>
                      </a:r>
                      <a:endParaRPr lang="en-US" dirty="0"/>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SB08-212</a:t>
                      </a:r>
                    </a:p>
                    <a:p>
                      <a:endParaRPr lang="en-US" dirty="0"/>
                    </a:p>
                  </a:txBody>
                  <a:tcPr/>
                </a:tc>
              </a:tr>
              <a:tr h="541120">
                <a:tc>
                  <a:txBody>
                    <a:bodyPr/>
                    <a:lstStyle/>
                    <a:p>
                      <a:r>
                        <a:rPr lang="en-US" sz="1600" dirty="0" smtClean="0"/>
                        <a:t>Grad</a:t>
                      </a:r>
                      <a:r>
                        <a:rPr lang="en-US" sz="1600" baseline="0" dirty="0" smtClean="0"/>
                        <a:t> Guidelines</a:t>
                      </a:r>
                      <a:endParaRPr lang="en-US" sz="1600" dirty="0"/>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HB07-1118</a:t>
                      </a:r>
                    </a:p>
                  </a:txBody>
                  <a:tcPr>
                    <a:solidFill>
                      <a:srgbClr val="88245D"/>
                    </a:solidFill>
                  </a:tcPr>
                </a:tc>
                <a:tc>
                  <a:txBody>
                    <a:bodyPr/>
                    <a:lstStyle/>
                    <a:p>
                      <a:r>
                        <a:rPr lang="en-US" sz="1600" dirty="0" smtClean="0"/>
                        <a:t>HB07-1118</a:t>
                      </a:r>
                      <a:endParaRPr lang="en-US" sz="1600" dirty="0"/>
                    </a:p>
                  </a:txBody>
                  <a:tcPr>
                    <a:solidFill>
                      <a:srgbClr val="88245D"/>
                    </a:solidFill>
                  </a:tcPr>
                </a:tc>
                <a:tc>
                  <a:txBody>
                    <a:bodyPr/>
                    <a:lstStyle/>
                    <a:p>
                      <a:endParaRPr lang="en-US" sz="1600" dirty="0"/>
                    </a:p>
                  </a:txBody>
                  <a:tcPr>
                    <a:solidFill>
                      <a:srgbClr val="88245D"/>
                    </a:solidFill>
                  </a:tcPr>
                </a:tc>
                <a:tc>
                  <a:txBody>
                    <a:bodyPr/>
                    <a:lstStyle/>
                    <a:p>
                      <a:endParaRPr lang="en-US" sz="1600" dirty="0"/>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HB07-1118</a:t>
                      </a:r>
                    </a:p>
                  </a:txBody>
                  <a:tcPr>
                    <a:solidFill>
                      <a:srgbClr val="88245D"/>
                    </a:solidFill>
                  </a:tcPr>
                </a:tc>
              </a:tr>
              <a:tr h="541120">
                <a:tc>
                  <a:txBody>
                    <a:bodyPr/>
                    <a:lstStyle/>
                    <a:p>
                      <a:r>
                        <a:rPr lang="en-US" sz="1200" dirty="0" smtClean="0"/>
                        <a:t>School Counselor Corps</a:t>
                      </a:r>
                      <a:endParaRPr lang="en-US" sz="12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HB08-1370</a:t>
                      </a:r>
                    </a:p>
                  </a:txBody>
                  <a:tcPr/>
                </a:tc>
                <a:tc>
                  <a:txBody>
                    <a:bodyPr/>
                    <a:lstStyle/>
                    <a:p>
                      <a:endParaRPr lang="en-US" sz="1600" dirty="0"/>
                    </a:p>
                  </a:txBody>
                  <a:tcPr/>
                </a:tc>
                <a:tc>
                  <a:txBody>
                    <a:bodyPr/>
                    <a:lstStyle/>
                    <a:p>
                      <a:endParaRPr lang="en-US" sz="1600" dirty="0"/>
                    </a:p>
                  </a:txBody>
                  <a:tcPr/>
                </a:tc>
                <a:tc>
                  <a:txBody>
                    <a:bodyPr/>
                    <a:lstStyle/>
                    <a:p>
                      <a:r>
                        <a:rPr lang="en-US" sz="1600" dirty="0" smtClean="0"/>
                        <a:t>HB08-1370</a:t>
                      </a:r>
                      <a:endParaRPr lang="en-US" sz="1600" dirty="0"/>
                    </a:p>
                  </a:txBody>
                  <a:tcPr/>
                </a:tc>
              </a:tr>
              <a:tr h="313280">
                <a:tc>
                  <a:txBody>
                    <a:bodyPr/>
                    <a:lstStyle/>
                    <a:p>
                      <a:r>
                        <a:rPr lang="en-US" sz="1600" dirty="0" smtClean="0"/>
                        <a:t>ICAP</a:t>
                      </a:r>
                      <a:endParaRPr lang="en-US" sz="1600" dirty="0"/>
                    </a:p>
                  </a:txBody>
                  <a:tcPr>
                    <a:solidFill>
                      <a:srgbClr val="7030A0"/>
                    </a:solidFill>
                  </a:tcPr>
                </a:tc>
                <a:tc>
                  <a:txBody>
                    <a:bodyPr/>
                    <a:lstStyle/>
                    <a:p>
                      <a:r>
                        <a:rPr lang="en-US" sz="1600" dirty="0" smtClean="0"/>
                        <a:t>SB09-256</a:t>
                      </a:r>
                      <a:endParaRPr lang="en-US" sz="1600" dirty="0"/>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SB09-256</a:t>
                      </a:r>
                    </a:p>
                  </a:txBody>
                  <a:tcPr>
                    <a:solidFill>
                      <a:srgbClr val="7030A0"/>
                    </a:solidFill>
                  </a:tcPr>
                </a:tc>
                <a:tc>
                  <a:txBody>
                    <a:bodyPr/>
                    <a:lstStyle/>
                    <a:p>
                      <a:endParaRPr lang="en-US" sz="1600" dirty="0"/>
                    </a:p>
                  </a:txBody>
                  <a:tcPr>
                    <a:solidFill>
                      <a:srgbClr val="7030A0"/>
                    </a:solidFill>
                  </a:tcPr>
                </a:tc>
                <a:tc>
                  <a:txBody>
                    <a:bodyPr/>
                    <a:lstStyle/>
                    <a:p>
                      <a:endParaRPr lang="en-US" sz="1600" dirty="0"/>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SB09-256</a:t>
                      </a:r>
                    </a:p>
                  </a:txBody>
                  <a:tcPr>
                    <a:solidFill>
                      <a:srgbClr val="7030A0"/>
                    </a:solidFill>
                  </a:tcPr>
                </a:tc>
              </a:tr>
              <a:tr h="768960">
                <a:tc>
                  <a:txBody>
                    <a:bodyPr/>
                    <a:lstStyle/>
                    <a:p>
                      <a:r>
                        <a:rPr lang="en-US" sz="1600" dirty="0" smtClean="0"/>
                        <a:t>Concurrent Enrollment</a:t>
                      </a:r>
                      <a:endParaRPr lang="en-US" sz="1600" dirty="0"/>
                    </a:p>
                  </a:txBody>
                  <a:tcPr/>
                </a:tc>
                <a:tc>
                  <a:txBody>
                    <a:bodyPr/>
                    <a:lstStyle/>
                    <a:p>
                      <a:r>
                        <a:rPr lang="en-US" sz="1600" dirty="0" smtClean="0"/>
                        <a:t>HB09-1319</a:t>
                      </a:r>
                      <a:br>
                        <a:rPr lang="en-US" sz="1600" dirty="0" smtClean="0"/>
                      </a:br>
                      <a:r>
                        <a:rPr lang="en-US" sz="1600" dirty="0" smtClean="0"/>
                        <a:t>SB09-285</a:t>
                      </a:r>
                      <a:endParaRPr lang="en-US" sz="1600" dirty="0"/>
                    </a:p>
                  </a:txBody>
                  <a:tcPr/>
                </a:tc>
                <a:tc>
                  <a:txBody>
                    <a:bodyPr/>
                    <a:lstStyle/>
                    <a:p>
                      <a:r>
                        <a:rPr lang="en-US" sz="1600" dirty="0" smtClean="0"/>
                        <a:t>HB09-1319</a:t>
                      </a:r>
                      <a:br>
                        <a:rPr lang="en-US" sz="1600" dirty="0" smtClean="0"/>
                      </a:br>
                      <a:r>
                        <a:rPr lang="en-US" sz="1600" dirty="0" smtClean="0"/>
                        <a:t>SB09-285</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HB09-1319</a:t>
                      </a:r>
                      <a:br>
                        <a:rPr lang="en-US" sz="1600" dirty="0" smtClean="0"/>
                      </a:br>
                      <a:r>
                        <a:rPr lang="en-US" sz="1600" dirty="0" smtClean="0"/>
                        <a:t>SB09-285</a:t>
                      </a:r>
                    </a:p>
                  </a:txBody>
                  <a:tcPr/>
                </a:tc>
                <a:tc>
                  <a:txBody>
                    <a:bodyPr/>
                    <a:lstStyle/>
                    <a:p>
                      <a:r>
                        <a:rPr lang="en-US" sz="1600" dirty="0" smtClean="0"/>
                        <a:t>HB09-1319</a:t>
                      </a:r>
                      <a:br>
                        <a:rPr lang="en-US" sz="1600" dirty="0" smtClean="0"/>
                      </a:br>
                      <a:r>
                        <a:rPr lang="en-US" sz="1600" dirty="0" smtClean="0"/>
                        <a:t>SB09-285</a:t>
                      </a:r>
                    </a:p>
                  </a:txBody>
                  <a:tcPr/>
                </a:tc>
                <a:tc>
                  <a:txBody>
                    <a:bodyPr/>
                    <a:lstStyle/>
                    <a:p>
                      <a:r>
                        <a:rPr lang="en-US" sz="1600" dirty="0" smtClean="0"/>
                        <a:t>HB09-1319</a:t>
                      </a:r>
                      <a:br>
                        <a:rPr lang="en-US" sz="1600" dirty="0" smtClean="0"/>
                      </a:br>
                      <a:r>
                        <a:rPr lang="en-US" sz="1600" dirty="0" smtClean="0"/>
                        <a:t>SB09-285</a:t>
                      </a:r>
                    </a:p>
                  </a:txBody>
                  <a:tcPr/>
                </a:tc>
              </a:tr>
              <a:tr h="541120">
                <a:tc>
                  <a:txBody>
                    <a:bodyPr/>
                    <a:lstStyle/>
                    <a:p>
                      <a:r>
                        <a:rPr lang="en-US" sz="1600" dirty="0" smtClean="0"/>
                        <a:t>Early HS Grads</a:t>
                      </a:r>
                      <a:endParaRPr lang="en-US" sz="1600" dirty="0"/>
                    </a:p>
                  </a:txBody>
                  <a:tcPr>
                    <a:solidFill>
                      <a:srgbClr val="88245D"/>
                    </a:solidFill>
                  </a:tcPr>
                </a:tc>
                <a:tc>
                  <a:txBody>
                    <a:bodyPr/>
                    <a:lstStyle/>
                    <a:p>
                      <a:r>
                        <a:rPr lang="en-US" sz="1600" dirty="0" smtClean="0"/>
                        <a:t>HB12-1043</a:t>
                      </a:r>
                      <a:endParaRPr lang="en-US" sz="1600" dirty="0"/>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HB12-1043</a:t>
                      </a:r>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HB12-1043</a:t>
                      </a:r>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HB12-1043</a:t>
                      </a:r>
                    </a:p>
                  </a:txBody>
                  <a:tcPr>
                    <a:solidFill>
                      <a:srgbClr val="8824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HB12-1043</a:t>
                      </a:r>
                    </a:p>
                  </a:txBody>
                  <a:tcPr>
                    <a:solidFill>
                      <a:srgbClr val="88245D"/>
                    </a:solidFill>
                  </a:tcPr>
                </a:tc>
              </a:tr>
              <a:tr h="768960">
                <a:tc>
                  <a:txBody>
                    <a:bodyPr/>
                    <a:lstStyle/>
                    <a:p>
                      <a:r>
                        <a:rPr lang="en-US" sz="1600" dirty="0" smtClean="0"/>
                        <a:t>Dropout Recovery</a:t>
                      </a:r>
                      <a:endParaRPr lang="en-US" sz="1600" dirty="0"/>
                    </a:p>
                  </a:txBody>
                  <a:tcPr/>
                </a:tc>
                <a:tc>
                  <a:txBody>
                    <a:bodyPr/>
                    <a:lstStyle/>
                    <a:p>
                      <a:r>
                        <a:rPr lang="en-US" sz="1600" dirty="0" smtClean="0"/>
                        <a:t>HB12-1146</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HB12-1146</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HB12-1146</a:t>
                      </a:r>
                    </a:p>
                    <a:p>
                      <a:endParaRPr lang="en-US" sz="1600" dirty="0"/>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HB12-1146</a:t>
                      </a:r>
                    </a:p>
                    <a:p>
                      <a:endParaRPr lang="en-US" sz="1600" dirty="0"/>
                    </a:p>
                  </a:txBody>
                  <a:tcPr/>
                </a:tc>
              </a:tr>
              <a:tr h="541120">
                <a:tc>
                  <a:txBody>
                    <a:bodyPr/>
                    <a:lstStyle/>
                    <a:p>
                      <a:r>
                        <a:rPr lang="en-US" sz="1600" dirty="0" smtClean="0"/>
                        <a:t>Basic Skills Tests</a:t>
                      </a:r>
                      <a:endParaRPr lang="en-US" sz="1600" dirty="0"/>
                    </a:p>
                  </a:txBody>
                  <a:tcPr>
                    <a:solidFill>
                      <a:srgbClr val="88245D"/>
                    </a:solidFill>
                  </a:tcPr>
                </a:tc>
                <a:tc>
                  <a:txBody>
                    <a:bodyPr/>
                    <a:lstStyle/>
                    <a:p>
                      <a:r>
                        <a:rPr lang="en-US" sz="1600" dirty="0" smtClean="0"/>
                        <a:t>HB12-1345</a:t>
                      </a:r>
                      <a:endParaRPr lang="en-US" sz="1600" dirty="0"/>
                    </a:p>
                  </a:txBody>
                  <a:tcPr>
                    <a:solidFill>
                      <a:srgbClr val="88245D"/>
                    </a:solidFill>
                  </a:tcPr>
                </a:tc>
                <a:tc>
                  <a:txBody>
                    <a:bodyPr/>
                    <a:lstStyle/>
                    <a:p>
                      <a:r>
                        <a:rPr lang="en-US" sz="1600" dirty="0" smtClean="0"/>
                        <a:t>HB12-1345</a:t>
                      </a:r>
                      <a:endParaRPr lang="en-US" sz="1600" dirty="0"/>
                    </a:p>
                  </a:txBody>
                  <a:tcPr>
                    <a:solidFill>
                      <a:srgbClr val="88245D"/>
                    </a:solidFill>
                  </a:tcPr>
                </a:tc>
                <a:tc>
                  <a:txBody>
                    <a:bodyPr/>
                    <a:lstStyle/>
                    <a:p>
                      <a:endParaRPr lang="en-US" sz="1600" dirty="0"/>
                    </a:p>
                  </a:txBody>
                  <a:tcPr>
                    <a:solidFill>
                      <a:srgbClr val="88245D"/>
                    </a:solidFill>
                  </a:tcPr>
                </a:tc>
                <a:tc>
                  <a:txBody>
                    <a:bodyPr/>
                    <a:lstStyle/>
                    <a:p>
                      <a:endParaRPr lang="en-US" sz="1600" dirty="0"/>
                    </a:p>
                  </a:txBody>
                  <a:tcPr>
                    <a:solidFill>
                      <a:srgbClr val="88245D"/>
                    </a:solidFill>
                  </a:tcPr>
                </a:tc>
                <a:tc>
                  <a:txBody>
                    <a:bodyPr/>
                    <a:lstStyle/>
                    <a:p>
                      <a:r>
                        <a:rPr lang="en-US" sz="1600" dirty="0" smtClean="0"/>
                        <a:t>HB12-1345</a:t>
                      </a:r>
                      <a:endParaRPr lang="en-US" sz="1600" dirty="0"/>
                    </a:p>
                  </a:txBody>
                  <a:tcPr>
                    <a:solidFill>
                      <a:srgbClr val="88245D"/>
                    </a:solidFill>
                  </a:tcPr>
                </a:tc>
              </a:tr>
            </a:tbl>
          </a:graphicData>
        </a:graphic>
      </p:graphicFrame>
      <p:sp>
        <p:nvSpPr>
          <p:cNvPr id="6" name="TextBox 5"/>
          <p:cNvSpPr txBox="1"/>
          <p:nvPr/>
        </p:nvSpPr>
        <p:spPr>
          <a:xfrm>
            <a:off x="5715000" y="6488668"/>
            <a:ext cx="3200400" cy="261610"/>
          </a:xfrm>
          <a:prstGeom prst="rect">
            <a:avLst/>
          </a:prstGeom>
          <a:noFill/>
        </p:spPr>
        <p:txBody>
          <a:bodyPr wrap="square" rtlCol="0">
            <a:spAutoFit/>
          </a:bodyPr>
          <a:lstStyle/>
          <a:p>
            <a:r>
              <a:rPr lang="en-US" sz="1100" i="1" dirty="0" smtClean="0"/>
              <a:t>Source-CDE 2013</a:t>
            </a:r>
            <a:endParaRPr lang="en-US" sz="1100" i="1" dirty="0"/>
          </a:p>
        </p:txBody>
      </p:sp>
    </p:spTree>
    <p:extLst>
      <p:ext uri="{BB962C8B-B14F-4D97-AF65-F5344CB8AC3E}">
        <p14:creationId xmlns:p14="http://schemas.microsoft.com/office/powerpoint/2010/main" xmlns="" val="3921230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Colorado</a:t>
            </a:r>
            <a:endParaRPr lang="en-US" dirty="0"/>
          </a:p>
        </p:txBody>
      </p:sp>
      <p:pic>
        <p:nvPicPr>
          <p:cNvPr id="39938" name="Picture 2" descr="C:\Users\Tracy Thompson\AppData\Local\Microsoft\Windows\Temporary Internet Files\Content.IE5\M3AJQ3BX\MP900385596[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381000"/>
            <a:ext cx="3232830"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57200" y="2399782"/>
            <a:ext cx="4343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CDE ICAP </a:t>
            </a:r>
            <a:r>
              <a:rPr lang="en-US" dirty="0" smtClean="0">
                <a:hlinkClick r:id="rId3"/>
              </a:rPr>
              <a:t>Webpage</a:t>
            </a:r>
            <a:endParaRPr lang="en-US" dirty="0" smtClean="0"/>
          </a:p>
          <a:p>
            <a:endParaRPr lang="en-US" dirty="0"/>
          </a:p>
          <a:p>
            <a:pPr marL="285750" indent="-285750">
              <a:buFont typeface="Arial" panose="020B0604020202020204" pitchFamily="34" charset="0"/>
              <a:buChar char="•"/>
            </a:pPr>
            <a:r>
              <a:rPr lang="en-US" dirty="0" smtClean="0">
                <a:hlinkClick r:id="rId4"/>
              </a:rPr>
              <a:t>CDE Rules</a:t>
            </a:r>
            <a:endParaRPr lang="en-US" dirty="0"/>
          </a:p>
          <a:p>
            <a:endParaRPr lang="en-US" dirty="0" smtClean="0"/>
          </a:p>
          <a:p>
            <a:pPr marL="285750" indent="-285750">
              <a:buFont typeface="Arial" panose="020B0604020202020204" pitchFamily="34" charset="0"/>
              <a:buChar char="•"/>
            </a:pPr>
            <a:r>
              <a:rPr lang="en-US" dirty="0" smtClean="0">
                <a:hlinkClick r:id="rId5"/>
              </a:rPr>
              <a:t>CCCS </a:t>
            </a:r>
            <a:r>
              <a:rPr lang="en-US" dirty="0">
                <a:hlinkClick r:id="rId5"/>
              </a:rPr>
              <a:t>Webpage of 8 </a:t>
            </a:r>
            <a:r>
              <a:rPr lang="en-US" dirty="0" err="1">
                <a:hlinkClick r:id="rId5"/>
              </a:rPr>
              <a:t>bizillion</a:t>
            </a:r>
            <a:r>
              <a:rPr lang="en-US" dirty="0">
                <a:hlinkClick r:id="rId5"/>
              </a:rPr>
              <a:t> resources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396560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ontent Placeholder 3"/>
          <p:cNvGraphicFramePr>
            <a:graphicFrameLocks noGrp="1"/>
          </p:cNvGraphicFramePr>
          <p:nvPr>
            <p:ph/>
          </p:nvPr>
        </p:nvGraphicFramePr>
        <p:xfrm>
          <a:off x="381000" y="228600"/>
          <a:ext cx="8331200" cy="5951538"/>
        </p:xfrm>
        <a:graphic>
          <a:graphicData uri="http://schemas.openxmlformats.org/presentationml/2006/ole">
            <p:oleObj spid="_x0000_s37903" r:id="rId3" imgW="8327858" imgH="5950212" progId="Excel.Sheet.8">
              <p:embed/>
            </p:oleObj>
          </a:graphicData>
        </a:graphic>
      </p:graphicFrame>
      <p:sp>
        <p:nvSpPr>
          <p:cNvPr id="3" name="TextBox 2"/>
          <p:cNvSpPr txBox="1"/>
          <p:nvPr/>
        </p:nvSpPr>
        <p:spPr>
          <a:xfrm>
            <a:off x="5105400" y="5486400"/>
            <a:ext cx="2895600" cy="276999"/>
          </a:xfrm>
          <a:prstGeom prst="rect">
            <a:avLst/>
          </a:prstGeom>
          <a:noFill/>
        </p:spPr>
        <p:txBody>
          <a:bodyPr wrap="square" rtlCol="0">
            <a:spAutoFit/>
          </a:bodyPr>
          <a:lstStyle/>
          <a:p>
            <a:r>
              <a:rPr lang="en-US" sz="1200" i="1" dirty="0" smtClean="0"/>
              <a:t>Source: CCCS/CDE 2012</a:t>
            </a:r>
            <a:endParaRPr lang="en-US" sz="1200" i="1" dirty="0"/>
          </a:p>
        </p:txBody>
      </p:sp>
      <p:sp>
        <p:nvSpPr>
          <p:cNvPr id="4" name="TextBox 3"/>
          <p:cNvSpPr txBox="1"/>
          <p:nvPr/>
        </p:nvSpPr>
        <p:spPr>
          <a:xfrm>
            <a:off x="1524000" y="533400"/>
            <a:ext cx="6019800" cy="369332"/>
          </a:xfrm>
          <a:prstGeom prst="rect">
            <a:avLst/>
          </a:prstGeom>
          <a:noFill/>
        </p:spPr>
        <p:txBody>
          <a:bodyPr wrap="square" rtlCol="0">
            <a:spAutoFit/>
          </a:bodyPr>
          <a:lstStyle/>
          <a:p>
            <a:pPr algn="ctr"/>
            <a:r>
              <a:rPr lang="en-US" dirty="0" smtClean="0"/>
              <a:t>Four Components of Colorado’s ICAP</a:t>
            </a:r>
            <a:endParaRPr lang="en-US" dirty="0"/>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 which setting do you work?</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070347492"/>
              </p:ext>
            </p:extLst>
          </p:nvPr>
        </p:nvGraphicFramePr>
        <p:xfrm>
          <a:off x="1828800" y="2895600"/>
          <a:ext cx="5638801" cy="3333318"/>
        </p:xfrm>
        <a:graphic>
          <a:graphicData uri="http://schemas.openxmlformats.org/drawingml/2006/table">
            <a:tbl>
              <a:tblPr firstRow="1" firstCol="1" bandRow="1">
                <a:tableStyleId>{5C22544A-7EE6-4342-B048-85BDC9FD1C3A}</a:tableStyleId>
              </a:tblPr>
              <a:tblGrid>
                <a:gridCol w="2851079"/>
                <a:gridCol w="1837362"/>
                <a:gridCol w="950360"/>
              </a:tblGrid>
              <a:tr h="180141">
                <a:tc>
                  <a:txBody>
                    <a:bodyPr/>
                    <a:lstStyle/>
                    <a:p>
                      <a:pPr marL="0" marR="0">
                        <a:lnSpc>
                          <a:spcPct val="115000"/>
                        </a:lnSpc>
                        <a:spcBef>
                          <a:spcPts val="0"/>
                        </a:spcBef>
                        <a:spcAft>
                          <a:spcPts val="0"/>
                        </a:spcAft>
                      </a:pPr>
                      <a:r>
                        <a:rPr lang="en-US" sz="1600" dirty="0">
                          <a:effectLst/>
                        </a:rPr>
                        <a:t>Elementary Grades School (ECE or </a:t>
                      </a:r>
                      <a:r>
                        <a:rPr lang="en-US" sz="1600" dirty="0" err="1" smtClean="0">
                          <a:effectLst/>
                        </a:rPr>
                        <a:t>preK</a:t>
                      </a:r>
                      <a:r>
                        <a:rPr lang="en-US" sz="1600" dirty="0" smtClean="0">
                          <a:effectLst/>
                        </a:rPr>
                        <a:t>/K5th </a:t>
                      </a:r>
                      <a:r>
                        <a:rPr lang="en-US" sz="1600" dirty="0">
                          <a:effectLst/>
                        </a:rPr>
                        <a:t>grade) </a:t>
                      </a:r>
                      <a:endParaRPr lang="en-US" sz="1600" dirty="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dirty="0">
                          <a:effectLst/>
                        </a:rPr>
                        <a:t>27</a:t>
                      </a:r>
                      <a:endParaRPr lang="en-US" sz="1800" dirty="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7%</a:t>
                      </a:r>
                      <a:endParaRPr lang="en-US" sz="1800" dirty="0">
                        <a:effectLst/>
                        <a:latin typeface="Calibri"/>
                        <a:ea typeface="Calibri"/>
                        <a:cs typeface="Times New Roman"/>
                      </a:endParaRPr>
                    </a:p>
                  </a:txBody>
                  <a:tcPr marL="187590" marR="8501" marT="8501" marB="68008"/>
                </a:tc>
              </a:tr>
              <a:tr h="421334">
                <a:tc>
                  <a:txBody>
                    <a:bodyPr/>
                    <a:lstStyle/>
                    <a:p>
                      <a:pPr marL="0" marR="0">
                        <a:lnSpc>
                          <a:spcPct val="115000"/>
                        </a:lnSpc>
                        <a:spcBef>
                          <a:spcPts val="0"/>
                        </a:spcBef>
                        <a:spcAft>
                          <a:spcPts val="0"/>
                        </a:spcAft>
                      </a:pPr>
                      <a:r>
                        <a:rPr lang="en-US" sz="1600" dirty="0">
                          <a:effectLst/>
                        </a:rPr>
                        <a:t>Middle Grades School (</a:t>
                      </a:r>
                      <a:r>
                        <a:rPr lang="en-US" sz="1600" dirty="0" smtClean="0">
                          <a:effectLst/>
                        </a:rPr>
                        <a:t>6th8th </a:t>
                      </a:r>
                      <a:r>
                        <a:rPr lang="en-US" sz="1600" dirty="0">
                          <a:effectLst/>
                        </a:rPr>
                        <a:t>grade)</a:t>
                      </a:r>
                      <a:endParaRPr lang="en-US" sz="1600" dirty="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a:effectLst/>
                        </a:rPr>
                        <a:t>75</a:t>
                      </a:r>
                      <a:endParaRPr lang="en-US" sz="180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19%</a:t>
                      </a:r>
                      <a:endParaRPr lang="en-US" sz="1800" dirty="0">
                        <a:effectLst/>
                        <a:latin typeface="Calibri"/>
                        <a:ea typeface="Calibri"/>
                        <a:cs typeface="Times New Roman"/>
                      </a:endParaRPr>
                    </a:p>
                  </a:txBody>
                  <a:tcPr marL="187590" marR="8501" marT="8501" marB="68008"/>
                </a:tc>
              </a:tr>
              <a:tr h="421334">
                <a:tc>
                  <a:txBody>
                    <a:bodyPr/>
                    <a:lstStyle/>
                    <a:p>
                      <a:pPr marL="0" marR="0">
                        <a:lnSpc>
                          <a:spcPct val="115000"/>
                        </a:lnSpc>
                        <a:spcBef>
                          <a:spcPts val="0"/>
                        </a:spcBef>
                        <a:spcAft>
                          <a:spcPts val="0"/>
                        </a:spcAft>
                      </a:pPr>
                      <a:r>
                        <a:rPr lang="en-US" sz="1600" dirty="0">
                          <a:effectLst/>
                        </a:rPr>
                        <a:t>High School Grades (</a:t>
                      </a:r>
                      <a:r>
                        <a:rPr lang="en-US" sz="1600" dirty="0" smtClean="0">
                          <a:effectLst/>
                        </a:rPr>
                        <a:t>9th12th </a:t>
                      </a:r>
                      <a:r>
                        <a:rPr lang="en-US" sz="1600" dirty="0">
                          <a:effectLst/>
                        </a:rPr>
                        <a:t>grade)</a:t>
                      </a:r>
                      <a:endParaRPr lang="en-US" sz="1600" dirty="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dirty="0">
                          <a:effectLst/>
                        </a:rPr>
                        <a:t>242</a:t>
                      </a:r>
                      <a:endParaRPr lang="en-US" sz="1800" dirty="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61%</a:t>
                      </a:r>
                      <a:endParaRPr lang="en-US" sz="1800" dirty="0">
                        <a:effectLst/>
                        <a:latin typeface="Calibri"/>
                        <a:ea typeface="Calibri"/>
                        <a:cs typeface="Times New Roman"/>
                      </a:endParaRPr>
                    </a:p>
                  </a:txBody>
                  <a:tcPr marL="187590" marR="8501" marT="8501" marB="68008"/>
                </a:tc>
              </a:tr>
              <a:tr h="259128">
                <a:tc>
                  <a:txBody>
                    <a:bodyPr/>
                    <a:lstStyle/>
                    <a:p>
                      <a:pPr marL="0" marR="0">
                        <a:lnSpc>
                          <a:spcPct val="115000"/>
                        </a:lnSpc>
                        <a:spcBef>
                          <a:spcPts val="0"/>
                        </a:spcBef>
                        <a:spcAft>
                          <a:spcPts val="0"/>
                        </a:spcAft>
                      </a:pPr>
                      <a:r>
                        <a:rPr lang="en-US" sz="1600" dirty="0" smtClean="0">
                          <a:effectLst/>
                        </a:rPr>
                        <a:t>K12 </a:t>
                      </a:r>
                      <a:r>
                        <a:rPr lang="en-US" sz="1600" dirty="0">
                          <a:effectLst/>
                        </a:rPr>
                        <a:t>School</a:t>
                      </a:r>
                      <a:endParaRPr lang="en-US" sz="1600" dirty="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a:effectLst/>
                        </a:rPr>
                        <a:t>40</a:t>
                      </a:r>
                      <a:endParaRPr lang="en-US" sz="180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10%</a:t>
                      </a:r>
                      <a:endParaRPr lang="en-US" sz="1800" dirty="0">
                        <a:effectLst/>
                        <a:latin typeface="Calibri"/>
                        <a:ea typeface="Calibri"/>
                        <a:cs typeface="Times New Roman"/>
                      </a:endParaRPr>
                    </a:p>
                  </a:txBody>
                  <a:tcPr marL="187590" marR="8501" marT="8501" marB="68008"/>
                </a:tc>
              </a:tr>
              <a:tr h="259128">
                <a:tc>
                  <a:txBody>
                    <a:bodyPr/>
                    <a:lstStyle/>
                    <a:p>
                      <a:pPr marL="0" marR="0">
                        <a:lnSpc>
                          <a:spcPct val="115000"/>
                        </a:lnSpc>
                        <a:spcBef>
                          <a:spcPts val="0"/>
                        </a:spcBef>
                        <a:spcAft>
                          <a:spcPts val="0"/>
                        </a:spcAft>
                      </a:pPr>
                      <a:r>
                        <a:rPr lang="en-US" sz="1600">
                          <a:effectLst/>
                        </a:rPr>
                        <a:t>Post Secondary Setting</a:t>
                      </a:r>
                      <a:endParaRPr lang="en-US" sz="160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a:effectLst/>
                        </a:rPr>
                        <a:t>5</a:t>
                      </a:r>
                      <a:endParaRPr lang="en-US" sz="180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1%</a:t>
                      </a:r>
                      <a:endParaRPr lang="en-US" sz="1800" dirty="0">
                        <a:effectLst/>
                        <a:latin typeface="Calibri"/>
                        <a:ea typeface="Calibri"/>
                        <a:cs typeface="Times New Roman"/>
                      </a:endParaRPr>
                    </a:p>
                  </a:txBody>
                  <a:tcPr marL="187590" marR="8501" marT="8501" marB="68008"/>
                </a:tc>
              </a:tr>
              <a:tr h="421334">
                <a:tc>
                  <a:txBody>
                    <a:bodyPr/>
                    <a:lstStyle/>
                    <a:p>
                      <a:pPr marL="0" marR="0">
                        <a:lnSpc>
                          <a:spcPct val="115000"/>
                        </a:lnSpc>
                        <a:spcBef>
                          <a:spcPts val="0"/>
                        </a:spcBef>
                        <a:spcAft>
                          <a:spcPts val="0"/>
                        </a:spcAft>
                      </a:pPr>
                      <a:r>
                        <a:rPr lang="en-US" sz="1600" dirty="0">
                          <a:effectLst/>
                        </a:rPr>
                        <a:t>School District/BOCES Central Office</a:t>
                      </a:r>
                      <a:endParaRPr lang="en-US" sz="1600" dirty="0">
                        <a:effectLst/>
                        <a:latin typeface="Calibri"/>
                        <a:ea typeface="Calibri"/>
                        <a:cs typeface="Times New Roman"/>
                      </a:endParaRPr>
                    </a:p>
                  </a:txBody>
                  <a:tcPr marL="8501" marR="8501" marT="8501" marB="68008"/>
                </a:tc>
                <a:tc>
                  <a:txBody>
                    <a:bodyPr/>
                    <a:lstStyle/>
                    <a:p>
                      <a:pPr marL="0" marR="0" algn="r">
                        <a:lnSpc>
                          <a:spcPct val="115000"/>
                        </a:lnSpc>
                        <a:spcBef>
                          <a:spcPts val="0"/>
                        </a:spcBef>
                        <a:spcAft>
                          <a:spcPts val="0"/>
                        </a:spcAft>
                      </a:pPr>
                      <a:r>
                        <a:rPr lang="en-US" sz="1800">
                          <a:effectLst/>
                        </a:rPr>
                        <a:t>8</a:t>
                      </a:r>
                      <a:endParaRPr lang="en-US" sz="1800">
                        <a:effectLst/>
                        <a:latin typeface="Calibri"/>
                        <a:ea typeface="Calibri"/>
                        <a:cs typeface="Times New Roman"/>
                      </a:endParaRPr>
                    </a:p>
                  </a:txBody>
                  <a:tcPr marL="187590" marR="8501" marT="8501" marB="68008"/>
                </a:tc>
                <a:tc>
                  <a:txBody>
                    <a:bodyPr/>
                    <a:lstStyle/>
                    <a:p>
                      <a:pPr marL="0" marR="0" algn="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187590" marR="8501" marT="8501" marB="68008"/>
                </a:tc>
              </a:tr>
            </a:tbl>
          </a:graphicData>
        </a:graphic>
      </p:graphicFrame>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143000"/>
            <a:ext cx="3624485" cy="175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614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smtClean="0"/>
              <a:t>A document consisting of a student’s  (a) course taking and post-secondary plans aligned to career goals and (b) documentation of the range of college and career readiness skills he/she has developed.</a:t>
            </a:r>
          </a:p>
          <a:p>
            <a:pPr>
              <a:buNone/>
            </a:pPr>
            <a:endParaRPr lang="en-US" sz="2400" dirty="0" smtClean="0"/>
          </a:p>
          <a:p>
            <a:r>
              <a:rPr lang="en-US" sz="2400" dirty="0" smtClean="0"/>
              <a:t>A </a:t>
            </a:r>
            <a:r>
              <a:rPr lang="en-US" sz="2400" dirty="0"/>
              <a:t>process that relies on a student’s understanding of the relevance of school courses as well as out-of‐school learning opportunities and provides the student access to career development opportunities that </a:t>
            </a:r>
            <a:r>
              <a:rPr lang="en-US" sz="2400" dirty="0" smtClean="0"/>
              <a:t>incorporate self-exploration</a:t>
            </a:r>
            <a:r>
              <a:rPr lang="en-US" sz="2400" dirty="0"/>
              <a:t>, career exploration, and career planning and management activities</a:t>
            </a:r>
            <a:r>
              <a:rPr lang="en-US" sz="2400" dirty="0" smtClean="0"/>
              <a:t>.</a:t>
            </a:r>
            <a:endParaRPr lang="en-US" sz="2400" dirty="0"/>
          </a:p>
        </p:txBody>
      </p:sp>
      <p:sp>
        <p:nvSpPr>
          <p:cNvPr id="2" name="Title 1"/>
          <p:cNvSpPr>
            <a:spLocks noGrp="1"/>
          </p:cNvSpPr>
          <p:nvPr>
            <p:ph type="title"/>
          </p:nvPr>
        </p:nvSpPr>
        <p:spPr/>
        <p:txBody>
          <a:bodyPr/>
          <a:lstStyle/>
          <a:p>
            <a:r>
              <a:rPr lang="en-US" dirty="0" smtClean="0"/>
              <a:t>What is a Quality ILP?</a:t>
            </a:r>
            <a:endParaRPr lang="en-US" dirty="0"/>
          </a:p>
        </p:txBody>
      </p:sp>
      <p:sp>
        <p:nvSpPr>
          <p:cNvPr id="6" name="TextBox 5"/>
          <p:cNvSpPr txBox="1"/>
          <p:nvPr/>
        </p:nvSpPr>
        <p:spPr>
          <a:xfrm>
            <a:off x="4191000" y="6096000"/>
            <a:ext cx="4267200" cy="738664"/>
          </a:xfrm>
          <a:prstGeom prst="rect">
            <a:avLst/>
          </a:prstGeom>
          <a:noFill/>
        </p:spPr>
        <p:txBody>
          <a:bodyPr wrap="square" rtlCol="0">
            <a:spAutoFit/>
          </a:bodyPr>
          <a:lstStyle/>
          <a:p>
            <a:r>
              <a:rPr lang="en-US" sz="1200" i="1" dirty="0" smtClean="0"/>
              <a:t>Source: National Collaborative on Workforce and Disability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305800" cy="1143000"/>
          </a:xfrm>
        </p:spPr>
        <p:txBody>
          <a:bodyPr>
            <a:normAutofit fontScale="90000"/>
          </a:bodyPr>
          <a:lstStyle/>
          <a:p>
            <a:pPr algn="ctr"/>
            <a:r>
              <a:rPr lang="en-US" sz="3600" dirty="0" smtClean="0"/>
              <a:t>Which part of the state are you located?</a:t>
            </a:r>
            <a:endParaRPr lang="en-US"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283947602"/>
              </p:ext>
            </p:extLst>
          </p:nvPr>
        </p:nvGraphicFramePr>
        <p:xfrm>
          <a:off x="1371600" y="3103343"/>
          <a:ext cx="6324599" cy="3610737"/>
        </p:xfrm>
        <a:graphic>
          <a:graphicData uri="http://schemas.openxmlformats.org/drawingml/2006/table">
            <a:tbl>
              <a:tblPr firstRow="1" firstCol="1" bandRow="1">
                <a:tableStyleId>{5C22544A-7EE6-4342-B048-85BDC9FD1C3A}</a:tableStyleId>
              </a:tblPr>
              <a:tblGrid>
                <a:gridCol w="3903297"/>
                <a:gridCol w="1210651"/>
                <a:gridCol w="1210651"/>
              </a:tblGrid>
              <a:tr h="344717">
                <a:tc>
                  <a:txBody>
                    <a:bodyPr/>
                    <a:lstStyle/>
                    <a:p>
                      <a:pPr marL="0" marR="0">
                        <a:lnSpc>
                          <a:spcPct val="115000"/>
                        </a:lnSpc>
                        <a:spcBef>
                          <a:spcPts val="0"/>
                        </a:spcBef>
                        <a:spcAft>
                          <a:spcPts val="0"/>
                        </a:spcAft>
                      </a:pPr>
                      <a:r>
                        <a:rPr lang="en-US" sz="1400" dirty="0">
                          <a:effectLst/>
                        </a:rPr>
                        <a:t>Denver Metro</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169</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43%</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dirty="0">
                          <a:effectLst/>
                        </a:rPr>
                        <a:t>Colorado Springs/Pueblo/Trinidad Metro</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53</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13%</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dirty="0">
                          <a:effectLst/>
                        </a:rPr>
                        <a:t>Ft. Collins/Loveland/Longmont Metro</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58</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15%</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dirty="0">
                          <a:effectLst/>
                        </a:rPr>
                        <a:t>Northeast Colorado</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27</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7%</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dirty="0">
                          <a:effectLst/>
                        </a:rPr>
                        <a:t>Southeast Colorado</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19</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5%</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a:effectLst/>
                        </a:rPr>
                        <a:t>Southwest Colorado</a:t>
                      </a:r>
                      <a:endParaRPr lang="en-US" sz="14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24</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6%</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a:effectLst/>
                        </a:rPr>
                        <a:t>Western Slope</a:t>
                      </a:r>
                      <a:endParaRPr lang="en-US" sz="14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27</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7%</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a:effectLst/>
                        </a:rPr>
                        <a:t>Northwest </a:t>
                      </a:r>
                      <a:endParaRPr lang="en-US" sz="14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9</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2%</a:t>
                      </a:r>
                      <a:endParaRPr lang="en-US" sz="1800" dirty="0">
                        <a:effectLst/>
                        <a:latin typeface="Calibri"/>
                        <a:ea typeface="Calibri"/>
                        <a:cs typeface="Times New Roman"/>
                      </a:endParaRPr>
                    </a:p>
                  </a:txBody>
                  <a:tcPr marL="210185" marR="9525" marT="9525" marB="76200"/>
                </a:tc>
              </a:tr>
              <a:tr h="344717">
                <a:tc>
                  <a:txBody>
                    <a:bodyPr/>
                    <a:lstStyle/>
                    <a:p>
                      <a:pPr marL="0" marR="0">
                        <a:lnSpc>
                          <a:spcPct val="115000"/>
                        </a:lnSpc>
                        <a:spcBef>
                          <a:spcPts val="0"/>
                        </a:spcBef>
                        <a:spcAft>
                          <a:spcPts val="0"/>
                        </a:spcAft>
                      </a:pPr>
                      <a:r>
                        <a:rPr lang="en-US" sz="1400" dirty="0">
                          <a:effectLst/>
                        </a:rPr>
                        <a:t>Central Mountains</a:t>
                      </a:r>
                      <a:endParaRPr lang="en-US" sz="14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10</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a:effectLst/>
                        </a:rPr>
                        <a:t>3%</a:t>
                      </a:r>
                      <a:endParaRPr lang="en-US" sz="1800" dirty="0">
                        <a:effectLst/>
                        <a:latin typeface="Calibri"/>
                        <a:ea typeface="Calibri"/>
                        <a:cs typeface="Times New Roman"/>
                      </a:endParaRPr>
                    </a:p>
                  </a:txBody>
                  <a:tcPr marL="210185" marR="9525" marT="9525" marB="76200"/>
                </a:tc>
              </a:tr>
            </a:tbl>
          </a:graphicData>
        </a:graphic>
      </p:graphicFrame>
      <p:pic>
        <p:nvPicPr>
          <p:cNvPr id="2049" name="Picture 1" descr="https://chart.googleapis.com/chart?cht=p&amp;chs=345x150&amp;chl=Denver%20Metr%20%5B169%5D%7CColorado%20Spr%20%5B53%5D%7CFt.%20Collins%2F%20%5B58%5D%7CNortheast%20Co%20%5B27%5D%7CSoutheast%20Co%20%5B19%5D%7CSouthwest%20Co%20%5B24%5D%7CWestern%20Slop%20%5B27%5D%7CNorthwest%20%20%5B9%5D%7CCentral%20Moun%20%5B10%5D&amp;chco=ff9900&amp;chd=e%3AbTIkJXEXDED4EXBdB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219200"/>
            <a:ext cx="4333528" cy="1884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5140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dirty="0" smtClean="0"/>
              <a:t>In what grade is your school district implementing ICAP?</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4430" y="2000250"/>
            <a:ext cx="5060633" cy="440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181600" y="2133600"/>
            <a:ext cx="762000" cy="400110"/>
          </a:xfrm>
          <a:prstGeom prst="rect">
            <a:avLst/>
          </a:prstGeom>
          <a:noFill/>
        </p:spPr>
        <p:txBody>
          <a:bodyPr wrap="square" rtlCol="0">
            <a:spAutoFit/>
          </a:bodyPr>
          <a:lstStyle/>
          <a:p>
            <a:r>
              <a:rPr lang="en-US" sz="2000" b="1" dirty="0" smtClean="0"/>
              <a:t>17%</a:t>
            </a:r>
            <a:endParaRPr lang="en-US" sz="2000" b="1" dirty="0"/>
          </a:p>
        </p:txBody>
      </p:sp>
      <p:sp>
        <p:nvSpPr>
          <p:cNvPr id="5" name="TextBox 4"/>
          <p:cNvSpPr txBox="1"/>
          <p:nvPr/>
        </p:nvSpPr>
        <p:spPr>
          <a:xfrm>
            <a:off x="5334000" y="2533710"/>
            <a:ext cx="762000" cy="400110"/>
          </a:xfrm>
          <a:prstGeom prst="rect">
            <a:avLst/>
          </a:prstGeom>
          <a:noFill/>
        </p:spPr>
        <p:txBody>
          <a:bodyPr wrap="square" rtlCol="0">
            <a:spAutoFit/>
          </a:bodyPr>
          <a:lstStyle/>
          <a:p>
            <a:r>
              <a:rPr lang="en-US" sz="2000" b="1" dirty="0" smtClean="0"/>
              <a:t> 18%</a:t>
            </a:r>
            <a:endParaRPr lang="en-US" sz="2000" b="1" dirty="0"/>
          </a:p>
        </p:txBody>
      </p:sp>
      <p:sp>
        <p:nvSpPr>
          <p:cNvPr id="7" name="TextBox 6"/>
          <p:cNvSpPr txBox="1"/>
          <p:nvPr/>
        </p:nvSpPr>
        <p:spPr>
          <a:xfrm>
            <a:off x="5333999" y="3048000"/>
            <a:ext cx="881063" cy="400110"/>
          </a:xfrm>
          <a:prstGeom prst="rect">
            <a:avLst/>
          </a:prstGeom>
          <a:noFill/>
        </p:spPr>
        <p:txBody>
          <a:bodyPr wrap="square" rtlCol="0">
            <a:spAutoFit/>
          </a:bodyPr>
          <a:lstStyle/>
          <a:p>
            <a:r>
              <a:rPr lang="en-US" sz="2000" b="1" dirty="0" smtClean="0"/>
              <a:t> 18%</a:t>
            </a:r>
            <a:endParaRPr lang="en-US" sz="2000" b="1" dirty="0"/>
          </a:p>
        </p:txBody>
      </p:sp>
      <p:sp>
        <p:nvSpPr>
          <p:cNvPr id="9" name="TextBox 8"/>
          <p:cNvSpPr txBox="1"/>
          <p:nvPr/>
        </p:nvSpPr>
        <p:spPr>
          <a:xfrm>
            <a:off x="5562600" y="3448110"/>
            <a:ext cx="914400" cy="400110"/>
          </a:xfrm>
          <a:prstGeom prst="rect">
            <a:avLst/>
          </a:prstGeom>
          <a:noFill/>
        </p:spPr>
        <p:txBody>
          <a:bodyPr wrap="square" rtlCol="0">
            <a:spAutoFit/>
          </a:bodyPr>
          <a:lstStyle/>
          <a:p>
            <a:r>
              <a:rPr lang="en-US" sz="2000" b="1" dirty="0" smtClean="0"/>
              <a:t> 18%</a:t>
            </a:r>
            <a:endParaRPr lang="en-US" sz="2000" b="1" dirty="0"/>
          </a:p>
        </p:txBody>
      </p:sp>
      <p:sp>
        <p:nvSpPr>
          <p:cNvPr id="10" name="TextBox 9"/>
          <p:cNvSpPr txBox="1"/>
          <p:nvPr/>
        </p:nvSpPr>
        <p:spPr>
          <a:xfrm>
            <a:off x="4343400" y="3962400"/>
            <a:ext cx="1600200" cy="400110"/>
          </a:xfrm>
          <a:prstGeom prst="rect">
            <a:avLst/>
          </a:prstGeom>
          <a:noFill/>
        </p:spPr>
        <p:txBody>
          <a:bodyPr wrap="square" rtlCol="0">
            <a:spAutoFit/>
          </a:bodyPr>
          <a:lstStyle/>
          <a:p>
            <a:r>
              <a:rPr lang="en-US" sz="2000" b="1" dirty="0" smtClean="0"/>
              <a:t> 11%</a:t>
            </a:r>
            <a:endParaRPr lang="en-US" sz="2000" b="1" dirty="0"/>
          </a:p>
        </p:txBody>
      </p:sp>
      <p:sp>
        <p:nvSpPr>
          <p:cNvPr id="11" name="TextBox 10"/>
          <p:cNvSpPr txBox="1"/>
          <p:nvPr/>
        </p:nvSpPr>
        <p:spPr>
          <a:xfrm>
            <a:off x="4106141" y="4362189"/>
            <a:ext cx="1104900" cy="400110"/>
          </a:xfrm>
          <a:prstGeom prst="rect">
            <a:avLst/>
          </a:prstGeom>
          <a:noFill/>
        </p:spPr>
        <p:txBody>
          <a:bodyPr wrap="square" rtlCol="0">
            <a:spAutoFit/>
          </a:bodyPr>
          <a:lstStyle/>
          <a:p>
            <a:r>
              <a:rPr lang="en-US" sz="2000" b="1" dirty="0" smtClean="0"/>
              <a:t> 9%</a:t>
            </a:r>
            <a:endParaRPr lang="en-US" sz="2000" b="1" dirty="0"/>
          </a:p>
        </p:txBody>
      </p:sp>
      <p:sp>
        <p:nvSpPr>
          <p:cNvPr id="12" name="TextBox 11"/>
          <p:cNvSpPr txBox="1"/>
          <p:nvPr/>
        </p:nvSpPr>
        <p:spPr>
          <a:xfrm>
            <a:off x="3810000" y="4762299"/>
            <a:ext cx="1066800" cy="400110"/>
          </a:xfrm>
          <a:prstGeom prst="rect">
            <a:avLst/>
          </a:prstGeom>
          <a:noFill/>
        </p:spPr>
        <p:txBody>
          <a:bodyPr wrap="square" rtlCol="0">
            <a:spAutoFit/>
          </a:bodyPr>
          <a:lstStyle/>
          <a:p>
            <a:r>
              <a:rPr lang="en-US" sz="2000" b="1" dirty="0" smtClean="0"/>
              <a:t> 7%</a:t>
            </a:r>
            <a:endParaRPr lang="en-US" sz="2000" b="1" dirty="0"/>
          </a:p>
        </p:txBody>
      </p:sp>
      <p:sp>
        <p:nvSpPr>
          <p:cNvPr id="13" name="TextBox 12"/>
          <p:cNvSpPr txBox="1"/>
          <p:nvPr/>
        </p:nvSpPr>
        <p:spPr>
          <a:xfrm>
            <a:off x="2667000" y="5257800"/>
            <a:ext cx="685800" cy="400110"/>
          </a:xfrm>
          <a:prstGeom prst="rect">
            <a:avLst/>
          </a:prstGeom>
          <a:noFill/>
        </p:spPr>
        <p:txBody>
          <a:bodyPr wrap="square" rtlCol="0">
            <a:spAutoFit/>
          </a:bodyPr>
          <a:lstStyle/>
          <a:p>
            <a:r>
              <a:rPr lang="en-US" sz="2000" b="1" dirty="0" smtClean="0"/>
              <a:t>0%</a:t>
            </a:r>
            <a:endParaRPr lang="en-US" sz="2000" b="1" dirty="0"/>
          </a:p>
        </p:txBody>
      </p:sp>
      <p:sp>
        <p:nvSpPr>
          <p:cNvPr id="14" name="TextBox 13"/>
          <p:cNvSpPr txBox="1"/>
          <p:nvPr/>
        </p:nvSpPr>
        <p:spPr>
          <a:xfrm>
            <a:off x="2739736" y="5657910"/>
            <a:ext cx="865346" cy="400110"/>
          </a:xfrm>
          <a:prstGeom prst="rect">
            <a:avLst/>
          </a:prstGeom>
          <a:noFill/>
        </p:spPr>
        <p:txBody>
          <a:bodyPr wrap="square" rtlCol="0">
            <a:spAutoFit/>
          </a:bodyPr>
          <a:lstStyle/>
          <a:p>
            <a:r>
              <a:rPr lang="en-US" sz="2000" b="1" dirty="0" smtClean="0"/>
              <a:t>1%</a:t>
            </a:r>
            <a:endParaRPr lang="en-US" sz="2000" b="1" dirty="0"/>
          </a:p>
        </p:txBody>
      </p:sp>
    </p:spTree>
    <p:extLst>
      <p:ext uri="{BB962C8B-B14F-4D97-AF65-F5344CB8AC3E}">
        <p14:creationId xmlns:p14="http://schemas.microsoft.com/office/powerpoint/2010/main" xmlns="" val="2674849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Who is mainly responsible for implementing ICAPs in your setting?</a:t>
            </a:r>
            <a:endParaRPr lang="en-US" sz="36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2209800"/>
            <a:ext cx="6106886" cy="3717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477000" y="2438400"/>
            <a:ext cx="849086" cy="400110"/>
          </a:xfrm>
          <a:prstGeom prst="rect">
            <a:avLst/>
          </a:prstGeom>
          <a:noFill/>
        </p:spPr>
        <p:txBody>
          <a:bodyPr wrap="square" rtlCol="0">
            <a:spAutoFit/>
          </a:bodyPr>
          <a:lstStyle/>
          <a:p>
            <a:r>
              <a:rPr lang="en-US" sz="2000" b="1" dirty="0" smtClean="0"/>
              <a:t> 83%</a:t>
            </a:r>
            <a:endParaRPr lang="en-US" sz="2000" b="1" dirty="0"/>
          </a:p>
        </p:txBody>
      </p:sp>
      <p:sp>
        <p:nvSpPr>
          <p:cNvPr id="5" name="TextBox 4"/>
          <p:cNvSpPr txBox="1"/>
          <p:nvPr/>
        </p:nvSpPr>
        <p:spPr>
          <a:xfrm>
            <a:off x="3352800" y="2971800"/>
            <a:ext cx="919843" cy="400110"/>
          </a:xfrm>
          <a:prstGeom prst="rect">
            <a:avLst/>
          </a:prstGeom>
          <a:noFill/>
        </p:spPr>
        <p:txBody>
          <a:bodyPr wrap="square" rtlCol="0">
            <a:spAutoFit/>
          </a:bodyPr>
          <a:lstStyle/>
          <a:p>
            <a:r>
              <a:rPr lang="en-US" sz="2000" b="1" dirty="0" smtClean="0"/>
              <a:t>2%</a:t>
            </a:r>
            <a:endParaRPr lang="en-US" sz="2000" b="1" dirty="0"/>
          </a:p>
        </p:txBody>
      </p:sp>
      <p:sp>
        <p:nvSpPr>
          <p:cNvPr id="6" name="TextBox 5"/>
          <p:cNvSpPr txBox="1"/>
          <p:nvPr/>
        </p:nvSpPr>
        <p:spPr>
          <a:xfrm>
            <a:off x="3657600" y="3505200"/>
            <a:ext cx="615043" cy="400110"/>
          </a:xfrm>
          <a:prstGeom prst="rect">
            <a:avLst/>
          </a:prstGeom>
          <a:noFill/>
        </p:spPr>
        <p:txBody>
          <a:bodyPr wrap="square" rtlCol="0">
            <a:spAutoFit/>
          </a:bodyPr>
          <a:lstStyle/>
          <a:p>
            <a:r>
              <a:rPr lang="en-US" sz="2000" b="1" dirty="0" smtClean="0"/>
              <a:t>9%</a:t>
            </a:r>
            <a:endParaRPr lang="en-US" sz="2000" b="1" dirty="0"/>
          </a:p>
        </p:txBody>
      </p:sp>
      <p:sp>
        <p:nvSpPr>
          <p:cNvPr id="7" name="TextBox 6"/>
          <p:cNvSpPr txBox="1"/>
          <p:nvPr/>
        </p:nvSpPr>
        <p:spPr>
          <a:xfrm>
            <a:off x="3505200" y="4068417"/>
            <a:ext cx="767443" cy="400110"/>
          </a:xfrm>
          <a:prstGeom prst="rect">
            <a:avLst/>
          </a:prstGeom>
          <a:noFill/>
        </p:spPr>
        <p:txBody>
          <a:bodyPr wrap="square" rtlCol="0">
            <a:spAutoFit/>
          </a:bodyPr>
          <a:lstStyle/>
          <a:p>
            <a:r>
              <a:rPr lang="en-US" sz="2000" b="1" dirty="0" smtClean="0"/>
              <a:t>5%</a:t>
            </a:r>
            <a:endParaRPr lang="en-US" sz="2000" b="1" dirty="0"/>
          </a:p>
        </p:txBody>
      </p:sp>
      <p:sp>
        <p:nvSpPr>
          <p:cNvPr id="8" name="TextBox 7"/>
          <p:cNvSpPr txBox="1"/>
          <p:nvPr/>
        </p:nvSpPr>
        <p:spPr>
          <a:xfrm>
            <a:off x="3352800" y="4532181"/>
            <a:ext cx="612321" cy="400110"/>
          </a:xfrm>
          <a:prstGeom prst="rect">
            <a:avLst/>
          </a:prstGeom>
          <a:noFill/>
        </p:spPr>
        <p:txBody>
          <a:bodyPr wrap="square" rtlCol="0">
            <a:spAutoFit/>
          </a:bodyPr>
          <a:lstStyle/>
          <a:p>
            <a:r>
              <a:rPr lang="en-US" sz="2000" b="1" dirty="0" smtClean="0"/>
              <a:t>2%</a:t>
            </a:r>
            <a:endParaRPr lang="en-US" sz="2000" b="1" dirty="0"/>
          </a:p>
        </p:txBody>
      </p:sp>
      <p:sp>
        <p:nvSpPr>
          <p:cNvPr id="9" name="TextBox 8"/>
          <p:cNvSpPr txBox="1"/>
          <p:nvPr/>
        </p:nvSpPr>
        <p:spPr>
          <a:xfrm>
            <a:off x="3505200" y="5105400"/>
            <a:ext cx="598466" cy="369332"/>
          </a:xfrm>
          <a:prstGeom prst="rect">
            <a:avLst/>
          </a:prstGeom>
          <a:noFill/>
        </p:spPr>
        <p:txBody>
          <a:bodyPr wrap="square" rtlCol="0">
            <a:spAutoFit/>
          </a:bodyPr>
          <a:lstStyle/>
          <a:p>
            <a:r>
              <a:rPr lang="en-US" b="1" dirty="0" smtClean="0"/>
              <a:t>5%</a:t>
            </a:r>
            <a:endParaRPr lang="en-US" b="1" dirty="0"/>
          </a:p>
        </p:txBody>
      </p:sp>
    </p:spTree>
    <p:extLst>
      <p:ext uri="{BB962C8B-B14F-4D97-AF65-F5344CB8AC3E}">
        <p14:creationId xmlns:p14="http://schemas.microsoft.com/office/powerpoint/2010/main" xmlns="" val="126361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your district, what is your level of ICAP implementation?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0750" y="2133600"/>
            <a:ext cx="6134101"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562600" y="2482334"/>
            <a:ext cx="990600" cy="400110"/>
          </a:xfrm>
          <a:prstGeom prst="rect">
            <a:avLst/>
          </a:prstGeom>
          <a:noFill/>
        </p:spPr>
        <p:txBody>
          <a:bodyPr wrap="square" rtlCol="0">
            <a:spAutoFit/>
          </a:bodyPr>
          <a:lstStyle/>
          <a:p>
            <a:r>
              <a:rPr lang="en-US" sz="2000" b="1" dirty="0" smtClean="0"/>
              <a:t> 37%</a:t>
            </a:r>
            <a:endParaRPr lang="en-US" sz="2000" b="1" dirty="0"/>
          </a:p>
        </p:txBody>
      </p:sp>
      <p:sp>
        <p:nvSpPr>
          <p:cNvPr id="6" name="TextBox 5"/>
          <p:cNvSpPr txBox="1"/>
          <p:nvPr/>
        </p:nvSpPr>
        <p:spPr>
          <a:xfrm>
            <a:off x="6248400" y="3048000"/>
            <a:ext cx="806451" cy="400110"/>
          </a:xfrm>
          <a:prstGeom prst="rect">
            <a:avLst/>
          </a:prstGeom>
          <a:noFill/>
        </p:spPr>
        <p:txBody>
          <a:bodyPr wrap="square" rtlCol="0">
            <a:spAutoFit/>
          </a:bodyPr>
          <a:lstStyle/>
          <a:p>
            <a:r>
              <a:rPr lang="en-US" sz="2000" b="1" dirty="0" smtClean="0"/>
              <a:t> 46%</a:t>
            </a:r>
            <a:endParaRPr lang="en-US" sz="2000" b="1" dirty="0"/>
          </a:p>
        </p:txBody>
      </p:sp>
      <p:sp>
        <p:nvSpPr>
          <p:cNvPr id="10" name="TextBox 9"/>
          <p:cNvSpPr txBox="1"/>
          <p:nvPr/>
        </p:nvSpPr>
        <p:spPr>
          <a:xfrm>
            <a:off x="3657600" y="3733800"/>
            <a:ext cx="685800" cy="400110"/>
          </a:xfrm>
          <a:prstGeom prst="rect">
            <a:avLst/>
          </a:prstGeom>
          <a:noFill/>
        </p:spPr>
        <p:txBody>
          <a:bodyPr wrap="square" rtlCol="0">
            <a:spAutoFit/>
          </a:bodyPr>
          <a:lstStyle/>
          <a:p>
            <a:r>
              <a:rPr lang="en-US" sz="2000" b="1" dirty="0" smtClean="0"/>
              <a:t> 9%</a:t>
            </a:r>
            <a:endParaRPr lang="en-US" sz="2000" b="1" dirty="0"/>
          </a:p>
        </p:txBody>
      </p:sp>
      <p:sp>
        <p:nvSpPr>
          <p:cNvPr id="11" name="TextBox 10"/>
          <p:cNvSpPr txBox="1"/>
          <p:nvPr/>
        </p:nvSpPr>
        <p:spPr>
          <a:xfrm>
            <a:off x="3276600" y="4343400"/>
            <a:ext cx="723900" cy="400110"/>
          </a:xfrm>
          <a:prstGeom prst="rect">
            <a:avLst/>
          </a:prstGeom>
          <a:noFill/>
        </p:spPr>
        <p:txBody>
          <a:bodyPr wrap="square" rtlCol="0">
            <a:spAutoFit/>
          </a:bodyPr>
          <a:lstStyle/>
          <a:p>
            <a:r>
              <a:rPr lang="en-US" sz="2000" b="1" dirty="0" smtClean="0"/>
              <a:t> 4%</a:t>
            </a:r>
            <a:endParaRPr lang="en-US" sz="2000" b="1" dirty="0"/>
          </a:p>
        </p:txBody>
      </p:sp>
      <p:sp>
        <p:nvSpPr>
          <p:cNvPr id="12" name="TextBox 11"/>
          <p:cNvSpPr txBox="1"/>
          <p:nvPr/>
        </p:nvSpPr>
        <p:spPr>
          <a:xfrm>
            <a:off x="3276600" y="5029200"/>
            <a:ext cx="838200" cy="400110"/>
          </a:xfrm>
          <a:prstGeom prst="rect">
            <a:avLst/>
          </a:prstGeom>
          <a:noFill/>
        </p:spPr>
        <p:txBody>
          <a:bodyPr wrap="square" rtlCol="0">
            <a:spAutoFit/>
          </a:bodyPr>
          <a:lstStyle/>
          <a:p>
            <a:r>
              <a:rPr lang="en-US" sz="2000" b="1" dirty="0" smtClean="0"/>
              <a:t>4%</a:t>
            </a:r>
            <a:endParaRPr lang="en-US" sz="2000" b="1" dirty="0"/>
          </a:p>
        </p:txBody>
      </p:sp>
    </p:spTree>
    <p:extLst>
      <p:ext uri="{BB962C8B-B14F-4D97-AF65-F5344CB8AC3E}">
        <p14:creationId xmlns:p14="http://schemas.microsoft.com/office/powerpoint/2010/main" xmlns="" val="3827972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How are ICAPs being implemented?</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44964103"/>
              </p:ext>
            </p:extLst>
          </p:nvPr>
        </p:nvGraphicFramePr>
        <p:xfrm>
          <a:off x="762000" y="1447800"/>
          <a:ext cx="7772399" cy="4670851"/>
        </p:xfrm>
        <a:graphic>
          <a:graphicData uri="http://schemas.openxmlformats.org/drawingml/2006/table">
            <a:tbl>
              <a:tblPr firstRow="1" firstCol="1" bandRow="1">
                <a:tableStyleId>{5C22544A-7EE6-4342-B048-85BDC9FD1C3A}</a:tableStyleId>
              </a:tblPr>
              <a:tblGrid>
                <a:gridCol w="3657600"/>
                <a:gridCol w="1836242"/>
                <a:gridCol w="2278557"/>
              </a:tblGrid>
              <a:tr h="1015070">
                <a:tc>
                  <a:txBody>
                    <a:bodyPr/>
                    <a:lstStyle/>
                    <a:p>
                      <a:pPr marL="0" marR="0">
                        <a:lnSpc>
                          <a:spcPct val="115000"/>
                        </a:lnSpc>
                        <a:spcBef>
                          <a:spcPts val="0"/>
                        </a:spcBef>
                        <a:spcAft>
                          <a:spcPts val="0"/>
                        </a:spcAft>
                      </a:pPr>
                      <a:r>
                        <a:rPr lang="en-US" sz="1600" dirty="0">
                          <a:effectLst/>
                        </a:rPr>
                        <a:t>ICAPs are embedded into current classroom and counseling curricula and are referred to on a regular basis.</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2400" dirty="0">
                          <a:effectLst/>
                        </a:rPr>
                        <a:t>31</a:t>
                      </a:r>
                      <a:endParaRPr lang="en-US" sz="24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2400" dirty="0">
                          <a:effectLst/>
                        </a:rPr>
                        <a:t>7%</a:t>
                      </a:r>
                      <a:endParaRPr lang="en-US" sz="2400" dirty="0">
                        <a:effectLst/>
                        <a:latin typeface="Calibri"/>
                        <a:ea typeface="Calibri"/>
                        <a:cs typeface="Times New Roman"/>
                      </a:endParaRPr>
                    </a:p>
                  </a:txBody>
                  <a:tcPr marL="210185" marR="9525" marT="9525" marB="76200"/>
                </a:tc>
              </a:tr>
              <a:tr h="1015070">
                <a:tc>
                  <a:txBody>
                    <a:bodyPr/>
                    <a:lstStyle/>
                    <a:p>
                      <a:pPr marL="0" marR="0">
                        <a:lnSpc>
                          <a:spcPct val="115000"/>
                        </a:lnSpc>
                        <a:spcBef>
                          <a:spcPts val="0"/>
                        </a:spcBef>
                        <a:spcAft>
                          <a:spcPts val="0"/>
                        </a:spcAft>
                      </a:pPr>
                      <a:r>
                        <a:rPr lang="en-US" sz="1600" dirty="0">
                          <a:effectLst/>
                        </a:rPr>
                        <a:t>ICAPs are being completed through classroom or counseling curricula throughout the school year.</a:t>
                      </a:r>
                      <a:endParaRPr lang="en-US" sz="1600" dirty="0">
                        <a:effectLst/>
                        <a:latin typeface="Calibri"/>
                        <a:ea typeface="Calibri"/>
                        <a:cs typeface="Times New Roman"/>
                      </a:endParaRPr>
                    </a:p>
                  </a:txBody>
                  <a:tcPr marL="9525" marR="9525" marT="9525" marB="76200">
                    <a:solidFill>
                      <a:schemeClr val="tx2">
                        <a:lumMod val="60000"/>
                        <a:lumOff val="40000"/>
                      </a:schemeClr>
                    </a:solidFill>
                  </a:tcPr>
                </a:tc>
                <a:tc>
                  <a:txBody>
                    <a:bodyPr/>
                    <a:lstStyle/>
                    <a:p>
                      <a:pPr marL="0" marR="0" algn="r">
                        <a:lnSpc>
                          <a:spcPct val="115000"/>
                        </a:lnSpc>
                        <a:spcBef>
                          <a:spcPts val="0"/>
                        </a:spcBef>
                        <a:spcAft>
                          <a:spcPts val="0"/>
                        </a:spcAft>
                      </a:pPr>
                      <a:r>
                        <a:rPr lang="en-US" sz="2400" dirty="0">
                          <a:effectLst/>
                        </a:rPr>
                        <a:t>154</a:t>
                      </a:r>
                      <a:endParaRPr lang="en-US" sz="2400" dirty="0">
                        <a:effectLst/>
                        <a:latin typeface="Calibri"/>
                        <a:ea typeface="Calibri"/>
                        <a:cs typeface="Times New Roman"/>
                      </a:endParaRPr>
                    </a:p>
                  </a:txBody>
                  <a:tcPr marL="210185" marR="9525" marT="9525" marB="76200">
                    <a:solidFill>
                      <a:schemeClr val="tx2">
                        <a:lumMod val="40000"/>
                        <a:lumOff val="60000"/>
                      </a:schemeClr>
                    </a:solidFill>
                  </a:tcPr>
                </a:tc>
                <a:tc>
                  <a:txBody>
                    <a:bodyPr/>
                    <a:lstStyle/>
                    <a:p>
                      <a:pPr marL="0" marR="0" algn="r">
                        <a:lnSpc>
                          <a:spcPct val="115000"/>
                        </a:lnSpc>
                        <a:spcBef>
                          <a:spcPts val="0"/>
                        </a:spcBef>
                        <a:spcAft>
                          <a:spcPts val="0"/>
                        </a:spcAft>
                      </a:pPr>
                      <a:r>
                        <a:rPr lang="en-US" sz="2400" dirty="0">
                          <a:effectLst/>
                        </a:rPr>
                        <a:t>35%</a:t>
                      </a:r>
                      <a:endParaRPr lang="en-US" sz="2400" dirty="0">
                        <a:effectLst/>
                        <a:latin typeface="Calibri"/>
                        <a:ea typeface="Calibri"/>
                        <a:cs typeface="Times New Roman"/>
                      </a:endParaRPr>
                    </a:p>
                  </a:txBody>
                  <a:tcPr marL="210185" marR="9525" marT="9525" marB="76200">
                    <a:solidFill>
                      <a:schemeClr val="tx2">
                        <a:lumMod val="40000"/>
                        <a:lumOff val="60000"/>
                      </a:schemeClr>
                    </a:solidFill>
                  </a:tcPr>
                </a:tc>
              </a:tr>
              <a:tr h="1015070">
                <a:tc>
                  <a:txBody>
                    <a:bodyPr/>
                    <a:lstStyle/>
                    <a:p>
                      <a:pPr marL="0" marR="0">
                        <a:lnSpc>
                          <a:spcPct val="115000"/>
                        </a:lnSpc>
                        <a:spcBef>
                          <a:spcPts val="0"/>
                        </a:spcBef>
                        <a:spcAft>
                          <a:spcPts val="0"/>
                        </a:spcAft>
                      </a:pPr>
                      <a:r>
                        <a:rPr lang="en-US" sz="1600" dirty="0">
                          <a:effectLst/>
                        </a:rPr>
                        <a:t>Students complete their ICAPs in one or two settings, at a computer or with a few handouts.</a:t>
                      </a:r>
                      <a:endParaRPr lang="en-US" sz="1600" dirty="0">
                        <a:effectLst/>
                        <a:latin typeface="Calibri"/>
                        <a:ea typeface="Calibri"/>
                        <a:cs typeface="Times New Roman"/>
                      </a:endParaRPr>
                    </a:p>
                  </a:txBody>
                  <a:tcPr marL="9525" marR="9525" marT="9525" marB="76200">
                    <a:solidFill>
                      <a:schemeClr val="tx2">
                        <a:lumMod val="40000"/>
                        <a:lumOff val="60000"/>
                      </a:schemeClr>
                    </a:solidFill>
                  </a:tcPr>
                </a:tc>
                <a:tc>
                  <a:txBody>
                    <a:bodyPr/>
                    <a:lstStyle/>
                    <a:p>
                      <a:pPr marL="0" marR="0" algn="r">
                        <a:lnSpc>
                          <a:spcPct val="115000"/>
                        </a:lnSpc>
                        <a:spcBef>
                          <a:spcPts val="0"/>
                        </a:spcBef>
                        <a:spcAft>
                          <a:spcPts val="0"/>
                        </a:spcAft>
                      </a:pPr>
                      <a:r>
                        <a:rPr lang="en-US" sz="2400" dirty="0">
                          <a:effectLst/>
                        </a:rPr>
                        <a:t>138</a:t>
                      </a:r>
                      <a:endParaRPr lang="en-US" sz="2400" dirty="0">
                        <a:effectLst/>
                        <a:latin typeface="Calibri"/>
                        <a:ea typeface="Calibri"/>
                        <a:cs typeface="Times New Roman"/>
                      </a:endParaRPr>
                    </a:p>
                  </a:txBody>
                  <a:tcPr marL="210185" marR="9525" marT="9525" marB="76200">
                    <a:solidFill>
                      <a:schemeClr val="tx2">
                        <a:lumMod val="20000"/>
                        <a:lumOff val="80000"/>
                      </a:schemeClr>
                    </a:solidFill>
                  </a:tcPr>
                </a:tc>
                <a:tc>
                  <a:txBody>
                    <a:bodyPr/>
                    <a:lstStyle/>
                    <a:p>
                      <a:pPr marL="0" marR="0" algn="r">
                        <a:lnSpc>
                          <a:spcPct val="115000"/>
                        </a:lnSpc>
                        <a:spcBef>
                          <a:spcPts val="0"/>
                        </a:spcBef>
                        <a:spcAft>
                          <a:spcPts val="0"/>
                        </a:spcAft>
                      </a:pPr>
                      <a:r>
                        <a:rPr lang="en-US" sz="2400" dirty="0">
                          <a:effectLst/>
                        </a:rPr>
                        <a:t>32%</a:t>
                      </a:r>
                      <a:endParaRPr lang="en-US" sz="2400" dirty="0">
                        <a:effectLst/>
                        <a:latin typeface="Calibri"/>
                        <a:ea typeface="Calibri"/>
                        <a:cs typeface="Times New Roman"/>
                      </a:endParaRPr>
                    </a:p>
                  </a:txBody>
                  <a:tcPr marL="210185" marR="9525" marT="9525" marB="76200">
                    <a:solidFill>
                      <a:schemeClr val="tx2">
                        <a:lumMod val="20000"/>
                        <a:lumOff val="80000"/>
                      </a:schemeClr>
                    </a:solidFill>
                  </a:tcPr>
                </a:tc>
              </a:tr>
              <a:tr h="719169">
                <a:tc>
                  <a:txBody>
                    <a:bodyPr/>
                    <a:lstStyle/>
                    <a:p>
                      <a:pPr marL="0" marR="0">
                        <a:lnSpc>
                          <a:spcPct val="115000"/>
                        </a:lnSpc>
                        <a:spcBef>
                          <a:spcPts val="0"/>
                        </a:spcBef>
                        <a:spcAft>
                          <a:spcPts val="0"/>
                        </a:spcAft>
                      </a:pPr>
                      <a:r>
                        <a:rPr lang="en-US" sz="1600">
                          <a:effectLst/>
                        </a:rPr>
                        <a:t>Elements of ICAP are being completed, but we could be doing more.</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2400">
                          <a:effectLst/>
                        </a:rPr>
                        <a:t>74</a:t>
                      </a:r>
                      <a:endParaRPr lang="en-US" sz="24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2400" dirty="0">
                          <a:effectLst/>
                        </a:rPr>
                        <a:t>17%</a:t>
                      </a:r>
                      <a:endParaRPr lang="en-US" sz="2400" dirty="0">
                        <a:effectLst/>
                        <a:latin typeface="Calibri"/>
                        <a:ea typeface="Calibri"/>
                        <a:cs typeface="Times New Roman"/>
                      </a:endParaRPr>
                    </a:p>
                  </a:txBody>
                  <a:tcPr marL="210185" marR="9525" marT="9525" marB="76200"/>
                </a:tc>
              </a:tr>
              <a:tr h="502819">
                <a:tc>
                  <a:txBody>
                    <a:bodyPr/>
                    <a:lstStyle/>
                    <a:p>
                      <a:pPr marL="0" marR="0">
                        <a:lnSpc>
                          <a:spcPct val="115000"/>
                        </a:lnSpc>
                        <a:spcBef>
                          <a:spcPts val="0"/>
                        </a:spcBef>
                        <a:spcAft>
                          <a:spcPts val="0"/>
                        </a:spcAft>
                      </a:pPr>
                      <a:r>
                        <a:rPr lang="en-US" sz="1600" dirty="0">
                          <a:effectLst/>
                        </a:rPr>
                        <a:t>Students are not completing ICAPs </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2400">
                          <a:effectLst/>
                        </a:rPr>
                        <a:t>23</a:t>
                      </a:r>
                      <a:endParaRPr lang="en-US" sz="24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2400" dirty="0">
                          <a:effectLst/>
                        </a:rPr>
                        <a:t>5%</a:t>
                      </a:r>
                      <a:endParaRPr lang="en-US" sz="2400" dirty="0">
                        <a:effectLst/>
                        <a:latin typeface="Calibri"/>
                        <a:ea typeface="Calibri"/>
                        <a:cs typeface="Times New Roman"/>
                      </a:endParaRPr>
                    </a:p>
                  </a:txBody>
                  <a:tcPr marL="210185" marR="9525" marT="9525" marB="76200"/>
                </a:tc>
              </a:tr>
            </a:tbl>
          </a:graphicData>
        </a:graphic>
      </p:graphicFrame>
    </p:spTree>
    <p:extLst>
      <p:ext uri="{BB962C8B-B14F-4D97-AF65-F5344CB8AC3E}">
        <p14:creationId xmlns:p14="http://schemas.microsoft.com/office/powerpoint/2010/main" xmlns="" val="228152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what format is your district implementing ICAP?</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133601"/>
            <a:ext cx="7543800" cy="32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276600" y="2362200"/>
            <a:ext cx="838200" cy="400110"/>
          </a:xfrm>
          <a:prstGeom prst="rect">
            <a:avLst/>
          </a:prstGeom>
          <a:noFill/>
        </p:spPr>
        <p:txBody>
          <a:bodyPr wrap="square" rtlCol="0">
            <a:spAutoFit/>
          </a:bodyPr>
          <a:lstStyle/>
          <a:p>
            <a:r>
              <a:rPr lang="en-US" sz="2000" b="1" dirty="0" smtClean="0"/>
              <a:t> 20%</a:t>
            </a:r>
            <a:endParaRPr lang="en-US" sz="2000" b="1" dirty="0"/>
          </a:p>
        </p:txBody>
      </p:sp>
      <p:sp>
        <p:nvSpPr>
          <p:cNvPr id="5" name="TextBox 4"/>
          <p:cNvSpPr txBox="1"/>
          <p:nvPr/>
        </p:nvSpPr>
        <p:spPr>
          <a:xfrm>
            <a:off x="7086600" y="3048000"/>
            <a:ext cx="762000" cy="400110"/>
          </a:xfrm>
          <a:prstGeom prst="rect">
            <a:avLst/>
          </a:prstGeom>
          <a:noFill/>
        </p:spPr>
        <p:txBody>
          <a:bodyPr wrap="square" rtlCol="0">
            <a:spAutoFit/>
          </a:bodyPr>
          <a:lstStyle/>
          <a:p>
            <a:r>
              <a:rPr lang="en-US" sz="2000" b="1" dirty="0" smtClean="0"/>
              <a:t>67%</a:t>
            </a:r>
            <a:endParaRPr lang="en-US" sz="2000" b="1" dirty="0"/>
          </a:p>
        </p:txBody>
      </p:sp>
      <p:sp>
        <p:nvSpPr>
          <p:cNvPr id="6" name="TextBox 5"/>
          <p:cNvSpPr txBox="1"/>
          <p:nvPr/>
        </p:nvSpPr>
        <p:spPr>
          <a:xfrm>
            <a:off x="4572000" y="3733801"/>
            <a:ext cx="838200" cy="400110"/>
          </a:xfrm>
          <a:prstGeom prst="rect">
            <a:avLst/>
          </a:prstGeom>
          <a:noFill/>
        </p:spPr>
        <p:txBody>
          <a:bodyPr wrap="square" rtlCol="0">
            <a:spAutoFit/>
          </a:bodyPr>
          <a:lstStyle/>
          <a:p>
            <a:r>
              <a:rPr lang="en-US" sz="2000" b="1" dirty="0" smtClean="0"/>
              <a:t>25%</a:t>
            </a:r>
            <a:endParaRPr lang="en-US" sz="2000" b="1" dirty="0"/>
          </a:p>
        </p:txBody>
      </p:sp>
      <p:sp>
        <p:nvSpPr>
          <p:cNvPr id="7" name="TextBox 6"/>
          <p:cNvSpPr txBox="1"/>
          <p:nvPr/>
        </p:nvSpPr>
        <p:spPr>
          <a:xfrm>
            <a:off x="3276600" y="4343400"/>
            <a:ext cx="685800" cy="400110"/>
          </a:xfrm>
          <a:prstGeom prst="rect">
            <a:avLst/>
          </a:prstGeom>
          <a:noFill/>
        </p:spPr>
        <p:txBody>
          <a:bodyPr wrap="square" rtlCol="0">
            <a:spAutoFit/>
          </a:bodyPr>
          <a:lstStyle/>
          <a:p>
            <a:r>
              <a:rPr lang="en-US" sz="2000" b="1" dirty="0" smtClean="0"/>
              <a:t> 4%</a:t>
            </a:r>
            <a:endParaRPr lang="en-US" sz="2000" b="1" dirty="0"/>
          </a:p>
        </p:txBody>
      </p:sp>
    </p:spTree>
    <p:extLst>
      <p:ext uri="{BB962C8B-B14F-4D97-AF65-F5344CB8AC3E}">
        <p14:creationId xmlns:p14="http://schemas.microsoft.com/office/powerpoint/2010/main" xmlns="" val="2051281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If your school is using an electronic tool to assist with ICAP, which one?</a:t>
            </a:r>
            <a:endParaRPr lang="en-US" sz="3600" dirty="0"/>
          </a:p>
        </p:txBody>
      </p:sp>
      <p:sp>
        <p:nvSpPr>
          <p:cNvPr id="3" name="Content Placeholder 2"/>
          <p:cNvSpPr>
            <a:spLocks noGrp="1"/>
          </p:cNvSpPr>
          <p:nvPr>
            <p:ph idx="1"/>
          </p:nvPr>
        </p:nvSpPr>
        <p:spPr>
          <a:xfrm>
            <a:off x="228600" y="1620078"/>
            <a:ext cx="7620000" cy="4800600"/>
          </a:xfrm>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427" y="1620078"/>
            <a:ext cx="6727373" cy="40949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315200" y="1828800"/>
            <a:ext cx="838200" cy="400110"/>
          </a:xfrm>
          <a:prstGeom prst="rect">
            <a:avLst/>
          </a:prstGeom>
          <a:noFill/>
        </p:spPr>
        <p:txBody>
          <a:bodyPr wrap="square" rtlCol="0">
            <a:spAutoFit/>
          </a:bodyPr>
          <a:lstStyle/>
          <a:p>
            <a:r>
              <a:rPr lang="en-US" sz="2000" b="1" dirty="0" smtClean="0"/>
              <a:t> 41%</a:t>
            </a:r>
            <a:endParaRPr lang="en-US" sz="2000" b="1" dirty="0"/>
          </a:p>
        </p:txBody>
      </p:sp>
      <p:sp>
        <p:nvSpPr>
          <p:cNvPr id="5" name="TextBox 4"/>
          <p:cNvSpPr txBox="1"/>
          <p:nvPr/>
        </p:nvSpPr>
        <p:spPr>
          <a:xfrm>
            <a:off x="6934200" y="2438400"/>
            <a:ext cx="1219200" cy="400110"/>
          </a:xfrm>
          <a:prstGeom prst="rect">
            <a:avLst/>
          </a:prstGeom>
          <a:noFill/>
        </p:spPr>
        <p:txBody>
          <a:bodyPr wrap="square" rtlCol="0">
            <a:spAutoFit/>
          </a:bodyPr>
          <a:lstStyle/>
          <a:p>
            <a:r>
              <a:rPr lang="en-US" sz="2000" b="1" dirty="0" smtClean="0"/>
              <a:t> 38%</a:t>
            </a:r>
            <a:endParaRPr lang="en-US" sz="2000" b="1" dirty="0"/>
          </a:p>
        </p:txBody>
      </p:sp>
      <p:sp>
        <p:nvSpPr>
          <p:cNvPr id="6" name="TextBox 5"/>
          <p:cNvSpPr txBox="1"/>
          <p:nvPr/>
        </p:nvSpPr>
        <p:spPr>
          <a:xfrm>
            <a:off x="4038600" y="3048000"/>
            <a:ext cx="685800" cy="400110"/>
          </a:xfrm>
          <a:prstGeom prst="rect">
            <a:avLst/>
          </a:prstGeom>
          <a:noFill/>
        </p:spPr>
        <p:txBody>
          <a:bodyPr wrap="square" rtlCol="0">
            <a:spAutoFit/>
          </a:bodyPr>
          <a:lstStyle/>
          <a:p>
            <a:r>
              <a:rPr lang="en-US" sz="2000" b="1" dirty="0" smtClean="0"/>
              <a:t> 9%</a:t>
            </a:r>
            <a:endParaRPr lang="en-US" sz="2000" b="1" dirty="0"/>
          </a:p>
        </p:txBody>
      </p:sp>
      <p:sp>
        <p:nvSpPr>
          <p:cNvPr id="7" name="TextBox 6"/>
          <p:cNvSpPr txBox="1"/>
          <p:nvPr/>
        </p:nvSpPr>
        <p:spPr>
          <a:xfrm>
            <a:off x="3733800" y="3667539"/>
            <a:ext cx="762000" cy="400110"/>
          </a:xfrm>
          <a:prstGeom prst="rect">
            <a:avLst/>
          </a:prstGeom>
          <a:noFill/>
        </p:spPr>
        <p:txBody>
          <a:bodyPr wrap="square" rtlCol="0">
            <a:spAutoFit/>
          </a:bodyPr>
          <a:lstStyle/>
          <a:p>
            <a:r>
              <a:rPr lang="en-US" sz="2000" b="1" dirty="0" smtClean="0"/>
              <a:t> 6%</a:t>
            </a:r>
            <a:endParaRPr lang="en-US" sz="2000" b="1" dirty="0"/>
          </a:p>
        </p:txBody>
      </p:sp>
      <p:sp>
        <p:nvSpPr>
          <p:cNvPr id="8" name="TextBox 7"/>
          <p:cNvSpPr txBox="1"/>
          <p:nvPr/>
        </p:nvSpPr>
        <p:spPr>
          <a:xfrm>
            <a:off x="3241964" y="4188630"/>
            <a:ext cx="762000" cy="400110"/>
          </a:xfrm>
          <a:prstGeom prst="rect">
            <a:avLst/>
          </a:prstGeom>
          <a:noFill/>
        </p:spPr>
        <p:txBody>
          <a:bodyPr wrap="square" rtlCol="0">
            <a:spAutoFit/>
          </a:bodyPr>
          <a:lstStyle/>
          <a:p>
            <a:r>
              <a:rPr lang="en-US" sz="2000" b="1" dirty="0" smtClean="0"/>
              <a:t> 2%</a:t>
            </a:r>
            <a:endParaRPr lang="en-US" sz="2000" b="1" dirty="0"/>
          </a:p>
        </p:txBody>
      </p:sp>
      <p:sp>
        <p:nvSpPr>
          <p:cNvPr id="9" name="TextBox 8"/>
          <p:cNvSpPr txBox="1"/>
          <p:nvPr/>
        </p:nvSpPr>
        <p:spPr>
          <a:xfrm>
            <a:off x="3505200" y="4800600"/>
            <a:ext cx="674913" cy="400110"/>
          </a:xfrm>
          <a:prstGeom prst="rect">
            <a:avLst/>
          </a:prstGeom>
          <a:noFill/>
        </p:spPr>
        <p:txBody>
          <a:bodyPr wrap="square" rtlCol="0">
            <a:spAutoFit/>
          </a:bodyPr>
          <a:lstStyle/>
          <a:p>
            <a:r>
              <a:rPr lang="en-US" sz="2000" b="1" dirty="0" smtClean="0"/>
              <a:t>7%</a:t>
            </a:r>
            <a:endParaRPr lang="en-US" sz="2000" b="1" dirty="0"/>
          </a:p>
        </p:txBody>
      </p:sp>
    </p:spTree>
    <p:extLst>
      <p:ext uri="{BB962C8B-B14F-4D97-AF65-F5344CB8AC3E}">
        <p14:creationId xmlns:p14="http://schemas.microsoft.com/office/powerpoint/2010/main" xmlns="" val="391776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How are you transferring ICAP information when a student moves out of your school?</a:t>
            </a:r>
            <a:endParaRPr lang="en-US" sz="3200" dirty="0"/>
          </a:p>
        </p:txBody>
      </p:sp>
      <p:pic>
        <p:nvPicPr>
          <p:cNvPr id="4" name="Content Placeholder 3" descr="transferring.png"/>
          <p:cNvPicPr>
            <a:picLocks noGrp="1" noChangeAspect="1"/>
          </p:cNvPicPr>
          <p:nvPr>
            <p:ph idx="1"/>
          </p:nvPr>
        </p:nvPicPr>
        <p:blipFill>
          <a:blip r:embed="rId2" cstate="print"/>
          <a:stretch>
            <a:fillRect/>
          </a:stretch>
        </p:blipFill>
        <p:spPr>
          <a:xfrm>
            <a:off x="933450" y="1752600"/>
            <a:ext cx="7156450" cy="3733800"/>
          </a:xfrm>
        </p:spPr>
      </p:pic>
      <p:sp>
        <p:nvSpPr>
          <p:cNvPr id="5" name="TextBox 4"/>
          <p:cNvSpPr txBox="1"/>
          <p:nvPr/>
        </p:nvSpPr>
        <p:spPr>
          <a:xfrm>
            <a:off x="5410200" y="2057400"/>
            <a:ext cx="838200" cy="369332"/>
          </a:xfrm>
          <a:prstGeom prst="rect">
            <a:avLst/>
          </a:prstGeom>
          <a:noFill/>
        </p:spPr>
        <p:txBody>
          <a:bodyPr wrap="square" rtlCol="0">
            <a:spAutoFit/>
          </a:bodyPr>
          <a:lstStyle/>
          <a:p>
            <a:r>
              <a:rPr lang="en-US" b="1" dirty="0" smtClean="0"/>
              <a:t>23%</a:t>
            </a:r>
            <a:endParaRPr lang="en-US" b="1" dirty="0"/>
          </a:p>
        </p:txBody>
      </p:sp>
      <p:sp>
        <p:nvSpPr>
          <p:cNvPr id="6" name="TextBox 5"/>
          <p:cNvSpPr txBox="1"/>
          <p:nvPr/>
        </p:nvSpPr>
        <p:spPr>
          <a:xfrm>
            <a:off x="5410200" y="2590800"/>
            <a:ext cx="685800" cy="369332"/>
          </a:xfrm>
          <a:prstGeom prst="rect">
            <a:avLst/>
          </a:prstGeom>
          <a:noFill/>
        </p:spPr>
        <p:txBody>
          <a:bodyPr wrap="square" rtlCol="0">
            <a:spAutoFit/>
          </a:bodyPr>
          <a:lstStyle/>
          <a:p>
            <a:r>
              <a:rPr lang="en-US" b="1" dirty="0" smtClean="0"/>
              <a:t>23%</a:t>
            </a:r>
            <a:endParaRPr lang="en-US" b="1" dirty="0"/>
          </a:p>
        </p:txBody>
      </p:sp>
      <p:sp>
        <p:nvSpPr>
          <p:cNvPr id="7" name="TextBox 6"/>
          <p:cNvSpPr txBox="1"/>
          <p:nvPr/>
        </p:nvSpPr>
        <p:spPr>
          <a:xfrm>
            <a:off x="3886200" y="3276600"/>
            <a:ext cx="466794" cy="369332"/>
          </a:xfrm>
          <a:prstGeom prst="rect">
            <a:avLst/>
          </a:prstGeom>
          <a:noFill/>
        </p:spPr>
        <p:txBody>
          <a:bodyPr wrap="none" rtlCol="0">
            <a:spAutoFit/>
          </a:bodyPr>
          <a:lstStyle/>
          <a:p>
            <a:r>
              <a:rPr lang="en-US" b="1" dirty="0" smtClean="0"/>
              <a:t>5%</a:t>
            </a:r>
            <a:endParaRPr lang="en-US" b="1" dirty="0"/>
          </a:p>
        </p:txBody>
      </p:sp>
      <p:sp>
        <p:nvSpPr>
          <p:cNvPr id="8" name="TextBox 7"/>
          <p:cNvSpPr txBox="1"/>
          <p:nvPr/>
        </p:nvSpPr>
        <p:spPr>
          <a:xfrm>
            <a:off x="7162800" y="3886200"/>
            <a:ext cx="838200" cy="369332"/>
          </a:xfrm>
          <a:prstGeom prst="rect">
            <a:avLst/>
          </a:prstGeom>
          <a:noFill/>
        </p:spPr>
        <p:txBody>
          <a:bodyPr wrap="square" rtlCol="0">
            <a:spAutoFit/>
          </a:bodyPr>
          <a:lstStyle/>
          <a:p>
            <a:r>
              <a:rPr lang="en-US" b="1" dirty="0" smtClean="0"/>
              <a:t>42%</a:t>
            </a:r>
            <a:endParaRPr lang="en-US" b="1" dirty="0"/>
          </a:p>
        </p:txBody>
      </p:sp>
      <p:sp>
        <p:nvSpPr>
          <p:cNvPr id="9" name="TextBox 8"/>
          <p:cNvSpPr txBox="1"/>
          <p:nvPr/>
        </p:nvSpPr>
        <p:spPr>
          <a:xfrm>
            <a:off x="3962400" y="4495800"/>
            <a:ext cx="533400" cy="369332"/>
          </a:xfrm>
          <a:prstGeom prst="rect">
            <a:avLst/>
          </a:prstGeom>
          <a:noFill/>
        </p:spPr>
        <p:txBody>
          <a:bodyPr wrap="square" rtlCol="0">
            <a:spAutoFit/>
          </a:bodyPr>
          <a:lstStyle/>
          <a:p>
            <a:r>
              <a:rPr lang="en-US" b="1" dirty="0" smtClean="0"/>
              <a:t>7%</a:t>
            </a:r>
            <a:endParaRPr lang="en-US" b="1" dirty="0"/>
          </a:p>
        </p:txBody>
      </p:sp>
    </p:spTree>
    <p:extLst>
      <p:ext uri="{BB962C8B-B14F-4D97-AF65-F5344CB8AC3E}">
        <p14:creationId xmlns:p14="http://schemas.microsoft.com/office/powerpoint/2010/main" xmlns="" val="2867257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r>
              <a:rPr lang="en-US" sz="2800" dirty="0" smtClean="0"/>
              <a:t>If applicable, what community partners is your school/district utilizing to assist with ICAP implementation? – </a:t>
            </a:r>
            <a:r>
              <a:rPr lang="en-US" sz="2800" dirty="0" smtClean="0">
                <a:solidFill>
                  <a:schemeClr val="tx1">
                    <a:lumMod val="50000"/>
                    <a:lumOff val="50000"/>
                  </a:schemeClr>
                </a:solidFill>
              </a:rPr>
              <a:t>47% of those surveyed, responded to this question.</a:t>
            </a:r>
            <a:endParaRPr lang="en-US" sz="2800" dirty="0">
              <a:solidFill>
                <a:schemeClr val="tx1">
                  <a:lumMod val="50000"/>
                  <a:lumOff val="50000"/>
                </a:schemeClr>
              </a:solidFill>
            </a:endParaRPr>
          </a:p>
        </p:txBody>
      </p:sp>
      <p:pic>
        <p:nvPicPr>
          <p:cNvPr id="4" name="Content Placeholder 3" descr="partners.png"/>
          <p:cNvPicPr>
            <a:picLocks noGrp="1" noChangeAspect="1"/>
          </p:cNvPicPr>
          <p:nvPr>
            <p:ph idx="1"/>
          </p:nvPr>
        </p:nvPicPr>
        <p:blipFill>
          <a:blip r:embed="rId2" cstate="print"/>
          <a:stretch>
            <a:fillRect/>
          </a:stretch>
        </p:blipFill>
        <p:spPr>
          <a:xfrm>
            <a:off x="1700892" y="2438400"/>
            <a:ext cx="5883729" cy="3581400"/>
          </a:xfrm>
        </p:spPr>
      </p:pic>
      <p:sp>
        <p:nvSpPr>
          <p:cNvPr id="5" name="TextBox 4"/>
          <p:cNvSpPr txBox="1"/>
          <p:nvPr/>
        </p:nvSpPr>
        <p:spPr>
          <a:xfrm>
            <a:off x="4953000" y="2667000"/>
            <a:ext cx="685800" cy="369332"/>
          </a:xfrm>
          <a:prstGeom prst="rect">
            <a:avLst/>
          </a:prstGeom>
          <a:noFill/>
        </p:spPr>
        <p:txBody>
          <a:bodyPr wrap="square" rtlCol="0">
            <a:spAutoFit/>
          </a:bodyPr>
          <a:lstStyle/>
          <a:p>
            <a:r>
              <a:rPr lang="en-US" b="1" dirty="0" smtClean="0"/>
              <a:t>12%</a:t>
            </a:r>
            <a:endParaRPr lang="en-US" b="1" dirty="0"/>
          </a:p>
        </p:txBody>
      </p:sp>
      <p:sp>
        <p:nvSpPr>
          <p:cNvPr id="6" name="TextBox 5"/>
          <p:cNvSpPr txBox="1"/>
          <p:nvPr/>
        </p:nvSpPr>
        <p:spPr>
          <a:xfrm>
            <a:off x="4267200" y="3124200"/>
            <a:ext cx="533400" cy="369332"/>
          </a:xfrm>
          <a:prstGeom prst="rect">
            <a:avLst/>
          </a:prstGeom>
          <a:noFill/>
        </p:spPr>
        <p:txBody>
          <a:bodyPr wrap="square" rtlCol="0">
            <a:spAutoFit/>
          </a:bodyPr>
          <a:lstStyle/>
          <a:p>
            <a:r>
              <a:rPr lang="en-US" b="1" dirty="0" smtClean="0"/>
              <a:t>4%</a:t>
            </a:r>
            <a:endParaRPr lang="en-US" b="1" dirty="0"/>
          </a:p>
        </p:txBody>
      </p:sp>
      <p:sp>
        <p:nvSpPr>
          <p:cNvPr id="7" name="TextBox 6"/>
          <p:cNvSpPr txBox="1"/>
          <p:nvPr/>
        </p:nvSpPr>
        <p:spPr>
          <a:xfrm>
            <a:off x="5334000" y="3657600"/>
            <a:ext cx="685800" cy="369332"/>
          </a:xfrm>
          <a:prstGeom prst="rect">
            <a:avLst/>
          </a:prstGeom>
          <a:noFill/>
        </p:spPr>
        <p:txBody>
          <a:bodyPr wrap="square" rtlCol="0">
            <a:spAutoFit/>
          </a:bodyPr>
          <a:lstStyle/>
          <a:p>
            <a:r>
              <a:rPr lang="en-US" b="1" dirty="0" smtClean="0"/>
              <a:t>17%</a:t>
            </a:r>
            <a:endParaRPr lang="en-US" b="1" dirty="0"/>
          </a:p>
        </p:txBody>
      </p:sp>
      <p:sp>
        <p:nvSpPr>
          <p:cNvPr id="8" name="TextBox 7"/>
          <p:cNvSpPr txBox="1"/>
          <p:nvPr/>
        </p:nvSpPr>
        <p:spPr>
          <a:xfrm>
            <a:off x="4572000" y="4191000"/>
            <a:ext cx="609600" cy="381000"/>
          </a:xfrm>
          <a:prstGeom prst="rect">
            <a:avLst/>
          </a:prstGeom>
          <a:noFill/>
        </p:spPr>
        <p:txBody>
          <a:bodyPr wrap="square" rtlCol="0">
            <a:spAutoFit/>
          </a:bodyPr>
          <a:lstStyle/>
          <a:p>
            <a:r>
              <a:rPr lang="en-US" b="1" dirty="0" smtClean="0"/>
              <a:t>9%</a:t>
            </a:r>
            <a:endParaRPr lang="en-US" b="1" dirty="0"/>
          </a:p>
        </p:txBody>
      </p:sp>
      <p:sp>
        <p:nvSpPr>
          <p:cNvPr id="9" name="TextBox 8"/>
          <p:cNvSpPr txBox="1"/>
          <p:nvPr/>
        </p:nvSpPr>
        <p:spPr>
          <a:xfrm>
            <a:off x="7391400" y="4648200"/>
            <a:ext cx="762000" cy="369332"/>
          </a:xfrm>
          <a:prstGeom prst="rect">
            <a:avLst/>
          </a:prstGeom>
          <a:noFill/>
        </p:spPr>
        <p:txBody>
          <a:bodyPr wrap="square" rtlCol="0">
            <a:spAutoFit/>
          </a:bodyPr>
          <a:lstStyle/>
          <a:p>
            <a:r>
              <a:rPr lang="en-US" b="1" dirty="0" smtClean="0"/>
              <a:t>39%</a:t>
            </a:r>
            <a:endParaRPr lang="en-US" b="1" dirty="0"/>
          </a:p>
        </p:txBody>
      </p:sp>
      <p:sp>
        <p:nvSpPr>
          <p:cNvPr id="10" name="TextBox 9"/>
          <p:cNvSpPr txBox="1"/>
          <p:nvPr/>
        </p:nvSpPr>
        <p:spPr>
          <a:xfrm>
            <a:off x="5562600" y="5181600"/>
            <a:ext cx="583814" cy="369332"/>
          </a:xfrm>
          <a:prstGeom prst="rect">
            <a:avLst/>
          </a:prstGeom>
          <a:noFill/>
        </p:spPr>
        <p:txBody>
          <a:bodyPr wrap="none" rtlCol="0">
            <a:spAutoFit/>
          </a:bodyPr>
          <a:lstStyle/>
          <a:p>
            <a:r>
              <a:rPr lang="en-US" b="1" dirty="0" smtClean="0"/>
              <a:t>19%</a:t>
            </a:r>
            <a:endParaRPr lang="en-US" b="1" dirty="0"/>
          </a:p>
        </p:txBody>
      </p:sp>
    </p:spTree>
    <p:extLst>
      <p:ext uri="{BB962C8B-B14F-4D97-AF65-F5344CB8AC3E}">
        <p14:creationId xmlns:p14="http://schemas.microsoft.com/office/powerpoint/2010/main" xmlns="" val="124795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How are you involving parents/guardians in students’ ICAP development?</a:t>
            </a:r>
            <a:endParaRPr lang="en-US" sz="3200" dirty="0"/>
          </a:p>
        </p:txBody>
      </p:sp>
      <p:graphicFrame>
        <p:nvGraphicFramePr>
          <p:cNvPr id="4" name="Content Placeholder 3"/>
          <p:cNvGraphicFramePr>
            <a:graphicFrameLocks noGrp="1"/>
          </p:cNvGraphicFramePr>
          <p:nvPr>
            <p:ph idx="1"/>
          </p:nvPr>
        </p:nvGraphicFramePr>
        <p:xfrm>
          <a:off x="457200" y="4267200"/>
          <a:ext cx="7620000" cy="2272284"/>
        </p:xfrm>
        <a:graphic>
          <a:graphicData uri="http://schemas.openxmlformats.org/drawingml/2006/table">
            <a:tbl>
              <a:tblPr firstRow="1" bandRow="1">
                <a:tableStyleId>{5C22544A-7EE6-4342-B048-85BDC9FD1C3A}</a:tableStyleId>
              </a:tblPr>
              <a:tblGrid>
                <a:gridCol w="6553200"/>
                <a:gridCol w="1066800"/>
              </a:tblGrid>
              <a:tr h="370840">
                <a:tc>
                  <a:txBody>
                    <a:bodyPr/>
                    <a:lstStyle/>
                    <a:p>
                      <a:pPr marL="0" marR="0">
                        <a:lnSpc>
                          <a:spcPct val="115000"/>
                        </a:lnSpc>
                        <a:spcBef>
                          <a:spcPts val="0"/>
                        </a:spcBef>
                        <a:spcAft>
                          <a:spcPts val="0"/>
                        </a:spcAft>
                      </a:pPr>
                      <a:r>
                        <a:rPr lang="en-US" sz="1600" dirty="0">
                          <a:latin typeface="+mn-lt"/>
                          <a:ea typeface="Times New Roman"/>
                          <a:cs typeface="Times New Roman"/>
                        </a:rPr>
                        <a:t>Individual parent meetings; if so, how often?  Please leave details in the box marked 'other', below.</a:t>
                      </a:r>
                      <a:endParaRPr lang="en-US" sz="1600" dirty="0">
                        <a:latin typeface="+mn-lt"/>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600">
                          <a:latin typeface="+mn-lt"/>
                          <a:ea typeface="Times New Roman"/>
                          <a:cs typeface="Times New Roman"/>
                        </a:rPr>
                        <a:t>8%</a:t>
                      </a:r>
                      <a:endParaRPr lang="en-US" sz="1600">
                        <a:latin typeface="+mn-lt"/>
                        <a:ea typeface="Calibri"/>
                        <a:cs typeface="Times New Roman"/>
                      </a:endParaRPr>
                    </a:p>
                  </a:txBody>
                  <a:tcPr marL="9525" marR="9525" marT="9525" marB="9525" anchor="ctr"/>
                </a:tc>
              </a:tr>
              <a:tr h="370840">
                <a:tc>
                  <a:txBody>
                    <a:bodyPr/>
                    <a:lstStyle/>
                    <a:p>
                      <a:pPr marL="0" marR="0">
                        <a:lnSpc>
                          <a:spcPct val="115000"/>
                        </a:lnSpc>
                        <a:spcBef>
                          <a:spcPts val="0"/>
                        </a:spcBef>
                        <a:spcAft>
                          <a:spcPts val="0"/>
                        </a:spcAft>
                      </a:pPr>
                      <a:r>
                        <a:rPr lang="en-US" sz="1600" dirty="0">
                          <a:latin typeface="+mn-lt"/>
                          <a:ea typeface="Times New Roman"/>
                          <a:cs typeface="Times New Roman"/>
                        </a:rPr>
                        <a:t>ICAP family events; if so, how often?  Please leave details in the box marked 'other', below.</a:t>
                      </a:r>
                      <a:endParaRPr lang="en-US" sz="1600" dirty="0">
                        <a:latin typeface="+mn-lt"/>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600">
                          <a:latin typeface="+mn-lt"/>
                          <a:ea typeface="Times New Roman"/>
                          <a:cs typeface="Times New Roman"/>
                        </a:rPr>
                        <a:t>6%</a:t>
                      </a:r>
                      <a:endParaRPr lang="en-US" sz="1600">
                        <a:latin typeface="+mn-lt"/>
                        <a:ea typeface="Calibri"/>
                        <a:cs typeface="Times New Roman"/>
                      </a:endParaRPr>
                    </a:p>
                  </a:txBody>
                  <a:tcPr marL="9525" marR="9525" marT="9525" marB="9525" anchor="ctr"/>
                </a:tc>
              </a:tr>
              <a:tr h="370840">
                <a:tc>
                  <a:txBody>
                    <a:bodyPr/>
                    <a:lstStyle/>
                    <a:p>
                      <a:pPr marL="0" marR="0">
                        <a:lnSpc>
                          <a:spcPct val="115000"/>
                        </a:lnSpc>
                        <a:spcBef>
                          <a:spcPts val="0"/>
                        </a:spcBef>
                        <a:spcAft>
                          <a:spcPts val="0"/>
                        </a:spcAft>
                      </a:pPr>
                      <a:r>
                        <a:rPr lang="en-US" sz="1600">
                          <a:latin typeface="+mn-lt"/>
                          <a:ea typeface="Times New Roman"/>
                          <a:cs typeface="Times New Roman"/>
                        </a:rPr>
                        <a:t>CollegeInColorado.org electronic parent outreach</a:t>
                      </a:r>
                      <a:endParaRPr lang="en-US" sz="1600">
                        <a:latin typeface="+mn-lt"/>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600">
                          <a:latin typeface="+mn-lt"/>
                          <a:ea typeface="Times New Roman"/>
                          <a:cs typeface="Times New Roman"/>
                        </a:rPr>
                        <a:t>11%</a:t>
                      </a:r>
                      <a:endParaRPr lang="en-US" sz="1600">
                        <a:latin typeface="+mn-lt"/>
                        <a:ea typeface="Calibri"/>
                        <a:cs typeface="Times New Roman"/>
                      </a:endParaRPr>
                    </a:p>
                  </a:txBody>
                  <a:tcPr marL="9525" marR="9525" marT="9525" marB="9525" anchor="ctr"/>
                </a:tc>
              </a:tr>
              <a:tr h="370840">
                <a:tc>
                  <a:txBody>
                    <a:bodyPr/>
                    <a:lstStyle/>
                    <a:p>
                      <a:pPr marL="0" marR="0">
                        <a:lnSpc>
                          <a:spcPct val="115000"/>
                        </a:lnSpc>
                        <a:spcBef>
                          <a:spcPts val="0"/>
                        </a:spcBef>
                        <a:spcAft>
                          <a:spcPts val="0"/>
                        </a:spcAft>
                      </a:pPr>
                      <a:r>
                        <a:rPr lang="en-US" sz="1600">
                          <a:latin typeface="+mn-lt"/>
                          <a:ea typeface="Times New Roman"/>
                          <a:cs typeface="Times New Roman"/>
                        </a:rPr>
                        <a:t>Parent account through Naviance</a:t>
                      </a:r>
                      <a:endParaRPr lang="en-US" sz="1600">
                        <a:latin typeface="+mn-lt"/>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600">
                          <a:latin typeface="+mn-lt"/>
                          <a:ea typeface="Times New Roman"/>
                          <a:cs typeface="Times New Roman"/>
                        </a:rPr>
                        <a:t>20%</a:t>
                      </a:r>
                      <a:endParaRPr lang="en-US" sz="1600">
                        <a:latin typeface="+mn-lt"/>
                        <a:ea typeface="Calibri"/>
                        <a:cs typeface="Times New Roman"/>
                      </a:endParaRPr>
                    </a:p>
                  </a:txBody>
                  <a:tcPr marL="9525" marR="9525" marT="9525" marB="9525" anchor="ctr"/>
                </a:tc>
              </a:tr>
              <a:tr h="370840">
                <a:tc>
                  <a:txBody>
                    <a:bodyPr/>
                    <a:lstStyle/>
                    <a:p>
                      <a:pPr marL="0" marR="0">
                        <a:lnSpc>
                          <a:spcPct val="115000"/>
                        </a:lnSpc>
                        <a:spcBef>
                          <a:spcPts val="0"/>
                        </a:spcBef>
                        <a:spcAft>
                          <a:spcPts val="0"/>
                        </a:spcAft>
                      </a:pPr>
                      <a:r>
                        <a:rPr lang="en-US" sz="1600" dirty="0">
                          <a:latin typeface="+mn-lt"/>
                          <a:ea typeface="Times New Roman"/>
                          <a:cs typeface="Times New Roman"/>
                        </a:rPr>
                        <a:t>Not yet actively involving parents/guardians</a:t>
                      </a:r>
                      <a:endParaRPr lang="en-US" sz="1600" dirty="0">
                        <a:latin typeface="+mn-lt"/>
                        <a:ea typeface="Calibri"/>
                        <a:cs typeface="Times New Roman"/>
                      </a:endParaRPr>
                    </a:p>
                  </a:txBody>
                  <a:tcPr marL="9525" marR="9525" marT="9525" marB="9525"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dirty="0">
                          <a:latin typeface="+mn-lt"/>
                          <a:ea typeface="Times New Roman"/>
                          <a:cs typeface="Times New Roman"/>
                        </a:rPr>
                        <a:t>38%</a:t>
                      </a:r>
                      <a:endParaRPr lang="en-US" sz="1600" dirty="0">
                        <a:latin typeface="+mn-lt"/>
                        <a:ea typeface="Calibri"/>
                        <a:cs typeface="Times New Roman"/>
                      </a:endParaRPr>
                    </a:p>
                  </a:txBody>
                  <a:tcPr marL="9525" marR="9525" marT="9525" marB="9525" anchor="ctr">
                    <a:solidFill>
                      <a:schemeClr val="tx2">
                        <a:lumMod val="20000"/>
                        <a:lumOff val="80000"/>
                      </a:schemeClr>
                    </a:solidFill>
                  </a:tcPr>
                </a:tc>
              </a:tr>
            </a:tbl>
          </a:graphicData>
        </a:graphic>
      </p:graphicFrame>
      <p:pic>
        <p:nvPicPr>
          <p:cNvPr id="5" name="Picture 4" descr="parents.png"/>
          <p:cNvPicPr>
            <a:picLocks noChangeAspect="1"/>
          </p:cNvPicPr>
          <p:nvPr/>
        </p:nvPicPr>
        <p:blipFill>
          <a:blip r:embed="rId2" cstate="print"/>
          <a:stretch>
            <a:fillRect/>
          </a:stretch>
        </p:blipFill>
        <p:spPr>
          <a:xfrm>
            <a:off x="2286000" y="1524000"/>
            <a:ext cx="4124325" cy="2510459"/>
          </a:xfrm>
          <a:prstGeom prst="rect">
            <a:avLst/>
          </a:prstGeom>
        </p:spPr>
      </p:pic>
    </p:spTree>
    <p:extLst>
      <p:ext uri="{BB962C8B-B14F-4D97-AF65-F5344CB8AC3E}">
        <p14:creationId xmlns:p14="http://schemas.microsoft.com/office/powerpoint/2010/main" xmlns="" val="3199946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4"/>
          <p:cNvSpPr txBox="1">
            <a:spLocks/>
          </p:cNvSpPr>
          <p:nvPr/>
        </p:nvSpPr>
        <p:spPr>
          <a:xfrm>
            <a:off x="1752600" y="609600"/>
            <a:ext cx="5486400" cy="4114800"/>
          </a:xfrm>
          <a:prstGeom prst="rect">
            <a:avLst/>
          </a:prstGeom>
        </p:spPr>
      </p:sp>
      <p:pic>
        <p:nvPicPr>
          <p:cNvPr id="1026" name="Picture 2"/>
          <p:cNvPicPr>
            <a:picLocks noChangeAspect="1" noChangeArrowheads="1"/>
          </p:cNvPicPr>
          <p:nvPr/>
        </p:nvPicPr>
        <p:blipFill>
          <a:blip r:embed="rId3" cstate="print"/>
          <a:srcRect/>
          <a:stretch>
            <a:fillRect/>
          </a:stretch>
        </p:blipFill>
        <p:spPr bwMode="auto">
          <a:xfrm>
            <a:off x="1828800" y="304800"/>
            <a:ext cx="5943671" cy="5867400"/>
          </a:xfrm>
          <a:prstGeom prst="rect">
            <a:avLst/>
          </a:prstGeom>
          <a:noFill/>
          <a:ln w="9525">
            <a:noFill/>
            <a:miter lim="800000"/>
            <a:headEnd/>
            <a:tailEnd/>
          </a:ln>
          <a:effectLst/>
        </p:spPr>
      </p:pic>
      <p:sp>
        <p:nvSpPr>
          <p:cNvPr id="4" name="TextBox 3"/>
          <p:cNvSpPr txBox="1"/>
          <p:nvPr/>
        </p:nvSpPr>
        <p:spPr>
          <a:xfrm>
            <a:off x="5867400" y="6248400"/>
            <a:ext cx="2971800" cy="430887"/>
          </a:xfrm>
          <a:prstGeom prst="rect">
            <a:avLst/>
          </a:prstGeom>
          <a:noFill/>
        </p:spPr>
        <p:txBody>
          <a:bodyPr wrap="square" rtlCol="0">
            <a:spAutoFit/>
          </a:bodyPr>
          <a:lstStyle/>
          <a:p>
            <a:r>
              <a:rPr lang="en-US" sz="1100" i="1" dirty="0" smtClean="0"/>
              <a:t>Source: National Collaborative on Workforce and Disability</a:t>
            </a:r>
            <a:endParaRPr lang="en-US" sz="11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are your thoughts about ICAPs?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74194308"/>
              </p:ext>
            </p:extLst>
          </p:nvPr>
        </p:nvGraphicFramePr>
        <p:xfrm>
          <a:off x="381001" y="1413511"/>
          <a:ext cx="7696199" cy="6220206"/>
        </p:xfrm>
        <a:graphic>
          <a:graphicData uri="http://schemas.openxmlformats.org/drawingml/2006/table">
            <a:tbl>
              <a:tblPr firstRow="1" firstCol="1" bandRow="1">
                <a:tableStyleId>{5C22544A-7EE6-4342-B048-85BDC9FD1C3A}</a:tableStyleId>
              </a:tblPr>
              <a:tblGrid>
                <a:gridCol w="4090993"/>
                <a:gridCol w="1065207"/>
                <a:gridCol w="2539999"/>
              </a:tblGrid>
              <a:tr h="380999">
                <a:tc>
                  <a:txBody>
                    <a:bodyPr/>
                    <a:lstStyle/>
                    <a:p>
                      <a:pPr marL="0" marR="0">
                        <a:lnSpc>
                          <a:spcPct val="115000"/>
                        </a:lnSpc>
                        <a:spcBef>
                          <a:spcPts val="0"/>
                        </a:spcBef>
                        <a:spcAft>
                          <a:spcPts val="0"/>
                        </a:spcAft>
                      </a:pPr>
                      <a:r>
                        <a:rPr lang="en-US" sz="1600" dirty="0">
                          <a:effectLst/>
                        </a:rPr>
                        <a:t>ICAPs are a valuable tool</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247</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62%</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dirty="0">
                          <a:effectLst/>
                        </a:rPr>
                        <a:t>ICAPs are helping to lower the </a:t>
                      </a:r>
                      <a:r>
                        <a:rPr lang="en-US" sz="1600" dirty="0" smtClean="0">
                          <a:effectLst/>
                        </a:rPr>
                        <a:t>dropout </a:t>
                      </a:r>
                      <a:r>
                        <a:rPr lang="en-US" sz="1600" dirty="0">
                          <a:effectLst/>
                        </a:rPr>
                        <a:t>rate.</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45</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11%</a:t>
                      </a:r>
                      <a:endParaRPr lang="en-US" sz="1800" dirty="0">
                        <a:effectLst/>
                        <a:latin typeface="Calibri"/>
                        <a:ea typeface="Calibri"/>
                        <a:cs typeface="Times New Roman"/>
                      </a:endParaRPr>
                    </a:p>
                  </a:txBody>
                  <a:tcPr marL="210185" marR="9525" marT="9525" marB="76200"/>
                </a:tc>
              </a:tr>
              <a:tr h="604600">
                <a:tc>
                  <a:txBody>
                    <a:bodyPr/>
                    <a:lstStyle/>
                    <a:p>
                      <a:pPr marL="0" marR="0">
                        <a:lnSpc>
                          <a:spcPct val="115000"/>
                        </a:lnSpc>
                        <a:spcBef>
                          <a:spcPts val="0"/>
                        </a:spcBef>
                        <a:spcAft>
                          <a:spcPts val="0"/>
                        </a:spcAft>
                      </a:pPr>
                      <a:r>
                        <a:rPr lang="en-US" sz="1600" dirty="0">
                          <a:effectLst/>
                        </a:rPr>
                        <a:t>ICAPs are helping more students to reach their </a:t>
                      </a:r>
                      <a:r>
                        <a:rPr lang="en-US" sz="1600" dirty="0" smtClean="0">
                          <a:effectLst/>
                        </a:rPr>
                        <a:t>postsecondary </a:t>
                      </a:r>
                      <a:r>
                        <a:rPr lang="en-US" sz="1600" dirty="0">
                          <a:effectLst/>
                        </a:rPr>
                        <a:t>aspirations.</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141</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35%</a:t>
                      </a:r>
                      <a:endParaRPr lang="en-US" sz="1800" dirty="0">
                        <a:effectLst/>
                        <a:latin typeface="Calibri"/>
                        <a:ea typeface="Calibri"/>
                        <a:cs typeface="Times New Roman"/>
                      </a:endParaRPr>
                    </a:p>
                  </a:txBody>
                  <a:tcPr marL="210185" marR="9525" marT="9525" marB="76200"/>
                </a:tc>
              </a:tr>
              <a:tr h="604600">
                <a:tc>
                  <a:txBody>
                    <a:bodyPr/>
                    <a:lstStyle/>
                    <a:p>
                      <a:pPr marL="0" marR="0">
                        <a:lnSpc>
                          <a:spcPct val="115000"/>
                        </a:lnSpc>
                        <a:spcBef>
                          <a:spcPts val="0"/>
                        </a:spcBef>
                        <a:spcAft>
                          <a:spcPts val="0"/>
                        </a:spcAft>
                      </a:pPr>
                      <a:r>
                        <a:rPr lang="en-US" sz="1600">
                          <a:effectLst/>
                        </a:rPr>
                        <a:t>ICAPs are helping students to follow their optimal career pathway goal</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151</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38%</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a:effectLst/>
                        </a:rPr>
                        <a:t>ICAPs are not developmentally appropriate.</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38</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&gt;1%</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a:effectLst/>
                        </a:rPr>
                        <a:t>The ICAP Legislation will eventually go away.</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26</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&gt;1%</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a:effectLst/>
                        </a:rPr>
                        <a:t>Our ICAP process has helped us to be more data driven</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109</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27%</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a:effectLst/>
                        </a:rPr>
                        <a:t>ICAPs are an element of the ASCA model.</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207</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52%</a:t>
                      </a:r>
                      <a:endParaRPr lang="en-US" sz="1800" dirty="0">
                        <a:effectLst/>
                        <a:latin typeface="Calibri"/>
                        <a:ea typeface="Calibri"/>
                        <a:cs typeface="Times New Roman"/>
                      </a:endParaRPr>
                    </a:p>
                  </a:txBody>
                  <a:tcPr marL="210185" marR="9525" marT="9525" marB="76200"/>
                </a:tc>
              </a:tr>
              <a:tr h="353479">
                <a:tc>
                  <a:txBody>
                    <a:bodyPr/>
                    <a:lstStyle/>
                    <a:p>
                      <a:pPr marL="0" marR="0">
                        <a:lnSpc>
                          <a:spcPct val="115000"/>
                        </a:lnSpc>
                        <a:spcBef>
                          <a:spcPts val="0"/>
                        </a:spcBef>
                        <a:spcAft>
                          <a:spcPts val="0"/>
                        </a:spcAft>
                      </a:pPr>
                      <a:r>
                        <a:rPr lang="en-US" sz="1600">
                          <a:effectLst/>
                        </a:rPr>
                        <a:t>ICAPs have helped us to improve our counseling program</a:t>
                      </a:r>
                      <a:endParaRPr lang="en-US" sz="160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a:effectLst/>
                        </a:rPr>
                        <a:t>130</a:t>
                      </a:r>
                      <a:endParaRPr lang="en-US" sz="180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33%</a:t>
                      </a:r>
                      <a:endParaRPr lang="en-US" sz="1800" dirty="0">
                        <a:effectLst/>
                        <a:latin typeface="Calibri"/>
                        <a:ea typeface="Calibri"/>
                        <a:cs typeface="Times New Roman"/>
                      </a:endParaRPr>
                    </a:p>
                  </a:txBody>
                  <a:tcPr marL="210185" marR="9525" marT="9525" marB="76200"/>
                </a:tc>
              </a:tr>
              <a:tr h="443356">
                <a:tc>
                  <a:txBody>
                    <a:bodyPr/>
                    <a:lstStyle/>
                    <a:p>
                      <a:pPr marL="0" marR="0">
                        <a:lnSpc>
                          <a:spcPct val="115000"/>
                        </a:lnSpc>
                        <a:spcBef>
                          <a:spcPts val="0"/>
                        </a:spcBef>
                        <a:spcAft>
                          <a:spcPts val="0"/>
                        </a:spcAft>
                      </a:pPr>
                      <a:r>
                        <a:rPr lang="en-US" sz="1600" dirty="0">
                          <a:effectLst/>
                        </a:rPr>
                        <a:t>ICAPs have negatively impacted the role </a:t>
                      </a:r>
                      <a:r>
                        <a:rPr lang="en-US" sz="1600" dirty="0" smtClean="0">
                          <a:effectLst/>
                        </a:rPr>
                        <a:t>of </a:t>
                      </a:r>
                      <a:r>
                        <a:rPr lang="en-US" sz="1600" dirty="0">
                          <a:effectLst/>
                        </a:rPr>
                        <a:t>the school counselor.</a:t>
                      </a:r>
                      <a:endParaRPr lang="en-US" sz="1600" dirty="0">
                        <a:effectLst/>
                        <a:latin typeface="Calibri"/>
                        <a:ea typeface="Calibri"/>
                        <a:cs typeface="Times New Roman"/>
                      </a:endParaRPr>
                    </a:p>
                  </a:txBody>
                  <a:tcPr marL="9525" marR="9525" marT="9525" marB="76200"/>
                </a:tc>
                <a:tc>
                  <a:txBody>
                    <a:bodyPr/>
                    <a:lstStyle/>
                    <a:p>
                      <a:pPr marL="0" marR="0" algn="r">
                        <a:lnSpc>
                          <a:spcPct val="115000"/>
                        </a:lnSpc>
                        <a:spcBef>
                          <a:spcPts val="0"/>
                        </a:spcBef>
                        <a:spcAft>
                          <a:spcPts val="0"/>
                        </a:spcAft>
                      </a:pPr>
                      <a:r>
                        <a:rPr lang="en-US" sz="1800" dirty="0">
                          <a:effectLst/>
                        </a:rPr>
                        <a:t>56</a:t>
                      </a:r>
                      <a:endParaRPr lang="en-US" sz="1800" dirty="0">
                        <a:effectLst/>
                        <a:latin typeface="Calibri"/>
                        <a:ea typeface="Calibri"/>
                        <a:cs typeface="Times New Roman"/>
                      </a:endParaRPr>
                    </a:p>
                  </a:txBody>
                  <a:tcPr marL="210185" marR="9525" marT="9525" marB="76200"/>
                </a:tc>
                <a:tc>
                  <a:txBody>
                    <a:bodyPr/>
                    <a:lstStyle/>
                    <a:p>
                      <a:pPr marL="0" marR="0" algn="r">
                        <a:lnSpc>
                          <a:spcPct val="115000"/>
                        </a:lnSpc>
                        <a:spcBef>
                          <a:spcPts val="0"/>
                        </a:spcBef>
                        <a:spcAft>
                          <a:spcPts val="0"/>
                        </a:spcAft>
                      </a:pPr>
                      <a:r>
                        <a:rPr lang="en-US" sz="1800" dirty="0" smtClean="0">
                          <a:effectLst/>
                        </a:rPr>
                        <a:t>14%</a:t>
                      </a:r>
                      <a:endParaRPr lang="en-US" sz="1800" dirty="0">
                        <a:effectLst/>
                        <a:latin typeface="Calibri"/>
                        <a:ea typeface="Calibri"/>
                        <a:cs typeface="Times New Roman"/>
                      </a:endParaRPr>
                    </a:p>
                  </a:txBody>
                  <a:tcPr marL="210185" marR="9525" marT="9525" marB="76200"/>
                </a:tc>
              </a:tr>
            </a:tbl>
          </a:graphicData>
        </a:graphic>
      </p:graphicFrame>
    </p:spTree>
    <p:extLst>
      <p:ext uri="{BB962C8B-B14F-4D97-AF65-F5344CB8AC3E}">
        <p14:creationId xmlns:p14="http://schemas.microsoft.com/office/powerpoint/2010/main" xmlns="" val="3421069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Check all statements that apply to your counseling program.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6657554"/>
              </p:ext>
            </p:extLst>
          </p:nvPr>
        </p:nvGraphicFramePr>
        <p:xfrm>
          <a:off x="762000" y="1371600"/>
          <a:ext cx="7620000" cy="5136372"/>
        </p:xfrm>
        <a:graphic>
          <a:graphicData uri="http://schemas.openxmlformats.org/drawingml/2006/table">
            <a:tbl>
              <a:tblPr firstRow="1" bandRow="1">
                <a:tableStyleId>{5C22544A-7EE6-4342-B048-85BDC9FD1C3A}</a:tableStyleId>
              </a:tblPr>
              <a:tblGrid>
                <a:gridCol w="5638800"/>
                <a:gridCol w="914400"/>
                <a:gridCol w="1066800"/>
              </a:tblGrid>
              <a:tr h="417441">
                <a:tc>
                  <a:txBody>
                    <a:bodyPr/>
                    <a:lstStyle/>
                    <a:p>
                      <a:pPr marL="0" marR="0">
                        <a:lnSpc>
                          <a:spcPct val="115000"/>
                        </a:lnSpc>
                        <a:spcBef>
                          <a:spcPts val="0"/>
                        </a:spcBef>
                        <a:spcAft>
                          <a:spcPts val="0"/>
                        </a:spcAft>
                      </a:pPr>
                      <a:r>
                        <a:rPr lang="en-US" sz="2000" dirty="0">
                          <a:latin typeface="+mn-lt"/>
                          <a:ea typeface="Times New Roman"/>
                          <a:cs typeface="Times New Roman"/>
                        </a:rPr>
                        <a:t>My program has received RAMP recognition</a:t>
                      </a:r>
                      <a:endParaRPr lang="en-US" sz="2000" dirty="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22</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smtClean="0">
                          <a:latin typeface="+mn-lt"/>
                          <a:ea typeface="Times New Roman"/>
                          <a:cs typeface="Times New Roman"/>
                        </a:rPr>
                        <a:t>&gt;1%</a:t>
                      </a:r>
                      <a:endParaRPr lang="en-US" sz="2000" dirty="0">
                        <a:latin typeface="+mn-lt"/>
                        <a:ea typeface="Calibri"/>
                        <a:cs typeface="Times New Roman"/>
                      </a:endParaRPr>
                    </a:p>
                  </a:txBody>
                  <a:tcPr marL="9525" marR="9525" marT="9525" marB="9525" anchor="ctr"/>
                </a:tc>
              </a:tr>
              <a:tr h="417441">
                <a:tc>
                  <a:txBody>
                    <a:bodyPr/>
                    <a:lstStyle/>
                    <a:p>
                      <a:pPr marL="0" marR="0">
                        <a:lnSpc>
                          <a:spcPct val="115000"/>
                        </a:lnSpc>
                        <a:spcBef>
                          <a:spcPts val="0"/>
                        </a:spcBef>
                        <a:spcAft>
                          <a:spcPts val="0"/>
                        </a:spcAft>
                      </a:pPr>
                      <a:r>
                        <a:rPr lang="en-US" sz="2000">
                          <a:latin typeface="+mn-lt"/>
                          <a:ea typeface="Times New Roman"/>
                          <a:cs typeface="Times New Roman"/>
                        </a:rPr>
                        <a:t>My program is based on the ASCA National Model</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203</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35%</a:t>
                      </a:r>
                      <a:endParaRPr lang="en-US" sz="2000">
                        <a:latin typeface="+mn-lt"/>
                        <a:ea typeface="Calibri"/>
                        <a:cs typeface="Times New Roman"/>
                      </a:endParaRPr>
                    </a:p>
                  </a:txBody>
                  <a:tcPr marL="9525" marR="9525" marT="9525" marB="9525" anchor="ctr"/>
                </a:tc>
              </a:tr>
              <a:tr h="710793">
                <a:tc>
                  <a:txBody>
                    <a:bodyPr/>
                    <a:lstStyle/>
                    <a:p>
                      <a:pPr marL="0" marR="0">
                        <a:lnSpc>
                          <a:spcPct val="115000"/>
                        </a:lnSpc>
                        <a:spcBef>
                          <a:spcPts val="0"/>
                        </a:spcBef>
                        <a:spcAft>
                          <a:spcPts val="0"/>
                        </a:spcAft>
                      </a:pPr>
                      <a:r>
                        <a:rPr lang="en-US" sz="2000" dirty="0">
                          <a:latin typeface="+mn-lt"/>
                          <a:ea typeface="Times New Roman"/>
                          <a:cs typeface="Times New Roman"/>
                        </a:rPr>
                        <a:t>My program is developmentally appropriate and comprehensive in nature.</a:t>
                      </a:r>
                      <a:endParaRPr lang="en-US" sz="2000" dirty="0">
                        <a:latin typeface="+mn-lt"/>
                        <a:ea typeface="Calibri"/>
                        <a:cs typeface="Times New Roman"/>
                      </a:endParaRPr>
                    </a:p>
                  </a:txBody>
                  <a:tcPr marL="9525" marR="9525" marT="9525" marB="9525" anchor="ctr">
                    <a:solidFill>
                      <a:schemeClr val="tx2">
                        <a:lumMod val="40000"/>
                        <a:lumOff val="60000"/>
                      </a:schemeClr>
                    </a:solidFill>
                  </a:tcPr>
                </a:tc>
                <a:tc>
                  <a:txBody>
                    <a:bodyPr/>
                    <a:lstStyle/>
                    <a:p>
                      <a:pPr marL="0" marR="0">
                        <a:lnSpc>
                          <a:spcPct val="115000"/>
                        </a:lnSpc>
                        <a:spcBef>
                          <a:spcPts val="0"/>
                        </a:spcBef>
                        <a:spcAft>
                          <a:spcPts val="0"/>
                        </a:spcAft>
                      </a:pPr>
                      <a:r>
                        <a:rPr lang="en-US" sz="2000" dirty="0">
                          <a:latin typeface="+mn-lt"/>
                          <a:ea typeface="Times New Roman"/>
                          <a:cs typeface="Times New Roman"/>
                        </a:rPr>
                        <a:t>235</a:t>
                      </a:r>
                      <a:endParaRPr lang="en-US" sz="2000" dirty="0">
                        <a:latin typeface="+mn-lt"/>
                        <a:ea typeface="Calibri"/>
                        <a:cs typeface="Times New Roman"/>
                      </a:endParaRPr>
                    </a:p>
                  </a:txBody>
                  <a:tcPr marL="9525" marR="9525" marT="9525" marB="9525" anchor="ctr">
                    <a:solidFill>
                      <a:schemeClr val="tx2">
                        <a:lumMod val="20000"/>
                        <a:lumOff val="80000"/>
                      </a:schemeClr>
                    </a:solidFill>
                  </a:tcPr>
                </a:tc>
                <a:tc>
                  <a:txBody>
                    <a:bodyPr/>
                    <a:lstStyle/>
                    <a:p>
                      <a:pPr marL="0" marR="0">
                        <a:lnSpc>
                          <a:spcPct val="115000"/>
                        </a:lnSpc>
                        <a:spcBef>
                          <a:spcPts val="0"/>
                        </a:spcBef>
                        <a:spcAft>
                          <a:spcPts val="0"/>
                        </a:spcAft>
                      </a:pPr>
                      <a:r>
                        <a:rPr lang="en-US" sz="2000" dirty="0" smtClean="0">
                          <a:latin typeface="+mn-lt"/>
                          <a:ea typeface="Times New Roman"/>
                          <a:cs typeface="Times New Roman"/>
                        </a:rPr>
                        <a:t>51%</a:t>
                      </a:r>
                      <a:endParaRPr lang="en-US" sz="2000" dirty="0">
                        <a:latin typeface="+mn-lt"/>
                        <a:ea typeface="Calibri"/>
                        <a:cs typeface="Times New Roman"/>
                      </a:endParaRPr>
                    </a:p>
                  </a:txBody>
                  <a:tcPr marL="9525" marR="9525" marT="9525" marB="9525" anchor="ctr">
                    <a:solidFill>
                      <a:schemeClr val="tx2">
                        <a:lumMod val="20000"/>
                        <a:lumOff val="80000"/>
                      </a:schemeClr>
                    </a:solidFill>
                  </a:tcPr>
                </a:tc>
              </a:tr>
              <a:tr h="710793">
                <a:tc>
                  <a:txBody>
                    <a:bodyPr/>
                    <a:lstStyle/>
                    <a:p>
                      <a:pPr marL="0" marR="0">
                        <a:lnSpc>
                          <a:spcPct val="115000"/>
                        </a:lnSpc>
                        <a:spcBef>
                          <a:spcPts val="0"/>
                        </a:spcBef>
                        <a:spcAft>
                          <a:spcPts val="0"/>
                        </a:spcAft>
                      </a:pPr>
                      <a:r>
                        <a:rPr lang="en-US" sz="2000">
                          <a:latin typeface="+mn-lt"/>
                          <a:ea typeface="Times New Roman"/>
                          <a:cs typeface="Times New Roman"/>
                        </a:rPr>
                        <a:t>We do not have an actual program in place, but we believe we are providing the services that our students need.</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78</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smtClean="0">
                          <a:latin typeface="+mn-lt"/>
                          <a:ea typeface="Times New Roman"/>
                          <a:cs typeface="Times New Roman"/>
                        </a:rPr>
                        <a:t>20%</a:t>
                      </a:r>
                      <a:endParaRPr lang="en-US" sz="2000" dirty="0">
                        <a:latin typeface="+mn-lt"/>
                        <a:ea typeface="Calibri"/>
                        <a:cs typeface="Times New Roman"/>
                      </a:endParaRPr>
                    </a:p>
                  </a:txBody>
                  <a:tcPr marL="9525" marR="9525" marT="9525" marB="9525" anchor="ctr"/>
                </a:tc>
              </a:tr>
              <a:tr h="710793">
                <a:tc>
                  <a:txBody>
                    <a:bodyPr/>
                    <a:lstStyle/>
                    <a:p>
                      <a:pPr marL="0" marR="0">
                        <a:lnSpc>
                          <a:spcPct val="115000"/>
                        </a:lnSpc>
                        <a:spcBef>
                          <a:spcPts val="0"/>
                        </a:spcBef>
                        <a:spcAft>
                          <a:spcPts val="0"/>
                        </a:spcAft>
                      </a:pPr>
                      <a:r>
                        <a:rPr lang="en-US" sz="2000">
                          <a:latin typeface="+mn-lt"/>
                          <a:ea typeface="Times New Roman"/>
                          <a:cs typeface="Times New Roman"/>
                        </a:rPr>
                        <a:t>We are considering creating an actual program that will meet the needs of our students.</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20</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smtClean="0">
                          <a:latin typeface="+mn-lt"/>
                          <a:ea typeface="Times New Roman"/>
                          <a:cs typeface="Times New Roman"/>
                        </a:rPr>
                        <a:t>&gt;1%</a:t>
                      </a:r>
                      <a:endParaRPr lang="en-US" sz="2000" dirty="0">
                        <a:latin typeface="+mn-lt"/>
                        <a:ea typeface="Calibri"/>
                        <a:cs typeface="Times New Roman"/>
                      </a:endParaRPr>
                    </a:p>
                  </a:txBody>
                  <a:tcPr marL="9525" marR="9525" marT="9525" marB="9525" anchor="ctr"/>
                </a:tc>
              </a:tr>
              <a:tr h="710793">
                <a:tc>
                  <a:txBody>
                    <a:bodyPr/>
                    <a:lstStyle/>
                    <a:p>
                      <a:pPr marL="0" marR="0">
                        <a:lnSpc>
                          <a:spcPct val="115000"/>
                        </a:lnSpc>
                        <a:spcBef>
                          <a:spcPts val="0"/>
                        </a:spcBef>
                        <a:spcAft>
                          <a:spcPts val="0"/>
                        </a:spcAft>
                      </a:pPr>
                      <a:r>
                        <a:rPr lang="en-US" sz="2000">
                          <a:latin typeface="+mn-lt"/>
                          <a:ea typeface="Times New Roman"/>
                          <a:cs typeface="Times New Roman"/>
                        </a:rPr>
                        <a:t>I do not have a counseling program in place, I have too many other responsibilities</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11</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smtClean="0">
                          <a:latin typeface="+mn-lt"/>
                          <a:ea typeface="Times New Roman"/>
                          <a:cs typeface="Times New Roman"/>
                        </a:rPr>
                        <a:t>&gt;1%</a:t>
                      </a:r>
                      <a:endParaRPr lang="en-US" sz="2000" dirty="0">
                        <a:latin typeface="+mn-lt"/>
                        <a:ea typeface="Calibri"/>
                        <a:cs typeface="Times New Roman"/>
                      </a:endParaRPr>
                    </a:p>
                  </a:txBody>
                  <a:tcPr marL="9525" marR="9525" marT="9525" marB="9525" anchor="ctr"/>
                </a:tc>
              </a:tr>
              <a:tr h="417441">
                <a:tc>
                  <a:txBody>
                    <a:bodyPr/>
                    <a:lstStyle/>
                    <a:p>
                      <a:pPr marL="0" marR="0">
                        <a:lnSpc>
                          <a:spcPct val="115000"/>
                        </a:lnSpc>
                        <a:spcBef>
                          <a:spcPts val="0"/>
                        </a:spcBef>
                        <a:spcAft>
                          <a:spcPts val="0"/>
                        </a:spcAft>
                      </a:pPr>
                      <a:r>
                        <a:rPr lang="en-US" sz="2000">
                          <a:latin typeface="+mn-lt"/>
                          <a:ea typeface="Times New Roman"/>
                          <a:cs typeface="Times New Roman"/>
                        </a:rPr>
                        <a:t>Other</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a:latin typeface="+mn-lt"/>
                          <a:ea typeface="Times New Roman"/>
                          <a:cs typeface="Times New Roman"/>
                        </a:rPr>
                        <a:t>19</a:t>
                      </a:r>
                      <a:endParaRPr lang="en-US" sz="2000">
                        <a:latin typeface="+mn-lt"/>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smtClean="0">
                          <a:latin typeface="+mn-lt"/>
                          <a:ea typeface="Calibri"/>
                          <a:cs typeface="Times New Roman"/>
                        </a:rPr>
                        <a:t>&gt;1%</a:t>
                      </a:r>
                      <a:endParaRPr lang="en-US" sz="2000" dirty="0">
                        <a:latin typeface="+mn-lt"/>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xmlns="" val="2492372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Counselors are responsible for the implementation</a:t>
            </a:r>
          </a:p>
          <a:p>
            <a:r>
              <a:rPr lang="en-US" dirty="0" smtClean="0"/>
              <a:t>Especially at the high school level, counselors feel ICAPs  are a valuable tool.</a:t>
            </a:r>
          </a:p>
          <a:p>
            <a:r>
              <a:rPr lang="en-US" dirty="0" smtClean="0"/>
              <a:t>The process is better if it has a champion, particularly if it is the principal.</a:t>
            </a:r>
          </a:p>
          <a:p>
            <a:r>
              <a:rPr lang="en-US" dirty="0" smtClean="0"/>
              <a:t>The process is even better if it is spread across disciplines.</a:t>
            </a:r>
          </a:p>
          <a:p>
            <a:r>
              <a:rPr lang="en-US" dirty="0" smtClean="0"/>
              <a:t>The more meaningful and less “tasks to be completed” the more it is embraced by the student.</a:t>
            </a:r>
          </a:p>
          <a:p>
            <a:r>
              <a:rPr lang="en-US" dirty="0" smtClean="0"/>
              <a:t>Schools want more direction</a:t>
            </a:r>
          </a:p>
          <a:p>
            <a:endParaRPr lang="en-US" dirty="0" smtClean="0"/>
          </a:p>
          <a:p>
            <a:endParaRPr lang="en-US" dirty="0"/>
          </a:p>
        </p:txBody>
      </p:sp>
    </p:spTree>
    <p:extLst>
      <p:ext uri="{BB962C8B-B14F-4D97-AF65-F5344CB8AC3E}">
        <p14:creationId xmlns:p14="http://schemas.microsoft.com/office/powerpoint/2010/main" xmlns="" val="1293059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Dedicate time to conduct ICAP work regularly- perhaps 2-3 times per week.</a:t>
            </a:r>
          </a:p>
          <a:p>
            <a:r>
              <a:rPr lang="en-US" dirty="0" smtClean="0"/>
              <a:t>Provide students the opportunity to connect with a mentor or advisor throughout their high school years to support their ICAP.</a:t>
            </a:r>
          </a:p>
          <a:p>
            <a:r>
              <a:rPr lang="en-US" dirty="0" smtClean="0"/>
              <a:t>Align the ICAP to state established career clusters to provide focus.</a:t>
            </a:r>
          </a:p>
          <a:p>
            <a:r>
              <a:rPr lang="en-US" dirty="0" smtClean="0"/>
              <a:t>Develop opportunities for student-led parent teacher conferences.</a:t>
            </a:r>
          </a:p>
          <a:p>
            <a:endParaRPr lang="en-US" dirty="0"/>
          </a:p>
        </p:txBody>
      </p:sp>
      <p:sp>
        <p:nvSpPr>
          <p:cNvPr id="7" name="Title 6"/>
          <p:cNvSpPr>
            <a:spLocks noGrp="1"/>
          </p:cNvSpPr>
          <p:nvPr>
            <p:ph type="title"/>
          </p:nvPr>
        </p:nvSpPr>
        <p:spPr/>
        <p:txBody>
          <a:bodyPr/>
          <a:lstStyle/>
          <a:p>
            <a:r>
              <a:rPr lang="en-US" dirty="0" smtClean="0"/>
              <a:t>Promising Practices</a:t>
            </a:r>
            <a:endParaRPr lang="en-US" dirty="0"/>
          </a:p>
        </p:txBody>
      </p:sp>
    </p:spTree>
    <p:extLst>
      <p:ext uri="{BB962C8B-B14F-4D97-AF65-F5344CB8AC3E}">
        <p14:creationId xmlns:p14="http://schemas.microsoft.com/office/powerpoint/2010/main" xmlns="" val="4099375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Involve all school staff, businesses</a:t>
            </a:r>
            <a:r>
              <a:rPr lang="en-US" smtClean="0"/>
              <a:t>, post-secondary </a:t>
            </a:r>
            <a:r>
              <a:rPr lang="en-US" dirty="0" smtClean="0"/>
              <a:t>institutions, community organizations, and parents in the delivery of the plan.</a:t>
            </a:r>
          </a:p>
          <a:p>
            <a:r>
              <a:rPr lang="en-US" dirty="0" smtClean="0"/>
              <a:t>Think about the roles and functions of various stakeholders and how to engage them effectively.</a:t>
            </a:r>
          </a:p>
          <a:p>
            <a:r>
              <a:rPr lang="en-US" dirty="0" smtClean="0"/>
              <a:t>Establish a key leadership group in each school and district to develop the plans and monitor progress.</a:t>
            </a:r>
          </a:p>
          <a:p>
            <a:endParaRPr lang="en-US" dirty="0"/>
          </a:p>
        </p:txBody>
      </p:sp>
      <p:sp>
        <p:nvSpPr>
          <p:cNvPr id="3" name="Title 2"/>
          <p:cNvSpPr>
            <a:spLocks noGrp="1"/>
          </p:cNvSpPr>
          <p:nvPr>
            <p:ph type="title"/>
          </p:nvPr>
        </p:nvSpPr>
        <p:spPr/>
        <p:txBody>
          <a:bodyPr/>
          <a:lstStyle/>
          <a:p>
            <a:r>
              <a:rPr lang="en-US" dirty="0" smtClean="0"/>
              <a:t>Promising Practices cont.</a:t>
            </a:r>
            <a:endParaRPr lang="en-US" dirty="0"/>
          </a:p>
        </p:txBody>
      </p:sp>
    </p:spTree>
    <p:extLst>
      <p:ext uri="{BB962C8B-B14F-4D97-AF65-F5344CB8AC3E}">
        <p14:creationId xmlns:p14="http://schemas.microsoft.com/office/powerpoint/2010/main" xmlns="" val="3056032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Aiming for Meaning</a:t>
            </a:r>
            <a:endParaRPr lang="en-US" dirty="0"/>
          </a:p>
        </p:txBody>
      </p:sp>
      <p:pic>
        <p:nvPicPr>
          <p:cNvPr id="1026" name="Picture 2" descr="C:\Documents and Settings\tthompson\Local Settings\Temporary Internet Files\Content.IE5\6MS9S7I0\MC900304777[1].wmf"/>
          <p:cNvPicPr>
            <a:picLocks noGrp="1" noChangeAspect="1" noChangeArrowheads="1"/>
          </p:cNvPicPr>
          <p:nvPr>
            <p:ph idx="1"/>
          </p:nvPr>
        </p:nvPicPr>
        <p:blipFill>
          <a:blip r:embed="rId2" cstate="print"/>
          <a:stretch>
            <a:fillRect/>
          </a:stretch>
        </p:blipFill>
        <p:spPr bwMode="auto">
          <a:xfrm>
            <a:off x="3733800" y="2362200"/>
            <a:ext cx="3841090" cy="3801530"/>
          </a:xfrm>
          <a:prstGeom prst="rect">
            <a:avLst/>
          </a:prstGeom>
          <a:noFill/>
        </p:spPr>
      </p:pic>
    </p:spTree>
    <p:extLst>
      <p:ext uri="{BB962C8B-B14F-4D97-AF65-F5344CB8AC3E}">
        <p14:creationId xmlns:p14="http://schemas.microsoft.com/office/powerpoint/2010/main" xmlns="" val="3678506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racy Thompson\AppData\Local\Microsoft\Windows\Temporary Internet Files\Content.IE5\51U0CP4S\MC90018958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9955"/>
            <a:ext cx="8382000" cy="657726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5-Point Star 3">
            <a:hlinkClick r:id="rId3" action="ppaction://hlinkfile"/>
          </p:cNvPr>
          <p:cNvSpPr/>
          <p:nvPr/>
        </p:nvSpPr>
        <p:spPr>
          <a:xfrm>
            <a:off x="1048998" y="3297817"/>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a:hlinkClick r:id="rId4"/>
          </p:cNvPr>
          <p:cNvSpPr/>
          <p:nvPr/>
        </p:nvSpPr>
        <p:spPr>
          <a:xfrm>
            <a:off x="1981200" y="1216012"/>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a:hlinkClick r:id="rId5" action="ppaction://hlinkfile"/>
          </p:cNvPr>
          <p:cNvSpPr/>
          <p:nvPr/>
        </p:nvSpPr>
        <p:spPr>
          <a:xfrm>
            <a:off x="1078199" y="5822203"/>
            <a:ext cx="228600" cy="197597"/>
          </a:xfrm>
          <a:prstGeom prst="star5">
            <a:avLst/>
          </a:prstGeom>
          <a:solidFill>
            <a:schemeClr val="accent1">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hlinkClick r:id="rId6"/>
          </p:cNvPr>
          <p:cNvSpPr/>
          <p:nvPr/>
        </p:nvSpPr>
        <p:spPr>
          <a:xfrm>
            <a:off x="1189649" y="6019800"/>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hlinkClick r:id="rId7"/>
          </p:cNvPr>
          <p:cNvSpPr/>
          <p:nvPr/>
        </p:nvSpPr>
        <p:spPr>
          <a:xfrm>
            <a:off x="5410200" y="1290414"/>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hlinkClick r:id="rId8"/>
          </p:cNvPr>
          <p:cNvSpPr/>
          <p:nvPr/>
        </p:nvSpPr>
        <p:spPr>
          <a:xfrm>
            <a:off x="5029200" y="2133600"/>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hlinkClick r:id="rId9"/>
          </p:cNvPr>
          <p:cNvSpPr/>
          <p:nvPr/>
        </p:nvSpPr>
        <p:spPr>
          <a:xfrm>
            <a:off x="7543800" y="1936003"/>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124630" y="1936003"/>
            <a:ext cx="228600" cy="19759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hlinkClick r:id="rId10" action="ppaction://hlinkfile"/>
          </p:cNvPr>
          <p:cNvSpPr/>
          <p:nvPr/>
        </p:nvSpPr>
        <p:spPr>
          <a:xfrm>
            <a:off x="4608496" y="2232399"/>
            <a:ext cx="268304" cy="20600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7310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We’re not alone…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9199198"/>
              </p:ext>
            </p:extLst>
          </p:nvPr>
        </p:nvGraphicFramePr>
        <p:xfrm>
          <a:off x="762000" y="1447800"/>
          <a:ext cx="7848601" cy="4410648"/>
        </p:xfrm>
        <a:graphic>
          <a:graphicData uri="http://schemas.openxmlformats.org/drawingml/2006/table">
            <a:tbl>
              <a:tblPr firstRow="1" firstCol="1" bandRow="1">
                <a:tableStyleId>{5C22544A-7EE6-4342-B048-85BDC9FD1C3A}</a:tableStyleId>
              </a:tblPr>
              <a:tblGrid>
                <a:gridCol w="2371956"/>
                <a:gridCol w="2760452"/>
                <a:gridCol w="2716193"/>
              </a:tblGrid>
              <a:tr h="626161">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ILP Model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Guidance Framework or</a:t>
                      </a:r>
                    </a:p>
                    <a:p>
                      <a:pPr marL="0" marR="0" algn="ctr">
                        <a:lnSpc>
                          <a:spcPct val="115000"/>
                        </a:lnSpc>
                        <a:spcBef>
                          <a:spcPts val="0"/>
                        </a:spcBef>
                        <a:spcAft>
                          <a:spcPts val="0"/>
                        </a:spcAft>
                      </a:pPr>
                      <a:r>
                        <a:rPr lang="en-US" sz="1100">
                          <a:effectLst/>
                        </a:rPr>
                        <a:t>Other College and Career</a:t>
                      </a:r>
                    </a:p>
                    <a:p>
                      <a:pPr marL="0" marR="0" algn="ctr">
                        <a:lnSpc>
                          <a:spcPct val="115000"/>
                        </a:lnSpc>
                        <a:spcBef>
                          <a:spcPts val="0"/>
                        </a:spcBef>
                        <a:spcAft>
                          <a:spcPts val="0"/>
                        </a:spcAft>
                      </a:pPr>
                      <a:r>
                        <a:rPr lang="en-US" sz="1100">
                          <a:effectLst/>
                        </a:rPr>
                        <a:t>Readiness Initiative</a:t>
                      </a:r>
                      <a:endParaRPr lang="en-US" sz="1100">
                        <a:effectLst/>
                        <a:latin typeface="Calibri"/>
                        <a:ea typeface="Calibri"/>
                        <a:cs typeface="Times New Roman"/>
                      </a:endParaRPr>
                    </a:p>
                  </a:txBody>
                  <a:tcPr marL="68580" marR="68580" marT="0" marB="0"/>
                </a:tc>
              </a:tr>
              <a:tr h="2525285">
                <a:tc>
                  <a:txBody>
                    <a:bodyPr/>
                    <a:lstStyle/>
                    <a:p>
                      <a:pPr marL="0" marR="0">
                        <a:lnSpc>
                          <a:spcPct val="115000"/>
                        </a:lnSpc>
                        <a:spcBef>
                          <a:spcPts val="0"/>
                        </a:spcBef>
                        <a:spcAft>
                          <a:spcPts val="0"/>
                        </a:spcAft>
                      </a:pPr>
                      <a:r>
                        <a:rPr lang="en-US" sz="1100">
                          <a:effectLst/>
                        </a:rPr>
                        <a:t>States with</a:t>
                      </a:r>
                    </a:p>
                    <a:p>
                      <a:pPr marL="0" marR="0">
                        <a:lnSpc>
                          <a:spcPct val="115000"/>
                        </a:lnSpc>
                        <a:spcBef>
                          <a:spcPts val="0"/>
                        </a:spcBef>
                        <a:spcAft>
                          <a:spcPts val="0"/>
                        </a:spcAft>
                      </a:pPr>
                      <a:r>
                        <a:rPr lang="en-US" sz="1100">
                          <a:effectLst/>
                        </a:rPr>
                        <a:t>Mandates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Alaska, Arizona, Arkansas, Colorado, Connecticut,</a:t>
                      </a:r>
                    </a:p>
                    <a:p>
                      <a:pPr marL="0" marR="0">
                        <a:lnSpc>
                          <a:spcPct val="115000"/>
                        </a:lnSpc>
                        <a:spcBef>
                          <a:spcPts val="0"/>
                        </a:spcBef>
                        <a:spcAft>
                          <a:spcPts val="0"/>
                        </a:spcAft>
                      </a:pPr>
                      <a:r>
                        <a:rPr lang="en-US" sz="1100">
                          <a:effectLst/>
                        </a:rPr>
                        <a:t>Delaware, District of Colombia, Florida, Hawaii,</a:t>
                      </a:r>
                    </a:p>
                    <a:p>
                      <a:pPr marL="0" marR="0">
                        <a:lnSpc>
                          <a:spcPct val="115000"/>
                        </a:lnSpc>
                        <a:spcBef>
                          <a:spcPts val="0"/>
                        </a:spcBef>
                        <a:spcAft>
                          <a:spcPts val="0"/>
                        </a:spcAft>
                      </a:pPr>
                      <a:r>
                        <a:rPr lang="en-US" sz="1100">
                          <a:effectLst/>
                        </a:rPr>
                        <a:t>Idaho, Indiana, Iowa, Kentucky, Louisiana, Michigan, Missouri, Nevada, New Jersey, New Mexico, Oregon, Rhode Island, South Carolina, South Dakota, Utah, Virginia, Washington, West Virginia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Georgia, Mississippi,</a:t>
                      </a:r>
                    </a:p>
                    <a:p>
                      <a:pPr marL="0" marR="0">
                        <a:lnSpc>
                          <a:spcPct val="115000"/>
                        </a:lnSpc>
                        <a:spcBef>
                          <a:spcPts val="0"/>
                        </a:spcBef>
                        <a:spcAft>
                          <a:spcPts val="0"/>
                        </a:spcAft>
                      </a:pPr>
                      <a:r>
                        <a:rPr lang="en-US" sz="1100">
                          <a:effectLst/>
                        </a:rPr>
                        <a:t>Tennessee</a:t>
                      </a:r>
                      <a:endParaRPr lang="en-US" sz="1100">
                        <a:effectLst/>
                        <a:latin typeface="Calibri"/>
                        <a:ea typeface="Calibri"/>
                        <a:cs typeface="Times New Roman"/>
                      </a:endParaRPr>
                    </a:p>
                  </a:txBody>
                  <a:tcPr marL="68580" marR="68580" marT="0" marB="0"/>
                </a:tc>
              </a:tr>
              <a:tr h="1259202">
                <a:tc>
                  <a:txBody>
                    <a:bodyPr/>
                    <a:lstStyle/>
                    <a:p>
                      <a:pPr marL="0" marR="0">
                        <a:lnSpc>
                          <a:spcPct val="115000"/>
                        </a:lnSpc>
                        <a:spcBef>
                          <a:spcPts val="0"/>
                        </a:spcBef>
                        <a:spcAft>
                          <a:spcPts val="0"/>
                        </a:spcAft>
                      </a:pPr>
                      <a:r>
                        <a:rPr lang="en-US" sz="1100">
                          <a:effectLst/>
                        </a:rPr>
                        <a:t>States without</a:t>
                      </a:r>
                    </a:p>
                    <a:p>
                      <a:pPr marL="0" marR="0">
                        <a:lnSpc>
                          <a:spcPct val="115000"/>
                        </a:lnSpc>
                        <a:spcBef>
                          <a:spcPts val="0"/>
                        </a:spcBef>
                        <a:spcAft>
                          <a:spcPts val="0"/>
                        </a:spcAft>
                      </a:pPr>
                      <a:r>
                        <a:rPr lang="en-US" sz="1100">
                          <a:effectLst/>
                        </a:rPr>
                        <a:t>Mandates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Kansas, Nebraska, New Hampshire, New York, Ohio, Texas*, Vermont, Wisconsin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Alabama, California,</a:t>
                      </a:r>
                    </a:p>
                    <a:p>
                      <a:pPr marL="0" marR="0">
                        <a:lnSpc>
                          <a:spcPct val="115000"/>
                        </a:lnSpc>
                        <a:spcBef>
                          <a:spcPts val="0"/>
                        </a:spcBef>
                        <a:spcAft>
                          <a:spcPts val="0"/>
                        </a:spcAft>
                      </a:pPr>
                      <a:r>
                        <a:rPr lang="en-US" sz="1100" dirty="0">
                          <a:effectLst/>
                        </a:rPr>
                        <a:t>Illinois, Maine, Maryland,</a:t>
                      </a:r>
                    </a:p>
                    <a:p>
                      <a:pPr marL="0" marR="0">
                        <a:lnSpc>
                          <a:spcPct val="115000"/>
                        </a:lnSpc>
                        <a:spcBef>
                          <a:spcPts val="0"/>
                        </a:spcBef>
                        <a:spcAft>
                          <a:spcPts val="0"/>
                        </a:spcAft>
                      </a:pPr>
                      <a:r>
                        <a:rPr lang="en-US" sz="1100" dirty="0">
                          <a:effectLst/>
                        </a:rPr>
                        <a:t>Massachusetts, Minnesota,</a:t>
                      </a:r>
                    </a:p>
                    <a:p>
                      <a:pPr marL="0" marR="0">
                        <a:lnSpc>
                          <a:spcPct val="115000"/>
                        </a:lnSpc>
                        <a:spcBef>
                          <a:spcPts val="0"/>
                        </a:spcBef>
                        <a:spcAft>
                          <a:spcPts val="0"/>
                        </a:spcAft>
                      </a:pPr>
                      <a:r>
                        <a:rPr lang="en-US" sz="1100" dirty="0">
                          <a:effectLst/>
                        </a:rPr>
                        <a:t>Montana, North Carolina,</a:t>
                      </a:r>
                    </a:p>
                    <a:p>
                      <a:pPr marL="0" marR="0">
                        <a:lnSpc>
                          <a:spcPct val="115000"/>
                        </a:lnSpc>
                        <a:spcBef>
                          <a:spcPts val="0"/>
                        </a:spcBef>
                        <a:spcAft>
                          <a:spcPts val="0"/>
                        </a:spcAft>
                      </a:pPr>
                      <a:r>
                        <a:rPr lang="en-US" sz="1100" dirty="0">
                          <a:effectLst/>
                        </a:rPr>
                        <a:t>North Dakota, Oklahoma,</a:t>
                      </a:r>
                    </a:p>
                    <a:p>
                      <a:pPr marL="0" marR="0">
                        <a:lnSpc>
                          <a:spcPct val="115000"/>
                        </a:lnSpc>
                        <a:spcBef>
                          <a:spcPts val="0"/>
                        </a:spcBef>
                        <a:spcAft>
                          <a:spcPts val="0"/>
                        </a:spcAft>
                      </a:pPr>
                      <a:r>
                        <a:rPr lang="en-US" sz="1100" dirty="0">
                          <a:effectLst/>
                        </a:rPr>
                        <a:t>Pennsylvania, Wyoming</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380876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hlinkClick r:id="rId2"/>
              </a:rPr>
              <a:t>Arizona</a:t>
            </a:r>
            <a:endParaRPr lang="en-US" dirty="0"/>
          </a:p>
        </p:txBody>
      </p:sp>
      <p:sp>
        <p:nvSpPr>
          <p:cNvPr id="6" name="AutoShape 2" descr="data:image/jpeg;base64,/9j/4AAQSkZJRgABAQAAAQABAAD/2wCEAAkGBhQSEBUUExQVFRQUFR8VFxYXGRQeHBwYFxwfFRcYGRwbHCYeHB0lHxsaIDshIycpLS0sGB8xNTAqNSYtLCkBCQoKDgwOGg8PGiokHCQqLywqKjQtLCwpMi0pLC8sKS01KiwyLCksKiwsKiwuLCksLCwsLSksLCwsLCwpLCwsLP/AABEIAIsAvAMBIgACEQEDEQH/xAAcAAACAwEBAQEAAAAAAAAAAAAFBgAEBwMCAQj/xABIEAACAQIEAwMHCAcGBQUAAAABAgMEEQAFEiEGEzEiQVEHFFRhcZHRFiMyNHOBk7IVF0JTkrHSM1JygqHCCLPB4fAkJTWi0//EABkBAAIDAQAAAAAAAAAAAAAAAAACAQMEBf/EADQRAAECAwUFBgYDAQEAAAAAAAEAAgMREgQTITFRQVJhcaEVMoGRsdEFIpLB8PEUMzThQv/aAAwDAQACEQMRAD8AK8HcEJWwtI0jIVkKWUKf2Va+/twf/VJF+/k/hTHbyT/VJftz+RMO+NcWM8PIBXIsligPgtc5uJHFZpm3AFHSqr1FYYlZtCs+gAsQSFHrsD7sDWyTKgbHNIwfDVFh/wCPFByyrB3HIfY+zGdeT3i7LqXKEFUY+YhcspTUxu5KjpuSCPfiq/iarV2fZtz1R3L/ACb008ayQ1TSRt9F1CEHu2OKuZcF0FO4Sau5bkagr6ASL2uL+vDvwpl0cNJGsIZY3BlVGIOgSnm6Bbay6rAdwAGEL/iIQfo6A2385tf1GGX4D3YL+Jqjs+zbnqr+WeTmlqIxLBVtJG1wHQIQbGxsfaCMWv1Sxfv5P4Vw70i2jQDYBR/LHXBfxNVHZ9m3PVZnm/AdFSoHqK3lKehfQL+zxxTyfhzLap9EGYCR/wC6NF/uGKfkrcZrmVZX1Kh2jCCBGsRGshkIAHiFUb+JY4P+WbheKTL2qVUJPSkSJIos1ge0Ljf1jwIBwX8TVT2fZtz1Vj9UsX7+T+FcBq3hjLYXeOXMVR4/pqxjBXbVuPYb4duAc6ery6nnk/tGTtnxZeyT95F8IvlUdFzvKWk0hAW1lrW06l+lfuucF/E1Udn2bc9Vayng2gqiRT14lI7kMZPu64Kfqli/fyfwrhZ4qo4qzOqA5YEMkJ5lTNDYKsYdCupl2uVEgt36rdL42LBfxNUdn2bc9Vltdwjl8MhjlrxHIoBKsUBAPQ2OL1D5NKaaNZIqpnjcXVlCEEeIOAfl/hDSZcp6NJIh9jNCDjYLYL+Jqp7Ps256rMc04HoaZkWeu5RkvoD6Bq021Wv1tce/A5cpyktpGaR6r2tqj64ZfLYv/ss/+OL/AJq4IcJZHBLlVMskMTq0CghkU3uN+7BfxNUdn2bc9UJh8lcDqGWpdlO4KhCCPURj3+qWL9/J/CuFzyfhsuz2py1GY0zqZI1JJ02AYWHce0VJ79IJ3xqmb5mlNTyTSbJEhc+xRe334L+Jqo7Ps256rP4uBaJqhqZa286C7RDRrA2NyPvHvwQ/VLF+/k/hXGeVSSZZUZdmkrXepZ3rLXNjKQ5W1ybCNjYD9yBjf1a+C/iao7Ps256pD/VLF+/k/hTGdZjTcuaSMG4jkZAT36WK3/0x+gTjBc/+t1H28n5zjVZojnk1Fcr4nZoUFjSwSxWieSf6pL9ufyJh3xn3k6jlaglELqj+cbMy6hbQl9rjBetgzNEZlmgfSCdIjIJt3DrvjPFbOIcdq6VkiUWdnyk4Lp5Ra0R5dOumR3ljaNFjR3JYjYWUG3tOAvkecHK1ppI5FdNetJI5F7LuxH0gAQQe7xxy4Q8oE01SsU5QrILKQLWbqPf0xogxU+GWGRWqBaGR21MXiGBUVVUWVQFUDoABYAfdjK/L5I01NDTxRSySCbmHRHIwCiN0FyFIuS42vhk4n4qnWripaXSXb6ZIvu3QeqwuTi+KPMvSKf8ACbE3ZABJzUC0Bzi1oJlgUGzPyopHTEwU1ZLMEsqebTqNdrDUWS1r+GHil1ctddtekardNVu1b1XwB8yzL0in/Cb44nmWZekU/wCE3xxFI1Ca9O6enukDLKKTh/MZ2MMkmX1NrSRKW5WksyBlG4C62F+8W78XuMuLWzamNHlkUspmIEkzxyRxxoDchmcDc9LDuv3jDj5lmXpFP+E3xxPMsy9Ip/wm+OCkahF6d09PdX+GMjWjpIadTcRIF1eJ7z95xmnlLqtec0DCGaSKmJExWGVlGphcfRIawF9r9MPnmOZekU/4TfHE8yzL0in/AAm+OCkahF6d09PdIfF+WzZbXxZpl8LyQyi1RDGrDbbqoF1DDvtsy79TfUsnziOpiWWK+lv7yspB7wQRcHAnzLMvSKf8Jvjj0tFmHfUwfgn+rBTxCL07p6e6z/y4u8s9EIoZpWp3d30RSEDeJlFwtiTpbv7sa1Q1yyoHS+lumpWU/eGAIwI8zr/SIPwm/qxPMq/0iD8Fv6sFI1CL07p6e6XvLTUasteBElkllZCqxxyNskisxJVSBYDvxy4c4/ip6CCIwVrzRwhTElLUXJUWIBKBfvvhm8yr/SIPwW/qxPM6/wBIg/Bb+rBSNQi9O4enulbgLhSpavnzStQQyzDTFAG1FENh2j0vZVHtudr2x88pudc2WnoeXO0LTq1XIsMzKIkswjuq76zsSDsBv1w1eZV/pEH4Lf1Ynmdf6RB+C39WCkahF6d09PdJ/lH4BoI8ulMFIqTEfNGGJi5YdoL2RcAgWPtwe8l+fvPQxxzJKk8KBHEkci3C9lWBZQDcAGw6YJeZ1/pEH4Lf1Y+GizD0mD8E/wBWCkahF6d09PdH8YLn/wBbqPt5PznGw0NJWCQGWeJ071WOxPhvfGO599bqPt5PznGuyiTiuP8AFnVQ24SxWi+Sf6pL9ufyJh2bCT5J/qkv25/ImHY4zR/7CulYf87OSxnjPKzS1pKdkMedGR3G99vY2NRiz5DRipP0eXrI9dt19+2A3lKyXm0vMA7cB1f5Tsw/kfuwhZXXTTwpQJ0ebVq8F6kW8AbtjTK+YCdma5tZscd7QMHCbef7Tf5O8ueWSWum3aRiE/3Eeroo9hw8VMhVGI6hSfcL48UNEsUaxoLKihR92Ptd/ZP/AID/ACOMr31umurAhXMKnbt57UA4G4jkrIpHkCgq+kaQRtYHvJ8cMFS+lGYdQpPuF8JXkm+rTfa/7Rh0rf7J/wDAf5HExQBEICSyPc+ztc44ySBlnGmY1CloaeNwpsSNrG17WLjB7g3i81hkR4wkkdiQL2INx0O4II6Hxxn+RVNXFSSy076Y1cBwACbkAahcdALYc/JplCrE1RzNbzbHr2bEkg33LX78aIzGBpMhwXOsceK97BMnAkzlKWyW1NWaySLC5hUNIF7CnvPh1H88IddxvmELoksEau/0Qe+5t3Oe/GjWxnflD+v0ftX/AJgxTAkTSQttuqaytriMhwxKZeGq2skZ/O4ViAC6LW3Jvq6Mem3vxz434gko4EkjCktJoOoEixVm7iPAYY7YSfKv9Uj+3H5HxEOT4gmE9oqhWd0nGYGe1M6VjeaiWw1cnmeq+nV7r4F8EcQyVkDySBQVk0AKCBbSrd5PecWEq1/Roa40+bde76Fv54B+Sj6pJ9ufyJgDRQ48QgxDfsaDgQSncnCHl/lF5ldyiE5DOUR9736KSb2sT/MYM8dZz5vRsQbPJ82ntI3P3C+MuqJ6fzSJU1CoRyzNbYhrCwN+7Stvv8cWwIQcJkZ4LLbrW6G8NYZSxPHgt0XArijNGp6V5UALLa2rpubYnDGbippY5f2iLN/iGzfH78U+P/8A4+b2D+YxQ1vzhp1W+JEnBL2HZMeSvcN5i1RSxyuAGdbm3T7sFMAeBz/6CD/D/wBTg6DhX4OITwSTDaToFDjBc/8ArdR9vJ+c43rGC5/9bqPt5PznGux94rk/Ge43mtE8k/1SX7c/kTDvhI8k/wBUl+3P5Ew74zxv7Ct9h/zs5LnPEGUqwuGBBHqOxwm8C8Immlmkk6hjHH/gB3f/ADbe4+OGTiDPoaOB5520xoN/Ek9FUd5J2thUoeKc1qoxNT0EEcLboKiZhIy9zaVSy3HcScKHkAgbVc+C172vObcvFPoxzqI9SMvTUCL+0WwucD8VTVqzCopvNpqeXlPHr176Q9wbC2zevuN8MxwiuKA8JcMeZRunM5mttV9Om21rfSPhg1UR6lZemoEX9othO8pHlF/RaxBIefJLqYrqKhUQC7EhT3sB7/DDZldes8EcybrKgcexhfElxcZlVshtY2huSDcNcIilgkhZ+aspubrp206bW1HHnhThJqEvacyI/wCwUtYjob6jvbbpvhktjOc78q70eZLR1FNGqM6/PLMSBHIxVHKmMWItci5A364YxHGczmkbZobaZDu5Z7Vo+FziLhLzqohl5ujk27Oi97Nq66hbwwTzzNlpaaWd/oxIX9thsPvO2Fnyd8dzZoryGmSGKNuWSJS7GTSr7Ly1sLMO84hri0zCeJDbEbS4YJ2xRznKEqYWikvpbvHUEdCPXi7jP6zyg1i5kcvWjgaYrzVY1DhTHc2J+ZuGsOm/34gGWITuaHCRyXj9V0ltHnZ5V76dLW9unXpv68OuS5OlNCsUd9K956knqT68K2UeUNzXigraU007i8TLIJI5B12OlSDsdrdx6bXd8O+K54kSs8GywoJmwYpa4m4P89ljZ5dKR7csJe9yC3a1C1wAOndgzUZZG6MhRbMpU7DodsJdX5QqtMz/AEeKOEysNaOahwvLN9LMOTcGy7i/Xvwz8WZxLS0rzxRJNygXdGcp2ACTpOhu102I+/C1mQGisEFgJdLE5qtwlws1CHXncxXINtGmzDYm+o9Rb3YI5/lPnNO8OrRrt2rXtY36XH88cuFs1lqaZJpolhMg1qiuXshAI1Eou/qti7mVekETyyHTHGpdj4BRc4C8k1bVDYLGsuwPlSSvktYCwrHA8Ah//TDHwtw2aNXBmMusg3IItYW/vHC7R8a5jUwec02XxmAjUiyTkSuvcQqoVF/C5w18M5z53RwVOnRzoxJovfTq3tewv7bDDuivcJEquHZIMJ1TBI8yieMFz/63UfbyfnON6OMFz/63UfbyfnONFj7xXO+M9xvNaJ5J/qkv25/ImHfCR5J/qkv25/ImHa+M8f8AsK32H/Ozksf/AOI1n83pQL8svIW8NYQaL+vSZP8AXGuUrqUUpbQVBW3TTbs29VsDeKOGoa+manmB0tuGFtSsOjLcEXGFLJ+Fc3o4hBDW00sSCyGaJ9SjuHZf/TfFS2J+jhQMxUAM1tRAFzbpq/746nC9wnw3JTc6Som84qKhw0kmnSAqiyRoLmyLdiB4sfHFviajqZqdo6WSOJ3upd1ZrKQQdIVh2um529WBCzOXNjXT5hN5pVVME8fmdPJCilAkZYO9y4vqc37I6L68F/IZnrSUclJLtLRvoKm9wjE2H+VldLd2keOGzgrIpaOiSmkaJzENKNGrKCoGxcEntXvuPVhZyTyf1tPmclcKimHnB+eiWKXSVJBbSddw2xNzcXY3BwIWjYx7jjhwZhPm1lvJTQU5jPfdRMzqD61NvvGNfe9ja17bX6X7r4TuFOFKumraqommgkFYytIqxupUxgqgQljtY2N79MCEscPcRnOY8vpjuIxz6318hgsKH1O9n9ijxx78gclo6+O9ylV/t0Xt69H/AJbDPwjwEMtWrNOyF6iUvHqVtKRj+ziNjchSzdLdR4Yo8A8BVOX1FRI88MqVTa5FVHUhgzsNF2IteRtj4DwwIT9jJM5lkTixGij5reZgBdQW43udRB6bbevGtYz2o4Erjmv6RFRShwnKEZil06N7AnXe+974EL7BwlV1eaw11YsUCUqkQxI5kYk3BLtpUW3v08Pv0IY+DEvgQsqzCXTxhFe3apAo+/Wdv4Th545Zf0bV6jYch7n/ACnAbjvydtWzQ1NPOaaqg2WS1wRe4uOtxv8AcSCDitU8I5lWJya6rhFObcxaeMq8g71LFjYHvsMCE08JrahpgevIT8ox74joY56WaGZwkcqGNmJAtr7I3Nh1xfhjCqFAsFAAA7gNgMDOK8j88o5qcMEMqFQxF9J7mt6sCFlD0+c5DF2GSpo49+hIVfEi4eNfYWA9QxqfBmfLW0UNQiCMOu6DorA2ZQbC4BB7sLtVw1m08BppqymEbLoeRIX5jKdj1fSDb1YbchyWOkpo6eIHREoUX6m3Un1nrgQr5xguf/W6j7eT85xvV8YLn/1uo+3k/OcbbH3iuH8Z7jea9ZbxDUU6lYZWRSdRAt1sBfceAGLfy2rfSH9y/DAPExuLGnEgLhNjxWiQcQOZRz5b1vpD+5fhifLat9If3L8MA8PFfl61UUYpeRyrxow02liZjpux6sDv7bYqcGNl8oWmE+PEBk8zGyZx6oH8tq30h/cnwxPltW+kP7l+GCFZwlEHRUd2JlMTIDCzkAEh0CtsCRazWt347ScFxa1+ckWNoZJTflswMRUEXQ6TfV3YWqFp0VlFrx+Y/UhPy2rfSH9y/DE+W9b6Q/uX4Y+1WU08dOsrPN89r5KgJsI7AczfqSf2cGeMMlhaSrkjZhJCULppUJZxYBbb3Fr/AH4mcOcqeiiVppJrOEsKtQT6BBPlvW+kP7l+GJ8t630h/cvwx8gymFaZJp3kBlZljWMKfobEtq7rkCwxfk4ViAaLXJ5wlPzzsvL2GooP2r278SbobOiVv8p2Tz9WuXmqPy3rfSH9y/DE+W9b6Q/uX4YtVnCio1Uodj5vGjg2G+vqDi0/CdOKp6cSyM8aklfmlLsbFUjLbXsTe+InC06fmqam1zlUdO9z9ihfy2rfSH9yfDE+W1b6Q/uX4YJUXB0ZUGV3i5juq6jCugRm15AzAsb22T34o1/D6R0izIzyE21MhjMaMTYqwvrB8D0OAGETKQ8kpFqAmXHKeZ/Nq5/Lat9If3L8MffltW+kP7k+GK3D+Uion0M2lQrOxAudKC5t68MpyKGoho1jZhGEqJCzBA9lKdkm+m9za5NsDrtplIeSmF/JiNqDzwx4gfdA/lvW+kP/APX4Yny2rfSH9y/DBSPguJmbQ8kgWNW5cZhaQMzFSCwOja1/XfFbMOHaaKKWQSyOEmMCaQnafQGBv4Xv7sAMI7OikttQEy8/Uqny3rfSH9y/DHz5b1vpD+5fhgpX8Exp2Fm+eV0SzNFZjIQDpVW1jTe/aG4x9qOEKdXVfONHzpifW0NyAD210t2QSNNm6X3xFULTopLLWM3H6kL+W1b6Q/uX4Yny2rfSH9y/DFTPMu5EpTTIoABtJovv33XskesYHYtDGETACzPjx2Gkvd5lHPltW+kP7l+GA00pdizG7MSxPiSbk+/HjEwwa1uQVL4r395xPMqYmJiYZVqYM1HFc7ra6J2g5KIqlmQ3UsR1sd8euG8lSo1l+ZpQqLoYgBquO00hA8NhcnBYcGwI2mWWXtVJp10Ku5sCpN+nXfFLnsnI5rbCgxiypmAPGSEvxbMXVwI1dW16ljUFiQVOrxuCceX4pmIAGhVCNGFVAAEktqAH3DBrJuHooZoDM7F3qHjQKqlPmW0Evffc+GBVNlCzVNUXYrFCZJG0garB7ALfYYUGHorS20SE3Yk5T4AqpT5/KkBhGkp2ralUldezaSel8Sp4hmkMxZheo08zYb6Po28MFsk4ZgqCSDOIy4RHPJWxIBs2o9o3vsg7seX4VjCwqZH508jRqABpBR9DM3fa29hviaoc+P4fsku45YMcOfh95IXQ8QSxRGJdJS5IDqG0kixK3G2OsnFM7RcslbFBGW0jWUH7JbqRgyeCYmkVI5rHmMjqzQltKgtzFCNsLgizbgnHNOE4GcWmYJyXkYAwu68srseWStmBuPYcRVDOKa6tIFM8Ms0NquL6iSMxsVsyhW7K3YDpqPUn/vjiOIZTO8zCN3exbUikXW1iB3WsMXZ8hh81M8TSydb25fzYvZRKo7W43uNsX8ihjOXabsrT1awMwVD9ICy3O+mxvtvfBNgGA4IDYznSc7ZMbeXqhEfFk4vqKSXcv84itZj1K36ezEoOJWTQrKpjVkZwqqGflHUgZrbi/wD1xdl4fplaoJkmMdLZZCAmpnZmQBL7AbdTjrNwpBGskkksnJRYpF0quorNqFjfYEW64Jw9EBlo3uvOfhgfJA4s6kWoNQpCyFi2wGntdRbw9WLbcXVGqNgVHK1BQEULpe2pSO8Gw2xezvhaKFKjRK7SUzJrDKoUiW+kC29xb2YtZYqpl0bjzZWZ5ATMtywHQLbvwFzCJy4dEMhxmuLC6W3rL1HRU8t4tAWUSLoLhFUwxxWUIWbdG2N9XXuxQzrPedrSNQkLS80JYXDadBO3iO4bYOZnk8T6ZJCyRw0cTNywupi9wAL7dx3OOD8K06LJK8svJWOKVbKusiYuuk32uCvXpvhWlgM5J4jI5FExL7Yz8M0KquJ5pFAbRqGk8wIoe6EFTqte+wx9qOKZXILLCSDqJ5ado2K9rx64L12RoV5s7sEipYWIjRAS0mpVHh+ydzucXM14fimqjcSctYYRqj5Sjtgi7lyAOg2Fyd8FTNFJhRzP5tPv7FLtTxK8kUisAWl0LewCrHFfSqDu3Y3PhbAXDRNSosq5ezBEWoZpJmtcm1k67Lttv3n1YEZ7lvIl0BZFFgRzNBO/eCnZI9YxawtyCyRmPIqcZyw8c/wodiYmJi1ZVMTExMCEQy3PJIFZU0lXIJDKGGpfosL9CPHHWo4nndlZmF1m547I/tNhf2bdMCxhmHC0XMhp9cnnEqo97LywGGoj+9cLf1E4qdQDMhaoV89tLTgPvkqdNxhUJezLcyGUEopKs5u2m/QE92KdFncsUrSoRqe+oEAq2o3II6Wvhq4YyWA1EM0DSMizmF1lC7/NswYW7vUd8eP0CtRFSajpWOjMjkaAT2rAXayjr1OK62AyktQgR3NDqsRl0xn49EEj4vnU7cv6fMUctbKwGm6Du22xTqc8lflktvEzOhAAIZ21k+8YYqbgyF3fTI8iKI9o2hLKZSwbWwJTs6bm3djzTcJU7BnaY8ozGKN9UK7L9KQliAwv3LvbfEh8MJDBtDhievH3QqXiydnVxy1dW16lRQS1iDq23uCdseJOJ5SSQI0ujRkJGoBV7ar279hvi3WcORpSmVHaZlJDtGYyiENp7Q+nYgXDDbfHThrhZKlVLmVS7FFccoJcC/Rjqc9dlG2JnDAnJRTaHODJ4nHNCo8+lWExLoCsuhmCjUVvfSW62x4ps4kjRUUgKswnGw/tFFgfZt0wfo+EoXSIGSQSzQNKoAXSCnUE9SD6vXi5w/k0MTLqLtNJSPLYhdAVlNh46h44gxGAGQUtgRy4TMvFLNLxDLHJK4KkzEmRWUFWJOrdT6ycfKziGaVZVdgRNp1Cw6R30AeAF+gx8pMsD0s81yDCYwBtY8wkG/f3YP1HCFPE0vMll0xzrCNIS51qGub7CxPuGGJYDlj+v+KtjI724HDnrP2KA1fEE0nO1EHzgqZLAb8v6NvDritJmLtCsJI0IxZRbvbrvhsXhhdPIeSy+fGEMFS9zFqUljvvsLevFak4KBVDIzK3LeWVLoCFRgiAFiACTfc7C2IERgTus8c8dfOZ6mfmhUXFM6te6n5sRFWUFSi9Aw7/AG451nEU0olDMLShAwAAFo7lAvgBc9MGTwvTDmuZnMUUaSfNmJmu5YFCVJXUNPX1495bw8gNNJGzuXdAzjlNGjN1Rl+kCPXtfEVQ85KRDtB+Uuw5+B+6EQ8VTqb3Q3jWIqyqQVTdbjxFzvj23GFQSxYoxYKDqRSLx30MB0DC/XB1MppgIGbmCVqto9SqhBYOANSnbQDbYevHNuEomdnml0cyeVVN4UVeW1izBiCQT3J092Iqh7QnMO0DAO66/tLEmcO05nbSzk3N1BU3FjdenTHnMs0edgz27KhVCgABR0AAwUq8gRaMTIzSt+2UMZRDe2lh9MbdD03wAxc2k4jZgsUW8Z8rjnipiYmJh1QpiYmJgQpgx8qp9CLqW8dgr6V1gKbqNXWwwHxMKQDmnZEczumSOPxhUF0YFFMbFwFRQNTDSWIHU2Jxwp+JZ05elhaKPlAFQQUO5DDv+/ArEwtDdE/8iLvH8/Sact4vULIJVKlmQgxJFayX7OhuyOp7XXf1Ypy8VsJJOUkaxO+tYmVWCm1ri42J77YBYmIumaJza4sgJ5IpJxFKY2j7ADizFUUMy31aSQOl8e8u4mmgVVQraNiyFkUlS30tJPS+BGJhqG5SVd/EnOZmikXEcymMhheKMxp2RsrdR68doOLahI1jDLZUMYJVS2g7adVr23wFxMFDdFItEQZOKIZVnktOHEZW0gGoMoI7Nyp37xc746VXEc0mrUwOuRZW7I3dAFU+4DbAvEwUtnNKIzw2kHBE6riKaS+phvNz7gAfOAaQR4bDpjrJxXUNOZiwLldBuq6Sv90r0tgPiYKG6Kb+JvFE5+IJWEg7CrKqqwVFAshJWwA23Jx0h4nmRVVNC6SrXVFBYx/Q1m3atgRiYKG6Iv4k5zKKx8STBdN1I5vPF1UkPqDXU9246Y6Q8WTrqvoYM5ks6K1mY3YrcbXPdgNiYihuikWiIP8A0UROeyckwjQFYBWKqoZgu4DMNyMDsTEwwAGSrc8uzUxMTEwyV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Content Placeholder 1"/>
          <p:cNvSpPr>
            <a:spLocks noGrp="1"/>
          </p:cNvSpPr>
          <p:nvPr>
            <p:ph idx="1"/>
          </p:nvPr>
        </p:nvSpPr>
        <p:spPr>
          <a:xfrm>
            <a:off x="460375" y="4648200"/>
            <a:ext cx="8229600" cy="3014472"/>
          </a:xfrm>
        </p:spPr>
        <p:txBody>
          <a:bodyPr/>
          <a:lstStyle/>
          <a:p>
            <a:pPr marL="109728" indent="0">
              <a:buNone/>
            </a:pPr>
            <a:r>
              <a:rPr lang="en-US" sz="2000" dirty="0" smtClean="0"/>
              <a:t>2008 - An </a:t>
            </a:r>
            <a:r>
              <a:rPr lang="en-US" sz="2000" dirty="0">
                <a:solidFill>
                  <a:srgbClr val="FF0000"/>
                </a:solidFill>
              </a:rPr>
              <a:t>ECAP</a:t>
            </a:r>
            <a:r>
              <a:rPr lang="en-US" sz="2000" dirty="0"/>
              <a:t> reflects a student’s current plan of coursework, career aspirations, and extended learning opportunities in order to develop the student’s individual academic and career </a:t>
            </a:r>
            <a:r>
              <a:rPr lang="en-US" sz="2000" dirty="0" smtClean="0"/>
              <a:t>goals.  Graduation requirement for the class of 2013.</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7315200" cy="2057400"/>
          </a:xfrm>
          <a:prstGeom prst="rect">
            <a:avLst/>
          </a:prstGeom>
        </p:spPr>
      </p:pic>
      <p:sp>
        <p:nvSpPr>
          <p:cNvPr id="8" name="TextBox 7"/>
          <p:cNvSpPr txBox="1"/>
          <p:nvPr/>
        </p:nvSpPr>
        <p:spPr>
          <a:xfrm>
            <a:off x="2667000" y="3581400"/>
            <a:ext cx="4953000" cy="381000"/>
          </a:xfrm>
          <a:prstGeom prst="rect">
            <a:avLst/>
          </a:prstGeom>
          <a:noFill/>
        </p:spPr>
        <p:txBody>
          <a:bodyPr wrap="square" rtlCol="0">
            <a:spAutoFit/>
          </a:bodyPr>
          <a:lstStyle/>
          <a:p>
            <a:r>
              <a:rPr lang="en-US" dirty="0" smtClean="0">
                <a:hlinkClick r:id="rId4"/>
              </a:rPr>
              <a:t>ECAP PowerPoint presentation</a:t>
            </a:r>
            <a:endParaRPr lang="en-US" dirty="0"/>
          </a:p>
        </p:txBody>
      </p:sp>
    </p:spTree>
    <p:extLst>
      <p:ext uri="{BB962C8B-B14F-4D97-AF65-F5344CB8AC3E}">
        <p14:creationId xmlns:p14="http://schemas.microsoft.com/office/powerpoint/2010/main" xmlns="" val="395061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76650" y="1039829"/>
            <a:ext cx="4552950" cy="3366277"/>
          </a:xfrm>
        </p:spPr>
      </p:pic>
      <p:sp>
        <p:nvSpPr>
          <p:cNvPr id="3" name="Title 2"/>
          <p:cNvSpPr>
            <a:spLocks noGrp="1"/>
          </p:cNvSpPr>
          <p:nvPr>
            <p:ph type="title"/>
          </p:nvPr>
        </p:nvSpPr>
        <p:spPr/>
        <p:txBody>
          <a:bodyPr/>
          <a:lstStyle/>
          <a:p>
            <a:r>
              <a:rPr lang="en-US" dirty="0" smtClean="0">
                <a:hlinkClick r:id="rId3"/>
              </a:rPr>
              <a:t>Florida</a:t>
            </a:r>
            <a:endParaRPr lang="en-US" dirty="0"/>
          </a:p>
        </p:txBody>
      </p:sp>
      <p:sp>
        <p:nvSpPr>
          <p:cNvPr id="5" name="TextBox 4"/>
          <p:cNvSpPr txBox="1"/>
          <p:nvPr/>
        </p:nvSpPr>
        <p:spPr>
          <a:xfrm>
            <a:off x="1143000" y="4876800"/>
            <a:ext cx="6248400" cy="1200329"/>
          </a:xfrm>
          <a:prstGeom prst="rect">
            <a:avLst/>
          </a:prstGeom>
          <a:noFill/>
        </p:spPr>
        <p:txBody>
          <a:bodyPr wrap="square" rtlCol="0">
            <a:spAutoFit/>
          </a:bodyPr>
          <a:lstStyle/>
          <a:p>
            <a:r>
              <a:rPr lang="en-US" dirty="0" smtClean="0"/>
              <a:t>Started in 2005 –7</a:t>
            </a:r>
            <a:r>
              <a:rPr lang="en-US" baseline="30000" dirty="0" smtClean="0"/>
              <a:t>th</a:t>
            </a:r>
            <a:r>
              <a:rPr lang="en-US" dirty="0" smtClean="0"/>
              <a:t> or 8</a:t>
            </a:r>
            <a:r>
              <a:rPr lang="en-US" baseline="30000" dirty="0" smtClean="0"/>
              <a:t>th</a:t>
            </a:r>
            <a:r>
              <a:rPr lang="en-US" dirty="0" smtClean="0"/>
              <a:t> grade career preparation course is mandated. In high school, students </a:t>
            </a:r>
            <a:r>
              <a:rPr lang="en-US" dirty="0"/>
              <a:t>create </a:t>
            </a:r>
            <a:r>
              <a:rPr lang="en-US" dirty="0" smtClean="0"/>
              <a:t>a career </a:t>
            </a:r>
            <a:r>
              <a:rPr lang="en-US" dirty="0"/>
              <a:t>plan and school counselors sign off on the plan. </a:t>
            </a:r>
          </a:p>
        </p:txBody>
      </p:sp>
      <p:sp>
        <p:nvSpPr>
          <p:cNvPr id="6" name="AutoShape 2" descr="data:image/jpeg;base64,/9j/4AAQSkZJRgABAQAAAQABAAD/2wCEAAkGBhQSEBUUExQVFRQUFR8VFxYXGRQeHBwYFxwfFRcYGRwbHCYeHB0lHxsaIDshIycpLS0sGB8xNTAqNSYtLCkBCQoKDgwOGg8PGiokHCQqLywqKjQtLCwpMi0pLC8sKS01KiwyLCksKiwsKiwuLCksLCwsLSksLCwsLCwpLCwsLP/AABEIAIsAvAMBIgACEQEDEQH/xAAcAAACAwEBAQEAAAAAAAAAAAAFBgAEBwMCAQj/xABIEAACAQIEAwMHCAcGBQUAAAABAgMEEQAFEiEGEzEiQVEHFFRhcZHRFiMyNHOBk7IVF0JTkrHSM1JygqHCCLPB4fAkJTWi0//EABkBAAIDAQAAAAAAAAAAAAAAAAACAQMEBf/EADQRAAECAwUFBgYDAQEAAAAAAAEAAgMREgQTITFRQVJhcaEVMoGRsdEFIpLB8PEUMzThQv/aAAwDAQACEQMRAD8AK8HcEJWwtI0jIVkKWUKf2Va+/twf/VJF+/k/hTHbyT/VJftz+RMO+NcWM8PIBXIsligPgtc5uJHFZpm3AFHSqr1FYYlZtCs+gAsQSFHrsD7sDWyTKgbHNIwfDVFh/wCPFByyrB3HIfY+zGdeT3i7LqXKEFUY+YhcspTUxu5KjpuSCPfiq/iarV2fZtz1R3L/ACb008ayQ1TSRt9F1CEHu2OKuZcF0FO4Sau5bkagr6ASL2uL+vDvwpl0cNJGsIZY3BlVGIOgSnm6Bbay6rAdwAGEL/iIQfo6A2385tf1GGX4D3YL+Jqjs+zbnqr+WeTmlqIxLBVtJG1wHQIQbGxsfaCMWv1Sxfv5P4Vw70i2jQDYBR/LHXBfxNVHZ9m3PVZnm/AdFSoHqK3lKehfQL+zxxTyfhzLap9EGYCR/wC6NF/uGKfkrcZrmVZX1Kh2jCCBGsRGshkIAHiFUb+JY4P+WbheKTL2qVUJPSkSJIos1ge0Ljf1jwIBwX8TVT2fZtz1Vj9UsX7+T+FcBq3hjLYXeOXMVR4/pqxjBXbVuPYb4duAc6ery6nnk/tGTtnxZeyT95F8IvlUdFzvKWk0hAW1lrW06l+lfuucF/E1Udn2bc9Vayng2gqiRT14lI7kMZPu64Kfqli/fyfwrhZ4qo4qzOqA5YEMkJ5lTNDYKsYdCupl2uVEgt36rdL42LBfxNUdn2bc9Vltdwjl8MhjlrxHIoBKsUBAPQ2OL1D5NKaaNZIqpnjcXVlCEEeIOAfl/hDSZcp6NJIh9jNCDjYLYL+Jqp7Ps256rMc04HoaZkWeu5RkvoD6Bq021Wv1tce/A5cpyktpGaR6r2tqj64ZfLYv/ss/+OL/AJq4IcJZHBLlVMskMTq0CghkU3uN+7BfxNUdn2bc9UJh8lcDqGWpdlO4KhCCPURj3+qWL9/J/CuFzyfhsuz2py1GY0zqZI1JJ02AYWHce0VJ79IJ3xqmb5mlNTyTSbJEhc+xRe334L+Jqo7Ps256rP4uBaJqhqZa286C7RDRrA2NyPvHvwQ/VLF+/k/hXGeVSSZZUZdmkrXepZ3rLXNjKQ5W1ybCNjYD9yBjf1a+C/iao7Ps256pD/VLF+/k/hTGdZjTcuaSMG4jkZAT36WK3/0x+gTjBc/+t1H28n5zjVZojnk1Fcr4nZoUFjSwSxWieSf6pL9ufyJh3xn3k6jlaglELqj+cbMy6hbQl9rjBetgzNEZlmgfSCdIjIJt3DrvjPFbOIcdq6VkiUWdnyk4Lp5Ra0R5dOumR3ljaNFjR3JYjYWUG3tOAvkecHK1ppI5FdNetJI5F7LuxH0gAQQe7xxy4Q8oE01SsU5QrILKQLWbqPf0xogxU+GWGRWqBaGR21MXiGBUVVUWVQFUDoABYAfdjK/L5I01NDTxRSySCbmHRHIwCiN0FyFIuS42vhk4n4qnWripaXSXb6ZIvu3QeqwuTi+KPMvSKf8ACbE3ZABJzUC0Bzi1oJlgUGzPyopHTEwU1ZLMEsqebTqNdrDUWS1r+GHil1ctddtekardNVu1b1XwB8yzL0in/Cb44nmWZekU/wCE3xxFI1Ca9O6enukDLKKTh/MZ2MMkmX1NrSRKW5WksyBlG4C62F+8W78XuMuLWzamNHlkUspmIEkzxyRxxoDchmcDc9LDuv3jDj5lmXpFP+E3xxPMsy9Ip/wm+OCkahF6d09PdX+GMjWjpIadTcRIF1eJ7z95xmnlLqtec0DCGaSKmJExWGVlGphcfRIawF9r9MPnmOZekU/4TfHE8yzL0in/AAm+OCkahF6d09PdIfF+WzZbXxZpl8LyQyi1RDGrDbbqoF1DDvtsy79TfUsnziOpiWWK+lv7yspB7wQRcHAnzLMvSKf8Jvjj0tFmHfUwfgn+rBTxCL07p6e6z/y4u8s9EIoZpWp3d30RSEDeJlFwtiTpbv7sa1Q1yyoHS+lumpWU/eGAIwI8zr/SIPwm/qxPMq/0iD8Fv6sFI1CL07p6e6XvLTUasteBElkllZCqxxyNskisxJVSBYDvxy4c4/ip6CCIwVrzRwhTElLUXJUWIBKBfvvhm8yr/SIPwW/qxPM6/wBIg/Bb+rBSNQi9O4enulbgLhSpavnzStQQyzDTFAG1FENh2j0vZVHtudr2x88pudc2WnoeXO0LTq1XIsMzKIkswjuq76zsSDsBv1w1eZV/pEH4Lf1Ynmdf6RB+C39WCkahF6d09PdJ/lH4BoI8ulMFIqTEfNGGJi5YdoL2RcAgWPtwe8l+fvPQxxzJKk8KBHEkci3C9lWBZQDcAGw6YJeZ1/pEH4Lf1Y+GizD0mD8E/wBWCkahF6d09PdH8YLn/wBbqPt5PznGw0NJWCQGWeJ071WOxPhvfGO599bqPt5PznGuyiTiuP8AFnVQ24SxWi+Sf6pL9ufyJh2bCT5J/qkv25/ImHY4zR/7CulYf87OSxnjPKzS1pKdkMedGR3G99vY2NRiz5DRipP0eXrI9dt19+2A3lKyXm0vMA7cB1f5Tsw/kfuwhZXXTTwpQJ0ebVq8F6kW8AbtjTK+YCdma5tZscd7QMHCbef7Tf5O8ueWSWum3aRiE/3Eeroo9hw8VMhVGI6hSfcL48UNEsUaxoLKihR92Ptd/ZP/AID/ACOMr31umurAhXMKnbt57UA4G4jkrIpHkCgq+kaQRtYHvJ8cMFS+lGYdQpPuF8JXkm+rTfa/7Rh0rf7J/wDAf5HExQBEICSyPc+ztc44ySBlnGmY1CloaeNwpsSNrG17WLjB7g3i81hkR4wkkdiQL2INx0O4II6Hxxn+RVNXFSSy076Y1cBwACbkAahcdALYc/JplCrE1RzNbzbHr2bEkg33LX78aIzGBpMhwXOsceK97BMnAkzlKWyW1NWaySLC5hUNIF7CnvPh1H88IddxvmELoksEau/0Qe+5t3Oe/GjWxnflD+v0ftX/AJgxTAkTSQttuqaytriMhwxKZeGq2skZ/O4ViAC6LW3Jvq6Mem3vxz434gko4EkjCktJoOoEixVm7iPAYY7YSfKv9Uj+3H5HxEOT4gmE9oqhWd0nGYGe1M6VjeaiWw1cnmeq+nV7r4F8EcQyVkDySBQVk0AKCBbSrd5PecWEq1/Roa40+bde76Fv54B+Sj6pJ9ufyJgDRQ48QgxDfsaDgQSncnCHl/lF5ldyiE5DOUR9736KSb2sT/MYM8dZz5vRsQbPJ82ntI3P3C+MuqJ6fzSJU1CoRyzNbYhrCwN+7Stvv8cWwIQcJkZ4LLbrW6G8NYZSxPHgt0XArijNGp6V5UALLa2rpubYnDGbippY5f2iLN/iGzfH78U+P/8A4+b2D+YxQ1vzhp1W+JEnBL2HZMeSvcN5i1RSxyuAGdbm3T7sFMAeBz/6CD/D/wBTg6DhX4OITwSTDaToFDjBc/8ArdR9vJ+c43rGC5/9bqPt5PznGux94rk/Ge43mtE8k/1SX7c/kTDvhI8k/wBUl+3P5Ew74zxv7Ct9h/zs5LnPEGUqwuGBBHqOxwm8C8Immlmkk6hjHH/gB3f/ADbe4+OGTiDPoaOB5520xoN/Ek9FUd5J2thUoeKc1qoxNT0EEcLboKiZhIy9zaVSy3HcScKHkAgbVc+C172vObcvFPoxzqI9SMvTUCL+0WwucD8VTVqzCopvNpqeXlPHr176Q9wbC2zevuN8MxwiuKA8JcMeZRunM5mttV9Om21rfSPhg1UR6lZemoEX9othO8pHlF/RaxBIefJLqYrqKhUQC7EhT3sB7/DDZldes8EcybrKgcexhfElxcZlVshtY2huSDcNcIilgkhZ+aspubrp206bW1HHnhThJqEvacyI/wCwUtYjob6jvbbpvhktjOc78q70eZLR1FNGqM6/PLMSBHIxVHKmMWItci5A364YxHGczmkbZobaZDu5Z7Vo+FziLhLzqohl5ujk27Oi97Nq66hbwwTzzNlpaaWd/oxIX9thsPvO2Fnyd8dzZoryGmSGKNuWSJS7GTSr7Ly1sLMO84hri0zCeJDbEbS4YJ2xRznKEqYWikvpbvHUEdCPXi7jP6zyg1i5kcvWjgaYrzVY1DhTHc2J+ZuGsOm/34gGWITuaHCRyXj9V0ltHnZ5V76dLW9unXpv68OuS5OlNCsUd9K956knqT68K2UeUNzXigraU007i8TLIJI5B12OlSDsdrdx6bXd8O+K54kSs8GywoJmwYpa4m4P89ljZ5dKR7csJe9yC3a1C1wAOndgzUZZG6MhRbMpU7DodsJdX5QqtMz/AEeKOEysNaOahwvLN9LMOTcGy7i/Xvwz8WZxLS0rzxRJNygXdGcp2ACTpOhu102I+/C1mQGisEFgJdLE5qtwlws1CHXncxXINtGmzDYm+o9Rb3YI5/lPnNO8OrRrt2rXtY36XH88cuFs1lqaZJpolhMg1qiuXshAI1Eou/qti7mVekETyyHTHGpdj4BRc4C8k1bVDYLGsuwPlSSvktYCwrHA8Ah//TDHwtw2aNXBmMusg3IItYW/vHC7R8a5jUwec02XxmAjUiyTkSuvcQqoVF/C5w18M5z53RwVOnRzoxJovfTq3tewv7bDDuivcJEquHZIMJ1TBI8yieMFz/63UfbyfnON6OMFz/63UfbyfnONFj7xXO+M9xvNaJ5J/qkv25/ImHfCR5J/qkv25/ImHa+M8f8AsK32H/Ozksf/AOI1n83pQL8svIW8NYQaL+vSZP8AXGuUrqUUpbQVBW3TTbs29VsDeKOGoa+manmB0tuGFtSsOjLcEXGFLJ+Fc3o4hBDW00sSCyGaJ9SjuHZf/TfFS2J+jhQMxUAM1tRAFzbpq/746nC9wnw3JTc6Som84qKhw0kmnSAqiyRoLmyLdiB4sfHFviajqZqdo6WSOJ3upd1ZrKQQdIVh2um529WBCzOXNjXT5hN5pVVME8fmdPJCilAkZYO9y4vqc37I6L68F/IZnrSUclJLtLRvoKm9wjE2H+VldLd2keOGzgrIpaOiSmkaJzENKNGrKCoGxcEntXvuPVhZyTyf1tPmclcKimHnB+eiWKXSVJBbSddw2xNzcXY3BwIWjYx7jjhwZhPm1lvJTQU5jPfdRMzqD61NvvGNfe9ja17bX6X7r4TuFOFKumraqommgkFYytIqxupUxgqgQljtY2N79MCEscPcRnOY8vpjuIxz6318hgsKH1O9n9ijxx78gclo6+O9ylV/t0Xt69H/AJbDPwjwEMtWrNOyF6iUvHqVtKRj+ziNjchSzdLdR4Yo8A8BVOX1FRI88MqVTa5FVHUhgzsNF2IteRtj4DwwIT9jJM5lkTixGij5reZgBdQW43udRB6bbevGtYz2o4Erjmv6RFRShwnKEZil06N7AnXe+974EL7BwlV1eaw11YsUCUqkQxI5kYk3BLtpUW3v08Pv0IY+DEvgQsqzCXTxhFe3apAo+/Wdv4Th545Zf0bV6jYch7n/ACnAbjvydtWzQ1NPOaaqg2WS1wRe4uOtxv8AcSCDitU8I5lWJya6rhFObcxaeMq8g71LFjYHvsMCE08JrahpgevIT8ox74joY56WaGZwkcqGNmJAtr7I3Nh1xfhjCqFAsFAAA7gNgMDOK8j88o5qcMEMqFQxF9J7mt6sCFlD0+c5DF2GSpo49+hIVfEi4eNfYWA9QxqfBmfLW0UNQiCMOu6DorA2ZQbC4BB7sLtVw1m08BppqymEbLoeRIX5jKdj1fSDb1YbchyWOkpo6eIHREoUX6m3Un1nrgQr5xguf/W6j7eT85xvV8YLn/1uo+3k/OcbbH3iuH8Z7jea9ZbxDUU6lYZWRSdRAt1sBfceAGLfy2rfSH9y/DAPExuLGnEgLhNjxWiQcQOZRz5b1vpD+5fhifLat9If3L8MA8PFfl61UUYpeRyrxow02liZjpux6sDv7bYqcGNl8oWmE+PEBk8zGyZx6oH8tq30h/cnwxPltW+kP7l+GCFZwlEHRUd2JlMTIDCzkAEh0CtsCRazWt347ScFxa1+ckWNoZJTflswMRUEXQ6TfV3YWqFp0VlFrx+Y/UhPy2rfSH9y/DE+W9b6Q/uX4Y+1WU08dOsrPN89r5KgJsI7AczfqSf2cGeMMlhaSrkjZhJCULppUJZxYBbb3Fr/AH4mcOcqeiiVppJrOEsKtQT6BBPlvW+kP7l+GJ8t630h/cvwx8gymFaZJp3kBlZljWMKfobEtq7rkCwxfk4ViAaLXJ5wlPzzsvL2GooP2r278SbobOiVv8p2Tz9WuXmqPy3rfSH9y/DE+W9b6Q/uX4YtVnCio1Uodj5vGjg2G+vqDi0/CdOKp6cSyM8aklfmlLsbFUjLbXsTe+InC06fmqam1zlUdO9z9ihfy2rfSH9yfDE+W1b6Q/uX4YJUXB0ZUGV3i5juq6jCugRm15AzAsb22T34o1/D6R0izIzyE21MhjMaMTYqwvrB8D0OAGETKQ8kpFqAmXHKeZ/Nq5/Lat9If3L8MffltW+kP7k+GK3D+Uion0M2lQrOxAudKC5t68MpyKGoho1jZhGEqJCzBA9lKdkm+m9za5NsDrtplIeSmF/JiNqDzwx4gfdA/lvW+kP/APX4Yny2rfSH9y/DBSPguJmbQ8kgWNW5cZhaQMzFSCwOja1/XfFbMOHaaKKWQSyOEmMCaQnafQGBv4Xv7sAMI7OikttQEy8/Uqny3rfSH9y/DHz5b1vpD+5fhgpX8Exp2Fm+eV0SzNFZjIQDpVW1jTe/aG4x9qOEKdXVfONHzpifW0NyAD210t2QSNNm6X3xFULTopLLWM3H6kL+W1b6Q/uX4Yny2rfSH9y/DFTPMu5EpTTIoABtJovv33XskesYHYtDGETACzPjx2Gkvd5lHPltW+kP7l+GA00pdizG7MSxPiSbk+/HjEwwa1uQVL4r395xPMqYmJiYZVqYM1HFc7ra6J2g5KIqlmQ3UsR1sd8euG8lSo1l+ZpQqLoYgBquO00hA8NhcnBYcGwI2mWWXtVJp10Ku5sCpN+nXfFLnsnI5rbCgxiypmAPGSEvxbMXVwI1dW16ljUFiQVOrxuCceX4pmIAGhVCNGFVAAEktqAH3DBrJuHooZoDM7F3qHjQKqlPmW0Evffc+GBVNlCzVNUXYrFCZJG0garB7ALfYYUGHorS20SE3Yk5T4AqpT5/KkBhGkp2ralUldezaSel8Sp4hmkMxZheo08zYb6Po28MFsk4ZgqCSDOIy4RHPJWxIBs2o9o3vsg7seX4VjCwqZH508jRqABpBR9DM3fa29hviaoc+P4fsku45YMcOfh95IXQ8QSxRGJdJS5IDqG0kixK3G2OsnFM7RcslbFBGW0jWUH7JbqRgyeCYmkVI5rHmMjqzQltKgtzFCNsLgizbgnHNOE4GcWmYJyXkYAwu68srseWStmBuPYcRVDOKa6tIFM8Ms0NquL6iSMxsVsyhW7K3YDpqPUn/vjiOIZTO8zCN3exbUikXW1iB3WsMXZ8hh81M8TSydb25fzYvZRKo7W43uNsX8ihjOXabsrT1awMwVD9ICy3O+mxvtvfBNgGA4IDYznSc7ZMbeXqhEfFk4vqKSXcv84itZj1K36ezEoOJWTQrKpjVkZwqqGflHUgZrbi/wD1xdl4fplaoJkmMdLZZCAmpnZmQBL7AbdTjrNwpBGskkksnJRYpF0quorNqFjfYEW64Jw9EBlo3uvOfhgfJA4s6kWoNQpCyFi2wGntdRbw9WLbcXVGqNgVHK1BQEULpe2pSO8Gw2xezvhaKFKjRK7SUzJrDKoUiW+kC29xb2YtZYqpl0bjzZWZ5ATMtywHQLbvwFzCJy4dEMhxmuLC6W3rL1HRU8t4tAWUSLoLhFUwxxWUIWbdG2N9XXuxQzrPedrSNQkLS80JYXDadBO3iO4bYOZnk8T6ZJCyRw0cTNywupi9wAL7dx3OOD8K06LJK8svJWOKVbKusiYuuk32uCvXpvhWlgM5J4jI5FExL7Yz8M0KquJ5pFAbRqGk8wIoe6EFTqte+wx9qOKZXILLCSDqJ5ado2K9rx64L12RoV5s7sEipYWIjRAS0mpVHh+ydzucXM14fimqjcSctYYRqj5Sjtgi7lyAOg2Fyd8FTNFJhRzP5tPv7FLtTxK8kUisAWl0LewCrHFfSqDu3Y3PhbAXDRNSosq5ezBEWoZpJmtcm1k67Lttv3n1YEZ7lvIl0BZFFgRzNBO/eCnZI9YxawtyCyRmPIqcZyw8c/wodiYmJi1ZVMTExMCEQy3PJIFZU0lXIJDKGGpfosL9CPHHWo4nndlZmF1m547I/tNhf2bdMCxhmHC0XMhp9cnnEqo97LywGGoj+9cLf1E4qdQDMhaoV89tLTgPvkqdNxhUJezLcyGUEopKs5u2m/QE92KdFncsUrSoRqe+oEAq2o3II6Wvhq4YyWA1EM0DSMizmF1lC7/NswYW7vUd8eP0CtRFSajpWOjMjkaAT2rAXayjr1OK62AyktQgR3NDqsRl0xn49EEj4vnU7cv6fMUctbKwGm6Du22xTqc8lflktvEzOhAAIZ21k+8YYqbgyF3fTI8iKI9o2hLKZSwbWwJTs6bm3djzTcJU7BnaY8ozGKN9UK7L9KQliAwv3LvbfEh8MJDBtDhievH3QqXiydnVxy1dW16lRQS1iDq23uCdseJOJ5SSQI0ujRkJGoBV7ar279hvi3WcORpSmVHaZlJDtGYyiENp7Q+nYgXDDbfHThrhZKlVLmVS7FFccoJcC/Rjqc9dlG2JnDAnJRTaHODJ4nHNCo8+lWExLoCsuhmCjUVvfSW62x4ps4kjRUUgKswnGw/tFFgfZt0wfo+EoXSIGSQSzQNKoAXSCnUE9SD6vXi5w/k0MTLqLtNJSPLYhdAVlNh46h44gxGAGQUtgRy4TMvFLNLxDLHJK4KkzEmRWUFWJOrdT6ycfKziGaVZVdgRNp1Cw6R30AeAF+gx8pMsD0s81yDCYwBtY8wkG/f3YP1HCFPE0vMll0xzrCNIS51qGub7CxPuGGJYDlj+v+KtjI724HDnrP2KA1fEE0nO1EHzgqZLAb8v6NvDritJmLtCsJI0IxZRbvbrvhsXhhdPIeSy+fGEMFS9zFqUljvvsLevFak4KBVDIzK3LeWVLoCFRgiAFiACTfc7C2IERgTus8c8dfOZ6mfmhUXFM6te6n5sRFWUFSi9Aw7/AG451nEU0olDMLShAwAAFo7lAvgBc9MGTwvTDmuZnMUUaSfNmJmu5YFCVJXUNPX1495bw8gNNJGzuXdAzjlNGjN1Rl+kCPXtfEVQ85KRDtB+Uuw5+B+6EQ8VTqb3Q3jWIqyqQVTdbjxFzvj23GFQSxYoxYKDqRSLx30MB0DC/XB1MppgIGbmCVqto9SqhBYOANSnbQDbYevHNuEomdnml0cyeVVN4UVeW1izBiCQT3J092Iqh7QnMO0DAO66/tLEmcO05nbSzk3N1BU3FjdenTHnMs0edgz27KhVCgABR0AAwUq8gRaMTIzSt+2UMZRDe2lh9MbdD03wAxc2k4jZgsUW8Z8rjnipiYmJh1QpiYmJgQpgx8qp9CLqW8dgr6V1gKbqNXWwwHxMKQDmnZEczumSOPxhUF0YFFMbFwFRQNTDSWIHU2Jxwp+JZ05elhaKPlAFQQUO5DDv+/ArEwtDdE/8iLvH8/Sact4vULIJVKlmQgxJFayX7OhuyOp7XXf1Ypy8VsJJOUkaxO+tYmVWCm1ri42J77YBYmIumaJza4sgJ5IpJxFKY2j7ADizFUUMy31aSQOl8e8u4mmgVVQraNiyFkUlS30tJPS+BGJhqG5SVd/EnOZmikXEcymMhheKMxp2RsrdR68doOLahI1jDLZUMYJVS2g7adVr23wFxMFDdFItEQZOKIZVnktOHEZW0gGoMoI7Nyp37xc746VXEc0mrUwOuRZW7I3dAFU+4DbAvEwUtnNKIzw2kHBE6riKaS+phvNz7gAfOAaQR4bDpjrJxXUNOZiwLldBuq6Sv90r0tgPiYKG6Kb+JvFE5+IJWEg7CrKqqwVFAshJWwA23Jx0h4nmRVVNC6SrXVFBYx/Q1m3atgRiYKG6Iv4k5zKKx8STBdN1I5vPF1UkPqDXU9246Y6Q8WTrqvoYM5ks6K1mY3YrcbXPdgNiYihuikWiIP8A0UROeyckwjQFYBWKqoZgu4DMNyMDsTEwwAGSrc8uzUxMTEwyV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97920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52600" y="1752600"/>
            <a:ext cx="6442338" cy="1972469"/>
          </a:xfrm>
        </p:spPr>
      </p:pic>
      <p:sp>
        <p:nvSpPr>
          <p:cNvPr id="3" name="Title 2"/>
          <p:cNvSpPr>
            <a:spLocks noGrp="1"/>
          </p:cNvSpPr>
          <p:nvPr>
            <p:ph type="title"/>
          </p:nvPr>
        </p:nvSpPr>
        <p:spPr/>
        <p:txBody>
          <a:bodyPr/>
          <a:lstStyle/>
          <a:p>
            <a:r>
              <a:rPr lang="en-US" dirty="0" smtClean="0">
                <a:hlinkClick r:id="rId3"/>
              </a:rPr>
              <a:t>Georgia</a:t>
            </a:r>
            <a:endParaRPr lang="en-US" dirty="0"/>
          </a:p>
        </p:txBody>
      </p:sp>
      <p:sp>
        <p:nvSpPr>
          <p:cNvPr id="5" name="TextBox 4"/>
          <p:cNvSpPr txBox="1"/>
          <p:nvPr/>
        </p:nvSpPr>
        <p:spPr>
          <a:xfrm>
            <a:off x="914400" y="4419600"/>
            <a:ext cx="7239000" cy="923330"/>
          </a:xfrm>
          <a:prstGeom prst="rect">
            <a:avLst/>
          </a:prstGeom>
          <a:noFill/>
        </p:spPr>
        <p:txBody>
          <a:bodyPr wrap="square" rtlCol="0">
            <a:spAutoFit/>
          </a:bodyPr>
          <a:lstStyle/>
          <a:p>
            <a:r>
              <a:rPr lang="en-US" dirty="0" smtClean="0">
                <a:hlinkClick r:id="rId4"/>
              </a:rPr>
              <a:t>2009</a:t>
            </a:r>
            <a:r>
              <a:rPr lang="en-US" dirty="0" smtClean="0"/>
              <a:t> – Website launched to help students discover a career pathway – “Seal of Completion” became a possible after completing a career graduation pathway</a:t>
            </a:r>
            <a:endParaRPr lang="en-US" dirty="0"/>
          </a:p>
        </p:txBody>
      </p:sp>
    </p:spTree>
    <p:extLst>
      <p:ext uri="{BB962C8B-B14F-4D97-AF65-F5344CB8AC3E}">
        <p14:creationId xmlns:p14="http://schemas.microsoft.com/office/powerpoint/2010/main" xmlns="" val="156389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hlinkClick r:id="rId3"/>
              </a:rPr>
              <a:t>Washington</a:t>
            </a:r>
            <a:endParaRPr lang="en-US" dirty="0"/>
          </a:p>
        </p:txBody>
      </p:sp>
      <p:pic>
        <p:nvPicPr>
          <p:cNvPr id="4" name="Picture 12" descr="Nav101_Transparent_Med.png"/>
          <p:cNvPicPr>
            <a:picLocks noGrp="1" noChangeAspect="1"/>
          </p:cNvPicPr>
          <p:nvPr>
            <p:ph idx="1"/>
          </p:nvPr>
        </p:nvPicPr>
        <p:blipFill>
          <a:blip r:embed="rId4" cstate="print"/>
          <a:srcRect/>
          <a:stretch>
            <a:fillRect/>
          </a:stretch>
        </p:blipFill>
        <p:spPr bwMode="auto">
          <a:xfrm>
            <a:off x="456191" y="1524000"/>
            <a:ext cx="8345509" cy="1371600"/>
          </a:xfrm>
          <a:prstGeom prst="rect">
            <a:avLst/>
          </a:prstGeom>
          <a:noFill/>
          <a:ln w="9525">
            <a:noFill/>
            <a:miter lim="800000"/>
            <a:headEnd/>
            <a:tailEnd/>
          </a:ln>
        </p:spPr>
      </p:pic>
      <p:grpSp>
        <p:nvGrpSpPr>
          <p:cNvPr id="5" name="Group 21"/>
          <p:cNvGrpSpPr>
            <a:grpSpLocks/>
          </p:cNvGrpSpPr>
          <p:nvPr/>
        </p:nvGrpSpPr>
        <p:grpSpPr bwMode="auto">
          <a:xfrm>
            <a:off x="2743200" y="2975772"/>
            <a:ext cx="3878263" cy="1937226"/>
            <a:chOff x="1371600" y="3017475"/>
            <a:chExt cx="6316662" cy="3497606"/>
          </a:xfrm>
        </p:grpSpPr>
        <p:pic>
          <p:nvPicPr>
            <p:cNvPr id="6" name="Picture 6" descr="C:\Documents and Settings\sjensen\Local Settings\Temporary Internet Files\Content.IE5\U0QNGUVA\MP900439500[1].jpg"/>
            <p:cNvPicPr>
              <a:picLocks noChangeAspect="1" noChangeArrowheads="1"/>
            </p:cNvPicPr>
            <p:nvPr/>
          </p:nvPicPr>
          <p:blipFill>
            <a:blip r:embed="rId5" cstate="print"/>
            <a:srcRect/>
            <a:stretch>
              <a:fillRect/>
            </a:stretch>
          </p:blipFill>
          <p:spPr bwMode="auto">
            <a:xfrm>
              <a:off x="2466975" y="3017475"/>
              <a:ext cx="4086225" cy="292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descr="1 learner 13.jpg"/>
            <p:cNvPicPr>
              <a:picLocks noChangeAspect="1"/>
            </p:cNvPicPr>
            <p:nvPr/>
          </p:nvPicPr>
          <p:blipFill>
            <a:blip r:embed="rId6" cstate="print"/>
            <a:srcRect/>
            <a:stretch>
              <a:fillRect/>
            </a:stretch>
          </p:blipFill>
          <p:spPr bwMode="auto">
            <a:xfrm>
              <a:off x="6324600" y="3550927"/>
              <a:ext cx="1363662" cy="1609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5" descr="1 learner 12.jpg"/>
            <p:cNvPicPr>
              <a:picLocks noChangeAspect="1"/>
            </p:cNvPicPr>
            <p:nvPr/>
          </p:nvPicPr>
          <p:blipFill>
            <a:blip r:embed="rId7" cstate="print"/>
            <a:srcRect l="5263"/>
            <a:stretch>
              <a:fillRect/>
            </a:stretch>
          </p:blipFill>
          <p:spPr bwMode="auto">
            <a:xfrm>
              <a:off x="1371600" y="3550927"/>
              <a:ext cx="1371600" cy="1613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1 learner.jpg"/>
            <p:cNvPicPr>
              <a:picLocks noChangeAspect="1"/>
            </p:cNvPicPr>
            <p:nvPr/>
          </p:nvPicPr>
          <p:blipFill>
            <a:blip r:embed="rId8" cstate="print"/>
            <a:srcRect l="9565" r="6957"/>
            <a:stretch>
              <a:fillRect/>
            </a:stretch>
          </p:blipFill>
          <p:spPr bwMode="auto">
            <a:xfrm>
              <a:off x="2895600" y="5227492"/>
              <a:ext cx="914400" cy="1287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descr="1 learner 14.jpg"/>
            <p:cNvPicPr>
              <a:picLocks noChangeAspect="1" noChangeArrowheads="1"/>
            </p:cNvPicPr>
            <p:nvPr/>
          </p:nvPicPr>
          <p:blipFill>
            <a:blip r:embed="rId9" cstate="print"/>
            <a:srcRect/>
            <a:stretch>
              <a:fillRect/>
            </a:stretch>
          </p:blipFill>
          <p:spPr bwMode="auto">
            <a:xfrm>
              <a:off x="5257800" y="5227492"/>
              <a:ext cx="928687" cy="1279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1" name="Picture 12"/>
          <p:cNvPicPr>
            <a:picLocks noChangeAspect="1" noChangeArrowheads="1"/>
          </p:cNvPicPr>
          <p:nvPr/>
        </p:nvPicPr>
        <p:blipFill>
          <a:blip r:embed="rId10" cstate="print"/>
          <a:srcRect/>
          <a:stretch>
            <a:fillRect/>
          </a:stretch>
        </p:blipFill>
        <p:spPr bwMode="auto">
          <a:xfrm>
            <a:off x="4083135" y="4648199"/>
            <a:ext cx="1174025" cy="1174025"/>
          </a:xfrm>
          <a:prstGeom prst="rect">
            <a:avLst/>
          </a:prstGeom>
          <a:noFill/>
          <a:ln w="9525">
            <a:noFill/>
            <a:miter lim="800000"/>
            <a:headEnd/>
            <a:tailEnd/>
          </a:ln>
        </p:spPr>
      </p:pic>
    </p:spTree>
    <p:extLst>
      <p:ext uri="{BB962C8B-B14F-4D97-AF65-F5344CB8AC3E}">
        <p14:creationId xmlns:p14="http://schemas.microsoft.com/office/powerpoint/2010/main" xmlns="" val="387472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3"/>
          <p:cNvSpPr>
            <a:spLocks noChangeArrowheads="1"/>
          </p:cNvSpPr>
          <p:nvPr/>
        </p:nvSpPr>
        <p:spPr bwMode="auto">
          <a:xfrm>
            <a:off x="1981200" y="1044575"/>
            <a:ext cx="1676400" cy="758825"/>
          </a:xfrm>
          <a:prstGeom prst="roundRect">
            <a:avLst>
              <a:gd name="adj" fmla="val 16667"/>
            </a:avLst>
          </a:prstGeom>
          <a:solidFill>
            <a:schemeClr val="accent3">
              <a:lumMod val="60000"/>
              <a:lumOff val="40000"/>
            </a:schemeClr>
          </a:solidFill>
          <a:ln w="28575">
            <a:solidFill>
              <a:schemeClr val="tx1"/>
            </a:solidFill>
            <a:round/>
            <a:headEnd/>
            <a:tailEnd/>
          </a:ln>
        </p:spPr>
        <p:txBody>
          <a:bodyPr wrap="none" anchor="ctr"/>
          <a:lstStyle/>
          <a:p>
            <a:pPr algn="ctr" fontAlgn="auto">
              <a:spcBef>
                <a:spcPts val="0"/>
              </a:spcBef>
              <a:spcAft>
                <a:spcPts val="0"/>
              </a:spcAft>
              <a:defRPr/>
            </a:pPr>
            <a:r>
              <a:rPr lang="en-US" sz="1400" b="1" dirty="0">
                <a:latin typeface="Arial Narrow" pitchFamily="34" charset="0"/>
                <a:ea typeface="+mn-ea"/>
                <a:cs typeface="+mn-cs"/>
              </a:rPr>
              <a:t>PLANNING</a:t>
            </a:r>
          </a:p>
          <a:p>
            <a:pPr algn="ctr" fontAlgn="auto">
              <a:spcBef>
                <a:spcPts val="0"/>
              </a:spcBef>
              <a:spcAft>
                <a:spcPts val="0"/>
              </a:spcAft>
              <a:defRPr/>
            </a:pPr>
            <a:r>
              <a:rPr lang="en-US" sz="1400" b="1" dirty="0">
                <a:latin typeface="Arial Narrow" pitchFamily="34" charset="0"/>
                <a:ea typeface="+mn-ea"/>
                <a:cs typeface="+mn-cs"/>
              </a:rPr>
              <a:t>Portfolios</a:t>
            </a:r>
          </a:p>
        </p:txBody>
      </p:sp>
      <p:sp>
        <p:nvSpPr>
          <p:cNvPr id="54275" name="Rectangle 2"/>
          <p:cNvSpPr>
            <a:spLocks noGrp="1" noChangeArrowheads="1"/>
          </p:cNvSpPr>
          <p:nvPr>
            <p:ph type="title" idx="4294967295"/>
          </p:nvPr>
        </p:nvSpPr>
        <p:spPr>
          <a:xfrm>
            <a:off x="228600" y="274639"/>
            <a:ext cx="7767547" cy="649490"/>
          </a:xfrm>
        </p:spPr>
        <p:txBody>
          <a:bodyPr>
            <a:noAutofit/>
          </a:bodyPr>
          <a:lstStyle/>
          <a:p>
            <a:pPr algn="ctr" eaLnBrk="1" hangingPunct="1"/>
            <a:r>
              <a:rPr lang="en-US" sz="4000" b="1" dirty="0" smtClean="0">
                <a:solidFill>
                  <a:schemeClr val="tx1"/>
                </a:solidFill>
                <a:latin typeface="Arial Rounded MT Bold" pitchFamily="34" charset="0"/>
                <a:ea typeface="Arial" pitchFamily="1" charset="0"/>
                <a:cs typeface="Arial" pitchFamily="1" charset="0"/>
              </a:rPr>
              <a:t>Key Elements</a:t>
            </a:r>
            <a:endParaRPr lang="en-US" sz="4000" b="1" dirty="0">
              <a:solidFill>
                <a:schemeClr val="tx1"/>
              </a:solidFill>
              <a:latin typeface="Arial Rounded MT Bold" pitchFamily="34" charset="0"/>
              <a:ea typeface="Arial" pitchFamily="1" charset="0"/>
              <a:cs typeface="Arial" pitchFamily="1" charset="0"/>
            </a:endParaRPr>
          </a:p>
        </p:txBody>
      </p:sp>
      <p:sp>
        <p:nvSpPr>
          <p:cNvPr id="14340" name="AutoShape 3"/>
          <p:cNvSpPr>
            <a:spLocks noChangeArrowheads="1"/>
          </p:cNvSpPr>
          <p:nvPr/>
        </p:nvSpPr>
        <p:spPr bwMode="auto">
          <a:xfrm>
            <a:off x="228600" y="1044575"/>
            <a:ext cx="1676400" cy="758825"/>
          </a:xfrm>
          <a:prstGeom prst="roundRect">
            <a:avLst>
              <a:gd name="adj" fmla="val 16667"/>
            </a:avLst>
          </a:prstGeom>
          <a:solidFill>
            <a:schemeClr val="accent3">
              <a:lumMod val="60000"/>
              <a:lumOff val="40000"/>
            </a:schemeClr>
          </a:solidFill>
          <a:ln w="28575">
            <a:solidFill>
              <a:schemeClr val="tx1"/>
            </a:solidFill>
            <a:round/>
            <a:headEnd/>
            <a:tailEnd/>
          </a:ln>
        </p:spPr>
        <p:txBody>
          <a:bodyPr wrap="none" anchor="ctr"/>
          <a:lstStyle/>
          <a:p>
            <a:pPr algn="ctr" fontAlgn="auto">
              <a:spcBef>
                <a:spcPts val="0"/>
              </a:spcBef>
              <a:spcAft>
                <a:spcPts val="0"/>
              </a:spcAft>
              <a:defRPr/>
            </a:pPr>
            <a:r>
              <a:rPr lang="en-US" sz="1400" b="1" dirty="0">
                <a:latin typeface="Arial Narrow" pitchFamily="34" charset="0"/>
                <a:ea typeface="+mn-ea"/>
                <a:cs typeface="+mn-cs"/>
              </a:rPr>
              <a:t>PERSONALIZING</a:t>
            </a:r>
          </a:p>
          <a:p>
            <a:pPr algn="ctr" fontAlgn="auto">
              <a:spcBef>
                <a:spcPts val="0"/>
              </a:spcBef>
              <a:spcAft>
                <a:spcPts val="0"/>
              </a:spcAft>
              <a:defRPr/>
            </a:pPr>
            <a:r>
              <a:rPr lang="en-US" sz="1400" b="1" dirty="0">
                <a:latin typeface="Arial Narrow" pitchFamily="34" charset="0"/>
                <a:ea typeface="+mn-ea"/>
                <a:cs typeface="+mn-cs"/>
              </a:rPr>
              <a:t>Advisories</a:t>
            </a:r>
          </a:p>
        </p:txBody>
      </p:sp>
      <p:sp>
        <p:nvSpPr>
          <p:cNvPr id="14341" name="AutoShape 3"/>
          <p:cNvSpPr>
            <a:spLocks noChangeArrowheads="1"/>
          </p:cNvSpPr>
          <p:nvPr/>
        </p:nvSpPr>
        <p:spPr bwMode="auto">
          <a:xfrm>
            <a:off x="3733800" y="1044575"/>
            <a:ext cx="1676400" cy="758825"/>
          </a:xfrm>
          <a:prstGeom prst="roundRect">
            <a:avLst>
              <a:gd name="adj" fmla="val 16667"/>
            </a:avLst>
          </a:prstGeom>
          <a:solidFill>
            <a:schemeClr val="accent3">
              <a:lumMod val="60000"/>
              <a:lumOff val="40000"/>
            </a:schemeClr>
          </a:solidFill>
          <a:ln w="28575">
            <a:solidFill>
              <a:schemeClr val="tx1"/>
            </a:solidFill>
            <a:round/>
            <a:headEnd/>
            <a:tailEnd/>
          </a:ln>
        </p:spPr>
        <p:txBody>
          <a:bodyPr wrap="none" anchor="ctr"/>
          <a:lstStyle/>
          <a:p>
            <a:pPr algn="ctr" fontAlgn="auto">
              <a:spcBef>
                <a:spcPts val="0"/>
              </a:spcBef>
              <a:spcAft>
                <a:spcPts val="0"/>
              </a:spcAft>
              <a:defRPr/>
            </a:pPr>
            <a:r>
              <a:rPr lang="en-US" sz="1400" b="1" dirty="0">
                <a:latin typeface="Arial Narrow" pitchFamily="34" charset="0"/>
                <a:ea typeface="+mn-ea"/>
                <a:cs typeface="+mn-cs"/>
              </a:rPr>
              <a:t>DEMONSTRATING</a:t>
            </a:r>
          </a:p>
          <a:p>
            <a:pPr algn="ctr" fontAlgn="auto">
              <a:spcBef>
                <a:spcPts val="0"/>
              </a:spcBef>
              <a:spcAft>
                <a:spcPts val="0"/>
              </a:spcAft>
              <a:defRPr/>
            </a:pPr>
            <a:r>
              <a:rPr lang="en-US" sz="1400" b="1" dirty="0">
                <a:latin typeface="Arial Narrow" pitchFamily="34" charset="0"/>
                <a:ea typeface="+mn-ea"/>
                <a:cs typeface="+mn-cs"/>
              </a:rPr>
              <a:t>Student-led</a:t>
            </a:r>
          </a:p>
          <a:p>
            <a:pPr algn="ctr" fontAlgn="auto">
              <a:spcBef>
                <a:spcPts val="0"/>
              </a:spcBef>
              <a:spcAft>
                <a:spcPts val="0"/>
              </a:spcAft>
              <a:defRPr/>
            </a:pPr>
            <a:r>
              <a:rPr lang="en-US" sz="1400" b="1" dirty="0">
                <a:latin typeface="Arial Narrow" pitchFamily="34" charset="0"/>
                <a:ea typeface="+mn-ea"/>
                <a:cs typeface="+mn-cs"/>
              </a:rPr>
              <a:t>Conferences</a:t>
            </a:r>
          </a:p>
        </p:txBody>
      </p:sp>
      <p:sp>
        <p:nvSpPr>
          <p:cNvPr id="14342" name="AutoShape 3"/>
          <p:cNvSpPr>
            <a:spLocks noChangeArrowheads="1"/>
          </p:cNvSpPr>
          <p:nvPr/>
        </p:nvSpPr>
        <p:spPr bwMode="auto">
          <a:xfrm>
            <a:off x="5486400" y="1044575"/>
            <a:ext cx="1676400" cy="758825"/>
          </a:xfrm>
          <a:prstGeom prst="roundRect">
            <a:avLst>
              <a:gd name="adj" fmla="val 16667"/>
            </a:avLst>
          </a:prstGeom>
          <a:solidFill>
            <a:schemeClr val="accent3">
              <a:lumMod val="60000"/>
              <a:lumOff val="40000"/>
            </a:schemeClr>
          </a:solidFill>
          <a:ln w="28575">
            <a:solidFill>
              <a:schemeClr val="tx1"/>
            </a:solidFill>
            <a:round/>
            <a:headEnd/>
            <a:tailEnd/>
          </a:ln>
        </p:spPr>
        <p:txBody>
          <a:bodyPr wrap="none" anchor="ctr"/>
          <a:lstStyle/>
          <a:p>
            <a:pPr algn="ctr" fontAlgn="auto">
              <a:spcBef>
                <a:spcPts val="0"/>
              </a:spcBef>
              <a:spcAft>
                <a:spcPts val="0"/>
              </a:spcAft>
              <a:defRPr/>
            </a:pPr>
            <a:r>
              <a:rPr lang="en-US" sz="1400" b="1" dirty="0">
                <a:latin typeface="Arial Narrow" pitchFamily="34" charset="0"/>
                <a:ea typeface="+mn-ea"/>
                <a:cs typeface="+mn-cs"/>
              </a:rPr>
              <a:t>EMPOWERING</a:t>
            </a:r>
          </a:p>
          <a:p>
            <a:pPr algn="ctr" fontAlgn="auto">
              <a:spcBef>
                <a:spcPts val="0"/>
              </a:spcBef>
              <a:spcAft>
                <a:spcPts val="0"/>
              </a:spcAft>
              <a:defRPr/>
            </a:pPr>
            <a:r>
              <a:rPr lang="en-US" sz="1400" b="1" dirty="0">
                <a:latin typeface="Arial Narrow" pitchFamily="34" charset="0"/>
                <a:ea typeface="+mn-ea"/>
                <a:cs typeface="+mn-cs"/>
              </a:rPr>
              <a:t>Student-Informed</a:t>
            </a:r>
          </a:p>
          <a:p>
            <a:pPr algn="ctr" fontAlgn="auto">
              <a:spcBef>
                <a:spcPts val="0"/>
              </a:spcBef>
              <a:spcAft>
                <a:spcPts val="0"/>
              </a:spcAft>
              <a:defRPr/>
            </a:pPr>
            <a:r>
              <a:rPr lang="en-US" sz="1400" b="1" dirty="0">
                <a:latin typeface="Arial Narrow" pitchFamily="34" charset="0"/>
                <a:ea typeface="+mn-ea"/>
                <a:cs typeface="+mn-cs"/>
              </a:rPr>
              <a:t>Scheduling</a:t>
            </a:r>
          </a:p>
        </p:txBody>
      </p:sp>
      <p:sp>
        <p:nvSpPr>
          <p:cNvPr id="14343" name="AutoShape 3"/>
          <p:cNvSpPr>
            <a:spLocks noChangeArrowheads="1"/>
          </p:cNvSpPr>
          <p:nvPr/>
        </p:nvSpPr>
        <p:spPr bwMode="auto">
          <a:xfrm>
            <a:off x="7239000" y="1044575"/>
            <a:ext cx="1676400" cy="758825"/>
          </a:xfrm>
          <a:prstGeom prst="roundRect">
            <a:avLst>
              <a:gd name="adj" fmla="val 16667"/>
            </a:avLst>
          </a:prstGeom>
          <a:solidFill>
            <a:schemeClr val="accent3">
              <a:lumMod val="60000"/>
              <a:lumOff val="40000"/>
            </a:schemeClr>
          </a:solidFill>
          <a:ln w="28575">
            <a:solidFill>
              <a:schemeClr val="tx1"/>
            </a:solidFill>
            <a:round/>
            <a:headEnd/>
            <a:tailEnd/>
          </a:ln>
        </p:spPr>
        <p:txBody>
          <a:bodyPr wrap="none" anchor="ctr">
            <a:prstTxWarp prst="textNoShape">
              <a:avLst/>
            </a:prstTxWarp>
          </a:bodyPr>
          <a:lstStyle/>
          <a:p>
            <a:pPr algn="ctr">
              <a:defRPr/>
            </a:pPr>
            <a:r>
              <a:rPr lang="en-US" sz="1400" b="1" dirty="0">
                <a:latin typeface="Arial Narrow" pitchFamily="1" charset="0"/>
              </a:rPr>
              <a:t>EVALUATING</a:t>
            </a:r>
          </a:p>
          <a:p>
            <a:pPr algn="ctr">
              <a:defRPr/>
            </a:pPr>
            <a:r>
              <a:rPr lang="en-US" sz="1400" b="1" dirty="0" smtClean="0">
                <a:latin typeface="Arial Narrow" pitchFamily="1" charset="0"/>
              </a:rPr>
              <a:t>Data–Informed </a:t>
            </a:r>
            <a:endParaRPr lang="en-US" sz="1400" b="1" dirty="0">
              <a:latin typeface="Arial Narrow" pitchFamily="1" charset="0"/>
            </a:endParaRPr>
          </a:p>
        </p:txBody>
      </p:sp>
      <p:sp>
        <p:nvSpPr>
          <p:cNvPr id="14344" name="AutoShape 3"/>
          <p:cNvSpPr>
            <a:spLocks noChangeArrowheads="1"/>
          </p:cNvSpPr>
          <p:nvPr/>
        </p:nvSpPr>
        <p:spPr bwMode="auto">
          <a:xfrm>
            <a:off x="228600" y="1803400"/>
            <a:ext cx="1676400" cy="30035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bodyPr>
          <a:lstStyle/>
          <a:p>
            <a:pPr>
              <a:defRPr/>
            </a:pPr>
            <a:r>
              <a:rPr lang="en-US" sz="1400" dirty="0">
                <a:latin typeface="Arial Narrow" pitchFamily="1" charset="0"/>
              </a:rPr>
              <a:t>WHAT IT IS:</a:t>
            </a:r>
          </a:p>
          <a:p>
            <a:pPr>
              <a:buFont typeface="Arial" pitchFamily="1" charset="0"/>
              <a:buChar char="•"/>
              <a:defRPr/>
            </a:pPr>
            <a:r>
              <a:rPr lang="en-US" sz="1200" dirty="0">
                <a:latin typeface="Arial Narrow" pitchFamily="1" charset="0"/>
              </a:rPr>
              <a:t>Small groups of students with an advisor-educator</a:t>
            </a:r>
          </a:p>
          <a:p>
            <a:pPr>
              <a:buFont typeface="Arial" pitchFamily="1" charset="0"/>
              <a:buChar char="•"/>
              <a:defRPr/>
            </a:pPr>
            <a:r>
              <a:rPr lang="en-US" sz="1200" dirty="0">
                <a:latin typeface="Arial Narrow" pitchFamily="1" charset="0"/>
              </a:rPr>
              <a:t>Keep same group until graduation</a:t>
            </a:r>
          </a:p>
          <a:p>
            <a:pPr>
              <a:buFont typeface="Arial" pitchFamily="1" charset="0"/>
              <a:buChar char="•"/>
              <a:defRPr/>
            </a:pPr>
            <a:endParaRPr lang="en-US" sz="1200" dirty="0">
              <a:latin typeface="Arial Narrow" pitchFamily="1" charset="0"/>
            </a:endParaRPr>
          </a:p>
          <a:p>
            <a:pPr>
              <a:buFont typeface="Arial" pitchFamily="1" charset="0"/>
              <a:buChar char="•"/>
              <a:defRPr/>
            </a:pPr>
            <a:endParaRPr lang="en-US" sz="1200" dirty="0">
              <a:latin typeface="Arial Narrow" pitchFamily="1" charset="0"/>
            </a:endParaRPr>
          </a:p>
          <a:p>
            <a:pPr>
              <a:defRPr/>
            </a:pPr>
            <a:r>
              <a:rPr lang="en-US" sz="1200" dirty="0">
                <a:latin typeface="Arial Narrow" pitchFamily="1" charset="0"/>
              </a:rPr>
              <a:t>BEST PRACTICE:</a:t>
            </a:r>
          </a:p>
          <a:p>
            <a:pPr>
              <a:buFont typeface="Arial" pitchFamily="1" charset="0"/>
              <a:buChar char="•"/>
              <a:defRPr/>
            </a:pPr>
            <a:r>
              <a:rPr lang="en-US" sz="1200" dirty="0">
                <a:latin typeface="Arial Narrow" pitchFamily="1" charset="0"/>
              </a:rPr>
              <a:t>Advisories meet 2x per month or more</a:t>
            </a:r>
          </a:p>
          <a:p>
            <a:pPr>
              <a:buFont typeface="Arial" pitchFamily="1" charset="0"/>
              <a:buChar char="•"/>
              <a:defRPr/>
            </a:pPr>
            <a:r>
              <a:rPr lang="en-US" sz="1200" dirty="0">
                <a:latin typeface="Arial Narrow" pitchFamily="1" charset="0"/>
              </a:rPr>
              <a:t>Advisors use guidance curriculum</a:t>
            </a:r>
          </a:p>
          <a:p>
            <a:pPr>
              <a:buFont typeface="Arial" pitchFamily="1" charset="0"/>
              <a:buChar char="•"/>
              <a:defRPr/>
            </a:pPr>
            <a:endParaRPr lang="en-US" sz="1200" dirty="0">
              <a:latin typeface="Calibri" pitchFamily="1" charset="0"/>
            </a:endParaRPr>
          </a:p>
        </p:txBody>
      </p:sp>
      <p:sp>
        <p:nvSpPr>
          <p:cNvPr id="14345" name="AutoShape 3"/>
          <p:cNvSpPr>
            <a:spLocks noChangeArrowheads="1"/>
          </p:cNvSpPr>
          <p:nvPr/>
        </p:nvSpPr>
        <p:spPr bwMode="auto">
          <a:xfrm>
            <a:off x="3733800" y="1803400"/>
            <a:ext cx="1676400" cy="30035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bodyPr>
          <a:lstStyle/>
          <a:p>
            <a:pPr>
              <a:defRPr/>
            </a:pPr>
            <a:r>
              <a:rPr lang="en-US" sz="1200" dirty="0">
                <a:latin typeface="Arial Narrow" pitchFamily="1" charset="0"/>
              </a:rPr>
              <a:t>WHAT IT IS:</a:t>
            </a:r>
          </a:p>
          <a:p>
            <a:pPr>
              <a:buFont typeface="Arial" pitchFamily="1" charset="0"/>
              <a:buChar char="•"/>
              <a:defRPr/>
            </a:pPr>
            <a:r>
              <a:rPr lang="en-US" sz="1200" dirty="0">
                <a:latin typeface="Arial Narrow" pitchFamily="1" charset="0"/>
              </a:rPr>
              <a:t>Annual conference led by student</a:t>
            </a:r>
          </a:p>
          <a:p>
            <a:pPr>
              <a:buFont typeface="Arial" pitchFamily="1" charset="0"/>
              <a:buChar char="•"/>
              <a:defRPr/>
            </a:pPr>
            <a:r>
              <a:rPr lang="en-US" sz="1200" dirty="0">
                <a:latin typeface="Arial Narrow" pitchFamily="1" charset="0"/>
              </a:rPr>
              <a:t>Focuses on 3 ASCA areas: Academic, Career, Personal/Social</a:t>
            </a:r>
          </a:p>
          <a:p>
            <a:pPr>
              <a:defRPr/>
            </a:pPr>
            <a:endParaRPr lang="en-US" sz="1200" dirty="0" smtClean="0">
              <a:latin typeface="Arial Narrow" pitchFamily="1" charset="0"/>
            </a:endParaRPr>
          </a:p>
          <a:p>
            <a:pPr>
              <a:defRPr/>
            </a:pPr>
            <a:endParaRPr lang="en-US" sz="1200" dirty="0">
              <a:latin typeface="Arial Narrow" pitchFamily="1" charset="0"/>
            </a:endParaRPr>
          </a:p>
          <a:p>
            <a:pPr>
              <a:defRPr/>
            </a:pPr>
            <a:r>
              <a:rPr lang="en-US" sz="1200" dirty="0">
                <a:latin typeface="Arial Narrow" pitchFamily="1" charset="0"/>
              </a:rPr>
              <a:t>BEST PRACTICE:</a:t>
            </a:r>
          </a:p>
          <a:p>
            <a:pPr>
              <a:buFont typeface="Arial" pitchFamily="1" charset="0"/>
              <a:buChar char="•"/>
              <a:defRPr/>
            </a:pPr>
            <a:r>
              <a:rPr lang="en-US" sz="1200" dirty="0">
                <a:latin typeface="Arial Narrow" pitchFamily="1" charset="0"/>
              </a:rPr>
              <a:t>Each student holds a conference each year and uses the conference to register for next year’s courses</a:t>
            </a:r>
          </a:p>
        </p:txBody>
      </p:sp>
      <p:sp>
        <p:nvSpPr>
          <p:cNvPr id="14346" name="AutoShape 3"/>
          <p:cNvSpPr>
            <a:spLocks noChangeArrowheads="1"/>
          </p:cNvSpPr>
          <p:nvPr/>
        </p:nvSpPr>
        <p:spPr bwMode="auto">
          <a:xfrm>
            <a:off x="1981200" y="1803400"/>
            <a:ext cx="1676400" cy="30035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r>
              <a:rPr lang="en-US" sz="1200" dirty="0">
                <a:latin typeface="Arial Narrow" pitchFamily="34" charset="0"/>
                <a:ea typeface="+mn-ea"/>
                <a:cs typeface="+mn-cs"/>
              </a:rPr>
              <a:t>WHAT IT IS:</a:t>
            </a:r>
          </a:p>
          <a:p>
            <a:pPr fontAlgn="auto">
              <a:spcBef>
                <a:spcPts val="0"/>
              </a:spcBef>
              <a:spcAft>
                <a:spcPts val="0"/>
              </a:spcAft>
              <a:buFont typeface="Arial" charset="0"/>
              <a:buChar char="•"/>
              <a:defRPr/>
            </a:pPr>
            <a:r>
              <a:rPr lang="en-US" sz="1200" dirty="0">
                <a:latin typeface="Arial Narrow" pitchFamily="34" charset="0"/>
                <a:ea typeface="+mn-ea"/>
                <a:cs typeface="+mn-cs"/>
              </a:rPr>
              <a:t>Paper or electronic</a:t>
            </a:r>
          </a:p>
          <a:p>
            <a:pPr fontAlgn="auto">
              <a:spcBef>
                <a:spcPts val="0"/>
              </a:spcBef>
              <a:spcAft>
                <a:spcPts val="0"/>
              </a:spcAft>
              <a:buFont typeface="Arial" charset="0"/>
              <a:buChar char="•"/>
              <a:defRPr/>
            </a:pPr>
            <a:r>
              <a:rPr lang="en-US" sz="1200" dirty="0">
                <a:latin typeface="Arial Narrow" pitchFamily="34" charset="0"/>
                <a:ea typeface="+mn-ea"/>
                <a:cs typeface="+mn-cs"/>
              </a:rPr>
              <a:t>Organized by 3 ASCA areas: Academic, Career, Personal/Social</a:t>
            </a:r>
          </a:p>
          <a:p>
            <a:pPr fontAlgn="auto">
              <a:spcBef>
                <a:spcPts val="0"/>
              </a:spcBef>
              <a:spcAft>
                <a:spcPts val="0"/>
              </a:spcAft>
              <a:defRPr/>
            </a:pPr>
            <a:endParaRPr lang="en-US" sz="1200" dirty="0">
              <a:latin typeface="Arial Narrow" pitchFamily="34" charset="0"/>
              <a:ea typeface="+mn-ea"/>
              <a:cs typeface="+mn-cs"/>
            </a:endParaRPr>
          </a:p>
          <a:p>
            <a:pPr fontAlgn="auto">
              <a:spcBef>
                <a:spcPts val="0"/>
              </a:spcBef>
              <a:spcAft>
                <a:spcPts val="0"/>
              </a:spcAft>
              <a:defRPr/>
            </a:pPr>
            <a:endParaRPr lang="en-US" sz="1200" dirty="0" smtClean="0">
              <a:latin typeface="Arial Narrow" pitchFamily="34" charset="0"/>
              <a:ea typeface="+mn-ea"/>
              <a:cs typeface="+mn-cs"/>
            </a:endParaRPr>
          </a:p>
          <a:p>
            <a:pPr fontAlgn="auto">
              <a:spcBef>
                <a:spcPts val="0"/>
              </a:spcBef>
              <a:spcAft>
                <a:spcPts val="0"/>
              </a:spcAft>
              <a:defRPr/>
            </a:pPr>
            <a:endParaRPr lang="en-US" sz="1200" dirty="0">
              <a:latin typeface="Arial Narrow" pitchFamily="34" charset="0"/>
              <a:ea typeface="+mn-ea"/>
              <a:cs typeface="+mn-cs"/>
            </a:endParaRPr>
          </a:p>
          <a:p>
            <a:pPr fontAlgn="auto">
              <a:spcBef>
                <a:spcPts val="0"/>
              </a:spcBef>
              <a:spcAft>
                <a:spcPts val="0"/>
              </a:spcAft>
              <a:defRPr/>
            </a:pPr>
            <a:r>
              <a:rPr lang="en-US" sz="1200" dirty="0">
                <a:latin typeface="Arial Narrow" pitchFamily="34" charset="0"/>
                <a:ea typeface="+mn-ea"/>
                <a:cs typeface="+mn-cs"/>
              </a:rPr>
              <a:t>BEST PRACTICE:</a:t>
            </a:r>
          </a:p>
          <a:p>
            <a:pPr fontAlgn="auto">
              <a:spcBef>
                <a:spcPts val="0"/>
              </a:spcBef>
              <a:spcAft>
                <a:spcPts val="0"/>
              </a:spcAft>
              <a:buFont typeface="Arial" charset="0"/>
              <a:buChar char="•"/>
              <a:defRPr/>
            </a:pPr>
            <a:r>
              <a:rPr lang="en-US" sz="1200" dirty="0">
                <a:latin typeface="Arial Narrow" pitchFamily="34" charset="0"/>
                <a:ea typeface="+mn-ea"/>
                <a:cs typeface="+mn-cs"/>
              </a:rPr>
              <a:t>Each student keeps a portfolio and uses it for student-led conferences</a:t>
            </a:r>
          </a:p>
        </p:txBody>
      </p:sp>
      <p:sp>
        <p:nvSpPr>
          <p:cNvPr id="14347" name="AutoShape 3"/>
          <p:cNvSpPr>
            <a:spLocks noChangeArrowheads="1"/>
          </p:cNvSpPr>
          <p:nvPr/>
        </p:nvSpPr>
        <p:spPr bwMode="auto">
          <a:xfrm>
            <a:off x="5486400" y="1803400"/>
            <a:ext cx="1676400" cy="30035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bodyPr>
          <a:lstStyle/>
          <a:p>
            <a:pPr>
              <a:defRPr/>
            </a:pPr>
            <a:r>
              <a:rPr lang="en-US" sz="1200" dirty="0">
                <a:latin typeface="Arial Narrow" pitchFamily="1" charset="0"/>
              </a:rPr>
              <a:t>WHAT IT IS:</a:t>
            </a:r>
          </a:p>
          <a:p>
            <a:pPr>
              <a:buFont typeface="Arial" pitchFamily="1" charset="0"/>
              <a:buChar char="•"/>
              <a:defRPr/>
            </a:pPr>
            <a:r>
              <a:rPr lang="en-US" sz="1200" dirty="0">
                <a:latin typeface="Arial Narrow" pitchFamily="1" charset="0"/>
              </a:rPr>
              <a:t>Students are encouraged to take courses with a plan</a:t>
            </a:r>
          </a:p>
          <a:p>
            <a:pPr>
              <a:buFont typeface="Arial" pitchFamily="1" charset="0"/>
              <a:buChar char="•"/>
              <a:defRPr/>
            </a:pPr>
            <a:r>
              <a:rPr lang="en-US" sz="1200" dirty="0">
                <a:latin typeface="Arial Narrow" pitchFamily="1" charset="0"/>
              </a:rPr>
              <a:t>Course schedule is based on students’ requests</a:t>
            </a:r>
          </a:p>
          <a:p>
            <a:pPr>
              <a:defRPr/>
            </a:pPr>
            <a:endParaRPr lang="en-US" sz="1200" dirty="0">
              <a:latin typeface="Arial Narrow" pitchFamily="1" charset="0"/>
            </a:endParaRPr>
          </a:p>
          <a:p>
            <a:pPr>
              <a:defRPr/>
            </a:pPr>
            <a:r>
              <a:rPr lang="en-US" sz="1200" dirty="0">
                <a:latin typeface="Arial Narrow" pitchFamily="1" charset="0"/>
              </a:rPr>
              <a:t>BEST PRACTICE:</a:t>
            </a:r>
          </a:p>
          <a:p>
            <a:pPr>
              <a:buFont typeface="Arial" pitchFamily="1" charset="0"/>
              <a:buChar char="•"/>
              <a:defRPr/>
            </a:pPr>
            <a:r>
              <a:rPr lang="en-US" sz="1200" dirty="0">
                <a:latin typeface="Arial Narrow" pitchFamily="1" charset="0"/>
              </a:rPr>
              <a:t>Each student obtains the courses selected</a:t>
            </a:r>
          </a:p>
          <a:p>
            <a:pPr>
              <a:buFont typeface="Arial" pitchFamily="1" charset="0"/>
              <a:buChar char="•"/>
              <a:defRPr/>
            </a:pPr>
            <a:r>
              <a:rPr lang="en-US" sz="1200" dirty="0">
                <a:latin typeface="Arial Narrow" pitchFamily="1" charset="0"/>
              </a:rPr>
              <a:t>More students take gatekeeper courses</a:t>
            </a:r>
          </a:p>
        </p:txBody>
      </p:sp>
      <p:sp>
        <p:nvSpPr>
          <p:cNvPr id="14348" name="AutoShape 3"/>
          <p:cNvSpPr>
            <a:spLocks noChangeArrowheads="1"/>
          </p:cNvSpPr>
          <p:nvPr/>
        </p:nvSpPr>
        <p:spPr bwMode="auto">
          <a:xfrm>
            <a:off x="7239000" y="1803400"/>
            <a:ext cx="1676400" cy="300355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prstTxWarp prst="textNoShape">
              <a:avLst/>
            </a:prstTxWarp>
          </a:bodyPr>
          <a:lstStyle/>
          <a:p>
            <a:pPr>
              <a:defRPr/>
            </a:pPr>
            <a:r>
              <a:rPr lang="en-US" sz="1200" dirty="0">
                <a:latin typeface="Arial Narrow" pitchFamily="1" charset="0"/>
              </a:rPr>
              <a:t>WHAT IT IS:</a:t>
            </a:r>
          </a:p>
          <a:p>
            <a:pPr>
              <a:buFont typeface="Arial" pitchFamily="1" charset="0"/>
              <a:buChar char="•"/>
              <a:defRPr/>
            </a:pPr>
            <a:r>
              <a:rPr lang="en-US" sz="1200" dirty="0">
                <a:latin typeface="Arial Narrow" pitchFamily="1" charset="0"/>
              </a:rPr>
              <a:t>Information about student outcomes</a:t>
            </a:r>
          </a:p>
          <a:p>
            <a:pPr>
              <a:buFont typeface="Arial" pitchFamily="1" charset="0"/>
              <a:buChar char="•"/>
              <a:defRPr/>
            </a:pPr>
            <a:r>
              <a:rPr lang="en-US" sz="1200" dirty="0">
                <a:latin typeface="Arial Narrow" pitchFamily="1" charset="0"/>
              </a:rPr>
              <a:t>Collected by each   </a:t>
            </a:r>
          </a:p>
          <a:p>
            <a:pPr>
              <a:defRPr/>
            </a:pPr>
            <a:r>
              <a:rPr lang="en-US" sz="1200" dirty="0">
                <a:latin typeface="Arial Narrow" pitchFamily="1" charset="0"/>
              </a:rPr>
              <a:t>    school</a:t>
            </a:r>
          </a:p>
          <a:p>
            <a:pPr>
              <a:defRPr/>
            </a:pPr>
            <a:endParaRPr lang="en-US" sz="1200" dirty="0">
              <a:latin typeface="Arial Narrow" pitchFamily="1" charset="0"/>
            </a:endParaRPr>
          </a:p>
          <a:p>
            <a:pPr>
              <a:defRPr/>
            </a:pPr>
            <a:endParaRPr lang="en-US" sz="1200" dirty="0" smtClean="0">
              <a:latin typeface="Arial Narrow" pitchFamily="1" charset="0"/>
            </a:endParaRPr>
          </a:p>
          <a:p>
            <a:pPr>
              <a:defRPr/>
            </a:pPr>
            <a:endParaRPr lang="en-US" sz="1200" dirty="0">
              <a:latin typeface="Arial Narrow" pitchFamily="1" charset="0"/>
            </a:endParaRPr>
          </a:p>
          <a:p>
            <a:pPr>
              <a:defRPr/>
            </a:pPr>
            <a:r>
              <a:rPr lang="en-US" sz="1200" dirty="0">
                <a:latin typeface="Arial Narrow" pitchFamily="1" charset="0"/>
              </a:rPr>
              <a:t>BEST PRACTICE:</a:t>
            </a:r>
          </a:p>
          <a:p>
            <a:pPr>
              <a:buFont typeface="Arial" pitchFamily="1" charset="0"/>
              <a:buChar char="•"/>
              <a:defRPr/>
            </a:pPr>
            <a:r>
              <a:rPr lang="en-US" sz="1200" dirty="0">
                <a:latin typeface="Arial Narrow" pitchFamily="1" charset="0"/>
              </a:rPr>
              <a:t>Each school submits data each year</a:t>
            </a:r>
          </a:p>
          <a:p>
            <a:pPr>
              <a:buFont typeface="Arial" pitchFamily="1" charset="0"/>
              <a:buChar char="•"/>
              <a:defRPr/>
            </a:pPr>
            <a:r>
              <a:rPr lang="en-US" sz="1200" dirty="0">
                <a:latin typeface="Arial Narrow" pitchFamily="1" charset="0"/>
              </a:rPr>
              <a:t>Program is improved based on what we learn</a:t>
            </a:r>
          </a:p>
          <a:p>
            <a:pPr>
              <a:defRPr/>
            </a:pPr>
            <a:endParaRPr lang="en-US" sz="1200" dirty="0">
              <a:latin typeface="Calibri" pitchFamily="1" charset="0"/>
            </a:endParaRPr>
          </a:p>
        </p:txBody>
      </p:sp>
      <p:sp>
        <p:nvSpPr>
          <p:cNvPr id="15" name="Rounded Rectangle 14"/>
          <p:cNvSpPr>
            <a:spLocks noChangeArrowheads="1"/>
          </p:cNvSpPr>
          <p:nvPr/>
        </p:nvSpPr>
        <p:spPr bwMode="auto">
          <a:xfrm>
            <a:off x="228600" y="5721350"/>
            <a:ext cx="8686800" cy="849313"/>
          </a:xfrm>
          <a:prstGeom prst="roundRect">
            <a:avLst>
              <a:gd name="adj" fmla="val 16667"/>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r>
              <a:rPr lang="en-US" sz="1600" b="1" dirty="0">
                <a:latin typeface="Arial Narrow" pitchFamily="34" charset="0"/>
                <a:ea typeface="+mn-ea"/>
                <a:cs typeface="+mn-cs"/>
              </a:rPr>
              <a:t>Comprehensive Guidance and Counseling</a:t>
            </a:r>
          </a:p>
          <a:p>
            <a:pPr algn="ctr">
              <a:defRPr/>
            </a:pPr>
            <a:r>
              <a:rPr lang="en-US" sz="1600" dirty="0">
                <a:latin typeface="Arial Narrow" pitchFamily="34" charset="0"/>
                <a:ea typeface="+mn-ea"/>
                <a:cs typeface="+mn-cs"/>
              </a:rPr>
              <a:t>Provides sound context for the full development and integration of a comprehensive </a:t>
            </a:r>
          </a:p>
          <a:p>
            <a:pPr algn="ctr">
              <a:defRPr/>
            </a:pPr>
            <a:r>
              <a:rPr lang="en-US" sz="1600" dirty="0">
                <a:latin typeface="Arial Narrow" pitchFamily="34" charset="0"/>
                <a:ea typeface="+mn-ea"/>
                <a:cs typeface="+mn-cs"/>
              </a:rPr>
              <a:t>guidance and counseling program as a career guidance model</a:t>
            </a:r>
          </a:p>
        </p:txBody>
      </p:sp>
      <p:sp>
        <p:nvSpPr>
          <p:cNvPr id="16" name="Rounded Rectangle 15"/>
          <p:cNvSpPr>
            <a:spLocks noChangeArrowheads="1"/>
          </p:cNvSpPr>
          <p:nvPr/>
        </p:nvSpPr>
        <p:spPr bwMode="auto">
          <a:xfrm>
            <a:off x="228600" y="4806950"/>
            <a:ext cx="8686800" cy="914400"/>
          </a:xfrm>
          <a:prstGeom prst="roundRect">
            <a:avLst>
              <a:gd name="adj" fmla="val 16667"/>
            </a:avLst>
          </a:prstGeom>
          <a:solidFill>
            <a:schemeClr val="bg2">
              <a:lumMod val="90000"/>
            </a:schemeClr>
          </a:solidFill>
          <a:ln>
            <a:headEnd/>
            <a:tailEnd/>
          </a:ln>
        </p:spPr>
        <p:style>
          <a:lnRef idx="1">
            <a:schemeClr val="accent6"/>
          </a:lnRef>
          <a:fillRef idx="2">
            <a:schemeClr val="accent6"/>
          </a:fillRef>
          <a:effectRef idx="1">
            <a:schemeClr val="accent6"/>
          </a:effectRef>
          <a:fontRef idx="minor">
            <a:schemeClr val="dk1"/>
          </a:fontRef>
        </p:style>
        <p:txBody>
          <a:bodyPr anchor="ctr">
            <a:prstTxWarp prst="textNoShape">
              <a:avLst/>
            </a:prstTxWarp>
          </a:bodyPr>
          <a:lstStyle/>
          <a:p>
            <a:pPr algn="ctr">
              <a:defRPr/>
            </a:pPr>
            <a:r>
              <a:rPr lang="en-US" sz="1600" b="1" dirty="0">
                <a:latin typeface="Arial Narrow" pitchFamily="34" charset="0"/>
                <a:ea typeface="+mn-ea"/>
                <a:cs typeface="+mn-cs"/>
              </a:rPr>
              <a:t>Program Management  </a:t>
            </a:r>
          </a:p>
          <a:p>
            <a:pPr algn="ctr">
              <a:defRPr/>
            </a:pPr>
            <a:r>
              <a:rPr lang="en-US" sz="1600" dirty="0">
                <a:latin typeface="Arial Narrow" pitchFamily="34" charset="0"/>
                <a:ea typeface="+mn-ea"/>
                <a:cs typeface="+mn-cs"/>
              </a:rPr>
              <a:t>  Central to the career and college readiness mission of the school as a component of the school improvement plan with leadership team that includes administrator, counselor and teachers </a:t>
            </a:r>
          </a:p>
        </p:txBody>
      </p:sp>
    </p:spTree>
    <p:extLst>
      <p:ext uri="{BB962C8B-B14F-4D97-AF65-F5344CB8AC3E}">
        <p14:creationId xmlns:p14="http://schemas.microsoft.com/office/powerpoint/2010/main" xmlns="" val="3593747000"/>
      </p:ext>
    </p:extLst>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11304</TotalTime>
  <Words>3750</Words>
  <Application>Microsoft Office PowerPoint</Application>
  <PresentationFormat>On-screen Show (4:3)</PresentationFormat>
  <Paragraphs>419</Paragraphs>
  <Slides>36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Concourse</vt:lpstr>
      <vt:lpstr>Microsoft Office Excel 97-2003 Worksheet</vt:lpstr>
      <vt:lpstr>CDE Rationale for having an ICAP</vt:lpstr>
      <vt:lpstr>What is a Quality ILP?</vt:lpstr>
      <vt:lpstr>Slide 3</vt:lpstr>
      <vt:lpstr>We’re not alone…</vt:lpstr>
      <vt:lpstr>Arizona</vt:lpstr>
      <vt:lpstr>Florida</vt:lpstr>
      <vt:lpstr>Georgia</vt:lpstr>
      <vt:lpstr>Washington</vt:lpstr>
      <vt:lpstr>Key Elements</vt:lpstr>
      <vt:lpstr>Holistic Curriculum Plan</vt:lpstr>
      <vt:lpstr>NAVIGATION 101 History in WA</vt:lpstr>
      <vt:lpstr>Minnesota</vt:lpstr>
      <vt:lpstr>Common Characteristics</vt:lpstr>
      <vt:lpstr>In Colorado</vt:lpstr>
      <vt:lpstr>Slide 15</vt:lpstr>
      <vt:lpstr>Slide 16</vt:lpstr>
      <vt:lpstr>In Colorado</vt:lpstr>
      <vt:lpstr>Slide 18</vt:lpstr>
      <vt:lpstr>In which setting do you work?</vt:lpstr>
      <vt:lpstr>Which part of the state are you located?</vt:lpstr>
      <vt:lpstr>In what grade is your school district implementing ICAP?</vt:lpstr>
      <vt:lpstr>Who is mainly responsible for implementing ICAPs in your setting?</vt:lpstr>
      <vt:lpstr>In your district, what is your level of ICAP implementation?</vt:lpstr>
      <vt:lpstr>How are ICAPs being implemented?</vt:lpstr>
      <vt:lpstr>In what format is your district implementing ICAP?</vt:lpstr>
      <vt:lpstr>If your school is using an electronic tool to assist with ICAP, which one?</vt:lpstr>
      <vt:lpstr>How are you transferring ICAP information when a student moves out of your school?</vt:lpstr>
      <vt:lpstr>If applicable, what community partners is your school/district utilizing to assist with ICAP implementation? – 47% of those surveyed, responded to this question.</vt:lpstr>
      <vt:lpstr>How are you involving parents/guardians in students’ ICAP development?</vt:lpstr>
      <vt:lpstr>What are your thoughts about ICAPs?</vt:lpstr>
      <vt:lpstr>Check all statements that apply to your counseling program.</vt:lpstr>
      <vt:lpstr>Takeaways </vt:lpstr>
      <vt:lpstr>Promising Practices</vt:lpstr>
      <vt:lpstr>Promising Practices cont.</vt:lpstr>
      <vt:lpstr>Aiming for Meaning</vt:lpstr>
      <vt:lpstr>Slide 36</vt:lpstr>
    </vt:vector>
  </TitlesOfParts>
  <Company>CCCS-IT Client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tthompson</dc:creator>
  <cp:lastModifiedBy>tthompson</cp:lastModifiedBy>
  <cp:revision>238</cp:revision>
  <dcterms:created xsi:type="dcterms:W3CDTF">2013-07-11T14:28:38Z</dcterms:created>
  <dcterms:modified xsi:type="dcterms:W3CDTF">2013-12-12T16:53:55Z</dcterms:modified>
</cp:coreProperties>
</file>