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323" r:id="rId2"/>
    <p:sldId id="365" r:id="rId3"/>
    <p:sldId id="367" r:id="rId4"/>
    <p:sldId id="366" r:id="rId5"/>
    <p:sldId id="344" r:id="rId6"/>
    <p:sldId id="345" r:id="rId7"/>
    <p:sldId id="346" r:id="rId8"/>
    <p:sldId id="347" r:id="rId9"/>
    <p:sldId id="340" r:id="rId10"/>
    <p:sldId id="334" r:id="rId11"/>
    <p:sldId id="348" r:id="rId12"/>
    <p:sldId id="341" r:id="rId13"/>
    <p:sldId id="349" r:id="rId14"/>
    <p:sldId id="350" r:id="rId15"/>
    <p:sldId id="351" r:id="rId16"/>
    <p:sldId id="352" r:id="rId17"/>
    <p:sldId id="353" r:id="rId18"/>
    <p:sldId id="354" r:id="rId19"/>
    <p:sldId id="342" r:id="rId20"/>
    <p:sldId id="355" r:id="rId21"/>
    <p:sldId id="356" r:id="rId22"/>
    <p:sldId id="357" r:id="rId23"/>
    <p:sldId id="358" r:id="rId24"/>
    <p:sldId id="359" r:id="rId25"/>
    <p:sldId id="360" r:id="rId26"/>
    <p:sldId id="362" r:id="rId27"/>
    <p:sldId id="363" r:id="rId28"/>
    <p:sldId id="322" r:id="rId29"/>
    <p:sldId id="364" r:id="rId30"/>
    <p:sldId id="339"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78378" autoAdjust="0"/>
  </p:normalViewPr>
  <p:slideViewPr>
    <p:cSldViewPr>
      <p:cViewPr varScale="1">
        <p:scale>
          <a:sx n="69" d="100"/>
          <a:sy n="69" d="100"/>
        </p:scale>
        <p:origin x="1608" y="6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F59E348-6C11-436C-902A-7F19E1628D6F}" type="datetimeFigureOut">
              <a:rPr lang="en-US" smtClean="0"/>
              <a:t>5/7/2020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1ABEE4F-72FC-46DC-A907-6647C15D1FDA}" type="slidenum">
              <a:rPr lang="en-US" smtClean="0"/>
              <a:t>‹#›</a:t>
            </a:fld>
            <a:endParaRPr lang="en-US" dirty="0"/>
          </a:p>
        </p:txBody>
      </p:sp>
    </p:spTree>
    <p:extLst>
      <p:ext uri="{BB962C8B-B14F-4D97-AF65-F5344CB8AC3E}">
        <p14:creationId xmlns:p14="http://schemas.microsoft.com/office/powerpoint/2010/main" val="1878205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6D2E25F-103D-48B3-9642-3979ABC48D76}" type="datetimeFigureOut">
              <a:rPr lang="en-US" smtClean="0"/>
              <a:t>5/7/2020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FE46716-BAE1-4D37-B314-E6D4740D8B71}" type="slidenum">
              <a:rPr lang="en-US" smtClean="0"/>
              <a:t>‹#›</a:t>
            </a:fld>
            <a:endParaRPr lang="en-US" dirty="0"/>
          </a:p>
        </p:txBody>
      </p:sp>
    </p:spTree>
    <p:extLst>
      <p:ext uri="{BB962C8B-B14F-4D97-AF65-F5344CB8AC3E}">
        <p14:creationId xmlns:p14="http://schemas.microsoft.com/office/powerpoint/2010/main" val="3984801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dc.gov/ncbddd/autism/data.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www.bloomberg.com/news/2014-06-09/autism-costs-more-than-2-million-over-patient-s-life.html" TargetMode="External"/><Relationship Id="rId4" Type="http://schemas.openxmlformats.org/officeDocument/2006/relationships/hyperlink" Target="https://www.autism-society.org/releases/cdc-releases-new-prevalence-rates-of-people-with-autism-spectrum-disorder/"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utism-society.org/about-autism/symptom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cdc.gov/ncbddd/actearly/index.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dsm5.org/Documents/Autism%20Spectrum%20Disorder%20Fact%20Shee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h.gov/youth-topics/youth-mental-health/co-occurring#_ft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E46716-BAE1-4D37-B314-E6D4740D8B71}" type="slidenum">
              <a:rPr lang="en-US" smtClean="0"/>
              <a:t>2</a:t>
            </a:fld>
            <a:endParaRPr lang="en-US" dirty="0"/>
          </a:p>
        </p:txBody>
      </p:sp>
    </p:spTree>
    <p:extLst>
      <p:ext uri="{BB962C8B-B14F-4D97-AF65-F5344CB8AC3E}">
        <p14:creationId xmlns:p14="http://schemas.microsoft.com/office/powerpoint/2010/main" val="1351243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a:t>
            </a:r>
            <a:r>
              <a:rPr lang="en-US" baseline="0" dirty="0"/>
              <a:t> Eating Disorders Association – </a:t>
            </a:r>
            <a:r>
              <a:rPr lang="en-US" sz="1200" b="0" i="0" kern="1200" dirty="0">
                <a:solidFill>
                  <a:schemeClr val="tx1"/>
                </a:solidFill>
                <a:effectLst/>
                <a:latin typeface="+mn-lt"/>
                <a:ea typeface="+mn-ea"/>
                <a:cs typeface="+mn-cs"/>
              </a:rPr>
              <a:t>The National Eating Disorders Association (NEDA) is the largest nonprofit organization dedicated to supporting individuals and families affected by eating disorders. NEDA supports individuals and families affected by eating disorders, and serves as a catalyst for prevention, cures and access to quality care.</a:t>
            </a:r>
          </a:p>
          <a:p>
            <a:endParaRPr lang="en-US" dirty="0"/>
          </a:p>
        </p:txBody>
      </p:sp>
      <p:sp>
        <p:nvSpPr>
          <p:cNvPr id="4" name="Slide Number Placeholder 3"/>
          <p:cNvSpPr>
            <a:spLocks noGrp="1"/>
          </p:cNvSpPr>
          <p:nvPr>
            <p:ph type="sldNum" sz="quarter" idx="10"/>
          </p:nvPr>
        </p:nvSpPr>
        <p:spPr/>
        <p:txBody>
          <a:bodyPr/>
          <a:lstStyle/>
          <a:p>
            <a:fld id="{FFE46716-BAE1-4D37-B314-E6D4740D8B71}" type="slidenum">
              <a:rPr lang="en-US" smtClean="0"/>
              <a:t>12</a:t>
            </a:fld>
            <a:endParaRPr lang="en-US" dirty="0"/>
          </a:p>
        </p:txBody>
      </p:sp>
    </p:spTree>
    <p:extLst>
      <p:ext uri="{BB962C8B-B14F-4D97-AF65-F5344CB8AC3E}">
        <p14:creationId xmlns:p14="http://schemas.microsoft.com/office/powerpoint/2010/main" val="2955644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a:t>
            </a:r>
            <a:r>
              <a:rPr lang="en-US" baseline="0" dirty="0"/>
              <a:t> over-diagnosed; must demonstrate behaviors for 6 months or more.  </a:t>
            </a:r>
          </a:p>
          <a:p>
            <a:endParaRPr lang="en-US" baseline="0" dirty="0"/>
          </a:p>
          <a:p>
            <a:r>
              <a:rPr lang="en-US" baseline="0" dirty="0"/>
              <a:t>As school staff become more aware of the effects of trauma, it may become evident that a student diagnosed with ADHD may be suffering the effects of trauma instead that are leading to a difficulty to concentrate, </a:t>
            </a:r>
            <a:r>
              <a:rPr lang="en-US" baseline="0" dirty="0" err="1"/>
              <a:t>hyperalertness</a:t>
            </a:r>
            <a:r>
              <a:rPr lang="en-US" baseline="0" dirty="0"/>
              <a:t> and other symptoms of trauma that could be confused with ADHD.  </a:t>
            </a:r>
          </a:p>
          <a:p>
            <a:endParaRPr lang="en-US" baseline="0" dirty="0"/>
          </a:p>
          <a:p>
            <a:pPr marL="342900" indent="-342900">
              <a:spcBef>
                <a:spcPts val="0"/>
              </a:spcBef>
              <a:buFont typeface="Arial" panose="020B0604020202020204" pitchFamily="34" charset="0"/>
              <a:buChar char="•"/>
            </a:pPr>
            <a:r>
              <a:rPr lang="en-US" sz="1200" dirty="0"/>
              <a:t>Difficulty in social situations</a:t>
            </a:r>
          </a:p>
          <a:p>
            <a:pPr marL="342900" indent="-342900">
              <a:spcBef>
                <a:spcPts val="0"/>
              </a:spcBef>
              <a:buFont typeface="Arial" panose="020B0604020202020204" pitchFamily="34" charset="0"/>
              <a:buChar char="•"/>
            </a:pPr>
            <a:r>
              <a:rPr lang="en-US" sz="1200" dirty="0"/>
              <a:t>Delayed fine motor &amp; language</a:t>
            </a:r>
          </a:p>
          <a:p>
            <a:pPr marL="342900" indent="-342900">
              <a:spcBef>
                <a:spcPts val="0"/>
              </a:spcBef>
              <a:buFont typeface="Arial" panose="020B0604020202020204" pitchFamily="34" charset="0"/>
              <a:buChar char="•"/>
            </a:pPr>
            <a:r>
              <a:rPr lang="en-US" sz="1200" dirty="0"/>
              <a:t>Independent work difficult</a:t>
            </a:r>
          </a:p>
          <a:p>
            <a:pPr marL="342900" indent="-342900">
              <a:spcBef>
                <a:spcPts val="0"/>
              </a:spcBef>
              <a:buFont typeface="Arial" panose="020B0604020202020204" pitchFamily="34" charset="0"/>
              <a:buChar char="•"/>
            </a:pPr>
            <a:r>
              <a:rPr lang="en-US" sz="1200" dirty="0"/>
              <a:t>Sleeping problems</a:t>
            </a:r>
          </a:p>
          <a:p>
            <a:pPr marL="342900" indent="-342900">
              <a:spcBef>
                <a:spcPts val="0"/>
              </a:spcBef>
              <a:buFont typeface="Arial" panose="020B0604020202020204" pitchFamily="34" charset="0"/>
              <a:buChar char="•"/>
            </a:pPr>
            <a:r>
              <a:rPr lang="en-US" sz="1200" dirty="0"/>
              <a:t>Difficulty entertaining self</a:t>
            </a:r>
          </a:p>
          <a:p>
            <a:pPr marL="342900" indent="-342900">
              <a:spcBef>
                <a:spcPts val="0"/>
              </a:spcBef>
              <a:buFont typeface="Arial" panose="020B0604020202020204" pitchFamily="34" charset="0"/>
              <a:buChar char="•"/>
            </a:pPr>
            <a:r>
              <a:rPr lang="en-US" sz="1200" dirty="0"/>
              <a:t>Difficulty sitting still (staying in seat)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6454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CDC (Center for Disease</a:t>
            </a:r>
            <a:r>
              <a:rPr lang="en-US" baseline="0" dirty="0"/>
              <a:t> Control and Prevention)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657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cap="all" dirty="0">
                <a:solidFill>
                  <a:schemeClr val="tx1"/>
                </a:solidFill>
                <a:effectLst/>
                <a:latin typeface="+mn-lt"/>
                <a:ea typeface="+mn-ea"/>
                <a:cs typeface="+mn-cs"/>
              </a:rPr>
              <a:t>PREVALENCE</a:t>
            </a:r>
          </a:p>
          <a:p>
            <a:pPr fontAlgn="base"/>
            <a:r>
              <a:rPr lang="en-US" sz="1200" b="0" i="0" kern="1200" dirty="0">
                <a:solidFill>
                  <a:schemeClr val="tx1"/>
                </a:solidFill>
                <a:effectLst/>
                <a:latin typeface="+mn-lt"/>
                <a:ea typeface="+mn-ea"/>
                <a:cs typeface="+mn-cs"/>
              </a:rPr>
              <a:t>About 1 percent of the world population has autism spectrum disorder. (</a:t>
            </a:r>
            <a:r>
              <a:rPr lang="en-US" sz="1200" b="0" i="0" u="none" strike="noStrike" kern="1200" dirty="0">
                <a:solidFill>
                  <a:schemeClr val="tx1"/>
                </a:solidFill>
                <a:effectLst/>
                <a:latin typeface="+mn-lt"/>
                <a:ea typeface="+mn-ea"/>
                <a:cs typeface="+mn-cs"/>
                <a:hlinkClick r:id="rId3"/>
              </a:rPr>
              <a:t>CDC, 2014</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Prevalence in the United States is estimated at 1 in 54 births. (</a:t>
            </a:r>
            <a:r>
              <a:rPr lang="en-US" sz="1200" b="0" i="0" u="none" strike="noStrike" kern="1200" dirty="0">
                <a:solidFill>
                  <a:schemeClr val="tx1"/>
                </a:solidFill>
                <a:effectLst/>
                <a:latin typeface="+mn-lt"/>
                <a:ea typeface="+mn-ea"/>
                <a:cs typeface="+mn-cs"/>
                <a:hlinkClick r:id="rId4"/>
              </a:rPr>
              <a:t>CDC, 2020</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More than 3.5 million Americans live with an autism spectrum disorder. (</a:t>
            </a:r>
            <a:r>
              <a:rPr lang="en-US" sz="1200" b="0" i="0" u="none" strike="noStrike" kern="1200" dirty="0" err="1">
                <a:solidFill>
                  <a:schemeClr val="tx1"/>
                </a:solidFill>
                <a:effectLst/>
                <a:latin typeface="+mn-lt"/>
                <a:ea typeface="+mn-ea"/>
                <a:cs typeface="+mn-cs"/>
                <a:hlinkClick r:id="rId5"/>
              </a:rPr>
              <a:t>Buescher</a:t>
            </a:r>
            <a:r>
              <a:rPr lang="en-US" sz="1200" b="0" i="0" u="none" strike="noStrike" kern="1200" dirty="0">
                <a:solidFill>
                  <a:schemeClr val="tx1"/>
                </a:solidFill>
                <a:effectLst/>
                <a:latin typeface="+mn-lt"/>
                <a:ea typeface="+mn-ea"/>
                <a:cs typeface="+mn-cs"/>
                <a:hlinkClick r:id="rId5"/>
              </a:rPr>
              <a:t> et al., 2014</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Prevalence of autism in U.S. children increased by 119.4 percent from 2000 (1 in 150) to 2010 (1 in 68). (</a:t>
            </a:r>
            <a:r>
              <a:rPr lang="en-US" sz="1200" b="0" i="0" u="none" strike="noStrike" kern="1200" dirty="0">
                <a:solidFill>
                  <a:schemeClr val="tx1"/>
                </a:solidFill>
                <a:effectLst/>
                <a:latin typeface="+mn-lt"/>
                <a:ea typeface="+mn-ea"/>
                <a:cs typeface="+mn-cs"/>
                <a:hlinkClick r:id="rId3"/>
              </a:rPr>
              <a:t>CDC, 2014</a:t>
            </a:r>
            <a:r>
              <a:rPr lang="en-US" sz="1200" b="0" i="0" kern="1200" dirty="0">
                <a:solidFill>
                  <a:schemeClr val="tx1"/>
                </a:solidFill>
                <a:effectLst/>
                <a:latin typeface="+mn-lt"/>
                <a:ea typeface="+mn-ea"/>
                <a:cs typeface="+mn-cs"/>
              </a:rPr>
              <a:t>) Autism is the fastest-growing developmental disability. (</a:t>
            </a:r>
            <a:r>
              <a:rPr lang="en-US" sz="1200" b="0" i="0" u="none" strike="noStrike" kern="1200" dirty="0">
                <a:solidFill>
                  <a:schemeClr val="tx1"/>
                </a:solidFill>
                <a:effectLst/>
                <a:latin typeface="+mn-lt"/>
                <a:ea typeface="+mn-ea"/>
                <a:cs typeface="+mn-cs"/>
                <a:hlinkClick r:id="rId4"/>
              </a:rPr>
              <a:t>CDC, 2020</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Prevalence has increased by 6-15 percent each year from 2002 to 2010. (Based on biennial numbers from the </a:t>
            </a:r>
            <a:r>
              <a:rPr lang="en-US" sz="1200" b="0" i="0" u="none" strike="noStrike" kern="1200" dirty="0">
                <a:solidFill>
                  <a:schemeClr val="tx1"/>
                </a:solidFill>
                <a:effectLst/>
                <a:latin typeface="+mn-lt"/>
                <a:ea typeface="+mn-ea"/>
                <a:cs typeface="+mn-cs"/>
                <a:hlinkClick r:id="rId3"/>
              </a:rPr>
              <a:t>CDC</a:t>
            </a:r>
            <a:r>
              <a:rPr lang="en-US" sz="1200" b="0" i="0" kern="1200" dirty="0">
                <a:solidFill>
                  <a:schemeClr val="tx1"/>
                </a:solidFill>
                <a:effectLst/>
                <a:latin typeface="+mn-lt"/>
                <a:ea typeface="+mn-ea"/>
                <a:cs typeface="+mn-cs"/>
              </a:rPr>
              <a:t>)</a:t>
            </a:r>
          </a:p>
          <a:p>
            <a:endParaRPr lang="en-US" dirty="0"/>
          </a:p>
          <a:p>
            <a:endParaRPr lang="en-US" dirty="0"/>
          </a:p>
          <a:p>
            <a:r>
              <a:rPr lang="en-US" dirty="0"/>
              <a:t>Easily frustrated, difficulties making and</a:t>
            </a:r>
            <a:r>
              <a:rPr lang="en-US" baseline="0" dirty="0"/>
              <a:t> keeping friends, interprets language literally, social cues</a:t>
            </a:r>
          </a:p>
          <a:p>
            <a:endParaRPr lang="en-US" baseline="0" dirty="0"/>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9250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What this can look like</a:t>
            </a:r>
            <a:r>
              <a:rPr lang="en-US" sz="1200" b="0" i="0" kern="1200" dirty="0">
                <a:solidFill>
                  <a:schemeClr val="tx1"/>
                </a:solidFill>
                <a:effectLst/>
                <a:latin typeface="+mn-lt"/>
                <a:ea typeface="+mn-ea"/>
                <a:cs typeface="+mn-cs"/>
              </a:rPr>
              <a:t>: Being nonverbal or having atypical speech patterns, having trouble understanding nonverbal communication, difficulty making and keeping friends, difficulty maintaining typical back-and-forth conversational style</a:t>
            </a:r>
          </a:p>
          <a:p>
            <a:pPr fontAlgn="base"/>
            <a:r>
              <a:rPr lang="en-US" sz="1200" b="0" i="0" kern="1200" dirty="0">
                <a:solidFill>
                  <a:schemeClr val="tx1"/>
                </a:solidFill>
                <a:effectLst/>
                <a:latin typeface="+mn-lt"/>
                <a:ea typeface="+mn-ea"/>
                <a:cs typeface="+mn-cs"/>
              </a:rPr>
              <a:t>Restricted and repetitive behavior, patterns, activities and interests</a:t>
            </a:r>
          </a:p>
          <a:p>
            <a:pPr fontAlgn="base"/>
            <a:r>
              <a:rPr lang="en-US" sz="1200" b="1" i="0" kern="1200" dirty="0">
                <a:solidFill>
                  <a:schemeClr val="tx1"/>
                </a:solidFill>
                <a:effectLst/>
                <a:latin typeface="+mn-lt"/>
                <a:ea typeface="+mn-ea"/>
                <a:cs typeface="+mn-cs"/>
              </a:rPr>
              <a:t>What this can look like</a:t>
            </a:r>
            <a:r>
              <a:rPr lang="en-US" sz="1200" b="0" i="0" kern="1200" dirty="0">
                <a:solidFill>
                  <a:schemeClr val="tx1"/>
                </a:solidFill>
                <a:effectLst/>
                <a:latin typeface="+mn-lt"/>
                <a:ea typeface="+mn-ea"/>
                <a:cs typeface="+mn-cs"/>
              </a:rPr>
              <a:t>: Repeating sounds or phrases (echolalia), repetitive movements, preference for sameness and difficulty with transition or routine, rigid or highly restricted and intense interests, extreme sensitivity to or significantly lower sensitivity to various sensory stimuli</a:t>
            </a:r>
          </a:p>
          <a:p>
            <a:endParaRPr lang="en-US" dirty="0"/>
          </a:p>
          <a:p>
            <a:pPr fontAlgn="base"/>
            <a:r>
              <a:rPr lang="en-US" sz="1200" b="0" i="0" kern="1200" dirty="0">
                <a:solidFill>
                  <a:schemeClr val="tx1"/>
                </a:solidFill>
                <a:effectLst/>
                <a:latin typeface="+mn-lt"/>
                <a:ea typeface="+mn-ea"/>
                <a:cs typeface="+mn-cs"/>
              </a:rPr>
              <a:t>Autism impacts an individual throughout the lifespan. However, research shows that </a:t>
            </a:r>
            <a:r>
              <a:rPr lang="en-US" sz="1200" b="0" i="0" u="none" strike="noStrike" kern="1200" dirty="0">
                <a:solidFill>
                  <a:schemeClr val="tx1"/>
                </a:solidFill>
                <a:effectLst/>
                <a:latin typeface="+mn-lt"/>
                <a:ea typeface="+mn-ea"/>
                <a:cs typeface="+mn-cs"/>
                <a:hlinkClick r:id="rId3"/>
              </a:rPr>
              <a:t>early diagnosis</a:t>
            </a:r>
            <a:r>
              <a:rPr lang="en-US" sz="1200" b="0" i="0" kern="1200" dirty="0">
                <a:solidFill>
                  <a:schemeClr val="tx1"/>
                </a:solidFill>
                <a:effectLst/>
                <a:latin typeface="+mn-lt"/>
                <a:ea typeface="+mn-ea"/>
                <a:cs typeface="+mn-cs"/>
              </a:rPr>
              <a:t> can lead to improved quality of life. For more information on developmental milestones, visit the CDC’s </a:t>
            </a:r>
            <a:r>
              <a:rPr lang="en-US" sz="1200" b="0" i="0" u="none" strike="noStrike" kern="1200" dirty="0">
                <a:solidFill>
                  <a:schemeClr val="tx1"/>
                </a:solidFill>
                <a:effectLst/>
                <a:latin typeface="+mn-lt"/>
                <a:ea typeface="+mn-ea"/>
                <a:cs typeface="+mn-cs"/>
                <a:hlinkClick r:id="rId4"/>
              </a:rPr>
              <a:t>“Learn the Signs. Act Early”</a:t>
            </a:r>
            <a:r>
              <a:rPr lang="en-US" sz="1200" b="0" i="0" kern="1200" dirty="0">
                <a:solidFill>
                  <a:schemeClr val="tx1"/>
                </a:solidFill>
                <a:effectLst/>
                <a:latin typeface="+mn-lt"/>
                <a:ea typeface="+mn-ea"/>
                <a:cs typeface="+mn-cs"/>
              </a:rPr>
              <a:t> site. Here are some signs to look for:</a:t>
            </a:r>
          </a:p>
          <a:p>
            <a:pPr fontAlgn="base"/>
            <a:r>
              <a:rPr lang="en-US" sz="1200" b="0" i="0" kern="1200" dirty="0">
                <a:solidFill>
                  <a:schemeClr val="tx1"/>
                </a:solidFill>
                <a:effectLst/>
                <a:latin typeface="+mn-lt"/>
                <a:ea typeface="+mn-ea"/>
                <a:cs typeface="+mn-cs"/>
              </a:rPr>
              <a:t>Speaks later than typical or not at all (nonverbal)</a:t>
            </a:r>
          </a:p>
          <a:p>
            <a:pPr fontAlgn="base"/>
            <a:r>
              <a:rPr lang="en-US" sz="1200" b="0" i="0" kern="1200" dirty="0">
                <a:solidFill>
                  <a:schemeClr val="tx1"/>
                </a:solidFill>
                <a:effectLst/>
                <a:latin typeface="+mn-lt"/>
                <a:ea typeface="+mn-ea"/>
                <a:cs typeface="+mn-cs"/>
              </a:rPr>
              <a:t>Repetition in language or movement, such as repeating the same word or sounds, hand flapping, or any repeated movement </a:t>
            </a:r>
          </a:p>
          <a:p>
            <a:pPr fontAlgn="base"/>
            <a:r>
              <a:rPr lang="en-US" sz="1200" b="0" i="0" kern="1200" dirty="0">
                <a:solidFill>
                  <a:schemeClr val="tx1"/>
                </a:solidFill>
                <a:effectLst/>
                <a:latin typeface="+mn-lt"/>
                <a:ea typeface="+mn-ea"/>
                <a:cs typeface="+mn-cs"/>
              </a:rPr>
              <a:t>Atypical nonverbal communication, including avoiding eye contact, giving few facial expressions, or having a monotone</a:t>
            </a:r>
          </a:p>
          <a:p>
            <a:pPr fontAlgn="base"/>
            <a:r>
              <a:rPr lang="en-US" sz="1200" b="0" i="0" kern="1200" dirty="0">
                <a:solidFill>
                  <a:schemeClr val="tx1"/>
                </a:solidFill>
                <a:effectLst/>
                <a:latin typeface="+mn-lt"/>
                <a:ea typeface="+mn-ea"/>
                <a:cs typeface="+mn-cs"/>
              </a:rPr>
              <a:t>Prefers solitary or parallel play rather than engaging in associative or cooperative play with other children</a:t>
            </a:r>
          </a:p>
          <a:p>
            <a:pPr fontAlgn="base"/>
            <a:r>
              <a:rPr lang="en-US" sz="1200" b="0" i="0" kern="1200" dirty="0">
                <a:solidFill>
                  <a:schemeClr val="tx1"/>
                </a:solidFill>
                <a:effectLst/>
                <a:latin typeface="+mn-lt"/>
                <a:ea typeface="+mn-ea"/>
                <a:cs typeface="+mn-cs"/>
              </a:rPr>
              <a:t>Extremely distressed by changes, including new foods or changes in schedule</a:t>
            </a:r>
          </a:p>
          <a:p>
            <a:pPr fontAlgn="base"/>
            <a:r>
              <a:rPr lang="en-US" sz="1200" b="0" i="0" kern="1200" dirty="0">
                <a:solidFill>
                  <a:schemeClr val="tx1"/>
                </a:solidFill>
                <a:effectLst/>
                <a:latin typeface="+mn-lt"/>
                <a:ea typeface="+mn-ea"/>
                <a:cs typeface="+mn-cs"/>
              </a:rPr>
              <a:t>Preference for predictable, structured play over spontaneous or make-believe play </a:t>
            </a:r>
          </a:p>
          <a:p>
            <a:pPr fontAlgn="base"/>
            <a:r>
              <a:rPr lang="en-US" sz="1200" b="0" i="0" kern="1200" dirty="0">
                <a:solidFill>
                  <a:schemeClr val="tx1"/>
                </a:solidFill>
                <a:effectLst/>
                <a:latin typeface="+mn-lt"/>
                <a:ea typeface="+mn-ea"/>
                <a:cs typeface="+mn-cs"/>
              </a:rPr>
              <a:t>Strong, persistent interest on specific topic, part of a toy, or item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637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 calm and positive. </a:t>
            </a:r>
          </a:p>
          <a:p>
            <a:r>
              <a:rPr lang="en-US" sz="1200" b="0" i="0" kern="1200" dirty="0">
                <a:solidFill>
                  <a:schemeClr val="tx1"/>
                </a:solidFill>
                <a:effectLst/>
                <a:latin typeface="+mn-lt"/>
                <a:ea typeface="+mn-ea"/>
                <a:cs typeface="+mn-cs"/>
              </a:rPr>
              <a:t>Model appropriate behavior for the student with autism, as well as for other students, by greeting him and engaging him in a respectful way.</a:t>
            </a:r>
          </a:p>
          <a:p>
            <a:r>
              <a:rPr lang="en-US" sz="1200" b="0" i="0" kern="1200" dirty="0">
                <a:solidFill>
                  <a:schemeClr val="tx1"/>
                </a:solidFill>
                <a:effectLst/>
                <a:latin typeface="+mn-lt"/>
                <a:ea typeface="+mn-ea"/>
                <a:cs typeface="+mn-cs"/>
              </a:rPr>
              <a:t>Be aware of the characteristics of autism and general strategies -</a:t>
            </a:r>
          </a:p>
          <a:p>
            <a:r>
              <a:rPr lang="en-US" sz="1200" b="0" i="0" kern="1200" dirty="0">
                <a:solidFill>
                  <a:schemeClr val="tx1"/>
                </a:solidFill>
                <a:effectLst/>
                <a:latin typeface="+mn-lt"/>
                <a:ea typeface="+mn-ea"/>
                <a:cs typeface="+mn-cs"/>
              </a:rPr>
              <a:t>Use the “About Me” information sheet to get to know relevant facts about each particular student’s likes, fears, needs, etc. </a:t>
            </a:r>
          </a:p>
          <a:p>
            <a:r>
              <a:rPr lang="en-US" sz="1200" b="0" i="0" kern="1200" dirty="0">
                <a:solidFill>
                  <a:schemeClr val="tx1"/>
                </a:solidFill>
                <a:effectLst/>
                <a:latin typeface="+mn-lt"/>
                <a:ea typeface="+mn-ea"/>
                <a:cs typeface="+mn-cs"/>
              </a:rPr>
              <a:t>Ask specific questions regarding safety and impulsivity. </a:t>
            </a:r>
          </a:p>
          <a:p>
            <a:r>
              <a:rPr lang="en-US" sz="1200" b="0" i="0" kern="1200" dirty="0">
                <a:solidFill>
                  <a:schemeClr val="tx1"/>
                </a:solidFill>
                <a:effectLst/>
                <a:latin typeface="+mn-lt"/>
                <a:ea typeface="+mn-ea"/>
                <a:cs typeface="+mn-cs"/>
              </a:rPr>
              <a:t>Promote a welcoming environment, and provide opportunities for your student (and others!) to develop social interaction skills and extended learning</a:t>
            </a:r>
          </a:p>
          <a:p>
            <a:r>
              <a:rPr lang="en-US" sz="1200" b="0" i="0" kern="1200" dirty="0">
                <a:solidFill>
                  <a:schemeClr val="tx1"/>
                </a:solidFill>
                <a:effectLst/>
                <a:latin typeface="+mn-lt"/>
                <a:ea typeface="+mn-ea"/>
                <a:cs typeface="+mn-cs"/>
              </a:rPr>
              <a:t>Teach understanding and acceptance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687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Asperger</a:t>
            </a:r>
            <a:r>
              <a:rPr lang="en-US" sz="1200" b="0" i="0" kern="1200" dirty="0">
                <a:solidFill>
                  <a:schemeClr val="tx1"/>
                </a:solidFill>
                <a:effectLst/>
                <a:latin typeface="+mn-lt"/>
                <a:ea typeface="+mn-ea"/>
                <a:cs typeface="+mn-cs"/>
              </a:rPr>
              <a:t> syndrome (AS), also known as </a:t>
            </a:r>
            <a:r>
              <a:rPr lang="en-US" sz="1200" b="1" i="0" kern="1200" dirty="0">
                <a:solidFill>
                  <a:schemeClr val="tx1"/>
                </a:solidFill>
                <a:effectLst/>
                <a:latin typeface="+mn-lt"/>
                <a:ea typeface="+mn-ea"/>
                <a:cs typeface="+mn-cs"/>
              </a:rPr>
              <a:t>Asperger's</a:t>
            </a:r>
            <a:r>
              <a:rPr lang="en-US" sz="1200" b="0" i="0" kern="1200" dirty="0">
                <a:solidFill>
                  <a:schemeClr val="tx1"/>
                </a:solidFill>
                <a:effectLst/>
                <a:latin typeface="+mn-lt"/>
                <a:ea typeface="+mn-ea"/>
                <a:cs typeface="+mn-cs"/>
              </a:rPr>
              <a:t>, is a developmental </a:t>
            </a:r>
            <a:r>
              <a:rPr lang="en-US" sz="1200" b="1" i="0" kern="1200" dirty="0">
                <a:solidFill>
                  <a:schemeClr val="tx1"/>
                </a:solidFill>
                <a:effectLst/>
                <a:latin typeface="+mn-lt"/>
                <a:ea typeface="+mn-ea"/>
                <a:cs typeface="+mn-cs"/>
              </a:rPr>
              <a:t>disorder</a:t>
            </a:r>
            <a:r>
              <a:rPr lang="en-US" sz="1200" b="0" i="0" kern="1200" dirty="0">
                <a:solidFill>
                  <a:schemeClr val="tx1"/>
                </a:solidFill>
                <a:effectLst/>
                <a:latin typeface="+mn-lt"/>
                <a:ea typeface="+mn-ea"/>
                <a:cs typeface="+mn-cs"/>
              </a:rPr>
              <a:t> characterized by significant difficulties in social interaction and nonverbal communication, along with restricted and repetitive patterns of behavior and interests.</a:t>
            </a:r>
            <a:r>
              <a:rPr lang="en-US" sz="1200" b="0" i="0" kern="1200" baseline="0" dirty="0">
                <a:solidFill>
                  <a:schemeClr val="tx1"/>
                </a:solidFill>
                <a:effectLst/>
                <a:latin typeface="+mn-lt"/>
                <a:ea typeface="+mn-ea"/>
                <a:cs typeface="+mn-cs"/>
              </a:rPr>
              <a:t>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2013, the </a:t>
            </a:r>
            <a:r>
              <a:rPr lang="en-US" sz="1200" b="0" i="1" kern="1200" dirty="0">
                <a:solidFill>
                  <a:schemeClr val="tx1"/>
                </a:solidFill>
                <a:effectLst/>
                <a:latin typeface="+mn-lt"/>
                <a:ea typeface="+mn-ea"/>
                <a:cs typeface="+mn-cs"/>
              </a:rPr>
              <a:t>DSM-5</a:t>
            </a:r>
            <a:r>
              <a:rPr lang="en-US" sz="1200" b="0" i="0" kern="1200" dirty="0">
                <a:solidFill>
                  <a:schemeClr val="tx1"/>
                </a:solidFill>
                <a:effectLst/>
                <a:latin typeface="+mn-lt"/>
                <a:ea typeface="+mn-ea"/>
                <a:cs typeface="+mn-cs"/>
              </a:rPr>
              <a:t> replaced Autistic Disorder, Asperger’s Disorder and other pervasive developmental disorders with the umbrella diagnosis of </a:t>
            </a:r>
            <a:r>
              <a:rPr lang="en-US" sz="1200" b="0" i="0" u="none" strike="noStrike" kern="1200" dirty="0">
                <a:solidFill>
                  <a:schemeClr val="tx1"/>
                </a:solidFill>
                <a:effectLst/>
                <a:latin typeface="+mn-lt"/>
                <a:ea typeface="+mn-ea"/>
                <a:cs typeface="+mn-cs"/>
                <a:hlinkClick r:id="rId3"/>
              </a:rPr>
              <a:t>autism spectrum disorder</a:t>
            </a:r>
            <a:r>
              <a:rPr lang="en-US" sz="1200" b="0" i="0" kern="1200" dirty="0">
                <a:solidFill>
                  <a:schemeClr val="tx1"/>
                </a:solidFill>
                <a:effectLst/>
                <a:latin typeface="+mn-lt"/>
                <a:ea typeface="+mn-ea"/>
                <a:cs typeface="+mn-cs"/>
              </a:rPr>
              <a:t>. (Autism Society)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What distinguishes Asperger’s Disorder from classic autism are its less severe symptoms and the absence of language delays. Children with Asperger’s Disorder may be only mildly affected, and they frequently have good language and cognitive skills. To the untrained observer, a child with Asperger’s Disorder may just seem like a </a:t>
            </a:r>
            <a:r>
              <a:rPr lang="en-US" sz="1200" b="0" i="0" kern="1200" dirty="0" err="1">
                <a:solidFill>
                  <a:schemeClr val="tx1"/>
                </a:solidFill>
                <a:effectLst/>
                <a:latin typeface="+mn-lt"/>
                <a:ea typeface="+mn-ea"/>
                <a:cs typeface="+mn-cs"/>
              </a:rPr>
              <a:t>neurotypical</a:t>
            </a:r>
            <a:r>
              <a:rPr lang="en-US" sz="1200" b="0" i="0" kern="1200" dirty="0">
                <a:solidFill>
                  <a:schemeClr val="tx1"/>
                </a:solidFill>
                <a:effectLst/>
                <a:latin typeface="+mn-lt"/>
                <a:ea typeface="+mn-ea"/>
                <a:cs typeface="+mn-cs"/>
              </a:rPr>
              <a:t> child behaving differently.</a:t>
            </a: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6986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these</a:t>
            </a:r>
            <a:r>
              <a:rPr lang="en-US" baseline="0" dirty="0"/>
              <a:t> behavioral difficulties may be a function of trauma.  Instead of asking, “What’s wrong with this student?” Ask, “What may have happened to this student?” </a:t>
            </a:r>
          </a:p>
          <a:p>
            <a:endParaRPr lang="en-US" baseline="0" dirty="0"/>
          </a:p>
          <a:p>
            <a:r>
              <a:rPr lang="en-US" baseline="0" dirty="0"/>
              <a:t>Often times discovering a trauma history that is confidentially shared with the teacher, can help the teacher better understand and appreciate a student.  All children need positive adult connections and traumatized students need these more than most. There are many trauma-informed strategies that teachers can use in their classrooms.  Helping teachers discover these strategies can help everyone in the classroom.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571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United States, 61 </a:t>
            </a:r>
            <a:r>
              <a:rPr lang="en-US" sz="1200" b="1" i="0" kern="1200" dirty="0">
                <a:solidFill>
                  <a:schemeClr val="tx1"/>
                </a:solidFill>
                <a:effectLst/>
                <a:latin typeface="+mn-lt"/>
                <a:ea typeface="+mn-ea"/>
                <a:cs typeface="+mn-cs"/>
              </a:rPr>
              <a:t>percent</a:t>
            </a:r>
            <a:r>
              <a:rPr lang="en-US" sz="1200" b="0" i="0" kern="1200" dirty="0">
                <a:solidFill>
                  <a:schemeClr val="tx1"/>
                </a:solidFill>
                <a:effectLst/>
                <a:latin typeface="+mn-lt"/>
                <a:ea typeface="+mn-ea"/>
                <a:cs typeface="+mn-cs"/>
              </a:rPr>
              <a:t> of men and 51 </a:t>
            </a:r>
            <a:r>
              <a:rPr lang="en-US" sz="1200" b="1" i="0" kern="1200" dirty="0">
                <a:solidFill>
                  <a:schemeClr val="tx1"/>
                </a:solidFill>
                <a:effectLst/>
                <a:latin typeface="+mn-lt"/>
                <a:ea typeface="+mn-ea"/>
                <a:cs typeface="+mn-cs"/>
              </a:rPr>
              <a:t>percent</a:t>
            </a:r>
            <a:r>
              <a:rPr lang="en-US" sz="1200" b="0" i="0" kern="1200" dirty="0">
                <a:solidFill>
                  <a:schemeClr val="tx1"/>
                </a:solidFill>
                <a:effectLst/>
                <a:latin typeface="+mn-lt"/>
                <a:ea typeface="+mn-ea"/>
                <a:cs typeface="+mn-cs"/>
              </a:rPr>
              <a:t> of women report exposure to at least one lifetime </a:t>
            </a:r>
            <a:r>
              <a:rPr lang="en-US" sz="1200" b="1" i="0" kern="1200" dirty="0">
                <a:solidFill>
                  <a:schemeClr val="tx1"/>
                </a:solidFill>
                <a:effectLst/>
                <a:latin typeface="+mn-lt"/>
                <a:ea typeface="+mn-ea"/>
                <a:cs typeface="+mn-cs"/>
              </a:rPr>
              <a:t>traumatic</a:t>
            </a:r>
            <a:r>
              <a:rPr lang="en-US" sz="1200" b="0" i="0" kern="1200" dirty="0">
                <a:solidFill>
                  <a:schemeClr val="tx1"/>
                </a:solidFill>
                <a:effectLst/>
                <a:latin typeface="+mn-lt"/>
                <a:ea typeface="+mn-ea"/>
                <a:cs typeface="+mn-cs"/>
              </a:rPr>
              <a:t> event, and 90 </a:t>
            </a:r>
            <a:r>
              <a:rPr lang="en-US" sz="1200" b="1" i="0" kern="1200" dirty="0">
                <a:solidFill>
                  <a:schemeClr val="tx1"/>
                </a:solidFill>
                <a:effectLst/>
                <a:latin typeface="+mn-lt"/>
                <a:ea typeface="+mn-ea"/>
                <a:cs typeface="+mn-cs"/>
              </a:rPr>
              <a:t>percent</a:t>
            </a:r>
            <a:r>
              <a:rPr lang="en-US" sz="1200" b="0" i="0" kern="1200" dirty="0">
                <a:solidFill>
                  <a:schemeClr val="tx1"/>
                </a:solidFill>
                <a:effectLst/>
                <a:latin typeface="+mn-lt"/>
                <a:ea typeface="+mn-ea"/>
                <a:cs typeface="+mn-cs"/>
              </a:rPr>
              <a:t> of clients in public behavioral health care settings </a:t>
            </a:r>
            <a:r>
              <a:rPr lang="en-US" sz="1200" b="1" i="0" kern="1200" dirty="0">
                <a:solidFill>
                  <a:schemeClr val="tx1"/>
                </a:solidFill>
                <a:effectLst/>
                <a:latin typeface="+mn-lt"/>
                <a:ea typeface="+mn-ea"/>
                <a:cs typeface="+mn-cs"/>
              </a:rPr>
              <a:t>have experienced trauma</a:t>
            </a:r>
            <a:r>
              <a:rPr lang="en-US" sz="1200" b="0" i="0" kern="1200" dirty="0">
                <a:solidFill>
                  <a:schemeClr val="tx1"/>
                </a:solidFill>
                <a:effectLst/>
                <a:latin typeface="+mn-lt"/>
                <a:ea typeface="+mn-ea"/>
                <a:cs typeface="+mn-cs"/>
              </a:rPr>
              <a:t>. SAMHSA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Worrying a lot or feeling very anxious, sad, or fearful</a:t>
            </a:r>
          </a:p>
          <a:p>
            <a:r>
              <a:rPr lang="en-US" sz="1200" b="0" i="0" kern="1200" dirty="0">
                <a:solidFill>
                  <a:schemeClr val="tx1"/>
                </a:solidFill>
                <a:effectLst/>
                <a:latin typeface="+mn-lt"/>
                <a:ea typeface="+mn-ea"/>
                <a:cs typeface="+mn-cs"/>
              </a:rPr>
              <a:t>Crying often</a:t>
            </a:r>
          </a:p>
          <a:p>
            <a:r>
              <a:rPr lang="en-US" sz="1200" b="0" i="0" kern="1200" dirty="0">
                <a:solidFill>
                  <a:schemeClr val="tx1"/>
                </a:solidFill>
                <a:effectLst/>
                <a:latin typeface="+mn-lt"/>
                <a:ea typeface="+mn-ea"/>
                <a:cs typeface="+mn-cs"/>
              </a:rPr>
              <a:t>Having trouble thinking clearly</a:t>
            </a:r>
          </a:p>
          <a:p>
            <a:r>
              <a:rPr lang="en-US" sz="1200" b="0" i="0" kern="1200" dirty="0">
                <a:solidFill>
                  <a:schemeClr val="tx1"/>
                </a:solidFill>
                <a:effectLst/>
                <a:latin typeface="+mn-lt"/>
                <a:ea typeface="+mn-ea"/>
                <a:cs typeface="+mn-cs"/>
              </a:rPr>
              <a:t>Having frightening thoughts or flashbacks, reliving the experience</a:t>
            </a:r>
          </a:p>
          <a:p>
            <a:r>
              <a:rPr lang="en-US" sz="1200" b="0" i="0" kern="1200" dirty="0">
                <a:solidFill>
                  <a:schemeClr val="tx1"/>
                </a:solidFill>
                <a:effectLst/>
                <a:latin typeface="+mn-lt"/>
                <a:ea typeface="+mn-ea"/>
                <a:cs typeface="+mn-cs"/>
              </a:rPr>
              <a:t>Feeling angry, resentful, or irritable</a:t>
            </a:r>
          </a:p>
          <a:p>
            <a:r>
              <a:rPr lang="en-US" sz="1200" b="0" i="0" kern="1200" dirty="0">
                <a:solidFill>
                  <a:schemeClr val="tx1"/>
                </a:solidFill>
                <a:effectLst/>
                <a:latin typeface="+mn-lt"/>
                <a:ea typeface="+mn-ea"/>
                <a:cs typeface="+mn-cs"/>
              </a:rPr>
              <a:t>Having nightmares or difficulty sleeping</a:t>
            </a:r>
          </a:p>
          <a:p>
            <a:r>
              <a:rPr lang="en-US" sz="1200" b="0" i="0" kern="1200" dirty="0">
                <a:solidFill>
                  <a:schemeClr val="tx1"/>
                </a:solidFill>
                <a:effectLst/>
                <a:latin typeface="+mn-lt"/>
                <a:ea typeface="+mn-ea"/>
                <a:cs typeface="+mn-cs"/>
              </a:rPr>
              <a:t>Avoiding places or people that bring back disturbing memories and responses.</a:t>
            </a:r>
          </a:p>
          <a:p>
            <a:r>
              <a:rPr lang="en-US" sz="1200" b="0" i="0" kern="1200" dirty="0">
                <a:solidFill>
                  <a:schemeClr val="tx1"/>
                </a:solidFill>
                <a:effectLst/>
                <a:latin typeface="+mn-lt"/>
                <a:ea typeface="+mn-ea"/>
                <a:cs typeface="+mn-cs"/>
              </a:rPr>
              <a:t>Becoming isolated from family and friends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9287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a comprehensive list; however,</a:t>
            </a:r>
            <a:r>
              <a:rPr lang="en-US" baseline="0" dirty="0"/>
              <a:t> these are signs to watch for in your students.</a:t>
            </a:r>
          </a:p>
          <a:p>
            <a:endParaRPr lang="en-US" baseline="0" dirty="0"/>
          </a:p>
          <a:p>
            <a:r>
              <a:rPr lang="en-US" baseline="0" dirty="0"/>
              <a:t>One of the main takeaways from this, is look for changes in the student from their baseline behavior and be sure to refer them to the mental health professional in your building.  </a:t>
            </a:r>
          </a:p>
          <a:p>
            <a:endParaRPr lang="en-US" baseline="0" dirty="0"/>
          </a:p>
          <a:p>
            <a:r>
              <a:rPr lang="en-US" baseline="0" dirty="0"/>
              <a:t>You really need to underscore them sharing concerns with their school mental health professionals as quickly as possible!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73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Mental disorders</a:t>
            </a:r>
            <a:r>
              <a:rPr lang="en-US" sz="1200" b="0" i="0" kern="1200" dirty="0">
                <a:solidFill>
                  <a:schemeClr val="tx1"/>
                </a:solidFill>
                <a:effectLst/>
                <a:latin typeface="+mn-lt"/>
                <a:ea typeface="+mn-ea"/>
                <a:cs typeface="+mn-cs"/>
              </a:rPr>
              <a:t> are usually </a:t>
            </a:r>
            <a:r>
              <a:rPr lang="en-US" sz="1200" b="1" i="0" kern="1200" dirty="0">
                <a:solidFill>
                  <a:schemeClr val="tx1"/>
                </a:solidFill>
                <a:effectLst/>
                <a:latin typeface="+mn-lt"/>
                <a:ea typeface="+mn-ea"/>
                <a:cs typeface="+mn-cs"/>
              </a:rPr>
              <a:t>defined</a:t>
            </a:r>
            <a:r>
              <a:rPr lang="en-US" sz="1200" b="0" i="0" kern="1200" dirty="0">
                <a:solidFill>
                  <a:schemeClr val="tx1"/>
                </a:solidFill>
                <a:effectLst/>
                <a:latin typeface="+mn-lt"/>
                <a:ea typeface="+mn-ea"/>
                <a:cs typeface="+mn-cs"/>
              </a:rPr>
              <a:t> by a combination of how a person behaves, feels, perceives, or thinks.</a:t>
            </a:r>
            <a:endParaRPr lang="en-US" dirty="0"/>
          </a:p>
          <a:p>
            <a:endParaRPr lang="en-US" dirty="0"/>
          </a:p>
        </p:txBody>
      </p:sp>
      <p:sp>
        <p:nvSpPr>
          <p:cNvPr id="4" name="Slide Number Placeholder 3"/>
          <p:cNvSpPr>
            <a:spLocks noGrp="1"/>
          </p:cNvSpPr>
          <p:nvPr>
            <p:ph type="sldNum" sz="quarter" idx="10"/>
          </p:nvPr>
        </p:nvSpPr>
        <p:spPr/>
        <p:txBody>
          <a:bodyPr/>
          <a:lstStyle/>
          <a:p>
            <a:fld id="{FFE46716-BAE1-4D37-B314-E6D4740D8B71}" type="slidenum">
              <a:rPr lang="en-US" smtClean="0"/>
              <a:t>4</a:t>
            </a:fld>
            <a:endParaRPr lang="en-US" dirty="0"/>
          </a:p>
        </p:txBody>
      </p:sp>
    </p:spTree>
    <p:extLst>
      <p:ext uri="{BB962C8B-B14F-4D97-AF65-F5344CB8AC3E}">
        <p14:creationId xmlns:p14="http://schemas.microsoft.com/office/powerpoint/2010/main" val="1055184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has worked and what</a:t>
            </a:r>
            <a:r>
              <a:rPr lang="en-US" baseline="0" dirty="0"/>
              <a:t> barriers have you identified?</a:t>
            </a:r>
          </a:p>
          <a:p>
            <a:endParaRPr lang="en-US" baseline="0" dirty="0"/>
          </a:p>
          <a:p>
            <a:r>
              <a:rPr lang="en-US" baseline="0" dirty="0"/>
              <a:t>Jamie, I think I’d ask about stressors so that folks are thinking about the possibilities of families suffering financial hardship, domestic violence, child abuse, parents abusing substances, students having more access to illicit substances, etc. This is a place in your presentation for some rich discussion.  </a:t>
            </a:r>
          </a:p>
          <a:p>
            <a:endParaRPr lang="en-US" baseline="0" dirty="0"/>
          </a:p>
          <a:p>
            <a:r>
              <a:rPr lang="en-US" baseline="0" dirty="0"/>
              <a:t>I just heard that the sale of alcoholic beverages is up over 50% in Colorado since the COVID epidemic.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0143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Can't eat or sleep</a:t>
            </a:r>
          </a:p>
          <a:p>
            <a:r>
              <a:rPr lang="en-US" sz="1200" b="0" i="0" kern="1200" dirty="0">
                <a:solidFill>
                  <a:schemeClr val="tx1"/>
                </a:solidFill>
                <a:effectLst/>
                <a:latin typeface="+mn-lt"/>
                <a:ea typeface="+mn-ea"/>
                <a:cs typeface="+mn-cs"/>
              </a:rPr>
              <a:t>Can't perform daily tasks like going to school</a:t>
            </a:r>
          </a:p>
          <a:p>
            <a:r>
              <a:rPr lang="en-US" sz="1200" b="0" i="0" kern="1200" dirty="0">
                <a:solidFill>
                  <a:schemeClr val="tx1"/>
                </a:solidFill>
                <a:effectLst/>
                <a:latin typeface="+mn-lt"/>
                <a:ea typeface="+mn-ea"/>
                <a:cs typeface="+mn-cs"/>
              </a:rPr>
              <a:t>Don't want to hang out with your friends or family</a:t>
            </a:r>
          </a:p>
          <a:p>
            <a:r>
              <a:rPr lang="en-US" sz="1200" b="0" i="0" kern="1200" dirty="0">
                <a:solidFill>
                  <a:schemeClr val="tx1"/>
                </a:solidFill>
                <a:effectLst/>
                <a:latin typeface="+mn-lt"/>
                <a:ea typeface="+mn-ea"/>
                <a:cs typeface="+mn-cs"/>
              </a:rPr>
              <a:t>Don't want to do things you usually enjoy</a:t>
            </a:r>
          </a:p>
          <a:p>
            <a:r>
              <a:rPr lang="en-US" sz="1200" b="0" i="0" kern="1200" dirty="0">
                <a:solidFill>
                  <a:schemeClr val="tx1"/>
                </a:solidFill>
                <a:effectLst/>
                <a:latin typeface="+mn-lt"/>
                <a:ea typeface="+mn-ea"/>
                <a:cs typeface="+mn-cs"/>
              </a:rPr>
              <a:t>Fight a lot with family and friends</a:t>
            </a:r>
          </a:p>
          <a:p>
            <a:r>
              <a:rPr lang="en-US" sz="1200" b="0" i="0" kern="1200" dirty="0">
                <a:solidFill>
                  <a:schemeClr val="tx1"/>
                </a:solidFill>
                <a:effectLst/>
                <a:latin typeface="+mn-lt"/>
                <a:ea typeface="+mn-ea"/>
                <a:cs typeface="+mn-cs"/>
              </a:rPr>
              <a:t>Feel like you can't control your emotions and it's affecting your relationships with your family and friends</a:t>
            </a:r>
          </a:p>
          <a:p>
            <a:r>
              <a:rPr lang="en-US" sz="1200" b="0" i="0" kern="1200" dirty="0">
                <a:solidFill>
                  <a:schemeClr val="tx1"/>
                </a:solidFill>
                <a:effectLst/>
                <a:latin typeface="+mn-lt"/>
                <a:ea typeface="+mn-ea"/>
                <a:cs typeface="+mn-cs"/>
              </a:rPr>
              <a:t>Have low or no energy</a:t>
            </a:r>
          </a:p>
          <a:p>
            <a:r>
              <a:rPr lang="en-US" sz="1200" b="0" i="0" kern="1200" dirty="0">
                <a:solidFill>
                  <a:schemeClr val="tx1"/>
                </a:solidFill>
                <a:effectLst/>
                <a:latin typeface="+mn-lt"/>
                <a:ea typeface="+mn-ea"/>
                <a:cs typeface="+mn-cs"/>
              </a:rPr>
              <a:t>Feel hopeless</a:t>
            </a:r>
          </a:p>
          <a:p>
            <a:r>
              <a:rPr lang="en-US" sz="1200" b="0" i="0" kern="1200" dirty="0">
                <a:solidFill>
                  <a:schemeClr val="tx1"/>
                </a:solidFill>
                <a:effectLst/>
                <a:latin typeface="+mn-lt"/>
                <a:ea typeface="+mn-ea"/>
                <a:cs typeface="+mn-cs"/>
              </a:rPr>
              <a:t>Feel numb or like nothing matters</a:t>
            </a:r>
          </a:p>
          <a:p>
            <a:r>
              <a:rPr lang="en-US" sz="1200" b="0" i="0" kern="1200" dirty="0">
                <a:solidFill>
                  <a:schemeClr val="tx1"/>
                </a:solidFill>
                <a:effectLst/>
                <a:latin typeface="+mn-lt"/>
                <a:ea typeface="+mn-ea"/>
                <a:cs typeface="+mn-cs"/>
              </a:rPr>
              <a:t>Can't stop thinking about certain things or memories</a:t>
            </a:r>
          </a:p>
          <a:p>
            <a:r>
              <a:rPr lang="en-US" sz="1200" b="0" i="0" kern="1200" dirty="0">
                <a:solidFill>
                  <a:schemeClr val="tx1"/>
                </a:solidFill>
                <a:effectLst/>
                <a:latin typeface="+mn-lt"/>
                <a:ea typeface="+mn-ea"/>
                <a:cs typeface="+mn-cs"/>
              </a:rPr>
              <a:t>Feel confused, forgetful, edgy, angry, upset, worried, or scared</a:t>
            </a:r>
          </a:p>
          <a:p>
            <a:r>
              <a:rPr lang="en-US" sz="1200" b="0" i="0" kern="1200" dirty="0">
                <a:solidFill>
                  <a:schemeClr val="tx1"/>
                </a:solidFill>
                <a:effectLst/>
                <a:latin typeface="+mn-lt"/>
                <a:ea typeface="+mn-ea"/>
                <a:cs typeface="+mn-cs"/>
              </a:rPr>
              <a:t>Want to harm yourself or others</a:t>
            </a:r>
          </a:p>
          <a:p>
            <a:r>
              <a:rPr lang="en-US" sz="1200" b="0" i="0" kern="1200" dirty="0">
                <a:solidFill>
                  <a:schemeClr val="tx1"/>
                </a:solidFill>
                <a:effectLst/>
                <a:latin typeface="+mn-lt"/>
                <a:ea typeface="+mn-ea"/>
                <a:cs typeface="+mn-cs"/>
              </a:rPr>
              <a:t>Have random aches and pains</a:t>
            </a:r>
          </a:p>
          <a:p>
            <a:r>
              <a:rPr lang="en-US" sz="1200" b="0" i="0" kern="1200" dirty="0">
                <a:solidFill>
                  <a:schemeClr val="tx1"/>
                </a:solidFill>
                <a:effectLst/>
                <a:latin typeface="+mn-lt"/>
                <a:ea typeface="+mn-ea"/>
                <a:cs typeface="+mn-cs"/>
              </a:rPr>
              <a:t>Smoke, drink, or use drugs</a:t>
            </a:r>
          </a:p>
          <a:p>
            <a:r>
              <a:rPr lang="en-US" sz="1200" b="0" i="0" kern="1200" dirty="0">
                <a:solidFill>
                  <a:schemeClr val="tx1"/>
                </a:solidFill>
                <a:effectLst/>
                <a:latin typeface="+mn-lt"/>
                <a:ea typeface="+mn-ea"/>
                <a:cs typeface="+mn-cs"/>
              </a:rPr>
              <a:t>Hear voices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06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they do in each of</a:t>
            </a:r>
            <a:r>
              <a:rPr lang="en-US" baseline="0" dirty="0"/>
              <a:t> their buildings; how can these issues be incorporated into school culture?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34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“Most children and adolescents do not seek or receive the services they need.  For instance, it is estimated that between 60-90% of adolescents with mental health disorders do not receive treatment. Identifying mental health disorders in children and youth is difficult for health care providers and even more so for school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Missed Opportunities Audio</a:t>
            </a:r>
            <a:r>
              <a:rPr kumimoji="0" lang="en-US" sz="1200" b="0" i="0" u="none" strike="noStrike" kern="1200" cap="none" spc="0" normalizeH="0" baseline="0" noProof="0" dirty="0">
                <a:ln>
                  <a:noFill/>
                </a:ln>
                <a:solidFill>
                  <a:prstClr val="black"/>
                </a:solidFill>
                <a:effectLst/>
                <a:uLnTx/>
                <a:uFillTx/>
                <a:latin typeface="+mn-lt"/>
                <a:ea typeface="+mn-ea"/>
                <a:cs typeface="+mn-cs"/>
              </a:rPr>
              <a:t>:  “Sometimes parents, school officials, and medical providers miss the opportunity to address the prevention or identification of a child’s issue.”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Poorly coordinated services Audio</a:t>
            </a:r>
            <a:r>
              <a:rPr kumimoji="0" lang="en-US" sz="1200" b="0" i="0" u="none" strike="noStrike" kern="1200" cap="none" spc="0" normalizeH="0" baseline="0" noProof="0" dirty="0">
                <a:ln>
                  <a:noFill/>
                </a:ln>
                <a:solidFill>
                  <a:prstClr val="black"/>
                </a:solidFill>
                <a:effectLst/>
                <a:uLnTx/>
                <a:uFillTx/>
                <a:latin typeface="+mn-lt"/>
                <a:ea typeface="+mn-ea"/>
                <a:cs typeface="+mn-cs"/>
              </a:rPr>
              <a:t>:  “When educators, primary health care providers, and social services providers are not working collaboratively, students have the potential to fall through the cracks.”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Stigma Audio</a:t>
            </a:r>
            <a:r>
              <a:rPr kumimoji="0" lang="en-US" sz="1200" b="0" i="0" u="none" strike="noStrike" kern="1200" cap="none" spc="0" normalizeH="0" baseline="0" noProof="0" dirty="0">
                <a:ln>
                  <a:noFill/>
                </a:ln>
                <a:solidFill>
                  <a:prstClr val="black"/>
                </a:solidFill>
                <a:effectLst/>
                <a:uLnTx/>
                <a:uFillTx/>
                <a:latin typeface="+mn-lt"/>
                <a:ea typeface="+mn-ea"/>
                <a:cs typeface="+mn-cs"/>
              </a:rPr>
              <a:t>:  “Sometimes children and adolescents feel shame associated with their disorder and fear being labeled. No parent wants their child to have a mental health disorder so denial may be strong for everyone involved.”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Lack of health care coverage Audio</a:t>
            </a:r>
            <a:r>
              <a:rPr kumimoji="0" lang="en-US" sz="1200" b="0" i="0" u="none" strike="noStrike" kern="1200" cap="none" spc="0" normalizeH="0" baseline="0" noProof="0" dirty="0">
                <a:ln>
                  <a:noFill/>
                </a:ln>
                <a:solidFill>
                  <a:prstClr val="black"/>
                </a:solidFill>
                <a:effectLst/>
                <a:uLnTx/>
                <a:uFillTx/>
                <a:latin typeface="+mn-lt"/>
                <a:ea typeface="+mn-ea"/>
                <a:cs typeface="+mn-cs"/>
              </a:rPr>
              <a:t>:  “Adolescents who lack health insurance are less likely to use mental health services than are those who have coverage.  In 2009, more than one in ten 12 to 17 year olds was uninsured, a total of 2.7 million adolescents according to Child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Lack of experienced providers Audio</a:t>
            </a:r>
            <a:r>
              <a:rPr kumimoji="0" lang="en-US" sz="1200" b="0" i="0" u="none" strike="noStrike" kern="1200" cap="none" spc="0" normalizeH="0" baseline="0" noProof="0" dirty="0">
                <a:ln>
                  <a:noFill/>
                </a:ln>
                <a:solidFill>
                  <a:prstClr val="black"/>
                </a:solidFill>
                <a:effectLst/>
                <a:uLnTx/>
                <a:uFillTx/>
                <a:latin typeface="+mn-lt"/>
                <a:ea typeface="+mn-ea"/>
                <a:cs typeface="+mn-cs"/>
              </a:rPr>
              <a:t>:  “Shortages in providers with specific expertise in child and adolescent mental health may also be a barrier to receiving the proper treatment.”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604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 I think I’d take the last 4 bullets and make them part of</a:t>
            </a:r>
            <a:r>
              <a:rPr lang="en-US" baseline="0" dirty="0"/>
              <a:t> your notes and not on the slide.  That would give them less to look at and more time to listen to you.</a:t>
            </a:r>
          </a:p>
          <a:p>
            <a:endParaRPr lang="en-US" baseline="0" dirty="0"/>
          </a:p>
          <a:p>
            <a:pPr marL="742950" lvl="1" indent="-285750">
              <a:spcBef>
                <a:spcPts val="0"/>
              </a:spcBef>
              <a:spcAft>
                <a:spcPts val="0"/>
              </a:spcAft>
              <a:buFont typeface="Arial" panose="020B0604020202020204" pitchFamily="34" charset="0"/>
              <a:buChar char="•"/>
            </a:pPr>
            <a:r>
              <a:rPr lang="en-US" sz="2000" dirty="0">
                <a:solidFill>
                  <a:srgbClr val="000000"/>
                </a:solidFill>
                <a:latin typeface="Playfair Display"/>
              </a:rPr>
              <a:t>His/her experiences are not the same as yours</a:t>
            </a:r>
          </a:p>
          <a:p>
            <a:pPr marL="742950" lvl="1" indent="-285750">
              <a:spcBef>
                <a:spcPts val="0"/>
              </a:spcBef>
              <a:spcAft>
                <a:spcPts val="0"/>
              </a:spcAft>
              <a:buFont typeface="Arial" panose="020B0604020202020204" pitchFamily="34" charset="0"/>
              <a:buChar char="•"/>
            </a:pPr>
            <a:r>
              <a:rPr lang="en-US" sz="2000" dirty="0">
                <a:solidFill>
                  <a:srgbClr val="000000"/>
                </a:solidFill>
                <a:latin typeface="Playfair Display"/>
              </a:rPr>
              <a:t>His/her perspective is not the same as yours or necessarily of other people’s</a:t>
            </a:r>
          </a:p>
          <a:p>
            <a:pPr marL="742950" lvl="1" indent="-285750">
              <a:spcBef>
                <a:spcPts val="0"/>
              </a:spcBef>
              <a:spcAft>
                <a:spcPts val="0"/>
              </a:spcAft>
              <a:buFont typeface="Arial" panose="020B0604020202020204" pitchFamily="34" charset="0"/>
              <a:buChar char="•"/>
            </a:pPr>
            <a:r>
              <a:rPr lang="en-US" sz="2000" dirty="0">
                <a:solidFill>
                  <a:srgbClr val="000000"/>
                </a:solidFill>
                <a:latin typeface="Playfair Display"/>
              </a:rPr>
              <a:t>His/her culture may not be the same as yours</a:t>
            </a:r>
          </a:p>
          <a:p>
            <a:pPr marL="742950" lvl="1" indent="-285750">
              <a:spcBef>
                <a:spcPts val="0"/>
              </a:spcBef>
              <a:spcAft>
                <a:spcPts val="1600"/>
              </a:spcAft>
              <a:buFont typeface="Arial" panose="020B0604020202020204" pitchFamily="34" charset="0"/>
              <a:buChar char="•"/>
            </a:pPr>
            <a:r>
              <a:rPr lang="en-US" sz="2000" dirty="0">
                <a:solidFill>
                  <a:srgbClr val="000000"/>
                </a:solidFill>
                <a:latin typeface="Playfair Display"/>
              </a:rPr>
              <a:t>S/he needs empathy</a:t>
            </a:r>
          </a:p>
          <a:p>
            <a:endParaRPr lang="en-US" dirty="0"/>
          </a:p>
          <a:p>
            <a:pPr>
              <a:spcBef>
                <a:spcPts val="0"/>
              </a:spcBef>
              <a:spcAft>
                <a:spcPts val="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genuine and respectful</a:t>
            </a:r>
            <a:endParaRPr lang="en-US" sz="1200" dirty="0">
              <a:solidFill>
                <a:srgbClr val="000000"/>
              </a:solidFill>
              <a:latin typeface="Old Standard TT"/>
            </a:endParaRPr>
          </a:p>
          <a:p>
            <a:pPr>
              <a:spcBef>
                <a:spcPts val="0"/>
              </a:spcBef>
              <a:spcAft>
                <a:spcPts val="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careful about using slang</a:t>
            </a:r>
            <a:endParaRPr lang="en-US" sz="1200" dirty="0">
              <a:solidFill>
                <a:srgbClr val="000000"/>
              </a:solidFill>
              <a:latin typeface="Old Standard TT"/>
            </a:endParaRPr>
          </a:p>
          <a:p>
            <a:pPr>
              <a:spcBef>
                <a:spcPts val="0"/>
              </a:spcBef>
              <a:spcAft>
                <a:spcPts val="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comfortable with silence</a:t>
            </a:r>
            <a:endParaRPr lang="en-US" sz="1200" dirty="0">
              <a:solidFill>
                <a:srgbClr val="000000"/>
              </a:solidFill>
              <a:latin typeface="Old Standard TT"/>
            </a:endParaRPr>
          </a:p>
          <a:p>
            <a:pPr>
              <a:spcBef>
                <a:spcPts val="0"/>
              </a:spcBef>
              <a:spcAft>
                <a:spcPts val="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in the present with them without comparing them to others</a:t>
            </a:r>
            <a:endParaRPr lang="en-US" sz="1200" dirty="0">
              <a:solidFill>
                <a:srgbClr val="000000"/>
              </a:solidFill>
              <a:latin typeface="Old Standard TT"/>
            </a:endParaRPr>
          </a:p>
          <a:p>
            <a:pPr>
              <a:spcBef>
                <a:spcPts val="0"/>
              </a:spcBef>
              <a:spcAft>
                <a:spcPts val="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aware that their feelings are very real- Especially youth</a:t>
            </a:r>
            <a:endParaRPr lang="en-US" sz="1200" dirty="0">
              <a:solidFill>
                <a:srgbClr val="000000"/>
              </a:solidFill>
              <a:latin typeface="Old Standard TT"/>
            </a:endParaRPr>
          </a:p>
          <a:p>
            <a:pPr>
              <a:spcBef>
                <a:spcPts val="0"/>
              </a:spcBef>
              <a:spcAft>
                <a:spcPts val="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accepting even though you may not agree</a:t>
            </a:r>
            <a:endParaRPr lang="en-US" sz="1200" dirty="0">
              <a:solidFill>
                <a:srgbClr val="000000"/>
              </a:solidFill>
              <a:latin typeface="Old Standard TT"/>
            </a:endParaRPr>
          </a:p>
          <a:p>
            <a:pPr>
              <a:spcBef>
                <a:spcPts val="0"/>
              </a:spcBef>
              <a:spcAft>
                <a:spcPts val="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aware of your body language and facial expressions</a:t>
            </a:r>
            <a:endParaRPr lang="en-US" sz="1200" dirty="0">
              <a:solidFill>
                <a:srgbClr val="000000"/>
              </a:solidFill>
              <a:latin typeface="Old Standard TT"/>
            </a:endParaRPr>
          </a:p>
          <a:p>
            <a:pPr>
              <a:spcBef>
                <a:spcPts val="0"/>
              </a:spcBef>
              <a:spcAft>
                <a:spcPts val="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positive with your feedback</a:t>
            </a:r>
            <a:endParaRPr lang="en-US" sz="1200" dirty="0">
              <a:solidFill>
                <a:srgbClr val="000000"/>
              </a:solidFill>
              <a:latin typeface="Old Standard TT"/>
            </a:endParaRPr>
          </a:p>
          <a:p>
            <a:pPr>
              <a:spcBef>
                <a:spcPts val="0"/>
              </a:spcBef>
              <a:spcAft>
                <a:spcPts val="1600"/>
              </a:spcAft>
              <a:buFont typeface="Arial" panose="020B0604020202020204" pitchFamily="34" charset="0"/>
              <a:buChar char="•"/>
            </a:pPr>
            <a:r>
              <a:rPr lang="en-US" sz="1200" b="1" i="1" dirty="0">
                <a:solidFill>
                  <a:srgbClr val="000000"/>
                </a:solidFill>
                <a:latin typeface="Playfair Display"/>
              </a:rPr>
              <a:t>Be </a:t>
            </a:r>
            <a:r>
              <a:rPr lang="en-US" sz="1200" dirty="0">
                <a:solidFill>
                  <a:srgbClr val="000000"/>
                </a:solidFill>
                <a:latin typeface="Playfair Display"/>
              </a:rPr>
              <a:t>helpful with language without telling them how they feel or “should” feel</a:t>
            </a:r>
            <a:endParaRPr lang="en-US" sz="1200" dirty="0">
              <a:solidFill>
                <a:srgbClr val="000000"/>
              </a:solidFill>
              <a:latin typeface="Old Standard T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0186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video with students. Do they find there is a stigma in</a:t>
            </a:r>
            <a:r>
              <a:rPr lang="en-US" baseline="0" dirty="0"/>
              <a:t> their communities? What are they doing to help break the stigma?</a:t>
            </a:r>
            <a:endParaRPr lang="en-US" dirty="0"/>
          </a:p>
        </p:txBody>
      </p:sp>
      <p:sp>
        <p:nvSpPr>
          <p:cNvPr id="4" name="Slide Number Placeholder 3"/>
          <p:cNvSpPr>
            <a:spLocks noGrp="1"/>
          </p:cNvSpPr>
          <p:nvPr>
            <p:ph type="sldNum" sz="quarter" idx="10"/>
          </p:nvPr>
        </p:nvSpPr>
        <p:spPr/>
        <p:txBody>
          <a:bodyPr/>
          <a:lstStyle/>
          <a:p>
            <a:fld id="{FFE46716-BAE1-4D37-B314-E6D4740D8B71}" type="slidenum">
              <a:rPr lang="en-US" smtClean="0"/>
              <a:t>28</a:t>
            </a:fld>
            <a:endParaRPr lang="en-US" dirty="0"/>
          </a:p>
        </p:txBody>
      </p:sp>
    </p:spTree>
    <p:extLst>
      <p:ext uri="{BB962C8B-B14F-4D97-AF65-F5344CB8AC3E}">
        <p14:creationId xmlns:p14="http://schemas.microsoft.com/office/powerpoint/2010/main" val="1457864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the ‘key’ to getting someone connected to resources that can address a crisis.  How can we do that during this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868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Serious mental illness</a:t>
            </a:r>
            <a:r>
              <a:rPr lang="en-US" sz="1200" b="0" i="0" kern="1200" dirty="0">
                <a:solidFill>
                  <a:schemeClr val="tx1"/>
                </a:solidFill>
                <a:effectLst/>
                <a:latin typeface="+mn-lt"/>
                <a:ea typeface="+mn-ea"/>
                <a:cs typeface="+mn-cs"/>
              </a:rPr>
              <a:t> (SMI) is </a:t>
            </a:r>
            <a:r>
              <a:rPr lang="en-US" sz="1200" b="1" i="0" kern="1200" dirty="0">
                <a:solidFill>
                  <a:schemeClr val="tx1"/>
                </a:solidFill>
                <a:effectLst/>
                <a:latin typeface="+mn-lt"/>
                <a:ea typeface="+mn-ea"/>
                <a:cs typeface="+mn-cs"/>
              </a:rPr>
              <a:t>defined</a:t>
            </a:r>
            <a:r>
              <a:rPr lang="en-US" sz="1200" b="0" i="0" kern="1200" dirty="0">
                <a:solidFill>
                  <a:schemeClr val="tx1"/>
                </a:solidFill>
                <a:effectLst/>
                <a:latin typeface="+mn-lt"/>
                <a:ea typeface="+mn-ea"/>
                <a:cs typeface="+mn-cs"/>
              </a:rPr>
              <a:t> as a </a:t>
            </a:r>
            <a:r>
              <a:rPr lang="en-US" sz="1200" b="1" i="0" kern="1200" dirty="0">
                <a:solidFill>
                  <a:schemeClr val="tx1"/>
                </a:solidFill>
                <a:effectLst/>
                <a:latin typeface="+mn-lt"/>
                <a:ea typeface="+mn-ea"/>
                <a:cs typeface="+mn-cs"/>
              </a:rPr>
              <a:t>mental</a:t>
            </a:r>
            <a:r>
              <a:rPr lang="en-US" sz="1200" b="0" i="0" kern="1200" dirty="0">
                <a:solidFill>
                  <a:schemeClr val="tx1"/>
                </a:solidFill>
                <a:effectLst/>
                <a:latin typeface="+mn-lt"/>
                <a:ea typeface="+mn-ea"/>
                <a:cs typeface="+mn-cs"/>
              </a:rPr>
              <a:t>, behavioral, or emotional </a:t>
            </a:r>
            <a:r>
              <a:rPr lang="en-US" sz="1200" b="1" i="0" kern="1200" dirty="0">
                <a:solidFill>
                  <a:schemeClr val="tx1"/>
                </a:solidFill>
                <a:effectLst/>
                <a:latin typeface="+mn-lt"/>
                <a:ea typeface="+mn-ea"/>
                <a:cs typeface="+mn-cs"/>
              </a:rPr>
              <a:t>disorder</a:t>
            </a:r>
            <a:r>
              <a:rPr lang="en-US" sz="1200" b="0" i="0" kern="1200" dirty="0">
                <a:solidFill>
                  <a:schemeClr val="tx1"/>
                </a:solidFill>
                <a:effectLst/>
                <a:latin typeface="+mn-lt"/>
                <a:ea typeface="+mn-ea"/>
                <a:cs typeface="+mn-cs"/>
              </a:rPr>
              <a:t> resulting in </a:t>
            </a:r>
            <a:r>
              <a:rPr lang="en-US" sz="1200" b="1" i="0" kern="1200" dirty="0">
                <a:solidFill>
                  <a:schemeClr val="tx1"/>
                </a:solidFill>
                <a:effectLst/>
                <a:latin typeface="+mn-lt"/>
                <a:ea typeface="+mn-ea"/>
                <a:cs typeface="+mn-cs"/>
              </a:rPr>
              <a:t>serious</a:t>
            </a:r>
            <a:r>
              <a:rPr lang="en-US" sz="1200" b="0" i="0" kern="1200" dirty="0">
                <a:solidFill>
                  <a:schemeClr val="tx1"/>
                </a:solidFill>
                <a:effectLst/>
                <a:latin typeface="+mn-lt"/>
                <a:ea typeface="+mn-ea"/>
                <a:cs typeface="+mn-cs"/>
              </a:rPr>
              <a:t> functional impairment, which substantially interferes with or limits one or more major life activities.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National Institute</a:t>
            </a:r>
            <a:r>
              <a:rPr lang="en-US" sz="1200" b="0" i="0" kern="1200" baseline="0" dirty="0">
                <a:solidFill>
                  <a:schemeClr val="tx1"/>
                </a:solidFill>
                <a:effectLst/>
                <a:latin typeface="+mn-lt"/>
                <a:ea typeface="+mn-ea"/>
                <a:cs typeface="+mn-cs"/>
              </a:rPr>
              <a:t> of Mental Illness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430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did not receive treatment</a:t>
            </a:r>
          </a:p>
          <a:p>
            <a:endParaRPr lang="en-US" dirty="0"/>
          </a:p>
          <a:p>
            <a:r>
              <a:rPr lang="en-US" sz="1200" b="0" i="0" kern="1200" dirty="0">
                <a:solidFill>
                  <a:schemeClr val="tx1"/>
                </a:solidFill>
                <a:effectLst/>
                <a:latin typeface="+mn-lt"/>
                <a:ea typeface="+mn-ea"/>
                <a:cs typeface="+mn-cs"/>
              </a:rPr>
              <a:t>Youth.gov</a:t>
            </a:r>
          </a:p>
          <a:p>
            <a:r>
              <a:rPr lang="en-US" sz="1200" b="0" i="0" kern="1200" dirty="0">
                <a:solidFill>
                  <a:schemeClr val="tx1"/>
                </a:solidFill>
                <a:effectLst/>
                <a:latin typeface="+mn-lt"/>
                <a:ea typeface="+mn-ea"/>
                <a:cs typeface="+mn-cs"/>
              </a:rPr>
              <a:t>Estimated rates of co-occurring mental illness among adolescents with substance use disorders range from 60 to 75 percent.</a:t>
            </a:r>
            <a:r>
              <a:rPr lang="en-US" sz="1200" b="0" i="0" u="none" strike="noStrike" kern="1200" baseline="30000" dirty="0">
                <a:solidFill>
                  <a:schemeClr val="tx1"/>
                </a:solidFill>
                <a:effectLst/>
                <a:latin typeface="+mn-lt"/>
                <a:ea typeface="+mn-ea"/>
                <a:cs typeface="+mn-cs"/>
                <a:hlinkClick r:id="rId3"/>
              </a:rPr>
              <a:t>1</a:t>
            </a:r>
            <a:r>
              <a:rPr lang="en-US" sz="1200" b="0" i="0" kern="1200" dirty="0">
                <a:solidFill>
                  <a:schemeClr val="tx1"/>
                </a:solidFill>
                <a:effectLst/>
                <a:latin typeface="+mn-lt"/>
                <a:ea typeface="+mn-ea"/>
                <a:cs typeface="+mn-cs"/>
              </a:rPr>
              <a:t> Among adolescents with no prior substance use, the rates of first-time use of drugs and alcohol in the previous year are higher in those who have had a major depressive episode than in those who did not.</a:t>
            </a:r>
            <a:r>
              <a:rPr lang="en-US" sz="1200" b="0" i="0" u="none" strike="noStrike" kern="1200" baseline="30000" dirty="0">
                <a:solidFill>
                  <a:schemeClr val="tx1"/>
                </a:solidFill>
                <a:effectLst/>
                <a:latin typeface="+mn-lt"/>
                <a:ea typeface="+mn-ea"/>
                <a:cs typeface="+mn-cs"/>
                <a:hlinkClick r:id="rId3"/>
              </a:rPr>
              <a:t>2</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Other commonly documented co-occurring mental disorders include conduct disorder, oppositional defiant disorder, attention-deficit/hyperactivity disorder, anxiety, and post-traumatic stress disorder.</a:t>
            </a:r>
            <a:r>
              <a:rPr lang="en-US" sz="1200" b="0" i="0" u="none" strike="noStrike" kern="1200" baseline="30000" dirty="0">
                <a:solidFill>
                  <a:schemeClr val="tx1"/>
                </a:solidFill>
                <a:effectLst/>
                <a:latin typeface="+mn-lt"/>
                <a:ea typeface="+mn-ea"/>
                <a:cs typeface="+mn-cs"/>
                <a:hlinkClick r:id="rId3"/>
              </a:rPr>
              <a:t>3</a:t>
            </a:r>
            <a:endParaRPr lang="en-US" sz="1200" b="0" i="0" u="none" strike="noStrike" kern="1200" baseline="300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Youth who experience a major depressive episode were twice as likely to begin using alcohol or an illicit drug, compared to youth who had not experienced a major depressive episode.</a:t>
            </a:r>
            <a:r>
              <a:rPr lang="en-US" sz="1200" b="0" i="0" u="none" strike="noStrike" kern="1200" baseline="30000" dirty="0">
                <a:solidFill>
                  <a:schemeClr val="tx1"/>
                </a:solidFill>
                <a:effectLst/>
                <a:latin typeface="+mn-lt"/>
                <a:ea typeface="+mn-ea"/>
                <a:cs typeface="+mn-cs"/>
                <a:hlinkClick r:id="rId3"/>
              </a:rPr>
              <a:t>4</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Youth who experienced serious depression were twice as likely to use alcohol as their peers who had not been seriously depressed. Over 29 percent of youth who had not used alcohol previously initiated alcohol use following a major depressive episode within the past year, compared with 14.5 percent of youth who had not experienced a major depressive episode in the past year.</a:t>
            </a:r>
            <a:r>
              <a:rPr lang="en-US" sz="1200" b="0" i="0" u="none" strike="noStrike" kern="1200" baseline="30000" dirty="0">
                <a:solidFill>
                  <a:schemeClr val="tx1"/>
                </a:solidFill>
                <a:effectLst/>
                <a:latin typeface="+mn-lt"/>
                <a:ea typeface="+mn-ea"/>
                <a:cs typeface="+mn-cs"/>
                <a:hlinkClick r:id="rId3"/>
              </a:rPr>
              <a:t>5</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Similarly, many more youth who had not previously used illicit drugs did so after a major depressive episode. Sixteen percent of youth who had not used an illicit drug in the past year initiated illicit drug use after a major depressive episode, compared with 6.9 percent of youth who had not experienced a major depressive episode in the past year.</a:t>
            </a:r>
            <a:r>
              <a:rPr lang="en-US" sz="1200" b="0" i="0" u="none" strike="noStrike" kern="1200" baseline="30000" dirty="0">
                <a:solidFill>
                  <a:schemeClr val="tx1"/>
                </a:solidFill>
                <a:effectLst/>
                <a:latin typeface="+mn-lt"/>
                <a:ea typeface="+mn-ea"/>
                <a:cs typeface="+mn-cs"/>
                <a:hlinkClick r:id="rId3"/>
              </a:rPr>
              <a:t>6</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FE46716-BAE1-4D37-B314-E6D4740D8B71}" type="slidenum">
              <a:rPr lang="en-US" smtClean="0"/>
              <a:t>6</a:t>
            </a:fld>
            <a:endParaRPr lang="en-US" dirty="0"/>
          </a:p>
        </p:txBody>
      </p:sp>
    </p:spTree>
    <p:extLst>
      <p:ext uri="{BB962C8B-B14F-4D97-AF65-F5344CB8AC3E}">
        <p14:creationId xmlns:p14="http://schemas.microsoft.com/office/powerpoint/2010/main" val="28290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Generalized Anxiety,</a:t>
            </a:r>
            <a:r>
              <a:rPr lang="en-US" baseline="0" dirty="0"/>
              <a:t> Phobias, PTSD</a:t>
            </a:r>
          </a:p>
          <a:p>
            <a:r>
              <a:rPr lang="en-US" baseline="0" dirty="0"/>
              <a:t>Depression, Bipolar Disorder</a:t>
            </a:r>
          </a:p>
          <a:p>
            <a:r>
              <a:rPr lang="en-US" baseline="0" dirty="0"/>
              <a:t>Anorexia and Bulimia – binge-eating disorder</a:t>
            </a:r>
          </a:p>
          <a:p>
            <a:r>
              <a:rPr lang="en-US" baseline="0" dirty="0"/>
              <a:t>Conduct Disorder</a:t>
            </a:r>
          </a:p>
          <a:p>
            <a:endParaRPr lang="en-US" baseline="0" dirty="0"/>
          </a:p>
          <a:p>
            <a:r>
              <a:rPr lang="en-US" baseline="0" dirty="0"/>
              <a:t>*This is not a comprehensive list; however, we are highlighting some of the most common disorders that may be identified in children/youth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600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anxiety disorders</a:t>
            </a:r>
            <a:r>
              <a:rPr lang="en-US" baseline="0" dirty="0"/>
              <a:t> in youth can be manifested through somatic (physical) symptoms – upset stomach, frequent headaches, sense of chest tightness</a:t>
            </a:r>
          </a:p>
          <a:p>
            <a:endParaRPr lang="en-US" baseline="0" dirty="0"/>
          </a:p>
          <a:p>
            <a:r>
              <a:rPr lang="en-US" baseline="0" dirty="0"/>
              <a:t>VIDEO – NEXT SLIDE – Connect following info before proceeding.</a:t>
            </a:r>
          </a:p>
          <a:p>
            <a:endParaRPr lang="en-US" baseline="0" dirty="0"/>
          </a:p>
          <a:p>
            <a:r>
              <a:rPr lang="en-US" sz="1200" b="1" i="0" kern="1200" dirty="0">
                <a:solidFill>
                  <a:schemeClr val="tx1"/>
                </a:solidFill>
                <a:effectLst/>
                <a:latin typeface="+mn-lt"/>
                <a:ea typeface="+mn-ea"/>
                <a:cs typeface="+mn-cs"/>
              </a:rPr>
              <a:t>Anxiety disorders</a:t>
            </a:r>
            <a:r>
              <a:rPr lang="en-US" sz="1200" b="0" i="0" kern="1200" dirty="0">
                <a:solidFill>
                  <a:schemeClr val="tx1"/>
                </a:solidFill>
                <a:effectLst/>
                <a:latin typeface="+mn-lt"/>
                <a:ea typeface="+mn-ea"/>
                <a:cs typeface="+mn-cs"/>
              </a:rPr>
              <a:t> are the most common psychiatric condition in </a:t>
            </a:r>
            <a:r>
              <a:rPr lang="en-US" sz="1200" b="1" i="0" kern="1200" dirty="0">
                <a:solidFill>
                  <a:schemeClr val="tx1"/>
                </a:solidFill>
                <a:effectLst/>
                <a:latin typeface="+mn-lt"/>
                <a:ea typeface="+mn-ea"/>
                <a:cs typeface="+mn-cs"/>
              </a:rPr>
              <a:t>youth</a:t>
            </a:r>
            <a:r>
              <a:rPr lang="en-US" sz="1200" b="0" i="0" kern="1200" dirty="0">
                <a:solidFill>
                  <a:schemeClr val="tx1"/>
                </a:solidFill>
                <a:effectLst/>
                <a:latin typeface="+mn-lt"/>
                <a:ea typeface="+mn-ea"/>
                <a:cs typeface="+mn-cs"/>
              </a:rPr>
              <a:t>. Lifetime </a:t>
            </a:r>
            <a:r>
              <a:rPr lang="en-US" sz="1200" b="1" i="0" kern="1200" dirty="0">
                <a:solidFill>
                  <a:schemeClr val="tx1"/>
                </a:solidFill>
                <a:effectLst/>
                <a:latin typeface="+mn-lt"/>
                <a:ea typeface="+mn-ea"/>
                <a:cs typeface="+mn-cs"/>
              </a:rPr>
              <a:t>prevalence</a:t>
            </a:r>
            <a:r>
              <a:rPr lang="en-US" sz="1200" b="0" i="0" kern="1200" dirty="0">
                <a:solidFill>
                  <a:schemeClr val="tx1"/>
                </a:solidFill>
                <a:effectLst/>
                <a:latin typeface="+mn-lt"/>
                <a:ea typeface="+mn-ea"/>
                <a:cs typeface="+mn-cs"/>
              </a:rPr>
              <a:t> rates for any </a:t>
            </a:r>
            <a:r>
              <a:rPr lang="en-US" sz="1200" b="1" i="0" kern="1200" dirty="0">
                <a:solidFill>
                  <a:schemeClr val="tx1"/>
                </a:solidFill>
                <a:effectLst/>
                <a:latin typeface="+mn-lt"/>
                <a:ea typeface="+mn-ea"/>
                <a:cs typeface="+mn-cs"/>
              </a:rPr>
              <a:t>anxiety disorder in adolescents</a:t>
            </a:r>
            <a:r>
              <a:rPr lang="en-US" sz="1200" b="0" i="0" kern="1200" dirty="0">
                <a:solidFill>
                  <a:schemeClr val="tx1"/>
                </a:solidFill>
                <a:effectLst/>
                <a:latin typeface="+mn-lt"/>
                <a:ea typeface="+mn-ea"/>
                <a:cs typeface="+mn-cs"/>
              </a:rPr>
              <a:t> is 31.9%. </a:t>
            </a:r>
            <a:r>
              <a:rPr lang="en-US" sz="1200" b="1" i="0" kern="1200" dirty="0">
                <a:solidFill>
                  <a:schemeClr val="tx1"/>
                </a:solidFill>
                <a:effectLst/>
                <a:latin typeface="+mn-lt"/>
                <a:ea typeface="+mn-ea"/>
                <a:cs typeface="+mn-cs"/>
              </a:rPr>
              <a:t>Anxiety disorders</a:t>
            </a:r>
            <a:r>
              <a:rPr lang="en-US" sz="1200" b="0" i="0" kern="1200" dirty="0">
                <a:solidFill>
                  <a:schemeClr val="tx1"/>
                </a:solidFill>
                <a:effectLst/>
                <a:latin typeface="+mn-lt"/>
                <a:ea typeface="+mn-ea"/>
                <a:cs typeface="+mn-cs"/>
              </a:rPr>
              <a:t> occur early in childhood with a median age of onset of 6 years. These </a:t>
            </a:r>
            <a:r>
              <a:rPr lang="en-US" sz="1200" b="1" i="0" kern="1200" dirty="0">
                <a:solidFill>
                  <a:schemeClr val="tx1"/>
                </a:solidFill>
                <a:effectLst/>
                <a:latin typeface="+mn-lt"/>
                <a:ea typeface="+mn-ea"/>
                <a:cs typeface="+mn-cs"/>
              </a:rPr>
              <a:t>disorders</a:t>
            </a:r>
            <a:r>
              <a:rPr lang="en-US" sz="1200" b="0" i="0" kern="1200" dirty="0">
                <a:solidFill>
                  <a:schemeClr val="tx1"/>
                </a:solidFill>
                <a:effectLst/>
                <a:latin typeface="+mn-lt"/>
                <a:ea typeface="+mn-ea"/>
                <a:cs typeface="+mn-cs"/>
              </a:rPr>
              <a:t> lead to significant impairment in academic, social, and family functioning.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Mental Illnesses are commonly seen as ‘invisible’ illnesses; however, there are</a:t>
            </a:r>
            <a:r>
              <a:rPr lang="en-US" sz="1200" b="0" i="0" kern="1200" baseline="0" dirty="0">
                <a:solidFill>
                  <a:schemeClr val="tx1"/>
                </a:solidFill>
                <a:effectLst/>
                <a:latin typeface="+mn-lt"/>
                <a:ea typeface="+mn-ea"/>
                <a:cs typeface="+mn-cs"/>
              </a:rPr>
              <a:t> functions within the brain that indicate these are happening within the physical body.  This speaks to the level of stigma surrounding mental illness and the hesitation in acknowledging that these disorders are serious and prevalent.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78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purpose of this video is to explain how the brain reacts in someone with an anxiety disorder – this is a physical phenomenon that manifests in mood adjustments/impacts that are not necessary ‘seen’ by others.</a:t>
            </a:r>
          </a:p>
          <a:p>
            <a:endParaRPr lang="en-US" baseline="0" dirty="0"/>
          </a:p>
          <a:p>
            <a:r>
              <a:rPr lang="en-US" baseline="0" dirty="0"/>
              <a:t>Discuss Normal vs. Abnormal – anxiety that lasts more than 6 months may indicate presence of a mental illness.  Stressful situations that create Anxiety symptoms are normal and expected – when the symptoms are severe and persistent, they may impact the ability to function in a normal manner.</a:t>
            </a:r>
            <a:endParaRPr lang="en-US" dirty="0"/>
          </a:p>
          <a:p>
            <a:endParaRPr lang="en-US" dirty="0"/>
          </a:p>
        </p:txBody>
      </p:sp>
      <p:sp>
        <p:nvSpPr>
          <p:cNvPr id="4" name="Slide Number Placeholder 3"/>
          <p:cNvSpPr>
            <a:spLocks noGrp="1"/>
          </p:cNvSpPr>
          <p:nvPr>
            <p:ph type="sldNum" sz="quarter" idx="10"/>
          </p:nvPr>
        </p:nvSpPr>
        <p:spPr/>
        <p:txBody>
          <a:bodyPr/>
          <a:lstStyle/>
          <a:p>
            <a:fld id="{FFE46716-BAE1-4D37-B314-E6D4740D8B71}" type="slidenum">
              <a:rPr lang="en-US" smtClean="0"/>
              <a:t>9</a:t>
            </a:fld>
            <a:endParaRPr lang="en-US" dirty="0"/>
          </a:p>
        </p:txBody>
      </p:sp>
    </p:spTree>
    <p:extLst>
      <p:ext uri="{BB962C8B-B14F-4D97-AF65-F5344CB8AC3E}">
        <p14:creationId xmlns:p14="http://schemas.microsoft.com/office/powerpoint/2010/main" val="57731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Depression – 6 months or</a:t>
            </a:r>
            <a:r>
              <a:rPr lang="en-US" baseline="0" dirty="0"/>
              <a:t> more of symptoms for more days than not (diagnosis by licensed clinician). Please take a look at the Healthy Kids Colorado Survey results for 2017</a:t>
            </a:r>
          </a:p>
          <a:p>
            <a:pPr marL="171450" indent="-171450">
              <a:buFont typeface="Arial" panose="020B0604020202020204" pitchFamily="34" charset="0"/>
              <a:buChar char="•"/>
            </a:pPr>
            <a:r>
              <a:rPr lang="en-US" baseline="0" dirty="0"/>
              <a:t>Felt sad for two or more weeks in a row within the last 12 mo.</a:t>
            </a:r>
          </a:p>
          <a:p>
            <a:pPr marL="171450" indent="-171450">
              <a:buFont typeface="Arial" panose="020B0604020202020204" pitchFamily="34" charset="0"/>
              <a:buChar char="•"/>
            </a:pPr>
            <a:r>
              <a:rPr lang="en-US" baseline="0" dirty="0"/>
              <a:t>31.5%</a:t>
            </a:r>
          </a:p>
          <a:p>
            <a:pPr marL="171450" indent="-171450">
              <a:buFont typeface="Arial" panose="020B0604020202020204" pitchFamily="34" charset="0"/>
              <a:buChar char="•"/>
            </a:pPr>
            <a:r>
              <a:rPr lang="en-US" baseline="0" dirty="0"/>
              <a:t>7% reported attempting suicide</a:t>
            </a:r>
          </a:p>
          <a:p>
            <a:r>
              <a:rPr lang="en-US" baseline="0" dirty="0"/>
              <a:t>Bipolar Disorder – 6 months or more of symptoms (diagnosed by licensed clinician) characterized by significant depressive episodes, as well as manic episodes, which include impulsive behaviors (these might include: rapid/pressured speech, feelings of grandiosity, sexual acting out, gambling, spending inordinate amounts of money, lack of need for sleep).  This is the definition of Bipolar I. </a:t>
            </a:r>
          </a:p>
          <a:p>
            <a:endParaRPr lang="en-US" baseline="0" dirty="0"/>
          </a:p>
          <a:p>
            <a:r>
              <a:rPr lang="en-US" baseline="0" dirty="0"/>
              <a:t>All people who suffer from Bipolar Disorder don’t experience the really high manic stages.  Instead, they suffer hypomania which can be mistaken for a return to a more level mood.  This is Bipolar II. If the clinician diagnoses depression and is not aware of the hypomania and prescribes an anti-depressant, the individual may become very manic.  This is one of the reasons that Bipolar Disorder can take such a long time to diagnose and a long time to find the correct medication for each individual. School staff can help by giving parents feedback on changes in behavior while a student is on a new medication.  Prescribing medication is not an exact science and feedback is important for the medical professional. </a:t>
            </a:r>
          </a:p>
          <a:p>
            <a:endParaRPr lang="en-US" baseline="0" dirty="0"/>
          </a:p>
          <a:p>
            <a:r>
              <a:rPr lang="en-US" baseline="0" dirty="0"/>
              <a:t>Can be treated through talk therapy, plus medication</a:t>
            </a:r>
            <a:endParaRPr lang="en-US" dirty="0"/>
          </a:p>
          <a:p>
            <a:endParaRPr lang="en-US" dirty="0"/>
          </a:p>
        </p:txBody>
      </p:sp>
      <p:sp>
        <p:nvSpPr>
          <p:cNvPr id="4" name="Slide Number Placeholder 3"/>
          <p:cNvSpPr>
            <a:spLocks noGrp="1"/>
          </p:cNvSpPr>
          <p:nvPr>
            <p:ph type="sldNum" sz="quarter" idx="10"/>
          </p:nvPr>
        </p:nvSpPr>
        <p:spPr/>
        <p:txBody>
          <a:bodyPr/>
          <a:lstStyle/>
          <a:p>
            <a:fld id="{FFE46716-BAE1-4D37-B314-E6D4740D8B71}" type="slidenum">
              <a:rPr lang="en-US" smtClean="0"/>
              <a:t>10</a:t>
            </a:fld>
            <a:endParaRPr lang="en-US" dirty="0"/>
          </a:p>
        </p:txBody>
      </p:sp>
    </p:spTree>
    <p:extLst>
      <p:ext uri="{BB962C8B-B14F-4D97-AF65-F5344CB8AC3E}">
        <p14:creationId xmlns:p14="http://schemas.microsoft.com/office/powerpoint/2010/main" val="201239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American Academy of Child &amp; Adolescent Psychiatry:</a:t>
            </a:r>
          </a:p>
          <a:p>
            <a:endParaRPr lang="en-US" baseline="0" dirty="0"/>
          </a:p>
          <a:p>
            <a:r>
              <a:rPr lang="en-US" sz="1200" b="0" i="0" kern="1200" dirty="0">
                <a:solidFill>
                  <a:schemeClr val="tx1"/>
                </a:solidFill>
                <a:effectLst/>
                <a:latin typeface="+mn-lt"/>
                <a:ea typeface="+mn-ea"/>
                <a:cs typeface="+mn-cs"/>
              </a:rPr>
              <a:t>In the United States, as many as 10 in 100 young women suffer from an eating disorder. Disordered eating related to stress, poor nutritional habits, and food fads are relatively common problems for youth. In addition, two psychiatric eating disorders, anorexia nervosa and bulimia, are on the increase among teenage girls and young women and often run in families. These two eating disorders also occur in boys, but less often. Research shows that early identification and treatment leads to more favorable outcomes. Parents who notice symptoms of anorexia or bulimia in their teenagers should ask their family physician or pediatrician for a referral to a child and adolescent psychiatrist.</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Binge eating can also occur on its own without the purging of bulimia and can lead to eventual purging. Children with binge eating disorder also require treatment from a mental health professional.</a:t>
            </a:r>
            <a:br>
              <a:rPr lang="en-US" dirty="0"/>
            </a:b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46716-BAE1-4D37-B314-E6D4740D8B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8123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714375" y="1783706"/>
            <a:ext cx="7715250" cy="1470049"/>
          </a:xfrm>
          <a:prstGeom prst="rect">
            <a:avLst/>
          </a:prstGeom>
        </p:spPr>
        <p:txBody>
          <a:bodyPr lIns="64291" tIns="32146" rIns="64291" bIns="32146" anchor="b"/>
          <a:lstStyle>
            <a:lvl1pPr algn="ctr">
              <a:defRPr>
                <a:solidFill>
                  <a:srgbClr val="53585F"/>
                </a:solidFill>
              </a:defRPr>
            </a:lvl1pPr>
          </a:lstStyle>
          <a:p>
            <a:r>
              <a:rPr lang="en-US" dirty="0"/>
              <a:t>Click to Edit </a:t>
            </a:r>
            <a:br>
              <a:rPr lang="en-US" dirty="0"/>
            </a:br>
            <a:r>
              <a:rPr lang="en-US" dirty="0"/>
              <a:t>Master Title Style</a:t>
            </a:r>
          </a:p>
        </p:txBody>
      </p:sp>
      <p:sp>
        <p:nvSpPr>
          <p:cNvPr id="7" name="Subtitle 2"/>
          <p:cNvSpPr>
            <a:spLocks noGrp="1"/>
          </p:cNvSpPr>
          <p:nvPr>
            <p:ph type="subTitle" idx="1"/>
          </p:nvPr>
        </p:nvSpPr>
        <p:spPr>
          <a:xfrm>
            <a:off x="714375" y="3391049"/>
            <a:ext cx="7715250" cy="1752451"/>
          </a:xfrm>
          <a:prstGeom prst="rect">
            <a:avLst/>
          </a:prstGeom>
        </p:spPr>
        <p:txBody>
          <a:bodyPr vert="horz" lIns="64291" tIns="32146" rIns="64291" bIns="32146" anchor="t"/>
          <a:lstStyle>
            <a:lvl1pPr marL="0" indent="0" algn="ctr">
              <a:buNone/>
              <a:defRPr>
                <a:solidFill>
                  <a:srgbClr val="53585F"/>
                </a:solidFill>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dirty="0"/>
              <a:t>Click to edit Master subtitle style</a:t>
            </a:r>
          </a:p>
        </p:txBody>
      </p:sp>
      <p:sp>
        <p:nvSpPr>
          <p:cNvPr id="5" name="Text Placeholder 4"/>
          <p:cNvSpPr>
            <a:spLocks noGrp="1"/>
          </p:cNvSpPr>
          <p:nvPr>
            <p:ph type="body" sz="quarter" idx="10" hasCustomPrompt="1"/>
          </p:nvPr>
        </p:nvSpPr>
        <p:spPr>
          <a:xfrm>
            <a:off x="714375" y="1232297"/>
            <a:ext cx="7715250" cy="442108"/>
          </a:xfrm>
          <a:prstGeom prst="rect">
            <a:avLst/>
          </a:prstGeom>
        </p:spPr>
        <p:txBody>
          <a:bodyPr vert="horz" lIns="64291" tIns="32146" rIns="64291" bIns="32146"/>
          <a:lstStyle>
            <a:lvl1pPr algn="ctr">
              <a:defRPr sz="2200">
                <a:solidFill>
                  <a:schemeClr val="bg2"/>
                </a:solidFill>
              </a:defRPr>
            </a:lvl1pPr>
          </a:lstStyle>
          <a:p>
            <a:pPr lvl="0"/>
            <a:r>
              <a:rPr lang="en-US" dirty="0"/>
              <a:t>SECTION 1</a:t>
            </a:r>
          </a:p>
        </p:txBody>
      </p:sp>
    </p:spTree>
    <p:extLst>
      <p:ext uri="{BB962C8B-B14F-4D97-AF65-F5344CB8AC3E}">
        <p14:creationId xmlns:p14="http://schemas.microsoft.com/office/powerpoint/2010/main" val="421735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6484" y="1017984"/>
            <a:ext cx="7715250" cy="1607344"/>
          </a:xfrm>
          <a:prstGeom prst="rect">
            <a:avLst/>
          </a:prstGeom>
        </p:spPr>
        <p:txBody>
          <a:bodyPr lIns="64291" tIns="32146" rIns="64291" bIns="32146" anchor="b"/>
          <a:lstStyle>
            <a:lvl1pPr algn="l">
              <a:defRPr sz="4200" b="0">
                <a:solidFill>
                  <a:srgbClr val="53585F"/>
                </a:solidFill>
              </a:defRPr>
            </a:lvl1pPr>
          </a:lstStyle>
          <a:p>
            <a:r>
              <a:rPr lang="en-US" dirty="0"/>
              <a:t>Click to Edit Master Title Style</a:t>
            </a:r>
          </a:p>
        </p:txBody>
      </p:sp>
      <p:sp>
        <p:nvSpPr>
          <p:cNvPr id="5" name="Content Placeholder 2"/>
          <p:cNvSpPr>
            <a:spLocks noGrp="1"/>
          </p:cNvSpPr>
          <p:nvPr>
            <p:ph idx="1" hasCustomPrompt="1"/>
          </p:nvPr>
        </p:nvSpPr>
        <p:spPr>
          <a:xfrm>
            <a:off x="457646" y="2732484"/>
            <a:ext cx="7715250" cy="3214688"/>
          </a:xfrm>
          <a:prstGeom prst="rect">
            <a:avLst/>
          </a:prstGeom>
        </p:spPr>
        <p:txBody>
          <a:bodyPr vert="horz" lIns="64291" tIns="32146" rIns="64291" bIns="32146"/>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214899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375047"/>
            <a:ext cx="7715250" cy="878681"/>
          </a:xfrm>
          <a:prstGeom prst="rect">
            <a:avLst/>
          </a:prstGeom>
        </p:spPr>
        <p:txBody>
          <a:bodyPr lIns="64291" tIns="32146" rIns="64291" bIns="32146" anchor="t"/>
          <a:lstStyle>
            <a:lvl1pPr algn="l">
              <a:defRPr sz="4200"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6" y="1339453"/>
            <a:ext cx="7715250" cy="4607719"/>
          </a:xfrm>
          <a:prstGeom prst="rect">
            <a:avLst/>
          </a:prstGeom>
        </p:spPr>
        <p:txBody>
          <a:bodyPr vert="horz" lIns="64291" tIns="32146" rIns="64291" bIns="32146"/>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321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cxnSp>
        <p:nvCxnSpPr>
          <p:cNvPr id="4" name="Straight Connector 3"/>
          <p:cNvCxnSpPr/>
          <p:nvPr/>
        </p:nvCxnSpPr>
        <p:spPr>
          <a:xfrm>
            <a:off x="685800" y="3398839"/>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1"/>
            <a:ext cx="7848600" cy="1927225"/>
          </a:xfrm>
          <a:prstGeom prst="rect">
            <a:avLst/>
          </a:prstGeom>
        </p:spPr>
        <p:txBody>
          <a:bodyPr lIns="91435" tIns="45718" rIns="91435" bIns="45718"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a:prstGeom prst="rect">
            <a:avLst/>
          </a:prstGeom>
        </p:spPr>
        <p:txBody>
          <a:bodyPr lIns="91435" tIns="45718" rIns="91435" bIns="45718"/>
          <a:lstStyle>
            <a:lvl1pPr marL="0" indent="0" algn="l">
              <a:buNone/>
              <a:defRPr>
                <a:solidFill>
                  <a:schemeClr val="tx1">
                    <a:lumMod val="75000"/>
                    <a:lumOff val="2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a:xfrm>
            <a:off x="457200" y="19051"/>
            <a:ext cx="2895600" cy="328613"/>
          </a:xfrm>
          <a:prstGeom prst="rect">
            <a:avLst/>
          </a:prstGeom>
        </p:spPr>
        <p:txBody>
          <a:bodyPr lIns="91435" tIns="45718" rIns="91435" bIns="45718"/>
          <a:lstStyle>
            <a:lvl1pPr>
              <a:defRPr/>
            </a:lvl1pPr>
          </a:lstStyle>
          <a:p>
            <a:pPr defTabSz="410751" fontAlgn="base" hangingPunct="0">
              <a:spcBef>
                <a:spcPct val="0"/>
              </a:spcBef>
              <a:spcAft>
                <a:spcPct val="0"/>
              </a:spcAft>
            </a:pPr>
            <a:r>
              <a:rPr lang="en-US" dirty="0">
                <a:solidFill>
                  <a:srgbClr val="5C6670"/>
                </a:solidFill>
                <a:sym typeface="Trebuchet MS" pitchFamily="-100" charset="0"/>
              </a:rPr>
              <a:t>1/9/2013</a:t>
            </a:r>
          </a:p>
        </p:txBody>
      </p:sp>
      <p:sp>
        <p:nvSpPr>
          <p:cNvPr id="6" name="Footer Placeholder 4"/>
          <p:cNvSpPr>
            <a:spLocks noGrp="1"/>
          </p:cNvSpPr>
          <p:nvPr>
            <p:ph type="ftr" sz="quarter" idx="11"/>
          </p:nvPr>
        </p:nvSpPr>
        <p:spPr>
          <a:xfrm>
            <a:off x="3429000" y="19051"/>
            <a:ext cx="4114800" cy="328613"/>
          </a:xfrm>
          <a:prstGeom prst="rect">
            <a:avLst/>
          </a:prstGeom>
        </p:spPr>
        <p:txBody>
          <a:bodyPr lIns="91435" tIns="45718" rIns="91435" bIns="45718"/>
          <a:lstStyle>
            <a:lvl1pPr>
              <a:defRPr/>
            </a:lvl1pPr>
          </a:lstStyle>
          <a:p>
            <a:pPr defTabSz="410751" fontAlgn="base" hangingPunct="0">
              <a:spcBef>
                <a:spcPct val="0"/>
              </a:spcBef>
              <a:spcAft>
                <a:spcPct val="0"/>
              </a:spcAft>
            </a:pPr>
            <a:endParaRPr lang="en-US" dirty="0">
              <a:solidFill>
                <a:srgbClr val="5C6670"/>
              </a:solidFill>
              <a:sym typeface="Trebuchet MS" pitchFamily="-100" charset="0"/>
            </a:endParaRPr>
          </a:p>
        </p:txBody>
      </p:sp>
      <p:sp>
        <p:nvSpPr>
          <p:cNvPr id="7" name="Slide Number Placeholder 5"/>
          <p:cNvSpPr>
            <a:spLocks noGrp="1"/>
          </p:cNvSpPr>
          <p:nvPr>
            <p:ph type="sldNum" sz="quarter" idx="12"/>
          </p:nvPr>
        </p:nvSpPr>
        <p:spPr>
          <a:xfrm>
            <a:off x="7620000" y="19051"/>
            <a:ext cx="1066800" cy="328613"/>
          </a:xfrm>
          <a:prstGeom prst="rect">
            <a:avLst/>
          </a:prstGeom>
        </p:spPr>
        <p:txBody>
          <a:bodyPr lIns="91435" tIns="45718" rIns="91435" bIns="45718"/>
          <a:lstStyle>
            <a:lvl1pPr>
              <a:defRPr/>
            </a:lvl1pPr>
          </a:lstStyle>
          <a:p>
            <a:pPr defTabSz="410751" fontAlgn="base" hangingPunct="0">
              <a:spcBef>
                <a:spcPct val="0"/>
              </a:spcBef>
              <a:spcAft>
                <a:spcPct val="0"/>
              </a:spcAft>
            </a:pPr>
            <a:fld id="{50F7E477-889A-4442-9D95-EDC50EE76913}" type="slidenum">
              <a:rPr lang="en-US" smtClean="0">
                <a:solidFill>
                  <a:srgbClr val="5C6670"/>
                </a:solidFill>
                <a:sym typeface="Trebuchet MS" pitchFamily="-100" charset="0"/>
              </a:rPr>
              <a:pPr defTabSz="410751" fontAlgn="base" hangingPunct="0">
                <a:spcBef>
                  <a:spcPct val="0"/>
                </a:spcBef>
                <a:spcAft>
                  <a:spcPct val="0"/>
                </a:spcAft>
              </a:pPr>
              <a:t>‹#›</a:t>
            </a:fld>
            <a:endParaRPr lang="en-US" dirty="0">
              <a:solidFill>
                <a:srgbClr val="5C6670"/>
              </a:solidFill>
              <a:sym typeface="Trebuchet MS" pitchFamily="-100" charset="0"/>
            </a:endParaRPr>
          </a:p>
        </p:txBody>
      </p:sp>
    </p:spTree>
    <p:extLst>
      <p:ext uri="{BB962C8B-B14F-4D97-AF65-F5344CB8AC3E}">
        <p14:creationId xmlns:p14="http://schemas.microsoft.com/office/powerpoint/2010/main" val="340347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1"/>
            <a:ext cx="8229600" cy="990600"/>
          </a:xfrm>
          <a:prstGeom prst="rect">
            <a:avLst/>
          </a:prstGeom>
        </p:spPr>
        <p:txBody>
          <a:bodyPr lIns="91435" tIns="45718" rIns="91435" bIns="45718"/>
          <a:lstStyle/>
          <a:p>
            <a:r>
              <a:rPr lang="en-US"/>
              <a:t>Click to edit Master title style</a:t>
            </a:r>
          </a:p>
        </p:txBody>
      </p:sp>
      <p:sp>
        <p:nvSpPr>
          <p:cNvPr id="3" name="Content Placeholder 2"/>
          <p:cNvSpPr>
            <a:spLocks noGrp="1"/>
          </p:cNvSpPr>
          <p:nvPr>
            <p:ph sz="half" idx="1"/>
          </p:nvPr>
        </p:nvSpPr>
        <p:spPr>
          <a:xfrm>
            <a:off x="457200" y="1673352"/>
            <a:ext cx="4038600" cy="4718304"/>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a:prstGeom prst="rect">
            <a:avLst/>
          </a:prstGeom>
        </p:spPr>
        <p:txBody>
          <a:bodyPr lIns="91435" tIns="45718" rIns="91435"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457200" y="19051"/>
            <a:ext cx="2895600" cy="328613"/>
          </a:xfrm>
          <a:prstGeom prst="rect">
            <a:avLst/>
          </a:prstGeom>
        </p:spPr>
        <p:txBody>
          <a:bodyPr lIns="91435" tIns="45718" rIns="91435" bIns="45718"/>
          <a:lstStyle>
            <a:lvl1pPr>
              <a:defRPr/>
            </a:lvl1pPr>
          </a:lstStyle>
          <a:p>
            <a:pPr defTabSz="410751" fontAlgn="base" hangingPunct="0">
              <a:spcBef>
                <a:spcPct val="0"/>
              </a:spcBef>
              <a:spcAft>
                <a:spcPct val="0"/>
              </a:spcAft>
            </a:pPr>
            <a:r>
              <a:rPr lang="en-US" dirty="0">
                <a:solidFill>
                  <a:srgbClr val="5C6670"/>
                </a:solidFill>
                <a:sym typeface="Trebuchet MS" pitchFamily="-100" charset="0"/>
              </a:rPr>
              <a:t>1/9/2013</a:t>
            </a:r>
          </a:p>
        </p:txBody>
      </p:sp>
      <p:sp>
        <p:nvSpPr>
          <p:cNvPr id="6" name="Footer Placeholder 4"/>
          <p:cNvSpPr>
            <a:spLocks noGrp="1"/>
          </p:cNvSpPr>
          <p:nvPr>
            <p:ph type="ftr" sz="quarter" idx="11"/>
          </p:nvPr>
        </p:nvSpPr>
        <p:spPr>
          <a:xfrm>
            <a:off x="3429000" y="19051"/>
            <a:ext cx="4114800" cy="328613"/>
          </a:xfrm>
          <a:prstGeom prst="rect">
            <a:avLst/>
          </a:prstGeom>
        </p:spPr>
        <p:txBody>
          <a:bodyPr lIns="91435" tIns="45718" rIns="91435" bIns="45718"/>
          <a:lstStyle>
            <a:lvl1pPr>
              <a:defRPr/>
            </a:lvl1pPr>
          </a:lstStyle>
          <a:p>
            <a:pPr defTabSz="410751" fontAlgn="base" hangingPunct="0">
              <a:spcBef>
                <a:spcPct val="0"/>
              </a:spcBef>
              <a:spcAft>
                <a:spcPct val="0"/>
              </a:spcAft>
            </a:pPr>
            <a:endParaRPr lang="en-US" dirty="0">
              <a:solidFill>
                <a:srgbClr val="5C6670"/>
              </a:solidFill>
              <a:sym typeface="Trebuchet MS" pitchFamily="-100" charset="0"/>
            </a:endParaRPr>
          </a:p>
        </p:txBody>
      </p:sp>
      <p:sp>
        <p:nvSpPr>
          <p:cNvPr id="7" name="Slide Number Placeholder 5"/>
          <p:cNvSpPr>
            <a:spLocks noGrp="1"/>
          </p:cNvSpPr>
          <p:nvPr>
            <p:ph type="sldNum" sz="quarter" idx="12"/>
          </p:nvPr>
        </p:nvSpPr>
        <p:spPr>
          <a:xfrm>
            <a:off x="7620000" y="19051"/>
            <a:ext cx="1066800" cy="328613"/>
          </a:xfrm>
          <a:prstGeom prst="rect">
            <a:avLst/>
          </a:prstGeom>
        </p:spPr>
        <p:txBody>
          <a:bodyPr lIns="91435" tIns="45718" rIns="91435" bIns="45718"/>
          <a:lstStyle>
            <a:lvl1pPr>
              <a:defRPr/>
            </a:lvl1pPr>
          </a:lstStyle>
          <a:p>
            <a:pPr defTabSz="410751" fontAlgn="base" hangingPunct="0">
              <a:spcBef>
                <a:spcPct val="0"/>
              </a:spcBef>
              <a:spcAft>
                <a:spcPct val="0"/>
              </a:spcAft>
            </a:pPr>
            <a:fld id="{50F7E477-889A-4442-9D95-EDC50EE76913}" type="slidenum">
              <a:rPr lang="en-US" smtClean="0">
                <a:solidFill>
                  <a:srgbClr val="5C6670"/>
                </a:solidFill>
                <a:sym typeface="Trebuchet MS" pitchFamily="-100" charset="0"/>
              </a:rPr>
              <a:pPr defTabSz="410751" fontAlgn="base" hangingPunct="0">
                <a:spcBef>
                  <a:spcPct val="0"/>
                </a:spcBef>
                <a:spcAft>
                  <a:spcPct val="0"/>
                </a:spcAft>
              </a:pPr>
              <a:t>‹#›</a:t>
            </a:fld>
            <a:endParaRPr lang="en-US" dirty="0">
              <a:solidFill>
                <a:srgbClr val="5C6670"/>
              </a:solidFill>
              <a:sym typeface="Trebuchet MS" pitchFamily="-100" charset="0"/>
            </a:endParaRPr>
          </a:p>
        </p:txBody>
      </p:sp>
    </p:spTree>
    <p:extLst>
      <p:ext uri="{BB962C8B-B14F-4D97-AF65-F5344CB8AC3E}">
        <p14:creationId xmlns:p14="http://schemas.microsoft.com/office/powerpoint/2010/main" val="303150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a:prstGeom prst="rect">
            <a:avLst/>
          </a:prstGeom>
        </p:spPr>
        <p:txBody>
          <a:bodyPr anchor="ctr"/>
          <a:lstStyle/>
          <a:p>
            <a:r>
              <a:rPr kumimoji="0" lang="en-US"/>
              <a:t>Click to edit Master title style</a:t>
            </a:r>
          </a:p>
        </p:txBody>
      </p:sp>
      <p:sp>
        <p:nvSpPr>
          <p:cNvPr id="3" name="Date Placeholder 2"/>
          <p:cNvSpPr>
            <a:spLocks noGrp="1"/>
          </p:cNvSpPr>
          <p:nvPr>
            <p:ph type="dt" sz="half" idx="10"/>
          </p:nvPr>
        </p:nvSpPr>
        <p:spPr>
          <a:xfrm>
            <a:off x="3581400" y="6305550"/>
            <a:ext cx="2133600" cy="476250"/>
          </a:xfrm>
          <a:prstGeom prst="rect">
            <a:avLst/>
          </a:prstGeom>
        </p:spPr>
        <p:txBody>
          <a:bodyPr/>
          <a:lstStyle/>
          <a:p>
            <a:fld id="{AD39746B-E6FF-492E-9982-93882A6E2185}" type="datetimeFigureOut">
              <a:rPr lang="en-US">
                <a:solidFill>
                  <a:srgbClr val="FFFFFF"/>
                </a:solidFill>
              </a:rPr>
              <a:pPr/>
              <a:t>5/7/2020</a:t>
            </a:fld>
            <a:endParaRPr lang="en-US" dirty="0">
              <a:solidFill>
                <a:srgbClr val="FFFFFF"/>
              </a:solidFill>
            </a:endParaRPr>
          </a:p>
        </p:txBody>
      </p:sp>
      <p:sp>
        <p:nvSpPr>
          <p:cNvPr id="4" name="Footer Placeholder 3"/>
          <p:cNvSpPr>
            <a:spLocks noGrp="1"/>
          </p:cNvSpPr>
          <p:nvPr>
            <p:ph type="ftr" sz="quarter" idx="11"/>
          </p:nvPr>
        </p:nvSpPr>
        <p:spPr>
          <a:xfrm>
            <a:off x="5715000" y="6305550"/>
            <a:ext cx="2895600" cy="476250"/>
          </a:xfrm>
          <a:prstGeom prst="rect">
            <a:avLst/>
          </a:prstGeom>
        </p:spPr>
        <p:txBody>
          <a:bodyPr/>
          <a:lstStyle/>
          <a:p>
            <a:endParaRPr lang="en-US" dirty="0">
              <a:solidFill>
                <a:srgbClr val="FFFFFF"/>
              </a:solidFill>
            </a:endParaRPr>
          </a:p>
        </p:txBody>
      </p:sp>
      <p:sp>
        <p:nvSpPr>
          <p:cNvPr id="5" name="Slide Number Placeholder 4"/>
          <p:cNvSpPr>
            <a:spLocks noGrp="1"/>
          </p:cNvSpPr>
          <p:nvPr>
            <p:ph type="sldNum" sz="quarter" idx="12"/>
          </p:nvPr>
        </p:nvSpPr>
        <p:spPr>
          <a:xfrm>
            <a:off x="8613648" y="6305550"/>
            <a:ext cx="457200" cy="476250"/>
          </a:xfrm>
          <a:prstGeom prst="rect">
            <a:avLst/>
          </a:prstGeom>
        </p:spPr>
        <p:txBody>
          <a:bodyPr/>
          <a:lstStyle/>
          <a:p>
            <a:fld id="{8F326386-DD0C-402F-BD7C-CF4143ED9550}"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3927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a:prstGeom prst="rect">
            <a:avLst/>
          </a:prstGeo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a:prstGeom prst="rect">
            <a:avLst/>
          </a:prstGeo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457200" y="19050"/>
            <a:ext cx="2895600" cy="328613"/>
          </a:xfrm>
          <a:prstGeom prst="rect">
            <a:avLst/>
          </a:prstGeom>
        </p:spPr>
        <p:txBody>
          <a:bodyPr/>
          <a:lstStyle>
            <a:lvl1pPr>
              <a:defRPr/>
            </a:lvl1pPr>
          </a:lstStyle>
          <a:p>
            <a:fld id="{37B12F66-4BFB-49BE-B52C-EC1F7267FDB6}" type="datetime8">
              <a:rPr lang="en-US" smtClean="0">
                <a:solidFill>
                  <a:prstClr val="white"/>
                </a:solidFill>
              </a:rPr>
              <a:pPr/>
              <a:t>5/7/2020 12:27 PM</a:t>
            </a:fld>
            <a:endParaRPr lang="en-US" dirty="0">
              <a:solidFill>
                <a:prstClr val="white"/>
              </a:solidFill>
            </a:endParaRPr>
          </a:p>
        </p:txBody>
      </p:sp>
      <p:sp>
        <p:nvSpPr>
          <p:cNvPr id="6" name="Footer Placeholder 4"/>
          <p:cNvSpPr>
            <a:spLocks noGrp="1"/>
          </p:cNvSpPr>
          <p:nvPr>
            <p:ph type="ftr" sz="quarter" idx="11"/>
          </p:nvPr>
        </p:nvSpPr>
        <p:spPr>
          <a:xfrm>
            <a:off x="3429000" y="19050"/>
            <a:ext cx="4114800" cy="328613"/>
          </a:xfrm>
          <a:prstGeom prst="rect">
            <a:avLst/>
          </a:prstGeom>
        </p:spPr>
        <p:txBody>
          <a:bodyPr/>
          <a:lstStyle>
            <a:lvl1pPr>
              <a:defRPr/>
            </a:lvl1pPr>
          </a:lstStyle>
          <a:p>
            <a:r>
              <a:rPr lang="en-US" dirty="0">
                <a:solidFill>
                  <a:prstClr val="white"/>
                </a:solidFill>
              </a:rPr>
              <a:t>Colorado School Safety Resource Center</a:t>
            </a:r>
          </a:p>
        </p:txBody>
      </p:sp>
      <p:sp>
        <p:nvSpPr>
          <p:cNvPr id="7" name="Slide Number Placeholder 5"/>
          <p:cNvSpPr>
            <a:spLocks noGrp="1"/>
          </p:cNvSpPr>
          <p:nvPr>
            <p:ph type="sldNum" sz="quarter" idx="12"/>
          </p:nvPr>
        </p:nvSpPr>
        <p:spPr>
          <a:xfrm>
            <a:off x="7620000" y="19050"/>
            <a:ext cx="1066800" cy="328613"/>
          </a:xfrm>
          <a:prstGeom prst="rect">
            <a:avLst/>
          </a:prstGeom>
        </p:spPr>
        <p:txBody>
          <a:bodyPr/>
          <a:lstStyle>
            <a:lvl1pPr>
              <a:defRPr/>
            </a:lvl1pPr>
          </a:lstStyle>
          <a:p>
            <a:fld id="{FDA14A79-FCE5-46A6-9584-8C71E9D80364}"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7263231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6268641"/>
            <a:ext cx="9161859" cy="6094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1">
              <a:lumMod val="75000"/>
            </a:schemeClr>
          </a:solidFill>
          <a:ln w="12700" cap="flat" cmpd="sng">
            <a:noFill/>
            <a:prstDash val="solid"/>
            <a:miter lim="0"/>
            <a:headEnd/>
            <a:tailEnd/>
          </a:ln>
          <a:effectLst/>
        </p:spPr>
        <p:txBody>
          <a:bodyPr lIns="35717" tIns="35717" rIns="35717" bIns="35717" anchor="ctr">
            <a:prstTxWarp prst="textNoShape">
              <a:avLst/>
            </a:prstTxWarp>
          </a:bodyPr>
          <a:lstStyle/>
          <a:p>
            <a:pPr defTabSz="410751" fontAlgn="base" hangingPunct="0">
              <a:spcBef>
                <a:spcPct val="0"/>
              </a:spcBef>
              <a:spcAft>
                <a:spcPct val="0"/>
              </a:spcAft>
              <a:defRPr/>
            </a:pPr>
            <a:endParaRPr lang="en-US" sz="1500" dirty="0">
              <a:solidFill>
                <a:srgbClr val="53C1DD"/>
              </a:solidFill>
              <a:sym typeface="Trebuchet MS" pitchFamily="-100" charset="0"/>
            </a:endParaRPr>
          </a:p>
        </p:txBody>
      </p:sp>
      <p:pic>
        <p:nvPicPr>
          <p:cNvPr id="13317" name="Picture 5" descr="CO_logo_horizontal_white.png"/>
          <p:cNvPicPr>
            <a:picLocks noChangeAspect="1"/>
          </p:cNvPicPr>
          <p:nvPr userDrawn="1"/>
        </p:nvPicPr>
        <p:blipFill>
          <a:blip r:embed="rId9"/>
          <a:srcRect/>
          <a:stretch>
            <a:fillRect/>
          </a:stretch>
        </p:blipFill>
        <p:spPr bwMode="auto">
          <a:xfrm>
            <a:off x="377608" y="6318311"/>
            <a:ext cx="2035969" cy="510109"/>
          </a:xfrm>
          <a:prstGeom prst="rect">
            <a:avLst/>
          </a:prstGeom>
          <a:noFill/>
          <a:ln w="9525">
            <a:noFill/>
            <a:miter lim="800000"/>
            <a:headEnd/>
            <a:tailEnd/>
          </a:ln>
        </p:spPr>
      </p:pic>
    </p:spTree>
    <p:extLst>
      <p:ext uri="{BB962C8B-B14F-4D97-AF65-F5344CB8AC3E}">
        <p14:creationId xmlns:p14="http://schemas.microsoft.com/office/powerpoint/2010/main" val="48059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txStyles>
    <p:titleStyle>
      <a:lvl1pPr algn="l" defTabSz="410751" rtl="0" eaLnBrk="0" fontAlgn="base" hangingPunct="0">
        <a:spcBef>
          <a:spcPct val="0"/>
        </a:spcBef>
        <a:spcAft>
          <a:spcPct val="0"/>
        </a:spcAft>
        <a:defRPr sz="4600" b="1" i="1">
          <a:solidFill>
            <a:schemeClr val="bg2"/>
          </a:solidFill>
          <a:latin typeface="+mj-lt"/>
          <a:ea typeface="+mj-ea"/>
          <a:cs typeface="+mj-cs"/>
          <a:sym typeface="Trebuchet MS" pitchFamily="-100" charset="0"/>
        </a:defRPr>
      </a:lvl1pPr>
      <a:lvl2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410751" rtl="0" eaLnBrk="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321457"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642915"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964372"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285829" algn="ctr" defTabSz="410751" rtl="0" fontAlgn="base" hangingPunct="0">
        <a:spcBef>
          <a:spcPct val="0"/>
        </a:spcBef>
        <a:spcAft>
          <a:spcPct val="0"/>
        </a:spcAft>
        <a:defRPr sz="4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241093" indent="-241093"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1pPr>
      <a:lvl2pPr marL="160729" indent="160729"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2pPr>
      <a:lvl3pPr marL="321457" indent="321457"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3pPr>
      <a:lvl4pPr marL="482186" indent="482186"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4pPr>
      <a:lvl5pPr marL="642915" indent="642915" algn="l" defTabSz="410751" rtl="0" eaLnBrk="0" fontAlgn="base" hangingPunct="0">
        <a:spcBef>
          <a:spcPts val="2953"/>
        </a:spcBef>
        <a:spcAft>
          <a:spcPct val="0"/>
        </a:spcAft>
        <a:defRPr sz="2100">
          <a:solidFill>
            <a:srgbClr val="5C6670"/>
          </a:solidFill>
          <a:latin typeface="+mn-lt"/>
          <a:ea typeface="+mn-ea"/>
          <a:cs typeface="+mn-cs"/>
          <a:sym typeface="Trebuchet MS" pitchFamily="-100" charset="0"/>
        </a:defRPr>
      </a:lvl5pPr>
      <a:lvl6pPr marL="964372"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6pPr>
      <a:lvl7pPr marL="1285829"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7pPr>
      <a:lvl8pPr marL="1607287"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8pPr>
      <a:lvl9pPr marL="1928744" algn="l" defTabSz="410751" rtl="0" fontAlgn="base" hangingPunct="0">
        <a:spcBef>
          <a:spcPts val="2953"/>
        </a:spcBef>
        <a:spcAft>
          <a:spcPct val="0"/>
        </a:spcAft>
        <a:defRPr sz="2100">
          <a:solidFill>
            <a:srgbClr val="5C6670"/>
          </a:solidFill>
          <a:latin typeface="+mn-lt"/>
          <a:ea typeface="+mn-ea"/>
          <a:cs typeface="+mn-cs"/>
          <a:sym typeface="Trebuchet MS" pitchFamily="-100"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77778" y="4038600"/>
            <a:ext cx="5105400" cy="2133600"/>
          </a:xfrm>
        </p:spPr>
        <p:txBody>
          <a:bodyPr/>
          <a:lstStyle/>
          <a:p>
            <a:pPr algn="ctr"/>
            <a:r>
              <a:rPr lang="en-US" b="1" dirty="0">
                <a:solidFill>
                  <a:schemeClr val="accent1"/>
                </a:solidFill>
              </a:rPr>
              <a:t>Jamie Soucie</a:t>
            </a:r>
            <a:br>
              <a:rPr lang="en-US" b="1" dirty="0">
                <a:solidFill>
                  <a:schemeClr val="accent1"/>
                </a:solidFill>
              </a:rPr>
            </a:br>
            <a:r>
              <a:rPr lang="en-US" b="1" dirty="0">
                <a:solidFill>
                  <a:schemeClr val="accent1"/>
                </a:solidFill>
              </a:rPr>
              <a:t>Northeast Regional Training Consultant</a:t>
            </a:r>
            <a:br>
              <a:rPr lang="en-US" b="1" dirty="0">
                <a:solidFill>
                  <a:schemeClr val="accent1"/>
                </a:solidFill>
              </a:rPr>
            </a:br>
            <a:r>
              <a:rPr lang="en-US" b="1" dirty="0">
                <a:solidFill>
                  <a:schemeClr val="accent1"/>
                </a:solidFill>
              </a:rPr>
              <a:t>720-498-9645</a:t>
            </a:r>
            <a:br>
              <a:rPr lang="en-US" b="1" dirty="0">
                <a:solidFill>
                  <a:schemeClr val="accent1"/>
                </a:solidFill>
              </a:rPr>
            </a:br>
            <a:r>
              <a:rPr lang="en-US" b="1" dirty="0">
                <a:solidFill>
                  <a:schemeClr val="accent1"/>
                </a:solidFill>
              </a:rPr>
              <a:t>jamie.soucie@state.co.us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4697451" cy="1143000"/>
          </a:xfrm>
          <a:prstGeom prst="rect">
            <a:avLst/>
          </a:prstGeom>
        </p:spPr>
      </p:pic>
      <p:sp>
        <p:nvSpPr>
          <p:cNvPr id="2" name="TextBox 1"/>
          <p:cNvSpPr txBox="1"/>
          <p:nvPr/>
        </p:nvSpPr>
        <p:spPr>
          <a:xfrm>
            <a:off x="677778" y="1981200"/>
            <a:ext cx="7551822" cy="1200329"/>
          </a:xfrm>
          <a:prstGeom prst="rect">
            <a:avLst/>
          </a:prstGeom>
          <a:noFill/>
        </p:spPr>
        <p:txBody>
          <a:bodyPr wrap="square" rtlCol="0">
            <a:spAutoFit/>
          </a:bodyPr>
          <a:lstStyle/>
          <a:p>
            <a:pPr algn="ctr"/>
            <a:r>
              <a:rPr lang="en-US" sz="3600" dirty="0">
                <a:solidFill>
                  <a:schemeClr val="bg2"/>
                </a:solidFill>
                <a:latin typeface="+mj-lt"/>
              </a:rPr>
              <a:t>Basic Mental Health Awareness for Educators</a:t>
            </a:r>
          </a:p>
        </p:txBody>
      </p:sp>
    </p:spTree>
    <p:extLst>
      <p:ext uri="{BB962C8B-B14F-4D97-AF65-F5344CB8AC3E}">
        <p14:creationId xmlns:p14="http://schemas.microsoft.com/office/powerpoint/2010/main" val="362479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Mood Disorders</a:t>
            </a:r>
          </a:p>
        </p:txBody>
      </p:sp>
      <p:sp>
        <p:nvSpPr>
          <p:cNvPr id="3" name="Content Placeholder 2"/>
          <p:cNvSpPr>
            <a:spLocks noGrp="1"/>
          </p:cNvSpPr>
          <p:nvPr>
            <p:ph sz="half" idx="1"/>
          </p:nvPr>
        </p:nvSpPr>
        <p:spPr/>
        <p:txBody>
          <a:bodyPr/>
          <a:lstStyle/>
          <a:p>
            <a:r>
              <a:rPr lang="en-US" dirty="0"/>
              <a:t>Depression:</a:t>
            </a:r>
          </a:p>
          <a:p>
            <a:pPr marL="457200" indent="-457200">
              <a:buFont typeface="Arial" panose="020B0604020202020204" pitchFamily="34" charset="0"/>
              <a:buChar char="•"/>
            </a:pPr>
            <a:r>
              <a:rPr lang="en-US" dirty="0"/>
              <a:t>Third leading cause of death for adolescents</a:t>
            </a:r>
          </a:p>
        </p:txBody>
      </p:sp>
      <p:sp>
        <p:nvSpPr>
          <p:cNvPr id="4" name="Content Placeholder 3"/>
          <p:cNvSpPr>
            <a:spLocks noGrp="1"/>
          </p:cNvSpPr>
          <p:nvPr>
            <p:ph sz="half" idx="2"/>
          </p:nvPr>
        </p:nvSpPr>
        <p:spPr/>
        <p:txBody>
          <a:bodyPr/>
          <a:lstStyle/>
          <a:p>
            <a:r>
              <a:rPr lang="en-US" dirty="0"/>
              <a:t>Bi-Polar:</a:t>
            </a:r>
          </a:p>
          <a:p>
            <a:pPr marL="457200" indent="-457200">
              <a:buFont typeface="Arial" panose="020B0604020202020204" pitchFamily="34" charset="0"/>
              <a:buChar char="•"/>
            </a:pPr>
            <a:r>
              <a:rPr lang="en-US" dirty="0"/>
              <a:t>Has been diagnosed in children as young as 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5150" y="3810000"/>
            <a:ext cx="3086100" cy="2054185"/>
          </a:xfrm>
          <a:prstGeom prst="rect">
            <a:avLst/>
          </a:prstGeom>
        </p:spPr>
      </p:pic>
    </p:spTree>
    <p:extLst>
      <p:ext uri="{BB962C8B-B14F-4D97-AF65-F5344CB8AC3E}">
        <p14:creationId xmlns:p14="http://schemas.microsoft.com/office/powerpoint/2010/main" val="282405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Eating Disorders</a:t>
            </a:r>
          </a:p>
        </p:txBody>
      </p:sp>
      <p:sp>
        <p:nvSpPr>
          <p:cNvPr id="5" name="Content Placeholder 4"/>
          <p:cNvSpPr>
            <a:spLocks noGrp="1"/>
          </p:cNvSpPr>
          <p:nvPr>
            <p:ph idx="1"/>
          </p:nvPr>
        </p:nvSpPr>
        <p:spPr/>
        <p:txBody>
          <a:bodyPr/>
          <a:lstStyle/>
          <a:p>
            <a:pPr marL="342900" indent="-342900">
              <a:spcBef>
                <a:spcPts val="0"/>
              </a:spcBef>
              <a:buFont typeface="Arial" panose="020B0604020202020204" pitchFamily="34" charset="0"/>
              <a:buChar char="•"/>
            </a:pPr>
            <a:r>
              <a:rPr lang="en-US" sz="2800" dirty="0"/>
              <a:t>Anorexia</a:t>
            </a:r>
          </a:p>
          <a:p>
            <a:pPr marL="744722" lvl="4" indent="-342900">
              <a:spcBef>
                <a:spcPts val="0"/>
              </a:spcBef>
              <a:buFont typeface="Arial" panose="020B0604020202020204" pitchFamily="34" charset="0"/>
              <a:buChar char="•"/>
            </a:pPr>
            <a:r>
              <a:rPr lang="en-US" sz="2400" dirty="0"/>
              <a:t>Restriction of food intake</a:t>
            </a:r>
          </a:p>
          <a:p>
            <a:pPr marL="4826" indent="-342900">
              <a:spcBef>
                <a:spcPts val="0"/>
              </a:spcBef>
              <a:buFont typeface="Arial" panose="020B0604020202020204" pitchFamily="34" charset="0"/>
              <a:buChar char="•"/>
            </a:pPr>
            <a:r>
              <a:rPr lang="en-US" sz="2800" dirty="0"/>
              <a:t>Binge Eating Disorder</a:t>
            </a:r>
          </a:p>
          <a:p>
            <a:pPr marL="647740" lvl="6" indent="-342900">
              <a:spcBef>
                <a:spcPts val="0"/>
              </a:spcBef>
              <a:buFont typeface="Arial" panose="020B0604020202020204" pitchFamily="34" charset="0"/>
              <a:buChar char="•"/>
            </a:pPr>
            <a:r>
              <a:rPr lang="en-US" sz="2400" dirty="0"/>
              <a:t>Shame, guilt, secrets, cravings, low self-esteem</a:t>
            </a:r>
          </a:p>
          <a:p>
            <a:pPr marL="4826" indent="-342900">
              <a:spcBef>
                <a:spcPts val="0"/>
              </a:spcBef>
              <a:buFont typeface="Arial" panose="020B0604020202020204" pitchFamily="34" charset="0"/>
              <a:buChar char="•"/>
            </a:pPr>
            <a:r>
              <a:rPr lang="en-US" sz="2800" dirty="0"/>
              <a:t>Bulimia</a:t>
            </a:r>
          </a:p>
          <a:p>
            <a:pPr marL="647740" lvl="6" indent="-342900">
              <a:spcBef>
                <a:spcPts val="0"/>
              </a:spcBef>
              <a:buFont typeface="Arial" panose="020B0604020202020204" pitchFamily="34" charset="0"/>
              <a:buChar char="•"/>
            </a:pPr>
            <a:r>
              <a:rPr lang="en-US" sz="2400" dirty="0"/>
              <a:t>Bingeing and compensatory behaviors</a:t>
            </a:r>
          </a:p>
          <a:p>
            <a:pPr marL="647740" lvl="6" indent="-342900">
              <a:spcBef>
                <a:spcPts val="0"/>
              </a:spcBef>
              <a:buFont typeface="Arial" panose="020B0604020202020204" pitchFamily="34" charset="0"/>
              <a:buChar char="•"/>
            </a:pPr>
            <a:endParaRPr lang="en-US" sz="2400" dirty="0"/>
          </a:p>
          <a:p>
            <a:pPr marL="304840" lvl="6" algn="ctr">
              <a:spcBef>
                <a:spcPts val="0"/>
              </a:spcBef>
            </a:pPr>
            <a:r>
              <a:rPr lang="en-US" sz="2400" dirty="0"/>
              <a:t>According to Mental Health America: </a:t>
            </a:r>
            <a:r>
              <a:rPr lang="en-US" dirty="0"/>
              <a:t>20 million women and 10 million men suffer from a clinically significant eating disorder at some time in their life, including anorexia nervosa, bulimia nervosa, binge eating disorder.</a:t>
            </a:r>
            <a:endParaRPr lang="en-US" sz="2400" dirty="0"/>
          </a:p>
          <a:p>
            <a:pPr marL="647740" lvl="6" indent="-342900">
              <a:spcBef>
                <a:spcPts val="0"/>
              </a:spcBef>
              <a:buFont typeface="Arial" panose="020B0604020202020204" pitchFamily="34" charset="0"/>
              <a:buChar char="•"/>
            </a:pPr>
            <a:endParaRPr lang="en-US" dirty="0"/>
          </a:p>
          <a:p>
            <a:pPr marL="647740" lvl="6" indent="-342900">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2172117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NEDA Awareness</a:t>
            </a:r>
          </a:p>
        </p:txBody>
      </p:sp>
      <p:pic>
        <p:nvPicPr>
          <p:cNvPr id="5" name="Slide 9 - PSA part 3   Health 3B   Mr  Webb   Imran, Suraj, Ritvi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473200"/>
            <a:ext cx="7715250" cy="4340225"/>
          </a:xfrm>
        </p:spPr>
      </p:pic>
    </p:spTree>
    <p:extLst>
      <p:ext uri="{BB962C8B-B14F-4D97-AF65-F5344CB8AC3E}">
        <p14:creationId xmlns:p14="http://schemas.microsoft.com/office/powerpoint/2010/main" val="190631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ADHD</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400" dirty="0"/>
              <a:t>The estimated number of children ever diagnosed with ADHD, according to a national 2016 parent survey,</a:t>
            </a:r>
            <a:r>
              <a:rPr lang="en-US" sz="2400" baseline="30000" dirty="0"/>
              <a:t>1 </a:t>
            </a:r>
            <a:r>
              <a:rPr lang="en-US" sz="2400" dirty="0"/>
              <a:t>is 6.1 million (9.4%). This number includes:388,000 children aged 2–5 years</a:t>
            </a:r>
          </a:p>
          <a:p>
            <a:pPr marL="342900" indent="-342900">
              <a:buFont typeface="Arial" panose="020B0604020202020204" pitchFamily="34" charset="0"/>
              <a:buChar char="•"/>
            </a:pPr>
            <a:r>
              <a:rPr lang="en-US" sz="2400" dirty="0"/>
              <a:t>4 million children aged 6–11 years</a:t>
            </a:r>
          </a:p>
          <a:p>
            <a:pPr marL="342900" indent="-342900">
              <a:buFont typeface="Arial" panose="020B0604020202020204" pitchFamily="34" charset="0"/>
              <a:buChar char="•"/>
            </a:pPr>
            <a:r>
              <a:rPr lang="en-US" sz="2400" dirty="0"/>
              <a:t>3 million children aged 12–17 years</a:t>
            </a:r>
          </a:p>
          <a:p>
            <a:pPr marL="0" indent="0"/>
            <a:endParaRPr lang="en-US" sz="2400" dirty="0"/>
          </a:p>
          <a:p>
            <a:pPr marL="0" indent="0"/>
            <a:r>
              <a:rPr lang="en-US" sz="2400" dirty="0"/>
              <a:t>*Consider history of exposure to trauma</a:t>
            </a:r>
          </a:p>
          <a:p>
            <a:pPr marL="342900" indent="-342900">
              <a:spcBef>
                <a:spcPts val="0"/>
              </a:spcBef>
              <a:buFont typeface="Arial" panose="020B0604020202020204" pitchFamily="34" charset="0"/>
              <a:buChar char="•"/>
            </a:pPr>
            <a:endParaRPr lang="en-US" sz="2400" dirty="0"/>
          </a:p>
        </p:txBody>
      </p:sp>
      <p:pic>
        <p:nvPicPr>
          <p:cNvPr id="5122" name="Picture 2" descr="Dog, Thoughtful, Quiet, Relaxed, C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29000"/>
            <a:ext cx="2743200" cy="1832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55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ADHD and other Illnesses</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According to a national 2016 parent survey,</a:t>
            </a:r>
            <a:r>
              <a:rPr lang="en-US" sz="2400" baseline="30000" dirty="0"/>
              <a:t>1</a:t>
            </a:r>
            <a:r>
              <a:rPr lang="en-US" sz="2400" dirty="0"/>
              <a:t> 6 in 10 children with ADHD had at least one other mental, emotional, or behavioral disorder:</a:t>
            </a:r>
          </a:p>
          <a:p>
            <a:pPr marL="342900" indent="-342900">
              <a:spcBef>
                <a:spcPts val="0"/>
              </a:spcBef>
              <a:buFont typeface="Arial" panose="020B0604020202020204" pitchFamily="34" charset="0"/>
              <a:buChar char="•"/>
            </a:pPr>
            <a:r>
              <a:rPr lang="en-US" sz="2400" dirty="0"/>
              <a:t>About 5 in 10 children with ADHD had a behavior or conduct problem.</a:t>
            </a:r>
          </a:p>
          <a:p>
            <a:pPr marL="342900" indent="-342900">
              <a:spcBef>
                <a:spcPts val="0"/>
              </a:spcBef>
              <a:buFont typeface="Arial" panose="020B0604020202020204" pitchFamily="34" charset="0"/>
              <a:buChar char="•"/>
            </a:pPr>
            <a:r>
              <a:rPr lang="en-US" sz="2400" dirty="0"/>
              <a:t>About 3 in 10 children with ADHD had anxiety.</a:t>
            </a:r>
          </a:p>
          <a:p>
            <a:pPr marL="342900" indent="-342900">
              <a:spcBef>
                <a:spcPts val="0"/>
              </a:spcBef>
              <a:buFont typeface="Arial" panose="020B0604020202020204" pitchFamily="34" charset="0"/>
              <a:buChar char="•"/>
            </a:pPr>
            <a:r>
              <a:rPr lang="en-US" sz="2400" dirty="0"/>
              <a:t>Other conditions affecting children with ADHD: depression, autism spectrum disorder, and Tourette Syndrome.</a:t>
            </a:r>
          </a:p>
          <a:p>
            <a:pPr marL="0" indent="0">
              <a:spcBef>
                <a:spcPts val="0"/>
              </a:spcBef>
            </a:pPr>
            <a:endParaRPr lang="en-US" sz="1000" dirty="0"/>
          </a:p>
          <a:p>
            <a:pPr marL="0" indent="0">
              <a:spcBef>
                <a:spcPts val="0"/>
              </a:spcBef>
            </a:pPr>
            <a:endParaRPr lang="en-US" sz="1000" dirty="0"/>
          </a:p>
          <a:p>
            <a:pPr marL="0" indent="0">
              <a:spcBef>
                <a:spcPts val="0"/>
              </a:spcBef>
            </a:pPr>
            <a:endParaRPr lang="en-US" sz="1000" dirty="0"/>
          </a:p>
          <a:p>
            <a:pPr marL="0" indent="0">
              <a:spcBef>
                <a:spcPts val="0"/>
              </a:spcBef>
            </a:pPr>
            <a:endParaRPr lang="en-US" sz="1000" dirty="0"/>
          </a:p>
          <a:p>
            <a:pPr marL="0" indent="0">
              <a:spcBef>
                <a:spcPts val="0"/>
              </a:spcBef>
            </a:pPr>
            <a:endParaRPr lang="en-US" sz="1000" dirty="0"/>
          </a:p>
          <a:p>
            <a:pPr marL="0" indent="0">
              <a:spcBef>
                <a:spcPts val="0"/>
              </a:spcBef>
            </a:pPr>
            <a:endParaRPr lang="en-US" sz="1000" dirty="0"/>
          </a:p>
          <a:p>
            <a:pPr marL="0" indent="0">
              <a:spcBef>
                <a:spcPts val="0"/>
              </a:spcBef>
            </a:pPr>
            <a:r>
              <a:rPr lang="en-US" sz="1000" dirty="0" err="1"/>
              <a:t>Sourice</a:t>
            </a:r>
            <a:r>
              <a:rPr lang="en-US" sz="1000" dirty="0"/>
              <a:t>: CDC (Center for Disease Control and Prevention)</a:t>
            </a:r>
          </a:p>
          <a:p>
            <a:endParaRPr lang="en-US" dirty="0"/>
          </a:p>
        </p:txBody>
      </p:sp>
    </p:spTree>
    <p:extLst>
      <p:ext uri="{BB962C8B-B14F-4D97-AF65-F5344CB8AC3E}">
        <p14:creationId xmlns:p14="http://schemas.microsoft.com/office/powerpoint/2010/main" val="1439920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Autism Spectrum Disorders</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Prevalence in US is 1 in 54 births</a:t>
            </a:r>
          </a:p>
          <a:p>
            <a:pPr marL="342900" indent="-342900">
              <a:spcBef>
                <a:spcPts val="0"/>
              </a:spcBef>
              <a:buFont typeface="Arial" panose="020B0604020202020204" pitchFamily="34" charset="0"/>
              <a:buChar char="•"/>
            </a:pPr>
            <a:r>
              <a:rPr lang="en-US" sz="2400" dirty="0"/>
              <a:t>More than 3.5 million Americans live with an autism spectrum disorder</a:t>
            </a:r>
          </a:p>
          <a:p>
            <a:pPr marL="342900" indent="-342900">
              <a:spcBef>
                <a:spcPts val="0"/>
              </a:spcBef>
              <a:buFont typeface="Arial" panose="020B0604020202020204" pitchFamily="34" charset="0"/>
              <a:buChar char="•"/>
            </a:pPr>
            <a:r>
              <a:rPr lang="en-US" sz="2400" dirty="0"/>
              <a:t>Fastest-growing developmental disability</a:t>
            </a:r>
          </a:p>
          <a:p>
            <a:pPr marL="342900" indent="-342900">
              <a:spcBef>
                <a:spcPts val="0"/>
              </a:spcBef>
              <a:buFont typeface="Arial" panose="020B0604020202020204" pitchFamily="34" charset="0"/>
              <a:buChar char="•"/>
            </a:pPr>
            <a:endParaRPr lang="en-US" dirty="0"/>
          </a:p>
          <a:p>
            <a:pPr marL="342900" indent="-342900">
              <a:spcBef>
                <a:spcPts val="0"/>
              </a:spcBef>
              <a:buFont typeface="Arial" panose="020B0604020202020204" pitchFamily="34" charset="0"/>
              <a:buChar char="•"/>
            </a:pPr>
            <a:endParaRPr lang="en-US" dirty="0"/>
          </a:p>
          <a:p>
            <a:pPr marL="342900" indent="-342900">
              <a:spcBef>
                <a:spcPts val="0"/>
              </a:spcBef>
              <a:buFont typeface="Arial" panose="020B0604020202020204" pitchFamily="34" charset="0"/>
              <a:buChar char="•"/>
            </a:pPr>
            <a:endParaRPr lang="en-US" dirty="0"/>
          </a:p>
          <a:p>
            <a:pPr marL="0" indent="0">
              <a:spcBef>
                <a:spcPts val="0"/>
              </a:spcBef>
            </a:pPr>
            <a:endParaRPr lang="en-US" dirty="0"/>
          </a:p>
          <a:p>
            <a:pPr marL="0" indent="0">
              <a:spcBef>
                <a:spcPts val="0"/>
              </a:spcBef>
            </a:pPr>
            <a:endParaRPr lang="en-US" dirty="0"/>
          </a:p>
          <a:p>
            <a:pPr marL="0" indent="0">
              <a:spcBef>
                <a:spcPts val="0"/>
              </a:spcBef>
            </a:pPr>
            <a:endParaRPr lang="en-US" dirty="0"/>
          </a:p>
          <a:p>
            <a:pPr marL="0" indent="0">
              <a:spcBef>
                <a:spcPts val="0"/>
              </a:spcBef>
            </a:pPr>
            <a:endParaRPr lang="en-US" dirty="0"/>
          </a:p>
          <a:p>
            <a:pPr marL="0" indent="0">
              <a:spcBef>
                <a:spcPts val="0"/>
              </a:spcBef>
            </a:pPr>
            <a:endParaRPr lang="en-US" dirty="0"/>
          </a:p>
          <a:p>
            <a:pPr marL="0" indent="0">
              <a:spcBef>
                <a:spcPts val="0"/>
              </a:spcBef>
            </a:pPr>
            <a:r>
              <a:rPr lang="en-US" sz="1050" dirty="0"/>
              <a:t>Source:  Autism </a:t>
            </a:r>
            <a:r>
              <a:rPr lang="en-US" sz="1050" dirty="0" err="1"/>
              <a:t>Socity</a:t>
            </a:r>
            <a:endParaRPr lang="en-US" sz="1050" dirty="0"/>
          </a:p>
          <a:p>
            <a:pPr marL="0" indent="0">
              <a:spcBef>
                <a:spcPts val="0"/>
              </a:spcBef>
            </a:pPr>
            <a:endParaRPr lang="en-US" dirty="0"/>
          </a:p>
        </p:txBody>
      </p:sp>
      <p:pic>
        <p:nvPicPr>
          <p:cNvPr id="2050" name="Picture 2" descr="Brain, Hand, Grey, Brain, Brain,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643312"/>
            <a:ext cx="2743200"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5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Autism Spectrum Disorders</a:t>
            </a:r>
          </a:p>
        </p:txBody>
      </p:sp>
      <p:sp>
        <p:nvSpPr>
          <p:cNvPr id="3" name="Content Placeholder 2"/>
          <p:cNvSpPr>
            <a:spLocks noGrp="1"/>
          </p:cNvSpPr>
          <p:nvPr>
            <p:ph idx="1"/>
          </p:nvPr>
        </p:nvSpPr>
        <p:spPr/>
        <p:txBody>
          <a:bodyPr/>
          <a:lstStyle/>
          <a:p>
            <a:pPr algn="ctr"/>
            <a:r>
              <a:rPr lang="en-US" sz="2400" dirty="0"/>
              <a:t>Autism is characterized in the DSM-V by:</a:t>
            </a:r>
          </a:p>
          <a:p>
            <a:pPr algn="ctr"/>
            <a:r>
              <a:rPr lang="en-US" sz="2400" dirty="0"/>
              <a:t>   Persistent differences in communication, interpersonal relationships, and social interaction across different environments</a:t>
            </a:r>
          </a:p>
          <a:p>
            <a:endParaRPr lang="en-US" sz="2400" dirty="0"/>
          </a:p>
        </p:txBody>
      </p:sp>
    </p:spTree>
    <p:extLst>
      <p:ext uri="{BB962C8B-B14F-4D97-AF65-F5344CB8AC3E}">
        <p14:creationId xmlns:p14="http://schemas.microsoft.com/office/powerpoint/2010/main" val="431978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Strategies </a:t>
            </a:r>
          </a:p>
        </p:txBody>
      </p:sp>
      <p:sp>
        <p:nvSpPr>
          <p:cNvPr id="3" name="Content Placeholder 2"/>
          <p:cNvSpPr>
            <a:spLocks noGrp="1"/>
          </p:cNvSpPr>
          <p:nvPr>
            <p:ph idx="1"/>
          </p:nvPr>
        </p:nvSpPr>
        <p:spPr>
          <a:xfrm>
            <a:off x="457646" y="990601"/>
            <a:ext cx="7715250" cy="4956572"/>
          </a:xfrm>
        </p:spPr>
        <p:txBody>
          <a:bodyPr/>
          <a:lstStyle/>
          <a:p>
            <a:pPr marL="342900" indent="-342900">
              <a:buFont typeface="Arial" panose="020B0604020202020204" pitchFamily="34" charset="0"/>
              <a:buChar char="•"/>
            </a:pPr>
            <a:r>
              <a:rPr lang="en-US" sz="2400" kern="1200" dirty="0">
                <a:solidFill>
                  <a:schemeClr val="tx1"/>
                </a:solidFill>
              </a:rPr>
              <a:t>Be calm and positive. </a:t>
            </a:r>
          </a:p>
          <a:p>
            <a:pPr marL="342900" indent="-342900">
              <a:buFont typeface="Arial" panose="020B0604020202020204" pitchFamily="34" charset="0"/>
              <a:buChar char="•"/>
            </a:pPr>
            <a:r>
              <a:rPr lang="en-US" sz="2400" kern="1200" dirty="0">
                <a:solidFill>
                  <a:schemeClr val="bg2"/>
                </a:solidFill>
              </a:rPr>
              <a:t>Model appropriate behavior </a:t>
            </a:r>
          </a:p>
          <a:p>
            <a:pPr marL="342900" indent="-342900">
              <a:spcBef>
                <a:spcPts val="0"/>
              </a:spcBef>
              <a:buFont typeface="Arial" panose="020B0604020202020204" pitchFamily="34" charset="0"/>
              <a:buChar char="•"/>
            </a:pPr>
            <a:r>
              <a:rPr lang="en-US" sz="2400" kern="1200" dirty="0">
                <a:solidFill>
                  <a:schemeClr val="bg2"/>
                </a:solidFill>
              </a:rPr>
              <a:t>Be aware of the characteristics of autism and general strategies -</a:t>
            </a:r>
          </a:p>
          <a:p>
            <a:pPr marL="342900" indent="-342900">
              <a:spcBef>
                <a:spcPts val="0"/>
              </a:spcBef>
              <a:buFont typeface="Arial" panose="020B0604020202020204" pitchFamily="34" charset="0"/>
              <a:buChar char="•"/>
            </a:pPr>
            <a:r>
              <a:rPr lang="en-US" sz="2400" kern="1200" dirty="0">
                <a:solidFill>
                  <a:schemeClr val="bg2"/>
                </a:solidFill>
              </a:rPr>
              <a:t>Use an informational sheet to get to know relevant facts about each particular student’s likes, fears, needs, etc. </a:t>
            </a:r>
          </a:p>
          <a:p>
            <a:pPr marL="342900" indent="-342900">
              <a:spcBef>
                <a:spcPts val="0"/>
              </a:spcBef>
              <a:buFont typeface="Arial" panose="020B0604020202020204" pitchFamily="34" charset="0"/>
              <a:buChar char="•"/>
            </a:pPr>
            <a:r>
              <a:rPr lang="en-US" sz="2400" kern="1200" dirty="0">
                <a:solidFill>
                  <a:schemeClr val="bg2"/>
                </a:solidFill>
              </a:rPr>
              <a:t>Ask specific questions regarding safety and impulsivity. </a:t>
            </a:r>
          </a:p>
          <a:p>
            <a:pPr marL="342900" indent="-342900">
              <a:spcBef>
                <a:spcPts val="0"/>
              </a:spcBef>
              <a:buFont typeface="Arial" panose="020B0604020202020204" pitchFamily="34" charset="0"/>
              <a:buChar char="•"/>
            </a:pPr>
            <a:r>
              <a:rPr lang="en-US" sz="2400" kern="1200" dirty="0">
                <a:solidFill>
                  <a:schemeClr val="bg2"/>
                </a:solidFill>
              </a:rPr>
              <a:t>Promote a welcoming environment</a:t>
            </a:r>
          </a:p>
          <a:p>
            <a:pPr marL="342900" indent="-342900">
              <a:spcBef>
                <a:spcPts val="0"/>
              </a:spcBef>
              <a:buFont typeface="Arial" panose="020B0604020202020204" pitchFamily="34" charset="0"/>
              <a:buChar char="•"/>
            </a:pPr>
            <a:r>
              <a:rPr lang="en-US" sz="2400" kern="1200" dirty="0">
                <a:solidFill>
                  <a:schemeClr val="bg2"/>
                </a:solidFill>
              </a:rPr>
              <a:t>Teach understanding and acceptance</a:t>
            </a:r>
            <a:endParaRPr lang="en-US" dirty="0">
              <a:solidFill>
                <a:schemeClr val="bg2"/>
              </a:solidFill>
            </a:endParaRPr>
          </a:p>
          <a:p>
            <a:pPr marL="342900" indent="-342900">
              <a:spcBef>
                <a:spcPts val="0"/>
              </a:spcBef>
              <a:buFont typeface="Arial" panose="020B0604020202020204" pitchFamily="34" charset="0"/>
              <a:buChar char="•"/>
            </a:pPr>
            <a:endParaRPr lang="en-US" dirty="0">
              <a:solidFill>
                <a:schemeClr val="bg2"/>
              </a:solidFill>
            </a:endParaRPr>
          </a:p>
        </p:txBody>
      </p:sp>
    </p:spTree>
    <p:extLst>
      <p:ext uri="{BB962C8B-B14F-4D97-AF65-F5344CB8AC3E}">
        <p14:creationId xmlns:p14="http://schemas.microsoft.com/office/powerpoint/2010/main" val="395680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Asperger’s Syndrome	</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Mild form of Autism</a:t>
            </a:r>
          </a:p>
          <a:p>
            <a:pPr marL="342900" indent="-342900">
              <a:spcBef>
                <a:spcPts val="0"/>
              </a:spcBef>
              <a:buFont typeface="Arial" panose="020B0604020202020204" pitchFamily="34" charset="0"/>
              <a:buChar char="•"/>
            </a:pPr>
            <a:r>
              <a:rPr lang="en-US" sz="2400" dirty="0"/>
              <a:t>Less severe symptoms</a:t>
            </a:r>
          </a:p>
          <a:p>
            <a:pPr marL="342900" indent="-342900">
              <a:spcBef>
                <a:spcPts val="0"/>
              </a:spcBef>
              <a:buFont typeface="Arial" panose="020B0604020202020204" pitchFamily="34" charset="0"/>
              <a:buChar char="•"/>
            </a:pPr>
            <a:r>
              <a:rPr lang="en-US" sz="2400" dirty="0"/>
              <a:t>Absence of language delays</a:t>
            </a:r>
          </a:p>
          <a:p>
            <a:pPr marL="342900" indent="-342900">
              <a:spcBef>
                <a:spcPts val="0"/>
              </a:spcBef>
              <a:buFont typeface="Arial" panose="020B0604020202020204" pitchFamily="34" charset="0"/>
              <a:buChar char="•"/>
            </a:pPr>
            <a:r>
              <a:rPr lang="en-US" sz="2400" dirty="0"/>
              <a:t>Good language and cognitive skills</a:t>
            </a:r>
          </a:p>
          <a:p>
            <a:pPr marL="342900" indent="-342900">
              <a:spcBef>
                <a:spcPts val="0"/>
              </a:spcBef>
              <a:buFont typeface="Arial" panose="020B0604020202020204" pitchFamily="34" charset="0"/>
              <a:buChar char="•"/>
            </a:pPr>
            <a:endParaRPr lang="en-US" dirty="0"/>
          </a:p>
        </p:txBody>
      </p:sp>
    </p:spTree>
    <p:extLst>
      <p:ext uri="{BB962C8B-B14F-4D97-AF65-F5344CB8AC3E}">
        <p14:creationId xmlns:p14="http://schemas.microsoft.com/office/powerpoint/2010/main" val="4278661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Asperger’s – The Science</a:t>
            </a:r>
          </a:p>
        </p:txBody>
      </p:sp>
      <p:pic>
        <p:nvPicPr>
          <p:cNvPr id="7" name="Slide 12 - Asperger's Syndrome - The Basic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73200"/>
            <a:ext cx="7715250" cy="4340225"/>
          </a:xfrm>
        </p:spPr>
      </p:pic>
    </p:spTree>
    <p:extLst>
      <p:ext uri="{BB962C8B-B14F-4D97-AF65-F5344CB8AC3E}">
        <p14:creationId xmlns:p14="http://schemas.microsoft.com/office/powerpoint/2010/main" val="32060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Training </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Participants who are not speaking, please mute to minimize background noise.</a:t>
            </a:r>
          </a:p>
          <a:p>
            <a:pPr marL="342900" indent="-342900">
              <a:spcBef>
                <a:spcPts val="0"/>
              </a:spcBef>
              <a:buFont typeface="Arial" panose="020B0604020202020204" pitchFamily="34" charset="0"/>
              <a:buChar char="•"/>
            </a:pPr>
            <a:r>
              <a:rPr lang="en-US" sz="2400" dirty="0"/>
              <a:t>Please enter questions/comments into the comment box.</a:t>
            </a:r>
          </a:p>
          <a:p>
            <a:pPr marL="342900" indent="-342900">
              <a:spcBef>
                <a:spcPts val="0"/>
              </a:spcBef>
              <a:buFont typeface="Arial" panose="020B0604020202020204" pitchFamily="34" charset="0"/>
              <a:buChar char="•"/>
            </a:pPr>
            <a:r>
              <a:rPr lang="en-US" sz="2400" dirty="0"/>
              <a:t>Following completion, a follow-up email will be send, to include a short evaluation form.</a:t>
            </a:r>
          </a:p>
          <a:p>
            <a:pPr marL="342900" indent="-342900">
              <a:spcBef>
                <a:spcPts val="0"/>
              </a:spcBef>
              <a:buFont typeface="Arial" panose="020B0604020202020204" pitchFamily="34" charset="0"/>
              <a:buChar char="•"/>
            </a:pPr>
            <a:r>
              <a:rPr lang="en-US" sz="2400" dirty="0"/>
              <a:t>Upon receipt of completed evaluation, Certificate of Completion will be provided by CSSRC.</a:t>
            </a:r>
          </a:p>
          <a:p>
            <a:pPr marL="342900" indent="-342900">
              <a:spcBef>
                <a:spcPts val="0"/>
              </a:spcBef>
              <a:buFont typeface="Arial" panose="020B0604020202020204" pitchFamily="34" charset="0"/>
              <a:buChar char="•"/>
            </a:pPr>
            <a:r>
              <a:rPr lang="en-US" sz="2400" dirty="0"/>
              <a:t>Please open tabs in your browser of videos within presentation.</a:t>
            </a:r>
          </a:p>
        </p:txBody>
      </p:sp>
    </p:spTree>
    <p:extLst>
      <p:ext uri="{BB962C8B-B14F-4D97-AF65-F5344CB8AC3E}">
        <p14:creationId xmlns:p14="http://schemas.microsoft.com/office/powerpoint/2010/main" val="1583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Disruptive Behavior Disorders</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Behavioral issues extend beyond a period of 6 months</a:t>
            </a:r>
          </a:p>
          <a:p>
            <a:pPr marL="342900" indent="-342900">
              <a:spcBef>
                <a:spcPts val="0"/>
              </a:spcBef>
              <a:buFont typeface="Arial" panose="020B0604020202020204" pitchFamily="34" charset="0"/>
              <a:buChar char="•"/>
            </a:pPr>
            <a:r>
              <a:rPr lang="en-US" sz="2400" dirty="0"/>
              <a:t>Behaviors occur more frequently than in others</a:t>
            </a:r>
          </a:p>
          <a:p>
            <a:pPr marL="342900" indent="-342900">
              <a:spcBef>
                <a:spcPts val="0"/>
              </a:spcBef>
              <a:buFont typeface="Arial" panose="020B0604020202020204" pitchFamily="34" charset="0"/>
              <a:buChar char="•"/>
            </a:pPr>
            <a:r>
              <a:rPr lang="en-US" sz="2400" dirty="0"/>
              <a:t>Difficulties within friendships</a:t>
            </a:r>
          </a:p>
          <a:p>
            <a:pPr marL="342900" indent="-342900">
              <a:spcBef>
                <a:spcPts val="0"/>
              </a:spcBef>
              <a:buFont typeface="Arial" panose="020B0604020202020204" pitchFamily="34" charset="0"/>
              <a:buChar char="•"/>
            </a:pPr>
            <a:r>
              <a:rPr lang="en-US" sz="2400" dirty="0"/>
              <a:t>Overall functioning considerably compromised</a:t>
            </a:r>
          </a:p>
          <a:p>
            <a:pPr marL="342900" indent="-342900">
              <a:spcBef>
                <a:spcPts val="0"/>
              </a:spcBef>
              <a:buFont typeface="Arial" panose="020B0604020202020204" pitchFamily="34" charset="0"/>
              <a:buChar char="•"/>
            </a:pPr>
            <a:endParaRPr lang="en-US" sz="2400" dirty="0"/>
          </a:p>
          <a:p>
            <a:pPr marL="342900" indent="-342900">
              <a:spcBef>
                <a:spcPts val="0"/>
              </a:spcBef>
              <a:buFont typeface="Arial" panose="020B0604020202020204" pitchFamily="34" charset="0"/>
              <a:buChar char="•"/>
            </a:pPr>
            <a:endParaRPr lang="en-US" sz="2400" dirty="0"/>
          </a:p>
          <a:p>
            <a:pPr marL="342900" indent="-342900">
              <a:spcBef>
                <a:spcPts val="0"/>
              </a:spcBef>
              <a:buFont typeface="Arial" panose="020B0604020202020204" pitchFamily="34" charset="0"/>
              <a:buChar char="•"/>
            </a:pPr>
            <a:endParaRPr lang="en-US" sz="2400" dirty="0"/>
          </a:p>
          <a:p>
            <a:pPr marL="0" indent="0">
              <a:spcBef>
                <a:spcPts val="0"/>
              </a:spcBef>
            </a:pPr>
            <a:r>
              <a:rPr lang="en-US" sz="2400" dirty="0"/>
              <a:t>*Please consider trauma as a component contributing to the individual’s behaviors.</a:t>
            </a:r>
          </a:p>
        </p:txBody>
      </p:sp>
    </p:spTree>
    <p:extLst>
      <p:ext uri="{BB962C8B-B14F-4D97-AF65-F5344CB8AC3E}">
        <p14:creationId xmlns:p14="http://schemas.microsoft.com/office/powerpoint/2010/main" val="2944027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Trauma Considerations</a:t>
            </a:r>
          </a:p>
        </p:txBody>
      </p:sp>
      <p:sp>
        <p:nvSpPr>
          <p:cNvPr id="4" name="Content Placeholder 3"/>
          <p:cNvSpPr>
            <a:spLocks noGrp="1"/>
          </p:cNvSpPr>
          <p:nvPr>
            <p:ph sz="half" idx="1"/>
          </p:nvPr>
        </p:nvSpPr>
        <p:spPr/>
        <p:txBody>
          <a:bodyPr/>
          <a:lstStyle/>
          <a:p>
            <a:pPr marL="457200" indent="-457200">
              <a:spcBef>
                <a:spcPts val="0"/>
              </a:spcBef>
              <a:buFont typeface="Arial" panose="020B0604020202020204" pitchFamily="34" charset="0"/>
              <a:buChar char="•"/>
            </a:pPr>
            <a:r>
              <a:rPr lang="en-US" sz="2400" dirty="0"/>
              <a:t>Worry</a:t>
            </a:r>
          </a:p>
          <a:p>
            <a:pPr marL="457200" indent="-457200">
              <a:spcBef>
                <a:spcPts val="0"/>
              </a:spcBef>
              <a:buFont typeface="Arial" panose="020B0604020202020204" pitchFamily="34" charset="0"/>
              <a:buChar char="•"/>
            </a:pPr>
            <a:r>
              <a:rPr lang="en-US" sz="2400" dirty="0"/>
              <a:t>Sadness</a:t>
            </a:r>
          </a:p>
          <a:p>
            <a:pPr marL="457200" indent="-457200">
              <a:spcBef>
                <a:spcPts val="0"/>
              </a:spcBef>
              <a:buFont typeface="Arial" panose="020B0604020202020204" pitchFamily="34" charset="0"/>
              <a:buChar char="•"/>
            </a:pPr>
            <a:r>
              <a:rPr lang="en-US" sz="2400" dirty="0"/>
              <a:t>Crying often</a:t>
            </a:r>
          </a:p>
          <a:p>
            <a:pPr marL="457200" indent="-457200">
              <a:spcBef>
                <a:spcPts val="0"/>
              </a:spcBef>
              <a:buFont typeface="Arial" panose="020B0604020202020204" pitchFamily="34" charset="0"/>
              <a:buChar char="•"/>
            </a:pPr>
            <a:r>
              <a:rPr lang="en-US" sz="2400" dirty="0"/>
              <a:t>Difficulties thinking</a:t>
            </a:r>
          </a:p>
          <a:p>
            <a:pPr marL="457200" indent="-457200">
              <a:spcBef>
                <a:spcPts val="0"/>
              </a:spcBef>
              <a:buFont typeface="Arial" panose="020B0604020202020204" pitchFamily="34" charset="0"/>
              <a:buChar char="•"/>
            </a:pPr>
            <a:r>
              <a:rPr lang="en-US" sz="2400" dirty="0"/>
              <a:t>Flashbacks</a:t>
            </a:r>
          </a:p>
          <a:p>
            <a:pPr marL="457200" indent="-457200">
              <a:spcBef>
                <a:spcPts val="0"/>
              </a:spcBef>
              <a:buFont typeface="Arial" panose="020B0604020202020204" pitchFamily="34" charset="0"/>
              <a:buChar char="•"/>
            </a:pPr>
            <a:r>
              <a:rPr lang="en-US" sz="2400" dirty="0"/>
              <a:t>Irritability</a:t>
            </a:r>
          </a:p>
          <a:p>
            <a:pPr marL="457200" indent="-457200">
              <a:spcBef>
                <a:spcPts val="0"/>
              </a:spcBef>
              <a:buFont typeface="Arial" panose="020B0604020202020204" pitchFamily="34" charset="0"/>
              <a:buChar char="•"/>
            </a:pPr>
            <a:r>
              <a:rPr lang="en-US" sz="2400" dirty="0"/>
              <a:t>Avoidance of places or people</a:t>
            </a:r>
          </a:p>
          <a:p>
            <a:pPr marL="457200" indent="-457200">
              <a:spcBef>
                <a:spcPts val="0"/>
              </a:spcBef>
              <a:buFont typeface="Arial" panose="020B0604020202020204" pitchFamily="34" charset="0"/>
              <a:buChar char="•"/>
            </a:pPr>
            <a:r>
              <a:rPr lang="en-US" sz="2400" dirty="0"/>
              <a:t>Isolation</a:t>
            </a:r>
          </a:p>
          <a:p>
            <a:pPr marL="457200" indent="-457200">
              <a:spcBef>
                <a:spcPts val="0"/>
              </a:spcBef>
              <a:buFont typeface="Arial" panose="020B0604020202020204" pitchFamily="34" charset="0"/>
              <a:buChar char="•"/>
            </a:pPr>
            <a:endParaRPr lang="en-US" sz="2400" dirty="0"/>
          </a:p>
          <a:p>
            <a:pPr marL="457200" indent="-457200">
              <a:spcBef>
                <a:spcPts val="0"/>
              </a:spcBef>
              <a:buFont typeface="Arial" panose="020B0604020202020204" pitchFamily="34" charset="0"/>
              <a:buChar char="•"/>
            </a:pPr>
            <a:endParaRPr lang="en-US" sz="2400" dirty="0"/>
          </a:p>
          <a:p>
            <a:pPr marL="0" indent="0">
              <a:spcBef>
                <a:spcPts val="0"/>
              </a:spcBef>
            </a:pPr>
            <a:r>
              <a:rPr lang="en-US" sz="1050" dirty="0"/>
              <a:t>Source: National Institute of Mental Health</a:t>
            </a:r>
          </a:p>
        </p:txBody>
      </p:sp>
      <p:sp>
        <p:nvSpPr>
          <p:cNvPr id="5" name="Content Placeholder 4"/>
          <p:cNvSpPr>
            <a:spLocks noGrp="1"/>
          </p:cNvSpPr>
          <p:nvPr>
            <p:ph sz="half" idx="2"/>
          </p:nvPr>
        </p:nvSpPr>
        <p:spPr/>
        <p:txBody>
          <a:bodyPr/>
          <a:lstStyle/>
          <a:p>
            <a:pPr marL="457200" indent="-457200">
              <a:spcBef>
                <a:spcPts val="0"/>
              </a:spcBef>
              <a:buFont typeface="Arial" panose="020B0604020202020204" pitchFamily="34" charset="0"/>
              <a:buChar char="•"/>
            </a:pPr>
            <a:r>
              <a:rPr lang="en-US" sz="2400" dirty="0"/>
              <a:t>Headaches</a:t>
            </a:r>
          </a:p>
          <a:p>
            <a:pPr marL="457200" indent="-457200">
              <a:spcBef>
                <a:spcPts val="0"/>
              </a:spcBef>
              <a:buFont typeface="Arial" panose="020B0604020202020204" pitchFamily="34" charset="0"/>
              <a:buChar char="•"/>
            </a:pPr>
            <a:r>
              <a:rPr lang="en-US" sz="2400" dirty="0"/>
              <a:t>Stomach pain and digestive issues</a:t>
            </a:r>
          </a:p>
          <a:p>
            <a:pPr marL="457200" indent="-457200">
              <a:spcBef>
                <a:spcPts val="0"/>
              </a:spcBef>
              <a:buFont typeface="Arial" panose="020B0604020202020204" pitchFamily="34" charset="0"/>
              <a:buChar char="•"/>
            </a:pPr>
            <a:r>
              <a:rPr lang="en-US" sz="2400" dirty="0"/>
              <a:t>Feeling tired</a:t>
            </a:r>
          </a:p>
          <a:p>
            <a:pPr marL="457200" indent="-457200">
              <a:spcBef>
                <a:spcPts val="0"/>
              </a:spcBef>
              <a:buFont typeface="Arial" panose="020B0604020202020204" pitchFamily="34" charset="0"/>
              <a:buChar char="•"/>
            </a:pPr>
            <a:r>
              <a:rPr lang="en-US" sz="2400" dirty="0"/>
              <a:t>Racing heart and sweating</a:t>
            </a:r>
          </a:p>
          <a:p>
            <a:pPr marL="457200" indent="-457200">
              <a:spcBef>
                <a:spcPts val="0"/>
              </a:spcBef>
              <a:buFont typeface="Arial" panose="020B0604020202020204" pitchFamily="34" charset="0"/>
              <a:buChar char="•"/>
            </a:pPr>
            <a:r>
              <a:rPr lang="en-US" sz="2400" dirty="0"/>
              <a:t>Being very jumpy and easily startled</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427564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 Signs?</a:t>
            </a:r>
          </a:p>
        </p:txBody>
      </p:sp>
      <p:sp>
        <p:nvSpPr>
          <p:cNvPr id="4" name="Content Placeholder 3"/>
          <p:cNvSpPr>
            <a:spLocks noGrp="1"/>
          </p:cNvSpPr>
          <p:nvPr>
            <p:ph sz="half" idx="1"/>
          </p:nvPr>
        </p:nvSpPr>
        <p:spPr>
          <a:xfrm>
            <a:off x="443753" y="1371600"/>
            <a:ext cx="4038600" cy="4718304"/>
          </a:xfrm>
        </p:spPr>
        <p:txBody>
          <a:bodyPr/>
          <a:lstStyle/>
          <a:p>
            <a:pPr marL="342900" indent="-342900">
              <a:spcBef>
                <a:spcPts val="0"/>
              </a:spcBef>
              <a:buFont typeface="Arial" panose="020B0604020202020204" pitchFamily="34" charset="0"/>
              <a:buChar char="•"/>
            </a:pPr>
            <a:r>
              <a:rPr lang="en-US" sz="2400" dirty="0"/>
              <a:t>Hopelessness</a:t>
            </a:r>
          </a:p>
          <a:p>
            <a:pPr marL="342900" indent="-342900">
              <a:spcBef>
                <a:spcPts val="0"/>
              </a:spcBef>
              <a:buFont typeface="Arial" panose="020B0604020202020204" pitchFamily="34" charset="0"/>
              <a:buChar char="•"/>
            </a:pPr>
            <a:r>
              <a:rPr lang="en-US" sz="2400" dirty="0"/>
              <a:t>Loss of energy</a:t>
            </a:r>
          </a:p>
          <a:p>
            <a:pPr marL="342900" indent="-342900">
              <a:spcBef>
                <a:spcPts val="0"/>
              </a:spcBef>
              <a:buFont typeface="Arial" panose="020B0604020202020204" pitchFamily="34" charset="0"/>
              <a:buChar char="•"/>
            </a:pPr>
            <a:r>
              <a:rPr lang="en-US" sz="2400" dirty="0"/>
              <a:t>Hallucinations</a:t>
            </a:r>
          </a:p>
          <a:p>
            <a:pPr marL="342900" indent="-342900">
              <a:spcBef>
                <a:spcPts val="0"/>
              </a:spcBef>
              <a:buFont typeface="Arial" panose="020B0604020202020204" pitchFamily="34" charset="0"/>
              <a:buChar char="•"/>
            </a:pPr>
            <a:r>
              <a:rPr lang="en-US" sz="2400" dirty="0"/>
              <a:t>Loss of interest</a:t>
            </a:r>
          </a:p>
          <a:p>
            <a:pPr marL="342900" indent="-342900">
              <a:spcBef>
                <a:spcPts val="0"/>
              </a:spcBef>
              <a:buFont typeface="Arial" panose="020B0604020202020204" pitchFamily="34" charset="0"/>
              <a:buChar char="•"/>
            </a:pPr>
            <a:r>
              <a:rPr lang="en-US" sz="2400" dirty="0"/>
              <a:t>Avoidance of activities</a:t>
            </a:r>
          </a:p>
          <a:p>
            <a:pPr marL="342900" indent="-342900">
              <a:spcBef>
                <a:spcPts val="0"/>
              </a:spcBef>
              <a:buFont typeface="Arial" panose="020B0604020202020204" pitchFamily="34" charset="0"/>
              <a:buChar char="•"/>
            </a:pPr>
            <a:r>
              <a:rPr lang="en-US" sz="2400" dirty="0"/>
              <a:t>Abuse of substances</a:t>
            </a:r>
          </a:p>
        </p:txBody>
      </p:sp>
      <p:sp>
        <p:nvSpPr>
          <p:cNvPr id="5" name="Content Placeholder 4"/>
          <p:cNvSpPr>
            <a:spLocks noGrp="1"/>
          </p:cNvSpPr>
          <p:nvPr>
            <p:ph sz="half" idx="2"/>
          </p:nvPr>
        </p:nvSpPr>
        <p:spPr>
          <a:xfrm>
            <a:off x="4634753" y="1371600"/>
            <a:ext cx="4038600" cy="4718304"/>
          </a:xfrm>
        </p:spPr>
        <p:txBody>
          <a:bodyPr/>
          <a:lstStyle/>
          <a:p>
            <a:pPr marL="342900" indent="-342900">
              <a:spcBef>
                <a:spcPts val="0"/>
              </a:spcBef>
              <a:buFont typeface="Arial" panose="020B0604020202020204" pitchFamily="34" charset="0"/>
              <a:buChar char="•"/>
            </a:pPr>
            <a:r>
              <a:rPr lang="en-US" sz="2400" dirty="0"/>
              <a:t>Changes in eating habits</a:t>
            </a:r>
          </a:p>
          <a:p>
            <a:pPr marL="342900" indent="-342900">
              <a:spcBef>
                <a:spcPts val="0"/>
              </a:spcBef>
              <a:buFont typeface="Arial" panose="020B0604020202020204" pitchFamily="34" charset="0"/>
              <a:buChar char="•"/>
            </a:pPr>
            <a:r>
              <a:rPr lang="en-US" sz="2400" dirty="0"/>
              <a:t>Thoughts of suicide</a:t>
            </a:r>
          </a:p>
          <a:p>
            <a:pPr marL="342900" indent="-342900">
              <a:spcBef>
                <a:spcPts val="0"/>
              </a:spcBef>
              <a:buFont typeface="Arial" panose="020B0604020202020204" pitchFamily="34" charset="0"/>
              <a:buChar char="•"/>
            </a:pPr>
            <a:r>
              <a:rPr lang="en-US" sz="2400" dirty="0"/>
              <a:t>Extreme mood changes</a:t>
            </a:r>
          </a:p>
          <a:p>
            <a:pPr marL="342900" indent="-342900">
              <a:spcBef>
                <a:spcPts val="0"/>
              </a:spcBef>
              <a:buFont typeface="Arial" panose="020B0604020202020204" pitchFamily="34" charset="0"/>
              <a:buChar char="•"/>
            </a:pPr>
            <a:r>
              <a:rPr lang="en-US" sz="2400" dirty="0"/>
              <a:t>Relationship difficulties</a:t>
            </a:r>
          </a:p>
          <a:p>
            <a:pPr marL="342900" indent="-342900">
              <a:spcBef>
                <a:spcPts val="0"/>
              </a:spcBef>
              <a:buFont typeface="Arial" panose="020B0604020202020204" pitchFamily="34" charset="0"/>
              <a:buChar char="•"/>
            </a:pPr>
            <a:r>
              <a:rPr lang="en-US" sz="2400" dirty="0"/>
              <a:t>Frequent disobedience or aggression</a:t>
            </a:r>
          </a:p>
          <a:p>
            <a:pPr marL="342900" indent="-342900">
              <a:spcBef>
                <a:spcPts val="0"/>
              </a:spcBef>
              <a:buFont typeface="Arial" panose="020B0604020202020204" pitchFamily="34" charset="0"/>
              <a:buChar char="•"/>
            </a:pPr>
            <a:r>
              <a:rPr lang="en-US" sz="2400" dirty="0"/>
              <a:t>Changes in school performance</a:t>
            </a:r>
          </a:p>
        </p:txBody>
      </p:sp>
    </p:spTree>
    <p:extLst>
      <p:ext uri="{BB962C8B-B14F-4D97-AF65-F5344CB8AC3E}">
        <p14:creationId xmlns:p14="http://schemas.microsoft.com/office/powerpoint/2010/main" val="563753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Distance Learning: COVID-19</a:t>
            </a:r>
          </a:p>
        </p:txBody>
      </p:sp>
      <p:sp>
        <p:nvSpPr>
          <p:cNvPr id="5" name="Content Placeholder 4"/>
          <p:cNvSpPr>
            <a:spLocks noGrp="1"/>
          </p:cNvSpPr>
          <p:nvPr>
            <p:ph idx="1"/>
          </p:nvPr>
        </p:nvSpPr>
        <p:spPr/>
        <p:txBody>
          <a:bodyPr/>
          <a:lstStyle/>
          <a:p>
            <a:pPr>
              <a:spcBef>
                <a:spcPts val="0"/>
              </a:spcBef>
              <a:spcAft>
                <a:spcPts val="1600"/>
              </a:spcAft>
            </a:pPr>
            <a:r>
              <a:rPr lang="en-US" sz="1800" b="1" dirty="0">
                <a:solidFill>
                  <a:srgbClr val="000000"/>
                </a:solidFill>
                <a:latin typeface="Playfair Display"/>
              </a:rPr>
              <a:t>During this time, students will experience:</a:t>
            </a:r>
          </a:p>
          <a:p>
            <a:pPr>
              <a:spcBef>
                <a:spcPts val="0"/>
              </a:spcBef>
              <a:spcAft>
                <a:spcPts val="0"/>
              </a:spcAft>
              <a:buFont typeface="Arial" panose="020B0604020202020204" pitchFamily="34" charset="0"/>
              <a:buChar char="•"/>
            </a:pPr>
            <a:r>
              <a:rPr lang="en-US" sz="2400" i="1" dirty="0">
                <a:solidFill>
                  <a:srgbClr val="000000"/>
                </a:solidFill>
                <a:latin typeface="Playfair Display"/>
              </a:rPr>
              <a:t>Additional stressors</a:t>
            </a:r>
            <a:endParaRPr lang="en-US" sz="2400" dirty="0">
              <a:solidFill>
                <a:srgbClr val="000000"/>
              </a:solidFill>
              <a:latin typeface="Old Standard TT"/>
            </a:endParaRPr>
          </a:p>
          <a:p>
            <a:pPr>
              <a:spcBef>
                <a:spcPts val="0"/>
              </a:spcBef>
              <a:spcAft>
                <a:spcPts val="0"/>
              </a:spcAft>
              <a:buFont typeface="Arial" panose="020B0604020202020204" pitchFamily="34" charset="0"/>
              <a:buChar char="•"/>
            </a:pPr>
            <a:r>
              <a:rPr lang="en-US" sz="2400" i="1" dirty="0">
                <a:solidFill>
                  <a:srgbClr val="000000"/>
                </a:solidFill>
                <a:latin typeface="Playfair Display"/>
              </a:rPr>
              <a:t>Increased anxiety regarding education</a:t>
            </a:r>
            <a:endParaRPr lang="en-US" sz="2400" dirty="0">
              <a:solidFill>
                <a:srgbClr val="000000"/>
              </a:solidFill>
              <a:latin typeface="Old Standard TT"/>
            </a:endParaRPr>
          </a:p>
          <a:p>
            <a:pPr>
              <a:spcBef>
                <a:spcPts val="0"/>
              </a:spcBef>
              <a:spcAft>
                <a:spcPts val="0"/>
              </a:spcAft>
              <a:buFont typeface="Arial" panose="020B0604020202020204" pitchFamily="34" charset="0"/>
              <a:buChar char="•"/>
            </a:pPr>
            <a:r>
              <a:rPr lang="en-US" sz="2400" i="1" dirty="0">
                <a:solidFill>
                  <a:srgbClr val="000000"/>
                </a:solidFill>
                <a:latin typeface="Playfair Display"/>
              </a:rPr>
              <a:t>Uncertainty surrounding the future</a:t>
            </a:r>
            <a:endParaRPr lang="en-US" sz="2400" dirty="0">
              <a:solidFill>
                <a:srgbClr val="000000"/>
              </a:solidFill>
              <a:latin typeface="Old Standard TT"/>
            </a:endParaRPr>
          </a:p>
          <a:p>
            <a:pPr>
              <a:spcBef>
                <a:spcPts val="0"/>
              </a:spcBef>
              <a:spcAft>
                <a:spcPts val="0"/>
              </a:spcAft>
              <a:buFont typeface="Arial" panose="020B0604020202020204" pitchFamily="34" charset="0"/>
              <a:buChar char="•"/>
            </a:pPr>
            <a:r>
              <a:rPr lang="en-US" sz="2400" i="1" dirty="0">
                <a:solidFill>
                  <a:srgbClr val="000000"/>
                </a:solidFill>
                <a:latin typeface="Playfair Display"/>
              </a:rPr>
              <a:t>Lack of opportunities to reach out</a:t>
            </a:r>
            <a:endParaRPr lang="en-US" sz="2400" dirty="0">
              <a:solidFill>
                <a:srgbClr val="000000"/>
              </a:solidFill>
              <a:latin typeface="Old Standard TT"/>
            </a:endParaRPr>
          </a:p>
          <a:p>
            <a:pPr>
              <a:spcBef>
                <a:spcPts val="0"/>
              </a:spcBef>
              <a:spcAft>
                <a:spcPts val="0"/>
              </a:spcAft>
              <a:buFont typeface="Arial" panose="020B0604020202020204" pitchFamily="34" charset="0"/>
              <a:buChar char="•"/>
            </a:pPr>
            <a:r>
              <a:rPr lang="en-US" sz="2400" i="1" dirty="0">
                <a:solidFill>
                  <a:srgbClr val="000000"/>
                </a:solidFill>
                <a:latin typeface="Playfair Display"/>
              </a:rPr>
              <a:t>Changes in sleep or eating patterns</a:t>
            </a:r>
            <a:endParaRPr lang="en-US" sz="2400" dirty="0">
              <a:solidFill>
                <a:srgbClr val="000000"/>
              </a:solidFill>
              <a:latin typeface="Old Standard TT"/>
            </a:endParaRPr>
          </a:p>
          <a:p>
            <a:pPr>
              <a:spcBef>
                <a:spcPts val="0"/>
              </a:spcBef>
              <a:spcAft>
                <a:spcPts val="0"/>
              </a:spcAft>
              <a:buFont typeface="Arial" panose="020B0604020202020204" pitchFamily="34" charset="0"/>
              <a:buChar char="•"/>
            </a:pPr>
            <a:r>
              <a:rPr lang="en-US" sz="2400" i="1" dirty="0">
                <a:solidFill>
                  <a:srgbClr val="000000"/>
                </a:solidFill>
                <a:latin typeface="Playfair Display"/>
              </a:rPr>
              <a:t>Fear and worry about health</a:t>
            </a:r>
            <a:endParaRPr lang="en-US" sz="2400" dirty="0">
              <a:solidFill>
                <a:srgbClr val="000000"/>
              </a:solidFill>
              <a:latin typeface="Old Standard TT"/>
            </a:endParaRPr>
          </a:p>
          <a:p>
            <a:pPr>
              <a:spcBef>
                <a:spcPts val="0"/>
              </a:spcBef>
              <a:spcAft>
                <a:spcPts val="0"/>
              </a:spcAft>
              <a:buFont typeface="Arial" panose="020B0604020202020204" pitchFamily="34" charset="0"/>
              <a:buChar char="•"/>
            </a:pPr>
            <a:r>
              <a:rPr lang="en-US" sz="2400" i="1" dirty="0">
                <a:solidFill>
                  <a:srgbClr val="000000"/>
                </a:solidFill>
                <a:latin typeface="Playfair Display"/>
              </a:rPr>
              <a:t>Lack of connection</a:t>
            </a:r>
            <a:endParaRPr lang="en-US" sz="2400" dirty="0">
              <a:solidFill>
                <a:srgbClr val="000000"/>
              </a:solidFill>
              <a:latin typeface="Old Standard TT"/>
            </a:endParaRPr>
          </a:p>
          <a:p>
            <a:pPr>
              <a:spcBef>
                <a:spcPts val="0"/>
              </a:spcBef>
              <a:spcAft>
                <a:spcPts val="0"/>
              </a:spcAft>
              <a:buFont typeface="Arial" panose="020B0604020202020204" pitchFamily="34" charset="0"/>
              <a:buChar char="•"/>
            </a:pPr>
            <a:r>
              <a:rPr lang="en-US" sz="2400" i="1" dirty="0">
                <a:solidFill>
                  <a:srgbClr val="000000"/>
                </a:solidFill>
                <a:latin typeface="Playfair Display"/>
              </a:rPr>
              <a:t>Lack of coping strategies</a:t>
            </a:r>
            <a:endParaRPr lang="en-US" sz="2400" dirty="0">
              <a:solidFill>
                <a:srgbClr val="000000"/>
              </a:solidFill>
              <a:latin typeface="Old Standard TT"/>
            </a:endParaRPr>
          </a:p>
          <a:p>
            <a:pPr>
              <a:spcBef>
                <a:spcPts val="0"/>
              </a:spcBef>
              <a:spcAft>
                <a:spcPts val="1600"/>
              </a:spcAft>
              <a:buFont typeface="Arial" panose="020B0604020202020204" pitchFamily="34" charset="0"/>
              <a:buChar char="•"/>
            </a:pPr>
            <a:r>
              <a:rPr lang="en-US" sz="2400" i="1" dirty="0">
                <a:solidFill>
                  <a:srgbClr val="000000"/>
                </a:solidFill>
                <a:latin typeface="Playfair Display"/>
              </a:rPr>
              <a:t>Impacts similar to a traumatic event</a:t>
            </a:r>
            <a:endParaRPr lang="en-US" sz="2400" dirty="0">
              <a:solidFill>
                <a:srgbClr val="000000"/>
              </a:solidFill>
              <a:latin typeface="Old Standard TT"/>
            </a:endParaRPr>
          </a:p>
          <a:p>
            <a:endParaRPr lang="en-US" sz="2800" dirty="0"/>
          </a:p>
        </p:txBody>
      </p:sp>
      <p:pic>
        <p:nvPicPr>
          <p:cNvPr id="4100" name="Picture 4" descr="person sitting at a textile grayscal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743200"/>
            <a:ext cx="3072276" cy="199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07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accent1"/>
                </a:solidFill>
              </a:rPr>
              <a:t>Additional Warning Signs</a:t>
            </a:r>
          </a:p>
        </p:txBody>
      </p:sp>
      <p:sp>
        <p:nvSpPr>
          <p:cNvPr id="3" name="Content Placeholder 2"/>
          <p:cNvSpPr>
            <a:spLocks noGrp="1"/>
          </p:cNvSpPr>
          <p:nvPr>
            <p:ph sz="half" idx="1"/>
          </p:nvPr>
        </p:nvSpPr>
        <p:spPr>
          <a:xfrm>
            <a:off x="457200" y="1295400"/>
            <a:ext cx="4038600" cy="4718304"/>
          </a:xfrm>
        </p:spPr>
        <p:txBody>
          <a:bodyPr/>
          <a:lstStyle/>
          <a:p>
            <a:pPr marL="4826">
              <a:spcBef>
                <a:spcPts val="0"/>
              </a:spcBef>
            </a:pPr>
            <a:r>
              <a:rPr lang="en-US" sz="3600" dirty="0"/>
              <a:t>Physical:</a:t>
            </a:r>
          </a:p>
          <a:p>
            <a:pPr marL="4826" indent="-571500">
              <a:lnSpc>
                <a:spcPct val="150000"/>
              </a:lnSpc>
              <a:spcBef>
                <a:spcPts val="0"/>
              </a:spcBef>
              <a:buFont typeface="Arial" panose="020B0604020202020204" pitchFamily="34" charset="0"/>
              <a:buChar char="•"/>
            </a:pPr>
            <a:r>
              <a:rPr lang="en-US" sz="2400" dirty="0"/>
              <a:t>Chest Pain</a:t>
            </a:r>
          </a:p>
          <a:p>
            <a:pPr marL="4826" indent="-571500">
              <a:lnSpc>
                <a:spcPct val="150000"/>
              </a:lnSpc>
              <a:spcBef>
                <a:spcPts val="0"/>
              </a:spcBef>
              <a:buFont typeface="Arial" panose="020B0604020202020204" pitchFamily="34" charset="0"/>
              <a:buChar char="•"/>
            </a:pPr>
            <a:r>
              <a:rPr lang="en-US" sz="2400" dirty="0"/>
              <a:t>Difficulty Breathing</a:t>
            </a:r>
          </a:p>
          <a:p>
            <a:pPr marL="4826" indent="-571500">
              <a:lnSpc>
                <a:spcPct val="150000"/>
              </a:lnSpc>
              <a:spcBef>
                <a:spcPts val="0"/>
              </a:spcBef>
              <a:buFont typeface="Arial" panose="020B0604020202020204" pitchFamily="34" charset="0"/>
              <a:buChar char="•"/>
            </a:pPr>
            <a:r>
              <a:rPr lang="en-US" sz="2400" dirty="0"/>
              <a:t>Upset Stomach</a:t>
            </a:r>
          </a:p>
          <a:p>
            <a:pPr marL="4826" indent="-571500">
              <a:lnSpc>
                <a:spcPct val="150000"/>
              </a:lnSpc>
              <a:spcBef>
                <a:spcPts val="0"/>
              </a:spcBef>
              <a:buFont typeface="Arial" panose="020B0604020202020204" pitchFamily="34" charset="0"/>
              <a:buChar char="•"/>
            </a:pPr>
            <a:r>
              <a:rPr lang="en-US" sz="2400" dirty="0"/>
              <a:t>Dizziness</a:t>
            </a:r>
          </a:p>
          <a:p>
            <a:pPr marL="4826" indent="-571500">
              <a:lnSpc>
                <a:spcPct val="150000"/>
              </a:lnSpc>
              <a:spcBef>
                <a:spcPts val="0"/>
              </a:spcBef>
              <a:buFont typeface="Arial" panose="020B0604020202020204" pitchFamily="34" charset="0"/>
              <a:buChar char="•"/>
            </a:pPr>
            <a:r>
              <a:rPr lang="en-US" sz="2400" dirty="0"/>
              <a:t>Rapid Heartbeat</a:t>
            </a:r>
          </a:p>
        </p:txBody>
      </p:sp>
      <p:sp>
        <p:nvSpPr>
          <p:cNvPr id="6" name="Content Placeholder 5"/>
          <p:cNvSpPr>
            <a:spLocks noGrp="1"/>
          </p:cNvSpPr>
          <p:nvPr>
            <p:ph sz="half" idx="2"/>
          </p:nvPr>
        </p:nvSpPr>
        <p:spPr>
          <a:xfrm>
            <a:off x="4666129" y="1281953"/>
            <a:ext cx="4038600" cy="4718304"/>
          </a:xfrm>
        </p:spPr>
        <p:txBody>
          <a:bodyPr/>
          <a:lstStyle/>
          <a:p>
            <a:pPr>
              <a:spcBef>
                <a:spcPts val="0"/>
              </a:spcBef>
            </a:pPr>
            <a:r>
              <a:rPr lang="en-US" sz="3600" dirty="0"/>
              <a:t>Emotional:</a:t>
            </a:r>
          </a:p>
          <a:p>
            <a:pPr marL="342900" indent="-342900">
              <a:lnSpc>
                <a:spcPct val="150000"/>
              </a:lnSpc>
              <a:spcBef>
                <a:spcPts val="0"/>
              </a:spcBef>
              <a:buFont typeface="Arial" panose="020B0604020202020204" pitchFamily="34" charset="0"/>
              <a:buChar char="•"/>
            </a:pPr>
            <a:r>
              <a:rPr lang="en-US" sz="2400" dirty="0"/>
              <a:t>Agitation/Nervousness</a:t>
            </a:r>
          </a:p>
          <a:p>
            <a:pPr marL="342900" indent="-342900">
              <a:lnSpc>
                <a:spcPct val="150000"/>
              </a:lnSpc>
              <a:spcBef>
                <a:spcPts val="0"/>
              </a:spcBef>
              <a:buFont typeface="Arial" panose="020B0604020202020204" pitchFamily="34" charset="0"/>
              <a:buChar char="•"/>
            </a:pPr>
            <a:r>
              <a:rPr lang="en-US" sz="2400" dirty="0"/>
              <a:t>Difficulty Concentrating</a:t>
            </a:r>
          </a:p>
          <a:p>
            <a:pPr marL="342900" indent="-342900">
              <a:lnSpc>
                <a:spcPct val="150000"/>
              </a:lnSpc>
              <a:spcBef>
                <a:spcPts val="0"/>
              </a:spcBef>
              <a:buFont typeface="Arial" panose="020B0604020202020204" pitchFamily="34" charset="0"/>
              <a:buChar char="•"/>
            </a:pPr>
            <a:r>
              <a:rPr lang="en-US" sz="2400" dirty="0"/>
              <a:t>Excessive Worry/Thoughts/Fears</a:t>
            </a:r>
          </a:p>
          <a:p>
            <a:pPr marL="342900" indent="-342900">
              <a:lnSpc>
                <a:spcPct val="150000"/>
              </a:lnSpc>
              <a:spcBef>
                <a:spcPts val="0"/>
              </a:spcBef>
              <a:buFont typeface="Arial" panose="020B0604020202020204" pitchFamily="34" charset="0"/>
              <a:buChar char="•"/>
            </a:pPr>
            <a:r>
              <a:rPr lang="en-US" sz="2400" dirty="0"/>
              <a:t>Sleep Disturbance</a:t>
            </a:r>
          </a:p>
          <a:p>
            <a:pPr marL="342900" indent="-342900">
              <a:lnSpc>
                <a:spcPct val="150000"/>
              </a:lnSpc>
              <a:spcBef>
                <a:spcPts val="0"/>
              </a:spcBef>
              <a:buFont typeface="Arial" panose="020B0604020202020204" pitchFamily="34" charset="0"/>
              <a:buChar char="•"/>
            </a:pPr>
            <a:r>
              <a:rPr lang="en-US" sz="2400" dirty="0"/>
              <a:t>Unexplained Outbursts</a:t>
            </a:r>
          </a:p>
          <a:p>
            <a:pPr marL="342900" indent="-342900">
              <a:lnSpc>
                <a:spcPct val="150000"/>
              </a:lnSpc>
              <a:buFont typeface="Arial" panose="020B0604020202020204" pitchFamily="34" charset="0"/>
              <a:buChar char="•"/>
            </a:pPr>
            <a:endParaRPr lang="en-US" sz="2400" dirty="0"/>
          </a:p>
          <a:p>
            <a:endParaRPr lang="en-US" sz="2000" dirty="0"/>
          </a:p>
        </p:txBody>
      </p:sp>
    </p:spTree>
    <p:extLst>
      <p:ext uri="{BB962C8B-B14F-4D97-AF65-F5344CB8AC3E}">
        <p14:creationId xmlns:p14="http://schemas.microsoft.com/office/powerpoint/2010/main" val="3876818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Now?</a:t>
            </a:r>
          </a:p>
        </p:txBody>
      </p:sp>
      <p:sp>
        <p:nvSpPr>
          <p:cNvPr id="3" name="Content Placeholder 2"/>
          <p:cNvSpPr>
            <a:spLocks noGrp="1"/>
          </p:cNvSpPr>
          <p:nvPr>
            <p:ph idx="1"/>
          </p:nvPr>
        </p:nvSpPr>
        <p:spPr>
          <a:xfrm>
            <a:off x="424072" y="1249246"/>
            <a:ext cx="7715250" cy="4194572"/>
          </a:xfrm>
        </p:spPr>
        <p:txBody>
          <a:bodyPr/>
          <a:lstStyle/>
          <a:p>
            <a:pPr marL="342900" indent="-342900">
              <a:spcBef>
                <a:spcPts val="0"/>
              </a:spcBef>
              <a:buFont typeface="Arial" panose="020B0604020202020204" pitchFamily="34" charset="0"/>
              <a:buChar char="•"/>
            </a:pPr>
            <a:r>
              <a:rPr lang="en-US" sz="2400" dirty="0"/>
              <a:t>Decide it’s OK to talk to students about struggles</a:t>
            </a:r>
          </a:p>
          <a:p>
            <a:pPr marL="342900" indent="-342900">
              <a:spcBef>
                <a:spcPts val="0"/>
              </a:spcBef>
              <a:buFont typeface="Arial" panose="020B0604020202020204" pitchFamily="34" charset="0"/>
              <a:buChar char="•"/>
            </a:pPr>
            <a:r>
              <a:rPr lang="en-US" sz="2400" dirty="0"/>
              <a:t>ASK!</a:t>
            </a:r>
          </a:p>
          <a:p>
            <a:pPr marL="342900" indent="-342900">
              <a:spcBef>
                <a:spcPts val="0"/>
              </a:spcBef>
              <a:buFont typeface="Arial" panose="020B0604020202020204" pitchFamily="34" charset="0"/>
              <a:buChar char="•"/>
            </a:pPr>
            <a:r>
              <a:rPr lang="en-US" sz="2400" dirty="0"/>
              <a:t>Address Stigma</a:t>
            </a:r>
          </a:p>
          <a:p>
            <a:pPr marL="342900" indent="-342900">
              <a:spcBef>
                <a:spcPts val="0"/>
              </a:spcBef>
              <a:buFont typeface="Arial" panose="020B0604020202020204" pitchFamily="34" charset="0"/>
              <a:buChar char="•"/>
            </a:pPr>
            <a:r>
              <a:rPr lang="en-US" sz="2400" dirty="0"/>
              <a:t>Encourage students to identify trusted adult/family member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429000"/>
            <a:ext cx="4038600" cy="2378988"/>
          </a:xfrm>
          <a:prstGeom prst="rect">
            <a:avLst/>
          </a:prstGeom>
        </p:spPr>
      </p:pic>
    </p:spTree>
    <p:extLst>
      <p:ext uri="{BB962C8B-B14F-4D97-AF65-F5344CB8AC3E}">
        <p14:creationId xmlns:p14="http://schemas.microsoft.com/office/powerpoint/2010/main" val="2643553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Treatment</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Lack of Experienced Providers</a:t>
            </a:r>
          </a:p>
          <a:p>
            <a:pPr marL="342900" indent="-342900">
              <a:spcBef>
                <a:spcPts val="0"/>
              </a:spcBef>
              <a:buFont typeface="Arial" panose="020B0604020202020204" pitchFamily="34" charset="0"/>
              <a:buChar char="•"/>
            </a:pPr>
            <a:r>
              <a:rPr lang="en-US" sz="2400" dirty="0"/>
              <a:t>Missed Opportunities</a:t>
            </a:r>
          </a:p>
          <a:p>
            <a:pPr marL="342900" indent="-342900">
              <a:spcBef>
                <a:spcPts val="0"/>
              </a:spcBef>
              <a:buFont typeface="Arial" panose="020B0604020202020204" pitchFamily="34" charset="0"/>
              <a:buChar char="•"/>
            </a:pPr>
            <a:r>
              <a:rPr lang="en-US" sz="2400" dirty="0"/>
              <a:t>Poorly Coordinated Services</a:t>
            </a:r>
          </a:p>
          <a:p>
            <a:pPr marL="342900" indent="-342900">
              <a:spcBef>
                <a:spcPts val="0"/>
              </a:spcBef>
              <a:buFont typeface="Arial" panose="020B0604020202020204" pitchFamily="34" charset="0"/>
              <a:buChar char="•"/>
            </a:pPr>
            <a:r>
              <a:rPr lang="en-US" sz="2400" dirty="0"/>
              <a:t>Stigma</a:t>
            </a:r>
          </a:p>
          <a:p>
            <a:pPr marL="342900" indent="-342900">
              <a:spcBef>
                <a:spcPts val="0"/>
              </a:spcBef>
              <a:buFont typeface="Arial" panose="020B0604020202020204" pitchFamily="34" charset="0"/>
              <a:buChar char="•"/>
            </a:pPr>
            <a:r>
              <a:rPr lang="en-US" sz="2400" dirty="0"/>
              <a:t>Lack of Health Care Coverage</a:t>
            </a:r>
          </a:p>
        </p:txBody>
      </p:sp>
      <p:pic>
        <p:nvPicPr>
          <p:cNvPr id="3074" name="Picture 2" descr="Hands, Fence, Freedom, Border, W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583826"/>
            <a:ext cx="4267200" cy="211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01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I support youth?</a:t>
            </a:r>
          </a:p>
        </p:txBody>
      </p:sp>
      <p:sp>
        <p:nvSpPr>
          <p:cNvPr id="3" name="Content Placeholder 2"/>
          <p:cNvSpPr>
            <a:spLocks noGrp="1"/>
          </p:cNvSpPr>
          <p:nvPr>
            <p:ph idx="1"/>
          </p:nvPr>
        </p:nvSpPr>
        <p:spPr/>
        <p:txBody>
          <a:bodyPr/>
          <a:lstStyle/>
          <a:p>
            <a:pPr>
              <a:spcBef>
                <a:spcPts val="0"/>
              </a:spcBef>
              <a:spcAft>
                <a:spcPts val="0"/>
              </a:spcAft>
              <a:buFont typeface="Arial" panose="020B0604020202020204" pitchFamily="34" charset="0"/>
              <a:buChar char="•"/>
            </a:pPr>
            <a:r>
              <a:rPr lang="en-US" sz="2400" dirty="0">
                <a:solidFill>
                  <a:srgbClr val="000000"/>
                </a:solidFill>
                <a:latin typeface="Playfair Display"/>
              </a:rPr>
              <a:t>Slow the situation down</a:t>
            </a:r>
          </a:p>
          <a:p>
            <a:pPr>
              <a:spcBef>
                <a:spcPts val="0"/>
              </a:spcBef>
              <a:spcAft>
                <a:spcPts val="0"/>
              </a:spcAft>
              <a:buFont typeface="Arial" panose="020B0604020202020204" pitchFamily="34" charset="0"/>
              <a:buChar char="•"/>
            </a:pPr>
            <a:r>
              <a:rPr lang="en-US" sz="2400" dirty="0">
                <a:solidFill>
                  <a:srgbClr val="000000"/>
                </a:solidFill>
                <a:latin typeface="Playfair Display"/>
              </a:rPr>
              <a:t>Be compassionate </a:t>
            </a:r>
          </a:p>
          <a:p>
            <a:pPr>
              <a:spcBef>
                <a:spcPts val="0"/>
              </a:spcBef>
              <a:spcAft>
                <a:spcPts val="0"/>
              </a:spcAft>
              <a:buFont typeface="Arial" panose="020B0604020202020204" pitchFamily="34" charset="0"/>
              <a:buChar char="•"/>
            </a:pPr>
            <a:r>
              <a:rPr lang="en-US" sz="2400" dirty="0">
                <a:solidFill>
                  <a:srgbClr val="000000"/>
                </a:solidFill>
                <a:latin typeface="Playfair Display"/>
              </a:rPr>
              <a:t>Using “I” statements, state nonjudgmentally what you have noticed</a:t>
            </a:r>
          </a:p>
          <a:p>
            <a:pPr>
              <a:spcBef>
                <a:spcPts val="0"/>
              </a:spcBef>
              <a:spcAft>
                <a:spcPts val="0"/>
              </a:spcAft>
              <a:buFont typeface="Arial" panose="020B0604020202020204" pitchFamily="34" charset="0"/>
              <a:buChar char="•"/>
            </a:pPr>
            <a:r>
              <a:rPr lang="en-US" sz="2400" dirty="0">
                <a:solidFill>
                  <a:srgbClr val="000000"/>
                </a:solidFill>
                <a:latin typeface="Playfair Display"/>
              </a:rPr>
              <a:t>Ask questions, but don’t push</a:t>
            </a:r>
          </a:p>
          <a:p>
            <a:pPr>
              <a:spcBef>
                <a:spcPts val="0"/>
              </a:spcBef>
              <a:spcAft>
                <a:spcPts val="0"/>
              </a:spcAft>
              <a:buFont typeface="Arial" panose="020B0604020202020204" pitchFamily="34" charset="0"/>
              <a:buChar char="•"/>
            </a:pPr>
            <a:r>
              <a:rPr lang="en-US" sz="2400" dirty="0">
                <a:solidFill>
                  <a:srgbClr val="000000"/>
                </a:solidFill>
                <a:latin typeface="Playfair Display"/>
              </a:rPr>
              <a:t>Realize it may be a relief for the person to talk about how s/he feels</a:t>
            </a:r>
          </a:p>
          <a:p>
            <a:pPr>
              <a:spcBef>
                <a:spcPts val="0"/>
              </a:spcBef>
              <a:spcAft>
                <a:spcPts val="0"/>
              </a:spcAft>
              <a:buFont typeface="Arial" panose="020B0604020202020204" pitchFamily="34" charset="0"/>
              <a:buChar char="•"/>
            </a:pPr>
            <a:r>
              <a:rPr lang="en-US" sz="2400" dirty="0">
                <a:solidFill>
                  <a:srgbClr val="000000"/>
                </a:solidFill>
                <a:latin typeface="Playfair Display"/>
              </a:rPr>
              <a:t>Remember it’s about the </a:t>
            </a:r>
            <a:r>
              <a:rPr lang="en-US" sz="2400" i="1" dirty="0">
                <a:solidFill>
                  <a:srgbClr val="000000"/>
                </a:solidFill>
                <a:latin typeface="Playfair Display"/>
              </a:rPr>
              <a:t>person </a:t>
            </a:r>
            <a:r>
              <a:rPr lang="en-US" sz="2400" dirty="0">
                <a:solidFill>
                  <a:srgbClr val="000000"/>
                </a:solidFill>
                <a:latin typeface="Playfair Display"/>
              </a:rPr>
              <a:t>not </a:t>
            </a:r>
            <a:r>
              <a:rPr lang="en-US" sz="2400" i="1" dirty="0">
                <a:solidFill>
                  <a:srgbClr val="000000"/>
                </a:solidFill>
                <a:latin typeface="Playfair Display"/>
              </a:rPr>
              <a:t>you</a:t>
            </a:r>
            <a:endParaRPr lang="en-US" sz="2400" dirty="0">
              <a:solidFill>
                <a:srgbClr val="000000"/>
              </a:solidFill>
              <a:latin typeface="Playfair Display"/>
            </a:endParaRPr>
          </a:p>
          <a:p>
            <a:endParaRPr lang="en-US" dirty="0"/>
          </a:p>
        </p:txBody>
      </p:sp>
    </p:spTree>
    <p:extLst>
      <p:ext uri="{BB962C8B-B14F-4D97-AF65-F5344CB8AC3E}">
        <p14:creationId xmlns:p14="http://schemas.microsoft.com/office/powerpoint/2010/main" val="18167531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de 20 - Break The Silenc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57200" y="1473200"/>
            <a:ext cx="7715250" cy="4340225"/>
          </a:xfrm>
        </p:spPr>
      </p:pic>
    </p:spTree>
    <p:extLst>
      <p:ext uri="{BB962C8B-B14F-4D97-AF65-F5344CB8AC3E}">
        <p14:creationId xmlns:p14="http://schemas.microsoft.com/office/powerpoint/2010/main" val="42543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Colorado Crisis Services 1-844-493-TALK (Text: 38255)</a:t>
            </a:r>
          </a:p>
          <a:p>
            <a:pPr marL="342900" indent="-342900">
              <a:spcBef>
                <a:spcPts val="0"/>
              </a:spcBef>
              <a:buFont typeface="Arial" panose="020B0604020202020204" pitchFamily="34" charset="0"/>
              <a:buChar char="•"/>
            </a:pPr>
            <a:r>
              <a:rPr lang="en-US" sz="2400" dirty="0"/>
              <a:t>Safe2Tell 1-877-542-SAFE</a:t>
            </a:r>
          </a:p>
          <a:p>
            <a:pPr marL="342900" indent="-342900">
              <a:spcBef>
                <a:spcPts val="0"/>
              </a:spcBef>
              <a:buFont typeface="Arial" panose="020B0604020202020204" pitchFamily="34" charset="0"/>
              <a:buChar char="•"/>
            </a:pPr>
            <a:r>
              <a:rPr lang="en-US" sz="2400" dirty="0"/>
              <a:t>The Trevor Project (LGBTQ) 1-800-850-8078</a:t>
            </a:r>
          </a:p>
          <a:p>
            <a:endParaRPr lang="en-US" dirty="0"/>
          </a:p>
        </p:txBody>
      </p:sp>
      <p:pic>
        <p:nvPicPr>
          <p:cNvPr id="6146" name="Picture 2" descr="Key, Cord, Symbol, Symbolism, Kn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76600"/>
            <a:ext cx="3352800" cy="2900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942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a:t>
            </a:r>
          </a:p>
        </p:txBody>
      </p:sp>
      <p:sp>
        <p:nvSpPr>
          <p:cNvPr id="3" name="Content Placeholder 2"/>
          <p:cNvSpPr>
            <a:spLocks noGrp="1"/>
          </p:cNvSpPr>
          <p:nvPr>
            <p:ph idx="1"/>
          </p:nvPr>
        </p:nvSpPr>
        <p:spPr/>
        <p:txBody>
          <a:bodyPr/>
          <a:lstStyle/>
          <a:p>
            <a:pPr algn="ctr"/>
            <a:endParaRPr lang="en-US" sz="3200" dirty="0"/>
          </a:p>
          <a:p>
            <a:pPr algn="ctr"/>
            <a:endParaRPr lang="en-US" sz="3200" dirty="0"/>
          </a:p>
          <a:p>
            <a:pPr algn="ctr"/>
            <a:r>
              <a:rPr lang="en-US" sz="3200" dirty="0"/>
              <a:t>Colorado Crisis Services 1-844-493-TALK (Text: 38255)</a:t>
            </a:r>
          </a:p>
          <a:p>
            <a:endParaRPr lang="en-US" dirty="0"/>
          </a:p>
        </p:txBody>
      </p:sp>
    </p:spTree>
    <p:extLst>
      <p:ext uri="{BB962C8B-B14F-4D97-AF65-F5344CB8AC3E}">
        <p14:creationId xmlns:p14="http://schemas.microsoft.com/office/powerpoint/2010/main" val="1502292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484" y="1017984"/>
            <a:ext cx="7715250" cy="963216"/>
          </a:xfrm>
        </p:spPr>
        <p:txBody>
          <a:bodyPr/>
          <a:lstStyle/>
          <a:p>
            <a:pPr algn="ctr"/>
            <a:r>
              <a:rPr lang="en-US" dirty="0"/>
              <a:t>Thank you for your time!</a:t>
            </a:r>
          </a:p>
        </p:txBody>
      </p:sp>
      <p:sp>
        <p:nvSpPr>
          <p:cNvPr id="5" name="Content Placeholder 4"/>
          <p:cNvSpPr>
            <a:spLocks noGrp="1"/>
          </p:cNvSpPr>
          <p:nvPr>
            <p:ph idx="1"/>
          </p:nvPr>
        </p:nvSpPr>
        <p:spPr/>
        <p:txBody>
          <a:bodyPr/>
          <a:lstStyle/>
          <a:p>
            <a:pPr marL="0" lvl="0" indent="0" algn="ctr"/>
            <a:r>
              <a:rPr lang="en-US" b="1" dirty="0">
                <a:solidFill>
                  <a:srgbClr val="0365C0"/>
                </a:solidFill>
              </a:rPr>
              <a:t>Jamie Soucie</a:t>
            </a:r>
            <a:br>
              <a:rPr lang="en-US" b="1" dirty="0">
                <a:solidFill>
                  <a:srgbClr val="0365C0"/>
                </a:solidFill>
              </a:rPr>
            </a:br>
            <a:r>
              <a:rPr lang="en-US" b="1" dirty="0">
                <a:solidFill>
                  <a:srgbClr val="0365C0"/>
                </a:solidFill>
              </a:rPr>
              <a:t>Northeast Regional Training Consultant</a:t>
            </a:r>
            <a:br>
              <a:rPr lang="en-US" b="1" dirty="0">
                <a:solidFill>
                  <a:srgbClr val="0365C0"/>
                </a:solidFill>
              </a:rPr>
            </a:br>
            <a:r>
              <a:rPr lang="en-US" b="1" dirty="0">
                <a:solidFill>
                  <a:srgbClr val="0365C0"/>
                </a:solidFill>
              </a:rPr>
              <a:t>720-498-9645</a:t>
            </a:r>
            <a:br>
              <a:rPr lang="en-US" b="1" dirty="0">
                <a:solidFill>
                  <a:srgbClr val="0365C0"/>
                </a:solidFill>
              </a:rPr>
            </a:br>
            <a:r>
              <a:rPr lang="en-US" b="1" dirty="0">
                <a:solidFill>
                  <a:srgbClr val="0365C0"/>
                </a:solidFill>
              </a:rPr>
              <a:t>jamie.soucie@state.co.us</a:t>
            </a:r>
          </a:p>
          <a:p>
            <a:endParaRPr lang="en-US" dirty="0"/>
          </a:p>
        </p:txBody>
      </p:sp>
      <p:pic>
        <p:nvPicPr>
          <p:cNvPr id="6" name="Picture 5"/>
          <p:cNvPicPr>
            <a:picLocks noChangeAspect="1"/>
          </p:cNvPicPr>
          <p:nvPr/>
        </p:nvPicPr>
        <p:blipFill>
          <a:blip r:embed="rId2"/>
          <a:stretch>
            <a:fillRect/>
          </a:stretch>
        </p:blipFill>
        <p:spPr>
          <a:xfrm>
            <a:off x="2133600" y="4648200"/>
            <a:ext cx="4694327" cy="1140051"/>
          </a:xfrm>
          <a:prstGeom prst="rect">
            <a:avLst/>
          </a:prstGeom>
        </p:spPr>
      </p:pic>
    </p:spTree>
    <p:extLst>
      <p:ext uri="{BB962C8B-B14F-4D97-AF65-F5344CB8AC3E}">
        <p14:creationId xmlns:p14="http://schemas.microsoft.com/office/powerpoint/2010/main" val="203561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Mental Illness?</a:t>
            </a:r>
          </a:p>
        </p:txBody>
      </p:sp>
      <p:sp>
        <p:nvSpPr>
          <p:cNvPr id="3" name="Content Placeholder 2"/>
          <p:cNvSpPr>
            <a:spLocks noGrp="1"/>
          </p:cNvSpPr>
          <p:nvPr>
            <p:ph idx="1"/>
          </p:nvPr>
        </p:nvSpPr>
        <p:spPr/>
        <p:txBody>
          <a:bodyPr/>
          <a:lstStyle/>
          <a:p>
            <a:pPr algn="ctr"/>
            <a:r>
              <a:rPr lang="en-US" sz="2800" kern="1200" dirty="0">
                <a:solidFill>
                  <a:schemeClr val="bg2"/>
                </a:solidFill>
              </a:rPr>
              <a:t>A </a:t>
            </a:r>
            <a:r>
              <a:rPr lang="en-US" sz="2800" b="1" kern="1200" dirty="0">
                <a:solidFill>
                  <a:schemeClr val="bg2"/>
                </a:solidFill>
              </a:rPr>
              <a:t>mental</a:t>
            </a:r>
            <a:r>
              <a:rPr lang="en-US" sz="2800" kern="1200" dirty="0">
                <a:solidFill>
                  <a:schemeClr val="bg2"/>
                </a:solidFill>
              </a:rPr>
              <a:t> disorder, also called a </a:t>
            </a:r>
            <a:r>
              <a:rPr lang="en-US" sz="2800" b="1" kern="1200" dirty="0">
                <a:solidFill>
                  <a:schemeClr val="bg2"/>
                </a:solidFill>
              </a:rPr>
              <a:t>mental illness</a:t>
            </a:r>
            <a:r>
              <a:rPr lang="en-US" sz="2800" kern="1200" dirty="0">
                <a:solidFill>
                  <a:schemeClr val="bg2"/>
                </a:solidFill>
              </a:rPr>
              <a:t> or </a:t>
            </a:r>
            <a:r>
              <a:rPr lang="en-US" sz="2800" b="1" kern="1200" dirty="0">
                <a:solidFill>
                  <a:schemeClr val="bg2"/>
                </a:solidFill>
              </a:rPr>
              <a:t>psychiatric</a:t>
            </a:r>
            <a:r>
              <a:rPr lang="en-US" sz="2800" kern="1200" dirty="0">
                <a:solidFill>
                  <a:schemeClr val="bg2"/>
                </a:solidFill>
              </a:rPr>
              <a:t> disorder, is a behavioral or </a:t>
            </a:r>
            <a:r>
              <a:rPr lang="en-US" sz="2800" b="1" kern="1200" dirty="0">
                <a:solidFill>
                  <a:schemeClr val="bg2"/>
                </a:solidFill>
              </a:rPr>
              <a:t>mental</a:t>
            </a:r>
            <a:r>
              <a:rPr lang="en-US" sz="2800" kern="1200" dirty="0">
                <a:solidFill>
                  <a:schemeClr val="bg2"/>
                </a:solidFill>
              </a:rPr>
              <a:t> pattern that causes significant distress or impairment of personal functioning.</a:t>
            </a:r>
            <a:endParaRPr lang="en-US" sz="2800" dirty="0">
              <a:solidFill>
                <a:schemeClr val="bg2"/>
              </a:solidFill>
            </a:endParaRPr>
          </a:p>
        </p:txBody>
      </p:sp>
    </p:spTree>
    <p:extLst>
      <p:ext uri="{BB962C8B-B14F-4D97-AF65-F5344CB8AC3E}">
        <p14:creationId xmlns:p14="http://schemas.microsoft.com/office/powerpoint/2010/main" val="53793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484" y="356574"/>
            <a:ext cx="7715250" cy="878681"/>
          </a:xfrm>
        </p:spPr>
        <p:txBody>
          <a:bodyPr/>
          <a:lstStyle/>
          <a:p>
            <a:r>
              <a:rPr lang="en-US" dirty="0"/>
              <a:t>Prevalence</a:t>
            </a:r>
          </a:p>
        </p:txBody>
      </p:sp>
      <p:sp>
        <p:nvSpPr>
          <p:cNvPr id="5" name="Content Placeholder 4"/>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17% of youth between 6-17 experience a mental illness</a:t>
            </a:r>
          </a:p>
          <a:p>
            <a:pPr marL="342900" indent="-342900">
              <a:spcBef>
                <a:spcPts val="0"/>
              </a:spcBef>
              <a:buFont typeface="Arial" panose="020B0604020202020204" pitchFamily="34" charset="0"/>
              <a:buChar char="•"/>
            </a:pPr>
            <a:r>
              <a:rPr lang="en-US" sz="2400" dirty="0"/>
              <a:t>1 in 5 adults experiences a mental illness</a:t>
            </a:r>
          </a:p>
          <a:p>
            <a:pPr marL="342900" indent="-342900">
              <a:spcBef>
                <a:spcPts val="0"/>
              </a:spcBef>
              <a:buFont typeface="Arial" panose="020B0604020202020204" pitchFamily="34" charset="0"/>
              <a:buChar char="•"/>
            </a:pPr>
            <a:r>
              <a:rPr lang="en-US" sz="2400" dirty="0"/>
              <a:t>1 in 25 adults experience a serious mental illness</a:t>
            </a:r>
          </a:p>
          <a:p>
            <a:pPr marL="342900" indent="-342900">
              <a:spcBef>
                <a:spcPts val="0"/>
              </a:spcBef>
              <a:buFont typeface="Arial" panose="020B0604020202020204" pitchFamily="34" charset="0"/>
              <a:buChar char="•"/>
            </a:pPr>
            <a:r>
              <a:rPr lang="en-US" sz="2400" dirty="0"/>
              <a:t>Average delay between onset and treatment is 11 years</a:t>
            </a:r>
          </a:p>
        </p:txBody>
      </p:sp>
      <p:graphicFrame>
        <p:nvGraphicFramePr>
          <p:cNvPr id="6" name="Table 5"/>
          <p:cNvGraphicFramePr>
            <a:graphicFrameLocks noGrp="1"/>
          </p:cNvGraphicFramePr>
          <p:nvPr/>
        </p:nvGraphicFramePr>
        <p:xfrm>
          <a:off x="469191" y="5761752"/>
          <a:ext cx="6096000" cy="3708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313098880"/>
                    </a:ext>
                  </a:extLst>
                </a:gridCol>
              </a:tblGrid>
              <a:tr h="370840">
                <a:tc>
                  <a:txBody>
                    <a:bodyPr/>
                    <a:lstStyle/>
                    <a:p>
                      <a:r>
                        <a:rPr lang="en-US" dirty="0">
                          <a:solidFill>
                            <a:schemeClr val="bg2">
                              <a:lumMod val="50000"/>
                            </a:schemeClr>
                          </a:solidFill>
                        </a:rPr>
                        <a:t>NAMI(National Alliance on Mental Illness</a:t>
                      </a:r>
                    </a:p>
                  </a:txBody>
                  <a:tcPr>
                    <a:solidFill>
                      <a:schemeClr val="bg1"/>
                    </a:solidFill>
                  </a:tcPr>
                </a:tc>
                <a:extLst>
                  <a:ext uri="{0D108BD9-81ED-4DB2-BD59-A6C34878D82A}">
                    <a16:rowId xmlns:a16="http://schemas.microsoft.com/office/drawing/2014/main" val="3592930994"/>
                  </a:ext>
                </a:extLst>
              </a:tr>
            </a:tbl>
          </a:graphicData>
        </a:graphic>
      </p:graphicFrame>
    </p:spTree>
    <p:extLst>
      <p:ext uri="{BB962C8B-B14F-4D97-AF65-F5344CB8AC3E}">
        <p14:creationId xmlns:p14="http://schemas.microsoft.com/office/powerpoint/2010/main" val="908722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Mental Illness</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8.9 million youth reported having a mental illness in 2018</a:t>
            </a:r>
          </a:p>
          <a:p>
            <a:pPr marL="342900" indent="-342900">
              <a:spcBef>
                <a:spcPts val="0"/>
              </a:spcBef>
              <a:buFont typeface="Arial" panose="020B0604020202020204" pitchFamily="34" charset="0"/>
              <a:buChar char="•"/>
            </a:pPr>
            <a:r>
              <a:rPr lang="en-US" sz="2400" dirty="0"/>
              <a:t>2 in 5 did not receive treatment</a:t>
            </a:r>
          </a:p>
          <a:p>
            <a:pPr marL="342900" indent="-342900">
              <a:spcBef>
                <a:spcPts val="0"/>
              </a:spcBef>
              <a:buFont typeface="Arial" panose="020B0604020202020204" pitchFamily="34" charset="0"/>
              <a:buChar char="•"/>
            </a:pPr>
            <a:r>
              <a:rPr lang="en-US" sz="2400" dirty="0"/>
              <a:t>5.1 million with a substance abuse disorder</a:t>
            </a:r>
          </a:p>
          <a:p>
            <a:pPr marL="342900" indent="-342900">
              <a:spcBef>
                <a:spcPts val="0"/>
              </a:spcBef>
              <a:buFont typeface="Arial" panose="020B0604020202020204" pitchFamily="34" charset="0"/>
              <a:buChar char="•"/>
            </a:pPr>
            <a:r>
              <a:rPr lang="en-US" sz="2400" dirty="0"/>
              <a:t>9 in 10 did not receive treatment</a:t>
            </a:r>
          </a:p>
        </p:txBody>
      </p:sp>
      <p:graphicFrame>
        <p:nvGraphicFramePr>
          <p:cNvPr id="4" name="Table 3"/>
          <p:cNvGraphicFramePr>
            <a:graphicFrameLocks noGrp="1"/>
          </p:cNvGraphicFramePr>
          <p:nvPr/>
        </p:nvGraphicFramePr>
        <p:xfrm>
          <a:off x="609600" y="5576332"/>
          <a:ext cx="6096000" cy="37084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046619985"/>
                    </a:ext>
                  </a:extLst>
                </a:gridCol>
              </a:tblGrid>
              <a:tr h="370840">
                <a:tc>
                  <a:txBody>
                    <a:bodyPr/>
                    <a:lstStyle/>
                    <a:p>
                      <a:r>
                        <a:rPr lang="en-US" dirty="0">
                          <a:solidFill>
                            <a:schemeClr val="bg2">
                              <a:lumMod val="50000"/>
                            </a:schemeClr>
                          </a:solidFill>
                        </a:rPr>
                        <a:t>SAMHSA (Substance Abuse and Mental Health Administration)</a:t>
                      </a:r>
                    </a:p>
                  </a:txBody>
                  <a:tcPr>
                    <a:solidFill>
                      <a:schemeClr val="bg1"/>
                    </a:solidFill>
                  </a:tcPr>
                </a:tc>
                <a:extLst>
                  <a:ext uri="{0D108BD9-81ED-4DB2-BD59-A6C34878D82A}">
                    <a16:rowId xmlns:a16="http://schemas.microsoft.com/office/drawing/2014/main" val="1635651602"/>
                  </a:ext>
                </a:extLst>
              </a:tr>
            </a:tbl>
          </a:graphicData>
        </a:graphic>
      </p:graphicFrame>
    </p:spTree>
    <p:extLst>
      <p:ext uri="{BB962C8B-B14F-4D97-AF65-F5344CB8AC3E}">
        <p14:creationId xmlns:p14="http://schemas.microsoft.com/office/powerpoint/2010/main" val="1839471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a:solidFill>
                  <a:schemeClr val="accent1"/>
                </a:solidFill>
              </a:rPr>
              <a:t>Common Mental Illnesses</a:t>
            </a:r>
          </a:p>
        </p:txBody>
      </p:sp>
      <p:sp>
        <p:nvSpPr>
          <p:cNvPr id="5" name="Content Placeholder 4"/>
          <p:cNvSpPr>
            <a:spLocks noGrp="1"/>
          </p:cNvSpPr>
          <p:nvPr>
            <p:ph idx="1"/>
          </p:nvPr>
        </p:nvSpPr>
        <p:spPr>
          <a:xfrm>
            <a:off x="457646" y="1676400"/>
            <a:ext cx="8000554" cy="4270772"/>
          </a:xfrm>
        </p:spPr>
        <p:txBody>
          <a:bodyPr/>
          <a:lstStyle/>
          <a:p>
            <a:pPr marL="342900" indent="-342900">
              <a:spcBef>
                <a:spcPts val="0"/>
              </a:spcBef>
              <a:buFont typeface="Arial" panose="020B0604020202020204" pitchFamily="34" charset="0"/>
              <a:buChar char="•"/>
            </a:pPr>
            <a:r>
              <a:rPr lang="en-US" sz="2400" dirty="0"/>
              <a:t>Anxiety Disorders</a:t>
            </a:r>
          </a:p>
          <a:p>
            <a:pPr marL="342900" indent="-342900">
              <a:spcBef>
                <a:spcPts val="0"/>
              </a:spcBef>
              <a:buFont typeface="Arial" panose="020B0604020202020204" pitchFamily="34" charset="0"/>
              <a:buChar char="•"/>
            </a:pPr>
            <a:r>
              <a:rPr lang="en-US" sz="2400" dirty="0"/>
              <a:t>Mood Disorders</a:t>
            </a:r>
          </a:p>
          <a:p>
            <a:pPr marL="342900" indent="-342900">
              <a:spcBef>
                <a:spcPts val="0"/>
              </a:spcBef>
              <a:buFont typeface="Arial" panose="020B0604020202020204" pitchFamily="34" charset="0"/>
              <a:buChar char="•"/>
            </a:pPr>
            <a:r>
              <a:rPr lang="en-US" sz="2400" dirty="0"/>
              <a:t>Eating Disorders</a:t>
            </a:r>
          </a:p>
          <a:p>
            <a:pPr marL="342900" indent="-342900">
              <a:spcBef>
                <a:spcPts val="0"/>
              </a:spcBef>
              <a:buFont typeface="Arial" panose="020B0604020202020204" pitchFamily="34" charset="0"/>
              <a:buChar char="•"/>
            </a:pPr>
            <a:r>
              <a:rPr lang="en-US" sz="2400" dirty="0"/>
              <a:t>ADHD</a:t>
            </a:r>
          </a:p>
          <a:p>
            <a:pPr marL="342900" indent="-342900">
              <a:spcBef>
                <a:spcPts val="0"/>
              </a:spcBef>
              <a:buFont typeface="Arial" panose="020B0604020202020204" pitchFamily="34" charset="0"/>
              <a:buChar char="•"/>
            </a:pPr>
            <a:r>
              <a:rPr lang="en-US" sz="2400" dirty="0"/>
              <a:t>Autism Spectrum Disorders/Asperger’s Syndrome</a:t>
            </a:r>
          </a:p>
          <a:p>
            <a:pPr marL="342900" indent="-342900">
              <a:spcBef>
                <a:spcPts val="0"/>
              </a:spcBef>
              <a:buFont typeface="Arial" panose="020B0604020202020204" pitchFamily="34" charset="0"/>
              <a:buChar char="•"/>
            </a:pPr>
            <a:r>
              <a:rPr lang="en-US" sz="2400" dirty="0"/>
              <a:t>Disruptive Behavior Disorders</a:t>
            </a:r>
          </a:p>
          <a:p>
            <a:pPr marL="0" indent="0">
              <a:spcBef>
                <a:spcPts val="0"/>
              </a:spcBef>
            </a:pPr>
            <a:endParaRPr lang="en-US" sz="2400" dirty="0"/>
          </a:p>
          <a:p>
            <a:pPr marL="0" indent="0">
              <a:spcBef>
                <a:spcPts val="0"/>
              </a:spcBef>
            </a:pPr>
            <a:r>
              <a:rPr lang="en-US" sz="2400" dirty="0"/>
              <a:t>*Trauma considerations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038600"/>
            <a:ext cx="3200400" cy="2130267"/>
          </a:xfrm>
          <a:prstGeom prst="rect">
            <a:avLst/>
          </a:prstGeom>
        </p:spPr>
      </p:pic>
    </p:spTree>
    <p:extLst>
      <p:ext uri="{BB962C8B-B14F-4D97-AF65-F5344CB8AC3E}">
        <p14:creationId xmlns:p14="http://schemas.microsoft.com/office/powerpoint/2010/main" val="258305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Anxiety Disorders</a:t>
            </a:r>
          </a:p>
        </p:txBody>
      </p:sp>
      <p:sp>
        <p:nvSpPr>
          <p:cNvPr id="3" name="Content Placeholder 2"/>
          <p:cNvSpPr>
            <a:spLocks noGrp="1"/>
          </p:cNvSpPr>
          <p:nvPr>
            <p:ph idx="1"/>
          </p:nvPr>
        </p:nvSpPr>
        <p:spPr/>
        <p:txBody>
          <a:bodyPr/>
          <a:lstStyle/>
          <a:p>
            <a:pPr marL="342900" indent="-342900">
              <a:spcBef>
                <a:spcPts val="0"/>
              </a:spcBef>
              <a:buFont typeface="Arial" panose="020B0604020202020204" pitchFamily="34" charset="0"/>
              <a:buChar char="•"/>
            </a:pPr>
            <a:r>
              <a:rPr lang="en-US" sz="2400" dirty="0"/>
              <a:t>Can include Generalized Anxiety Disorder, Phobias and Panic Disorders, PTSD, OCD </a:t>
            </a:r>
          </a:p>
          <a:p>
            <a:pPr marL="342900" indent="-342900">
              <a:spcBef>
                <a:spcPts val="0"/>
              </a:spcBef>
              <a:buFont typeface="Arial" panose="020B0604020202020204" pitchFamily="34" charset="0"/>
              <a:buChar char="•"/>
            </a:pPr>
            <a:r>
              <a:rPr lang="en-US" sz="2400" dirty="0"/>
              <a:t>Symptoms may include:</a:t>
            </a:r>
          </a:p>
          <a:p>
            <a:pPr marL="744722" lvl="4" indent="-342900">
              <a:spcBef>
                <a:spcPts val="0"/>
              </a:spcBef>
              <a:buFont typeface="Arial" panose="020B0604020202020204" pitchFamily="34" charset="0"/>
              <a:buChar char="•"/>
            </a:pPr>
            <a:r>
              <a:rPr lang="en-US" sz="2400" dirty="0"/>
              <a:t>Worry</a:t>
            </a:r>
          </a:p>
          <a:p>
            <a:pPr marL="744722" lvl="4" indent="-342900">
              <a:spcBef>
                <a:spcPts val="0"/>
              </a:spcBef>
              <a:buFont typeface="Arial" panose="020B0604020202020204" pitchFamily="34" charset="0"/>
              <a:buChar char="•"/>
            </a:pPr>
            <a:r>
              <a:rPr lang="en-US" sz="2400" dirty="0"/>
              <a:t>Fearfulness</a:t>
            </a:r>
          </a:p>
          <a:p>
            <a:pPr marL="744722" lvl="4" indent="-342900">
              <a:spcBef>
                <a:spcPts val="0"/>
              </a:spcBef>
              <a:buFont typeface="Arial" panose="020B0604020202020204" pitchFamily="34" charset="0"/>
              <a:buChar char="•"/>
            </a:pPr>
            <a:r>
              <a:rPr lang="en-US" sz="2400" dirty="0"/>
              <a:t>Persistent thoughts, impulses, images</a:t>
            </a:r>
          </a:p>
          <a:p>
            <a:pPr marL="744722" lvl="4" indent="-342900">
              <a:spcBef>
                <a:spcPts val="0"/>
              </a:spcBef>
              <a:buFont typeface="Arial" panose="020B0604020202020204" pitchFamily="34" charset="0"/>
              <a:buChar char="•"/>
            </a:pPr>
            <a:r>
              <a:rPr lang="en-US" sz="2400" dirty="0"/>
              <a:t>Intrusive thoughts, avoidant behaviors</a:t>
            </a:r>
          </a:p>
          <a:p>
            <a:pPr marL="0" indent="0">
              <a:spcBef>
                <a:spcPts val="0"/>
              </a:spcBef>
            </a:pPr>
            <a:endParaRPr lang="en-US" sz="2400" dirty="0"/>
          </a:p>
        </p:txBody>
      </p:sp>
      <p:pic>
        <p:nvPicPr>
          <p:cNvPr id="1028" name="Picture 4" descr="Fear, Schreck, Cat, Anx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032181"/>
            <a:ext cx="3028504" cy="201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84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of Anxiety</a:t>
            </a:r>
          </a:p>
        </p:txBody>
      </p:sp>
      <p:pic>
        <p:nvPicPr>
          <p:cNvPr id="5" name="Slide 6 - The Science of Anxie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5800" y="1143000"/>
            <a:ext cx="7715250" cy="4340225"/>
          </a:xfrm>
        </p:spPr>
      </p:pic>
    </p:spTree>
    <p:extLst>
      <p:ext uri="{BB962C8B-B14F-4D97-AF65-F5344CB8AC3E}">
        <p14:creationId xmlns:p14="http://schemas.microsoft.com/office/powerpoint/2010/main" val="311363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4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3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10712</TotalTime>
  <Words>3738</Words>
  <Application>Microsoft Office PowerPoint</Application>
  <PresentationFormat>On-screen Show (4:3)</PresentationFormat>
  <Paragraphs>371</Paragraphs>
  <Slides>30</Slides>
  <Notes>26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Old Standard TT</vt:lpstr>
      <vt:lpstr>Playfair Display</vt:lpstr>
      <vt:lpstr>Trebuchet MS</vt:lpstr>
      <vt:lpstr>3_Office Theme</vt:lpstr>
      <vt:lpstr>PowerPoint Presentation</vt:lpstr>
      <vt:lpstr>Virtual Training </vt:lpstr>
      <vt:lpstr>Support</vt:lpstr>
      <vt:lpstr>What is Mental Illness?</vt:lpstr>
      <vt:lpstr>Prevalence</vt:lpstr>
      <vt:lpstr>Youth Mental Illness</vt:lpstr>
      <vt:lpstr>Common Mental Illnesses</vt:lpstr>
      <vt:lpstr>Anxiety Disorders</vt:lpstr>
      <vt:lpstr>Science of Anxiety</vt:lpstr>
      <vt:lpstr>Mood Disorders</vt:lpstr>
      <vt:lpstr>Eating Disorders</vt:lpstr>
      <vt:lpstr>NEDA Awareness</vt:lpstr>
      <vt:lpstr>ADHD</vt:lpstr>
      <vt:lpstr>ADHD and other Illnesses</vt:lpstr>
      <vt:lpstr>Autism Spectrum Disorders</vt:lpstr>
      <vt:lpstr>Autism Spectrum Disorders</vt:lpstr>
      <vt:lpstr>Classroom Strategies </vt:lpstr>
      <vt:lpstr>Asperger’s Syndrome </vt:lpstr>
      <vt:lpstr>Asperger’s – The Science</vt:lpstr>
      <vt:lpstr>Disruptive Behavior Disorders</vt:lpstr>
      <vt:lpstr>Trauma Considerations</vt:lpstr>
      <vt:lpstr>Warning Signs?</vt:lpstr>
      <vt:lpstr>Distance Learning: COVID-19</vt:lpstr>
      <vt:lpstr>Additional Warning Signs</vt:lpstr>
      <vt:lpstr>What Now?</vt:lpstr>
      <vt:lpstr>Barriers to Treatment</vt:lpstr>
      <vt:lpstr>How do I support youth?</vt:lpstr>
      <vt:lpstr>PowerPoint Presentation</vt:lpstr>
      <vt:lpstr>Resources</vt:lpstr>
      <vt:lpstr>Thank you for your time!</vt:lpstr>
    </vt:vector>
  </TitlesOfParts>
  <Company>CDPS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Colorado Safe Schools Summit</dc:title>
  <dc:creator>Christine Harms</dc:creator>
  <cp:lastModifiedBy>Hitt, Pamela</cp:lastModifiedBy>
  <cp:revision>193</cp:revision>
  <cp:lastPrinted>2020-04-20T14:57:47Z</cp:lastPrinted>
  <dcterms:created xsi:type="dcterms:W3CDTF">2014-09-29T15:34:54Z</dcterms:created>
  <dcterms:modified xsi:type="dcterms:W3CDTF">2020-05-07T18:29:04Z</dcterms:modified>
</cp:coreProperties>
</file>