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9" r:id="rId6"/>
    <p:sldId id="264" r:id="rId7"/>
    <p:sldId id="265" r:id="rId8"/>
    <p:sldId id="273" r:id="rId9"/>
    <p:sldId id="271" r:id="rId10"/>
    <p:sldId id="272" r:id="rId11"/>
    <p:sldId id="260" r:id="rId12"/>
    <p:sldId id="266" r:id="rId13"/>
    <p:sldId id="261" r:id="rId14"/>
    <p:sldId id="262" r:id="rId15"/>
    <p:sldId id="263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Colorado Graduation Guidelines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raduation-P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6" y="3048001"/>
            <a:ext cx="7995611" cy="32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 noGrp="1"/>
          </p:cNvSpPr>
          <p:nvPr>
            <p:ph sz="half" idx="1"/>
          </p:nvPr>
        </p:nvSpPr>
        <p:spPr>
          <a:xfrm>
            <a:off x="1460500" y="1678538"/>
            <a:ext cx="6434667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ENGLISH			4 </a:t>
            </a:r>
            <a:r>
              <a:rPr lang="en-US" sz="2400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MATH </a:t>
            </a:r>
            <a:r>
              <a:rPr lang="en-US" sz="2400" dirty="0" smtClean="0">
                <a:solidFill>
                  <a:schemeClr val="tx1"/>
                </a:solidFill>
              </a:rPr>
              <a:t>			3 </a:t>
            </a:r>
            <a:r>
              <a:rPr lang="en-US" sz="2400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SCIENCE </a:t>
            </a:r>
            <a:r>
              <a:rPr lang="en-US" sz="2400" dirty="0" smtClean="0">
                <a:solidFill>
                  <a:schemeClr val="tx1"/>
                </a:solidFill>
              </a:rPr>
              <a:t>		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3 </a:t>
            </a:r>
            <a:r>
              <a:rPr lang="en-US" sz="2400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SOCIAL </a:t>
            </a:r>
            <a:r>
              <a:rPr lang="en-US" sz="2400" dirty="0" smtClean="0">
                <a:solidFill>
                  <a:schemeClr val="tx1"/>
                </a:solidFill>
              </a:rPr>
              <a:t>SCIENCE	3.5 units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U</a:t>
            </a:r>
            <a:r>
              <a:rPr lang="en-US" sz="1600" dirty="0">
                <a:solidFill>
                  <a:schemeClr val="tx1"/>
                </a:solidFill>
              </a:rPr>
              <a:t>. S. History </a:t>
            </a:r>
            <a:r>
              <a:rPr lang="en-US" sz="1600" dirty="0" smtClean="0">
                <a:solidFill>
                  <a:schemeClr val="tx1"/>
                </a:solidFill>
              </a:rPr>
              <a:t>			1.0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World </a:t>
            </a:r>
            <a:r>
              <a:rPr lang="en-US" sz="1600" dirty="0">
                <a:solidFill>
                  <a:schemeClr val="tx1"/>
                </a:solidFill>
              </a:rPr>
              <a:t>History </a:t>
            </a:r>
            <a:r>
              <a:rPr lang="en-US" sz="1600" dirty="0" smtClean="0">
                <a:solidFill>
                  <a:schemeClr val="tx1"/>
                </a:solidFill>
              </a:rPr>
              <a:t>			.50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>
                <a:solidFill>
                  <a:schemeClr val="tx1"/>
                </a:solidFill>
              </a:rPr>
              <a:t>	</a:t>
            </a:r>
            <a:r>
              <a:rPr lang="hu-HU" sz="1600" dirty="0" smtClean="0">
                <a:solidFill>
                  <a:schemeClr val="tx1"/>
                </a:solidFill>
              </a:rPr>
              <a:t>Economics/Financial Literacy 		.50</a:t>
            </a:r>
            <a:endParaRPr lang="hu-HU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Government 			.25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	</a:t>
            </a:r>
            <a:r>
              <a:rPr lang="de-DE" sz="1600" dirty="0" err="1" smtClean="0">
                <a:solidFill>
                  <a:schemeClr val="tx1"/>
                </a:solidFill>
              </a:rPr>
              <a:t>Geography</a:t>
            </a:r>
            <a:r>
              <a:rPr lang="de-DE" sz="1600" dirty="0" smtClean="0">
                <a:solidFill>
                  <a:schemeClr val="tx1"/>
                </a:solidFill>
              </a:rPr>
              <a:t> 			.50</a:t>
            </a: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	Psychology </a:t>
            </a:r>
            <a:r>
              <a:rPr lang="de-DE" sz="1600" dirty="0">
                <a:solidFill>
                  <a:schemeClr val="tx1"/>
                </a:solidFill>
              </a:rPr>
              <a:t>or </a:t>
            </a:r>
            <a:r>
              <a:rPr lang="de-DE" sz="1600" dirty="0" err="1">
                <a:solidFill>
                  <a:schemeClr val="tx1"/>
                </a:solidFill>
              </a:rPr>
              <a:t>Sociology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		.25</a:t>
            </a: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	Social </a:t>
            </a:r>
            <a:r>
              <a:rPr lang="de-DE" sz="1600" dirty="0">
                <a:solidFill>
                  <a:schemeClr val="tx1"/>
                </a:solidFill>
              </a:rPr>
              <a:t>Studies </a:t>
            </a:r>
            <a:r>
              <a:rPr lang="de-DE" sz="1600" dirty="0" err="1">
                <a:solidFill>
                  <a:schemeClr val="tx1"/>
                </a:solidFill>
              </a:rPr>
              <a:t>Electives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		.50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HEALTH			.5 units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FINE ARTS or PE	1.5 </a:t>
            </a:r>
            <a:r>
              <a:rPr lang="en-US" sz="2400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ELECTIVES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	7.5 </a:t>
            </a:r>
            <a:r>
              <a:rPr lang="en-US" sz="2400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TOTAL</a:t>
            </a:r>
            <a:r>
              <a:rPr lang="en-US" sz="2400" dirty="0" smtClean="0">
                <a:solidFill>
                  <a:schemeClr val="tx1"/>
                </a:solidFill>
              </a:rPr>
              <a:t>			</a:t>
            </a:r>
            <a:r>
              <a:rPr lang="en-US" sz="2400" b="1" dirty="0" smtClean="0">
                <a:solidFill>
                  <a:schemeClr val="tx1"/>
                </a:solidFill>
              </a:rPr>
              <a:t>23.0 Units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4556" y="248070"/>
            <a:ext cx="8509000" cy="12477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CFAHS Graduation Requirements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/>
              <a:t>Beginning with Class of 2018</a:t>
            </a:r>
          </a:p>
        </p:txBody>
      </p:sp>
    </p:spTree>
    <p:extLst>
      <p:ext uri="{BB962C8B-B14F-4D97-AF65-F5344CB8AC3E}">
        <p14:creationId xmlns:p14="http://schemas.microsoft.com/office/powerpoint/2010/main" val="33195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363" y="4416778"/>
            <a:ext cx="1890889" cy="1890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8" y="244158"/>
            <a:ext cx="8428474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The What </a:t>
            </a:r>
            <a:br>
              <a:rPr lang="en-US" dirty="0" smtClean="0"/>
            </a:br>
            <a:r>
              <a:rPr lang="en-US" sz="3100" dirty="0" smtClean="0"/>
              <a:t>What Does the Change Look Like?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778" y="1711007"/>
            <a:ext cx="8273254" cy="4783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Beginning </a:t>
            </a:r>
            <a:r>
              <a:rPr lang="en-US" dirty="0"/>
              <a:t>in 2021, students must demonstrate competency—or </a:t>
            </a:r>
            <a:r>
              <a:rPr lang="en-US" b="1" dirty="0"/>
              <a:t>show what they </a:t>
            </a:r>
            <a:r>
              <a:rPr lang="en-US" b="1" dirty="0" smtClean="0"/>
              <a:t>know</a:t>
            </a:r>
            <a:r>
              <a:rPr lang="en-US" dirty="0" smtClean="0"/>
              <a:t>.  Their high school </a:t>
            </a:r>
            <a:r>
              <a:rPr lang="en-US" dirty="0"/>
              <a:t>diploma will prove they are ready to enter work, military, or college. </a:t>
            </a:r>
          </a:p>
          <a:p>
            <a:r>
              <a:rPr lang="en-US" dirty="0" smtClean="0"/>
              <a:t>This year’s 6</a:t>
            </a:r>
            <a:r>
              <a:rPr lang="en-US" baseline="30000" dirty="0" smtClean="0"/>
              <a:t>th</a:t>
            </a:r>
            <a:r>
              <a:rPr lang="en-US" dirty="0" smtClean="0"/>
              <a:t> graders, or the 9</a:t>
            </a:r>
            <a:r>
              <a:rPr lang="en-US" baseline="30000" dirty="0" smtClean="0"/>
              <a:t>th</a:t>
            </a:r>
            <a:r>
              <a:rPr lang="en-US" dirty="0" smtClean="0"/>
              <a:t> graders </a:t>
            </a:r>
            <a:r>
              <a:rPr lang="en-US" dirty="0"/>
              <a:t>in fall </a:t>
            </a:r>
            <a:r>
              <a:rPr lang="en-US" dirty="0" smtClean="0"/>
              <a:t>2017, </a:t>
            </a:r>
            <a:r>
              <a:rPr lang="en-US" dirty="0"/>
              <a:t>will be the first class to demonstrate their readiness in </a:t>
            </a:r>
            <a:r>
              <a:rPr lang="en-US" b="1" dirty="0"/>
              <a:t>English, math, science, and social studies</a:t>
            </a:r>
            <a:r>
              <a:rPr lang="en-US" dirty="0"/>
              <a:t> through the graduation guidelines menu. They may select from a list of options to demonstrate competency. Students could fulfill one or more of these options </a:t>
            </a:r>
            <a:r>
              <a:rPr lang="en-US" b="1" dirty="0"/>
              <a:t>any time </a:t>
            </a:r>
            <a:r>
              <a:rPr lang="en-US" dirty="0"/>
              <a:t>during their high school career by: </a:t>
            </a:r>
          </a:p>
          <a:p>
            <a:pPr lvl="2"/>
            <a:r>
              <a:rPr lang="en-US" dirty="0"/>
              <a:t>Earning minimum scores on state and national tests </a:t>
            </a:r>
          </a:p>
          <a:p>
            <a:pPr lvl="2"/>
            <a:r>
              <a:rPr lang="en-US" dirty="0"/>
              <a:t>Completing rigorous learning projects </a:t>
            </a:r>
            <a:endParaRPr lang="en-US" dirty="0" smtClean="0"/>
          </a:p>
          <a:p>
            <a:pPr marL="579438" lvl="2" indent="0">
              <a:buNone/>
            </a:pPr>
            <a:r>
              <a:rPr lang="en-US" dirty="0"/>
              <a:t> </a:t>
            </a:r>
            <a:r>
              <a:rPr lang="en-US" dirty="0" smtClean="0"/>
              <a:t>   guided </a:t>
            </a:r>
            <a:r>
              <a:rPr lang="en-US" dirty="0"/>
              <a:t>by a faculty mentor </a:t>
            </a:r>
          </a:p>
          <a:p>
            <a:pPr lvl="2"/>
            <a:r>
              <a:rPr lang="en-US" dirty="0"/>
              <a:t>Passing college-level courses taken during high school </a:t>
            </a:r>
          </a:p>
          <a:p>
            <a:pPr lvl="2"/>
            <a:r>
              <a:rPr lang="en-US" dirty="0"/>
              <a:t>Earning professional certifications </a:t>
            </a:r>
          </a:p>
        </p:txBody>
      </p:sp>
    </p:spTree>
    <p:extLst>
      <p:ext uri="{BB962C8B-B14F-4D97-AF65-F5344CB8AC3E}">
        <p14:creationId xmlns:p14="http://schemas.microsoft.com/office/powerpoint/2010/main" val="4091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Grad Guidelines Menu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884155"/>
              </p:ext>
            </p:extLst>
          </p:nvPr>
        </p:nvGraphicFramePr>
        <p:xfrm>
          <a:off x="425302" y="1837039"/>
          <a:ext cx="8386096" cy="4628096"/>
        </p:xfrm>
        <a:graphic>
          <a:graphicData uri="http://schemas.openxmlformats.org/drawingml/2006/table">
            <a:tbl>
              <a:tblPr bandRow="1"/>
              <a:tblGrid>
                <a:gridCol w="4086152"/>
                <a:gridCol w="4299944"/>
              </a:tblGrid>
              <a:tr h="357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DEMONSTRATION of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Readiness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DEMONSTRATION of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Readiness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9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</a:rPr>
                        <a:t>                                      Math</a:t>
                      </a:r>
                      <a:endParaRPr lang="en-US" sz="14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57150" cap="flat" cmpd="sng" algn="ctr">
                      <a:solidFill>
                        <a:srgbClr val="5C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    English</a:t>
                      </a:r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</a:rPr>
                        <a:t>                                           Math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57150" cap="flat" cmpd="sng" algn="ctr">
                      <a:solidFill>
                        <a:srgbClr val="5C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ACCUPLACER</a:t>
                      </a:r>
                      <a:endParaRPr lang="en-US" sz="13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57150" cap="flat" cmpd="sng" algn="ctr">
                      <a:solidFill>
                        <a:srgbClr val="5C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Concurrent Enrollment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57150" cap="flat" cmpd="sng" algn="ctr">
                      <a:solidFill>
                        <a:srgbClr val="5C66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312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useo Slab 500" pitchFamily="50" charset="0"/>
                        </a:rPr>
                        <a:t>    62 </a:t>
                      </a:r>
                      <a:r>
                        <a:rPr lang="en-US" sz="1000" b="0" i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useo Slab 500" pitchFamily="50" charset="0"/>
                        </a:rPr>
                        <a:t>Reading Comprehension</a:t>
                      </a:r>
                      <a:r>
                        <a:rPr lang="en-US" sz="10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useo Slab 500" pitchFamily="50" charset="0"/>
                        </a:rPr>
                        <a:t>        </a:t>
                      </a:r>
                      <a:r>
                        <a:rPr lang="en-US" sz="11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useo Slab 500" pitchFamily="50" charset="0"/>
                        </a:rPr>
                        <a:t>61 </a:t>
                      </a:r>
                      <a:r>
                        <a:rPr lang="en-US" sz="10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useo Slab 500" pitchFamily="50" charset="0"/>
                        </a:rPr>
                        <a:t>Elementary Algebra</a:t>
                      </a: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</a:t>
                      </a:r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Passing Grade</a:t>
                      </a:r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</a:t>
                      </a:r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                             Passing</a:t>
                      </a:r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Grade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ACT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District Capstone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312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useo Slab 500" pitchFamily="50" charset="0"/>
                        </a:rPr>
                        <a:t>    18  ACT English                           19 </a:t>
                      </a:r>
                      <a:r>
                        <a:rPr lang="en-US" sz="1100" b="0" i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useo Slab 500" pitchFamily="50" charset="0"/>
                        </a:rPr>
                        <a:t> </a:t>
                      </a:r>
                      <a:r>
                        <a:rPr lang="en-US" sz="11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useo Slab 500" pitchFamily="50" charset="0"/>
                        </a:rPr>
                        <a:t>ACT Math</a:t>
                      </a:r>
                      <a:endParaRPr lang="en-US" sz="1100" b="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</a:t>
                      </a:r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Individualized</a:t>
                      </a:r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                                </a:t>
                      </a:r>
                      <a:r>
                        <a:rPr lang="en-US" sz="1100" b="0" i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Individualized</a:t>
                      </a:r>
                      <a:endParaRPr lang="en-US" sz="1100" b="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ACT Compass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Industry Certificate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312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79                                                      63</a:t>
                      </a:r>
                      <a:endParaRPr lang="en-US" sz="1100" b="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 </a:t>
                      </a:r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Individualized</a:t>
                      </a:r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                               Individualized</a:t>
                      </a:r>
                      <a:endParaRPr lang="en-US" sz="1100" b="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ACT </a:t>
                      </a:r>
                      <a:r>
                        <a:rPr lang="en-US" sz="13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WorkKeys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International</a:t>
                      </a:r>
                      <a:r>
                        <a:rPr lang="en-US" sz="13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Baccalaureate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312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Bronze</a:t>
                      </a:r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or Higher                         Bronze or Higher</a:t>
                      </a:r>
                      <a:endParaRPr lang="en-US" sz="1100" b="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 4</a:t>
                      </a:r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                                                         4</a:t>
                      </a:r>
                      <a:endParaRPr lang="en-US" sz="1100" b="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Advanced</a:t>
                      </a:r>
                      <a:r>
                        <a:rPr lang="en-US" sz="13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Placement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SAT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312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2                                                         2</a:t>
                      </a:r>
                      <a:endParaRPr lang="en-US" sz="1100" b="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 </a:t>
                      </a:r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430                                                        460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72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  <a:p>
                      <a:endParaRPr lang="en-US" sz="3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  <a:p>
                      <a:r>
                        <a:rPr lang="en-US" sz="13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ASVAB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Collaboratively-Developed,</a:t>
                      </a:r>
                      <a:r>
                        <a:rPr lang="en-US" sz="13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Standards-Based Performance Assessment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312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31                                                       31</a:t>
                      </a:r>
                      <a:endParaRPr lang="en-US" sz="1100" b="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6D3A5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     </a:t>
                      </a:r>
                      <a:r>
                        <a:rPr lang="en-US" sz="11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In development                                In</a:t>
                      </a:r>
                      <a:r>
                        <a:rPr lang="en-US" sz="1100" b="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Museo Slab 500" pitchFamily="50" charset="0"/>
                        </a:rPr>
                        <a:t> development</a:t>
                      </a:r>
                      <a:endParaRPr lang="en-US" sz="1100" b="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Museo Slab 500" pitchFamily="50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6D3A5D"/>
                      </a:solidFill>
                    </a:lnR>
                    <a:lnT w="12700" cmpd="sng">
                      <a:solidFill>
                        <a:srgbClr val="6D3A5D"/>
                      </a:solidFill>
                    </a:lnT>
                    <a:lnB w="12700" cmpd="sng">
                      <a:solidFill>
                        <a:srgbClr val="6D3A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316822" y="1837039"/>
            <a:ext cx="10633" cy="4628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How:</a:t>
            </a:r>
            <a:br>
              <a:rPr lang="en-US" dirty="0" smtClean="0"/>
            </a:br>
            <a:r>
              <a:rPr lang="en-US" sz="3100" dirty="0" smtClean="0"/>
              <a:t>How Will We Make the Change?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47666"/>
            <a:ext cx="8407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Englewood</a:t>
            </a:r>
            <a:endParaRPr lang="en-US" dirty="0"/>
          </a:p>
        </p:txBody>
      </p:sp>
      <p:pic>
        <p:nvPicPr>
          <p:cNvPr id="5" name="Picture 4" descr="Phase 1 To 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1678611"/>
            <a:ext cx="7975600" cy="47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2015-16</a:t>
            </a:r>
            <a:endParaRPr lang="en-US" dirty="0"/>
          </a:p>
        </p:txBody>
      </p:sp>
      <p:pic>
        <p:nvPicPr>
          <p:cNvPr id="4" name="Picture 3" descr="Phase 2 to 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1684020"/>
            <a:ext cx="8429444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Ahead to 2016 - 2018</a:t>
            </a:r>
            <a:endParaRPr lang="en-US" dirty="0"/>
          </a:p>
        </p:txBody>
      </p:sp>
      <p:pic>
        <p:nvPicPr>
          <p:cNvPr id="4" name="Picture 3" descr="Phase 3 and 4 To 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" y="1709503"/>
            <a:ext cx="8243887" cy="48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2" y="244158"/>
            <a:ext cx="8635998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Guiding Questions For Cabinet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1" y="1834444"/>
            <a:ext cx="8635999" cy="47977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/>
              <a:t>What requirements must our current student meet to earn a high school diploma from our district</a:t>
            </a:r>
            <a:r>
              <a:rPr lang="en-US" sz="5600" b="1" dirty="0" smtClean="0"/>
              <a:t>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 smtClean="0"/>
              <a:t>How </a:t>
            </a:r>
            <a:r>
              <a:rPr lang="en-US" sz="5600" b="1" dirty="0"/>
              <a:t>do our current local high school graduation requirements compare to the Colorado’s graduation guidelines?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 smtClean="0"/>
              <a:t>Which </a:t>
            </a:r>
            <a:r>
              <a:rPr lang="en-US" sz="5600" b="1" dirty="0"/>
              <a:t>of our current requirements meet or exceed the state guidelines?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 smtClean="0"/>
              <a:t>What </a:t>
            </a:r>
            <a:r>
              <a:rPr lang="en-US" sz="5600" b="1" dirty="0"/>
              <a:t>additions do we need to meet the state guidelines</a:t>
            </a:r>
            <a:r>
              <a:rPr lang="en-US" sz="5600" b="1" dirty="0" smtClean="0"/>
              <a:t>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/>
              <a:t>Using student achievement data, in what ways do students currently demonstrate their readiness for college and careers based on the Colorado menu of college and career-ready demonstrations</a:t>
            </a:r>
            <a:r>
              <a:rPr lang="en-US" sz="5600" b="1" dirty="0" smtClean="0"/>
              <a:t>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 smtClean="0"/>
              <a:t>Which </a:t>
            </a:r>
            <a:r>
              <a:rPr lang="en-US" sz="5600" b="1" dirty="0"/>
              <a:t>of our current requirements no longer are needed? What do we want to keep or eliminate?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 smtClean="0"/>
              <a:t>What </a:t>
            </a:r>
            <a:r>
              <a:rPr lang="en-US" sz="5600" b="1" dirty="0"/>
              <a:t>processes do we have in place or should we consider options to bring community members</a:t>
            </a:r>
            <a:r>
              <a:rPr lang="en-US" sz="5600" b="1" dirty="0" smtClean="0"/>
              <a:t>, workforce</a:t>
            </a:r>
            <a:r>
              <a:rPr lang="en-US" sz="5600" b="1" dirty="0"/>
              <a:t>, and higher education to discuss input for our diploma planning </a:t>
            </a:r>
            <a:r>
              <a:rPr lang="en-US" sz="5600" b="1" dirty="0" smtClean="0"/>
              <a:t>process.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 smtClean="0"/>
              <a:t>Are </a:t>
            </a:r>
            <a:r>
              <a:rPr lang="en-US" sz="5600" b="1" dirty="0"/>
              <a:t>there other requirements beyond the state’s guidelines that we should consider adding to our local high school graduation requirements (e.g. world languages, music, art, health, etc.)? 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 smtClean="0"/>
              <a:t>How </a:t>
            </a:r>
            <a:r>
              <a:rPr lang="en-US" sz="5600" b="1" dirty="0"/>
              <a:t>would we like to incorporate the state’s civics requirement for high school</a:t>
            </a:r>
            <a:r>
              <a:rPr lang="en-US" sz="5600" b="1" dirty="0" smtClean="0"/>
              <a:t>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 smtClean="0"/>
              <a:t>Do we want to permit students longer or shorter time periods to earn a diploma?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600" b="1" dirty="0" smtClean="0"/>
              <a:t>How will we provide flexibility within our policy for students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6697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Colorado is the last state to align graduation expectations for all students. </a:t>
            </a:r>
            <a:endParaRPr lang="en-US" dirty="0" smtClean="0"/>
          </a:p>
          <a:p>
            <a:r>
              <a:rPr lang="en-US" dirty="0" smtClean="0"/>
              <a:t>State </a:t>
            </a:r>
            <a:r>
              <a:rPr lang="en-US" dirty="0"/>
              <a:t>statute (section 22‐2‐106) required the State Board </a:t>
            </a:r>
            <a:r>
              <a:rPr lang="en-US" dirty="0" smtClean="0"/>
              <a:t>of Education to </a:t>
            </a:r>
            <a:r>
              <a:rPr lang="en-US" dirty="0"/>
              <a:t>adopt a set </a:t>
            </a:r>
            <a:r>
              <a:rPr lang="en-US" dirty="0" smtClean="0"/>
              <a:t>of </a:t>
            </a:r>
            <a:r>
              <a:rPr lang="en-US" dirty="0"/>
              <a:t>guidelines for high school graduation requirements </a:t>
            </a:r>
            <a:r>
              <a:rPr lang="en-US" dirty="0" smtClean="0"/>
              <a:t>by May </a:t>
            </a:r>
            <a:r>
              <a:rPr lang="en-US" dirty="0"/>
              <a:t>2013</a:t>
            </a:r>
            <a:r>
              <a:rPr lang="en-US" dirty="0" smtClean="0"/>
              <a:t>.</a:t>
            </a:r>
          </a:p>
          <a:p>
            <a:r>
              <a:rPr lang="en-US" dirty="0"/>
              <a:t>Local school boards may use their own locally‐developed </a:t>
            </a:r>
            <a:r>
              <a:rPr lang="en-US" dirty="0" smtClean="0"/>
              <a:t>graduation requirements </a:t>
            </a:r>
            <a:r>
              <a:rPr lang="en-US" dirty="0"/>
              <a:t>so long as they “meet or exceed” any minimum </a:t>
            </a:r>
            <a:r>
              <a:rPr lang="en-US" dirty="0" smtClean="0"/>
              <a:t>standards or </a:t>
            </a:r>
            <a:r>
              <a:rPr lang="en-US" dirty="0"/>
              <a:t>core competencies/skills adopted by the state board.</a:t>
            </a:r>
          </a:p>
        </p:txBody>
      </p:sp>
    </p:spTree>
    <p:extLst>
      <p:ext uri="{BB962C8B-B14F-4D97-AF65-F5344CB8AC3E}">
        <p14:creationId xmlns:p14="http://schemas.microsoft.com/office/powerpoint/2010/main" val="33395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State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556" y="2133601"/>
            <a:ext cx="3856919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articulate Colorado’s shared belief about the </a:t>
            </a:r>
            <a:r>
              <a:rPr lang="en-US" dirty="0" smtClean="0"/>
              <a:t>value and </a:t>
            </a:r>
            <a:r>
              <a:rPr lang="en-US" dirty="0"/>
              <a:t>meaning </a:t>
            </a:r>
            <a:r>
              <a:rPr lang="en-US" dirty="0" smtClean="0"/>
              <a:t>of </a:t>
            </a:r>
            <a:r>
              <a:rPr lang="en-US" dirty="0"/>
              <a:t>a high school </a:t>
            </a:r>
            <a:r>
              <a:rPr lang="en-US" dirty="0" smtClean="0"/>
              <a:t>diploma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outline the minimum components, expectations </a:t>
            </a:r>
            <a:r>
              <a:rPr lang="en-US" dirty="0" smtClean="0"/>
              <a:t>and responsibilities of </a:t>
            </a:r>
            <a:r>
              <a:rPr lang="en-US" dirty="0"/>
              <a:t>local districts and the state to </a:t>
            </a:r>
            <a:r>
              <a:rPr lang="en-US" dirty="0" smtClean="0"/>
              <a:t>support students </a:t>
            </a:r>
            <a:r>
              <a:rPr lang="en-US" dirty="0"/>
              <a:t>in attaining a high school diploma</a:t>
            </a:r>
          </a:p>
        </p:txBody>
      </p:sp>
      <p:pic>
        <p:nvPicPr>
          <p:cNvPr id="4" name="Picture 3" descr="Grad photo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8" y="2444044"/>
            <a:ext cx="3539065" cy="3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 Landscap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2" y="945436"/>
            <a:ext cx="7478890" cy="5624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00113" y="244158"/>
            <a:ext cx="7345362" cy="70821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Why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63099"/>
            <a:ext cx="540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Georgetown University, Job Growth and </a:t>
            </a:r>
            <a:r>
              <a:rPr lang="en-US" sz="1200" dirty="0" smtClean="0"/>
              <a:t>Education Requirements</a:t>
            </a:r>
            <a:r>
              <a:rPr lang="en-US" sz="1200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4353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42" y="244158"/>
            <a:ext cx="8527905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Why:  </a:t>
            </a:r>
            <a:r>
              <a:rPr lang="en-US" sz="3100" dirty="0" smtClean="0"/>
              <a:t>Why New Graduation Requirements?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Colorado by the Numbers</a:t>
            </a:r>
            <a:endParaRPr lang="en-US" sz="4000" i="1" dirty="0"/>
          </a:p>
        </p:txBody>
      </p:sp>
      <p:pic>
        <p:nvPicPr>
          <p:cNvPr id="8" name="Picture 7" descr="Co by the Number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2" y="1817507"/>
            <a:ext cx="8527905" cy="41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53" y="4310107"/>
            <a:ext cx="2794000" cy="165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60" y="244158"/>
            <a:ext cx="8497360" cy="133985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Why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 smtClean="0"/>
              <a:t>Englewood </a:t>
            </a:r>
            <a:r>
              <a:rPr lang="en-US" sz="3100" i="1" dirty="0"/>
              <a:t>by the </a:t>
            </a:r>
            <a:r>
              <a:rPr lang="en-US" sz="3100" i="1" dirty="0" smtClean="0"/>
              <a:t>Numbers</a:t>
            </a:r>
            <a:endParaRPr lang="en-US" sz="31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36159" y="1834199"/>
            <a:ext cx="1597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District 2012-13 </a:t>
            </a:r>
          </a:p>
          <a:p>
            <a:pPr algn="ctr"/>
            <a:r>
              <a:rPr lang="en-US" sz="2000" b="1" dirty="0"/>
              <a:t>6</a:t>
            </a:r>
            <a:r>
              <a:rPr lang="en-US" sz="2000" b="1" dirty="0" smtClean="0"/>
              <a:t>-Year Graduation Rate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8798" y="4556439"/>
            <a:ext cx="419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Englewood’s 2012-13 Dropout Rate </a:t>
            </a:r>
          </a:p>
          <a:p>
            <a:pPr algn="ctr"/>
            <a:r>
              <a:rPr lang="en-US" sz="2000" b="1" dirty="0"/>
              <a:t>w</a:t>
            </a:r>
            <a:r>
              <a:rPr lang="en-US" sz="2000" b="1" dirty="0" smtClean="0"/>
              <a:t>as 7.4% (122 students)</a:t>
            </a:r>
          </a:p>
          <a:p>
            <a:endParaRPr lang="en-US" sz="2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6160" y="4683550"/>
            <a:ext cx="800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latin typeface="Arial Black"/>
                <a:cs typeface="Arial Black"/>
              </a:rPr>
              <a:t>$</a:t>
            </a:r>
            <a:endParaRPr lang="en-US" sz="72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12" name="Picture 11" descr="higher 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68" y="1819717"/>
            <a:ext cx="1783922" cy="22019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8389" y="2695974"/>
            <a:ext cx="2074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660066"/>
                </a:solidFill>
                <a:latin typeface="Arial Black"/>
                <a:cs typeface="Arial Black"/>
              </a:rPr>
              <a:t>25.7%</a:t>
            </a:r>
            <a:endParaRPr lang="en-US" sz="4400" dirty="0">
              <a:solidFill>
                <a:srgbClr val="660066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6862" y="2445907"/>
            <a:ext cx="2001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2012 Graduates Enrolled in </a:t>
            </a:r>
          </a:p>
          <a:p>
            <a:pPr algn="ctr"/>
            <a:r>
              <a:rPr lang="en-US" sz="2000" b="1" dirty="0" smtClean="0"/>
              <a:t>College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31820" y="5248950"/>
            <a:ext cx="413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$</a:t>
            </a:r>
            <a:r>
              <a:rPr lang="en-US" b="1" dirty="0" smtClean="0"/>
              <a:t>43.5 Million </a:t>
            </a:r>
            <a:r>
              <a:rPr lang="en-US" b="1" dirty="0"/>
              <a:t>in lost Lifetime </a:t>
            </a:r>
            <a:r>
              <a:rPr lang="en-US" b="1" dirty="0" smtClean="0"/>
              <a:t>Earnings</a:t>
            </a:r>
          </a:p>
          <a:p>
            <a:pPr algn="ctr"/>
            <a:r>
              <a:rPr lang="en-US" b="1" dirty="0" smtClean="0"/>
              <a:t>($356,000 per student) 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31555" y="4768104"/>
            <a:ext cx="3237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58.8 % of 2012 Graduates Required College Remediation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7520" y="3518730"/>
            <a:ext cx="2138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EHS:  81.1%</a:t>
            </a:r>
          </a:p>
          <a:p>
            <a:r>
              <a:rPr lang="en-US" dirty="0" smtClean="0"/>
              <a:t>CFAHS:  45.9%</a:t>
            </a:r>
          </a:p>
          <a:p>
            <a:r>
              <a:rPr lang="en-US" dirty="0" smtClean="0"/>
              <a:t>Completion:  72.1%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557" y="2096505"/>
            <a:ext cx="2300110" cy="13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36" y="1636889"/>
            <a:ext cx="5214563" cy="4546221"/>
          </a:xfrm>
        </p:spPr>
        <p:txBody>
          <a:bodyPr>
            <a:noAutofit/>
          </a:bodyPr>
          <a:lstStyle/>
          <a:p>
            <a:r>
              <a:rPr lang="en-US" sz="1800" dirty="0"/>
              <a:t>The goal is for students to graduate from high school prepared to be successful in school and in life, earning a living wage and contributing to Colorado’s economy. </a:t>
            </a:r>
            <a:endParaRPr lang="en-US" sz="1800" dirty="0" smtClean="0"/>
          </a:p>
          <a:p>
            <a:r>
              <a:rPr lang="en-US" sz="1800" dirty="0"/>
              <a:t>Colorado is committed to educating students so they enter the workforce with in-demand skills that meet business, industry, and higher education standards. </a:t>
            </a:r>
            <a:endParaRPr lang="en-US" sz="1800" dirty="0" smtClean="0"/>
          </a:p>
          <a:p>
            <a:r>
              <a:rPr lang="en-US" sz="1800" dirty="0" smtClean="0"/>
              <a:t>Colorado’s </a:t>
            </a:r>
            <a:r>
              <a:rPr lang="en-US" sz="1800" dirty="0"/>
              <a:t>graduation guidelines reflect our state’s rigorous expectations for students and educators. </a:t>
            </a:r>
          </a:p>
          <a:p>
            <a:r>
              <a:rPr lang="en-US" sz="1800" dirty="0"/>
              <a:t>The state’s graduation guidelines are a meaningful link to improvements that Colorado has already made to set clearer, higher expectations for students and educators.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4" y="2020713"/>
            <a:ext cx="3072893" cy="40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900113" y="2485455"/>
            <a:ext cx="7345362" cy="1500187"/>
          </a:xfrm>
        </p:spPr>
        <p:txBody>
          <a:bodyPr>
            <a:noAutofit/>
          </a:bodyPr>
          <a:lstStyle/>
          <a:p>
            <a:r>
              <a:rPr lang="en-US" sz="4000" dirty="0" smtClean="0"/>
              <a:t>Review Existing </a:t>
            </a:r>
          </a:p>
          <a:p>
            <a:r>
              <a:rPr lang="en-US" sz="4000" dirty="0" smtClean="0"/>
              <a:t>Graduation Requirements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43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89" y="335843"/>
            <a:ext cx="8540045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defTabSz="457200"/>
            <a:r>
              <a:rPr lang="en-US" sz="3900" dirty="0">
                <a:solidFill>
                  <a:schemeClr val="tx1"/>
                </a:solidFill>
              </a:rPr>
              <a:t>EHS Graduation Requirements</a:t>
            </a:r>
            <a:br>
              <a:rPr lang="en-US" sz="39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Beginning with Class of 2018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sz="half" idx="1"/>
          </p:nvPr>
        </p:nvSpPr>
        <p:spPr>
          <a:xfrm>
            <a:off x="601134" y="1876775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ENGLISH				4 </a:t>
            </a:r>
            <a:r>
              <a:rPr lang="en-US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</a:rPr>
              <a:t>MATH </a:t>
            </a:r>
            <a:r>
              <a:rPr lang="en-US" dirty="0" smtClean="0">
                <a:solidFill>
                  <a:schemeClr val="tx1"/>
                </a:solidFill>
              </a:rPr>
              <a:t>				3 </a:t>
            </a:r>
            <a:r>
              <a:rPr lang="en-US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</a:rPr>
              <a:t>SCIENCE </a:t>
            </a:r>
            <a:r>
              <a:rPr lang="en-US" dirty="0" smtClean="0">
                <a:solidFill>
                  <a:schemeClr val="tx1"/>
                </a:solidFill>
              </a:rPr>
              <a:t>				3 </a:t>
            </a:r>
            <a:r>
              <a:rPr lang="en-US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</a:rPr>
              <a:t>SOCIAL </a:t>
            </a:r>
            <a:r>
              <a:rPr lang="en-US" dirty="0" smtClean="0">
                <a:solidFill>
                  <a:schemeClr val="tx1"/>
                </a:solidFill>
              </a:rPr>
              <a:t>SCIENCE		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3.5 units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Global Studies, World History, US History, </a:t>
            </a:r>
            <a:r>
              <a:rPr lang="en-US" sz="2000" i="1" dirty="0" smtClean="0">
                <a:solidFill>
                  <a:schemeClr val="tx1"/>
                </a:solidFill>
              </a:rPr>
              <a:t>American Government, Economics)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FINANCIAL LITERACY		.5 units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PE					1.5 </a:t>
            </a:r>
            <a:r>
              <a:rPr lang="en-US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</a:rPr>
              <a:t>ACADEMIC </a:t>
            </a:r>
            <a:r>
              <a:rPr lang="en-US" dirty="0" smtClean="0">
                <a:solidFill>
                  <a:schemeClr val="tx1"/>
                </a:solidFill>
              </a:rPr>
              <a:t>ELECTIVES		3 </a:t>
            </a:r>
            <a:r>
              <a:rPr lang="en-US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ELECTIVES				4.5 </a:t>
            </a:r>
            <a:r>
              <a:rPr lang="en-US" dirty="0">
                <a:solidFill>
                  <a:schemeClr val="tx1"/>
                </a:solidFill>
              </a:rPr>
              <a:t>units</a:t>
            </a:r>
          </a:p>
          <a:p>
            <a:pPr>
              <a:spcBef>
                <a:spcPts val="8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TOTAL				23.0 Units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7419</TotalTime>
  <Words>758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Capital</vt:lpstr>
      <vt:lpstr>Colorado Graduation Guidelines</vt:lpstr>
      <vt:lpstr>Introduction </vt:lpstr>
      <vt:lpstr>Purpose of State Guidelines</vt:lpstr>
      <vt:lpstr>PowerPoint Presentation</vt:lpstr>
      <vt:lpstr>The Why:  Why New Graduation Requirements? Colorado by the Numbers</vt:lpstr>
      <vt:lpstr>The Why Englewood by the Numbers</vt:lpstr>
      <vt:lpstr>The Why</vt:lpstr>
      <vt:lpstr>PowerPoint Presentation</vt:lpstr>
      <vt:lpstr>EHS Graduation Requirements Beginning with Class of 2018</vt:lpstr>
      <vt:lpstr>PowerPoint Presentation</vt:lpstr>
      <vt:lpstr>The What  What Does the Change Look Like? </vt:lpstr>
      <vt:lpstr>The Grad Guidelines Menu</vt:lpstr>
      <vt:lpstr>The How: How Will We Make the Change?</vt:lpstr>
      <vt:lpstr>Next Steps for Englewood</vt:lpstr>
      <vt:lpstr>Planning for 2015-16</vt:lpstr>
      <vt:lpstr>Looking Ahead to 2016 - 2018</vt:lpstr>
      <vt:lpstr>Guiding Questions For Cabinet</vt:lpstr>
    </vt:vector>
  </TitlesOfParts>
  <Company>Englewood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Graduation Guidelines</dc:title>
  <dc:creator>Diana Zakhem</dc:creator>
  <cp:lastModifiedBy>Russel, Robin</cp:lastModifiedBy>
  <cp:revision>27</cp:revision>
  <dcterms:created xsi:type="dcterms:W3CDTF">2014-11-09T22:10:24Z</dcterms:created>
  <dcterms:modified xsi:type="dcterms:W3CDTF">2016-02-19T17:18:14Z</dcterms:modified>
</cp:coreProperties>
</file>