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56" r:id="rId3"/>
    <p:sldId id="257" r:id="rId4"/>
    <p:sldId id="272" r:id="rId5"/>
    <p:sldId id="261" r:id="rId6"/>
    <p:sldId id="273" r:id="rId7"/>
    <p:sldId id="262" r:id="rId8"/>
    <p:sldId id="276" r:id="rId9"/>
    <p:sldId id="274" r:id="rId10"/>
    <p:sldId id="263" r:id="rId11"/>
    <p:sldId id="278" r:id="rId12"/>
    <p:sldId id="279" r:id="rId13"/>
    <p:sldId id="280" r:id="rId14"/>
    <p:sldId id="264" r:id="rId15"/>
    <p:sldId id="282" r:id="rId16"/>
    <p:sldId id="281" r:id="rId17"/>
    <p:sldId id="275" r:id="rId18"/>
    <p:sldId id="277"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67E"/>
    <a:srgbClr val="E4E6EC"/>
    <a:srgbClr val="E2E4EA"/>
    <a:srgbClr val="E0E2E8"/>
    <a:srgbClr val="DEE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69" autoAdjust="0"/>
    <p:restoredTop sz="77202" autoAdjust="0"/>
  </p:normalViewPr>
  <p:slideViewPr>
    <p:cSldViewPr snapToGrid="0" showGuides="1">
      <p:cViewPr varScale="1">
        <p:scale>
          <a:sx n="57" d="100"/>
          <a:sy n="57" d="100"/>
        </p:scale>
        <p:origin x="-274" y="-8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3C9EB9-0FB2-4D0B-8B29-2E78FD3C9D53}" type="doc">
      <dgm:prSet loTypeId="urn:microsoft.com/office/officeart/2005/8/layout/radial2" loCatId="relationship" qsTypeId="urn:microsoft.com/office/officeart/2005/8/quickstyle/simple1" qsCatId="simple" csTypeId="urn:microsoft.com/office/officeart/2005/8/colors/colorful1#1" csCatId="colorful" phldr="1"/>
      <dgm:spPr/>
      <dgm:t>
        <a:bodyPr/>
        <a:lstStyle/>
        <a:p>
          <a:endParaRPr lang="en-US"/>
        </a:p>
      </dgm:t>
    </dgm:pt>
    <dgm:pt modelId="{3C1C8E73-5404-4D69-935B-6ECEB0C6B3E9}">
      <dgm:prSet phldrT="[Text]"/>
      <dgm:spPr/>
      <dgm:t>
        <a:bodyPr/>
        <a:lstStyle/>
        <a:p>
          <a:r>
            <a:rPr lang="en-US" dirty="0" smtClean="0"/>
            <a:t>Perception Data</a:t>
          </a:r>
          <a:endParaRPr lang="en-US" dirty="0"/>
        </a:p>
      </dgm:t>
    </dgm:pt>
    <dgm:pt modelId="{01DFC86D-5AD4-418B-B868-EA8B437A3440}" type="parTrans" cxnId="{302346F8-A348-4C68-9B61-FBA51194BDD5}">
      <dgm:prSet/>
      <dgm:spPr/>
      <dgm:t>
        <a:bodyPr/>
        <a:lstStyle/>
        <a:p>
          <a:endParaRPr lang="en-US"/>
        </a:p>
      </dgm:t>
    </dgm:pt>
    <dgm:pt modelId="{4D9A730F-0C4F-4316-94B0-0AAF59A09B5C}" type="sibTrans" cxnId="{302346F8-A348-4C68-9B61-FBA51194BDD5}">
      <dgm:prSet/>
      <dgm:spPr/>
      <dgm:t>
        <a:bodyPr/>
        <a:lstStyle/>
        <a:p>
          <a:endParaRPr lang="en-US"/>
        </a:p>
      </dgm:t>
    </dgm:pt>
    <dgm:pt modelId="{8802C423-93F4-41F0-AE1B-3BD64D3D0893}">
      <dgm:prSet phldrT="[Text]"/>
      <dgm:spPr/>
      <dgm:t>
        <a:bodyPr/>
        <a:lstStyle/>
        <a:p>
          <a:r>
            <a:rPr lang="en-US" dirty="0" smtClean="0"/>
            <a:t>Ask what participants think they know</a:t>
          </a:r>
          <a:endParaRPr lang="en-US" dirty="0"/>
        </a:p>
      </dgm:t>
    </dgm:pt>
    <dgm:pt modelId="{12678A95-31B4-4CF7-9FE6-A9FCF303ABFD}" type="parTrans" cxnId="{51367893-3799-4E6D-8590-23E262730483}">
      <dgm:prSet/>
      <dgm:spPr/>
      <dgm:t>
        <a:bodyPr/>
        <a:lstStyle/>
        <a:p>
          <a:endParaRPr lang="en-US"/>
        </a:p>
      </dgm:t>
    </dgm:pt>
    <dgm:pt modelId="{B238B5BD-2BBC-4082-BF22-11E81A81C2CE}" type="sibTrans" cxnId="{51367893-3799-4E6D-8590-23E262730483}">
      <dgm:prSet/>
      <dgm:spPr/>
      <dgm:t>
        <a:bodyPr/>
        <a:lstStyle/>
        <a:p>
          <a:endParaRPr lang="en-US"/>
        </a:p>
      </dgm:t>
    </dgm:pt>
    <dgm:pt modelId="{2B76B812-53E1-4F48-9813-0CB13818F012}">
      <dgm:prSet phldrT="[Text]"/>
      <dgm:spPr/>
      <dgm:t>
        <a:bodyPr/>
        <a:lstStyle/>
        <a:p>
          <a:r>
            <a:rPr lang="en-US" dirty="0" smtClean="0"/>
            <a:t>Attitudes and self-reports</a:t>
          </a:r>
          <a:endParaRPr lang="en-US" dirty="0"/>
        </a:p>
      </dgm:t>
    </dgm:pt>
    <dgm:pt modelId="{D7CC9CA8-07D6-4B59-8F7D-804F6984D515}" type="parTrans" cxnId="{50062EA5-79BB-49A2-B3F1-9D070A204EA7}">
      <dgm:prSet/>
      <dgm:spPr/>
      <dgm:t>
        <a:bodyPr/>
        <a:lstStyle/>
        <a:p>
          <a:endParaRPr lang="en-US"/>
        </a:p>
      </dgm:t>
    </dgm:pt>
    <dgm:pt modelId="{F18949AB-C832-40CC-88DA-963AE47F1C54}" type="sibTrans" cxnId="{50062EA5-79BB-49A2-B3F1-9D070A204EA7}">
      <dgm:prSet/>
      <dgm:spPr/>
      <dgm:t>
        <a:bodyPr/>
        <a:lstStyle/>
        <a:p>
          <a:endParaRPr lang="en-US"/>
        </a:p>
      </dgm:t>
    </dgm:pt>
    <dgm:pt modelId="{C04E3E39-D45F-4F55-A99F-21646F87BD64}">
      <dgm:prSet phldrT="[Text]"/>
      <dgm:spPr/>
      <dgm:t>
        <a:bodyPr/>
        <a:lstStyle/>
        <a:p>
          <a:r>
            <a:rPr lang="en-US" dirty="0" smtClean="0"/>
            <a:t>Process Data</a:t>
          </a:r>
          <a:endParaRPr lang="en-US" dirty="0"/>
        </a:p>
      </dgm:t>
    </dgm:pt>
    <dgm:pt modelId="{83B4E07E-1C80-45E1-9AC1-9ABD72772B03}" type="parTrans" cxnId="{3B08D162-65FD-47FB-BB03-686C7D1D0970}">
      <dgm:prSet/>
      <dgm:spPr/>
      <dgm:t>
        <a:bodyPr/>
        <a:lstStyle/>
        <a:p>
          <a:endParaRPr lang="en-US"/>
        </a:p>
      </dgm:t>
    </dgm:pt>
    <dgm:pt modelId="{25C10A47-EC3A-4DA6-9B3D-876A677179E5}" type="sibTrans" cxnId="{3B08D162-65FD-47FB-BB03-686C7D1D0970}">
      <dgm:prSet/>
      <dgm:spPr/>
      <dgm:t>
        <a:bodyPr/>
        <a:lstStyle/>
        <a:p>
          <a:endParaRPr lang="en-US"/>
        </a:p>
      </dgm:t>
    </dgm:pt>
    <dgm:pt modelId="{A7B2C14E-5F31-4126-8F4F-26DD5FC66BE5}">
      <dgm:prSet phldrT="[Text]"/>
      <dgm:spPr/>
      <dgm:t>
        <a:bodyPr/>
        <a:lstStyle/>
        <a:p>
          <a:r>
            <a:rPr lang="en-US" dirty="0" smtClean="0"/>
            <a:t>Number of participants involved</a:t>
          </a:r>
          <a:endParaRPr lang="en-US" dirty="0"/>
        </a:p>
      </dgm:t>
    </dgm:pt>
    <dgm:pt modelId="{92D9CFD8-A858-4653-9845-E20E969230BB}" type="parTrans" cxnId="{453D239C-687E-4989-BB8F-41B605926579}">
      <dgm:prSet/>
      <dgm:spPr/>
      <dgm:t>
        <a:bodyPr/>
        <a:lstStyle/>
        <a:p>
          <a:endParaRPr lang="en-US"/>
        </a:p>
      </dgm:t>
    </dgm:pt>
    <dgm:pt modelId="{C4194ACE-73D4-48E2-840D-6BCE1FFFAA25}" type="sibTrans" cxnId="{453D239C-687E-4989-BB8F-41B605926579}">
      <dgm:prSet/>
      <dgm:spPr/>
      <dgm:t>
        <a:bodyPr/>
        <a:lstStyle/>
        <a:p>
          <a:endParaRPr lang="en-US"/>
        </a:p>
      </dgm:t>
    </dgm:pt>
    <dgm:pt modelId="{D6F2C298-54AE-4572-B60C-FB059F0FBEE1}">
      <dgm:prSet phldrT="[Text]"/>
      <dgm:spPr/>
      <dgm:t>
        <a:bodyPr/>
        <a:lstStyle/>
        <a:p>
          <a:r>
            <a:rPr lang="en-US" dirty="0" smtClean="0"/>
            <a:t>Evidence that an event occurred</a:t>
          </a:r>
          <a:endParaRPr lang="en-US" dirty="0"/>
        </a:p>
      </dgm:t>
    </dgm:pt>
    <dgm:pt modelId="{9D0C1318-7C11-47A5-82DB-DB67D58C5166}" type="parTrans" cxnId="{9930999D-704E-424F-8161-A04935763DFE}">
      <dgm:prSet/>
      <dgm:spPr/>
      <dgm:t>
        <a:bodyPr/>
        <a:lstStyle/>
        <a:p>
          <a:endParaRPr lang="en-US"/>
        </a:p>
      </dgm:t>
    </dgm:pt>
    <dgm:pt modelId="{2EAA7CC8-7ACC-4053-B524-5A2E87BD127F}" type="sibTrans" cxnId="{9930999D-704E-424F-8161-A04935763DFE}">
      <dgm:prSet/>
      <dgm:spPr/>
      <dgm:t>
        <a:bodyPr/>
        <a:lstStyle/>
        <a:p>
          <a:endParaRPr lang="en-US"/>
        </a:p>
      </dgm:t>
    </dgm:pt>
    <dgm:pt modelId="{23ED3BD1-519E-44DA-B44F-87F1A4FBD1E7}">
      <dgm:prSet phldrT="[Text]"/>
      <dgm:spPr/>
      <dgm:t>
        <a:bodyPr/>
        <a:lstStyle/>
        <a:p>
          <a:r>
            <a:rPr lang="en-US" dirty="0" smtClean="0"/>
            <a:t>Outcome Data</a:t>
          </a:r>
          <a:endParaRPr lang="en-US" dirty="0"/>
        </a:p>
      </dgm:t>
    </dgm:pt>
    <dgm:pt modelId="{A0C0755E-9D5B-403A-8372-7CEB49410CD2}" type="parTrans" cxnId="{F490B45F-2543-429B-BBD9-82C6AB23EEEA}">
      <dgm:prSet/>
      <dgm:spPr/>
      <dgm:t>
        <a:bodyPr/>
        <a:lstStyle/>
        <a:p>
          <a:endParaRPr lang="en-US"/>
        </a:p>
      </dgm:t>
    </dgm:pt>
    <dgm:pt modelId="{9AD80C8D-C577-4740-B985-E9DAEE09A6AC}" type="sibTrans" cxnId="{F490B45F-2543-429B-BBD9-82C6AB23EEEA}">
      <dgm:prSet/>
      <dgm:spPr/>
      <dgm:t>
        <a:bodyPr/>
        <a:lstStyle/>
        <a:p>
          <a:endParaRPr lang="en-US"/>
        </a:p>
      </dgm:t>
    </dgm:pt>
    <dgm:pt modelId="{D9A353DE-0B5E-4DE5-B4F1-97C20F7F3A39}">
      <dgm:prSet phldrT="[Text]"/>
      <dgm:spPr/>
      <dgm:t>
        <a:bodyPr/>
        <a:lstStyle/>
        <a:p>
          <a:r>
            <a:rPr lang="en-US" dirty="0" smtClean="0"/>
            <a:t>Shows impact of an intervention</a:t>
          </a:r>
          <a:endParaRPr lang="en-US" dirty="0"/>
        </a:p>
      </dgm:t>
    </dgm:pt>
    <dgm:pt modelId="{97F9CB38-EB60-49DF-A7C6-E44F434C1019}" type="parTrans" cxnId="{492CD0B7-0599-4C71-86F6-B3D9C89AD78F}">
      <dgm:prSet/>
      <dgm:spPr/>
      <dgm:t>
        <a:bodyPr/>
        <a:lstStyle/>
        <a:p>
          <a:endParaRPr lang="en-US"/>
        </a:p>
      </dgm:t>
    </dgm:pt>
    <dgm:pt modelId="{8BCC86DC-87A2-4A30-BEAA-3EC52291221A}" type="sibTrans" cxnId="{492CD0B7-0599-4C71-86F6-B3D9C89AD78F}">
      <dgm:prSet/>
      <dgm:spPr/>
      <dgm:t>
        <a:bodyPr/>
        <a:lstStyle/>
        <a:p>
          <a:endParaRPr lang="en-US"/>
        </a:p>
      </dgm:t>
    </dgm:pt>
    <dgm:pt modelId="{F9D0A343-8447-4D9A-8D1C-A6AA351E7C0F}">
      <dgm:prSet phldrT="[Text]"/>
      <dgm:spPr/>
      <dgm:t>
        <a:bodyPr/>
        <a:lstStyle/>
        <a:p>
          <a:r>
            <a:rPr lang="en-US" dirty="0" smtClean="0"/>
            <a:t>Collected from multiple sources</a:t>
          </a:r>
          <a:endParaRPr lang="en-US" dirty="0"/>
        </a:p>
      </dgm:t>
    </dgm:pt>
    <dgm:pt modelId="{C03D6B16-C0B3-43F0-995B-DF0076761468}" type="parTrans" cxnId="{2A96D610-90E5-43D9-B82F-8CDB13C18670}">
      <dgm:prSet/>
      <dgm:spPr/>
      <dgm:t>
        <a:bodyPr/>
        <a:lstStyle/>
        <a:p>
          <a:endParaRPr lang="en-US"/>
        </a:p>
      </dgm:t>
    </dgm:pt>
    <dgm:pt modelId="{6079EA6C-8BE1-426A-B57E-A24917C9A7B9}" type="sibTrans" cxnId="{2A96D610-90E5-43D9-B82F-8CDB13C18670}">
      <dgm:prSet/>
      <dgm:spPr/>
      <dgm:t>
        <a:bodyPr/>
        <a:lstStyle/>
        <a:p>
          <a:endParaRPr lang="en-US"/>
        </a:p>
      </dgm:t>
    </dgm:pt>
    <dgm:pt modelId="{B5CA4AC3-4D78-4ABC-9123-99823A7CDD77}">
      <dgm:prSet phldrT="[Text]"/>
      <dgm:spPr/>
      <dgm:t>
        <a:bodyPr/>
        <a:lstStyle/>
        <a:p>
          <a:r>
            <a:rPr lang="en-US" dirty="0" smtClean="0"/>
            <a:t>Collected through surveys and pre-posts tests</a:t>
          </a:r>
          <a:endParaRPr lang="en-US" dirty="0"/>
        </a:p>
      </dgm:t>
    </dgm:pt>
    <dgm:pt modelId="{E3361B45-7E3E-4BC1-94C9-35A82361FF02}" type="parTrans" cxnId="{C62E35D6-57CC-41E5-A03D-EC828E9D55B6}">
      <dgm:prSet/>
      <dgm:spPr/>
      <dgm:t>
        <a:bodyPr/>
        <a:lstStyle/>
        <a:p>
          <a:endParaRPr lang="en-US"/>
        </a:p>
      </dgm:t>
    </dgm:pt>
    <dgm:pt modelId="{4B55A695-7A32-4C5F-88C5-A3088EA23E45}" type="sibTrans" cxnId="{C62E35D6-57CC-41E5-A03D-EC828E9D55B6}">
      <dgm:prSet/>
      <dgm:spPr/>
      <dgm:t>
        <a:bodyPr/>
        <a:lstStyle/>
        <a:p>
          <a:endParaRPr lang="en-US"/>
        </a:p>
      </dgm:t>
    </dgm:pt>
    <dgm:pt modelId="{BC1153B0-EFBF-40FB-8E04-F42F34BC340E}">
      <dgm:prSet phldrT="[Text]"/>
      <dgm:spPr/>
      <dgm:t>
        <a:bodyPr/>
        <a:lstStyle/>
        <a:p>
          <a:r>
            <a:rPr lang="en-US" dirty="0" smtClean="0"/>
            <a:t>Number of times an intervention took place</a:t>
          </a:r>
          <a:endParaRPr lang="en-US" dirty="0"/>
        </a:p>
      </dgm:t>
    </dgm:pt>
    <dgm:pt modelId="{6E3AD6A8-2058-451F-B2AB-347BDB2B7513}" type="parTrans" cxnId="{370084E0-216A-426D-ABD2-820EB047BCE6}">
      <dgm:prSet/>
      <dgm:spPr/>
      <dgm:t>
        <a:bodyPr/>
        <a:lstStyle/>
        <a:p>
          <a:endParaRPr lang="en-US"/>
        </a:p>
      </dgm:t>
    </dgm:pt>
    <dgm:pt modelId="{8308753D-A6F2-457F-A9D3-FE98D204DB7D}" type="sibTrans" cxnId="{370084E0-216A-426D-ABD2-820EB047BCE6}">
      <dgm:prSet/>
      <dgm:spPr/>
      <dgm:t>
        <a:bodyPr/>
        <a:lstStyle/>
        <a:p>
          <a:endParaRPr lang="en-US"/>
        </a:p>
      </dgm:t>
    </dgm:pt>
    <dgm:pt modelId="{90FDB57C-105C-4364-A5A6-18E3D937D566}">
      <dgm:prSet phldrT="[Text]"/>
      <dgm:spPr/>
      <dgm:t>
        <a:bodyPr/>
        <a:lstStyle/>
        <a:p>
          <a:r>
            <a:rPr lang="en-US" dirty="0" smtClean="0"/>
            <a:t>Reports the extent to which program has a positive impact</a:t>
          </a:r>
          <a:endParaRPr lang="en-US" dirty="0"/>
        </a:p>
      </dgm:t>
    </dgm:pt>
    <dgm:pt modelId="{9A8220B7-7FC4-46E9-81F5-5D58566F8311}" type="parTrans" cxnId="{EC5406A2-0642-4A6B-81CC-B59EC1162615}">
      <dgm:prSet/>
      <dgm:spPr/>
      <dgm:t>
        <a:bodyPr/>
        <a:lstStyle/>
        <a:p>
          <a:endParaRPr lang="en-US"/>
        </a:p>
      </dgm:t>
    </dgm:pt>
    <dgm:pt modelId="{22CB5F22-E355-41C5-8324-15404E918E60}" type="sibTrans" cxnId="{EC5406A2-0642-4A6B-81CC-B59EC1162615}">
      <dgm:prSet/>
      <dgm:spPr/>
      <dgm:t>
        <a:bodyPr/>
        <a:lstStyle/>
        <a:p>
          <a:endParaRPr lang="en-US"/>
        </a:p>
      </dgm:t>
    </dgm:pt>
    <dgm:pt modelId="{6BF8888A-ACDB-4251-B84F-30B05DFDD063}" type="pres">
      <dgm:prSet presAssocID="{0F3C9EB9-0FB2-4D0B-8B29-2E78FD3C9D53}" presName="composite" presStyleCnt="0">
        <dgm:presLayoutVars>
          <dgm:chMax val="5"/>
          <dgm:dir/>
          <dgm:animLvl val="ctr"/>
          <dgm:resizeHandles val="exact"/>
        </dgm:presLayoutVars>
      </dgm:prSet>
      <dgm:spPr/>
      <dgm:t>
        <a:bodyPr/>
        <a:lstStyle/>
        <a:p>
          <a:endParaRPr lang="en-US"/>
        </a:p>
      </dgm:t>
    </dgm:pt>
    <dgm:pt modelId="{62C6950C-3DF1-467E-BDED-352277BD4069}" type="pres">
      <dgm:prSet presAssocID="{0F3C9EB9-0FB2-4D0B-8B29-2E78FD3C9D53}" presName="cycle" presStyleCnt="0"/>
      <dgm:spPr/>
    </dgm:pt>
    <dgm:pt modelId="{2F4C9867-E25C-41D2-AEF0-24F0CEC142E3}" type="pres">
      <dgm:prSet presAssocID="{0F3C9EB9-0FB2-4D0B-8B29-2E78FD3C9D53}" presName="centerShape" presStyleCnt="0"/>
      <dgm:spPr/>
    </dgm:pt>
    <dgm:pt modelId="{6FFFD99B-1C91-44FB-8814-6157D6C1FDAA}" type="pres">
      <dgm:prSet presAssocID="{0F3C9EB9-0FB2-4D0B-8B29-2E78FD3C9D53}" presName="connSite" presStyleLbl="node1" presStyleIdx="0" presStyleCnt="4"/>
      <dgm:spPr/>
    </dgm:pt>
    <dgm:pt modelId="{62339BCD-D422-44D4-8A5A-4251C597B2F3}" type="pres">
      <dgm:prSet presAssocID="{0F3C9EB9-0FB2-4D0B-8B29-2E78FD3C9D53}" presName="visible" presStyleLbl="node1" presStyleIdx="0" presStyleCnt="4" custScaleX="92795" custScaleY="80582"/>
      <dgm:spPr>
        <a:blipFill rotWithShape="0">
          <a:blip xmlns:r="http://schemas.openxmlformats.org/officeDocument/2006/relationships" r:embed="rId1"/>
          <a:stretch>
            <a:fillRect/>
          </a:stretch>
        </a:blipFill>
      </dgm:spPr>
    </dgm:pt>
    <dgm:pt modelId="{AB6C9A0C-5113-4EFC-9928-99A52304E29A}" type="pres">
      <dgm:prSet presAssocID="{01DFC86D-5AD4-418B-B868-EA8B437A3440}" presName="Name25" presStyleLbl="parChTrans1D1" presStyleIdx="0" presStyleCnt="3"/>
      <dgm:spPr/>
      <dgm:t>
        <a:bodyPr/>
        <a:lstStyle/>
        <a:p>
          <a:endParaRPr lang="en-US"/>
        </a:p>
      </dgm:t>
    </dgm:pt>
    <dgm:pt modelId="{5C3E1D2E-EAAD-4695-8E78-1EBDB66E059F}" type="pres">
      <dgm:prSet presAssocID="{3C1C8E73-5404-4D69-935B-6ECEB0C6B3E9}" presName="node" presStyleCnt="0"/>
      <dgm:spPr/>
    </dgm:pt>
    <dgm:pt modelId="{A32FA301-C795-44C2-9BAF-E899EC122806}" type="pres">
      <dgm:prSet presAssocID="{3C1C8E73-5404-4D69-935B-6ECEB0C6B3E9}" presName="parentNode" presStyleLbl="node1" presStyleIdx="1" presStyleCnt="4" custScaleX="102644" custLinFactNeighborX="69568" custLinFactNeighborY="5482">
        <dgm:presLayoutVars>
          <dgm:chMax val="1"/>
          <dgm:bulletEnabled val="1"/>
        </dgm:presLayoutVars>
      </dgm:prSet>
      <dgm:spPr/>
      <dgm:t>
        <a:bodyPr/>
        <a:lstStyle/>
        <a:p>
          <a:endParaRPr lang="en-US"/>
        </a:p>
      </dgm:t>
    </dgm:pt>
    <dgm:pt modelId="{F4012F88-3453-4C34-A2A8-16B8130DB133}" type="pres">
      <dgm:prSet presAssocID="{3C1C8E73-5404-4D69-935B-6ECEB0C6B3E9}" presName="childNode" presStyleLbl="revTx" presStyleIdx="0" presStyleCnt="3">
        <dgm:presLayoutVars>
          <dgm:bulletEnabled val="1"/>
        </dgm:presLayoutVars>
      </dgm:prSet>
      <dgm:spPr/>
      <dgm:t>
        <a:bodyPr/>
        <a:lstStyle/>
        <a:p>
          <a:endParaRPr lang="en-US"/>
        </a:p>
      </dgm:t>
    </dgm:pt>
    <dgm:pt modelId="{E2295EE9-8A8D-46FF-95AF-BACA915A8838}" type="pres">
      <dgm:prSet presAssocID="{83B4E07E-1C80-45E1-9AC1-9ABD72772B03}" presName="Name25" presStyleLbl="parChTrans1D1" presStyleIdx="1" presStyleCnt="3"/>
      <dgm:spPr/>
      <dgm:t>
        <a:bodyPr/>
        <a:lstStyle/>
        <a:p>
          <a:endParaRPr lang="en-US"/>
        </a:p>
      </dgm:t>
    </dgm:pt>
    <dgm:pt modelId="{89F688EB-A4A2-46D0-8C8C-4ED0932BCBA5}" type="pres">
      <dgm:prSet presAssocID="{C04E3E39-D45F-4F55-A99F-21646F87BD64}" presName="node" presStyleCnt="0"/>
      <dgm:spPr/>
    </dgm:pt>
    <dgm:pt modelId="{21817805-964D-498F-BBFF-2DC66B0F5BB3}" type="pres">
      <dgm:prSet presAssocID="{C04E3E39-D45F-4F55-A99F-21646F87BD64}" presName="parentNode" presStyleLbl="node1" presStyleIdx="2" presStyleCnt="4">
        <dgm:presLayoutVars>
          <dgm:chMax val="1"/>
          <dgm:bulletEnabled val="1"/>
        </dgm:presLayoutVars>
      </dgm:prSet>
      <dgm:spPr/>
      <dgm:t>
        <a:bodyPr/>
        <a:lstStyle/>
        <a:p>
          <a:endParaRPr lang="en-US"/>
        </a:p>
      </dgm:t>
    </dgm:pt>
    <dgm:pt modelId="{1AD02FF1-65DD-44DB-99AA-CE15B9DA8F5D}" type="pres">
      <dgm:prSet presAssocID="{C04E3E39-D45F-4F55-A99F-21646F87BD64}" presName="childNode" presStyleLbl="revTx" presStyleIdx="1" presStyleCnt="3">
        <dgm:presLayoutVars>
          <dgm:bulletEnabled val="1"/>
        </dgm:presLayoutVars>
      </dgm:prSet>
      <dgm:spPr/>
      <dgm:t>
        <a:bodyPr/>
        <a:lstStyle/>
        <a:p>
          <a:endParaRPr lang="en-US"/>
        </a:p>
      </dgm:t>
    </dgm:pt>
    <dgm:pt modelId="{0FBB4BB9-4646-45D4-A866-48EB20351F77}" type="pres">
      <dgm:prSet presAssocID="{A0C0755E-9D5B-403A-8372-7CEB49410CD2}" presName="Name25" presStyleLbl="parChTrans1D1" presStyleIdx="2" presStyleCnt="3"/>
      <dgm:spPr/>
      <dgm:t>
        <a:bodyPr/>
        <a:lstStyle/>
        <a:p>
          <a:endParaRPr lang="en-US"/>
        </a:p>
      </dgm:t>
    </dgm:pt>
    <dgm:pt modelId="{5C275B9F-F7EB-4B7B-BF91-6B7CF6C8301B}" type="pres">
      <dgm:prSet presAssocID="{23ED3BD1-519E-44DA-B44F-87F1A4FBD1E7}" presName="node" presStyleCnt="0"/>
      <dgm:spPr/>
    </dgm:pt>
    <dgm:pt modelId="{B9066AD4-F6DB-4015-8660-E550ADAE2F2A}" type="pres">
      <dgm:prSet presAssocID="{23ED3BD1-519E-44DA-B44F-87F1A4FBD1E7}" presName="parentNode" presStyleLbl="node1" presStyleIdx="3" presStyleCnt="4">
        <dgm:presLayoutVars>
          <dgm:chMax val="1"/>
          <dgm:bulletEnabled val="1"/>
        </dgm:presLayoutVars>
      </dgm:prSet>
      <dgm:spPr/>
      <dgm:t>
        <a:bodyPr/>
        <a:lstStyle/>
        <a:p>
          <a:endParaRPr lang="en-US"/>
        </a:p>
      </dgm:t>
    </dgm:pt>
    <dgm:pt modelId="{9FEF35C4-B154-42AF-B854-D46D309AFA6E}" type="pres">
      <dgm:prSet presAssocID="{23ED3BD1-519E-44DA-B44F-87F1A4FBD1E7}" presName="childNode" presStyleLbl="revTx" presStyleIdx="2" presStyleCnt="3">
        <dgm:presLayoutVars>
          <dgm:bulletEnabled val="1"/>
        </dgm:presLayoutVars>
      </dgm:prSet>
      <dgm:spPr/>
      <dgm:t>
        <a:bodyPr/>
        <a:lstStyle/>
        <a:p>
          <a:endParaRPr lang="en-US"/>
        </a:p>
      </dgm:t>
    </dgm:pt>
  </dgm:ptLst>
  <dgm:cxnLst>
    <dgm:cxn modelId="{5442BA43-C606-416C-96EE-8D67EF69DFAB}" type="presOf" srcId="{90FDB57C-105C-4364-A5A6-18E3D937D566}" destId="{9FEF35C4-B154-42AF-B854-D46D309AFA6E}" srcOrd="0" destOrd="1" presId="urn:microsoft.com/office/officeart/2005/8/layout/radial2"/>
    <dgm:cxn modelId="{370084E0-216A-426D-ABD2-820EB047BCE6}" srcId="{C04E3E39-D45F-4F55-A99F-21646F87BD64}" destId="{BC1153B0-EFBF-40FB-8E04-F42F34BC340E}" srcOrd="1" destOrd="0" parTransId="{6E3AD6A8-2058-451F-B2AB-347BDB2B7513}" sibTransId="{8308753D-A6F2-457F-A9D3-FE98D204DB7D}"/>
    <dgm:cxn modelId="{492CD0B7-0599-4C71-86F6-B3D9C89AD78F}" srcId="{23ED3BD1-519E-44DA-B44F-87F1A4FBD1E7}" destId="{D9A353DE-0B5E-4DE5-B4F1-97C20F7F3A39}" srcOrd="0" destOrd="0" parTransId="{97F9CB38-EB60-49DF-A7C6-E44F434C1019}" sibTransId="{8BCC86DC-87A2-4A30-BEAA-3EC52291221A}"/>
    <dgm:cxn modelId="{AD367CEE-400C-41AB-BEE5-AD1AEC0C0835}" type="presOf" srcId="{D9A353DE-0B5E-4DE5-B4F1-97C20F7F3A39}" destId="{9FEF35C4-B154-42AF-B854-D46D309AFA6E}" srcOrd="0" destOrd="0" presId="urn:microsoft.com/office/officeart/2005/8/layout/radial2"/>
    <dgm:cxn modelId="{188D9EC8-B551-420A-9AFD-91740AA9642F}" type="presOf" srcId="{2B76B812-53E1-4F48-9813-0CB13818F012}" destId="{F4012F88-3453-4C34-A2A8-16B8130DB133}" srcOrd="0" destOrd="1" presId="urn:microsoft.com/office/officeart/2005/8/layout/radial2"/>
    <dgm:cxn modelId="{9E655ECE-C674-464A-84D5-63CC382D59B9}" type="presOf" srcId="{83B4E07E-1C80-45E1-9AC1-9ABD72772B03}" destId="{E2295EE9-8A8D-46FF-95AF-BACA915A8838}" srcOrd="0" destOrd="0" presId="urn:microsoft.com/office/officeart/2005/8/layout/radial2"/>
    <dgm:cxn modelId="{6FDDA9C7-25B0-43D5-BD61-95FA6CF4C151}" type="presOf" srcId="{D6F2C298-54AE-4572-B60C-FB059F0FBEE1}" destId="{1AD02FF1-65DD-44DB-99AA-CE15B9DA8F5D}" srcOrd="0" destOrd="2" presId="urn:microsoft.com/office/officeart/2005/8/layout/radial2"/>
    <dgm:cxn modelId="{5EC130E0-7788-48AD-9996-A73EBB793AF0}" type="presOf" srcId="{BC1153B0-EFBF-40FB-8E04-F42F34BC340E}" destId="{1AD02FF1-65DD-44DB-99AA-CE15B9DA8F5D}" srcOrd="0" destOrd="1" presId="urn:microsoft.com/office/officeart/2005/8/layout/radial2"/>
    <dgm:cxn modelId="{51367893-3799-4E6D-8590-23E262730483}" srcId="{3C1C8E73-5404-4D69-935B-6ECEB0C6B3E9}" destId="{8802C423-93F4-41F0-AE1B-3BD64D3D0893}" srcOrd="0" destOrd="0" parTransId="{12678A95-31B4-4CF7-9FE6-A9FCF303ABFD}" sibTransId="{B238B5BD-2BBC-4082-BF22-11E81A81C2CE}"/>
    <dgm:cxn modelId="{A8092203-2262-40CA-B3F1-4ACBF5279C39}" type="presOf" srcId="{A7B2C14E-5F31-4126-8F4F-26DD5FC66BE5}" destId="{1AD02FF1-65DD-44DB-99AA-CE15B9DA8F5D}" srcOrd="0" destOrd="0" presId="urn:microsoft.com/office/officeart/2005/8/layout/radial2"/>
    <dgm:cxn modelId="{EC5406A2-0642-4A6B-81CC-B59EC1162615}" srcId="{23ED3BD1-519E-44DA-B44F-87F1A4FBD1E7}" destId="{90FDB57C-105C-4364-A5A6-18E3D937D566}" srcOrd="1" destOrd="0" parTransId="{9A8220B7-7FC4-46E9-81F5-5D58566F8311}" sibTransId="{22CB5F22-E355-41C5-8324-15404E918E60}"/>
    <dgm:cxn modelId="{D09E3454-689B-4B99-A9FB-44848440647A}" type="presOf" srcId="{C04E3E39-D45F-4F55-A99F-21646F87BD64}" destId="{21817805-964D-498F-BBFF-2DC66B0F5BB3}" srcOrd="0" destOrd="0" presId="urn:microsoft.com/office/officeart/2005/8/layout/radial2"/>
    <dgm:cxn modelId="{9F7ED0DD-700B-4486-9BF2-4FBC439AA251}" type="presOf" srcId="{0F3C9EB9-0FB2-4D0B-8B29-2E78FD3C9D53}" destId="{6BF8888A-ACDB-4251-B84F-30B05DFDD063}" srcOrd="0" destOrd="0" presId="urn:microsoft.com/office/officeart/2005/8/layout/radial2"/>
    <dgm:cxn modelId="{453D239C-687E-4989-BB8F-41B605926579}" srcId="{C04E3E39-D45F-4F55-A99F-21646F87BD64}" destId="{A7B2C14E-5F31-4126-8F4F-26DD5FC66BE5}" srcOrd="0" destOrd="0" parTransId="{92D9CFD8-A858-4653-9845-E20E969230BB}" sibTransId="{C4194ACE-73D4-48E2-840D-6BCE1FFFAA25}"/>
    <dgm:cxn modelId="{2A96D610-90E5-43D9-B82F-8CDB13C18670}" srcId="{23ED3BD1-519E-44DA-B44F-87F1A4FBD1E7}" destId="{F9D0A343-8447-4D9A-8D1C-A6AA351E7C0F}" srcOrd="2" destOrd="0" parTransId="{C03D6B16-C0B3-43F0-995B-DF0076761468}" sibTransId="{6079EA6C-8BE1-426A-B57E-A24917C9A7B9}"/>
    <dgm:cxn modelId="{3B08D162-65FD-47FB-BB03-686C7D1D0970}" srcId="{0F3C9EB9-0FB2-4D0B-8B29-2E78FD3C9D53}" destId="{C04E3E39-D45F-4F55-A99F-21646F87BD64}" srcOrd="1" destOrd="0" parTransId="{83B4E07E-1C80-45E1-9AC1-9ABD72772B03}" sibTransId="{25C10A47-EC3A-4DA6-9B3D-876A677179E5}"/>
    <dgm:cxn modelId="{CC4579BE-C0F3-402E-9FE9-DAC2CFE801D1}" type="presOf" srcId="{F9D0A343-8447-4D9A-8D1C-A6AA351E7C0F}" destId="{9FEF35C4-B154-42AF-B854-D46D309AFA6E}" srcOrd="0" destOrd="2" presId="urn:microsoft.com/office/officeart/2005/8/layout/radial2"/>
    <dgm:cxn modelId="{302346F8-A348-4C68-9B61-FBA51194BDD5}" srcId="{0F3C9EB9-0FB2-4D0B-8B29-2E78FD3C9D53}" destId="{3C1C8E73-5404-4D69-935B-6ECEB0C6B3E9}" srcOrd="0" destOrd="0" parTransId="{01DFC86D-5AD4-418B-B868-EA8B437A3440}" sibTransId="{4D9A730F-0C4F-4316-94B0-0AAF59A09B5C}"/>
    <dgm:cxn modelId="{5489689C-CF9F-4F13-AC02-22B03BFB4FD5}" type="presOf" srcId="{23ED3BD1-519E-44DA-B44F-87F1A4FBD1E7}" destId="{B9066AD4-F6DB-4015-8660-E550ADAE2F2A}" srcOrd="0" destOrd="0" presId="urn:microsoft.com/office/officeart/2005/8/layout/radial2"/>
    <dgm:cxn modelId="{DC0998F9-6ED9-471F-B796-B8142DD6FE3E}" type="presOf" srcId="{B5CA4AC3-4D78-4ABC-9123-99823A7CDD77}" destId="{F4012F88-3453-4C34-A2A8-16B8130DB133}" srcOrd="0" destOrd="2" presId="urn:microsoft.com/office/officeart/2005/8/layout/radial2"/>
    <dgm:cxn modelId="{77DB94BD-410D-43D2-B24B-32F0D67582AC}" type="presOf" srcId="{01DFC86D-5AD4-418B-B868-EA8B437A3440}" destId="{AB6C9A0C-5113-4EFC-9928-99A52304E29A}" srcOrd="0" destOrd="0" presId="urn:microsoft.com/office/officeart/2005/8/layout/radial2"/>
    <dgm:cxn modelId="{F490B45F-2543-429B-BBD9-82C6AB23EEEA}" srcId="{0F3C9EB9-0FB2-4D0B-8B29-2E78FD3C9D53}" destId="{23ED3BD1-519E-44DA-B44F-87F1A4FBD1E7}" srcOrd="2" destOrd="0" parTransId="{A0C0755E-9D5B-403A-8372-7CEB49410CD2}" sibTransId="{9AD80C8D-C577-4740-B985-E9DAEE09A6AC}"/>
    <dgm:cxn modelId="{50062EA5-79BB-49A2-B3F1-9D070A204EA7}" srcId="{3C1C8E73-5404-4D69-935B-6ECEB0C6B3E9}" destId="{2B76B812-53E1-4F48-9813-0CB13818F012}" srcOrd="1" destOrd="0" parTransId="{D7CC9CA8-07D6-4B59-8F7D-804F6984D515}" sibTransId="{F18949AB-C832-40CC-88DA-963AE47F1C54}"/>
    <dgm:cxn modelId="{39A3D327-9EE6-4A84-B436-42847ADEBA54}" type="presOf" srcId="{A0C0755E-9D5B-403A-8372-7CEB49410CD2}" destId="{0FBB4BB9-4646-45D4-A866-48EB20351F77}" srcOrd="0" destOrd="0" presId="urn:microsoft.com/office/officeart/2005/8/layout/radial2"/>
    <dgm:cxn modelId="{C62E35D6-57CC-41E5-A03D-EC828E9D55B6}" srcId="{3C1C8E73-5404-4D69-935B-6ECEB0C6B3E9}" destId="{B5CA4AC3-4D78-4ABC-9123-99823A7CDD77}" srcOrd="2" destOrd="0" parTransId="{E3361B45-7E3E-4BC1-94C9-35A82361FF02}" sibTransId="{4B55A695-7A32-4C5F-88C5-A3088EA23E45}"/>
    <dgm:cxn modelId="{9930999D-704E-424F-8161-A04935763DFE}" srcId="{C04E3E39-D45F-4F55-A99F-21646F87BD64}" destId="{D6F2C298-54AE-4572-B60C-FB059F0FBEE1}" srcOrd="2" destOrd="0" parTransId="{9D0C1318-7C11-47A5-82DB-DB67D58C5166}" sibTransId="{2EAA7CC8-7ACC-4053-B524-5A2E87BD127F}"/>
    <dgm:cxn modelId="{AA67EC35-22B8-49A0-A514-48476974C459}" type="presOf" srcId="{8802C423-93F4-41F0-AE1B-3BD64D3D0893}" destId="{F4012F88-3453-4C34-A2A8-16B8130DB133}" srcOrd="0" destOrd="0" presId="urn:microsoft.com/office/officeart/2005/8/layout/radial2"/>
    <dgm:cxn modelId="{3EF902B5-F9B9-4685-9ED8-6DD295B2E2B9}" type="presOf" srcId="{3C1C8E73-5404-4D69-935B-6ECEB0C6B3E9}" destId="{A32FA301-C795-44C2-9BAF-E899EC122806}" srcOrd="0" destOrd="0" presId="urn:microsoft.com/office/officeart/2005/8/layout/radial2"/>
    <dgm:cxn modelId="{B41E7494-3EA5-45FC-AB76-6C74DC0D7CD7}" type="presParOf" srcId="{6BF8888A-ACDB-4251-B84F-30B05DFDD063}" destId="{62C6950C-3DF1-467E-BDED-352277BD4069}" srcOrd="0" destOrd="0" presId="urn:microsoft.com/office/officeart/2005/8/layout/radial2"/>
    <dgm:cxn modelId="{FBB93013-060B-4DAB-A059-C71EF4A316A5}" type="presParOf" srcId="{62C6950C-3DF1-467E-BDED-352277BD4069}" destId="{2F4C9867-E25C-41D2-AEF0-24F0CEC142E3}" srcOrd="0" destOrd="0" presId="urn:microsoft.com/office/officeart/2005/8/layout/radial2"/>
    <dgm:cxn modelId="{F9A478FD-EDF3-4C79-9D1F-F79E8F9FDDAA}" type="presParOf" srcId="{2F4C9867-E25C-41D2-AEF0-24F0CEC142E3}" destId="{6FFFD99B-1C91-44FB-8814-6157D6C1FDAA}" srcOrd="0" destOrd="0" presId="urn:microsoft.com/office/officeart/2005/8/layout/radial2"/>
    <dgm:cxn modelId="{B103B70E-A30B-4333-80B7-54750B288DD0}" type="presParOf" srcId="{2F4C9867-E25C-41D2-AEF0-24F0CEC142E3}" destId="{62339BCD-D422-44D4-8A5A-4251C597B2F3}" srcOrd="1" destOrd="0" presId="urn:microsoft.com/office/officeart/2005/8/layout/radial2"/>
    <dgm:cxn modelId="{5B71B7BE-A5B0-4972-9C3B-4048981947C7}" type="presParOf" srcId="{62C6950C-3DF1-467E-BDED-352277BD4069}" destId="{AB6C9A0C-5113-4EFC-9928-99A52304E29A}" srcOrd="1" destOrd="0" presId="urn:microsoft.com/office/officeart/2005/8/layout/radial2"/>
    <dgm:cxn modelId="{CB358E0F-134D-4C0F-863A-111CA204B654}" type="presParOf" srcId="{62C6950C-3DF1-467E-BDED-352277BD4069}" destId="{5C3E1D2E-EAAD-4695-8E78-1EBDB66E059F}" srcOrd="2" destOrd="0" presId="urn:microsoft.com/office/officeart/2005/8/layout/radial2"/>
    <dgm:cxn modelId="{668B4A8B-5911-461E-9CFC-8065BE851B27}" type="presParOf" srcId="{5C3E1D2E-EAAD-4695-8E78-1EBDB66E059F}" destId="{A32FA301-C795-44C2-9BAF-E899EC122806}" srcOrd="0" destOrd="0" presId="urn:microsoft.com/office/officeart/2005/8/layout/radial2"/>
    <dgm:cxn modelId="{B9DE1129-B1EB-4EE0-AA47-6E7491052A28}" type="presParOf" srcId="{5C3E1D2E-EAAD-4695-8E78-1EBDB66E059F}" destId="{F4012F88-3453-4C34-A2A8-16B8130DB133}" srcOrd="1" destOrd="0" presId="urn:microsoft.com/office/officeart/2005/8/layout/radial2"/>
    <dgm:cxn modelId="{6A8B56DC-B723-4BC4-AB2F-D470A7BA2C0F}" type="presParOf" srcId="{62C6950C-3DF1-467E-BDED-352277BD4069}" destId="{E2295EE9-8A8D-46FF-95AF-BACA915A8838}" srcOrd="3" destOrd="0" presId="urn:microsoft.com/office/officeart/2005/8/layout/radial2"/>
    <dgm:cxn modelId="{AE5630F7-60C3-4F76-89F7-7FEA47733BE3}" type="presParOf" srcId="{62C6950C-3DF1-467E-BDED-352277BD4069}" destId="{89F688EB-A4A2-46D0-8C8C-4ED0932BCBA5}" srcOrd="4" destOrd="0" presId="urn:microsoft.com/office/officeart/2005/8/layout/radial2"/>
    <dgm:cxn modelId="{18CC8AC5-070A-4321-AC0E-ED2224B0ADC5}" type="presParOf" srcId="{89F688EB-A4A2-46D0-8C8C-4ED0932BCBA5}" destId="{21817805-964D-498F-BBFF-2DC66B0F5BB3}" srcOrd="0" destOrd="0" presId="urn:microsoft.com/office/officeart/2005/8/layout/radial2"/>
    <dgm:cxn modelId="{FF2FA9D4-C138-43E9-8EE1-F26726CCC1FD}" type="presParOf" srcId="{89F688EB-A4A2-46D0-8C8C-4ED0932BCBA5}" destId="{1AD02FF1-65DD-44DB-99AA-CE15B9DA8F5D}" srcOrd="1" destOrd="0" presId="urn:microsoft.com/office/officeart/2005/8/layout/radial2"/>
    <dgm:cxn modelId="{274EFED8-FB07-4910-9C01-BECB71542697}" type="presParOf" srcId="{62C6950C-3DF1-467E-BDED-352277BD4069}" destId="{0FBB4BB9-4646-45D4-A866-48EB20351F77}" srcOrd="5" destOrd="0" presId="urn:microsoft.com/office/officeart/2005/8/layout/radial2"/>
    <dgm:cxn modelId="{34B43354-DB6A-4E92-8CE1-05A9D601AF80}" type="presParOf" srcId="{62C6950C-3DF1-467E-BDED-352277BD4069}" destId="{5C275B9F-F7EB-4B7B-BF91-6B7CF6C8301B}" srcOrd="6" destOrd="0" presId="urn:microsoft.com/office/officeart/2005/8/layout/radial2"/>
    <dgm:cxn modelId="{EC208B01-D644-47C7-ABFF-B1DB3857F1FC}" type="presParOf" srcId="{5C275B9F-F7EB-4B7B-BF91-6B7CF6C8301B}" destId="{B9066AD4-F6DB-4015-8660-E550ADAE2F2A}" srcOrd="0" destOrd="0" presId="urn:microsoft.com/office/officeart/2005/8/layout/radial2"/>
    <dgm:cxn modelId="{30E9D77A-7554-4C61-84CC-337F2783FB72}" type="presParOf" srcId="{5C275B9F-F7EB-4B7B-BF91-6B7CF6C8301B}" destId="{9FEF35C4-B154-42AF-B854-D46D309AFA6E}"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B4BB9-4646-45D4-A866-48EB20351F77}">
      <dsp:nvSpPr>
        <dsp:cNvPr id="0" name=""/>
        <dsp:cNvSpPr/>
      </dsp:nvSpPr>
      <dsp:spPr>
        <a:xfrm rot="2534057">
          <a:off x="3560831" y="3479856"/>
          <a:ext cx="755144" cy="45791"/>
        </a:xfrm>
        <a:custGeom>
          <a:avLst/>
          <a:gdLst/>
          <a:ahLst/>
          <a:cxnLst/>
          <a:rect l="0" t="0" r="0" b="0"/>
          <a:pathLst>
            <a:path>
              <a:moveTo>
                <a:pt x="0" y="22895"/>
              </a:moveTo>
              <a:lnTo>
                <a:pt x="755144" y="22895"/>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295EE9-8A8D-46FF-95AF-BACA915A8838}">
      <dsp:nvSpPr>
        <dsp:cNvPr id="0" name=""/>
        <dsp:cNvSpPr/>
      </dsp:nvSpPr>
      <dsp:spPr>
        <a:xfrm>
          <a:off x="3658847" y="2436969"/>
          <a:ext cx="851297" cy="45791"/>
        </a:xfrm>
        <a:custGeom>
          <a:avLst/>
          <a:gdLst/>
          <a:ahLst/>
          <a:cxnLst/>
          <a:rect l="0" t="0" r="0" b="0"/>
          <a:pathLst>
            <a:path>
              <a:moveTo>
                <a:pt x="0" y="22895"/>
              </a:moveTo>
              <a:lnTo>
                <a:pt x="851297" y="22895"/>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6C9A0C-5113-4EFC-9928-99A52304E29A}">
      <dsp:nvSpPr>
        <dsp:cNvPr id="0" name=""/>
        <dsp:cNvSpPr/>
      </dsp:nvSpPr>
      <dsp:spPr>
        <a:xfrm rot="19790987">
          <a:off x="3547490" y="1518665"/>
          <a:ext cx="1646227" cy="45791"/>
        </a:xfrm>
        <a:custGeom>
          <a:avLst/>
          <a:gdLst/>
          <a:ahLst/>
          <a:cxnLst/>
          <a:rect l="0" t="0" r="0" b="0"/>
          <a:pathLst>
            <a:path>
              <a:moveTo>
                <a:pt x="0" y="22895"/>
              </a:moveTo>
              <a:lnTo>
                <a:pt x="1646227" y="22895"/>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339BCD-D422-44D4-8A5A-4251C597B2F3}">
      <dsp:nvSpPr>
        <dsp:cNvPr id="0" name=""/>
        <dsp:cNvSpPr/>
      </dsp:nvSpPr>
      <dsp:spPr>
        <a:xfrm>
          <a:off x="1637384" y="1459259"/>
          <a:ext cx="2304514" cy="2001211"/>
        </a:xfrm>
        <a:prstGeom prst="ellipse">
          <a:avLst/>
        </a:prstGeom>
        <a:blipFill rotWithShape="0">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2FA301-C795-44C2-9BAF-E899EC122806}">
      <dsp:nvSpPr>
        <dsp:cNvPr id="0" name=""/>
        <dsp:cNvSpPr/>
      </dsp:nvSpPr>
      <dsp:spPr>
        <a:xfrm>
          <a:off x="4981702" y="77036"/>
          <a:ext cx="1427010" cy="1390252"/>
        </a:xfrm>
        <a:prstGeom prst="ellipse">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Perception Data</a:t>
          </a:r>
          <a:endParaRPr lang="en-US" sz="1600" kern="1200" dirty="0"/>
        </a:p>
      </dsp:txBody>
      <dsp:txXfrm>
        <a:off x="5190683" y="280634"/>
        <a:ext cx="1009048" cy="983056"/>
      </dsp:txXfrm>
    </dsp:sp>
    <dsp:sp modelId="{F4012F88-3453-4C34-A2A8-16B8130DB133}">
      <dsp:nvSpPr>
        <dsp:cNvPr id="0" name=""/>
        <dsp:cNvSpPr/>
      </dsp:nvSpPr>
      <dsp:spPr>
        <a:xfrm>
          <a:off x="6501790" y="77036"/>
          <a:ext cx="2140515" cy="139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Ask what participants think they know</a:t>
          </a:r>
          <a:endParaRPr lang="en-US" sz="1200" kern="1200" dirty="0"/>
        </a:p>
        <a:p>
          <a:pPr marL="114300" lvl="1" indent="-114300" algn="l" defTabSz="533400">
            <a:lnSpc>
              <a:spcPct val="90000"/>
            </a:lnSpc>
            <a:spcBef>
              <a:spcPct val="0"/>
            </a:spcBef>
            <a:spcAft>
              <a:spcPct val="15000"/>
            </a:spcAft>
            <a:buChar char="••"/>
          </a:pPr>
          <a:r>
            <a:rPr lang="en-US" sz="1200" kern="1200" dirty="0" smtClean="0"/>
            <a:t>Attitudes and self-reports</a:t>
          </a:r>
          <a:endParaRPr lang="en-US" sz="1200" kern="1200" dirty="0"/>
        </a:p>
        <a:p>
          <a:pPr marL="114300" lvl="1" indent="-114300" algn="l" defTabSz="533400">
            <a:lnSpc>
              <a:spcPct val="90000"/>
            </a:lnSpc>
            <a:spcBef>
              <a:spcPct val="0"/>
            </a:spcBef>
            <a:spcAft>
              <a:spcPct val="15000"/>
            </a:spcAft>
            <a:buChar char="••"/>
          </a:pPr>
          <a:r>
            <a:rPr lang="en-US" sz="1200" kern="1200" dirty="0" smtClean="0"/>
            <a:t>Collected through surveys and pre-posts tests</a:t>
          </a:r>
          <a:endParaRPr lang="en-US" sz="1200" kern="1200" dirty="0"/>
        </a:p>
      </dsp:txBody>
      <dsp:txXfrm>
        <a:off x="6501790" y="77036"/>
        <a:ext cx="2140515" cy="1390252"/>
      </dsp:txXfrm>
    </dsp:sp>
    <dsp:sp modelId="{21817805-964D-498F-BBFF-2DC66B0F5BB3}">
      <dsp:nvSpPr>
        <dsp:cNvPr id="0" name=""/>
        <dsp:cNvSpPr/>
      </dsp:nvSpPr>
      <dsp:spPr>
        <a:xfrm>
          <a:off x="4510145" y="1764739"/>
          <a:ext cx="1390252" cy="1390252"/>
        </a:xfrm>
        <a:prstGeom prst="ellipse">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Process Data</a:t>
          </a:r>
          <a:endParaRPr lang="en-US" sz="1600" kern="1200" dirty="0"/>
        </a:p>
      </dsp:txBody>
      <dsp:txXfrm>
        <a:off x="4713743" y="1968337"/>
        <a:ext cx="983056" cy="983056"/>
      </dsp:txXfrm>
    </dsp:sp>
    <dsp:sp modelId="{1AD02FF1-65DD-44DB-99AA-CE15B9DA8F5D}">
      <dsp:nvSpPr>
        <dsp:cNvPr id="0" name=""/>
        <dsp:cNvSpPr/>
      </dsp:nvSpPr>
      <dsp:spPr>
        <a:xfrm>
          <a:off x="6039423" y="1764739"/>
          <a:ext cx="2085378" cy="139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Number of participants involved</a:t>
          </a:r>
          <a:endParaRPr lang="en-US" sz="1200" kern="1200" dirty="0"/>
        </a:p>
        <a:p>
          <a:pPr marL="114300" lvl="1" indent="-114300" algn="l" defTabSz="533400">
            <a:lnSpc>
              <a:spcPct val="90000"/>
            </a:lnSpc>
            <a:spcBef>
              <a:spcPct val="0"/>
            </a:spcBef>
            <a:spcAft>
              <a:spcPct val="15000"/>
            </a:spcAft>
            <a:buChar char="••"/>
          </a:pPr>
          <a:r>
            <a:rPr lang="en-US" sz="1200" kern="1200" dirty="0" smtClean="0"/>
            <a:t>Number of times an intervention took place</a:t>
          </a:r>
          <a:endParaRPr lang="en-US" sz="1200" kern="1200" dirty="0"/>
        </a:p>
        <a:p>
          <a:pPr marL="114300" lvl="1" indent="-114300" algn="l" defTabSz="533400">
            <a:lnSpc>
              <a:spcPct val="90000"/>
            </a:lnSpc>
            <a:spcBef>
              <a:spcPct val="0"/>
            </a:spcBef>
            <a:spcAft>
              <a:spcPct val="15000"/>
            </a:spcAft>
            <a:buChar char="••"/>
          </a:pPr>
          <a:r>
            <a:rPr lang="en-US" sz="1200" kern="1200" dirty="0" smtClean="0"/>
            <a:t>Evidence that an event occurred</a:t>
          </a:r>
          <a:endParaRPr lang="en-US" sz="1200" kern="1200" dirty="0"/>
        </a:p>
      </dsp:txBody>
      <dsp:txXfrm>
        <a:off x="6039423" y="1764739"/>
        <a:ext cx="2085378" cy="1390252"/>
      </dsp:txXfrm>
    </dsp:sp>
    <dsp:sp modelId="{B9066AD4-F6DB-4015-8660-E550ADAE2F2A}">
      <dsp:nvSpPr>
        <dsp:cNvPr id="0" name=""/>
        <dsp:cNvSpPr/>
      </dsp:nvSpPr>
      <dsp:spPr>
        <a:xfrm>
          <a:off x="4037505" y="3528655"/>
          <a:ext cx="1390252" cy="1390252"/>
        </a:xfrm>
        <a:prstGeom prst="ellipse">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Outcome Data</a:t>
          </a:r>
          <a:endParaRPr lang="en-US" sz="1600" kern="1200" dirty="0"/>
        </a:p>
      </dsp:txBody>
      <dsp:txXfrm>
        <a:off x="4241103" y="3732253"/>
        <a:ext cx="983056" cy="983056"/>
      </dsp:txXfrm>
    </dsp:sp>
    <dsp:sp modelId="{9FEF35C4-B154-42AF-B854-D46D309AFA6E}">
      <dsp:nvSpPr>
        <dsp:cNvPr id="0" name=""/>
        <dsp:cNvSpPr/>
      </dsp:nvSpPr>
      <dsp:spPr>
        <a:xfrm>
          <a:off x="5566783" y="3528655"/>
          <a:ext cx="2085378" cy="139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Shows impact of an intervention</a:t>
          </a:r>
          <a:endParaRPr lang="en-US" sz="1200" kern="1200" dirty="0"/>
        </a:p>
        <a:p>
          <a:pPr marL="114300" lvl="1" indent="-114300" algn="l" defTabSz="533400">
            <a:lnSpc>
              <a:spcPct val="90000"/>
            </a:lnSpc>
            <a:spcBef>
              <a:spcPct val="0"/>
            </a:spcBef>
            <a:spcAft>
              <a:spcPct val="15000"/>
            </a:spcAft>
            <a:buChar char="••"/>
          </a:pPr>
          <a:r>
            <a:rPr lang="en-US" sz="1200" kern="1200" dirty="0" smtClean="0"/>
            <a:t>Reports the extent to which program has a positive impact</a:t>
          </a:r>
          <a:endParaRPr lang="en-US" sz="1200" kern="1200" dirty="0"/>
        </a:p>
        <a:p>
          <a:pPr marL="114300" lvl="1" indent="-114300" algn="l" defTabSz="533400">
            <a:lnSpc>
              <a:spcPct val="90000"/>
            </a:lnSpc>
            <a:spcBef>
              <a:spcPct val="0"/>
            </a:spcBef>
            <a:spcAft>
              <a:spcPct val="15000"/>
            </a:spcAft>
            <a:buChar char="••"/>
          </a:pPr>
          <a:r>
            <a:rPr lang="en-US" sz="1200" kern="1200" dirty="0" smtClean="0"/>
            <a:t>Collected from multiple sources</a:t>
          </a:r>
          <a:endParaRPr lang="en-US" sz="1200" kern="1200" dirty="0"/>
        </a:p>
      </dsp:txBody>
      <dsp:txXfrm>
        <a:off x="5566783" y="3528655"/>
        <a:ext cx="2085378" cy="139025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pPr/>
              <a:t>1/30/2014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pPr/>
              <a:t>1/30/2014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first</a:t>
            </a:r>
            <a:r>
              <a:rPr lang="en-US" baseline="0" dirty="0" smtClean="0"/>
              <a:t> five modules you have learned about the framework for the ASCA National Model, developed and implemented a needs assessment and an environmental scan, analyzed needs assessment and environmental scan data to develop SMART goals, and then turned those SMART goals into clearly articulated action plans. This sixth and final module addresses the final step before the process would start all over, and that is measuring and sharing the results of the action plans you put into place.</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Curriculum Results</a:t>
            </a:r>
            <a:r>
              <a:rPr lang="en-US" baseline="0" dirty="0" smtClean="0"/>
              <a:t> Report template comes from the ASCA National Model. Once the template is completed, you should ask yourself the following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Were appropriate goals identified and did curriculum or activities support these goals?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can be learned from analyzing the process data? (Did all students receive the curriculum?</a:t>
            </a:r>
            <a:r>
              <a:rPr lang="en-US" baseline="0" dirty="0" smtClean="0"/>
              <a:t> Were all lessons delivered?)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can be learned from analyzing the perception data? (Did the curriculum meet the goals of teaching knowledge, attitudes and skills? Did students</a:t>
            </a:r>
            <a:r>
              <a:rPr lang="en-US" baseline="0" dirty="0" smtClean="0"/>
              <a:t> report an increase in knowledge of lesson content?)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can be learned from analyzing the outcome data? (What impact did the curriculum have on achievement, attendance or behavioral data, such as GPA, report card data, state testing, discipline</a:t>
            </a:r>
            <a:r>
              <a:rPr lang="en-US" baseline="0" dirty="0" smtClean="0"/>
              <a:t> referrals, safety report, and/or attendance?)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a:t>
            </a:r>
            <a:r>
              <a:rPr lang="en-US" dirty="0" smtClean="0"/>
              <a:t>After reviewing the report, what are the implications or recommendations?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The template is included in the deliverables for this module.</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Small Group Results</a:t>
            </a:r>
            <a:r>
              <a:rPr lang="en-US" baseline="0" dirty="0" smtClean="0"/>
              <a:t> Report template also comes from the ASCA National Model. Once the template is completed, you should ask yourself the following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Were appropriate goals identified for this particular</a:t>
            </a:r>
            <a:r>
              <a:rPr lang="en-US" baseline="0" dirty="0" smtClean="0"/>
              <a:t> group of students and did the choice of interventions or activities support these goals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can be learned from analyzing the process data? (Did the size of the group, the amount of time or the number of sessions affect the outcome data? What changes might need to be made should</a:t>
            </a:r>
            <a:r>
              <a:rPr lang="en-US" baseline="0" dirty="0" smtClean="0"/>
              <a:t> this intervention be used again?)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can be learned from analyzing the perception data? (Did the curriculum meet the goals? Did students report an increase in knowledge</a:t>
            </a:r>
            <a:r>
              <a:rPr lang="en-US" baseline="0" dirty="0" smtClean="0"/>
              <a:t> of lesson content? Do pre and post-test outcome data indicate there was an increase in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can be learned from analyzing the outcome data? (What impact did the curriculum have on achievement, attendance or behavioral data</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a:t>
            </a:r>
            <a:r>
              <a:rPr lang="en-US" dirty="0" smtClean="0"/>
              <a:t>After reviewing the report, what are the implications or recommendations?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The template is included in the deliverables for this module.</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final results report template to come from the ASCA National Model </a:t>
            </a:r>
            <a:r>
              <a:rPr lang="en-US" dirty="0" smtClean="0"/>
              <a:t>is the Closing the Gap Results</a:t>
            </a:r>
            <a:r>
              <a:rPr lang="en-US" baseline="0" dirty="0" smtClean="0"/>
              <a:t> Report. Once the template is completed, you should ask yourself the following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can be learned from analyzing the process data? (Did all students receive the intervention? Were the scheduled sessions conducted?</a:t>
            </a:r>
            <a:r>
              <a:rPr lang="en-US" baseline="0" dirty="0" smtClean="0"/>
              <a:t> Did this number increase?)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can be learned from analyzing the perception data? (Did the curriculum</a:t>
            </a:r>
            <a:r>
              <a:rPr lang="en-US" baseline="0" dirty="0" smtClean="0"/>
              <a:t> meet the goals? Did students report an increase in knowledge? Do pre- and post-test data indicate there was an increase in knowledge?)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can be learned from analyzing the outcome data? (What impact did the curriculum have on achievement, attendance, or behavioral data?)</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a:t>
            </a:r>
            <a:r>
              <a:rPr lang="en-US" dirty="0" smtClean="0"/>
              <a:t>After reviewing the report, what are the implications or recommendations?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The template is included in the deliverables for this module.</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Results</a:t>
            </a:r>
            <a:r>
              <a:rPr lang="en-US" baseline="0" dirty="0" smtClean="0"/>
              <a:t> reports do not need to be static documents only. Russell </a:t>
            </a:r>
            <a:r>
              <a:rPr lang="en-US" baseline="0" dirty="0" err="1" smtClean="0"/>
              <a:t>Sabella</a:t>
            </a:r>
            <a:r>
              <a:rPr lang="en-US" baseline="0" dirty="0" smtClean="0"/>
              <a:t> of Florida Gulf Coast University is our profession’s technology guru. He has compiled a wonderful site, schoolcounselor.com, that offers a plethora of tips and ideas around technology. One guide that he has developed involves creating multi-media results reports. This </a:t>
            </a:r>
            <a:r>
              <a:rPr lang="en-US" baseline="0" dirty="0" err="1" smtClean="0"/>
              <a:t>pdf</a:t>
            </a:r>
            <a:r>
              <a:rPr lang="en-US" baseline="0" dirty="0" smtClean="0"/>
              <a:t> document is linked to the title of this slide and can be found in the “resources folder.” If you would like to see an example of the multi-media results report in action, click on the image.</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Results reports are</a:t>
            </a:r>
            <a:r>
              <a:rPr lang="en-US" baseline="0" dirty="0" smtClean="0"/>
              <a:t> modeled after the action plans you developed and clearly articulate “how students are different as a result of your implemented action plans.”</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stakeholder</a:t>
            </a:r>
            <a:r>
              <a:rPr lang="en-US" baseline="0" dirty="0" smtClean="0"/>
              <a:t> report is your opportunity to share your successes with the public thus increasing your visibility and enhancing accountability. The sample report on this slide is an example offered by Stone and </a:t>
            </a:r>
            <a:r>
              <a:rPr lang="en-US" baseline="0" dirty="0" err="1" smtClean="0"/>
              <a:t>Dahir</a:t>
            </a:r>
            <a:r>
              <a:rPr lang="en-US" baseline="0" dirty="0" smtClean="0"/>
              <a:t> in their text, “School Counselor Accountability: A MEASURE of Student Success.” You will also find another article by </a:t>
            </a:r>
            <a:r>
              <a:rPr lang="en-US" baseline="0" dirty="0" err="1" smtClean="0"/>
              <a:t>Dahir</a:t>
            </a:r>
            <a:r>
              <a:rPr lang="en-US" baseline="0" dirty="0" smtClean="0"/>
              <a:t> and Stone in the references folder which articulates beautifully the connections between school counselor accountability activities and social justice and systemic change. A stakeholder report is the final deliverable in this training series.</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this module you learned about how SMART goals and action plans fit into the ASCA National Model. You also learned that having a strong team to generate goals and identify research-based interventions is critical to meeting needs identified through needs assessment and environmental scans data. Lastly, you saw action plans in action and are now ready to move on to the last module in this training series and tie everything together.</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outline</a:t>
            </a:r>
            <a:r>
              <a:rPr lang="en-US" baseline="0" dirty="0" smtClean="0"/>
              <a:t> of content for this model begins with clarification of how results reports and stakeholder reports fit into the ASCA National Model. You will then learn the basics of how to gather results data to measure the effectiveness of interventions articulated in your action plans, how to present those results in professional results reports, and finally how to develop and share stakeholder reports to showcase the accomplishments of your program.</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Activities within this module comprise</a:t>
            </a:r>
            <a:r>
              <a:rPr lang="en-US" baseline="0" dirty="0" smtClean="0"/>
              <a:t> the Accountability Component of the ASCA National Model. Best practice dictates that school counselors continually analyze and monitor their program’s activities to ensure that “students are different as a result of their school counseling program” (ASCA, 2012). Within this component, ASCA identifies three practice points, data analysis, program results, and evaluation and improvement.</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step</a:t>
            </a:r>
            <a:r>
              <a:rPr lang="en-US" baseline="0" dirty="0" smtClean="0"/>
              <a:t> in accountability is gathering results data. For some of these data points you will be revisiting data sources from your earlier work.</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The</a:t>
            </a:r>
            <a:r>
              <a:rPr lang="en-US" i="0" baseline="0" dirty="0" smtClean="0"/>
              <a:t> ASCA National Model outlines three broad categories of data the should be accessed, analyzed and reported for accountability measures. These include perception, process and outcome data. Perception data identifies what individuals think they know and how they perceive the effectiveness of the school counseling program and its services. Examples of perception data include pre and post tests on interventions, needs assessments, and program evaluation or feedback surveys. Process data identifies who, when and how many. It is essentially a count of participants and services. An example of process data would be “200 students participated in classroom guidance lessons regarding ICAP completion.” The last category of data is the newest on the school counselor accountability scene. Outcome data shows the impact of an intervention and reports the extent to which the program has a positive impact on student achievement and/or behavior. Examples of outcome data measures include number of discipline referrals, graduation rates, attendance rates, etc.</a:t>
            </a:r>
            <a:endParaRPr lang="en-US" i="1"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The ASCA National Model identifies</a:t>
            </a:r>
            <a:r>
              <a:rPr lang="en-US" baseline="0" dirty="0" smtClean="0"/>
              <a:t> the School Data Profile Analysis and the Use-of-Time Analysis as data points within the accountability component. You have already used the school data profile analysis as part of your environmental scan process, but it is imperative to revisit the data following implementation of intervention strategies to see if there are any measureable impacts. Questions that guide review of the school data profile analysis include </a:t>
            </a:r>
            <a:r>
              <a:rPr lang="en-US" dirty="0" smtClean="0"/>
              <a:t>What strengths are indicated in the data at your school?</a:t>
            </a:r>
          </a:p>
          <a:p>
            <a:pPr lvl="1"/>
            <a:r>
              <a:rPr lang="en-US" dirty="0" smtClean="0"/>
              <a:t>What concerns are raised about the data?</a:t>
            </a:r>
          </a:p>
          <a:p>
            <a:pPr lvl="1"/>
            <a:r>
              <a:rPr lang="en-US" dirty="0" smtClean="0"/>
              <a:t>Do achievement gaps exist?</a:t>
            </a:r>
          </a:p>
          <a:p>
            <a:pPr lvl="1"/>
            <a:r>
              <a:rPr lang="en-US" dirty="0" smtClean="0"/>
              <a:t>Have attendance rates changed?</a:t>
            </a:r>
          </a:p>
          <a:p>
            <a:pPr lvl="1"/>
            <a:r>
              <a:rPr lang="en-US" dirty="0" smtClean="0"/>
              <a:t>What can you learn from examining the safety data?</a:t>
            </a:r>
          </a:p>
          <a:p>
            <a:pPr lvl="1"/>
            <a:r>
              <a:rPr lang="en-US" dirty="0" smtClean="0"/>
              <a:t>How is your school counseling program addressing the gaps?</a:t>
            </a:r>
          </a:p>
          <a:p>
            <a:pPr lvl="1"/>
            <a:r>
              <a:rPr lang="en-US" dirty="0" smtClean="0"/>
              <a:t>How can the school counseling program contribute to closing the gaps or addressing the educational issues posed by the data?</a:t>
            </a:r>
          </a:p>
          <a:p>
            <a:pPr lvl="1"/>
            <a:r>
              <a:rPr lang="en-US" dirty="0" smtClean="0"/>
              <a:t>What additional data are needed to fully understand an educational issue and identify a school counseling program intervention?</a:t>
            </a:r>
          </a:p>
          <a:p>
            <a:r>
              <a:rPr lang="en-US" baseline="0" dirty="0" smtClean="0"/>
              <a:t>ASCA also offers a simple time charting tool that can be utilized for the Use-of-Time Analysis. This tool is linked to the subheading on the slide. There are also a number of other dynamic and free tools available to you. My two favorites are </a:t>
            </a:r>
            <a:r>
              <a:rPr lang="en-US" baseline="0" dirty="0" err="1" smtClean="0"/>
              <a:t>EZAnalyze</a:t>
            </a:r>
            <a:r>
              <a:rPr lang="en-US" baseline="0" dirty="0" smtClean="0"/>
              <a:t> and Rex Filer’s Professional School Counselor Log. Both offer the ability to create summary reports and charts. Questions that you should ask when analyzing your use of time include:</a:t>
            </a:r>
          </a:p>
          <a:p>
            <a:pPr marL="685800" marR="0" lvl="1" indent="-228600"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How close am I to allocating at least 80 percent of my time to serving</a:t>
            </a:r>
            <a:r>
              <a:rPr kumimoji="0" lang="en-US" b="0" i="0" u="none" strike="noStrike" kern="1200" cap="none" spc="0" normalizeH="0" noProof="0" dirty="0" smtClean="0">
                <a:ln>
                  <a:noFill/>
                </a:ln>
                <a:solidFill>
                  <a:schemeClr val="tx1"/>
                </a:solidFill>
                <a:effectLst/>
                <a:uLnTx/>
                <a:uFillTx/>
                <a:latin typeface="+mn-lt"/>
                <a:ea typeface="+mn-ea"/>
                <a:cs typeface="+mn-cs"/>
              </a:rPr>
              <a:t> students?</a:t>
            </a:r>
          </a:p>
          <a:p>
            <a:pPr marL="685800" marR="0" lvl="1" indent="-228600"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lang="en-US" baseline="0" dirty="0" smtClean="0"/>
              <a:t>Is</a:t>
            </a:r>
            <a:r>
              <a:rPr lang="en-US" dirty="0" smtClean="0"/>
              <a:t> the amount of time allocated to any particular service delivery the most effective use of my time?</a:t>
            </a:r>
          </a:p>
          <a:p>
            <a:pPr marL="685800" marR="0" lvl="1" indent="-228600"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Are</a:t>
            </a:r>
            <a:r>
              <a:rPr kumimoji="0" lang="en-US" b="0" i="0" u="none" strike="noStrike" kern="1200" cap="none" spc="0" normalizeH="0" noProof="0" dirty="0" smtClean="0">
                <a:ln>
                  <a:noFill/>
                </a:ln>
                <a:solidFill>
                  <a:schemeClr val="tx1"/>
                </a:solidFill>
                <a:effectLst/>
                <a:uLnTx/>
                <a:uFillTx/>
                <a:latin typeface="+mn-lt"/>
                <a:ea typeface="+mn-ea"/>
                <a:cs typeface="+mn-cs"/>
              </a:rPr>
              <a:t> the selected delivery methods and strategies the best use of school counselor time with will lead to the accomplishment of identified goals?</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0A3C37BE-C303-496D-B5CD-85F2937540F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baseline="0" dirty="0" smtClean="0"/>
              <a:t>At this time you will want to revisit your needs assessment and environmental scan result to determine if any outcome data related to those data points should be recollected. Often, however, such data is not fully impacted immediately so be cautious about making drawing premature conclusions regarding perceived changes.</a:t>
            </a:r>
          </a:p>
        </p:txBody>
      </p:sp>
      <p:sp>
        <p:nvSpPr>
          <p:cNvPr id="4" name="Slide Number Placeholder 3"/>
          <p:cNvSpPr>
            <a:spLocks noGrp="1"/>
          </p:cNvSpPr>
          <p:nvPr>
            <p:ph type="sldNum" sz="quarter" idx="10"/>
          </p:nvPr>
        </p:nvSpPr>
        <p:spPr/>
        <p:txBody>
          <a:bodyPr/>
          <a:lstStyle/>
          <a:p>
            <a:fld id="{0A3C37BE-C303-496D-B5CD-85F2937540F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Results reports are</a:t>
            </a:r>
            <a:r>
              <a:rPr lang="en-US" baseline="0" dirty="0" smtClean="0"/>
              <a:t> modeled after the action plans you developed and clearly articulate “how students are different as a result of your implemented action plans.”</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ASCA</a:t>
            </a:r>
            <a:r>
              <a:rPr lang="en-US" baseline="0" dirty="0" smtClean="0"/>
              <a:t> does not provide a template for comprehensive program results reporting, but the form as presented above comes from Alachua Public Schools and provides a well-developed template. The image on this slide is an example of the completed for and the template is hyperlinked to the slide title. The template is also included in the deliverables for this module.</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a:pPr/>
              <a:t>1/30/2014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a:t>Click to edit Master title style</a:t>
            </a: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pPr/>
              <a:t>1/30/2014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02B9795-92DC-40DC-A1CA-9A4B349D7824}" type="datetimeFigureOut">
              <a:rPr lang="en-US"/>
              <a:pPr/>
              <a:t>1/30/2014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02B9795-92DC-40DC-A1CA-9A4B349D7824}" type="datetimeFigureOut">
              <a:rPr lang="en-US"/>
              <a:pPr/>
              <a:t>1/30/2014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1pPr>
              <a:buClr>
                <a:schemeClr val="accent3">
                  <a:lumMod val="60000"/>
                  <a:lumOff val="40000"/>
                </a:schemeClr>
              </a:buClr>
              <a:buFont typeface="Wingdings" pitchFamily="2" charset="2"/>
              <a:buChar char="q"/>
              <a:defRPr/>
            </a:lvl1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10"/>
          </p:nvPr>
        </p:nvSpPr>
        <p:spPr/>
        <p:txBody>
          <a:bodyPr/>
          <a:lstStyle/>
          <a:p>
            <a:fld id="{402B9795-92DC-40DC-A1CA-9A4B349D7824}" type="datetimeFigureOut">
              <a:rPr lang="en-US"/>
              <a:pPr/>
              <a:t>1/30/2014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a:t>Click to edit Master title style</a:t>
            </a: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a:t>Click to edit Master title style</a:t>
            </a: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pPr/>
              <a:t>1/30/2014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402B9795-92DC-40DC-A1CA-9A4B349D7824}" type="datetimeFigureOut">
              <a:rPr lang="en-US"/>
              <a:pPr/>
              <a:t>1/30/2014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402B9795-92DC-40DC-A1CA-9A4B349D7824}" type="datetimeFigureOut">
              <a:rPr lang="en-US"/>
              <a:pPr/>
              <a:t>1/30/2014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a:pPr/>
              <a:t>1/30/2014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pPr/>
              <a:t>1/30/2014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a:t>Click to edit Master title style</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pPr/>
              <a:t>1/30/2014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a:t>Click to edit Master title style</a:t>
            </a: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1/30/2014</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audio" Target="../media/audio1.wav"/><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audio" Target="../media/audio10.wav"/><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audio" Target="../media/audio11.wav"/><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audio" Target="../media/audio12.wav"/><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3.wav"/><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www.schoolcounselor.com/patriotresultsreport.swf"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audio" Target="../media/audio14.wav"/><Relationship Id="rId5" Type="http://schemas.openxmlformats.org/officeDocument/2006/relationships/image" Target="../media/image29.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audio" Target="../media/audio15.wav"/><Relationship Id="rId5" Type="http://schemas.openxmlformats.org/officeDocument/2006/relationships/image" Target="../media/image29.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audio16.wav"/><Relationship Id="rId5" Type="http://schemas.openxmlformats.org/officeDocument/2006/relationships/image" Target="../media/image29.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17.xml"/><Relationship Id="rId7" Type="http://schemas.openxmlformats.org/officeDocument/2006/relationships/hyperlink" Target="Activities%20and%20Forms/Closing-the-GapResultsReport.xlsx" TargetMode="External"/><Relationship Id="rId2" Type="http://schemas.openxmlformats.org/officeDocument/2006/relationships/slideLayout" Target="../slideLayouts/slideLayout2.xml"/><Relationship Id="rId1" Type="http://schemas.openxmlformats.org/officeDocument/2006/relationships/audio" Target="../media/audio17.wav"/><Relationship Id="rId6" Type="http://schemas.openxmlformats.org/officeDocument/2006/relationships/hyperlink" Target="Activities%20and%20Forms/Small-GroupResultsReport.xlsx" TargetMode="External"/><Relationship Id="rId5" Type="http://schemas.openxmlformats.org/officeDocument/2006/relationships/hyperlink" Target="Activities%20and%20Forms/SCCurriculumResultsReport.xls" TargetMode="External"/><Relationship Id="rId4" Type="http://schemas.openxmlformats.org/officeDocument/2006/relationships/hyperlink" Target="Activities%20and%20Forms/School_Counseling_Program_Results_Report_Form.docx" TargetMode="External"/><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audio" Target="../media/audio18.wav"/></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audio" Target="../media/audio3.wav"/><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audio" Target="../media/audio4.wav"/><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hyperlink" Target="http://www.ezanalyze.com/rex/index.htm" TargetMode="External"/><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hyperlink" Target="http://www.ezanalyze.com/" TargetMode="External"/><Relationship Id="rId5" Type="http://schemas.openxmlformats.org/officeDocument/2006/relationships/hyperlink" Target="Activities%20and%20Forms/ASCA%20Use%20of%20Time%20Assessment.xlsx" TargetMode="External"/><Relationship Id="rId4" Type="http://schemas.openxmlformats.org/officeDocument/2006/relationships/hyperlink" Target="Activities%20and%20Forms/SchoolDataProfileTemplate.xlsx"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audio" Target="../media/audio8.wav"/><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9.xml"/><Relationship Id="rId7" Type="http://schemas.openxmlformats.org/officeDocument/2006/relationships/hyperlink" Target="http://www.sbac.edu/pages/ACPS/Departments_Programs/DepartmentsLZ/Guidance/4921314836428531314/4921314934220833938" TargetMode="External"/><Relationship Id="rId2" Type="http://schemas.openxmlformats.org/officeDocument/2006/relationships/slideLayout" Target="../slideLayouts/slideLayout2.xml"/><Relationship Id="rId1" Type="http://schemas.openxmlformats.org/officeDocument/2006/relationships/audio" Target="../media/audio9.wav"/><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Activities%20and%20Forms/Program%20Results%20Report%20Form.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8965" y="2103251"/>
            <a:ext cx="6669985" cy="2219691"/>
          </a:xfrm>
        </p:spPr>
        <p:txBody>
          <a:bodyPr anchor="ctr">
            <a:normAutofit fontScale="90000"/>
          </a:bodyPr>
          <a:lstStyle/>
          <a:p>
            <a:r>
              <a:rPr lang="en-US" dirty="0" smtClean="0"/>
              <a:t>Colorado counselor corps professional development modules</a:t>
            </a:r>
            <a:endParaRPr lang="en-US" dirty="0"/>
          </a:p>
        </p:txBody>
      </p:sp>
      <p:sp>
        <p:nvSpPr>
          <p:cNvPr id="7" name="Subtitle 6"/>
          <p:cNvSpPr>
            <a:spLocks noGrp="1"/>
          </p:cNvSpPr>
          <p:nvPr>
            <p:ph type="subTitle" idx="1"/>
          </p:nvPr>
        </p:nvSpPr>
        <p:spPr/>
        <p:txBody>
          <a:bodyPr/>
          <a:lstStyle/>
          <a:p>
            <a:r>
              <a:rPr lang="en-US" dirty="0" smtClean="0"/>
              <a:t>Module 6: Measuring and Sharing Results</a:t>
            </a:r>
            <a:endParaRPr lang="en-US" dirty="0"/>
          </a:p>
        </p:txBody>
      </p:sp>
      <p:pic>
        <p:nvPicPr>
          <p:cNvPr id="5" name="Picture 4" descr="CDELogo3.jpg"/>
          <p:cNvPicPr>
            <a:picLocks noChangeAspect="1"/>
          </p:cNvPicPr>
          <p:nvPr/>
        </p:nvPicPr>
        <p:blipFill>
          <a:blip r:embed="rId4" cstate="print"/>
          <a:stretch>
            <a:fillRect/>
          </a:stretch>
        </p:blipFill>
        <p:spPr>
          <a:xfrm>
            <a:off x="8267971" y="59634"/>
            <a:ext cx="2832100" cy="952500"/>
          </a:xfrm>
          <a:prstGeom prst="rect">
            <a:avLst/>
          </a:prstGeom>
        </p:spPr>
      </p:pic>
      <p:pic>
        <p:nvPicPr>
          <p:cNvPr id="9" name="Picture Placeholder 8" descr="finish line.jpg"/>
          <p:cNvPicPr>
            <a:picLocks noGrp="1" noChangeAspect="1"/>
          </p:cNvPicPr>
          <p:nvPr>
            <p:ph type="pic" sz="quarter" idx="13"/>
          </p:nvPr>
        </p:nvPicPr>
        <p:blipFill>
          <a:blip r:embed="rId5" cstate="print"/>
          <a:srcRect t="9613" b="9613"/>
          <a:stretch>
            <a:fillRect/>
          </a:stretch>
        </p:blipFill>
        <p:spPr>
          <a:xfrm>
            <a:off x="7142428" y="1324103"/>
            <a:ext cx="4852349" cy="4208604"/>
          </a:xfrm>
        </p:spPr>
      </p:pic>
      <p:pic>
        <p:nvPicPr>
          <p:cNvPr id="8" name="~PP853.WAV">
            <a:hlinkClick r:id="" action="ppaction://media"/>
          </p:cNvPr>
          <p:cNvPicPr>
            <a:picLocks noRot="1" noChangeAspect="1"/>
          </p:cNvPicPr>
          <p:nvPr>
            <a:wavAudioFile r:embed="rId1" name="~PP853.WAV"/>
          </p:nvPr>
        </p:nvPicPr>
        <p:blipFill>
          <a:blip r:embed="rId6" cstate="print"/>
          <a:stretch>
            <a:fillRect/>
          </a:stretch>
        </p:blipFill>
        <p:spPr>
          <a:xfrm>
            <a:off x="11763375" y="6429375"/>
            <a:ext cx="244475" cy="244475"/>
          </a:xfrm>
          <a:prstGeom prst="rect">
            <a:avLst/>
          </a:prstGeom>
        </p:spPr>
      </p:pic>
    </p:spTree>
    <p:extLst>
      <p:ext uri="{BB962C8B-B14F-4D97-AF65-F5344CB8AC3E}">
        <p14:creationId xmlns:p14="http://schemas.microsoft.com/office/powerpoint/2010/main" val="1652133998"/>
      </p:ext>
    </p:extLst>
  </p:cSld>
  <p:clrMapOvr>
    <a:masterClrMapping/>
  </p:clrMapOvr>
  <p:transition spd="med" advTm="352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SCHOOL COUNSELING CURRICULUM RESULTS REPORT</a:t>
            </a:r>
            <a:endParaRPr lang="en-US" dirty="0"/>
          </a:p>
        </p:txBody>
      </p:sp>
      <p:sp>
        <p:nvSpPr>
          <p:cNvPr id="6" name="Content Placeholder 5"/>
          <p:cNvSpPr>
            <a:spLocks noGrp="1"/>
          </p:cNvSpPr>
          <p:nvPr>
            <p:ph idx="1"/>
          </p:nvPr>
        </p:nvSpPr>
        <p:spPr>
          <a:xfrm>
            <a:off x="6221396" y="1716109"/>
            <a:ext cx="5445252" cy="4572001"/>
          </a:xfrm>
        </p:spPr>
        <p:txBody>
          <a:bodyPr/>
          <a:lstStyle/>
          <a:p>
            <a:r>
              <a:rPr lang="en-US" dirty="0" smtClean="0"/>
              <a:t>Were appropriate goals identified and did curriculum or activities support these goals?</a:t>
            </a:r>
          </a:p>
          <a:p>
            <a:r>
              <a:rPr lang="en-US" dirty="0" smtClean="0"/>
              <a:t>What can be learned from analyzing the process data?</a:t>
            </a:r>
          </a:p>
          <a:p>
            <a:r>
              <a:rPr lang="en-US" dirty="0" smtClean="0"/>
              <a:t>What can be learned from analyzing the perception data?</a:t>
            </a:r>
          </a:p>
          <a:p>
            <a:r>
              <a:rPr lang="en-US" dirty="0" smtClean="0"/>
              <a:t>What can be learned from analyzing the outcome data?</a:t>
            </a:r>
          </a:p>
          <a:p>
            <a:r>
              <a:rPr lang="en-US" dirty="0" smtClean="0"/>
              <a:t>After reviewing the report, what are the implications or recommendations?</a:t>
            </a:r>
            <a:endParaRPr lang="en-US" dirty="0"/>
          </a:p>
        </p:txBody>
      </p:sp>
      <p:pic>
        <p:nvPicPr>
          <p:cNvPr id="38914" name="Picture 2"/>
          <p:cNvPicPr>
            <a:picLocks noChangeAspect="1" noChangeArrowheads="1"/>
          </p:cNvPicPr>
          <p:nvPr/>
        </p:nvPicPr>
        <p:blipFill>
          <a:blip r:embed="rId4" cstate="print"/>
          <a:srcRect/>
          <a:stretch>
            <a:fillRect/>
          </a:stretch>
        </p:blipFill>
        <p:spPr bwMode="auto">
          <a:xfrm>
            <a:off x="402130" y="1571625"/>
            <a:ext cx="5514975" cy="3714750"/>
          </a:xfrm>
          <a:prstGeom prst="rect">
            <a:avLst/>
          </a:prstGeom>
          <a:noFill/>
          <a:ln w="9525">
            <a:noFill/>
            <a:miter lim="800000"/>
            <a:headEnd/>
            <a:tailEnd/>
          </a:ln>
        </p:spPr>
      </p:pic>
      <p:sp>
        <p:nvSpPr>
          <p:cNvPr id="9" name="TextBox 8"/>
          <p:cNvSpPr txBox="1"/>
          <p:nvPr/>
        </p:nvSpPr>
        <p:spPr>
          <a:xfrm>
            <a:off x="4597758" y="6233374"/>
            <a:ext cx="1408206" cy="369332"/>
          </a:xfrm>
          <a:prstGeom prst="rect">
            <a:avLst/>
          </a:prstGeom>
          <a:noFill/>
        </p:spPr>
        <p:txBody>
          <a:bodyPr wrap="none" rtlCol="0">
            <a:spAutoFit/>
          </a:bodyPr>
          <a:lstStyle/>
          <a:p>
            <a:r>
              <a:rPr lang="en-US" dirty="0" smtClean="0"/>
              <a:t>ASCA, 2012</a:t>
            </a:r>
            <a:endParaRPr lang="en-US" dirty="0"/>
          </a:p>
        </p:txBody>
      </p:sp>
      <p:pic>
        <p:nvPicPr>
          <p:cNvPr id="7" name="~PP2365.WAV">
            <a:hlinkClick r:id="" action="ppaction://media"/>
          </p:cNvPr>
          <p:cNvPicPr>
            <a:picLocks noRot="1" noChangeAspect="1"/>
          </p:cNvPicPr>
          <p:nvPr>
            <a:wavAudioFile r:embed="rId1" name="~PP2365.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707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SMALL GROUP RESULTS REPORT</a:t>
            </a:r>
            <a:endParaRPr lang="en-US" dirty="0"/>
          </a:p>
        </p:txBody>
      </p:sp>
      <p:sp>
        <p:nvSpPr>
          <p:cNvPr id="6" name="Content Placeholder 5"/>
          <p:cNvSpPr>
            <a:spLocks noGrp="1"/>
          </p:cNvSpPr>
          <p:nvPr>
            <p:ph idx="1"/>
          </p:nvPr>
        </p:nvSpPr>
        <p:spPr>
          <a:xfrm>
            <a:off x="6221396" y="1716109"/>
            <a:ext cx="5445252" cy="4572001"/>
          </a:xfrm>
        </p:spPr>
        <p:txBody>
          <a:bodyPr/>
          <a:lstStyle/>
          <a:p>
            <a:r>
              <a:rPr lang="en-US" dirty="0" smtClean="0"/>
              <a:t>Were the right goals identified for the group of students?</a:t>
            </a:r>
          </a:p>
          <a:p>
            <a:r>
              <a:rPr lang="en-US" dirty="0" smtClean="0"/>
              <a:t>What can be learned from analyzing the process data?</a:t>
            </a:r>
          </a:p>
          <a:p>
            <a:r>
              <a:rPr lang="en-US" dirty="0" smtClean="0"/>
              <a:t>What can be learned from analyzing the perception data?</a:t>
            </a:r>
          </a:p>
          <a:p>
            <a:r>
              <a:rPr lang="en-US" dirty="0" smtClean="0"/>
              <a:t>What can be learned from analyzing the outcome data?</a:t>
            </a:r>
          </a:p>
          <a:p>
            <a:r>
              <a:rPr lang="en-US" dirty="0" smtClean="0"/>
              <a:t>After reviewing the report, what are the implications or recommendations?</a:t>
            </a:r>
            <a:endParaRPr lang="en-US" dirty="0"/>
          </a:p>
        </p:txBody>
      </p:sp>
      <p:sp>
        <p:nvSpPr>
          <p:cNvPr id="9" name="TextBox 8"/>
          <p:cNvSpPr txBox="1"/>
          <p:nvPr/>
        </p:nvSpPr>
        <p:spPr>
          <a:xfrm>
            <a:off x="4597758" y="6233374"/>
            <a:ext cx="1408206" cy="369332"/>
          </a:xfrm>
          <a:prstGeom prst="rect">
            <a:avLst/>
          </a:prstGeom>
          <a:noFill/>
        </p:spPr>
        <p:txBody>
          <a:bodyPr wrap="none" rtlCol="0">
            <a:spAutoFit/>
          </a:bodyPr>
          <a:lstStyle/>
          <a:p>
            <a:r>
              <a:rPr lang="en-US" dirty="0" smtClean="0"/>
              <a:t>ASCA, 2012</a:t>
            </a:r>
            <a:endParaRPr lang="en-US" dirty="0"/>
          </a:p>
        </p:txBody>
      </p:sp>
      <p:pic>
        <p:nvPicPr>
          <p:cNvPr id="39938" name="Picture 2"/>
          <p:cNvPicPr>
            <a:picLocks noChangeAspect="1" noChangeArrowheads="1"/>
          </p:cNvPicPr>
          <p:nvPr/>
        </p:nvPicPr>
        <p:blipFill>
          <a:blip r:embed="rId4" cstate="print"/>
          <a:srcRect/>
          <a:stretch>
            <a:fillRect/>
          </a:stretch>
        </p:blipFill>
        <p:spPr bwMode="auto">
          <a:xfrm>
            <a:off x="486983" y="1731806"/>
            <a:ext cx="5448300" cy="3600450"/>
          </a:xfrm>
          <a:prstGeom prst="rect">
            <a:avLst/>
          </a:prstGeom>
          <a:noFill/>
          <a:ln w="9525">
            <a:noFill/>
            <a:miter lim="800000"/>
            <a:headEnd/>
            <a:tailEnd/>
          </a:ln>
        </p:spPr>
      </p:pic>
      <p:pic>
        <p:nvPicPr>
          <p:cNvPr id="7" name="~PP4035.WAV">
            <a:hlinkClick r:id="" action="ppaction://media"/>
          </p:cNvPr>
          <p:cNvPicPr>
            <a:picLocks noRot="1" noChangeAspect="1"/>
          </p:cNvPicPr>
          <p:nvPr>
            <a:wavAudioFile r:embed="rId1" name="~PP4035.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670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CLOSING THE GAP RESULTS REPORT</a:t>
            </a:r>
            <a:endParaRPr lang="en-US" dirty="0"/>
          </a:p>
        </p:txBody>
      </p:sp>
      <p:sp>
        <p:nvSpPr>
          <p:cNvPr id="6" name="Content Placeholder 5"/>
          <p:cNvSpPr>
            <a:spLocks noGrp="1"/>
          </p:cNvSpPr>
          <p:nvPr>
            <p:ph idx="1"/>
          </p:nvPr>
        </p:nvSpPr>
        <p:spPr>
          <a:xfrm>
            <a:off x="6221396" y="1716109"/>
            <a:ext cx="5445252" cy="4572001"/>
          </a:xfrm>
        </p:spPr>
        <p:txBody>
          <a:bodyPr/>
          <a:lstStyle/>
          <a:p>
            <a:r>
              <a:rPr lang="en-US" dirty="0" smtClean="0"/>
              <a:t>What can be learned from analyzing the process data?</a:t>
            </a:r>
          </a:p>
          <a:p>
            <a:r>
              <a:rPr lang="en-US" dirty="0" smtClean="0"/>
              <a:t>What can be learned from analyzing the perception data?</a:t>
            </a:r>
          </a:p>
          <a:p>
            <a:r>
              <a:rPr lang="en-US" dirty="0" smtClean="0"/>
              <a:t>What can be learned from analyzing the outcome data?</a:t>
            </a:r>
          </a:p>
          <a:p>
            <a:r>
              <a:rPr lang="en-US" dirty="0" smtClean="0"/>
              <a:t>After reviewing the report, what are the implications or recommendations?</a:t>
            </a:r>
            <a:endParaRPr lang="en-US" dirty="0"/>
          </a:p>
        </p:txBody>
      </p:sp>
      <p:sp>
        <p:nvSpPr>
          <p:cNvPr id="9" name="TextBox 8"/>
          <p:cNvSpPr txBox="1"/>
          <p:nvPr/>
        </p:nvSpPr>
        <p:spPr>
          <a:xfrm>
            <a:off x="4597758" y="6233374"/>
            <a:ext cx="1408206" cy="369332"/>
          </a:xfrm>
          <a:prstGeom prst="rect">
            <a:avLst/>
          </a:prstGeom>
          <a:noFill/>
        </p:spPr>
        <p:txBody>
          <a:bodyPr wrap="none" rtlCol="0">
            <a:spAutoFit/>
          </a:bodyPr>
          <a:lstStyle/>
          <a:p>
            <a:r>
              <a:rPr lang="en-US" dirty="0" smtClean="0"/>
              <a:t>ASCA, 2012</a:t>
            </a:r>
            <a:endParaRPr lang="en-US" dirty="0"/>
          </a:p>
        </p:txBody>
      </p:sp>
      <p:pic>
        <p:nvPicPr>
          <p:cNvPr id="40962" name="Picture 2"/>
          <p:cNvPicPr>
            <a:picLocks noChangeAspect="1" noChangeArrowheads="1"/>
          </p:cNvPicPr>
          <p:nvPr/>
        </p:nvPicPr>
        <p:blipFill>
          <a:blip r:embed="rId4" cstate="print"/>
          <a:srcRect/>
          <a:stretch>
            <a:fillRect/>
          </a:stretch>
        </p:blipFill>
        <p:spPr bwMode="auto">
          <a:xfrm>
            <a:off x="560030" y="1707926"/>
            <a:ext cx="5534025" cy="2952750"/>
          </a:xfrm>
          <a:prstGeom prst="rect">
            <a:avLst/>
          </a:prstGeom>
          <a:noFill/>
          <a:ln w="9525">
            <a:solidFill>
              <a:schemeClr val="accent1"/>
            </a:solidFill>
            <a:miter lim="800000"/>
            <a:headEnd/>
            <a:tailEnd/>
          </a:ln>
        </p:spPr>
      </p:pic>
      <p:pic>
        <p:nvPicPr>
          <p:cNvPr id="7" name="~PP2087.WAV">
            <a:hlinkClick r:id="" action="ppaction://media"/>
          </p:cNvPr>
          <p:cNvPicPr>
            <a:picLocks noRot="1" noChangeAspect="1"/>
          </p:cNvPicPr>
          <p:nvPr>
            <a:wavAudioFile r:embed="rId1" name="~PP2087.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553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DYNAMIC RESULTS REPORT</a:t>
            </a:r>
            <a:endParaRPr lang="en-US" dirty="0"/>
          </a:p>
        </p:txBody>
      </p:sp>
      <p:sp>
        <p:nvSpPr>
          <p:cNvPr id="6" name="TextBox 5"/>
          <p:cNvSpPr txBox="1"/>
          <p:nvPr/>
        </p:nvSpPr>
        <p:spPr>
          <a:xfrm>
            <a:off x="1120463" y="6349285"/>
            <a:ext cx="4905702" cy="307777"/>
          </a:xfrm>
          <a:prstGeom prst="rect">
            <a:avLst/>
          </a:prstGeom>
          <a:noFill/>
        </p:spPr>
        <p:txBody>
          <a:bodyPr wrap="none" rtlCol="0">
            <a:spAutoFit/>
          </a:bodyPr>
          <a:lstStyle/>
          <a:p>
            <a:r>
              <a:rPr lang="en-US" sz="1400" dirty="0" smtClean="0"/>
              <a:t>http://www.schoolcounselor.com/patriotresultsreport.swf</a:t>
            </a:r>
            <a:endParaRPr lang="en-US" sz="1400" dirty="0"/>
          </a:p>
        </p:txBody>
      </p:sp>
      <p:pic>
        <p:nvPicPr>
          <p:cNvPr id="31745" name="Picture 1">
            <a:hlinkClick r:id="rId4"/>
          </p:cNvPr>
          <p:cNvPicPr>
            <a:picLocks noChangeAspect="1" noChangeArrowheads="1"/>
          </p:cNvPicPr>
          <p:nvPr/>
        </p:nvPicPr>
        <p:blipFill>
          <a:blip r:embed="rId5" cstate="print"/>
          <a:srcRect/>
          <a:stretch>
            <a:fillRect/>
          </a:stretch>
        </p:blipFill>
        <p:spPr bwMode="auto">
          <a:xfrm>
            <a:off x="3292429" y="1504324"/>
            <a:ext cx="5734229" cy="4587383"/>
          </a:xfrm>
          <a:prstGeom prst="rect">
            <a:avLst/>
          </a:prstGeom>
          <a:noFill/>
          <a:ln w="9525">
            <a:noFill/>
            <a:miter lim="800000"/>
            <a:headEnd/>
            <a:tailEnd/>
          </a:ln>
        </p:spPr>
      </p:pic>
      <p:pic>
        <p:nvPicPr>
          <p:cNvPr id="5" name="~PP2304.WAV">
            <a:hlinkClick r:id="" action="ppaction://media"/>
          </p:cNvPr>
          <p:cNvPicPr>
            <a:picLocks noRot="1" noChangeAspect="1"/>
          </p:cNvPicPr>
          <p:nvPr>
            <a:wavAudioFile r:embed="rId1" name="~PP2304.WAV"/>
          </p:nvPr>
        </p:nvPicPr>
        <p:blipFill>
          <a:blip r:embed="rId6" cstate="print"/>
          <a:stretch>
            <a:fillRect/>
          </a:stretch>
        </p:blipFill>
        <p:spPr>
          <a:xfrm>
            <a:off x="11763375" y="6429375"/>
            <a:ext cx="244475" cy="244475"/>
          </a:xfrm>
          <a:prstGeom prst="rect">
            <a:avLst/>
          </a:prstGeom>
        </p:spPr>
      </p:pic>
    </p:spTree>
  </p:cSld>
  <p:clrMapOvr>
    <a:masterClrMapping/>
  </p:clrMapOvr>
  <p:transition spd="med" advTm="3700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671" y="2292094"/>
            <a:ext cx="6275279" cy="2993890"/>
          </a:xfrm>
        </p:spPr>
        <p:txBody>
          <a:bodyPr>
            <a:normAutofit/>
          </a:bodyPr>
          <a:lstStyle/>
          <a:p>
            <a:r>
              <a:rPr lang="en-US" dirty="0" smtClean="0"/>
              <a:t>THE STAKEHOLDER REPORT</a:t>
            </a:r>
            <a:endParaRPr lang="en-US" dirty="0"/>
          </a:p>
        </p:txBody>
      </p:sp>
      <p:pic>
        <p:nvPicPr>
          <p:cNvPr id="4" name="Picture 3" descr="accountability1b.jpg"/>
          <p:cNvPicPr>
            <a:picLocks noChangeAspect="1"/>
          </p:cNvPicPr>
          <p:nvPr/>
        </p:nvPicPr>
        <p:blipFill>
          <a:blip r:embed="rId4" cstate="print"/>
          <a:stretch>
            <a:fillRect/>
          </a:stretch>
        </p:blipFill>
        <p:spPr>
          <a:xfrm>
            <a:off x="6482976" y="1605056"/>
            <a:ext cx="5384800" cy="3594100"/>
          </a:xfrm>
          <a:prstGeom prst="rect">
            <a:avLst/>
          </a:prstGeom>
        </p:spPr>
      </p:pic>
      <p:pic>
        <p:nvPicPr>
          <p:cNvPr id="5" name="~PP3229.WAV">
            <a:hlinkClick r:id="" action="ppaction://media"/>
          </p:cNvPr>
          <p:cNvPicPr>
            <a:picLocks noRot="1" noChangeAspect="1"/>
          </p:cNvPicPr>
          <p:nvPr>
            <a:wavAudioFile r:embed="rId1" name="~PP3229.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1311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MEASURE OF SUCCESS </a:t>
            </a:r>
            <a:br>
              <a:rPr lang="en-US" dirty="0" smtClean="0"/>
            </a:br>
            <a:r>
              <a:rPr lang="en-US" dirty="0" smtClean="0"/>
              <a:t>MODEL</a:t>
            </a:r>
            <a:endParaRPr lang="en-US" dirty="0"/>
          </a:p>
        </p:txBody>
      </p:sp>
      <p:sp>
        <p:nvSpPr>
          <p:cNvPr id="6" name="Content Placeholder 5"/>
          <p:cNvSpPr>
            <a:spLocks noGrp="1"/>
          </p:cNvSpPr>
          <p:nvPr>
            <p:ph idx="1"/>
          </p:nvPr>
        </p:nvSpPr>
        <p:spPr>
          <a:xfrm>
            <a:off x="953037" y="1596981"/>
            <a:ext cx="5999943" cy="4597757"/>
          </a:xfrm>
        </p:spPr>
        <p:txBody>
          <a:bodyPr>
            <a:normAutofit/>
          </a:bodyPr>
          <a:lstStyle/>
          <a:p>
            <a:pPr lvl="1">
              <a:buFont typeface="Wingdings" pitchFamily="2" charset="2"/>
              <a:buChar char="q"/>
            </a:pPr>
            <a:r>
              <a:rPr lang="en-US" sz="2400" dirty="0" smtClean="0"/>
              <a:t> Collates a variety of data points</a:t>
            </a:r>
          </a:p>
          <a:p>
            <a:pPr lvl="1">
              <a:buFont typeface="Wingdings" pitchFamily="2" charset="2"/>
              <a:buChar char="q"/>
            </a:pPr>
            <a:r>
              <a:rPr lang="en-US" sz="2400" dirty="0" smtClean="0"/>
              <a:t> Disseminate information to all stakeholders</a:t>
            </a:r>
          </a:p>
          <a:p>
            <a:pPr lvl="1">
              <a:buFont typeface="Wingdings" pitchFamily="2" charset="2"/>
              <a:buChar char="q"/>
            </a:pPr>
            <a:r>
              <a:rPr lang="en-US" sz="2400" dirty="0" smtClean="0"/>
              <a:t> Show positive changes in targeted behaviors and outcomes.</a:t>
            </a:r>
          </a:p>
          <a:p>
            <a:pPr lvl="1">
              <a:buFont typeface="Wingdings" pitchFamily="2" charset="2"/>
              <a:buChar char="q"/>
            </a:pPr>
            <a:r>
              <a:rPr lang="en-US" sz="2400" dirty="0" smtClean="0"/>
              <a:t> There are a variety of formats that one can use</a:t>
            </a:r>
          </a:p>
          <a:p>
            <a:pPr lvl="1">
              <a:buFont typeface="Wingdings" pitchFamily="2" charset="2"/>
              <a:buChar char="q"/>
            </a:pPr>
            <a:r>
              <a:rPr lang="en-US" sz="2400" dirty="0" smtClean="0"/>
              <a:t> Create a report format appropriate for your needs.</a:t>
            </a:r>
          </a:p>
        </p:txBody>
      </p:sp>
      <p:pic>
        <p:nvPicPr>
          <p:cNvPr id="7" name="Picture 2"/>
          <p:cNvPicPr>
            <a:picLocks noChangeAspect="1" noChangeArrowheads="1"/>
          </p:cNvPicPr>
          <p:nvPr/>
        </p:nvPicPr>
        <p:blipFill>
          <a:blip r:embed="rId4" cstate="print"/>
          <a:srcRect/>
          <a:stretch>
            <a:fillRect/>
          </a:stretch>
        </p:blipFill>
        <p:spPr bwMode="auto">
          <a:xfrm rot="16200000">
            <a:off x="6131163" y="1015539"/>
            <a:ext cx="6485022" cy="4889679"/>
          </a:xfrm>
          <a:prstGeom prst="rect">
            <a:avLst/>
          </a:prstGeom>
          <a:noFill/>
          <a:ln w="9525">
            <a:solidFill>
              <a:schemeClr val="accent1"/>
            </a:solidFill>
            <a:miter lim="800000"/>
            <a:headEnd/>
            <a:tailEnd/>
          </a:ln>
        </p:spPr>
      </p:pic>
      <p:sp>
        <p:nvSpPr>
          <p:cNvPr id="10" name="TextBox 9"/>
          <p:cNvSpPr txBox="1"/>
          <p:nvPr/>
        </p:nvSpPr>
        <p:spPr>
          <a:xfrm>
            <a:off x="3902298" y="6297769"/>
            <a:ext cx="2323008" cy="369332"/>
          </a:xfrm>
          <a:prstGeom prst="rect">
            <a:avLst/>
          </a:prstGeom>
          <a:noFill/>
        </p:spPr>
        <p:txBody>
          <a:bodyPr wrap="none" rtlCol="0">
            <a:spAutoFit/>
          </a:bodyPr>
          <a:lstStyle/>
          <a:p>
            <a:r>
              <a:rPr lang="en-US" dirty="0" smtClean="0"/>
              <a:t>Stone &amp; </a:t>
            </a:r>
            <a:r>
              <a:rPr lang="en-US" dirty="0" err="1" smtClean="0"/>
              <a:t>Dahir</a:t>
            </a:r>
            <a:r>
              <a:rPr lang="en-US" dirty="0" smtClean="0"/>
              <a:t>, 2010</a:t>
            </a:r>
            <a:endParaRPr lang="en-US" dirty="0"/>
          </a:p>
        </p:txBody>
      </p:sp>
      <p:pic>
        <p:nvPicPr>
          <p:cNvPr id="8" name="~PP2767.WAV">
            <a:hlinkClick r:id="" action="ppaction://media"/>
          </p:cNvPr>
          <p:cNvPicPr>
            <a:picLocks noRot="1" noChangeAspect="1"/>
          </p:cNvPicPr>
          <p:nvPr>
            <a:wavAudioFile r:embed="rId1" name="~PP2767.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4042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76200"/>
            <a:ext cx="10545817" cy="1096962"/>
          </a:xfrm>
        </p:spPr>
        <p:txBody>
          <a:bodyPr/>
          <a:lstStyle/>
          <a:p>
            <a:r>
              <a:rPr lang="en-US" dirty="0" smtClean="0"/>
              <a:t>RECAP</a:t>
            </a:r>
            <a:endParaRPr lang="en-US" dirty="0"/>
          </a:p>
        </p:txBody>
      </p:sp>
      <p:sp>
        <p:nvSpPr>
          <p:cNvPr id="3" name="Content Placeholder 2"/>
          <p:cNvSpPr>
            <a:spLocks noGrp="1"/>
          </p:cNvSpPr>
          <p:nvPr>
            <p:ph idx="1"/>
          </p:nvPr>
        </p:nvSpPr>
        <p:spPr>
          <a:xfrm>
            <a:off x="4765183" y="1532586"/>
            <a:ext cx="6787166" cy="5074275"/>
          </a:xfrm>
        </p:spPr>
        <p:txBody>
          <a:bodyPr>
            <a:normAutofit/>
          </a:bodyPr>
          <a:lstStyle/>
          <a:p>
            <a:pPr marL="457200" indent="-457200">
              <a:lnSpc>
                <a:spcPct val="150000"/>
              </a:lnSpc>
              <a:spcBef>
                <a:spcPts val="0"/>
              </a:spcBef>
              <a:spcAft>
                <a:spcPts val="600"/>
              </a:spcAft>
              <a:buNone/>
            </a:pPr>
            <a:r>
              <a:rPr lang="en-US" sz="2600" dirty="0" smtClean="0"/>
              <a:t>In this module you learned about:</a:t>
            </a:r>
          </a:p>
          <a:p>
            <a:r>
              <a:rPr lang="en-US" sz="2400" dirty="0" smtClean="0"/>
              <a:t>How results reports and stakeholder reports fit into the ASCA National Model</a:t>
            </a:r>
          </a:p>
          <a:p>
            <a:r>
              <a:rPr lang="en-US" sz="2400" dirty="0" smtClean="0"/>
              <a:t> Gathering results data</a:t>
            </a:r>
          </a:p>
          <a:p>
            <a:r>
              <a:rPr lang="en-US" sz="2400" dirty="0" smtClean="0"/>
              <a:t> Utilizing results reports</a:t>
            </a:r>
          </a:p>
          <a:p>
            <a:r>
              <a:rPr lang="en-US" sz="2400" dirty="0" smtClean="0"/>
              <a:t> Utilizing stakeholder reports</a:t>
            </a:r>
          </a:p>
        </p:txBody>
      </p:sp>
      <p:pic>
        <p:nvPicPr>
          <p:cNvPr id="6" name="Picture 5" descr="review.jpg"/>
          <p:cNvPicPr>
            <a:picLocks noChangeAspect="1"/>
          </p:cNvPicPr>
          <p:nvPr/>
        </p:nvPicPr>
        <p:blipFill>
          <a:blip r:embed="rId4" cstate="print"/>
          <a:stretch>
            <a:fillRect/>
          </a:stretch>
        </p:blipFill>
        <p:spPr>
          <a:xfrm>
            <a:off x="852741" y="2067703"/>
            <a:ext cx="2988401" cy="3611880"/>
          </a:xfrm>
          <a:prstGeom prst="rect">
            <a:avLst/>
          </a:prstGeom>
        </p:spPr>
      </p:pic>
      <p:pic>
        <p:nvPicPr>
          <p:cNvPr id="5" name="~PP1159.WAV">
            <a:hlinkClick r:id="" action="ppaction://media"/>
          </p:cNvPr>
          <p:cNvPicPr>
            <a:picLocks noRot="1" noChangeAspect="1"/>
          </p:cNvPicPr>
          <p:nvPr>
            <a:wavAudioFile r:embed="rId1" name="~PP1159.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351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76200"/>
            <a:ext cx="10545817" cy="1096962"/>
          </a:xfrm>
        </p:spPr>
        <p:txBody>
          <a:bodyPr/>
          <a:lstStyle/>
          <a:p>
            <a:r>
              <a:rPr lang="en-US" dirty="0" smtClean="0"/>
              <a:t>The Deliverables for Module 6 are:</a:t>
            </a:r>
            <a:endParaRPr lang="en-US" dirty="0"/>
          </a:p>
        </p:txBody>
      </p:sp>
      <p:sp>
        <p:nvSpPr>
          <p:cNvPr id="3" name="Content Placeholder 2"/>
          <p:cNvSpPr>
            <a:spLocks noGrp="1"/>
          </p:cNvSpPr>
          <p:nvPr>
            <p:ph idx="1"/>
          </p:nvPr>
        </p:nvSpPr>
        <p:spPr>
          <a:xfrm>
            <a:off x="1104900" y="1600200"/>
            <a:ext cx="9930962" cy="4572000"/>
          </a:xfrm>
        </p:spPr>
        <p:txBody>
          <a:bodyPr>
            <a:normAutofit/>
          </a:bodyPr>
          <a:lstStyle/>
          <a:p>
            <a:pPr marL="457200" indent="-457200">
              <a:buFont typeface="+mj-lt"/>
              <a:buAutoNum type="arabicPeriod"/>
            </a:pPr>
            <a:r>
              <a:rPr lang="en-US" b="1" dirty="0" smtClean="0">
                <a:hlinkClick r:id="rId4" action="ppaction://hlinkfile"/>
              </a:rPr>
              <a:t>The Comprehensive School Counseling Program Results Report</a:t>
            </a:r>
            <a:endParaRPr lang="en-US" b="1" dirty="0" smtClean="0"/>
          </a:p>
          <a:p>
            <a:pPr marL="457200" indent="-457200">
              <a:buFont typeface="+mj-lt"/>
              <a:buAutoNum type="arabicPeriod"/>
            </a:pPr>
            <a:r>
              <a:rPr lang="en-US" b="1" dirty="0" smtClean="0">
                <a:hlinkClick r:id="rId5" action="ppaction://hlinkfile"/>
              </a:rPr>
              <a:t>The School Counseling Curriculum Results Report</a:t>
            </a:r>
            <a:endParaRPr lang="en-US" b="1" dirty="0" smtClean="0"/>
          </a:p>
          <a:p>
            <a:pPr marL="457200" indent="-457200">
              <a:buFont typeface="+mj-lt"/>
              <a:buAutoNum type="arabicPeriod"/>
            </a:pPr>
            <a:r>
              <a:rPr lang="en-US" b="1" dirty="0" smtClean="0">
                <a:hlinkClick r:id="rId6" action="ppaction://hlinkfile"/>
              </a:rPr>
              <a:t>The Small-Group Results Report</a:t>
            </a:r>
            <a:endParaRPr lang="en-US" b="1" dirty="0" smtClean="0"/>
          </a:p>
          <a:p>
            <a:pPr marL="457200" indent="-457200">
              <a:buFont typeface="+mj-lt"/>
              <a:buAutoNum type="arabicPeriod"/>
            </a:pPr>
            <a:r>
              <a:rPr lang="en-US" b="1" dirty="0" smtClean="0">
                <a:hlinkClick r:id="rId7" action="ppaction://hlinkfile"/>
              </a:rPr>
              <a:t>The Closing the Gap Results Report</a:t>
            </a:r>
            <a:endParaRPr lang="en-US" b="1" dirty="0" smtClean="0"/>
          </a:p>
          <a:p>
            <a:pPr marL="457200" indent="-457200">
              <a:buFont typeface="+mj-lt"/>
              <a:buAutoNum type="arabicPeriod"/>
            </a:pPr>
            <a:r>
              <a:rPr lang="en-US" b="1" dirty="0" smtClean="0"/>
              <a:t>The Stakeholder Report</a:t>
            </a:r>
          </a:p>
        </p:txBody>
      </p:sp>
      <p:pic>
        <p:nvPicPr>
          <p:cNvPr id="4" name="Picture 3" descr="you did it.jpg"/>
          <p:cNvPicPr>
            <a:picLocks noChangeAspect="1"/>
          </p:cNvPicPr>
          <p:nvPr/>
        </p:nvPicPr>
        <p:blipFill>
          <a:blip r:embed="rId8" cstate="print"/>
          <a:stretch>
            <a:fillRect/>
          </a:stretch>
        </p:blipFill>
        <p:spPr>
          <a:xfrm>
            <a:off x="6181135" y="2838118"/>
            <a:ext cx="5723236" cy="3820260"/>
          </a:xfrm>
          <a:prstGeom prst="rect">
            <a:avLst/>
          </a:prstGeom>
        </p:spPr>
      </p:pic>
      <p:pic>
        <p:nvPicPr>
          <p:cNvPr id="5" name="~PP2272.WAV">
            <a:hlinkClick r:id="" action="ppaction://media"/>
          </p:cNvPr>
          <p:cNvPicPr>
            <a:picLocks noRot="1" noChangeAspect="1"/>
          </p:cNvPicPr>
          <p:nvPr>
            <a:wavAudioFile r:embed="rId1" name="~PP2272.WAV"/>
          </p:nvPr>
        </p:nvPicPr>
        <p:blipFill>
          <a:blip r:embed="rId9" cstate="print"/>
          <a:stretch>
            <a:fillRect/>
          </a:stretch>
        </p:blipFill>
        <p:spPr>
          <a:xfrm>
            <a:off x="11763375" y="6429375"/>
            <a:ext cx="244475" cy="244475"/>
          </a:xfrm>
          <a:prstGeom prst="rect">
            <a:avLst/>
          </a:prstGeom>
        </p:spPr>
      </p:pic>
    </p:spTree>
  </p:cSld>
  <p:clrMapOvr>
    <a:masterClrMapping/>
  </p:clrMapOvr>
  <p:transition spd="med" advTm="132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dirty="0" smtClean="0"/>
              <a:t>American School Counselor Association (2012). </a:t>
            </a:r>
            <a:r>
              <a:rPr lang="en-US" i="1" dirty="0" smtClean="0"/>
              <a:t>ASCA National Model: A framework for school counseling programs </a:t>
            </a:r>
            <a:r>
              <a:rPr lang="en-US" dirty="0" smtClean="0"/>
              <a:t>(3</a:t>
            </a:r>
            <a:r>
              <a:rPr lang="en-US" baseline="30000" dirty="0" smtClean="0"/>
              <a:t>rd</a:t>
            </a:r>
            <a:r>
              <a:rPr lang="en-US" dirty="0" smtClean="0"/>
              <a:t> ed.). Alexandria, VA: Author.</a:t>
            </a:r>
          </a:p>
          <a:p>
            <a:r>
              <a:rPr lang="en-US" dirty="0" err="1" smtClean="0"/>
              <a:t>Dahir</a:t>
            </a:r>
            <a:r>
              <a:rPr lang="en-US" dirty="0" smtClean="0"/>
              <a:t>, C. A. &amp; Stone, C. B. (2009). </a:t>
            </a:r>
            <a:r>
              <a:rPr lang="en-US" dirty="0" smtClean="0">
                <a:latin typeface="Helvetica-Condensed"/>
              </a:rPr>
              <a:t>School counselor accountability: The path to social justice and systemic change. </a:t>
            </a:r>
            <a:r>
              <a:rPr lang="en-US" i="1" dirty="0" smtClean="0">
                <a:latin typeface="Helvetica-Condensed"/>
              </a:rPr>
              <a:t>Journal of Counseling and Development, 87,</a:t>
            </a:r>
            <a:r>
              <a:rPr lang="en-US" dirty="0" smtClean="0"/>
              <a:t> 12- 20.</a:t>
            </a:r>
          </a:p>
          <a:p>
            <a:r>
              <a:rPr lang="en-US" dirty="0" smtClean="0"/>
              <a:t>Stone, C. B., &amp; </a:t>
            </a:r>
            <a:r>
              <a:rPr lang="en-US" dirty="0" err="1" smtClean="0"/>
              <a:t>Dahir</a:t>
            </a:r>
            <a:r>
              <a:rPr lang="en-US" dirty="0" smtClean="0"/>
              <a:t>, C. A. (2010). </a:t>
            </a:r>
            <a:r>
              <a:rPr lang="en-US" i="1" dirty="0" smtClean="0"/>
              <a:t>School counselor </a:t>
            </a:r>
            <a:r>
              <a:rPr lang="en-US" i="1" dirty="0" err="1" smtClean="0"/>
              <a:t>accountatibility</a:t>
            </a:r>
            <a:r>
              <a:rPr lang="en-US" i="1" dirty="0" smtClean="0"/>
              <a:t>: A MEASURE of student success (3</a:t>
            </a:r>
            <a:r>
              <a:rPr lang="en-US" i="1" baseline="30000" dirty="0" smtClean="0"/>
              <a:t>rd</a:t>
            </a:r>
            <a:r>
              <a:rPr lang="en-US" i="1" dirty="0" smtClean="0"/>
              <a:t> ed.). </a:t>
            </a:r>
            <a:r>
              <a:rPr lang="en-US" dirty="0" smtClean="0"/>
              <a:t>Upper Saddle River, NJ: Pearson.</a:t>
            </a:r>
          </a:p>
          <a:p>
            <a:pPr>
              <a:buNone/>
            </a:pPr>
            <a:endParaRPr lang="en-US" dirty="0" smtClean="0"/>
          </a:p>
        </p:txBody>
      </p:sp>
      <p:pic>
        <p:nvPicPr>
          <p:cNvPr id="4" name="~PP1474.WAV">
            <a:hlinkClick r:id="" action="ppaction://media"/>
          </p:cNvPr>
          <p:cNvPicPr>
            <a:picLocks noRot="1" noChangeAspect="1"/>
          </p:cNvPicPr>
          <p:nvPr>
            <a:wavAudioFile r:embed="rId1" name="~PP1474.WAV"/>
          </p:nvPr>
        </p:nvPicPr>
        <p:blipFill>
          <a:blip r:embed="rId3" cstate="print"/>
          <a:stretch>
            <a:fillRect/>
          </a:stretch>
        </p:blipFill>
        <p:spPr>
          <a:xfrm>
            <a:off x="11763375" y="6429375"/>
            <a:ext cx="244475" cy="244475"/>
          </a:xfrm>
          <a:prstGeom prst="rect">
            <a:avLst/>
          </a:prstGeom>
        </p:spPr>
      </p:pic>
    </p:spTree>
  </p:cSld>
  <p:clrMapOvr>
    <a:masterClrMapping/>
  </p:clrMapOvr>
  <p:transition spd="med" advTm="736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Module Content</a:t>
            </a:r>
            <a:r>
              <a:rPr lang="en-US" dirty="0" smtClean="0"/>
              <a:t>	</a:t>
            </a:r>
            <a:endParaRPr lang="en-US" dirty="0"/>
          </a:p>
        </p:txBody>
      </p:sp>
      <p:sp>
        <p:nvSpPr>
          <p:cNvPr id="3" name="Content Placeholder 2"/>
          <p:cNvSpPr>
            <a:spLocks noGrp="1"/>
          </p:cNvSpPr>
          <p:nvPr>
            <p:ph idx="1"/>
          </p:nvPr>
        </p:nvSpPr>
        <p:spPr>
          <a:xfrm>
            <a:off x="1104900" y="1600200"/>
            <a:ext cx="5604993" cy="4572000"/>
          </a:xfrm>
        </p:spPr>
        <p:txBody>
          <a:bodyPr/>
          <a:lstStyle/>
          <a:p>
            <a:r>
              <a:rPr lang="en-US" dirty="0" smtClean="0"/>
              <a:t> </a:t>
            </a:r>
            <a:r>
              <a:rPr lang="en-US" sz="2800" dirty="0" smtClean="0"/>
              <a:t>How results reports and stakeholder reports fit into the ASCA National Model</a:t>
            </a:r>
          </a:p>
          <a:p>
            <a:r>
              <a:rPr lang="en-US" sz="2800" dirty="0" smtClean="0"/>
              <a:t> Gathering results data</a:t>
            </a:r>
          </a:p>
          <a:p>
            <a:r>
              <a:rPr lang="en-US" sz="2800" dirty="0" smtClean="0"/>
              <a:t> Utilizing results reports</a:t>
            </a:r>
          </a:p>
          <a:p>
            <a:r>
              <a:rPr lang="en-US" sz="2800" dirty="0" smtClean="0"/>
              <a:t> Utilizing stakeholder reports</a:t>
            </a:r>
          </a:p>
          <a:p>
            <a:r>
              <a:rPr lang="en-US" sz="2800" dirty="0" smtClean="0"/>
              <a:t> Deliverables</a:t>
            </a:r>
          </a:p>
        </p:txBody>
      </p:sp>
      <p:pic>
        <p:nvPicPr>
          <p:cNvPr id="5" name="Picture 4" descr="Rewards.jpg"/>
          <p:cNvPicPr>
            <a:picLocks noChangeAspect="1"/>
          </p:cNvPicPr>
          <p:nvPr/>
        </p:nvPicPr>
        <p:blipFill>
          <a:blip r:embed="rId4" cstate="print"/>
          <a:stretch>
            <a:fillRect/>
          </a:stretch>
        </p:blipFill>
        <p:spPr>
          <a:xfrm>
            <a:off x="6654757" y="2033412"/>
            <a:ext cx="4377875" cy="2718891"/>
          </a:xfrm>
          <a:prstGeom prst="rect">
            <a:avLst/>
          </a:prstGeom>
        </p:spPr>
      </p:pic>
      <p:pic>
        <p:nvPicPr>
          <p:cNvPr id="6" name="~PP1313.WAV">
            <a:hlinkClick r:id="" action="ppaction://media"/>
          </p:cNvPr>
          <p:cNvPicPr>
            <a:picLocks noRot="1" noChangeAspect="1"/>
          </p:cNvPicPr>
          <p:nvPr>
            <a:wavAudioFile r:embed="rId1" name="~PP1313.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3313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919" y="2278646"/>
            <a:ext cx="5998493" cy="3234647"/>
          </a:xfrm>
        </p:spPr>
        <p:txBody>
          <a:bodyPr>
            <a:normAutofit fontScale="90000"/>
          </a:bodyPr>
          <a:lstStyle/>
          <a:p>
            <a:r>
              <a:rPr lang="en-US" dirty="0" smtClean="0"/>
              <a:t>Results Data, Results Reports, and Stakeholder Reports within the ASCA National Model</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6051596" y="349618"/>
            <a:ext cx="6114505" cy="6088760"/>
          </a:xfrm>
          <a:prstGeom prst="rect">
            <a:avLst/>
          </a:prstGeom>
          <a:noFill/>
          <a:ln w="9525">
            <a:noFill/>
            <a:miter lim="800000"/>
            <a:headEnd/>
            <a:tailEnd/>
          </a:ln>
        </p:spPr>
      </p:pic>
      <p:sp>
        <p:nvSpPr>
          <p:cNvPr id="5" name="Rectangle 4"/>
          <p:cNvSpPr/>
          <p:nvPr/>
        </p:nvSpPr>
        <p:spPr>
          <a:xfrm rot="18883083">
            <a:off x="9534656" y="2491584"/>
            <a:ext cx="1827794" cy="1779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8883083">
            <a:off x="8234771" y="3786983"/>
            <a:ext cx="1827794" cy="17791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8883083">
            <a:off x="6977666" y="2544740"/>
            <a:ext cx="1851247" cy="1779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P3583.WAV">
            <a:hlinkClick r:id="" action="ppaction://media"/>
          </p:cNvPr>
          <p:cNvPicPr>
            <a:picLocks noRot="1" noChangeAspect="1"/>
          </p:cNvPicPr>
          <p:nvPr>
            <a:wavAudioFile r:embed="rId1" name="~PP3583.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3494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672" y="2292094"/>
            <a:ext cx="5877470" cy="2993890"/>
          </a:xfrm>
        </p:spPr>
        <p:txBody>
          <a:bodyPr>
            <a:normAutofit/>
          </a:bodyPr>
          <a:lstStyle/>
          <a:p>
            <a:r>
              <a:rPr lang="en-US" dirty="0" smtClean="0"/>
              <a:t>Revisiting Key data points to gather results data</a:t>
            </a:r>
            <a:endParaRPr lang="en-US" dirty="0"/>
          </a:p>
        </p:txBody>
      </p:sp>
      <p:pic>
        <p:nvPicPr>
          <p:cNvPr id="4" name="Picture 3" descr="Results Next Exit.jpg"/>
          <p:cNvPicPr>
            <a:picLocks noChangeAspect="1"/>
          </p:cNvPicPr>
          <p:nvPr/>
        </p:nvPicPr>
        <p:blipFill>
          <a:blip r:embed="rId4" cstate="print"/>
          <a:stretch>
            <a:fillRect/>
          </a:stretch>
        </p:blipFill>
        <p:spPr>
          <a:xfrm>
            <a:off x="6468035" y="1728507"/>
            <a:ext cx="4961685" cy="3200344"/>
          </a:xfrm>
          <a:prstGeom prst="rect">
            <a:avLst/>
          </a:prstGeom>
        </p:spPr>
      </p:pic>
      <p:pic>
        <p:nvPicPr>
          <p:cNvPr id="5" name="~PP2175.WAV">
            <a:hlinkClick r:id="" action="ppaction://media"/>
          </p:cNvPr>
          <p:cNvPicPr>
            <a:picLocks noRot="1" noChangeAspect="1"/>
          </p:cNvPicPr>
          <p:nvPr>
            <a:wavAudioFile r:embed="rId1" name="~PP2175.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1491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CATEGORIES OF DATA FOR PROGRAM RESULTS</a:t>
            </a:r>
            <a:endParaRPr lang="en-US" dirty="0"/>
          </a:p>
        </p:txBody>
      </p:sp>
      <p:graphicFrame>
        <p:nvGraphicFramePr>
          <p:cNvPr id="5" name="Diagram 4"/>
          <p:cNvGraphicFramePr/>
          <p:nvPr/>
        </p:nvGraphicFramePr>
        <p:xfrm>
          <a:off x="965915" y="1584100"/>
          <a:ext cx="9762186" cy="4919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1249251" y="6194738"/>
            <a:ext cx="2231060" cy="369332"/>
          </a:xfrm>
          <a:prstGeom prst="rect">
            <a:avLst/>
          </a:prstGeom>
          <a:noFill/>
        </p:spPr>
        <p:txBody>
          <a:bodyPr wrap="none" rtlCol="0">
            <a:spAutoFit/>
          </a:bodyPr>
          <a:lstStyle/>
          <a:p>
            <a:r>
              <a:rPr lang="en-US" dirty="0" smtClean="0"/>
              <a:t>ASCA, 2012, p. 102</a:t>
            </a:r>
            <a:endParaRPr lang="en-US" dirty="0"/>
          </a:p>
        </p:txBody>
      </p:sp>
      <p:pic>
        <p:nvPicPr>
          <p:cNvPr id="7" name="~PP603.WAV">
            <a:hlinkClick r:id="" action="ppaction://media"/>
          </p:cNvPr>
          <p:cNvPicPr>
            <a:picLocks noRot="1" noChangeAspect="1"/>
          </p:cNvPicPr>
          <p:nvPr>
            <a:wavAudioFile r:embed="rId1" name="~PP603.WAV"/>
          </p:nvPr>
        </p:nvPicPr>
        <p:blipFill>
          <a:blip r:embed="rId9" cstate="print"/>
          <a:stretch>
            <a:fillRect/>
          </a:stretch>
        </p:blipFill>
        <p:spPr>
          <a:xfrm>
            <a:off x="11763375" y="6429375"/>
            <a:ext cx="244475" cy="244475"/>
          </a:xfrm>
          <a:prstGeom prst="rect">
            <a:avLst/>
          </a:prstGeom>
        </p:spPr>
      </p:pic>
    </p:spTree>
  </p:cSld>
  <p:clrMapOvr>
    <a:masterClrMapping/>
  </p:clrMapOvr>
  <p:transition spd="med" advTm="8429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WITH THE BIG PICTURE</a:t>
            </a:r>
            <a:endParaRPr lang="en-US" dirty="0"/>
          </a:p>
        </p:txBody>
      </p:sp>
      <p:sp>
        <p:nvSpPr>
          <p:cNvPr id="3" name="Content Placeholder 2"/>
          <p:cNvSpPr>
            <a:spLocks noGrp="1"/>
          </p:cNvSpPr>
          <p:nvPr>
            <p:ph idx="1"/>
          </p:nvPr>
        </p:nvSpPr>
        <p:spPr>
          <a:xfrm>
            <a:off x="679897" y="1510048"/>
            <a:ext cx="5067300" cy="5006662"/>
          </a:xfrm>
        </p:spPr>
        <p:txBody>
          <a:bodyPr>
            <a:normAutofit/>
          </a:bodyPr>
          <a:lstStyle/>
          <a:p>
            <a:r>
              <a:rPr lang="en-US" dirty="0" smtClean="0">
                <a:hlinkClick r:id="rId4" action="ppaction://hlinkfile"/>
              </a:rPr>
              <a:t>The School Data Profile Analysis</a:t>
            </a:r>
            <a:endParaRPr lang="en-US" dirty="0" smtClean="0"/>
          </a:p>
          <a:p>
            <a:pPr lvl="1"/>
            <a:r>
              <a:rPr lang="en-US" dirty="0" smtClean="0"/>
              <a:t>What strengths are indicated in the data at your school?</a:t>
            </a:r>
          </a:p>
          <a:p>
            <a:pPr lvl="1"/>
            <a:r>
              <a:rPr lang="en-US" dirty="0" smtClean="0"/>
              <a:t>What concerns are raised about the data?</a:t>
            </a:r>
          </a:p>
          <a:p>
            <a:pPr lvl="1"/>
            <a:r>
              <a:rPr lang="en-US" dirty="0" smtClean="0"/>
              <a:t>Do achievement gaps exist?</a:t>
            </a:r>
          </a:p>
          <a:p>
            <a:pPr lvl="1"/>
            <a:r>
              <a:rPr lang="en-US" dirty="0" smtClean="0"/>
              <a:t>Have attendance rates changed?</a:t>
            </a:r>
          </a:p>
          <a:p>
            <a:pPr lvl="1"/>
            <a:r>
              <a:rPr lang="en-US" dirty="0" smtClean="0"/>
              <a:t>What can you learn from examining the safety data?</a:t>
            </a:r>
          </a:p>
          <a:p>
            <a:pPr lvl="1"/>
            <a:r>
              <a:rPr lang="en-US" dirty="0" smtClean="0"/>
              <a:t>How is your school counseling program addressing the gaps?</a:t>
            </a:r>
          </a:p>
          <a:p>
            <a:pPr lvl="1"/>
            <a:r>
              <a:rPr lang="en-US" dirty="0" smtClean="0"/>
              <a:t>How can the school counseling program contribute to closing the gaps or addressing the educational issues posed by the data?</a:t>
            </a:r>
          </a:p>
          <a:p>
            <a:pPr lvl="1"/>
            <a:r>
              <a:rPr lang="en-US" dirty="0" smtClean="0"/>
              <a:t>What additional data are needed to fully understand an educational issue and identify a school counseling program intervention?</a:t>
            </a:r>
          </a:p>
          <a:p>
            <a:pPr lvl="1"/>
            <a:endParaRPr lang="en-US" dirty="0" smtClean="0"/>
          </a:p>
          <a:p>
            <a:pPr lvl="1">
              <a:buNone/>
            </a:pPr>
            <a:r>
              <a:rPr lang="en-US" sz="1200" dirty="0" smtClean="0"/>
              <a:t>ASCA, 2012, p. 100</a:t>
            </a:r>
          </a:p>
          <a:p>
            <a:endParaRPr lang="en-US" dirty="0" smtClean="0"/>
          </a:p>
          <a:p>
            <a:pPr>
              <a:buNone/>
            </a:pPr>
            <a:endParaRPr lang="en-US" dirty="0" smtClean="0"/>
          </a:p>
        </p:txBody>
      </p:sp>
      <p:sp>
        <p:nvSpPr>
          <p:cNvPr id="5" name="Content Placeholder 2"/>
          <p:cNvSpPr txBox="1">
            <a:spLocks/>
          </p:cNvSpPr>
          <p:nvPr/>
        </p:nvSpPr>
        <p:spPr>
          <a:xfrm>
            <a:off x="6138393" y="1507903"/>
            <a:ext cx="5067300" cy="3476221"/>
          </a:xfrm>
          <a:prstGeom prst="rect">
            <a:avLst/>
          </a:prstGeom>
        </p:spPr>
        <p:txBody>
          <a:bodyPr vert="horz" lIns="0" tIns="45720" rIns="0" bIns="45720" rtlCol="0">
            <a:normAutofit/>
          </a:bodyPr>
          <a:lstStyle/>
          <a:p>
            <a:pPr marL="228600" marR="0" lvl="0" indent="-228600" algn="l" defTabSz="914400" rtl="0" eaLnBrk="1" fontAlgn="auto" latinLnBrk="0" hangingPunct="1">
              <a:lnSpc>
                <a:spcPct val="90000"/>
              </a:lnSpc>
              <a:spcBef>
                <a:spcPts val="1800"/>
              </a:spcBef>
              <a:spcAft>
                <a:spcPts val="0"/>
              </a:spcAft>
              <a:buClr>
                <a:schemeClr val="accent3">
                  <a:lumMod val="60000"/>
                  <a:lumOff val="40000"/>
                </a:schemeClr>
              </a:buClr>
              <a:buSzTx/>
              <a:buFont typeface="Wingdings" pitchFamily="2" charset="2"/>
              <a:buChar char="q"/>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hlinkClick r:id="rId5" action="ppaction://hlinkfile"/>
              </a:rPr>
              <a:t>Use-of-Time</a:t>
            </a:r>
            <a:r>
              <a:rPr kumimoji="0" lang="en-US" sz="2000" b="0" i="0" u="none" strike="noStrike" kern="1200" cap="none" spc="0" normalizeH="0" noProof="0" dirty="0" smtClean="0">
                <a:ln>
                  <a:noFill/>
                </a:ln>
                <a:solidFill>
                  <a:schemeClr val="tx1"/>
                </a:solidFill>
                <a:effectLst/>
                <a:uLnTx/>
                <a:uFillTx/>
                <a:latin typeface="+mn-lt"/>
                <a:ea typeface="+mn-ea"/>
                <a:cs typeface="+mn-cs"/>
                <a:hlinkClick r:id="rId5" action="ppaction://hlinkfile"/>
              </a:rPr>
              <a:t> Analysis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How close am I to allocating at least 80 percent of my time to serving</a:t>
            </a:r>
            <a:r>
              <a:rPr kumimoji="0" lang="en-US" b="0" i="0" u="none" strike="noStrike" kern="1200" cap="none" spc="0" normalizeH="0" noProof="0" dirty="0" smtClean="0">
                <a:ln>
                  <a:noFill/>
                </a:ln>
                <a:solidFill>
                  <a:schemeClr val="tx1"/>
                </a:solidFill>
                <a:effectLst/>
                <a:uLnTx/>
                <a:uFillTx/>
                <a:latin typeface="+mn-lt"/>
                <a:ea typeface="+mn-ea"/>
                <a:cs typeface="+mn-cs"/>
              </a:rPr>
              <a:t> students?</a:t>
            </a:r>
          </a:p>
          <a:p>
            <a:pPr marL="685800" marR="0" lvl="1" indent="-228600"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lang="en-US" baseline="0" dirty="0" smtClean="0"/>
              <a:t>Is</a:t>
            </a:r>
            <a:r>
              <a:rPr lang="en-US" dirty="0" smtClean="0"/>
              <a:t> the amount of time allocated to any particular service delivery the most effective use of my time?</a:t>
            </a:r>
          </a:p>
          <a:p>
            <a:pPr marL="685800" marR="0" lvl="1" indent="-228600"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Are</a:t>
            </a:r>
            <a:r>
              <a:rPr kumimoji="0" lang="en-US" b="0" i="0" u="none" strike="noStrike" kern="1200" cap="none" spc="0" normalizeH="0" noProof="0" dirty="0" smtClean="0">
                <a:ln>
                  <a:noFill/>
                </a:ln>
                <a:solidFill>
                  <a:schemeClr val="tx1"/>
                </a:solidFill>
                <a:effectLst/>
                <a:uLnTx/>
                <a:uFillTx/>
                <a:latin typeface="+mn-lt"/>
                <a:ea typeface="+mn-ea"/>
                <a:cs typeface="+mn-cs"/>
              </a:rPr>
              <a:t> the selected delivery methods and strategies the best use of school counselor time with will lead to the accomplishment of identified goals?</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ASCA, 2012, p. 101</a:t>
            </a:r>
          </a:p>
          <a:p>
            <a:pPr marL="228600" marR="0" lvl="0" indent="-228600" algn="l" defTabSz="914400" rtl="0" eaLnBrk="1" fontAlgn="auto" latinLnBrk="0" hangingPunct="1">
              <a:lnSpc>
                <a:spcPct val="90000"/>
              </a:lnSpc>
              <a:spcBef>
                <a:spcPts val="1800"/>
              </a:spcBef>
              <a:spcAft>
                <a:spcPts val="0"/>
              </a:spcAft>
              <a:buClr>
                <a:schemeClr val="accent3">
                  <a:lumMod val="60000"/>
                  <a:lumOff val="40000"/>
                </a:schemeClr>
              </a:buClr>
              <a:buSzTx/>
              <a:buFont typeface="Wingdings" pitchFamily="2" charset="2"/>
              <a:buChar char="q"/>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800"/>
              </a:spcBef>
              <a:spcAft>
                <a:spcPts val="0"/>
              </a:spcAft>
              <a:buClr>
                <a:schemeClr val="accent3">
                  <a:lumMod val="60000"/>
                  <a:lumOff val="40000"/>
                </a:schemeClr>
              </a:buClr>
              <a:buSzTx/>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6903076" y="5731099"/>
            <a:ext cx="4972323" cy="646331"/>
          </a:xfrm>
          <a:prstGeom prst="rect">
            <a:avLst/>
          </a:prstGeom>
          <a:noFill/>
        </p:spPr>
        <p:txBody>
          <a:bodyPr wrap="none" rtlCol="0">
            <a:spAutoFit/>
          </a:bodyPr>
          <a:lstStyle/>
          <a:p>
            <a:r>
              <a:rPr lang="en-US" dirty="0" err="1" smtClean="0">
                <a:hlinkClick r:id="rId6"/>
              </a:rPr>
              <a:t>EZAnalyze</a:t>
            </a:r>
            <a:endParaRPr lang="en-US" dirty="0" smtClean="0"/>
          </a:p>
          <a:p>
            <a:r>
              <a:rPr lang="en-US" dirty="0" smtClean="0">
                <a:hlinkClick r:id="rId7"/>
              </a:rPr>
              <a:t>Rex Filer’s Professional School Counselor Log</a:t>
            </a:r>
            <a:endParaRPr lang="en-US" dirty="0"/>
          </a:p>
        </p:txBody>
      </p:sp>
      <p:pic>
        <p:nvPicPr>
          <p:cNvPr id="7" name="~PP3399.WAV">
            <a:hlinkClick r:id="" action="ppaction://media"/>
          </p:cNvPr>
          <p:cNvPicPr>
            <a:picLocks noRot="1" noChangeAspect="1"/>
          </p:cNvPicPr>
          <p:nvPr>
            <a:wavAudioFile r:embed="rId1" name="~PP3399.WAV"/>
          </p:nvPr>
        </p:nvPicPr>
        <p:blipFill>
          <a:blip r:embed="rId8" cstate="print"/>
          <a:stretch>
            <a:fillRect/>
          </a:stretch>
        </p:blipFill>
        <p:spPr>
          <a:xfrm>
            <a:off x="11763375" y="6429375"/>
            <a:ext cx="244475" cy="244475"/>
          </a:xfrm>
          <a:prstGeom prst="rect">
            <a:avLst/>
          </a:prstGeom>
        </p:spPr>
      </p:pic>
    </p:spTree>
  </p:cSld>
  <p:clrMapOvr>
    <a:masterClrMapping/>
  </p:clrMapOvr>
  <p:transition spd="med" advTm="11738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59" y="76200"/>
            <a:ext cx="10921285" cy="1096962"/>
          </a:xfrm>
        </p:spPr>
        <p:txBody>
          <a:bodyPr/>
          <a:lstStyle/>
          <a:p>
            <a:r>
              <a:rPr lang="en-US" dirty="0" smtClean="0"/>
              <a:t>REVISIT NEEDS ANALYSIS AND ENVIRONMENTAL SCAN DATA</a:t>
            </a:r>
            <a:endParaRPr lang="en-US" dirty="0"/>
          </a:p>
        </p:txBody>
      </p:sp>
      <p:pic>
        <p:nvPicPr>
          <p:cNvPr id="9" name="Picture 3"/>
          <p:cNvPicPr>
            <a:picLocks noChangeAspect="1" noChangeArrowheads="1"/>
          </p:cNvPicPr>
          <p:nvPr/>
        </p:nvPicPr>
        <p:blipFill>
          <a:blip r:embed="rId4" cstate="print"/>
          <a:srcRect/>
          <a:stretch>
            <a:fillRect/>
          </a:stretch>
        </p:blipFill>
        <p:spPr bwMode="auto">
          <a:xfrm>
            <a:off x="6462629" y="1937688"/>
            <a:ext cx="5613459" cy="4707813"/>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rot="5400000">
            <a:off x="871134" y="699061"/>
            <a:ext cx="4651019" cy="6057008"/>
          </a:xfrm>
          <a:prstGeom prst="rect">
            <a:avLst/>
          </a:prstGeom>
          <a:noFill/>
          <a:ln w="9525">
            <a:solidFill>
              <a:schemeClr val="accent3">
                <a:lumMod val="60000"/>
                <a:lumOff val="40000"/>
              </a:schemeClr>
            </a:solidFill>
            <a:miter lim="800000"/>
            <a:headEnd/>
            <a:tailEnd/>
          </a:ln>
        </p:spPr>
      </p:pic>
      <p:sp>
        <p:nvSpPr>
          <p:cNvPr id="12" name="TextBox 11"/>
          <p:cNvSpPr txBox="1"/>
          <p:nvPr/>
        </p:nvSpPr>
        <p:spPr>
          <a:xfrm>
            <a:off x="321969" y="2859108"/>
            <a:ext cx="955222" cy="1631216"/>
          </a:xfrm>
          <a:prstGeom prst="rect">
            <a:avLst/>
          </a:prstGeom>
          <a:noFill/>
        </p:spPr>
        <p:txBody>
          <a:bodyPr wrap="square" rtlCol="0">
            <a:spAutoFit/>
          </a:bodyPr>
          <a:lstStyle/>
          <a:p>
            <a:r>
              <a:rPr lang="en-US" sz="1000" dirty="0" smtClean="0"/>
              <a:t>Parents identify a </a:t>
            </a:r>
          </a:p>
          <a:p>
            <a:r>
              <a:rPr lang="en-US" sz="1000" dirty="0" smtClean="0"/>
              <a:t>Need for a financial</a:t>
            </a:r>
          </a:p>
          <a:p>
            <a:r>
              <a:rPr lang="en-US" sz="1000" dirty="0" smtClean="0"/>
              <a:t>Aid night in spite of</a:t>
            </a:r>
          </a:p>
          <a:p>
            <a:r>
              <a:rPr lang="en-US" sz="1000" dirty="0" smtClean="0"/>
              <a:t>Having one each year</a:t>
            </a:r>
          </a:p>
          <a:p>
            <a:r>
              <a:rPr lang="en-US" sz="1000" dirty="0" smtClean="0"/>
              <a:t>With low attendance.</a:t>
            </a:r>
            <a:endParaRPr lang="en-US" sz="1000" dirty="0"/>
          </a:p>
        </p:txBody>
      </p:sp>
      <p:sp>
        <p:nvSpPr>
          <p:cNvPr id="13" name="TextBox 12"/>
          <p:cNvSpPr txBox="1"/>
          <p:nvPr/>
        </p:nvSpPr>
        <p:spPr>
          <a:xfrm>
            <a:off x="1491800" y="2895600"/>
            <a:ext cx="834297" cy="707886"/>
          </a:xfrm>
          <a:prstGeom prst="rect">
            <a:avLst/>
          </a:prstGeom>
          <a:noFill/>
        </p:spPr>
        <p:txBody>
          <a:bodyPr wrap="square" rtlCol="0">
            <a:spAutoFit/>
          </a:bodyPr>
          <a:lstStyle/>
          <a:p>
            <a:r>
              <a:rPr lang="en-US" sz="1000" dirty="0" smtClean="0"/>
              <a:t>Financial aid night is not well advertised.</a:t>
            </a:r>
            <a:endParaRPr lang="en-US" sz="1000" dirty="0"/>
          </a:p>
        </p:txBody>
      </p:sp>
      <p:sp>
        <p:nvSpPr>
          <p:cNvPr id="14" name="TextBox 13"/>
          <p:cNvSpPr txBox="1"/>
          <p:nvPr/>
        </p:nvSpPr>
        <p:spPr>
          <a:xfrm>
            <a:off x="2702414" y="2856962"/>
            <a:ext cx="874343" cy="861774"/>
          </a:xfrm>
          <a:prstGeom prst="rect">
            <a:avLst/>
          </a:prstGeom>
          <a:noFill/>
        </p:spPr>
        <p:txBody>
          <a:bodyPr wrap="square" rtlCol="0">
            <a:spAutoFit/>
          </a:bodyPr>
          <a:lstStyle/>
          <a:p>
            <a:r>
              <a:rPr lang="en-US" sz="1000" dirty="0" smtClean="0"/>
              <a:t>Fewer students will</a:t>
            </a:r>
          </a:p>
          <a:p>
            <a:r>
              <a:rPr lang="en-US" sz="1000" dirty="0" smtClean="0"/>
              <a:t>Matriculate to college.</a:t>
            </a:r>
            <a:endParaRPr lang="en-US" sz="1000" dirty="0"/>
          </a:p>
        </p:txBody>
      </p:sp>
      <p:sp>
        <p:nvSpPr>
          <p:cNvPr id="15" name="TextBox 14"/>
          <p:cNvSpPr txBox="1"/>
          <p:nvPr/>
        </p:nvSpPr>
        <p:spPr>
          <a:xfrm>
            <a:off x="5031344" y="2906334"/>
            <a:ext cx="377781" cy="246221"/>
          </a:xfrm>
          <a:prstGeom prst="rect">
            <a:avLst/>
          </a:prstGeom>
          <a:noFill/>
        </p:spPr>
        <p:txBody>
          <a:bodyPr wrap="square" rtlCol="0">
            <a:spAutoFit/>
          </a:bodyPr>
          <a:lstStyle/>
          <a:p>
            <a:r>
              <a:rPr lang="en-US" sz="1000" dirty="0" smtClean="0"/>
              <a:t>2</a:t>
            </a:r>
            <a:endParaRPr lang="en-US" sz="1000" dirty="0"/>
          </a:p>
        </p:txBody>
      </p:sp>
      <p:sp>
        <p:nvSpPr>
          <p:cNvPr id="16" name="TextBox 15"/>
          <p:cNvSpPr txBox="1"/>
          <p:nvPr/>
        </p:nvSpPr>
        <p:spPr>
          <a:xfrm>
            <a:off x="3825024" y="2929946"/>
            <a:ext cx="425002" cy="246221"/>
          </a:xfrm>
          <a:prstGeom prst="rect">
            <a:avLst/>
          </a:prstGeom>
          <a:noFill/>
        </p:spPr>
        <p:txBody>
          <a:bodyPr wrap="square" rtlCol="0">
            <a:spAutoFit/>
          </a:bodyPr>
          <a:lstStyle/>
          <a:p>
            <a:r>
              <a:rPr lang="en-US" sz="1000" dirty="0" smtClean="0"/>
              <a:t>L</a:t>
            </a:r>
            <a:endParaRPr lang="en-US" sz="1000" dirty="0"/>
          </a:p>
        </p:txBody>
      </p:sp>
      <p:pic>
        <p:nvPicPr>
          <p:cNvPr id="10" name="~PP1902.WAV">
            <a:hlinkClick r:id="" action="ppaction://media"/>
          </p:cNvPr>
          <p:cNvPicPr>
            <a:picLocks noRot="1" noChangeAspect="1"/>
          </p:cNvPicPr>
          <p:nvPr>
            <a:wavAudioFile r:embed="rId1" name="~PP1902.WAV"/>
          </p:nvPr>
        </p:nvPicPr>
        <p:blipFill>
          <a:blip r:embed="rId6" cstate="print"/>
          <a:stretch>
            <a:fillRect/>
          </a:stretch>
        </p:blipFill>
        <p:spPr>
          <a:xfrm>
            <a:off x="11763375" y="6429375"/>
            <a:ext cx="244475" cy="244475"/>
          </a:xfrm>
          <a:prstGeom prst="rect">
            <a:avLst/>
          </a:prstGeom>
        </p:spPr>
      </p:pic>
    </p:spTree>
  </p:cSld>
  <p:clrMapOvr>
    <a:masterClrMapping/>
  </p:clrMapOvr>
  <p:transition spd="med" advTm="2650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671" y="2292094"/>
            <a:ext cx="6275279" cy="2993890"/>
          </a:xfrm>
        </p:spPr>
        <p:txBody>
          <a:bodyPr>
            <a:normAutofit/>
          </a:bodyPr>
          <a:lstStyle/>
          <a:p>
            <a:r>
              <a:rPr lang="en-US" dirty="0" smtClean="0"/>
              <a:t>Results Reports</a:t>
            </a:r>
            <a:endParaRPr lang="en-US" dirty="0"/>
          </a:p>
        </p:txBody>
      </p:sp>
      <p:pic>
        <p:nvPicPr>
          <p:cNvPr id="5" name="Picture 4" descr="road-sign-results.jpg"/>
          <p:cNvPicPr>
            <a:picLocks noChangeAspect="1"/>
          </p:cNvPicPr>
          <p:nvPr/>
        </p:nvPicPr>
        <p:blipFill>
          <a:blip r:embed="rId4" cstate="print"/>
          <a:stretch>
            <a:fillRect/>
          </a:stretch>
        </p:blipFill>
        <p:spPr>
          <a:xfrm>
            <a:off x="6115451" y="2181470"/>
            <a:ext cx="4543584" cy="2955305"/>
          </a:xfrm>
          <a:prstGeom prst="rect">
            <a:avLst/>
          </a:prstGeom>
        </p:spPr>
      </p:pic>
      <p:pic>
        <p:nvPicPr>
          <p:cNvPr id="4" name="~PP1446.WAV">
            <a:hlinkClick r:id="" action="ppaction://media"/>
          </p:cNvPr>
          <p:cNvPicPr>
            <a:picLocks noRot="1" noChangeAspect="1"/>
          </p:cNvPicPr>
          <p:nvPr>
            <a:wavAudioFile r:embed="rId1" name="~PP1446.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1580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4" action="ppaction://hlinkfile"/>
              </a:rPr>
              <a:t>THE COMPREHENSIVE SCHOOL COUNSELING </a:t>
            </a:r>
            <a:br>
              <a:rPr lang="en-US" dirty="0" smtClean="0">
                <a:hlinkClick r:id="rId4" action="ppaction://hlinkfile"/>
              </a:rPr>
            </a:br>
            <a:r>
              <a:rPr lang="en-US" dirty="0" smtClean="0">
                <a:hlinkClick r:id="rId4" action="ppaction://hlinkfile"/>
              </a:rPr>
              <a:t>PROGRAM RESULTS REPORT</a:t>
            </a:r>
            <a:endParaRPr lang="en-US" dirty="0"/>
          </a:p>
        </p:txBody>
      </p:sp>
      <p:pic>
        <p:nvPicPr>
          <p:cNvPr id="33793" name="Picture 1"/>
          <p:cNvPicPr>
            <a:picLocks noChangeAspect="1" noChangeArrowheads="1"/>
          </p:cNvPicPr>
          <p:nvPr/>
        </p:nvPicPr>
        <p:blipFill>
          <a:blip r:embed="rId5" cstate="print"/>
          <a:srcRect/>
          <a:stretch>
            <a:fillRect/>
          </a:stretch>
        </p:blipFill>
        <p:spPr bwMode="auto">
          <a:xfrm>
            <a:off x="400923" y="1541843"/>
            <a:ext cx="5800725" cy="4057650"/>
          </a:xfrm>
          <a:prstGeom prst="rect">
            <a:avLst/>
          </a:prstGeom>
          <a:noFill/>
          <a:ln w="9525">
            <a:solidFill>
              <a:schemeClr val="accent1"/>
            </a:solidFill>
            <a:miter lim="800000"/>
            <a:headEnd/>
            <a:tailEnd/>
          </a:ln>
        </p:spPr>
      </p:pic>
      <p:pic>
        <p:nvPicPr>
          <p:cNvPr id="33794" name="Picture 2"/>
          <p:cNvPicPr>
            <a:picLocks noChangeAspect="1" noChangeArrowheads="1"/>
          </p:cNvPicPr>
          <p:nvPr/>
        </p:nvPicPr>
        <p:blipFill>
          <a:blip r:embed="rId6" cstate="print"/>
          <a:srcRect/>
          <a:stretch>
            <a:fillRect/>
          </a:stretch>
        </p:blipFill>
        <p:spPr bwMode="auto">
          <a:xfrm>
            <a:off x="6308972" y="2851933"/>
            <a:ext cx="5781675" cy="3781425"/>
          </a:xfrm>
          <a:prstGeom prst="rect">
            <a:avLst/>
          </a:prstGeom>
          <a:noFill/>
          <a:ln w="9525">
            <a:noFill/>
            <a:miter lim="800000"/>
            <a:headEnd/>
            <a:tailEnd/>
          </a:ln>
        </p:spPr>
      </p:pic>
      <p:sp>
        <p:nvSpPr>
          <p:cNvPr id="10" name="TextBox 9"/>
          <p:cNvSpPr txBox="1"/>
          <p:nvPr/>
        </p:nvSpPr>
        <p:spPr>
          <a:xfrm>
            <a:off x="25758" y="6287953"/>
            <a:ext cx="9789459" cy="830997"/>
          </a:xfrm>
          <a:prstGeom prst="rect">
            <a:avLst/>
          </a:prstGeom>
          <a:noFill/>
        </p:spPr>
        <p:txBody>
          <a:bodyPr wrap="square" rtlCol="0">
            <a:spAutoFit/>
          </a:bodyPr>
          <a:lstStyle/>
          <a:p>
            <a:r>
              <a:rPr lang="en-US" dirty="0" smtClean="0"/>
              <a:t>Form from Alachua Public Schools. Downloaded at </a:t>
            </a:r>
            <a:r>
              <a:rPr lang="en-US" sz="1200" dirty="0" smtClean="0">
                <a:hlinkClick r:id="rId7"/>
              </a:rPr>
              <a:t>http://www.sbac.edu/pages/ACPS/Departments_Programs/DepartmentsLZ/Guidance/4921314836428531314/4921314934220833938</a:t>
            </a:r>
            <a:endParaRPr lang="en-US" sz="1200" dirty="0" smtClean="0"/>
          </a:p>
          <a:p>
            <a:endParaRPr lang="en-US" dirty="0"/>
          </a:p>
        </p:txBody>
      </p:sp>
      <p:pic>
        <p:nvPicPr>
          <p:cNvPr id="6" name="~PP1064.WAV">
            <a:hlinkClick r:id="" action="ppaction://media"/>
          </p:cNvPr>
          <p:cNvPicPr>
            <a:picLocks noRot="1" noChangeAspect="1"/>
          </p:cNvPicPr>
          <p:nvPr>
            <a:wavAudioFile r:embed="rId1" name="~PP1064.WAV"/>
          </p:nvPr>
        </p:nvPicPr>
        <p:blipFill>
          <a:blip r:embed="rId8" cstate="print"/>
          <a:stretch>
            <a:fillRect/>
          </a:stretch>
        </p:blipFill>
        <p:spPr>
          <a:xfrm>
            <a:off x="11763375" y="6429375"/>
            <a:ext cx="244475" cy="244475"/>
          </a:xfrm>
          <a:prstGeom prst="rect">
            <a:avLst/>
          </a:prstGeom>
        </p:spPr>
      </p:pic>
    </p:spTree>
  </p:cSld>
  <p:clrMapOvr>
    <a:masterClrMapping/>
  </p:clrMapOvr>
  <p:transition spd="med" advTm="3218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2481</Words>
  <Application>Microsoft Office PowerPoint</Application>
  <PresentationFormat>Custom</PresentationFormat>
  <Paragraphs>168</Paragraphs>
  <Slides>18</Slides>
  <Notes>17</Notes>
  <HiddenSlides>0</HiddenSlides>
  <MMClips>18</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Academic Literature 16x9</vt:lpstr>
      <vt:lpstr>Colorado counselor corps professional development modules</vt:lpstr>
      <vt:lpstr>Module Content </vt:lpstr>
      <vt:lpstr>Results Data, Results Reports, and Stakeholder Reports within the ASCA National Model</vt:lpstr>
      <vt:lpstr>Revisiting Key data points to gather results data</vt:lpstr>
      <vt:lpstr>BROAD CATEGORIES OF DATA FOR PROGRAM RESULTS</vt:lpstr>
      <vt:lpstr>STARTING WITH THE BIG PICTURE</vt:lpstr>
      <vt:lpstr>REVISIT NEEDS ANALYSIS AND ENVIRONMENTAL SCAN DATA</vt:lpstr>
      <vt:lpstr>Results Reports</vt:lpstr>
      <vt:lpstr>THE COMPREHENSIVE SCHOOL COUNSELING  PROGRAM RESULTS REPORT</vt:lpstr>
      <vt:lpstr>THE SCHOOL COUNSELING CURRICULUM RESULTS REPORT</vt:lpstr>
      <vt:lpstr>THE SMALL GROUP RESULTS REPORT</vt:lpstr>
      <vt:lpstr>THE CLOSING THE GAP RESULTS REPORT</vt:lpstr>
      <vt:lpstr>CREATING A DYNAMIC RESULTS REPORT</vt:lpstr>
      <vt:lpstr>THE STAKEHOLDER REPORT</vt:lpstr>
      <vt:lpstr>THE MEASURE OF SUCCESS  MODEL</vt:lpstr>
      <vt:lpstr>RECAP</vt:lpstr>
      <vt:lpstr>The Deliverables for Module 6 are: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2014-01-30T18:48:31Z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