
<file path=[Content_Types].xml><?xml version="1.0" encoding="utf-8"?>
<Types xmlns="http://schemas.openxmlformats.org/package/2006/content-types">
  <Default Extension="png" ContentType="image/png"/>
  <Default Extension="bin" ContentType="application/vnd.ms-office.activeX"/>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activeX/activeX1.xml" ContentType="application/vnd.ms-office.activeX+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handoutMasterIdLst>
    <p:handoutMasterId r:id="rId32"/>
  </p:handoutMasterIdLst>
  <p:sldIdLst>
    <p:sldId id="259" r:id="rId2"/>
    <p:sldId id="260" r:id="rId3"/>
    <p:sldId id="277" r:id="rId4"/>
    <p:sldId id="276" r:id="rId5"/>
    <p:sldId id="261" r:id="rId6"/>
    <p:sldId id="262" r:id="rId7"/>
    <p:sldId id="263" r:id="rId8"/>
    <p:sldId id="264" r:id="rId9"/>
    <p:sldId id="265" r:id="rId10"/>
    <p:sldId id="266" r:id="rId11"/>
    <p:sldId id="267" r:id="rId12"/>
    <p:sldId id="268" r:id="rId13"/>
    <p:sldId id="269" r:id="rId14"/>
    <p:sldId id="270"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71" r:id="rId29"/>
    <p:sldId id="27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64" autoAdjust="0"/>
    <p:restoredTop sz="86943" autoAdjust="0"/>
  </p:normalViewPr>
  <p:slideViewPr>
    <p:cSldViewPr snapToGrid="0" snapToObjects="1">
      <p:cViewPr>
        <p:scale>
          <a:sx n="75" d="100"/>
          <a:sy n="75" d="100"/>
        </p:scale>
        <p:origin x="-174"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765F33-C206-48B8-80EF-FDDFA0452BDC}" type="doc">
      <dgm:prSet loTypeId="urn:microsoft.com/office/officeart/2005/8/layout/arrow2" loCatId="process" qsTypeId="urn:microsoft.com/office/officeart/2005/8/quickstyle/simple1" qsCatId="simple" csTypeId="urn:microsoft.com/office/officeart/2005/8/colors/colorful1#1" csCatId="colorful" phldr="1"/>
      <dgm:spPr/>
    </dgm:pt>
    <dgm:pt modelId="{5B732ED6-4D63-432A-99A9-6A1A9FA4A4BD}">
      <dgm:prSet phldrT="[Text]"/>
      <dgm:spPr/>
      <dgm:t>
        <a:bodyPr/>
        <a:lstStyle/>
        <a:p>
          <a:r>
            <a:rPr lang="en-US" b="1" dirty="0" smtClean="0"/>
            <a:t>Needs Assessment:</a:t>
          </a:r>
        </a:p>
        <a:p>
          <a:r>
            <a:rPr lang="en-US" dirty="0" smtClean="0"/>
            <a:t>What problems are identified by key stakeholders?</a:t>
          </a:r>
          <a:endParaRPr lang="en-US" dirty="0"/>
        </a:p>
      </dgm:t>
    </dgm:pt>
    <dgm:pt modelId="{FF4CC20F-3801-4BC9-896B-8F0BA372AC8C}" type="parTrans" cxnId="{CE4271FF-6AC2-46B4-96B2-1BFFC0212137}">
      <dgm:prSet/>
      <dgm:spPr/>
      <dgm:t>
        <a:bodyPr/>
        <a:lstStyle/>
        <a:p>
          <a:endParaRPr lang="en-US"/>
        </a:p>
      </dgm:t>
    </dgm:pt>
    <dgm:pt modelId="{0731EF80-9B70-48D5-AEAA-D7BC6E1673A9}" type="sibTrans" cxnId="{CE4271FF-6AC2-46B4-96B2-1BFFC0212137}">
      <dgm:prSet/>
      <dgm:spPr/>
      <dgm:t>
        <a:bodyPr/>
        <a:lstStyle/>
        <a:p>
          <a:endParaRPr lang="en-US"/>
        </a:p>
      </dgm:t>
    </dgm:pt>
    <dgm:pt modelId="{D9B40366-FDF1-456A-ADE6-B791E64FDA64}">
      <dgm:prSet phldrT="[Text]"/>
      <dgm:spPr/>
      <dgm:t>
        <a:bodyPr/>
        <a:lstStyle/>
        <a:p>
          <a:r>
            <a:rPr lang="en-US" b="1" dirty="0" smtClean="0"/>
            <a:t>Environmental Scan:</a:t>
          </a:r>
        </a:p>
        <a:p>
          <a:r>
            <a:rPr lang="en-US" dirty="0" smtClean="0"/>
            <a:t>What programs and services exist that are intended to meet the needs identified in the needs assessment? Where are the gaps?</a:t>
          </a:r>
          <a:endParaRPr lang="en-US" dirty="0"/>
        </a:p>
      </dgm:t>
    </dgm:pt>
    <dgm:pt modelId="{6140975C-CDA2-4E1B-A2B7-94CCFF5C0A0B}" type="parTrans" cxnId="{01BE504C-1F7F-4814-BC54-D781B0DCB433}">
      <dgm:prSet/>
      <dgm:spPr/>
      <dgm:t>
        <a:bodyPr/>
        <a:lstStyle/>
        <a:p>
          <a:endParaRPr lang="en-US"/>
        </a:p>
      </dgm:t>
    </dgm:pt>
    <dgm:pt modelId="{0F549059-3944-497F-A5C1-6998E8932E43}" type="sibTrans" cxnId="{01BE504C-1F7F-4814-BC54-D781B0DCB433}">
      <dgm:prSet/>
      <dgm:spPr/>
      <dgm:t>
        <a:bodyPr/>
        <a:lstStyle/>
        <a:p>
          <a:endParaRPr lang="en-US"/>
        </a:p>
      </dgm:t>
    </dgm:pt>
    <dgm:pt modelId="{8322FFDE-B95D-41F7-AD21-A163C6FB6BA4}">
      <dgm:prSet phldrT="[Text]"/>
      <dgm:spPr/>
      <dgm:t>
        <a:bodyPr/>
        <a:lstStyle/>
        <a:p>
          <a:r>
            <a:rPr lang="en-US" b="1" dirty="0" smtClean="0"/>
            <a:t>Comprehensive Strategic Plan:</a:t>
          </a:r>
        </a:p>
        <a:p>
          <a:r>
            <a:rPr lang="en-US" b="0" dirty="0" smtClean="0"/>
            <a:t>Advisory council and other key stakeholders work with the school counselor to develop strategies to address unmet needs and close service/program gaps.</a:t>
          </a:r>
          <a:endParaRPr lang="en-US" b="0" dirty="0"/>
        </a:p>
      </dgm:t>
    </dgm:pt>
    <dgm:pt modelId="{5CD0FFFB-77BE-40C6-B8D4-A4B8A7D6167A}" type="parTrans" cxnId="{556D37B4-5C52-4440-A027-1C6205FF884D}">
      <dgm:prSet/>
      <dgm:spPr/>
      <dgm:t>
        <a:bodyPr/>
        <a:lstStyle/>
        <a:p>
          <a:endParaRPr lang="en-US"/>
        </a:p>
      </dgm:t>
    </dgm:pt>
    <dgm:pt modelId="{A09EEDE3-6170-440A-896D-039E4BF584B7}" type="sibTrans" cxnId="{556D37B4-5C52-4440-A027-1C6205FF884D}">
      <dgm:prSet/>
      <dgm:spPr/>
      <dgm:t>
        <a:bodyPr/>
        <a:lstStyle/>
        <a:p>
          <a:endParaRPr lang="en-US"/>
        </a:p>
      </dgm:t>
    </dgm:pt>
    <dgm:pt modelId="{D7D9BB95-C1DA-4DD4-8454-E1FAF94EFD33}" type="pres">
      <dgm:prSet presAssocID="{97765F33-C206-48B8-80EF-FDDFA0452BDC}" presName="arrowDiagram" presStyleCnt="0">
        <dgm:presLayoutVars>
          <dgm:chMax val="5"/>
          <dgm:dir/>
          <dgm:resizeHandles val="exact"/>
        </dgm:presLayoutVars>
      </dgm:prSet>
      <dgm:spPr/>
    </dgm:pt>
    <dgm:pt modelId="{E67561B6-4A56-4E11-A6EB-2273B7657DB8}" type="pres">
      <dgm:prSet presAssocID="{97765F33-C206-48B8-80EF-FDDFA0452BDC}" presName="arrow" presStyleLbl="bgShp" presStyleIdx="0" presStyleCnt="1"/>
      <dgm:spPr/>
    </dgm:pt>
    <dgm:pt modelId="{261D3151-972E-42E3-A248-ADA2A51E66F2}" type="pres">
      <dgm:prSet presAssocID="{97765F33-C206-48B8-80EF-FDDFA0452BDC}" presName="arrowDiagram3" presStyleCnt="0"/>
      <dgm:spPr/>
    </dgm:pt>
    <dgm:pt modelId="{2F2B9D3D-F96E-4891-97D8-C5247D8E3DB8}" type="pres">
      <dgm:prSet presAssocID="{5B732ED6-4D63-432A-99A9-6A1A9FA4A4BD}" presName="bullet3a" presStyleLbl="node1" presStyleIdx="0" presStyleCnt="3"/>
      <dgm:spPr/>
    </dgm:pt>
    <dgm:pt modelId="{29678C72-8C55-4816-81BF-20DC06E20246}" type="pres">
      <dgm:prSet presAssocID="{5B732ED6-4D63-432A-99A9-6A1A9FA4A4BD}" presName="textBox3a" presStyleLbl="revTx" presStyleIdx="0" presStyleCnt="3" custScaleY="126339">
        <dgm:presLayoutVars>
          <dgm:bulletEnabled val="1"/>
        </dgm:presLayoutVars>
      </dgm:prSet>
      <dgm:spPr/>
      <dgm:t>
        <a:bodyPr/>
        <a:lstStyle/>
        <a:p>
          <a:endParaRPr lang="en-US"/>
        </a:p>
      </dgm:t>
    </dgm:pt>
    <dgm:pt modelId="{1156D9CE-3967-46B7-B1A3-3FF18436ED4A}" type="pres">
      <dgm:prSet presAssocID="{D9B40366-FDF1-456A-ADE6-B791E64FDA64}" presName="bullet3b" presStyleLbl="node1" presStyleIdx="1" presStyleCnt="3"/>
      <dgm:spPr/>
    </dgm:pt>
    <dgm:pt modelId="{2B888186-4C5C-4874-AA32-88DAF5B3C4DC}" type="pres">
      <dgm:prSet presAssocID="{D9B40366-FDF1-456A-ADE6-B791E64FDA64}" presName="textBox3b" presStyleLbl="revTx" presStyleIdx="1" presStyleCnt="3" custScaleY="117743">
        <dgm:presLayoutVars>
          <dgm:bulletEnabled val="1"/>
        </dgm:presLayoutVars>
      </dgm:prSet>
      <dgm:spPr/>
      <dgm:t>
        <a:bodyPr/>
        <a:lstStyle/>
        <a:p>
          <a:endParaRPr lang="en-US"/>
        </a:p>
      </dgm:t>
    </dgm:pt>
    <dgm:pt modelId="{8DC93FB6-C7C4-48D3-ADF3-B22654F0A1DC}" type="pres">
      <dgm:prSet presAssocID="{8322FFDE-B95D-41F7-AD21-A163C6FB6BA4}" presName="bullet3c" presStyleLbl="node1" presStyleIdx="2" presStyleCnt="3"/>
      <dgm:spPr/>
    </dgm:pt>
    <dgm:pt modelId="{640936C4-0F56-4251-8851-32D2BA39A07F}" type="pres">
      <dgm:prSet presAssocID="{8322FFDE-B95D-41F7-AD21-A163C6FB6BA4}" presName="textBox3c" presStyleLbl="revTx" presStyleIdx="2" presStyleCnt="3" custScaleY="116591">
        <dgm:presLayoutVars>
          <dgm:bulletEnabled val="1"/>
        </dgm:presLayoutVars>
      </dgm:prSet>
      <dgm:spPr/>
      <dgm:t>
        <a:bodyPr/>
        <a:lstStyle/>
        <a:p>
          <a:endParaRPr lang="en-US"/>
        </a:p>
      </dgm:t>
    </dgm:pt>
  </dgm:ptLst>
  <dgm:cxnLst>
    <dgm:cxn modelId="{CE4271FF-6AC2-46B4-96B2-1BFFC0212137}" srcId="{97765F33-C206-48B8-80EF-FDDFA0452BDC}" destId="{5B732ED6-4D63-432A-99A9-6A1A9FA4A4BD}" srcOrd="0" destOrd="0" parTransId="{FF4CC20F-3801-4BC9-896B-8F0BA372AC8C}" sibTransId="{0731EF80-9B70-48D5-AEAA-D7BC6E1673A9}"/>
    <dgm:cxn modelId="{01BE504C-1F7F-4814-BC54-D781B0DCB433}" srcId="{97765F33-C206-48B8-80EF-FDDFA0452BDC}" destId="{D9B40366-FDF1-456A-ADE6-B791E64FDA64}" srcOrd="1" destOrd="0" parTransId="{6140975C-CDA2-4E1B-A2B7-94CCFF5C0A0B}" sibTransId="{0F549059-3944-497F-A5C1-6998E8932E43}"/>
    <dgm:cxn modelId="{556D37B4-5C52-4440-A027-1C6205FF884D}" srcId="{97765F33-C206-48B8-80EF-FDDFA0452BDC}" destId="{8322FFDE-B95D-41F7-AD21-A163C6FB6BA4}" srcOrd="2" destOrd="0" parTransId="{5CD0FFFB-77BE-40C6-B8D4-A4B8A7D6167A}" sibTransId="{A09EEDE3-6170-440A-896D-039E4BF584B7}"/>
    <dgm:cxn modelId="{B3217705-2710-4ECD-B765-6ADADB47EE49}" type="presOf" srcId="{5B732ED6-4D63-432A-99A9-6A1A9FA4A4BD}" destId="{29678C72-8C55-4816-81BF-20DC06E20246}" srcOrd="0" destOrd="0" presId="urn:microsoft.com/office/officeart/2005/8/layout/arrow2"/>
    <dgm:cxn modelId="{725A79F1-4CE3-4BB0-A5C0-B041E26B2ADD}" type="presOf" srcId="{97765F33-C206-48B8-80EF-FDDFA0452BDC}" destId="{D7D9BB95-C1DA-4DD4-8454-E1FAF94EFD33}" srcOrd="0" destOrd="0" presId="urn:microsoft.com/office/officeart/2005/8/layout/arrow2"/>
    <dgm:cxn modelId="{EEB458DC-B8BB-404B-8C87-DE375871CA50}" type="presOf" srcId="{D9B40366-FDF1-456A-ADE6-B791E64FDA64}" destId="{2B888186-4C5C-4874-AA32-88DAF5B3C4DC}" srcOrd="0" destOrd="0" presId="urn:microsoft.com/office/officeart/2005/8/layout/arrow2"/>
    <dgm:cxn modelId="{86A1EA53-3B26-45A7-A552-543245586596}" type="presOf" srcId="{8322FFDE-B95D-41F7-AD21-A163C6FB6BA4}" destId="{640936C4-0F56-4251-8851-32D2BA39A07F}" srcOrd="0" destOrd="0" presId="urn:microsoft.com/office/officeart/2005/8/layout/arrow2"/>
    <dgm:cxn modelId="{7D7D765F-7D35-4302-BC62-B669A4AB35D1}" type="presParOf" srcId="{D7D9BB95-C1DA-4DD4-8454-E1FAF94EFD33}" destId="{E67561B6-4A56-4E11-A6EB-2273B7657DB8}" srcOrd="0" destOrd="0" presId="urn:microsoft.com/office/officeart/2005/8/layout/arrow2"/>
    <dgm:cxn modelId="{C60B79A4-3362-4A32-B8E2-3919E4989670}" type="presParOf" srcId="{D7D9BB95-C1DA-4DD4-8454-E1FAF94EFD33}" destId="{261D3151-972E-42E3-A248-ADA2A51E66F2}" srcOrd="1" destOrd="0" presId="urn:microsoft.com/office/officeart/2005/8/layout/arrow2"/>
    <dgm:cxn modelId="{22457CBC-C94C-4ABB-85B6-CD80B1133F7E}" type="presParOf" srcId="{261D3151-972E-42E3-A248-ADA2A51E66F2}" destId="{2F2B9D3D-F96E-4891-97D8-C5247D8E3DB8}" srcOrd="0" destOrd="0" presId="urn:microsoft.com/office/officeart/2005/8/layout/arrow2"/>
    <dgm:cxn modelId="{72F21EFD-B176-4CA2-B896-B97FB1A25F4F}" type="presParOf" srcId="{261D3151-972E-42E3-A248-ADA2A51E66F2}" destId="{29678C72-8C55-4816-81BF-20DC06E20246}" srcOrd="1" destOrd="0" presId="urn:microsoft.com/office/officeart/2005/8/layout/arrow2"/>
    <dgm:cxn modelId="{67B971EE-7D6C-430A-B6B0-8603AFF56A70}" type="presParOf" srcId="{261D3151-972E-42E3-A248-ADA2A51E66F2}" destId="{1156D9CE-3967-46B7-B1A3-3FF18436ED4A}" srcOrd="2" destOrd="0" presId="urn:microsoft.com/office/officeart/2005/8/layout/arrow2"/>
    <dgm:cxn modelId="{99A853C3-973A-4557-B0F5-D5EC584A2CDD}" type="presParOf" srcId="{261D3151-972E-42E3-A248-ADA2A51E66F2}" destId="{2B888186-4C5C-4874-AA32-88DAF5B3C4DC}" srcOrd="3" destOrd="0" presId="urn:microsoft.com/office/officeart/2005/8/layout/arrow2"/>
    <dgm:cxn modelId="{D08F1B8D-21C3-486F-A70F-8F59FFBECF03}" type="presParOf" srcId="{261D3151-972E-42E3-A248-ADA2A51E66F2}" destId="{8DC93FB6-C7C4-48D3-ADF3-B22654F0A1DC}" srcOrd="4" destOrd="0" presId="urn:microsoft.com/office/officeart/2005/8/layout/arrow2"/>
    <dgm:cxn modelId="{6197BA78-7E8F-4582-961C-9CAF6655D1D9}" type="presParOf" srcId="{261D3151-972E-42E3-A248-ADA2A51E66F2}" destId="{640936C4-0F56-4251-8851-32D2BA39A07F}"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C664B4-81F1-E24F-90AF-27DC019489E9}" type="datetime1">
              <a:rPr lang="en-US" smtClean="0"/>
              <a:t>9/2/2014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F1863-8423-8E48-8D02-88636C918AC7}" type="datetime1">
              <a:rPr lang="en-US" smtClean="0"/>
              <a:t>9/2/2014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HUMOR:  </a:t>
            </a:r>
            <a:r>
              <a:rPr lang="en-US" sz="1200" b="1" kern="1200" dirty="0" smtClean="0">
                <a:solidFill>
                  <a:schemeClr val="tx1"/>
                </a:solidFill>
                <a:effectLst/>
                <a:latin typeface="+mn-lt"/>
                <a:ea typeface="+mn-ea"/>
                <a:cs typeface="+mn-cs"/>
              </a:rPr>
              <a:t>According to a news report, a certain private school in Washington was recently faced with a unique problem. A number of 12-year-old girls were beginning to use lipstick and would put it on in the bathroom. That was fine, but after they put on their lipstick they would press their lips to the mirror leaving dozens of little lip prints. Every night the maintenance man would remove them and the next day the girls would put them back.</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Finally the principal decided that something had to be done. </a:t>
            </a:r>
            <a:br>
              <a:rPr lang="en-US" sz="1200" b="1"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   </a:t>
            </a:r>
            <a:br>
              <a:rPr lang="en-US" sz="1200" b="1"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She called all the girls to the bathroom and met them there with the maintenance man. She explained that all these lip prints were causing a major problem for the custodian who had to clean the mirrors every night (you can just imagine the yawns from the little princesses). </a:t>
            </a:r>
            <a:br>
              <a:rPr lang="en-US" sz="1200" b="1"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   </a:t>
            </a:r>
            <a:br>
              <a:rPr lang="en-US" sz="1200" b="1"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To demonstrate how difficult it had been to clean the mirrors, she asked the maintenance man to show the girls how much effort was required.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He took out a long-handled squeegee, dipped it in the toilet, and cleaned the mirror with it. </a:t>
            </a:r>
            <a:br>
              <a:rPr lang="en-US" sz="1200" b="1"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Since then, there have been no lip prints on the mirror. </a:t>
            </a:r>
            <a:br>
              <a:rPr lang="en-US" sz="1200" b="1"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There are teachers.... and then there are educators!!!</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9/2/2014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a:t>
            </a:fld>
            <a:endParaRPr lang="en-US"/>
          </a:p>
        </p:txBody>
      </p:sp>
    </p:spTree>
    <p:extLst>
      <p:ext uri="{BB962C8B-B14F-4D97-AF65-F5344CB8AC3E}">
        <p14:creationId xmlns:p14="http://schemas.microsoft.com/office/powerpoint/2010/main" val="4278360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correct % for Direct Services </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9/2/2014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6</a:t>
            </a:fld>
            <a:endParaRPr lang="en-US"/>
          </a:p>
        </p:txBody>
      </p:sp>
    </p:spTree>
    <p:extLst>
      <p:ext uri="{BB962C8B-B14F-4D97-AF65-F5344CB8AC3E}">
        <p14:creationId xmlns:p14="http://schemas.microsoft.com/office/powerpoint/2010/main" val="2472408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the new ASCA changes with Social Emotional and Mindset and Behavior Standards  </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9/2/2014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7</a:t>
            </a:fld>
            <a:endParaRPr lang="en-US"/>
          </a:p>
        </p:txBody>
      </p:sp>
    </p:spTree>
    <p:extLst>
      <p:ext uri="{BB962C8B-B14F-4D97-AF65-F5344CB8AC3E}">
        <p14:creationId xmlns:p14="http://schemas.microsoft.com/office/powerpoint/2010/main" val="2508873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it is difficult to understand</a:t>
            </a:r>
            <a:r>
              <a:rPr lang="en-US" baseline="0" dirty="0" smtClean="0"/>
              <a:t> how all of the program assessment processes fit together. This graphic should help clarify that for you. In the first step you conduct a needs assessment to determine what problems or needs are present. As you will learn through this module need assessment data can be collected in several different ways. Next, you will conduct a scan of the internal and external resources including existing programs and services to clarify those programs and services that are currently in place and are intended to meet the identified needs. Again, multiple sources of data are used in environmental scans and you will learn more about them in Module 3. Finally, you will utilize your advisory council and will collaborate with other key stakeholders to make programmatic decisions intended to address the gaps identified through the needs assessment and environmental scanning process. This step is covered in Module 5.</a:t>
            </a:r>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have likely been exposed to dialogues or lectures from your caregivers about “needs” versus “wants”. You</a:t>
            </a:r>
            <a:r>
              <a:rPr lang="en-US" baseline="0" dirty="0" smtClean="0"/>
              <a:t> may have even been schooled to believe that needs are ok, but wants are somehow selfish and unnecessary. Well, in the world of needs assessments, “wants” play a very important role. In this context it is most appropriate to recognize needs as the discrepancy or gap between “what is” and “what is desired.” As such, all needs within the context of needs assessments are value-laden, meaning that if a service or program is not of value to your stakeholders, it is not a need. Keep in mind also, that some programs may be of more value to one group of stakeholders (say teachers) than to another group of stakeholders (perhaps students). As such one must be careful in analyzing and utilizing value-based needs assessment data. There are a plethora of sample needs assessment protocol available through print and electronic media, and you are encouraged when making decisions regarding resources that you consider utilizing tools that take into consideration this “gap” approach to identifying needs. One final point from this slide is that you are cautioned not to jump to conclusions too soon about the nature of emerging needs. The elevator story is a classic that speaks to this important lesson.</a:t>
            </a:r>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are constantly scanning the environment around you in informal</a:t>
            </a:r>
            <a:r>
              <a:rPr lang="en-US" baseline="0" dirty="0" smtClean="0"/>
              <a:t> ways. As a counselor, you have been nurturing and developing your skills of observation and have been utilizing these abilities to critically think about “what is” and use that as a foundation for clinical decision-making. Environmental scanning for program improvement is very similar. Poole, 1991, identifies four critical differences between traditional data gathering and environmental scanning. First, environmental scans look at what is present to gain insight into possible future events or trends. For example, one might look at the college-going rates over the past nine years to try to understand how future economic trends might impact future college-going rates. Secondly, environmental scan data is much more comprehensive in scope than traditional data collection sources. Environmental scans use social, political, and economic indicators from regional and national sources as well as local sources to gain a clearer picture of trends and associations. Third, unlike traditional data collection, environmental scans focus on the interactions between events and trends, recognizing that changes in one area such as economics can have impacts upon educational settings and programming. Finally, it is important to remember that environmental scanning is an integral part of the planning process and that it occurs continuously throughout every step of the planning process.</a:t>
            </a:r>
          </a:p>
          <a:p>
            <a:endParaRPr lang="en-US" baseline="0" dirty="0" smtClean="0"/>
          </a:p>
          <a:p>
            <a:r>
              <a:rPr lang="en-US" baseline="0" dirty="0" smtClean="0"/>
              <a:t>The video on this slide shares with you how one Dean utilizes the environmental scanning process to improve services in her school.</a:t>
            </a:r>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are many models of data organization for environmental scans in professions such as business and healthcare. Some research and literature addresses environmental scans in educational settings, but there is a dearth of research and literature focusing on environmental scans specifically related to school counseling. The graphic above depicts an organizational model developed by Laurie Carlson that provides a framework for accessing and organizing environmental scan data related specifically to the field of school counseling. The model synthesizes information from a number of authors on the topic including Conway, Poole, and Slaughter. This model is quadratic in nature, utilizing four quadrants through three layers. Sources of data are classified within the Internal-External and </a:t>
            </a:r>
            <a:r>
              <a:rPr lang="en-US" baseline="0" dirty="0" err="1" smtClean="0"/>
              <a:t>Microsystemic-Macrosystemic</a:t>
            </a:r>
            <a:r>
              <a:rPr lang="en-US" baseline="0" dirty="0" smtClean="0"/>
              <a:t> dichotomies. Individual School Counselor Factors such as counselor education, training, certification, and competency represent the Internal-</a:t>
            </a:r>
            <a:r>
              <a:rPr lang="en-US" baseline="0" dirty="0" err="1" smtClean="0"/>
              <a:t>Microsystemic</a:t>
            </a:r>
            <a:r>
              <a:rPr lang="en-US" baseline="0" dirty="0" smtClean="0"/>
              <a:t> Factors. School counseling program factors such as student standards, core counseling curriculum, programs, and services constitute the Internal-</a:t>
            </a:r>
            <a:r>
              <a:rPr lang="en-US" baseline="0" dirty="0" err="1" smtClean="0"/>
              <a:t>Macrosystemic</a:t>
            </a:r>
            <a:r>
              <a:rPr lang="en-US" baseline="0" dirty="0" smtClean="0"/>
              <a:t> Factors. The Community Environment Factors of economic, political, social, and educational trends make up the External-</a:t>
            </a:r>
            <a:r>
              <a:rPr lang="en-US" baseline="0" dirty="0" err="1" smtClean="0"/>
              <a:t>Macrosystemic</a:t>
            </a:r>
            <a:r>
              <a:rPr lang="en-US" baseline="0" dirty="0" smtClean="0"/>
              <a:t> Factors. And school climate, policies, procedures, and student support programs lie within the Educational Environment Factors and represent those factors at the External-</a:t>
            </a:r>
            <a:r>
              <a:rPr lang="en-US" baseline="0" dirty="0" err="1" smtClean="0"/>
              <a:t>Microsystemic</a:t>
            </a:r>
            <a:r>
              <a:rPr lang="en-US" baseline="0" dirty="0" smtClean="0"/>
              <a:t> Level. The circular arrows within the center of the diagram reflect the inter-relatedness of all sources of data. When conducting an environmental scan, the school counselor along with the team should revisit the specific data points within each category to ensure appropriateness and to articulate any additional data points that would be relevant for that particular school.</a:t>
            </a:r>
          </a:p>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cSld name="1_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CC11A3F-6B71-411C-AF2F-44B77A7102EE}"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1E1F0D0-A5EB-4EF6-BA0C-B6B08A3A44A8}"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317817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CC11A3F-6B71-411C-AF2F-44B77A7102EE}"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a:prstGeom prst="rect">
            <a:avLst/>
          </a:prstGeom>
        </p:spPr>
        <p:txBody>
          <a:bodyPr/>
          <a:lstStyle>
            <a:lvl1pPr algn="ctr">
              <a:defRPr sz="2800">
                <a:solidFill>
                  <a:schemeClr val="accent1">
                    <a:lumMod val="50000"/>
                  </a:schemeClr>
                </a:solidFill>
              </a:defRPr>
            </a:lvl1pPr>
          </a:lstStyle>
          <a:p>
            <a:fld id="{11E1F0D0-A5EB-4EF6-BA0C-B6B08A3A44A8}"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242481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7"/>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8"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 id="2147483680" r:id="rId14"/>
    <p:sldLayoutId id="2147483681" r:id="rId15"/>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de.state.co.us/postsecondary/scc_traini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audio" Target="file:///C:\Users\Owner\Consulting\CDE%202013-2014\Counselor%20Corp%20Modules\Module%202274.wav" TargetMode="Externa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9.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Owner\Consulting\CDE%202013-2014\Counselor%20Corp%20Modules\Module%202263.wav" TargetMode="External"/><Relationship Id="rId1" Type="http://schemas.openxmlformats.org/officeDocument/2006/relationships/video" Target="file:///C:\Users\Owner\Consulting\CDE%20Summer%202013\Packaged%20Material\Multi-Media\Mirror%20Story%20Movie.wmv" TargetMode="External"/><Relationship Id="rId6" Type="http://schemas.openxmlformats.org/officeDocument/2006/relationships/image" Target="../media/image19.png"/><Relationship Id="rId5" Type="http://schemas.openxmlformats.org/officeDocument/2006/relationships/image" Target="../media/image20.png"/><Relationship Id="rId4"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22.wmf"/><Relationship Id="rId4"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5.jpe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sz="3200" dirty="0" smtClean="0"/>
              <a:t>Professional Development Webinar </a:t>
            </a:r>
          </a:p>
          <a:p>
            <a:r>
              <a:rPr lang="en-US" sz="3200" dirty="0" smtClean="0"/>
              <a:t>2014 - 2015</a:t>
            </a:r>
            <a:endParaRPr lang="en-US" sz="3200" dirty="0"/>
          </a:p>
        </p:txBody>
      </p:sp>
      <p:sp>
        <p:nvSpPr>
          <p:cNvPr id="5" name="Title 4"/>
          <p:cNvSpPr>
            <a:spLocks noGrp="1"/>
          </p:cNvSpPr>
          <p:nvPr>
            <p:ph type="title"/>
          </p:nvPr>
        </p:nvSpPr>
        <p:spPr>
          <a:xfrm>
            <a:off x="279399" y="2441769"/>
            <a:ext cx="8341851" cy="1835591"/>
          </a:xfrm>
        </p:spPr>
        <p:txBody>
          <a:bodyPr/>
          <a:lstStyle/>
          <a:p>
            <a:r>
              <a:rPr lang="en-US" dirty="0"/>
              <a:t>Colorado </a:t>
            </a:r>
            <a:r>
              <a:rPr lang="en-US" dirty="0" smtClean="0"/>
              <a:t>Counselor Corps </a:t>
            </a:r>
            <a:endParaRPr lang="en-US" dirty="0"/>
          </a:p>
        </p:txBody>
      </p:sp>
      <p:sp>
        <p:nvSpPr>
          <p:cNvPr id="7" name="Text Placeholder 6"/>
          <p:cNvSpPr>
            <a:spLocks noGrp="1"/>
          </p:cNvSpPr>
          <p:nvPr>
            <p:ph type="body" sz="quarter" idx="10"/>
          </p:nvPr>
        </p:nvSpPr>
        <p:spPr/>
        <p:txBody>
          <a:bodyPr/>
          <a:lstStyle/>
          <a:p>
            <a:r>
              <a:rPr lang="en-US" sz="2000" b="1" dirty="0" smtClean="0"/>
              <a:t>September 2, 2014       7:30 – 8:30 AM</a:t>
            </a:r>
            <a:endParaRPr lang="en-US" sz="2000" b="1" dirty="0"/>
          </a:p>
        </p:txBody>
      </p:sp>
    </p:spTree>
    <p:extLst>
      <p:ext uri="{BB962C8B-B14F-4D97-AF65-F5344CB8AC3E}">
        <p14:creationId xmlns:p14="http://schemas.microsoft.com/office/powerpoint/2010/main" val="3109531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b="1" dirty="0"/>
              <a:t>What is the #1 indicator for a student going on to college?</a:t>
            </a:r>
            <a:br>
              <a:rPr lang="en-US" b="1" dirty="0"/>
            </a:b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5200" y="1719263"/>
            <a:ext cx="7081520" cy="45462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7335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380999" y="1719070"/>
            <a:ext cx="8407893" cy="4911599"/>
          </a:xfrm>
        </p:spPr>
        <p:txBody>
          <a:bodyPr/>
          <a:lstStyle/>
          <a:p>
            <a:r>
              <a:rPr lang="en-US" dirty="0" smtClean="0"/>
              <a:t>Student/Counselor Ratio in buildings:</a:t>
            </a:r>
          </a:p>
          <a:p>
            <a:pPr lvl="1"/>
            <a:r>
              <a:rPr lang="en-US" sz="1100" dirty="0" smtClean="0"/>
              <a:t>100:1 = 1</a:t>
            </a:r>
          </a:p>
          <a:p>
            <a:pPr lvl="1"/>
            <a:r>
              <a:rPr lang="en-US" sz="1100" dirty="0" smtClean="0"/>
              <a:t>168:1 = 1</a:t>
            </a:r>
          </a:p>
          <a:p>
            <a:pPr lvl="1"/>
            <a:r>
              <a:rPr lang="en-US" sz="1100" dirty="0" smtClean="0"/>
              <a:t>220:1 = 1</a:t>
            </a:r>
          </a:p>
          <a:p>
            <a:pPr lvl="1"/>
            <a:r>
              <a:rPr lang="en-US" sz="1100" dirty="0" smtClean="0"/>
              <a:t>225:1 = 1</a:t>
            </a:r>
          </a:p>
          <a:p>
            <a:pPr lvl="1"/>
            <a:r>
              <a:rPr lang="en-US" sz="1100" dirty="0" smtClean="0"/>
              <a:t>250:1 = 4</a:t>
            </a:r>
          </a:p>
          <a:p>
            <a:pPr lvl="1"/>
            <a:r>
              <a:rPr lang="en-US" sz="1100" dirty="0" smtClean="0"/>
              <a:t>265:1 = 2</a:t>
            </a:r>
          </a:p>
          <a:p>
            <a:pPr lvl="1"/>
            <a:r>
              <a:rPr lang="en-US" sz="1100" dirty="0" smtClean="0"/>
              <a:t>300:1 = 5</a:t>
            </a:r>
          </a:p>
          <a:p>
            <a:pPr lvl="1"/>
            <a:r>
              <a:rPr lang="en-US" sz="1100" dirty="0" smtClean="0"/>
              <a:t>325:1 = 2</a:t>
            </a:r>
          </a:p>
          <a:p>
            <a:pPr lvl="1"/>
            <a:r>
              <a:rPr lang="en-US" sz="1100" dirty="0" smtClean="0"/>
              <a:t>330:1 = 2</a:t>
            </a:r>
          </a:p>
          <a:p>
            <a:pPr lvl="1"/>
            <a:r>
              <a:rPr lang="en-US" sz="1100" dirty="0" smtClean="0"/>
              <a:t>350:1 = 5</a:t>
            </a:r>
          </a:p>
          <a:p>
            <a:pPr lvl="1"/>
            <a:r>
              <a:rPr lang="en-US" sz="1100" dirty="0" smtClean="0"/>
              <a:t>375:1 = 2</a:t>
            </a:r>
          </a:p>
          <a:p>
            <a:pPr lvl="1"/>
            <a:r>
              <a:rPr lang="en-US" sz="1100" dirty="0" smtClean="0"/>
              <a:t>400:1 = 1</a:t>
            </a:r>
          </a:p>
          <a:p>
            <a:pPr lvl="1"/>
            <a:r>
              <a:rPr lang="en-US" sz="1100" dirty="0" smtClean="0"/>
              <a:t>Over 400:1 = 4</a:t>
            </a:r>
          </a:p>
          <a:p>
            <a:pPr lvl="1"/>
            <a:r>
              <a:rPr lang="en-US" sz="1100" dirty="0" smtClean="0"/>
              <a:t>Over 500:1 = </a:t>
            </a:r>
            <a:r>
              <a:rPr lang="en-US" sz="1100" dirty="0"/>
              <a:t>6</a:t>
            </a:r>
            <a:endParaRPr lang="en-US" sz="1800" dirty="0" smtClean="0"/>
          </a:p>
          <a:p>
            <a:r>
              <a:rPr lang="en-US" sz="1800" dirty="0" smtClean="0"/>
              <a:t>ASCA National Model ratio:</a:t>
            </a:r>
          </a:p>
          <a:p>
            <a:pPr lvl="1"/>
            <a:r>
              <a:rPr lang="en-US" sz="1100" dirty="0" smtClean="0"/>
              <a:t>250:1 = 26 responses</a:t>
            </a:r>
          </a:p>
          <a:p>
            <a:pPr lvl="1"/>
            <a:r>
              <a:rPr lang="en-US" sz="1100" dirty="0" smtClean="0"/>
              <a:t>275:1 =   2 response</a:t>
            </a:r>
          </a:p>
          <a:p>
            <a:pPr lvl="1"/>
            <a:r>
              <a:rPr lang="en-US" sz="1100" dirty="0" smtClean="0"/>
              <a:t>300:1 =   2 response</a:t>
            </a:r>
          </a:p>
          <a:p>
            <a:pPr lvl="1"/>
            <a:r>
              <a:rPr lang="en-US" sz="1100" dirty="0" smtClean="0"/>
              <a:t>400:1 =   2 response</a:t>
            </a:r>
          </a:p>
          <a:p>
            <a:pPr lvl="1"/>
            <a:r>
              <a:rPr lang="en-US" sz="1100" dirty="0" smtClean="0"/>
              <a:t>Don’t Know = 4 response</a:t>
            </a:r>
            <a:endParaRPr lang="en-US" sz="1100" dirty="0"/>
          </a:p>
        </p:txBody>
      </p:sp>
      <p:sp>
        <p:nvSpPr>
          <p:cNvPr id="10" name="Title 9"/>
          <p:cNvSpPr>
            <a:spLocks noGrp="1"/>
          </p:cNvSpPr>
          <p:nvPr>
            <p:ph type="title"/>
          </p:nvPr>
        </p:nvSpPr>
        <p:spPr>
          <a:xfrm>
            <a:off x="381000" y="355846"/>
            <a:ext cx="8381260" cy="1503433"/>
          </a:xfrm>
        </p:spPr>
        <p:txBody>
          <a:bodyPr/>
          <a:lstStyle/>
          <a:p>
            <a:r>
              <a:rPr lang="en-US" sz="2800" b="1" dirty="0"/>
              <a:t>What is the student to counselor ratio in your building?  What is the recommended ASCA National Model ratio?</a:t>
            </a:r>
            <a:r>
              <a:rPr lang="en-US" b="1" dirty="0"/>
              <a:t/>
            </a:r>
            <a:br>
              <a:rPr lang="en-US" b="1" dirty="0"/>
            </a:b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spTree>
    <p:extLst>
      <p:ext uri="{BB962C8B-B14F-4D97-AF65-F5344CB8AC3E}">
        <p14:creationId xmlns:p14="http://schemas.microsoft.com/office/powerpoint/2010/main" val="3407335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dirty="0" smtClean="0"/>
              <a:t>Where can I find my school’s UIP?</a:t>
            </a:r>
          </a:p>
          <a:p>
            <a:pPr lvl="1"/>
            <a:r>
              <a:rPr lang="en-US" dirty="0" smtClean="0"/>
              <a:t>On the District Website</a:t>
            </a:r>
          </a:p>
          <a:p>
            <a:pPr lvl="1"/>
            <a:r>
              <a:rPr lang="en-US" dirty="0" smtClean="0"/>
              <a:t>In the Principal’s office</a:t>
            </a:r>
          </a:p>
          <a:p>
            <a:pPr lvl="1"/>
            <a:r>
              <a:rPr lang="en-US" dirty="0" smtClean="0"/>
              <a:t>On my computer</a:t>
            </a:r>
          </a:p>
          <a:p>
            <a:pPr lvl="1"/>
            <a:r>
              <a:rPr lang="en-US" dirty="0" smtClean="0"/>
              <a:t>At Schoolview.org</a:t>
            </a:r>
          </a:p>
          <a:p>
            <a:pPr lvl="1"/>
            <a:r>
              <a:rPr lang="en-US" dirty="0" smtClean="0"/>
              <a:t>Find it on the R Drive or school’s website</a:t>
            </a:r>
          </a:p>
          <a:p>
            <a:pPr lvl="1"/>
            <a:r>
              <a:rPr lang="en-US" dirty="0" smtClean="0"/>
              <a:t>Find it on U Drive or CDE Website</a:t>
            </a:r>
          </a:p>
          <a:p>
            <a:pPr lvl="1"/>
            <a:r>
              <a:rPr lang="en-US" dirty="0" smtClean="0"/>
              <a:t>Find it on our Google Docs</a:t>
            </a:r>
          </a:p>
          <a:p>
            <a:pPr lvl="1"/>
            <a:r>
              <a:rPr lang="en-US" dirty="0" smtClean="0"/>
              <a:t>The Environmental Scan </a:t>
            </a:r>
          </a:p>
          <a:p>
            <a:pPr lvl="1"/>
            <a:endParaRPr lang="en-US" dirty="0" smtClean="0"/>
          </a:p>
          <a:p>
            <a:pPr lvl="1"/>
            <a:endParaRPr lang="en-US" dirty="0"/>
          </a:p>
        </p:txBody>
      </p:sp>
      <p:sp>
        <p:nvSpPr>
          <p:cNvPr id="10" name="Title 9"/>
          <p:cNvSpPr>
            <a:spLocks noGrp="1"/>
          </p:cNvSpPr>
          <p:nvPr>
            <p:ph type="title"/>
          </p:nvPr>
        </p:nvSpPr>
        <p:spPr/>
        <p:txBody>
          <a:bodyPr/>
          <a:lstStyle/>
          <a:p>
            <a:r>
              <a:rPr lang="en-US" sz="2800" b="1" dirty="0"/>
              <a:t>What is one of your UIP's goals for your school?  Where can you find your UIP? </a:t>
            </a:r>
            <a:r>
              <a:rPr lang="en-US" b="1" dirty="0"/>
              <a:t/>
            </a:r>
            <a:br>
              <a:rPr lang="en-US" b="1" dirty="0"/>
            </a:b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smtClean="0"/>
          </a:p>
        </p:txBody>
      </p:sp>
    </p:spTree>
    <p:extLst>
      <p:ext uri="{BB962C8B-B14F-4D97-AF65-F5344CB8AC3E}">
        <p14:creationId xmlns:p14="http://schemas.microsoft.com/office/powerpoint/2010/main" val="3407335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dirty="0" smtClean="0"/>
              <a:t> </a:t>
            </a:r>
            <a:endParaRPr lang="en-US" dirty="0"/>
          </a:p>
        </p:txBody>
      </p:sp>
      <p:sp>
        <p:nvSpPr>
          <p:cNvPr id="10" name="Title 9"/>
          <p:cNvSpPr>
            <a:spLocks noGrp="1"/>
          </p:cNvSpPr>
          <p:nvPr>
            <p:ph type="title"/>
          </p:nvPr>
        </p:nvSpPr>
        <p:spPr/>
        <p:txBody>
          <a:bodyPr/>
          <a:lstStyle/>
          <a:p>
            <a:r>
              <a:rPr lang="en-US" sz="3200" b="1" dirty="0"/>
              <a:t>As a counselor, are you practicing "Random Acts of Guidance"? </a:t>
            </a:r>
            <a:r>
              <a:rPr lang="en-US" b="1" dirty="0"/>
              <a:t/>
            </a:r>
            <a:br>
              <a:rPr lang="en-US" b="1" dirty="0"/>
            </a:b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 y="1719070"/>
            <a:ext cx="7376160" cy="4453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7335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72439" y="1708910"/>
            <a:ext cx="8407893" cy="4407408"/>
          </a:xfrm>
        </p:spPr>
        <p:txBody>
          <a:bodyPr/>
          <a:lstStyle/>
          <a:p>
            <a:pPr>
              <a:buFont typeface="Wingdings" panose="05000000000000000000" pitchFamily="2" charset="2"/>
              <a:buChar char="q"/>
            </a:pPr>
            <a:r>
              <a:rPr lang="en-US" sz="1600" b="0" dirty="0"/>
              <a:t>More information regarding who will be assisting Middle Schools with developing the needs assessment</a:t>
            </a:r>
            <a:r>
              <a:rPr lang="en-US" sz="1600" b="0" dirty="0" smtClean="0"/>
              <a:t>?</a:t>
            </a:r>
          </a:p>
          <a:p>
            <a:pPr>
              <a:buFont typeface="Wingdings" panose="05000000000000000000" pitchFamily="2" charset="2"/>
              <a:buChar char="q"/>
            </a:pPr>
            <a:r>
              <a:rPr lang="en-US" sz="1600" b="0" dirty="0"/>
              <a:t>Building quality needs assessments (more info and support</a:t>
            </a:r>
            <a:r>
              <a:rPr lang="en-US" sz="1600" b="0" dirty="0" smtClean="0"/>
              <a:t>)</a:t>
            </a:r>
          </a:p>
          <a:p>
            <a:pPr>
              <a:buFont typeface="Wingdings" panose="05000000000000000000" pitchFamily="2" charset="2"/>
              <a:buChar char="q"/>
            </a:pPr>
            <a:r>
              <a:rPr lang="en-US" sz="1600" b="0" dirty="0"/>
              <a:t>What topics should be included in a needs assessment? We always get too overwhelmed with too many questions and need help with this. How do you report data to stakeholders who already have so much on their own plates that they don't have time for a long presentation and we are only given 10 </a:t>
            </a:r>
            <a:r>
              <a:rPr lang="en-US" sz="1600" b="0" dirty="0" err="1"/>
              <a:t>mins</a:t>
            </a:r>
            <a:r>
              <a:rPr lang="en-US" sz="1600" b="0" dirty="0"/>
              <a:t> tops to do so. How do we role out ICAP to staff effectively, create an accountability system, and keep records of ICAP for each student with limited computer use? When your whole school is an achievement gap...where do you </a:t>
            </a:r>
            <a:r>
              <a:rPr lang="en-US" sz="1600" b="0" dirty="0" smtClean="0"/>
              <a:t>start</a:t>
            </a:r>
          </a:p>
          <a:p>
            <a:pPr>
              <a:buFont typeface="Wingdings" panose="05000000000000000000" pitchFamily="2" charset="2"/>
              <a:buChar char="q"/>
            </a:pPr>
            <a:r>
              <a:rPr lang="en-US" sz="1600" b="0" dirty="0"/>
              <a:t>To new to </a:t>
            </a:r>
            <a:r>
              <a:rPr lang="en-US" sz="1600" b="0" dirty="0" smtClean="0"/>
              <a:t>know</a:t>
            </a:r>
          </a:p>
          <a:p>
            <a:pPr>
              <a:buFont typeface="Wingdings" panose="05000000000000000000" pitchFamily="2" charset="2"/>
              <a:buChar char="q"/>
            </a:pPr>
            <a:r>
              <a:rPr lang="en-US" sz="1600" b="0" dirty="0" smtClean="0"/>
              <a:t>Data Collection</a:t>
            </a:r>
            <a:endParaRPr lang="en-US" sz="1600" dirty="0"/>
          </a:p>
        </p:txBody>
      </p:sp>
      <p:sp>
        <p:nvSpPr>
          <p:cNvPr id="10" name="Title 9"/>
          <p:cNvSpPr>
            <a:spLocks noGrp="1"/>
          </p:cNvSpPr>
          <p:nvPr>
            <p:ph type="title"/>
          </p:nvPr>
        </p:nvSpPr>
        <p:spPr/>
        <p:txBody>
          <a:bodyPr/>
          <a:lstStyle/>
          <a:p>
            <a:r>
              <a:rPr lang="en-US" sz="2000" b="1" dirty="0"/>
              <a:t>Please feel free to add any comments, questions or topics you would like to see addressed at the Counselor Corps Webinars and Trainings</a:t>
            </a:r>
            <a:r>
              <a:rPr lang="en-US" b="1" dirty="0"/>
              <a:t>.</a:t>
            </a:r>
            <a:br>
              <a:rPr lang="en-US" b="1" dirty="0"/>
            </a:b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smtClean="0"/>
          </a:p>
        </p:txBody>
      </p:sp>
    </p:spTree>
    <p:extLst>
      <p:ext uri="{BB962C8B-B14F-4D97-AF65-F5344CB8AC3E}">
        <p14:creationId xmlns:p14="http://schemas.microsoft.com/office/powerpoint/2010/main" val="3407335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Pathway for change</a:t>
            </a:r>
            <a:endParaRPr lang="en-US" dirty="0"/>
          </a:p>
        </p:txBody>
      </p:sp>
      <p:sp>
        <p:nvSpPr>
          <p:cNvPr id="3" name="Text Placeholder 2"/>
          <p:cNvSpPr>
            <a:spLocks noGrp="1"/>
          </p:cNvSpPr>
          <p:nvPr>
            <p:ph type="body" idx="1"/>
          </p:nvPr>
        </p:nvSpPr>
        <p:spPr/>
        <p:txBody>
          <a:bodyPr>
            <a:normAutofit/>
          </a:bodyPr>
          <a:lstStyle/>
          <a:p>
            <a:r>
              <a:rPr lang="en-US" sz="6000" dirty="0" smtClean="0">
                <a:solidFill>
                  <a:srgbClr val="FFFF00"/>
                </a:solidFill>
              </a:rPr>
              <a:t>5 Spaces </a:t>
            </a:r>
            <a:endParaRPr lang="en-US" sz="6000" dirty="0">
              <a:solidFill>
                <a:srgbClr val="FFFF00"/>
              </a:solidFill>
            </a:endParaRPr>
          </a:p>
        </p:txBody>
      </p:sp>
    </p:spTree>
    <p:extLst>
      <p:ext uri="{BB962C8B-B14F-4D97-AF65-F5344CB8AC3E}">
        <p14:creationId xmlns:p14="http://schemas.microsoft.com/office/powerpoint/2010/main" val="2169558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152400"/>
            <a:ext cx="9067799" cy="5862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9157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roadmap for change</a:t>
            </a:r>
            <a:endParaRPr lang="en-US" dirty="0"/>
          </a:p>
        </p:txBody>
      </p:sp>
      <p:sp>
        <p:nvSpPr>
          <p:cNvPr id="3" name="Content Placeholder 2"/>
          <p:cNvSpPr>
            <a:spLocks noGrp="1"/>
          </p:cNvSpPr>
          <p:nvPr>
            <p:ph idx="1"/>
          </p:nvPr>
        </p:nvSpPr>
        <p:spPr>
          <a:xfrm>
            <a:off x="457200" y="1752600"/>
            <a:ext cx="8229600" cy="4800600"/>
          </a:xfrm>
        </p:spPr>
        <p:txBody>
          <a:bodyPr>
            <a:normAutofit fontScale="70000" lnSpcReduction="20000"/>
          </a:bodyPr>
          <a:lstStyle/>
          <a:p>
            <a:pPr marL="114300" indent="0">
              <a:buNone/>
            </a:pPr>
            <a:r>
              <a:rPr lang="en-US" dirty="0"/>
              <a:t> </a:t>
            </a:r>
          </a:p>
          <a:p>
            <a:r>
              <a:rPr lang="en-US" sz="2600" dirty="0"/>
              <a:t>Take the </a:t>
            </a:r>
            <a:r>
              <a:rPr lang="en-US" sz="2600" b="1" u="sng" dirty="0"/>
              <a:t>Design</a:t>
            </a:r>
            <a:r>
              <a:rPr lang="en-US" sz="2600" dirty="0"/>
              <a:t> road for approximately 10 miles.  You will go through a neighborhood of stakeholders.  Be careful as some of these residences are not going to be helpful on your road to success.  Others will go out of their way to make sure you get to your destination. </a:t>
            </a:r>
            <a:endParaRPr lang="en-US" sz="2600" dirty="0" smtClean="0"/>
          </a:p>
          <a:p>
            <a:r>
              <a:rPr lang="en-US" sz="2600" dirty="0" smtClean="0"/>
              <a:t> </a:t>
            </a:r>
            <a:r>
              <a:rPr lang="en-US" sz="2600" dirty="0"/>
              <a:t>Take a left onto </a:t>
            </a:r>
            <a:r>
              <a:rPr lang="en-US" sz="2600" b="1" u="sng" dirty="0"/>
              <a:t>Problem Highway</a:t>
            </a:r>
            <a:r>
              <a:rPr lang="en-US" sz="2600" dirty="0"/>
              <a:t>.  As you drive you will run into potholes, ditches, and road kill.  How will you get through this highway?  How will you know that the pot hole is really an issue?  After about 15 miles you will come to a fork in the road. </a:t>
            </a:r>
            <a:endParaRPr lang="en-US" sz="2600" dirty="0" smtClean="0"/>
          </a:p>
          <a:p>
            <a:r>
              <a:rPr lang="en-US" sz="2600" dirty="0" smtClean="0"/>
              <a:t> </a:t>
            </a:r>
            <a:r>
              <a:rPr lang="en-US" sz="2600" dirty="0"/>
              <a:t>Take the right turn onto </a:t>
            </a:r>
            <a:r>
              <a:rPr lang="en-US" sz="2600" b="1" u="sng" dirty="0"/>
              <a:t>Vision Lane</a:t>
            </a:r>
            <a:r>
              <a:rPr lang="en-US" sz="2600" dirty="0"/>
              <a:t>.  Here “if your windshield is clean” you should start to see for miles.  But what you see and how you see it, is now very important.  Can you see where you want to go--maybe it’s the mountains.  Do you know why you are trying to get to the mountains?  Are the road reports favorable or do you need snow chains?  Does everyone in the car want to take the chance of getting snowed in?  So you know that you have 4 wheel drive and you know that everyone is in agreement. </a:t>
            </a:r>
            <a:endParaRPr lang="en-US" sz="2600" dirty="0" smtClean="0"/>
          </a:p>
          <a:p>
            <a:r>
              <a:rPr lang="en-US" sz="2600" dirty="0" smtClean="0"/>
              <a:t> </a:t>
            </a:r>
            <a:r>
              <a:rPr lang="en-US" sz="2600" dirty="0"/>
              <a:t>You turn up </a:t>
            </a:r>
            <a:r>
              <a:rPr lang="en-US" sz="2600" b="1" u="sng" dirty="0"/>
              <a:t>Solution Pass</a:t>
            </a:r>
            <a:r>
              <a:rPr lang="en-US" sz="2600" dirty="0"/>
              <a:t> with the knowledge that you can handle the changes it will take to get through the snow and your drive.  </a:t>
            </a:r>
            <a:endParaRPr lang="en-US" sz="2600" dirty="0" smtClean="0"/>
          </a:p>
          <a:p>
            <a:r>
              <a:rPr lang="en-US" sz="2600" dirty="0" smtClean="0"/>
              <a:t>You </a:t>
            </a:r>
            <a:r>
              <a:rPr lang="en-US" sz="2600" dirty="0"/>
              <a:t>are now on top of </a:t>
            </a:r>
            <a:r>
              <a:rPr lang="en-US" sz="2600" b="1" u="sng" dirty="0"/>
              <a:t>Implementation Mountain</a:t>
            </a:r>
            <a:r>
              <a:rPr lang="en-US" sz="2600" dirty="0"/>
              <a:t>.  Great job</a:t>
            </a:r>
            <a:r>
              <a:rPr lang="en-US" dirty="0"/>
              <a:t>. </a:t>
            </a:r>
            <a:endParaRPr lang="en-US" dirty="0" smtClean="0"/>
          </a:p>
          <a:p>
            <a:pPr lvl="1"/>
            <a:r>
              <a:rPr lang="en-US" dirty="0" smtClean="0"/>
              <a:t>Now it is time to ENJOY your Action Plans!  </a:t>
            </a:r>
            <a:endParaRPr lang="en-US" dirty="0"/>
          </a:p>
        </p:txBody>
      </p:sp>
    </p:spTree>
    <p:extLst>
      <p:ext uri="{BB962C8B-B14F-4D97-AF65-F5344CB8AC3E}">
        <p14:creationId xmlns:p14="http://schemas.microsoft.com/office/powerpoint/2010/main" val="3616066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610599" cy="5796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5752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a:t>
            </a:r>
            <a:endParaRPr lang="en-US" dirty="0"/>
          </a:p>
        </p:txBody>
      </p:sp>
      <p:sp>
        <p:nvSpPr>
          <p:cNvPr id="3" name="Content Placeholder 2"/>
          <p:cNvSpPr>
            <a:spLocks noGrp="1"/>
          </p:cNvSpPr>
          <p:nvPr>
            <p:ph idx="1"/>
          </p:nvPr>
        </p:nvSpPr>
        <p:spPr/>
        <p:txBody>
          <a:bodyPr>
            <a:normAutofit/>
          </a:bodyPr>
          <a:lstStyle/>
          <a:p>
            <a:r>
              <a:rPr lang="en-US" sz="3600" dirty="0" smtClean="0"/>
              <a:t>Data you can use:</a:t>
            </a:r>
          </a:p>
          <a:p>
            <a:pPr lvl="1"/>
            <a:r>
              <a:rPr lang="en-US" sz="3600" dirty="0" smtClean="0"/>
              <a:t>UIP Data</a:t>
            </a:r>
          </a:p>
          <a:p>
            <a:pPr lvl="1"/>
            <a:r>
              <a:rPr lang="en-US" sz="3600" dirty="0" smtClean="0"/>
              <a:t>School Profile Data</a:t>
            </a:r>
          </a:p>
          <a:p>
            <a:pPr lvl="1"/>
            <a:r>
              <a:rPr lang="en-US" sz="3600" dirty="0" smtClean="0"/>
              <a:t>Community Surveys</a:t>
            </a:r>
          </a:p>
          <a:p>
            <a:pPr lvl="1"/>
            <a:r>
              <a:rPr lang="en-US" sz="3600" dirty="0" smtClean="0"/>
              <a:t>Needs Assessment</a:t>
            </a:r>
          </a:p>
          <a:p>
            <a:pPr lvl="1"/>
            <a:r>
              <a:rPr lang="en-US" sz="3600" dirty="0" smtClean="0"/>
              <a:t>Environmental Scan</a:t>
            </a:r>
            <a:endParaRPr lang="en-US" sz="3600" dirty="0"/>
          </a:p>
        </p:txBody>
      </p:sp>
    </p:spTree>
    <p:extLst>
      <p:ext uri="{BB962C8B-B14F-4D97-AF65-F5344CB8AC3E}">
        <p14:creationId xmlns:p14="http://schemas.microsoft.com/office/powerpoint/2010/main" val="352442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pPr marL="285750" indent="-285750">
              <a:buFont typeface="Wingdings" panose="05000000000000000000" pitchFamily="2" charset="2"/>
              <a:buChar char="q"/>
            </a:pPr>
            <a:r>
              <a:rPr lang="en-US" sz="2000" dirty="0">
                <a:solidFill>
                  <a:srgbClr val="0070C0"/>
                </a:solidFill>
              </a:rPr>
              <a:t>Welcome and </a:t>
            </a:r>
            <a:r>
              <a:rPr lang="en-US" sz="2000" dirty="0" smtClean="0">
                <a:solidFill>
                  <a:srgbClr val="0070C0"/>
                </a:solidFill>
              </a:rPr>
              <a:t>Introductions</a:t>
            </a:r>
          </a:p>
          <a:p>
            <a:pPr marL="560070" lvl="1" indent="-285750">
              <a:buFont typeface="Wingdings" panose="05000000000000000000" pitchFamily="2" charset="2"/>
              <a:buChar char="q"/>
            </a:pPr>
            <a:r>
              <a:rPr lang="en-US" dirty="0" smtClean="0">
                <a:solidFill>
                  <a:srgbClr val="0070C0"/>
                </a:solidFill>
              </a:rPr>
              <a:t>Misti Ruthven – Director, Post Secondary Readiness  CDE</a:t>
            </a:r>
            <a:endParaRPr lang="en-US" dirty="0">
              <a:solidFill>
                <a:srgbClr val="0070C0"/>
              </a:solidFill>
            </a:endParaRPr>
          </a:p>
          <a:p>
            <a:pPr marL="742950" lvl="1" indent="-285750">
              <a:buFont typeface="Wingdings" panose="05000000000000000000" pitchFamily="2" charset="2"/>
              <a:buChar char="q"/>
            </a:pPr>
            <a:r>
              <a:rPr lang="en-US" dirty="0">
                <a:solidFill>
                  <a:srgbClr val="0070C0"/>
                </a:solidFill>
              </a:rPr>
              <a:t>Eve </a:t>
            </a:r>
            <a:r>
              <a:rPr lang="en-US" dirty="0" smtClean="0">
                <a:solidFill>
                  <a:srgbClr val="0070C0"/>
                </a:solidFill>
              </a:rPr>
              <a:t>Pugh – Coordinator, Counselor Corps Grant Program  CDE</a:t>
            </a:r>
            <a:endParaRPr lang="en-US" dirty="0">
              <a:solidFill>
                <a:srgbClr val="0070C0"/>
              </a:solidFill>
            </a:endParaRPr>
          </a:p>
          <a:p>
            <a:pPr marL="742950" lvl="1" indent="-285750">
              <a:buFont typeface="Wingdings" panose="05000000000000000000" pitchFamily="2" charset="2"/>
              <a:buChar char="q"/>
            </a:pPr>
            <a:r>
              <a:rPr lang="en-US" dirty="0">
                <a:solidFill>
                  <a:srgbClr val="0070C0"/>
                </a:solidFill>
              </a:rPr>
              <a:t>Pamela </a:t>
            </a:r>
            <a:r>
              <a:rPr lang="en-US" dirty="0" smtClean="0">
                <a:solidFill>
                  <a:srgbClr val="0070C0"/>
                </a:solidFill>
              </a:rPr>
              <a:t>Decker – Senior Consultant </a:t>
            </a:r>
            <a:endParaRPr lang="en-US" dirty="0">
              <a:solidFill>
                <a:srgbClr val="0070C0"/>
              </a:solidFill>
            </a:endParaRPr>
          </a:p>
          <a:p>
            <a:pPr marL="742950" lvl="1" indent="-285750">
              <a:buFont typeface="Wingdings" panose="05000000000000000000" pitchFamily="2" charset="2"/>
              <a:buChar char="q"/>
            </a:pPr>
            <a:r>
              <a:rPr lang="en-US" dirty="0">
                <a:solidFill>
                  <a:srgbClr val="0070C0"/>
                </a:solidFill>
              </a:rPr>
              <a:t>John </a:t>
            </a:r>
            <a:r>
              <a:rPr lang="en-US" dirty="0" smtClean="0">
                <a:solidFill>
                  <a:srgbClr val="0070C0"/>
                </a:solidFill>
              </a:rPr>
              <a:t>Happs – Senior Consultant</a:t>
            </a:r>
            <a:endParaRPr lang="en-US" dirty="0">
              <a:solidFill>
                <a:srgbClr val="0070C0"/>
              </a:solidFill>
            </a:endParaRPr>
          </a:p>
          <a:p>
            <a:pPr marL="285750" indent="-285750">
              <a:buFont typeface="Wingdings" panose="05000000000000000000" pitchFamily="2" charset="2"/>
              <a:buChar char="q"/>
            </a:pPr>
            <a:r>
              <a:rPr lang="en-US" sz="2000" dirty="0">
                <a:solidFill>
                  <a:srgbClr val="0070C0"/>
                </a:solidFill>
              </a:rPr>
              <a:t>Logistics of Webinars</a:t>
            </a:r>
          </a:p>
          <a:p>
            <a:pPr marL="285750" indent="-285750">
              <a:buFont typeface="Wingdings" panose="05000000000000000000" pitchFamily="2" charset="2"/>
              <a:buChar char="q"/>
            </a:pPr>
            <a:r>
              <a:rPr lang="en-US" sz="2000" dirty="0">
                <a:solidFill>
                  <a:srgbClr val="0070C0"/>
                </a:solidFill>
              </a:rPr>
              <a:t>Housekeeping  </a:t>
            </a:r>
          </a:p>
          <a:p>
            <a:pPr marL="285750" indent="-285750">
              <a:buFont typeface="Wingdings" panose="05000000000000000000" pitchFamily="2" charset="2"/>
              <a:buChar char="q"/>
            </a:pPr>
            <a:r>
              <a:rPr lang="en-US" sz="2000" dirty="0">
                <a:solidFill>
                  <a:srgbClr val="0070C0"/>
                </a:solidFill>
              </a:rPr>
              <a:t>Resources – where to find information </a:t>
            </a:r>
          </a:p>
          <a:p>
            <a:pPr marL="742950" lvl="1" indent="-285750">
              <a:buFont typeface="Wingdings" panose="05000000000000000000" pitchFamily="2" charset="2"/>
              <a:buChar char="q"/>
            </a:pPr>
            <a:r>
              <a:rPr lang="en-US" u="sng" dirty="0">
                <a:solidFill>
                  <a:schemeClr val="tx1"/>
                </a:solidFill>
                <a:hlinkClick r:id="rId3"/>
              </a:rPr>
              <a:t>http://www.cde.state.co.us/postsecondary/scc_training</a:t>
            </a:r>
            <a:r>
              <a:rPr lang="en-US" dirty="0">
                <a:solidFill>
                  <a:schemeClr val="tx1"/>
                </a:solidFill>
              </a:rPr>
              <a:t>  </a:t>
            </a:r>
            <a:endParaRPr lang="en-US" dirty="0">
              <a:solidFill>
                <a:srgbClr val="0070C0"/>
              </a:solidFill>
            </a:endParaRPr>
          </a:p>
          <a:p>
            <a:pPr marL="285750" indent="-285750">
              <a:buFont typeface="Wingdings" panose="05000000000000000000" pitchFamily="2" charset="2"/>
              <a:buChar char="q"/>
            </a:pPr>
            <a:r>
              <a:rPr lang="en-US" sz="2000" dirty="0">
                <a:solidFill>
                  <a:srgbClr val="0070C0"/>
                </a:solidFill>
              </a:rPr>
              <a:t>Purpose of  Webinars</a:t>
            </a:r>
          </a:p>
          <a:p>
            <a:pPr marL="742950" lvl="1" indent="-285750">
              <a:buFont typeface="Wingdings" panose="05000000000000000000" pitchFamily="2" charset="2"/>
              <a:buChar char="q"/>
            </a:pPr>
            <a:r>
              <a:rPr lang="en-US" dirty="0">
                <a:solidFill>
                  <a:srgbClr val="0070C0"/>
                </a:solidFill>
              </a:rPr>
              <a:t>Ground Rules </a:t>
            </a:r>
          </a:p>
          <a:p>
            <a:endParaRPr lang="en-US" dirty="0"/>
          </a:p>
        </p:txBody>
      </p:sp>
      <p:sp>
        <p:nvSpPr>
          <p:cNvPr id="10" name="Title 9"/>
          <p:cNvSpPr>
            <a:spLocks noGrp="1"/>
          </p:cNvSpPr>
          <p:nvPr>
            <p:ph type="title"/>
          </p:nvPr>
        </p:nvSpPr>
        <p:spPr/>
        <p:txBody>
          <a:bodyPr/>
          <a:lstStyle/>
          <a:p>
            <a:r>
              <a:rPr lang="en-US" dirty="0"/>
              <a:t>Overview of </a:t>
            </a:r>
            <a:r>
              <a:rPr lang="en-US" dirty="0" smtClean="0"/>
              <a:t>Webinar</a:t>
            </a: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spTree>
    <p:extLst>
      <p:ext uri="{BB962C8B-B14F-4D97-AF65-F5344CB8AC3E}">
        <p14:creationId xmlns:p14="http://schemas.microsoft.com/office/powerpoint/2010/main" val="2945129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SNAPSHOT OF PROCESSES</a:t>
            </a:r>
            <a:endParaRPr lang="en-US" dirty="0"/>
          </a:p>
        </p:txBody>
      </p:sp>
      <p:graphicFrame>
        <p:nvGraphicFramePr>
          <p:cNvPr id="4" name="Content Placeholder 3"/>
          <p:cNvGraphicFramePr>
            <a:graphicFrameLocks noGrp="1"/>
          </p:cNvGraphicFramePr>
          <p:nvPr>
            <p:ph idx="1"/>
          </p:nvPr>
        </p:nvGraphicFramePr>
        <p:xfrm>
          <a:off x="366549" y="1324304"/>
          <a:ext cx="7948777" cy="529721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Module 2274.wav">
            <a:hlinkClick r:id="" action="ppaction://media"/>
          </p:cNvPr>
          <p:cNvPicPr>
            <a:picLocks noRot="1" noChangeAspect="1"/>
          </p:cNvPicPr>
          <p:nvPr>
            <a:audioFile r:link="rId1"/>
          </p:nvPr>
        </p:nvPicPr>
        <p:blipFill>
          <a:blip r:embed="rId9" cstate="print"/>
          <a:stretch>
            <a:fillRect/>
          </a:stretch>
        </p:blipFill>
        <p:spPr>
          <a:xfrm>
            <a:off x="8822532" y="6429376"/>
            <a:ext cx="183356" cy="244475"/>
          </a:xfrm>
          <a:prstGeom prst="rect">
            <a:avLst/>
          </a:prstGeom>
        </p:spPr>
      </p:pic>
    </p:spTree>
    <p:extLst>
      <p:ext uri="{BB962C8B-B14F-4D97-AF65-F5344CB8AC3E}">
        <p14:creationId xmlns:p14="http://schemas.microsoft.com/office/powerpoint/2010/main" val="984558038"/>
      </p:ext>
    </p:extLst>
  </p:cSld>
  <p:clrMapOvr>
    <a:masterClrMapping/>
  </p:clrMapOvr>
  <p:transition spd="med" advTm="7605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NEED ANYWAY?</a:t>
            </a:r>
            <a:endParaRPr lang="en-US" dirty="0"/>
          </a:p>
        </p:txBody>
      </p:sp>
      <p:sp>
        <p:nvSpPr>
          <p:cNvPr id="9" name="Content Placeholder 8"/>
          <p:cNvSpPr>
            <a:spLocks noGrp="1"/>
          </p:cNvSpPr>
          <p:nvPr>
            <p:ph idx="1"/>
          </p:nvPr>
        </p:nvSpPr>
        <p:spPr>
          <a:xfrm>
            <a:off x="828675" y="1600200"/>
            <a:ext cx="4031046" cy="4879428"/>
          </a:xfrm>
        </p:spPr>
        <p:txBody>
          <a:bodyPr>
            <a:normAutofit fontScale="92500" lnSpcReduction="10000"/>
          </a:bodyPr>
          <a:lstStyle/>
          <a:p>
            <a:r>
              <a:rPr lang="en-US" dirty="0" smtClean="0"/>
              <a:t> </a:t>
            </a:r>
            <a:r>
              <a:rPr lang="en-US" sz="2400" dirty="0" smtClean="0"/>
              <a:t>Needs are gaps between “what is” and “what is desired” or “what should be.”</a:t>
            </a:r>
          </a:p>
          <a:p>
            <a:r>
              <a:rPr lang="en-US" sz="2400" dirty="0" smtClean="0"/>
              <a:t>All identified needs are value laden.</a:t>
            </a:r>
          </a:p>
          <a:p>
            <a:r>
              <a:rPr lang="en-US" sz="2400" dirty="0" smtClean="0"/>
              <a:t>Too often, needs assessments consider a lack of what is without considering the desirability.</a:t>
            </a:r>
          </a:p>
          <a:p>
            <a:r>
              <a:rPr lang="en-US" sz="2400" dirty="0" smtClean="0"/>
              <a:t>There is danger in jumping to conclusions about the nature of needs too soon into the process. Click on the picture to the right to hear a story about just this.</a:t>
            </a:r>
            <a:endParaRPr lang="en-US" sz="2400" dirty="0"/>
          </a:p>
        </p:txBody>
      </p:sp>
      <p:pic>
        <p:nvPicPr>
          <p:cNvPr id="5" name="Mirror Story Movie.wmv">
            <a:hlinkClick r:id="" action="ppaction://media"/>
          </p:cNvPr>
          <p:cNvPicPr>
            <a:picLocks noRot="1" noChangeAspect="1"/>
          </p:cNvPicPr>
          <p:nvPr>
            <a:videoFile r:link="rId1"/>
          </p:nvPr>
        </p:nvPicPr>
        <p:blipFill>
          <a:blip r:embed="rId5" cstate="print"/>
          <a:stretch>
            <a:fillRect/>
          </a:stretch>
        </p:blipFill>
        <p:spPr>
          <a:xfrm>
            <a:off x="4819919" y="1510047"/>
            <a:ext cx="3657600" cy="3657600"/>
          </a:xfrm>
          <a:prstGeom prst="rect">
            <a:avLst/>
          </a:prstGeom>
        </p:spPr>
      </p:pic>
      <p:pic>
        <p:nvPicPr>
          <p:cNvPr id="6" name="Module 2263.wav">
            <a:hlinkClick r:id="" action="ppaction://media"/>
          </p:cNvPr>
          <p:cNvPicPr>
            <a:picLocks noRot="1" noChangeAspect="1"/>
          </p:cNvPicPr>
          <p:nvPr>
            <a:audioFile r:link="rId2"/>
          </p:nvPr>
        </p:nvPicPr>
        <p:blipFill>
          <a:blip r:embed="rId6" cstate="print"/>
          <a:stretch>
            <a:fillRect/>
          </a:stretch>
        </p:blipFill>
        <p:spPr>
          <a:xfrm>
            <a:off x="8822532" y="6429376"/>
            <a:ext cx="183356" cy="244475"/>
          </a:xfrm>
          <a:prstGeom prst="rect">
            <a:avLst/>
          </a:prstGeom>
        </p:spPr>
      </p:pic>
    </p:spTree>
    <p:extLst>
      <p:ext uri="{BB962C8B-B14F-4D97-AF65-F5344CB8AC3E}">
        <p14:creationId xmlns:p14="http://schemas.microsoft.com/office/powerpoint/2010/main" val="3229907787"/>
      </p:ext>
    </p:extLst>
  </p:cSld>
  <p:clrMapOvr>
    <a:masterClrMapping/>
  </p:clrMapOvr>
  <p:transition spd="med" advTm="110227">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p:cTn id="12" fill="hold" display="0">
                  <p:stCondLst>
                    <p:cond delay="indefinite"/>
                  </p:stCondLst>
                  <p:endCondLst>
                    <p:cond evt="onNext" delay="0">
                      <p:tgtEl>
                        <p:sldTgt/>
                      </p:tgtEl>
                    </p:cond>
                    <p:cond evt="onPrev" delay="0">
                      <p:tgtEl>
                        <p:sldTgt/>
                      </p:tgtEl>
                    </p:cond>
                  </p:endCondLst>
                </p:cTn>
                <p:tgtEl>
                  <p:spTgt spid="5"/>
                </p:tgtEl>
              </p:cMediaNode>
            </p:video>
            <p:audio isNarration="1">
              <p:cMediaNode showWhenStopped="0">
                <p:cTn id="13"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AN ENVIRONMENTAL SCAN ANYWAY?</a:t>
            </a:r>
            <a:endParaRPr lang="en-US" dirty="0"/>
          </a:p>
        </p:txBody>
      </p:sp>
      <p:sp>
        <p:nvSpPr>
          <p:cNvPr id="9" name="Content Placeholder 8"/>
          <p:cNvSpPr>
            <a:spLocks noGrp="1"/>
          </p:cNvSpPr>
          <p:nvPr>
            <p:ph idx="1"/>
          </p:nvPr>
        </p:nvSpPr>
        <p:spPr>
          <a:xfrm>
            <a:off x="509920" y="1600200"/>
            <a:ext cx="4031046" cy="4879428"/>
          </a:xfrm>
        </p:spPr>
        <p:txBody>
          <a:bodyPr>
            <a:normAutofit fontScale="92500" lnSpcReduction="20000"/>
          </a:bodyPr>
          <a:lstStyle/>
          <a:p>
            <a:r>
              <a:rPr lang="en-US" dirty="0" smtClean="0"/>
              <a:t> “Is more concerned with anticipating the future than describing the present.”</a:t>
            </a:r>
          </a:p>
          <a:p>
            <a:r>
              <a:rPr lang="en-US" dirty="0" smtClean="0"/>
              <a:t> “Is wider in scope than traditional data collection sources because it is based on the assumption that major impacts on the school system can come from unsuspected sources.”</a:t>
            </a:r>
          </a:p>
          <a:p>
            <a:r>
              <a:rPr lang="en-US" dirty="0" smtClean="0"/>
              <a:t> “Is focused on the interaction of events and trends.”</a:t>
            </a:r>
          </a:p>
          <a:p>
            <a:r>
              <a:rPr lang="en-US" dirty="0" smtClean="0"/>
              <a:t> “Is an integral part of the planning process.”</a:t>
            </a:r>
          </a:p>
          <a:p>
            <a:endParaRPr lang="en-US" dirty="0" smtClean="0"/>
          </a:p>
          <a:p>
            <a:pPr>
              <a:buNone/>
            </a:pPr>
            <a:r>
              <a:rPr lang="en-US" sz="1600" dirty="0" smtClean="0"/>
              <a:t>Poole, 1991, pp. 40 &amp; 41</a:t>
            </a:r>
          </a:p>
        </p:txBody>
      </p:sp>
    </p:spTree>
    <p:controls>
      <mc:AlternateContent xmlns:mc="http://schemas.openxmlformats.org/markup-compatibility/2006">
        <mc:Choice xmlns:v="urn:schemas-microsoft-com:vml" Requires="v">
          <p:control spid="1030" name="ShockwaveFlash1" r:id="rId2" imgW="5446466" imgH="3874815"/>
        </mc:Choice>
        <mc:Fallback>
          <p:control name="ShockwaveFlash1" r:id="rId2" imgW="5446466" imgH="3874815">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4789488" y="1492250"/>
                  <a:ext cx="4086225" cy="387508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556162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67" y="76200"/>
            <a:ext cx="8345509" cy="1447800"/>
          </a:xfrm>
        </p:spPr>
        <p:txBody>
          <a:bodyPr>
            <a:normAutofit fontScale="90000"/>
          </a:bodyPr>
          <a:lstStyle/>
          <a:p>
            <a:r>
              <a:rPr lang="en-US" dirty="0" smtClean="0"/>
              <a:t>ORGANIZATIONAL MODEL OF ENVIRONMENTAL SCAN DATA FOR SCHOOL COUNSELORS </a:t>
            </a:r>
            <a:endParaRPr lang="en-US" dirty="0"/>
          </a:p>
        </p:txBody>
      </p:sp>
      <p:pic>
        <p:nvPicPr>
          <p:cNvPr id="24579" name="Picture 3"/>
          <p:cNvPicPr>
            <a:picLocks noChangeAspect="1" noChangeArrowheads="1"/>
          </p:cNvPicPr>
          <p:nvPr/>
        </p:nvPicPr>
        <p:blipFill>
          <a:blip r:embed="rId3" cstate="print"/>
          <a:srcRect/>
          <a:stretch>
            <a:fillRect/>
          </a:stretch>
        </p:blipFill>
        <p:spPr bwMode="auto">
          <a:xfrm>
            <a:off x="386367" y="1676400"/>
            <a:ext cx="7446993" cy="5007735"/>
          </a:xfrm>
          <a:prstGeom prst="rect">
            <a:avLst/>
          </a:prstGeom>
          <a:noFill/>
          <a:ln w="9525">
            <a:noFill/>
            <a:miter lim="800000"/>
            <a:headEnd/>
            <a:tailEnd/>
          </a:ln>
        </p:spPr>
      </p:pic>
    </p:spTree>
    <p:extLst>
      <p:ext uri="{BB962C8B-B14F-4D97-AF65-F5344CB8AC3E}">
        <p14:creationId xmlns:p14="http://schemas.microsoft.com/office/powerpoint/2010/main" val="133230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smtClean="0"/>
              <a:t>Homework  - </a:t>
            </a:r>
            <a:r>
              <a:rPr lang="en-US" b="1" dirty="0" smtClean="0"/>
              <a:t>Due Sept. 30th</a:t>
            </a:r>
            <a:endParaRPr lang="en-US" b="1" dirty="0"/>
          </a:p>
        </p:txBody>
      </p:sp>
      <p:sp>
        <p:nvSpPr>
          <p:cNvPr id="3" name="Content Placeholder 2"/>
          <p:cNvSpPr>
            <a:spLocks noGrp="1"/>
          </p:cNvSpPr>
          <p:nvPr>
            <p:ph idx="1"/>
          </p:nvPr>
        </p:nvSpPr>
        <p:spPr>
          <a:ln>
            <a:solidFill>
              <a:srgbClr val="92D050"/>
            </a:solidFill>
          </a:ln>
          <a:effectLst>
            <a:glow rad="228600">
              <a:schemeClr val="accent3">
                <a:satMod val="175000"/>
                <a:alpha val="40000"/>
              </a:schemeClr>
            </a:glow>
          </a:effectLst>
        </p:spPr>
        <p:txBody>
          <a:bodyPr>
            <a:normAutofit lnSpcReduction="10000"/>
          </a:bodyPr>
          <a:lstStyle/>
          <a:p>
            <a:r>
              <a:rPr lang="en-US" dirty="0" smtClean="0"/>
              <a:t>Read your grant or Review if you have read</a:t>
            </a:r>
          </a:p>
          <a:p>
            <a:r>
              <a:rPr lang="en-US" dirty="0" smtClean="0"/>
              <a:t>Develop a Mission and Vision Statement for your counseling office or revise if you have one</a:t>
            </a:r>
          </a:p>
          <a:p>
            <a:r>
              <a:rPr lang="en-US" dirty="0" smtClean="0"/>
              <a:t>Read your UIP for your school</a:t>
            </a:r>
          </a:p>
          <a:p>
            <a:r>
              <a:rPr lang="en-US" dirty="0" smtClean="0"/>
              <a:t>Complete the Time Analysis Worksheet for 2 weeks   </a:t>
            </a:r>
          </a:p>
          <a:p>
            <a:r>
              <a:rPr lang="en-US" dirty="0" smtClean="0"/>
              <a:t>Set time to discuss Counselor and Administrator Goals together</a:t>
            </a:r>
          </a:p>
          <a:p>
            <a:r>
              <a:rPr lang="en-US" dirty="0" smtClean="0"/>
              <a:t>Write 5 parallel questions for your Needs Assessment covering your different stakeholders</a:t>
            </a:r>
            <a:endParaRPr lang="en-US" dirty="0"/>
          </a:p>
          <a:p>
            <a:r>
              <a:rPr lang="en-US" dirty="0" smtClean="0"/>
              <a:t>List one item of data from each of the Environmental Scan four quadrants</a:t>
            </a:r>
          </a:p>
        </p:txBody>
      </p:sp>
    </p:spTree>
    <p:extLst>
      <p:ext uri="{BB962C8B-B14F-4D97-AF65-F5344CB8AC3E}">
        <p14:creationId xmlns:p14="http://schemas.microsoft.com/office/powerpoint/2010/main" val="3240142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6200" y="685800"/>
            <a:ext cx="4572000" cy="4292600"/>
          </a:xfrm>
          <a:solidFill>
            <a:schemeClr val="tx1"/>
          </a:solidFill>
          <a:ln>
            <a:solidFill>
              <a:srgbClr val="92D050"/>
            </a:solidFill>
          </a:ln>
          <a:effectLst>
            <a:glow rad="139700">
              <a:schemeClr val="accent3">
                <a:satMod val="175000"/>
                <a:alpha val="40000"/>
              </a:schemeClr>
            </a:glow>
          </a:effectLst>
        </p:spPr>
        <p:txBody>
          <a:bodyPr>
            <a:normAutofit/>
          </a:bodyPr>
          <a:lstStyle/>
          <a:p>
            <a:r>
              <a:rPr lang="en-US" sz="4400" dirty="0" smtClean="0">
                <a:solidFill>
                  <a:schemeClr val="bg1"/>
                </a:solidFill>
              </a:rPr>
              <a:t>Eve Pugh   CDE</a:t>
            </a:r>
          </a:p>
          <a:p>
            <a:endParaRPr lang="en-US" sz="4400" dirty="0">
              <a:solidFill>
                <a:schemeClr val="bg1"/>
              </a:solidFill>
            </a:endParaRPr>
          </a:p>
          <a:p>
            <a:r>
              <a:rPr lang="en-US" sz="4400" dirty="0" err="1" smtClean="0">
                <a:solidFill>
                  <a:schemeClr val="bg1"/>
                </a:solidFill>
              </a:rPr>
              <a:t>Pugh_E@cde</a:t>
            </a:r>
            <a:r>
              <a:rPr lang="en-US" sz="4400" dirty="0" smtClean="0">
                <a:solidFill>
                  <a:schemeClr val="bg1"/>
                </a:solidFill>
              </a:rPr>
              <a:t>.</a:t>
            </a:r>
          </a:p>
          <a:p>
            <a:pPr marL="114300" indent="0">
              <a:buNone/>
            </a:pPr>
            <a:r>
              <a:rPr lang="en-US" sz="4400" dirty="0" smtClean="0">
                <a:solidFill>
                  <a:schemeClr val="bg1"/>
                </a:solidFill>
              </a:rPr>
              <a:t>state.co.us</a:t>
            </a:r>
            <a:endParaRPr lang="en-US" sz="4400" dirty="0">
              <a:solidFill>
                <a:schemeClr val="bg1"/>
              </a:solidFill>
            </a:endParaRPr>
          </a:p>
        </p:txBody>
      </p:sp>
      <p:sp>
        <p:nvSpPr>
          <p:cNvPr id="4" name="Text Placeholder 3"/>
          <p:cNvSpPr>
            <a:spLocks noGrp="1"/>
          </p:cNvSpPr>
          <p:nvPr>
            <p:ph type="body" sz="half" idx="2"/>
          </p:nvPr>
        </p:nvSpPr>
        <p:spPr>
          <a:xfrm>
            <a:off x="457200" y="1435100"/>
            <a:ext cx="3008313" cy="5351780"/>
          </a:xfrm>
          <a:solidFill>
            <a:srgbClr val="00B0F0"/>
          </a:solidFill>
        </p:spPr>
        <p:txBody>
          <a:bodyPr>
            <a:noAutofit/>
          </a:bodyPr>
          <a:lstStyle/>
          <a:p>
            <a:r>
              <a:rPr lang="en-US" sz="7200" dirty="0" smtClean="0"/>
              <a:t>Send all Homework to :</a:t>
            </a:r>
            <a:endParaRPr lang="en-US" sz="7200" dirty="0"/>
          </a:p>
        </p:txBody>
      </p:sp>
      <p:sp>
        <p:nvSpPr>
          <p:cNvPr id="2" name="Title 1"/>
          <p:cNvSpPr>
            <a:spLocks noGrp="1"/>
          </p:cNvSpPr>
          <p:nvPr>
            <p:ph type="title"/>
          </p:nvPr>
        </p:nvSpPr>
        <p:spPr>
          <a:xfrm>
            <a:off x="769000" y="228600"/>
            <a:ext cx="2298634" cy="1219200"/>
          </a:xfrm>
          <a:solidFill>
            <a:srgbClr val="FFFF00"/>
          </a:solidFill>
        </p:spPr>
        <p:txBody>
          <a:bodyPr>
            <a:normAutofit/>
          </a:bodyPr>
          <a:lstStyle/>
          <a:p>
            <a:r>
              <a:rPr lang="en-US" sz="2700" i="1" dirty="0" smtClean="0"/>
              <a:t>Homework</a:t>
            </a:r>
            <a:r>
              <a:rPr lang="en-US" dirty="0" smtClean="0"/>
              <a:t>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1743" y="6015673"/>
            <a:ext cx="143827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6051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2805" y="4446235"/>
            <a:ext cx="6553200" cy="745525"/>
          </a:xfrm>
        </p:spPr>
        <p:txBody>
          <a:bodyPr>
            <a:normAutofit/>
          </a:bodyPr>
          <a:lstStyle/>
          <a:p>
            <a:endParaRPr lang="en-US" dirty="0" smtClean="0"/>
          </a:p>
          <a:p>
            <a:r>
              <a:rPr lang="en-US" dirty="0" smtClean="0"/>
              <a:t>Feedback</a:t>
            </a:r>
            <a:endParaRPr lang="en-US" dirty="0"/>
          </a:p>
        </p:txBody>
      </p:sp>
      <p:sp>
        <p:nvSpPr>
          <p:cNvPr id="3" name="Title 2"/>
          <p:cNvSpPr>
            <a:spLocks noGrp="1"/>
          </p:cNvSpPr>
          <p:nvPr>
            <p:ph type="ctrTitle"/>
          </p:nvPr>
        </p:nvSpPr>
        <p:spPr>
          <a:xfrm>
            <a:off x="604705" y="2824481"/>
            <a:ext cx="6629400" cy="1621754"/>
          </a:xfrm>
        </p:spPr>
        <p:txBody>
          <a:bodyPr/>
          <a:lstStyle/>
          <a:p>
            <a:r>
              <a:rPr lang="en-US" dirty="0" smtClean="0"/>
              <a:t>Questions and Comments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0143" y="6066473"/>
            <a:ext cx="143827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1221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2805" y="4572000"/>
            <a:ext cx="6553200" cy="1473200"/>
          </a:xfrm>
        </p:spPr>
        <p:txBody>
          <a:bodyPr>
            <a:normAutofit/>
          </a:bodyPr>
          <a:lstStyle/>
          <a:p>
            <a:r>
              <a:rPr lang="en-US" dirty="0" smtClean="0"/>
              <a:t>Have a great September and we will see you virtually in October!</a:t>
            </a:r>
          </a:p>
          <a:p>
            <a:endParaRPr lang="en-US" dirty="0" smtClean="0"/>
          </a:p>
          <a:p>
            <a:r>
              <a:rPr lang="en-US" dirty="0" smtClean="0">
                <a:solidFill>
                  <a:schemeClr val="tx1"/>
                </a:solidFill>
              </a:rPr>
              <a:t>Pam and john and eve          </a:t>
            </a:r>
            <a:endParaRPr lang="en-US" dirty="0">
              <a:solidFill>
                <a:schemeClr val="tx1"/>
              </a:solidFill>
            </a:endParaRPr>
          </a:p>
        </p:txBody>
      </p:sp>
      <p:sp>
        <p:nvSpPr>
          <p:cNvPr id="3" name="Title 2"/>
          <p:cNvSpPr>
            <a:spLocks noGrp="1"/>
          </p:cNvSpPr>
          <p:nvPr>
            <p:ph type="ctrTitle"/>
          </p:nvPr>
        </p:nvSpPr>
        <p:spPr>
          <a:xfrm>
            <a:off x="604705" y="2971801"/>
            <a:ext cx="6629400" cy="1474434"/>
          </a:xfrm>
        </p:spPr>
        <p:txBody>
          <a:bodyPr/>
          <a:lstStyle/>
          <a:p>
            <a:r>
              <a:rPr lang="en-US" dirty="0" smtClean="0"/>
              <a:t>THANK YOU SO MUCH!</a:t>
            </a:r>
            <a:endParaRPr lang="en-US" dirty="0"/>
          </a:p>
        </p:txBody>
      </p:sp>
      <p:pic>
        <p:nvPicPr>
          <p:cNvPr id="4" name="Picture 3" descr="CDELogo3.jpg"/>
          <p:cNvPicPr>
            <a:picLocks noChangeAspect="1"/>
          </p:cNvPicPr>
          <p:nvPr/>
        </p:nvPicPr>
        <p:blipFill>
          <a:blip r:embed="rId2" cstate="print"/>
          <a:stretch>
            <a:fillRect/>
          </a:stretch>
        </p:blipFill>
        <p:spPr>
          <a:xfrm>
            <a:off x="5486400" y="1012134"/>
            <a:ext cx="2124075" cy="952500"/>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6005" y="5893753"/>
            <a:ext cx="143827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1102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endParaRPr lang="en-US"/>
          </a:p>
        </p:txBody>
      </p:sp>
      <p:sp>
        <p:nvSpPr>
          <p:cNvPr id="10" name="Title 9"/>
          <p:cNvSpPr>
            <a:spLocks noGrp="1"/>
          </p:cNvSpPr>
          <p:nvPr>
            <p:ph type="title"/>
          </p:nvPr>
        </p:nvSpPr>
        <p:spPr/>
        <p:txBody>
          <a:bodyPr/>
          <a:lstStyle/>
          <a:p>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28</a:t>
            </a:fld>
            <a:endParaRPr lang="en-US" dirty="0" smtClean="0"/>
          </a:p>
        </p:txBody>
      </p:sp>
    </p:spTree>
    <p:extLst>
      <p:ext uri="{BB962C8B-B14F-4D97-AF65-F5344CB8AC3E}">
        <p14:creationId xmlns:p14="http://schemas.microsoft.com/office/powerpoint/2010/main" val="3407335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endParaRPr lang="en-US"/>
          </a:p>
        </p:txBody>
      </p:sp>
      <p:sp>
        <p:nvSpPr>
          <p:cNvPr id="10" name="Title 9"/>
          <p:cNvSpPr>
            <a:spLocks noGrp="1"/>
          </p:cNvSpPr>
          <p:nvPr>
            <p:ph type="title"/>
          </p:nvPr>
        </p:nvSpPr>
        <p:spPr/>
        <p:txBody>
          <a:bodyPr/>
          <a:lstStyle/>
          <a:p>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29</a:t>
            </a:fld>
            <a:endParaRPr lang="en-US" dirty="0" smtClean="0"/>
          </a:p>
        </p:txBody>
      </p:sp>
    </p:spTree>
    <p:extLst>
      <p:ext uri="{BB962C8B-B14F-4D97-AF65-F5344CB8AC3E}">
        <p14:creationId xmlns:p14="http://schemas.microsoft.com/office/powerpoint/2010/main" val="340733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1260" cy="1879599"/>
          </a:xfrm>
        </p:spPr>
        <p:txBody>
          <a:bodyPr>
            <a:normAutofit/>
          </a:bodyPr>
          <a:lstStyle/>
          <a:p>
            <a:r>
              <a:rPr lang="en-US" dirty="0" smtClean="0"/>
              <a:t>Counselor Corps Grant</a:t>
            </a:r>
            <a:endParaRPr lang="en-US" dirty="0"/>
          </a:p>
        </p:txBody>
      </p:sp>
      <p:sp>
        <p:nvSpPr>
          <p:cNvPr id="3" name="Content Placeholder 2"/>
          <p:cNvSpPr>
            <a:spLocks noGrp="1"/>
          </p:cNvSpPr>
          <p:nvPr>
            <p:ph idx="1"/>
          </p:nvPr>
        </p:nvSpPr>
        <p:spPr>
          <a:xfrm>
            <a:off x="380999" y="2448561"/>
            <a:ext cx="8407893" cy="3677918"/>
          </a:xfrm>
        </p:spPr>
        <p:txBody>
          <a:bodyPr/>
          <a:lstStyle/>
          <a:p>
            <a:pPr marL="45720" indent="0">
              <a:buNone/>
            </a:pPr>
            <a:endParaRPr lang="en-US" sz="4400" dirty="0" smtClean="0"/>
          </a:p>
          <a:p>
            <a:pPr marL="45720" indent="0">
              <a:buNone/>
            </a:pPr>
            <a:r>
              <a:rPr lang="en-US" sz="4400" dirty="0" smtClean="0"/>
              <a:t>          </a:t>
            </a:r>
            <a:r>
              <a:rPr lang="en-US" sz="7200" i="1" dirty="0" smtClean="0"/>
              <a:t>Pre Test Results </a:t>
            </a:r>
            <a:endParaRPr lang="en-US" sz="7200" i="1" dirty="0"/>
          </a:p>
        </p:txBody>
      </p:sp>
    </p:spTree>
    <p:extLst>
      <p:ext uri="{BB962C8B-B14F-4D97-AF65-F5344CB8AC3E}">
        <p14:creationId xmlns:p14="http://schemas.microsoft.com/office/powerpoint/2010/main" val="2680119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1520" y="1704098"/>
            <a:ext cx="7825740" cy="4103715"/>
          </a:xfrm>
        </p:spPr>
        <p:txBody>
          <a:bodyPr>
            <a:normAutofit fontScale="77500" lnSpcReduction="20000"/>
          </a:bodyPr>
          <a:lstStyle/>
          <a:p>
            <a:r>
              <a:rPr lang="en-US" sz="3300" i="1" dirty="0" smtClean="0"/>
              <a:t>List 3 of the Goals of the Counselor Corps Grant:  </a:t>
            </a:r>
          </a:p>
          <a:p>
            <a:endParaRPr lang="en-US" sz="2800" dirty="0"/>
          </a:p>
          <a:p>
            <a:r>
              <a:rPr lang="en-US" sz="2800" dirty="0" smtClean="0"/>
              <a:t>Decrease </a:t>
            </a:r>
            <a:r>
              <a:rPr lang="en-US" sz="2800" dirty="0"/>
              <a:t>student/counselor ratio</a:t>
            </a:r>
          </a:p>
          <a:p>
            <a:r>
              <a:rPr lang="en-US" sz="2800" dirty="0" smtClean="0"/>
              <a:t>Increase </a:t>
            </a:r>
            <a:r>
              <a:rPr lang="en-US" sz="2800" dirty="0"/>
              <a:t>graduation rate</a:t>
            </a:r>
          </a:p>
          <a:p>
            <a:r>
              <a:rPr lang="en-US" sz="2800" dirty="0"/>
              <a:t>Decrease dropout rate</a:t>
            </a:r>
          </a:p>
          <a:p>
            <a:r>
              <a:rPr lang="en-US" sz="2800" dirty="0"/>
              <a:t>Decrease remediation rate</a:t>
            </a:r>
          </a:p>
          <a:p>
            <a:r>
              <a:rPr lang="en-US" sz="2800" dirty="0"/>
              <a:t>Increase </a:t>
            </a:r>
            <a:r>
              <a:rPr lang="en-US" sz="2800" dirty="0" smtClean="0"/>
              <a:t>postsecondary </a:t>
            </a:r>
            <a:r>
              <a:rPr lang="en-US" sz="2800" dirty="0"/>
              <a:t>matriculation rate</a:t>
            </a:r>
          </a:p>
          <a:p>
            <a:r>
              <a:rPr lang="en-US" sz="2800" dirty="0"/>
              <a:t>Student connections w/ supportive adult</a:t>
            </a:r>
          </a:p>
          <a:p>
            <a:r>
              <a:rPr lang="en-US" sz="2800" dirty="0" smtClean="0"/>
              <a:t>Licensed </a:t>
            </a:r>
            <a:r>
              <a:rPr lang="en-US" sz="2800" dirty="0"/>
              <a:t>school </a:t>
            </a:r>
            <a:r>
              <a:rPr lang="en-US" sz="2800" dirty="0" smtClean="0"/>
              <a:t>counselors</a:t>
            </a:r>
          </a:p>
          <a:p>
            <a:r>
              <a:rPr lang="en-US" sz="2800" dirty="0" smtClean="0"/>
              <a:t>Implement ASCA Model</a:t>
            </a:r>
          </a:p>
          <a:p>
            <a:r>
              <a:rPr lang="en-US" sz="2800" dirty="0" smtClean="0"/>
              <a:t>All students college and career ready</a:t>
            </a:r>
            <a:endParaRPr lang="en-US" sz="2800" dirty="0"/>
          </a:p>
          <a:p>
            <a:pPr marL="45720" indent="0" algn="r">
              <a:buNone/>
            </a:pPr>
            <a:r>
              <a:rPr lang="en-US" sz="2800" dirty="0" smtClean="0"/>
              <a:t>			</a:t>
            </a:r>
            <a:r>
              <a:rPr lang="en-US" sz="1600" dirty="0" smtClean="0"/>
              <a:t>Source: 22-91, C.R.S.</a:t>
            </a:r>
            <a:endParaRPr lang="en-US" sz="1600" dirty="0"/>
          </a:p>
        </p:txBody>
      </p:sp>
      <p:sp>
        <p:nvSpPr>
          <p:cNvPr id="3" name="Title 2"/>
          <p:cNvSpPr>
            <a:spLocks noGrp="1"/>
          </p:cNvSpPr>
          <p:nvPr>
            <p:ph type="title"/>
          </p:nvPr>
        </p:nvSpPr>
        <p:spPr/>
        <p:txBody>
          <a:bodyPr/>
          <a:lstStyle/>
          <a:p>
            <a:r>
              <a:rPr lang="en-US" dirty="0" smtClean="0"/>
              <a:t>Colorado Counselor Corps Goals</a:t>
            </a:r>
            <a:endParaRPr lang="en-US" dirty="0"/>
          </a:p>
        </p:txBody>
      </p:sp>
    </p:spTree>
    <p:extLst>
      <p:ext uri="{BB962C8B-B14F-4D97-AF65-F5344CB8AC3E}">
        <p14:creationId xmlns:p14="http://schemas.microsoft.com/office/powerpoint/2010/main" val="2867970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380999" y="1719071"/>
            <a:ext cx="8407893" cy="4397250"/>
          </a:xfrm>
        </p:spPr>
        <p:txBody>
          <a:bodyPr/>
          <a:lstStyle/>
          <a:p>
            <a:pPr>
              <a:buFont typeface="Wingdings" panose="05000000000000000000" pitchFamily="2" charset="2"/>
              <a:buChar char="v"/>
            </a:pPr>
            <a:r>
              <a:rPr lang="en-US" sz="1200" b="0" dirty="0" smtClean="0"/>
              <a:t>Guidance counselors assist students in the areas of academic, career, and personal/social development in order to prepare them for postsecondary education and/or careers in the 21st century</a:t>
            </a:r>
          </a:p>
          <a:p>
            <a:pPr>
              <a:buFont typeface="Wingdings" panose="05000000000000000000" pitchFamily="2" charset="2"/>
              <a:buChar char="v"/>
            </a:pPr>
            <a:r>
              <a:rPr lang="en-US" sz="1200" b="0" dirty="0" smtClean="0"/>
              <a:t>The vision of the SLHS Counseling </a:t>
            </a:r>
            <a:r>
              <a:rPr lang="en-US" sz="1200" b="0" dirty="0" err="1" smtClean="0"/>
              <a:t>Dept</a:t>
            </a:r>
            <a:r>
              <a:rPr lang="en-US" sz="1200" b="0" dirty="0" smtClean="0"/>
              <a:t> is to deliver comprehensive counseling services. Students graduating from SLHS will know themselves well and have a thorough plan for the immediate future.</a:t>
            </a:r>
          </a:p>
          <a:p>
            <a:r>
              <a:rPr lang="en-US" sz="1200" b="0" dirty="0" smtClean="0"/>
              <a:t>Preparing future leaders, learners and thinkers for a global community.</a:t>
            </a:r>
          </a:p>
          <a:p>
            <a:r>
              <a:rPr lang="en-US" sz="1200" b="0" dirty="0" smtClean="0"/>
              <a:t>Giving support and guidance in the areas of academic, social/emotional and career planning.</a:t>
            </a:r>
          </a:p>
          <a:p>
            <a:r>
              <a:rPr lang="en-US" sz="1200" b="0" dirty="0" smtClean="0"/>
              <a:t>To promote student success through a focus on academic achievement, social and emotional development, and career development delivered in a systematic, comprehensive counseling program for all students.</a:t>
            </a:r>
          </a:p>
          <a:p>
            <a:r>
              <a:rPr lang="en-US" sz="1200" b="0" dirty="0" smtClean="0"/>
              <a:t>To promote student success through focus on academic achievement, social and emotional development and career development delivered in a systematic, comprehensive counseling program for all students</a:t>
            </a:r>
          </a:p>
          <a:p>
            <a:r>
              <a:rPr lang="en-US" sz="1200" b="0" dirty="0" smtClean="0"/>
              <a:t>The mission of the Weld Central Counseling Center is to guide students towards achieving their highest potential as a student and eventually a citizen of their community.</a:t>
            </a:r>
          </a:p>
          <a:p>
            <a:r>
              <a:rPr lang="en-US" sz="1200" b="0" dirty="0"/>
              <a:t>The Alamosa School District guidance and counseling program will, in collaboration with parents, faculty, community and business and industry, provide all students with the educational/academic, career, and personal/social development needed to acquire the attitudes, knowledge, and skills for success in school and after they graduate</a:t>
            </a:r>
            <a:r>
              <a:rPr lang="en-US" sz="1200" b="0" dirty="0" smtClean="0"/>
              <a:t>.</a:t>
            </a:r>
          </a:p>
          <a:p>
            <a:r>
              <a:rPr lang="en-US" sz="1200" b="0" dirty="0"/>
              <a:t>To promote and </a:t>
            </a:r>
            <a:r>
              <a:rPr lang="en-US" sz="1200" b="0" dirty="0" smtClean="0"/>
              <a:t>enhance </a:t>
            </a:r>
            <a:r>
              <a:rPr lang="en-US" sz="1200" b="0" dirty="0"/>
              <a:t>student learning in the interrelated areas of academic development and personal/social growth, so each student can obtain the skills needed to be a productive, competent, and positive member of </a:t>
            </a:r>
            <a:r>
              <a:rPr lang="en-US" sz="1200" b="0" dirty="0" err="1" smtClean="0"/>
              <a:t>society</a:t>
            </a:r>
            <a:r>
              <a:rPr lang="en-US" sz="1200" b="0" dirty="0" err="1"/>
              <a:t>The</a:t>
            </a:r>
            <a:r>
              <a:rPr lang="en-US" sz="1200" b="0" dirty="0"/>
              <a:t> Galileo Student Support Program will provide all students advocacy and support to meet their individual academic, social, and emotional needs</a:t>
            </a:r>
            <a:endParaRPr lang="en-US" sz="1200" b="0" dirty="0" smtClean="0"/>
          </a:p>
          <a:p>
            <a:r>
              <a:rPr lang="en-US" sz="1200" b="0" dirty="0"/>
              <a:t>The Galileo Student Support Program will provide all students advocacy and support to meet their individual academic, social, and emotional needs</a:t>
            </a:r>
            <a:r>
              <a:rPr lang="en-US" dirty="0" smtClean="0"/>
              <a:t/>
            </a:r>
            <a:br>
              <a:rPr lang="en-US" dirty="0" smtClean="0"/>
            </a:br>
            <a:endParaRPr lang="en-US" dirty="0"/>
          </a:p>
        </p:txBody>
      </p:sp>
      <p:sp>
        <p:nvSpPr>
          <p:cNvPr id="10" name="Title 9"/>
          <p:cNvSpPr>
            <a:spLocks noGrp="1"/>
          </p:cNvSpPr>
          <p:nvPr>
            <p:ph type="title"/>
          </p:nvPr>
        </p:nvSpPr>
        <p:spPr/>
        <p:txBody>
          <a:bodyPr/>
          <a:lstStyle/>
          <a:p>
            <a:r>
              <a:rPr lang="en-US" dirty="0" smtClean="0">
                <a:latin typeface="Museo Slab 500"/>
                <a:cs typeface="Museo Slab 500"/>
              </a:rPr>
              <a:t>List the first sentence of your “Counseling” Vision Statement </a:t>
            </a:r>
            <a:endParaRPr lang="en-US" dirty="0">
              <a:latin typeface="Museo Slab 500"/>
              <a:cs typeface="Museo Slab 500"/>
            </a:endParaRPr>
          </a:p>
        </p:txBody>
      </p:sp>
      <p:sp>
        <p:nvSpPr>
          <p:cNvPr id="4" name="Footer Placeholder 3"/>
          <p:cNvSpPr>
            <a:spLocks noGrp="1"/>
          </p:cNvSpPr>
          <p:nvPr>
            <p:ph type="ftr" sz="quarter" idx="3"/>
          </p:nvPr>
        </p:nvSpPr>
        <p:spPr/>
        <p:txBody>
          <a:bodyPr/>
          <a:lstStyle/>
          <a:p>
            <a:r>
              <a:rPr lang="en-US" dirty="0" smtClean="0"/>
              <a:t>.</a:t>
            </a:r>
          </a:p>
        </p:txBody>
      </p:sp>
    </p:spTree>
    <p:extLst>
      <p:ext uri="{BB962C8B-B14F-4D97-AF65-F5344CB8AC3E}">
        <p14:creationId xmlns:p14="http://schemas.microsoft.com/office/powerpoint/2010/main" val="3407335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380999" y="1719070"/>
            <a:ext cx="8407893" cy="5024629"/>
          </a:xfrm>
        </p:spPr>
        <p:txBody>
          <a:bodyPr/>
          <a:lstStyle/>
          <a:p>
            <a:r>
              <a:rPr lang="en-US" sz="1800" dirty="0" smtClean="0"/>
              <a:t>NA = 6</a:t>
            </a:r>
          </a:p>
          <a:p>
            <a:r>
              <a:rPr lang="en-US" sz="1800" dirty="0" smtClean="0"/>
              <a:t>0% = 2</a:t>
            </a:r>
          </a:p>
          <a:p>
            <a:r>
              <a:rPr lang="en-US" sz="1800" dirty="0" smtClean="0"/>
              <a:t>1% = 1</a:t>
            </a:r>
          </a:p>
          <a:p>
            <a:r>
              <a:rPr lang="en-US" sz="1800" dirty="0" smtClean="0"/>
              <a:t>10%=1</a:t>
            </a:r>
          </a:p>
          <a:p>
            <a:r>
              <a:rPr lang="en-US" sz="1800" dirty="0" smtClean="0"/>
              <a:t>30mins/week = 1</a:t>
            </a:r>
          </a:p>
          <a:p>
            <a:r>
              <a:rPr lang="en-US" sz="1800" dirty="0" smtClean="0"/>
              <a:t>25% = 1</a:t>
            </a:r>
          </a:p>
          <a:p>
            <a:r>
              <a:rPr lang="en-US" sz="1800" dirty="0" smtClean="0"/>
              <a:t>30% = 2</a:t>
            </a:r>
          </a:p>
          <a:p>
            <a:r>
              <a:rPr lang="en-US" sz="1800" dirty="0" smtClean="0"/>
              <a:t>35-40% = 6</a:t>
            </a:r>
          </a:p>
          <a:p>
            <a:r>
              <a:rPr lang="en-US" sz="1800" dirty="0" smtClean="0"/>
              <a:t>40-45% = 3</a:t>
            </a:r>
          </a:p>
          <a:p>
            <a:r>
              <a:rPr lang="en-US" sz="1800" dirty="0" smtClean="0"/>
              <a:t>50% = 4</a:t>
            </a:r>
          </a:p>
          <a:p>
            <a:r>
              <a:rPr lang="en-US" sz="1800" dirty="0" smtClean="0"/>
              <a:t>60% = 1</a:t>
            </a:r>
          </a:p>
          <a:p>
            <a:r>
              <a:rPr lang="en-US" sz="1800" dirty="0" smtClean="0"/>
              <a:t>70% = 2</a:t>
            </a:r>
          </a:p>
          <a:p>
            <a:r>
              <a:rPr lang="en-US" sz="1800" dirty="0" smtClean="0"/>
              <a:t>80% = 5</a:t>
            </a:r>
          </a:p>
          <a:p>
            <a:r>
              <a:rPr lang="en-US" sz="1800" dirty="0" smtClean="0"/>
              <a:t>85% = 2</a:t>
            </a:r>
          </a:p>
          <a:p>
            <a:r>
              <a:rPr lang="en-US" sz="1800" dirty="0" smtClean="0"/>
              <a:t>Varies = 1</a:t>
            </a:r>
          </a:p>
          <a:p>
            <a:endParaRPr lang="en-US" dirty="0" smtClean="0"/>
          </a:p>
        </p:txBody>
      </p:sp>
      <p:sp>
        <p:nvSpPr>
          <p:cNvPr id="10" name="Title 9"/>
          <p:cNvSpPr>
            <a:spLocks noGrp="1"/>
          </p:cNvSpPr>
          <p:nvPr>
            <p:ph type="title"/>
          </p:nvPr>
        </p:nvSpPr>
        <p:spPr/>
        <p:txBody>
          <a:bodyPr/>
          <a:lstStyle/>
          <a:p>
            <a:r>
              <a:rPr lang="en-US" sz="2400" b="1" dirty="0"/>
              <a:t>Estimate the percentage of time you currently spend on Direct Services in counseling?</a:t>
            </a:r>
            <a:r>
              <a:rPr lang="en-US" b="1" dirty="0"/>
              <a:t> </a:t>
            </a:r>
            <a:br>
              <a:rPr lang="en-US" b="1" dirty="0"/>
            </a:b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Tree>
    <p:extLst>
      <p:ext uri="{BB962C8B-B14F-4D97-AF65-F5344CB8AC3E}">
        <p14:creationId xmlns:p14="http://schemas.microsoft.com/office/powerpoint/2010/main" val="3407335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sz="1800" dirty="0" smtClean="0"/>
              <a:t>Academic, Career Development and Social/ Emotional</a:t>
            </a:r>
          </a:p>
          <a:p>
            <a:endParaRPr lang="en-US" sz="1800" dirty="0"/>
          </a:p>
          <a:p>
            <a:pPr lvl="4"/>
            <a:r>
              <a:rPr lang="en-US" sz="1800" dirty="0" smtClean="0"/>
              <a:t>17 responses  </a:t>
            </a:r>
          </a:p>
          <a:p>
            <a:endParaRPr lang="en-US" sz="1800" dirty="0"/>
          </a:p>
          <a:p>
            <a:r>
              <a:rPr lang="en-US" sz="1800" dirty="0" smtClean="0"/>
              <a:t>Academic. Career Development and Personal/Social</a:t>
            </a:r>
          </a:p>
          <a:p>
            <a:endParaRPr lang="en-US" sz="1800" dirty="0"/>
          </a:p>
          <a:p>
            <a:pPr lvl="4"/>
            <a:r>
              <a:rPr lang="en-US" sz="1800" dirty="0" smtClean="0"/>
              <a:t>18 responses</a:t>
            </a:r>
          </a:p>
          <a:p>
            <a:endParaRPr lang="en-US" sz="1800" dirty="0"/>
          </a:p>
          <a:p>
            <a:r>
              <a:rPr lang="en-US" sz="1800" dirty="0" smtClean="0"/>
              <a:t>Others </a:t>
            </a:r>
          </a:p>
          <a:p>
            <a:pPr lvl="4"/>
            <a:r>
              <a:rPr lang="en-US" sz="1200" dirty="0" smtClean="0"/>
              <a:t>Advocacy, Leadership, Collaboration   - Love this since they are the themes for the ASCA National Model</a:t>
            </a:r>
          </a:p>
          <a:p>
            <a:endParaRPr lang="en-US" sz="1800" dirty="0"/>
          </a:p>
          <a:p>
            <a:r>
              <a:rPr lang="en-US" sz="1800" dirty="0" smtClean="0"/>
              <a:t>Don’t Know </a:t>
            </a:r>
          </a:p>
          <a:p>
            <a:endParaRPr lang="en-US" sz="1800" dirty="0"/>
          </a:p>
          <a:p>
            <a:pPr lvl="4"/>
            <a:r>
              <a:rPr lang="en-US" sz="1800" dirty="0" smtClean="0"/>
              <a:t>3 responses   </a:t>
            </a:r>
          </a:p>
          <a:p>
            <a:endParaRPr lang="en-US" dirty="0" smtClean="0"/>
          </a:p>
          <a:p>
            <a:endParaRPr lang="en-US" dirty="0"/>
          </a:p>
        </p:txBody>
      </p:sp>
      <p:sp>
        <p:nvSpPr>
          <p:cNvPr id="10" name="Title 9"/>
          <p:cNvSpPr>
            <a:spLocks noGrp="1"/>
          </p:cNvSpPr>
          <p:nvPr>
            <p:ph type="title"/>
          </p:nvPr>
        </p:nvSpPr>
        <p:spPr/>
        <p:txBody>
          <a:bodyPr/>
          <a:lstStyle/>
          <a:p>
            <a:r>
              <a:rPr lang="en-US" b="1" dirty="0"/>
              <a:t>What are the 3 domains of the ASCA National Model?</a:t>
            </a:r>
            <a:br>
              <a:rPr lang="en-US" b="1" dirty="0"/>
            </a:b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smtClean="0"/>
          </a:p>
        </p:txBody>
      </p:sp>
    </p:spTree>
    <p:extLst>
      <p:ext uri="{BB962C8B-B14F-4D97-AF65-F5344CB8AC3E}">
        <p14:creationId xmlns:p14="http://schemas.microsoft.com/office/powerpoint/2010/main" val="3407335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b="1" dirty="0"/>
              <a:t>Your School Profile Data will be included in</a:t>
            </a:r>
            <a:br>
              <a:rPr lang="en-US" b="1" dirty="0"/>
            </a:b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861503"/>
            <a:ext cx="7548880" cy="4404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7335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sz="1800" dirty="0" smtClean="0"/>
              <a:t>NA = 6</a:t>
            </a:r>
          </a:p>
          <a:p>
            <a:r>
              <a:rPr lang="en-US" sz="1800" dirty="0" smtClean="0"/>
              <a:t>Don’t Know = 14</a:t>
            </a:r>
          </a:p>
          <a:p>
            <a:r>
              <a:rPr lang="en-US" sz="1800" dirty="0" smtClean="0"/>
              <a:t>0% = 2</a:t>
            </a:r>
          </a:p>
          <a:p>
            <a:r>
              <a:rPr lang="en-US" sz="1800" dirty="0" smtClean="0"/>
              <a:t>.5% = 1</a:t>
            </a:r>
          </a:p>
          <a:p>
            <a:r>
              <a:rPr lang="en-US" sz="1800" dirty="0"/>
              <a:t>2</a:t>
            </a:r>
            <a:r>
              <a:rPr lang="en-US" sz="1800" dirty="0" smtClean="0"/>
              <a:t>% = 1</a:t>
            </a:r>
          </a:p>
          <a:p>
            <a:r>
              <a:rPr lang="en-US" sz="1800" dirty="0" smtClean="0"/>
              <a:t>2.5% = 1</a:t>
            </a:r>
          </a:p>
          <a:p>
            <a:r>
              <a:rPr lang="en-US" sz="1800" dirty="0" smtClean="0"/>
              <a:t>3% = 1</a:t>
            </a:r>
          </a:p>
          <a:p>
            <a:r>
              <a:rPr lang="en-US" sz="1800" dirty="0" smtClean="0"/>
              <a:t>3.4% = 1</a:t>
            </a:r>
          </a:p>
          <a:p>
            <a:r>
              <a:rPr lang="en-US" sz="1800" dirty="0" smtClean="0"/>
              <a:t>3.6% = 2</a:t>
            </a:r>
          </a:p>
          <a:p>
            <a:r>
              <a:rPr lang="en-US" sz="1800" dirty="0" smtClean="0"/>
              <a:t>5% = 1</a:t>
            </a:r>
          </a:p>
          <a:p>
            <a:r>
              <a:rPr lang="en-US" sz="1800" dirty="0" smtClean="0"/>
              <a:t>8% = 1</a:t>
            </a:r>
          </a:p>
          <a:p>
            <a:r>
              <a:rPr lang="en-US" sz="1800" dirty="0" smtClean="0"/>
              <a:t>20% = 1</a:t>
            </a:r>
          </a:p>
          <a:p>
            <a:r>
              <a:rPr lang="en-US" sz="1800" dirty="0" smtClean="0"/>
              <a:t>28% = 1</a:t>
            </a:r>
          </a:p>
          <a:p>
            <a:r>
              <a:rPr lang="en-US" sz="1800" dirty="0" smtClean="0"/>
              <a:t>34% = 1</a:t>
            </a:r>
          </a:p>
          <a:p>
            <a:endParaRPr lang="en-US" sz="1800" dirty="0" smtClean="0"/>
          </a:p>
          <a:p>
            <a:endParaRPr lang="en-US" dirty="0"/>
          </a:p>
        </p:txBody>
      </p:sp>
      <p:sp>
        <p:nvSpPr>
          <p:cNvPr id="10" name="Title 9"/>
          <p:cNvSpPr>
            <a:spLocks noGrp="1"/>
          </p:cNvSpPr>
          <p:nvPr>
            <p:ph type="title"/>
          </p:nvPr>
        </p:nvSpPr>
        <p:spPr/>
        <p:txBody>
          <a:bodyPr/>
          <a:lstStyle/>
          <a:p>
            <a:r>
              <a:rPr lang="en-US" sz="2800" b="1" dirty="0"/>
              <a:t>What is the percentage of your drop out rate for your school for last year?</a:t>
            </a:r>
            <a:r>
              <a:rPr lang="en-US" b="1" dirty="0"/>
              <a:t/>
            </a:r>
            <a:br>
              <a:rPr lang="en-US" b="1" dirty="0"/>
            </a:b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Tree>
    <p:extLst>
      <p:ext uri="{BB962C8B-B14F-4D97-AF65-F5344CB8AC3E}">
        <p14:creationId xmlns:p14="http://schemas.microsoft.com/office/powerpoint/2010/main" val="3407335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8400</TotalTime>
  <Words>2448</Words>
  <Application>Microsoft Office PowerPoint</Application>
  <PresentationFormat>On-screen Show (4:3)</PresentationFormat>
  <Paragraphs>223</Paragraphs>
  <Slides>29</Slides>
  <Notes>7</Notes>
  <HiddenSlides>0</HiddenSlides>
  <MMClips>3</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CDE THEME</vt:lpstr>
      <vt:lpstr>Colorado Counselor Corps </vt:lpstr>
      <vt:lpstr>Overview of Webinar</vt:lpstr>
      <vt:lpstr>Counselor Corps Grant</vt:lpstr>
      <vt:lpstr>Colorado Counselor Corps Goals</vt:lpstr>
      <vt:lpstr>List the first sentence of your “Counseling” Vision Statement </vt:lpstr>
      <vt:lpstr>Estimate the percentage of time you currently spend on Direct Services in counseling?  </vt:lpstr>
      <vt:lpstr>What are the 3 domains of the ASCA National Model? </vt:lpstr>
      <vt:lpstr>Your School Profile Data will be included in </vt:lpstr>
      <vt:lpstr>What is the percentage of your drop out rate for your school for last year? </vt:lpstr>
      <vt:lpstr>What is the #1 indicator for a student going on to college? </vt:lpstr>
      <vt:lpstr>What is the student to counselor ratio in your building?  What is the recommended ASCA National Model ratio? </vt:lpstr>
      <vt:lpstr>What is one of your UIP's goals for your school?  Where can you find your UIP?  </vt:lpstr>
      <vt:lpstr>As a counselor, are you practicing "Random Acts of Guidance"?  </vt:lpstr>
      <vt:lpstr>Please feel free to add any comments, questions or topics you would like to see addressed at the Counselor Corps Webinars and Trainings. </vt:lpstr>
      <vt:lpstr>Pathway for change</vt:lpstr>
      <vt:lpstr>PowerPoint Presentation</vt:lpstr>
      <vt:lpstr>Your roadmap for change</vt:lpstr>
      <vt:lpstr>PowerPoint Presentation</vt:lpstr>
      <vt:lpstr>Data Collection</vt:lpstr>
      <vt:lpstr>A SNAPSHOT OF PROCESSES</vt:lpstr>
      <vt:lpstr>WHAT IS A NEED ANYWAY?</vt:lpstr>
      <vt:lpstr>WHAT IS AN ENVIRONMENTAL SCAN ANYWAY?</vt:lpstr>
      <vt:lpstr>ORGANIZATIONAL MODEL OF ENVIRONMENTAL SCAN DATA FOR SCHOOL COUNSELORS </vt:lpstr>
      <vt:lpstr>Homework  - Due Sept. 30th</vt:lpstr>
      <vt:lpstr>Homework </vt:lpstr>
      <vt:lpstr>Questions and Comments  </vt:lpstr>
      <vt:lpstr>THANK YOU SO MUCH!</vt:lpstr>
      <vt:lpstr>PowerPoint Presentation</vt:lpstr>
      <vt:lpstr>PowerPoint Presentation</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Pugh, Eva</cp:lastModifiedBy>
  <cp:revision>140</cp:revision>
  <cp:lastPrinted>2012-08-20T17:42:27Z</cp:lastPrinted>
  <dcterms:created xsi:type="dcterms:W3CDTF">2012-07-16T02:29:43Z</dcterms:created>
  <dcterms:modified xsi:type="dcterms:W3CDTF">2014-09-02T14:30:09Z</dcterms:modified>
</cp:coreProperties>
</file>