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20"/>
  </p:notesMasterIdLst>
  <p:sldIdLst>
    <p:sldId id="256" r:id="rId2"/>
    <p:sldId id="257" r:id="rId3"/>
    <p:sldId id="289" r:id="rId4"/>
    <p:sldId id="269" r:id="rId5"/>
    <p:sldId id="288" r:id="rId6"/>
    <p:sldId id="270" r:id="rId7"/>
    <p:sldId id="271" r:id="rId8"/>
    <p:sldId id="290" r:id="rId9"/>
    <p:sldId id="273" r:id="rId10"/>
    <p:sldId id="274" r:id="rId11"/>
    <p:sldId id="275" r:id="rId12"/>
    <p:sldId id="276" r:id="rId13"/>
    <p:sldId id="277" r:id="rId14"/>
    <p:sldId id="262" r:id="rId15"/>
    <p:sldId id="280" r:id="rId16"/>
    <p:sldId id="281" r:id="rId17"/>
    <p:sldId id="286"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ensen, Mandy" initials="CM" lastIdx="1" clrIdx="0">
    <p:extLst>
      <p:ext uri="{19B8F6BF-5375-455C-9EA6-DF929625EA0E}">
        <p15:presenceInfo xmlns:p15="http://schemas.microsoft.com/office/powerpoint/2012/main" userId="S::Christensen_a@cde.state.co.us::7d680085-0770-4f14-a671-40d34a9daa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82" d="100"/>
          <a:sy n="82" d="100"/>
        </p:scale>
        <p:origin x="66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postsecondary/autoenrollment" TargetMode="External"/><Relationship Id="rId2" Type="http://schemas.openxmlformats.org/officeDocument/2006/relationships/hyperlink" Target="https://app.smartsheet.com/b/form/f54bb0f7d53f430888241feea43858f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mailto:Friedman_A@cde.state.co.us" TargetMode="External"/><Relationship Id="rId2" Type="http://schemas.openxmlformats.org/officeDocument/2006/relationships/hyperlink" Target="mailto:Barczak_A@cde.state.co.us" TargetMode="External"/><Relationship Id="rId1" Type="http://schemas.openxmlformats.org/officeDocument/2006/relationships/slideLayout" Target="../slideLayouts/slideLayout2.xml"/><Relationship Id="rId4" Type="http://schemas.openxmlformats.org/officeDocument/2006/relationships/hyperlink" Target="mailto:Christensen_A@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cde.state.co.us/postsecondary/graduationguidelin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Automatic Enrollment in Advanced Courses Grant Program</a:t>
            </a:r>
          </a:p>
        </p:txBody>
      </p:sp>
      <p:sp>
        <p:nvSpPr>
          <p:cNvPr id="3" name="Subtitle 2"/>
          <p:cNvSpPr>
            <a:spLocks noGrp="1"/>
          </p:cNvSpPr>
          <p:nvPr>
            <p:ph type="subTitle" idx="1"/>
          </p:nvPr>
        </p:nvSpPr>
        <p:spPr>
          <a:xfrm>
            <a:off x="685800" y="4613946"/>
            <a:ext cx="7772400" cy="1525424"/>
          </a:xfrm>
        </p:spPr>
        <p:txBody>
          <a:bodyPr>
            <a:normAutofit/>
          </a:bodyPr>
          <a:lstStyle/>
          <a:p>
            <a:r>
              <a:rPr lang="en-US" dirty="0"/>
              <a:t>Pursuant to SB 19-059</a:t>
            </a:r>
            <a:endParaRPr lang="en-US" sz="3400" dirty="0"/>
          </a:p>
          <a:p>
            <a:r>
              <a:rPr lang="en-US" sz="3400" dirty="0"/>
              <a:t>Application Webinar 2021-2022</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3A03-E6AF-4935-B785-AC0C360CEE01}"/>
              </a:ext>
            </a:extLst>
          </p:cNvPr>
          <p:cNvSpPr>
            <a:spLocks noGrp="1"/>
          </p:cNvSpPr>
          <p:nvPr>
            <p:ph type="title"/>
          </p:nvPr>
        </p:nvSpPr>
        <p:spPr/>
        <p:txBody>
          <a:bodyPr/>
          <a:lstStyle/>
          <a:p>
            <a:r>
              <a:rPr lang="en-US" dirty="0"/>
              <a:t>Review Process and Timeline</a:t>
            </a:r>
          </a:p>
        </p:txBody>
      </p:sp>
      <p:sp>
        <p:nvSpPr>
          <p:cNvPr id="3" name="Content Placeholder 2">
            <a:extLst>
              <a:ext uri="{FF2B5EF4-FFF2-40B4-BE49-F238E27FC236}">
                <a16:creationId xmlns:a16="http://schemas.microsoft.com/office/drawing/2014/main" id="{D56A3028-07DA-4AC1-87E1-1AF66A3E90BF}"/>
              </a:ext>
            </a:extLst>
          </p:cNvPr>
          <p:cNvSpPr>
            <a:spLocks noGrp="1"/>
          </p:cNvSpPr>
          <p:nvPr>
            <p:ph idx="1"/>
          </p:nvPr>
        </p:nvSpPr>
        <p:spPr/>
        <p:txBody>
          <a:bodyPr>
            <a:normAutofit/>
          </a:bodyPr>
          <a:lstStyle/>
          <a:p>
            <a:r>
              <a:rPr lang="en-US" dirty="0"/>
              <a:t>Applications will be reviewed by CDE staff and peer reviewers to ensure they contain all required components. Applicants will be notified of final award status no later than </a:t>
            </a:r>
            <a:r>
              <a:rPr lang="en-US" b="1" dirty="0"/>
              <a:t>March 15, 2022.</a:t>
            </a:r>
            <a:endParaRPr lang="en-US" dirty="0"/>
          </a:p>
          <a:p>
            <a:pPr marL="0" indent="0">
              <a:buNone/>
            </a:pPr>
            <a:endParaRPr lang="en-US" dirty="0"/>
          </a:p>
          <a:p>
            <a:r>
              <a:rPr lang="en-US" b="1" dirty="0"/>
              <a:t>Note:</a:t>
            </a:r>
            <a:r>
              <a:rPr lang="en-US" dirty="0"/>
              <a:t> This is a competitive process – </a:t>
            </a:r>
            <a:r>
              <a:rPr lang="en-US" u="sng" dirty="0"/>
              <a:t>applicants must meet all rubric criteria to be approved for funding</a:t>
            </a:r>
            <a:r>
              <a:rPr lang="en-US" dirty="0"/>
              <a:t>. Applications that do not meet all criteria may be asked to submit revisions that would bring the application up to a fundable level. There is no guarantee that submitting an application will result in funding or funding at the requested level. All award decisions are final. Applicants that do not meet the qualifications may reapply for future grant opportunities.</a:t>
            </a:r>
          </a:p>
        </p:txBody>
      </p:sp>
      <p:sp>
        <p:nvSpPr>
          <p:cNvPr id="4" name="Slide Number Placeholder 3">
            <a:extLst>
              <a:ext uri="{FF2B5EF4-FFF2-40B4-BE49-F238E27FC236}">
                <a16:creationId xmlns:a16="http://schemas.microsoft.com/office/drawing/2014/main" id="{18F4C71B-E5B5-49FC-B5E3-453B1A032AEE}"/>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7635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CADC-A13B-416A-AE5C-1D740A325394}"/>
              </a:ext>
            </a:extLst>
          </p:cNvPr>
          <p:cNvSpPr>
            <a:spLocks noGrp="1"/>
          </p:cNvSpPr>
          <p:nvPr>
            <p:ph type="title"/>
          </p:nvPr>
        </p:nvSpPr>
        <p:spPr/>
        <p:txBody>
          <a:bodyPr/>
          <a:lstStyle/>
          <a:p>
            <a:r>
              <a:rPr lang="en-US" dirty="0"/>
              <a:t>Submission Process and Deadline</a:t>
            </a:r>
          </a:p>
        </p:txBody>
      </p:sp>
      <p:sp>
        <p:nvSpPr>
          <p:cNvPr id="7" name="Content Placeholder 6">
            <a:extLst>
              <a:ext uri="{FF2B5EF4-FFF2-40B4-BE49-F238E27FC236}">
                <a16:creationId xmlns:a16="http://schemas.microsoft.com/office/drawing/2014/main" id="{8D5D9681-A674-4055-AC78-E508335D05B3}"/>
              </a:ext>
            </a:extLst>
          </p:cNvPr>
          <p:cNvSpPr>
            <a:spLocks noGrp="1"/>
          </p:cNvSpPr>
          <p:nvPr>
            <p:ph idx="1"/>
          </p:nvPr>
        </p:nvSpPr>
        <p:spPr/>
        <p:txBody>
          <a:bodyPr>
            <a:normAutofit/>
          </a:bodyPr>
          <a:lstStyle/>
          <a:p>
            <a:r>
              <a:rPr lang="en-US" dirty="0"/>
              <a:t>The application must be submitted </a:t>
            </a:r>
            <a:r>
              <a:rPr lang="en-US" dirty="0">
                <a:hlinkClick r:id="rId2"/>
              </a:rPr>
              <a:t>online via Smartsheet </a:t>
            </a:r>
            <a:r>
              <a:rPr lang="en-US" dirty="0"/>
              <a:t>by </a:t>
            </a:r>
            <a:r>
              <a:rPr lang="en-US" b="1" dirty="0">
                <a:solidFill>
                  <a:srgbClr val="C00000"/>
                </a:solidFill>
              </a:rPr>
              <a:t>Wednesday, December 15, 2021 by 11:59 pm</a:t>
            </a:r>
            <a:r>
              <a:rPr lang="en-US" dirty="0"/>
              <a:t>.</a:t>
            </a:r>
          </a:p>
          <a:p>
            <a:r>
              <a:rPr lang="en-US" dirty="0"/>
              <a:t>You must attach these items to your application in Smartsheet:</a:t>
            </a:r>
          </a:p>
          <a:p>
            <a:pPr lvl="1"/>
            <a:r>
              <a:rPr lang="en-US" dirty="0"/>
              <a:t>The Program Assurances Form (page 8 of the RFA)</a:t>
            </a:r>
          </a:p>
          <a:p>
            <a:pPr lvl="1"/>
            <a:r>
              <a:rPr lang="en-US" dirty="0"/>
              <a:t>The Excel Budget Workbook</a:t>
            </a:r>
          </a:p>
          <a:p>
            <a:pPr lvl="1"/>
            <a:r>
              <a:rPr lang="en-US" dirty="0"/>
              <a:t>(These are available for download on the CDE website at </a:t>
            </a:r>
            <a:r>
              <a:rPr lang="en-US" dirty="0">
                <a:hlinkClick r:id="rId3"/>
              </a:rPr>
              <a:t>http://www.cde.state.co.us/postsecondary/autoenrollment</a:t>
            </a:r>
            <a:r>
              <a:rPr lang="en-US" dirty="0"/>
              <a:t> )</a:t>
            </a:r>
          </a:p>
          <a:p>
            <a:pPr lvl="1"/>
            <a:endParaRPr lang="en-US" dirty="0"/>
          </a:p>
          <a:p>
            <a:pPr marL="233363" lvl="1"/>
            <a:r>
              <a:rPr lang="en-US" sz="2400" dirty="0"/>
              <a:t>Do not submit a PDF, Word, or written version of your application. Type directly in the Smartsheet fields.</a:t>
            </a:r>
          </a:p>
          <a:p>
            <a:pPr marL="233363" lvl="1"/>
            <a:r>
              <a:rPr lang="en-US" sz="2400" dirty="0"/>
              <a:t>Incomplete or late applications will not be considered.</a:t>
            </a:r>
          </a:p>
        </p:txBody>
      </p:sp>
      <p:sp>
        <p:nvSpPr>
          <p:cNvPr id="4" name="Slide Number Placeholder 3">
            <a:extLst>
              <a:ext uri="{FF2B5EF4-FFF2-40B4-BE49-F238E27FC236}">
                <a16:creationId xmlns:a16="http://schemas.microsoft.com/office/drawing/2014/main" id="{E7288383-A8EC-4F87-A969-8175104A31F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76938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EB09B-8DD1-4507-88D6-C2AC52BF538A}"/>
              </a:ext>
            </a:extLst>
          </p:cNvPr>
          <p:cNvSpPr>
            <a:spLocks noGrp="1"/>
          </p:cNvSpPr>
          <p:nvPr>
            <p:ph type="title"/>
          </p:nvPr>
        </p:nvSpPr>
        <p:spPr/>
        <p:txBody>
          <a:bodyPr/>
          <a:lstStyle/>
          <a:p>
            <a:r>
              <a:rPr lang="en-US" dirty="0"/>
              <a:t>Application Format</a:t>
            </a:r>
          </a:p>
        </p:txBody>
      </p:sp>
      <p:sp>
        <p:nvSpPr>
          <p:cNvPr id="3" name="Content Placeholder 2">
            <a:extLst>
              <a:ext uri="{FF2B5EF4-FFF2-40B4-BE49-F238E27FC236}">
                <a16:creationId xmlns:a16="http://schemas.microsoft.com/office/drawing/2014/main" id="{BAFDCA6C-8430-4F26-980B-D74003A6FECE}"/>
              </a:ext>
            </a:extLst>
          </p:cNvPr>
          <p:cNvSpPr>
            <a:spLocks noGrp="1"/>
          </p:cNvSpPr>
          <p:nvPr>
            <p:ph idx="1"/>
          </p:nvPr>
        </p:nvSpPr>
        <p:spPr/>
        <p:txBody>
          <a:bodyPr/>
          <a:lstStyle/>
          <a:p>
            <a:pPr lvl="0"/>
            <a:r>
              <a:rPr lang="en-US" dirty="0"/>
              <a:t>The total narrative (Part II) of the application cannot exceed 1500 words total (about 3 single spaced pages). </a:t>
            </a:r>
          </a:p>
          <a:p>
            <a:pPr lvl="0"/>
            <a:r>
              <a:rPr lang="en-US" dirty="0"/>
              <a:t>The Program Assurances Form (Part IC, page 8 of the RFA) must include original signatures of the lead organization/fiscal agent.</a:t>
            </a:r>
          </a:p>
        </p:txBody>
      </p:sp>
      <p:sp>
        <p:nvSpPr>
          <p:cNvPr id="4" name="Slide Number Placeholder 3">
            <a:extLst>
              <a:ext uri="{FF2B5EF4-FFF2-40B4-BE49-F238E27FC236}">
                <a16:creationId xmlns:a16="http://schemas.microsoft.com/office/drawing/2014/main" id="{94FE87B5-CA3A-4D29-AB5F-5F21F32FA499}"/>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96576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9478-7233-4231-87D7-61822B52EBB2}"/>
              </a:ext>
            </a:extLst>
          </p:cNvPr>
          <p:cNvSpPr>
            <a:spLocks noGrp="1"/>
          </p:cNvSpPr>
          <p:nvPr>
            <p:ph type="title"/>
          </p:nvPr>
        </p:nvSpPr>
        <p:spPr/>
        <p:txBody>
          <a:bodyPr/>
          <a:lstStyle/>
          <a:p>
            <a:r>
              <a:rPr lang="en-US" dirty="0"/>
              <a:t>Required Elements</a:t>
            </a:r>
          </a:p>
        </p:txBody>
      </p:sp>
      <p:sp>
        <p:nvSpPr>
          <p:cNvPr id="3" name="Content Placeholder 2">
            <a:extLst>
              <a:ext uri="{FF2B5EF4-FFF2-40B4-BE49-F238E27FC236}">
                <a16:creationId xmlns:a16="http://schemas.microsoft.com/office/drawing/2014/main" id="{2E6737A1-FB5A-4910-93B0-F17471BEF634}"/>
              </a:ext>
            </a:extLst>
          </p:cNvPr>
          <p:cNvSpPr>
            <a:spLocks noGrp="1"/>
          </p:cNvSpPr>
          <p:nvPr>
            <p:ph idx="1"/>
          </p:nvPr>
        </p:nvSpPr>
        <p:spPr>
          <a:xfrm>
            <a:off x="628650" y="1463040"/>
            <a:ext cx="8003622" cy="4640674"/>
          </a:xfrm>
        </p:spPr>
        <p:txBody>
          <a:bodyPr>
            <a:normAutofit fontScale="92500" lnSpcReduction="10000"/>
          </a:bodyPr>
          <a:lstStyle/>
          <a:p>
            <a:r>
              <a:rPr lang="en-US" dirty="0"/>
              <a:t>The format outlined below must be followed in order to assure consistent application of the evaluation criteria. See Evaluation Rubric (page 10 of RFA) for specific selection criteria needed in Part II (Narrative).</a:t>
            </a:r>
          </a:p>
          <a:p>
            <a:pPr marL="0" indent="0">
              <a:buNone/>
            </a:pPr>
            <a:endParaRPr lang="en-US" dirty="0"/>
          </a:p>
          <a:p>
            <a:pPr marL="0" indent="0">
              <a:buNone/>
            </a:pPr>
            <a:r>
              <a:rPr lang="en-US" b="1" dirty="0"/>
              <a:t>Part I: Application Introduction (not scored)</a:t>
            </a:r>
          </a:p>
          <a:p>
            <a:pPr lvl="1"/>
            <a:r>
              <a:rPr lang="en-US" dirty="0"/>
              <a:t>Part IA: Applicant Information</a:t>
            </a:r>
          </a:p>
          <a:p>
            <a:pPr lvl="1"/>
            <a:r>
              <a:rPr lang="en-US" dirty="0"/>
              <a:t>Part IB: Recipient School Information</a:t>
            </a:r>
          </a:p>
          <a:p>
            <a:pPr lvl="1"/>
            <a:r>
              <a:rPr lang="en-US" dirty="0"/>
              <a:t>Part IC: Program Assurances Form (to be signed and uploaded to Smartsheet)</a:t>
            </a:r>
          </a:p>
          <a:p>
            <a:pPr marL="0" indent="0">
              <a:buNone/>
            </a:pPr>
            <a:endParaRPr lang="en-US" dirty="0"/>
          </a:p>
          <a:p>
            <a:pPr marL="0" indent="0">
              <a:buNone/>
            </a:pPr>
            <a:r>
              <a:rPr lang="en-US" b="1" dirty="0"/>
              <a:t>Part II: Narrative (scored)</a:t>
            </a:r>
          </a:p>
          <a:p>
            <a:pPr lvl="1"/>
            <a:r>
              <a:rPr lang="en-US" dirty="0"/>
              <a:t>Narrative Responses (1-5)</a:t>
            </a:r>
          </a:p>
          <a:p>
            <a:pPr lvl="1"/>
            <a:r>
              <a:rPr lang="en-US" dirty="0"/>
              <a:t>Excel Budget Workbook (to be completed and uploaded to Smartsheet)</a:t>
            </a:r>
          </a:p>
        </p:txBody>
      </p:sp>
      <p:sp>
        <p:nvSpPr>
          <p:cNvPr id="4" name="Slide Number Placeholder 3">
            <a:extLst>
              <a:ext uri="{FF2B5EF4-FFF2-40B4-BE49-F238E27FC236}">
                <a16:creationId xmlns:a16="http://schemas.microsoft.com/office/drawing/2014/main" id="{DBC7056D-B299-424E-8E4A-203D67ADB1BD}"/>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4838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Review Process</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664782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88969D8-0331-473D-A84C-7D79B9DC2ECD}"/>
              </a:ext>
            </a:extLst>
          </p:cNvPr>
          <p:cNvSpPr>
            <a:spLocks noGrp="1"/>
          </p:cNvSpPr>
          <p:nvPr>
            <p:ph type="title"/>
          </p:nvPr>
        </p:nvSpPr>
        <p:spPr/>
        <p:txBody>
          <a:bodyPr/>
          <a:lstStyle/>
          <a:p>
            <a:r>
              <a:rPr lang="en-US" dirty="0"/>
              <a:t>Evaluation Rubric</a:t>
            </a:r>
          </a:p>
        </p:txBody>
      </p:sp>
      <p:sp>
        <p:nvSpPr>
          <p:cNvPr id="10" name="Content Placeholder 9">
            <a:extLst>
              <a:ext uri="{FF2B5EF4-FFF2-40B4-BE49-F238E27FC236}">
                <a16:creationId xmlns:a16="http://schemas.microsoft.com/office/drawing/2014/main" id="{A560ECBD-F5A6-4E9C-81CA-5A02B653C700}"/>
              </a:ext>
            </a:extLst>
          </p:cNvPr>
          <p:cNvSpPr>
            <a:spLocks noGrp="1"/>
          </p:cNvSpPr>
          <p:nvPr>
            <p:ph idx="1"/>
          </p:nvPr>
        </p:nvSpPr>
        <p:spPr/>
        <p:txBody>
          <a:bodyPr>
            <a:normAutofit/>
          </a:bodyPr>
          <a:lstStyle/>
          <a:p>
            <a:r>
              <a:rPr lang="en-US" b="1" dirty="0"/>
              <a:t>Part II: Narrative</a:t>
            </a:r>
            <a:br>
              <a:rPr lang="en-US" b="1" dirty="0"/>
            </a:br>
            <a:r>
              <a:rPr lang="en-US" dirty="0"/>
              <a:t>The following criteria will be used by reviewers to evaluate the application as a whole. In order for the application to be recommended for funding, it must meet all rubric criteria.</a:t>
            </a:r>
          </a:p>
        </p:txBody>
      </p:sp>
      <p:sp>
        <p:nvSpPr>
          <p:cNvPr id="4" name="Slide Number Placeholder 3">
            <a:extLst>
              <a:ext uri="{FF2B5EF4-FFF2-40B4-BE49-F238E27FC236}">
                <a16:creationId xmlns:a16="http://schemas.microsoft.com/office/drawing/2014/main" id="{E3DB49F8-8F2C-47AE-BADC-053C9EAC0730}"/>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52475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7EC8E-EA03-4085-A2A3-2BB105AABF50}"/>
              </a:ext>
            </a:extLst>
          </p:cNvPr>
          <p:cNvSpPr>
            <a:spLocks noGrp="1"/>
          </p:cNvSpPr>
          <p:nvPr>
            <p:ph type="title"/>
          </p:nvPr>
        </p:nvSpPr>
        <p:spPr/>
        <p:txBody>
          <a:bodyPr/>
          <a:lstStyle/>
          <a:p>
            <a:r>
              <a:rPr lang="en-US" dirty="0"/>
              <a:t>Evaluation Rubric (continued)</a:t>
            </a:r>
          </a:p>
        </p:txBody>
      </p:sp>
      <p:sp>
        <p:nvSpPr>
          <p:cNvPr id="4" name="Slide Number Placeholder 3">
            <a:extLst>
              <a:ext uri="{FF2B5EF4-FFF2-40B4-BE49-F238E27FC236}">
                <a16:creationId xmlns:a16="http://schemas.microsoft.com/office/drawing/2014/main" id="{C386602C-BC28-4035-9A56-8D124210B2B5}"/>
              </a:ext>
            </a:extLst>
          </p:cNvPr>
          <p:cNvSpPr>
            <a:spLocks noGrp="1"/>
          </p:cNvSpPr>
          <p:nvPr>
            <p:ph type="sldNum" sz="quarter" idx="12"/>
          </p:nvPr>
        </p:nvSpPr>
        <p:spPr/>
        <p:txBody>
          <a:bodyPr/>
          <a:lstStyle/>
          <a:p>
            <a:fld id="{C479D5F6-EDCB-402A-AC08-4943A1820E8F}" type="slidenum">
              <a:rPr lang="en-US" smtClean="0"/>
              <a:pPr/>
              <a:t>16</a:t>
            </a:fld>
            <a:endParaRPr lang="en-US" dirty="0"/>
          </a:p>
        </p:txBody>
      </p:sp>
      <p:pic>
        <p:nvPicPr>
          <p:cNvPr id="7" name="Picture 6" descr="Narrative rubric: includes all 5 narrative prompts plus the questions &quot;Does the LEP currently have an automatic enrollment program in place? Y/N&quot; and Applicant completed and submitted Excel Budget Workbook. Met/Did not meet&quot;.">
            <a:extLst>
              <a:ext uri="{FF2B5EF4-FFF2-40B4-BE49-F238E27FC236}">
                <a16:creationId xmlns:a16="http://schemas.microsoft.com/office/drawing/2014/main" id="{73E1C0FE-6275-4C80-9038-294AD17040EE}"/>
              </a:ext>
            </a:extLst>
          </p:cNvPr>
          <p:cNvPicPr>
            <a:picLocks noChangeAspect="1"/>
          </p:cNvPicPr>
          <p:nvPr/>
        </p:nvPicPr>
        <p:blipFill>
          <a:blip r:embed="rId2"/>
          <a:stretch>
            <a:fillRect/>
          </a:stretch>
        </p:blipFill>
        <p:spPr>
          <a:xfrm>
            <a:off x="130629" y="1378498"/>
            <a:ext cx="9021753" cy="4583763"/>
          </a:xfrm>
          <a:prstGeom prst="rect">
            <a:avLst/>
          </a:prstGeom>
        </p:spPr>
      </p:pic>
    </p:spTree>
    <p:extLst>
      <p:ext uri="{BB962C8B-B14F-4D97-AF65-F5344CB8AC3E}">
        <p14:creationId xmlns:p14="http://schemas.microsoft.com/office/powerpoint/2010/main" val="1682457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23F8-2074-4748-A418-F2EE6E43B5F2}"/>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8CF42D49-C795-41EF-A364-30672F5C0D53}"/>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86079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4B84-0957-48FA-B06C-56988DBC33B3}"/>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A1B15AB4-4FE2-40B0-AEF9-71F86C3A6AC4}"/>
              </a:ext>
            </a:extLst>
          </p:cNvPr>
          <p:cNvSpPr>
            <a:spLocks noGrp="1"/>
          </p:cNvSpPr>
          <p:nvPr>
            <p:ph idx="1"/>
          </p:nvPr>
        </p:nvSpPr>
        <p:spPr>
          <a:xfrm>
            <a:off x="628649" y="1463040"/>
            <a:ext cx="8291415" cy="4640674"/>
          </a:xfrm>
        </p:spPr>
        <p:txBody>
          <a:bodyPr>
            <a:normAutofit/>
          </a:bodyPr>
          <a:lstStyle/>
          <a:p>
            <a:pPr marL="0" indent="0">
              <a:buNone/>
            </a:pPr>
            <a:r>
              <a:rPr lang="en-US" b="1" dirty="0"/>
              <a:t>Program Questions:</a:t>
            </a:r>
            <a:endParaRPr lang="en-US" dirty="0"/>
          </a:p>
          <a:p>
            <a:r>
              <a:rPr lang="en-US" dirty="0"/>
              <a:t>Alena Barczak, Office of Postsecondary &amp; Workforce Readiness</a:t>
            </a:r>
            <a:br>
              <a:rPr lang="en-US" dirty="0"/>
            </a:br>
            <a:r>
              <a:rPr lang="en-US" dirty="0"/>
              <a:t>(303) 548-8427| </a:t>
            </a:r>
            <a:r>
              <a:rPr lang="en-US" u="sng" dirty="0">
                <a:hlinkClick r:id="rId2"/>
              </a:rPr>
              <a:t>Barczak_A@cde.state.co.us</a:t>
            </a:r>
            <a:r>
              <a:rPr lang="en-US" u="sng" dirty="0"/>
              <a:t> </a:t>
            </a:r>
            <a:endParaRPr lang="en-US" dirty="0"/>
          </a:p>
          <a:p>
            <a:pPr marL="0" indent="0">
              <a:buNone/>
            </a:pPr>
            <a:endParaRPr lang="en-US" dirty="0"/>
          </a:p>
          <a:p>
            <a:pPr marL="0" indent="0">
              <a:buNone/>
            </a:pPr>
            <a:r>
              <a:rPr lang="en-US" b="1" dirty="0"/>
              <a:t>Budget/Fiscal Questions:</a:t>
            </a:r>
          </a:p>
          <a:p>
            <a:r>
              <a:rPr lang="en-US" dirty="0"/>
              <a:t>Anna Friedman, Office of Grants Fiscal</a:t>
            </a:r>
            <a:br>
              <a:rPr lang="en-US" dirty="0"/>
            </a:br>
            <a:r>
              <a:rPr lang="en-US" dirty="0"/>
              <a:t>(720) 778-1877| </a:t>
            </a:r>
            <a:r>
              <a:rPr lang="en-US" u="sng" dirty="0">
                <a:hlinkClick r:id="rId3"/>
              </a:rPr>
              <a:t>Friedman_A@cde.state.co.us</a:t>
            </a:r>
            <a:r>
              <a:rPr lang="en-US" u="sng" dirty="0"/>
              <a:t> </a:t>
            </a:r>
            <a:endParaRPr lang="en-US" dirty="0"/>
          </a:p>
          <a:p>
            <a:pPr marL="0" indent="0">
              <a:buNone/>
            </a:pPr>
            <a:endParaRPr lang="en-US" dirty="0"/>
          </a:p>
          <a:p>
            <a:pPr marL="0" indent="0">
              <a:buNone/>
            </a:pPr>
            <a:r>
              <a:rPr lang="en-US" b="1" dirty="0"/>
              <a:t>Application Questions:</a:t>
            </a:r>
          </a:p>
          <a:p>
            <a:r>
              <a:rPr lang="en-US" dirty="0"/>
              <a:t>Mandy Christensen, Office of Competitive Grants and Awards</a:t>
            </a:r>
            <a:br>
              <a:rPr lang="en-US" dirty="0"/>
            </a:br>
            <a:r>
              <a:rPr lang="en-US" dirty="0"/>
              <a:t>(303) 866-6250 | </a:t>
            </a:r>
            <a:r>
              <a:rPr lang="en-US" u="sng" dirty="0">
                <a:hlinkClick r:id="rId4"/>
              </a:rPr>
              <a:t>Christensen_A@cde.state.co.us</a:t>
            </a:r>
            <a:endParaRPr lang="en-US" dirty="0"/>
          </a:p>
        </p:txBody>
      </p:sp>
      <p:sp>
        <p:nvSpPr>
          <p:cNvPr id="4" name="Slide Number Placeholder 3">
            <a:extLst>
              <a:ext uri="{FF2B5EF4-FFF2-40B4-BE49-F238E27FC236}">
                <a16:creationId xmlns:a16="http://schemas.microsoft.com/office/drawing/2014/main" id="{318C4F07-05E7-47FC-B662-974EF9956704}"/>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31687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All students deserve the opportunity to learn higher-level content, and students who have access to a rigorous curriculum perform better across multiple measures, including graduating high school and completing higher education.</a:t>
            </a:r>
          </a:p>
          <a:p>
            <a:r>
              <a:rPr lang="en-US" dirty="0"/>
              <a:t>Traditionally, disadvantaged minorities and low-income students of all racial and ethnic backgrounds who perform well in school do not enroll in advanced classes at the same rate as their peers, regardless of preparedness.</a:t>
            </a:r>
          </a:p>
          <a:p>
            <a:r>
              <a:rPr lang="en-US" dirty="0"/>
              <a:t>High school </a:t>
            </a:r>
            <a:r>
              <a:rPr lang="en-US" dirty="0">
                <a:hlinkClick r:id="rId2"/>
              </a:rPr>
              <a:t>Graduation Guidelines</a:t>
            </a:r>
            <a:r>
              <a:rPr lang="en-US" dirty="0"/>
              <a:t> adopted by the Colorado State Board of Education require students to demonstrate competency in Mathematics and Reading/Writing/Communicating to graduate, which can include achieving a sufficient score on an Advanced Placement or International Baccalaureate exam.</a:t>
            </a:r>
          </a:p>
          <a:p>
            <a:r>
              <a:rPr lang="en-US" dirty="0"/>
              <a:t>A school's or school district's course placement policies and decisions impact a student's opportunity to reach his or her full academic potential.</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868F-860D-4332-B574-0287DAC0F11D}"/>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B85BFB6E-14B9-4839-8A7C-1260B94A2F1D}"/>
              </a:ext>
            </a:extLst>
          </p:cNvPr>
          <p:cNvSpPr>
            <a:spLocks noGrp="1"/>
          </p:cNvSpPr>
          <p:nvPr>
            <p:ph idx="1"/>
          </p:nvPr>
        </p:nvSpPr>
        <p:spPr/>
        <p:txBody>
          <a:bodyPr/>
          <a:lstStyle/>
          <a:p>
            <a:r>
              <a:rPr lang="en-US" dirty="0"/>
              <a:t>The John W. Buckner Automatic Enrollment in Advanced Courses Grant Program is intended to increase the number of students enrolled in advanced courses for subjects in which the student has demonstrated proficiency.</a:t>
            </a:r>
          </a:p>
          <a:p>
            <a:pPr marL="0" indent="0">
              <a:buNone/>
            </a:pPr>
            <a:endParaRPr lang="en-US" dirty="0"/>
          </a:p>
          <a:p>
            <a:r>
              <a:rPr lang="en-US" dirty="0"/>
              <a:t>"Advanced course" means an advanced course of study in any subject, including:</a:t>
            </a:r>
          </a:p>
          <a:p>
            <a:pPr lvl="1"/>
            <a:r>
              <a:rPr lang="en-US" dirty="0"/>
              <a:t>an Advanced Placement course;</a:t>
            </a:r>
          </a:p>
          <a:p>
            <a:pPr lvl="1"/>
            <a:r>
              <a:rPr lang="en-US" dirty="0"/>
              <a:t>an International Baccalaureate course;</a:t>
            </a:r>
          </a:p>
          <a:p>
            <a:pPr lvl="1"/>
            <a:r>
              <a:rPr lang="en-US" dirty="0"/>
              <a:t>or a course designated by a school district as an honors, gifted, or accelerated course.</a:t>
            </a:r>
          </a:p>
          <a:p>
            <a:endParaRPr lang="en-US" dirty="0"/>
          </a:p>
        </p:txBody>
      </p:sp>
      <p:sp>
        <p:nvSpPr>
          <p:cNvPr id="4" name="Slide Number Placeholder 3">
            <a:extLst>
              <a:ext uri="{FF2B5EF4-FFF2-40B4-BE49-F238E27FC236}">
                <a16:creationId xmlns:a16="http://schemas.microsoft.com/office/drawing/2014/main" id="{8C174679-FEBE-4D0B-A904-2BEA7863E08A}"/>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1264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8E4CD-4E9E-4533-BACF-BF716A185E43}"/>
              </a:ext>
            </a:extLst>
          </p:cNvPr>
          <p:cNvSpPr>
            <a:spLocks noGrp="1"/>
          </p:cNvSpPr>
          <p:nvPr>
            <p:ph type="title"/>
          </p:nvPr>
        </p:nvSpPr>
        <p:spPr/>
        <p:txBody>
          <a:bodyPr/>
          <a:lstStyle/>
          <a:p>
            <a:r>
              <a:rPr lang="en-US" dirty="0"/>
              <a:t>Eligible Applicants</a:t>
            </a:r>
          </a:p>
        </p:txBody>
      </p:sp>
      <p:sp>
        <p:nvSpPr>
          <p:cNvPr id="3" name="Content Placeholder 2">
            <a:extLst>
              <a:ext uri="{FF2B5EF4-FFF2-40B4-BE49-F238E27FC236}">
                <a16:creationId xmlns:a16="http://schemas.microsoft.com/office/drawing/2014/main" id="{85E80609-3C9E-4410-A40B-9BA4364EAAD9}"/>
              </a:ext>
            </a:extLst>
          </p:cNvPr>
          <p:cNvSpPr>
            <a:spLocks noGrp="1"/>
          </p:cNvSpPr>
          <p:nvPr>
            <p:ph idx="1"/>
          </p:nvPr>
        </p:nvSpPr>
        <p:spPr/>
        <p:txBody>
          <a:bodyPr>
            <a:normAutofit fontScale="85000" lnSpcReduction="20000"/>
          </a:bodyPr>
          <a:lstStyle/>
          <a:p>
            <a:pPr marL="0" indent="0">
              <a:buNone/>
            </a:pPr>
            <a:r>
              <a:rPr lang="en-US" dirty="0"/>
              <a:t>Local Education Providers (LEPs) are eligible to apply for this opportunity. An eligible LEP is:</a:t>
            </a:r>
          </a:p>
          <a:p>
            <a:pPr lvl="1"/>
            <a:r>
              <a:rPr lang="en-US" dirty="0"/>
              <a:t>A School District (a school operating within the district may not submit a standalone application);</a:t>
            </a:r>
          </a:p>
          <a:p>
            <a:pPr lvl="1"/>
            <a:r>
              <a:rPr lang="en-US" dirty="0"/>
              <a:t>A School (only if the authorizing district does not intend to submit an application)</a:t>
            </a:r>
          </a:p>
          <a:p>
            <a:pPr lvl="1"/>
            <a:r>
              <a:rPr lang="en-US" dirty="0"/>
              <a:t>A Board of Cooperative Educational Services (BOCES);</a:t>
            </a:r>
          </a:p>
          <a:p>
            <a:pPr lvl="1"/>
            <a:r>
              <a:rPr lang="en-US" dirty="0"/>
              <a:t>A Charter School authorized by a School District; or</a:t>
            </a:r>
          </a:p>
          <a:p>
            <a:pPr lvl="1"/>
            <a:r>
              <a:rPr lang="en-US" dirty="0"/>
              <a:t>A Charter School authorized by the Charter School Institute.</a:t>
            </a:r>
          </a:p>
          <a:p>
            <a:pPr marL="0" indent="0">
              <a:buNone/>
            </a:pPr>
            <a:endParaRPr lang="en-US" dirty="0"/>
          </a:p>
          <a:p>
            <a:r>
              <a:rPr lang="en-US" dirty="0"/>
              <a:t>An application from an individual school must be submitted by the Chief Administrative Officer of the school (if the authorizing district does not intend to submit an application) and, if the school is not a charter school, the school must notify the superintendent of the authorized school district of the application. The school’s district will be the fiscal agent, if funded.</a:t>
            </a:r>
          </a:p>
          <a:p>
            <a:pPr marL="0" indent="0">
              <a:buNone/>
            </a:pPr>
            <a:endParaRPr lang="en-US" dirty="0"/>
          </a:p>
          <a:p>
            <a:r>
              <a:rPr lang="en-US" dirty="0"/>
              <a:t>A charter school’s authorizer will be the fiscal agent, if funded. A charter school may also be included in a district application.</a:t>
            </a:r>
          </a:p>
        </p:txBody>
      </p:sp>
      <p:sp>
        <p:nvSpPr>
          <p:cNvPr id="4" name="Slide Number Placeholder 3">
            <a:extLst>
              <a:ext uri="{FF2B5EF4-FFF2-40B4-BE49-F238E27FC236}">
                <a16:creationId xmlns:a16="http://schemas.microsoft.com/office/drawing/2014/main" id="{652B3821-94DE-4B83-B0D5-6B0853E021AA}"/>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95491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8E4CD-4E9E-4533-BACF-BF716A185E43}"/>
              </a:ext>
            </a:extLst>
          </p:cNvPr>
          <p:cNvSpPr>
            <a:spLocks noGrp="1"/>
          </p:cNvSpPr>
          <p:nvPr>
            <p:ph type="title"/>
          </p:nvPr>
        </p:nvSpPr>
        <p:spPr/>
        <p:txBody>
          <a:bodyPr/>
          <a:lstStyle/>
          <a:p>
            <a:r>
              <a:rPr lang="en-US" dirty="0"/>
              <a:t>Eligible Applicants (continued)</a:t>
            </a:r>
          </a:p>
        </p:txBody>
      </p:sp>
      <p:sp>
        <p:nvSpPr>
          <p:cNvPr id="3" name="Content Placeholder 2">
            <a:extLst>
              <a:ext uri="{FF2B5EF4-FFF2-40B4-BE49-F238E27FC236}">
                <a16:creationId xmlns:a16="http://schemas.microsoft.com/office/drawing/2014/main" id="{85E80609-3C9E-4410-A40B-9BA4364EAAD9}"/>
              </a:ext>
            </a:extLst>
          </p:cNvPr>
          <p:cNvSpPr>
            <a:spLocks noGrp="1"/>
          </p:cNvSpPr>
          <p:nvPr>
            <p:ph idx="1"/>
          </p:nvPr>
        </p:nvSpPr>
        <p:spPr>
          <a:xfrm>
            <a:off x="628650" y="1463039"/>
            <a:ext cx="7886700" cy="4891107"/>
          </a:xfrm>
        </p:spPr>
        <p:txBody>
          <a:bodyPr>
            <a:normAutofit fontScale="92500" lnSpcReduction="10000"/>
          </a:bodyPr>
          <a:lstStyle/>
          <a:p>
            <a:r>
              <a:rPr lang="en-US" dirty="0"/>
              <a:t>An LEP is eligible for the grant program if the LEP automatically enrolls each student entering the ninth grade or higher in an advanced course based on any of the following criteria:</a:t>
            </a:r>
          </a:p>
          <a:p>
            <a:pPr lvl="1"/>
            <a:r>
              <a:rPr lang="en-US" dirty="0"/>
              <a:t>The student achieved a score that is equivalent to, or exceeds, demonstrating proficiency on the state assessment that was administered pursuant to section 22-7-1006.3 for the preceding academic year, referred to in this section as an "eligible score", as follows:</a:t>
            </a:r>
          </a:p>
          <a:p>
            <a:pPr lvl="2"/>
            <a:r>
              <a:rPr lang="en-US" dirty="0"/>
              <a:t>Students who achieve an eligible score in a subject related to mathematics must be automatically enrolled in advanced courses in mathematics;</a:t>
            </a:r>
          </a:p>
          <a:p>
            <a:pPr lvl="2"/>
            <a:r>
              <a:rPr lang="en-US" dirty="0"/>
              <a:t>Students who achieve an eligible score in subjects relating to reading and writing must be enrolled in advanced courses in English, social studies, humanities, or other related subjects; and</a:t>
            </a:r>
          </a:p>
          <a:p>
            <a:pPr lvl="2"/>
            <a:r>
              <a:rPr lang="en-US" dirty="0"/>
              <a:t>Students who achieve an eligible score in a subject related to science or social studies must be automatically enrolled in advanced courses in science or social studies; or</a:t>
            </a:r>
          </a:p>
          <a:p>
            <a:pPr lvl="1"/>
            <a:r>
              <a:rPr lang="en-US" dirty="0"/>
              <a:t>Any other measure applied to all students enrolled in the LEP that, in the judgment of the LEP, is an indicator that a student demonstrates the ability to succeed in an advanced course.</a:t>
            </a:r>
          </a:p>
        </p:txBody>
      </p:sp>
      <p:sp>
        <p:nvSpPr>
          <p:cNvPr id="4" name="Slide Number Placeholder 3">
            <a:extLst>
              <a:ext uri="{FF2B5EF4-FFF2-40B4-BE49-F238E27FC236}">
                <a16:creationId xmlns:a16="http://schemas.microsoft.com/office/drawing/2014/main" id="{652B3821-94DE-4B83-B0D5-6B0853E021AA}"/>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54488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C448-A6CC-4914-A03D-E54439C6F27A}"/>
              </a:ext>
            </a:extLst>
          </p:cNvPr>
          <p:cNvSpPr>
            <a:spLocks noGrp="1"/>
          </p:cNvSpPr>
          <p:nvPr>
            <p:ph type="title"/>
          </p:nvPr>
        </p:nvSpPr>
        <p:spPr/>
        <p:txBody>
          <a:bodyPr/>
          <a:lstStyle/>
          <a:p>
            <a:r>
              <a:rPr lang="en-US" dirty="0"/>
              <a:t>Available Funds</a:t>
            </a:r>
          </a:p>
        </p:txBody>
      </p:sp>
      <p:sp>
        <p:nvSpPr>
          <p:cNvPr id="3" name="Content Placeholder 2">
            <a:extLst>
              <a:ext uri="{FF2B5EF4-FFF2-40B4-BE49-F238E27FC236}">
                <a16:creationId xmlns:a16="http://schemas.microsoft.com/office/drawing/2014/main" id="{1DFEC0EC-01ED-4CFE-9297-A976108BE5CD}"/>
              </a:ext>
            </a:extLst>
          </p:cNvPr>
          <p:cNvSpPr>
            <a:spLocks noGrp="1"/>
          </p:cNvSpPr>
          <p:nvPr>
            <p:ph idx="1"/>
          </p:nvPr>
        </p:nvSpPr>
        <p:spPr/>
        <p:txBody>
          <a:bodyPr>
            <a:normAutofit fontScale="85000" lnSpcReduction="20000"/>
          </a:bodyPr>
          <a:lstStyle/>
          <a:p>
            <a:r>
              <a:rPr lang="en-US" dirty="0"/>
              <a:t>Approximately $220,000 is available for the 2021-2022 school year. CDE anticipates to award grants for a one-year period. Funding in subsequent years for grantees is contingent upon continued appropriations.</a:t>
            </a:r>
          </a:p>
          <a:p>
            <a:r>
              <a:rPr lang="en-US" dirty="0"/>
              <a:t>The Department will award funds based on the following formula:</a:t>
            </a:r>
          </a:p>
          <a:p>
            <a:pPr lvl="1"/>
            <a:r>
              <a:rPr lang="en-US" dirty="0"/>
              <a:t>The Department will use the aggregate information provided by each applicant LEP under Rule 3.03(2) to determine an overall average cost per student.</a:t>
            </a:r>
          </a:p>
          <a:p>
            <a:pPr lvl="1"/>
            <a:r>
              <a:rPr lang="en-US" dirty="0"/>
              <a:t>The Department will apply the average calculated in Rule 3.04(1)(a) to each LEP by multiplying the overall average cost per student times the number of students served.</a:t>
            </a:r>
          </a:p>
          <a:p>
            <a:pPr lvl="1"/>
            <a:r>
              <a:rPr lang="en-US" dirty="0"/>
              <a:t>The Department will award an amount to each eligible LEP based on the number of students and average cost per student served under Rule 3.04(1)(b).</a:t>
            </a:r>
          </a:p>
          <a:p>
            <a:pPr lvl="2"/>
            <a:r>
              <a:rPr lang="en-US" dirty="0"/>
              <a:t>If the total funding requested in an eligible Local Education Provider’s application is less than the award determined under Rule 3.04(1)(c), then the Local Education Provider’s award will be equal to the total funding requested in its application.</a:t>
            </a:r>
          </a:p>
          <a:p>
            <a:pPr lvl="1"/>
            <a:r>
              <a:rPr lang="en-US" dirty="0"/>
              <a:t>Additionally, supplemental funding based on the number of grade levels served may be included in the award.</a:t>
            </a:r>
          </a:p>
          <a:p>
            <a:pPr lvl="1"/>
            <a:r>
              <a:rPr lang="en-US" dirty="0"/>
              <a:t>If the total amount appropriated by the General Assembly in a given fiscal year is insufficient to fully fund awards as determined under Rule 3.04(1)(c), the Department will reduce each eligible Local Education Provider’s award by a proportional amount.</a:t>
            </a:r>
          </a:p>
        </p:txBody>
      </p:sp>
      <p:sp>
        <p:nvSpPr>
          <p:cNvPr id="4" name="Slide Number Placeholder 3">
            <a:extLst>
              <a:ext uri="{FF2B5EF4-FFF2-40B4-BE49-F238E27FC236}">
                <a16:creationId xmlns:a16="http://schemas.microsoft.com/office/drawing/2014/main" id="{C1773D6A-D771-4916-B1D3-A0A3E18855A9}"/>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58159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4A0D-F013-4F8E-A80E-48EBA50A99C1}"/>
              </a:ext>
            </a:extLst>
          </p:cNvPr>
          <p:cNvSpPr>
            <a:spLocks noGrp="1"/>
          </p:cNvSpPr>
          <p:nvPr>
            <p:ph type="title"/>
          </p:nvPr>
        </p:nvSpPr>
        <p:spPr/>
        <p:txBody>
          <a:bodyPr/>
          <a:lstStyle/>
          <a:p>
            <a:r>
              <a:rPr lang="en-US" dirty="0"/>
              <a:t>Allowable Use of Funds</a:t>
            </a:r>
          </a:p>
        </p:txBody>
      </p:sp>
      <p:sp>
        <p:nvSpPr>
          <p:cNvPr id="3" name="Content Placeholder 2">
            <a:extLst>
              <a:ext uri="{FF2B5EF4-FFF2-40B4-BE49-F238E27FC236}">
                <a16:creationId xmlns:a16="http://schemas.microsoft.com/office/drawing/2014/main" id="{9BF1D0B9-1BE6-43E3-AC25-008374F0F6E5}"/>
              </a:ext>
            </a:extLst>
          </p:cNvPr>
          <p:cNvSpPr>
            <a:spLocks noGrp="1"/>
          </p:cNvSpPr>
          <p:nvPr>
            <p:ph idx="1"/>
          </p:nvPr>
        </p:nvSpPr>
        <p:spPr/>
        <p:txBody>
          <a:bodyPr>
            <a:normAutofit fontScale="92500" lnSpcReduction="10000"/>
          </a:bodyPr>
          <a:lstStyle/>
          <a:p>
            <a:r>
              <a:rPr lang="en-US" dirty="0"/>
              <a:t>An LEP that receives a grant under the program shall use the funding as follows:</a:t>
            </a:r>
          </a:p>
          <a:p>
            <a:pPr marL="0" indent="0">
              <a:buNone/>
            </a:pPr>
            <a:endParaRPr lang="en-US" dirty="0"/>
          </a:p>
          <a:p>
            <a:pPr lvl="1"/>
            <a:r>
              <a:rPr lang="en-US" dirty="0"/>
              <a:t>Expanding the </a:t>
            </a:r>
            <a:r>
              <a:rPr lang="en-US" b="1" dirty="0"/>
              <a:t>number of advanced courses </a:t>
            </a:r>
            <a:r>
              <a:rPr lang="en-US" dirty="0"/>
              <a:t>offered in the Local Education Provider, including the use of </a:t>
            </a:r>
            <a:r>
              <a:rPr lang="en-US" b="1" dirty="0"/>
              <a:t>technology</a:t>
            </a:r>
            <a:r>
              <a:rPr lang="en-US" dirty="0"/>
              <a:t> to increase the number of advanced courses offered; </a:t>
            </a:r>
          </a:p>
          <a:p>
            <a:pPr lvl="1"/>
            <a:r>
              <a:rPr lang="en-US" b="1" dirty="0"/>
              <a:t>Incentivizing teachers </a:t>
            </a:r>
            <a:r>
              <a:rPr lang="en-US" dirty="0"/>
              <a:t>to teach advanced courses, including teacher training and professional development in areas relating to advanced course instruction; </a:t>
            </a:r>
          </a:p>
          <a:p>
            <a:pPr lvl="1"/>
            <a:r>
              <a:rPr lang="en-US" dirty="0"/>
              <a:t>Developing advanced course </a:t>
            </a:r>
            <a:r>
              <a:rPr lang="en-US" b="1" dirty="0"/>
              <a:t>curriculum</a:t>
            </a:r>
            <a:r>
              <a:rPr lang="en-US" dirty="0"/>
              <a:t>; or </a:t>
            </a:r>
          </a:p>
          <a:p>
            <a:pPr lvl="1"/>
            <a:r>
              <a:rPr lang="en-US" dirty="0"/>
              <a:t>Expanding </a:t>
            </a:r>
            <a:r>
              <a:rPr lang="en-US" b="1" dirty="0"/>
              <a:t>parent and student engagement </a:t>
            </a:r>
            <a:r>
              <a:rPr lang="en-US" dirty="0"/>
              <a:t>with the Local Education Provider as it relates to advanced course availability and enrollment and student success in advanced courses.</a:t>
            </a:r>
          </a:p>
          <a:p>
            <a:pPr marL="0" indent="0">
              <a:buNone/>
            </a:pPr>
            <a:endParaRPr lang="en-US" dirty="0"/>
          </a:p>
          <a:p>
            <a:r>
              <a:rPr lang="en-US" dirty="0"/>
              <a:t>A Local Education Provider that is awarded a grant </a:t>
            </a:r>
            <a:r>
              <a:rPr lang="en-US" b="1" dirty="0"/>
              <a:t>may not</a:t>
            </a:r>
            <a:r>
              <a:rPr lang="en-US" dirty="0"/>
              <a:t> use the grant money for the purpose of hiring new teachers.</a:t>
            </a:r>
          </a:p>
        </p:txBody>
      </p:sp>
      <p:sp>
        <p:nvSpPr>
          <p:cNvPr id="4" name="Slide Number Placeholder 3">
            <a:extLst>
              <a:ext uri="{FF2B5EF4-FFF2-40B4-BE49-F238E27FC236}">
                <a16:creationId xmlns:a16="http://schemas.microsoft.com/office/drawing/2014/main" id="{C4507ED2-7A11-432B-889F-665CC65DE324}"/>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28717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F99FC-173E-4C2F-BA18-83737FD08121}"/>
              </a:ext>
            </a:extLst>
          </p:cNvPr>
          <p:cNvSpPr>
            <a:spLocks noGrp="1"/>
          </p:cNvSpPr>
          <p:nvPr>
            <p:ph type="title"/>
          </p:nvPr>
        </p:nvSpPr>
        <p:spPr/>
        <p:txBody>
          <a:bodyPr/>
          <a:lstStyle/>
          <a:p>
            <a:r>
              <a:rPr lang="en-US" dirty="0"/>
              <a:t>Duration of Grant</a:t>
            </a:r>
          </a:p>
        </p:txBody>
      </p:sp>
      <p:sp>
        <p:nvSpPr>
          <p:cNvPr id="3" name="Content Placeholder 2">
            <a:extLst>
              <a:ext uri="{FF2B5EF4-FFF2-40B4-BE49-F238E27FC236}">
                <a16:creationId xmlns:a16="http://schemas.microsoft.com/office/drawing/2014/main" id="{BAE003CF-38EE-48BC-BBAD-E7A45DF0DB95}"/>
              </a:ext>
            </a:extLst>
          </p:cNvPr>
          <p:cNvSpPr>
            <a:spLocks noGrp="1"/>
          </p:cNvSpPr>
          <p:nvPr>
            <p:ph idx="1"/>
          </p:nvPr>
        </p:nvSpPr>
        <p:spPr/>
        <p:txBody>
          <a:bodyPr/>
          <a:lstStyle/>
          <a:p>
            <a:r>
              <a:rPr lang="en-US" dirty="0"/>
              <a:t>Awards will by provided by April 1, 2022, and grantees will have the entirety of school year 2022-2023 to use the funds. Additional grant funding for subsequent years will be contingent upon annual appropriations by the State Legislature.</a:t>
            </a:r>
          </a:p>
          <a:p>
            <a:r>
              <a:rPr lang="en-US" dirty="0"/>
              <a:t>Funded applicants for the 21-22 school year are not guaranteed any additional funding at this time. Funds must be expended by </a:t>
            </a:r>
            <a:r>
              <a:rPr lang="en-US" b="1" dirty="0"/>
              <a:t>June 30, 2023</a:t>
            </a:r>
            <a:r>
              <a:rPr lang="en-US" dirty="0"/>
              <a:t>.</a:t>
            </a:r>
          </a:p>
          <a:p>
            <a:endParaRPr lang="en-US" dirty="0"/>
          </a:p>
        </p:txBody>
      </p:sp>
      <p:sp>
        <p:nvSpPr>
          <p:cNvPr id="4" name="Slide Number Placeholder 3">
            <a:extLst>
              <a:ext uri="{FF2B5EF4-FFF2-40B4-BE49-F238E27FC236}">
                <a16:creationId xmlns:a16="http://schemas.microsoft.com/office/drawing/2014/main" id="{159C6A74-4009-470F-8FC3-3E06C229BC3F}"/>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71831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E3E2-88F7-4CB8-9589-FD1AB3E94700}"/>
              </a:ext>
            </a:extLst>
          </p:cNvPr>
          <p:cNvSpPr>
            <a:spLocks noGrp="1"/>
          </p:cNvSpPr>
          <p:nvPr>
            <p:ph type="title"/>
          </p:nvPr>
        </p:nvSpPr>
        <p:spPr/>
        <p:txBody>
          <a:bodyPr/>
          <a:lstStyle/>
          <a:p>
            <a:r>
              <a:rPr lang="en-US" dirty="0"/>
              <a:t>Evaluation and Reporting</a:t>
            </a:r>
            <a:br>
              <a:rPr lang="en-US" dirty="0"/>
            </a:br>
            <a:endParaRPr lang="en-US" dirty="0"/>
          </a:p>
        </p:txBody>
      </p:sp>
      <p:sp>
        <p:nvSpPr>
          <p:cNvPr id="3" name="Content Placeholder 2">
            <a:extLst>
              <a:ext uri="{FF2B5EF4-FFF2-40B4-BE49-F238E27FC236}">
                <a16:creationId xmlns:a16="http://schemas.microsoft.com/office/drawing/2014/main" id="{98BB3D29-B5D8-43D8-B6BE-E033343EE8FD}"/>
              </a:ext>
            </a:extLst>
          </p:cNvPr>
          <p:cNvSpPr>
            <a:spLocks noGrp="1"/>
          </p:cNvSpPr>
          <p:nvPr>
            <p:ph idx="1"/>
          </p:nvPr>
        </p:nvSpPr>
        <p:spPr/>
        <p:txBody>
          <a:bodyPr>
            <a:normAutofit fontScale="92500" lnSpcReduction="10000"/>
          </a:bodyPr>
          <a:lstStyle/>
          <a:p>
            <a:r>
              <a:rPr lang="en-US" dirty="0"/>
              <a:t>Each LEP that receives funding through the Automatic Enrollment in Advanced Placement Courses Grant Program must submit an annual report to the Department that includes the following information on or before </a:t>
            </a:r>
            <a:r>
              <a:rPr lang="en-US" b="1" dirty="0"/>
              <a:t>June 30, 2023.</a:t>
            </a:r>
            <a:endParaRPr lang="en-US" dirty="0"/>
          </a:p>
          <a:p>
            <a:pPr lvl="1"/>
            <a:r>
              <a:rPr lang="en-US" dirty="0"/>
              <a:t>The number of students enrolled in advanced courses before and after implementation of the grant program; </a:t>
            </a:r>
          </a:p>
          <a:p>
            <a:pPr lvl="1"/>
            <a:r>
              <a:rPr lang="en-US" dirty="0"/>
              <a:t>The number of students automatically enrolled in advanced courses by the Local Education Provider before and after implementation of the grant program; </a:t>
            </a:r>
          </a:p>
          <a:p>
            <a:pPr lvl="1"/>
            <a:r>
              <a:rPr lang="en-US" dirty="0"/>
              <a:t>Demographic information of students automatically enrolled in advanced courses, including grade, race, ethnicity, gender, and socioeconomic information before and after implementation of the grant program;</a:t>
            </a:r>
          </a:p>
          <a:p>
            <a:pPr lvl="1"/>
            <a:r>
              <a:rPr lang="en-US" dirty="0"/>
              <a:t>The number of students in grades 4-8 automatically enrolled in advanced courses before and after implementation of the grant program if applicable; and</a:t>
            </a:r>
          </a:p>
          <a:p>
            <a:pPr lvl="1"/>
            <a:r>
              <a:rPr lang="en-US" dirty="0"/>
              <a:t>The ways in which grant dollars were utilized.</a:t>
            </a:r>
          </a:p>
        </p:txBody>
      </p:sp>
      <p:sp>
        <p:nvSpPr>
          <p:cNvPr id="4" name="Slide Number Placeholder 3">
            <a:extLst>
              <a:ext uri="{FF2B5EF4-FFF2-40B4-BE49-F238E27FC236}">
                <a16:creationId xmlns:a16="http://schemas.microsoft.com/office/drawing/2014/main" id="{DBEC3A20-D363-472C-81DC-C8F2C4DCAAFB}"/>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5514566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2410</TotalTime>
  <Words>1718</Words>
  <Application>Microsoft Office PowerPoint</Application>
  <PresentationFormat>On-screen Show (4:3)</PresentationFormat>
  <Paragraphs>120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Museo Slab 500</vt:lpstr>
      <vt:lpstr>Office Theme</vt:lpstr>
      <vt:lpstr>Automatic Enrollment in Advanced Courses Grant Program</vt:lpstr>
      <vt:lpstr>Introduction</vt:lpstr>
      <vt:lpstr>Purpose</vt:lpstr>
      <vt:lpstr>Eligible Applicants</vt:lpstr>
      <vt:lpstr>Eligible Applicants (continued)</vt:lpstr>
      <vt:lpstr>Available Funds</vt:lpstr>
      <vt:lpstr>Allowable Use of Funds</vt:lpstr>
      <vt:lpstr>Duration of Grant</vt:lpstr>
      <vt:lpstr>Evaluation and Reporting </vt:lpstr>
      <vt:lpstr>Review Process and Timeline</vt:lpstr>
      <vt:lpstr>Submission Process and Deadline</vt:lpstr>
      <vt:lpstr>Application Format</vt:lpstr>
      <vt:lpstr>Required Elements</vt:lpstr>
      <vt:lpstr>Review Process</vt:lpstr>
      <vt:lpstr>Evaluation Rubric</vt:lpstr>
      <vt:lpstr>Evaluation Rubric (continued)</vt:lpstr>
      <vt:lpstr>Questions?</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Barczak, Alena</cp:lastModifiedBy>
  <cp:revision>38</cp:revision>
  <dcterms:created xsi:type="dcterms:W3CDTF">2019-06-25T17:30:52Z</dcterms:created>
  <dcterms:modified xsi:type="dcterms:W3CDTF">2021-11-09T16:07:03Z</dcterms:modified>
</cp:coreProperties>
</file>