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11" r:id="rId3"/>
    <p:sldId id="257" r:id="rId4"/>
    <p:sldId id="289" r:id="rId5"/>
    <p:sldId id="260" r:id="rId6"/>
    <p:sldId id="312" r:id="rId7"/>
    <p:sldId id="305" r:id="rId8"/>
    <p:sldId id="296" r:id="rId9"/>
    <p:sldId id="290" r:id="rId10"/>
    <p:sldId id="264" r:id="rId11"/>
    <p:sldId id="265" r:id="rId12"/>
    <p:sldId id="266" r:id="rId13"/>
    <p:sldId id="267" r:id="rId14"/>
    <p:sldId id="268" r:id="rId15"/>
    <p:sldId id="292" r:id="rId16"/>
    <p:sldId id="269" r:id="rId17"/>
    <p:sldId id="270" r:id="rId18"/>
    <p:sldId id="271" r:id="rId19"/>
    <p:sldId id="297" r:id="rId20"/>
    <p:sldId id="298" r:id="rId21"/>
    <p:sldId id="272" r:id="rId22"/>
    <p:sldId id="299" r:id="rId23"/>
    <p:sldId id="300" r:id="rId24"/>
    <p:sldId id="274" r:id="rId25"/>
    <p:sldId id="275" r:id="rId26"/>
    <p:sldId id="310" r:id="rId27"/>
    <p:sldId id="276" r:id="rId28"/>
    <p:sldId id="309" r:id="rId29"/>
    <p:sldId id="278" r:id="rId30"/>
    <p:sldId id="279" r:id="rId31"/>
    <p:sldId id="314" r:id="rId32"/>
    <p:sldId id="313" r:id="rId33"/>
    <p:sldId id="281" r:id="rId34"/>
    <p:sldId id="282" r:id="rId35"/>
    <p:sldId id="283" r:id="rId36"/>
    <p:sldId id="284" r:id="rId37"/>
    <p:sldId id="307" r:id="rId38"/>
    <p:sldId id="287" r:id="rId39"/>
    <p:sldId id="30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B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5293" autoAdjust="0"/>
  </p:normalViewPr>
  <p:slideViewPr>
    <p:cSldViewPr>
      <p:cViewPr>
        <p:scale>
          <a:sx n="50" d="100"/>
          <a:sy n="50" d="100"/>
        </p:scale>
        <p:origin x="-1956" y="714"/>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88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034FCE0-DF3C-4F61-B4D5-DE32A1B71EA7}" type="datetimeFigureOut">
              <a:rPr lang="en-US" smtClean="0"/>
              <a:t>12/9/2013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Elaborate on:</a:t>
            </a:r>
          </a:p>
          <a:p>
            <a:pPr lvl="1"/>
            <a:r>
              <a:rPr lang="en-US" dirty="0" smtClean="0"/>
              <a:t>Anecdotal Story:</a:t>
            </a:r>
          </a:p>
          <a:p>
            <a:pPr lvl="2"/>
            <a:r>
              <a:rPr lang="en-US" dirty="0" smtClean="0"/>
              <a:t>Interactive Facilitation Tip:</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15F18A5-7412-4A59-B17E-967894B3AF10}" type="slidenum">
              <a:rPr lang="en-US" smtClean="0"/>
              <a:t>‹#›</a:t>
            </a:fld>
            <a:endParaRPr lang="en-US"/>
          </a:p>
        </p:txBody>
      </p:sp>
    </p:spTree>
    <p:extLst>
      <p:ext uri="{BB962C8B-B14F-4D97-AF65-F5344CB8AC3E}">
        <p14:creationId xmlns:p14="http://schemas.microsoft.com/office/powerpoint/2010/main" val="288002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b="1"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15</a:t>
            </a:fld>
            <a:endParaRPr lang="en-US"/>
          </a:p>
        </p:txBody>
      </p:sp>
    </p:spTree>
    <p:extLst>
      <p:ext uri="{BB962C8B-B14F-4D97-AF65-F5344CB8AC3E}">
        <p14:creationId xmlns:p14="http://schemas.microsoft.com/office/powerpoint/2010/main" val="113261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19</a:t>
            </a:fld>
            <a:endParaRPr lang="en-US"/>
          </a:p>
        </p:txBody>
      </p:sp>
    </p:spTree>
    <p:extLst>
      <p:ext uri="{BB962C8B-B14F-4D97-AF65-F5344CB8AC3E}">
        <p14:creationId xmlns:p14="http://schemas.microsoft.com/office/powerpoint/2010/main" val="218209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2</a:t>
            </a:fld>
            <a:endParaRPr lang="en-US"/>
          </a:p>
        </p:txBody>
      </p:sp>
    </p:spTree>
    <p:extLst>
      <p:ext uri="{BB962C8B-B14F-4D97-AF65-F5344CB8AC3E}">
        <p14:creationId xmlns:p14="http://schemas.microsoft.com/office/powerpoint/2010/main" val="18799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20</a:t>
            </a:fld>
            <a:endParaRPr lang="en-US"/>
          </a:p>
        </p:txBody>
      </p:sp>
    </p:spTree>
    <p:extLst>
      <p:ext uri="{BB962C8B-B14F-4D97-AF65-F5344CB8AC3E}">
        <p14:creationId xmlns:p14="http://schemas.microsoft.com/office/powerpoint/2010/main" val="3327323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22</a:t>
            </a:fld>
            <a:endParaRPr lang="en-US"/>
          </a:p>
        </p:txBody>
      </p:sp>
    </p:spTree>
    <p:extLst>
      <p:ext uri="{BB962C8B-B14F-4D97-AF65-F5344CB8AC3E}">
        <p14:creationId xmlns:p14="http://schemas.microsoft.com/office/powerpoint/2010/main" val="206524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EF6E88-0782-42CA-9A20-35CF812DF5E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26</a:t>
            </a:fld>
            <a:endParaRPr lang="en-US"/>
          </a:p>
        </p:txBody>
      </p:sp>
    </p:spTree>
    <p:extLst>
      <p:ext uri="{BB962C8B-B14F-4D97-AF65-F5344CB8AC3E}">
        <p14:creationId xmlns:p14="http://schemas.microsoft.com/office/powerpoint/2010/main" val="3028309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3FEF6E88-0782-42CA-9A20-35CF812DF5E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163E0109-6AD9-4AB5-877A-2FD4FFCE485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32</a:t>
            </a:fld>
            <a:endParaRPr lang="en-US"/>
          </a:p>
        </p:txBody>
      </p:sp>
    </p:spTree>
    <p:extLst>
      <p:ext uri="{BB962C8B-B14F-4D97-AF65-F5344CB8AC3E}">
        <p14:creationId xmlns:p14="http://schemas.microsoft.com/office/powerpoint/2010/main" val="1051626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3E0109-6AD9-4AB5-877A-2FD4FFCE4854}"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3E0109-6AD9-4AB5-877A-2FD4FFCE485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39</a:t>
            </a:fld>
            <a:endParaRPr lang="en-US"/>
          </a:p>
        </p:txBody>
      </p:sp>
    </p:spTree>
    <p:extLst>
      <p:ext uri="{BB962C8B-B14F-4D97-AF65-F5344CB8AC3E}">
        <p14:creationId xmlns:p14="http://schemas.microsoft.com/office/powerpoint/2010/main" val="350798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4</a:t>
            </a:fld>
            <a:endParaRPr lang="en-US"/>
          </a:p>
        </p:txBody>
      </p:sp>
    </p:spTree>
    <p:extLst>
      <p:ext uri="{BB962C8B-B14F-4D97-AF65-F5344CB8AC3E}">
        <p14:creationId xmlns:p14="http://schemas.microsoft.com/office/powerpoint/2010/main" val="171200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C232AFD3-BB6F-48A5-AFAF-F12AA3B3789C}" type="slidenum">
              <a:rPr lang="en-US" smtClean="0"/>
              <a:pPr/>
              <a:t>6</a:t>
            </a:fld>
            <a:endParaRPr lang="en-US"/>
          </a:p>
        </p:txBody>
      </p:sp>
    </p:spTree>
    <p:extLst>
      <p:ext uri="{BB962C8B-B14F-4D97-AF65-F5344CB8AC3E}">
        <p14:creationId xmlns:p14="http://schemas.microsoft.com/office/powerpoint/2010/main" val="2965150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3E0109-6AD9-4AB5-877A-2FD4FFCE48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endParaRPr lang="en-US" dirty="0" smtClean="0"/>
          </a:p>
        </p:txBody>
      </p:sp>
      <p:sp>
        <p:nvSpPr>
          <p:cNvPr id="4" name="Slide Number Placeholder 3"/>
          <p:cNvSpPr>
            <a:spLocks noGrp="1"/>
          </p:cNvSpPr>
          <p:nvPr>
            <p:ph type="sldNum" sz="quarter" idx="10"/>
          </p:nvPr>
        </p:nvSpPr>
        <p:spPr/>
        <p:txBody>
          <a:bodyPr/>
          <a:lstStyle/>
          <a:p>
            <a:fld id="{3FEF6E88-0782-42CA-9A20-35CF812DF5E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F18A5-7412-4A59-B17E-967894B3AF10}" type="slidenum">
              <a:rPr lang="en-US" smtClean="0"/>
              <a:t>9</a:t>
            </a:fld>
            <a:endParaRPr lang="en-US"/>
          </a:p>
        </p:txBody>
      </p:sp>
    </p:spTree>
    <p:extLst>
      <p:ext uri="{BB962C8B-B14F-4D97-AF65-F5344CB8AC3E}">
        <p14:creationId xmlns:p14="http://schemas.microsoft.com/office/powerpoint/2010/main" val="3936400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B022E11-FE0B-42AA-AE14-8DFA21235CD2}" type="datetime1">
              <a:rPr lang="en-US" smtClean="0"/>
              <a:t>12/9/2013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College In Colorado, 1560 Broadway, Ste. 1700, Denver, CO</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E0193CF-14DF-438E-9900-5AAA4C2F0C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C8C8722-F6D2-4EE8-B568-ABFBD55B6CBD}" type="datetime1">
              <a:rPr lang="en-US" smtClean="0"/>
              <a:t>12/9/2013</a:t>
            </a:fld>
            <a:endParaRPr lang="en-US"/>
          </a:p>
        </p:txBody>
      </p:sp>
      <p:sp>
        <p:nvSpPr>
          <p:cNvPr id="5" name="Footer Placeholder 4"/>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6" name="Slide Number Placeholder 5"/>
          <p:cNvSpPr>
            <a:spLocks noGrp="1"/>
          </p:cNvSpPr>
          <p:nvPr>
            <p:ph type="sldNum" sz="quarter" idx="12"/>
          </p:nvPr>
        </p:nvSpPr>
        <p:spPr/>
        <p:txBody>
          <a:bodyPr/>
          <a:lstStyle>
            <a:extLst/>
          </a:lstStyle>
          <a:p>
            <a:fld id="{4E0193CF-14DF-438E-9900-5AAA4C2F0C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987CE96-A4FB-4EB5-8C84-961007DAE74C}" type="datetime1">
              <a:rPr lang="en-US" smtClean="0"/>
              <a:t>12/9/2013</a:t>
            </a:fld>
            <a:endParaRPr lang="en-US"/>
          </a:p>
        </p:txBody>
      </p:sp>
      <p:sp>
        <p:nvSpPr>
          <p:cNvPr id="5" name="Footer Placeholder 4"/>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6" name="Slide Number Placeholder 5"/>
          <p:cNvSpPr>
            <a:spLocks noGrp="1"/>
          </p:cNvSpPr>
          <p:nvPr>
            <p:ph type="sldNum" sz="quarter" idx="12"/>
          </p:nvPr>
        </p:nvSpPr>
        <p:spPr/>
        <p:txBody>
          <a:bodyPr/>
          <a:lstStyle>
            <a:extLst/>
          </a:lstStyle>
          <a:p>
            <a:fld id="{4E0193CF-14DF-438E-9900-5AAA4C2F0C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056CCD-90D4-4786-9F25-C6FFE86FA5B7}" type="datetime1">
              <a:rPr lang="en-US" smtClean="0"/>
              <a:t>12/9/2013</a:t>
            </a:fld>
            <a:endParaRPr lang="en-US"/>
          </a:p>
        </p:txBody>
      </p:sp>
      <p:sp>
        <p:nvSpPr>
          <p:cNvPr id="5" name="Footer Placeholder 4"/>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6" name="Slide Number Placeholder 5"/>
          <p:cNvSpPr>
            <a:spLocks noGrp="1"/>
          </p:cNvSpPr>
          <p:nvPr>
            <p:ph type="sldNum" sz="quarter" idx="12"/>
          </p:nvPr>
        </p:nvSpPr>
        <p:spPr/>
        <p:txBody>
          <a:bodyPr/>
          <a:lstStyle>
            <a:extLst/>
          </a:lstStyle>
          <a:p>
            <a:fld id="{4E0193CF-14DF-438E-9900-5AAA4C2F0CC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F676002-1953-40CE-B626-3CBCD7F8D8BE}" type="datetime1">
              <a:rPr lang="en-US" smtClean="0"/>
              <a:t>12/9/2013</a:t>
            </a:fld>
            <a:endParaRPr lang="en-US"/>
          </a:p>
        </p:txBody>
      </p:sp>
      <p:sp>
        <p:nvSpPr>
          <p:cNvPr id="5" name="Footer Placeholder 4"/>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6" name="Slide Number Placeholder 5"/>
          <p:cNvSpPr>
            <a:spLocks noGrp="1"/>
          </p:cNvSpPr>
          <p:nvPr>
            <p:ph type="sldNum" sz="quarter" idx="12"/>
          </p:nvPr>
        </p:nvSpPr>
        <p:spPr/>
        <p:txBody>
          <a:bodyPr/>
          <a:lstStyle>
            <a:extLst/>
          </a:lstStyle>
          <a:p>
            <a:fld id="{4E0193CF-14DF-438E-9900-5AAA4C2F0CC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ED87A6-9F76-497B-8C40-21BD6095ABFE}" type="datetime1">
              <a:rPr lang="en-US" smtClean="0"/>
              <a:t>12/9/2013</a:t>
            </a:fld>
            <a:endParaRPr lang="en-US"/>
          </a:p>
        </p:txBody>
      </p:sp>
      <p:sp>
        <p:nvSpPr>
          <p:cNvPr id="6" name="Footer Placeholder 5"/>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7" name="Slide Number Placeholder 6"/>
          <p:cNvSpPr>
            <a:spLocks noGrp="1"/>
          </p:cNvSpPr>
          <p:nvPr>
            <p:ph type="sldNum" sz="quarter" idx="12"/>
          </p:nvPr>
        </p:nvSpPr>
        <p:spPr/>
        <p:txBody>
          <a:bodyPr/>
          <a:lstStyle>
            <a:extLst/>
          </a:lstStyle>
          <a:p>
            <a:fld id="{4E0193CF-14DF-438E-9900-5AAA4C2F0CC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8056C08-304B-4E3B-93C6-5280F9C1A7D2}" type="datetime1">
              <a:rPr lang="en-US" smtClean="0"/>
              <a:t>12/9/2013</a:t>
            </a:fld>
            <a:endParaRPr lang="en-US"/>
          </a:p>
        </p:txBody>
      </p:sp>
      <p:sp>
        <p:nvSpPr>
          <p:cNvPr id="8" name="Footer Placeholder 7"/>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9" name="Slide Number Placeholder 8"/>
          <p:cNvSpPr>
            <a:spLocks noGrp="1"/>
          </p:cNvSpPr>
          <p:nvPr>
            <p:ph type="sldNum" sz="quarter" idx="12"/>
          </p:nvPr>
        </p:nvSpPr>
        <p:spPr/>
        <p:txBody>
          <a:bodyPr/>
          <a:lstStyle>
            <a:extLst/>
          </a:lstStyle>
          <a:p>
            <a:fld id="{4E0193CF-14DF-438E-9900-5AAA4C2F0C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F374568-5DA1-4730-84A0-798271986CED}" type="datetime1">
              <a:rPr lang="en-US" smtClean="0"/>
              <a:t>12/9/2013</a:t>
            </a:fld>
            <a:endParaRPr lang="en-US"/>
          </a:p>
        </p:txBody>
      </p:sp>
      <p:sp>
        <p:nvSpPr>
          <p:cNvPr id="4" name="Footer Placeholder 3"/>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5" name="Slide Number Placeholder 4"/>
          <p:cNvSpPr>
            <a:spLocks noGrp="1"/>
          </p:cNvSpPr>
          <p:nvPr>
            <p:ph type="sldNum" sz="quarter" idx="12"/>
          </p:nvPr>
        </p:nvSpPr>
        <p:spPr/>
        <p:txBody>
          <a:bodyPr/>
          <a:lstStyle>
            <a:extLst/>
          </a:lstStyle>
          <a:p>
            <a:fld id="{4E0193CF-14DF-438E-9900-5AAA4C2F0CC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5EF27A4-8FC5-42CC-8458-853B706144CE}" type="datetime1">
              <a:rPr lang="en-US" smtClean="0"/>
              <a:t>12/9/2013</a:t>
            </a:fld>
            <a:endParaRPr lang="en-US"/>
          </a:p>
        </p:txBody>
      </p:sp>
      <p:sp>
        <p:nvSpPr>
          <p:cNvPr id="3" name="Footer Placeholder 2"/>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4" name="Slide Number Placeholder 3"/>
          <p:cNvSpPr>
            <a:spLocks noGrp="1"/>
          </p:cNvSpPr>
          <p:nvPr>
            <p:ph type="sldNum" sz="quarter" idx="12"/>
          </p:nvPr>
        </p:nvSpPr>
        <p:spPr/>
        <p:txBody>
          <a:bodyPr/>
          <a:lstStyle>
            <a:extLst/>
          </a:lstStyle>
          <a:p>
            <a:fld id="{4E0193CF-14DF-438E-9900-5AAA4C2F0C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4A85C7D-6031-44D7-ACCC-F7CBE83951A4}" type="datetime1">
              <a:rPr lang="en-US" smtClean="0"/>
              <a:t>12/9/2013</a:t>
            </a:fld>
            <a:endParaRPr lang="en-US"/>
          </a:p>
        </p:txBody>
      </p:sp>
      <p:sp>
        <p:nvSpPr>
          <p:cNvPr id="6" name="Footer Placeholder 5"/>
          <p:cNvSpPr>
            <a:spLocks noGrp="1"/>
          </p:cNvSpPr>
          <p:nvPr>
            <p:ph type="ftr" sz="quarter" idx="11"/>
          </p:nvPr>
        </p:nvSpPr>
        <p:spPr/>
        <p:txBody>
          <a:bodyPr/>
          <a:lstStyle>
            <a:extLst/>
          </a:lstStyle>
          <a:p>
            <a:r>
              <a:rPr lang="en-US" smtClean="0"/>
              <a:t>College In Colorado, 1560 Broadway, Ste. 1700, Denver, CO</a:t>
            </a:r>
            <a:endParaRPr lang="en-US"/>
          </a:p>
        </p:txBody>
      </p:sp>
      <p:sp>
        <p:nvSpPr>
          <p:cNvPr id="7" name="Slide Number Placeholder 6"/>
          <p:cNvSpPr>
            <a:spLocks noGrp="1"/>
          </p:cNvSpPr>
          <p:nvPr>
            <p:ph type="sldNum" sz="quarter" idx="12"/>
          </p:nvPr>
        </p:nvSpPr>
        <p:spPr/>
        <p:txBody>
          <a:bodyPr/>
          <a:lstStyle>
            <a:extLst/>
          </a:lstStyle>
          <a:p>
            <a:fld id="{4E0193CF-14DF-438E-9900-5AAA4C2F0C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6275063-063E-4431-9531-B52A86F9B88F}" type="datetime1">
              <a:rPr lang="en-US" smtClean="0"/>
              <a:t>12/9/2013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College In Colorado, 1560 Broadway, Ste. 1700, Denver, CO</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E0193CF-14DF-438E-9900-5AAA4C2F0CC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55000"/>
                <a:satMod val="300000"/>
                <a:lumMod val="46000"/>
                <a:alpha val="67000"/>
              </a:schemeClr>
            </a:gs>
            <a:gs pos="68000">
              <a:schemeClr val="bg1">
                <a:tint val="65000"/>
                <a:satMod val="300000"/>
              </a:schemeClr>
            </a:gs>
            <a:gs pos="100000">
              <a:schemeClr val="bg1">
                <a:shade val="65000"/>
                <a:satMod val="300000"/>
              </a:schemeClr>
            </a:gs>
          </a:gsLst>
          <a:path path="circle">
            <a:fillToRect l="65000" b="98000"/>
          </a:path>
          <a:tileRect/>
        </a:gra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198C613-1D19-41AB-BF7E-55FCB1525C73}" type="datetime1">
              <a:rPr lang="en-US" smtClean="0"/>
              <a:t>12/9/2013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College In Colorado, 1560 Broadway, Ste. 1700, Denver, CO</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E0193CF-14DF-438E-9900-5AAA4C2F0C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coloradoasset.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Blanca_trejo@gmail.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b.trejo@hotmail.co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cof.college-assist.org/" TargetMode="External"/><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askCOF@college-assist.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TJH1IKqF8P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du.edu/cme/kda-resources.html" TargetMode="External"/><Relationship Id="rId2" Type="http://schemas.openxmlformats.org/officeDocument/2006/relationships/hyperlink" Target="http://www.collegeincolorado.or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collegeincolorado.org/" TargetMode="External"/><Relationship Id="rId7"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scholarships.com/" TargetMode="External"/><Relationship Id="rId5" Type="http://schemas.openxmlformats.org/officeDocument/2006/relationships/hyperlink" Target="http://www.finaid.org/" TargetMode="External"/><Relationship Id="rId10" Type="http://schemas.openxmlformats.org/officeDocument/2006/relationships/image" Target="../media/image28.jpeg"/><Relationship Id="rId4" Type="http://schemas.openxmlformats.org/officeDocument/2006/relationships/hyperlink" Target="http://www.fastweb.com/" TargetMode="External"/><Relationship Id="rId9"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piconetwork.org/" TargetMode="External"/><Relationship Id="rId5" Type="http://schemas.openxmlformats.org/officeDocument/2006/relationships/hyperlink" Target="http://www.unitedwedream.org/" TargetMode="External"/><Relationship Id="rId4" Type="http://schemas.openxmlformats.org/officeDocument/2006/relationships/hyperlink" Target="http://www.togethercolorado.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6.xml"/><Relationship Id="rId7"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4935" y="3733800"/>
            <a:ext cx="6858000" cy="1309255"/>
          </a:xfrm>
        </p:spPr>
        <p:txBody>
          <a:bodyPr>
            <a:normAutofit fontScale="85000" lnSpcReduction="10000"/>
          </a:bodyPr>
          <a:lstStyle/>
          <a:p>
            <a:r>
              <a:rPr lang="en-US" dirty="0" smtClean="0">
                <a:solidFill>
                  <a:schemeClr val="tx1"/>
                </a:solidFill>
              </a:rPr>
              <a:t>Presented by: BLANCA </a:t>
            </a:r>
            <a:r>
              <a:rPr lang="en-US" dirty="0">
                <a:solidFill>
                  <a:schemeClr val="tx1"/>
                </a:solidFill>
              </a:rPr>
              <a:t>TREJO</a:t>
            </a:r>
          </a:p>
          <a:p>
            <a:r>
              <a:rPr lang="en-US" sz="4800" dirty="0" smtClean="0">
                <a:solidFill>
                  <a:schemeClr val="tx1"/>
                </a:solidFill>
              </a:rPr>
              <a:t>www.ColoradoASSET.com</a:t>
            </a:r>
          </a:p>
          <a:p>
            <a:endParaRPr lang="en-US" dirty="0" smtClean="0">
              <a:solidFill>
                <a:schemeClr val="tx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1707" b="34369"/>
          <a:stretch/>
        </p:blipFill>
        <p:spPr bwMode="auto">
          <a:xfrm>
            <a:off x="1371600" y="1600200"/>
            <a:ext cx="1242134" cy="133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4596" y="64654"/>
            <a:ext cx="3628339" cy="609600"/>
          </a:xfrm>
          <a:prstGeom prst="rect">
            <a:avLst/>
          </a:prstGeom>
        </p:spPr>
      </p:pic>
      <p:pic>
        <p:nvPicPr>
          <p:cNvPr id="5" name="Picture 2" descr="ASSETBanner"/>
          <p:cNvPicPr>
            <a:picLocks noChangeAspect="1" noChangeArrowheads="1"/>
          </p:cNvPicPr>
          <p:nvPr/>
        </p:nvPicPr>
        <p:blipFill rotWithShape="1">
          <a:blip r:embed="rId5"/>
          <a:srcRect t="66787"/>
          <a:stretch/>
        </p:blipFill>
        <p:spPr bwMode="auto">
          <a:xfrm>
            <a:off x="0" y="2590800"/>
            <a:ext cx="9144000" cy="901700"/>
          </a:xfrm>
          <a:prstGeom prst="rect">
            <a:avLst/>
          </a:prstGeom>
          <a:noFill/>
          <a:ln w="9525" algn="in">
            <a:noFill/>
            <a:miter lim="800000"/>
            <a:headEnd/>
            <a:tailEnd/>
          </a:ln>
          <a:effectLst/>
        </p:spPr>
      </p:pic>
      <p:pic>
        <p:nvPicPr>
          <p:cNvPr id="6" name="Picture 2" descr="ASSETBanner"/>
          <p:cNvPicPr>
            <a:picLocks noChangeAspect="1" noChangeArrowheads="1"/>
          </p:cNvPicPr>
          <p:nvPr/>
        </p:nvPicPr>
        <p:blipFill rotWithShape="1">
          <a:blip r:embed="rId5"/>
          <a:srcRect l="19215" b="30725"/>
          <a:stretch/>
        </p:blipFill>
        <p:spPr bwMode="auto">
          <a:xfrm>
            <a:off x="766482" y="762000"/>
            <a:ext cx="7386918" cy="1891553"/>
          </a:xfrm>
          <a:prstGeom prst="rect">
            <a:avLst/>
          </a:prstGeom>
          <a:noFill/>
          <a:ln w="9525" algn="in">
            <a:noFill/>
            <a:miter lim="800000"/>
            <a:headEnd/>
            <a:tailEnd/>
          </a:ln>
          <a:effectLst/>
        </p:spPr>
      </p:pic>
    </p:spTree>
    <p:extLst>
      <p:ext uri="{BB962C8B-B14F-4D97-AF65-F5344CB8AC3E}">
        <p14:creationId xmlns:p14="http://schemas.microsoft.com/office/powerpoint/2010/main" val="114765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
            <a:ext cx="7338060" cy="1508760"/>
          </a:xfrm>
        </p:spPr>
        <p:txBody>
          <a:bodyPr>
            <a:normAutofit/>
          </a:bodyPr>
          <a:lstStyle/>
          <a:p>
            <a:r>
              <a:rPr lang="en-US" dirty="0" smtClean="0"/>
              <a:t>Are you eligible?</a:t>
            </a:r>
            <a:endParaRPr lang="en-US" dirty="0"/>
          </a:p>
        </p:txBody>
      </p:sp>
      <p:sp>
        <p:nvSpPr>
          <p:cNvPr id="3" name="Content Placeholder 2"/>
          <p:cNvSpPr>
            <a:spLocks noGrp="1"/>
          </p:cNvSpPr>
          <p:nvPr>
            <p:ph idx="1"/>
          </p:nvPr>
        </p:nvSpPr>
        <p:spPr>
          <a:xfrm>
            <a:off x="381000" y="2057400"/>
            <a:ext cx="4343400" cy="4038600"/>
          </a:xfrm>
        </p:spPr>
        <p:txBody>
          <a:bodyPr>
            <a:normAutofit fontScale="85000" lnSpcReduction="10000"/>
          </a:bodyPr>
          <a:lstStyle/>
          <a:p>
            <a:pPr marL="0" indent="0" algn="ctr">
              <a:buNone/>
            </a:pPr>
            <a:r>
              <a:rPr lang="en-US" sz="4000" dirty="0"/>
              <a:t>Visit our </a:t>
            </a:r>
            <a:r>
              <a:rPr lang="en-US" sz="4000" dirty="0" smtClean="0"/>
              <a:t>website</a:t>
            </a:r>
          </a:p>
          <a:p>
            <a:pPr marL="0" indent="0" algn="ctr">
              <a:buNone/>
            </a:pPr>
            <a:r>
              <a:rPr lang="en-US" sz="4000" dirty="0" smtClean="0"/>
              <a:t> </a:t>
            </a:r>
            <a:r>
              <a:rPr lang="en-US" sz="3100" dirty="0" smtClean="0">
                <a:hlinkClick r:id="rId3"/>
              </a:rPr>
              <a:t>www.coloradoasset.com</a:t>
            </a:r>
            <a:endParaRPr lang="en-US" sz="3100" dirty="0" smtClean="0"/>
          </a:p>
          <a:p>
            <a:pPr marL="0" indent="0" algn="ctr">
              <a:buNone/>
            </a:pPr>
            <a:r>
              <a:rPr lang="en-US" sz="3100" dirty="0" smtClean="0"/>
              <a:t> </a:t>
            </a:r>
          </a:p>
          <a:p>
            <a:pPr marL="0" indent="0" algn="ctr">
              <a:buNone/>
            </a:pPr>
            <a:r>
              <a:rPr lang="en-US" sz="4000" dirty="0" smtClean="0"/>
              <a:t>for </a:t>
            </a:r>
            <a:r>
              <a:rPr lang="en-US" sz="4000" dirty="0"/>
              <a:t>an </a:t>
            </a:r>
            <a:r>
              <a:rPr lang="en-US" sz="4000" dirty="0" smtClean="0"/>
              <a:t>interactive </a:t>
            </a:r>
            <a:r>
              <a:rPr lang="en-US" sz="4000" dirty="0"/>
              <a:t>chart </a:t>
            </a:r>
            <a:r>
              <a:rPr lang="en-US" sz="4000" dirty="0" smtClean="0"/>
              <a:t>for an initial screening to determine </a:t>
            </a:r>
            <a:r>
              <a:rPr lang="en-US" sz="4000" dirty="0"/>
              <a:t>if you are </a:t>
            </a:r>
            <a:r>
              <a:rPr lang="en-US" sz="4000" dirty="0" smtClean="0"/>
              <a:t>eligible.</a:t>
            </a:r>
            <a:endParaRPr lang="en-US" sz="4000" dirty="0"/>
          </a:p>
        </p:txBody>
      </p:sp>
      <p:pic>
        <p:nvPicPr>
          <p:cNvPr id="4" name="Picture 3"/>
          <p:cNvPicPr>
            <a:picLocks noChangeAspect="1"/>
          </p:cNvPicPr>
          <p:nvPr/>
        </p:nvPicPr>
        <p:blipFill>
          <a:blip r:embed="rId4"/>
          <a:stretch>
            <a:fillRect/>
          </a:stretch>
        </p:blipFill>
        <p:spPr>
          <a:xfrm>
            <a:off x="5105400" y="990600"/>
            <a:ext cx="3843380" cy="5312563"/>
          </a:xfrm>
          <a:prstGeom prst="rect">
            <a:avLst/>
          </a:prstGeom>
        </p:spPr>
      </p:pic>
    </p:spTree>
    <p:extLst>
      <p:ext uri="{BB962C8B-B14F-4D97-AF65-F5344CB8AC3E}">
        <p14:creationId xmlns:p14="http://schemas.microsoft.com/office/powerpoint/2010/main" val="3193485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Current high school students - Graduated </a:t>
            </a:r>
            <a:r>
              <a:rPr lang="en-US" sz="3600" i="1" u="sng" dirty="0"/>
              <a:t>on or after </a:t>
            </a:r>
            <a:r>
              <a:rPr lang="en-US" sz="3600" dirty="0"/>
              <a:t>Sept. 1, </a:t>
            </a:r>
            <a:r>
              <a:rPr lang="en-US" sz="3600" dirty="0" smtClean="0"/>
              <a:t>2013</a:t>
            </a:r>
            <a:endParaRPr lang="en-US" sz="3600" dirty="0"/>
          </a:p>
        </p:txBody>
      </p:sp>
      <p:sp>
        <p:nvSpPr>
          <p:cNvPr id="3" name="Content Placeholder 2"/>
          <p:cNvSpPr>
            <a:spLocks noGrp="1"/>
          </p:cNvSpPr>
          <p:nvPr>
            <p:ph idx="1"/>
          </p:nvPr>
        </p:nvSpPr>
        <p:spPr>
          <a:xfrm>
            <a:off x="457200" y="1828800"/>
            <a:ext cx="8229600" cy="4525963"/>
          </a:xfrm>
        </p:spPr>
        <p:txBody>
          <a:bodyPr>
            <a:normAutofit fontScale="85000" lnSpcReduction="10000"/>
          </a:bodyPr>
          <a:lstStyle/>
          <a:p>
            <a:pPr marL="685800" lvl="1" indent="-457200">
              <a:buFont typeface="+mj-lt"/>
              <a:buAutoNum type="arabicParenR"/>
            </a:pPr>
            <a:r>
              <a:rPr lang="en-US" sz="3600" dirty="0" smtClean="0"/>
              <a:t> </a:t>
            </a:r>
            <a:r>
              <a:rPr lang="en-US" sz="3600" dirty="0"/>
              <a:t>Attended Colorado high school for three </a:t>
            </a:r>
            <a:r>
              <a:rPr lang="en-US" sz="3600" dirty="0" smtClean="0"/>
              <a:t>years;</a:t>
            </a:r>
          </a:p>
          <a:p>
            <a:pPr lvl="2"/>
            <a:r>
              <a:rPr lang="en-US" sz="2400" dirty="0"/>
              <a:t>As long as a student attended six academic terms from three separate academic years—and then graduated or received a GED—the student would satisfy the high school requirement.  (CDHE FAQ document);</a:t>
            </a:r>
          </a:p>
          <a:p>
            <a:pPr lvl="2"/>
            <a:r>
              <a:rPr lang="en-US" sz="2400" dirty="0"/>
              <a:t>ASCENT is considered part of a student’s high school program and may be counted toward the three-year academic residency requirement</a:t>
            </a:r>
            <a:endParaRPr lang="en-US" sz="3600" dirty="0"/>
          </a:p>
          <a:p>
            <a:pPr marL="685800" lvl="1" indent="-457200">
              <a:buFont typeface="+mj-lt"/>
              <a:buAutoNum type="arabicParenR"/>
            </a:pPr>
            <a:r>
              <a:rPr lang="en-US" sz="3600" dirty="0" smtClean="0"/>
              <a:t>Graduated </a:t>
            </a:r>
            <a:r>
              <a:rPr lang="en-US" sz="3600" dirty="0"/>
              <a:t>or earned </a:t>
            </a:r>
            <a:r>
              <a:rPr lang="en-US" sz="3600" dirty="0" smtClean="0"/>
              <a:t>GED; and</a:t>
            </a:r>
            <a:endParaRPr lang="en-US" sz="3600" dirty="0"/>
          </a:p>
          <a:p>
            <a:pPr marL="685800" lvl="1" indent="-457200">
              <a:buFont typeface="+mj-lt"/>
              <a:buAutoNum type="arabicParenR"/>
            </a:pPr>
            <a:r>
              <a:rPr lang="en-US" sz="3600" dirty="0" smtClean="0"/>
              <a:t>Be </a:t>
            </a:r>
            <a:r>
              <a:rPr lang="en-US" sz="3600" dirty="0"/>
              <a:t>admitted (not enrolled) to a college within twelve months of graduating.</a:t>
            </a:r>
          </a:p>
          <a:p>
            <a:endParaRPr lang="en-US" sz="3600" dirty="0"/>
          </a:p>
        </p:txBody>
      </p:sp>
    </p:spTree>
    <p:extLst>
      <p:ext uri="{BB962C8B-B14F-4D97-AF65-F5344CB8AC3E}">
        <p14:creationId xmlns:p14="http://schemas.microsoft.com/office/powerpoint/2010/main" val="17445565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Students who have already graduated-</a:t>
            </a:r>
            <a:br>
              <a:rPr lang="en-US" sz="3200" dirty="0" smtClean="0"/>
            </a:br>
            <a:r>
              <a:rPr lang="en-US" sz="3200" dirty="0" smtClean="0"/>
              <a:t>Graduated </a:t>
            </a:r>
            <a:r>
              <a:rPr lang="en-US" sz="3200" i="1" u="sng" dirty="0"/>
              <a:t>before </a:t>
            </a:r>
            <a:r>
              <a:rPr lang="en-US" sz="3200" dirty="0"/>
              <a:t>September 1, </a:t>
            </a:r>
            <a:r>
              <a:rPr lang="en-US" sz="3200" dirty="0" smtClean="0"/>
              <a:t>2013</a:t>
            </a:r>
            <a:endParaRPr lang="en-US" sz="3200" dirty="0"/>
          </a:p>
        </p:txBody>
      </p:sp>
      <p:sp>
        <p:nvSpPr>
          <p:cNvPr id="3" name="Content Placeholder 2"/>
          <p:cNvSpPr>
            <a:spLocks noGrp="1"/>
          </p:cNvSpPr>
          <p:nvPr>
            <p:ph idx="1"/>
          </p:nvPr>
        </p:nvSpPr>
        <p:spPr/>
        <p:txBody>
          <a:bodyPr>
            <a:normAutofit/>
          </a:bodyPr>
          <a:lstStyle/>
          <a:p>
            <a:pPr marL="685800" lvl="1" indent="-457200">
              <a:buFont typeface="+mj-lt"/>
              <a:buAutoNum type="arabicParenR"/>
            </a:pPr>
            <a:r>
              <a:rPr lang="en-US" sz="2400" dirty="0" smtClean="0"/>
              <a:t>Attended </a:t>
            </a:r>
            <a:r>
              <a:rPr lang="en-US" sz="2400" dirty="0"/>
              <a:t>Colorado high school for three </a:t>
            </a:r>
            <a:r>
              <a:rPr lang="en-US" sz="2400" dirty="0" smtClean="0"/>
              <a:t>years:</a:t>
            </a:r>
            <a:endParaRPr lang="en-US" sz="2400" dirty="0"/>
          </a:p>
          <a:p>
            <a:pPr marL="685800" lvl="1" indent="-457200">
              <a:buFont typeface="+mj-lt"/>
              <a:buAutoNum type="arabicParenR"/>
            </a:pPr>
            <a:r>
              <a:rPr lang="en-US" sz="2400" dirty="0" smtClean="0"/>
              <a:t>Graduated </a:t>
            </a:r>
            <a:r>
              <a:rPr lang="en-US" sz="2400" dirty="0"/>
              <a:t>or earned </a:t>
            </a:r>
            <a:r>
              <a:rPr lang="en-US" sz="2400" dirty="0" smtClean="0"/>
              <a:t>GED;</a:t>
            </a:r>
            <a:endParaRPr lang="en-US" sz="2400" dirty="0"/>
          </a:p>
          <a:p>
            <a:pPr marL="685800" lvl="1" indent="-457200">
              <a:buFont typeface="+mj-lt"/>
              <a:buAutoNum type="arabicParenR"/>
            </a:pPr>
            <a:r>
              <a:rPr lang="en-US" sz="2400" dirty="0" smtClean="0"/>
              <a:t>Be </a:t>
            </a:r>
            <a:r>
              <a:rPr lang="en-US" sz="2400" dirty="0"/>
              <a:t>admitted </a:t>
            </a:r>
            <a:r>
              <a:rPr lang="en-US" sz="2400" dirty="0" smtClean="0"/>
              <a:t>to </a:t>
            </a:r>
            <a:r>
              <a:rPr lang="en-US" sz="2400" dirty="0"/>
              <a:t>a Colorado state-funded </a:t>
            </a:r>
            <a:r>
              <a:rPr lang="en-US" sz="2400" dirty="0" smtClean="0"/>
              <a:t>college; and</a:t>
            </a:r>
            <a:endParaRPr lang="en-US" sz="2400" dirty="0"/>
          </a:p>
          <a:p>
            <a:pPr marL="685800" lvl="1" indent="-457200">
              <a:buFont typeface="+mj-lt"/>
              <a:buAutoNum type="arabicParenR"/>
            </a:pPr>
            <a:r>
              <a:rPr lang="en-US" sz="2400" b="1" dirty="0" smtClean="0"/>
              <a:t>Demonstrate </a:t>
            </a:r>
            <a:r>
              <a:rPr lang="en-US" sz="2400" b="1" dirty="0"/>
              <a:t>you have been physically present in Colorado for the last 18 </a:t>
            </a:r>
            <a:r>
              <a:rPr lang="en-US" sz="2400" b="1" dirty="0" smtClean="0"/>
              <a:t>months prior to enrollment.</a:t>
            </a:r>
            <a:endParaRPr lang="en-US" sz="2400" b="1" dirty="0"/>
          </a:p>
          <a:p>
            <a:endParaRPr lang="en-US" sz="2400" dirty="0"/>
          </a:p>
        </p:txBody>
      </p:sp>
    </p:spTree>
    <p:extLst>
      <p:ext uri="{BB962C8B-B14F-4D97-AF65-F5344CB8AC3E}">
        <p14:creationId xmlns:p14="http://schemas.microsoft.com/office/powerpoint/2010/main" val="1810568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000" dirty="0" smtClean="0"/>
              <a:t>How can a student document they have been physically present in Colorado for the past 18 months?</a:t>
            </a:r>
            <a:endParaRPr lang="en-US" sz="2000" dirty="0"/>
          </a:p>
        </p:txBody>
      </p:sp>
      <p:sp>
        <p:nvSpPr>
          <p:cNvPr id="3" name="Content Placeholder 2"/>
          <p:cNvSpPr>
            <a:spLocks noGrp="1"/>
          </p:cNvSpPr>
          <p:nvPr>
            <p:ph idx="1"/>
          </p:nvPr>
        </p:nvSpPr>
        <p:spPr>
          <a:xfrm>
            <a:off x="762000" y="1143000"/>
            <a:ext cx="8229600" cy="4525963"/>
          </a:xfrm>
        </p:spPr>
        <p:txBody>
          <a:bodyPr>
            <a:noAutofit/>
          </a:bodyPr>
          <a:lstStyle/>
          <a:p>
            <a:pPr marL="0" indent="0">
              <a:buNone/>
            </a:pPr>
            <a:r>
              <a:rPr lang="en-US" sz="1600" dirty="0" smtClean="0"/>
              <a:t>Below are some examples but ultimately it is up to the school to determine what they will accept:</a:t>
            </a:r>
          </a:p>
          <a:p>
            <a:r>
              <a:rPr lang="en-US" sz="1600" dirty="0" smtClean="0"/>
              <a:t>Rent </a:t>
            </a:r>
            <a:r>
              <a:rPr lang="en-US" sz="1600" dirty="0"/>
              <a:t>receipts, utility bills, receipts or letters from companies showing the dates during which you received service;</a:t>
            </a:r>
          </a:p>
          <a:p>
            <a:r>
              <a:rPr lang="en-US" sz="1600" dirty="0"/>
              <a:t>Employment records or, if you are self employed, letters from banks and other firms with whom you have done business);</a:t>
            </a:r>
          </a:p>
          <a:p>
            <a:r>
              <a:rPr lang="en-US" sz="1600" dirty="0"/>
              <a:t>School records from the schools that you have attended in the United States, showing the name(s) of the schools and periods of school attendance;</a:t>
            </a:r>
          </a:p>
          <a:p>
            <a:r>
              <a:rPr lang="en-US" sz="1600" dirty="0"/>
              <a:t>Military records </a:t>
            </a:r>
          </a:p>
          <a:p>
            <a:r>
              <a:rPr lang="en-US" sz="1600" dirty="0"/>
              <a:t>Hospital or medical records concerning treatment or hospitalization, showing the name of the medical facility or physician and the date(s) of the treatment or hospitalization;</a:t>
            </a:r>
          </a:p>
          <a:p>
            <a:r>
              <a:rPr lang="en-US" sz="1600" dirty="0"/>
              <a:t>Official records from a religious entity in the United States confirming your participation in a religious ceremony, rite, or passage (e.g., baptism, first communion, wedding);</a:t>
            </a:r>
          </a:p>
          <a:p>
            <a:r>
              <a:rPr lang="en-US" sz="1600" dirty="0"/>
              <a:t>Money order receipts for money sent in or out of the country; dated bank transactions; U.S. Social Security card; automobile license receipts, title, vehicle registration, etc.; deeds, mortgages, rental agreements; tax receipts; insurance policies; receipts; postmarked letters</a:t>
            </a:r>
            <a:r>
              <a:rPr lang="en-US" sz="1600" dirty="0" smtClean="0"/>
              <a:t>.</a:t>
            </a:r>
            <a:endParaRPr lang="en-US" sz="1600" dirty="0"/>
          </a:p>
        </p:txBody>
      </p:sp>
    </p:spTree>
    <p:extLst>
      <p:ext uri="{BB962C8B-B14F-4D97-AF65-F5344CB8AC3E}">
        <p14:creationId xmlns:p14="http://schemas.microsoft.com/office/powerpoint/2010/main" val="32282147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14400" y="1600200"/>
            <a:ext cx="7772400" cy="1830388"/>
          </a:xfrm>
        </p:spPr>
        <p:txBody>
          <a:bodyPr/>
          <a:lstStyle/>
          <a:p>
            <a:pPr algn="r"/>
            <a:r>
              <a:rPr lang="en-US" dirty="0" smtClean="0">
                <a:solidFill>
                  <a:schemeClr val="tx1"/>
                </a:solidFill>
              </a:rPr>
              <a:t>DACA students</a:t>
            </a:r>
            <a:endParaRPr lang="en-US" dirty="0">
              <a:solidFill>
                <a:schemeClr val="tx1"/>
              </a:solidFill>
            </a:endParaRPr>
          </a:p>
        </p:txBody>
      </p:sp>
    </p:spTree>
    <p:extLst>
      <p:ext uri="{BB962C8B-B14F-4D97-AF65-F5344CB8AC3E}">
        <p14:creationId xmlns:p14="http://schemas.microsoft.com/office/powerpoint/2010/main" val="2259869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83880" cy="1051560"/>
          </a:xfrm>
        </p:spPr>
        <p:txBody>
          <a:bodyPr>
            <a:normAutofit fontScale="90000"/>
          </a:bodyPr>
          <a:lstStyle/>
          <a:p>
            <a:r>
              <a:rPr lang="en-US" b="1" dirty="0" smtClean="0"/>
              <a:t>What is Deferred </a:t>
            </a:r>
            <a:r>
              <a:rPr lang="en-US" dirty="0" smtClean="0"/>
              <a:t>A</a:t>
            </a:r>
            <a:r>
              <a:rPr lang="en-US" b="1" dirty="0" smtClean="0"/>
              <a:t>ction for Childhood Arrivals (DACA)?</a:t>
            </a:r>
            <a:br>
              <a:rPr lang="en-US" b="1" dirty="0" smtClean="0"/>
            </a:br>
            <a:endParaRPr lang="en-US" dirty="0"/>
          </a:p>
        </p:txBody>
      </p:sp>
      <p:sp>
        <p:nvSpPr>
          <p:cNvPr id="32772" name="AutoShape 4" descr="https://docs.google.com/viewer?pid=explorer&amp;srcid=1K9X88eK1ZzOQ-51C8JRRGnxDY3cmoZkXPhp74azFZ3t3tQkae6YW-vTIr7hr&amp;rel=zip%3Bz3%3B%5BEnglish%5D%20Administrative%20Relief%20Powerpoint.pdf&amp;docid=fc1071244684f1cb8c0c1b91c1f35542%7C651040c8477cda48c8db3f26987b7ffc&amp;a=bi&amp;pagenumber=3&amp;w=371"/>
          <p:cNvSpPr>
            <a:spLocks noGrp="1" noChangeAspect="1" noChangeArrowheads="1"/>
          </p:cNvSpPr>
          <p:nvPr>
            <p:ph idx="1"/>
          </p:nvPr>
        </p:nvSpPr>
        <p:spPr bwMode="auto">
          <a:xfrm>
            <a:off x="762000" y="1752600"/>
            <a:ext cx="8229600" cy="4114800"/>
          </a:xfrm>
          <a:prstGeom prst="rect">
            <a:avLst/>
          </a:prstGeom>
          <a:noFill/>
        </p:spPr>
        <p:txBody>
          <a:bodyPr vert="horz" wrap="square" lIns="91440" tIns="45720" rIns="91440" bIns="45720" numCol="1" anchor="t" anchorCtr="0" compatLnSpc="1">
            <a:prstTxWarp prst="textNoShape">
              <a:avLst/>
            </a:prstTxWarp>
            <a:normAutofit fontScale="92500" lnSpcReduction="20000"/>
          </a:bodyPr>
          <a:lstStyle/>
          <a:p>
            <a:r>
              <a:rPr lang="en-US" dirty="0" smtClean="0"/>
              <a:t>On June 15</a:t>
            </a:r>
            <a:r>
              <a:rPr lang="en-US" baseline="30000" dirty="0" smtClean="0"/>
              <a:t>th</a:t>
            </a:r>
            <a:r>
              <a:rPr lang="en-US" dirty="0" smtClean="0"/>
              <a:t>, 2012 the Obama Administration announced DACA as an expansion of Prosecutorial Discretion.</a:t>
            </a:r>
          </a:p>
          <a:p>
            <a:r>
              <a:rPr lang="en-US" dirty="0" smtClean="0"/>
              <a:t>An immediate halt to deportation for </a:t>
            </a:r>
            <a:r>
              <a:rPr lang="en-US" dirty="0" err="1" smtClean="0"/>
              <a:t>DREAMers</a:t>
            </a:r>
            <a:r>
              <a:rPr lang="en-US" dirty="0" smtClean="0"/>
              <a:t> who meet qualifications, apply and are accepted.</a:t>
            </a:r>
          </a:p>
          <a:p>
            <a:r>
              <a:rPr lang="en-US" dirty="0" smtClean="0"/>
              <a:t>Opportunity to apply for legal work authorization for 2 years. </a:t>
            </a:r>
          </a:p>
          <a:p>
            <a:pPr lvl="1"/>
            <a:r>
              <a:rPr lang="en-US" dirty="0" smtClean="0"/>
              <a:t>A valid Social Security Number to be used for Work Purposes ONLY</a:t>
            </a:r>
          </a:p>
          <a:p>
            <a:r>
              <a:rPr lang="en-US" dirty="0" smtClean="0"/>
              <a:t>US Customs and Immigration Services will grant DACA for a period of 2 years; at the end of the 2 years, the person can apply for a renewal.</a:t>
            </a:r>
            <a:endParaRPr lang="en-US" dirty="0">
              <a:solidFill>
                <a:srgbClr val="FF0000"/>
              </a:solidFill>
            </a:endParaRPr>
          </a:p>
        </p:txBody>
      </p:sp>
      <p:sp>
        <p:nvSpPr>
          <p:cNvPr id="32770" name="AutoShape 2" descr="https://docs.google.com/viewer?pid=explorer&amp;srcid=1K9X88eK1ZzOQ-51C8JRRGnxDY3cmoZkXPhp74azFZ3t3tQkae6YW-vTIr7hr&amp;rel=zip%3Bz3%3B%5BEnglish%5D%20Administrative%20Relief%20Powerpoint.pdf&amp;docid=fc1071244684f1cb8c0c1b91c1f35542%7C651040c8477cda48c8db3f26987b7ffc&amp;a=bi&amp;pagenumber=3&amp;w=13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5561162" y="5876745"/>
            <a:ext cx="3505200" cy="646331"/>
          </a:xfrm>
          <a:prstGeom prst="rect">
            <a:avLst/>
          </a:prstGeom>
          <a:noFill/>
        </p:spPr>
        <p:txBody>
          <a:bodyPr wrap="square" rtlCol="0">
            <a:spAutoFit/>
          </a:bodyPr>
          <a:lstStyle/>
          <a:p>
            <a:r>
              <a:rPr lang="en-US" dirty="0" smtClean="0"/>
              <a:t>Source: United We DREAM</a:t>
            </a:r>
          </a:p>
          <a:p>
            <a:r>
              <a:rPr lang="en-US" dirty="0" smtClean="0"/>
              <a:t>July 2012</a:t>
            </a:r>
            <a:endParaRPr lang="en-US" dirty="0"/>
          </a:p>
        </p:txBody>
      </p:sp>
    </p:spTree>
    <p:extLst>
      <p:ext uri="{BB962C8B-B14F-4D97-AF65-F5344CB8AC3E}">
        <p14:creationId xmlns:p14="http://schemas.microsoft.com/office/powerpoint/2010/main" val="299565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DACA students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a:t>Undocumented students who attended high school in Colorado for FEWER than three years, regardless of the time they have been physically present in the state, are not eligible to qualify for in-state tuition classification under ASSET.</a:t>
            </a:r>
          </a:p>
          <a:p>
            <a:r>
              <a:rPr lang="en-US" dirty="0"/>
              <a:t>Students who have been granted DACA status MAY BE eligible under existing in-state tuition criteria depending on individual institution practices.</a:t>
            </a:r>
          </a:p>
          <a:p>
            <a:pPr lvl="1"/>
            <a:r>
              <a:rPr lang="en-US" dirty="0"/>
              <a:t>If a student can provide documentation that he or she resides in Colorado and has acceptable evidence of domicile, such as a valid driver’s licensure and/or social security number, the student </a:t>
            </a:r>
            <a:r>
              <a:rPr lang="en-US" dirty="0" smtClean="0"/>
              <a:t>MAY </a:t>
            </a:r>
            <a:r>
              <a:rPr lang="en-US" dirty="0"/>
              <a:t>qualify for in-state tuition under existing tuition classification laws and policies. </a:t>
            </a:r>
          </a:p>
          <a:p>
            <a:endParaRPr lang="en-US" dirty="0"/>
          </a:p>
        </p:txBody>
      </p:sp>
    </p:spTree>
    <p:extLst>
      <p:ext uri="{BB962C8B-B14F-4D97-AF65-F5344CB8AC3E}">
        <p14:creationId xmlns:p14="http://schemas.microsoft.com/office/powerpoint/2010/main" val="7765055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I’m eligible now what?</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6502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 Apply</a:t>
            </a:r>
            <a:endParaRPr lang="en-US" dirty="0"/>
          </a:p>
        </p:txBody>
      </p:sp>
      <p:sp>
        <p:nvSpPr>
          <p:cNvPr id="3" name="Content Placeholder 2"/>
          <p:cNvSpPr>
            <a:spLocks noGrp="1"/>
          </p:cNvSpPr>
          <p:nvPr>
            <p:ph idx="1"/>
          </p:nvPr>
        </p:nvSpPr>
        <p:spPr>
          <a:ln>
            <a:solidFill>
              <a:srgbClr val="0070C0"/>
            </a:solidFill>
          </a:ln>
        </p:spPr>
        <p:txBody>
          <a:bodyPr>
            <a:normAutofit fontScale="85000" lnSpcReduction="10000"/>
          </a:bodyPr>
          <a:lstStyle/>
          <a:p>
            <a:pPr marL="0" indent="0">
              <a:buNone/>
            </a:pPr>
            <a:r>
              <a:rPr lang="en-US" sz="3200" dirty="0"/>
              <a:t>FIRST STEP: APPLY AND GET ACCEPTED TO THE PUBLIC COLLEGE YOU WISH TO ATTEND! </a:t>
            </a:r>
          </a:p>
          <a:p>
            <a:pPr lvl="0"/>
            <a:r>
              <a:rPr lang="en-US" sz="3200" dirty="0"/>
              <a:t>A list of eligible schools and their website addresses are located at </a:t>
            </a:r>
            <a:endParaRPr lang="en-US" sz="3200" dirty="0" smtClean="0"/>
          </a:p>
          <a:p>
            <a:pPr marL="109728" lvl="0" indent="0" algn="ctr">
              <a:buNone/>
            </a:pPr>
            <a:r>
              <a:rPr lang="en-US" sz="3200" u="sng" dirty="0" smtClean="0">
                <a:solidFill>
                  <a:srgbClr val="FFC000"/>
                </a:solidFill>
              </a:rPr>
              <a:t>www.coloradoasset.com/colleges</a:t>
            </a:r>
            <a:r>
              <a:rPr lang="en-US" sz="3200" dirty="0" smtClean="0">
                <a:solidFill>
                  <a:srgbClr val="FFC000"/>
                </a:solidFill>
              </a:rPr>
              <a:t> </a:t>
            </a:r>
          </a:p>
          <a:p>
            <a:pPr marL="109728" lvl="0" indent="0">
              <a:buNone/>
            </a:pPr>
            <a:endParaRPr lang="en-US" sz="3200" dirty="0">
              <a:solidFill>
                <a:srgbClr val="FFC000"/>
              </a:solidFill>
            </a:endParaRPr>
          </a:p>
          <a:p>
            <a:pPr lvl="0"/>
            <a:r>
              <a:rPr lang="en-US" sz="3200" dirty="0"/>
              <a:t>Visit the school’s website and make yourself familiar with their deadlines and qualifications</a:t>
            </a:r>
          </a:p>
          <a:p>
            <a:pPr lvl="0"/>
            <a:r>
              <a:rPr lang="en-US" sz="3200" dirty="0"/>
              <a:t>Go through that college’s application </a:t>
            </a:r>
            <a:r>
              <a:rPr lang="en-US" sz="3200" dirty="0" smtClean="0"/>
              <a:t>process</a:t>
            </a:r>
            <a:endParaRPr lang="en-US" sz="3200" dirty="0"/>
          </a:p>
        </p:txBody>
      </p:sp>
    </p:spTree>
    <p:extLst>
      <p:ext uri="{BB962C8B-B14F-4D97-AF65-F5344CB8AC3E}">
        <p14:creationId xmlns:p14="http://schemas.microsoft.com/office/powerpoint/2010/main" val="592263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5200" y="76200"/>
            <a:ext cx="5410200" cy="6248400"/>
          </a:xfrm>
        </p:spPr>
      </p:pic>
      <p:sp>
        <p:nvSpPr>
          <p:cNvPr id="3" name="Footer Placeholder 2"/>
          <p:cNvSpPr>
            <a:spLocks noGrp="1"/>
          </p:cNvSpPr>
          <p:nvPr>
            <p:ph type="ftr" sz="quarter" idx="11"/>
          </p:nvPr>
        </p:nvSpPr>
        <p:spPr/>
        <p:txBody>
          <a:bodyPr/>
          <a:lstStyle/>
          <a:p>
            <a:r>
              <a:rPr lang="en-US" smtClean="0"/>
              <a:t>College In Colorado, 1560 Broadway, Ste. 1700, Denver, CO</a:t>
            </a:r>
            <a:endParaRPr lang="en-US"/>
          </a:p>
        </p:txBody>
      </p:sp>
      <p:sp>
        <p:nvSpPr>
          <p:cNvPr id="4" name="Title 3"/>
          <p:cNvSpPr>
            <a:spLocks noGrp="1"/>
          </p:cNvSpPr>
          <p:nvPr>
            <p:ph type="title"/>
          </p:nvPr>
        </p:nvSpPr>
        <p:spPr>
          <a:xfrm>
            <a:off x="304800" y="304800"/>
            <a:ext cx="2743200" cy="5364162"/>
          </a:xfrm>
        </p:spPr>
        <p:txBody>
          <a:bodyPr>
            <a:normAutofit/>
          </a:bodyPr>
          <a:lstStyle/>
          <a:p>
            <a:r>
              <a:rPr lang="es-MX" dirty="0" err="1" smtClean="0"/>
              <a:t>Start</a:t>
            </a:r>
            <a:r>
              <a:rPr lang="es-MX" dirty="0" smtClean="0"/>
              <a:t> </a:t>
            </a:r>
            <a:r>
              <a:rPr lang="es-MX" dirty="0" err="1" smtClean="0"/>
              <a:t>with</a:t>
            </a:r>
            <a:r>
              <a:rPr lang="es-MX" dirty="0" smtClean="0"/>
              <a:t> a </a:t>
            </a:r>
            <a:r>
              <a:rPr lang="es-MX" dirty="0" err="1" smtClean="0"/>
              <a:t>College</a:t>
            </a:r>
            <a:r>
              <a:rPr lang="es-MX" dirty="0" smtClean="0"/>
              <a:t> In Colorado </a:t>
            </a:r>
            <a:r>
              <a:rPr lang="es-MX" dirty="0" err="1" smtClean="0"/>
              <a:t>Profile</a:t>
            </a:r>
            <a:endParaRPr lang="es-MX" dirty="0"/>
          </a:p>
        </p:txBody>
      </p:sp>
      <p:sp>
        <p:nvSpPr>
          <p:cNvPr id="7" name="Right Arrow 6"/>
          <p:cNvSpPr/>
          <p:nvPr/>
        </p:nvSpPr>
        <p:spPr>
          <a:xfrm rot="1498928">
            <a:off x="7283808" y="1590886"/>
            <a:ext cx="7620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943600" y="25908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990600"/>
            <a:ext cx="6858000" cy="5181600"/>
          </a:xfrm>
        </p:spPr>
        <p:txBody>
          <a:bodyPr>
            <a:normAutofit fontScale="92500" lnSpcReduction="10000"/>
          </a:bodyPr>
          <a:lstStyle/>
          <a:p>
            <a:pPr marL="624078" indent="-514350">
              <a:buFont typeface="+mj-lt"/>
              <a:buAutoNum type="arabicPeriod"/>
            </a:pPr>
            <a:r>
              <a:rPr lang="en-US" dirty="0" smtClean="0"/>
              <a:t>Story of Jose</a:t>
            </a:r>
          </a:p>
          <a:p>
            <a:pPr marL="624078" indent="-514350">
              <a:buFont typeface="+mj-lt"/>
              <a:buAutoNum type="arabicPeriod"/>
            </a:pPr>
            <a:r>
              <a:rPr lang="en-US" dirty="0" smtClean="0"/>
              <a:t>Brief History of the ASSET Campaign</a:t>
            </a:r>
          </a:p>
          <a:p>
            <a:pPr marL="624078" indent="-514350">
              <a:buFont typeface="+mj-lt"/>
              <a:buAutoNum type="arabicPeriod"/>
            </a:pPr>
            <a:r>
              <a:rPr lang="en-US" dirty="0" smtClean="0"/>
              <a:t>ASSET Implementation</a:t>
            </a:r>
          </a:p>
          <a:p>
            <a:pPr marL="624078" indent="-514350">
              <a:buFont typeface="+mj-lt"/>
              <a:buAutoNum type="arabicPeriod"/>
            </a:pPr>
            <a:r>
              <a:rPr lang="en-US" dirty="0" smtClean="0"/>
              <a:t>What is ASSET?</a:t>
            </a:r>
          </a:p>
          <a:p>
            <a:pPr marL="624078" indent="-514350">
              <a:buFont typeface="+mj-lt"/>
              <a:buAutoNum type="arabicPeriod"/>
            </a:pPr>
            <a:r>
              <a:rPr lang="en-US" dirty="0" smtClean="0"/>
              <a:t>Who Qualifies?</a:t>
            </a:r>
          </a:p>
          <a:p>
            <a:pPr marL="624078" indent="-514350">
              <a:buFont typeface="+mj-lt"/>
              <a:buAutoNum type="arabicPeriod"/>
            </a:pPr>
            <a:r>
              <a:rPr lang="en-US" dirty="0" smtClean="0"/>
              <a:t>Difference between DACA and ASSET</a:t>
            </a:r>
          </a:p>
          <a:p>
            <a:pPr marL="624078" indent="-514350">
              <a:buFont typeface="+mj-lt"/>
              <a:buAutoNum type="arabicPeriod"/>
            </a:pPr>
            <a:r>
              <a:rPr lang="en-US" dirty="0" smtClean="0"/>
              <a:t>I'm Eligible! Now What?</a:t>
            </a:r>
          </a:p>
          <a:p>
            <a:pPr marL="880110" lvl="1" indent="-514350">
              <a:buFont typeface="+mj-lt"/>
              <a:buAutoNum type="alphaLcPeriod"/>
            </a:pPr>
            <a:r>
              <a:rPr lang="en-US" dirty="0" smtClean="0"/>
              <a:t>Apply to College</a:t>
            </a:r>
          </a:p>
          <a:p>
            <a:pPr marL="880110" lvl="1" indent="-514350">
              <a:buFont typeface="+mj-lt"/>
              <a:buAutoNum type="alphaLcPeriod"/>
            </a:pPr>
            <a:r>
              <a:rPr lang="en-US" dirty="0" smtClean="0"/>
              <a:t>Communicate</a:t>
            </a:r>
          </a:p>
          <a:p>
            <a:pPr marL="880110" lvl="1" indent="-514350">
              <a:buFont typeface="+mj-lt"/>
              <a:buAutoNum type="alphaLcPeriod"/>
            </a:pPr>
            <a:r>
              <a:rPr lang="en-US" dirty="0" smtClean="0"/>
              <a:t>COF</a:t>
            </a:r>
          </a:p>
          <a:p>
            <a:pPr marL="624078" indent="-514350">
              <a:buFont typeface="+mj-lt"/>
              <a:buAutoNum type="arabicPeriod"/>
            </a:pPr>
            <a:r>
              <a:rPr lang="en-US" dirty="0" smtClean="0"/>
              <a:t>Financial Aid</a:t>
            </a:r>
          </a:p>
          <a:p>
            <a:pPr marL="624078" indent="-514350">
              <a:buFont typeface="+mj-lt"/>
              <a:buAutoNum type="arabicPeriod"/>
            </a:pPr>
            <a:r>
              <a:rPr lang="en-US" dirty="0" smtClean="0"/>
              <a:t>Affected Institutions</a:t>
            </a:r>
          </a:p>
          <a:p>
            <a:pPr marL="624078" indent="-514350">
              <a:buFont typeface="+mj-lt"/>
              <a:buAutoNum type="arabicPeriod"/>
            </a:pPr>
            <a:r>
              <a:rPr lang="en-US" dirty="0" smtClean="0"/>
              <a:t>Next Steps</a:t>
            </a:r>
            <a:endParaRPr lang="en-US" dirty="0"/>
          </a:p>
        </p:txBody>
      </p:sp>
      <p:sp>
        <p:nvSpPr>
          <p:cNvPr id="3" name="Footer Placeholder 2"/>
          <p:cNvSpPr>
            <a:spLocks noGrp="1"/>
          </p:cNvSpPr>
          <p:nvPr>
            <p:ph type="ftr" sz="quarter" idx="11"/>
          </p:nvPr>
        </p:nvSpPr>
        <p:spPr/>
        <p:txBody>
          <a:bodyPr/>
          <a:lstStyle/>
          <a:p>
            <a:r>
              <a:rPr lang="en-US" smtClean="0"/>
              <a:t>College In Colorado, 1560 Broadway, Ste. 1700, Denver, CO</a:t>
            </a:r>
            <a:endParaRPr lang="en-US"/>
          </a:p>
        </p:txBody>
      </p:sp>
      <p:sp>
        <p:nvSpPr>
          <p:cNvPr id="4" name="Title 3"/>
          <p:cNvSpPr>
            <a:spLocks noGrp="1"/>
          </p:cNvSpPr>
          <p:nvPr>
            <p:ph type="title"/>
          </p:nvPr>
        </p:nvSpPr>
        <p:spPr>
          <a:xfrm>
            <a:off x="304800" y="38100"/>
            <a:ext cx="8229600" cy="1143000"/>
          </a:xfrm>
        </p:spPr>
        <p:txBody>
          <a:bodyPr/>
          <a:lstStyle/>
          <a:p>
            <a:r>
              <a:rPr lang="en-US" dirty="0" smtClean="0"/>
              <a:t>What we will cover:</a:t>
            </a:r>
            <a:endParaRPr lang="en-US" dirty="0"/>
          </a:p>
        </p:txBody>
      </p:sp>
    </p:spTree>
    <p:extLst>
      <p:ext uri="{BB962C8B-B14F-4D97-AF65-F5344CB8AC3E}">
        <p14:creationId xmlns:p14="http://schemas.microsoft.com/office/powerpoint/2010/main" val="1678142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1905000"/>
            <a:ext cx="4255237" cy="4525962"/>
          </a:xfrm>
        </p:spPr>
      </p:pic>
      <p:sp>
        <p:nvSpPr>
          <p:cNvPr id="3" name="Footer Placeholder 2"/>
          <p:cNvSpPr>
            <a:spLocks noGrp="1"/>
          </p:cNvSpPr>
          <p:nvPr>
            <p:ph type="ftr" sz="quarter" idx="11"/>
          </p:nvPr>
        </p:nvSpPr>
        <p:spPr/>
        <p:txBody>
          <a:bodyPr/>
          <a:lstStyle/>
          <a:p>
            <a:r>
              <a:rPr lang="en-US" smtClean="0"/>
              <a:t>College In Colorado, 1560 Broadway, Ste. 1700, Denver, CO</a:t>
            </a:r>
            <a:endParaRPr lang="en-US"/>
          </a:p>
        </p:txBody>
      </p:sp>
      <p:sp>
        <p:nvSpPr>
          <p:cNvPr id="4" name="Title 3"/>
          <p:cNvSpPr>
            <a:spLocks noGrp="1"/>
          </p:cNvSpPr>
          <p:nvPr>
            <p:ph type="title"/>
          </p:nvPr>
        </p:nvSpPr>
        <p:spPr>
          <a:xfrm>
            <a:off x="381000" y="457200"/>
            <a:ext cx="8229600" cy="1143000"/>
          </a:xfrm>
        </p:spPr>
        <p:txBody>
          <a:bodyPr>
            <a:normAutofit fontScale="90000"/>
          </a:bodyPr>
          <a:lstStyle/>
          <a:p>
            <a:r>
              <a:rPr lang="es-MX" dirty="0" err="1" smtClean="0"/>
              <a:t>Your</a:t>
            </a:r>
            <a:r>
              <a:rPr lang="es-MX" dirty="0" smtClean="0"/>
              <a:t> </a:t>
            </a:r>
            <a:r>
              <a:rPr lang="es-MX" dirty="0" err="1" smtClean="0"/>
              <a:t>College</a:t>
            </a:r>
            <a:r>
              <a:rPr lang="es-MX" dirty="0" smtClean="0"/>
              <a:t> In Colorado </a:t>
            </a:r>
            <a:r>
              <a:rPr lang="es-MX" dirty="0" err="1" smtClean="0"/>
              <a:t>Profile</a:t>
            </a:r>
            <a:r>
              <a:rPr lang="es-MX" dirty="0" smtClean="0"/>
              <a:t> can </a:t>
            </a:r>
            <a:r>
              <a:rPr lang="es-MX" dirty="0" err="1" smtClean="0"/>
              <a:t>help</a:t>
            </a:r>
            <a:r>
              <a:rPr lang="es-MX" dirty="0" smtClean="0"/>
              <a:t> </a:t>
            </a:r>
            <a:r>
              <a:rPr lang="es-MX" dirty="0" err="1" smtClean="0"/>
              <a:t>you</a:t>
            </a:r>
            <a:r>
              <a:rPr lang="es-MX" dirty="0" smtClean="0"/>
              <a:t> </a:t>
            </a:r>
            <a:r>
              <a:rPr lang="es-MX" dirty="0" smtClean="0">
                <a:solidFill>
                  <a:schemeClr val="bg2">
                    <a:lumMod val="50000"/>
                  </a:schemeClr>
                </a:solidFill>
              </a:rPr>
              <a:t>Plan</a:t>
            </a:r>
            <a:r>
              <a:rPr lang="es-MX" dirty="0" smtClean="0"/>
              <a:t>, </a:t>
            </a:r>
            <a:r>
              <a:rPr lang="es-MX" dirty="0" err="1" smtClean="0">
                <a:solidFill>
                  <a:srgbClr val="FFC000"/>
                </a:solidFill>
              </a:rPr>
              <a:t>Attend</a:t>
            </a:r>
            <a:r>
              <a:rPr lang="es-MX" dirty="0" smtClean="0"/>
              <a:t> and </a:t>
            </a:r>
            <a:r>
              <a:rPr lang="es-MX" dirty="0" err="1" smtClean="0">
                <a:solidFill>
                  <a:srgbClr val="92D050"/>
                </a:solidFill>
              </a:rPr>
              <a:t>Pay</a:t>
            </a:r>
            <a:r>
              <a:rPr lang="es-MX" dirty="0" smtClean="0"/>
              <a:t> </a:t>
            </a:r>
            <a:r>
              <a:rPr lang="es-MX" dirty="0" err="1" smtClean="0"/>
              <a:t>for</a:t>
            </a:r>
            <a:r>
              <a:rPr lang="es-MX" dirty="0" smtClean="0"/>
              <a:t> </a:t>
            </a:r>
            <a:r>
              <a:rPr lang="es-MX" dirty="0" err="1" smtClean="0"/>
              <a:t>College</a:t>
            </a:r>
            <a:r>
              <a:rPr lang="es-MX" dirty="0" smtClean="0"/>
              <a:t>.</a:t>
            </a:r>
            <a:endParaRPr lang="es-MX" dirty="0"/>
          </a:p>
        </p:txBody>
      </p:sp>
    </p:spTree>
    <p:extLst>
      <p:ext uri="{BB962C8B-B14F-4D97-AF65-F5344CB8AC3E}">
        <p14:creationId xmlns:p14="http://schemas.microsoft.com/office/powerpoint/2010/main" val="3486576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229600" cy="884238"/>
          </a:xfrm>
        </p:spPr>
        <p:txBody>
          <a:bodyPr>
            <a:noAutofit/>
          </a:bodyPr>
          <a:lstStyle/>
          <a:p>
            <a:r>
              <a:rPr lang="en-US" sz="3200" dirty="0" smtClean="0"/>
              <a:t>Second step – submit your paperwork</a:t>
            </a:r>
            <a:endParaRPr lang="en-US" sz="3200" dirty="0"/>
          </a:p>
        </p:txBody>
      </p:sp>
      <p:sp>
        <p:nvSpPr>
          <p:cNvPr id="3" name="Content Placeholder 2"/>
          <p:cNvSpPr>
            <a:spLocks noGrp="1"/>
          </p:cNvSpPr>
          <p:nvPr>
            <p:ph idx="1"/>
          </p:nvPr>
        </p:nvSpPr>
        <p:spPr>
          <a:xfrm>
            <a:off x="0" y="1143000"/>
            <a:ext cx="9144000" cy="2557271"/>
          </a:xfrm>
        </p:spPr>
        <p:txBody>
          <a:bodyPr>
            <a:normAutofit/>
          </a:bodyPr>
          <a:lstStyle/>
          <a:p>
            <a:pPr lvl="0"/>
            <a:r>
              <a:rPr lang="en-US" sz="2400" dirty="0" smtClean="0"/>
              <a:t>The </a:t>
            </a:r>
            <a:r>
              <a:rPr lang="en-US" sz="2400" dirty="0"/>
              <a:t>college is the ultimate decider on if you are eligible for ASSET</a:t>
            </a:r>
          </a:p>
          <a:p>
            <a:pPr lvl="0"/>
            <a:r>
              <a:rPr lang="en-US" sz="2400" dirty="0"/>
              <a:t>Make sure to respond to any follow up emails for additional information quickly</a:t>
            </a:r>
          </a:p>
          <a:p>
            <a:pPr lvl="0"/>
            <a:r>
              <a:rPr lang="en-US" sz="2400" dirty="0"/>
              <a:t>Failure to provide all required information could result in an out-of-state classification and higher </a:t>
            </a:r>
            <a:r>
              <a:rPr lang="en-US" sz="2400" dirty="0" smtClean="0"/>
              <a:t>tuition</a:t>
            </a:r>
            <a:endParaRPr lang="en-US" sz="2400" dirty="0"/>
          </a:p>
        </p:txBody>
      </p:sp>
      <p:sp>
        <p:nvSpPr>
          <p:cNvPr id="5" name="Rectangle 2"/>
          <p:cNvSpPr txBox="1">
            <a:spLocks noChangeArrowheads="1"/>
          </p:cNvSpPr>
          <p:nvPr/>
        </p:nvSpPr>
        <p:spPr>
          <a:xfrm>
            <a:off x="152400" y="3200400"/>
            <a:ext cx="4267200" cy="10668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sz="2800" dirty="0" smtClean="0">
                <a:solidFill>
                  <a:srgbClr val="FF9900"/>
                </a:solidFill>
                <a:effectLst>
                  <a:outerShdw blurRad="38100" dist="38100" dir="2700000" algn="tl">
                    <a:srgbClr val="000000">
                      <a:alpha val="43137"/>
                    </a:srgbClr>
                  </a:outerShdw>
                </a:effectLst>
                <a:latin typeface="Arial" pitchFamily="34" charset="0"/>
                <a:cs typeface="Arial" pitchFamily="34" charset="0"/>
                <a:sym typeface="Tahoma" pitchFamily="1" charset="0"/>
              </a:rPr>
              <a:t>Professional Image</a:t>
            </a:r>
            <a:endParaRPr lang="en-US" sz="2800" dirty="0" smtClean="0">
              <a:solidFill>
                <a:srgbClr val="D55323"/>
              </a:solidFill>
              <a:effectLst>
                <a:outerShdw blurRad="38100" dist="38100" dir="2700000" algn="tl">
                  <a:srgbClr val="000000">
                    <a:alpha val="43137"/>
                  </a:srgbClr>
                </a:outerShdw>
              </a:effectLst>
              <a:latin typeface="Arial" pitchFamily="34" charset="0"/>
              <a:ea typeface="ヒラギノ角ゴ ProN W6" pitchFamily="1" charset="-128"/>
              <a:cs typeface="Arial" pitchFamily="34" charset="0"/>
              <a:sym typeface="Tahoma" pitchFamily="1" charset="0"/>
            </a:endParaRPr>
          </a:p>
        </p:txBody>
      </p:sp>
      <p:sp>
        <p:nvSpPr>
          <p:cNvPr id="6" name="Rectangle 3"/>
          <p:cNvSpPr>
            <a:spLocks/>
          </p:cNvSpPr>
          <p:nvPr/>
        </p:nvSpPr>
        <p:spPr bwMode="auto">
          <a:xfrm>
            <a:off x="133350" y="4267200"/>
            <a:ext cx="609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marL="39688" eaLnBrk="0" hangingPunct="0">
              <a:defRPr>
                <a:solidFill>
                  <a:schemeClr val="tx1"/>
                </a:solidFill>
                <a:latin typeface="Calibri" pitchFamily="34" charset="0"/>
                <a:cs typeface="Arial" pitchFamily="34" charset="0"/>
              </a:defRPr>
            </a:lvl1pPr>
            <a:lvl2pPr marL="839788" indent="-34290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Arial" pitchFamily="34" charset="0"/>
              <a:buChar char="•"/>
            </a:pPr>
            <a:r>
              <a:rPr lang="en-US" altLang="en-US" sz="2200" dirty="0">
                <a:latin typeface="Arial" pitchFamily="34" charset="0"/>
                <a:sym typeface="Tahoma" pitchFamily="34" charset="0"/>
              </a:rPr>
              <a:t>Create a </a:t>
            </a:r>
            <a:r>
              <a:rPr lang="en-US" altLang="en-US" sz="2200" dirty="0" smtClean="0">
                <a:latin typeface="Arial" pitchFamily="34" charset="0"/>
                <a:sym typeface="Tahoma" pitchFamily="34" charset="0"/>
              </a:rPr>
              <a:t>PROFESSIONAL </a:t>
            </a:r>
            <a:r>
              <a:rPr lang="en-US" altLang="en-US" sz="2200" dirty="0">
                <a:latin typeface="Arial" pitchFamily="34" charset="0"/>
                <a:sym typeface="Tahoma" pitchFamily="34" charset="0"/>
              </a:rPr>
              <a:t>email account</a:t>
            </a:r>
            <a:endParaRPr lang="en-US" altLang="en-US" sz="2200" dirty="0">
              <a:latin typeface="Arial" pitchFamily="34" charset="0"/>
            </a:endParaRPr>
          </a:p>
          <a:p>
            <a:pPr eaLnBrk="1" hangingPunct="1"/>
            <a:r>
              <a:rPr lang="en-US" altLang="en-US" sz="2000" dirty="0" smtClean="0">
                <a:latin typeface="Arial" pitchFamily="34" charset="0"/>
                <a:sym typeface="Tahoma" pitchFamily="34" charset="0"/>
              </a:rPr>
              <a:t>(ex. </a:t>
            </a:r>
            <a:r>
              <a:rPr lang="en-US" altLang="en-US" sz="2000" dirty="0" smtClean="0">
                <a:latin typeface="Arial" pitchFamily="34" charset="0"/>
                <a:sym typeface="Tahoma" pitchFamily="34" charset="0"/>
                <a:hlinkClick r:id="rId3"/>
              </a:rPr>
              <a:t>Blanca_trejo@gmail.com</a:t>
            </a:r>
            <a:r>
              <a:rPr lang="en-US" altLang="en-US" sz="2000" dirty="0" smtClean="0">
                <a:latin typeface="Arial" pitchFamily="34" charset="0"/>
                <a:sym typeface="Tahoma" pitchFamily="34" charset="0"/>
              </a:rPr>
              <a:t>, </a:t>
            </a:r>
            <a:r>
              <a:rPr lang="en-US" altLang="en-US" sz="2000" dirty="0" smtClean="0">
                <a:latin typeface="Arial" pitchFamily="34" charset="0"/>
                <a:sym typeface="Tahoma" pitchFamily="34" charset="0"/>
                <a:hlinkClick r:id="rId4"/>
              </a:rPr>
              <a:t>b.trejo@hotmail.com</a:t>
            </a:r>
            <a:r>
              <a:rPr lang="en-US" altLang="en-US" sz="2000" dirty="0" smtClean="0">
                <a:latin typeface="Arial" pitchFamily="34" charset="0"/>
                <a:sym typeface="Tahoma" pitchFamily="34" charset="0"/>
              </a:rPr>
              <a:t>) </a:t>
            </a:r>
            <a:endParaRPr lang="en-US" altLang="en-US" sz="2000" dirty="0">
              <a:latin typeface="Arial" pitchFamily="34" charset="0"/>
              <a:sym typeface="Tahoma" pitchFamily="34" charset="0"/>
            </a:endParaRPr>
          </a:p>
          <a:p>
            <a:pPr lvl="1" eaLnBrk="1" hangingPunct="1">
              <a:buFont typeface="Arial" pitchFamily="34" charset="0"/>
              <a:buChar char="•"/>
            </a:pPr>
            <a:r>
              <a:rPr lang="en-US" altLang="en-US" sz="2200" dirty="0">
                <a:latin typeface="Arial" pitchFamily="34" charset="0"/>
                <a:sym typeface="Tahoma" pitchFamily="34" charset="0"/>
              </a:rPr>
              <a:t>Check professional email account </a:t>
            </a:r>
            <a:r>
              <a:rPr lang="en-US" altLang="en-US" sz="2200" dirty="0" smtClean="0">
                <a:latin typeface="Arial" pitchFamily="34" charset="0"/>
                <a:sym typeface="Tahoma" pitchFamily="34" charset="0"/>
              </a:rPr>
              <a:t>DAILY</a:t>
            </a:r>
            <a:endParaRPr lang="en-US" altLang="en-US" sz="2200" dirty="0" smtClean="0">
              <a:latin typeface="Arial" pitchFamily="34" charset="0"/>
            </a:endParaRPr>
          </a:p>
          <a:p>
            <a:pPr eaLnBrk="1" hangingPunct="1"/>
            <a:endParaRPr lang="en-US" altLang="en-US" sz="2200" dirty="0">
              <a:latin typeface="Arial" pitchFamily="34" charset="0"/>
              <a:sym typeface="Tahoma" pitchFamily="34" charset="0"/>
            </a:endParaRPr>
          </a:p>
          <a:p>
            <a:pPr lvl="1" eaLnBrk="1" hangingPunct="1">
              <a:buFont typeface="Arial" pitchFamily="34" charset="0"/>
              <a:buChar char="•"/>
            </a:pPr>
            <a:r>
              <a:rPr lang="en-US" altLang="en-US" sz="2200" dirty="0" smtClean="0">
                <a:latin typeface="Arial" pitchFamily="34" charset="0"/>
                <a:sym typeface="Tahoma" pitchFamily="34" charset="0"/>
              </a:rPr>
              <a:t>PROFESSIONAL voicemail message</a:t>
            </a:r>
            <a:endParaRPr lang="en-US" altLang="en-US" sz="2200" dirty="0">
              <a:latin typeface="Arial" pitchFamily="34" charset="0"/>
            </a:endParaRPr>
          </a:p>
        </p:txBody>
      </p:sp>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790950"/>
            <a:ext cx="2971800" cy="1987550"/>
          </a:xfrm>
          <a:prstGeom prst="rect">
            <a:avLst/>
          </a:prstGeom>
          <a:noFill/>
          <a:ln w="28575">
            <a:solidFill>
              <a:srgbClr val="9FC54C"/>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
          <p:cNvSpPr txBox="1">
            <a:spLocks noChangeArrowheads="1"/>
          </p:cNvSpPr>
          <p:nvPr/>
        </p:nvSpPr>
        <p:spPr bwMode="auto">
          <a:xfrm>
            <a:off x="6096000" y="5487987"/>
            <a:ext cx="13716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200" dirty="0">
                <a:solidFill>
                  <a:schemeClr val="bg1"/>
                </a:solidFill>
              </a:rPr>
              <a:t>Photo: </a:t>
            </a:r>
            <a:r>
              <a:rPr lang="en-US" altLang="en-US" sz="1200" dirty="0" err="1">
                <a:solidFill>
                  <a:schemeClr val="bg1"/>
                </a:solidFill>
              </a:rPr>
              <a:t>miggslives</a:t>
            </a:r>
            <a:endParaRPr lang="en-US" altLang="en-US" sz="1200" dirty="0">
              <a:solidFill>
                <a:schemeClr val="bg1"/>
              </a:solidFill>
            </a:endParaRPr>
          </a:p>
        </p:txBody>
      </p:sp>
    </p:spTree>
    <p:extLst>
      <p:ext uri="{BB962C8B-B14F-4D97-AF65-F5344CB8AC3E}">
        <p14:creationId xmlns:p14="http://schemas.microsoft.com/office/powerpoint/2010/main" val="1486422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6811" t="3489" b="70183"/>
          <a:stretch/>
        </p:blipFill>
        <p:spPr>
          <a:xfrm>
            <a:off x="1447800" y="4343400"/>
            <a:ext cx="588200" cy="301440"/>
          </a:xfrm>
          <a:prstGeom prst="rect">
            <a:avLst/>
          </a:prstGeom>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14409" t="59210" r="11016" b="9311"/>
          <a:stretch/>
        </p:blipFill>
        <p:spPr>
          <a:xfrm>
            <a:off x="1460958" y="4768251"/>
            <a:ext cx="520242" cy="398347"/>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6811" t="3489" b="70183"/>
          <a:stretch/>
        </p:blipFill>
        <p:spPr>
          <a:xfrm>
            <a:off x="1501608" y="5327862"/>
            <a:ext cx="555792" cy="284832"/>
          </a:xfrm>
          <a:prstGeom prst="rect">
            <a:avLst/>
          </a:prstGeom>
        </p:spPr>
      </p:pic>
      <p:sp>
        <p:nvSpPr>
          <p:cNvPr id="25602" name="Rectangle 1"/>
          <p:cNvSpPr>
            <a:spLocks/>
          </p:cNvSpPr>
          <p:nvPr/>
        </p:nvSpPr>
        <p:spPr bwMode="auto">
          <a:xfrm>
            <a:off x="1066800" y="2362201"/>
            <a:ext cx="6858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26788" tIns="26788" rIns="26788" bIns="26788"/>
          <a:lstStyle/>
          <a:p>
            <a:pPr>
              <a:defRPr/>
            </a:pPr>
            <a:r>
              <a:rPr lang="en-US" sz="1600" b="1" dirty="0">
                <a:latin typeface="Tahoma" pitchFamily="1" charset="0"/>
                <a:cs typeface="Tahoma" pitchFamily="1" charset="0"/>
                <a:sym typeface="Tahoma" pitchFamily="1" charset="0"/>
              </a:rPr>
              <a:t>$</a:t>
            </a:r>
            <a:r>
              <a:rPr lang="en-US" sz="1600" b="1" dirty="0" smtClean="0">
                <a:latin typeface="Tahoma" pitchFamily="1" charset="0"/>
                <a:cs typeface="Tahoma" pitchFamily="1" charset="0"/>
                <a:sym typeface="Tahoma" pitchFamily="1" charset="0"/>
              </a:rPr>
              <a:t>64 per credit hour </a:t>
            </a:r>
            <a:r>
              <a:rPr lang="en-US" sz="1600" dirty="0">
                <a:latin typeface="Tahoma" pitchFamily="1" charset="0"/>
                <a:cs typeface="Tahoma" pitchFamily="1" charset="0"/>
                <a:sym typeface="Tahoma" pitchFamily="1" charset="0"/>
              </a:rPr>
              <a:t> </a:t>
            </a:r>
            <a:r>
              <a:rPr lang="en-US" sz="1600" dirty="0" smtClean="0">
                <a:latin typeface="Tahoma" pitchFamily="1" charset="0"/>
                <a:cs typeface="Tahoma" pitchFamily="1" charset="0"/>
                <a:sym typeface="Tahoma" pitchFamily="1" charset="0"/>
              </a:rPr>
              <a:t>at 2 or 4 year  public institutions in Colorado </a:t>
            </a:r>
            <a:r>
              <a:rPr lang="en-US" sz="1600" b="1" dirty="0" smtClean="0">
                <a:latin typeface="Tahoma" pitchFamily="1" charset="0"/>
                <a:cs typeface="Tahoma" pitchFamily="1" charset="0"/>
                <a:sym typeface="Tahoma" pitchFamily="1" charset="0"/>
              </a:rPr>
              <a:t>= approx. $1536 a year with 12 credits </a:t>
            </a:r>
            <a:r>
              <a:rPr lang="en-US" sz="1600" dirty="0" smtClean="0">
                <a:latin typeface="Tahoma" pitchFamily="1" charset="0"/>
                <a:cs typeface="Tahoma" pitchFamily="1" charset="0"/>
                <a:sym typeface="Tahoma" pitchFamily="1" charset="0"/>
              </a:rPr>
              <a:t>(full time)</a:t>
            </a:r>
            <a:endParaRPr lang="en-US" sz="1600" dirty="0">
              <a:latin typeface="Tahoma" pitchFamily="1" charset="0"/>
              <a:cs typeface="Tahoma" pitchFamily="1" charset="0"/>
              <a:sym typeface="Tahoma" pitchFamily="1" charset="0"/>
            </a:endParaRPr>
          </a:p>
          <a:p>
            <a:pPr>
              <a:defRPr/>
            </a:pPr>
            <a:endParaRPr lang="en-US" sz="1600" dirty="0" smtClean="0">
              <a:latin typeface="Tahoma" pitchFamily="1" charset="0"/>
              <a:sym typeface="Tahoma" pitchFamily="1" charset="0"/>
            </a:endParaRPr>
          </a:p>
          <a:p>
            <a:pPr>
              <a:defRPr/>
            </a:pPr>
            <a:endParaRPr lang="en-US" sz="1600" dirty="0">
              <a:latin typeface="Tahoma" pitchFamily="1" charset="0"/>
              <a:sym typeface="Tahoma" pitchFamily="1" charset="0"/>
            </a:endParaRPr>
          </a:p>
          <a:p>
            <a:pPr>
              <a:defRPr/>
            </a:pPr>
            <a:r>
              <a:rPr lang="en-US" sz="1600" b="1" dirty="0">
                <a:latin typeface="Tahoma" pitchFamily="1" charset="0"/>
                <a:cs typeface="Tahoma" pitchFamily="1" charset="0"/>
                <a:sym typeface="Tahoma" pitchFamily="1" charset="0"/>
              </a:rPr>
              <a:t>$</a:t>
            </a:r>
            <a:r>
              <a:rPr lang="en-US" sz="1600" b="1" dirty="0" smtClean="0">
                <a:latin typeface="Tahoma" pitchFamily="1" charset="0"/>
                <a:cs typeface="Tahoma" pitchFamily="1" charset="0"/>
                <a:sym typeface="Tahoma" pitchFamily="1" charset="0"/>
              </a:rPr>
              <a:t>32 per credit for students Pell Grant eligible  – </a:t>
            </a:r>
            <a:r>
              <a:rPr lang="en-US" sz="1600" dirty="0" smtClean="0">
                <a:latin typeface="Tahoma" pitchFamily="1" charset="0"/>
                <a:cs typeface="Tahoma" pitchFamily="1" charset="0"/>
                <a:sym typeface="Tahoma" pitchFamily="1" charset="0"/>
              </a:rPr>
              <a:t>for private non-profits in Colorado (Universidad de Denver, Regis University y Colorado Christian University)</a:t>
            </a:r>
          </a:p>
          <a:p>
            <a:pPr>
              <a:defRPr/>
            </a:pPr>
            <a:endParaRPr lang="en-US" sz="1600" dirty="0">
              <a:latin typeface="Tahoma" pitchFamily="1" charset="0"/>
              <a:cs typeface="Tahoma" pitchFamily="1" charset="0"/>
              <a:sym typeface="Tahoma" pitchFamily="1" charset="0"/>
            </a:endParaRPr>
          </a:p>
          <a:p>
            <a:pPr>
              <a:defRPr/>
            </a:pPr>
            <a:endParaRPr lang="en-US" sz="1600" dirty="0">
              <a:latin typeface="Tahoma" pitchFamily="1" charset="0"/>
              <a:cs typeface="Tahoma" pitchFamily="1" charset="0"/>
              <a:sym typeface="Tahoma" pitchFamily="1" charset="0"/>
            </a:endParaRPr>
          </a:p>
          <a:p>
            <a:pPr>
              <a:defRPr/>
            </a:pPr>
            <a:endParaRPr lang="en-US" sz="1600" b="1" dirty="0">
              <a:solidFill>
                <a:srgbClr val="66CCFF"/>
              </a:solidFill>
              <a:latin typeface="Tahoma" pitchFamily="1" charset="0"/>
              <a:cs typeface="Tahoma" pitchFamily="1" charset="0"/>
              <a:sym typeface="Tahoma" pitchFamily="1" charset="0"/>
            </a:endParaRPr>
          </a:p>
          <a:p>
            <a:pPr>
              <a:defRPr/>
            </a:pPr>
            <a:r>
              <a:rPr lang="en-US" sz="1600" dirty="0" smtClean="0">
                <a:latin typeface="Tahoma" pitchFamily="1" charset="0"/>
                <a:cs typeface="Tahoma" pitchFamily="1" charset="0"/>
                <a:sym typeface="Tahoma" pitchFamily="1" charset="0"/>
              </a:rPr>
              <a:t>	For residents of Colorado studying up to a Bachelors degree</a:t>
            </a:r>
          </a:p>
          <a:p>
            <a:pPr>
              <a:defRPr/>
            </a:pPr>
            <a:endParaRPr lang="en-US" sz="1600" dirty="0">
              <a:latin typeface="Tahoma" pitchFamily="1" charset="0"/>
              <a:cs typeface="Tahoma" pitchFamily="1" charset="0"/>
              <a:sym typeface="Tahoma" pitchFamily="1" charset="0"/>
            </a:endParaRPr>
          </a:p>
          <a:p>
            <a:pPr>
              <a:defRPr/>
            </a:pPr>
            <a:r>
              <a:rPr lang="en-US" sz="1600" dirty="0" smtClean="0">
                <a:latin typeface="Tahoma" pitchFamily="1" charset="0"/>
                <a:cs typeface="Tahoma" pitchFamily="1" charset="0"/>
                <a:sym typeface="Tahoma" pitchFamily="1" charset="0"/>
              </a:rPr>
              <a:t>	Paid directly to the institution</a:t>
            </a:r>
            <a:endParaRPr lang="en-US" sz="1600" dirty="0">
              <a:latin typeface="Tahoma" pitchFamily="1" charset="0"/>
              <a:cs typeface="Tahoma" pitchFamily="1" charset="0"/>
              <a:sym typeface="Tahoma" pitchFamily="1" charset="0"/>
            </a:endParaRPr>
          </a:p>
        </p:txBody>
      </p:sp>
      <p:pic>
        <p:nvPicPr>
          <p:cNvPr id="26627"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8032" y="1219200"/>
            <a:ext cx="5624587" cy="105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687" y="6124574"/>
            <a:ext cx="581026" cy="581026"/>
          </a:xfrm>
          <a:prstGeom prst="rect">
            <a:avLst/>
          </a:prstGeom>
        </p:spPr>
      </p:pic>
      <p:sp>
        <p:nvSpPr>
          <p:cNvPr id="15" name="Title 1"/>
          <p:cNvSpPr>
            <a:spLocks noGrp="1"/>
          </p:cNvSpPr>
          <p:nvPr>
            <p:ph type="title"/>
          </p:nvPr>
        </p:nvSpPr>
        <p:spPr>
          <a:xfrm>
            <a:off x="457200" y="274638"/>
            <a:ext cx="8229600" cy="1143000"/>
          </a:xfrm>
        </p:spPr>
        <p:txBody>
          <a:bodyPr>
            <a:noAutofit/>
          </a:bodyPr>
          <a:lstStyle/>
          <a:p>
            <a:pPr lvl="0"/>
            <a:r>
              <a:rPr lang="es-MX" sz="2800" dirty="0" err="1" smtClean="0">
                <a:solidFill>
                  <a:srgbClr val="FFC000"/>
                </a:solidFill>
              </a:rPr>
              <a:t>Third</a:t>
            </a:r>
            <a:r>
              <a:rPr lang="es-MX" sz="2800" dirty="0" smtClean="0">
                <a:solidFill>
                  <a:srgbClr val="FFC000"/>
                </a:solidFill>
              </a:rPr>
              <a:t> </a:t>
            </a:r>
            <a:r>
              <a:rPr lang="es-MX" sz="2800" dirty="0" err="1" smtClean="0">
                <a:solidFill>
                  <a:srgbClr val="FFC000"/>
                </a:solidFill>
              </a:rPr>
              <a:t>Step</a:t>
            </a:r>
            <a:r>
              <a:rPr lang="es-MX" sz="2800" dirty="0" smtClean="0">
                <a:solidFill>
                  <a:srgbClr val="FFC000"/>
                </a:solidFill>
              </a:rPr>
              <a:t>: </a:t>
            </a:r>
            <a:r>
              <a:rPr lang="es-MX" sz="2800" dirty="0" err="1" smtClean="0">
                <a:solidFill>
                  <a:srgbClr val="FFC000"/>
                </a:solidFill>
              </a:rPr>
              <a:t>Apply</a:t>
            </a:r>
            <a:r>
              <a:rPr lang="es-MX" sz="2800" dirty="0" smtClean="0">
                <a:solidFill>
                  <a:srgbClr val="FFC000"/>
                </a:solidFill>
              </a:rPr>
              <a:t> </a:t>
            </a:r>
            <a:r>
              <a:rPr lang="es-MX" sz="2800" dirty="0" err="1" smtClean="0">
                <a:solidFill>
                  <a:srgbClr val="FFC000"/>
                </a:solidFill>
              </a:rPr>
              <a:t>for</a:t>
            </a:r>
            <a:r>
              <a:rPr lang="es-MX" sz="2800" dirty="0" smtClean="0">
                <a:solidFill>
                  <a:srgbClr val="FFC000"/>
                </a:solidFill>
              </a:rPr>
              <a:t> </a:t>
            </a:r>
            <a:r>
              <a:rPr lang="es-MX" sz="2800" dirty="0" err="1" smtClean="0">
                <a:solidFill>
                  <a:srgbClr val="FFC000"/>
                </a:solidFill>
              </a:rPr>
              <a:t>the</a:t>
            </a:r>
            <a:r>
              <a:rPr lang="es-MX" sz="2800" dirty="0" smtClean="0">
                <a:solidFill>
                  <a:srgbClr val="FFC000"/>
                </a:solidFill>
              </a:rPr>
              <a:t> </a:t>
            </a:r>
            <a:r>
              <a:rPr lang="es-MX" sz="2800" dirty="0" err="1" smtClean="0">
                <a:solidFill>
                  <a:srgbClr val="FFC000"/>
                </a:solidFill>
              </a:rPr>
              <a:t>College</a:t>
            </a:r>
            <a:r>
              <a:rPr lang="es-MX" sz="2800" dirty="0" smtClean="0">
                <a:solidFill>
                  <a:srgbClr val="FFC000"/>
                </a:solidFill>
              </a:rPr>
              <a:t> </a:t>
            </a:r>
            <a:r>
              <a:rPr lang="es-MX" sz="2800" dirty="0" err="1" smtClean="0">
                <a:solidFill>
                  <a:srgbClr val="FFC000"/>
                </a:solidFill>
              </a:rPr>
              <a:t>Opportinity</a:t>
            </a:r>
            <a:r>
              <a:rPr lang="es-MX" sz="2800" dirty="0" smtClean="0">
                <a:solidFill>
                  <a:srgbClr val="FFC000"/>
                </a:solidFill>
              </a:rPr>
              <a:t> </a:t>
            </a:r>
            <a:r>
              <a:rPr lang="es-MX" sz="2800" dirty="0" err="1" smtClean="0">
                <a:solidFill>
                  <a:srgbClr val="FFC000"/>
                </a:solidFill>
              </a:rPr>
              <a:t>Fund</a:t>
            </a:r>
            <a:r>
              <a:rPr lang="es-MX" sz="2800" dirty="0" smtClean="0">
                <a:solidFill>
                  <a:srgbClr val="FFC000"/>
                </a:solidFill>
              </a:rPr>
              <a:t> (COF)</a:t>
            </a:r>
            <a:endParaRPr lang="en-US" sz="2800" dirty="0">
              <a:solidFill>
                <a:srgbClr val="FFC000"/>
              </a:solidFill>
            </a:endParaRPr>
          </a:p>
        </p:txBody>
      </p:sp>
      <p:sp>
        <p:nvSpPr>
          <p:cNvPr id="16" name="TextBox 15"/>
          <p:cNvSpPr txBox="1"/>
          <p:nvPr/>
        </p:nvSpPr>
        <p:spPr>
          <a:xfrm>
            <a:off x="2036000" y="4229642"/>
            <a:ext cx="8305800" cy="1077218"/>
          </a:xfrm>
          <a:prstGeom prst="rect">
            <a:avLst/>
          </a:prstGeom>
          <a:noFill/>
        </p:spPr>
        <p:txBody>
          <a:bodyPr wrap="square" rtlCol="0">
            <a:spAutoFit/>
          </a:bodyPr>
          <a:lstStyle/>
          <a:p>
            <a:pPr lvl="0"/>
            <a:r>
              <a:rPr lang="en-US" sz="3200" u="sng" dirty="0" smtClean="0">
                <a:hlinkClick r:id="rId8"/>
              </a:rPr>
              <a:t>https://cof.college-assist.org/</a:t>
            </a:r>
            <a:endParaRPr lang="en-US" sz="3200" u="sng" dirty="0" smtClean="0"/>
          </a:p>
          <a:p>
            <a:endParaRPr lang="en-US" sz="3200" dirty="0"/>
          </a:p>
        </p:txBody>
      </p:sp>
      <p:sp>
        <p:nvSpPr>
          <p:cNvPr id="2" name="Rounded Rectangle 1"/>
          <p:cNvSpPr/>
          <p:nvPr/>
        </p:nvSpPr>
        <p:spPr>
          <a:xfrm>
            <a:off x="990600" y="3352800"/>
            <a:ext cx="7162800" cy="8768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1066800" y="3410221"/>
            <a:ext cx="7010400" cy="762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701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777926384"/>
              </p:ext>
            </p:extLst>
          </p:nvPr>
        </p:nvGraphicFramePr>
        <p:xfrm>
          <a:off x="304799" y="735271"/>
          <a:ext cx="8534399" cy="6074394"/>
        </p:xfrm>
        <a:graphic>
          <a:graphicData uri="http://schemas.openxmlformats.org/drawingml/2006/table">
            <a:tbl>
              <a:tblPr firstRow="1" bandRow="1">
                <a:tableStyleId>{5C22544A-7EE6-4342-B048-85BDC9FD1C3A}</a:tableStyleId>
              </a:tblPr>
              <a:tblGrid>
                <a:gridCol w="3152312"/>
                <a:gridCol w="2192913"/>
                <a:gridCol w="1594587"/>
                <a:gridCol w="1594587"/>
              </a:tblGrid>
              <a:tr h="651243">
                <a:tc>
                  <a:txBody>
                    <a:bodyPr/>
                    <a:lstStyle/>
                    <a:p>
                      <a:pPr algn="ctr"/>
                      <a:r>
                        <a:rPr lang="en-US" sz="1400" dirty="0" smtClean="0"/>
                        <a:t>School</a:t>
                      </a:r>
                      <a:endParaRPr lang="en-US" sz="1400" dirty="0"/>
                    </a:p>
                  </a:txBody>
                  <a:tcPr/>
                </a:tc>
                <a:tc>
                  <a:txBody>
                    <a:bodyPr/>
                    <a:lstStyle/>
                    <a:p>
                      <a:r>
                        <a:rPr lang="en-US" sz="1400" dirty="0" smtClean="0"/>
                        <a:t>Residency Tuition and Fees, Students</a:t>
                      </a:r>
                      <a:r>
                        <a:rPr lang="en-US" sz="1400" baseline="0" dirty="0" smtClean="0"/>
                        <a:t> Share</a:t>
                      </a:r>
                      <a:endParaRPr lang="en-US" sz="1400" dirty="0"/>
                    </a:p>
                  </a:txBody>
                  <a:tcPr/>
                </a:tc>
                <a:tc>
                  <a:txBody>
                    <a:bodyPr/>
                    <a:lstStyle/>
                    <a:p>
                      <a:r>
                        <a:rPr lang="en-US" sz="1400" dirty="0" smtClean="0"/>
                        <a:t>Resident tuition and fees</a:t>
                      </a:r>
                      <a:endParaRPr lang="en-US" sz="1400" dirty="0"/>
                    </a:p>
                  </a:txBody>
                  <a:tcPr/>
                </a:tc>
                <a:tc>
                  <a:txBody>
                    <a:bodyPr/>
                    <a:lstStyle/>
                    <a:p>
                      <a:r>
                        <a:rPr lang="en-US" sz="1400" dirty="0" smtClean="0"/>
                        <a:t>Non-resident tuition and fees</a:t>
                      </a:r>
                      <a:endParaRPr lang="en-US" sz="1400" dirty="0"/>
                    </a:p>
                  </a:txBody>
                  <a:tcPr/>
                </a:tc>
              </a:tr>
              <a:tr h="377307">
                <a:tc>
                  <a:txBody>
                    <a:bodyPr/>
                    <a:lstStyle/>
                    <a:p>
                      <a:r>
                        <a:rPr lang="en-US" sz="1400" dirty="0" smtClean="0"/>
                        <a:t>Colorado Mountain College</a:t>
                      </a:r>
                      <a:endParaRPr lang="en-US" sz="1400" dirty="0"/>
                    </a:p>
                  </a:txBody>
                  <a:tcPr/>
                </a:tc>
                <a:tc>
                  <a:txBody>
                    <a:bodyPr/>
                    <a:lstStyle/>
                    <a:p>
                      <a:r>
                        <a:rPr lang="en-US" sz="1800" dirty="0" smtClean="0"/>
                        <a:t>$2,130</a:t>
                      </a:r>
                      <a:endParaRPr lang="en-US" sz="1800" dirty="0"/>
                    </a:p>
                  </a:txBody>
                  <a:tcPr/>
                </a:tc>
                <a:tc>
                  <a:txBody>
                    <a:bodyPr/>
                    <a:lstStyle/>
                    <a:p>
                      <a:r>
                        <a:rPr lang="en-US" sz="1800" dirty="0" smtClean="0"/>
                        <a:t>$3,300</a:t>
                      </a:r>
                      <a:endParaRPr lang="en-US" sz="1800" dirty="0"/>
                    </a:p>
                  </a:txBody>
                  <a:tcPr/>
                </a:tc>
                <a:tc>
                  <a:txBody>
                    <a:bodyPr/>
                    <a:lstStyle/>
                    <a:p>
                      <a:r>
                        <a:rPr lang="en-US" sz="1800" dirty="0" smtClean="0"/>
                        <a:t>$9,420</a:t>
                      </a:r>
                      <a:endParaRPr lang="en-US" sz="1800" dirty="0"/>
                    </a:p>
                  </a:txBody>
                  <a:tcPr/>
                </a:tc>
              </a:tr>
              <a:tr h="377307">
                <a:tc>
                  <a:txBody>
                    <a:bodyPr/>
                    <a:lstStyle/>
                    <a:p>
                      <a:r>
                        <a:rPr lang="en-US" sz="1400" dirty="0" smtClean="0"/>
                        <a:t>Aims Community College</a:t>
                      </a:r>
                      <a:endParaRPr lang="en-US" sz="1400" dirty="0"/>
                    </a:p>
                  </a:txBody>
                  <a:tcPr/>
                </a:tc>
                <a:tc>
                  <a:txBody>
                    <a:bodyPr/>
                    <a:lstStyle/>
                    <a:p>
                      <a:r>
                        <a:rPr lang="en-US" sz="1800" dirty="0" smtClean="0"/>
                        <a:t>$2,</a:t>
                      </a:r>
                      <a:r>
                        <a:rPr lang="en-US" sz="1800" baseline="0" dirty="0" smtClean="0"/>
                        <a:t> 711</a:t>
                      </a:r>
                      <a:endParaRPr lang="en-US" sz="1800" dirty="0"/>
                    </a:p>
                  </a:txBody>
                  <a:tcPr/>
                </a:tc>
                <a:tc>
                  <a:txBody>
                    <a:bodyPr/>
                    <a:lstStyle/>
                    <a:p>
                      <a:r>
                        <a:rPr lang="en-US" sz="1800" dirty="0" smtClean="0"/>
                        <a:t>$3,662</a:t>
                      </a:r>
                      <a:endParaRPr lang="en-US" sz="1800" dirty="0"/>
                    </a:p>
                  </a:txBody>
                  <a:tcPr/>
                </a:tc>
                <a:tc>
                  <a:txBody>
                    <a:bodyPr/>
                    <a:lstStyle/>
                    <a:p>
                      <a:r>
                        <a:rPr lang="en-US" sz="1800" dirty="0" smtClean="0"/>
                        <a:t>$13,446</a:t>
                      </a:r>
                      <a:endParaRPr lang="en-US" sz="1800" dirty="0"/>
                    </a:p>
                  </a:txBody>
                  <a:tcPr/>
                </a:tc>
              </a:tr>
              <a:tr h="377307">
                <a:tc>
                  <a:txBody>
                    <a:bodyPr/>
                    <a:lstStyle/>
                    <a:p>
                      <a:r>
                        <a:rPr lang="en-US" sz="1400" dirty="0" smtClean="0"/>
                        <a:t>Community College</a:t>
                      </a:r>
                      <a:r>
                        <a:rPr lang="en-US" sz="1400" baseline="0" dirty="0" smtClean="0"/>
                        <a:t> of Denver</a:t>
                      </a:r>
                      <a:endParaRPr lang="en-US" sz="1400" dirty="0"/>
                    </a:p>
                  </a:txBody>
                  <a:tcPr/>
                </a:tc>
                <a:tc>
                  <a:txBody>
                    <a:bodyPr/>
                    <a:lstStyle/>
                    <a:p>
                      <a:r>
                        <a:rPr lang="en-US" sz="1800" dirty="0" smtClean="0"/>
                        <a:t>$3,734</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$14,858</a:t>
                      </a:r>
                      <a:endParaRPr lang="en-US" sz="1800" dirty="0"/>
                    </a:p>
                  </a:txBody>
                  <a:tcPr/>
                </a:tc>
              </a:tr>
              <a:tr h="377307">
                <a:tc>
                  <a:txBody>
                    <a:bodyPr/>
                    <a:lstStyle/>
                    <a:p>
                      <a:r>
                        <a:rPr lang="en-US" sz="1400" dirty="0" smtClean="0"/>
                        <a:t>Adams State</a:t>
                      </a:r>
                      <a:endParaRPr lang="en-US" sz="1400" dirty="0"/>
                    </a:p>
                  </a:txBody>
                  <a:tcPr/>
                </a:tc>
                <a:tc>
                  <a:txBody>
                    <a:bodyPr/>
                    <a:lstStyle/>
                    <a:p>
                      <a:r>
                        <a:rPr lang="en-US" sz="1800" dirty="0" smtClean="0"/>
                        <a:t>$7,450</a:t>
                      </a:r>
                      <a:endParaRPr lang="en-US" sz="1800" dirty="0"/>
                    </a:p>
                  </a:txBody>
                  <a:tcPr/>
                </a:tc>
                <a:tc>
                  <a:txBody>
                    <a:bodyPr/>
                    <a:lstStyle/>
                    <a:p>
                      <a:r>
                        <a:rPr lang="en-US" sz="1800" dirty="0" smtClean="0"/>
                        <a:t>$9,370</a:t>
                      </a:r>
                      <a:endParaRPr lang="en-US" sz="1800" dirty="0"/>
                    </a:p>
                  </a:txBody>
                  <a:tcPr/>
                </a:tc>
                <a:tc>
                  <a:txBody>
                    <a:bodyPr/>
                    <a:lstStyle/>
                    <a:p>
                      <a:r>
                        <a:rPr lang="en-US" sz="1800" dirty="0" smtClean="0"/>
                        <a:t>$18,082</a:t>
                      </a:r>
                      <a:endParaRPr lang="en-US" sz="1800" dirty="0"/>
                    </a:p>
                  </a:txBody>
                  <a:tcPr/>
                </a:tc>
              </a:tr>
              <a:tr h="377307">
                <a:tc>
                  <a:txBody>
                    <a:bodyPr/>
                    <a:lstStyle/>
                    <a:p>
                      <a:r>
                        <a:rPr lang="en-US" sz="1400" dirty="0" smtClean="0"/>
                        <a:t>Metro State</a:t>
                      </a:r>
                      <a:r>
                        <a:rPr lang="en-US" sz="1400" baseline="0" dirty="0" smtClean="0"/>
                        <a:t> University of Denver</a:t>
                      </a:r>
                      <a:endParaRPr lang="en-US" sz="1400" dirty="0">
                        <a:solidFill>
                          <a:schemeClr val="tx1"/>
                        </a:solidFill>
                      </a:endParaRPr>
                    </a:p>
                  </a:txBody>
                  <a:tcPr/>
                </a:tc>
                <a:tc>
                  <a:txBody>
                    <a:bodyPr/>
                    <a:lstStyle/>
                    <a:p>
                      <a:r>
                        <a:rPr lang="en-US" sz="1800" dirty="0" smtClean="0"/>
                        <a:t>$7,723</a:t>
                      </a:r>
                      <a:endParaRPr lang="en-US" sz="1800" dirty="0">
                        <a:solidFill>
                          <a:schemeClr val="tx1"/>
                        </a:solidFill>
                      </a:endParaRPr>
                    </a:p>
                  </a:txBody>
                  <a:tcPr/>
                </a:tc>
                <a:tc>
                  <a:txBody>
                    <a:bodyPr/>
                    <a:lstStyle/>
                    <a:p>
                      <a:r>
                        <a:rPr lang="en-US" sz="1800" dirty="0" smtClean="0"/>
                        <a:t>$9,643</a:t>
                      </a:r>
                      <a:endParaRPr lang="en-US" sz="1800" dirty="0">
                        <a:solidFill>
                          <a:schemeClr val="tx1"/>
                        </a:solidFill>
                      </a:endParaRPr>
                    </a:p>
                  </a:txBody>
                  <a:tcPr/>
                </a:tc>
                <a:tc>
                  <a:txBody>
                    <a:bodyPr/>
                    <a:lstStyle/>
                    <a:p>
                      <a:r>
                        <a:rPr lang="en-US" sz="1800" dirty="0" smtClean="0"/>
                        <a:t>$19,816</a:t>
                      </a:r>
                      <a:endParaRPr lang="en-US" sz="1800" dirty="0">
                        <a:solidFill>
                          <a:schemeClr val="tx1"/>
                        </a:solidFill>
                      </a:endParaRPr>
                    </a:p>
                  </a:txBody>
                  <a:tcPr/>
                </a:tc>
              </a:tr>
              <a:tr h="377307">
                <a:tc>
                  <a:txBody>
                    <a:bodyPr/>
                    <a:lstStyle/>
                    <a:p>
                      <a:r>
                        <a:rPr lang="en-US" sz="1400" dirty="0" smtClean="0"/>
                        <a:t>CSU Pueblo </a:t>
                      </a:r>
                      <a:endParaRPr lang="en-US" sz="1400" dirty="0"/>
                    </a:p>
                  </a:txBody>
                  <a:tcPr/>
                </a:tc>
                <a:tc>
                  <a:txBody>
                    <a:bodyPr/>
                    <a:lstStyle/>
                    <a:p>
                      <a:r>
                        <a:rPr lang="en-US" sz="1800" dirty="0" smtClean="0"/>
                        <a:t>$7,327</a:t>
                      </a:r>
                      <a:endParaRPr lang="en-US" sz="1800" dirty="0"/>
                    </a:p>
                  </a:txBody>
                  <a:tcPr/>
                </a:tc>
                <a:tc>
                  <a:txBody>
                    <a:bodyPr/>
                    <a:lstStyle/>
                    <a:p>
                      <a:r>
                        <a:rPr lang="en-US" sz="1800" dirty="0" smtClean="0"/>
                        <a:t>$9,247</a:t>
                      </a:r>
                      <a:endParaRPr lang="en-US" sz="1800" dirty="0"/>
                    </a:p>
                  </a:txBody>
                  <a:tcPr/>
                </a:tc>
                <a:tc>
                  <a:txBody>
                    <a:bodyPr/>
                    <a:lstStyle/>
                    <a:p>
                      <a:r>
                        <a:rPr lang="en-US" sz="1800" dirty="0" smtClean="0"/>
                        <a:t>$17,649</a:t>
                      </a:r>
                      <a:endParaRPr lang="en-US" sz="1800" dirty="0"/>
                    </a:p>
                  </a:txBody>
                  <a:tcPr/>
                </a:tc>
              </a:tr>
              <a:tr h="377307">
                <a:tc>
                  <a:txBody>
                    <a:bodyPr/>
                    <a:lstStyle/>
                    <a:p>
                      <a:r>
                        <a:rPr lang="en-US" sz="1400" dirty="0" smtClean="0"/>
                        <a:t>Western State</a:t>
                      </a:r>
                      <a:endParaRPr lang="en-US" sz="1400" dirty="0"/>
                    </a:p>
                  </a:txBody>
                  <a:tcPr/>
                </a:tc>
                <a:tc>
                  <a:txBody>
                    <a:bodyPr/>
                    <a:lstStyle/>
                    <a:p>
                      <a:r>
                        <a:rPr lang="en-US" sz="1800" dirty="0" smtClean="0"/>
                        <a:t>$7,343</a:t>
                      </a:r>
                      <a:endParaRPr lang="en-US" sz="1800" dirty="0"/>
                    </a:p>
                  </a:txBody>
                  <a:tcPr/>
                </a:tc>
                <a:tc>
                  <a:txBody>
                    <a:bodyPr/>
                    <a:lstStyle/>
                    <a:p>
                      <a:r>
                        <a:rPr lang="en-US" sz="1800" dirty="0" smtClean="0"/>
                        <a:t>$9,263</a:t>
                      </a:r>
                      <a:endParaRPr lang="en-US" sz="1800" dirty="0"/>
                    </a:p>
                  </a:txBody>
                  <a:tcPr/>
                </a:tc>
                <a:tc>
                  <a:txBody>
                    <a:bodyPr/>
                    <a:lstStyle/>
                    <a:p>
                      <a:r>
                        <a:rPr lang="en-US" sz="1800" dirty="0" smtClean="0"/>
                        <a:t>$17,944</a:t>
                      </a:r>
                      <a:endParaRPr lang="en-US" sz="1800" dirty="0"/>
                    </a:p>
                  </a:txBody>
                  <a:tcPr/>
                </a:tc>
              </a:tr>
              <a:tr h="377307">
                <a:tc>
                  <a:txBody>
                    <a:bodyPr/>
                    <a:lstStyle/>
                    <a:p>
                      <a:r>
                        <a:rPr lang="en-US" sz="1400" dirty="0" smtClean="0"/>
                        <a:t>Fort Lewis College</a:t>
                      </a:r>
                      <a:endParaRPr lang="en-US" sz="1400" dirty="0"/>
                    </a:p>
                  </a:txBody>
                  <a:tcPr/>
                </a:tc>
                <a:tc>
                  <a:txBody>
                    <a:bodyPr/>
                    <a:lstStyle/>
                    <a:p>
                      <a:r>
                        <a:rPr lang="en-US" sz="1800" dirty="0" smtClean="0"/>
                        <a:t>$4,</a:t>
                      </a:r>
                      <a:r>
                        <a:rPr lang="en-US" sz="1800" baseline="0" dirty="0" smtClean="0"/>
                        <a:t>306</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$17,762</a:t>
                      </a:r>
                      <a:endParaRPr lang="en-US" sz="1800" dirty="0"/>
                    </a:p>
                  </a:txBody>
                  <a:tcPr/>
                </a:tc>
              </a:tr>
              <a:tr h="377307">
                <a:tc>
                  <a:txBody>
                    <a:bodyPr/>
                    <a:lstStyle/>
                    <a:p>
                      <a:r>
                        <a:rPr lang="en-US" sz="1400" dirty="0" smtClean="0"/>
                        <a:t>Colorado Mesa</a:t>
                      </a:r>
                      <a:endParaRPr lang="en-US" sz="1400" dirty="0"/>
                    </a:p>
                  </a:txBody>
                  <a:tcPr/>
                </a:tc>
                <a:tc>
                  <a:txBody>
                    <a:bodyPr/>
                    <a:lstStyle/>
                    <a:p>
                      <a:r>
                        <a:rPr lang="en-US" sz="1800" dirty="0" smtClean="0"/>
                        <a:t>$7,206</a:t>
                      </a:r>
                      <a:endParaRPr lang="en-US" sz="1800" dirty="0"/>
                    </a:p>
                  </a:txBody>
                  <a:tcPr/>
                </a:tc>
                <a:tc>
                  <a:txBody>
                    <a:bodyPr/>
                    <a:lstStyle/>
                    <a:p>
                      <a:r>
                        <a:rPr lang="en-US" sz="1800" dirty="0" smtClean="0"/>
                        <a:t>$9,126</a:t>
                      </a:r>
                      <a:endParaRPr lang="en-US" sz="1800" dirty="0"/>
                    </a:p>
                  </a:txBody>
                  <a:tcPr/>
                </a:tc>
                <a:tc>
                  <a:txBody>
                    <a:bodyPr/>
                    <a:lstStyle/>
                    <a:p>
                      <a:r>
                        <a:rPr lang="en-US" sz="1800" dirty="0" smtClean="0"/>
                        <a:t>$17,945</a:t>
                      </a:r>
                      <a:endParaRPr lang="en-US" sz="1800" dirty="0"/>
                    </a:p>
                  </a:txBody>
                  <a:tcPr/>
                </a:tc>
              </a:tr>
              <a:tr h="377307">
                <a:tc>
                  <a:txBody>
                    <a:bodyPr/>
                    <a:lstStyle/>
                    <a:p>
                      <a:r>
                        <a:rPr lang="en-US" sz="1400" dirty="0" smtClean="0"/>
                        <a:t>University of Northern Colorado</a:t>
                      </a:r>
                      <a:endParaRPr lang="en-US" sz="1400" dirty="0"/>
                    </a:p>
                  </a:txBody>
                  <a:tcPr/>
                </a:tc>
                <a:tc>
                  <a:txBody>
                    <a:bodyPr/>
                    <a:lstStyle/>
                    <a:p>
                      <a:r>
                        <a:rPr lang="en-US" sz="1800" dirty="0" smtClean="0"/>
                        <a:t>$7,166</a:t>
                      </a:r>
                      <a:endParaRPr lang="en-US" sz="1800" dirty="0"/>
                    </a:p>
                  </a:txBody>
                  <a:tcPr/>
                </a:tc>
                <a:tc>
                  <a:txBody>
                    <a:bodyPr/>
                    <a:lstStyle/>
                    <a:p>
                      <a:r>
                        <a:rPr lang="en-US" sz="1800" dirty="0" smtClean="0"/>
                        <a:t>$11,006</a:t>
                      </a:r>
                      <a:endParaRPr lang="en-US" sz="1800" dirty="0"/>
                    </a:p>
                  </a:txBody>
                  <a:tcPr/>
                </a:tc>
                <a:tc>
                  <a:txBody>
                    <a:bodyPr/>
                    <a:lstStyle/>
                    <a:p>
                      <a:r>
                        <a:rPr lang="en-US" sz="1800" dirty="0" smtClean="0"/>
                        <a:t>$18,710</a:t>
                      </a:r>
                      <a:endParaRPr lang="en-US" sz="1800" dirty="0"/>
                    </a:p>
                  </a:txBody>
                  <a:tcPr/>
                </a:tc>
              </a:tr>
              <a:tr h="377307">
                <a:tc>
                  <a:txBody>
                    <a:bodyPr/>
                    <a:lstStyle/>
                    <a:p>
                      <a:r>
                        <a:rPr lang="en-US" sz="1400" dirty="0" smtClean="0"/>
                        <a:t>University of Colorado-</a:t>
                      </a:r>
                      <a:r>
                        <a:rPr lang="en-US" sz="1400" baseline="0" dirty="0" smtClean="0"/>
                        <a:t> Co Springs</a:t>
                      </a:r>
                      <a:endParaRPr lang="en-US" sz="1400" dirty="0"/>
                    </a:p>
                  </a:txBody>
                  <a:tcPr/>
                </a:tc>
                <a:tc>
                  <a:txBody>
                    <a:bodyPr/>
                    <a:lstStyle/>
                    <a:p>
                      <a:r>
                        <a:rPr lang="en-US" sz="1800" dirty="0" smtClean="0"/>
                        <a:t>$9,847</a:t>
                      </a:r>
                      <a:endParaRPr lang="en-US" sz="1800" dirty="0"/>
                    </a:p>
                  </a:txBody>
                  <a:tcPr/>
                </a:tc>
                <a:tc>
                  <a:txBody>
                    <a:bodyPr/>
                    <a:lstStyle/>
                    <a:p>
                      <a:r>
                        <a:rPr lang="en-US" sz="1800" dirty="0" smtClean="0"/>
                        <a:t>$11,767</a:t>
                      </a:r>
                      <a:endParaRPr lang="en-US" sz="1800" dirty="0"/>
                    </a:p>
                  </a:txBody>
                  <a:tcPr/>
                </a:tc>
                <a:tc>
                  <a:txBody>
                    <a:bodyPr/>
                    <a:lstStyle/>
                    <a:p>
                      <a:r>
                        <a:rPr lang="en-US" sz="1800" dirty="0" smtClean="0"/>
                        <a:t>$19,765</a:t>
                      </a:r>
                      <a:endParaRPr lang="en-US" sz="1800" dirty="0"/>
                    </a:p>
                  </a:txBody>
                  <a:tcPr/>
                </a:tc>
              </a:tr>
              <a:tr h="377307">
                <a:tc>
                  <a:txBody>
                    <a:bodyPr/>
                    <a:lstStyle/>
                    <a:p>
                      <a:r>
                        <a:rPr lang="en-US" sz="1400" dirty="0" smtClean="0"/>
                        <a:t>Colorado State University</a:t>
                      </a:r>
                      <a:endParaRPr lang="en-US" sz="1400" dirty="0"/>
                    </a:p>
                  </a:txBody>
                  <a:tcPr/>
                </a:tc>
                <a:tc>
                  <a:txBody>
                    <a:bodyPr/>
                    <a:lstStyle/>
                    <a:p>
                      <a:r>
                        <a:rPr lang="en-US" sz="1800" dirty="0" smtClean="0"/>
                        <a:t>$9,313</a:t>
                      </a:r>
                      <a:endParaRPr lang="en-US" sz="1800" dirty="0"/>
                    </a:p>
                  </a:txBody>
                  <a:tcPr/>
                </a:tc>
                <a:tc>
                  <a:txBody>
                    <a:bodyPr/>
                    <a:lstStyle/>
                    <a:p>
                      <a:r>
                        <a:rPr lang="en-US" sz="1800" dirty="0" smtClean="0"/>
                        <a:t>$11,233</a:t>
                      </a:r>
                      <a:endParaRPr lang="en-US" sz="1800" dirty="0"/>
                    </a:p>
                  </a:txBody>
                  <a:tcPr/>
                </a:tc>
                <a:tc>
                  <a:txBody>
                    <a:bodyPr/>
                    <a:lstStyle/>
                    <a:p>
                      <a:r>
                        <a:rPr lang="en-US" sz="1800" dirty="0" smtClean="0"/>
                        <a:t>$25,166</a:t>
                      </a:r>
                      <a:endParaRPr lang="en-US" sz="1800" dirty="0"/>
                    </a:p>
                  </a:txBody>
                  <a:tcPr/>
                </a:tc>
              </a:tr>
              <a:tr h="377307">
                <a:tc>
                  <a:txBody>
                    <a:bodyPr/>
                    <a:lstStyle/>
                    <a:p>
                      <a:r>
                        <a:rPr lang="en-US" sz="1400" dirty="0" smtClean="0"/>
                        <a:t>University of Colorado</a:t>
                      </a:r>
                      <a:r>
                        <a:rPr lang="en-US" sz="1400" baseline="0" dirty="0" smtClean="0"/>
                        <a:t> – Boulder</a:t>
                      </a:r>
                      <a:endParaRPr lang="en-US" sz="1400" dirty="0"/>
                    </a:p>
                  </a:txBody>
                  <a:tcPr/>
                </a:tc>
                <a:tc>
                  <a:txBody>
                    <a:bodyPr/>
                    <a:lstStyle/>
                    <a:p>
                      <a:r>
                        <a:rPr lang="en-US" sz="1800" dirty="0" smtClean="0"/>
                        <a:t>$10,240</a:t>
                      </a:r>
                      <a:endParaRPr lang="en-US" sz="1800" dirty="0"/>
                    </a:p>
                  </a:txBody>
                  <a:tcPr/>
                </a:tc>
                <a:tc>
                  <a:txBody>
                    <a:bodyPr/>
                    <a:lstStyle/>
                    <a:p>
                      <a:r>
                        <a:rPr lang="en-US" sz="1800" dirty="0" smtClean="0"/>
                        <a:t>$12,160</a:t>
                      </a:r>
                      <a:endParaRPr lang="en-US" sz="1800" dirty="0"/>
                    </a:p>
                  </a:txBody>
                  <a:tcPr/>
                </a:tc>
                <a:tc>
                  <a:txBody>
                    <a:bodyPr/>
                    <a:lstStyle/>
                    <a:p>
                      <a:r>
                        <a:rPr lang="en-US" sz="1800" dirty="0" smtClean="0"/>
                        <a:t>$32,008</a:t>
                      </a:r>
                      <a:endParaRPr lang="en-US" sz="1800" dirty="0"/>
                    </a:p>
                  </a:txBody>
                  <a:tcPr/>
                </a:tc>
              </a:tr>
              <a:tr h="377307">
                <a:tc>
                  <a:txBody>
                    <a:bodyPr/>
                    <a:lstStyle/>
                    <a:p>
                      <a:r>
                        <a:rPr lang="en-US" sz="1400" dirty="0" smtClean="0"/>
                        <a:t>School of Mines</a:t>
                      </a:r>
                      <a:endParaRPr lang="en-US" sz="1400" dirty="0"/>
                    </a:p>
                  </a:txBody>
                  <a:tcPr/>
                </a:tc>
                <a:tc>
                  <a:txBody>
                    <a:bodyPr/>
                    <a:lstStyle/>
                    <a:p>
                      <a:r>
                        <a:rPr lang="en-US" sz="1800" dirty="0" smtClean="0"/>
                        <a:t>$16,485</a:t>
                      </a:r>
                      <a:endParaRPr lang="en-US" sz="1800" dirty="0"/>
                    </a:p>
                  </a:txBody>
                  <a:tcPr/>
                </a:tc>
                <a:tc>
                  <a:txBody>
                    <a:bodyPr/>
                    <a:lstStyle/>
                    <a:p>
                      <a:r>
                        <a:rPr lang="en-US" sz="1800" dirty="0" smtClean="0"/>
                        <a:t>$18,405</a:t>
                      </a:r>
                      <a:endParaRPr lang="en-US" sz="1800" dirty="0"/>
                    </a:p>
                  </a:txBody>
                  <a:tcPr/>
                </a:tc>
                <a:tc>
                  <a:txBody>
                    <a:bodyPr/>
                    <a:lstStyle/>
                    <a:p>
                      <a:r>
                        <a:rPr lang="en-US" sz="1800" dirty="0" smtClean="0"/>
                        <a:t>$32,415</a:t>
                      </a:r>
                      <a:endParaRPr lang="en-US" sz="1800" dirty="0"/>
                    </a:p>
                  </a:txBody>
                  <a:tcPr/>
                </a:tc>
              </a:tr>
            </a:tbl>
          </a:graphicData>
        </a:graphic>
      </p:graphicFrame>
      <p:sp>
        <p:nvSpPr>
          <p:cNvPr id="9" name="Rounded Rectangle 8"/>
          <p:cNvSpPr/>
          <p:nvPr/>
        </p:nvSpPr>
        <p:spPr>
          <a:xfrm>
            <a:off x="3495476" y="623656"/>
            <a:ext cx="2143324" cy="6148804"/>
          </a:xfrm>
          <a:prstGeom prst="round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700977" y="623656"/>
            <a:ext cx="1584097" cy="6148804"/>
          </a:xfrm>
          <a:prstGeom prst="round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3048000" y="1359932"/>
            <a:ext cx="419100" cy="107846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20688" y="990600"/>
            <a:ext cx="1295400" cy="369332"/>
          </a:xfrm>
          <a:prstGeom prst="rect">
            <a:avLst/>
          </a:prstGeom>
          <a:noFill/>
          <a:ln w="38100" cap="rnd">
            <a:solidFill>
              <a:schemeClr val="accent2"/>
            </a:solidFill>
          </a:ln>
        </p:spPr>
        <p:txBody>
          <a:bodyPr wrap="square" rtlCol="0">
            <a:spAutoFit/>
          </a:bodyPr>
          <a:lstStyle/>
          <a:p>
            <a:r>
              <a:rPr lang="en-US" dirty="0" smtClean="0"/>
              <a:t>With COF</a:t>
            </a:r>
            <a:endParaRPr lang="en-US" dirty="0"/>
          </a:p>
        </p:txBody>
      </p:sp>
      <p:cxnSp>
        <p:nvCxnSpPr>
          <p:cNvPr id="15" name="Straight Arrow Connector 14"/>
          <p:cNvCxnSpPr/>
          <p:nvPr/>
        </p:nvCxnSpPr>
        <p:spPr>
          <a:xfrm flipH="1">
            <a:off x="7096656" y="3261592"/>
            <a:ext cx="1415594" cy="4140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05800" y="2738372"/>
            <a:ext cx="979678" cy="523220"/>
          </a:xfrm>
          <a:prstGeom prst="rect">
            <a:avLst/>
          </a:prstGeom>
          <a:noFill/>
          <a:ln w="38100" cap="rnd">
            <a:solidFill>
              <a:schemeClr val="accent2"/>
            </a:solidFill>
          </a:ln>
        </p:spPr>
        <p:txBody>
          <a:bodyPr wrap="square" rtlCol="0">
            <a:spAutoFit/>
          </a:bodyPr>
          <a:lstStyle/>
          <a:p>
            <a:r>
              <a:rPr lang="en-US" sz="1400" dirty="0" smtClean="0"/>
              <a:t>Without  COF</a:t>
            </a:r>
            <a:endParaRPr lang="en-US" sz="1400" dirty="0"/>
          </a:p>
        </p:txBody>
      </p:sp>
      <p:sp>
        <p:nvSpPr>
          <p:cNvPr id="17" name="Title 2"/>
          <p:cNvSpPr txBox="1">
            <a:spLocks/>
          </p:cNvSpPr>
          <p:nvPr/>
        </p:nvSpPr>
        <p:spPr>
          <a:xfrm>
            <a:off x="152400" y="-152400"/>
            <a:ext cx="88392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2013-2014 Estimated cost for a  Full-time Student </a:t>
            </a:r>
            <a:r>
              <a:rPr lang="en-US" sz="1400" dirty="0" smtClean="0"/>
              <a:t>(15 Credits per Semester) </a:t>
            </a:r>
            <a:r>
              <a:rPr lang="en-US" sz="2000" dirty="0" smtClean="0"/>
              <a:t>for One Year</a:t>
            </a:r>
            <a:endParaRPr lang="en-US" sz="2000" dirty="0"/>
          </a:p>
        </p:txBody>
      </p:sp>
    </p:spTree>
    <p:extLst>
      <p:ext uri="{BB962C8B-B14F-4D97-AF65-F5344CB8AC3E}">
        <p14:creationId xmlns:p14="http://schemas.microsoft.com/office/powerpoint/2010/main" val="144503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3" grpId="0" animBg="1"/>
      <p:bldP spid="13" grpId="1" animBg="1"/>
      <p:bldP spid="16" grpId="0" animBg="1"/>
      <p:bldP spid="16"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483817" y="0"/>
            <a:ext cx="3638507" cy="6678902"/>
          </a:xfrm>
          <a:prstGeom prst="rect">
            <a:avLst/>
          </a:prstGeom>
          <a:noFill/>
          <a:ln w="9525">
            <a:noFill/>
            <a:miter lim="800000"/>
            <a:headEnd/>
            <a:tailEnd/>
          </a:ln>
        </p:spPr>
      </p:pic>
      <p:sp>
        <p:nvSpPr>
          <p:cNvPr id="8" name="Oval 7"/>
          <p:cNvSpPr/>
          <p:nvPr/>
        </p:nvSpPr>
        <p:spPr>
          <a:xfrm>
            <a:off x="2191789" y="1679171"/>
            <a:ext cx="3962400" cy="4322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684712" y="4709162"/>
            <a:ext cx="5562600" cy="461355"/>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5"/>
          <p:cNvSpPr>
            <a:spLocks noGrp="1"/>
          </p:cNvSpPr>
          <p:nvPr>
            <p:ph idx="1"/>
          </p:nvPr>
        </p:nvSpPr>
        <p:spPr>
          <a:xfrm>
            <a:off x="6122324" y="1219200"/>
            <a:ext cx="2819400" cy="3110851"/>
          </a:xfrm>
        </p:spPr>
        <p:txBody>
          <a:bodyPr>
            <a:noAutofit/>
          </a:bodyPr>
          <a:lstStyle/>
          <a:p>
            <a:pPr marL="182880" lvl="0" indent="-182880">
              <a:lnSpc>
                <a:spcPct val="90000"/>
              </a:lnSpc>
              <a:spcBef>
                <a:spcPts val="1200"/>
              </a:spcBef>
              <a:spcAft>
                <a:spcPts val="200"/>
              </a:spcAft>
              <a:buClr>
                <a:schemeClr val="tx1"/>
              </a:buClr>
              <a:buSzTx/>
              <a:defRPr/>
            </a:pPr>
            <a:endParaRPr lang="es-MX" sz="2400" i="1" dirty="0" smtClean="0"/>
          </a:p>
          <a:p>
            <a:pPr marL="342900" indent="-342900">
              <a:lnSpc>
                <a:spcPct val="90000"/>
              </a:lnSpc>
              <a:spcBef>
                <a:spcPts val="1200"/>
              </a:spcBef>
              <a:spcAft>
                <a:spcPts val="200"/>
              </a:spcAft>
              <a:buClr>
                <a:schemeClr val="tx1"/>
              </a:buClr>
              <a:buSzTx/>
              <a:defRPr/>
            </a:pPr>
            <a:r>
              <a:rPr lang="en-US" sz="2400" i="1" dirty="0" smtClean="0"/>
              <a:t>Students with a Deferred Action (DACA) Social Security  number should NOT use it.</a:t>
            </a:r>
            <a:endParaRPr lang="en-US" sz="2400" i="1" dirty="0"/>
          </a:p>
        </p:txBody>
      </p:sp>
      <p:sp>
        <p:nvSpPr>
          <p:cNvPr id="6" name="TextBox 5"/>
          <p:cNvSpPr txBox="1"/>
          <p:nvPr/>
        </p:nvSpPr>
        <p:spPr>
          <a:xfrm>
            <a:off x="152400" y="475565"/>
            <a:ext cx="2185596" cy="646331"/>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Paper Application Page #1</a:t>
            </a:r>
            <a:endParaRPr lang="en-US" dirty="0">
              <a:solidFill>
                <a:prstClr val="black"/>
              </a:solidFill>
            </a:endParaRPr>
          </a:p>
        </p:txBody>
      </p:sp>
      <p:sp>
        <p:nvSpPr>
          <p:cNvPr id="7" name="Oval 6"/>
          <p:cNvSpPr/>
          <p:nvPr/>
        </p:nvSpPr>
        <p:spPr>
          <a:xfrm>
            <a:off x="2216890" y="2286000"/>
            <a:ext cx="3962400" cy="96566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92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srcRect/>
          <a:stretch>
            <a:fillRect/>
          </a:stretch>
        </p:blipFill>
        <p:spPr bwMode="auto">
          <a:xfrm>
            <a:off x="1733788" y="68868"/>
            <a:ext cx="5535692" cy="6789133"/>
          </a:xfrm>
          <a:prstGeom prst="rect">
            <a:avLst/>
          </a:prstGeom>
          <a:noFill/>
          <a:ln w="9525">
            <a:noFill/>
            <a:miter lim="800000"/>
            <a:headEnd/>
            <a:tailEnd/>
          </a:ln>
        </p:spPr>
      </p:pic>
      <p:sp>
        <p:nvSpPr>
          <p:cNvPr id="5" name="TextBox 4"/>
          <p:cNvSpPr txBox="1"/>
          <p:nvPr/>
        </p:nvSpPr>
        <p:spPr>
          <a:xfrm>
            <a:off x="152400" y="798731"/>
            <a:ext cx="1733788" cy="923330"/>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Paper Application Page #2</a:t>
            </a:r>
            <a:endParaRPr lang="en-US" dirty="0">
              <a:solidFill>
                <a:prstClr val="black"/>
              </a:solidFill>
            </a:endParaRPr>
          </a:p>
        </p:txBody>
      </p:sp>
    </p:spTree>
    <p:extLst>
      <p:ext uri="{BB962C8B-B14F-4D97-AF65-F5344CB8AC3E}">
        <p14:creationId xmlns:p14="http://schemas.microsoft.com/office/powerpoint/2010/main" val="363986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602819" y="6277406"/>
            <a:ext cx="2350681" cy="365125"/>
          </a:xfrm>
        </p:spPr>
        <p:txBody>
          <a:bodyPr/>
          <a:lstStyle/>
          <a:p>
            <a:r>
              <a:rPr lang="en-US" dirty="0" smtClean="0">
                <a:solidFill>
                  <a:prstClr val="black"/>
                </a:solidFill>
              </a:rPr>
              <a:t>College In Colorado, 1560 Broadway, Ste. 1700, Denver, CO</a:t>
            </a:r>
            <a:endParaRPr lang="en-US"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05" y="990599"/>
            <a:ext cx="5105400" cy="5651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15000" y="1371600"/>
            <a:ext cx="3276600" cy="3908762"/>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If you have questions regarding your COF Application, contact College ASSIST</a:t>
            </a:r>
          </a:p>
          <a:p>
            <a:endParaRPr lang="en-US" dirty="0">
              <a:solidFill>
                <a:prstClr val="black"/>
              </a:solidFill>
            </a:endParaRPr>
          </a:p>
          <a:p>
            <a:endParaRPr lang="en-US" dirty="0" smtClean="0">
              <a:solidFill>
                <a:prstClr val="black"/>
              </a:solidFill>
            </a:endParaRPr>
          </a:p>
          <a:p>
            <a:r>
              <a:rPr lang="en-US" dirty="0" smtClean="0">
                <a:solidFill>
                  <a:prstClr val="black"/>
                </a:solidFill>
              </a:rPr>
              <a:t>Email: </a:t>
            </a:r>
          </a:p>
          <a:p>
            <a:r>
              <a:rPr lang="en-US" dirty="0" smtClean="0">
                <a:solidFill>
                  <a:prstClr val="black"/>
                </a:solidFill>
                <a:hlinkClick r:id="rId4"/>
              </a:rPr>
              <a:t>askCOF@college-assist.org</a:t>
            </a:r>
            <a:endParaRPr lang="en-US" dirty="0" smtClean="0">
              <a:solidFill>
                <a:prstClr val="black"/>
              </a:solidFill>
            </a:endParaRPr>
          </a:p>
          <a:p>
            <a:r>
              <a:rPr lang="en-US" dirty="0" smtClean="0">
                <a:solidFill>
                  <a:prstClr val="black"/>
                </a:solidFill>
              </a:rPr>
              <a:t>Phone: (720) 264-8550</a:t>
            </a:r>
          </a:p>
          <a:p>
            <a:endParaRPr lang="en-US" dirty="0" smtClean="0">
              <a:solidFill>
                <a:prstClr val="black"/>
              </a:solidFill>
            </a:endParaRPr>
          </a:p>
          <a:p>
            <a:r>
              <a:rPr lang="en-US" dirty="0" smtClean="0">
                <a:solidFill>
                  <a:prstClr val="black"/>
                </a:solidFill>
              </a:rPr>
              <a:t> OR</a:t>
            </a:r>
          </a:p>
          <a:p>
            <a:endParaRPr lang="en-US" dirty="0" smtClean="0">
              <a:solidFill>
                <a:prstClr val="black"/>
              </a:solidFill>
            </a:endParaRPr>
          </a:p>
          <a:p>
            <a:r>
              <a:rPr lang="en-US" dirty="0" smtClean="0">
                <a:solidFill>
                  <a:prstClr val="black"/>
                </a:solidFill>
              </a:rPr>
              <a:t>(800) 777-2757</a:t>
            </a:r>
          </a:p>
          <a:p>
            <a:r>
              <a:rPr lang="en-US" sz="1400" dirty="0">
                <a:solidFill>
                  <a:prstClr val="black"/>
                </a:solidFill>
              </a:rPr>
              <a:t>(</a:t>
            </a:r>
            <a:r>
              <a:rPr lang="en-US" sz="1400" dirty="0" smtClean="0">
                <a:solidFill>
                  <a:prstClr val="black"/>
                </a:solidFill>
              </a:rPr>
              <a:t>if outside the Denver Metro Area)</a:t>
            </a:r>
            <a:endParaRPr lang="en-US" sz="1400" dirty="0">
              <a:solidFill>
                <a:prstClr val="black"/>
              </a:solidFill>
            </a:endParaRPr>
          </a:p>
        </p:txBody>
      </p:sp>
      <p:cxnSp>
        <p:nvCxnSpPr>
          <p:cNvPr id="7" name="Straight Arrow Connector 6"/>
          <p:cNvCxnSpPr/>
          <p:nvPr/>
        </p:nvCxnSpPr>
        <p:spPr>
          <a:xfrm flipH="1">
            <a:off x="3581400" y="4876800"/>
            <a:ext cx="2133600" cy="14478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9" name="TextBox 8"/>
          <p:cNvSpPr txBox="1"/>
          <p:nvPr/>
        </p:nvSpPr>
        <p:spPr>
          <a:xfrm>
            <a:off x="329005" y="152400"/>
            <a:ext cx="2185596" cy="646331"/>
          </a:xfrm>
          <a:prstGeom prst="rect">
            <a:avLst/>
          </a:prstGeom>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Paper Application Page #3</a:t>
            </a:r>
            <a:endParaRPr lang="en-US" dirty="0">
              <a:solidFill>
                <a:prstClr val="black"/>
              </a:solidFill>
            </a:endParaRPr>
          </a:p>
        </p:txBody>
      </p:sp>
    </p:spTree>
    <p:extLst>
      <p:ext uri="{BB962C8B-B14F-4D97-AF65-F5344CB8AC3E}">
        <p14:creationId xmlns:p14="http://schemas.microsoft.com/office/powerpoint/2010/main" val="3834529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Financial Aid</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5705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ext uri="{D42A27DB-BD31-4B8C-83A1-F6EECF244321}">
                <p14:modId xmlns:p14="http://schemas.microsoft.com/office/powerpoint/2010/main" val="2237782383"/>
              </p:ext>
            </p:extLst>
          </p:nvPr>
        </p:nvGraphicFramePr>
        <p:xfrm>
          <a:off x="304799" y="735271"/>
          <a:ext cx="8534399" cy="6074394"/>
        </p:xfrm>
        <a:graphic>
          <a:graphicData uri="http://schemas.openxmlformats.org/drawingml/2006/table">
            <a:tbl>
              <a:tblPr firstRow="1" bandRow="1">
                <a:tableStyleId>{5C22544A-7EE6-4342-B048-85BDC9FD1C3A}</a:tableStyleId>
              </a:tblPr>
              <a:tblGrid>
                <a:gridCol w="3152312"/>
                <a:gridCol w="2192913"/>
                <a:gridCol w="1594587"/>
                <a:gridCol w="1594587"/>
              </a:tblGrid>
              <a:tr h="651243">
                <a:tc>
                  <a:txBody>
                    <a:bodyPr/>
                    <a:lstStyle/>
                    <a:p>
                      <a:pPr algn="ctr"/>
                      <a:r>
                        <a:rPr lang="en-US" sz="1400" dirty="0" smtClean="0"/>
                        <a:t>School</a:t>
                      </a:r>
                      <a:endParaRPr lang="en-US" sz="1400" dirty="0"/>
                    </a:p>
                  </a:txBody>
                  <a:tcPr/>
                </a:tc>
                <a:tc>
                  <a:txBody>
                    <a:bodyPr/>
                    <a:lstStyle/>
                    <a:p>
                      <a:r>
                        <a:rPr lang="en-US" sz="1400" dirty="0" smtClean="0"/>
                        <a:t>Residency Tuition and Fees, Students</a:t>
                      </a:r>
                      <a:r>
                        <a:rPr lang="en-US" sz="1400" baseline="0" dirty="0" smtClean="0"/>
                        <a:t> Share</a:t>
                      </a:r>
                      <a:endParaRPr lang="en-US" sz="1400" dirty="0"/>
                    </a:p>
                  </a:txBody>
                  <a:tcPr/>
                </a:tc>
                <a:tc>
                  <a:txBody>
                    <a:bodyPr/>
                    <a:lstStyle/>
                    <a:p>
                      <a:r>
                        <a:rPr lang="en-US" sz="1400" dirty="0" smtClean="0"/>
                        <a:t>Resident tuition and fees</a:t>
                      </a:r>
                      <a:endParaRPr lang="en-US" sz="1400" dirty="0"/>
                    </a:p>
                  </a:txBody>
                  <a:tcPr/>
                </a:tc>
                <a:tc>
                  <a:txBody>
                    <a:bodyPr/>
                    <a:lstStyle/>
                    <a:p>
                      <a:r>
                        <a:rPr lang="en-US" sz="1400" dirty="0" smtClean="0"/>
                        <a:t>Non-resident tuition and fees</a:t>
                      </a:r>
                      <a:endParaRPr lang="en-US" sz="1400" dirty="0"/>
                    </a:p>
                  </a:txBody>
                  <a:tcPr/>
                </a:tc>
              </a:tr>
              <a:tr h="377307">
                <a:tc>
                  <a:txBody>
                    <a:bodyPr/>
                    <a:lstStyle/>
                    <a:p>
                      <a:r>
                        <a:rPr lang="en-US" sz="1400" dirty="0" smtClean="0"/>
                        <a:t>Colorado Mountain College</a:t>
                      </a:r>
                      <a:endParaRPr lang="en-US" sz="1400" dirty="0"/>
                    </a:p>
                  </a:txBody>
                  <a:tcPr/>
                </a:tc>
                <a:tc>
                  <a:txBody>
                    <a:bodyPr/>
                    <a:lstStyle/>
                    <a:p>
                      <a:r>
                        <a:rPr lang="en-US" sz="1800" dirty="0" smtClean="0"/>
                        <a:t>$2,130</a:t>
                      </a:r>
                      <a:endParaRPr lang="en-US" sz="1800" dirty="0"/>
                    </a:p>
                  </a:txBody>
                  <a:tcPr/>
                </a:tc>
                <a:tc>
                  <a:txBody>
                    <a:bodyPr/>
                    <a:lstStyle/>
                    <a:p>
                      <a:r>
                        <a:rPr lang="en-US" sz="1800" dirty="0" smtClean="0"/>
                        <a:t>$3,300</a:t>
                      </a:r>
                      <a:endParaRPr lang="en-US" sz="1800" dirty="0"/>
                    </a:p>
                  </a:txBody>
                  <a:tcPr/>
                </a:tc>
                <a:tc>
                  <a:txBody>
                    <a:bodyPr/>
                    <a:lstStyle/>
                    <a:p>
                      <a:r>
                        <a:rPr lang="en-US" sz="1800" dirty="0" smtClean="0"/>
                        <a:t>$9,420</a:t>
                      </a:r>
                      <a:endParaRPr lang="en-US" sz="1800" dirty="0"/>
                    </a:p>
                  </a:txBody>
                  <a:tcPr/>
                </a:tc>
              </a:tr>
              <a:tr h="377307">
                <a:tc>
                  <a:txBody>
                    <a:bodyPr/>
                    <a:lstStyle/>
                    <a:p>
                      <a:r>
                        <a:rPr lang="en-US" sz="1400" dirty="0" smtClean="0"/>
                        <a:t>Aims Community College</a:t>
                      </a:r>
                      <a:endParaRPr lang="en-US" sz="1400" dirty="0"/>
                    </a:p>
                  </a:txBody>
                  <a:tcPr/>
                </a:tc>
                <a:tc>
                  <a:txBody>
                    <a:bodyPr/>
                    <a:lstStyle/>
                    <a:p>
                      <a:r>
                        <a:rPr lang="en-US" sz="1800" dirty="0" smtClean="0"/>
                        <a:t>$2,</a:t>
                      </a:r>
                      <a:r>
                        <a:rPr lang="en-US" sz="1800" baseline="0" dirty="0" smtClean="0"/>
                        <a:t> 711</a:t>
                      </a:r>
                      <a:endParaRPr lang="en-US" sz="1800" dirty="0"/>
                    </a:p>
                  </a:txBody>
                  <a:tcPr/>
                </a:tc>
                <a:tc>
                  <a:txBody>
                    <a:bodyPr/>
                    <a:lstStyle/>
                    <a:p>
                      <a:r>
                        <a:rPr lang="en-US" sz="1800" dirty="0" smtClean="0"/>
                        <a:t>$3,662</a:t>
                      </a:r>
                      <a:endParaRPr lang="en-US" sz="1800" dirty="0"/>
                    </a:p>
                  </a:txBody>
                  <a:tcPr/>
                </a:tc>
                <a:tc>
                  <a:txBody>
                    <a:bodyPr/>
                    <a:lstStyle/>
                    <a:p>
                      <a:r>
                        <a:rPr lang="en-US" sz="1800" dirty="0" smtClean="0"/>
                        <a:t>$13,446</a:t>
                      </a:r>
                      <a:endParaRPr lang="en-US" sz="1800" dirty="0"/>
                    </a:p>
                  </a:txBody>
                  <a:tcPr/>
                </a:tc>
              </a:tr>
              <a:tr h="377307">
                <a:tc>
                  <a:txBody>
                    <a:bodyPr/>
                    <a:lstStyle/>
                    <a:p>
                      <a:r>
                        <a:rPr lang="en-US" sz="1400" dirty="0" smtClean="0"/>
                        <a:t>Community College</a:t>
                      </a:r>
                      <a:r>
                        <a:rPr lang="en-US" sz="1400" baseline="0" dirty="0" smtClean="0"/>
                        <a:t> of Denver</a:t>
                      </a:r>
                      <a:endParaRPr lang="en-US" sz="1400" dirty="0"/>
                    </a:p>
                  </a:txBody>
                  <a:tcPr/>
                </a:tc>
                <a:tc>
                  <a:txBody>
                    <a:bodyPr/>
                    <a:lstStyle/>
                    <a:p>
                      <a:r>
                        <a:rPr lang="en-US" sz="1800" dirty="0" smtClean="0"/>
                        <a:t>$3,734</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$14,858</a:t>
                      </a:r>
                      <a:endParaRPr lang="en-US" sz="1800" dirty="0"/>
                    </a:p>
                  </a:txBody>
                  <a:tcPr/>
                </a:tc>
              </a:tr>
              <a:tr h="377307">
                <a:tc>
                  <a:txBody>
                    <a:bodyPr/>
                    <a:lstStyle/>
                    <a:p>
                      <a:r>
                        <a:rPr lang="en-US" sz="1400" dirty="0" smtClean="0"/>
                        <a:t>Adams State</a:t>
                      </a:r>
                      <a:endParaRPr lang="en-US" sz="1400" dirty="0"/>
                    </a:p>
                  </a:txBody>
                  <a:tcPr/>
                </a:tc>
                <a:tc>
                  <a:txBody>
                    <a:bodyPr/>
                    <a:lstStyle/>
                    <a:p>
                      <a:r>
                        <a:rPr lang="en-US" sz="1800" dirty="0" smtClean="0"/>
                        <a:t>$7,450</a:t>
                      </a:r>
                      <a:endParaRPr lang="en-US" sz="1800" dirty="0"/>
                    </a:p>
                  </a:txBody>
                  <a:tcPr/>
                </a:tc>
                <a:tc>
                  <a:txBody>
                    <a:bodyPr/>
                    <a:lstStyle/>
                    <a:p>
                      <a:r>
                        <a:rPr lang="en-US" sz="1800" dirty="0" smtClean="0"/>
                        <a:t>$9,370</a:t>
                      </a:r>
                      <a:endParaRPr lang="en-US" sz="1800" dirty="0"/>
                    </a:p>
                  </a:txBody>
                  <a:tcPr/>
                </a:tc>
                <a:tc>
                  <a:txBody>
                    <a:bodyPr/>
                    <a:lstStyle/>
                    <a:p>
                      <a:r>
                        <a:rPr lang="en-US" sz="1800" dirty="0" smtClean="0"/>
                        <a:t>$18,082</a:t>
                      </a:r>
                      <a:endParaRPr lang="en-US" sz="1800" dirty="0"/>
                    </a:p>
                  </a:txBody>
                  <a:tcPr/>
                </a:tc>
              </a:tr>
              <a:tr h="377307">
                <a:tc>
                  <a:txBody>
                    <a:bodyPr/>
                    <a:lstStyle/>
                    <a:p>
                      <a:r>
                        <a:rPr lang="en-US" sz="1400" dirty="0" smtClean="0"/>
                        <a:t>Metro State</a:t>
                      </a:r>
                      <a:r>
                        <a:rPr lang="en-US" sz="1400" baseline="0" dirty="0" smtClean="0"/>
                        <a:t> University of Denver</a:t>
                      </a:r>
                      <a:endParaRPr lang="en-US" sz="1400" dirty="0">
                        <a:solidFill>
                          <a:schemeClr val="tx1"/>
                        </a:solidFill>
                      </a:endParaRPr>
                    </a:p>
                  </a:txBody>
                  <a:tcPr/>
                </a:tc>
                <a:tc>
                  <a:txBody>
                    <a:bodyPr/>
                    <a:lstStyle/>
                    <a:p>
                      <a:r>
                        <a:rPr lang="en-US" sz="1800" dirty="0" smtClean="0"/>
                        <a:t>$7,723</a:t>
                      </a:r>
                      <a:endParaRPr lang="en-US" sz="1800" dirty="0">
                        <a:solidFill>
                          <a:schemeClr val="tx1"/>
                        </a:solidFill>
                      </a:endParaRPr>
                    </a:p>
                  </a:txBody>
                  <a:tcPr/>
                </a:tc>
                <a:tc>
                  <a:txBody>
                    <a:bodyPr/>
                    <a:lstStyle/>
                    <a:p>
                      <a:r>
                        <a:rPr lang="en-US" sz="1800" dirty="0" smtClean="0"/>
                        <a:t>$9,643</a:t>
                      </a:r>
                      <a:endParaRPr lang="en-US" sz="1800" dirty="0">
                        <a:solidFill>
                          <a:schemeClr val="tx1"/>
                        </a:solidFill>
                      </a:endParaRPr>
                    </a:p>
                  </a:txBody>
                  <a:tcPr/>
                </a:tc>
                <a:tc>
                  <a:txBody>
                    <a:bodyPr/>
                    <a:lstStyle/>
                    <a:p>
                      <a:r>
                        <a:rPr lang="en-US" sz="1800" dirty="0" smtClean="0"/>
                        <a:t>$19,816</a:t>
                      </a:r>
                      <a:endParaRPr lang="en-US" sz="1800" dirty="0">
                        <a:solidFill>
                          <a:schemeClr val="tx1"/>
                        </a:solidFill>
                      </a:endParaRPr>
                    </a:p>
                  </a:txBody>
                  <a:tcPr/>
                </a:tc>
              </a:tr>
              <a:tr h="377307">
                <a:tc>
                  <a:txBody>
                    <a:bodyPr/>
                    <a:lstStyle/>
                    <a:p>
                      <a:r>
                        <a:rPr lang="en-US" sz="1400" dirty="0" smtClean="0"/>
                        <a:t>CSU Pueblo </a:t>
                      </a:r>
                      <a:endParaRPr lang="en-US" sz="1400" dirty="0"/>
                    </a:p>
                  </a:txBody>
                  <a:tcPr/>
                </a:tc>
                <a:tc>
                  <a:txBody>
                    <a:bodyPr/>
                    <a:lstStyle/>
                    <a:p>
                      <a:r>
                        <a:rPr lang="en-US" sz="1800" dirty="0" smtClean="0"/>
                        <a:t>$7,327</a:t>
                      </a:r>
                      <a:endParaRPr lang="en-US" sz="1800" dirty="0"/>
                    </a:p>
                  </a:txBody>
                  <a:tcPr/>
                </a:tc>
                <a:tc>
                  <a:txBody>
                    <a:bodyPr/>
                    <a:lstStyle/>
                    <a:p>
                      <a:r>
                        <a:rPr lang="en-US" sz="1800" dirty="0" smtClean="0"/>
                        <a:t>$9,247</a:t>
                      </a:r>
                      <a:endParaRPr lang="en-US" sz="1800" dirty="0"/>
                    </a:p>
                  </a:txBody>
                  <a:tcPr/>
                </a:tc>
                <a:tc>
                  <a:txBody>
                    <a:bodyPr/>
                    <a:lstStyle/>
                    <a:p>
                      <a:r>
                        <a:rPr lang="en-US" sz="1800" dirty="0" smtClean="0"/>
                        <a:t>$17,649</a:t>
                      </a:r>
                      <a:endParaRPr lang="en-US" sz="1800" dirty="0"/>
                    </a:p>
                  </a:txBody>
                  <a:tcPr/>
                </a:tc>
              </a:tr>
              <a:tr h="377307">
                <a:tc>
                  <a:txBody>
                    <a:bodyPr/>
                    <a:lstStyle/>
                    <a:p>
                      <a:r>
                        <a:rPr lang="en-US" sz="1400" dirty="0" smtClean="0"/>
                        <a:t>Western State</a:t>
                      </a:r>
                      <a:endParaRPr lang="en-US" sz="1400" dirty="0"/>
                    </a:p>
                  </a:txBody>
                  <a:tcPr/>
                </a:tc>
                <a:tc>
                  <a:txBody>
                    <a:bodyPr/>
                    <a:lstStyle/>
                    <a:p>
                      <a:r>
                        <a:rPr lang="en-US" sz="1800" dirty="0" smtClean="0"/>
                        <a:t>$7,343</a:t>
                      </a:r>
                      <a:endParaRPr lang="en-US" sz="1800" dirty="0"/>
                    </a:p>
                  </a:txBody>
                  <a:tcPr/>
                </a:tc>
                <a:tc>
                  <a:txBody>
                    <a:bodyPr/>
                    <a:lstStyle/>
                    <a:p>
                      <a:r>
                        <a:rPr lang="en-US" sz="1800" dirty="0" smtClean="0"/>
                        <a:t>$9,263</a:t>
                      </a:r>
                      <a:endParaRPr lang="en-US" sz="1800" dirty="0"/>
                    </a:p>
                  </a:txBody>
                  <a:tcPr/>
                </a:tc>
                <a:tc>
                  <a:txBody>
                    <a:bodyPr/>
                    <a:lstStyle/>
                    <a:p>
                      <a:r>
                        <a:rPr lang="en-US" sz="1800" dirty="0" smtClean="0"/>
                        <a:t>$17,944</a:t>
                      </a:r>
                      <a:endParaRPr lang="en-US" sz="1800" dirty="0"/>
                    </a:p>
                  </a:txBody>
                  <a:tcPr/>
                </a:tc>
              </a:tr>
              <a:tr h="377307">
                <a:tc>
                  <a:txBody>
                    <a:bodyPr/>
                    <a:lstStyle/>
                    <a:p>
                      <a:r>
                        <a:rPr lang="en-US" sz="1400" dirty="0" smtClean="0"/>
                        <a:t>Fort Lewis College</a:t>
                      </a:r>
                      <a:endParaRPr lang="en-US" sz="1400" dirty="0"/>
                    </a:p>
                  </a:txBody>
                  <a:tcPr/>
                </a:tc>
                <a:tc>
                  <a:txBody>
                    <a:bodyPr/>
                    <a:lstStyle/>
                    <a:p>
                      <a:r>
                        <a:rPr lang="en-US" sz="1800" dirty="0" smtClean="0"/>
                        <a:t>$4,</a:t>
                      </a:r>
                      <a:r>
                        <a:rPr lang="en-US" sz="1800" baseline="0" dirty="0" smtClean="0"/>
                        <a:t>306</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$17,762</a:t>
                      </a:r>
                      <a:endParaRPr lang="en-US" sz="1800" dirty="0"/>
                    </a:p>
                  </a:txBody>
                  <a:tcPr/>
                </a:tc>
              </a:tr>
              <a:tr h="377307">
                <a:tc>
                  <a:txBody>
                    <a:bodyPr/>
                    <a:lstStyle/>
                    <a:p>
                      <a:r>
                        <a:rPr lang="en-US" sz="1400" dirty="0" smtClean="0"/>
                        <a:t>Colorado Mesa</a:t>
                      </a:r>
                      <a:endParaRPr lang="en-US" sz="1400" dirty="0"/>
                    </a:p>
                  </a:txBody>
                  <a:tcPr/>
                </a:tc>
                <a:tc>
                  <a:txBody>
                    <a:bodyPr/>
                    <a:lstStyle/>
                    <a:p>
                      <a:r>
                        <a:rPr lang="en-US" sz="1800" dirty="0" smtClean="0"/>
                        <a:t>$7,206</a:t>
                      </a:r>
                      <a:endParaRPr lang="en-US" sz="1800" dirty="0"/>
                    </a:p>
                  </a:txBody>
                  <a:tcPr/>
                </a:tc>
                <a:tc>
                  <a:txBody>
                    <a:bodyPr/>
                    <a:lstStyle/>
                    <a:p>
                      <a:r>
                        <a:rPr lang="en-US" sz="1800" dirty="0" smtClean="0"/>
                        <a:t>$9,126</a:t>
                      </a:r>
                      <a:endParaRPr lang="en-US" sz="1800" dirty="0"/>
                    </a:p>
                  </a:txBody>
                  <a:tcPr/>
                </a:tc>
                <a:tc>
                  <a:txBody>
                    <a:bodyPr/>
                    <a:lstStyle/>
                    <a:p>
                      <a:r>
                        <a:rPr lang="en-US" sz="1800" dirty="0" smtClean="0"/>
                        <a:t>$17,945</a:t>
                      </a:r>
                      <a:endParaRPr lang="en-US" sz="1800" dirty="0"/>
                    </a:p>
                  </a:txBody>
                  <a:tcPr/>
                </a:tc>
              </a:tr>
              <a:tr h="377307">
                <a:tc>
                  <a:txBody>
                    <a:bodyPr/>
                    <a:lstStyle/>
                    <a:p>
                      <a:r>
                        <a:rPr lang="en-US" sz="1400" dirty="0" smtClean="0"/>
                        <a:t>University of Northern Colorado</a:t>
                      </a:r>
                      <a:endParaRPr lang="en-US" sz="1400" dirty="0"/>
                    </a:p>
                  </a:txBody>
                  <a:tcPr/>
                </a:tc>
                <a:tc>
                  <a:txBody>
                    <a:bodyPr/>
                    <a:lstStyle/>
                    <a:p>
                      <a:r>
                        <a:rPr lang="en-US" sz="1800" dirty="0" smtClean="0"/>
                        <a:t>$7,166</a:t>
                      </a:r>
                      <a:endParaRPr lang="en-US" sz="1800" dirty="0"/>
                    </a:p>
                  </a:txBody>
                  <a:tcPr/>
                </a:tc>
                <a:tc>
                  <a:txBody>
                    <a:bodyPr/>
                    <a:lstStyle/>
                    <a:p>
                      <a:r>
                        <a:rPr lang="en-US" sz="1800" dirty="0" smtClean="0"/>
                        <a:t>$11,006</a:t>
                      </a:r>
                      <a:endParaRPr lang="en-US" sz="1800" dirty="0"/>
                    </a:p>
                  </a:txBody>
                  <a:tcPr/>
                </a:tc>
                <a:tc>
                  <a:txBody>
                    <a:bodyPr/>
                    <a:lstStyle/>
                    <a:p>
                      <a:r>
                        <a:rPr lang="en-US" sz="1800" dirty="0" smtClean="0"/>
                        <a:t>$18,710</a:t>
                      </a:r>
                      <a:endParaRPr lang="en-US" sz="1800" dirty="0"/>
                    </a:p>
                  </a:txBody>
                  <a:tcPr/>
                </a:tc>
              </a:tr>
              <a:tr h="377307">
                <a:tc>
                  <a:txBody>
                    <a:bodyPr/>
                    <a:lstStyle/>
                    <a:p>
                      <a:r>
                        <a:rPr lang="en-US" sz="1400" dirty="0" smtClean="0"/>
                        <a:t>University of Colorado-</a:t>
                      </a:r>
                      <a:r>
                        <a:rPr lang="en-US" sz="1400" baseline="0" dirty="0" smtClean="0"/>
                        <a:t> Co Springs</a:t>
                      </a:r>
                      <a:endParaRPr lang="en-US" sz="1400" dirty="0"/>
                    </a:p>
                  </a:txBody>
                  <a:tcPr/>
                </a:tc>
                <a:tc>
                  <a:txBody>
                    <a:bodyPr/>
                    <a:lstStyle/>
                    <a:p>
                      <a:r>
                        <a:rPr lang="en-US" sz="1800" dirty="0" smtClean="0"/>
                        <a:t>$9,847</a:t>
                      </a:r>
                      <a:endParaRPr lang="en-US" sz="1800" dirty="0"/>
                    </a:p>
                  </a:txBody>
                  <a:tcPr/>
                </a:tc>
                <a:tc>
                  <a:txBody>
                    <a:bodyPr/>
                    <a:lstStyle/>
                    <a:p>
                      <a:r>
                        <a:rPr lang="en-US" sz="1800" dirty="0" smtClean="0"/>
                        <a:t>$11,767</a:t>
                      </a:r>
                      <a:endParaRPr lang="en-US" sz="1800" dirty="0"/>
                    </a:p>
                  </a:txBody>
                  <a:tcPr/>
                </a:tc>
                <a:tc>
                  <a:txBody>
                    <a:bodyPr/>
                    <a:lstStyle/>
                    <a:p>
                      <a:r>
                        <a:rPr lang="en-US" sz="1800" dirty="0" smtClean="0"/>
                        <a:t>$19,765</a:t>
                      </a:r>
                      <a:endParaRPr lang="en-US" sz="1800" dirty="0"/>
                    </a:p>
                  </a:txBody>
                  <a:tcPr/>
                </a:tc>
              </a:tr>
              <a:tr h="377307">
                <a:tc>
                  <a:txBody>
                    <a:bodyPr/>
                    <a:lstStyle/>
                    <a:p>
                      <a:r>
                        <a:rPr lang="en-US" sz="1400" dirty="0" smtClean="0"/>
                        <a:t>Colorado State University</a:t>
                      </a:r>
                      <a:endParaRPr lang="en-US" sz="1400" dirty="0"/>
                    </a:p>
                  </a:txBody>
                  <a:tcPr/>
                </a:tc>
                <a:tc>
                  <a:txBody>
                    <a:bodyPr/>
                    <a:lstStyle/>
                    <a:p>
                      <a:r>
                        <a:rPr lang="en-US" sz="1800" dirty="0" smtClean="0"/>
                        <a:t>$9,313</a:t>
                      </a:r>
                      <a:endParaRPr lang="en-US" sz="1800" dirty="0"/>
                    </a:p>
                  </a:txBody>
                  <a:tcPr/>
                </a:tc>
                <a:tc>
                  <a:txBody>
                    <a:bodyPr/>
                    <a:lstStyle/>
                    <a:p>
                      <a:r>
                        <a:rPr lang="en-US" sz="1800" dirty="0" smtClean="0"/>
                        <a:t>$11,233</a:t>
                      </a:r>
                      <a:endParaRPr lang="en-US" sz="1800" dirty="0"/>
                    </a:p>
                  </a:txBody>
                  <a:tcPr/>
                </a:tc>
                <a:tc>
                  <a:txBody>
                    <a:bodyPr/>
                    <a:lstStyle/>
                    <a:p>
                      <a:r>
                        <a:rPr lang="en-US" sz="1800" dirty="0" smtClean="0"/>
                        <a:t>$25,166</a:t>
                      </a:r>
                      <a:endParaRPr lang="en-US" sz="1800" dirty="0"/>
                    </a:p>
                  </a:txBody>
                  <a:tcPr/>
                </a:tc>
              </a:tr>
              <a:tr h="377307">
                <a:tc>
                  <a:txBody>
                    <a:bodyPr/>
                    <a:lstStyle/>
                    <a:p>
                      <a:r>
                        <a:rPr lang="en-US" sz="1400" dirty="0" smtClean="0"/>
                        <a:t>University of Colorado</a:t>
                      </a:r>
                      <a:r>
                        <a:rPr lang="en-US" sz="1400" baseline="0" dirty="0" smtClean="0"/>
                        <a:t> – Boulder</a:t>
                      </a:r>
                      <a:endParaRPr lang="en-US" sz="1400" dirty="0"/>
                    </a:p>
                  </a:txBody>
                  <a:tcPr/>
                </a:tc>
                <a:tc>
                  <a:txBody>
                    <a:bodyPr/>
                    <a:lstStyle/>
                    <a:p>
                      <a:r>
                        <a:rPr lang="en-US" sz="1800" dirty="0" smtClean="0"/>
                        <a:t>$10,240</a:t>
                      </a:r>
                      <a:endParaRPr lang="en-US" sz="1800" dirty="0"/>
                    </a:p>
                  </a:txBody>
                  <a:tcPr/>
                </a:tc>
                <a:tc>
                  <a:txBody>
                    <a:bodyPr/>
                    <a:lstStyle/>
                    <a:p>
                      <a:r>
                        <a:rPr lang="en-US" sz="1800" dirty="0" smtClean="0"/>
                        <a:t>$12,160</a:t>
                      </a:r>
                      <a:endParaRPr lang="en-US" sz="1800" dirty="0"/>
                    </a:p>
                  </a:txBody>
                  <a:tcPr/>
                </a:tc>
                <a:tc>
                  <a:txBody>
                    <a:bodyPr/>
                    <a:lstStyle/>
                    <a:p>
                      <a:r>
                        <a:rPr lang="en-US" sz="1800" dirty="0" smtClean="0"/>
                        <a:t>$32,008</a:t>
                      </a:r>
                      <a:endParaRPr lang="en-US" sz="1800" dirty="0"/>
                    </a:p>
                  </a:txBody>
                  <a:tcPr/>
                </a:tc>
              </a:tr>
              <a:tr h="377307">
                <a:tc>
                  <a:txBody>
                    <a:bodyPr/>
                    <a:lstStyle/>
                    <a:p>
                      <a:r>
                        <a:rPr lang="en-US" sz="1400" dirty="0" smtClean="0"/>
                        <a:t>School of Mines</a:t>
                      </a:r>
                      <a:endParaRPr lang="en-US" sz="1400" dirty="0"/>
                    </a:p>
                  </a:txBody>
                  <a:tcPr/>
                </a:tc>
                <a:tc>
                  <a:txBody>
                    <a:bodyPr/>
                    <a:lstStyle/>
                    <a:p>
                      <a:r>
                        <a:rPr lang="en-US" sz="1800" dirty="0" smtClean="0"/>
                        <a:t>$16,485</a:t>
                      </a:r>
                      <a:endParaRPr lang="en-US" sz="1800" dirty="0"/>
                    </a:p>
                  </a:txBody>
                  <a:tcPr/>
                </a:tc>
                <a:tc>
                  <a:txBody>
                    <a:bodyPr/>
                    <a:lstStyle/>
                    <a:p>
                      <a:r>
                        <a:rPr lang="en-US" sz="1800" dirty="0" smtClean="0"/>
                        <a:t>$18,405</a:t>
                      </a:r>
                      <a:endParaRPr lang="en-US" sz="1800" dirty="0"/>
                    </a:p>
                  </a:txBody>
                  <a:tcPr/>
                </a:tc>
                <a:tc>
                  <a:txBody>
                    <a:bodyPr/>
                    <a:lstStyle/>
                    <a:p>
                      <a:r>
                        <a:rPr lang="en-US" sz="1800" dirty="0" smtClean="0"/>
                        <a:t>$32,415</a:t>
                      </a:r>
                      <a:endParaRPr lang="en-US" sz="1800" dirty="0"/>
                    </a:p>
                  </a:txBody>
                  <a:tcPr/>
                </a:tc>
              </a:tr>
            </a:tbl>
          </a:graphicData>
        </a:graphic>
      </p:graphicFrame>
      <p:sp>
        <p:nvSpPr>
          <p:cNvPr id="9" name="Rounded Rectangle 8"/>
          <p:cNvSpPr/>
          <p:nvPr/>
        </p:nvSpPr>
        <p:spPr>
          <a:xfrm>
            <a:off x="3495476" y="623656"/>
            <a:ext cx="2143324" cy="6148804"/>
          </a:xfrm>
          <a:prstGeom prst="round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p:cNvSpPr txBox="1">
            <a:spLocks/>
          </p:cNvSpPr>
          <p:nvPr/>
        </p:nvSpPr>
        <p:spPr>
          <a:xfrm>
            <a:off x="152400" y="-152400"/>
            <a:ext cx="88392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2000" dirty="0" smtClean="0"/>
              <a:t>2013-2014 Estimated cost for a  Full-time Student </a:t>
            </a:r>
            <a:r>
              <a:rPr lang="en-US" sz="1400" dirty="0" smtClean="0"/>
              <a:t>(15 Credits per Semester) </a:t>
            </a:r>
            <a:r>
              <a:rPr lang="en-US" sz="2000" dirty="0" smtClean="0"/>
              <a:t>for One Year</a:t>
            </a:r>
            <a:endParaRPr lang="en-US" sz="2000" dirty="0"/>
          </a:p>
        </p:txBody>
      </p:sp>
    </p:spTree>
    <p:extLst>
      <p:ext uri="{BB962C8B-B14F-4D97-AF65-F5344CB8AC3E}">
        <p14:creationId xmlns:p14="http://schemas.microsoft.com/office/powerpoint/2010/main" val="16993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aid</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a:t>ASSET students are </a:t>
            </a:r>
            <a:r>
              <a:rPr lang="en-US" sz="3200" dirty="0" smtClean="0"/>
              <a:t>not eligible </a:t>
            </a:r>
            <a:r>
              <a:rPr lang="en-US" sz="3200" dirty="0"/>
              <a:t>for federal or state funded financial </a:t>
            </a:r>
            <a:r>
              <a:rPr lang="en-US" sz="3200" dirty="0" smtClean="0"/>
              <a:t>aid:</a:t>
            </a:r>
            <a:endParaRPr lang="en-US" sz="3200" dirty="0"/>
          </a:p>
          <a:p>
            <a:pPr lvl="1"/>
            <a:r>
              <a:rPr lang="en-US" sz="3200" dirty="0" smtClean="0"/>
              <a:t>FAFSA (Free Application for Federal Student Aid)</a:t>
            </a:r>
          </a:p>
          <a:p>
            <a:pPr lvl="1"/>
            <a:r>
              <a:rPr lang="en-US" sz="3200" dirty="0" smtClean="0"/>
              <a:t>Pell </a:t>
            </a:r>
            <a:r>
              <a:rPr lang="en-US" sz="3200" dirty="0"/>
              <a:t>Grants</a:t>
            </a:r>
          </a:p>
          <a:p>
            <a:pPr lvl="1"/>
            <a:r>
              <a:rPr lang="en-US" sz="3200" dirty="0"/>
              <a:t>Work Study</a:t>
            </a:r>
          </a:p>
          <a:p>
            <a:pPr lvl="1"/>
            <a:r>
              <a:rPr lang="en-US" sz="3200" dirty="0"/>
              <a:t>State Merit Aid, Loans, or scholarships</a:t>
            </a:r>
          </a:p>
          <a:p>
            <a:pPr lvl="1"/>
            <a:r>
              <a:rPr lang="en-US" sz="3200" dirty="0"/>
              <a:t>Federal Merit Aid, Loans or scholarships</a:t>
            </a:r>
          </a:p>
          <a:p>
            <a:r>
              <a:rPr lang="en-US" sz="3200" dirty="0"/>
              <a:t>ASSET does not make a student eligible for other benefits offered by the state or federal government.</a:t>
            </a:r>
          </a:p>
          <a:p>
            <a:endParaRPr lang="en-US" sz="3200" dirty="0"/>
          </a:p>
        </p:txBody>
      </p:sp>
    </p:spTree>
    <p:extLst>
      <p:ext uri="{BB962C8B-B14F-4D97-AF65-F5344CB8AC3E}">
        <p14:creationId xmlns:p14="http://schemas.microsoft.com/office/powerpoint/2010/main" val="3263579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Jose</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24000" y="1839119"/>
            <a:ext cx="6096000" cy="3810000"/>
          </a:xfrm>
        </p:spPr>
      </p:pic>
    </p:spTree>
    <p:extLst>
      <p:ext uri="{BB962C8B-B14F-4D97-AF65-F5344CB8AC3E}">
        <p14:creationId xmlns:p14="http://schemas.microsoft.com/office/powerpoint/2010/main" val="75420005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or institutional financial aid</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a:t>ASSET students are eligible to apply for and be awarded:</a:t>
            </a:r>
          </a:p>
          <a:p>
            <a:pPr lvl="1"/>
            <a:r>
              <a:rPr lang="en-US" sz="3200" dirty="0"/>
              <a:t>Scholarships and other financial aid that is generated from each individual school’s funds or private beneficiaries donating money to individual schools where being a resident of the US or Colorado is not required.</a:t>
            </a:r>
          </a:p>
          <a:p>
            <a:pPr lvl="1"/>
            <a:r>
              <a:rPr lang="en-US" sz="3200" dirty="0"/>
              <a:t>Hourly-paid jobs created by individual institutions (not work-study</a:t>
            </a:r>
            <a:r>
              <a:rPr lang="en-US" sz="3200" dirty="0" smtClean="0"/>
              <a:t>)</a:t>
            </a:r>
            <a:endParaRPr lang="en-US" sz="3200" dirty="0"/>
          </a:p>
        </p:txBody>
      </p:sp>
    </p:spTree>
    <p:extLst>
      <p:ext uri="{BB962C8B-B14F-4D97-AF65-F5344CB8AC3E}">
        <p14:creationId xmlns:p14="http://schemas.microsoft.com/office/powerpoint/2010/main" val="4216226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4251325" cy="1336956"/>
          </a:xfrm>
        </p:spPr>
        <p:txBody>
          <a:bodyPr>
            <a:normAutofit/>
          </a:bodyPr>
          <a:lstStyle/>
          <a:p>
            <a:r>
              <a:rPr lang="en-US" dirty="0" smtClean="0"/>
              <a:t>Scholarships	</a:t>
            </a:r>
            <a:endParaRPr lang="en-US" dirty="0"/>
          </a:p>
        </p:txBody>
      </p:sp>
      <p:sp>
        <p:nvSpPr>
          <p:cNvPr id="3" name="Content Placeholder 2"/>
          <p:cNvSpPr>
            <a:spLocks noGrp="1"/>
          </p:cNvSpPr>
          <p:nvPr>
            <p:ph sz="half" idx="1"/>
          </p:nvPr>
        </p:nvSpPr>
        <p:spPr>
          <a:xfrm>
            <a:off x="609600" y="1295400"/>
            <a:ext cx="8061325" cy="4876799"/>
          </a:xfrm>
        </p:spPr>
        <p:txBody>
          <a:bodyPr>
            <a:noAutofit/>
          </a:bodyPr>
          <a:lstStyle/>
          <a:p>
            <a:pPr marL="342900" lvl="1" indent="-342900">
              <a:buFont typeface="Arial" pitchFamily="34" charset="0"/>
              <a:buChar char="•"/>
            </a:pPr>
            <a:r>
              <a:rPr lang="en-US" dirty="0" smtClean="0"/>
              <a:t>* Foundational/non-profit/corporate and other Non Governmental scholarships may be willing and able to award ASSET and DACA students funds.</a:t>
            </a:r>
          </a:p>
          <a:p>
            <a:pPr marL="342900" lvl="1" indent="-342900">
              <a:buFont typeface="Arial" pitchFamily="34" charset="0"/>
              <a:buChar char="•"/>
            </a:pPr>
            <a:r>
              <a:rPr lang="en-US" dirty="0" smtClean="0"/>
              <a:t> Each scholarship has their own requirements.</a:t>
            </a:r>
          </a:p>
          <a:p>
            <a:pPr marL="342900" lvl="1" indent="-342900">
              <a:buFont typeface="Arial" pitchFamily="34" charset="0"/>
              <a:buChar char="•"/>
            </a:pPr>
            <a:r>
              <a:rPr lang="en-US" dirty="0" smtClean="0"/>
              <a:t> For more information on Scholarships for DACA/DREAM and ASSET students please visit</a:t>
            </a:r>
            <a:endParaRPr lang="en-US" dirty="0"/>
          </a:p>
        </p:txBody>
      </p:sp>
      <p:sp>
        <p:nvSpPr>
          <p:cNvPr id="7" name="TextBox 6"/>
          <p:cNvSpPr txBox="1"/>
          <p:nvPr/>
        </p:nvSpPr>
        <p:spPr>
          <a:xfrm>
            <a:off x="457200" y="4724400"/>
            <a:ext cx="8229600" cy="954107"/>
          </a:xfrm>
          <a:prstGeom prst="rect">
            <a:avLst/>
          </a:prstGeom>
          <a:noFill/>
        </p:spPr>
        <p:txBody>
          <a:bodyPr wrap="square" rtlCol="0">
            <a:spAutoFit/>
          </a:bodyPr>
          <a:lstStyle/>
          <a:p>
            <a:pPr algn="ctr"/>
            <a:r>
              <a:rPr lang="en-US" sz="2800" dirty="0" smtClean="0">
                <a:hlinkClick r:id="rId2"/>
              </a:rPr>
              <a:t>www.collegeincolorado.org</a:t>
            </a:r>
            <a:endParaRPr lang="en-US" sz="2800" dirty="0" smtClean="0"/>
          </a:p>
          <a:p>
            <a:pPr algn="ctr"/>
            <a:r>
              <a:rPr lang="en-US" sz="2800" dirty="0">
                <a:hlinkClick r:id="rId3"/>
              </a:rPr>
              <a:t>http://www.du.edu/cme/kda-resources.html</a:t>
            </a:r>
            <a:endParaRPr lang="en-US" sz="2800" dirty="0" smtClean="0"/>
          </a:p>
        </p:txBody>
      </p:sp>
    </p:spTree>
    <p:extLst>
      <p:ext uri="{BB962C8B-B14F-4D97-AF65-F5344CB8AC3E}">
        <p14:creationId xmlns:p14="http://schemas.microsoft.com/office/powerpoint/2010/main" val="1572427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Grp="1" noChangeArrowheads="1"/>
          </p:cNvSpPr>
          <p:nvPr>
            <p:ph type="title"/>
          </p:nvPr>
        </p:nvSpPr>
        <p:spPr>
          <a:xfrm>
            <a:off x="1866900" y="256044"/>
            <a:ext cx="5448300" cy="685800"/>
          </a:xfrm>
        </p:spPr>
        <p:txBody>
          <a:bodyPr/>
          <a:lstStyle/>
          <a:p>
            <a:pPr eaLnBrk="1" hangingPunct="1"/>
            <a:r>
              <a:rPr lang="en-US" sz="2400" b="1" dirty="0" smtClean="0">
                <a:solidFill>
                  <a:srgbClr val="F99707"/>
                </a:solidFill>
                <a:latin typeface="Tahoma" pitchFamily="1" charset="0"/>
                <a:cs typeface="Tahoma" pitchFamily="1" charset="0"/>
                <a:sym typeface="Tahoma" pitchFamily="1" charset="0"/>
              </a:rPr>
              <a:t>SCHOLARSHIPs</a:t>
            </a:r>
            <a:endParaRPr lang="en-US" sz="2400" b="1" dirty="0" smtClean="0">
              <a:solidFill>
                <a:srgbClr val="F99707"/>
              </a:solidFill>
              <a:latin typeface="Tahoma" pitchFamily="1" charset="0"/>
              <a:ea typeface="ヒラギノ角ゴ ProN W6" pitchFamily="1" charset="-128"/>
              <a:sym typeface="Tahoma" pitchFamily="1" charset="0"/>
            </a:endParaRPr>
          </a:p>
        </p:txBody>
      </p:sp>
      <p:sp>
        <p:nvSpPr>
          <p:cNvPr id="69636" name="Rectangle 3"/>
          <p:cNvSpPr>
            <a:spLocks/>
          </p:cNvSpPr>
          <p:nvPr/>
        </p:nvSpPr>
        <p:spPr bwMode="auto">
          <a:xfrm>
            <a:off x="990600" y="941844"/>
            <a:ext cx="7387252"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spAutoFit/>
          </a:bodyPr>
          <a:lstStyle/>
          <a:p>
            <a:pPr marL="39688" algn="l"/>
            <a:r>
              <a:rPr lang="en-US" sz="1800" b="1" dirty="0" smtClean="0">
                <a:solidFill>
                  <a:schemeClr val="tx1"/>
                </a:solidFill>
                <a:latin typeface="Tahoma" pitchFamily="1" charset="0"/>
                <a:cs typeface="Tahoma" pitchFamily="1" charset="0"/>
                <a:sym typeface="Tahoma" pitchFamily="1" charset="0"/>
              </a:rPr>
              <a:t>Search for/Inquire </a:t>
            </a:r>
            <a:r>
              <a:rPr lang="en-US" sz="1800" b="1" dirty="0">
                <a:solidFill>
                  <a:schemeClr val="tx1"/>
                </a:solidFill>
                <a:latin typeface="Tahoma" pitchFamily="1" charset="0"/>
                <a:cs typeface="Tahoma" pitchFamily="1" charset="0"/>
                <a:sym typeface="Tahoma" pitchFamily="1" charset="0"/>
              </a:rPr>
              <a:t>about scholarships through:</a:t>
            </a:r>
          </a:p>
          <a:p>
            <a:pPr marL="39688" algn="l"/>
            <a:endParaRPr lang="en-US" sz="1200" dirty="0">
              <a:solidFill>
                <a:schemeClr val="tx1"/>
              </a:solidFill>
            </a:endParaRPr>
          </a:p>
          <a:p>
            <a:pPr marL="39688" algn="l"/>
            <a:r>
              <a:rPr lang="en-US" sz="1800" dirty="0">
                <a:solidFill>
                  <a:schemeClr val="tx1"/>
                </a:solidFill>
                <a:latin typeface="Tahoma" pitchFamily="1" charset="0"/>
                <a:cs typeface="Tahoma" pitchFamily="1" charset="0"/>
                <a:sym typeface="Tahoma" pitchFamily="1" charset="0"/>
              </a:rPr>
              <a:t> </a:t>
            </a:r>
            <a:r>
              <a:rPr lang="en-US" sz="1800" dirty="0" smtClean="0">
                <a:solidFill>
                  <a:schemeClr val="tx1"/>
                </a:solidFill>
                <a:latin typeface="Tahoma" pitchFamily="1" charset="0"/>
                <a:cs typeface="Tahoma" pitchFamily="1" charset="0"/>
                <a:sym typeface="Tahoma" pitchFamily="1" charset="0"/>
              </a:rPr>
              <a:t>       	High School: Counseling/Post-Grad office, school website</a:t>
            </a:r>
          </a:p>
          <a:p>
            <a:pPr marL="39688" algn="l"/>
            <a:r>
              <a:rPr lang="en-US" sz="1800" dirty="0" smtClean="0">
                <a:solidFill>
                  <a:schemeClr val="tx1"/>
                </a:solidFill>
                <a:latin typeface="Tahoma" pitchFamily="1" charset="0"/>
                <a:cs typeface="Tahoma" pitchFamily="1" charset="0"/>
                <a:sym typeface="Tahoma" pitchFamily="1" charset="0"/>
              </a:rPr>
              <a:t>        	 (including </a:t>
            </a:r>
            <a:r>
              <a:rPr lang="en-US" sz="1800" dirty="0" err="1" smtClean="0">
                <a:solidFill>
                  <a:schemeClr val="tx1"/>
                </a:solidFill>
                <a:latin typeface="Tahoma" pitchFamily="1" charset="0"/>
                <a:cs typeface="Tahoma" pitchFamily="1" charset="0"/>
                <a:sym typeface="Tahoma" pitchFamily="1" charset="0"/>
              </a:rPr>
              <a:t>Naviance</a:t>
            </a:r>
            <a:r>
              <a:rPr lang="en-US" dirty="0" smtClean="0">
                <a:latin typeface="Tahoma" pitchFamily="1" charset="0"/>
                <a:cs typeface="Tahoma" pitchFamily="1" charset="0"/>
                <a:sym typeface="Tahoma" pitchFamily="1" charset="0"/>
              </a:rPr>
              <a:t> if available), </a:t>
            </a:r>
            <a:r>
              <a:rPr lang="en-US" sz="1800" dirty="0" smtClean="0">
                <a:solidFill>
                  <a:schemeClr val="tx1"/>
                </a:solidFill>
                <a:latin typeface="Tahoma" pitchFamily="1" charset="0"/>
                <a:cs typeface="Tahoma" pitchFamily="1" charset="0"/>
                <a:sym typeface="Tahoma" pitchFamily="1" charset="0"/>
              </a:rPr>
              <a:t>teachers, coaches, advisors</a:t>
            </a:r>
            <a:endParaRPr lang="en-US" sz="1800" dirty="0">
              <a:solidFill>
                <a:schemeClr val="tx1"/>
              </a:solidFill>
              <a:latin typeface="Tahoma" pitchFamily="1" charset="0"/>
              <a:cs typeface="Tahoma" pitchFamily="1" charset="0"/>
              <a:sym typeface="Tahoma" pitchFamily="1" charset="0"/>
            </a:endParaRPr>
          </a:p>
          <a:p>
            <a:pPr marL="39688" algn="l"/>
            <a:endParaRPr lang="en-US" sz="1200" dirty="0">
              <a:solidFill>
                <a:schemeClr val="tx1"/>
              </a:solidFill>
            </a:endParaRPr>
          </a:p>
          <a:p>
            <a:pPr marL="39688" algn="l"/>
            <a:r>
              <a:rPr lang="en-US" sz="1800" dirty="0">
                <a:solidFill>
                  <a:schemeClr val="tx1"/>
                </a:solidFill>
                <a:latin typeface="Tahoma" pitchFamily="1" charset="0"/>
                <a:cs typeface="Tahoma" pitchFamily="1" charset="0"/>
                <a:sym typeface="Tahoma" pitchFamily="1" charset="0"/>
              </a:rPr>
              <a:t> </a:t>
            </a:r>
            <a:r>
              <a:rPr lang="en-US" sz="1800" dirty="0" smtClean="0">
                <a:solidFill>
                  <a:schemeClr val="tx1"/>
                </a:solidFill>
                <a:latin typeface="Tahoma" pitchFamily="1" charset="0"/>
                <a:cs typeface="Tahoma" pitchFamily="1" charset="0"/>
                <a:sym typeface="Tahoma" pitchFamily="1" charset="0"/>
              </a:rPr>
              <a:t>       	College(s</a:t>
            </a:r>
            <a:r>
              <a:rPr lang="en-US" sz="1800" dirty="0">
                <a:solidFill>
                  <a:schemeClr val="tx1"/>
                </a:solidFill>
                <a:latin typeface="Tahoma" pitchFamily="1" charset="0"/>
                <a:cs typeface="Tahoma" pitchFamily="1" charset="0"/>
                <a:sym typeface="Tahoma" pitchFamily="1" charset="0"/>
              </a:rPr>
              <a:t>) you are interested in </a:t>
            </a:r>
            <a:r>
              <a:rPr lang="en-US" sz="1800" dirty="0" smtClean="0">
                <a:solidFill>
                  <a:schemeClr val="tx1"/>
                </a:solidFill>
                <a:latin typeface="Tahoma" pitchFamily="1" charset="0"/>
                <a:cs typeface="Tahoma" pitchFamily="1" charset="0"/>
                <a:sym typeface="Tahoma" pitchFamily="1" charset="0"/>
              </a:rPr>
              <a:t>attending  (admissions.  	financial aid offices, academic </a:t>
            </a:r>
            <a:r>
              <a:rPr lang="en-US" sz="1800" dirty="0" err="1" smtClean="0">
                <a:solidFill>
                  <a:schemeClr val="tx1"/>
                </a:solidFill>
                <a:latin typeface="Tahoma" pitchFamily="1" charset="0"/>
                <a:cs typeface="Tahoma" pitchFamily="1" charset="0"/>
                <a:sym typeface="Tahoma" pitchFamily="1" charset="0"/>
              </a:rPr>
              <a:t>depts</a:t>
            </a:r>
            <a:r>
              <a:rPr lang="en-US" sz="1800" dirty="0" smtClean="0">
                <a:solidFill>
                  <a:schemeClr val="tx1"/>
                </a:solidFill>
                <a:latin typeface="Tahoma" pitchFamily="1" charset="0"/>
                <a:cs typeface="Tahoma" pitchFamily="1" charset="0"/>
                <a:sym typeface="Tahoma" pitchFamily="1" charset="0"/>
              </a:rPr>
              <a:t>, foundations)      </a:t>
            </a:r>
            <a:endParaRPr lang="en-US" sz="1800" dirty="0">
              <a:solidFill>
                <a:schemeClr val="tx1"/>
              </a:solidFill>
              <a:latin typeface="Tahoma" pitchFamily="1" charset="0"/>
              <a:cs typeface="Tahoma" pitchFamily="1" charset="0"/>
              <a:sym typeface="Tahoma" pitchFamily="1" charset="0"/>
            </a:endParaRPr>
          </a:p>
          <a:p>
            <a:pPr marL="39688" algn="l"/>
            <a:endParaRPr lang="en-US" sz="1200" dirty="0">
              <a:solidFill>
                <a:schemeClr val="tx1"/>
              </a:solidFill>
            </a:endParaRPr>
          </a:p>
          <a:p>
            <a:pPr marL="39688" algn="l"/>
            <a:r>
              <a:rPr lang="en-US" sz="1800" dirty="0">
                <a:solidFill>
                  <a:schemeClr val="tx1"/>
                </a:solidFill>
                <a:latin typeface="Tahoma" pitchFamily="1" charset="0"/>
                <a:cs typeface="Tahoma" pitchFamily="1" charset="0"/>
                <a:sym typeface="Tahoma" pitchFamily="1" charset="0"/>
              </a:rPr>
              <a:t> </a:t>
            </a:r>
            <a:r>
              <a:rPr lang="en-US" sz="1800" dirty="0" smtClean="0">
                <a:solidFill>
                  <a:schemeClr val="tx1"/>
                </a:solidFill>
                <a:latin typeface="Tahoma" pitchFamily="1" charset="0"/>
                <a:cs typeface="Tahoma" pitchFamily="1" charset="0"/>
                <a:sym typeface="Tahoma" pitchFamily="1" charset="0"/>
              </a:rPr>
              <a:t>       	Local/regional/national businesses</a:t>
            </a:r>
            <a:endParaRPr lang="en-US" sz="1800" dirty="0">
              <a:solidFill>
                <a:schemeClr val="tx1"/>
              </a:solidFill>
              <a:latin typeface="Tahoma" pitchFamily="1" charset="0"/>
              <a:cs typeface="Tahoma" pitchFamily="1" charset="0"/>
              <a:sym typeface="Tahoma" pitchFamily="1" charset="0"/>
            </a:endParaRPr>
          </a:p>
          <a:p>
            <a:pPr marL="39688" algn="l"/>
            <a:endParaRPr lang="en-US" sz="1200" dirty="0">
              <a:solidFill>
                <a:schemeClr val="tx1"/>
              </a:solidFill>
            </a:endParaRPr>
          </a:p>
          <a:p>
            <a:pPr marL="39688" algn="l"/>
            <a:r>
              <a:rPr lang="en-US" sz="1200" dirty="0" smtClean="0">
                <a:solidFill>
                  <a:schemeClr val="tx1"/>
                </a:solidFill>
                <a:latin typeface="Tahoma" pitchFamily="1" charset="0"/>
                <a:cs typeface="Tahoma" pitchFamily="1" charset="0"/>
                <a:sym typeface="Tahoma" pitchFamily="1" charset="0"/>
              </a:rPr>
              <a:t>            	</a:t>
            </a:r>
            <a:r>
              <a:rPr lang="en-US" sz="1800" dirty="0" smtClean="0">
                <a:solidFill>
                  <a:schemeClr val="tx1"/>
                </a:solidFill>
                <a:latin typeface="Tahoma" pitchFamily="1" charset="0"/>
                <a:cs typeface="Tahoma" pitchFamily="1" charset="0"/>
                <a:sym typeface="Tahoma" pitchFamily="1" charset="0"/>
              </a:rPr>
              <a:t>Religious &amp; ethnicity-based organizations, </a:t>
            </a:r>
          </a:p>
          <a:p>
            <a:pPr marL="39688" algn="l"/>
            <a:r>
              <a:rPr lang="en-US" sz="1800" dirty="0" smtClean="0">
                <a:solidFill>
                  <a:schemeClr val="tx1"/>
                </a:solidFill>
                <a:latin typeface="Tahoma" pitchFamily="1" charset="0"/>
                <a:cs typeface="Tahoma" pitchFamily="1" charset="0"/>
                <a:sym typeface="Tahoma" pitchFamily="1" charset="0"/>
              </a:rPr>
              <a:t>	civic organizations &amp; foundations</a:t>
            </a:r>
          </a:p>
          <a:p>
            <a:pPr marL="39688" algn="l"/>
            <a:endParaRPr lang="en-US" sz="1800" dirty="0">
              <a:solidFill>
                <a:schemeClr val="tx1"/>
              </a:solidFill>
              <a:latin typeface="Tahoma" pitchFamily="1" charset="0"/>
              <a:cs typeface="Tahoma" pitchFamily="1" charset="0"/>
              <a:sym typeface="Tahoma" pitchFamily="1" charset="0"/>
            </a:endParaRPr>
          </a:p>
          <a:p>
            <a:pPr marL="39688" algn="l"/>
            <a:r>
              <a:rPr lang="en-US" sz="1200" dirty="0">
                <a:solidFill>
                  <a:schemeClr val="tx1"/>
                </a:solidFill>
              </a:rPr>
              <a:t> </a:t>
            </a:r>
            <a:r>
              <a:rPr lang="en-US" sz="1200" dirty="0" smtClean="0">
                <a:solidFill>
                  <a:schemeClr val="tx1"/>
                </a:solidFill>
              </a:rPr>
              <a:t> 	</a:t>
            </a:r>
            <a:r>
              <a:rPr lang="en-US" sz="1800" dirty="0" smtClean="0">
                <a:solidFill>
                  <a:schemeClr val="tx1"/>
                </a:solidFill>
                <a:latin typeface="Tahoma" pitchFamily="1" charset="0"/>
                <a:cs typeface="Tahoma" pitchFamily="1" charset="0"/>
                <a:sym typeface="Tahoma" pitchFamily="1" charset="0"/>
              </a:rPr>
              <a:t>Parent &amp; student employers</a:t>
            </a:r>
            <a:endParaRPr lang="en-US" sz="1800" dirty="0">
              <a:solidFill>
                <a:schemeClr val="tx1"/>
              </a:solidFill>
              <a:latin typeface="Tahoma" pitchFamily="1" charset="0"/>
              <a:cs typeface="Tahoma" pitchFamily="1" charset="0"/>
              <a:sym typeface="Tahoma" pitchFamily="1" charset="0"/>
            </a:endParaRPr>
          </a:p>
          <a:p>
            <a:pPr marL="39688" algn="l"/>
            <a:endParaRPr lang="en-US" sz="1200" dirty="0">
              <a:solidFill>
                <a:schemeClr val="tx1"/>
              </a:solidFill>
            </a:endParaRPr>
          </a:p>
          <a:p>
            <a:pPr marL="39688" algn="l"/>
            <a:r>
              <a:rPr lang="en-US" sz="1800" dirty="0">
                <a:solidFill>
                  <a:schemeClr val="tx1"/>
                </a:solidFill>
                <a:latin typeface="Tahoma" pitchFamily="1" charset="0"/>
                <a:cs typeface="Tahoma" pitchFamily="1" charset="0"/>
                <a:sym typeface="Tahoma" pitchFamily="1" charset="0"/>
              </a:rPr>
              <a:t>	</a:t>
            </a:r>
            <a:r>
              <a:rPr lang="en-US" sz="1800" dirty="0" smtClean="0">
                <a:solidFill>
                  <a:schemeClr val="tx1"/>
                </a:solidFill>
                <a:latin typeface="Tahoma" pitchFamily="1" charset="0"/>
                <a:cs typeface="Tahoma" pitchFamily="1" charset="0"/>
                <a:sym typeface="Tahoma" pitchFamily="1" charset="0"/>
              </a:rPr>
              <a:t>Networking</a:t>
            </a:r>
            <a:r>
              <a:rPr lang="en-US" sz="1800" dirty="0">
                <a:solidFill>
                  <a:schemeClr val="tx1"/>
                </a:solidFill>
                <a:latin typeface="Tahoma" pitchFamily="1" charset="0"/>
                <a:cs typeface="Tahoma" pitchFamily="1" charset="0"/>
                <a:sym typeface="Tahoma" pitchFamily="1" charset="0"/>
              </a:rPr>
              <a:t>: </a:t>
            </a:r>
            <a:r>
              <a:rPr lang="en-US" sz="1800" dirty="0" err="1">
                <a:solidFill>
                  <a:schemeClr val="tx1"/>
                </a:solidFill>
                <a:latin typeface="Tahoma" pitchFamily="1" charset="0"/>
                <a:cs typeface="Tahoma" pitchFamily="1" charset="0"/>
                <a:sym typeface="Tahoma" pitchFamily="1" charset="0"/>
              </a:rPr>
              <a:t>Facebook</a:t>
            </a:r>
            <a:r>
              <a:rPr lang="en-US" sz="1800" dirty="0">
                <a:solidFill>
                  <a:schemeClr val="tx1"/>
                </a:solidFill>
                <a:latin typeface="Tahoma" pitchFamily="1" charset="0"/>
                <a:cs typeface="Tahoma" pitchFamily="1" charset="0"/>
                <a:sym typeface="Tahoma" pitchFamily="1" charset="0"/>
              </a:rPr>
              <a:t>, Twitter, social gatherings</a:t>
            </a:r>
            <a:endParaRPr lang="en-US" sz="1200" dirty="0">
              <a:solidFill>
                <a:schemeClr val="tx1"/>
              </a:solidFill>
            </a:endParaRPr>
          </a:p>
          <a:p>
            <a:pPr marL="39688" algn="l"/>
            <a:r>
              <a:rPr lang="en-US" sz="1800" dirty="0" smtClean="0">
                <a:solidFill>
                  <a:schemeClr val="tx1"/>
                </a:solidFill>
                <a:latin typeface="Tahoma" pitchFamily="1" charset="0"/>
                <a:cs typeface="Tahoma" pitchFamily="1" charset="0"/>
                <a:sym typeface="Tahoma" pitchFamily="1" charset="0"/>
              </a:rPr>
              <a:t>	</a:t>
            </a:r>
          </a:p>
          <a:p>
            <a:pPr marL="39688" algn="l"/>
            <a:r>
              <a:rPr lang="en-US" sz="1800" dirty="0" smtClean="0">
                <a:solidFill>
                  <a:schemeClr val="tx1"/>
                </a:solidFill>
                <a:latin typeface="Tahoma" pitchFamily="1" charset="0"/>
                <a:cs typeface="Tahoma" pitchFamily="1" charset="0"/>
                <a:sym typeface="Tahoma" pitchFamily="1" charset="0"/>
              </a:rPr>
              <a:t>	Internet</a:t>
            </a:r>
            <a:r>
              <a:rPr lang="en-US" sz="1200" dirty="0">
                <a:solidFill>
                  <a:schemeClr val="tx1"/>
                </a:solidFill>
              </a:rPr>
              <a:t> </a:t>
            </a:r>
            <a:r>
              <a:rPr lang="en-US" sz="1200" dirty="0" smtClean="0">
                <a:solidFill>
                  <a:schemeClr val="tx1"/>
                </a:solidFill>
              </a:rPr>
              <a:t>     </a:t>
            </a:r>
            <a:r>
              <a:rPr lang="en-US" sz="1800" dirty="0" smtClean="0">
                <a:solidFill>
                  <a:schemeClr val="tx1"/>
                </a:solidFill>
                <a:latin typeface="Tahoma" pitchFamily="1" charset="0"/>
                <a:cs typeface="Tahoma" pitchFamily="1" charset="0"/>
                <a:sym typeface="Tahoma" pitchFamily="1" charset="0"/>
                <a:hlinkClick r:id="rId3"/>
              </a:rPr>
              <a:t>www.collegeincolorado.org</a:t>
            </a:r>
            <a:r>
              <a:rPr lang="en-US" sz="1200" dirty="0" smtClean="0">
                <a:solidFill>
                  <a:schemeClr val="tx1"/>
                </a:solidFill>
              </a:rPr>
              <a:t> , </a:t>
            </a:r>
            <a:r>
              <a:rPr lang="en-US" sz="1800" dirty="0" smtClean="0">
                <a:solidFill>
                  <a:schemeClr val="tx1"/>
                </a:solidFill>
                <a:latin typeface="Tahoma" pitchFamily="1" charset="0"/>
                <a:cs typeface="Tahoma" pitchFamily="1" charset="0"/>
                <a:sym typeface="Tahoma" pitchFamily="1" charset="0"/>
                <a:hlinkClick r:id="rId4"/>
              </a:rPr>
              <a:t>www.fastweb.com</a:t>
            </a:r>
            <a:endParaRPr lang="en-US" sz="1800" dirty="0" smtClean="0">
              <a:solidFill>
                <a:schemeClr val="tx1"/>
              </a:solidFill>
              <a:latin typeface="Tahoma" pitchFamily="1" charset="0"/>
              <a:cs typeface="Tahoma" pitchFamily="1" charset="0"/>
              <a:sym typeface="Tahoma" pitchFamily="1" charset="0"/>
            </a:endParaRPr>
          </a:p>
          <a:p>
            <a:pPr marL="39688" algn="l"/>
            <a:r>
              <a:rPr lang="en-US" dirty="0" smtClean="0">
                <a:latin typeface="Tahoma" pitchFamily="1" charset="0"/>
                <a:cs typeface="Tahoma" pitchFamily="1" charset="0"/>
                <a:sym typeface="Tahoma" pitchFamily="1" charset="0"/>
              </a:rPr>
              <a:t>                          </a:t>
            </a:r>
            <a:r>
              <a:rPr lang="en-US" dirty="0" smtClean="0">
                <a:latin typeface="Tahoma" pitchFamily="1" charset="0"/>
                <a:cs typeface="Tahoma" pitchFamily="1" charset="0"/>
                <a:sym typeface="Tahoma" pitchFamily="1" charset="0"/>
                <a:hlinkClick r:id="rId5"/>
              </a:rPr>
              <a:t>www.finaid.org</a:t>
            </a:r>
            <a:r>
              <a:rPr lang="en-US" dirty="0" smtClean="0">
                <a:latin typeface="Tahoma" pitchFamily="1" charset="0"/>
                <a:cs typeface="Tahoma" pitchFamily="1" charset="0"/>
                <a:sym typeface="Tahoma" pitchFamily="1" charset="0"/>
              </a:rPr>
              <a:t>,  </a:t>
            </a:r>
            <a:r>
              <a:rPr lang="en-US" dirty="0" smtClean="0">
                <a:latin typeface="Tahoma" pitchFamily="1" charset="0"/>
                <a:cs typeface="Tahoma" pitchFamily="1" charset="0"/>
                <a:sym typeface="Tahoma" pitchFamily="1" charset="0"/>
                <a:hlinkClick r:id="rId6"/>
              </a:rPr>
              <a:t>www.scholarships.com</a:t>
            </a:r>
            <a:endParaRPr lang="en-US" dirty="0" smtClean="0">
              <a:latin typeface="Tahoma" pitchFamily="1" charset="0"/>
              <a:cs typeface="Tahoma" pitchFamily="1" charset="0"/>
              <a:sym typeface="Tahoma" pitchFamily="1" charset="0"/>
            </a:endParaRPr>
          </a:p>
          <a:p>
            <a:pPr marL="39688" algn="l"/>
            <a:endParaRPr lang="en-US" sz="1800" dirty="0" smtClean="0">
              <a:solidFill>
                <a:schemeClr val="tx1"/>
              </a:solidFill>
              <a:latin typeface="Tahoma" pitchFamily="1" charset="0"/>
              <a:cs typeface="Tahoma" pitchFamily="1" charset="0"/>
              <a:sym typeface="Tahoma" pitchFamily="1" charset="0"/>
            </a:endParaRPr>
          </a:p>
          <a:p>
            <a:pPr marL="39688" algn="l"/>
            <a:endParaRPr lang="en-US" sz="1800" dirty="0">
              <a:solidFill>
                <a:schemeClr val="tx1"/>
              </a:solidFill>
              <a:latin typeface="Tahoma" pitchFamily="1" charset="0"/>
              <a:cs typeface="Tahoma" pitchFamily="1" charset="0"/>
              <a:sym typeface="Tahoma" pitchFamily="1" charset="0"/>
            </a:endParaRPr>
          </a:p>
        </p:txBody>
      </p:sp>
      <p:sp>
        <p:nvSpPr>
          <p:cNvPr id="5" name="Round Same Side Corner Rectangle 4"/>
          <p:cNvSpPr/>
          <p:nvPr/>
        </p:nvSpPr>
        <p:spPr>
          <a:xfrm rot="5400000" flipV="1">
            <a:off x="7793832" y="3221831"/>
            <a:ext cx="2286000" cy="414337"/>
          </a:xfrm>
          <a:prstGeom prst="round2SameRect">
            <a:avLst>
              <a:gd name="adj1" fmla="val 50000"/>
              <a:gd name="adj2" fmla="val 0"/>
            </a:avLst>
          </a:prstGeom>
          <a:solidFill>
            <a:srgbClr val="F99707"/>
          </a:solidFill>
          <a:ln>
            <a:solidFill>
              <a:srgbClr val="F9970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400">
              <a:solidFill>
                <a:prstClr val="white"/>
              </a:solidFill>
              <a:latin typeface="Tahoma" pitchFamily="34" charset="0"/>
              <a:ea typeface="Tahoma" pitchFamily="34" charset="0"/>
              <a:cs typeface="Tahoma" pitchFamily="34" charset="0"/>
            </a:endParaRPr>
          </a:p>
        </p:txBody>
      </p:sp>
      <p:sp>
        <p:nvSpPr>
          <p:cNvPr id="69638" name="TextBox 5"/>
          <p:cNvSpPr txBox="1">
            <a:spLocks noChangeArrowheads="1"/>
          </p:cNvSpPr>
          <p:nvPr/>
        </p:nvSpPr>
        <p:spPr bwMode="auto">
          <a:xfrm rot="5400000">
            <a:off x="8349457" y="3244056"/>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0000"/>
                </a:solidFill>
                <a:latin typeface="Gill Sans" pitchFamily="1" charset="0"/>
                <a:ea typeface="ヒラギノ角ゴ ProN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N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N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N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N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N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N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N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N W3" pitchFamily="1" charset="-128"/>
                <a:sym typeface="Gill Sans" pitchFamily="1" charset="0"/>
              </a:defRPr>
            </a:lvl9pPr>
          </a:lstStyle>
          <a:p>
            <a:pPr algn="l" eaLnBrk="1" hangingPunct="1"/>
            <a:r>
              <a:rPr lang="en-US" sz="900" b="1">
                <a:solidFill>
                  <a:srgbClr val="FFFFFF"/>
                </a:solidFill>
                <a:latin typeface="Tahoma" pitchFamily="1" charset="0"/>
                <a:cs typeface="Tahoma" pitchFamily="1" charset="0"/>
              </a:rPr>
              <a:t>SEARCHING FOR SCHOLARSHIPS </a:t>
            </a:r>
          </a:p>
        </p:txBody>
      </p:sp>
      <p:pic>
        <p:nvPicPr>
          <p:cNvPr id="69642" name="Picture 10"/>
          <p:cNvPicPr>
            <a:picLocks noChangeAspect="1"/>
          </p:cNvPicPr>
          <p:nvPr/>
        </p:nvPicPr>
        <p:blipFill>
          <a:blip r:embed="rId7" cstate="print">
            <a:extLst>
              <a:ext uri="{28A0092B-C50C-407E-A947-70E740481C1C}">
                <a14:useLocalDpi xmlns:a14="http://schemas.microsoft.com/office/drawing/2010/main" val="0"/>
              </a:ext>
            </a:extLst>
          </a:blip>
          <a:srcRect l="6812" t="3490" b="70183"/>
          <a:stretch>
            <a:fillRect/>
          </a:stretch>
        </p:blipFill>
        <p:spPr bwMode="auto">
          <a:xfrm>
            <a:off x="723900" y="135255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4" name="Picture 12"/>
          <p:cNvPicPr>
            <a:picLocks noChangeAspect="1"/>
          </p:cNvPicPr>
          <p:nvPr/>
        </p:nvPicPr>
        <p:blipFill>
          <a:blip r:embed="rId8" cstate="print">
            <a:extLst>
              <a:ext uri="{28A0092B-C50C-407E-A947-70E740481C1C}">
                <a14:useLocalDpi xmlns:a14="http://schemas.microsoft.com/office/drawing/2010/main" val="0"/>
              </a:ext>
            </a:extLst>
          </a:blip>
          <a:srcRect l="6812" t="3490" b="70183"/>
          <a:stretch>
            <a:fillRect/>
          </a:stretch>
        </p:blipFill>
        <p:spPr bwMode="auto">
          <a:xfrm>
            <a:off x="609600" y="28956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3"/>
          <p:cNvPicPr>
            <a:picLocks noChangeAspect="1"/>
          </p:cNvPicPr>
          <p:nvPr/>
        </p:nvPicPr>
        <p:blipFill>
          <a:blip r:embed="rId9" cstate="print">
            <a:extLst>
              <a:ext uri="{28A0092B-C50C-407E-A947-70E740481C1C}">
                <a14:useLocalDpi xmlns:a14="http://schemas.microsoft.com/office/drawing/2010/main" val="0"/>
              </a:ext>
            </a:extLst>
          </a:blip>
          <a:srcRect l="14409" t="59210" r="11015" b="9311"/>
          <a:stretch>
            <a:fillRect/>
          </a:stretch>
        </p:blipFill>
        <p:spPr bwMode="auto">
          <a:xfrm>
            <a:off x="647701" y="340995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6" name="Picture 14"/>
          <p:cNvPicPr>
            <a:picLocks noChangeAspect="1"/>
          </p:cNvPicPr>
          <p:nvPr/>
        </p:nvPicPr>
        <p:blipFill>
          <a:blip r:embed="rId10" cstate="print">
            <a:extLst>
              <a:ext uri="{28A0092B-C50C-407E-A947-70E740481C1C}">
                <a14:useLocalDpi xmlns:a14="http://schemas.microsoft.com/office/drawing/2010/main" val="0"/>
              </a:ext>
            </a:extLst>
          </a:blip>
          <a:srcRect l="6812" t="3490" b="70183"/>
          <a:stretch>
            <a:fillRect/>
          </a:stretch>
        </p:blipFill>
        <p:spPr bwMode="auto">
          <a:xfrm>
            <a:off x="723900" y="4114800"/>
            <a:ext cx="838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7" name="Picture 15"/>
          <p:cNvPicPr>
            <a:picLocks noChangeAspect="1"/>
          </p:cNvPicPr>
          <p:nvPr/>
        </p:nvPicPr>
        <p:blipFill>
          <a:blip r:embed="rId9" cstate="print">
            <a:extLst>
              <a:ext uri="{28A0092B-C50C-407E-A947-70E740481C1C}">
                <a14:useLocalDpi xmlns:a14="http://schemas.microsoft.com/office/drawing/2010/main" val="0"/>
              </a:ext>
            </a:extLst>
          </a:blip>
          <a:srcRect l="14409" t="59210" r="11015" b="9311"/>
          <a:stretch>
            <a:fillRect/>
          </a:stretch>
        </p:blipFill>
        <p:spPr bwMode="auto">
          <a:xfrm>
            <a:off x="838199" y="4648200"/>
            <a:ext cx="6096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2"/>
          <p:cNvPicPr>
            <a:picLocks noChangeAspect="1"/>
          </p:cNvPicPr>
          <p:nvPr/>
        </p:nvPicPr>
        <p:blipFill>
          <a:blip r:embed="rId8" cstate="print">
            <a:extLst>
              <a:ext uri="{28A0092B-C50C-407E-A947-70E740481C1C}">
                <a14:useLocalDpi xmlns:a14="http://schemas.microsoft.com/office/drawing/2010/main" val="0"/>
              </a:ext>
            </a:extLst>
          </a:blip>
          <a:srcRect l="6812" t="3490" b="70183"/>
          <a:stretch>
            <a:fillRect/>
          </a:stretch>
        </p:blipFill>
        <p:spPr bwMode="auto">
          <a:xfrm>
            <a:off x="685799" y="2209800"/>
            <a:ext cx="914401"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p:cNvPicPr>
            <a:picLocks noChangeAspect="1"/>
          </p:cNvPicPr>
          <p:nvPr/>
        </p:nvPicPr>
        <p:blipFill>
          <a:blip r:embed="rId9" cstate="print">
            <a:extLst>
              <a:ext uri="{28A0092B-C50C-407E-A947-70E740481C1C}">
                <a14:useLocalDpi xmlns:a14="http://schemas.microsoft.com/office/drawing/2010/main" val="0"/>
              </a:ext>
            </a:extLst>
          </a:blip>
          <a:srcRect l="14409" t="59210" r="11015" b="9311"/>
          <a:stretch>
            <a:fillRect/>
          </a:stretch>
        </p:blipFill>
        <p:spPr bwMode="auto">
          <a:xfrm>
            <a:off x="685799" y="5124450"/>
            <a:ext cx="7619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3176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schools participate in asset?</a:t>
            </a:r>
            <a:endParaRPr lang="en-US" dirty="0">
              <a:solidFill>
                <a:schemeClr val="tx1"/>
              </a:solidFill>
            </a:endParaRP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9316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year schools</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2800" dirty="0"/>
              <a:t>Adams State University—Alamosa</a:t>
            </a:r>
          </a:p>
          <a:p>
            <a:pPr lvl="1"/>
            <a:r>
              <a:rPr lang="en-US" sz="2800" dirty="0"/>
              <a:t>Colorado Mesa University—Grand Junction</a:t>
            </a:r>
          </a:p>
          <a:p>
            <a:pPr lvl="1"/>
            <a:r>
              <a:rPr lang="en-US" sz="2800" dirty="0"/>
              <a:t>Colorado School of Mines—Golden</a:t>
            </a:r>
          </a:p>
          <a:p>
            <a:pPr lvl="1"/>
            <a:r>
              <a:rPr lang="en-US" sz="2800" dirty="0"/>
              <a:t>Colorado State University—Fort Collins, Pueblo, Global Online</a:t>
            </a:r>
          </a:p>
          <a:p>
            <a:pPr lvl="1"/>
            <a:r>
              <a:rPr lang="en-US" sz="2800" dirty="0"/>
              <a:t>Fort Lewis College—Durango</a:t>
            </a:r>
          </a:p>
          <a:p>
            <a:pPr lvl="1"/>
            <a:r>
              <a:rPr lang="en-US" sz="2800" dirty="0"/>
              <a:t>Metro State University—Denver</a:t>
            </a:r>
          </a:p>
          <a:p>
            <a:pPr lvl="1"/>
            <a:r>
              <a:rPr lang="en-US" sz="2800" dirty="0"/>
              <a:t>University of Colorado—Boulder, Denver, Colorado Springs</a:t>
            </a:r>
          </a:p>
          <a:p>
            <a:pPr lvl="1"/>
            <a:r>
              <a:rPr lang="en-US" sz="2800" dirty="0"/>
              <a:t>University of Northern Colorado—Greeley</a:t>
            </a:r>
          </a:p>
          <a:p>
            <a:pPr lvl="1"/>
            <a:r>
              <a:rPr lang="en-US" sz="2800" dirty="0"/>
              <a:t>Western State </a:t>
            </a:r>
            <a:r>
              <a:rPr lang="en-US" sz="2800" dirty="0" smtClean="0"/>
              <a:t>University—Gunnison</a:t>
            </a:r>
            <a:endParaRPr lang="en-US" sz="2800" dirty="0"/>
          </a:p>
        </p:txBody>
      </p:sp>
    </p:spTree>
    <p:extLst>
      <p:ext uri="{BB962C8B-B14F-4D97-AF65-F5344CB8AC3E}">
        <p14:creationId xmlns:p14="http://schemas.microsoft.com/office/powerpoint/2010/main" val="20107136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year schools</a:t>
            </a:r>
            <a:endParaRPr lang="en-US" dirty="0"/>
          </a:p>
        </p:txBody>
      </p:sp>
      <p:sp>
        <p:nvSpPr>
          <p:cNvPr id="3" name="Content Placeholder 2"/>
          <p:cNvSpPr>
            <a:spLocks noGrp="1"/>
          </p:cNvSpPr>
          <p:nvPr>
            <p:ph sz="half" idx="1"/>
          </p:nvPr>
        </p:nvSpPr>
        <p:spPr>
          <a:xfrm>
            <a:off x="228600" y="1295400"/>
            <a:ext cx="4571999" cy="4922520"/>
          </a:xfrm>
        </p:spPr>
        <p:txBody>
          <a:bodyPr>
            <a:noAutofit/>
          </a:bodyPr>
          <a:lstStyle/>
          <a:p>
            <a:pPr lvl="1"/>
            <a:r>
              <a:rPr lang="en-US" sz="1800" b="1" dirty="0"/>
              <a:t>Aims Community </a:t>
            </a:r>
            <a:r>
              <a:rPr lang="en-US" sz="1800" b="1" dirty="0" smtClean="0"/>
              <a:t>College—</a:t>
            </a:r>
            <a:r>
              <a:rPr lang="en-US" sz="1800" dirty="0" smtClean="0"/>
              <a:t>Greeley</a:t>
            </a:r>
            <a:r>
              <a:rPr lang="en-US" sz="1800" dirty="0"/>
              <a:t>, Loveland, Fort Lupton</a:t>
            </a:r>
            <a:endParaRPr lang="en-US" sz="1400" dirty="0"/>
          </a:p>
          <a:p>
            <a:pPr lvl="1"/>
            <a:r>
              <a:rPr lang="en-US" sz="1800" b="1" dirty="0"/>
              <a:t>Arapahoe Community College</a:t>
            </a:r>
            <a:r>
              <a:rPr lang="en-US" sz="1800" dirty="0"/>
              <a:t>—Littleton</a:t>
            </a:r>
            <a:endParaRPr lang="en-US" sz="1400" dirty="0"/>
          </a:p>
          <a:p>
            <a:pPr lvl="1"/>
            <a:r>
              <a:rPr lang="en-US" sz="1800" b="1" dirty="0"/>
              <a:t>Colorado Mountain College</a:t>
            </a:r>
            <a:r>
              <a:rPr lang="en-US" sz="1800" dirty="0"/>
              <a:t>—Aspen, Buena Vista, Breckenridge, Dillon, Carbondale, Edwards, Glenwood </a:t>
            </a:r>
            <a:r>
              <a:rPr lang="en-US" sz="1800" dirty="0" smtClean="0"/>
              <a:t>Springs, </a:t>
            </a:r>
            <a:r>
              <a:rPr lang="en-US" sz="1800" dirty="0"/>
              <a:t>Rifle, Leadville</a:t>
            </a:r>
            <a:endParaRPr lang="en-US" sz="1400" dirty="0"/>
          </a:p>
          <a:p>
            <a:pPr lvl="1"/>
            <a:r>
              <a:rPr lang="en-US" sz="1800" b="1" dirty="0"/>
              <a:t>Colorado Northwestern Community College</a:t>
            </a:r>
            <a:r>
              <a:rPr lang="en-US" sz="1800" dirty="0"/>
              <a:t>—</a:t>
            </a:r>
            <a:r>
              <a:rPr lang="en-US" sz="1800" dirty="0" err="1"/>
              <a:t>Rangely</a:t>
            </a:r>
            <a:endParaRPr lang="en-US" sz="1400" dirty="0"/>
          </a:p>
          <a:p>
            <a:pPr lvl="1"/>
            <a:r>
              <a:rPr lang="en-US" sz="1800" b="1" dirty="0"/>
              <a:t>Community College of Aurora</a:t>
            </a:r>
            <a:r>
              <a:rPr lang="en-US" sz="1800" dirty="0"/>
              <a:t>--Aurora</a:t>
            </a:r>
            <a:endParaRPr lang="en-US" sz="1400" dirty="0"/>
          </a:p>
          <a:p>
            <a:pPr lvl="1"/>
            <a:r>
              <a:rPr lang="en-US" sz="1800" b="1" dirty="0"/>
              <a:t>Community College of Denver</a:t>
            </a:r>
            <a:r>
              <a:rPr lang="en-US" sz="1800" dirty="0"/>
              <a:t>--Denver</a:t>
            </a:r>
            <a:endParaRPr lang="en-US" sz="1400" dirty="0"/>
          </a:p>
          <a:p>
            <a:pPr lvl="1"/>
            <a:endParaRPr lang="en-US" sz="1400" dirty="0"/>
          </a:p>
          <a:p>
            <a:endParaRPr lang="en-US" sz="2400" dirty="0"/>
          </a:p>
        </p:txBody>
      </p:sp>
      <p:sp>
        <p:nvSpPr>
          <p:cNvPr id="4" name="Content Placeholder 3"/>
          <p:cNvSpPr>
            <a:spLocks noGrp="1"/>
          </p:cNvSpPr>
          <p:nvPr>
            <p:ph sz="half" idx="2"/>
          </p:nvPr>
        </p:nvSpPr>
        <p:spPr>
          <a:xfrm>
            <a:off x="4648200" y="1219200"/>
            <a:ext cx="4038600" cy="5181600"/>
          </a:xfrm>
        </p:spPr>
        <p:txBody>
          <a:bodyPr>
            <a:noAutofit/>
          </a:bodyPr>
          <a:lstStyle/>
          <a:p>
            <a:pPr lvl="1"/>
            <a:r>
              <a:rPr lang="en-US" sz="1800" b="1" dirty="0"/>
              <a:t>Front Range Community </a:t>
            </a:r>
            <a:r>
              <a:rPr lang="en-US" sz="1600" b="1" dirty="0" smtClean="0"/>
              <a:t>College</a:t>
            </a:r>
            <a:r>
              <a:rPr lang="en-US" sz="1600" dirty="0" smtClean="0"/>
              <a:t>—Westminster</a:t>
            </a:r>
            <a:endParaRPr lang="en-US" sz="1800" b="1" dirty="0" smtClean="0"/>
          </a:p>
          <a:p>
            <a:pPr lvl="1"/>
            <a:r>
              <a:rPr lang="en-US" sz="1800" b="1" dirty="0" smtClean="0"/>
              <a:t>Lamar </a:t>
            </a:r>
            <a:r>
              <a:rPr lang="en-US" sz="1800" b="1" dirty="0"/>
              <a:t>Community College </a:t>
            </a:r>
            <a:r>
              <a:rPr lang="en-US" sz="1800" dirty="0"/>
              <a:t>--Lamar</a:t>
            </a:r>
            <a:endParaRPr lang="en-US" sz="1200" dirty="0"/>
          </a:p>
          <a:p>
            <a:pPr lvl="1"/>
            <a:r>
              <a:rPr lang="en-US" sz="1800" b="1" dirty="0"/>
              <a:t>Morgan Community College </a:t>
            </a:r>
            <a:r>
              <a:rPr lang="en-US" sz="1800" dirty="0"/>
              <a:t>–Fort Morgan</a:t>
            </a:r>
            <a:endParaRPr lang="en-US" sz="1200" dirty="0"/>
          </a:p>
          <a:p>
            <a:pPr lvl="1"/>
            <a:r>
              <a:rPr lang="en-US" sz="1800" b="1" dirty="0"/>
              <a:t>Northeastern Junior College </a:t>
            </a:r>
            <a:r>
              <a:rPr lang="en-US" sz="1800" dirty="0"/>
              <a:t>--Sterling</a:t>
            </a:r>
            <a:endParaRPr lang="en-US" sz="1200" dirty="0"/>
          </a:p>
          <a:p>
            <a:pPr lvl="1"/>
            <a:r>
              <a:rPr lang="en-US" sz="1800" b="1" dirty="0"/>
              <a:t>Otero Junior College—</a:t>
            </a:r>
            <a:r>
              <a:rPr lang="en-US" sz="1800" dirty="0"/>
              <a:t>La Junta</a:t>
            </a:r>
            <a:endParaRPr lang="en-US" sz="1200" dirty="0"/>
          </a:p>
          <a:p>
            <a:pPr lvl="1"/>
            <a:r>
              <a:rPr lang="en-US" sz="1800" b="1" dirty="0"/>
              <a:t>Pikes Peak Community College</a:t>
            </a:r>
            <a:r>
              <a:rPr lang="en-US" sz="1800" dirty="0"/>
              <a:t>—Colorado Springs</a:t>
            </a:r>
            <a:endParaRPr lang="en-US" sz="1200" dirty="0"/>
          </a:p>
          <a:p>
            <a:pPr lvl="1"/>
            <a:r>
              <a:rPr lang="en-US" sz="1800" b="1" dirty="0"/>
              <a:t>Pueblo Community College</a:t>
            </a:r>
            <a:r>
              <a:rPr lang="en-US" sz="1800" dirty="0"/>
              <a:t>—Pueblo</a:t>
            </a:r>
            <a:endParaRPr lang="en-US" sz="1200" dirty="0"/>
          </a:p>
          <a:p>
            <a:pPr lvl="1"/>
            <a:r>
              <a:rPr lang="en-US" sz="1800" b="1" dirty="0"/>
              <a:t>Red Rocks Community College</a:t>
            </a:r>
            <a:r>
              <a:rPr lang="en-US" sz="1800" dirty="0"/>
              <a:t>—Lakewood</a:t>
            </a:r>
            <a:endParaRPr lang="en-US" sz="1200" dirty="0"/>
          </a:p>
          <a:p>
            <a:pPr lvl="1"/>
            <a:r>
              <a:rPr lang="en-US" sz="1800" b="1" dirty="0"/>
              <a:t>Trinidad State Junior College</a:t>
            </a:r>
            <a:r>
              <a:rPr lang="en-US" sz="1800" dirty="0"/>
              <a:t>--</a:t>
            </a:r>
            <a:r>
              <a:rPr lang="en-US" sz="1800" dirty="0" smtClean="0"/>
              <a:t>Trinidad</a:t>
            </a:r>
            <a:endParaRPr lang="en-US" sz="1200" dirty="0"/>
          </a:p>
        </p:txBody>
      </p:sp>
    </p:spTree>
    <p:extLst>
      <p:ext uri="{BB962C8B-B14F-4D97-AF65-F5344CB8AC3E}">
        <p14:creationId xmlns:p14="http://schemas.microsoft.com/office/powerpoint/2010/main" val="15788303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schools</a:t>
            </a:r>
            <a:endParaRPr lang="en-US" dirty="0"/>
          </a:p>
        </p:txBody>
      </p:sp>
      <p:sp>
        <p:nvSpPr>
          <p:cNvPr id="3" name="Content Placeholder 2"/>
          <p:cNvSpPr>
            <a:spLocks noGrp="1"/>
          </p:cNvSpPr>
          <p:nvPr>
            <p:ph idx="1"/>
          </p:nvPr>
        </p:nvSpPr>
        <p:spPr/>
        <p:txBody>
          <a:bodyPr>
            <a:normAutofit/>
          </a:bodyPr>
          <a:lstStyle/>
          <a:p>
            <a:pPr lvl="2"/>
            <a:r>
              <a:rPr lang="en-US" sz="3200" dirty="0"/>
              <a:t>Delta-Montrose Technical College--Montrose</a:t>
            </a:r>
          </a:p>
          <a:p>
            <a:pPr lvl="2"/>
            <a:r>
              <a:rPr lang="en-US" sz="3200" dirty="0"/>
              <a:t>Emily Griffith Technical College—Denver</a:t>
            </a:r>
          </a:p>
          <a:p>
            <a:pPr lvl="2"/>
            <a:r>
              <a:rPr lang="en-US" sz="3200" dirty="0"/>
              <a:t>Pickens Technical College--</a:t>
            </a:r>
            <a:r>
              <a:rPr lang="en-US" sz="3200" dirty="0" smtClean="0"/>
              <a:t>Aurora</a:t>
            </a:r>
            <a:endParaRPr lang="en-US" sz="3200" dirty="0"/>
          </a:p>
        </p:txBody>
      </p:sp>
    </p:spTree>
    <p:extLst>
      <p:ext uri="{BB962C8B-B14F-4D97-AF65-F5344CB8AC3E}">
        <p14:creationId xmlns:p14="http://schemas.microsoft.com/office/powerpoint/2010/main" val="30029068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College In Colorado, 1560 Broadway, Ste. 1700, Denver, CO</a:t>
            </a:r>
            <a:endParaRPr lang="en-US"/>
          </a:p>
        </p:txBody>
      </p:sp>
      <p:sp>
        <p:nvSpPr>
          <p:cNvPr id="3" name="Title 2"/>
          <p:cNvSpPr>
            <a:spLocks noGrp="1"/>
          </p:cNvSpPr>
          <p:nvPr>
            <p:ph type="title"/>
          </p:nvPr>
        </p:nvSpPr>
        <p:spPr>
          <a:xfrm>
            <a:off x="685800" y="2209800"/>
            <a:ext cx="8229600" cy="1143000"/>
          </a:xfrm>
        </p:spPr>
        <p:txBody>
          <a:bodyPr/>
          <a:lstStyle/>
          <a:p>
            <a:pPr algn="r"/>
            <a:r>
              <a:rPr lang="en-US" dirty="0" smtClean="0"/>
              <a:t>Next Steps</a:t>
            </a:r>
            <a:endParaRPr lang="en-US" dirty="0"/>
          </a:p>
        </p:txBody>
      </p:sp>
    </p:spTree>
    <p:extLst>
      <p:ext uri="{BB962C8B-B14F-4D97-AF65-F5344CB8AC3E}">
        <p14:creationId xmlns:p14="http://schemas.microsoft.com/office/powerpoint/2010/main" val="553596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902189" y="2011680"/>
            <a:ext cx="7941773" cy="4206240"/>
          </a:xfrm>
        </p:spPr>
        <p:txBody>
          <a:bodyPr>
            <a:normAutofit fontScale="92500" lnSpcReduction="20000"/>
          </a:bodyPr>
          <a:lstStyle/>
          <a:p>
            <a:r>
              <a:rPr lang="en-US" sz="3200" dirty="0" smtClean="0"/>
              <a:t>Continued training for High School and Higher Ed.</a:t>
            </a:r>
          </a:p>
          <a:p>
            <a:r>
              <a:rPr lang="en-US" sz="3200" dirty="0" smtClean="0"/>
              <a:t>Continue coordination with Higher Ed institutions.</a:t>
            </a:r>
          </a:p>
          <a:p>
            <a:r>
              <a:rPr lang="en-US" sz="3200" dirty="0" smtClean="0"/>
              <a:t>Support High Schools with FAFSA/Financial Aid Nights.</a:t>
            </a:r>
          </a:p>
          <a:p>
            <a:r>
              <a:rPr lang="en-US" sz="3200" dirty="0" smtClean="0"/>
              <a:t>Q&amp;A Hotline in English and Spanish to field student/parent questions.</a:t>
            </a:r>
          </a:p>
          <a:p>
            <a:r>
              <a:rPr lang="en-US" sz="3200" dirty="0" smtClean="0"/>
              <a:t>Continue sharing best practices and resources across the state.</a:t>
            </a:r>
            <a:endParaRPr lang="en-US" sz="3200" dirty="0"/>
          </a:p>
        </p:txBody>
      </p:sp>
    </p:spTree>
    <p:extLst>
      <p:ext uri="{BB962C8B-B14F-4D97-AF65-F5344CB8AC3E}">
        <p14:creationId xmlns:p14="http://schemas.microsoft.com/office/powerpoint/2010/main" val="2176510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Blanca.Trejo@cic.state.co.us</a:t>
            </a:r>
            <a:endParaRPr lang="en-US" dirty="0"/>
          </a:p>
        </p:txBody>
      </p:sp>
      <p:pic>
        <p:nvPicPr>
          <p:cNvPr id="24579" name="Picture 3" descr="C:\Documents and Settings\Alejandro\My Documents\My Pictures\image001.jpg"/>
          <p:cNvPicPr>
            <a:picLocks noChangeAspect="1" noChangeArrowheads="1"/>
          </p:cNvPicPr>
          <p:nvPr/>
        </p:nvPicPr>
        <p:blipFill>
          <a:blip r:embed="rId3" cstate="print"/>
          <a:srcRect/>
          <a:stretch>
            <a:fillRect/>
          </a:stretch>
        </p:blipFill>
        <p:spPr bwMode="auto">
          <a:xfrm>
            <a:off x="4152900" y="2470150"/>
            <a:ext cx="723900" cy="723900"/>
          </a:xfrm>
          <a:prstGeom prst="rect">
            <a:avLst/>
          </a:prstGeom>
          <a:noFill/>
        </p:spPr>
      </p:pic>
      <p:sp>
        <p:nvSpPr>
          <p:cNvPr id="7" name="TextBox 6"/>
          <p:cNvSpPr txBox="1"/>
          <p:nvPr/>
        </p:nvSpPr>
        <p:spPr>
          <a:xfrm>
            <a:off x="1066800" y="947372"/>
            <a:ext cx="7286625" cy="1384995"/>
          </a:xfrm>
          <a:prstGeom prst="rect">
            <a:avLst/>
          </a:prstGeom>
          <a:noFill/>
        </p:spPr>
        <p:txBody>
          <a:bodyPr wrap="square" rtlCol="0">
            <a:spAutoFit/>
          </a:bodyPr>
          <a:lstStyle/>
          <a:p>
            <a:pPr algn="ctr">
              <a:buNone/>
            </a:pPr>
            <a:r>
              <a:rPr lang="en-US" sz="2400" dirty="0" smtClean="0"/>
              <a:t>Blanca E. Trejo</a:t>
            </a:r>
          </a:p>
          <a:p>
            <a:pPr algn="ctr">
              <a:buNone/>
            </a:pPr>
            <a:r>
              <a:rPr lang="en-US" dirty="0" smtClean="0"/>
              <a:t>Outreach and Access Coordinator- Statewide Parent Engagement and ASSET Education</a:t>
            </a:r>
          </a:p>
          <a:p>
            <a:pPr algn="ctr">
              <a:buNone/>
            </a:pPr>
            <a:r>
              <a:rPr lang="en-US" sz="2400" dirty="0" smtClean="0"/>
              <a:t>Cell: 720-227-2072</a:t>
            </a:r>
          </a:p>
        </p:txBody>
      </p:sp>
      <p:sp>
        <p:nvSpPr>
          <p:cNvPr id="8" name="TextBox 7"/>
          <p:cNvSpPr txBox="1"/>
          <p:nvPr/>
        </p:nvSpPr>
        <p:spPr>
          <a:xfrm>
            <a:off x="204787" y="3581400"/>
            <a:ext cx="8620125" cy="2862322"/>
          </a:xfrm>
          <a:prstGeom prst="rect">
            <a:avLst/>
          </a:prstGeom>
          <a:noFill/>
        </p:spPr>
        <p:txBody>
          <a:bodyPr wrap="square" rtlCol="0">
            <a:spAutoFit/>
          </a:bodyPr>
          <a:lstStyle/>
          <a:p>
            <a:pPr algn="ctr">
              <a:buNone/>
            </a:pPr>
            <a:r>
              <a:rPr lang="en-US" sz="2800" dirty="0" smtClean="0"/>
              <a:t>Information about DACA:</a:t>
            </a:r>
          </a:p>
          <a:p>
            <a:pPr algn="ctr">
              <a:buNone/>
            </a:pPr>
            <a:r>
              <a:rPr lang="en-US" sz="2800" dirty="0" smtClean="0"/>
              <a:t>Together Colorado, United We DREAM, PICO National Network, </a:t>
            </a:r>
            <a:r>
              <a:rPr lang="en-US" sz="3200" dirty="0" smtClean="0">
                <a:hlinkClick r:id="rId4"/>
              </a:rPr>
              <a:t>www.togethercolorado.org</a:t>
            </a:r>
            <a:r>
              <a:rPr lang="en-US" sz="3200" dirty="0" smtClean="0"/>
              <a:t>, </a:t>
            </a:r>
            <a:r>
              <a:rPr lang="en-US" sz="3200" dirty="0" smtClean="0">
                <a:hlinkClick r:id="rId5"/>
              </a:rPr>
              <a:t>www.unitedwedream.org</a:t>
            </a:r>
            <a:r>
              <a:rPr lang="en-US" sz="3200" dirty="0" smtClean="0"/>
              <a:t>, </a:t>
            </a:r>
            <a:r>
              <a:rPr lang="en-US" sz="3200" dirty="0" smtClean="0">
                <a:hlinkClick r:id="rId6"/>
              </a:rPr>
              <a:t>www.piconetwork.org</a:t>
            </a:r>
            <a:r>
              <a:rPr lang="en-US" sz="3200" dirty="0" smtClean="0"/>
              <a:t>, </a:t>
            </a:r>
            <a:endParaRPr lang="en-US" sz="2800" dirty="0"/>
          </a:p>
        </p:txBody>
      </p:sp>
    </p:spTree>
    <p:extLst>
      <p:ext uri="{BB962C8B-B14F-4D97-AF65-F5344CB8AC3E}">
        <p14:creationId xmlns:p14="http://schemas.microsoft.com/office/powerpoint/2010/main" val="1516739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College In Colorado, 1560 Broadway, Ste. 1700, Denver, CO</a:t>
            </a:r>
            <a:endParaRPr lang="en-US"/>
          </a:p>
        </p:txBody>
      </p:sp>
      <p:sp>
        <p:nvSpPr>
          <p:cNvPr id="5" name="Title 1"/>
          <p:cNvSpPr txBox="1">
            <a:spLocks/>
          </p:cNvSpPr>
          <p:nvPr/>
        </p:nvSpPr>
        <p:spPr>
          <a:xfrm>
            <a:off x="722376" y="1059712"/>
            <a:ext cx="7772400" cy="18288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r"/>
            <a:r>
              <a:rPr lang="en-US" smtClean="0">
                <a:solidFill>
                  <a:schemeClr val="tx1"/>
                </a:solidFill>
              </a:rPr>
              <a:t>The History of the ASSET Campaign</a:t>
            </a:r>
            <a:endParaRPr lang="en-US" dirty="0">
              <a:solidFill>
                <a:schemeClr val="tx1"/>
              </a:solidFill>
            </a:endParaRPr>
          </a:p>
        </p:txBody>
      </p:sp>
    </p:spTree>
    <p:extLst>
      <p:ext uri="{BB962C8B-B14F-4D97-AF65-F5344CB8AC3E}">
        <p14:creationId xmlns:p14="http://schemas.microsoft.com/office/powerpoint/2010/main" val="676334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Higher Education Access Alliance</a:t>
            </a:r>
            <a:endParaRPr lang="en-US" dirty="0"/>
          </a:p>
        </p:txBody>
      </p:sp>
      <p:sp>
        <p:nvSpPr>
          <p:cNvPr id="3" name="Content Placeholder 2"/>
          <p:cNvSpPr>
            <a:spLocks noGrp="1"/>
          </p:cNvSpPr>
          <p:nvPr>
            <p:ph idx="1"/>
          </p:nvPr>
        </p:nvSpPr>
        <p:spPr>
          <a:xfrm>
            <a:off x="457200" y="1244292"/>
            <a:ext cx="4114800" cy="4572000"/>
          </a:xfrm>
        </p:spPr>
        <p:txBody>
          <a:bodyPr>
            <a:normAutofit fontScale="77500" lnSpcReduction="20000"/>
          </a:bodyPr>
          <a:lstStyle/>
          <a:p>
            <a:r>
              <a:rPr lang="en-US" dirty="0" smtClean="0"/>
              <a:t>Formed 2006-7</a:t>
            </a:r>
            <a:endParaRPr lang="en-US" dirty="0"/>
          </a:p>
          <a:p>
            <a:pPr lvl="1"/>
            <a:r>
              <a:rPr lang="en-US" dirty="0" smtClean="0"/>
              <a:t>Member and Grant Funded</a:t>
            </a:r>
            <a:endParaRPr lang="en-US" dirty="0"/>
          </a:p>
          <a:p>
            <a:pPr lvl="1"/>
            <a:endParaRPr lang="en-US" sz="1200" dirty="0" smtClean="0"/>
          </a:p>
          <a:p>
            <a:r>
              <a:rPr lang="en-US" dirty="0" smtClean="0"/>
              <a:t>10 Steering Committee members plus numerous individuals and organizations.</a:t>
            </a:r>
          </a:p>
          <a:p>
            <a:endParaRPr lang="en-US" sz="1000" dirty="0"/>
          </a:p>
          <a:p>
            <a:r>
              <a:rPr lang="en-US" dirty="0" smtClean="0"/>
              <a:t>Key role in 5 of the 8 pieces of legislation until final approval of SB 13-033 (AKA Colorado ASSET) on April 29</a:t>
            </a:r>
            <a:r>
              <a:rPr lang="en-US" baseline="30000" dirty="0" smtClean="0"/>
              <a:t>th</a:t>
            </a:r>
            <a:r>
              <a:rPr lang="en-US" dirty="0" smtClean="0"/>
              <a:t> 2013.</a:t>
            </a:r>
          </a:p>
          <a:p>
            <a:endParaRPr lang="en-US" sz="1300" dirty="0" smtClean="0"/>
          </a:p>
          <a:p>
            <a:r>
              <a:rPr lang="en-US" dirty="0" smtClean="0"/>
              <a:t>Scheduled to meet periodically for updates on Implementation.</a:t>
            </a:r>
          </a:p>
          <a:p>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1707" b="34369"/>
          <a:stretch/>
        </p:blipFill>
        <p:spPr bwMode="auto">
          <a:xfrm>
            <a:off x="4970253" y="1219200"/>
            <a:ext cx="3581400" cy="3860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Rectangle 5"/>
          <p:cNvSpPr/>
          <p:nvPr/>
        </p:nvSpPr>
        <p:spPr>
          <a:xfrm>
            <a:off x="4474953" y="5079386"/>
            <a:ext cx="4572000" cy="1200329"/>
          </a:xfrm>
          <a:prstGeom prst="rect">
            <a:avLst/>
          </a:prstGeom>
        </p:spPr>
        <p:txBody>
          <a:bodyPr>
            <a:spAutoFit/>
          </a:bodyPr>
          <a:lstStyle/>
          <a:p>
            <a:pPr algn="ctr"/>
            <a:r>
              <a:rPr lang="en-US" dirty="0"/>
              <a:t>Statewide coalition dedicated to promoting affordable access to higher education for all Colorado high school graduates.</a:t>
            </a:r>
          </a:p>
        </p:txBody>
      </p:sp>
    </p:spTree>
    <p:extLst>
      <p:ext uri="{BB962C8B-B14F-4D97-AF65-F5344CB8AC3E}">
        <p14:creationId xmlns:p14="http://schemas.microsoft.com/office/powerpoint/2010/main" val="3016690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0" name="Straight Connector 619"/>
          <p:cNvCxnSpPr/>
          <p:nvPr/>
        </p:nvCxnSpPr>
        <p:spPr>
          <a:xfrm flipH="1">
            <a:off x="1633221" y="3365502"/>
            <a:ext cx="364" cy="64529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0" name="Straight Connector 609"/>
          <p:cNvCxnSpPr/>
          <p:nvPr/>
        </p:nvCxnSpPr>
        <p:spPr>
          <a:xfrm>
            <a:off x="2209800" y="3397250"/>
            <a:ext cx="0" cy="1549394"/>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0" name="Straight Connector 599"/>
          <p:cNvCxnSpPr>
            <a:endCxn id="598" idx="0"/>
          </p:cNvCxnSpPr>
          <p:nvPr/>
        </p:nvCxnSpPr>
        <p:spPr>
          <a:xfrm>
            <a:off x="2911326" y="3429000"/>
            <a:ext cx="0" cy="1791469"/>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0" name="Straight Connector 589"/>
          <p:cNvCxnSpPr/>
          <p:nvPr/>
        </p:nvCxnSpPr>
        <p:spPr>
          <a:xfrm>
            <a:off x="3315468" y="449580"/>
            <a:ext cx="0" cy="247142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flipH="1">
            <a:off x="5121067" y="3429000"/>
            <a:ext cx="7443" cy="102331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0" name="Straight Connector 519"/>
          <p:cNvCxnSpPr>
            <a:endCxn id="522" idx="3"/>
          </p:cNvCxnSpPr>
          <p:nvPr/>
        </p:nvCxnSpPr>
        <p:spPr>
          <a:xfrm flipH="1">
            <a:off x="5715000" y="3435983"/>
            <a:ext cx="22016" cy="150469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7080403" y="3435985"/>
            <a:ext cx="0" cy="310517"/>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0" name="Straight Connector 499"/>
          <p:cNvCxnSpPr/>
          <p:nvPr/>
        </p:nvCxnSpPr>
        <p:spPr>
          <a:xfrm flipH="1">
            <a:off x="6915303" y="1685290"/>
            <a:ext cx="9525" cy="123571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a:endCxn id="488" idx="0"/>
          </p:cNvCxnSpPr>
          <p:nvPr/>
        </p:nvCxnSpPr>
        <p:spPr>
          <a:xfrm flipH="1">
            <a:off x="7720226" y="3429001"/>
            <a:ext cx="1" cy="74294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58" name="Rectangle 457"/>
          <p:cNvSpPr/>
          <p:nvPr/>
        </p:nvSpPr>
        <p:spPr>
          <a:xfrm>
            <a:off x="1188720" y="2921000"/>
            <a:ext cx="6766560" cy="508000"/>
          </a:xfrm>
          <a:prstGeom prst="rect">
            <a:avLst/>
          </a:prstGeom>
          <a:solidFill>
            <a:schemeClr val="accent1"/>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0" name="TextBox 459"/>
          <p:cNvSpPr txBox="1"/>
          <p:nvPr/>
        </p:nvSpPr>
        <p:spPr>
          <a:xfrm>
            <a:off x="553720" y="2921000"/>
            <a:ext cx="635000" cy="508000"/>
          </a:xfrm>
          <a:prstGeom prst="rect">
            <a:avLst/>
          </a:prstGeom>
          <a:noFill/>
        </p:spPr>
        <p:txBody>
          <a:bodyPr vert="horz" wrap="none" rtlCol="0" anchor="ctr">
            <a:noAutofit/>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latin typeface="Calibri"/>
              </a:rPr>
              <a:t>2003</a:t>
            </a:r>
            <a:endParaRPr lang="en-US" dirty="0">
              <a:ln w="18415" cmpd="sng">
                <a:solidFill>
                  <a:srgbClr val="FFFFFF"/>
                </a:solidFill>
                <a:prstDash val="solid"/>
              </a:ln>
              <a:effectLst>
                <a:outerShdw blurRad="63500" dir="3600000" algn="tl" rotWithShape="0">
                  <a:srgbClr val="000000">
                    <a:alpha val="70000"/>
                  </a:srgbClr>
                </a:outerShdw>
              </a:effectLst>
              <a:latin typeface="Calibri"/>
            </a:endParaRPr>
          </a:p>
        </p:txBody>
      </p:sp>
      <p:sp>
        <p:nvSpPr>
          <p:cNvPr id="461" name="TextBox 460"/>
          <p:cNvSpPr txBox="1"/>
          <p:nvPr/>
        </p:nvSpPr>
        <p:spPr>
          <a:xfrm>
            <a:off x="1188720" y="2920999"/>
            <a:ext cx="615142" cy="508000"/>
          </a:xfrm>
          <a:prstGeom prst="rect">
            <a:avLst/>
          </a:prstGeom>
          <a:noFill/>
        </p:spPr>
        <p:txBody>
          <a:bodyPr vert="horz" wrap="square" lIns="91440" tIns="45720" rIns="91440" bIns="45720" rtlCol="0" anchor="ctr" anchorCtr="0">
            <a:noAutofit/>
          </a:bodyPr>
          <a:lstStyle/>
          <a:p>
            <a:r>
              <a:rPr lang="en-US" sz="1200" dirty="0" smtClean="0">
                <a:latin typeface="Calibri"/>
              </a:rPr>
              <a:t>2003</a:t>
            </a:r>
            <a:endParaRPr lang="en-US" sz="1200" dirty="0">
              <a:latin typeface="Calibri"/>
            </a:endParaRPr>
          </a:p>
        </p:txBody>
      </p:sp>
      <p:cxnSp>
        <p:nvCxnSpPr>
          <p:cNvPr id="462" name="Straight Connector 461"/>
          <p:cNvCxnSpPr/>
          <p:nvPr/>
        </p:nvCxnSpPr>
        <p:spPr>
          <a:xfrm>
            <a:off x="1803862"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63" name="TextBox 462"/>
          <p:cNvSpPr txBox="1"/>
          <p:nvPr/>
        </p:nvSpPr>
        <p:spPr>
          <a:xfrm>
            <a:off x="1803863"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2004</a:t>
            </a:r>
            <a:endParaRPr lang="en-US" sz="1200">
              <a:latin typeface="Calibri"/>
            </a:endParaRPr>
          </a:p>
        </p:txBody>
      </p:sp>
      <p:cxnSp>
        <p:nvCxnSpPr>
          <p:cNvPr id="464" name="Straight Connector 463"/>
          <p:cNvCxnSpPr/>
          <p:nvPr/>
        </p:nvCxnSpPr>
        <p:spPr>
          <a:xfrm>
            <a:off x="2419004"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65" name="TextBox 464"/>
          <p:cNvSpPr txBox="1"/>
          <p:nvPr/>
        </p:nvSpPr>
        <p:spPr>
          <a:xfrm>
            <a:off x="2419005"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2005</a:t>
            </a:r>
            <a:endParaRPr lang="en-US" sz="1200">
              <a:latin typeface="Calibri"/>
            </a:endParaRPr>
          </a:p>
        </p:txBody>
      </p:sp>
      <p:cxnSp>
        <p:nvCxnSpPr>
          <p:cNvPr id="466" name="Straight Connector 465"/>
          <p:cNvCxnSpPr/>
          <p:nvPr/>
        </p:nvCxnSpPr>
        <p:spPr>
          <a:xfrm>
            <a:off x="3034145"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67" name="TextBox 466"/>
          <p:cNvSpPr txBox="1"/>
          <p:nvPr/>
        </p:nvSpPr>
        <p:spPr>
          <a:xfrm>
            <a:off x="3034146"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2006</a:t>
            </a:r>
            <a:endParaRPr lang="en-US" sz="1200">
              <a:latin typeface="Calibri"/>
            </a:endParaRPr>
          </a:p>
        </p:txBody>
      </p:sp>
      <p:cxnSp>
        <p:nvCxnSpPr>
          <p:cNvPr id="468" name="Straight Connector 467"/>
          <p:cNvCxnSpPr/>
          <p:nvPr/>
        </p:nvCxnSpPr>
        <p:spPr>
          <a:xfrm>
            <a:off x="3649287"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69" name="TextBox 468"/>
          <p:cNvSpPr txBox="1"/>
          <p:nvPr/>
        </p:nvSpPr>
        <p:spPr>
          <a:xfrm>
            <a:off x="3649287"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2007</a:t>
            </a:r>
            <a:endParaRPr lang="en-US" sz="1200">
              <a:latin typeface="Calibri"/>
            </a:endParaRPr>
          </a:p>
        </p:txBody>
      </p:sp>
      <p:cxnSp>
        <p:nvCxnSpPr>
          <p:cNvPr id="470" name="Straight Connector 469"/>
          <p:cNvCxnSpPr/>
          <p:nvPr/>
        </p:nvCxnSpPr>
        <p:spPr>
          <a:xfrm>
            <a:off x="4264429"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71" name="TextBox 470"/>
          <p:cNvSpPr txBox="1"/>
          <p:nvPr/>
        </p:nvSpPr>
        <p:spPr>
          <a:xfrm>
            <a:off x="4264430"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2008</a:t>
            </a:r>
            <a:endParaRPr lang="en-US" sz="1200">
              <a:latin typeface="Calibri"/>
            </a:endParaRPr>
          </a:p>
        </p:txBody>
      </p:sp>
      <p:cxnSp>
        <p:nvCxnSpPr>
          <p:cNvPr id="472" name="Straight Connector 471"/>
          <p:cNvCxnSpPr/>
          <p:nvPr/>
        </p:nvCxnSpPr>
        <p:spPr>
          <a:xfrm>
            <a:off x="4879571"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73" name="TextBox 472"/>
          <p:cNvSpPr txBox="1"/>
          <p:nvPr/>
        </p:nvSpPr>
        <p:spPr>
          <a:xfrm>
            <a:off x="4879572"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2009</a:t>
            </a:r>
            <a:endParaRPr lang="en-US" sz="1200">
              <a:latin typeface="Calibri"/>
            </a:endParaRPr>
          </a:p>
        </p:txBody>
      </p:sp>
      <p:cxnSp>
        <p:nvCxnSpPr>
          <p:cNvPr id="474" name="Straight Connector 473"/>
          <p:cNvCxnSpPr/>
          <p:nvPr/>
        </p:nvCxnSpPr>
        <p:spPr>
          <a:xfrm>
            <a:off x="5494713"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75" name="TextBox 474"/>
          <p:cNvSpPr txBox="1"/>
          <p:nvPr/>
        </p:nvSpPr>
        <p:spPr>
          <a:xfrm>
            <a:off x="5494713"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2010</a:t>
            </a:r>
            <a:endParaRPr lang="en-US" sz="1200">
              <a:latin typeface="Calibri"/>
            </a:endParaRPr>
          </a:p>
        </p:txBody>
      </p:sp>
      <p:cxnSp>
        <p:nvCxnSpPr>
          <p:cNvPr id="476" name="Straight Connector 475"/>
          <p:cNvCxnSpPr/>
          <p:nvPr/>
        </p:nvCxnSpPr>
        <p:spPr>
          <a:xfrm>
            <a:off x="6109855"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77" name="TextBox 476"/>
          <p:cNvSpPr txBox="1"/>
          <p:nvPr/>
        </p:nvSpPr>
        <p:spPr>
          <a:xfrm>
            <a:off x="6109856" y="2920999"/>
            <a:ext cx="615142" cy="508000"/>
          </a:xfrm>
          <a:prstGeom prst="rect">
            <a:avLst/>
          </a:prstGeom>
          <a:noFill/>
        </p:spPr>
        <p:txBody>
          <a:bodyPr vert="horz" wrap="square" lIns="91440" tIns="45720" rIns="91440" bIns="45720" rtlCol="0" anchor="ctr" anchorCtr="0">
            <a:noAutofit/>
          </a:bodyPr>
          <a:lstStyle/>
          <a:p>
            <a:r>
              <a:rPr lang="en-US" sz="1200" dirty="0" smtClean="0">
                <a:latin typeface="Calibri"/>
              </a:rPr>
              <a:t>2011</a:t>
            </a:r>
            <a:endParaRPr lang="en-US" sz="1200" dirty="0">
              <a:latin typeface="Calibri"/>
            </a:endParaRPr>
          </a:p>
        </p:txBody>
      </p:sp>
      <p:cxnSp>
        <p:nvCxnSpPr>
          <p:cNvPr id="478" name="Straight Connector 477"/>
          <p:cNvCxnSpPr/>
          <p:nvPr/>
        </p:nvCxnSpPr>
        <p:spPr>
          <a:xfrm>
            <a:off x="6724996"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79" name="TextBox 478"/>
          <p:cNvSpPr txBox="1"/>
          <p:nvPr/>
        </p:nvSpPr>
        <p:spPr>
          <a:xfrm>
            <a:off x="6724997"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2012</a:t>
            </a:r>
            <a:endParaRPr lang="en-US" sz="1200">
              <a:latin typeface="Calibri"/>
            </a:endParaRPr>
          </a:p>
        </p:txBody>
      </p:sp>
      <p:cxnSp>
        <p:nvCxnSpPr>
          <p:cNvPr id="480" name="Straight Connector 479"/>
          <p:cNvCxnSpPr/>
          <p:nvPr/>
        </p:nvCxnSpPr>
        <p:spPr>
          <a:xfrm>
            <a:off x="7340138" y="3073400"/>
            <a:ext cx="0" cy="203200"/>
          </a:xfrm>
          <a:prstGeom prst="line">
            <a:avLst/>
          </a:prstGeom>
          <a:ln w="12700">
            <a:solidFill>
              <a:schemeClr val="lt1"/>
            </a:solidFill>
          </a:ln>
        </p:spPr>
        <p:style>
          <a:lnRef idx="1">
            <a:schemeClr val="accent1"/>
          </a:lnRef>
          <a:fillRef idx="0">
            <a:schemeClr val="accent1"/>
          </a:fillRef>
          <a:effectRef idx="0">
            <a:schemeClr val="accent1"/>
          </a:effectRef>
          <a:fontRef idx="minor">
            <a:schemeClr val="tx1"/>
          </a:fontRef>
        </p:style>
      </p:cxnSp>
      <p:sp>
        <p:nvSpPr>
          <p:cNvPr id="481" name="TextBox 480"/>
          <p:cNvSpPr txBox="1"/>
          <p:nvPr/>
        </p:nvSpPr>
        <p:spPr>
          <a:xfrm>
            <a:off x="7340139" y="2920999"/>
            <a:ext cx="615142" cy="508000"/>
          </a:xfrm>
          <a:prstGeom prst="rect">
            <a:avLst/>
          </a:prstGeom>
          <a:noFill/>
        </p:spPr>
        <p:txBody>
          <a:bodyPr vert="horz" wrap="square" lIns="91440" tIns="45720" rIns="91440" bIns="45720" rtlCol="0" anchor="ctr" anchorCtr="0">
            <a:noAutofit/>
          </a:bodyPr>
          <a:lstStyle/>
          <a:p>
            <a:r>
              <a:rPr lang="en-US" sz="1200" smtClean="0">
                <a:latin typeface="Calibri"/>
              </a:rPr>
              <a:t>2013</a:t>
            </a:r>
            <a:endParaRPr lang="en-US" sz="1200">
              <a:latin typeface="Calibri"/>
            </a:endParaRPr>
          </a:p>
        </p:txBody>
      </p:sp>
      <p:sp>
        <p:nvSpPr>
          <p:cNvPr id="482" name="TextBox 481"/>
          <p:cNvSpPr txBox="1"/>
          <p:nvPr/>
        </p:nvSpPr>
        <p:spPr>
          <a:xfrm>
            <a:off x="7955281" y="2921000"/>
            <a:ext cx="635000" cy="508000"/>
          </a:xfrm>
          <a:prstGeom prst="rect">
            <a:avLst/>
          </a:prstGeom>
          <a:noFill/>
        </p:spPr>
        <p:txBody>
          <a:bodyPr vert="horz" wrap="none" rtlCol="0" anchor="ctr">
            <a:noAutofit/>
          </a:bodyPr>
          <a:lstStyle/>
          <a:p>
            <a:pPr algn="ctr"/>
            <a:r>
              <a:rPr lang="en-US" dirty="0" smtClean="0">
                <a:ln w="18415" cmpd="sng">
                  <a:solidFill>
                    <a:srgbClr val="FFFFFF"/>
                  </a:solidFill>
                  <a:prstDash val="solid"/>
                </a:ln>
                <a:effectLst>
                  <a:outerShdw blurRad="63500" dir="3600000" algn="tl" rotWithShape="0">
                    <a:srgbClr val="000000">
                      <a:alpha val="70000"/>
                    </a:srgbClr>
                  </a:outerShdw>
                </a:effectLst>
                <a:latin typeface="Calibri"/>
              </a:rPr>
              <a:t>2013</a:t>
            </a:r>
            <a:endParaRPr lang="en-US" b="1" dirty="0">
              <a:latin typeface="Calibri"/>
            </a:endParaRPr>
          </a:p>
        </p:txBody>
      </p:sp>
      <p:sp>
        <p:nvSpPr>
          <p:cNvPr id="483" name="Rectangle 482"/>
          <p:cNvSpPr/>
          <p:nvPr/>
        </p:nvSpPr>
        <p:spPr>
          <a:xfrm>
            <a:off x="1188720" y="3365502"/>
            <a:ext cx="6766560" cy="63499"/>
          </a:xfrm>
          <a:prstGeom prst="rect">
            <a:avLst/>
          </a:prstGeom>
          <a:solidFill>
            <a:srgbClr val="FF0000">
              <a:alpha val="75000"/>
            </a:srgb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TextBox 491"/>
          <p:cNvSpPr txBox="1"/>
          <p:nvPr/>
        </p:nvSpPr>
        <p:spPr>
          <a:xfrm>
            <a:off x="6378388" y="4383515"/>
            <a:ext cx="2438400" cy="1123897"/>
          </a:xfrm>
          <a:prstGeom prst="rect">
            <a:avLst/>
          </a:prstGeom>
          <a:noFill/>
          <a:ln w="57150">
            <a:solidFill>
              <a:srgbClr val="00B050"/>
            </a:solidFill>
          </a:ln>
        </p:spPr>
        <p:txBody>
          <a:bodyPr vert="horz" wrap="square" lIns="88900" tIns="44450" rIns="88900" bIns="44450" rtlCol="0" anchorCtr="0">
            <a:spAutoFit/>
          </a:bodyPr>
          <a:lstStyle/>
          <a:p>
            <a:pPr>
              <a:lnSpc>
                <a:spcPct val="80000"/>
              </a:lnSpc>
            </a:pPr>
            <a:r>
              <a:rPr lang="en-US" sz="1400" b="1" dirty="0" smtClean="0"/>
              <a:t>COLORADO ASSET PASSES</a:t>
            </a:r>
          </a:p>
          <a:p>
            <a:pPr>
              <a:lnSpc>
                <a:spcPct val="80000"/>
              </a:lnSpc>
            </a:pPr>
            <a:r>
              <a:rPr lang="en-US" sz="1400" b="1" dirty="0" smtClean="0"/>
              <a:t>SB13-033 passes in the Senate and House, Governor </a:t>
            </a:r>
            <a:r>
              <a:rPr lang="en-US" sz="1400" b="1" dirty="0" err="1" smtClean="0"/>
              <a:t>Hickenlooper</a:t>
            </a:r>
            <a:r>
              <a:rPr lang="en-US" sz="1400" b="1" dirty="0" smtClean="0"/>
              <a:t> signs the bill on April 29. 2013</a:t>
            </a:r>
            <a:endParaRPr lang="en-US" sz="1400" b="1" dirty="0"/>
          </a:p>
        </p:txBody>
      </p:sp>
      <p:sp>
        <p:nvSpPr>
          <p:cNvPr id="488" name="Flowchart: Merge 487"/>
          <p:cNvSpPr/>
          <p:nvPr/>
        </p:nvSpPr>
        <p:spPr>
          <a:xfrm flipH="1">
            <a:off x="7624976" y="4171947"/>
            <a:ext cx="190500" cy="190500"/>
          </a:xfrm>
          <a:prstGeom prst="flowChartMerge">
            <a:avLst/>
          </a:prstGeom>
          <a:solidFill>
            <a:srgbClr val="00B050"/>
          </a:solidFill>
          <a:ln w="25400"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Flowchart: Merge 497"/>
          <p:cNvSpPr/>
          <p:nvPr/>
        </p:nvSpPr>
        <p:spPr>
          <a:xfrm rot="16200000">
            <a:off x="6937318" y="1681000"/>
            <a:ext cx="1905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2" name="TextBox 501"/>
          <p:cNvSpPr txBox="1"/>
          <p:nvPr/>
        </p:nvSpPr>
        <p:spPr>
          <a:xfrm>
            <a:off x="7124853" y="1542460"/>
            <a:ext cx="1834997" cy="1505540"/>
          </a:xfrm>
          <a:prstGeom prst="rect">
            <a:avLst/>
          </a:prstGeom>
          <a:noFill/>
        </p:spPr>
        <p:txBody>
          <a:bodyPr vert="horz" wrap="square" lIns="88900" tIns="44450" rIns="88900" bIns="44450" rtlCol="0" anchorCtr="0">
            <a:spAutoFit/>
          </a:bodyPr>
          <a:lstStyle/>
          <a:p>
            <a:pPr marL="171450" indent="-171450">
              <a:buFont typeface="Arial" panose="020B0604020202020204" pitchFamily="34" charset="0"/>
              <a:buChar char="•"/>
            </a:pPr>
            <a:r>
              <a:rPr lang="en-US" sz="900" dirty="0" smtClean="0"/>
              <a:t>Metro </a:t>
            </a:r>
            <a:r>
              <a:rPr lang="en-US" sz="900" dirty="0"/>
              <a:t>State University of Denver’s Board of Directors votes to allow undocumented students to pay an “unsubsidized” rate of tuition</a:t>
            </a:r>
          </a:p>
          <a:p>
            <a:pPr marL="171450" indent="-171450">
              <a:buFont typeface="Arial" panose="020B0604020202020204" pitchFamily="34" charset="0"/>
              <a:buChar char="•"/>
            </a:pPr>
            <a:r>
              <a:rPr lang="en-US" sz="900" dirty="0"/>
              <a:t>Deferred Action for Childhood Arrivals </a:t>
            </a:r>
            <a:r>
              <a:rPr lang="en-US" sz="900" dirty="0" smtClean="0"/>
              <a:t>(</a:t>
            </a:r>
            <a:r>
              <a:rPr lang="en-US" sz="800" dirty="0" smtClean="0"/>
              <a:t>DACA) is</a:t>
            </a:r>
            <a:r>
              <a:rPr lang="en-US" sz="900" dirty="0" smtClean="0"/>
              <a:t> </a:t>
            </a:r>
            <a:r>
              <a:rPr lang="en-US" sz="900" dirty="0"/>
              <a:t>announced through Obama </a:t>
            </a:r>
            <a:r>
              <a:rPr lang="en-US" sz="900" dirty="0" smtClean="0"/>
              <a:t>Administration</a:t>
            </a:r>
            <a:endParaRPr lang="en-US" sz="900" dirty="0"/>
          </a:p>
        </p:txBody>
      </p:sp>
      <p:sp>
        <p:nvSpPr>
          <p:cNvPr id="508" name="Flowchart: Merge 507"/>
          <p:cNvSpPr/>
          <p:nvPr/>
        </p:nvSpPr>
        <p:spPr>
          <a:xfrm rot="5400000" flipH="1">
            <a:off x="6883539" y="3556000"/>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TextBox 511"/>
          <p:cNvSpPr txBox="1"/>
          <p:nvPr/>
        </p:nvSpPr>
        <p:spPr>
          <a:xfrm>
            <a:off x="5813216" y="3543302"/>
            <a:ext cx="1197183" cy="775340"/>
          </a:xfrm>
          <a:prstGeom prst="rect">
            <a:avLst/>
          </a:prstGeom>
          <a:noFill/>
        </p:spPr>
        <p:txBody>
          <a:bodyPr vert="horz" wrap="square" lIns="88900" tIns="44450" rIns="88900" bIns="44450" rtlCol="0" anchorCtr="0">
            <a:spAutoFit/>
          </a:bodyPr>
          <a:lstStyle/>
          <a:p>
            <a:pPr>
              <a:lnSpc>
                <a:spcPct val="80000"/>
              </a:lnSpc>
            </a:pPr>
            <a:r>
              <a:rPr lang="en-US" sz="1100" dirty="0" smtClean="0"/>
              <a:t>SB12-015 - Bill passes in the Senate dies in House Committee</a:t>
            </a:r>
            <a:endParaRPr lang="en-US" sz="1100" dirty="0"/>
          </a:p>
        </p:txBody>
      </p:sp>
      <p:sp>
        <p:nvSpPr>
          <p:cNvPr id="522" name="TextBox 521"/>
          <p:cNvSpPr txBox="1"/>
          <p:nvPr/>
        </p:nvSpPr>
        <p:spPr>
          <a:xfrm>
            <a:off x="4191000" y="4688432"/>
            <a:ext cx="1524000" cy="504497"/>
          </a:xfrm>
          <a:prstGeom prst="rect">
            <a:avLst/>
          </a:prstGeom>
          <a:noFill/>
        </p:spPr>
        <p:txBody>
          <a:bodyPr vert="horz" wrap="square" lIns="88900" tIns="44450" rIns="88900" bIns="44450" rtlCol="0" anchorCtr="0">
            <a:spAutoFit/>
          </a:bodyPr>
          <a:lstStyle/>
          <a:p>
            <a:pPr>
              <a:lnSpc>
                <a:spcPct val="80000"/>
              </a:lnSpc>
            </a:pPr>
            <a:r>
              <a:rPr lang="en-US" sz="1100" dirty="0" smtClean="0"/>
              <a:t>Colorado ASSET Introduced SB10-126 -Bill Failed</a:t>
            </a:r>
            <a:endParaRPr lang="en-US" sz="1100" dirty="0"/>
          </a:p>
        </p:txBody>
      </p:sp>
      <p:sp>
        <p:nvSpPr>
          <p:cNvPr id="518" name="Flowchart: Merge 517"/>
          <p:cNvSpPr/>
          <p:nvPr/>
        </p:nvSpPr>
        <p:spPr>
          <a:xfrm rot="5400000" flipH="1">
            <a:off x="5524500" y="4845430"/>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TextBox 531"/>
          <p:cNvSpPr txBox="1"/>
          <p:nvPr/>
        </p:nvSpPr>
        <p:spPr>
          <a:xfrm>
            <a:off x="3475639" y="4267779"/>
            <a:ext cx="1524000" cy="369075"/>
          </a:xfrm>
          <a:prstGeom prst="rect">
            <a:avLst/>
          </a:prstGeom>
          <a:noFill/>
        </p:spPr>
        <p:txBody>
          <a:bodyPr vert="horz" wrap="square" lIns="88900" tIns="44450" rIns="88900" bIns="44450" rtlCol="0" anchorCtr="0">
            <a:spAutoFit/>
          </a:bodyPr>
          <a:lstStyle/>
          <a:p>
            <a:pPr>
              <a:lnSpc>
                <a:spcPct val="80000"/>
              </a:lnSpc>
            </a:pPr>
            <a:r>
              <a:rPr lang="en-US" sz="1100" dirty="0" smtClean="0"/>
              <a:t>SB09-170 - Bill failed</a:t>
            </a:r>
            <a:endParaRPr lang="en-US" sz="1100" dirty="0"/>
          </a:p>
        </p:txBody>
      </p:sp>
      <p:sp>
        <p:nvSpPr>
          <p:cNvPr id="528" name="Flowchart: Merge 527"/>
          <p:cNvSpPr/>
          <p:nvPr/>
        </p:nvSpPr>
        <p:spPr>
          <a:xfrm rot="5400000" flipH="1">
            <a:off x="4930567" y="4261816"/>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TextBox 541"/>
          <p:cNvSpPr txBox="1"/>
          <p:nvPr/>
        </p:nvSpPr>
        <p:spPr>
          <a:xfrm>
            <a:off x="2971800" y="3810002"/>
            <a:ext cx="1524000" cy="369075"/>
          </a:xfrm>
          <a:prstGeom prst="rect">
            <a:avLst/>
          </a:prstGeom>
          <a:noFill/>
        </p:spPr>
        <p:txBody>
          <a:bodyPr vert="horz" wrap="square" lIns="88900" tIns="44450" rIns="88900" bIns="44450" rtlCol="0" anchorCtr="0">
            <a:spAutoFit/>
          </a:bodyPr>
          <a:lstStyle/>
          <a:p>
            <a:pPr>
              <a:lnSpc>
                <a:spcPct val="80000"/>
              </a:lnSpc>
            </a:pPr>
            <a:r>
              <a:rPr lang="en-US" sz="1100" dirty="0" smtClean="0"/>
              <a:t>SB08– 079 -  Bill failed</a:t>
            </a:r>
            <a:endParaRPr lang="en-US" sz="1100" dirty="0"/>
          </a:p>
        </p:txBody>
      </p:sp>
      <p:sp>
        <p:nvSpPr>
          <p:cNvPr id="538" name="Flowchart: Merge 537"/>
          <p:cNvSpPr/>
          <p:nvPr/>
        </p:nvSpPr>
        <p:spPr>
          <a:xfrm rot="5400000" flipH="1">
            <a:off x="4346628" y="3810000"/>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2" name="TextBox 571"/>
          <p:cNvSpPr txBox="1"/>
          <p:nvPr/>
        </p:nvSpPr>
        <p:spPr>
          <a:xfrm>
            <a:off x="65314" y="2289546"/>
            <a:ext cx="1524000" cy="775340"/>
          </a:xfrm>
          <a:prstGeom prst="rect">
            <a:avLst/>
          </a:prstGeom>
          <a:noFill/>
        </p:spPr>
        <p:txBody>
          <a:bodyPr vert="horz" wrap="square" lIns="88900" tIns="44450" rIns="88900" bIns="44450" rtlCol="0" anchorCtr="0">
            <a:spAutoFit/>
          </a:bodyPr>
          <a:lstStyle/>
          <a:p>
            <a:pPr>
              <a:lnSpc>
                <a:spcPct val="80000"/>
              </a:lnSpc>
            </a:pPr>
            <a:r>
              <a:rPr lang="en-US" sz="1100" dirty="0" smtClean="0"/>
              <a:t>Prior to 1997 Colorado offered In-state Tuition to undocumented students</a:t>
            </a:r>
            <a:endParaRPr lang="en-US" sz="1100" dirty="0"/>
          </a:p>
        </p:txBody>
      </p:sp>
      <p:sp>
        <p:nvSpPr>
          <p:cNvPr id="578" name="Flowchart: Merge 577"/>
          <p:cNvSpPr/>
          <p:nvPr/>
        </p:nvSpPr>
        <p:spPr>
          <a:xfrm rot="16200000">
            <a:off x="3611033" y="97922"/>
            <a:ext cx="1905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2" name="TextBox 581"/>
          <p:cNvSpPr txBox="1"/>
          <p:nvPr/>
        </p:nvSpPr>
        <p:spPr>
          <a:xfrm>
            <a:off x="3801534" y="132418"/>
            <a:ext cx="2923464" cy="1493229"/>
          </a:xfrm>
          <a:prstGeom prst="rect">
            <a:avLst/>
          </a:prstGeom>
          <a:noFill/>
        </p:spPr>
        <p:txBody>
          <a:bodyPr vert="horz" wrap="square" lIns="88900" tIns="44450" rIns="88900" bIns="44450" rtlCol="0" anchorCtr="0">
            <a:spAutoFit/>
          </a:bodyPr>
          <a:lstStyle/>
          <a:p>
            <a:pPr marL="171450" indent="-171450">
              <a:lnSpc>
                <a:spcPct val="80000"/>
              </a:lnSpc>
              <a:buFont typeface="Arial" panose="020B0604020202020204" pitchFamily="34" charset="0"/>
              <a:buChar char="•"/>
            </a:pPr>
            <a:r>
              <a:rPr lang="en-US" sz="900" dirty="0" smtClean="0"/>
              <a:t>Public Demonstrations</a:t>
            </a:r>
          </a:p>
          <a:p>
            <a:pPr marL="171450" indent="-171450">
              <a:lnSpc>
                <a:spcPct val="80000"/>
              </a:lnSpc>
              <a:buFont typeface="Arial" panose="020B0604020202020204" pitchFamily="34" charset="0"/>
              <a:buChar char="•"/>
            </a:pPr>
            <a:r>
              <a:rPr lang="en-US" sz="900" dirty="0" smtClean="0"/>
              <a:t>Walk-in at </a:t>
            </a:r>
            <a:r>
              <a:rPr lang="en-US" sz="900" dirty="0" err="1" smtClean="0"/>
              <a:t>Auraria</a:t>
            </a:r>
            <a:r>
              <a:rPr lang="en-US" sz="900" dirty="0" smtClean="0"/>
              <a:t> Campus</a:t>
            </a:r>
          </a:p>
          <a:p>
            <a:pPr marL="171450" indent="-171450">
              <a:lnSpc>
                <a:spcPct val="80000"/>
              </a:lnSpc>
              <a:buFont typeface="Arial" panose="020B0604020202020204" pitchFamily="34" charset="0"/>
              <a:buChar char="•"/>
            </a:pPr>
            <a:r>
              <a:rPr lang="en-US" sz="900" dirty="0" smtClean="0"/>
              <a:t>250 people march to Senator Salazar’s Office </a:t>
            </a:r>
          </a:p>
          <a:p>
            <a:pPr marL="171450" indent="-171450">
              <a:lnSpc>
                <a:spcPct val="80000"/>
              </a:lnSpc>
              <a:buFont typeface="Arial" panose="020B0604020202020204" pitchFamily="34" charset="0"/>
              <a:buChar char="•"/>
            </a:pPr>
            <a:r>
              <a:rPr lang="en-US" sz="900" dirty="0" smtClean="0"/>
              <a:t>Participation on the Governors P-20 Council on Education</a:t>
            </a:r>
          </a:p>
          <a:p>
            <a:pPr marL="171450" indent="-171450">
              <a:lnSpc>
                <a:spcPct val="80000"/>
              </a:lnSpc>
              <a:buFont typeface="Arial" panose="020B0604020202020204" pitchFamily="34" charset="0"/>
              <a:buChar char="•"/>
            </a:pPr>
            <a:r>
              <a:rPr lang="en-US" sz="900" dirty="0" smtClean="0"/>
              <a:t>Mock Graduation and Press Conferences </a:t>
            </a:r>
          </a:p>
          <a:p>
            <a:pPr marL="171450" indent="-171450">
              <a:lnSpc>
                <a:spcPct val="80000"/>
              </a:lnSpc>
              <a:buFont typeface="Arial" panose="020B0604020202020204" pitchFamily="34" charset="0"/>
              <a:buChar char="•"/>
            </a:pPr>
            <a:r>
              <a:rPr lang="en-US" sz="900" dirty="0" smtClean="0"/>
              <a:t>Research:</a:t>
            </a:r>
          </a:p>
          <a:p>
            <a:pPr marL="628650" lvl="1" indent="-171450">
              <a:lnSpc>
                <a:spcPct val="80000"/>
              </a:lnSpc>
              <a:buFont typeface="Arial" panose="020B0604020202020204" pitchFamily="34" charset="0"/>
              <a:buChar char="•"/>
            </a:pPr>
            <a:r>
              <a:rPr lang="en-US" sz="600" dirty="0" smtClean="0"/>
              <a:t>What has been tried in Colorado?</a:t>
            </a:r>
          </a:p>
          <a:p>
            <a:pPr marL="628650" lvl="1" indent="-171450">
              <a:lnSpc>
                <a:spcPct val="80000"/>
              </a:lnSpc>
              <a:buFont typeface="Arial" panose="020B0604020202020204" pitchFamily="34" charset="0"/>
              <a:buChar char="•"/>
            </a:pPr>
            <a:r>
              <a:rPr lang="en-US" sz="600" dirty="0" smtClean="0"/>
              <a:t>What is our current political context?</a:t>
            </a:r>
          </a:p>
          <a:p>
            <a:pPr marL="628650" lvl="1" indent="-171450">
              <a:lnSpc>
                <a:spcPct val="80000"/>
              </a:lnSpc>
              <a:buFont typeface="Arial" panose="020B0604020202020204" pitchFamily="34" charset="0"/>
              <a:buChar char="•"/>
            </a:pPr>
            <a:r>
              <a:rPr lang="en-US" sz="600" dirty="0" smtClean="0"/>
              <a:t>How were other states successful?</a:t>
            </a:r>
          </a:p>
          <a:p>
            <a:pPr marL="628650" lvl="1" indent="-171450">
              <a:lnSpc>
                <a:spcPct val="80000"/>
              </a:lnSpc>
              <a:buFont typeface="Arial" panose="020B0604020202020204" pitchFamily="34" charset="0"/>
              <a:buChar char="•"/>
            </a:pPr>
            <a:r>
              <a:rPr lang="en-US" sz="600" dirty="0" smtClean="0"/>
              <a:t>Who were the key allies?</a:t>
            </a:r>
          </a:p>
          <a:p>
            <a:pPr marL="171450" indent="-171450">
              <a:lnSpc>
                <a:spcPct val="80000"/>
              </a:lnSpc>
              <a:buFont typeface="Arial" panose="020B0604020202020204" pitchFamily="34" charset="0"/>
              <a:buChar char="•"/>
            </a:pPr>
            <a:endParaRPr lang="en-US" sz="900" dirty="0" smtClean="0"/>
          </a:p>
          <a:p>
            <a:pPr marL="171450" indent="-171450">
              <a:lnSpc>
                <a:spcPct val="80000"/>
              </a:lnSpc>
              <a:buFont typeface="Arial" panose="020B0604020202020204" pitchFamily="34" charset="0"/>
              <a:buChar char="•"/>
            </a:pPr>
            <a:r>
              <a:rPr lang="en-US" sz="900" dirty="0" smtClean="0"/>
              <a:t>The Higher Education Access Alliance was formed</a:t>
            </a:r>
          </a:p>
        </p:txBody>
      </p:sp>
      <p:sp>
        <p:nvSpPr>
          <p:cNvPr id="592" name="TextBox 591"/>
          <p:cNvSpPr txBox="1"/>
          <p:nvPr/>
        </p:nvSpPr>
        <p:spPr>
          <a:xfrm>
            <a:off x="1752600" y="116697"/>
            <a:ext cx="1524000" cy="1579407"/>
          </a:xfrm>
          <a:prstGeom prst="rect">
            <a:avLst/>
          </a:prstGeom>
          <a:noFill/>
        </p:spPr>
        <p:txBody>
          <a:bodyPr vert="horz" wrap="square" lIns="88900" tIns="44450" rIns="88900" bIns="44450" rtlCol="0" anchorCtr="0">
            <a:spAutoFit/>
          </a:bodyPr>
          <a:lstStyle/>
          <a:p>
            <a:pPr marL="171450" indent="-171450">
              <a:lnSpc>
                <a:spcPct val="80000"/>
              </a:lnSpc>
              <a:buFont typeface="Arial" panose="020B0604020202020204" pitchFamily="34" charset="0"/>
              <a:buChar char="•"/>
            </a:pPr>
            <a:r>
              <a:rPr lang="en-US" sz="1100" dirty="0" smtClean="0"/>
              <a:t>HB06S– 1023 passed during a special session making in-state tuition for undocumented students illegal</a:t>
            </a:r>
          </a:p>
          <a:p>
            <a:pPr marL="171450" indent="-171450">
              <a:lnSpc>
                <a:spcPct val="80000"/>
              </a:lnSpc>
              <a:buFont typeface="Arial" panose="020B0604020202020204" pitchFamily="34" charset="0"/>
              <a:buChar char="•"/>
            </a:pPr>
            <a:endParaRPr lang="en-US" sz="1100" dirty="0" smtClean="0"/>
          </a:p>
          <a:p>
            <a:pPr marL="171450" indent="-171450">
              <a:lnSpc>
                <a:spcPct val="80000"/>
              </a:lnSpc>
              <a:buFont typeface="Arial" panose="020B0604020202020204" pitchFamily="34" charset="0"/>
              <a:buChar char="•"/>
            </a:pPr>
            <a:r>
              <a:rPr lang="en-US" sz="1100" dirty="0" smtClean="0"/>
              <a:t>Denver Immigration Marches</a:t>
            </a:r>
            <a:endParaRPr lang="en-US" sz="1100" dirty="0"/>
          </a:p>
        </p:txBody>
      </p:sp>
      <p:sp>
        <p:nvSpPr>
          <p:cNvPr id="588" name="Flowchart: Merge 587"/>
          <p:cNvSpPr/>
          <p:nvPr/>
        </p:nvSpPr>
        <p:spPr>
          <a:xfrm rot="5400000" flipH="1">
            <a:off x="3124200" y="457200"/>
            <a:ext cx="1905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8" name="Flowchart: Merge 597"/>
          <p:cNvSpPr/>
          <p:nvPr/>
        </p:nvSpPr>
        <p:spPr>
          <a:xfrm rot="5400000" flipH="1">
            <a:off x="2720826" y="5125219"/>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2" name="TextBox 601"/>
          <p:cNvSpPr txBox="1"/>
          <p:nvPr/>
        </p:nvSpPr>
        <p:spPr>
          <a:xfrm>
            <a:off x="1306752" y="5104696"/>
            <a:ext cx="1524000" cy="369075"/>
          </a:xfrm>
          <a:prstGeom prst="rect">
            <a:avLst/>
          </a:prstGeom>
          <a:noFill/>
        </p:spPr>
        <p:txBody>
          <a:bodyPr vert="horz" wrap="square" lIns="88900" tIns="44450" rIns="88900" bIns="44450" rtlCol="0" anchorCtr="0">
            <a:spAutoFit/>
          </a:bodyPr>
          <a:lstStyle/>
          <a:p>
            <a:pPr>
              <a:lnSpc>
                <a:spcPct val="80000"/>
              </a:lnSpc>
            </a:pPr>
            <a:r>
              <a:rPr lang="en-US" sz="1100" dirty="0" smtClean="0"/>
              <a:t>HB05– 1124 - Bill failed</a:t>
            </a:r>
            <a:endParaRPr lang="en-US" sz="1100" dirty="0"/>
          </a:p>
        </p:txBody>
      </p:sp>
      <p:sp>
        <p:nvSpPr>
          <p:cNvPr id="608" name="Flowchart: Merge 607"/>
          <p:cNvSpPr/>
          <p:nvPr/>
        </p:nvSpPr>
        <p:spPr>
          <a:xfrm rot="5400000" flipH="1">
            <a:off x="2019300" y="4756144"/>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2" name="TextBox 611"/>
          <p:cNvSpPr txBox="1"/>
          <p:nvPr/>
        </p:nvSpPr>
        <p:spPr>
          <a:xfrm>
            <a:off x="544752" y="4756144"/>
            <a:ext cx="1524000" cy="369075"/>
          </a:xfrm>
          <a:prstGeom prst="rect">
            <a:avLst/>
          </a:prstGeom>
          <a:noFill/>
        </p:spPr>
        <p:txBody>
          <a:bodyPr vert="horz" wrap="square" lIns="88900" tIns="44450" rIns="88900" bIns="44450" rtlCol="0" anchorCtr="0">
            <a:spAutoFit/>
          </a:bodyPr>
          <a:lstStyle/>
          <a:p>
            <a:pPr>
              <a:lnSpc>
                <a:spcPct val="80000"/>
              </a:lnSpc>
            </a:pPr>
            <a:r>
              <a:rPr lang="en-US" sz="1100" dirty="0" smtClean="0"/>
              <a:t>HB 04-1132—Bill failed</a:t>
            </a:r>
            <a:endParaRPr lang="en-US" sz="1100" dirty="0"/>
          </a:p>
        </p:txBody>
      </p:sp>
      <p:sp>
        <p:nvSpPr>
          <p:cNvPr id="618" name="Flowchart: Merge 617"/>
          <p:cNvSpPr/>
          <p:nvPr/>
        </p:nvSpPr>
        <p:spPr>
          <a:xfrm rot="5400000" flipH="1">
            <a:off x="1442720" y="3820299"/>
            <a:ext cx="190500" cy="190500"/>
          </a:xfrm>
          <a:prstGeom prst="flowChartMerge">
            <a:avLst/>
          </a:prstGeom>
          <a:solidFill>
            <a:srgbClr val="EA161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2" name="TextBox 621"/>
          <p:cNvSpPr txBox="1"/>
          <p:nvPr/>
        </p:nvSpPr>
        <p:spPr>
          <a:xfrm>
            <a:off x="109220" y="3820301"/>
            <a:ext cx="1524000" cy="775340"/>
          </a:xfrm>
          <a:prstGeom prst="rect">
            <a:avLst/>
          </a:prstGeom>
          <a:noFill/>
        </p:spPr>
        <p:txBody>
          <a:bodyPr vert="horz" wrap="square" lIns="88900" tIns="44450" rIns="88900" bIns="44450" rtlCol="0" anchorCtr="0">
            <a:spAutoFit/>
          </a:bodyPr>
          <a:lstStyle/>
          <a:p>
            <a:pPr>
              <a:lnSpc>
                <a:spcPct val="80000"/>
              </a:lnSpc>
            </a:pPr>
            <a:r>
              <a:rPr lang="en-US" sz="1100" dirty="0" smtClean="0"/>
              <a:t>“In-State” legislation introduced for the first time (HB03-1178) - Bill failed</a:t>
            </a:r>
            <a:endParaRPr lang="en-US" sz="1100" dirty="0"/>
          </a:p>
        </p:txBody>
      </p:sp>
      <p:cxnSp>
        <p:nvCxnSpPr>
          <p:cNvPr id="638" name="Straight Connector 637"/>
          <p:cNvCxnSpPr/>
          <p:nvPr/>
        </p:nvCxnSpPr>
        <p:spPr>
          <a:xfrm>
            <a:off x="4548093" y="3435983"/>
            <a:ext cx="0" cy="574816"/>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a:off x="3614057" y="83281"/>
            <a:ext cx="0" cy="2837721"/>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6" name="Picture 2" descr="May 2006 Denver Immigration Rally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32" y="288422"/>
            <a:ext cx="1570068" cy="1744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descr="ASSET Signi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379970" y="5475426"/>
            <a:ext cx="1764030" cy="124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AutoShape 2"/>
          <p:cNvSpPr>
            <a:spLocks/>
          </p:cNvSpPr>
          <p:nvPr/>
        </p:nvSpPr>
        <p:spPr bwMode="auto">
          <a:xfrm>
            <a:off x="4267200" y="1447800"/>
            <a:ext cx="1728709" cy="1028291"/>
          </a:xfrm>
          <a:prstGeom prst="round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altLang="en-US" sz="1100" dirty="0"/>
              <a:t>2008 Publication of </a:t>
            </a:r>
            <a:r>
              <a:rPr lang="en-US" altLang="en-US" sz="1000" i="1" dirty="0"/>
              <a:t>“Tuition Equity Legislation: Investing in Colorado High School Graduates through equal opportunity to Postsecondary Education”</a:t>
            </a:r>
          </a:p>
        </p:txBody>
      </p:sp>
      <p:cxnSp>
        <p:nvCxnSpPr>
          <p:cNvPr id="64" name="Straight Connector 63"/>
          <p:cNvCxnSpPr>
            <a:stCxn id="66" idx="0"/>
          </p:cNvCxnSpPr>
          <p:nvPr/>
        </p:nvCxnSpPr>
        <p:spPr>
          <a:xfrm>
            <a:off x="4251378" y="2258320"/>
            <a:ext cx="13052" cy="81508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Flowchart: Merge 65"/>
          <p:cNvSpPr/>
          <p:nvPr/>
        </p:nvSpPr>
        <p:spPr>
          <a:xfrm rot="16200000">
            <a:off x="4251378" y="2163070"/>
            <a:ext cx="1905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1" name="Picture 3" descr="ANd9GcSLxaNykfkbVO77KDF6K-JqBRQfJSZoRjyGUU0zBXM9PNkgbW2P"/>
          <p:cNvPicPr>
            <a:picLocks noChangeAspect="1" noChangeArrowheads="1"/>
          </p:cNvPicPr>
          <p:nvPr/>
        </p:nvPicPr>
        <p:blipFill rotWithShape="1">
          <a:blip r:embed="rId6">
            <a:extLst>
              <a:ext uri="{28A0092B-C50C-407E-A947-70E740481C1C}">
                <a14:useLocalDpi xmlns:a14="http://schemas.microsoft.com/office/drawing/2010/main" val="0"/>
              </a:ext>
            </a:extLst>
          </a:blip>
          <a:srcRect b="29833"/>
          <a:stretch/>
        </p:blipFill>
        <p:spPr bwMode="auto">
          <a:xfrm>
            <a:off x="1726533" y="1871500"/>
            <a:ext cx="1515329" cy="964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2" name="Picture 4" descr="578256_583163958362475_734605170_n"/>
          <p:cNvPicPr>
            <a:picLocks noChangeAspect="1" noChangeArrowheads="1"/>
          </p:cNvPicPr>
          <p:nvPr/>
        </p:nvPicPr>
        <p:blipFill>
          <a:blip r:embed="rId7" cstate="print">
            <a:extLst>
              <a:ext uri="{28A0092B-C50C-407E-A947-70E740481C1C}">
                <a14:useLocalDpi xmlns:a14="http://schemas.microsoft.com/office/drawing/2010/main" val="0"/>
              </a:ext>
            </a:extLst>
          </a:blip>
          <a:srcRect l="42509"/>
          <a:stretch>
            <a:fillRect/>
          </a:stretch>
        </p:blipFill>
        <p:spPr bwMode="auto">
          <a:xfrm>
            <a:off x="3709270" y="5161553"/>
            <a:ext cx="1185114" cy="1547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descr="F:\Photos and Media\DREAMers\MSUD Passes Tuition Equity.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444" t="10883" r="3231" b="8483"/>
          <a:stretch/>
        </p:blipFill>
        <p:spPr bwMode="auto">
          <a:xfrm>
            <a:off x="7072977" y="204158"/>
            <a:ext cx="1766223" cy="12181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580583_583163928362478_1517391688_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99971" y="5475426"/>
            <a:ext cx="1659648" cy="1244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6" name="Picture 8" descr="8ASSET signing"/>
          <p:cNvPicPr>
            <a:picLocks noChangeAspect="1" noChangeArrowheads="1"/>
          </p:cNvPicPr>
          <p:nvPr/>
        </p:nvPicPr>
        <p:blipFill rotWithShape="1">
          <a:blip r:embed="rId10">
            <a:extLst>
              <a:ext uri="{28A0092B-C50C-407E-A947-70E740481C1C}">
                <a14:useLocalDpi xmlns:a14="http://schemas.microsoft.com/office/drawing/2010/main" val="0"/>
              </a:ext>
            </a:extLst>
          </a:blip>
          <a:srcRect l="1924" r="20352"/>
          <a:stretch/>
        </p:blipFill>
        <p:spPr bwMode="auto">
          <a:xfrm>
            <a:off x="811165" y="5525385"/>
            <a:ext cx="1244389" cy="9376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73" name="Straight Connector 72"/>
          <p:cNvCxnSpPr>
            <a:stCxn id="74" idx="0"/>
          </p:cNvCxnSpPr>
          <p:nvPr/>
        </p:nvCxnSpPr>
        <p:spPr>
          <a:xfrm>
            <a:off x="6109855" y="2249804"/>
            <a:ext cx="13052" cy="81508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Flowchart: Merge 73"/>
          <p:cNvSpPr/>
          <p:nvPr/>
        </p:nvSpPr>
        <p:spPr>
          <a:xfrm rot="16200000">
            <a:off x="6109855" y="2154554"/>
            <a:ext cx="190500" cy="190500"/>
          </a:xfrm>
          <a:prstGeom prst="flowChartMerge">
            <a:avLst/>
          </a:prstGeom>
          <a:solidFill>
            <a:srgbClr val="0072BC"/>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6199461" y="1771634"/>
            <a:ext cx="928357" cy="1015663"/>
          </a:xfrm>
          <a:prstGeom prst="rect">
            <a:avLst/>
          </a:prstGeom>
          <a:noFill/>
        </p:spPr>
        <p:txBody>
          <a:bodyPr wrap="square" rtlCol="0">
            <a:spAutoFit/>
          </a:bodyPr>
          <a:lstStyle/>
          <a:p>
            <a:r>
              <a:rPr lang="en-US" sz="1000" dirty="0" smtClean="0"/>
              <a:t>First Keeping </a:t>
            </a:r>
          </a:p>
          <a:p>
            <a:r>
              <a:rPr lang="en-US" sz="1000" dirty="0" smtClean="0"/>
              <a:t>the </a:t>
            </a:r>
          </a:p>
          <a:p>
            <a:r>
              <a:rPr lang="en-US" sz="1000" dirty="0" smtClean="0"/>
              <a:t>DREAM Alive Conference</a:t>
            </a:r>
            <a:endParaRPr lang="en-US" sz="1000" dirty="0"/>
          </a:p>
        </p:txBody>
      </p:sp>
    </p:spTree>
    <p:custDataLst>
      <p:tags r:id="rId1"/>
    </p:custDataLst>
    <p:extLst>
      <p:ext uri="{BB962C8B-B14F-4D97-AF65-F5344CB8AC3E}">
        <p14:creationId xmlns:p14="http://schemas.microsoft.com/office/powerpoint/2010/main" val="33280634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mplementation</a:t>
            </a:r>
            <a:endParaRPr lang="en-US" dirty="0"/>
          </a:p>
        </p:txBody>
      </p:sp>
      <p:sp>
        <p:nvSpPr>
          <p:cNvPr id="3" name="Content Placeholder 2"/>
          <p:cNvSpPr>
            <a:spLocks noGrp="1"/>
          </p:cNvSpPr>
          <p:nvPr>
            <p:ph idx="1"/>
          </p:nvPr>
        </p:nvSpPr>
        <p:spPr/>
        <p:txBody>
          <a:bodyPr>
            <a:normAutofit lnSpcReduction="10000"/>
          </a:bodyPr>
          <a:lstStyle/>
          <a:p>
            <a:r>
              <a:rPr lang="en-US" dirty="0"/>
              <a:t>Statewide implementation </a:t>
            </a:r>
            <a:r>
              <a:rPr lang="en-US" dirty="0" smtClean="0"/>
              <a:t>outreach</a:t>
            </a:r>
            <a:endParaRPr lang="en-US" dirty="0"/>
          </a:p>
          <a:p>
            <a:r>
              <a:rPr lang="en-US" dirty="0" smtClean="0"/>
              <a:t>College In Colorado, </a:t>
            </a:r>
            <a:r>
              <a:rPr lang="en-US" dirty="0"/>
              <a:t>with partner organizations, are coordinating and conducting:</a:t>
            </a:r>
          </a:p>
          <a:p>
            <a:pPr lvl="1"/>
            <a:r>
              <a:rPr lang="en-US" dirty="0"/>
              <a:t>K-12 and Higher Ed counselor trainings</a:t>
            </a:r>
          </a:p>
          <a:p>
            <a:pPr lvl="1"/>
            <a:r>
              <a:rPr lang="en-US" dirty="0"/>
              <a:t>Higher Ed institution assistance with implementing new tuition rate </a:t>
            </a:r>
          </a:p>
          <a:p>
            <a:pPr lvl="1"/>
            <a:r>
              <a:rPr lang="en-US" dirty="0"/>
              <a:t>Student outreach and information sessions</a:t>
            </a:r>
          </a:p>
          <a:p>
            <a:pPr lvl="1"/>
            <a:r>
              <a:rPr lang="en-US" dirty="0"/>
              <a:t>Community information meetings (incl. Spanish)</a:t>
            </a:r>
          </a:p>
          <a:p>
            <a:pPr lvl="1"/>
            <a:r>
              <a:rPr lang="en-US" dirty="0"/>
              <a:t>Informational website, promotional materials and social media outreach</a:t>
            </a:r>
          </a:p>
          <a:p>
            <a:pPr lvl="1"/>
            <a:r>
              <a:rPr lang="en-US" dirty="0"/>
              <a:t>Resources for DACA applications </a:t>
            </a:r>
          </a:p>
        </p:txBody>
      </p:sp>
    </p:spTree>
    <p:extLst>
      <p:ext uri="{BB962C8B-B14F-4D97-AF65-F5344CB8AC3E}">
        <p14:creationId xmlns:p14="http://schemas.microsoft.com/office/powerpoint/2010/main" val="239890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8839200" cy="1143000"/>
          </a:xfrm>
        </p:spPr>
        <p:txBody>
          <a:bodyPr>
            <a:noAutofit/>
          </a:bodyPr>
          <a:lstStyle/>
          <a:p>
            <a:r>
              <a:rPr lang="en-US" sz="2000" dirty="0"/>
              <a:t>2013-2014 Estimated cost for a  Full-time Student </a:t>
            </a:r>
            <a:r>
              <a:rPr lang="en-US" sz="1400" dirty="0"/>
              <a:t>(15 Credits per Semester) </a:t>
            </a:r>
            <a:r>
              <a:rPr lang="en-US" sz="2000" dirty="0"/>
              <a:t>for One </a:t>
            </a:r>
            <a:r>
              <a:rPr lang="en-US" sz="2000" dirty="0" smtClean="0"/>
              <a:t>Year</a:t>
            </a:r>
            <a:endParaRPr lang="en-US" sz="2000" dirty="0"/>
          </a:p>
        </p:txBody>
      </p:sp>
      <p:graphicFrame>
        <p:nvGraphicFramePr>
          <p:cNvPr id="6" name="Table 5"/>
          <p:cNvGraphicFramePr>
            <a:graphicFrameLocks noGrp="1"/>
          </p:cNvGraphicFramePr>
          <p:nvPr>
            <p:extLst>
              <p:ext uri="{D42A27DB-BD31-4B8C-83A1-F6EECF244321}">
                <p14:modId xmlns:p14="http://schemas.microsoft.com/office/powerpoint/2010/main" val="4267772173"/>
              </p:ext>
            </p:extLst>
          </p:nvPr>
        </p:nvGraphicFramePr>
        <p:xfrm>
          <a:off x="457200" y="802656"/>
          <a:ext cx="8534399" cy="6074394"/>
        </p:xfrm>
        <a:graphic>
          <a:graphicData uri="http://schemas.openxmlformats.org/drawingml/2006/table">
            <a:tbl>
              <a:tblPr firstRow="1" bandRow="1">
                <a:tableStyleId>{5C22544A-7EE6-4342-B048-85BDC9FD1C3A}</a:tableStyleId>
              </a:tblPr>
              <a:tblGrid>
                <a:gridCol w="3152312"/>
                <a:gridCol w="2192913"/>
                <a:gridCol w="1594587"/>
                <a:gridCol w="1594587"/>
              </a:tblGrid>
              <a:tr h="651243">
                <a:tc>
                  <a:txBody>
                    <a:bodyPr/>
                    <a:lstStyle/>
                    <a:p>
                      <a:pPr algn="ctr"/>
                      <a:r>
                        <a:rPr lang="en-US" sz="1400" dirty="0" smtClean="0"/>
                        <a:t>School</a:t>
                      </a:r>
                      <a:endParaRPr lang="en-US" sz="1400" dirty="0"/>
                    </a:p>
                  </a:txBody>
                  <a:tcPr/>
                </a:tc>
                <a:tc>
                  <a:txBody>
                    <a:bodyPr/>
                    <a:lstStyle/>
                    <a:p>
                      <a:r>
                        <a:rPr lang="en-US" sz="1400" dirty="0" smtClean="0"/>
                        <a:t>Residency Tuition and Fees, Students</a:t>
                      </a:r>
                      <a:r>
                        <a:rPr lang="en-US" sz="1400" baseline="0" dirty="0" smtClean="0"/>
                        <a:t> Share</a:t>
                      </a:r>
                      <a:endParaRPr lang="en-US" sz="1400" dirty="0"/>
                    </a:p>
                  </a:txBody>
                  <a:tcPr/>
                </a:tc>
                <a:tc>
                  <a:txBody>
                    <a:bodyPr/>
                    <a:lstStyle/>
                    <a:p>
                      <a:r>
                        <a:rPr lang="en-US" sz="1400" dirty="0" smtClean="0"/>
                        <a:t>Resident tuition and fees</a:t>
                      </a:r>
                      <a:endParaRPr lang="en-US" sz="1400" dirty="0"/>
                    </a:p>
                  </a:txBody>
                  <a:tcPr/>
                </a:tc>
                <a:tc>
                  <a:txBody>
                    <a:bodyPr/>
                    <a:lstStyle/>
                    <a:p>
                      <a:r>
                        <a:rPr lang="en-US" sz="1400" dirty="0" smtClean="0"/>
                        <a:t>Non-resident tuition and fees</a:t>
                      </a:r>
                      <a:endParaRPr lang="en-US" sz="1400" dirty="0"/>
                    </a:p>
                  </a:txBody>
                  <a:tcPr/>
                </a:tc>
              </a:tr>
              <a:tr h="377307">
                <a:tc>
                  <a:txBody>
                    <a:bodyPr/>
                    <a:lstStyle/>
                    <a:p>
                      <a:r>
                        <a:rPr lang="en-US" sz="1400" dirty="0" smtClean="0"/>
                        <a:t>Colorado Mountain College</a:t>
                      </a:r>
                      <a:endParaRPr lang="en-US" sz="1400" dirty="0"/>
                    </a:p>
                  </a:txBody>
                  <a:tcPr/>
                </a:tc>
                <a:tc>
                  <a:txBody>
                    <a:bodyPr/>
                    <a:lstStyle/>
                    <a:p>
                      <a:r>
                        <a:rPr lang="en-US" sz="1800" dirty="0" smtClean="0"/>
                        <a:t>$2,130</a:t>
                      </a:r>
                      <a:endParaRPr lang="en-US" sz="1800" dirty="0"/>
                    </a:p>
                  </a:txBody>
                  <a:tcPr/>
                </a:tc>
                <a:tc>
                  <a:txBody>
                    <a:bodyPr/>
                    <a:lstStyle/>
                    <a:p>
                      <a:r>
                        <a:rPr lang="en-US" sz="1800" dirty="0" smtClean="0"/>
                        <a:t>$3,300</a:t>
                      </a:r>
                      <a:endParaRPr lang="en-US" sz="1800" dirty="0"/>
                    </a:p>
                  </a:txBody>
                  <a:tcPr/>
                </a:tc>
                <a:tc>
                  <a:txBody>
                    <a:bodyPr/>
                    <a:lstStyle/>
                    <a:p>
                      <a:r>
                        <a:rPr lang="en-US" sz="1800" dirty="0" smtClean="0"/>
                        <a:t>$9,420</a:t>
                      </a:r>
                      <a:endParaRPr lang="en-US" sz="1800" dirty="0"/>
                    </a:p>
                  </a:txBody>
                  <a:tcPr/>
                </a:tc>
              </a:tr>
              <a:tr h="377307">
                <a:tc>
                  <a:txBody>
                    <a:bodyPr/>
                    <a:lstStyle/>
                    <a:p>
                      <a:r>
                        <a:rPr lang="en-US" sz="1400" dirty="0" smtClean="0"/>
                        <a:t>Aims Community College</a:t>
                      </a:r>
                      <a:endParaRPr lang="en-US" sz="1400" dirty="0"/>
                    </a:p>
                  </a:txBody>
                  <a:tcPr/>
                </a:tc>
                <a:tc>
                  <a:txBody>
                    <a:bodyPr/>
                    <a:lstStyle/>
                    <a:p>
                      <a:r>
                        <a:rPr lang="en-US" sz="1800" dirty="0" smtClean="0"/>
                        <a:t>$2,</a:t>
                      </a:r>
                      <a:r>
                        <a:rPr lang="en-US" sz="1800" baseline="0" dirty="0" smtClean="0"/>
                        <a:t> 711</a:t>
                      </a:r>
                      <a:endParaRPr lang="en-US" sz="1800" dirty="0"/>
                    </a:p>
                  </a:txBody>
                  <a:tcPr/>
                </a:tc>
                <a:tc>
                  <a:txBody>
                    <a:bodyPr/>
                    <a:lstStyle/>
                    <a:p>
                      <a:r>
                        <a:rPr lang="en-US" sz="1800" dirty="0" smtClean="0"/>
                        <a:t>$3,662</a:t>
                      </a:r>
                      <a:endParaRPr lang="en-US" sz="1800" dirty="0"/>
                    </a:p>
                  </a:txBody>
                  <a:tcPr/>
                </a:tc>
                <a:tc>
                  <a:txBody>
                    <a:bodyPr/>
                    <a:lstStyle/>
                    <a:p>
                      <a:r>
                        <a:rPr lang="en-US" sz="1800" dirty="0" smtClean="0"/>
                        <a:t>$13,446</a:t>
                      </a:r>
                      <a:endParaRPr lang="en-US" sz="1800" dirty="0"/>
                    </a:p>
                  </a:txBody>
                  <a:tcPr/>
                </a:tc>
              </a:tr>
              <a:tr h="377307">
                <a:tc>
                  <a:txBody>
                    <a:bodyPr/>
                    <a:lstStyle/>
                    <a:p>
                      <a:r>
                        <a:rPr lang="en-US" sz="1400" dirty="0" smtClean="0"/>
                        <a:t>Community College</a:t>
                      </a:r>
                      <a:r>
                        <a:rPr lang="en-US" sz="1400" baseline="0" dirty="0" smtClean="0"/>
                        <a:t> of Denver</a:t>
                      </a:r>
                      <a:endParaRPr lang="en-US" sz="1400" dirty="0"/>
                    </a:p>
                  </a:txBody>
                  <a:tcPr/>
                </a:tc>
                <a:tc>
                  <a:txBody>
                    <a:bodyPr/>
                    <a:lstStyle/>
                    <a:p>
                      <a:r>
                        <a:rPr lang="en-US" sz="1800" dirty="0" smtClean="0"/>
                        <a:t>$3,734</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$14,858</a:t>
                      </a:r>
                      <a:endParaRPr lang="en-US" sz="1800" dirty="0"/>
                    </a:p>
                  </a:txBody>
                  <a:tcPr/>
                </a:tc>
              </a:tr>
              <a:tr h="377307">
                <a:tc>
                  <a:txBody>
                    <a:bodyPr/>
                    <a:lstStyle/>
                    <a:p>
                      <a:r>
                        <a:rPr lang="en-US" sz="1400" dirty="0" smtClean="0"/>
                        <a:t>Adams State</a:t>
                      </a:r>
                      <a:endParaRPr lang="en-US" sz="1400" dirty="0"/>
                    </a:p>
                  </a:txBody>
                  <a:tcPr/>
                </a:tc>
                <a:tc>
                  <a:txBody>
                    <a:bodyPr/>
                    <a:lstStyle/>
                    <a:p>
                      <a:r>
                        <a:rPr lang="en-US" sz="1800" dirty="0" smtClean="0"/>
                        <a:t>$7,450</a:t>
                      </a:r>
                      <a:endParaRPr lang="en-US" sz="1800" dirty="0"/>
                    </a:p>
                  </a:txBody>
                  <a:tcPr/>
                </a:tc>
                <a:tc>
                  <a:txBody>
                    <a:bodyPr/>
                    <a:lstStyle/>
                    <a:p>
                      <a:r>
                        <a:rPr lang="en-US" sz="1800" dirty="0" smtClean="0"/>
                        <a:t>$9,370</a:t>
                      </a:r>
                      <a:endParaRPr lang="en-US" sz="1800" dirty="0"/>
                    </a:p>
                  </a:txBody>
                  <a:tcPr/>
                </a:tc>
                <a:tc>
                  <a:txBody>
                    <a:bodyPr/>
                    <a:lstStyle/>
                    <a:p>
                      <a:r>
                        <a:rPr lang="en-US" sz="1800" dirty="0" smtClean="0"/>
                        <a:t>$18,082</a:t>
                      </a:r>
                      <a:endParaRPr lang="en-US" sz="1800" dirty="0"/>
                    </a:p>
                  </a:txBody>
                  <a:tcPr/>
                </a:tc>
              </a:tr>
              <a:tr h="377307">
                <a:tc>
                  <a:txBody>
                    <a:bodyPr/>
                    <a:lstStyle/>
                    <a:p>
                      <a:r>
                        <a:rPr lang="en-US" sz="1400" dirty="0" smtClean="0"/>
                        <a:t>Metro State</a:t>
                      </a:r>
                      <a:r>
                        <a:rPr lang="en-US" sz="1400" baseline="0" dirty="0" smtClean="0"/>
                        <a:t> University of Denver</a:t>
                      </a:r>
                      <a:endParaRPr lang="en-US" sz="1400" dirty="0">
                        <a:solidFill>
                          <a:schemeClr val="tx1"/>
                        </a:solidFill>
                      </a:endParaRPr>
                    </a:p>
                  </a:txBody>
                  <a:tcPr/>
                </a:tc>
                <a:tc>
                  <a:txBody>
                    <a:bodyPr/>
                    <a:lstStyle/>
                    <a:p>
                      <a:r>
                        <a:rPr lang="en-US" sz="1800" dirty="0" smtClean="0"/>
                        <a:t>$7,723</a:t>
                      </a:r>
                      <a:endParaRPr lang="en-US" sz="1800" dirty="0">
                        <a:solidFill>
                          <a:schemeClr val="tx1"/>
                        </a:solidFill>
                      </a:endParaRPr>
                    </a:p>
                  </a:txBody>
                  <a:tcPr/>
                </a:tc>
                <a:tc>
                  <a:txBody>
                    <a:bodyPr/>
                    <a:lstStyle/>
                    <a:p>
                      <a:r>
                        <a:rPr lang="en-US" sz="1800" dirty="0" smtClean="0"/>
                        <a:t>$9,643</a:t>
                      </a:r>
                      <a:endParaRPr lang="en-US" sz="1800" dirty="0">
                        <a:solidFill>
                          <a:schemeClr val="tx1"/>
                        </a:solidFill>
                      </a:endParaRPr>
                    </a:p>
                  </a:txBody>
                  <a:tcPr/>
                </a:tc>
                <a:tc>
                  <a:txBody>
                    <a:bodyPr/>
                    <a:lstStyle/>
                    <a:p>
                      <a:r>
                        <a:rPr lang="en-US" sz="1800" dirty="0" smtClean="0"/>
                        <a:t>$19,816</a:t>
                      </a:r>
                      <a:endParaRPr lang="en-US" sz="1800" dirty="0">
                        <a:solidFill>
                          <a:schemeClr val="tx1"/>
                        </a:solidFill>
                      </a:endParaRPr>
                    </a:p>
                  </a:txBody>
                  <a:tcPr/>
                </a:tc>
              </a:tr>
              <a:tr h="377307">
                <a:tc>
                  <a:txBody>
                    <a:bodyPr/>
                    <a:lstStyle/>
                    <a:p>
                      <a:r>
                        <a:rPr lang="en-US" sz="1400" dirty="0" smtClean="0"/>
                        <a:t>CSU Pueblo </a:t>
                      </a:r>
                      <a:endParaRPr lang="en-US" sz="1400" dirty="0"/>
                    </a:p>
                  </a:txBody>
                  <a:tcPr/>
                </a:tc>
                <a:tc>
                  <a:txBody>
                    <a:bodyPr/>
                    <a:lstStyle/>
                    <a:p>
                      <a:r>
                        <a:rPr lang="en-US" sz="1800" dirty="0" smtClean="0"/>
                        <a:t>$7,327</a:t>
                      </a:r>
                      <a:endParaRPr lang="en-US" sz="1800" dirty="0"/>
                    </a:p>
                  </a:txBody>
                  <a:tcPr/>
                </a:tc>
                <a:tc>
                  <a:txBody>
                    <a:bodyPr/>
                    <a:lstStyle/>
                    <a:p>
                      <a:r>
                        <a:rPr lang="en-US" sz="1800" dirty="0" smtClean="0"/>
                        <a:t>$9,247</a:t>
                      </a:r>
                      <a:endParaRPr lang="en-US" sz="1800" dirty="0"/>
                    </a:p>
                  </a:txBody>
                  <a:tcPr/>
                </a:tc>
                <a:tc>
                  <a:txBody>
                    <a:bodyPr/>
                    <a:lstStyle/>
                    <a:p>
                      <a:r>
                        <a:rPr lang="en-US" sz="1800" dirty="0" smtClean="0"/>
                        <a:t>$17,649</a:t>
                      </a:r>
                      <a:endParaRPr lang="en-US" sz="1800" dirty="0"/>
                    </a:p>
                  </a:txBody>
                  <a:tcPr/>
                </a:tc>
              </a:tr>
              <a:tr h="377307">
                <a:tc>
                  <a:txBody>
                    <a:bodyPr/>
                    <a:lstStyle/>
                    <a:p>
                      <a:r>
                        <a:rPr lang="en-US" sz="1400" dirty="0" smtClean="0"/>
                        <a:t>Western State</a:t>
                      </a:r>
                      <a:endParaRPr lang="en-US" sz="1400" dirty="0"/>
                    </a:p>
                  </a:txBody>
                  <a:tcPr/>
                </a:tc>
                <a:tc>
                  <a:txBody>
                    <a:bodyPr/>
                    <a:lstStyle/>
                    <a:p>
                      <a:r>
                        <a:rPr lang="en-US" sz="1800" dirty="0" smtClean="0"/>
                        <a:t>$7,343</a:t>
                      </a:r>
                      <a:endParaRPr lang="en-US" sz="1800" dirty="0"/>
                    </a:p>
                  </a:txBody>
                  <a:tcPr/>
                </a:tc>
                <a:tc>
                  <a:txBody>
                    <a:bodyPr/>
                    <a:lstStyle/>
                    <a:p>
                      <a:r>
                        <a:rPr lang="en-US" sz="1800" dirty="0" smtClean="0"/>
                        <a:t>$9,263</a:t>
                      </a:r>
                      <a:endParaRPr lang="en-US" sz="1800" dirty="0"/>
                    </a:p>
                  </a:txBody>
                  <a:tcPr/>
                </a:tc>
                <a:tc>
                  <a:txBody>
                    <a:bodyPr/>
                    <a:lstStyle/>
                    <a:p>
                      <a:r>
                        <a:rPr lang="en-US" sz="1800" dirty="0" smtClean="0"/>
                        <a:t>$17,944</a:t>
                      </a:r>
                      <a:endParaRPr lang="en-US" sz="1800" dirty="0"/>
                    </a:p>
                  </a:txBody>
                  <a:tcPr/>
                </a:tc>
              </a:tr>
              <a:tr h="377307">
                <a:tc>
                  <a:txBody>
                    <a:bodyPr/>
                    <a:lstStyle/>
                    <a:p>
                      <a:r>
                        <a:rPr lang="en-US" sz="1400" dirty="0" smtClean="0"/>
                        <a:t>Fort Lewis College</a:t>
                      </a:r>
                      <a:endParaRPr lang="en-US" sz="1400" dirty="0"/>
                    </a:p>
                  </a:txBody>
                  <a:tcPr/>
                </a:tc>
                <a:tc>
                  <a:txBody>
                    <a:bodyPr/>
                    <a:lstStyle/>
                    <a:p>
                      <a:r>
                        <a:rPr lang="en-US" sz="1800" dirty="0" smtClean="0"/>
                        <a:t>$4,</a:t>
                      </a:r>
                      <a:r>
                        <a:rPr lang="en-US" sz="1800" baseline="0" dirty="0" smtClean="0"/>
                        <a:t>306</a:t>
                      </a:r>
                      <a:endParaRPr lang="en-US" sz="1800" dirty="0"/>
                    </a:p>
                  </a:txBody>
                  <a:tcPr/>
                </a:tc>
                <a:tc>
                  <a:txBody>
                    <a:bodyPr/>
                    <a:lstStyle/>
                    <a:p>
                      <a:r>
                        <a:rPr lang="en-US" sz="1800" dirty="0" smtClean="0"/>
                        <a:t>$5,654</a:t>
                      </a:r>
                      <a:endParaRPr lang="en-US" sz="1800" dirty="0"/>
                    </a:p>
                  </a:txBody>
                  <a:tcPr/>
                </a:tc>
                <a:tc>
                  <a:txBody>
                    <a:bodyPr/>
                    <a:lstStyle/>
                    <a:p>
                      <a:r>
                        <a:rPr lang="en-US" sz="1800" dirty="0" smtClean="0"/>
                        <a:t>$17,762</a:t>
                      </a:r>
                      <a:endParaRPr lang="en-US" sz="1800" dirty="0"/>
                    </a:p>
                  </a:txBody>
                  <a:tcPr/>
                </a:tc>
              </a:tr>
              <a:tr h="377307">
                <a:tc>
                  <a:txBody>
                    <a:bodyPr/>
                    <a:lstStyle/>
                    <a:p>
                      <a:r>
                        <a:rPr lang="en-US" sz="1400" dirty="0" smtClean="0"/>
                        <a:t>Colorado Mesa</a:t>
                      </a:r>
                      <a:endParaRPr lang="en-US" sz="1400" dirty="0"/>
                    </a:p>
                  </a:txBody>
                  <a:tcPr/>
                </a:tc>
                <a:tc>
                  <a:txBody>
                    <a:bodyPr/>
                    <a:lstStyle/>
                    <a:p>
                      <a:r>
                        <a:rPr lang="en-US" sz="1800" dirty="0" smtClean="0"/>
                        <a:t>$7,206</a:t>
                      </a:r>
                      <a:endParaRPr lang="en-US" sz="1800" dirty="0"/>
                    </a:p>
                  </a:txBody>
                  <a:tcPr/>
                </a:tc>
                <a:tc>
                  <a:txBody>
                    <a:bodyPr/>
                    <a:lstStyle/>
                    <a:p>
                      <a:r>
                        <a:rPr lang="en-US" sz="1800" dirty="0" smtClean="0"/>
                        <a:t>$9,126</a:t>
                      </a:r>
                      <a:endParaRPr lang="en-US" sz="1800" dirty="0"/>
                    </a:p>
                  </a:txBody>
                  <a:tcPr/>
                </a:tc>
                <a:tc>
                  <a:txBody>
                    <a:bodyPr/>
                    <a:lstStyle/>
                    <a:p>
                      <a:r>
                        <a:rPr lang="en-US" sz="1800" dirty="0" smtClean="0"/>
                        <a:t>$17,945</a:t>
                      </a:r>
                      <a:endParaRPr lang="en-US" sz="1800" dirty="0"/>
                    </a:p>
                  </a:txBody>
                  <a:tcPr/>
                </a:tc>
              </a:tr>
              <a:tr h="377307">
                <a:tc>
                  <a:txBody>
                    <a:bodyPr/>
                    <a:lstStyle/>
                    <a:p>
                      <a:r>
                        <a:rPr lang="en-US" sz="1400" dirty="0" smtClean="0"/>
                        <a:t>University of Northern Colorado</a:t>
                      </a:r>
                      <a:endParaRPr lang="en-US" sz="1400" dirty="0"/>
                    </a:p>
                  </a:txBody>
                  <a:tcPr/>
                </a:tc>
                <a:tc>
                  <a:txBody>
                    <a:bodyPr/>
                    <a:lstStyle/>
                    <a:p>
                      <a:r>
                        <a:rPr lang="en-US" sz="1800" dirty="0" smtClean="0"/>
                        <a:t>$7,166</a:t>
                      </a:r>
                      <a:endParaRPr lang="en-US" sz="1800" dirty="0"/>
                    </a:p>
                  </a:txBody>
                  <a:tcPr/>
                </a:tc>
                <a:tc>
                  <a:txBody>
                    <a:bodyPr/>
                    <a:lstStyle/>
                    <a:p>
                      <a:r>
                        <a:rPr lang="en-US" sz="1800" dirty="0" smtClean="0"/>
                        <a:t>$11,006</a:t>
                      </a:r>
                      <a:endParaRPr lang="en-US" sz="1800" dirty="0"/>
                    </a:p>
                  </a:txBody>
                  <a:tcPr/>
                </a:tc>
                <a:tc>
                  <a:txBody>
                    <a:bodyPr/>
                    <a:lstStyle/>
                    <a:p>
                      <a:r>
                        <a:rPr lang="en-US" sz="1800" dirty="0" smtClean="0"/>
                        <a:t>$18,710</a:t>
                      </a:r>
                      <a:endParaRPr lang="en-US" sz="1800" dirty="0"/>
                    </a:p>
                  </a:txBody>
                  <a:tcPr/>
                </a:tc>
              </a:tr>
              <a:tr h="377307">
                <a:tc>
                  <a:txBody>
                    <a:bodyPr/>
                    <a:lstStyle/>
                    <a:p>
                      <a:r>
                        <a:rPr lang="en-US" sz="1400" dirty="0" smtClean="0"/>
                        <a:t>University of Colorado-</a:t>
                      </a:r>
                      <a:r>
                        <a:rPr lang="en-US" sz="1400" baseline="0" dirty="0" smtClean="0"/>
                        <a:t> Co Springs</a:t>
                      </a:r>
                      <a:endParaRPr lang="en-US" sz="1400" dirty="0"/>
                    </a:p>
                  </a:txBody>
                  <a:tcPr/>
                </a:tc>
                <a:tc>
                  <a:txBody>
                    <a:bodyPr/>
                    <a:lstStyle/>
                    <a:p>
                      <a:r>
                        <a:rPr lang="en-US" sz="1800" dirty="0" smtClean="0"/>
                        <a:t>$9,847</a:t>
                      </a:r>
                      <a:endParaRPr lang="en-US" sz="1800" dirty="0"/>
                    </a:p>
                  </a:txBody>
                  <a:tcPr/>
                </a:tc>
                <a:tc>
                  <a:txBody>
                    <a:bodyPr/>
                    <a:lstStyle/>
                    <a:p>
                      <a:r>
                        <a:rPr lang="en-US" sz="1800" dirty="0" smtClean="0"/>
                        <a:t>$11,767</a:t>
                      </a:r>
                      <a:endParaRPr lang="en-US" sz="1800" dirty="0"/>
                    </a:p>
                  </a:txBody>
                  <a:tcPr/>
                </a:tc>
                <a:tc>
                  <a:txBody>
                    <a:bodyPr/>
                    <a:lstStyle/>
                    <a:p>
                      <a:r>
                        <a:rPr lang="en-US" sz="1800" dirty="0" smtClean="0"/>
                        <a:t>$19,765</a:t>
                      </a:r>
                      <a:endParaRPr lang="en-US" sz="1800" dirty="0"/>
                    </a:p>
                  </a:txBody>
                  <a:tcPr/>
                </a:tc>
              </a:tr>
              <a:tr h="377307">
                <a:tc>
                  <a:txBody>
                    <a:bodyPr/>
                    <a:lstStyle/>
                    <a:p>
                      <a:r>
                        <a:rPr lang="en-US" sz="1400" dirty="0" smtClean="0"/>
                        <a:t>Colorado State University</a:t>
                      </a:r>
                      <a:endParaRPr lang="en-US" sz="1400" dirty="0"/>
                    </a:p>
                  </a:txBody>
                  <a:tcPr/>
                </a:tc>
                <a:tc>
                  <a:txBody>
                    <a:bodyPr/>
                    <a:lstStyle/>
                    <a:p>
                      <a:r>
                        <a:rPr lang="en-US" sz="1800" dirty="0" smtClean="0"/>
                        <a:t>$9,313</a:t>
                      </a:r>
                      <a:endParaRPr lang="en-US" sz="1800" dirty="0"/>
                    </a:p>
                  </a:txBody>
                  <a:tcPr/>
                </a:tc>
                <a:tc>
                  <a:txBody>
                    <a:bodyPr/>
                    <a:lstStyle/>
                    <a:p>
                      <a:r>
                        <a:rPr lang="en-US" sz="1800" dirty="0" smtClean="0"/>
                        <a:t>$11,233</a:t>
                      </a:r>
                      <a:endParaRPr lang="en-US" sz="1800" dirty="0"/>
                    </a:p>
                  </a:txBody>
                  <a:tcPr/>
                </a:tc>
                <a:tc>
                  <a:txBody>
                    <a:bodyPr/>
                    <a:lstStyle/>
                    <a:p>
                      <a:r>
                        <a:rPr lang="en-US" sz="1800" dirty="0" smtClean="0"/>
                        <a:t>$25,166</a:t>
                      </a:r>
                      <a:endParaRPr lang="en-US" sz="1800" dirty="0"/>
                    </a:p>
                  </a:txBody>
                  <a:tcPr/>
                </a:tc>
              </a:tr>
              <a:tr h="377307">
                <a:tc>
                  <a:txBody>
                    <a:bodyPr/>
                    <a:lstStyle/>
                    <a:p>
                      <a:r>
                        <a:rPr lang="en-US" sz="1400" dirty="0" smtClean="0"/>
                        <a:t>University of Colorado</a:t>
                      </a:r>
                      <a:r>
                        <a:rPr lang="en-US" sz="1400" baseline="0" dirty="0" smtClean="0"/>
                        <a:t> – Boulder</a:t>
                      </a:r>
                      <a:endParaRPr lang="en-US" sz="1400" dirty="0"/>
                    </a:p>
                  </a:txBody>
                  <a:tcPr/>
                </a:tc>
                <a:tc>
                  <a:txBody>
                    <a:bodyPr/>
                    <a:lstStyle/>
                    <a:p>
                      <a:r>
                        <a:rPr lang="en-US" sz="1800" dirty="0" smtClean="0"/>
                        <a:t>$10,240</a:t>
                      </a:r>
                      <a:endParaRPr lang="en-US" sz="1800" dirty="0"/>
                    </a:p>
                  </a:txBody>
                  <a:tcPr/>
                </a:tc>
                <a:tc>
                  <a:txBody>
                    <a:bodyPr/>
                    <a:lstStyle/>
                    <a:p>
                      <a:r>
                        <a:rPr lang="en-US" sz="1800" dirty="0" smtClean="0"/>
                        <a:t>$12,160</a:t>
                      </a:r>
                      <a:endParaRPr lang="en-US" sz="1800" dirty="0"/>
                    </a:p>
                  </a:txBody>
                  <a:tcPr/>
                </a:tc>
                <a:tc>
                  <a:txBody>
                    <a:bodyPr/>
                    <a:lstStyle/>
                    <a:p>
                      <a:r>
                        <a:rPr lang="en-US" sz="1800" dirty="0" smtClean="0"/>
                        <a:t>$32,008</a:t>
                      </a:r>
                      <a:endParaRPr lang="en-US" sz="1800" dirty="0"/>
                    </a:p>
                  </a:txBody>
                  <a:tcPr/>
                </a:tc>
              </a:tr>
              <a:tr h="377307">
                <a:tc>
                  <a:txBody>
                    <a:bodyPr/>
                    <a:lstStyle/>
                    <a:p>
                      <a:r>
                        <a:rPr lang="en-US" sz="1400" dirty="0" smtClean="0"/>
                        <a:t>School of Mines</a:t>
                      </a:r>
                      <a:endParaRPr lang="en-US" sz="1400" dirty="0"/>
                    </a:p>
                  </a:txBody>
                  <a:tcPr/>
                </a:tc>
                <a:tc>
                  <a:txBody>
                    <a:bodyPr/>
                    <a:lstStyle/>
                    <a:p>
                      <a:r>
                        <a:rPr lang="en-US" sz="1800" dirty="0" smtClean="0"/>
                        <a:t>$16,485</a:t>
                      </a:r>
                      <a:endParaRPr lang="en-US" sz="1800" dirty="0"/>
                    </a:p>
                  </a:txBody>
                  <a:tcPr/>
                </a:tc>
                <a:tc>
                  <a:txBody>
                    <a:bodyPr/>
                    <a:lstStyle/>
                    <a:p>
                      <a:r>
                        <a:rPr lang="en-US" sz="1800" dirty="0" smtClean="0"/>
                        <a:t>$18,405</a:t>
                      </a:r>
                      <a:endParaRPr lang="en-US" sz="1800" dirty="0"/>
                    </a:p>
                  </a:txBody>
                  <a:tcPr/>
                </a:tc>
                <a:tc>
                  <a:txBody>
                    <a:bodyPr/>
                    <a:lstStyle/>
                    <a:p>
                      <a:r>
                        <a:rPr lang="en-US" sz="1800" dirty="0" smtClean="0"/>
                        <a:t>$32,415</a:t>
                      </a:r>
                      <a:endParaRPr lang="en-US" sz="1800" dirty="0"/>
                    </a:p>
                  </a:txBody>
                  <a:tcPr/>
                </a:tc>
              </a:tr>
            </a:tbl>
          </a:graphicData>
        </a:graphic>
      </p:graphicFrame>
      <p:sp>
        <p:nvSpPr>
          <p:cNvPr id="5" name="Rounded Rectangle 4"/>
          <p:cNvSpPr/>
          <p:nvPr/>
        </p:nvSpPr>
        <p:spPr>
          <a:xfrm>
            <a:off x="3505200" y="762000"/>
            <a:ext cx="2209800" cy="605558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09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College In Colorado, 1560 Broadway, Ste. 1700, Denver, CO</a:t>
            </a:r>
            <a:endParaRPr lang="en-US"/>
          </a:p>
        </p:txBody>
      </p:sp>
      <p:sp>
        <p:nvSpPr>
          <p:cNvPr id="6" name="Title 1"/>
          <p:cNvSpPr>
            <a:spLocks noGrp="1"/>
          </p:cNvSpPr>
          <p:nvPr>
            <p:ph type="title"/>
          </p:nvPr>
        </p:nvSpPr>
        <p:spPr>
          <a:xfrm>
            <a:off x="722376" y="1059712"/>
            <a:ext cx="7772400" cy="1828800"/>
          </a:xfrm>
        </p:spPr>
        <p:txBody>
          <a:bodyPr/>
          <a:lstStyle/>
          <a:p>
            <a:pPr algn="r"/>
            <a:r>
              <a:rPr lang="en-US" dirty="0" smtClean="0">
                <a:solidFill>
                  <a:schemeClr val="tx1"/>
                </a:solidFill>
              </a:rPr>
              <a:t>Who qualifies for ASSET?</a:t>
            </a:r>
            <a:endParaRPr lang="en-US" dirty="0">
              <a:solidFill>
                <a:schemeClr val="tx1"/>
              </a:solidFill>
            </a:endParaRPr>
          </a:p>
        </p:txBody>
      </p:sp>
    </p:spTree>
    <p:extLst>
      <p:ext uri="{BB962C8B-B14F-4D97-AF65-F5344CB8AC3E}">
        <p14:creationId xmlns:p14="http://schemas.microsoft.com/office/powerpoint/2010/main" val="122041278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ART_0" val="eyJSZW5kZXJpbmdPcHRpb25zIjp7Ik1pbGVzdG9uZXNPdmVybGFwcGluZ0hhbmRsaW5nT3B0aW9ucyI6MiwiVGFza3NXaXRoVGl0bGVzTG9uZ2VyVGhhblRoZVRhc2tTaGFwZURldGVjdGVkIjpmYWxzZX0sIlJlbmRlcmluZ01hcCI6eyJNaWxlc3RvbmVzIjpbeyJNaWxlc3RvbmVJZCI6IjFjODRlNDIyLTk2NjEtNGIwOC1hOWE3LTY0OGU5NTQwZWE0YiIsIlRpdGxlU2hhcGVOYW1lIjoiVGV4dEJveCA0OTEiLCJEYXRlU2hhcGVOYW1lIjoiVGV4dEJveCA0OTMiLCJNYXJrZXJTaGFwZU5hbWUiOiJGbG93Y2hhcnQ6IE1lcmdlIDQ4NyIsIkNvbm5lY3RvclNoYXBlTmFtZSI6IlN0cmFpZ2h0IENvbm5lY3RvciA0ODkifSx7Ik1pbGVzdG9uZUlkIjoiOGQzNDRlZmUtZTQzMi00N2QzLThiN2MtNDBiNmRiMmZmYWNjIiwiVGl0bGVTaGFwZU5hbWUiOiJUZXh0Qm94IDUwMSIsIkRhdGVTaGFwZU5hbWUiOiJUZXh0Qm94IDUwMyIsIk1hcmtlclNoYXBlTmFtZSI6IkZsb3djaGFydDogTWVyZ2UgNDk3IiwiQ29ubmVjdG9yU2hhcGVOYW1lIjoiU3RyYWlnaHQgQ29ubmVjdG9yIDQ5OSJ9LHsiTWlsZXN0b25lSWQiOiI4OTNlYWNkZS1kZThhLTRmNjItYTg0NC1iODMwMjA5MzI4ZDYiLCJUaXRsZVNoYXBlTmFtZSI6IlRleHRCb3ggNTExIiwiRGF0ZVNoYXBlTmFtZSI6IlRleHRCb3ggNTEzIiwiTWFya2VyU2hhcGVOYW1lIjoiRmxvd2NoYXJ0OiBNZXJnZSA1MDciLCJDb25uZWN0b3JTaGFwZU5hbWUiOiJTdHJhaWdodCBDb25uZWN0b3IgNTA5In0seyJNaWxlc3RvbmVJZCI6IjI2MTI3ZmQzLWExZTYtNDRmOC1hOTM3LTU1NWRmODJkM2U1NiIsIlRpdGxlU2hhcGVOYW1lIjoiVGV4dEJveCA1MjEiLCJEYXRlU2hhcGVOYW1lIjoiVGV4dEJveCA1MjMiLCJNYXJrZXJTaGFwZU5hbWUiOiJGbG93Y2hhcnQ6IE1lcmdlIDUxNyIsIkNvbm5lY3RvclNoYXBlTmFtZSI6IlN0cmFpZ2h0IENvbm5lY3RvciA1MTkifSx7Ik1pbGVzdG9uZUlkIjoiOWFiZWFhODgtMWM1OC00YzIxLTg0OTYtYzFjNzU3MzNhMjBmIiwiVGl0bGVTaGFwZU5hbWUiOiJUZXh0Qm94IDUzMSIsIkRhdGVTaGFwZU5hbWUiOiJUZXh0Qm94IDUzMyIsIk1hcmtlclNoYXBlTmFtZSI6IkZsb3djaGFydDogTWVyZ2UgNTI3IiwiQ29ubmVjdG9yU2hhcGVOYW1lIjoiU3RyYWlnaHQgQ29ubmVjdG9yIDUyOSJ9LHsiTWlsZXN0b25lSWQiOiI5MWE2NDVjZi0wNGU0LTRhNjAtYmRjNy05MGUxZTM3Y2E3NTEiLCJUaXRsZVNoYXBlTmFtZSI6IlRleHRCb3ggNTQxIiwiRGF0ZVNoYXBlTmFtZSI6IlRleHRCb3ggNTQzIiwiTWFya2VyU2hhcGVOYW1lIjoiRmxvd2NoYXJ0OiBNZXJnZSA1MzciLCJDb25uZWN0b3JTaGFwZU5hbWUiOiJTdHJhaWdodCBDb25uZWN0b3IgNTM5In0seyJNaWxlc3RvbmVJZCI6IjFhNTI5ZmY2LTE5NmYtNGQ2Mi04Mjg5LTMyYTg3YTk1NmRlYiIsIlRpdGxlU2hhcGVOYW1lIjoiVGV4dEJveCA1NTEiLCJEYXRlU2hhcGVOYW1lIjoiVGV4dEJveCA1NTMiLCJNYXJrZXJTaGFwZU5hbWUiOiJGbG93Y2hhcnQ6IE1lcmdlIDU0NyIsIkNvbm5lY3RvclNoYXBlTmFtZSI6IlN0cmFpZ2h0IENvbm5lY3RvciA1NDkifSx7Ik1pbGVzdG9uZUlkIjoiZjJlYmY2MzEtYTI2Yy00YzhlLTg2ODQtMzk0NTU3MjEzOTNiIiwiVGl0bGVTaGFwZU5hbWUiOiJUZXh0Qm94IDU2MSIsIkRhdGVTaGFwZU5hbWUiOiJUZXh0Qm94IDU2MyIsIk1hcmtlclNoYXBlTmFtZSI6IkZsb3djaGFydDogTWVyZ2UgNTU3IiwiQ29ubmVjdG9yU2hhcGVOYW1lIjoiU3RyYWlnaHQgQ29ubmVjdG9yIDU1OSJ9LHsiTWlsZXN0b25lSWQiOiIyMTQxNWQyNC1jZjQzLTQwYTMtYTI0OC1jMTkzM2EzMjk0NGEiLCJUaXRsZVNoYXBlTmFtZSI6IlRleHRCb3ggNTcxIiwiRGF0ZVNoYXBlTmFtZSI6IlRleHRCb3ggNTczIiwiTWFya2VyU2hhcGVOYW1lIjoiRmxvd2NoYXJ0OiBNZXJnZSA1NjciLCJDb25uZWN0b3JTaGFwZU5hbWUiOiJTdHJhaWdodCBDb25uZWN0b3IgNTY5In0seyJNaWxlc3RvbmVJZCI6ImU4NzRmYWJjLTA1ZDQtNDRhYy1iNzFhLWM5NDU0MTliYWY4MSIsIlRpdGxlU2hhcGVOYW1lIjoiVGV4dEJveCA1ODEiLCJEYXRlU2hhcGVOYW1lIjoiVGV4dEJveCA1ODMiLCJNYXJrZXJTaGFwZU5hbWUiOiJGbG93Y2hhcnQ6IE1lcmdlIDU3NyIsIkNvbm5lY3RvclNoYXBlTmFtZSI6IlN0cmFpZ2h0IENvbm5lY3RvciA1NzkifSx7Ik1pbGVzdG9uZUlkIjoiNmJiYTYyZmItMjgyOC00MGUzLTkzZmEtYWI3MjAxYWNiYTYxIiwiVGl0bGVTaGFwZU5hbWUiOiJUZXh0Qm94IDU5MSIsIkRhdGVTaGFwZU5hbWUiOiJUZXh0Qm94IDU5MyIsIk1hcmtlclNoYXBlTmFtZSI6IkZsb3djaGFydDogTWVyZ2UgNTg3IiwiQ29ubmVjdG9yU2hhcGVOYW1lIjoiU3RyYWlnaHQgQ29ubmVjdG9yIDU4OSJ9LHsiTWlsZXN0b25lSWQiOiI3YTBmNjFkYy0xNGQxLTQyMGEtYjZkYi1lMjAwMWZlZjg1NzAiLCJUaXRsZVNoYXBlTmFtZSI6IlRleHRCb3ggNjAxIiwiRGF0ZVNoYXBlTmFtZSI6IlRleHRCb3ggNjAzIiwiTWFya2VyU2hhcGVOYW1lIjoiRmxvd2NoYXJ0OiBNZXJnZSA1OTciLCJDb25uZWN0b3JTaGFwZU5hbWUiOiJTdHJhaWdodCBDb25uZWN0b3IgNTk5In0seyJNaWxlc3RvbmVJZCI6IjNlMmU3ZmJkLTA3NGItNDJhZi04NGY4LWIyNzFkNjAxODVhMSIsIlRpdGxlU2hhcGVOYW1lIjoiVGV4dEJveCA2MTEiLCJEYXRlU2hhcGVOYW1lIjoiVGV4dEJveCA2MTMiLCJNYXJrZXJTaGFwZU5hbWUiOiJGbG93Y2hhcnQ6IE1lcmdlIDYwNyIsIkNvbm5lY3RvclNoYXBlTmFtZSI6IlN0cmFpZ2h0IENvbm5lY3RvciA2MDkifSx7Ik1pbGVzdG9uZUlkIjoiMmY3ODI5MWItNTFiOC00NzcwLWI4MDktNjU1Y2RlZGU1NTliIiwiVGl0bGVTaGFwZU5hbWUiOiJUZXh0Qm94IDYyMSIsIkRhdGVTaGFwZU5hbWUiOiJUZXh0Qm94IDYyMyIsIk1hcmtlclNoYXBlTmFtZSI6IkZsb3djaGFydDogTWVyZ2UgNjE3IiwiQ29ubmVjdG9yU2hhcGVOYW1lIjoiU3RyYWlnaHQgQ29ubmVjdG9yIDYxOSJ9XSwiVGFza3MiOltdLCJUaW1lYmFuZCI6eyJFbGFwc2VkVGltZVNoYXBlTmFtZSI6IlJlY3RhbmdsZSA0ODIiLCJUb2RheU1hcmtlclNoYXBlTmFtZSI6Iklzb3NjZWxlcyBUcmlhbmdsZSA0ODQiLCJUb2RheU1hcmtlclRleHRTaGFwZU5hbWUiOiJUZXh0Qm94IDQ4NSIsIlJpZ2h0RW5kQ2Fwc1NoYXBlTmFtZSI6IlRleHRCb3ggNDgxIiwiTGVmdEVuZENhcHNTaGFwZU5hbWUiOiJUZXh0Qm94IDQ1OSIsIkVsYXBzZWRSZWN0YW5nbGVTaGFwZU5hbWUiOm51bGwsIlNlZ21lbnRTaGFwZXNOYW1lcyI6WyJSZWN0YW5nbGUgNDU3IiwiVGV4dEJveCA0NjAiLCJTdHJhaWdodCBDb25uZWN0b3IgNDYxIiwiVGV4dEJveCA0NjIiLCJTdHJhaWdodCBDb25uZWN0b3IgNDYzIiwiVGV4dEJveCA0NjQiLCJTdHJhaWdodCBDb25uZWN0b3IgNDY1IiwiVGV4dEJveCA0NjYiLCJTdHJhaWdodCBDb25uZWN0b3IgNDY3IiwiVGV4dEJveCA0NjgiLCJTdHJhaWdodCBDb25uZWN0b3IgNDY5IiwiVGV4dEJveCA0NzAiLCJTdHJhaWdodCBDb25uZWN0b3IgNDcxIiwiVGV4dEJveCA0NzIiLCJTdHJhaWdodCBDb25uZWN0b3IgNDczIiwiVGV4dEJveCA0NzQiLCJTdHJhaWdodCBDb25uZWN0b3IgNDc1IiwiVGV4dEJveCA0NzYiLCJTdHJhaWdodCBDb25uZWN0b3IgNDc3IiwiVGV4dEJveCA0NzgiLCJTdHJhaWdodCBDb25uZWN0b3IgNDc5IiwiVGV4dEJveCA0ODAiXX19LCJFZGl0aW9uIjowLCJDdWx0dXJlSW5mb05hbWUiOiJlbi1VUyIsIlZlcnNpb24iOiIyLjAuMC4wIiwiTWlsZXN0b25lcyI6W3siSW50ZXJuYWxJZCI6IjIxNDE1ZDI0LWNmNDMtNDBhMy1hMjQ4LWMxOTMzYTMyOTQ0YSIsIlRpdGxlTGVmdCI6Mjk5LjMzMzM3NCwiVGl0bGVUb3AiOjE4NC4wLCJUaXRsZVdpZHRoIjpudWxsLCJDb2xvciI6IjAsIDExNCwgMTg4IiwiVXRjRGF0ZSI6IjIwMDctMDEtMDFUMDA6MDA6MDBaIiwiVGl0bGUiOiJQcmlvciB0byAyMDA3IENvbG9yYWRvIG9mZmVyZWQgSW4tc3RhdGUgVHVpdGlvbiB0byB1bmRvY3VtZW50ZWQgc3R1ZGVudH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yZjc4MjkxYi01MWI4LTQ3NzAtYjgwOS02NTVjZGVkZTU1OWIiLCJUaXRsZUxlZnQiOjEwNS42LCJUaXRsZVRvcCI6Mjk5LjUsIlRpdGxlV2lkdGgiOm51bGwsIkNvbG9yIjoiMjM0LCAyMiwgMzAiLCJVdGNEYXRlIjoiMjAwMy0wMS0wMVQwMDowMDowMFoiLCJUaXRsZSI6IlJlcHJlc2VudGF0aXZlIFZhbCBWaWdpbCBpbnRyb2R1Y2VkIOKAnEluLVN0YXRl4oCdIExlZ2lzbGF0aW9uIGZvciB0aGUgZmlyc3QgdGltZSAoSEIwMy0xMTc44oCUIFRoZSBiaWxsIGZhaWxlZCIsIlN0eWxlIjoyLCJCZWxvd1RpbWViYW5kIjp0cnV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2UyZTdmYmQtMDc0Yi00MmFmLTg0ZjgtYjI3MWQ2MDE4NWExIiwiVGl0bGVMZWZ0IjoxNTQuMDAwMjI5LCJUaXRsZVRvcCI6Mjk5LjUsIlRpdGxlV2lkdGgiOm51bGwsIkNvbG9yIjoiMjM0LCAyMiwgMzAiLCJVdGNEYXRlIjoiMjAwNC0wMS0wMVQwMDowMDowMFoiLCJUaXRsZSI6IlJlcHJlc2VudGF0aXZlIFZhbCBWaWdpbCBpbnRyb2R1Y2VkIOKAnEluLVN0YXRl4oCdIExlZ2lzbGF0aW9uIGZvciB0aGUgc2Vjb25kIHRpbWUgKEhCIDA0LTExMzIp4oCUIFRoZSBiaWxsIGZhaWxlZCIsIlN0eWxlIjoyLCJCZWxvd1RpbWViYW5kIjp0cnV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2EwZjYxZGMtMTRkMS00MjBhLWI2ZGItZTIwMDFmZWY4NTcwIiwiVGl0bGVMZWZ0IjoyMDIuNTMyOTksIlRpdGxlVG9wIjoyOTkuNSwiVGl0bGVXaWR0aCI6bnVsbCwiQ29sb3IiOiIyMzQsIDIyLCAzMCIsIlV0Y0RhdGUiOiIyMDA1LTAxLTAxVDAwOjAwOjAwWiIsIlRpdGxlIjoiUmVwcmVzZW50YXRpdmUgVmFsIFZpZ2lsIGludHJvZHVjZWQg4oCcSW4tU3RhdGXigJ0gTGVnaXNsYXRpb24gZm9yIHRoZSB0aGlyZCB0aW1lIChIQjA14oCTIDExMjQp4oCUIFRoZSBiaWxsIGZhaWxlZCIsIlN0eWxlIjoyLCJCZWxvd1RpbWViYW5kIjp0cnV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NmJiYTYyZmItMjgyOC00MGUzLTkzZmEtYWI3MjAxYWNiYTYxIiwiVGl0bGVMZWZ0IjoyNTAuOTMzMjI4LCJUaXRsZVRvcCI6MTg0LjAsIlRpdGxlV2lkdGgiOm51bGwsIkNvbG9yIjoiMCwgMTE0LCAxODgiLCJVdGNEYXRlIjoiMjAwNi0wMS0wMVQwMDowMDowMFoiLCJUaXRsZSI6IkhCMDZT4oCTIDEwMjMgcGFzc2VkIGR1cmluZyBhIHNwZWNpYWwgc2Vzc2lvbiBtYWtpbmcgaW4tc3RhdGUgdHVpdGlvbiBmb3IgdW5kb2N1bWVudGVkIHN0dWRlbnRzIGlsbGVnYWxcclxyRGVudmVyIEltbWlncmF0aW9uIE1hcmNoZXM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JlODc0ZmFiYy0wNWQ0LTQ0YWMtYjcxYS1jOTQ1NDE5YmFmODEiLCJUaXRsZUxlZnQiOjI5OS4zMzMzNzQsIlRpdGxlVG9wIjoxODQuMCwiVGl0bGVXaWR0aCI6bnVsbCwiQ29sb3IiOiIwLCAxMTQsIDE4OCIsIlV0Y0RhdGUiOiIyMDA3LTAxLTAxVDAwOjAwOjAwWiIsIlRpdGxlIjoiUHVibGljIERlbW9uc3RyYXRpb25zOlxyV2Fsay1pbiBhdCBBdXJhcmlhIENhbXB1c1xyTWFyY2ggdG8gU2VuYXRvciBTYWxhemFy4oCZcyBPZmZpY2UgKDI1MCBwcGwpXHJQYXJ0aWNpcGF0aW9uIG9uIHRoZSBHb3Zlcm5vcnMgUC0yMCBDb3VuY2lsIG9uIEVkdWNhdGlvblxyTW9jayBHcmFkdWF0aW9uIGFuZCBQcmVzcyBDb25mZXJlbmNlcyIsIlN0eWxlIjoyLCJCZWxvd1RpbWViYW5kIjpmYWxz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mYyZWJmNjMxLWEyNmMtNGM4ZS04Njg0LTM5NDU1NzIxMzkzYiIsIlRpdGxlTGVmdCI6MzE1LjI0NTgxOSwiVGl0bGVUb3AiOjE4NC4wLCJUaXRsZVdpZHRoIjpudWxsLCJDb2xvciI6IjAsIDExNCwgMTg4IiwiVXRjRGF0ZSI6IjIwMDctMDUtMDFUMDA6MDA6MDBaIiwiVGl0bGUiOiJSZXNlYXJjaDpccldoYXQgaGFzIGJlZW4gdHJpZWQgaW4gQ29sb3JhZG8/XHJXaGF0IGlzIG91ciBjdXJyZW50IHBvbGl0aWNhbCBjb250ZXh0P1xySG93IHdlcmUgb3RoZXIgc3RhdGVzIHN1Y2Nlc3NmdWw/XHJXaG8gd2VyZSB0aGUga2V5IGFsbGllcz9cclxyVGhlIEhpZ2hlciBFZHVjYXRpb24gQWNjZXNzIEFsbGlhbmNlIHc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xYTUyOWZmNi0xOTZmLTRkNjItODI4OS0zMmE4N2E5NTZkZWIiLCJUaXRsZUxlZnQiOjM0Ny43MzM2LCJUaXRsZVRvcCI6MTg0LjAsIlRpdGxlV2lkdGgiOm51bGwsIkNvbG9yIjoiMCwgMTE0LCAxODgiLCJVdGNEYXRlIjoiMjAwOC0wMS0wMVQwMDowMDowMFoiLCJUaXRsZSI6IlB1YmxpY2F0aW9uIG9mIOKAnFR1aXRpb24gRXF1aXR5IExlZ2lzbGF0aW9uOiBJbnZlc3RpbmcgaW4gQ29sb3JhZG8gSGlnaCBTY2hvb2wgR3JhZHVhdGVzIHRocm91Z2ggZXF1YWwgb3Bwb3J0dW5pdHkgdG8gUG9zdHNlY29uZGFyeSBFZHVjYXRpb27igJ0iLCJTdHlsZSI6MiwiQmVsb3dUaW1lYmFuZCI6ZmFsc2UsIkN1c3RvbVNldHRpbmdzIjp7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SGlkZURhdGUiOmZhbHNlfSx7IkludGVybmFsSWQiOiI5MWE2NDVjZi0wNGU0LTRhNjAtYmRjNy05MGUxZTM3Y2E3NTEiLCJUaXRsZUxlZnQiOjM0Ny43MzM2LCJUaXRsZVRvcCI6Mjk5LjUsIlRpdGxlV2lkdGgiOm51bGwsIkNvbG9yIjoiMjM0LCAyMiwgMzAiLCJVdGNEYXRlIjoiMjAwOC0wMS0wMVQwMDowMDowMFoiLCJUaXRsZSI6IkluLVN0YXRlIFR1aXRpb24gQmlsbCAoU0IwOOKAkyAwNzkpIGludHJvZHVjZWQuIEJpbGwgRmFpbHMiLCJTdHlsZSI6MiwiQmVsb3dUaW1lYmFuZCI6dHJ1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lhYmVhYTg4LTFjNTgtNGMyMS04NDk2LWMxYzc1NzMzYTIwZiIsIlRpdGxlTGVmdCI6Mzk2LjI2NjQ0OSwiVGl0bGVUb3AiOjI5OS41LCJUaXRsZVdpZHRoIjpudWxsLCJDb2xvciI6IjIzNCwgMjIsIDMwIiwiVXRjRGF0ZSI6IjIwMDktMDEtMDFUMDA6MDA6MDBaIiwiVGl0bGUiOiJEZW1vY3JhdHMgY29udHJvbGxlZCB0aGUgU3RhdGUgSG91c2UgLCBTZW5hdGUgYW5kIEdvdmVybnMgT2ZmaWNlIOKAlCBccuKAnFR1aXRpdG9uIEVxdWl0eeKAnSBCaWxsIChTQjA5LTE3MClpbnRyb2R1Y2VkIGluIHRoZSAgU3RhdGUgU2VuYXRlIGJ5IENvc3BvbnNvcmluZyBTZW5hdG9ycyBKb2UgTWlrbG9zaSBhbmQgQ2hyaXMgUm9tZXIuIEJpbCIsIlN0eWxlIjoyLCJCZWxvd1RpbWViYW5kIjp0cnV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MjYxMjdmZDMtYTFlNi00NGY4LWE5MzctNTU1ZGY4MmQzZTU2IiwiVGl0bGVMZWZ0Ijo0NDQuNjY2NjI2LCJUaXRsZVRvcCI6Mjk5LjUsIlRpdGxlV2lkdGgiOm51bGwsIkNvbG9yIjoiMjM0LCAyMiwgMzAiLCJVdGNEYXRlIjoiMjAxMC0wMS0wMVQwMDowMDowMFoiLCJUaXRsZSI6IlNlbmF0b3IgTWlrZSBKb2huc3RvbiBhbmQgQW5nZWxhIEdpcm9uIFNwb25zb3JzIHRoZSBBU1NFVCBCaWxsIChTQjEwLTEyNikuIEJpbGwgRmFpbHMiLCJTdHlsZSI6MiwiQmVsb3dUaW1lYmFuZCI6dHJ1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hkMzQ0ZWZlLWU0MzItNDdkMy04YjdjLTQwYjZkYjJmZmFjYyIsIlRpdGxlTGVmdCI6NTU3LjUxMiwiVGl0bGVUb3AiOjE4NC4wLCJUaXRsZVdpZHRoIjpudWxsLCJDb2xvciI6IjAsIDExNCwgMTg4IiwiVXRjRGF0ZSI6IjIwMTItMDUtMDFUMDA6MDA6MDBaIiwiVGl0bGUiOiJNZXRybyBTdGF0ZSBVbml2ZXJzaXR5IG9mIERlbnZlcuKAmXMgQm9hcmQgb2YgRGlyZWN0b3JzIHZvdGVzIHRvIGFsbG93IHVuZG9jdW1lbnRlZCBzdHVkZW50cyB0byBwYXkgYW4g4oCcdW5zdWJzaWRpemVk4oCdIHJhdGUgb2YgdHVpdGlvblxyRGVmZXJyZWQgQWN0aW9uIGZvciBDaGlsZGhvb2QgQXJyaXZhbHMgaXMgYW5ub3VuY2VkIHRocm91Z2ggIiwiU3R5bGUiOjIsIkJlbG93VGltZWJhbmQiOmZhbHN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0seyJJbnRlcm5hbElkIjoiODkzZWFjZGUtZGU4YS00ZjYyLWE4NDQtYjgzMDIwOTMyOGQ2IiwiVGl0bGVMZWZ0Ijo1NDEuNDY3LCJUaXRsZVRvcCI6Mjk5LjUsIlRpdGxlV2lkdGgiOm51bGwsIkNvbG9yIjoiMjM0LCAyMiwgMzAiLCJVdGNEYXRlIjoiMjAxMi0wMS0wMVQwMDowMDowMFoiLCJUaXRsZSI6IlNlbmF0b3JzIEpvaG5zdG9uIGFuZCBHaXJvbiBJbnRyb2R1Y2VzIEFTU0VULiAoU0IxMi0wMTUpIEJpbGwgcGFzc2VzIGluIHRoZSBTZW5hdGUuIFJlcHJlc2VudGF0aXZlcyBDcmlzYW50YSBEdXJhbiBhbmQgQW5nZWxhIFdpbGxpYW1zIHNwb25zb3IgdGhlIGJpbGwgaW4gdGhlIEhvdXNlIHdoZXJlIGlzIGRpZXMgaW4gY29tbWl0dGVlIC4iLCJTdHlsZSI6MiwiQmVsb3dUaW1lYmFuZCI6dHJ1ZSwiQ3VzdG9tU2V0dGluZ3MiOnsiSXNEYXRlVmlzaWJsZSI6dHJ1ZSwiVGl0bGVGb250U2V0dGluZ3MiOnsiRm9udFNpemUiOjExLCJGb250TmFtZSI6IkNhbGlicmkiLCJJc0JvbGQiOmZhbHNlLCJJc0l0YWxpYyI6ZmFsc2UsIklzVW5kZXJsaW5lZCI6ZmFsc2UsIkZvcmVncm91bmRDb2xvciI6IkJsYWNrIn0sIkRhdGVGb250U2V0dGluZ3MiOnsiRm9udFNpemUiOjEwLCJGb250TmFtZSI6IkNhbGlicmkiLCJJc0JvbGQiOmZhbHNlLCJJc0l0YWxpYyI6ZmFsc2UsIklzVW5kZXJsaW5lZCI6ZmFsc2UsIkZvcmVncm91bmRDb2xvciI6IjMxLCA3MywgMTI2In19LCJIaWRlRGF0ZSI6ZmFsc2V9LHsiSW50ZXJuYWxJZCI6IjFjODRlNDIyLTk2NjEtNGIwOC1hOWE3LTY0OGU5NTQwZWE0YiIsIlRpdGxlTGVmdCI6NTg5Ljk5OTgsIlRpdGxlVG9wIjoyOTkuNSwiVGl0bGVXaWR0aCI6bnVsbCwiQ29sb3IiOiIyMzQsIDIyLCAzMCIsIlV0Y0RhdGUiOiIyMDEzLTAxLTAxVDAwOjAwOjAwWiIsIlRpdGxlIjoiTWF5IDh0aCAyMDEzIOKAlCBTZW5hdG9ycyAgTWlrZSBKb2huc3RvbiBhbmQgQW5nZWxhIEdpcm9uIENvLVNwb25zb3IgQVNTRVQgYW5kIEludHJvZHVjZSB0aGUgQmlsbC4gU0IxMy0wMzMgcGFzc2VzIGluIHRoZSBTZW5hdGUgYW5kIEhvdXNlLiBIb3VzZSBTcG9uc29yczogUmVwcmVzZW50YXRpdmUgQW5nZWxhIFdpbGxpYW1zIGFuZCBDcmlzYW50YSBEdSIsIlN0eWxlIjoyLCJCZWxvd1RpbWViYW5kIjp0cnVlLCJDdXN0b21TZXR0aW5ncyI6eyJJc0RhdGVWaXNpYmxlIjp0cnVlLCJUaXRsZUZvbnRTZXR0aW5ncyI6eyJGb250U2l6ZSI6MTEsIkZvbnROYW1lIjoiQ2FsaWJyaSIsIklzQm9sZCI6ZmFsc2UsIklzSXRhbGljIjpmYWxzZSwiSXNVbmRlcmxpbmVkIjpmYWxzZSwiRm9yZWdyb3VuZENvbG9yIjoiQmxhY2sifSwiRGF0ZUZvbnRTZXR0aW5ncyI6eyJGb250U2l6ZSI6MTAsIkZvbnROYW1lIjoiQ2FsaWJyaSIsIklzQm9sZCI6ZmFsc2UsIklzSXRhbGljIjpmYWxzZSwiSXNVbmRlcmxpbmVkIjpmYWxzZSwiRm9yZWdyb3VuZENvbG9yIjoiMzEsIDczLCAxMjYifX0sIkhpZGVEYXRlIjpmYWxzZX1dLCJUaW1lTGluZVR5cGUiOjEsIlRhc2tzIjpbXSwiU3R5bGUiOnsiVGltZWxpbmVTZXR0aW5ncyI6eyJUb2RheU1hcmtlckZvbnRTZXR0aW5ncyI6eyJGb250U2l6ZSI6MTIsIkZvbnROYW1lIjoiQ2FsaWJyaSIsIklzQm9sZCI6ZmFsc2UsIklzSXRhbGljIjpmYWxzZSwiSXNVbmRlcmxpbmVkIjpmYWxzZSwiRm9yZWdyb3VuZENvbG9yIjoiV2hpdGUifSwiU3RhcnRZZWFyRm9udCI6eyJGb250U2l6ZSI6MTgsIkZvbnROYW1lIjoiQ2FsaWJyaSIsIklzQm9sZCI6dHJ1ZSwiSXNJdGFsaWMiOmZhbHNlLCJJc1VuZGVybGluZWQiOmZhbHNlLCJGb3JlZ3JvdW5kQ29sb3IiOiJXaGl0ZSJ9LCJFbmRZZWFyRm9udCI6eyJGb250U2l6ZSI6MTgsIkZvbnROYW1lIjoiQ2FsaWJyaSIsIklzQm9sZCI6dHJ1ZSwiSXNJdGFsaWMiOmZhbHNlLCJJc1VuZGVybGluZWQiOmZhbHNlLCJGb3JlZ3JvdW5kQ29sb3IiOiJXaGl0ZSJ9LCJJc1RoaW4iOmZhbHNlLCJIYXMzREVmZmVjdCI6ZmFsc2UsIlRpbWViYW5kSXNSb3VuZGVkIjpmYWxzZSwiVGltZWJhbmRDb2xvciI6IjMxLCA3MywgMTI1IiwiVGltZWJhbmRGb250U2V0dGluZ3MiOnsiRm9udFNpemUiOjEyLCJGb250TmFtZSI6IkNhbGlicmkiLCJJc0JvbGQiOmZhbHNlLCJJc0l0YWxpYyI6ZmFsc2UsIklzVW5kZXJsaW5lZCI6ZmFsc2UsIkZvcmVncm91bmRDb2xvciI6IldoaXRlIn0sIkVsYXBzZWRUaW1lQ29sb3IiOiJSZWQiLCJFbGFwc2VkVGltZVN0eWxlIjoyLCJUb2RheU1hcmtlclBvc2l0aW9uIjoyLCJDYXBzUG9zaXRpb24iOjN9LCJEZWZhdWx0TWlsZXN0b25lU2V0dGluZ3MiOnsiRmxhZ0Nvbm5lY3RvclNldHRpbmdzIjp7IkNvbG9yIjoiNzksIDEyOSwgMTg5In0sIkRhdGVGb3JtYXQiOnsiRm9ybWF0U3RyaW5nIjoiTS9kL3l5eXkiLCJTZXBhcmF0b3IiOiIvIiwiVXNlSW50ZXJuYXRpb25hbERhdGVGb3JtYXQiOmZhbHNlfSwiV29yZFdyYXAiOnRydWUsIklzRGF0ZVZpc2libGUiOnRydWUsIlRpdGxlRm9udFNldHRpbmdzIjp7IkZvbnRTaXplIjoxMSwiRm9udE5hbWUiOiJDYWxpYnJpIiwiSXNCb2xkIjpmYWxzZSwiSXNJdGFsaWMiOmZhbHNlLCJJc1VuZGVybGluZWQiOmZhbHNlLCJGb3JlZ3JvdW5kQ29sb3IiOiJCbGFjayJ9LCJEYXRlRm9udFNldHRpbmdzIjp7IkZvbnRTaXplIjoxMCwiRm9udE5hbWUiOiJDYWxpYnJpIiwiSXNCb2xkIjpmYWxzZSwiSXNJdGFsaWMiOmZhbHNlLCJJc1VuZGVybGluZWQiOmZhbHNlLCJGb3JlZ3JvdW5kQ29sb3IiOiIzMSwgNzMsIDEyNiJ9fSwiRGVmYXVsdFRhc2tTZXR0aW5ncyI6eyJXb3JkV3JhcCI6ZmFsc2UsIkRhdGVGb250U2V0dGluZ3MiOnsiRm9udFNpemUiOjEwLCJGb250TmFtZSI6IkNhbGlicmkiLCJJc0JvbGQiOmZhbHNlLCJJc0l0YWxpYyI6ZmFsc2UsIklzVW5kZXJsaW5lZCI6ZmFsc2UsIkZvcmVncm91bmRDb2xvciI6IjMxLCA3MywgMTI2In0sIklzVGhpY2siOmZhbHNlLCJUYXNrc0Fib3ZlVGltZWJhbmQiOmZhbHNlLCJEYXRlRm9ybWF0Ijp7IkZvcm1hdFN0cmluZyI6Ik0vZC95eXl5IiwiU2VwYXJhdG9yIjoiLyIsIlVzZUludGVybmF0aW9uYWxEYXRlRm9ybWF0IjpmYWxzZX0sIkR1cmF0aW9uUG9zaXRpb24iOjIsIkR1cmF0aW9uRm9ybWF0IjowLCJSZW5kZXJMb25nVGFza1RpdGxlQWJvdmVUYXNrU2hhcGUiOmZhbHNlLCJJc0hvcml6b250YWxDb25uZWN0b3JWaXNpYmxlIjp0cnVlLCJJc1ZlcnRpY2FsQ29ubmVjdG9yVmlzaWJsZSI6ZmFsc2UsIkhvcml6b250YWxDb25uZWN0b3JTZXR0aW5ncyI6eyJDb2xvciI6IjIwNCwgMjA0LCAyMDQifSwiVmVydGljYWxDb25uZWN0b3JTZXR0aW5ncyI6eyJDb2xvciI6IjIwNCwgMjA0LCAyMDQifSwiSW50ZXJ2YWxUZXh0UG9zaXRpb24iOjMsIkludGVydmFsRGF0ZVBvc2l0aW9uIjoyLCJUaXRsZVdpZHRoIjpudWxsLCJUaXRsZUZvbnRTZXR0aW5ncyI6eyJGb250U2l6ZSI6MTEsIkZvbnROYW1lIjoiQ2FsaWJyaSIsIklzQm9sZCI6ZmFsc2UsIklzSXRhbGljIjpmYWxzZSwiSXNVbmRlcmxpbmVkIjpmYWxzZSwiRm9yZWdyb3VuZENvbG9yIjoiQmxhY2sifX0sIlNjYWxlU2V0dGluZ3MiOnsiRGF0ZUZvcm1hdCI6Ik1NTSIsIkludGVydmFsVHlwZSI6NCwiVXNlQXV0b21hdGljVGltZVNjYWxlIjp0cnVlLCJDdXN0b21UaW1lU2NhbGVVdGNTdGFydERhdGUiOiIwMDAxLTAxLTAxVDAwOjAwOjAwWiIsIkN1c3RvbVRpbWVTY2FsZVV0Y0VuZERhdGUiOiIwMDAxLTAxLTAxVDAwOjAwOjAwWiJ9fSwiVGltZWJhbmRWZXJ0aWNhbFBvc2l0aW9uIjp7IlF1aWNrUG9zaXRpb24iOjEsIlJlbGF0aXZlUG9zaXRpb24iOjQyLjU5MjU5NDEsIkFic29sdXRlUG9zaXRpb24iOjIzMC4wLCJQcmV2aW91c0Fic29sdXRlUG9zaXRpb24iOjIzMC4wfX0="/>
  <p:tag name="__MASTER" val="__part_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54B7C6"/>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13691</TotalTime>
  <Words>2346</Words>
  <Application>Microsoft Office PowerPoint</Application>
  <PresentationFormat>On-screen Show (4:3)</PresentationFormat>
  <Paragraphs>484</Paragraphs>
  <Slides>39</Slides>
  <Notes>37</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PowerPoint Presentation</vt:lpstr>
      <vt:lpstr>What we will cover:</vt:lpstr>
      <vt:lpstr>The Story of Jose</vt:lpstr>
      <vt:lpstr>PowerPoint Presentation</vt:lpstr>
      <vt:lpstr>Higher Education Access Alliance</vt:lpstr>
      <vt:lpstr>PowerPoint Presentation</vt:lpstr>
      <vt:lpstr>Implementation</vt:lpstr>
      <vt:lpstr>2013-2014 Estimated cost for a  Full-time Student (15 Credits per Semester) for One Year</vt:lpstr>
      <vt:lpstr>Who qualifies for ASSET?</vt:lpstr>
      <vt:lpstr>Are you eligible?</vt:lpstr>
      <vt:lpstr>Current high school students - Graduated on or after Sept. 1, 2013</vt:lpstr>
      <vt:lpstr>Students who have already graduated- Graduated before September 1, 2013</vt:lpstr>
      <vt:lpstr>How can a student document they have been physically present in Colorado for the past 18 months?</vt:lpstr>
      <vt:lpstr>DACA students</vt:lpstr>
      <vt:lpstr>What is Deferred Action for Childhood Arrivals (DACA)? </vt:lpstr>
      <vt:lpstr>DACA students</vt:lpstr>
      <vt:lpstr>I’m eligible now what?</vt:lpstr>
      <vt:lpstr>First step - Apply</vt:lpstr>
      <vt:lpstr>Start with a College In Colorado Profile</vt:lpstr>
      <vt:lpstr>Your College In Colorado Profile can help you Plan, Attend and Pay for College.</vt:lpstr>
      <vt:lpstr>Second step – submit your paperwork</vt:lpstr>
      <vt:lpstr>Third Step: Apply for the College Opportinity Fund (COF)</vt:lpstr>
      <vt:lpstr>PowerPoint Presentation</vt:lpstr>
      <vt:lpstr>PowerPoint Presentation</vt:lpstr>
      <vt:lpstr>PowerPoint Presentation</vt:lpstr>
      <vt:lpstr>PowerPoint Presentation</vt:lpstr>
      <vt:lpstr>Financial Aid</vt:lpstr>
      <vt:lpstr>PowerPoint Presentation</vt:lpstr>
      <vt:lpstr>Financial aid</vt:lpstr>
      <vt:lpstr>Private or institutional financial aid</vt:lpstr>
      <vt:lpstr>Scholarships </vt:lpstr>
      <vt:lpstr>SCHOLARSHIPs</vt:lpstr>
      <vt:lpstr>What schools participate in asset?</vt:lpstr>
      <vt:lpstr>4 year schools</vt:lpstr>
      <vt:lpstr>2 year schools</vt:lpstr>
      <vt:lpstr>Technical schools</vt:lpstr>
      <vt:lpstr>Next Steps</vt:lpstr>
      <vt:lpstr>NEXT Steps</vt:lpstr>
      <vt:lpstr>Blanca.Trejo@cic.state.co.us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Squires</dc:creator>
  <cp:lastModifiedBy>Blanca Trejo</cp:lastModifiedBy>
  <cp:revision>77</cp:revision>
  <cp:lastPrinted>2013-08-13T15:36:09Z</cp:lastPrinted>
  <dcterms:created xsi:type="dcterms:W3CDTF">2013-08-09T17:17:23Z</dcterms:created>
  <dcterms:modified xsi:type="dcterms:W3CDTF">2013-12-09T19:21:32Z</dcterms:modified>
</cp:coreProperties>
</file>