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17"/>
  </p:notesMasterIdLst>
  <p:sldIdLst>
    <p:sldId id="256" r:id="rId2"/>
    <p:sldId id="257" r:id="rId3"/>
    <p:sldId id="286" r:id="rId4"/>
    <p:sldId id="258" r:id="rId5"/>
    <p:sldId id="268" r:id="rId6"/>
    <p:sldId id="264" r:id="rId7"/>
    <p:sldId id="265" r:id="rId8"/>
    <p:sldId id="284" r:id="rId9"/>
    <p:sldId id="280" r:id="rId10"/>
    <p:sldId id="272" r:id="rId11"/>
    <p:sldId id="278" r:id="rId12"/>
    <p:sldId id="281" r:id="rId13"/>
    <p:sldId id="273" r:id="rId14"/>
    <p:sldId id="288" r:id="rId15"/>
    <p:sldId id="287"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7" clrIdx="0">
    <p:extLst>
      <p:ext uri="{19B8F6BF-5375-455C-9EA6-DF929625EA0E}">
        <p15:presenceInfo xmlns:p15="http://schemas.microsoft.com/office/powerpoint/2012/main" userId="S-1-5-21-170422339-1359699126-1544898942-9798" providerId="AD"/>
      </p:ext>
    </p:extLst>
  </p:cmAuthor>
  <p:cmAuthor id="2" name="Mohajeri-Nelson, Nazanin" initials="MN [2]" lastIdx="5" clrIdx="1">
    <p:extLst>
      <p:ext uri="{19B8F6BF-5375-455C-9EA6-DF929625EA0E}">
        <p15:presenceInfo xmlns:p15="http://schemas.microsoft.com/office/powerpoint/2012/main" userId="S::Mohajeri-Nelson_n@cde.state.co.us::a9da618a-a76d-43dd-a63a-6c6fdf3f5685" providerId="AD"/>
      </p:ext>
    </p:extLst>
  </p:cmAuthor>
  <p:cmAuthor id="3" name="Shen, Mary" initials="SM" lastIdx="14" clrIdx="2">
    <p:extLst>
      <p:ext uri="{19B8F6BF-5375-455C-9EA6-DF929625EA0E}">
        <p15:presenceInfo xmlns:p15="http://schemas.microsoft.com/office/powerpoint/2012/main" userId="S::Shen_m@cde.state.co.us::7591d103-12a1-4bd1-8097-3524c72a962b" providerId="AD"/>
      </p:ext>
    </p:extLst>
  </p:cmAuthor>
  <p:cmAuthor id="4" name="Kathryn Wisner" initials="KW" lastIdx="4" clrIdx="3">
    <p:extLst>
      <p:ext uri="{19B8F6BF-5375-455C-9EA6-DF929625EA0E}">
        <p15:presenceInfo xmlns:p15="http://schemas.microsoft.com/office/powerpoint/2012/main" userId="S::Wisner_k@cde.state.co.us::d1d2873c-14f8-4d2b-a17f-4bf5d35c0df5" providerId="AD"/>
      </p:ext>
    </p:extLst>
  </p:cmAuthor>
  <p:cmAuthor id="5" name="Negley, Tina" initials="NT" lastIdx="3" clrIdx="4">
    <p:extLst>
      <p:ext uri="{19B8F6BF-5375-455C-9EA6-DF929625EA0E}">
        <p15:presenceInfo xmlns:p15="http://schemas.microsoft.com/office/powerpoint/2012/main" userId="S::Negley_T@cde.state.co.us::4436ae98-303c-45af-8b8b-02ca5312699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521"/>
    <a:srgbClr val="488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45" autoAdjust="0"/>
  </p:normalViewPr>
  <p:slideViewPr>
    <p:cSldViewPr snapToGrid="0">
      <p:cViewPr varScale="1">
        <p:scale>
          <a:sx n="123" d="100"/>
          <a:sy n="123" d="100"/>
        </p:scale>
        <p:origin x="492" y="10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3" d="100"/>
          <a:sy n="63" d="100"/>
        </p:scale>
        <p:origin x="251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676851-5521-45AF-9DA3-CEDE6BA24A71}"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C9BDE76-DF54-4743-96D8-B7AF88DA6F25}">
      <dgm:prSet/>
      <dgm:spPr/>
      <dgm:t>
        <a:bodyPr/>
        <a:lstStyle/>
        <a:p>
          <a:r>
            <a:rPr lang="en-US" b="1" dirty="0"/>
            <a:t>CDE’s calculation serves as confirmation of comparability for the current or previous school year. </a:t>
          </a:r>
          <a:endParaRPr lang="en-US" dirty="0"/>
        </a:p>
      </dgm:t>
    </dgm:pt>
    <dgm:pt modelId="{CEC43997-F618-4177-AE27-0BD824CD14A3}" type="parTrans" cxnId="{132F8C3E-5514-484E-814A-639457923D0D}">
      <dgm:prSet/>
      <dgm:spPr/>
      <dgm:t>
        <a:bodyPr/>
        <a:lstStyle/>
        <a:p>
          <a:endParaRPr lang="en-US"/>
        </a:p>
      </dgm:t>
    </dgm:pt>
    <dgm:pt modelId="{82940270-C1C7-4FE2-AF0F-D6FC402C8019}" type="sibTrans" cxnId="{132F8C3E-5514-484E-814A-639457923D0D}">
      <dgm:prSet/>
      <dgm:spPr/>
      <dgm:t>
        <a:bodyPr/>
        <a:lstStyle/>
        <a:p>
          <a:endParaRPr lang="en-US"/>
        </a:p>
      </dgm:t>
    </dgm:pt>
    <dgm:pt modelId="{EBCA254A-DF82-4A53-A9C1-69863012063C}">
      <dgm:prSet/>
      <dgm:spPr/>
      <dgm:t>
        <a:bodyPr/>
        <a:lstStyle/>
        <a:p>
          <a:r>
            <a:rPr lang="en-US" dirty="0"/>
            <a:t>If the CDE analyses do not confirm comparability, the LEA must submit data (the calculator) to demonstrate compliance no later than </a:t>
          </a:r>
          <a:r>
            <a:rPr lang="en-US" b="1" dirty="0"/>
            <a:t>December 31</a:t>
          </a:r>
          <a:r>
            <a:rPr lang="en-US" b="1" baseline="30000" dirty="0"/>
            <a:t>st</a:t>
          </a:r>
          <a:r>
            <a:rPr lang="en-US" dirty="0"/>
            <a:t>.</a:t>
          </a:r>
        </a:p>
      </dgm:t>
    </dgm:pt>
    <dgm:pt modelId="{8E8CCD38-C287-48F6-9C4C-FF3D51321CEC}" type="parTrans" cxnId="{48D67AEE-C302-4054-8520-9927002DC1EE}">
      <dgm:prSet/>
      <dgm:spPr/>
      <dgm:t>
        <a:bodyPr/>
        <a:lstStyle/>
        <a:p>
          <a:endParaRPr lang="en-US"/>
        </a:p>
      </dgm:t>
    </dgm:pt>
    <dgm:pt modelId="{76E0939B-C9A4-41D5-B543-F0ECA2A14F74}" type="sibTrans" cxnId="{48D67AEE-C302-4054-8520-9927002DC1EE}">
      <dgm:prSet/>
      <dgm:spPr/>
      <dgm:t>
        <a:bodyPr/>
        <a:lstStyle/>
        <a:p>
          <a:endParaRPr lang="en-US"/>
        </a:p>
      </dgm:t>
    </dgm:pt>
    <dgm:pt modelId="{D207CC33-7F48-4301-838B-A94820CA2447}">
      <dgm:prSet/>
      <dgm:spPr/>
      <dgm:t>
        <a:bodyPr/>
        <a:lstStyle/>
        <a:p>
          <a:r>
            <a:rPr lang="en-US" b="1" dirty="0"/>
            <a:t>If comparability cannot be demonstrated either through CDE’s or the LEA’s calculations, the LEA must submit comparability data using one of the calculators by December 31, based on current or previous years data. </a:t>
          </a:r>
          <a:endParaRPr lang="en-US" dirty="0"/>
        </a:p>
      </dgm:t>
    </dgm:pt>
    <dgm:pt modelId="{5734CDE8-C6FE-4100-B879-81D166E4A978}" type="parTrans" cxnId="{99F98D58-C185-4570-BF6B-C0F567804E87}">
      <dgm:prSet/>
      <dgm:spPr/>
      <dgm:t>
        <a:bodyPr/>
        <a:lstStyle/>
        <a:p>
          <a:endParaRPr lang="en-US"/>
        </a:p>
      </dgm:t>
    </dgm:pt>
    <dgm:pt modelId="{94CBC1F6-F984-4FBB-85B6-D585FEA86718}" type="sibTrans" cxnId="{99F98D58-C185-4570-BF6B-C0F567804E87}">
      <dgm:prSet/>
      <dgm:spPr/>
      <dgm:t>
        <a:bodyPr/>
        <a:lstStyle/>
        <a:p>
          <a:endParaRPr lang="en-US"/>
        </a:p>
      </dgm:t>
    </dgm:pt>
    <dgm:pt modelId="{111AE576-64F9-432A-87BE-A6AC29DB4808}">
      <dgm:prSet/>
      <dgm:spPr/>
      <dgm:t>
        <a:bodyPr/>
        <a:lstStyle/>
        <a:p>
          <a:r>
            <a:rPr lang="en-US" b="1"/>
            <a:t>If data demonstrating comparability is not available by December 31</a:t>
          </a:r>
          <a:r>
            <a:rPr lang="en-US" b="1" baseline="30000"/>
            <a:t>st</a:t>
          </a:r>
          <a:r>
            <a:rPr lang="en-US" b="1"/>
            <a:t>, CDE will work with the LEA to develop a Comparability Action Plan (CAP).</a:t>
          </a:r>
          <a:endParaRPr lang="en-US"/>
        </a:p>
      </dgm:t>
    </dgm:pt>
    <dgm:pt modelId="{AA0E8BF7-AF53-4EE9-9CA9-998C5BE6F0FD}" type="parTrans" cxnId="{D8A74FC2-7872-4BA9-8EEC-50A3247F9130}">
      <dgm:prSet/>
      <dgm:spPr/>
      <dgm:t>
        <a:bodyPr/>
        <a:lstStyle/>
        <a:p>
          <a:endParaRPr lang="en-US"/>
        </a:p>
      </dgm:t>
    </dgm:pt>
    <dgm:pt modelId="{1BA6BF44-34FE-4BB4-A330-CC3BCDAFCCEE}" type="sibTrans" cxnId="{D8A74FC2-7872-4BA9-8EEC-50A3247F9130}">
      <dgm:prSet/>
      <dgm:spPr/>
      <dgm:t>
        <a:bodyPr/>
        <a:lstStyle/>
        <a:p>
          <a:endParaRPr lang="en-US"/>
        </a:p>
      </dgm:t>
    </dgm:pt>
    <dgm:pt modelId="{371BEF15-5996-48B9-AA54-1FC9FC907E76}" type="pres">
      <dgm:prSet presAssocID="{F5676851-5521-45AF-9DA3-CEDE6BA24A71}" presName="root" presStyleCnt="0">
        <dgm:presLayoutVars>
          <dgm:dir/>
          <dgm:resizeHandles val="exact"/>
        </dgm:presLayoutVars>
      </dgm:prSet>
      <dgm:spPr/>
    </dgm:pt>
    <dgm:pt modelId="{1A92A9DD-C75F-4C87-985B-69B0BABED97B}" type="pres">
      <dgm:prSet presAssocID="{F5676851-5521-45AF-9DA3-CEDE6BA24A71}" presName="container" presStyleCnt="0">
        <dgm:presLayoutVars>
          <dgm:dir/>
          <dgm:resizeHandles val="exact"/>
        </dgm:presLayoutVars>
      </dgm:prSet>
      <dgm:spPr/>
    </dgm:pt>
    <dgm:pt modelId="{55A4B8D3-7CC7-4E82-B188-51849047FD45}" type="pres">
      <dgm:prSet presAssocID="{7C9BDE76-DF54-4743-96D8-B7AF88DA6F25}" presName="compNode" presStyleCnt="0"/>
      <dgm:spPr/>
    </dgm:pt>
    <dgm:pt modelId="{936C3F53-31A8-4992-8332-54FEB5BC18B1}" type="pres">
      <dgm:prSet presAssocID="{7C9BDE76-DF54-4743-96D8-B7AF88DA6F25}" presName="iconBgRect" presStyleLbl="bgShp" presStyleIdx="0" presStyleCnt="4"/>
      <dgm:spPr/>
    </dgm:pt>
    <dgm:pt modelId="{6E81DAAE-C057-4BC3-9314-0CA98997BAD7}" type="pres">
      <dgm:prSet presAssocID="{7C9BDE76-DF54-4743-96D8-B7AF88DA6F2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tical disc"/>
        </a:ext>
      </dgm:extLst>
    </dgm:pt>
    <dgm:pt modelId="{FD3BF640-A260-43AD-9DEB-A74E66168C65}" type="pres">
      <dgm:prSet presAssocID="{7C9BDE76-DF54-4743-96D8-B7AF88DA6F25}" presName="spaceRect" presStyleCnt="0"/>
      <dgm:spPr/>
    </dgm:pt>
    <dgm:pt modelId="{529983B6-EF66-4A3F-A7CD-8C41590800EA}" type="pres">
      <dgm:prSet presAssocID="{7C9BDE76-DF54-4743-96D8-B7AF88DA6F25}" presName="textRect" presStyleLbl="revTx" presStyleIdx="0" presStyleCnt="4">
        <dgm:presLayoutVars>
          <dgm:chMax val="1"/>
          <dgm:chPref val="1"/>
        </dgm:presLayoutVars>
      </dgm:prSet>
      <dgm:spPr/>
    </dgm:pt>
    <dgm:pt modelId="{97B9AA2F-409B-452F-9BB3-F16DA0727C21}" type="pres">
      <dgm:prSet presAssocID="{82940270-C1C7-4FE2-AF0F-D6FC402C8019}" presName="sibTrans" presStyleLbl="sibTrans2D1" presStyleIdx="0" presStyleCnt="0"/>
      <dgm:spPr/>
    </dgm:pt>
    <dgm:pt modelId="{F340000C-392E-4629-ACA3-8E1A28892DF1}" type="pres">
      <dgm:prSet presAssocID="{EBCA254A-DF82-4A53-A9C1-69863012063C}" presName="compNode" presStyleCnt="0"/>
      <dgm:spPr/>
    </dgm:pt>
    <dgm:pt modelId="{9A21AEBA-2728-48B4-8C7F-5C29D32557A8}" type="pres">
      <dgm:prSet presAssocID="{EBCA254A-DF82-4A53-A9C1-69863012063C}" presName="iconBgRect" presStyleLbl="bgShp" presStyleIdx="1" presStyleCnt="4"/>
      <dgm:spPr/>
    </dgm:pt>
    <dgm:pt modelId="{CEB0C872-763F-4332-A57E-561A1E830E40}" type="pres">
      <dgm:prSet presAssocID="{EBCA254A-DF82-4A53-A9C1-69863012063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alculator"/>
        </a:ext>
      </dgm:extLst>
    </dgm:pt>
    <dgm:pt modelId="{98728DB1-9D0F-40B3-B73F-989C2256008C}" type="pres">
      <dgm:prSet presAssocID="{EBCA254A-DF82-4A53-A9C1-69863012063C}" presName="spaceRect" presStyleCnt="0"/>
      <dgm:spPr/>
    </dgm:pt>
    <dgm:pt modelId="{F2AB03CC-78CE-41A0-8D80-992F45A33A0B}" type="pres">
      <dgm:prSet presAssocID="{EBCA254A-DF82-4A53-A9C1-69863012063C}" presName="textRect" presStyleLbl="revTx" presStyleIdx="1" presStyleCnt="4">
        <dgm:presLayoutVars>
          <dgm:chMax val="1"/>
          <dgm:chPref val="1"/>
        </dgm:presLayoutVars>
      </dgm:prSet>
      <dgm:spPr/>
    </dgm:pt>
    <dgm:pt modelId="{863E249B-2D05-4981-B494-9886892671E5}" type="pres">
      <dgm:prSet presAssocID="{76E0939B-C9A4-41D5-B543-F0ECA2A14F74}" presName="sibTrans" presStyleLbl="sibTrans2D1" presStyleIdx="0" presStyleCnt="0"/>
      <dgm:spPr/>
    </dgm:pt>
    <dgm:pt modelId="{4AD15C06-BCDB-4CA6-9CFD-8DAB2403FCDB}" type="pres">
      <dgm:prSet presAssocID="{D207CC33-7F48-4301-838B-A94820CA2447}" presName="compNode" presStyleCnt="0"/>
      <dgm:spPr/>
    </dgm:pt>
    <dgm:pt modelId="{D8E6C507-C699-42D0-B755-52D53B75296F}" type="pres">
      <dgm:prSet presAssocID="{D207CC33-7F48-4301-838B-A94820CA2447}" presName="iconBgRect" presStyleLbl="bgShp" presStyleIdx="2" presStyleCnt="4"/>
      <dgm:spPr/>
    </dgm:pt>
    <dgm:pt modelId="{231CE01D-2159-4034-85FD-0E0B5BED0C9D}" type="pres">
      <dgm:prSet presAssocID="{D207CC33-7F48-4301-838B-A94820CA244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hoolhouse"/>
        </a:ext>
      </dgm:extLst>
    </dgm:pt>
    <dgm:pt modelId="{ACB285AD-543A-4D2D-BA92-400B44249CAD}" type="pres">
      <dgm:prSet presAssocID="{D207CC33-7F48-4301-838B-A94820CA2447}" presName="spaceRect" presStyleCnt="0"/>
      <dgm:spPr/>
    </dgm:pt>
    <dgm:pt modelId="{0A3D4B39-FF49-4B30-A8A2-7565FB58D6D4}" type="pres">
      <dgm:prSet presAssocID="{D207CC33-7F48-4301-838B-A94820CA2447}" presName="textRect" presStyleLbl="revTx" presStyleIdx="2" presStyleCnt="4">
        <dgm:presLayoutVars>
          <dgm:chMax val="1"/>
          <dgm:chPref val="1"/>
        </dgm:presLayoutVars>
      </dgm:prSet>
      <dgm:spPr/>
    </dgm:pt>
    <dgm:pt modelId="{3E144109-63B6-4BCF-9F40-DA86D1134DDF}" type="pres">
      <dgm:prSet presAssocID="{94CBC1F6-F984-4FBB-85B6-D585FEA86718}" presName="sibTrans" presStyleLbl="sibTrans2D1" presStyleIdx="0" presStyleCnt="0"/>
      <dgm:spPr/>
    </dgm:pt>
    <dgm:pt modelId="{F33BA9F0-7B98-4719-AAD1-B92D8BB28F91}" type="pres">
      <dgm:prSet presAssocID="{111AE576-64F9-432A-87BE-A6AC29DB4808}" presName="compNode" presStyleCnt="0"/>
      <dgm:spPr/>
    </dgm:pt>
    <dgm:pt modelId="{B249F0D8-A469-4F7F-8282-06095EF7642E}" type="pres">
      <dgm:prSet presAssocID="{111AE576-64F9-432A-87BE-A6AC29DB4808}" presName="iconBgRect" presStyleLbl="bgShp" presStyleIdx="3" presStyleCnt="4"/>
      <dgm:spPr/>
    </dgm:pt>
    <dgm:pt modelId="{A9CCF82B-768A-4FB2-ABD2-792A70C2CA04}" type="pres">
      <dgm:prSet presAssocID="{111AE576-64F9-432A-87BE-A6AC29DB480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8D236B15-EA8E-42B6-A30B-11CA6277FE0A}" type="pres">
      <dgm:prSet presAssocID="{111AE576-64F9-432A-87BE-A6AC29DB4808}" presName="spaceRect" presStyleCnt="0"/>
      <dgm:spPr/>
    </dgm:pt>
    <dgm:pt modelId="{2E592FC3-7205-455E-BDAF-2D6A8094F5A6}" type="pres">
      <dgm:prSet presAssocID="{111AE576-64F9-432A-87BE-A6AC29DB4808}" presName="textRect" presStyleLbl="revTx" presStyleIdx="3" presStyleCnt="4">
        <dgm:presLayoutVars>
          <dgm:chMax val="1"/>
          <dgm:chPref val="1"/>
        </dgm:presLayoutVars>
      </dgm:prSet>
      <dgm:spPr/>
    </dgm:pt>
  </dgm:ptLst>
  <dgm:cxnLst>
    <dgm:cxn modelId="{733A8228-6DAA-43DC-ABCB-2E32DF215641}" type="presOf" srcId="{94CBC1F6-F984-4FBB-85B6-D585FEA86718}" destId="{3E144109-63B6-4BCF-9F40-DA86D1134DDF}" srcOrd="0" destOrd="0" presId="urn:microsoft.com/office/officeart/2018/2/layout/IconCircleList"/>
    <dgm:cxn modelId="{D64EF83C-3773-45F8-BF97-8033697DDD8E}" type="presOf" srcId="{D207CC33-7F48-4301-838B-A94820CA2447}" destId="{0A3D4B39-FF49-4B30-A8A2-7565FB58D6D4}" srcOrd="0" destOrd="0" presId="urn:microsoft.com/office/officeart/2018/2/layout/IconCircleList"/>
    <dgm:cxn modelId="{132F8C3E-5514-484E-814A-639457923D0D}" srcId="{F5676851-5521-45AF-9DA3-CEDE6BA24A71}" destId="{7C9BDE76-DF54-4743-96D8-B7AF88DA6F25}" srcOrd="0" destOrd="0" parTransId="{CEC43997-F618-4177-AE27-0BD824CD14A3}" sibTransId="{82940270-C1C7-4FE2-AF0F-D6FC402C8019}"/>
    <dgm:cxn modelId="{731E8C73-F79C-459B-BBD2-0DF904A11E4D}" type="presOf" srcId="{7C9BDE76-DF54-4743-96D8-B7AF88DA6F25}" destId="{529983B6-EF66-4A3F-A7CD-8C41590800EA}" srcOrd="0" destOrd="0" presId="urn:microsoft.com/office/officeart/2018/2/layout/IconCircleList"/>
    <dgm:cxn modelId="{99F98D58-C185-4570-BF6B-C0F567804E87}" srcId="{F5676851-5521-45AF-9DA3-CEDE6BA24A71}" destId="{D207CC33-7F48-4301-838B-A94820CA2447}" srcOrd="2" destOrd="0" parTransId="{5734CDE8-C6FE-4100-B879-81D166E4A978}" sibTransId="{94CBC1F6-F984-4FBB-85B6-D585FEA86718}"/>
    <dgm:cxn modelId="{4FCF1D8C-A0D9-41A6-9FC4-52A97151EF21}" type="presOf" srcId="{F5676851-5521-45AF-9DA3-CEDE6BA24A71}" destId="{371BEF15-5996-48B9-AA54-1FC9FC907E76}" srcOrd="0" destOrd="0" presId="urn:microsoft.com/office/officeart/2018/2/layout/IconCircleList"/>
    <dgm:cxn modelId="{D8A74FC2-7872-4BA9-8EEC-50A3247F9130}" srcId="{F5676851-5521-45AF-9DA3-CEDE6BA24A71}" destId="{111AE576-64F9-432A-87BE-A6AC29DB4808}" srcOrd="3" destOrd="0" parTransId="{AA0E8BF7-AF53-4EE9-9CA9-998C5BE6F0FD}" sibTransId="{1BA6BF44-34FE-4BB4-A330-CC3BCDAFCCEE}"/>
    <dgm:cxn modelId="{CFDDB6C4-F7D3-48C9-A703-A885CF96E42D}" type="presOf" srcId="{111AE576-64F9-432A-87BE-A6AC29DB4808}" destId="{2E592FC3-7205-455E-BDAF-2D6A8094F5A6}" srcOrd="0" destOrd="0" presId="urn:microsoft.com/office/officeart/2018/2/layout/IconCircleList"/>
    <dgm:cxn modelId="{120BC4DA-7DA8-428A-BCFF-A45080C53AD4}" type="presOf" srcId="{76E0939B-C9A4-41D5-B543-F0ECA2A14F74}" destId="{863E249B-2D05-4981-B494-9886892671E5}" srcOrd="0" destOrd="0" presId="urn:microsoft.com/office/officeart/2018/2/layout/IconCircleList"/>
    <dgm:cxn modelId="{0CA78AE2-364C-4CD2-A49F-641E4C0EB9AA}" type="presOf" srcId="{82940270-C1C7-4FE2-AF0F-D6FC402C8019}" destId="{97B9AA2F-409B-452F-9BB3-F16DA0727C21}" srcOrd="0" destOrd="0" presId="urn:microsoft.com/office/officeart/2018/2/layout/IconCircleList"/>
    <dgm:cxn modelId="{DC5695E2-9E4A-4614-9583-E061B3D5AF9A}" type="presOf" srcId="{EBCA254A-DF82-4A53-A9C1-69863012063C}" destId="{F2AB03CC-78CE-41A0-8D80-992F45A33A0B}" srcOrd="0" destOrd="0" presId="urn:microsoft.com/office/officeart/2018/2/layout/IconCircleList"/>
    <dgm:cxn modelId="{48D67AEE-C302-4054-8520-9927002DC1EE}" srcId="{F5676851-5521-45AF-9DA3-CEDE6BA24A71}" destId="{EBCA254A-DF82-4A53-A9C1-69863012063C}" srcOrd="1" destOrd="0" parTransId="{8E8CCD38-C287-48F6-9C4C-FF3D51321CEC}" sibTransId="{76E0939B-C9A4-41D5-B543-F0ECA2A14F74}"/>
    <dgm:cxn modelId="{508DA95D-B2D6-4D28-BC5C-FF8561464156}" type="presParOf" srcId="{371BEF15-5996-48B9-AA54-1FC9FC907E76}" destId="{1A92A9DD-C75F-4C87-985B-69B0BABED97B}" srcOrd="0" destOrd="0" presId="urn:microsoft.com/office/officeart/2018/2/layout/IconCircleList"/>
    <dgm:cxn modelId="{CC68F808-C711-43F9-9D43-61E01A56B3B4}" type="presParOf" srcId="{1A92A9DD-C75F-4C87-985B-69B0BABED97B}" destId="{55A4B8D3-7CC7-4E82-B188-51849047FD45}" srcOrd="0" destOrd="0" presId="urn:microsoft.com/office/officeart/2018/2/layout/IconCircleList"/>
    <dgm:cxn modelId="{92F798DC-3D42-47A1-8775-4BE39821BCEC}" type="presParOf" srcId="{55A4B8D3-7CC7-4E82-B188-51849047FD45}" destId="{936C3F53-31A8-4992-8332-54FEB5BC18B1}" srcOrd="0" destOrd="0" presId="urn:microsoft.com/office/officeart/2018/2/layout/IconCircleList"/>
    <dgm:cxn modelId="{A02C34DE-3306-4F19-BD56-F7708562C1C2}" type="presParOf" srcId="{55A4B8D3-7CC7-4E82-B188-51849047FD45}" destId="{6E81DAAE-C057-4BC3-9314-0CA98997BAD7}" srcOrd="1" destOrd="0" presId="urn:microsoft.com/office/officeart/2018/2/layout/IconCircleList"/>
    <dgm:cxn modelId="{C1E1F0F1-A129-403E-A28A-38E6C842BEA3}" type="presParOf" srcId="{55A4B8D3-7CC7-4E82-B188-51849047FD45}" destId="{FD3BF640-A260-43AD-9DEB-A74E66168C65}" srcOrd="2" destOrd="0" presId="urn:microsoft.com/office/officeart/2018/2/layout/IconCircleList"/>
    <dgm:cxn modelId="{07F0B871-C705-4A81-A921-ED1993D551F6}" type="presParOf" srcId="{55A4B8D3-7CC7-4E82-B188-51849047FD45}" destId="{529983B6-EF66-4A3F-A7CD-8C41590800EA}" srcOrd="3" destOrd="0" presId="urn:microsoft.com/office/officeart/2018/2/layout/IconCircleList"/>
    <dgm:cxn modelId="{AB972C6A-6ECB-4301-9565-753B57E2891C}" type="presParOf" srcId="{1A92A9DD-C75F-4C87-985B-69B0BABED97B}" destId="{97B9AA2F-409B-452F-9BB3-F16DA0727C21}" srcOrd="1" destOrd="0" presId="urn:microsoft.com/office/officeart/2018/2/layout/IconCircleList"/>
    <dgm:cxn modelId="{50A3C00F-4525-42BD-B05E-4E4D076F251C}" type="presParOf" srcId="{1A92A9DD-C75F-4C87-985B-69B0BABED97B}" destId="{F340000C-392E-4629-ACA3-8E1A28892DF1}" srcOrd="2" destOrd="0" presId="urn:microsoft.com/office/officeart/2018/2/layout/IconCircleList"/>
    <dgm:cxn modelId="{BB21978D-A05F-479C-87A8-59D9B8DAA974}" type="presParOf" srcId="{F340000C-392E-4629-ACA3-8E1A28892DF1}" destId="{9A21AEBA-2728-48B4-8C7F-5C29D32557A8}" srcOrd="0" destOrd="0" presId="urn:microsoft.com/office/officeart/2018/2/layout/IconCircleList"/>
    <dgm:cxn modelId="{A4E11197-2C00-4010-8152-DC5D0282CA6E}" type="presParOf" srcId="{F340000C-392E-4629-ACA3-8E1A28892DF1}" destId="{CEB0C872-763F-4332-A57E-561A1E830E40}" srcOrd="1" destOrd="0" presId="urn:microsoft.com/office/officeart/2018/2/layout/IconCircleList"/>
    <dgm:cxn modelId="{0477075F-DB24-453E-9204-3EFB1E284B0A}" type="presParOf" srcId="{F340000C-392E-4629-ACA3-8E1A28892DF1}" destId="{98728DB1-9D0F-40B3-B73F-989C2256008C}" srcOrd="2" destOrd="0" presId="urn:microsoft.com/office/officeart/2018/2/layout/IconCircleList"/>
    <dgm:cxn modelId="{14709C77-5BCC-4446-9E31-39D7C95E1C41}" type="presParOf" srcId="{F340000C-392E-4629-ACA3-8E1A28892DF1}" destId="{F2AB03CC-78CE-41A0-8D80-992F45A33A0B}" srcOrd="3" destOrd="0" presId="urn:microsoft.com/office/officeart/2018/2/layout/IconCircleList"/>
    <dgm:cxn modelId="{72DB98CB-C859-401C-B4F7-2B1F72D2EDD5}" type="presParOf" srcId="{1A92A9DD-C75F-4C87-985B-69B0BABED97B}" destId="{863E249B-2D05-4981-B494-9886892671E5}" srcOrd="3" destOrd="0" presId="urn:microsoft.com/office/officeart/2018/2/layout/IconCircleList"/>
    <dgm:cxn modelId="{19F82C5E-BDE8-46FB-8917-4E9DDF8D39F1}" type="presParOf" srcId="{1A92A9DD-C75F-4C87-985B-69B0BABED97B}" destId="{4AD15C06-BCDB-4CA6-9CFD-8DAB2403FCDB}" srcOrd="4" destOrd="0" presId="urn:microsoft.com/office/officeart/2018/2/layout/IconCircleList"/>
    <dgm:cxn modelId="{2F239006-ACA1-4005-B5D8-FD08F01D91F6}" type="presParOf" srcId="{4AD15C06-BCDB-4CA6-9CFD-8DAB2403FCDB}" destId="{D8E6C507-C699-42D0-B755-52D53B75296F}" srcOrd="0" destOrd="0" presId="urn:microsoft.com/office/officeart/2018/2/layout/IconCircleList"/>
    <dgm:cxn modelId="{58FD5552-57ED-4DEB-AF29-48B0E628A50E}" type="presParOf" srcId="{4AD15C06-BCDB-4CA6-9CFD-8DAB2403FCDB}" destId="{231CE01D-2159-4034-85FD-0E0B5BED0C9D}" srcOrd="1" destOrd="0" presId="urn:microsoft.com/office/officeart/2018/2/layout/IconCircleList"/>
    <dgm:cxn modelId="{375527B2-A5E8-4F99-8D15-3BE4A0DEB40B}" type="presParOf" srcId="{4AD15C06-BCDB-4CA6-9CFD-8DAB2403FCDB}" destId="{ACB285AD-543A-4D2D-BA92-400B44249CAD}" srcOrd="2" destOrd="0" presId="urn:microsoft.com/office/officeart/2018/2/layout/IconCircleList"/>
    <dgm:cxn modelId="{CE54AEBA-CD6C-4E4F-ACFB-5F47BE7D3BFD}" type="presParOf" srcId="{4AD15C06-BCDB-4CA6-9CFD-8DAB2403FCDB}" destId="{0A3D4B39-FF49-4B30-A8A2-7565FB58D6D4}" srcOrd="3" destOrd="0" presId="urn:microsoft.com/office/officeart/2018/2/layout/IconCircleList"/>
    <dgm:cxn modelId="{C1AA61EA-25B4-40D3-B29A-EAEF0CC09F34}" type="presParOf" srcId="{1A92A9DD-C75F-4C87-985B-69B0BABED97B}" destId="{3E144109-63B6-4BCF-9F40-DA86D1134DDF}" srcOrd="5" destOrd="0" presId="urn:microsoft.com/office/officeart/2018/2/layout/IconCircleList"/>
    <dgm:cxn modelId="{B98DD39C-3CBA-427F-8172-A5B1C7BA6707}" type="presParOf" srcId="{1A92A9DD-C75F-4C87-985B-69B0BABED97B}" destId="{F33BA9F0-7B98-4719-AAD1-B92D8BB28F91}" srcOrd="6" destOrd="0" presId="urn:microsoft.com/office/officeart/2018/2/layout/IconCircleList"/>
    <dgm:cxn modelId="{DDA4BAA6-4AE7-4378-A88C-2ABAFA140BEA}" type="presParOf" srcId="{F33BA9F0-7B98-4719-AAD1-B92D8BB28F91}" destId="{B249F0D8-A469-4F7F-8282-06095EF7642E}" srcOrd="0" destOrd="0" presId="urn:microsoft.com/office/officeart/2018/2/layout/IconCircleList"/>
    <dgm:cxn modelId="{F0E6061E-5B8D-4A30-831C-D8B361521F0E}" type="presParOf" srcId="{F33BA9F0-7B98-4719-AAD1-B92D8BB28F91}" destId="{A9CCF82B-768A-4FB2-ABD2-792A70C2CA04}" srcOrd="1" destOrd="0" presId="urn:microsoft.com/office/officeart/2018/2/layout/IconCircleList"/>
    <dgm:cxn modelId="{34B90791-F6D5-49D3-927F-AFEB2CEF47A2}" type="presParOf" srcId="{F33BA9F0-7B98-4719-AAD1-B92D8BB28F91}" destId="{8D236B15-EA8E-42B6-A30B-11CA6277FE0A}" srcOrd="2" destOrd="0" presId="urn:microsoft.com/office/officeart/2018/2/layout/IconCircleList"/>
    <dgm:cxn modelId="{EFF58973-B475-4E77-8D45-668839741D53}" type="presParOf" srcId="{F33BA9F0-7B98-4719-AAD1-B92D8BB28F91}" destId="{2E592FC3-7205-455E-BDAF-2D6A8094F5A6}"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6C3F53-31A8-4992-8332-54FEB5BC18B1}">
      <dsp:nvSpPr>
        <dsp:cNvPr id="0" name=""/>
        <dsp:cNvSpPr/>
      </dsp:nvSpPr>
      <dsp:spPr>
        <a:xfrm>
          <a:off x="26465" y="631026"/>
          <a:ext cx="885358" cy="88535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81DAAE-C057-4BC3-9314-0CA98997BAD7}">
      <dsp:nvSpPr>
        <dsp:cNvPr id="0" name=""/>
        <dsp:cNvSpPr/>
      </dsp:nvSpPr>
      <dsp:spPr>
        <a:xfrm>
          <a:off x="212391" y="816952"/>
          <a:ext cx="513508" cy="51350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29983B6-EF66-4A3F-A7CD-8C41590800EA}">
      <dsp:nvSpPr>
        <dsp:cNvPr id="0" name=""/>
        <dsp:cNvSpPr/>
      </dsp:nvSpPr>
      <dsp:spPr>
        <a:xfrm>
          <a:off x="1101544" y="631026"/>
          <a:ext cx="2086917" cy="885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dirty="0"/>
            <a:t>CDE’s calculation serves as confirmation of comparability for the current or previous school year. </a:t>
          </a:r>
          <a:endParaRPr lang="en-US" sz="1100" kern="1200" dirty="0"/>
        </a:p>
      </dsp:txBody>
      <dsp:txXfrm>
        <a:off x="1101544" y="631026"/>
        <a:ext cx="2086917" cy="885358"/>
      </dsp:txXfrm>
    </dsp:sp>
    <dsp:sp modelId="{9A21AEBA-2728-48B4-8C7F-5C29D32557A8}">
      <dsp:nvSpPr>
        <dsp:cNvPr id="0" name=""/>
        <dsp:cNvSpPr/>
      </dsp:nvSpPr>
      <dsp:spPr>
        <a:xfrm>
          <a:off x="3552091" y="631026"/>
          <a:ext cx="885358" cy="88535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B0C872-763F-4332-A57E-561A1E830E40}">
      <dsp:nvSpPr>
        <dsp:cNvPr id="0" name=""/>
        <dsp:cNvSpPr/>
      </dsp:nvSpPr>
      <dsp:spPr>
        <a:xfrm>
          <a:off x="3738016" y="816952"/>
          <a:ext cx="513508" cy="51350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2AB03CC-78CE-41A0-8D80-992F45A33A0B}">
      <dsp:nvSpPr>
        <dsp:cNvPr id="0" name=""/>
        <dsp:cNvSpPr/>
      </dsp:nvSpPr>
      <dsp:spPr>
        <a:xfrm>
          <a:off x="4627169" y="631026"/>
          <a:ext cx="2086917" cy="885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dirty="0"/>
            <a:t>If the CDE analyses do not confirm comparability, the LEA must submit data (the calculator) to demonstrate compliance no later than </a:t>
          </a:r>
          <a:r>
            <a:rPr lang="en-US" sz="1100" b="1" kern="1200" dirty="0"/>
            <a:t>December 31</a:t>
          </a:r>
          <a:r>
            <a:rPr lang="en-US" sz="1100" b="1" kern="1200" baseline="30000" dirty="0"/>
            <a:t>st</a:t>
          </a:r>
          <a:r>
            <a:rPr lang="en-US" sz="1100" kern="1200" dirty="0"/>
            <a:t>.</a:t>
          </a:r>
        </a:p>
      </dsp:txBody>
      <dsp:txXfrm>
        <a:off x="4627169" y="631026"/>
        <a:ext cx="2086917" cy="885358"/>
      </dsp:txXfrm>
    </dsp:sp>
    <dsp:sp modelId="{D8E6C507-C699-42D0-B755-52D53B75296F}">
      <dsp:nvSpPr>
        <dsp:cNvPr id="0" name=""/>
        <dsp:cNvSpPr/>
      </dsp:nvSpPr>
      <dsp:spPr>
        <a:xfrm>
          <a:off x="26465" y="2137555"/>
          <a:ext cx="885358" cy="88535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1CE01D-2159-4034-85FD-0E0B5BED0C9D}">
      <dsp:nvSpPr>
        <dsp:cNvPr id="0" name=""/>
        <dsp:cNvSpPr/>
      </dsp:nvSpPr>
      <dsp:spPr>
        <a:xfrm>
          <a:off x="212391" y="2323480"/>
          <a:ext cx="513508" cy="51350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3D4B39-FF49-4B30-A8A2-7565FB58D6D4}">
      <dsp:nvSpPr>
        <dsp:cNvPr id="0" name=""/>
        <dsp:cNvSpPr/>
      </dsp:nvSpPr>
      <dsp:spPr>
        <a:xfrm>
          <a:off x="1101544" y="2137555"/>
          <a:ext cx="2086917" cy="885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dirty="0"/>
            <a:t>If comparability cannot be demonstrated either through CDE’s or the LEA’s calculations, the LEA must submit comparability data using one of the calculators by December 31, based on current or previous years data. </a:t>
          </a:r>
          <a:endParaRPr lang="en-US" sz="1100" kern="1200" dirty="0"/>
        </a:p>
      </dsp:txBody>
      <dsp:txXfrm>
        <a:off x="1101544" y="2137555"/>
        <a:ext cx="2086917" cy="885358"/>
      </dsp:txXfrm>
    </dsp:sp>
    <dsp:sp modelId="{B249F0D8-A469-4F7F-8282-06095EF7642E}">
      <dsp:nvSpPr>
        <dsp:cNvPr id="0" name=""/>
        <dsp:cNvSpPr/>
      </dsp:nvSpPr>
      <dsp:spPr>
        <a:xfrm>
          <a:off x="3552091" y="2137555"/>
          <a:ext cx="885358" cy="88535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CCF82B-768A-4FB2-ABD2-792A70C2CA04}">
      <dsp:nvSpPr>
        <dsp:cNvPr id="0" name=""/>
        <dsp:cNvSpPr/>
      </dsp:nvSpPr>
      <dsp:spPr>
        <a:xfrm>
          <a:off x="3738016" y="2323480"/>
          <a:ext cx="513508" cy="51350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E592FC3-7205-455E-BDAF-2D6A8094F5A6}">
      <dsp:nvSpPr>
        <dsp:cNvPr id="0" name=""/>
        <dsp:cNvSpPr/>
      </dsp:nvSpPr>
      <dsp:spPr>
        <a:xfrm>
          <a:off x="4627169" y="2137555"/>
          <a:ext cx="2086917" cy="885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a:t>If data demonstrating comparability is not available by December 31</a:t>
          </a:r>
          <a:r>
            <a:rPr lang="en-US" sz="1100" b="1" kern="1200" baseline="30000"/>
            <a:t>st</a:t>
          </a:r>
          <a:r>
            <a:rPr lang="en-US" sz="1100" b="1" kern="1200"/>
            <a:t>, CDE will work with the LEA to develop a Comparability Action Plan (CAP).</a:t>
          </a:r>
          <a:endParaRPr lang="en-US" sz="1100" kern="1200"/>
        </a:p>
      </dsp:txBody>
      <dsp:txXfrm>
        <a:off x="4627169" y="2137555"/>
        <a:ext cx="2086917" cy="885358"/>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2/18/2021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dirty="0"/>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defRPr/>
            </a:pPr>
            <a:r>
              <a:rPr lang="en-US" sz="1200" dirty="0"/>
              <a:t>K-12 students—no PK or younger.</a:t>
            </a:r>
          </a:p>
          <a:p>
            <a:pPr>
              <a:spcBef>
                <a:spcPts val="0"/>
              </a:spcBef>
              <a:defRPr/>
            </a:pPr>
            <a:r>
              <a:rPr lang="en-US" sz="1200" b="0" dirty="0">
                <a:solidFill>
                  <a:srgbClr val="0070C0"/>
                </a:solidFill>
                <a:latin typeface="Calibri" panose="020F0502020204030204" pitchFamily="34" charset="0"/>
              </a:rPr>
              <a:t>Only Title I schools with &gt;100 students are subject to comparability</a:t>
            </a:r>
            <a:endParaRPr lang="en-US" sz="1200" b="0" dirty="0"/>
          </a:p>
          <a:p>
            <a:pPr>
              <a:spcBef>
                <a:spcPts val="0"/>
              </a:spcBef>
              <a:defRPr/>
            </a:pPr>
            <a:r>
              <a:rPr lang="en-US" sz="1200" dirty="0"/>
              <a:t>Kindergarten students enrolled only half-time count as full student.  Enrollment is a head count.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solidFill>
                  <a:srgbClr val="000000"/>
                </a:solidFill>
              </a:rPr>
              <a:t>LEA has only 2 elementary schools (K-2 and 3-6), does not have to do comparability because no overlap in grades.</a:t>
            </a:r>
          </a:p>
          <a:p>
            <a:pPr eaLnBrk="0" fontAlgn="base" hangingPunct="0">
              <a:spcBef>
                <a:spcPts val="0"/>
              </a:spcBef>
              <a:spcAft>
                <a:spcPct val="0"/>
              </a:spcAft>
            </a:pPr>
            <a:r>
              <a:rPr lang="en-US" altLang="en-US" sz="1200" dirty="0">
                <a:solidFill>
                  <a:srgbClr val="000000"/>
                </a:solidFill>
              </a:rPr>
              <a:t>LEA has a K-4 school and a 5-8 school, K-4 and 5-6 don’t have to be comparable.</a:t>
            </a:r>
          </a:p>
          <a:p>
            <a:pPr eaLnBrk="0" fontAlgn="base" hangingPunct="0">
              <a:spcBef>
                <a:spcPts val="0"/>
              </a:spcBef>
              <a:spcAft>
                <a:spcPct val="0"/>
              </a:spcAft>
            </a:pPr>
            <a:endParaRPr lang="en-US" altLang="en-US" sz="1200" dirty="0">
              <a:solidFill>
                <a:srgbClr val="000000"/>
              </a:solidFill>
            </a:endParaRPr>
          </a:p>
          <a:p>
            <a:pPr eaLnBrk="0" fontAlgn="base" hangingPunct="0">
              <a:spcBef>
                <a:spcPts val="0"/>
              </a:spcBef>
              <a:spcAft>
                <a:spcPct val="0"/>
              </a:spcAft>
            </a:pPr>
            <a:r>
              <a:rPr lang="en-US" altLang="en-US" sz="1200" dirty="0">
                <a:solidFill>
                  <a:srgbClr val="000000"/>
                </a:solidFill>
              </a:rPr>
              <a:t>Grades overlap, have to be comparable (K-4 and 3-6)  </a:t>
            </a:r>
          </a:p>
          <a:p>
            <a:pPr>
              <a:spcBef>
                <a:spcPts val="0"/>
              </a:spcBef>
              <a:defRPr/>
            </a:pPr>
            <a:endParaRPr lang="en-US" sz="1200" dirty="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4</a:t>
            </a:fld>
            <a:endParaRPr lang="en-US" dirty="0"/>
          </a:p>
        </p:txBody>
      </p:sp>
    </p:spTree>
    <p:extLst>
      <p:ext uri="{BB962C8B-B14F-4D97-AF65-F5344CB8AC3E}">
        <p14:creationId xmlns:p14="http://schemas.microsoft.com/office/powerpoint/2010/main" val="772381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5760" lvl="1" indent="0">
              <a:buNone/>
              <a:defRPr/>
            </a:pPr>
            <a:r>
              <a:rPr lang="en-US" sz="2800" dirty="0">
                <a:solidFill>
                  <a:srgbClr val="0070C0"/>
                </a:solidFill>
              </a:rPr>
              <a:t>Include: Classroom teachers paid from state and local funds </a:t>
            </a:r>
            <a:r>
              <a:rPr lang="en-US" sz="2000" i="1" dirty="0">
                <a:solidFill>
                  <a:srgbClr val="0070C0"/>
                </a:solidFill>
              </a:rPr>
              <a:t>(in full or part)</a:t>
            </a:r>
            <a:r>
              <a:rPr lang="en-US" sz="2800" dirty="0">
                <a:solidFill>
                  <a:srgbClr val="0070C0"/>
                </a:solidFill>
              </a:rPr>
              <a:t>:</a:t>
            </a:r>
          </a:p>
          <a:p>
            <a:pPr lvl="1">
              <a:buFont typeface="Arial" panose="020B0604020202020204" pitchFamily="34" charset="0"/>
              <a:buChar char="•"/>
              <a:defRPr/>
            </a:pPr>
            <a:r>
              <a:rPr lang="en-US" sz="2800" dirty="0">
                <a:solidFill>
                  <a:srgbClr val="0070C0"/>
                </a:solidFill>
              </a:rPr>
              <a:t>Reading, Math, Science, PE, Art, etc.</a:t>
            </a:r>
          </a:p>
          <a:p>
            <a:pPr lvl="1">
              <a:buFont typeface="Arial" panose="020B0604020202020204" pitchFamily="34" charset="0"/>
              <a:buChar char="•"/>
              <a:defRPr/>
            </a:pPr>
            <a:r>
              <a:rPr lang="en-US" sz="2800" dirty="0">
                <a:solidFill>
                  <a:srgbClr val="0070C0"/>
                </a:solidFill>
              </a:rPr>
              <a:t>SPED and ELL FTE paid with state/local (not federal) funds</a:t>
            </a:r>
          </a:p>
          <a:p>
            <a:pPr lvl="1">
              <a:buFont typeface="Arial" panose="020B0604020202020204" pitchFamily="34" charset="0"/>
              <a:buChar char="•"/>
              <a:defRPr/>
            </a:pPr>
            <a:r>
              <a:rPr lang="en-US" sz="2800" dirty="0">
                <a:solidFill>
                  <a:srgbClr val="0070C0"/>
                </a:solidFill>
              </a:rPr>
              <a:t>Job Class Codes 201, 202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Exclude: </a:t>
            </a:r>
            <a:r>
              <a:rPr lang="en-US" altLang="en-US" sz="1200" dirty="0">
                <a:solidFill>
                  <a:srgbClr val="0070C0"/>
                </a:solidFill>
              </a:rPr>
              <a:t>Paraprofessionals, administrators, librarians, instructional coaches</a:t>
            </a:r>
          </a:p>
          <a:p>
            <a:r>
              <a:rPr lang="en-US" dirty="0"/>
              <a:t>And other FTE paid with state/local funds!</a:t>
            </a:r>
          </a:p>
        </p:txBody>
      </p:sp>
      <p:sp>
        <p:nvSpPr>
          <p:cNvPr id="4" name="Slide Number Placeholder 3"/>
          <p:cNvSpPr>
            <a:spLocks noGrp="1"/>
          </p:cNvSpPr>
          <p:nvPr>
            <p:ph type="sldNum" sz="quarter" idx="10"/>
          </p:nvPr>
        </p:nvSpPr>
        <p:spPr/>
        <p:txBody>
          <a:bodyPr/>
          <a:lstStyle/>
          <a:p>
            <a:fld id="{D8C3E97E-4890-4915-A7C2-F3D207C521C5}" type="slidenum">
              <a:rPr lang="en-US" smtClean="0"/>
              <a:t>10</a:t>
            </a:fld>
            <a:endParaRPr lang="en-US" dirty="0"/>
          </a:p>
        </p:txBody>
      </p:sp>
    </p:spTree>
    <p:extLst>
      <p:ext uri="{BB962C8B-B14F-4D97-AF65-F5344CB8AC3E}">
        <p14:creationId xmlns:p14="http://schemas.microsoft.com/office/powerpoint/2010/main" val="8793737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479D5F6-EDCB-402A-AC08-4943A1820E8F}" type="slidenum">
              <a:rPr lang="en-US" smtClean="0"/>
              <a:pPr/>
              <a:t>‹#›</a:t>
            </a:fld>
            <a:endParaRPr lang="en-US" dirty="0"/>
          </a:p>
        </p:txBody>
      </p:sp>
      <p:sp>
        <p:nvSpPr>
          <p:cNvPr id="8" name="Rectangle 7">
            <a:extLst>
              <a:ext uri="{FF2B5EF4-FFF2-40B4-BE49-F238E27FC236}">
                <a16:creationId xmlns:a16="http://schemas.microsoft.com/office/drawing/2014/main" id="{D9CF96C6-1528-4575-83DD-17EADFC28F3F}"/>
              </a:ext>
            </a:extLst>
          </p:cNvPr>
          <p:cNvSpPr/>
          <p:nvPr userDrawn="1"/>
        </p:nvSpPr>
        <p:spPr>
          <a:xfrm>
            <a:off x="0" y="4675238"/>
            <a:ext cx="9144000" cy="2182761"/>
          </a:xfrm>
          <a:prstGeom prst="rect">
            <a:avLst/>
          </a:prstGeom>
          <a:gradFill>
            <a:gsLst>
              <a:gs pos="0">
                <a:schemeClr val="bg1"/>
              </a:gs>
              <a:gs pos="100000">
                <a:srgbClr val="EF7521">
                  <a:alpha val="2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8C7C618D-1970-4E5D-AF6F-71E33F86AB8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1" name="Straight Connector 10">
            <a:extLst>
              <a:ext uri="{FF2B5EF4-FFF2-40B4-BE49-F238E27FC236}">
                <a16:creationId xmlns:a16="http://schemas.microsoft.com/office/drawing/2014/main" id="{69FC97C8-F3CF-42F5-B7BD-3196A9A45FA9}"/>
              </a:ext>
            </a:extLst>
          </p:cNvPr>
          <p:cNvCxnSpPr/>
          <p:nvPr userDrawn="1"/>
        </p:nvCxnSpPr>
        <p:spPr>
          <a:xfrm>
            <a:off x="685800" y="2772696"/>
            <a:ext cx="7801897" cy="0"/>
          </a:xfrm>
          <a:prstGeom prst="line">
            <a:avLst/>
          </a:prstGeom>
          <a:ln w="19050">
            <a:solidFill>
              <a:srgbClr val="EF752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234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909203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479D5F6-EDCB-402A-AC08-4943A1820E8F}"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1990028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29210214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479D5F6-EDCB-402A-AC08-4943A1820E8F}"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047750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94779673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2380598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00252177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BFA754-D5C3-4E66-96A6-867B257F58DC}" type="datetimeFigureOut">
              <a:rPr lang="en-US" smtClean="0"/>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79D5F6-EDCB-402A-AC08-4943A1820E8F}" type="slidenum">
              <a:rPr lang="en-US" smtClean="0"/>
              <a:pPr/>
              <a:t>‹#›</a:t>
            </a:fld>
            <a:endParaRPr lang="en-US" dirty="0"/>
          </a:p>
        </p:txBody>
      </p:sp>
      <p:pic>
        <p:nvPicPr>
          <p:cNvPr id="8" name="Picture 7">
            <a:extLst>
              <a:ext uri="{FF2B5EF4-FFF2-40B4-BE49-F238E27FC236}">
                <a16:creationId xmlns:a16="http://schemas.microsoft.com/office/drawing/2014/main" id="{7F974056-23E4-421D-BA64-D71F2CAF32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pic>
        <p:nvPicPr>
          <p:cNvPr id="9" name="Picture 8">
            <a:extLst>
              <a:ext uri="{FF2B5EF4-FFF2-40B4-BE49-F238E27FC236}">
                <a16:creationId xmlns:a16="http://schemas.microsoft.com/office/drawing/2014/main" id="{0A4C1BC5-085C-4146-AA15-72B3E3F3BAD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Tree>
    <p:extLst>
      <p:ext uri="{BB962C8B-B14F-4D97-AF65-F5344CB8AC3E}">
        <p14:creationId xmlns:p14="http://schemas.microsoft.com/office/powerpoint/2010/main" val="325009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164079"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43014776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479D5F6-EDCB-402A-AC08-4943A1820E8F}" type="slidenum">
              <a:rPr lang="en-US" smtClean="0"/>
              <a:pPr/>
              <a:t>‹#›</a:t>
            </a:fld>
            <a:endParaRPr lang="en-US" dirty="0"/>
          </a:p>
        </p:txBody>
      </p:sp>
      <p:pic>
        <p:nvPicPr>
          <p:cNvPr id="11" name="Picture 10">
            <a:extLst>
              <a:ext uri="{FF2B5EF4-FFF2-40B4-BE49-F238E27FC236}">
                <a16:creationId xmlns:a16="http://schemas.microsoft.com/office/drawing/2014/main" id="{74434C76-6124-4030-A562-15EA48B6FA9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pic>
        <p:nvPicPr>
          <p:cNvPr id="12" name="Picture 11">
            <a:extLst>
              <a:ext uri="{FF2B5EF4-FFF2-40B4-BE49-F238E27FC236}">
                <a16:creationId xmlns:a16="http://schemas.microsoft.com/office/drawing/2014/main" id="{F09980AF-DCD0-4FD6-9D5D-0575CEE67D1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Tree>
    <p:extLst>
      <p:ext uri="{BB962C8B-B14F-4D97-AF65-F5344CB8AC3E}">
        <p14:creationId xmlns:p14="http://schemas.microsoft.com/office/powerpoint/2010/main" val="374635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97769676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953873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1214326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0319355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5685581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2/18/2021</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121637445"/>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 id="2147483664" r:id="rId17"/>
    <p:sldLayoutId id="2147483666" r:id="rId18"/>
    <p:sldLayoutId id="2147483667" r:id="rId19"/>
    <p:sldLayoutId id="2147483668" r:id="rId20"/>
    <p:sldLayoutId id="2147483669" r:id="rId21"/>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de.state.co.us/fedprograms/comparabilityunderessa" TargetMode="External"/><Relationship Id="rId7" Type="http://schemas.openxmlformats.org/officeDocument/2006/relationships/hyperlink" Target="mailto:shen_m@cde.state.co.us" TargetMode="External"/><Relationship Id="rId2" Type="http://schemas.openxmlformats.org/officeDocument/2006/relationships/hyperlink" Target="http://www.cde.state.co.us/fedprograms/ti/a_comp" TargetMode="External"/><Relationship Id="rId1" Type="http://schemas.openxmlformats.org/officeDocument/2006/relationships/slideLayout" Target="../slideLayouts/slideLayout2.xml"/><Relationship Id="rId6" Type="http://schemas.openxmlformats.org/officeDocument/2006/relationships/hyperlink" Target="mailto:negley_t@cde.state.co.us" TargetMode="External"/><Relationship Id="rId5" Type="http://schemas.openxmlformats.org/officeDocument/2006/relationships/hyperlink" Target="mailto:wisner_k@cde.state.co.us" TargetMode="External"/><Relationship Id="rId4" Type="http://schemas.openxmlformats.org/officeDocument/2006/relationships/hyperlink" Target="https://www.cde.state.co.us/fedprograms/altcalcomparability"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mailto:wisner_k@cde.state.co.us" TargetMode="External"/><Relationship Id="rId3" Type="http://schemas.openxmlformats.org/officeDocument/2006/relationships/hyperlink" Target="mailto:allen_s@cde.state.co.us" TargetMode="External"/><Relationship Id="rId7" Type="http://schemas.openxmlformats.org/officeDocument/2006/relationships/hyperlink" Target="mailto:meredith_j@cde.state.co.us" TargetMode="External"/><Relationship Id="rId2" Type="http://schemas.openxmlformats.org/officeDocument/2006/relationships/hyperlink" Target="mailto:collins_d@cde.state.co.us" TargetMode="External"/><Relationship Id="rId1" Type="http://schemas.openxmlformats.org/officeDocument/2006/relationships/slideLayout" Target="../slideLayouts/slideLayout2.xml"/><Relationship Id="rId6" Type="http://schemas.openxmlformats.org/officeDocument/2006/relationships/hyperlink" Target="mailto:giessinger_t@cde.state.co.us" TargetMode="External"/><Relationship Id="rId5" Type="http://schemas.openxmlformats.org/officeDocument/2006/relationships/hyperlink" Target="mailto:meushaw_l@cde.state.co.us" TargetMode="External"/><Relationship Id="rId4" Type="http://schemas.openxmlformats.org/officeDocument/2006/relationships/hyperlink" Target="mailto:collins_k@cde.state.co.us" TargetMode="External"/><Relationship Id="rId9" Type="http://schemas.openxmlformats.org/officeDocument/2006/relationships/hyperlink" Target="https://www.cde.state.co.us/fedprograms/regionalcontactspa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27439" y="2853635"/>
            <a:ext cx="6686550" cy="823448"/>
          </a:xfrm>
        </p:spPr>
        <p:txBody>
          <a:bodyPr>
            <a:normAutofit/>
          </a:bodyPr>
          <a:lstStyle/>
          <a:p>
            <a:r>
              <a:rPr lang="en-US" sz="3800" dirty="0"/>
              <a:t>Title I Comparability</a:t>
            </a:r>
          </a:p>
        </p:txBody>
      </p:sp>
      <p:sp>
        <p:nvSpPr>
          <p:cNvPr id="3" name="Subtitle 2"/>
          <p:cNvSpPr>
            <a:spLocks noGrp="1"/>
          </p:cNvSpPr>
          <p:nvPr>
            <p:ph type="subTitle" idx="1"/>
          </p:nvPr>
        </p:nvSpPr>
        <p:spPr>
          <a:xfrm>
            <a:off x="3757457" y="5625152"/>
            <a:ext cx="6686550" cy="522754"/>
          </a:xfrm>
        </p:spPr>
        <p:txBody>
          <a:bodyPr>
            <a:normAutofit/>
          </a:bodyPr>
          <a:lstStyle/>
          <a:p>
            <a:endParaRPr lang="en-US" dirty="0"/>
          </a:p>
        </p:txBody>
      </p:sp>
      <p:sp>
        <p:nvSpPr>
          <p:cNvPr id="4" name="Slide Number Placeholder 3"/>
          <p:cNvSpPr>
            <a:spLocks noGrp="1"/>
          </p:cNvSpPr>
          <p:nvPr>
            <p:ph type="sldNum" sz="quarter" idx="12"/>
          </p:nvPr>
        </p:nvSpPr>
        <p:spPr>
          <a:xfrm>
            <a:off x="0" y="0"/>
            <a:ext cx="584825" cy="365125"/>
          </a:xfrm>
        </p:spPr>
        <p:txBody>
          <a:bodyPr>
            <a:normAutofit/>
          </a:bodyPr>
          <a:lstStyle/>
          <a:p>
            <a:pPr>
              <a:lnSpc>
                <a:spcPct val="90000"/>
              </a:lnSpc>
              <a:spcAft>
                <a:spcPts val="600"/>
              </a:spcAft>
            </a:pPr>
            <a:fld id="{C479D5F6-EDCB-402A-AC08-4943A1820E8F}" type="slidenum">
              <a:rPr lang="en-US" sz="1900" smtClean="0"/>
              <a:pPr>
                <a:lnSpc>
                  <a:spcPct val="90000"/>
                </a:lnSpc>
                <a:spcAft>
                  <a:spcPts val="600"/>
                </a:spcAft>
              </a:pPr>
              <a:t>1</a:t>
            </a:fld>
            <a:endParaRPr lang="en-US" sz="1900"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F8498B-D15A-4A2E-811E-10F1FA1E79E3}"/>
              </a:ext>
              <a:ext uri="{C183D7F6-B498-43B3-948B-1728B52AA6E4}">
                <adec:decorative xmlns:adec="http://schemas.microsoft.com/office/drawing/2017/decorative" val="1"/>
              </a:ext>
            </a:extLst>
          </p:cNvPr>
          <p:cNvSpPr/>
          <p:nvPr/>
        </p:nvSpPr>
        <p:spPr>
          <a:xfrm>
            <a:off x="0" y="0"/>
            <a:ext cx="9144000" cy="1166160"/>
          </a:xfrm>
          <a:prstGeom prst="rect">
            <a:avLst/>
          </a:prstGeom>
          <a:solidFill>
            <a:schemeClr val="accent3">
              <a:lumMod val="75000"/>
              <a:alpha val="79000"/>
            </a:schemeClr>
          </a:solidFill>
          <a:ln>
            <a:solidFill>
              <a:schemeClr val="accent1">
                <a:shade val="50000"/>
                <a:alpha val="9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2687488" y="182150"/>
            <a:ext cx="4794549" cy="1280890"/>
          </a:xfrm>
        </p:spPr>
        <p:txBody>
          <a:bodyPr>
            <a:normAutofit/>
          </a:bodyPr>
          <a:lstStyle/>
          <a:p>
            <a:r>
              <a:rPr lang="en-US" sz="2200" dirty="0">
                <a:solidFill>
                  <a:schemeClr val="bg1"/>
                </a:solidFill>
              </a:rPr>
              <a:t>Colorado FTE and Per-Pupil </a:t>
            </a:r>
            <a:br>
              <a:rPr lang="en-US" sz="2200" dirty="0">
                <a:solidFill>
                  <a:schemeClr val="bg1"/>
                </a:solidFill>
              </a:rPr>
            </a:br>
            <a:r>
              <a:rPr lang="en-US" sz="2200" dirty="0">
                <a:solidFill>
                  <a:schemeClr val="bg1"/>
                </a:solidFill>
              </a:rPr>
              <a:t>Allocation Methodologies</a:t>
            </a:r>
          </a:p>
        </p:txBody>
      </p:sp>
      <p:sp>
        <p:nvSpPr>
          <p:cNvPr id="2" name="Content Placeholder 1"/>
          <p:cNvSpPr>
            <a:spLocks noGrp="1"/>
          </p:cNvSpPr>
          <p:nvPr>
            <p:ph idx="1"/>
          </p:nvPr>
        </p:nvSpPr>
        <p:spPr>
          <a:xfrm>
            <a:off x="285386" y="1463040"/>
            <a:ext cx="4228372" cy="4640674"/>
          </a:xfrm>
          <a:ln w="28575">
            <a:solidFill>
              <a:schemeClr val="accent2"/>
            </a:solidFill>
          </a:ln>
        </p:spPr>
        <p:txBody>
          <a:bodyPr>
            <a:normAutofit/>
          </a:bodyPr>
          <a:lstStyle/>
          <a:p>
            <a:pPr marL="0" indent="0" algn="ctr">
              <a:buNone/>
            </a:pPr>
            <a:r>
              <a:rPr lang="en-US" altLang="en-US" b="1" u="sng" dirty="0">
                <a:solidFill>
                  <a:schemeClr val="accent2">
                    <a:lumMod val="75000"/>
                  </a:schemeClr>
                </a:solidFill>
              </a:rPr>
              <a:t>ALL</a:t>
            </a:r>
            <a:r>
              <a:rPr lang="en-US" altLang="en-US" b="1" dirty="0">
                <a:solidFill>
                  <a:schemeClr val="accent2">
                    <a:lumMod val="75000"/>
                  </a:schemeClr>
                </a:solidFill>
              </a:rPr>
              <a:t> schools in grade-span Title I</a:t>
            </a:r>
            <a:endParaRPr lang="en-US" b="1" dirty="0">
              <a:solidFill>
                <a:schemeClr val="accent2">
                  <a:lumMod val="75000"/>
                </a:schemeClr>
              </a:solidFill>
            </a:endParaRPr>
          </a:p>
          <a:p>
            <a:pPr marL="342900" indent="-342900">
              <a:buFont typeface="Arial" panose="020B0604020202020204" pitchFamily="34" charset="0"/>
              <a:buChar char="•"/>
            </a:pPr>
            <a:r>
              <a:rPr lang="en-US" dirty="0"/>
              <a:t>Each school’s State/locally funded student-teacher ratio must be within 10% of the average.</a:t>
            </a:r>
          </a:p>
          <a:p>
            <a:pPr marL="800100" lvl="1" indent="-342900"/>
            <a:r>
              <a:rPr lang="en-US" dirty="0"/>
              <a:t>Will flag over-served</a:t>
            </a:r>
          </a:p>
          <a:p>
            <a:pPr marL="342900" indent="-342900">
              <a:buFont typeface="Arial" panose="020B0604020202020204" pitchFamily="34" charset="0"/>
              <a:buChar char="•"/>
            </a:pPr>
            <a:r>
              <a:rPr lang="en-US" dirty="0"/>
              <a:t>Each school’s State/locally funded allocation for educational materials and resources should fall within 10% of the average. </a:t>
            </a:r>
          </a:p>
          <a:p>
            <a:pPr marL="800100" lvl="1" indent="-342900"/>
            <a:r>
              <a:rPr lang="en-US" dirty="0"/>
              <a:t>Will flag over-served</a:t>
            </a:r>
          </a:p>
        </p:txBody>
      </p:sp>
      <p:sp>
        <p:nvSpPr>
          <p:cNvPr id="4" name="Slide Number Placeholder 3"/>
          <p:cNvSpPr>
            <a:spLocks noGrp="1"/>
          </p:cNvSpPr>
          <p:nvPr>
            <p:ph type="sldNum" sz="quarter" idx="12"/>
          </p:nvPr>
        </p:nvSpPr>
        <p:spPr>
          <a:xfrm>
            <a:off x="511228" y="801035"/>
            <a:ext cx="584978" cy="365125"/>
          </a:xfrm>
        </p:spPr>
        <p:txBody>
          <a:bodyPr/>
          <a:lstStyle/>
          <a:p>
            <a:fld id="{67726FA2-3EC9-4717-AD62-D8C823692DD3}" type="slidenum">
              <a:rPr lang="en-US" smtClean="0"/>
              <a:pPr/>
              <a:t>10</a:t>
            </a:fld>
            <a:endParaRPr lang="en-US" dirty="0"/>
          </a:p>
        </p:txBody>
      </p:sp>
      <p:sp>
        <p:nvSpPr>
          <p:cNvPr id="5" name="Content Placeholder 4"/>
          <p:cNvSpPr>
            <a:spLocks noGrp="1"/>
          </p:cNvSpPr>
          <p:nvPr>
            <p:ph sz="half" idx="4294967295"/>
          </p:nvPr>
        </p:nvSpPr>
        <p:spPr>
          <a:xfrm>
            <a:off x="4886241" y="1463451"/>
            <a:ext cx="4059237" cy="4640263"/>
          </a:xfrm>
          <a:prstGeom prst="rect">
            <a:avLst/>
          </a:prstGeom>
          <a:ln w="28575">
            <a:solidFill>
              <a:schemeClr val="accent2"/>
            </a:solidFill>
          </a:ln>
        </p:spPr>
        <p:txBody>
          <a:bodyPr>
            <a:normAutofit fontScale="85000" lnSpcReduction="20000"/>
          </a:bodyPr>
          <a:lstStyle/>
          <a:p>
            <a:pPr marL="0" indent="0" algn="ctr">
              <a:buNone/>
            </a:pPr>
            <a:r>
              <a:rPr lang="en-US" altLang="en-US" sz="2600" b="1" dirty="0">
                <a:solidFill>
                  <a:schemeClr val="accent2">
                    <a:lumMod val="75000"/>
                  </a:schemeClr>
                </a:solidFill>
              </a:rPr>
              <a:t>Some schools in grade-span Title I, some not</a:t>
            </a:r>
          </a:p>
          <a:p>
            <a:pPr marL="388620" indent="-342900">
              <a:buFont typeface="Arial" panose="020B0604020202020204" pitchFamily="34" charset="0"/>
              <a:buChar char="•"/>
            </a:pPr>
            <a:r>
              <a:rPr lang="en-US" sz="2600" dirty="0"/>
              <a:t>Title I schools’ State/locally funded student-teacher ratio cannot exceed non-Title I average by more than 10%.</a:t>
            </a:r>
          </a:p>
          <a:p>
            <a:pPr marL="388620" indent="-342900">
              <a:buFont typeface="Arial" panose="020B0604020202020204" pitchFamily="34" charset="0"/>
              <a:buChar char="•"/>
            </a:pPr>
            <a:r>
              <a:rPr lang="en-US" altLang="en-US" sz="2600" dirty="0">
                <a:solidFill>
                  <a:srgbClr val="000000"/>
                </a:solidFill>
              </a:rPr>
              <a:t>Each Title I school’s State/locally funded allocation for educational materials and resources should be at least 90% of non-Title I schools’ average.</a:t>
            </a:r>
          </a:p>
          <a:p>
            <a:pPr marL="45720" algn="ctr"/>
            <a:endParaRPr lang="en-US" dirty="0"/>
          </a:p>
          <a:p>
            <a:pPr marL="45720" algn="ctr"/>
            <a:endParaRPr lang="en-US" b="1" dirty="0">
              <a:solidFill>
                <a:schemeClr val="accent2"/>
              </a:solidFill>
            </a:endParaRPr>
          </a:p>
        </p:txBody>
      </p:sp>
    </p:spTree>
    <p:extLst>
      <p:ext uri="{BB962C8B-B14F-4D97-AF65-F5344CB8AC3E}">
        <p14:creationId xmlns:p14="http://schemas.microsoft.com/office/powerpoint/2010/main" val="1774145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1277400" y="170715"/>
            <a:ext cx="6589200" cy="1280890"/>
          </a:xfrm>
        </p:spPr>
        <p:txBody>
          <a:bodyPr>
            <a:normAutofit fontScale="90000"/>
          </a:bodyPr>
          <a:lstStyle/>
          <a:p>
            <a:r>
              <a:rPr lang="en-US" altLang="en-US" dirty="0"/>
              <a:t>Per-pupil allocation of state and local funds for educational materials and resources</a:t>
            </a:r>
            <a:endParaRPr lang="en-US" dirty="0"/>
          </a:p>
        </p:txBody>
      </p:sp>
      <p:sp>
        <p:nvSpPr>
          <p:cNvPr id="2" name="Content Placeholder 1"/>
          <p:cNvSpPr>
            <a:spLocks noGrp="1"/>
          </p:cNvSpPr>
          <p:nvPr>
            <p:ph sz="half" idx="1"/>
          </p:nvPr>
        </p:nvSpPr>
        <p:spPr>
          <a:xfrm>
            <a:off x="244118" y="1944145"/>
            <a:ext cx="4269657" cy="4743140"/>
          </a:xfrm>
        </p:spPr>
        <p:txBody>
          <a:bodyPr>
            <a:normAutofit fontScale="92500"/>
          </a:bodyPr>
          <a:lstStyle/>
          <a:p>
            <a:pPr marL="342900" indent="-342900">
              <a:buFontTx/>
              <a:buNone/>
              <a:defRPr/>
            </a:pPr>
            <a:r>
              <a:rPr lang="en-US" b="1" kern="0" dirty="0">
                <a:solidFill>
                  <a:schemeClr val="accent2">
                    <a:lumMod val="75000"/>
                  </a:schemeClr>
                </a:solidFill>
              </a:rPr>
              <a:t>Include:</a:t>
            </a:r>
          </a:p>
          <a:p>
            <a:pPr marL="0" indent="0">
              <a:buNone/>
              <a:defRPr/>
            </a:pPr>
            <a:r>
              <a:rPr lang="en-US" sz="2200" dirty="0">
                <a:solidFill>
                  <a:srgbClr val="000000"/>
                </a:solidFill>
                <a:latin typeface="Agency FB" panose="020B0503020202020204" pitchFamily="34" charset="0"/>
              </a:rPr>
              <a:t>√ </a:t>
            </a:r>
            <a:r>
              <a:rPr lang="en-US" sz="2200" dirty="0">
                <a:solidFill>
                  <a:srgbClr val="000000"/>
                </a:solidFill>
              </a:rPr>
              <a:t>All educational and instructional resources purchased with state and local funds</a:t>
            </a:r>
          </a:p>
          <a:p>
            <a:pPr marL="0" indent="0">
              <a:buNone/>
            </a:pPr>
            <a:r>
              <a:rPr lang="en-US" sz="2200" dirty="0">
                <a:solidFill>
                  <a:srgbClr val="000000"/>
                </a:solidFill>
                <a:latin typeface="Agency FB" panose="020B0503020202020204" pitchFamily="34" charset="0"/>
              </a:rPr>
              <a:t>√ </a:t>
            </a:r>
            <a:r>
              <a:rPr lang="en-US" sz="2200" dirty="0">
                <a:solidFill>
                  <a:srgbClr val="000000"/>
                </a:solidFill>
              </a:rPr>
              <a:t>Salaries and benefits for teachers, librarian, instructional coaches, paras and aides, principal, etc.</a:t>
            </a:r>
          </a:p>
          <a:p>
            <a:pPr marL="0" lvl="1" indent="0">
              <a:lnSpc>
                <a:spcPct val="100000"/>
              </a:lnSpc>
              <a:spcBef>
                <a:spcPts val="1000"/>
              </a:spcBef>
              <a:buNone/>
              <a:defRPr/>
            </a:pPr>
            <a:r>
              <a:rPr lang="en-US" sz="2200" dirty="0">
                <a:solidFill>
                  <a:srgbClr val="000000"/>
                </a:solidFill>
                <a:latin typeface="Agency FB" panose="020B0503020202020204" pitchFamily="34" charset="0"/>
              </a:rPr>
              <a:t>√ </a:t>
            </a:r>
            <a:r>
              <a:rPr lang="en-US" sz="2200" dirty="0">
                <a:solidFill>
                  <a:srgbClr val="000000"/>
                </a:solidFill>
              </a:rPr>
              <a:t>Curriculum materials, educational software, manuals—hardware in some instances</a:t>
            </a:r>
          </a:p>
          <a:p>
            <a:pPr marL="0" lvl="1" indent="0">
              <a:lnSpc>
                <a:spcPct val="100000"/>
              </a:lnSpc>
              <a:spcBef>
                <a:spcPts val="1000"/>
              </a:spcBef>
              <a:buNone/>
              <a:defRPr/>
            </a:pPr>
            <a:r>
              <a:rPr lang="en-US" sz="2200" dirty="0">
                <a:solidFill>
                  <a:srgbClr val="000000"/>
                </a:solidFill>
                <a:latin typeface="Agency FB" panose="020B0503020202020204" pitchFamily="34" charset="0"/>
              </a:rPr>
              <a:t>√ </a:t>
            </a:r>
            <a:r>
              <a:rPr lang="en-US" sz="2200" dirty="0">
                <a:solidFill>
                  <a:srgbClr val="000000"/>
                </a:solidFill>
              </a:rPr>
              <a:t>Field trip costs</a:t>
            </a:r>
          </a:p>
          <a:p>
            <a:pPr marL="0" indent="0">
              <a:buNone/>
            </a:pPr>
            <a:endParaRPr lang="en-US" sz="2200" dirty="0">
              <a:solidFill>
                <a:srgbClr val="000000"/>
              </a:solidFill>
            </a:endParaRPr>
          </a:p>
        </p:txBody>
      </p:sp>
      <p:sp>
        <p:nvSpPr>
          <p:cNvPr id="3" name="Content Placeholder 2"/>
          <p:cNvSpPr>
            <a:spLocks noGrp="1"/>
          </p:cNvSpPr>
          <p:nvPr>
            <p:ph sz="half" idx="2"/>
          </p:nvPr>
        </p:nvSpPr>
        <p:spPr>
          <a:xfrm>
            <a:off x="4630226" y="1944146"/>
            <a:ext cx="4225139" cy="4743139"/>
          </a:xfrm>
        </p:spPr>
        <p:txBody>
          <a:bodyPr>
            <a:normAutofit fontScale="92500"/>
          </a:bodyPr>
          <a:lstStyle/>
          <a:p>
            <a:pPr marL="0" indent="0">
              <a:buNone/>
            </a:pPr>
            <a:r>
              <a:rPr lang="en-US" altLang="en-US" sz="2600" b="1" dirty="0">
                <a:solidFill>
                  <a:schemeClr val="accent2">
                    <a:lumMod val="75000"/>
                  </a:schemeClr>
                </a:solidFill>
              </a:rPr>
              <a:t>Exclude: </a:t>
            </a:r>
          </a:p>
          <a:p>
            <a:pPr marL="0" indent="0">
              <a:buNone/>
            </a:pPr>
            <a:r>
              <a:rPr lang="en-US" dirty="0">
                <a:solidFill>
                  <a:srgbClr val="000000"/>
                </a:solidFill>
                <a:latin typeface="Agency FB" panose="020B0503020202020204" pitchFamily="34" charset="0"/>
              </a:rPr>
              <a:t>√ </a:t>
            </a:r>
            <a:r>
              <a:rPr lang="en-US" altLang="en-US" dirty="0">
                <a:solidFill>
                  <a:srgbClr val="000000"/>
                </a:solidFill>
              </a:rPr>
              <a:t>Transportation and cafeteria costs</a:t>
            </a:r>
          </a:p>
          <a:p>
            <a:pPr marL="0" indent="0">
              <a:buNone/>
            </a:pPr>
            <a:r>
              <a:rPr lang="en-US" dirty="0">
                <a:solidFill>
                  <a:srgbClr val="000000"/>
                </a:solidFill>
                <a:latin typeface="Agency FB" panose="020B0503020202020204" pitchFamily="34" charset="0"/>
              </a:rPr>
              <a:t>√ </a:t>
            </a:r>
            <a:r>
              <a:rPr lang="en-US" altLang="en-US" dirty="0">
                <a:solidFill>
                  <a:srgbClr val="000000"/>
                </a:solidFill>
              </a:rPr>
              <a:t>Resources/materials purchased with funds other than state/local</a:t>
            </a:r>
          </a:p>
          <a:p>
            <a:pPr marL="0" indent="0">
              <a:buNone/>
            </a:pPr>
            <a:r>
              <a:rPr lang="en-US" dirty="0">
                <a:solidFill>
                  <a:srgbClr val="000000"/>
                </a:solidFill>
                <a:latin typeface="Agency FB" panose="020B0503020202020204" pitchFamily="34" charset="0"/>
              </a:rPr>
              <a:t>√ </a:t>
            </a:r>
            <a:r>
              <a:rPr lang="en-US" altLang="en-US" dirty="0">
                <a:solidFill>
                  <a:srgbClr val="000000"/>
                </a:solidFill>
              </a:rPr>
              <a:t>Office staff not directly involved in educational activities: secretaries, counselors, nurses, etc.</a:t>
            </a:r>
          </a:p>
          <a:p>
            <a:pPr marL="0" indent="0">
              <a:buNone/>
            </a:pPr>
            <a:r>
              <a:rPr lang="en-US" dirty="0">
                <a:solidFill>
                  <a:srgbClr val="000000"/>
                </a:solidFill>
                <a:latin typeface="Agency FB" panose="020B0503020202020204" pitchFamily="34" charset="0"/>
              </a:rPr>
              <a:t>√ </a:t>
            </a:r>
            <a:r>
              <a:rPr lang="en-US" altLang="en-US" dirty="0">
                <a:solidFill>
                  <a:srgbClr val="000000"/>
                </a:solidFill>
              </a:rPr>
              <a:t>After-school or extracurricular activities: sports, clubs, newspaper, etc.</a:t>
            </a:r>
          </a:p>
          <a:p>
            <a:pPr marL="0" indent="0">
              <a:buNone/>
            </a:pPr>
            <a:r>
              <a:rPr lang="en-US" dirty="0">
                <a:solidFill>
                  <a:srgbClr val="000000"/>
                </a:solidFill>
                <a:latin typeface="Agency FB" panose="020B0503020202020204" pitchFamily="34" charset="0"/>
              </a:rPr>
              <a:t>√ </a:t>
            </a:r>
            <a:r>
              <a:rPr lang="en-US" altLang="en-US" dirty="0">
                <a:solidFill>
                  <a:srgbClr val="000000"/>
                </a:solidFill>
              </a:rPr>
              <a:t>Operating costs:  HVAC, electricity, building lease, etc.</a:t>
            </a:r>
            <a:endParaRPr lang="en-US" dirty="0"/>
          </a:p>
        </p:txBody>
      </p:sp>
      <p:sp>
        <p:nvSpPr>
          <p:cNvPr id="5" name="Slide Number Placeholder 4"/>
          <p:cNvSpPr>
            <a:spLocks noGrp="1"/>
          </p:cNvSpPr>
          <p:nvPr>
            <p:ph type="sldNum" sz="quarter" idx="12"/>
          </p:nvPr>
        </p:nvSpPr>
        <p:spPr/>
        <p:txBody>
          <a:bodyPr/>
          <a:lstStyle/>
          <a:p>
            <a:fld id="{C479D5F6-EDCB-402A-AC08-4943A1820E8F}" type="slidenum">
              <a:rPr lang="en-US" smtClean="0"/>
              <a:pPr/>
              <a:t>11</a:t>
            </a:fld>
            <a:endParaRPr lang="en-US" dirty="0"/>
          </a:p>
        </p:txBody>
      </p:sp>
      <p:sp>
        <p:nvSpPr>
          <p:cNvPr id="6" name="Rectangle 5">
            <a:extLst>
              <a:ext uri="{FF2B5EF4-FFF2-40B4-BE49-F238E27FC236}">
                <a16:creationId xmlns:a16="http://schemas.microsoft.com/office/drawing/2014/main" id="{944C96C5-3B44-4F9E-A660-00C05664AEBD}"/>
              </a:ext>
              <a:ext uri="{C183D7F6-B498-43B3-948B-1728B52AA6E4}">
                <adec:decorative xmlns:adec="http://schemas.microsoft.com/office/drawing/2017/decorative" val="1"/>
              </a:ext>
            </a:extLst>
          </p:cNvPr>
          <p:cNvSpPr/>
          <p:nvPr/>
        </p:nvSpPr>
        <p:spPr>
          <a:xfrm>
            <a:off x="0" y="1691640"/>
            <a:ext cx="9144000" cy="252505"/>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317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382543" y="624110"/>
            <a:ext cx="7037556" cy="1280890"/>
          </a:xfrm>
        </p:spPr>
        <p:txBody>
          <a:bodyPr>
            <a:normAutofit/>
          </a:bodyPr>
          <a:lstStyle/>
          <a:p>
            <a:pPr>
              <a:lnSpc>
                <a:spcPct val="90000"/>
              </a:lnSpc>
            </a:pPr>
            <a:r>
              <a:rPr lang="en-US" sz="2800" b="1">
                <a:solidFill>
                  <a:schemeClr val="bg1"/>
                </a:solidFill>
              </a:rPr>
              <a:t>Using the Alternative Calculator – Per Pupil-Not all Title I Sheet</a:t>
            </a:r>
            <a:br>
              <a:rPr lang="en-US" sz="2800" b="1">
                <a:solidFill>
                  <a:schemeClr val="bg1"/>
                </a:solidFill>
              </a:rPr>
            </a:br>
            <a:endParaRPr lang="en-US" sz="2800">
              <a:solidFill>
                <a:schemeClr val="bg1"/>
              </a:solidFill>
            </a:endParaRPr>
          </a:p>
        </p:txBody>
      </p:sp>
      <p:sp>
        <p:nvSpPr>
          <p:cNvPr id="13"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a:xfrm>
            <a:off x="398859" y="787782"/>
            <a:ext cx="584825" cy="365125"/>
          </a:xfrm>
        </p:spPr>
        <p:txBody>
          <a:bodyPr>
            <a:normAutofit/>
          </a:bodyPr>
          <a:lstStyle/>
          <a:p>
            <a:pPr>
              <a:lnSpc>
                <a:spcPct val="90000"/>
              </a:lnSpc>
              <a:spcAft>
                <a:spcPts val="600"/>
              </a:spcAft>
            </a:pPr>
            <a:fld id="{C479D5F6-EDCB-402A-AC08-4943A1820E8F}" type="slidenum">
              <a:rPr lang="en-US" sz="1900">
                <a:solidFill>
                  <a:srgbClr val="FFFFFF"/>
                </a:solidFill>
              </a:rPr>
              <a:pPr>
                <a:lnSpc>
                  <a:spcPct val="90000"/>
                </a:lnSpc>
                <a:spcAft>
                  <a:spcPts val="600"/>
                </a:spcAft>
              </a:pPr>
              <a:t>12</a:t>
            </a:fld>
            <a:endParaRPr lang="en-US" sz="1900">
              <a:solidFill>
                <a:srgbClr val="FFFFFF"/>
              </a:solidFill>
            </a:endParaRPr>
          </a:p>
        </p:txBody>
      </p:sp>
      <p:sp>
        <p:nvSpPr>
          <p:cNvPr id="3" name="Content Placeholder 2"/>
          <p:cNvSpPr>
            <a:spLocks noGrp="1"/>
          </p:cNvSpPr>
          <p:nvPr>
            <p:ph idx="1"/>
          </p:nvPr>
        </p:nvSpPr>
        <p:spPr>
          <a:xfrm>
            <a:off x="550333" y="2529110"/>
            <a:ext cx="8161867" cy="3704780"/>
          </a:xfrm>
        </p:spPr>
        <p:txBody>
          <a:bodyPr>
            <a:normAutofit fontScale="92500" lnSpcReduction="10000"/>
          </a:bodyPr>
          <a:lstStyle/>
          <a:p>
            <a:pPr marL="0" lvl="0" indent="0">
              <a:lnSpc>
                <a:spcPct val="90000"/>
              </a:lnSpc>
              <a:spcBef>
                <a:spcPts val="0"/>
              </a:spcBef>
              <a:buNone/>
            </a:pPr>
            <a:r>
              <a:rPr lang="en-US" sz="1600" b="1" dirty="0"/>
              <a:t>Timing:</a:t>
            </a:r>
            <a:r>
              <a:rPr lang="en-US" sz="1600" dirty="0"/>
              <a:t> Collection of budget figures and reach out to any charter schools typically begins in October/November dependent upon CDE’s collection timing for the Alternative Calculators.</a:t>
            </a:r>
          </a:p>
          <a:p>
            <a:pPr marL="0" lvl="0" indent="0">
              <a:lnSpc>
                <a:spcPct val="90000"/>
              </a:lnSpc>
              <a:spcBef>
                <a:spcPts val="0"/>
              </a:spcBef>
              <a:buNone/>
            </a:pPr>
            <a:endParaRPr lang="en-US" sz="1600" dirty="0"/>
          </a:p>
          <a:p>
            <a:pPr marL="0" lvl="0" indent="0">
              <a:lnSpc>
                <a:spcPct val="90000"/>
              </a:lnSpc>
              <a:spcBef>
                <a:spcPts val="0"/>
              </a:spcBef>
              <a:buNone/>
            </a:pPr>
            <a:r>
              <a:rPr lang="en-US" sz="1600" dirty="0"/>
              <a:t>District Budget office provides a spreadsheet of allowable comparability budget items (see Slide 14) for every school in the applicable grade spans (E, M, H) per program code and job class (note these may vary in districts), e.g.:</a:t>
            </a:r>
          </a:p>
          <a:p>
            <a:pPr marL="0" lvl="0" indent="0">
              <a:lnSpc>
                <a:spcPct val="90000"/>
              </a:lnSpc>
              <a:spcBef>
                <a:spcPts val="0"/>
              </a:spcBef>
              <a:buNone/>
            </a:pPr>
            <a:endParaRPr lang="en-US" sz="1600" dirty="0"/>
          </a:p>
          <a:p>
            <a:pPr marL="285750" lvl="0" indent="-285750">
              <a:lnSpc>
                <a:spcPct val="90000"/>
              </a:lnSpc>
              <a:spcBef>
                <a:spcPts val="0"/>
              </a:spcBef>
            </a:pPr>
            <a:r>
              <a:rPr lang="en-US" sz="1600" dirty="0"/>
              <a:t>Staffing, Program 0001-2099</a:t>
            </a:r>
          </a:p>
          <a:p>
            <a:pPr marL="285750" lvl="0" indent="-285750">
              <a:lnSpc>
                <a:spcPct val="90000"/>
              </a:lnSpc>
              <a:spcBef>
                <a:spcPts val="0"/>
              </a:spcBef>
            </a:pPr>
            <a:r>
              <a:rPr lang="en-US" sz="1600" dirty="0"/>
              <a:t>Instructional Supplies/Services, Program 2219, Jobs 200s</a:t>
            </a:r>
          </a:p>
          <a:p>
            <a:pPr marL="285750" lvl="0" indent="-285750">
              <a:lnSpc>
                <a:spcPct val="90000"/>
              </a:lnSpc>
              <a:spcBef>
                <a:spcPts val="0"/>
              </a:spcBef>
            </a:pPr>
            <a:r>
              <a:rPr lang="en-US" sz="1600" dirty="0"/>
              <a:t>Office of Principal, Program 2410, Job 100</a:t>
            </a:r>
          </a:p>
          <a:p>
            <a:pPr marL="0" lvl="0" indent="0">
              <a:lnSpc>
                <a:spcPct val="90000"/>
              </a:lnSpc>
              <a:spcBef>
                <a:spcPts val="0"/>
              </a:spcBef>
              <a:buNone/>
            </a:pPr>
            <a:endParaRPr lang="en-US" sz="1600" dirty="0"/>
          </a:p>
          <a:p>
            <a:pPr marL="0" lvl="0" indent="0">
              <a:lnSpc>
                <a:spcPct val="90000"/>
              </a:lnSpc>
              <a:spcBef>
                <a:spcPts val="0"/>
              </a:spcBef>
              <a:buNone/>
            </a:pPr>
            <a:r>
              <a:rPr lang="en-US" sz="1600" dirty="0"/>
              <a:t>The total dollar amounts for these programs per school is divided by student enrollment to calculate the Per Pupil amount for each school.  </a:t>
            </a:r>
          </a:p>
          <a:p>
            <a:pPr marL="0" lvl="0" indent="0">
              <a:lnSpc>
                <a:spcPct val="90000"/>
              </a:lnSpc>
              <a:spcBef>
                <a:spcPts val="0"/>
              </a:spcBef>
              <a:buNone/>
            </a:pPr>
            <a:endParaRPr lang="en-US" sz="1600" dirty="0"/>
          </a:p>
          <a:p>
            <a:pPr marL="0" lvl="0" indent="0">
              <a:lnSpc>
                <a:spcPct val="90000"/>
              </a:lnSpc>
              <a:spcBef>
                <a:spcPts val="0"/>
              </a:spcBef>
              <a:buNone/>
            </a:pPr>
            <a:r>
              <a:rPr lang="en-US" sz="1600" dirty="0"/>
              <a:t>If your district has charter schools that </a:t>
            </a:r>
            <a:r>
              <a:rPr lang="en-US" sz="1600" b="1" dirty="0"/>
              <a:t>do not </a:t>
            </a:r>
            <a:r>
              <a:rPr lang="en-US" sz="1600" dirty="0"/>
              <a:t>use your district budgeting system, then </a:t>
            </a:r>
            <a:r>
              <a:rPr lang="en-US" sz="1600" b="1" dirty="0"/>
              <a:t>you will need to reach out to each charter school (regardless of whether or not they accept Title I funds) to gather their budget information</a:t>
            </a:r>
            <a:r>
              <a:rPr lang="en-US" sz="1600" dirty="0"/>
              <a:t> for the allowable categories on slide 12 per grade span that you need to report on.  </a:t>
            </a:r>
          </a:p>
          <a:p>
            <a:pPr marL="0" lvl="0" indent="0">
              <a:lnSpc>
                <a:spcPct val="90000"/>
              </a:lnSpc>
              <a:spcBef>
                <a:spcPts val="0"/>
              </a:spcBef>
              <a:buNone/>
            </a:pPr>
            <a:endParaRPr lang="en-US" sz="1600" dirty="0"/>
          </a:p>
          <a:p>
            <a:pPr>
              <a:lnSpc>
                <a:spcPct val="90000"/>
              </a:lnSpc>
            </a:pPr>
            <a:endParaRPr lang="en-US" sz="1600" dirty="0"/>
          </a:p>
        </p:txBody>
      </p:sp>
    </p:spTree>
    <p:extLst>
      <p:ext uri="{BB962C8B-B14F-4D97-AF65-F5344CB8AC3E}">
        <p14:creationId xmlns:p14="http://schemas.microsoft.com/office/powerpoint/2010/main" val="1489605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0789E-91A7-4246-978E-A17FE1BF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96802"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C6C0BD2-8B3C-4042-B4EE-5DB7665A37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412" y="-786"/>
            <a:ext cx="1767505" cy="6854040"/>
            <a:chOff x="6627813" y="194833"/>
            <a:chExt cx="1952625" cy="5678918"/>
          </a:xfrm>
          <a:solidFill>
            <a:schemeClr val="bg2"/>
          </a:solidFill>
        </p:grpSpPr>
        <p:sp>
          <p:nvSpPr>
            <p:cNvPr id="12" name="Freeform 27">
              <a:extLst>
                <a:ext uri="{FF2B5EF4-FFF2-40B4-BE49-F238E27FC236}">
                  <a16:creationId xmlns:a16="http://schemas.microsoft.com/office/drawing/2014/main" id="{5F53669F-C1E6-43B8-AC6F-B44CE56BF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3" name="Freeform 28">
              <a:extLst>
                <a:ext uri="{FF2B5EF4-FFF2-40B4-BE49-F238E27FC236}">
                  <a16:creationId xmlns:a16="http://schemas.microsoft.com/office/drawing/2014/main" id="{53966C25-DAEA-4318-8FBC-EC6FF8F5A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4" name="Freeform 29">
              <a:extLst>
                <a:ext uri="{FF2B5EF4-FFF2-40B4-BE49-F238E27FC236}">
                  <a16:creationId xmlns:a16="http://schemas.microsoft.com/office/drawing/2014/main" id="{ED6EA716-EAD4-4023-8673-0809A1E24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5" name="Freeform 30">
              <a:extLst>
                <a:ext uri="{FF2B5EF4-FFF2-40B4-BE49-F238E27FC236}">
                  <a16:creationId xmlns:a16="http://schemas.microsoft.com/office/drawing/2014/main" id="{84261748-EFC0-4729-A7BB-A88FDAF6F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6" name="Freeform 31">
              <a:extLst>
                <a:ext uri="{FF2B5EF4-FFF2-40B4-BE49-F238E27FC236}">
                  <a16:creationId xmlns:a16="http://schemas.microsoft.com/office/drawing/2014/main" id="{2C14F808-CC69-494F-98AC-CB75041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7" name="Freeform 32">
              <a:extLst>
                <a:ext uri="{FF2B5EF4-FFF2-40B4-BE49-F238E27FC236}">
                  <a16:creationId xmlns:a16="http://schemas.microsoft.com/office/drawing/2014/main" id="{F1CA3607-84D0-4085-A363-796A17B1D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8" name="Freeform 33">
              <a:extLst>
                <a:ext uri="{FF2B5EF4-FFF2-40B4-BE49-F238E27FC236}">
                  <a16:creationId xmlns:a16="http://schemas.microsoft.com/office/drawing/2014/main" id="{491E6160-2958-4A90-8B50-EDA182AAB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9" name="Freeform 34">
              <a:extLst>
                <a:ext uri="{FF2B5EF4-FFF2-40B4-BE49-F238E27FC236}">
                  <a16:creationId xmlns:a16="http://schemas.microsoft.com/office/drawing/2014/main" id="{559F6CB7-E057-499B-A859-36027698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20" name="Freeform 35">
              <a:extLst>
                <a:ext uri="{FF2B5EF4-FFF2-40B4-BE49-F238E27FC236}">
                  <a16:creationId xmlns:a16="http://schemas.microsoft.com/office/drawing/2014/main" id="{FF12353D-CF89-4D03-8075-C161824E2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1" name="Freeform 36">
              <a:extLst>
                <a:ext uri="{FF2B5EF4-FFF2-40B4-BE49-F238E27FC236}">
                  <a16:creationId xmlns:a16="http://schemas.microsoft.com/office/drawing/2014/main" id="{5B91C9D6-FAF2-445B-AF1B-43992602A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2" name="Freeform 37">
              <a:extLst>
                <a:ext uri="{FF2B5EF4-FFF2-40B4-BE49-F238E27FC236}">
                  <a16:creationId xmlns:a16="http://schemas.microsoft.com/office/drawing/2014/main" id="{570F7A1D-86B1-4AD1-B4A3-9AE2A52C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3" name="Freeform 38">
              <a:extLst>
                <a:ext uri="{FF2B5EF4-FFF2-40B4-BE49-F238E27FC236}">
                  <a16:creationId xmlns:a16="http://schemas.microsoft.com/office/drawing/2014/main" id="{52C6EBA8-95CC-4FE6-A8E4-3A6911E8A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2" name="Title 1"/>
          <p:cNvSpPr>
            <a:spLocks noGrp="1"/>
          </p:cNvSpPr>
          <p:nvPr>
            <p:ph type="title"/>
          </p:nvPr>
        </p:nvSpPr>
        <p:spPr>
          <a:xfrm>
            <a:off x="912792" y="1093380"/>
            <a:ext cx="2301136" cy="4671240"/>
          </a:xfrm>
        </p:spPr>
        <p:txBody>
          <a:bodyPr anchor="ctr">
            <a:normAutofit/>
          </a:bodyPr>
          <a:lstStyle/>
          <a:p>
            <a:pPr algn="r"/>
            <a:r>
              <a:rPr lang="en-US" sz="2800"/>
              <a:t>For More Information</a:t>
            </a:r>
          </a:p>
        </p:txBody>
      </p:sp>
      <p:sp>
        <p:nvSpPr>
          <p:cNvPr id="25" name="Freeform 11">
            <a:extLst>
              <a:ext uri="{FF2B5EF4-FFF2-40B4-BE49-F238E27FC236}">
                <a16:creationId xmlns:a16="http://schemas.microsoft.com/office/drawing/2014/main" id="{15EDA122-4530-45D2-A70A-B1A967AAE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Slide Number Placeholder 3"/>
          <p:cNvSpPr>
            <a:spLocks noGrp="1"/>
          </p:cNvSpPr>
          <p:nvPr>
            <p:ph type="sldNum" sz="quarter" idx="12"/>
          </p:nvPr>
        </p:nvSpPr>
        <p:spPr>
          <a:xfrm>
            <a:off x="141411" y="3246438"/>
            <a:ext cx="447664" cy="365125"/>
          </a:xfrm>
        </p:spPr>
        <p:txBody>
          <a:bodyPr>
            <a:normAutofit fontScale="92500"/>
          </a:bodyPr>
          <a:lstStyle/>
          <a:p>
            <a:pPr>
              <a:lnSpc>
                <a:spcPct val="90000"/>
              </a:lnSpc>
              <a:spcAft>
                <a:spcPts val="600"/>
              </a:spcAft>
            </a:pPr>
            <a:fld id="{C479D5F6-EDCB-402A-AC08-4943A1820E8F}" type="slidenum">
              <a:rPr lang="en-US" sz="1900">
                <a:solidFill>
                  <a:srgbClr val="FFFFFF"/>
                </a:solidFill>
              </a:rPr>
              <a:pPr>
                <a:lnSpc>
                  <a:spcPct val="90000"/>
                </a:lnSpc>
                <a:spcAft>
                  <a:spcPts val="600"/>
                </a:spcAft>
              </a:pPr>
              <a:t>13</a:t>
            </a:fld>
            <a:endParaRPr lang="en-US" sz="1900">
              <a:solidFill>
                <a:srgbClr val="FFFFFF"/>
              </a:solidFill>
            </a:endParaRPr>
          </a:p>
        </p:txBody>
      </p:sp>
      <p:sp>
        <p:nvSpPr>
          <p:cNvPr id="27" name="Rectangle 26">
            <a:extLst>
              <a:ext uri="{FF2B5EF4-FFF2-40B4-BE49-F238E27FC236}">
                <a16:creationId xmlns:a16="http://schemas.microsoft.com/office/drawing/2014/main" id="{9782F52E-0F94-4BFC-9F89-B054DDEAB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964131" y="1093380"/>
            <a:ext cx="4664328" cy="4679250"/>
          </a:xfrm>
        </p:spPr>
        <p:txBody>
          <a:bodyPr anchor="ctr">
            <a:normAutofit/>
          </a:bodyPr>
          <a:lstStyle/>
          <a:p>
            <a:pPr>
              <a:lnSpc>
                <a:spcPct val="90000"/>
              </a:lnSpc>
            </a:pPr>
            <a:r>
              <a:rPr lang="en-US" dirty="0"/>
              <a:t>Resources</a:t>
            </a:r>
          </a:p>
          <a:p>
            <a:pPr lvl="1">
              <a:lnSpc>
                <a:spcPct val="90000"/>
              </a:lnSpc>
            </a:pPr>
            <a:r>
              <a:rPr lang="en-US" dirty="0">
                <a:hlinkClick r:id="rId2"/>
              </a:rPr>
              <a:t>Title I Comparability</a:t>
            </a:r>
            <a:endParaRPr lang="en-US" dirty="0"/>
          </a:p>
          <a:p>
            <a:pPr lvl="1">
              <a:lnSpc>
                <a:spcPct val="90000"/>
              </a:lnSpc>
            </a:pPr>
            <a:r>
              <a:rPr lang="en-US" dirty="0">
                <a:hlinkClick r:id="rId3"/>
              </a:rPr>
              <a:t>Comparability Under ESSA</a:t>
            </a:r>
            <a:endParaRPr lang="en-US" dirty="0"/>
          </a:p>
          <a:p>
            <a:pPr lvl="1">
              <a:lnSpc>
                <a:spcPct val="90000"/>
              </a:lnSpc>
            </a:pPr>
            <a:r>
              <a:rPr lang="en-US" dirty="0">
                <a:hlinkClick r:id="rId4"/>
              </a:rPr>
              <a:t>Alternative Comparability Calculator</a:t>
            </a:r>
            <a:endParaRPr lang="en-US" dirty="0"/>
          </a:p>
          <a:p>
            <a:pPr marL="457200" lvl="1" indent="0">
              <a:lnSpc>
                <a:spcPct val="90000"/>
              </a:lnSpc>
              <a:buNone/>
            </a:pPr>
            <a:endParaRPr lang="en-US" dirty="0"/>
          </a:p>
          <a:p>
            <a:pPr>
              <a:lnSpc>
                <a:spcPct val="90000"/>
              </a:lnSpc>
            </a:pPr>
            <a:r>
              <a:rPr lang="en-US" dirty="0"/>
              <a:t>Comparability Contacts</a:t>
            </a:r>
          </a:p>
          <a:p>
            <a:pPr lvl="1">
              <a:lnSpc>
                <a:spcPct val="90000"/>
              </a:lnSpc>
            </a:pPr>
            <a:r>
              <a:rPr lang="en-US" dirty="0"/>
              <a:t>Kathryn Wisner </a:t>
            </a:r>
            <a:r>
              <a:rPr lang="en-US" dirty="0">
                <a:hlinkClick r:id="rId5"/>
              </a:rPr>
              <a:t>wisner_k@cde.state.co.us</a:t>
            </a:r>
            <a:r>
              <a:rPr lang="en-US" dirty="0"/>
              <a:t> </a:t>
            </a:r>
          </a:p>
          <a:p>
            <a:pPr lvl="1">
              <a:lnSpc>
                <a:spcPct val="90000"/>
              </a:lnSpc>
            </a:pPr>
            <a:r>
              <a:rPr lang="en-US" dirty="0"/>
              <a:t>Tina Negley </a:t>
            </a:r>
            <a:r>
              <a:rPr lang="en-US" u="sng" dirty="0">
                <a:hlinkClick r:id="rId6"/>
              </a:rPr>
              <a:t>negley_t@cde.state.co.us</a:t>
            </a:r>
            <a:endParaRPr lang="en-US" dirty="0"/>
          </a:p>
          <a:p>
            <a:pPr lvl="1">
              <a:lnSpc>
                <a:spcPct val="90000"/>
              </a:lnSpc>
            </a:pPr>
            <a:r>
              <a:rPr lang="en-US" dirty="0"/>
              <a:t>Mary Shen </a:t>
            </a:r>
            <a:r>
              <a:rPr lang="en-US" u="sng" dirty="0">
                <a:hlinkClick r:id="rId7"/>
              </a:rPr>
              <a:t>shen_m@cde.state.co.us</a:t>
            </a:r>
            <a:endParaRPr lang="en-US" dirty="0"/>
          </a:p>
          <a:p>
            <a:pPr lvl="1">
              <a:lnSpc>
                <a:spcPct val="90000"/>
              </a:lnSpc>
            </a:pPr>
            <a:endParaRPr lang="en-US" dirty="0"/>
          </a:p>
        </p:txBody>
      </p:sp>
    </p:spTree>
    <p:extLst>
      <p:ext uri="{BB962C8B-B14F-4D97-AF65-F5344CB8AC3E}">
        <p14:creationId xmlns:p14="http://schemas.microsoft.com/office/powerpoint/2010/main" val="2720404493"/>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09F0CD-D07B-41C1-A4AB-F41C77B4C8E9}"/>
              </a:ext>
            </a:extLst>
          </p:cNvPr>
          <p:cNvSpPr>
            <a:spLocks noGrp="1"/>
          </p:cNvSpPr>
          <p:nvPr>
            <p:ph type="title"/>
          </p:nvPr>
        </p:nvSpPr>
        <p:spPr>
          <a:xfrm>
            <a:off x="2529796" y="624110"/>
            <a:ext cx="6098663" cy="1280890"/>
          </a:xfrm>
        </p:spPr>
        <p:txBody>
          <a:bodyPr>
            <a:normAutofit/>
          </a:bodyPr>
          <a:lstStyle/>
          <a:p>
            <a:r>
              <a:rPr lang="en-US" dirty="0"/>
              <a:t>Implications for online schools </a:t>
            </a:r>
          </a:p>
        </p:txBody>
      </p:sp>
      <p:sp>
        <p:nvSpPr>
          <p:cNvPr id="11" name="Rectangle 10">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386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 y="228600"/>
            <a:ext cx="2138628" cy="6638625"/>
            <a:chOff x="2487613" y="285750"/>
            <a:chExt cx="2428875" cy="5654676"/>
          </a:xfrm>
          <a:solidFill>
            <a:schemeClr val="tx2">
              <a:lumMod val="60000"/>
              <a:lumOff val="40000"/>
              <a:alpha val="40000"/>
            </a:schemeClr>
          </a:solidFill>
        </p:grpSpPr>
        <p:sp>
          <p:nvSpPr>
            <p:cNvPr id="14"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5"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6"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7"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8"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9"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0"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1"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2"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3"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4"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5"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7" name="Group 26">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412" y="-786"/>
            <a:ext cx="1767505" cy="6854040"/>
            <a:chOff x="6627813" y="194833"/>
            <a:chExt cx="1952625" cy="5678918"/>
          </a:xfrm>
          <a:solidFill>
            <a:schemeClr val="tx2">
              <a:lumMod val="75000"/>
              <a:alpha val="70000"/>
            </a:schemeClr>
          </a:solidFill>
        </p:grpSpPr>
        <p:sp>
          <p:nvSpPr>
            <p:cNvPr id="28"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9"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0"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1"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2"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3"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4"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5"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6"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7"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8"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9"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1"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411452"/>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Slide Number Placeholder 3">
            <a:extLst>
              <a:ext uri="{FF2B5EF4-FFF2-40B4-BE49-F238E27FC236}">
                <a16:creationId xmlns:a16="http://schemas.microsoft.com/office/drawing/2014/main" id="{66F56ECA-0F5E-4C7C-B67D-FAF01D685B73}"/>
              </a:ext>
            </a:extLst>
          </p:cNvPr>
          <p:cNvSpPr>
            <a:spLocks noGrp="1"/>
          </p:cNvSpPr>
          <p:nvPr>
            <p:ph type="sldNum" sz="quarter" idx="12"/>
          </p:nvPr>
        </p:nvSpPr>
        <p:spPr>
          <a:xfrm>
            <a:off x="65945" y="3485923"/>
            <a:ext cx="584825" cy="365125"/>
          </a:xfrm>
        </p:spPr>
        <p:txBody>
          <a:bodyPr>
            <a:normAutofit/>
          </a:bodyPr>
          <a:lstStyle/>
          <a:p>
            <a:pPr>
              <a:lnSpc>
                <a:spcPct val="90000"/>
              </a:lnSpc>
              <a:spcAft>
                <a:spcPts val="600"/>
              </a:spcAft>
            </a:pPr>
            <a:fld id="{C479D5F6-EDCB-402A-AC08-4943A1820E8F}" type="slidenum">
              <a:rPr lang="en-US" sz="1900" smtClean="0"/>
              <a:pPr>
                <a:lnSpc>
                  <a:spcPct val="90000"/>
                </a:lnSpc>
                <a:spcAft>
                  <a:spcPts val="600"/>
                </a:spcAft>
              </a:pPr>
              <a:t>14</a:t>
            </a:fld>
            <a:endParaRPr lang="en-US" sz="1900"/>
          </a:p>
        </p:txBody>
      </p:sp>
      <p:sp>
        <p:nvSpPr>
          <p:cNvPr id="3" name="Content Placeholder 2">
            <a:extLst>
              <a:ext uri="{FF2B5EF4-FFF2-40B4-BE49-F238E27FC236}">
                <a16:creationId xmlns:a16="http://schemas.microsoft.com/office/drawing/2014/main" id="{AE9683DB-2F64-41D3-BDD8-554AFCF82685}"/>
              </a:ext>
            </a:extLst>
          </p:cNvPr>
          <p:cNvSpPr>
            <a:spLocks noGrp="1"/>
          </p:cNvSpPr>
          <p:nvPr>
            <p:ph idx="1"/>
          </p:nvPr>
        </p:nvSpPr>
        <p:spPr>
          <a:xfrm>
            <a:off x="2529796" y="2133600"/>
            <a:ext cx="6098663" cy="3777622"/>
          </a:xfrm>
        </p:spPr>
        <p:txBody>
          <a:bodyPr>
            <a:normAutofit/>
          </a:bodyPr>
          <a:lstStyle/>
          <a:p>
            <a:r>
              <a:rPr lang="en-US" dirty="0"/>
              <a:t>Questions ??</a:t>
            </a:r>
          </a:p>
        </p:txBody>
      </p:sp>
    </p:spTree>
    <p:extLst>
      <p:ext uri="{BB962C8B-B14F-4D97-AF65-F5344CB8AC3E}">
        <p14:creationId xmlns:p14="http://schemas.microsoft.com/office/powerpoint/2010/main" val="3593997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FB3A973-35B1-4453-B098-54FD0D5527D9}"/>
              </a:ext>
            </a:extLst>
          </p:cNvPr>
          <p:cNvSpPr>
            <a:spLocks noGrp="1"/>
          </p:cNvSpPr>
          <p:nvPr>
            <p:ph type="title"/>
          </p:nvPr>
        </p:nvSpPr>
        <p:spPr>
          <a:xfrm>
            <a:off x="1382543" y="624110"/>
            <a:ext cx="7037556" cy="1280890"/>
          </a:xfrm>
        </p:spPr>
        <p:txBody>
          <a:bodyPr>
            <a:normAutofit/>
          </a:bodyPr>
          <a:lstStyle/>
          <a:p>
            <a:r>
              <a:rPr lang="en-US" dirty="0">
                <a:solidFill>
                  <a:schemeClr val="bg1"/>
                </a:solidFill>
              </a:rPr>
              <a:t>Regional Contacts </a:t>
            </a:r>
          </a:p>
        </p:txBody>
      </p:sp>
      <p:sp>
        <p:nvSpPr>
          <p:cNvPr id="13"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a:extLst>
              <a:ext uri="{FF2B5EF4-FFF2-40B4-BE49-F238E27FC236}">
                <a16:creationId xmlns:a16="http://schemas.microsoft.com/office/drawing/2014/main" id="{164AD648-CAD1-43EA-812B-98A642EF4F43}"/>
              </a:ext>
            </a:extLst>
          </p:cNvPr>
          <p:cNvSpPr>
            <a:spLocks noGrp="1"/>
          </p:cNvSpPr>
          <p:nvPr>
            <p:ph type="sldNum" sz="quarter" idx="12"/>
          </p:nvPr>
        </p:nvSpPr>
        <p:spPr>
          <a:xfrm>
            <a:off x="398859" y="787782"/>
            <a:ext cx="584825" cy="365125"/>
          </a:xfrm>
        </p:spPr>
        <p:txBody>
          <a:bodyPr>
            <a:normAutofit/>
          </a:bodyPr>
          <a:lstStyle/>
          <a:p>
            <a:pPr>
              <a:lnSpc>
                <a:spcPct val="90000"/>
              </a:lnSpc>
              <a:spcAft>
                <a:spcPts val="600"/>
              </a:spcAft>
            </a:pPr>
            <a:fld id="{C479D5F6-EDCB-402A-AC08-4943A1820E8F}" type="slidenum">
              <a:rPr lang="en-US" sz="1900">
                <a:solidFill>
                  <a:srgbClr val="FFFFFF"/>
                </a:solidFill>
              </a:rPr>
              <a:pPr>
                <a:lnSpc>
                  <a:spcPct val="90000"/>
                </a:lnSpc>
                <a:spcAft>
                  <a:spcPts val="600"/>
                </a:spcAft>
              </a:pPr>
              <a:t>15</a:t>
            </a:fld>
            <a:endParaRPr lang="en-US" sz="1900">
              <a:solidFill>
                <a:srgbClr val="FFFFFF"/>
              </a:solidFill>
            </a:endParaRPr>
          </a:p>
        </p:txBody>
      </p:sp>
      <p:sp>
        <p:nvSpPr>
          <p:cNvPr id="3" name="Content Placeholder 2">
            <a:extLst>
              <a:ext uri="{FF2B5EF4-FFF2-40B4-BE49-F238E27FC236}">
                <a16:creationId xmlns:a16="http://schemas.microsoft.com/office/drawing/2014/main" id="{D311AFC6-769C-4AE6-B886-A9C0DEA30E71}"/>
              </a:ext>
            </a:extLst>
          </p:cNvPr>
          <p:cNvSpPr>
            <a:spLocks noGrp="1"/>
          </p:cNvSpPr>
          <p:nvPr>
            <p:ph idx="1"/>
          </p:nvPr>
        </p:nvSpPr>
        <p:spPr>
          <a:xfrm>
            <a:off x="229603" y="2529109"/>
            <a:ext cx="8569839" cy="3964455"/>
          </a:xfrm>
        </p:spPr>
        <p:txBody>
          <a:bodyPr>
            <a:normAutofit lnSpcReduction="10000"/>
          </a:bodyPr>
          <a:lstStyle/>
          <a:p>
            <a:pPr marL="0" indent="0">
              <a:buNone/>
            </a:pPr>
            <a:r>
              <a:rPr lang="en-US" sz="1800" b="1" dirty="0"/>
              <a:t>North Central and Northeast Regions </a:t>
            </a:r>
          </a:p>
          <a:p>
            <a:r>
              <a:rPr lang="en-US" sz="1800" b="1" dirty="0">
                <a:hlinkClick r:id="rId2"/>
              </a:rPr>
              <a:t>DeLilah Collins </a:t>
            </a:r>
            <a:r>
              <a:rPr lang="en-US" sz="1800" b="1" dirty="0"/>
              <a:t>and </a:t>
            </a:r>
            <a:r>
              <a:rPr lang="en-US" sz="1800" b="1" dirty="0">
                <a:hlinkClick r:id="rId3"/>
              </a:rPr>
              <a:t>Shannon Allen</a:t>
            </a:r>
            <a:endParaRPr lang="en-US" sz="1800" b="1" dirty="0"/>
          </a:p>
          <a:p>
            <a:pPr marL="0" indent="0">
              <a:buNone/>
            </a:pPr>
            <a:r>
              <a:rPr lang="en-US" sz="1800" b="1" dirty="0"/>
              <a:t>Northwest and West Central Regions</a:t>
            </a:r>
          </a:p>
          <a:p>
            <a:r>
              <a:rPr lang="en-US" sz="1800" b="1" u="sng" dirty="0">
                <a:hlinkClick r:id="rId4"/>
              </a:rPr>
              <a:t>Kristen Collins </a:t>
            </a:r>
            <a:endParaRPr lang="en-US" sz="1800" b="1" dirty="0"/>
          </a:p>
          <a:p>
            <a:pPr marL="0" indent="0">
              <a:buNone/>
            </a:pPr>
            <a:r>
              <a:rPr lang="en-US" sz="1800" b="1" dirty="0"/>
              <a:t>Pikes Peak and Southeast Regions</a:t>
            </a:r>
          </a:p>
          <a:p>
            <a:r>
              <a:rPr lang="en-US" sz="1800" b="1" u="sng" dirty="0">
                <a:hlinkClick r:id="rId5"/>
              </a:rPr>
              <a:t>Laura Meushaw</a:t>
            </a:r>
            <a:r>
              <a:rPr lang="en-US" sz="1800" b="1" dirty="0">
                <a:hlinkClick r:id="rId5"/>
              </a:rPr>
              <a:t> </a:t>
            </a:r>
            <a:r>
              <a:rPr lang="en-US" sz="1800" b="1" dirty="0"/>
              <a:t>and </a:t>
            </a:r>
            <a:r>
              <a:rPr lang="en-US" sz="1800" b="1" dirty="0">
                <a:hlinkClick r:id="rId6"/>
              </a:rPr>
              <a:t>Tammy Giessinger </a:t>
            </a:r>
            <a:endParaRPr lang="en-US" sz="1800" b="1" dirty="0"/>
          </a:p>
          <a:p>
            <a:pPr marL="0" indent="0">
              <a:buNone/>
            </a:pPr>
            <a:r>
              <a:rPr lang="en-US" sz="1800" b="1" dirty="0"/>
              <a:t>Southwest Region </a:t>
            </a:r>
          </a:p>
          <a:p>
            <a:r>
              <a:rPr lang="en-US" sz="1800" b="1" dirty="0">
                <a:hlinkClick r:id="rId7"/>
              </a:rPr>
              <a:t>Jeremy Meredith</a:t>
            </a:r>
            <a:r>
              <a:rPr lang="en-US" sz="1800" b="1" dirty="0"/>
              <a:t> and </a:t>
            </a:r>
            <a:r>
              <a:rPr lang="en-US" sz="1800" b="1" dirty="0">
                <a:hlinkClick r:id="rId8"/>
              </a:rPr>
              <a:t>Kathryn Wisner</a:t>
            </a:r>
            <a:endParaRPr lang="en-US" sz="1800" b="1" dirty="0"/>
          </a:p>
          <a:p>
            <a:pPr marL="0" indent="0">
              <a:buNone/>
            </a:pPr>
            <a:r>
              <a:rPr lang="en-US" b="1" dirty="0"/>
              <a:t>Metro Region </a:t>
            </a:r>
          </a:p>
          <a:p>
            <a:r>
              <a:rPr lang="en-US" sz="1800" b="1" dirty="0"/>
              <a:t>Varies - </a:t>
            </a:r>
            <a:r>
              <a:rPr lang="en-US" b="1" dirty="0"/>
              <a:t>S</a:t>
            </a:r>
            <a:r>
              <a:rPr lang="en-US" sz="1800" b="1" dirty="0"/>
              <a:t>ee list </a:t>
            </a:r>
            <a:r>
              <a:rPr lang="en-US" sz="1800" b="1" dirty="0">
                <a:hlinkClick r:id="rId9"/>
              </a:rPr>
              <a:t>here </a:t>
            </a:r>
            <a:endParaRPr lang="en-US" sz="1800" b="1" dirty="0"/>
          </a:p>
          <a:p>
            <a:endParaRPr lang="en-US" dirty="0"/>
          </a:p>
        </p:txBody>
      </p:sp>
    </p:spTree>
    <p:extLst>
      <p:ext uri="{BB962C8B-B14F-4D97-AF65-F5344CB8AC3E}">
        <p14:creationId xmlns:p14="http://schemas.microsoft.com/office/powerpoint/2010/main" val="191996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382543" y="624110"/>
            <a:ext cx="7037556" cy="1280890"/>
          </a:xfrm>
        </p:spPr>
        <p:txBody>
          <a:bodyPr>
            <a:normAutofit/>
          </a:bodyPr>
          <a:lstStyle/>
          <a:p>
            <a:r>
              <a:rPr lang="en-US">
                <a:solidFill>
                  <a:schemeClr val="bg1"/>
                </a:solidFill>
              </a:rPr>
              <a:t>Objectives</a:t>
            </a:r>
          </a:p>
        </p:txBody>
      </p:sp>
      <p:sp>
        <p:nvSpPr>
          <p:cNvPr id="13"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a:xfrm>
            <a:off x="398859" y="787782"/>
            <a:ext cx="584825" cy="365125"/>
          </a:xfrm>
        </p:spPr>
        <p:txBody>
          <a:bodyPr>
            <a:normAutofit/>
          </a:bodyPr>
          <a:lstStyle/>
          <a:p>
            <a:pPr>
              <a:lnSpc>
                <a:spcPct val="90000"/>
              </a:lnSpc>
              <a:spcAft>
                <a:spcPts val="600"/>
              </a:spcAft>
            </a:pPr>
            <a:fld id="{C479D5F6-EDCB-402A-AC08-4943A1820E8F}" type="slidenum">
              <a:rPr lang="en-US" sz="1900">
                <a:solidFill>
                  <a:srgbClr val="FFFFFF"/>
                </a:solidFill>
              </a:rPr>
              <a:pPr>
                <a:lnSpc>
                  <a:spcPct val="90000"/>
                </a:lnSpc>
                <a:spcAft>
                  <a:spcPts val="600"/>
                </a:spcAft>
              </a:pPr>
              <a:t>2</a:t>
            </a:fld>
            <a:endParaRPr lang="en-US" sz="1900">
              <a:solidFill>
                <a:srgbClr val="FFFFFF"/>
              </a:solidFill>
            </a:endParaRPr>
          </a:p>
        </p:txBody>
      </p:sp>
      <p:sp>
        <p:nvSpPr>
          <p:cNvPr id="3" name="Content Placeholder 2"/>
          <p:cNvSpPr>
            <a:spLocks noGrp="1"/>
          </p:cNvSpPr>
          <p:nvPr>
            <p:ph idx="1"/>
          </p:nvPr>
        </p:nvSpPr>
        <p:spPr>
          <a:xfrm>
            <a:off x="1382544" y="2623930"/>
            <a:ext cx="7037556" cy="3287292"/>
          </a:xfrm>
        </p:spPr>
        <p:txBody>
          <a:bodyPr>
            <a:normAutofit/>
          </a:bodyPr>
          <a:lstStyle/>
          <a:p>
            <a:r>
              <a:rPr lang="en-US" dirty="0"/>
              <a:t>Comparability Overview </a:t>
            </a:r>
          </a:p>
          <a:p>
            <a:r>
              <a:rPr lang="en-US" dirty="0"/>
              <a:t>Different Demonstration Methods </a:t>
            </a:r>
          </a:p>
          <a:p>
            <a:r>
              <a:rPr lang="en-US" dirty="0"/>
              <a:t>Implications for Online Schools </a:t>
            </a:r>
          </a:p>
          <a:p>
            <a:r>
              <a:rPr lang="en-US" dirty="0"/>
              <a:t>Questions </a:t>
            </a:r>
          </a:p>
          <a:p>
            <a:endParaRPr lang="en-US" dirty="0"/>
          </a:p>
          <a:p>
            <a:endParaRPr lang="en-US" dirty="0"/>
          </a:p>
          <a:p>
            <a:endParaRPr lang="en-US" dirty="0"/>
          </a:p>
        </p:txBody>
      </p:sp>
    </p:spTree>
    <p:extLst>
      <p:ext uri="{BB962C8B-B14F-4D97-AF65-F5344CB8AC3E}">
        <p14:creationId xmlns:p14="http://schemas.microsoft.com/office/powerpoint/2010/main" val="638276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62D318-DAF0-463B-9E12-AE47D072C03E}"/>
              </a:ext>
            </a:extLst>
          </p:cNvPr>
          <p:cNvSpPr>
            <a:spLocks noGrp="1"/>
          </p:cNvSpPr>
          <p:nvPr>
            <p:ph type="title"/>
          </p:nvPr>
        </p:nvSpPr>
        <p:spPr>
          <a:xfrm>
            <a:off x="130951" y="942108"/>
            <a:ext cx="3398427" cy="4969113"/>
          </a:xfrm>
        </p:spPr>
        <p:txBody>
          <a:bodyPr anchor="ctr">
            <a:normAutofit/>
          </a:bodyPr>
          <a:lstStyle/>
          <a:p>
            <a:r>
              <a:rPr lang="en-US" dirty="0">
                <a:solidFill>
                  <a:schemeClr val="tx2">
                    <a:lumMod val="75000"/>
                  </a:schemeClr>
                </a:solidFill>
              </a:rPr>
              <a:t>Comparability Overview </a:t>
            </a:r>
          </a:p>
        </p:txBody>
      </p:sp>
      <p:sp>
        <p:nvSpPr>
          <p:cNvPr id="20" name="Rectangle 1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5DCE7F72-2760-4F4B-A690-3E0F1D251330}"/>
              </a:ext>
            </a:extLst>
          </p:cNvPr>
          <p:cNvSpPr>
            <a:spLocks noGrp="1"/>
          </p:cNvSpPr>
          <p:nvPr>
            <p:ph type="sldNum" sz="quarter" idx="12"/>
          </p:nvPr>
        </p:nvSpPr>
        <p:spPr>
          <a:xfrm>
            <a:off x="287532" y="288492"/>
            <a:ext cx="447665" cy="365125"/>
          </a:xfrm>
        </p:spPr>
        <p:txBody>
          <a:bodyPr>
            <a:normAutofit/>
          </a:bodyPr>
          <a:lstStyle/>
          <a:p>
            <a:pPr>
              <a:lnSpc>
                <a:spcPct val="90000"/>
              </a:lnSpc>
              <a:spcAft>
                <a:spcPts val="600"/>
              </a:spcAft>
            </a:pPr>
            <a:fld id="{C479D5F6-EDCB-402A-AC08-4943A1820E8F}" type="slidenum">
              <a:rPr lang="en-US" sz="1900">
                <a:solidFill>
                  <a:schemeClr val="accent1"/>
                </a:solidFill>
              </a:rPr>
              <a:pPr>
                <a:lnSpc>
                  <a:spcPct val="90000"/>
                </a:lnSpc>
                <a:spcAft>
                  <a:spcPts val="600"/>
                </a:spcAft>
              </a:pPr>
              <a:t>3</a:t>
            </a:fld>
            <a:endParaRPr lang="en-US" sz="1900" dirty="0">
              <a:solidFill>
                <a:schemeClr val="accent1"/>
              </a:solidFill>
            </a:endParaRPr>
          </a:p>
        </p:txBody>
      </p:sp>
      <p:cxnSp>
        <p:nvCxnSpPr>
          <p:cNvPr id="22" name="Straight Connector 2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507495" y="0"/>
            <a:ext cx="4632727" cy="6853245"/>
            <a:chOff x="2487613" y="285750"/>
            <a:chExt cx="2428876" cy="5654676"/>
          </a:xfrm>
          <a:solidFill>
            <a:schemeClr val="bg1">
              <a:alpha val="30000"/>
            </a:schemeClr>
          </a:solidFill>
        </p:grpSpPr>
        <p:sp>
          <p:nvSpPr>
            <p:cNvPr id="2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3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Content Placeholder 2">
            <a:extLst>
              <a:ext uri="{FF2B5EF4-FFF2-40B4-BE49-F238E27FC236}">
                <a16:creationId xmlns:a16="http://schemas.microsoft.com/office/drawing/2014/main" id="{2F45EDA2-FCC0-499F-8D6C-F63B69DA9269}"/>
              </a:ext>
            </a:extLst>
          </p:cNvPr>
          <p:cNvSpPr>
            <a:spLocks noGrp="1"/>
          </p:cNvSpPr>
          <p:nvPr>
            <p:ph idx="1"/>
          </p:nvPr>
        </p:nvSpPr>
        <p:spPr>
          <a:xfrm>
            <a:off x="3786796" y="942108"/>
            <a:ext cx="4841662" cy="4969114"/>
          </a:xfrm>
        </p:spPr>
        <p:txBody>
          <a:bodyPr anchor="ctr">
            <a:normAutofit/>
          </a:bodyPr>
          <a:lstStyle/>
          <a:p>
            <a:r>
              <a:rPr lang="en-US" dirty="0">
                <a:solidFill>
                  <a:schemeClr val="tx2">
                    <a:lumMod val="75000"/>
                  </a:schemeClr>
                </a:solidFill>
              </a:rPr>
              <a:t>The process is intended to ensure that Title I schools are receiving comparable levels of state and local  funding </a:t>
            </a:r>
          </a:p>
          <a:p>
            <a:r>
              <a:rPr lang="en-US" dirty="0">
                <a:solidFill>
                  <a:schemeClr val="tx2">
                    <a:lumMod val="75000"/>
                  </a:schemeClr>
                </a:solidFill>
              </a:rPr>
              <a:t>Districts must preform this calculation every year </a:t>
            </a:r>
          </a:p>
          <a:p>
            <a:pPr lvl="1"/>
            <a:r>
              <a:rPr lang="en-US" dirty="0">
                <a:solidFill>
                  <a:schemeClr val="tx2">
                    <a:lumMod val="75000"/>
                  </a:schemeClr>
                </a:solidFill>
              </a:rPr>
              <a:t>CDE performs a bi-yearly check </a:t>
            </a:r>
          </a:p>
          <a:p>
            <a:r>
              <a:rPr lang="en-US" dirty="0">
                <a:solidFill>
                  <a:schemeClr val="tx2">
                    <a:lumMod val="75000"/>
                  </a:schemeClr>
                </a:solidFill>
              </a:rPr>
              <a:t>There are several methods that can be used to demonstrate comparability</a:t>
            </a:r>
          </a:p>
          <a:p>
            <a:r>
              <a:rPr lang="en-US" dirty="0">
                <a:solidFill>
                  <a:schemeClr val="tx2">
                    <a:lumMod val="75000"/>
                  </a:schemeClr>
                </a:solidFill>
              </a:rPr>
              <a:t>If a district can not demonstrate comparability, then CDE will partner with the district and develop a Comparability Action Plan.  </a:t>
            </a:r>
          </a:p>
          <a:p>
            <a:endParaRPr lang="en-US" dirty="0">
              <a:solidFill>
                <a:schemeClr val="tx2">
                  <a:lumMod val="75000"/>
                </a:schemeClr>
              </a:solidFill>
            </a:endParaRPr>
          </a:p>
        </p:txBody>
      </p:sp>
    </p:spTree>
    <p:extLst>
      <p:ext uri="{BB962C8B-B14F-4D97-AF65-F5344CB8AC3E}">
        <p14:creationId xmlns:p14="http://schemas.microsoft.com/office/powerpoint/2010/main" val="1842440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4514" y="942108"/>
            <a:ext cx="2442412" cy="4969113"/>
          </a:xfrm>
        </p:spPr>
        <p:txBody>
          <a:bodyPr anchor="ctr">
            <a:normAutofit/>
          </a:bodyPr>
          <a:lstStyle/>
          <a:p>
            <a:r>
              <a:rPr lang="en-US" sz="2300">
                <a:solidFill>
                  <a:schemeClr val="tx2">
                    <a:lumMod val="75000"/>
                  </a:schemeClr>
                </a:solidFill>
              </a:rPr>
              <a:t>Requirements and Documentation for Demonstrating Comparability</a:t>
            </a:r>
          </a:p>
        </p:txBody>
      </p:sp>
      <p:sp>
        <p:nvSpPr>
          <p:cNvPr id="11" name="Rectangle 10">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113842" y="3246438"/>
            <a:ext cx="447665" cy="365125"/>
          </a:xfrm>
        </p:spPr>
        <p:txBody>
          <a:bodyPr>
            <a:normAutofit/>
          </a:bodyPr>
          <a:lstStyle/>
          <a:p>
            <a:pPr>
              <a:lnSpc>
                <a:spcPct val="90000"/>
              </a:lnSpc>
              <a:spcAft>
                <a:spcPts val="600"/>
              </a:spcAft>
            </a:pPr>
            <a:fld id="{C479D5F6-EDCB-402A-AC08-4943A1820E8F}" type="slidenum">
              <a:rPr lang="en-US" sz="1900">
                <a:solidFill>
                  <a:schemeClr val="accent1"/>
                </a:solidFill>
              </a:rPr>
              <a:pPr>
                <a:lnSpc>
                  <a:spcPct val="90000"/>
                </a:lnSpc>
                <a:spcAft>
                  <a:spcPts val="600"/>
                </a:spcAft>
              </a:pPr>
              <a:t>4</a:t>
            </a:fld>
            <a:endParaRPr lang="en-US" sz="1900">
              <a:solidFill>
                <a:schemeClr val="accent1"/>
              </a:solidFill>
            </a:endParaRPr>
          </a:p>
        </p:txBody>
      </p:sp>
      <p:cxnSp>
        <p:nvCxnSpPr>
          <p:cNvPr id="13" name="Straight Connector 12">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507495" y="0"/>
            <a:ext cx="4632727" cy="6853245"/>
            <a:chOff x="2487613" y="285750"/>
            <a:chExt cx="2428876" cy="5654676"/>
          </a:xfrm>
          <a:solidFill>
            <a:schemeClr val="bg1">
              <a:alpha val="30000"/>
            </a:schemeClr>
          </a:solidFill>
        </p:grpSpPr>
        <p:sp>
          <p:nvSpPr>
            <p:cNvPr id="16"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7"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8"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9"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0"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1"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2"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3"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4"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5"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6"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7"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Content Placeholder 2"/>
          <p:cNvSpPr>
            <a:spLocks noGrp="1"/>
          </p:cNvSpPr>
          <p:nvPr>
            <p:ph idx="1"/>
          </p:nvPr>
        </p:nvSpPr>
        <p:spPr>
          <a:xfrm>
            <a:off x="3786796" y="942108"/>
            <a:ext cx="4841662" cy="4969114"/>
          </a:xfrm>
        </p:spPr>
        <p:txBody>
          <a:bodyPr anchor="ctr">
            <a:normAutofit/>
          </a:bodyPr>
          <a:lstStyle/>
          <a:p>
            <a:pPr marL="0" indent="0">
              <a:lnSpc>
                <a:spcPct val="90000"/>
              </a:lnSpc>
              <a:buNone/>
            </a:pPr>
            <a:r>
              <a:rPr lang="en-US" sz="1500" dirty="0">
                <a:solidFill>
                  <a:schemeClr val="tx2">
                    <a:lumMod val="75000"/>
                  </a:schemeClr>
                </a:solidFill>
              </a:rPr>
              <a:t>Section 1118 of ESSA (comparability) ensures that Federal Title I, Part A funds are not spent on resources that non-Title I, Part A schools obtain with state and local funds. </a:t>
            </a:r>
          </a:p>
          <a:p>
            <a:pPr>
              <a:lnSpc>
                <a:spcPct val="90000"/>
              </a:lnSpc>
            </a:pPr>
            <a:r>
              <a:rPr lang="en-US" sz="1500" dirty="0">
                <a:solidFill>
                  <a:schemeClr val="tx2">
                    <a:lumMod val="75000"/>
                  </a:schemeClr>
                </a:solidFill>
              </a:rPr>
              <a:t>LEAs required to demonstrate comparability:</a:t>
            </a:r>
          </a:p>
          <a:p>
            <a:pPr lvl="1">
              <a:lnSpc>
                <a:spcPct val="90000"/>
              </a:lnSpc>
            </a:pPr>
            <a:r>
              <a:rPr lang="en-US" sz="1500" dirty="0">
                <a:solidFill>
                  <a:schemeClr val="tx2">
                    <a:lumMod val="75000"/>
                  </a:schemeClr>
                </a:solidFill>
              </a:rPr>
              <a:t>accept Title I, Part A funds, and</a:t>
            </a:r>
          </a:p>
          <a:p>
            <a:pPr lvl="1">
              <a:lnSpc>
                <a:spcPct val="90000"/>
              </a:lnSpc>
            </a:pPr>
            <a:r>
              <a:rPr lang="en-US" sz="1500" dirty="0">
                <a:solidFill>
                  <a:schemeClr val="tx2">
                    <a:lumMod val="75000"/>
                  </a:schemeClr>
                </a:solidFill>
              </a:rPr>
              <a:t>have at least 1,000 students, and </a:t>
            </a:r>
          </a:p>
          <a:p>
            <a:pPr lvl="1">
              <a:lnSpc>
                <a:spcPct val="90000"/>
              </a:lnSpc>
            </a:pPr>
            <a:r>
              <a:rPr lang="en-US" sz="1500" dirty="0">
                <a:solidFill>
                  <a:schemeClr val="tx2">
                    <a:lumMod val="75000"/>
                  </a:schemeClr>
                </a:solidFill>
              </a:rPr>
              <a:t>have at least one Title I school with more than 100 students in a grade-span that includes two or more schools.</a:t>
            </a:r>
          </a:p>
          <a:p>
            <a:pPr>
              <a:lnSpc>
                <a:spcPct val="90000"/>
              </a:lnSpc>
            </a:pPr>
            <a:r>
              <a:rPr lang="en-US" sz="1500" dirty="0">
                <a:solidFill>
                  <a:schemeClr val="tx2">
                    <a:lumMod val="75000"/>
                  </a:schemeClr>
                </a:solidFill>
              </a:rPr>
              <a:t>Statute requires that LEAs provide services that meet comparability requirements each year and maintain documentation to demonstrate compliance </a:t>
            </a:r>
            <a:r>
              <a:rPr lang="en-US" sz="1500" b="1" i="1" dirty="0">
                <a:solidFill>
                  <a:schemeClr val="tx2">
                    <a:lumMod val="75000"/>
                  </a:schemeClr>
                </a:solidFill>
              </a:rPr>
              <a:t>biennially </a:t>
            </a:r>
            <a:r>
              <a:rPr lang="en-US" sz="1500" dirty="0">
                <a:solidFill>
                  <a:schemeClr val="tx2">
                    <a:lumMod val="75000"/>
                  </a:schemeClr>
                </a:solidFill>
              </a:rPr>
              <a:t>(every other year). However, statute also stipulates that LEAs must </a:t>
            </a:r>
            <a:r>
              <a:rPr lang="en-US" sz="1500" b="1" i="1" dirty="0">
                <a:solidFill>
                  <a:schemeClr val="tx2">
                    <a:lumMod val="75000"/>
                  </a:schemeClr>
                </a:solidFill>
              </a:rPr>
              <a:t>annually</a:t>
            </a:r>
            <a:r>
              <a:rPr lang="en-US" sz="1500" dirty="0">
                <a:solidFill>
                  <a:schemeClr val="tx2">
                    <a:lumMod val="75000"/>
                  </a:schemeClr>
                </a:solidFill>
              </a:rPr>
              <a:t> provide services in Title I schools that are, in fact, comparable to those in non-Title I schools.</a:t>
            </a:r>
          </a:p>
        </p:txBody>
      </p:sp>
    </p:spTree>
    <p:extLst>
      <p:ext uri="{BB962C8B-B14F-4D97-AF65-F5344CB8AC3E}">
        <p14:creationId xmlns:p14="http://schemas.microsoft.com/office/powerpoint/2010/main" val="420690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382543" y="624110"/>
            <a:ext cx="7037556" cy="1280890"/>
          </a:xfrm>
        </p:spPr>
        <p:txBody>
          <a:bodyPr>
            <a:normAutofit/>
          </a:bodyPr>
          <a:lstStyle/>
          <a:p>
            <a:pPr>
              <a:lnSpc>
                <a:spcPct val="90000"/>
              </a:lnSpc>
            </a:pPr>
            <a:r>
              <a:rPr lang="en-US" sz="2800" dirty="0">
                <a:solidFill>
                  <a:schemeClr val="bg1"/>
                </a:solidFill>
              </a:rPr>
              <a:t>Requirements and Documentation for Demonstrating Comparability </a:t>
            </a:r>
          </a:p>
        </p:txBody>
      </p:sp>
      <p:sp>
        <p:nvSpPr>
          <p:cNvPr id="13"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a:xfrm>
            <a:off x="398859" y="787782"/>
            <a:ext cx="584825" cy="365125"/>
          </a:xfrm>
        </p:spPr>
        <p:txBody>
          <a:bodyPr>
            <a:normAutofit/>
          </a:bodyPr>
          <a:lstStyle/>
          <a:p>
            <a:pPr>
              <a:lnSpc>
                <a:spcPct val="90000"/>
              </a:lnSpc>
              <a:spcAft>
                <a:spcPts val="600"/>
              </a:spcAft>
            </a:pPr>
            <a:fld id="{C479D5F6-EDCB-402A-AC08-4943A1820E8F}" type="slidenum">
              <a:rPr lang="en-US" sz="1900">
                <a:solidFill>
                  <a:srgbClr val="FFFFFF"/>
                </a:solidFill>
              </a:rPr>
              <a:pPr>
                <a:lnSpc>
                  <a:spcPct val="90000"/>
                </a:lnSpc>
                <a:spcAft>
                  <a:spcPts val="600"/>
                </a:spcAft>
              </a:pPr>
              <a:t>5</a:t>
            </a:fld>
            <a:endParaRPr lang="en-US" sz="1900">
              <a:solidFill>
                <a:srgbClr val="FFFFFF"/>
              </a:solidFill>
            </a:endParaRPr>
          </a:p>
        </p:txBody>
      </p:sp>
      <p:sp>
        <p:nvSpPr>
          <p:cNvPr id="3" name="Content Placeholder 2"/>
          <p:cNvSpPr>
            <a:spLocks noGrp="1"/>
          </p:cNvSpPr>
          <p:nvPr>
            <p:ph idx="1"/>
          </p:nvPr>
        </p:nvSpPr>
        <p:spPr>
          <a:xfrm>
            <a:off x="983684" y="2529110"/>
            <a:ext cx="7436416" cy="3704780"/>
          </a:xfrm>
        </p:spPr>
        <p:txBody>
          <a:bodyPr>
            <a:normAutofit fontScale="92500" lnSpcReduction="20000"/>
          </a:bodyPr>
          <a:lstStyle/>
          <a:p>
            <a:pPr>
              <a:lnSpc>
                <a:spcPct val="90000"/>
              </a:lnSpc>
            </a:pPr>
            <a:r>
              <a:rPr lang="en-US" sz="1600" dirty="0"/>
              <a:t>CDE conducts comparability calculations to determine full time equivalency (FTE) for all teaching staff, in relation to student enrollment counts: </a:t>
            </a:r>
          </a:p>
          <a:p>
            <a:pPr lvl="1">
              <a:lnSpc>
                <a:spcPct val="90000"/>
              </a:lnSpc>
            </a:pPr>
            <a:r>
              <a:rPr lang="en-US" dirty="0"/>
              <a:t>Student October K-12 enrollment and HR Snapshot data </a:t>
            </a:r>
          </a:p>
          <a:p>
            <a:pPr lvl="1">
              <a:lnSpc>
                <a:spcPct val="90000"/>
              </a:lnSpc>
            </a:pPr>
            <a:r>
              <a:rPr lang="en-US" dirty="0"/>
              <a:t>Teacher FTE paid with state or local funds (grant/project funding code less than 4000): </a:t>
            </a:r>
          </a:p>
          <a:p>
            <a:pPr lvl="2">
              <a:lnSpc>
                <a:spcPct val="90000"/>
              </a:lnSpc>
            </a:pPr>
            <a:r>
              <a:rPr lang="en-US" sz="1600" dirty="0"/>
              <a:t>201 (Teacher, Regular), 202 (Teacher, Special Education) </a:t>
            </a:r>
          </a:p>
          <a:p>
            <a:pPr lvl="2">
              <a:lnSpc>
                <a:spcPct val="90000"/>
              </a:lnSpc>
            </a:pPr>
            <a:r>
              <a:rPr lang="en-US" sz="1600" dirty="0"/>
              <a:t>222 (Reading Interventionist), 223 (Math Interventionist) </a:t>
            </a:r>
          </a:p>
          <a:p>
            <a:pPr lvl="2">
              <a:lnSpc>
                <a:spcPct val="90000"/>
              </a:lnSpc>
            </a:pPr>
            <a:r>
              <a:rPr lang="en-US" sz="1600" dirty="0"/>
              <a:t>415 (Teaching Assistant, Regular Education), and 416 (Teaching Assistant, Special Education)</a:t>
            </a:r>
          </a:p>
          <a:p>
            <a:pPr lvl="1">
              <a:lnSpc>
                <a:spcPct val="90000"/>
              </a:lnSpc>
            </a:pPr>
            <a:r>
              <a:rPr lang="en-US" dirty="0"/>
              <a:t> </a:t>
            </a:r>
            <a:r>
              <a:rPr lang="en-US" b="1" dirty="0"/>
              <a:t>Any federally-funded FTE is excluded from analyses</a:t>
            </a:r>
          </a:p>
          <a:p>
            <a:pPr>
              <a:lnSpc>
                <a:spcPct val="90000"/>
              </a:lnSpc>
            </a:pPr>
            <a:r>
              <a:rPr lang="en-US" sz="1600" dirty="0"/>
              <a:t>All LEAs that are eligible to demonstrate comparability will be sent the results of the CDE analyses. LEAs in which not all Title I schools confirm comparability through FTE analyses </a:t>
            </a:r>
            <a:r>
              <a:rPr lang="en-US" sz="1600" b="1" dirty="0"/>
              <a:t>will be notified and required to submit data by Dec. 31</a:t>
            </a:r>
            <a:r>
              <a:rPr lang="en-US" sz="1600" b="1" baseline="30000" dirty="0"/>
              <a:t>st</a:t>
            </a:r>
            <a:r>
              <a:rPr lang="en-US" sz="1600" b="1" dirty="0"/>
              <a:t> using one of the calculators </a:t>
            </a:r>
            <a:r>
              <a:rPr lang="en-US" sz="1600" dirty="0"/>
              <a:t>to demonstrate compliance based on previous or current year data.</a:t>
            </a:r>
          </a:p>
        </p:txBody>
      </p:sp>
    </p:spTree>
    <p:extLst>
      <p:ext uri="{BB962C8B-B14F-4D97-AF65-F5344CB8AC3E}">
        <p14:creationId xmlns:p14="http://schemas.microsoft.com/office/powerpoint/2010/main" val="1092838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4514" y="942108"/>
            <a:ext cx="2442412" cy="4969113"/>
          </a:xfrm>
        </p:spPr>
        <p:txBody>
          <a:bodyPr anchor="ctr">
            <a:normAutofit/>
          </a:bodyPr>
          <a:lstStyle/>
          <a:p>
            <a:r>
              <a:rPr lang="en-US" sz="2500">
                <a:solidFill>
                  <a:schemeClr val="tx2">
                    <a:lumMod val="75000"/>
                  </a:schemeClr>
                </a:solidFill>
              </a:rPr>
              <a:t>Process for Documenting and Requesting Exemptions</a:t>
            </a:r>
          </a:p>
        </p:txBody>
      </p:sp>
      <p:sp>
        <p:nvSpPr>
          <p:cNvPr id="11" name="Rectangle 10">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113842" y="3246438"/>
            <a:ext cx="447665" cy="365125"/>
          </a:xfrm>
        </p:spPr>
        <p:txBody>
          <a:bodyPr>
            <a:normAutofit/>
          </a:bodyPr>
          <a:lstStyle/>
          <a:p>
            <a:pPr>
              <a:lnSpc>
                <a:spcPct val="90000"/>
              </a:lnSpc>
              <a:spcAft>
                <a:spcPts val="600"/>
              </a:spcAft>
            </a:pPr>
            <a:fld id="{C479D5F6-EDCB-402A-AC08-4943A1820E8F}" type="slidenum">
              <a:rPr lang="en-US" sz="1900">
                <a:solidFill>
                  <a:schemeClr val="accent1"/>
                </a:solidFill>
              </a:rPr>
              <a:pPr>
                <a:lnSpc>
                  <a:spcPct val="90000"/>
                </a:lnSpc>
                <a:spcAft>
                  <a:spcPts val="600"/>
                </a:spcAft>
              </a:pPr>
              <a:t>6</a:t>
            </a:fld>
            <a:endParaRPr lang="en-US" sz="1900">
              <a:solidFill>
                <a:schemeClr val="accent1"/>
              </a:solidFill>
            </a:endParaRPr>
          </a:p>
        </p:txBody>
      </p:sp>
      <p:cxnSp>
        <p:nvCxnSpPr>
          <p:cNvPr id="13" name="Straight Connector 12">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507495" y="0"/>
            <a:ext cx="4632727" cy="6853245"/>
            <a:chOff x="2487613" y="285750"/>
            <a:chExt cx="2428876" cy="5654676"/>
          </a:xfrm>
          <a:solidFill>
            <a:schemeClr val="bg1">
              <a:alpha val="30000"/>
            </a:schemeClr>
          </a:solidFill>
        </p:grpSpPr>
        <p:sp>
          <p:nvSpPr>
            <p:cNvPr id="16"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7"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8"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9"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0"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1"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2"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3"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4"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5"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6"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7"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Content Placeholder 2"/>
          <p:cNvSpPr>
            <a:spLocks noGrp="1"/>
          </p:cNvSpPr>
          <p:nvPr>
            <p:ph idx="1"/>
          </p:nvPr>
        </p:nvSpPr>
        <p:spPr>
          <a:xfrm>
            <a:off x="3786796" y="942108"/>
            <a:ext cx="4841662" cy="4969114"/>
          </a:xfrm>
        </p:spPr>
        <p:txBody>
          <a:bodyPr anchor="ctr">
            <a:normAutofit/>
          </a:bodyPr>
          <a:lstStyle/>
          <a:p>
            <a:pPr marL="0" indent="0">
              <a:lnSpc>
                <a:spcPct val="90000"/>
              </a:lnSpc>
              <a:buNone/>
            </a:pPr>
            <a:r>
              <a:rPr lang="en-US" dirty="0">
                <a:solidFill>
                  <a:schemeClr val="tx2">
                    <a:lumMod val="75000"/>
                  </a:schemeClr>
                </a:solidFill>
              </a:rPr>
              <a:t>Circumstances exist for which demonstration of Comparability may not be possible:</a:t>
            </a:r>
          </a:p>
          <a:p>
            <a:pPr lvl="1">
              <a:lnSpc>
                <a:spcPct val="90000"/>
              </a:lnSpc>
            </a:pPr>
            <a:r>
              <a:rPr lang="en-US" dirty="0">
                <a:solidFill>
                  <a:schemeClr val="tx2">
                    <a:lumMod val="75000"/>
                  </a:schemeClr>
                </a:solidFill>
              </a:rPr>
              <a:t>Districts with schools in remote locations</a:t>
            </a:r>
          </a:p>
          <a:p>
            <a:pPr lvl="2">
              <a:lnSpc>
                <a:spcPct val="90000"/>
              </a:lnSpc>
            </a:pPr>
            <a:r>
              <a:rPr lang="en-US" dirty="0">
                <a:solidFill>
                  <a:schemeClr val="tx2">
                    <a:lumMod val="75000"/>
                  </a:schemeClr>
                </a:solidFill>
              </a:rPr>
              <a:t>Basic staffing levels are necessary to operate a school</a:t>
            </a:r>
          </a:p>
          <a:p>
            <a:pPr lvl="1">
              <a:lnSpc>
                <a:spcPct val="90000"/>
              </a:lnSpc>
            </a:pPr>
            <a:r>
              <a:rPr lang="en-US" dirty="0">
                <a:solidFill>
                  <a:schemeClr val="tx2">
                    <a:lumMod val="75000"/>
                  </a:schemeClr>
                </a:solidFill>
              </a:rPr>
              <a:t>Districts with schools that serve special populations</a:t>
            </a:r>
          </a:p>
          <a:p>
            <a:pPr lvl="2">
              <a:lnSpc>
                <a:spcPct val="90000"/>
              </a:lnSpc>
            </a:pPr>
            <a:r>
              <a:rPr lang="en-US" dirty="0">
                <a:solidFill>
                  <a:schemeClr val="tx2">
                    <a:lumMod val="75000"/>
                  </a:schemeClr>
                </a:solidFill>
              </a:rPr>
              <a:t>Additional resources may be allocated to address special needs</a:t>
            </a:r>
          </a:p>
          <a:p>
            <a:pPr marL="914400" lvl="2" indent="0">
              <a:lnSpc>
                <a:spcPct val="90000"/>
              </a:lnSpc>
              <a:buNone/>
            </a:pPr>
            <a:endParaRPr lang="en-US" dirty="0">
              <a:solidFill>
                <a:schemeClr val="tx2">
                  <a:lumMod val="75000"/>
                </a:schemeClr>
              </a:solidFill>
            </a:endParaRPr>
          </a:p>
          <a:p>
            <a:pPr marL="0" indent="0">
              <a:lnSpc>
                <a:spcPct val="90000"/>
              </a:lnSpc>
              <a:buNone/>
            </a:pPr>
            <a:r>
              <a:rPr lang="en-US" dirty="0">
                <a:solidFill>
                  <a:schemeClr val="tx2">
                    <a:lumMod val="75000"/>
                  </a:schemeClr>
                </a:solidFill>
              </a:rPr>
              <a:t>If your school is unable to demonstrate Comparability based on one of these scenarios, send a message </a:t>
            </a:r>
            <a:r>
              <a:rPr lang="en-US" b="1" dirty="0">
                <a:solidFill>
                  <a:schemeClr val="tx2">
                    <a:lumMod val="75000"/>
                  </a:schemeClr>
                </a:solidFill>
              </a:rPr>
              <a:t>documenting the extenuating circumstances to your Regional Contact </a:t>
            </a:r>
            <a:r>
              <a:rPr lang="en-US" dirty="0">
                <a:solidFill>
                  <a:schemeClr val="tx2">
                    <a:lumMod val="75000"/>
                  </a:schemeClr>
                </a:solidFill>
              </a:rPr>
              <a:t>and request an exemption no later than November 30.</a:t>
            </a:r>
          </a:p>
          <a:p>
            <a:pPr marL="914400" lvl="2" indent="0">
              <a:lnSpc>
                <a:spcPct val="90000"/>
              </a:lnSpc>
              <a:buNone/>
            </a:pPr>
            <a:endParaRPr lang="en-US" dirty="0">
              <a:solidFill>
                <a:schemeClr val="tx2">
                  <a:lumMod val="75000"/>
                </a:schemeClr>
              </a:solidFill>
            </a:endParaRPr>
          </a:p>
        </p:txBody>
      </p:sp>
    </p:spTree>
    <p:extLst>
      <p:ext uri="{BB962C8B-B14F-4D97-AF65-F5344CB8AC3E}">
        <p14:creationId xmlns:p14="http://schemas.microsoft.com/office/powerpoint/2010/main" val="5257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BE15AD-74D9-4540-AECA-6A338D3028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46172" y="624110"/>
            <a:ext cx="7284749" cy="1280890"/>
          </a:xfrm>
        </p:spPr>
        <p:txBody>
          <a:bodyPr>
            <a:normAutofit/>
          </a:bodyPr>
          <a:lstStyle/>
          <a:p>
            <a:r>
              <a:rPr lang="en-US" sz="3300"/>
              <a:t>When to use the Excel Calculators</a:t>
            </a:r>
            <a:br>
              <a:rPr lang="en-US" sz="3300"/>
            </a:br>
            <a:endParaRPr lang="en-US" sz="3300"/>
          </a:p>
        </p:txBody>
      </p:sp>
      <p:sp>
        <p:nvSpPr>
          <p:cNvPr id="13" name="Rectangle 12">
            <a:extLst>
              <a:ext uri="{FF2B5EF4-FFF2-40B4-BE49-F238E27FC236}">
                <a16:creationId xmlns:a16="http://schemas.microsoft.com/office/drawing/2014/main" id="{5E2E47D1-2C32-4FB7-A5F0-F31C8F39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1">
            <a:extLst>
              <a:ext uri="{FF2B5EF4-FFF2-40B4-BE49-F238E27FC236}">
                <a16:creationId xmlns:a16="http://schemas.microsoft.com/office/drawing/2014/main" id="{884C5A90-A356-4F6E-92BE-AA6527470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a:xfrm>
            <a:off x="398859" y="787782"/>
            <a:ext cx="584825" cy="365125"/>
          </a:xfrm>
        </p:spPr>
        <p:txBody>
          <a:bodyPr>
            <a:normAutofit/>
          </a:bodyPr>
          <a:lstStyle/>
          <a:p>
            <a:pPr>
              <a:lnSpc>
                <a:spcPct val="90000"/>
              </a:lnSpc>
              <a:spcAft>
                <a:spcPts val="600"/>
              </a:spcAft>
            </a:pPr>
            <a:fld id="{C479D5F6-EDCB-402A-AC08-4943A1820E8F}" type="slidenum">
              <a:rPr lang="en-US" sz="1900"/>
              <a:pPr>
                <a:lnSpc>
                  <a:spcPct val="90000"/>
                </a:lnSpc>
                <a:spcAft>
                  <a:spcPts val="600"/>
                </a:spcAft>
              </a:pPr>
              <a:t>7</a:t>
            </a:fld>
            <a:endParaRPr lang="en-US" sz="1900"/>
          </a:p>
        </p:txBody>
      </p:sp>
      <p:graphicFrame>
        <p:nvGraphicFramePr>
          <p:cNvPr id="6" name="Content Placeholder 2">
            <a:extLst>
              <a:ext uri="{FF2B5EF4-FFF2-40B4-BE49-F238E27FC236}">
                <a16:creationId xmlns:a16="http://schemas.microsoft.com/office/drawing/2014/main" id="{D02FA3BD-2FA2-4FC8-B8AA-4A0FFFC07884}"/>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395937075"/>
              </p:ext>
            </p:extLst>
          </p:nvPr>
        </p:nvGraphicFramePr>
        <p:xfrm>
          <a:off x="1346172" y="2222983"/>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8857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AEE137-3C67-4EDD-8130-80E65F874567}"/>
              </a:ext>
            </a:extLst>
          </p:cNvPr>
          <p:cNvSpPr>
            <a:spLocks noGrp="1"/>
          </p:cNvSpPr>
          <p:nvPr>
            <p:ph type="title"/>
          </p:nvPr>
        </p:nvSpPr>
        <p:spPr>
          <a:xfrm>
            <a:off x="784514" y="942108"/>
            <a:ext cx="2442412" cy="4969113"/>
          </a:xfrm>
        </p:spPr>
        <p:txBody>
          <a:bodyPr anchor="ctr">
            <a:normAutofit/>
          </a:bodyPr>
          <a:lstStyle/>
          <a:p>
            <a:r>
              <a:rPr lang="en-US" sz="2500">
                <a:solidFill>
                  <a:schemeClr val="tx2">
                    <a:lumMod val="75000"/>
                  </a:schemeClr>
                </a:solidFill>
              </a:rPr>
              <a:t>Comparability Action Plan (CAP)</a:t>
            </a:r>
          </a:p>
        </p:txBody>
      </p:sp>
      <p:sp>
        <p:nvSpPr>
          <p:cNvPr id="11" name="Rectangle 10">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5E4BF7D8-4622-4B6F-BD8E-D6065BD3DB70}"/>
              </a:ext>
            </a:extLst>
          </p:cNvPr>
          <p:cNvSpPr>
            <a:spLocks noGrp="1"/>
          </p:cNvSpPr>
          <p:nvPr>
            <p:ph type="sldNum" sz="quarter" idx="12"/>
          </p:nvPr>
        </p:nvSpPr>
        <p:spPr>
          <a:xfrm>
            <a:off x="113842" y="3246438"/>
            <a:ext cx="447665" cy="365125"/>
          </a:xfrm>
        </p:spPr>
        <p:txBody>
          <a:bodyPr>
            <a:normAutofit/>
          </a:bodyPr>
          <a:lstStyle/>
          <a:p>
            <a:pPr>
              <a:lnSpc>
                <a:spcPct val="90000"/>
              </a:lnSpc>
              <a:spcAft>
                <a:spcPts val="600"/>
              </a:spcAft>
            </a:pPr>
            <a:fld id="{C479D5F6-EDCB-402A-AC08-4943A1820E8F}" type="slidenum">
              <a:rPr lang="en-US" sz="1900">
                <a:solidFill>
                  <a:schemeClr val="accent1"/>
                </a:solidFill>
              </a:rPr>
              <a:pPr>
                <a:lnSpc>
                  <a:spcPct val="90000"/>
                </a:lnSpc>
                <a:spcAft>
                  <a:spcPts val="600"/>
                </a:spcAft>
              </a:pPr>
              <a:t>8</a:t>
            </a:fld>
            <a:endParaRPr lang="en-US" sz="1900">
              <a:solidFill>
                <a:schemeClr val="accent1"/>
              </a:solidFill>
            </a:endParaRPr>
          </a:p>
        </p:txBody>
      </p:sp>
      <p:cxnSp>
        <p:nvCxnSpPr>
          <p:cNvPr id="13" name="Straight Connector 12">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507495" y="0"/>
            <a:ext cx="4632727" cy="6853245"/>
            <a:chOff x="2487613" y="285750"/>
            <a:chExt cx="2428876" cy="5654676"/>
          </a:xfrm>
          <a:solidFill>
            <a:schemeClr val="bg1">
              <a:alpha val="30000"/>
            </a:schemeClr>
          </a:solidFill>
        </p:grpSpPr>
        <p:sp>
          <p:nvSpPr>
            <p:cNvPr id="16"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7"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8"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9"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0"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1"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2"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3"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4"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5"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6"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7"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Content Placeholder 2">
            <a:extLst>
              <a:ext uri="{FF2B5EF4-FFF2-40B4-BE49-F238E27FC236}">
                <a16:creationId xmlns:a16="http://schemas.microsoft.com/office/drawing/2014/main" id="{6DD58D05-9501-470C-A229-87C24C8AF8AA}"/>
              </a:ext>
            </a:extLst>
          </p:cNvPr>
          <p:cNvSpPr>
            <a:spLocks noGrp="1"/>
          </p:cNvSpPr>
          <p:nvPr>
            <p:ph idx="1"/>
          </p:nvPr>
        </p:nvSpPr>
        <p:spPr>
          <a:xfrm>
            <a:off x="3786796" y="942108"/>
            <a:ext cx="4841662" cy="4969114"/>
          </a:xfrm>
        </p:spPr>
        <p:txBody>
          <a:bodyPr anchor="ctr">
            <a:normAutofit/>
          </a:bodyPr>
          <a:lstStyle/>
          <a:p>
            <a:pPr marL="0" indent="0">
              <a:lnSpc>
                <a:spcPct val="90000"/>
              </a:lnSpc>
              <a:spcBef>
                <a:spcPts val="0"/>
              </a:spcBef>
              <a:buNone/>
            </a:pPr>
            <a:r>
              <a:rPr lang="en-US" sz="1500" dirty="0">
                <a:solidFill>
                  <a:schemeClr val="tx2">
                    <a:lumMod val="75000"/>
                  </a:schemeClr>
                </a:solidFill>
              </a:rPr>
              <a:t>A Comparability Action Plan template has been developed to collect the required information necessary for CDE to verify that each local education agency (LEA) is in compliance with the demonstration requirements regarding Title I, Part A Comparability under ESEA, as reauthorized by the Every Student Succeeds Act of 2015 (ESSA).  To ensure the LEA is on-track meet these requirements, each LEA must submit the following:</a:t>
            </a:r>
          </a:p>
          <a:p>
            <a:pPr marL="0" indent="0">
              <a:lnSpc>
                <a:spcPct val="90000"/>
              </a:lnSpc>
              <a:spcBef>
                <a:spcPts val="0"/>
              </a:spcBef>
              <a:buNone/>
            </a:pPr>
            <a:endParaRPr lang="en-US" sz="1500" dirty="0">
              <a:solidFill>
                <a:schemeClr val="tx2">
                  <a:lumMod val="75000"/>
                </a:schemeClr>
              </a:solidFill>
            </a:endParaRPr>
          </a:p>
          <a:p>
            <a:pPr marL="457200" indent="-457200">
              <a:lnSpc>
                <a:spcPct val="90000"/>
              </a:lnSpc>
              <a:spcBef>
                <a:spcPts val="0"/>
              </a:spcBef>
              <a:buFont typeface="+mj-lt"/>
              <a:buAutoNum type="alphaLcParenR"/>
            </a:pPr>
            <a:r>
              <a:rPr lang="en-US" sz="1500" dirty="0">
                <a:solidFill>
                  <a:schemeClr val="tx2">
                    <a:lumMod val="75000"/>
                  </a:schemeClr>
                </a:solidFill>
              </a:rPr>
              <a:t>A list of non-comparable schools and a brief description of the context contributing to non-comparability;</a:t>
            </a:r>
          </a:p>
          <a:p>
            <a:pPr marL="457200" indent="-457200">
              <a:lnSpc>
                <a:spcPct val="90000"/>
              </a:lnSpc>
              <a:spcBef>
                <a:spcPts val="0"/>
              </a:spcBef>
              <a:buFont typeface="+mj-lt"/>
              <a:buAutoNum type="alphaLcParenR"/>
            </a:pPr>
            <a:r>
              <a:rPr lang="en-US" sz="1500" dirty="0">
                <a:solidFill>
                  <a:schemeClr val="tx2">
                    <a:lumMod val="75000"/>
                  </a:schemeClr>
                </a:solidFill>
              </a:rPr>
              <a:t>A narrative description of the LEA’s plan to meet comparability; and,</a:t>
            </a:r>
          </a:p>
          <a:p>
            <a:pPr marL="457200" indent="-457200">
              <a:lnSpc>
                <a:spcPct val="90000"/>
              </a:lnSpc>
              <a:spcBef>
                <a:spcPts val="0"/>
              </a:spcBef>
              <a:buFont typeface="+mj-lt"/>
              <a:buAutoNum type="alphaLcParenR"/>
            </a:pPr>
            <a:r>
              <a:rPr lang="en-US" sz="1500" dirty="0">
                <a:solidFill>
                  <a:schemeClr val="tx2">
                    <a:lumMod val="75000"/>
                  </a:schemeClr>
                </a:solidFill>
              </a:rPr>
              <a:t>An action plan and timeline for implementation, including implementation benchmarks and responsible party.</a:t>
            </a:r>
          </a:p>
          <a:p>
            <a:pPr marL="0" marR="0" indent="0">
              <a:lnSpc>
                <a:spcPct val="90000"/>
              </a:lnSpc>
              <a:spcBef>
                <a:spcPts val="0"/>
              </a:spcBef>
              <a:buNone/>
            </a:pPr>
            <a:endParaRPr lang="en-US" sz="1500" dirty="0">
              <a:solidFill>
                <a:schemeClr val="tx2">
                  <a:lumMod val="75000"/>
                </a:schemeClr>
              </a:solidFill>
            </a:endParaRPr>
          </a:p>
          <a:p>
            <a:pPr marL="0" marR="0" indent="0">
              <a:lnSpc>
                <a:spcPct val="90000"/>
              </a:lnSpc>
              <a:spcBef>
                <a:spcPts val="0"/>
              </a:spcBef>
              <a:buNone/>
            </a:pPr>
            <a:r>
              <a:rPr lang="en-US" sz="1500" dirty="0">
                <a:solidFill>
                  <a:schemeClr val="tx2">
                    <a:lumMod val="75000"/>
                  </a:schemeClr>
                </a:solidFill>
              </a:rPr>
              <a:t>Regional contacts will support LEAs in developing the plan and progress-monitoring implementation.</a:t>
            </a:r>
          </a:p>
          <a:p>
            <a:pPr marL="0" indent="0">
              <a:lnSpc>
                <a:spcPct val="90000"/>
              </a:lnSpc>
              <a:buNone/>
            </a:pPr>
            <a:endParaRPr lang="en-US" sz="1500" dirty="0">
              <a:solidFill>
                <a:schemeClr val="tx2">
                  <a:lumMod val="75000"/>
                </a:schemeClr>
              </a:solidFill>
            </a:endParaRPr>
          </a:p>
          <a:p>
            <a:pPr marL="0" indent="0">
              <a:lnSpc>
                <a:spcPct val="90000"/>
              </a:lnSpc>
              <a:buNone/>
            </a:pPr>
            <a:endParaRPr lang="en-US" sz="1500" dirty="0">
              <a:solidFill>
                <a:schemeClr val="tx2">
                  <a:lumMod val="75000"/>
                </a:schemeClr>
              </a:solidFill>
            </a:endParaRPr>
          </a:p>
          <a:p>
            <a:pPr marL="0" indent="0">
              <a:lnSpc>
                <a:spcPct val="90000"/>
              </a:lnSpc>
              <a:buNone/>
            </a:pPr>
            <a:endParaRPr lang="en-US" sz="1500" dirty="0">
              <a:solidFill>
                <a:schemeClr val="tx2">
                  <a:lumMod val="75000"/>
                </a:schemeClr>
              </a:solidFill>
            </a:endParaRPr>
          </a:p>
          <a:p>
            <a:pPr>
              <a:lnSpc>
                <a:spcPct val="90000"/>
              </a:lnSpc>
            </a:pPr>
            <a:endParaRPr lang="en-US" sz="1500" dirty="0">
              <a:solidFill>
                <a:schemeClr val="tx2">
                  <a:lumMod val="75000"/>
                </a:schemeClr>
              </a:solidFill>
            </a:endParaRPr>
          </a:p>
        </p:txBody>
      </p:sp>
    </p:spTree>
    <p:extLst>
      <p:ext uri="{BB962C8B-B14F-4D97-AF65-F5344CB8AC3E}">
        <p14:creationId xmlns:p14="http://schemas.microsoft.com/office/powerpoint/2010/main" val="1002743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382543" y="624110"/>
            <a:ext cx="7037556" cy="1280890"/>
          </a:xfrm>
        </p:spPr>
        <p:txBody>
          <a:bodyPr>
            <a:normAutofit/>
          </a:bodyPr>
          <a:lstStyle/>
          <a:p>
            <a:r>
              <a:rPr lang="en-US">
                <a:solidFill>
                  <a:schemeClr val="bg1"/>
                </a:solidFill>
              </a:rPr>
              <a:t>Consolidated Schoolwide Districts</a:t>
            </a:r>
          </a:p>
        </p:txBody>
      </p:sp>
      <p:sp>
        <p:nvSpPr>
          <p:cNvPr id="13"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a:xfrm>
            <a:off x="398859" y="787782"/>
            <a:ext cx="584825" cy="365125"/>
          </a:xfrm>
        </p:spPr>
        <p:txBody>
          <a:bodyPr>
            <a:normAutofit/>
          </a:bodyPr>
          <a:lstStyle/>
          <a:p>
            <a:pPr>
              <a:lnSpc>
                <a:spcPct val="90000"/>
              </a:lnSpc>
              <a:spcAft>
                <a:spcPts val="600"/>
              </a:spcAft>
            </a:pPr>
            <a:fld id="{C479D5F6-EDCB-402A-AC08-4943A1820E8F}" type="slidenum">
              <a:rPr lang="en-US" sz="1900">
                <a:solidFill>
                  <a:srgbClr val="FFFFFF"/>
                </a:solidFill>
              </a:rPr>
              <a:pPr>
                <a:lnSpc>
                  <a:spcPct val="90000"/>
                </a:lnSpc>
                <a:spcAft>
                  <a:spcPts val="600"/>
                </a:spcAft>
              </a:pPr>
              <a:t>9</a:t>
            </a:fld>
            <a:endParaRPr lang="en-US" sz="1900">
              <a:solidFill>
                <a:srgbClr val="FFFFFF"/>
              </a:solidFill>
            </a:endParaRPr>
          </a:p>
        </p:txBody>
      </p:sp>
      <p:sp>
        <p:nvSpPr>
          <p:cNvPr id="3" name="Content Placeholder 2"/>
          <p:cNvSpPr>
            <a:spLocks noGrp="1"/>
          </p:cNvSpPr>
          <p:nvPr>
            <p:ph idx="1"/>
          </p:nvPr>
        </p:nvSpPr>
        <p:spPr>
          <a:xfrm>
            <a:off x="1382544" y="2623930"/>
            <a:ext cx="7037556" cy="3287292"/>
          </a:xfrm>
        </p:spPr>
        <p:txBody>
          <a:bodyPr>
            <a:normAutofit/>
          </a:bodyPr>
          <a:lstStyle/>
          <a:p>
            <a:pPr marL="0" indent="0" eaLnBrk="0" fontAlgn="base" hangingPunct="0">
              <a:spcAft>
                <a:spcPct val="0"/>
              </a:spcAft>
              <a:buNone/>
            </a:pPr>
            <a:r>
              <a:rPr lang="en-US" altLang="en-US" b="1" dirty="0"/>
              <a:t>Districts operating Consolidated SW Programs can go directly to per-pupil calculations:</a:t>
            </a:r>
          </a:p>
          <a:p>
            <a:pPr lvl="1"/>
            <a:r>
              <a:rPr lang="en-US" altLang="en-US" dirty="0"/>
              <a:t>Using classroom teacher FTE only </a:t>
            </a:r>
          </a:p>
          <a:p>
            <a:pPr marL="45720" indent="0">
              <a:buNone/>
            </a:pPr>
            <a:r>
              <a:rPr lang="en-US" altLang="en-US" dirty="0"/>
              <a:t>			OR</a:t>
            </a:r>
          </a:p>
          <a:p>
            <a:pPr lvl="1"/>
            <a:r>
              <a:rPr lang="en-US" altLang="en-US" dirty="0"/>
              <a:t>All education resources &amp; materials</a:t>
            </a:r>
          </a:p>
          <a:p>
            <a:r>
              <a:rPr lang="en-US" dirty="0"/>
              <a:t>Districts using per-pupil allocation method must </a:t>
            </a:r>
            <a:r>
              <a:rPr lang="en-US" b="1" dirty="0"/>
              <a:t>retain on file a copy of your budget summary </a:t>
            </a:r>
            <a:r>
              <a:rPr lang="en-US" dirty="0"/>
              <a:t>from the categories listed on slide 12.  These will be used in monitoring to validate the amounts listed on your calculator.</a:t>
            </a:r>
          </a:p>
          <a:p>
            <a:endParaRPr lang="en-US" altLang="en-US" dirty="0"/>
          </a:p>
          <a:p>
            <a:pPr marL="0" indent="0">
              <a:buNone/>
            </a:pPr>
            <a:endParaRPr lang="en-US" dirty="0"/>
          </a:p>
        </p:txBody>
      </p:sp>
    </p:spTree>
    <p:extLst>
      <p:ext uri="{BB962C8B-B14F-4D97-AF65-F5344CB8AC3E}">
        <p14:creationId xmlns:p14="http://schemas.microsoft.com/office/powerpoint/2010/main" val="36319902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21331</TotalTime>
  <Words>1495</Words>
  <Application>Microsoft Office PowerPoint</Application>
  <PresentationFormat>On-screen Show (4:3)</PresentationFormat>
  <Paragraphs>144</Paragraphs>
  <Slides>15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Agency FB</vt:lpstr>
      <vt:lpstr>Arial</vt:lpstr>
      <vt:lpstr>Calibri</vt:lpstr>
      <vt:lpstr>Century Gothic</vt:lpstr>
      <vt:lpstr>Museo Slab 500</vt:lpstr>
      <vt:lpstr>Wingdings 3</vt:lpstr>
      <vt:lpstr>Wisp</vt:lpstr>
      <vt:lpstr>Title I Comparability</vt:lpstr>
      <vt:lpstr>Objectives</vt:lpstr>
      <vt:lpstr>Comparability Overview </vt:lpstr>
      <vt:lpstr>Requirements and Documentation for Demonstrating Comparability</vt:lpstr>
      <vt:lpstr>Requirements and Documentation for Demonstrating Comparability </vt:lpstr>
      <vt:lpstr>Process for Documenting and Requesting Exemptions</vt:lpstr>
      <vt:lpstr>When to use the Excel Calculators </vt:lpstr>
      <vt:lpstr>Comparability Action Plan (CAP)</vt:lpstr>
      <vt:lpstr>Consolidated Schoolwide Districts</vt:lpstr>
      <vt:lpstr>Colorado FTE and Per-Pupil  Allocation Methodologies</vt:lpstr>
      <vt:lpstr>Per-pupil allocation of state and local funds for educational materials and resources</vt:lpstr>
      <vt:lpstr>Using the Alternative Calculator – Per Pupil-Not all Title I Sheet </vt:lpstr>
      <vt:lpstr>For More Information</vt:lpstr>
      <vt:lpstr>Implications for online schools </vt:lpstr>
      <vt:lpstr>Regional Contacts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Rachel Matson</cp:lastModifiedBy>
  <cp:revision>98</cp:revision>
  <dcterms:created xsi:type="dcterms:W3CDTF">2019-06-25T17:30:52Z</dcterms:created>
  <dcterms:modified xsi:type="dcterms:W3CDTF">2021-02-18T19:15:33Z</dcterms:modified>
</cp:coreProperties>
</file>