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3" r:id="rId3"/>
    <p:sldId id="264" r:id="rId4"/>
    <p:sldId id="265" r:id="rId5"/>
    <p:sldId id="266" r:id="rId6"/>
    <p:sldId id="267" r:id="rId7"/>
    <p:sldId id="269" r:id="rId8"/>
    <p:sldId id="268" r:id="rId9"/>
    <p:sldId id="296" r:id="rId10"/>
    <p:sldId id="289" r:id="rId11"/>
    <p:sldId id="274" r:id="rId12"/>
    <p:sldId id="275" r:id="rId13"/>
    <p:sldId id="276" r:id="rId14"/>
    <p:sldId id="280" r:id="rId15"/>
    <p:sldId id="278" r:id="rId16"/>
    <p:sldId id="279" r:id="rId17"/>
    <p:sldId id="291" r:id="rId18"/>
    <p:sldId id="284" r:id="rId19"/>
    <p:sldId id="287" r:id="rId20"/>
    <p:sldId id="288" r:id="rId21"/>
    <p:sldId id="286" r:id="rId22"/>
    <p:sldId id="281" r:id="rId23"/>
    <p:sldId id="270" r:id="rId24"/>
    <p:sldId id="282" r:id="rId25"/>
    <p:sldId id="283" r:id="rId26"/>
    <p:sldId id="292" r:id="rId27"/>
    <p:sldId id="295" r:id="rId28"/>
    <p:sldId id="294"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ez, Renee" initials="MR" lastIdx="2" clrIdx="0">
    <p:extLst>
      <p:ext uri="{19B8F6BF-5375-455C-9EA6-DF929625EA0E}">
        <p15:presenceInfo xmlns:p15="http://schemas.microsoft.com/office/powerpoint/2012/main" userId="S::Martinez_R@cde.state.co.us::a0b8f457-7509-4ec8-bf3a-9fc239f156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6410" autoAdjust="0"/>
  </p:normalViewPr>
  <p:slideViewPr>
    <p:cSldViewPr snapToGrid="0">
      <p:cViewPr varScale="1">
        <p:scale>
          <a:sx n="112" d="100"/>
          <a:sy n="112" d="100"/>
        </p:scale>
        <p:origin x="120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A812AF-DA5C-4214-8635-480215E3F4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A7DB3-6314-4FBB-A6DD-605CE413F6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D5D0-BE57-47E2-96FF-D59CA9AF13DB}" type="datetimeFigureOut">
              <a:rPr lang="en-US" smtClean="0"/>
              <a:t>3/18/2021</a:t>
            </a:fld>
            <a:endParaRPr lang="en-US"/>
          </a:p>
        </p:txBody>
      </p:sp>
      <p:sp>
        <p:nvSpPr>
          <p:cNvPr id="4" name="Footer Placeholder 3">
            <a:extLst>
              <a:ext uri="{FF2B5EF4-FFF2-40B4-BE49-F238E27FC236}">
                <a16:creationId xmlns:a16="http://schemas.microsoft.com/office/drawing/2014/main" id="{7059C83C-B14E-4FF3-993D-201B1D1BEA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2D38F9-98E4-4A92-9B9F-4B1DD56A1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631DC1-CD15-4224-ACB5-C607930D1A6C}" type="slidenum">
              <a:rPr lang="en-US" smtClean="0"/>
              <a:t>‹#›</a:t>
            </a:fld>
            <a:endParaRPr lang="en-US"/>
          </a:p>
        </p:txBody>
      </p:sp>
    </p:spTree>
    <p:extLst>
      <p:ext uri="{BB962C8B-B14F-4D97-AF65-F5344CB8AC3E}">
        <p14:creationId xmlns:p14="http://schemas.microsoft.com/office/powerpoint/2010/main" val="534509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91680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3381780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de.state.co.us/onlinelearning/resourc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cdefinance/auditunit_atrisk_freeandreduce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cdefinance/auditunit" TargetMode="External"/><Relationship Id="rId2" Type="http://schemas.openxmlformats.org/officeDocument/2006/relationships/hyperlink" Target="mailto:mcree_r@cde.state.co.us" TargetMode="External"/><Relationship Id="rId1" Type="http://schemas.openxmlformats.org/officeDocument/2006/relationships/slideLayout" Target="../slideLayouts/slideLayout12.xml"/><Relationship Id="rId6" Type="http://schemas.openxmlformats.org/officeDocument/2006/relationships/hyperlink" Target="http://www.cde.state.co.us/onlinelearning" TargetMode="External"/><Relationship Id="rId5" Type="http://schemas.openxmlformats.org/officeDocument/2006/relationships/hyperlink" Target="mailto:matson_r@cde.state.co.us" TargetMode="External"/><Relationship Id="rId4" Type="http://schemas.openxmlformats.org/officeDocument/2006/relationships/hyperlink" Target="mailto:martinez_r@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onlinelearning/school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de.state.co.us/cdefinance/auditunit_pupilcou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62796"/>
            <a:ext cx="7772400" cy="1615735"/>
          </a:xfrm>
        </p:spPr>
        <p:txBody>
          <a:bodyPr>
            <a:normAutofit fontScale="90000"/>
          </a:bodyPr>
          <a:lstStyle/>
          <a:p>
            <a:br>
              <a:rPr lang="en-US" sz="3200" dirty="0"/>
            </a:br>
            <a:r>
              <a:rPr lang="en-US" sz="3200" dirty="0"/>
              <a:t>2021 Student October Count for Approved Online Schools and Programs</a:t>
            </a:r>
          </a:p>
        </p:txBody>
      </p:sp>
      <p:sp>
        <p:nvSpPr>
          <p:cNvPr id="3" name="Subtitle 2"/>
          <p:cNvSpPr>
            <a:spLocks noGrp="1"/>
          </p:cNvSpPr>
          <p:nvPr>
            <p:ph type="subTitle" idx="1"/>
          </p:nvPr>
        </p:nvSpPr>
        <p:spPr>
          <a:xfrm>
            <a:off x="800100" y="4953274"/>
            <a:ext cx="7772400" cy="1065925"/>
          </a:xfrm>
        </p:spPr>
        <p:txBody>
          <a:bodyPr/>
          <a:lstStyle/>
          <a:p>
            <a:r>
              <a:rPr lang="en-US" dirty="0"/>
              <a:t>March 18, 2021</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0440-C03A-48BE-B8A6-43C8AD1240A0}"/>
              </a:ext>
            </a:extLst>
          </p:cNvPr>
          <p:cNvSpPr>
            <a:spLocks noGrp="1"/>
          </p:cNvSpPr>
          <p:nvPr>
            <p:ph type="ctrTitle"/>
          </p:nvPr>
        </p:nvSpPr>
        <p:spPr/>
        <p:txBody>
          <a:bodyPr/>
          <a:lstStyle/>
          <a:p>
            <a:r>
              <a:rPr lang="en-US" dirty="0"/>
              <a:t>Funding Requirements</a:t>
            </a:r>
          </a:p>
        </p:txBody>
      </p:sp>
      <p:sp>
        <p:nvSpPr>
          <p:cNvPr id="3" name="Slide Number Placeholder 2">
            <a:extLst>
              <a:ext uri="{FF2B5EF4-FFF2-40B4-BE49-F238E27FC236}">
                <a16:creationId xmlns:a16="http://schemas.microsoft.com/office/drawing/2014/main" id="{4184346C-37DA-4333-8896-C6C7483FC538}"/>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27842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75C5-3D13-4C5E-8B82-4488A82210BA}"/>
              </a:ext>
            </a:extLst>
          </p:cNvPr>
          <p:cNvSpPr>
            <a:spLocks noGrp="1"/>
          </p:cNvSpPr>
          <p:nvPr>
            <p:ph type="title"/>
          </p:nvPr>
        </p:nvSpPr>
        <p:spPr/>
        <p:txBody>
          <a:bodyPr/>
          <a:lstStyle/>
          <a:p>
            <a:r>
              <a:rPr lang="en-US" dirty="0"/>
              <a:t>Funding Requirements</a:t>
            </a:r>
          </a:p>
        </p:txBody>
      </p:sp>
      <p:sp>
        <p:nvSpPr>
          <p:cNvPr id="3" name="Content Placeholder 2">
            <a:extLst>
              <a:ext uri="{FF2B5EF4-FFF2-40B4-BE49-F238E27FC236}">
                <a16:creationId xmlns:a16="http://schemas.microsoft.com/office/drawing/2014/main" id="{DF731FBD-AF90-4A2B-A7EE-25AFC44B2E69}"/>
              </a:ext>
            </a:extLst>
          </p:cNvPr>
          <p:cNvSpPr>
            <a:spLocks noGrp="1"/>
          </p:cNvSpPr>
          <p:nvPr>
            <p:ph idx="1"/>
          </p:nvPr>
        </p:nvSpPr>
        <p:spPr/>
        <p:txBody>
          <a:bodyPr/>
          <a:lstStyle/>
          <a:p>
            <a:r>
              <a:rPr lang="en-US" dirty="0"/>
              <a:t>All students (regardless of the type of school or program in which they are enrolled) must meet the </a:t>
            </a:r>
            <a:r>
              <a:rPr lang="en-US" u="sng" dirty="0"/>
              <a:t>enrollment</a:t>
            </a:r>
            <a:r>
              <a:rPr lang="en-US" dirty="0"/>
              <a:t> and </a:t>
            </a:r>
            <a:r>
              <a:rPr lang="en-US" u="sng" dirty="0"/>
              <a:t>attendance</a:t>
            </a:r>
            <a:r>
              <a:rPr lang="en-US" dirty="0"/>
              <a:t> requirements in order to be considered for funding</a:t>
            </a:r>
          </a:p>
          <a:p>
            <a:pPr marL="0" indent="0">
              <a:buNone/>
            </a:pPr>
            <a:endParaRPr lang="en-US" dirty="0"/>
          </a:p>
          <a:p>
            <a:r>
              <a:rPr lang="en-US" dirty="0"/>
              <a:t>If these requirements are met, then the level of funding for which students are eligible will be determined based on the </a:t>
            </a:r>
            <a:r>
              <a:rPr lang="en-US" u="sng" dirty="0"/>
              <a:t>number of teacher-pupil instruction and contact hours </a:t>
            </a:r>
            <a:r>
              <a:rPr lang="en-US" dirty="0"/>
              <a:t>into which they are </a:t>
            </a:r>
            <a:r>
              <a:rPr lang="en-US" u="sng" dirty="0"/>
              <a:t>scheduled</a:t>
            </a:r>
            <a:r>
              <a:rPr lang="en-US" dirty="0"/>
              <a:t> during the semester of the pupil enrollment count date</a:t>
            </a:r>
          </a:p>
        </p:txBody>
      </p:sp>
      <p:sp>
        <p:nvSpPr>
          <p:cNvPr id="4" name="Slide Number Placeholder 3">
            <a:extLst>
              <a:ext uri="{FF2B5EF4-FFF2-40B4-BE49-F238E27FC236}">
                <a16:creationId xmlns:a16="http://schemas.microsoft.com/office/drawing/2014/main" id="{98E9152B-93EE-4C06-9BC9-1A38483E0973}"/>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00745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A5D2-3822-469B-9908-C0437B1EC839}"/>
              </a:ext>
            </a:extLst>
          </p:cNvPr>
          <p:cNvSpPr>
            <a:spLocks noGrp="1"/>
          </p:cNvSpPr>
          <p:nvPr>
            <p:ph type="title"/>
          </p:nvPr>
        </p:nvSpPr>
        <p:spPr>
          <a:xfrm>
            <a:off x="245193" y="254514"/>
            <a:ext cx="7318582" cy="756418"/>
          </a:xfrm>
        </p:spPr>
        <p:txBody>
          <a:bodyPr/>
          <a:lstStyle/>
          <a:p>
            <a:r>
              <a:rPr lang="en-US" dirty="0"/>
              <a:t>Enrollment and Attendance Requirements</a:t>
            </a:r>
          </a:p>
        </p:txBody>
      </p:sp>
      <p:sp>
        <p:nvSpPr>
          <p:cNvPr id="3" name="Content Placeholder 2">
            <a:extLst>
              <a:ext uri="{FF2B5EF4-FFF2-40B4-BE49-F238E27FC236}">
                <a16:creationId xmlns:a16="http://schemas.microsoft.com/office/drawing/2014/main" id="{99372296-DF7C-4D7C-A9CF-4E383E0371FA}"/>
              </a:ext>
            </a:extLst>
          </p:cNvPr>
          <p:cNvSpPr>
            <a:spLocks noGrp="1"/>
          </p:cNvSpPr>
          <p:nvPr>
            <p:ph idx="1"/>
          </p:nvPr>
        </p:nvSpPr>
        <p:spPr/>
        <p:txBody>
          <a:bodyPr/>
          <a:lstStyle/>
          <a:p>
            <a:pPr marL="0" indent="0">
              <a:buNone/>
            </a:pPr>
            <a:r>
              <a:rPr lang="en-US" dirty="0"/>
              <a:t>All students (regardless of the type of school or program into which they are enrolled) who are submitted for funding must:</a:t>
            </a:r>
          </a:p>
          <a:p>
            <a:r>
              <a:rPr lang="en-US" dirty="0"/>
              <a:t>Be </a:t>
            </a:r>
            <a:r>
              <a:rPr lang="en-US" u="sng" dirty="0"/>
              <a:t>enrolled</a:t>
            </a:r>
            <a:r>
              <a:rPr lang="en-US" dirty="0"/>
              <a:t> with the district as of the pupil enrollment count date, unless they qualify as a transfer enrollment exception</a:t>
            </a:r>
          </a:p>
          <a:p>
            <a:pPr lvl="1"/>
            <a:r>
              <a:rPr lang="en-US" dirty="0"/>
              <a:t>Within-State Transfer Exception</a:t>
            </a:r>
          </a:p>
          <a:p>
            <a:pPr lvl="1"/>
            <a:r>
              <a:rPr lang="en-US" dirty="0"/>
              <a:t>Out-of-State Transfer Exception</a:t>
            </a:r>
          </a:p>
          <a:p>
            <a:r>
              <a:rPr lang="en-US" dirty="0"/>
              <a:t>Must be in </a:t>
            </a:r>
            <a:r>
              <a:rPr lang="en-US" u="sng" dirty="0"/>
              <a:t>attendance</a:t>
            </a:r>
            <a:r>
              <a:rPr lang="en-US" dirty="0"/>
              <a:t> (or participate) on the pupil enrollment count date  </a:t>
            </a:r>
          </a:p>
          <a:p>
            <a:pPr lvl="1"/>
            <a:r>
              <a:rPr lang="en-US" dirty="0"/>
              <a:t>If absent for any reason:</a:t>
            </a:r>
          </a:p>
          <a:p>
            <a:pPr lvl="2"/>
            <a:r>
              <a:rPr lang="en-US" dirty="0"/>
              <a:t>Must establish attendance prior to the pupil enrollment count date during the current school year </a:t>
            </a:r>
            <a:r>
              <a:rPr lang="en-US" u="sng" dirty="0"/>
              <a:t>AND</a:t>
            </a:r>
            <a:r>
              <a:rPr lang="en-US" dirty="0"/>
              <a:t> resume attendance within 30 days following the pupil enrollment count date</a:t>
            </a:r>
          </a:p>
        </p:txBody>
      </p:sp>
      <p:sp>
        <p:nvSpPr>
          <p:cNvPr id="4" name="Slide Number Placeholder 3">
            <a:extLst>
              <a:ext uri="{FF2B5EF4-FFF2-40B4-BE49-F238E27FC236}">
                <a16:creationId xmlns:a16="http://schemas.microsoft.com/office/drawing/2014/main" id="{2B0AF41A-CDB3-4852-AB86-558FD309F25E}"/>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041195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2BAB-C574-49EE-83DD-B3088E3DB9A5}"/>
              </a:ext>
            </a:extLst>
          </p:cNvPr>
          <p:cNvSpPr>
            <a:spLocks noGrp="1"/>
          </p:cNvSpPr>
          <p:nvPr>
            <p:ph type="title"/>
          </p:nvPr>
        </p:nvSpPr>
        <p:spPr/>
        <p:txBody>
          <a:bodyPr/>
          <a:lstStyle/>
          <a:p>
            <a:r>
              <a:rPr lang="en-US" dirty="0"/>
              <a:t>Scheduled Hours Requirement</a:t>
            </a:r>
          </a:p>
        </p:txBody>
      </p:sp>
      <p:sp>
        <p:nvSpPr>
          <p:cNvPr id="3" name="Content Placeholder 2">
            <a:extLst>
              <a:ext uri="{FF2B5EF4-FFF2-40B4-BE49-F238E27FC236}">
                <a16:creationId xmlns:a16="http://schemas.microsoft.com/office/drawing/2014/main" id="{6AC36948-1164-42E7-8843-450100AE49C2}"/>
              </a:ext>
            </a:extLst>
          </p:cNvPr>
          <p:cNvSpPr>
            <a:spLocks noGrp="1"/>
          </p:cNvSpPr>
          <p:nvPr>
            <p:ph idx="1"/>
          </p:nvPr>
        </p:nvSpPr>
        <p:spPr/>
        <p:txBody>
          <a:bodyPr/>
          <a:lstStyle/>
          <a:p>
            <a:pPr marL="0" indent="0">
              <a:buNone/>
            </a:pPr>
            <a:r>
              <a:rPr lang="en-US" dirty="0"/>
              <a:t>If a student meets the enrollment and attendance requirements for funding, then the level of funding for which a student is eligible is determined by their individual student schedule as of the pupil enrollment count date</a:t>
            </a:r>
          </a:p>
          <a:p>
            <a:r>
              <a:rPr lang="en-US" u="sng" dirty="0"/>
              <a:t>Part-time funding</a:t>
            </a:r>
            <a:r>
              <a:rPr lang="en-US" dirty="0"/>
              <a:t>: Student is scheduled to receive a minimum of 90, but less than 360, hours of teacher-pupil instruction and contact time in the semester of the pupil enrollment count date</a:t>
            </a:r>
          </a:p>
          <a:p>
            <a:r>
              <a:rPr lang="en-US" u="sng" dirty="0"/>
              <a:t>Full-time funding</a:t>
            </a:r>
            <a:r>
              <a:rPr lang="en-US" dirty="0"/>
              <a:t>: Student is scheduled to receive a minimum of 360 hours of teacher-pupil instruction and contact time in the semester of the pupil enrollment count date</a:t>
            </a:r>
          </a:p>
        </p:txBody>
      </p:sp>
      <p:sp>
        <p:nvSpPr>
          <p:cNvPr id="4" name="Slide Number Placeholder 3">
            <a:extLst>
              <a:ext uri="{FF2B5EF4-FFF2-40B4-BE49-F238E27FC236}">
                <a16:creationId xmlns:a16="http://schemas.microsoft.com/office/drawing/2014/main" id="{BF6FBE42-1466-4B9C-8C22-0FB8CAB0072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563577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D845-1797-4820-B5F9-DDF4B9F52232}"/>
              </a:ext>
            </a:extLst>
          </p:cNvPr>
          <p:cNvSpPr>
            <a:spLocks noGrp="1"/>
          </p:cNvSpPr>
          <p:nvPr>
            <p:ph type="ctrTitle"/>
          </p:nvPr>
        </p:nvSpPr>
        <p:spPr/>
        <p:txBody>
          <a:bodyPr/>
          <a:lstStyle/>
          <a:p>
            <a:r>
              <a:rPr lang="en-US" dirty="0"/>
              <a:t>Audit Documentation</a:t>
            </a:r>
          </a:p>
        </p:txBody>
      </p:sp>
      <p:sp>
        <p:nvSpPr>
          <p:cNvPr id="3" name="Slide Number Placeholder 2">
            <a:extLst>
              <a:ext uri="{FF2B5EF4-FFF2-40B4-BE49-F238E27FC236}">
                <a16:creationId xmlns:a16="http://schemas.microsoft.com/office/drawing/2014/main" id="{80E4912F-DACB-4C92-A653-C6DB08AF9F15}"/>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40215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F5AF-0226-418C-8A70-98D79DB674DB}"/>
              </a:ext>
            </a:extLst>
          </p:cNvPr>
          <p:cNvSpPr>
            <a:spLocks noGrp="1"/>
          </p:cNvSpPr>
          <p:nvPr>
            <p:ph type="title"/>
          </p:nvPr>
        </p:nvSpPr>
        <p:spPr>
          <a:xfrm>
            <a:off x="245193" y="254514"/>
            <a:ext cx="8206349" cy="756418"/>
          </a:xfrm>
        </p:spPr>
        <p:txBody>
          <a:bodyPr/>
          <a:lstStyle/>
          <a:p>
            <a:r>
              <a:rPr lang="en-US" dirty="0"/>
              <a:t>Audit Documentation Requirements (for </a:t>
            </a:r>
            <a:r>
              <a:rPr lang="en-US" u="sng" dirty="0"/>
              <a:t>All Students </a:t>
            </a:r>
            <a:r>
              <a:rPr lang="en-US" dirty="0"/>
              <a:t>Regardless of School or Program Type)</a:t>
            </a:r>
          </a:p>
        </p:txBody>
      </p:sp>
      <p:sp>
        <p:nvSpPr>
          <p:cNvPr id="3" name="Content Placeholder 2">
            <a:extLst>
              <a:ext uri="{FF2B5EF4-FFF2-40B4-BE49-F238E27FC236}">
                <a16:creationId xmlns:a16="http://schemas.microsoft.com/office/drawing/2014/main" id="{248493FC-5B41-49DF-AAAF-CA7366EC996C}"/>
              </a:ext>
            </a:extLst>
          </p:cNvPr>
          <p:cNvSpPr>
            <a:spLocks noGrp="1"/>
          </p:cNvSpPr>
          <p:nvPr>
            <p:ph idx="1"/>
          </p:nvPr>
        </p:nvSpPr>
        <p:spPr/>
        <p:txBody>
          <a:bodyPr>
            <a:normAutofit fontScale="92500" lnSpcReduction="10000"/>
          </a:bodyPr>
          <a:lstStyle/>
          <a:p>
            <a:r>
              <a:rPr lang="en-US" dirty="0"/>
              <a:t>School/Program Level Documentation</a:t>
            </a:r>
          </a:p>
          <a:p>
            <a:pPr lvl="1"/>
            <a:r>
              <a:rPr lang="en-US" dirty="0"/>
              <a:t>Calendar</a:t>
            </a:r>
          </a:p>
          <a:p>
            <a:pPr lvl="1"/>
            <a:r>
              <a:rPr lang="en-US" dirty="0"/>
              <a:t>Course catalog/student handbook</a:t>
            </a:r>
          </a:p>
          <a:p>
            <a:pPr lvl="2"/>
            <a:r>
              <a:rPr lang="en-US" dirty="0"/>
              <a:t>Course descriptions</a:t>
            </a:r>
          </a:p>
          <a:p>
            <a:pPr lvl="1"/>
            <a:r>
              <a:rPr lang="en-US" dirty="0"/>
              <a:t>Bell schedule (traditional classroom setting)/equivalency statement(s) (online school or program)</a:t>
            </a:r>
          </a:p>
          <a:p>
            <a:r>
              <a:rPr lang="en-US" dirty="0"/>
              <a:t>Student-Level Documentation</a:t>
            </a:r>
          </a:p>
          <a:p>
            <a:pPr lvl="1"/>
            <a:r>
              <a:rPr lang="en-US" dirty="0"/>
              <a:t>Evidence of enrollment </a:t>
            </a:r>
          </a:p>
          <a:p>
            <a:pPr lvl="1"/>
            <a:r>
              <a:rPr lang="en-US" dirty="0"/>
              <a:t>Evidence of participation/attendance</a:t>
            </a:r>
          </a:p>
          <a:p>
            <a:pPr lvl="1"/>
            <a:r>
              <a:rPr lang="en-US" dirty="0"/>
              <a:t>Individual student schedule</a:t>
            </a:r>
          </a:p>
          <a:p>
            <a:r>
              <a:rPr lang="en-US" dirty="0"/>
              <a:t>Any additional documentation as described in the Audit Resource Guide</a:t>
            </a:r>
          </a:p>
          <a:p>
            <a:pPr lvl="1"/>
            <a:r>
              <a:rPr lang="en-US" dirty="0"/>
              <a:t>For example: required audit documentation for transfer enrollment exception students, concurrent enrollment courses, work-based learning experience courses, etc.</a:t>
            </a:r>
          </a:p>
          <a:p>
            <a:pPr marL="457200" lvl="1" indent="0">
              <a:buNone/>
            </a:pPr>
            <a:endParaRPr lang="en-US" dirty="0"/>
          </a:p>
        </p:txBody>
      </p:sp>
      <p:sp>
        <p:nvSpPr>
          <p:cNvPr id="4" name="Slide Number Placeholder 3">
            <a:extLst>
              <a:ext uri="{FF2B5EF4-FFF2-40B4-BE49-F238E27FC236}">
                <a16:creationId xmlns:a16="http://schemas.microsoft.com/office/drawing/2014/main" id="{CB2FA4F5-3EFC-42C4-8EAA-2CA40D2F75B8}"/>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00570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C51C-E130-469F-992B-3EB77F2E86A3}"/>
              </a:ext>
            </a:extLst>
          </p:cNvPr>
          <p:cNvSpPr>
            <a:spLocks noGrp="1"/>
          </p:cNvSpPr>
          <p:nvPr>
            <p:ph type="title"/>
          </p:nvPr>
        </p:nvSpPr>
        <p:spPr>
          <a:xfrm>
            <a:off x="245193" y="254514"/>
            <a:ext cx="8270157" cy="756418"/>
          </a:xfrm>
        </p:spPr>
        <p:txBody>
          <a:bodyPr/>
          <a:lstStyle/>
          <a:p>
            <a:r>
              <a:rPr lang="en-US" dirty="0"/>
              <a:t>Additional Audit Documentation (for Online School and Programs)</a:t>
            </a:r>
          </a:p>
        </p:txBody>
      </p:sp>
      <p:sp>
        <p:nvSpPr>
          <p:cNvPr id="3" name="Content Placeholder 2">
            <a:extLst>
              <a:ext uri="{FF2B5EF4-FFF2-40B4-BE49-F238E27FC236}">
                <a16:creationId xmlns:a16="http://schemas.microsoft.com/office/drawing/2014/main" id="{31D3110F-4D70-4F1E-84FB-64D3D69C9160}"/>
              </a:ext>
            </a:extLst>
          </p:cNvPr>
          <p:cNvSpPr>
            <a:spLocks noGrp="1"/>
          </p:cNvSpPr>
          <p:nvPr>
            <p:ph idx="1"/>
          </p:nvPr>
        </p:nvSpPr>
        <p:spPr/>
        <p:txBody>
          <a:bodyPr>
            <a:normAutofit fontScale="70000" lnSpcReduction="20000"/>
          </a:bodyPr>
          <a:lstStyle/>
          <a:p>
            <a:r>
              <a:rPr lang="en-US" dirty="0"/>
              <a:t>Authorizer Assurances</a:t>
            </a:r>
          </a:p>
          <a:p>
            <a:pPr lvl="1"/>
            <a:r>
              <a:rPr lang="en-US" dirty="0"/>
              <a:t>This document outlines all the ways in which an online school or program can demonstrate online participation at the student level</a:t>
            </a:r>
          </a:p>
          <a:p>
            <a:pPr lvl="1"/>
            <a:r>
              <a:rPr lang="en-US" dirty="0">
                <a:hlinkClick r:id="rId2"/>
              </a:rPr>
              <a:t>http://www.cde.state.co.us/onlinelearning/resources</a:t>
            </a:r>
            <a:endParaRPr lang="en-US" dirty="0"/>
          </a:p>
          <a:p>
            <a:pPr marL="457200" lvl="1" indent="0">
              <a:buNone/>
            </a:pPr>
            <a:endParaRPr lang="en-US" dirty="0"/>
          </a:p>
          <a:p>
            <a:r>
              <a:rPr lang="en-US" dirty="0"/>
              <a:t>Proof of Colorado Residency</a:t>
            </a:r>
          </a:p>
          <a:p>
            <a:pPr lvl="1"/>
            <a:r>
              <a:rPr lang="en-US" dirty="0"/>
              <a:t>Pursuant to 1 CCR 301-71-8.06, an online school or program must verify and document a student’s residency in the state of Colorado upon initial enrollment and annually thereafter, and retain a copy of the document or written statement in the student’s mandatory permanent record</a:t>
            </a:r>
          </a:p>
          <a:p>
            <a:pPr lvl="2"/>
            <a:r>
              <a:rPr lang="en-US" dirty="0"/>
              <a:t>Colorado residency is determined by the student and parent/legal guardian currently residing within the state of Colorado boundaries, except for students of military families</a:t>
            </a:r>
          </a:p>
          <a:p>
            <a:pPr lvl="1"/>
            <a:r>
              <a:rPr lang="en-US" dirty="0">
                <a:hlinkClick r:id="rId2"/>
              </a:rPr>
              <a:t>http://www.cde.state.co.us/onlinelearning/resources</a:t>
            </a:r>
            <a:endParaRPr lang="en-US" dirty="0"/>
          </a:p>
          <a:p>
            <a:pPr marL="457200" lvl="1" indent="0">
              <a:buNone/>
            </a:pPr>
            <a:endParaRPr lang="en-US" dirty="0"/>
          </a:p>
          <a:p>
            <a:r>
              <a:rPr lang="en-US" dirty="0"/>
              <a:t>Course Catalog/Documentation*</a:t>
            </a:r>
          </a:p>
          <a:p>
            <a:pPr lvl="1"/>
            <a:r>
              <a:rPr lang="en-US" dirty="0"/>
              <a:t>Should include course code, course title, assigned semester credit hours, equivalent teacher-pupil instruction and contact time, and (beginning in 21/22) a description of the course content</a:t>
            </a:r>
          </a:p>
          <a:p>
            <a:pPr lvl="1"/>
            <a:endParaRPr lang="en-US" dirty="0"/>
          </a:p>
          <a:p>
            <a:pPr marL="0" indent="0">
              <a:lnSpc>
                <a:spcPct val="100000"/>
              </a:lnSpc>
              <a:buNone/>
            </a:pPr>
            <a:r>
              <a:rPr lang="en-US" sz="1700" dirty="0"/>
              <a:t> *Pursuant to 1 CCR 301-71-8.02, “the determination of full-time or part-time status is based upon the minimum number of hours provided for a student to receive instruction. Minimum hours can be based on the number of hours per day (or week) </a:t>
            </a:r>
            <a:r>
              <a:rPr lang="en-US" sz="1700" u="sng" dirty="0"/>
              <a:t>required to earn an equivalent number of credits </a:t>
            </a:r>
            <a:r>
              <a:rPr lang="en-US" sz="1700" dirty="0"/>
              <a:t>in a traditional classroom setting.”  As such, information in the course documentation is necessary to ensure that a reasonable equivalent teacher-pupil instruction and contact time is being applied to each scheduled course in order to arrive at the appropriate funding level for each student</a:t>
            </a:r>
          </a:p>
          <a:p>
            <a:pPr marL="0" indent="0">
              <a:lnSpc>
                <a:spcPct val="100000"/>
              </a:lnSpc>
              <a:buNone/>
            </a:pPr>
            <a:endParaRPr lang="en-US" sz="1800" dirty="0"/>
          </a:p>
        </p:txBody>
      </p:sp>
      <p:sp>
        <p:nvSpPr>
          <p:cNvPr id="4" name="Slide Number Placeholder 3">
            <a:extLst>
              <a:ext uri="{FF2B5EF4-FFF2-40B4-BE49-F238E27FC236}">
                <a16:creationId xmlns:a16="http://schemas.microsoft.com/office/drawing/2014/main" id="{36B90D1C-13D3-4BB8-A173-2900D1BED55F}"/>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413327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B9DB-ABB7-4D20-8EC7-540717095F7A}"/>
              </a:ext>
            </a:extLst>
          </p:cNvPr>
          <p:cNvSpPr>
            <a:spLocks noGrp="1"/>
          </p:cNvSpPr>
          <p:nvPr>
            <p:ph type="ctrTitle"/>
          </p:nvPr>
        </p:nvSpPr>
        <p:spPr/>
        <p:txBody>
          <a:bodyPr/>
          <a:lstStyle/>
          <a:p>
            <a:r>
              <a:rPr lang="en-US" dirty="0"/>
              <a:t>Online Schools and Programs </a:t>
            </a:r>
            <a:br>
              <a:rPr lang="en-US" dirty="0"/>
            </a:br>
            <a:r>
              <a:rPr lang="en-US" dirty="0"/>
              <a:t>Section of the Guide</a:t>
            </a:r>
          </a:p>
        </p:txBody>
      </p:sp>
      <p:sp>
        <p:nvSpPr>
          <p:cNvPr id="3" name="Slide Number Placeholder 2">
            <a:extLst>
              <a:ext uri="{FF2B5EF4-FFF2-40B4-BE49-F238E27FC236}">
                <a16:creationId xmlns:a16="http://schemas.microsoft.com/office/drawing/2014/main" id="{D2BC7E1A-5189-4316-991F-AB4439EE214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118321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FA38-F819-4C8D-8224-86EF31162968}"/>
              </a:ext>
            </a:extLst>
          </p:cNvPr>
          <p:cNvSpPr>
            <a:spLocks noGrp="1"/>
          </p:cNvSpPr>
          <p:nvPr>
            <p:ph type="title"/>
          </p:nvPr>
        </p:nvSpPr>
        <p:spPr/>
        <p:txBody>
          <a:bodyPr/>
          <a:lstStyle/>
          <a:p>
            <a:r>
              <a:rPr lang="en-US" dirty="0"/>
              <a:t>Online Schools and Programs section</a:t>
            </a:r>
          </a:p>
        </p:txBody>
      </p:sp>
      <p:sp>
        <p:nvSpPr>
          <p:cNvPr id="3" name="Content Placeholder 2">
            <a:extLst>
              <a:ext uri="{FF2B5EF4-FFF2-40B4-BE49-F238E27FC236}">
                <a16:creationId xmlns:a16="http://schemas.microsoft.com/office/drawing/2014/main" id="{79926A80-3709-45FA-A34A-2F5D32F677C5}"/>
              </a:ext>
            </a:extLst>
          </p:cNvPr>
          <p:cNvSpPr>
            <a:spLocks noGrp="1"/>
          </p:cNvSpPr>
          <p:nvPr>
            <p:ph idx="1"/>
          </p:nvPr>
        </p:nvSpPr>
        <p:spPr/>
        <p:txBody>
          <a:bodyPr/>
          <a:lstStyle/>
          <a:p>
            <a:r>
              <a:rPr lang="en-US" dirty="0"/>
              <a:t>This section of the Guide has been updated for the 2020-21 school year to provide more clarification regarding the funding and audit documentation requirements for online schools and programs</a:t>
            </a:r>
          </a:p>
          <a:p>
            <a:pPr marL="0" indent="0">
              <a:buNone/>
            </a:pPr>
            <a:endParaRPr lang="en-US" dirty="0"/>
          </a:p>
          <a:p>
            <a:r>
              <a:rPr lang="en-US" dirty="0"/>
              <a:t>This information includes, but is not limited to:</a:t>
            </a:r>
          </a:p>
          <a:p>
            <a:pPr lvl="1"/>
            <a:r>
              <a:rPr lang="en-US" dirty="0"/>
              <a:t>Considerations when developing student schedules, and </a:t>
            </a:r>
          </a:p>
          <a:p>
            <a:pPr lvl="1"/>
            <a:r>
              <a:rPr lang="en-US" dirty="0"/>
              <a:t>Information about determining and documenting equivalent teacher-pupil instruction and contact time (i.e., “equivalency statements” and “course documentation”)</a:t>
            </a:r>
          </a:p>
        </p:txBody>
      </p:sp>
      <p:sp>
        <p:nvSpPr>
          <p:cNvPr id="4" name="Slide Number Placeholder 3">
            <a:extLst>
              <a:ext uri="{FF2B5EF4-FFF2-40B4-BE49-F238E27FC236}">
                <a16:creationId xmlns:a16="http://schemas.microsoft.com/office/drawing/2014/main" id="{7CF12D71-6B44-4950-8DA0-FB6C80EBA5E2}"/>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94431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FA38-F819-4C8D-8224-86EF31162968}"/>
              </a:ext>
            </a:extLst>
          </p:cNvPr>
          <p:cNvSpPr>
            <a:spLocks noGrp="1"/>
          </p:cNvSpPr>
          <p:nvPr>
            <p:ph type="title"/>
          </p:nvPr>
        </p:nvSpPr>
        <p:spPr/>
        <p:txBody>
          <a:bodyPr/>
          <a:lstStyle/>
          <a:p>
            <a:r>
              <a:rPr lang="en-US" dirty="0"/>
              <a:t>Online Schools and Programs section-</a:t>
            </a:r>
            <a:br>
              <a:rPr lang="en-US" dirty="0"/>
            </a:br>
            <a:r>
              <a:rPr lang="en-US" dirty="0"/>
              <a:t>Student Schedule Considerations</a:t>
            </a:r>
          </a:p>
        </p:txBody>
      </p:sp>
      <p:sp>
        <p:nvSpPr>
          <p:cNvPr id="3" name="Content Placeholder 2">
            <a:extLst>
              <a:ext uri="{FF2B5EF4-FFF2-40B4-BE49-F238E27FC236}">
                <a16:creationId xmlns:a16="http://schemas.microsoft.com/office/drawing/2014/main" id="{79926A80-3709-45FA-A34A-2F5D32F677C5}"/>
              </a:ext>
            </a:extLst>
          </p:cNvPr>
          <p:cNvSpPr>
            <a:spLocks noGrp="1"/>
          </p:cNvSpPr>
          <p:nvPr>
            <p:ph idx="1"/>
          </p:nvPr>
        </p:nvSpPr>
        <p:spPr/>
        <p:txBody>
          <a:bodyPr>
            <a:normAutofit lnSpcReduction="10000"/>
          </a:bodyPr>
          <a:lstStyle/>
          <a:p>
            <a:r>
              <a:rPr lang="en-US" dirty="0"/>
              <a:t>As of the pupil enrollment count date, all student schedules should clearly state all courses into which the student is scheduled during the semester of the pupil enrollment count date</a:t>
            </a:r>
          </a:p>
          <a:p>
            <a:pPr lvl="1"/>
            <a:r>
              <a:rPr lang="en-US" dirty="0"/>
              <a:t>Students should be aware of all courses in which they are expected to participate during the semester of the pupil enrollment count date</a:t>
            </a:r>
          </a:p>
          <a:p>
            <a:pPr lvl="1"/>
            <a:r>
              <a:rPr lang="en-US" dirty="0"/>
              <a:t>The school or program should be able to clearly document all schedule changes occurring during the semester of the pupil enrollment count date</a:t>
            </a:r>
          </a:p>
          <a:p>
            <a:r>
              <a:rPr lang="en-US" dirty="0"/>
              <a:t>Each student’s schedule should be developed to meet the student’s individual needs</a:t>
            </a:r>
          </a:p>
          <a:p>
            <a:r>
              <a:rPr lang="en-US" dirty="0"/>
              <a:t>Funding level should be based on the student’s entire equivalent fall semester schedule (i.e., semester 1, or quarters 1 and 2, or </a:t>
            </a:r>
            <a:r>
              <a:rPr lang="en-US" dirty="0" err="1"/>
              <a:t>hexters</a:t>
            </a:r>
            <a:r>
              <a:rPr lang="en-US" dirty="0"/>
              <a:t> 1, 2, and 3, etc.)</a:t>
            </a:r>
          </a:p>
        </p:txBody>
      </p:sp>
      <p:sp>
        <p:nvSpPr>
          <p:cNvPr id="4" name="Slide Number Placeholder 3">
            <a:extLst>
              <a:ext uri="{FF2B5EF4-FFF2-40B4-BE49-F238E27FC236}">
                <a16:creationId xmlns:a16="http://schemas.microsoft.com/office/drawing/2014/main" id="{7CF12D71-6B44-4950-8DA0-FB6C80EBA5E2}"/>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90036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5D71-E298-456A-8388-4BF9B9D9D373}"/>
              </a:ext>
            </a:extLst>
          </p:cNvPr>
          <p:cNvSpPr>
            <a:spLocks noGrp="1"/>
          </p:cNvSpPr>
          <p:nvPr>
            <p:ph type="title"/>
          </p:nvPr>
        </p:nvSpPr>
        <p:spPr/>
        <p:txBody>
          <a:bodyPr/>
          <a:lstStyle/>
          <a:p>
            <a:r>
              <a:rPr lang="en-US" dirty="0"/>
              <a:t>Intros and Agenda</a:t>
            </a:r>
          </a:p>
        </p:txBody>
      </p:sp>
      <p:sp>
        <p:nvSpPr>
          <p:cNvPr id="3" name="Content Placeholder 2">
            <a:extLst>
              <a:ext uri="{FF2B5EF4-FFF2-40B4-BE49-F238E27FC236}">
                <a16:creationId xmlns:a16="http://schemas.microsoft.com/office/drawing/2014/main" id="{0061BE01-D307-4752-9068-EA251B7AB390}"/>
              </a:ext>
            </a:extLst>
          </p:cNvPr>
          <p:cNvSpPr>
            <a:spLocks noGrp="1"/>
          </p:cNvSpPr>
          <p:nvPr>
            <p:ph idx="1"/>
          </p:nvPr>
        </p:nvSpPr>
        <p:spPr/>
        <p:txBody>
          <a:bodyPr/>
          <a:lstStyle/>
          <a:p>
            <a:r>
              <a:rPr lang="en-US" dirty="0"/>
              <a:t>Student October Count Overview</a:t>
            </a:r>
          </a:p>
          <a:p>
            <a:pPr lvl="1"/>
            <a:r>
              <a:rPr lang="en-US" dirty="0"/>
              <a:t>Pupil Enrollment Count Date</a:t>
            </a:r>
          </a:p>
          <a:p>
            <a:r>
              <a:rPr lang="en-US" dirty="0"/>
              <a:t>Student October Count Audit Resource Guide</a:t>
            </a:r>
          </a:p>
          <a:p>
            <a:r>
              <a:rPr lang="en-US" dirty="0"/>
              <a:t>Funding Requirements</a:t>
            </a:r>
          </a:p>
          <a:p>
            <a:r>
              <a:rPr lang="en-US" dirty="0"/>
              <a:t>Audit Documentation Requirements</a:t>
            </a:r>
          </a:p>
          <a:p>
            <a:r>
              <a:rPr lang="en-US" dirty="0"/>
              <a:t>Clarification to the Online School and Program section</a:t>
            </a:r>
          </a:p>
          <a:p>
            <a:r>
              <a:rPr lang="en-US" dirty="0"/>
              <a:t>At-Risk/Free Lunch Count</a:t>
            </a:r>
          </a:p>
          <a:p>
            <a:r>
              <a:rPr lang="en-US" dirty="0"/>
              <a:t>Electronic Signatures</a:t>
            </a:r>
          </a:p>
          <a:p>
            <a:r>
              <a:rPr lang="en-US" dirty="0"/>
              <a:t>Contact Information</a:t>
            </a:r>
          </a:p>
          <a:p>
            <a:r>
              <a:rPr lang="en-US" dirty="0"/>
              <a:t>Questions</a:t>
            </a:r>
          </a:p>
          <a:p>
            <a:endParaRPr lang="en-US" dirty="0"/>
          </a:p>
        </p:txBody>
      </p:sp>
      <p:sp>
        <p:nvSpPr>
          <p:cNvPr id="4" name="Slide Number Placeholder 3">
            <a:extLst>
              <a:ext uri="{FF2B5EF4-FFF2-40B4-BE49-F238E27FC236}">
                <a16:creationId xmlns:a16="http://schemas.microsoft.com/office/drawing/2014/main" id="{8AD7BDD4-E48F-488C-BD34-71816854F2C2}"/>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564341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4FE1-5AF5-4BE3-A441-0AF519ADF870}"/>
              </a:ext>
            </a:extLst>
          </p:cNvPr>
          <p:cNvSpPr>
            <a:spLocks noGrp="1"/>
          </p:cNvSpPr>
          <p:nvPr>
            <p:ph type="title"/>
          </p:nvPr>
        </p:nvSpPr>
        <p:spPr/>
        <p:txBody>
          <a:bodyPr/>
          <a:lstStyle/>
          <a:p>
            <a:r>
              <a:rPr lang="en-US" dirty="0"/>
              <a:t>Online Schools and Programs section-</a:t>
            </a:r>
            <a:br>
              <a:rPr lang="en-US" dirty="0"/>
            </a:br>
            <a:r>
              <a:rPr lang="en-US" dirty="0"/>
              <a:t>Equivalent Hours considerations</a:t>
            </a:r>
          </a:p>
        </p:txBody>
      </p:sp>
      <p:sp>
        <p:nvSpPr>
          <p:cNvPr id="3" name="Content Placeholder 2">
            <a:extLst>
              <a:ext uri="{FF2B5EF4-FFF2-40B4-BE49-F238E27FC236}">
                <a16:creationId xmlns:a16="http://schemas.microsoft.com/office/drawing/2014/main" id="{7973E5D7-DD32-4559-B292-EF714A7174EC}"/>
              </a:ext>
            </a:extLst>
          </p:cNvPr>
          <p:cNvSpPr>
            <a:spLocks noGrp="1"/>
          </p:cNvSpPr>
          <p:nvPr>
            <p:ph idx="1"/>
          </p:nvPr>
        </p:nvSpPr>
        <p:spPr/>
        <p:txBody>
          <a:bodyPr>
            <a:normAutofit/>
          </a:bodyPr>
          <a:lstStyle/>
          <a:p>
            <a:r>
              <a:rPr lang="en-US" dirty="0"/>
              <a:t>Online schools and programs are encouraged to work closely with their Authorizer to determine an appropriate equivalent teacher-pupil instruction and contact time per course</a:t>
            </a:r>
          </a:p>
          <a:p>
            <a:pPr lvl="1"/>
            <a:r>
              <a:rPr lang="en-US" dirty="0"/>
              <a:t>Equivalency is meant to emulate the amount of teacher-pupil instruction and contact time a student would receive in a traditional classroom setting, if taking the same or similar course</a:t>
            </a:r>
          </a:p>
          <a:p>
            <a:pPr lvl="1"/>
            <a:r>
              <a:rPr lang="en-US" dirty="0"/>
              <a:t>Courses with varying assigned credits earned may have different equivalencies</a:t>
            </a:r>
          </a:p>
          <a:p>
            <a:pPr lvl="2"/>
            <a:r>
              <a:rPr lang="en-US" dirty="0"/>
              <a:t>For example, homeroom and orientation courses  </a:t>
            </a:r>
          </a:p>
          <a:p>
            <a:r>
              <a:rPr lang="en-US" dirty="0"/>
              <a:t>Refer to the “Determining Equivalent Teacher-Pupil Instruction and Contact Time” subsection of this section of the Guide for more information</a:t>
            </a:r>
          </a:p>
        </p:txBody>
      </p:sp>
      <p:sp>
        <p:nvSpPr>
          <p:cNvPr id="4" name="Slide Number Placeholder 3">
            <a:extLst>
              <a:ext uri="{FF2B5EF4-FFF2-40B4-BE49-F238E27FC236}">
                <a16:creationId xmlns:a16="http://schemas.microsoft.com/office/drawing/2014/main" id="{3E8C7244-60BD-47A1-B965-2AD163DDA5A9}"/>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841458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FA38-F819-4C8D-8224-86EF31162968}"/>
              </a:ext>
            </a:extLst>
          </p:cNvPr>
          <p:cNvSpPr>
            <a:spLocks noGrp="1"/>
          </p:cNvSpPr>
          <p:nvPr>
            <p:ph type="title"/>
          </p:nvPr>
        </p:nvSpPr>
        <p:spPr/>
        <p:txBody>
          <a:bodyPr/>
          <a:lstStyle/>
          <a:p>
            <a:r>
              <a:rPr lang="en-US" dirty="0"/>
              <a:t>Online Schools and Programs section-</a:t>
            </a:r>
            <a:br>
              <a:rPr lang="en-US" dirty="0"/>
            </a:br>
            <a:r>
              <a:rPr lang="en-US" dirty="0"/>
              <a:t>Course Documentation (requirement)</a:t>
            </a:r>
          </a:p>
        </p:txBody>
      </p:sp>
      <p:sp>
        <p:nvSpPr>
          <p:cNvPr id="3" name="Content Placeholder 2">
            <a:extLst>
              <a:ext uri="{FF2B5EF4-FFF2-40B4-BE49-F238E27FC236}">
                <a16:creationId xmlns:a16="http://schemas.microsoft.com/office/drawing/2014/main" id="{79926A80-3709-45FA-A34A-2F5D32F677C5}"/>
              </a:ext>
            </a:extLst>
          </p:cNvPr>
          <p:cNvSpPr>
            <a:spLocks noGrp="1"/>
          </p:cNvSpPr>
          <p:nvPr>
            <p:ph idx="1"/>
          </p:nvPr>
        </p:nvSpPr>
        <p:spPr/>
        <p:txBody>
          <a:bodyPr>
            <a:normAutofit fontScale="92500" lnSpcReduction="20000"/>
          </a:bodyPr>
          <a:lstStyle/>
          <a:p>
            <a:r>
              <a:rPr lang="en-US" dirty="0"/>
              <a:t>Specific to the determination of full- and part-time funding eligibility </a:t>
            </a:r>
          </a:p>
          <a:p>
            <a:r>
              <a:rPr lang="en-US" dirty="0"/>
              <a:t>Can be contained within a singular document (such as course catalog, vendor course guidebook, student handbook, etc.), or a combination of documents</a:t>
            </a:r>
          </a:p>
          <a:p>
            <a:r>
              <a:rPr lang="en-US" dirty="0"/>
              <a:t>For each course listed on a student schedule (and used in the determination for funding), documentation that states the following:</a:t>
            </a:r>
          </a:p>
          <a:p>
            <a:pPr lvl="1"/>
            <a:r>
              <a:rPr lang="en-US" dirty="0"/>
              <a:t>Assigned semester credit hours (for students in grades 9-12)</a:t>
            </a:r>
          </a:p>
          <a:p>
            <a:pPr lvl="1"/>
            <a:r>
              <a:rPr lang="en-US" dirty="0"/>
              <a:t>Equivalent teacher-pupil instruction and contact time (i.e., equivalency statement as to the instructional hours per semester)</a:t>
            </a:r>
          </a:p>
          <a:p>
            <a:pPr lvl="2"/>
            <a:r>
              <a:rPr lang="en-US" dirty="0"/>
              <a:t>Should be within 10% of the total scheduled instructional hours for the same or similar course offered in a traditional classroom setting (as evidenced by credit hours)</a:t>
            </a:r>
          </a:p>
          <a:p>
            <a:pPr lvl="1"/>
            <a:r>
              <a:rPr lang="en-US" u="sng" dirty="0"/>
              <a:t>Beginning with the 2021/2022 school year</a:t>
            </a:r>
            <a:r>
              <a:rPr lang="en-US" dirty="0"/>
              <a:t>, a description of the course content with sufficient information so that a reasonable individual would have enough understanding of the material covered to understand the overall breadth of the course.</a:t>
            </a:r>
          </a:p>
        </p:txBody>
      </p:sp>
      <p:sp>
        <p:nvSpPr>
          <p:cNvPr id="4" name="Slide Number Placeholder 3">
            <a:extLst>
              <a:ext uri="{FF2B5EF4-FFF2-40B4-BE49-F238E27FC236}">
                <a16:creationId xmlns:a16="http://schemas.microsoft.com/office/drawing/2014/main" id="{7CF12D71-6B44-4950-8DA0-FB6C80EBA5E2}"/>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779391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6533-98EA-4BF9-A3C6-D9586F9570C8}"/>
              </a:ext>
            </a:extLst>
          </p:cNvPr>
          <p:cNvSpPr>
            <a:spLocks noGrp="1"/>
          </p:cNvSpPr>
          <p:nvPr>
            <p:ph type="ctrTitle"/>
          </p:nvPr>
        </p:nvSpPr>
        <p:spPr/>
        <p:txBody>
          <a:bodyPr/>
          <a:lstStyle/>
          <a:p>
            <a:r>
              <a:rPr lang="en-US" dirty="0"/>
              <a:t>At-Risk/Free Lunch Count/Funding</a:t>
            </a:r>
          </a:p>
        </p:txBody>
      </p:sp>
      <p:sp>
        <p:nvSpPr>
          <p:cNvPr id="3" name="Slide Number Placeholder 2">
            <a:extLst>
              <a:ext uri="{FF2B5EF4-FFF2-40B4-BE49-F238E27FC236}">
                <a16:creationId xmlns:a16="http://schemas.microsoft.com/office/drawing/2014/main" id="{464BFE1F-89E1-47C4-9C65-D27921E19E24}"/>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09070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AF7-322D-42A4-B84E-ACD5273081F2}"/>
              </a:ext>
            </a:extLst>
          </p:cNvPr>
          <p:cNvSpPr>
            <a:spLocks noGrp="1"/>
          </p:cNvSpPr>
          <p:nvPr>
            <p:ph type="title"/>
          </p:nvPr>
        </p:nvSpPr>
        <p:spPr>
          <a:xfrm>
            <a:off x="245193" y="254514"/>
            <a:ext cx="7034496" cy="756418"/>
          </a:xfrm>
        </p:spPr>
        <p:txBody>
          <a:bodyPr/>
          <a:lstStyle/>
          <a:p>
            <a:r>
              <a:rPr lang="en-US" dirty="0"/>
              <a:t>At-Risk/Free Lunch Audit Resource Guide</a:t>
            </a:r>
          </a:p>
        </p:txBody>
      </p:sp>
      <p:sp>
        <p:nvSpPr>
          <p:cNvPr id="3" name="Content Placeholder 2">
            <a:extLst>
              <a:ext uri="{FF2B5EF4-FFF2-40B4-BE49-F238E27FC236}">
                <a16:creationId xmlns:a16="http://schemas.microsoft.com/office/drawing/2014/main" id="{82546828-9178-4B4A-860E-E0E21F77E7B4}"/>
              </a:ext>
            </a:extLst>
          </p:cNvPr>
          <p:cNvSpPr>
            <a:spLocks noGrp="1"/>
          </p:cNvSpPr>
          <p:nvPr>
            <p:ph idx="1"/>
          </p:nvPr>
        </p:nvSpPr>
        <p:spPr/>
        <p:txBody>
          <a:bodyPr>
            <a:normAutofit/>
          </a:bodyPr>
          <a:lstStyle/>
          <a:p>
            <a:r>
              <a:rPr lang="en-US" dirty="0"/>
              <a:t>The School Auditing Office has an At-Risk/Free Lunch Count webpage: </a:t>
            </a:r>
          </a:p>
          <a:p>
            <a:pPr marL="0" indent="0" algn="ctr">
              <a:buNone/>
            </a:pPr>
            <a:r>
              <a:rPr lang="en-US" sz="2000" dirty="0">
                <a:hlinkClick r:id="rId2"/>
              </a:rPr>
              <a:t>http://www.cde.state.co.us/cdefinance/auditunit_atrisk_freeandreduced</a:t>
            </a:r>
            <a:endParaRPr lang="en-US" sz="2000" dirty="0"/>
          </a:p>
          <a:p>
            <a:pPr marL="0" indent="0">
              <a:buNone/>
            </a:pPr>
            <a:endParaRPr lang="en-US" dirty="0"/>
          </a:p>
          <a:p>
            <a:r>
              <a:rPr lang="en-US" dirty="0"/>
              <a:t>This webpage contains resources with which all online schools and programs should be familiar.  These resources include:</a:t>
            </a:r>
          </a:p>
          <a:p>
            <a:pPr lvl="1"/>
            <a:r>
              <a:rPr lang="en-US" dirty="0"/>
              <a:t>At-Risk/Free Lunch Count Audit Resource Guide</a:t>
            </a:r>
          </a:p>
          <a:p>
            <a:pPr lvl="1"/>
            <a:r>
              <a:rPr lang="en-US" dirty="0"/>
              <a:t>At-Risk Data Validation Best Practices</a:t>
            </a:r>
          </a:p>
          <a:p>
            <a:pPr lvl="1"/>
            <a:r>
              <a:rPr lang="en-US" dirty="0"/>
              <a:t>Family Economic Data Survey (FEDS) form with instructions</a:t>
            </a:r>
          </a:p>
        </p:txBody>
      </p:sp>
      <p:sp>
        <p:nvSpPr>
          <p:cNvPr id="4" name="Slide Number Placeholder 3">
            <a:extLst>
              <a:ext uri="{FF2B5EF4-FFF2-40B4-BE49-F238E27FC236}">
                <a16:creationId xmlns:a16="http://schemas.microsoft.com/office/drawing/2014/main" id="{FC1AEFCE-F486-403A-9BAB-7A04026A02A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30678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C58E-51B0-48D0-91C2-90C192D5ED26}"/>
              </a:ext>
            </a:extLst>
          </p:cNvPr>
          <p:cNvSpPr>
            <a:spLocks noGrp="1"/>
          </p:cNvSpPr>
          <p:nvPr>
            <p:ph type="title"/>
          </p:nvPr>
        </p:nvSpPr>
        <p:spPr>
          <a:xfrm>
            <a:off x="245193" y="254514"/>
            <a:ext cx="8270157" cy="756418"/>
          </a:xfrm>
        </p:spPr>
        <p:txBody>
          <a:bodyPr/>
          <a:lstStyle/>
          <a:p>
            <a:r>
              <a:rPr lang="en-US" dirty="0"/>
              <a:t>Free Lunch Reporting/ At-Risk Count</a:t>
            </a:r>
          </a:p>
        </p:txBody>
      </p:sp>
      <p:sp>
        <p:nvSpPr>
          <p:cNvPr id="3" name="Content Placeholder 2">
            <a:extLst>
              <a:ext uri="{FF2B5EF4-FFF2-40B4-BE49-F238E27FC236}">
                <a16:creationId xmlns:a16="http://schemas.microsoft.com/office/drawing/2014/main" id="{49C29A44-9B14-4591-A3FA-290833B5C2A0}"/>
              </a:ext>
            </a:extLst>
          </p:cNvPr>
          <p:cNvSpPr>
            <a:spLocks noGrp="1"/>
          </p:cNvSpPr>
          <p:nvPr>
            <p:ph idx="1"/>
          </p:nvPr>
        </p:nvSpPr>
        <p:spPr/>
        <p:txBody>
          <a:bodyPr>
            <a:normAutofit/>
          </a:bodyPr>
          <a:lstStyle/>
          <a:p>
            <a:r>
              <a:rPr lang="en-US" dirty="0"/>
              <a:t>In the Student October Count data collection, districts must report each individual student’s free and reduced-price meal status.  The options are:</a:t>
            </a:r>
          </a:p>
          <a:p>
            <a:pPr lvl="1"/>
            <a:r>
              <a:rPr lang="en-US" dirty="0"/>
              <a:t>Not eligible/Paid</a:t>
            </a:r>
          </a:p>
          <a:p>
            <a:pPr lvl="1"/>
            <a:r>
              <a:rPr lang="en-US" dirty="0"/>
              <a:t>Free lunch eligible</a:t>
            </a:r>
          </a:p>
          <a:p>
            <a:pPr lvl="1"/>
            <a:r>
              <a:rPr lang="en-US" dirty="0"/>
              <a:t>Reduced lunch eligible</a:t>
            </a:r>
          </a:p>
          <a:p>
            <a:r>
              <a:rPr lang="en-US" dirty="0"/>
              <a:t>Students reported as free lunch eligible are included in the district’s at-risk count.</a:t>
            </a:r>
          </a:p>
          <a:p>
            <a:pPr marL="457200" lvl="1" indent="0">
              <a:buNone/>
            </a:pPr>
            <a:endParaRPr lang="en-US" dirty="0"/>
          </a:p>
        </p:txBody>
      </p:sp>
      <p:sp>
        <p:nvSpPr>
          <p:cNvPr id="4" name="Slide Number Placeholder 3">
            <a:extLst>
              <a:ext uri="{FF2B5EF4-FFF2-40B4-BE49-F238E27FC236}">
                <a16:creationId xmlns:a16="http://schemas.microsoft.com/office/drawing/2014/main" id="{E2A6AC30-55C0-4F16-ACD7-D9551ED0BB9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973369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FCAC-69A7-4319-A184-554305166666}"/>
              </a:ext>
            </a:extLst>
          </p:cNvPr>
          <p:cNvSpPr>
            <a:spLocks noGrp="1"/>
          </p:cNvSpPr>
          <p:nvPr>
            <p:ph type="title"/>
          </p:nvPr>
        </p:nvSpPr>
        <p:spPr/>
        <p:txBody>
          <a:bodyPr/>
          <a:lstStyle/>
          <a:p>
            <a:r>
              <a:rPr lang="en-US" dirty="0"/>
              <a:t>At-Risk Count Documentation</a:t>
            </a:r>
          </a:p>
        </p:txBody>
      </p:sp>
      <p:sp>
        <p:nvSpPr>
          <p:cNvPr id="3" name="Content Placeholder 2">
            <a:extLst>
              <a:ext uri="{FF2B5EF4-FFF2-40B4-BE49-F238E27FC236}">
                <a16:creationId xmlns:a16="http://schemas.microsoft.com/office/drawing/2014/main" id="{F1575825-2850-45DA-B042-6C387253D400}"/>
              </a:ext>
            </a:extLst>
          </p:cNvPr>
          <p:cNvSpPr>
            <a:spLocks noGrp="1"/>
          </p:cNvSpPr>
          <p:nvPr>
            <p:ph idx="1"/>
          </p:nvPr>
        </p:nvSpPr>
        <p:spPr/>
        <p:txBody>
          <a:bodyPr>
            <a:normAutofit lnSpcReduction="10000"/>
          </a:bodyPr>
          <a:lstStyle/>
          <a:p>
            <a:r>
              <a:rPr lang="en-US" dirty="0"/>
              <a:t>Districts must have documentation to support any student who is reported as free lunch eligible in the Student October Count data collection</a:t>
            </a:r>
          </a:p>
          <a:p>
            <a:pPr lvl="1"/>
            <a:r>
              <a:rPr lang="en-US" dirty="0"/>
              <a:t>Failure to have documentation to support a free lunch status may result in an at-risk count audit adjustment and subsequent audit liability</a:t>
            </a:r>
          </a:p>
          <a:p>
            <a:r>
              <a:rPr lang="en-US" dirty="0"/>
              <a:t>All current year documentation evidencing free lunch eligibility must be received on or between July 1 and the pupil enrollment count date</a:t>
            </a:r>
          </a:p>
          <a:p>
            <a:r>
              <a:rPr lang="en-US" dirty="0"/>
              <a:t>In the absence of current year documentation evidencing any lunch status, the district may use prior year (i.e., carryover) documentation, if one of the following applies:</a:t>
            </a:r>
          </a:p>
          <a:p>
            <a:pPr lvl="1"/>
            <a:r>
              <a:rPr lang="en-US" dirty="0"/>
              <a:t>The pupil enrollment count date falls within the first 30 school days of the current school year, or</a:t>
            </a:r>
          </a:p>
          <a:p>
            <a:pPr lvl="1"/>
            <a:r>
              <a:rPr lang="en-US" dirty="0"/>
              <a:t>The district requests, and is granted, a variance waiver</a:t>
            </a:r>
          </a:p>
          <a:p>
            <a:endParaRPr lang="en-US" dirty="0"/>
          </a:p>
        </p:txBody>
      </p:sp>
      <p:sp>
        <p:nvSpPr>
          <p:cNvPr id="4" name="Slide Number Placeholder 3">
            <a:extLst>
              <a:ext uri="{FF2B5EF4-FFF2-40B4-BE49-F238E27FC236}">
                <a16:creationId xmlns:a16="http://schemas.microsoft.com/office/drawing/2014/main" id="{608EBA6F-64B0-417C-9ED8-B3174011EEB8}"/>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40022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FCAC-69A7-4319-A184-554305166666}"/>
              </a:ext>
            </a:extLst>
          </p:cNvPr>
          <p:cNvSpPr>
            <a:spLocks noGrp="1"/>
          </p:cNvSpPr>
          <p:nvPr>
            <p:ph type="title"/>
          </p:nvPr>
        </p:nvSpPr>
        <p:spPr/>
        <p:txBody>
          <a:bodyPr/>
          <a:lstStyle/>
          <a:p>
            <a:r>
              <a:rPr lang="en-US" dirty="0"/>
              <a:t>At-Risk Count Documentation</a:t>
            </a:r>
          </a:p>
        </p:txBody>
      </p:sp>
      <p:sp>
        <p:nvSpPr>
          <p:cNvPr id="3" name="Content Placeholder 2">
            <a:extLst>
              <a:ext uri="{FF2B5EF4-FFF2-40B4-BE49-F238E27FC236}">
                <a16:creationId xmlns:a16="http://schemas.microsoft.com/office/drawing/2014/main" id="{F1575825-2850-45DA-B042-6C387253D400}"/>
              </a:ext>
            </a:extLst>
          </p:cNvPr>
          <p:cNvSpPr>
            <a:spLocks noGrp="1"/>
          </p:cNvSpPr>
          <p:nvPr>
            <p:ph idx="1"/>
          </p:nvPr>
        </p:nvSpPr>
        <p:spPr/>
        <p:txBody>
          <a:bodyPr>
            <a:normAutofit/>
          </a:bodyPr>
          <a:lstStyle/>
          <a:p>
            <a:r>
              <a:rPr lang="en-US" dirty="0"/>
              <a:t>Acceptable audit documentation includes:</a:t>
            </a:r>
          </a:p>
          <a:p>
            <a:pPr lvl="1"/>
            <a:r>
              <a:rPr lang="en-US" dirty="0"/>
              <a:t>SNAP/TANF and Migrant Direct Certification Lists</a:t>
            </a:r>
          </a:p>
          <a:p>
            <a:pPr lvl="1"/>
            <a:r>
              <a:rPr lang="en-US" dirty="0"/>
              <a:t>Applications for Free and Reduced-Price School Meals</a:t>
            </a:r>
          </a:p>
          <a:p>
            <a:pPr lvl="1"/>
            <a:r>
              <a:rPr lang="en-US" dirty="0"/>
              <a:t>Family Economic Data Survey (FEDS) forms</a:t>
            </a:r>
          </a:p>
          <a:p>
            <a:pPr lvl="1"/>
            <a:r>
              <a:rPr lang="en-US" dirty="0"/>
              <a:t>Categorical Eligibility determination lists (such as district-created migrant, homeless, Head Start, runaway, and/or foster child lists)</a:t>
            </a:r>
          </a:p>
          <a:p>
            <a:endParaRPr lang="en-US" dirty="0"/>
          </a:p>
        </p:txBody>
      </p:sp>
      <p:sp>
        <p:nvSpPr>
          <p:cNvPr id="4" name="Slide Number Placeholder 3">
            <a:extLst>
              <a:ext uri="{FF2B5EF4-FFF2-40B4-BE49-F238E27FC236}">
                <a16:creationId xmlns:a16="http://schemas.microsoft.com/office/drawing/2014/main" id="{608EBA6F-64B0-417C-9ED8-B3174011EEB8}"/>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338318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0FEC-0414-4CFE-BD49-37114FAAB021}"/>
              </a:ext>
            </a:extLst>
          </p:cNvPr>
          <p:cNvSpPr>
            <a:spLocks noGrp="1"/>
          </p:cNvSpPr>
          <p:nvPr>
            <p:ph type="ctrTitle"/>
          </p:nvPr>
        </p:nvSpPr>
        <p:spPr/>
        <p:txBody>
          <a:bodyPr/>
          <a:lstStyle/>
          <a:p>
            <a:r>
              <a:rPr lang="en-US" dirty="0"/>
              <a:t>Electronic Signatures</a:t>
            </a:r>
          </a:p>
        </p:txBody>
      </p:sp>
      <p:sp>
        <p:nvSpPr>
          <p:cNvPr id="3" name="Slide Number Placeholder 2">
            <a:extLst>
              <a:ext uri="{FF2B5EF4-FFF2-40B4-BE49-F238E27FC236}">
                <a16:creationId xmlns:a16="http://schemas.microsoft.com/office/drawing/2014/main" id="{5BC38B81-BA46-49E3-A392-A10BC9D45BAA}"/>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29931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5DD76-9284-41A6-A9F0-294969AF6FF7}"/>
              </a:ext>
            </a:extLst>
          </p:cNvPr>
          <p:cNvSpPr>
            <a:spLocks noGrp="1"/>
          </p:cNvSpPr>
          <p:nvPr>
            <p:ph type="title"/>
          </p:nvPr>
        </p:nvSpPr>
        <p:spPr/>
        <p:txBody>
          <a:bodyPr/>
          <a:lstStyle/>
          <a:p>
            <a:r>
              <a:rPr lang="en-US" dirty="0"/>
              <a:t>Electronic Signatures</a:t>
            </a:r>
          </a:p>
        </p:txBody>
      </p:sp>
      <p:sp>
        <p:nvSpPr>
          <p:cNvPr id="3" name="Content Placeholder 2">
            <a:extLst>
              <a:ext uri="{FF2B5EF4-FFF2-40B4-BE49-F238E27FC236}">
                <a16:creationId xmlns:a16="http://schemas.microsoft.com/office/drawing/2014/main" id="{4B658378-FBF5-4B03-9999-25A2F9F298EC}"/>
              </a:ext>
            </a:extLst>
          </p:cNvPr>
          <p:cNvSpPr>
            <a:spLocks noGrp="1"/>
          </p:cNvSpPr>
          <p:nvPr>
            <p:ph idx="1"/>
          </p:nvPr>
        </p:nvSpPr>
        <p:spPr/>
        <p:txBody>
          <a:bodyPr/>
          <a:lstStyle/>
          <a:p>
            <a:pPr marL="0" indent="0">
              <a:buNone/>
            </a:pPr>
            <a:r>
              <a:rPr lang="en-US" dirty="0"/>
              <a:t>Guidance related to acceptable electronic signatures for the Family Economic Data Survey (FEDS) form and the Affidavit of State of Colorado Residency will be included in the 2021 Student October Count and At-Risk Count Audit Resource Guides</a:t>
            </a:r>
          </a:p>
        </p:txBody>
      </p:sp>
      <p:sp>
        <p:nvSpPr>
          <p:cNvPr id="4" name="Slide Number Placeholder 3">
            <a:extLst>
              <a:ext uri="{FF2B5EF4-FFF2-40B4-BE49-F238E27FC236}">
                <a16:creationId xmlns:a16="http://schemas.microsoft.com/office/drawing/2014/main" id="{15C90FE0-9A99-4CAB-B1AA-92E5CCDF3C43}"/>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07449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DC0A-2518-407D-8197-DDE67D08CB53}"/>
              </a:ext>
            </a:extLst>
          </p:cNvPr>
          <p:cNvSpPr>
            <a:spLocks noGrp="1"/>
          </p:cNvSpPr>
          <p:nvPr>
            <p:ph type="ctrTitle"/>
          </p:nvPr>
        </p:nvSpPr>
        <p:spPr>
          <a:xfrm>
            <a:off x="685800" y="559293"/>
            <a:ext cx="7772400" cy="5867725"/>
          </a:xfrm>
        </p:spPr>
        <p:txBody>
          <a:bodyPr>
            <a:normAutofit fontScale="90000"/>
          </a:bodyPr>
          <a:lstStyle/>
          <a:p>
            <a:r>
              <a:rPr lang="en-US" dirty="0"/>
              <a:t>Contact</a:t>
            </a:r>
            <a:br>
              <a:rPr lang="en-US" dirty="0"/>
            </a:br>
            <a:br>
              <a:rPr lang="en-US" dirty="0"/>
            </a:br>
            <a:r>
              <a:rPr lang="en-US" sz="2400" dirty="0"/>
              <a:t>School Auditing Office:</a:t>
            </a:r>
            <a:br>
              <a:rPr lang="en-US" sz="2400" dirty="0"/>
            </a:br>
            <a:r>
              <a:rPr lang="en-US" sz="2000" dirty="0"/>
              <a:t>Rebecca McRee</a:t>
            </a:r>
            <a:br>
              <a:rPr lang="en-US" sz="2400" dirty="0"/>
            </a:br>
            <a:r>
              <a:rPr lang="en-US" sz="2000" dirty="0">
                <a:hlinkClick r:id="rId2"/>
              </a:rPr>
              <a:t>mcree_r@cde.state.co.us</a:t>
            </a:r>
            <a:br>
              <a:rPr lang="en-US" sz="2000" dirty="0"/>
            </a:br>
            <a:br>
              <a:rPr lang="en-US" sz="2000" dirty="0"/>
            </a:br>
            <a:r>
              <a:rPr lang="en-US" sz="2000" dirty="0"/>
              <a:t>School Auditing Office Website</a:t>
            </a:r>
            <a:br>
              <a:rPr lang="en-US" sz="2000" dirty="0"/>
            </a:br>
            <a:r>
              <a:rPr lang="en-US" sz="2000" dirty="0">
                <a:hlinkClick r:id="rId3"/>
              </a:rPr>
              <a:t>http://www.cde.state.co.us/cdefinance/auditunit</a:t>
            </a:r>
            <a:br>
              <a:rPr lang="en-US" sz="2000" dirty="0"/>
            </a:br>
            <a:br>
              <a:rPr lang="en-US" sz="2000" dirty="0"/>
            </a:br>
            <a:br>
              <a:rPr lang="en-US" sz="2000" dirty="0"/>
            </a:br>
            <a:r>
              <a:rPr lang="en-US" sz="2400" dirty="0"/>
              <a:t>Office of Blended and Online Learning:</a:t>
            </a:r>
            <a:br>
              <a:rPr lang="en-US" sz="2000" dirty="0"/>
            </a:br>
            <a:r>
              <a:rPr lang="en-US" sz="2000" dirty="0"/>
              <a:t>Renee Martinez</a:t>
            </a:r>
            <a:br>
              <a:rPr lang="en-US" sz="2000" dirty="0"/>
            </a:br>
            <a:r>
              <a:rPr lang="en-US" sz="2000" dirty="0">
                <a:hlinkClick r:id="rId4"/>
              </a:rPr>
              <a:t>martinez_r@cde.state.co.us</a:t>
            </a:r>
            <a:br>
              <a:rPr lang="en-US" sz="2000" dirty="0"/>
            </a:br>
            <a:br>
              <a:rPr lang="en-US" sz="2000" dirty="0"/>
            </a:br>
            <a:r>
              <a:rPr lang="en-US" sz="2000" dirty="0"/>
              <a:t>Rachel </a:t>
            </a:r>
            <a:r>
              <a:rPr lang="en-US" sz="2000" dirty="0" err="1"/>
              <a:t>Matston</a:t>
            </a:r>
            <a:br>
              <a:rPr lang="en-US" sz="2000" dirty="0"/>
            </a:br>
            <a:r>
              <a:rPr lang="en-US" sz="2000" dirty="0">
                <a:hlinkClick r:id="rId5"/>
              </a:rPr>
              <a:t>matson_r@cde.state.co.us</a:t>
            </a:r>
            <a:br>
              <a:rPr lang="en-US" sz="2000" dirty="0"/>
            </a:br>
            <a:br>
              <a:rPr lang="en-US" sz="2000" dirty="0"/>
            </a:br>
            <a:r>
              <a:rPr lang="en-US" sz="2000" dirty="0"/>
              <a:t>Office of Blended and Online Learning Website</a:t>
            </a:r>
            <a:br>
              <a:rPr lang="en-US" sz="2000" dirty="0"/>
            </a:br>
            <a:r>
              <a:rPr lang="en-US" sz="2000" dirty="0">
                <a:hlinkClick r:id="rId6"/>
              </a:rPr>
              <a:t>http://www.cde.state.co.us/onlinelearning</a:t>
            </a:r>
            <a:endParaRPr lang="en-US" sz="2000" dirty="0"/>
          </a:p>
        </p:txBody>
      </p:sp>
      <p:sp>
        <p:nvSpPr>
          <p:cNvPr id="3" name="Slide Number Placeholder 2">
            <a:extLst>
              <a:ext uri="{FF2B5EF4-FFF2-40B4-BE49-F238E27FC236}">
                <a16:creationId xmlns:a16="http://schemas.microsoft.com/office/drawing/2014/main" id="{B76D14FD-9F5C-492B-9EBF-4E6E48A07191}"/>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71888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71441-4158-4F1E-A094-4603E711087B}"/>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9D80CD7-FC59-4695-BA43-EC909E33815C}"/>
              </a:ext>
            </a:extLst>
          </p:cNvPr>
          <p:cNvSpPr>
            <a:spLocks noGrp="1"/>
          </p:cNvSpPr>
          <p:nvPr>
            <p:ph idx="1"/>
          </p:nvPr>
        </p:nvSpPr>
        <p:spPr/>
        <p:txBody>
          <a:bodyPr>
            <a:normAutofit fontScale="92500"/>
          </a:bodyPr>
          <a:lstStyle/>
          <a:p>
            <a:r>
              <a:rPr lang="en-US" dirty="0"/>
              <a:t>Online schools and programs can be designated as one of the following, through the Colorado Department of Education (CDE):</a:t>
            </a:r>
          </a:p>
          <a:p>
            <a:pPr lvl="1"/>
            <a:r>
              <a:rPr lang="en-US" dirty="0"/>
              <a:t>Multi-District Online School</a:t>
            </a:r>
          </a:p>
          <a:p>
            <a:pPr lvl="2"/>
            <a:r>
              <a:rPr lang="en-US" dirty="0"/>
              <a:t>Must be certified by CDE</a:t>
            </a:r>
          </a:p>
          <a:p>
            <a:pPr lvl="2"/>
            <a:r>
              <a:rPr lang="en-US" dirty="0"/>
              <a:t>Per pupil funding is different than a brick-and-mortar school</a:t>
            </a:r>
          </a:p>
          <a:p>
            <a:pPr lvl="1"/>
            <a:r>
              <a:rPr lang="en-US" dirty="0"/>
              <a:t>Single-District Online School or Program</a:t>
            </a:r>
          </a:p>
          <a:p>
            <a:pPr lvl="2"/>
            <a:r>
              <a:rPr lang="en-US" dirty="0"/>
              <a:t>Must be recognized by the Office of Blended and Online Learning</a:t>
            </a:r>
          </a:p>
          <a:p>
            <a:pPr lvl="2"/>
            <a:r>
              <a:rPr lang="en-US" dirty="0"/>
              <a:t>Per pupil funding is the same as a brick-and-mortar school</a:t>
            </a:r>
          </a:p>
          <a:p>
            <a:pPr lvl="3"/>
            <a:r>
              <a:rPr lang="en-US" dirty="0"/>
              <a:t>Will receive verification from the Office of Blended and Online Learning that the statutory definition has been met</a:t>
            </a:r>
          </a:p>
          <a:p>
            <a:endParaRPr lang="en-US" dirty="0"/>
          </a:p>
          <a:p>
            <a:r>
              <a:rPr lang="en-US" dirty="0"/>
              <a:t>A complete list of approved or recognized online schools and programs for the 2020-21 SY can be found at the following URL:</a:t>
            </a:r>
          </a:p>
          <a:p>
            <a:pPr lvl="1"/>
            <a:r>
              <a:rPr lang="en-US" dirty="0">
                <a:hlinkClick r:id="rId3"/>
              </a:rPr>
              <a:t>http://www.cde.state.co.us/onlinelearning/schools</a:t>
            </a:r>
            <a:endParaRPr lang="en-US" dirty="0"/>
          </a:p>
        </p:txBody>
      </p:sp>
      <p:sp>
        <p:nvSpPr>
          <p:cNvPr id="4" name="Slide Number Placeholder 3">
            <a:extLst>
              <a:ext uri="{FF2B5EF4-FFF2-40B4-BE49-F238E27FC236}">
                <a16:creationId xmlns:a16="http://schemas.microsoft.com/office/drawing/2014/main" id="{A22918B0-95E7-42C8-8E91-74A6383240F6}"/>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186578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7DE5-4B6C-42C2-801F-20321041A143}"/>
              </a:ext>
            </a:extLst>
          </p:cNvPr>
          <p:cNvSpPr>
            <a:spLocks noGrp="1"/>
          </p:cNvSpPr>
          <p:nvPr>
            <p:ph type="title"/>
          </p:nvPr>
        </p:nvSpPr>
        <p:spPr/>
        <p:txBody>
          <a:bodyPr/>
          <a:lstStyle/>
          <a:p>
            <a:r>
              <a:rPr lang="en-US" dirty="0"/>
              <a:t>Student October Count Overview</a:t>
            </a:r>
          </a:p>
        </p:txBody>
      </p:sp>
      <p:sp>
        <p:nvSpPr>
          <p:cNvPr id="3" name="Content Placeholder 2">
            <a:extLst>
              <a:ext uri="{FF2B5EF4-FFF2-40B4-BE49-F238E27FC236}">
                <a16:creationId xmlns:a16="http://schemas.microsoft.com/office/drawing/2014/main" id="{1703C1EE-2B7A-4538-ACF1-A526CD4BAB59}"/>
              </a:ext>
            </a:extLst>
          </p:cNvPr>
          <p:cNvSpPr>
            <a:spLocks noGrp="1"/>
          </p:cNvSpPr>
          <p:nvPr>
            <p:ph idx="1"/>
          </p:nvPr>
        </p:nvSpPr>
        <p:spPr/>
        <p:txBody>
          <a:bodyPr>
            <a:normAutofit fontScale="92500" lnSpcReduction="10000"/>
          </a:bodyPr>
          <a:lstStyle/>
          <a:p>
            <a:r>
              <a:rPr lang="en-US" dirty="0"/>
              <a:t>Each year, all public school districts in the state of Colorado and the Charter School Institute participate in the Student October Count data collection</a:t>
            </a:r>
          </a:p>
          <a:p>
            <a:pPr marL="0" indent="0">
              <a:buNone/>
            </a:pPr>
            <a:endParaRPr lang="en-US" dirty="0"/>
          </a:p>
          <a:p>
            <a:r>
              <a:rPr lang="en-US" dirty="0"/>
              <a:t>The data reported by each district and CSI during this data collection is used to determine the pupil and at-risk funding each district and CSI is eligible to receive</a:t>
            </a:r>
          </a:p>
          <a:p>
            <a:pPr marL="0" indent="0">
              <a:buNone/>
            </a:pPr>
            <a:endParaRPr lang="en-US" dirty="0"/>
          </a:p>
          <a:p>
            <a:r>
              <a:rPr lang="en-US" dirty="0"/>
              <a:t>After the data collection is final, and within 5 years following certification, all districts and CSI are subject to a compliance audit completed by the School Finance Unit’s School Auditing Office to ensure accurate reporting of specific funding related fields including, but not limited to: grade level, funding code, and FRL code</a:t>
            </a:r>
          </a:p>
        </p:txBody>
      </p:sp>
      <p:sp>
        <p:nvSpPr>
          <p:cNvPr id="4" name="Slide Number Placeholder 3">
            <a:extLst>
              <a:ext uri="{FF2B5EF4-FFF2-40B4-BE49-F238E27FC236}">
                <a16:creationId xmlns:a16="http://schemas.microsoft.com/office/drawing/2014/main" id="{CDB7DE80-DBB7-40E8-9B7E-44649ADC7BD1}"/>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82688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85C7-8BF2-433D-A9F8-76D245A24E79}"/>
              </a:ext>
            </a:extLst>
          </p:cNvPr>
          <p:cNvSpPr>
            <a:spLocks noGrp="1"/>
          </p:cNvSpPr>
          <p:nvPr>
            <p:ph type="title"/>
          </p:nvPr>
        </p:nvSpPr>
        <p:spPr/>
        <p:txBody>
          <a:bodyPr/>
          <a:lstStyle/>
          <a:p>
            <a:r>
              <a:rPr lang="en-US" dirty="0"/>
              <a:t>Pupil Enrollment Count Date</a:t>
            </a:r>
          </a:p>
        </p:txBody>
      </p:sp>
      <p:sp>
        <p:nvSpPr>
          <p:cNvPr id="3" name="Content Placeholder 2">
            <a:extLst>
              <a:ext uri="{FF2B5EF4-FFF2-40B4-BE49-F238E27FC236}">
                <a16:creationId xmlns:a16="http://schemas.microsoft.com/office/drawing/2014/main" id="{25559F63-3479-4498-8615-E6D44BF369B4}"/>
              </a:ext>
            </a:extLst>
          </p:cNvPr>
          <p:cNvSpPr>
            <a:spLocks noGrp="1"/>
          </p:cNvSpPr>
          <p:nvPr>
            <p:ph idx="1"/>
          </p:nvPr>
        </p:nvSpPr>
        <p:spPr/>
        <p:txBody>
          <a:bodyPr>
            <a:normAutofit fontScale="85000" lnSpcReduction="20000"/>
          </a:bodyPr>
          <a:lstStyle/>
          <a:p>
            <a:r>
              <a:rPr lang="en-US" sz="2600" dirty="0"/>
              <a:t>Because Colorado funds districts based on a one-day pupil membership count known as the pupil enrollment count date, all data submitted in the Student October Count data collection should reflect what was true as of the pupil enrollment count date</a:t>
            </a:r>
          </a:p>
          <a:p>
            <a:pPr marL="0" indent="0">
              <a:buNone/>
            </a:pPr>
            <a:endParaRPr lang="en-US" dirty="0"/>
          </a:p>
          <a:p>
            <a:r>
              <a:rPr lang="en-US" sz="2600" dirty="0"/>
              <a:t>The pupil enrollment count date for the 2021 Student October Count data collection is:</a:t>
            </a:r>
          </a:p>
          <a:p>
            <a:pPr lvl="1"/>
            <a:r>
              <a:rPr lang="en-US" sz="2300" b="1" dirty="0"/>
              <a:t>Friday, October 1, 2021</a:t>
            </a:r>
          </a:p>
          <a:p>
            <a:pPr lvl="1"/>
            <a:endParaRPr lang="en-US" dirty="0"/>
          </a:p>
          <a:p>
            <a:r>
              <a:rPr lang="en-US" sz="2600" dirty="0"/>
              <a:t>The 11-day count period is comprised of the five school days prior to the pupil enrollment count date, the count date, and the five school days following the pupil enrollment count date (as determined by the district’s adopted calendar)</a:t>
            </a:r>
            <a:endParaRPr lang="en-US" dirty="0"/>
          </a:p>
          <a:p>
            <a:pPr marL="0" indent="0">
              <a:buNone/>
            </a:pPr>
            <a:endParaRPr lang="en-US" dirty="0"/>
          </a:p>
          <a:p>
            <a:pPr marL="0" indent="0">
              <a:buNone/>
            </a:pPr>
            <a:r>
              <a:rPr lang="en-US" sz="1900" i="1" dirty="0"/>
              <a:t>*Districts can request an alternative count date or 11-day count period on behalf of an individual school, if applicable.</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250D1D5F-8F11-4458-8E7C-A01DE4B75D1C}"/>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34536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726CB-F730-4A22-84D2-3238BB258C51}"/>
              </a:ext>
            </a:extLst>
          </p:cNvPr>
          <p:cNvSpPr>
            <a:spLocks noGrp="1"/>
          </p:cNvSpPr>
          <p:nvPr>
            <p:ph type="title"/>
          </p:nvPr>
        </p:nvSpPr>
        <p:spPr>
          <a:xfrm>
            <a:off x="245193" y="254514"/>
            <a:ext cx="7300826" cy="756418"/>
          </a:xfrm>
        </p:spPr>
        <p:txBody>
          <a:bodyPr/>
          <a:lstStyle/>
          <a:p>
            <a:r>
              <a:rPr lang="en-US" dirty="0"/>
              <a:t>Student October Count Audit Resource Guide</a:t>
            </a:r>
          </a:p>
        </p:txBody>
      </p:sp>
      <p:sp>
        <p:nvSpPr>
          <p:cNvPr id="3" name="Content Placeholder 2">
            <a:extLst>
              <a:ext uri="{FF2B5EF4-FFF2-40B4-BE49-F238E27FC236}">
                <a16:creationId xmlns:a16="http://schemas.microsoft.com/office/drawing/2014/main" id="{666F0B4C-EC9C-461C-86A6-C7DB7ABF8DDE}"/>
              </a:ext>
            </a:extLst>
          </p:cNvPr>
          <p:cNvSpPr>
            <a:spLocks noGrp="1"/>
          </p:cNvSpPr>
          <p:nvPr>
            <p:ph idx="1"/>
          </p:nvPr>
        </p:nvSpPr>
        <p:spPr/>
        <p:txBody>
          <a:bodyPr>
            <a:normAutofit fontScale="92500" lnSpcReduction="20000"/>
          </a:bodyPr>
          <a:lstStyle/>
          <a:p>
            <a:r>
              <a:rPr lang="en-US" dirty="0"/>
              <a:t>In order to assist districts with the Student October Count data collection, the School Auditing Office posts an annual Student October Count Audit Resource Guide which addresses:</a:t>
            </a:r>
          </a:p>
          <a:p>
            <a:pPr lvl="1"/>
            <a:r>
              <a:rPr lang="en-US" dirty="0"/>
              <a:t>Funding Requirements</a:t>
            </a:r>
          </a:p>
          <a:p>
            <a:pPr lvl="1"/>
            <a:r>
              <a:rPr lang="en-US" dirty="0"/>
              <a:t>Audit Documentation Requirements</a:t>
            </a:r>
          </a:p>
          <a:p>
            <a:pPr lvl="1"/>
            <a:endParaRPr lang="en-US" dirty="0"/>
          </a:p>
          <a:p>
            <a:r>
              <a:rPr lang="en-US" dirty="0"/>
              <a:t>This Guide is intended to be read as a whole.  Individual sections of the Guide provide additional information and definition for specific student types, courses, schools, and program types.  The individual sections are not meant to stand alone or to contradict or supersede the general sections of the Guide</a:t>
            </a:r>
          </a:p>
          <a:p>
            <a:pPr marL="0" indent="0">
              <a:buNone/>
            </a:pPr>
            <a:endParaRPr lang="en-US" dirty="0"/>
          </a:p>
          <a:p>
            <a:r>
              <a:rPr lang="en-US" dirty="0"/>
              <a:t>While the Guide has been developed to conform to state statute and the Code of Colorado Regulations (Administrative Rules), the Guide is not meant to be comprehensive and is not intended to replace state statute or administrative rules</a:t>
            </a:r>
          </a:p>
          <a:p>
            <a:pPr marL="457200" lvl="1" indent="0">
              <a:buNone/>
            </a:pPr>
            <a:endParaRPr lang="en-US" dirty="0"/>
          </a:p>
        </p:txBody>
      </p:sp>
      <p:sp>
        <p:nvSpPr>
          <p:cNvPr id="4" name="Slide Number Placeholder 3">
            <a:extLst>
              <a:ext uri="{FF2B5EF4-FFF2-40B4-BE49-F238E27FC236}">
                <a16:creationId xmlns:a16="http://schemas.microsoft.com/office/drawing/2014/main" id="{1818AD94-A3FB-4C96-A97C-5B2100FE2599}"/>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60007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4435-ADCC-4748-AF5D-363A54624A37}"/>
              </a:ext>
            </a:extLst>
          </p:cNvPr>
          <p:cNvSpPr>
            <a:spLocks noGrp="1"/>
          </p:cNvSpPr>
          <p:nvPr>
            <p:ph type="title"/>
          </p:nvPr>
        </p:nvSpPr>
        <p:spPr>
          <a:xfrm>
            <a:off x="245193" y="254514"/>
            <a:ext cx="7620423" cy="756418"/>
          </a:xfrm>
        </p:spPr>
        <p:txBody>
          <a:bodyPr/>
          <a:lstStyle/>
          <a:p>
            <a:r>
              <a:rPr lang="en-US" dirty="0"/>
              <a:t>Student October Count Audit Resource Guide</a:t>
            </a:r>
          </a:p>
        </p:txBody>
      </p:sp>
      <p:sp>
        <p:nvSpPr>
          <p:cNvPr id="3" name="Content Placeholder 2">
            <a:extLst>
              <a:ext uri="{FF2B5EF4-FFF2-40B4-BE49-F238E27FC236}">
                <a16:creationId xmlns:a16="http://schemas.microsoft.com/office/drawing/2014/main" id="{58622A22-6853-429C-ACB9-62CE3C190DF6}"/>
              </a:ext>
            </a:extLst>
          </p:cNvPr>
          <p:cNvSpPr>
            <a:spLocks noGrp="1"/>
          </p:cNvSpPr>
          <p:nvPr>
            <p:ph idx="1"/>
          </p:nvPr>
        </p:nvSpPr>
        <p:spPr/>
        <p:txBody>
          <a:bodyPr/>
          <a:lstStyle/>
          <a:p>
            <a:r>
              <a:rPr lang="en-US" dirty="0"/>
              <a:t>The Guide can be found on the School Auditing Office’s Pupil Count webpage and is usually posted on or about July 1 for the upcoming school year</a:t>
            </a:r>
          </a:p>
          <a:p>
            <a:pPr marL="0" indent="0" algn="ctr">
              <a:buNone/>
            </a:pPr>
            <a:r>
              <a:rPr lang="en-US" dirty="0">
                <a:hlinkClick r:id="rId2"/>
              </a:rPr>
              <a:t>http://www.cde.state.co.us/cdefinance/auditunit_pupilcount</a:t>
            </a:r>
            <a:endParaRPr lang="en-US" dirty="0"/>
          </a:p>
        </p:txBody>
      </p:sp>
      <p:sp>
        <p:nvSpPr>
          <p:cNvPr id="4" name="Slide Number Placeholder 3">
            <a:extLst>
              <a:ext uri="{FF2B5EF4-FFF2-40B4-BE49-F238E27FC236}">
                <a16:creationId xmlns:a16="http://schemas.microsoft.com/office/drawing/2014/main" id="{C0A67ECF-6FF5-4FFE-877D-A10CBEB47D83}"/>
              </a:ext>
            </a:extLst>
          </p:cNvPr>
          <p:cNvSpPr>
            <a:spLocks noGrp="1"/>
          </p:cNvSpPr>
          <p:nvPr>
            <p:ph type="sldNum" sz="quarter" idx="12"/>
          </p:nvPr>
        </p:nvSpPr>
        <p:spPr/>
        <p:txBody>
          <a:bodyPr/>
          <a:lstStyle/>
          <a:p>
            <a:fld id="{C479D5F6-EDCB-402A-AC08-4943A1820E8F}" type="slidenum">
              <a:rPr lang="en-US" smtClean="0"/>
              <a:pPr/>
              <a:t>7</a:t>
            </a:fld>
            <a:endParaRPr lang="en-US" dirty="0"/>
          </a:p>
        </p:txBody>
      </p:sp>
      <p:pic>
        <p:nvPicPr>
          <p:cNvPr id="7" name="Picture 6">
            <a:extLst>
              <a:ext uri="{FF2B5EF4-FFF2-40B4-BE49-F238E27FC236}">
                <a16:creationId xmlns:a16="http://schemas.microsoft.com/office/drawing/2014/main" id="{27FB69C5-8A7A-46A5-95D5-3C25F082E2E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2502" y="3035137"/>
            <a:ext cx="5081285" cy="3640894"/>
          </a:xfrm>
          <a:prstGeom prst="rect">
            <a:avLst/>
          </a:prstGeom>
        </p:spPr>
      </p:pic>
    </p:spTree>
    <p:extLst>
      <p:ext uri="{BB962C8B-B14F-4D97-AF65-F5344CB8AC3E}">
        <p14:creationId xmlns:p14="http://schemas.microsoft.com/office/powerpoint/2010/main" val="66031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566F5-E6EA-4E01-B8BC-812E504CEA1C}"/>
              </a:ext>
            </a:extLst>
          </p:cNvPr>
          <p:cNvSpPr>
            <a:spLocks noGrp="1"/>
          </p:cNvSpPr>
          <p:nvPr>
            <p:ph type="title"/>
          </p:nvPr>
        </p:nvSpPr>
        <p:spPr>
          <a:xfrm>
            <a:off x="245193" y="254514"/>
            <a:ext cx="7584912" cy="756418"/>
          </a:xfrm>
        </p:spPr>
        <p:txBody>
          <a:bodyPr/>
          <a:lstStyle/>
          <a:p>
            <a:r>
              <a:rPr lang="en-US" dirty="0"/>
              <a:t>Student October Count Audit Resource Guide</a:t>
            </a:r>
          </a:p>
        </p:txBody>
      </p:sp>
      <p:sp>
        <p:nvSpPr>
          <p:cNvPr id="3" name="Content Placeholder 2">
            <a:extLst>
              <a:ext uri="{FF2B5EF4-FFF2-40B4-BE49-F238E27FC236}">
                <a16:creationId xmlns:a16="http://schemas.microsoft.com/office/drawing/2014/main" id="{E3A14253-31F1-4957-AE10-6F4FB6DCE9E5}"/>
              </a:ext>
            </a:extLst>
          </p:cNvPr>
          <p:cNvSpPr>
            <a:spLocks noGrp="1"/>
          </p:cNvSpPr>
          <p:nvPr>
            <p:ph idx="1"/>
          </p:nvPr>
        </p:nvSpPr>
        <p:spPr/>
        <p:txBody>
          <a:bodyPr>
            <a:normAutofit lnSpcReduction="10000"/>
          </a:bodyPr>
          <a:lstStyle/>
          <a:p>
            <a:r>
              <a:rPr lang="en-US" dirty="0"/>
              <a:t>The first 15 pages of the guide provide a general overview and primary funding and documentation requirements which apply to all students, regardless of the type of school or program in which they are enrolled and participate</a:t>
            </a:r>
          </a:p>
          <a:p>
            <a:r>
              <a:rPr lang="en-US" dirty="0"/>
              <a:t>The next section of the guide addresses unique students, courses, schools, and programs.  Those listed are considered unique because:</a:t>
            </a:r>
          </a:p>
          <a:p>
            <a:pPr lvl="1"/>
            <a:r>
              <a:rPr lang="en-US" dirty="0"/>
              <a:t>The way in which a funding requirement is documented may vary from how they are documented for a traditional educational setting; </a:t>
            </a:r>
            <a:r>
              <a:rPr lang="en-US" u="sng" dirty="0"/>
              <a:t>AND/OR</a:t>
            </a:r>
          </a:p>
          <a:p>
            <a:pPr lvl="1"/>
            <a:r>
              <a:rPr lang="en-US" dirty="0"/>
              <a:t>They have additional funding requirements that must be met compared to students attending a traditional educational setting: </a:t>
            </a:r>
            <a:r>
              <a:rPr lang="en-US" u="sng" dirty="0"/>
              <a:t>AND/OR</a:t>
            </a:r>
          </a:p>
          <a:p>
            <a:pPr lvl="1"/>
            <a:r>
              <a:rPr lang="en-US" dirty="0"/>
              <a:t>They are an exception to the general funding requirement and documentation is necessary to show that the student meets the funding exception</a:t>
            </a:r>
          </a:p>
          <a:p>
            <a:pPr marL="457200" lvl="1" indent="0">
              <a:buNone/>
            </a:pPr>
            <a:endParaRPr lang="en-US" dirty="0"/>
          </a:p>
        </p:txBody>
      </p:sp>
      <p:sp>
        <p:nvSpPr>
          <p:cNvPr id="4" name="Slide Number Placeholder 3">
            <a:extLst>
              <a:ext uri="{FF2B5EF4-FFF2-40B4-BE49-F238E27FC236}">
                <a16:creationId xmlns:a16="http://schemas.microsoft.com/office/drawing/2014/main" id="{BFEE253B-72CE-4EE9-806B-D50D2F01B60F}"/>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83619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11B1-8076-412B-B6FF-FA8CD05627E5}"/>
              </a:ext>
              <a:ext uri="{C183D7F6-B498-43B3-948B-1728B52AA6E4}">
                <adec:decorative xmlns:adec="http://schemas.microsoft.com/office/drawing/2017/decorative" val="0"/>
              </a:ext>
            </a:extLst>
          </p:cNvPr>
          <p:cNvSpPr>
            <a:spLocks noGrp="1"/>
          </p:cNvSpPr>
          <p:nvPr>
            <p:ph type="title"/>
          </p:nvPr>
        </p:nvSpPr>
        <p:spPr>
          <a:xfrm>
            <a:off x="245193" y="254514"/>
            <a:ext cx="8270157" cy="756418"/>
          </a:xfrm>
        </p:spPr>
        <p:txBody>
          <a:bodyPr/>
          <a:lstStyle/>
          <a:p>
            <a:r>
              <a:rPr lang="en-US" dirty="0"/>
              <a:t>Student October Count Audit Resource Guide</a:t>
            </a:r>
          </a:p>
        </p:txBody>
      </p:sp>
      <p:pic>
        <p:nvPicPr>
          <p:cNvPr id="6" name="Content Placeholder 5" descr="This is a picture of the table of contents in the Student October Count Audit Resource Guide">
            <a:extLst>
              <a:ext uri="{FF2B5EF4-FFF2-40B4-BE49-F238E27FC236}">
                <a16:creationId xmlns:a16="http://schemas.microsoft.com/office/drawing/2014/main" id="{B105D98E-C7F7-44C2-B050-5FEEE4C8FCE7}"/>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2375731" y="1463675"/>
            <a:ext cx="3996237" cy="5151088"/>
          </a:xfrm>
        </p:spPr>
      </p:pic>
      <p:sp>
        <p:nvSpPr>
          <p:cNvPr id="4" name="Slide Number Placeholder 3">
            <a:extLst>
              <a:ext uri="{FF2B5EF4-FFF2-40B4-BE49-F238E27FC236}">
                <a16:creationId xmlns:a16="http://schemas.microsoft.com/office/drawing/2014/main" id="{FE823119-15AE-4659-9735-BA558527DDF6}"/>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14641617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2246</TotalTime>
  <Words>2410</Words>
  <Application>Microsoft Office PowerPoint</Application>
  <PresentationFormat>On-screen Show (4:3)</PresentationFormat>
  <Paragraphs>192</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Museo Slab 500</vt:lpstr>
      <vt:lpstr>Office Theme</vt:lpstr>
      <vt:lpstr> 2021 Student October Count for Approved Online Schools and Programs</vt:lpstr>
      <vt:lpstr>Intros and Agenda</vt:lpstr>
      <vt:lpstr>Purpose</vt:lpstr>
      <vt:lpstr>Student October Count Overview</vt:lpstr>
      <vt:lpstr>Pupil Enrollment Count Date</vt:lpstr>
      <vt:lpstr>Student October Count Audit Resource Guide</vt:lpstr>
      <vt:lpstr>Student October Count Audit Resource Guide</vt:lpstr>
      <vt:lpstr>Student October Count Audit Resource Guide</vt:lpstr>
      <vt:lpstr>Student October Count Audit Resource Guide</vt:lpstr>
      <vt:lpstr>Funding Requirements</vt:lpstr>
      <vt:lpstr>Funding Requirements</vt:lpstr>
      <vt:lpstr>Enrollment and Attendance Requirements</vt:lpstr>
      <vt:lpstr>Scheduled Hours Requirement</vt:lpstr>
      <vt:lpstr>Audit Documentation</vt:lpstr>
      <vt:lpstr>Audit Documentation Requirements (for All Students Regardless of School or Program Type)</vt:lpstr>
      <vt:lpstr>Additional Audit Documentation (for Online School and Programs)</vt:lpstr>
      <vt:lpstr>Online Schools and Programs  Section of the Guide</vt:lpstr>
      <vt:lpstr>Online Schools and Programs section</vt:lpstr>
      <vt:lpstr>Online Schools and Programs section- Student Schedule Considerations</vt:lpstr>
      <vt:lpstr>Online Schools and Programs section- Equivalent Hours considerations</vt:lpstr>
      <vt:lpstr>Online Schools and Programs section- Course Documentation (requirement)</vt:lpstr>
      <vt:lpstr>At-Risk/Free Lunch Count/Funding</vt:lpstr>
      <vt:lpstr>At-Risk/Free Lunch Audit Resource Guide</vt:lpstr>
      <vt:lpstr>Free Lunch Reporting/ At-Risk Count</vt:lpstr>
      <vt:lpstr>At-Risk Count Documentation</vt:lpstr>
      <vt:lpstr>At-Risk Count Documentation</vt:lpstr>
      <vt:lpstr>Electronic Signatures</vt:lpstr>
      <vt:lpstr>Electronic Signatures</vt:lpstr>
      <vt:lpstr>Contact  School Auditing Office: Rebecca McRee mcree_r@cde.state.co.us  School Auditing Office Website http://www.cde.state.co.us/cdefinance/auditunit   Office of Blended and Online Learning: Renee Martinez martinez_r@cde.state.co.us  Rachel Matston matson_r@cde.state.co.us  Office of Blended and Online Learning Website http://www.cde.state.co.us/onlinelearning</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Matson, Rachel</cp:lastModifiedBy>
  <cp:revision>59</cp:revision>
  <dcterms:created xsi:type="dcterms:W3CDTF">2019-06-25T17:30:52Z</dcterms:created>
  <dcterms:modified xsi:type="dcterms:W3CDTF">2021-03-18T22:02:41Z</dcterms:modified>
</cp:coreProperties>
</file>