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4" r:id="rId2"/>
    <p:sldId id="256" r:id="rId3"/>
    <p:sldId id="257" r:id="rId4"/>
    <p:sldId id="317" r:id="rId5"/>
    <p:sldId id="318" r:id="rId6"/>
    <p:sldId id="319" r:id="rId7"/>
    <p:sldId id="325" r:id="rId8"/>
    <p:sldId id="306" r:id="rId9"/>
    <p:sldId id="320" r:id="rId10"/>
    <p:sldId id="322" r:id="rId11"/>
    <p:sldId id="307" r:id="rId12"/>
    <p:sldId id="321" r:id="rId13"/>
    <p:sldId id="308" r:id="rId14"/>
    <p:sldId id="326" r:id="rId15"/>
    <p:sldId id="316" r:id="rId16"/>
    <p:sldId id="323" r:id="rId17"/>
    <p:sldId id="309" r:id="rId18"/>
    <p:sldId id="310" r:id="rId19"/>
    <p:sldId id="324" r:id="rId20"/>
    <p:sldId id="314" r:id="rId21"/>
    <p:sldId id="315" r:id="rId22"/>
    <p:sldId id="312" r:id="rId23"/>
    <p:sldId id="313" r:id="rId24"/>
    <p:sldId id="311" r:id="rId25"/>
    <p:sldId id="262"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18202C-EA51-177D-8173-BE12F706D813}" name="Van Alstyne, Adam" initials="VAA" userId="S::Van_Alstyne_A@cde.state.co.us::6b883674-6d9b-4224-a832-c335e7a26bc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0" autoAdjust="0"/>
    <p:restoredTop sz="94660" autoAdjust="0"/>
  </p:normalViewPr>
  <p:slideViewPr>
    <p:cSldViewPr snapToGrid="0">
      <p:cViewPr varScale="1">
        <p:scale>
          <a:sx n="67" d="100"/>
          <a:sy n="67" d="100"/>
        </p:scale>
        <p:origin x="1028"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hyperlink" Target="mailto:BLI@cde.state.co.us"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mailto:BLI@cde.state.co.us"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B15A9-7AA0-45CF-9A21-B1528C8572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0C4917-880C-4BC3-B2A3-9DD4A4E330D3}">
      <dgm:prSet/>
      <dgm:spPr/>
      <dgm:t>
        <a:bodyPr/>
        <a:lstStyle/>
        <a:p>
          <a:r>
            <a:rPr lang="en-US" dirty="0"/>
            <a:t>1. Limits on the number of courses that may be considered as instructional time for funding purposes</a:t>
          </a:r>
        </a:p>
      </dgm:t>
    </dgm:pt>
    <dgm:pt modelId="{FC062CC3-FDDC-47FB-8065-534B7DE4BC14}" type="parTrans" cxnId="{DF9A8E4A-F272-4A24-ABBE-EAC33FEDDA2E}">
      <dgm:prSet/>
      <dgm:spPr/>
      <dgm:t>
        <a:bodyPr/>
        <a:lstStyle/>
        <a:p>
          <a:endParaRPr lang="en-US"/>
        </a:p>
      </dgm:t>
    </dgm:pt>
    <dgm:pt modelId="{48D49FFC-2380-4889-BDC3-64B558E96567}" type="sibTrans" cxnId="{DF9A8E4A-F272-4A24-ABBE-EAC33FEDDA2E}">
      <dgm:prSet/>
      <dgm:spPr/>
      <dgm:t>
        <a:bodyPr/>
        <a:lstStyle/>
        <a:p>
          <a:endParaRPr lang="en-US"/>
        </a:p>
      </dgm:t>
    </dgm:pt>
    <dgm:pt modelId="{D463D870-8EB0-45CD-A562-12F5229735BB}">
      <dgm:prSet/>
      <dgm:spPr/>
      <dgm:t>
        <a:bodyPr/>
        <a:lstStyle/>
        <a:p>
          <a:r>
            <a:rPr lang="en-US" dirty="0"/>
            <a:t>Students can take at least one Blended Learning or Supplemental Online course</a:t>
          </a:r>
        </a:p>
      </dgm:t>
    </dgm:pt>
    <dgm:pt modelId="{7DABA3E0-B383-4D84-A066-45441A0EDBD0}" type="parTrans" cxnId="{4DECD1F0-7B94-429D-9B16-82B25BD04A15}">
      <dgm:prSet/>
      <dgm:spPr/>
      <dgm:t>
        <a:bodyPr/>
        <a:lstStyle/>
        <a:p>
          <a:endParaRPr lang="en-US"/>
        </a:p>
      </dgm:t>
    </dgm:pt>
    <dgm:pt modelId="{3CD2EDA5-2B23-4DC1-A4BA-453D83628E5B}" type="sibTrans" cxnId="{4DECD1F0-7B94-429D-9B16-82B25BD04A15}">
      <dgm:prSet/>
      <dgm:spPr/>
      <dgm:t>
        <a:bodyPr/>
        <a:lstStyle/>
        <a:p>
          <a:endParaRPr lang="en-US"/>
        </a:p>
      </dgm:t>
    </dgm:pt>
    <dgm:pt modelId="{BCF0F295-274C-4A05-986B-A9EC9B079A76}">
      <dgm:prSet/>
      <dgm:spPr/>
      <dgm:t>
        <a:bodyPr/>
        <a:lstStyle/>
        <a:p>
          <a:r>
            <a:rPr lang="en-US" dirty="0"/>
            <a:t>Students may take up to two courses, as long as the second course does not result in a semester schedule that consists of a combined total of more than 40% Blended Learning and/or Supplemental Online courses</a:t>
          </a:r>
        </a:p>
      </dgm:t>
    </dgm:pt>
    <dgm:pt modelId="{3BBF8737-0EFD-4809-BB73-C5777AED8371}" type="parTrans" cxnId="{D5B1D30A-3F0E-4395-97A4-465B2641D3BD}">
      <dgm:prSet/>
      <dgm:spPr/>
      <dgm:t>
        <a:bodyPr/>
        <a:lstStyle/>
        <a:p>
          <a:endParaRPr lang="en-US"/>
        </a:p>
      </dgm:t>
    </dgm:pt>
    <dgm:pt modelId="{F105E20C-3E36-4235-AF0C-EF52B419DC99}" type="sibTrans" cxnId="{D5B1D30A-3F0E-4395-97A4-465B2641D3BD}">
      <dgm:prSet/>
      <dgm:spPr/>
      <dgm:t>
        <a:bodyPr/>
        <a:lstStyle/>
        <a:p>
          <a:endParaRPr lang="en-US"/>
        </a:p>
      </dgm:t>
    </dgm:pt>
    <dgm:pt modelId="{D4D555ED-96C1-49F2-8BC8-C3F230E3BB8B}">
      <dgm:prSet/>
      <dgm:spPr/>
      <dgm:t>
        <a:bodyPr/>
        <a:lstStyle/>
        <a:p>
          <a:r>
            <a:rPr lang="en-US" dirty="0"/>
            <a:t>Students with more than 3 Blended Learning and/or Supplemental Online courses will be evaluated as online students unless a Variance Waiver is granted</a:t>
          </a:r>
        </a:p>
      </dgm:t>
    </dgm:pt>
    <dgm:pt modelId="{97DCB885-FC8B-4B79-9A77-F2C00469D989}" type="parTrans" cxnId="{AB974305-D5A9-4E96-9A13-6EC887E69CB2}">
      <dgm:prSet/>
      <dgm:spPr/>
      <dgm:t>
        <a:bodyPr/>
        <a:lstStyle/>
        <a:p>
          <a:endParaRPr lang="en-US"/>
        </a:p>
      </dgm:t>
    </dgm:pt>
    <dgm:pt modelId="{9C120D23-11C6-4879-8E60-C0BA12E245BC}" type="sibTrans" cxnId="{AB974305-D5A9-4E96-9A13-6EC887E69CB2}">
      <dgm:prSet/>
      <dgm:spPr/>
      <dgm:t>
        <a:bodyPr/>
        <a:lstStyle/>
        <a:p>
          <a:endParaRPr lang="en-US"/>
        </a:p>
      </dgm:t>
    </dgm:pt>
    <dgm:pt modelId="{CA5F943B-EF70-4D04-B977-D006199E769F}">
      <dgm:prSet/>
      <dgm:spPr/>
      <dgm:t>
        <a:bodyPr/>
        <a:lstStyle/>
        <a:p>
          <a:r>
            <a:rPr lang="en-US" dirty="0"/>
            <a:t>2. Courses must occupy unique positions on a student’s schedule</a:t>
          </a:r>
        </a:p>
      </dgm:t>
    </dgm:pt>
    <dgm:pt modelId="{B160DC11-458A-4212-AFE9-A0A459A0E6CA}" type="parTrans" cxnId="{54D7C511-64B3-44A1-A9C8-E694052087A8}">
      <dgm:prSet/>
      <dgm:spPr/>
      <dgm:t>
        <a:bodyPr/>
        <a:lstStyle/>
        <a:p>
          <a:endParaRPr lang="en-US"/>
        </a:p>
      </dgm:t>
    </dgm:pt>
    <dgm:pt modelId="{DF83D27F-5D96-4405-861A-B966F0EEE58D}" type="sibTrans" cxnId="{54D7C511-64B3-44A1-A9C8-E694052087A8}">
      <dgm:prSet/>
      <dgm:spPr/>
      <dgm:t>
        <a:bodyPr/>
        <a:lstStyle/>
        <a:p>
          <a:endParaRPr lang="en-US"/>
        </a:p>
      </dgm:t>
    </dgm:pt>
    <dgm:pt modelId="{95439EA6-903F-4E4D-A35D-8BC48673BEC8}">
      <dgm:prSet/>
      <dgm:spPr/>
      <dgm:t>
        <a:bodyPr/>
        <a:lstStyle/>
        <a:p>
          <a:r>
            <a:rPr lang="en-US" dirty="0"/>
            <a:t>3. Each course must be comprised of at least 20% weekly in-person or synchronous instruction</a:t>
          </a:r>
        </a:p>
      </dgm:t>
    </dgm:pt>
    <dgm:pt modelId="{60C2890B-74A6-4F6F-801D-3576F6F693D0}" type="parTrans" cxnId="{D8C98A82-4CA7-4855-BBBF-70D93422C863}">
      <dgm:prSet/>
      <dgm:spPr/>
      <dgm:t>
        <a:bodyPr/>
        <a:lstStyle/>
        <a:p>
          <a:endParaRPr lang="en-US"/>
        </a:p>
      </dgm:t>
    </dgm:pt>
    <dgm:pt modelId="{47CFAD3A-6EB4-4C3E-82E3-068922C23551}" type="sibTrans" cxnId="{D8C98A82-4CA7-4855-BBBF-70D93422C863}">
      <dgm:prSet/>
      <dgm:spPr/>
      <dgm:t>
        <a:bodyPr/>
        <a:lstStyle/>
        <a:p>
          <a:endParaRPr lang="en-US"/>
        </a:p>
      </dgm:t>
    </dgm:pt>
    <dgm:pt modelId="{75A4BA05-1A52-4E6C-8129-C72A8E00FB2A}">
      <dgm:prSet/>
      <dgm:spPr/>
      <dgm:t>
        <a:bodyPr/>
        <a:lstStyle/>
        <a:p>
          <a:r>
            <a:rPr lang="en-US" dirty="0"/>
            <a:t>Note: Supplemental Online courses offered through an approved or recognized online school or program are not subject to this requirement</a:t>
          </a:r>
        </a:p>
      </dgm:t>
    </dgm:pt>
    <dgm:pt modelId="{BD345D78-AF09-4CA2-887B-DFAD867641F2}" type="parTrans" cxnId="{EE71AE86-02E7-4A7B-AC9D-5E95B60A6F85}">
      <dgm:prSet/>
      <dgm:spPr/>
      <dgm:t>
        <a:bodyPr/>
        <a:lstStyle/>
        <a:p>
          <a:endParaRPr lang="en-US"/>
        </a:p>
      </dgm:t>
    </dgm:pt>
    <dgm:pt modelId="{24590625-3CC1-4683-B5F8-EAF9DB6AFB4F}" type="sibTrans" cxnId="{EE71AE86-02E7-4A7B-AC9D-5E95B60A6F85}">
      <dgm:prSet/>
      <dgm:spPr/>
      <dgm:t>
        <a:bodyPr/>
        <a:lstStyle/>
        <a:p>
          <a:endParaRPr lang="en-US"/>
        </a:p>
      </dgm:t>
    </dgm:pt>
    <dgm:pt modelId="{4ECA4958-62C5-4F16-A935-ADE3CE875CDF}">
      <dgm:prSet/>
      <dgm:spPr/>
      <dgm:t>
        <a:bodyPr/>
        <a:lstStyle/>
        <a:p>
          <a:r>
            <a:rPr lang="en-US" dirty="0"/>
            <a:t>4. Students must have access to equipment and sufficient internet access</a:t>
          </a:r>
        </a:p>
      </dgm:t>
    </dgm:pt>
    <dgm:pt modelId="{876D4280-4BA9-4856-98B1-72AF35A0A980}" type="parTrans" cxnId="{8521F2F8-660F-40A2-8A91-2AFB84FF5440}">
      <dgm:prSet/>
      <dgm:spPr/>
      <dgm:t>
        <a:bodyPr/>
        <a:lstStyle/>
        <a:p>
          <a:endParaRPr lang="en-US"/>
        </a:p>
      </dgm:t>
    </dgm:pt>
    <dgm:pt modelId="{DBE5459F-368C-450E-A358-1E37376DF223}" type="sibTrans" cxnId="{8521F2F8-660F-40A2-8A91-2AFB84FF5440}">
      <dgm:prSet/>
      <dgm:spPr/>
      <dgm:t>
        <a:bodyPr/>
        <a:lstStyle/>
        <a:p>
          <a:endParaRPr lang="en-US"/>
        </a:p>
      </dgm:t>
    </dgm:pt>
    <dgm:pt modelId="{FE529798-C608-4DDC-8BDA-9255AE2E1003}" type="pres">
      <dgm:prSet presAssocID="{DC7B15A9-7AA0-45CF-9A21-B1528C857231}" presName="linear" presStyleCnt="0">
        <dgm:presLayoutVars>
          <dgm:animLvl val="lvl"/>
          <dgm:resizeHandles val="exact"/>
        </dgm:presLayoutVars>
      </dgm:prSet>
      <dgm:spPr/>
    </dgm:pt>
    <dgm:pt modelId="{50814189-9EEF-43E8-89F1-2AC45950C626}" type="pres">
      <dgm:prSet presAssocID="{B50C4917-880C-4BC3-B2A3-9DD4A4E330D3}" presName="parentText" presStyleLbl="node1" presStyleIdx="0" presStyleCnt="4">
        <dgm:presLayoutVars>
          <dgm:chMax val="0"/>
          <dgm:bulletEnabled val="1"/>
        </dgm:presLayoutVars>
      </dgm:prSet>
      <dgm:spPr/>
    </dgm:pt>
    <dgm:pt modelId="{0C91138C-B0E6-470E-B80A-84B0917B6105}" type="pres">
      <dgm:prSet presAssocID="{B50C4917-880C-4BC3-B2A3-9DD4A4E330D3}" presName="childText" presStyleLbl="revTx" presStyleIdx="0" presStyleCnt="2">
        <dgm:presLayoutVars>
          <dgm:bulletEnabled val="1"/>
        </dgm:presLayoutVars>
      </dgm:prSet>
      <dgm:spPr/>
    </dgm:pt>
    <dgm:pt modelId="{F3287F7C-D4CC-4383-A6AA-49932C9A136E}" type="pres">
      <dgm:prSet presAssocID="{CA5F943B-EF70-4D04-B977-D006199E769F}" presName="parentText" presStyleLbl="node1" presStyleIdx="1" presStyleCnt="4">
        <dgm:presLayoutVars>
          <dgm:chMax val="0"/>
          <dgm:bulletEnabled val="1"/>
        </dgm:presLayoutVars>
      </dgm:prSet>
      <dgm:spPr/>
    </dgm:pt>
    <dgm:pt modelId="{0AB10972-4F14-4C88-96B9-5AE1B9023C36}" type="pres">
      <dgm:prSet presAssocID="{DF83D27F-5D96-4405-861A-B966F0EEE58D}" presName="spacer" presStyleCnt="0"/>
      <dgm:spPr/>
    </dgm:pt>
    <dgm:pt modelId="{2E48A8F0-3537-4622-B8D4-82914F755383}" type="pres">
      <dgm:prSet presAssocID="{95439EA6-903F-4E4D-A35D-8BC48673BEC8}" presName="parentText" presStyleLbl="node1" presStyleIdx="2" presStyleCnt="4">
        <dgm:presLayoutVars>
          <dgm:chMax val="0"/>
          <dgm:bulletEnabled val="1"/>
        </dgm:presLayoutVars>
      </dgm:prSet>
      <dgm:spPr/>
    </dgm:pt>
    <dgm:pt modelId="{C96F3F96-64DF-45C5-8C5F-37428E833EE6}" type="pres">
      <dgm:prSet presAssocID="{95439EA6-903F-4E4D-A35D-8BC48673BEC8}" presName="childText" presStyleLbl="revTx" presStyleIdx="1" presStyleCnt="2">
        <dgm:presLayoutVars>
          <dgm:bulletEnabled val="1"/>
        </dgm:presLayoutVars>
      </dgm:prSet>
      <dgm:spPr/>
    </dgm:pt>
    <dgm:pt modelId="{B942E650-B767-45D8-AE42-1E2297E6A005}" type="pres">
      <dgm:prSet presAssocID="{4ECA4958-62C5-4F16-A935-ADE3CE875CDF}" presName="parentText" presStyleLbl="node1" presStyleIdx="3" presStyleCnt="4">
        <dgm:presLayoutVars>
          <dgm:chMax val="0"/>
          <dgm:bulletEnabled val="1"/>
        </dgm:presLayoutVars>
      </dgm:prSet>
      <dgm:spPr/>
    </dgm:pt>
  </dgm:ptLst>
  <dgm:cxnLst>
    <dgm:cxn modelId="{AB974305-D5A9-4E96-9A13-6EC887E69CB2}" srcId="{B50C4917-880C-4BC3-B2A3-9DD4A4E330D3}" destId="{D4D555ED-96C1-49F2-8BC8-C3F230E3BB8B}" srcOrd="2" destOrd="0" parTransId="{97DCB885-FC8B-4B79-9A77-F2C00469D989}" sibTransId="{9C120D23-11C6-4879-8E60-C0BA12E245BC}"/>
    <dgm:cxn modelId="{D5B1D30A-3F0E-4395-97A4-465B2641D3BD}" srcId="{B50C4917-880C-4BC3-B2A3-9DD4A4E330D3}" destId="{BCF0F295-274C-4A05-986B-A9EC9B079A76}" srcOrd="1" destOrd="0" parTransId="{3BBF8737-0EFD-4809-BB73-C5777AED8371}" sibTransId="{F105E20C-3E36-4235-AF0C-EF52B419DC99}"/>
    <dgm:cxn modelId="{54D7C511-64B3-44A1-A9C8-E694052087A8}" srcId="{DC7B15A9-7AA0-45CF-9A21-B1528C857231}" destId="{CA5F943B-EF70-4D04-B977-D006199E769F}" srcOrd="1" destOrd="0" parTransId="{B160DC11-458A-4212-AFE9-A0A459A0E6CA}" sibTransId="{DF83D27F-5D96-4405-861A-B966F0EEE58D}"/>
    <dgm:cxn modelId="{E4784915-69ED-4F53-8EDC-C7B853C41BE4}" type="presOf" srcId="{DC7B15A9-7AA0-45CF-9A21-B1528C857231}" destId="{FE529798-C608-4DDC-8BDA-9255AE2E1003}" srcOrd="0" destOrd="0" presId="urn:microsoft.com/office/officeart/2005/8/layout/vList2"/>
    <dgm:cxn modelId="{197E5C26-42F3-40F9-B83E-D586380D68F2}" type="presOf" srcId="{D463D870-8EB0-45CD-A562-12F5229735BB}" destId="{0C91138C-B0E6-470E-B80A-84B0917B6105}" srcOrd="0" destOrd="0" presId="urn:microsoft.com/office/officeart/2005/8/layout/vList2"/>
    <dgm:cxn modelId="{E5264046-E63B-4DA6-8A57-6105371C196C}" type="presOf" srcId="{BCF0F295-274C-4A05-986B-A9EC9B079A76}" destId="{0C91138C-B0E6-470E-B80A-84B0917B6105}" srcOrd="0" destOrd="1" presId="urn:microsoft.com/office/officeart/2005/8/layout/vList2"/>
    <dgm:cxn modelId="{DF9A8E4A-F272-4A24-ABBE-EAC33FEDDA2E}" srcId="{DC7B15A9-7AA0-45CF-9A21-B1528C857231}" destId="{B50C4917-880C-4BC3-B2A3-9DD4A4E330D3}" srcOrd="0" destOrd="0" parTransId="{FC062CC3-FDDC-47FB-8065-534B7DE4BC14}" sibTransId="{48D49FFC-2380-4889-BDC3-64B558E96567}"/>
    <dgm:cxn modelId="{74E4ED74-22D2-48DD-9BF8-1C09EB0A8D79}" type="presOf" srcId="{CA5F943B-EF70-4D04-B977-D006199E769F}" destId="{F3287F7C-D4CC-4383-A6AA-49932C9A136E}" srcOrd="0" destOrd="0" presId="urn:microsoft.com/office/officeart/2005/8/layout/vList2"/>
    <dgm:cxn modelId="{EE1C1E59-50DE-42F4-94F7-81E52E66B658}" type="presOf" srcId="{B50C4917-880C-4BC3-B2A3-9DD4A4E330D3}" destId="{50814189-9EEF-43E8-89F1-2AC45950C626}" srcOrd="0" destOrd="0" presId="urn:microsoft.com/office/officeart/2005/8/layout/vList2"/>
    <dgm:cxn modelId="{D8C98A82-4CA7-4855-BBBF-70D93422C863}" srcId="{DC7B15A9-7AA0-45CF-9A21-B1528C857231}" destId="{95439EA6-903F-4E4D-A35D-8BC48673BEC8}" srcOrd="2" destOrd="0" parTransId="{60C2890B-74A6-4F6F-801D-3576F6F693D0}" sibTransId="{47CFAD3A-6EB4-4C3E-82E3-068922C23551}"/>
    <dgm:cxn modelId="{EE71AE86-02E7-4A7B-AC9D-5E95B60A6F85}" srcId="{95439EA6-903F-4E4D-A35D-8BC48673BEC8}" destId="{75A4BA05-1A52-4E6C-8129-C72A8E00FB2A}" srcOrd="0" destOrd="0" parTransId="{BD345D78-AF09-4CA2-887B-DFAD867641F2}" sibTransId="{24590625-3CC1-4683-B5F8-EAF9DB6AFB4F}"/>
    <dgm:cxn modelId="{3CA8B08B-D60F-4525-A716-6A90E955B6C3}" type="presOf" srcId="{75A4BA05-1A52-4E6C-8129-C72A8E00FB2A}" destId="{C96F3F96-64DF-45C5-8C5F-37428E833EE6}" srcOrd="0" destOrd="0" presId="urn:microsoft.com/office/officeart/2005/8/layout/vList2"/>
    <dgm:cxn modelId="{6B1F5292-7BC0-4BE4-8780-6E39E7979616}" type="presOf" srcId="{95439EA6-903F-4E4D-A35D-8BC48673BEC8}" destId="{2E48A8F0-3537-4622-B8D4-82914F755383}" srcOrd="0" destOrd="0" presId="urn:microsoft.com/office/officeart/2005/8/layout/vList2"/>
    <dgm:cxn modelId="{FA6E03B0-427E-4C2A-A510-DD48A7B086AB}" type="presOf" srcId="{D4D555ED-96C1-49F2-8BC8-C3F230E3BB8B}" destId="{0C91138C-B0E6-470E-B80A-84B0917B6105}" srcOrd="0" destOrd="2" presId="urn:microsoft.com/office/officeart/2005/8/layout/vList2"/>
    <dgm:cxn modelId="{4DECD1F0-7B94-429D-9B16-82B25BD04A15}" srcId="{B50C4917-880C-4BC3-B2A3-9DD4A4E330D3}" destId="{D463D870-8EB0-45CD-A562-12F5229735BB}" srcOrd="0" destOrd="0" parTransId="{7DABA3E0-B383-4D84-A066-45441A0EDBD0}" sibTransId="{3CD2EDA5-2B23-4DC1-A4BA-453D83628E5B}"/>
    <dgm:cxn modelId="{8521F2F8-660F-40A2-8A91-2AFB84FF5440}" srcId="{DC7B15A9-7AA0-45CF-9A21-B1528C857231}" destId="{4ECA4958-62C5-4F16-A935-ADE3CE875CDF}" srcOrd="3" destOrd="0" parTransId="{876D4280-4BA9-4856-98B1-72AF35A0A980}" sibTransId="{DBE5459F-368C-450E-A358-1E37376DF223}"/>
    <dgm:cxn modelId="{A51A91F9-5A9A-476D-931C-682DB53F2356}" type="presOf" srcId="{4ECA4958-62C5-4F16-A935-ADE3CE875CDF}" destId="{B942E650-B767-45D8-AE42-1E2297E6A005}" srcOrd="0" destOrd="0" presId="urn:microsoft.com/office/officeart/2005/8/layout/vList2"/>
    <dgm:cxn modelId="{E63CFC7C-4055-47A2-B031-397633269682}" type="presParOf" srcId="{FE529798-C608-4DDC-8BDA-9255AE2E1003}" destId="{50814189-9EEF-43E8-89F1-2AC45950C626}" srcOrd="0" destOrd="0" presId="urn:microsoft.com/office/officeart/2005/8/layout/vList2"/>
    <dgm:cxn modelId="{1D146F9F-583F-4BF0-8800-9BF4AB1C7892}" type="presParOf" srcId="{FE529798-C608-4DDC-8BDA-9255AE2E1003}" destId="{0C91138C-B0E6-470E-B80A-84B0917B6105}" srcOrd="1" destOrd="0" presId="urn:microsoft.com/office/officeart/2005/8/layout/vList2"/>
    <dgm:cxn modelId="{A8E84297-15C3-4E7C-93D5-9EC6A92FA6E1}" type="presParOf" srcId="{FE529798-C608-4DDC-8BDA-9255AE2E1003}" destId="{F3287F7C-D4CC-4383-A6AA-49932C9A136E}" srcOrd="2" destOrd="0" presId="urn:microsoft.com/office/officeart/2005/8/layout/vList2"/>
    <dgm:cxn modelId="{DDFAD3AF-AD48-4639-BF55-D69ED061F720}" type="presParOf" srcId="{FE529798-C608-4DDC-8BDA-9255AE2E1003}" destId="{0AB10972-4F14-4C88-96B9-5AE1B9023C36}" srcOrd="3" destOrd="0" presId="urn:microsoft.com/office/officeart/2005/8/layout/vList2"/>
    <dgm:cxn modelId="{79A4E069-B2FC-4246-923A-9F5BE286072B}" type="presParOf" srcId="{FE529798-C608-4DDC-8BDA-9255AE2E1003}" destId="{2E48A8F0-3537-4622-B8D4-82914F755383}" srcOrd="4" destOrd="0" presId="urn:microsoft.com/office/officeart/2005/8/layout/vList2"/>
    <dgm:cxn modelId="{CEBBFFAB-A7F6-4C42-9181-7E7A74301D0B}" type="presParOf" srcId="{FE529798-C608-4DDC-8BDA-9255AE2E1003}" destId="{C96F3F96-64DF-45C5-8C5F-37428E833EE6}" srcOrd="5" destOrd="0" presId="urn:microsoft.com/office/officeart/2005/8/layout/vList2"/>
    <dgm:cxn modelId="{CCF359C7-A02C-4549-A190-AEF798CC5CEC}" type="presParOf" srcId="{FE529798-C608-4DDC-8BDA-9255AE2E1003}" destId="{B942E650-B767-45D8-AE42-1E2297E6A00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B15A9-7AA0-45CF-9A21-B1528C85723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50C4917-880C-4BC3-B2A3-9DD4A4E330D3}">
      <dgm:prSet/>
      <dgm:spPr/>
      <dgm:t>
        <a:bodyPr/>
        <a:lstStyle/>
        <a:p>
          <a:r>
            <a:rPr lang="en-US" dirty="0"/>
            <a:t>1. Limits on the number of courses that may be considered as instructional time for funding purposes</a:t>
          </a:r>
        </a:p>
      </dgm:t>
    </dgm:pt>
    <dgm:pt modelId="{FC062CC3-FDDC-47FB-8065-534B7DE4BC14}" type="parTrans" cxnId="{DF9A8E4A-F272-4A24-ABBE-EAC33FEDDA2E}">
      <dgm:prSet/>
      <dgm:spPr/>
      <dgm:t>
        <a:bodyPr/>
        <a:lstStyle/>
        <a:p>
          <a:endParaRPr lang="en-US"/>
        </a:p>
      </dgm:t>
    </dgm:pt>
    <dgm:pt modelId="{48D49FFC-2380-4889-BDC3-64B558E96567}" type="sibTrans" cxnId="{DF9A8E4A-F272-4A24-ABBE-EAC33FEDDA2E}">
      <dgm:prSet/>
      <dgm:spPr/>
      <dgm:t>
        <a:bodyPr/>
        <a:lstStyle/>
        <a:p>
          <a:endParaRPr lang="en-US"/>
        </a:p>
      </dgm:t>
    </dgm:pt>
    <dgm:pt modelId="{D463D870-8EB0-45CD-A562-12F5229735BB}">
      <dgm:prSet/>
      <dgm:spPr/>
      <dgm:t>
        <a:bodyPr/>
        <a:lstStyle/>
        <a:p>
          <a:r>
            <a:rPr lang="en-US" dirty="0"/>
            <a:t>Students can take at least one Blended Learning or Supplemental Online course</a:t>
          </a:r>
        </a:p>
      </dgm:t>
    </dgm:pt>
    <dgm:pt modelId="{7DABA3E0-B383-4D84-A066-45441A0EDBD0}" type="parTrans" cxnId="{4DECD1F0-7B94-429D-9B16-82B25BD04A15}">
      <dgm:prSet/>
      <dgm:spPr/>
      <dgm:t>
        <a:bodyPr/>
        <a:lstStyle/>
        <a:p>
          <a:endParaRPr lang="en-US"/>
        </a:p>
      </dgm:t>
    </dgm:pt>
    <dgm:pt modelId="{3CD2EDA5-2B23-4DC1-A4BA-453D83628E5B}" type="sibTrans" cxnId="{4DECD1F0-7B94-429D-9B16-82B25BD04A15}">
      <dgm:prSet/>
      <dgm:spPr/>
      <dgm:t>
        <a:bodyPr/>
        <a:lstStyle/>
        <a:p>
          <a:endParaRPr lang="en-US"/>
        </a:p>
      </dgm:t>
    </dgm:pt>
    <dgm:pt modelId="{BCF0F295-274C-4A05-986B-A9EC9B079A76}">
      <dgm:prSet/>
      <dgm:spPr/>
      <dgm:t>
        <a:bodyPr/>
        <a:lstStyle/>
        <a:p>
          <a:r>
            <a:rPr lang="en-US" dirty="0"/>
            <a:t>Students may take up to two courses as long as the second course does not result in a semester schedule that consists of a combined total of more than 40% Blended Learning and/or Supplemental Online courses</a:t>
          </a:r>
        </a:p>
      </dgm:t>
    </dgm:pt>
    <dgm:pt modelId="{3BBF8737-0EFD-4809-BB73-C5777AED8371}" type="parTrans" cxnId="{D5B1D30A-3F0E-4395-97A4-465B2641D3BD}">
      <dgm:prSet/>
      <dgm:spPr/>
      <dgm:t>
        <a:bodyPr/>
        <a:lstStyle/>
        <a:p>
          <a:endParaRPr lang="en-US"/>
        </a:p>
      </dgm:t>
    </dgm:pt>
    <dgm:pt modelId="{F105E20C-3E36-4235-AF0C-EF52B419DC99}" type="sibTrans" cxnId="{D5B1D30A-3F0E-4395-97A4-465B2641D3BD}">
      <dgm:prSet/>
      <dgm:spPr/>
      <dgm:t>
        <a:bodyPr/>
        <a:lstStyle/>
        <a:p>
          <a:endParaRPr lang="en-US"/>
        </a:p>
      </dgm:t>
    </dgm:pt>
    <dgm:pt modelId="{D4D555ED-96C1-49F2-8BC8-C3F230E3BB8B}">
      <dgm:prSet/>
      <dgm:spPr/>
      <dgm:t>
        <a:bodyPr/>
        <a:lstStyle/>
        <a:p>
          <a:r>
            <a:rPr lang="en-US" dirty="0"/>
            <a:t>Students with more than 3 Blended Learning and/or Supplemental Online courses will be evaluated as online students unless a Variance Waiver is granted</a:t>
          </a:r>
        </a:p>
      </dgm:t>
    </dgm:pt>
    <dgm:pt modelId="{97DCB885-FC8B-4B79-9A77-F2C00469D989}" type="parTrans" cxnId="{AB974305-D5A9-4E96-9A13-6EC887E69CB2}">
      <dgm:prSet/>
      <dgm:spPr/>
      <dgm:t>
        <a:bodyPr/>
        <a:lstStyle/>
        <a:p>
          <a:endParaRPr lang="en-US"/>
        </a:p>
      </dgm:t>
    </dgm:pt>
    <dgm:pt modelId="{9C120D23-11C6-4879-8E60-C0BA12E245BC}" type="sibTrans" cxnId="{AB974305-D5A9-4E96-9A13-6EC887E69CB2}">
      <dgm:prSet/>
      <dgm:spPr/>
      <dgm:t>
        <a:bodyPr/>
        <a:lstStyle/>
        <a:p>
          <a:endParaRPr lang="en-US"/>
        </a:p>
      </dgm:t>
    </dgm:pt>
    <dgm:pt modelId="{95439EA6-903F-4E4D-A35D-8BC48673BEC8}">
      <dgm:prSet/>
      <dgm:spPr/>
      <dgm:t>
        <a:bodyPr/>
        <a:lstStyle/>
        <a:p>
          <a:r>
            <a:rPr lang="en-US" dirty="0"/>
            <a:t>3. Each course must be comprised of at least 20% weekly in-person or synchronous instruction</a:t>
          </a:r>
        </a:p>
      </dgm:t>
    </dgm:pt>
    <dgm:pt modelId="{60C2890B-74A6-4F6F-801D-3576F6F693D0}" type="parTrans" cxnId="{D8C98A82-4CA7-4855-BBBF-70D93422C863}">
      <dgm:prSet/>
      <dgm:spPr/>
      <dgm:t>
        <a:bodyPr/>
        <a:lstStyle/>
        <a:p>
          <a:endParaRPr lang="en-US"/>
        </a:p>
      </dgm:t>
    </dgm:pt>
    <dgm:pt modelId="{47CFAD3A-6EB4-4C3E-82E3-068922C23551}" type="sibTrans" cxnId="{D8C98A82-4CA7-4855-BBBF-70D93422C863}">
      <dgm:prSet/>
      <dgm:spPr/>
      <dgm:t>
        <a:bodyPr/>
        <a:lstStyle/>
        <a:p>
          <a:endParaRPr lang="en-US"/>
        </a:p>
      </dgm:t>
    </dgm:pt>
    <dgm:pt modelId="{75A4BA05-1A52-4E6C-8129-C72A8E00FB2A}">
      <dgm:prSet/>
      <dgm:spPr/>
      <dgm:t>
        <a:bodyPr/>
        <a:lstStyle/>
        <a:p>
          <a:r>
            <a:rPr lang="en-US" dirty="0"/>
            <a:t>Note: Supplemental Online courses offered through an approved or recognized online school or program are not subject to this requirement</a:t>
          </a:r>
        </a:p>
      </dgm:t>
    </dgm:pt>
    <dgm:pt modelId="{BD345D78-AF09-4CA2-887B-DFAD867641F2}" type="parTrans" cxnId="{EE71AE86-02E7-4A7B-AC9D-5E95B60A6F85}">
      <dgm:prSet/>
      <dgm:spPr/>
      <dgm:t>
        <a:bodyPr/>
        <a:lstStyle/>
        <a:p>
          <a:endParaRPr lang="en-US"/>
        </a:p>
      </dgm:t>
    </dgm:pt>
    <dgm:pt modelId="{24590625-3CC1-4683-B5F8-EAF9DB6AFB4F}" type="sibTrans" cxnId="{EE71AE86-02E7-4A7B-AC9D-5E95B60A6F85}">
      <dgm:prSet/>
      <dgm:spPr/>
      <dgm:t>
        <a:bodyPr/>
        <a:lstStyle/>
        <a:p>
          <a:endParaRPr lang="en-US"/>
        </a:p>
      </dgm:t>
    </dgm:pt>
    <dgm:pt modelId="{FE529798-C608-4DDC-8BDA-9255AE2E1003}" type="pres">
      <dgm:prSet presAssocID="{DC7B15A9-7AA0-45CF-9A21-B1528C857231}" presName="linear" presStyleCnt="0">
        <dgm:presLayoutVars>
          <dgm:animLvl val="lvl"/>
          <dgm:resizeHandles val="exact"/>
        </dgm:presLayoutVars>
      </dgm:prSet>
      <dgm:spPr/>
    </dgm:pt>
    <dgm:pt modelId="{50814189-9EEF-43E8-89F1-2AC45950C626}" type="pres">
      <dgm:prSet presAssocID="{B50C4917-880C-4BC3-B2A3-9DD4A4E330D3}" presName="parentText" presStyleLbl="node1" presStyleIdx="0" presStyleCnt="2" custLinFactNeighborX="259" custLinFactNeighborY="1375">
        <dgm:presLayoutVars>
          <dgm:chMax val="0"/>
          <dgm:bulletEnabled val="1"/>
        </dgm:presLayoutVars>
      </dgm:prSet>
      <dgm:spPr/>
    </dgm:pt>
    <dgm:pt modelId="{0C91138C-B0E6-470E-B80A-84B0917B6105}" type="pres">
      <dgm:prSet presAssocID="{B50C4917-880C-4BC3-B2A3-9DD4A4E330D3}" presName="childText" presStyleLbl="revTx" presStyleIdx="0" presStyleCnt="2">
        <dgm:presLayoutVars>
          <dgm:bulletEnabled val="1"/>
        </dgm:presLayoutVars>
      </dgm:prSet>
      <dgm:spPr/>
    </dgm:pt>
    <dgm:pt modelId="{2E48A8F0-3537-4622-B8D4-82914F755383}" type="pres">
      <dgm:prSet presAssocID="{95439EA6-903F-4E4D-A35D-8BC48673BEC8}" presName="parentText" presStyleLbl="node1" presStyleIdx="1" presStyleCnt="2">
        <dgm:presLayoutVars>
          <dgm:chMax val="0"/>
          <dgm:bulletEnabled val="1"/>
        </dgm:presLayoutVars>
      </dgm:prSet>
      <dgm:spPr/>
    </dgm:pt>
    <dgm:pt modelId="{C96F3F96-64DF-45C5-8C5F-37428E833EE6}" type="pres">
      <dgm:prSet presAssocID="{95439EA6-903F-4E4D-A35D-8BC48673BEC8}" presName="childText" presStyleLbl="revTx" presStyleIdx="1" presStyleCnt="2">
        <dgm:presLayoutVars>
          <dgm:bulletEnabled val="1"/>
        </dgm:presLayoutVars>
      </dgm:prSet>
      <dgm:spPr/>
    </dgm:pt>
  </dgm:ptLst>
  <dgm:cxnLst>
    <dgm:cxn modelId="{AB974305-D5A9-4E96-9A13-6EC887E69CB2}" srcId="{B50C4917-880C-4BC3-B2A3-9DD4A4E330D3}" destId="{D4D555ED-96C1-49F2-8BC8-C3F230E3BB8B}" srcOrd="2" destOrd="0" parTransId="{97DCB885-FC8B-4B79-9A77-F2C00469D989}" sibTransId="{9C120D23-11C6-4879-8E60-C0BA12E245BC}"/>
    <dgm:cxn modelId="{D5B1D30A-3F0E-4395-97A4-465B2641D3BD}" srcId="{B50C4917-880C-4BC3-B2A3-9DD4A4E330D3}" destId="{BCF0F295-274C-4A05-986B-A9EC9B079A76}" srcOrd="1" destOrd="0" parTransId="{3BBF8737-0EFD-4809-BB73-C5777AED8371}" sibTransId="{F105E20C-3E36-4235-AF0C-EF52B419DC99}"/>
    <dgm:cxn modelId="{E4784915-69ED-4F53-8EDC-C7B853C41BE4}" type="presOf" srcId="{DC7B15A9-7AA0-45CF-9A21-B1528C857231}" destId="{FE529798-C608-4DDC-8BDA-9255AE2E1003}" srcOrd="0" destOrd="0" presId="urn:microsoft.com/office/officeart/2005/8/layout/vList2"/>
    <dgm:cxn modelId="{197E5C26-42F3-40F9-B83E-D586380D68F2}" type="presOf" srcId="{D463D870-8EB0-45CD-A562-12F5229735BB}" destId="{0C91138C-B0E6-470E-B80A-84B0917B6105}" srcOrd="0" destOrd="0" presId="urn:microsoft.com/office/officeart/2005/8/layout/vList2"/>
    <dgm:cxn modelId="{E5264046-E63B-4DA6-8A57-6105371C196C}" type="presOf" srcId="{BCF0F295-274C-4A05-986B-A9EC9B079A76}" destId="{0C91138C-B0E6-470E-B80A-84B0917B6105}" srcOrd="0" destOrd="1" presId="urn:microsoft.com/office/officeart/2005/8/layout/vList2"/>
    <dgm:cxn modelId="{DF9A8E4A-F272-4A24-ABBE-EAC33FEDDA2E}" srcId="{DC7B15A9-7AA0-45CF-9A21-B1528C857231}" destId="{B50C4917-880C-4BC3-B2A3-9DD4A4E330D3}" srcOrd="0" destOrd="0" parTransId="{FC062CC3-FDDC-47FB-8065-534B7DE4BC14}" sibTransId="{48D49FFC-2380-4889-BDC3-64B558E96567}"/>
    <dgm:cxn modelId="{EE1C1E59-50DE-42F4-94F7-81E52E66B658}" type="presOf" srcId="{B50C4917-880C-4BC3-B2A3-9DD4A4E330D3}" destId="{50814189-9EEF-43E8-89F1-2AC45950C626}" srcOrd="0" destOrd="0" presId="urn:microsoft.com/office/officeart/2005/8/layout/vList2"/>
    <dgm:cxn modelId="{D8C98A82-4CA7-4855-BBBF-70D93422C863}" srcId="{DC7B15A9-7AA0-45CF-9A21-B1528C857231}" destId="{95439EA6-903F-4E4D-A35D-8BC48673BEC8}" srcOrd="1" destOrd="0" parTransId="{60C2890B-74A6-4F6F-801D-3576F6F693D0}" sibTransId="{47CFAD3A-6EB4-4C3E-82E3-068922C23551}"/>
    <dgm:cxn modelId="{EE71AE86-02E7-4A7B-AC9D-5E95B60A6F85}" srcId="{95439EA6-903F-4E4D-A35D-8BC48673BEC8}" destId="{75A4BA05-1A52-4E6C-8129-C72A8E00FB2A}" srcOrd="0" destOrd="0" parTransId="{BD345D78-AF09-4CA2-887B-DFAD867641F2}" sibTransId="{24590625-3CC1-4683-B5F8-EAF9DB6AFB4F}"/>
    <dgm:cxn modelId="{3CA8B08B-D60F-4525-A716-6A90E955B6C3}" type="presOf" srcId="{75A4BA05-1A52-4E6C-8129-C72A8E00FB2A}" destId="{C96F3F96-64DF-45C5-8C5F-37428E833EE6}" srcOrd="0" destOrd="0" presId="urn:microsoft.com/office/officeart/2005/8/layout/vList2"/>
    <dgm:cxn modelId="{6B1F5292-7BC0-4BE4-8780-6E39E7979616}" type="presOf" srcId="{95439EA6-903F-4E4D-A35D-8BC48673BEC8}" destId="{2E48A8F0-3537-4622-B8D4-82914F755383}" srcOrd="0" destOrd="0" presId="urn:microsoft.com/office/officeart/2005/8/layout/vList2"/>
    <dgm:cxn modelId="{FA6E03B0-427E-4C2A-A510-DD48A7B086AB}" type="presOf" srcId="{D4D555ED-96C1-49F2-8BC8-C3F230E3BB8B}" destId="{0C91138C-B0E6-470E-B80A-84B0917B6105}" srcOrd="0" destOrd="2" presId="urn:microsoft.com/office/officeart/2005/8/layout/vList2"/>
    <dgm:cxn modelId="{4DECD1F0-7B94-429D-9B16-82B25BD04A15}" srcId="{B50C4917-880C-4BC3-B2A3-9DD4A4E330D3}" destId="{D463D870-8EB0-45CD-A562-12F5229735BB}" srcOrd="0" destOrd="0" parTransId="{7DABA3E0-B383-4D84-A066-45441A0EDBD0}" sibTransId="{3CD2EDA5-2B23-4DC1-A4BA-453D83628E5B}"/>
    <dgm:cxn modelId="{E63CFC7C-4055-47A2-B031-397633269682}" type="presParOf" srcId="{FE529798-C608-4DDC-8BDA-9255AE2E1003}" destId="{50814189-9EEF-43E8-89F1-2AC45950C626}" srcOrd="0" destOrd="0" presId="urn:microsoft.com/office/officeart/2005/8/layout/vList2"/>
    <dgm:cxn modelId="{1D146F9F-583F-4BF0-8800-9BF4AB1C7892}" type="presParOf" srcId="{FE529798-C608-4DDC-8BDA-9255AE2E1003}" destId="{0C91138C-B0E6-470E-B80A-84B0917B6105}" srcOrd="1" destOrd="0" presId="urn:microsoft.com/office/officeart/2005/8/layout/vList2"/>
    <dgm:cxn modelId="{79A4E069-B2FC-4246-923A-9F5BE286072B}" type="presParOf" srcId="{FE529798-C608-4DDC-8BDA-9255AE2E1003}" destId="{2E48A8F0-3537-4622-B8D4-82914F755383}" srcOrd="2" destOrd="0" presId="urn:microsoft.com/office/officeart/2005/8/layout/vList2"/>
    <dgm:cxn modelId="{CEBBFFAB-A7F6-4C42-9181-7E7A74301D0B}" type="presParOf" srcId="{FE529798-C608-4DDC-8BDA-9255AE2E1003}" destId="{C96F3F96-64DF-45C5-8C5F-37428E833EE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999443-03D2-4B03-B880-1319FB171DB6}"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en-US"/>
        </a:p>
      </dgm:t>
    </dgm:pt>
    <dgm:pt modelId="{AAF106C1-B3BA-4FE6-8C05-2A1C4B9F35FF}">
      <dgm:prSet phldrT="[Text]"/>
      <dgm:spPr/>
      <dgm:t>
        <a:bodyPr/>
        <a:lstStyle/>
        <a:p>
          <a:pPr>
            <a:buFont typeface="+mj-lt"/>
            <a:buAutoNum type="arabicPeriod"/>
          </a:pPr>
          <a:r>
            <a:rPr lang="en-US" dirty="0"/>
            <a:t>Initial Variance Waiver Request</a:t>
          </a:r>
        </a:p>
      </dgm:t>
    </dgm:pt>
    <dgm:pt modelId="{9AB69F1D-23B2-453B-B019-974FC0476574}" type="parTrans" cxnId="{44849369-5939-4D67-BA57-333BCFA710BE}">
      <dgm:prSet/>
      <dgm:spPr/>
      <dgm:t>
        <a:bodyPr/>
        <a:lstStyle/>
        <a:p>
          <a:endParaRPr lang="en-US"/>
        </a:p>
      </dgm:t>
    </dgm:pt>
    <dgm:pt modelId="{8E5D76F8-8FFA-4C2E-BF5C-BCA1E5CEF348}" type="sibTrans" cxnId="{44849369-5939-4D67-BA57-333BCFA710BE}">
      <dgm:prSet/>
      <dgm:spPr>
        <a:solidFill>
          <a:schemeClr val="accent2">
            <a:lumMod val="50000"/>
          </a:schemeClr>
        </a:solidFill>
      </dgm:spPr>
      <dgm:t>
        <a:bodyPr/>
        <a:lstStyle/>
        <a:p>
          <a:endParaRPr lang="en-US" dirty="0"/>
        </a:p>
      </dgm:t>
    </dgm:pt>
    <dgm:pt modelId="{1D252FC5-D2B6-4618-8D49-0FE7FADF3455}">
      <dgm:prSet/>
      <dgm:spPr/>
      <dgm:t>
        <a:bodyPr/>
        <a:lstStyle/>
        <a:p>
          <a:r>
            <a:rPr lang="en-US" dirty="0"/>
            <a:t>Inform CDE of the district’s (or school’s) intent to submit a formal Variance Waiver request</a:t>
          </a:r>
        </a:p>
      </dgm:t>
    </dgm:pt>
    <dgm:pt modelId="{82D3C255-2CCD-49E1-A0D9-75EB81E43941}" type="parTrans" cxnId="{3134DF01-AA8E-4E7D-9B93-73D9B365E6F3}">
      <dgm:prSet/>
      <dgm:spPr/>
      <dgm:t>
        <a:bodyPr/>
        <a:lstStyle/>
        <a:p>
          <a:endParaRPr lang="en-US"/>
        </a:p>
      </dgm:t>
    </dgm:pt>
    <dgm:pt modelId="{FAF13AC9-E21F-447C-BCF2-AE66C231DFA1}" type="sibTrans" cxnId="{3134DF01-AA8E-4E7D-9B93-73D9B365E6F3}">
      <dgm:prSet/>
      <dgm:spPr/>
      <dgm:t>
        <a:bodyPr/>
        <a:lstStyle/>
        <a:p>
          <a:endParaRPr lang="en-US"/>
        </a:p>
      </dgm:t>
    </dgm:pt>
    <dgm:pt modelId="{18AE3F54-FCC0-412D-9A36-B6388A06FDF4}">
      <dgm:prSet/>
      <dgm:spPr/>
      <dgm:t>
        <a:bodyPr/>
        <a:lstStyle/>
        <a:p>
          <a:r>
            <a:rPr lang="en-US" dirty="0"/>
            <a:t>Formal Variance Waiver Request</a:t>
          </a:r>
        </a:p>
      </dgm:t>
    </dgm:pt>
    <dgm:pt modelId="{5F93226A-1C7E-444A-B318-6114B078DA3A}" type="parTrans" cxnId="{1672E556-262A-47CD-AC26-1F53257BDAD7}">
      <dgm:prSet/>
      <dgm:spPr/>
      <dgm:t>
        <a:bodyPr/>
        <a:lstStyle/>
        <a:p>
          <a:endParaRPr lang="en-US"/>
        </a:p>
      </dgm:t>
    </dgm:pt>
    <dgm:pt modelId="{E965B51B-04CC-4BD1-9F1C-5EC980B4EBE4}" type="sibTrans" cxnId="{1672E556-262A-47CD-AC26-1F53257BDAD7}">
      <dgm:prSet/>
      <dgm:spPr/>
      <dgm:t>
        <a:bodyPr/>
        <a:lstStyle/>
        <a:p>
          <a:endParaRPr lang="en-US"/>
        </a:p>
      </dgm:t>
    </dgm:pt>
    <dgm:pt modelId="{02C84722-5899-47E0-9E02-8FB8EB6963D1}">
      <dgm:prSet/>
      <dgm:spPr/>
      <dgm:t>
        <a:bodyPr/>
        <a:lstStyle/>
        <a:p>
          <a:r>
            <a:rPr lang="en-US" dirty="0"/>
            <a:t>To complete the request, submit the two </a:t>
          </a:r>
          <a:r>
            <a:rPr lang="en-US" u="sng" dirty="0"/>
            <a:t>required</a:t>
          </a:r>
          <a:r>
            <a:rPr lang="en-US" dirty="0"/>
            <a:t> additional forms by </a:t>
          </a:r>
          <a:r>
            <a:rPr lang="en-US" b="1" dirty="0"/>
            <a:t>December 2, 2022</a:t>
          </a:r>
        </a:p>
      </dgm:t>
    </dgm:pt>
    <dgm:pt modelId="{6752C6B4-CF60-4B2E-9FB3-9913C3CFCB11}" type="parTrans" cxnId="{3A2C99DE-FABF-4453-8278-A687DB914E77}">
      <dgm:prSet/>
      <dgm:spPr/>
      <dgm:t>
        <a:bodyPr/>
        <a:lstStyle/>
        <a:p>
          <a:endParaRPr lang="en-US"/>
        </a:p>
      </dgm:t>
    </dgm:pt>
    <dgm:pt modelId="{5702D4C9-6655-4208-9786-C283CC9D1E78}" type="sibTrans" cxnId="{3A2C99DE-FABF-4453-8278-A687DB914E77}">
      <dgm:prSet/>
      <dgm:spPr/>
      <dgm:t>
        <a:bodyPr/>
        <a:lstStyle/>
        <a:p>
          <a:endParaRPr lang="en-US"/>
        </a:p>
      </dgm:t>
    </dgm:pt>
    <dgm:pt modelId="{6C6C17E2-9BDE-4233-B24B-5090A95480B9}">
      <dgm:prSet/>
      <dgm:spPr/>
      <dgm:t>
        <a:bodyPr/>
        <a:lstStyle/>
        <a:p>
          <a:r>
            <a:rPr lang="en-US" dirty="0"/>
            <a:t>“Continuing” 2-year waiver deadline 6/15/22</a:t>
          </a:r>
        </a:p>
      </dgm:t>
    </dgm:pt>
    <dgm:pt modelId="{9456055D-0594-4197-8C14-6FC20ECD0F78}" type="sibTrans" cxnId="{30E61BEE-653B-469B-9A43-A5B32CC8C90F}">
      <dgm:prSet/>
      <dgm:spPr/>
      <dgm:t>
        <a:bodyPr/>
        <a:lstStyle/>
        <a:p>
          <a:endParaRPr lang="en-US"/>
        </a:p>
      </dgm:t>
    </dgm:pt>
    <dgm:pt modelId="{410FAA4E-48FC-4E5E-9416-D4682F9E9B64}" type="parTrans" cxnId="{30E61BEE-653B-469B-9A43-A5B32CC8C90F}">
      <dgm:prSet/>
      <dgm:spPr/>
      <dgm:t>
        <a:bodyPr/>
        <a:lstStyle/>
        <a:p>
          <a:endParaRPr lang="en-US"/>
        </a:p>
      </dgm:t>
    </dgm:pt>
    <dgm:pt modelId="{A2E012E1-B9FA-4B9B-84AD-C6517990B90C}">
      <dgm:prSet/>
      <dgm:spPr/>
      <dgm:t>
        <a:bodyPr/>
        <a:lstStyle/>
        <a:p>
          <a:r>
            <a:rPr lang="en-US" dirty="0"/>
            <a:t>“New” 1-year waiver deadline 8/15/22</a:t>
          </a:r>
        </a:p>
      </dgm:t>
    </dgm:pt>
    <dgm:pt modelId="{BE251386-85D8-4DAD-826F-2725C2004C5E}" type="parTrans" cxnId="{968961DF-B94C-43E2-A3D2-99003CF50426}">
      <dgm:prSet/>
      <dgm:spPr/>
      <dgm:t>
        <a:bodyPr/>
        <a:lstStyle/>
        <a:p>
          <a:endParaRPr lang="en-US"/>
        </a:p>
      </dgm:t>
    </dgm:pt>
    <dgm:pt modelId="{2F49139C-FD1F-47BE-8F95-582B8646BD4A}" type="sibTrans" cxnId="{968961DF-B94C-43E2-A3D2-99003CF50426}">
      <dgm:prSet/>
      <dgm:spPr/>
      <dgm:t>
        <a:bodyPr/>
        <a:lstStyle/>
        <a:p>
          <a:endParaRPr lang="en-US"/>
        </a:p>
      </dgm:t>
    </dgm:pt>
    <dgm:pt modelId="{B655B34D-446C-40FB-8B72-77AFB3643B0D}" type="pres">
      <dgm:prSet presAssocID="{18999443-03D2-4B03-B880-1319FB171DB6}" presName="linearFlow" presStyleCnt="0">
        <dgm:presLayoutVars>
          <dgm:dir/>
          <dgm:animLvl val="lvl"/>
          <dgm:resizeHandles val="exact"/>
        </dgm:presLayoutVars>
      </dgm:prSet>
      <dgm:spPr/>
    </dgm:pt>
    <dgm:pt modelId="{39A96191-989B-4F6F-A25E-34032547494F}" type="pres">
      <dgm:prSet presAssocID="{AAF106C1-B3BA-4FE6-8C05-2A1C4B9F35FF}" presName="composite" presStyleCnt="0"/>
      <dgm:spPr/>
    </dgm:pt>
    <dgm:pt modelId="{201775B0-9546-41E2-AA6E-0BBA26166B90}" type="pres">
      <dgm:prSet presAssocID="{AAF106C1-B3BA-4FE6-8C05-2A1C4B9F35FF}" presName="parTx" presStyleLbl="node1" presStyleIdx="0" presStyleCnt="2">
        <dgm:presLayoutVars>
          <dgm:chMax val="0"/>
          <dgm:chPref val="0"/>
          <dgm:bulletEnabled val="1"/>
        </dgm:presLayoutVars>
      </dgm:prSet>
      <dgm:spPr/>
    </dgm:pt>
    <dgm:pt modelId="{E33A29BA-5EC0-4B2F-9F09-F0530A7FDBA5}" type="pres">
      <dgm:prSet presAssocID="{AAF106C1-B3BA-4FE6-8C05-2A1C4B9F35FF}" presName="parSh" presStyleLbl="node1" presStyleIdx="0" presStyleCnt="2"/>
      <dgm:spPr/>
    </dgm:pt>
    <dgm:pt modelId="{0973CBE7-82E9-4A07-B743-75493FD2F953}" type="pres">
      <dgm:prSet presAssocID="{AAF106C1-B3BA-4FE6-8C05-2A1C4B9F35FF}" presName="desTx" presStyleLbl="fgAcc1" presStyleIdx="0" presStyleCnt="2" custScaleX="128584" custLinFactNeighborX="8250" custLinFactNeighborY="277">
        <dgm:presLayoutVars>
          <dgm:bulletEnabled val="1"/>
        </dgm:presLayoutVars>
      </dgm:prSet>
      <dgm:spPr/>
    </dgm:pt>
    <dgm:pt modelId="{0B11C3C2-C49D-4C44-9C17-69D7F06B4D40}" type="pres">
      <dgm:prSet presAssocID="{8E5D76F8-8FFA-4C2E-BF5C-BCA1E5CEF348}" presName="sibTrans" presStyleLbl="sibTrans2D1" presStyleIdx="0" presStyleCnt="1"/>
      <dgm:spPr/>
    </dgm:pt>
    <dgm:pt modelId="{61B145C0-579B-4451-B7D3-B98BB2A48377}" type="pres">
      <dgm:prSet presAssocID="{8E5D76F8-8FFA-4C2E-BF5C-BCA1E5CEF348}" presName="connTx" presStyleLbl="sibTrans2D1" presStyleIdx="0" presStyleCnt="1"/>
      <dgm:spPr/>
    </dgm:pt>
    <dgm:pt modelId="{11AEF029-0CC9-4D07-B0F9-D43FA7764936}" type="pres">
      <dgm:prSet presAssocID="{18AE3F54-FCC0-412D-9A36-B6388A06FDF4}" presName="composite" presStyleCnt="0"/>
      <dgm:spPr/>
    </dgm:pt>
    <dgm:pt modelId="{12B43E33-1EF0-4852-BF81-109657E9FA3F}" type="pres">
      <dgm:prSet presAssocID="{18AE3F54-FCC0-412D-9A36-B6388A06FDF4}" presName="parTx" presStyleLbl="node1" presStyleIdx="0" presStyleCnt="2">
        <dgm:presLayoutVars>
          <dgm:chMax val="0"/>
          <dgm:chPref val="0"/>
          <dgm:bulletEnabled val="1"/>
        </dgm:presLayoutVars>
      </dgm:prSet>
      <dgm:spPr/>
    </dgm:pt>
    <dgm:pt modelId="{53E9FCC5-DE0E-4ECF-AC9B-74D485818CB9}" type="pres">
      <dgm:prSet presAssocID="{18AE3F54-FCC0-412D-9A36-B6388A06FDF4}" presName="parSh" presStyleLbl="node1" presStyleIdx="1" presStyleCnt="2"/>
      <dgm:spPr/>
    </dgm:pt>
    <dgm:pt modelId="{9832CDCD-9998-40C3-8E72-ED188E233F38}" type="pres">
      <dgm:prSet presAssocID="{18AE3F54-FCC0-412D-9A36-B6388A06FDF4}" presName="desTx" presStyleLbl="fgAcc1" presStyleIdx="1" presStyleCnt="2">
        <dgm:presLayoutVars>
          <dgm:bulletEnabled val="1"/>
        </dgm:presLayoutVars>
      </dgm:prSet>
      <dgm:spPr/>
    </dgm:pt>
  </dgm:ptLst>
  <dgm:cxnLst>
    <dgm:cxn modelId="{3134DF01-AA8E-4E7D-9B93-73D9B365E6F3}" srcId="{AAF106C1-B3BA-4FE6-8C05-2A1C4B9F35FF}" destId="{1D252FC5-D2B6-4618-8D49-0FE7FADF3455}" srcOrd="0" destOrd="0" parTransId="{82D3C255-2CCD-49E1-A0D9-75EB81E43941}" sibTransId="{FAF13AC9-E21F-447C-BCF2-AE66C231DFA1}"/>
    <dgm:cxn modelId="{7BA3E60B-E571-492F-AE10-BE7A31B88EF9}" type="presOf" srcId="{18999443-03D2-4B03-B880-1319FB171DB6}" destId="{B655B34D-446C-40FB-8B72-77AFB3643B0D}" srcOrd="0" destOrd="0" presId="urn:microsoft.com/office/officeart/2005/8/layout/process3"/>
    <dgm:cxn modelId="{4F9D0C0E-1067-4388-B607-DEDC6C087CFB}" type="presOf" srcId="{AAF106C1-B3BA-4FE6-8C05-2A1C4B9F35FF}" destId="{E33A29BA-5EC0-4B2F-9F09-F0530A7FDBA5}" srcOrd="1" destOrd="0" presId="urn:microsoft.com/office/officeart/2005/8/layout/process3"/>
    <dgm:cxn modelId="{52E1472F-2DD8-44BC-B31D-E4A36D758054}" type="presOf" srcId="{8E5D76F8-8FFA-4C2E-BF5C-BCA1E5CEF348}" destId="{61B145C0-579B-4451-B7D3-B98BB2A48377}" srcOrd="1" destOrd="0" presId="urn:microsoft.com/office/officeart/2005/8/layout/process3"/>
    <dgm:cxn modelId="{793A3F33-9BEC-41DA-B776-670A14A18186}" type="presOf" srcId="{AAF106C1-B3BA-4FE6-8C05-2A1C4B9F35FF}" destId="{201775B0-9546-41E2-AA6E-0BBA26166B90}" srcOrd="0" destOrd="0" presId="urn:microsoft.com/office/officeart/2005/8/layout/process3"/>
    <dgm:cxn modelId="{A9D08C3E-28A3-4846-A0FF-0E16909AB112}" type="presOf" srcId="{1D252FC5-D2B6-4618-8D49-0FE7FADF3455}" destId="{0973CBE7-82E9-4A07-B743-75493FD2F953}" srcOrd="0" destOrd="0" presId="urn:microsoft.com/office/officeart/2005/8/layout/process3"/>
    <dgm:cxn modelId="{6CAAD75D-F4F2-4030-A12A-888DE4DB1EBE}" type="presOf" srcId="{8E5D76F8-8FFA-4C2E-BF5C-BCA1E5CEF348}" destId="{0B11C3C2-C49D-4C44-9C17-69D7F06B4D40}" srcOrd="0" destOrd="0" presId="urn:microsoft.com/office/officeart/2005/8/layout/process3"/>
    <dgm:cxn modelId="{8CC32945-0964-4AFE-8EC9-A1CD33522C36}" type="presOf" srcId="{02C84722-5899-47E0-9E02-8FB8EB6963D1}" destId="{9832CDCD-9998-40C3-8E72-ED188E233F38}" srcOrd="0" destOrd="0" presId="urn:microsoft.com/office/officeart/2005/8/layout/process3"/>
    <dgm:cxn modelId="{44849369-5939-4D67-BA57-333BCFA710BE}" srcId="{18999443-03D2-4B03-B880-1319FB171DB6}" destId="{AAF106C1-B3BA-4FE6-8C05-2A1C4B9F35FF}" srcOrd="0" destOrd="0" parTransId="{9AB69F1D-23B2-453B-B019-974FC0476574}" sibTransId="{8E5D76F8-8FFA-4C2E-BF5C-BCA1E5CEF348}"/>
    <dgm:cxn modelId="{056EE66C-94EB-469F-8B3F-3A6CBAFD35D0}" type="presOf" srcId="{A2E012E1-B9FA-4B9B-84AD-C6517990B90C}" destId="{0973CBE7-82E9-4A07-B743-75493FD2F953}" srcOrd="0" destOrd="2" presId="urn:microsoft.com/office/officeart/2005/8/layout/process3"/>
    <dgm:cxn modelId="{1672E556-262A-47CD-AC26-1F53257BDAD7}" srcId="{18999443-03D2-4B03-B880-1319FB171DB6}" destId="{18AE3F54-FCC0-412D-9A36-B6388A06FDF4}" srcOrd="1" destOrd="0" parTransId="{5F93226A-1C7E-444A-B318-6114B078DA3A}" sibTransId="{E965B51B-04CC-4BD1-9F1C-5EC980B4EBE4}"/>
    <dgm:cxn modelId="{A2FA397C-3C69-44FE-A87A-72063F283742}" type="presOf" srcId="{18AE3F54-FCC0-412D-9A36-B6388A06FDF4}" destId="{12B43E33-1EF0-4852-BF81-109657E9FA3F}" srcOrd="0" destOrd="0" presId="urn:microsoft.com/office/officeart/2005/8/layout/process3"/>
    <dgm:cxn modelId="{88208790-5D33-4291-A295-FA941C849DE9}" type="presOf" srcId="{18AE3F54-FCC0-412D-9A36-B6388A06FDF4}" destId="{53E9FCC5-DE0E-4ECF-AC9B-74D485818CB9}" srcOrd="1" destOrd="0" presId="urn:microsoft.com/office/officeart/2005/8/layout/process3"/>
    <dgm:cxn modelId="{BA4B359D-7999-470B-A3E5-6BBD69BEF1A5}" type="presOf" srcId="{6C6C17E2-9BDE-4233-B24B-5090A95480B9}" destId="{0973CBE7-82E9-4A07-B743-75493FD2F953}" srcOrd="0" destOrd="1" presId="urn:microsoft.com/office/officeart/2005/8/layout/process3"/>
    <dgm:cxn modelId="{3A2C99DE-FABF-4453-8278-A687DB914E77}" srcId="{18AE3F54-FCC0-412D-9A36-B6388A06FDF4}" destId="{02C84722-5899-47E0-9E02-8FB8EB6963D1}" srcOrd="0" destOrd="0" parTransId="{6752C6B4-CF60-4B2E-9FB3-9913C3CFCB11}" sibTransId="{5702D4C9-6655-4208-9786-C283CC9D1E78}"/>
    <dgm:cxn modelId="{968961DF-B94C-43E2-A3D2-99003CF50426}" srcId="{1D252FC5-D2B6-4618-8D49-0FE7FADF3455}" destId="{A2E012E1-B9FA-4B9B-84AD-C6517990B90C}" srcOrd="1" destOrd="0" parTransId="{BE251386-85D8-4DAD-826F-2725C2004C5E}" sibTransId="{2F49139C-FD1F-47BE-8F95-582B8646BD4A}"/>
    <dgm:cxn modelId="{30E61BEE-653B-469B-9A43-A5B32CC8C90F}" srcId="{1D252FC5-D2B6-4618-8D49-0FE7FADF3455}" destId="{6C6C17E2-9BDE-4233-B24B-5090A95480B9}" srcOrd="0" destOrd="0" parTransId="{410FAA4E-48FC-4E5E-9416-D4682F9E9B64}" sibTransId="{9456055D-0594-4197-8C14-6FC20ECD0F78}"/>
    <dgm:cxn modelId="{2811AEC3-A16D-4882-83FF-BA86992DC371}" type="presParOf" srcId="{B655B34D-446C-40FB-8B72-77AFB3643B0D}" destId="{39A96191-989B-4F6F-A25E-34032547494F}" srcOrd="0" destOrd="0" presId="urn:microsoft.com/office/officeart/2005/8/layout/process3"/>
    <dgm:cxn modelId="{BB139401-EDDF-441E-95F4-04F07F858D09}" type="presParOf" srcId="{39A96191-989B-4F6F-A25E-34032547494F}" destId="{201775B0-9546-41E2-AA6E-0BBA26166B90}" srcOrd="0" destOrd="0" presId="urn:microsoft.com/office/officeart/2005/8/layout/process3"/>
    <dgm:cxn modelId="{CE8E95DC-AE90-432E-ACA8-ABA367907114}" type="presParOf" srcId="{39A96191-989B-4F6F-A25E-34032547494F}" destId="{E33A29BA-5EC0-4B2F-9F09-F0530A7FDBA5}" srcOrd="1" destOrd="0" presId="urn:microsoft.com/office/officeart/2005/8/layout/process3"/>
    <dgm:cxn modelId="{C49EE12E-BDBB-4674-AF0F-A34E40610B16}" type="presParOf" srcId="{39A96191-989B-4F6F-A25E-34032547494F}" destId="{0973CBE7-82E9-4A07-B743-75493FD2F953}" srcOrd="2" destOrd="0" presId="urn:microsoft.com/office/officeart/2005/8/layout/process3"/>
    <dgm:cxn modelId="{E5EF4FD4-C9D1-44FE-9505-2712E85ECE7E}" type="presParOf" srcId="{B655B34D-446C-40FB-8B72-77AFB3643B0D}" destId="{0B11C3C2-C49D-4C44-9C17-69D7F06B4D40}" srcOrd="1" destOrd="0" presId="urn:microsoft.com/office/officeart/2005/8/layout/process3"/>
    <dgm:cxn modelId="{042E0118-126A-44BC-93A0-DC1906566E12}" type="presParOf" srcId="{0B11C3C2-C49D-4C44-9C17-69D7F06B4D40}" destId="{61B145C0-579B-4451-B7D3-B98BB2A48377}" srcOrd="0" destOrd="0" presId="urn:microsoft.com/office/officeart/2005/8/layout/process3"/>
    <dgm:cxn modelId="{1C1502B3-0429-47F0-9659-651B2414D7EC}" type="presParOf" srcId="{B655B34D-446C-40FB-8B72-77AFB3643B0D}" destId="{11AEF029-0CC9-4D07-B0F9-D43FA7764936}" srcOrd="2" destOrd="0" presId="urn:microsoft.com/office/officeart/2005/8/layout/process3"/>
    <dgm:cxn modelId="{0B9E5CF1-E7E0-43BE-8F0C-873B8A83D632}" type="presParOf" srcId="{11AEF029-0CC9-4D07-B0F9-D43FA7764936}" destId="{12B43E33-1EF0-4852-BF81-109657E9FA3F}" srcOrd="0" destOrd="0" presId="urn:microsoft.com/office/officeart/2005/8/layout/process3"/>
    <dgm:cxn modelId="{782B5BAD-CE98-4D8B-A749-ABAB47289239}" type="presParOf" srcId="{11AEF029-0CC9-4D07-B0F9-D43FA7764936}" destId="{53E9FCC5-DE0E-4ECF-AC9B-74D485818CB9}" srcOrd="1" destOrd="0" presId="urn:microsoft.com/office/officeart/2005/8/layout/process3"/>
    <dgm:cxn modelId="{FF8C44B0-ED53-4A95-96AC-5B397E06062E}" type="presParOf" srcId="{11AEF029-0CC9-4D07-B0F9-D43FA7764936}" destId="{9832CDCD-9998-40C3-8E72-ED188E233F38}"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B4335B-7C8B-4DD7-A07E-FA474979546B}" type="doc">
      <dgm:prSet loTypeId="urn:microsoft.com/office/officeart/2005/8/layout/chevron1" loCatId="process" qsTypeId="urn:microsoft.com/office/officeart/2005/8/quickstyle/simple1" qsCatId="simple" csTypeId="urn:microsoft.com/office/officeart/2005/8/colors/colorful5" csCatId="colorful" phldr="1"/>
      <dgm:spPr/>
    </dgm:pt>
    <dgm:pt modelId="{D26E2462-3E66-46F5-8081-F2C9DC929F4C}">
      <dgm:prSet phldrT="[Text]" custT="1"/>
      <dgm:spPr/>
      <dgm:t>
        <a:bodyPr/>
        <a:lstStyle/>
        <a:p>
          <a:pPr>
            <a:buFont typeface="+mj-lt"/>
            <a:buAutoNum type="arabicPeriod"/>
          </a:pPr>
          <a:r>
            <a:rPr lang="en-US" sz="1200" dirty="0"/>
            <a:t>Download and complete the “Data Form” and “Narrative Form(s)”</a:t>
          </a:r>
        </a:p>
      </dgm:t>
    </dgm:pt>
    <dgm:pt modelId="{5FD83227-656E-4ABC-B251-A52A4C533FE2}" type="parTrans" cxnId="{B0B9BE1C-A048-4A70-8DE0-078DFF3B534D}">
      <dgm:prSet/>
      <dgm:spPr/>
      <dgm:t>
        <a:bodyPr/>
        <a:lstStyle/>
        <a:p>
          <a:endParaRPr lang="en-US" sz="2800"/>
        </a:p>
      </dgm:t>
    </dgm:pt>
    <dgm:pt modelId="{BF5DD3AC-E1E5-4206-8E81-26D61F942199}" type="sibTrans" cxnId="{B0B9BE1C-A048-4A70-8DE0-078DFF3B534D}">
      <dgm:prSet/>
      <dgm:spPr/>
      <dgm:t>
        <a:bodyPr/>
        <a:lstStyle/>
        <a:p>
          <a:endParaRPr lang="en-US" sz="2800"/>
        </a:p>
      </dgm:t>
    </dgm:pt>
    <dgm:pt modelId="{BEE10A7E-B92C-4EF8-9C7A-42DBD95AADFD}">
      <dgm:prSet custT="1"/>
      <dgm:spPr/>
      <dgm:t>
        <a:bodyPr/>
        <a:lstStyle/>
        <a:p>
          <a:r>
            <a:rPr lang="en-US" sz="1200" dirty="0"/>
            <a:t>Complete the forms</a:t>
          </a:r>
        </a:p>
      </dgm:t>
    </dgm:pt>
    <dgm:pt modelId="{3AC094EF-E43D-450F-8E77-C430C6F386E5}" type="parTrans" cxnId="{4A969BD8-E8E7-44D2-B8F1-70F556ECE514}">
      <dgm:prSet/>
      <dgm:spPr/>
      <dgm:t>
        <a:bodyPr/>
        <a:lstStyle/>
        <a:p>
          <a:endParaRPr lang="en-US" sz="2800"/>
        </a:p>
      </dgm:t>
    </dgm:pt>
    <dgm:pt modelId="{8B53F30B-3547-49FE-8246-C7C1A3C0F1FE}" type="sibTrans" cxnId="{4A969BD8-E8E7-44D2-B8F1-70F556ECE514}">
      <dgm:prSet/>
      <dgm:spPr/>
      <dgm:t>
        <a:bodyPr/>
        <a:lstStyle/>
        <a:p>
          <a:endParaRPr lang="en-US" sz="2800"/>
        </a:p>
      </dgm:t>
    </dgm:pt>
    <dgm:pt modelId="{B84DA92C-C09E-4197-A448-6D91B4469967}">
      <dgm:prSet custT="1"/>
      <dgm:spPr/>
      <dgm:t>
        <a:bodyPr/>
        <a:lstStyle/>
        <a:p>
          <a:r>
            <a:rPr lang="en-US" sz="1200" dirty="0"/>
            <a:t>Re-upload the completed forms to the “22-23_Completed Variance Waiver Forms” subfolder</a:t>
          </a:r>
        </a:p>
      </dgm:t>
    </dgm:pt>
    <dgm:pt modelId="{AE468A34-855F-4C46-9BFA-475FA7936356}" type="parTrans" cxnId="{CAF5BBAD-F0D7-47FB-8B50-C6CD4E27BA34}">
      <dgm:prSet/>
      <dgm:spPr/>
      <dgm:t>
        <a:bodyPr/>
        <a:lstStyle/>
        <a:p>
          <a:endParaRPr lang="en-US" sz="2800"/>
        </a:p>
      </dgm:t>
    </dgm:pt>
    <dgm:pt modelId="{54AAF340-C979-4D09-B895-7F781B66AC67}" type="sibTrans" cxnId="{CAF5BBAD-F0D7-47FB-8B50-C6CD4E27BA34}">
      <dgm:prSet/>
      <dgm:spPr/>
      <dgm:t>
        <a:bodyPr/>
        <a:lstStyle/>
        <a:p>
          <a:endParaRPr lang="en-US" sz="2800"/>
        </a:p>
      </dgm:t>
    </dgm:pt>
    <dgm:pt modelId="{4E5F042C-0C94-49A1-A183-E27FB389386F}">
      <dgm:prSet custT="1"/>
      <dgm:spPr/>
      <dgm:t>
        <a:bodyPr/>
        <a:lstStyle/>
        <a:p>
          <a:r>
            <a:rPr lang="en-US" sz="1200" dirty="0"/>
            <a:t>Email </a:t>
          </a:r>
          <a:r>
            <a:rPr lang="en-US" sz="1200" dirty="0">
              <a:hlinkClick xmlns:r="http://schemas.openxmlformats.org/officeDocument/2006/relationships" r:id="rId1"/>
            </a:rPr>
            <a:t>BLI@cde.state.co.us</a:t>
          </a:r>
          <a:r>
            <a:rPr lang="en-US" sz="1200" dirty="0"/>
            <a:t> letting us know that you have submitted your completed forms</a:t>
          </a:r>
        </a:p>
      </dgm:t>
    </dgm:pt>
    <dgm:pt modelId="{925EF412-9861-4A98-A845-31FDC277547A}" type="parTrans" cxnId="{3F85C26B-5E23-4D3F-9A1C-2E0B5E9B97F1}">
      <dgm:prSet/>
      <dgm:spPr/>
      <dgm:t>
        <a:bodyPr/>
        <a:lstStyle/>
        <a:p>
          <a:endParaRPr lang="en-US" sz="2800"/>
        </a:p>
      </dgm:t>
    </dgm:pt>
    <dgm:pt modelId="{30BB648D-FCDC-4161-B239-C6D9A6EC0808}" type="sibTrans" cxnId="{3F85C26B-5E23-4D3F-9A1C-2E0B5E9B97F1}">
      <dgm:prSet/>
      <dgm:spPr/>
      <dgm:t>
        <a:bodyPr/>
        <a:lstStyle/>
        <a:p>
          <a:endParaRPr lang="en-US" sz="2800"/>
        </a:p>
      </dgm:t>
    </dgm:pt>
    <dgm:pt modelId="{0A0EC03F-DBE2-41B0-8D6C-3FF8B0E18ED2}" type="pres">
      <dgm:prSet presAssocID="{D7B4335B-7C8B-4DD7-A07E-FA474979546B}" presName="Name0" presStyleCnt="0">
        <dgm:presLayoutVars>
          <dgm:dir/>
          <dgm:animLvl val="lvl"/>
          <dgm:resizeHandles val="exact"/>
        </dgm:presLayoutVars>
      </dgm:prSet>
      <dgm:spPr/>
    </dgm:pt>
    <dgm:pt modelId="{1E43BFE0-DEB9-41FE-9F5D-B9882C3054B3}" type="pres">
      <dgm:prSet presAssocID="{D26E2462-3E66-46F5-8081-F2C9DC929F4C}" presName="parTxOnly" presStyleLbl="node1" presStyleIdx="0" presStyleCnt="4" custScaleX="139141" custScaleY="148551">
        <dgm:presLayoutVars>
          <dgm:chMax val="0"/>
          <dgm:chPref val="0"/>
          <dgm:bulletEnabled val="1"/>
        </dgm:presLayoutVars>
      </dgm:prSet>
      <dgm:spPr/>
    </dgm:pt>
    <dgm:pt modelId="{B2468BF1-B956-458F-8D7B-B0070D588313}" type="pres">
      <dgm:prSet presAssocID="{BF5DD3AC-E1E5-4206-8E81-26D61F942199}" presName="parTxOnlySpace" presStyleCnt="0"/>
      <dgm:spPr/>
    </dgm:pt>
    <dgm:pt modelId="{590C0207-8759-43D4-84E1-DA2916B908B5}" type="pres">
      <dgm:prSet presAssocID="{BEE10A7E-B92C-4EF8-9C7A-42DBD95AADFD}" presName="parTxOnly" presStyleLbl="node1" presStyleIdx="1" presStyleCnt="4" custScaleY="148551" custLinFactNeighborX="5143">
        <dgm:presLayoutVars>
          <dgm:chMax val="0"/>
          <dgm:chPref val="0"/>
          <dgm:bulletEnabled val="1"/>
        </dgm:presLayoutVars>
      </dgm:prSet>
      <dgm:spPr/>
    </dgm:pt>
    <dgm:pt modelId="{5E108C71-E48A-448E-9CD0-EA37C0550979}" type="pres">
      <dgm:prSet presAssocID="{8B53F30B-3547-49FE-8246-C7C1A3C0F1FE}" presName="parTxOnlySpace" presStyleCnt="0"/>
      <dgm:spPr/>
    </dgm:pt>
    <dgm:pt modelId="{5A5F7BAE-8CA2-4097-BC30-8C4EAAA19094}" type="pres">
      <dgm:prSet presAssocID="{B84DA92C-C09E-4197-A448-6D91B4469967}" presName="parTxOnly" presStyleLbl="node1" presStyleIdx="2" presStyleCnt="4" custScaleX="132959" custScaleY="148551">
        <dgm:presLayoutVars>
          <dgm:chMax val="0"/>
          <dgm:chPref val="0"/>
          <dgm:bulletEnabled val="1"/>
        </dgm:presLayoutVars>
      </dgm:prSet>
      <dgm:spPr/>
    </dgm:pt>
    <dgm:pt modelId="{7EF8681D-40B4-4C08-9C7A-A4BE5600D451}" type="pres">
      <dgm:prSet presAssocID="{54AAF340-C979-4D09-B895-7F781B66AC67}" presName="parTxOnlySpace" presStyleCnt="0"/>
      <dgm:spPr/>
    </dgm:pt>
    <dgm:pt modelId="{990E3C47-5D7D-4766-9902-AB2DBB08F9E1}" type="pres">
      <dgm:prSet presAssocID="{4E5F042C-0C94-49A1-A183-E27FB389386F}" presName="parTxOnly" presStyleLbl="node1" presStyleIdx="3" presStyleCnt="4" custScaleX="154048" custScaleY="148551">
        <dgm:presLayoutVars>
          <dgm:chMax val="0"/>
          <dgm:chPref val="0"/>
          <dgm:bulletEnabled val="1"/>
        </dgm:presLayoutVars>
      </dgm:prSet>
      <dgm:spPr/>
    </dgm:pt>
  </dgm:ptLst>
  <dgm:cxnLst>
    <dgm:cxn modelId="{F0878706-0D15-4697-9010-453598A67C7D}" type="presOf" srcId="{B84DA92C-C09E-4197-A448-6D91B4469967}" destId="{5A5F7BAE-8CA2-4097-BC30-8C4EAAA19094}" srcOrd="0" destOrd="0" presId="urn:microsoft.com/office/officeart/2005/8/layout/chevron1"/>
    <dgm:cxn modelId="{B0B9BE1C-A048-4A70-8DE0-078DFF3B534D}" srcId="{D7B4335B-7C8B-4DD7-A07E-FA474979546B}" destId="{D26E2462-3E66-46F5-8081-F2C9DC929F4C}" srcOrd="0" destOrd="0" parTransId="{5FD83227-656E-4ABC-B251-A52A4C533FE2}" sibTransId="{BF5DD3AC-E1E5-4206-8E81-26D61F942199}"/>
    <dgm:cxn modelId="{21F3C638-BF68-4690-8102-2B735B7211A3}" type="presOf" srcId="{4E5F042C-0C94-49A1-A183-E27FB389386F}" destId="{990E3C47-5D7D-4766-9902-AB2DBB08F9E1}" srcOrd="0" destOrd="0" presId="urn:microsoft.com/office/officeart/2005/8/layout/chevron1"/>
    <dgm:cxn modelId="{3F85C26B-5E23-4D3F-9A1C-2E0B5E9B97F1}" srcId="{D7B4335B-7C8B-4DD7-A07E-FA474979546B}" destId="{4E5F042C-0C94-49A1-A183-E27FB389386F}" srcOrd="3" destOrd="0" parTransId="{925EF412-9861-4A98-A845-31FDC277547A}" sibTransId="{30BB648D-FCDC-4161-B239-C6D9A6EC0808}"/>
    <dgm:cxn modelId="{1C56AF56-CD15-484C-AA1B-7E66458E3569}" type="presOf" srcId="{D7B4335B-7C8B-4DD7-A07E-FA474979546B}" destId="{0A0EC03F-DBE2-41B0-8D6C-3FF8B0E18ED2}" srcOrd="0" destOrd="0" presId="urn:microsoft.com/office/officeart/2005/8/layout/chevron1"/>
    <dgm:cxn modelId="{99B9AAA0-A01C-4C35-8AEB-9C571A498971}" type="presOf" srcId="{BEE10A7E-B92C-4EF8-9C7A-42DBD95AADFD}" destId="{590C0207-8759-43D4-84E1-DA2916B908B5}" srcOrd="0" destOrd="0" presId="urn:microsoft.com/office/officeart/2005/8/layout/chevron1"/>
    <dgm:cxn modelId="{CAF5BBAD-F0D7-47FB-8B50-C6CD4E27BA34}" srcId="{D7B4335B-7C8B-4DD7-A07E-FA474979546B}" destId="{B84DA92C-C09E-4197-A448-6D91B4469967}" srcOrd="2" destOrd="0" parTransId="{AE468A34-855F-4C46-9BFA-475FA7936356}" sibTransId="{54AAF340-C979-4D09-B895-7F781B66AC67}"/>
    <dgm:cxn modelId="{4A969BD8-E8E7-44D2-B8F1-70F556ECE514}" srcId="{D7B4335B-7C8B-4DD7-A07E-FA474979546B}" destId="{BEE10A7E-B92C-4EF8-9C7A-42DBD95AADFD}" srcOrd="1" destOrd="0" parTransId="{3AC094EF-E43D-450F-8E77-C430C6F386E5}" sibTransId="{8B53F30B-3547-49FE-8246-C7C1A3C0F1FE}"/>
    <dgm:cxn modelId="{11F9BCFF-EB50-46CA-9B4F-00A43B180543}" type="presOf" srcId="{D26E2462-3E66-46F5-8081-F2C9DC929F4C}" destId="{1E43BFE0-DEB9-41FE-9F5D-B9882C3054B3}" srcOrd="0" destOrd="0" presId="urn:microsoft.com/office/officeart/2005/8/layout/chevron1"/>
    <dgm:cxn modelId="{9412E500-BD9B-4BAB-9095-5D35AD534D99}" type="presParOf" srcId="{0A0EC03F-DBE2-41B0-8D6C-3FF8B0E18ED2}" destId="{1E43BFE0-DEB9-41FE-9F5D-B9882C3054B3}" srcOrd="0" destOrd="0" presId="urn:microsoft.com/office/officeart/2005/8/layout/chevron1"/>
    <dgm:cxn modelId="{D85500E4-D064-493A-8CD2-5EF6C6F9C3C8}" type="presParOf" srcId="{0A0EC03F-DBE2-41B0-8D6C-3FF8B0E18ED2}" destId="{B2468BF1-B956-458F-8D7B-B0070D588313}" srcOrd="1" destOrd="0" presId="urn:microsoft.com/office/officeart/2005/8/layout/chevron1"/>
    <dgm:cxn modelId="{1728AAAC-81D5-4353-96D2-B7CFF68104D3}" type="presParOf" srcId="{0A0EC03F-DBE2-41B0-8D6C-3FF8B0E18ED2}" destId="{590C0207-8759-43D4-84E1-DA2916B908B5}" srcOrd="2" destOrd="0" presId="urn:microsoft.com/office/officeart/2005/8/layout/chevron1"/>
    <dgm:cxn modelId="{910B36E4-73CF-4674-AF10-C592A99F1C7E}" type="presParOf" srcId="{0A0EC03F-DBE2-41B0-8D6C-3FF8B0E18ED2}" destId="{5E108C71-E48A-448E-9CD0-EA37C0550979}" srcOrd="3" destOrd="0" presId="urn:microsoft.com/office/officeart/2005/8/layout/chevron1"/>
    <dgm:cxn modelId="{FBCE870C-9A2C-40D6-B91F-574C14FC97BF}" type="presParOf" srcId="{0A0EC03F-DBE2-41B0-8D6C-3FF8B0E18ED2}" destId="{5A5F7BAE-8CA2-4097-BC30-8C4EAAA19094}" srcOrd="4" destOrd="0" presId="urn:microsoft.com/office/officeart/2005/8/layout/chevron1"/>
    <dgm:cxn modelId="{E6E3CD4B-1A61-4E3B-B00E-BABE25AFB866}" type="presParOf" srcId="{0A0EC03F-DBE2-41B0-8D6C-3FF8B0E18ED2}" destId="{7EF8681D-40B4-4C08-9C7A-A4BE5600D451}" srcOrd="5" destOrd="0" presId="urn:microsoft.com/office/officeart/2005/8/layout/chevron1"/>
    <dgm:cxn modelId="{249B4C39-7514-4EF8-90A4-F9C1AD95DC2F}" type="presParOf" srcId="{0A0EC03F-DBE2-41B0-8D6C-3FF8B0E18ED2}" destId="{990E3C47-5D7D-4766-9902-AB2DBB08F9E1}"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14189-9EEF-43E8-89F1-2AC45950C626}">
      <dsp:nvSpPr>
        <dsp:cNvPr id="0" name=""/>
        <dsp:cNvSpPr/>
      </dsp:nvSpPr>
      <dsp:spPr>
        <a:xfrm>
          <a:off x="0" y="77643"/>
          <a:ext cx="7516283" cy="636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Limits on the number of courses that may be considered as instructional time for funding purposes</a:t>
          </a:r>
        </a:p>
      </dsp:txBody>
      <dsp:txXfrm>
        <a:off x="31070" y="108713"/>
        <a:ext cx="7454143" cy="574340"/>
      </dsp:txXfrm>
    </dsp:sp>
    <dsp:sp modelId="{0C91138C-B0E6-470E-B80A-84B0917B6105}">
      <dsp:nvSpPr>
        <dsp:cNvPr id="0" name=""/>
        <dsp:cNvSpPr/>
      </dsp:nvSpPr>
      <dsp:spPr>
        <a:xfrm>
          <a:off x="0" y="714123"/>
          <a:ext cx="7516283"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64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Students can take at least one Blended Learning or Supplemental Online course</a:t>
          </a:r>
        </a:p>
        <a:p>
          <a:pPr marL="114300" lvl="1" indent="-114300" algn="l" defTabSz="533400">
            <a:lnSpc>
              <a:spcPct val="90000"/>
            </a:lnSpc>
            <a:spcBef>
              <a:spcPct val="0"/>
            </a:spcBef>
            <a:spcAft>
              <a:spcPct val="20000"/>
            </a:spcAft>
            <a:buChar char="•"/>
          </a:pPr>
          <a:r>
            <a:rPr lang="en-US" sz="1200" kern="1200" dirty="0"/>
            <a:t>Students may take up to two courses, as long as the second course does not result in a semester schedule that consists of a combined total of more than 40% Blended Learning and/or Supplemental Online courses</a:t>
          </a:r>
        </a:p>
        <a:p>
          <a:pPr marL="114300" lvl="1" indent="-114300" algn="l" defTabSz="533400">
            <a:lnSpc>
              <a:spcPct val="90000"/>
            </a:lnSpc>
            <a:spcBef>
              <a:spcPct val="0"/>
            </a:spcBef>
            <a:spcAft>
              <a:spcPct val="20000"/>
            </a:spcAft>
            <a:buChar char="•"/>
          </a:pPr>
          <a:r>
            <a:rPr lang="en-US" sz="1200" kern="1200" dirty="0"/>
            <a:t>Students with more than 3 Blended Learning and/or Supplemental Online courses will be evaluated as online students unless a Variance Waiver is granted</a:t>
          </a:r>
        </a:p>
      </dsp:txBody>
      <dsp:txXfrm>
        <a:off x="0" y="714123"/>
        <a:ext cx="7516283" cy="960480"/>
      </dsp:txXfrm>
    </dsp:sp>
    <dsp:sp modelId="{F3287F7C-D4CC-4383-A6AA-49932C9A136E}">
      <dsp:nvSpPr>
        <dsp:cNvPr id="0" name=""/>
        <dsp:cNvSpPr/>
      </dsp:nvSpPr>
      <dsp:spPr>
        <a:xfrm>
          <a:off x="0" y="1674603"/>
          <a:ext cx="7516283" cy="63648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Courses must occupy unique positions on a student’s schedule</a:t>
          </a:r>
        </a:p>
      </dsp:txBody>
      <dsp:txXfrm>
        <a:off x="31070" y="1705673"/>
        <a:ext cx="7454143" cy="574340"/>
      </dsp:txXfrm>
    </dsp:sp>
    <dsp:sp modelId="{2E48A8F0-3537-4622-B8D4-82914F755383}">
      <dsp:nvSpPr>
        <dsp:cNvPr id="0" name=""/>
        <dsp:cNvSpPr/>
      </dsp:nvSpPr>
      <dsp:spPr>
        <a:xfrm>
          <a:off x="0" y="2357163"/>
          <a:ext cx="7516283" cy="63648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3. Each course must be comprised of at least 20% weekly in-person or synchronous instruction</a:t>
          </a:r>
        </a:p>
      </dsp:txBody>
      <dsp:txXfrm>
        <a:off x="31070" y="2388233"/>
        <a:ext cx="7454143" cy="574340"/>
      </dsp:txXfrm>
    </dsp:sp>
    <dsp:sp modelId="{C96F3F96-64DF-45C5-8C5F-37428E833EE6}">
      <dsp:nvSpPr>
        <dsp:cNvPr id="0" name=""/>
        <dsp:cNvSpPr/>
      </dsp:nvSpPr>
      <dsp:spPr>
        <a:xfrm>
          <a:off x="0" y="2993643"/>
          <a:ext cx="751628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642"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Note: Supplemental Online courses offered through an approved or recognized online school or program are not subject to this requirement</a:t>
          </a:r>
        </a:p>
      </dsp:txBody>
      <dsp:txXfrm>
        <a:off x="0" y="2993643"/>
        <a:ext cx="7516283" cy="380880"/>
      </dsp:txXfrm>
    </dsp:sp>
    <dsp:sp modelId="{B942E650-B767-45D8-AE42-1E2297E6A005}">
      <dsp:nvSpPr>
        <dsp:cNvPr id="0" name=""/>
        <dsp:cNvSpPr/>
      </dsp:nvSpPr>
      <dsp:spPr>
        <a:xfrm>
          <a:off x="0" y="3374523"/>
          <a:ext cx="7516283" cy="6364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4. Students must have access to equipment and sufficient internet access</a:t>
          </a:r>
        </a:p>
      </dsp:txBody>
      <dsp:txXfrm>
        <a:off x="31070" y="3405593"/>
        <a:ext cx="7454143"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814189-9EEF-43E8-89F1-2AC45950C626}">
      <dsp:nvSpPr>
        <dsp:cNvPr id="0" name=""/>
        <dsp:cNvSpPr/>
      </dsp:nvSpPr>
      <dsp:spPr>
        <a:xfrm>
          <a:off x="0" y="182410"/>
          <a:ext cx="7660217"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 Limits on the number of courses that may be considered as instructional time for funding purposes</a:t>
          </a:r>
        </a:p>
      </dsp:txBody>
      <dsp:txXfrm>
        <a:off x="33012" y="215422"/>
        <a:ext cx="7594193" cy="610236"/>
      </dsp:txXfrm>
    </dsp:sp>
    <dsp:sp modelId="{0C91138C-B0E6-470E-B80A-84B0917B6105}">
      <dsp:nvSpPr>
        <dsp:cNvPr id="0" name=""/>
        <dsp:cNvSpPr/>
      </dsp:nvSpPr>
      <dsp:spPr>
        <a:xfrm>
          <a:off x="0" y="844396"/>
          <a:ext cx="7660217"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21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Students can take at least one Blended Learning or Supplemental Online course</a:t>
          </a:r>
        </a:p>
        <a:p>
          <a:pPr marL="114300" lvl="1" indent="-114300" algn="l" defTabSz="577850">
            <a:lnSpc>
              <a:spcPct val="90000"/>
            </a:lnSpc>
            <a:spcBef>
              <a:spcPct val="0"/>
            </a:spcBef>
            <a:spcAft>
              <a:spcPct val="20000"/>
            </a:spcAft>
            <a:buChar char="•"/>
          </a:pPr>
          <a:r>
            <a:rPr lang="en-US" sz="1300" kern="1200" dirty="0"/>
            <a:t>Students may take up to two courses as long as the second course does not result in a semester schedule that consists of a combined total of more than 40% Blended Learning and/or Supplemental Online courses</a:t>
          </a:r>
        </a:p>
        <a:p>
          <a:pPr marL="114300" lvl="1" indent="-114300" algn="l" defTabSz="577850">
            <a:lnSpc>
              <a:spcPct val="90000"/>
            </a:lnSpc>
            <a:spcBef>
              <a:spcPct val="0"/>
            </a:spcBef>
            <a:spcAft>
              <a:spcPct val="20000"/>
            </a:spcAft>
            <a:buChar char="•"/>
          </a:pPr>
          <a:r>
            <a:rPr lang="en-US" sz="1300" kern="1200" dirty="0"/>
            <a:t>Students with more than 3 Blended Learning and/or Supplemental Online courses will be evaluated as online students unless a Variance Waiver is granted</a:t>
          </a:r>
        </a:p>
      </dsp:txBody>
      <dsp:txXfrm>
        <a:off x="0" y="844396"/>
        <a:ext cx="7660217" cy="1038105"/>
      </dsp:txXfrm>
    </dsp:sp>
    <dsp:sp modelId="{2E48A8F0-3537-4622-B8D4-82914F755383}">
      <dsp:nvSpPr>
        <dsp:cNvPr id="0" name=""/>
        <dsp:cNvSpPr/>
      </dsp:nvSpPr>
      <dsp:spPr>
        <a:xfrm>
          <a:off x="0" y="1882501"/>
          <a:ext cx="7660217" cy="67626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3. Each course must be comprised of at least 20% weekly in-person or synchronous instruction</a:t>
          </a:r>
        </a:p>
      </dsp:txBody>
      <dsp:txXfrm>
        <a:off x="33012" y="1915513"/>
        <a:ext cx="7594193" cy="610236"/>
      </dsp:txXfrm>
    </dsp:sp>
    <dsp:sp modelId="{C96F3F96-64DF-45C5-8C5F-37428E833EE6}">
      <dsp:nvSpPr>
        <dsp:cNvPr id="0" name=""/>
        <dsp:cNvSpPr/>
      </dsp:nvSpPr>
      <dsp:spPr>
        <a:xfrm>
          <a:off x="0" y="2558761"/>
          <a:ext cx="7660217"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212"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Note: Supplemental Online courses offered through an approved or recognized online school or program are not subject to this requirement</a:t>
          </a:r>
        </a:p>
      </dsp:txBody>
      <dsp:txXfrm>
        <a:off x="0" y="2558761"/>
        <a:ext cx="7660217" cy="413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A29BA-5EC0-4B2F-9F09-F0530A7FDBA5}">
      <dsp:nvSpPr>
        <dsp:cNvPr id="0" name=""/>
        <dsp:cNvSpPr/>
      </dsp:nvSpPr>
      <dsp:spPr>
        <a:xfrm>
          <a:off x="1127" y="136358"/>
          <a:ext cx="2427218" cy="100512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Font typeface="+mj-lt"/>
            <a:buNone/>
          </a:pPr>
          <a:r>
            <a:rPr lang="en-US" sz="1700" kern="1200" dirty="0"/>
            <a:t>Initial Variance Waiver Request</a:t>
          </a:r>
        </a:p>
      </dsp:txBody>
      <dsp:txXfrm>
        <a:off x="1127" y="136358"/>
        <a:ext cx="2427218" cy="670082"/>
      </dsp:txXfrm>
    </dsp:sp>
    <dsp:sp modelId="{0973CBE7-82E9-4A07-B743-75493FD2F953}">
      <dsp:nvSpPr>
        <dsp:cNvPr id="0" name=""/>
        <dsp:cNvSpPr/>
      </dsp:nvSpPr>
      <dsp:spPr>
        <a:xfrm>
          <a:off x="351615" y="815087"/>
          <a:ext cx="3121015" cy="31212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Inform CDE of the district’s (or school’s) intent to submit a formal Variance Waiver request</a:t>
          </a:r>
        </a:p>
        <a:p>
          <a:pPr marL="342900" lvl="2" indent="-171450" algn="l" defTabSz="755650">
            <a:lnSpc>
              <a:spcPct val="90000"/>
            </a:lnSpc>
            <a:spcBef>
              <a:spcPct val="0"/>
            </a:spcBef>
            <a:spcAft>
              <a:spcPct val="15000"/>
            </a:spcAft>
            <a:buChar char="•"/>
          </a:pPr>
          <a:r>
            <a:rPr lang="en-US" sz="1700" kern="1200" dirty="0"/>
            <a:t>“Continuing” 2-year waiver deadline 6/15/22</a:t>
          </a:r>
        </a:p>
        <a:p>
          <a:pPr marL="342900" lvl="2" indent="-171450" algn="l" defTabSz="755650">
            <a:lnSpc>
              <a:spcPct val="90000"/>
            </a:lnSpc>
            <a:spcBef>
              <a:spcPct val="0"/>
            </a:spcBef>
            <a:spcAft>
              <a:spcPct val="15000"/>
            </a:spcAft>
            <a:buChar char="•"/>
          </a:pPr>
          <a:r>
            <a:rPr lang="en-US" sz="1700" kern="1200" dirty="0"/>
            <a:t>“New” 1-year waiver deadline 8/15/22</a:t>
          </a:r>
        </a:p>
      </dsp:txBody>
      <dsp:txXfrm>
        <a:off x="443026" y="906498"/>
        <a:ext cx="2938193" cy="2938378"/>
      </dsp:txXfrm>
    </dsp:sp>
    <dsp:sp modelId="{0B11C3C2-C49D-4C44-9C17-69D7F06B4D40}">
      <dsp:nvSpPr>
        <dsp:cNvPr id="0" name=""/>
        <dsp:cNvSpPr/>
      </dsp:nvSpPr>
      <dsp:spPr>
        <a:xfrm>
          <a:off x="2883028" y="169246"/>
          <a:ext cx="963926" cy="604307"/>
        </a:xfrm>
        <a:prstGeom prst="rightArrow">
          <a:avLst>
            <a:gd name="adj1" fmla="val 60000"/>
            <a:gd name="adj2" fmla="val 50000"/>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883028" y="290107"/>
        <a:ext cx="782634" cy="362585"/>
      </dsp:txXfrm>
    </dsp:sp>
    <dsp:sp modelId="{53E9FCC5-DE0E-4ECF-AC9B-74D485818CB9}">
      <dsp:nvSpPr>
        <dsp:cNvPr id="0" name=""/>
        <dsp:cNvSpPr/>
      </dsp:nvSpPr>
      <dsp:spPr>
        <a:xfrm>
          <a:off x="4247074" y="136358"/>
          <a:ext cx="2427218" cy="1005124"/>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Formal Variance Waiver Request</a:t>
          </a:r>
        </a:p>
      </dsp:txBody>
      <dsp:txXfrm>
        <a:off x="4247074" y="136358"/>
        <a:ext cx="2427218" cy="670082"/>
      </dsp:txXfrm>
    </dsp:sp>
    <dsp:sp modelId="{9832CDCD-9998-40C3-8E72-ED188E233F38}">
      <dsp:nvSpPr>
        <dsp:cNvPr id="0" name=""/>
        <dsp:cNvSpPr/>
      </dsp:nvSpPr>
      <dsp:spPr>
        <a:xfrm>
          <a:off x="4744215" y="806441"/>
          <a:ext cx="2427218" cy="31212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To complete the request, submit the two </a:t>
          </a:r>
          <a:r>
            <a:rPr lang="en-US" sz="1700" u="sng" kern="1200" dirty="0"/>
            <a:t>required</a:t>
          </a:r>
          <a:r>
            <a:rPr lang="en-US" sz="1700" kern="1200" dirty="0"/>
            <a:t> additional forms by </a:t>
          </a:r>
          <a:r>
            <a:rPr lang="en-US" sz="1700" b="1" kern="1200" dirty="0"/>
            <a:t>December 2, 2022</a:t>
          </a:r>
        </a:p>
      </dsp:txBody>
      <dsp:txXfrm>
        <a:off x="4815306" y="877532"/>
        <a:ext cx="2285036" cy="2979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3BFE0-DEB9-41FE-9F5D-B9882C3054B3}">
      <dsp:nvSpPr>
        <dsp:cNvPr id="0" name=""/>
        <dsp:cNvSpPr/>
      </dsp:nvSpPr>
      <dsp:spPr>
        <a:xfrm>
          <a:off x="2859" y="1218484"/>
          <a:ext cx="2362717" cy="1009002"/>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Font typeface="+mj-lt"/>
            <a:buNone/>
          </a:pPr>
          <a:r>
            <a:rPr lang="en-US" sz="1200" kern="1200" dirty="0"/>
            <a:t>Download and complete the “Data Form” and “Narrative Form(s)”</a:t>
          </a:r>
        </a:p>
      </dsp:txBody>
      <dsp:txXfrm>
        <a:off x="507360" y="1218484"/>
        <a:ext cx="1353715" cy="1009002"/>
      </dsp:txXfrm>
    </dsp:sp>
    <dsp:sp modelId="{590C0207-8759-43D4-84E1-DA2916B908B5}">
      <dsp:nvSpPr>
        <dsp:cNvPr id="0" name=""/>
        <dsp:cNvSpPr/>
      </dsp:nvSpPr>
      <dsp:spPr>
        <a:xfrm>
          <a:off x="2204503" y="1218484"/>
          <a:ext cx="1698074" cy="1009002"/>
        </a:xfrm>
        <a:prstGeom prst="chevron">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Complete the forms</a:t>
          </a:r>
        </a:p>
      </dsp:txBody>
      <dsp:txXfrm>
        <a:off x="2709004" y="1218484"/>
        <a:ext cx="689072" cy="1009002"/>
      </dsp:txXfrm>
    </dsp:sp>
    <dsp:sp modelId="{5A5F7BAE-8CA2-4097-BC30-8C4EAAA19094}">
      <dsp:nvSpPr>
        <dsp:cNvPr id="0" name=""/>
        <dsp:cNvSpPr/>
      </dsp:nvSpPr>
      <dsp:spPr>
        <a:xfrm>
          <a:off x="3724037" y="1218484"/>
          <a:ext cx="2257742" cy="1009002"/>
        </a:xfrm>
        <a:prstGeom prst="chevron">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Re-upload the completed forms to the “22-23_Completed Variance Waiver Forms” subfolder</a:t>
          </a:r>
        </a:p>
      </dsp:txBody>
      <dsp:txXfrm>
        <a:off x="4228538" y="1218484"/>
        <a:ext cx="1248740" cy="1009002"/>
      </dsp:txXfrm>
    </dsp:sp>
    <dsp:sp modelId="{990E3C47-5D7D-4766-9902-AB2DBB08F9E1}">
      <dsp:nvSpPr>
        <dsp:cNvPr id="0" name=""/>
        <dsp:cNvSpPr/>
      </dsp:nvSpPr>
      <dsp:spPr>
        <a:xfrm>
          <a:off x="5811973" y="1218484"/>
          <a:ext cx="2615849" cy="1009002"/>
        </a:xfrm>
        <a:prstGeom prst="chevron">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Email </a:t>
          </a:r>
          <a:r>
            <a:rPr lang="en-US" sz="1200" kern="1200" dirty="0">
              <a:hlinkClick xmlns:r="http://schemas.openxmlformats.org/officeDocument/2006/relationships" r:id="rId1"/>
            </a:rPr>
            <a:t>BLI@cde.state.co.us</a:t>
          </a:r>
          <a:r>
            <a:rPr lang="en-US" sz="1200" kern="1200" dirty="0"/>
            <a:t> letting us know that you have submitted your completed forms</a:t>
          </a:r>
        </a:p>
      </dsp:txBody>
      <dsp:txXfrm>
        <a:off x="6316474" y="1218484"/>
        <a:ext cx="1606847" cy="1009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3B9E1A5-EE87-4D1D-A6AB-F20174F03E0E}" type="datetimeFigureOut">
              <a:rPr lang="en-US" smtClean="0"/>
              <a:t>5/23/2022</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3F6D4BC-2836-4C4D-B881-EF79210D517C}" type="slidenum">
              <a:rPr lang="en-US" smtClean="0"/>
              <a:t>‹#›</a:t>
            </a:fld>
            <a:endParaRPr lang="en-US" dirty="0"/>
          </a:p>
        </p:txBody>
      </p:sp>
    </p:spTree>
    <p:extLst>
      <p:ext uri="{BB962C8B-B14F-4D97-AF65-F5344CB8AC3E}">
        <p14:creationId xmlns:p14="http://schemas.microsoft.com/office/powerpoint/2010/main" val="50460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72E894-E0CE-40CF-8CA0-23F05C6E40C6}" type="datetimeFigureOut">
              <a:rPr lang="en-US" smtClean="0"/>
              <a:t>5/23/2022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hyperlink" Target="https://forms.gle/RaNEpZNA6B5Johrq7" TargetMode="External"/><Relationship Id="rId2" Type="http://schemas.openxmlformats.org/officeDocument/2006/relationships/hyperlink" Target="https://forms.gle/cQxziqRQ1dUstJfv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BLI@cde.state.co.u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cdefinance/auditunit_pupilcount" TargetMode="External"/><Relationship Id="rId2" Type="http://schemas.openxmlformats.org/officeDocument/2006/relationships/hyperlink" Target="http://www.cde.state.co.us/cdefinance/2021_student_october_count_resource_guid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67CC9C-FB55-438B-8259-0451687B1FBD}"/>
              </a:ext>
            </a:extLst>
          </p:cNvPr>
          <p:cNvSpPr>
            <a:spLocks noGrp="1"/>
          </p:cNvSpPr>
          <p:nvPr>
            <p:ph sz="half" idx="1"/>
          </p:nvPr>
        </p:nvSpPr>
        <p:spPr>
          <a:xfrm>
            <a:off x="476649" y="1488006"/>
            <a:ext cx="3513460" cy="4878383"/>
          </a:xfrm>
        </p:spPr>
        <p:txBody>
          <a:bodyPr>
            <a:normAutofit fontScale="92500" lnSpcReduction="20000"/>
          </a:bodyPr>
          <a:lstStyle/>
          <a:p>
            <a:pPr marL="0" indent="0">
              <a:buNone/>
            </a:pPr>
            <a:r>
              <a:rPr lang="en-US" b="1" dirty="0"/>
              <a:t>Agenda Summary</a:t>
            </a:r>
          </a:p>
          <a:p>
            <a:r>
              <a:rPr lang="en-US" dirty="0"/>
              <a:t>Defining the Variance Waiver</a:t>
            </a:r>
          </a:p>
          <a:p>
            <a:r>
              <a:rPr lang="en-US" dirty="0"/>
              <a:t>Variance Waiver Process</a:t>
            </a:r>
          </a:p>
          <a:p>
            <a:r>
              <a:rPr lang="en-US" dirty="0"/>
              <a:t>Required Forms</a:t>
            </a:r>
          </a:p>
          <a:p>
            <a:endParaRPr lang="en-US" dirty="0"/>
          </a:p>
          <a:p>
            <a:endParaRPr lang="en-US" dirty="0"/>
          </a:p>
          <a:p>
            <a:endParaRPr lang="en-US" dirty="0"/>
          </a:p>
          <a:p>
            <a:endParaRPr lang="en-US" dirty="0"/>
          </a:p>
          <a:p>
            <a:endParaRPr lang="en-US" dirty="0"/>
          </a:p>
          <a:p>
            <a:pPr marL="0" indent="0">
              <a:buNone/>
            </a:pPr>
            <a:r>
              <a:rPr lang="en-US" dirty="0"/>
              <a:t>The webinar will begin 2 minutes after the hour</a:t>
            </a:r>
          </a:p>
          <a:p>
            <a:pPr marL="0" indent="0">
              <a:buNone/>
            </a:pPr>
            <a:r>
              <a:rPr lang="en-US" sz="1300" dirty="0"/>
              <a:t>PPT and other resources are available for download: </a:t>
            </a:r>
            <a:r>
              <a:rPr lang="en-US" sz="1300" dirty="0">
                <a:hlinkClick r:id="rId2"/>
              </a:rPr>
              <a:t>https://www.cde.state.co.us/cdefinance/auditunit_trainings</a:t>
            </a:r>
            <a:r>
              <a:rPr lang="en-US" sz="1300" dirty="0"/>
              <a:t> </a:t>
            </a:r>
          </a:p>
          <a:p>
            <a:pPr marL="0" indent="0">
              <a:buNone/>
            </a:pPr>
            <a:endParaRPr lang="en-US" dirty="0"/>
          </a:p>
        </p:txBody>
      </p:sp>
      <p:sp>
        <p:nvSpPr>
          <p:cNvPr id="3" name="Content Placeholder 2">
            <a:extLst>
              <a:ext uri="{FF2B5EF4-FFF2-40B4-BE49-F238E27FC236}">
                <a16:creationId xmlns:a16="http://schemas.microsoft.com/office/drawing/2014/main" id="{81841767-A0EB-45A9-8E92-310E3C52B0F0}"/>
              </a:ext>
            </a:extLst>
          </p:cNvPr>
          <p:cNvSpPr>
            <a:spLocks noGrp="1"/>
          </p:cNvSpPr>
          <p:nvPr>
            <p:ph sz="half" idx="2"/>
          </p:nvPr>
        </p:nvSpPr>
        <p:spPr>
          <a:xfrm>
            <a:off x="4208318" y="1463040"/>
            <a:ext cx="4094014" cy="4963978"/>
          </a:xfrm>
        </p:spPr>
        <p:txBody>
          <a:bodyPr>
            <a:normAutofit lnSpcReduction="10000"/>
          </a:bodyPr>
          <a:lstStyle/>
          <a:p>
            <a:pPr marL="0" indent="0">
              <a:buNone/>
            </a:pPr>
            <a:r>
              <a:rPr lang="en-US" b="1" dirty="0"/>
              <a:t>Using Teams</a:t>
            </a:r>
          </a:p>
          <a:p>
            <a:r>
              <a:rPr lang="en-US" sz="2000" dirty="0"/>
              <a:t>Participants are muted; to ask a question, either:</a:t>
            </a:r>
          </a:p>
          <a:p>
            <a:pPr marL="509588" lvl="1" indent="-342900">
              <a:buClr>
                <a:srgbClr val="FF0000"/>
              </a:buClr>
              <a:buFont typeface="+mj-lt"/>
              <a:buAutoNum type="arabicPeriod"/>
            </a:pPr>
            <a:r>
              <a:rPr lang="en-US" sz="1800" dirty="0"/>
              <a:t>Ask in the chat:</a:t>
            </a:r>
          </a:p>
          <a:p>
            <a:pPr marL="509588" lvl="1" indent="-342900">
              <a:buClr>
                <a:srgbClr val="FF0000"/>
              </a:buClr>
              <a:buFont typeface="+mj-lt"/>
              <a:buAutoNum type="arabicPeriod"/>
            </a:pPr>
            <a:r>
              <a:rPr lang="en-US" sz="1800" dirty="0"/>
              <a:t>Raise your hand </a:t>
            </a:r>
          </a:p>
          <a:p>
            <a:pPr marL="166688" lvl="1" indent="0">
              <a:buNone/>
            </a:pPr>
            <a:r>
              <a:rPr lang="en-US" sz="1800" dirty="0"/>
              <a:t>    to be unmuted:</a:t>
            </a:r>
          </a:p>
          <a:p>
            <a:endParaRPr lang="en-US" sz="2000" dirty="0"/>
          </a:p>
          <a:p>
            <a:r>
              <a:rPr lang="en-US" sz="2000" dirty="0"/>
              <a:t>If you have trouble with your audio:</a:t>
            </a:r>
          </a:p>
          <a:p>
            <a:pPr marL="509588" lvl="1" indent="-342900">
              <a:buClr>
                <a:srgbClr val="FF0000"/>
              </a:buClr>
              <a:buFont typeface="+mj-lt"/>
              <a:buAutoNum type="arabicPeriod" startAt="3"/>
            </a:pPr>
            <a:r>
              <a:rPr lang="en-US" sz="1800" dirty="0"/>
              <a:t>Check your device settings:</a:t>
            </a:r>
          </a:p>
          <a:p>
            <a:pPr marL="395288" lvl="1">
              <a:buFont typeface="Courier New" panose="02070309020205020404" pitchFamily="49" charset="0"/>
              <a:buChar char="o"/>
            </a:pPr>
            <a:r>
              <a:rPr lang="en-US" sz="1800" dirty="0"/>
              <a:t>If needed, call in by phone:</a:t>
            </a:r>
          </a:p>
          <a:p>
            <a:pPr marL="519113" lvl="2" indent="0">
              <a:lnSpc>
                <a:spcPct val="100000"/>
              </a:lnSpc>
              <a:buNone/>
            </a:pPr>
            <a:r>
              <a:rPr lang="en-US" sz="1400" dirty="0">
                <a:solidFill>
                  <a:srgbClr val="6264A7"/>
                </a:solidFill>
                <a:effectLst/>
                <a:latin typeface="Segoe UI" panose="020B0502040204020203" pitchFamily="34" charset="0"/>
                <a:ea typeface="Times New Roman" panose="02020603050405020304" pitchFamily="18" charset="0"/>
              </a:rPr>
              <a:t>+1 929-341-4269,,575059478#</a:t>
            </a:r>
            <a:r>
              <a:rPr lang="en-US" sz="1400" dirty="0">
                <a:solidFill>
                  <a:srgbClr val="252424"/>
                </a:solidFill>
                <a:effectLst/>
                <a:latin typeface="Segoe UI" panose="020B0502040204020203" pitchFamily="34" charset="0"/>
                <a:ea typeface="Times New Roman" panose="02020603050405020304" pitchFamily="18" charset="0"/>
              </a:rPr>
              <a:t>   </a:t>
            </a:r>
          </a:p>
          <a:p>
            <a:pPr marL="519113" lvl="2" indent="0">
              <a:lnSpc>
                <a:spcPct val="100000"/>
              </a:lnSpc>
              <a:buNone/>
            </a:pPr>
            <a:r>
              <a:rPr lang="en-US" sz="1400" dirty="0">
                <a:solidFill>
                  <a:srgbClr val="252424"/>
                </a:solidFill>
                <a:effectLst/>
                <a:latin typeface="Segoe UI" panose="020B0502040204020203" pitchFamily="34" charset="0"/>
                <a:ea typeface="Times New Roman" panose="02020603050405020304" pitchFamily="18" charset="0"/>
                <a:cs typeface="Times New Roman" panose="02020603050405020304" pitchFamily="18" charset="0"/>
              </a:rPr>
              <a:t>Phone Conference ID: 575 059 478# </a:t>
            </a:r>
          </a:p>
          <a:p>
            <a:pPr marL="457200" lvl="2" indent="-457200">
              <a:spcBef>
                <a:spcPts val="1000"/>
              </a:spcBef>
              <a:buFont typeface="+mj-lt"/>
              <a:buAutoNum type="arabicPeriod" startAt="4"/>
            </a:pPr>
            <a:endParaRPr lang="en-US" sz="2000" dirty="0"/>
          </a:p>
          <a:p>
            <a:pPr marL="457200" lvl="2" indent="-457200">
              <a:spcBef>
                <a:spcPts val="1000"/>
              </a:spcBef>
              <a:buClr>
                <a:srgbClr val="FF0000"/>
              </a:buClr>
              <a:buFont typeface="+mj-lt"/>
              <a:buAutoNum type="arabicPeriod" startAt="4"/>
            </a:pPr>
            <a:r>
              <a:rPr lang="en-US" sz="2000" dirty="0"/>
              <a:t>Automated live captioning                     is available: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0000"/>
              </a:lnSpc>
              <a:buNone/>
            </a:pPr>
            <a:endParaRPr lang="en-US" sz="1300" dirty="0"/>
          </a:p>
          <a:p>
            <a:pPr marL="0" indent="0">
              <a:buNone/>
            </a:pPr>
            <a:endParaRPr lang="en-US" dirty="0"/>
          </a:p>
        </p:txBody>
      </p:sp>
      <p:sp>
        <p:nvSpPr>
          <p:cNvPr id="4" name="Title 3">
            <a:extLst>
              <a:ext uri="{FF2B5EF4-FFF2-40B4-BE49-F238E27FC236}">
                <a16:creationId xmlns:a16="http://schemas.microsoft.com/office/drawing/2014/main" id="{74B128DC-C85B-4663-B640-6373DC52DAC3}"/>
              </a:ext>
            </a:extLst>
          </p:cNvPr>
          <p:cNvSpPr>
            <a:spLocks noGrp="1"/>
          </p:cNvSpPr>
          <p:nvPr>
            <p:ph type="title"/>
          </p:nvPr>
        </p:nvSpPr>
        <p:spPr/>
        <p:txBody>
          <a:bodyPr/>
          <a:lstStyle/>
          <a:p>
            <a:r>
              <a:rPr lang="en-US" dirty="0"/>
              <a:t>Welcome to Formal Variance Waiver Process Overview</a:t>
            </a:r>
          </a:p>
        </p:txBody>
      </p:sp>
      <p:sp>
        <p:nvSpPr>
          <p:cNvPr id="5" name="Slide Number Placeholder 4">
            <a:extLst>
              <a:ext uri="{FF2B5EF4-FFF2-40B4-BE49-F238E27FC236}">
                <a16:creationId xmlns:a16="http://schemas.microsoft.com/office/drawing/2014/main" id="{44A294B1-067A-4966-BDF7-787809B9E941}"/>
              </a:ext>
            </a:extLst>
          </p:cNvPr>
          <p:cNvSpPr>
            <a:spLocks noGrp="1"/>
          </p:cNvSpPr>
          <p:nvPr>
            <p:ph type="sldNum" sz="quarter" idx="12"/>
          </p:nvPr>
        </p:nvSpPr>
        <p:spPr/>
        <p:txBody>
          <a:bodyPr/>
          <a:lstStyle/>
          <a:p>
            <a:fld id="{C479D5F6-EDCB-402A-AC08-4943A1820E8F}" type="slidenum">
              <a:rPr lang="en-US" smtClean="0"/>
              <a:pPr/>
              <a:t>1</a:t>
            </a:fld>
            <a:endParaRPr lang="en-US" dirty="0"/>
          </a:p>
        </p:txBody>
      </p:sp>
      <p:pic>
        <p:nvPicPr>
          <p:cNvPr id="7" name="Picture 6">
            <a:extLst>
              <a:ext uri="{FF2B5EF4-FFF2-40B4-BE49-F238E27FC236}">
                <a16:creationId xmlns:a16="http://schemas.microsoft.com/office/drawing/2014/main" id="{775FD730-8A57-4A42-A071-33D0CC16DB51}"/>
              </a:ext>
            </a:extLst>
          </p:cNvPr>
          <p:cNvPicPr>
            <a:picLocks noChangeAspect="1"/>
          </p:cNvPicPr>
          <p:nvPr/>
        </p:nvPicPr>
        <p:blipFill rotWithShape="1">
          <a:blip r:embed="rId3"/>
          <a:srcRect l="5274" t="25857" b="9069"/>
          <a:stretch/>
        </p:blipFill>
        <p:spPr>
          <a:xfrm>
            <a:off x="6870177" y="2608777"/>
            <a:ext cx="2100651" cy="694820"/>
          </a:xfrm>
          <a:prstGeom prst="rect">
            <a:avLst/>
          </a:prstGeom>
          <a:ln>
            <a:solidFill>
              <a:schemeClr val="accent6"/>
            </a:solidFill>
          </a:ln>
        </p:spPr>
      </p:pic>
      <p:pic>
        <p:nvPicPr>
          <p:cNvPr id="11" name="Picture 10">
            <a:extLst>
              <a:ext uri="{FF2B5EF4-FFF2-40B4-BE49-F238E27FC236}">
                <a16:creationId xmlns:a16="http://schemas.microsoft.com/office/drawing/2014/main" id="{626A0B13-3CFC-4BBD-826B-77A23B1F5B6D}"/>
              </a:ext>
            </a:extLst>
          </p:cNvPr>
          <p:cNvPicPr>
            <a:picLocks noChangeAspect="1"/>
          </p:cNvPicPr>
          <p:nvPr/>
        </p:nvPicPr>
        <p:blipFill rotWithShape="1">
          <a:blip r:embed="rId4"/>
          <a:srcRect t="35340"/>
          <a:stretch/>
        </p:blipFill>
        <p:spPr>
          <a:xfrm>
            <a:off x="7392703" y="2200909"/>
            <a:ext cx="1459349" cy="364819"/>
          </a:xfrm>
          <a:prstGeom prst="rect">
            <a:avLst/>
          </a:prstGeom>
          <a:ln>
            <a:solidFill>
              <a:schemeClr val="accent6"/>
            </a:solidFill>
          </a:ln>
        </p:spPr>
      </p:pic>
      <p:cxnSp>
        <p:nvCxnSpPr>
          <p:cNvPr id="13" name="Straight Connector 12">
            <a:extLst>
              <a:ext uri="{FF2B5EF4-FFF2-40B4-BE49-F238E27FC236}">
                <a16:creationId xmlns:a16="http://schemas.microsoft.com/office/drawing/2014/main" id="{5FB2D40B-D566-46F9-8CD5-84A887FDEE42}"/>
              </a:ext>
            </a:extLst>
          </p:cNvPr>
          <p:cNvCxnSpPr/>
          <p:nvPr/>
        </p:nvCxnSpPr>
        <p:spPr>
          <a:xfrm>
            <a:off x="4208318" y="1828339"/>
            <a:ext cx="0" cy="4197719"/>
          </a:xfrm>
          <a:prstGeom prst="line">
            <a:avLst/>
          </a:prstGeom>
        </p:spPr>
        <p:style>
          <a:lnRef idx="1">
            <a:schemeClr val="accent6"/>
          </a:lnRef>
          <a:fillRef idx="0">
            <a:schemeClr val="accent6"/>
          </a:fillRef>
          <a:effectRef idx="0">
            <a:schemeClr val="accent6"/>
          </a:effectRef>
          <a:fontRef idx="minor">
            <a:schemeClr val="tx1"/>
          </a:fontRef>
        </p:style>
      </p:cxnSp>
      <p:pic>
        <p:nvPicPr>
          <p:cNvPr id="15" name="Picture 14">
            <a:extLst>
              <a:ext uri="{FF2B5EF4-FFF2-40B4-BE49-F238E27FC236}">
                <a16:creationId xmlns:a16="http://schemas.microsoft.com/office/drawing/2014/main" id="{73675606-4D8E-433C-BFBB-4F2C43D82E2C}"/>
              </a:ext>
            </a:extLst>
          </p:cNvPr>
          <p:cNvPicPr>
            <a:picLocks noChangeAspect="1"/>
          </p:cNvPicPr>
          <p:nvPr/>
        </p:nvPicPr>
        <p:blipFill>
          <a:blip r:embed="rId5"/>
          <a:stretch>
            <a:fillRect/>
          </a:stretch>
        </p:blipFill>
        <p:spPr>
          <a:xfrm>
            <a:off x="7638380" y="3408361"/>
            <a:ext cx="1327904" cy="3303021"/>
          </a:xfrm>
          <a:prstGeom prst="rect">
            <a:avLst/>
          </a:prstGeom>
          <a:ln>
            <a:solidFill>
              <a:schemeClr val="accent6"/>
            </a:solidFill>
          </a:ln>
        </p:spPr>
      </p:pic>
      <p:sp>
        <p:nvSpPr>
          <p:cNvPr id="19" name="Arrow: Right 18">
            <a:extLst>
              <a:ext uri="{FF2B5EF4-FFF2-40B4-BE49-F238E27FC236}">
                <a16:creationId xmlns:a16="http://schemas.microsoft.com/office/drawing/2014/main" id="{F44E99CC-8DE3-4D6F-83EF-07FFC9D7BDAE}"/>
              </a:ext>
            </a:extLst>
          </p:cNvPr>
          <p:cNvSpPr/>
          <p:nvPr/>
        </p:nvSpPr>
        <p:spPr>
          <a:xfrm rot="10800000">
            <a:off x="8461513" y="3851544"/>
            <a:ext cx="386220" cy="182538"/>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D84F621-0DA6-438A-928B-6044F1EAE8D2}"/>
              </a:ext>
            </a:extLst>
          </p:cNvPr>
          <p:cNvSpPr/>
          <p:nvPr/>
        </p:nvSpPr>
        <p:spPr>
          <a:xfrm>
            <a:off x="7564582" y="3512127"/>
            <a:ext cx="519543" cy="24357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93192B8-D303-4B79-ABF3-E104A6BFD0F3}"/>
              </a:ext>
            </a:extLst>
          </p:cNvPr>
          <p:cNvSpPr/>
          <p:nvPr/>
        </p:nvSpPr>
        <p:spPr>
          <a:xfrm>
            <a:off x="4208318" y="1828339"/>
            <a:ext cx="4868014" cy="15175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AA19D33-46F4-41A1-BBBE-8CD0EF24EBFA}"/>
              </a:ext>
            </a:extLst>
          </p:cNvPr>
          <p:cNvSpPr/>
          <p:nvPr/>
        </p:nvSpPr>
        <p:spPr>
          <a:xfrm>
            <a:off x="4208318" y="3345872"/>
            <a:ext cx="4868014" cy="227922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C295439-0789-4F7B-A52A-587EFD5D39DA}"/>
              </a:ext>
            </a:extLst>
          </p:cNvPr>
          <p:cNvSpPr/>
          <p:nvPr/>
        </p:nvSpPr>
        <p:spPr>
          <a:xfrm>
            <a:off x="4208316" y="5625099"/>
            <a:ext cx="4868011" cy="80191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Right 17">
            <a:extLst>
              <a:ext uri="{FF2B5EF4-FFF2-40B4-BE49-F238E27FC236}">
                <a16:creationId xmlns:a16="http://schemas.microsoft.com/office/drawing/2014/main" id="{03903009-0E00-40A4-A81E-472AA0DBBF32}"/>
              </a:ext>
            </a:extLst>
          </p:cNvPr>
          <p:cNvSpPr/>
          <p:nvPr/>
        </p:nvSpPr>
        <p:spPr>
          <a:xfrm rot="10800000">
            <a:off x="8690115" y="5934788"/>
            <a:ext cx="315662" cy="136402"/>
          </a:xfrm>
          <a:prstGeom prst="right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Badge 1 with solid fill">
            <a:extLst>
              <a:ext uri="{FF2B5EF4-FFF2-40B4-BE49-F238E27FC236}">
                <a16:creationId xmlns:a16="http://schemas.microsoft.com/office/drawing/2014/main" id="{13A89881-7DAE-4767-A3EA-1C10CEE3C8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43770" y="2150721"/>
            <a:ext cx="422514" cy="422514"/>
          </a:xfrm>
          <a:prstGeom prst="rect">
            <a:avLst/>
          </a:prstGeom>
        </p:spPr>
      </p:pic>
      <p:pic>
        <p:nvPicPr>
          <p:cNvPr id="33" name="Graphic 32" descr="Badge with solid fill">
            <a:extLst>
              <a:ext uri="{FF2B5EF4-FFF2-40B4-BE49-F238E27FC236}">
                <a16:creationId xmlns:a16="http://schemas.microsoft.com/office/drawing/2014/main" id="{C74F6E07-B817-48E3-AF57-4D127AEFBD3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32076" y="2873050"/>
            <a:ext cx="424554" cy="424554"/>
          </a:xfrm>
          <a:prstGeom prst="rect">
            <a:avLst/>
          </a:prstGeom>
        </p:spPr>
      </p:pic>
      <p:pic>
        <p:nvPicPr>
          <p:cNvPr id="35" name="Graphic 34" descr="Badge 3 with solid fill">
            <a:extLst>
              <a:ext uri="{FF2B5EF4-FFF2-40B4-BE49-F238E27FC236}">
                <a16:creationId xmlns:a16="http://schemas.microsoft.com/office/drawing/2014/main" id="{4137C78C-2703-4A84-BC79-3430C209D5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616150" y="3986349"/>
            <a:ext cx="405155" cy="405155"/>
          </a:xfrm>
          <a:prstGeom prst="rect">
            <a:avLst/>
          </a:prstGeom>
        </p:spPr>
      </p:pic>
      <p:pic>
        <p:nvPicPr>
          <p:cNvPr id="37" name="Graphic 36" descr="Badge 4 with solid fill">
            <a:extLst>
              <a:ext uri="{FF2B5EF4-FFF2-40B4-BE49-F238E27FC236}">
                <a16:creationId xmlns:a16="http://schemas.microsoft.com/office/drawing/2014/main" id="{EB370A82-8BBD-41A3-B9BB-EA9348CE6E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32076" y="6056158"/>
            <a:ext cx="425055" cy="425055"/>
          </a:xfrm>
          <a:prstGeom prst="rect">
            <a:avLst/>
          </a:prstGeom>
        </p:spPr>
      </p:pic>
    </p:spTree>
    <p:extLst>
      <p:ext uri="{BB962C8B-B14F-4D97-AF65-F5344CB8AC3E}">
        <p14:creationId xmlns:p14="http://schemas.microsoft.com/office/powerpoint/2010/main" val="4023305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5C3C-73F3-0315-7457-08EC37604601}"/>
              </a:ext>
            </a:extLst>
          </p:cNvPr>
          <p:cNvSpPr>
            <a:spLocks noGrp="1"/>
          </p:cNvSpPr>
          <p:nvPr>
            <p:ph type="title"/>
          </p:nvPr>
        </p:nvSpPr>
        <p:spPr/>
        <p:txBody>
          <a:bodyPr/>
          <a:lstStyle/>
          <a:p>
            <a:r>
              <a:rPr lang="en-US" dirty="0"/>
              <a:t>Variance Waiver</a:t>
            </a:r>
          </a:p>
        </p:txBody>
      </p:sp>
      <p:sp>
        <p:nvSpPr>
          <p:cNvPr id="3" name="Content Placeholder 2">
            <a:extLst>
              <a:ext uri="{FF2B5EF4-FFF2-40B4-BE49-F238E27FC236}">
                <a16:creationId xmlns:a16="http://schemas.microsoft.com/office/drawing/2014/main" id="{33A2E8A7-B3C8-A622-1EC9-2ADE70DFD7A7}"/>
              </a:ext>
            </a:extLst>
          </p:cNvPr>
          <p:cNvSpPr>
            <a:spLocks noGrp="1"/>
          </p:cNvSpPr>
          <p:nvPr>
            <p:ph idx="1"/>
          </p:nvPr>
        </p:nvSpPr>
        <p:spPr/>
        <p:txBody>
          <a:bodyPr/>
          <a:lstStyle/>
          <a:p>
            <a:pPr marL="0" indent="0">
              <a:buNone/>
            </a:pPr>
            <a:r>
              <a:rPr lang="en-US" dirty="0"/>
              <a:t>The Variance Waiver may waive course requirements 1 and 3 of the posted guidance; however, the Variance Waiver:</a:t>
            </a:r>
          </a:p>
          <a:p>
            <a:r>
              <a:rPr lang="en-US" dirty="0"/>
              <a:t>Does </a:t>
            </a:r>
            <a:r>
              <a:rPr lang="en-US" u="sng" dirty="0"/>
              <a:t>NOT</a:t>
            </a:r>
            <a:r>
              <a:rPr lang="en-US" dirty="0"/>
              <a:t> waive course requirements 2 or 4</a:t>
            </a:r>
          </a:p>
          <a:p>
            <a:r>
              <a:rPr lang="en-US" dirty="0"/>
              <a:t>Does </a:t>
            </a:r>
            <a:r>
              <a:rPr lang="en-US" u="sng" dirty="0"/>
              <a:t>NOT</a:t>
            </a:r>
            <a:r>
              <a:rPr lang="en-US" dirty="0"/>
              <a:t> waive course documentation requirements</a:t>
            </a:r>
          </a:p>
          <a:p>
            <a:r>
              <a:rPr lang="en-US" dirty="0"/>
              <a:t>Does </a:t>
            </a:r>
            <a:r>
              <a:rPr lang="en-US" u="sng" dirty="0"/>
              <a:t>NOT </a:t>
            </a:r>
            <a:r>
              <a:rPr lang="en-US" dirty="0"/>
              <a:t>waive individual student funding or audit documentation requirements.</a:t>
            </a:r>
          </a:p>
        </p:txBody>
      </p:sp>
      <p:sp>
        <p:nvSpPr>
          <p:cNvPr id="4" name="Slide Number Placeholder 3">
            <a:extLst>
              <a:ext uri="{FF2B5EF4-FFF2-40B4-BE49-F238E27FC236}">
                <a16:creationId xmlns:a16="http://schemas.microsoft.com/office/drawing/2014/main" id="{EEEC2C45-1A8C-2668-CD95-C1C88651E736}"/>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1452952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5DB8-7E8D-49BF-88D9-7EB1A6B52A26}"/>
              </a:ext>
            </a:extLst>
          </p:cNvPr>
          <p:cNvSpPr>
            <a:spLocks noGrp="1"/>
          </p:cNvSpPr>
          <p:nvPr>
            <p:ph type="title"/>
          </p:nvPr>
        </p:nvSpPr>
        <p:spPr/>
        <p:txBody>
          <a:bodyPr/>
          <a:lstStyle/>
          <a:p>
            <a:r>
              <a:rPr lang="en-US" dirty="0"/>
              <a:t>Variance Waiver</a:t>
            </a:r>
          </a:p>
        </p:txBody>
      </p:sp>
      <p:sp>
        <p:nvSpPr>
          <p:cNvPr id="3" name="Content Placeholder 2">
            <a:extLst>
              <a:ext uri="{FF2B5EF4-FFF2-40B4-BE49-F238E27FC236}">
                <a16:creationId xmlns:a16="http://schemas.microsoft.com/office/drawing/2014/main" id="{A5B43FAE-2D6A-4EC4-877A-7AA695DC5359}"/>
              </a:ext>
            </a:extLst>
          </p:cNvPr>
          <p:cNvSpPr>
            <a:spLocks noGrp="1"/>
          </p:cNvSpPr>
          <p:nvPr>
            <p:ph idx="1"/>
          </p:nvPr>
        </p:nvSpPr>
        <p:spPr/>
        <p:txBody>
          <a:bodyPr>
            <a:normAutofit/>
          </a:bodyPr>
          <a:lstStyle/>
          <a:p>
            <a:pPr marL="0" indent="0">
              <a:buNone/>
            </a:pPr>
            <a:r>
              <a:rPr lang="en-US" dirty="0"/>
              <a:t>The Variance Waiver waives the following course requirements only:</a:t>
            </a:r>
          </a:p>
        </p:txBody>
      </p:sp>
      <p:sp>
        <p:nvSpPr>
          <p:cNvPr id="4" name="Slide Number Placeholder 3">
            <a:extLst>
              <a:ext uri="{FF2B5EF4-FFF2-40B4-BE49-F238E27FC236}">
                <a16:creationId xmlns:a16="http://schemas.microsoft.com/office/drawing/2014/main" id="{CE00BC53-E6A3-4DB3-AC81-BD49589F7789}"/>
              </a:ext>
            </a:extLst>
          </p:cNvPr>
          <p:cNvSpPr>
            <a:spLocks noGrp="1"/>
          </p:cNvSpPr>
          <p:nvPr>
            <p:ph type="sldNum" sz="quarter" idx="12"/>
          </p:nvPr>
        </p:nvSpPr>
        <p:spPr/>
        <p:txBody>
          <a:bodyPr/>
          <a:lstStyle/>
          <a:p>
            <a:fld id="{C479D5F6-EDCB-402A-AC08-4943A1820E8F}" type="slidenum">
              <a:rPr lang="en-US" smtClean="0"/>
              <a:pPr/>
              <a:t>11</a:t>
            </a:fld>
            <a:endParaRPr lang="en-US" dirty="0"/>
          </a:p>
        </p:txBody>
      </p:sp>
      <p:graphicFrame>
        <p:nvGraphicFramePr>
          <p:cNvPr id="5" name="Content Placeholder 2">
            <a:extLst>
              <a:ext uri="{FF2B5EF4-FFF2-40B4-BE49-F238E27FC236}">
                <a16:creationId xmlns:a16="http://schemas.microsoft.com/office/drawing/2014/main" id="{B618467A-D1FB-4577-8E42-92277244F2DC}"/>
              </a:ext>
            </a:extLst>
          </p:cNvPr>
          <p:cNvGraphicFramePr>
            <a:graphicFrameLocks/>
          </p:cNvGraphicFramePr>
          <p:nvPr>
            <p:extLst>
              <p:ext uri="{D42A27DB-BD31-4B8C-83A1-F6EECF244321}">
                <p14:modId xmlns:p14="http://schemas.microsoft.com/office/powerpoint/2010/main" val="3240335497"/>
              </p:ext>
            </p:extLst>
          </p:nvPr>
        </p:nvGraphicFramePr>
        <p:xfrm>
          <a:off x="628650" y="2794000"/>
          <a:ext cx="7660217" cy="314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603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3886-BADA-FE9E-A639-F8AFA244500F}"/>
              </a:ext>
            </a:extLst>
          </p:cNvPr>
          <p:cNvSpPr>
            <a:spLocks noGrp="1"/>
          </p:cNvSpPr>
          <p:nvPr>
            <p:ph type="title"/>
          </p:nvPr>
        </p:nvSpPr>
        <p:spPr/>
        <p:txBody>
          <a:bodyPr/>
          <a:lstStyle/>
          <a:p>
            <a:r>
              <a:rPr lang="en-US" dirty="0"/>
              <a:t>Variance Waiver</a:t>
            </a:r>
          </a:p>
        </p:txBody>
      </p:sp>
      <p:sp>
        <p:nvSpPr>
          <p:cNvPr id="3" name="Content Placeholder 2">
            <a:extLst>
              <a:ext uri="{FF2B5EF4-FFF2-40B4-BE49-F238E27FC236}">
                <a16:creationId xmlns:a16="http://schemas.microsoft.com/office/drawing/2014/main" id="{DD043CC2-73D1-0F6E-76E0-DCFDA9758114}"/>
              </a:ext>
            </a:extLst>
          </p:cNvPr>
          <p:cNvSpPr>
            <a:spLocks noGrp="1"/>
          </p:cNvSpPr>
          <p:nvPr>
            <p:ph idx="1"/>
          </p:nvPr>
        </p:nvSpPr>
        <p:spPr/>
        <p:txBody>
          <a:bodyPr/>
          <a:lstStyle/>
          <a:p>
            <a:pPr marL="0" indent="0">
              <a:buNone/>
            </a:pPr>
            <a:r>
              <a:rPr lang="en-US" dirty="0"/>
              <a:t>2-year Variance Waiver:</a:t>
            </a:r>
          </a:p>
          <a:p>
            <a:r>
              <a:rPr lang="en-US" dirty="0"/>
              <a:t>Districts and schools had the opportunity to request a Variance Waiver during the 2021-2022 school year; Variance Waivers granted during the 2021-2022 school year are good for 2 years (2021-2022 </a:t>
            </a:r>
            <a:r>
              <a:rPr lang="en-US" b="1" dirty="0"/>
              <a:t>and</a:t>
            </a:r>
            <a:r>
              <a:rPr lang="en-US" dirty="0"/>
              <a:t> 2022-2023).</a:t>
            </a:r>
          </a:p>
          <a:p>
            <a:pPr marL="0" indent="0">
              <a:buNone/>
            </a:pPr>
            <a:endParaRPr lang="en-US" dirty="0"/>
          </a:p>
          <a:p>
            <a:pPr marL="0" indent="0">
              <a:buNone/>
            </a:pPr>
            <a:r>
              <a:rPr lang="en-US" dirty="0"/>
              <a:t>1-year Variance Waiver:</a:t>
            </a:r>
          </a:p>
          <a:p>
            <a:r>
              <a:rPr lang="en-US" dirty="0"/>
              <a:t>Districts and schools that did not request the Variance Waiver during the 2021-2022 school year can request a 1-year Variance Waiver that will apply to the 2022-2023 school year.</a:t>
            </a:r>
          </a:p>
        </p:txBody>
      </p:sp>
      <p:sp>
        <p:nvSpPr>
          <p:cNvPr id="4" name="Slide Number Placeholder 3">
            <a:extLst>
              <a:ext uri="{FF2B5EF4-FFF2-40B4-BE49-F238E27FC236}">
                <a16:creationId xmlns:a16="http://schemas.microsoft.com/office/drawing/2014/main" id="{5133FA42-05D5-133A-CE81-B23ABDED34D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184789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2D34-32B4-4F3D-84FF-AE8F82C7C871}"/>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679E8CC9-0D3E-4852-BB68-545DBB2CFE4D}"/>
              </a:ext>
            </a:extLst>
          </p:cNvPr>
          <p:cNvSpPr>
            <a:spLocks noGrp="1"/>
          </p:cNvSpPr>
          <p:nvPr>
            <p:ph idx="1"/>
          </p:nvPr>
        </p:nvSpPr>
        <p:spPr/>
        <p:txBody>
          <a:bodyPr>
            <a:normAutofit/>
          </a:bodyPr>
          <a:lstStyle/>
          <a:p>
            <a:pPr marL="0" indent="0">
              <a:buNone/>
            </a:pPr>
            <a:r>
              <a:rPr lang="en-US" dirty="0"/>
              <a:t>The Variance Waiver process consists of 2 steps:</a:t>
            </a:r>
          </a:p>
        </p:txBody>
      </p:sp>
      <p:sp>
        <p:nvSpPr>
          <p:cNvPr id="4" name="Slide Number Placeholder 3">
            <a:extLst>
              <a:ext uri="{FF2B5EF4-FFF2-40B4-BE49-F238E27FC236}">
                <a16:creationId xmlns:a16="http://schemas.microsoft.com/office/drawing/2014/main" id="{63BBEB57-F96B-4A34-A21D-12BA3A90F9E6}"/>
              </a:ext>
            </a:extLst>
          </p:cNvPr>
          <p:cNvSpPr>
            <a:spLocks noGrp="1"/>
          </p:cNvSpPr>
          <p:nvPr>
            <p:ph type="sldNum" sz="quarter" idx="12"/>
          </p:nvPr>
        </p:nvSpPr>
        <p:spPr/>
        <p:txBody>
          <a:bodyPr/>
          <a:lstStyle/>
          <a:p>
            <a:fld id="{C479D5F6-EDCB-402A-AC08-4943A1820E8F}" type="slidenum">
              <a:rPr lang="en-US" smtClean="0"/>
              <a:pPr/>
              <a:t>13</a:t>
            </a:fld>
            <a:endParaRPr lang="en-US" dirty="0"/>
          </a:p>
        </p:txBody>
      </p:sp>
      <p:graphicFrame>
        <p:nvGraphicFramePr>
          <p:cNvPr id="5" name="Diagram 4">
            <a:extLst>
              <a:ext uri="{FF2B5EF4-FFF2-40B4-BE49-F238E27FC236}">
                <a16:creationId xmlns:a16="http://schemas.microsoft.com/office/drawing/2014/main" id="{0406193A-29B5-415F-B716-E4D1EE80D336}"/>
              </a:ext>
            </a:extLst>
          </p:cNvPr>
          <p:cNvGraphicFramePr/>
          <p:nvPr>
            <p:extLst>
              <p:ext uri="{D42A27DB-BD31-4B8C-83A1-F6EECF244321}">
                <p14:modId xmlns:p14="http://schemas.microsoft.com/office/powerpoint/2010/main" val="2259414445"/>
              </p:ext>
            </p:extLst>
          </p:nvPr>
        </p:nvGraphicFramePr>
        <p:xfrm>
          <a:off x="896171" y="1895310"/>
          <a:ext cx="717256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677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A1DC-74AA-E968-3256-6E9A8C2558FE}"/>
              </a:ext>
            </a:extLst>
          </p:cNvPr>
          <p:cNvSpPr>
            <a:spLocks noGrp="1"/>
          </p:cNvSpPr>
          <p:nvPr>
            <p:ph type="title"/>
          </p:nvPr>
        </p:nvSpPr>
        <p:spPr/>
        <p:txBody>
          <a:bodyPr/>
          <a:lstStyle/>
          <a:p>
            <a:r>
              <a:rPr lang="en-US" dirty="0"/>
              <a:t>Initial Variance Waiver Request</a:t>
            </a:r>
          </a:p>
        </p:txBody>
      </p:sp>
      <p:sp>
        <p:nvSpPr>
          <p:cNvPr id="3" name="Content Placeholder 2">
            <a:extLst>
              <a:ext uri="{FF2B5EF4-FFF2-40B4-BE49-F238E27FC236}">
                <a16:creationId xmlns:a16="http://schemas.microsoft.com/office/drawing/2014/main" id="{DC2CF956-4B31-B652-7E58-09E65BA1EE28}"/>
              </a:ext>
            </a:extLst>
          </p:cNvPr>
          <p:cNvSpPr>
            <a:spLocks noGrp="1"/>
          </p:cNvSpPr>
          <p:nvPr>
            <p:ph idx="1"/>
          </p:nvPr>
        </p:nvSpPr>
        <p:spPr/>
        <p:txBody>
          <a:bodyPr>
            <a:normAutofit fontScale="92500"/>
          </a:bodyPr>
          <a:lstStyle/>
          <a:p>
            <a:pPr marL="0" indent="0">
              <a:buNone/>
            </a:pPr>
            <a:r>
              <a:rPr lang="en-US" dirty="0"/>
              <a:t>The purpose of the Initial Variance Waiver Request is for districts and schools to notify CDE of their intent to utilize an existing waiver, or request a new waiver, for the 2022-2023 school year through the completion of the corresponding survey by the applicable deadline.</a:t>
            </a:r>
          </a:p>
          <a:p>
            <a:pPr marL="0" indent="0">
              <a:buNone/>
            </a:pPr>
            <a:endParaRPr lang="en-US" dirty="0"/>
          </a:p>
          <a:p>
            <a:r>
              <a:rPr lang="en-US" dirty="0"/>
              <a:t>Districts and schools </a:t>
            </a:r>
            <a:r>
              <a:rPr lang="en-US" b="1" dirty="0"/>
              <a:t>continuing with a 2-year Variance Waiver </a:t>
            </a:r>
            <a:r>
              <a:rPr lang="en-US" dirty="0"/>
              <a:t>should complete the survey found at the following link no later than </a:t>
            </a:r>
            <a:r>
              <a:rPr lang="en-US" b="1" dirty="0"/>
              <a:t>June 15, 2022</a:t>
            </a:r>
            <a:r>
              <a:rPr lang="en-US" dirty="0"/>
              <a:t>: </a:t>
            </a:r>
            <a:r>
              <a:rPr lang="en-US" dirty="0">
                <a:hlinkClick r:id="rId2"/>
              </a:rPr>
              <a:t>https://forms.gle/cQxziqRQ1dUstJfv8</a:t>
            </a:r>
            <a:r>
              <a:rPr lang="en-US" dirty="0"/>
              <a:t> </a:t>
            </a:r>
          </a:p>
          <a:p>
            <a:pPr marL="0" indent="0">
              <a:buNone/>
            </a:pPr>
            <a:endParaRPr lang="en-US" dirty="0"/>
          </a:p>
          <a:p>
            <a:r>
              <a:rPr lang="en-US" dirty="0"/>
              <a:t>Districts and schools requesting a </a:t>
            </a:r>
            <a:r>
              <a:rPr lang="en-US" b="1" dirty="0"/>
              <a:t>new 1-year Variance Waiver </a:t>
            </a:r>
            <a:r>
              <a:rPr lang="en-US" dirty="0"/>
              <a:t>should complete the survey found at the following link no later than </a:t>
            </a:r>
            <a:r>
              <a:rPr lang="en-US" b="1" dirty="0"/>
              <a:t>August 15, 2022</a:t>
            </a:r>
            <a:r>
              <a:rPr lang="en-US" dirty="0"/>
              <a:t>: </a:t>
            </a:r>
            <a:r>
              <a:rPr lang="en-US" dirty="0">
                <a:hlinkClick r:id="rId3"/>
              </a:rPr>
              <a:t>https://forms.gle/RaNEpZNA6B5Johrq7</a:t>
            </a:r>
            <a:endParaRPr lang="en-US" dirty="0"/>
          </a:p>
          <a:p>
            <a:endParaRPr lang="en-US" dirty="0"/>
          </a:p>
        </p:txBody>
      </p:sp>
      <p:sp>
        <p:nvSpPr>
          <p:cNvPr id="4" name="Slide Number Placeholder 3">
            <a:extLst>
              <a:ext uri="{FF2B5EF4-FFF2-40B4-BE49-F238E27FC236}">
                <a16:creationId xmlns:a16="http://schemas.microsoft.com/office/drawing/2014/main" id="{998475A1-6EC2-0083-2F83-B0FCE8267D8D}"/>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210818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2D34-32B4-4F3D-84FF-AE8F82C7C871}"/>
              </a:ext>
            </a:extLst>
          </p:cNvPr>
          <p:cNvSpPr>
            <a:spLocks noGrp="1"/>
          </p:cNvSpPr>
          <p:nvPr>
            <p:ph type="title"/>
          </p:nvPr>
        </p:nvSpPr>
        <p:spPr/>
        <p:txBody>
          <a:bodyPr/>
          <a:lstStyle/>
          <a:p>
            <a:r>
              <a:rPr lang="en-US" dirty="0"/>
              <a:t>Formal Variance Waiver Request</a:t>
            </a:r>
          </a:p>
        </p:txBody>
      </p:sp>
      <p:sp>
        <p:nvSpPr>
          <p:cNvPr id="3" name="Content Placeholder 2">
            <a:extLst>
              <a:ext uri="{FF2B5EF4-FFF2-40B4-BE49-F238E27FC236}">
                <a16:creationId xmlns:a16="http://schemas.microsoft.com/office/drawing/2014/main" id="{679E8CC9-0D3E-4852-BB68-545DBB2CFE4D}"/>
              </a:ext>
            </a:extLst>
          </p:cNvPr>
          <p:cNvSpPr>
            <a:spLocks noGrp="1"/>
          </p:cNvSpPr>
          <p:nvPr>
            <p:ph idx="1"/>
          </p:nvPr>
        </p:nvSpPr>
        <p:spPr/>
        <p:txBody>
          <a:bodyPr>
            <a:normAutofit fontScale="92500" lnSpcReduction="20000"/>
          </a:bodyPr>
          <a:lstStyle/>
          <a:p>
            <a:pPr marL="0" indent="0">
              <a:buNone/>
            </a:pPr>
            <a:r>
              <a:rPr lang="en-US" dirty="0"/>
              <a:t>The Formal Variance Waiver Request includes the completion of two forms that must be completed and submitted to CDE via Syncplicity no later </a:t>
            </a:r>
            <a:r>
              <a:rPr lang="en-US" b="1" dirty="0">
                <a:solidFill>
                  <a:srgbClr val="FF0000"/>
                </a:solidFill>
              </a:rPr>
              <a:t>December 2, 2022</a:t>
            </a:r>
            <a:r>
              <a:rPr lang="en-US" dirty="0"/>
              <a:t>:</a:t>
            </a:r>
          </a:p>
          <a:p>
            <a:r>
              <a:rPr lang="en-US" b="1" dirty="0"/>
              <a:t>Data Form</a:t>
            </a:r>
          </a:p>
          <a:p>
            <a:pPr lvl="1"/>
            <a:r>
              <a:rPr lang="en-US" dirty="0"/>
              <a:t>One data form is required for each entity for which a waiver request was submitted</a:t>
            </a:r>
          </a:p>
          <a:p>
            <a:pPr lvl="1"/>
            <a:r>
              <a:rPr lang="en-US" dirty="0"/>
              <a:t>Identifies total number of learning models the district or school has implemented and to which the Variance Waiver applies </a:t>
            </a:r>
          </a:p>
          <a:p>
            <a:pPr lvl="1"/>
            <a:r>
              <a:rPr lang="en-US" dirty="0"/>
              <a:t>Gives specific high-level information about each model</a:t>
            </a:r>
          </a:p>
          <a:p>
            <a:pPr lvl="1"/>
            <a:r>
              <a:rPr lang="en-US" dirty="0"/>
              <a:t>Lists all students reported in the 2022 Student October Count who were participating in those instructional models and to whom the waiver would apply for funding purposes</a:t>
            </a:r>
          </a:p>
          <a:p>
            <a:r>
              <a:rPr lang="en-US" b="1" dirty="0"/>
              <a:t>Narrative Answer Form </a:t>
            </a:r>
          </a:p>
          <a:p>
            <a:pPr lvl="1"/>
            <a:r>
              <a:rPr lang="en-US" dirty="0"/>
              <a:t>One narrative form is required for </a:t>
            </a:r>
            <a:r>
              <a:rPr lang="en-US" b="1" u="sng" dirty="0"/>
              <a:t>each </a:t>
            </a:r>
            <a:r>
              <a:rPr lang="en-US" dirty="0"/>
              <a:t>learning model identified in the Data Form </a:t>
            </a:r>
          </a:p>
          <a:p>
            <a:pPr lvl="1"/>
            <a:r>
              <a:rPr lang="en-US" dirty="0"/>
              <a:t>Describes various aspects of each model with context and qualitative details</a:t>
            </a:r>
          </a:p>
        </p:txBody>
      </p:sp>
      <p:sp>
        <p:nvSpPr>
          <p:cNvPr id="4" name="Slide Number Placeholder 3">
            <a:extLst>
              <a:ext uri="{FF2B5EF4-FFF2-40B4-BE49-F238E27FC236}">
                <a16:creationId xmlns:a16="http://schemas.microsoft.com/office/drawing/2014/main" id="{63BBEB57-F96B-4A34-A21D-12BA3A90F9E6}"/>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63463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5999A-7F4A-CEB3-4957-2BF540F84F7F}"/>
              </a:ext>
            </a:extLst>
          </p:cNvPr>
          <p:cNvSpPr>
            <a:spLocks noGrp="1"/>
          </p:cNvSpPr>
          <p:nvPr>
            <p:ph type="title"/>
          </p:nvPr>
        </p:nvSpPr>
        <p:spPr/>
        <p:txBody>
          <a:bodyPr/>
          <a:lstStyle/>
          <a:p>
            <a:r>
              <a:rPr lang="en-US" dirty="0"/>
              <a:t>Formal Variance Waiver Request Forms</a:t>
            </a:r>
          </a:p>
        </p:txBody>
      </p:sp>
      <p:sp>
        <p:nvSpPr>
          <p:cNvPr id="3" name="Content Placeholder 2">
            <a:extLst>
              <a:ext uri="{FF2B5EF4-FFF2-40B4-BE49-F238E27FC236}">
                <a16:creationId xmlns:a16="http://schemas.microsoft.com/office/drawing/2014/main" id="{83EC095E-4DE5-BD11-6F15-EDA0756EFC8E}"/>
              </a:ext>
            </a:extLst>
          </p:cNvPr>
          <p:cNvSpPr>
            <a:spLocks noGrp="1"/>
          </p:cNvSpPr>
          <p:nvPr>
            <p:ph idx="1"/>
          </p:nvPr>
        </p:nvSpPr>
        <p:spPr/>
        <p:txBody>
          <a:bodyPr/>
          <a:lstStyle/>
          <a:p>
            <a:r>
              <a:rPr lang="en-US" dirty="0"/>
              <a:t>Both the Data Form and the Narrative Answer Form templates will be uploaded to the district’s or school’s main BLI Syncplicity folder.</a:t>
            </a:r>
          </a:p>
        </p:txBody>
      </p:sp>
      <p:sp>
        <p:nvSpPr>
          <p:cNvPr id="4" name="Slide Number Placeholder 3">
            <a:extLst>
              <a:ext uri="{FF2B5EF4-FFF2-40B4-BE49-F238E27FC236}">
                <a16:creationId xmlns:a16="http://schemas.microsoft.com/office/drawing/2014/main" id="{D0DB3816-8B48-9F12-0BE5-51F8948561D0}"/>
              </a:ext>
            </a:extLst>
          </p:cNvPr>
          <p:cNvSpPr>
            <a:spLocks noGrp="1"/>
          </p:cNvSpPr>
          <p:nvPr>
            <p:ph type="sldNum" sz="quarter" idx="12"/>
          </p:nvPr>
        </p:nvSpPr>
        <p:spPr/>
        <p:txBody>
          <a:bodyPr/>
          <a:lstStyle/>
          <a:p>
            <a:fld id="{C479D5F6-EDCB-402A-AC08-4943A1820E8F}" type="slidenum">
              <a:rPr lang="en-US" smtClean="0"/>
              <a:pPr/>
              <a:t>16</a:t>
            </a:fld>
            <a:endParaRPr lang="en-US" dirty="0"/>
          </a:p>
        </p:txBody>
      </p:sp>
      <p:graphicFrame>
        <p:nvGraphicFramePr>
          <p:cNvPr id="5" name="Diagram 4">
            <a:extLst>
              <a:ext uri="{FF2B5EF4-FFF2-40B4-BE49-F238E27FC236}">
                <a16:creationId xmlns:a16="http://schemas.microsoft.com/office/drawing/2014/main" id="{77E966E8-BF73-19CE-B544-AB186048D94D}"/>
              </a:ext>
            </a:extLst>
          </p:cNvPr>
          <p:cNvGraphicFramePr/>
          <p:nvPr>
            <p:extLst>
              <p:ext uri="{D42A27DB-BD31-4B8C-83A1-F6EECF244321}">
                <p14:modId xmlns:p14="http://schemas.microsoft.com/office/powerpoint/2010/main" val="2113622992"/>
              </p:ext>
            </p:extLst>
          </p:nvPr>
        </p:nvGraphicFramePr>
        <p:xfrm>
          <a:off x="356658" y="2657742"/>
          <a:ext cx="8430683" cy="3445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862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C596-5A2F-4984-8F13-0BD856B44A38}"/>
              </a:ext>
            </a:extLst>
          </p:cNvPr>
          <p:cNvSpPr>
            <a:spLocks noGrp="1"/>
          </p:cNvSpPr>
          <p:nvPr>
            <p:ph type="title"/>
          </p:nvPr>
        </p:nvSpPr>
        <p:spPr/>
        <p:txBody>
          <a:bodyPr/>
          <a:lstStyle/>
          <a:p>
            <a:r>
              <a:rPr lang="en-US" dirty="0"/>
              <a:t>Syncplicity Folders</a:t>
            </a:r>
          </a:p>
        </p:txBody>
      </p:sp>
      <p:sp>
        <p:nvSpPr>
          <p:cNvPr id="3" name="Content Placeholder 2">
            <a:extLst>
              <a:ext uri="{FF2B5EF4-FFF2-40B4-BE49-F238E27FC236}">
                <a16:creationId xmlns:a16="http://schemas.microsoft.com/office/drawing/2014/main" id="{36C368EA-A4A8-4543-975F-AE74B5ED2B1F}"/>
              </a:ext>
            </a:extLst>
          </p:cNvPr>
          <p:cNvSpPr>
            <a:spLocks noGrp="1"/>
          </p:cNvSpPr>
          <p:nvPr>
            <p:ph idx="1"/>
          </p:nvPr>
        </p:nvSpPr>
        <p:spPr/>
        <p:txBody>
          <a:bodyPr>
            <a:normAutofit/>
          </a:bodyPr>
          <a:lstStyle/>
          <a:p>
            <a:r>
              <a:rPr lang="en-US" dirty="0"/>
              <a:t>CDE uses Syncplicity to securely share and transmit information containing Personally Identifiable Information (PII).</a:t>
            </a:r>
          </a:p>
          <a:p>
            <a:r>
              <a:rPr lang="en-US" dirty="0"/>
              <a:t>The Formal Variance Waiver forms for 2022-2023 will be available via Syncplicity on </a:t>
            </a:r>
            <a:r>
              <a:rPr lang="en-US" u="sng" dirty="0"/>
              <a:t>October 17, 2022</a:t>
            </a:r>
            <a:r>
              <a:rPr lang="en-US" dirty="0"/>
              <a:t>.  </a:t>
            </a:r>
          </a:p>
          <a:p>
            <a:pPr lvl="1"/>
            <a:r>
              <a:rPr lang="en-US" dirty="0"/>
              <a:t>Districts and schools with a  2-year Variance Waiver already have Syncplicity folders shared with them; this folder contains two subfolders: </a:t>
            </a:r>
          </a:p>
          <a:p>
            <a:pPr lvl="2"/>
            <a:r>
              <a:rPr lang="en-US" dirty="0"/>
              <a:t>21-22_Completed Variance Waiver Forms</a:t>
            </a:r>
          </a:p>
          <a:p>
            <a:pPr lvl="2"/>
            <a:r>
              <a:rPr lang="en-US" dirty="0"/>
              <a:t>22-23_Completed Variance Waiver Forms</a:t>
            </a:r>
          </a:p>
          <a:p>
            <a:pPr lvl="1"/>
            <a:r>
              <a:rPr lang="en-US" dirty="0"/>
              <a:t>Districts and schools with a 1-year Variance Waiver will have a Syncplicity folder shared with them; this folder will contain one subfolder:</a:t>
            </a:r>
          </a:p>
          <a:p>
            <a:pPr lvl="2"/>
            <a:r>
              <a:rPr lang="en-US" dirty="0"/>
              <a:t>22-23_Completed Variance Waiver Forms</a:t>
            </a:r>
          </a:p>
          <a:p>
            <a:endParaRPr lang="en-US" dirty="0"/>
          </a:p>
        </p:txBody>
      </p:sp>
      <p:sp>
        <p:nvSpPr>
          <p:cNvPr id="4" name="Slide Number Placeholder 3">
            <a:extLst>
              <a:ext uri="{FF2B5EF4-FFF2-40B4-BE49-F238E27FC236}">
                <a16:creationId xmlns:a16="http://schemas.microsoft.com/office/drawing/2014/main" id="{681CBDCD-4660-4C23-A48C-DEB55ACC2CE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405305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5A0D-EA8B-4B55-88E9-54FB6A05772B}"/>
              </a:ext>
            </a:extLst>
          </p:cNvPr>
          <p:cNvSpPr>
            <a:spLocks noGrp="1"/>
          </p:cNvSpPr>
          <p:nvPr>
            <p:ph type="title"/>
          </p:nvPr>
        </p:nvSpPr>
        <p:spPr>
          <a:xfrm>
            <a:off x="245193" y="254514"/>
            <a:ext cx="7181102" cy="756418"/>
          </a:xfrm>
        </p:spPr>
        <p:txBody>
          <a:bodyPr/>
          <a:lstStyle/>
          <a:p>
            <a:r>
              <a:rPr lang="en-US" dirty="0"/>
              <a:t>Syncplicity Folder: </a:t>
            </a:r>
            <a:r>
              <a:rPr lang="en-US" u="sng" dirty="0"/>
              <a:t>2-Year</a:t>
            </a:r>
            <a:r>
              <a:rPr lang="en-US" dirty="0"/>
              <a:t> Variance Waiver Holders</a:t>
            </a:r>
          </a:p>
        </p:txBody>
      </p:sp>
      <p:sp>
        <p:nvSpPr>
          <p:cNvPr id="4" name="Slide Number Placeholder 3">
            <a:extLst>
              <a:ext uri="{FF2B5EF4-FFF2-40B4-BE49-F238E27FC236}">
                <a16:creationId xmlns:a16="http://schemas.microsoft.com/office/drawing/2014/main" id="{2ADC2B98-27E6-47B7-BFED-ADD7DEBBF7D3}"/>
              </a:ext>
            </a:extLst>
          </p:cNvPr>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8" name="Content Placeholder 7">
            <a:extLst>
              <a:ext uri="{FF2B5EF4-FFF2-40B4-BE49-F238E27FC236}">
                <a16:creationId xmlns:a16="http://schemas.microsoft.com/office/drawing/2014/main" id="{C5FDB4E2-8FA3-7986-FB64-C24EF5BA63D5}"/>
              </a:ext>
            </a:extLst>
          </p:cNvPr>
          <p:cNvPicPr>
            <a:picLocks noGrp="1" noChangeAspect="1"/>
          </p:cNvPicPr>
          <p:nvPr>
            <p:ph idx="1"/>
          </p:nvPr>
        </p:nvPicPr>
        <p:blipFill>
          <a:blip r:embed="rId2"/>
          <a:stretch>
            <a:fillRect/>
          </a:stretch>
        </p:blipFill>
        <p:spPr>
          <a:xfrm>
            <a:off x="628650" y="2968078"/>
            <a:ext cx="7886700" cy="163145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8302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5A0D-EA8B-4B55-88E9-54FB6A05772B}"/>
              </a:ext>
            </a:extLst>
          </p:cNvPr>
          <p:cNvSpPr>
            <a:spLocks noGrp="1"/>
          </p:cNvSpPr>
          <p:nvPr>
            <p:ph type="title"/>
          </p:nvPr>
        </p:nvSpPr>
        <p:spPr>
          <a:xfrm>
            <a:off x="245193" y="254514"/>
            <a:ext cx="7181102" cy="756418"/>
          </a:xfrm>
        </p:spPr>
        <p:txBody>
          <a:bodyPr/>
          <a:lstStyle/>
          <a:p>
            <a:r>
              <a:rPr lang="en-US" dirty="0"/>
              <a:t>Syncplicity Folder: </a:t>
            </a:r>
            <a:r>
              <a:rPr lang="en-US" u="sng" dirty="0"/>
              <a:t>1-Year</a:t>
            </a:r>
            <a:r>
              <a:rPr lang="en-US" dirty="0"/>
              <a:t> Variance Waiver Holders</a:t>
            </a:r>
          </a:p>
        </p:txBody>
      </p:sp>
      <p:sp>
        <p:nvSpPr>
          <p:cNvPr id="4" name="Slide Number Placeholder 3">
            <a:extLst>
              <a:ext uri="{FF2B5EF4-FFF2-40B4-BE49-F238E27FC236}">
                <a16:creationId xmlns:a16="http://schemas.microsoft.com/office/drawing/2014/main" id="{2ADC2B98-27E6-47B7-BFED-ADD7DEBBF7D3}"/>
              </a:ext>
            </a:extLst>
          </p:cNvPr>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8" name="Content Placeholder 7">
            <a:extLst>
              <a:ext uri="{FF2B5EF4-FFF2-40B4-BE49-F238E27FC236}">
                <a16:creationId xmlns:a16="http://schemas.microsoft.com/office/drawing/2014/main" id="{7514E55E-E8F5-9F2D-6A9D-150719F89848}"/>
              </a:ext>
            </a:extLst>
          </p:cNvPr>
          <p:cNvPicPr>
            <a:picLocks noGrp="1" noChangeAspect="1"/>
          </p:cNvPicPr>
          <p:nvPr>
            <p:ph idx="1"/>
          </p:nvPr>
        </p:nvPicPr>
        <p:blipFill>
          <a:blip r:embed="rId2"/>
          <a:stretch>
            <a:fillRect/>
          </a:stretch>
        </p:blipFill>
        <p:spPr>
          <a:xfrm>
            <a:off x="628650" y="3117890"/>
            <a:ext cx="7886700" cy="1331833"/>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828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Variance Waiver Process</a:t>
            </a:r>
            <a:br>
              <a:rPr lang="en-US" dirty="0"/>
            </a:br>
            <a:r>
              <a:rPr lang="en-US" dirty="0"/>
              <a:t>Overview</a:t>
            </a:r>
            <a:br>
              <a:rPr lang="en-US" dirty="0"/>
            </a:br>
            <a:endParaRPr lang="en-US" dirty="0"/>
          </a:p>
        </p:txBody>
      </p:sp>
      <p:sp>
        <p:nvSpPr>
          <p:cNvPr id="3" name="Subtitle 2"/>
          <p:cNvSpPr>
            <a:spLocks noGrp="1"/>
          </p:cNvSpPr>
          <p:nvPr>
            <p:ph type="subTitle" idx="1"/>
          </p:nvPr>
        </p:nvSpPr>
        <p:spPr/>
        <p:txBody>
          <a:bodyPr>
            <a:normAutofit fontScale="92500" lnSpcReduction="10000"/>
          </a:bodyPr>
          <a:lstStyle/>
          <a:p>
            <a:r>
              <a:rPr lang="en-US" dirty="0"/>
              <a:t>Office of Blended and Online Learning</a:t>
            </a:r>
          </a:p>
          <a:p>
            <a:r>
              <a:rPr lang="en-US" dirty="0"/>
              <a:t>School Finance and Operations</a:t>
            </a:r>
          </a:p>
          <a:p>
            <a:r>
              <a:rPr lang="en-US" dirty="0"/>
              <a:t>Date: 05/24/2022</a:t>
            </a:r>
            <a:endParaRPr lang="en-US"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60C2B-CFAE-466F-B9F8-FC6C4151BA3F}"/>
              </a:ext>
            </a:extLst>
          </p:cNvPr>
          <p:cNvSpPr>
            <a:spLocks noGrp="1"/>
          </p:cNvSpPr>
          <p:nvPr>
            <p:ph type="title"/>
          </p:nvPr>
        </p:nvSpPr>
        <p:spPr/>
        <p:txBody>
          <a:bodyPr/>
          <a:lstStyle/>
          <a:p>
            <a:r>
              <a:rPr lang="en-US" dirty="0"/>
              <a:t>Instructions</a:t>
            </a:r>
          </a:p>
        </p:txBody>
      </p:sp>
      <p:sp>
        <p:nvSpPr>
          <p:cNvPr id="4" name="Slide Number Placeholder 3">
            <a:extLst>
              <a:ext uri="{FF2B5EF4-FFF2-40B4-BE49-F238E27FC236}">
                <a16:creationId xmlns:a16="http://schemas.microsoft.com/office/drawing/2014/main" id="{EBAFAD28-36C8-432D-BB32-1AC9D6D21853}"/>
              </a:ext>
            </a:extLst>
          </p:cNvPr>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10" name="Content Placeholder 9">
            <a:extLst>
              <a:ext uri="{FF2B5EF4-FFF2-40B4-BE49-F238E27FC236}">
                <a16:creationId xmlns:a16="http://schemas.microsoft.com/office/drawing/2014/main" id="{C5ECD1B1-3970-64F8-377A-52264B567CCC}"/>
              </a:ext>
            </a:extLst>
          </p:cNvPr>
          <p:cNvPicPr>
            <a:picLocks noGrp="1" noChangeAspect="1"/>
          </p:cNvPicPr>
          <p:nvPr>
            <p:ph idx="1"/>
          </p:nvPr>
        </p:nvPicPr>
        <p:blipFill>
          <a:blip r:embed="rId2"/>
          <a:stretch>
            <a:fillRect/>
          </a:stretch>
        </p:blipFill>
        <p:spPr>
          <a:xfrm>
            <a:off x="2280471" y="1380055"/>
            <a:ext cx="4154511" cy="536044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906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86-958F-408C-833C-FDDA854D51CB}"/>
              </a:ext>
            </a:extLst>
          </p:cNvPr>
          <p:cNvSpPr>
            <a:spLocks noGrp="1"/>
          </p:cNvSpPr>
          <p:nvPr>
            <p:ph type="title"/>
          </p:nvPr>
        </p:nvSpPr>
        <p:spPr/>
        <p:txBody>
          <a:bodyPr/>
          <a:lstStyle/>
          <a:p>
            <a:r>
              <a:rPr lang="en-US" dirty="0"/>
              <a:t>Completing the Forms</a:t>
            </a:r>
          </a:p>
        </p:txBody>
      </p:sp>
      <p:sp>
        <p:nvSpPr>
          <p:cNvPr id="3" name="Content Placeholder 2">
            <a:extLst>
              <a:ext uri="{FF2B5EF4-FFF2-40B4-BE49-F238E27FC236}">
                <a16:creationId xmlns:a16="http://schemas.microsoft.com/office/drawing/2014/main" id="{0F2A9690-E72C-4AD4-8D8C-89071BC27991}"/>
              </a:ext>
            </a:extLst>
          </p:cNvPr>
          <p:cNvSpPr>
            <a:spLocks noGrp="1"/>
          </p:cNvSpPr>
          <p:nvPr>
            <p:ph idx="1"/>
          </p:nvPr>
        </p:nvSpPr>
        <p:spPr/>
        <p:txBody>
          <a:bodyPr>
            <a:normAutofit fontScale="85000" lnSpcReduction="20000"/>
          </a:bodyPr>
          <a:lstStyle/>
          <a:p>
            <a:pPr marL="457200" indent="-457200">
              <a:buFont typeface="+mj-lt"/>
              <a:buAutoNum type="arabicPeriod"/>
            </a:pPr>
            <a:r>
              <a:rPr lang="en-US" dirty="0"/>
              <a:t>Identify how many different instructional models your district or school has implemented.</a:t>
            </a:r>
          </a:p>
          <a:p>
            <a:pPr marL="457200" indent="-457200">
              <a:buFont typeface="+mj-lt"/>
              <a:buAutoNum type="arabicPeriod"/>
            </a:pPr>
            <a:r>
              <a:rPr lang="en-US" dirty="0"/>
              <a:t>Complete the “Questions” tab on the Data Form (in Excel).</a:t>
            </a:r>
          </a:p>
          <a:p>
            <a:pPr marL="914400" lvl="1" indent="-457200">
              <a:buFont typeface="+mj-lt"/>
              <a:buAutoNum type="alphaLcPeriod"/>
            </a:pPr>
            <a:r>
              <a:rPr lang="en-US" dirty="0"/>
              <a:t>Fill out the top section, including the number of instructional models.</a:t>
            </a:r>
          </a:p>
          <a:p>
            <a:pPr marL="914400" lvl="1" indent="-457200">
              <a:buFont typeface="+mj-lt"/>
              <a:buAutoNum type="alphaLcPeriod"/>
            </a:pPr>
            <a:r>
              <a:rPr lang="en-US" dirty="0"/>
              <a:t>Fill out an Instructional Model question block for each different model.</a:t>
            </a:r>
          </a:p>
          <a:p>
            <a:pPr lvl="2"/>
            <a:r>
              <a:rPr lang="en-US" i="1" dirty="0"/>
              <a:t>Ex: if your district has 3 instructional models, you should fill out Instructional Model 1, Instructional Model 2, and Instructional Model 3.</a:t>
            </a:r>
          </a:p>
          <a:p>
            <a:pPr marL="457200" indent="-457200">
              <a:buFont typeface="+mj-lt"/>
              <a:buAutoNum type="arabicPeriod"/>
            </a:pPr>
            <a:r>
              <a:rPr lang="en-US" dirty="0"/>
              <a:t>Complete the “Student Data” tab on the Data Form (in Excel).</a:t>
            </a:r>
          </a:p>
          <a:p>
            <a:pPr marL="914400" lvl="1" indent="-457200">
              <a:buFont typeface="+mj-lt"/>
              <a:buAutoNum type="alphaLcPeriod"/>
            </a:pPr>
            <a:r>
              <a:rPr lang="en-US" dirty="0"/>
              <a:t>Enter the school code and SASID of each participating student.</a:t>
            </a:r>
          </a:p>
          <a:p>
            <a:pPr marL="914400" lvl="1" indent="-457200">
              <a:buFont typeface="+mj-lt"/>
              <a:buAutoNum type="alphaLcPeriod"/>
            </a:pPr>
            <a:r>
              <a:rPr lang="en-US" dirty="0"/>
              <a:t>Identify the instructional model in which each listed student was participating as of October 3, 2022 (and as reported in Student October).</a:t>
            </a:r>
          </a:p>
          <a:p>
            <a:pPr marL="457200" indent="-457200">
              <a:buFont typeface="+mj-lt"/>
              <a:buAutoNum type="arabicPeriod"/>
            </a:pPr>
            <a:r>
              <a:rPr lang="en-US" dirty="0"/>
              <a:t>For each instructional model, complete a “Narrative Form” (in Word).  </a:t>
            </a:r>
          </a:p>
          <a:p>
            <a:pPr marL="914400" lvl="1" indent="-457200">
              <a:buFont typeface="+mj-lt"/>
              <a:buAutoNum type="alphaLcPeriod"/>
            </a:pPr>
            <a:r>
              <a:rPr lang="en-US" dirty="0"/>
              <a:t>Label the Narrative Form with the number corresponding to the instructional model number used on the data form.</a:t>
            </a:r>
          </a:p>
          <a:p>
            <a:pPr marL="914400" lvl="1" indent="-457200">
              <a:buFont typeface="+mj-lt"/>
              <a:buAutoNum type="alphaLcPeriod"/>
            </a:pPr>
            <a:r>
              <a:rPr lang="en-US" dirty="0"/>
              <a:t>Answer all questions in detail, specific to the instructional model being discussed.</a:t>
            </a:r>
          </a:p>
          <a:p>
            <a:pPr lvl="2"/>
            <a:r>
              <a:rPr lang="en-US" i="1" dirty="0"/>
              <a:t>Ex: if your district has 2 instructional models to which the Variance Waiver applies, you should complete 2 Narrative Forms.</a:t>
            </a:r>
          </a:p>
        </p:txBody>
      </p:sp>
      <p:sp>
        <p:nvSpPr>
          <p:cNvPr id="4" name="Slide Number Placeholder 3">
            <a:extLst>
              <a:ext uri="{FF2B5EF4-FFF2-40B4-BE49-F238E27FC236}">
                <a16:creationId xmlns:a16="http://schemas.microsoft.com/office/drawing/2014/main" id="{E6F7F1F2-7782-4EF3-B6B8-C551C153EA1E}"/>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54395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BA70-8ED4-4D23-8E71-BBCADFB3426C}"/>
              </a:ext>
            </a:extLst>
          </p:cNvPr>
          <p:cNvSpPr>
            <a:spLocks noGrp="1"/>
          </p:cNvSpPr>
          <p:nvPr>
            <p:ph type="title"/>
          </p:nvPr>
        </p:nvSpPr>
        <p:spPr/>
        <p:txBody>
          <a:bodyPr/>
          <a:lstStyle/>
          <a:p>
            <a:r>
              <a:rPr lang="en-US" dirty="0"/>
              <a:t>Data Form— “Questions” tab</a:t>
            </a:r>
          </a:p>
        </p:txBody>
      </p:sp>
      <p:pic>
        <p:nvPicPr>
          <p:cNvPr id="6" name="Content Placeholder 5">
            <a:extLst>
              <a:ext uri="{FF2B5EF4-FFF2-40B4-BE49-F238E27FC236}">
                <a16:creationId xmlns:a16="http://schemas.microsoft.com/office/drawing/2014/main" id="{6E7D919F-BB0B-4AC3-9568-926E38792892}"/>
              </a:ext>
            </a:extLst>
          </p:cNvPr>
          <p:cNvPicPr>
            <a:picLocks noGrp="1" noChangeAspect="1"/>
          </p:cNvPicPr>
          <p:nvPr>
            <p:ph idx="1"/>
          </p:nvPr>
        </p:nvPicPr>
        <p:blipFill>
          <a:blip r:embed="rId2"/>
          <a:stretch>
            <a:fillRect/>
          </a:stretch>
        </p:blipFill>
        <p:spPr>
          <a:xfrm>
            <a:off x="1371110" y="1463675"/>
            <a:ext cx="6401780" cy="4640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7A3FCF0B-1006-4F1A-A422-23F38B2D9A86}"/>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723919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9BF7E-D455-4092-8FB7-287BEAA46C29}"/>
              </a:ext>
            </a:extLst>
          </p:cNvPr>
          <p:cNvSpPr>
            <a:spLocks noGrp="1"/>
          </p:cNvSpPr>
          <p:nvPr>
            <p:ph type="title"/>
          </p:nvPr>
        </p:nvSpPr>
        <p:spPr/>
        <p:txBody>
          <a:bodyPr/>
          <a:lstStyle/>
          <a:p>
            <a:r>
              <a:rPr lang="en-US" dirty="0"/>
              <a:t>Data Form— “Student Data” tab</a:t>
            </a:r>
          </a:p>
        </p:txBody>
      </p:sp>
      <p:pic>
        <p:nvPicPr>
          <p:cNvPr id="6" name="Content Placeholder 5">
            <a:extLst>
              <a:ext uri="{FF2B5EF4-FFF2-40B4-BE49-F238E27FC236}">
                <a16:creationId xmlns:a16="http://schemas.microsoft.com/office/drawing/2014/main" id="{F8E2760E-D2AC-42A2-8C1B-24DDACD6B8B7}"/>
              </a:ext>
            </a:extLst>
          </p:cNvPr>
          <p:cNvPicPr>
            <a:picLocks noGrp="1" noChangeAspect="1"/>
          </p:cNvPicPr>
          <p:nvPr>
            <p:ph idx="1"/>
          </p:nvPr>
        </p:nvPicPr>
        <p:blipFill>
          <a:blip r:embed="rId2"/>
          <a:stretch>
            <a:fillRect/>
          </a:stretch>
        </p:blipFill>
        <p:spPr>
          <a:xfrm>
            <a:off x="1004887" y="2197894"/>
            <a:ext cx="7134225"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EED7A912-D473-46D5-A84B-EDC6B870215F}"/>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3988557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0BC1-2270-474E-9085-CCF7160F7FEB}"/>
              </a:ext>
            </a:extLst>
          </p:cNvPr>
          <p:cNvSpPr>
            <a:spLocks noGrp="1"/>
          </p:cNvSpPr>
          <p:nvPr>
            <p:ph type="title"/>
          </p:nvPr>
        </p:nvSpPr>
        <p:spPr/>
        <p:txBody>
          <a:bodyPr/>
          <a:lstStyle/>
          <a:p>
            <a:r>
              <a:rPr lang="en-US" dirty="0"/>
              <a:t>Narrative Form</a:t>
            </a:r>
          </a:p>
        </p:txBody>
      </p:sp>
      <p:pic>
        <p:nvPicPr>
          <p:cNvPr id="6" name="Content Placeholder 5">
            <a:extLst>
              <a:ext uri="{FF2B5EF4-FFF2-40B4-BE49-F238E27FC236}">
                <a16:creationId xmlns:a16="http://schemas.microsoft.com/office/drawing/2014/main" id="{481F934F-9FB0-4717-BEE6-BC357878516C}"/>
              </a:ext>
            </a:extLst>
          </p:cNvPr>
          <p:cNvPicPr>
            <a:picLocks noGrp="1" noChangeAspect="1"/>
          </p:cNvPicPr>
          <p:nvPr>
            <p:ph idx="1"/>
          </p:nvPr>
        </p:nvPicPr>
        <p:blipFill>
          <a:blip r:embed="rId2"/>
          <a:stretch>
            <a:fillRect/>
          </a:stretch>
        </p:blipFill>
        <p:spPr>
          <a:xfrm>
            <a:off x="418744" y="1300347"/>
            <a:ext cx="7833774" cy="4803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BC876E39-4258-415E-8E7C-DD52C0D62401}"/>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65179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34796"/>
            <a:ext cx="7772400" cy="4102333"/>
          </a:xfrm>
        </p:spPr>
        <p:txBody>
          <a:bodyPr>
            <a:normAutofit/>
          </a:bodyPr>
          <a:lstStyle/>
          <a:p>
            <a:pPr algn="l"/>
            <a:r>
              <a:rPr lang="en-US" dirty="0"/>
              <a:t>Contact:</a:t>
            </a:r>
            <a:br>
              <a:rPr lang="en-US" dirty="0"/>
            </a:br>
            <a:br>
              <a:rPr lang="en-US" dirty="0"/>
            </a:br>
            <a:r>
              <a:rPr lang="en-US" dirty="0">
                <a:hlinkClick r:id="rId2"/>
              </a:rPr>
              <a:t>BLI@cde.state.co.us</a:t>
            </a:r>
            <a:br>
              <a:rPr lang="en-US" dirty="0"/>
            </a:br>
            <a:br>
              <a:rPr lang="en-US" dirty="0"/>
            </a:br>
            <a:br>
              <a:rPr lang="en-US" dirty="0"/>
            </a:br>
            <a:endParaRPr lang="en-US" sz="2000"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Agenda</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Defining the Variance Waiver</a:t>
            </a:r>
          </a:p>
          <a:p>
            <a:pPr lvl="1"/>
            <a:r>
              <a:rPr lang="en-US" dirty="0"/>
              <a:t>Related Guidance &amp; Resources for Other Purposes</a:t>
            </a:r>
          </a:p>
          <a:p>
            <a:pPr lvl="1"/>
            <a:r>
              <a:rPr lang="en-US" dirty="0"/>
              <a:t>Blended Learning and Supplemental Online Guidance</a:t>
            </a:r>
          </a:p>
          <a:p>
            <a:pPr lvl="1"/>
            <a:r>
              <a:rPr lang="en-US" dirty="0"/>
              <a:t>Variances Available</a:t>
            </a:r>
          </a:p>
          <a:p>
            <a:pPr marL="457200" indent="-457200">
              <a:buFont typeface="+mj-lt"/>
              <a:buAutoNum type="arabicPeriod"/>
            </a:pPr>
            <a:r>
              <a:rPr lang="en-US" dirty="0"/>
              <a:t>Variance Waiver Process</a:t>
            </a:r>
          </a:p>
          <a:p>
            <a:pPr lvl="1"/>
            <a:r>
              <a:rPr lang="en-US" dirty="0"/>
              <a:t>Phases</a:t>
            </a:r>
          </a:p>
          <a:p>
            <a:pPr lvl="1"/>
            <a:r>
              <a:rPr lang="en-US" dirty="0"/>
              <a:t>Using Syncplicity</a:t>
            </a:r>
          </a:p>
          <a:p>
            <a:pPr marL="457200" indent="-457200">
              <a:buFont typeface="+mj-lt"/>
              <a:buAutoNum type="arabicPeriod"/>
            </a:pPr>
            <a:r>
              <a:rPr lang="en-US" dirty="0"/>
              <a:t>Required Forms</a:t>
            </a:r>
          </a:p>
          <a:p>
            <a:pPr lvl="1"/>
            <a:r>
              <a:rPr lang="en-US" dirty="0"/>
              <a:t>Data Form</a:t>
            </a:r>
          </a:p>
          <a:p>
            <a:pPr lvl="1"/>
            <a:r>
              <a:rPr lang="en-US" dirty="0"/>
              <a:t>Narrative Form</a:t>
            </a:r>
          </a:p>
        </p:txBody>
      </p:sp>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8B78-09C5-42EB-AAE4-241AD81D31E7}"/>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997482F9-BDF6-410D-9972-6FEE27DD5546}"/>
              </a:ext>
            </a:extLst>
          </p:cNvPr>
          <p:cNvSpPr>
            <a:spLocks noGrp="1"/>
          </p:cNvSpPr>
          <p:nvPr>
            <p:ph idx="1"/>
          </p:nvPr>
        </p:nvSpPr>
        <p:spPr/>
        <p:txBody>
          <a:bodyPr>
            <a:normAutofit lnSpcReduction="10000"/>
          </a:bodyPr>
          <a:lstStyle/>
          <a:p>
            <a:pPr marL="0">
              <a:spcBef>
                <a:spcPts val="0"/>
              </a:spcBef>
            </a:pPr>
            <a:r>
              <a:rPr lang="en-US" sz="1800" b="1" dirty="0">
                <a:latin typeface="Calibri" panose="020F0502020204030204" pitchFamily="34" charset="0"/>
              </a:rPr>
              <a:t>Instructional Model</a:t>
            </a:r>
          </a:p>
          <a:p>
            <a:pPr marL="800100" lvl="1" indent="-342900">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Planned program of services falling outside of the posted guidance for using Supplemental Online and/or Blended Learning Courses for funding purposes.</a:t>
            </a:r>
          </a:p>
          <a:p>
            <a:pPr marL="457200" lvl="1" indent="0">
              <a:spcBef>
                <a:spcPts val="0"/>
              </a:spcBef>
              <a:buNone/>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Supplemental Online Course</a:t>
            </a:r>
            <a:endParaRPr lang="en-US" sz="1800" dirty="0">
              <a:effectLst/>
              <a:latin typeface="Calibri" panose="020F0502020204030204" pitchFamily="34" charset="0"/>
              <a:ea typeface="Calibri" panose="020F0502020204030204" pitchFamily="34" charset="0"/>
            </a:endParaRPr>
          </a:p>
          <a:p>
            <a:pPr marL="800100" lvl="1" indent="-342900">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As described in the posted Supplemental Online guidance, “Supplemental Online courses” refer to courses taken by students enrolled in traditional, brick-and mortar schools (i.e., those with funding codes 80, 82, 85, or 86) in which all of the instruction is received off-site, digitally (with some element of student control over the time, place, path, and/or pace of participation). </a:t>
            </a:r>
          </a:p>
          <a:p>
            <a:pPr marL="457200" lvl="1" indent="0">
              <a:spcBef>
                <a:spcPts val="0"/>
              </a:spcBef>
              <a:buNone/>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latin typeface="Calibri" panose="020F0502020204030204" pitchFamily="34" charset="0"/>
              </a:rPr>
              <a:t>Blended Learning Course</a:t>
            </a:r>
          </a:p>
          <a:p>
            <a:pPr marL="800100" lvl="1" indent="-342900">
              <a:spcBef>
                <a:spcPts val="0"/>
              </a:spcBef>
              <a:buFont typeface="Symbol" panose="05050102010706020507" pitchFamily="18" charset="2"/>
              <a:buChar char=""/>
            </a:pPr>
            <a:r>
              <a:rPr lang="en-US" sz="1400" dirty="0">
                <a:effectLst/>
                <a:latin typeface="Calibri" panose="020F0502020204030204" pitchFamily="34" charset="0"/>
                <a:ea typeface="Calibri" panose="020F0502020204030204" pitchFamily="34" charset="0"/>
              </a:rPr>
              <a:t>As described in the posted Blended Learning guidance, “Blended Learning courses” refer to courses taken by students enrolled in traditional, brick-and-mortar schools (i.e., those with funding codes 80, 82, 85, or 86) in which some of the instruction is regularly received in person on-site and some of the instruction is received regularly off-site, digitally (with some element of student control over the time, place, path, and/or pace of participation). </a:t>
            </a:r>
          </a:p>
          <a:p>
            <a:pPr marL="457200" lvl="1" indent="0">
              <a:spcBef>
                <a:spcPts val="0"/>
              </a:spcBef>
              <a:buNone/>
            </a:pPr>
            <a:endParaRPr lang="en-US" sz="1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Online School Or Program</a:t>
            </a:r>
          </a:p>
          <a:p>
            <a:pPr marL="800100" marR="0" lvl="1" indent="-342900">
              <a:lnSpc>
                <a:spcPct val="100000"/>
              </a:lnSpc>
              <a:spcBef>
                <a:spcPts val="0"/>
              </a:spcBef>
              <a:spcAft>
                <a:spcPts val="0"/>
              </a:spcAft>
              <a:buFont typeface="Symbol" panose="05050102010706020507" pitchFamily="18" charset="2"/>
              <a:buChar char=""/>
            </a:pPr>
            <a:r>
              <a:rPr lang="en-US" sz="1400" dirty="0">
                <a:latin typeface="Calibri" panose="020F0502020204030204" pitchFamily="34" charset="0"/>
              </a:rPr>
              <a:t>An “Online School or Program” does not refer to vendors of particular software, curriculums, or “online courses” (such as Edgenuity, CDLS, Gradpoint, K12, etc.) nor online schools or programs operating out of the state of Colorado (such as Florida Virtual Academy).  It is either a Colorado online public school, or online program operated by a Colorado school district or BOCES that has submitted Authorizers Assurances to the CDE Office of Blended and Online Learning and meets the statutory definition of an online school or program.</a:t>
            </a:r>
          </a:p>
        </p:txBody>
      </p:sp>
      <p:sp>
        <p:nvSpPr>
          <p:cNvPr id="4" name="Slide Number Placeholder 3">
            <a:extLst>
              <a:ext uri="{FF2B5EF4-FFF2-40B4-BE49-F238E27FC236}">
                <a16:creationId xmlns:a16="http://schemas.microsoft.com/office/drawing/2014/main" id="{F8D4372F-0881-4870-A5D5-78E496C6ABCD}"/>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768781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8832-C385-26F7-882A-72AA11EE9841}"/>
              </a:ext>
            </a:extLst>
          </p:cNvPr>
          <p:cNvSpPr>
            <a:spLocks noGrp="1"/>
          </p:cNvSpPr>
          <p:nvPr>
            <p:ph type="title"/>
          </p:nvPr>
        </p:nvSpPr>
        <p:spPr>
          <a:xfrm>
            <a:off x="245193" y="254514"/>
            <a:ext cx="8270157" cy="756418"/>
          </a:xfrm>
        </p:spPr>
        <p:txBody>
          <a:bodyPr/>
          <a:lstStyle/>
          <a:p>
            <a:r>
              <a:rPr lang="en-US" dirty="0"/>
              <a:t>Guidance for Blended Learning and Supplemental Online Courses</a:t>
            </a:r>
          </a:p>
        </p:txBody>
      </p:sp>
      <p:sp>
        <p:nvSpPr>
          <p:cNvPr id="3" name="Content Placeholder 2">
            <a:extLst>
              <a:ext uri="{FF2B5EF4-FFF2-40B4-BE49-F238E27FC236}">
                <a16:creationId xmlns:a16="http://schemas.microsoft.com/office/drawing/2014/main" id="{9322B0A9-4FC3-9390-CCFA-BCA069C6D4A5}"/>
              </a:ext>
            </a:extLst>
          </p:cNvPr>
          <p:cNvSpPr>
            <a:spLocks noGrp="1"/>
          </p:cNvSpPr>
          <p:nvPr>
            <p:ph idx="1"/>
          </p:nvPr>
        </p:nvSpPr>
        <p:spPr/>
        <p:txBody>
          <a:bodyPr>
            <a:normAutofit lnSpcReduction="10000"/>
          </a:bodyPr>
          <a:lstStyle/>
          <a:p>
            <a:r>
              <a:rPr lang="en-US" dirty="0"/>
              <a:t>Posted guidance can be found in the </a:t>
            </a:r>
            <a:r>
              <a:rPr lang="en-US" dirty="0">
                <a:hlinkClick r:id="rId2"/>
              </a:rPr>
              <a:t>2021 Student October Count Audit Resource Guide</a:t>
            </a:r>
            <a:r>
              <a:rPr lang="en-US" dirty="0"/>
              <a:t>.</a:t>
            </a:r>
          </a:p>
          <a:p>
            <a:pPr marL="0" indent="0">
              <a:buNone/>
            </a:pPr>
            <a:endParaRPr lang="en-US" dirty="0"/>
          </a:p>
          <a:p>
            <a:r>
              <a:rPr lang="en-US" dirty="0"/>
              <a:t>These sections of the Guide will remain the same for the 2022-2023 school year.</a:t>
            </a:r>
          </a:p>
          <a:p>
            <a:pPr marL="0" indent="0">
              <a:buNone/>
            </a:pPr>
            <a:endParaRPr lang="en-US" dirty="0"/>
          </a:p>
          <a:p>
            <a:r>
              <a:rPr lang="en-US" dirty="0"/>
              <a:t>The 2022 Student October Count resource guide will be posted on or before July 1, 2022.</a:t>
            </a:r>
          </a:p>
          <a:p>
            <a:pPr marL="0" indent="0">
              <a:buNone/>
            </a:pPr>
            <a:endParaRPr lang="en-US" dirty="0"/>
          </a:p>
          <a:p>
            <a:r>
              <a:rPr lang="en-US" dirty="0"/>
              <a:t>Guides can be found on the School Auditing Office’s Pupil Count webpage:</a:t>
            </a:r>
          </a:p>
          <a:p>
            <a:pPr lvl="1"/>
            <a:r>
              <a:rPr lang="en-US" dirty="0">
                <a:hlinkClick r:id="rId3"/>
              </a:rPr>
              <a:t>http://www.cde.state.co.us/cdefinance/auditunit_pupilcount</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B7CF483-9202-9995-4D16-91EDC2D45E1E}"/>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215232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13ED-4C03-358D-5424-2C95D521F720}"/>
              </a:ext>
            </a:extLst>
          </p:cNvPr>
          <p:cNvSpPr>
            <a:spLocks noGrp="1"/>
          </p:cNvSpPr>
          <p:nvPr>
            <p:ph type="title"/>
          </p:nvPr>
        </p:nvSpPr>
        <p:spPr>
          <a:xfrm>
            <a:off x="245193" y="254514"/>
            <a:ext cx="8270157" cy="756418"/>
          </a:xfrm>
        </p:spPr>
        <p:txBody>
          <a:bodyPr/>
          <a:lstStyle/>
          <a:p>
            <a:r>
              <a:rPr lang="en-US" dirty="0"/>
              <a:t>Guidance for Blended Learning and Supplemental Online Courses</a:t>
            </a:r>
          </a:p>
        </p:txBody>
      </p:sp>
      <p:sp>
        <p:nvSpPr>
          <p:cNvPr id="3" name="Content Placeholder 2">
            <a:extLst>
              <a:ext uri="{FF2B5EF4-FFF2-40B4-BE49-F238E27FC236}">
                <a16:creationId xmlns:a16="http://schemas.microsoft.com/office/drawing/2014/main" id="{77C4CBBB-79FD-1EFB-F5B9-DD8D73DC8D87}"/>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The Student October Count Audit Resource Guide addresses not only the general funding and audit documentation requirements at the student level, but also specific course and documentation requirements for course types such as Blended Learning and Supplemental Online courses.</a:t>
            </a:r>
          </a:p>
          <a:p>
            <a:pPr marL="0" indent="0">
              <a:buNone/>
            </a:pPr>
            <a:endParaRPr lang="en-US" dirty="0"/>
          </a:p>
        </p:txBody>
      </p:sp>
      <p:sp>
        <p:nvSpPr>
          <p:cNvPr id="4" name="Slide Number Placeholder 3">
            <a:extLst>
              <a:ext uri="{FF2B5EF4-FFF2-40B4-BE49-F238E27FC236}">
                <a16:creationId xmlns:a16="http://schemas.microsoft.com/office/drawing/2014/main" id="{DD2372C7-C9B3-B1A3-2A13-C28391EA8C10}"/>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94193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A93D-525E-6051-1071-5CD4D1AE7014}"/>
              </a:ext>
            </a:extLst>
          </p:cNvPr>
          <p:cNvSpPr>
            <a:spLocks noGrp="1"/>
          </p:cNvSpPr>
          <p:nvPr>
            <p:ph type="title"/>
          </p:nvPr>
        </p:nvSpPr>
        <p:spPr>
          <a:xfrm>
            <a:off x="245193" y="254514"/>
            <a:ext cx="7292198" cy="756418"/>
          </a:xfrm>
        </p:spPr>
        <p:txBody>
          <a:bodyPr/>
          <a:lstStyle/>
          <a:p>
            <a:r>
              <a:rPr lang="en-US" dirty="0"/>
              <a:t>2021 Student October Count Audit Resource Guide	</a:t>
            </a:r>
          </a:p>
        </p:txBody>
      </p:sp>
      <p:pic>
        <p:nvPicPr>
          <p:cNvPr id="6" name="Content Placeholder 5">
            <a:extLst>
              <a:ext uri="{FF2B5EF4-FFF2-40B4-BE49-F238E27FC236}">
                <a16:creationId xmlns:a16="http://schemas.microsoft.com/office/drawing/2014/main" id="{7577BAD8-4C7A-D501-41C7-8F2F62E27A59}"/>
              </a:ext>
            </a:extLst>
          </p:cNvPr>
          <p:cNvPicPr>
            <a:picLocks noGrp="1" noChangeAspect="1"/>
          </p:cNvPicPr>
          <p:nvPr>
            <p:ph idx="1"/>
          </p:nvPr>
        </p:nvPicPr>
        <p:blipFill>
          <a:blip r:embed="rId2"/>
          <a:stretch>
            <a:fillRect/>
          </a:stretch>
        </p:blipFill>
        <p:spPr>
          <a:xfrm>
            <a:off x="2367186" y="1463675"/>
            <a:ext cx="4026118" cy="512881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9A434DB8-71D0-0C18-C0F8-11FF3BAF3724}"/>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27618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04A6-73E5-4DF2-9BA8-97D4CB3626B7}"/>
              </a:ext>
            </a:extLst>
          </p:cNvPr>
          <p:cNvSpPr>
            <a:spLocks noGrp="1"/>
          </p:cNvSpPr>
          <p:nvPr>
            <p:ph type="title"/>
          </p:nvPr>
        </p:nvSpPr>
        <p:spPr>
          <a:xfrm>
            <a:off x="245193" y="254514"/>
            <a:ext cx="8129686" cy="756418"/>
          </a:xfrm>
        </p:spPr>
        <p:txBody>
          <a:bodyPr/>
          <a:lstStyle/>
          <a:p>
            <a:r>
              <a:rPr lang="en-US" dirty="0"/>
              <a:t>Course Requirements:  Blended Learning and Supplemental Online Courses</a:t>
            </a:r>
          </a:p>
        </p:txBody>
      </p:sp>
      <p:sp>
        <p:nvSpPr>
          <p:cNvPr id="3" name="Content Placeholder 2">
            <a:extLst>
              <a:ext uri="{FF2B5EF4-FFF2-40B4-BE49-F238E27FC236}">
                <a16:creationId xmlns:a16="http://schemas.microsoft.com/office/drawing/2014/main" id="{7E0B5175-3532-43A5-95D6-D7E11FAA4CB3}"/>
              </a:ext>
            </a:extLst>
          </p:cNvPr>
          <p:cNvSpPr>
            <a:spLocks noGrp="1"/>
          </p:cNvSpPr>
          <p:nvPr>
            <p:ph idx="1"/>
          </p:nvPr>
        </p:nvSpPr>
        <p:spPr/>
        <p:txBody>
          <a:bodyPr>
            <a:normAutofit/>
          </a:bodyPr>
          <a:lstStyle/>
          <a:p>
            <a:pPr marL="0" indent="0">
              <a:buNone/>
            </a:pPr>
            <a:r>
              <a:rPr lang="en-US" sz="2000" dirty="0"/>
              <a:t>As outlined in the posted guidance, the following </a:t>
            </a:r>
            <a:r>
              <a:rPr lang="en-US" sz="2000" u="sng" dirty="0"/>
              <a:t>requirements</a:t>
            </a:r>
            <a:r>
              <a:rPr lang="en-US" sz="2000" dirty="0"/>
              <a:t> must be met in order to include Blended Learning and Supplemental Online </a:t>
            </a:r>
            <a:r>
              <a:rPr lang="en-US" sz="2000" u="sng" dirty="0"/>
              <a:t>courses</a:t>
            </a:r>
            <a:r>
              <a:rPr lang="en-US" sz="2000" dirty="0"/>
              <a:t> in the determination for funding:</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E012BC73-7038-4615-B08E-9D8AFA6D9355}"/>
              </a:ext>
            </a:extLst>
          </p:cNvPr>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5" name="Content Placeholder 2">
            <a:extLst>
              <a:ext uri="{FF2B5EF4-FFF2-40B4-BE49-F238E27FC236}">
                <a16:creationId xmlns:a16="http://schemas.microsoft.com/office/drawing/2014/main" id="{53D9B98E-4BEE-49C4-9EB5-62A213142A55}"/>
              </a:ext>
            </a:extLst>
          </p:cNvPr>
          <p:cNvGraphicFramePr>
            <a:graphicFrameLocks/>
          </p:cNvGraphicFramePr>
          <p:nvPr>
            <p:extLst>
              <p:ext uri="{D42A27DB-BD31-4B8C-83A1-F6EECF244321}">
                <p14:modId xmlns:p14="http://schemas.microsoft.com/office/powerpoint/2010/main" val="1748263597"/>
              </p:ext>
            </p:extLst>
          </p:nvPr>
        </p:nvGraphicFramePr>
        <p:xfrm>
          <a:off x="781050" y="2167466"/>
          <a:ext cx="7516283" cy="4088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96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AFEA-3E08-B6E5-C18E-3C056FF78C1B}"/>
              </a:ext>
            </a:extLst>
          </p:cNvPr>
          <p:cNvSpPr>
            <a:spLocks noGrp="1"/>
          </p:cNvSpPr>
          <p:nvPr>
            <p:ph type="title"/>
          </p:nvPr>
        </p:nvSpPr>
        <p:spPr>
          <a:xfrm>
            <a:off x="245193" y="254514"/>
            <a:ext cx="8270157" cy="756418"/>
          </a:xfrm>
        </p:spPr>
        <p:txBody>
          <a:bodyPr/>
          <a:lstStyle/>
          <a:p>
            <a:r>
              <a:rPr lang="en-US" dirty="0"/>
              <a:t>Course Documentation Requirements: Blended Learning and Supplemental Online Courses</a:t>
            </a:r>
          </a:p>
        </p:txBody>
      </p:sp>
      <p:sp>
        <p:nvSpPr>
          <p:cNvPr id="3" name="Content Placeholder 2">
            <a:extLst>
              <a:ext uri="{FF2B5EF4-FFF2-40B4-BE49-F238E27FC236}">
                <a16:creationId xmlns:a16="http://schemas.microsoft.com/office/drawing/2014/main" id="{D461883F-EA78-BC23-15B2-E35014687C74}"/>
              </a:ext>
            </a:extLst>
          </p:cNvPr>
          <p:cNvSpPr>
            <a:spLocks noGrp="1"/>
          </p:cNvSpPr>
          <p:nvPr>
            <p:ph idx="1"/>
          </p:nvPr>
        </p:nvSpPr>
        <p:spPr/>
        <p:txBody>
          <a:bodyPr>
            <a:noAutofit/>
          </a:bodyPr>
          <a:lstStyle/>
          <a:p>
            <a:pPr marL="0" indent="0">
              <a:buNone/>
            </a:pPr>
            <a:r>
              <a:rPr lang="en-US" sz="2000" dirty="0"/>
              <a:t>To include the digitally-delivered, off-site portion of course instruction in the determination for funding, the following </a:t>
            </a:r>
            <a:r>
              <a:rPr lang="en-US" sz="2000" u="sng" dirty="0"/>
              <a:t>documentation</a:t>
            </a:r>
            <a:r>
              <a:rPr lang="en-US" sz="2000" dirty="0"/>
              <a:t> must be provided at the time of audit:</a:t>
            </a:r>
          </a:p>
          <a:p>
            <a:r>
              <a:rPr lang="en-US" sz="2000" dirty="0"/>
              <a:t>Policy: Local Board of Education definition of educational process which specifically includes Blended Learning and/or Supplemental Online courses.</a:t>
            </a:r>
          </a:p>
          <a:p>
            <a:r>
              <a:rPr lang="en-US" sz="2000" dirty="0"/>
              <a:t>Governance: Description of district policy that outlines:</a:t>
            </a:r>
          </a:p>
          <a:p>
            <a:pPr lvl="1"/>
            <a:r>
              <a:rPr lang="en-US" sz="1800" dirty="0"/>
              <a:t>Acceptable synchronous/asynchronous ways in which teacher-pupil instruction and contact time can occur outside of the classroom</a:t>
            </a:r>
          </a:p>
          <a:p>
            <a:pPr lvl="1"/>
            <a:r>
              <a:rPr lang="en-US" sz="1800" dirty="0"/>
              <a:t>Acceptable ways in which attendance/participation will be documented during the off-site portion of the class</a:t>
            </a:r>
          </a:p>
          <a:p>
            <a:r>
              <a:rPr lang="en-US" sz="2000" dirty="0"/>
              <a:t>Schedule clearly indicating the dates/times in which students receive in-person/synchronous instruction (Course Requirement #3)</a:t>
            </a:r>
          </a:p>
          <a:p>
            <a:r>
              <a:rPr lang="en-US" sz="2000" dirty="0"/>
              <a:t>List of all Blended Learning and Supplemental Online courses being offered during the fall term at each school</a:t>
            </a:r>
          </a:p>
        </p:txBody>
      </p:sp>
      <p:sp>
        <p:nvSpPr>
          <p:cNvPr id="4" name="Slide Number Placeholder 3">
            <a:extLst>
              <a:ext uri="{FF2B5EF4-FFF2-40B4-BE49-F238E27FC236}">
                <a16:creationId xmlns:a16="http://schemas.microsoft.com/office/drawing/2014/main" id="{766A3BE8-121E-733B-6B4F-9FD8D6BB75F9}"/>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015230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1442</TotalTime>
  <Words>1995</Words>
  <Application>Microsoft Office PowerPoint</Application>
  <PresentationFormat>On-screen Show (4:3)</PresentationFormat>
  <Paragraphs>187</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Courier New</vt:lpstr>
      <vt:lpstr>Museo Slab 500</vt:lpstr>
      <vt:lpstr>Segoe UI</vt:lpstr>
      <vt:lpstr>Symbol</vt:lpstr>
      <vt:lpstr>Office Theme</vt:lpstr>
      <vt:lpstr>Welcome to Formal Variance Waiver Process Overview</vt:lpstr>
      <vt:lpstr>Variance Waiver Process Overview </vt:lpstr>
      <vt:lpstr>Detailed Agenda</vt:lpstr>
      <vt:lpstr>Terminology</vt:lpstr>
      <vt:lpstr>Guidance for Blended Learning and Supplemental Online Courses</vt:lpstr>
      <vt:lpstr>Guidance for Blended Learning and Supplemental Online Courses</vt:lpstr>
      <vt:lpstr>2021 Student October Count Audit Resource Guide </vt:lpstr>
      <vt:lpstr>Course Requirements:  Blended Learning and Supplemental Online Courses</vt:lpstr>
      <vt:lpstr>Course Documentation Requirements: Blended Learning and Supplemental Online Courses</vt:lpstr>
      <vt:lpstr>Variance Waiver</vt:lpstr>
      <vt:lpstr>Variance Waiver</vt:lpstr>
      <vt:lpstr>Variance Waiver</vt:lpstr>
      <vt:lpstr>Process</vt:lpstr>
      <vt:lpstr>Initial Variance Waiver Request</vt:lpstr>
      <vt:lpstr>Formal Variance Waiver Request</vt:lpstr>
      <vt:lpstr>Formal Variance Waiver Request Forms</vt:lpstr>
      <vt:lpstr>Syncplicity Folders</vt:lpstr>
      <vt:lpstr>Syncplicity Folder: 2-Year Variance Waiver Holders</vt:lpstr>
      <vt:lpstr>Syncplicity Folder: 1-Year Variance Waiver Holders</vt:lpstr>
      <vt:lpstr>Instructions</vt:lpstr>
      <vt:lpstr>Completing the Forms</vt:lpstr>
      <vt:lpstr>Data Form— “Questions” tab</vt:lpstr>
      <vt:lpstr>Data Form— “Student Data” tab</vt:lpstr>
      <vt:lpstr>Narrative Form</vt:lpstr>
      <vt:lpstr>Contact:  BLI@cde.state.co.us   </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Klemm, Mallorie</cp:lastModifiedBy>
  <cp:revision>129</cp:revision>
  <cp:lastPrinted>2019-08-07T13:26:32Z</cp:lastPrinted>
  <dcterms:created xsi:type="dcterms:W3CDTF">2019-06-25T17:30:52Z</dcterms:created>
  <dcterms:modified xsi:type="dcterms:W3CDTF">2022-05-23T16:25:54Z</dcterms:modified>
</cp:coreProperties>
</file>