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 id="2147483676" r:id="rId2"/>
    <p:sldMasterId id="2147483690" r:id="rId3"/>
    <p:sldMasterId id="2147483691" r:id="rId4"/>
    <p:sldMasterId id="2147483648" r:id="rId5"/>
  </p:sldMasterIdLst>
  <p:notesMasterIdLst>
    <p:notesMasterId r:id="rId33"/>
  </p:notesMasterIdLst>
  <p:sldIdLst>
    <p:sldId id="273" r:id="rId6"/>
    <p:sldId id="364" r:id="rId7"/>
    <p:sldId id="431" r:id="rId8"/>
    <p:sldId id="432" r:id="rId9"/>
    <p:sldId id="384" r:id="rId10"/>
    <p:sldId id="378" r:id="rId11"/>
    <p:sldId id="413" r:id="rId12"/>
    <p:sldId id="418" r:id="rId13"/>
    <p:sldId id="419" r:id="rId14"/>
    <p:sldId id="420" r:id="rId15"/>
    <p:sldId id="421" r:id="rId16"/>
    <p:sldId id="422" r:id="rId17"/>
    <p:sldId id="423" r:id="rId18"/>
    <p:sldId id="424" r:id="rId19"/>
    <p:sldId id="425" r:id="rId20"/>
    <p:sldId id="426" r:id="rId21"/>
    <p:sldId id="427" r:id="rId22"/>
    <p:sldId id="410" r:id="rId23"/>
    <p:sldId id="272" r:id="rId24"/>
    <p:sldId id="303" r:id="rId25"/>
    <p:sldId id="304" r:id="rId26"/>
    <p:sldId id="428" r:id="rId27"/>
    <p:sldId id="415" r:id="rId28"/>
    <p:sldId id="414" r:id="rId29"/>
    <p:sldId id="412" r:id="rId30"/>
    <p:sldId id="409" r:id="rId31"/>
    <p:sldId id="406" r:id="rId32"/>
  </p:sldIdLst>
  <p:sldSz cx="9144000" cy="6858000" type="screen4x3"/>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8BC9"/>
    <a:srgbClr val="EF75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9918" autoAdjust="0"/>
  </p:normalViewPr>
  <p:slideViewPr>
    <p:cSldViewPr snapToGrid="0">
      <p:cViewPr varScale="1">
        <p:scale>
          <a:sx n="53" d="100"/>
          <a:sy n="53" d="100"/>
        </p:scale>
        <p:origin x="1568" y="4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19922F-56C3-47DB-A7BC-3C5C6194160D}"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7CC08907-217C-4EE7-AF73-4E3B99C2CB0D}">
      <dgm:prSet custT="1"/>
      <dgm:spPr/>
      <dgm:t>
        <a:bodyPr/>
        <a:lstStyle/>
        <a:p>
          <a:r>
            <a:rPr lang="en-US" sz="2800" b="1" dirty="0"/>
            <a:t>CDE Vision </a:t>
          </a:r>
        </a:p>
      </dgm:t>
    </dgm:pt>
    <dgm:pt modelId="{4ED35414-5F75-468C-8395-341139E859E0}" type="parTrans" cxnId="{467FC676-0D8C-4BC9-902C-5C3633E24853}">
      <dgm:prSet/>
      <dgm:spPr/>
      <dgm:t>
        <a:bodyPr/>
        <a:lstStyle/>
        <a:p>
          <a:endParaRPr lang="en-US"/>
        </a:p>
      </dgm:t>
    </dgm:pt>
    <dgm:pt modelId="{0C9870EF-5F62-45EA-AB3E-DDAC20B582C6}" type="sibTrans" cxnId="{467FC676-0D8C-4BC9-902C-5C3633E24853}">
      <dgm:prSet/>
      <dgm:spPr/>
      <dgm:t>
        <a:bodyPr/>
        <a:lstStyle/>
        <a:p>
          <a:endParaRPr lang="en-US"/>
        </a:p>
      </dgm:t>
    </dgm:pt>
    <dgm:pt modelId="{013335A3-9EB8-4CF3-A3DD-ACDE40BAA31C}">
      <dgm:prSet custT="1"/>
      <dgm:spPr/>
      <dgm:t>
        <a:bodyPr/>
        <a:lstStyle/>
        <a:p>
          <a:r>
            <a:rPr lang="en-US" sz="2400" dirty="0"/>
            <a:t>All students graduate ready for college and careers and are prepared to be productive citizens of Colorado.</a:t>
          </a:r>
        </a:p>
      </dgm:t>
    </dgm:pt>
    <dgm:pt modelId="{176D6F47-F897-4BAD-BCCD-19D10DD7043B}" type="parTrans" cxnId="{980ED4CA-CE09-4FBC-8135-771005B0CD35}">
      <dgm:prSet/>
      <dgm:spPr/>
      <dgm:t>
        <a:bodyPr/>
        <a:lstStyle/>
        <a:p>
          <a:endParaRPr lang="en-US"/>
        </a:p>
      </dgm:t>
    </dgm:pt>
    <dgm:pt modelId="{655E1B6A-9A61-41C9-9EB8-2D73BCC9F065}" type="sibTrans" cxnId="{980ED4CA-CE09-4FBC-8135-771005B0CD35}">
      <dgm:prSet/>
      <dgm:spPr/>
      <dgm:t>
        <a:bodyPr/>
        <a:lstStyle/>
        <a:p>
          <a:endParaRPr lang="en-US"/>
        </a:p>
      </dgm:t>
    </dgm:pt>
    <dgm:pt modelId="{324CEDC4-E866-412F-9453-2C13FDE6B73B}">
      <dgm:prSet custT="1"/>
      <dgm:spPr>
        <a:solidFill>
          <a:srgbClr val="92D050"/>
        </a:solidFill>
      </dgm:spPr>
      <dgm:t>
        <a:bodyPr/>
        <a:lstStyle/>
        <a:p>
          <a:r>
            <a:rPr lang="en-US" sz="2800" b="1" dirty="0"/>
            <a:t>CDE School Nutrition Unit Mission</a:t>
          </a:r>
        </a:p>
      </dgm:t>
    </dgm:pt>
    <dgm:pt modelId="{91944486-6673-4895-8EF5-2165F7A8C124}" type="parTrans" cxnId="{9FF8897A-EC0A-4C8A-9FAC-7A00F60C15DF}">
      <dgm:prSet/>
      <dgm:spPr/>
      <dgm:t>
        <a:bodyPr/>
        <a:lstStyle/>
        <a:p>
          <a:endParaRPr lang="en-US"/>
        </a:p>
      </dgm:t>
    </dgm:pt>
    <dgm:pt modelId="{43FBBDE2-56B6-47D6-AFDD-AFB91C82381C}" type="sibTrans" cxnId="{9FF8897A-EC0A-4C8A-9FAC-7A00F60C15DF}">
      <dgm:prSet/>
      <dgm:spPr/>
      <dgm:t>
        <a:bodyPr/>
        <a:lstStyle/>
        <a:p>
          <a:endParaRPr lang="en-US"/>
        </a:p>
      </dgm:t>
    </dgm:pt>
    <dgm:pt modelId="{BB647D1A-5163-464A-9110-7A456D59C881}">
      <dgm:prSet custT="1"/>
      <dgm:spPr/>
      <dgm:t>
        <a:bodyPr/>
        <a:lstStyle/>
        <a:p>
          <a:r>
            <a:rPr lang="en-US" sz="2400" dirty="0"/>
            <a:t>The School Nutrition Unit is committed to ensuring all school-aged children have equal access to healthy meals by supporting, training, and connecting Colorado’s child nutrition community.</a:t>
          </a:r>
        </a:p>
      </dgm:t>
    </dgm:pt>
    <dgm:pt modelId="{809E2021-0059-44AC-8FA3-5823A3E3C21A}" type="parTrans" cxnId="{DE520D5E-6719-46E3-97A9-0D4AC4D51DAE}">
      <dgm:prSet/>
      <dgm:spPr/>
      <dgm:t>
        <a:bodyPr/>
        <a:lstStyle/>
        <a:p>
          <a:endParaRPr lang="en-US"/>
        </a:p>
      </dgm:t>
    </dgm:pt>
    <dgm:pt modelId="{2E374727-9D08-4ABE-97FE-7ABBA1CEE423}" type="sibTrans" cxnId="{DE520D5E-6719-46E3-97A9-0D4AC4D51DAE}">
      <dgm:prSet/>
      <dgm:spPr/>
      <dgm:t>
        <a:bodyPr/>
        <a:lstStyle/>
        <a:p>
          <a:endParaRPr lang="en-US"/>
        </a:p>
      </dgm:t>
    </dgm:pt>
    <dgm:pt modelId="{B441570C-EB81-4325-9B86-6CEE9F51DC5C}" type="pres">
      <dgm:prSet presAssocID="{1919922F-56C3-47DB-A7BC-3C5C6194160D}" presName="linear" presStyleCnt="0">
        <dgm:presLayoutVars>
          <dgm:dir/>
          <dgm:animLvl val="lvl"/>
          <dgm:resizeHandles val="exact"/>
        </dgm:presLayoutVars>
      </dgm:prSet>
      <dgm:spPr/>
    </dgm:pt>
    <dgm:pt modelId="{32384590-5057-42D8-ABD9-38E6BFC8387D}" type="pres">
      <dgm:prSet presAssocID="{7CC08907-217C-4EE7-AF73-4E3B99C2CB0D}" presName="parentLin" presStyleCnt="0"/>
      <dgm:spPr/>
    </dgm:pt>
    <dgm:pt modelId="{06BFC0BC-2DE1-469E-B93D-F52425494882}" type="pres">
      <dgm:prSet presAssocID="{7CC08907-217C-4EE7-AF73-4E3B99C2CB0D}" presName="parentLeftMargin" presStyleLbl="node1" presStyleIdx="0" presStyleCnt="2"/>
      <dgm:spPr/>
    </dgm:pt>
    <dgm:pt modelId="{5EDEC507-F1DB-47B7-BA05-1D4985E23761}" type="pres">
      <dgm:prSet presAssocID="{7CC08907-217C-4EE7-AF73-4E3B99C2CB0D}" presName="parentText" presStyleLbl="node1" presStyleIdx="0" presStyleCnt="2" custScaleY="51101" custLinFactNeighborX="-43477" custLinFactNeighborY="12624">
        <dgm:presLayoutVars>
          <dgm:chMax val="0"/>
          <dgm:bulletEnabled val="1"/>
        </dgm:presLayoutVars>
      </dgm:prSet>
      <dgm:spPr/>
    </dgm:pt>
    <dgm:pt modelId="{8D1E3F72-9F1A-41E0-A52E-5805AC435BB6}" type="pres">
      <dgm:prSet presAssocID="{7CC08907-217C-4EE7-AF73-4E3B99C2CB0D}" presName="negativeSpace" presStyleCnt="0"/>
      <dgm:spPr/>
    </dgm:pt>
    <dgm:pt modelId="{E478A8B6-03C9-4CD0-94CB-011908297CA9}" type="pres">
      <dgm:prSet presAssocID="{7CC08907-217C-4EE7-AF73-4E3B99C2CB0D}" presName="childText" presStyleLbl="conFgAcc1" presStyleIdx="0" presStyleCnt="2" custLinFactNeighborX="60313" custLinFactNeighborY="83007">
        <dgm:presLayoutVars>
          <dgm:bulletEnabled val="1"/>
        </dgm:presLayoutVars>
      </dgm:prSet>
      <dgm:spPr/>
    </dgm:pt>
    <dgm:pt modelId="{7E7BF747-C3E5-4DF5-83DB-F8AF47C5B38B}" type="pres">
      <dgm:prSet presAssocID="{0C9870EF-5F62-45EA-AB3E-DDAC20B582C6}" presName="spaceBetweenRectangles" presStyleCnt="0"/>
      <dgm:spPr/>
    </dgm:pt>
    <dgm:pt modelId="{23AA231F-BB90-4C70-ABC3-2480CE1AF88E}" type="pres">
      <dgm:prSet presAssocID="{324CEDC4-E866-412F-9453-2C13FDE6B73B}" presName="parentLin" presStyleCnt="0"/>
      <dgm:spPr/>
    </dgm:pt>
    <dgm:pt modelId="{2C5008C4-6DEE-4B5E-8BA0-9D5E74DFFDCC}" type="pres">
      <dgm:prSet presAssocID="{324CEDC4-E866-412F-9453-2C13FDE6B73B}" presName="parentLeftMargin" presStyleLbl="node1" presStyleIdx="0" presStyleCnt="2"/>
      <dgm:spPr/>
    </dgm:pt>
    <dgm:pt modelId="{E0D11013-1B9B-4070-95B6-1ACC4D8450D5}" type="pres">
      <dgm:prSet presAssocID="{324CEDC4-E866-412F-9453-2C13FDE6B73B}" presName="parentText" presStyleLbl="node1" presStyleIdx="1" presStyleCnt="2" custScaleX="128507" custScaleY="62476">
        <dgm:presLayoutVars>
          <dgm:chMax val="0"/>
          <dgm:bulletEnabled val="1"/>
        </dgm:presLayoutVars>
      </dgm:prSet>
      <dgm:spPr/>
    </dgm:pt>
    <dgm:pt modelId="{5AF2C68E-F7AF-4255-A834-E60476581252}" type="pres">
      <dgm:prSet presAssocID="{324CEDC4-E866-412F-9453-2C13FDE6B73B}" presName="negativeSpace" presStyleCnt="0"/>
      <dgm:spPr/>
    </dgm:pt>
    <dgm:pt modelId="{49E03E5F-9976-4B9A-A85C-C209340D3FEB}" type="pres">
      <dgm:prSet presAssocID="{324CEDC4-E866-412F-9453-2C13FDE6B73B}" presName="childText" presStyleLbl="conFgAcc1" presStyleIdx="1" presStyleCnt="2" custScaleY="101820">
        <dgm:presLayoutVars>
          <dgm:bulletEnabled val="1"/>
        </dgm:presLayoutVars>
      </dgm:prSet>
      <dgm:spPr/>
    </dgm:pt>
  </dgm:ptLst>
  <dgm:cxnLst>
    <dgm:cxn modelId="{DE520D5E-6719-46E3-97A9-0D4AC4D51DAE}" srcId="{324CEDC4-E866-412F-9453-2C13FDE6B73B}" destId="{BB647D1A-5163-464A-9110-7A456D59C881}" srcOrd="0" destOrd="0" parTransId="{809E2021-0059-44AC-8FA3-5823A3E3C21A}" sibTransId="{2E374727-9D08-4ABE-97FE-7ABBA1CEE423}"/>
    <dgm:cxn modelId="{E3CCB05F-CE87-4F65-ACE4-2339833AC004}" type="presOf" srcId="{BB647D1A-5163-464A-9110-7A456D59C881}" destId="{49E03E5F-9976-4B9A-A85C-C209340D3FEB}" srcOrd="0" destOrd="0" presId="urn:microsoft.com/office/officeart/2005/8/layout/list1"/>
    <dgm:cxn modelId="{324C4B64-3D02-45FD-A177-F780DB402367}" type="presOf" srcId="{1919922F-56C3-47DB-A7BC-3C5C6194160D}" destId="{B441570C-EB81-4325-9B86-6CEE9F51DC5C}" srcOrd="0" destOrd="0" presId="urn:microsoft.com/office/officeart/2005/8/layout/list1"/>
    <dgm:cxn modelId="{36E24248-FEA3-44D2-AE36-B9F02FFE1D40}" type="presOf" srcId="{7CC08907-217C-4EE7-AF73-4E3B99C2CB0D}" destId="{5EDEC507-F1DB-47B7-BA05-1D4985E23761}" srcOrd="1" destOrd="0" presId="urn:microsoft.com/office/officeart/2005/8/layout/list1"/>
    <dgm:cxn modelId="{81F32F4C-96DB-47A9-82A6-B5940B217B81}" type="presOf" srcId="{324CEDC4-E866-412F-9453-2C13FDE6B73B}" destId="{2C5008C4-6DEE-4B5E-8BA0-9D5E74DFFDCC}" srcOrd="0" destOrd="0" presId="urn:microsoft.com/office/officeart/2005/8/layout/list1"/>
    <dgm:cxn modelId="{467FC676-0D8C-4BC9-902C-5C3633E24853}" srcId="{1919922F-56C3-47DB-A7BC-3C5C6194160D}" destId="{7CC08907-217C-4EE7-AF73-4E3B99C2CB0D}" srcOrd="0" destOrd="0" parTransId="{4ED35414-5F75-468C-8395-341139E859E0}" sibTransId="{0C9870EF-5F62-45EA-AB3E-DDAC20B582C6}"/>
    <dgm:cxn modelId="{9FF8897A-EC0A-4C8A-9FAC-7A00F60C15DF}" srcId="{1919922F-56C3-47DB-A7BC-3C5C6194160D}" destId="{324CEDC4-E866-412F-9453-2C13FDE6B73B}" srcOrd="1" destOrd="0" parTransId="{91944486-6673-4895-8EF5-2165F7A8C124}" sibTransId="{43FBBDE2-56B6-47D6-AFDD-AFB91C82381C}"/>
    <dgm:cxn modelId="{D9C51180-780A-4FE5-847F-887A73E10277}" type="presOf" srcId="{7CC08907-217C-4EE7-AF73-4E3B99C2CB0D}" destId="{06BFC0BC-2DE1-469E-B93D-F52425494882}" srcOrd="0" destOrd="0" presId="urn:microsoft.com/office/officeart/2005/8/layout/list1"/>
    <dgm:cxn modelId="{03153AA3-2785-430C-87A2-53FDE85B735F}" type="presOf" srcId="{324CEDC4-E866-412F-9453-2C13FDE6B73B}" destId="{E0D11013-1B9B-4070-95B6-1ACC4D8450D5}" srcOrd="1" destOrd="0" presId="urn:microsoft.com/office/officeart/2005/8/layout/list1"/>
    <dgm:cxn modelId="{980ED4CA-CE09-4FBC-8135-771005B0CD35}" srcId="{7CC08907-217C-4EE7-AF73-4E3B99C2CB0D}" destId="{013335A3-9EB8-4CF3-A3DD-ACDE40BAA31C}" srcOrd="0" destOrd="0" parTransId="{176D6F47-F897-4BAD-BCCD-19D10DD7043B}" sibTransId="{655E1B6A-9A61-41C9-9EB8-2D73BCC9F065}"/>
    <dgm:cxn modelId="{7A152CFB-28D5-4500-87B2-37BB9BA34366}" type="presOf" srcId="{013335A3-9EB8-4CF3-A3DD-ACDE40BAA31C}" destId="{E478A8B6-03C9-4CD0-94CB-011908297CA9}" srcOrd="0" destOrd="0" presId="urn:microsoft.com/office/officeart/2005/8/layout/list1"/>
    <dgm:cxn modelId="{98FD3193-76A8-4404-94A1-EA7A13713E5B}" type="presParOf" srcId="{B441570C-EB81-4325-9B86-6CEE9F51DC5C}" destId="{32384590-5057-42D8-ABD9-38E6BFC8387D}" srcOrd="0" destOrd="0" presId="urn:microsoft.com/office/officeart/2005/8/layout/list1"/>
    <dgm:cxn modelId="{3A21A6F3-904E-4CF0-BC45-64E63B935D8B}" type="presParOf" srcId="{32384590-5057-42D8-ABD9-38E6BFC8387D}" destId="{06BFC0BC-2DE1-469E-B93D-F52425494882}" srcOrd="0" destOrd="0" presId="urn:microsoft.com/office/officeart/2005/8/layout/list1"/>
    <dgm:cxn modelId="{F5F9F0E0-8601-44BD-B1FE-4BD0931DCE22}" type="presParOf" srcId="{32384590-5057-42D8-ABD9-38E6BFC8387D}" destId="{5EDEC507-F1DB-47B7-BA05-1D4985E23761}" srcOrd="1" destOrd="0" presId="urn:microsoft.com/office/officeart/2005/8/layout/list1"/>
    <dgm:cxn modelId="{6C36BAB5-C3C7-483C-8A93-EBC6805F52C7}" type="presParOf" srcId="{B441570C-EB81-4325-9B86-6CEE9F51DC5C}" destId="{8D1E3F72-9F1A-41E0-A52E-5805AC435BB6}" srcOrd="1" destOrd="0" presId="urn:microsoft.com/office/officeart/2005/8/layout/list1"/>
    <dgm:cxn modelId="{70252996-A38A-4299-BA28-8D3476C36375}" type="presParOf" srcId="{B441570C-EB81-4325-9B86-6CEE9F51DC5C}" destId="{E478A8B6-03C9-4CD0-94CB-011908297CA9}" srcOrd="2" destOrd="0" presId="urn:microsoft.com/office/officeart/2005/8/layout/list1"/>
    <dgm:cxn modelId="{4F6A0922-5356-4EFF-BD52-36A657039883}" type="presParOf" srcId="{B441570C-EB81-4325-9B86-6CEE9F51DC5C}" destId="{7E7BF747-C3E5-4DF5-83DB-F8AF47C5B38B}" srcOrd="3" destOrd="0" presId="urn:microsoft.com/office/officeart/2005/8/layout/list1"/>
    <dgm:cxn modelId="{41B18C98-5C8A-438A-B34B-5C1A527F68ED}" type="presParOf" srcId="{B441570C-EB81-4325-9B86-6CEE9F51DC5C}" destId="{23AA231F-BB90-4C70-ABC3-2480CE1AF88E}" srcOrd="4" destOrd="0" presId="urn:microsoft.com/office/officeart/2005/8/layout/list1"/>
    <dgm:cxn modelId="{2F82A714-3219-455D-BAE1-20DEE17FBC80}" type="presParOf" srcId="{23AA231F-BB90-4C70-ABC3-2480CE1AF88E}" destId="{2C5008C4-6DEE-4B5E-8BA0-9D5E74DFFDCC}" srcOrd="0" destOrd="0" presId="urn:microsoft.com/office/officeart/2005/8/layout/list1"/>
    <dgm:cxn modelId="{F6F6F2B7-763D-453D-AC64-2B662D75D532}" type="presParOf" srcId="{23AA231F-BB90-4C70-ABC3-2480CE1AF88E}" destId="{E0D11013-1B9B-4070-95B6-1ACC4D8450D5}" srcOrd="1" destOrd="0" presId="urn:microsoft.com/office/officeart/2005/8/layout/list1"/>
    <dgm:cxn modelId="{297E2B33-17CD-4B1D-AF8D-CB3D15263B79}" type="presParOf" srcId="{B441570C-EB81-4325-9B86-6CEE9F51DC5C}" destId="{5AF2C68E-F7AF-4255-A834-E60476581252}" srcOrd="5" destOrd="0" presId="urn:microsoft.com/office/officeart/2005/8/layout/list1"/>
    <dgm:cxn modelId="{8C404FBC-151A-4815-A26E-9D7BAA61D2B5}" type="presParOf" srcId="{B441570C-EB81-4325-9B86-6CEE9F51DC5C}" destId="{49E03E5F-9976-4B9A-A85C-C209340D3FEB}"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78A8B6-03C9-4CD0-94CB-011908297CA9}">
      <dsp:nvSpPr>
        <dsp:cNvPr id="0" name=""/>
        <dsp:cNvSpPr/>
      </dsp:nvSpPr>
      <dsp:spPr>
        <a:xfrm>
          <a:off x="0" y="313508"/>
          <a:ext cx="7282543" cy="233887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5206" tIns="1145540" rIns="56520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All students graduate ready for college and careers and are prepared to be productive citizens of Colorado.</a:t>
          </a:r>
        </a:p>
      </dsp:txBody>
      <dsp:txXfrm>
        <a:off x="0" y="313508"/>
        <a:ext cx="7282543" cy="2338875"/>
      </dsp:txXfrm>
    </dsp:sp>
    <dsp:sp modelId="{5EDEC507-F1DB-47B7-BA05-1D4985E23761}">
      <dsp:nvSpPr>
        <dsp:cNvPr id="0" name=""/>
        <dsp:cNvSpPr/>
      </dsp:nvSpPr>
      <dsp:spPr>
        <a:xfrm>
          <a:off x="205815" y="254065"/>
          <a:ext cx="5097780" cy="82967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684" tIns="0" rIns="192684" bIns="0" numCol="1" spcCol="1270" anchor="ctr" anchorCtr="0">
          <a:noAutofit/>
        </a:bodyPr>
        <a:lstStyle/>
        <a:p>
          <a:pPr marL="0" lvl="0" indent="0" algn="l" defTabSz="1244600">
            <a:lnSpc>
              <a:spcPct val="90000"/>
            </a:lnSpc>
            <a:spcBef>
              <a:spcPct val="0"/>
            </a:spcBef>
            <a:spcAft>
              <a:spcPct val="35000"/>
            </a:spcAft>
            <a:buNone/>
          </a:pPr>
          <a:r>
            <a:rPr lang="en-US" sz="2800" b="1" kern="1200" dirty="0"/>
            <a:t>CDE Vision </a:t>
          </a:r>
        </a:p>
      </dsp:txBody>
      <dsp:txXfrm>
        <a:off x="246316" y="294566"/>
        <a:ext cx="5016778" cy="748673"/>
      </dsp:txXfrm>
    </dsp:sp>
    <dsp:sp modelId="{49E03E5F-9976-4B9A-A85C-C209340D3FEB}">
      <dsp:nvSpPr>
        <dsp:cNvPr id="0" name=""/>
        <dsp:cNvSpPr/>
      </dsp:nvSpPr>
      <dsp:spPr>
        <a:xfrm>
          <a:off x="0" y="2905413"/>
          <a:ext cx="7282543" cy="3087055"/>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5206" tIns="1145540" rIns="56520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The School Nutrition Unit is committed to ensuring all school-aged children have equal access to healthy meals by supporting, training, and connecting Colorado’s child nutrition community.</a:t>
          </a:r>
        </a:p>
      </dsp:txBody>
      <dsp:txXfrm>
        <a:off x="0" y="2905413"/>
        <a:ext cx="7282543" cy="3087055"/>
      </dsp:txXfrm>
    </dsp:sp>
    <dsp:sp modelId="{E0D11013-1B9B-4070-95B6-1ACC4D8450D5}">
      <dsp:nvSpPr>
        <dsp:cNvPr id="0" name=""/>
        <dsp:cNvSpPr/>
      </dsp:nvSpPr>
      <dsp:spPr>
        <a:xfrm>
          <a:off x="364127" y="2702853"/>
          <a:ext cx="6551004" cy="1014360"/>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684" tIns="0" rIns="192684" bIns="0" numCol="1" spcCol="1270" anchor="ctr" anchorCtr="0">
          <a:noAutofit/>
        </a:bodyPr>
        <a:lstStyle/>
        <a:p>
          <a:pPr marL="0" lvl="0" indent="0" algn="l" defTabSz="1244600">
            <a:lnSpc>
              <a:spcPct val="90000"/>
            </a:lnSpc>
            <a:spcBef>
              <a:spcPct val="0"/>
            </a:spcBef>
            <a:spcAft>
              <a:spcPct val="35000"/>
            </a:spcAft>
            <a:buNone/>
          </a:pPr>
          <a:r>
            <a:rPr lang="en-US" sz="2800" b="1" kern="1200" dirty="0"/>
            <a:t>CDE School Nutrition Unit Mission</a:t>
          </a:r>
        </a:p>
      </dsp:txBody>
      <dsp:txXfrm>
        <a:off x="413644" y="2752370"/>
        <a:ext cx="6451970" cy="91532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3/22/2021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ovementstrategy.org/b/wp-content/uploads/2019/09/Spectrum-2-1-1.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o.cookingmatters.org/stretching-food-resources-covid19"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Hi Everyone! I’m Kristi Brennan and I will be facilitating today with McKenna Pullen and Allison Butler. Welcome to our monthly statewide sharing call for Child Nutrition Program operators. These calls are scheduled for the last Thursday of each month and are a great opportunity to hear about what is happening around Colorado. Just a reminder that you can register for these calls through the Dish each month or via the CDE- School Nutrition training website. </a:t>
            </a:r>
          </a:p>
          <a:p>
            <a:endParaRPr lang="en-US"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The structure of this month’s call is going to be a little different than previous On the Menu calls. It is the first call of our Masterclass Leadership series, which is a part of our Blueprint to End Hunger grant through the Colorado Health Foundation. </a:t>
            </a:r>
            <a:r>
              <a:rPr lang="en-US" dirty="0"/>
              <a:t>The leadership series is going to focus on using partners and peers who are experts in the field to present on topics that will help you build skills and provide you with tools to grow your program. Today’s call focuses on community engagement in the Summer Food Service Program. We are very excited to have partners and sponsors share their experiences and hope you walk away with actionable steps to incorporate into your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a:lnSpc>
                <a:spcPct val="150000"/>
              </a:lnSpc>
              <a:spcBef>
                <a:spcPts val="750"/>
              </a:spcBef>
              <a:spcAft>
                <a:spcPts val="750"/>
              </a:spcAft>
            </a:pPr>
            <a:r>
              <a:rPr lang="en-US" sz="1800" dirty="0">
                <a:solidFill>
                  <a:srgbClr val="656565"/>
                </a:solidFill>
                <a:effectLst/>
                <a:latin typeface="Helvetica" panose="020B0604020202020204" pitchFamily="34" charset="0"/>
                <a:ea typeface="Calibri" panose="020F0502020204030204" pitchFamily="34" charset="0"/>
              </a:rPr>
              <a:t>Hunger Free Colorado will speak to the importance of engagement and being participant-centered, sponsors will share their experience with community engagement, and Cooking Matters will share ways to connect parents with the resources they need.</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B72E5-BA5F-45BC-8917-444717CEA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411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sz="2500">
                <a:latin typeface="Arial Narrow"/>
                <a:ea typeface="Arial Narrow"/>
                <a:cs typeface="Arial Narrow"/>
                <a:sym typeface="Arial Narrow"/>
              </a:rPr>
              <a:t>El resultado de involucrar a la comunidad es que sus programa de verano tendrán más éxito!!!!! </a:t>
            </a:r>
            <a:endParaRPr sz="2500">
              <a:latin typeface="Arial Narrow"/>
              <a:ea typeface="Arial Narrow"/>
              <a:cs typeface="Arial Narrow"/>
              <a:sym typeface="Arial Narrow"/>
            </a:endParaRPr>
          </a:p>
          <a:p>
            <a:pPr marL="457200" lvl="0" indent="-387350" algn="l" rtl="0">
              <a:lnSpc>
                <a:spcPct val="100000"/>
              </a:lnSpc>
              <a:spcBef>
                <a:spcPts val="0"/>
              </a:spcBef>
              <a:spcAft>
                <a:spcPts val="0"/>
              </a:spcAft>
              <a:buClr>
                <a:schemeClr val="dk1"/>
              </a:buClr>
              <a:buSzPts val="2500"/>
              <a:buFont typeface="Arial Narrow"/>
              <a:buChar char="●"/>
            </a:pPr>
            <a:r>
              <a:rPr lang="en-US" sz="2500">
                <a:latin typeface="Arial Narrow"/>
                <a:ea typeface="Arial Narrow"/>
                <a:cs typeface="Arial Narrow"/>
                <a:sym typeface="Arial Narrow"/>
              </a:rPr>
              <a:t>Van a tener programas que son accesibles, en lugares apropiados en  tiempos apropiados que eliminan barreras </a:t>
            </a:r>
            <a:endParaRPr sz="2500">
              <a:latin typeface="Arial Narrow"/>
              <a:ea typeface="Arial Narrow"/>
              <a:cs typeface="Arial Narrow"/>
              <a:sym typeface="Arial Narrow"/>
            </a:endParaRPr>
          </a:p>
          <a:p>
            <a:pPr marL="914400" lvl="1" indent="-387350" algn="l" rtl="0">
              <a:lnSpc>
                <a:spcPct val="100000"/>
              </a:lnSpc>
              <a:spcBef>
                <a:spcPts val="0"/>
              </a:spcBef>
              <a:spcAft>
                <a:spcPts val="0"/>
              </a:spcAft>
              <a:buClr>
                <a:schemeClr val="dk1"/>
              </a:buClr>
              <a:buSzPts val="2500"/>
              <a:buFont typeface="Arial Narrow"/>
              <a:buChar char="○"/>
            </a:pPr>
            <a:r>
              <a:rPr lang="en-US" sz="2500">
                <a:latin typeface="Arial Narrow"/>
                <a:ea typeface="Arial Narrow"/>
                <a:cs typeface="Arial Narrow"/>
                <a:sym typeface="Arial Narrow"/>
              </a:rPr>
              <a:t>Ustedes van a conocer mejor a su comunidad y van a poder mejorar el programa poco a poco a través de las soluciones propuestas de la comunidad </a:t>
            </a:r>
            <a:endParaRPr sz="2500">
              <a:latin typeface="Arial Narrow"/>
              <a:ea typeface="Arial Narrow"/>
              <a:cs typeface="Arial Narrow"/>
              <a:sym typeface="Arial Narrow"/>
            </a:endParaRPr>
          </a:p>
          <a:p>
            <a:pPr marL="457200" lvl="0" indent="-387350" algn="l" rtl="0">
              <a:lnSpc>
                <a:spcPct val="100000"/>
              </a:lnSpc>
              <a:spcBef>
                <a:spcPts val="0"/>
              </a:spcBef>
              <a:spcAft>
                <a:spcPts val="0"/>
              </a:spcAft>
              <a:buClr>
                <a:schemeClr val="dk1"/>
              </a:buClr>
              <a:buSzPts val="2500"/>
              <a:buFont typeface="Arial Narrow"/>
              <a:buChar char="●"/>
            </a:pPr>
            <a:r>
              <a:rPr lang="en-US" sz="2500">
                <a:latin typeface="Arial Narrow"/>
                <a:ea typeface="Arial Narrow"/>
                <a:cs typeface="Arial Narrow"/>
                <a:sym typeface="Arial Narrow"/>
              </a:rPr>
              <a:t>Van a crear una cultura de inclusión en la que las familias van a estar satisfechas y participarán más en programa PORQUE se sentirán que los están tomando en cuenta al hacer en la implementación de los programas, ellos se sentirán que ustedes los ven como expertos en la comunidad y quieren colaborar con ellos para estos programas que son para ellos. </a:t>
            </a:r>
            <a:endParaRPr sz="2500">
              <a:latin typeface="Arial Narrow"/>
              <a:ea typeface="Arial Narrow"/>
              <a:cs typeface="Arial Narrow"/>
              <a:sym typeface="Arial Narrow"/>
            </a:endParaRPr>
          </a:p>
          <a:p>
            <a:pPr marL="457200" lvl="0" indent="-387350" algn="l" rtl="0">
              <a:lnSpc>
                <a:spcPct val="100000"/>
              </a:lnSpc>
              <a:spcBef>
                <a:spcPts val="0"/>
              </a:spcBef>
              <a:spcAft>
                <a:spcPts val="0"/>
              </a:spcAft>
              <a:buClr>
                <a:schemeClr val="dk1"/>
              </a:buClr>
              <a:buSzPts val="2500"/>
              <a:buFont typeface="Arial Narrow"/>
              <a:buChar char="●"/>
            </a:pPr>
            <a:r>
              <a:rPr lang="en-US" sz="2500">
                <a:latin typeface="Arial Narrow"/>
                <a:ea typeface="Arial Narrow"/>
                <a:cs typeface="Arial Narrow"/>
                <a:sym typeface="Arial Narrow"/>
              </a:rPr>
              <a:t>Esto crea confianza y hace que las familias mismas corran la voz y algan el alcance para que todas las familias sepan del buen trabajo que están haciendo </a:t>
            </a:r>
            <a:endParaRPr sz="2500">
              <a:latin typeface="Arial Narrow"/>
              <a:ea typeface="Arial Narrow"/>
              <a:cs typeface="Arial Narrow"/>
              <a:sym typeface="Arial Narrow"/>
            </a:endParaRPr>
          </a:p>
          <a:p>
            <a:pPr marL="457200" lvl="0" indent="-387350" algn="l" rtl="0">
              <a:lnSpc>
                <a:spcPct val="100000"/>
              </a:lnSpc>
              <a:spcBef>
                <a:spcPts val="0"/>
              </a:spcBef>
              <a:spcAft>
                <a:spcPts val="0"/>
              </a:spcAft>
              <a:buClr>
                <a:schemeClr val="dk1"/>
              </a:buClr>
              <a:buSzPts val="2500"/>
              <a:buFont typeface="Arial Narrow"/>
              <a:buChar char="●"/>
            </a:pPr>
            <a:r>
              <a:rPr lang="en-US" sz="2500">
                <a:latin typeface="Arial Narrow"/>
                <a:ea typeface="Arial Narrow"/>
                <a:cs typeface="Arial Narrow"/>
                <a:sym typeface="Arial Narrow"/>
              </a:rPr>
              <a:t>VAN A COMPARTIR PODER porque juntos hacen las decicones</a:t>
            </a:r>
            <a:endParaRPr sz="2500">
              <a:latin typeface="Arial Narrow"/>
              <a:ea typeface="Arial Narrow"/>
              <a:cs typeface="Arial Narrow"/>
              <a:sym typeface="Arial Narrow"/>
            </a:endParaRPr>
          </a:p>
          <a:p>
            <a:pPr marL="457200" lvl="0" indent="-387350" algn="l" rtl="0">
              <a:lnSpc>
                <a:spcPct val="100000"/>
              </a:lnSpc>
              <a:spcBef>
                <a:spcPts val="0"/>
              </a:spcBef>
              <a:spcAft>
                <a:spcPts val="0"/>
              </a:spcAft>
              <a:buClr>
                <a:schemeClr val="dk1"/>
              </a:buClr>
              <a:buSzPts val="2500"/>
              <a:buFont typeface="Arial Narrow"/>
              <a:buChar char="●"/>
            </a:pPr>
            <a:r>
              <a:rPr lang="en-US" sz="2500">
                <a:latin typeface="Arial Narrow"/>
                <a:ea typeface="Arial Narrow"/>
                <a:cs typeface="Arial Narrow"/>
                <a:sym typeface="Arial Narrow"/>
              </a:rPr>
              <a:t>Y lo mas importante es que </a:t>
            </a:r>
            <a:r>
              <a:rPr lang="en-US" sz="2500" i="1">
                <a:latin typeface="Arial Narrow"/>
                <a:ea typeface="Arial Narrow"/>
                <a:cs typeface="Arial Narrow"/>
                <a:sym typeface="Arial Narrow"/>
              </a:rPr>
              <a:t>Los niños tendrán acceso a una alimentación saludable </a:t>
            </a:r>
            <a:endParaRPr sz="3158">
              <a:latin typeface="Arial Narrow"/>
              <a:ea typeface="Arial Narrow"/>
              <a:cs typeface="Arial Narrow"/>
              <a:sym typeface="Arial Narrow"/>
            </a:endParaRPr>
          </a:p>
          <a:p>
            <a:pPr marL="0" lvl="0" indent="0" algn="l" rtl="0">
              <a:lnSpc>
                <a:spcPct val="100000"/>
              </a:lnSpc>
              <a:spcBef>
                <a:spcPts val="0"/>
              </a:spcBef>
              <a:spcAft>
                <a:spcPts val="0"/>
              </a:spcAft>
              <a:buSzPts val="1400"/>
              <a:buNone/>
            </a:pPr>
            <a:endParaRPr sz="2300">
              <a:latin typeface="Arial Narrow"/>
              <a:ea typeface="Arial Narrow"/>
              <a:cs typeface="Arial Narrow"/>
              <a:sym typeface="Arial Narrow"/>
            </a:endParaRPr>
          </a:p>
        </p:txBody>
      </p:sp>
      <p:sp>
        <p:nvSpPr>
          <p:cNvPr id="225" name="Google Shape;22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a:t>For true community engagement, professionals need to take a step back to create a space for residents, program participants, community members to discuss their own hopes and dreams and the roles they can play to achieve their dreams. True support is when professionals allow citizens to be in charge of their own destinies and then step in when their help is requested. e Collective Impact Forum</a:t>
            </a:r>
            <a:endParaRPr/>
          </a:p>
          <a:p>
            <a:pPr marL="171450" lvl="0" indent="-95250" algn="l" rtl="0">
              <a:lnSpc>
                <a:spcPct val="100000"/>
              </a:lnSpc>
              <a:spcBef>
                <a:spcPts val="0"/>
              </a:spcBef>
              <a:spcAft>
                <a:spcPts val="0"/>
              </a:spcAft>
              <a:buClr>
                <a:schemeClr val="dk1"/>
              </a:buClr>
              <a:buSzPts val="1200"/>
              <a:buFont typeface="Arial"/>
              <a:buNone/>
            </a:pPr>
            <a:endParaRPr/>
          </a:p>
          <a:p>
            <a:pPr marL="171450" lvl="0" indent="-171450" algn="l" rtl="0">
              <a:lnSpc>
                <a:spcPct val="100000"/>
              </a:lnSpc>
              <a:spcBef>
                <a:spcPts val="0"/>
              </a:spcBef>
              <a:spcAft>
                <a:spcPts val="0"/>
              </a:spcAft>
              <a:buClr>
                <a:schemeClr val="dk1"/>
              </a:buClr>
              <a:buSzPts val="1200"/>
              <a:buFont typeface="Arial"/>
              <a:buChar char="•"/>
            </a:pPr>
            <a:r>
              <a:rPr lang="en-US"/>
              <a:t>Thriving, diverse, equitable communities are possible through deep participation, particularly by communities commonly excluded from having power. </a:t>
            </a:r>
            <a:endParaRPr/>
          </a:p>
          <a:p>
            <a:pPr marL="0" lvl="0" indent="0" algn="l" rtl="0">
              <a:lnSpc>
                <a:spcPct val="100000"/>
              </a:lnSpc>
              <a:spcBef>
                <a:spcPts val="0"/>
              </a:spcBef>
              <a:spcAft>
                <a:spcPts val="0"/>
              </a:spcAft>
              <a:buSzPts val="1400"/>
              <a:buNone/>
            </a:pPr>
            <a:r>
              <a:rPr lang="en-US" u="sng">
                <a:solidFill>
                  <a:schemeClr val="hlink"/>
                </a:solidFill>
                <a:hlinkClick r:id="rId3"/>
              </a:rPr>
              <a:t>https://movementstrategy.org/b/wp-content/uploads/2019/09/Spectrum-2-1-1.pdf</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33" name="Google Shape;23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250" i="1">
                <a:latin typeface="Arial Narrow"/>
                <a:ea typeface="Arial Narrow"/>
                <a:cs typeface="Arial Narrow"/>
                <a:sym typeface="Arial Narrow"/>
              </a:rPr>
              <a:t>Ya que hablamos de cómo involucrar más a la comunidad en sus programas para poder tener programas exitosos guiados por la comunidad, también debemos de hablar sobre cómo correr la voz de nuestro programa. </a:t>
            </a:r>
            <a:endParaRPr sz="2250" i="1">
              <a:latin typeface="Arial Narrow"/>
              <a:ea typeface="Arial Narrow"/>
              <a:cs typeface="Arial Narrow"/>
              <a:sym typeface="Arial Narrow"/>
            </a:endParaRPr>
          </a:p>
          <a:p>
            <a:pPr marL="0" lvl="0" indent="0" algn="l" rtl="0">
              <a:lnSpc>
                <a:spcPct val="100000"/>
              </a:lnSpc>
              <a:spcBef>
                <a:spcPts val="0"/>
              </a:spcBef>
              <a:spcAft>
                <a:spcPts val="0"/>
              </a:spcAft>
              <a:buSzPts val="1400"/>
              <a:buNone/>
            </a:pPr>
            <a:endParaRPr sz="2250" i="1">
              <a:latin typeface="Arial Narrow"/>
              <a:ea typeface="Arial Narrow"/>
              <a:cs typeface="Arial Narrow"/>
              <a:sym typeface="Arial Narrow"/>
            </a:endParaRPr>
          </a:p>
          <a:p>
            <a:pPr marL="0" lvl="0" indent="0" algn="l" rtl="0">
              <a:lnSpc>
                <a:spcPct val="100000"/>
              </a:lnSpc>
              <a:spcBef>
                <a:spcPts val="0"/>
              </a:spcBef>
              <a:spcAft>
                <a:spcPts val="0"/>
              </a:spcAft>
              <a:buSzPts val="1400"/>
              <a:buNone/>
            </a:pPr>
            <a:r>
              <a:rPr lang="en-US" sz="2250" i="1">
                <a:latin typeface="Arial Narrow"/>
                <a:ea typeface="Arial Narrow"/>
                <a:cs typeface="Arial Narrow"/>
                <a:sym typeface="Arial Narrow"/>
              </a:rPr>
              <a:t>Si queremos generar conversaciones tenemos que tener participación. A través de sesiones de escucha que Hunger Free Colorado a hecho y también por experiencia propia sabemos que a las familias les gusta recibir la informacion atravez de todos los métodos porque esto asegura que las familias van a recibir la información. Ustedes como patrocinadores para el programa de verano si quieren informar a los estudiantes / comunidades sobre su programa y garantizar que los estudiantes reciban la nutrición de verano que necesitan deben:</a:t>
            </a:r>
            <a:endParaRPr sz="2250" b="1" i="1">
              <a:latin typeface="Arial Narrow"/>
              <a:ea typeface="Arial Narrow"/>
              <a:cs typeface="Arial Narrow"/>
              <a:sym typeface="Arial Narrow"/>
            </a:endParaRPr>
          </a:p>
          <a:p>
            <a:pPr marL="0" lvl="0" indent="0" algn="l" rtl="0">
              <a:lnSpc>
                <a:spcPct val="100000"/>
              </a:lnSpc>
              <a:spcBef>
                <a:spcPts val="0"/>
              </a:spcBef>
              <a:spcAft>
                <a:spcPts val="0"/>
              </a:spcAft>
              <a:buSzPts val="1400"/>
              <a:buNone/>
            </a:pPr>
            <a:endParaRPr sz="2250" b="1" i="1">
              <a:latin typeface="Arial Narrow"/>
              <a:ea typeface="Arial Narrow"/>
              <a:cs typeface="Arial Narrow"/>
              <a:sym typeface="Arial Narrow"/>
            </a:endParaRPr>
          </a:p>
          <a:p>
            <a:pPr marL="457200" lvl="0" indent="-371475" algn="l" rtl="0">
              <a:lnSpc>
                <a:spcPct val="100000"/>
              </a:lnSpc>
              <a:spcBef>
                <a:spcPts val="0"/>
              </a:spcBef>
              <a:spcAft>
                <a:spcPts val="0"/>
              </a:spcAft>
              <a:buSzPts val="2250"/>
              <a:buFont typeface="Arial Narrow"/>
              <a:buChar char="●"/>
            </a:pPr>
            <a:r>
              <a:rPr lang="en-US" sz="2250" i="1">
                <a:latin typeface="Arial Narrow"/>
                <a:ea typeface="Arial Narrow"/>
                <a:cs typeface="Arial Narrow"/>
                <a:sym typeface="Arial Narrow"/>
              </a:rPr>
              <a:t>Distribuir volantes con la información de sus programa esto se puede hacer en:</a:t>
            </a:r>
            <a:endParaRPr sz="2250" i="1">
              <a:latin typeface="Arial Narrow"/>
              <a:ea typeface="Arial Narrow"/>
              <a:cs typeface="Arial Narrow"/>
              <a:sym typeface="Arial Narrow"/>
            </a:endParaRPr>
          </a:p>
          <a:p>
            <a:pPr marL="914400" lvl="1" indent="-371475" algn="l" rtl="0">
              <a:lnSpc>
                <a:spcPct val="100000"/>
              </a:lnSpc>
              <a:spcBef>
                <a:spcPts val="0"/>
              </a:spcBef>
              <a:spcAft>
                <a:spcPts val="0"/>
              </a:spcAft>
              <a:buSzPts val="2250"/>
              <a:buFont typeface="Arial Narrow"/>
              <a:buChar char="○"/>
            </a:pPr>
            <a:r>
              <a:rPr lang="en-US" sz="2250" i="1">
                <a:latin typeface="Arial Narrow"/>
                <a:ea typeface="Arial Narrow"/>
                <a:cs typeface="Arial Narrow"/>
                <a:sym typeface="Arial Narrow"/>
              </a:rPr>
              <a:t>Las escuelas, bibliotecas, lugares comunitarios, </a:t>
            </a:r>
            <a:endParaRPr sz="2250" i="1">
              <a:latin typeface="Arial Narrow"/>
              <a:ea typeface="Arial Narrow"/>
              <a:cs typeface="Arial Narrow"/>
              <a:sym typeface="Arial Narrow"/>
            </a:endParaRPr>
          </a:p>
          <a:p>
            <a:pPr marL="457200" lvl="0" indent="-371475" algn="l" rtl="0">
              <a:lnSpc>
                <a:spcPct val="100000"/>
              </a:lnSpc>
              <a:spcBef>
                <a:spcPts val="0"/>
              </a:spcBef>
              <a:spcAft>
                <a:spcPts val="0"/>
              </a:spcAft>
              <a:buSzPts val="2250"/>
              <a:buFont typeface="Arial Narrow"/>
              <a:buChar char="●"/>
            </a:pPr>
            <a:r>
              <a:rPr lang="en-US" sz="2250" i="1">
                <a:latin typeface="Arial Narrow"/>
                <a:ea typeface="Arial Narrow"/>
                <a:cs typeface="Arial Narrow"/>
                <a:sym typeface="Arial Narrow"/>
              </a:rPr>
              <a:t>Hacer llamadas robóticas</a:t>
            </a:r>
            <a:endParaRPr sz="2250" i="1">
              <a:latin typeface="Arial Narrow"/>
              <a:ea typeface="Arial Narrow"/>
              <a:cs typeface="Arial Narrow"/>
              <a:sym typeface="Arial Narrow"/>
            </a:endParaRPr>
          </a:p>
          <a:p>
            <a:pPr marL="457200" lvl="0" indent="-371475" algn="l" rtl="0">
              <a:lnSpc>
                <a:spcPct val="100000"/>
              </a:lnSpc>
              <a:spcBef>
                <a:spcPts val="0"/>
              </a:spcBef>
              <a:spcAft>
                <a:spcPts val="0"/>
              </a:spcAft>
              <a:buSzPts val="2250"/>
              <a:buFont typeface="Arial Narrow"/>
              <a:buChar char="●"/>
            </a:pPr>
            <a:r>
              <a:rPr lang="en-US" sz="2250" i="1">
                <a:latin typeface="Arial Narrow"/>
                <a:ea typeface="Arial Narrow"/>
                <a:cs typeface="Arial Narrow"/>
                <a:sym typeface="Arial Narrow"/>
              </a:rPr>
              <a:t>Mandar correos electrónicos</a:t>
            </a:r>
            <a:endParaRPr sz="2250" i="1">
              <a:latin typeface="Arial Narrow"/>
              <a:ea typeface="Arial Narrow"/>
              <a:cs typeface="Arial Narrow"/>
              <a:sym typeface="Arial Narrow"/>
            </a:endParaRPr>
          </a:p>
          <a:p>
            <a:pPr marL="457200" lvl="0" indent="-371475" algn="l" rtl="0">
              <a:lnSpc>
                <a:spcPct val="100000"/>
              </a:lnSpc>
              <a:spcBef>
                <a:spcPts val="0"/>
              </a:spcBef>
              <a:spcAft>
                <a:spcPts val="0"/>
              </a:spcAft>
              <a:buSzPts val="2250"/>
              <a:buFont typeface="Arial Narrow"/>
              <a:buChar char="●"/>
            </a:pPr>
            <a:r>
              <a:rPr lang="en-US" sz="2250" i="1">
                <a:latin typeface="Arial Narrow"/>
                <a:ea typeface="Arial Narrow"/>
                <a:cs typeface="Arial Narrow"/>
                <a:sym typeface="Arial Narrow"/>
              </a:rPr>
              <a:t>Mandar mensajes de texto</a:t>
            </a:r>
            <a:endParaRPr sz="2250" i="1">
              <a:latin typeface="Arial Narrow"/>
              <a:ea typeface="Arial Narrow"/>
              <a:cs typeface="Arial Narrow"/>
              <a:sym typeface="Arial Narrow"/>
            </a:endParaRPr>
          </a:p>
          <a:p>
            <a:pPr marL="457200" lvl="0" indent="-371475" algn="l" rtl="0">
              <a:lnSpc>
                <a:spcPct val="100000"/>
              </a:lnSpc>
              <a:spcBef>
                <a:spcPts val="0"/>
              </a:spcBef>
              <a:spcAft>
                <a:spcPts val="0"/>
              </a:spcAft>
              <a:buSzPts val="2250"/>
              <a:buFont typeface="Arial Narrow"/>
              <a:buChar char="●"/>
            </a:pPr>
            <a:r>
              <a:rPr lang="en-US" sz="2250" i="1">
                <a:latin typeface="Arial Narrow"/>
                <a:ea typeface="Arial Narrow"/>
                <a:cs typeface="Arial Narrow"/>
                <a:sym typeface="Arial Narrow"/>
              </a:rPr>
              <a:t>Compartir la información en las redes sociales en sus sitios de web </a:t>
            </a:r>
            <a:endParaRPr sz="2250" i="1">
              <a:latin typeface="Arial Narrow"/>
              <a:ea typeface="Arial Narrow"/>
              <a:cs typeface="Arial Narrow"/>
              <a:sym typeface="Arial Narrow"/>
            </a:endParaRPr>
          </a:p>
          <a:p>
            <a:pPr marL="457200" lvl="0" indent="-371475" algn="l" rtl="0">
              <a:lnSpc>
                <a:spcPct val="100000"/>
              </a:lnSpc>
              <a:spcBef>
                <a:spcPts val="0"/>
              </a:spcBef>
              <a:spcAft>
                <a:spcPts val="0"/>
              </a:spcAft>
              <a:buSzPts val="2250"/>
              <a:buFont typeface="Arial Narrow"/>
              <a:buChar char="●"/>
            </a:pPr>
            <a:r>
              <a:rPr lang="en-US" sz="2250" i="1">
                <a:latin typeface="Arial Narrow"/>
                <a:ea typeface="Arial Narrow"/>
                <a:cs typeface="Arial Narrow"/>
                <a:sym typeface="Arial Narrow"/>
              </a:rPr>
              <a:t>Colaborar con organizaciones comunitarias / promotoras - comiencen a generar confianza - estas personas u organizaciones ya tienen la confianza en sus comunidades y pueden explicarles a las familias sobre los programas disponibles en la comunidad </a:t>
            </a:r>
            <a:endParaRPr sz="2250">
              <a:latin typeface="Arial Narrow"/>
              <a:ea typeface="Arial Narrow"/>
              <a:cs typeface="Arial Narrow"/>
              <a:sym typeface="Arial Narrow"/>
            </a:endParaRPr>
          </a:p>
        </p:txBody>
      </p:sp>
      <p:sp>
        <p:nvSpPr>
          <p:cNvPr id="241" name="Google Shape;24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bd8978af68_0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gbd8978af68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95959"/>
              </a:buClr>
              <a:buSzPts val="2000"/>
              <a:buFont typeface="Arial"/>
              <a:buNone/>
            </a:pPr>
            <a:r>
              <a:rPr lang="en-US" sz="1700">
                <a:latin typeface="Arial Narrow"/>
                <a:ea typeface="Arial Narrow"/>
                <a:cs typeface="Arial Narrow"/>
                <a:sym typeface="Arial Narrow"/>
              </a:rPr>
              <a:t>The toolkit includes: </a:t>
            </a:r>
            <a:endParaRPr sz="1700">
              <a:latin typeface="Arial Narrow"/>
              <a:ea typeface="Arial Narrow"/>
              <a:cs typeface="Arial Narrow"/>
              <a:sym typeface="Arial Narrow"/>
            </a:endParaRPr>
          </a:p>
          <a:p>
            <a:pPr marL="457200" lvl="0" indent="-336550" algn="l" rtl="0">
              <a:lnSpc>
                <a:spcPct val="100000"/>
              </a:lnSpc>
              <a:spcBef>
                <a:spcPts val="0"/>
              </a:spcBef>
              <a:spcAft>
                <a:spcPts val="0"/>
              </a:spcAft>
              <a:buClr>
                <a:schemeClr val="dk1"/>
              </a:buClr>
              <a:buSzPts val="1700"/>
              <a:buChar char="•"/>
            </a:pPr>
            <a:r>
              <a:rPr lang="en-US" sz="1700">
                <a:latin typeface="Arial Narrow"/>
                <a:ea typeface="Arial Narrow"/>
                <a:cs typeface="Arial Narrow"/>
                <a:sym typeface="Arial Narrow"/>
              </a:rPr>
              <a:t>Flyers </a:t>
            </a:r>
            <a:endParaRPr sz="1700">
              <a:latin typeface="Arial Narrow"/>
              <a:ea typeface="Arial Narrow"/>
              <a:cs typeface="Arial Narrow"/>
              <a:sym typeface="Arial Narrow"/>
            </a:endParaRPr>
          </a:p>
          <a:p>
            <a:pPr marL="457200" lvl="0" indent="-336550" algn="l" rtl="0">
              <a:lnSpc>
                <a:spcPct val="100000"/>
              </a:lnSpc>
              <a:spcBef>
                <a:spcPts val="0"/>
              </a:spcBef>
              <a:spcAft>
                <a:spcPts val="0"/>
              </a:spcAft>
              <a:buClr>
                <a:schemeClr val="dk1"/>
              </a:buClr>
              <a:buSzPts val="1700"/>
              <a:buChar char="•"/>
            </a:pPr>
            <a:r>
              <a:rPr lang="en-US" sz="1700">
                <a:latin typeface="Arial Narrow"/>
                <a:ea typeface="Arial Narrow"/>
                <a:cs typeface="Arial Narrow"/>
                <a:sym typeface="Arial Narrow"/>
              </a:rPr>
              <a:t>Step by step guide on how to fill out the application </a:t>
            </a:r>
            <a:endParaRPr sz="1700">
              <a:latin typeface="Arial Narrow"/>
              <a:ea typeface="Arial Narrow"/>
              <a:cs typeface="Arial Narrow"/>
              <a:sym typeface="Arial Narrow"/>
            </a:endParaRPr>
          </a:p>
          <a:p>
            <a:pPr marL="457200" lvl="0" indent="-336550" algn="l" rtl="0">
              <a:lnSpc>
                <a:spcPct val="100000"/>
              </a:lnSpc>
              <a:spcBef>
                <a:spcPts val="0"/>
              </a:spcBef>
              <a:spcAft>
                <a:spcPts val="0"/>
              </a:spcAft>
              <a:buClr>
                <a:schemeClr val="dk1"/>
              </a:buClr>
              <a:buSzPts val="1700"/>
              <a:buChar char="•"/>
            </a:pPr>
            <a:r>
              <a:rPr lang="en-US" sz="1700">
                <a:latin typeface="Arial Narrow"/>
                <a:ea typeface="Arial Narrow"/>
                <a:cs typeface="Arial Narrow"/>
                <a:sym typeface="Arial Narrow"/>
              </a:rPr>
              <a:t>Templates for:</a:t>
            </a:r>
            <a:endParaRPr sz="1700">
              <a:latin typeface="Arial Narrow"/>
              <a:ea typeface="Arial Narrow"/>
              <a:cs typeface="Arial Narrow"/>
              <a:sym typeface="Arial Narrow"/>
            </a:endParaRPr>
          </a:p>
          <a:p>
            <a:pPr marL="914400" lvl="1" indent="-336550" algn="l" rtl="0">
              <a:lnSpc>
                <a:spcPct val="100000"/>
              </a:lnSpc>
              <a:spcBef>
                <a:spcPts val="0"/>
              </a:spcBef>
              <a:spcAft>
                <a:spcPts val="0"/>
              </a:spcAft>
              <a:buClr>
                <a:schemeClr val="dk1"/>
              </a:buClr>
              <a:buSzPts val="1700"/>
              <a:buChar char="–"/>
            </a:pPr>
            <a:r>
              <a:rPr lang="en-US" sz="1700">
                <a:latin typeface="Arial Narrow"/>
                <a:ea typeface="Arial Narrow"/>
                <a:cs typeface="Arial Narrow"/>
                <a:sym typeface="Arial Narrow"/>
              </a:rPr>
              <a:t>Email/Newsletter</a:t>
            </a:r>
            <a:endParaRPr sz="1700">
              <a:latin typeface="Arial Narrow"/>
              <a:ea typeface="Arial Narrow"/>
              <a:cs typeface="Arial Narrow"/>
              <a:sym typeface="Arial Narrow"/>
            </a:endParaRPr>
          </a:p>
          <a:p>
            <a:pPr marL="914400" lvl="1" indent="-336550" algn="l" rtl="0">
              <a:lnSpc>
                <a:spcPct val="100000"/>
              </a:lnSpc>
              <a:spcBef>
                <a:spcPts val="0"/>
              </a:spcBef>
              <a:spcAft>
                <a:spcPts val="0"/>
              </a:spcAft>
              <a:buClr>
                <a:schemeClr val="dk1"/>
              </a:buClr>
              <a:buSzPts val="1700"/>
              <a:buChar char="–"/>
            </a:pPr>
            <a:r>
              <a:rPr lang="en-US" sz="1700">
                <a:latin typeface="Arial Narrow"/>
                <a:ea typeface="Arial Narrow"/>
                <a:cs typeface="Arial Narrow"/>
                <a:sym typeface="Arial Narrow"/>
              </a:rPr>
              <a:t>Robo Call/Phone Call</a:t>
            </a:r>
            <a:endParaRPr sz="1700">
              <a:latin typeface="Arial Narrow"/>
              <a:ea typeface="Arial Narrow"/>
              <a:cs typeface="Arial Narrow"/>
              <a:sym typeface="Arial Narrow"/>
            </a:endParaRPr>
          </a:p>
          <a:p>
            <a:pPr marL="914400" lvl="1" indent="-336550" algn="l" rtl="0">
              <a:lnSpc>
                <a:spcPct val="100000"/>
              </a:lnSpc>
              <a:spcBef>
                <a:spcPts val="0"/>
              </a:spcBef>
              <a:spcAft>
                <a:spcPts val="0"/>
              </a:spcAft>
              <a:buClr>
                <a:schemeClr val="dk1"/>
              </a:buClr>
              <a:buSzPts val="1700"/>
              <a:buChar char="–"/>
            </a:pPr>
            <a:r>
              <a:rPr lang="en-US" sz="1700">
                <a:latin typeface="Arial Narrow"/>
                <a:ea typeface="Arial Narrow"/>
                <a:cs typeface="Arial Narrow"/>
                <a:sym typeface="Arial Narrow"/>
              </a:rPr>
              <a:t>Text Messages</a:t>
            </a:r>
            <a:endParaRPr sz="1700">
              <a:latin typeface="Arial Narrow"/>
              <a:ea typeface="Arial Narrow"/>
              <a:cs typeface="Arial Narrow"/>
              <a:sym typeface="Arial Narrow"/>
            </a:endParaRPr>
          </a:p>
          <a:p>
            <a:pPr marL="914400" lvl="1" indent="-336550" algn="l" rtl="0">
              <a:lnSpc>
                <a:spcPct val="100000"/>
              </a:lnSpc>
              <a:spcBef>
                <a:spcPts val="0"/>
              </a:spcBef>
              <a:spcAft>
                <a:spcPts val="0"/>
              </a:spcAft>
              <a:buClr>
                <a:schemeClr val="dk1"/>
              </a:buClr>
              <a:buSzPts val="1700"/>
              <a:buChar char="–"/>
            </a:pPr>
            <a:r>
              <a:rPr lang="en-US" sz="1700">
                <a:latin typeface="Arial Narrow"/>
                <a:ea typeface="Arial Narrow"/>
                <a:cs typeface="Arial Narrow"/>
                <a:sym typeface="Arial Narrow"/>
              </a:rPr>
              <a:t>Social Media messaging, pictures and a video</a:t>
            </a:r>
            <a:endParaRPr sz="1700">
              <a:latin typeface="Arial Narrow"/>
              <a:ea typeface="Arial Narrow"/>
              <a:cs typeface="Arial Narrow"/>
              <a:sym typeface="Arial Narrow"/>
            </a:endParaRPr>
          </a:p>
          <a:p>
            <a:pPr marL="457200" lvl="0" indent="-336550" algn="l" rtl="0">
              <a:lnSpc>
                <a:spcPct val="100000"/>
              </a:lnSpc>
              <a:spcBef>
                <a:spcPts val="0"/>
              </a:spcBef>
              <a:spcAft>
                <a:spcPts val="0"/>
              </a:spcAft>
              <a:buClr>
                <a:schemeClr val="dk1"/>
              </a:buClr>
              <a:buSzPts val="1700"/>
              <a:buChar char="•"/>
            </a:pPr>
            <a:r>
              <a:rPr lang="en-US" sz="1700">
                <a:latin typeface="Arial Narrow"/>
                <a:ea typeface="Arial Narrow"/>
                <a:cs typeface="Arial Narrow"/>
                <a:sym typeface="Arial Narrow"/>
              </a:rPr>
              <a:t>Powerpoint </a:t>
            </a:r>
            <a:endParaRPr sz="1700">
              <a:latin typeface="Arial Narrow"/>
              <a:ea typeface="Arial Narrow"/>
              <a:cs typeface="Arial Narrow"/>
              <a:sym typeface="Arial Narrow"/>
            </a:endParaRPr>
          </a:p>
          <a:p>
            <a:pPr marL="457200" lvl="0" indent="-336550" algn="l" rtl="0">
              <a:lnSpc>
                <a:spcPct val="100000"/>
              </a:lnSpc>
              <a:spcBef>
                <a:spcPts val="0"/>
              </a:spcBef>
              <a:spcAft>
                <a:spcPts val="0"/>
              </a:spcAft>
              <a:buClr>
                <a:schemeClr val="dk1"/>
              </a:buClr>
              <a:buSzPts val="1700"/>
              <a:buChar char="•"/>
            </a:pPr>
            <a:r>
              <a:rPr lang="en-US" sz="1700">
                <a:latin typeface="Arial Narrow"/>
                <a:ea typeface="Arial Narrow"/>
                <a:cs typeface="Arial Narrow"/>
                <a:sym typeface="Arial Narrow"/>
              </a:rPr>
              <a:t>Frequently Asked questions</a:t>
            </a:r>
            <a:endParaRPr/>
          </a:p>
        </p:txBody>
      </p:sp>
      <p:sp>
        <p:nvSpPr>
          <p:cNvPr id="249" name="Google Shape;249;gbd8978af68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c057012696_0_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c057012696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36550" algn="l" rtl="0">
              <a:lnSpc>
                <a:spcPct val="100000"/>
              </a:lnSpc>
              <a:spcBef>
                <a:spcPts val="0"/>
              </a:spcBef>
              <a:spcAft>
                <a:spcPts val="0"/>
              </a:spcAft>
              <a:buClr>
                <a:schemeClr val="dk1"/>
              </a:buClr>
              <a:buSzPts val="1700"/>
              <a:buChar char="•"/>
            </a:pPr>
            <a:endParaRPr/>
          </a:p>
        </p:txBody>
      </p:sp>
      <p:sp>
        <p:nvSpPr>
          <p:cNvPr id="257" name="Google Shape;257;gc057012696_0_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18</a:t>
            </a:fld>
            <a:endParaRPr lang="en-US"/>
          </a:p>
        </p:txBody>
      </p:sp>
    </p:spTree>
    <p:extLst>
      <p:ext uri="{BB962C8B-B14F-4D97-AF65-F5344CB8AC3E}">
        <p14:creationId xmlns:p14="http://schemas.microsoft.com/office/powerpoint/2010/main" val="1368379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Intro: Mary McPhee is the Director</a:t>
            </a:r>
            <a:r>
              <a:rPr lang="en-US" baseline="0" dirty="0"/>
              <a:t> of Nutrition at Garfield RE-2 School District in Rifle, CO. She wasn’t able to be here today but shared some community engagement strategies that have worked for her program. Their program operates via a food truck called the Meal Monkey.</a:t>
            </a:r>
          </a:p>
          <a:p>
            <a:pPr lvl="0"/>
            <a:endParaRPr lang="en-US" baseline="0" dirty="0"/>
          </a:p>
          <a:p>
            <a:pPr lvl="0"/>
            <a:r>
              <a:rPr lang="en-US" baseline="0" dirty="0"/>
              <a:t>Mary stresses that relationships are key to success in the summer meals programs. She has worked with groups like:</a:t>
            </a:r>
          </a:p>
          <a:p>
            <a:pPr marL="285750" marR="0" indent="-285750">
              <a:spcBef>
                <a:spcPts val="0"/>
              </a:spcBef>
              <a:spcAft>
                <a:spcPts val="0"/>
              </a:spcAft>
              <a:buFont typeface="Arial" panose="020B0604020202020204" pitchFamily="34" charset="0"/>
              <a:buChar char="•"/>
            </a:pPr>
            <a:r>
              <a:rPr lang="en-US" sz="1800" dirty="0">
                <a:effectLst/>
                <a:latin typeface="Georgia" panose="02040502050405020303" pitchFamily="18" charset="0"/>
                <a:ea typeface="Calibri" panose="020F0502020204030204" pitchFamily="34" charset="0"/>
              </a:rPr>
              <a:t>Fire/Colorado River Rescue</a:t>
            </a:r>
            <a:endParaRPr lang="en-US" sz="1800" dirty="0">
              <a:effectLst/>
              <a:latin typeface="Calibri" panose="020F0502020204030204" pitchFamily="34" charset="0"/>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1800" dirty="0">
                <a:effectLst/>
                <a:latin typeface="Georgia" panose="02040502050405020303" pitchFamily="18" charset="0"/>
                <a:ea typeface="Calibri" panose="020F0502020204030204" pitchFamily="34" charset="0"/>
              </a:rPr>
              <a:t>Local library </a:t>
            </a:r>
          </a:p>
          <a:p>
            <a:pPr marL="285750" marR="0" indent="-285750">
              <a:spcBef>
                <a:spcPts val="0"/>
              </a:spcBef>
              <a:spcAft>
                <a:spcPts val="0"/>
              </a:spcAft>
              <a:buFont typeface="Arial" panose="020B0604020202020204" pitchFamily="34" charset="0"/>
              <a:buChar char="•"/>
            </a:pPr>
            <a:r>
              <a:rPr lang="en-US" sz="1800" dirty="0">
                <a:effectLst/>
                <a:latin typeface="Georgia" panose="02040502050405020303" pitchFamily="18" charset="0"/>
                <a:ea typeface="Calibri" panose="020F0502020204030204" pitchFamily="34" charset="0"/>
              </a:rPr>
              <a:t>Animal Shelter</a:t>
            </a:r>
            <a:endParaRPr lang="en-US" sz="1800" dirty="0">
              <a:effectLst/>
              <a:latin typeface="Calibri" panose="020F0502020204030204" pitchFamily="34" charset="0"/>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1800" dirty="0">
                <a:effectLst/>
                <a:latin typeface="Georgia" panose="02040502050405020303" pitchFamily="18" charset="0"/>
                <a:ea typeface="Calibri" panose="020F0502020204030204" pitchFamily="34" charset="0"/>
              </a:rPr>
              <a:t>Police Dept.</a:t>
            </a:r>
            <a:endParaRPr lang="en-US" sz="1800" dirty="0">
              <a:effectLst/>
              <a:latin typeface="Calibri" panose="020F0502020204030204" pitchFamily="34" charset="0"/>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1800" dirty="0">
                <a:effectLst/>
                <a:latin typeface="Georgia" panose="02040502050405020303" pitchFamily="18" charset="0"/>
                <a:ea typeface="Calibri" panose="020F0502020204030204" pitchFamily="34" charset="0"/>
              </a:rPr>
              <a:t>Wilderness/Parks Dept.</a:t>
            </a:r>
            <a:endParaRPr lang="en-US" sz="1800" dirty="0">
              <a:effectLst/>
              <a:latin typeface="Calibri" panose="020F0502020204030204" pitchFamily="34" charset="0"/>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1800" dirty="0" err="1">
                <a:effectLst/>
                <a:latin typeface="Georgia" panose="02040502050405020303" pitchFamily="18" charset="0"/>
                <a:ea typeface="Calibri" panose="020F0502020204030204" pitchFamily="34" charset="0"/>
              </a:rPr>
              <a:t>Youthzone</a:t>
            </a:r>
            <a:endParaRPr lang="en-US" sz="1800" dirty="0">
              <a:effectLst/>
              <a:latin typeface="Georgia" panose="02040502050405020303" pitchFamily="18" charset="0"/>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1800" dirty="0">
                <a:effectLst/>
                <a:latin typeface="Georgia" panose="02040502050405020303" pitchFamily="18" charset="0"/>
                <a:ea typeface="Calibri" panose="020F0502020204030204" pitchFamily="34" charset="0"/>
              </a:rPr>
              <a:t>High School students</a:t>
            </a:r>
          </a:p>
          <a:p>
            <a:pPr marL="285750" marR="0" indent="-285750">
              <a:spcBef>
                <a:spcPts val="0"/>
              </a:spcBef>
              <a:spcAft>
                <a:spcPts val="0"/>
              </a:spcAft>
              <a:buFont typeface="Arial" panose="020B0604020202020204" pitchFamily="34" charset="0"/>
              <a:buChar char="•"/>
            </a:pPr>
            <a:r>
              <a:rPr lang="en-US" sz="1800" dirty="0">
                <a:effectLst/>
                <a:latin typeface="Georgia" panose="02040502050405020303" pitchFamily="18" charset="0"/>
                <a:ea typeface="Calibri" panose="020F0502020204030204" pitchFamily="34" charset="0"/>
              </a:rPr>
              <a:t>Elks Club</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Font typeface="Arial" panose="020B0604020202020204" pitchFamily="34" charset="0"/>
              <a:buNone/>
            </a:pPr>
            <a:r>
              <a:rPr lang="en-US" sz="1800" dirty="0">
                <a:effectLst/>
                <a:latin typeface="Calibri" panose="020F0502020204030204" pitchFamily="34" charset="0"/>
                <a:ea typeface="Calibri" panose="020F0502020204030204" pitchFamily="34" charset="0"/>
              </a:rPr>
              <a:t>These types of organizations</a:t>
            </a:r>
            <a:r>
              <a:rPr lang="en-US" sz="1800" dirty="0">
                <a:effectLst/>
                <a:latin typeface="Georgia" panose="02040502050405020303" pitchFamily="18" charset="0"/>
                <a:ea typeface="Calibri" panose="020F0502020204030204" pitchFamily="34" charset="0"/>
              </a:rPr>
              <a:t> want to help kids. When reaching out, she recommends having a plan and a specific ask- like, "would you be willing to send someone from your group to help us feed the kids free lunches?" or maybe " Is there any way you could help support our Summer Feeding Program and feed all children this summer?"</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dirty="0">
              <a:effectLst/>
              <a:latin typeface="Georgia" panose="02040502050405020303" pitchFamily="18" charset="0"/>
              <a:ea typeface="Calibri" panose="020F0502020204030204" pitchFamily="34" charset="0"/>
            </a:endParaRPr>
          </a:p>
          <a:p>
            <a:pPr marL="0" marR="0">
              <a:spcBef>
                <a:spcPts val="0"/>
              </a:spcBef>
              <a:spcAft>
                <a:spcPts val="0"/>
              </a:spcAft>
            </a:pPr>
            <a:r>
              <a:rPr lang="en-US" sz="1800" dirty="0">
                <a:effectLst/>
                <a:latin typeface="Georgia" panose="02040502050405020303" pitchFamily="18" charset="0"/>
                <a:ea typeface="Calibri" panose="020F0502020204030204" pitchFamily="34" charset="0"/>
              </a:rPr>
              <a:t>They will say yes, and then ask “What do you need”?</a:t>
            </a:r>
            <a:r>
              <a:rPr lang="en-US" sz="1800" dirty="0">
                <a:effectLst/>
                <a:latin typeface="Calibri" panose="020F0502020204030204" pitchFamily="34" charset="0"/>
                <a:ea typeface="Calibri" panose="020F0502020204030204" pitchFamily="34" charset="0"/>
              </a:rPr>
              <a:t> Again, be specific with your response. Something like, “</a:t>
            </a:r>
            <a:r>
              <a:rPr lang="en-US" sz="1800" dirty="0">
                <a:effectLst/>
                <a:latin typeface="Georgia" panose="02040502050405020303" pitchFamily="18" charset="0"/>
                <a:ea typeface="Calibri" panose="020F0502020204030204" pitchFamily="34" charset="0"/>
              </a:rPr>
              <a:t>we could use your help on Tuesdays on our Meal Monkey Route from 11a-1P to hand out stickers and badges” Or whatever it is that your program needs support with. Mary was able to secure a food truck, the Meal Monkey, as a donation from the Western Colorado Community Foundation after telling the story of her program and asking for support. The food truck has allowed Mary to expand her program and provide meals to more kids than she can with traditional sites. </a:t>
            </a:r>
          </a:p>
          <a:p>
            <a:pPr marL="0" marR="0">
              <a:spcBef>
                <a:spcPts val="0"/>
              </a:spcBef>
              <a:spcAft>
                <a:spcPts val="0"/>
              </a:spcAft>
            </a:pPr>
            <a:r>
              <a:rPr lang="en-US" sz="1800" dirty="0">
                <a:effectLst/>
                <a:latin typeface="Georgia" panose="02040502050405020303"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Georgia" panose="02040502050405020303" pitchFamily="18" charset="0"/>
                <a:ea typeface="Calibri" panose="020F0502020204030204" pitchFamily="34" charset="0"/>
              </a:rPr>
              <a:t>Mary’s second point is that businesses always want good publicity. Mary recommends calling or emailing the business and asking for the general manager. Again, be specific and explain how they can help ensure that kids in their community have access to no-cost, nutritious meals when those kids are not in school. Mary explains that if the business is able to provide a small donation, she puts their logo on flyers and other promotional materials for her program. Mary has had success working with local car dealerships and local banks in this capacity. You can also reach out to local non-profits that have a mission that aligns with that of the summer meals program to see if they can provide a donation for your program. When reaching out to these organizations for support, Mary recommends bringing pictures of the program, participation statistics, or other information to demonstrate how their support can help kids in their community. </a:t>
            </a:r>
          </a:p>
          <a:p>
            <a:pPr marL="0" marR="0">
              <a:spcBef>
                <a:spcPts val="0"/>
              </a:spcBef>
              <a:spcAft>
                <a:spcPts val="0"/>
              </a:spcAft>
            </a:pPr>
            <a:endParaRPr lang="en-US" sz="1800" dirty="0">
              <a:effectLst/>
              <a:latin typeface="Georgia" panose="02040502050405020303" pitchFamily="18" charset="0"/>
              <a:ea typeface="Calibri" panose="020F0502020204030204" pitchFamily="34" charset="0"/>
            </a:endParaRPr>
          </a:p>
          <a:p>
            <a:pPr marL="0" marR="0">
              <a:spcBef>
                <a:spcPts val="0"/>
              </a:spcBef>
              <a:spcAft>
                <a:spcPts val="0"/>
              </a:spcAft>
            </a:pPr>
            <a:r>
              <a:rPr lang="en-US" sz="1800" dirty="0">
                <a:effectLst/>
                <a:latin typeface="Georgia" panose="02040502050405020303" pitchFamily="18" charset="0"/>
                <a:ea typeface="Calibri" panose="020F0502020204030204" pitchFamily="34" charset="0"/>
              </a:rPr>
              <a:t>Finally, Mary wants to stress that building a strong program takes time. If an organization doesn’t have capacity to help this year, keep reaching out year after year to continue building those relationships.         </a:t>
            </a:r>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19</a:t>
            </a:fld>
            <a:endParaRPr lang="en-US"/>
          </a:p>
        </p:txBody>
      </p:sp>
    </p:spTree>
    <p:extLst>
      <p:ext uri="{BB962C8B-B14F-4D97-AF65-F5344CB8AC3E}">
        <p14:creationId xmlns:p14="http://schemas.microsoft.com/office/powerpoint/2010/main" val="3006319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Lunch Lab is our food truck that we take 3-4 locations daily. Typically we serve hot meals out of the food truck. With meal waivers last summer we also provided additional cold meals to take home. Previously our food truck had a wrap that was photos of fruit. It was pretty, but it wasn’t super kid friendly. Last summer we decided to give our program a name “Lunch Lab” and create fun, kid-centric branding to go along with the new name. The idea was to make the food truck fun, approachable, and less food bank-y. Some other fun things we have done to increase participation is creating a punch card. Once kids come to 6 meal services they get to choose a prize. They could even be $1 store toys. But, the kids get very excited about filling up their punch cards. Last summer, a local library gave us free new books to hand out. That helped us draw in more children and provided an additional resource to kids. We also really work to make it fun. Our staff that runs the food truck is always wearing fun hats or glasses and she puts out a bubble machine that the kids love! One last thing is we very intentionally did not put our logo on the truck. We want their to be no stigma attached to the food truck and truly make it so the food truck represents a place that any child can get a healthy meal.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B579F-F25E-4E85-96DB-E339C5619E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406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be wondering where we go with our food truck! I should note this food truck is only one of our summer routes. Last summer we also partnered with our school districts and they provided buses to do an additional route! With all of our meal sites we try to meet the kids where they are at—whether a park, library, or mobile home park. Over the years we have learned which parks are the most popular. Typically it’s parks that have some sort of water feature. We also have partnered with other programs, such as a Bookmobile or a program with Parks and Rec that provided games/</a:t>
            </a:r>
            <a:r>
              <a:rPr lang="en-US" dirty="0" err="1"/>
              <a:t>activites</a:t>
            </a:r>
            <a:r>
              <a:rPr lang="en-US" dirty="0"/>
              <a:t> for kids at low-income housing complexes (pre-COVID). One last success we found was providing adult meals last summer. We know that children model parent’s eating habits. Additionally it was always difficult knowing that adults often skip meals to feed their children and it was difficult not being able to feed the adults as well. We found funding and provided hot meals to any adult that came to a meal service with a child. </a:t>
            </a:r>
          </a:p>
        </p:txBody>
      </p:sp>
      <p:sp>
        <p:nvSpPr>
          <p:cNvPr id="4" name="Slide Number Placeholder 3"/>
          <p:cNvSpPr>
            <a:spLocks noGrp="1"/>
          </p:cNvSpPr>
          <p:nvPr>
            <p:ph type="sldNum" sz="quarter" idx="5"/>
          </p:nvPr>
        </p:nvSpPr>
        <p:spPr/>
        <p:txBody>
          <a:bodyPr/>
          <a:lstStyle/>
          <a:p>
            <a:fld id="{AF7B579F-F25E-4E85-96DB-E339C5619E13}" type="slidenum">
              <a:rPr lang="en-US" smtClean="0"/>
              <a:t>21</a:t>
            </a:fld>
            <a:endParaRPr lang="en-US" dirty="0"/>
          </a:p>
        </p:txBody>
      </p:sp>
    </p:spTree>
    <p:extLst>
      <p:ext uri="{BB962C8B-B14F-4D97-AF65-F5344CB8AC3E}">
        <p14:creationId xmlns:p14="http://schemas.microsoft.com/office/powerpoint/2010/main" val="1395362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457200" marR="0">
              <a:spcBef>
                <a:spcPts val="0"/>
              </a:spcBef>
              <a:spcAft>
                <a:spcPts val="0"/>
              </a:spcAft>
            </a:pPr>
            <a:r>
              <a:rPr lang="en-US" sz="1800" dirty="0">
                <a:effectLst/>
                <a:latin typeface="Calibri" panose="020F0502020204030204" pitchFamily="34" charset="0"/>
                <a:ea typeface="Calibri" panose="020F0502020204030204" pitchFamily="34" charset="0"/>
              </a:rPr>
              <a:t>Resources from Cooking Matters Colorado:</a:t>
            </a:r>
          </a:p>
          <a:p>
            <a:pPr marL="457200" marR="0">
              <a:spcBef>
                <a:spcPts val="0"/>
              </a:spcBef>
              <a:spcAft>
                <a:spcPts val="0"/>
              </a:spcAft>
            </a:pPr>
            <a:r>
              <a:rPr lang="en-US" sz="1800" dirty="0">
                <a:effectLst/>
                <a:latin typeface="Calibri" panose="020F0502020204030204" pitchFamily="34" charset="0"/>
                <a:ea typeface="Calibri" panose="020F0502020204030204" pitchFamily="34" charset="0"/>
              </a:rPr>
              <a:t>•              Stretching Food Resources: COVID-19 – </a:t>
            </a:r>
            <a:r>
              <a:rPr lang="en-US" sz="1800" u="sng" dirty="0">
                <a:solidFill>
                  <a:srgbClr val="0563C1"/>
                </a:solidFill>
                <a:effectLst/>
                <a:latin typeface="Calibri" panose="020F0502020204030204" pitchFamily="34" charset="0"/>
                <a:ea typeface="Calibri" panose="020F0502020204030204" pitchFamily="34" charset="0"/>
                <a:hlinkClick r:id="rId3"/>
              </a:rPr>
              <a:t>https://co.cookingmatters.org/stretching-food-resources-covid19</a:t>
            </a:r>
            <a:r>
              <a:rPr lang="en-US" sz="1800" dirty="0">
                <a:effectLst/>
                <a:latin typeface="Calibri" panose="020F0502020204030204" pitchFamily="34" charset="0"/>
                <a:ea typeface="Calibri" panose="020F0502020204030204" pitchFamily="34" charset="0"/>
              </a:rPr>
              <a:t> Cooking Matters is currently redesigning the flyers found at this link. The content will be the same, but the new flyers will be more colorful and eye catching. We’ll inform you once they’ve been updated for summer meal site distribution. </a:t>
            </a:r>
          </a:p>
          <a:p>
            <a:endParaRPr lang="en-US" sz="1000" dirty="0"/>
          </a:p>
        </p:txBody>
      </p:sp>
      <p:sp>
        <p:nvSpPr>
          <p:cNvPr id="4" name="Slide Number Placeholder 3"/>
          <p:cNvSpPr>
            <a:spLocks noGrp="1"/>
          </p:cNvSpPr>
          <p:nvPr>
            <p:ph type="sldNum" sz="quarter" idx="10"/>
          </p:nvPr>
        </p:nvSpPr>
        <p:spPr/>
        <p:txBody>
          <a:bodyPr/>
          <a:lstStyle/>
          <a:p>
            <a:fld id="{4C6709D6-93C5-D64F-9800-896F699C4456}" type="slidenum">
              <a:rPr lang="en-US" smtClean="0"/>
              <a:t>22</a:t>
            </a:fld>
            <a:endParaRPr lang="en-US"/>
          </a:p>
        </p:txBody>
      </p:sp>
    </p:spTree>
    <p:extLst>
      <p:ext uri="{BB962C8B-B14F-4D97-AF65-F5344CB8AC3E}">
        <p14:creationId xmlns:p14="http://schemas.microsoft.com/office/powerpoint/2010/main" val="2033044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I’m going to cover some quick housekeeping items before we jump into the conversation. </a:t>
            </a:r>
          </a:p>
          <a:p>
            <a:endParaRPr lang="en-US" dirty="0">
              <a:highlight>
                <a:srgbClr val="FFFF00"/>
              </a:highlight>
            </a:endParaRPr>
          </a:p>
          <a:p>
            <a:r>
              <a:rPr lang="en-US" dirty="0">
                <a:highlight>
                  <a:srgbClr val="FFFF00"/>
                </a:highlight>
              </a:rPr>
              <a:t>One thing you may have noticed is we are using a different platform, Zoom, this month. We have a bilingual presentation planned with both English and Spanish speakers. On the next slide, we’ll walk you through how to turn on interpretation so you can follow the entire presentation in the language of your choice. </a:t>
            </a:r>
          </a:p>
          <a:p>
            <a:endParaRPr lang="en-US" dirty="0"/>
          </a:p>
          <a:p>
            <a:pPr marL="0" marR="0">
              <a:spcBef>
                <a:spcPts val="0"/>
              </a:spcBef>
              <a:spcAft>
                <a:spcPts val="0"/>
              </a:spcAft>
            </a:pPr>
            <a:r>
              <a:rPr lang="en-US" sz="1200" i="0" dirty="0">
                <a:effectLst/>
                <a:latin typeface="Calibri" panose="020F0502020204030204" pitchFamily="34" charset="0"/>
                <a:ea typeface="Calibri" panose="020F0502020204030204" pitchFamily="34" charset="0"/>
              </a:rPr>
              <a:t>We are in a webinar format so all attendees will be muted throughout the presentation. Please submit all questions using the Q&amp;A. All questions will be answered at the end. </a:t>
            </a:r>
          </a:p>
          <a:p>
            <a:pPr marL="0" marR="0">
              <a:spcBef>
                <a:spcPts val="0"/>
              </a:spcBef>
              <a:spcAft>
                <a:spcPts val="0"/>
              </a:spcAft>
            </a:pPr>
            <a:endParaRPr lang="en-US" sz="1200" i="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i="0" dirty="0">
                <a:effectLst/>
                <a:latin typeface="Calibri" panose="020F0502020204030204" pitchFamily="34" charset="0"/>
                <a:ea typeface="Calibri" panose="020F0502020204030204" pitchFamily="34" charset="0"/>
              </a:rPr>
              <a:t>If you experience audio or technical difficulties, please contact Allison Butler. Her information is listed on the slide and available in the Chat.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02AB72E5-BA5F-45BC-8917-444717CEADFD}" type="slidenum">
              <a:rPr lang="en-US" smtClean="0"/>
              <a:t>2</a:t>
            </a:fld>
            <a:endParaRPr lang="en-US" dirty="0"/>
          </a:p>
        </p:txBody>
      </p:sp>
    </p:spTree>
    <p:extLst>
      <p:ext uri="{BB962C8B-B14F-4D97-AF65-F5344CB8AC3E}">
        <p14:creationId xmlns:p14="http://schemas.microsoft.com/office/powerpoint/2010/main" val="338126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Allison to facilitate Q&amp;A</a:t>
            </a:r>
          </a:p>
        </p:txBody>
      </p:sp>
      <p:sp>
        <p:nvSpPr>
          <p:cNvPr id="4" name="Slide Number Placeholder 3"/>
          <p:cNvSpPr>
            <a:spLocks noGrp="1"/>
          </p:cNvSpPr>
          <p:nvPr>
            <p:ph type="sldNum" sz="quarter" idx="5"/>
          </p:nvPr>
        </p:nvSpPr>
        <p:spPr/>
        <p:txBody>
          <a:bodyPr/>
          <a:lstStyle/>
          <a:p>
            <a:fld id="{D8C3E97E-4890-4915-A7C2-F3D207C521C5}" type="slidenum">
              <a:rPr lang="en-US" smtClean="0"/>
              <a:t>25</a:t>
            </a:fld>
            <a:endParaRPr lang="en-US"/>
          </a:p>
        </p:txBody>
      </p:sp>
    </p:spTree>
    <p:extLst>
      <p:ext uri="{BB962C8B-B14F-4D97-AF65-F5344CB8AC3E}">
        <p14:creationId xmlns:p14="http://schemas.microsoft.com/office/powerpoint/2010/main" val="2742721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link will be emailed out to all training attendees. This information is included for those watching this training at a later date as a recording. </a:t>
            </a:r>
          </a:p>
          <a:p>
            <a:r>
              <a:rPr lang="en-US"/>
              <a:t>Thank you so much for your feedback- we are always looking for ways to improve our trainings to better support you. </a:t>
            </a:r>
          </a:p>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26</a:t>
            </a:fld>
            <a:endParaRPr lang="en-US"/>
          </a:p>
        </p:txBody>
      </p:sp>
    </p:spTree>
    <p:extLst>
      <p:ext uri="{BB962C8B-B14F-4D97-AF65-F5344CB8AC3E}">
        <p14:creationId xmlns:p14="http://schemas.microsoft.com/office/powerpoint/2010/main" val="28059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all so much for joining todays on the Menu Call.  Please join us on, March 25 from 2-3 pm where we will discuss the Summer Food Service Program Sponsor Training Part 1. If you have previously registered for the On the Menu calls through Adobe Connect, you will use the same link to join this call. If you need to register for this call, stay tuned for registration links for the SFSP part 1 and part 2 trainings in The Dish. </a:t>
            </a:r>
          </a:p>
        </p:txBody>
      </p:sp>
      <p:sp>
        <p:nvSpPr>
          <p:cNvPr id="4" name="Slide Number Placeholder 3"/>
          <p:cNvSpPr>
            <a:spLocks noGrp="1"/>
          </p:cNvSpPr>
          <p:nvPr>
            <p:ph type="sldNum" sz="quarter" idx="5"/>
          </p:nvPr>
        </p:nvSpPr>
        <p:spPr/>
        <p:txBody>
          <a:bodyPr/>
          <a:lstStyle/>
          <a:p>
            <a:fld id="{02AB72E5-BA5F-45BC-8917-444717CEADFD}" type="slidenum">
              <a:rPr lang="en-US" smtClean="0"/>
              <a:t>27</a:t>
            </a:fld>
            <a:endParaRPr lang="en-US" dirty="0"/>
          </a:p>
        </p:txBody>
      </p:sp>
    </p:spTree>
    <p:extLst>
      <p:ext uri="{BB962C8B-B14F-4D97-AF65-F5344CB8AC3E}">
        <p14:creationId xmlns:p14="http://schemas.microsoft.com/office/powerpoint/2010/main" val="1351943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5</a:t>
            </a:fld>
            <a:endParaRPr lang="en-US" dirty="0"/>
          </a:p>
        </p:txBody>
      </p:sp>
    </p:spTree>
    <p:extLst>
      <p:ext uri="{BB962C8B-B14F-4D97-AF65-F5344CB8AC3E}">
        <p14:creationId xmlns:p14="http://schemas.microsoft.com/office/powerpoint/2010/main" val="2477221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features the non-discrimination statement, again something you are likely all familiar with.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C3E97E-4890-4915-A7C2-F3D207C521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35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u="sng"/>
              <a:t>NOTE: </a:t>
            </a:r>
            <a:r>
              <a:rPr lang="en-US"/>
              <a:t>Feel free to personalize if wanted.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sng"/>
              <a:t>TALKING: </a:t>
            </a:r>
            <a:r>
              <a:rPr lang="en-US"/>
              <a:t>Use this opportunity for the “last word” – What do you want to leave people with? What do you want them to remember? </a:t>
            </a:r>
            <a:endParaRPr/>
          </a:p>
          <a:p>
            <a:pPr marL="0" lvl="0" indent="0" algn="l" rtl="0">
              <a:lnSpc>
                <a:spcPct val="100000"/>
              </a:lnSpc>
              <a:spcBef>
                <a:spcPts val="0"/>
              </a:spcBef>
              <a:spcAft>
                <a:spcPts val="0"/>
              </a:spcAft>
              <a:buSzPts val="1400"/>
              <a:buNone/>
            </a:pPr>
            <a:endParaRPr/>
          </a:p>
        </p:txBody>
      </p:sp>
      <p:sp>
        <p:nvSpPr>
          <p:cNvPr id="186" name="Google Shape;18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c057012818_2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gc057012818_2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Paola Babb </a:t>
            </a:r>
            <a:endParaRPr/>
          </a:p>
          <a:p>
            <a:pPr marL="0" lvl="0" indent="0" algn="l" rtl="0">
              <a:lnSpc>
                <a:spcPct val="100000"/>
              </a:lnSpc>
              <a:spcBef>
                <a:spcPts val="0"/>
              </a:spcBef>
              <a:spcAft>
                <a:spcPts val="0"/>
              </a:spcAft>
              <a:buSzPts val="1400"/>
              <a:buNone/>
            </a:pPr>
            <a:r>
              <a:rPr lang="en-US"/>
              <a:t>Before I start talking about community engagement, I want to start with why I am passionate about this work. </a:t>
            </a:r>
            <a:endParaRPr/>
          </a:p>
          <a:p>
            <a:pPr marL="0" lvl="0" indent="0" algn="l" rtl="0">
              <a:lnSpc>
                <a:spcPct val="100000"/>
              </a:lnSpc>
              <a:spcBef>
                <a:spcPts val="0"/>
              </a:spcBef>
              <a:spcAft>
                <a:spcPts val="0"/>
              </a:spcAft>
              <a:buSzPts val="1400"/>
              <a:buNone/>
            </a:pPr>
            <a:r>
              <a:rPr lang="en-US"/>
              <a:t>Originally from Mexico moved to Colorado when I was 5 – been here even since. I grew up in Lafayette.  </a:t>
            </a:r>
            <a:endParaRPr/>
          </a:p>
          <a:p>
            <a:pPr marL="0" lvl="0" indent="0" algn="l" rtl="0">
              <a:lnSpc>
                <a:spcPct val="100000"/>
              </a:lnSpc>
              <a:spcBef>
                <a:spcPts val="0"/>
              </a:spcBef>
              <a:spcAft>
                <a:spcPts val="0"/>
              </a:spcAft>
              <a:buSzPts val="1400"/>
              <a:buNone/>
            </a:pPr>
            <a:r>
              <a:rPr lang="en-US"/>
              <a:t>Grew up undocumented we overstayed our VISAs</a:t>
            </a:r>
            <a:endParaRPr/>
          </a:p>
          <a:p>
            <a:pPr marL="0" lvl="0" indent="0" algn="l" rtl="0">
              <a:lnSpc>
                <a:spcPct val="100000"/>
              </a:lnSpc>
              <a:spcBef>
                <a:spcPts val="0"/>
              </a:spcBef>
              <a:spcAft>
                <a:spcPts val="0"/>
              </a:spcAft>
              <a:buSzPts val="1400"/>
              <a:buNone/>
            </a:pPr>
            <a:r>
              <a:rPr lang="en-US"/>
              <a:t>Food insecure – used programs like Summer meals, NSLP and food pantries</a:t>
            </a:r>
            <a:endParaRPr/>
          </a:p>
          <a:p>
            <a:pPr marL="0" lvl="0" indent="0" algn="l" rtl="0">
              <a:lnSpc>
                <a:spcPct val="100000"/>
              </a:lnSpc>
              <a:spcBef>
                <a:spcPts val="0"/>
              </a:spcBef>
              <a:spcAft>
                <a:spcPts val="0"/>
              </a:spcAft>
              <a:buSzPts val="1400"/>
              <a:buNone/>
            </a:pPr>
            <a:r>
              <a:rPr lang="en-US"/>
              <a:t>DACA recipient</a:t>
            </a:r>
            <a:endParaRPr/>
          </a:p>
          <a:p>
            <a:pPr marL="0" lvl="0" indent="0" algn="l" rtl="0">
              <a:lnSpc>
                <a:spcPct val="100000"/>
              </a:lnSpc>
              <a:spcBef>
                <a:spcPts val="0"/>
              </a:spcBef>
              <a:spcAft>
                <a:spcPts val="0"/>
              </a:spcAft>
              <a:buSzPts val="1400"/>
              <a:buNone/>
            </a:pPr>
            <a:r>
              <a:rPr lang="en-US"/>
              <a:t>Green card Holder now US Citizen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Past work experience that ignited my passion in food access </a:t>
            </a:r>
            <a:endParaRPr/>
          </a:p>
          <a:p>
            <a:pPr marL="0" lvl="0" indent="0" algn="l" rtl="0">
              <a:lnSpc>
                <a:spcPct val="100000"/>
              </a:lnSpc>
              <a:spcBef>
                <a:spcPts val="0"/>
              </a:spcBef>
              <a:spcAft>
                <a:spcPts val="0"/>
              </a:spcAft>
              <a:buSzPts val="1400"/>
              <a:buNone/>
            </a:pPr>
            <a:r>
              <a:rPr lang="en-US"/>
              <a:t>Nutrition</a:t>
            </a:r>
            <a:endParaRPr/>
          </a:p>
          <a:p>
            <a:pPr marL="0" lvl="0" indent="0" algn="l" rtl="0">
              <a:lnSpc>
                <a:spcPct val="100000"/>
              </a:lnSpc>
              <a:spcBef>
                <a:spcPts val="0"/>
              </a:spcBef>
              <a:spcAft>
                <a:spcPts val="0"/>
              </a:spcAft>
              <a:buSzPts val="1400"/>
              <a:buNone/>
            </a:pPr>
            <a:r>
              <a:rPr lang="en-US"/>
              <a:t>WIC</a:t>
            </a:r>
            <a:endParaRPr/>
          </a:p>
          <a:p>
            <a:pPr marL="0" lvl="0" indent="0" algn="l" rtl="0">
              <a:lnSpc>
                <a:spcPct val="100000"/>
              </a:lnSpc>
              <a:spcBef>
                <a:spcPts val="0"/>
              </a:spcBef>
              <a:spcAft>
                <a:spcPts val="0"/>
              </a:spcAft>
              <a:buSzPts val="1400"/>
              <a:buNone/>
            </a:pPr>
            <a:r>
              <a:rPr lang="en-US"/>
              <a:t>Food Panrty</a:t>
            </a:r>
            <a:endParaRPr/>
          </a:p>
          <a:p>
            <a:pPr marL="0" lvl="0" indent="0" algn="l" rtl="0">
              <a:lnSpc>
                <a:spcPct val="100000"/>
              </a:lnSpc>
              <a:spcBef>
                <a:spcPts val="0"/>
              </a:spcBef>
              <a:spcAft>
                <a:spcPts val="0"/>
              </a:spcAft>
              <a:buSzPts val="1400"/>
              <a:buNone/>
            </a:pPr>
            <a:r>
              <a:rPr lang="en-US"/>
              <a:t>Hunegr Free CO</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92" name="Google Shape;192;gc057012818_2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c057012696_0_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gc057012696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73"/>
              </a:spcBef>
              <a:spcAft>
                <a:spcPts val="0"/>
              </a:spcAft>
              <a:buSzPts val="1400"/>
              <a:buNone/>
            </a:pPr>
            <a:r>
              <a:rPr lang="en-US" sz="3733">
                <a:latin typeface="Arial Narrow"/>
                <a:ea typeface="Arial Narrow"/>
                <a:cs typeface="Arial Narrow"/>
                <a:sym typeface="Arial Narrow"/>
              </a:rPr>
              <a:t>Today we will be talking about the importance of community engagement in SFSP When doing community engagement the goal is</a:t>
            </a:r>
            <a:r>
              <a:rPr lang="en-US" sz="4250">
                <a:latin typeface="Arial Narrow"/>
                <a:ea typeface="Arial Narrow"/>
                <a:cs typeface="Arial Narrow"/>
                <a:sym typeface="Arial Narrow"/>
              </a:rPr>
              <a:t> to have a society where each member has the tools and power to direct the creation of community resources and be valued as the experts in health, education and well being of their families.</a:t>
            </a:r>
            <a:endParaRPr sz="3733">
              <a:latin typeface="Arial Narrow"/>
              <a:ea typeface="Arial Narrow"/>
              <a:cs typeface="Arial Narrow"/>
              <a:sym typeface="Arial Narrow"/>
            </a:endParaRPr>
          </a:p>
          <a:p>
            <a:pPr marL="0" lvl="0" indent="0" algn="l" rtl="0">
              <a:lnSpc>
                <a:spcPct val="100000"/>
              </a:lnSpc>
              <a:spcBef>
                <a:spcPts val="573"/>
              </a:spcBef>
              <a:spcAft>
                <a:spcPts val="0"/>
              </a:spcAft>
              <a:buSzPts val="1400"/>
              <a:buNone/>
            </a:pPr>
            <a:r>
              <a:rPr lang="en-US" sz="3733">
                <a:latin typeface="Arial Narrow"/>
                <a:ea typeface="Arial Narrow"/>
                <a:cs typeface="Arial Narrow"/>
                <a:sym typeface="Arial Narrow"/>
              </a:rPr>
              <a:t>Before we begin on defining that we have to first acknowledge and define what do we mean when we say community? What is lived experience. </a:t>
            </a:r>
            <a:endParaRPr sz="3733">
              <a:latin typeface="Arial Narrow"/>
              <a:ea typeface="Arial Narrow"/>
              <a:cs typeface="Arial Narrow"/>
              <a:sym typeface="Arial Narrow"/>
            </a:endParaRPr>
          </a:p>
          <a:p>
            <a:pPr marL="989964" lvl="1" indent="-433260" algn="l" rtl="0">
              <a:lnSpc>
                <a:spcPct val="100000"/>
              </a:lnSpc>
              <a:spcBef>
                <a:spcPts val="573"/>
              </a:spcBef>
              <a:spcAft>
                <a:spcPts val="0"/>
              </a:spcAft>
              <a:buClr>
                <a:schemeClr val="dk1"/>
              </a:buClr>
              <a:buSzPts val="3700"/>
              <a:buChar char="–"/>
            </a:pPr>
            <a:r>
              <a:rPr lang="en-US" sz="3733">
                <a:latin typeface="Arial Narrow"/>
                <a:ea typeface="Arial Narrow"/>
                <a:cs typeface="Arial Narrow"/>
                <a:sym typeface="Arial Narrow"/>
              </a:rPr>
              <a:t> What we mean by that is Expertise that doesn’t come from training or formal education.</a:t>
            </a:r>
            <a:endParaRPr sz="3733">
              <a:latin typeface="Arial Narrow"/>
              <a:ea typeface="Arial Narrow"/>
              <a:cs typeface="Arial Narrow"/>
              <a:sym typeface="Arial Narrow"/>
            </a:endParaRPr>
          </a:p>
          <a:p>
            <a:pPr marL="989964" lvl="1" indent="-433260" algn="l" rtl="0">
              <a:lnSpc>
                <a:spcPct val="100000"/>
              </a:lnSpc>
              <a:spcBef>
                <a:spcPts val="573"/>
              </a:spcBef>
              <a:spcAft>
                <a:spcPts val="0"/>
              </a:spcAft>
              <a:buClr>
                <a:schemeClr val="dk1"/>
              </a:buClr>
              <a:buSzPts val="3700"/>
              <a:buChar char="–"/>
            </a:pPr>
            <a:r>
              <a:rPr lang="en-US" sz="3733">
                <a:latin typeface="Arial Narrow"/>
                <a:ea typeface="Arial Narrow"/>
                <a:cs typeface="Arial Narrow"/>
                <a:sym typeface="Arial Narrow"/>
              </a:rPr>
              <a:t>Knowledge from an experience in a person’s past or present with an issue or challenge.</a:t>
            </a:r>
            <a:endParaRPr sz="3733">
              <a:latin typeface="Arial Narrow"/>
              <a:ea typeface="Arial Narrow"/>
              <a:cs typeface="Arial Narrow"/>
              <a:sym typeface="Arial Narrow"/>
            </a:endParaRPr>
          </a:p>
          <a:p>
            <a:pPr marL="989964" lvl="1" indent="-433260" algn="l" rtl="0">
              <a:lnSpc>
                <a:spcPct val="100000"/>
              </a:lnSpc>
              <a:spcBef>
                <a:spcPts val="573"/>
              </a:spcBef>
              <a:spcAft>
                <a:spcPts val="0"/>
              </a:spcAft>
              <a:buClr>
                <a:schemeClr val="dk1"/>
              </a:buClr>
              <a:buSzPts val="3700"/>
              <a:buChar char="–"/>
            </a:pPr>
            <a:r>
              <a:rPr lang="en-US" sz="3733">
                <a:latin typeface="Arial Narrow"/>
                <a:ea typeface="Arial Narrow"/>
                <a:cs typeface="Arial Narrow"/>
                <a:sym typeface="Arial Narrow"/>
              </a:rPr>
              <a:t>People with lived experience know a system, process or issue from the perspective of those affected, or trying to engage with a resource.</a:t>
            </a:r>
            <a:endParaRPr sz="3733">
              <a:latin typeface="Arial Narrow"/>
              <a:ea typeface="Arial Narrow"/>
              <a:cs typeface="Arial Narrow"/>
              <a:sym typeface="Arial Narrow"/>
            </a:endParaRPr>
          </a:p>
          <a:p>
            <a:pPr marL="989964" lvl="1" indent="-433260" algn="l" rtl="0">
              <a:lnSpc>
                <a:spcPct val="100000"/>
              </a:lnSpc>
              <a:spcBef>
                <a:spcPts val="573"/>
              </a:spcBef>
              <a:spcAft>
                <a:spcPts val="0"/>
              </a:spcAft>
              <a:buClr>
                <a:schemeClr val="dk1"/>
              </a:buClr>
              <a:buSzPts val="3700"/>
              <a:buChar char="–"/>
            </a:pPr>
            <a:r>
              <a:rPr lang="en-US" sz="3733">
                <a:latin typeface="Arial Narrow"/>
                <a:ea typeface="Arial Narrow"/>
                <a:cs typeface="Arial Narrow"/>
                <a:sym typeface="Arial Narrow"/>
              </a:rPr>
              <a:t>They know what works, what doesn’t work, and what resources (formal or informal) are or should be available. </a:t>
            </a:r>
            <a:endParaRPr sz="3733">
              <a:latin typeface="Arial Narrow"/>
              <a:ea typeface="Arial Narrow"/>
              <a:cs typeface="Arial Narrow"/>
              <a:sym typeface="Arial Narrow"/>
            </a:endParaRPr>
          </a:p>
          <a:p>
            <a:pPr marL="0" lvl="0" indent="0" algn="l" rtl="0">
              <a:lnSpc>
                <a:spcPct val="100000"/>
              </a:lnSpc>
              <a:spcBef>
                <a:spcPts val="0"/>
              </a:spcBef>
              <a:spcAft>
                <a:spcPts val="0"/>
              </a:spcAft>
              <a:buSzPts val="1400"/>
              <a:buNone/>
            </a:pPr>
            <a:r>
              <a:rPr lang="en-US" sz="3733">
                <a:latin typeface="Arial Narrow"/>
                <a:ea typeface="Arial Narrow"/>
                <a:cs typeface="Arial Narrow"/>
                <a:sym typeface="Arial Narrow"/>
              </a:rPr>
              <a:t>They know what’s needed to make things better</a:t>
            </a:r>
            <a:endParaRPr/>
          </a:p>
        </p:txBody>
      </p:sp>
      <p:sp>
        <p:nvSpPr>
          <p:cNvPr id="201" name="Google Shape;201;gc057012696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be9e93f72d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be9e93f72d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40"/>
              </a:spcBef>
              <a:spcAft>
                <a:spcPts val="0"/>
              </a:spcAft>
              <a:buSzPts val="1400"/>
              <a:buNone/>
            </a:pPr>
            <a:r>
              <a:rPr lang="en-US"/>
              <a:t>Ya que hablamos de a quien nos referimos cuando hablamos de la comunidad ahora vamos a hablar del porque debemos de involucrar a la comunidad en nuestros programas (como las comidas se verano - summer meals) </a:t>
            </a:r>
            <a:endParaRPr/>
          </a:p>
          <a:p>
            <a:pPr marL="0" lvl="0" indent="0" algn="l" rtl="0">
              <a:lnSpc>
                <a:spcPct val="100000"/>
              </a:lnSpc>
              <a:spcBef>
                <a:spcPts val="240"/>
              </a:spcBef>
              <a:spcAft>
                <a:spcPts val="0"/>
              </a:spcAft>
              <a:buSzPts val="1400"/>
              <a:buNone/>
            </a:pPr>
            <a:endParaRPr/>
          </a:p>
          <a:p>
            <a:pPr marL="0" lvl="0" indent="0" algn="l" rtl="0">
              <a:lnSpc>
                <a:spcPct val="100000"/>
              </a:lnSpc>
              <a:spcBef>
                <a:spcPts val="240"/>
              </a:spcBef>
              <a:spcAft>
                <a:spcPts val="0"/>
              </a:spcAft>
              <a:buSzPts val="1400"/>
              <a:buNone/>
            </a:pPr>
            <a:r>
              <a:rPr lang="en-US"/>
              <a:t>La comunidad es un pilar para sus programas, por eso se debe crear una conexión, esa conexión:</a:t>
            </a:r>
            <a:endParaRPr/>
          </a:p>
          <a:p>
            <a:pPr marL="457200" lvl="0" indent="-317500" algn="l" rtl="0">
              <a:lnSpc>
                <a:spcPct val="100000"/>
              </a:lnSpc>
              <a:spcBef>
                <a:spcPts val="240"/>
              </a:spcBef>
              <a:spcAft>
                <a:spcPts val="0"/>
              </a:spcAft>
              <a:buSzPts val="1400"/>
              <a:buChar char="●"/>
            </a:pPr>
            <a:r>
              <a:rPr lang="en-US"/>
              <a:t>Crea enlaces y confíanza</a:t>
            </a:r>
            <a:endParaRPr/>
          </a:p>
          <a:p>
            <a:pPr marL="457200" lvl="0" indent="-317500" algn="l" rtl="0">
              <a:lnSpc>
                <a:spcPct val="100000"/>
              </a:lnSpc>
              <a:spcBef>
                <a:spcPts val="0"/>
              </a:spcBef>
              <a:spcAft>
                <a:spcPts val="0"/>
              </a:spcAft>
              <a:buSzPts val="1400"/>
              <a:buChar char="●"/>
            </a:pPr>
            <a:r>
              <a:rPr lang="en-US"/>
              <a:t>Informa programas y decisiones:</a:t>
            </a:r>
            <a:endParaRPr/>
          </a:p>
          <a:p>
            <a:pPr marL="914400" lvl="1" indent="-317500" algn="l" rtl="0">
              <a:lnSpc>
                <a:spcPct val="100000"/>
              </a:lnSpc>
              <a:spcBef>
                <a:spcPts val="0"/>
              </a:spcBef>
              <a:spcAft>
                <a:spcPts val="0"/>
              </a:spcAft>
              <a:buSzPts val="1400"/>
              <a:buChar char="○"/>
            </a:pPr>
            <a:r>
              <a:rPr lang="en-US"/>
              <a:t>Que asegura que tengas una mejor idea de qué tipo de programas beneficiaría a la comunidad  </a:t>
            </a:r>
            <a:endParaRPr/>
          </a:p>
          <a:p>
            <a:pPr marL="914400" lvl="1" indent="-317500" algn="l" rtl="0">
              <a:lnSpc>
                <a:spcPct val="100000"/>
              </a:lnSpc>
              <a:spcBef>
                <a:spcPts val="240"/>
              </a:spcBef>
              <a:spcAft>
                <a:spcPts val="0"/>
              </a:spcAft>
              <a:buSzPts val="1400"/>
              <a:buChar char="○"/>
            </a:pPr>
            <a:r>
              <a:rPr lang="en-US"/>
              <a:t>Facilita el Trabajo basado en sus Culturas y necesidades ( una de ellas comida Saludable)</a:t>
            </a:r>
            <a:endParaRPr/>
          </a:p>
          <a:p>
            <a:pPr marL="914400" lvl="1" indent="-317500" algn="l" rtl="0">
              <a:lnSpc>
                <a:spcPct val="100000"/>
              </a:lnSpc>
              <a:spcBef>
                <a:spcPts val="240"/>
              </a:spcBef>
              <a:spcAft>
                <a:spcPts val="0"/>
              </a:spcAft>
              <a:buSzPts val="1400"/>
              <a:buChar char="○"/>
            </a:pPr>
            <a:r>
              <a:rPr lang="en-US"/>
              <a:t>Las familias se familiarizan con el programa</a:t>
            </a:r>
            <a:endParaRPr/>
          </a:p>
          <a:p>
            <a:pPr marL="457200" lvl="0" indent="-317500" algn="l" rtl="0">
              <a:lnSpc>
                <a:spcPct val="100000"/>
              </a:lnSpc>
              <a:spcBef>
                <a:spcPts val="0"/>
              </a:spcBef>
              <a:spcAft>
                <a:spcPts val="0"/>
              </a:spcAft>
              <a:buSzPts val="1400"/>
              <a:buChar char="●"/>
            </a:pPr>
            <a:r>
              <a:rPr lang="en-US"/>
              <a:t>Da para mejor comunicación</a:t>
            </a:r>
            <a:endParaRPr/>
          </a:p>
          <a:p>
            <a:pPr marL="457200" lvl="0" indent="-317500" algn="l" rtl="0">
              <a:lnSpc>
                <a:spcPct val="100000"/>
              </a:lnSpc>
              <a:spcBef>
                <a:spcPts val="0"/>
              </a:spcBef>
              <a:spcAft>
                <a:spcPts val="0"/>
              </a:spcAft>
              <a:buSzPts val="1400"/>
              <a:buChar char="●"/>
            </a:pPr>
            <a:r>
              <a:rPr lang="en-US"/>
              <a:t>La comunidad siente que los toman en cuenta y que sus ideas y necesidades son importantes</a:t>
            </a:r>
            <a:endParaRPr/>
          </a:p>
          <a:p>
            <a:pPr marL="457200" lvl="0" indent="-317500" algn="l" rtl="0">
              <a:lnSpc>
                <a:spcPct val="100000"/>
              </a:lnSpc>
              <a:spcBef>
                <a:spcPts val="0"/>
              </a:spcBef>
              <a:spcAft>
                <a:spcPts val="0"/>
              </a:spcAft>
              <a:buSzPts val="1400"/>
              <a:buChar char="●"/>
            </a:pPr>
            <a:r>
              <a:rPr lang="en-US"/>
              <a:t>Tienes programa basados en la equidad </a:t>
            </a:r>
            <a:endParaRPr/>
          </a:p>
          <a:p>
            <a:pPr marL="0" lvl="0" indent="0" algn="l" rtl="0">
              <a:lnSpc>
                <a:spcPct val="100000"/>
              </a:lnSpc>
              <a:spcBef>
                <a:spcPts val="240"/>
              </a:spcBef>
              <a:spcAft>
                <a:spcPts val="0"/>
              </a:spcAft>
              <a:buSzPts val="1400"/>
              <a:buNone/>
            </a:pPr>
            <a:endParaRPr/>
          </a:p>
        </p:txBody>
      </p:sp>
      <p:sp>
        <p:nvSpPr>
          <p:cNvPr id="209" name="Google Shape;209;gbe9e93f72d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500">
                <a:latin typeface="Arial Narrow"/>
                <a:ea typeface="Arial Narrow"/>
                <a:cs typeface="Arial Narrow"/>
                <a:sym typeface="Arial Narrow"/>
              </a:rPr>
              <a:t>El enlace comunitario auténtico va a crear un proceso inclusivo para informar, diseñar, implementar y evaluar la programación de las comidas de verano que centra la comunidad.</a:t>
            </a:r>
            <a:endParaRPr sz="1500">
              <a:latin typeface="Arial Narrow"/>
              <a:ea typeface="Arial Narrow"/>
              <a:cs typeface="Arial Narrow"/>
              <a:sym typeface="Arial Narrow"/>
            </a:endParaRPr>
          </a:p>
          <a:p>
            <a:pPr marL="0" lvl="0" indent="0" algn="l" rtl="0">
              <a:lnSpc>
                <a:spcPct val="100000"/>
              </a:lnSpc>
              <a:spcBef>
                <a:spcPts val="0"/>
              </a:spcBef>
              <a:spcAft>
                <a:spcPts val="0"/>
              </a:spcAft>
              <a:buSzPts val="1400"/>
              <a:buNone/>
            </a:pPr>
            <a:r>
              <a:rPr lang="en-US" sz="1500">
                <a:latin typeface="Arial Narrow"/>
                <a:ea typeface="Arial Narrow"/>
                <a:cs typeface="Arial Narrow"/>
                <a:sym typeface="Arial Narrow"/>
              </a:rPr>
              <a:t>Ahora vamos hablar sobre los pasos que deben tomar para poder hacer este tipo de trabajo en una manera autentica. </a:t>
            </a:r>
            <a:endParaRPr sz="1500">
              <a:latin typeface="Arial Narrow"/>
              <a:ea typeface="Arial Narrow"/>
              <a:cs typeface="Arial Narrow"/>
              <a:sym typeface="Arial Narrow"/>
            </a:endParaRPr>
          </a:p>
          <a:p>
            <a:pPr marL="457200" lvl="0" indent="-323850" algn="l" rtl="0">
              <a:lnSpc>
                <a:spcPct val="100000"/>
              </a:lnSpc>
              <a:spcBef>
                <a:spcPts val="0"/>
              </a:spcBef>
              <a:spcAft>
                <a:spcPts val="0"/>
              </a:spcAft>
              <a:buClr>
                <a:schemeClr val="dk1"/>
              </a:buClr>
              <a:buSzPts val="1500"/>
              <a:buFont typeface="Arial Narrow"/>
              <a:buChar char="●"/>
            </a:pPr>
            <a:r>
              <a:rPr lang="en-US" sz="1500">
                <a:latin typeface="Arial Narrow"/>
                <a:ea typeface="Arial Narrow"/>
                <a:cs typeface="Arial Narrow"/>
                <a:sym typeface="Arial Narrow"/>
              </a:rPr>
              <a:t>Primero tienen que desarrollar una visión: Háganse la pregunta de </a:t>
            </a:r>
            <a:r>
              <a:rPr lang="en-US" sz="1500">
                <a:solidFill>
                  <a:srgbClr val="666666"/>
                </a:solidFill>
                <a:latin typeface="Arial Narrow"/>
                <a:ea typeface="Arial Narrow"/>
                <a:cs typeface="Arial Narrow"/>
                <a:sym typeface="Arial Narrow"/>
              </a:rPr>
              <a:t>Cual es tu meta/visión para hacer enlaces con la comunidad </a:t>
            </a:r>
            <a:r>
              <a:rPr lang="en-US" sz="1500">
                <a:latin typeface="Arial Narrow"/>
                <a:ea typeface="Arial Narrow"/>
                <a:cs typeface="Arial Narrow"/>
                <a:sym typeface="Arial Narrow"/>
              </a:rPr>
              <a:t>esto es muy importante PORQUE si nomas estan involucrando a las comunidad por beneficio propio y no les nace van a fracasar y no van a poder inspirar confianza en una manera sincera en su comunidad.</a:t>
            </a:r>
            <a:endParaRPr sz="1500">
              <a:latin typeface="Arial Narrow"/>
              <a:ea typeface="Arial Narrow"/>
              <a:cs typeface="Arial Narrow"/>
              <a:sym typeface="Arial Narrow"/>
            </a:endParaRPr>
          </a:p>
          <a:p>
            <a:pPr marL="457200" lvl="0" indent="-323850" algn="l" rtl="0">
              <a:lnSpc>
                <a:spcPct val="100000"/>
              </a:lnSpc>
              <a:spcBef>
                <a:spcPts val="0"/>
              </a:spcBef>
              <a:spcAft>
                <a:spcPts val="0"/>
              </a:spcAft>
              <a:buClr>
                <a:schemeClr val="dk1"/>
              </a:buClr>
              <a:buSzPts val="1500"/>
              <a:buFont typeface="Arial Narrow"/>
              <a:buChar char="●"/>
            </a:pPr>
            <a:r>
              <a:rPr lang="en-US" sz="1500">
                <a:latin typeface="Arial Narrow"/>
                <a:ea typeface="Arial Narrow"/>
                <a:cs typeface="Arial Narrow"/>
                <a:sym typeface="Arial Narrow"/>
              </a:rPr>
              <a:t>Después de crear la visión no nomas van a embarcar en este trabajo sino comprometerse a involucrar a las personas para el éxito de su programa. Esto quiere decir que van a: </a:t>
            </a:r>
            <a:endParaRPr sz="1500">
              <a:latin typeface="Arial Narrow"/>
              <a:ea typeface="Arial Narrow"/>
              <a:cs typeface="Arial Narrow"/>
              <a:sym typeface="Arial Narrow"/>
            </a:endParaRPr>
          </a:p>
          <a:p>
            <a:pPr marL="914400" lvl="1" indent="-323850" algn="l" rtl="0">
              <a:lnSpc>
                <a:spcPct val="100000"/>
              </a:lnSpc>
              <a:spcBef>
                <a:spcPts val="0"/>
              </a:spcBef>
              <a:spcAft>
                <a:spcPts val="0"/>
              </a:spcAft>
              <a:buClr>
                <a:schemeClr val="dk1"/>
              </a:buClr>
              <a:buSzPts val="1500"/>
              <a:buFont typeface="Arial Narrow"/>
              <a:buChar char="○"/>
            </a:pPr>
            <a:r>
              <a:rPr lang="en-US" sz="1500">
                <a:latin typeface="Arial Narrow"/>
                <a:ea typeface="Arial Narrow"/>
                <a:cs typeface="Arial Narrow"/>
                <a:sym typeface="Arial Narrow"/>
              </a:rPr>
              <a:t>Hacer relaciones/crear conexiones</a:t>
            </a:r>
            <a:endParaRPr sz="1500">
              <a:latin typeface="Arial Narrow"/>
              <a:ea typeface="Arial Narrow"/>
              <a:cs typeface="Arial Narrow"/>
              <a:sym typeface="Arial Narrow"/>
            </a:endParaRPr>
          </a:p>
          <a:p>
            <a:pPr marL="1371600" lvl="2" indent="-323850" algn="l" rtl="0">
              <a:lnSpc>
                <a:spcPct val="100000"/>
              </a:lnSpc>
              <a:spcBef>
                <a:spcPts val="0"/>
              </a:spcBef>
              <a:spcAft>
                <a:spcPts val="0"/>
              </a:spcAft>
              <a:buClr>
                <a:schemeClr val="dk1"/>
              </a:buClr>
              <a:buSzPts val="1500"/>
              <a:buFont typeface="Arial Narrow"/>
              <a:buChar char="■"/>
            </a:pPr>
            <a:r>
              <a:rPr lang="en-US" sz="1500">
                <a:latin typeface="Arial Narrow"/>
                <a:ea typeface="Arial Narrow"/>
                <a:cs typeface="Arial Narrow"/>
                <a:sym typeface="Arial Narrow"/>
              </a:rPr>
              <a:t>al hacer esto deben de Invertir tiempo</a:t>
            </a:r>
            <a:r>
              <a:rPr lang="en-US" sz="1500">
                <a:highlight>
                  <a:srgbClr val="FFFF00"/>
                </a:highlight>
                <a:latin typeface="Arial Narrow"/>
                <a:ea typeface="Arial Narrow"/>
                <a:cs typeface="Arial Narrow"/>
                <a:sym typeface="Arial Narrow"/>
              </a:rPr>
              <a:t> en las familias </a:t>
            </a:r>
            <a:endParaRPr sz="1500">
              <a:highlight>
                <a:srgbClr val="FFFF00"/>
              </a:highlight>
              <a:latin typeface="Arial Narrow"/>
              <a:ea typeface="Arial Narrow"/>
              <a:cs typeface="Arial Narrow"/>
              <a:sym typeface="Arial Narrow"/>
            </a:endParaRPr>
          </a:p>
          <a:p>
            <a:pPr marL="1371600" lvl="2" indent="-323850" algn="l" rtl="0">
              <a:lnSpc>
                <a:spcPct val="100000"/>
              </a:lnSpc>
              <a:spcBef>
                <a:spcPts val="0"/>
              </a:spcBef>
              <a:spcAft>
                <a:spcPts val="0"/>
              </a:spcAft>
              <a:buClr>
                <a:schemeClr val="dk1"/>
              </a:buClr>
              <a:buSzPts val="1500"/>
              <a:buFont typeface="Arial Narrow"/>
              <a:buChar char="■"/>
            </a:pPr>
            <a:r>
              <a:rPr lang="en-US" sz="1500">
                <a:highlight>
                  <a:srgbClr val="FFFF00"/>
                </a:highlight>
                <a:latin typeface="Arial Narrow"/>
                <a:ea typeface="Arial Narrow"/>
                <a:cs typeface="Arial Narrow"/>
                <a:sym typeface="Arial Narrow"/>
              </a:rPr>
              <a:t>Tener conversaciones con las familias sobre su experiencia y </a:t>
            </a:r>
            <a:r>
              <a:rPr lang="en-US" sz="1500">
                <a:latin typeface="Arial Narrow"/>
                <a:ea typeface="Arial Narrow"/>
                <a:cs typeface="Arial Narrow"/>
                <a:sym typeface="Arial Narrow"/>
              </a:rPr>
              <a:t>sobre sus necesidades </a:t>
            </a:r>
            <a:endParaRPr sz="1500">
              <a:highlight>
                <a:srgbClr val="FFFF00"/>
              </a:highlight>
              <a:latin typeface="Arial Narrow"/>
              <a:ea typeface="Arial Narrow"/>
              <a:cs typeface="Arial Narrow"/>
              <a:sym typeface="Arial Narrow"/>
            </a:endParaRPr>
          </a:p>
          <a:p>
            <a:pPr marL="1371600" lvl="2" indent="-323850" algn="l" rtl="0">
              <a:lnSpc>
                <a:spcPct val="100000"/>
              </a:lnSpc>
              <a:spcBef>
                <a:spcPts val="0"/>
              </a:spcBef>
              <a:spcAft>
                <a:spcPts val="0"/>
              </a:spcAft>
              <a:buClr>
                <a:schemeClr val="dk1"/>
              </a:buClr>
              <a:buSzPts val="1500"/>
              <a:buFont typeface="Arial Narrow"/>
              <a:buChar char="■"/>
            </a:pPr>
            <a:r>
              <a:rPr lang="en-US" sz="1500">
                <a:highlight>
                  <a:srgbClr val="FFFF00"/>
                </a:highlight>
                <a:latin typeface="Arial Narrow"/>
                <a:ea typeface="Arial Narrow"/>
                <a:cs typeface="Arial Narrow"/>
                <a:sym typeface="Arial Narrow"/>
              </a:rPr>
              <a:t>Pueden tener conversaciones cuando las familias están en fila y hacer preguntas como “que piensas del programa” “que te gustaría ver mas” </a:t>
            </a:r>
            <a:endParaRPr sz="1500">
              <a:highlight>
                <a:srgbClr val="FFFF00"/>
              </a:highlight>
              <a:latin typeface="Arial Narrow"/>
              <a:ea typeface="Arial Narrow"/>
              <a:cs typeface="Arial Narrow"/>
              <a:sym typeface="Arial Narrow"/>
            </a:endParaRPr>
          </a:p>
          <a:p>
            <a:pPr marL="1371600" lvl="2" indent="-323850" algn="l" rtl="0">
              <a:lnSpc>
                <a:spcPct val="100000"/>
              </a:lnSpc>
              <a:spcBef>
                <a:spcPts val="0"/>
              </a:spcBef>
              <a:spcAft>
                <a:spcPts val="0"/>
              </a:spcAft>
              <a:buClr>
                <a:schemeClr val="dk1"/>
              </a:buClr>
              <a:buSzPts val="1500"/>
              <a:buFont typeface="Arial Narrow"/>
              <a:buChar char="■"/>
            </a:pPr>
            <a:r>
              <a:rPr lang="en-US" sz="1500">
                <a:highlight>
                  <a:srgbClr val="FFFF00"/>
                </a:highlight>
                <a:latin typeface="Arial Narrow"/>
                <a:ea typeface="Arial Narrow"/>
                <a:cs typeface="Arial Narrow"/>
                <a:sym typeface="Arial Narrow"/>
              </a:rPr>
              <a:t>Esto tambien se puede llevar acabo a través de encuestas. Cuando estan haciendo enscustas deben de ser transparentes con su comunidad y explicar la meta del uso de la información que se está recaudando y preguntar cómo la comunidad gusta seguir involucrada </a:t>
            </a:r>
            <a:endParaRPr sz="1500">
              <a:latin typeface="Arial Narrow"/>
              <a:ea typeface="Arial Narrow"/>
              <a:cs typeface="Arial Narrow"/>
              <a:sym typeface="Arial Narrow"/>
            </a:endParaRPr>
          </a:p>
          <a:p>
            <a:pPr marL="1371600" lvl="2" indent="-323850" algn="l" rtl="0">
              <a:lnSpc>
                <a:spcPct val="100000"/>
              </a:lnSpc>
              <a:spcBef>
                <a:spcPts val="0"/>
              </a:spcBef>
              <a:spcAft>
                <a:spcPts val="0"/>
              </a:spcAft>
              <a:buClr>
                <a:schemeClr val="dk1"/>
              </a:buClr>
              <a:buSzPts val="1500"/>
              <a:buFont typeface="Arial Narrow"/>
              <a:buChar char="■"/>
            </a:pPr>
            <a:r>
              <a:rPr lang="en-US" sz="1500">
                <a:latin typeface="Arial Narrow"/>
                <a:ea typeface="Arial Narrow"/>
                <a:cs typeface="Arial Narrow"/>
                <a:sym typeface="Arial Narrow"/>
              </a:rPr>
              <a:t>Organizar procesos participativos</a:t>
            </a:r>
            <a:endParaRPr sz="1500">
              <a:highlight>
                <a:srgbClr val="FFFF00"/>
              </a:highlight>
              <a:latin typeface="Arial Narrow"/>
              <a:ea typeface="Arial Narrow"/>
              <a:cs typeface="Arial Narrow"/>
              <a:sym typeface="Arial Narrow"/>
            </a:endParaRPr>
          </a:p>
          <a:p>
            <a:pPr marL="914400" lvl="1" indent="-323850" algn="l" rtl="0">
              <a:lnSpc>
                <a:spcPct val="100000"/>
              </a:lnSpc>
              <a:spcBef>
                <a:spcPts val="0"/>
              </a:spcBef>
              <a:spcAft>
                <a:spcPts val="0"/>
              </a:spcAft>
              <a:buClr>
                <a:schemeClr val="dk1"/>
              </a:buClr>
              <a:buSzPts val="1500"/>
              <a:buFont typeface="Arial Narrow"/>
              <a:buChar char="○"/>
            </a:pPr>
            <a:r>
              <a:rPr lang="en-US" sz="1500">
                <a:latin typeface="Arial Narrow"/>
                <a:ea typeface="Arial Narrow"/>
                <a:cs typeface="Arial Narrow"/>
                <a:sym typeface="Arial Narrow"/>
              </a:rPr>
              <a:t>Siempre es importante tener interpretación disponible o empleados bilingües porque esto derrumba las barreras del Idioma y ayuda a que más personas participen en sus programas </a:t>
            </a:r>
            <a:endParaRPr sz="1500">
              <a:latin typeface="Arial Narrow"/>
              <a:ea typeface="Arial Narrow"/>
              <a:cs typeface="Arial Narrow"/>
              <a:sym typeface="Arial Narrow"/>
            </a:endParaRPr>
          </a:p>
          <a:p>
            <a:pPr marL="457200" lvl="0" indent="-323850" algn="l" rtl="0">
              <a:lnSpc>
                <a:spcPct val="100000"/>
              </a:lnSpc>
              <a:spcBef>
                <a:spcPts val="0"/>
              </a:spcBef>
              <a:spcAft>
                <a:spcPts val="0"/>
              </a:spcAft>
              <a:buClr>
                <a:schemeClr val="dk1"/>
              </a:buClr>
              <a:buSzPts val="1500"/>
              <a:buFont typeface="Arial Narrow"/>
              <a:buChar char="●"/>
            </a:pPr>
            <a:r>
              <a:rPr lang="en-US" sz="1500">
                <a:latin typeface="Arial Narrow"/>
                <a:ea typeface="Arial Narrow"/>
                <a:cs typeface="Arial Narrow"/>
                <a:sym typeface="Arial Narrow"/>
              </a:rPr>
              <a:t>También se deben crear oportunidades para que la comunidad se involucre más en el programa esto ayudará a movilizar a la comunidad en la toma de decisiones y de acción, con las familias con las que han estado conversando o entrevistado o hecho preguntas a través de encuestas a esas familias las puedan reclutar y </a:t>
            </a:r>
            <a:endParaRPr sz="1500">
              <a:latin typeface="Arial Narrow"/>
              <a:ea typeface="Arial Narrow"/>
              <a:cs typeface="Arial Narrow"/>
              <a:sym typeface="Arial Narrow"/>
            </a:endParaRPr>
          </a:p>
          <a:p>
            <a:pPr marL="1371600" lvl="2" indent="-323850" algn="l" rtl="0">
              <a:lnSpc>
                <a:spcPct val="100000"/>
              </a:lnSpc>
              <a:spcBef>
                <a:spcPts val="0"/>
              </a:spcBef>
              <a:spcAft>
                <a:spcPts val="0"/>
              </a:spcAft>
              <a:buClr>
                <a:schemeClr val="dk1"/>
              </a:buClr>
              <a:buSzPts val="1500"/>
              <a:buFont typeface="Arial Narrow"/>
              <a:buChar char="■"/>
            </a:pPr>
            <a:r>
              <a:rPr lang="en-US" sz="1500">
                <a:latin typeface="Arial Narrow"/>
                <a:ea typeface="Arial Narrow"/>
                <a:cs typeface="Arial Narrow"/>
                <a:sym typeface="Arial Narrow"/>
              </a:rPr>
              <a:t>Hacer sesiones de escucha</a:t>
            </a:r>
            <a:endParaRPr sz="1500">
              <a:latin typeface="Arial Narrow"/>
              <a:ea typeface="Arial Narrow"/>
              <a:cs typeface="Arial Narrow"/>
              <a:sym typeface="Arial Narrow"/>
            </a:endParaRPr>
          </a:p>
          <a:p>
            <a:pPr marL="1371600" lvl="2" indent="-323850" algn="l" rtl="0">
              <a:lnSpc>
                <a:spcPct val="100000"/>
              </a:lnSpc>
              <a:spcBef>
                <a:spcPts val="0"/>
              </a:spcBef>
              <a:spcAft>
                <a:spcPts val="0"/>
              </a:spcAft>
              <a:buClr>
                <a:schemeClr val="dk1"/>
              </a:buClr>
              <a:buSzPts val="1500"/>
              <a:buFont typeface="Arial Narrow"/>
              <a:buChar char="■"/>
            </a:pPr>
            <a:r>
              <a:rPr lang="en-US" sz="1500">
                <a:latin typeface="Arial Narrow"/>
                <a:ea typeface="Arial Narrow"/>
                <a:cs typeface="Arial Narrow"/>
                <a:sym typeface="Arial Narrow"/>
              </a:rPr>
              <a:t>Tener juntas comunitarias</a:t>
            </a:r>
            <a:endParaRPr sz="1500">
              <a:latin typeface="Arial Narrow"/>
              <a:ea typeface="Arial Narrow"/>
              <a:cs typeface="Arial Narrow"/>
              <a:sym typeface="Arial Narrow"/>
            </a:endParaRPr>
          </a:p>
          <a:p>
            <a:pPr marL="1371600" lvl="2" indent="-323850" algn="l" rtl="0">
              <a:lnSpc>
                <a:spcPct val="100000"/>
              </a:lnSpc>
              <a:spcBef>
                <a:spcPts val="0"/>
              </a:spcBef>
              <a:spcAft>
                <a:spcPts val="0"/>
              </a:spcAft>
              <a:buClr>
                <a:schemeClr val="dk1"/>
              </a:buClr>
              <a:buSzPts val="1500"/>
              <a:buFont typeface="Arial Narrow"/>
              <a:buChar char="■"/>
            </a:pPr>
            <a:r>
              <a:rPr lang="en-US" sz="1500">
                <a:latin typeface="Arial Narrow"/>
                <a:ea typeface="Arial Narrow"/>
                <a:cs typeface="Arial Narrow"/>
                <a:sym typeface="Arial Narrow"/>
              </a:rPr>
              <a:t>Crear un comité directivo </a:t>
            </a:r>
            <a:endParaRPr sz="1500">
              <a:latin typeface="Arial Narrow"/>
              <a:ea typeface="Arial Narrow"/>
              <a:cs typeface="Arial Narrow"/>
              <a:sym typeface="Arial Narrow"/>
            </a:endParaRPr>
          </a:p>
          <a:p>
            <a:pPr marL="1828800" lvl="3" indent="-323850" algn="l" rtl="0">
              <a:lnSpc>
                <a:spcPct val="100000"/>
              </a:lnSpc>
              <a:spcBef>
                <a:spcPts val="0"/>
              </a:spcBef>
              <a:spcAft>
                <a:spcPts val="0"/>
              </a:spcAft>
              <a:buClr>
                <a:schemeClr val="dk1"/>
              </a:buClr>
              <a:buSzPts val="1500"/>
              <a:buFont typeface="Arial Narrow"/>
              <a:buChar char="●"/>
            </a:pPr>
            <a:r>
              <a:rPr lang="en-US" sz="1500">
                <a:latin typeface="Arial Narrow"/>
                <a:ea typeface="Arial Narrow"/>
                <a:cs typeface="Arial Narrow"/>
                <a:sym typeface="Arial Narrow"/>
              </a:rPr>
              <a:t>en estas oportunidades se pueden tener conversaciones sobre necesidades, barreras de acceso </a:t>
            </a:r>
            <a:r>
              <a:rPr lang="en-US" sz="1500" b="1">
                <a:latin typeface="Arial Narrow"/>
                <a:ea typeface="Arial Narrow"/>
                <a:cs typeface="Arial Narrow"/>
                <a:sym typeface="Arial Narrow"/>
              </a:rPr>
              <a:t>y juntos deciden cuales son las soluciones necesarias </a:t>
            </a:r>
            <a:endParaRPr sz="1500" b="1">
              <a:latin typeface="Arial Narrow"/>
              <a:ea typeface="Arial Narrow"/>
              <a:cs typeface="Arial Narrow"/>
              <a:sym typeface="Arial Narrow"/>
            </a:endParaRPr>
          </a:p>
          <a:p>
            <a:pPr marL="2286000" lvl="4" indent="-323850" algn="l" rtl="0">
              <a:lnSpc>
                <a:spcPct val="100000"/>
              </a:lnSpc>
              <a:spcBef>
                <a:spcPts val="0"/>
              </a:spcBef>
              <a:spcAft>
                <a:spcPts val="0"/>
              </a:spcAft>
              <a:buClr>
                <a:schemeClr val="dk1"/>
              </a:buClr>
              <a:buSzPts val="1500"/>
              <a:buFont typeface="Arial Narrow"/>
              <a:buChar char="○"/>
            </a:pPr>
            <a:r>
              <a:rPr lang="en-US" sz="1500" b="1">
                <a:latin typeface="Arial Narrow"/>
                <a:ea typeface="Arial Narrow"/>
                <a:cs typeface="Arial Narrow"/>
                <a:sym typeface="Arial Narrow"/>
              </a:rPr>
              <a:t>Donde se deben de abrir más lugares o donde podemos alcanzar a las familias, con quienes más podemos colaborar para correr la voz</a:t>
            </a:r>
            <a:endParaRPr sz="1500" b="1">
              <a:latin typeface="Arial Narrow"/>
              <a:ea typeface="Arial Narrow"/>
              <a:cs typeface="Arial Narrow"/>
              <a:sym typeface="Arial Narrow"/>
            </a:endParaRPr>
          </a:p>
          <a:p>
            <a:pPr marL="1828800" lvl="3" indent="-323850" algn="l" rtl="0">
              <a:lnSpc>
                <a:spcPct val="100000"/>
              </a:lnSpc>
              <a:spcBef>
                <a:spcPts val="0"/>
              </a:spcBef>
              <a:spcAft>
                <a:spcPts val="0"/>
              </a:spcAft>
              <a:buClr>
                <a:schemeClr val="dk1"/>
              </a:buClr>
              <a:buSzPts val="1500"/>
              <a:buFont typeface="Arial Narrow"/>
              <a:buChar char="●"/>
            </a:pPr>
            <a:r>
              <a:rPr lang="en-US" sz="1500">
                <a:latin typeface="Arial Narrow"/>
                <a:ea typeface="Arial Narrow"/>
                <a:cs typeface="Arial Narrow"/>
                <a:sym typeface="Arial Narrow"/>
              </a:rPr>
              <a:t>También se brinda la oportunidad de proyectos comunitarios como recaudar recetas o identificar cuales son los dones de cada persona y ellos mismos se van a querer involucrar y dar de su parte </a:t>
            </a:r>
            <a:endParaRPr sz="1500">
              <a:latin typeface="Arial Narrow"/>
              <a:ea typeface="Arial Narrow"/>
              <a:cs typeface="Arial Narrow"/>
              <a:sym typeface="Arial Narrow"/>
            </a:endParaRPr>
          </a:p>
          <a:p>
            <a:pPr marL="914400" lvl="1" indent="-323850" algn="l" rtl="0">
              <a:lnSpc>
                <a:spcPct val="100000"/>
              </a:lnSpc>
              <a:spcBef>
                <a:spcPts val="0"/>
              </a:spcBef>
              <a:spcAft>
                <a:spcPts val="0"/>
              </a:spcAft>
              <a:buClr>
                <a:schemeClr val="dk1"/>
              </a:buClr>
              <a:buSzPts val="1500"/>
              <a:buFont typeface="Arial Narrow"/>
              <a:buChar char="○"/>
            </a:pPr>
            <a:r>
              <a:rPr lang="en-US" sz="1500">
                <a:latin typeface="Arial Narrow"/>
                <a:ea typeface="Arial Narrow"/>
                <a:cs typeface="Arial Narrow"/>
                <a:sym typeface="Arial Narrow"/>
              </a:rPr>
              <a:t>Al hacer todo esto también es importante dar Seguimiento y siempre seguir la conversación. All involucrar a la comunidad nos comprometemos a escuchar cuales son las necesidades y estar dispuestos a invertir tiempo para juntos colaborar en las soluciones. </a:t>
            </a:r>
            <a:endParaRPr sz="1500">
              <a:latin typeface="Arial Narrow"/>
              <a:ea typeface="Arial Narrow"/>
              <a:cs typeface="Arial Narrow"/>
              <a:sym typeface="Arial Narrow"/>
            </a:endParaRPr>
          </a:p>
          <a:p>
            <a:pPr marL="457200" lvl="0" indent="-323850" algn="l" rtl="0">
              <a:lnSpc>
                <a:spcPct val="100000"/>
              </a:lnSpc>
              <a:spcBef>
                <a:spcPts val="0"/>
              </a:spcBef>
              <a:spcAft>
                <a:spcPts val="0"/>
              </a:spcAft>
              <a:buClr>
                <a:schemeClr val="dk1"/>
              </a:buClr>
              <a:buSzPts val="1500"/>
              <a:buFont typeface="Arial Narrow"/>
              <a:buChar char="●"/>
            </a:pPr>
            <a:r>
              <a:rPr lang="en-US" sz="1500">
                <a:latin typeface="Arial Narrow"/>
                <a:ea typeface="Arial Narrow"/>
                <a:cs typeface="Arial Narrow"/>
                <a:sym typeface="Arial Narrow"/>
              </a:rPr>
              <a:t>Otra cosa importante es colaborar con organizaciones comunitarias para que ellos puedan referir a más familias y para dar confianza </a:t>
            </a:r>
            <a:endParaRPr sz="1500">
              <a:latin typeface="Arial Narrow"/>
              <a:ea typeface="Arial Narrow"/>
              <a:cs typeface="Arial Narrow"/>
              <a:sym typeface="Arial Narrow"/>
            </a:endParaRPr>
          </a:p>
          <a:p>
            <a:pPr marL="0" lvl="0" indent="0" algn="l" rtl="0">
              <a:lnSpc>
                <a:spcPct val="100000"/>
              </a:lnSpc>
              <a:spcBef>
                <a:spcPts val="0"/>
              </a:spcBef>
              <a:spcAft>
                <a:spcPts val="0"/>
              </a:spcAft>
              <a:buSzPts val="1400"/>
              <a:buNone/>
            </a:pPr>
            <a:endParaRPr/>
          </a:p>
        </p:txBody>
      </p:sp>
      <p:sp>
        <p:nvSpPr>
          <p:cNvPr id="217" name="Google Shape;21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4675238"/>
            <a:ext cx="9144000" cy="2182761"/>
          </a:xfrm>
          <a:prstGeom prst="rect">
            <a:avLst/>
          </a:prstGeom>
          <a:gradFill>
            <a:gsLst>
              <a:gs pos="0">
                <a:schemeClr val="bg1"/>
              </a:gs>
              <a:gs pos="100000">
                <a:srgbClr val="488BC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236239"/>
            <a:ext cx="7772400" cy="1216589"/>
          </a:xfrm>
        </p:spPr>
        <p:txBody>
          <a:bodyPr anchor="t" anchorCtr="0">
            <a:normAutofit/>
          </a:bodyPr>
          <a:lstStyle>
            <a:lvl1pPr algn="ctr">
              <a:defRPr sz="3600">
                <a:latin typeface="Museo Slab 5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685800" y="5073444"/>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userDrawn="1"/>
        </p:nvCxnSpPr>
        <p:spPr>
          <a:xfrm>
            <a:off x="685800" y="2772696"/>
            <a:ext cx="7801897"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880575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
        <p:nvSpPr>
          <p:cNvPr id="3"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1684718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4180389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09088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722219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763CD-2E5C-4288-8139-9CC29C31C1F8}"/>
              </a:ext>
            </a:extLst>
          </p:cNvPr>
          <p:cNvSpPr>
            <a:spLocks noGrp="1"/>
          </p:cNvSpPr>
          <p:nvPr>
            <p:ph type="ctrTitle"/>
          </p:nvPr>
        </p:nvSpPr>
        <p:spPr>
          <a:xfrm>
            <a:off x="237744" y="374904"/>
            <a:ext cx="6858000" cy="721043"/>
          </a:xfrm>
        </p:spPr>
        <p:txBody>
          <a:bodyPr anchor="b">
            <a:normAutofit/>
          </a:bodyPr>
          <a:lstStyle>
            <a:lvl1pPr algn="l">
              <a:defRPr sz="3000">
                <a:solidFill>
                  <a:schemeClr val="tx1">
                    <a:lumMod val="65000"/>
                    <a:lumOff val="3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0036B16-E3DE-42D9-AB88-46448C4679CF}"/>
              </a:ext>
            </a:extLst>
          </p:cNvPr>
          <p:cNvSpPr>
            <a:spLocks noGrp="1"/>
          </p:cNvSpPr>
          <p:nvPr>
            <p:ph type="subTitle" idx="1"/>
          </p:nvPr>
        </p:nvSpPr>
        <p:spPr>
          <a:xfrm>
            <a:off x="237744" y="1188022"/>
            <a:ext cx="6858000" cy="1655762"/>
          </a:xfrm>
        </p:spPr>
        <p:txBody>
          <a:bodyPr/>
          <a:lstStyle>
            <a:lvl1pPr marL="0" indent="0" algn="l">
              <a:buNone/>
              <a:defRPr sz="1800">
                <a:solidFill>
                  <a:schemeClr val="tx1">
                    <a:lumMod val="65000"/>
                    <a:lumOff val="35000"/>
                  </a:schemeClr>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6" name="Slide Number Placeholder 5">
            <a:extLst>
              <a:ext uri="{FF2B5EF4-FFF2-40B4-BE49-F238E27FC236}">
                <a16:creationId xmlns:a16="http://schemas.microsoft.com/office/drawing/2014/main" id="{BF519EEF-F853-4E83-8496-602E200DAAFB}"/>
              </a:ext>
            </a:extLst>
          </p:cNvPr>
          <p:cNvSpPr>
            <a:spLocks noGrp="1"/>
          </p:cNvSpPr>
          <p:nvPr>
            <p:ph type="sldNum" sz="quarter" idx="12"/>
          </p:nvPr>
        </p:nvSpPr>
        <p:spPr/>
        <p:txBody>
          <a:bodyPr/>
          <a:lstStyle/>
          <a:p>
            <a:fld id="{5AC97DFC-2AFE-448A-9552-4AA15CEA7FC4}" type="slidenum">
              <a:rPr lang="en-US" smtClean="0"/>
              <a:t>‹#›</a:t>
            </a:fld>
            <a:endParaRPr lang="en-US" dirty="0"/>
          </a:p>
        </p:txBody>
      </p:sp>
      <p:pic>
        <p:nvPicPr>
          <p:cNvPr id="8" name="Picture 7">
            <a:extLst>
              <a:ext uri="{FF2B5EF4-FFF2-40B4-BE49-F238E27FC236}">
                <a16:creationId xmlns:a16="http://schemas.microsoft.com/office/drawing/2014/main" id="{EDA5D705-5D05-45B0-9853-E2014F7577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58" y="5669280"/>
            <a:ext cx="891540" cy="1188720"/>
          </a:xfrm>
          <a:prstGeom prst="rect">
            <a:avLst/>
          </a:prstGeom>
        </p:spPr>
      </p:pic>
      <p:pic>
        <p:nvPicPr>
          <p:cNvPr id="12" name="Picture 11">
            <a:extLst>
              <a:ext uri="{FF2B5EF4-FFF2-40B4-BE49-F238E27FC236}">
                <a16:creationId xmlns:a16="http://schemas.microsoft.com/office/drawing/2014/main" id="{2FC0A2F6-6401-4B97-BEAC-04D8A65C291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6200000">
            <a:off x="5368119" y="3082117"/>
            <a:ext cx="6858001" cy="693764"/>
          </a:xfrm>
          <a:prstGeom prst="rect">
            <a:avLst/>
          </a:prstGeom>
        </p:spPr>
      </p:pic>
    </p:spTree>
    <p:extLst>
      <p:ext uri="{BB962C8B-B14F-4D97-AF65-F5344CB8AC3E}">
        <p14:creationId xmlns:p14="http://schemas.microsoft.com/office/powerpoint/2010/main" val="8098828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5A523-D448-4098-862F-D6CB7F0791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E8DF39-2C1D-4753-9FDF-D502D3DCED3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500C41-1C96-4870-9AF4-D78CA2844F71}"/>
              </a:ext>
            </a:extLst>
          </p:cNvPr>
          <p:cNvSpPr>
            <a:spLocks noGrp="1"/>
          </p:cNvSpPr>
          <p:nvPr>
            <p:ph type="dt" sz="half" idx="10"/>
          </p:nvPr>
        </p:nvSpPr>
        <p:spPr/>
        <p:txBody>
          <a:bodyPr/>
          <a:lstStyle/>
          <a:p>
            <a:fld id="{3E56973E-EF82-4021-8521-22EE067B6C63}" type="datetimeFigureOut">
              <a:rPr lang="en-US" smtClean="0"/>
              <a:t>3/22/2021</a:t>
            </a:fld>
            <a:endParaRPr lang="en-US" dirty="0"/>
          </a:p>
        </p:txBody>
      </p:sp>
      <p:sp>
        <p:nvSpPr>
          <p:cNvPr id="5" name="Footer Placeholder 4">
            <a:extLst>
              <a:ext uri="{FF2B5EF4-FFF2-40B4-BE49-F238E27FC236}">
                <a16:creationId xmlns:a16="http://schemas.microsoft.com/office/drawing/2014/main" id="{94AAE5B3-401F-435B-BB99-3A8927820A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6235A81-BFCD-44C3-9686-B29F08C59651}"/>
              </a:ext>
            </a:extLst>
          </p:cNvPr>
          <p:cNvSpPr>
            <a:spLocks noGrp="1"/>
          </p:cNvSpPr>
          <p:nvPr>
            <p:ph type="sldNum" sz="quarter" idx="12"/>
          </p:nvPr>
        </p:nvSpPr>
        <p:spPr/>
        <p:txBody>
          <a:bodyPr/>
          <a:lstStyle/>
          <a:p>
            <a:fld id="{5AC97DFC-2AFE-448A-9552-4AA15CEA7FC4}" type="slidenum">
              <a:rPr lang="en-US" smtClean="0"/>
              <a:t>‹#›</a:t>
            </a:fld>
            <a:endParaRPr lang="en-US" dirty="0"/>
          </a:p>
        </p:txBody>
      </p:sp>
      <p:pic>
        <p:nvPicPr>
          <p:cNvPr id="7" name="Picture 6">
            <a:extLst>
              <a:ext uri="{FF2B5EF4-FFF2-40B4-BE49-F238E27FC236}">
                <a16:creationId xmlns:a16="http://schemas.microsoft.com/office/drawing/2014/main" id="{EE4EF9C4-FF32-4E60-81A5-F5443FBEB3E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a:off x="5368119" y="3082117"/>
            <a:ext cx="6858001" cy="693764"/>
          </a:xfrm>
          <a:prstGeom prst="rect">
            <a:avLst/>
          </a:prstGeom>
        </p:spPr>
      </p:pic>
      <p:pic>
        <p:nvPicPr>
          <p:cNvPr id="8" name="Picture 7">
            <a:extLst>
              <a:ext uri="{FF2B5EF4-FFF2-40B4-BE49-F238E27FC236}">
                <a16:creationId xmlns:a16="http://schemas.microsoft.com/office/drawing/2014/main" id="{0BB14F88-0E93-4E87-B112-99E5AC5C794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8" y="5669280"/>
            <a:ext cx="891540" cy="1188720"/>
          </a:xfrm>
          <a:prstGeom prst="rect">
            <a:avLst/>
          </a:prstGeom>
        </p:spPr>
      </p:pic>
    </p:spTree>
    <p:extLst>
      <p:ext uri="{BB962C8B-B14F-4D97-AF65-F5344CB8AC3E}">
        <p14:creationId xmlns:p14="http://schemas.microsoft.com/office/powerpoint/2010/main" val="3982175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1EC14-B097-4098-90B5-F429D7D6A30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0867E2E-F7B0-44AF-B511-E21A56BF958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8BB1325-5E95-4F3A-8D7A-156EC5E7B71E}"/>
              </a:ext>
            </a:extLst>
          </p:cNvPr>
          <p:cNvSpPr>
            <a:spLocks noGrp="1"/>
          </p:cNvSpPr>
          <p:nvPr>
            <p:ph type="dt" sz="half" idx="10"/>
          </p:nvPr>
        </p:nvSpPr>
        <p:spPr/>
        <p:txBody>
          <a:bodyPr/>
          <a:lstStyle/>
          <a:p>
            <a:fld id="{3E56973E-EF82-4021-8521-22EE067B6C63}" type="datetimeFigureOut">
              <a:rPr lang="en-US" smtClean="0"/>
              <a:t>3/22/2021</a:t>
            </a:fld>
            <a:endParaRPr lang="en-US" dirty="0"/>
          </a:p>
        </p:txBody>
      </p:sp>
      <p:sp>
        <p:nvSpPr>
          <p:cNvPr id="5" name="Footer Placeholder 4">
            <a:extLst>
              <a:ext uri="{FF2B5EF4-FFF2-40B4-BE49-F238E27FC236}">
                <a16:creationId xmlns:a16="http://schemas.microsoft.com/office/drawing/2014/main" id="{7175EBEA-C42B-4EA7-B2E2-34602BA7698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03E2F06-9083-43BC-879D-EC53AD14F918}"/>
              </a:ext>
            </a:extLst>
          </p:cNvPr>
          <p:cNvSpPr>
            <a:spLocks noGrp="1"/>
          </p:cNvSpPr>
          <p:nvPr>
            <p:ph type="sldNum" sz="quarter" idx="12"/>
          </p:nvPr>
        </p:nvSpPr>
        <p:spPr/>
        <p:txBody>
          <a:bodyPr/>
          <a:lstStyle/>
          <a:p>
            <a:fld id="{5AC97DFC-2AFE-448A-9552-4AA15CEA7FC4}" type="slidenum">
              <a:rPr lang="en-US" smtClean="0"/>
              <a:t>‹#›</a:t>
            </a:fld>
            <a:endParaRPr lang="en-US" dirty="0"/>
          </a:p>
        </p:txBody>
      </p:sp>
      <p:pic>
        <p:nvPicPr>
          <p:cNvPr id="7" name="Picture 6">
            <a:extLst>
              <a:ext uri="{FF2B5EF4-FFF2-40B4-BE49-F238E27FC236}">
                <a16:creationId xmlns:a16="http://schemas.microsoft.com/office/drawing/2014/main" id="{AA31105A-327A-4EC5-9C73-E03C0580A6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a:off x="5368119" y="3082117"/>
            <a:ext cx="6858001" cy="693764"/>
          </a:xfrm>
          <a:prstGeom prst="rect">
            <a:avLst/>
          </a:prstGeom>
        </p:spPr>
      </p:pic>
      <p:pic>
        <p:nvPicPr>
          <p:cNvPr id="8" name="Picture 7">
            <a:extLst>
              <a:ext uri="{FF2B5EF4-FFF2-40B4-BE49-F238E27FC236}">
                <a16:creationId xmlns:a16="http://schemas.microsoft.com/office/drawing/2014/main" id="{A1A4B520-F985-4707-8287-7B396DADE6B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8" y="5669280"/>
            <a:ext cx="891540" cy="1188720"/>
          </a:xfrm>
          <a:prstGeom prst="rect">
            <a:avLst/>
          </a:prstGeom>
        </p:spPr>
      </p:pic>
    </p:spTree>
    <p:extLst>
      <p:ext uri="{BB962C8B-B14F-4D97-AF65-F5344CB8AC3E}">
        <p14:creationId xmlns:p14="http://schemas.microsoft.com/office/powerpoint/2010/main" val="1299957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F3A54-F725-4F86-B885-726F7B4A20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217A7D-F53C-4338-9C62-36EF79539DBD}"/>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180234-6200-434A-8605-B041549AE4BE}"/>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32673A-7B44-4CF5-ADA1-089EB1F804E4}"/>
              </a:ext>
            </a:extLst>
          </p:cNvPr>
          <p:cNvSpPr>
            <a:spLocks noGrp="1"/>
          </p:cNvSpPr>
          <p:nvPr>
            <p:ph type="dt" sz="half" idx="10"/>
          </p:nvPr>
        </p:nvSpPr>
        <p:spPr/>
        <p:txBody>
          <a:bodyPr/>
          <a:lstStyle/>
          <a:p>
            <a:fld id="{3E56973E-EF82-4021-8521-22EE067B6C63}" type="datetimeFigureOut">
              <a:rPr lang="en-US" smtClean="0"/>
              <a:t>3/22/2021</a:t>
            </a:fld>
            <a:endParaRPr lang="en-US" dirty="0"/>
          </a:p>
        </p:txBody>
      </p:sp>
      <p:sp>
        <p:nvSpPr>
          <p:cNvPr id="6" name="Footer Placeholder 5">
            <a:extLst>
              <a:ext uri="{FF2B5EF4-FFF2-40B4-BE49-F238E27FC236}">
                <a16:creationId xmlns:a16="http://schemas.microsoft.com/office/drawing/2014/main" id="{AE2632FE-A670-465B-A62E-257298A5992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72836E1-0D6E-4263-B8FB-F2F7E878A788}"/>
              </a:ext>
            </a:extLst>
          </p:cNvPr>
          <p:cNvSpPr>
            <a:spLocks noGrp="1"/>
          </p:cNvSpPr>
          <p:nvPr>
            <p:ph type="sldNum" sz="quarter" idx="12"/>
          </p:nvPr>
        </p:nvSpPr>
        <p:spPr/>
        <p:txBody>
          <a:bodyPr/>
          <a:lstStyle/>
          <a:p>
            <a:fld id="{5AC97DFC-2AFE-448A-9552-4AA15CEA7FC4}" type="slidenum">
              <a:rPr lang="en-US" smtClean="0"/>
              <a:t>‹#›</a:t>
            </a:fld>
            <a:endParaRPr lang="en-US" dirty="0"/>
          </a:p>
        </p:txBody>
      </p:sp>
      <p:pic>
        <p:nvPicPr>
          <p:cNvPr id="8" name="Picture 7">
            <a:extLst>
              <a:ext uri="{FF2B5EF4-FFF2-40B4-BE49-F238E27FC236}">
                <a16:creationId xmlns:a16="http://schemas.microsoft.com/office/drawing/2014/main" id="{E5AF8173-C998-42CB-A3EA-4522622BC69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a:off x="5368119" y="3082117"/>
            <a:ext cx="6858001" cy="693764"/>
          </a:xfrm>
          <a:prstGeom prst="rect">
            <a:avLst/>
          </a:prstGeom>
        </p:spPr>
      </p:pic>
      <p:pic>
        <p:nvPicPr>
          <p:cNvPr id="9" name="Picture 8">
            <a:extLst>
              <a:ext uri="{FF2B5EF4-FFF2-40B4-BE49-F238E27FC236}">
                <a16:creationId xmlns:a16="http://schemas.microsoft.com/office/drawing/2014/main" id="{B31DF3CA-F89D-4A84-9DA8-CC6B755D2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8" y="5669280"/>
            <a:ext cx="891540" cy="1188720"/>
          </a:xfrm>
          <a:prstGeom prst="rect">
            <a:avLst/>
          </a:prstGeom>
        </p:spPr>
      </p:pic>
    </p:spTree>
    <p:extLst>
      <p:ext uri="{BB962C8B-B14F-4D97-AF65-F5344CB8AC3E}">
        <p14:creationId xmlns:p14="http://schemas.microsoft.com/office/powerpoint/2010/main" val="1685186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1D1AF-715F-4408-B989-1D2B74EC949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EB548D-37C7-40B2-B325-B7443B62DA9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DBDB87DF-4EAD-4C5A-84C2-7DBC2BBE8716}"/>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0BEE8-BDCD-4B32-B442-F6D48937CEC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125FA575-E5DF-4C01-BA3A-9D48277A6EFA}"/>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9E73E9-1876-403C-9512-9C3E29438EB7}"/>
              </a:ext>
            </a:extLst>
          </p:cNvPr>
          <p:cNvSpPr>
            <a:spLocks noGrp="1"/>
          </p:cNvSpPr>
          <p:nvPr>
            <p:ph type="dt" sz="half" idx="10"/>
          </p:nvPr>
        </p:nvSpPr>
        <p:spPr/>
        <p:txBody>
          <a:bodyPr/>
          <a:lstStyle/>
          <a:p>
            <a:fld id="{3E56973E-EF82-4021-8521-22EE067B6C63}" type="datetimeFigureOut">
              <a:rPr lang="en-US" smtClean="0"/>
              <a:t>3/22/2021</a:t>
            </a:fld>
            <a:endParaRPr lang="en-US" dirty="0"/>
          </a:p>
        </p:txBody>
      </p:sp>
      <p:sp>
        <p:nvSpPr>
          <p:cNvPr id="8" name="Footer Placeholder 7">
            <a:extLst>
              <a:ext uri="{FF2B5EF4-FFF2-40B4-BE49-F238E27FC236}">
                <a16:creationId xmlns:a16="http://schemas.microsoft.com/office/drawing/2014/main" id="{DBF6A6B3-51F4-4F92-9FF8-0DB2935EDF7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76605E2-4E27-4898-A8B7-2403EF151BBC}"/>
              </a:ext>
            </a:extLst>
          </p:cNvPr>
          <p:cNvSpPr>
            <a:spLocks noGrp="1"/>
          </p:cNvSpPr>
          <p:nvPr>
            <p:ph type="sldNum" sz="quarter" idx="12"/>
          </p:nvPr>
        </p:nvSpPr>
        <p:spPr/>
        <p:txBody>
          <a:bodyPr/>
          <a:lstStyle/>
          <a:p>
            <a:fld id="{5AC97DFC-2AFE-448A-9552-4AA15CEA7FC4}" type="slidenum">
              <a:rPr lang="en-US" smtClean="0"/>
              <a:t>‹#›</a:t>
            </a:fld>
            <a:endParaRPr lang="en-US" dirty="0"/>
          </a:p>
        </p:txBody>
      </p:sp>
      <p:pic>
        <p:nvPicPr>
          <p:cNvPr id="10" name="Picture 9">
            <a:extLst>
              <a:ext uri="{FF2B5EF4-FFF2-40B4-BE49-F238E27FC236}">
                <a16:creationId xmlns:a16="http://schemas.microsoft.com/office/drawing/2014/main" id="{A3726846-FA7C-4B42-BBF8-DB588C2DECD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a:off x="5368119" y="3082117"/>
            <a:ext cx="6858001" cy="693764"/>
          </a:xfrm>
          <a:prstGeom prst="rect">
            <a:avLst/>
          </a:prstGeom>
        </p:spPr>
      </p:pic>
      <p:pic>
        <p:nvPicPr>
          <p:cNvPr id="11" name="Picture 10">
            <a:extLst>
              <a:ext uri="{FF2B5EF4-FFF2-40B4-BE49-F238E27FC236}">
                <a16:creationId xmlns:a16="http://schemas.microsoft.com/office/drawing/2014/main" id="{6B5B3C38-4492-41E1-9012-5B1BA1433F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8" y="5669280"/>
            <a:ext cx="891540" cy="1188720"/>
          </a:xfrm>
          <a:prstGeom prst="rect">
            <a:avLst/>
          </a:prstGeom>
        </p:spPr>
      </p:pic>
    </p:spTree>
    <p:extLst>
      <p:ext uri="{BB962C8B-B14F-4D97-AF65-F5344CB8AC3E}">
        <p14:creationId xmlns:p14="http://schemas.microsoft.com/office/powerpoint/2010/main" val="2633020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4B17D-4911-47C9-AFF3-D10D22BAC4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38D502-A48A-401D-8978-FFA05D9D6315}"/>
              </a:ext>
            </a:extLst>
          </p:cNvPr>
          <p:cNvSpPr>
            <a:spLocks noGrp="1"/>
          </p:cNvSpPr>
          <p:nvPr>
            <p:ph type="dt" sz="half" idx="10"/>
          </p:nvPr>
        </p:nvSpPr>
        <p:spPr/>
        <p:txBody>
          <a:bodyPr/>
          <a:lstStyle/>
          <a:p>
            <a:fld id="{3E56973E-EF82-4021-8521-22EE067B6C63}" type="datetimeFigureOut">
              <a:rPr lang="en-US" smtClean="0"/>
              <a:t>3/22/2021</a:t>
            </a:fld>
            <a:endParaRPr lang="en-US" dirty="0"/>
          </a:p>
        </p:txBody>
      </p:sp>
      <p:sp>
        <p:nvSpPr>
          <p:cNvPr id="4" name="Footer Placeholder 3">
            <a:extLst>
              <a:ext uri="{FF2B5EF4-FFF2-40B4-BE49-F238E27FC236}">
                <a16:creationId xmlns:a16="http://schemas.microsoft.com/office/drawing/2014/main" id="{2C42BC37-9BE5-497B-9322-D520D4DBE47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448DC19-00ED-44E2-95C6-52D2FE3BC494}"/>
              </a:ext>
            </a:extLst>
          </p:cNvPr>
          <p:cNvSpPr>
            <a:spLocks noGrp="1"/>
          </p:cNvSpPr>
          <p:nvPr>
            <p:ph type="sldNum" sz="quarter" idx="12"/>
          </p:nvPr>
        </p:nvSpPr>
        <p:spPr/>
        <p:txBody>
          <a:bodyPr/>
          <a:lstStyle/>
          <a:p>
            <a:fld id="{5AC97DFC-2AFE-448A-9552-4AA15CEA7FC4}" type="slidenum">
              <a:rPr lang="en-US" smtClean="0"/>
              <a:t>‹#›</a:t>
            </a:fld>
            <a:endParaRPr lang="en-US" dirty="0"/>
          </a:p>
        </p:txBody>
      </p:sp>
      <p:pic>
        <p:nvPicPr>
          <p:cNvPr id="6" name="Picture 5">
            <a:extLst>
              <a:ext uri="{FF2B5EF4-FFF2-40B4-BE49-F238E27FC236}">
                <a16:creationId xmlns:a16="http://schemas.microsoft.com/office/drawing/2014/main" id="{D27549FD-E03D-4FEA-BF17-572BC061EA6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a:off x="5368119" y="3082117"/>
            <a:ext cx="6858001" cy="693764"/>
          </a:xfrm>
          <a:prstGeom prst="rect">
            <a:avLst/>
          </a:prstGeom>
        </p:spPr>
      </p:pic>
      <p:pic>
        <p:nvPicPr>
          <p:cNvPr id="7" name="Picture 6">
            <a:extLst>
              <a:ext uri="{FF2B5EF4-FFF2-40B4-BE49-F238E27FC236}">
                <a16:creationId xmlns:a16="http://schemas.microsoft.com/office/drawing/2014/main" id="{92537B35-9EAD-42F0-BC0A-A799CB78EB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8" y="5669280"/>
            <a:ext cx="891540" cy="1188720"/>
          </a:xfrm>
          <a:prstGeom prst="rect">
            <a:avLst/>
          </a:prstGeom>
        </p:spPr>
      </p:pic>
    </p:spTree>
    <p:extLst>
      <p:ext uri="{BB962C8B-B14F-4D97-AF65-F5344CB8AC3E}">
        <p14:creationId xmlns:p14="http://schemas.microsoft.com/office/powerpoint/2010/main" val="2206688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549432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B4D37F-F5C3-41BF-B3AE-4C30C5F89EAC}"/>
              </a:ext>
            </a:extLst>
          </p:cNvPr>
          <p:cNvSpPr>
            <a:spLocks noGrp="1"/>
          </p:cNvSpPr>
          <p:nvPr>
            <p:ph type="dt" sz="half" idx="10"/>
          </p:nvPr>
        </p:nvSpPr>
        <p:spPr/>
        <p:txBody>
          <a:bodyPr/>
          <a:lstStyle/>
          <a:p>
            <a:fld id="{3E56973E-EF82-4021-8521-22EE067B6C63}" type="datetimeFigureOut">
              <a:rPr lang="en-US" smtClean="0"/>
              <a:t>3/22/2021</a:t>
            </a:fld>
            <a:endParaRPr lang="en-US" dirty="0"/>
          </a:p>
        </p:txBody>
      </p:sp>
      <p:sp>
        <p:nvSpPr>
          <p:cNvPr id="3" name="Footer Placeholder 2">
            <a:extLst>
              <a:ext uri="{FF2B5EF4-FFF2-40B4-BE49-F238E27FC236}">
                <a16:creationId xmlns:a16="http://schemas.microsoft.com/office/drawing/2014/main" id="{9ADE47A5-C6EF-4E58-B29E-426941110F3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E79FF9C-9763-4D89-B0DE-0375E6F5B917}"/>
              </a:ext>
            </a:extLst>
          </p:cNvPr>
          <p:cNvSpPr>
            <a:spLocks noGrp="1"/>
          </p:cNvSpPr>
          <p:nvPr>
            <p:ph type="sldNum" sz="quarter" idx="12"/>
          </p:nvPr>
        </p:nvSpPr>
        <p:spPr/>
        <p:txBody>
          <a:bodyPr/>
          <a:lstStyle/>
          <a:p>
            <a:fld id="{5AC97DFC-2AFE-448A-9552-4AA15CEA7FC4}" type="slidenum">
              <a:rPr lang="en-US" smtClean="0"/>
              <a:t>‹#›</a:t>
            </a:fld>
            <a:endParaRPr lang="en-US" dirty="0"/>
          </a:p>
        </p:txBody>
      </p:sp>
      <p:pic>
        <p:nvPicPr>
          <p:cNvPr id="5" name="Picture 4">
            <a:extLst>
              <a:ext uri="{FF2B5EF4-FFF2-40B4-BE49-F238E27FC236}">
                <a16:creationId xmlns:a16="http://schemas.microsoft.com/office/drawing/2014/main" id="{5222BE3D-3DA6-4F91-9E91-BAD6D16170E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a:off x="5368119" y="3082117"/>
            <a:ext cx="6858001" cy="693764"/>
          </a:xfrm>
          <a:prstGeom prst="rect">
            <a:avLst/>
          </a:prstGeom>
        </p:spPr>
      </p:pic>
      <p:pic>
        <p:nvPicPr>
          <p:cNvPr id="6" name="Picture 5">
            <a:extLst>
              <a:ext uri="{FF2B5EF4-FFF2-40B4-BE49-F238E27FC236}">
                <a16:creationId xmlns:a16="http://schemas.microsoft.com/office/drawing/2014/main" id="{DEC96C93-75D4-45E2-BA84-0818CA9752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8" y="5669280"/>
            <a:ext cx="891540" cy="1188720"/>
          </a:xfrm>
          <a:prstGeom prst="rect">
            <a:avLst/>
          </a:prstGeom>
        </p:spPr>
      </p:pic>
    </p:spTree>
    <p:extLst>
      <p:ext uri="{BB962C8B-B14F-4D97-AF65-F5344CB8AC3E}">
        <p14:creationId xmlns:p14="http://schemas.microsoft.com/office/powerpoint/2010/main" val="679566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4CEF0-226F-45A1-B9A4-E869253ECBF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03A2518-71D5-4805-BD4D-5C1B13C15CD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7B3C8D-7318-4AC7-A4D7-AD06B053DFC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CB6FCAA-2827-4702-9312-AD1F20CEB57A}"/>
              </a:ext>
            </a:extLst>
          </p:cNvPr>
          <p:cNvSpPr>
            <a:spLocks noGrp="1"/>
          </p:cNvSpPr>
          <p:nvPr>
            <p:ph type="dt" sz="half" idx="10"/>
          </p:nvPr>
        </p:nvSpPr>
        <p:spPr/>
        <p:txBody>
          <a:bodyPr/>
          <a:lstStyle/>
          <a:p>
            <a:fld id="{3E56973E-EF82-4021-8521-22EE067B6C63}" type="datetimeFigureOut">
              <a:rPr lang="en-US" smtClean="0"/>
              <a:t>3/22/2021</a:t>
            </a:fld>
            <a:endParaRPr lang="en-US" dirty="0"/>
          </a:p>
        </p:txBody>
      </p:sp>
      <p:sp>
        <p:nvSpPr>
          <p:cNvPr id="6" name="Footer Placeholder 5">
            <a:extLst>
              <a:ext uri="{FF2B5EF4-FFF2-40B4-BE49-F238E27FC236}">
                <a16:creationId xmlns:a16="http://schemas.microsoft.com/office/drawing/2014/main" id="{CA3D90B3-B3D0-47FB-B4BA-48FEBC2DF1E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05E7F47-FDCF-4653-BEB2-1C524B68B83A}"/>
              </a:ext>
            </a:extLst>
          </p:cNvPr>
          <p:cNvSpPr>
            <a:spLocks noGrp="1"/>
          </p:cNvSpPr>
          <p:nvPr>
            <p:ph type="sldNum" sz="quarter" idx="12"/>
          </p:nvPr>
        </p:nvSpPr>
        <p:spPr/>
        <p:txBody>
          <a:bodyPr/>
          <a:lstStyle/>
          <a:p>
            <a:fld id="{5AC97DFC-2AFE-448A-9552-4AA15CEA7FC4}" type="slidenum">
              <a:rPr lang="en-US" smtClean="0"/>
              <a:t>‹#›</a:t>
            </a:fld>
            <a:endParaRPr lang="en-US" dirty="0"/>
          </a:p>
        </p:txBody>
      </p:sp>
      <p:pic>
        <p:nvPicPr>
          <p:cNvPr id="8" name="Picture 7">
            <a:extLst>
              <a:ext uri="{FF2B5EF4-FFF2-40B4-BE49-F238E27FC236}">
                <a16:creationId xmlns:a16="http://schemas.microsoft.com/office/drawing/2014/main" id="{5EBECE52-17DE-4306-BA65-F536DCF5487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a:off x="5368119" y="3082117"/>
            <a:ext cx="6858001" cy="693764"/>
          </a:xfrm>
          <a:prstGeom prst="rect">
            <a:avLst/>
          </a:prstGeom>
        </p:spPr>
      </p:pic>
      <p:pic>
        <p:nvPicPr>
          <p:cNvPr id="9" name="Picture 8">
            <a:extLst>
              <a:ext uri="{FF2B5EF4-FFF2-40B4-BE49-F238E27FC236}">
                <a16:creationId xmlns:a16="http://schemas.microsoft.com/office/drawing/2014/main" id="{E3BA7D84-9835-4B63-8AD8-C28724A0F9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8" y="5669280"/>
            <a:ext cx="891540" cy="1188720"/>
          </a:xfrm>
          <a:prstGeom prst="rect">
            <a:avLst/>
          </a:prstGeom>
        </p:spPr>
      </p:pic>
    </p:spTree>
    <p:extLst>
      <p:ext uri="{BB962C8B-B14F-4D97-AF65-F5344CB8AC3E}">
        <p14:creationId xmlns:p14="http://schemas.microsoft.com/office/powerpoint/2010/main" val="2751388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D66A0-0D73-406D-BC0C-41B6B715870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F6A9F2C-6EBF-464E-B700-45D85696D37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7696D9BF-B9B3-400D-981B-42C81DCDAA3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CFC43AB-F100-4580-ACC1-0465CBD418F8}"/>
              </a:ext>
            </a:extLst>
          </p:cNvPr>
          <p:cNvSpPr>
            <a:spLocks noGrp="1"/>
          </p:cNvSpPr>
          <p:nvPr>
            <p:ph type="dt" sz="half" idx="10"/>
          </p:nvPr>
        </p:nvSpPr>
        <p:spPr/>
        <p:txBody>
          <a:bodyPr/>
          <a:lstStyle/>
          <a:p>
            <a:fld id="{3E56973E-EF82-4021-8521-22EE067B6C63}" type="datetimeFigureOut">
              <a:rPr lang="en-US" smtClean="0"/>
              <a:t>3/22/2021</a:t>
            </a:fld>
            <a:endParaRPr lang="en-US" dirty="0"/>
          </a:p>
        </p:txBody>
      </p:sp>
      <p:sp>
        <p:nvSpPr>
          <p:cNvPr id="6" name="Footer Placeholder 5">
            <a:extLst>
              <a:ext uri="{FF2B5EF4-FFF2-40B4-BE49-F238E27FC236}">
                <a16:creationId xmlns:a16="http://schemas.microsoft.com/office/drawing/2014/main" id="{892119E4-D288-439D-8883-E1CDE159ECE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0B7C85E-792C-47F4-A279-387CDEA06420}"/>
              </a:ext>
            </a:extLst>
          </p:cNvPr>
          <p:cNvSpPr>
            <a:spLocks noGrp="1"/>
          </p:cNvSpPr>
          <p:nvPr>
            <p:ph type="sldNum" sz="quarter" idx="12"/>
          </p:nvPr>
        </p:nvSpPr>
        <p:spPr/>
        <p:txBody>
          <a:bodyPr/>
          <a:lstStyle/>
          <a:p>
            <a:fld id="{5AC97DFC-2AFE-448A-9552-4AA15CEA7FC4}" type="slidenum">
              <a:rPr lang="en-US" smtClean="0"/>
              <a:t>‹#›</a:t>
            </a:fld>
            <a:endParaRPr lang="en-US" dirty="0"/>
          </a:p>
        </p:txBody>
      </p:sp>
      <p:pic>
        <p:nvPicPr>
          <p:cNvPr id="8" name="Picture 7">
            <a:extLst>
              <a:ext uri="{FF2B5EF4-FFF2-40B4-BE49-F238E27FC236}">
                <a16:creationId xmlns:a16="http://schemas.microsoft.com/office/drawing/2014/main" id="{4211309D-FD73-4C70-A416-9560177B217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a:off x="5368119" y="3082117"/>
            <a:ext cx="6858001" cy="693764"/>
          </a:xfrm>
          <a:prstGeom prst="rect">
            <a:avLst/>
          </a:prstGeom>
        </p:spPr>
      </p:pic>
      <p:pic>
        <p:nvPicPr>
          <p:cNvPr id="9" name="Picture 8">
            <a:extLst>
              <a:ext uri="{FF2B5EF4-FFF2-40B4-BE49-F238E27FC236}">
                <a16:creationId xmlns:a16="http://schemas.microsoft.com/office/drawing/2014/main" id="{212981B4-EFA6-4CA4-AA83-196B47B6730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8" y="5669280"/>
            <a:ext cx="891540" cy="1188720"/>
          </a:xfrm>
          <a:prstGeom prst="rect">
            <a:avLst/>
          </a:prstGeom>
        </p:spPr>
      </p:pic>
    </p:spTree>
    <p:extLst>
      <p:ext uri="{BB962C8B-B14F-4D97-AF65-F5344CB8AC3E}">
        <p14:creationId xmlns:p14="http://schemas.microsoft.com/office/powerpoint/2010/main" val="1599615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55AF5-C4DC-4347-B1EE-CFF491EC82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BBBD72-E37D-443E-9057-C912C9B8024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DD77C5-4FE7-4A16-A07B-07BD1A0A7C0A}"/>
              </a:ext>
            </a:extLst>
          </p:cNvPr>
          <p:cNvSpPr>
            <a:spLocks noGrp="1"/>
          </p:cNvSpPr>
          <p:nvPr>
            <p:ph type="dt" sz="half" idx="10"/>
          </p:nvPr>
        </p:nvSpPr>
        <p:spPr/>
        <p:txBody>
          <a:bodyPr/>
          <a:lstStyle/>
          <a:p>
            <a:fld id="{3E56973E-EF82-4021-8521-22EE067B6C63}" type="datetimeFigureOut">
              <a:rPr lang="en-US" smtClean="0"/>
              <a:t>3/22/2021</a:t>
            </a:fld>
            <a:endParaRPr lang="en-US" dirty="0"/>
          </a:p>
        </p:txBody>
      </p:sp>
      <p:sp>
        <p:nvSpPr>
          <p:cNvPr id="5" name="Footer Placeholder 4">
            <a:extLst>
              <a:ext uri="{FF2B5EF4-FFF2-40B4-BE49-F238E27FC236}">
                <a16:creationId xmlns:a16="http://schemas.microsoft.com/office/drawing/2014/main" id="{CF8F4C4E-C95E-487F-86EA-D4076CECD5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74F51E-2757-42AB-97C7-2D913D9277A7}"/>
              </a:ext>
            </a:extLst>
          </p:cNvPr>
          <p:cNvSpPr>
            <a:spLocks noGrp="1"/>
          </p:cNvSpPr>
          <p:nvPr>
            <p:ph type="sldNum" sz="quarter" idx="12"/>
          </p:nvPr>
        </p:nvSpPr>
        <p:spPr/>
        <p:txBody>
          <a:bodyPr/>
          <a:lstStyle/>
          <a:p>
            <a:fld id="{5AC97DFC-2AFE-448A-9552-4AA15CEA7FC4}" type="slidenum">
              <a:rPr lang="en-US" smtClean="0"/>
              <a:t>‹#›</a:t>
            </a:fld>
            <a:endParaRPr lang="en-US" dirty="0"/>
          </a:p>
        </p:txBody>
      </p:sp>
      <p:pic>
        <p:nvPicPr>
          <p:cNvPr id="7" name="Picture 6">
            <a:extLst>
              <a:ext uri="{FF2B5EF4-FFF2-40B4-BE49-F238E27FC236}">
                <a16:creationId xmlns:a16="http://schemas.microsoft.com/office/drawing/2014/main" id="{1A2B661D-8C97-49EC-919C-3466C59B041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a:off x="5368119" y="3082117"/>
            <a:ext cx="6858001" cy="693764"/>
          </a:xfrm>
          <a:prstGeom prst="rect">
            <a:avLst/>
          </a:prstGeom>
        </p:spPr>
      </p:pic>
      <p:pic>
        <p:nvPicPr>
          <p:cNvPr id="8" name="Picture 7">
            <a:extLst>
              <a:ext uri="{FF2B5EF4-FFF2-40B4-BE49-F238E27FC236}">
                <a16:creationId xmlns:a16="http://schemas.microsoft.com/office/drawing/2014/main" id="{478A44B4-4ABD-4198-A5F8-8965E1B2CA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8" y="5669280"/>
            <a:ext cx="891540" cy="1188720"/>
          </a:xfrm>
          <a:prstGeom prst="rect">
            <a:avLst/>
          </a:prstGeom>
        </p:spPr>
      </p:pic>
    </p:spTree>
    <p:extLst>
      <p:ext uri="{BB962C8B-B14F-4D97-AF65-F5344CB8AC3E}">
        <p14:creationId xmlns:p14="http://schemas.microsoft.com/office/powerpoint/2010/main" val="3480648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168418-5A3A-40CB-A250-AF573B7C531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6DEB80-524A-4701-9CED-B65F6A1631BC}"/>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6E94E-91D3-469B-A128-66140AA81572}"/>
              </a:ext>
            </a:extLst>
          </p:cNvPr>
          <p:cNvSpPr>
            <a:spLocks noGrp="1"/>
          </p:cNvSpPr>
          <p:nvPr>
            <p:ph type="dt" sz="half" idx="10"/>
          </p:nvPr>
        </p:nvSpPr>
        <p:spPr/>
        <p:txBody>
          <a:bodyPr/>
          <a:lstStyle/>
          <a:p>
            <a:fld id="{3E56973E-EF82-4021-8521-22EE067B6C63}" type="datetimeFigureOut">
              <a:rPr lang="en-US" smtClean="0"/>
              <a:t>3/22/2021</a:t>
            </a:fld>
            <a:endParaRPr lang="en-US" dirty="0"/>
          </a:p>
        </p:txBody>
      </p:sp>
      <p:sp>
        <p:nvSpPr>
          <p:cNvPr id="5" name="Footer Placeholder 4">
            <a:extLst>
              <a:ext uri="{FF2B5EF4-FFF2-40B4-BE49-F238E27FC236}">
                <a16:creationId xmlns:a16="http://schemas.microsoft.com/office/drawing/2014/main" id="{F9162B6D-BFEC-4E86-948A-1877351AC2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1E1769D-EC06-4713-B8C3-528CD01568F8}"/>
              </a:ext>
            </a:extLst>
          </p:cNvPr>
          <p:cNvSpPr>
            <a:spLocks noGrp="1"/>
          </p:cNvSpPr>
          <p:nvPr>
            <p:ph type="sldNum" sz="quarter" idx="12"/>
          </p:nvPr>
        </p:nvSpPr>
        <p:spPr/>
        <p:txBody>
          <a:bodyPr/>
          <a:lstStyle/>
          <a:p>
            <a:fld id="{5AC97DFC-2AFE-448A-9552-4AA15CEA7FC4}" type="slidenum">
              <a:rPr lang="en-US" smtClean="0"/>
              <a:t>‹#›</a:t>
            </a:fld>
            <a:endParaRPr lang="en-US" dirty="0"/>
          </a:p>
        </p:txBody>
      </p:sp>
      <p:pic>
        <p:nvPicPr>
          <p:cNvPr id="7" name="Picture 6">
            <a:extLst>
              <a:ext uri="{FF2B5EF4-FFF2-40B4-BE49-F238E27FC236}">
                <a16:creationId xmlns:a16="http://schemas.microsoft.com/office/drawing/2014/main" id="{BF337F55-ECDC-4BF1-8796-D874F68083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a:off x="5368119" y="3082117"/>
            <a:ext cx="6858001" cy="693764"/>
          </a:xfrm>
          <a:prstGeom prst="rect">
            <a:avLst/>
          </a:prstGeom>
        </p:spPr>
      </p:pic>
      <p:pic>
        <p:nvPicPr>
          <p:cNvPr id="8" name="Picture 7">
            <a:extLst>
              <a:ext uri="{FF2B5EF4-FFF2-40B4-BE49-F238E27FC236}">
                <a16:creationId xmlns:a16="http://schemas.microsoft.com/office/drawing/2014/main" id="{D330B932-8D8C-4354-B48C-725BCDA676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8" y="5669280"/>
            <a:ext cx="891540" cy="1188720"/>
          </a:xfrm>
          <a:prstGeom prst="rect">
            <a:avLst/>
          </a:prstGeom>
        </p:spPr>
      </p:pic>
    </p:spTree>
    <p:extLst>
      <p:ext uri="{BB962C8B-B14F-4D97-AF65-F5344CB8AC3E}">
        <p14:creationId xmlns:p14="http://schemas.microsoft.com/office/powerpoint/2010/main" val="4223112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3"/>
          <p:cNvSpPr txBox="1">
            <a:spLocks noGrp="1"/>
          </p:cNvSpPr>
          <p:nvPr>
            <p:ph type="title"/>
          </p:nvPr>
        </p:nvSpPr>
        <p:spPr>
          <a:xfrm>
            <a:off x="1295172" y="274639"/>
            <a:ext cx="7391628"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3"/>
          <p:cNvSpPr txBox="1">
            <a:spLocks noGrp="1"/>
          </p:cNvSpPr>
          <p:nvPr>
            <p:ph type="body" idx="1"/>
          </p:nvPr>
        </p:nvSpPr>
        <p:spPr>
          <a:xfrm>
            <a:off x="1295172" y="1600202"/>
            <a:ext cx="7391628" cy="4525963"/>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270"/>
              </a:spcBef>
              <a:spcAft>
                <a:spcPts val="0"/>
              </a:spcAft>
              <a:buClr>
                <a:schemeClr val="dk1"/>
              </a:buClr>
              <a:buSzPts val="1800"/>
              <a:buChar char="•"/>
              <a:defRPr/>
            </a:lvl1pPr>
            <a:lvl2pPr marL="685800" lvl="1" indent="-257175" algn="l">
              <a:lnSpc>
                <a:spcPct val="100000"/>
              </a:lnSpc>
              <a:spcBef>
                <a:spcPts val="270"/>
              </a:spcBef>
              <a:spcAft>
                <a:spcPts val="0"/>
              </a:spcAft>
              <a:buClr>
                <a:schemeClr val="dk1"/>
              </a:buClr>
              <a:buSzPts val="1800"/>
              <a:buChar char="–"/>
              <a:defRPr/>
            </a:lvl2pPr>
            <a:lvl3pPr marL="1028700" lvl="2" indent="-257175" algn="l">
              <a:lnSpc>
                <a:spcPct val="100000"/>
              </a:lnSpc>
              <a:spcBef>
                <a:spcPts val="270"/>
              </a:spcBef>
              <a:spcAft>
                <a:spcPts val="0"/>
              </a:spcAft>
              <a:buClr>
                <a:schemeClr val="dk1"/>
              </a:buClr>
              <a:buSzPts val="1800"/>
              <a:buChar char="•"/>
              <a:defRPr/>
            </a:lvl3pPr>
            <a:lvl4pPr marL="1371600" lvl="3" indent="-257175" algn="l">
              <a:lnSpc>
                <a:spcPct val="100000"/>
              </a:lnSpc>
              <a:spcBef>
                <a:spcPts val="270"/>
              </a:spcBef>
              <a:spcAft>
                <a:spcPts val="0"/>
              </a:spcAft>
              <a:buClr>
                <a:schemeClr val="dk1"/>
              </a:buClr>
              <a:buSzPts val="1800"/>
              <a:buChar char="–"/>
              <a:defRPr/>
            </a:lvl4pPr>
            <a:lvl5pPr marL="1714500" lvl="4" indent="-257175" algn="l">
              <a:lnSpc>
                <a:spcPct val="100000"/>
              </a:lnSpc>
              <a:spcBef>
                <a:spcPts val="270"/>
              </a:spcBef>
              <a:spcAft>
                <a:spcPts val="0"/>
              </a:spcAft>
              <a:buClr>
                <a:schemeClr val="dk1"/>
              </a:buClr>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18" name="Google Shape;18;p13"/>
          <p:cNvSpPr txBox="1">
            <a:spLocks noGrp="1"/>
          </p:cNvSpPr>
          <p:nvPr>
            <p:ph type="dt" idx="10"/>
          </p:nvPr>
        </p:nvSpPr>
        <p:spPr>
          <a:xfrm>
            <a:off x="457200" y="6356353"/>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3124200" y="6356353"/>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6553200" y="6356353"/>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89"/>
        <p:cNvGrpSpPr/>
        <p:nvPr/>
      </p:nvGrpSpPr>
      <p:grpSpPr>
        <a:xfrm>
          <a:off x="0" y="0"/>
          <a:ext cx="0" cy="0"/>
          <a:chOff x="0" y="0"/>
          <a:chExt cx="0" cy="0"/>
        </a:xfrm>
      </p:grpSpPr>
      <p:sp>
        <p:nvSpPr>
          <p:cNvPr id="90" name="Google Shape;90;p11"/>
          <p:cNvSpPr txBox="1">
            <a:spLocks noGrp="1"/>
          </p:cNvSpPr>
          <p:nvPr>
            <p:ph type="subTitle" idx="1"/>
          </p:nvPr>
        </p:nvSpPr>
        <p:spPr>
          <a:xfrm>
            <a:off x="1371600" y="4020388"/>
            <a:ext cx="6400800" cy="17526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rgbClr val="888888"/>
              </a:buClr>
              <a:buSzPts val="2800"/>
              <a:buNone/>
              <a:defRPr b="1" i="0">
                <a:solidFill>
                  <a:srgbClr val="888888"/>
                </a:solidFill>
                <a:latin typeface="Arial Narrow"/>
                <a:ea typeface="Arial Narrow"/>
                <a:cs typeface="Arial Narrow"/>
                <a:sym typeface="Arial Narrow"/>
              </a:defRPr>
            </a:lvl1pPr>
            <a:lvl2pPr lvl="1" algn="ctr">
              <a:lnSpc>
                <a:spcPct val="90000"/>
              </a:lnSpc>
              <a:spcBef>
                <a:spcPts val="375"/>
              </a:spcBef>
              <a:spcAft>
                <a:spcPts val="0"/>
              </a:spcAft>
              <a:buClr>
                <a:srgbClr val="888888"/>
              </a:buClr>
              <a:buSzPts val="2400"/>
              <a:buNone/>
              <a:defRPr>
                <a:solidFill>
                  <a:srgbClr val="888888"/>
                </a:solidFill>
              </a:defRPr>
            </a:lvl2pPr>
            <a:lvl3pPr lvl="2" algn="ctr">
              <a:lnSpc>
                <a:spcPct val="90000"/>
              </a:lnSpc>
              <a:spcBef>
                <a:spcPts val="375"/>
              </a:spcBef>
              <a:spcAft>
                <a:spcPts val="0"/>
              </a:spcAft>
              <a:buClr>
                <a:srgbClr val="888888"/>
              </a:buClr>
              <a:buSzPts val="2000"/>
              <a:buNone/>
              <a:defRPr>
                <a:solidFill>
                  <a:srgbClr val="888888"/>
                </a:solidFill>
              </a:defRPr>
            </a:lvl3pPr>
            <a:lvl4pPr lvl="3" algn="ctr">
              <a:lnSpc>
                <a:spcPct val="90000"/>
              </a:lnSpc>
              <a:spcBef>
                <a:spcPts val="375"/>
              </a:spcBef>
              <a:spcAft>
                <a:spcPts val="0"/>
              </a:spcAft>
              <a:buClr>
                <a:srgbClr val="888888"/>
              </a:buClr>
              <a:buSzPts val="1800"/>
              <a:buNone/>
              <a:defRPr>
                <a:solidFill>
                  <a:srgbClr val="888888"/>
                </a:solidFill>
              </a:defRPr>
            </a:lvl4pPr>
            <a:lvl5pPr lvl="4" algn="ctr">
              <a:lnSpc>
                <a:spcPct val="90000"/>
              </a:lnSpc>
              <a:spcBef>
                <a:spcPts val="375"/>
              </a:spcBef>
              <a:spcAft>
                <a:spcPts val="0"/>
              </a:spcAft>
              <a:buClr>
                <a:srgbClr val="888888"/>
              </a:buClr>
              <a:buSzPts val="1800"/>
              <a:buNone/>
              <a:defRPr>
                <a:solidFill>
                  <a:srgbClr val="888888"/>
                </a:solidFill>
              </a:defRPr>
            </a:lvl5pPr>
            <a:lvl6pPr lvl="5" algn="ctr">
              <a:lnSpc>
                <a:spcPct val="90000"/>
              </a:lnSpc>
              <a:spcBef>
                <a:spcPts val="375"/>
              </a:spcBef>
              <a:spcAft>
                <a:spcPts val="0"/>
              </a:spcAft>
              <a:buClr>
                <a:srgbClr val="888888"/>
              </a:buClr>
              <a:buSzPts val="1800"/>
              <a:buNone/>
              <a:defRPr>
                <a:solidFill>
                  <a:srgbClr val="888888"/>
                </a:solidFill>
              </a:defRPr>
            </a:lvl6pPr>
            <a:lvl7pPr lvl="6" algn="ctr">
              <a:lnSpc>
                <a:spcPct val="90000"/>
              </a:lnSpc>
              <a:spcBef>
                <a:spcPts val="375"/>
              </a:spcBef>
              <a:spcAft>
                <a:spcPts val="0"/>
              </a:spcAft>
              <a:buClr>
                <a:srgbClr val="888888"/>
              </a:buClr>
              <a:buSzPts val="1800"/>
              <a:buNone/>
              <a:defRPr>
                <a:solidFill>
                  <a:srgbClr val="888888"/>
                </a:solidFill>
              </a:defRPr>
            </a:lvl7pPr>
            <a:lvl8pPr lvl="7" algn="ctr">
              <a:lnSpc>
                <a:spcPct val="90000"/>
              </a:lnSpc>
              <a:spcBef>
                <a:spcPts val="375"/>
              </a:spcBef>
              <a:spcAft>
                <a:spcPts val="0"/>
              </a:spcAft>
              <a:buClr>
                <a:srgbClr val="888888"/>
              </a:buClr>
              <a:buSzPts val="1800"/>
              <a:buNone/>
              <a:defRPr>
                <a:solidFill>
                  <a:srgbClr val="888888"/>
                </a:solidFill>
              </a:defRPr>
            </a:lvl8pPr>
            <a:lvl9pPr lvl="8" algn="ctr">
              <a:lnSpc>
                <a:spcPct val="90000"/>
              </a:lnSpc>
              <a:spcBef>
                <a:spcPts val="375"/>
              </a:spcBef>
              <a:spcAft>
                <a:spcPts val="0"/>
              </a:spcAft>
              <a:buClr>
                <a:srgbClr val="888888"/>
              </a:buClr>
              <a:buSzPts val="1800"/>
              <a:buNone/>
              <a:defRPr>
                <a:solidFill>
                  <a:srgbClr val="888888"/>
                </a:solidFill>
              </a:defRPr>
            </a:lvl9pPr>
          </a:lstStyle>
          <a:p>
            <a:endParaRPr/>
          </a:p>
        </p:txBody>
      </p:sp>
      <p:sp>
        <p:nvSpPr>
          <p:cNvPr id="91" name="Google Shape;91;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over Slide A1">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39238" cy="6858000"/>
          </a:xfrm>
          <a:prstGeom prst="rect">
            <a:avLst/>
          </a:prstGeom>
        </p:spPr>
      </p:pic>
      <p:sp>
        <p:nvSpPr>
          <p:cNvPr id="2" name="Title 1"/>
          <p:cNvSpPr>
            <a:spLocks noGrp="1"/>
          </p:cNvSpPr>
          <p:nvPr>
            <p:ph type="ctrTitle" hasCustomPrompt="1"/>
          </p:nvPr>
        </p:nvSpPr>
        <p:spPr>
          <a:xfrm>
            <a:off x="911995" y="1559293"/>
            <a:ext cx="2589196" cy="1992430"/>
          </a:xfrm>
        </p:spPr>
        <p:txBody>
          <a:bodyPr anchor="b">
            <a:normAutofit/>
          </a:bodyPr>
          <a:lstStyle>
            <a:lvl1pPr algn="l">
              <a:lnSpc>
                <a:spcPct val="100000"/>
              </a:lnSpc>
              <a:defRPr sz="1856"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911995" y="3794544"/>
            <a:ext cx="2589196" cy="1124368"/>
          </a:xfrm>
        </p:spPr>
        <p:txBody>
          <a:bodyPr>
            <a:normAutofit/>
          </a:bodyPr>
          <a:lstStyle>
            <a:lvl1pPr marL="0" indent="0" algn="l">
              <a:lnSpc>
                <a:spcPct val="100000"/>
              </a:lnSpc>
              <a:buNone/>
              <a:defRPr sz="1326">
                <a:solidFill>
                  <a:schemeClr val="bg1"/>
                </a:solidFill>
              </a:defRPr>
            </a:lvl1pPr>
            <a:lvl2pPr marL="303091" indent="0" algn="ctr">
              <a:buNone/>
              <a:defRPr sz="1326"/>
            </a:lvl2pPr>
            <a:lvl3pPr marL="606182" indent="0" algn="ctr">
              <a:buNone/>
              <a:defRPr sz="1193"/>
            </a:lvl3pPr>
            <a:lvl4pPr marL="909273" indent="0" algn="ctr">
              <a:buNone/>
              <a:defRPr sz="1061"/>
            </a:lvl4pPr>
            <a:lvl5pPr marL="1212364" indent="0" algn="ctr">
              <a:buNone/>
              <a:defRPr sz="1061"/>
            </a:lvl5pPr>
            <a:lvl6pPr marL="1515455" indent="0" algn="ctr">
              <a:buNone/>
              <a:defRPr sz="1061"/>
            </a:lvl6pPr>
            <a:lvl7pPr marL="1818546" indent="0" algn="ctr">
              <a:buNone/>
              <a:defRPr sz="1061"/>
            </a:lvl7pPr>
            <a:lvl8pPr marL="2121638" indent="0" algn="ctr">
              <a:buNone/>
              <a:defRPr sz="1061"/>
            </a:lvl8pPr>
            <a:lvl9pPr marL="2424728" indent="0" algn="ctr">
              <a:buNone/>
              <a:defRPr sz="1061"/>
            </a:lvl9pPr>
          </a:lstStyle>
          <a:p>
            <a:r>
              <a:rPr lang="en-US"/>
              <a:t>Click to edit Master subtitle style</a:t>
            </a:r>
            <a:endParaRPr lang="en-US" dirty="0"/>
          </a:p>
        </p:txBody>
      </p:sp>
      <p:sp>
        <p:nvSpPr>
          <p:cNvPr id="11" name="Text Placeholder 10"/>
          <p:cNvSpPr>
            <a:spLocks noGrp="1"/>
          </p:cNvSpPr>
          <p:nvPr>
            <p:ph type="body" sz="quarter" idx="10" hasCustomPrompt="1"/>
          </p:nvPr>
        </p:nvSpPr>
        <p:spPr>
          <a:xfrm>
            <a:off x="912020" y="5513163"/>
            <a:ext cx="2589610" cy="293659"/>
          </a:xfrm>
        </p:spPr>
        <p:txBody>
          <a:bodyPr>
            <a:normAutofit/>
          </a:bodyPr>
          <a:lstStyle>
            <a:lvl1pPr>
              <a:defRPr sz="1061" b="1" baseline="0">
                <a:solidFill>
                  <a:schemeClr val="bg1"/>
                </a:solidFill>
              </a:defRPr>
            </a:lvl1pPr>
          </a:lstStyle>
          <a:p>
            <a:pPr lvl="0"/>
            <a:r>
              <a:rPr lang="en-US" dirty="0"/>
              <a:t>Day, Month, Year</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06473" y="5659991"/>
            <a:ext cx="1603821" cy="705114"/>
          </a:xfrm>
          <a:prstGeom prst="rect">
            <a:avLst/>
          </a:prstGeom>
        </p:spPr>
      </p:pic>
    </p:spTree>
    <p:extLst>
      <p:ext uri="{BB962C8B-B14F-4D97-AF65-F5344CB8AC3E}">
        <p14:creationId xmlns:p14="http://schemas.microsoft.com/office/powerpoint/2010/main" val="173045251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306178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50769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902939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016886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097945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811628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133206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245193" y="6360652"/>
            <a:ext cx="2057400" cy="365125"/>
          </a:xfrm>
          <a:prstGeom prst="rect">
            <a:avLst/>
          </a:prstGeom>
        </p:spPr>
        <p:txBody>
          <a:bodyPr/>
          <a:lstStyle>
            <a:lvl1pPr algn="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72379904"/>
      </p:ext>
    </p:extLst>
  </p:cSld>
  <p:clrMap bg1="lt1" tx1="dk1" bg2="lt2" tx2="dk2" accent1="accent1" accent2="accent2" accent3="accent3" accent4="accent4" accent5="accent5" accent6="accent6" hlink="hlink" folHlink="folHlink"/>
  <p:sldLayoutIdLst>
    <p:sldLayoutId id="2147483689" r:id="rId1"/>
    <p:sldLayoutId id="2147483662" r:id="rId2"/>
    <p:sldLayoutId id="2147483670" r:id="rId3"/>
    <p:sldLayoutId id="2147483671" r:id="rId4"/>
    <p:sldLayoutId id="2147483672" r:id="rId5"/>
    <p:sldLayoutId id="2147483673" r:id="rId6"/>
    <p:sldLayoutId id="2147483674" r:id="rId7"/>
    <p:sldLayoutId id="2147483675" r:id="rId8"/>
    <p:sldLayoutId id="2147483664" r:id="rId9"/>
    <p:sldLayoutId id="2147483666" r:id="rId10"/>
    <p:sldLayoutId id="2147483667" r:id="rId11"/>
    <p:sldLayoutId id="2147483668" r:id="rId12"/>
    <p:sldLayoutId id="2147483669" r:id="rId13"/>
  </p:sldLayoutIdLst>
  <p:hf hdr="0" ft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324EF4-E7E7-4E85-AFAF-0E61F69D514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A7AADE-0D77-4264-8038-896B65A36B0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987E8F-EC64-44F0-89CA-0AEB8124053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E56973E-EF82-4021-8521-22EE067B6C63}" type="datetimeFigureOut">
              <a:rPr lang="en-US" smtClean="0"/>
              <a:t>3/22/2021</a:t>
            </a:fld>
            <a:endParaRPr lang="en-US" dirty="0"/>
          </a:p>
        </p:txBody>
      </p:sp>
      <p:sp>
        <p:nvSpPr>
          <p:cNvPr id="5" name="Footer Placeholder 4">
            <a:extLst>
              <a:ext uri="{FF2B5EF4-FFF2-40B4-BE49-F238E27FC236}">
                <a16:creationId xmlns:a16="http://schemas.microsoft.com/office/drawing/2014/main" id="{D3BF414D-CA6D-4A4A-ADA0-19D25D59078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16B2AB0-0DBC-47B7-AF73-65D7029F7B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AC97DFC-2AFE-448A-9552-4AA15CEA7FC4}" type="slidenum">
              <a:rPr lang="en-US" smtClean="0"/>
              <a:t>‹#›</a:t>
            </a:fld>
            <a:endParaRPr lang="en-US" dirty="0"/>
          </a:p>
        </p:txBody>
      </p:sp>
      <p:pic>
        <p:nvPicPr>
          <p:cNvPr id="7" name="Picture 6">
            <a:extLst>
              <a:ext uri="{FF2B5EF4-FFF2-40B4-BE49-F238E27FC236}">
                <a16:creationId xmlns:a16="http://schemas.microsoft.com/office/drawing/2014/main" id="{460CBCAA-A044-4B9A-BCFD-A18D3F24AA99}"/>
              </a:ext>
            </a:extLst>
          </p:cNvPr>
          <p:cNvPicPr>
            <a:picLocks noChangeAspect="1"/>
          </p:cNvPicPr>
          <p:nvPr userDrawn="1"/>
        </p:nvPicPr>
        <p:blipFill rotWithShape="1">
          <a:blip r:embed="rId13" cstate="email">
            <a:extLst>
              <a:ext uri="{28A0092B-C50C-407E-A947-70E740481C1C}">
                <a14:useLocalDpi xmlns:a14="http://schemas.microsoft.com/office/drawing/2010/main"/>
              </a:ext>
            </a:extLst>
          </a:blip>
          <a:srcRect/>
          <a:stretch/>
        </p:blipFill>
        <p:spPr>
          <a:xfrm rot="16200000">
            <a:off x="5368119" y="3082117"/>
            <a:ext cx="6858001" cy="693764"/>
          </a:xfrm>
          <a:prstGeom prst="rect">
            <a:avLst/>
          </a:prstGeom>
        </p:spPr>
      </p:pic>
    </p:spTree>
    <p:extLst>
      <p:ext uri="{BB962C8B-B14F-4D97-AF65-F5344CB8AC3E}">
        <p14:creationId xmlns:p14="http://schemas.microsoft.com/office/powerpoint/2010/main" val="346403737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1295172" y="274639"/>
            <a:ext cx="7391628"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5867"/>
              <a:buFont typeface="Arial Narrow"/>
              <a:buNone/>
              <a:defRPr sz="5867" b="0" i="0" u="none" strike="noStrike" cap="none">
                <a:solidFill>
                  <a:schemeClr val="dk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2"/>
          <p:cNvSpPr txBox="1">
            <a:spLocks noGrp="1"/>
          </p:cNvSpPr>
          <p:nvPr>
            <p:ph type="body" idx="1"/>
          </p:nvPr>
        </p:nvSpPr>
        <p:spPr>
          <a:xfrm>
            <a:off x="1295172" y="1600202"/>
            <a:ext cx="7391628" cy="4525963"/>
          </a:xfrm>
          <a:prstGeom prst="rect">
            <a:avLst/>
          </a:prstGeom>
          <a:noFill/>
          <a:ln>
            <a:noFill/>
          </a:ln>
        </p:spPr>
        <p:txBody>
          <a:bodyPr spcFirstLastPara="1" wrap="square" lIns="91425" tIns="45700" rIns="91425" bIns="45700" anchor="t" anchorCtr="0">
            <a:normAutofit/>
          </a:bodyPr>
          <a:lstStyle>
            <a:lvl1pPr marL="457200" marR="0" lvl="0" indent="-499554" algn="l" rtl="0">
              <a:lnSpc>
                <a:spcPct val="100000"/>
              </a:lnSpc>
              <a:spcBef>
                <a:spcPts val="853"/>
              </a:spcBef>
              <a:spcAft>
                <a:spcPts val="0"/>
              </a:spcAft>
              <a:buClr>
                <a:schemeClr val="dk1"/>
              </a:buClr>
              <a:buSzPts val="4267"/>
              <a:buFont typeface="Arial"/>
              <a:buChar char="•"/>
              <a:defRPr sz="4267" b="0" i="0" u="none" strike="noStrike" cap="none">
                <a:solidFill>
                  <a:schemeClr val="dk1"/>
                </a:solidFill>
                <a:latin typeface="Arial Narrow"/>
                <a:ea typeface="Arial Narrow"/>
                <a:cs typeface="Arial Narrow"/>
                <a:sym typeface="Arial Narrow"/>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Arial Narrow"/>
                <a:ea typeface="Arial Narrow"/>
                <a:cs typeface="Arial Narrow"/>
                <a:sym typeface="Arial Narrow"/>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Narrow"/>
                <a:ea typeface="Arial Narrow"/>
                <a:cs typeface="Arial Narrow"/>
                <a:sym typeface="Arial Narrow"/>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Narrow"/>
                <a:ea typeface="Arial Narrow"/>
                <a:cs typeface="Arial Narrow"/>
                <a:sym typeface="Arial Narrow"/>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Narrow"/>
                <a:ea typeface="Arial Narrow"/>
                <a:cs typeface="Arial Narrow"/>
                <a:sym typeface="Arial Narrow"/>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457200" y="6356353"/>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3124200" y="6356353"/>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6553200" y="6356353"/>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Google Shape;84;p1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5" name="Google Shape;85;p1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7" name="Google Shape;87;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8" name="Google Shape;88;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8EFAA2-994E-4AD6-ACAE-E69A5A82C4B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05C718-580C-446D-B57A-D2ACD969D2A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5ED74-1E46-417F-8F3C-2E866AAB6FC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0B843E8-EE1A-44D4-84BF-5A89C909C84D}" type="datetimeFigureOut">
              <a:rPr lang="en-US" smtClean="0"/>
              <a:t>3/22/2021</a:t>
            </a:fld>
            <a:endParaRPr lang="en-US"/>
          </a:p>
        </p:txBody>
      </p:sp>
      <p:sp>
        <p:nvSpPr>
          <p:cNvPr id="5" name="Footer Placeholder 4">
            <a:extLst>
              <a:ext uri="{FF2B5EF4-FFF2-40B4-BE49-F238E27FC236}">
                <a16:creationId xmlns:a16="http://schemas.microsoft.com/office/drawing/2014/main" id="{E0732777-8E53-4A04-B195-D89B84B277F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38B6BB-B1EC-49E0-98EF-F351D5CD234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4AEA196-54BA-445F-92BC-5BBA626D91F2}" type="slidenum">
              <a:rPr lang="en-US" smtClean="0"/>
              <a:t>‹#›</a:t>
            </a:fld>
            <a:endParaRPr lang="en-US"/>
          </a:p>
        </p:txBody>
      </p:sp>
    </p:spTree>
    <p:extLst>
      <p:ext uri="{BB962C8B-B14F-4D97-AF65-F5344CB8AC3E}">
        <p14:creationId xmlns:p14="http://schemas.microsoft.com/office/powerpoint/2010/main" val="2673900524"/>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xml"/><Relationship Id="rId1" Type="http://schemas.openxmlformats.org/officeDocument/2006/relationships/tags" Target="../tags/tag7.xm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hyperlink" Target="http://kidsfoodfinder.org/" TargetMode="External"/><Relationship Id="rId5" Type="http://schemas.openxmlformats.org/officeDocument/2006/relationships/hyperlink" Target="https://drive.google.com/drive/u/1/folders/1AZup5OidSlQssXs6jlRT8A_5tQ3x3nnx" TargetMode="External"/><Relationship Id="rId4" Type="http://schemas.openxmlformats.org/officeDocument/2006/relationships/hyperlink" Target="https://www.cde.state.co.us/nutrition/sfspoutreachtool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hyperlink" Target="mailto:paola@hungerfreecolorado.org"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3.xml"/><Relationship Id="rId5" Type="http://schemas.openxmlformats.org/officeDocument/2006/relationships/hyperlink" Target="mailto:Butler_a@cde.state.co.us" TargetMode="Externa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ags" Target="../tags/tag10.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ags" Target="../tags/tag11.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4.xml.rels><?xml version="1.0" encoding="UTF-8" standalone="yes"?>
<Relationships xmlns="http://schemas.openxmlformats.org/package/2006/relationships"><Relationship Id="rId3" Type="http://schemas.openxmlformats.org/officeDocument/2006/relationships/hyperlink" Target="mailto:free&amp;reducedpriceschoolmeals@cde.state.co.us" TargetMode="Externa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14.xml"/><Relationship Id="rId5" Type="http://schemas.openxmlformats.org/officeDocument/2006/relationships/image" Target="../media/image36.sv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www.surveymonkey.com/r/TLW5V6N"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xml"/><Relationship Id="rId7" Type="http://schemas.openxmlformats.org/officeDocument/2006/relationships/diagramColors" Target="../diagrams/colors1.xml"/><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hyperlink" Target="mailto:program.intake@usda.gov" TargetMode="External"/><Relationship Id="rId5" Type="http://schemas.openxmlformats.org/officeDocument/2006/relationships/hyperlink" Target="https://www.usda.gov/oascr/how-to-file-a-program-discrimination-complaint" TargetMode="External"/><Relationship Id="rId4" Type="http://schemas.openxmlformats.org/officeDocument/2006/relationships/hyperlink" Target="https://www.usda.gov/sites/default/files/documents/USDA-OASCR%20P-Complaint-Form-0508-0002-508-11-28-17Fax2Mail.pdf" TargetMode="Externa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A2282464-E1E1-45DA-AAF5-CEB216A13FF7}"/>
              </a:ext>
            </a:extLst>
          </p:cNvPr>
          <p:cNvPicPr>
            <a:picLocks noChangeAspect="1"/>
          </p:cNvPicPr>
          <p:nvPr/>
        </p:nvPicPr>
        <p:blipFill rotWithShape="1">
          <a:blip r:embed="rId4"/>
          <a:srcRect r="1931"/>
          <a:stretch/>
        </p:blipFill>
        <p:spPr>
          <a:xfrm>
            <a:off x="0" y="-1"/>
            <a:ext cx="9144000" cy="4590473"/>
          </a:xfrm>
          <a:prstGeom prst="rect">
            <a:avLst/>
          </a:prstGeom>
        </p:spPr>
      </p:pic>
      <p:sp>
        <p:nvSpPr>
          <p:cNvPr id="7" name="TextBox 6">
            <a:extLst>
              <a:ext uri="{FF2B5EF4-FFF2-40B4-BE49-F238E27FC236}">
                <a16:creationId xmlns:a16="http://schemas.microsoft.com/office/drawing/2014/main" id="{CA3207F5-98E7-4FD3-AEA5-439163E3110A}"/>
              </a:ext>
            </a:extLst>
          </p:cNvPr>
          <p:cNvSpPr txBox="1"/>
          <p:nvPr/>
        </p:nvSpPr>
        <p:spPr>
          <a:xfrm>
            <a:off x="4953000" y="2524316"/>
            <a:ext cx="3410887" cy="1061829"/>
          </a:xfrm>
          <a:prstGeom prst="rect">
            <a:avLst/>
          </a:prstGeom>
          <a:noFill/>
        </p:spPr>
        <p:txBody>
          <a:bodyPr wrap="square" rtlCol="0">
            <a:spAutoFit/>
          </a:bodyPr>
          <a:lstStyle/>
          <a:p>
            <a:pPr algn="ctr" defTabSz="685800"/>
            <a:r>
              <a:rPr lang="en-US" sz="2100" dirty="0">
                <a:solidFill>
                  <a:srgbClr val="70AD47">
                    <a:lumMod val="40000"/>
                    <a:lumOff val="60000"/>
                  </a:srgbClr>
                </a:solidFill>
                <a:latin typeface="Calibri" panose="020F0502020204030204"/>
              </a:rPr>
              <a:t>Community Engagement in the Summer Food Service Program</a:t>
            </a:r>
            <a:endParaRPr lang="en-US" sz="1350" dirty="0">
              <a:solidFill>
                <a:srgbClr val="70AD47">
                  <a:lumMod val="40000"/>
                  <a:lumOff val="60000"/>
                </a:srgbClr>
              </a:solidFill>
              <a:latin typeface="Calibri" panose="020F0502020204030204"/>
            </a:endParaRPr>
          </a:p>
        </p:txBody>
      </p:sp>
      <p:sp>
        <p:nvSpPr>
          <p:cNvPr id="4" name="TextBox 3">
            <a:extLst>
              <a:ext uri="{FF2B5EF4-FFF2-40B4-BE49-F238E27FC236}">
                <a16:creationId xmlns:a16="http://schemas.microsoft.com/office/drawing/2014/main" id="{3187C60D-6750-49AB-AB77-B7267D5ADB47}"/>
              </a:ext>
            </a:extLst>
          </p:cNvPr>
          <p:cNvSpPr txBox="1"/>
          <p:nvPr/>
        </p:nvSpPr>
        <p:spPr>
          <a:xfrm>
            <a:off x="513412" y="4935004"/>
            <a:ext cx="4058588" cy="738664"/>
          </a:xfrm>
          <a:prstGeom prst="rect">
            <a:avLst/>
          </a:prstGeom>
          <a:noFill/>
        </p:spPr>
        <p:txBody>
          <a:bodyPr wrap="square" rtlCol="0">
            <a:spAutoFit/>
          </a:bodyPr>
          <a:lstStyle/>
          <a:p>
            <a:pPr defTabSz="685800">
              <a:defRPr/>
            </a:pPr>
            <a:r>
              <a:rPr lang="en-US" sz="2100" dirty="0">
                <a:solidFill>
                  <a:srgbClr val="70AD47">
                    <a:lumMod val="60000"/>
                    <a:lumOff val="40000"/>
                  </a:srgbClr>
                </a:solidFill>
                <a:latin typeface="Calibri" panose="020F0502020204030204"/>
              </a:rPr>
              <a:t>Colorado Child Nutrition Programs Statewide Sharing Call</a:t>
            </a:r>
          </a:p>
        </p:txBody>
      </p:sp>
      <p:cxnSp>
        <p:nvCxnSpPr>
          <p:cNvPr id="3" name="Straight Connector 2">
            <a:extLst>
              <a:ext uri="{FF2B5EF4-FFF2-40B4-BE49-F238E27FC236}">
                <a16:creationId xmlns:a16="http://schemas.microsoft.com/office/drawing/2014/main" id="{2C327F7E-2AFE-438B-9103-49A9CE697EDE}"/>
              </a:ext>
            </a:extLst>
          </p:cNvPr>
          <p:cNvCxnSpPr/>
          <p:nvPr/>
        </p:nvCxnSpPr>
        <p:spPr>
          <a:xfrm>
            <a:off x="4845570" y="4938322"/>
            <a:ext cx="0" cy="836379"/>
          </a:xfrm>
          <a:prstGeom prst="line">
            <a:avLst/>
          </a:prstGeom>
          <a:ln w="38100"/>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300EA6F3-A2FA-4CC1-B1D4-90E1E99BE2A7}"/>
              </a:ext>
            </a:extLst>
          </p:cNvPr>
          <p:cNvSpPr txBox="1"/>
          <p:nvPr/>
        </p:nvSpPr>
        <p:spPr>
          <a:xfrm>
            <a:off x="5028264" y="4938322"/>
            <a:ext cx="2155763" cy="415498"/>
          </a:xfrm>
          <a:prstGeom prst="rect">
            <a:avLst/>
          </a:prstGeom>
          <a:noFill/>
        </p:spPr>
        <p:txBody>
          <a:bodyPr wrap="square">
            <a:spAutoFit/>
          </a:bodyPr>
          <a:lstStyle/>
          <a:p>
            <a:pPr defTabSz="685800">
              <a:defRPr/>
            </a:pPr>
            <a:r>
              <a:rPr lang="en-US" sz="2100" dirty="0">
                <a:solidFill>
                  <a:srgbClr val="70AD47">
                    <a:lumMod val="60000"/>
                    <a:lumOff val="40000"/>
                  </a:srgbClr>
                </a:solidFill>
                <a:latin typeface="Calibri" panose="020F0502020204030204"/>
              </a:rPr>
              <a:t>February 25, 2021</a:t>
            </a:r>
          </a:p>
        </p:txBody>
      </p:sp>
      <p:pic>
        <p:nvPicPr>
          <p:cNvPr id="9" name="Content Placeholder 5" descr="Logo, company name&#10;&#10;Description automatically generated">
            <a:extLst>
              <a:ext uri="{FF2B5EF4-FFF2-40B4-BE49-F238E27FC236}">
                <a16:creationId xmlns:a16="http://schemas.microsoft.com/office/drawing/2014/main" id="{86D4BCFB-E051-4B30-B5D0-6352F544B71F}"/>
              </a:ext>
            </a:extLst>
          </p:cNvPr>
          <p:cNvPicPr>
            <a:picLocks noGrp="1" noChangeAspect="1"/>
          </p:cNvPicPr>
          <p:nvPr>
            <p:ph idx="1"/>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13612" y="1170718"/>
            <a:ext cx="3249948" cy="3249948"/>
          </a:xfrm>
        </p:spPr>
      </p:pic>
    </p:spTree>
    <p:custDataLst>
      <p:tags r:id="rId1"/>
    </p:custDataLst>
    <p:extLst>
      <p:ext uri="{BB962C8B-B14F-4D97-AF65-F5344CB8AC3E}">
        <p14:creationId xmlns:p14="http://schemas.microsoft.com/office/powerpoint/2010/main" val="1196316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2"/>
        <p:cNvGrpSpPr/>
        <p:nvPr/>
      </p:nvGrpSpPr>
      <p:grpSpPr>
        <a:xfrm>
          <a:off x="0" y="0"/>
          <a:ext cx="0" cy="0"/>
          <a:chOff x="0" y="0"/>
          <a:chExt cx="0" cy="0"/>
        </a:xfrm>
      </p:grpSpPr>
      <p:sp>
        <p:nvSpPr>
          <p:cNvPr id="203" name="Google Shape;203;gc057012696_0_26"/>
          <p:cNvSpPr txBox="1">
            <a:spLocks noGrp="1"/>
          </p:cNvSpPr>
          <p:nvPr>
            <p:ph type="title"/>
          </p:nvPr>
        </p:nvSpPr>
        <p:spPr>
          <a:xfrm>
            <a:off x="741406" y="1063229"/>
            <a:ext cx="8402625" cy="1095975"/>
          </a:xfrm>
          <a:prstGeom prst="rect">
            <a:avLst/>
          </a:prstGeom>
          <a:noFill/>
          <a:ln>
            <a:noFill/>
          </a:ln>
        </p:spPr>
        <p:txBody>
          <a:bodyPr spcFirstLastPara="1" wrap="square" lIns="68569" tIns="34275" rIns="68569" bIns="34275" anchor="ctr" anchorCtr="0">
            <a:normAutofit/>
          </a:bodyPr>
          <a:lstStyle/>
          <a:p>
            <a:pPr marL="0" lvl="0" indent="0" algn="ctr" rtl="0">
              <a:lnSpc>
                <a:spcPct val="100000"/>
              </a:lnSpc>
              <a:spcBef>
                <a:spcPts val="0"/>
              </a:spcBef>
              <a:spcAft>
                <a:spcPts val="0"/>
              </a:spcAft>
              <a:buClr>
                <a:schemeClr val="dk1"/>
              </a:buClr>
              <a:buSzPts val="5850"/>
              <a:buFont typeface="Arial Narrow"/>
              <a:buNone/>
            </a:pPr>
            <a:r>
              <a:rPr lang="en-US" sz="4388" b="1"/>
              <a:t>Community Engagement</a:t>
            </a:r>
            <a:endParaRPr sz="4388"/>
          </a:p>
        </p:txBody>
      </p:sp>
      <p:sp>
        <p:nvSpPr>
          <p:cNvPr id="204" name="Google Shape;204;gc057012696_0_26"/>
          <p:cNvSpPr txBox="1">
            <a:spLocks noGrp="1"/>
          </p:cNvSpPr>
          <p:nvPr>
            <p:ph type="body" idx="1"/>
          </p:nvPr>
        </p:nvSpPr>
        <p:spPr>
          <a:xfrm>
            <a:off x="1069369" y="1894313"/>
            <a:ext cx="7248825" cy="3394575"/>
          </a:xfrm>
          <a:prstGeom prst="rect">
            <a:avLst/>
          </a:prstGeom>
          <a:noFill/>
          <a:ln>
            <a:noFill/>
          </a:ln>
        </p:spPr>
        <p:txBody>
          <a:bodyPr spcFirstLastPara="1" wrap="square" lIns="68569" tIns="34275" rIns="68569" bIns="34275" anchor="t" anchorCtr="0">
            <a:noAutofit/>
          </a:bodyPr>
          <a:lstStyle/>
          <a:p>
            <a:pPr marL="0" lvl="0" indent="0" algn="l" rtl="0">
              <a:lnSpc>
                <a:spcPct val="100000"/>
              </a:lnSpc>
              <a:spcBef>
                <a:spcPts val="0"/>
              </a:spcBef>
              <a:spcAft>
                <a:spcPts val="0"/>
              </a:spcAft>
              <a:buSzPts val="1800"/>
              <a:buNone/>
            </a:pPr>
            <a:r>
              <a:rPr lang="en-US" sz="1500"/>
              <a:t>The goal of Community engagement is to have a society where each member has the tools and power to direct the creation of community resources and be valued as the experts in health, education and well being of their families. </a:t>
            </a:r>
            <a:endParaRPr sz="1500"/>
          </a:p>
          <a:p>
            <a:pPr marL="342900" lvl="0" indent="0" algn="l" rtl="0">
              <a:lnSpc>
                <a:spcPct val="100000"/>
              </a:lnSpc>
              <a:spcBef>
                <a:spcPts val="0"/>
              </a:spcBef>
              <a:spcAft>
                <a:spcPts val="0"/>
              </a:spcAft>
              <a:buSzPts val="1800"/>
              <a:buNone/>
            </a:pPr>
            <a:endParaRPr sz="1500"/>
          </a:p>
          <a:p>
            <a:pPr marL="342900" lvl="0" indent="-266700" algn="l" rtl="0">
              <a:lnSpc>
                <a:spcPct val="100000"/>
              </a:lnSpc>
              <a:spcBef>
                <a:spcPts val="0"/>
              </a:spcBef>
              <a:spcAft>
                <a:spcPts val="0"/>
              </a:spcAft>
              <a:buSzPts val="2000"/>
              <a:buChar char="•"/>
            </a:pPr>
            <a:r>
              <a:rPr lang="en-US" sz="1500"/>
              <a:t>What do we mean by community? </a:t>
            </a:r>
            <a:endParaRPr sz="1500"/>
          </a:p>
          <a:p>
            <a:pPr marL="342900" lvl="0" indent="-266700" algn="l" rtl="0">
              <a:lnSpc>
                <a:spcPct val="100000"/>
              </a:lnSpc>
              <a:spcBef>
                <a:spcPts val="0"/>
              </a:spcBef>
              <a:spcAft>
                <a:spcPts val="0"/>
              </a:spcAft>
              <a:buSzPts val="2000"/>
              <a:buChar char="•"/>
            </a:pPr>
            <a:r>
              <a:rPr lang="en-US" sz="1500"/>
              <a:t>What is lived experience?</a:t>
            </a:r>
            <a:endParaRPr sz="1500"/>
          </a:p>
          <a:p>
            <a:pPr marL="0" lvl="0" indent="0" algn="l" rtl="0">
              <a:lnSpc>
                <a:spcPct val="100000"/>
              </a:lnSpc>
              <a:spcBef>
                <a:spcPts val="0"/>
              </a:spcBef>
              <a:spcAft>
                <a:spcPts val="0"/>
              </a:spcAft>
              <a:buSzPts val="1800"/>
              <a:buNone/>
            </a:pPr>
            <a:r>
              <a:rPr lang="en-US" sz="1500"/>
              <a:t> </a:t>
            </a:r>
            <a:endParaRPr sz="1500"/>
          </a:p>
          <a:p>
            <a:pPr marL="0" lvl="0" indent="0" algn="l" rtl="0">
              <a:lnSpc>
                <a:spcPct val="100000"/>
              </a:lnSpc>
              <a:spcBef>
                <a:spcPts val="430"/>
              </a:spcBef>
              <a:spcAft>
                <a:spcPts val="0"/>
              </a:spcAft>
              <a:buSzPts val="1800"/>
              <a:buNone/>
            </a:pPr>
            <a:r>
              <a:rPr lang="en-US" sz="1500" i="1"/>
              <a:t>El objetivo de la participación comunitaria es tener una sociedad donde cada miembro tenga las herramientas y el poder para dirigir la creación de recursos comunitarios y ser valorado como los expertos en salud, educación y bienestar de sus familias.</a:t>
            </a:r>
            <a:endParaRPr sz="1500" i="1"/>
          </a:p>
          <a:p>
            <a:pPr marL="342900" lvl="0" indent="-266700" algn="l" rtl="0">
              <a:lnSpc>
                <a:spcPct val="100000"/>
              </a:lnSpc>
              <a:spcBef>
                <a:spcPts val="430"/>
              </a:spcBef>
              <a:spcAft>
                <a:spcPts val="0"/>
              </a:spcAft>
              <a:buSzPts val="2000"/>
              <a:buChar char="•"/>
            </a:pPr>
            <a:r>
              <a:rPr lang="en-US" sz="1500" i="1"/>
              <a:t>¿Qué entendemos por comunidad?</a:t>
            </a:r>
            <a:endParaRPr sz="1500" i="1"/>
          </a:p>
          <a:p>
            <a:pPr marL="342900" lvl="0" indent="-266700" algn="l" rtl="0">
              <a:lnSpc>
                <a:spcPct val="100000"/>
              </a:lnSpc>
              <a:spcBef>
                <a:spcPts val="0"/>
              </a:spcBef>
              <a:spcAft>
                <a:spcPts val="0"/>
              </a:spcAft>
              <a:buSzPts val="2000"/>
              <a:buChar char="•"/>
            </a:pPr>
            <a:r>
              <a:rPr lang="en-US" sz="1500" i="1"/>
              <a:t>¿Qué es la experiencia vivida?</a:t>
            </a:r>
            <a:endParaRPr sz="1500" i="1"/>
          </a:p>
          <a:p>
            <a:pPr marL="742473" lvl="1" indent="-147494" algn="l" rtl="0">
              <a:lnSpc>
                <a:spcPct val="100000"/>
              </a:lnSpc>
              <a:spcBef>
                <a:spcPts val="434"/>
              </a:spcBef>
              <a:spcAft>
                <a:spcPts val="0"/>
              </a:spcAft>
              <a:buClr>
                <a:schemeClr val="dk1"/>
              </a:buClr>
              <a:buSzPts val="3733"/>
              <a:buNone/>
            </a:pPr>
            <a:endParaRPr/>
          </a:p>
        </p:txBody>
      </p:sp>
      <p:pic>
        <p:nvPicPr>
          <p:cNvPr id="205" name="Google Shape;205;gc057012696_0_26"/>
          <p:cNvPicPr preferRelativeResize="0"/>
          <p:nvPr/>
        </p:nvPicPr>
        <p:blipFill rotWithShape="1">
          <a:blip r:embed="rId4">
            <a:alphaModFix/>
          </a:blip>
          <a:srcRect t="28382"/>
          <a:stretch/>
        </p:blipFill>
        <p:spPr>
          <a:xfrm>
            <a:off x="5843494" y="4307175"/>
            <a:ext cx="3153038" cy="1693575"/>
          </a:xfrm>
          <a:prstGeom prst="rect">
            <a:avLst/>
          </a:prstGeom>
          <a:noFill/>
          <a:ln>
            <a:noFill/>
          </a:ln>
        </p:spPr>
      </p:pic>
    </p:spTree>
    <p:extLst>
      <p:ext uri="{BB962C8B-B14F-4D97-AF65-F5344CB8AC3E}">
        <p14:creationId xmlns:p14="http://schemas.microsoft.com/office/powerpoint/2010/main" val="4205854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0"/>
        <p:cNvGrpSpPr/>
        <p:nvPr/>
      </p:nvGrpSpPr>
      <p:grpSpPr>
        <a:xfrm>
          <a:off x="0" y="0"/>
          <a:ext cx="0" cy="0"/>
          <a:chOff x="0" y="0"/>
          <a:chExt cx="0" cy="0"/>
        </a:xfrm>
      </p:grpSpPr>
      <p:sp>
        <p:nvSpPr>
          <p:cNvPr id="211" name="Google Shape;211;gbe9e93f72d_0_6"/>
          <p:cNvSpPr txBox="1">
            <a:spLocks noGrp="1"/>
          </p:cNvSpPr>
          <p:nvPr>
            <p:ph type="title"/>
          </p:nvPr>
        </p:nvSpPr>
        <p:spPr>
          <a:xfrm>
            <a:off x="741406" y="1063229"/>
            <a:ext cx="8402625" cy="1095975"/>
          </a:xfrm>
          <a:prstGeom prst="rect">
            <a:avLst/>
          </a:prstGeom>
          <a:noFill/>
          <a:ln>
            <a:noFill/>
          </a:ln>
        </p:spPr>
        <p:txBody>
          <a:bodyPr spcFirstLastPara="1" wrap="square" lIns="68569" tIns="34275" rIns="68569" bIns="34275" anchor="ctr" anchorCtr="0">
            <a:normAutofit/>
          </a:bodyPr>
          <a:lstStyle/>
          <a:p>
            <a:pPr marL="0" lvl="0" indent="0" algn="ctr" rtl="0">
              <a:lnSpc>
                <a:spcPct val="100000"/>
              </a:lnSpc>
              <a:spcBef>
                <a:spcPts val="0"/>
              </a:spcBef>
              <a:spcAft>
                <a:spcPts val="0"/>
              </a:spcAft>
              <a:buClr>
                <a:schemeClr val="dk1"/>
              </a:buClr>
              <a:buSzPts val="5850"/>
              <a:buFont typeface="Arial Narrow"/>
              <a:buNone/>
            </a:pPr>
            <a:r>
              <a:rPr lang="en-US" sz="4388" b="1"/>
              <a:t>The Importance of this work</a:t>
            </a:r>
            <a:endParaRPr/>
          </a:p>
        </p:txBody>
      </p:sp>
      <p:sp>
        <p:nvSpPr>
          <p:cNvPr id="212" name="Google Shape;212;gbe9e93f72d_0_6"/>
          <p:cNvSpPr txBox="1">
            <a:spLocks noGrp="1"/>
          </p:cNvSpPr>
          <p:nvPr>
            <p:ph type="body" idx="1"/>
          </p:nvPr>
        </p:nvSpPr>
        <p:spPr>
          <a:xfrm>
            <a:off x="4827338" y="2057400"/>
            <a:ext cx="4117050" cy="3758175"/>
          </a:xfrm>
          <a:prstGeom prst="rect">
            <a:avLst/>
          </a:prstGeom>
          <a:noFill/>
          <a:ln>
            <a:noFill/>
          </a:ln>
        </p:spPr>
        <p:txBody>
          <a:bodyPr spcFirstLastPara="1" wrap="square" lIns="68569" tIns="34275" rIns="68569" bIns="34275" anchor="t" anchorCtr="0">
            <a:normAutofit fontScale="25000" lnSpcReduction="20000"/>
          </a:bodyPr>
          <a:lstStyle/>
          <a:p>
            <a:pPr marL="0" lvl="0" indent="0" algn="l" rtl="0">
              <a:lnSpc>
                <a:spcPct val="100000"/>
              </a:lnSpc>
              <a:spcBef>
                <a:spcPts val="638"/>
              </a:spcBef>
              <a:spcAft>
                <a:spcPts val="0"/>
              </a:spcAft>
              <a:buSzPct val="90000"/>
              <a:buNone/>
            </a:pPr>
            <a:r>
              <a:rPr lang="en-US" sz="6000" i="1"/>
              <a:t>La comunidad es un pilar para sus programas, por eso se debe crear una conexión, esa conexión:</a:t>
            </a:r>
            <a:endParaRPr sz="6000" i="1"/>
          </a:p>
          <a:p>
            <a:pPr marL="342900" lvl="0" indent="-266700" algn="l" rtl="0">
              <a:lnSpc>
                <a:spcPct val="100000"/>
              </a:lnSpc>
              <a:spcBef>
                <a:spcPts val="638"/>
              </a:spcBef>
              <a:spcAft>
                <a:spcPts val="0"/>
              </a:spcAft>
              <a:buSzPct val="100000"/>
              <a:buChar char="●"/>
            </a:pPr>
            <a:r>
              <a:rPr lang="en-US" sz="6000" i="1"/>
              <a:t>Crea enlaces y confíanza</a:t>
            </a:r>
            <a:endParaRPr sz="6000" i="1"/>
          </a:p>
          <a:p>
            <a:pPr marL="342900" lvl="0" indent="-266700" algn="l" rtl="0">
              <a:lnSpc>
                <a:spcPct val="100000"/>
              </a:lnSpc>
              <a:spcBef>
                <a:spcPts val="0"/>
              </a:spcBef>
              <a:spcAft>
                <a:spcPts val="0"/>
              </a:spcAft>
              <a:buSzPct val="100000"/>
              <a:buChar char="●"/>
            </a:pPr>
            <a:r>
              <a:rPr lang="en-US" sz="6000" i="1"/>
              <a:t>Informa programas y decisiones:</a:t>
            </a:r>
            <a:endParaRPr sz="6000" i="1"/>
          </a:p>
          <a:p>
            <a:pPr marL="685800" lvl="1" indent="-266700" algn="l" rtl="0">
              <a:lnSpc>
                <a:spcPct val="100000"/>
              </a:lnSpc>
              <a:spcBef>
                <a:spcPts val="0"/>
              </a:spcBef>
              <a:spcAft>
                <a:spcPts val="0"/>
              </a:spcAft>
              <a:buSzPct val="100000"/>
              <a:buChar char="○"/>
            </a:pPr>
            <a:r>
              <a:rPr lang="en-US" sz="6000" i="1"/>
              <a:t>Que asegura que tengas una mejor idea de qué tipo de programas beneficiaría a la comunidad  </a:t>
            </a:r>
            <a:endParaRPr sz="6000" i="1"/>
          </a:p>
          <a:p>
            <a:pPr marL="342900" lvl="0" indent="-266700" algn="l" rtl="0">
              <a:lnSpc>
                <a:spcPct val="100000"/>
              </a:lnSpc>
              <a:spcBef>
                <a:spcPts val="0"/>
              </a:spcBef>
              <a:spcAft>
                <a:spcPts val="0"/>
              </a:spcAft>
              <a:buSzPct val="100000"/>
              <a:buChar char="●"/>
            </a:pPr>
            <a:r>
              <a:rPr lang="en-US" sz="6000" i="1"/>
              <a:t>Da para mejor comunicación</a:t>
            </a:r>
            <a:endParaRPr sz="6000" i="1"/>
          </a:p>
          <a:p>
            <a:pPr marL="342900" lvl="0" indent="-266700" algn="l" rtl="0">
              <a:lnSpc>
                <a:spcPct val="100000"/>
              </a:lnSpc>
              <a:spcBef>
                <a:spcPts val="0"/>
              </a:spcBef>
              <a:spcAft>
                <a:spcPts val="0"/>
              </a:spcAft>
              <a:buSzPct val="100000"/>
              <a:buChar char="●"/>
            </a:pPr>
            <a:r>
              <a:rPr lang="en-US" sz="6000" i="1"/>
              <a:t>La comunidad siente que los toman en cuenta y que sus ideas y necesidades son importantes</a:t>
            </a:r>
            <a:endParaRPr sz="6000" i="1"/>
          </a:p>
          <a:p>
            <a:pPr marL="342900" lvl="0" indent="-266700" algn="l" rtl="0">
              <a:lnSpc>
                <a:spcPct val="100000"/>
              </a:lnSpc>
              <a:spcBef>
                <a:spcPts val="0"/>
              </a:spcBef>
              <a:spcAft>
                <a:spcPts val="0"/>
              </a:spcAft>
              <a:buSzPct val="100000"/>
              <a:buChar char="●"/>
            </a:pPr>
            <a:r>
              <a:rPr lang="en-US" sz="6000" i="1"/>
              <a:t>Tienes programa basados en la equidad </a:t>
            </a:r>
            <a:endParaRPr sz="6000" i="1"/>
          </a:p>
          <a:p>
            <a:pPr marL="342891" lvl="0" indent="0" algn="l" rtl="0">
              <a:lnSpc>
                <a:spcPct val="100000"/>
              </a:lnSpc>
              <a:spcBef>
                <a:spcPts val="638"/>
              </a:spcBef>
              <a:spcAft>
                <a:spcPts val="0"/>
              </a:spcAft>
              <a:buSzPct val="90000"/>
              <a:buNone/>
            </a:pPr>
            <a:r>
              <a:rPr lang="en-US" sz="6000" i="1"/>
              <a:t> </a:t>
            </a:r>
            <a:endParaRPr sz="6000" i="1"/>
          </a:p>
          <a:p>
            <a:pPr marL="342891" lvl="0" indent="0" algn="l" rtl="0">
              <a:lnSpc>
                <a:spcPct val="100000"/>
              </a:lnSpc>
              <a:spcBef>
                <a:spcPts val="638"/>
              </a:spcBef>
              <a:spcAft>
                <a:spcPts val="0"/>
              </a:spcAft>
              <a:buSzPts val="1800"/>
              <a:buNone/>
            </a:pPr>
            <a:endParaRPr sz="200"/>
          </a:p>
          <a:p>
            <a:pPr marL="342424" lvl="0" indent="-140018" algn="l" rtl="0">
              <a:lnSpc>
                <a:spcPct val="100000"/>
              </a:lnSpc>
              <a:spcBef>
                <a:spcPts val="638"/>
              </a:spcBef>
              <a:spcAft>
                <a:spcPts val="0"/>
              </a:spcAft>
              <a:buClr>
                <a:schemeClr val="dk1"/>
              </a:buClr>
              <a:buSzPts val="1063"/>
              <a:buNone/>
            </a:pPr>
            <a:endParaRPr sz="188" b="1"/>
          </a:p>
          <a:p>
            <a:pPr marL="342424" lvl="0" indent="-140018" algn="l" rtl="0">
              <a:lnSpc>
                <a:spcPct val="100000"/>
              </a:lnSpc>
              <a:spcBef>
                <a:spcPts val="638"/>
              </a:spcBef>
              <a:spcAft>
                <a:spcPts val="0"/>
              </a:spcAft>
              <a:buClr>
                <a:schemeClr val="dk1"/>
              </a:buClr>
              <a:buSzPts val="1063"/>
              <a:buNone/>
            </a:pPr>
            <a:endParaRPr sz="188"/>
          </a:p>
          <a:p>
            <a:pPr marL="456724" lvl="1" indent="0" algn="l" rtl="0">
              <a:lnSpc>
                <a:spcPct val="100000"/>
              </a:lnSpc>
              <a:spcBef>
                <a:spcPts val="560"/>
              </a:spcBef>
              <a:spcAft>
                <a:spcPts val="0"/>
              </a:spcAft>
              <a:buClr>
                <a:schemeClr val="dk1"/>
              </a:buClr>
              <a:buSzPts val="933"/>
              <a:buNone/>
            </a:pPr>
            <a:endParaRPr sz="100"/>
          </a:p>
        </p:txBody>
      </p:sp>
      <p:sp>
        <p:nvSpPr>
          <p:cNvPr id="213" name="Google Shape;213;gbe9e93f72d_0_6"/>
          <p:cNvSpPr txBox="1"/>
          <p:nvPr/>
        </p:nvSpPr>
        <p:spPr>
          <a:xfrm>
            <a:off x="963113" y="2057400"/>
            <a:ext cx="3651075" cy="3140100"/>
          </a:xfrm>
          <a:prstGeom prst="rect">
            <a:avLst/>
          </a:prstGeom>
          <a:noFill/>
          <a:ln>
            <a:noFill/>
          </a:ln>
        </p:spPr>
        <p:txBody>
          <a:bodyPr spcFirstLastPara="1" wrap="square" lIns="68569" tIns="68569" rIns="68569" bIns="68569"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500" b="0" i="0" u="none" strike="noStrike" cap="none">
                <a:solidFill>
                  <a:srgbClr val="000000"/>
                </a:solidFill>
                <a:latin typeface="Arial Narrow"/>
                <a:ea typeface="Arial Narrow"/>
                <a:cs typeface="Arial Narrow"/>
                <a:sym typeface="Arial Narrow"/>
              </a:rPr>
              <a:t>The community is a pillar for its programs, that is why a connection must be created, that connection:</a:t>
            </a:r>
            <a:endParaRPr sz="1500" b="0" i="0" u="none" strike="noStrike" cap="none">
              <a:solidFill>
                <a:srgbClr val="000000"/>
              </a:solidFill>
              <a:latin typeface="Arial Narrow"/>
              <a:ea typeface="Arial Narrow"/>
              <a:cs typeface="Arial Narrow"/>
              <a:sym typeface="Arial Narrow"/>
            </a:endParaRPr>
          </a:p>
          <a:p>
            <a:pPr marL="342900" marR="0" lvl="0" indent="0" algn="l" rtl="0">
              <a:lnSpc>
                <a:spcPct val="100000"/>
              </a:lnSpc>
              <a:spcBef>
                <a:spcPts val="0"/>
              </a:spcBef>
              <a:spcAft>
                <a:spcPts val="0"/>
              </a:spcAft>
              <a:buClr>
                <a:srgbClr val="000000"/>
              </a:buClr>
              <a:buSzPts val="2000"/>
              <a:buFont typeface="Arial"/>
              <a:buNone/>
            </a:pPr>
            <a:endParaRPr sz="1500" b="0" i="0" u="none" strike="noStrike" cap="none">
              <a:solidFill>
                <a:srgbClr val="000000"/>
              </a:solidFill>
              <a:latin typeface="Arial Narrow"/>
              <a:ea typeface="Arial Narrow"/>
              <a:cs typeface="Arial Narrow"/>
              <a:sym typeface="Arial Narrow"/>
            </a:endParaRPr>
          </a:p>
          <a:p>
            <a:pPr marL="342900" marR="0" lvl="0" indent="-266700" algn="l" rtl="0">
              <a:lnSpc>
                <a:spcPct val="100000"/>
              </a:lnSpc>
              <a:spcBef>
                <a:spcPts val="0"/>
              </a:spcBef>
              <a:spcAft>
                <a:spcPts val="0"/>
              </a:spcAft>
              <a:buClr>
                <a:srgbClr val="000000"/>
              </a:buClr>
              <a:buSzPts val="2000"/>
              <a:buFont typeface="Arial Narrow"/>
              <a:buChar char="●"/>
            </a:pPr>
            <a:r>
              <a:rPr lang="en-US" sz="1500" b="0" i="0" u="none" strike="noStrike" cap="none">
                <a:solidFill>
                  <a:srgbClr val="000000"/>
                </a:solidFill>
                <a:latin typeface="Arial Narrow"/>
                <a:ea typeface="Arial Narrow"/>
                <a:cs typeface="Arial Narrow"/>
                <a:sym typeface="Arial Narrow"/>
              </a:rPr>
              <a:t>Create links and trust</a:t>
            </a:r>
            <a:endParaRPr sz="1500" b="0" i="0" u="none" strike="noStrike" cap="none">
              <a:solidFill>
                <a:srgbClr val="000000"/>
              </a:solidFill>
              <a:latin typeface="Arial Narrow"/>
              <a:ea typeface="Arial Narrow"/>
              <a:cs typeface="Arial Narrow"/>
              <a:sym typeface="Arial Narrow"/>
            </a:endParaRPr>
          </a:p>
          <a:p>
            <a:pPr marL="342900" marR="0" lvl="0" indent="-266700" algn="l" rtl="0">
              <a:lnSpc>
                <a:spcPct val="100000"/>
              </a:lnSpc>
              <a:spcBef>
                <a:spcPts val="0"/>
              </a:spcBef>
              <a:spcAft>
                <a:spcPts val="0"/>
              </a:spcAft>
              <a:buClr>
                <a:srgbClr val="000000"/>
              </a:buClr>
              <a:buSzPts val="2000"/>
              <a:buFont typeface="Arial Narrow"/>
              <a:buChar char="●"/>
            </a:pPr>
            <a:r>
              <a:rPr lang="en-US" sz="1500" b="0" i="0" u="none" strike="noStrike" cap="none">
                <a:solidFill>
                  <a:srgbClr val="000000"/>
                </a:solidFill>
                <a:latin typeface="Arial Narrow"/>
                <a:ea typeface="Arial Narrow"/>
                <a:cs typeface="Arial Narrow"/>
                <a:sym typeface="Arial Narrow"/>
              </a:rPr>
              <a:t>Informs programs and decision: </a:t>
            </a:r>
            <a:endParaRPr sz="1500" b="0" i="0" u="none" strike="noStrike" cap="none">
              <a:solidFill>
                <a:srgbClr val="000000"/>
              </a:solidFill>
              <a:latin typeface="Arial Narrow"/>
              <a:ea typeface="Arial Narrow"/>
              <a:cs typeface="Arial Narrow"/>
              <a:sym typeface="Arial Narrow"/>
            </a:endParaRPr>
          </a:p>
          <a:p>
            <a:pPr marL="685800" marR="0" lvl="1" indent="-266700" algn="l" rtl="0">
              <a:lnSpc>
                <a:spcPct val="100000"/>
              </a:lnSpc>
              <a:spcBef>
                <a:spcPts val="0"/>
              </a:spcBef>
              <a:spcAft>
                <a:spcPts val="0"/>
              </a:spcAft>
              <a:buClr>
                <a:schemeClr val="dk1"/>
              </a:buClr>
              <a:buSzPts val="2000"/>
              <a:buFont typeface="Arial Narrow"/>
              <a:buChar char="○"/>
            </a:pPr>
            <a:r>
              <a:rPr lang="en-US" sz="1500" b="0" i="0" u="none" strike="noStrike" cap="none">
                <a:solidFill>
                  <a:schemeClr val="dk1"/>
                </a:solidFill>
                <a:latin typeface="Arial Narrow"/>
                <a:ea typeface="Arial Narrow"/>
                <a:cs typeface="Arial Narrow"/>
                <a:sym typeface="Arial Narrow"/>
              </a:rPr>
              <a:t>You have a better idea of ​​what type of program the community would benefit from and take advantage of</a:t>
            </a:r>
            <a:endParaRPr sz="1500" b="0" i="0" u="none" strike="noStrike" cap="none">
              <a:solidFill>
                <a:srgbClr val="000000"/>
              </a:solidFill>
              <a:latin typeface="Arial Narrow"/>
              <a:ea typeface="Arial Narrow"/>
              <a:cs typeface="Arial Narrow"/>
              <a:sym typeface="Arial Narrow"/>
            </a:endParaRPr>
          </a:p>
          <a:p>
            <a:pPr marL="342900" marR="0" lvl="0" indent="-266700" algn="l" rtl="0">
              <a:lnSpc>
                <a:spcPct val="100000"/>
              </a:lnSpc>
              <a:spcBef>
                <a:spcPts val="0"/>
              </a:spcBef>
              <a:spcAft>
                <a:spcPts val="0"/>
              </a:spcAft>
              <a:buClr>
                <a:srgbClr val="000000"/>
              </a:buClr>
              <a:buSzPts val="2000"/>
              <a:buFont typeface="Arial Narrow"/>
              <a:buChar char="●"/>
            </a:pPr>
            <a:r>
              <a:rPr lang="en-US" sz="1500" b="0" i="0" u="none" strike="noStrike" cap="none">
                <a:solidFill>
                  <a:srgbClr val="000000"/>
                </a:solidFill>
                <a:latin typeface="Arial Narrow"/>
                <a:ea typeface="Arial Narrow"/>
                <a:cs typeface="Arial Narrow"/>
                <a:sym typeface="Arial Narrow"/>
              </a:rPr>
              <a:t>Gives for better communication</a:t>
            </a:r>
            <a:endParaRPr sz="1500" b="0" i="0" u="none" strike="noStrike" cap="none">
              <a:solidFill>
                <a:srgbClr val="000000"/>
              </a:solidFill>
              <a:latin typeface="Arial Narrow"/>
              <a:ea typeface="Arial Narrow"/>
              <a:cs typeface="Arial Narrow"/>
              <a:sym typeface="Arial Narrow"/>
            </a:endParaRPr>
          </a:p>
          <a:p>
            <a:pPr marL="342900" marR="0" lvl="0" indent="-266700" algn="l" rtl="0">
              <a:lnSpc>
                <a:spcPct val="100000"/>
              </a:lnSpc>
              <a:spcBef>
                <a:spcPts val="0"/>
              </a:spcBef>
              <a:spcAft>
                <a:spcPts val="0"/>
              </a:spcAft>
              <a:buClr>
                <a:srgbClr val="000000"/>
              </a:buClr>
              <a:buSzPts val="2000"/>
              <a:buFont typeface="Arial Narrow"/>
              <a:buChar char="●"/>
            </a:pPr>
            <a:r>
              <a:rPr lang="en-US" sz="1500" b="0" i="0" u="none" strike="noStrike" cap="none">
                <a:solidFill>
                  <a:srgbClr val="000000"/>
                </a:solidFill>
                <a:latin typeface="Arial Narrow"/>
                <a:ea typeface="Arial Narrow"/>
                <a:cs typeface="Arial Narrow"/>
                <a:sym typeface="Arial Narrow"/>
              </a:rPr>
              <a:t>The community feels that their ideas and needs are taken into account</a:t>
            </a:r>
            <a:endParaRPr sz="1500" b="0" i="0" u="none" strike="noStrike" cap="none">
              <a:solidFill>
                <a:srgbClr val="000000"/>
              </a:solidFill>
              <a:latin typeface="Arial Narrow"/>
              <a:ea typeface="Arial Narrow"/>
              <a:cs typeface="Arial Narrow"/>
              <a:sym typeface="Arial Narrow"/>
            </a:endParaRPr>
          </a:p>
          <a:p>
            <a:pPr marL="342900" marR="0" lvl="0" indent="-266700" algn="l" rtl="0">
              <a:lnSpc>
                <a:spcPct val="100000"/>
              </a:lnSpc>
              <a:spcBef>
                <a:spcPts val="0"/>
              </a:spcBef>
              <a:spcAft>
                <a:spcPts val="0"/>
              </a:spcAft>
              <a:buClr>
                <a:srgbClr val="000000"/>
              </a:buClr>
              <a:buSzPts val="2000"/>
              <a:buFont typeface="Arial Narrow"/>
              <a:buChar char="●"/>
            </a:pPr>
            <a:r>
              <a:rPr lang="en-US" sz="1500" b="0" i="0" u="none" strike="noStrike" cap="none">
                <a:solidFill>
                  <a:schemeClr val="dk1"/>
                </a:solidFill>
                <a:latin typeface="Arial Narrow"/>
                <a:ea typeface="Arial Narrow"/>
                <a:cs typeface="Arial Narrow"/>
                <a:sym typeface="Arial Narrow"/>
              </a:rPr>
              <a:t>You have program rooted in Equity </a:t>
            </a:r>
            <a:endParaRPr sz="1500" b="0" i="0" u="none" strike="noStrike" cap="none">
              <a:solidFill>
                <a:srgbClr val="000000"/>
              </a:solidFill>
              <a:latin typeface="Arial Narrow"/>
              <a:ea typeface="Arial Narrow"/>
              <a:cs typeface="Arial Narrow"/>
              <a:sym typeface="Arial Narrow"/>
            </a:endParaRPr>
          </a:p>
        </p:txBody>
      </p:sp>
    </p:spTree>
    <p:extLst>
      <p:ext uri="{BB962C8B-B14F-4D97-AF65-F5344CB8AC3E}">
        <p14:creationId xmlns:p14="http://schemas.microsoft.com/office/powerpoint/2010/main" val="3331004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8"/>
          <p:cNvSpPr txBox="1">
            <a:spLocks noGrp="1"/>
          </p:cNvSpPr>
          <p:nvPr>
            <p:ph type="title"/>
          </p:nvPr>
        </p:nvSpPr>
        <p:spPr>
          <a:xfrm>
            <a:off x="741406" y="1063229"/>
            <a:ext cx="8402595" cy="1096047"/>
          </a:xfrm>
          <a:prstGeom prst="rect">
            <a:avLst/>
          </a:prstGeom>
          <a:noFill/>
          <a:ln>
            <a:noFill/>
          </a:ln>
        </p:spPr>
        <p:txBody>
          <a:bodyPr spcFirstLastPara="1" wrap="square" lIns="68569" tIns="34275" rIns="68569" bIns="34275" anchor="ctr" anchorCtr="0">
            <a:normAutofit fontScale="90000"/>
          </a:bodyPr>
          <a:lstStyle/>
          <a:p>
            <a:pPr marL="0" lvl="0" indent="0" algn="ctr" rtl="0">
              <a:lnSpc>
                <a:spcPct val="100000"/>
              </a:lnSpc>
              <a:spcBef>
                <a:spcPts val="0"/>
              </a:spcBef>
              <a:spcAft>
                <a:spcPts val="0"/>
              </a:spcAft>
              <a:buClr>
                <a:schemeClr val="dk1"/>
              </a:buClr>
              <a:buSzPts val="5800"/>
              <a:buFont typeface="Arial Narrow"/>
              <a:buNone/>
            </a:pPr>
            <a:r>
              <a:rPr lang="en-US" b="1"/>
              <a:t>How to engage the community</a:t>
            </a:r>
            <a:endParaRPr/>
          </a:p>
        </p:txBody>
      </p:sp>
      <p:sp>
        <p:nvSpPr>
          <p:cNvPr id="220" name="Google Shape;220;p8"/>
          <p:cNvSpPr txBox="1">
            <a:spLocks noGrp="1"/>
          </p:cNvSpPr>
          <p:nvPr>
            <p:ph type="body" idx="1"/>
          </p:nvPr>
        </p:nvSpPr>
        <p:spPr>
          <a:xfrm>
            <a:off x="1295174" y="2057400"/>
            <a:ext cx="3537675" cy="3394575"/>
          </a:xfrm>
          <a:prstGeom prst="rect">
            <a:avLst/>
          </a:prstGeom>
          <a:noFill/>
          <a:ln>
            <a:noFill/>
          </a:ln>
        </p:spPr>
        <p:txBody>
          <a:bodyPr spcFirstLastPara="1" wrap="square" lIns="68569" tIns="34275" rIns="68569" bIns="34275" anchor="t" anchorCtr="0">
            <a:noAutofit/>
          </a:bodyPr>
          <a:lstStyle/>
          <a:p>
            <a:pPr marL="0" lvl="0" indent="0" algn="l" rtl="0">
              <a:lnSpc>
                <a:spcPct val="100000"/>
              </a:lnSpc>
              <a:spcBef>
                <a:spcPts val="0"/>
              </a:spcBef>
              <a:spcAft>
                <a:spcPts val="0"/>
              </a:spcAft>
              <a:buClr>
                <a:schemeClr val="dk1"/>
              </a:buClr>
              <a:buSzPts val="4250"/>
              <a:buNone/>
            </a:pPr>
            <a:r>
              <a:rPr lang="en-US" sz="1500"/>
              <a:t>Authentic community engagement will create an inclusive process for informing, designing, implementing, and evaluating Summer Meals programming that centers the community.</a:t>
            </a:r>
            <a:endParaRPr sz="1500"/>
          </a:p>
          <a:p>
            <a:pPr marL="0" lvl="0" indent="0" algn="l" rtl="0">
              <a:lnSpc>
                <a:spcPct val="100000"/>
              </a:lnSpc>
              <a:spcBef>
                <a:spcPts val="0"/>
              </a:spcBef>
              <a:spcAft>
                <a:spcPts val="0"/>
              </a:spcAft>
              <a:buClr>
                <a:schemeClr val="dk1"/>
              </a:buClr>
              <a:buSzPts val="4250"/>
              <a:buNone/>
            </a:pPr>
            <a:endParaRPr sz="1500"/>
          </a:p>
          <a:p>
            <a:pPr marL="0" lvl="0" indent="0" algn="l" rtl="0">
              <a:lnSpc>
                <a:spcPct val="100000"/>
              </a:lnSpc>
              <a:spcBef>
                <a:spcPts val="0"/>
              </a:spcBef>
              <a:spcAft>
                <a:spcPts val="0"/>
              </a:spcAft>
              <a:buClr>
                <a:schemeClr val="dk1"/>
              </a:buClr>
              <a:buSzPts val="4250"/>
              <a:buNone/>
            </a:pPr>
            <a:r>
              <a:rPr lang="en-US" sz="1500"/>
              <a:t>How to engage the community:</a:t>
            </a:r>
            <a:endParaRPr sz="1500"/>
          </a:p>
          <a:p>
            <a:pPr marL="342900" lvl="0" indent="-266700" algn="l" rtl="0">
              <a:lnSpc>
                <a:spcPct val="100000"/>
              </a:lnSpc>
              <a:spcBef>
                <a:spcPts val="590"/>
              </a:spcBef>
              <a:spcAft>
                <a:spcPts val="0"/>
              </a:spcAft>
              <a:buSzPts val="2000"/>
              <a:buChar char="●"/>
            </a:pPr>
            <a:r>
              <a:rPr lang="en-US" sz="1500"/>
              <a:t>Create a vision/goals for engaging the community </a:t>
            </a:r>
            <a:endParaRPr sz="1500"/>
          </a:p>
          <a:p>
            <a:pPr marL="342900" lvl="0" indent="-266700" algn="l" rtl="0">
              <a:lnSpc>
                <a:spcPct val="100000"/>
              </a:lnSpc>
              <a:spcBef>
                <a:spcPts val="0"/>
              </a:spcBef>
              <a:spcAft>
                <a:spcPts val="0"/>
              </a:spcAft>
              <a:buSzPts val="2000"/>
              <a:buChar char="●"/>
            </a:pPr>
            <a:r>
              <a:rPr lang="en-US" sz="1500"/>
              <a:t>Commit to engaging people for the success of your program</a:t>
            </a:r>
            <a:endParaRPr sz="1500"/>
          </a:p>
          <a:p>
            <a:pPr marL="685800" lvl="1" indent="-266700" algn="l" rtl="0">
              <a:lnSpc>
                <a:spcPct val="100000"/>
              </a:lnSpc>
              <a:spcBef>
                <a:spcPts val="0"/>
              </a:spcBef>
              <a:spcAft>
                <a:spcPts val="0"/>
              </a:spcAft>
              <a:buSzPts val="2000"/>
              <a:buChar char="○"/>
            </a:pPr>
            <a:r>
              <a:rPr lang="en-US" sz="1500"/>
              <a:t>Ask questions that will help lead to solutions </a:t>
            </a:r>
            <a:endParaRPr sz="1500"/>
          </a:p>
          <a:p>
            <a:pPr marL="685800" lvl="1" indent="-266700" algn="l" rtl="0">
              <a:lnSpc>
                <a:spcPct val="100000"/>
              </a:lnSpc>
              <a:spcBef>
                <a:spcPts val="0"/>
              </a:spcBef>
              <a:spcAft>
                <a:spcPts val="0"/>
              </a:spcAft>
              <a:buSzPts val="2000"/>
              <a:buChar char="○"/>
            </a:pPr>
            <a:r>
              <a:rPr lang="en-US" sz="1500"/>
              <a:t>Create opportunities for additional engagement </a:t>
            </a:r>
            <a:endParaRPr sz="1500"/>
          </a:p>
          <a:p>
            <a:pPr marL="342900" lvl="0" indent="-266700" algn="l" rtl="0">
              <a:lnSpc>
                <a:spcPct val="100000"/>
              </a:lnSpc>
              <a:spcBef>
                <a:spcPts val="0"/>
              </a:spcBef>
              <a:spcAft>
                <a:spcPts val="0"/>
              </a:spcAft>
              <a:buSzPts val="2000"/>
              <a:buChar char="●"/>
            </a:pPr>
            <a:r>
              <a:rPr lang="en-US" sz="1500"/>
              <a:t>Partner with community organizations to help get this work off the ground </a:t>
            </a:r>
            <a:endParaRPr sz="1500"/>
          </a:p>
        </p:txBody>
      </p:sp>
      <p:sp>
        <p:nvSpPr>
          <p:cNvPr id="221" name="Google Shape;221;p8"/>
          <p:cNvSpPr txBox="1"/>
          <p:nvPr/>
        </p:nvSpPr>
        <p:spPr>
          <a:xfrm>
            <a:off x="5029500" y="2018288"/>
            <a:ext cx="3503250" cy="3763350"/>
          </a:xfrm>
          <a:prstGeom prst="rect">
            <a:avLst/>
          </a:prstGeom>
          <a:noFill/>
          <a:ln>
            <a:noFill/>
          </a:ln>
        </p:spPr>
        <p:txBody>
          <a:bodyPr spcFirstLastPara="1" wrap="square" lIns="68569" tIns="68569" rIns="68569" bIns="68569"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500" b="0" i="1" u="none" strike="noStrike" cap="none">
                <a:solidFill>
                  <a:srgbClr val="000000"/>
                </a:solidFill>
                <a:latin typeface="Arial Narrow"/>
                <a:ea typeface="Arial Narrow"/>
                <a:cs typeface="Arial Narrow"/>
                <a:sym typeface="Arial Narrow"/>
              </a:rPr>
              <a:t>El enlace comunitario auténtico va a crear un proceso inclusivo para informar, diseñar, implementar y evaluar la programación de las comidas de verano que centra la comunidad.</a:t>
            </a:r>
            <a:endParaRPr sz="1500" b="0" i="1" u="none" strike="noStrike" cap="none">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2000"/>
              <a:buFont typeface="Arial"/>
              <a:buNone/>
            </a:pPr>
            <a:endParaRPr sz="1500" b="0" i="1" u="none" strike="noStrike" cap="none">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2000"/>
              <a:buFont typeface="Arial"/>
              <a:buNone/>
            </a:pPr>
            <a:r>
              <a:rPr lang="en-US" sz="1500" b="0" i="1" u="none" strike="noStrike" cap="none">
                <a:solidFill>
                  <a:srgbClr val="000000"/>
                </a:solidFill>
                <a:latin typeface="Arial Narrow"/>
                <a:ea typeface="Arial Narrow"/>
                <a:cs typeface="Arial Narrow"/>
                <a:sym typeface="Arial Narrow"/>
              </a:rPr>
              <a:t>Pasos para involucrar a la comunidad?</a:t>
            </a:r>
            <a:endParaRPr sz="1500" b="0" i="1" u="none" strike="noStrike" cap="none">
              <a:solidFill>
                <a:srgbClr val="000000"/>
              </a:solidFill>
              <a:latin typeface="Arial Narrow"/>
              <a:ea typeface="Arial Narrow"/>
              <a:cs typeface="Arial Narrow"/>
              <a:sym typeface="Arial Narrow"/>
            </a:endParaRPr>
          </a:p>
          <a:p>
            <a:pPr marL="342900" marR="0" lvl="0" indent="-266700" algn="l" rtl="0">
              <a:lnSpc>
                <a:spcPct val="100000"/>
              </a:lnSpc>
              <a:spcBef>
                <a:spcPts val="0"/>
              </a:spcBef>
              <a:spcAft>
                <a:spcPts val="0"/>
              </a:spcAft>
              <a:buClr>
                <a:srgbClr val="000000"/>
              </a:buClr>
              <a:buSzPts val="2000"/>
              <a:buFont typeface="Arial Narrow"/>
              <a:buChar char="●"/>
            </a:pPr>
            <a:r>
              <a:rPr lang="en-US" sz="1500" b="0" i="1" u="none" strike="noStrike" cap="none">
                <a:solidFill>
                  <a:srgbClr val="000000"/>
                </a:solidFill>
                <a:latin typeface="Arial Narrow"/>
                <a:ea typeface="Arial Narrow"/>
                <a:cs typeface="Arial Narrow"/>
                <a:sym typeface="Arial Narrow"/>
              </a:rPr>
              <a:t>Crear una visión/metas </a:t>
            </a:r>
            <a:endParaRPr sz="1500" b="0" i="1" u="none" strike="noStrike" cap="none">
              <a:solidFill>
                <a:srgbClr val="000000"/>
              </a:solidFill>
              <a:latin typeface="Arial Narrow"/>
              <a:ea typeface="Arial Narrow"/>
              <a:cs typeface="Arial Narrow"/>
              <a:sym typeface="Arial Narrow"/>
            </a:endParaRPr>
          </a:p>
          <a:p>
            <a:pPr marL="342900" marR="0" lvl="0" indent="-266700" algn="l" rtl="0">
              <a:lnSpc>
                <a:spcPct val="100000"/>
              </a:lnSpc>
              <a:spcBef>
                <a:spcPts val="0"/>
              </a:spcBef>
              <a:spcAft>
                <a:spcPts val="0"/>
              </a:spcAft>
              <a:buClr>
                <a:srgbClr val="000000"/>
              </a:buClr>
              <a:buSzPts val="2000"/>
              <a:buFont typeface="Arial Narrow"/>
              <a:buChar char="●"/>
            </a:pPr>
            <a:r>
              <a:rPr lang="en-US" sz="1500" b="0" i="1" u="none" strike="noStrike" cap="none">
                <a:solidFill>
                  <a:srgbClr val="000000"/>
                </a:solidFill>
                <a:latin typeface="Arial Narrow"/>
                <a:ea typeface="Arial Narrow"/>
                <a:cs typeface="Arial Narrow"/>
                <a:sym typeface="Arial Narrow"/>
              </a:rPr>
              <a:t>Comprometerse a involucrar a las personas para el éxito de su programa.</a:t>
            </a:r>
            <a:endParaRPr sz="1500" b="0" i="1" u="none" strike="noStrike" cap="none">
              <a:solidFill>
                <a:srgbClr val="000000"/>
              </a:solidFill>
              <a:latin typeface="Arial Narrow"/>
              <a:ea typeface="Arial Narrow"/>
              <a:cs typeface="Arial Narrow"/>
              <a:sym typeface="Arial Narrow"/>
            </a:endParaRPr>
          </a:p>
          <a:p>
            <a:pPr marL="685800" marR="0" lvl="1" indent="-266700" algn="l" rtl="0">
              <a:lnSpc>
                <a:spcPct val="100000"/>
              </a:lnSpc>
              <a:spcBef>
                <a:spcPts val="0"/>
              </a:spcBef>
              <a:spcAft>
                <a:spcPts val="0"/>
              </a:spcAft>
              <a:buClr>
                <a:srgbClr val="000000"/>
              </a:buClr>
              <a:buSzPts val="2000"/>
              <a:buFont typeface="Arial Narrow"/>
              <a:buChar char="○"/>
            </a:pPr>
            <a:r>
              <a:rPr lang="en-US" sz="1500" b="0" i="1" u="none" strike="noStrike" cap="none">
                <a:solidFill>
                  <a:srgbClr val="000000"/>
                </a:solidFill>
                <a:latin typeface="Arial Narrow"/>
                <a:ea typeface="Arial Narrow"/>
                <a:cs typeface="Arial Narrow"/>
                <a:sym typeface="Arial Narrow"/>
              </a:rPr>
              <a:t>Hacer preguntas que le ayudarán a encontrar soluciones </a:t>
            </a:r>
            <a:endParaRPr sz="1500" b="0" i="1" u="none" strike="noStrike" cap="none">
              <a:solidFill>
                <a:srgbClr val="000000"/>
              </a:solidFill>
              <a:latin typeface="Arial Narrow"/>
              <a:ea typeface="Arial Narrow"/>
              <a:cs typeface="Arial Narrow"/>
              <a:sym typeface="Arial Narrow"/>
            </a:endParaRPr>
          </a:p>
          <a:p>
            <a:pPr marL="685800" marR="0" lvl="1" indent="-266700" algn="l" rtl="0">
              <a:lnSpc>
                <a:spcPct val="100000"/>
              </a:lnSpc>
              <a:spcBef>
                <a:spcPts val="0"/>
              </a:spcBef>
              <a:spcAft>
                <a:spcPts val="0"/>
              </a:spcAft>
              <a:buClr>
                <a:schemeClr val="dk1"/>
              </a:buClr>
              <a:buSzPts val="2000"/>
              <a:buFont typeface="Arial Narrow"/>
              <a:buChar char="○"/>
            </a:pPr>
            <a:r>
              <a:rPr lang="en-US" sz="1500" b="0" i="1" u="none" strike="noStrike" cap="none">
                <a:solidFill>
                  <a:schemeClr val="dk1"/>
                </a:solidFill>
                <a:latin typeface="Arial Narrow"/>
                <a:ea typeface="Arial Narrow"/>
                <a:cs typeface="Arial Narrow"/>
                <a:sym typeface="Arial Narrow"/>
              </a:rPr>
              <a:t>Crear oportunidades para que la comunidad se involucre en el programa:</a:t>
            </a:r>
            <a:endParaRPr sz="1500" b="0" i="1" u="none" strike="noStrike" cap="none">
              <a:solidFill>
                <a:schemeClr val="dk1"/>
              </a:solidFill>
              <a:latin typeface="Arial Narrow"/>
              <a:ea typeface="Arial Narrow"/>
              <a:cs typeface="Arial Narrow"/>
              <a:sym typeface="Arial Narrow"/>
            </a:endParaRPr>
          </a:p>
          <a:p>
            <a:pPr marL="342900" marR="0" lvl="0" indent="-266700" algn="l" rtl="0">
              <a:lnSpc>
                <a:spcPct val="100000"/>
              </a:lnSpc>
              <a:spcBef>
                <a:spcPts val="0"/>
              </a:spcBef>
              <a:spcAft>
                <a:spcPts val="0"/>
              </a:spcAft>
              <a:buClr>
                <a:schemeClr val="dk1"/>
              </a:buClr>
              <a:buSzPts val="2000"/>
              <a:buFont typeface="Arial Narrow"/>
              <a:buChar char="●"/>
            </a:pPr>
            <a:r>
              <a:rPr lang="en-US" sz="1500" b="0" i="1" u="none" strike="noStrike" cap="none">
                <a:solidFill>
                  <a:schemeClr val="dk1"/>
                </a:solidFill>
                <a:latin typeface="Arial Narrow"/>
                <a:ea typeface="Arial Narrow"/>
                <a:cs typeface="Arial Narrow"/>
                <a:sym typeface="Arial Narrow"/>
              </a:rPr>
              <a:t>Colaborar con organizaciones comunitarias </a:t>
            </a:r>
            <a:endParaRPr sz="1500" b="0" i="1" u="none" strike="noStrike" cap="none">
              <a:solidFill>
                <a:schemeClr val="dk1"/>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20353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6"/>
        <p:cNvGrpSpPr/>
        <p:nvPr/>
      </p:nvGrpSpPr>
      <p:grpSpPr>
        <a:xfrm>
          <a:off x="0" y="0"/>
          <a:ext cx="0" cy="0"/>
          <a:chOff x="0" y="0"/>
          <a:chExt cx="0" cy="0"/>
        </a:xfrm>
      </p:grpSpPr>
      <p:sp>
        <p:nvSpPr>
          <p:cNvPr id="227" name="Google Shape;227;p6"/>
          <p:cNvSpPr txBox="1">
            <a:spLocks noGrp="1"/>
          </p:cNvSpPr>
          <p:nvPr>
            <p:ph type="title"/>
          </p:nvPr>
        </p:nvSpPr>
        <p:spPr>
          <a:xfrm>
            <a:off x="741406" y="1063229"/>
            <a:ext cx="8402595" cy="1096047"/>
          </a:xfrm>
          <a:prstGeom prst="rect">
            <a:avLst/>
          </a:prstGeom>
          <a:noFill/>
          <a:ln>
            <a:noFill/>
          </a:ln>
        </p:spPr>
        <p:txBody>
          <a:bodyPr spcFirstLastPara="1" wrap="square" lIns="68569" tIns="34275" rIns="68569" bIns="34275" anchor="ctr" anchorCtr="0">
            <a:normAutofit/>
          </a:bodyPr>
          <a:lstStyle/>
          <a:p>
            <a:pPr marL="0" lvl="0" indent="0" algn="ctr" rtl="0">
              <a:lnSpc>
                <a:spcPct val="100000"/>
              </a:lnSpc>
              <a:spcBef>
                <a:spcPts val="0"/>
              </a:spcBef>
              <a:spcAft>
                <a:spcPts val="0"/>
              </a:spcAft>
              <a:buClr>
                <a:schemeClr val="dk1"/>
              </a:buClr>
              <a:buSzPts val="5850"/>
              <a:buFont typeface="Arial Narrow"/>
              <a:buNone/>
            </a:pPr>
            <a:r>
              <a:rPr lang="en-US" sz="4388" b="1"/>
              <a:t>Community Engagement Results</a:t>
            </a:r>
            <a:endParaRPr/>
          </a:p>
        </p:txBody>
      </p:sp>
      <p:sp>
        <p:nvSpPr>
          <p:cNvPr id="228" name="Google Shape;228;p6"/>
          <p:cNvSpPr txBox="1">
            <a:spLocks noGrp="1"/>
          </p:cNvSpPr>
          <p:nvPr>
            <p:ph type="body" idx="1"/>
          </p:nvPr>
        </p:nvSpPr>
        <p:spPr>
          <a:xfrm>
            <a:off x="1276444" y="2041575"/>
            <a:ext cx="7714350" cy="3823425"/>
          </a:xfrm>
          <a:prstGeom prst="rect">
            <a:avLst/>
          </a:prstGeom>
          <a:noFill/>
          <a:ln>
            <a:noFill/>
          </a:ln>
        </p:spPr>
        <p:txBody>
          <a:bodyPr spcFirstLastPara="1" wrap="square" lIns="68569" tIns="34275" rIns="68569" bIns="34275" anchor="t" anchorCtr="0">
            <a:normAutofit fontScale="92500" lnSpcReduction="20000"/>
          </a:bodyPr>
          <a:lstStyle/>
          <a:p>
            <a:pPr marL="342900" lvl="0" indent="-272912" algn="l" rtl="0">
              <a:lnSpc>
                <a:spcPct val="100000"/>
              </a:lnSpc>
              <a:spcBef>
                <a:spcPts val="446"/>
              </a:spcBef>
              <a:spcAft>
                <a:spcPts val="0"/>
              </a:spcAft>
              <a:buSzPct val="100000"/>
              <a:buChar char="•"/>
            </a:pPr>
            <a:r>
              <a:rPr lang="en-US" sz="2282"/>
              <a:t>Having programs in accessible times/places that eliminate barriers to participation</a:t>
            </a:r>
            <a:endParaRPr sz="2282"/>
          </a:p>
          <a:p>
            <a:pPr marL="342900" lvl="0" indent="-272912" algn="l" rtl="0">
              <a:lnSpc>
                <a:spcPct val="100000"/>
              </a:lnSpc>
              <a:spcBef>
                <a:spcPts val="0"/>
              </a:spcBef>
              <a:spcAft>
                <a:spcPts val="0"/>
              </a:spcAft>
              <a:buSzPct val="100000"/>
              <a:buChar char="•"/>
            </a:pPr>
            <a:r>
              <a:rPr lang="en-US" sz="2282"/>
              <a:t>Creating a culture of inclusion</a:t>
            </a:r>
            <a:endParaRPr sz="2282"/>
          </a:p>
          <a:p>
            <a:pPr marL="342900" lvl="0" indent="-272912" algn="l" rtl="0">
              <a:lnSpc>
                <a:spcPct val="100000"/>
              </a:lnSpc>
              <a:spcBef>
                <a:spcPts val="0"/>
              </a:spcBef>
              <a:spcAft>
                <a:spcPts val="0"/>
              </a:spcAft>
              <a:buSzPct val="100000"/>
              <a:buChar char="•"/>
            </a:pPr>
            <a:r>
              <a:rPr lang="en-US" sz="2282"/>
              <a:t>Having trust in the community </a:t>
            </a:r>
            <a:endParaRPr sz="2282"/>
          </a:p>
          <a:p>
            <a:pPr marL="342900" lvl="0" indent="-272912" algn="l" rtl="0">
              <a:lnSpc>
                <a:spcPct val="100000"/>
              </a:lnSpc>
              <a:spcBef>
                <a:spcPts val="0"/>
              </a:spcBef>
              <a:spcAft>
                <a:spcPts val="0"/>
              </a:spcAft>
              <a:buSzPct val="100000"/>
              <a:buChar char="•"/>
            </a:pPr>
            <a:r>
              <a:rPr lang="en-US" sz="2282"/>
              <a:t>Sharing power</a:t>
            </a:r>
            <a:endParaRPr sz="2282"/>
          </a:p>
          <a:p>
            <a:pPr marL="342900" lvl="0" indent="-272912" algn="l" rtl="0">
              <a:lnSpc>
                <a:spcPct val="100000"/>
              </a:lnSpc>
              <a:spcBef>
                <a:spcPts val="0"/>
              </a:spcBef>
              <a:spcAft>
                <a:spcPts val="0"/>
              </a:spcAft>
              <a:buSzPct val="100000"/>
              <a:buChar char="•"/>
            </a:pPr>
            <a:r>
              <a:rPr lang="en-US" sz="2282"/>
              <a:t>Ensuring kids have access to proper nutrition!</a:t>
            </a:r>
            <a:endParaRPr sz="2282"/>
          </a:p>
          <a:p>
            <a:pPr marL="0" lvl="0" indent="0" algn="l" rtl="0">
              <a:lnSpc>
                <a:spcPct val="100000"/>
              </a:lnSpc>
              <a:spcBef>
                <a:spcPts val="441"/>
              </a:spcBef>
              <a:spcAft>
                <a:spcPts val="0"/>
              </a:spcAft>
              <a:buSzPct val="84503"/>
              <a:buNone/>
            </a:pPr>
            <a:endParaRPr sz="2282"/>
          </a:p>
          <a:p>
            <a:pPr marL="0" lvl="0" indent="0" algn="l" rtl="0">
              <a:lnSpc>
                <a:spcPct val="100000"/>
              </a:lnSpc>
              <a:spcBef>
                <a:spcPts val="0"/>
              </a:spcBef>
              <a:spcAft>
                <a:spcPts val="0"/>
              </a:spcAft>
              <a:buSzPct val="80710"/>
              <a:buNone/>
            </a:pPr>
            <a:r>
              <a:rPr lang="en-US" sz="2390" b="1" i="1"/>
              <a:t>Resultados de involucrar a la comunidad:</a:t>
            </a:r>
            <a:endParaRPr sz="2390" b="1"/>
          </a:p>
          <a:p>
            <a:pPr marL="342900" lvl="0" indent="-272912" algn="l" rtl="0">
              <a:lnSpc>
                <a:spcPct val="100000"/>
              </a:lnSpc>
              <a:spcBef>
                <a:spcPts val="441"/>
              </a:spcBef>
              <a:spcAft>
                <a:spcPts val="0"/>
              </a:spcAft>
              <a:buSzPct val="100000"/>
              <a:buChar char="•"/>
            </a:pPr>
            <a:r>
              <a:rPr lang="en-US" sz="2282" i="1"/>
              <a:t>Tener programas en tiempos / lugares accesibles que eliminan barreras en la participación.</a:t>
            </a:r>
            <a:endParaRPr sz="2282" i="1"/>
          </a:p>
          <a:p>
            <a:pPr marL="342900" lvl="0" indent="-272912" algn="l" rtl="0">
              <a:lnSpc>
                <a:spcPct val="100000"/>
              </a:lnSpc>
              <a:spcBef>
                <a:spcPts val="0"/>
              </a:spcBef>
              <a:spcAft>
                <a:spcPts val="0"/>
              </a:spcAft>
              <a:buSzPct val="100000"/>
              <a:buChar char="•"/>
            </a:pPr>
            <a:r>
              <a:rPr lang="en-US" sz="2282" i="1"/>
              <a:t>Crear una cultura de inclusión</a:t>
            </a:r>
            <a:endParaRPr sz="2282" i="1"/>
          </a:p>
          <a:p>
            <a:pPr marL="342900" lvl="0" indent="-272912" algn="l" rtl="0">
              <a:lnSpc>
                <a:spcPct val="100000"/>
              </a:lnSpc>
              <a:spcBef>
                <a:spcPts val="0"/>
              </a:spcBef>
              <a:spcAft>
                <a:spcPts val="0"/>
              </a:spcAft>
              <a:buSzPct val="100000"/>
              <a:buChar char="•"/>
            </a:pPr>
            <a:r>
              <a:rPr lang="en-US" sz="2282" i="1"/>
              <a:t>Tener confianza en la comunidad</a:t>
            </a:r>
            <a:endParaRPr sz="2282" i="1"/>
          </a:p>
          <a:p>
            <a:pPr marL="342900" lvl="0" indent="-272912" algn="l" rtl="0">
              <a:lnSpc>
                <a:spcPct val="100000"/>
              </a:lnSpc>
              <a:spcBef>
                <a:spcPts val="0"/>
              </a:spcBef>
              <a:spcAft>
                <a:spcPts val="0"/>
              </a:spcAft>
              <a:buSzPct val="100000"/>
              <a:buChar char="•"/>
            </a:pPr>
            <a:r>
              <a:rPr lang="en-US" sz="2282" i="1"/>
              <a:t>Compartir el poder</a:t>
            </a:r>
            <a:endParaRPr sz="2282" i="1"/>
          </a:p>
          <a:p>
            <a:pPr marL="342900" lvl="0" indent="-272912" algn="l" rtl="0">
              <a:lnSpc>
                <a:spcPct val="100000"/>
              </a:lnSpc>
              <a:spcBef>
                <a:spcPts val="0"/>
              </a:spcBef>
              <a:spcAft>
                <a:spcPts val="0"/>
              </a:spcAft>
              <a:buSzPct val="100000"/>
              <a:buChar char="•"/>
            </a:pPr>
            <a:r>
              <a:rPr lang="en-US" sz="2282" i="1"/>
              <a:t>Los niños tendrán acceso a una alimentación saludable </a:t>
            </a:r>
            <a:endParaRPr sz="2282" i="1"/>
          </a:p>
          <a:p>
            <a:pPr marL="342891" lvl="0" indent="0" algn="l" rtl="0">
              <a:lnSpc>
                <a:spcPct val="100000"/>
              </a:lnSpc>
              <a:spcBef>
                <a:spcPts val="441"/>
              </a:spcBef>
              <a:spcAft>
                <a:spcPts val="0"/>
              </a:spcAft>
              <a:buSzPct val="81425"/>
              <a:buNone/>
            </a:pPr>
            <a:endParaRPr sz="2369"/>
          </a:p>
          <a:p>
            <a:pPr marL="742473" lvl="1" indent="-160829" algn="l" rtl="0">
              <a:lnSpc>
                <a:spcPct val="100000"/>
              </a:lnSpc>
              <a:spcBef>
                <a:spcPts val="392"/>
              </a:spcBef>
              <a:spcAft>
                <a:spcPts val="0"/>
              </a:spcAft>
              <a:buClr>
                <a:schemeClr val="dk1"/>
              </a:buClr>
              <a:buSzPct val="100000"/>
              <a:buNone/>
            </a:pPr>
            <a:endParaRPr/>
          </a:p>
          <a:p>
            <a:pPr marL="742473" lvl="1" indent="-160829" algn="l" rtl="0">
              <a:lnSpc>
                <a:spcPct val="100000"/>
              </a:lnSpc>
              <a:spcBef>
                <a:spcPts val="392"/>
              </a:spcBef>
              <a:spcAft>
                <a:spcPts val="0"/>
              </a:spcAft>
              <a:buClr>
                <a:schemeClr val="dk1"/>
              </a:buClr>
              <a:buSzPct val="100000"/>
              <a:buNone/>
            </a:pPr>
            <a:endParaRPr/>
          </a:p>
        </p:txBody>
      </p:sp>
      <p:pic>
        <p:nvPicPr>
          <p:cNvPr id="229" name="Google Shape;229;p6" descr="A group of people posing for a photo&#10;&#10;Description automatically generated"/>
          <p:cNvPicPr preferRelativeResize="0"/>
          <p:nvPr/>
        </p:nvPicPr>
        <p:blipFill rotWithShape="1">
          <a:blip r:embed="rId4">
            <a:alphaModFix/>
          </a:blip>
          <a:srcRect l="10130" t="6189" r="8561" b="54537"/>
          <a:stretch/>
        </p:blipFill>
        <p:spPr>
          <a:xfrm>
            <a:off x="5928675" y="4352850"/>
            <a:ext cx="3130765" cy="1512151"/>
          </a:xfrm>
          <a:prstGeom prst="rect">
            <a:avLst/>
          </a:prstGeom>
          <a:noFill/>
          <a:ln>
            <a:noFill/>
          </a:ln>
        </p:spPr>
      </p:pic>
    </p:spTree>
    <p:extLst>
      <p:ext uri="{BB962C8B-B14F-4D97-AF65-F5344CB8AC3E}">
        <p14:creationId xmlns:p14="http://schemas.microsoft.com/office/powerpoint/2010/main" val="2541322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4"/>
        <p:cNvGrpSpPr/>
        <p:nvPr/>
      </p:nvGrpSpPr>
      <p:grpSpPr>
        <a:xfrm>
          <a:off x="0" y="0"/>
          <a:ext cx="0" cy="0"/>
          <a:chOff x="0" y="0"/>
          <a:chExt cx="0" cy="0"/>
        </a:xfrm>
      </p:grpSpPr>
      <p:pic>
        <p:nvPicPr>
          <p:cNvPr id="235" name="Google Shape;235;p7"/>
          <p:cNvPicPr preferRelativeResize="0"/>
          <p:nvPr/>
        </p:nvPicPr>
        <p:blipFill rotWithShape="1">
          <a:blip r:embed="rId4">
            <a:alphaModFix/>
          </a:blip>
          <a:srcRect/>
          <a:stretch/>
        </p:blipFill>
        <p:spPr>
          <a:xfrm>
            <a:off x="2554784" y="857250"/>
            <a:ext cx="6455328" cy="5143500"/>
          </a:xfrm>
          <a:prstGeom prst="rect">
            <a:avLst/>
          </a:prstGeom>
          <a:noFill/>
          <a:ln>
            <a:noFill/>
          </a:ln>
        </p:spPr>
      </p:pic>
      <p:sp>
        <p:nvSpPr>
          <p:cNvPr id="236" name="Google Shape;236;p7"/>
          <p:cNvSpPr txBox="1">
            <a:spLocks noGrp="1"/>
          </p:cNvSpPr>
          <p:nvPr>
            <p:ph type="title"/>
          </p:nvPr>
        </p:nvSpPr>
        <p:spPr>
          <a:xfrm rot="-5400000">
            <a:off x="-466413" y="3000375"/>
            <a:ext cx="4462851" cy="857250"/>
          </a:xfrm>
          <a:prstGeom prst="rect">
            <a:avLst/>
          </a:prstGeom>
          <a:noFill/>
          <a:ln>
            <a:noFill/>
          </a:ln>
        </p:spPr>
        <p:txBody>
          <a:bodyPr spcFirstLastPara="1" wrap="square" lIns="68569" tIns="34275" rIns="68569" bIns="34275" anchor="ctr" anchorCtr="0">
            <a:normAutofit/>
          </a:bodyPr>
          <a:lstStyle/>
          <a:p>
            <a:pPr marL="0" lvl="0" indent="0" algn="ctr" rtl="0">
              <a:lnSpc>
                <a:spcPct val="100000"/>
              </a:lnSpc>
              <a:spcBef>
                <a:spcPts val="0"/>
              </a:spcBef>
              <a:spcAft>
                <a:spcPts val="0"/>
              </a:spcAft>
              <a:buClr>
                <a:schemeClr val="dk1"/>
              </a:buClr>
              <a:buSzPts val="3200"/>
              <a:buFont typeface="Arial Narrow"/>
              <a:buNone/>
            </a:pPr>
            <a:r>
              <a:rPr lang="en-US" sz="2400" b="1"/>
              <a:t>Community Engagement Spectrum</a:t>
            </a:r>
            <a:endParaRPr sz="2400"/>
          </a:p>
        </p:txBody>
      </p:sp>
      <p:sp>
        <p:nvSpPr>
          <p:cNvPr id="237" name="Google Shape;237;p7"/>
          <p:cNvSpPr txBox="1"/>
          <p:nvPr/>
        </p:nvSpPr>
        <p:spPr>
          <a:xfrm rot="-5400000">
            <a:off x="80905" y="3416642"/>
            <a:ext cx="4785857" cy="857250"/>
          </a:xfrm>
          <a:prstGeom prst="rect">
            <a:avLst/>
          </a:prstGeom>
          <a:noFill/>
          <a:ln>
            <a:noFill/>
          </a:ln>
        </p:spPr>
        <p:txBody>
          <a:bodyPr spcFirstLastPara="1" wrap="square" lIns="68569" tIns="34275" rIns="68569" bIns="34275" anchor="ctr" anchorCtr="0">
            <a:normAutofit/>
          </a:bodyPr>
          <a:lstStyle/>
          <a:p>
            <a:pPr marL="0" marR="0" lvl="0" indent="0" algn="ctr" rtl="0">
              <a:lnSpc>
                <a:spcPct val="100000"/>
              </a:lnSpc>
              <a:spcBef>
                <a:spcPts val="0"/>
              </a:spcBef>
              <a:spcAft>
                <a:spcPts val="0"/>
              </a:spcAft>
              <a:buClr>
                <a:schemeClr val="dk1"/>
              </a:buClr>
              <a:buSzPts val="1200"/>
              <a:buFont typeface="Arial Narrow"/>
              <a:buNone/>
            </a:pPr>
            <a:r>
              <a:rPr lang="en-US" sz="900" b="1" i="0" u="none" strike="noStrike" cap="none">
                <a:solidFill>
                  <a:schemeClr val="dk1"/>
                </a:solidFill>
                <a:latin typeface="Arial Narrow"/>
                <a:ea typeface="Arial Narrow"/>
                <a:cs typeface="Arial Narrow"/>
                <a:sym typeface="Arial Narrow"/>
              </a:rPr>
              <a:t>Activities            Message to the Community                         Goals</a:t>
            </a:r>
            <a:endParaRPr sz="900" b="0" i="0" u="none" strike="noStrike" cap="none">
              <a:solidFill>
                <a:schemeClr val="dk1"/>
              </a:solidFill>
              <a:latin typeface="Arial Narrow"/>
              <a:ea typeface="Arial Narrow"/>
              <a:cs typeface="Arial Narrow"/>
              <a:sym typeface="Arial Narrow"/>
            </a:endParaRPr>
          </a:p>
        </p:txBody>
      </p:sp>
    </p:spTree>
    <p:extLst>
      <p:ext uri="{BB962C8B-B14F-4D97-AF65-F5344CB8AC3E}">
        <p14:creationId xmlns:p14="http://schemas.microsoft.com/office/powerpoint/2010/main" val="3024949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242"/>
        <p:cNvGrpSpPr/>
        <p:nvPr/>
      </p:nvGrpSpPr>
      <p:grpSpPr>
        <a:xfrm>
          <a:off x="0" y="0"/>
          <a:ext cx="0" cy="0"/>
          <a:chOff x="0" y="0"/>
          <a:chExt cx="0" cy="0"/>
        </a:xfrm>
      </p:grpSpPr>
      <p:sp>
        <p:nvSpPr>
          <p:cNvPr id="243" name="Google Shape;243;p9"/>
          <p:cNvSpPr txBox="1">
            <a:spLocks noGrp="1"/>
          </p:cNvSpPr>
          <p:nvPr>
            <p:ph type="title"/>
          </p:nvPr>
        </p:nvSpPr>
        <p:spPr>
          <a:xfrm>
            <a:off x="741406" y="1063229"/>
            <a:ext cx="8402595" cy="1096047"/>
          </a:xfrm>
          <a:prstGeom prst="rect">
            <a:avLst/>
          </a:prstGeom>
          <a:noFill/>
          <a:ln>
            <a:noFill/>
          </a:ln>
        </p:spPr>
        <p:txBody>
          <a:bodyPr spcFirstLastPara="1" wrap="square" lIns="68569" tIns="34275" rIns="68569" bIns="34275" anchor="ctr" anchorCtr="0">
            <a:normAutofit/>
          </a:bodyPr>
          <a:lstStyle/>
          <a:p>
            <a:pPr marL="0" lvl="0" indent="0" algn="ctr" rtl="0">
              <a:lnSpc>
                <a:spcPct val="100000"/>
              </a:lnSpc>
              <a:spcBef>
                <a:spcPts val="0"/>
              </a:spcBef>
              <a:spcAft>
                <a:spcPts val="0"/>
              </a:spcAft>
              <a:buClr>
                <a:schemeClr val="dk1"/>
              </a:buClr>
              <a:buSzPts val="5800"/>
              <a:buFont typeface="Arial Narrow"/>
              <a:buNone/>
            </a:pPr>
            <a:r>
              <a:rPr lang="en-US" b="1" dirty="0"/>
              <a:t>Outreach Strategies </a:t>
            </a:r>
            <a:endParaRPr dirty="0"/>
          </a:p>
        </p:txBody>
      </p:sp>
      <p:sp>
        <p:nvSpPr>
          <p:cNvPr id="244" name="Google Shape;244;p9"/>
          <p:cNvSpPr txBox="1">
            <a:spLocks noGrp="1"/>
          </p:cNvSpPr>
          <p:nvPr>
            <p:ph type="body" idx="1"/>
          </p:nvPr>
        </p:nvSpPr>
        <p:spPr>
          <a:xfrm>
            <a:off x="1295175" y="2057400"/>
            <a:ext cx="3690675" cy="3622050"/>
          </a:xfrm>
          <a:prstGeom prst="rect">
            <a:avLst/>
          </a:prstGeom>
          <a:noFill/>
          <a:ln>
            <a:noFill/>
          </a:ln>
        </p:spPr>
        <p:txBody>
          <a:bodyPr spcFirstLastPara="1" wrap="square" lIns="68569" tIns="34275" rIns="68569" bIns="34275" anchor="t" anchorCtr="0">
            <a:noAutofit/>
          </a:bodyPr>
          <a:lstStyle/>
          <a:p>
            <a:pPr marL="0" lvl="0" indent="0" algn="l" rtl="0">
              <a:lnSpc>
                <a:spcPct val="90000"/>
              </a:lnSpc>
              <a:spcBef>
                <a:spcPts val="0"/>
              </a:spcBef>
              <a:spcAft>
                <a:spcPts val="0"/>
              </a:spcAft>
              <a:buClr>
                <a:schemeClr val="dk1"/>
              </a:buClr>
              <a:buSzPts val="2019"/>
              <a:buNone/>
            </a:pPr>
            <a:r>
              <a:rPr lang="en-US" sz="1589"/>
              <a:t>Simple outreach steps sponsors can take to help inform students/communities to ensure students receive the summertime nutrition they need:</a:t>
            </a:r>
            <a:endParaRPr sz="1589"/>
          </a:p>
          <a:p>
            <a:pPr marL="342891" lvl="0" indent="0" algn="l" rtl="0">
              <a:lnSpc>
                <a:spcPct val="90000"/>
              </a:lnSpc>
              <a:spcBef>
                <a:spcPts val="0"/>
              </a:spcBef>
              <a:spcAft>
                <a:spcPts val="0"/>
              </a:spcAft>
              <a:buSzPts val="523"/>
              <a:buNone/>
            </a:pPr>
            <a:endParaRPr sz="1589">
              <a:highlight>
                <a:srgbClr val="FFFF00"/>
              </a:highlight>
            </a:endParaRPr>
          </a:p>
          <a:p>
            <a:pPr marL="342424" lvl="0" indent="-332030" algn="l" rtl="0">
              <a:lnSpc>
                <a:spcPct val="90000"/>
              </a:lnSpc>
              <a:spcBef>
                <a:spcPts val="350"/>
              </a:spcBef>
              <a:spcAft>
                <a:spcPts val="0"/>
              </a:spcAft>
              <a:buClr>
                <a:schemeClr val="dk1"/>
              </a:buClr>
              <a:buSzPts val="2119"/>
              <a:buChar char="❏"/>
            </a:pPr>
            <a:r>
              <a:rPr lang="en-US" sz="1589"/>
              <a:t>Send flyers home with site locations/hours</a:t>
            </a:r>
            <a:endParaRPr sz="1595"/>
          </a:p>
          <a:p>
            <a:pPr marL="342424" lvl="0" indent="-332030" algn="l" rtl="0">
              <a:lnSpc>
                <a:spcPct val="90000"/>
              </a:lnSpc>
              <a:spcBef>
                <a:spcPts val="350"/>
              </a:spcBef>
              <a:spcAft>
                <a:spcPts val="0"/>
              </a:spcAft>
              <a:buClr>
                <a:schemeClr val="dk1"/>
              </a:buClr>
              <a:buSzPts val="2119"/>
              <a:buChar char="❏"/>
            </a:pPr>
            <a:r>
              <a:rPr lang="en-US" sz="1589"/>
              <a:t>Do robo-calls </a:t>
            </a:r>
            <a:endParaRPr sz="1595"/>
          </a:p>
          <a:p>
            <a:pPr marL="342424" lvl="0" indent="-332030" algn="l" rtl="0">
              <a:lnSpc>
                <a:spcPct val="90000"/>
              </a:lnSpc>
              <a:spcBef>
                <a:spcPts val="350"/>
              </a:spcBef>
              <a:spcAft>
                <a:spcPts val="0"/>
              </a:spcAft>
              <a:buClr>
                <a:schemeClr val="dk1"/>
              </a:buClr>
              <a:buSzPts val="2119"/>
              <a:buChar char="❏"/>
            </a:pPr>
            <a:r>
              <a:rPr lang="en-US" sz="1589"/>
              <a:t>Send an email to parents </a:t>
            </a:r>
            <a:endParaRPr sz="1589"/>
          </a:p>
          <a:p>
            <a:pPr marL="342424" lvl="0" indent="-332030" algn="l" rtl="0">
              <a:lnSpc>
                <a:spcPct val="90000"/>
              </a:lnSpc>
              <a:spcBef>
                <a:spcPts val="350"/>
              </a:spcBef>
              <a:spcAft>
                <a:spcPts val="0"/>
              </a:spcAft>
              <a:buClr>
                <a:schemeClr val="dk1"/>
              </a:buClr>
              <a:buSzPts val="2119"/>
              <a:buChar char="❏"/>
            </a:pPr>
            <a:r>
              <a:rPr lang="en-US" sz="1589"/>
              <a:t>Print information about summer meals on the back of lunch menus</a:t>
            </a:r>
            <a:endParaRPr sz="1595"/>
          </a:p>
          <a:p>
            <a:pPr marL="342424" lvl="0" indent="-332030" algn="l" rtl="0">
              <a:lnSpc>
                <a:spcPct val="90000"/>
              </a:lnSpc>
              <a:spcBef>
                <a:spcPts val="350"/>
              </a:spcBef>
              <a:spcAft>
                <a:spcPts val="0"/>
              </a:spcAft>
              <a:buClr>
                <a:schemeClr val="dk1"/>
              </a:buClr>
              <a:buSzPts val="2119"/>
              <a:buChar char="❏"/>
            </a:pPr>
            <a:r>
              <a:rPr lang="en-US" sz="1589"/>
              <a:t>Share information on social media pages</a:t>
            </a:r>
            <a:endParaRPr sz="1595"/>
          </a:p>
          <a:p>
            <a:pPr marL="342424" lvl="0" indent="-332030" algn="l" rtl="0">
              <a:lnSpc>
                <a:spcPct val="90000"/>
              </a:lnSpc>
              <a:spcBef>
                <a:spcPts val="350"/>
              </a:spcBef>
              <a:spcAft>
                <a:spcPts val="0"/>
              </a:spcAft>
              <a:buClr>
                <a:schemeClr val="dk1"/>
              </a:buClr>
              <a:buSzPts val="2119"/>
              <a:buChar char="❏"/>
            </a:pPr>
            <a:r>
              <a:rPr lang="en-US" sz="1589"/>
              <a:t>Partner with community organizations/promotoras - start building trust</a:t>
            </a:r>
            <a:endParaRPr sz="1595"/>
          </a:p>
          <a:p>
            <a:pPr marL="342424" lvl="0" indent="-230696" algn="l" rtl="0">
              <a:lnSpc>
                <a:spcPct val="90000"/>
              </a:lnSpc>
              <a:spcBef>
                <a:spcPts val="352"/>
              </a:spcBef>
              <a:spcAft>
                <a:spcPts val="0"/>
              </a:spcAft>
              <a:buClr>
                <a:schemeClr val="dk1"/>
              </a:buClr>
              <a:buSzPts val="2027"/>
              <a:buNone/>
            </a:pPr>
            <a:endParaRPr sz="1595"/>
          </a:p>
        </p:txBody>
      </p:sp>
      <p:sp>
        <p:nvSpPr>
          <p:cNvPr id="245" name="Google Shape;245;p9"/>
          <p:cNvSpPr txBox="1"/>
          <p:nvPr/>
        </p:nvSpPr>
        <p:spPr>
          <a:xfrm>
            <a:off x="5049431" y="1933425"/>
            <a:ext cx="3965850" cy="4265550"/>
          </a:xfrm>
          <a:prstGeom prst="rect">
            <a:avLst/>
          </a:prstGeom>
          <a:noFill/>
          <a:ln>
            <a:noFill/>
          </a:ln>
        </p:spPr>
        <p:txBody>
          <a:bodyPr spcFirstLastPara="1" wrap="square" lIns="68569" tIns="68569" rIns="68569" bIns="68569" anchor="t" anchorCtr="0">
            <a:spAutoFit/>
          </a:bodyPr>
          <a:lstStyle/>
          <a:p>
            <a:pPr marL="0" marR="0" lvl="0" indent="0" algn="l" rtl="0">
              <a:lnSpc>
                <a:spcPct val="100000"/>
              </a:lnSpc>
              <a:spcBef>
                <a:spcPts val="0"/>
              </a:spcBef>
              <a:spcAft>
                <a:spcPts val="0"/>
              </a:spcAft>
              <a:buClr>
                <a:srgbClr val="000000"/>
              </a:buClr>
              <a:buSzPts val="2250"/>
              <a:buFont typeface="Arial"/>
              <a:buNone/>
            </a:pPr>
            <a:r>
              <a:rPr lang="en-US" sz="1688" b="0" i="1" u="none" strike="noStrike" cap="none">
                <a:solidFill>
                  <a:schemeClr val="dk1"/>
                </a:solidFill>
                <a:latin typeface="Arial Narrow"/>
                <a:ea typeface="Arial Narrow"/>
                <a:cs typeface="Arial Narrow"/>
                <a:sym typeface="Arial Narrow"/>
              </a:rPr>
              <a:t>Pasos sencillos de alcance comunitario que los patrocinadores pueden tomar para ayudar a informar a los estudiantes / comunidades y garantizar que los estudiantes reciban la nutrición de verano que necesitan:</a:t>
            </a:r>
            <a:endParaRPr sz="1688" b="0" i="1" u="none" strike="noStrike" cap="none">
              <a:solidFill>
                <a:schemeClr val="dk1"/>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2250"/>
              <a:buFont typeface="Arial"/>
              <a:buNone/>
            </a:pPr>
            <a:endParaRPr sz="1688" b="0" i="1" u="none" strike="noStrike" cap="none">
              <a:solidFill>
                <a:schemeClr val="dk1"/>
              </a:solidFill>
              <a:latin typeface="Arial Narrow"/>
              <a:ea typeface="Arial Narrow"/>
              <a:cs typeface="Arial Narrow"/>
              <a:sym typeface="Arial Narrow"/>
            </a:endParaRPr>
          </a:p>
          <a:p>
            <a:pPr marL="342900" marR="0" lvl="0" indent="-278606" algn="l" rtl="0">
              <a:lnSpc>
                <a:spcPct val="100000"/>
              </a:lnSpc>
              <a:spcBef>
                <a:spcPts val="0"/>
              </a:spcBef>
              <a:spcAft>
                <a:spcPts val="0"/>
              </a:spcAft>
              <a:buClr>
                <a:schemeClr val="dk1"/>
              </a:buClr>
              <a:buSzPts val="2250"/>
              <a:buFont typeface="Arial Narrow"/>
              <a:buChar char="❏"/>
            </a:pPr>
            <a:r>
              <a:rPr lang="en-US" sz="1688" b="0" i="1" u="none" strike="noStrike" cap="none">
                <a:solidFill>
                  <a:schemeClr val="dk1"/>
                </a:solidFill>
                <a:latin typeface="Arial Narrow"/>
                <a:ea typeface="Arial Narrow"/>
                <a:cs typeface="Arial Narrow"/>
                <a:sym typeface="Arial Narrow"/>
              </a:rPr>
              <a:t>Mandar volantes con las horas y el lugar</a:t>
            </a:r>
            <a:endParaRPr sz="1688" b="0" i="1" u="none" strike="noStrike" cap="none">
              <a:solidFill>
                <a:schemeClr val="dk1"/>
              </a:solidFill>
              <a:latin typeface="Arial Narrow"/>
              <a:ea typeface="Arial Narrow"/>
              <a:cs typeface="Arial Narrow"/>
              <a:sym typeface="Arial Narrow"/>
            </a:endParaRPr>
          </a:p>
          <a:p>
            <a:pPr marL="342900" marR="0" lvl="0" indent="-278606" algn="l" rtl="0">
              <a:lnSpc>
                <a:spcPct val="100000"/>
              </a:lnSpc>
              <a:spcBef>
                <a:spcPts val="0"/>
              </a:spcBef>
              <a:spcAft>
                <a:spcPts val="0"/>
              </a:spcAft>
              <a:buClr>
                <a:schemeClr val="dk1"/>
              </a:buClr>
              <a:buSzPts val="2250"/>
              <a:buFont typeface="Arial Narrow"/>
              <a:buChar char="❏"/>
            </a:pPr>
            <a:r>
              <a:rPr lang="en-US" sz="1688" b="0" i="1" u="none" strike="noStrike" cap="none">
                <a:solidFill>
                  <a:schemeClr val="dk1"/>
                </a:solidFill>
                <a:latin typeface="Arial Narrow"/>
                <a:ea typeface="Arial Narrow"/>
                <a:cs typeface="Arial Narrow"/>
                <a:sym typeface="Arial Narrow"/>
              </a:rPr>
              <a:t>Hacer llamadas robóticas</a:t>
            </a:r>
            <a:endParaRPr sz="1688" b="0" i="1" u="none" strike="noStrike" cap="none">
              <a:solidFill>
                <a:schemeClr val="dk1"/>
              </a:solidFill>
              <a:latin typeface="Arial Narrow"/>
              <a:ea typeface="Arial Narrow"/>
              <a:cs typeface="Arial Narrow"/>
              <a:sym typeface="Arial Narrow"/>
            </a:endParaRPr>
          </a:p>
          <a:p>
            <a:pPr marL="342900" marR="0" lvl="0" indent="-278606" algn="l" rtl="0">
              <a:lnSpc>
                <a:spcPct val="100000"/>
              </a:lnSpc>
              <a:spcBef>
                <a:spcPts val="0"/>
              </a:spcBef>
              <a:spcAft>
                <a:spcPts val="0"/>
              </a:spcAft>
              <a:buClr>
                <a:schemeClr val="dk1"/>
              </a:buClr>
              <a:buSzPts val="2250"/>
              <a:buFont typeface="Arial Narrow"/>
              <a:buChar char="❏"/>
            </a:pPr>
            <a:r>
              <a:rPr lang="en-US" sz="1688" b="0" i="1" u="none" strike="noStrike" cap="none">
                <a:solidFill>
                  <a:schemeClr val="dk1"/>
                </a:solidFill>
                <a:latin typeface="Arial Narrow"/>
                <a:ea typeface="Arial Narrow"/>
                <a:cs typeface="Arial Narrow"/>
                <a:sym typeface="Arial Narrow"/>
              </a:rPr>
              <a:t>Mandar correos electrónicos</a:t>
            </a:r>
            <a:endParaRPr sz="1688" b="0" i="1" u="none" strike="noStrike" cap="none">
              <a:solidFill>
                <a:schemeClr val="dk1"/>
              </a:solidFill>
              <a:latin typeface="Arial Narrow"/>
              <a:ea typeface="Arial Narrow"/>
              <a:cs typeface="Arial Narrow"/>
              <a:sym typeface="Arial Narrow"/>
            </a:endParaRPr>
          </a:p>
          <a:p>
            <a:pPr marL="342900" marR="0" lvl="0" indent="-278606" algn="l" rtl="0">
              <a:lnSpc>
                <a:spcPct val="100000"/>
              </a:lnSpc>
              <a:spcBef>
                <a:spcPts val="0"/>
              </a:spcBef>
              <a:spcAft>
                <a:spcPts val="0"/>
              </a:spcAft>
              <a:buClr>
                <a:schemeClr val="dk1"/>
              </a:buClr>
              <a:buSzPts val="2250"/>
              <a:buFont typeface="Arial Narrow"/>
              <a:buChar char="❏"/>
            </a:pPr>
            <a:r>
              <a:rPr lang="en-US" sz="1688" b="0" i="1" u="none" strike="noStrike" cap="none">
                <a:solidFill>
                  <a:schemeClr val="dk1"/>
                </a:solidFill>
                <a:latin typeface="Arial Narrow"/>
                <a:ea typeface="Arial Narrow"/>
                <a:cs typeface="Arial Narrow"/>
                <a:sym typeface="Arial Narrow"/>
              </a:rPr>
              <a:t>Compartir la información en las redes sociales en los sitios de web </a:t>
            </a:r>
            <a:endParaRPr sz="1688" b="0" i="1" u="none" strike="noStrike" cap="none">
              <a:solidFill>
                <a:schemeClr val="dk1"/>
              </a:solidFill>
              <a:latin typeface="Arial Narrow"/>
              <a:ea typeface="Arial Narrow"/>
              <a:cs typeface="Arial Narrow"/>
              <a:sym typeface="Arial Narrow"/>
            </a:endParaRPr>
          </a:p>
          <a:p>
            <a:pPr marL="342900" marR="0" lvl="0" indent="-278606" algn="l" rtl="0">
              <a:lnSpc>
                <a:spcPct val="100000"/>
              </a:lnSpc>
              <a:spcBef>
                <a:spcPts val="0"/>
              </a:spcBef>
              <a:spcAft>
                <a:spcPts val="0"/>
              </a:spcAft>
              <a:buClr>
                <a:schemeClr val="dk1"/>
              </a:buClr>
              <a:buSzPts val="2250"/>
              <a:buFont typeface="Arial Narrow"/>
              <a:buChar char="❏"/>
            </a:pPr>
            <a:r>
              <a:rPr lang="en-US" sz="1688" b="0" i="1" u="none" strike="noStrike" cap="none">
                <a:solidFill>
                  <a:schemeClr val="dk1"/>
                </a:solidFill>
                <a:latin typeface="Arial Narrow"/>
                <a:ea typeface="Arial Narrow"/>
                <a:cs typeface="Arial Narrow"/>
                <a:sym typeface="Arial Narrow"/>
              </a:rPr>
              <a:t>Colaborar con organizaciones comunitarias / promotoras - comiencen a generar confianza</a:t>
            </a:r>
            <a:endParaRPr sz="1688" b="0" i="1" u="none" strike="noStrike" cap="none">
              <a:solidFill>
                <a:schemeClr val="dk1"/>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4250"/>
              <a:buFont typeface="Arial"/>
              <a:buNone/>
            </a:pPr>
            <a:endParaRPr sz="3188" b="0" i="0" u="none" strike="noStrike" cap="none">
              <a:solidFill>
                <a:schemeClr val="dk1"/>
              </a:solidFill>
              <a:latin typeface="Arial Narrow"/>
              <a:ea typeface="Arial Narrow"/>
              <a:cs typeface="Arial Narrow"/>
              <a:sym typeface="Arial Narrow"/>
            </a:endParaRPr>
          </a:p>
        </p:txBody>
      </p:sp>
    </p:spTree>
    <p:custDataLst>
      <p:tags r:id="rId1"/>
    </p:custDataLst>
    <p:extLst>
      <p:ext uri="{BB962C8B-B14F-4D97-AF65-F5344CB8AC3E}">
        <p14:creationId xmlns:p14="http://schemas.microsoft.com/office/powerpoint/2010/main" val="895939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0"/>
        <p:cNvGrpSpPr/>
        <p:nvPr/>
      </p:nvGrpSpPr>
      <p:grpSpPr>
        <a:xfrm>
          <a:off x="0" y="0"/>
          <a:ext cx="0" cy="0"/>
          <a:chOff x="0" y="0"/>
          <a:chExt cx="0" cy="0"/>
        </a:xfrm>
      </p:grpSpPr>
      <p:sp>
        <p:nvSpPr>
          <p:cNvPr id="251" name="Google Shape;251;gbd8978af68_0_2"/>
          <p:cNvSpPr txBox="1">
            <a:spLocks noGrp="1"/>
          </p:cNvSpPr>
          <p:nvPr>
            <p:ph type="title"/>
          </p:nvPr>
        </p:nvSpPr>
        <p:spPr>
          <a:xfrm>
            <a:off x="741406" y="1063229"/>
            <a:ext cx="8402625" cy="1095975"/>
          </a:xfrm>
          <a:prstGeom prst="rect">
            <a:avLst/>
          </a:prstGeom>
          <a:noFill/>
          <a:ln>
            <a:noFill/>
          </a:ln>
        </p:spPr>
        <p:txBody>
          <a:bodyPr spcFirstLastPara="1" wrap="square" lIns="68569" tIns="34275" rIns="68569" bIns="34275" anchor="ctr" anchorCtr="0">
            <a:normAutofit/>
          </a:bodyPr>
          <a:lstStyle/>
          <a:p>
            <a:pPr marL="0" lvl="0" indent="0" algn="ctr" rtl="0">
              <a:lnSpc>
                <a:spcPct val="100000"/>
              </a:lnSpc>
              <a:spcBef>
                <a:spcPts val="0"/>
              </a:spcBef>
              <a:spcAft>
                <a:spcPts val="0"/>
              </a:spcAft>
              <a:buClr>
                <a:schemeClr val="dk1"/>
              </a:buClr>
              <a:buSzPts val="5800"/>
              <a:buFont typeface="Arial Narrow"/>
              <a:buNone/>
            </a:pPr>
            <a:r>
              <a:rPr lang="en-US" b="1"/>
              <a:t>Outreach Resources</a:t>
            </a:r>
            <a:endParaRPr/>
          </a:p>
        </p:txBody>
      </p:sp>
      <p:sp>
        <p:nvSpPr>
          <p:cNvPr id="252" name="Google Shape;252;gbd8978af68_0_2"/>
          <p:cNvSpPr txBox="1">
            <a:spLocks noGrp="1"/>
          </p:cNvSpPr>
          <p:nvPr>
            <p:ph type="body" idx="1"/>
          </p:nvPr>
        </p:nvSpPr>
        <p:spPr>
          <a:xfrm>
            <a:off x="1295175" y="2057400"/>
            <a:ext cx="3757275" cy="3394575"/>
          </a:xfrm>
          <a:prstGeom prst="rect">
            <a:avLst/>
          </a:prstGeom>
          <a:noFill/>
          <a:ln>
            <a:noFill/>
          </a:ln>
        </p:spPr>
        <p:txBody>
          <a:bodyPr spcFirstLastPara="1" wrap="square" lIns="68569" tIns="34275" rIns="68569" bIns="34275" anchor="t" anchorCtr="0">
            <a:normAutofit fontScale="77500" lnSpcReduction="20000"/>
          </a:bodyPr>
          <a:lstStyle/>
          <a:p>
            <a:pPr marL="0" lvl="0" indent="0" algn="l" rtl="0">
              <a:lnSpc>
                <a:spcPct val="100000"/>
              </a:lnSpc>
              <a:spcBef>
                <a:spcPts val="0"/>
              </a:spcBef>
              <a:spcAft>
                <a:spcPts val="0"/>
              </a:spcAft>
              <a:buClr>
                <a:schemeClr val="dk1"/>
              </a:buClr>
              <a:buSzPct val="98037"/>
              <a:buNone/>
            </a:pPr>
            <a:r>
              <a:rPr lang="en-US" dirty="0"/>
              <a:t>SFSP Outreach Materials:</a:t>
            </a:r>
            <a:endParaRPr dirty="0"/>
          </a:p>
          <a:p>
            <a:pPr marL="342900" lvl="0" indent="-342923" algn="l" rtl="0">
              <a:lnSpc>
                <a:spcPct val="100000"/>
              </a:lnSpc>
              <a:spcBef>
                <a:spcPts val="0"/>
              </a:spcBef>
              <a:spcAft>
                <a:spcPts val="0"/>
              </a:spcAft>
              <a:buSzPct val="100000"/>
              <a:buChar char="•"/>
            </a:pPr>
            <a:r>
              <a:rPr lang="en-US" sz="3188" u="sng" dirty="0">
                <a:solidFill>
                  <a:schemeClr val="hlink"/>
                </a:solidFill>
                <a:hlinkClick r:id="rId4"/>
              </a:rPr>
              <a:t>CDE SFSP Toolkit </a:t>
            </a:r>
            <a:endParaRPr sz="3188" dirty="0"/>
          </a:p>
          <a:p>
            <a:pPr marL="342900" lvl="0" indent="-342923" algn="l" rtl="0">
              <a:lnSpc>
                <a:spcPct val="100000"/>
              </a:lnSpc>
              <a:spcBef>
                <a:spcPts val="0"/>
              </a:spcBef>
              <a:spcAft>
                <a:spcPts val="0"/>
              </a:spcAft>
              <a:buSzPct val="100000"/>
              <a:buChar char="•"/>
            </a:pPr>
            <a:r>
              <a:rPr lang="en-US" sz="3188" u="sng" dirty="0">
                <a:solidFill>
                  <a:schemeClr val="hlink"/>
                </a:solidFill>
                <a:hlinkClick r:id="rId5"/>
              </a:rPr>
              <a:t>HFC SFSP </a:t>
            </a:r>
            <a:r>
              <a:rPr lang="en-US" sz="3188" u="sng" dirty="0" err="1">
                <a:solidFill>
                  <a:schemeClr val="hlink"/>
                </a:solidFill>
                <a:hlinkClick r:id="rId5"/>
              </a:rPr>
              <a:t>Promotora</a:t>
            </a:r>
            <a:r>
              <a:rPr lang="en-US" sz="3188" u="sng" dirty="0">
                <a:solidFill>
                  <a:schemeClr val="hlink"/>
                </a:solidFill>
                <a:hlinkClick r:id="rId5"/>
              </a:rPr>
              <a:t> Toolkit </a:t>
            </a:r>
            <a:endParaRPr sz="3188" dirty="0"/>
          </a:p>
          <a:p>
            <a:pPr marL="0" lvl="0" indent="0" algn="l" rtl="0">
              <a:lnSpc>
                <a:spcPct val="100000"/>
              </a:lnSpc>
              <a:spcBef>
                <a:spcPts val="0"/>
              </a:spcBef>
              <a:spcAft>
                <a:spcPts val="0"/>
              </a:spcAft>
              <a:buClr>
                <a:schemeClr val="dk1"/>
              </a:buClr>
              <a:buSzPct val="100000"/>
              <a:buNone/>
            </a:pPr>
            <a:endParaRPr sz="3188" dirty="0"/>
          </a:p>
          <a:p>
            <a:pPr marL="0" lvl="0" indent="0" algn="l" rtl="0">
              <a:lnSpc>
                <a:spcPct val="100000"/>
              </a:lnSpc>
              <a:spcBef>
                <a:spcPts val="0"/>
              </a:spcBef>
              <a:spcAft>
                <a:spcPts val="0"/>
              </a:spcAft>
              <a:buClr>
                <a:schemeClr val="dk1"/>
              </a:buClr>
              <a:buSzPct val="100000"/>
              <a:buNone/>
            </a:pPr>
            <a:r>
              <a:rPr lang="en-US" sz="3188" dirty="0"/>
              <a:t>Important links/number:</a:t>
            </a:r>
            <a:endParaRPr sz="3188" dirty="0"/>
          </a:p>
          <a:p>
            <a:pPr marL="342900" lvl="0" indent="-342923" algn="l" rtl="0">
              <a:lnSpc>
                <a:spcPct val="100000"/>
              </a:lnSpc>
              <a:spcBef>
                <a:spcPts val="0"/>
              </a:spcBef>
              <a:spcAft>
                <a:spcPts val="0"/>
              </a:spcAft>
              <a:buSzPct val="100000"/>
              <a:buChar char="•"/>
            </a:pPr>
            <a:r>
              <a:rPr lang="en-US" sz="3188" dirty="0"/>
              <a:t>Kinds Food Finder</a:t>
            </a:r>
            <a:r>
              <a:rPr lang="en-US" sz="3188" u="sng" dirty="0">
                <a:solidFill>
                  <a:schemeClr val="hlink"/>
                </a:solidFill>
                <a:hlinkClick r:id="rId6"/>
              </a:rPr>
              <a:t> Website </a:t>
            </a:r>
            <a:endParaRPr sz="3188" dirty="0"/>
          </a:p>
          <a:p>
            <a:pPr marL="342900" lvl="0" indent="-342923" algn="l" rtl="0">
              <a:lnSpc>
                <a:spcPct val="100000"/>
              </a:lnSpc>
              <a:spcBef>
                <a:spcPts val="0"/>
              </a:spcBef>
              <a:spcAft>
                <a:spcPts val="0"/>
              </a:spcAft>
              <a:buSzPct val="100000"/>
              <a:buChar char="•"/>
            </a:pPr>
            <a:r>
              <a:rPr lang="en-US" sz="3188" dirty="0"/>
              <a:t>No Kid Hungry Texting Line 877-877</a:t>
            </a:r>
            <a:endParaRPr dirty="0"/>
          </a:p>
        </p:txBody>
      </p:sp>
      <p:sp>
        <p:nvSpPr>
          <p:cNvPr id="253" name="Google Shape;253;gbd8978af68_0_2"/>
          <p:cNvSpPr txBox="1">
            <a:spLocks noGrp="1"/>
          </p:cNvSpPr>
          <p:nvPr>
            <p:ph type="body" idx="1"/>
          </p:nvPr>
        </p:nvSpPr>
        <p:spPr>
          <a:xfrm>
            <a:off x="4953263" y="2057400"/>
            <a:ext cx="3930750" cy="3394575"/>
          </a:xfrm>
          <a:prstGeom prst="rect">
            <a:avLst/>
          </a:prstGeom>
          <a:noFill/>
          <a:ln>
            <a:noFill/>
          </a:ln>
        </p:spPr>
        <p:txBody>
          <a:bodyPr spcFirstLastPara="1" wrap="square" lIns="68569" tIns="34275" rIns="68569" bIns="34275" anchor="t" anchorCtr="0">
            <a:normAutofit fontScale="70000" lnSpcReduction="20000"/>
          </a:bodyPr>
          <a:lstStyle/>
          <a:p>
            <a:pPr marL="0" lvl="0" indent="0" algn="l" rtl="0">
              <a:lnSpc>
                <a:spcPct val="100000"/>
              </a:lnSpc>
              <a:spcBef>
                <a:spcPts val="0"/>
              </a:spcBef>
              <a:spcAft>
                <a:spcPts val="0"/>
              </a:spcAft>
              <a:buSzPct val="54648"/>
              <a:buNone/>
            </a:pPr>
            <a:r>
              <a:rPr lang="en-US" sz="3188" i="1"/>
              <a:t>Materiales de alcance de SFSP:</a:t>
            </a:r>
            <a:endParaRPr sz="3188" i="1"/>
          </a:p>
          <a:p>
            <a:pPr marL="342900" lvl="0" indent="-328350" algn="l" rtl="0">
              <a:lnSpc>
                <a:spcPct val="100000"/>
              </a:lnSpc>
              <a:spcBef>
                <a:spcPts val="0"/>
              </a:spcBef>
              <a:spcAft>
                <a:spcPts val="0"/>
              </a:spcAft>
              <a:buSzPct val="100000"/>
              <a:buChar char="•"/>
            </a:pPr>
            <a:r>
              <a:rPr lang="en-US" sz="3188" i="1"/>
              <a:t>Kit de herramientas de CDE SFSP</a:t>
            </a:r>
            <a:endParaRPr sz="3188" i="1"/>
          </a:p>
          <a:p>
            <a:pPr marL="342900" lvl="0" indent="-328350" algn="l" rtl="0">
              <a:lnSpc>
                <a:spcPct val="100000"/>
              </a:lnSpc>
              <a:spcBef>
                <a:spcPts val="0"/>
              </a:spcBef>
              <a:spcAft>
                <a:spcPts val="0"/>
              </a:spcAft>
              <a:buSzPct val="100000"/>
              <a:buChar char="•"/>
            </a:pPr>
            <a:r>
              <a:rPr lang="en-US" sz="3188" i="1"/>
              <a:t>Kit de herramientas de HFC SFSP</a:t>
            </a:r>
            <a:endParaRPr sz="3188" i="1"/>
          </a:p>
          <a:p>
            <a:pPr marL="0" lvl="0" indent="0" algn="l" rtl="0">
              <a:lnSpc>
                <a:spcPct val="100000"/>
              </a:lnSpc>
              <a:spcBef>
                <a:spcPts val="0"/>
              </a:spcBef>
              <a:spcAft>
                <a:spcPts val="0"/>
              </a:spcAft>
              <a:buSzPct val="54648"/>
              <a:buNone/>
            </a:pPr>
            <a:endParaRPr sz="3188" i="1"/>
          </a:p>
          <a:p>
            <a:pPr marL="0" lvl="0" indent="0" algn="l" rtl="0">
              <a:lnSpc>
                <a:spcPct val="100000"/>
              </a:lnSpc>
              <a:spcBef>
                <a:spcPts val="0"/>
              </a:spcBef>
              <a:spcAft>
                <a:spcPts val="0"/>
              </a:spcAft>
              <a:buSzPct val="54648"/>
              <a:buNone/>
            </a:pPr>
            <a:r>
              <a:rPr lang="en-US" sz="3188" i="1"/>
              <a:t>Enlaces importantes/número:</a:t>
            </a:r>
            <a:endParaRPr sz="3188" i="1"/>
          </a:p>
          <a:p>
            <a:pPr marL="342900" lvl="0" indent="-328350" algn="l" rtl="0">
              <a:lnSpc>
                <a:spcPct val="100000"/>
              </a:lnSpc>
              <a:spcBef>
                <a:spcPts val="0"/>
              </a:spcBef>
              <a:spcAft>
                <a:spcPts val="0"/>
              </a:spcAft>
              <a:buSzPct val="100000"/>
              <a:buChar char="•"/>
            </a:pPr>
            <a:r>
              <a:rPr lang="en-US" sz="3188" i="1"/>
              <a:t>Sitio web de Kinds Food Finder</a:t>
            </a:r>
            <a:endParaRPr sz="3188" i="1"/>
          </a:p>
          <a:p>
            <a:pPr marL="342900" lvl="0" indent="-328350" algn="l" rtl="0">
              <a:lnSpc>
                <a:spcPct val="100000"/>
              </a:lnSpc>
              <a:spcBef>
                <a:spcPts val="0"/>
              </a:spcBef>
              <a:spcAft>
                <a:spcPts val="0"/>
              </a:spcAft>
              <a:buSzPct val="100000"/>
              <a:buChar char="•"/>
            </a:pPr>
            <a:r>
              <a:rPr lang="en-US" sz="3188" i="1"/>
              <a:t>Línea de mensajes de texto de No Kid Hungry 877-877</a:t>
            </a:r>
            <a:endParaRPr sz="3188" i="1"/>
          </a:p>
        </p:txBody>
      </p:sp>
    </p:spTree>
    <p:extLst>
      <p:ext uri="{BB962C8B-B14F-4D97-AF65-F5344CB8AC3E}">
        <p14:creationId xmlns:p14="http://schemas.microsoft.com/office/powerpoint/2010/main" val="2002434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8"/>
        <p:cNvGrpSpPr/>
        <p:nvPr/>
      </p:nvGrpSpPr>
      <p:grpSpPr>
        <a:xfrm>
          <a:off x="0" y="0"/>
          <a:ext cx="0" cy="0"/>
          <a:chOff x="0" y="0"/>
          <a:chExt cx="0" cy="0"/>
        </a:xfrm>
      </p:grpSpPr>
      <p:sp>
        <p:nvSpPr>
          <p:cNvPr id="259" name="Google Shape;259;gc057012696_0_52"/>
          <p:cNvSpPr txBox="1">
            <a:spLocks noGrp="1"/>
          </p:cNvSpPr>
          <p:nvPr>
            <p:ph type="title"/>
          </p:nvPr>
        </p:nvSpPr>
        <p:spPr>
          <a:xfrm>
            <a:off x="741406" y="1063229"/>
            <a:ext cx="8402625" cy="1095975"/>
          </a:xfrm>
          <a:prstGeom prst="rect">
            <a:avLst/>
          </a:prstGeom>
          <a:noFill/>
          <a:ln>
            <a:noFill/>
          </a:ln>
        </p:spPr>
        <p:txBody>
          <a:bodyPr spcFirstLastPara="1" wrap="square" lIns="68569" tIns="34275" rIns="68569" bIns="34275" anchor="ctr" anchorCtr="0">
            <a:normAutofit fontScale="90000"/>
          </a:bodyPr>
          <a:lstStyle/>
          <a:p>
            <a:pPr marL="0" lvl="0" indent="0" algn="ctr" rtl="0">
              <a:lnSpc>
                <a:spcPct val="100000"/>
              </a:lnSpc>
              <a:spcBef>
                <a:spcPts val="0"/>
              </a:spcBef>
              <a:spcAft>
                <a:spcPts val="0"/>
              </a:spcAft>
              <a:buClr>
                <a:schemeClr val="dk1"/>
              </a:buClr>
              <a:buSzPts val="5800"/>
              <a:buFont typeface="Arial Narrow"/>
              <a:buNone/>
            </a:pPr>
            <a:r>
              <a:rPr lang="en-US" b="1"/>
              <a:t>Community Engagement Resources</a:t>
            </a:r>
            <a:endParaRPr/>
          </a:p>
        </p:txBody>
      </p:sp>
      <p:sp>
        <p:nvSpPr>
          <p:cNvPr id="260" name="Google Shape;260;gc057012696_0_52"/>
          <p:cNvSpPr txBox="1">
            <a:spLocks noGrp="1"/>
          </p:cNvSpPr>
          <p:nvPr>
            <p:ph type="body" idx="1"/>
          </p:nvPr>
        </p:nvSpPr>
        <p:spPr>
          <a:xfrm>
            <a:off x="1308638" y="2218969"/>
            <a:ext cx="7440750" cy="3394575"/>
          </a:xfrm>
          <a:prstGeom prst="rect">
            <a:avLst/>
          </a:prstGeom>
          <a:noFill/>
          <a:ln>
            <a:noFill/>
          </a:ln>
        </p:spPr>
        <p:txBody>
          <a:bodyPr spcFirstLastPara="1" wrap="square" lIns="68569" tIns="34275" rIns="68569" bIns="34275" anchor="t" anchorCtr="0">
            <a:normAutofit fontScale="70000" lnSpcReduction="20000"/>
          </a:bodyPr>
          <a:lstStyle/>
          <a:p>
            <a:pPr marL="0" lvl="0" indent="0" algn="l" rtl="0">
              <a:lnSpc>
                <a:spcPct val="100000"/>
              </a:lnSpc>
              <a:spcBef>
                <a:spcPts val="0"/>
              </a:spcBef>
              <a:spcAft>
                <a:spcPts val="0"/>
              </a:spcAft>
              <a:buSzPct val="45604"/>
              <a:buNone/>
            </a:pPr>
            <a:r>
              <a:rPr lang="en-US"/>
              <a:t>Need help getting started with Community Engagement? Consult Hunger Free Colorado!</a:t>
            </a:r>
            <a:endParaRPr/>
          </a:p>
          <a:p>
            <a:pPr marL="0" lvl="0" indent="342900" algn="l" rtl="0">
              <a:lnSpc>
                <a:spcPct val="100000"/>
              </a:lnSpc>
              <a:spcBef>
                <a:spcPts val="0"/>
              </a:spcBef>
              <a:spcAft>
                <a:spcPts val="0"/>
              </a:spcAft>
              <a:buSzPct val="45604"/>
              <a:buNone/>
            </a:pPr>
            <a:r>
              <a:rPr lang="en-US" u="sng">
                <a:solidFill>
                  <a:schemeClr val="hlink"/>
                </a:solidFill>
                <a:hlinkClick r:id="rId4"/>
              </a:rPr>
              <a:t>paola@hungerfreecolorado.org</a:t>
            </a:r>
            <a:endParaRPr/>
          </a:p>
          <a:p>
            <a:pPr marL="0" lvl="0" indent="342900" algn="l" rtl="0">
              <a:lnSpc>
                <a:spcPct val="100000"/>
              </a:lnSpc>
              <a:spcBef>
                <a:spcPts val="0"/>
              </a:spcBef>
              <a:spcAft>
                <a:spcPts val="0"/>
              </a:spcAft>
              <a:buSzPct val="45604"/>
              <a:buNone/>
            </a:pPr>
            <a:endParaRPr/>
          </a:p>
          <a:p>
            <a:pPr marL="0" lvl="0" indent="342900" algn="l" rtl="0">
              <a:lnSpc>
                <a:spcPct val="100000"/>
              </a:lnSpc>
              <a:spcBef>
                <a:spcPts val="0"/>
              </a:spcBef>
              <a:spcAft>
                <a:spcPts val="0"/>
              </a:spcAft>
              <a:buSzPct val="45604"/>
              <a:buNone/>
            </a:pPr>
            <a:r>
              <a:rPr lang="en-US" i="1"/>
              <a:t> </a:t>
            </a:r>
            <a:endParaRPr i="1"/>
          </a:p>
          <a:p>
            <a:pPr marL="0" lvl="0" indent="0" algn="l" rtl="0">
              <a:lnSpc>
                <a:spcPct val="100000"/>
              </a:lnSpc>
              <a:spcBef>
                <a:spcPts val="0"/>
              </a:spcBef>
              <a:spcAft>
                <a:spcPts val="0"/>
              </a:spcAft>
              <a:buSzPct val="45604"/>
              <a:buNone/>
            </a:pPr>
            <a:r>
              <a:rPr lang="en-US" i="1"/>
              <a:t>¿Necesita ayuda para comenzar con la participación comunitaria? ¡Consulte a Hunger Free Colorado!</a:t>
            </a:r>
            <a:endParaRPr i="1"/>
          </a:p>
          <a:p>
            <a:pPr marL="0" lvl="0" indent="342900" algn="l" rtl="0">
              <a:lnSpc>
                <a:spcPct val="100000"/>
              </a:lnSpc>
              <a:spcBef>
                <a:spcPts val="0"/>
              </a:spcBef>
              <a:spcAft>
                <a:spcPts val="0"/>
              </a:spcAft>
              <a:buSzPct val="45604"/>
              <a:buNone/>
            </a:pPr>
            <a:r>
              <a:rPr lang="en-US" i="1" u="sng">
                <a:solidFill>
                  <a:schemeClr val="hlink"/>
                </a:solidFill>
                <a:hlinkClick r:id="rId4"/>
              </a:rPr>
              <a:t>paola@hungerfreecolorado.org</a:t>
            </a:r>
            <a:r>
              <a:rPr lang="en-US" i="1"/>
              <a:t> </a:t>
            </a:r>
            <a:endParaRPr i="1"/>
          </a:p>
        </p:txBody>
      </p:sp>
    </p:spTree>
    <p:extLst>
      <p:ext uri="{BB962C8B-B14F-4D97-AF65-F5344CB8AC3E}">
        <p14:creationId xmlns:p14="http://schemas.microsoft.com/office/powerpoint/2010/main" val="2671822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Sponsor Stories</a:t>
            </a:r>
          </a:p>
        </p:txBody>
      </p:sp>
      <p:sp>
        <p:nvSpPr>
          <p:cNvPr id="3" name="Slide Number Placeholder 2"/>
          <p:cNvSpPr>
            <a:spLocks noGrp="1"/>
          </p:cNvSpPr>
          <p:nvPr>
            <p:ph type="sldNum" sz="quarter" idx="12"/>
          </p:nvPr>
        </p:nvSpPr>
        <p:spPr/>
        <p:txBody>
          <a:bodyPr/>
          <a:lstStyle/>
          <a:p>
            <a:fld id="{C479D5F6-EDCB-402A-AC08-4943A1820E8F}" type="slidenum">
              <a:rPr lang="en-US" smtClean="0"/>
              <a:pPr/>
              <a:t>18</a:t>
            </a:fld>
            <a:endParaRPr lang="en-US" dirty="0"/>
          </a:p>
        </p:txBody>
      </p:sp>
    </p:spTree>
    <p:custDataLst>
      <p:tags r:id="rId1"/>
    </p:custDataLst>
    <p:extLst>
      <p:ext uri="{BB962C8B-B14F-4D97-AF65-F5344CB8AC3E}">
        <p14:creationId xmlns:p14="http://schemas.microsoft.com/office/powerpoint/2010/main" val="200658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Garfield RE2</a:t>
            </a:r>
          </a:p>
        </p:txBody>
      </p:sp>
      <p:sp>
        <p:nvSpPr>
          <p:cNvPr id="4" name="Slide Number Placeholder 3"/>
          <p:cNvSpPr>
            <a:spLocks noGrp="1"/>
          </p:cNvSpPr>
          <p:nvPr>
            <p:ph type="sldNum" sz="quarter" idx="12"/>
          </p:nvPr>
        </p:nvSpPr>
        <p:spPr/>
        <p:txBody>
          <a:bodyPr/>
          <a:lstStyle/>
          <a:p>
            <a:fld id="{C479D5F6-EDCB-402A-AC08-4943A1820E8F}" type="slidenum">
              <a:rPr lang="en-US" smtClean="0"/>
              <a:pPr/>
              <a:t>19</a:t>
            </a:fld>
            <a:endParaRPr lang="en-US" dirty="0"/>
          </a:p>
        </p:txBody>
      </p:sp>
      <p:pic>
        <p:nvPicPr>
          <p:cNvPr id="5" name="Picture 4"/>
          <p:cNvPicPr>
            <a:picLocks noChangeAspect="1"/>
          </p:cNvPicPr>
          <p:nvPr/>
        </p:nvPicPr>
        <p:blipFill>
          <a:blip r:embed="rId4"/>
          <a:stretch>
            <a:fillRect/>
          </a:stretch>
        </p:blipFill>
        <p:spPr>
          <a:xfrm>
            <a:off x="5290457" y="1257715"/>
            <a:ext cx="3691890" cy="4922520"/>
          </a:xfrm>
          <a:prstGeom prst="rect">
            <a:avLst/>
          </a:prstGeom>
        </p:spPr>
      </p:pic>
      <p:pic>
        <p:nvPicPr>
          <p:cNvPr id="9" name="Picture 8"/>
          <p:cNvPicPr>
            <a:picLocks noChangeAspect="1"/>
          </p:cNvPicPr>
          <p:nvPr/>
        </p:nvPicPr>
        <p:blipFill>
          <a:blip r:embed="rId5"/>
          <a:stretch>
            <a:fillRect/>
          </a:stretch>
        </p:blipFill>
        <p:spPr>
          <a:xfrm>
            <a:off x="223071" y="1355687"/>
            <a:ext cx="3199398" cy="4265864"/>
          </a:xfrm>
          <a:prstGeom prst="rect">
            <a:avLst/>
          </a:prstGeom>
        </p:spPr>
      </p:pic>
      <p:pic>
        <p:nvPicPr>
          <p:cNvPr id="8" name="Content Placeholder 4"/>
          <p:cNvPicPr>
            <a:picLocks noChangeAspect="1"/>
          </p:cNvPicPr>
          <p:nvPr/>
        </p:nvPicPr>
        <p:blipFill rotWithShape="1">
          <a:blip r:embed="rId6"/>
          <a:srcRect l="5631" t="8094" r="62225" b="15705"/>
          <a:stretch/>
        </p:blipFill>
        <p:spPr>
          <a:xfrm>
            <a:off x="3580677" y="4070246"/>
            <a:ext cx="3419560" cy="2533240"/>
          </a:xfrm>
          <a:prstGeom prst="rect">
            <a:avLst/>
          </a:prstGeom>
        </p:spPr>
      </p:pic>
    </p:spTree>
    <p:custDataLst>
      <p:tags r:id="rId1"/>
    </p:custDataLst>
    <p:extLst>
      <p:ext uri="{BB962C8B-B14F-4D97-AF65-F5344CB8AC3E}">
        <p14:creationId xmlns:p14="http://schemas.microsoft.com/office/powerpoint/2010/main" val="479243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28650" y="1954532"/>
            <a:ext cx="8028170" cy="3084975"/>
          </a:xfrm>
        </p:spPr>
        <p:txBody>
          <a:bodyPr/>
          <a:lstStyle/>
          <a:p>
            <a:pPr algn="ctr" defTabSz="342900">
              <a:defRPr/>
            </a:pPr>
            <a:r>
              <a:rPr lang="en-US" dirty="0">
                <a:solidFill>
                  <a:prstClr val="white"/>
                </a:solidFill>
                <a:latin typeface="Calibri" panose="020F0502020204030204"/>
              </a:rPr>
              <a:t>Mute and unmute yourself on the conference line</a:t>
            </a:r>
          </a:p>
        </p:txBody>
      </p:sp>
      <p:sp>
        <p:nvSpPr>
          <p:cNvPr id="4" name="Title 3"/>
          <p:cNvSpPr>
            <a:spLocks noGrp="1"/>
          </p:cNvSpPr>
          <p:nvPr>
            <p:ph type="title"/>
          </p:nvPr>
        </p:nvSpPr>
        <p:spPr>
          <a:xfrm>
            <a:off x="152829" y="164622"/>
            <a:ext cx="6081865" cy="756418"/>
          </a:xfrm>
        </p:spPr>
        <p:txBody>
          <a:bodyPr>
            <a:normAutofit/>
          </a:bodyPr>
          <a:lstStyle/>
          <a:p>
            <a:r>
              <a:rPr lang="en-US" sz="2800" b="1" dirty="0">
                <a:latin typeface="Calibri Light" panose="020F0302020204030204"/>
              </a:rPr>
              <a:t>Audio Details</a:t>
            </a:r>
            <a:endParaRPr lang="en-US" sz="2800" b="1" dirty="0"/>
          </a:p>
        </p:txBody>
      </p:sp>
      <p:sp>
        <p:nvSpPr>
          <p:cNvPr id="5" name="Slide Number Placeholder 4"/>
          <p:cNvSpPr>
            <a:spLocks noGrp="1"/>
          </p:cNvSpPr>
          <p:nvPr>
            <p:ph type="sldNum" sz="quarter" idx="12"/>
          </p:nvPr>
        </p:nvSpPr>
        <p:spPr>
          <a:xfrm>
            <a:off x="4079784" y="6350074"/>
            <a:ext cx="270543" cy="327818"/>
          </a:xfrm>
        </p:spPr>
        <p:txBody>
          <a:bodyPr/>
          <a:lstStyle/>
          <a:p>
            <a:fld id="{C479D5F6-EDCB-402A-AC08-4943A1820E8F}" type="slidenum">
              <a:rPr lang="en-US">
                <a:solidFill>
                  <a:prstClr val="white">
                    <a:lumMod val="50000"/>
                  </a:prstClr>
                </a:solidFill>
                <a:latin typeface="Calibri" panose="020F0502020204030204"/>
              </a:rPr>
              <a:pPr/>
              <a:t>2</a:t>
            </a:fld>
            <a:endParaRPr lang="en-US" dirty="0">
              <a:solidFill>
                <a:prstClr val="white">
                  <a:lumMod val="50000"/>
                </a:prstClr>
              </a:solidFill>
              <a:latin typeface="Calibri" panose="020F0502020204030204"/>
            </a:endParaRPr>
          </a:p>
        </p:txBody>
      </p:sp>
      <p:pic>
        <p:nvPicPr>
          <p:cNvPr id="8" name="Picture 7">
            <a:extLst>
              <a:ext uri="{FF2B5EF4-FFF2-40B4-BE49-F238E27FC236}">
                <a16:creationId xmlns:a16="http://schemas.microsoft.com/office/drawing/2014/main" id="{326E3C7E-7BF4-41F3-88DA-93BA1EFFD7AB}"/>
              </a:ext>
            </a:extLst>
          </p:cNvPr>
          <p:cNvPicPr>
            <a:picLocks noChangeAspect="1"/>
          </p:cNvPicPr>
          <p:nvPr/>
        </p:nvPicPr>
        <p:blipFill>
          <a:blip r:embed="rId4"/>
          <a:stretch>
            <a:fillRect/>
          </a:stretch>
        </p:blipFill>
        <p:spPr>
          <a:xfrm>
            <a:off x="577116" y="2944093"/>
            <a:ext cx="7989768" cy="552926"/>
          </a:xfrm>
          <a:prstGeom prst="rect">
            <a:avLst/>
          </a:prstGeom>
        </p:spPr>
      </p:pic>
      <p:sp>
        <p:nvSpPr>
          <p:cNvPr id="11" name="Speech Bubble: Rectangle with Corners Rounded 10">
            <a:extLst>
              <a:ext uri="{FF2B5EF4-FFF2-40B4-BE49-F238E27FC236}">
                <a16:creationId xmlns:a16="http://schemas.microsoft.com/office/drawing/2014/main" id="{7A3FD1F5-76B3-435B-B468-50A1C8B686D1}"/>
              </a:ext>
            </a:extLst>
          </p:cNvPr>
          <p:cNvSpPr/>
          <p:nvPr/>
        </p:nvSpPr>
        <p:spPr>
          <a:xfrm>
            <a:off x="5703760" y="1778471"/>
            <a:ext cx="2051824" cy="946465"/>
          </a:xfrm>
          <a:prstGeom prst="wedgeRoundRectCallout">
            <a:avLst>
              <a:gd name="adj1" fmla="val -59388"/>
              <a:gd name="adj2" fmla="val 69641"/>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en-US" dirty="0">
                <a:solidFill>
                  <a:prstClr val="white"/>
                </a:solidFill>
                <a:latin typeface="Calibri" panose="020F0502020204030204"/>
              </a:rPr>
              <a:t>Use Q&amp;A to ask submit questions</a:t>
            </a:r>
          </a:p>
        </p:txBody>
      </p:sp>
      <p:sp>
        <p:nvSpPr>
          <p:cNvPr id="3" name="TextBox 2">
            <a:extLst>
              <a:ext uri="{FF2B5EF4-FFF2-40B4-BE49-F238E27FC236}">
                <a16:creationId xmlns:a16="http://schemas.microsoft.com/office/drawing/2014/main" id="{1AFD45D9-8363-40B4-967E-806D739501FA}"/>
              </a:ext>
            </a:extLst>
          </p:cNvPr>
          <p:cNvSpPr txBox="1"/>
          <p:nvPr/>
        </p:nvSpPr>
        <p:spPr>
          <a:xfrm>
            <a:off x="577115" y="4596742"/>
            <a:ext cx="5272141" cy="1015663"/>
          </a:xfrm>
          <a:prstGeom prst="rect">
            <a:avLst/>
          </a:prstGeom>
          <a:noFill/>
        </p:spPr>
        <p:txBody>
          <a:bodyPr wrap="square" rtlCol="0">
            <a:spAutoFit/>
          </a:bodyPr>
          <a:lstStyle/>
          <a:p>
            <a:r>
              <a:rPr lang="en-US" sz="2000" dirty="0"/>
              <a:t>For technical difficulties, contact Allison Butler:</a:t>
            </a:r>
          </a:p>
          <a:p>
            <a:r>
              <a:rPr lang="en-US" sz="2000" dirty="0">
                <a:hlinkClick r:id="rId5"/>
              </a:rPr>
              <a:t>Butler_a@cde.state.co.us</a:t>
            </a:r>
            <a:endParaRPr lang="en-US" sz="2000" dirty="0"/>
          </a:p>
          <a:p>
            <a:r>
              <a:rPr lang="en-US" sz="2000" dirty="0"/>
              <a:t>303-242-6830</a:t>
            </a:r>
          </a:p>
        </p:txBody>
      </p:sp>
    </p:spTree>
    <p:custDataLst>
      <p:tags r:id="rId1"/>
    </p:custDataLst>
    <p:extLst>
      <p:ext uri="{BB962C8B-B14F-4D97-AF65-F5344CB8AC3E}">
        <p14:creationId xmlns:p14="http://schemas.microsoft.com/office/powerpoint/2010/main" val="855574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BD525-6F10-4035-978A-40B2F5F8EE10}"/>
              </a:ext>
            </a:extLst>
          </p:cNvPr>
          <p:cNvSpPr>
            <a:spLocks noGrp="1"/>
          </p:cNvSpPr>
          <p:nvPr>
            <p:ph type="title"/>
          </p:nvPr>
        </p:nvSpPr>
        <p:spPr/>
        <p:txBody>
          <a:bodyPr/>
          <a:lstStyle/>
          <a:p>
            <a:r>
              <a:rPr lang="en-US"/>
              <a:t>The Food Bank for Larimer County</a:t>
            </a:r>
            <a:endParaRPr lang="en-US" dirty="0"/>
          </a:p>
        </p:txBody>
      </p:sp>
      <p:sp>
        <p:nvSpPr>
          <p:cNvPr id="3" name="Content Placeholder 2">
            <a:extLst>
              <a:ext uri="{FF2B5EF4-FFF2-40B4-BE49-F238E27FC236}">
                <a16:creationId xmlns:a16="http://schemas.microsoft.com/office/drawing/2014/main" id="{A67909BD-7263-4C84-8774-721B72F443B0}"/>
              </a:ext>
            </a:extLst>
          </p:cNvPr>
          <p:cNvSpPr>
            <a:spLocks noGrp="1"/>
          </p:cNvSpPr>
          <p:nvPr>
            <p:ph idx="1"/>
          </p:nvPr>
        </p:nvSpPr>
        <p:spPr>
          <a:xfrm>
            <a:off x="628651" y="2226469"/>
            <a:ext cx="3229916" cy="3363555"/>
          </a:xfrm>
        </p:spPr>
        <p:txBody>
          <a:bodyPr/>
          <a:lstStyle/>
          <a:p>
            <a:r>
              <a:rPr lang="en-US" dirty="0"/>
              <a:t>The Lunch Lab</a:t>
            </a:r>
          </a:p>
          <a:p>
            <a:pPr lvl="1"/>
            <a:r>
              <a:rPr lang="en-US" dirty="0"/>
              <a:t>Mobile meal program</a:t>
            </a:r>
          </a:p>
          <a:p>
            <a:pPr lvl="1"/>
            <a:r>
              <a:rPr lang="en-US" dirty="0"/>
              <a:t>Program rebrand to reduce stigma and increase fun</a:t>
            </a:r>
          </a:p>
          <a:p>
            <a:pPr lvl="2"/>
            <a:r>
              <a:rPr lang="en-US" dirty="0"/>
              <a:t>Kid-centric</a:t>
            </a:r>
          </a:p>
          <a:p>
            <a:pPr lvl="2"/>
            <a:r>
              <a:rPr lang="en-US" dirty="0"/>
              <a:t>No Food Bank logo</a:t>
            </a:r>
          </a:p>
          <a:p>
            <a:pPr lvl="1"/>
            <a:r>
              <a:rPr lang="en-US" dirty="0"/>
              <a:t>Increasing participation</a:t>
            </a:r>
          </a:p>
          <a:p>
            <a:pPr lvl="2"/>
            <a:r>
              <a:rPr lang="en-US" dirty="0"/>
              <a:t>Punch cards, prizes, free books, bubble machine</a:t>
            </a:r>
          </a:p>
          <a:p>
            <a:pPr marL="342900" lvl="1" indent="0">
              <a:buNone/>
            </a:pPr>
            <a:endParaRPr lang="en-US" dirty="0"/>
          </a:p>
          <a:p>
            <a:endParaRPr lang="en-US" dirty="0"/>
          </a:p>
        </p:txBody>
      </p:sp>
      <p:pic>
        <p:nvPicPr>
          <p:cNvPr id="11" name="Picture 10" descr="A picture containing text&#10;&#10;Description automatically generated">
            <a:extLst>
              <a:ext uri="{FF2B5EF4-FFF2-40B4-BE49-F238E27FC236}">
                <a16:creationId xmlns:a16="http://schemas.microsoft.com/office/drawing/2014/main" id="{AE9D8E9D-9A25-45F1-B7D5-0A886DFD2F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4800" y="2125267"/>
            <a:ext cx="3886145" cy="2914610"/>
          </a:xfrm>
          <a:prstGeom prst="rect">
            <a:avLst/>
          </a:prstGeom>
        </p:spPr>
      </p:pic>
    </p:spTree>
    <p:custDataLst>
      <p:tags r:id="rId1"/>
    </p:custDataLst>
    <p:extLst>
      <p:ext uri="{BB962C8B-B14F-4D97-AF65-F5344CB8AC3E}">
        <p14:creationId xmlns:p14="http://schemas.microsoft.com/office/powerpoint/2010/main" val="493179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B16A4-AD3F-4AE4-8DFC-0BD0FAB37237}"/>
              </a:ext>
            </a:extLst>
          </p:cNvPr>
          <p:cNvSpPr>
            <a:spLocks noGrp="1"/>
          </p:cNvSpPr>
          <p:nvPr>
            <p:ph type="title"/>
          </p:nvPr>
        </p:nvSpPr>
        <p:spPr/>
        <p:txBody>
          <a:bodyPr/>
          <a:lstStyle/>
          <a:p>
            <a:r>
              <a:rPr lang="en-US" dirty="0"/>
              <a:t>The Food Bank for Larimer County</a:t>
            </a:r>
          </a:p>
        </p:txBody>
      </p:sp>
      <p:sp>
        <p:nvSpPr>
          <p:cNvPr id="3" name="Content Placeholder 2">
            <a:extLst>
              <a:ext uri="{FF2B5EF4-FFF2-40B4-BE49-F238E27FC236}">
                <a16:creationId xmlns:a16="http://schemas.microsoft.com/office/drawing/2014/main" id="{41ED622C-D1A0-4955-B05D-9914A80ECF6A}"/>
              </a:ext>
            </a:extLst>
          </p:cNvPr>
          <p:cNvSpPr>
            <a:spLocks noGrp="1"/>
          </p:cNvSpPr>
          <p:nvPr>
            <p:ph idx="1"/>
          </p:nvPr>
        </p:nvSpPr>
        <p:spPr>
          <a:xfrm>
            <a:off x="668992" y="2085698"/>
            <a:ext cx="3686968" cy="3323457"/>
          </a:xfrm>
        </p:spPr>
        <p:txBody>
          <a:bodyPr>
            <a:normAutofit fontScale="92500" lnSpcReduction="10000"/>
          </a:bodyPr>
          <a:lstStyle/>
          <a:p>
            <a:r>
              <a:rPr lang="en-US" dirty="0"/>
              <a:t>Community partnerships</a:t>
            </a:r>
          </a:p>
          <a:p>
            <a:pPr lvl="1"/>
            <a:r>
              <a:rPr lang="en-US" dirty="0"/>
              <a:t>Meeting children where they congregate</a:t>
            </a:r>
          </a:p>
          <a:p>
            <a:pPr lvl="1"/>
            <a:r>
              <a:rPr lang="en-US" dirty="0"/>
              <a:t>Parks, libraries, housing locations, Farmer’s Market</a:t>
            </a:r>
          </a:p>
          <a:p>
            <a:pPr lvl="1"/>
            <a:r>
              <a:rPr lang="en-US" dirty="0"/>
              <a:t>Activity partners</a:t>
            </a:r>
          </a:p>
          <a:p>
            <a:pPr lvl="2"/>
            <a:r>
              <a:rPr lang="en-US" dirty="0"/>
              <a:t>Bookmobile, Parks &amp; Rec, UC Health</a:t>
            </a:r>
          </a:p>
          <a:p>
            <a:pPr lvl="1"/>
            <a:endParaRPr lang="en-US" dirty="0"/>
          </a:p>
          <a:p>
            <a:r>
              <a:rPr lang="en-US" dirty="0"/>
              <a:t>Adult meals</a:t>
            </a:r>
          </a:p>
          <a:p>
            <a:pPr lvl="1"/>
            <a:r>
              <a:rPr lang="en-US" dirty="0"/>
              <a:t>Grant funded</a:t>
            </a:r>
          </a:p>
          <a:p>
            <a:pPr lvl="1"/>
            <a:r>
              <a:rPr lang="en-US" dirty="0"/>
              <a:t>Provide dignity</a:t>
            </a:r>
          </a:p>
          <a:p>
            <a:pPr lvl="1"/>
            <a:r>
              <a:rPr lang="en-US" dirty="0"/>
              <a:t>Model healthy eating</a:t>
            </a:r>
          </a:p>
          <a:p>
            <a:endParaRPr lang="en-US" dirty="0"/>
          </a:p>
          <a:p>
            <a:endParaRPr lang="en-US" dirty="0"/>
          </a:p>
          <a:p>
            <a:endParaRPr lang="en-US" dirty="0"/>
          </a:p>
        </p:txBody>
      </p:sp>
      <p:pic>
        <p:nvPicPr>
          <p:cNvPr id="6" name="Picture 5" descr="A picture containing text, outdoor, person, sky&#10;&#10;Description automatically generated">
            <a:extLst>
              <a:ext uri="{FF2B5EF4-FFF2-40B4-BE49-F238E27FC236}">
                <a16:creationId xmlns:a16="http://schemas.microsoft.com/office/drawing/2014/main" id="{7EAAD0D1-A38C-48FF-ABF6-F0FD347F1B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9445" y="2467625"/>
            <a:ext cx="3564457" cy="2376305"/>
          </a:xfrm>
          <a:prstGeom prst="rect">
            <a:avLst/>
          </a:prstGeom>
        </p:spPr>
      </p:pic>
      <p:sp>
        <p:nvSpPr>
          <p:cNvPr id="5" name="TextBox 4">
            <a:extLst>
              <a:ext uri="{FF2B5EF4-FFF2-40B4-BE49-F238E27FC236}">
                <a16:creationId xmlns:a16="http://schemas.microsoft.com/office/drawing/2014/main" id="{13A7C407-0C28-467F-888B-799685BEED33}"/>
              </a:ext>
            </a:extLst>
          </p:cNvPr>
          <p:cNvSpPr txBox="1"/>
          <p:nvPr/>
        </p:nvSpPr>
        <p:spPr>
          <a:xfrm>
            <a:off x="3356673" y="5409155"/>
            <a:ext cx="5023467" cy="1015663"/>
          </a:xfrm>
          <a:prstGeom prst="rect">
            <a:avLst/>
          </a:prstGeom>
          <a:noFill/>
        </p:spPr>
        <p:txBody>
          <a:bodyPr wrap="square" rtlCol="0">
            <a:spAutoFit/>
          </a:bodyPr>
          <a:lstStyle/>
          <a:p>
            <a:pPr algn="r"/>
            <a:r>
              <a:rPr lang="en-US" sz="2000" b="1" dirty="0">
                <a:solidFill>
                  <a:srgbClr val="92D050"/>
                </a:solidFill>
              </a:rPr>
              <a:t>Contact Information:</a:t>
            </a:r>
          </a:p>
          <a:p>
            <a:pPr algn="r"/>
            <a:r>
              <a:rPr lang="en-US" sz="2000" dirty="0">
                <a:solidFill>
                  <a:srgbClr val="92D050"/>
                </a:solidFill>
              </a:rPr>
              <a:t>Diane Matthews</a:t>
            </a:r>
          </a:p>
          <a:p>
            <a:pPr algn="r"/>
            <a:r>
              <a:rPr lang="en-US" sz="2000" dirty="0">
                <a:solidFill>
                  <a:srgbClr val="92D050"/>
                </a:solidFill>
              </a:rPr>
              <a:t>Dmatthews@foodbanklarimer.org </a:t>
            </a:r>
          </a:p>
        </p:txBody>
      </p:sp>
    </p:spTree>
    <p:custDataLst>
      <p:tags r:id="rId1"/>
    </p:custDataLst>
    <p:extLst>
      <p:ext uri="{BB962C8B-B14F-4D97-AF65-F5344CB8AC3E}">
        <p14:creationId xmlns:p14="http://schemas.microsoft.com/office/powerpoint/2010/main" val="998984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995" y="1718586"/>
            <a:ext cx="2439549" cy="1320875"/>
          </a:xfrm>
        </p:spPr>
        <p:txBody>
          <a:bodyPr>
            <a:noAutofit/>
          </a:bodyPr>
          <a:lstStyle/>
          <a:p>
            <a:r>
              <a:rPr lang="en-US" sz="2400" dirty="0"/>
              <a:t>Share Our Strength’s Cooking Matters Colorado </a:t>
            </a:r>
          </a:p>
        </p:txBody>
      </p:sp>
      <p:sp>
        <p:nvSpPr>
          <p:cNvPr id="3" name="Subtitle 2"/>
          <p:cNvSpPr>
            <a:spLocks noGrp="1"/>
          </p:cNvSpPr>
          <p:nvPr>
            <p:ph type="subTitle" idx="1"/>
          </p:nvPr>
        </p:nvSpPr>
        <p:spPr>
          <a:xfrm>
            <a:off x="911995" y="3100412"/>
            <a:ext cx="2589196" cy="1436256"/>
          </a:xfrm>
        </p:spPr>
        <p:txBody>
          <a:bodyPr>
            <a:noAutofit/>
          </a:bodyPr>
          <a:lstStyle/>
          <a:p>
            <a:r>
              <a:rPr lang="en-US" sz="1607" b="1" dirty="0"/>
              <a:t>Sara Diedrich - Program Manager</a:t>
            </a:r>
          </a:p>
          <a:p>
            <a:r>
              <a:rPr lang="en-US" sz="1607" b="1" dirty="0"/>
              <a:t>sdiedrich@strength.org</a:t>
            </a:r>
          </a:p>
          <a:p>
            <a:endParaRPr lang="en-US" sz="1607" b="1" dirty="0"/>
          </a:p>
          <a:p>
            <a:r>
              <a:rPr lang="en-US" sz="1607" b="1" dirty="0"/>
              <a:t>Maria Ashley – Program Manager</a:t>
            </a:r>
          </a:p>
          <a:p>
            <a:r>
              <a:rPr lang="en-US" sz="1607" b="1" dirty="0"/>
              <a:t>mashley@strength.org</a:t>
            </a:r>
          </a:p>
        </p:txBody>
      </p:sp>
    </p:spTree>
    <p:extLst>
      <p:ext uri="{BB962C8B-B14F-4D97-AF65-F5344CB8AC3E}">
        <p14:creationId xmlns:p14="http://schemas.microsoft.com/office/powerpoint/2010/main" val="1940636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933E64-59CB-466D-8FFF-F955E9D164AD}"/>
              </a:ext>
            </a:extLst>
          </p:cNvPr>
          <p:cNvSpPr>
            <a:spLocks noGrp="1"/>
          </p:cNvSpPr>
          <p:nvPr>
            <p:ph type="title"/>
          </p:nvPr>
        </p:nvSpPr>
        <p:spPr/>
        <p:txBody>
          <a:bodyPr/>
          <a:lstStyle/>
          <a:p>
            <a:r>
              <a:rPr lang="en-US" dirty="0"/>
              <a:t>P-EBT Updates</a:t>
            </a:r>
          </a:p>
        </p:txBody>
      </p:sp>
      <p:sp>
        <p:nvSpPr>
          <p:cNvPr id="5" name="Content Placeholder 4">
            <a:extLst>
              <a:ext uri="{FF2B5EF4-FFF2-40B4-BE49-F238E27FC236}">
                <a16:creationId xmlns:a16="http://schemas.microsoft.com/office/drawing/2014/main" id="{7835ADD0-A0ED-4621-9C58-023EDBB713DC}"/>
              </a:ext>
            </a:extLst>
          </p:cNvPr>
          <p:cNvSpPr>
            <a:spLocks noGrp="1"/>
          </p:cNvSpPr>
          <p:nvPr>
            <p:ph idx="1"/>
          </p:nvPr>
        </p:nvSpPr>
        <p:spPr>
          <a:xfrm>
            <a:off x="415925" y="1550125"/>
            <a:ext cx="8312150" cy="4734560"/>
          </a:xfrm>
        </p:spPr>
        <p:txBody>
          <a:bodyPr>
            <a:normAutofit fontScale="85000" lnSpcReduction="10000"/>
          </a:bodyPr>
          <a:lstStyle/>
          <a:p>
            <a:pPr marL="342900" indent="-342900">
              <a:lnSpc>
                <a:spcPct val="110000"/>
              </a:lnSpc>
              <a:spcBef>
                <a:spcPts val="0"/>
              </a:spcBef>
              <a:spcAft>
                <a:spcPts val="1200"/>
              </a:spcAft>
              <a:buFont typeface="Symbol" panose="05050102010706020507" pitchFamily="18" charset="2"/>
              <a:buChar char=""/>
            </a:pPr>
            <a:r>
              <a:rPr lang="en-US" sz="2800" dirty="0">
                <a:latin typeface="Calibri" panose="020F0502020204030204" pitchFamily="34" charset="0"/>
              </a:rPr>
              <a:t>Pandemic-EBT (P-EBT) benefits for SY2020-21 are coming soon! </a:t>
            </a:r>
          </a:p>
          <a:p>
            <a:pPr marL="342900" indent="-342900">
              <a:lnSpc>
                <a:spcPct val="110000"/>
              </a:lnSpc>
              <a:spcBef>
                <a:spcPts val="0"/>
              </a:spcBef>
              <a:spcAft>
                <a:spcPts val="1200"/>
              </a:spcAft>
              <a:buFont typeface="Symbol" panose="05050102010706020507" pitchFamily="18" charset="2"/>
              <a:buChar char=""/>
            </a:pPr>
            <a:r>
              <a:rPr lang="en-US" sz="2800" dirty="0">
                <a:latin typeface="Calibri" panose="020F0502020204030204" pitchFamily="34" charset="0"/>
              </a:rPr>
              <a:t>Currently sponsors should:  </a:t>
            </a:r>
          </a:p>
          <a:p>
            <a:pPr lvl="1">
              <a:lnSpc>
                <a:spcPct val="110000"/>
              </a:lnSpc>
              <a:spcBef>
                <a:spcPts val="0"/>
              </a:spcBef>
              <a:spcAft>
                <a:spcPts val="600"/>
              </a:spcAft>
              <a:buFont typeface="Courier New" panose="02070309020205020404" pitchFamily="49" charset="0"/>
              <a:buChar char="o"/>
            </a:pPr>
            <a:r>
              <a:rPr lang="en-US" sz="2600" dirty="0">
                <a:latin typeface="Calibri" panose="020F0502020204030204" pitchFamily="34" charset="0"/>
              </a:rPr>
              <a:t>Complete direct certification uploads as much as possible</a:t>
            </a:r>
          </a:p>
          <a:p>
            <a:pPr lvl="1">
              <a:lnSpc>
                <a:spcPct val="110000"/>
              </a:lnSpc>
              <a:spcBef>
                <a:spcPts val="0"/>
              </a:spcBef>
              <a:spcAft>
                <a:spcPts val="600"/>
              </a:spcAft>
              <a:buFont typeface="Courier New" panose="02070309020205020404" pitchFamily="49" charset="0"/>
              <a:buChar char="o"/>
            </a:pPr>
            <a:r>
              <a:rPr lang="en-US" sz="2600" dirty="0">
                <a:latin typeface="Calibri" panose="020F0502020204030204" pitchFamily="34" charset="0"/>
              </a:rPr>
              <a:t>Encourage families to continue to apply for free and reduced-price meals</a:t>
            </a:r>
          </a:p>
          <a:p>
            <a:pPr lvl="1">
              <a:lnSpc>
                <a:spcPct val="110000"/>
              </a:lnSpc>
              <a:spcBef>
                <a:spcPts val="0"/>
              </a:spcBef>
              <a:spcAft>
                <a:spcPts val="600"/>
              </a:spcAft>
              <a:buFont typeface="Courier New" panose="02070309020205020404" pitchFamily="49" charset="0"/>
              <a:buChar char="o"/>
            </a:pPr>
            <a:r>
              <a:rPr lang="en-US" sz="2600" dirty="0">
                <a:latin typeface="Calibri" panose="020F0502020204030204" pitchFamily="34" charset="0"/>
              </a:rPr>
              <a:t>Encourage families to ensure mailing address, phone number and email are up to date within parent portals and/or at the district level</a:t>
            </a:r>
          </a:p>
          <a:p>
            <a:pPr lvl="2">
              <a:lnSpc>
                <a:spcPct val="110000"/>
              </a:lnSpc>
              <a:spcBef>
                <a:spcPts val="0"/>
              </a:spcBef>
              <a:spcAft>
                <a:spcPts val="600"/>
              </a:spcAft>
              <a:buFont typeface="Wingdings" panose="05000000000000000000" pitchFamily="2" charset="2"/>
              <a:buChar char="§"/>
            </a:pPr>
            <a:r>
              <a:rPr lang="en-US" sz="2200" b="1" dirty="0">
                <a:latin typeface="Calibri" panose="020F0502020204030204" pitchFamily="34" charset="0"/>
              </a:rPr>
              <a:t>Ensure pertinent staff in your district responsible for updating student household information are in the know! </a:t>
            </a: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latin typeface="Calibri" panose="020F0502020204030204" pitchFamily="34" charset="0"/>
              </a:rPr>
              <a:t> </a:t>
            </a:r>
          </a:p>
          <a:p>
            <a:endParaRPr lang="en-US" dirty="0"/>
          </a:p>
        </p:txBody>
      </p:sp>
      <p:sp>
        <p:nvSpPr>
          <p:cNvPr id="3" name="Slide Number Placeholder 2">
            <a:extLst>
              <a:ext uri="{FF2B5EF4-FFF2-40B4-BE49-F238E27FC236}">
                <a16:creationId xmlns:a16="http://schemas.microsoft.com/office/drawing/2014/main" id="{F63C5142-619C-4F12-BAB8-FDC72823B185}"/>
              </a:ext>
            </a:extLst>
          </p:cNvPr>
          <p:cNvSpPr>
            <a:spLocks noGrp="1"/>
          </p:cNvSpPr>
          <p:nvPr>
            <p:ph type="sldNum" sz="quarter" idx="12"/>
          </p:nvPr>
        </p:nvSpPr>
        <p:spPr/>
        <p:txBody>
          <a:bodyPr/>
          <a:lstStyle/>
          <a:p>
            <a:fld id="{C479D5F6-EDCB-402A-AC08-4943A1820E8F}" type="slidenum">
              <a:rPr lang="en-US" smtClean="0"/>
              <a:pPr/>
              <a:t>23</a:t>
            </a:fld>
            <a:endParaRPr lang="en-US" dirty="0"/>
          </a:p>
        </p:txBody>
      </p:sp>
    </p:spTree>
    <p:custDataLst>
      <p:tags r:id="rId1"/>
    </p:custDataLst>
    <p:extLst>
      <p:ext uri="{BB962C8B-B14F-4D97-AF65-F5344CB8AC3E}">
        <p14:creationId xmlns:p14="http://schemas.microsoft.com/office/powerpoint/2010/main" val="3823549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933E64-59CB-466D-8FFF-F955E9D164AD}"/>
              </a:ext>
            </a:extLst>
          </p:cNvPr>
          <p:cNvSpPr>
            <a:spLocks noGrp="1"/>
          </p:cNvSpPr>
          <p:nvPr>
            <p:ph type="title"/>
          </p:nvPr>
        </p:nvSpPr>
        <p:spPr/>
        <p:txBody>
          <a:bodyPr/>
          <a:lstStyle/>
          <a:p>
            <a:r>
              <a:rPr lang="en-US" dirty="0"/>
              <a:t>P-EBT Updates</a:t>
            </a:r>
          </a:p>
        </p:txBody>
      </p:sp>
      <p:sp>
        <p:nvSpPr>
          <p:cNvPr id="5" name="Content Placeholder 4">
            <a:extLst>
              <a:ext uri="{FF2B5EF4-FFF2-40B4-BE49-F238E27FC236}">
                <a16:creationId xmlns:a16="http://schemas.microsoft.com/office/drawing/2014/main" id="{7835ADD0-A0ED-4621-9C58-023EDBB713DC}"/>
              </a:ext>
            </a:extLst>
          </p:cNvPr>
          <p:cNvSpPr>
            <a:spLocks noGrp="1"/>
          </p:cNvSpPr>
          <p:nvPr>
            <p:ph idx="1"/>
          </p:nvPr>
        </p:nvSpPr>
        <p:spPr>
          <a:xfrm>
            <a:off x="423182" y="1462096"/>
            <a:ext cx="8297636" cy="4850674"/>
          </a:xfrm>
        </p:spPr>
        <p:txBody>
          <a:bodyPr>
            <a:normAutofit fontScale="62500" lnSpcReduction="20000"/>
          </a:bodyPr>
          <a:lstStyle/>
          <a:p>
            <a:pPr marL="342900" indent="-342900">
              <a:lnSpc>
                <a:spcPct val="120000"/>
              </a:lnSpc>
              <a:spcBef>
                <a:spcPts val="0"/>
              </a:spcBef>
              <a:spcAft>
                <a:spcPts val="1200"/>
              </a:spcAft>
              <a:buFont typeface="Symbol" panose="05050102010706020507" pitchFamily="18" charset="2"/>
              <a:buChar char=""/>
            </a:pPr>
            <a:r>
              <a:rPr lang="en-US" sz="3800" dirty="0">
                <a:latin typeface="Calibri" panose="020F0502020204030204" pitchFamily="34" charset="0"/>
              </a:rPr>
              <a:t>P-EBT benefits to be auto-issued to eligible students based on up-to-date sponsor level data for: </a:t>
            </a:r>
          </a:p>
          <a:p>
            <a:pPr lvl="1">
              <a:lnSpc>
                <a:spcPct val="120000"/>
              </a:lnSpc>
              <a:spcBef>
                <a:spcPts val="0"/>
              </a:spcBef>
              <a:spcAft>
                <a:spcPts val="600"/>
              </a:spcAft>
              <a:buFont typeface="Courier New" panose="02070309020205020404" pitchFamily="49" charset="0"/>
              <a:buChar char="o"/>
            </a:pPr>
            <a:r>
              <a:rPr lang="en-US" sz="3500" dirty="0">
                <a:latin typeface="Calibri" panose="020F0502020204030204" pitchFamily="34" charset="0"/>
              </a:rPr>
              <a:t>Student eligibility status  </a:t>
            </a:r>
          </a:p>
          <a:p>
            <a:pPr lvl="1">
              <a:lnSpc>
                <a:spcPct val="120000"/>
              </a:lnSpc>
              <a:spcBef>
                <a:spcPts val="0"/>
              </a:spcBef>
              <a:spcAft>
                <a:spcPts val="600"/>
              </a:spcAft>
              <a:buFont typeface="Courier New" panose="02070309020205020404" pitchFamily="49" charset="0"/>
              <a:buChar char="o"/>
            </a:pPr>
            <a:r>
              <a:rPr lang="en-US" sz="3500" dirty="0">
                <a:latin typeface="Calibri" panose="020F0502020204030204" pitchFamily="34" charset="0"/>
              </a:rPr>
              <a:t>Household information (mailing address)</a:t>
            </a:r>
          </a:p>
          <a:p>
            <a:pPr lvl="1">
              <a:lnSpc>
                <a:spcPct val="120000"/>
              </a:lnSpc>
              <a:spcBef>
                <a:spcPts val="0"/>
              </a:spcBef>
              <a:spcAft>
                <a:spcPts val="600"/>
              </a:spcAft>
              <a:buFont typeface="Courier New" panose="02070309020205020404" pitchFamily="49" charset="0"/>
              <a:buChar char="o"/>
            </a:pPr>
            <a:r>
              <a:rPr lang="en-US" sz="3500" dirty="0">
                <a:latin typeface="Calibri" panose="020F0502020204030204" pitchFamily="34" charset="0"/>
              </a:rPr>
              <a:t>Hybrid schedules, remote or in-person</a:t>
            </a:r>
          </a:p>
          <a:p>
            <a:pPr marL="342900" indent="-342900">
              <a:lnSpc>
                <a:spcPct val="120000"/>
              </a:lnSpc>
              <a:spcBef>
                <a:spcPts val="0"/>
              </a:spcBef>
              <a:spcAft>
                <a:spcPts val="1200"/>
              </a:spcAft>
              <a:buFont typeface="Symbol" panose="05050102010706020507" pitchFamily="18" charset="2"/>
              <a:buChar char=""/>
            </a:pPr>
            <a:r>
              <a:rPr lang="en-US" sz="3800" dirty="0">
                <a:latin typeface="Calibri" panose="020F0502020204030204" pitchFamily="34" charset="0"/>
              </a:rPr>
              <a:t>Please help collect information for Hybrid schedules by completing this form:</a:t>
            </a:r>
          </a:p>
          <a:p>
            <a:pPr marL="342900" indent="-342900">
              <a:lnSpc>
                <a:spcPct val="120000"/>
              </a:lnSpc>
              <a:spcBef>
                <a:spcPts val="0"/>
              </a:spcBef>
              <a:spcAft>
                <a:spcPts val="1200"/>
              </a:spcAft>
              <a:buFont typeface="Symbol" panose="05050102010706020507" pitchFamily="18" charset="2"/>
              <a:buChar char=""/>
            </a:pPr>
            <a:r>
              <a:rPr lang="en-US" sz="3800" dirty="0">
                <a:latin typeface="Calibri" panose="020F0502020204030204" pitchFamily="34" charset="0"/>
              </a:rPr>
              <a:t>Hybrid schedule information will help determine simplified assumptions for P-EBT benefit amounts </a:t>
            </a:r>
          </a:p>
          <a:p>
            <a:pPr marL="342900" indent="-342900">
              <a:lnSpc>
                <a:spcPct val="120000"/>
              </a:lnSpc>
              <a:spcBef>
                <a:spcPts val="0"/>
              </a:spcBef>
              <a:spcAft>
                <a:spcPts val="1200"/>
              </a:spcAft>
              <a:buFont typeface="Symbol" panose="05050102010706020507" pitchFamily="18" charset="2"/>
              <a:buChar char=""/>
            </a:pPr>
            <a:r>
              <a:rPr lang="en-US" sz="3800" dirty="0">
                <a:latin typeface="Calibri" panose="020F0502020204030204" pitchFamily="34" charset="0"/>
              </a:rPr>
              <a:t>For questions, contact </a:t>
            </a:r>
            <a:r>
              <a:rPr lang="en-US" sz="3800" u="sng" dirty="0">
                <a:solidFill>
                  <a:srgbClr val="0563C1"/>
                </a:solidFill>
                <a:effectLst/>
                <a:latin typeface="Calibri" panose="020F0502020204030204" pitchFamily="34" charset="0"/>
                <a:ea typeface="Calibri" panose="020F0502020204030204" pitchFamily="34" charset="0"/>
                <a:hlinkClick r:id="rId3"/>
              </a:rPr>
              <a:t>free&amp;reducedpriceschoolmeals@cde.state.co.us</a:t>
            </a:r>
            <a:endParaRPr lang="en-US" sz="3800" dirty="0">
              <a:effectLst/>
              <a:latin typeface="Calibri" panose="020F0502020204030204" pitchFamily="34" charset="0"/>
              <a:ea typeface="Calibri" panose="020F0502020204030204" pitchFamily="34" charset="0"/>
            </a:endParaRPr>
          </a:p>
        </p:txBody>
      </p:sp>
      <p:sp>
        <p:nvSpPr>
          <p:cNvPr id="3" name="Slide Number Placeholder 2">
            <a:extLst>
              <a:ext uri="{FF2B5EF4-FFF2-40B4-BE49-F238E27FC236}">
                <a16:creationId xmlns:a16="http://schemas.microsoft.com/office/drawing/2014/main" id="{F63C5142-619C-4F12-BAB8-FDC72823B185}"/>
              </a:ext>
            </a:extLst>
          </p:cNvPr>
          <p:cNvSpPr>
            <a:spLocks noGrp="1"/>
          </p:cNvSpPr>
          <p:nvPr>
            <p:ph type="sldNum" sz="quarter" idx="12"/>
          </p:nvPr>
        </p:nvSpPr>
        <p:spPr/>
        <p:txBody>
          <a:bodyPr/>
          <a:lstStyle/>
          <a:p>
            <a:fld id="{C479D5F6-EDCB-402A-AC08-4943A1820E8F}" type="slidenum">
              <a:rPr lang="en-US" smtClean="0"/>
              <a:pPr/>
              <a:t>24</a:t>
            </a:fld>
            <a:endParaRPr lang="en-US" dirty="0"/>
          </a:p>
        </p:txBody>
      </p:sp>
    </p:spTree>
    <p:custDataLst>
      <p:tags r:id="rId1"/>
    </p:custDataLst>
    <p:extLst>
      <p:ext uri="{BB962C8B-B14F-4D97-AF65-F5344CB8AC3E}">
        <p14:creationId xmlns:p14="http://schemas.microsoft.com/office/powerpoint/2010/main" val="665503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0304795-4A79-4E7D-805D-3F23A5BBA1E0}"/>
              </a:ext>
            </a:extLst>
          </p:cNvPr>
          <p:cNvSpPr>
            <a:spLocks noGrp="1"/>
          </p:cNvSpPr>
          <p:nvPr>
            <p:ph type="sldNum" sz="quarter" idx="12"/>
          </p:nvPr>
        </p:nvSpPr>
        <p:spPr/>
        <p:txBody>
          <a:bodyPr/>
          <a:lstStyle/>
          <a:p>
            <a:fld id="{C479D5F6-EDCB-402A-AC08-4943A1820E8F}" type="slidenum">
              <a:rPr lang="en-US" smtClean="0"/>
              <a:pPr/>
              <a:t>25</a:t>
            </a:fld>
            <a:endParaRPr lang="en-US" dirty="0"/>
          </a:p>
        </p:txBody>
      </p:sp>
      <p:pic>
        <p:nvPicPr>
          <p:cNvPr id="6" name="Graphic 5" descr="Customer review with solid fill">
            <a:extLst>
              <a:ext uri="{FF2B5EF4-FFF2-40B4-BE49-F238E27FC236}">
                <a16:creationId xmlns:a16="http://schemas.microsoft.com/office/drawing/2014/main" id="{70FA4502-7376-4426-A95D-AC5EB82CAD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18723" y="2524091"/>
            <a:ext cx="2906553" cy="2906553"/>
          </a:xfrm>
          <a:prstGeom prst="rect">
            <a:avLst/>
          </a:prstGeom>
        </p:spPr>
      </p:pic>
      <p:sp>
        <p:nvSpPr>
          <p:cNvPr id="7" name="Title 1">
            <a:extLst>
              <a:ext uri="{FF2B5EF4-FFF2-40B4-BE49-F238E27FC236}">
                <a16:creationId xmlns:a16="http://schemas.microsoft.com/office/drawing/2014/main" id="{7893939B-99F3-499C-8634-576E1E672971}"/>
              </a:ext>
            </a:extLst>
          </p:cNvPr>
          <p:cNvSpPr>
            <a:spLocks noGrp="1"/>
          </p:cNvSpPr>
          <p:nvPr>
            <p:ph type="ctrTitle"/>
          </p:nvPr>
        </p:nvSpPr>
        <p:spPr>
          <a:xfrm>
            <a:off x="685800" y="1982399"/>
            <a:ext cx="7772400" cy="2337620"/>
          </a:xfrm>
        </p:spPr>
        <p:txBody>
          <a:bodyPr/>
          <a:lstStyle/>
          <a:p>
            <a:r>
              <a:rPr lang="en-US" dirty="0"/>
              <a:t>Questions?</a:t>
            </a:r>
          </a:p>
        </p:txBody>
      </p:sp>
    </p:spTree>
    <p:custDataLst>
      <p:tags r:id="rId1"/>
    </p:custDataLst>
    <p:extLst>
      <p:ext uri="{BB962C8B-B14F-4D97-AF65-F5344CB8AC3E}">
        <p14:creationId xmlns:p14="http://schemas.microsoft.com/office/powerpoint/2010/main" val="4278139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2121A-7138-4F9B-9A55-89E9F765EB5A}"/>
              </a:ext>
            </a:extLst>
          </p:cNvPr>
          <p:cNvSpPr>
            <a:spLocks noGrp="1"/>
          </p:cNvSpPr>
          <p:nvPr>
            <p:ph type="title"/>
          </p:nvPr>
        </p:nvSpPr>
        <p:spPr/>
        <p:txBody>
          <a:bodyPr/>
          <a:lstStyle/>
          <a:p>
            <a:r>
              <a:rPr lang="en-US" dirty="0"/>
              <a:t>Training Evaluation and Certificate </a:t>
            </a:r>
          </a:p>
        </p:txBody>
      </p:sp>
      <p:sp>
        <p:nvSpPr>
          <p:cNvPr id="3" name="Content Placeholder 2">
            <a:extLst>
              <a:ext uri="{FF2B5EF4-FFF2-40B4-BE49-F238E27FC236}">
                <a16:creationId xmlns:a16="http://schemas.microsoft.com/office/drawing/2014/main" id="{6B0E4B92-5AA3-4C5B-BD10-B5B1427327E4}"/>
              </a:ext>
            </a:extLst>
          </p:cNvPr>
          <p:cNvSpPr>
            <a:spLocks noGrp="1"/>
          </p:cNvSpPr>
          <p:nvPr>
            <p:ph idx="1"/>
          </p:nvPr>
        </p:nvSpPr>
        <p:spPr/>
        <p:txBody>
          <a:bodyPr/>
          <a:lstStyle/>
          <a:p>
            <a:r>
              <a:rPr lang="en-US" dirty="0"/>
              <a:t>Click this link to complete a quick training evaluation</a:t>
            </a:r>
          </a:p>
          <a:p>
            <a:pPr lvl="1"/>
            <a:r>
              <a:rPr lang="en-US" dirty="0">
                <a:hlinkClick r:id="rId4"/>
              </a:rPr>
              <a:t>https://www.surveymonkey.com/r/TLW5V6N</a:t>
            </a:r>
            <a:endParaRPr lang="en-US" dirty="0"/>
          </a:p>
          <a:p>
            <a:pPr lvl="1"/>
            <a:r>
              <a:rPr lang="en-US" dirty="0"/>
              <a:t>When you submit your evaluation, click “DONE” on the survey thank you page to download your certificate</a:t>
            </a:r>
          </a:p>
        </p:txBody>
      </p:sp>
      <p:sp>
        <p:nvSpPr>
          <p:cNvPr id="4" name="Slide Number Placeholder 3">
            <a:extLst>
              <a:ext uri="{FF2B5EF4-FFF2-40B4-BE49-F238E27FC236}">
                <a16:creationId xmlns:a16="http://schemas.microsoft.com/office/drawing/2014/main" id="{B4D1B077-FB27-42F0-A738-480A6B8F8A13}"/>
              </a:ext>
            </a:extLst>
          </p:cNvPr>
          <p:cNvSpPr>
            <a:spLocks noGrp="1"/>
          </p:cNvSpPr>
          <p:nvPr>
            <p:ph type="sldNum" sz="quarter" idx="12"/>
          </p:nvPr>
        </p:nvSpPr>
        <p:spPr/>
        <p:txBody>
          <a:bodyPr/>
          <a:lstStyle/>
          <a:p>
            <a:fld id="{C479D5F6-EDCB-402A-AC08-4943A1820E8F}" type="slidenum">
              <a:rPr lang="en-US" smtClean="0"/>
              <a:pPr/>
              <a:t>26</a:t>
            </a:fld>
            <a:endParaRPr lang="en-US" dirty="0"/>
          </a:p>
        </p:txBody>
      </p:sp>
      <p:pic>
        <p:nvPicPr>
          <p:cNvPr id="6" name="Picture 5">
            <a:extLst>
              <a:ext uri="{FF2B5EF4-FFF2-40B4-BE49-F238E27FC236}">
                <a16:creationId xmlns:a16="http://schemas.microsoft.com/office/drawing/2014/main" id="{E9AB4E5A-76AD-4DD3-8713-A5D7706A6454}"/>
              </a:ext>
            </a:extLst>
          </p:cNvPr>
          <p:cNvPicPr>
            <a:picLocks noChangeAspect="1"/>
          </p:cNvPicPr>
          <p:nvPr/>
        </p:nvPicPr>
        <p:blipFill>
          <a:blip r:embed="rId5"/>
          <a:stretch>
            <a:fillRect/>
          </a:stretch>
        </p:blipFill>
        <p:spPr>
          <a:xfrm>
            <a:off x="1251771" y="3109012"/>
            <a:ext cx="5360670" cy="2655517"/>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84D02025-1E49-41A6-BD27-0A0A8A4B2991}"/>
              </a:ext>
            </a:extLst>
          </p:cNvPr>
          <p:cNvPicPr>
            <a:picLocks noChangeAspect="1"/>
          </p:cNvPicPr>
          <p:nvPr/>
        </p:nvPicPr>
        <p:blipFill>
          <a:blip r:embed="rId6"/>
          <a:stretch>
            <a:fillRect/>
          </a:stretch>
        </p:blipFill>
        <p:spPr>
          <a:xfrm>
            <a:off x="1251771" y="5252421"/>
            <a:ext cx="2248344" cy="400978"/>
          </a:xfrm>
          <a:prstGeom prst="rect">
            <a:avLst/>
          </a:prstGeom>
        </p:spPr>
      </p:pic>
    </p:spTree>
    <p:custDataLst>
      <p:tags r:id="rId1"/>
    </p:custDataLst>
    <p:extLst>
      <p:ext uri="{BB962C8B-B14F-4D97-AF65-F5344CB8AC3E}">
        <p14:creationId xmlns:p14="http://schemas.microsoft.com/office/powerpoint/2010/main" val="2149362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3E6F4-4A7F-4968-9B15-1BC685F124C6}"/>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F7293161-716D-4D0D-9060-285B54E69D7B}"/>
              </a:ext>
            </a:extLst>
          </p:cNvPr>
          <p:cNvSpPr>
            <a:spLocks noGrp="1"/>
          </p:cNvSpPr>
          <p:nvPr>
            <p:ph type="sldNum" sz="quarter" idx="12"/>
          </p:nvPr>
        </p:nvSpPr>
        <p:spPr>
          <a:xfrm>
            <a:off x="4572000" y="6420923"/>
            <a:ext cx="2057400" cy="365125"/>
          </a:xfrm>
        </p:spPr>
        <p:txBody>
          <a:bodyPr/>
          <a:lstStyle/>
          <a:p>
            <a:fld id="{C479D5F6-EDCB-402A-AC08-4943A1820E8F}" type="slidenum">
              <a:rPr lang="en-US" smtClean="0"/>
              <a:pPr/>
              <a:t>27</a:t>
            </a:fld>
            <a:endParaRPr lang="en-US" dirty="0"/>
          </a:p>
        </p:txBody>
      </p:sp>
      <p:pic>
        <p:nvPicPr>
          <p:cNvPr id="5" name="Content Placeholder 4">
            <a:extLst>
              <a:ext uri="{FF2B5EF4-FFF2-40B4-BE49-F238E27FC236}">
                <a16:creationId xmlns:a16="http://schemas.microsoft.com/office/drawing/2014/main" id="{796D969B-CACF-4AEB-954F-609C0E624317}"/>
              </a:ext>
            </a:extLst>
          </p:cNvPr>
          <p:cNvPicPr>
            <a:picLocks noChangeAspect="1"/>
          </p:cNvPicPr>
          <p:nvPr/>
        </p:nvPicPr>
        <p:blipFill rotWithShape="1">
          <a:blip r:embed="rId4"/>
          <a:srcRect r="1931"/>
          <a:stretch/>
        </p:blipFill>
        <p:spPr>
          <a:xfrm>
            <a:off x="0" y="0"/>
            <a:ext cx="9144000" cy="5266944"/>
          </a:xfrm>
          <a:prstGeom prst="rect">
            <a:avLst/>
          </a:prstGeom>
        </p:spPr>
      </p:pic>
      <p:sp>
        <p:nvSpPr>
          <p:cNvPr id="6" name="TextBox 5">
            <a:extLst>
              <a:ext uri="{FF2B5EF4-FFF2-40B4-BE49-F238E27FC236}">
                <a16:creationId xmlns:a16="http://schemas.microsoft.com/office/drawing/2014/main" id="{6F78C5DE-DC91-4B3E-AB90-4D65D4FCC219}"/>
              </a:ext>
            </a:extLst>
          </p:cNvPr>
          <p:cNvSpPr txBox="1"/>
          <p:nvPr/>
        </p:nvSpPr>
        <p:spPr>
          <a:xfrm>
            <a:off x="1349883" y="3289825"/>
            <a:ext cx="3086100" cy="738664"/>
          </a:xfrm>
          <a:prstGeom prst="rect">
            <a:avLst/>
          </a:prstGeom>
          <a:noFill/>
        </p:spPr>
        <p:txBody>
          <a:bodyPr wrap="square" rtlCol="0">
            <a:spAutoFit/>
          </a:bodyPr>
          <a:lstStyle/>
          <a:p>
            <a:r>
              <a:rPr lang="en-US" sz="2100" dirty="0">
                <a:solidFill>
                  <a:schemeClr val="accent6">
                    <a:lumMod val="60000"/>
                    <a:lumOff val="40000"/>
                  </a:schemeClr>
                </a:solidFill>
              </a:rPr>
              <a:t>Next On the Menu Call: </a:t>
            </a:r>
          </a:p>
          <a:p>
            <a:r>
              <a:rPr lang="en-US" sz="2100" dirty="0">
                <a:solidFill>
                  <a:schemeClr val="accent6">
                    <a:lumMod val="60000"/>
                    <a:lumOff val="40000"/>
                  </a:schemeClr>
                </a:solidFill>
              </a:rPr>
              <a:t>March 25, 2021, 2-3pm</a:t>
            </a:r>
          </a:p>
        </p:txBody>
      </p:sp>
      <p:sp>
        <p:nvSpPr>
          <p:cNvPr id="8" name="TextBox 7">
            <a:extLst>
              <a:ext uri="{FF2B5EF4-FFF2-40B4-BE49-F238E27FC236}">
                <a16:creationId xmlns:a16="http://schemas.microsoft.com/office/drawing/2014/main" id="{EAF3165D-78F4-4AE1-BFF7-194BDE7B2714}"/>
              </a:ext>
            </a:extLst>
          </p:cNvPr>
          <p:cNvSpPr txBox="1"/>
          <p:nvPr/>
        </p:nvSpPr>
        <p:spPr>
          <a:xfrm>
            <a:off x="5117211" y="3287990"/>
            <a:ext cx="3208401" cy="1061829"/>
          </a:xfrm>
          <a:prstGeom prst="rect">
            <a:avLst/>
          </a:prstGeom>
          <a:noFill/>
        </p:spPr>
        <p:txBody>
          <a:bodyPr wrap="square">
            <a:spAutoFit/>
          </a:bodyPr>
          <a:lstStyle/>
          <a:p>
            <a:pPr algn="ctr"/>
            <a:r>
              <a:rPr lang="en-US" sz="2100" dirty="0">
                <a:solidFill>
                  <a:schemeClr val="accent6">
                    <a:lumMod val="60000"/>
                    <a:lumOff val="40000"/>
                  </a:schemeClr>
                </a:solidFill>
              </a:rPr>
              <a:t>Summer Food Service Program Sponsor Training</a:t>
            </a:r>
          </a:p>
          <a:p>
            <a:pPr algn="ctr"/>
            <a:r>
              <a:rPr lang="en-US" sz="2100" dirty="0">
                <a:solidFill>
                  <a:schemeClr val="accent6">
                    <a:lumMod val="60000"/>
                    <a:lumOff val="40000"/>
                  </a:schemeClr>
                </a:solidFill>
              </a:rPr>
              <a:t>Part 1</a:t>
            </a:r>
          </a:p>
        </p:txBody>
      </p:sp>
    </p:spTree>
    <p:custDataLst>
      <p:tags r:id="rId1"/>
    </p:custDataLst>
    <p:extLst>
      <p:ext uri="{BB962C8B-B14F-4D97-AF65-F5344CB8AC3E}">
        <p14:creationId xmlns:p14="http://schemas.microsoft.com/office/powerpoint/2010/main" val="3452197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40C88D-A04B-4B49-ABCA-36406CF948C9}"/>
              </a:ext>
            </a:extLst>
          </p:cNvPr>
          <p:cNvSpPr>
            <a:spLocks noGrp="1"/>
          </p:cNvSpPr>
          <p:nvPr>
            <p:ph sz="half" idx="1"/>
          </p:nvPr>
        </p:nvSpPr>
        <p:spPr>
          <a:xfrm>
            <a:off x="384100" y="1484305"/>
            <a:ext cx="5017238" cy="4583799"/>
          </a:xfrm>
        </p:spPr>
        <p:txBody>
          <a:bodyPr>
            <a:normAutofit fontScale="92500" lnSpcReduction="10000"/>
          </a:bodyPr>
          <a:lstStyle/>
          <a:p>
            <a:pPr marL="342900" lvl="0" indent="-271463" algn="l" rtl="0">
              <a:lnSpc>
                <a:spcPct val="115000"/>
              </a:lnSpc>
              <a:spcBef>
                <a:spcPts val="675"/>
              </a:spcBef>
              <a:spcAft>
                <a:spcPts val="0"/>
              </a:spcAft>
              <a:buClr>
                <a:srgbClr val="000000"/>
              </a:buClr>
              <a:buSzPts val="2100"/>
              <a:buChar char="•"/>
            </a:pPr>
            <a:r>
              <a:rPr lang="en-US" sz="2400" dirty="0">
                <a:solidFill>
                  <a:srgbClr val="000000"/>
                </a:solidFill>
              </a:rPr>
              <a:t>This presentation will be bilingual with English and Spanish on all slides</a:t>
            </a:r>
          </a:p>
          <a:p>
            <a:pPr marL="342900" lvl="0" indent="-271463" algn="l" rtl="0">
              <a:lnSpc>
                <a:spcPct val="115000"/>
              </a:lnSpc>
              <a:spcBef>
                <a:spcPts val="0"/>
              </a:spcBef>
              <a:spcAft>
                <a:spcPts val="0"/>
              </a:spcAft>
              <a:buClr>
                <a:srgbClr val="000000"/>
              </a:buClr>
              <a:buSzPts val="2100"/>
              <a:buChar char="•"/>
            </a:pPr>
            <a:r>
              <a:rPr lang="en-US" sz="2400" dirty="0">
                <a:solidFill>
                  <a:srgbClr val="000000"/>
                </a:solidFill>
              </a:rPr>
              <a:t>Click Interpretation &gt; English for interpretation</a:t>
            </a:r>
          </a:p>
          <a:p>
            <a:pPr marL="342900" lvl="0" indent="-271463" algn="l" rtl="0">
              <a:lnSpc>
                <a:spcPct val="115000"/>
              </a:lnSpc>
              <a:spcBef>
                <a:spcPts val="0"/>
              </a:spcBef>
              <a:spcAft>
                <a:spcPts val="0"/>
              </a:spcAft>
              <a:buClr>
                <a:srgbClr val="000000"/>
              </a:buClr>
              <a:buSzPts val="2100"/>
              <a:buChar char="•"/>
            </a:pPr>
            <a:r>
              <a:rPr lang="en-US" sz="2400" dirty="0">
                <a:solidFill>
                  <a:srgbClr val="000000"/>
                </a:solidFill>
              </a:rPr>
              <a:t>Click “Mute original Audio” </a:t>
            </a:r>
          </a:p>
          <a:p>
            <a:pPr marL="342900" lvl="0" indent="-271463" algn="l" rtl="0">
              <a:lnSpc>
                <a:spcPct val="115000"/>
              </a:lnSpc>
              <a:spcBef>
                <a:spcPts val="0"/>
              </a:spcBef>
              <a:spcAft>
                <a:spcPts val="0"/>
              </a:spcAft>
              <a:buClr>
                <a:srgbClr val="000000"/>
              </a:buClr>
              <a:buSzPts val="2100"/>
              <a:buChar char="•"/>
            </a:pPr>
            <a:endParaRPr lang="en-US" dirty="0">
              <a:solidFill>
                <a:srgbClr val="000000"/>
              </a:solidFill>
            </a:endParaRPr>
          </a:p>
          <a:p>
            <a:pPr marL="342900" lvl="0" indent="-274647" algn="l" rtl="0">
              <a:lnSpc>
                <a:spcPct val="105000"/>
              </a:lnSpc>
              <a:spcBef>
                <a:spcPts val="300"/>
              </a:spcBef>
              <a:spcAft>
                <a:spcPts val="0"/>
              </a:spcAft>
              <a:buClr>
                <a:srgbClr val="666666"/>
              </a:buClr>
              <a:buSzPts val="2167"/>
              <a:buChar char="•"/>
            </a:pPr>
            <a:r>
              <a:rPr lang="es-ES" sz="2400" i="1" dirty="0">
                <a:solidFill>
                  <a:srgbClr val="666666"/>
                </a:solidFill>
              </a:rPr>
              <a:t>Esta presentación será bilingüe con inglés y español en todas las dispositivas.</a:t>
            </a:r>
          </a:p>
          <a:p>
            <a:pPr marL="342900" lvl="0" indent="-274647" algn="l" rtl="0">
              <a:lnSpc>
                <a:spcPct val="105000"/>
              </a:lnSpc>
              <a:spcBef>
                <a:spcPts val="0"/>
              </a:spcBef>
              <a:spcAft>
                <a:spcPts val="0"/>
              </a:spcAft>
              <a:buClr>
                <a:srgbClr val="666666"/>
              </a:buClr>
              <a:buSzPts val="2167"/>
              <a:buChar char="•"/>
            </a:pPr>
            <a:r>
              <a:rPr lang="es-ES" sz="2400" i="1" dirty="0">
                <a:solidFill>
                  <a:srgbClr val="666666"/>
                </a:solidFill>
              </a:rPr>
              <a:t>Haga clic en Interpretación &gt; Español para traducir </a:t>
            </a:r>
          </a:p>
          <a:p>
            <a:pPr marL="342900" lvl="0" indent="-274647" algn="l" rtl="0">
              <a:lnSpc>
                <a:spcPct val="105000"/>
              </a:lnSpc>
              <a:spcBef>
                <a:spcPts val="0"/>
              </a:spcBef>
              <a:spcAft>
                <a:spcPts val="0"/>
              </a:spcAft>
              <a:buClr>
                <a:srgbClr val="666666"/>
              </a:buClr>
              <a:buSzPts val="2167"/>
              <a:buChar char="•"/>
            </a:pPr>
            <a:r>
              <a:rPr lang="es-ES" sz="2400" i="1" dirty="0">
                <a:solidFill>
                  <a:srgbClr val="666666"/>
                </a:solidFill>
              </a:rPr>
              <a:t>También haga clic en “Mute Original Audio” </a:t>
            </a:r>
          </a:p>
          <a:p>
            <a:pPr marL="342900" lvl="0" indent="-271463" algn="l" rtl="0">
              <a:lnSpc>
                <a:spcPct val="115000"/>
              </a:lnSpc>
              <a:spcBef>
                <a:spcPts val="0"/>
              </a:spcBef>
              <a:spcAft>
                <a:spcPts val="0"/>
              </a:spcAft>
              <a:buClr>
                <a:srgbClr val="000000"/>
              </a:buClr>
              <a:buSzPts val="2100"/>
              <a:buChar char="•"/>
            </a:pPr>
            <a:endParaRPr lang="en-US" sz="2400" dirty="0">
              <a:solidFill>
                <a:srgbClr val="000000"/>
              </a:solidFill>
            </a:endParaRPr>
          </a:p>
          <a:p>
            <a:endParaRPr lang="en-US" dirty="0"/>
          </a:p>
        </p:txBody>
      </p:sp>
      <p:sp>
        <p:nvSpPr>
          <p:cNvPr id="4" name="Title 3">
            <a:extLst>
              <a:ext uri="{FF2B5EF4-FFF2-40B4-BE49-F238E27FC236}">
                <a16:creationId xmlns:a16="http://schemas.microsoft.com/office/drawing/2014/main" id="{7D565E9F-B81B-4E4B-824D-9EE6A0328745}"/>
              </a:ext>
            </a:extLst>
          </p:cNvPr>
          <p:cNvSpPr>
            <a:spLocks noGrp="1"/>
          </p:cNvSpPr>
          <p:nvPr>
            <p:ph type="title"/>
          </p:nvPr>
        </p:nvSpPr>
        <p:spPr/>
        <p:txBody>
          <a:bodyPr>
            <a:normAutofit/>
          </a:bodyPr>
          <a:lstStyle/>
          <a:p>
            <a:r>
              <a:rPr lang="en-US" sz="3200" b="1" dirty="0"/>
              <a:t>Interpretation (</a:t>
            </a:r>
            <a:r>
              <a:rPr lang="en-US" sz="3200" i="1" dirty="0" err="1"/>
              <a:t>Interpretación</a:t>
            </a:r>
            <a:r>
              <a:rPr lang="en-US" sz="3200" b="1" i="1" dirty="0"/>
              <a:t>)</a:t>
            </a:r>
            <a:endParaRPr lang="en-US" sz="3200" dirty="0"/>
          </a:p>
        </p:txBody>
      </p:sp>
      <p:sp>
        <p:nvSpPr>
          <p:cNvPr id="5" name="Slide Number Placeholder 4">
            <a:extLst>
              <a:ext uri="{FF2B5EF4-FFF2-40B4-BE49-F238E27FC236}">
                <a16:creationId xmlns:a16="http://schemas.microsoft.com/office/drawing/2014/main" id="{2B35575D-AA49-4B8B-8DB5-37DBA65DCFA7}"/>
              </a:ext>
            </a:extLst>
          </p:cNvPr>
          <p:cNvSpPr>
            <a:spLocks noGrp="1"/>
          </p:cNvSpPr>
          <p:nvPr>
            <p:ph type="sldNum" sz="quarter" idx="12"/>
          </p:nvPr>
        </p:nvSpPr>
        <p:spPr/>
        <p:txBody>
          <a:bodyPr/>
          <a:lstStyle/>
          <a:p>
            <a:fld id="{C479D5F6-EDCB-402A-AC08-4943A1820E8F}" type="slidenum">
              <a:rPr lang="en-US" smtClean="0"/>
              <a:pPr/>
              <a:t>3</a:t>
            </a:fld>
            <a:endParaRPr lang="en-US" dirty="0"/>
          </a:p>
        </p:txBody>
      </p:sp>
      <p:pic>
        <p:nvPicPr>
          <p:cNvPr id="6" name="Google Shape;172;p2">
            <a:extLst>
              <a:ext uri="{FF2B5EF4-FFF2-40B4-BE49-F238E27FC236}">
                <a16:creationId xmlns:a16="http://schemas.microsoft.com/office/drawing/2014/main" id="{378EC6A9-9CD8-4027-AEDB-81AFBDDD6C80}"/>
              </a:ext>
            </a:extLst>
          </p:cNvPr>
          <p:cNvPicPr preferRelativeResize="0">
            <a:picLocks noGrp="1"/>
          </p:cNvPicPr>
          <p:nvPr>
            <p:ph sz="half" idx="2"/>
          </p:nvPr>
        </p:nvPicPr>
        <p:blipFill rotWithShape="1">
          <a:blip r:embed="rId2">
            <a:alphaModFix/>
          </a:blip>
          <a:srcRect/>
          <a:stretch/>
        </p:blipFill>
        <p:spPr>
          <a:xfrm>
            <a:off x="5401338" y="1998922"/>
            <a:ext cx="3657601" cy="2895204"/>
          </a:xfrm>
          <a:prstGeom prst="rect">
            <a:avLst/>
          </a:prstGeom>
          <a:noFill/>
          <a:ln>
            <a:noFill/>
          </a:ln>
        </p:spPr>
      </p:pic>
      <p:sp>
        <p:nvSpPr>
          <p:cNvPr id="7" name="Oval 6">
            <a:extLst>
              <a:ext uri="{FF2B5EF4-FFF2-40B4-BE49-F238E27FC236}">
                <a16:creationId xmlns:a16="http://schemas.microsoft.com/office/drawing/2014/main" id="{61604AE6-813A-4BD4-929A-BC6AAEAB1EBE}"/>
              </a:ext>
            </a:extLst>
          </p:cNvPr>
          <p:cNvSpPr/>
          <p:nvPr/>
        </p:nvSpPr>
        <p:spPr>
          <a:xfrm>
            <a:off x="6103088" y="4189229"/>
            <a:ext cx="956931" cy="7974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326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40C88D-A04B-4B49-ABCA-36406CF948C9}"/>
              </a:ext>
            </a:extLst>
          </p:cNvPr>
          <p:cNvSpPr>
            <a:spLocks noGrp="1"/>
          </p:cNvSpPr>
          <p:nvPr>
            <p:ph sz="half" idx="1"/>
          </p:nvPr>
        </p:nvSpPr>
        <p:spPr>
          <a:xfrm>
            <a:off x="223072" y="1463040"/>
            <a:ext cx="3886200" cy="4963978"/>
          </a:xfrm>
        </p:spPr>
        <p:txBody>
          <a:bodyPr>
            <a:normAutofit fontScale="92500" lnSpcReduction="20000"/>
          </a:bodyPr>
          <a:lstStyle/>
          <a:p>
            <a:r>
              <a:rPr lang="en-US" sz="2400" b="0" i="0" u="none" strike="noStrike" cap="none" dirty="0">
                <a:solidFill>
                  <a:srgbClr val="000000"/>
                </a:solidFill>
                <a:latin typeface="Arial"/>
                <a:ea typeface="Arial"/>
                <a:cs typeface="Arial"/>
                <a:sym typeface="Arial"/>
              </a:rPr>
              <a:t>To access interpretation on the zoom phone application, press the 3 dots on the bottom right → click language interpretation → click on </a:t>
            </a:r>
            <a:r>
              <a:rPr lang="en-US" sz="2400" b="0" i="0" u="none" strike="noStrike" cap="none" dirty="0" err="1">
                <a:solidFill>
                  <a:srgbClr val="000000"/>
                </a:solidFill>
                <a:latin typeface="Arial"/>
                <a:ea typeface="Arial"/>
                <a:cs typeface="Arial"/>
                <a:sym typeface="Arial"/>
              </a:rPr>
              <a:t>english</a:t>
            </a:r>
            <a:r>
              <a:rPr lang="en-US" sz="2400" b="0" i="0" u="none" strike="noStrike" cap="none" dirty="0">
                <a:solidFill>
                  <a:srgbClr val="000000"/>
                </a:solidFill>
                <a:latin typeface="Arial"/>
                <a:ea typeface="Arial"/>
                <a:cs typeface="Arial"/>
                <a:sym typeface="Arial"/>
              </a:rPr>
              <a:t> and mute original audio</a:t>
            </a:r>
          </a:p>
          <a:p>
            <a:endParaRPr lang="en-US" sz="2400" b="0" i="0" u="none" strike="noStrike" cap="none" dirty="0">
              <a:solidFill>
                <a:srgbClr val="000000"/>
              </a:solidFill>
              <a:latin typeface="Arial"/>
              <a:ea typeface="Arial"/>
              <a:cs typeface="Arial"/>
              <a:sym typeface="Arial"/>
            </a:endParaRPr>
          </a:p>
          <a:p>
            <a:r>
              <a:rPr lang="es-ES" sz="2400" b="0" i="1" u="none" strike="noStrike" cap="none" dirty="0">
                <a:solidFill>
                  <a:srgbClr val="6C665C"/>
                </a:solidFill>
                <a:latin typeface="Arial"/>
                <a:ea typeface="Arial"/>
                <a:cs typeface="Arial"/>
                <a:sym typeface="Arial"/>
              </a:rPr>
              <a:t>Para acceder la interpretación a través de la aplicación de zoom en el teléfono, presione los 3 puntos en la parte de abajo hacia la derecha  → haga clic en “</a:t>
            </a:r>
            <a:r>
              <a:rPr lang="es-ES" sz="2400" b="0" i="1" u="none" strike="noStrike" cap="none" dirty="0" err="1">
                <a:solidFill>
                  <a:srgbClr val="6C665C"/>
                </a:solidFill>
                <a:latin typeface="Arial"/>
                <a:ea typeface="Arial"/>
                <a:cs typeface="Arial"/>
                <a:sym typeface="Arial"/>
              </a:rPr>
              <a:t>language</a:t>
            </a:r>
            <a:r>
              <a:rPr lang="es-ES" sz="2400" b="0" i="1" u="none" strike="noStrike" cap="none" dirty="0">
                <a:solidFill>
                  <a:srgbClr val="6C665C"/>
                </a:solidFill>
                <a:latin typeface="Arial"/>
                <a:ea typeface="Arial"/>
                <a:cs typeface="Arial"/>
                <a:sym typeface="Arial"/>
              </a:rPr>
              <a:t> </a:t>
            </a:r>
            <a:r>
              <a:rPr lang="es-ES" sz="2400" b="0" i="1" u="none" strike="noStrike" cap="none" dirty="0" err="1">
                <a:solidFill>
                  <a:srgbClr val="6C665C"/>
                </a:solidFill>
                <a:latin typeface="Arial"/>
                <a:ea typeface="Arial"/>
                <a:cs typeface="Arial"/>
                <a:sym typeface="Arial"/>
              </a:rPr>
              <a:t>interpretation</a:t>
            </a:r>
            <a:r>
              <a:rPr lang="es-ES" sz="2400" b="0" i="1" u="none" strike="noStrike" cap="none" dirty="0">
                <a:solidFill>
                  <a:srgbClr val="6C665C"/>
                </a:solidFill>
                <a:latin typeface="Arial"/>
                <a:ea typeface="Arial"/>
                <a:cs typeface="Arial"/>
                <a:sym typeface="Arial"/>
              </a:rPr>
              <a:t>” → haga clic en “</a:t>
            </a:r>
            <a:r>
              <a:rPr lang="es-ES" sz="2400" b="0" i="1" u="none" strike="noStrike" cap="none" dirty="0" err="1">
                <a:solidFill>
                  <a:srgbClr val="6C665C"/>
                </a:solidFill>
                <a:latin typeface="Arial"/>
                <a:ea typeface="Arial"/>
                <a:cs typeface="Arial"/>
                <a:sym typeface="Arial"/>
              </a:rPr>
              <a:t>Spanish</a:t>
            </a:r>
            <a:r>
              <a:rPr lang="es-ES" sz="2400" b="0" i="1" u="none" strike="noStrike" cap="none" dirty="0">
                <a:solidFill>
                  <a:srgbClr val="6C665C"/>
                </a:solidFill>
                <a:latin typeface="Arial"/>
                <a:ea typeface="Arial"/>
                <a:cs typeface="Arial"/>
                <a:sym typeface="Arial"/>
              </a:rPr>
              <a:t>” y en ”mute original audio” </a:t>
            </a:r>
          </a:p>
          <a:p>
            <a:endParaRPr lang="en-US" dirty="0"/>
          </a:p>
        </p:txBody>
      </p:sp>
      <p:sp>
        <p:nvSpPr>
          <p:cNvPr id="4" name="Title 3">
            <a:extLst>
              <a:ext uri="{FF2B5EF4-FFF2-40B4-BE49-F238E27FC236}">
                <a16:creationId xmlns:a16="http://schemas.microsoft.com/office/drawing/2014/main" id="{7D565E9F-B81B-4E4B-824D-9EE6A0328745}"/>
              </a:ext>
            </a:extLst>
          </p:cNvPr>
          <p:cNvSpPr>
            <a:spLocks noGrp="1"/>
          </p:cNvSpPr>
          <p:nvPr>
            <p:ph type="title"/>
          </p:nvPr>
        </p:nvSpPr>
        <p:spPr/>
        <p:txBody>
          <a:bodyPr>
            <a:normAutofit/>
          </a:bodyPr>
          <a:lstStyle/>
          <a:p>
            <a:r>
              <a:rPr lang="en-US" sz="3200" b="1" dirty="0"/>
              <a:t>Interpretation (</a:t>
            </a:r>
            <a:r>
              <a:rPr lang="en-US" sz="3200" i="1" dirty="0" err="1"/>
              <a:t>Interpretación</a:t>
            </a:r>
            <a:r>
              <a:rPr lang="en-US" sz="3200" b="1" i="1" dirty="0"/>
              <a:t>)</a:t>
            </a:r>
            <a:endParaRPr lang="en-US" sz="3200" dirty="0"/>
          </a:p>
        </p:txBody>
      </p:sp>
      <p:sp>
        <p:nvSpPr>
          <p:cNvPr id="5" name="Slide Number Placeholder 4">
            <a:extLst>
              <a:ext uri="{FF2B5EF4-FFF2-40B4-BE49-F238E27FC236}">
                <a16:creationId xmlns:a16="http://schemas.microsoft.com/office/drawing/2014/main" id="{2B35575D-AA49-4B8B-8DB5-37DBA65DCFA7}"/>
              </a:ext>
            </a:extLst>
          </p:cNvPr>
          <p:cNvSpPr>
            <a:spLocks noGrp="1"/>
          </p:cNvSpPr>
          <p:nvPr>
            <p:ph type="sldNum" sz="quarter" idx="12"/>
          </p:nvPr>
        </p:nvSpPr>
        <p:spPr/>
        <p:txBody>
          <a:bodyPr/>
          <a:lstStyle/>
          <a:p>
            <a:fld id="{C479D5F6-EDCB-402A-AC08-4943A1820E8F}" type="slidenum">
              <a:rPr lang="en-US" smtClean="0"/>
              <a:pPr/>
              <a:t>4</a:t>
            </a:fld>
            <a:endParaRPr lang="en-US" dirty="0"/>
          </a:p>
        </p:txBody>
      </p:sp>
      <p:pic>
        <p:nvPicPr>
          <p:cNvPr id="6" name="Google Shape;182;gc057012818_2_0">
            <a:extLst>
              <a:ext uri="{FF2B5EF4-FFF2-40B4-BE49-F238E27FC236}">
                <a16:creationId xmlns:a16="http://schemas.microsoft.com/office/drawing/2014/main" id="{701ED836-B8B6-4E0C-A065-412A6157421D}"/>
              </a:ext>
            </a:extLst>
          </p:cNvPr>
          <p:cNvPicPr preferRelativeResize="0">
            <a:picLocks noGrp="1"/>
          </p:cNvPicPr>
          <p:nvPr>
            <p:ph sz="half" idx="2"/>
          </p:nvPr>
        </p:nvPicPr>
        <p:blipFill rotWithShape="1">
          <a:blip r:embed="rId2">
            <a:alphaModFix/>
          </a:blip>
          <a:srcRect/>
          <a:stretch/>
        </p:blipFill>
        <p:spPr>
          <a:xfrm>
            <a:off x="4194333" y="1892596"/>
            <a:ext cx="4837813" cy="3646966"/>
          </a:xfrm>
          <a:prstGeom prst="rect">
            <a:avLst/>
          </a:prstGeom>
          <a:noFill/>
          <a:ln>
            <a:noFill/>
          </a:ln>
        </p:spPr>
      </p:pic>
    </p:spTree>
    <p:extLst>
      <p:ext uri="{BB962C8B-B14F-4D97-AF65-F5344CB8AC3E}">
        <p14:creationId xmlns:p14="http://schemas.microsoft.com/office/powerpoint/2010/main" val="2227039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830AF79D-465A-4681-98B4-A5C340C51447}"/>
              </a:ext>
            </a:extLst>
          </p:cNvPr>
          <p:cNvGraphicFramePr>
            <a:graphicFrameLocks noGrp="1"/>
          </p:cNvGraphicFramePr>
          <p:nvPr>
            <p:ph idx="4294967295"/>
          </p:nvPr>
        </p:nvGraphicFramePr>
        <p:xfrm>
          <a:off x="930728" y="130629"/>
          <a:ext cx="7282543" cy="60415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4F313E7B-790C-42AB-866C-4AC2401D1DEC}"/>
              </a:ext>
            </a:extLst>
          </p:cNvPr>
          <p:cNvSpPr txBox="1"/>
          <p:nvPr/>
        </p:nvSpPr>
        <p:spPr>
          <a:xfrm>
            <a:off x="4179454" y="5721989"/>
            <a:ext cx="300182" cy="923330"/>
          </a:xfrm>
          <a:prstGeom prst="rect">
            <a:avLst/>
          </a:prstGeom>
          <a:noFill/>
        </p:spPr>
        <p:txBody>
          <a:bodyPr wrap="square">
            <a:spAutoFit/>
          </a:bodyPr>
          <a:lstStyle/>
          <a:p>
            <a:endParaRPr lang="en-US" dirty="0">
              <a:latin typeface="Calibri" panose="020F0502020204030204"/>
            </a:endParaRPr>
          </a:p>
          <a:p>
            <a:endParaRPr lang="en-US" dirty="0">
              <a:latin typeface="Calibri" panose="020F0502020204030204"/>
            </a:endParaRPr>
          </a:p>
          <a:p>
            <a:fld id="{C479D5F6-EDCB-402A-AC08-4943A1820E8F}" type="slidenum">
              <a:rPr lang="en-US" smtClean="0">
                <a:latin typeface="Calibri" panose="020F0502020204030204"/>
              </a:rPr>
              <a:pPr/>
              <a:t>5</a:t>
            </a:fld>
            <a:endParaRPr lang="en-US" dirty="0">
              <a:latin typeface="Calibri" panose="020F0502020204030204"/>
            </a:endParaRPr>
          </a:p>
        </p:txBody>
      </p:sp>
    </p:spTree>
    <p:custDataLst>
      <p:tags r:id="rId1"/>
    </p:custDataLst>
    <p:extLst>
      <p:ext uri="{BB962C8B-B14F-4D97-AF65-F5344CB8AC3E}">
        <p14:creationId xmlns:p14="http://schemas.microsoft.com/office/powerpoint/2010/main" val="4159728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CB3A96-9CB5-49A0-A11E-0663C7ABA3C6}"/>
              </a:ext>
            </a:extLst>
          </p:cNvPr>
          <p:cNvSpPr>
            <a:spLocks noGrp="1"/>
          </p:cNvSpPr>
          <p:nvPr>
            <p:ph idx="1"/>
          </p:nvPr>
        </p:nvSpPr>
        <p:spPr>
          <a:xfrm>
            <a:off x="223072" y="1551214"/>
            <a:ext cx="8150366" cy="3976283"/>
          </a:xfrm>
        </p:spPr>
        <p:txBody>
          <a:bodyPr>
            <a:normAutofit fontScale="85000" lnSpcReduction="10000"/>
          </a:bodyPr>
          <a:lstStyle/>
          <a:p>
            <a:pPr marL="0" indent="0">
              <a:spcBef>
                <a:spcPts val="0"/>
              </a:spcBef>
              <a:buNone/>
            </a:pPr>
            <a:r>
              <a:rPr lang="en-US" sz="1800" dirty="0">
                <a:ea typeface="Calibri" panose="020F0502020204030204" pitchFamily="34" charset="0"/>
              </a:rPr>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sex, disability, age, or reprisal or retaliation for prior civil rights activity in any program or activity conducted or funded by USDA. Persons with disabilities who require alternative means of communication for program information (e.g. Braille, large print, audiotape, American Sign Language, etc.), should contact the Agency (State or local) where they applied for benefits.  Individuals who are deaf, hard of hearing or have speech disabilities may contact USDA through the Federal Relay Service at (800) 877-8339.  Additionally, program information may be made available in languages other than English.</a:t>
            </a:r>
          </a:p>
          <a:p>
            <a:pPr marL="342900" lvl="1">
              <a:spcBef>
                <a:spcPts val="0"/>
              </a:spcBef>
            </a:pPr>
            <a:r>
              <a:rPr lang="en-US" sz="1800" dirty="0">
                <a:ea typeface="Calibri" panose="020F0502020204030204" pitchFamily="34" charset="0"/>
              </a:rPr>
              <a:t>To file a program complaint of discrimination, complete the </a:t>
            </a:r>
            <a:r>
              <a:rPr lang="en-US" sz="1800" u="sng" dirty="0">
                <a:solidFill>
                  <a:srgbClr val="0563C1"/>
                </a:solidFill>
                <a:ea typeface="Calibri" panose="020F0502020204030204" pitchFamily="34" charset="0"/>
                <a:hlinkClick r:id="rId4"/>
              </a:rPr>
              <a:t>USDA Program Discrimination Complaint Form</a:t>
            </a:r>
            <a:r>
              <a:rPr lang="en-US" sz="1800" dirty="0">
                <a:ea typeface="Calibri" panose="020F0502020204030204" pitchFamily="34" charset="0"/>
              </a:rPr>
              <a:t>, (AD-3027) found online at: </a:t>
            </a:r>
            <a:r>
              <a:rPr lang="en-US" sz="1800" u="sng" dirty="0">
                <a:solidFill>
                  <a:srgbClr val="0563C1"/>
                </a:solidFill>
                <a:ea typeface="Calibri" panose="020F0502020204030204" pitchFamily="34" charset="0"/>
                <a:hlinkClick r:id="rId5"/>
              </a:rPr>
              <a:t>https://www.usda.gov/oascr/how-to-file-a-program-discrimination-complaint</a:t>
            </a:r>
            <a:r>
              <a:rPr lang="en-US" sz="1800" dirty="0">
                <a:ea typeface="Calibri" panose="020F0502020204030204" pitchFamily="34" charset="0"/>
              </a:rPr>
              <a:t>, and at any USDA office, or write a letter addressed to USDA and provide in the letter all of the information requested in the form. </a:t>
            </a:r>
          </a:p>
          <a:p>
            <a:pPr marL="342900" lvl="1">
              <a:spcBef>
                <a:spcPts val="0"/>
              </a:spcBef>
            </a:pPr>
            <a:r>
              <a:rPr lang="en-US" sz="1800" dirty="0">
                <a:ea typeface="Calibri" panose="020F0502020204030204" pitchFamily="34" charset="0"/>
              </a:rPr>
              <a:t>To request a copy of the complaint form, call (866) 632-9992. Submit your completed form or letter to USDA by: (1) mail: U.S. Department of Agriculture Office of the Assistant Secretary for Civil Rights; 1400 Independence Avenue, SW Washington, D.C. 20250-9410; </a:t>
            </a:r>
          </a:p>
          <a:p>
            <a:pPr marL="342900" lvl="1">
              <a:spcBef>
                <a:spcPts val="0"/>
              </a:spcBef>
            </a:pPr>
            <a:r>
              <a:rPr lang="en-US" sz="1800" dirty="0">
                <a:ea typeface="Calibri" panose="020F0502020204030204" pitchFamily="34" charset="0"/>
              </a:rPr>
              <a:t>(2) fax: (202) 690-7442; or (3) email: </a:t>
            </a:r>
            <a:r>
              <a:rPr lang="en-US" sz="1800" u="sng" dirty="0">
                <a:solidFill>
                  <a:srgbClr val="0563C1"/>
                </a:solidFill>
                <a:ea typeface="Calibri" panose="020F0502020204030204" pitchFamily="34" charset="0"/>
                <a:hlinkClick r:id="rId6"/>
              </a:rPr>
              <a:t>program.intake@usda.gov</a:t>
            </a:r>
            <a:r>
              <a:rPr lang="en-US" sz="1800" dirty="0">
                <a:ea typeface="Calibri" panose="020F0502020204030204" pitchFamily="34" charset="0"/>
              </a:rPr>
              <a:t>. </a:t>
            </a:r>
          </a:p>
          <a:p>
            <a:pPr marL="0" indent="0">
              <a:spcBef>
                <a:spcPts val="0"/>
              </a:spcBef>
              <a:buNone/>
            </a:pPr>
            <a:endParaRPr lang="en-US" sz="1800" dirty="0">
              <a:ea typeface="Calibri" panose="020F0502020204030204" pitchFamily="34" charset="0"/>
            </a:endParaRPr>
          </a:p>
          <a:p>
            <a:pPr marL="0" indent="0">
              <a:spcBef>
                <a:spcPts val="0"/>
              </a:spcBef>
              <a:buNone/>
            </a:pPr>
            <a:r>
              <a:rPr lang="en-US" sz="1800" dirty="0">
                <a:ea typeface="Calibri" panose="020F0502020204030204" pitchFamily="34" charset="0"/>
              </a:rPr>
              <a:t>This institution is an equal opportunity provider</a:t>
            </a:r>
            <a:r>
              <a:rPr lang="en-US" sz="1350" dirty="0">
                <a:ea typeface="Calibri" panose="020F0502020204030204" pitchFamily="34" charset="0"/>
              </a:rPr>
              <a:t>.</a:t>
            </a:r>
          </a:p>
          <a:p>
            <a:pPr marL="0" indent="0">
              <a:buNone/>
            </a:pPr>
            <a:endParaRPr lang="en-US" dirty="0"/>
          </a:p>
        </p:txBody>
      </p:sp>
      <p:sp>
        <p:nvSpPr>
          <p:cNvPr id="4" name="Slide Number Placeholder 3">
            <a:extLst>
              <a:ext uri="{FF2B5EF4-FFF2-40B4-BE49-F238E27FC236}">
                <a16:creationId xmlns:a16="http://schemas.microsoft.com/office/drawing/2014/main" id="{E1CAF3CF-BD83-40A1-B580-868E9FDE33B5}"/>
              </a:ext>
            </a:extLst>
          </p:cNvPr>
          <p:cNvSpPr>
            <a:spLocks noGrp="1"/>
          </p:cNvSpPr>
          <p:nvPr>
            <p:ph type="sldNum" sz="quarter" idx="12"/>
          </p:nvPr>
        </p:nvSpPr>
        <p:spPr>
          <a:xfrm>
            <a:off x="4342489" y="6435878"/>
            <a:ext cx="229511" cy="260109"/>
          </a:xfrm>
        </p:spPr>
        <p:txBody>
          <a:bodyPr/>
          <a:lstStyle/>
          <a:p>
            <a:pPr algn="l">
              <a:defRPr/>
            </a:pPr>
            <a:fld id="{C479D5F6-EDCB-402A-AC08-4943A1820E8F}" type="slidenum">
              <a:rPr lang="en-US" sz="1200">
                <a:solidFill>
                  <a:prstClr val="white">
                    <a:lumMod val="50000"/>
                  </a:prstClr>
                </a:solidFill>
                <a:latin typeface="Calibri" panose="020F0502020204030204"/>
              </a:rPr>
              <a:pPr algn="l">
                <a:defRPr/>
              </a:pPr>
              <a:t>6</a:t>
            </a:fld>
            <a:endParaRPr lang="en-US" sz="1200" dirty="0">
              <a:solidFill>
                <a:prstClr val="white">
                  <a:lumMod val="50000"/>
                </a:prstClr>
              </a:solidFill>
              <a:latin typeface="Calibri" panose="020F0502020204030204"/>
            </a:endParaRPr>
          </a:p>
        </p:txBody>
      </p:sp>
      <p:sp>
        <p:nvSpPr>
          <p:cNvPr id="6" name="Title 5">
            <a:extLst>
              <a:ext uri="{FF2B5EF4-FFF2-40B4-BE49-F238E27FC236}">
                <a16:creationId xmlns:a16="http://schemas.microsoft.com/office/drawing/2014/main" id="{0CCC3EFB-247A-426E-AECE-37313ACAE1B5}"/>
              </a:ext>
            </a:extLst>
          </p:cNvPr>
          <p:cNvSpPr>
            <a:spLocks noGrp="1"/>
          </p:cNvSpPr>
          <p:nvPr>
            <p:ph type="title"/>
          </p:nvPr>
        </p:nvSpPr>
        <p:spPr>
          <a:xfrm>
            <a:off x="128805" y="162013"/>
            <a:ext cx="6691589" cy="994172"/>
          </a:xfrm>
        </p:spPr>
        <p:txBody>
          <a:bodyPr>
            <a:noAutofit/>
          </a:bodyPr>
          <a:lstStyle/>
          <a:p>
            <a:r>
              <a:rPr lang="en-US" sz="2800" dirty="0">
                <a:solidFill>
                  <a:prstClr val="white"/>
                </a:solidFill>
              </a:rPr>
              <a:t>Non-Discrimination Statement</a:t>
            </a:r>
            <a:endParaRPr lang="en-US" sz="2800" dirty="0"/>
          </a:p>
        </p:txBody>
      </p:sp>
    </p:spTree>
    <p:custDataLst>
      <p:tags r:id="rId1"/>
    </p:custDataLst>
    <p:extLst>
      <p:ext uri="{BB962C8B-B14F-4D97-AF65-F5344CB8AC3E}">
        <p14:creationId xmlns:p14="http://schemas.microsoft.com/office/powerpoint/2010/main" val="299727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DF6FC-61A1-43BF-BAAF-DFE0EB6D279F}"/>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AE9474CF-CB11-4BBA-9329-7FFBE2CE8364}"/>
              </a:ext>
            </a:extLst>
          </p:cNvPr>
          <p:cNvSpPr>
            <a:spLocks noGrp="1"/>
          </p:cNvSpPr>
          <p:nvPr>
            <p:ph idx="1"/>
          </p:nvPr>
        </p:nvSpPr>
        <p:spPr/>
        <p:txBody>
          <a:bodyPr/>
          <a:lstStyle/>
          <a:p>
            <a:pPr marL="342900" marR="0" lvl="0" indent="-342900">
              <a:spcBef>
                <a:spcPts val="0"/>
              </a:spcBef>
              <a:spcAft>
                <a:spcPts val="0"/>
              </a:spcAft>
              <a:buFont typeface="Symbol" panose="05050102010706020507" pitchFamily="18" charset="2"/>
              <a:buChar char=""/>
            </a:pPr>
            <a:r>
              <a:rPr lang="en-US" dirty="0">
                <a:effectLst/>
                <a:latin typeface="Calibri" panose="020F0502020204030204" pitchFamily="34" charset="0"/>
                <a:ea typeface="Times New Roman" panose="02020603050405020304" pitchFamily="18" charset="0"/>
              </a:rPr>
              <a:t>Understand the importance of authentically engaging the community (those with lived experience) to implement community centered summer meals programming  </a:t>
            </a:r>
          </a:p>
          <a:p>
            <a:pPr marL="0" marR="0" lvl="0" indent="0">
              <a:spcBef>
                <a:spcPts val="0"/>
              </a:spcBef>
              <a:spcAft>
                <a:spcPts val="0"/>
              </a:spcAft>
              <a:buNone/>
            </a:pPr>
            <a:r>
              <a:rPr lang="en-US" dirty="0">
                <a:effectLst/>
                <a:latin typeface="Calibri" panose="020F0502020204030204" pitchFamily="34" charset="0"/>
                <a:ea typeface="Times New Roman" panose="02020603050405020304" pitchFamily="18" charset="0"/>
              </a:rPr>
              <a:t> </a:t>
            </a:r>
            <a:endParaRPr lang="en-US"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latin typeface="Calibri" panose="020F0502020204030204" pitchFamily="34" charset="0"/>
                <a:ea typeface="Times New Roman" panose="02020603050405020304" pitchFamily="18" charset="0"/>
              </a:rPr>
              <a:t>Learn what tools are available for better outreach and what is needed to incorporate outreach in your program</a:t>
            </a:r>
            <a:endParaRPr lang="en-US" dirty="0">
              <a:effectLst/>
              <a:latin typeface="Calibri" panose="020F0502020204030204" pitchFamily="34" charset="0"/>
              <a:ea typeface="Calibri" panose="020F0502020204030204" pitchFamily="34" charset="0"/>
            </a:endParaRPr>
          </a:p>
          <a:p>
            <a:endParaRPr lang="en-US" dirty="0"/>
          </a:p>
          <a:p>
            <a:endParaRPr lang="en-US" dirty="0"/>
          </a:p>
          <a:p>
            <a:pPr marL="0" indent="0">
              <a:buNone/>
            </a:pPr>
            <a:r>
              <a:rPr lang="en-US" b="1" dirty="0"/>
              <a:t>Professional Standards: </a:t>
            </a:r>
            <a:r>
              <a:rPr lang="en-US" dirty="0"/>
              <a:t>Communications and marketing (4100)</a:t>
            </a:r>
          </a:p>
        </p:txBody>
      </p:sp>
      <p:sp>
        <p:nvSpPr>
          <p:cNvPr id="4" name="Slide Number Placeholder 3">
            <a:extLst>
              <a:ext uri="{FF2B5EF4-FFF2-40B4-BE49-F238E27FC236}">
                <a16:creationId xmlns:a16="http://schemas.microsoft.com/office/drawing/2014/main" id="{F8B2309B-12E8-412C-9AF6-2348B20C1A77}"/>
              </a:ext>
            </a:extLst>
          </p:cNvPr>
          <p:cNvSpPr>
            <a:spLocks noGrp="1"/>
          </p:cNvSpPr>
          <p:nvPr>
            <p:ph type="sldNum" sz="quarter" idx="12"/>
          </p:nvPr>
        </p:nvSpPr>
        <p:spPr/>
        <p:txBody>
          <a:bodyPr/>
          <a:lstStyle/>
          <a:p>
            <a:fld id="{C479D5F6-EDCB-402A-AC08-4943A1820E8F}" type="slidenum">
              <a:rPr lang="en-US" smtClean="0"/>
              <a:pPr/>
              <a:t>7</a:t>
            </a:fld>
            <a:endParaRPr lang="en-US" dirty="0"/>
          </a:p>
        </p:txBody>
      </p:sp>
    </p:spTree>
    <p:custDataLst>
      <p:tags r:id="rId1"/>
    </p:custDataLst>
    <p:extLst>
      <p:ext uri="{BB962C8B-B14F-4D97-AF65-F5344CB8AC3E}">
        <p14:creationId xmlns:p14="http://schemas.microsoft.com/office/powerpoint/2010/main" val="1828808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
          <p:cNvSpPr txBox="1"/>
          <p:nvPr/>
        </p:nvSpPr>
        <p:spPr>
          <a:xfrm>
            <a:off x="1734379" y="4216676"/>
            <a:ext cx="5675243" cy="1444823"/>
          </a:xfrm>
          <a:prstGeom prst="rect">
            <a:avLst/>
          </a:prstGeom>
          <a:noFill/>
          <a:ln>
            <a:noFill/>
          </a:ln>
        </p:spPr>
        <p:txBody>
          <a:bodyPr spcFirstLastPara="1" wrap="square" lIns="91425" tIns="45713" rIns="91425" bIns="45713" anchor="t" anchorCtr="0">
            <a:normAutofit/>
          </a:bodyPr>
          <a:lstStyle/>
          <a:p>
            <a:pPr marL="0" marR="0" lvl="0" indent="0" algn="ctr" rtl="0">
              <a:lnSpc>
                <a:spcPct val="100000"/>
              </a:lnSpc>
              <a:spcBef>
                <a:spcPts val="0"/>
              </a:spcBef>
              <a:spcAft>
                <a:spcPts val="0"/>
              </a:spcAft>
              <a:buClr>
                <a:srgbClr val="888888"/>
              </a:buClr>
              <a:buSzPts val="4267"/>
              <a:buFont typeface="Arial"/>
              <a:buNone/>
            </a:pPr>
            <a:r>
              <a:rPr lang="en-US" sz="3200" b="1" i="0" u="none" strike="noStrike" cap="none">
                <a:solidFill>
                  <a:srgbClr val="888888"/>
                </a:solidFill>
                <a:latin typeface="Arial Narrow"/>
                <a:ea typeface="Arial Narrow"/>
                <a:cs typeface="Arial Narrow"/>
                <a:sym typeface="Arial Narrow"/>
              </a:rPr>
              <a:t>HungerFreeColorado.org</a:t>
            </a:r>
            <a:br>
              <a:rPr lang="en-US" sz="3200" b="1" i="0" u="none" strike="noStrike" cap="none">
                <a:solidFill>
                  <a:srgbClr val="888888"/>
                </a:solidFill>
                <a:latin typeface="Arial Narrow"/>
                <a:ea typeface="Arial Narrow"/>
                <a:cs typeface="Arial Narrow"/>
                <a:sym typeface="Arial Narrow"/>
              </a:rPr>
            </a:b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64356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3"/>
        <p:cNvGrpSpPr/>
        <p:nvPr/>
      </p:nvGrpSpPr>
      <p:grpSpPr>
        <a:xfrm>
          <a:off x="0" y="0"/>
          <a:ext cx="0" cy="0"/>
          <a:chOff x="0" y="0"/>
          <a:chExt cx="0" cy="0"/>
        </a:xfrm>
      </p:grpSpPr>
      <p:pic>
        <p:nvPicPr>
          <p:cNvPr id="194" name="Google Shape;194;gc057012818_2_8" descr="A group of people posing for the camera&#10;&#10;Description generated with very high confidence"/>
          <p:cNvPicPr preferRelativeResize="0">
            <a:picLocks noGrp="1"/>
          </p:cNvPicPr>
          <p:nvPr>
            <p:ph type="body" idx="1"/>
          </p:nvPr>
        </p:nvPicPr>
        <p:blipFill rotWithShape="1">
          <a:blip r:embed="rId4">
            <a:alphaModFix/>
          </a:blip>
          <a:srcRect l="5148" t="2025" r="5147" b="23790"/>
          <a:stretch/>
        </p:blipFill>
        <p:spPr>
          <a:xfrm>
            <a:off x="1052466" y="1103569"/>
            <a:ext cx="3537000" cy="2193525"/>
          </a:xfrm>
          <a:prstGeom prst="rect">
            <a:avLst/>
          </a:prstGeom>
          <a:noFill/>
          <a:ln>
            <a:noFill/>
          </a:ln>
        </p:spPr>
      </p:pic>
      <p:pic>
        <p:nvPicPr>
          <p:cNvPr id="195" name="Google Shape;195;gc057012818_2_8" descr="A group of people posing for the camera&#10;&#10;Description automatically generated"/>
          <p:cNvPicPr preferRelativeResize="0"/>
          <p:nvPr/>
        </p:nvPicPr>
        <p:blipFill rotWithShape="1">
          <a:blip r:embed="rId5">
            <a:alphaModFix/>
          </a:blip>
          <a:srcRect l="6159" t="6256" r="14253" b="33759"/>
          <a:stretch/>
        </p:blipFill>
        <p:spPr>
          <a:xfrm>
            <a:off x="868188" y="3486353"/>
            <a:ext cx="3905563" cy="2207712"/>
          </a:xfrm>
          <a:prstGeom prst="rect">
            <a:avLst/>
          </a:prstGeom>
          <a:noFill/>
          <a:ln>
            <a:noFill/>
          </a:ln>
        </p:spPr>
      </p:pic>
      <p:pic>
        <p:nvPicPr>
          <p:cNvPr id="196" name="Google Shape;196;gc057012818_2_8"/>
          <p:cNvPicPr preferRelativeResize="0"/>
          <p:nvPr/>
        </p:nvPicPr>
        <p:blipFill rotWithShape="1">
          <a:blip r:embed="rId6">
            <a:alphaModFix/>
          </a:blip>
          <a:srcRect/>
          <a:stretch/>
        </p:blipFill>
        <p:spPr>
          <a:xfrm>
            <a:off x="5087691" y="1059272"/>
            <a:ext cx="3380813" cy="2282118"/>
          </a:xfrm>
          <a:prstGeom prst="rect">
            <a:avLst/>
          </a:prstGeom>
          <a:noFill/>
          <a:ln>
            <a:noFill/>
          </a:ln>
        </p:spPr>
      </p:pic>
      <p:pic>
        <p:nvPicPr>
          <p:cNvPr id="197" name="Google Shape;197;gc057012818_2_8"/>
          <p:cNvPicPr preferRelativeResize="0"/>
          <p:nvPr/>
        </p:nvPicPr>
        <p:blipFill rotWithShape="1">
          <a:blip r:embed="rId7">
            <a:alphaModFix/>
          </a:blip>
          <a:srcRect/>
          <a:stretch/>
        </p:blipFill>
        <p:spPr>
          <a:xfrm>
            <a:off x="4888050" y="3500560"/>
            <a:ext cx="3905572" cy="2193497"/>
          </a:xfrm>
          <a:prstGeom prst="rect">
            <a:avLst/>
          </a:prstGeom>
          <a:noFill/>
          <a:ln>
            <a:noFill/>
          </a:ln>
        </p:spPr>
      </p:pic>
    </p:spTree>
    <p:extLst>
      <p:ext uri="{BB962C8B-B14F-4D97-AF65-F5344CB8AC3E}">
        <p14:creationId xmlns:p14="http://schemas.microsoft.com/office/powerpoint/2010/main" val="24919277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0930&quot;&gt;&lt;object type=&quot;3&quot; unique_id=&quot;10931&quot;&gt;&lt;property id=&quot;20148&quot; value=&quot;5&quot;/&gt;&lt;property id=&quot;20300&quot; value=&quot;Slide 1&quot;/&gt;&lt;property id=&quot;20307&quot; value=&quot;273&quot;/&gt;&lt;/object&gt;&lt;object type=&quot;3&quot; unique_id=&quot;10932&quot;&gt;&lt;property id=&quot;20148&quot; value=&quot;5&quot;/&gt;&lt;property id=&quot;20300&quot; value=&quot;Slide 2 - &amp;quot;Audio Details&amp;quot;&quot;/&gt;&lt;property id=&quot;20307&quot; value=&quot;364&quot;/&gt;&lt;/object&gt;&lt;object type=&quot;3&quot; unique_id=&quot;10933&quot;&gt;&lt;property id=&quot;20148&quot; value=&quot;5&quot;/&gt;&lt;property id=&quot;20300&quot; value=&quot;Slide 3&quot;/&gt;&lt;property id=&quot;20307&quot; value=&quot;384&quot;/&gt;&lt;/object&gt;&lt;object type=&quot;3&quot; unique_id=&quot;10934&quot;&gt;&lt;property id=&quot;20148&quot; value=&quot;5&quot;/&gt;&lt;property id=&quot;20300&quot; value=&quot;Slide 4 - &amp;quot;Non-Discrimination Statement&amp;quot;&quot;/&gt;&lt;property id=&quot;20307&quot; value=&quot;378&quot;/&gt;&lt;/object&gt;&lt;object type=&quot;3&quot; unique_id=&quot;10935&quot;&gt;&lt;property id=&quot;20148&quot; value=&quot;5&quot;/&gt;&lt;property id=&quot;20300&quot; value=&quot;Slide 5 - &amp;quot;Learning Objectives&amp;quot;&quot;/&gt;&lt;property id=&quot;20307&quot; value=&quot;413&quot;/&gt;&lt;/object&gt;&lt;object type=&quot;3&quot; unique_id=&quot;10936&quot;&gt;&lt;property id=&quot;20148&quot; value=&quot;5&quot;/&gt;&lt;property id=&quot;20300&quot; value=&quot;Slide 6 - &amp;quot;Hunger Free Colorado&amp;quot;&quot;/&gt;&lt;property id=&quot;20307&quot; value=&quot;262&quot;/&gt;&lt;/object&gt;&lt;object type=&quot;3&quot; unique_id=&quot;10937&quot;&gt;&lt;property id=&quot;20148&quot; value=&quot;5&quot;/&gt;&lt;property id=&quot;20300&quot; value=&quot;Slide 7 - &amp;quot;Hold for Hunger Free Slides&amp;quot;&quot;/&gt;&lt;property id=&quot;20307&quot; value=&quot;407&quot;/&gt;&lt;/object&gt;&lt;object type=&quot;3&quot; unique_id=&quot;10938&quot;&gt;&lt;property id=&quot;20148&quot; value=&quot;5&quot;/&gt;&lt;property id=&quot;20300&quot; value=&quot;Slide 8 - &amp;quot;Sponsor Stories&amp;quot;&quot;/&gt;&lt;property id=&quot;20307&quot; value=&quot;410&quot;/&gt;&lt;/object&gt;&lt;object type=&quot;3&quot; unique_id=&quot;10939&quot;&gt;&lt;property id=&quot;20148&quot; value=&quot;5&quot;/&gt;&lt;property id=&quot;20300&quot; value=&quot;Slide 9 - &amp;quot;Garfield RE2&amp;quot;&quot;/&gt;&lt;property id=&quot;20307&quot; value=&quot;272&quot;/&gt;&lt;/object&gt;&lt;object type=&quot;3&quot; unique_id=&quot;10940&quot;&gt;&lt;property id=&quot;20148&quot; value=&quot;5&quot;/&gt;&lt;property id=&quot;20300&quot; value=&quot;Slide 10 - &amp;quot;The Food Bank for Larimer County&amp;quot;&quot;/&gt;&lt;property id=&quot;20307&quot; value=&quot;303&quot;/&gt;&lt;/object&gt;&lt;object type=&quot;3&quot; unique_id=&quot;10941&quot;&gt;&lt;property id=&quot;20148&quot; value=&quot;5&quot;/&gt;&lt;property id=&quot;20300&quot; value=&quot;Slide 11 - &amp;quot;The Food Bank for Larimer County&amp;quot;&quot;/&gt;&lt;property id=&quot;20307&quot; value=&quot;304&quot;/&gt;&lt;/object&gt;&lt;object type=&quot;3&quot; unique_id=&quot;10942&quot;&gt;&lt;property id=&quot;20148&quot; value=&quot;5&quot;/&gt;&lt;property id=&quot;20300&quot; value=&quot;Slide 12 - &amp;quot;Cooking Matters Colorado&amp;quot;&quot;/&gt;&lt;property id=&quot;20307&quot; value=&quot;411&quot;/&gt;&lt;/object&gt;&lt;object type=&quot;3&quot; unique_id=&quot;10943&quot;&gt;&lt;property id=&quot;20148&quot; value=&quot;5&quot;/&gt;&lt;property id=&quot;20300&quot; value=&quot;Slide 13 - &amp;quot;P-EBT Updates&amp;quot;&quot;/&gt;&lt;property id=&quot;20307&quot; value=&quot;415&quot;/&gt;&lt;/object&gt;&lt;object type=&quot;3&quot; unique_id=&quot;10944&quot;&gt;&lt;property id=&quot;20148&quot; value=&quot;5&quot;/&gt;&lt;property id=&quot;20300&quot; value=&quot;Slide 14 - &amp;quot;P-EBT Updates&amp;quot;&quot;/&gt;&lt;property id=&quot;20307&quot; value=&quot;414&quot;/&gt;&lt;/object&gt;&lt;object type=&quot;3&quot; unique_id=&quot;10945&quot;&gt;&lt;property id=&quot;20148&quot; value=&quot;5&quot;/&gt;&lt;property id=&quot;20300&quot; value=&quot;Slide 15 - &amp;quot;Questions?&amp;quot;&quot;/&gt;&lt;property id=&quot;20307&quot; value=&quot;412&quot;/&gt;&lt;/object&gt;&lt;object type=&quot;3&quot; unique_id=&quot;10946&quot;&gt;&lt;property id=&quot;20148&quot; value=&quot;5&quot;/&gt;&lt;property id=&quot;20300&quot; value=&quot;Slide 16 - &amp;quot;Training Evaluation and Certificate &amp;quot;&quot;/&gt;&lt;property id=&quot;20307&quot; value=&quot;409&quot;/&gt;&lt;/object&gt;&lt;object type=&quot;3&quot; unique_id=&quot;10947&quot;&gt;&lt;property id=&quot;20148&quot; value=&quot;5&quot;/&gt;&lt;property id=&quot;20300&quot; value=&quot;Slide 17&quot;/&gt;&lt;property id=&quot;20307&quot; value=&quot;406&quot;/&gt;&lt;/object&gt;&lt;/object&gt;&lt;object type=&quot;8&quot; unique_id=&quot;10966&quot;&gt;&lt;/object&gt;&lt;/object&gt;&lt;/database&gt;"/>
  <p:tag name="SECTOMILLISECCONVERTED" val="1"/>
  <p:tag name="ARTICULATE_SLIDE_COUNT" val="2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790</TotalTime>
  <Words>4752</Words>
  <Application>Microsoft Office PowerPoint</Application>
  <PresentationFormat>On-screen Show (4:3)</PresentationFormat>
  <Paragraphs>359</Paragraphs>
  <Slides>27</Slides>
  <Notes>22</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27</vt:i4>
      </vt:variant>
    </vt:vector>
  </HeadingPairs>
  <TitlesOfParts>
    <vt:vector size="42" baseType="lpstr">
      <vt:lpstr>Arial</vt:lpstr>
      <vt:lpstr>Arial Narrow</vt:lpstr>
      <vt:lpstr>Calibri</vt:lpstr>
      <vt:lpstr>Calibri Light</vt:lpstr>
      <vt:lpstr>Courier New</vt:lpstr>
      <vt:lpstr>Georgia</vt:lpstr>
      <vt:lpstr>Helvetica</vt:lpstr>
      <vt:lpstr>Museo Slab 500</vt:lpstr>
      <vt:lpstr>Symbol</vt:lpstr>
      <vt:lpstr>Wingdings</vt:lpstr>
      <vt:lpstr>Office Theme</vt:lpstr>
      <vt:lpstr>1_Office Theme</vt:lpstr>
      <vt:lpstr>1_Office Theme</vt:lpstr>
      <vt:lpstr>Office Theme</vt:lpstr>
      <vt:lpstr>Office Theme</vt:lpstr>
      <vt:lpstr>PowerPoint Presentation</vt:lpstr>
      <vt:lpstr>Audio Details</vt:lpstr>
      <vt:lpstr>Interpretation (Interpretación)</vt:lpstr>
      <vt:lpstr>Interpretation (Interpretación)</vt:lpstr>
      <vt:lpstr>PowerPoint Presentation</vt:lpstr>
      <vt:lpstr>Non-Discrimination Statement</vt:lpstr>
      <vt:lpstr>Learning Objectives</vt:lpstr>
      <vt:lpstr>PowerPoint Presentation</vt:lpstr>
      <vt:lpstr>PowerPoint Presentation</vt:lpstr>
      <vt:lpstr>Community Engagement</vt:lpstr>
      <vt:lpstr>The Importance of this work</vt:lpstr>
      <vt:lpstr>How to engage the community</vt:lpstr>
      <vt:lpstr>Community Engagement Results</vt:lpstr>
      <vt:lpstr>Community Engagement Spectrum</vt:lpstr>
      <vt:lpstr>Outreach Strategies </vt:lpstr>
      <vt:lpstr>Outreach Resources</vt:lpstr>
      <vt:lpstr>Community Engagement Resources</vt:lpstr>
      <vt:lpstr>Sponsor Stories</vt:lpstr>
      <vt:lpstr>Garfield RE2</vt:lpstr>
      <vt:lpstr>The Food Bank for Larimer County</vt:lpstr>
      <vt:lpstr>The Food Bank for Larimer County</vt:lpstr>
      <vt:lpstr>Share Our Strength’s Cooking Matters Colorado </vt:lpstr>
      <vt:lpstr>P-EBT Updates</vt:lpstr>
      <vt:lpstr>P-EBT Updates</vt:lpstr>
      <vt:lpstr>Questions?</vt:lpstr>
      <vt:lpstr>Training Evaluation and Certificate </vt:lpstr>
      <vt:lpstr>PowerPoint Presentation</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Brennan, Kristi</cp:lastModifiedBy>
  <cp:revision>60</cp:revision>
  <dcterms:created xsi:type="dcterms:W3CDTF">2019-06-25T17:30:52Z</dcterms:created>
  <dcterms:modified xsi:type="dcterms:W3CDTF">2021-03-22T20:40:52Z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06B159B8-0CE5-4031-9614-49785FA786D1</vt:lpwstr>
  </property>
  <property fmtid="{D5CDD505-2E9C-101B-9397-08002B2CF9AE}" pid="3" name="ArticulatePath">
    <vt:lpwstr>On the Menu_Community Engagement</vt:lpwstr>
  </property>
</Properties>
</file>