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9.xml" ContentType="application/vnd.openxmlformats-officedocument.presentationml.tags+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57"/>
  </p:notesMasterIdLst>
  <p:handoutMasterIdLst>
    <p:handoutMasterId r:id="rId58"/>
  </p:handoutMasterIdLst>
  <p:sldIdLst>
    <p:sldId id="273" r:id="rId3"/>
    <p:sldId id="507" r:id="rId4"/>
    <p:sldId id="508" r:id="rId5"/>
    <p:sldId id="520" r:id="rId6"/>
    <p:sldId id="521" r:id="rId7"/>
    <p:sldId id="522" r:id="rId8"/>
    <p:sldId id="584" r:id="rId9"/>
    <p:sldId id="570" r:id="rId10"/>
    <p:sldId id="571" r:id="rId11"/>
    <p:sldId id="525" r:id="rId12"/>
    <p:sldId id="572" r:id="rId13"/>
    <p:sldId id="527" r:id="rId14"/>
    <p:sldId id="528" r:id="rId15"/>
    <p:sldId id="529" r:id="rId16"/>
    <p:sldId id="573" r:id="rId17"/>
    <p:sldId id="531" r:id="rId18"/>
    <p:sldId id="532" r:id="rId19"/>
    <p:sldId id="534" r:id="rId20"/>
    <p:sldId id="535" r:id="rId21"/>
    <p:sldId id="536" r:id="rId22"/>
    <p:sldId id="537" r:id="rId23"/>
    <p:sldId id="538" r:id="rId24"/>
    <p:sldId id="539" r:id="rId25"/>
    <p:sldId id="540" r:id="rId26"/>
    <p:sldId id="574" r:id="rId27"/>
    <p:sldId id="542" r:id="rId28"/>
    <p:sldId id="543" r:id="rId29"/>
    <p:sldId id="544" r:id="rId30"/>
    <p:sldId id="545" r:id="rId31"/>
    <p:sldId id="546" r:id="rId32"/>
    <p:sldId id="547" r:id="rId33"/>
    <p:sldId id="575" r:id="rId34"/>
    <p:sldId id="549" r:id="rId35"/>
    <p:sldId id="550" r:id="rId36"/>
    <p:sldId id="576" r:id="rId37"/>
    <p:sldId id="552" r:id="rId38"/>
    <p:sldId id="553" r:id="rId39"/>
    <p:sldId id="554" r:id="rId40"/>
    <p:sldId id="555" r:id="rId41"/>
    <p:sldId id="556" r:id="rId42"/>
    <p:sldId id="577" r:id="rId43"/>
    <p:sldId id="288" r:id="rId44"/>
    <p:sldId id="558" r:id="rId45"/>
    <p:sldId id="561" r:id="rId46"/>
    <p:sldId id="562" r:id="rId47"/>
    <p:sldId id="580" r:id="rId48"/>
    <p:sldId id="581" r:id="rId49"/>
    <p:sldId id="582" r:id="rId50"/>
    <p:sldId id="563" r:id="rId51"/>
    <p:sldId id="578" r:id="rId52"/>
    <p:sldId id="565" r:id="rId53"/>
    <p:sldId id="566" r:id="rId54"/>
    <p:sldId id="567" r:id="rId55"/>
    <p:sldId id="568"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20311-6DFA-C070-64B0-E71C59F1ADD8}" name="Grove, Alicia" initials="GA" userId="S::Grove_A@cde.state.co.us::0b1542ff-3a3a-42fd-ba76-1d2efb985b5a" providerId="AD"/>
  <p188:author id="{2E9889AC-BBB4-2A8A-3223-720DE6B5F467}" name="Opgenorth, Erin" initials="OE" userId="S::Opgenorth_e@cde.state.co.us::086303ec-9c56-4c39-bbac-e2a0638afd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BC00"/>
    <a:srgbClr val="4DC1E1"/>
    <a:srgbClr val="FFD100"/>
    <a:srgbClr val="825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58417" autoAdjust="0"/>
  </p:normalViewPr>
  <p:slideViewPr>
    <p:cSldViewPr snapToGrid="0">
      <p:cViewPr varScale="1">
        <p:scale>
          <a:sx n="74" d="100"/>
          <a:sy n="74" d="100"/>
        </p:scale>
        <p:origin x="1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846BE-51A9-4BA7-9258-ECFAE05E7F40}" type="doc">
      <dgm:prSet loTypeId="urn:microsoft.com/office/officeart/2016/7/layout/LinearArrowProcessNumbered#1" loCatId="process" qsTypeId="urn:microsoft.com/office/officeart/2005/8/quickstyle/simple1" qsCatId="simple" csTypeId="urn:microsoft.com/office/officeart/2005/8/colors/accent1_2" csCatId="accent1" phldr="1"/>
      <dgm:spPr/>
      <dgm:t>
        <a:bodyPr/>
        <a:lstStyle/>
        <a:p>
          <a:endParaRPr lang="en-US"/>
        </a:p>
      </dgm:t>
    </dgm:pt>
    <dgm:pt modelId="{D841507B-447A-43E4-A67A-78917CB1FB25}">
      <dgm:prSet custT="1"/>
      <dgm:spPr/>
      <dgm:t>
        <a:bodyPr/>
        <a:lstStyle/>
        <a:p>
          <a:pPr algn="ctr"/>
          <a:r>
            <a:rPr lang="en-US" sz="2400" dirty="0">
              <a:solidFill>
                <a:schemeClr val="tx1"/>
              </a:solidFill>
            </a:rPr>
            <a:t>Eliminate barriers to programs</a:t>
          </a:r>
          <a:endParaRPr lang="en-US" sz="2400" dirty="0">
            <a:solidFill>
              <a:schemeClr val="tx1"/>
            </a:solidFill>
            <a:latin typeface="Trebuchet MS" panose="020B0603020202020204" pitchFamily="34" charset="0"/>
          </a:endParaRPr>
        </a:p>
      </dgm:t>
    </dgm:pt>
    <dgm:pt modelId="{09ECAFD9-77B4-411E-A0C6-BD2718D2ED19}" type="parTrans" cxnId="{89F99CCE-DD31-45EB-8368-0C474560C17C}">
      <dgm:prSet/>
      <dgm:spPr/>
      <dgm:t>
        <a:bodyPr/>
        <a:lstStyle/>
        <a:p>
          <a:endParaRPr lang="en-US"/>
        </a:p>
      </dgm:t>
    </dgm:pt>
    <dgm:pt modelId="{8A56963F-9458-4CF1-BA11-F6B59F6693C3}" type="sibTrans" cxnId="{89F99CCE-DD31-45EB-8368-0C474560C17C}">
      <dgm:prSet phldrT="1" phldr="0"/>
      <dgm:spPr/>
      <dgm:t>
        <a:bodyPr/>
        <a:lstStyle/>
        <a:p>
          <a:r>
            <a:rPr lang="en-US"/>
            <a:t>1</a:t>
          </a:r>
          <a:endParaRPr lang="en-US" dirty="0"/>
        </a:p>
      </dgm:t>
    </dgm:pt>
    <dgm:pt modelId="{AA8D6E5D-2291-4551-826E-2E8CD77EBBCD}">
      <dgm:prSet custT="1"/>
      <dgm:spPr/>
      <dgm:t>
        <a:bodyPr/>
        <a:lstStyle/>
        <a:p>
          <a:pPr algn="ctr"/>
          <a:r>
            <a:rPr lang="en-US" sz="2400" dirty="0">
              <a:solidFill>
                <a:schemeClr val="tx1"/>
              </a:solidFill>
            </a:rPr>
            <a:t>Provide equal treatment to all</a:t>
          </a:r>
          <a:endParaRPr lang="en-US" sz="2400" dirty="0">
            <a:solidFill>
              <a:schemeClr val="tx1"/>
            </a:solidFill>
            <a:latin typeface="Trebuchet MS" panose="020B0603020202020204" pitchFamily="34" charset="0"/>
          </a:endParaRPr>
        </a:p>
      </dgm:t>
    </dgm:pt>
    <dgm:pt modelId="{8108D565-E010-4B90-8EC9-E6472FDB3D6F}" type="parTrans" cxnId="{55EAF420-E592-4A82-A62F-9D8CCEB249F3}">
      <dgm:prSet/>
      <dgm:spPr/>
      <dgm:t>
        <a:bodyPr/>
        <a:lstStyle/>
        <a:p>
          <a:endParaRPr lang="en-US"/>
        </a:p>
      </dgm:t>
    </dgm:pt>
    <dgm:pt modelId="{6D5F5307-B9A3-4224-A52C-70B5D7E58E7C}" type="sibTrans" cxnId="{55EAF420-E592-4A82-A62F-9D8CCEB249F3}">
      <dgm:prSet phldrT="2" phldr="0"/>
      <dgm:spPr/>
      <dgm:t>
        <a:bodyPr/>
        <a:lstStyle/>
        <a:p>
          <a:r>
            <a:rPr lang="en-US"/>
            <a:t>2</a:t>
          </a:r>
          <a:endParaRPr lang="en-US" dirty="0"/>
        </a:p>
      </dgm:t>
    </dgm:pt>
    <dgm:pt modelId="{BA0D1191-41B5-4E4E-98CA-BB121638FA27}">
      <dgm:prSet custT="1"/>
      <dgm:spPr/>
      <dgm:t>
        <a:bodyPr/>
        <a:lstStyle/>
        <a:p>
          <a:pPr algn="ctr"/>
          <a:r>
            <a:rPr lang="en-US" sz="2400" dirty="0">
              <a:solidFill>
                <a:schemeClr val="tx1"/>
              </a:solidFill>
            </a:rPr>
            <a:t>Explain rights and responsibilities</a:t>
          </a:r>
          <a:endParaRPr lang="en-US" sz="2400" dirty="0">
            <a:solidFill>
              <a:schemeClr val="tx1"/>
            </a:solidFill>
            <a:latin typeface="Trebuchet MS" panose="020B0603020202020204" pitchFamily="34" charset="0"/>
          </a:endParaRPr>
        </a:p>
      </dgm:t>
    </dgm:pt>
    <dgm:pt modelId="{BF60A160-E127-4E75-A05F-AE196FFF76E3}" type="parTrans" cxnId="{11BC0A66-4F6B-4022-AC12-122A0951BEB5}">
      <dgm:prSet/>
      <dgm:spPr/>
      <dgm:t>
        <a:bodyPr/>
        <a:lstStyle/>
        <a:p>
          <a:endParaRPr lang="en-US"/>
        </a:p>
      </dgm:t>
    </dgm:pt>
    <dgm:pt modelId="{43A04663-B22C-4CA5-9BCF-3B42D70D691D}" type="sibTrans" cxnId="{11BC0A66-4F6B-4022-AC12-122A0951BEB5}">
      <dgm:prSet phldrT="3" phldr="0"/>
      <dgm:spPr/>
      <dgm:t>
        <a:bodyPr/>
        <a:lstStyle/>
        <a:p>
          <a:r>
            <a:rPr lang="en-US"/>
            <a:t>3</a:t>
          </a:r>
          <a:endParaRPr lang="en-US" dirty="0"/>
        </a:p>
      </dgm:t>
    </dgm:pt>
    <dgm:pt modelId="{55AD6682-19A1-4F15-920E-E13D92EB312E}">
      <dgm:prSet custT="1"/>
      <dgm:spPr/>
      <dgm:t>
        <a:bodyPr/>
        <a:lstStyle/>
        <a:p>
          <a:pPr algn="ctr">
            <a:spcAft>
              <a:spcPts val="0"/>
            </a:spcAft>
          </a:pPr>
          <a:r>
            <a:rPr lang="en-US" sz="2400" dirty="0">
              <a:solidFill>
                <a:schemeClr val="tx1"/>
              </a:solidFill>
            </a:rPr>
            <a:t>Show respect and dignity </a:t>
          </a:r>
        </a:p>
        <a:p>
          <a:pPr algn="ctr">
            <a:spcAft>
              <a:spcPct val="35000"/>
            </a:spcAft>
          </a:pPr>
          <a:r>
            <a:rPr lang="en-US" sz="2400" dirty="0">
              <a:solidFill>
                <a:schemeClr val="tx1"/>
              </a:solidFill>
            </a:rPr>
            <a:t>to all</a:t>
          </a:r>
          <a:endParaRPr lang="en-US" sz="2400" dirty="0">
            <a:solidFill>
              <a:schemeClr val="tx1"/>
            </a:solidFill>
            <a:latin typeface="Trebuchet MS" panose="020B0603020202020204" pitchFamily="34" charset="0"/>
          </a:endParaRPr>
        </a:p>
      </dgm:t>
    </dgm:pt>
    <dgm:pt modelId="{0A1EE536-D200-411C-8FD0-7F23E7109629}" type="parTrans" cxnId="{522DD16F-B30D-40BA-AA70-7667AAFFD0AE}">
      <dgm:prSet/>
      <dgm:spPr/>
      <dgm:t>
        <a:bodyPr/>
        <a:lstStyle/>
        <a:p>
          <a:endParaRPr lang="en-US"/>
        </a:p>
      </dgm:t>
    </dgm:pt>
    <dgm:pt modelId="{6DA0DC7B-EEAC-48D5-8C2F-256705FA5618}" type="sibTrans" cxnId="{522DD16F-B30D-40BA-AA70-7667AAFFD0AE}">
      <dgm:prSet phldrT="4" phldr="0"/>
      <dgm:spPr/>
      <dgm:t>
        <a:bodyPr/>
        <a:lstStyle/>
        <a:p>
          <a:r>
            <a:rPr lang="en-US"/>
            <a:t>4</a:t>
          </a:r>
          <a:endParaRPr lang="en-US" dirty="0"/>
        </a:p>
      </dgm:t>
    </dgm:pt>
    <dgm:pt modelId="{D9938462-A694-4D2B-BC8A-98DD7FFDFAAA}" type="pres">
      <dgm:prSet presAssocID="{98A846BE-51A9-4BA7-9258-ECFAE05E7F40}" presName="linearFlow" presStyleCnt="0">
        <dgm:presLayoutVars>
          <dgm:dir/>
          <dgm:animLvl val="lvl"/>
          <dgm:resizeHandles val="exact"/>
        </dgm:presLayoutVars>
      </dgm:prSet>
      <dgm:spPr/>
    </dgm:pt>
    <dgm:pt modelId="{94FFE4A3-717E-4FA2-B81F-868DE997CB51}" type="pres">
      <dgm:prSet presAssocID="{D841507B-447A-43E4-A67A-78917CB1FB25}" presName="compositeNode" presStyleCnt="0"/>
      <dgm:spPr/>
    </dgm:pt>
    <dgm:pt modelId="{2FD2706E-63BB-4C73-BE4B-EA498188D5A7}" type="pres">
      <dgm:prSet presAssocID="{D841507B-447A-43E4-A67A-78917CB1FB25}" presName="parTx" presStyleLbl="node1" presStyleIdx="0" presStyleCnt="0">
        <dgm:presLayoutVars>
          <dgm:chMax val="0"/>
          <dgm:chPref val="0"/>
          <dgm:bulletEnabled val="1"/>
        </dgm:presLayoutVars>
      </dgm:prSet>
      <dgm:spPr/>
    </dgm:pt>
    <dgm:pt modelId="{E04F5057-2705-42CE-BB13-967212824C65}" type="pres">
      <dgm:prSet presAssocID="{D841507B-447A-43E4-A67A-78917CB1FB25}" presName="parSh" presStyleCnt="0"/>
      <dgm:spPr/>
    </dgm:pt>
    <dgm:pt modelId="{F5142449-10A1-4278-B96C-C4ABAB189E46}" type="pres">
      <dgm:prSet presAssocID="{D841507B-447A-43E4-A67A-78917CB1FB25}" presName="lineNode" presStyleLbl="alignAccFollowNode1" presStyleIdx="0" presStyleCnt="12"/>
      <dgm:spPr>
        <a:noFill/>
        <a:ln>
          <a:noFill/>
        </a:ln>
      </dgm:spPr>
    </dgm:pt>
    <dgm:pt modelId="{CB784251-3D1A-453A-AC20-F2E87A36EEF3}" type="pres">
      <dgm:prSet presAssocID="{D841507B-447A-43E4-A67A-78917CB1FB25}" presName="lineArrowNode" presStyleLbl="alignAccFollowNode1" presStyleIdx="1" presStyleCnt="12"/>
      <dgm:spPr>
        <a:noFill/>
        <a:ln>
          <a:noFill/>
        </a:ln>
      </dgm:spPr>
    </dgm:pt>
    <dgm:pt modelId="{7D680E2B-37E7-47C5-9407-98DE51395E71}" type="pres">
      <dgm:prSet presAssocID="{8A56963F-9458-4CF1-BA11-F6B59F6693C3}" presName="sibTransNodeCircle" presStyleLbl="alignNode1" presStyleIdx="0" presStyleCnt="4">
        <dgm:presLayoutVars>
          <dgm:chMax val="0"/>
          <dgm:bulletEnabled/>
        </dgm:presLayoutVars>
      </dgm:prSet>
      <dgm:spPr/>
    </dgm:pt>
    <dgm:pt modelId="{46F5A849-A405-4ECF-B3E1-1F0C28282973}" type="pres">
      <dgm:prSet presAssocID="{8A56963F-9458-4CF1-BA11-F6B59F6693C3}" presName="spacerBetweenCircleAndCallout" presStyleCnt="0">
        <dgm:presLayoutVars/>
      </dgm:prSet>
      <dgm:spPr/>
    </dgm:pt>
    <dgm:pt modelId="{2D736B05-B42D-46EA-852B-C2BFDDD5591E}" type="pres">
      <dgm:prSet presAssocID="{D841507B-447A-43E4-A67A-78917CB1FB25}" presName="nodeText" presStyleLbl="alignAccFollowNode1" presStyleIdx="2" presStyleCnt="12">
        <dgm:presLayoutVars>
          <dgm:bulletEnabled val="1"/>
        </dgm:presLayoutVars>
      </dgm:prSet>
      <dgm:spPr/>
    </dgm:pt>
    <dgm:pt modelId="{EC099AD6-5E45-4621-B76A-90EC2958EE47}" type="pres">
      <dgm:prSet presAssocID="{8A56963F-9458-4CF1-BA11-F6B59F6693C3}" presName="sibTransComposite" presStyleCnt="0"/>
      <dgm:spPr/>
    </dgm:pt>
    <dgm:pt modelId="{96C906A6-4FF4-454D-9D77-308711C77F14}" type="pres">
      <dgm:prSet presAssocID="{AA8D6E5D-2291-4551-826E-2E8CD77EBBCD}" presName="compositeNode" presStyleCnt="0"/>
      <dgm:spPr/>
    </dgm:pt>
    <dgm:pt modelId="{B9B0B242-87C5-42E1-A677-9D146A6D3C47}" type="pres">
      <dgm:prSet presAssocID="{AA8D6E5D-2291-4551-826E-2E8CD77EBBCD}" presName="parTx" presStyleLbl="node1" presStyleIdx="0" presStyleCnt="0">
        <dgm:presLayoutVars>
          <dgm:chMax val="0"/>
          <dgm:chPref val="0"/>
          <dgm:bulletEnabled val="1"/>
        </dgm:presLayoutVars>
      </dgm:prSet>
      <dgm:spPr/>
    </dgm:pt>
    <dgm:pt modelId="{7543640C-A0F3-4583-A402-6BC392A285F8}" type="pres">
      <dgm:prSet presAssocID="{AA8D6E5D-2291-4551-826E-2E8CD77EBBCD}" presName="parSh" presStyleCnt="0"/>
      <dgm:spPr/>
    </dgm:pt>
    <dgm:pt modelId="{69403660-B91F-4F31-9188-E4F56CDF83C4}" type="pres">
      <dgm:prSet presAssocID="{AA8D6E5D-2291-4551-826E-2E8CD77EBBCD}" presName="lineNode" presStyleLbl="alignAccFollowNode1" presStyleIdx="3" presStyleCnt="12"/>
      <dgm:spPr>
        <a:noFill/>
        <a:ln>
          <a:noFill/>
        </a:ln>
      </dgm:spPr>
    </dgm:pt>
    <dgm:pt modelId="{443C13A9-1FDD-4FC4-A337-CF907FF0D233}" type="pres">
      <dgm:prSet presAssocID="{AA8D6E5D-2291-4551-826E-2E8CD77EBBCD}" presName="lineArrowNode" presStyleLbl="alignAccFollowNode1" presStyleIdx="4" presStyleCnt="12"/>
      <dgm:spPr>
        <a:noFill/>
        <a:ln>
          <a:noFill/>
        </a:ln>
      </dgm:spPr>
    </dgm:pt>
    <dgm:pt modelId="{2E0F8023-7BBB-4718-BC8F-AC65EE454DC6}" type="pres">
      <dgm:prSet presAssocID="{6D5F5307-B9A3-4224-A52C-70B5D7E58E7C}" presName="sibTransNodeCircle" presStyleLbl="alignNode1" presStyleIdx="1" presStyleCnt="4">
        <dgm:presLayoutVars>
          <dgm:chMax val="0"/>
          <dgm:bulletEnabled/>
        </dgm:presLayoutVars>
      </dgm:prSet>
      <dgm:spPr/>
    </dgm:pt>
    <dgm:pt modelId="{5704A3ED-FA26-4408-8C85-B51BD14774E8}" type="pres">
      <dgm:prSet presAssocID="{6D5F5307-B9A3-4224-A52C-70B5D7E58E7C}" presName="spacerBetweenCircleAndCallout" presStyleCnt="0">
        <dgm:presLayoutVars/>
      </dgm:prSet>
      <dgm:spPr/>
    </dgm:pt>
    <dgm:pt modelId="{C988C04E-40E3-4D68-BF18-66EFFEEF4EB2}" type="pres">
      <dgm:prSet presAssocID="{AA8D6E5D-2291-4551-826E-2E8CD77EBBCD}" presName="nodeText" presStyleLbl="alignAccFollowNode1" presStyleIdx="5" presStyleCnt="12">
        <dgm:presLayoutVars>
          <dgm:bulletEnabled val="1"/>
        </dgm:presLayoutVars>
      </dgm:prSet>
      <dgm:spPr/>
    </dgm:pt>
    <dgm:pt modelId="{B6BBB860-34CE-4234-8D3B-BDBD461D22B0}" type="pres">
      <dgm:prSet presAssocID="{6D5F5307-B9A3-4224-A52C-70B5D7E58E7C}" presName="sibTransComposite" presStyleCnt="0"/>
      <dgm:spPr/>
    </dgm:pt>
    <dgm:pt modelId="{95226D6D-DC9D-43A5-AC93-827EFF228E2A}" type="pres">
      <dgm:prSet presAssocID="{BA0D1191-41B5-4E4E-98CA-BB121638FA27}" presName="compositeNode" presStyleCnt="0"/>
      <dgm:spPr/>
    </dgm:pt>
    <dgm:pt modelId="{E45CD75C-64D3-49E1-90AB-5C892F1B60BB}" type="pres">
      <dgm:prSet presAssocID="{BA0D1191-41B5-4E4E-98CA-BB121638FA27}" presName="parTx" presStyleLbl="node1" presStyleIdx="0" presStyleCnt="0">
        <dgm:presLayoutVars>
          <dgm:chMax val="0"/>
          <dgm:chPref val="0"/>
          <dgm:bulletEnabled val="1"/>
        </dgm:presLayoutVars>
      </dgm:prSet>
      <dgm:spPr/>
    </dgm:pt>
    <dgm:pt modelId="{FEA17D8B-7307-4AC1-BA3A-35C631CF2D8B}" type="pres">
      <dgm:prSet presAssocID="{BA0D1191-41B5-4E4E-98CA-BB121638FA27}" presName="parSh" presStyleCnt="0"/>
      <dgm:spPr/>
    </dgm:pt>
    <dgm:pt modelId="{E6547311-AF0E-4FCF-BDD0-47989B866E24}" type="pres">
      <dgm:prSet presAssocID="{BA0D1191-41B5-4E4E-98CA-BB121638FA27}" presName="lineNode" presStyleLbl="alignAccFollowNode1" presStyleIdx="6" presStyleCnt="12"/>
      <dgm:spPr>
        <a:noFill/>
        <a:ln>
          <a:noFill/>
        </a:ln>
      </dgm:spPr>
    </dgm:pt>
    <dgm:pt modelId="{AE6DFE2B-B7F2-4F30-B659-B552E321FADD}" type="pres">
      <dgm:prSet presAssocID="{BA0D1191-41B5-4E4E-98CA-BB121638FA27}" presName="lineArrowNode" presStyleLbl="alignAccFollowNode1" presStyleIdx="7" presStyleCnt="12"/>
      <dgm:spPr>
        <a:noFill/>
        <a:ln>
          <a:noFill/>
        </a:ln>
      </dgm:spPr>
    </dgm:pt>
    <dgm:pt modelId="{5245C8DA-1E76-407A-B430-701BCCF29F00}" type="pres">
      <dgm:prSet presAssocID="{43A04663-B22C-4CA5-9BCF-3B42D70D691D}" presName="sibTransNodeCircle" presStyleLbl="alignNode1" presStyleIdx="2" presStyleCnt="4">
        <dgm:presLayoutVars>
          <dgm:chMax val="0"/>
          <dgm:bulletEnabled/>
        </dgm:presLayoutVars>
      </dgm:prSet>
      <dgm:spPr/>
    </dgm:pt>
    <dgm:pt modelId="{8D76F590-811B-447B-8CED-7534489F45EC}" type="pres">
      <dgm:prSet presAssocID="{43A04663-B22C-4CA5-9BCF-3B42D70D691D}" presName="spacerBetweenCircleAndCallout" presStyleCnt="0">
        <dgm:presLayoutVars/>
      </dgm:prSet>
      <dgm:spPr/>
    </dgm:pt>
    <dgm:pt modelId="{D997FB1E-CF8D-4F5C-9E93-059F85035C01}" type="pres">
      <dgm:prSet presAssocID="{BA0D1191-41B5-4E4E-98CA-BB121638FA27}" presName="nodeText" presStyleLbl="alignAccFollowNode1" presStyleIdx="8" presStyleCnt="12">
        <dgm:presLayoutVars>
          <dgm:bulletEnabled val="1"/>
        </dgm:presLayoutVars>
      </dgm:prSet>
      <dgm:spPr/>
    </dgm:pt>
    <dgm:pt modelId="{5BD921B9-FF63-486B-BBF5-5535F2AA32B5}" type="pres">
      <dgm:prSet presAssocID="{43A04663-B22C-4CA5-9BCF-3B42D70D691D}" presName="sibTransComposite" presStyleCnt="0"/>
      <dgm:spPr/>
    </dgm:pt>
    <dgm:pt modelId="{F093D1EA-1E4B-4611-A553-45F589D6189E}" type="pres">
      <dgm:prSet presAssocID="{55AD6682-19A1-4F15-920E-E13D92EB312E}" presName="compositeNode" presStyleCnt="0"/>
      <dgm:spPr/>
    </dgm:pt>
    <dgm:pt modelId="{200EAA04-D9FF-4E34-8629-9FF0013CAD96}" type="pres">
      <dgm:prSet presAssocID="{55AD6682-19A1-4F15-920E-E13D92EB312E}" presName="parTx" presStyleLbl="node1" presStyleIdx="0" presStyleCnt="0">
        <dgm:presLayoutVars>
          <dgm:chMax val="0"/>
          <dgm:chPref val="0"/>
          <dgm:bulletEnabled val="1"/>
        </dgm:presLayoutVars>
      </dgm:prSet>
      <dgm:spPr/>
    </dgm:pt>
    <dgm:pt modelId="{311144D1-3BA2-4573-AB3C-C1D2F0AEE5A2}" type="pres">
      <dgm:prSet presAssocID="{55AD6682-19A1-4F15-920E-E13D92EB312E}" presName="parSh" presStyleCnt="0"/>
      <dgm:spPr/>
    </dgm:pt>
    <dgm:pt modelId="{B301E9C0-66A8-4889-AB14-A827A90B7730}" type="pres">
      <dgm:prSet presAssocID="{55AD6682-19A1-4F15-920E-E13D92EB312E}" presName="lineNode" presStyleLbl="alignAccFollowNode1" presStyleIdx="9" presStyleCnt="12"/>
      <dgm:spPr>
        <a:noFill/>
        <a:ln>
          <a:noFill/>
        </a:ln>
      </dgm:spPr>
    </dgm:pt>
    <dgm:pt modelId="{C520B667-F0A6-4456-B459-83C4807E6047}" type="pres">
      <dgm:prSet presAssocID="{55AD6682-19A1-4F15-920E-E13D92EB312E}" presName="lineArrowNode" presStyleLbl="alignAccFollowNode1" presStyleIdx="10" presStyleCnt="12"/>
      <dgm:spPr/>
    </dgm:pt>
    <dgm:pt modelId="{ADD1CCE4-82A5-468F-8BC5-15D0185DBB4E}" type="pres">
      <dgm:prSet presAssocID="{6DA0DC7B-EEAC-48D5-8C2F-256705FA5618}" presName="sibTransNodeCircle" presStyleLbl="alignNode1" presStyleIdx="3" presStyleCnt="4">
        <dgm:presLayoutVars>
          <dgm:chMax val="0"/>
          <dgm:bulletEnabled/>
        </dgm:presLayoutVars>
      </dgm:prSet>
      <dgm:spPr/>
    </dgm:pt>
    <dgm:pt modelId="{C251040B-EE34-45B4-9F5D-BC733169E090}" type="pres">
      <dgm:prSet presAssocID="{6DA0DC7B-EEAC-48D5-8C2F-256705FA5618}" presName="spacerBetweenCircleAndCallout" presStyleCnt="0">
        <dgm:presLayoutVars/>
      </dgm:prSet>
      <dgm:spPr/>
    </dgm:pt>
    <dgm:pt modelId="{12E9BEA5-B7F5-4B40-9B17-6A733AF73901}" type="pres">
      <dgm:prSet presAssocID="{55AD6682-19A1-4F15-920E-E13D92EB312E}" presName="nodeText" presStyleLbl="alignAccFollowNode1" presStyleIdx="11" presStyleCnt="12">
        <dgm:presLayoutVars>
          <dgm:bulletEnabled val="1"/>
        </dgm:presLayoutVars>
      </dgm:prSet>
      <dgm:spPr/>
    </dgm:pt>
  </dgm:ptLst>
  <dgm:cxnLst>
    <dgm:cxn modelId="{453ABD19-ABD6-4290-AB1B-484D843A7A6C}" type="presOf" srcId="{8A56963F-9458-4CF1-BA11-F6B59F6693C3}" destId="{7D680E2B-37E7-47C5-9407-98DE51395E71}" srcOrd="0" destOrd="0" presId="urn:microsoft.com/office/officeart/2016/7/layout/LinearArrowProcessNumbered#1"/>
    <dgm:cxn modelId="{55EAF420-E592-4A82-A62F-9D8CCEB249F3}" srcId="{98A846BE-51A9-4BA7-9258-ECFAE05E7F40}" destId="{AA8D6E5D-2291-4551-826E-2E8CD77EBBCD}" srcOrd="1" destOrd="0" parTransId="{8108D565-E010-4B90-8EC9-E6472FDB3D6F}" sibTransId="{6D5F5307-B9A3-4224-A52C-70B5D7E58E7C}"/>
    <dgm:cxn modelId="{221DED21-AA14-474F-9176-EC85D4CE7737}" type="presOf" srcId="{BA0D1191-41B5-4E4E-98CA-BB121638FA27}" destId="{D997FB1E-CF8D-4F5C-9E93-059F85035C01}" srcOrd="0" destOrd="0" presId="urn:microsoft.com/office/officeart/2016/7/layout/LinearArrowProcessNumbered#1"/>
    <dgm:cxn modelId="{11BC0A66-4F6B-4022-AC12-122A0951BEB5}" srcId="{98A846BE-51A9-4BA7-9258-ECFAE05E7F40}" destId="{BA0D1191-41B5-4E4E-98CA-BB121638FA27}" srcOrd="2" destOrd="0" parTransId="{BF60A160-E127-4E75-A05F-AE196FFF76E3}" sibTransId="{43A04663-B22C-4CA5-9BCF-3B42D70D691D}"/>
    <dgm:cxn modelId="{577E866F-4BE4-4BDE-AEC2-040AA5E25698}" type="presOf" srcId="{6DA0DC7B-EEAC-48D5-8C2F-256705FA5618}" destId="{ADD1CCE4-82A5-468F-8BC5-15D0185DBB4E}" srcOrd="0" destOrd="0" presId="urn:microsoft.com/office/officeart/2016/7/layout/LinearArrowProcessNumbered#1"/>
    <dgm:cxn modelId="{522DD16F-B30D-40BA-AA70-7667AAFFD0AE}" srcId="{98A846BE-51A9-4BA7-9258-ECFAE05E7F40}" destId="{55AD6682-19A1-4F15-920E-E13D92EB312E}" srcOrd="3" destOrd="0" parTransId="{0A1EE536-D200-411C-8FD0-7F23E7109629}" sibTransId="{6DA0DC7B-EEAC-48D5-8C2F-256705FA5618}"/>
    <dgm:cxn modelId="{0AC2E275-95C9-495E-A18A-CFCEF45E0CE7}" type="presOf" srcId="{98A846BE-51A9-4BA7-9258-ECFAE05E7F40}" destId="{D9938462-A694-4D2B-BC8A-98DD7FFDFAAA}" srcOrd="0" destOrd="0" presId="urn:microsoft.com/office/officeart/2016/7/layout/LinearArrowProcessNumbered#1"/>
    <dgm:cxn modelId="{75DB4C7A-8DE2-404A-A47B-1B56C8C511A5}" type="presOf" srcId="{43A04663-B22C-4CA5-9BCF-3B42D70D691D}" destId="{5245C8DA-1E76-407A-B430-701BCCF29F00}" srcOrd="0" destOrd="0" presId="urn:microsoft.com/office/officeart/2016/7/layout/LinearArrowProcessNumbered#1"/>
    <dgm:cxn modelId="{F1F6B3C2-F9DA-43B0-A5BE-5F333F9A6E1C}" type="presOf" srcId="{AA8D6E5D-2291-4551-826E-2E8CD77EBBCD}" destId="{C988C04E-40E3-4D68-BF18-66EFFEEF4EB2}" srcOrd="0" destOrd="0" presId="urn:microsoft.com/office/officeart/2016/7/layout/LinearArrowProcessNumbered#1"/>
    <dgm:cxn modelId="{328AC9C4-1162-4C74-A205-A907215CB039}" type="presOf" srcId="{55AD6682-19A1-4F15-920E-E13D92EB312E}" destId="{12E9BEA5-B7F5-4B40-9B17-6A733AF73901}" srcOrd="0" destOrd="0" presId="urn:microsoft.com/office/officeart/2016/7/layout/LinearArrowProcessNumbered#1"/>
    <dgm:cxn modelId="{89F99CCE-DD31-45EB-8368-0C474560C17C}" srcId="{98A846BE-51A9-4BA7-9258-ECFAE05E7F40}" destId="{D841507B-447A-43E4-A67A-78917CB1FB25}" srcOrd="0" destOrd="0" parTransId="{09ECAFD9-77B4-411E-A0C6-BD2718D2ED19}" sibTransId="{8A56963F-9458-4CF1-BA11-F6B59F6693C3}"/>
    <dgm:cxn modelId="{27C8DFCE-2304-4C98-B7A0-B706F45D0B6E}" type="presOf" srcId="{6D5F5307-B9A3-4224-A52C-70B5D7E58E7C}" destId="{2E0F8023-7BBB-4718-BC8F-AC65EE454DC6}" srcOrd="0" destOrd="0" presId="urn:microsoft.com/office/officeart/2016/7/layout/LinearArrowProcessNumbered#1"/>
    <dgm:cxn modelId="{A8FDC7DF-7E80-4503-A147-24ECEA22651E}" type="presOf" srcId="{D841507B-447A-43E4-A67A-78917CB1FB25}" destId="{2D736B05-B42D-46EA-852B-C2BFDDD5591E}" srcOrd="0" destOrd="0" presId="urn:microsoft.com/office/officeart/2016/7/layout/LinearArrowProcessNumbered#1"/>
    <dgm:cxn modelId="{764236C7-84CC-44DA-9A09-B82BA5B7E414}" type="presParOf" srcId="{D9938462-A694-4D2B-BC8A-98DD7FFDFAAA}" destId="{94FFE4A3-717E-4FA2-B81F-868DE997CB51}" srcOrd="0" destOrd="0" presId="urn:microsoft.com/office/officeart/2016/7/layout/LinearArrowProcessNumbered#1"/>
    <dgm:cxn modelId="{F916C50C-A09B-41FD-969A-375D9BC0342F}" type="presParOf" srcId="{94FFE4A3-717E-4FA2-B81F-868DE997CB51}" destId="{2FD2706E-63BB-4C73-BE4B-EA498188D5A7}" srcOrd="0" destOrd="0" presId="urn:microsoft.com/office/officeart/2016/7/layout/LinearArrowProcessNumbered#1"/>
    <dgm:cxn modelId="{4FEA4360-7CC6-41C6-B0E8-45DD99A59659}" type="presParOf" srcId="{94FFE4A3-717E-4FA2-B81F-868DE997CB51}" destId="{E04F5057-2705-42CE-BB13-967212824C65}" srcOrd="1" destOrd="0" presId="urn:microsoft.com/office/officeart/2016/7/layout/LinearArrowProcessNumbered#1"/>
    <dgm:cxn modelId="{3785FDEA-2E5D-4CB9-804F-071F34D09885}" type="presParOf" srcId="{E04F5057-2705-42CE-BB13-967212824C65}" destId="{F5142449-10A1-4278-B96C-C4ABAB189E46}" srcOrd="0" destOrd="0" presId="urn:microsoft.com/office/officeart/2016/7/layout/LinearArrowProcessNumbered#1"/>
    <dgm:cxn modelId="{201C060B-EB05-49B6-B9E5-E0ECA79D5322}" type="presParOf" srcId="{E04F5057-2705-42CE-BB13-967212824C65}" destId="{CB784251-3D1A-453A-AC20-F2E87A36EEF3}" srcOrd="1" destOrd="0" presId="urn:microsoft.com/office/officeart/2016/7/layout/LinearArrowProcessNumbered#1"/>
    <dgm:cxn modelId="{C8F1DE05-DA32-481E-B6BF-3C493CE123B8}" type="presParOf" srcId="{E04F5057-2705-42CE-BB13-967212824C65}" destId="{7D680E2B-37E7-47C5-9407-98DE51395E71}" srcOrd="2" destOrd="0" presId="urn:microsoft.com/office/officeart/2016/7/layout/LinearArrowProcessNumbered#1"/>
    <dgm:cxn modelId="{9378AD9A-10AD-44DC-B8CB-510834A948A0}" type="presParOf" srcId="{E04F5057-2705-42CE-BB13-967212824C65}" destId="{46F5A849-A405-4ECF-B3E1-1F0C28282973}" srcOrd="3" destOrd="0" presId="urn:microsoft.com/office/officeart/2016/7/layout/LinearArrowProcessNumbered#1"/>
    <dgm:cxn modelId="{414E0DBA-FA78-4F7C-A441-DBFD3F1AE47F}" type="presParOf" srcId="{94FFE4A3-717E-4FA2-B81F-868DE997CB51}" destId="{2D736B05-B42D-46EA-852B-C2BFDDD5591E}" srcOrd="2" destOrd="0" presId="urn:microsoft.com/office/officeart/2016/7/layout/LinearArrowProcessNumbered#1"/>
    <dgm:cxn modelId="{F8546444-D1E7-4F48-B60D-651E245F32E4}" type="presParOf" srcId="{D9938462-A694-4D2B-BC8A-98DD7FFDFAAA}" destId="{EC099AD6-5E45-4621-B76A-90EC2958EE47}" srcOrd="1" destOrd="0" presId="urn:microsoft.com/office/officeart/2016/7/layout/LinearArrowProcessNumbered#1"/>
    <dgm:cxn modelId="{F0E3289E-0E27-4001-B4DD-8827C584BE72}" type="presParOf" srcId="{D9938462-A694-4D2B-BC8A-98DD7FFDFAAA}" destId="{96C906A6-4FF4-454D-9D77-308711C77F14}" srcOrd="2" destOrd="0" presId="urn:microsoft.com/office/officeart/2016/7/layout/LinearArrowProcessNumbered#1"/>
    <dgm:cxn modelId="{59CE4EE5-345B-42AC-B4D8-B0CB07F65381}" type="presParOf" srcId="{96C906A6-4FF4-454D-9D77-308711C77F14}" destId="{B9B0B242-87C5-42E1-A677-9D146A6D3C47}" srcOrd="0" destOrd="0" presId="urn:microsoft.com/office/officeart/2016/7/layout/LinearArrowProcessNumbered#1"/>
    <dgm:cxn modelId="{879FF597-6A4B-4AF2-BD78-58ABD5FD75F8}" type="presParOf" srcId="{96C906A6-4FF4-454D-9D77-308711C77F14}" destId="{7543640C-A0F3-4583-A402-6BC392A285F8}" srcOrd="1" destOrd="0" presId="urn:microsoft.com/office/officeart/2016/7/layout/LinearArrowProcessNumbered#1"/>
    <dgm:cxn modelId="{630AB59B-6B05-4C33-B38F-2F80DFE79009}" type="presParOf" srcId="{7543640C-A0F3-4583-A402-6BC392A285F8}" destId="{69403660-B91F-4F31-9188-E4F56CDF83C4}" srcOrd="0" destOrd="0" presId="urn:microsoft.com/office/officeart/2016/7/layout/LinearArrowProcessNumbered#1"/>
    <dgm:cxn modelId="{1C497F94-84D0-4653-B890-5F666F26F0B0}" type="presParOf" srcId="{7543640C-A0F3-4583-A402-6BC392A285F8}" destId="{443C13A9-1FDD-4FC4-A337-CF907FF0D233}" srcOrd="1" destOrd="0" presId="urn:microsoft.com/office/officeart/2016/7/layout/LinearArrowProcessNumbered#1"/>
    <dgm:cxn modelId="{BEE59EE8-88C8-47CC-AA5E-C5CDDFA825BB}" type="presParOf" srcId="{7543640C-A0F3-4583-A402-6BC392A285F8}" destId="{2E0F8023-7BBB-4718-BC8F-AC65EE454DC6}" srcOrd="2" destOrd="0" presId="urn:microsoft.com/office/officeart/2016/7/layout/LinearArrowProcessNumbered#1"/>
    <dgm:cxn modelId="{72395719-C39D-4CFF-A91E-5EDBE7E8EE92}" type="presParOf" srcId="{7543640C-A0F3-4583-A402-6BC392A285F8}" destId="{5704A3ED-FA26-4408-8C85-B51BD14774E8}" srcOrd="3" destOrd="0" presId="urn:microsoft.com/office/officeart/2016/7/layout/LinearArrowProcessNumbered#1"/>
    <dgm:cxn modelId="{082B38AE-05D0-4A0F-8F99-820978A25641}" type="presParOf" srcId="{96C906A6-4FF4-454D-9D77-308711C77F14}" destId="{C988C04E-40E3-4D68-BF18-66EFFEEF4EB2}" srcOrd="2" destOrd="0" presId="urn:microsoft.com/office/officeart/2016/7/layout/LinearArrowProcessNumbered#1"/>
    <dgm:cxn modelId="{ADBDEF19-B637-4A7D-A041-661B34B6DAC3}" type="presParOf" srcId="{D9938462-A694-4D2B-BC8A-98DD7FFDFAAA}" destId="{B6BBB860-34CE-4234-8D3B-BDBD461D22B0}" srcOrd="3" destOrd="0" presId="urn:microsoft.com/office/officeart/2016/7/layout/LinearArrowProcessNumbered#1"/>
    <dgm:cxn modelId="{8F447F70-04A1-4BC9-AA30-09B985C0A12B}" type="presParOf" srcId="{D9938462-A694-4D2B-BC8A-98DD7FFDFAAA}" destId="{95226D6D-DC9D-43A5-AC93-827EFF228E2A}" srcOrd="4" destOrd="0" presId="urn:microsoft.com/office/officeart/2016/7/layout/LinearArrowProcessNumbered#1"/>
    <dgm:cxn modelId="{DA77B396-D37F-4BEE-A2BF-6DC1A169F3AD}" type="presParOf" srcId="{95226D6D-DC9D-43A5-AC93-827EFF228E2A}" destId="{E45CD75C-64D3-49E1-90AB-5C892F1B60BB}" srcOrd="0" destOrd="0" presId="urn:microsoft.com/office/officeart/2016/7/layout/LinearArrowProcessNumbered#1"/>
    <dgm:cxn modelId="{71D9D654-4AF2-4FD6-B673-A3B510CFC2C4}" type="presParOf" srcId="{95226D6D-DC9D-43A5-AC93-827EFF228E2A}" destId="{FEA17D8B-7307-4AC1-BA3A-35C631CF2D8B}" srcOrd="1" destOrd="0" presId="urn:microsoft.com/office/officeart/2016/7/layout/LinearArrowProcessNumbered#1"/>
    <dgm:cxn modelId="{AD56DB09-87F0-42B0-84A3-7BB7809229F3}" type="presParOf" srcId="{FEA17D8B-7307-4AC1-BA3A-35C631CF2D8B}" destId="{E6547311-AF0E-4FCF-BDD0-47989B866E24}" srcOrd="0" destOrd="0" presId="urn:microsoft.com/office/officeart/2016/7/layout/LinearArrowProcessNumbered#1"/>
    <dgm:cxn modelId="{1F1A5182-9619-4798-9CAF-D53A90DEA34D}" type="presParOf" srcId="{FEA17D8B-7307-4AC1-BA3A-35C631CF2D8B}" destId="{AE6DFE2B-B7F2-4F30-B659-B552E321FADD}" srcOrd="1" destOrd="0" presId="urn:microsoft.com/office/officeart/2016/7/layout/LinearArrowProcessNumbered#1"/>
    <dgm:cxn modelId="{E516E0E1-E2C0-4D6A-A968-452B27DECC33}" type="presParOf" srcId="{FEA17D8B-7307-4AC1-BA3A-35C631CF2D8B}" destId="{5245C8DA-1E76-407A-B430-701BCCF29F00}" srcOrd="2" destOrd="0" presId="urn:microsoft.com/office/officeart/2016/7/layout/LinearArrowProcessNumbered#1"/>
    <dgm:cxn modelId="{9175FCC8-0A0C-4E31-A3B3-971C46D3DF74}" type="presParOf" srcId="{FEA17D8B-7307-4AC1-BA3A-35C631CF2D8B}" destId="{8D76F590-811B-447B-8CED-7534489F45EC}" srcOrd="3" destOrd="0" presId="urn:microsoft.com/office/officeart/2016/7/layout/LinearArrowProcessNumbered#1"/>
    <dgm:cxn modelId="{381290E6-C932-4E85-8DB9-C439C64C4C26}" type="presParOf" srcId="{95226D6D-DC9D-43A5-AC93-827EFF228E2A}" destId="{D997FB1E-CF8D-4F5C-9E93-059F85035C01}" srcOrd="2" destOrd="0" presId="urn:microsoft.com/office/officeart/2016/7/layout/LinearArrowProcessNumbered#1"/>
    <dgm:cxn modelId="{E537C05D-53BB-4C4C-AC73-C6455980C74B}" type="presParOf" srcId="{D9938462-A694-4D2B-BC8A-98DD7FFDFAAA}" destId="{5BD921B9-FF63-486B-BBF5-5535F2AA32B5}" srcOrd="5" destOrd="0" presId="urn:microsoft.com/office/officeart/2016/7/layout/LinearArrowProcessNumbered#1"/>
    <dgm:cxn modelId="{3A78D317-010B-409E-A0C5-1AB9329DE22C}" type="presParOf" srcId="{D9938462-A694-4D2B-BC8A-98DD7FFDFAAA}" destId="{F093D1EA-1E4B-4611-A553-45F589D6189E}" srcOrd="6" destOrd="0" presId="urn:microsoft.com/office/officeart/2016/7/layout/LinearArrowProcessNumbered#1"/>
    <dgm:cxn modelId="{8AF1F224-00E1-4D84-ADE6-04C9AC31B5BE}" type="presParOf" srcId="{F093D1EA-1E4B-4611-A553-45F589D6189E}" destId="{200EAA04-D9FF-4E34-8629-9FF0013CAD96}" srcOrd="0" destOrd="0" presId="urn:microsoft.com/office/officeart/2016/7/layout/LinearArrowProcessNumbered#1"/>
    <dgm:cxn modelId="{92E9138B-6A86-4355-8521-1A6E8E247B26}" type="presParOf" srcId="{F093D1EA-1E4B-4611-A553-45F589D6189E}" destId="{311144D1-3BA2-4573-AB3C-C1D2F0AEE5A2}" srcOrd="1" destOrd="0" presId="urn:microsoft.com/office/officeart/2016/7/layout/LinearArrowProcessNumbered#1"/>
    <dgm:cxn modelId="{A79058EC-36BE-472A-9745-EE023D2F99F8}" type="presParOf" srcId="{311144D1-3BA2-4573-AB3C-C1D2F0AEE5A2}" destId="{B301E9C0-66A8-4889-AB14-A827A90B7730}" srcOrd="0" destOrd="0" presId="urn:microsoft.com/office/officeart/2016/7/layout/LinearArrowProcessNumbered#1"/>
    <dgm:cxn modelId="{3B2E8B13-A96E-4C99-8E41-9C50CF00F036}" type="presParOf" srcId="{311144D1-3BA2-4573-AB3C-C1D2F0AEE5A2}" destId="{C520B667-F0A6-4456-B459-83C4807E6047}" srcOrd="1" destOrd="0" presId="urn:microsoft.com/office/officeart/2016/7/layout/LinearArrowProcessNumbered#1"/>
    <dgm:cxn modelId="{FCAE9093-5193-4B6B-94E4-7A2C75B9C9ED}" type="presParOf" srcId="{311144D1-3BA2-4573-AB3C-C1D2F0AEE5A2}" destId="{ADD1CCE4-82A5-468F-8BC5-15D0185DBB4E}" srcOrd="2" destOrd="0" presId="urn:microsoft.com/office/officeart/2016/7/layout/LinearArrowProcessNumbered#1"/>
    <dgm:cxn modelId="{D9970249-2A11-4DDE-B24B-F7696775BF6E}" type="presParOf" srcId="{311144D1-3BA2-4573-AB3C-C1D2F0AEE5A2}" destId="{C251040B-EE34-45B4-9F5D-BC733169E090}" srcOrd="3" destOrd="0" presId="urn:microsoft.com/office/officeart/2016/7/layout/LinearArrowProcessNumbered#1"/>
    <dgm:cxn modelId="{439A1842-F0B6-4610-B149-E995DD50E26F}" type="presParOf" srcId="{F093D1EA-1E4B-4611-A553-45F589D6189E}" destId="{12E9BEA5-B7F5-4B40-9B17-6A733AF73901}" srcOrd="2" destOrd="0" presId="urn:microsoft.com/office/officeart/2016/7/layout/LinearArrowProcessNumbere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23274-45BA-4461-84D3-316F8040F80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D639424-C109-4C7B-97D0-3D011BB2237F}">
      <dgm:prSet custT="1"/>
      <dgm:spPr/>
      <dgm:t>
        <a:bodyPr/>
        <a:lstStyle/>
        <a:p>
          <a:r>
            <a:rPr lang="en-US" sz="1800" dirty="0">
              <a:latin typeface="Trebuchet MS" panose="020B0603020202020204" pitchFamily="34" charset="0"/>
            </a:rPr>
            <a:t>Eligibility and benefits</a:t>
          </a:r>
        </a:p>
      </dgm:t>
    </dgm:pt>
    <dgm:pt modelId="{0E1E27FD-0348-4D5D-9FDE-9A0584ABAAC9}" type="parTrans" cxnId="{DDB57358-6F3B-490A-B506-AC55019FE044}">
      <dgm:prSet/>
      <dgm:spPr/>
      <dgm:t>
        <a:bodyPr/>
        <a:lstStyle/>
        <a:p>
          <a:endParaRPr lang="en-US"/>
        </a:p>
      </dgm:t>
    </dgm:pt>
    <dgm:pt modelId="{2B9F75F8-E509-4452-86FC-AE525355200C}" type="sibTrans" cxnId="{DDB57358-6F3B-490A-B506-AC55019FE044}">
      <dgm:prSet/>
      <dgm:spPr/>
      <dgm:t>
        <a:bodyPr/>
        <a:lstStyle/>
        <a:p>
          <a:endParaRPr lang="en-US"/>
        </a:p>
      </dgm:t>
    </dgm:pt>
    <dgm:pt modelId="{1D9D1EE9-34E8-4A1A-9A83-D992EA1B72DE}">
      <dgm:prSet custT="1"/>
      <dgm:spPr/>
      <dgm:t>
        <a:bodyPr/>
        <a:lstStyle/>
        <a:p>
          <a:r>
            <a:rPr lang="en-US" sz="1800">
              <a:latin typeface="Trebuchet MS" panose="020B0603020202020204" pitchFamily="34" charset="0"/>
            </a:rPr>
            <a:t>Services</a:t>
          </a:r>
        </a:p>
      </dgm:t>
    </dgm:pt>
    <dgm:pt modelId="{CB429CD4-EB9A-4110-8711-A2F3B018AB20}" type="parTrans" cxnId="{A565C7FF-4378-4435-BBB7-8FE4143277DA}">
      <dgm:prSet/>
      <dgm:spPr/>
      <dgm:t>
        <a:bodyPr/>
        <a:lstStyle/>
        <a:p>
          <a:endParaRPr lang="en-US"/>
        </a:p>
      </dgm:t>
    </dgm:pt>
    <dgm:pt modelId="{97DF0894-D5E1-4162-B22A-C11201E6FBE7}" type="sibTrans" cxnId="{A565C7FF-4378-4435-BBB7-8FE4143277DA}">
      <dgm:prSet/>
      <dgm:spPr/>
      <dgm:t>
        <a:bodyPr/>
        <a:lstStyle/>
        <a:p>
          <a:endParaRPr lang="en-US"/>
        </a:p>
      </dgm:t>
    </dgm:pt>
    <dgm:pt modelId="{1CEE5C59-43FB-4611-AF13-5911FB516C6C}">
      <dgm:prSet custT="1"/>
      <dgm:spPr/>
      <dgm:t>
        <a:bodyPr/>
        <a:lstStyle/>
        <a:p>
          <a:r>
            <a:rPr lang="en-US" sz="1800" dirty="0">
              <a:latin typeface="Trebuchet MS" panose="020B0603020202020204" pitchFamily="34" charset="0"/>
            </a:rPr>
            <a:t>Accommodations for participants with disabilities</a:t>
          </a:r>
        </a:p>
      </dgm:t>
    </dgm:pt>
    <dgm:pt modelId="{5A5CB724-E4AD-4709-B40B-9621091249E1}" type="parTrans" cxnId="{6866349A-7691-4C75-B5BF-2DD3F246067C}">
      <dgm:prSet/>
      <dgm:spPr/>
      <dgm:t>
        <a:bodyPr/>
        <a:lstStyle/>
        <a:p>
          <a:endParaRPr lang="en-US"/>
        </a:p>
      </dgm:t>
    </dgm:pt>
    <dgm:pt modelId="{1BE2CBAE-5FC5-4CE0-89D1-93D7A1197709}" type="sibTrans" cxnId="{6866349A-7691-4C75-B5BF-2DD3F246067C}">
      <dgm:prSet/>
      <dgm:spPr/>
      <dgm:t>
        <a:bodyPr/>
        <a:lstStyle/>
        <a:p>
          <a:endParaRPr lang="en-US"/>
        </a:p>
      </dgm:t>
    </dgm:pt>
    <dgm:pt modelId="{C7442E65-8CBE-44EE-88A3-9AB480F6AA3A}">
      <dgm:prSet custT="1"/>
      <dgm:spPr/>
      <dgm:t>
        <a:bodyPr/>
        <a:lstStyle/>
        <a:p>
          <a:r>
            <a:rPr lang="en-US" sz="1800">
              <a:latin typeface="Trebuchet MS" panose="020B0603020202020204" pitchFamily="34" charset="0"/>
            </a:rPr>
            <a:t>Location of local facilities or service delivery points</a:t>
          </a:r>
        </a:p>
      </dgm:t>
    </dgm:pt>
    <dgm:pt modelId="{8A9CD10C-440E-4D5F-B321-963840102A9D}" type="parTrans" cxnId="{66B42334-E04A-4645-A102-3B4CB9C4A14E}">
      <dgm:prSet/>
      <dgm:spPr/>
      <dgm:t>
        <a:bodyPr/>
        <a:lstStyle/>
        <a:p>
          <a:endParaRPr lang="en-US"/>
        </a:p>
      </dgm:t>
    </dgm:pt>
    <dgm:pt modelId="{3D43BEBB-7166-45E3-9CA9-858FF0721BF8}" type="sibTrans" cxnId="{66B42334-E04A-4645-A102-3B4CB9C4A14E}">
      <dgm:prSet/>
      <dgm:spPr/>
      <dgm:t>
        <a:bodyPr/>
        <a:lstStyle/>
        <a:p>
          <a:endParaRPr lang="en-US"/>
        </a:p>
      </dgm:t>
    </dgm:pt>
    <dgm:pt modelId="{2F68F2B5-A14B-439A-9AEB-4F3A554857AE}">
      <dgm:prSet custT="1"/>
      <dgm:spPr/>
      <dgm:t>
        <a:bodyPr/>
        <a:lstStyle/>
        <a:p>
          <a:r>
            <a:rPr lang="en-US" sz="1800">
              <a:latin typeface="Trebuchet MS" panose="020B0603020202020204" pitchFamily="34" charset="0"/>
            </a:rPr>
            <a:t>Hours of service</a:t>
          </a:r>
        </a:p>
      </dgm:t>
    </dgm:pt>
    <dgm:pt modelId="{156AB8E0-237E-4D3A-916A-5A32E6528306}" type="parTrans" cxnId="{E5A6A4E5-67C2-4642-9A71-54B4B5D9EF79}">
      <dgm:prSet/>
      <dgm:spPr/>
      <dgm:t>
        <a:bodyPr/>
        <a:lstStyle/>
        <a:p>
          <a:endParaRPr lang="en-US"/>
        </a:p>
      </dgm:t>
    </dgm:pt>
    <dgm:pt modelId="{DCBDA238-090F-4378-AF48-02F2FCF71C50}" type="sibTrans" cxnId="{E5A6A4E5-67C2-4642-9A71-54B4B5D9EF79}">
      <dgm:prSet/>
      <dgm:spPr/>
      <dgm:t>
        <a:bodyPr/>
        <a:lstStyle/>
        <a:p>
          <a:endParaRPr lang="en-US"/>
        </a:p>
      </dgm:t>
    </dgm:pt>
    <dgm:pt modelId="{065E2D5E-525B-4B6F-854F-4F3A75F6AF7F}" type="pres">
      <dgm:prSet presAssocID="{43923274-45BA-4461-84D3-316F8040F80D}" presName="diagram" presStyleCnt="0">
        <dgm:presLayoutVars>
          <dgm:chPref val="1"/>
          <dgm:dir/>
          <dgm:animOne val="branch"/>
          <dgm:animLvl val="lvl"/>
          <dgm:resizeHandles/>
        </dgm:presLayoutVars>
      </dgm:prSet>
      <dgm:spPr/>
    </dgm:pt>
    <dgm:pt modelId="{684172F8-71F5-4B51-BAA9-C6D9C44E11C6}" type="pres">
      <dgm:prSet presAssocID="{AD639424-C109-4C7B-97D0-3D011BB2237F}" presName="root" presStyleCnt="0"/>
      <dgm:spPr/>
    </dgm:pt>
    <dgm:pt modelId="{A5DB7F20-A700-4F03-B2E8-50EDB50E35ED}" type="pres">
      <dgm:prSet presAssocID="{AD639424-C109-4C7B-97D0-3D011BB2237F}" presName="rootComposite" presStyleCnt="0"/>
      <dgm:spPr/>
    </dgm:pt>
    <dgm:pt modelId="{FABF7079-D148-46F5-8BF0-E660A0F0FA35}" type="pres">
      <dgm:prSet presAssocID="{AD639424-C109-4C7B-97D0-3D011BB2237F}" presName="rootText" presStyleLbl="node1" presStyleIdx="0" presStyleCnt="5" custScaleX="121540" custScaleY="154336"/>
      <dgm:spPr/>
    </dgm:pt>
    <dgm:pt modelId="{407C7882-2BD6-49E6-ADB1-4703D4CEDCD4}" type="pres">
      <dgm:prSet presAssocID="{AD639424-C109-4C7B-97D0-3D011BB2237F}" presName="rootConnector" presStyleLbl="node1" presStyleIdx="0" presStyleCnt="5"/>
      <dgm:spPr/>
    </dgm:pt>
    <dgm:pt modelId="{CF8D7BC3-D11C-4FC4-B72E-D057F6669304}" type="pres">
      <dgm:prSet presAssocID="{AD639424-C109-4C7B-97D0-3D011BB2237F}" presName="childShape" presStyleCnt="0"/>
      <dgm:spPr/>
    </dgm:pt>
    <dgm:pt modelId="{71FCE6ED-E53D-4DBF-BF9A-AA6D13BCD7FC}" type="pres">
      <dgm:prSet presAssocID="{1D9D1EE9-34E8-4A1A-9A83-D992EA1B72DE}" presName="root" presStyleCnt="0"/>
      <dgm:spPr/>
    </dgm:pt>
    <dgm:pt modelId="{27495722-FFA0-4FD3-B776-89BB7F0E4612}" type="pres">
      <dgm:prSet presAssocID="{1D9D1EE9-34E8-4A1A-9A83-D992EA1B72DE}" presName="rootComposite" presStyleCnt="0"/>
      <dgm:spPr/>
    </dgm:pt>
    <dgm:pt modelId="{1DFD6945-940B-4D41-82F4-2E0243EC8D45}" type="pres">
      <dgm:prSet presAssocID="{1D9D1EE9-34E8-4A1A-9A83-D992EA1B72DE}" presName="rootText" presStyleLbl="node1" presStyleIdx="1" presStyleCnt="5" custScaleX="121540" custScaleY="154336"/>
      <dgm:spPr/>
    </dgm:pt>
    <dgm:pt modelId="{FA13B5F1-C9D9-4ED5-8AFF-002B8377705F}" type="pres">
      <dgm:prSet presAssocID="{1D9D1EE9-34E8-4A1A-9A83-D992EA1B72DE}" presName="rootConnector" presStyleLbl="node1" presStyleIdx="1" presStyleCnt="5"/>
      <dgm:spPr/>
    </dgm:pt>
    <dgm:pt modelId="{0831D706-A747-4868-832B-951A54E10323}" type="pres">
      <dgm:prSet presAssocID="{1D9D1EE9-34E8-4A1A-9A83-D992EA1B72DE}" presName="childShape" presStyleCnt="0"/>
      <dgm:spPr/>
    </dgm:pt>
    <dgm:pt modelId="{654844E5-2F12-4611-9FB2-5A98A0F20520}" type="pres">
      <dgm:prSet presAssocID="{1CEE5C59-43FB-4611-AF13-5911FB516C6C}" presName="root" presStyleCnt="0"/>
      <dgm:spPr/>
    </dgm:pt>
    <dgm:pt modelId="{D5F84BB9-31F5-42C9-897C-DD3AE6861D2A}" type="pres">
      <dgm:prSet presAssocID="{1CEE5C59-43FB-4611-AF13-5911FB516C6C}" presName="rootComposite" presStyleCnt="0"/>
      <dgm:spPr/>
    </dgm:pt>
    <dgm:pt modelId="{9E55E29A-FB81-43A2-8FBE-76F82059D611}" type="pres">
      <dgm:prSet presAssocID="{1CEE5C59-43FB-4611-AF13-5911FB516C6C}" presName="rootText" presStyleLbl="node1" presStyleIdx="2" presStyleCnt="5" custScaleX="139877" custScaleY="154336"/>
      <dgm:spPr/>
    </dgm:pt>
    <dgm:pt modelId="{D0F7F9DB-09B0-47D4-A458-8A27CADEC417}" type="pres">
      <dgm:prSet presAssocID="{1CEE5C59-43FB-4611-AF13-5911FB516C6C}" presName="rootConnector" presStyleLbl="node1" presStyleIdx="2" presStyleCnt="5"/>
      <dgm:spPr/>
    </dgm:pt>
    <dgm:pt modelId="{632BCDE5-F194-4B31-9BFF-BFF0E409D517}" type="pres">
      <dgm:prSet presAssocID="{1CEE5C59-43FB-4611-AF13-5911FB516C6C}" presName="childShape" presStyleCnt="0"/>
      <dgm:spPr/>
    </dgm:pt>
    <dgm:pt modelId="{259880A8-186D-4CCB-A6FA-A03989384223}" type="pres">
      <dgm:prSet presAssocID="{C7442E65-8CBE-44EE-88A3-9AB480F6AA3A}" presName="root" presStyleCnt="0"/>
      <dgm:spPr/>
    </dgm:pt>
    <dgm:pt modelId="{5EA9E37D-5918-49DA-903A-C2004A4E1CA2}" type="pres">
      <dgm:prSet presAssocID="{C7442E65-8CBE-44EE-88A3-9AB480F6AA3A}" presName="rootComposite" presStyleCnt="0"/>
      <dgm:spPr/>
    </dgm:pt>
    <dgm:pt modelId="{26040FE6-AE93-46B6-B062-60D787813798}" type="pres">
      <dgm:prSet presAssocID="{C7442E65-8CBE-44EE-88A3-9AB480F6AA3A}" presName="rootText" presStyleLbl="node1" presStyleIdx="3" presStyleCnt="5" custScaleX="121540" custScaleY="154336"/>
      <dgm:spPr/>
    </dgm:pt>
    <dgm:pt modelId="{5447F7D9-AEE4-43D9-A947-449E7A0BEA38}" type="pres">
      <dgm:prSet presAssocID="{C7442E65-8CBE-44EE-88A3-9AB480F6AA3A}" presName="rootConnector" presStyleLbl="node1" presStyleIdx="3" presStyleCnt="5"/>
      <dgm:spPr/>
    </dgm:pt>
    <dgm:pt modelId="{3A4E4984-8B6E-4F63-A8A0-37E415C2B5BD}" type="pres">
      <dgm:prSet presAssocID="{C7442E65-8CBE-44EE-88A3-9AB480F6AA3A}" presName="childShape" presStyleCnt="0"/>
      <dgm:spPr/>
    </dgm:pt>
    <dgm:pt modelId="{298B80D2-B384-4A8C-8ED4-2145148DE6BE}" type="pres">
      <dgm:prSet presAssocID="{2F68F2B5-A14B-439A-9AEB-4F3A554857AE}" presName="root" presStyleCnt="0"/>
      <dgm:spPr/>
    </dgm:pt>
    <dgm:pt modelId="{D434B160-369E-4695-B879-6490F354DA2F}" type="pres">
      <dgm:prSet presAssocID="{2F68F2B5-A14B-439A-9AEB-4F3A554857AE}" presName="rootComposite" presStyleCnt="0"/>
      <dgm:spPr/>
    </dgm:pt>
    <dgm:pt modelId="{4CBADAFC-0874-4347-9FDE-354A5D021079}" type="pres">
      <dgm:prSet presAssocID="{2F68F2B5-A14B-439A-9AEB-4F3A554857AE}" presName="rootText" presStyleLbl="node1" presStyleIdx="4" presStyleCnt="5" custScaleX="121540" custScaleY="154336"/>
      <dgm:spPr/>
    </dgm:pt>
    <dgm:pt modelId="{2EE5A932-C784-4393-B379-BF8524F8EC72}" type="pres">
      <dgm:prSet presAssocID="{2F68F2B5-A14B-439A-9AEB-4F3A554857AE}" presName="rootConnector" presStyleLbl="node1" presStyleIdx="4" presStyleCnt="5"/>
      <dgm:spPr/>
    </dgm:pt>
    <dgm:pt modelId="{80543435-B8A5-47BB-9E57-A947FDED9038}" type="pres">
      <dgm:prSet presAssocID="{2F68F2B5-A14B-439A-9AEB-4F3A554857AE}" presName="childShape" presStyleCnt="0"/>
      <dgm:spPr/>
    </dgm:pt>
  </dgm:ptLst>
  <dgm:cxnLst>
    <dgm:cxn modelId="{118EA108-A2BD-4F65-A8A6-8A1AEB03F659}" type="presOf" srcId="{2F68F2B5-A14B-439A-9AEB-4F3A554857AE}" destId="{4CBADAFC-0874-4347-9FDE-354A5D021079}" srcOrd="0" destOrd="0" presId="urn:microsoft.com/office/officeart/2005/8/layout/hierarchy3"/>
    <dgm:cxn modelId="{30D61122-70AC-4AB8-B507-8AB55E775937}" type="presOf" srcId="{1CEE5C59-43FB-4611-AF13-5911FB516C6C}" destId="{9E55E29A-FB81-43A2-8FBE-76F82059D611}" srcOrd="0" destOrd="0" presId="urn:microsoft.com/office/officeart/2005/8/layout/hierarchy3"/>
    <dgm:cxn modelId="{ED66D928-C156-4821-8C3E-A77A03CF677F}" type="presOf" srcId="{AD639424-C109-4C7B-97D0-3D011BB2237F}" destId="{FABF7079-D148-46F5-8BF0-E660A0F0FA35}" srcOrd="0" destOrd="0" presId="urn:microsoft.com/office/officeart/2005/8/layout/hierarchy3"/>
    <dgm:cxn modelId="{66B42334-E04A-4645-A102-3B4CB9C4A14E}" srcId="{43923274-45BA-4461-84D3-316F8040F80D}" destId="{C7442E65-8CBE-44EE-88A3-9AB480F6AA3A}" srcOrd="3" destOrd="0" parTransId="{8A9CD10C-440E-4D5F-B321-963840102A9D}" sibTransId="{3D43BEBB-7166-45E3-9CA9-858FF0721BF8}"/>
    <dgm:cxn modelId="{514B0B63-BAC8-498B-8330-A85D259DC35A}" type="presOf" srcId="{2F68F2B5-A14B-439A-9AEB-4F3A554857AE}" destId="{2EE5A932-C784-4393-B379-BF8524F8EC72}" srcOrd="1" destOrd="0" presId="urn:microsoft.com/office/officeart/2005/8/layout/hierarchy3"/>
    <dgm:cxn modelId="{DDB57358-6F3B-490A-B506-AC55019FE044}" srcId="{43923274-45BA-4461-84D3-316F8040F80D}" destId="{AD639424-C109-4C7B-97D0-3D011BB2237F}" srcOrd="0" destOrd="0" parTransId="{0E1E27FD-0348-4D5D-9FDE-9A0584ABAAC9}" sibTransId="{2B9F75F8-E509-4452-86FC-AE525355200C}"/>
    <dgm:cxn modelId="{BF8E368A-8DCB-4442-8EA2-03E47340A068}" type="presOf" srcId="{AD639424-C109-4C7B-97D0-3D011BB2237F}" destId="{407C7882-2BD6-49E6-ADB1-4703D4CEDCD4}" srcOrd="1" destOrd="0" presId="urn:microsoft.com/office/officeart/2005/8/layout/hierarchy3"/>
    <dgm:cxn modelId="{11868B94-8BED-480A-8D85-48D8B2659A55}" type="presOf" srcId="{43923274-45BA-4461-84D3-316F8040F80D}" destId="{065E2D5E-525B-4B6F-854F-4F3A75F6AF7F}" srcOrd="0" destOrd="0" presId="urn:microsoft.com/office/officeart/2005/8/layout/hierarchy3"/>
    <dgm:cxn modelId="{6866349A-7691-4C75-B5BF-2DD3F246067C}" srcId="{43923274-45BA-4461-84D3-316F8040F80D}" destId="{1CEE5C59-43FB-4611-AF13-5911FB516C6C}" srcOrd="2" destOrd="0" parTransId="{5A5CB724-E4AD-4709-B40B-9621091249E1}" sibTransId="{1BE2CBAE-5FC5-4CE0-89D1-93D7A1197709}"/>
    <dgm:cxn modelId="{6BDF78A8-E513-4A74-8AFC-D438EDEDD3BB}" type="presOf" srcId="{C7442E65-8CBE-44EE-88A3-9AB480F6AA3A}" destId="{26040FE6-AE93-46B6-B062-60D787813798}" srcOrd="0" destOrd="0" presId="urn:microsoft.com/office/officeart/2005/8/layout/hierarchy3"/>
    <dgm:cxn modelId="{4BAF94D2-4A99-4E73-8182-E841D090B161}" type="presOf" srcId="{1D9D1EE9-34E8-4A1A-9A83-D992EA1B72DE}" destId="{1DFD6945-940B-4D41-82F4-2E0243EC8D45}" srcOrd="0" destOrd="0" presId="urn:microsoft.com/office/officeart/2005/8/layout/hierarchy3"/>
    <dgm:cxn modelId="{BA3E50DA-103C-47C2-ACF8-34FA7825D98E}" type="presOf" srcId="{C7442E65-8CBE-44EE-88A3-9AB480F6AA3A}" destId="{5447F7D9-AEE4-43D9-A947-449E7A0BEA38}" srcOrd="1" destOrd="0" presId="urn:microsoft.com/office/officeart/2005/8/layout/hierarchy3"/>
    <dgm:cxn modelId="{E5A6A4E5-67C2-4642-9A71-54B4B5D9EF79}" srcId="{43923274-45BA-4461-84D3-316F8040F80D}" destId="{2F68F2B5-A14B-439A-9AEB-4F3A554857AE}" srcOrd="4" destOrd="0" parTransId="{156AB8E0-237E-4D3A-916A-5A32E6528306}" sibTransId="{DCBDA238-090F-4378-AF48-02F2FCF71C50}"/>
    <dgm:cxn modelId="{2BFC6DEE-E7D2-4065-93FD-B29A22C350C0}" type="presOf" srcId="{1D9D1EE9-34E8-4A1A-9A83-D992EA1B72DE}" destId="{FA13B5F1-C9D9-4ED5-8AFF-002B8377705F}" srcOrd="1" destOrd="0" presId="urn:microsoft.com/office/officeart/2005/8/layout/hierarchy3"/>
    <dgm:cxn modelId="{A06193EF-DA29-4A9B-B7F6-49BC3D2C8442}" type="presOf" srcId="{1CEE5C59-43FB-4611-AF13-5911FB516C6C}" destId="{D0F7F9DB-09B0-47D4-A458-8A27CADEC417}" srcOrd="1" destOrd="0" presId="urn:microsoft.com/office/officeart/2005/8/layout/hierarchy3"/>
    <dgm:cxn modelId="{A565C7FF-4378-4435-BBB7-8FE4143277DA}" srcId="{43923274-45BA-4461-84D3-316F8040F80D}" destId="{1D9D1EE9-34E8-4A1A-9A83-D992EA1B72DE}" srcOrd="1" destOrd="0" parTransId="{CB429CD4-EB9A-4110-8711-A2F3B018AB20}" sibTransId="{97DF0894-D5E1-4162-B22A-C11201E6FBE7}"/>
    <dgm:cxn modelId="{0BDC8A11-9746-4868-B4F4-D722E9092F2B}" type="presParOf" srcId="{065E2D5E-525B-4B6F-854F-4F3A75F6AF7F}" destId="{684172F8-71F5-4B51-BAA9-C6D9C44E11C6}" srcOrd="0" destOrd="0" presId="urn:microsoft.com/office/officeart/2005/8/layout/hierarchy3"/>
    <dgm:cxn modelId="{DCEF6E68-C9E6-4690-B507-DC4767E7CAB8}" type="presParOf" srcId="{684172F8-71F5-4B51-BAA9-C6D9C44E11C6}" destId="{A5DB7F20-A700-4F03-B2E8-50EDB50E35ED}" srcOrd="0" destOrd="0" presId="urn:microsoft.com/office/officeart/2005/8/layout/hierarchy3"/>
    <dgm:cxn modelId="{F06614C1-5E4E-4465-B5DD-F20393DA8A65}" type="presParOf" srcId="{A5DB7F20-A700-4F03-B2E8-50EDB50E35ED}" destId="{FABF7079-D148-46F5-8BF0-E660A0F0FA35}" srcOrd="0" destOrd="0" presId="urn:microsoft.com/office/officeart/2005/8/layout/hierarchy3"/>
    <dgm:cxn modelId="{566EFD6C-CE63-4D9A-9DB7-43F40AAE4F7C}" type="presParOf" srcId="{A5DB7F20-A700-4F03-B2E8-50EDB50E35ED}" destId="{407C7882-2BD6-49E6-ADB1-4703D4CEDCD4}" srcOrd="1" destOrd="0" presId="urn:microsoft.com/office/officeart/2005/8/layout/hierarchy3"/>
    <dgm:cxn modelId="{ED7012B7-095E-4743-A9FF-ECA25101AB43}" type="presParOf" srcId="{684172F8-71F5-4B51-BAA9-C6D9C44E11C6}" destId="{CF8D7BC3-D11C-4FC4-B72E-D057F6669304}" srcOrd="1" destOrd="0" presId="urn:microsoft.com/office/officeart/2005/8/layout/hierarchy3"/>
    <dgm:cxn modelId="{40977BAF-BA0F-4E7F-B80A-7EB990FAD163}" type="presParOf" srcId="{065E2D5E-525B-4B6F-854F-4F3A75F6AF7F}" destId="{71FCE6ED-E53D-4DBF-BF9A-AA6D13BCD7FC}" srcOrd="1" destOrd="0" presId="urn:microsoft.com/office/officeart/2005/8/layout/hierarchy3"/>
    <dgm:cxn modelId="{23E8E532-E9E5-47E1-9C0B-5C0712D7ED77}" type="presParOf" srcId="{71FCE6ED-E53D-4DBF-BF9A-AA6D13BCD7FC}" destId="{27495722-FFA0-4FD3-B776-89BB7F0E4612}" srcOrd="0" destOrd="0" presId="urn:microsoft.com/office/officeart/2005/8/layout/hierarchy3"/>
    <dgm:cxn modelId="{4C6CEA7E-D3F6-48FD-A94D-DB497F5A7C89}" type="presParOf" srcId="{27495722-FFA0-4FD3-B776-89BB7F0E4612}" destId="{1DFD6945-940B-4D41-82F4-2E0243EC8D45}" srcOrd="0" destOrd="0" presId="urn:microsoft.com/office/officeart/2005/8/layout/hierarchy3"/>
    <dgm:cxn modelId="{218AF510-52C8-4E94-B628-38289776C124}" type="presParOf" srcId="{27495722-FFA0-4FD3-B776-89BB7F0E4612}" destId="{FA13B5F1-C9D9-4ED5-8AFF-002B8377705F}" srcOrd="1" destOrd="0" presId="urn:microsoft.com/office/officeart/2005/8/layout/hierarchy3"/>
    <dgm:cxn modelId="{B73A7D73-512D-4FA8-A01B-07AA59BDD2DE}" type="presParOf" srcId="{71FCE6ED-E53D-4DBF-BF9A-AA6D13BCD7FC}" destId="{0831D706-A747-4868-832B-951A54E10323}" srcOrd="1" destOrd="0" presId="urn:microsoft.com/office/officeart/2005/8/layout/hierarchy3"/>
    <dgm:cxn modelId="{47BE4D72-8F26-4CE2-8E34-516D308F0F0A}" type="presParOf" srcId="{065E2D5E-525B-4B6F-854F-4F3A75F6AF7F}" destId="{654844E5-2F12-4611-9FB2-5A98A0F20520}" srcOrd="2" destOrd="0" presId="urn:microsoft.com/office/officeart/2005/8/layout/hierarchy3"/>
    <dgm:cxn modelId="{62B1D267-A9C6-4896-9EAF-159C0664DE92}" type="presParOf" srcId="{654844E5-2F12-4611-9FB2-5A98A0F20520}" destId="{D5F84BB9-31F5-42C9-897C-DD3AE6861D2A}" srcOrd="0" destOrd="0" presId="urn:microsoft.com/office/officeart/2005/8/layout/hierarchy3"/>
    <dgm:cxn modelId="{D5CA474D-5D5A-4D5B-A7D1-4642B343E50F}" type="presParOf" srcId="{D5F84BB9-31F5-42C9-897C-DD3AE6861D2A}" destId="{9E55E29A-FB81-43A2-8FBE-76F82059D611}" srcOrd="0" destOrd="0" presId="urn:microsoft.com/office/officeart/2005/8/layout/hierarchy3"/>
    <dgm:cxn modelId="{A676148A-FF44-4B8B-BFEA-BDCD2383B374}" type="presParOf" srcId="{D5F84BB9-31F5-42C9-897C-DD3AE6861D2A}" destId="{D0F7F9DB-09B0-47D4-A458-8A27CADEC417}" srcOrd="1" destOrd="0" presId="urn:microsoft.com/office/officeart/2005/8/layout/hierarchy3"/>
    <dgm:cxn modelId="{719311FA-84DD-42EA-A68D-244E5CE4516F}" type="presParOf" srcId="{654844E5-2F12-4611-9FB2-5A98A0F20520}" destId="{632BCDE5-F194-4B31-9BFF-BFF0E409D517}" srcOrd="1" destOrd="0" presId="urn:microsoft.com/office/officeart/2005/8/layout/hierarchy3"/>
    <dgm:cxn modelId="{54915CB0-719E-4DD0-BBB5-B99E0C69DDF9}" type="presParOf" srcId="{065E2D5E-525B-4B6F-854F-4F3A75F6AF7F}" destId="{259880A8-186D-4CCB-A6FA-A03989384223}" srcOrd="3" destOrd="0" presId="urn:microsoft.com/office/officeart/2005/8/layout/hierarchy3"/>
    <dgm:cxn modelId="{C565BE53-8164-4DAA-A080-8F01EA63989E}" type="presParOf" srcId="{259880A8-186D-4CCB-A6FA-A03989384223}" destId="{5EA9E37D-5918-49DA-903A-C2004A4E1CA2}" srcOrd="0" destOrd="0" presId="urn:microsoft.com/office/officeart/2005/8/layout/hierarchy3"/>
    <dgm:cxn modelId="{A8396C1A-245F-461B-B758-DD527F166A91}" type="presParOf" srcId="{5EA9E37D-5918-49DA-903A-C2004A4E1CA2}" destId="{26040FE6-AE93-46B6-B062-60D787813798}" srcOrd="0" destOrd="0" presId="urn:microsoft.com/office/officeart/2005/8/layout/hierarchy3"/>
    <dgm:cxn modelId="{76F054B3-6ABB-40AA-B6E6-D16FE724501C}" type="presParOf" srcId="{5EA9E37D-5918-49DA-903A-C2004A4E1CA2}" destId="{5447F7D9-AEE4-43D9-A947-449E7A0BEA38}" srcOrd="1" destOrd="0" presId="urn:microsoft.com/office/officeart/2005/8/layout/hierarchy3"/>
    <dgm:cxn modelId="{B77B20C7-5EBC-4241-B2BC-452E974D0E0A}" type="presParOf" srcId="{259880A8-186D-4CCB-A6FA-A03989384223}" destId="{3A4E4984-8B6E-4F63-A8A0-37E415C2B5BD}" srcOrd="1" destOrd="0" presId="urn:microsoft.com/office/officeart/2005/8/layout/hierarchy3"/>
    <dgm:cxn modelId="{E634CFA4-04CD-4669-9E04-38B2D5F6912C}" type="presParOf" srcId="{065E2D5E-525B-4B6F-854F-4F3A75F6AF7F}" destId="{298B80D2-B384-4A8C-8ED4-2145148DE6BE}" srcOrd="4" destOrd="0" presId="urn:microsoft.com/office/officeart/2005/8/layout/hierarchy3"/>
    <dgm:cxn modelId="{C0AE3F93-D311-4EF1-81E0-1927966DE253}" type="presParOf" srcId="{298B80D2-B384-4A8C-8ED4-2145148DE6BE}" destId="{D434B160-369E-4695-B879-6490F354DA2F}" srcOrd="0" destOrd="0" presId="urn:microsoft.com/office/officeart/2005/8/layout/hierarchy3"/>
    <dgm:cxn modelId="{137E68FF-0B41-4117-904E-5E148D4CFDBE}" type="presParOf" srcId="{D434B160-369E-4695-B879-6490F354DA2F}" destId="{4CBADAFC-0874-4347-9FDE-354A5D021079}" srcOrd="0" destOrd="0" presId="urn:microsoft.com/office/officeart/2005/8/layout/hierarchy3"/>
    <dgm:cxn modelId="{21DFEA8C-AF04-45E8-91D3-81D44192C9DB}" type="presParOf" srcId="{D434B160-369E-4695-B879-6490F354DA2F}" destId="{2EE5A932-C784-4393-B379-BF8524F8EC72}" srcOrd="1" destOrd="0" presId="urn:microsoft.com/office/officeart/2005/8/layout/hierarchy3"/>
    <dgm:cxn modelId="{30A2333C-95F2-41F8-9529-891F750BA265}" type="presParOf" srcId="{298B80D2-B384-4A8C-8ED4-2145148DE6BE}" destId="{80543435-B8A5-47BB-9E57-A947FDED903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0E5D17-EB10-40EE-9E8E-97E3FE7F4D1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59584F-7C0D-4F57-89C5-2F782A048B23}">
      <dgm:prSet phldrT="[Text]"/>
      <dgm:spPr>
        <a:ln w="28575">
          <a:solidFill>
            <a:srgbClr val="82BC00"/>
          </a:solidFill>
        </a:ln>
      </dgm:spPr>
      <dgm:t>
        <a:bodyPr/>
        <a:lstStyle/>
        <a:p>
          <a:r>
            <a:rPr lang="en-US" dirty="0"/>
            <a:t>Avoid the desire to blame</a:t>
          </a:r>
        </a:p>
      </dgm:t>
    </dgm:pt>
    <dgm:pt modelId="{67F25C96-0D73-472F-811F-BA31BD0BEC98}" type="parTrans" cxnId="{1EB7E7B8-15F2-4555-B2FA-32A513FFBD4C}">
      <dgm:prSet/>
      <dgm:spPr/>
      <dgm:t>
        <a:bodyPr/>
        <a:lstStyle/>
        <a:p>
          <a:endParaRPr lang="en-US"/>
        </a:p>
      </dgm:t>
    </dgm:pt>
    <dgm:pt modelId="{C3F43794-6DE2-4826-9DAC-D070C1B20F79}" type="sibTrans" cxnId="{1EB7E7B8-15F2-4555-B2FA-32A513FFBD4C}">
      <dgm:prSet phldrT="1" phldr="0"/>
      <dgm:spPr/>
      <dgm:t>
        <a:bodyPr/>
        <a:lstStyle/>
        <a:p>
          <a:endParaRPr lang="en-US"/>
        </a:p>
      </dgm:t>
    </dgm:pt>
    <dgm:pt modelId="{E9356A9D-1DBF-4412-BCE6-CB34ABC1C594}">
      <dgm:prSet phldrT="[Text]"/>
      <dgm:spPr>
        <a:ln w="28575">
          <a:solidFill>
            <a:srgbClr val="82BC00"/>
          </a:solidFill>
        </a:ln>
      </dgm:spPr>
      <dgm:t>
        <a:bodyPr/>
        <a:lstStyle/>
        <a:p>
          <a:r>
            <a:rPr lang="en-US" dirty="0"/>
            <a:t>Improve the situation</a:t>
          </a:r>
        </a:p>
      </dgm:t>
    </dgm:pt>
    <dgm:pt modelId="{3F80D89A-8C64-468F-96AB-D295CD9BD528}" type="parTrans" cxnId="{312057F7-3A60-4A3F-95DD-98BF3C7284DF}">
      <dgm:prSet/>
      <dgm:spPr/>
      <dgm:t>
        <a:bodyPr/>
        <a:lstStyle/>
        <a:p>
          <a:endParaRPr lang="en-US"/>
        </a:p>
      </dgm:t>
    </dgm:pt>
    <dgm:pt modelId="{36805F60-9C21-4441-8C78-94A2770A536D}" type="sibTrans" cxnId="{312057F7-3A60-4A3F-95DD-98BF3C7284DF}">
      <dgm:prSet phldrT="2" phldr="0"/>
      <dgm:spPr/>
      <dgm:t>
        <a:bodyPr/>
        <a:lstStyle/>
        <a:p>
          <a:endParaRPr lang="en-US"/>
        </a:p>
      </dgm:t>
    </dgm:pt>
    <dgm:pt modelId="{915EA041-6685-40AD-9DD7-DD86B830D088}">
      <dgm:prSet phldrT="[Text]"/>
      <dgm:spPr>
        <a:ln w="28575">
          <a:solidFill>
            <a:srgbClr val="82BC00"/>
          </a:solidFill>
        </a:ln>
      </dgm:spPr>
      <dgm:t>
        <a:bodyPr/>
        <a:lstStyle/>
        <a:p>
          <a:r>
            <a:rPr lang="en-US" dirty="0"/>
            <a:t>Communicate your feelings directly</a:t>
          </a:r>
        </a:p>
      </dgm:t>
    </dgm:pt>
    <dgm:pt modelId="{847A7CF4-1D58-4531-9C6F-48C69068A264}" type="parTrans" cxnId="{9F134C6B-1E1E-4217-9E13-55520B877F6E}">
      <dgm:prSet/>
      <dgm:spPr/>
      <dgm:t>
        <a:bodyPr/>
        <a:lstStyle/>
        <a:p>
          <a:endParaRPr lang="en-US"/>
        </a:p>
      </dgm:t>
    </dgm:pt>
    <dgm:pt modelId="{0F01F34F-9449-4A3C-8AAA-831989728A2E}" type="sibTrans" cxnId="{9F134C6B-1E1E-4217-9E13-55520B877F6E}">
      <dgm:prSet phldrT="3" phldr="0"/>
      <dgm:spPr/>
      <dgm:t>
        <a:bodyPr/>
        <a:lstStyle/>
        <a:p>
          <a:endParaRPr lang="en-US"/>
        </a:p>
      </dgm:t>
    </dgm:pt>
    <dgm:pt modelId="{EF0909E1-A983-4FDD-B38D-C3D4C9FB0240}">
      <dgm:prSet/>
      <dgm:spPr>
        <a:ln w="28575">
          <a:solidFill>
            <a:srgbClr val="82BC00"/>
          </a:solidFill>
        </a:ln>
      </dgm:spPr>
      <dgm:t>
        <a:bodyPr/>
        <a:lstStyle/>
        <a:p>
          <a:r>
            <a:rPr lang="en-US" dirty="0"/>
            <a:t>Improve relationships and increase communication</a:t>
          </a:r>
        </a:p>
      </dgm:t>
    </dgm:pt>
    <dgm:pt modelId="{96724D4F-3A44-47B8-A7BA-D4E18B904DF0}" type="parTrans" cxnId="{6577ACF0-4E45-4F81-87A8-4B09F21DD6C5}">
      <dgm:prSet/>
      <dgm:spPr/>
      <dgm:t>
        <a:bodyPr/>
        <a:lstStyle/>
        <a:p>
          <a:endParaRPr lang="en-US"/>
        </a:p>
      </dgm:t>
    </dgm:pt>
    <dgm:pt modelId="{222747F9-E039-4A68-B2CC-2C4CBCA3A903}" type="sibTrans" cxnId="{6577ACF0-4E45-4F81-87A8-4B09F21DD6C5}">
      <dgm:prSet phldrT="4" phldr="0"/>
      <dgm:spPr/>
      <dgm:t>
        <a:bodyPr/>
        <a:lstStyle/>
        <a:p>
          <a:endParaRPr lang="en-US"/>
        </a:p>
      </dgm:t>
    </dgm:pt>
    <dgm:pt modelId="{4941A9D4-97EF-4738-8011-98B313F30F2D}">
      <dgm:prSet/>
      <dgm:spPr>
        <a:ln w="28575">
          <a:solidFill>
            <a:srgbClr val="82BC00"/>
          </a:solidFill>
        </a:ln>
      </dgm:spPr>
      <dgm:t>
        <a:bodyPr/>
        <a:lstStyle/>
        <a:p>
          <a:r>
            <a:rPr lang="en-US" dirty="0"/>
            <a:t>Avoid repeating the situation</a:t>
          </a:r>
        </a:p>
      </dgm:t>
    </dgm:pt>
    <dgm:pt modelId="{5F16A3B0-EAC2-4163-A286-9B385B913487}" type="parTrans" cxnId="{2C6CDE31-1A1A-4D37-8CDB-62FF29ED444D}">
      <dgm:prSet/>
      <dgm:spPr/>
      <dgm:t>
        <a:bodyPr/>
        <a:lstStyle/>
        <a:p>
          <a:endParaRPr lang="en-US"/>
        </a:p>
      </dgm:t>
    </dgm:pt>
    <dgm:pt modelId="{7E258737-9A52-4F2F-BD9A-C8238BB4AB14}" type="sibTrans" cxnId="{2C6CDE31-1A1A-4D37-8CDB-62FF29ED444D}">
      <dgm:prSet phldrT="5" phldr="0"/>
      <dgm:spPr/>
      <dgm:t>
        <a:bodyPr/>
        <a:lstStyle/>
        <a:p>
          <a:endParaRPr lang="en-US"/>
        </a:p>
      </dgm:t>
    </dgm:pt>
    <dgm:pt modelId="{B23D6720-BA20-4D23-BC55-E89AE2BBBD0E}" type="pres">
      <dgm:prSet presAssocID="{040E5D17-EB10-40EE-9E8E-97E3FE7F4D19}" presName="linear" presStyleCnt="0">
        <dgm:presLayoutVars>
          <dgm:animLvl val="lvl"/>
          <dgm:resizeHandles val="exact"/>
        </dgm:presLayoutVars>
      </dgm:prSet>
      <dgm:spPr/>
    </dgm:pt>
    <dgm:pt modelId="{50836F3E-1CC0-48C5-B677-7B74763BA966}" type="pres">
      <dgm:prSet presAssocID="{7659584F-7C0D-4F57-89C5-2F782A048B23}" presName="parentText" presStyleLbl="node1" presStyleIdx="0" presStyleCnt="5">
        <dgm:presLayoutVars>
          <dgm:chMax val="0"/>
          <dgm:bulletEnabled val="1"/>
        </dgm:presLayoutVars>
      </dgm:prSet>
      <dgm:spPr/>
    </dgm:pt>
    <dgm:pt modelId="{E3CB04E7-A77B-4693-B810-0FE5ECD027E8}" type="pres">
      <dgm:prSet presAssocID="{C3F43794-6DE2-4826-9DAC-D070C1B20F79}" presName="spacer" presStyleCnt="0"/>
      <dgm:spPr/>
    </dgm:pt>
    <dgm:pt modelId="{DC9C4C65-7BB7-4FD4-B0E9-CA05ACC106BB}" type="pres">
      <dgm:prSet presAssocID="{E9356A9D-1DBF-4412-BCE6-CB34ABC1C594}" presName="parentText" presStyleLbl="node1" presStyleIdx="1" presStyleCnt="5">
        <dgm:presLayoutVars>
          <dgm:chMax val="0"/>
          <dgm:bulletEnabled val="1"/>
        </dgm:presLayoutVars>
      </dgm:prSet>
      <dgm:spPr/>
    </dgm:pt>
    <dgm:pt modelId="{FD8C1419-2EC4-4C86-8BC0-B84D227C14FD}" type="pres">
      <dgm:prSet presAssocID="{36805F60-9C21-4441-8C78-94A2770A536D}" presName="spacer" presStyleCnt="0"/>
      <dgm:spPr/>
    </dgm:pt>
    <dgm:pt modelId="{B9C30886-FCB8-492D-B451-9B62CEF66A26}" type="pres">
      <dgm:prSet presAssocID="{915EA041-6685-40AD-9DD7-DD86B830D088}" presName="parentText" presStyleLbl="node1" presStyleIdx="2" presStyleCnt="5">
        <dgm:presLayoutVars>
          <dgm:chMax val="0"/>
          <dgm:bulletEnabled val="1"/>
        </dgm:presLayoutVars>
      </dgm:prSet>
      <dgm:spPr/>
    </dgm:pt>
    <dgm:pt modelId="{71B0BF56-29D3-4E63-8D08-8699DFFFFD80}" type="pres">
      <dgm:prSet presAssocID="{0F01F34F-9449-4A3C-8AAA-831989728A2E}" presName="spacer" presStyleCnt="0"/>
      <dgm:spPr/>
    </dgm:pt>
    <dgm:pt modelId="{77C29B3A-FBA9-4CF4-BBAB-73DFB973DFDB}" type="pres">
      <dgm:prSet presAssocID="{EF0909E1-A983-4FDD-B38D-C3D4C9FB0240}" presName="parentText" presStyleLbl="node1" presStyleIdx="3" presStyleCnt="5">
        <dgm:presLayoutVars>
          <dgm:chMax val="0"/>
          <dgm:bulletEnabled val="1"/>
        </dgm:presLayoutVars>
      </dgm:prSet>
      <dgm:spPr/>
    </dgm:pt>
    <dgm:pt modelId="{B856B983-846E-4D43-8F0D-8C17390AD241}" type="pres">
      <dgm:prSet presAssocID="{222747F9-E039-4A68-B2CC-2C4CBCA3A903}" presName="spacer" presStyleCnt="0"/>
      <dgm:spPr/>
    </dgm:pt>
    <dgm:pt modelId="{10A18AAD-7F3D-4F2B-95A6-4F82E52FB86A}" type="pres">
      <dgm:prSet presAssocID="{4941A9D4-97EF-4738-8011-98B313F30F2D}" presName="parentText" presStyleLbl="node1" presStyleIdx="4" presStyleCnt="5">
        <dgm:presLayoutVars>
          <dgm:chMax val="0"/>
          <dgm:bulletEnabled val="1"/>
        </dgm:presLayoutVars>
      </dgm:prSet>
      <dgm:spPr/>
    </dgm:pt>
  </dgm:ptLst>
  <dgm:cxnLst>
    <dgm:cxn modelId="{F757F81D-B381-438B-8774-D32F09198F5F}" type="presOf" srcId="{7659584F-7C0D-4F57-89C5-2F782A048B23}" destId="{50836F3E-1CC0-48C5-B677-7B74763BA966}" srcOrd="0" destOrd="0" presId="urn:microsoft.com/office/officeart/2005/8/layout/vList2"/>
    <dgm:cxn modelId="{86061A25-FA93-4F46-8C76-41E987E5CE13}" type="presOf" srcId="{915EA041-6685-40AD-9DD7-DD86B830D088}" destId="{B9C30886-FCB8-492D-B451-9B62CEF66A26}" srcOrd="0" destOrd="0" presId="urn:microsoft.com/office/officeart/2005/8/layout/vList2"/>
    <dgm:cxn modelId="{2C6CDE31-1A1A-4D37-8CDB-62FF29ED444D}" srcId="{040E5D17-EB10-40EE-9E8E-97E3FE7F4D19}" destId="{4941A9D4-97EF-4738-8011-98B313F30F2D}" srcOrd="4" destOrd="0" parTransId="{5F16A3B0-EAC2-4163-A286-9B385B913487}" sibTransId="{7E258737-9A52-4F2F-BD9A-C8238BB4AB14}"/>
    <dgm:cxn modelId="{9F134C6B-1E1E-4217-9E13-55520B877F6E}" srcId="{040E5D17-EB10-40EE-9E8E-97E3FE7F4D19}" destId="{915EA041-6685-40AD-9DD7-DD86B830D088}" srcOrd="2" destOrd="0" parTransId="{847A7CF4-1D58-4531-9C6F-48C69068A264}" sibTransId="{0F01F34F-9449-4A3C-8AAA-831989728A2E}"/>
    <dgm:cxn modelId="{F2B2BB87-9E39-4769-8777-C563B24410CE}" type="presOf" srcId="{040E5D17-EB10-40EE-9E8E-97E3FE7F4D19}" destId="{B23D6720-BA20-4D23-BC55-E89AE2BBBD0E}" srcOrd="0" destOrd="0" presId="urn:microsoft.com/office/officeart/2005/8/layout/vList2"/>
    <dgm:cxn modelId="{AFA0669C-7C6B-4151-B009-8E89CB37B992}" type="presOf" srcId="{EF0909E1-A983-4FDD-B38D-C3D4C9FB0240}" destId="{77C29B3A-FBA9-4CF4-BBAB-73DFB973DFDB}" srcOrd="0" destOrd="0" presId="urn:microsoft.com/office/officeart/2005/8/layout/vList2"/>
    <dgm:cxn modelId="{1EB7E7B8-15F2-4555-B2FA-32A513FFBD4C}" srcId="{040E5D17-EB10-40EE-9E8E-97E3FE7F4D19}" destId="{7659584F-7C0D-4F57-89C5-2F782A048B23}" srcOrd="0" destOrd="0" parTransId="{67F25C96-0D73-472F-811F-BA31BD0BEC98}" sibTransId="{C3F43794-6DE2-4826-9DAC-D070C1B20F79}"/>
    <dgm:cxn modelId="{320359C7-C04F-4C6C-B3F6-208772CFA63D}" type="presOf" srcId="{E9356A9D-1DBF-4412-BCE6-CB34ABC1C594}" destId="{DC9C4C65-7BB7-4FD4-B0E9-CA05ACC106BB}" srcOrd="0" destOrd="0" presId="urn:microsoft.com/office/officeart/2005/8/layout/vList2"/>
    <dgm:cxn modelId="{6577ACF0-4E45-4F81-87A8-4B09F21DD6C5}" srcId="{040E5D17-EB10-40EE-9E8E-97E3FE7F4D19}" destId="{EF0909E1-A983-4FDD-B38D-C3D4C9FB0240}" srcOrd="3" destOrd="0" parTransId="{96724D4F-3A44-47B8-A7BA-D4E18B904DF0}" sibTransId="{222747F9-E039-4A68-B2CC-2C4CBCA3A903}"/>
    <dgm:cxn modelId="{312057F7-3A60-4A3F-95DD-98BF3C7284DF}" srcId="{040E5D17-EB10-40EE-9E8E-97E3FE7F4D19}" destId="{E9356A9D-1DBF-4412-BCE6-CB34ABC1C594}" srcOrd="1" destOrd="0" parTransId="{3F80D89A-8C64-468F-96AB-D295CD9BD528}" sibTransId="{36805F60-9C21-4441-8C78-94A2770A536D}"/>
    <dgm:cxn modelId="{5940C8FC-BEA1-4120-B822-443A33F463CE}" type="presOf" srcId="{4941A9D4-97EF-4738-8011-98B313F30F2D}" destId="{10A18AAD-7F3D-4F2B-95A6-4F82E52FB86A}" srcOrd="0" destOrd="0" presId="urn:microsoft.com/office/officeart/2005/8/layout/vList2"/>
    <dgm:cxn modelId="{145810CF-271F-48F2-800D-0777A0338084}" type="presParOf" srcId="{B23D6720-BA20-4D23-BC55-E89AE2BBBD0E}" destId="{50836F3E-1CC0-48C5-B677-7B74763BA966}" srcOrd="0" destOrd="0" presId="urn:microsoft.com/office/officeart/2005/8/layout/vList2"/>
    <dgm:cxn modelId="{4FF6CDC5-6725-4AC7-8455-A283C6E21467}" type="presParOf" srcId="{B23D6720-BA20-4D23-BC55-E89AE2BBBD0E}" destId="{E3CB04E7-A77B-4693-B810-0FE5ECD027E8}" srcOrd="1" destOrd="0" presId="urn:microsoft.com/office/officeart/2005/8/layout/vList2"/>
    <dgm:cxn modelId="{91753F21-BE75-4951-BCCC-F45E1FB36830}" type="presParOf" srcId="{B23D6720-BA20-4D23-BC55-E89AE2BBBD0E}" destId="{DC9C4C65-7BB7-4FD4-B0E9-CA05ACC106BB}" srcOrd="2" destOrd="0" presId="urn:microsoft.com/office/officeart/2005/8/layout/vList2"/>
    <dgm:cxn modelId="{C2FC3048-FDA8-4AD1-925A-76814EE514C8}" type="presParOf" srcId="{B23D6720-BA20-4D23-BC55-E89AE2BBBD0E}" destId="{FD8C1419-2EC4-4C86-8BC0-B84D227C14FD}" srcOrd="3" destOrd="0" presId="urn:microsoft.com/office/officeart/2005/8/layout/vList2"/>
    <dgm:cxn modelId="{A2A25938-C20C-41DD-BB35-A11D620CBE6C}" type="presParOf" srcId="{B23D6720-BA20-4D23-BC55-E89AE2BBBD0E}" destId="{B9C30886-FCB8-492D-B451-9B62CEF66A26}" srcOrd="4" destOrd="0" presId="urn:microsoft.com/office/officeart/2005/8/layout/vList2"/>
    <dgm:cxn modelId="{D048500F-F5B5-4793-ABC8-C8EE1E37EF14}" type="presParOf" srcId="{B23D6720-BA20-4D23-BC55-E89AE2BBBD0E}" destId="{71B0BF56-29D3-4E63-8D08-8699DFFFFD80}" srcOrd="5" destOrd="0" presId="urn:microsoft.com/office/officeart/2005/8/layout/vList2"/>
    <dgm:cxn modelId="{85590552-927F-4184-B99C-EA9A2AEF5A8F}" type="presParOf" srcId="{B23D6720-BA20-4D23-BC55-E89AE2BBBD0E}" destId="{77C29B3A-FBA9-4CF4-BBAB-73DFB973DFDB}" srcOrd="6" destOrd="0" presId="urn:microsoft.com/office/officeart/2005/8/layout/vList2"/>
    <dgm:cxn modelId="{42735002-6C56-4FFE-AD43-FEF89CC9B32E}" type="presParOf" srcId="{B23D6720-BA20-4D23-BC55-E89AE2BBBD0E}" destId="{B856B983-846E-4D43-8F0D-8C17390AD241}" srcOrd="7" destOrd="0" presId="urn:microsoft.com/office/officeart/2005/8/layout/vList2"/>
    <dgm:cxn modelId="{FAE1CFE3-725E-475E-8E7B-EFC1C13C8174}" type="presParOf" srcId="{B23D6720-BA20-4D23-BC55-E89AE2BBBD0E}" destId="{10A18AAD-7F3D-4F2B-95A6-4F82E52FB86A}" srcOrd="8" destOrd="0" presId="urn:microsoft.com/office/officeart/2005/8/layout/vList2"/>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D89BB-240E-4AE6-8EEB-E510349FBA17}"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4E598EEC-E939-4D06-BEAD-3003F7BC0F21}">
      <dgm:prSet/>
      <dgm:spPr>
        <a:solidFill>
          <a:srgbClr val="82BC00"/>
        </a:solidFill>
      </dgm:spPr>
      <dgm:t>
        <a:bodyPr/>
        <a:lstStyle/>
        <a:p>
          <a:r>
            <a:rPr lang="en-US" dirty="0">
              <a:solidFill>
                <a:schemeClr val="bg1"/>
              </a:solidFill>
            </a:rPr>
            <a:t>There are two ethnic categories</a:t>
          </a:r>
        </a:p>
        <a:p>
          <a:r>
            <a:rPr lang="en-US" dirty="0">
              <a:solidFill>
                <a:schemeClr val="bg1"/>
              </a:solidFill>
            </a:rPr>
            <a:t> Choose one:</a:t>
          </a:r>
        </a:p>
      </dgm:t>
    </dgm:pt>
    <dgm:pt modelId="{E7BEA6D8-94B7-45DC-9D9B-716939FF8114}" type="parTrans" cxnId="{6CA02A38-D26E-4415-8AE7-6E06B2D05BBB}">
      <dgm:prSet/>
      <dgm:spPr/>
      <dgm:t>
        <a:bodyPr/>
        <a:lstStyle/>
        <a:p>
          <a:endParaRPr lang="en-US"/>
        </a:p>
      </dgm:t>
    </dgm:pt>
    <dgm:pt modelId="{1AADE698-FBE0-486D-BDFC-571D2185F716}" type="sibTrans" cxnId="{6CA02A38-D26E-4415-8AE7-6E06B2D05BBB}">
      <dgm:prSet/>
      <dgm:spPr/>
      <dgm:t>
        <a:bodyPr/>
        <a:lstStyle/>
        <a:p>
          <a:endParaRPr lang="en-US"/>
        </a:p>
      </dgm:t>
    </dgm:pt>
    <dgm:pt modelId="{E230B0BF-A81A-4059-8E7F-6EC6E8865D59}">
      <dgm:prSet/>
      <dgm:spPr>
        <a:ln w="19050">
          <a:solidFill>
            <a:srgbClr val="82BC00"/>
          </a:solidFill>
        </a:ln>
      </dgm:spPr>
      <dgm:t>
        <a:bodyPr/>
        <a:lstStyle/>
        <a:p>
          <a:r>
            <a:rPr lang="en-US" u="sng" dirty="0">
              <a:solidFill>
                <a:schemeClr val="tx1"/>
              </a:solidFill>
              <a:latin typeface="Trebuchet MS" panose="020B0603020202020204" pitchFamily="34" charset="0"/>
            </a:rPr>
            <a:t>Hispanic or Latino</a:t>
          </a:r>
          <a:r>
            <a:rPr lang="en-US" dirty="0">
              <a:solidFill>
                <a:schemeClr val="tx1"/>
              </a:solidFill>
              <a:latin typeface="Trebuchet MS" panose="020B0603020202020204" pitchFamily="34" charset="0"/>
            </a:rPr>
            <a:t>: persons of Cuban, Mexican, Puerto Rican, South or Central American, or other Spanish culture, or origin regardless of race</a:t>
          </a:r>
        </a:p>
      </dgm:t>
    </dgm:pt>
    <dgm:pt modelId="{601D44B0-AB7B-48C8-9094-B713563BB88D}" type="parTrans" cxnId="{55E9D21A-82D8-4623-B018-540A12B56EA6}">
      <dgm:prSet/>
      <dgm:spPr/>
      <dgm:t>
        <a:bodyPr/>
        <a:lstStyle/>
        <a:p>
          <a:endParaRPr lang="en-US"/>
        </a:p>
      </dgm:t>
    </dgm:pt>
    <dgm:pt modelId="{93DC80B0-2273-4186-9870-812082F24691}" type="sibTrans" cxnId="{55E9D21A-82D8-4623-B018-540A12B56EA6}">
      <dgm:prSet/>
      <dgm:spPr/>
      <dgm:t>
        <a:bodyPr/>
        <a:lstStyle/>
        <a:p>
          <a:endParaRPr lang="en-US"/>
        </a:p>
      </dgm:t>
    </dgm:pt>
    <dgm:pt modelId="{B0AC138F-8FE9-40A8-9BBB-432A7D294875}">
      <dgm:prSet/>
      <dgm:spPr>
        <a:ln w="19050">
          <a:solidFill>
            <a:srgbClr val="82BC00"/>
          </a:solidFill>
        </a:ln>
      </dgm:spPr>
      <dgm:t>
        <a:bodyPr/>
        <a:lstStyle/>
        <a:p>
          <a:r>
            <a:rPr lang="en-US" u="sng" dirty="0">
              <a:solidFill>
                <a:schemeClr val="tx1"/>
              </a:solidFill>
              <a:latin typeface="Trebuchet MS" panose="020B0603020202020204" pitchFamily="34" charset="0"/>
            </a:rPr>
            <a:t>Not Hispanic or Latino</a:t>
          </a:r>
          <a:endParaRPr lang="en-US" dirty="0">
            <a:solidFill>
              <a:schemeClr val="tx1"/>
            </a:solidFill>
            <a:latin typeface="Trebuchet MS" panose="020B0603020202020204" pitchFamily="34" charset="0"/>
          </a:endParaRPr>
        </a:p>
      </dgm:t>
    </dgm:pt>
    <dgm:pt modelId="{1967F2A7-3A2A-4AE1-BB30-284CC8F64495}" type="parTrans" cxnId="{71907321-4F6D-4342-9F90-534380BE1238}">
      <dgm:prSet/>
      <dgm:spPr/>
      <dgm:t>
        <a:bodyPr/>
        <a:lstStyle/>
        <a:p>
          <a:endParaRPr lang="en-US"/>
        </a:p>
      </dgm:t>
    </dgm:pt>
    <dgm:pt modelId="{7BA9B818-47BE-40D0-9044-6D794AA75A72}" type="sibTrans" cxnId="{71907321-4F6D-4342-9F90-534380BE1238}">
      <dgm:prSet/>
      <dgm:spPr/>
      <dgm:t>
        <a:bodyPr/>
        <a:lstStyle/>
        <a:p>
          <a:endParaRPr lang="en-US"/>
        </a:p>
      </dgm:t>
    </dgm:pt>
    <dgm:pt modelId="{61C090F3-3D3F-4829-A226-B93598D43417}" type="pres">
      <dgm:prSet presAssocID="{59FD89BB-240E-4AE6-8EEB-E510349FBA17}" presName="Name0" presStyleCnt="0">
        <dgm:presLayoutVars>
          <dgm:chPref val="1"/>
          <dgm:dir/>
          <dgm:animOne val="branch"/>
          <dgm:animLvl val="lvl"/>
          <dgm:resizeHandles/>
        </dgm:presLayoutVars>
      </dgm:prSet>
      <dgm:spPr/>
    </dgm:pt>
    <dgm:pt modelId="{E8375F70-1F67-410B-B5C5-D11C7AED64F5}" type="pres">
      <dgm:prSet presAssocID="{4E598EEC-E939-4D06-BEAD-3003F7BC0F21}" presName="vertOne" presStyleCnt="0"/>
      <dgm:spPr/>
    </dgm:pt>
    <dgm:pt modelId="{204645E8-833E-4F6A-B8A1-882ACCA76777}" type="pres">
      <dgm:prSet presAssocID="{4E598EEC-E939-4D06-BEAD-3003F7BC0F21}" presName="txOne" presStyleLbl="node0" presStyleIdx="0" presStyleCnt="1">
        <dgm:presLayoutVars>
          <dgm:chPref val="3"/>
        </dgm:presLayoutVars>
      </dgm:prSet>
      <dgm:spPr/>
    </dgm:pt>
    <dgm:pt modelId="{B3F0B68C-463B-4B7C-AE47-5A4BC997261B}" type="pres">
      <dgm:prSet presAssocID="{4E598EEC-E939-4D06-BEAD-3003F7BC0F21}" presName="parTransOne" presStyleCnt="0"/>
      <dgm:spPr/>
    </dgm:pt>
    <dgm:pt modelId="{6A310D44-CF8B-456B-85F4-39321EA10EE0}" type="pres">
      <dgm:prSet presAssocID="{4E598EEC-E939-4D06-BEAD-3003F7BC0F21}" presName="horzOne" presStyleCnt="0"/>
      <dgm:spPr/>
    </dgm:pt>
    <dgm:pt modelId="{975CFC6B-CF7C-48AF-A8FD-FC982127B7BF}" type="pres">
      <dgm:prSet presAssocID="{E230B0BF-A81A-4059-8E7F-6EC6E8865D59}" presName="vertTwo" presStyleCnt="0"/>
      <dgm:spPr/>
    </dgm:pt>
    <dgm:pt modelId="{82623CD4-85F6-4C4A-BF1F-033A37BC3659}" type="pres">
      <dgm:prSet presAssocID="{E230B0BF-A81A-4059-8E7F-6EC6E8865D59}" presName="txTwo" presStyleLbl="node2" presStyleIdx="0" presStyleCnt="2" custScaleY="122906">
        <dgm:presLayoutVars>
          <dgm:chPref val="3"/>
        </dgm:presLayoutVars>
      </dgm:prSet>
      <dgm:spPr/>
    </dgm:pt>
    <dgm:pt modelId="{889B64A4-0BFF-407C-B327-F4A9062FF8E6}" type="pres">
      <dgm:prSet presAssocID="{E230B0BF-A81A-4059-8E7F-6EC6E8865D59}" presName="horzTwo" presStyleCnt="0"/>
      <dgm:spPr/>
    </dgm:pt>
    <dgm:pt modelId="{61932108-503B-48FD-BE27-8BFC6CFE5737}" type="pres">
      <dgm:prSet presAssocID="{93DC80B0-2273-4186-9870-812082F24691}" presName="sibSpaceTwo" presStyleCnt="0"/>
      <dgm:spPr/>
    </dgm:pt>
    <dgm:pt modelId="{D2249F30-7147-4D00-8397-04C97E6A94DE}" type="pres">
      <dgm:prSet presAssocID="{B0AC138F-8FE9-40A8-9BBB-432A7D294875}" presName="vertTwo" presStyleCnt="0"/>
      <dgm:spPr/>
    </dgm:pt>
    <dgm:pt modelId="{7FB7986D-AC48-4CEB-9CED-BA20564D6B0D}" type="pres">
      <dgm:prSet presAssocID="{B0AC138F-8FE9-40A8-9BBB-432A7D294875}" presName="txTwo" presStyleLbl="node2" presStyleIdx="1" presStyleCnt="2" custScaleY="122906">
        <dgm:presLayoutVars>
          <dgm:chPref val="3"/>
        </dgm:presLayoutVars>
      </dgm:prSet>
      <dgm:spPr/>
    </dgm:pt>
    <dgm:pt modelId="{E22CD249-78E3-4B8C-B86F-2125D573E489}" type="pres">
      <dgm:prSet presAssocID="{B0AC138F-8FE9-40A8-9BBB-432A7D294875}" presName="horzTwo" presStyleCnt="0"/>
      <dgm:spPr/>
    </dgm:pt>
  </dgm:ptLst>
  <dgm:cxnLst>
    <dgm:cxn modelId="{55E9D21A-82D8-4623-B018-540A12B56EA6}" srcId="{4E598EEC-E939-4D06-BEAD-3003F7BC0F21}" destId="{E230B0BF-A81A-4059-8E7F-6EC6E8865D59}" srcOrd="0" destOrd="0" parTransId="{601D44B0-AB7B-48C8-9094-B713563BB88D}" sibTransId="{93DC80B0-2273-4186-9870-812082F24691}"/>
    <dgm:cxn modelId="{71907321-4F6D-4342-9F90-534380BE1238}" srcId="{4E598EEC-E939-4D06-BEAD-3003F7BC0F21}" destId="{B0AC138F-8FE9-40A8-9BBB-432A7D294875}" srcOrd="1" destOrd="0" parTransId="{1967F2A7-3A2A-4AE1-BB30-284CC8F64495}" sibTransId="{7BA9B818-47BE-40D0-9044-6D794AA75A72}"/>
    <dgm:cxn modelId="{6CA02A38-D26E-4415-8AE7-6E06B2D05BBB}" srcId="{59FD89BB-240E-4AE6-8EEB-E510349FBA17}" destId="{4E598EEC-E939-4D06-BEAD-3003F7BC0F21}" srcOrd="0" destOrd="0" parTransId="{E7BEA6D8-94B7-45DC-9D9B-716939FF8114}" sibTransId="{1AADE698-FBE0-486D-BDFC-571D2185F716}"/>
    <dgm:cxn modelId="{3899044D-3345-4F60-A66C-A30E0A406508}" type="presOf" srcId="{B0AC138F-8FE9-40A8-9BBB-432A7D294875}" destId="{7FB7986D-AC48-4CEB-9CED-BA20564D6B0D}" srcOrd="0" destOrd="0" presId="urn:microsoft.com/office/officeart/2005/8/layout/hierarchy4"/>
    <dgm:cxn modelId="{E71172A7-8954-4B64-A392-E596B01141E4}" type="presOf" srcId="{4E598EEC-E939-4D06-BEAD-3003F7BC0F21}" destId="{204645E8-833E-4F6A-B8A1-882ACCA76777}" srcOrd="0" destOrd="0" presId="urn:microsoft.com/office/officeart/2005/8/layout/hierarchy4"/>
    <dgm:cxn modelId="{423C08BE-DB42-47DA-8402-9DFFF6F70A27}" type="presOf" srcId="{E230B0BF-A81A-4059-8E7F-6EC6E8865D59}" destId="{82623CD4-85F6-4C4A-BF1F-033A37BC3659}" srcOrd="0" destOrd="0" presId="urn:microsoft.com/office/officeart/2005/8/layout/hierarchy4"/>
    <dgm:cxn modelId="{A339B9C7-7AD0-4346-97DC-1AD04121C616}" type="presOf" srcId="{59FD89BB-240E-4AE6-8EEB-E510349FBA17}" destId="{61C090F3-3D3F-4829-A226-B93598D43417}" srcOrd="0" destOrd="0" presId="urn:microsoft.com/office/officeart/2005/8/layout/hierarchy4"/>
    <dgm:cxn modelId="{F43FFE99-FFB3-4C68-AE61-1DB4562D5B20}" type="presParOf" srcId="{61C090F3-3D3F-4829-A226-B93598D43417}" destId="{E8375F70-1F67-410B-B5C5-D11C7AED64F5}" srcOrd="0" destOrd="0" presId="urn:microsoft.com/office/officeart/2005/8/layout/hierarchy4"/>
    <dgm:cxn modelId="{D994351D-5A2D-49BA-9CCA-B79D50174F8F}" type="presParOf" srcId="{E8375F70-1F67-410B-B5C5-D11C7AED64F5}" destId="{204645E8-833E-4F6A-B8A1-882ACCA76777}" srcOrd="0" destOrd="0" presId="urn:microsoft.com/office/officeart/2005/8/layout/hierarchy4"/>
    <dgm:cxn modelId="{6ACE3F0F-232A-4453-907D-D3D1DAAE59F5}" type="presParOf" srcId="{E8375F70-1F67-410B-B5C5-D11C7AED64F5}" destId="{B3F0B68C-463B-4B7C-AE47-5A4BC997261B}" srcOrd="1" destOrd="0" presId="urn:microsoft.com/office/officeart/2005/8/layout/hierarchy4"/>
    <dgm:cxn modelId="{9092DFB4-0AC6-43D1-AAB7-E34AA093B6A6}" type="presParOf" srcId="{E8375F70-1F67-410B-B5C5-D11C7AED64F5}" destId="{6A310D44-CF8B-456B-85F4-39321EA10EE0}" srcOrd="2" destOrd="0" presId="urn:microsoft.com/office/officeart/2005/8/layout/hierarchy4"/>
    <dgm:cxn modelId="{5B77B3A5-6696-445D-9ED1-B21F1526A3B2}" type="presParOf" srcId="{6A310D44-CF8B-456B-85F4-39321EA10EE0}" destId="{975CFC6B-CF7C-48AF-A8FD-FC982127B7BF}" srcOrd="0" destOrd="0" presId="urn:microsoft.com/office/officeart/2005/8/layout/hierarchy4"/>
    <dgm:cxn modelId="{A6071177-59FC-467C-B2B3-B8C788D095D0}" type="presParOf" srcId="{975CFC6B-CF7C-48AF-A8FD-FC982127B7BF}" destId="{82623CD4-85F6-4C4A-BF1F-033A37BC3659}" srcOrd="0" destOrd="0" presId="urn:microsoft.com/office/officeart/2005/8/layout/hierarchy4"/>
    <dgm:cxn modelId="{FD0A3D0D-C8C0-4887-AA80-3ECBECFD4258}" type="presParOf" srcId="{975CFC6B-CF7C-48AF-A8FD-FC982127B7BF}" destId="{889B64A4-0BFF-407C-B327-F4A9062FF8E6}" srcOrd="1" destOrd="0" presId="urn:microsoft.com/office/officeart/2005/8/layout/hierarchy4"/>
    <dgm:cxn modelId="{08F2A458-F9AB-4B8E-9793-D19EB19032C8}" type="presParOf" srcId="{6A310D44-CF8B-456B-85F4-39321EA10EE0}" destId="{61932108-503B-48FD-BE27-8BFC6CFE5737}" srcOrd="1" destOrd="0" presId="urn:microsoft.com/office/officeart/2005/8/layout/hierarchy4"/>
    <dgm:cxn modelId="{0647B19D-B925-466A-B693-B17C2D229FF2}" type="presParOf" srcId="{6A310D44-CF8B-456B-85F4-39321EA10EE0}" destId="{D2249F30-7147-4D00-8397-04C97E6A94DE}" srcOrd="2" destOrd="0" presId="urn:microsoft.com/office/officeart/2005/8/layout/hierarchy4"/>
    <dgm:cxn modelId="{F6C6A982-FCE2-4B6B-A2BD-20C467466AB3}" type="presParOf" srcId="{D2249F30-7147-4D00-8397-04C97E6A94DE}" destId="{7FB7986D-AC48-4CEB-9CED-BA20564D6B0D}" srcOrd="0" destOrd="0" presId="urn:microsoft.com/office/officeart/2005/8/layout/hierarchy4"/>
    <dgm:cxn modelId="{C36C94E6-A19C-4A8E-9B25-3E3AF378CCB7}" type="presParOf" srcId="{D2249F30-7147-4D00-8397-04C97E6A94DE}" destId="{E22CD249-78E3-4B8C-B86F-2125D573E48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ED637C5-E817-4A73-996C-8D5EB221A97C}"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AADBC8A3-B9A0-4F8E-842B-DF3CF712F08F}">
      <dgm:prSet/>
      <dgm:spPr>
        <a:solidFill>
          <a:srgbClr val="82BC00"/>
        </a:solidFill>
      </dgm:spPr>
      <dgm:t>
        <a:bodyPr/>
        <a:lstStyle/>
        <a:p>
          <a:r>
            <a:rPr lang="en-US" dirty="0">
              <a:solidFill>
                <a:schemeClr val="bg1"/>
              </a:solidFill>
            </a:rPr>
            <a:t>There are five racial categories</a:t>
          </a:r>
        </a:p>
        <a:p>
          <a:r>
            <a:rPr lang="en-US" dirty="0">
              <a:solidFill>
                <a:schemeClr val="bg1"/>
              </a:solidFill>
            </a:rPr>
            <a:t>Choose one or more:</a:t>
          </a:r>
        </a:p>
      </dgm:t>
    </dgm:pt>
    <dgm:pt modelId="{DC92ED98-2B87-4D27-8DFF-8D4626851238}" type="parTrans" cxnId="{C29D4CCD-B6B0-49DC-85AD-4D766CFA33A7}">
      <dgm:prSet/>
      <dgm:spPr/>
      <dgm:t>
        <a:bodyPr/>
        <a:lstStyle/>
        <a:p>
          <a:endParaRPr lang="en-US"/>
        </a:p>
      </dgm:t>
    </dgm:pt>
    <dgm:pt modelId="{D5E6F317-FA05-4FA8-AB02-184F8A7F3FE8}" type="sibTrans" cxnId="{C29D4CCD-B6B0-49DC-85AD-4D766CFA33A7}">
      <dgm:prSet/>
      <dgm:spPr/>
      <dgm:t>
        <a:bodyPr/>
        <a:lstStyle/>
        <a:p>
          <a:endParaRPr lang="en-US"/>
        </a:p>
      </dgm:t>
    </dgm:pt>
    <dgm:pt modelId="{E78B5FD0-8164-4454-B663-007159AECA4D}">
      <dgm:prSet/>
      <dgm:spPr>
        <a:ln w="19050">
          <a:solidFill>
            <a:srgbClr val="82BC00"/>
          </a:solidFill>
        </a:ln>
      </dgm:spPr>
      <dgm:t>
        <a:bodyPr/>
        <a:lstStyle/>
        <a:p>
          <a:r>
            <a:rPr lang="en-US" dirty="0">
              <a:solidFill>
                <a:schemeClr val="tx1"/>
              </a:solidFill>
              <a:latin typeface="Trebuchet MS" panose="020B0603020202020204" pitchFamily="34" charset="0"/>
            </a:rPr>
            <a:t>Black or African American</a:t>
          </a:r>
        </a:p>
      </dgm:t>
    </dgm:pt>
    <dgm:pt modelId="{F4E03F0D-5FA8-409E-87BE-3CC6BB5583D0}" type="parTrans" cxnId="{4E434660-AD95-4933-8193-B500EB0CA2E5}">
      <dgm:prSet/>
      <dgm:spPr/>
      <dgm:t>
        <a:bodyPr/>
        <a:lstStyle/>
        <a:p>
          <a:endParaRPr lang="en-US"/>
        </a:p>
      </dgm:t>
    </dgm:pt>
    <dgm:pt modelId="{37B3AFA5-EFD7-4B05-9CCD-E1F16E7BD1C9}" type="sibTrans" cxnId="{4E434660-AD95-4933-8193-B500EB0CA2E5}">
      <dgm:prSet/>
      <dgm:spPr/>
      <dgm:t>
        <a:bodyPr/>
        <a:lstStyle/>
        <a:p>
          <a:endParaRPr lang="en-US"/>
        </a:p>
      </dgm:t>
    </dgm:pt>
    <dgm:pt modelId="{71BF05D7-075A-45E8-AEB5-25C4092D1EED}">
      <dgm:prSet/>
      <dgm:spPr>
        <a:ln w="19050">
          <a:solidFill>
            <a:srgbClr val="82BC00"/>
          </a:solidFill>
        </a:ln>
      </dgm:spPr>
      <dgm:t>
        <a:bodyPr/>
        <a:lstStyle/>
        <a:p>
          <a:r>
            <a:rPr lang="en-US" dirty="0">
              <a:solidFill>
                <a:schemeClr val="tx1"/>
              </a:solidFill>
              <a:latin typeface="Trebuchet MS" panose="020B0603020202020204" pitchFamily="34" charset="0"/>
            </a:rPr>
            <a:t>Asian</a:t>
          </a:r>
        </a:p>
      </dgm:t>
    </dgm:pt>
    <dgm:pt modelId="{70C096A3-D64D-464F-A471-D8A7BCB0BD0C}" type="parTrans" cxnId="{6C1FA214-3480-437E-BC34-404D3302E001}">
      <dgm:prSet/>
      <dgm:spPr/>
      <dgm:t>
        <a:bodyPr/>
        <a:lstStyle/>
        <a:p>
          <a:endParaRPr lang="en-US"/>
        </a:p>
      </dgm:t>
    </dgm:pt>
    <dgm:pt modelId="{CB7270D9-EFFB-451F-BAE0-5396E90429A1}" type="sibTrans" cxnId="{6C1FA214-3480-437E-BC34-404D3302E001}">
      <dgm:prSet/>
      <dgm:spPr/>
      <dgm:t>
        <a:bodyPr/>
        <a:lstStyle/>
        <a:p>
          <a:endParaRPr lang="en-US"/>
        </a:p>
      </dgm:t>
    </dgm:pt>
    <dgm:pt modelId="{3A06A03B-FDF6-4670-B8B2-C8CF93F6E2FD}">
      <dgm:prSet/>
      <dgm:spPr>
        <a:ln w="19050">
          <a:solidFill>
            <a:srgbClr val="82BC00"/>
          </a:solidFill>
        </a:ln>
      </dgm:spPr>
      <dgm:t>
        <a:bodyPr/>
        <a:lstStyle/>
        <a:p>
          <a:r>
            <a:rPr lang="en-US" dirty="0">
              <a:solidFill>
                <a:schemeClr val="tx1"/>
              </a:solidFill>
              <a:latin typeface="Trebuchet MS" panose="020B0603020202020204" pitchFamily="34" charset="0"/>
            </a:rPr>
            <a:t>American Indian &amp; Alaska Native</a:t>
          </a:r>
        </a:p>
      </dgm:t>
    </dgm:pt>
    <dgm:pt modelId="{7A085B6B-D3B8-4AD3-9E1E-B1B951E8C55D}" type="parTrans" cxnId="{C0E355AC-B743-4877-8978-7E08997193BB}">
      <dgm:prSet/>
      <dgm:spPr/>
      <dgm:t>
        <a:bodyPr/>
        <a:lstStyle/>
        <a:p>
          <a:endParaRPr lang="en-US"/>
        </a:p>
      </dgm:t>
    </dgm:pt>
    <dgm:pt modelId="{37BE32D7-3109-45F4-8D6C-CB8384DA918F}" type="sibTrans" cxnId="{C0E355AC-B743-4877-8978-7E08997193BB}">
      <dgm:prSet/>
      <dgm:spPr/>
      <dgm:t>
        <a:bodyPr/>
        <a:lstStyle/>
        <a:p>
          <a:endParaRPr lang="en-US"/>
        </a:p>
      </dgm:t>
    </dgm:pt>
    <dgm:pt modelId="{380C0155-163C-4A62-9AF8-FE5D04124F72}">
      <dgm:prSet/>
      <dgm:spPr>
        <a:ln w="19050">
          <a:solidFill>
            <a:srgbClr val="82BC00"/>
          </a:solidFill>
        </a:ln>
      </dgm:spPr>
      <dgm:t>
        <a:bodyPr/>
        <a:lstStyle/>
        <a:p>
          <a:r>
            <a:rPr lang="en-US" dirty="0">
              <a:solidFill>
                <a:schemeClr val="tx1"/>
              </a:solidFill>
              <a:latin typeface="Trebuchet MS" panose="020B0603020202020204" pitchFamily="34" charset="0"/>
            </a:rPr>
            <a:t>White</a:t>
          </a:r>
        </a:p>
      </dgm:t>
    </dgm:pt>
    <dgm:pt modelId="{961172B5-82DC-4787-9371-21092EEE8F38}" type="parTrans" cxnId="{680A420B-6ACA-4A9D-B036-5C275B13104D}">
      <dgm:prSet/>
      <dgm:spPr/>
      <dgm:t>
        <a:bodyPr/>
        <a:lstStyle/>
        <a:p>
          <a:endParaRPr lang="en-US"/>
        </a:p>
      </dgm:t>
    </dgm:pt>
    <dgm:pt modelId="{0FFB33E7-FA87-49D1-BD20-32A88D78E74F}" type="sibTrans" cxnId="{680A420B-6ACA-4A9D-B036-5C275B13104D}">
      <dgm:prSet/>
      <dgm:spPr/>
      <dgm:t>
        <a:bodyPr/>
        <a:lstStyle/>
        <a:p>
          <a:endParaRPr lang="en-US"/>
        </a:p>
      </dgm:t>
    </dgm:pt>
    <dgm:pt modelId="{65FBF3A8-FEC7-4FA4-BA89-68477EB96A33}">
      <dgm:prSet/>
      <dgm:spPr>
        <a:ln w="19050">
          <a:solidFill>
            <a:srgbClr val="82BC00"/>
          </a:solidFill>
        </a:ln>
      </dgm:spPr>
      <dgm:t>
        <a:bodyPr/>
        <a:lstStyle/>
        <a:p>
          <a:r>
            <a:rPr lang="en-US" dirty="0">
              <a:solidFill>
                <a:schemeClr val="tx1"/>
              </a:solidFill>
              <a:latin typeface="Trebuchet MS" panose="020B0603020202020204" pitchFamily="34" charset="0"/>
            </a:rPr>
            <a:t>Native Hawaiian or other Pacific Islander</a:t>
          </a:r>
        </a:p>
      </dgm:t>
    </dgm:pt>
    <dgm:pt modelId="{3B7CC404-3763-43E4-B8C1-00A4E6025705}" type="parTrans" cxnId="{8843C779-3E60-44D2-A5B8-16BF0168ED1B}">
      <dgm:prSet/>
      <dgm:spPr/>
      <dgm:t>
        <a:bodyPr/>
        <a:lstStyle/>
        <a:p>
          <a:endParaRPr lang="en-US"/>
        </a:p>
      </dgm:t>
    </dgm:pt>
    <dgm:pt modelId="{9BB57869-5875-4A21-AF1F-6B383C82AA24}" type="sibTrans" cxnId="{8843C779-3E60-44D2-A5B8-16BF0168ED1B}">
      <dgm:prSet/>
      <dgm:spPr/>
      <dgm:t>
        <a:bodyPr/>
        <a:lstStyle/>
        <a:p>
          <a:endParaRPr lang="en-US"/>
        </a:p>
      </dgm:t>
    </dgm:pt>
    <dgm:pt modelId="{7FEE0FBB-6D8E-4207-BFF5-A2198E0C3EF4}" type="pres">
      <dgm:prSet presAssocID="{BED637C5-E817-4A73-996C-8D5EB221A97C}" presName="Name0" presStyleCnt="0">
        <dgm:presLayoutVars>
          <dgm:chPref val="1"/>
          <dgm:dir/>
          <dgm:animOne val="branch"/>
          <dgm:animLvl val="lvl"/>
          <dgm:resizeHandles/>
        </dgm:presLayoutVars>
      </dgm:prSet>
      <dgm:spPr/>
    </dgm:pt>
    <dgm:pt modelId="{BFAD90D8-9413-4878-8E07-5950ED394A84}" type="pres">
      <dgm:prSet presAssocID="{AADBC8A3-B9A0-4F8E-842B-DF3CF712F08F}" presName="vertOne" presStyleCnt="0"/>
      <dgm:spPr/>
    </dgm:pt>
    <dgm:pt modelId="{41EE1CCC-6C31-4825-96E5-8D8BA86B9437}" type="pres">
      <dgm:prSet presAssocID="{AADBC8A3-B9A0-4F8E-842B-DF3CF712F08F}" presName="txOne" presStyleLbl="node0" presStyleIdx="0" presStyleCnt="1">
        <dgm:presLayoutVars>
          <dgm:chPref val="3"/>
        </dgm:presLayoutVars>
      </dgm:prSet>
      <dgm:spPr/>
    </dgm:pt>
    <dgm:pt modelId="{38E7929D-BB2E-48EF-887B-9C75B3D81B89}" type="pres">
      <dgm:prSet presAssocID="{AADBC8A3-B9A0-4F8E-842B-DF3CF712F08F}" presName="parTransOne" presStyleCnt="0"/>
      <dgm:spPr/>
    </dgm:pt>
    <dgm:pt modelId="{517A4AF1-7AEB-4C7A-ABFC-B1E16422C1F3}" type="pres">
      <dgm:prSet presAssocID="{AADBC8A3-B9A0-4F8E-842B-DF3CF712F08F}" presName="horzOne" presStyleCnt="0"/>
      <dgm:spPr/>
    </dgm:pt>
    <dgm:pt modelId="{DCA16672-50E1-48E5-BD5F-5511037AA3DC}" type="pres">
      <dgm:prSet presAssocID="{E78B5FD0-8164-4454-B663-007159AECA4D}" presName="vertTwo" presStyleCnt="0"/>
      <dgm:spPr/>
    </dgm:pt>
    <dgm:pt modelId="{036FEB5D-B4A2-4902-93D4-881555FD3B20}" type="pres">
      <dgm:prSet presAssocID="{E78B5FD0-8164-4454-B663-007159AECA4D}" presName="txTwo" presStyleLbl="node2" presStyleIdx="0" presStyleCnt="5" custScaleY="125547">
        <dgm:presLayoutVars>
          <dgm:chPref val="3"/>
        </dgm:presLayoutVars>
      </dgm:prSet>
      <dgm:spPr/>
    </dgm:pt>
    <dgm:pt modelId="{75556BC8-34AA-482D-986F-79C7F81C830B}" type="pres">
      <dgm:prSet presAssocID="{E78B5FD0-8164-4454-B663-007159AECA4D}" presName="horzTwo" presStyleCnt="0"/>
      <dgm:spPr/>
    </dgm:pt>
    <dgm:pt modelId="{90BD6780-278C-422F-BE7C-F6B592D85908}" type="pres">
      <dgm:prSet presAssocID="{37B3AFA5-EFD7-4B05-9CCD-E1F16E7BD1C9}" presName="sibSpaceTwo" presStyleCnt="0"/>
      <dgm:spPr/>
    </dgm:pt>
    <dgm:pt modelId="{30F25CCC-2C8C-447B-A959-9A97450EF48B}" type="pres">
      <dgm:prSet presAssocID="{71BF05D7-075A-45E8-AEB5-25C4092D1EED}" presName="vertTwo" presStyleCnt="0"/>
      <dgm:spPr/>
    </dgm:pt>
    <dgm:pt modelId="{DB6184D9-BD1D-450A-9197-AE385F510426}" type="pres">
      <dgm:prSet presAssocID="{71BF05D7-075A-45E8-AEB5-25C4092D1EED}" presName="txTwo" presStyleLbl="node2" presStyleIdx="1" presStyleCnt="5" custScaleY="125547">
        <dgm:presLayoutVars>
          <dgm:chPref val="3"/>
        </dgm:presLayoutVars>
      </dgm:prSet>
      <dgm:spPr/>
    </dgm:pt>
    <dgm:pt modelId="{53C4ECE3-A064-45D8-B039-C9F5905029E2}" type="pres">
      <dgm:prSet presAssocID="{71BF05D7-075A-45E8-AEB5-25C4092D1EED}" presName="horzTwo" presStyleCnt="0"/>
      <dgm:spPr/>
    </dgm:pt>
    <dgm:pt modelId="{4071E1BB-495A-45B4-978D-62C09ED28177}" type="pres">
      <dgm:prSet presAssocID="{CB7270D9-EFFB-451F-BAE0-5396E90429A1}" presName="sibSpaceTwo" presStyleCnt="0"/>
      <dgm:spPr/>
    </dgm:pt>
    <dgm:pt modelId="{B6FA597F-8DC2-42E4-AE89-E1B0413ECB28}" type="pres">
      <dgm:prSet presAssocID="{3A06A03B-FDF6-4670-B8B2-C8CF93F6E2FD}" presName="vertTwo" presStyleCnt="0"/>
      <dgm:spPr/>
    </dgm:pt>
    <dgm:pt modelId="{E85FBB16-5178-4EFC-9E88-C988A6BF15A5}" type="pres">
      <dgm:prSet presAssocID="{3A06A03B-FDF6-4670-B8B2-C8CF93F6E2FD}" presName="txTwo" presStyleLbl="node2" presStyleIdx="2" presStyleCnt="5" custScaleY="125547" custLinFactNeighborX="0">
        <dgm:presLayoutVars>
          <dgm:chPref val="3"/>
        </dgm:presLayoutVars>
      </dgm:prSet>
      <dgm:spPr/>
    </dgm:pt>
    <dgm:pt modelId="{69F66976-A74D-4AD0-B69C-9838B328BF86}" type="pres">
      <dgm:prSet presAssocID="{3A06A03B-FDF6-4670-B8B2-C8CF93F6E2FD}" presName="horzTwo" presStyleCnt="0"/>
      <dgm:spPr/>
    </dgm:pt>
    <dgm:pt modelId="{86FD8CE2-E194-4EAB-819C-7AD25B7CCE4E}" type="pres">
      <dgm:prSet presAssocID="{37BE32D7-3109-45F4-8D6C-CB8384DA918F}" presName="sibSpaceTwo" presStyleCnt="0"/>
      <dgm:spPr/>
    </dgm:pt>
    <dgm:pt modelId="{F009A850-6253-4BFE-8D96-4F586676FEFF}" type="pres">
      <dgm:prSet presAssocID="{380C0155-163C-4A62-9AF8-FE5D04124F72}" presName="vertTwo" presStyleCnt="0"/>
      <dgm:spPr/>
    </dgm:pt>
    <dgm:pt modelId="{C7CB6E2C-127A-4E56-80B7-7BB2E0613B8B}" type="pres">
      <dgm:prSet presAssocID="{380C0155-163C-4A62-9AF8-FE5D04124F72}" presName="txTwo" presStyleLbl="node2" presStyleIdx="3" presStyleCnt="5" custScaleY="125547" custLinFactNeighborX="0">
        <dgm:presLayoutVars>
          <dgm:chPref val="3"/>
        </dgm:presLayoutVars>
      </dgm:prSet>
      <dgm:spPr/>
    </dgm:pt>
    <dgm:pt modelId="{350E08CC-25DD-4BA6-B375-EF30F8D9F4F2}" type="pres">
      <dgm:prSet presAssocID="{380C0155-163C-4A62-9AF8-FE5D04124F72}" presName="horzTwo" presStyleCnt="0"/>
      <dgm:spPr/>
    </dgm:pt>
    <dgm:pt modelId="{0E89F25A-306A-4B92-AE48-157E3A7733B3}" type="pres">
      <dgm:prSet presAssocID="{0FFB33E7-FA87-49D1-BD20-32A88D78E74F}" presName="sibSpaceTwo" presStyleCnt="0"/>
      <dgm:spPr/>
    </dgm:pt>
    <dgm:pt modelId="{E2892E3D-2C4F-40C7-89CD-CB29E44B7E63}" type="pres">
      <dgm:prSet presAssocID="{65FBF3A8-FEC7-4FA4-BA89-68477EB96A33}" presName="vertTwo" presStyleCnt="0"/>
      <dgm:spPr/>
    </dgm:pt>
    <dgm:pt modelId="{F7A28F41-8E32-4CF6-91B6-048AE5294C6D}" type="pres">
      <dgm:prSet presAssocID="{65FBF3A8-FEC7-4FA4-BA89-68477EB96A33}" presName="txTwo" presStyleLbl="node2" presStyleIdx="4" presStyleCnt="5" custScaleY="125547" custLinFactNeighborX="0">
        <dgm:presLayoutVars>
          <dgm:chPref val="3"/>
        </dgm:presLayoutVars>
      </dgm:prSet>
      <dgm:spPr/>
    </dgm:pt>
    <dgm:pt modelId="{E2AE47A2-9CF1-4802-9E5E-F72D55D1A5A1}" type="pres">
      <dgm:prSet presAssocID="{65FBF3A8-FEC7-4FA4-BA89-68477EB96A33}" presName="horzTwo" presStyleCnt="0"/>
      <dgm:spPr/>
    </dgm:pt>
  </dgm:ptLst>
  <dgm:cxnLst>
    <dgm:cxn modelId="{680A420B-6ACA-4A9D-B036-5C275B13104D}" srcId="{AADBC8A3-B9A0-4F8E-842B-DF3CF712F08F}" destId="{380C0155-163C-4A62-9AF8-FE5D04124F72}" srcOrd="3" destOrd="0" parTransId="{961172B5-82DC-4787-9371-21092EEE8F38}" sibTransId="{0FFB33E7-FA87-49D1-BD20-32A88D78E74F}"/>
    <dgm:cxn modelId="{FE5E920B-35BD-412B-8B39-280C6E841906}" type="presOf" srcId="{AADBC8A3-B9A0-4F8E-842B-DF3CF712F08F}" destId="{41EE1CCC-6C31-4825-96E5-8D8BA86B9437}" srcOrd="0" destOrd="0" presId="urn:microsoft.com/office/officeart/2005/8/layout/hierarchy4"/>
    <dgm:cxn modelId="{6C1FA214-3480-437E-BC34-404D3302E001}" srcId="{AADBC8A3-B9A0-4F8E-842B-DF3CF712F08F}" destId="{71BF05D7-075A-45E8-AEB5-25C4092D1EED}" srcOrd="1" destOrd="0" parTransId="{70C096A3-D64D-464F-A471-D8A7BCB0BD0C}" sibTransId="{CB7270D9-EFFB-451F-BAE0-5396E90429A1}"/>
    <dgm:cxn modelId="{3052C616-A89E-4763-9DE8-2B333C72356A}" type="presOf" srcId="{65FBF3A8-FEC7-4FA4-BA89-68477EB96A33}" destId="{F7A28F41-8E32-4CF6-91B6-048AE5294C6D}" srcOrd="0" destOrd="0" presId="urn:microsoft.com/office/officeart/2005/8/layout/hierarchy4"/>
    <dgm:cxn modelId="{3E03D220-AE07-4F1C-A964-4F7DD9FAFFA0}" type="presOf" srcId="{E78B5FD0-8164-4454-B663-007159AECA4D}" destId="{036FEB5D-B4A2-4902-93D4-881555FD3B20}" srcOrd="0" destOrd="0" presId="urn:microsoft.com/office/officeart/2005/8/layout/hierarchy4"/>
    <dgm:cxn modelId="{4E434660-AD95-4933-8193-B500EB0CA2E5}" srcId="{AADBC8A3-B9A0-4F8E-842B-DF3CF712F08F}" destId="{E78B5FD0-8164-4454-B663-007159AECA4D}" srcOrd="0" destOrd="0" parTransId="{F4E03F0D-5FA8-409E-87BE-3CC6BB5583D0}" sibTransId="{37B3AFA5-EFD7-4B05-9CCD-E1F16E7BD1C9}"/>
    <dgm:cxn modelId="{8CDEE967-311D-41A4-B05A-0E65F66C5B1D}" type="presOf" srcId="{3A06A03B-FDF6-4670-B8B2-C8CF93F6E2FD}" destId="{E85FBB16-5178-4EFC-9E88-C988A6BF15A5}" srcOrd="0" destOrd="0" presId="urn:microsoft.com/office/officeart/2005/8/layout/hierarchy4"/>
    <dgm:cxn modelId="{8843C779-3E60-44D2-A5B8-16BF0168ED1B}" srcId="{AADBC8A3-B9A0-4F8E-842B-DF3CF712F08F}" destId="{65FBF3A8-FEC7-4FA4-BA89-68477EB96A33}" srcOrd="4" destOrd="0" parTransId="{3B7CC404-3763-43E4-B8C1-00A4E6025705}" sibTransId="{9BB57869-5875-4A21-AF1F-6B383C82AA24}"/>
    <dgm:cxn modelId="{C2740F8F-4A30-4C33-ABD1-656BFACC7FA2}" type="presOf" srcId="{380C0155-163C-4A62-9AF8-FE5D04124F72}" destId="{C7CB6E2C-127A-4E56-80B7-7BB2E0613B8B}" srcOrd="0" destOrd="0" presId="urn:microsoft.com/office/officeart/2005/8/layout/hierarchy4"/>
    <dgm:cxn modelId="{C76EDE9C-6643-456F-8C43-694739417B84}" type="presOf" srcId="{71BF05D7-075A-45E8-AEB5-25C4092D1EED}" destId="{DB6184D9-BD1D-450A-9197-AE385F510426}" srcOrd="0" destOrd="0" presId="urn:microsoft.com/office/officeart/2005/8/layout/hierarchy4"/>
    <dgm:cxn modelId="{71093AA6-3D4E-470A-9BEB-5205D3F8C62B}" type="presOf" srcId="{BED637C5-E817-4A73-996C-8D5EB221A97C}" destId="{7FEE0FBB-6D8E-4207-BFF5-A2198E0C3EF4}" srcOrd="0" destOrd="0" presId="urn:microsoft.com/office/officeart/2005/8/layout/hierarchy4"/>
    <dgm:cxn modelId="{C0E355AC-B743-4877-8978-7E08997193BB}" srcId="{AADBC8A3-B9A0-4F8E-842B-DF3CF712F08F}" destId="{3A06A03B-FDF6-4670-B8B2-C8CF93F6E2FD}" srcOrd="2" destOrd="0" parTransId="{7A085B6B-D3B8-4AD3-9E1E-B1B951E8C55D}" sibTransId="{37BE32D7-3109-45F4-8D6C-CB8384DA918F}"/>
    <dgm:cxn modelId="{C29D4CCD-B6B0-49DC-85AD-4D766CFA33A7}" srcId="{BED637C5-E817-4A73-996C-8D5EB221A97C}" destId="{AADBC8A3-B9A0-4F8E-842B-DF3CF712F08F}" srcOrd="0" destOrd="0" parTransId="{DC92ED98-2B87-4D27-8DFF-8D4626851238}" sibTransId="{D5E6F317-FA05-4FA8-AB02-184F8A7F3FE8}"/>
    <dgm:cxn modelId="{15DF8422-C457-4FFB-8FA3-94BA80DE3D4F}" type="presParOf" srcId="{7FEE0FBB-6D8E-4207-BFF5-A2198E0C3EF4}" destId="{BFAD90D8-9413-4878-8E07-5950ED394A84}" srcOrd="0" destOrd="0" presId="urn:microsoft.com/office/officeart/2005/8/layout/hierarchy4"/>
    <dgm:cxn modelId="{BCB59235-CEC0-42BE-ADEB-C9FAE8F155A8}" type="presParOf" srcId="{BFAD90D8-9413-4878-8E07-5950ED394A84}" destId="{41EE1CCC-6C31-4825-96E5-8D8BA86B9437}" srcOrd="0" destOrd="0" presId="urn:microsoft.com/office/officeart/2005/8/layout/hierarchy4"/>
    <dgm:cxn modelId="{1EB61BC1-A52F-4ED1-9608-991BA5E5FD59}" type="presParOf" srcId="{BFAD90D8-9413-4878-8E07-5950ED394A84}" destId="{38E7929D-BB2E-48EF-887B-9C75B3D81B89}" srcOrd="1" destOrd="0" presId="urn:microsoft.com/office/officeart/2005/8/layout/hierarchy4"/>
    <dgm:cxn modelId="{AFD24C19-8E30-4C00-9005-6175416AEF20}" type="presParOf" srcId="{BFAD90D8-9413-4878-8E07-5950ED394A84}" destId="{517A4AF1-7AEB-4C7A-ABFC-B1E16422C1F3}" srcOrd="2" destOrd="0" presId="urn:microsoft.com/office/officeart/2005/8/layout/hierarchy4"/>
    <dgm:cxn modelId="{B699D284-0566-4567-BD3C-99C172A08719}" type="presParOf" srcId="{517A4AF1-7AEB-4C7A-ABFC-B1E16422C1F3}" destId="{DCA16672-50E1-48E5-BD5F-5511037AA3DC}" srcOrd="0" destOrd="0" presId="urn:microsoft.com/office/officeart/2005/8/layout/hierarchy4"/>
    <dgm:cxn modelId="{481C2EEF-ECF4-4986-A377-3F5189E35955}" type="presParOf" srcId="{DCA16672-50E1-48E5-BD5F-5511037AA3DC}" destId="{036FEB5D-B4A2-4902-93D4-881555FD3B20}" srcOrd="0" destOrd="0" presId="urn:microsoft.com/office/officeart/2005/8/layout/hierarchy4"/>
    <dgm:cxn modelId="{F005D152-2A6B-4F9D-89CB-1958786F8993}" type="presParOf" srcId="{DCA16672-50E1-48E5-BD5F-5511037AA3DC}" destId="{75556BC8-34AA-482D-986F-79C7F81C830B}" srcOrd="1" destOrd="0" presId="urn:microsoft.com/office/officeart/2005/8/layout/hierarchy4"/>
    <dgm:cxn modelId="{0B5071E9-7EAA-4A13-BB26-C2C80D92DEAF}" type="presParOf" srcId="{517A4AF1-7AEB-4C7A-ABFC-B1E16422C1F3}" destId="{90BD6780-278C-422F-BE7C-F6B592D85908}" srcOrd="1" destOrd="0" presId="urn:microsoft.com/office/officeart/2005/8/layout/hierarchy4"/>
    <dgm:cxn modelId="{D2E2784F-E2F6-4F7D-8A4D-AC149457DD12}" type="presParOf" srcId="{517A4AF1-7AEB-4C7A-ABFC-B1E16422C1F3}" destId="{30F25CCC-2C8C-447B-A959-9A97450EF48B}" srcOrd="2" destOrd="0" presId="urn:microsoft.com/office/officeart/2005/8/layout/hierarchy4"/>
    <dgm:cxn modelId="{14C638EC-E54C-4A54-AAF7-4E63167F36D6}" type="presParOf" srcId="{30F25CCC-2C8C-447B-A959-9A97450EF48B}" destId="{DB6184D9-BD1D-450A-9197-AE385F510426}" srcOrd="0" destOrd="0" presId="urn:microsoft.com/office/officeart/2005/8/layout/hierarchy4"/>
    <dgm:cxn modelId="{BFE4E6E7-A8FB-4B78-8A70-B70B34C581A2}" type="presParOf" srcId="{30F25CCC-2C8C-447B-A959-9A97450EF48B}" destId="{53C4ECE3-A064-45D8-B039-C9F5905029E2}" srcOrd="1" destOrd="0" presId="urn:microsoft.com/office/officeart/2005/8/layout/hierarchy4"/>
    <dgm:cxn modelId="{D9AC1644-1000-4604-9408-CE0F4F65326D}" type="presParOf" srcId="{517A4AF1-7AEB-4C7A-ABFC-B1E16422C1F3}" destId="{4071E1BB-495A-45B4-978D-62C09ED28177}" srcOrd="3" destOrd="0" presId="urn:microsoft.com/office/officeart/2005/8/layout/hierarchy4"/>
    <dgm:cxn modelId="{1ED30725-C28D-42DF-B9E4-16AA84305850}" type="presParOf" srcId="{517A4AF1-7AEB-4C7A-ABFC-B1E16422C1F3}" destId="{B6FA597F-8DC2-42E4-AE89-E1B0413ECB28}" srcOrd="4" destOrd="0" presId="urn:microsoft.com/office/officeart/2005/8/layout/hierarchy4"/>
    <dgm:cxn modelId="{06C6510D-6AF1-4197-8155-B8F25559FD34}" type="presParOf" srcId="{B6FA597F-8DC2-42E4-AE89-E1B0413ECB28}" destId="{E85FBB16-5178-4EFC-9E88-C988A6BF15A5}" srcOrd="0" destOrd="0" presId="urn:microsoft.com/office/officeart/2005/8/layout/hierarchy4"/>
    <dgm:cxn modelId="{0781DD94-75AD-4E6F-9E18-B152D27BDBA8}" type="presParOf" srcId="{B6FA597F-8DC2-42E4-AE89-E1B0413ECB28}" destId="{69F66976-A74D-4AD0-B69C-9838B328BF86}" srcOrd="1" destOrd="0" presId="urn:microsoft.com/office/officeart/2005/8/layout/hierarchy4"/>
    <dgm:cxn modelId="{7982A81F-2B61-4822-A6E3-A652BCEA19C9}" type="presParOf" srcId="{517A4AF1-7AEB-4C7A-ABFC-B1E16422C1F3}" destId="{86FD8CE2-E194-4EAB-819C-7AD25B7CCE4E}" srcOrd="5" destOrd="0" presId="urn:microsoft.com/office/officeart/2005/8/layout/hierarchy4"/>
    <dgm:cxn modelId="{B2AE40A4-443C-455C-90A3-09C086000DE1}" type="presParOf" srcId="{517A4AF1-7AEB-4C7A-ABFC-B1E16422C1F3}" destId="{F009A850-6253-4BFE-8D96-4F586676FEFF}" srcOrd="6" destOrd="0" presId="urn:microsoft.com/office/officeart/2005/8/layout/hierarchy4"/>
    <dgm:cxn modelId="{9E0B4988-E9C5-4391-81AB-3041905EFF9B}" type="presParOf" srcId="{F009A850-6253-4BFE-8D96-4F586676FEFF}" destId="{C7CB6E2C-127A-4E56-80B7-7BB2E0613B8B}" srcOrd="0" destOrd="0" presId="urn:microsoft.com/office/officeart/2005/8/layout/hierarchy4"/>
    <dgm:cxn modelId="{E8401634-64A3-4C9B-92BF-C293CF3BF081}" type="presParOf" srcId="{F009A850-6253-4BFE-8D96-4F586676FEFF}" destId="{350E08CC-25DD-4BA6-B375-EF30F8D9F4F2}" srcOrd="1" destOrd="0" presId="urn:microsoft.com/office/officeart/2005/8/layout/hierarchy4"/>
    <dgm:cxn modelId="{9ED6CEDE-773C-4A89-8C44-68764D879D98}" type="presParOf" srcId="{517A4AF1-7AEB-4C7A-ABFC-B1E16422C1F3}" destId="{0E89F25A-306A-4B92-AE48-157E3A7733B3}" srcOrd="7" destOrd="0" presId="urn:microsoft.com/office/officeart/2005/8/layout/hierarchy4"/>
    <dgm:cxn modelId="{34CB474B-4972-46FA-82D0-F0858F7EED05}" type="presParOf" srcId="{517A4AF1-7AEB-4C7A-ABFC-B1E16422C1F3}" destId="{E2892E3D-2C4F-40C7-89CD-CB29E44B7E63}" srcOrd="8" destOrd="0" presId="urn:microsoft.com/office/officeart/2005/8/layout/hierarchy4"/>
    <dgm:cxn modelId="{F4E14E59-5C57-4D81-922E-A35D486A20F4}" type="presParOf" srcId="{E2892E3D-2C4F-40C7-89CD-CB29E44B7E63}" destId="{F7A28F41-8E32-4CF6-91B6-048AE5294C6D}" srcOrd="0" destOrd="0" presId="urn:microsoft.com/office/officeart/2005/8/layout/hierarchy4"/>
    <dgm:cxn modelId="{B82C4D87-AC85-4C8E-9E34-4E309BD1F938}" type="presParOf" srcId="{E2892E3D-2C4F-40C7-89CD-CB29E44B7E63}" destId="{E2AE47A2-9CF1-4802-9E5E-F72D55D1A5A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DD0B97-05A2-44D1-9F51-4D0E5D4A139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C5850E28-AE98-48EF-B10D-51F2E8DC6912}">
      <dgm:prSet phldrT="[Text]" custT="1"/>
      <dgm:spPr>
        <a:ln w="28575">
          <a:solidFill>
            <a:srgbClr val="82BC00"/>
          </a:solidFill>
        </a:ln>
      </dgm:spPr>
      <dgm:t>
        <a:bodyPr/>
        <a:lstStyle/>
        <a:p>
          <a:r>
            <a:rPr lang="en-US" sz="2800" dirty="0">
              <a:latin typeface="+mn-lt"/>
              <a:ea typeface="Lato" panose="020F0502020204030203" pitchFamily="34" charset="0"/>
              <a:cs typeface="Lato" panose="020F0502020204030203" pitchFamily="34" charset="0"/>
            </a:rPr>
            <a:t>Ensure access to facilities for participants with disabilities</a:t>
          </a:r>
        </a:p>
      </dgm:t>
    </dgm:pt>
    <dgm:pt modelId="{59EB0C04-15BF-40D9-A4E3-B3496EBF2703}" type="parTrans" cxnId="{03F84FEB-4A44-4C67-A7BD-747DDB7F0E65}">
      <dgm:prSet/>
      <dgm:spPr/>
      <dgm:t>
        <a:bodyPr/>
        <a:lstStyle/>
        <a:p>
          <a:endParaRPr lang="en-US" sz="2000">
            <a:latin typeface="+mn-lt"/>
          </a:endParaRPr>
        </a:p>
      </dgm:t>
    </dgm:pt>
    <dgm:pt modelId="{6843368F-27A2-48AB-9106-A0A6C27B91EB}" type="sibTrans" cxnId="{03F84FEB-4A44-4C67-A7BD-747DDB7F0E65}">
      <dgm:prSet/>
      <dgm:spPr/>
      <dgm:t>
        <a:bodyPr/>
        <a:lstStyle/>
        <a:p>
          <a:endParaRPr lang="en-US" sz="2000">
            <a:latin typeface="+mn-lt"/>
          </a:endParaRPr>
        </a:p>
      </dgm:t>
    </dgm:pt>
    <dgm:pt modelId="{AA94788F-5722-4751-AB78-00E40E828BE4}">
      <dgm:prSet phldrT="[Text]" custT="1"/>
      <dgm:spPr>
        <a:ln w="28575">
          <a:solidFill>
            <a:srgbClr val="82BC00"/>
          </a:solidFill>
        </a:ln>
      </dgm:spPr>
      <dgm:t>
        <a:bodyPr/>
        <a:lstStyle/>
        <a:p>
          <a:r>
            <a:rPr lang="en-US" sz="2800" dirty="0">
              <a:latin typeface="+mn-lt"/>
              <a:ea typeface="Lato" panose="020F0502020204030203" pitchFamily="34" charset="0"/>
              <a:cs typeface="Lato" panose="020F0502020204030203" pitchFamily="34" charset="0"/>
            </a:rPr>
            <a:t>Provide appropriate information in alternative formats for persons with disabilities</a:t>
          </a:r>
        </a:p>
      </dgm:t>
    </dgm:pt>
    <dgm:pt modelId="{4A72163C-C356-42B6-9D40-576CB52740E1}" type="parTrans" cxnId="{3F3C6D20-C5C2-4036-B17D-45F5C915FF2B}">
      <dgm:prSet/>
      <dgm:spPr/>
      <dgm:t>
        <a:bodyPr/>
        <a:lstStyle/>
        <a:p>
          <a:endParaRPr lang="en-US" sz="2000">
            <a:latin typeface="+mn-lt"/>
          </a:endParaRPr>
        </a:p>
      </dgm:t>
    </dgm:pt>
    <dgm:pt modelId="{2E922ABF-5970-44F2-9B03-4F2889A83B49}" type="sibTrans" cxnId="{3F3C6D20-C5C2-4036-B17D-45F5C915FF2B}">
      <dgm:prSet/>
      <dgm:spPr/>
      <dgm:t>
        <a:bodyPr/>
        <a:lstStyle/>
        <a:p>
          <a:endParaRPr lang="en-US" sz="2000">
            <a:latin typeface="+mn-lt"/>
          </a:endParaRPr>
        </a:p>
      </dgm:t>
    </dgm:pt>
    <dgm:pt modelId="{30351EFA-82B4-430E-BF5C-583234DAD331}">
      <dgm:prSet phldrT="[Text]" custT="1"/>
      <dgm:spPr>
        <a:ln w="28575">
          <a:solidFill>
            <a:srgbClr val="82BC00"/>
          </a:solidFill>
        </a:ln>
      </dgm:spPr>
      <dgm:t>
        <a:bodyPr/>
        <a:lstStyle/>
        <a:p>
          <a:r>
            <a:rPr lang="en-US" sz="2800" dirty="0">
              <a:latin typeface="+mn-lt"/>
              <a:ea typeface="Lato" panose="020F0502020204030203" pitchFamily="34" charset="0"/>
              <a:cs typeface="Lato" panose="020F0502020204030203" pitchFamily="34" charset="0"/>
            </a:rPr>
            <a:t>Provide meal modifications for students with disabilities when documented in writing by a licensed healthcare professional</a:t>
          </a:r>
        </a:p>
      </dgm:t>
    </dgm:pt>
    <dgm:pt modelId="{7F9D84D1-4350-4DF4-977B-8D4450606D1F}" type="parTrans" cxnId="{7A7DCFB2-1C93-4297-88D8-5CE28E210398}">
      <dgm:prSet/>
      <dgm:spPr/>
      <dgm:t>
        <a:bodyPr/>
        <a:lstStyle/>
        <a:p>
          <a:endParaRPr lang="en-US" sz="2000">
            <a:latin typeface="+mn-lt"/>
          </a:endParaRPr>
        </a:p>
      </dgm:t>
    </dgm:pt>
    <dgm:pt modelId="{8098D5E5-884E-45CD-8DDD-12926DECB973}" type="sibTrans" cxnId="{7A7DCFB2-1C93-4297-88D8-5CE28E210398}">
      <dgm:prSet/>
      <dgm:spPr/>
      <dgm:t>
        <a:bodyPr/>
        <a:lstStyle/>
        <a:p>
          <a:endParaRPr lang="en-US" sz="2000">
            <a:latin typeface="+mn-lt"/>
          </a:endParaRPr>
        </a:p>
      </dgm:t>
    </dgm:pt>
    <dgm:pt modelId="{A121A2FA-956C-48A0-B3CB-61DD2FBA42DF}" type="pres">
      <dgm:prSet presAssocID="{68DD0B97-05A2-44D1-9F51-4D0E5D4A139C}" presName="linear" presStyleCnt="0">
        <dgm:presLayoutVars>
          <dgm:animLvl val="lvl"/>
          <dgm:resizeHandles val="exact"/>
        </dgm:presLayoutVars>
      </dgm:prSet>
      <dgm:spPr/>
    </dgm:pt>
    <dgm:pt modelId="{94D1E07C-DA62-4CAF-A9B8-E0963A5682CE}" type="pres">
      <dgm:prSet presAssocID="{C5850E28-AE98-48EF-B10D-51F2E8DC6912}" presName="parentText" presStyleLbl="node1" presStyleIdx="0" presStyleCnt="3">
        <dgm:presLayoutVars>
          <dgm:chMax val="0"/>
          <dgm:bulletEnabled val="1"/>
        </dgm:presLayoutVars>
      </dgm:prSet>
      <dgm:spPr/>
    </dgm:pt>
    <dgm:pt modelId="{27C316C2-582E-4552-8317-622B76023392}" type="pres">
      <dgm:prSet presAssocID="{6843368F-27A2-48AB-9106-A0A6C27B91EB}" presName="spacer" presStyleCnt="0"/>
      <dgm:spPr/>
    </dgm:pt>
    <dgm:pt modelId="{D57CCE44-F369-4C11-B4E2-DAB906CFA79D}" type="pres">
      <dgm:prSet presAssocID="{AA94788F-5722-4751-AB78-00E40E828BE4}" presName="parentText" presStyleLbl="node1" presStyleIdx="1" presStyleCnt="3">
        <dgm:presLayoutVars>
          <dgm:chMax val="0"/>
          <dgm:bulletEnabled val="1"/>
        </dgm:presLayoutVars>
      </dgm:prSet>
      <dgm:spPr/>
    </dgm:pt>
    <dgm:pt modelId="{F0BCDF4E-6C68-4FA3-A003-81A36838C31F}" type="pres">
      <dgm:prSet presAssocID="{2E922ABF-5970-44F2-9B03-4F2889A83B49}" presName="spacer" presStyleCnt="0"/>
      <dgm:spPr/>
    </dgm:pt>
    <dgm:pt modelId="{4D7F0FF4-9E00-4B10-B0A1-E473F822FC2D}" type="pres">
      <dgm:prSet presAssocID="{30351EFA-82B4-430E-BF5C-583234DAD331}" presName="parentText" presStyleLbl="node1" presStyleIdx="2" presStyleCnt="3">
        <dgm:presLayoutVars>
          <dgm:chMax val="0"/>
          <dgm:bulletEnabled val="1"/>
        </dgm:presLayoutVars>
      </dgm:prSet>
      <dgm:spPr/>
    </dgm:pt>
  </dgm:ptLst>
  <dgm:cxnLst>
    <dgm:cxn modelId="{AEBED101-5169-4D91-BA11-5A8515D6E50D}" type="presOf" srcId="{C5850E28-AE98-48EF-B10D-51F2E8DC6912}" destId="{94D1E07C-DA62-4CAF-A9B8-E0963A5682CE}" srcOrd="0" destOrd="0" presId="urn:microsoft.com/office/officeart/2005/8/layout/vList2"/>
    <dgm:cxn modelId="{7234FC07-2D7D-4D2C-B28E-A5CBA0C347E2}" type="presOf" srcId="{68DD0B97-05A2-44D1-9F51-4D0E5D4A139C}" destId="{A121A2FA-956C-48A0-B3CB-61DD2FBA42DF}" srcOrd="0" destOrd="0" presId="urn:microsoft.com/office/officeart/2005/8/layout/vList2"/>
    <dgm:cxn modelId="{3F3C6D20-C5C2-4036-B17D-45F5C915FF2B}" srcId="{68DD0B97-05A2-44D1-9F51-4D0E5D4A139C}" destId="{AA94788F-5722-4751-AB78-00E40E828BE4}" srcOrd="1" destOrd="0" parTransId="{4A72163C-C356-42B6-9D40-576CB52740E1}" sibTransId="{2E922ABF-5970-44F2-9B03-4F2889A83B49}"/>
    <dgm:cxn modelId="{59594B3F-60D3-4235-AED6-47E72592408B}" type="presOf" srcId="{AA94788F-5722-4751-AB78-00E40E828BE4}" destId="{D57CCE44-F369-4C11-B4E2-DAB906CFA79D}" srcOrd="0" destOrd="0" presId="urn:microsoft.com/office/officeart/2005/8/layout/vList2"/>
    <dgm:cxn modelId="{041AABAD-DCFD-4941-B012-12DC7DEC5A55}" type="presOf" srcId="{30351EFA-82B4-430E-BF5C-583234DAD331}" destId="{4D7F0FF4-9E00-4B10-B0A1-E473F822FC2D}" srcOrd="0" destOrd="0" presId="urn:microsoft.com/office/officeart/2005/8/layout/vList2"/>
    <dgm:cxn modelId="{7A7DCFB2-1C93-4297-88D8-5CE28E210398}" srcId="{68DD0B97-05A2-44D1-9F51-4D0E5D4A139C}" destId="{30351EFA-82B4-430E-BF5C-583234DAD331}" srcOrd="2" destOrd="0" parTransId="{7F9D84D1-4350-4DF4-977B-8D4450606D1F}" sibTransId="{8098D5E5-884E-45CD-8DDD-12926DECB973}"/>
    <dgm:cxn modelId="{03F84FEB-4A44-4C67-A7BD-747DDB7F0E65}" srcId="{68DD0B97-05A2-44D1-9F51-4D0E5D4A139C}" destId="{C5850E28-AE98-48EF-B10D-51F2E8DC6912}" srcOrd="0" destOrd="0" parTransId="{59EB0C04-15BF-40D9-A4E3-B3496EBF2703}" sibTransId="{6843368F-27A2-48AB-9106-A0A6C27B91EB}"/>
    <dgm:cxn modelId="{CD5F1F92-32AC-42A0-8664-53B16611D3FA}" type="presParOf" srcId="{A121A2FA-956C-48A0-B3CB-61DD2FBA42DF}" destId="{94D1E07C-DA62-4CAF-A9B8-E0963A5682CE}" srcOrd="0" destOrd="0" presId="urn:microsoft.com/office/officeart/2005/8/layout/vList2"/>
    <dgm:cxn modelId="{58C44C7C-CFF0-4C77-9580-FC44B717B6C2}" type="presParOf" srcId="{A121A2FA-956C-48A0-B3CB-61DD2FBA42DF}" destId="{27C316C2-582E-4552-8317-622B76023392}" srcOrd="1" destOrd="0" presId="urn:microsoft.com/office/officeart/2005/8/layout/vList2"/>
    <dgm:cxn modelId="{238D9BF0-BFD4-4B0A-A253-396437EE4961}" type="presParOf" srcId="{A121A2FA-956C-48A0-B3CB-61DD2FBA42DF}" destId="{D57CCE44-F369-4C11-B4E2-DAB906CFA79D}" srcOrd="2" destOrd="0" presId="urn:microsoft.com/office/officeart/2005/8/layout/vList2"/>
    <dgm:cxn modelId="{032FB3CE-47DD-4C41-AB9A-3FA3AEE42882}" type="presParOf" srcId="{A121A2FA-956C-48A0-B3CB-61DD2FBA42DF}" destId="{F0BCDF4E-6C68-4FA3-A003-81A36838C31F}" srcOrd="3" destOrd="0" presId="urn:microsoft.com/office/officeart/2005/8/layout/vList2"/>
    <dgm:cxn modelId="{BD164F03-4DF9-4ACC-A8A3-4560A316FA1C}" type="presParOf" srcId="{A121A2FA-956C-48A0-B3CB-61DD2FBA42DF}" destId="{4D7F0FF4-9E00-4B10-B0A1-E473F822FC2D}" srcOrd="4"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C74E3-7F8D-4C03-95D5-4BBA77D4A47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86FDF9CE-317B-4887-B8C4-A14189B527CD}">
      <dgm:prSet custT="1"/>
      <dgm:spPr>
        <a:solidFill>
          <a:srgbClr val="82BC00"/>
        </a:solidFill>
      </dgm:spPr>
      <dgm:t>
        <a:bodyPr/>
        <a:lstStyle/>
        <a:p>
          <a:r>
            <a:rPr lang="en-US" sz="2800" dirty="0">
              <a:solidFill>
                <a:schemeClr val="bg1"/>
              </a:solidFill>
            </a:rPr>
            <a:t>Obtain a medical statement:</a:t>
          </a:r>
        </a:p>
      </dgm:t>
    </dgm:pt>
    <dgm:pt modelId="{EF04E1F4-63EE-4C94-8E31-86CE8CDDAC87}" type="parTrans" cxnId="{4B087E04-A3D7-4205-AFCD-C2E4F02086C2}">
      <dgm:prSet/>
      <dgm:spPr/>
      <dgm:t>
        <a:bodyPr/>
        <a:lstStyle/>
        <a:p>
          <a:endParaRPr lang="en-US"/>
        </a:p>
      </dgm:t>
    </dgm:pt>
    <dgm:pt modelId="{632B6025-24E2-46F2-B6CC-A318A586804B}" type="sibTrans" cxnId="{4B087E04-A3D7-4205-AFCD-C2E4F02086C2}">
      <dgm:prSet/>
      <dgm:spPr/>
      <dgm:t>
        <a:bodyPr/>
        <a:lstStyle/>
        <a:p>
          <a:endParaRPr lang="en-US"/>
        </a:p>
      </dgm:t>
    </dgm:pt>
    <dgm:pt modelId="{6D5816F0-BA66-4B32-AC88-7FDB807F18BE}">
      <dgm:prSet/>
      <dgm:spPr/>
      <dgm:t>
        <a:bodyPr/>
        <a:lstStyle/>
        <a:p>
          <a:r>
            <a:rPr lang="en-US" dirty="0"/>
            <a:t>Student can only consume almond milk due to allergies</a:t>
          </a:r>
        </a:p>
      </dgm:t>
    </dgm:pt>
    <dgm:pt modelId="{A4DF24A8-8B8D-415E-A23F-B4D9B6797B1E}" type="parTrans" cxnId="{7948352B-580A-4A88-B4B7-EE0FE373C6A6}">
      <dgm:prSet/>
      <dgm:spPr/>
      <dgm:t>
        <a:bodyPr/>
        <a:lstStyle/>
        <a:p>
          <a:endParaRPr lang="en-US"/>
        </a:p>
      </dgm:t>
    </dgm:pt>
    <dgm:pt modelId="{41389721-F442-4FE7-8DF2-101955EADAB4}" type="sibTrans" cxnId="{7948352B-580A-4A88-B4B7-EE0FE373C6A6}">
      <dgm:prSet/>
      <dgm:spPr/>
      <dgm:t>
        <a:bodyPr/>
        <a:lstStyle/>
        <a:p>
          <a:endParaRPr lang="en-US"/>
        </a:p>
      </dgm:t>
    </dgm:pt>
    <dgm:pt modelId="{C0DCA315-1570-432C-B83D-5D6FE7DB4511}">
      <dgm:prSet/>
      <dgm:spPr/>
      <dgm:t>
        <a:bodyPr/>
        <a:lstStyle/>
        <a:p>
          <a:r>
            <a:rPr lang="en-US" dirty="0"/>
            <a:t>Student cannot consume raw fruits or vegetables</a:t>
          </a:r>
        </a:p>
      </dgm:t>
    </dgm:pt>
    <dgm:pt modelId="{F23656DA-C73C-4382-BE56-D6DCA90DB5D8}" type="parTrans" cxnId="{70C2DCF3-D1A3-44E5-B077-75542C9EAE92}">
      <dgm:prSet/>
      <dgm:spPr/>
      <dgm:t>
        <a:bodyPr/>
        <a:lstStyle/>
        <a:p>
          <a:endParaRPr lang="en-US"/>
        </a:p>
      </dgm:t>
    </dgm:pt>
    <dgm:pt modelId="{70F568AF-FF23-4FD3-95FA-03413A6D2C17}" type="sibTrans" cxnId="{70C2DCF3-D1A3-44E5-B077-75542C9EAE92}">
      <dgm:prSet/>
      <dgm:spPr/>
      <dgm:t>
        <a:bodyPr/>
        <a:lstStyle/>
        <a:p>
          <a:endParaRPr lang="en-US"/>
        </a:p>
      </dgm:t>
    </dgm:pt>
    <dgm:pt modelId="{29830A47-3049-409E-BA23-A16F98B22045}">
      <dgm:prSet/>
      <dgm:spPr/>
      <dgm:t>
        <a:bodyPr/>
        <a:lstStyle/>
        <a:p>
          <a:r>
            <a:rPr lang="en-US" dirty="0"/>
            <a:t>Student requires larger serving sizes</a:t>
          </a:r>
        </a:p>
      </dgm:t>
    </dgm:pt>
    <dgm:pt modelId="{3965EBAE-6918-4D8A-A40B-A7C0A88D68AF}" type="parTrans" cxnId="{F704C2C7-5FAA-4773-934B-504FC390C429}">
      <dgm:prSet/>
      <dgm:spPr/>
      <dgm:t>
        <a:bodyPr/>
        <a:lstStyle/>
        <a:p>
          <a:endParaRPr lang="en-US"/>
        </a:p>
      </dgm:t>
    </dgm:pt>
    <dgm:pt modelId="{3432F7DF-D775-4168-8727-99ECED22B855}" type="sibTrans" cxnId="{F704C2C7-5FAA-4773-934B-504FC390C429}">
      <dgm:prSet/>
      <dgm:spPr/>
      <dgm:t>
        <a:bodyPr/>
        <a:lstStyle/>
        <a:p>
          <a:endParaRPr lang="en-US"/>
        </a:p>
      </dgm:t>
    </dgm:pt>
    <dgm:pt modelId="{27FD7EFD-E81E-4183-B007-9388CE8A5258}">
      <dgm:prSet/>
      <dgm:spPr>
        <a:solidFill>
          <a:srgbClr val="82BC00"/>
        </a:solidFill>
      </dgm:spPr>
      <dgm:t>
        <a:bodyPr/>
        <a:lstStyle/>
        <a:p>
          <a:r>
            <a:rPr lang="en-US" i="1" dirty="0">
              <a:solidFill>
                <a:schemeClr val="bg1"/>
              </a:solidFill>
            </a:rPr>
            <a:t>May</a:t>
          </a:r>
          <a:r>
            <a:rPr lang="en-US" dirty="0">
              <a:solidFill>
                <a:schemeClr val="bg1"/>
              </a:solidFill>
            </a:rPr>
            <a:t> accommodate without medical statement:</a:t>
          </a:r>
        </a:p>
      </dgm:t>
    </dgm:pt>
    <dgm:pt modelId="{0145A261-3125-4AC9-9B67-567C251ECE1A}" type="parTrans" cxnId="{BE33C459-8A4D-4C16-AA7F-D478655E7160}">
      <dgm:prSet/>
      <dgm:spPr/>
      <dgm:t>
        <a:bodyPr/>
        <a:lstStyle/>
        <a:p>
          <a:endParaRPr lang="en-US"/>
        </a:p>
      </dgm:t>
    </dgm:pt>
    <dgm:pt modelId="{502C45C1-F7AF-4B60-B7F9-15E199A07ED6}" type="sibTrans" cxnId="{BE33C459-8A4D-4C16-AA7F-D478655E7160}">
      <dgm:prSet/>
      <dgm:spPr/>
      <dgm:t>
        <a:bodyPr/>
        <a:lstStyle/>
        <a:p>
          <a:endParaRPr lang="en-US"/>
        </a:p>
      </dgm:t>
    </dgm:pt>
    <dgm:pt modelId="{A99B83F0-B4FB-4DC8-A253-8A493F05ED0C}">
      <dgm:prSet/>
      <dgm:spPr/>
      <dgm:t>
        <a:bodyPr/>
        <a:lstStyle/>
        <a:p>
          <a:r>
            <a:rPr lang="en-US"/>
            <a:t>Student prefers a vegetarian diet</a:t>
          </a:r>
        </a:p>
      </dgm:t>
    </dgm:pt>
    <dgm:pt modelId="{17362917-C7DE-42AF-A3A6-A63F681EAC9A}" type="parTrans" cxnId="{542B31AB-C584-4DBD-B98E-6AF36618C219}">
      <dgm:prSet/>
      <dgm:spPr/>
      <dgm:t>
        <a:bodyPr/>
        <a:lstStyle/>
        <a:p>
          <a:endParaRPr lang="en-US"/>
        </a:p>
      </dgm:t>
    </dgm:pt>
    <dgm:pt modelId="{C86F0B05-6B1A-4C13-999A-2D16DEB83188}" type="sibTrans" cxnId="{542B31AB-C584-4DBD-B98E-6AF36618C219}">
      <dgm:prSet/>
      <dgm:spPr/>
      <dgm:t>
        <a:bodyPr/>
        <a:lstStyle/>
        <a:p>
          <a:endParaRPr lang="en-US"/>
        </a:p>
      </dgm:t>
    </dgm:pt>
    <dgm:pt modelId="{05C9C8B4-C78D-4140-B7BC-0B54B1120C4D}">
      <dgm:prSet/>
      <dgm:spPr/>
      <dgm:t>
        <a:bodyPr/>
        <a:lstStyle/>
        <a:p>
          <a:r>
            <a:rPr lang="en-US" dirty="0"/>
            <a:t>Student requests lactose-free milk</a:t>
          </a:r>
        </a:p>
      </dgm:t>
    </dgm:pt>
    <dgm:pt modelId="{3D3644FE-B6BF-4EF9-BA81-CAFCD128753A}" type="parTrans" cxnId="{01C4A8AC-ACFD-4F88-A58D-8F06082DC66D}">
      <dgm:prSet/>
      <dgm:spPr/>
      <dgm:t>
        <a:bodyPr/>
        <a:lstStyle/>
        <a:p>
          <a:endParaRPr lang="en-US"/>
        </a:p>
      </dgm:t>
    </dgm:pt>
    <dgm:pt modelId="{B3574426-0D6E-4556-8F54-954BD641038A}" type="sibTrans" cxnId="{01C4A8AC-ACFD-4F88-A58D-8F06082DC66D}">
      <dgm:prSet/>
      <dgm:spPr/>
      <dgm:t>
        <a:bodyPr/>
        <a:lstStyle/>
        <a:p>
          <a:endParaRPr lang="en-US"/>
        </a:p>
      </dgm:t>
    </dgm:pt>
    <dgm:pt modelId="{607EEFA1-86C9-4CBD-AD52-4BFA9B93B849}" type="pres">
      <dgm:prSet presAssocID="{D8FC74E3-7F8D-4C03-95D5-4BBA77D4A479}" presName="Name0" presStyleCnt="0">
        <dgm:presLayoutVars>
          <dgm:dir/>
          <dgm:animLvl val="lvl"/>
          <dgm:resizeHandles val="exact"/>
        </dgm:presLayoutVars>
      </dgm:prSet>
      <dgm:spPr/>
    </dgm:pt>
    <dgm:pt modelId="{13284E63-1C25-4C3B-85A1-087772579CBC}" type="pres">
      <dgm:prSet presAssocID="{86FDF9CE-317B-4887-B8C4-A14189B527CD}" presName="linNode" presStyleCnt="0"/>
      <dgm:spPr/>
    </dgm:pt>
    <dgm:pt modelId="{3B32B505-4BD0-4557-9A79-D074DA2563BA}" type="pres">
      <dgm:prSet presAssocID="{86FDF9CE-317B-4887-B8C4-A14189B527CD}" presName="parentText" presStyleLbl="node1" presStyleIdx="0" presStyleCnt="2">
        <dgm:presLayoutVars>
          <dgm:chMax val="1"/>
          <dgm:bulletEnabled val="1"/>
        </dgm:presLayoutVars>
      </dgm:prSet>
      <dgm:spPr/>
    </dgm:pt>
    <dgm:pt modelId="{F5257664-8BED-4D70-916B-06B1B7C61064}" type="pres">
      <dgm:prSet presAssocID="{86FDF9CE-317B-4887-B8C4-A14189B527CD}" presName="descendantText" presStyleLbl="alignAccFollowNode1" presStyleIdx="0" presStyleCnt="2" custScaleX="141970">
        <dgm:presLayoutVars>
          <dgm:bulletEnabled val="1"/>
        </dgm:presLayoutVars>
      </dgm:prSet>
      <dgm:spPr/>
    </dgm:pt>
    <dgm:pt modelId="{7ADA511B-7B68-45DA-BE1C-350A46D20150}" type="pres">
      <dgm:prSet presAssocID="{632B6025-24E2-46F2-B6CC-A318A586804B}" presName="sp" presStyleCnt="0"/>
      <dgm:spPr/>
    </dgm:pt>
    <dgm:pt modelId="{87D466BD-FE1A-470B-8FC8-21ADBB408DEA}" type="pres">
      <dgm:prSet presAssocID="{27FD7EFD-E81E-4183-B007-9388CE8A5258}" presName="linNode" presStyleCnt="0"/>
      <dgm:spPr/>
    </dgm:pt>
    <dgm:pt modelId="{003A93C1-92F7-4279-8287-205705B6ABF3}" type="pres">
      <dgm:prSet presAssocID="{27FD7EFD-E81E-4183-B007-9388CE8A5258}" presName="parentText" presStyleLbl="node1" presStyleIdx="1" presStyleCnt="2">
        <dgm:presLayoutVars>
          <dgm:chMax val="1"/>
          <dgm:bulletEnabled val="1"/>
        </dgm:presLayoutVars>
      </dgm:prSet>
      <dgm:spPr/>
    </dgm:pt>
    <dgm:pt modelId="{26D02B8D-E5FF-466C-B170-7609B0E39425}" type="pres">
      <dgm:prSet presAssocID="{27FD7EFD-E81E-4183-B007-9388CE8A5258}" presName="descendantText" presStyleLbl="alignAccFollowNode1" presStyleIdx="1" presStyleCnt="2" custScaleX="141970">
        <dgm:presLayoutVars>
          <dgm:bulletEnabled val="1"/>
        </dgm:presLayoutVars>
      </dgm:prSet>
      <dgm:spPr/>
    </dgm:pt>
  </dgm:ptLst>
  <dgm:cxnLst>
    <dgm:cxn modelId="{C1F58A02-108F-4201-877D-B5280C8A9683}" type="presOf" srcId="{27FD7EFD-E81E-4183-B007-9388CE8A5258}" destId="{003A93C1-92F7-4279-8287-205705B6ABF3}" srcOrd="0" destOrd="0" presId="urn:microsoft.com/office/officeart/2005/8/layout/vList5"/>
    <dgm:cxn modelId="{4B087E04-A3D7-4205-AFCD-C2E4F02086C2}" srcId="{D8FC74E3-7F8D-4C03-95D5-4BBA77D4A479}" destId="{86FDF9CE-317B-4887-B8C4-A14189B527CD}" srcOrd="0" destOrd="0" parTransId="{EF04E1F4-63EE-4C94-8E31-86CE8CDDAC87}" sibTransId="{632B6025-24E2-46F2-B6CC-A318A586804B}"/>
    <dgm:cxn modelId="{D373D50F-EE11-40D0-B444-D1EF2CCBF166}" type="presOf" srcId="{05C9C8B4-C78D-4140-B7BC-0B54B1120C4D}" destId="{26D02B8D-E5FF-466C-B170-7609B0E39425}" srcOrd="0" destOrd="1" presId="urn:microsoft.com/office/officeart/2005/8/layout/vList5"/>
    <dgm:cxn modelId="{7948352B-580A-4A88-B4B7-EE0FE373C6A6}" srcId="{86FDF9CE-317B-4887-B8C4-A14189B527CD}" destId="{6D5816F0-BA66-4B32-AC88-7FDB807F18BE}" srcOrd="0" destOrd="0" parTransId="{A4DF24A8-8B8D-415E-A23F-B4D9B6797B1E}" sibTransId="{41389721-F442-4FE7-8DF2-101955EADAB4}"/>
    <dgm:cxn modelId="{32BE653F-E1AD-414D-B8B5-FC9B71831CCD}" type="presOf" srcId="{6D5816F0-BA66-4B32-AC88-7FDB807F18BE}" destId="{F5257664-8BED-4D70-916B-06B1B7C61064}" srcOrd="0" destOrd="0" presId="urn:microsoft.com/office/officeart/2005/8/layout/vList5"/>
    <dgm:cxn modelId="{E96ABE62-7B5D-4D39-AE57-D97FBC67842D}" type="presOf" srcId="{86FDF9CE-317B-4887-B8C4-A14189B527CD}" destId="{3B32B505-4BD0-4557-9A79-D074DA2563BA}" srcOrd="0" destOrd="0" presId="urn:microsoft.com/office/officeart/2005/8/layout/vList5"/>
    <dgm:cxn modelId="{E0344664-8FBF-45AB-BA41-C2B3AA0C6A76}" type="presOf" srcId="{A99B83F0-B4FB-4DC8-A253-8A493F05ED0C}" destId="{26D02B8D-E5FF-466C-B170-7609B0E39425}" srcOrd="0" destOrd="0" presId="urn:microsoft.com/office/officeart/2005/8/layout/vList5"/>
    <dgm:cxn modelId="{F4B97355-E267-4D03-8AE0-021581F576A1}" type="presOf" srcId="{D8FC74E3-7F8D-4C03-95D5-4BBA77D4A479}" destId="{607EEFA1-86C9-4CBD-AD52-4BFA9B93B849}" srcOrd="0" destOrd="0" presId="urn:microsoft.com/office/officeart/2005/8/layout/vList5"/>
    <dgm:cxn modelId="{3960C777-4261-47D0-A748-BCCCD167A5C7}" type="presOf" srcId="{C0DCA315-1570-432C-B83D-5D6FE7DB4511}" destId="{F5257664-8BED-4D70-916B-06B1B7C61064}" srcOrd="0" destOrd="1" presId="urn:microsoft.com/office/officeart/2005/8/layout/vList5"/>
    <dgm:cxn modelId="{BE33C459-8A4D-4C16-AA7F-D478655E7160}" srcId="{D8FC74E3-7F8D-4C03-95D5-4BBA77D4A479}" destId="{27FD7EFD-E81E-4183-B007-9388CE8A5258}" srcOrd="1" destOrd="0" parTransId="{0145A261-3125-4AC9-9B67-567C251ECE1A}" sibTransId="{502C45C1-F7AF-4B60-B7F9-15E199A07ED6}"/>
    <dgm:cxn modelId="{542B31AB-C584-4DBD-B98E-6AF36618C219}" srcId="{27FD7EFD-E81E-4183-B007-9388CE8A5258}" destId="{A99B83F0-B4FB-4DC8-A253-8A493F05ED0C}" srcOrd="0" destOrd="0" parTransId="{17362917-C7DE-42AF-A3A6-A63F681EAC9A}" sibTransId="{C86F0B05-6B1A-4C13-999A-2D16DEB83188}"/>
    <dgm:cxn modelId="{01C4A8AC-ACFD-4F88-A58D-8F06082DC66D}" srcId="{27FD7EFD-E81E-4183-B007-9388CE8A5258}" destId="{05C9C8B4-C78D-4140-B7BC-0B54B1120C4D}" srcOrd="1" destOrd="0" parTransId="{3D3644FE-B6BF-4EF9-BA81-CAFCD128753A}" sibTransId="{B3574426-0D6E-4556-8F54-954BD641038A}"/>
    <dgm:cxn modelId="{F704C2C7-5FAA-4773-934B-504FC390C429}" srcId="{86FDF9CE-317B-4887-B8C4-A14189B527CD}" destId="{29830A47-3049-409E-BA23-A16F98B22045}" srcOrd="2" destOrd="0" parTransId="{3965EBAE-6918-4D8A-A40B-A7C0A88D68AF}" sibTransId="{3432F7DF-D775-4168-8727-99ECED22B855}"/>
    <dgm:cxn modelId="{6B6000E2-C096-4E48-9E1C-B3D52EA06AAF}" type="presOf" srcId="{29830A47-3049-409E-BA23-A16F98B22045}" destId="{F5257664-8BED-4D70-916B-06B1B7C61064}" srcOrd="0" destOrd="2" presId="urn:microsoft.com/office/officeart/2005/8/layout/vList5"/>
    <dgm:cxn modelId="{70C2DCF3-D1A3-44E5-B077-75542C9EAE92}" srcId="{86FDF9CE-317B-4887-B8C4-A14189B527CD}" destId="{C0DCA315-1570-432C-B83D-5D6FE7DB4511}" srcOrd="1" destOrd="0" parTransId="{F23656DA-C73C-4382-BE56-D6DCA90DB5D8}" sibTransId="{70F568AF-FF23-4FD3-95FA-03413A6D2C17}"/>
    <dgm:cxn modelId="{67E4F5D5-95BB-4003-907F-417EBFFA7233}" type="presParOf" srcId="{607EEFA1-86C9-4CBD-AD52-4BFA9B93B849}" destId="{13284E63-1C25-4C3B-85A1-087772579CBC}" srcOrd="0" destOrd="0" presId="urn:microsoft.com/office/officeart/2005/8/layout/vList5"/>
    <dgm:cxn modelId="{25B489CC-2505-48D7-A895-B1B308E9474A}" type="presParOf" srcId="{13284E63-1C25-4C3B-85A1-087772579CBC}" destId="{3B32B505-4BD0-4557-9A79-D074DA2563BA}" srcOrd="0" destOrd="0" presId="urn:microsoft.com/office/officeart/2005/8/layout/vList5"/>
    <dgm:cxn modelId="{322A5E06-A933-480C-997C-92F6BCC56A3C}" type="presParOf" srcId="{13284E63-1C25-4C3B-85A1-087772579CBC}" destId="{F5257664-8BED-4D70-916B-06B1B7C61064}" srcOrd="1" destOrd="0" presId="urn:microsoft.com/office/officeart/2005/8/layout/vList5"/>
    <dgm:cxn modelId="{EA028E45-4AC5-41E4-A530-D739D3623804}" type="presParOf" srcId="{607EEFA1-86C9-4CBD-AD52-4BFA9B93B849}" destId="{7ADA511B-7B68-45DA-BE1C-350A46D20150}" srcOrd="1" destOrd="0" presId="urn:microsoft.com/office/officeart/2005/8/layout/vList5"/>
    <dgm:cxn modelId="{E64E27BB-FA13-430A-ABFA-2503FCE84D6E}" type="presParOf" srcId="{607EEFA1-86C9-4CBD-AD52-4BFA9B93B849}" destId="{87D466BD-FE1A-470B-8FC8-21ADBB408DEA}" srcOrd="2" destOrd="0" presId="urn:microsoft.com/office/officeart/2005/8/layout/vList5"/>
    <dgm:cxn modelId="{4090BE84-DBB7-454F-BEB3-D0A4839D1FAF}" type="presParOf" srcId="{87D466BD-FE1A-470B-8FC8-21ADBB408DEA}" destId="{003A93C1-92F7-4279-8287-205705B6ABF3}" srcOrd="0" destOrd="0" presId="urn:microsoft.com/office/officeart/2005/8/layout/vList5"/>
    <dgm:cxn modelId="{07786253-01B8-4DCA-9D27-7099661BDA69}" type="presParOf" srcId="{87D466BD-FE1A-470B-8FC8-21ADBB408DEA}" destId="{26D02B8D-E5FF-466C-B170-7609B0E3942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42449-10A1-4278-B96C-C4ABAB189E46}">
      <dsp:nvSpPr>
        <dsp:cNvPr id="0" name=""/>
        <dsp:cNvSpPr/>
      </dsp:nvSpPr>
      <dsp:spPr>
        <a:xfrm>
          <a:off x="1314449" y="872720"/>
          <a:ext cx="1051560" cy="7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784251-3D1A-453A-AC20-F2E87A36EEF3}">
      <dsp:nvSpPr>
        <dsp:cNvPr id="0" name=""/>
        <dsp:cNvSpPr/>
      </dsp:nvSpPr>
      <dsp:spPr>
        <a:xfrm>
          <a:off x="2429103" y="784422"/>
          <a:ext cx="120929" cy="227084"/>
        </a:xfrm>
        <a:prstGeom prst="chevron">
          <a:avLst>
            <a:gd name="adj" fmla="val 9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680E2B-37E7-47C5-9407-98DE51395E71}">
      <dsp:nvSpPr>
        <dsp:cNvPr id="0" name=""/>
        <dsp:cNvSpPr/>
      </dsp:nvSpPr>
      <dsp:spPr>
        <a:xfrm>
          <a:off x="634866" y="324618"/>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795412" y="485164"/>
        <a:ext cx="775185" cy="775185"/>
      </dsp:txXfrm>
    </dsp:sp>
    <dsp:sp modelId="{2D736B05-B42D-46EA-852B-C2BFDDD5591E}">
      <dsp:nvSpPr>
        <dsp:cNvPr id="0" name=""/>
        <dsp:cNvSpPr/>
      </dsp:nvSpPr>
      <dsp:spPr>
        <a:xfrm>
          <a:off x="0" y="1586492"/>
          <a:ext cx="236601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33" tIns="165100" rIns="186633" bIns="16510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Eliminate barriers to programs</a:t>
          </a:r>
          <a:endParaRPr lang="en-US" sz="2400" kern="1200" dirty="0">
            <a:solidFill>
              <a:schemeClr val="tx1"/>
            </a:solidFill>
            <a:latin typeface="Trebuchet MS" panose="020B0603020202020204" pitchFamily="34" charset="0"/>
          </a:endParaRPr>
        </a:p>
      </dsp:txBody>
      <dsp:txXfrm>
        <a:off x="0" y="1979612"/>
        <a:ext cx="2366010" cy="1572480"/>
      </dsp:txXfrm>
    </dsp:sp>
    <dsp:sp modelId="{69403660-B91F-4F31-9188-E4F56CDF83C4}">
      <dsp:nvSpPr>
        <dsp:cNvPr id="0" name=""/>
        <dsp:cNvSpPr/>
      </dsp:nvSpPr>
      <dsp:spPr>
        <a:xfrm>
          <a:off x="2628899" y="872684"/>
          <a:ext cx="2366010" cy="7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3C13A9-1FDD-4FC4-A337-CF907FF0D233}">
      <dsp:nvSpPr>
        <dsp:cNvPr id="0" name=""/>
        <dsp:cNvSpPr/>
      </dsp:nvSpPr>
      <dsp:spPr>
        <a:xfrm>
          <a:off x="5058003" y="784389"/>
          <a:ext cx="120929" cy="227130"/>
        </a:xfrm>
        <a:prstGeom prst="chevron">
          <a:avLst>
            <a:gd name="adj" fmla="val 9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0F8023-7BBB-4718-BC8F-AC65EE454DC6}">
      <dsp:nvSpPr>
        <dsp:cNvPr id="0" name=""/>
        <dsp:cNvSpPr/>
      </dsp:nvSpPr>
      <dsp:spPr>
        <a:xfrm>
          <a:off x="3263766" y="324582"/>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424312" y="485128"/>
        <a:ext cx="775185" cy="775185"/>
      </dsp:txXfrm>
    </dsp:sp>
    <dsp:sp modelId="{C988C04E-40E3-4D68-BF18-66EFFEEF4EB2}">
      <dsp:nvSpPr>
        <dsp:cNvPr id="0" name=""/>
        <dsp:cNvSpPr/>
      </dsp:nvSpPr>
      <dsp:spPr>
        <a:xfrm>
          <a:off x="2628899" y="1586454"/>
          <a:ext cx="236601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33" tIns="165100" rIns="186633" bIns="16510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Provide equal treatment to all</a:t>
          </a:r>
          <a:endParaRPr lang="en-US" sz="2400" kern="1200" dirty="0">
            <a:solidFill>
              <a:schemeClr val="tx1"/>
            </a:solidFill>
            <a:latin typeface="Trebuchet MS" panose="020B0603020202020204" pitchFamily="34" charset="0"/>
          </a:endParaRPr>
        </a:p>
      </dsp:txBody>
      <dsp:txXfrm>
        <a:off x="2628899" y="1979574"/>
        <a:ext cx="2366010" cy="1572480"/>
      </dsp:txXfrm>
    </dsp:sp>
    <dsp:sp modelId="{E6547311-AF0E-4FCF-BDD0-47989B866E24}">
      <dsp:nvSpPr>
        <dsp:cNvPr id="0" name=""/>
        <dsp:cNvSpPr/>
      </dsp:nvSpPr>
      <dsp:spPr>
        <a:xfrm>
          <a:off x="5257800" y="872701"/>
          <a:ext cx="2366010" cy="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6DFE2B-B7F2-4F30-B659-B552E321FADD}">
      <dsp:nvSpPr>
        <dsp:cNvPr id="0" name=""/>
        <dsp:cNvSpPr/>
      </dsp:nvSpPr>
      <dsp:spPr>
        <a:xfrm>
          <a:off x="7686903" y="784403"/>
          <a:ext cx="120929" cy="227143"/>
        </a:xfrm>
        <a:prstGeom prst="chevron">
          <a:avLst>
            <a:gd name="adj" fmla="val 9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45C8DA-1E76-407A-B430-701BCCF29F00}">
      <dsp:nvSpPr>
        <dsp:cNvPr id="0" name=""/>
        <dsp:cNvSpPr/>
      </dsp:nvSpPr>
      <dsp:spPr>
        <a:xfrm>
          <a:off x="5892666" y="324598"/>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053212" y="485144"/>
        <a:ext cx="775185" cy="775185"/>
      </dsp:txXfrm>
    </dsp:sp>
    <dsp:sp modelId="{D997FB1E-CF8D-4F5C-9E93-059F85035C01}">
      <dsp:nvSpPr>
        <dsp:cNvPr id="0" name=""/>
        <dsp:cNvSpPr/>
      </dsp:nvSpPr>
      <dsp:spPr>
        <a:xfrm>
          <a:off x="5257800" y="1586492"/>
          <a:ext cx="236601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33" tIns="165100" rIns="186633" bIns="16510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Explain rights and responsibilities</a:t>
          </a:r>
          <a:endParaRPr lang="en-US" sz="2400" kern="1200" dirty="0">
            <a:solidFill>
              <a:schemeClr val="tx1"/>
            </a:solidFill>
            <a:latin typeface="Trebuchet MS" panose="020B0603020202020204" pitchFamily="34" charset="0"/>
          </a:endParaRPr>
        </a:p>
      </dsp:txBody>
      <dsp:txXfrm>
        <a:off x="5257800" y="1979612"/>
        <a:ext cx="2366010" cy="1572480"/>
      </dsp:txXfrm>
    </dsp:sp>
    <dsp:sp modelId="{B301E9C0-66A8-4889-AB14-A827A90B7730}">
      <dsp:nvSpPr>
        <dsp:cNvPr id="0" name=""/>
        <dsp:cNvSpPr/>
      </dsp:nvSpPr>
      <dsp:spPr>
        <a:xfrm>
          <a:off x="7886700" y="872701"/>
          <a:ext cx="1183005" cy="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DD1CCE4-82A5-468F-8BC5-15D0185DBB4E}">
      <dsp:nvSpPr>
        <dsp:cNvPr id="0" name=""/>
        <dsp:cNvSpPr/>
      </dsp:nvSpPr>
      <dsp:spPr>
        <a:xfrm>
          <a:off x="8521566" y="324598"/>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8682112" y="485144"/>
        <a:ext cx="775185" cy="775185"/>
      </dsp:txXfrm>
    </dsp:sp>
    <dsp:sp modelId="{12E9BEA5-B7F5-4B40-9B17-6A733AF73901}">
      <dsp:nvSpPr>
        <dsp:cNvPr id="0" name=""/>
        <dsp:cNvSpPr/>
      </dsp:nvSpPr>
      <dsp:spPr>
        <a:xfrm>
          <a:off x="7886700" y="1586492"/>
          <a:ext cx="236601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33" tIns="165100" rIns="186633" bIns="165100" numCol="1" spcCol="1270" anchor="t"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Show respect and dignity </a:t>
          </a:r>
        </a:p>
        <a:p>
          <a:pPr marL="0" lvl="0" indent="0" algn="ctr" defTabSz="1066800">
            <a:lnSpc>
              <a:spcPct val="90000"/>
            </a:lnSpc>
            <a:spcBef>
              <a:spcPct val="0"/>
            </a:spcBef>
            <a:spcAft>
              <a:spcPct val="35000"/>
            </a:spcAft>
            <a:buNone/>
          </a:pPr>
          <a:r>
            <a:rPr lang="en-US" sz="2400" kern="1200" dirty="0">
              <a:solidFill>
                <a:schemeClr val="tx1"/>
              </a:solidFill>
            </a:rPr>
            <a:t>to all</a:t>
          </a:r>
          <a:endParaRPr lang="en-US" sz="2400" kern="1200" dirty="0">
            <a:solidFill>
              <a:schemeClr val="tx1"/>
            </a:solidFill>
            <a:latin typeface="Trebuchet MS" panose="020B0603020202020204" pitchFamily="34" charset="0"/>
          </a:endParaRPr>
        </a:p>
      </dsp:txBody>
      <dsp:txXfrm>
        <a:off x="7886700" y="1979612"/>
        <a:ext cx="2366010" cy="15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7079-D148-46F5-8BF0-E660A0F0FA35}">
      <dsp:nvSpPr>
        <dsp:cNvPr id="0" name=""/>
        <dsp:cNvSpPr/>
      </dsp:nvSpPr>
      <dsp:spPr>
        <a:xfrm>
          <a:off x="1500" y="1233421"/>
          <a:ext cx="1786501" cy="113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rebuchet MS" panose="020B0603020202020204" pitchFamily="34" charset="0"/>
            </a:rPr>
            <a:t>Eligibility and benefits</a:t>
          </a:r>
        </a:p>
      </dsp:txBody>
      <dsp:txXfrm>
        <a:off x="34722" y="1266643"/>
        <a:ext cx="1720057" cy="1067838"/>
      </dsp:txXfrm>
    </dsp:sp>
    <dsp:sp modelId="{1DFD6945-940B-4D41-82F4-2E0243EC8D45}">
      <dsp:nvSpPr>
        <dsp:cNvPr id="0" name=""/>
        <dsp:cNvSpPr/>
      </dsp:nvSpPr>
      <dsp:spPr>
        <a:xfrm>
          <a:off x="2155473" y="1233421"/>
          <a:ext cx="1786501" cy="113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Trebuchet MS" panose="020B0603020202020204" pitchFamily="34" charset="0"/>
            </a:rPr>
            <a:t>Services</a:t>
          </a:r>
        </a:p>
      </dsp:txBody>
      <dsp:txXfrm>
        <a:off x="2188695" y="1266643"/>
        <a:ext cx="1720057" cy="1067838"/>
      </dsp:txXfrm>
    </dsp:sp>
    <dsp:sp modelId="{9E55E29A-FB81-43A2-8FBE-76F82059D611}">
      <dsp:nvSpPr>
        <dsp:cNvPr id="0" name=""/>
        <dsp:cNvSpPr/>
      </dsp:nvSpPr>
      <dsp:spPr>
        <a:xfrm>
          <a:off x="4309446" y="1233421"/>
          <a:ext cx="2056034" cy="113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rebuchet MS" panose="020B0603020202020204" pitchFamily="34" charset="0"/>
            </a:rPr>
            <a:t>Accommodations for participants with disabilities</a:t>
          </a:r>
        </a:p>
      </dsp:txBody>
      <dsp:txXfrm>
        <a:off x="4342668" y="1266643"/>
        <a:ext cx="1989590" cy="1067838"/>
      </dsp:txXfrm>
    </dsp:sp>
    <dsp:sp modelId="{26040FE6-AE93-46B6-B062-60D787813798}">
      <dsp:nvSpPr>
        <dsp:cNvPr id="0" name=""/>
        <dsp:cNvSpPr/>
      </dsp:nvSpPr>
      <dsp:spPr>
        <a:xfrm>
          <a:off x="6732952" y="1233421"/>
          <a:ext cx="1786501" cy="113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Trebuchet MS" panose="020B0603020202020204" pitchFamily="34" charset="0"/>
            </a:rPr>
            <a:t>Location of local facilities or service delivery points</a:t>
          </a:r>
        </a:p>
      </dsp:txBody>
      <dsp:txXfrm>
        <a:off x="6766174" y="1266643"/>
        <a:ext cx="1720057" cy="1067838"/>
      </dsp:txXfrm>
    </dsp:sp>
    <dsp:sp modelId="{4CBADAFC-0874-4347-9FDE-354A5D021079}">
      <dsp:nvSpPr>
        <dsp:cNvPr id="0" name=""/>
        <dsp:cNvSpPr/>
      </dsp:nvSpPr>
      <dsp:spPr>
        <a:xfrm>
          <a:off x="8886925" y="1233421"/>
          <a:ext cx="1786501" cy="113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Trebuchet MS" panose="020B0603020202020204" pitchFamily="34" charset="0"/>
            </a:rPr>
            <a:t>Hours of service</a:t>
          </a:r>
        </a:p>
      </dsp:txBody>
      <dsp:txXfrm>
        <a:off x="8920147" y="1266643"/>
        <a:ext cx="1720057" cy="1067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36F3E-1CC0-48C5-B677-7B74763BA966}">
      <dsp:nvSpPr>
        <dsp:cNvPr id="0" name=""/>
        <dsp:cNvSpPr/>
      </dsp:nvSpPr>
      <dsp:spPr>
        <a:xfrm>
          <a:off x="0" y="33022"/>
          <a:ext cx="9119393" cy="791505"/>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Avoid the desire to blame</a:t>
          </a:r>
        </a:p>
      </dsp:txBody>
      <dsp:txXfrm>
        <a:off x="38638" y="71660"/>
        <a:ext cx="9042117" cy="714229"/>
      </dsp:txXfrm>
    </dsp:sp>
    <dsp:sp modelId="{DC9C4C65-7BB7-4FD4-B0E9-CA05ACC106BB}">
      <dsp:nvSpPr>
        <dsp:cNvPr id="0" name=""/>
        <dsp:cNvSpPr/>
      </dsp:nvSpPr>
      <dsp:spPr>
        <a:xfrm>
          <a:off x="0" y="919568"/>
          <a:ext cx="9119393" cy="791505"/>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Improve the situation</a:t>
          </a:r>
        </a:p>
      </dsp:txBody>
      <dsp:txXfrm>
        <a:off x="38638" y="958206"/>
        <a:ext cx="9042117" cy="714229"/>
      </dsp:txXfrm>
    </dsp:sp>
    <dsp:sp modelId="{B9C30886-FCB8-492D-B451-9B62CEF66A26}">
      <dsp:nvSpPr>
        <dsp:cNvPr id="0" name=""/>
        <dsp:cNvSpPr/>
      </dsp:nvSpPr>
      <dsp:spPr>
        <a:xfrm>
          <a:off x="0" y="1806113"/>
          <a:ext cx="9119393" cy="791505"/>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Communicate your feelings directly</a:t>
          </a:r>
        </a:p>
      </dsp:txBody>
      <dsp:txXfrm>
        <a:off x="38638" y="1844751"/>
        <a:ext cx="9042117" cy="714229"/>
      </dsp:txXfrm>
    </dsp:sp>
    <dsp:sp modelId="{77C29B3A-FBA9-4CF4-BBAB-73DFB973DFDB}">
      <dsp:nvSpPr>
        <dsp:cNvPr id="0" name=""/>
        <dsp:cNvSpPr/>
      </dsp:nvSpPr>
      <dsp:spPr>
        <a:xfrm>
          <a:off x="0" y="2692658"/>
          <a:ext cx="9119393" cy="791505"/>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Improve relationships and increase communication</a:t>
          </a:r>
        </a:p>
      </dsp:txBody>
      <dsp:txXfrm>
        <a:off x="38638" y="2731296"/>
        <a:ext cx="9042117" cy="714229"/>
      </dsp:txXfrm>
    </dsp:sp>
    <dsp:sp modelId="{10A18AAD-7F3D-4F2B-95A6-4F82E52FB86A}">
      <dsp:nvSpPr>
        <dsp:cNvPr id="0" name=""/>
        <dsp:cNvSpPr/>
      </dsp:nvSpPr>
      <dsp:spPr>
        <a:xfrm>
          <a:off x="0" y="3579203"/>
          <a:ext cx="9119393" cy="791505"/>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Avoid repeating the situation</a:t>
          </a:r>
        </a:p>
      </dsp:txBody>
      <dsp:txXfrm>
        <a:off x="38638" y="3617841"/>
        <a:ext cx="9042117"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645E8-833E-4F6A-B8A1-882ACCA76777}">
      <dsp:nvSpPr>
        <dsp:cNvPr id="0" name=""/>
        <dsp:cNvSpPr/>
      </dsp:nvSpPr>
      <dsp:spPr>
        <a:xfrm>
          <a:off x="3386" y="453"/>
          <a:ext cx="9166668" cy="1927839"/>
        </a:xfrm>
        <a:prstGeom prst="roundRect">
          <a:avLst>
            <a:gd name="adj" fmla="val 10000"/>
          </a:avLst>
        </a:prstGeom>
        <a:solidFill>
          <a:srgbClr val="82BC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1"/>
              </a:solidFill>
            </a:rPr>
            <a:t>There are two ethnic categories</a:t>
          </a:r>
        </a:p>
        <a:p>
          <a:pPr marL="0" lvl="0" indent="0" algn="ctr" defTabSz="1955800">
            <a:lnSpc>
              <a:spcPct val="90000"/>
            </a:lnSpc>
            <a:spcBef>
              <a:spcPct val="0"/>
            </a:spcBef>
            <a:spcAft>
              <a:spcPct val="35000"/>
            </a:spcAft>
            <a:buNone/>
          </a:pPr>
          <a:r>
            <a:rPr lang="en-US" sz="4400" kern="1200" dirty="0">
              <a:solidFill>
                <a:schemeClr val="bg1"/>
              </a:solidFill>
            </a:rPr>
            <a:t> Choose one:</a:t>
          </a:r>
        </a:p>
      </dsp:txBody>
      <dsp:txXfrm>
        <a:off x="59850" y="56917"/>
        <a:ext cx="9053740" cy="1814911"/>
      </dsp:txXfrm>
    </dsp:sp>
    <dsp:sp modelId="{82623CD4-85F6-4C4A-BF1F-033A37BC3659}">
      <dsp:nvSpPr>
        <dsp:cNvPr id="0" name=""/>
        <dsp:cNvSpPr/>
      </dsp:nvSpPr>
      <dsp:spPr>
        <a:xfrm>
          <a:off x="12333" y="2147524"/>
          <a:ext cx="4390006" cy="2369430"/>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solidFill>
                <a:schemeClr val="tx1"/>
              </a:solidFill>
              <a:latin typeface="Trebuchet MS" panose="020B0603020202020204" pitchFamily="34" charset="0"/>
            </a:rPr>
            <a:t>Hispanic or Latino</a:t>
          </a:r>
          <a:r>
            <a:rPr lang="en-US" sz="2500" kern="1200" dirty="0">
              <a:solidFill>
                <a:schemeClr val="tx1"/>
              </a:solidFill>
              <a:latin typeface="Trebuchet MS" panose="020B0603020202020204" pitchFamily="34" charset="0"/>
            </a:rPr>
            <a:t>: persons of Cuban, Mexican, Puerto Rican, South or Central American, or other Spanish culture, or origin regardless of race</a:t>
          </a:r>
        </a:p>
      </dsp:txBody>
      <dsp:txXfrm>
        <a:off x="81731" y="2216922"/>
        <a:ext cx="4251210" cy="2230634"/>
      </dsp:txXfrm>
    </dsp:sp>
    <dsp:sp modelId="{7FB7986D-AC48-4CEB-9CED-BA20564D6B0D}">
      <dsp:nvSpPr>
        <dsp:cNvPr id="0" name=""/>
        <dsp:cNvSpPr/>
      </dsp:nvSpPr>
      <dsp:spPr>
        <a:xfrm>
          <a:off x="4771100" y="2147524"/>
          <a:ext cx="4390006" cy="2369430"/>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dirty="0">
              <a:solidFill>
                <a:schemeClr val="tx1"/>
              </a:solidFill>
              <a:latin typeface="Trebuchet MS" panose="020B0603020202020204" pitchFamily="34" charset="0"/>
            </a:rPr>
            <a:t>Not Hispanic or Latino</a:t>
          </a:r>
          <a:endParaRPr lang="en-US" sz="2500" kern="1200" dirty="0">
            <a:solidFill>
              <a:schemeClr val="tx1"/>
            </a:solidFill>
            <a:latin typeface="Trebuchet MS" panose="020B0603020202020204" pitchFamily="34" charset="0"/>
          </a:endParaRPr>
        </a:p>
      </dsp:txBody>
      <dsp:txXfrm>
        <a:off x="4840498" y="2216922"/>
        <a:ext cx="4251210" cy="2230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E1CCC-6C31-4825-96E5-8D8BA86B9437}">
      <dsp:nvSpPr>
        <dsp:cNvPr id="0" name=""/>
        <dsp:cNvSpPr/>
      </dsp:nvSpPr>
      <dsp:spPr>
        <a:xfrm>
          <a:off x="3693" y="1793"/>
          <a:ext cx="9195151" cy="1972622"/>
        </a:xfrm>
        <a:prstGeom prst="roundRect">
          <a:avLst>
            <a:gd name="adj" fmla="val 10000"/>
          </a:avLst>
        </a:prstGeom>
        <a:solidFill>
          <a:srgbClr val="82BC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bg1"/>
              </a:solidFill>
            </a:rPr>
            <a:t>There are five racial categories</a:t>
          </a:r>
        </a:p>
        <a:p>
          <a:pPr marL="0" lvl="0" indent="0" algn="ctr" defTabSz="2000250">
            <a:lnSpc>
              <a:spcPct val="90000"/>
            </a:lnSpc>
            <a:spcBef>
              <a:spcPct val="0"/>
            </a:spcBef>
            <a:spcAft>
              <a:spcPct val="35000"/>
            </a:spcAft>
            <a:buNone/>
          </a:pPr>
          <a:r>
            <a:rPr lang="en-US" sz="4500" kern="1200" dirty="0">
              <a:solidFill>
                <a:schemeClr val="bg1"/>
              </a:solidFill>
            </a:rPr>
            <a:t>Choose one or more:</a:t>
          </a:r>
        </a:p>
      </dsp:txBody>
      <dsp:txXfrm>
        <a:off x="61469" y="59569"/>
        <a:ext cx="9079599" cy="1857070"/>
      </dsp:txXfrm>
    </dsp:sp>
    <dsp:sp modelId="{036FEB5D-B4A2-4902-93D4-881555FD3B20}">
      <dsp:nvSpPr>
        <dsp:cNvPr id="0" name=""/>
        <dsp:cNvSpPr/>
      </dsp:nvSpPr>
      <dsp:spPr>
        <a:xfrm>
          <a:off x="12668" y="2192077"/>
          <a:ext cx="1719865" cy="2476568"/>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rebuchet MS" panose="020B0603020202020204" pitchFamily="34" charset="0"/>
            </a:rPr>
            <a:t>Black or African American</a:t>
          </a:r>
        </a:p>
      </dsp:txBody>
      <dsp:txXfrm>
        <a:off x="63041" y="2242450"/>
        <a:ext cx="1619119" cy="2375822"/>
      </dsp:txXfrm>
    </dsp:sp>
    <dsp:sp modelId="{DB6184D9-BD1D-450A-9197-AE385F510426}">
      <dsp:nvSpPr>
        <dsp:cNvPr id="0" name=""/>
        <dsp:cNvSpPr/>
      </dsp:nvSpPr>
      <dsp:spPr>
        <a:xfrm>
          <a:off x="1877002" y="2192077"/>
          <a:ext cx="1719865" cy="2476568"/>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rebuchet MS" panose="020B0603020202020204" pitchFamily="34" charset="0"/>
            </a:rPr>
            <a:t>Asian</a:t>
          </a:r>
        </a:p>
      </dsp:txBody>
      <dsp:txXfrm>
        <a:off x="1927375" y="2242450"/>
        <a:ext cx="1619119" cy="2375822"/>
      </dsp:txXfrm>
    </dsp:sp>
    <dsp:sp modelId="{E85FBB16-5178-4EFC-9E88-C988A6BF15A5}">
      <dsp:nvSpPr>
        <dsp:cNvPr id="0" name=""/>
        <dsp:cNvSpPr/>
      </dsp:nvSpPr>
      <dsp:spPr>
        <a:xfrm>
          <a:off x="3741336" y="2192077"/>
          <a:ext cx="1719865" cy="2476568"/>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rebuchet MS" panose="020B0603020202020204" pitchFamily="34" charset="0"/>
            </a:rPr>
            <a:t>American Indian &amp; Alaska Native</a:t>
          </a:r>
        </a:p>
      </dsp:txBody>
      <dsp:txXfrm>
        <a:off x="3791709" y="2242450"/>
        <a:ext cx="1619119" cy="2375822"/>
      </dsp:txXfrm>
    </dsp:sp>
    <dsp:sp modelId="{C7CB6E2C-127A-4E56-80B7-7BB2E0613B8B}">
      <dsp:nvSpPr>
        <dsp:cNvPr id="0" name=""/>
        <dsp:cNvSpPr/>
      </dsp:nvSpPr>
      <dsp:spPr>
        <a:xfrm>
          <a:off x="5605670" y="2192077"/>
          <a:ext cx="1719865" cy="2476568"/>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rebuchet MS" panose="020B0603020202020204" pitchFamily="34" charset="0"/>
            </a:rPr>
            <a:t>White</a:t>
          </a:r>
        </a:p>
      </dsp:txBody>
      <dsp:txXfrm>
        <a:off x="5656043" y="2242450"/>
        <a:ext cx="1619119" cy="2375822"/>
      </dsp:txXfrm>
    </dsp:sp>
    <dsp:sp modelId="{F7A28F41-8E32-4CF6-91B6-048AE5294C6D}">
      <dsp:nvSpPr>
        <dsp:cNvPr id="0" name=""/>
        <dsp:cNvSpPr/>
      </dsp:nvSpPr>
      <dsp:spPr>
        <a:xfrm>
          <a:off x="7470004" y="2192077"/>
          <a:ext cx="1719865" cy="2476568"/>
        </a:xfrm>
        <a:prstGeom prst="roundRect">
          <a:avLst>
            <a:gd name="adj" fmla="val 10000"/>
          </a:avLst>
        </a:prstGeom>
        <a:solidFill>
          <a:schemeClr val="lt1">
            <a:hueOff val="0"/>
            <a:satOff val="0"/>
            <a:lumOff val="0"/>
            <a:alphaOff val="0"/>
          </a:schemeClr>
        </a:solidFill>
        <a:ln w="19050"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rebuchet MS" panose="020B0603020202020204" pitchFamily="34" charset="0"/>
            </a:rPr>
            <a:t>Native Hawaiian or other Pacific Islander</a:t>
          </a:r>
        </a:p>
      </dsp:txBody>
      <dsp:txXfrm>
        <a:off x="7520377" y="2242450"/>
        <a:ext cx="1619119" cy="2375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1E07C-DA62-4CAF-A9B8-E0963A5682CE}">
      <dsp:nvSpPr>
        <dsp:cNvPr id="0" name=""/>
        <dsp:cNvSpPr/>
      </dsp:nvSpPr>
      <dsp:spPr>
        <a:xfrm>
          <a:off x="0" y="67814"/>
          <a:ext cx="10162596" cy="1216800"/>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ea typeface="Lato" panose="020F0502020204030203" pitchFamily="34" charset="0"/>
              <a:cs typeface="Lato" panose="020F0502020204030203" pitchFamily="34" charset="0"/>
            </a:rPr>
            <a:t>Ensure access to facilities for participants with disabilities</a:t>
          </a:r>
        </a:p>
      </dsp:txBody>
      <dsp:txXfrm>
        <a:off x="59399" y="127213"/>
        <a:ext cx="10043798" cy="1098002"/>
      </dsp:txXfrm>
    </dsp:sp>
    <dsp:sp modelId="{D57CCE44-F369-4C11-B4E2-DAB906CFA79D}">
      <dsp:nvSpPr>
        <dsp:cNvPr id="0" name=""/>
        <dsp:cNvSpPr/>
      </dsp:nvSpPr>
      <dsp:spPr>
        <a:xfrm>
          <a:off x="0" y="1471815"/>
          <a:ext cx="10162596" cy="1216800"/>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ea typeface="Lato" panose="020F0502020204030203" pitchFamily="34" charset="0"/>
              <a:cs typeface="Lato" panose="020F0502020204030203" pitchFamily="34" charset="0"/>
            </a:rPr>
            <a:t>Provide appropriate information in alternative formats for persons with disabilities</a:t>
          </a:r>
        </a:p>
      </dsp:txBody>
      <dsp:txXfrm>
        <a:off x="59399" y="1531214"/>
        <a:ext cx="10043798" cy="1098002"/>
      </dsp:txXfrm>
    </dsp:sp>
    <dsp:sp modelId="{4D7F0FF4-9E00-4B10-B0A1-E473F822FC2D}">
      <dsp:nvSpPr>
        <dsp:cNvPr id="0" name=""/>
        <dsp:cNvSpPr/>
      </dsp:nvSpPr>
      <dsp:spPr>
        <a:xfrm>
          <a:off x="0" y="2875815"/>
          <a:ext cx="10162596" cy="1216800"/>
        </a:xfrm>
        <a:prstGeom prst="roundRect">
          <a:avLst/>
        </a:prstGeom>
        <a:solidFill>
          <a:schemeClr val="lt1">
            <a:hueOff val="0"/>
            <a:satOff val="0"/>
            <a:lumOff val="0"/>
            <a:alphaOff val="0"/>
          </a:schemeClr>
        </a:solidFill>
        <a:ln w="28575" cap="flat" cmpd="sng" algn="ctr">
          <a:solidFill>
            <a:srgbClr val="82B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ea typeface="Lato" panose="020F0502020204030203" pitchFamily="34" charset="0"/>
              <a:cs typeface="Lato" panose="020F0502020204030203" pitchFamily="34" charset="0"/>
            </a:rPr>
            <a:t>Provide meal modifications for students with disabilities when documented in writing by a licensed healthcare professional</a:t>
          </a:r>
        </a:p>
      </dsp:txBody>
      <dsp:txXfrm>
        <a:off x="59399" y="2935214"/>
        <a:ext cx="10043798"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7664-8BED-4D70-916B-06B1B7C61064}">
      <dsp:nvSpPr>
        <dsp:cNvPr id="0" name=""/>
        <dsp:cNvSpPr/>
      </dsp:nvSpPr>
      <dsp:spPr>
        <a:xfrm rot="5400000">
          <a:off x="5499346" y="-2455225"/>
          <a:ext cx="1769114" cy="712195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Student can only consume almond milk due to allergies</a:t>
          </a:r>
        </a:p>
        <a:p>
          <a:pPr marL="228600" lvl="1" indent="-228600" algn="l" defTabSz="1066800">
            <a:lnSpc>
              <a:spcPct val="90000"/>
            </a:lnSpc>
            <a:spcBef>
              <a:spcPct val="0"/>
            </a:spcBef>
            <a:spcAft>
              <a:spcPct val="15000"/>
            </a:spcAft>
            <a:buChar char="•"/>
          </a:pPr>
          <a:r>
            <a:rPr lang="en-US" sz="2400" kern="1200" dirty="0"/>
            <a:t>Student cannot consume raw fruits or vegetables</a:t>
          </a:r>
        </a:p>
        <a:p>
          <a:pPr marL="228600" lvl="1" indent="-228600" algn="l" defTabSz="1066800">
            <a:lnSpc>
              <a:spcPct val="90000"/>
            </a:lnSpc>
            <a:spcBef>
              <a:spcPct val="0"/>
            </a:spcBef>
            <a:spcAft>
              <a:spcPct val="15000"/>
            </a:spcAft>
            <a:buChar char="•"/>
          </a:pPr>
          <a:r>
            <a:rPr lang="en-US" sz="2400" kern="1200" dirty="0"/>
            <a:t>Student requires larger serving sizes</a:t>
          </a:r>
        </a:p>
      </dsp:txBody>
      <dsp:txXfrm rot="-5400000">
        <a:off x="2822927" y="307555"/>
        <a:ext cx="7035593" cy="1596392"/>
      </dsp:txXfrm>
    </dsp:sp>
    <dsp:sp modelId="{3B32B505-4BD0-4557-9A79-D074DA2563BA}">
      <dsp:nvSpPr>
        <dsp:cNvPr id="0" name=""/>
        <dsp:cNvSpPr/>
      </dsp:nvSpPr>
      <dsp:spPr>
        <a:xfrm>
          <a:off x="1133" y="55"/>
          <a:ext cx="2821792" cy="2211393"/>
        </a:xfrm>
        <a:prstGeom prst="roundRect">
          <a:avLst/>
        </a:prstGeom>
        <a:solidFill>
          <a:srgbClr val="82BC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Obtain a medical statement:</a:t>
          </a:r>
        </a:p>
      </dsp:txBody>
      <dsp:txXfrm>
        <a:off x="109084" y="108006"/>
        <a:ext cx="2605890" cy="1995491"/>
      </dsp:txXfrm>
    </dsp:sp>
    <dsp:sp modelId="{26D02B8D-E5FF-466C-B170-7609B0E39425}">
      <dsp:nvSpPr>
        <dsp:cNvPr id="0" name=""/>
        <dsp:cNvSpPr/>
      </dsp:nvSpPr>
      <dsp:spPr>
        <a:xfrm rot="5400000">
          <a:off x="5499346" y="-133262"/>
          <a:ext cx="1769114" cy="712195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Student prefers a vegetarian diet</a:t>
          </a:r>
        </a:p>
        <a:p>
          <a:pPr marL="228600" lvl="1" indent="-228600" algn="l" defTabSz="1066800">
            <a:lnSpc>
              <a:spcPct val="90000"/>
            </a:lnSpc>
            <a:spcBef>
              <a:spcPct val="0"/>
            </a:spcBef>
            <a:spcAft>
              <a:spcPct val="15000"/>
            </a:spcAft>
            <a:buChar char="•"/>
          </a:pPr>
          <a:r>
            <a:rPr lang="en-US" sz="2400" kern="1200" dirty="0"/>
            <a:t>Student requests lactose-free milk</a:t>
          </a:r>
        </a:p>
      </dsp:txBody>
      <dsp:txXfrm rot="-5400000">
        <a:off x="2822927" y="2629518"/>
        <a:ext cx="7035593" cy="1596392"/>
      </dsp:txXfrm>
    </dsp:sp>
    <dsp:sp modelId="{003A93C1-92F7-4279-8287-205705B6ABF3}">
      <dsp:nvSpPr>
        <dsp:cNvPr id="0" name=""/>
        <dsp:cNvSpPr/>
      </dsp:nvSpPr>
      <dsp:spPr>
        <a:xfrm>
          <a:off x="1133" y="2322018"/>
          <a:ext cx="2821792" cy="2211393"/>
        </a:xfrm>
        <a:prstGeom prst="roundRect">
          <a:avLst/>
        </a:prstGeom>
        <a:solidFill>
          <a:srgbClr val="82BC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dirty="0">
              <a:solidFill>
                <a:schemeClr val="bg1"/>
              </a:solidFill>
            </a:rPr>
            <a:t>May</a:t>
          </a:r>
          <a:r>
            <a:rPr lang="en-US" sz="2800" kern="1200" dirty="0">
              <a:solidFill>
                <a:schemeClr val="bg1"/>
              </a:solidFill>
            </a:rPr>
            <a:t> accommodate without medical statement:</a:t>
          </a:r>
        </a:p>
      </dsp:txBody>
      <dsp:txXfrm>
        <a:off x="109084" y="2429969"/>
        <a:ext cx="2605890" cy="1995491"/>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1">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0BCCEA4B-F3EB-4171-AE59-457154E02EEE}">
          <dgm:prSet phldrT="1"/>
          <dgm:t>
            <a:bodyPr/>
            <a:lstStyle/>
            <a:p>
              <a:r>
                <a:t>1</a:t>
              </a:r>
            </a:p>
          </dgm:t>
        </dgm:pt>
        <dgm:pt modelId="201" type="sibTrans" cxnId="{6E793552-5898-4293-8C7D-49823170C6CF}">
          <dgm:prSet phldrT="2"/>
          <dgm:t>
            <a:bodyPr/>
            <a:lstStyle/>
            <a:p>
              <a:r>
                <a:t>2</a:t>
              </a:r>
            </a:p>
          </dgm:t>
        </dgm:pt>
        <dgm:pt modelId="301" type="sibTrans" cxnId="{E37CDDB0-D246-4BF3-A6BB-E15F509C93D9}">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A6C95-FDE0-4C48-8E7B-27B8C98937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20BAFE-599A-4928-991B-D5D4DEE36F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E5275-3B18-4B9D-AC69-F3C26F632FCE}" type="datetimeFigureOut">
              <a:rPr lang="en-US" smtClean="0"/>
              <a:t>7/28/2023</a:t>
            </a:fld>
            <a:endParaRPr lang="en-US"/>
          </a:p>
        </p:txBody>
      </p:sp>
      <p:sp>
        <p:nvSpPr>
          <p:cNvPr id="4" name="Footer Placeholder 3">
            <a:extLst>
              <a:ext uri="{FF2B5EF4-FFF2-40B4-BE49-F238E27FC236}">
                <a16:creationId xmlns:a16="http://schemas.microsoft.com/office/drawing/2014/main" id="{8C2358FA-43DC-4A96-A0E9-5E20E34A6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FCCA6B-076E-4EF6-BF2A-683D5C2C86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31640-2D35-493E-831F-A68BF9CF5BCC}" type="slidenum">
              <a:rPr lang="en-US" smtClean="0"/>
              <a:t>‹#›</a:t>
            </a:fld>
            <a:endParaRPr lang="en-US"/>
          </a:p>
        </p:txBody>
      </p:sp>
    </p:spTree>
    <p:extLst>
      <p:ext uri="{BB962C8B-B14F-4D97-AF65-F5344CB8AC3E}">
        <p14:creationId xmlns:p14="http://schemas.microsoft.com/office/powerpoint/2010/main" val="2476891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9BA05-9A91-4287-8F14-914254A7DD0B}"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BD820-79E5-4BDB-BC53-FD8D7A957165}" type="slidenum">
              <a:rPr lang="en-US" smtClean="0"/>
              <a:t>‹#›</a:t>
            </a:fld>
            <a:endParaRPr lang="en-US"/>
          </a:p>
        </p:txBody>
      </p:sp>
    </p:spTree>
    <p:extLst>
      <p:ext uri="{BB962C8B-B14F-4D97-AF65-F5344CB8AC3E}">
        <p14:creationId xmlns:p14="http://schemas.microsoft.com/office/powerpoint/2010/main" val="1851938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e.state.co.us/cdereval/pupilcurren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e.state.co.us/cdereval/datarequest"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rebuchet MS" panose="020B0603020202020204" pitchFamily="34" charset="0"/>
              </a:rPr>
              <a:t>We have spent time updating our vision and mission, so please take a few seconds to read these to yourself.</a:t>
            </a:r>
          </a:p>
        </p:txBody>
      </p:sp>
      <p:sp>
        <p:nvSpPr>
          <p:cNvPr id="4" name="Slide Number Placeholder 3"/>
          <p:cNvSpPr>
            <a:spLocks noGrp="1"/>
          </p:cNvSpPr>
          <p:nvPr>
            <p:ph type="sldNum" sz="quarter" idx="5"/>
          </p:nvPr>
        </p:nvSpPr>
        <p:spPr/>
        <p:txBody>
          <a:bodyPr/>
          <a:lstStyle/>
          <a:p>
            <a:fld id="{FF8D0E63-0F6A-47B0-8BD1-6E95B004C872}" type="slidenum">
              <a:rPr lang="en-US" smtClean="0"/>
              <a:t>2</a:t>
            </a:fld>
            <a:endParaRPr lang="en-US" dirty="0"/>
          </a:p>
        </p:txBody>
      </p:sp>
    </p:spTree>
    <p:extLst>
      <p:ext uri="{BB962C8B-B14F-4D97-AF65-F5344CB8AC3E}">
        <p14:creationId xmlns:p14="http://schemas.microsoft.com/office/powerpoint/2010/main" val="98293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goals of civil rights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Eliminating barriers that prevent or deter people from receiving benefits of a government-sponsored or funded program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equal treatment to all in the delivery of programs and services to all applicants, participants, and beneficiaries of a federal program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that all applicants and participants understand their rights and responsibilities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Showing respect and dignity to all</a:t>
            </a:r>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11</a:t>
            </a:fld>
            <a:endParaRPr lang="en-US"/>
          </a:p>
        </p:txBody>
      </p:sp>
    </p:spTree>
    <p:extLst>
      <p:ext uri="{BB962C8B-B14F-4D97-AF65-F5344CB8AC3E}">
        <p14:creationId xmlns:p14="http://schemas.microsoft.com/office/powerpoint/2010/main" val="414739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discrimination? Discrimination </a:t>
            </a:r>
            <a:r>
              <a:rPr lang="en-US" dirty="0"/>
              <a:t>is the act of distinction of one person or a group from others; either intentionally, by neglect, or by actions or lack of actions based on their protected classes.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protected class refers to any person or group of people who have characteristics for which discrimination is prohibited based on a law, regulation, or executive order.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Protected classes in the child nutrition programs are: race, age, color, sex, national origin, and disability. Note that sex now includes gender identity and sexual orientation. </a:t>
            </a:r>
          </a:p>
          <a:p>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396473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examples of unlawful discrimination; which may include:</a:t>
            </a:r>
          </a:p>
          <a:p>
            <a:pPr lvl="0"/>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Giving one group or type of participants larger or extra helpings of food, such as s</a:t>
            </a:r>
            <a:r>
              <a:rPr lang="en-US" sz="1200" dirty="0"/>
              <a:t>erving male students larger portions than female students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Failing to provide program information to all potential program applicants, which may include n</a:t>
            </a:r>
            <a:r>
              <a:rPr lang="en-US" sz="1200" dirty="0"/>
              <a:t>ot distributing program information in a language specific to the population your program serves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Failing to provide meal accommodations for children with documented special dietary needs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53385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Which staff members must receive annual civil rights training?</a:t>
            </a:r>
          </a:p>
          <a:p>
            <a:pPr marL="0" indent="0">
              <a:buNone/>
            </a:pPr>
            <a:r>
              <a:rPr lang="en-US" dirty="0"/>
              <a:t>A: Kitchen staff</a:t>
            </a:r>
          </a:p>
          <a:p>
            <a:pPr marL="0" indent="0">
              <a:buNone/>
            </a:pPr>
            <a:r>
              <a:rPr lang="en-US" dirty="0"/>
              <a:t>B: Staff processing free and reduced-price meal applications</a:t>
            </a:r>
          </a:p>
          <a:p>
            <a:pPr marL="0" indent="0">
              <a:buNone/>
            </a:pPr>
            <a:r>
              <a:rPr lang="en-US" dirty="0"/>
              <a:t>C: Teachers serving and counting meals in the classroom</a:t>
            </a:r>
          </a:p>
          <a:p>
            <a:pPr marL="0" indent="0">
              <a:buNone/>
            </a:pPr>
            <a:r>
              <a:rPr lang="en-US" dirty="0"/>
              <a:t>D: All the above</a:t>
            </a:r>
          </a:p>
          <a:p>
            <a:pPr marL="0" indent="0">
              <a:buNone/>
            </a:pPr>
            <a:endParaRPr lang="en-US" dirty="0"/>
          </a:p>
          <a:p>
            <a:pPr marL="0" indent="0">
              <a:buNone/>
            </a:pPr>
            <a:r>
              <a:rPr lang="en-US" b="1" dirty="0"/>
              <a:t>*click for answer* </a:t>
            </a:r>
          </a:p>
          <a:p>
            <a:pPr marL="0" indent="0">
              <a:buNone/>
            </a:pPr>
            <a:r>
              <a:rPr lang="en-US" dirty="0"/>
              <a:t>Answer: all the above</a:t>
            </a:r>
          </a:p>
          <a:p>
            <a:pPr marL="0" indent="0">
              <a:buNone/>
            </a:pPr>
            <a:r>
              <a:rPr lang="en-US" dirty="0"/>
              <a:t>All staff involved with the federal meal programs must receive annual civil rights training. Teachers who take part in serving and counting meals in the classroom can receive training using CDE School Nutrition’s training memo or by viewing training specific to the child nutrition programs.</a:t>
            </a:r>
          </a:p>
          <a:p>
            <a:pPr marL="0" indent="0">
              <a:buNone/>
            </a:pPr>
            <a:r>
              <a:rPr lang="en-US" dirty="0"/>
              <a:t>Memo: https://www.cde.state.co.us/nutrition/civilrightsbicteacherstrainingmemo </a:t>
            </a:r>
          </a:p>
          <a:p>
            <a:pPr marL="0" indent="0">
              <a:buNone/>
            </a:pPr>
            <a:endParaRPr lang="en-US" dirty="0"/>
          </a:p>
          <a:p>
            <a:pPr marL="0" indent="0">
              <a:buNone/>
            </a:pPr>
            <a:r>
              <a:rPr lang="en-US" b="1" dirty="0"/>
              <a:t>*click*</a:t>
            </a:r>
          </a:p>
          <a:p>
            <a:pPr marL="0" indent="0">
              <a:buNone/>
            </a:pPr>
            <a:r>
              <a:rPr lang="en-US" dirty="0"/>
              <a:t>True or False?</a:t>
            </a:r>
          </a:p>
          <a:p>
            <a:pPr marL="0" indent="0">
              <a:buNone/>
            </a:pPr>
            <a:r>
              <a:rPr lang="en-US" dirty="0"/>
              <a:t>Acts of discrimination are always intentional.</a:t>
            </a:r>
          </a:p>
          <a:p>
            <a:pPr marL="0" indent="0">
              <a:buNone/>
            </a:pPr>
            <a:endParaRPr lang="en-US" dirty="0"/>
          </a:p>
          <a:p>
            <a:pPr marL="0" indent="0">
              <a:buNone/>
            </a:pPr>
            <a:r>
              <a:rPr lang="en-US" b="1" dirty="0"/>
              <a:t>*click for answer* </a:t>
            </a:r>
          </a:p>
          <a:p>
            <a:pPr marL="0" indent="0">
              <a:buNone/>
            </a:pPr>
            <a:r>
              <a:rPr lang="en-US" dirty="0"/>
              <a:t>Answer: False</a:t>
            </a:r>
          </a:p>
          <a:p>
            <a:pPr marL="0" indent="0">
              <a:buNone/>
            </a:pPr>
            <a:r>
              <a:rPr lang="en-US" dirty="0"/>
              <a:t>Discrimination can be intentional, by neglect, or by lack of actions.</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168075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our child nutrition </a:t>
            </a:r>
            <a:r>
              <a:rPr lang="en-US" baseline="0" dirty="0"/>
              <a:t>programs must include a public notification system. The purpose of this system is to inform applicants,</a:t>
            </a:r>
            <a:r>
              <a:rPr lang="en-US" dirty="0"/>
              <a:t> participants</a:t>
            </a:r>
            <a:r>
              <a:rPr lang="en-US" baseline="0" dirty="0"/>
              <a:t>, and potentially eligible persons of the program availability, program rights and responsibilities, the policy of non-discrimination, and the procedure for filing a complaint.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public notification system includes 3 basic elements. </a:t>
            </a:r>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15</a:t>
            </a:fld>
            <a:endParaRPr lang="en-US"/>
          </a:p>
        </p:txBody>
      </p:sp>
    </p:spTree>
    <p:extLst>
      <p:ext uri="{BB962C8B-B14F-4D97-AF65-F5344CB8AC3E}">
        <p14:creationId xmlns:p14="http://schemas.microsoft.com/office/powerpoint/2010/main" val="342000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baseline="0" dirty="0"/>
              <a:t>First, the public notification system must provide information on program availability. Each state agency, local agency, or other sub-recipient that distributes program benefits and services must take specific action to inform applicants, participants, and potentially eligible persons of their program rights and responsibilities and the steps necessary for participation. </a:t>
            </a:r>
          </a:p>
          <a:p>
            <a:pPr marL="0" indent="0">
              <a:buNone/>
            </a:pPr>
            <a:endParaRPr lang="en-US" baseline="0" dirty="0"/>
          </a:p>
          <a:p>
            <a:pPr marL="0" indent="0">
              <a:buNone/>
            </a:pPr>
            <a:r>
              <a:rPr lang="en-US" baseline="0" dirty="0"/>
              <a:t>This also includes making information available on how you make accommodations for children with disabilities, which may include posting a special dietary needs procedure on your website.</a:t>
            </a:r>
          </a:p>
          <a:p>
            <a:pPr marL="228573" indent="-228573">
              <a:buAutoNum type="arabicPeriod"/>
            </a:pPr>
            <a:endParaRPr lang="en-US" baseline="0" dirty="0"/>
          </a:p>
          <a:p>
            <a:pPr marL="228573" indent="-228573">
              <a:buAutoNum type="arabicPeriod"/>
            </a:pPr>
            <a:endParaRPr lang="en-US"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72736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baseline="0" dirty="0"/>
              <a:t>The other two required elements of the public notification are providing complaint information and including the non-discrimination statement. </a:t>
            </a:r>
          </a:p>
          <a:p>
            <a:pPr mar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Applicants and participants must be advised at the service delivery point of their right to file a complaint, how to file a complaint, and the complaint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informational materials and resources, including websites, used to inform the public about FNS programs </a:t>
            </a:r>
            <a:r>
              <a:rPr lang="en-US" b="1" baseline="0" dirty="0"/>
              <a:t>must</a:t>
            </a:r>
            <a:r>
              <a:rPr lang="en-US" baseline="0" dirty="0"/>
              <a:t> contain a non-discrimination statement. We will cover complaint procedures and the non-discrimination statement later in this presentation.</a:t>
            </a:r>
          </a:p>
          <a:p>
            <a:pPr marL="0" indent="0">
              <a:buNone/>
            </a:pPr>
            <a:endParaRPr lang="en-US"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2354704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Public notification can include methods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Internet and computer-based applications, such as social media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Newspaper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Radio/television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Letters/leaflets/brochures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Bulletins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51761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Sponsors are required to prominently</a:t>
            </a:r>
            <a:r>
              <a:rPr lang="en-US" baseline="0" dirty="0"/>
              <a:t> display the current “And Justice for All” USDA non-discrimination poster. Posters should be displayed in each dining area and in a location that is easily visible to the students and the public. It does not need to be posted in each classroom if meals are served in classrooms. Summer Food Service Program sponsors must also display the poster in the sponsor’s office. The poster must be 11” x 17” in size and in color.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note that the USDA is currently in the process of updating the And Justice for All posters with the most recent non-discrimination statement. Until the new posters can be distributed, it is acceptable to keep the current version posted and/or print and post the PDF linked on this slide and on our Civil Rights webpage. We will announce additional information in the Dish as it is available.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176042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latin typeface="Lato" panose="020F0502020204030203" pitchFamily="34" charset="0"/>
              </a:rPr>
              <a:t>The USDA</a:t>
            </a:r>
            <a:r>
              <a:rPr lang="en-US" b="0" baseline="0" dirty="0">
                <a:latin typeface="Lato" panose="020F0502020204030203" pitchFamily="34" charset="0"/>
              </a:rPr>
              <a:t> n</a:t>
            </a:r>
            <a:r>
              <a:rPr lang="en-US" b="0" dirty="0">
                <a:latin typeface="Lato" panose="020F0502020204030203" pitchFamily="34" charset="0"/>
              </a:rPr>
              <a:t>on-discrimination</a:t>
            </a:r>
            <a:r>
              <a:rPr lang="en-US" b="0" baseline="0" dirty="0">
                <a:latin typeface="Lato" panose="020F0502020204030203" pitchFamily="34" charset="0"/>
              </a:rPr>
              <a:t> statement </a:t>
            </a:r>
            <a:r>
              <a:rPr lang="en-US" b="0" dirty="0">
                <a:latin typeface="Lato" panose="020F0502020204030203" pitchFamily="34" charset="0"/>
              </a:rPr>
              <a:t>must be included on program materials. The full statement should be included on vital documents, which are those that could affect a person’s participation in the program. For example, eligibility documents require the full statement. </a:t>
            </a:r>
          </a:p>
          <a:p>
            <a:endParaRPr lang="en-US" b="0" dirty="0">
              <a:latin typeface="Lato" panose="020F0502020204030203" pitchFamily="34" charset="0"/>
            </a:endParaRPr>
          </a:p>
          <a:p>
            <a:r>
              <a:rPr lang="en-US" b="0" dirty="0">
                <a:latin typeface="Lato" panose="020F0502020204030203" pitchFamily="34" charset="0"/>
              </a:rPr>
              <a:t>The statement:</a:t>
            </a:r>
            <a:endParaRPr lang="en-US" dirty="0"/>
          </a:p>
          <a:p>
            <a:pPr marL="174708" indent="-174708">
              <a:buFont typeface="Arial" panose="020B0604020202020204" pitchFamily="34" charset="0"/>
              <a:buChar char="•"/>
            </a:pPr>
            <a:r>
              <a:rPr lang="en-US" dirty="0">
                <a:latin typeface="Lato" panose="020F0502020204030203" pitchFamily="34" charset="0"/>
              </a:rPr>
              <a:t>Must use </a:t>
            </a:r>
            <a:r>
              <a:rPr lang="en-US" b="1" u="none" dirty="0">
                <a:latin typeface="Lato" panose="020F0502020204030203" pitchFamily="34" charset="0"/>
              </a:rPr>
              <a:t>exact</a:t>
            </a:r>
            <a:r>
              <a:rPr lang="en-US" dirty="0">
                <a:latin typeface="Lato" panose="020F0502020204030203" pitchFamily="34" charset="0"/>
              </a:rPr>
              <a:t> wording and formatting and cannot be changed in any way </a:t>
            </a:r>
          </a:p>
          <a:p>
            <a:pPr marL="174708" indent="-174708" fontAlgn="base">
              <a:buFont typeface="Arial" panose="020B0604020202020204" pitchFamily="34" charset="0"/>
              <a:buChar char="•"/>
            </a:pPr>
            <a:r>
              <a:rPr lang="en-US" dirty="0">
                <a:latin typeface="Lato" panose="020F0502020204030203" pitchFamily="34" charset="0"/>
              </a:rPr>
              <a:t>Must use the same font size as the majority of the font used in the document</a:t>
            </a:r>
          </a:p>
          <a:p>
            <a:pPr marL="174708" indent="-174708" fontAlgn="base">
              <a:buFont typeface="Arial" panose="020B0604020202020204" pitchFamily="34" charset="0"/>
              <a:buChar char="•"/>
            </a:pPr>
            <a:r>
              <a:rPr lang="en-US" dirty="0">
                <a:latin typeface="Lato" panose="020F0502020204030203" pitchFamily="34" charset="0"/>
              </a:rPr>
              <a:t>Include the non-discrimination statement (or link to it) on the home page of the program information (i.e., your district’s nutrition webpage). </a:t>
            </a:r>
            <a:r>
              <a:rPr lang="en-US" baseline="0" dirty="0"/>
              <a:t>It is not required that the non-discrimination statement be included on every page of the program’s website. </a:t>
            </a:r>
          </a:p>
          <a:p>
            <a:pPr marL="0" indent="0" fontAlgn="base">
              <a:buFont typeface="Arial" panose="020B0604020202020204" pitchFamily="34" charset="0"/>
              <a:buNone/>
            </a:pPr>
            <a:endParaRPr lang="en-US" baseline="0" dirty="0"/>
          </a:p>
          <a:p>
            <a:pPr marL="0" indent="0" fontAlgn="base">
              <a:buFont typeface="Arial" panose="020B0604020202020204" pitchFamily="34" charset="0"/>
              <a:buNone/>
            </a:pPr>
            <a:r>
              <a:rPr lang="en-US" baseline="0" dirty="0"/>
              <a:t>As I mentioned, the full non-discrimination statement has recently been updated. The updated version prohibits discrimination based on gender identity and sexual orientation. Sponsors must plan to update the full statement on their nutrition webpage by August 3 and all other materials as they run out or by September 30, 2023. The updated statement is available on civil rights webpage in English and Spanish. This information will also be included in this week’s Dish. </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8118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Trebuchet MS" panose="020B0603020202020204" pitchFamily="34" charset="0"/>
              </a:rPr>
              <a:t>We include the nondiscrimination statement in our trainings as a reminder of our responsibilities to ensure all eligible people may participate in our child nutrition programs. As equal opportunity providers, we prohibit discrimination in our programs and provide fair treatment to every participant. </a:t>
            </a:r>
          </a:p>
        </p:txBody>
      </p:sp>
      <p:sp>
        <p:nvSpPr>
          <p:cNvPr id="4" name="Slide Number Placeholder 3"/>
          <p:cNvSpPr>
            <a:spLocks noGrp="1"/>
          </p:cNvSpPr>
          <p:nvPr>
            <p:ph type="sldNum" sz="quarter" idx="5"/>
          </p:nvPr>
        </p:nvSpPr>
        <p:spPr/>
        <p:txBody>
          <a:bodyPr/>
          <a:lstStyle/>
          <a:p>
            <a:fld id="{FF8D0E63-0F6A-47B0-8BD1-6E95B004C872}" type="slidenum">
              <a:rPr lang="en-US" smtClean="0"/>
              <a:t>3</a:t>
            </a:fld>
            <a:endParaRPr lang="en-US" dirty="0"/>
          </a:p>
        </p:txBody>
      </p:sp>
    </p:spTree>
    <p:extLst>
      <p:ext uri="{BB962C8B-B14F-4D97-AF65-F5344CB8AC3E}">
        <p14:creationId xmlns:p14="http://schemas.microsoft.com/office/powerpoint/2010/main" val="800717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document is too small to permit the full statement, the shortened statement may be used. Just as with the full statement, the </a:t>
            </a:r>
            <a:r>
              <a:rPr lang="en-US" dirty="0">
                <a:latin typeface="Lato" panose="020F0502020204030203" pitchFamily="34" charset="0"/>
              </a:rPr>
              <a:t>wording must be exact and cannot be changed in any way and must be in the same font size as the majority of the document. The shortened statement reads: This institution is an equal opportunity provider.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627688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are examples of informational materials that may require the non-discrimination statement. Items that are purely promotional and do not convey program information, such as cups or pens, do not require the non-discrimination statement. </a:t>
            </a:r>
          </a:p>
          <a:p>
            <a:endParaRPr lang="en-US" dirty="0"/>
          </a:p>
          <a:p>
            <a:r>
              <a:rPr lang="en-US" dirty="0"/>
              <a:t>Consider also conveying the message of equal opportunity and showing diversity and inclusion in all program or program-related information, photos, and graphics.</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77533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Time to check our learning so far.</a:t>
            </a:r>
          </a:p>
          <a:p>
            <a:endParaRPr lang="en-US" dirty="0"/>
          </a:p>
          <a:p>
            <a:pPr marL="0" indent="0">
              <a:buNone/>
            </a:pPr>
            <a:r>
              <a:rPr lang="en-US" dirty="0"/>
              <a:t>True or False?</a:t>
            </a:r>
          </a:p>
          <a:p>
            <a:pPr marL="0" indent="0">
              <a:buNone/>
            </a:pPr>
            <a:r>
              <a:rPr lang="en-US" dirty="0"/>
              <a:t>Each sponsor is responsible for communicating how they make accommodations for participants with disabilities.</a:t>
            </a:r>
          </a:p>
          <a:p>
            <a:endParaRPr lang="en-US" dirty="0"/>
          </a:p>
          <a:p>
            <a:r>
              <a:rPr lang="en-US" b="1" dirty="0"/>
              <a:t>*click for answer*</a:t>
            </a:r>
          </a:p>
          <a:p>
            <a:r>
              <a:rPr lang="en-US" dirty="0"/>
              <a:t>Answer: True</a:t>
            </a:r>
          </a:p>
          <a:p>
            <a:r>
              <a:rPr lang="en-US" dirty="0"/>
              <a:t>This information can be included on the sponsor’s website and/or in communication to households.</a:t>
            </a:r>
          </a:p>
          <a:p>
            <a:endParaRPr lang="en-US" dirty="0"/>
          </a:p>
          <a:p>
            <a:r>
              <a:rPr lang="en-US" b="1" dirty="0"/>
              <a:t>*click*</a:t>
            </a:r>
          </a:p>
          <a:p>
            <a:pPr marL="0" indent="0">
              <a:buNone/>
            </a:pPr>
            <a:r>
              <a:rPr lang="en-US" dirty="0"/>
              <a:t>The full non-discrimination statement </a:t>
            </a:r>
            <a:r>
              <a:rPr lang="en-US" i="1" dirty="0"/>
              <a:t>must</a:t>
            </a:r>
            <a:r>
              <a:rPr lang="en-US" dirty="0"/>
              <a:t> be included on:</a:t>
            </a:r>
          </a:p>
          <a:p>
            <a:pPr marL="0" indent="0">
              <a:buNone/>
            </a:pPr>
            <a:r>
              <a:rPr lang="en-US" dirty="0"/>
              <a:t>A: monthly menus</a:t>
            </a:r>
          </a:p>
          <a:p>
            <a:pPr marL="0" indent="0">
              <a:buNone/>
            </a:pPr>
            <a:r>
              <a:rPr lang="en-US" dirty="0"/>
              <a:t>B: promotional stickers</a:t>
            </a:r>
          </a:p>
          <a:p>
            <a:pPr marL="0" indent="0">
              <a:buNone/>
            </a:pPr>
            <a:r>
              <a:rPr lang="en-US" dirty="0"/>
              <a:t>C: sponsor and/or nutrition department webpage</a:t>
            </a:r>
          </a:p>
          <a:p>
            <a:endParaRPr lang="en-US" dirty="0"/>
          </a:p>
          <a:p>
            <a:r>
              <a:rPr lang="en-US" b="1" dirty="0"/>
              <a:t>*click for answer*</a:t>
            </a:r>
          </a:p>
          <a:p>
            <a:r>
              <a:rPr lang="en-US" dirty="0"/>
              <a:t>Answer: C</a:t>
            </a:r>
          </a:p>
          <a:p>
            <a:r>
              <a:rPr lang="en-US" dirty="0"/>
              <a:t>Monthly menus may contain the shortened statement and purely promotional items, such as stickers, are not required to contain the non-discrimination statement.</a:t>
            </a: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558969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The correct shortened non-discrimination statement is:</a:t>
            </a:r>
          </a:p>
          <a:p>
            <a:pPr marL="0" indent="0">
              <a:buNone/>
            </a:pPr>
            <a:r>
              <a:rPr lang="en-US" dirty="0"/>
              <a:t>A: This institution is an equal opportunity provider.</a:t>
            </a:r>
          </a:p>
          <a:p>
            <a:pPr marL="0" indent="0">
              <a:buNone/>
            </a:pPr>
            <a:r>
              <a:rPr lang="en-US" dirty="0"/>
              <a:t>B: USDA is an equal opportunity employer and provider.</a:t>
            </a:r>
          </a:p>
          <a:p>
            <a:pPr marL="0" indent="0">
              <a:buNone/>
            </a:pPr>
            <a:r>
              <a:rPr lang="en-US" dirty="0"/>
              <a:t>C: This institution does not discriminate. </a:t>
            </a:r>
          </a:p>
          <a:p>
            <a:pPr marL="0" indent="0">
              <a:buNone/>
            </a:pPr>
            <a:endParaRPr lang="en-US" dirty="0"/>
          </a:p>
          <a:p>
            <a:pPr marL="0" indent="0">
              <a:buNone/>
            </a:pPr>
            <a:r>
              <a:rPr lang="en-US" b="1" dirty="0"/>
              <a:t>*click for answer*</a:t>
            </a:r>
          </a:p>
          <a:p>
            <a:pPr marL="0" indent="0">
              <a:buNone/>
            </a:pPr>
            <a:r>
              <a:rPr lang="en-US" dirty="0"/>
              <a:t>Answer: A</a:t>
            </a:r>
          </a:p>
          <a:p>
            <a:endParaRPr lang="en-US" dirty="0"/>
          </a:p>
          <a:p>
            <a:r>
              <a:rPr lang="en-US" b="1" dirty="0"/>
              <a:t>*click*</a:t>
            </a:r>
          </a:p>
          <a:p>
            <a:pPr marL="0" indent="0">
              <a:buNone/>
            </a:pPr>
            <a:r>
              <a:rPr lang="en-US" dirty="0"/>
              <a:t>True or False?</a:t>
            </a:r>
          </a:p>
          <a:p>
            <a:pPr marL="0" indent="0">
              <a:buNone/>
            </a:pPr>
            <a:r>
              <a:rPr lang="en-US" dirty="0"/>
              <a:t>The “And Justice for All” poster must be displayed in each dining area and be visible to participants.</a:t>
            </a:r>
          </a:p>
          <a:p>
            <a:pPr marL="0" indent="0">
              <a:buNone/>
            </a:pPr>
            <a:endParaRPr lang="en-US" dirty="0"/>
          </a:p>
          <a:p>
            <a:pPr marL="0" indent="0">
              <a:buNone/>
            </a:pPr>
            <a:r>
              <a:rPr lang="en-US" b="1" dirty="0"/>
              <a:t>*click for answer*</a:t>
            </a:r>
          </a:p>
          <a:p>
            <a:pPr marL="0" indent="0">
              <a:buNone/>
            </a:pPr>
            <a:r>
              <a:rPr lang="en-US" dirty="0"/>
              <a:t>Answer: True</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37629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25</a:t>
            </a:fld>
            <a:endParaRPr lang="en-US"/>
          </a:p>
        </p:txBody>
      </p:sp>
    </p:spTree>
    <p:extLst>
      <p:ext uri="{BB962C8B-B14F-4D97-AF65-F5344CB8AC3E}">
        <p14:creationId xmlns:p14="http://schemas.microsoft.com/office/powerpoint/2010/main" val="418946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civil rights complaint is an allegation of discrimination based on race, color, national origin, age, sex, or disability (the protected classes). Examples may include but are not limited to: alleged failure to accommodate children with disabilities or allegations of treating students differently based on race or national origin. </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8062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Applicants and participants must be advised of their right to file a complaint, how to file a complaint, and complaint procedures.</a:t>
            </a:r>
          </a:p>
          <a:p>
            <a:endParaRPr lang="en-US" dirty="0"/>
          </a:p>
          <a:p>
            <a:r>
              <a:rPr lang="en-US" dirty="0"/>
              <a:t>School nutrition program sponsors </a:t>
            </a:r>
            <a:r>
              <a:rPr lang="en-US" b="1" dirty="0"/>
              <a:t>must</a:t>
            </a:r>
            <a:r>
              <a:rPr lang="en-US" dirty="0"/>
              <a:t> have their process outlined in writing and be </a:t>
            </a:r>
            <a:r>
              <a:rPr lang="en-US" b="1" dirty="0"/>
              <a:t>specific to your food and nutrition services department</a:t>
            </a:r>
            <a:r>
              <a:rPr lang="en-US" dirty="0"/>
              <a:t>; it does not have to be written into board policy. Your district may have a standard civil rights procedure in place; however, this often does not meet the requirements for USDA’s child nutrition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We have a document outlining the minimum requirements for your complaint procedure, as well as a complaint procedure template, available on our civil rights webpage that you can use to ensure you are meeting the complaint procedure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Summer Food Service Program Sponsors are not required to have their own written policy but must still advise participants of their rights and follow all USDA process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2042159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complaint procedure should include procedures for accepting a complaint, including: </a:t>
            </a:r>
          </a:p>
          <a:p>
            <a:pPr marL="628650" lvl="1" indent="-171450">
              <a:buFont typeface="Arial" panose="020B0604020202020204" pitchFamily="34" charset="0"/>
              <a:buChar char="•"/>
            </a:pPr>
            <a:r>
              <a:rPr lang="en-US" dirty="0">
                <a:effectLst/>
              </a:rPr>
              <a:t>Contact information for whom civil rights complaints will be directed to at the district level, including name, address, phone number, and email address</a:t>
            </a:r>
            <a:endParaRPr lang="en-US" dirty="0"/>
          </a:p>
          <a:p>
            <a:pPr marL="628650" lvl="1" indent="-171450">
              <a:buFont typeface="Arial" panose="020B0604020202020204" pitchFamily="34" charset="0"/>
              <a:buChar char="•"/>
            </a:pPr>
            <a:r>
              <a:rPr lang="en-US" dirty="0">
                <a:effectLst/>
              </a:rPr>
              <a:t>Language stating that complaints can be received verbally, in writing or anonymously</a:t>
            </a:r>
          </a:p>
          <a:p>
            <a:pPr marL="628650" lvl="1" indent="-171450">
              <a:buFont typeface="Arial" panose="020B0604020202020204" pitchFamily="34" charset="0"/>
              <a:buChar char="•"/>
            </a:pPr>
            <a:r>
              <a:rPr lang="en-US" dirty="0">
                <a:effectLst/>
              </a:rPr>
              <a:t>Language stating that complaints must be received within 180 days of the alleged discriminatory action </a:t>
            </a:r>
          </a:p>
          <a:p>
            <a:pPr marL="457200" lvl="1" indent="0">
              <a:buFont typeface="Arial" panose="020B0604020202020204" pitchFamily="34" charset="0"/>
              <a:buNone/>
            </a:pPr>
            <a:endParaRPr lang="en-US" dirty="0">
              <a:effectLst/>
            </a:endParaRPr>
          </a:p>
          <a:p>
            <a:pPr marL="457200" lvl="1" indent="0">
              <a:buFont typeface="Arial" panose="020B0604020202020204" pitchFamily="34" charset="0"/>
              <a:buNone/>
            </a:pPr>
            <a:r>
              <a:rPr lang="en-US" dirty="0">
                <a:effectLst/>
              </a:rPr>
              <a:t>A </a:t>
            </a:r>
            <a:r>
              <a:rPr lang="en-US" dirty="0"/>
              <a:t>complaint form can be used but cannot be a prerequisite to filing a complaint.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84156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complaint procedure should also include information on transcribing a complaint, including language stating </a:t>
            </a:r>
            <a:r>
              <a:rPr kumimoji="0" lang="en-US" b="0" i="0" u="none" strike="noStrike" kern="1200" cap="none" spc="0" normalizeH="0" baseline="0" noProof="0" dirty="0">
                <a:ln>
                  <a:noFill/>
                </a:ln>
                <a:solidFill>
                  <a:prstClr val="black"/>
                </a:solidFill>
                <a:effectLst/>
                <a:uLnTx/>
                <a:uFillTx/>
                <a:ea typeface="+mn-ea"/>
                <a:cs typeface="+mn-cs"/>
              </a:rPr>
              <a:t>that the complaint will be processed within 90 days. </a:t>
            </a:r>
          </a:p>
          <a:p>
            <a:endParaRPr kumimoji="0" lang="en-US" b="0" i="0" u="none" strike="noStrike" kern="1200" cap="none" spc="0" normalizeH="0" baseline="0" noProof="0" dirty="0">
              <a:ln>
                <a:noFill/>
              </a:ln>
              <a:solidFill>
                <a:prstClr val="black"/>
              </a:solidFill>
              <a:effectLst/>
              <a:uLnTx/>
              <a:uFillTx/>
              <a:ea typeface="+mn-ea"/>
              <a:cs typeface="+mn-cs"/>
            </a:endParaRPr>
          </a:p>
          <a:p>
            <a:r>
              <a:rPr kumimoji="0" lang="en-US" b="0" i="0" u="none" strike="noStrike" kern="1200" cap="none" spc="0" normalizeH="0" baseline="0" noProof="0" dirty="0">
                <a:ln>
                  <a:noFill/>
                </a:ln>
                <a:solidFill>
                  <a:prstClr val="black"/>
                </a:solidFill>
                <a:effectLst/>
                <a:uLnTx/>
                <a:uFillTx/>
                <a:ea typeface="+mn-ea"/>
                <a:cs typeface="+mn-cs"/>
              </a:rPr>
              <a:t>It should also provide direction on how to obtain the relevant information about the complaint, including:</a:t>
            </a:r>
          </a:p>
          <a:p>
            <a:pPr marL="1085850" lvl="2" indent="-1714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Contact information </a:t>
            </a:r>
          </a:p>
          <a:p>
            <a:pPr marL="1085850" lvl="2" indent="-171450">
              <a:buFont typeface="Arial" panose="020B0604020202020204" pitchFamily="34" charset="0"/>
              <a:buChar char="•"/>
              <a:defRPr/>
            </a:pPr>
            <a:r>
              <a:rPr lang="en-US" dirty="0">
                <a:solidFill>
                  <a:prstClr val="black"/>
                </a:solidFill>
              </a:rPr>
              <a:t>Description of the complaint and alleged discrimination</a:t>
            </a:r>
          </a:p>
          <a:p>
            <a:pPr marL="1085850" lvl="2" indent="-1714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Basis on which complainant believes discrimination exists </a:t>
            </a:r>
          </a:p>
          <a:p>
            <a:pPr marL="1085850" lvl="2" indent="-171450">
              <a:buFont typeface="Arial" panose="020B0604020202020204" pitchFamily="34" charset="0"/>
              <a:buChar char="•"/>
              <a:defRPr/>
            </a:pPr>
            <a:r>
              <a:rPr lang="en-US" dirty="0">
                <a:solidFill>
                  <a:prstClr val="black"/>
                </a:solidFill>
              </a:rPr>
              <a:t>Contact information for additional people who may have knowledge of the alleged discriminatory action</a:t>
            </a:r>
          </a:p>
          <a:p>
            <a:pPr marL="1085850" lvl="2" indent="-1714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Dates of alleged discriminatory action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277141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civil rights complaints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then be forwarded to either the USDA Office of Civil Rights, FNS Office of Civil Rights, USDA Mountain Plains Regional Office or CDE School Nutrition Unit. Our minimum requirements document includes the contact information for each agency.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Sponsors may not resolve a civil rights complaint on their own. </a:t>
            </a:r>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145694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USDA requires all Child Nutrition Program staff to attend civil rights training annually to understand laws, regulations, and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civil rights training is to inform, educate, and support all staff who have a role in the child nutrition programs. This training will cover USDA civil rights requirements, staff responsibilities, and resources and information available to assist staff in carrying out their civil rights responsibilities. </a:t>
            </a:r>
            <a:r>
              <a:rPr lang="en-US" altLang="en-US" dirty="0"/>
              <a:t>These regulations are intended to ensure that the benefits of the child nutrition programs are made available to all eligible people in a non-discriminatory manner.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4287556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If a sponsor receives a civil rights complaint, they should:</a:t>
            </a:r>
          </a:p>
          <a:p>
            <a:pPr marL="0" lvl="0" indent="0">
              <a:spcBef>
                <a:spcPts val="600"/>
              </a:spcBef>
              <a:buNone/>
            </a:pPr>
            <a:r>
              <a:rPr lang="en-US" dirty="0"/>
              <a:t>A: Resolve the complaint themselves.</a:t>
            </a:r>
          </a:p>
          <a:p>
            <a:pPr marL="0" lvl="0" indent="0">
              <a:spcBef>
                <a:spcPts val="600"/>
              </a:spcBef>
              <a:buNone/>
            </a:pPr>
            <a:r>
              <a:rPr lang="en-US" dirty="0"/>
              <a:t>B: Immediately begin a thorough investigation.</a:t>
            </a:r>
          </a:p>
          <a:p>
            <a:pPr marL="0" lvl="0" indent="0">
              <a:spcBef>
                <a:spcPts val="600"/>
              </a:spcBef>
              <a:buNone/>
            </a:pPr>
            <a:r>
              <a:rPr lang="en-US" dirty="0"/>
              <a:t>C: Forward the complaint to CDE School Nutrition or USDA</a:t>
            </a:r>
          </a:p>
          <a:p>
            <a:pPr marL="0" lvl="0" indent="0">
              <a:spcBef>
                <a:spcPts val="600"/>
              </a:spcBef>
              <a:buNone/>
            </a:pPr>
            <a:r>
              <a:rPr lang="en-US" dirty="0"/>
              <a:t>     within five days.</a:t>
            </a:r>
          </a:p>
          <a:p>
            <a:pPr marL="0" indent="0">
              <a:buNone/>
            </a:pPr>
            <a:endParaRPr lang="en-US" dirty="0"/>
          </a:p>
          <a:p>
            <a:pPr marL="0" indent="0">
              <a:buNone/>
            </a:pPr>
            <a:r>
              <a:rPr lang="en-US" b="1" dirty="0"/>
              <a:t>*click for answer*</a:t>
            </a:r>
          </a:p>
          <a:p>
            <a:pPr marL="0" indent="0">
              <a:buNone/>
            </a:pPr>
            <a:r>
              <a:rPr lang="en-US" dirty="0"/>
              <a:t>Answer: C</a:t>
            </a:r>
          </a:p>
          <a:p>
            <a:pPr marL="0" indent="0">
              <a:buNone/>
            </a:pPr>
            <a:r>
              <a:rPr lang="en-US" dirty="0"/>
              <a:t>Civil rights complaints may not be processed by the sponsor and must be forwarded on within five days. Note that general program complaints (those not related to discrimination) may be processed by sponsors.</a:t>
            </a:r>
          </a:p>
          <a:p>
            <a:endParaRPr lang="en-US" dirty="0"/>
          </a:p>
          <a:p>
            <a:r>
              <a:rPr lang="en-US" b="1" dirty="0"/>
              <a:t>*click*</a:t>
            </a:r>
          </a:p>
          <a:p>
            <a:pPr marL="0" indent="0">
              <a:buNone/>
            </a:pPr>
            <a:r>
              <a:rPr lang="en-US" dirty="0"/>
              <a:t>True or False?</a:t>
            </a:r>
          </a:p>
          <a:p>
            <a:pPr marL="0" lvl="0" indent="0">
              <a:buNone/>
            </a:pPr>
            <a:r>
              <a:rPr lang="en-US" dirty="0"/>
              <a:t>Sponsors must communicate how to file a complaint to all participants. </a:t>
            </a:r>
          </a:p>
          <a:p>
            <a:pPr marL="0" indent="0">
              <a:buNone/>
            </a:pPr>
            <a:endParaRPr lang="en-US" dirty="0"/>
          </a:p>
          <a:p>
            <a:pPr marL="0" indent="0">
              <a:buNone/>
            </a:pPr>
            <a:r>
              <a:rPr lang="en-US" b="1" dirty="0"/>
              <a:t>*click for answer*</a:t>
            </a:r>
          </a:p>
          <a:p>
            <a:pPr marL="0" indent="0">
              <a:buNone/>
            </a:pPr>
            <a:r>
              <a:rPr lang="en-US" dirty="0"/>
              <a:t>Answer: True</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399948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32</a:t>
            </a:fld>
            <a:endParaRPr lang="en-US"/>
          </a:p>
        </p:txBody>
      </p:sp>
    </p:spTree>
    <p:extLst>
      <p:ext uri="{BB962C8B-B14F-4D97-AF65-F5344CB8AC3E}">
        <p14:creationId xmlns:p14="http://schemas.microsoft.com/office/powerpoint/2010/main" val="778065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Customer service is defined as effectively communicating with customers, responding to the customer’s needs, valuing the customer’s worth, and instilling excellence through courtesy, confidence, and enthusiasm. Ensuring customer service delivery is the best possible, sponsors should have standard policies regarding customer service and ensure employees are applying rules, policies, and procedures consistently and equally.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Treating customers with respect and dignity through excellent customer service saves you time and minimizes opportunities for complaints and angry customers. </a:t>
            </a:r>
          </a:p>
          <a:p>
            <a:r>
              <a:rPr lang="en-US" sz="1200" kern="1200" dirty="0">
                <a:solidFill>
                  <a:schemeClr val="tx1"/>
                </a:solidFill>
                <a:effectLst/>
                <a:latin typeface="+mn-lt"/>
                <a:ea typeface="+mn-ea"/>
                <a:cs typeface="+mn-cs"/>
              </a:rPr>
              <a:t>In order to reduce the risk of a civil rights discrimination complaint ask yourself the following questions each time an applicant and/or participant comes to your program for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 I treating this person in the same manner I treat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I given this person the opportunity to ask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I provided the person with the information they need to make necessary decisions?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739176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no way is a sponsor to impede with a customer’s right to file a civil rights complaint. However, most conflicts are easily resolved by using appropriate tools. Conflict resolution consists of useful skills to assist with the solution of complaints.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skills include:</a:t>
            </a:r>
          </a:p>
          <a:p>
            <a:pPr lvl="0"/>
            <a:r>
              <a:rPr lang="en-US" sz="1200" u="sng" kern="1200" dirty="0">
                <a:solidFill>
                  <a:schemeClr val="tx1"/>
                </a:solidFill>
                <a:effectLst/>
                <a:latin typeface="+mn-lt"/>
                <a:ea typeface="+mn-ea"/>
                <a:cs typeface="+mn-cs"/>
              </a:rPr>
              <a:t>Using a win/win approach</a:t>
            </a:r>
            <a:r>
              <a:rPr lang="en-US" sz="1200" kern="1200" dirty="0">
                <a:solidFill>
                  <a:schemeClr val="tx1"/>
                </a:solidFill>
                <a:effectLst/>
                <a:latin typeface="+mn-lt"/>
                <a:ea typeface="+mn-ea"/>
                <a:cs typeface="+mn-cs"/>
              </a:rPr>
              <a:t>: change the conflict from an attack and defense to cooperation and avoid the desire to blame.</a:t>
            </a:r>
          </a:p>
          <a:p>
            <a:pPr lvl="0"/>
            <a:r>
              <a:rPr lang="en-US" sz="1200" u="sng" kern="1200" dirty="0">
                <a:solidFill>
                  <a:schemeClr val="tx1"/>
                </a:solidFill>
                <a:effectLst/>
                <a:latin typeface="+mn-lt"/>
                <a:ea typeface="+mn-ea"/>
                <a:cs typeface="+mn-cs"/>
              </a:rPr>
              <a:t>Use a creative response</a:t>
            </a:r>
            <a:r>
              <a:rPr lang="en-US" sz="1200" kern="1200" dirty="0">
                <a:solidFill>
                  <a:schemeClr val="tx1"/>
                </a:solidFill>
                <a:effectLst/>
                <a:latin typeface="+mn-lt"/>
                <a:ea typeface="+mn-ea"/>
                <a:cs typeface="+mn-cs"/>
              </a:rPr>
              <a:t>: turn problems into possibilities to improve the situation.</a:t>
            </a:r>
          </a:p>
          <a:p>
            <a:pPr lvl="0"/>
            <a:r>
              <a:rPr lang="en-US" sz="1200" u="sng" kern="1200" dirty="0">
                <a:solidFill>
                  <a:schemeClr val="tx1"/>
                </a:solidFill>
                <a:effectLst/>
                <a:latin typeface="+mn-lt"/>
                <a:ea typeface="+mn-ea"/>
                <a:cs typeface="+mn-cs"/>
              </a:rPr>
              <a:t>Demonstrate empathy</a:t>
            </a:r>
            <a:r>
              <a:rPr lang="en-US" sz="1200" kern="1200" dirty="0">
                <a:solidFill>
                  <a:schemeClr val="tx1"/>
                </a:solidFill>
                <a:effectLst/>
                <a:latin typeface="+mn-lt"/>
                <a:ea typeface="+mn-ea"/>
                <a:cs typeface="+mn-cs"/>
              </a:rPr>
              <a:t>: help others feel that they are understood by being an active listener. </a:t>
            </a:r>
          </a:p>
          <a:p>
            <a:pPr lvl="0"/>
            <a:r>
              <a:rPr lang="en-US" sz="1200" u="sng" kern="1200" dirty="0">
                <a:solidFill>
                  <a:schemeClr val="tx1"/>
                </a:solidFill>
                <a:effectLst/>
                <a:latin typeface="+mn-lt"/>
                <a:ea typeface="+mn-ea"/>
                <a:cs typeface="+mn-cs"/>
              </a:rPr>
              <a:t>Appropriate assertiveness</a:t>
            </a:r>
            <a:r>
              <a:rPr lang="en-US" sz="1200" kern="1200" dirty="0">
                <a:solidFill>
                  <a:schemeClr val="tx1"/>
                </a:solidFill>
                <a:effectLst/>
                <a:latin typeface="+mn-lt"/>
                <a:ea typeface="+mn-ea"/>
                <a:cs typeface="+mn-cs"/>
              </a:rPr>
              <a:t>: state your case without arousing the defenses of another person. Remember to use “I” statements to communicate your feelings directly.</a:t>
            </a:r>
          </a:p>
          <a:p>
            <a:pPr lvl="0"/>
            <a:r>
              <a:rPr lang="en-US" sz="1200" u="sng" kern="1200" dirty="0">
                <a:solidFill>
                  <a:schemeClr val="tx1"/>
                </a:solidFill>
                <a:effectLst/>
                <a:latin typeface="+mn-lt"/>
                <a:ea typeface="+mn-ea"/>
                <a:cs typeface="+mn-cs"/>
              </a:rPr>
              <a:t>Manage emotions</a:t>
            </a:r>
            <a:r>
              <a:rPr lang="en-US" sz="1200" kern="1200" dirty="0">
                <a:solidFill>
                  <a:schemeClr val="tx1"/>
                </a:solidFill>
                <a:effectLst/>
                <a:latin typeface="+mn-lt"/>
                <a:ea typeface="+mn-ea"/>
                <a:cs typeface="+mn-cs"/>
              </a:rPr>
              <a:t>: stick strictly to the facts of the complaint and communicate your feelings directly.</a:t>
            </a:r>
          </a:p>
          <a:p>
            <a:pPr lvl="0"/>
            <a:r>
              <a:rPr lang="en-US" sz="1200" u="sng" kern="1200" dirty="0">
                <a:solidFill>
                  <a:schemeClr val="tx1"/>
                </a:solidFill>
                <a:effectLst/>
                <a:latin typeface="+mn-lt"/>
                <a:ea typeface="+mn-ea"/>
                <a:cs typeface="+mn-cs"/>
              </a:rPr>
              <a:t>Have a willingness to resolve</a:t>
            </a:r>
            <a:r>
              <a:rPr lang="en-US" sz="1200" kern="1200" dirty="0">
                <a:solidFill>
                  <a:schemeClr val="tx1"/>
                </a:solidFill>
                <a:effectLst/>
                <a:latin typeface="+mn-lt"/>
                <a:ea typeface="+mn-ea"/>
                <a:cs typeface="+mn-cs"/>
              </a:rPr>
              <a:t>: identify barriers to a resolution and overcome those barriers. Avoid repeating the situation.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complainant persists with their complaint, direct them to file their complaint according to your complaint procedure and forward it to the appropriate agency.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439330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required topic is racial and ethnic data collection.</a:t>
            </a:r>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35</a:t>
            </a:fld>
            <a:endParaRPr lang="en-US"/>
          </a:p>
        </p:txBody>
      </p:sp>
    </p:spTree>
    <p:extLst>
      <p:ext uri="{BB962C8B-B14F-4D97-AF65-F5344CB8AC3E}">
        <p14:creationId xmlns:p14="http://schemas.microsoft.com/office/powerpoint/2010/main" val="1420428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sponsors that participate in a USDA child nutrition program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have a system to collect the racial and ethnic data of applicants and program participants in accordance with FNS Instruction 113-1. </a:t>
            </a:r>
            <a:r>
              <a:rPr lang="en-US" sz="1200" dirty="0"/>
              <a:t>Data is used to determine how effectively your program is reaching potentially eligible children and where outreach may be needed.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USDA regulations state that “respect for individual dignity should guide the process and methods for collecting data on race and ethnicity”. Therefore, using sources where the participant has reported this information themselves is the preferred method of obtaining this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school nutrition program sponsors, this data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collected on free and reduced-price meal applications. It is optional for applicants to provide this information when completing their applications; however, if missing, sponsors must complete this information on their behalf based on other school records or visual identification.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visual observation is no longer allowable in the Summer Food Service Program and this data must be collected using other methods, such as school or program enrollment data or census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collection of this information is strictly for statistical reporting requirements and has no effect on the determination of their eligibility to receive program benefits.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3828436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two-question format must be used for ethnic and racial categories. Ethnicity is to be asked first followed by race. Ethnicity is based on religion, language, culture, or background and race is more biologically based on origins. </a:t>
            </a:r>
            <a:r>
              <a:rPr lang="en-US" baseline="0" dirty="0"/>
              <a:t>The first question is ethnicity. The respondent should choose one of the two categories.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3163484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second question is race. The respondent</a:t>
            </a:r>
            <a:r>
              <a:rPr lang="en-US" baseline="0" dirty="0"/>
              <a:t> should choose one or more racial designations.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975388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CDE does have this information available at the link on this slide, collected directly from each district. </a:t>
            </a:r>
            <a:r>
              <a:rPr lang="en-US" sz="1200" b="0" i="0" u="none" strike="noStrike" dirty="0">
                <a:solidFill>
                  <a:srgbClr val="000000"/>
                </a:solidFill>
                <a:effectLst/>
                <a:latin typeface="Arial" panose="020B0604020202020204" pitchFamily="34" charset="0"/>
              </a:rPr>
              <a:t>The data submitted by the district is stored on the </a:t>
            </a:r>
            <a:r>
              <a:rPr lang="en-US" sz="1200" b="0" i="0" u="sng" strike="noStrike" dirty="0">
                <a:solidFill>
                  <a:srgbClr val="1155CC"/>
                </a:solidFill>
                <a:effectLst/>
                <a:latin typeface="Arial" panose="020B0604020202020204" pitchFamily="34" charset="0"/>
                <a:hlinkClick r:id="rId3"/>
              </a:rPr>
              <a:t>state website</a:t>
            </a:r>
            <a:r>
              <a:rPr lang="en-US" sz="1200" b="0" i="0" u="none" strike="noStrike" dirty="0">
                <a:solidFill>
                  <a:srgbClr val="414141"/>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in an aggregated format that is not personally identifiable</a:t>
            </a:r>
            <a:endParaRPr lang="en-US" dirty="0"/>
          </a:p>
          <a:p>
            <a:endParaRPr lang="en-US" dirty="0"/>
          </a:p>
          <a:p>
            <a:r>
              <a:rPr lang="en-US" sz="1200" kern="1200" dirty="0">
                <a:solidFill>
                  <a:schemeClr val="tx1"/>
                </a:solidFill>
                <a:effectLst/>
                <a:latin typeface="+mn-lt"/>
                <a:ea typeface="+mn-ea"/>
                <a:cs typeface="+mn-cs"/>
              </a:rPr>
              <a:t>At the sponsor level, this data must be maintained in a confidential file for 3 years plus the current year and this information should be restricted to authorized school personnel and other authorized state and federal personnel, when requested.</a:t>
            </a:r>
          </a:p>
          <a:p>
            <a:endParaRPr lang="en-US" sz="1200" kern="1200" dirty="0">
              <a:solidFill>
                <a:schemeClr val="tx1"/>
              </a:solidFill>
              <a:effectLst/>
              <a:latin typeface="+mn-lt"/>
              <a:ea typeface="+mn-ea"/>
              <a:cs typeface="+mn-cs"/>
            </a:endParaRPr>
          </a:p>
          <a:p>
            <a:pPr rtl="0">
              <a:spcBef>
                <a:spcPts val="0"/>
              </a:spcBef>
              <a:spcAft>
                <a:spcPts val="0"/>
              </a:spcAft>
            </a:pPr>
            <a:r>
              <a:rPr lang="en-US" sz="1800" b="0" i="0" u="none" strike="noStrike" dirty="0">
                <a:solidFill>
                  <a:srgbClr val="414141"/>
                </a:solidFill>
                <a:effectLst/>
                <a:latin typeface="Arial" panose="020B0604020202020204" pitchFamily="34" charset="0"/>
              </a:rPr>
              <a:t>D</a:t>
            </a:r>
            <a:r>
              <a:rPr lang="en-US" sz="1800" b="0" i="0" u="none" strike="noStrike" dirty="0">
                <a:solidFill>
                  <a:srgbClr val="000000"/>
                </a:solidFill>
                <a:effectLst/>
                <a:latin typeface="Arial" panose="020B0604020202020204" pitchFamily="34" charset="0"/>
              </a:rPr>
              <a:t>ata not included in this analysis may be made available upon request through </a:t>
            </a:r>
            <a:r>
              <a:rPr lang="en-US" sz="1800" b="0" i="0" u="sng" strike="noStrike" dirty="0">
                <a:solidFill>
                  <a:srgbClr val="1155CC"/>
                </a:solidFill>
                <a:effectLst/>
                <a:latin typeface="Arial" panose="020B0604020202020204" pitchFamily="34" charset="0"/>
                <a:hlinkClick r:id="rId4"/>
              </a:rPr>
              <a:t>CDE’s data request page</a:t>
            </a:r>
            <a:r>
              <a:rPr lang="en-US" sz="1800" b="0" i="0" u="none" strike="noStrike" dirty="0">
                <a:solidFill>
                  <a:srgbClr val="000000"/>
                </a:solidFill>
                <a:effectLst/>
                <a:latin typeface="Arial" panose="020B0604020202020204" pitchFamily="34" charset="0"/>
              </a:rPr>
              <a: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6706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True or False?</a:t>
            </a:r>
          </a:p>
          <a:p>
            <a:pPr marL="0" indent="0">
              <a:buNone/>
            </a:pPr>
            <a:r>
              <a:rPr lang="en-US" dirty="0"/>
              <a:t>School Nutrition Programs sponsors must complete the racial and ethnic data on free and reduced-price meal applications if applicants do not answer. </a:t>
            </a:r>
          </a:p>
          <a:p>
            <a:endParaRPr lang="en-US" dirty="0"/>
          </a:p>
          <a:p>
            <a:r>
              <a:rPr lang="en-US" b="1" dirty="0"/>
              <a:t>*click for answer*</a:t>
            </a:r>
          </a:p>
          <a:p>
            <a:r>
              <a:rPr lang="en-US" dirty="0"/>
              <a:t>Answer: True. </a:t>
            </a:r>
          </a:p>
          <a:p>
            <a:r>
              <a:rPr lang="en-US" dirty="0"/>
              <a:t>This section must be completed on applications, preferably by applicants, but if not, then by sponsor staff. It is preferable to use other available data, such as school enrollment data, to complete this section on the applicant’s behalf. Visual identification by the sponsor is allowable in the school nutrition programs, but not in the Summer Food Service Program. </a:t>
            </a:r>
          </a:p>
          <a:p>
            <a:endParaRPr lang="en-US" dirty="0"/>
          </a:p>
          <a:p>
            <a:pPr marL="0" indent="0">
              <a:buNone/>
            </a:pPr>
            <a:r>
              <a:rPr lang="en-US" b="1" dirty="0"/>
              <a:t>*click*</a:t>
            </a:r>
          </a:p>
          <a:p>
            <a:pPr marL="0" indent="0">
              <a:buNone/>
            </a:pPr>
            <a:r>
              <a:rPr lang="en-US" dirty="0"/>
              <a:t>True or False?</a:t>
            </a:r>
          </a:p>
          <a:p>
            <a:pPr marL="0" indent="0">
              <a:buNone/>
            </a:pPr>
            <a:r>
              <a:rPr lang="en-US" dirty="0"/>
              <a:t>Racial/ethnic data must be stored following recordkeeping requirements and only be accessible to authorized personnel.</a:t>
            </a:r>
          </a:p>
          <a:p>
            <a:pPr marL="0" indent="0">
              <a:buNone/>
            </a:pPr>
            <a:endParaRPr lang="en-US" dirty="0"/>
          </a:p>
          <a:p>
            <a:pPr marL="0" indent="0">
              <a:buNone/>
            </a:pPr>
            <a:r>
              <a:rPr lang="en-US" b="1" dirty="0"/>
              <a:t>*click for answer*</a:t>
            </a:r>
          </a:p>
          <a:p>
            <a:pPr marL="0" indent="0">
              <a:buNone/>
            </a:pPr>
            <a:r>
              <a:rPr lang="en-US" dirty="0"/>
              <a:t>Answer: True</a:t>
            </a:r>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380481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training counts as your annual training requirement.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staff who work with child nutrition programs must receive training on all aspects of civil rights compliance that is specific to the USDA child nutrition programs. </a:t>
            </a:r>
          </a:p>
          <a:p>
            <a:endParaRPr lang="en-US" dirty="0"/>
          </a:p>
          <a:p>
            <a:r>
              <a:rPr lang="en-US" dirty="0"/>
              <a:t>As with all training, be sure to record completion of this training and any other staff civil rights training on your professional standards log and training sign-in sheets as applicable.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733257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41</a:t>
            </a:fld>
            <a:endParaRPr lang="en-US"/>
          </a:p>
        </p:txBody>
      </p:sp>
    </p:spTree>
    <p:extLst>
      <p:ext uri="{BB962C8B-B14F-4D97-AF65-F5344CB8AC3E}">
        <p14:creationId xmlns:p14="http://schemas.microsoft.com/office/powerpoint/2010/main" val="88453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ADA Amendments Act</a:t>
            </a:r>
            <a:r>
              <a:rPr lang="en-US" baseline="0" dirty="0"/>
              <a:t> of 2008 made important changes to the meaning and interpretation of the term “disability” under the ADA.</a:t>
            </a:r>
          </a:p>
          <a:p>
            <a:pPr defTabSz="931774">
              <a:defRPr/>
            </a:pPr>
            <a:endParaRPr lang="en-US" baseline="0" dirty="0"/>
          </a:p>
          <a:p>
            <a:pPr defTabSz="931774">
              <a:defRPr/>
            </a:pPr>
            <a:r>
              <a:rPr lang="en-US" dirty="0"/>
              <a:t>Under the ADA, anything</a:t>
            </a:r>
            <a:r>
              <a:rPr lang="en-US" baseline="0" dirty="0"/>
              <a:t> that substantially limits a major life activity (most mental and physical impairments) constitutes a disability.  </a:t>
            </a:r>
            <a:r>
              <a:rPr lang="en-US" b="0" dirty="0"/>
              <a:t>This includes conditions that impair immune, digestive, neurological, and bowel functions, as well as many others. </a:t>
            </a:r>
          </a:p>
          <a:p>
            <a:pPr defTabSz="931774">
              <a:defRPr/>
            </a:pPr>
            <a:endParaRPr lang="en-US" b="0" dirty="0"/>
          </a:p>
          <a:p>
            <a:pPr defTabSz="931774">
              <a:defRPr/>
            </a:pPr>
            <a:endParaRPr lang="en-US" b="0" baseline="0"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5542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1774">
              <a:defRPr/>
            </a:pPr>
            <a:r>
              <a:rPr lang="en-US" baseline="0" dirty="0"/>
              <a:t>The </a:t>
            </a:r>
            <a:r>
              <a:rPr lang="en-US" i="1" baseline="0" dirty="0"/>
              <a:t>sponsor’s</a:t>
            </a:r>
            <a:r>
              <a:rPr lang="en-US" baseline="0" dirty="0"/>
              <a:t> responsibility for students with a documented disability includes: </a:t>
            </a:r>
          </a:p>
          <a:p>
            <a:pPr defTabSz="931774">
              <a:defRPr/>
            </a:pPr>
            <a:endParaRPr lang="en-US" baseline="0" dirty="0"/>
          </a:p>
          <a:p>
            <a:pPr marL="174708" indent="-174708" defTabSz="931774">
              <a:buFont typeface="Arial" panose="020B0604020202020204" pitchFamily="34" charset="0"/>
              <a:buChar char="•"/>
              <a:defRPr/>
            </a:pPr>
            <a:r>
              <a:rPr lang="en-US" dirty="0"/>
              <a:t>Ensuring access to facilities for participants with disabilities including: accessible parking lots, entrances and exits, halls, elevators, restrooms, allowing service animals, Braille signage, and alternative arrangements for service. </a:t>
            </a:r>
          </a:p>
          <a:p>
            <a:pPr marL="174708" indent="-174708" defTabSz="931774">
              <a:buFont typeface="Arial" panose="020B0604020202020204" pitchFamily="34" charset="0"/>
              <a:buChar char="•"/>
              <a:defRPr/>
            </a:pPr>
            <a:r>
              <a:rPr lang="en-US" dirty="0"/>
              <a:t>Providing information i</a:t>
            </a:r>
            <a:r>
              <a:rPr lang="en-US" baseline="0" dirty="0"/>
              <a:t>n alternative formats, if needed. For example: </a:t>
            </a:r>
            <a:r>
              <a:rPr lang="en-US" dirty="0"/>
              <a:t>Braille program materials</a:t>
            </a:r>
            <a:r>
              <a:rPr lang="en-US" baseline="0" dirty="0"/>
              <a:t> and </a:t>
            </a:r>
            <a:r>
              <a:rPr lang="en-US" dirty="0"/>
              <a:t>sign language interpreters. </a:t>
            </a:r>
          </a:p>
          <a:p>
            <a:pPr marL="174708" indent="-174708" defTabSz="931774">
              <a:buFont typeface="Arial" panose="020B0604020202020204" pitchFamily="34" charset="0"/>
              <a:buChar char="•"/>
              <a:defRPr/>
            </a:pPr>
            <a:r>
              <a:rPr lang="en-US" b="0" dirty="0"/>
              <a:t>Providing meal modifications for students with disabilities when documented in writing by a </a:t>
            </a:r>
            <a:r>
              <a:rPr lang="en-US" b="0" baseline="0" dirty="0"/>
              <a:t>licensed healthcare professional. </a:t>
            </a:r>
          </a:p>
          <a:p>
            <a:pPr marL="0" indent="0" defTabSz="931774">
              <a:buFont typeface="Arial" panose="020B0604020202020204" pitchFamily="34" charset="0"/>
              <a:buNone/>
              <a:defRPr/>
            </a:pPr>
            <a:endParaRPr lang="en-US" b="0" baseline="0" dirty="0"/>
          </a:p>
          <a:p>
            <a:pPr marL="0" indent="0" defTabSz="931774">
              <a:buFont typeface="Arial" panose="020B0604020202020204" pitchFamily="34" charset="0"/>
              <a:buNone/>
              <a:defRPr/>
            </a:pPr>
            <a:r>
              <a:rPr lang="en-US" b="0" baseline="0" dirty="0"/>
              <a:t>These accommodations may be made through cooperation from the sponsor and the food service department. Information on accommodations must be made available to households by including it on the website and/or in enrollment or program information. </a:t>
            </a:r>
            <a:endParaRPr lang="en-US" b="0"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44748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a:t>
            </a:r>
            <a:r>
              <a:rPr lang="en-US" b="0" baseline="0" dirty="0"/>
              <a:t> process of providing modified meals for students with disabilities should be as inclusive as possible. It is essential to work collaboratively with parents and guardians to ensure students receive a safe meal and have equal opportunity to participate in the child nutrition programs.</a:t>
            </a:r>
            <a:endParaRPr lang="en-US" b="0" dirty="0"/>
          </a:p>
          <a:p>
            <a:pPr marL="0" indent="0" defTabSz="931774">
              <a:buFont typeface="Arial" panose="020B0604020202020204" pitchFamily="34" charset="0"/>
              <a:buNone/>
              <a:defRPr/>
            </a:pPr>
            <a:endParaRPr lang="en-US" b="0" baseline="0" dirty="0"/>
          </a:p>
          <a:p>
            <a:pPr marL="0" indent="0" defTabSz="931774">
              <a:buFont typeface="Arial" panose="020B0604020202020204" pitchFamily="34" charset="0"/>
              <a:buNone/>
              <a:defRPr/>
            </a:pPr>
            <a:r>
              <a:rPr lang="en-US" b="0" dirty="0"/>
              <a:t>Sponsors must make meal modifications for students with disabilities when documented in writing by a </a:t>
            </a:r>
            <a:r>
              <a:rPr lang="en-US" b="0" baseline="0" dirty="0"/>
              <a:t>licensed healthcare professional. The requested meal modifications must be related to the disability or limitations caused by the disability. </a:t>
            </a:r>
            <a:r>
              <a:rPr lang="en-US" dirty="0"/>
              <a:t>Sponsors must obtain a written medical statement from a licensed healthcare professional in order to receive reimbursement for meal modifications when they do not meet program meal pattern requirements.  </a:t>
            </a:r>
          </a:p>
          <a:p>
            <a:pPr marL="0" indent="0" defTabSz="931774">
              <a:buFont typeface="Arial" panose="020B0604020202020204" pitchFamily="34" charset="0"/>
              <a:buNone/>
              <a:defRPr/>
            </a:pPr>
            <a:endParaRPr lang="en-US" b="0" baseline="0" dirty="0"/>
          </a:p>
          <a:p>
            <a:pPr marL="0" indent="0" defTabSz="931774">
              <a:buFont typeface="Arial" panose="020B0604020202020204" pitchFamily="34" charset="0"/>
              <a:buNone/>
              <a:defRPr/>
            </a:pPr>
            <a:r>
              <a:rPr lang="en-US" b="0" baseline="0" dirty="0"/>
              <a:t>Any meal modification that can be made within the meal pattern does not require a statement from a licensed healthcare professional. However, sponsors are encouraged to have a policy in place explaining if or how accommodation requests will be handled for reasons other than disabilities or without documentation.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624409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are some examples of when to obtain medical documentation versus when you may be able to make accommodations without medical documentation.</a:t>
            </a:r>
          </a:p>
          <a:p>
            <a:endParaRPr lang="en-US" dirty="0"/>
          </a:p>
          <a:p>
            <a:r>
              <a:rPr lang="en-US" dirty="0"/>
              <a:t>For example, if a student can only consume almond milk, cannot consume raw fruits or vegetables, or requires larger serving sizes, these accommodations would need to be supported with a medical statement since they do not (or likely would not) meet the meal pattern requirements.</a:t>
            </a:r>
          </a:p>
          <a:p>
            <a:endParaRPr lang="en-US" dirty="0"/>
          </a:p>
          <a:p>
            <a:r>
              <a:rPr lang="en-US" dirty="0"/>
              <a:t>In cases of requests for accommodations for preferences or requests without medical documentation, sponsors may choose to accommodate, but meals must still meet the meal pattern requirements. For example, a student who prefers a vegetarian diet may be accommodated using Offer versus Serve. A student requesting lactose-free milk without medical documentation could be accommodated by purchasing lactose-free milk. Lactose-free cow’s milk </a:t>
            </a:r>
            <a:r>
              <a:rPr lang="en-US" i="1" dirty="0"/>
              <a:t>does</a:t>
            </a:r>
            <a:r>
              <a:rPr lang="en-US" dirty="0"/>
              <a:t> meet the meal pattern requirements. </a:t>
            </a:r>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3125436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talk about accommodations for persons with Limited English Proficiency. Persons with LEP do not speak English as their primary language and have limited ability to read, speak, write, or understand English. </a:t>
            </a:r>
          </a:p>
        </p:txBody>
      </p:sp>
      <p:sp>
        <p:nvSpPr>
          <p:cNvPr id="4" name="Slide Number Placeholder 3"/>
          <p:cNvSpPr>
            <a:spLocks noGrp="1"/>
          </p:cNvSpPr>
          <p:nvPr>
            <p:ph type="sldNum" sz="quarter" idx="5"/>
          </p:nvPr>
        </p:nvSpPr>
        <p:spPr/>
        <p:txBody>
          <a:bodyPr/>
          <a:lstStyle/>
          <a:p>
            <a:fld id="{D25BD820-79E5-4BDB-BC53-FD8D7A957165}" type="slidenum">
              <a:rPr lang="en-US" smtClean="0"/>
              <a:t>46</a:t>
            </a:fld>
            <a:endParaRPr lang="en-US"/>
          </a:p>
        </p:txBody>
      </p:sp>
    </p:spTree>
    <p:extLst>
      <p:ext uri="{BB962C8B-B14F-4D97-AF65-F5344CB8AC3E}">
        <p14:creationId xmlns:p14="http://schemas.microsoft.com/office/powerpoint/2010/main" val="179759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Organizations participating in the USDA Child Nutrition Programs have a responsibility</a:t>
            </a:r>
            <a:r>
              <a:rPr lang="en-US" sz="1800" baseline="0" dirty="0"/>
              <a:t> to take reasonable steps </a:t>
            </a:r>
            <a:r>
              <a:rPr lang="en-US" sz="1800" dirty="0"/>
              <a:t>to ensure meaningful access to their programs and activities by those with Limited</a:t>
            </a:r>
            <a:r>
              <a:rPr lang="en-US" sz="1800" baseline="0" dirty="0"/>
              <a:t> English Proficiency. Meaningful access is accomplished my providing reasonable, timely, competent, accurate, and effective language services to individuals with LEP. </a:t>
            </a:r>
            <a:endParaRPr lang="en-US" sz="1800" dirty="0"/>
          </a:p>
          <a:p>
            <a:pPr algn="l"/>
            <a:endParaRPr lang="en-US" sz="1800" b="0" i="0" u="none" strike="noStrike" baseline="0" dirty="0">
              <a:latin typeface="CIDFont+F2"/>
            </a:endParaRPr>
          </a:p>
          <a:p>
            <a:r>
              <a:rPr lang="en-US" sz="1800" dirty="0"/>
              <a:t>Utilize the following when determining the need for LEP</a:t>
            </a:r>
            <a:r>
              <a:rPr lang="en-US" sz="1800" baseline="0" dirty="0"/>
              <a:t> services:  </a:t>
            </a:r>
          </a:p>
          <a:p>
            <a:pPr marL="171450" indent="-171450">
              <a:buFont typeface="Arial" panose="020B0604020202020204" pitchFamily="34" charset="0"/>
              <a:buChar char="•"/>
            </a:pPr>
            <a:r>
              <a:rPr lang="en-US" sz="1800" baseline="0" dirty="0"/>
              <a:t>The number and proportion of LEP persons served or encountered by the program;</a:t>
            </a:r>
          </a:p>
          <a:p>
            <a:pPr marL="171450" indent="-171450">
              <a:buFont typeface="Arial" panose="020B0604020202020204" pitchFamily="34" charset="0"/>
              <a:buChar char="•"/>
            </a:pPr>
            <a:r>
              <a:rPr lang="en-US" sz="1800" baseline="0" dirty="0"/>
              <a:t>The frequency with which LEP individuals come into contact with program;</a:t>
            </a:r>
          </a:p>
          <a:p>
            <a:pPr marL="171450" indent="-171450">
              <a:buFont typeface="Arial" panose="020B0604020202020204" pitchFamily="34" charset="0"/>
              <a:buChar char="•"/>
            </a:pPr>
            <a:r>
              <a:rPr lang="en-US" sz="1800" baseline="0" dirty="0"/>
              <a:t>Determine the importance to LEP persons of your program activities and services; </a:t>
            </a:r>
          </a:p>
          <a:p>
            <a:pPr marL="171450" indent="-171450">
              <a:buFont typeface="Arial" panose="020B0604020202020204" pitchFamily="34" charset="0"/>
              <a:buChar char="•"/>
            </a:pPr>
            <a:r>
              <a:rPr lang="en-US" sz="1800" baseline="0" dirty="0"/>
              <a:t>Determine the resources available to the recipient and costs </a:t>
            </a:r>
          </a:p>
          <a:p>
            <a:pPr algn="l"/>
            <a:endParaRPr lang="en-US" sz="1800" b="0" i="0" u="none" strike="noStrike" baseline="0" dirty="0">
              <a:latin typeface="CIDFont+F2"/>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147188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To make accommodations for individuals with LEP, consider the following: </a:t>
            </a:r>
          </a:p>
          <a:p>
            <a:endParaRPr lang="en-US" sz="1200" dirty="0"/>
          </a:p>
          <a:p>
            <a:pPr marL="171450" indent="-171450">
              <a:buFont typeface="Arial" panose="020B0604020202020204" pitchFamily="34" charset="0"/>
              <a:buChar char="•"/>
            </a:pPr>
            <a:r>
              <a:rPr lang="en-US" sz="1200" dirty="0"/>
              <a:t>Interpreters</a:t>
            </a:r>
            <a:r>
              <a:rPr lang="en-US" sz="1200" baseline="0" dirty="0"/>
              <a:t>, whether staff, contracted, or volunteer, must be competent and demonstrate ability to communicate information accurately in both English and the other language. They must also understand and follow confidentiality rules. A language interpreter may be a bilingual staff member that can competently and confidentially assist with translating and interpreting program information. It is important for an interpreter to also understand the terms and concepts you are speaking about in both languages. </a:t>
            </a:r>
            <a:r>
              <a:rPr lang="en-US" sz="1200" b="1" baseline="0" dirty="0"/>
              <a:t>Children may not be used as interpreters.</a:t>
            </a:r>
          </a:p>
          <a:p>
            <a:pPr marL="171450" indent="-171450">
              <a:buFont typeface="Arial" panose="020B0604020202020204" pitchFamily="34" charset="0"/>
              <a:buChar char="•"/>
            </a:pPr>
            <a:endParaRPr lang="en-US" sz="1200" b="1" baseline="0" dirty="0"/>
          </a:p>
          <a:p>
            <a:pPr marL="171450" indent="-171450">
              <a:buFont typeface="Arial" panose="020B0604020202020204" pitchFamily="34" charset="0"/>
              <a:buChar char="•"/>
            </a:pPr>
            <a:r>
              <a:rPr lang="en-US" sz="1200" baseline="0" dirty="0"/>
              <a:t>Know how to access language lines or video interpreting to assist in communicating with households or students with LEP. </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en-US" sz="1200" baseline="0" dirty="0"/>
              <a:t>Contact local community organizations to determine if they may be able to assist you in communicating with households. </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en-US" sz="1200" baseline="0" dirty="0"/>
              <a:t>And provide translated written materials. </a:t>
            </a:r>
            <a:r>
              <a:rPr lang="en-US" sz="1200" dirty="0"/>
              <a:t>The USDA provides the free and reduced-price meal prototype application in over thirt</a:t>
            </a:r>
            <a:r>
              <a:rPr lang="en-US" sz="1200" baseline="0" dirty="0"/>
              <a:t>y-three</a:t>
            </a:r>
            <a:r>
              <a:rPr lang="en-US" sz="1200" dirty="0"/>
              <a:t> languages. CDE School Nutrition has school meal eligibility and program outreach materials available in English and Spanish. If the required language is not available, translation services are an allowable school nutrition program expense. </a:t>
            </a:r>
          </a:p>
          <a:p>
            <a:endParaRPr lang="en-US" sz="1200" dirty="0"/>
          </a:p>
          <a:p>
            <a:pPr>
              <a:spcAft>
                <a:spcPts val="611"/>
              </a:spcAft>
            </a:pPr>
            <a:r>
              <a:rPr lang="en-US" sz="1200" dirty="0"/>
              <a:t>For more information see the USDA Memorandum linked on this slide.</a:t>
            </a:r>
            <a:endParaRPr lang="en-US" sz="1200" i="1"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3770079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If many of your participants and households speak Spanish, you should:</a:t>
            </a:r>
          </a:p>
          <a:p>
            <a:pPr marL="0" indent="0">
              <a:buNone/>
            </a:pPr>
            <a:r>
              <a:rPr lang="en-US" dirty="0"/>
              <a:t>A: Provide program material in Spanish</a:t>
            </a:r>
          </a:p>
          <a:p>
            <a:pPr marL="0" indent="0">
              <a:buNone/>
            </a:pPr>
            <a:r>
              <a:rPr lang="en-US" dirty="0"/>
              <a:t>B: Know how to request qualified translators</a:t>
            </a:r>
          </a:p>
          <a:p>
            <a:pPr marL="0" indent="0">
              <a:buNone/>
            </a:pPr>
            <a:r>
              <a:rPr lang="en-US" dirty="0"/>
              <a:t>C: Allow children to translate for households</a:t>
            </a:r>
          </a:p>
          <a:p>
            <a:pPr marL="0" indent="0">
              <a:buNone/>
            </a:pPr>
            <a:r>
              <a:rPr lang="en-US" dirty="0"/>
              <a:t>D: A and B</a:t>
            </a:r>
          </a:p>
          <a:p>
            <a:pPr marL="0" indent="0">
              <a:buNone/>
            </a:pPr>
            <a:endParaRPr lang="en-US" dirty="0"/>
          </a:p>
          <a:p>
            <a:pPr marL="0" indent="0">
              <a:buNone/>
            </a:pPr>
            <a:r>
              <a:rPr lang="en-US" b="1" dirty="0"/>
              <a:t>*click for answer*</a:t>
            </a:r>
          </a:p>
          <a:p>
            <a:pPr marL="0" indent="0">
              <a:buNone/>
            </a:pPr>
            <a:r>
              <a:rPr lang="en-US" dirty="0"/>
              <a:t>Answer: A and B</a:t>
            </a:r>
          </a:p>
          <a:p>
            <a:pPr marL="0" indent="0">
              <a:buNone/>
            </a:pPr>
            <a:r>
              <a:rPr lang="en-US" dirty="0"/>
              <a:t>Remember, children may not act as translators. All translators and interpreters should be qualified and competent to relay program information. </a:t>
            </a: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449687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50</a:t>
            </a:fld>
            <a:endParaRPr lang="en-US"/>
          </a:p>
        </p:txBody>
      </p:sp>
    </p:spTree>
    <p:extLst>
      <p:ext uri="{BB962C8B-B14F-4D97-AF65-F5344CB8AC3E}">
        <p14:creationId xmlns:p14="http://schemas.microsoft.com/office/powerpoint/2010/main" val="309650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Listed here are the required training topics that we will cover in this training. These must also be included with all staff civil rights training.</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2871730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Compliance with the civil rights requirements is assessed during reviews. Non-compliance will be addressed in the corrective action plan and the sponsor must indicate the immediate corrective action taken as well as the process or plan in place to ensure future compliance. You can view the review information, including the civil rights questions and tips on our child nutrition program reviews webpage. </a:t>
            </a:r>
            <a:endParaRPr lang="en-US" baseline="0"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4044871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examples of noncompliance include denying an individual or household the opportunity to apply for FNS program benefits or services on the basis of a protected class, providing FNS program services or benefits in a dissimilar manner, or selecting program sites or facilities in a manner that denies an individual access to program benefits, assistance, or services on the basis of a protected class.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2185025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covered a lot today, so here is a summary of the main points. This information is also included on the civil rights requirements self-check to assist you in meeting all requirements. </a:t>
            </a:r>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922940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are the main resources related to civil rights. The CDE School Nutrition civil rights webpage contains all the resources, training, and templates that we discussed today. You can also use ICN’s “Focus on the Customer” training as a resource for additional customer service training. </a:t>
            </a:r>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292482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want to call attention to new resource, the civil rights requirements self-check. This resource is designed to help you check that all civil rights requirements are in place for the upcoming school year and take action on any that may need to be completed. We are going to drop it in the chat so you can follow along and make notes if needed today. This is also available on our civil rights webpage.</a:t>
            </a:r>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7</a:t>
            </a:fld>
            <a:endParaRPr lang="en-US"/>
          </a:p>
        </p:txBody>
      </p:sp>
    </p:spTree>
    <p:extLst>
      <p:ext uri="{BB962C8B-B14F-4D97-AF65-F5344CB8AC3E}">
        <p14:creationId xmlns:p14="http://schemas.microsoft.com/office/powerpoint/2010/main" val="20095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 by reviewing the background and purpose of our civil rights. </a:t>
            </a:r>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8</a:t>
            </a:fld>
            <a:endParaRPr lang="en-US"/>
          </a:p>
        </p:txBody>
      </p:sp>
    </p:spTree>
    <p:extLst>
      <p:ext uri="{BB962C8B-B14F-4D97-AF65-F5344CB8AC3E}">
        <p14:creationId xmlns:p14="http://schemas.microsoft.com/office/powerpoint/2010/main" val="163148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Civil rights refer to the rights of “personal liberty” guaranteed by the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Amendments to the US Constitution and Acts of Congress and to the fair and equitable treatment of all customers and employees. There are numerous civil rights acts and laws that were enacted over the course of the last 50 years, and it began with Title VI (six) of the Civil Rights Act of 1964. This act led the way and addressed discrimination in relation to race, color, and national origin in programs and activities that receive federal financial assistance.</a:t>
            </a:r>
            <a:endParaRPr lang="en-US" dirty="0"/>
          </a:p>
          <a:p>
            <a:endParaRPr lang="en-US" dirty="0"/>
          </a:p>
        </p:txBody>
      </p:sp>
      <p:sp>
        <p:nvSpPr>
          <p:cNvPr id="4" name="Slide Number Placeholder 3"/>
          <p:cNvSpPr>
            <a:spLocks noGrp="1"/>
          </p:cNvSpPr>
          <p:nvPr>
            <p:ph type="sldNum" sz="quarter" idx="5"/>
          </p:nvPr>
        </p:nvSpPr>
        <p:spPr/>
        <p:txBody>
          <a:bodyPr/>
          <a:lstStyle/>
          <a:p>
            <a:fld id="{D25BD820-79E5-4BDB-BC53-FD8D7A957165}" type="slidenum">
              <a:rPr lang="en-US" smtClean="0"/>
              <a:t>9</a:t>
            </a:fld>
            <a:endParaRPr lang="en-US"/>
          </a:p>
        </p:txBody>
      </p:sp>
    </p:spTree>
    <p:extLst>
      <p:ext uri="{BB962C8B-B14F-4D97-AF65-F5344CB8AC3E}">
        <p14:creationId xmlns:p14="http://schemas.microsoft.com/office/powerpoint/2010/main" val="353327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purpose of this training is to </a:t>
            </a:r>
            <a:r>
              <a:rPr lang="en-US" baseline="0" dirty="0"/>
              <a:t>provide guidance to ensure compliance with civil rights requirements and protect against discrimination in all our nutrition programs.</a:t>
            </a:r>
          </a:p>
          <a:p>
            <a:endParaRPr lang="en-US" baseline="0" dirty="0"/>
          </a:p>
          <a:p>
            <a:pPr marL="171450" indent="-171450">
              <a:buFont typeface="Arial" panose="020B0604020202020204" pitchFamily="34" charset="0"/>
              <a:buChar char="•"/>
            </a:pPr>
            <a:r>
              <a:rPr lang="en-US" dirty="0"/>
              <a:t>Our regulations direct us on the proper procedures to follow so that benefits of our programs are made available to all eligible persons in a non-discriminatory manner</a:t>
            </a:r>
            <a:endParaRPr lang="en-US" sz="1000" dirty="0"/>
          </a:p>
          <a:p>
            <a:pPr marL="171450" indent="-171450">
              <a:buFont typeface="Arial" panose="020B0604020202020204" pitchFamily="34" charset="0"/>
              <a:buChar char="•"/>
            </a:pPr>
            <a:r>
              <a:rPr lang="en-US" dirty="0"/>
              <a:t>All sponsors receiving federal money must implement civil rights requirements to be eligible for the child nutrition programs</a:t>
            </a:r>
            <a:endParaRPr lang="en-US" sz="1000" dirty="0"/>
          </a:p>
          <a:p>
            <a:pPr marL="171450" indent="-171450">
              <a:buFont typeface="Arial" panose="020B0604020202020204" pitchFamily="34" charset="0"/>
              <a:buChar char="•"/>
            </a:pPr>
            <a:r>
              <a:rPr lang="en-US" dirty="0"/>
              <a:t>Food and Nutrition Services (FNS) </a:t>
            </a:r>
            <a:r>
              <a:rPr lang="en-US" dirty="0">
                <a:hlinkClick r:id="rId3"/>
              </a:rPr>
              <a:t>Instruction 113 </a:t>
            </a:r>
            <a:r>
              <a:rPr lang="en-US" dirty="0"/>
              <a:t>is the federal regulation governing civil rights in the child nutrition programs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7/28/2023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2496871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9"/>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5617028"/>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13" name="Picture 12" descr="A picture containing logo&#10;&#10;Description automatically generated">
            <a:extLst>
              <a:ext uri="{FF2B5EF4-FFF2-40B4-BE49-F238E27FC236}">
                <a16:creationId xmlns:a16="http://schemas.microsoft.com/office/drawing/2014/main" id="{84EA44D7-CF9E-477E-9555-A546D920B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305398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0C34E36-DCD1-473D-85C1-6BDA39CB36E0}"/>
              </a:ext>
            </a:extLst>
          </p:cNvPr>
          <p:cNvSpPr>
            <a:spLocks noGrp="1"/>
          </p:cNvSpPr>
          <p:nvPr>
            <p:ph sz="half" idx="2"/>
          </p:nvPr>
        </p:nvSpPr>
        <p:spPr>
          <a:xfrm>
            <a:off x="91440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3560"/>
            <a:ext cx="9003323" cy="325902"/>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3" name="Picture 12" descr="A picture containing text&#10;&#10;Description automatically generated">
            <a:extLst>
              <a:ext uri="{FF2B5EF4-FFF2-40B4-BE49-F238E27FC236}">
                <a16:creationId xmlns:a16="http://schemas.microsoft.com/office/drawing/2014/main" id="{09E63B25-CD1D-42B7-9E11-4B23C0A079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535CBF5A-5B4F-4339-AA63-D6EA270D79DB}"/>
              </a:ext>
            </a:extLst>
          </p:cNvPr>
          <p:cNvSpPr>
            <a:spLocks noGrp="1"/>
          </p:cNvSpPr>
          <p:nvPr>
            <p:ph sz="half" idx="11"/>
          </p:nvPr>
        </p:nvSpPr>
        <p:spPr>
          <a:xfrm>
            <a:off x="635508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02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3560"/>
            <a:ext cx="9003323" cy="325902"/>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3" name="Picture 12" descr="A picture containing text&#10;&#10;Description automatically generated">
            <a:extLst>
              <a:ext uri="{FF2B5EF4-FFF2-40B4-BE49-F238E27FC236}">
                <a16:creationId xmlns:a16="http://schemas.microsoft.com/office/drawing/2014/main" id="{09E63B25-CD1D-42B7-9E11-4B23C0A079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3357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770711" y="1124712"/>
            <a:ext cx="3840480" cy="1200477"/>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210CEC67-CB1B-496B-86A1-568E011CF0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732" y="2241691"/>
            <a:ext cx="5114109" cy="325902"/>
          </a:xfrm>
          <a:prstGeom prst="rect">
            <a:avLst/>
          </a:prstGeom>
        </p:spPr>
      </p:pic>
      <p:sp>
        <p:nvSpPr>
          <p:cNvPr id="11" name="Content Placeholder 3">
            <a:extLst>
              <a:ext uri="{FF2B5EF4-FFF2-40B4-BE49-F238E27FC236}">
                <a16:creationId xmlns:a16="http://schemas.microsoft.com/office/drawing/2014/main" id="{00BECAD7-3F35-493C-93ED-47D9580F27CC}"/>
              </a:ext>
            </a:extLst>
          </p:cNvPr>
          <p:cNvSpPr>
            <a:spLocks noGrp="1"/>
          </p:cNvSpPr>
          <p:nvPr>
            <p:ph sz="half" idx="2"/>
          </p:nvPr>
        </p:nvSpPr>
        <p:spPr>
          <a:xfrm>
            <a:off x="591094" y="2677394"/>
            <a:ext cx="4614455" cy="3569154"/>
          </a:xfrm>
        </p:spPr>
        <p:txBody>
          <a:bodyPr/>
          <a:lstStyle>
            <a:lvl1pPr marL="0" indent="0" algn="ctr">
              <a:buFontTx/>
              <a:buNone/>
              <a:defRPr/>
            </a:lvl1pPr>
          </a:lstStyle>
          <a:p>
            <a:pPr lvl="0"/>
            <a:r>
              <a:rPr lang="en-US" dirty="0"/>
              <a:t>Click to edit Master text styles</a:t>
            </a:r>
          </a:p>
        </p:txBody>
      </p:sp>
    </p:spTree>
    <p:extLst>
      <p:ext uri="{BB962C8B-B14F-4D97-AF65-F5344CB8AC3E}">
        <p14:creationId xmlns:p14="http://schemas.microsoft.com/office/powerpoint/2010/main" val="3020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347472" y="347472"/>
            <a:ext cx="11552791" cy="594459"/>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210CEC67-CB1B-496B-86A1-568E011CF0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560"/>
            <a:ext cx="13768251" cy="325902"/>
          </a:xfrm>
          <a:prstGeom prst="rect">
            <a:avLst/>
          </a:prstGeom>
        </p:spPr>
      </p:pic>
      <p:pic>
        <p:nvPicPr>
          <p:cNvPr id="3" name="Picture 2" descr="Shape&#10;&#10;Description automatically generated">
            <a:extLst>
              <a:ext uri="{FF2B5EF4-FFF2-40B4-BE49-F238E27FC236}">
                <a16:creationId xmlns:a16="http://schemas.microsoft.com/office/drawing/2014/main" id="{E0CC3E6D-0351-4B24-8028-8BA3A7E0DA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183" y="1705550"/>
            <a:ext cx="1604610" cy="1600376"/>
          </a:xfrm>
          <a:prstGeom prst="rect">
            <a:avLst/>
          </a:prstGeom>
        </p:spPr>
      </p:pic>
      <p:pic>
        <p:nvPicPr>
          <p:cNvPr id="11" name="Picture 10" descr="Shape&#10;&#10;Description automatically generated">
            <a:extLst>
              <a:ext uri="{FF2B5EF4-FFF2-40B4-BE49-F238E27FC236}">
                <a16:creationId xmlns:a16="http://schemas.microsoft.com/office/drawing/2014/main" id="{6CF898D5-213B-481C-BA30-30EBC1001F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48958" y="1705550"/>
            <a:ext cx="1604610" cy="1600376"/>
          </a:xfrm>
          <a:prstGeom prst="rect">
            <a:avLst/>
          </a:prstGeom>
        </p:spPr>
      </p:pic>
      <p:pic>
        <p:nvPicPr>
          <p:cNvPr id="12" name="Picture 11" descr="Shape&#10;&#10;Description automatically generated">
            <a:extLst>
              <a:ext uri="{FF2B5EF4-FFF2-40B4-BE49-F238E27FC236}">
                <a16:creationId xmlns:a16="http://schemas.microsoft.com/office/drawing/2014/main" id="{015B184C-7EC8-41D8-90CF-4807C2538B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4733" y="1705550"/>
            <a:ext cx="1604610" cy="1600376"/>
          </a:xfrm>
          <a:prstGeom prst="rect">
            <a:avLst/>
          </a:prstGeom>
        </p:spPr>
      </p:pic>
      <p:pic>
        <p:nvPicPr>
          <p:cNvPr id="13" name="Picture 12" descr="Shape&#10;&#10;Description automatically generated">
            <a:extLst>
              <a:ext uri="{FF2B5EF4-FFF2-40B4-BE49-F238E27FC236}">
                <a16:creationId xmlns:a16="http://schemas.microsoft.com/office/drawing/2014/main" id="{6099BE28-A21B-4AE4-94B6-87925281C3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0508" y="1705550"/>
            <a:ext cx="1604610" cy="1600376"/>
          </a:xfrm>
          <a:prstGeom prst="rect">
            <a:avLst/>
          </a:prstGeom>
        </p:spPr>
      </p:pic>
      <p:pic>
        <p:nvPicPr>
          <p:cNvPr id="14" name="Picture 13" descr="Shape&#10;&#10;Description automatically generated">
            <a:extLst>
              <a:ext uri="{FF2B5EF4-FFF2-40B4-BE49-F238E27FC236}">
                <a16:creationId xmlns:a16="http://schemas.microsoft.com/office/drawing/2014/main" id="{DDEC5C88-BC5F-4619-8627-CB00780BA4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76283" y="1705550"/>
            <a:ext cx="1604610" cy="1600376"/>
          </a:xfrm>
          <a:prstGeom prst="rect">
            <a:avLst/>
          </a:prstGeom>
        </p:spPr>
      </p:pic>
      <p:sp>
        <p:nvSpPr>
          <p:cNvPr id="15" name="Title 1">
            <a:extLst>
              <a:ext uri="{FF2B5EF4-FFF2-40B4-BE49-F238E27FC236}">
                <a16:creationId xmlns:a16="http://schemas.microsoft.com/office/drawing/2014/main" id="{0E08D99B-BD82-4B9F-8F21-7248B19C4CB8}"/>
              </a:ext>
            </a:extLst>
          </p:cNvPr>
          <p:cNvSpPr txBox="1">
            <a:spLocks/>
          </p:cNvSpPr>
          <p:nvPr userDrawn="1"/>
        </p:nvSpPr>
        <p:spPr>
          <a:xfrm>
            <a:off x="833108" y="2209053"/>
            <a:ext cx="1884760"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6" name="Title 1">
            <a:extLst>
              <a:ext uri="{FF2B5EF4-FFF2-40B4-BE49-F238E27FC236}">
                <a16:creationId xmlns:a16="http://schemas.microsoft.com/office/drawing/2014/main" id="{2AB06DC7-D51A-44CA-B664-D013732FD859}"/>
              </a:ext>
            </a:extLst>
          </p:cNvPr>
          <p:cNvSpPr txBox="1">
            <a:spLocks/>
          </p:cNvSpPr>
          <p:nvPr userDrawn="1"/>
        </p:nvSpPr>
        <p:spPr>
          <a:xfrm>
            <a:off x="3008883" y="2209053"/>
            <a:ext cx="1884760"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7" name="Title 1">
            <a:extLst>
              <a:ext uri="{FF2B5EF4-FFF2-40B4-BE49-F238E27FC236}">
                <a16:creationId xmlns:a16="http://schemas.microsoft.com/office/drawing/2014/main" id="{0B33EEB4-E03E-478D-91E2-FB3EDF7B5F1A}"/>
              </a:ext>
            </a:extLst>
          </p:cNvPr>
          <p:cNvSpPr txBox="1">
            <a:spLocks/>
          </p:cNvSpPr>
          <p:nvPr userDrawn="1"/>
        </p:nvSpPr>
        <p:spPr>
          <a:xfrm>
            <a:off x="5184658" y="2209053"/>
            <a:ext cx="1884760"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8" name="Title 1">
            <a:extLst>
              <a:ext uri="{FF2B5EF4-FFF2-40B4-BE49-F238E27FC236}">
                <a16:creationId xmlns:a16="http://schemas.microsoft.com/office/drawing/2014/main" id="{ED6612C7-1C86-4E3E-A597-14DD1525BB31}"/>
              </a:ext>
            </a:extLst>
          </p:cNvPr>
          <p:cNvSpPr txBox="1">
            <a:spLocks/>
          </p:cNvSpPr>
          <p:nvPr userDrawn="1"/>
        </p:nvSpPr>
        <p:spPr>
          <a:xfrm>
            <a:off x="7360433" y="2209053"/>
            <a:ext cx="1884760"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9" name="Title 1">
            <a:extLst>
              <a:ext uri="{FF2B5EF4-FFF2-40B4-BE49-F238E27FC236}">
                <a16:creationId xmlns:a16="http://schemas.microsoft.com/office/drawing/2014/main" id="{720EB058-44BB-480F-AC32-FA18FE5F5BAA}"/>
              </a:ext>
            </a:extLst>
          </p:cNvPr>
          <p:cNvSpPr txBox="1">
            <a:spLocks/>
          </p:cNvSpPr>
          <p:nvPr userDrawn="1"/>
        </p:nvSpPr>
        <p:spPr>
          <a:xfrm>
            <a:off x="9536208" y="2209053"/>
            <a:ext cx="1884760"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4" name="Arrow: Right 3">
            <a:extLst>
              <a:ext uri="{FF2B5EF4-FFF2-40B4-BE49-F238E27FC236}">
                <a16:creationId xmlns:a16="http://schemas.microsoft.com/office/drawing/2014/main" id="{CADA30AF-EAEE-4335-AD18-955D8205576B}"/>
              </a:ext>
            </a:extLst>
          </p:cNvPr>
          <p:cNvSpPr/>
          <p:nvPr userDrawn="1"/>
        </p:nvSpPr>
        <p:spPr>
          <a:xfrm>
            <a:off x="2717868" y="2357395"/>
            <a:ext cx="291015" cy="296685"/>
          </a:xfrm>
          <a:prstGeom prst="rightArrow">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6163A97-0968-4636-8C11-9E7525F7D7FB}"/>
              </a:ext>
            </a:extLst>
          </p:cNvPr>
          <p:cNvSpPr/>
          <p:nvPr userDrawn="1"/>
        </p:nvSpPr>
        <p:spPr>
          <a:xfrm>
            <a:off x="4888210" y="2357395"/>
            <a:ext cx="291015" cy="296685"/>
          </a:xfrm>
          <a:prstGeom prst="rightArrow">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C996680-C4DC-46E5-91AB-3A944A274F40}"/>
              </a:ext>
            </a:extLst>
          </p:cNvPr>
          <p:cNvSpPr/>
          <p:nvPr userDrawn="1"/>
        </p:nvSpPr>
        <p:spPr>
          <a:xfrm>
            <a:off x="7069418" y="2357395"/>
            <a:ext cx="291015" cy="296685"/>
          </a:xfrm>
          <a:prstGeom prst="rightArrow">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6C37969-E8B0-42B6-AED0-D89CAC660D5F}"/>
              </a:ext>
            </a:extLst>
          </p:cNvPr>
          <p:cNvSpPr/>
          <p:nvPr userDrawn="1"/>
        </p:nvSpPr>
        <p:spPr>
          <a:xfrm>
            <a:off x="9239760" y="2357395"/>
            <a:ext cx="291015" cy="296685"/>
          </a:xfrm>
          <a:prstGeom prst="rightArrow">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AE0E4E84-F314-4391-AF92-98B49E83D2E6}"/>
              </a:ext>
            </a:extLst>
          </p:cNvPr>
          <p:cNvSpPr>
            <a:spLocks noGrp="1"/>
          </p:cNvSpPr>
          <p:nvPr>
            <p:ph sz="half" idx="2"/>
          </p:nvPr>
        </p:nvSpPr>
        <p:spPr>
          <a:xfrm>
            <a:off x="101926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4" name="Content Placeholder 3">
            <a:extLst>
              <a:ext uri="{FF2B5EF4-FFF2-40B4-BE49-F238E27FC236}">
                <a16:creationId xmlns:a16="http://schemas.microsoft.com/office/drawing/2014/main" id="{5C8ED39F-308D-4560-A0A6-B50B59E59D6A}"/>
              </a:ext>
            </a:extLst>
          </p:cNvPr>
          <p:cNvSpPr>
            <a:spLocks noGrp="1"/>
          </p:cNvSpPr>
          <p:nvPr>
            <p:ph sz="half" idx="10"/>
          </p:nvPr>
        </p:nvSpPr>
        <p:spPr>
          <a:xfrm>
            <a:off x="324111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5" name="Content Placeholder 3">
            <a:extLst>
              <a:ext uri="{FF2B5EF4-FFF2-40B4-BE49-F238E27FC236}">
                <a16:creationId xmlns:a16="http://schemas.microsoft.com/office/drawing/2014/main" id="{C7ED1EE0-786C-40E7-A761-8685AC23DF02}"/>
              </a:ext>
            </a:extLst>
          </p:cNvPr>
          <p:cNvSpPr>
            <a:spLocks noGrp="1"/>
          </p:cNvSpPr>
          <p:nvPr>
            <p:ph sz="half" idx="11"/>
          </p:nvPr>
        </p:nvSpPr>
        <p:spPr>
          <a:xfrm>
            <a:off x="537167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6" name="Content Placeholder 3">
            <a:extLst>
              <a:ext uri="{FF2B5EF4-FFF2-40B4-BE49-F238E27FC236}">
                <a16:creationId xmlns:a16="http://schemas.microsoft.com/office/drawing/2014/main" id="{C05C0BAD-219B-46DC-AF4A-E625955D871E}"/>
              </a:ext>
            </a:extLst>
          </p:cNvPr>
          <p:cNvSpPr>
            <a:spLocks noGrp="1"/>
          </p:cNvSpPr>
          <p:nvPr>
            <p:ph sz="half" idx="12"/>
          </p:nvPr>
        </p:nvSpPr>
        <p:spPr>
          <a:xfrm>
            <a:off x="759266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7" name="Content Placeholder 3">
            <a:extLst>
              <a:ext uri="{FF2B5EF4-FFF2-40B4-BE49-F238E27FC236}">
                <a16:creationId xmlns:a16="http://schemas.microsoft.com/office/drawing/2014/main" id="{ADC2F410-5564-403D-B7A9-9B26D1BAED9B}"/>
              </a:ext>
            </a:extLst>
          </p:cNvPr>
          <p:cNvSpPr>
            <a:spLocks noGrp="1"/>
          </p:cNvSpPr>
          <p:nvPr>
            <p:ph sz="half" idx="13"/>
          </p:nvPr>
        </p:nvSpPr>
        <p:spPr>
          <a:xfrm>
            <a:off x="9768440"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Tree>
    <p:extLst>
      <p:ext uri="{BB962C8B-B14F-4D97-AF65-F5344CB8AC3E}">
        <p14:creationId xmlns:p14="http://schemas.microsoft.com/office/powerpoint/2010/main" val="664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Shape, polygon&#10;&#10;Description automatically generated">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20" y="1238137"/>
            <a:ext cx="5061210" cy="4381725"/>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12" name="Picture 11" descr="A picture containing text&#10;&#10;Description automatically generated">
            <a:extLst>
              <a:ext uri="{FF2B5EF4-FFF2-40B4-BE49-F238E27FC236}">
                <a16:creationId xmlns:a16="http://schemas.microsoft.com/office/drawing/2014/main" id="{B20FCD64-B66D-45AB-B22E-E7964CD90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
        <p:nvSpPr>
          <p:cNvPr id="6" name="Slide Number Placeholder 5">
            <a:extLst>
              <a:ext uri="{FF2B5EF4-FFF2-40B4-BE49-F238E27FC236}">
                <a16:creationId xmlns:a16="http://schemas.microsoft.com/office/drawing/2014/main" id="{8E1510CE-7B21-4A20-8D19-9B8B85F7019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325215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77016-1A10-4A03-9A68-B1CC307E2761}"/>
              </a:ext>
            </a:extLst>
          </p:cNvPr>
          <p:cNvSpPr/>
          <p:nvPr userDrawn="1"/>
        </p:nvSpPr>
        <p:spPr>
          <a:xfrm>
            <a:off x="0" y="0"/>
            <a:ext cx="12192000" cy="6858000"/>
          </a:xfrm>
          <a:prstGeom prst="rect">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0882"/>
            <a:ext cx="5061210" cy="4376234"/>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tx1"/>
                </a:solidFill>
                <a:latin typeface="Catseye Bold" panose="02000506060000020004" pitchFamily="50" charset="0"/>
              </a:defRPr>
            </a:lvl1pPr>
          </a:lstStyle>
          <a:p>
            <a:r>
              <a:rPr lang="en-US" dirty="0"/>
              <a:t>Click to edit Master title style</a:t>
            </a:r>
          </a:p>
        </p:txBody>
      </p:sp>
      <p:pic>
        <p:nvPicPr>
          <p:cNvPr id="6" name="Picture 5" descr="A picture containing logo&#10;&#10;Description automatically generated">
            <a:extLst>
              <a:ext uri="{FF2B5EF4-FFF2-40B4-BE49-F238E27FC236}">
                <a16:creationId xmlns:a16="http://schemas.microsoft.com/office/drawing/2014/main" id="{70501DB0-8874-44DA-A7ED-860C3FD57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6172200"/>
            <a:ext cx="2031741" cy="685800"/>
          </a:xfrm>
          <a:prstGeom prst="rect">
            <a:avLst/>
          </a:prstGeom>
        </p:spPr>
      </p:pic>
      <p:sp>
        <p:nvSpPr>
          <p:cNvPr id="7" name="Slide Number Placeholder 5">
            <a:extLst>
              <a:ext uri="{FF2B5EF4-FFF2-40B4-BE49-F238E27FC236}">
                <a16:creationId xmlns:a16="http://schemas.microsoft.com/office/drawing/2014/main" id="{3B2047F5-DD29-45A8-8E36-F09188152BBE}"/>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68122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7929154" y="1062796"/>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pic>
        <p:nvPicPr>
          <p:cNvPr id="9" name="Picture 8" descr="Shape, polygon&#10;&#10;Description automatically generated">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20" y="1238137"/>
            <a:ext cx="5061210" cy="4381725"/>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12" name="Picture 11" descr="A picture containing text&#10;&#10;Description automatically generated">
            <a:extLst>
              <a:ext uri="{FF2B5EF4-FFF2-40B4-BE49-F238E27FC236}">
                <a16:creationId xmlns:a16="http://schemas.microsoft.com/office/drawing/2014/main" id="{B20FCD64-B66D-45AB-B22E-E7964CD90A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pic>
        <p:nvPicPr>
          <p:cNvPr id="4" name="Picture 3" descr="Icon&#10;&#10;Description automatically generated">
            <a:extLst>
              <a:ext uri="{FF2B5EF4-FFF2-40B4-BE49-F238E27FC236}">
                <a16:creationId xmlns:a16="http://schemas.microsoft.com/office/drawing/2014/main" id="{417BACDC-1236-42CE-8D8A-76CF1EC16A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6677" y="2529537"/>
            <a:ext cx="1678644" cy="1451269"/>
          </a:xfrm>
          <a:prstGeom prst="rect">
            <a:avLst/>
          </a:prstGeom>
        </p:spPr>
      </p:pic>
      <p:pic>
        <p:nvPicPr>
          <p:cNvPr id="6" name="Picture 5" descr="Icon&#10;&#10;Description automatically generated">
            <a:extLst>
              <a:ext uri="{FF2B5EF4-FFF2-40B4-BE49-F238E27FC236}">
                <a16:creationId xmlns:a16="http://schemas.microsoft.com/office/drawing/2014/main" id="{C67D8B1E-4CC9-47AF-82B8-6A668C7C7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46677" y="677776"/>
            <a:ext cx="1678644" cy="1451269"/>
          </a:xfrm>
          <a:prstGeom prst="rect">
            <a:avLst/>
          </a:prstGeom>
        </p:spPr>
      </p:pic>
      <p:pic>
        <p:nvPicPr>
          <p:cNvPr id="8" name="Picture 7" descr="Icon&#10;&#10;Description automatically generated">
            <a:extLst>
              <a:ext uri="{FF2B5EF4-FFF2-40B4-BE49-F238E27FC236}">
                <a16:creationId xmlns:a16="http://schemas.microsoft.com/office/drawing/2014/main" id="{D71FD4EB-9849-4DA6-ABD3-6434FE24FE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6677" y="4381297"/>
            <a:ext cx="1678644" cy="1451269"/>
          </a:xfrm>
          <a:prstGeom prst="rect">
            <a:avLst/>
          </a:prstGeom>
        </p:spPr>
      </p:pic>
      <p:sp>
        <p:nvSpPr>
          <p:cNvPr id="13" name="Content Placeholder 2">
            <a:extLst>
              <a:ext uri="{FF2B5EF4-FFF2-40B4-BE49-F238E27FC236}">
                <a16:creationId xmlns:a16="http://schemas.microsoft.com/office/drawing/2014/main" id="{61E4BA84-BA93-4142-BC18-6B71C3E25BDF}"/>
              </a:ext>
            </a:extLst>
          </p:cNvPr>
          <p:cNvSpPr>
            <a:spLocks noGrp="1"/>
          </p:cNvSpPr>
          <p:nvPr>
            <p:ph idx="10"/>
          </p:nvPr>
        </p:nvSpPr>
        <p:spPr>
          <a:xfrm>
            <a:off x="7929154" y="291455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61BDDFDC-4D85-4A2B-BF3A-E55FC96BE04B}"/>
              </a:ext>
            </a:extLst>
          </p:cNvPr>
          <p:cNvSpPr>
            <a:spLocks noGrp="1"/>
          </p:cNvSpPr>
          <p:nvPr>
            <p:ph idx="11"/>
          </p:nvPr>
        </p:nvSpPr>
        <p:spPr>
          <a:xfrm>
            <a:off x="7929154" y="476631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1" name="Slide Number Placeholder 5">
            <a:extLst>
              <a:ext uri="{FF2B5EF4-FFF2-40B4-BE49-F238E27FC236}">
                <a16:creationId xmlns:a16="http://schemas.microsoft.com/office/drawing/2014/main" id="{E0380270-5E1D-4E12-8604-FAE87C2C5F26}"/>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75131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2F9EC0-463C-41AD-9BC0-20EBE428BEE4}"/>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7" name="Picture 6" descr="A picture containing text&#10;&#10;Description automatically generated">
            <a:extLst>
              <a:ext uri="{FF2B5EF4-FFF2-40B4-BE49-F238E27FC236}">
                <a16:creationId xmlns:a16="http://schemas.microsoft.com/office/drawing/2014/main" id="{8D221D24-8693-4F38-8D52-77046CA649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Tree>
    <p:extLst>
      <p:ext uri="{BB962C8B-B14F-4D97-AF65-F5344CB8AC3E}">
        <p14:creationId xmlns:p14="http://schemas.microsoft.com/office/powerpoint/2010/main" val="3451861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5617028"/>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13" name="Picture 12" descr="A picture containing logo&#10;&#10;Description automatically generated">
            <a:extLst>
              <a:ext uri="{FF2B5EF4-FFF2-40B4-BE49-F238E27FC236}">
                <a16:creationId xmlns:a16="http://schemas.microsoft.com/office/drawing/2014/main" id="{84EA44D7-CF9E-477E-9555-A546D920B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397374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4454434"/>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3" name="Picture 2" descr="A picture containing icon&#10;&#10;Description automatically generated">
            <a:extLst>
              <a:ext uri="{FF2B5EF4-FFF2-40B4-BE49-F238E27FC236}">
                <a16:creationId xmlns:a16="http://schemas.microsoft.com/office/drawing/2014/main" id="{D3CEEC9F-429A-48D2-92EE-8FBD814FC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9872" y="5156274"/>
            <a:ext cx="2212853" cy="1382638"/>
          </a:xfrm>
          <a:prstGeom prst="rect">
            <a:avLst/>
          </a:prstGeom>
        </p:spPr>
      </p:pic>
    </p:spTree>
    <p:extLst>
      <p:ext uri="{BB962C8B-B14F-4D97-AF65-F5344CB8AC3E}">
        <p14:creationId xmlns:p14="http://schemas.microsoft.com/office/powerpoint/2010/main" val="92579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9"/>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4454434"/>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3" name="Picture 2" descr="A picture containing icon&#10;&#10;Description automatically generated">
            <a:extLst>
              <a:ext uri="{FF2B5EF4-FFF2-40B4-BE49-F238E27FC236}">
                <a16:creationId xmlns:a16="http://schemas.microsoft.com/office/drawing/2014/main" id="{D3CEEC9F-429A-48D2-92EE-8FBD814FC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9872" y="5156274"/>
            <a:ext cx="2212853" cy="1382638"/>
          </a:xfrm>
          <a:prstGeom prst="rect">
            <a:avLst/>
          </a:prstGeom>
        </p:spPr>
      </p:pic>
    </p:spTree>
    <p:extLst>
      <p:ext uri="{BB962C8B-B14F-4D97-AF65-F5344CB8AC3E}">
        <p14:creationId xmlns:p14="http://schemas.microsoft.com/office/powerpoint/2010/main" val="408030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43" y="3568"/>
            <a:ext cx="12179312" cy="6850863"/>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285308" y="659675"/>
            <a:ext cx="5290457" cy="5617028"/>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pic>
        <p:nvPicPr>
          <p:cNvPr id="4" name="Picture 3">
            <a:extLst>
              <a:ext uri="{FF2B5EF4-FFF2-40B4-BE49-F238E27FC236}">
                <a16:creationId xmlns:a16="http://schemas.microsoft.com/office/drawing/2014/main" id="{E5333B72-FFE8-461E-BB64-59E5856F84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44000" y="5940031"/>
            <a:ext cx="2705877" cy="914400"/>
          </a:xfrm>
          <a:prstGeom prst="rect">
            <a:avLst/>
          </a:prstGeom>
        </p:spPr>
      </p:pic>
    </p:spTree>
    <p:extLst>
      <p:ext uri="{BB962C8B-B14F-4D97-AF65-F5344CB8AC3E}">
        <p14:creationId xmlns:p14="http://schemas.microsoft.com/office/powerpoint/2010/main" val="6293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43" y="3568"/>
            <a:ext cx="12179312"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Tree>
    <p:extLst>
      <p:ext uri="{BB962C8B-B14F-4D97-AF65-F5344CB8AC3E}">
        <p14:creationId xmlns:p14="http://schemas.microsoft.com/office/powerpoint/2010/main" val="326400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339"/>
            <a:ext cx="12169461" cy="6845321"/>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sp>
        <p:nvSpPr>
          <p:cNvPr id="5" name="Title 1">
            <a:extLst>
              <a:ext uri="{FF2B5EF4-FFF2-40B4-BE49-F238E27FC236}">
                <a16:creationId xmlns:a16="http://schemas.microsoft.com/office/drawing/2014/main" id="{BD3D645E-C2CB-405C-8551-4C97493488D5}"/>
              </a:ext>
            </a:extLst>
          </p:cNvPr>
          <p:cNvSpPr>
            <a:spLocks noGrp="1"/>
          </p:cNvSpPr>
          <p:nvPr>
            <p:ph type="title"/>
          </p:nvPr>
        </p:nvSpPr>
        <p:spPr>
          <a:xfrm>
            <a:off x="620486" y="659675"/>
            <a:ext cx="4643845" cy="5237033"/>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pic>
        <p:nvPicPr>
          <p:cNvPr id="7" name="Picture 6" descr="A picture containing logo&#10;&#10;Description automatically generated">
            <a:extLst>
              <a:ext uri="{FF2B5EF4-FFF2-40B4-BE49-F238E27FC236}">
                <a16:creationId xmlns:a16="http://schemas.microsoft.com/office/drawing/2014/main" id="{3F0A8770-255D-4C18-AAA8-A551EC7BE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spTree>
    <p:extLst>
      <p:ext uri="{BB962C8B-B14F-4D97-AF65-F5344CB8AC3E}">
        <p14:creationId xmlns:p14="http://schemas.microsoft.com/office/powerpoint/2010/main" val="394860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2773"/>
            <a:ext cx="12182136" cy="685245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620486" y="659675"/>
            <a:ext cx="4643845" cy="5242894"/>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7" name="Picture 6">
            <a:extLst>
              <a:ext uri="{FF2B5EF4-FFF2-40B4-BE49-F238E27FC236}">
                <a16:creationId xmlns:a16="http://schemas.microsoft.com/office/drawing/2014/main" id="{42A77839-758F-4562-BAB7-701C83EBB2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9469" y="5940031"/>
            <a:ext cx="2705877" cy="914400"/>
          </a:xfrm>
          <a:prstGeom prst="rect">
            <a:avLst/>
          </a:prstGeom>
        </p:spPr>
      </p:pic>
    </p:spTree>
    <p:extLst>
      <p:ext uri="{BB962C8B-B14F-4D97-AF65-F5344CB8AC3E}">
        <p14:creationId xmlns:p14="http://schemas.microsoft.com/office/powerpoint/2010/main" val="1175721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2773"/>
            <a:ext cx="12182135" cy="685245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AF98CC90-0869-4F67-AFBC-496E0C2AE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3492079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6338"/>
            <a:ext cx="12169459" cy="684532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9" name="Picture 8">
            <a:extLst>
              <a:ext uri="{FF2B5EF4-FFF2-40B4-BE49-F238E27FC236}">
                <a16:creationId xmlns:a16="http://schemas.microsoft.com/office/drawing/2014/main" id="{58BF0FC8-33B0-4F77-B56B-8FC3CF426A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44000" y="5940031"/>
            <a:ext cx="2705877" cy="914400"/>
          </a:xfrm>
          <a:prstGeom prst="rect">
            <a:avLst/>
          </a:prstGeom>
        </p:spPr>
      </p:pic>
    </p:spTree>
    <p:extLst>
      <p:ext uri="{BB962C8B-B14F-4D97-AF65-F5344CB8AC3E}">
        <p14:creationId xmlns:p14="http://schemas.microsoft.com/office/powerpoint/2010/main" val="8317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A9B5-6EEC-4644-8A84-981BAAC34AB1}"/>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9996C3B-8550-4D67-9CFD-DDBA085A645D}"/>
              </a:ext>
            </a:extLst>
          </p:cNvPr>
          <p:cNvSpPr>
            <a:spLocks noGrp="1"/>
          </p:cNvSpPr>
          <p:nvPr>
            <p:ph sz="half" idx="1"/>
          </p:nvPr>
        </p:nvSpPr>
        <p:spPr>
          <a:xfrm>
            <a:off x="914400" y="1600200"/>
            <a:ext cx="6652847" cy="4471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ED6B3160-76F7-4C9E-A95B-B54A69F15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63951"/>
            <a:ext cx="9003323" cy="325119"/>
          </a:xfrm>
          <a:prstGeom prst="rect">
            <a:avLst/>
          </a:prstGeom>
        </p:spPr>
      </p:pic>
      <p:sp>
        <p:nvSpPr>
          <p:cNvPr id="12" name="Slide Number Placeholder 5">
            <a:extLst>
              <a:ext uri="{FF2B5EF4-FFF2-40B4-BE49-F238E27FC236}">
                <a16:creationId xmlns:a16="http://schemas.microsoft.com/office/drawing/2014/main" id="{39FE48E8-0D84-41FC-8CC5-B1FA7C98BD50}"/>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8" name="Picture 7">
            <a:extLst>
              <a:ext uri="{FF2B5EF4-FFF2-40B4-BE49-F238E27FC236}">
                <a16:creationId xmlns:a16="http://schemas.microsoft.com/office/drawing/2014/main" id="{278F54E2-EDC1-47AD-AD86-2D876A19A7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395260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0C34E36-DCD1-473D-85C1-6BDA39CB36E0}"/>
              </a:ext>
            </a:extLst>
          </p:cNvPr>
          <p:cNvSpPr>
            <a:spLocks noGrp="1"/>
          </p:cNvSpPr>
          <p:nvPr>
            <p:ph sz="half" idx="2"/>
          </p:nvPr>
        </p:nvSpPr>
        <p:spPr>
          <a:xfrm>
            <a:off x="91440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63951"/>
            <a:ext cx="9003323" cy="325119"/>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535CBF5A-5B4F-4339-AA63-D6EA270D79DB}"/>
              </a:ext>
            </a:extLst>
          </p:cNvPr>
          <p:cNvSpPr>
            <a:spLocks noGrp="1"/>
          </p:cNvSpPr>
          <p:nvPr>
            <p:ph sz="half" idx="11"/>
          </p:nvPr>
        </p:nvSpPr>
        <p:spPr>
          <a:xfrm>
            <a:off x="635508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25A0C7BC-8839-4FD3-B7ED-EA43226E9B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3022188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63951"/>
            <a:ext cx="9003323" cy="325119"/>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id="{8FC89079-BA4A-4EB7-A252-0F5BEC0C23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288252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770711" y="1124712"/>
            <a:ext cx="3840480" cy="1200477"/>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3732" y="2312304"/>
            <a:ext cx="5114109" cy="184676"/>
          </a:xfrm>
          <a:prstGeom prst="rect">
            <a:avLst/>
          </a:prstGeom>
        </p:spPr>
      </p:pic>
      <p:sp>
        <p:nvSpPr>
          <p:cNvPr id="11" name="Content Placeholder 3">
            <a:extLst>
              <a:ext uri="{FF2B5EF4-FFF2-40B4-BE49-F238E27FC236}">
                <a16:creationId xmlns:a16="http://schemas.microsoft.com/office/drawing/2014/main" id="{00BECAD7-3F35-493C-93ED-47D9580F27CC}"/>
              </a:ext>
            </a:extLst>
          </p:cNvPr>
          <p:cNvSpPr>
            <a:spLocks noGrp="1"/>
          </p:cNvSpPr>
          <p:nvPr>
            <p:ph sz="half" idx="2"/>
          </p:nvPr>
        </p:nvSpPr>
        <p:spPr>
          <a:xfrm>
            <a:off x="591094" y="2677394"/>
            <a:ext cx="4614455" cy="3569154"/>
          </a:xfrm>
        </p:spPr>
        <p:txBody>
          <a:bodyPr/>
          <a:lstStyle>
            <a:lvl1pPr marL="0" indent="0" algn="ctr">
              <a:buFontTx/>
              <a:buNone/>
              <a:defRPr/>
            </a:lvl1pPr>
          </a:lstStyle>
          <a:p>
            <a:pPr lvl="0"/>
            <a:r>
              <a:rPr lang="en-US" dirty="0"/>
              <a:t>Click to edit Master text styles</a:t>
            </a:r>
          </a:p>
        </p:txBody>
      </p:sp>
      <p:pic>
        <p:nvPicPr>
          <p:cNvPr id="12" name="Picture 11">
            <a:extLst>
              <a:ext uri="{FF2B5EF4-FFF2-40B4-BE49-F238E27FC236}">
                <a16:creationId xmlns:a16="http://schemas.microsoft.com/office/drawing/2014/main" id="{64607A66-1765-4A0F-BF5F-D4283055C7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369592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285308" y="659675"/>
            <a:ext cx="5290457" cy="5617028"/>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pic>
        <p:nvPicPr>
          <p:cNvPr id="4" name="Picture 3" descr="A picture containing text&#10;&#10;Description automatically generated">
            <a:extLst>
              <a:ext uri="{FF2B5EF4-FFF2-40B4-BE49-F238E27FC236}">
                <a16:creationId xmlns:a16="http://schemas.microsoft.com/office/drawing/2014/main" id="{E5333B72-FFE8-461E-BB64-59E5856F84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0031"/>
            <a:ext cx="2705878" cy="914400"/>
          </a:xfrm>
          <a:prstGeom prst="rect">
            <a:avLst/>
          </a:prstGeom>
        </p:spPr>
      </p:pic>
    </p:spTree>
    <p:extLst>
      <p:ext uri="{BB962C8B-B14F-4D97-AF65-F5344CB8AC3E}">
        <p14:creationId xmlns:p14="http://schemas.microsoft.com/office/powerpoint/2010/main" val="2191584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347472" y="347472"/>
            <a:ext cx="11552791" cy="594459"/>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71634" y="863560"/>
            <a:ext cx="9024982" cy="325902"/>
          </a:xfrm>
          <a:prstGeom prst="rect">
            <a:avLst/>
          </a:prstGeom>
        </p:spPr>
      </p:pic>
      <p:pic>
        <p:nvPicPr>
          <p:cNvPr id="3" name="Picture 2">
            <a:extLst>
              <a:ext uri="{FF2B5EF4-FFF2-40B4-BE49-F238E27FC236}">
                <a16:creationId xmlns:a16="http://schemas.microsoft.com/office/drawing/2014/main" id="{E0CC3E6D-0351-4B24-8028-8BA3A7E0DA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3183" y="1812106"/>
            <a:ext cx="1604610" cy="1387263"/>
          </a:xfrm>
          <a:prstGeom prst="rect">
            <a:avLst/>
          </a:prstGeom>
        </p:spPr>
      </p:pic>
      <p:pic>
        <p:nvPicPr>
          <p:cNvPr id="11" name="Picture 10">
            <a:extLst>
              <a:ext uri="{FF2B5EF4-FFF2-40B4-BE49-F238E27FC236}">
                <a16:creationId xmlns:a16="http://schemas.microsoft.com/office/drawing/2014/main" id="{6CF898D5-213B-481C-BA30-30EBC1001F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8958" y="1812106"/>
            <a:ext cx="1604610" cy="1387263"/>
          </a:xfrm>
          <a:prstGeom prst="rect">
            <a:avLst/>
          </a:prstGeom>
        </p:spPr>
      </p:pic>
      <p:pic>
        <p:nvPicPr>
          <p:cNvPr id="12" name="Picture 11">
            <a:extLst>
              <a:ext uri="{FF2B5EF4-FFF2-40B4-BE49-F238E27FC236}">
                <a16:creationId xmlns:a16="http://schemas.microsoft.com/office/drawing/2014/main" id="{015B184C-7EC8-41D8-90CF-4807C2538B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24733" y="1812106"/>
            <a:ext cx="1604610" cy="1387263"/>
          </a:xfrm>
          <a:prstGeom prst="rect">
            <a:avLst/>
          </a:prstGeom>
        </p:spPr>
      </p:pic>
      <p:pic>
        <p:nvPicPr>
          <p:cNvPr id="13" name="Picture 12">
            <a:extLst>
              <a:ext uri="{FF2B5EF4-FFF2-40B4-BE49-F238E27FC236}">
                <a16:creationId xmlns:a16="http://schemas.microsoft.com/office/drawing/2014/main" id="{6099BE28-A21B-4AE4-94B6-87925281C3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0508" y="1812106"/>
            <a:ext cx="1604610" cy="1387263"/>
          </a:xfrm>
          <a:prstGeom prst="rect">
            <a:avLst/>
          </a:prstGeom>
        </p:spPr>
      </p:pic>
      <p:pic>
        <p:nvPicPr>
          <p:cNvPr id="14" name="Picture 13">
            <a:extLst>
              <a:ext uri="{FF2B5EF4-FFF2-40B4-BE49-F238E27FC236}">
                <a16:creationId xmlns:a16="http://schemas.microsoft.com/office/drawing/2014/main" id="{DDEC5C88-BC5F-4619-8627-CB00780BA4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76283" y="1812106"/>
            <a:ext cx="1604610" cy="1387263"/>
          </a:xfrm>
          <a:prstGeom prst="rect">
            <a:avLst/>
          </a:prstGeom>
        </p:spPr>
      </p:pic>
      <p:sp>
        <p:nvSpPr>
          <p:cNvPr id="15" name="Title 1">
            <a:extLst>
              <a:ext uri="{FF2B5EF4-FFF2-40B4-BE49-F238E27FC236}">
                <a16:creationId xmlns:a16="http://schemas.microsoft.com/office/drawing/2014/main" id="{0E08D99B-BD82-4B9F-8F21-7248B19C4CB8}"/>
              </a:ext>
            </a:extLst>
          </p:cNvPr>
          <p:cNvSpPr txBox="1">
            <a:spLocks/>
          </p:cNvSpPr>
          <p:nvPr userDrawn="1"/>
        </p:nvSpPr>
        <p:spPr>
          <a:xfrm>
            <a:off x="1060938" y="2168019"/>
            <a:ext cx="1470777"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6" name="Title 1">
            <a:extLst>
              <a:ext uri="{FF2B5EF4-FFF2-40B4-BE49-F238E27FC236}">
                <a16:creationId xmlns:a16="http://schemas.microsoft.com/office/drawing/2014/main" id="{2AB06DC7-D51A-44CA-B664-D013732FD859}"/>
              </a:ext>
            </a:extLst>
          </p:cNvPr>
          <p:cNvSpPr txBox="1">
            <a:spLocks/>
          </p:cNvSpPr>
          <p:nvPr userDrawn="1"/>
        </p:nvSpPr>
        <p:spPr>
          <a:xfrm>
            <a:off x="3241115" y="2168019"/>
            <a:ext cx="1418808"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7" name="Title 1">
            <a:extLst>
              <a:ext uri="{FF2B5EF4-FFF2-40B4-BE49-F238E27FC236}">
                <a16:creationId xmlns:a16="http://schemas.microsoft.com/office/drawing/2014/main" id="{0B33EEB4-E03E-478D-91E2-FB3EDF7B5F1A}"/>
              </a:ext>
            </a:extLst>
          </p:cNvPr>
          <p:cNvSpPr txBox="1">
            <a:spLocks/>
          </p:cNvSpPr>
          <p:nvPr userDrawn="1"/>
        </p:nvSpPr>
        <p:spPr>
          <a:xfrm>
            <a:off x="5421923" y="2168019"/>
            <a:ext cx="1412632"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8" name="Title 1">
            <a:extLst>
              <a:ext uri="{FF2B5EF4-FFF2-40B4-BE49-F238E27FC236}">
                <a16:creationId xmlns:a16="http://schemas.microsoft.com/office/drawing/2014/main" id="{ED6612C7-1C86-4E3E-A597-14DD1525BB31}"/>
              </a:ext>
            </a:extLst>
          </p:cNvPr>
          <p:cNvSpPr txBox="1">
            <a:spLocks/>
          </p:cNvSpPr>
          <p:nvPr userDrawn="1"/>
        </p:nvSpPr>
        <p:spPr>
          <a:xfrm>
            <a:off x="7592665" y="2168019"/>
            <a:ext cx="1428243"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19" name="Title 1">
            <a:extLst>
              <a:ext uri="{FF2B5EF4-FFF2-40B4-BE49-F238E27FC236}">
                <a16:creationId xmlns:a16="http://schemas.microsoft.com/office/drawing/2014/main" id="{720EB058-44BB-480F-AC32-FA18FE5F5BAA}"/>
              </a:ext>
            </a:extLst>
          </p:cNvPr>
          <p:cNvSpPr txBox="1">
            <a:spLocks/>
          </p:cNvSpPr>
          <p:nvPr userDrawn="1"/>
        </p:nvSpPr>
        <p:spPr>
          <a:xfrm>
            <a:off x="9768440" y="2168019"/>
            <a:ext cx="1450377"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t>Click to edit Master title style</a:t>
            </a:r>
          </a:p>
        </p:txBody>
      </p:sp>
      <p:sp>
        <p:nvSpPr>
          <p:cNvPr id="4" name="Arrow: Right 3">
            <a:extLst>
              <a:ext uri="{FF2B5EF4-FFF2-40B4-BE49-F238E27FC236}">
                <a16:creationId xmlns:a16="http://schemas.microsoft.com/office/drawing/2014/main" id="{CADA30AF-EAEE-4335-AD18-955D8205576B}"/>
              </a:ext>
            </a:extLst>
          </p:cNvPr>
          <p:cNvSpPr/>
          <p:nvPr userDrawn="1"/>
        </p:nvSpPr>
        <p:spPr>
          <a:xfrm>
            <a:off x="2717868" y="2357395"/>
            <a:ext cx="291015" cy="296685"/>
          </a:xfrm>
          <a:prstGeom prst="rightArrow">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6163A97-0968-4636-8C11-9E7525F7D7FB}"/>
              </a:ext>
            </a:extLst>
          </p:cNvPr>
          <p:cNvSpPr/>
          <p:nvPr userDrawn="1"/>
        </p:nvSpPr>
        <p:spPr>
          <a:xfrm>
            <a:off x="4888210" y="2357395"/>
            <a:ext cx="291015" cy="296685"/>
          </a:xfrm>
          <a:prstGeom prst="rightArrow">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C996680-C4DC-46E5-91AB-3A944A274F40}"/>
              </a:ext>
            </a:extLst>
          </p:cNvPr>
          <p:cNvSpPr/>
          <p:nvPr userDrawn="1"/>
        </p:nvSpPr>
        <p:spPr>
          <a:xfrm>
            <a:off x="7069418" y="2357395"/>
            <a:ext cx="291015" cy="296685"/>
          </a:xfrm>
          <a:prstGeom prst="rightArrow">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6C37969-E8B0-42B6-AED0-D89CAC660D5F}"/>
              </a:ext>
            </a:extLst>
          </p:cNvPr>
          <p:cNvSpPr/>
          <p:nvPr userDrawn="1"/>
        </p:nvSpPr>
        <p:spPr>
          <a:xfrm>
            <a:off x="9239760" y="2357395"/>
            <a:ext cx="291015" cy="296685"/>
          </a:xfrm>
          <a:prstGeom prst="rightArrow">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AE0E4E84-F314-4391-AF92-98B49E83D2E6}"/>
              </a:ext>
            </a:extLst>
          </p:cNvPr>
          <p:cNvSpPr>
            <a:spLocks noGrp="1"/>
          </p:cNvSpPr>
          <p:nvPr>
            <p:ph sz="half" idx="2"/>
          </p:nvPr>
        </p:nvSpPr>
        <p:spPr>
          <a:xfrm>
            <a:off x="101926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4" name="Content Placeholder 3">
            <a:extLst>
              <a:ext uri="{FF2B5EF4-FFF2-40B4-BE49-F238E27FC236}">
                <a16:creationId xmlns:a16="http://schemas.microsoft.com/office/drawing/2014/main" id="{5C8ED39F-308D-4560-A0A6-B50B59E59D6A}"/>
              </a:ext>
            </a:extLst>
          </p:cNvPr>
          <p:cNvSpPr>
            <a:spLocks noGrp="1"/>
          </p:cNvSpPr>
          <p:nvPr>
            <p:ph sz="half" idx="10"/>
          </p:nvPr>
        </p:nvSpPr>
        <p:spPr>
          <a:xfrm>
            <a:off x="324111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5" name="Content Placeholder 3">
            <a:extLst>
              <a:ext uri="{FF2B5EF4-FFF2-40B4-BE49-F238E27FC236}">
                <a16:creationId xmlns:a16="http://schemas.microsoft.com/office/drawing/2014/main" id="{C7ED1EE0-786C-40E7-A761-8685AC23DF02}"/>
              </a:ext>
            </a:extLst>
          </p:cNvPr>
          <p:cNvSpPr>
            <a:spLocks noGrp="1"/>
          </p:cNvSpPr>
          <p:nvPr>
            <p:ph sz="half" idx="11"/>
          </p:nvPr>
        </p:nvSpPr>
        <p:spPr>
          <a:xfrm>
            <a:off x="537167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6" name="Content Placeholder 3">
            <a:extLst>
              <a:ext uri="{FF2B5EF4-FFF2-40B4-BE49-F238E27FC236}">
                <a16:creationId xmlns:a16="http://schemas.microsoft.com/office/drawing/2014/main" id="{C05C0BAD-219B-46DC-AF4A-E625955D871E}"/>
              </a:ext>
            </a:extLst>
          </p:cNvPr>
          <p:cNvSpPr>
            <a:spLocks noGrp="1"/>
          </p:cNvSpPr>
          <p:nvPr>
            <p:ph sz="half" idx="12"/>
          </p:nvPr>
        </p:nvSpPr>
        <p:spPr>
          <a:xfrm>
            <a:off x="759266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7" name="Content Placeholder 3">
            <a:extLst>
              <a:ext uri="{FF2B5EF4-FFF2-40B4-BE49-F238E27FC236}">
                <a16:creationId xmlns:a16="http://schemas.microsoft.com/office/drawing/2014/main" id="{ADC2F410-5564-403D-B7A9-9B26D1BAED9B}"/>
              </a:ext>
            </a:extLst>
          </p:cNvPr>
          <p:cNvSpPr>
            <a:spLocks noGrp="1"/>
          </p:cNvSpPr>
          <p:nvPr>
            <p:ph sz="half" idx="13"/>
          </p:nvPr>
        </p:nvSpPr>
        <p:spPr>
          <a:xfrm>
            <a:off x="9768440"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pic>
        <p:nvPicPr>
          <p:cNvPr id="28" name="Picture 27">
            <a:extLst>
              <a:ext uri="{FF2B5EF4-FFF2-40B4-BE49-F238E27FC236}">
                <a16:creationId xmlns:a16="http://schemas.microsoft.com/office/drawing/2014/main" id="{A4CDE738-C42A-4C80-A9E0-111D3E50FA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102559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1169"/>
            <a:ext cx="5061210" cy="4375661"/>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12" name="Picture 11">
            <a:extLst>
              <a:ext uri="{FF2B5EF4-FFF2-40B4-BE49-F238E27FC236}">
                <a16:creationId xmlns:a16="http://schemas.microsoft.com/office/drawing/2014/main" id="{B20FCD64-B66D-45AB-B22E-E7964CD90A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
        <p:nvSpPr>
          <p:cNvPr id="6" name="Slide Number Placeholder 5">
            <a:extLst>
              <a:ext uri="{FF2B5EF4-FFF2-40B4-BE49-F238E27FC236}">
                <a16:creationId xmlns:a16="http://schemas.microsoft.com/office/drawing/2014/main" id="{9772A78E-C71D-4BDD-BD67-D1F484212228}"/>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21748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77016-1A10-4A03-9A68-B1CC307E2761}"/>
              </a:ext>
            </a:extLst>
          </p:cNvPr>
          <p:cNvSpPr/>
          <p:nvPr userDrawn="1"/>
        </p:nvSpPr>
        <p:spPr>
          <a:xfrm>
            <a:off x="0" y="0"/>
            <a:ext cx="12192000" cy="6858000"/>
          </a:xfrm>
          <a:prstGeom prst="rect">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0882"/>
            <a:ext cx="5061210" cy="4376234"/>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tx1"/>
                </a:solidFill>
                <a:latin typeface="Catseye Bold" panose="02000506060000020004" pitchFamily="50" charset="0"/>
              </a:defRPr>
            </a:lvl1pPr>
          </a:lstStyle>
          <a:p>
            <a:r>
              <a:rPr lang="en-US" dirty="0"/>
              <a:t>Click to edit Master title style</a:t>
            </a:r>
          </a:p>
        </p:txBody>
      </p:sp>
      <p:pic>
        <p:nvPicPr>
          <p:cNvPr id="6" name="Picture 5" descr="A picture containing logo&#10;&#10;Description automatically generated">
            <a:extLst>
              <a:ext uri="{FF2B5EF4-FFF2-40B4-BE49-F238E27FC236}">
                <a16:creationId xmlns:a16="http://schemas.microsoft.com/office/drawing/2014/main" id="{70501DB0-8874-44DA-A7ED-860C3FD57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6172200"/>
            <a:ext cx="2031741" cy="685800"/>
          </a:xfrm>
          <a:prstGeom prst="rect">
            <a:avLst/>
          </a:prstGeom>
        </p:spPr>
      </p:pic>
      <p:sp>
        <p:nvSpPr>
          <p:cNvPr id="7" name="Slide Number Placeholder 5">
            <a:extLst>
              <a:ext uri="{FF2B5EF4-FFF2-40B4-BE49-F238E27FC236}">
                <a16:creationId xmlns:a16="http://schemas.microsoft.com/office/drawing/2014/main" id="{8498328B-BF26-4631-93CB-46129F85CC14}"/>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687477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7929154" y="1062796"/>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1169"/>
            <a:ext cx="5061210" cy="4375661"/>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417BACDC-1236-42CE-8D8A-76CF1EC16A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46677" y="2529537"/>
            <a:ext cx="1678643" cy="1451269"/>
          </a:xfrm>
          <a:prstGeom prst="rect">
            <a:avLst/>
          </a:prstGeom>
        </p:spPr>
      </p:pic>
      <p:pic>
        <p:nvPicPr>
          <p:cNvPr id="6" name="Picture 5">
            <a:extLst>
              <a:ext uri="{FF2B5EF4-FFF2-40B4-BE49-F238E27FC236}">
                <a16:creationId xmlns:a16="http://schemas.microsoft.com/office/drawing/2014/main" id="{C67D8B1E-4CC9-47AF-82B8-6A668C7C70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46677" y="677776"/>
            <a:ext cx="1678643" cy="1451269"/>
          </a:xfrm>
          <a:prstGeom prst="rect">
            <a:avLst/>
          </a:prstGeom>
        </p:spPr>
      </p:pic>
      <p:pic>
        <p:nvPicPr>
          <p:cNvPr id="8" name="Picture 7">
            <a:extLst>
              <a:ext uri="{FF2B5EF4-FFF2-40B4-BE49-F238E27FC236}">
                <a16:creationId xmlns:a16="http://schemas.microsoft.com/office/drawing/2014/main" id="{D71FD4EB-9849-4DA6-ABD3-6434FE24FE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046677" y="4381297"/>
            <a:ext cx="1678643" cy="1451269"/>
          </a:xfrm>
          <a:prstGeom prst="rect">
            <a:avLst/>
          </a:prstGeom>
        </p:spPr>
      </p:pic>
      <p:sp>
        <p:nvSpPr>
          <p:cNvPr id="13" name="Content Placeholder 2">
            <a:extLst>
              <a:ext uri="{FF2B5EF4-FFF2-40B4-BE49-F238E27FC236}">
                <a16:creationId xmlns:a16="http://schemas.microsoft.com/office/drawing/2014/main" id="{61E4BA84-BA93-4142-BC18-6B71C3E25BDF}"/>
              </a:ext>
            </a:extLst>
          </p:cNvPr>
          <p:cNvSpPr>
            <a:spLocks noGrp="1"/>
          </p:cNvSpPr>
          <p:nvPr>
            <p:ph idx="10"/>
          </p:nvPr>
        </p:nvSpPr>
        <p:spPr>
          <a:xfrm>
            <a:off x="7929154" y="291455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61BDDFDC-4D85-4A2B-BF3A-E55FC96BE04B}"/>
              </a:ext>
            </a:extLst>
          </p:cNvPr>
          <p:cNvSpPr>
            <a:spLocks noGrp="1"/>
          </p:cNvSpPr>
          <p:nvPr>
            <p:ph idx="11"/>
          </p:nvPr>
        </p:nvSpPr>
        <p:spPr>
          <a:xfrm>
            <a:off x="7929154" y="476631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pic>
        <p:nvPicPr>
          <p:cNvPr id="11" name="Picture 10">
            <a:extLst>
              <a:ext uri="{FF2B5EF4-FFF2-40B4-BE49-F238E27FC236}">
                <a16:creationId xmlns:a16="http://schemas.microsoft.com/office/drawing/2014/main" id="{2AE9298C-134B-418C-A42A-329BB8DB62E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
        <p:nvSpPr>
          <p:cNvPr id="15" name="Slide Number Placeholder 5">
            <a:extLst>
              <a:ext uri="{FF2B5EF4-FFF2-40B4-BE49-F238E27FC236}">
                <a16:creationId xmlns:a16="http://schemas.microsoft.com/office/drawing/2014/main" id="{FB798028-286C-4E33-B5F5-E7D937E37465}"/>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95229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2F9EC0-463C-41AD-9BC0-20EBE428BEE4}"/>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4" name="Picture 3">
            <a:extLst>
              <a:ext uri="{FF2B5EF4-FFF2-40B4-BE49-F238E27FC236}">
                <a16:creationId xmlns:a16="http://schemas.microsoft.com/office/drawing/2014/main" id="{75C6440C-872C-4776-9DC8-07350E4A6E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37923" y="6173203"/>
            <a:ext cx="2015878" cy="681227"/>
          </a:xfrm>
          <a:prstGeom prst="rect">
            <a:avLst/>
          </a:prstGeom>
        </p:spPr>
      </p:pic>
    </p:spTree>
    <p:extLst>
      <p:ext uri="{BB962C8B-B14F-4D97-AF65-F5344CB8AC3E}">
        <p14:creationId xmlns:p14="http://schemas.microsoft.com/office/powerpoint/2010/main" val="1931099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6" cy="6857998"/>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5617028"/>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13" name="Picture 12" descr="A picture containing logo&#10;&#10;Description automatically generated">
            <a:extLst>
              <a:ext uri="{FF2B5EF4-FFF2-40B4-BE49-F238E27FC236}">
                <a16:creationId xmlns:a16="http://schemas.microsoft.com/office/drawing/2014/main" id="{84EA44D7-CF9E-477E-9555-A546D920B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3926372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6" cy="6857998"/>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4454434"/>
          </a:xfrm>
        </p:spPr>
        <p:txBody>
          <a:bodyPr>
            <a:noAutofit/>
          </a:bodyPr>
          <a:lstStyle>
            <a:lvl1pPr algn="ctr">
              <a:defRPr sz="6000">
                <a:latin typeface="Catseye Bold" panose="02000506060000020004" pitchFamily="50"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3" name="Picture 2" descr="A picture containing icon&#10;&#10;Description automatically generated">
            <a:extLst>
              <a:ext uri="{FF2B5EF4-FFF2-40B4-BE49-F238E27FC236}">
                <a16:creationId xmlns:a16="http://schemas.microsoft.com/office/drawing/2014/main" id="{D3CEEC9F-429A-48D2-92EE-8FBD814FC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9872" y="5156274"/>
            <a:ext cx="2212853" cy="1382638"/>
          </a:xfrm>
          <a:prstGeom prst="rect">
            <a:avLst/>
          </a:prstGeom>
        </p:spPr>
      </p:pic>
    </p:spTree>
    <p:extLst>
      <p:ext uri="{BB962C8B-B14F-4D97-AF65-F5344CB8AC3E}">
        <p14:creationId xmlns:p14="http://schemas.microsoft.com/office/powerpoint/2010/main" val="393323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43" y="3568"/>
            <a:ext cx="12179312" cy="6850863"/>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285308" y="659675"/>
            <a:ext cx="5290457" cy="5617028"/>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pic>
        <p:nvPicPr>
          <p:cNvPr id="4" name="Picture 3">
            <a:extLst>
              <a:ext uri="{FF2B5EF4-FFF2-40B4-BE49-F238E27FC236}">
                <a16:creationId xmlns:a16="http://schemas.microsoft.com/office/drawing/2014/main" id="{E5333B72-FFE8-461E-BB64-59E5856F84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44000" y="5940031"/>
            <a:ext cx="2705877" cy="914399"/>
          </a:xfrm>
          <a:prstGeom prst="rect">
            <a:avLst/>
          </a:prstGeom>
        </p:spPr>
      </p:pic>
    </p:spTree>
    <p:extLst>
      <p:ext uri="{BB962C8B-B14F-4D97-AF65-F5344CB8AC3E}">
        <p14:creationId xmlns:p14="http://schemas.microsoft.com/office/powerpoint/2010/main" val="161252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43" y="3568"/>
            <a:ext cx="12179312"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Tree>
    <p:extLst>
      <p:ext uri="{BB962C8B-B14F-4D97-AF65-F5344CB8AC3E}">
        <p14:creationId xmlns:p14="http://schemas.microsoft.com/office/powerpoint/2010/main" val="337933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339"/>
            <a:ext cx="12169459" cy="6845321"/>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sp>
        <p:nvSpPr>
          <p:cNvPr id="5" name="Title 1">
            <a:extLst>
              <a:ext uri="{FF2B5EF4-FFF2-40B4-BE49-F238E27FC236}">
                <a16:creationId xmlns:a16="http://schemas.microsoft.com/office/drawing/2014/main" id="{BD3D645E-C2CB-405C-8551-4C97493488D5}"/>
              </a:ext>
            </a:extLst>
          </p:cNvPr>
          <p:cNvSpPr>
            <a:spLocks noGrp="1"/>
          </p:cNvSpPr>
          <p:nvPr>
            <p:ph type="title"/>
          </p:nvPr>
        </p:nvSpPr>
        <p:spPr>
          <a:xfrm>
            <a:off x="620486" y="659675"/>
            <a:ext cx="4643845" cy="5237033"/>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pic>
        <p:nvPicPr>
          <p:cNvPr id="7" name="Picture 6" descr="A picture containing logo&#10;&#10;Description automatically generated">
            <a:extLst>
              <a:ext uri="{FF2B5EF4-FFF2-40B4-BE49-F238E27FC236}">
                <a16:creationId xmlns:a16="http://schemas.microsoft.com/office/drawing/2014/main" id="{3F0A8770-255D-4C18-AAA8-A551EC7BE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spTree>
    <p:extLst>
      <p:ext uri="{BB962C8B-B14F-4D97-AF65-F5344CB8AC3E}">
        <p14:creationId xmlns:p14="http://schemas.microsoft.com/office/powerpoint/2010/main" val="82138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Tree>
    <p:extLst>
      <p:ext uri="{BB962C8B-B14F-4D97-AF65-F5344CB8AC3E}">
        <p14:creationId xmlns:p14="http://schemas.microsoft.com/office/powerpoint/2010/main" val="2032697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2773"/>
            <a:ext cx="12182135" cy="685245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620486" y="659675"/>
            <a:ext cx="4643845" cy="5242894"/>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5" name="Picture 4">
            <a:extLst>
              <a:ext uri="{FF2B5EF4-FFF2-40B4-BE49-F238E27FC236}">
                <a16:creationId xmlns:a16="http://schemas.microsoft.com/office/drawing/2014/main" id="{C5B0C217-28D6-4569-833C-EA38F19B11D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9469" y="5940031"/>
            <a:ext cx="2705877" cy="914399"/>
          </a:xfrm>
          <a:prstGeom prst="rect">
            <a:avLst/>
          </a:prstGeom>
        </p:spPr>
      </p:pic>
    </p:spTree>
    <p:extLst>
      <p:ext uri="{BB962C8B-B14F-4D97-AF65-F5344CB8AC3E}">
        <p14:creationId xmlns:p14="http://schemas.microsoft.com/office/powerpoint/2010/main" val="2840401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2773"/>
            <a:ext cx="12182135" cy="6852450"/>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AF98CC90-0869-4F67-AFBC-496E0C2AE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686340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6338"/>
            <a:ext cx="12169459" cy="6845320"/>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7" name="Picture 6">
            <a:extLst>
              <a:ext uri="{FF2B5EF4-FFF2-40B4-BE49-F238E27FC236}">
                <a16:creationId xmlns:a16="http://schemas.microsoft.com/office/drawing/2014/main" id="{AF98CC90-0869-4F67-AFBC-496E0C2AE4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45556" y="5943599"/>
            <a:ext cx="2705875" cy="914399"/>
          </a:xfrm>
          <a:prstGeom prst="rect">
            <a:avLst/>
          </a:prstGeom>
        </p:spPr>
      </p:pic>
    </p:spTree>
    <p:extLst>
      <p:ext uri="{BB962C8B-B14F-4D97-AF65-F5344CB8AC3E}">
        <p14:creationId xmlns:p14="http://schemas.microsoft.com/office/powerpoint/2010/main" val="1669496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A9B5-6EEC-4644-8A84-981BAAC34AB1}"/>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9996C3B-8550-4D67-9CFD-DDBA085A645D}"/>
              </a:ext>
            </a:extLst>
          </p:cNvPr>
          <p:cNvSpPr>
            <a:spLocks noGrp="1"/>
          </p:cNvSpPr>
          <p:nvPr>
            <p:ph sz="half" idx="1"/>
          </p:nvPr>
        </p:nvSpPr>
        <p:spPr>
          <a:xfrm>
            <a:off x="914400" y="1600200"/>
            <a:ext cx="6652847" cy="4471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ED6B3160-76F7-4C9E-A95B-B54A69F15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 y="863951"/>
            <a:ext cx="9003299" cy="325119"/>
          </a:xfrm>
          <a:prstGeom prst="rect">
            <a:avLst/>
          </a:prstGeom>
        </p:spPr>
      </p:pic>
      <p:sp>
        <p:nvSpPr>
          <p:cNvPr id="12" name="Slide Number Placeholder 5">
            <a:extLst>
              <a:ext uri="{FF2B5EF4-FFF2-40B4-BE49-F238E27FC236}">
                <a16:creationId xmlns:a16="http://schemas.microsoft.com/office/drawing/2014/main" id="{39FE48E8-0D84-41FC-8CC5-B1FA7C98BD50}"/>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8" name="Picture 7">
            <a:extLst>
              <a:ext uri="{FF2B5EF4-FFF2-40B4-BE49-F238E27FC236}">
                <a16:creationId xmlns:a16="http://schemas.microsoft.com/office/drawing/2014/main" id="{278F54E2-EDC1-47AD-AD86-2D876A19A7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3290815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0C34E36-DCD1-473D-85C1-6BDA39CB36E0}"/>
              </a:ext>
            </a:extLst>
          </p:cNvPr>
          <p:cNvSpPr>
            <a:spLocks noGrp="1"/>
          </p:cNvSpPr>
          <p:nvPr>
            <p:ph sz="half" idx="2"/>
          </p:nvPr>
        </p:nvSpPr>
        <p:spPr>
          <a:xfrm>
            <a:off x="91440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 y="863951"/>
            <a:ext cx="9003299" cy="325119"/>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535CBF5A-5B4F-4339-AA63-D6EA270D79DB}"/>
              </a:ext>
            </a:extLst>
          </p:cNvPr>
          <p:cNvSpPr>
            <a:spLocks noGrp="1"/>
          </p:cNvSpPr>
          <p:nvPr>
            <p:ph sz="half" idx="11"/>
          </p:nvPr>
        </p:nvSpPr>
        <p:spPr>
          <a:xfrm>
            <a:off x="6355080" y="2505075"/>
            <a:ext cx="4859383" cy="3569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CA11BA3A-D0FB-41BC-B908-D4A5E1B21C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3808186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7244-FB9A-47B3-9FD2-60E2D95FC5CB}"/>
              </a:ext>
            </a:extLst>
          </p:cNvPr>
          <p:cNvSpPr>
            <a:spLocks noGrp="1"/>
          </p:cNvSpPr>
          <p:nvPr>
            <p:ph type="body" idx="1"/>
          </p:nvPr>
        </p:nvSpPr>
        <p:spPr>
          <a:xfrm>
            <a:off x="91440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EC172A3C-7DDE-4A0F-BEF3-E09615BAF830}"/>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pic>
        <p:nvPicPr>
          <p:cNvPr id="11" name="Picture 10">
            <a:extLst>
              <a:ext uri="{FF2B5EF4-FFF2-40B4-BE49-F238E27FC236}">
                <a16:creationId xmlns:a16="http://schemas.microsoft.com/office/drawing/2014/main" id="{86DA6E8F-9D90-43B0-85A7-85684096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 y="863951"/>
            <a:ext cx="9003299" cy="325119"/>
          </a:xfrm>
          <a:prstGeom prst="rect">
            <a:avLst/>
          </a:prstGeom>
        </p:spPr>
      </p:pic>
      <p:sp>
        <p:nvSpPr>
          <p:cNvPr id="12" name="Slide Number Placeholder 5">
            <a:extLst>
              <a:ext uri="{FF2B5EF4-FFF2-40B4-BE49-F238E27FC236}">
                <a16:creationId xmlns:a16="http://schemas.microsoft.com/office/drawing/2014/main" id="{0079ED12-BDE8-4D43-B464-1CDF77D8E46D}"/>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
        <p:nvSpPr>
          <p:cNvPr id="14" name="Text Placeholder 2">
            <a:extLst>
              <a:ext uri="{FF2B5EF4-FFF2-40B4-BE49-F238E27FC236}">
                <a16:creationId xmlns:a16="http://schemas.microsoft.com/office/drawing/2014/main" id="{B68E00D2-9A79-47E4-A6F9-50EC90AEDBD0}"/>
              </a:ext>
            </a:extLst>
          </p:cNvPr>
          <p:cNvSpPr>
            <a:spLocks noGrp="1"/>
          </p:cNvSpPr>
          <p:nvPr>
            <p:ph type="body" idx="10"/>
          </p:nvPr>
        </p:nvSpPr>
        <p:spPr>
          <a:xfrm>
            <a:off x="6355080" y="1681163"/>
            <a:ext cx="48593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id="{20DB2340-6B13-4A29-8125-14BB20F156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503715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770711" y="1124712"/>
            <a:ext cx="3840480" cy="1200477"/>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3733" y="2312304"/>
            <a:ext cx="5114106" cy="184676"/>
          </a:xfrm>
          <a:prstGeom prst="rect">
            <a:avLst/>
          </a:prstGeom>
        </p:spPr>
      </p:pic>
      <p:sp>
        <p:nvSpPr>
          <p:cNvPr id="11" name="Content Placeholder 3">
            <a:extLst>
              <a:ext uri="{FF2B5EF4-FFF2-40B4-BE49-F238E27FC236}">
                <a16:creationId xmlns:a16="http://schemas.microsoft.com/office/drawing/2014/main" id="{00BECAD7-3F35-493C-93ED-47D9580F27CC}"/>
              </a:ext>
            </a:extLst>
          </p:cNvPr>
          <p:cNvSpPr>
            <a:spLocks noGrp="1"/>
          </p:cNvSpPr>
          <p:nvPr>
            <p:ph sz="half" idx="2"/>
          </p:nvPr>
        </p:nvSpPr>
        <p:spPr>
          <a:xfrm>
            <a:off x="591094" y="2677394"/>
            <a:ext cx="4614455" cy="3569154"/>
          </a:xfrm>
        </p:spPr>
        <p:txBody>
          <a:bodyPr/>
          <a:lstStyle>
            <a:lvl1pPr marL="0" indent="0" algn="ctr">
              <a:buFontTx/>
              <a:buNone/>
              <a:defRPr/>
            </a:lvl1pPr>
          </a:lstStyle>
          <a:p>
            <a:pPr lvl="0"/>
            <a:r>
              <a:rPr lang="en-US" dirty="0"/>
              <a:t>Click to edit Master text styles</a:t>
            </a:r>
          </a:p>
        </p:txBody>
      </p:sp>
      <p:pic>
        <p:nvPicPr>
          <p:cNvPr id="12" name="Picture 11">
            <a:extLst>
              <a:ext uri="{FF2B5EF4-FFF2-40B4-BE49-F238E27FC236}">
                <a16:creationId xmlns:a16="http://schemas.microsoft.com/office/drawing/2014/main" id="{06B74DB8-5A4C-4F51-B2A0-E80D307DC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81993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CE75FE-F746-4BD2-A156-F2A347A20C9B}"/>
              </a:ext>
            </a:extLst>
          </p:cNvPr>
          <p:cNvSpPr>
            <a:spLocks noGrp="1"/>
          </p:cNvSpPr>
          <p:nvPr>
            <p:ph type="title"/>
          </p:nvPr>
        </p:nvSpPr>
        <p:spPr>
          <a:xfrm>
            <a:off x="347472" y="347472"/>
            <a:ext cx="11552791" cy="594459"/>
          </a:xfrm>
        </p:spPr>
        <p:txBody>
          <a:bodyPr anchor="t" anchorCtr="0">
            <a:normAutofit/>
          </a:bodyPr>
          <a:lstStyle>
            <a:lvl1pPr algn="ctr">
              <a:defRPr sz="3600">
                <a:solidFill>
                  <a:schemeClr val="tx1"/>
                </a:solidFill>
                <a:latin typeface="Catseye Bold" panose="02000506060000020004" pitchFamily="50"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A21D98A0-8ADE-4108-8E8F-8C1233305B4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10" name="Picture 9">
            <a:extLst>
              <a:ext uri="{FF2B5EF4-FFF2-40B4-BE49-F238E27FC236}">
                <a16:creationId xmlns:a16="http://schemas.microsoft.com/office/drawing/2014/main" id="{047FCB43-6E26-4618-B904-B396C26883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71634" y="863560"/>
            <a:ext cx="9024982" cy="325901"/>
          </a:xfrm>
          <a:prstGeom prst="rect">
            <a:avLst/>
          </a:prstGeom>
        </p:spPr>
      </p:pic>
      <p:pic>
        <p:nvPicPr>
          <p:cNvPr id="3" name="Picture 2">
            <a:extLst>
              <a:ext uri="{FF2B5EF4-FFF2-40B4-BE49-F238E27FC236}">
                <a16:creationId xmlns:a16="http://schemas.microsoft.com/office/drawing/2014/main" id="{E0CC3E6D-0351-4B24-8028-8BA3A7E0DA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3183" y="1812106"/>
            <a:ext cx="1604609" cy="1387263"/>
          </a:xfrm>
          <a:prstGeom prst="rect">
            <a:avLst/>
          </a:prstGeom>
        </p:spPr>
      </p:pic>
      <p:pic>
        <p:nvPicPr>
          <p:cNvPr id="11" name="Picture 10">
            <a:extLst>
              <a:ext uri="{FF2B5EF4-FFF2-40B4-BE49-F238E27FC236}">
                <a16:creationId xmlns:a16="http://schemas.microsoft.com/office/drawing/2014/main" id="{6CF898D5-213B-481C-BA30-30EBC1001F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8958" y="1812106"/>
            <a:ext cx="1604609" cy="1387263"/>
          </a:xfrm>
          <a:prstGeom prst="rect">
            <a:avLst/>
          </a:prstGeom>
        </p:spPr>
      </p:pic>
      <p:pic>
        <p:nvPicPr>
          <p:cNvPr id="12" name="Picture 11">
            <a:extLst>
              <a:ext uri="{FF2B5EF4-FFF2-40B4-BE49-F238E27FC236}">
                <a16:creationId xmlns:a16="http://schemas.microsoft.com/office/drawing/2014/main" id="{015B184C-7EC8-41D8-90CF-4807C2538B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24733" y="1812106"/>
            <a:ext cx="1604609" cy="1387263"/>
          </a:xfrm>
          <a:prstGeom prst="rect">
            <a:avLst/>
          </a:prstGeom>
        </p:spPr>
      </p:pic>
      <p:pic>
        <p:nvPicPr>
          <p:cNvPr id="13" name="Picture 12">
            <a:extLst>
              <a:ext uri="{FF2B5EF4-FFF2-40B4-BE49-F238E27FC236}">
                <a16:creationId xmlns:a16="http://schemas.microsoft.com/office/drawing/2014/main" id="{6099BE28-A21B-4AE4-94B6-87925281C3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0508" y="1812106"/>
            <a:ext cx="1604609" cy="1387263"/>
          </a:xfrm>
          <a:prstGeom prst="rect">
            <a:avLst/>
          </a:prstGeom>
        </p:spPr>
      </p:pic>
      <p:pic>
        <p:nvPicPr>
          <p:cNvPr id="14" name="Picture 13">
            <a:extLst>
              <a:ext uri="{FF2B5EF4-FFF2-40B4-BE49-F238E27FC236}">
                <a16:creationId xmlns:a16="http://schemas.microsoft.com/office/drawing/2014/main" id="{DDEC5C88-BC5F-4619-8627-CB00780BA4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76283" y="1812106"/>
            <a:ext cx="1604609" cy="1387263"/>
          </a:xfrm>
          <a:prstGeom prst="rect">
            <a:avLst/>
          </a:prstGeom>
        </p:spPr>
      </p:pic>
      <p:sp>
        <p:nvSpPr>
          <p:cNvPr id="15" name="Title 1">
            <a:extLst>
              <a:ext uri="{FF2B5EF4-FFF2-40B4-BE49-F238E27FC236}">
                <a16:creationId xmlns:a16="http://schemas.microsoft.com/office/drawing/2014/main" id="{0E08D99B-BD82-4B9F-8F21-7248B19C4CB8}"/>
              </a:ext>
            </a:extLst>
          </p:cNvPr>
          <p:cNvSpPr txBox="1">
            <a:spLocks/>
          </p:cNvSpPr>
          <p:nvPr userDrawn="1"/>
        </p:nvSpPr>
        <p:spPr>
          <a:xfrm>
            <a:off x="1019262" y="2176398"/>
            <a:ext cx="1512453"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solidFill>
                  <a:schemeClr val="bg1"/>
                </a:solidFill>
              </a:rPr>
              <a:t>Click to edit Master title style</a:t>
            </a:r>
          </a:p>
        </p:txBody>
      </p:sp>
      <p:sp>
        <p:nvSpPr>
          <p:cNvPr id="16" name="Title 1">
            <a:extLst>
              <a:ext uri="{FF2B5EF4-FFF2-40B4-BE49-F238E27FC236}">
                <a16:creationId xmlns:a16="http://schemas.microsoft.com/office/drawing/2014/main" id="{2AB06DC7-D51A-44CA-B664-D013732FD859}"/>
              </a:ext>
            </a:extLst>
          </p:cNvPr>
          <p:cNvSpPr txBox="1">
            <a:spLocks/>
          </p:cNvSpPr>
          <p:nvPr userDrawn="1"/>
        </p:nvSpPr>
        <p:spPr>
          <a:xfrm>
            <a:off x="3241115" y="2176398"/>
            <a:ext cx="1428856"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solidFill>
                  <a:schemeClr val="bg1"/>
                </a:solidFill>
              </a:rPr>
              <a:t>Click to edit Master title style</a:t>
            </a:r>
          </a:p>
        </p:txBody>
      </p:sp>
      <p:sp>
        <p:nvSpPr>
          <p:cNvPr id="17" name="Title 1">
            <a:extLst>
              <a:ext uri="{FF2B5EF4-FFF2-40B4-BE49-F238E27FC236}">
                <a16:creationId xmlns:a16="http://schemas.microsoft.com/office/drawing/2014/main" id="{0B33EEB4-E03E-478D-91E2-FB3EDF7B5F1A}"/>
              </a:ext>
            </a:extLst>
          </p:cNvPr>
          <p:cNvSpPr txBox="1">
            <a:spLocks/>
          </p:cNvSpPr>
          <p:nvPr userDrawn="1"/>
        </p:nvSpPr>
        <p:spPr>
          <a:xfrm>
            <a:off x="5371672" y="2176398"/>
            <a:ext cx="1512453"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solidFill>
                  <a:schemeClr val="bg1"/>
                </a:solidFill>
              </a:rPr>
              <a:t>Click to edit Master title style</a:t>
            </a:r>
          </a:p>
        </p:txBody>
      </p:sp>
      <p:sp>
        <p:nvSpPr>
          <p:cNvPr id="18" name="Title 1">
            <a:extLst>
              <a:ext uri="{FF2B5EF4-FFF2-40B4-BE49-F238E27FC236}">
                <a16:creationId xmlns:a16="http://schemas.microsoft.com/office/drawing/2014/main" id="{ED6612C7-1C86-4E3E-A597-14DD1525BB31}"/>
              </a:ext>
            </a:extLst>
          </p:cNvPr>
          <p:cNvSpPr txBox="1">
            <a:spLocks/>
          </p:cNvSpPr>
          <p:nvPr userDrawn="1"/>
        </p:nvSpPr>
        <p:spPr>
          <a:xfrm>
            <a:off x="7592665" y="2176398"/>
            <a:ext cx="1459895"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solidFill>
                  <a:schemeClr val="bg1"/>
                </a:solidFill>
              </a:rPr>
              <a:t>Click to edit Master title style</a:t>
            </a:r>
          </a:p>
        </p:txBody>
      </p:sp>
      <p:sp>
        <p:nvSpPr>
          <p:cNvPr id="19" name="Title 1">
            <a:extLst>
              <a:ext uri="{FF2B5EF4-FFF2-40B4-BE49-F238E27FC236}">
                <a16:creationId xmlns:a16="http://schemas.microsoft.com/office/drawing/2014/main" id="{720EB058-44BB-480F-AC32-FA18FE5F5BAA}"/>
              </a:ext>
            </a:extLst>
          </p:cNvPr>
          <p:cNvSpPr txBox="1">
            <a:spLocks/>
          </p:cNvSpPr>
          <p:nvPr userDrawn="1"/>
        </p:nvSpPr>
        <p:spPr>
          <a:xfrm>
            <a:off x="9768440" y="2176398"/>
            <a:ext cx="1404298" cy="5933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kern="1200">
                <a:solidFill>
                  <a:schemeClr val="tx1"/>
                </a:solidFill>
                <a:latin typeface="Catseye Bold" panose="02000506060000020004" pitchFamily="50" charset="0"/>
                <a:ea typeface="+mj-ea"/>
                <a:cs typeface="+mj-cs"/>
              </a:defRPr>
            </a:lvl1pPr>
          </a:lstStyle>
          <a:p>
            <a:r>
              <a:rPr lang="en-US" sz="1600" dirty="0">
                <a:solidFill>
                  <a:schemeClr val="bg1"/>
                </a:solidFill>
              </a:rPr>
              <a:t>Click to edit Master title style</a:t>
            </a:r>
          </a:p>
        </p:txBody>
      </p:sp>
      <p:sp>
        <p:nvSpPr>
          <p:cNvPr id="4" name="Arrow: Right 3">
            <a:extLst>
              <a:ext uri="{FF2B5EF4-FFF2-40B4-BE49-F238E27FC236}">
                <a16:creationId xmlns:a16="http://schemas.microsoft.com/office/drawing/2014/main" id="{CADA30AF-EAEE-4335-AD18-955D8205576B}"/>
              </a:ext>
            </a:extLst>
          </p:cNvPr>
          <p:cNvSpPr/>
          <p:nvPr userDrawn="1"/>
        </p:nvSpPr>
        <p:spPr>
          <a:xfrm>
            <a:off x="2717868" y="2357395"/>
            <a:ext cx="291015" cy="296685"/>
          </a:xfrm>
          <a:prstGeom prst="rightArrow">
            <a:avLst/>
          </a:prstGeom>
          <a:solidFill>
            <a:srgbClr val="82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6163A97-0968-4636-8C11-9E7525F7D7FB}"/>
              </a:ext>
            </a:extLst>
          </p:cNvPr>
          <p:cNvSpPr/>
          <p:nvPr userDrawn="1"/>
        </p:nvSpPr>
        <p:spPr>
          <a:xfrm>
            <a:off x="4888210" y="2357395"/>
            <a:ext cx="291015" cy="296685"/>
          </a:xfrm>
          <a:prstGeom prst="rightArrow">
            <a:avLst/>
          </a:prstGeom>
          <a:solidFill>
            <a:srgbClr val="82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C996680-C4DC-46E5-91AB-3A944A274F40}"/>
              </a:ext>
            </a:extLst>
          </p:cNvPr>
          <p:cNvSpPr/>
          <p:nvPr userDrawn="1"/>
        </p:nvSpPr>
        <p:spPr>
          <a:xfrm>
            <a:off x="7069418" y="2357395"/>
            <a:ext cx="291015" cy="296685"/>
          </a:xfrm>
          <a:prstGeom prst="rightArrow">
            <a:avLst/>
          </a:prstGeom>
          <a:solidFill>
            <a:srgbClr val="82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6C37969-E8B0-42B6-AED0-D89CAC660D5F}"/>
              </a:ext>
            </a:extLst>
          </p:cNvPr>
          <p:cNvSpPr/>
          <p:nvPr userDrawn="1"/>
        </p:nvSpPr>
        <p:spPr>
          <a:xfrm>
            <a:off x="9239760" y="2357395"/>
            <a:ext cx="291015" cy="296685"/>
          </a:xfrm>
          <a:prstGeom prst="rightArrow">
            <a:avLst/>
          </a:prstGeom>
          <a:solidFill>
            <a:srgbClr val="82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AE0E4E84-F314-4391-AF92-98B49E83D2E6}"/>
              </a:ext>
            </a:extLst>
          </p:cNvPr>
          <p:cNvSpPr>
            <a:spLocks noGrp="1"/>
          </p:cNvSpPr>
          <p:nvPr>
            <p:ph sz="half" idx="2"/>
          </p:nvPr>
        </p:nvSpPr>
        <p:spPr>
          <a:xfrm>
            <a:off x="101926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4" name="Content Placeholder 3">
            <a:extLst>
              <a:ext uri="{FF2B5EF4-FFF2-40B4-BE49-F238E27FC236}">
                <a16:creationId xmlns:a16="http://schemas.microsoft.com/office/drawing/2014/main" id="{5C8ED39F-308D-4560-A0A6-B50B59E59D6A}"/>
              </a:ext>
            </a:extLst>
          </p:cNvPr>
          <p:cNvSpPr>
            <a:spLocks noGrp="1"/>
          </p:cNvSpPr>
          <p:nvPr>
            <p:ph sz="half" idx="10"/>
          </p:nvPr>
        </p:nvSpPr>
        <p:spPr>
          <a:xfrm>
            <a:off x="324111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5" name="Content Placeholder 3">
            <a:extLst>
              <a:ext uri="{FF2B5EF4-FFF2-40B4-BE49-F238E27FC236}">
                <a16:creationId xmlns:a16="http://schemas.microsoft.com/office/drawing/2014/main" id="{C7ED1EE0-786C-40E7-A761-8685AC23DF02}"/>
              </a:ext>
            </a:extLst>
          </p:cNvPr>
          <p:cNvSpPr>
            <a:spLocks noGrp="1"/>
          </p:cNvSpPr>
          <p:nvPr>
            <p:ph sz="half" idx="11"/>
          </p:nvPr>
        </p:nvSpPr>
        <p:spPr>
          <a:xfrm>
            <a:off x="5371672"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6" name="Content Placeholder 3">
            <a:extLst>
              <a:ext uri="{FF2B5EF4-FFF2-40B4-BE49-F238E27FC236}">
                <a16:creationId xmlns:a16="http://schemas.microsoft.com/office/drawing/2014/main" id="{C05C0BAD-219B-46DC-AF4A-E625955D871E}"/>
              </a:ext>
            </a:extLst>
          </p:cNvPr>
          <p:cNvSpPr>
            <a:spLocks noGrp="1"/>
          </p:cNvSpPr>
          <p:nvPr>
            <p:ph sz="half" idx="12"/>
          </p:nvPr>
        </p:nvSpPr>
        <p:spPr>
          <a:xfrm>
            <a:off x="7592665"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27" name="Content Placeholder 3">
            <a:extLst>
              <a:ext uri="{FF2B5EF4-FFF2-40B4-BE49-F238E27FC236}">
                <a16:creationId xmlns:a16="http://schemas.microsoft.com/office/drawing/2014/main" id="{ADC2F410-5564-403D-B7A9-9B26D1BAED9B}"/>
              </a:ext>
            </a:extLst>
          </p:cNvPr>
          <p:cNvSpPr>
            <a:spLocks noGrp="1"/>
          </p:cNvSpPr>
          <p:nvPr>
            <p:ph sz="half" idx="13"/>
          </p:nvPr>
        </p:nvSpPr>
        <p:spPr>
          <a:xfrm>
            <a:off x="9768440" y="3429000"/>
            <a:ext cx="1512453" cy="1304354"/>
          </a:xfrm>
        </p:spPr>
        <p:txBody>
          <a:bodyPr>
            <a:noAutofit/>
          </a:bodyPr>
          <a:lstStyle>
            <a:lvl1pPr marL="0" indent="0" algn="ctr">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pic>
        <p:nvPicPr>
          <p:cNvPr id="29" name="Picture 28">
            <a:extLst>
              <a:ext uri="{FF2B5EF4-FFF2-40B4-BE49-F238E27FC236}">
                <a16:creationId xmlns:a16="http://schemas.microsoft.com/office/drawing/2014/main" id="{A10A618B-99A6-45FB-B6E8-87181333F0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1986854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1169"/>
            <a:ext cx="5061209" cy="4375661"/>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7" name="Picture 6">
            <a:extLst>
              <a:ext uri="{FF2B5EF4-FFF2-40B4-BE49-F238E27FC236}">
                <a16:creationId xmlns:a16="http://schemas.microsoft.com/office/drawing/2014/main" id="{D0745318-16DD-414F-9F5D-9C865A01E4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
        <p:nvSpPr>
          <p:cNvPr id="8" name="Slide Number Placeholder 5">
            <a:extLst>
              <a:ext uri="{FF2B5EF4-FFF2-40B4-BE49-F238E27FC236}">
                <a16:creationId xmlns:a16="http://schemas.microsoft.com/office/drawing/2014/main" id="{A2B9DECB-508D-401F-B9D4-77DEC9C1D372}"/>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2895930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77016-1A10-4A03-9A68-B1CC307E2761}"/>
              </a:ext>
            </a:extLst>
          </p:cNvPr>
          <p:cNvSpPr/>
          <p:nvPr userDrawn="1"/>
        </p:nvSpPr>
        <p:spPr>
          <a:xfrm>
            <a:off x="0" y="0"/>
            <a:ext cx="12192000" cy="6858000"/>
          </a:xfrm>
          <a:prstGeom prst="rect">
            <a:avLst/>
          </a:prstGeom>
          <a:solidFill>
            <a:srgbClr val="82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0882"/>
            <a:ext cx="5061210" cy="4376234"/>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tx1"/>
                </a:solidFill>
                <a:latin typeface="Catseye Bold" panose="02000506060000020004" pitchFamily="50" charset="0"/>
              </a:defRPr>
            </a:lvl1pPr>
          </a:lstStyle>
          <a:p>
            <a:r>
              <a:rPr lang="en-US" dirty="0"/>
              <a:t>Click to edit Master title style</a:t>
            </a:r>
          </a:p>
        </p:txBody>
      </p:sp>
      <p:pic>
        <p:nvPicPr>
          <p:cNvPr id="6" name="Picture 5" descr="A picture containing logo&#10;&#10;Description automatically generated">
            <a:extLst>
              <a:ext uri="{FF2B5EF4-FFF2-40B4-BE49-F238E27FC236}">
                <a16:creationId xmlns:a16="http://schemas.microsoft.com/office/drawing/2014/main" id="{70501DB0-8874-44DA-A7ED-860C3FD57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6172200"/>
            <a:ext cx="2031741" cy="685800"/>
          </a:xfrm>
          <a:prstGeom prst="rect">
            <a:avLst/>
          </a:prstGeom>
        </p:spPr>
      </p:pic>
      <p:sp>
        <p:nvSpPr>
          <p:cNvPr id="7" name="Slide Number Placeholder 5">
            <a:extLst>
              <a:ext uri="{FF2B5EF4-FFF2-40B4-BE49-F238E27FC236}">
                <a16:creationId xmlns:a16="http://schemas.microsoft.com/office/drawing/2014/main" id="{8BDFBB89-C6C3-474C-B19A-0F1B18DD31F4}"/>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56731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8" y="0"/>
            <a:ext cx="12169461" cy="6857999"/>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sp>
        <p:nvSpPr>
          <p:cNvPr id="5" name="Title 1">
            <a:extLst>
              <a:ext uri="{FF2B5EF4-FFF2-40B4-BE49-F238E27FC236}">
                <a16:creationId xmlns:a16="http://schemas.microsoft.com/office/drawing/2014/main" id="{BD3D645E-C2CB-405C-8551-4C97493488D5}"/>
              </a:ext>
            </a:extLst>
          </p:cNvPr>
          <p:cNvSpPr>
            <a:spLocks noGrp="1"/>
          </p:cNvSpPr>
          <p:nvPr>
            <p:ph type="title"/>
          </p:nvPr>
        </p:nvSpPr>
        <p:spPr>
          <a:xfrm>
            <a:off x="620486" y="659675"/>
            <a:ext cx="4643845" cy="5237033"/>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pic>
        <p:nvPicPr>
          <p:cNvPr id="7" name="Picture 6" descr="A picture containing logo&#10;&#10;Description automatically generated">
            <a:extLst>
              <a:ext uri="{FF2B5EF4-FFF2-40B4-BE49-F238E27FC236}">
                <a16:creationId xmlns:a16="http://schemas.microsoft.com/office/drawing/2014/main" id="{3F0A8770-255D-4C18-AAA8-A551EC7BE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spTree>
    <p:extLst>
      <p:ext uri="{BB962C8B-B14F-4D97-AF65-F5344CB8AC3E}">
        <p14:creationId xmlns:p14="http://schemas.microsoft.com/office/powerpoint/2010/main" val="3189813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7929154" y="1062796"/>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pic>
        <p:nvPicPr>
          <p:cNvPr id="9" name="Picture 8">
            <a:extLst>
              <a:ext uri="{FF2B5EF4-FFF2-40B4-BE49-F238E27FC236}">
                <a16:creationId xmlns:a16="http://schemas.microsoft.com/office/drawing/2014/main" id="{CA421FEA-2433-471C-A899-57BC53B0CF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1169"/>
            <a:ext cx="5061209" cy="4375661"/>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417BACDC-1236-42CE-8D8A-76CF1EC16A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46677" y="2529537"/>
            <a:ext cx="1678643" cy="1451268"/>
          </a:xfrm>
          <a:prstGeom prst="rect">
            <a:avLst/>
          </a:prstGeom>
        </p:spPr>
      </p:pic>
      <p:pic>
        <p:nvPicPr>
          <p:cNvPr id="6" name="Picture 5">
            <a:extLst>
              <a:ext uri="{FF2B5EF4-FFF2-40B4-BE49-F238E27FC236}">
                <a16:creationId xmlns:a16="http://schemas.microsoft.com/office/drawing/2014/main" id="{C67D8B1E-4CC9-47AF-82B8-6A668C7C70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46677" y="677776"/>
            <a:ext cx="1678643" cy="1451268"/>
          </a:xfrm>
          <a:prstGeom prst="rect">
            <a:avLst/>
          </a:prstGeom>
        </p:spPr>
      </p:pic>
      <p:pic>
        <p:nvPicPr>
          <p:cNvPr id="8" name="Picture 7">
            <a:extLst>
              <a:ext uri="{FF2B5EF4-FFF2-40B4-BE49-F238E27FC236}">
                <a16:creationId xmlns:a16="http://schemas.microsoft.com/office/drawing/2014/main" id="{D71FD4EB-9849-4DA6-ABD3-6434FE24FE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046677" y="4381297"/>
            <a:ext cx="1678643" cy="1451268"/>
          </a:xfrm>
          <a:prstGeom prst="rect">
            <a:avLst/>
          </a:prstGeom>
        </p:spPr>
      </p:pic>
      <p:sp>
        <p:nvSpPr>
          <p:cNvPr id="13" name="Content Placeholder 2">
            <a:extLst>
              <a:ext uri="{FF2B5EF4-FFF2-40B4-BE49-F238E27FC236}">
                <a16:creationId xmlns:a16="http://schemas.microsoft.com/office/drawing/2014/main" id="{61E4BA84-BA93-4142-BC18-6B71C3E25BDF}"/>
              </a:ext>
            </a:extLst>
          </p:cNvPr>
          <p:cNvSpPr>
            <a:spLocks noGrp="1"/>
          </p:cNvSpPr>
          <p:nvPr>
            <p:ph idx="10"/>
          </p:nvPr>
        </p:nvSpPr>
        <p:spPr>
          <a:xfrm>
            <a:off x="7929154" y="291455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61BDDFDC-4D85-4A2B-BF3A-E55FC96BE04B}"/>
              </a:ext>
            </a:extLst>
          </p:cNvPr>
          <p:cNvSpPr>
            <a:spLocks noGrp="1"/>
          </p:cNvSpPr>
          <p:nvPr>
            <p:ph idx="11"/>
          </p:nvPr>
        </p:nvSpPr>
        <p:spPr>
          <a:xfrm>
            <a:off x="7929154" y="476631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pic>
        <p:nvPicPr>
          <p:cNvPr id="15" name="Picture 14">
            <a:extLst>
              <a:ext uri="{FF2B5EF4-FFF2-40B4-BE49-F238E27FC236}">
                <a16:creationId xmlns:a16="http://schemas.microsoft.com/office/drawing/2014/main" id="{397D9EF4-442B-4284-B871-1A0392E16B8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
        <p:nvSpPr>
          <p:cNvPr id="16" name="Slide Number Placeholder 5">
            <a:extLst>
              <a:ext uri="{FF2B5EF4-FFF2-40B4-BE49-F238E27FC236}">
                <a16:creationId xmlns:a16="http://schemas.microsoft.com/office/drawing/2014/main" id="{53B03A8B-55AE-4760-828F-26CFBC8630F3}"/>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3515820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2F9EC0-463C-41AD-9BC0-20EBE428BEE4}"/>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5" name="Picture 4">
            <a:extLst>
              <a:ext uri="{FF2B5EF4-FFF2-40B4-BE49-F238E27FC236}">
                <a16:creationId xmlns:a16="http://schemas.microsoft.com/office/drawing/2014/main" id="{0F2D3808-08C9-4878-8B91-40B8B4C927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37924" y="6173203"/>
            <a:ext cx="2015876" cy="681227"/>
          </a:xfrm>
          <a:prstGeom prst="rect">
            <a:avLst/>
          </a:prstGeom>
        </p:spPr>
      </p:pic>
    </p:spTree>
    <p:extLst>
      <p:ext uri="{BB962C8B-B14F-4D97-AF65-F5344CB8AC3E}">
        <p14:creationId xmlns:p14="http://schemas.microsoft.com/office/powerpoint/2010/main" val="172119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13610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4030022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sp>
        <p:nvSpPr>
          <p:cNvPr id="7" name="Rectangle 6">
            <a:extLst>
              <a:ext uri="{FF2B5EF4-FFF2-40B4-BE49-F238E27FC236}">
                <a16:creationId xmlns:a16="http://schemas.microsoft.com/office/drawing/2014/main" id="{8754E01E-8BE4-45A1-99D7-83CF305A9B73}"/>
              </a:ext>
            </a:extLst>
          </p:cNvPr>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86ED1C8-7138-4098-8E8D-7A01603B6D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9" name="Straight Connector 8">
            <a:extLst>
              <a:ext uri="{FF2B5EF4-FFF2-40B4-BE49-F238E27FC236}">
                <a16:creationId xmlns:a16="http://schemas.microsoft.com/office/drawing/2014/main" id="{26E81B42-3D9E-40AD-9604-0962F0603210}"/>
              </a:ext>
            </a:extLst>
          </p:cNvPr>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67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8401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F524036D-B5A5-47E8-84FC-EF73A46FFBF9}" type="slidenum">
              <a:rPr lang="en-US" smtClean="0"/>
              <a:t>‹#›</a:t>
            </a:fld>
            <a:endParaRPr lang="en-US"/>
          </a:p>
        </p:txBody>
      </p:sp>
    </p:spTree>
    <p:extLst>
      <p:ext uri="{BB962C8B-B14F-4D97-AF65-F5344CB8AC3E}">
        <p14:creationId xmlns:p14="http://schemas.microsoft.com/office/powerpoint/2010/main" val="3386302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F524036D-B5A5-47E8-84FC-EF73A46FFBF9}"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79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13272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8307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0"/>
            <a:ext cx="12182136" cy="6857998"/>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620486" y="659675"/>
            <a:ext cx="4643845" cy="5242894"/>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5" name="Picture 4" descr="A picture containing text&#10;&#10;Description automatically generated">
            <a:extLst>
              <a:ext uri="{FF2B5EF4-FFF2-40B4-BE49-F238E27FC236}">
                <a16:creationId xmlns:a16="http://schemas.microsoft.com/office/drawing/2014/main" id="{C5B0C217-28D6-4569-833C-EA38F19B1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9469" y="5940031"/>
            <a:ext cx="2705878" cy="914400"/>
          </a:xfrm>
          <a:prstGeom prst="rect">
            <a:avLst/>
          </a:prstGeom>
        </p:spPr>
      </p:pic>
    </p:spTree>
    <p:extLst>
      <p:ext uri="{BB962C8B-B14F-4D97-AF65-F5344CB8AC3E}">
        <p14:creationId xmlns:p14="http://schemas.microsoft.com/office/powerpoint/2010/main" val="2366991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F524036D-B5A5-47E8-84FC-EF73A46FFBF9}" type="slidenum">
              <a:rPr lang="en-US" smtClean="0"/>
              <a:t>‹#›</a:t>
            </a:fld>
            <a:endParaRPr lang="en-US"/>
          </a:p>
        </p:txBody>
      </p:sp>
      <p:sp>
        <p:nvSpPr>
          <p:cNvPr id="12" name="Rectangle 11">
            <a:extLst>
              <a:ext uri="{FF2B5EF4-FFF2-40B4-BE49-F238E27FC236}">
                <a16:creationId xmlns:a16="http://schemas.microsoft.com/office/drawing/2014/main" id="{9474AF53-8E5D-4CC4-B341-32DDBD4237D3}"/>
              </a:ext>
            </a:extLst>
          </p:cNvPr>
          <p:cNvSpPr/>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50995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3021257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F524036D-B5A5-47E8-84FC-EF73A46FFBF9}"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8212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6015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7254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3473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767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F524036D-B5A5-47E8-84FC-EF73A46FFBF9}" type="slidenum">
              <a:rPr lang="en-US" smtClean="0"/>
              <a:t>‹#›</a:t>
            </a:fld>
            <a:endParaRPr lang="en-US"/>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3299108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5" name="Slide Number Placeholder 5">
            <a:extLst>
              <a:ext uri="{FF2B5EF4-FFF2-40B4-BE49-F238E27FC236}">
                <a16:creationId xmlns:a16="http://schemas.microsoft.com/office/drawing/2014/main" id="{8A6DF8A2-76EE-4CDE-A7DE-B73AD267310A}"/>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6" name="Picture 5" descr="A picture containing text&#10;&#10;Description automatically generated">
            <a:extLst>
              <a:ext uri="{FF2B5EF4-FFF2-40B4-BE49-F238E27FC236}">
                <a16:creationId xmlns:a16="http://schemas.microsoft.com/office/drawing/2014/main" id="{CA6B97F3-421E-4D23-9E29-1B7C6A6E3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Tree>
    <p:extLst>
      <p:ext uri="{BB962C8B-B14F-4D97-AF65-F5344CB8AC3E}">
        <p14:creationId xmlns:p14="http://schemas.microsoft.com/office/powerpoint/2010/main" val="1807131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891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2773"/>
            <a:ext cx="12182136" cy="685245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tx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AF98CC90-0869-4F67-AFBC-496E0C2AE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spTree>
    <p:extLst>
      <p:ext uri="{BB962C8B-B14F-4D97-AF65-F5344CB8AC3E}">
        <p14:creationId xmlns:p14="http://schemas.microsoft.com/office/powerpoint/2010/main" val="3369987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2D03E31-644F-4482-A294-DFB1AFB0D2B4}" type="datetimeFigureOut">
              <a:rPr lang="en-US" smtClean="0"/>
              <a:t>7/28/2023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0193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68" y="0"/>
            <a:ext cx="12169461" cy="6857999"/>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sp>
        <p:nvSpPr>
          <p:cNvPr id="5" name="Title 1">
            <a:extLst>
              <a:ext uri="{FF2B5EF4-FFF2-40B4-BE49-F238E27FC236}">
                <a16:creationId xmlns:a16="http://schemas.microsoft.com/office/drawing/2014/main" id="{BD3D645E-C2CB-405C-8551-4C97493488D5}"/>
              </a:ext>
            </a:extLst>
          </p:cNvPr>
          <p:cNvSpPr>
            <a:spLocks noGrp="1"/>
          </p:cNvSpPr>
          <p:nvPr>
            <p:ph type="title"/>
          </p:nvPr>
        </p:nvSpPr>
        <p:spPr>
          <a:xfrm>
            <a:off x="620486" y="659675"/>
            <a:ext cx="4643845" cy="5237033"/>
          </a:xfrm>
        </p:spPr>
        <p:txBody>
          <a:bodyPr>
            <a:noAutofit/>
          </a:bodyPr>
          <a:lstStyle>
            <a:lvl1pPr algn="ctr">
              <a:defRPr sz="5400">
                <a:solidFill>
                  <a:schemeClr val="bg1"/>
                </a:solidFill>
                <a:latin typeface="Catseye Bold" panose="02000506060000020004" pitchFamily="50" charset="0"/>
              </a:defRPr>
            </a:lvl1pPr>
          </a:lstStyle>
          <a:p>
            <a:r>
              <a:rPr lang="en-US"/>
              <a:t>Click to edit Master title style</a:t>
            </a:r>
            <a:endParaRPr lang="en-US" dirty="0"/>
          </a:p>
        </p:txBody>
      </p:sp>
      <p:pic>
        <p:nvPicPr>
          <p:cNvPr id="7" name="Picture 6" descr="A picture containing logo&#10;&#10;Description automatically generated">
            <a:extLst>
              <a:ext uri="{FF2B5EF4-FFF2-40B4-BE49-F238E27FC236}">
                <a16:creationId xmlns:a16="http://schemas.microsoft.com/office/drawing/2014/main" id="{3F0A8770-255D-4C18-AAA8-A551EC7BE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pic>
        <p:nvPicPr>
          <p:cNvPr id="9" name="Picture 8">
            <a:extLst>
              <a:ext uri="{FF2B5EF4-FFF2-40B4-BE49-F238E27FC236}">
                <a16:creationId xmlns:a16="http://schemas.microsoft.com/office/drawing/2014/main" id="{FCFF4BB4-89E6-496E-AA5B-F8030F24B0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8" y="0"/>
            <a:ext cx="12169461" cy="6857999"/>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4C8558BD-0655-44DB-98C7-86EB4EE75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spTree>
    <p:extLst>
      <p:ext uri="{BB962C8B-B14F-4D97-AF65-F5344CB8AC3E}">
        <p14:creationId xmlns:p14="http://schemas.microsoft.com/office/powerpoint/2010/main" val="275434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513EB-C714-479E-AFD1-79FFB656C3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7" cy="6857999"/>
          </a:xfrm>
          <a:prstGeom prst="rect">
            <a:avLst/>
          </a:prstGeom>
        </p:spPr>
      </p:pic>
      <p:sp>
        <p:nvSpPr>
          <p:cNvPr id="8" name="Title 1">
            <a:extLst>
              <a:ext uri="{FF2B5EF4-FFF2-40B4-BE49-F238E27FC236}">
                <a16:creationId xmlns:a16="http://schemas.microsoft.com/office/drawing/2014/main" id="{F2393FD3-56CD-4429-A8A9-04C00FC038A9}"/>
              </a:ext>
            </a:extLst>
          </p:cNvPr>
          <p:cNvSpPr>
            <a:spLocks noGrp="1"/>
          </p:cNvSpPr>
          <p:nvPr>
            <p:ph type="title"/>
          </p:nvPr>
        </p:nvSpPr>
        <p:spPr>
          <a:xfrm>
            <a:off x="3285308" y="659675"/>
            <a:ext cx="5290457" cy="5617028"/>
          </a:xfrm>
        </p:spPr>
        <p:txBody>
          <a:bodyPr>
            <a:noAutofit/>
          </a:bodyPr>
          <a:lstStyle>
            <a:lvl1pPr algn="ctr">
              <a:defRPr sz="6000">
                <a:latin typeface="Catseye Bold" panose="02000506060000020004" pitchFamily="50"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45E0A0D4-A1E8-485F-8C70-72773F64A0F1}"/>
              </a:ext>
            </a:extLst>
          </p:cNvPr>
          <p:cNvSpPr>
            <a:spLocks noGrp="1"/>
          </p:cNvSpPr>
          <p:nvPr>
            <p:ph type="sldNum" sz="quarter" idx="12"/>
          </p:nvPr>
        </p:nvSpPr>
        <p:spPr>
          <a:xfrm>
            <a:off x="198119" y="6356350"/>
            <a:ext cx="546464" cy="365125"/>
          </a:xfrm>
        </p:spPr>
        <p:txBody>
          <a:bodyPr/>
          <a:lstStyle>
            <a:lvl1pPr algn="l">
              <a:defRPr>
                <a:solidFill>
                  <a:schemeClr val="bg1"/>
                </a:solidFill>
              </a:defRPr>
            </a:lvl1pPr>
          </a:lstStyle>
          <a:p>
            <a:fld id="{F524036D-B5A5-47E8-84FC-EF73A46FFBF9}" type="slidenum">
              <a:rPr lang="en-US" smtClean="0"/>
              <a:pPr/>
              <a:t>‹#›</a:t>
            </a:fld>
            <a:endParaRPr lang="en-US" dirty="0"/>
          </a:p>
        </p:txBody>
      </p:sp>
      <p:pic>
        <p:nvPicPr>
          <p:cNvPr id="13" name="Picture 12" descr="A picture containing logo&#10;&#10;Description automatically generated">
            <a:extLst>
              <a:ext uri="{FF2B5EF4-FFF2-40B4-BE49-F238E27FC236}">
                <a16:creationId xmlns:a16="http://schemas.microsoft.com/office/drawing/2014/main" id="{84EA44D7-CF9E-477E-9555-A546D920B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943599"/>
            <a:ext cx="2708988" cy="914400"/>
          </a:xfrm>
          <a:prstGeom prst="rect">
            <a:avLst/>
          </a:prstGeom>
        </p:spPr>
      </p:pic>
      <p:pic>
        <p:nvPicPr>
          <p:cNvPr id="6" name="Picture 5">
            <a:extLst>
              <a:ext uri="{FF2B5EF4-FFF2-40B4-BE49-F238E27FC236}">
                <a16:creationId xmlns:a16="http://schemas.microsoft.com/office/drawing/2014/main" id="{9663F5B3-F23E-4ABB-8B75-B28AFE3F50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9"/>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4F4F893B-F8E2-4103-8F78-6FF00A2914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9872" y="5156274"/>
            <a:ext cx="2212853" cy="1382638"/>
          </a:xfrm>
          <a:prstGeom prst="rect">
            <a:avLst/>
          </a:prstGeom>
        </p:spPr>
      </p:pic>
    </p:spTree>
    <p:extLst>
      <p:ext uri="{BB962C8B-B14F-4D97-AF65-F5344CB8AC3E}">
        <p14:creationId xmlns:p14="http://schemas.microsoft.com/office/powerpoint/2010/main" val="1611783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7929154" y="1062796"/>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pic>
        <p:nvPicPr>
          <p:cNvPr id="9" name="Picture 8" descr="Shape, polygon&#10;&#10;Description automatically generated">
            <a:extLst>
              <a:ext uri="{FF2B5EF4-FFF2-40B4-BE49-F238E27FC236}">
                <a16:creationId xmlns:a16="http://schemas.microsoft.com/office/drawing/2014/main" id="{CA421FEA-2433-471C-A899-57BC53B0C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0" y="1238137"/>
            <a:ext cx="5061210" cy="4381725"/>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bg1"/>
                </a:solidFill>
                <a:latin typeface="Catseye Bold" panose="02000506060000020004" pitchFamily="50" charset="0"/>
              </a:defRPr>
            </a:lvl1pPr>
          </a:lstStyle>
          <a:p>
            <a:r>
              <a:rPr lang="en-US"/>
              <a:t>Click to edit Master title style</a:t>
            </a:r>
            <a:endParaRPr lang="en-US" dirty="0"/>
          </a:p>
        </p:txBody>
      </p:sp>
      <p:pic>
        <p:nvPicPr>
          <p:cNvPr id="12" name="Picture 11" descr="A picture containing text&#10;&#10;Description automatically generated">
            <a:extLst>
              <a:ext uri="{FF2B5EF4-FFF2-40B4-BE49-F238E27FC236}">
                <a16:creationId xmlns:a16="http://schemas.microsoft.com/office/drawing/2014/main" id="{B20FCD64-B66D-45AB-B22E-E7964CD90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pic>
        <p:nvPicPr>
          <p:cNvPr id="4" name="Picture 3" descr="Icon&#10;&#10;Description automatically generated">
            <a:extLst>
              <a:ext uri="{FF2B5EF4-FFF2-40B4-BE49-F238E27FC236}">
                <a16:creationId xmlns:a16="http://schemas.microsoft.com/office/drawing/2014/main" id="{417BACDC-1236-42CE-8D8A-76CF1EC16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677" y="2529537"/>
            <a:ext cx="1678644" cy="1451269"/>
          </a:xfrm>
          <a:prstGeom prst="rect">
            <a:avLst/>
          </a:prstGeom>
        </p:spPr>
      </p:pic>
      <p:pic>
        <p:nvPicPr>
          <p:cNvPr id="6" name="Picture 5" descr="Icon&#10;&#10;Description automatically generated">
            <a:extLst>
              <a:ext uri="{FF2B5EF4-FFF2-40B4-BE49-F238E27FC236}">
                <a16:creationId xmlns:a16="http://schemas.microsoft.com/office/drawing/2014/main" id="{C67D8B1E-4CC9-47AF-82B8-6A668C7C7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677" y="677776"/>
            <a:ext cx="1678644" cy="1451269"/>
          </a:xfrm>
          <a:prstGeom prst="rect">
            <a:avLst/>
          </a:prstGeom>
        </p:spPr>
      </p:pic>
      <p:pic>
        <p:nvPicPr>
          <p:cNvPr id="8" name="Picture 7" descr="Icon&#10;&#10;Description automatically generated">
            <a:extLst>
              <a:ext uri="{FF2B5EF4-FFF2-40B4-BE49-F238E27FC236}">
                <a16:creationId xmlns:a16="http://schemas.microsoft.com/office/drawing/2014/main" id="{D71FD4EB-9849-4DA6-ABD3-6434FE24F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677" y="4381297"/>
            <a:ext cx="1678644" cy="1451269"/>
          </a:xfrm>
          <a:prstGeom prst="rect">
            <a:avLst/>
          </a:prstGeom>
        </p:spPr>
      </p:pic>
      <p:sp>
        <p:nvSpPr>
          <p:cNvPr id="13" name="Content Placeholder 2">
            <a:extLst>
              <a:ext uri="{FF2B5EF4-FFF2-40B4-BE49-F238E27FC236}">
                <a16:creationId xmlns:a16="http://schemas.microsoft.com/office/drawing/2014/main" id="{61E4BA84-BA93-4142-BC18-6B71C3E25BDF}"/>
              </a:ext>
            </a:extLst>
          </p:cNvPr>
          <p:cNvSpPr>
            <a:spLocks noGrp="1"/>
          </p:cNvSpPr>
          <p:nvPr>
            <p:ph idx="10"/>
          </p:nvPr>
        </p:nvSpPr>
        <p:spPr>
          <a:xfrm>
            <a:off x="7929154" y="291455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4" name="Content Placeholder 2">
            <a:extLst>
              <a:ext uri="{FF2B5EF4-FFF2-40B4-BE49-F238E27FC236}">
                <a16:creationId xmlns:a16="http://schemas.microsoft.com/office/drawing/2014/main" id="{61BDDFDC-4D85-4A2B-BF3A-E55FC96BE04B}"/>
              </a:ext>
            </a:extLst>
          </p:cNvPr>
          <p:cNvSpPr>
            <a:spLocks noGrp="1"/>
          </p:cNvSpPr>
          <p:nvPr>
            <p:ph idx="11"/>
          </p:nvPr>
        </p:nvSpPr>
        <p:spPr>
          <a:xfrm>
            <a:off x="7929154" y="4766317"/>
            <a:ext cx="3119256" cy="681228"/>
          </a:xfr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pic>
        <p:nvPicPr>
          <p:cNvPr id="11" name="Picture 10" descr="Shape, polygon&#10;&#10;Description automatically generated">
            <a:extLst>
              <a:ext uri="{FF2B5EF4-FFF2-40B4-BE49-F238E27FC236}">
                <a16:creationId xmlns:a16="http://schemas.microsoft.com/office/drawing/2014/main" id="{76E425B9-D1E6-4159-8FC0-EF8530709D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20" y="1238137"/>
            <a:ext cx="5061210" cy="438172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C03DBB4-FE2E-4775-8C1B-0E3C9B210A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pic>
        <p:nvPicPr>
          <p:cNvPr id="16" name="Picture 15" descr="Icon&#10;&#10;Description automatically generated">
            <a:extLst>
              <a:ext uri="{FF2B5EF4-FFF2-40B4-BE49-F238E27FC236}">
                <a16:creationId xmlns:a16="http://schemas.microsoft.com/office/drawing/2014/main" id="{6029E2D8-9513-4146-B726-0D26EA99E4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6677" y="2529537"/>
            <a:ext cx="1678644" cy="1451269"/>
          </a:xfrm>
          <a:prstGeom prst="rect">
            <a:avLst/>
          </a:prstGeom>
        </p:spPr>
      </p:pic>
      <p:pic>
        <p:nvPicPr>
          <p:cNvPr id="17" name="Picture 16" descr="Icon&#10;&#10;Description automatically generated">
            <a:extLst>
              <a:ext uri="{FF2B5EF4-FFF2-40B4-BE49-F238E27FC236}">
                <a16:creationId xmlns:a16="http://schemas.microsoft.com/office/drawing/2014/main" id="{57220029-38E6-40B0-B803-DD7D91512E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46677" y="677776"/>
            <a:ext cx="1678644" cy="1451269"/>
          </a:xfrm>
          <a:prstGeom prst="rect">
            <a:avLst/>
          </a:prstGeom>
        </p:spPr>
      </p:pic>
      <p:pic>
        <p:nvPicPr>
          <p:cNvPr id="18" name="Picture 17" descr="Icon&#10;&#10;Description automatically generated">
            <a:extLst>
              <a:ext uri="{FF2B5EF4-FFF2-40B4-BE49-F238E27FC236}">
                <a16:creationId xmlns:a16="http://schemas.microsoft.com/office/drawing/2014/main" id="{C5D42D2B-73B1-43AF-9C7A-7B6B78EFBF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6677" y="4381297"/>
            <a:ext cx="1678644" cy="1451269"/>
          </a:xfrm>
          <a:prstGeom prst="rect">
            <a:avLst/>
          </a:prstGeom>
        </p:spPr>
      </p:pic>
      <p:sp>
        <p:nvSpPr>
          <p:cNvPr id="19" name="Slide Number Placeholder 5">
            <a:extLst>
              <a:ext uri="{FF2B5EF4-FFF2-40B4-BE49-F238E27FC236}">
                <a16:creationId xmlns:a16="http://schemas.microsoft.com/office/drawing/2014/main" id="{C2DD8EB9-AE17-4C34-B162-E3A67D08F7FC}"/>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spTree>
    <p:extLst>
      <p:ext uri="{BB962C8B-B14F-4D97-AF65-F5344CB8AC3E}">
        <p14:creationId xmlns:p14="http://schemas.microsoft.com/office/powerpoint/2010/main" val="1610960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77016-1A10-4A03-9A68-B1CC307E2761}"/>
              </a:ext>
            </a:extLst>
          </p:cNvPr>
          <p:cNvSpPr/>
          <p:nvPr/>
        </p:nvSpPr>
        <p:spPr>
          <a:xfrm>
            <a:off x="0" y="0"/>
            <a:ext cx="12192000" cy="6858000"/>
          </a:xfrm>
          <a:prstGeom prst="rect">
            <a:avLst/>
          </a:prstGeom>
          <a:solidFill>
            <a:srgbClr val="4DC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77DE9F-7ECB-477B-B746-CCCD064A03DF}"/>
              </a:ext>
            </a:extLst>
          </p:cNvPr>
          <p:cNvSpPr>
            <a:spLocks noGrp="1"/>
          </p:cNvSpPr>
          <p:nvPr>
            <p:ph idx="1"/>
          </p:nvPr>
        </p:nvSpPr>
        <p:spPr>
          <a:xfrm>
            <a:off x="5342708" y="987425"/>
            <a:ext cx="6012679"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A421FEA-2433-471C-A899-57BC53B0CF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620" y="1240882"/>
            <a:ext cx="5061210" cy="4376234"/>
          </a:xfrm>
          <a:prstGeom prst="rect">
            <a:avLst/>
          </a:prstGeom>
        </p:spPr>
      </p:pic>
      <p:sp>
        <p:nvSpPr>
          <p:cNvPr id="10" name="Title 1">
            <a:extLst>
              <a:ext uri="{FF2B5EF4-FFF2-40B4-BE49-F238E27FC236}">
                <a16:creationId xmlns:a16="http://schemas.microsoft.com/office/drawing/2014/main" id="{552F9FF2-3E7D-4F1D-93B1-2150CE2675EE}"/>
              </a:ext>
            </a:extLst>
          </p:cNvPr>
          <p:cNvSpPr>
            <a:spLocks noGrp="1"/>
          </p:cNvSpPr>
          <p:nvPr>
            <p:ph type="title"/>
          </p:nvPr>
        </p:nvSpPr>
        <p:spPr>
          <a:xfrm>
            <a:off x="1097271" y="2156678"/>
            <a:ext cx="3108960" cy="2656985"/>
          </a:xfrm>
        </p:spPr>
        <p:txBody>
          <a:bodyPr anchor="ctr" anchorCtr="0">
            <a:noAutofit/>
          </a:bodyPr>
          <a:lstStyle>
            <a:lvl1pPr algn="ctr">
              <a:defRPr sz="4400">
                <a:solidFill>
                  <a:schemeClr val="tx1"/>
                </a:solidFill>
                <a:latin typeface="Catseye Bold" panose="02000506060000020004" pitchFamily="50" charset="0"/>
              </a:defRPr>
            </a:lvl1pPr>
          </a:lstStyle>
          <a:p>
            <a:r>
              <a:rPr lang="en-US"/>
              <a:t>Click to edit Master title style</a:t>
            </a:r>
            <a:endParaRPr lang="en-US" dirty="0"/>
          </a:p>
        </p:txBody>
      </p:sp>
      <p:pic>
        <p:nvPicPr>
          <p:cNvPr id="6" name="Picture 5" descr="A picture containing logo&#10;&#10;Description automatically generated">
            <a:extLst>
              <a:ext uri="{FF2B5EF4-FFF2-40B4-BE49-F238E27FC236}">
                <a16:creationId xmlns:a16="http://schemas.microsoft.com/office/drawing/2014/main" id="{70501DB0-8874-44DA-A7ED-860C3FD57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6172200"/>
            <a:ext cx="2031741" cy="685800"/>
          </a:xfrm>
          <a:prstGeom prst="rect">
            <a:avLst/>
          </a:prstGeom>
        </p:spPr>
      </p:pic>
      <p:sp>
        <p:nvSpPr>
          <p:cNvPr id="7" name="Rectangle 6">
            <a:extLst>
              <a:ext uri="{FF2B5EF4-FFF2-40B4-BE49-F238E27FC236}">
                <a16:creationId xmlns:a16="http://schemas.microsoft.com/office/drawing/2014/main" id="{1835BE34-064D-41AC-B025-51A54C618CD6}"/>
              </a:ext>
            </a:extLst>
          </p:cNvPr>
          <p:cNvSpPr/>
          <p:nvPr userDrawn="1"/>
        </p:nvSpPr>
        <p:spPr>
          <a:xfrm>
            <a:off x="0" y="0"/>
            <a:ext cx="12192000" cy="6858000"/>
          </a:xfrm>
          <a:prstGeom prst="rect">
            <a:avLst/>
          </a:prstGeom>
          <a:solidFill>
            <a:srgbClr val="4D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0A23B73-8977-48D7-B1C5-6A5CD29CBF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620" y="1240882"/>
            <a:ext cx="5061210" cy="4376234"/>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6DC43581-FEA1-435A-826C-CBBA57D511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6172200"/>
            <a:ext cx="2031741" cy="685800"/>
          </a:xfrm>
          <a:prstGeom prst="rect">
            <a:avLst/>
          </a:prstGeom>
        </p:spPr>
      </p:pic>
      <p:sp>
        <p:nvSpPr>
          <p:cNvPr id="12" name="Slide Number Placeholder 5">
            <a:extLst>
              <a:ext uri="{FF2B5EF4-FFF2-40B4-BE49-F238E27FC236}">
                <a16:creationId xmlns:a16="http://schemas.microsoft.com/office/drawing/2014/main" id="{A7575083-ECBF-4602-98FD-4B67FD7CC1B0}"/>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67881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F4003CEE-A15D-42C5-A0BD-062CE6906C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10" name="Picture 9" descr="Logo, company name&#10;&#10;Description automatically generated">
            <a:extLst>
              <a:ext uri="{FF2B5EF4-FFF2-40B4-BE49-F238E27FC236}">
                <a16:creationId xmlns:a16="http://schemas.microsoft.com/office/drawing/2014/main" id="{CB10A6ED-36F3-4732-A1BC-B21685D6BE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Tree>
    <p:extLst>
      <p:ext uri="{BB962C8B-B14F-4D97-AF65-F5344CB8AC3E}">
        <p14:creationId xmlns:p14="http://schemas.microsoft.com/office/powerpoint/2010/main" val="1912849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1" y="0"/>
            <a:ext cx="12182136" cy="6857998"/>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620486" y="659675"/>
            <a:ext cx="4643845" cy="5242894"/>
          </a:xfrm>
        </p:spPr>
        <p:txBody>
          <a:bodyPr>
            <a:noAutofit/>
          </a:bodyPr>
          <a:lstStyle>
            <a:lvl1pPr algn="ctr">
              <a:defRPr sz="5400">
                <a:solidFill>
                  <a:schemeClr val="tx1"/>
                </a:solidFill>
                <a:latin typeface="Catseye Bold" panose="02000506060000020004" pitchFamily="50"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5" name="Picture 4" descr="A picture containing text&#10;&#10;Description automatically generated">
            <a:extLst>
              <a:ext uri="{FF2B5EF4-FFF2-40B4-BE49-F238E27FC236}">
                <a16:creationId xmlns:a16="http://schemas.microsoft.com/office/drawing/2014/main" id="{C5B0C217-28D6-4569-833C-EA38F19B1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469" y="5940031"/>
            <a:ext cx="2705878" cy="914400"/>
          </a:xfrm>
          <a:prstGeom prst="rect">
            <a:avLst/>
          </a:prstGeom>
        </p:spPr>
      </p:pic>
      <p:pic>
        <p:nvPicPr>
          <p:cNvPr id="7" name="Picture 6">
            <a:extLst>
              <a:ext uri="{FF2B5EF4-FFF2-40B4-BE49-F238E27FC236}">
                <a16:creationId xmlns:a16="http://schemas.microsoft.com/office/drawing/2014/main" id="{02A93B07-7CA8-497C-9B13-9C7D925FDE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0"/>
            <a:ext cx="12182136" cy="685799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1A0E1B4-2163-4EBA-8A0B-9CD9F05785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9469" y="5940031"/>
            <a:ext cx="2705878" cy="914400"/>
          </a:xfrm>
          <a:prstGeom prst="rect">
            <a:avLst/>
          </a:prstGeom>
        </p:spPr>
      </p:pic>
    </p:spTree>
    <p:extLst>
      <p:ext uri="{BB962C8B-B14F-4D97-AF65-F5344CB8AC3E}">
        <p14:creationId xmlns:p14="http://schemas.microsoft.com/office/powerpoint/2010/main" val="7503673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285308" y="659675"/>
            <a:ext cx="5290457" cy="5617028"/>
          </a:xfrm>
        </p:spPr>
        <p:txBody>
          <a:bodyPr>
            <a:noAutofit/>
          </a:bodyPr>
          <a:lstStyle>
            <a:lvl1pPr algn="ctr">
              <a:defRPr sz="6000">
                <a:solidFill>
                  <a:schemeClr val="bg1"/>
                </a:solidFill>
                <a:latin typeface="Catseye Bold" panose="02000506060000020004" pitchFamily="50"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pic>
        <p:nvPicPr>
          <p:cNvPr id="4" name="Picture 3" descr="A picture containing text&#10;&#10;Description automatically generated">
            <a:extLst>
              <a:ext uri="{FF2B5EF4-FFF2-40B4-BE49-F238E27FC236}">
                <a16:creationId xmlns:a16="http://schemas.microsoft.com/office/drawing/2014/main" id="{E5333B72-FFE8-461E-BB64-59E5856F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5940031"/>
            <a:ext cx="2705878" cy="914400"/>
          </a:xfrm>
          <a:prstGeom prst="rect">
            <a:avLst/>
          </a:prstGeom>
        </p:spPr>
      </p:pic>
      <p:pic>
        <p:nvPicPr>
          <p:cNvPr id="7" name="Picture 6">
            <a:extLst>
              <a:ext uri="{FF2B5EF4-FFF2-40B4-BE49-F238E27FC236}">
                <a16:creationId xmlns:a16="http://schemas.microsoft.com/office/drawing/2014/main" id="{309EF641-EF5D-4E45-9DC4-15D10FB27E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E45A5D1-BC32-4EB4-9BEF-A2A890ACB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5940031"/>
            <a:ext cx="2705878" cy="914400"/>
          </a:xfrm>
          <a:prstGeom prst="rect">
            <a:avLst/>
          </a:prstGeom>
        </p:spPr>
      </p:pic>
    </p:spTree>
    <p:extLst>
      <p:ext uri="{BB962C8B-B14F-4D97-AF65-F5344CB8AC3E}">
        <p14:creationId xmlns:p14="http://schemas.microsoft.com/office/powerpoint/2010/main" val="399719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1" y="6338"/>
            <a:ext cx="12182136" cy="6845321"/>
          </a:xfrm>
          <a:prstGeom prst="rect">
            <a:avLst/>
          </a:prstGeom>
        </p:spPr>
      </p:pic>
      <p:sp>
        <p:nvSpPr>
          <p:cNvPr id="2" name="Title 1">
            <a:extLst>
              <a:ext uri="{FF2B5EF4-FFF2-40B4-BE49-F238E27FC236}">
                <a16:creationId xmlns:a16="http://schemas.microsoft.com/office/drawing/2014/main" id="{5FF0F2FB-8A2A-4A49-AFCD-BD66B54E8B6A}"/>
              </a:ext>
            </a:extLst>
          </p:cNvPr>
          <p:cNvSpPr>
            <a:spLocks noGrp="1"/>
          </p:cNvSpPr>
          <p:nvPr>
            <p:ph type="title"/>
          </p:nvPr>
        </p:nvSpPr>
        <p:spPr>
          <a:xfrm>
            <a:off x="3690258" y="822959"/>
            <a:ext cx="4643845" cy="5199018"/>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lumMod val="65000"/>
                  </a:schemeClr>
                </a:solidFill>
              </a:defRPr>
            </a:lvl1pPr>
          </a:lstStyle>
          <a:p>
            <a:fld id="{F524036D-B5A5-47E8-84FC-EF73A46FFBF9}" type="slidenum">
              <a:rPr lang="en-US" smtClean="0"/>
              <a:pPr/>
              <a:t>‹#›</a:t>
            </a:fld>
            <a:endParaRPr lang="en-US" dirty="0"/>
          </a:p>
        </p:txBody>
      </p:sp>
      <p:pic>
        <p:nvPicPr>
          <p:cNvPr id="7" name="Picture 6">
            <a:extLst>
              <a:ext uri="{FF2B5EF4-FFF2-40B4-BE49-F238E27FC236}">
                <a16:creationId xmlns:a16="http://schemas.microsoft.com/office/drawing/2014/main" id="{AF98CC90-0869-4F67-AFBC-496E0C2AE4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45555" y="5943599"/>
            <a:ext cx="2705877" cy="914400"/>
          </a:xfrm>
          <a:prstGeom prst="rect">
            <a:avLst/>
          </a:prstGeom>
        </p:spPr>
      </p:pic>
    </p:spTree>
    <p:extLst>
      <p:ext uri="{BB962C8B-B14F-4D97-AF65-F5344CB8AC3E}">
        <p14:creationId xmlns:p14="http://schemas.microsoft.com/office/powerpoint/2010/main" val="118432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A9B5-6EEC-4644-8A84-981BAAC34AB1}"/>
              </a:ext>
            </a:extLst>
          </p:cNvPr>
          <p:cNvSpPr>
            <a:spLocks noGrp="1"/>
          </p:cNvSpPr>
          <p:nvPr>
            <p:ph type="title"/>
          </p:nvPr>
        </p:nvSpPr>
        <p:spPr>
          <a:xfrm>
            <a:off x="347472" y="347472"/>
            <a:ext cx="7893851" cy="594459"/>
          </a:xfrm>
        </p:spPr>
        <p:txBody>
          <a:bodyPr anchor="t" anchorCtr="0">
            <a:normAutofit/>
          </a:bodyPr>
          <a:lstStyle>
            <a:lvl1pPr>
              <a:defRPr sz="3600">
                <a:solidFill>
                  <a:schemeClr val="tx1"/>
                </a:solidFill>
                <a:latin typeface="Catseye Bold" panose="0200050606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9996C3B-8550-4D67-9CFD-DDBA085A645D}"/>
              </a:ext>
            </a:extLst>
          </p:cNvPr>
          <p:cNvSpPr>
            <a:spLocks noGrp="1"/>
          </p:cNvSpPr>
          <p:nvPr>
            <p:ph sz="half" idx="1"/>
          </p:nvPr>
        </p:nvSpPr>
        <p:spPr>
          <a:xfrm>
            <a:off x="914400" y="1600200"/>
            <a:ext cx="6652847" cy="4471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ED6B3160-76F7-4C9E-A95B-B54A69F151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3560"/>
            <a:ext cx="9003323" cy="325902"/>
          </a:xfrm>
          <a:prstGeom prst="rect">
            <a:avLst/>
          </a:prstGeom>
        </p:spPr>
      </p:pic>
      <p:sp>
        <p:nvSpPr>
          <p:cNvPr id="12" name="Slide Number Placeholder 5">
            <a:extLst>
              <a:ext uri="{FF2B5EF4-FFF2-40B4-BE49-F238E27FC236}">
                <a16:creationId xmlns:a16="http://schemas.microsoft.com/office/drawing/2014/main" id="{39FE48E8-0D84-41FC-8CC5-B1FA7C98BD50}"/>
              </a:ext>
            </a:extLst>
          </p:cNvPr>
          <p:cNvSpPr txBox="1">
            <a:spLocks/>
          </p:cNvSpPr>
          <p:nvPr userDrawn="1"/>
        </p:nvSpPr>
        <p:spPr>
          <a:xfrm>
            <a:off x="198119" y="6356350"/>
            <a:ext cx="7750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mtClean="0"/>
              <a:pPr/>
              <a:t>‹#›</a:t>
            </a:fld>
            <a:endParaRPr lang="en-US" dirty="0"/>
          </a:p>
        </p:txBody>
      </p:sp>
      <p:pic>
        <p:nvPicPr>
          <p:cNvPr id="8" name="Picture 7" descr="A picture containing text&#10;&#10;Description automatically generated">
            <a:extLst>
              <a:ext uri="{FF2B5EF4-FFF2-40B4-BE49-F238E27FC236}">
                <a16:creationId xmlns:a16="http://schemas.microsoft.com/office/drawing/2014/main" id="{278F54E2-EDC1-47AD-AD86-2D876A19A7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923" y="6173203"/>
            <a:ext cx="2015878" cy="681228"/>
          </a:xfrm>
          <a:prstGeom prst="rect">
            <a:avLst/>
          </a:prstGeom>
        </p:spPr>
      </p:pic>
    </p:spTree>
    <p:extLst>
      <p:ext uri="{BB962C8B-B14F-4D97-AF65-F5344CB8AC3E}">
        <p14:creationId xmlns:p14="http://schemas.microsoft.com/office/powerpoint/2010/main" val="13938369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heme" Target="../theme/theme2.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BF1E7-F2CF-404E-BCDF-64795BBA6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3733AD-1953-4462-ACB3-8839556F1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13539-E7F0-40F4-AA6B-1E68B2768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D78B7CE3-D098-4CEC-BED0-3E5CC8F66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112F3-32F4-49C5-BCC1-2DB2BEDE6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4036D-B5A5-47E8-84FC-EF73A46FFBF9}" type="slidenum">
              <a:rPr lang="en-US" smtClean="0"/>
              <a:t>‹#›</a:t>
            </a:fld>
            <a:endParaRPr lang="en-US"/>
          </a:p>
        </p:txBody>
      </p:sp>
    </p:spTree>
    <p:extLst>
      <p:ext uri="{BB962C8B-B14F-4D97-AF65-F5344CB8AC3E}">
        <p14:creationId xmlns:p14="http://schemas.microsoft.com/office/powerpoint/2010/main" val="302287238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9" r:id="rId4"/>
    <p:sldLayoutId id="2147483661" r:id="rId5"/>
    <p:sldLayoutId id="2147483662" r:id="rId6"/>
    <p:sldLayoutId id="2147483663" r:id="rId7"/>
    <p:sldLayoutId id="2147483664" r:id="rId8"/>
    <p:sldLayoutId id="2147483652" r:id="rId9"/>
    <p:sldLayoutId id="2147483653" r:id="rId10"/>
    <p:sldLayoutId id="2147483667" r:id="rId11"/>
    <p:sldLayoutId id="2147483654" r:id="rId12"/>
    <p:sldLayoutId id="2147483666" r:id="rId13"/>
    <p:sldLayoutId id="2147483656" r:id="rId14"/>
    <p:sldLayoutId id="2147483665" r:id="rId15"/>
    <p:sldLayoutId id="2147483670" r:id="rId16"/>
    <p:sldLayoutId id="2147483655"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6" r:id="rId52"/>
    <p:sldLayoutId id="2147483732" r:id="rId53"/>
    <p:sldLayoutId id="2147483736"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fld id="{22D03E31-644F-4482-A294-DFB1AFB0D2B4}" type="datetimeFigureOut">
              <a:rPr lang="en-US" smtClean="0"/>
              <a:t>7/28/2023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F524036D-B5A5-47E8-84FC-EF73A46FFBF9}" type="slidenum">
              <a:rPr lang="en-US" smtClean="0"/>
              <a:t>‹#›</a:t>
            </a:fld>
            <a:endParaRPr lang="en-US"/>
          </a:p>
        </p:txBody>
      </p:sp>
    </p:spTree>
    <p:extLst>
      <p:ext uri="{BB962C8B-B14F-4D97-AF65-F5344CB8AC3E}">
        <p14:creationId xmlns:p14="http://schemas.microsoft.com/office/powerpoint/2010/main" val="3766856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11.xml"/><Relationship Id="rId4" Type="http://schemas.openxmlformats.org/officeDocument/2006/relationships/hyperlink" Target="https://www.fns.usda.gov/fns-instruction-113-1"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5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52.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2.xml"/><Relationship Id="rId1" Type="http://schemas.openxmlformats.org/officeDocument/2006/relationships/tags" Target="../tags/tag20.xml"/><Relationship Id="rId5" Type="http://schemas.openxmlformats.org/officeDocument/2006/relationships/hyperlink" Target="https://www.usda.gov/sites/default/files/documents/JFAgreen508.pdf" TargetMode="Externa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4.xml"/><Relationship Id="rId1" Type="http://schemas.openxmlformats.org/officeDocument/2006/relationships/tags" Target="../tags/tag3.xml"/><Relationship Id="rId4" Type="http://schemas.openxmlformats.org/officeDocument/2006/relationships/image" Target="../media/image4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21.xml"/><Relationship Id="rId4" Type="http://schemas.openxmlformats.org/officeDocument/2006/relationships/hyperlink" Target="http://www.cde.state.co.us./nutrition/civil-right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2.xml"/><Relationship Id="rId1" Type="http://schemas.openxmlformats.org/officeDocument/2006/relationships/tags" Target="../tags/tag23.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2.xml"/><Relationship Id="rId1" Type="http://schemas.openxmlformats.org/officeDocument/2006/relationships/tags" Target="../tags/tag28.xml"/><Relationship Id="rId6" Type="http://schemas.openxmlformats.org/officeDocument/2006/relationships/image" Target="../media/image49.png"/><Relationship Id="rId5" Type="http://schemas.openxmlformats.org/officeDocument/2006/relationships/hyperlink" Target="https://www.cde.state.co.us/nutrition/osncivilrightscomplaintprocedurestemplate" TargetMode="External"/><Relationship Id="rId4" Type="http://schemas.openxmlformats.org/officeDocument/2006/relationships/hyperlink" Target="https://www.cde.state.co.us/nutrition/civilrightscomplaintproceduresminimumrequir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9.xml"/><Relationship Id="rId1" Type="http://schemas.openxmlformats.org/officeDocument/2006/relationships/tags" Target="../tags/tag4.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image" Target="../media/image4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2.xml"/><Relationship Id="rId1" Type="http://schemas.openxmlformats.org/officeDocument/2006/relationships/tags" Target="../tags/tag31.xml"/><Relationship Id="rId4" Type="http://schemas.openxmlformats.org/officeDocument/2006/relationships/hyperlink" Target="https://www.cde.state.co.us/nutrition/civilrightscomplaintproceduresminimumrequire"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3.xml"/><Relationship Id="rId7" Type="http://schemas.openxmlformats.org/officeDocument/2006/relationships/diagramColors" Target="../diagrams/colors3.xml"/><Relationship Id="rId2" Type="http://schemas.openxmlformats.org/officeDocument/2006/relationships/slideLayout" Target="../slideLayouts/slideLayout52.xml"/><Relationship Id="rId1" Type="http://schemas.openxmlformats.org/officeDocument/2006/relationships/tags" Target="../tags/tag3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6.xml"/><Relationship Id="rId7" Type="http://schemas.openxmlformats.org/officeDocument/2006/relationships/diagramColors" Target="../diagrams/colors4.xml"/><Relationship Id="rId2" Type="http://schemas.openxmlformats.org/officeDocument/2006/relationships/slideLayout" Target="../slideLayouts/slideLayout52.xml"/><Relationship Id="rId1" Type="http://schemas.openxmlformats.org/officeDocument/2006/relationships/tags" Target="../tags/tag3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7.xml"/><Relationship Id="rId7" Type="http://schemas.openxmlformats.org/officeDocument/2006/relationships/diagramColors" Target="../diagrams/colors5.xml"/><Relationship Id="rId2" Type="http://schemas.openxmlformats.org/officeDocument/2006/relationships/slideLayout" Target="../slideLayouts/slideLayout52.xml"/><Relationship Id="rId1" Type="http://schemas.openxmlformats.org/officeDocument/2006/relationships/tags" Target="../tags/tag3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2.xml"/><Relationship Id="rId1" Type="http://schemas.openxmlformats.org/officeDocument/2006/relationships/tags" Target="../tags/tag40.xml"/><Relationship Id="rId4" Type="http://schemas.openxmlformats.org/officeDocument/2006/relationships/hyperlink" Target="https://www.cde.state.co.us/cdereval/pupilcurren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2.xml"/><Relationship Id="rId7" Type="http://schemas.openxmlformats.org/officeDocument/2006/relationships/diagramColors" Target="../diagrams/colors6.xml"/><Relationship Id="rId2" Type="http://schemas.openxmlformats.org/officeDocument/2006/relationships/slideLayout" Target="../slideLayouts/slideLayout52.xml"/><Relationship Id="rId1" Type="http://schemas.openxmlformats.org/officeDocument/2006/relationships/tags" Target="../tags/tag4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2.xml"/><Relationship Id="rId1" Type="http://schemas.openxmlformats.org/officeDocument/2006/relationships/tags" Target="../tags/tag45.xml"/><Relationship Id="rId4" Type="http://schemas.openxmlformats.org/officeDocument/2006/relationships/hyperlink" Target="https://www.cde.state.co.us/nutrition/specialdietaryneedsdocumentationflowchart" TargetMode="External"/></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4.xml"/><Relationship Id="rId7" Type="http://schemas.openxmlformats.org/officeDocument/2006/relationships/diagramColors" Target="../diagrams/colors7.xml"/><Relationship Id="rId2" Type="http://schemas.openxmlformats.org/officeDocument/2006/relationships/slideLayout" Target="../slideLayouts/slideLayout52.xml"/><Relationship Id="rId1" Type="http://schemas.openxmlformats.org/officeDocument/2006/relationships/tags" Target="../tags/tag4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0.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2.xml"/><Relationship Id="rId1" Type="http://schemas.openxmlformats.org/officeDocument/2006/relationships/tags" Target="../tags/tag49.xml"/><Relationship Id="rId4" Type="http://schemas.openxmlformats.org/officeDocument/2006/relationships/hyperlink" Target="https://www.fns.usda.gov/cn/meaningful-access-persons-lep-school-meal-guidance-and-qas"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2.xml"/><Relationship Id="rId1" Type="http://schemas.openxmlformats.org/officeDocument/2006/relationships/tags" Target="../tags/tag6.xml"/><Relationship Id="rId4" Type="http://schemas.openxmlformats.org/officeDocument/2006/relationships/hyperlink" Target="http://www.cde.state.co.us./nutrition/civil-rights"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2.xml"/><Relationship Id="rId1" Type="http://schemas.openxmlformats.org/officeDocument/2006/relationships/tags" Target="../tags/tag52.xml"/><Relationship Id="rId4" Type="http://schemas.openxmlformats.org/officeDocument/2006/relationships/hyperlink" Target="https://www.cde.state.co.us/nutrition/nutrireviews"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2.xml"/><Relationship Id="rId1" Type="http://schemas.openxmlformats.org/officeDocument/2006/relationships/tags" Target="../tags/tag55.xml"/><Relationship Id="rId6" Type="http://schemas.openxmlformats.org/officeDocument/2006/relationships/hyperlink" Target="https://theicn.org/icn-resources-a-z/focus-on-the-customer/" TargetMode="External"/><Relationship Id="rId5" Type="http://schemas.openxmlformats.org/officeDocument/2006/relationships/hyperlink" Target="https://www.fns.usda.gov/fns-instruction-113-1" TargetMode="External"/><Relationship Id="rId4" Type="http://schemas.openxmlformats.org/officeDocument/2006/relationships/hyperlink" Target="http://www.cde.state.co.us./nutrition/civil-righ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8.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3.xml"/><Relationship Id="rId1" Type="http://schemas.openxmlformats.org/officeDocument/2006/relationships/tags" Target="../tags/tag10.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7B822F-A11F-471D-83D7-29DFD7A6DF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0057" y="3403234"/>
            <a:ext cx="8294915" cy="299538"/>
          </a:xfrm>
          <a:prstGeom prst="rect">
            <a:avLst/>
          </a:prstGeom>
        </p:spPr>
      </p:pic>
      <p:sp>
        <p:nvSpPr>
          <p:cNvPr id="5" name="Title 1">
            <a:extLst>
              <a:ext uri="{FF2B5EF4-FFF2-40B4-BE49-F238E27FC236}">
                <a16:creationId xmlns:a16="http://schemas.microsoft.com/office/drawing/2014/main" id="{B92833AF-4867-42B9-A78F-34BE2D549E02}"/>
              </a:ext>
            </a:extLst>
          </p:cNvPr>
          <p:cNvSpPr txBox="1">
            <a:spLocks/>
          </p:cNvSpPr>
          <p:nvPr/>
        </p:nvSpPr>
        <p:spPr>
          <a:xfrm>
            <a:off x="2487168" y="949488"/>
            <a:ext cx="7077456" cy="289864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tx1"/>
                </a:solidFill>
                <a:latin typeface="Catseye Bold" panose="02000506060000020004" pitchFamily="50" charset="0"/>
                <a:ea typeface="+mj-ea"/>
                <a:cs typeface="+mj-cs"/>
              </a:defRPr>
            </a:lvl1pPr>
          </a:lstStyle>
          <a:p>
            <a:r>
              <a:rPr lang="en-US" dirty="0"/>
              <a:t>Civil Rights in Child Nutrition Programs</a:t>
            </a:r>
          </a:p>
        </p:txBody>
      </p:sp>
      <p:sp>
        <p:nvSpPr>
          <p:cNvPr id="6" name="Subtitle 2">
            <a:extLst>
              <a:ext uri="{FF2B5EF4-FFF2-40B4-BE49-F238E27FC236}">
                <a16:creationId xmlns:a16="http://schemas.microsoft.com/office/drawing/2014/main" id="{DCCDBB36-8B64-4EDC-B59E-A7824F07BC46}"/>
              </a:ext>
            </a:extLst>
          </p:cNvPr>
          <p:cNvSpPr txBox="1">
            <a:spLocks/>
          </p:cNvSpPr>
          <p:nvPr/>
        </p:nvSpPr>
        <p:spPr>
          <a:xfrm>
            <a:off x="2633472" y="4535424"/>
            <a:ext cx="6931152" cy="941832"/>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School Nutrition Unit</a:t>
            </a:r>
          </a:p>
        </p:txBody>
      </p:sp>
    </p:spTree>
    <p:custDataLst>
      <p:tags r:id="rId1"/>
    </p:custDataLst>
    <p:extLst>
      <p:ext uri="{BB962C8B-B14F-4D97-AF65-F5344CB8AC3E}">
        <p14:creationId xmlns:p14="http://schemas.microsoft.com/office/powerpoint/2010/main" val="192415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700" y="330201"/>
            <a:ext cx="10439400" cy="1325563"/>
          </a:xfrm>
        </p:spPr>
        <p:txBody>
          <a:bodyPr>
            <a:noAutofit/>
          </a:bodyPr>
          <a:lstStyle/>
          <a:p>
            <a:r>
              <a:rPr lang="en-US" dirty="0">
                <a:latin typeface="Catseye Bold" panose="02000506060000020004" pitchFamily="50" charset="0"/>
              </a:rPr>
              <a:t>Civil Rights </a:t>
            </a:r>
            <a:br>
              <a:rPr lang="en-US" dirty="0">
                <a:latin typeface="Catseye Bold" panose="02000506060000020004" pitchFamily="50" charset="0"/>
              </a:rPr>
            </a:br>
            <a:r>
              <a:rPr lang="en-US" dirty="0">
                <a:latin typeface="Catseye Bold" panose="02000506060000020004" pitchFamily="50" charset="0"/>
              </a:rPr>
              <a:t>in Child Nutrition Programs</a:t>
            </a:r>
          </a:p>
        </p:txBody>
      </p:sp>
      <p:sp>
        <p:nvSpPr>
          <p:cNvPr id="2" name="Content Placeholder 1"/>
          <p:cNvSpPr>
            <a:spLocks noGrp="1"/>
          </p:cNvSpPr>
          <p:nvPr>
            <p:ph idx="1"/>
          </p:nvPr>
        </p:nvSpPr>
        <p:spPr>
          <a:xfrm>
            <a:off x="901700" y="1968500"/>
            <a:ext cx="10439400" cy="4297046"/>
          </a:xfrm>
        </p:spPr>
        <p:txBody>
          <a:bodyPr>
            <a:normAutofit/>
          </a:bodyPr>
          <a:lstStyle/>
          <a:p>
            <a:r>
              <a:rPr lang="en-US" dirty="0"/>
              <a:t>Regulations provide the procedures to follow so benefits are made available to all eligible persons in a non-discriminatory manner</a:t>
            </a:r>
          </a:p>
          <a:p>
            <a:pPr marL="45720" indent="0">
              <a:buNone/>
            </a:pPr>
            <a:endParaRPr lang="en-US" sz="1800" dirty="0"/>
          </a:p>
          <a:p>
            <a:r>
              <a:rPr lang="en-US" dirty="0"/>
              <a:t>All sponsors receiving federal money must implement civil rights requirements</a:t>
            </a:r>
          </a:p>
          <a:p>
            <a:endParaRPr lang="en-US" sz="1800" dirty="0"/>
          </a:p>
          <a:p>
            <a:r>
              <a:rPr lang="en-US" dirty="0"/>
              <a:t>Food and Nutrition Services (FNS) </a:t>
            </a:r>
            <a:r>
              <a:rPr lang="en-US" dirty="0">
                <a:hlinkClick r:id="rId4"/>
              </a:rPr>
              <a:t>Instruction 113 </a:t>
            </a:r>
            <a:r>
              <a:rPr lang="en-US" dirty="0"/>
              <a:t>is the federal regulation governing civil rights in the child nutrition programs</a:t>
            </a:r>
          </a:p>
        </p:txBody>
      </p:sp>
    </p:spTree>
    <p:custDataLst>
      <p:tags r:id="rId1"/>
    </p:custDataLst>
    <p:extLst>
      <p:ext uri="{BB962C8B-B14F-4D97-AF65-F5344CB8AC3E}">
        <p14:creationId xmlns:p14="http://schemas.microsoft.com/office/powerpoint/2010/main" val="260323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2D9CA0-1791-40C7-A419-1A0FC27F1453}"/>
              </a:ext>
            </a:extLst>
          </p:cNvPr>
          <p:cNvSpPr>
            <a:spLocks noGrp="1"/>
          </p:cNvSpPr>
          <p:nvPr>
            <p:ph type="title"/>
          </p:nvPr>
        </p:nvSpPr>
        <p:spPr/>
        <p:txBody>
          <a:bodyPr>
            <a:normAutofit/>
          </a:bodyPr>
          <a:lstStyle/>
          <a:p>
            <a:r>
              <a:rPr lang="en-US" sz="6600" dirty="0"/>
              <a:t>Goals of Civil Rights</a:t>
            </a:r>
          </a:p>
        </p:txBody>
      </p:sp>
      <p:graphicFrame>
        <p:nvGraphicFramePr>
          <p:cNvPr id="9" name="Content Placeholder 4" descr="timeline SmartArt graphic">
            <a:extLst>
              <a:ext uri="{FF2B5EF4-FFF2-40B4-BE49-F238E27FC236}">
                <a16:creationId xmlns:a16="http://schemas.microsoft.com/office/drawing/2014/main" id="{F1FE7965-FFF1-4D76-8410-67C3D7905909}"/>
              </a:ext>
            </a:extLst>
          </p:cNvPr>
          <p:cNvGraphicFramePr>
            <a:graphicFrameLocks noGrp="1"/>
          </p:cNvGraphicFramePr>
          <p:nvPr>
            <p:ph idx="1"/>
            <p:extLst>
              <p:ext uri="{D42A27DB-BD31-4B8C-83A1-F6EECF244321}">
                <p14:modId xmlns:p14="http://schemas.microsoft.com/office/powerpoint/2010/main" val="4101355714"/>
              </p:ext>
            </p:extLst>
          </p:nvPr>
        </p:nvGraphicFramePr>
        <p:xfrm>
          <a:off x="841375" y="2305050"/>
          <a:ext cx="10515600" cy="3876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Logo, company name&#10;&#10;Description automatically generated">
            <a:extLst>
              <a:ext uri="{FF2B5EF4-FFF2-40B4-BE49-F238E27FC236}">
                <a16:creationId xmlns:a16="http://schemas.microsoft.com/office/drawing/2014/main" id="{7F0CB545-A5AD-485C-8B4B-BECC4BAD33A4}"/>
              </a:ext>
            </a:extLst>
          </p:cNvPr>
          <p:cNvPicPr>
            <a:picLocks noChangeAspect="1"/>
          </p:cNvPicPr>
          <p:nvPr/>
        </p:nvPicPr>
        <p:blipFill rotWithShape="1">
          <a:blip r:embed="rId9"/>
          <a:srcRect t="35517" b="33113"/>
          <a:stretch/>
        </p:blipFill>
        <p:spPr>
          <a:xfrm>
            <a:off x="9857874" y="6308840"/>
            <a:ext cx="2334126" cy="549160"/>
          </a:xfrm>
          <a:prstGeom prst="rect">
            <a:avLst/>
          </a:prstGeom>
        </p:spPr>
      </p:pic>
    </p:spTree>
    <p:custDataLst>
      <p:tags r:id="rId1"/>
    </p:custDataLst>
    <p:extLst>
      <p:ext uri="{BB962C8B-B14F-4D97-AF65-F5344CB8AC3E}">
        <p14:creationId xmlns:p14="http://schemas.microsoft.com/office/powerpoint/2010/main" val="335221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300" y="336903"/>
            <a:ext cx="8915399" cy="1325563"/>
          </a:xfrm>
        </p:spPr>
        <p:txBody>
          <a:bodyPr>
            <a:noAutofit/>
          </a:bodyPr>
          <a:lstStyle/>
          <a:p>
            <a:r>
              <a:rPr lang="en-US" sz="6600" dirty="0"/>
              <a:t>What is Discrimination?</a:t>
            </a:r>
          </a:p>
        </p:txBody>
      </p:sp>
      <p:sp>
        <p:nvSpPr>
          <p:cNvPr id="2" name="Content Placeholder 1"/>
          <p:cNvSpPr>
            <a:spLocks noGrp="1"/>
          </p:cNvSpPr>
          <p:nvPr>
            <p:ph idx="1"/>
          </p:nvPr>
        </p:nvSpPr>
        <p:spPr>
          <a:xfrm>
            <a:off x="876300" y="1879599"/>
            <a:ext cx="10470573" cy="4718627"/>
          </a:xfrm>
        </p:spPr>
        <p:txBody>
          <a:bodyPr>
            <a:normAutofit/>
          </a:bodyPr>
          <a:lstStyle/>
          <a:p>
            <a:pPr marL="0" indent="0">
              <a:spcAft>
                <a:spcPts val="1800"/>
              </a:spcAft>
              <a:buNone/>
            </a:pPr>
            <a:r>
              <a:rPr lang="en-US" dirty="0"/>
              <a:t>Discrimination is the act of distinction of one person or a group of persons from others; either intentionally, by neglect, or by actions or lack of actions based on their protected classes</a:t>
            </a:r>
          </a:p>
          <a:p>
            <a:pPr lvl="1"/>
            <a:r>
              <a:rPr lang="en-US" dirty="0"/>
              <a:t>Protected classes: </a:t>
            </a:r>
          </a:p>
          <a:p>
            <a:pPr lvl="2"/>
            <a:r>
              <a:rPr lang="en-US" sz="2400" dirty="0"/>
              <a:t>Race</a:t>
            </a:r>
          </a:p>
          <a:p>
            <a:pPr lvl="2"/>
            <a:r>
              <a:rPr lang="en-US" sz="2400" dirty="0"/>
              <a:t>Color</a:t>
            </a:r>
          </a:p>
          <a:p>
            <a:pPr lvl="2"/>
            <a:r>
              <a:rPr lang="en-US" sz="2400" dirty="0"/>
              <a:t>National origin</a:t>
            </a:r>
          </a:p>
          <a:p>
            <a:pPr lvl="2"/>
            <a:r>
              <a:rPr lang="en-US" sz="2400" dirty="0"/>
              <a:t>Sex (including gender identity and sexual orientation)</a:t>
            </a:r>
          </a:p>
          <a:p>
            <a:pPr lvl="2"/>
            <a:r>
              <a:rPr lang="en-US" sz="2400" dirty="0"/>
              <a:t>Age </a:t>
            </a:r>
          </a:p>
          <a:p>
            <a:pPr lvl="2"/>
            <a:r>
              <a:rPr lang="en-US" sz="2400" dirty="0"/>
              <a:t>Disability</a:t>
            </a:r>
          </a:p>
        </p:txBody>
      </p:sp>
    </p:spTree>
    <p:custDataLst>
      <p:tags r:id="rId1"/>
    </p:custDataLst>
    <p:extLst>
      <p:ext uri="{BB962C8B-B14F-4D97-AF65-F5344CB8AC3E}">
        <p14:creationId xmlns:p14="http://schemas.microsoft.com/office/powerpoint/2010/main" val="122715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582" y="471873"/>
            <a:ext cx="11263745" cy="1325563"/>
          </a:xfrm>
        </p:spPr>
        <p:txBody>
          <a:bodyPr>
            <a:noAutofit/>
          </a:bodyPr>
          <a:lstStyle/>
          <a:p>
            <a:r>
              <a:rPr lang="en-US" sz="6000" dirty="0"/>
              <a:t>Unlawful Discrimination Examples</a:t>
            </a:r>
          </a:p>
        </p:txBody>
      </p:sp>
      <p:sp>
        <p:nvSpPr>
          <p:cNvPr id="2" name="Content Placeholder 1"/>
          <p:cNvSpPr>
            <a:spLocks noGrp="1"/>
          </p:cNvSpPr>
          <p:nvPr>
            <p:ph idx="1"/>
          </p:nvPr>
        </p:nvSpPr>
        <p:spPr>
          <a:xfrm>
            <a:off x="850900" y="1993900"/>
            <a:ext cx="10604500" cy="3968436"/>
          </a:xfrm>
        </p:spPr>
        <p:txBody>
          <a:bodyPr>
            <a:normAutofit lnSpcReduction="10000"/>
          </a:bodyPr>
          <a:lstStyle/>
          <a:p>
            <a:r>
              <a:rPr lang="en-US" sz="2800" dirty="0"/>
              <a:t>Giving one group or type of participants larger or extra helpings of food while not providing the same to other groups or types of participants</a:t>
            </a:r>
          </a:p>
          <a:p>
            <a:endParaRPr lang="en-US" sz="2800" dirty="0"/>
          </a:p>
          <a:p>
            <a:r>
              <a:rPr lang="en-US" sz="2800" dirty="0"/>
              <a:t>Failing to provide program information to all potential program participants</a:t>
            </a:r>
          </a:p>
          <a:p>
            <a:pPr>
              <a:spcAft>
                <a:spcPts val="1800"/>
              </a:spcAft>
            </a:pPr>
            <a:endParaRPr lang="en-US" dirty="0"/>
          </a:p>
          <a:p>
            <a:pPr>
              <a:spcAft>
                <a:spcPts val="1800"/>
              </a:spcAft>
            </a:pPr>
            <a:r>
              <a:rPr lang="en-US" dirty="0"/>
              <a:t>Failing to provide children with meals to meet their medically-documented dietary needs</a:t>
            </a:r>
          </a:p>
        </p:txBody>
      </p:sp>
    </p:spTree>
    <p:custDataLst>
      <p:tags r:id="rId1"/>
    </p:custDataLst>
    <p:extLst>
      <p:ext uri="{BB962C8B-B14F-4D97-AF65-F5344CB8AC3E}">
        <p14:creationId xmlns:p14="http://schemas.microsoft.com/office/powerpoint/2010/main" val="278009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83408" y="2019304"/>
            <a:ext cx="10470391" cy="4337046"/>
          </a:xfrm>
        </p:spPr>
        <p:txBody>
          <a:bodyPr>
            <a:normAutofit/>
          </a:bodyPr>
          <a:lstStyle/>
          <a:p>
            <a:pPr marL="0" indent="0">
              <a:spcBef>
                <a:spcPts val="600"/>
              </a:spcBef>
              <a:buNone/>
            </a:pPr>
            <a:r>
              <a:rPr lang="en-US" dirty="0"/>
              <a:t>Which staff members must receive annual civil rights training?</a:t>
            </a:r>
          </a:p>
          <a:p>
            <a:pPr marL="457200" lvl="1" indent="0">
              <a:spcBef>
                <a:spcPts val="600"/>
              </a:spcBef>
              <a:buNone/>
            </a:pPr>
            <a:r>
              <a:rPr lang="en-US" dirty="0"/>
              <a:t>A: Kitchen staff</a:t>
            </a:r>
          </a:p>
          <a:p>
            <a:pPr marL="457200" lvl="1" indent="0">
              <a:spcBef>
                <a:spcPts val="600"/>
              </a:spcBef>
              <a:buNone/>
            </a:pPr>
            <a:r>
              <a:rPr lang="en-US" dirty="0"/>
              <a:t>B: Staff processing free and reduced-price meal applications</a:t>
            </a:r>
          </a:p>
          <a:p>
            <a:pPr marL="457200" lvl="1" indent="0">
              <a:spcBef>
                <a:spcPts val="600"/>
              </a:spcBef>
              <a:buNone/>
            </a:pPr>
            <a:r>
              <a:rPr lang="en-US" dirty="0"/>
              <a:t>C: Teachers serving and counting meals in the classroom</a:t>
            </a:r>
          </a:p>
          <a:p>
            <a:pPr marL="457200" lvl="1" indent="0">
              <a:spcBef>
                <a:spcPts val="600"/>
              </a:spcBef>
              <a:buNone/>
            </a:pPr>
            <a:r>
              <a:rPr lang="en-US" dirty="0"/>
              <a:t>D: All the above</a:t>
            </a:r>
          </a:p>
          <a:p>
            <a:pPr marL="0" indent="0">
              <a:buNone/>
            </a:pPr>
            <a:endParaRPr lang="en-US" sz="36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883408" y="414912"/>
            <a:ext cx="7886700" cy="1325563"/>
          </a:xfrm>
        </p:spPr>
        <p:txBody>
          <a:bodyPr>
            <a:normAutofit/>
          </a:bodyPr>
          <a:lstStyle/>
          <a:p>
            <a:r>
              <a:rPr lang="en-US" sz="6600" dirty="0"/>
              <a:t>Knowledge Check</a:t>
            </a:r>
          </a:p>
        </p:txBody>
      </p:sp>
      <p:cxnSp>
        <p:nvCxnSpPr>
          <p:cNvPr id="11" name="Straight Connector 10">
            <a:extLst>
              <a:ext uri="{FF2B5EF4-FFF2-40B4-BE49-F238E27FC236}">
                <a16:creationId xmlns:a16="http://schemas.microsoft.com/office/drawing/2014/main" id="{D955958C-C1FD-47C3-A58D-D5A5E3F8A39D}"/>
              </a:ext>
            </a:extLst>
          </p:cNvPr>
          <p:cNvCxnSpPr/>
          <p:nvPr/>
        </p:nvCxnSpPr>
        <p:spPr>
          <a:xfrm>
            <a:off x="1760380" y="4462818"/>
            <a:ext cx="8671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7F1F45F-60D7-4058-901D-C6F50A575D16}"/>
              </a:ext>
            </a:extLst>
          </p:cNvPr>
          <p:cNvSpPr/>
          <p:nvPr/>
        </p:nvSpPr>
        <p:spPr>
          <a:xfrm>
            <a:off x="1118358" y="3636942"/>
            <a:ext cx="2743200" cy="58685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BCED942E-6FF4-454E-8AAE-0BC7122D2040}"/>
              </a:ext>
            </a:extLst>
          </p:cNvPr>
          <p:cNvSpPr/>
          <p:nvPr/>
        </p:nvSpPr>
        <p:spPr>
          <a:xfrm>
            <a:off x="2051824" y="4741645"/>
            <a:ext cx="1024987" cy="51354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C3C9D1BD-6EBD-3436-C87A-B9E99A5F03EC}"/>
              </a:ext>
            </a:extLst>
          </p:cNvPr>
          <p:cNvSpPr txBox="1"/>
          <p:nvPr/>
        </p:nvSpPr>
        <p:spPr>
          <a:xfrm>
            <a:off x="1040298" y="4744019"/>
            <a:ext cx="10470391" cy="892552"/>
          </a:xfrm>
          <a:prstGeom prst="rect">
            <a:avLst/>
          </a:prstGeom>
          <a:noFill/>
        </p:spPr>
        <p:txBody>
          <a:bodyPr wrap="square" rtlCol="0">
            <a:spAutoFit/>
          </a:bodyPr>
          <a:lstStyle/>
          <a:p>
            <a:pPr marL="0" indent="0">
              <a:buNone/>
            </a:pPr>
            <a:r>
              <a:rPr lang="en-US" sz="2800" dirty="0"/>
              <a:t>True or False?</a:t>
            </a:r>
          </a:p>
          <a:p>
            <a:pPr marL="457200" lvl="1" indent="0">
              <a:buNone/>
            </a:pPr>
            <a:r>
              <a:rPr lang="en-US" sz="2400" dirty="0"/>
              <a:t>Acts of discrimination are always intentional.</a:t>
            </a:r>
          </a:p>
        </p:txBody>
      </p:sp>
    </p:spTree>
    <p:custDataLst>
      <p:tags r:id="rId1"/>
    </p:custDataLst>
    <p:extLst>
      <p:ext uri="{BB962C8B-B14F-4D97-AF65-F5344CB8AC3E}">
        <p14:creationId xmlns:p14="http://schemas.microsoft.com/office/powerpoint/2010/main" val="40471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Public Notification</a:t>
            </a:r>
            <a:endParaRPr kumimoji="0" lang="en-US" sz="6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endParaRPr>
          </a:p>
        </p:txBody>
      </p:sp>
    </p:spTree>
    <p:custDataLst>
      <p:tags r:id="rId1"/>
    </p:custDataLst>
    <p:extLst>
      <p:ext uri="{BB962C8B-B14F-4D97-AF65-F5344CB8AC3E}">
        <p14:creationId xmlns:p14="http://schemas.microsoft.com/office/powerpoint/2010/main" val="111544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04015"/>
            <a:ext cx="10515600" cy="1325563"/>
          </a:xfrm>
        </p:spPr>
        <p:txBody>
          <a:bodyPr>
            <a:noAutofit/>
          </a:bodyPr>
          <a:lstStyle/>
          <a:p>
            <a:r>
              <a:rPr lang="en-US" sz="6600" dirty="0"/>
              <a:t>Program Availability</a:t>
            </a:r>
          </a:p>
        </p:txBody>
      </p:sp>
      <p:graphicFrame>
        <p:nvGraphicFramePr>
          <p:cNvPr id="6" name="Diagram 5">
            <a:extLst>
              <a:ext uri="{FF2B5EF4-FFF2-40B4-BE49-F238E27FC236}">
                <a16:creationId xmlns:a16="http://schemas.microsoft.com/office/drawing/2014/main" id="{9F2D34D7-5ECA-4CE7-21EA-EBFFCE915315}"/>
              </a:ext>
            </a:extLst>
          </p:cNvPr>
          <p:cNvGraphicFramePr/>
          <p:nvPr>
            <p:extLst>
              <p:ext uri="{D42A27DB-BD31-4B8C-83A1-F6EECF244321}">
                <p14:modId xmlns:p14="http://schemas.microsoft.com/office/powerpoint/2010/main" val="1890979479"/>
              </p:ext>
            </p:extLst>
          </p:nvPr>
        </p:nvGraphicFramePr>
        <p:xfrm>
          <a:off x="678873" y="2951018"/>
          <a:ext cx="10674927" cy="3601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2C380B2B-34B1-3FA7-FFC5-EF7E3B3D17F7}"/>
              </a:ext>
            </a:extLst>
          </p:cNvPr>
          <p:cNvSpPr>
            <a:spLocks noGrp="1"/>
          </p:cNvSpPr>
          <p:nvPr>
            <p:ph idx="1"/>
          </p:nvPr>
        </p:nvSpPr>
        <p:spPr/>
        <p:txBody>
          <a:bodyPr/>
          <a:lstStyle/>
          <a:p>
            <a:pPr marL="342900" lvl="0" indent="-342900" rtl="0">
              <a:buNone/>
            </a:pPr>
            <a:r>
              <a:rPr lang="en-US" sz="2800" dirty="0"/>
              <a:t>1. Take specific action to inform applicants, participants, and potentially eligible persons of their program rights and responsibilities and the steps necessary for participation. </a:t>
            </a:r>
            <a:endParaRPr lang="en-US" sz="2100" dirty="0"/>
          </a:p>
          <a:p>
            <a:pPr marL="457200" lvl="1" indent="0" rtl="0">
              <a:spcAft>
                <a:spcPts val="1200"/>
              </a:spcAft>
              <a:buNone/>
            </a:pPr>
            <a:endParaRPr lang="en-US" sz="1000" dirty="0"/>
          </a:p>
        </p:txBody>
      </p:sp>
    </p:spTree>
    <p:custDataLst>
      <p:tags r:id="rId1"/>
    </p:custDataLst>
    <p:extLst>
      <p:ext uri="{BB962C8B-B14F-4D97-AF65-F5344CB8AC3E}">
        <p14:creationId xmlns:p14="http://schemas.microsoft.com/office/powerpoint/2010/main" val="254147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484534"/>
            <a:ext cx="10566400" cy="1325563"/>
          </a:xfrm>
        </p:spPr>
        <p:txBody>
          <a:bodyPr>
            <a:noAutofit/>
          </a:bodyPr>
          <a:lstStyle/>
          <a:p>
            <a:r>
              <a:rPr lang="en-US" sz="6600" dirty="0"/>
              <a:t>Public Notification</a:t>
            </a:r>
          </a:p>
        </p:txBody>
      </p:sp>
      <p:sp>
        <p:nvSpPr>
          <p:cNvPr id="2" name="Content Placeholder 1">
            <a:extLst>
              <a:ext uri="{FF2B5EF4-FFF2-40B4-BE49-F238E27FC236}">
                <a16:creationId xmlns:a16="http://schemas.microsoft.com/office/drawing/2014/main" id="{105B080E-D807-95F8-0D1B-9542EFCAB63D}"/>
              </a:ext>
            </a:extLst>
          </p:cNvPr>
          <p:cNvSpPr>
            <a:spLocks noGrp="1"/>
          </p:cNvSpPr>
          <p:nvPr>
            <p:ph idx="1"/>
          </p:nvPr>
        </p:nvSpPr>
        <p:spPr/>
        <p:txBody>
          <a:bodyPr/>
          <a:lstStyle/>
          <a:p>
            <a:pPr marL="0" lvl="1" indent="0" rtl="0">
              <a:buNone/>
            </a:pPr>
            <a:r>
              <a:rPr lang="en-US" sz="2800" dirty="0"/>
              <a:t>2. Complaint Information</a:t>
            </a:r>
          </a:p>
          <a:p>
            <a:pPr marL="800100" lvl="2" indent="-342900"/>
            <a:r>
              <a:rPr lang="en-US" sz="2400" dirty="0"/>
              <a:t>Applicants and participants must be advised of their right to file a complaint, how to file a complaint, and the complaint procedures</a:t>
            </a:r>
          </a:p>
          <a:p>
            <a:pPr marL="0" lvl="1" indent="0" rtl="0">
              <a:buNone/>
            </a:pPr>
            <a:endParaRPr lang="en-US" dirty="0"/>
          </a:p>
          <a:p>
            <a:pPr marL="0" lvl="1" indent="0" rtl="0">
              <a:buNone/>
            </a:pPr>
            <a:r>
              <a:rPr lang="en-US" sz="2800" dirty="0"/>
              <a:t>3. Non-discrimination statement</a:t>
            </a:r>
          </a:p>
          <a:p>
            <a:pPr marL="800100" lvl="2" indent="-342900"/>
            <a:r>
              <a:rPr lang="en-US" sz="2400" dirty="0"/>
              <a:t>All informational materials and resources, including websites, used to inform the public about Food and Nutrition Services (FNS) programs must contain the nondiscrimination statement</a:t>
            </a:r>
          </a:p>
          <a:p>
            <a:pPr marL="0" lvl="1" indent="0" rtl="0">
              <a:buNone/>
            </a:pPr>
            <a:endParaRPr lang="en-US" dirty="0"/>
          </a:p>
        </p:txBody>
      </p:sp>
    </p:spTree>
    <p:custDataLst>
      <p:tags r:id="rId1"/>
    </p:custDataLst>
    <p:extLst>
      <p:ext uri="{BB962C8B-B14F-4D97-AF65-F5344CB8AC3E}">
        <p14:creationId xmlns:p14="http://schemas.microsoft.com/office/powerpoint/2010/main" val="192928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6162-8A3C-47E2-BEF7-42CAD3A4D6B8}"/>
              </a:ext>
            </a:extLst>
          </p:cNvPr>
          <p:cNvSpPr>
            <a:spLocks noGrp="1"/>
          </p:cNvSpPr>
          <p:nvPr>
            <p:ph type="title"/>
          </p:nvPr>
        </p:nvSpPr>
        <p:spPr>
          <a:xfrm>
            <a:off x="675410" y="643066"/>
            <a:ext cx="11226800" cy="896746"/>
          </a:xfrm>
        </p:spPr>
        <p:txBody>
          <a:bodyPr>
            <a:noAutofit/>
          </a:bodyPr>
          <a:lstStyle/>
          <a:p>
            <a:r>
              <a:rPr kumimoji="0" lang="en-US" sz="6600" b="0" i="0" u="none" strike="noStrike" kern="1200" cap="none" spc="0" normalizeH="0" baseline="0" noProof="0" dirty="0">
                <a:ln>
                  <a:noFill/>
                </a:ln>
                <a:effectLst/>
                <a:uLnTx/>
                <a:uFillTx/>
                <a:ea typeface="+mj-ea"/>
                <a:cs typeface="+mj-cs"/>
              </a:rPr>
              <a:t>Methods of Public Notification</a:t>
            </a:r>
            <a:endParaRPr lang="en-US" sz="6600" dirty="0"/>
          </a:p>
        </p:txBody>
      </p:sp>
      <p:sp>
        <p:nvSpPr>
          <p:cNvPr id="3" name="Content Placeholder 2">
            <a:extLst>
              <a:ext uri="{FF2B5EF4-FFF2-40B4-BE49-F238E27FC236}">
                <a16:creationId xmlns:a16="http://schemas.microsoft.com/office/drawing/2014/main" id="{2A91EAA2-12DA-4F95-B31E-A1334E869D81}"/>
              </a:ext>
            </a:extLst>
          </p:cNvPr>
          <p:cNvSpPr>
            <a:spLocks noGrp="1"/>
          </p:cNvSpPr>
          <p:nvPr>
            <p:ph idx="1"/>
          </p:nvPr>
        </p:nvSpPr>
        <p:spPr/>
        <p:txBody>
          <a:bodyPr/>
          <a:lstStyle/>
          <a:p>
            <a:pPr marL="0" indent="0">
              <a:buNone/>
            </a:pPr>
            <a:r>
              <a:rPr lang="en-US" sz="2800" kern="1200" dirty="0">
                <a:solidFill>
                  <a:schemeClr val="tx1"/>
                </a:solidFill>
                <a:effectLst/>
                <a:ea typeface="+mn-ea"/>
                <a:cs typeface="+mn-cs"/>
              </a:rPr>
              <a:t>Public notification can include methods such as:</a:t>
            </a:r>
          </a:p>
          <a:p>
            <a:pPr marL="628650" lvl="1" indent="-171450"/>
            <a:r>
              <a:rPr lang="en-US" kern="1200" dirty="0">
                <a:solidFill>
                  <a:schemeClr val="tx1"/>
                </a:solidFill>
                <a:effectLst/>
              </a:rPr>
              <a:t>Internet and computer-based applications</a:t>
            </a:r>
          </a:p>
          <a:p>
            <a:pPr marL="628650" lvl="1" indent="-171450"/>
            <a:r>
              <a:rPr lang="en-US" kern="1200" dirty="0">
                <a:solidFill>
                  <a:schemeClr val="tx1"/>
                </a:solidFill>
                <a:effectLst/>
              </a:rPr>
              <a:t>Newspaper</a:t>
            </a:r>
          </a:p>
          <a:p>
            <a:pPr marL="628650" lvl="1" indent="-171450"/>
            <a:r>
              <a:rPr lang="en-US" kern="1200" dirty="0">
                <a:solidFill>
                  <a:schemeClr val="tx1"/>
                </a:solidFill>
                <a:effectLst/>
              </a:rPr>
              <a:t>Radio/television</a:t>
            </a:r>
          </a:p>
          <a:p>
            <a:pPr marL="628650" lvl="1" indent="-171450"/>
            <a:r>
              <a:rPr lang="en-US" kern="1200" dirty="0">
                <a:solidFill>
                  <a:schemeClr val="tx1"/>
                </a:solidFill>
                <a:effectLst/>
              </a:rPr>
              <a:t>Letters/leaflets/brochures</a:t>
            </a:r>
          </a:p>
          <a:p>
            <a:pPr marL="628650" lvl="1" indent="-171450"/>
            <a:r>
              <a:rPr lang="en-US" kern="1200" dirty="0">
                <a:solidFill>
                  <a:schemeClr val="tx1"/>
                </a:solidFill>
                <a:effectLst/>
              </a:rPr>
              <a:t>Bulletins</a:t>
            </a:r>
          </a:p>
          <a:p>
            <a:endParaRPr lang="en-US" dirty="0"/>
          </a:p>
        </p:txBody>
      </p:sp>
      <p:sp>
        <p:nvSpPr>
          <p:cNvPr id="4" name="Slide Number Placeholder 3">
            <a:extLst>
              <a:ext uri="{FF2B5EF4-FFF2-40B4-BE49-F238E27FC236}">
                <a16:creationId xmlns:a16="http://schemas.microsoft.com/office/drawing/2014/main" id="{8F4EAF62-0AA8-4A80-B283-E9AF98AD4E85}"/>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TextBox 4">
            <a:extLst>
              <a:ext uri="{FF2B5EF4-FFF2-40B4-BE49-F238E27FC236}">
                <a16:creationId xmlns:a16="http://schemas.microsoft.com/office/drawing/2014/main" id="{C31D93A5-205C-4E73-9F8B-B81C0ED84DF3}"/>
              </a:ext>
            </a:extLst>
          </p:cNvPr>
          <p:cNvSpPr txBox="1"/>
          <p:nvPr/>
        </p:nvSpPr>
        <p:spPr>
          <a:xfrm>
            <a:off x="1392189" y="5157735"/>
            <a:ext cx="9407622" cy="523220"/>
          </a:xfrm>
          <a:prstGeom prst="rect">
            <a:avLst/>
          </a:prstGeom>
          <a:noFill/>
        </p:spPr>
        <p:txBody>
          <a:bodyPr wrap="square" rtlCol="0">
            <a:spAutoFit/>
          </a:bodyPr>
          <a:lstStyle/>
          <a:p>
            <a:pPr marL="457200" lvl="1" indent="0" algn="ctr">
              <a:buNone/>
            </a:pPr>
            <a:r>
              <a:rPr lang="en-US" sz="2800" b="1" dirty="0">
                <a:solidFill>
                  <a:srgbClr val="825575"/>
                </a:solidFill>
              </a:rPr>
              <a:t>All notifications must include non-discrimination statement</a:t>
            </a:r>
          </a:p>
        </p:txBody>
      </p:sp>
    </p:spTree>
    <p:custDataLst>
      <p:tags r:id="rId1"/>
    </p:custDataLst>
    <p:extLst>
      <p:ext uri="{BB962C8B-B14F-4D97-AF65-F5344CB8AC3E}">
        <p14:creationId xmlns:p14="http://schemas.microsoft.com/office/powerpoint/2010/main" val="263759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050" y="473001"/>
            <a:ext cx="10629900" cy="1325563"/>
          </a:xfrm>
        </p:spPr>
        <p:txBody>
          <a:bodyPr>
            <a:noAutofit/>
          </a:bodyPr>
          <a:lstStyle/>
          <a:p>
            <a:r>
              <a:rPr lang="en-US" sz="6600" dirty="0"/>
              <a:t>“And Justice for All” Poster</a:t>
            </a:r>
          </a:p>
        </p:txBody>
      </p:sp>
      <p:pic>
        <p:nvPicPr>
          <p:cNvPr id="4" name="Picture 3"/>
          <p:cNvPicPr>
            <a:picLocks noChangeAspect="1"/>
          </p:cNvPicPr>
          <p:nvPr/>
        </p:nvPicPr>
        <p:blipFill rotWithShape="1">
          <a:blip r:embed="rId4"/>
          <a:srcRect l="18144" t="12531" r="67006" b="6121"/>
          <a:stretch/>
        </p:blipFill>
        <p:spPr>
          <a:xfrm>
            <a:off x="8246512" y="2029709"/>
            <a:ext cx="2916269" cy="4493045"/>
          </a:xfrm>
          <a:prstGeom prst="rect">
            <a:avLst/>
          </a:prstGeom>
        </p:spPr>
      </p:pic>
      <p:sp>
        <p:nvSpPr>
          <p:cNvPr id="9" name="Rectangle 8">
            <a:extLst>
              <a:ext uri="{FF2B5EF4-FFF2-40B4-BE49-F238E27FC236}">
                <a16:creationId xmlns:a16="http://schemas.microsoft.com/office/drawing/2014/main" id="{B4333936-B2DB-41A8-B5C0-92999348C9C6}"/>
              </a:ext>
            </a:extLst>
          </p:cNvPr>
          <p:cNvSpPr/>
          <p:nvPr/>
        </p:nvSpPr>
        <p:spPr>
          <a:xfrm>
            <a:off x="825500" y="1894691"/>
            <a:ext cx="7099300" cy="4493045"/>
          </a:xfrm>
          <a:prstGeom prst="rect">
            <a:avLst/>
          </a:prstGeom>
        </p:spPr>
        <p:txBody>
          <a:bodyPr/>
          <a:lstStyle/>
          <a:p>
            <a:pPr lvl="0">
              <a:spcAft>
                <a:spcPts val="1200"/>
              </a:spcAft>
            </a:pPr>
            <a:r>
              <a:rPr lang="en-US" sz="2800" dirty="0"/>
              <a:t>Prominently display the current “And Justice for All” USDA non-discrimination poster</a:t>
            </a:r>
          </a:p>
          <a:p>
            <a:pPr marL="457200" lvl="0" indent="-457200">
              <a:buFont typeface="Arial" panose="020B0604020202020204" pitchFamily="34" charset="0"/>
              <a:buChar char="•"/>
            </a:pPr>
            <a:r>
              <a:rPr lang="en-US" sz="2400" dirty="0"/>
              <a:t>In each dining location</a:t>
            </a:r>
          </a:p>
          <a:p>
            <a:pPr marL="457200" lvl="0" indent="-457200">
              <a:buFont typeface="Arial" panose="020B0604020202020204" pitchFamily="34" charset="0"/>
              <a:buChar char="•"/>
            </a:pPr>
            <a:r>
              <a:rPr lang="en-US" sz="2400" dirty="0"/>
              <a:t>SFSP sponsors must also display in the sponsor’s office</a:t>
            </a:r>
          </a:p>
          <a:p>
            <a:pPr marL="457200" lvl="0" indent="-457200">
              <a:buFont typeface="Arial" panose="020B0604020202020204" pitchFamily="34" charset="0"/>
              <a:buChar char="•"/>
            </a:pPr>
            <a:r>
              <a:rPr lang="en-US" sz="2400" dirty="0"/>
              <a:t>In a location that is easily visible</a:t>
            </a:r>
          </a:p>
          <a:p>
            <a:pPr marL="457200" lvl="0" indent="-457200">
              <a:buFont typeface="Arial" panose="020B0604020202020204" pitchFamily="34" charset="0"/>
              <a:buChar char="•"/>
            </a:pPr>
            <a:r>
              <a:rPr lang="en-US" sz="2400" dirty="0"/>
              <a:t>Must be 11”x17” in size</a:t>
            </a:r>
          </a:p>
          <a:p>
            <a:pPr lvl="0"/>
            <a:endParaRPr lang="en-US" sz="2000" dirty="0"/>
          </a:p>
          <a:p>
            <a:pPr lvl="0"/>
            <a:endParaRPr lang="en-US" sz="2000" dirty="0"/>
          </a:p>
          <a:p>
            <a:pPr lvl="0" algn="ctr"/>
            <a:r>
              <a:rPr lang="en-US" sz="2000" dirty="0"/>
              <a:t>Temporarily allowable </a:t>
            </a:r>
            <a:r>
              <a:rPr lang="en-US" sz="2000" dirty="0">
                <a:hlinkClick r:id="rId5"/>
              </a:rPr>
              <a:t>PDF version</a:t>
            </a:r>
            <a:endParaRPr lang="en-US" sz="2000" dirty="0"/>
          </a:p>
          <a:p>
            <a:pPr lvl="0"/>
            <a:endParaRPr lang="en-US" sz="2800" dirty="0"/>
          </a:p>
        </p:txBody>
      </p:sp>
    </p:spTree>
    <p:custDataLst>
      <p:tags r:id="rId1"/>
    </p:custDataLst>
    <p:extLst>
      <p:ext uri="{BB962C8B-B14F-4D97-AF65-F5344CB8AC3E}">
        <p14:creationId xmlns:p14="http://schemas.microsoft.com/office/powerpoint/2010/main" val="363492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CEFB-F105-4661-A19F-9D094C300E1A}"/>
              </a:ext>
            </a:extLst>
          </p:cNvPr>
          <p:cNvSpPr>
            <a:spLocks noGrp="1"/>
          </p:cNvSpPr>
          <p:nvPr>
            <p:ph type="title"/>
          </p:nvPr>
        </p:nvSpPr>
        <p:spPr/>
        <p:txBody>
          <a:bodyPr/>
          <a:lstStyle/>
          <a:p>
            <a:r>
              <a:rPr lang="en-US" dirty="0"/>
              <a:t>CDE School Nutrition</a:t>
            </a:r>
          </a:p>
        </p:txBody>
      </p:sp>
      <p:sp>
        <p:nvSpPr>
          <p:cNvPr id="8" name="Text Placeholder 7">
            <a:extLst>
              <a:ext uri="{FF2B5EF4-FFF2-40B4-BE49-F238E27FC236}">
                <a16:creationId xmlns:a16="http://schemas.microsoft.com/office/drawing/2014/main" id="{62F5D259-EC3E-4618-A6E6-1E4389A8F7D4}"/>
              </a:ext>
            </a:extLst>
          </p:cNvPr>
          <p:cNvSpPr>
            <a:spLocks noGrp="1"/>
          </p:cNvSpPr>
          <p:nvPr>
            <p:ph type="body" idx="1"/>
          </p:nvPr>
        </p:nvSpPr>
        <p:spPr/>
        <p:txBody>
          <a:bodyPr/>
          <a:lstStyle/>
          <a:p>
            <a:r>
              <a:rPr lang="en-US" dirty="0"/>
              <a:t>Vision</a:t>
            </a:r>
          </a:p>
        </p:txBody>
      </p:sp>
      <p:sp>
        <p:nvSpPr>
          <p:cNvPr id="9" name="Content Placeholder 8">
            <a:extLst>
              <a:ext uri="{FF2B5EF4-FFF2-40B4-BE49-F238E27FC236}">
                <a16:creationId xmlns:a16="http://schemas.microsoft.com/office/drawing/2014/main" id="{1EEC905D-C6D0-4C85-AFDD-F37926B0D9F6}"/>
              </a:ext>
            </a:extLst>
          </p:cNvPr>
          <p:cNvSpPr>
            <a:spLocks noGrp="1"/>
          </p:cNvSpPr>
          <p:nvPr>
            <p:ph sz="half" idx="2"/>
          </p:nvPr>
        </p:nvSpPr>
        <p:spPr/>
        <p:txBody>
          <a:bodyPr>
            <a:normAutofit/>
          </a:bodyPr>
          <a:lstStyle/>
          <a:p>
            <a:pPr marL="0" indent="0" rtl="0">
              <a:spcBef>
                <a:spcPts val="0"/>
              </a:spcBef>
              <a:spcAft>
                <a:spcPts val="0"/>
              </a:spcAft>
              <a:buNone/>
            </a:pPr>
            <a:r>
              <a:rPr lang="en-US" b="0" i="0" u="none" strike="noStrike" dirty="0">
                <a:solidFill>
                  <a:srgbClr val="000000"/>
                </a:solidFill>
                <a:effectLst/>
                <a:latin typeface="Trebuchet MS" panose="020B0603020202020204" pitchFamily="34" charset="0"/>
              </a:rPr>
              <a:t>Nourish young bodies and minds. End childhood hunger.</a:t>
            </a:r>
            <a:endParaRPr lang="en-US" b="0" dirty="0">
              <a:effectLst/>
              <a:latin typeface="Trebuchet MS" panose="020B0603020202020204" pitchFamily="34" charset="0"/>
            </a:endParaRPr>
          </a:p>
        </p:txBody>
      </p:sp>
      <p:sp>
        <p:nvSpPr>
          <p:cNvPr id="10" name="Text Placeholder 9">
            <a:extLst>
              <a:ext uri="{FF2B5EF4-FFF2-40B4-BE49-F238E27FC236}">
                <a16:creationId xmlns:a16="http://schemas.microsoft.com/office/drawing/2014/main" id="{24BEBA51-BAC1-4744-9BC6-C7CE2587123B}"/>
              </a:ext>
            </a:extLst>
          </p:cNvPr>
          <p:cNvSpPr>
            <a:spLocks noGrp="1"/>
          </p:cNvSpPr>
          <p:nvPr>
            <p:ph type="body" sz="quarter" idx="3"/>
          </p:nvPr>
        </p:nvSpPr>
        <p:spPr/>
        <p:txBody>
          <a:bodyPr/>
          <a:lstStyle/>
          <a:p>
            <a:r>
              <a:rPr lang="en-US" dirty="0"/>
              <a:t>Mission</a:t>
            </a:r>
          </a:p>
        </p:txBody>
      </p:sp>
      <p:sp>
        <p:nvSpPr>
          <p:cNvPr id="11" name="Content Placeholder 10">
            <a:extLst>
              <a:ext uri="{FF2B5EF4-FFF2-40B4-BE49-F238E27FC236}">
                <a16:creationId xmlns:a16="http://schemas.microsoft.com/office/drawing/2014/main" id="{8F4E0D88-4606-4475-A604-163273F990EC}"/>
              </a:ext>
            </a:extLst>
          </p:cNvPr>
          <p:cNvSpPr>
            <a:spLocks noGrp="1"/>
          </p:cNvSpPr>
          <p:nvPr>
            <p:ph sz="quarter" idx="4"/>
          </p:nvPr>
        </p:nvSpPr>
        <p:spPr/>
        <p:txBody>
          <a:bodyPr>
            <a:normAutofit/>
          </a:bodyPr>
          <a:lstStyle/>
          <a:p>
            <a:pPr marL="0" indent="0">
              <a:buNone/>
            </a:pPr>
            <a:r>
              <a:rPr lang="en-US" b="0" i="0" u="none" strike="noStrike" dirty="0">
                <a:solidFill>
                  <a:srgbClr val="000000"/>
                </a:solidFill>
                <a:effectLst/>
                <a:latin typeface="Trebuchet MS" panose="020B0603020202020204" pitchFamily="34" charset="0"/>
              </a:rPr>
              <a:t>We support the child nutrition community through innovation, training, and partnerships to ensure all youth have access to healthy meals.</a:t>
            </a:r>
            <a:endParaRPr lang="en-US" dirty="0">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1694FC0C-EE75-4788-AFBF-795FB6451663}"/>
              </a:ext>
            </a:extLst>
          </p:cNvPr>
          <p:cNvPicPr>
            <a:picLocks noChangeAspect="1"/>
          </p:cNvPicPr>
          <p:nvPr/>
        </p:nvPicPr>
        <p:blipFill>
          <a:blip r:embed="rId4"/>
          <a:stretch>
            <a:fillRect/>
          </a:stretch>
        </p:blipFill>
        <p:spPr>
          <a:xfrm>
            <a:off x="10445859" y="6060691"/>
            <a:ext cx="1668651" cy="709387"/>
          </a:xfrm>
          <a:prstGeom prst="rect">
            <a:avLst/>
          </a:prstGeom>
        </p:spPr>
      </p:pic>
    </p:spTree>
    <p:custDataLst>
      <p:tags r:id="rId1"/>
    </p:custDataLst>
    <p:extLst>
      <p:ext uri="{BB962C8B-B14F-4D97-AF65-F5344CB8AC3E}">
        <p14:creationId xmlns:p14="http://schemas.microsoft.com/office/powerpoint/2010/main" val="206678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572" y="508047"/>
            <a:ext cx="11475028" cy="1325563"/>
          </a:xfrm>
        </p:spPr>
        <p:txBody>
          <a:bodyPr>
            <a:noAutofit/>
          </a:bodyPr>
          <a:lstStyle/>
          <a:p>
            <a:r>
              <a:rPr lang="en-US" sz="6600" dirty="0"/>
              <a:t>Non-Discrimination Statement</a:t>
            </a:r>
          </a:p>
        </p:txBody>
      </p:sp>
      <p:sp>
        <p:nvSpPr>
          <p:cNvPr id="2" name="Content Placeholder 1"/>
          <p:cNvSpPr>
            <a:spLocks noGrp="1"/>
          </p:cNvSpPr>
          <p:nvPr>
            <p:ph idx="1"/>
          </p:nvPr>
        </p:nvSpPr>
        <p:spPr>
          <a:xfrm>
            <a:off x="800100" y="1930400"/>
            <a:ext cx="10617200" cy="4335146"/>
          </a:xfrm>
        </p:spPr>
        <p:txBody>
          <a:bodyPr>
            <a:normAutofit/>
          </a:bodyPr>
          <a:lstStyle/>
          <a:p>
            <a:pPr marL="0" indent="0">
              <a:lnSpc>
                <a:spcPct val="100000"/>
              </a:lnSpc>
              <a:spcBef>
                <a:spcPts val="0"/>
              </a:spcBef>
              <a:buNone/>
              <a:defRPr/>
            </a:pPr>
            <a:r>
              <a:rPr lang="en-US" b="0" dirty="0"/>
              <a:t>The</a:t>
            </a:r>
            <a:r>
              <a:rPr lang="en-US" b="0" baseline="0" dirty="0"/>
              <a:t> </a:t>
            </a:r>
            <a:r>
              <a:rPr lang="en-US" b="0" dirty="0"/>
              <a:t>USDA</a:t>
            </a:r>
            <a:r>
              <a:rPr lang="en-US" b="0" baseline="0" dirty="0"/>
              <a:t> n</a:t>
            </a:r>
            <a:r>
              <a:rPr lang="en-US" b="0" dirty="0"/>
              <a:t>on-discrimination</a:t>
            </a:r>
            <a:r>
              <a:rPr lang="en-US" b="0" baseline="0" dirty="0"/>
              <a:t> </a:t>
            </a:r>
            <a:r>
              <a:rPr lang="en-US" dirty="0"/>
              <a:t>s</a:t>
            </a:r>
            <a:r>
              <a:rPr lang="en-US" b="0" baseline="0" dirty="0"/>
              <a:t>tatement</a:t>
            </a:r>
            <a:r>
              <a:rPr lang="en-US" b="0" dirty="0"/>
              <a:t> must be included on program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endParaRPr>
          </a:p>
          <a:p>
            <a:pPr>
              <a:lnSpc>
                <a:spcPct val="100000"/>
              </a:lnSpc>
              <a:spcBef>
                <a:spcPts val="0"/>
              </a:spcBef>
              <a:defRPr/>
            </a:pPr>
            <a:r>
              <a:rPr kumimoji="0" lang="en-US" sz="2400" b="0" i="0" u="none" strike="noStrike" kern="1200" cap="none" spc="0" normalizeH="0" baseline="0" noProof="0" dirty="0">
                <a:ln>
                  <a:noFill/>
                </a:ln>
                <a:solidFill>
                  <a:prstClr val="black"/>
                </a:solidFill>
                <a:effectLst/>
                <a:uLnTx/>
                <a:uFillTx/>
              </a:rPr>
              <a:t>The statement:</a:t>
            </a:r>
          </a:p>
          <a:p>
            <a:pPr marL="631908" lvl="1" indent="-174708">
              <a:lnSpc>
                <a:spcPct val="100000"/>
              </a:lnSpc>
              <a:spcBef>
                <a:spcPts val="0"/>
              </a:spcBef>
              <a:defRPr/>
            </a:pPr>
            <a:r>
              <a:rPr kumimoji="0" lang="en-US" b="0" i="0" u="none" strike="noStrike" kern="1200" cap="none" spc="0" normalizeH="0" baseline="0" noProof="0" dirty="0">
                <a:ln>
                  <a:noFill/>
                </a:ln>
                <a:solidFill>
                  <a:prstClr val="black"/>
                </a:solidFill>
                <a:effectLst/>
                <a:uLnTx/>
                <a:uFillTx/>
              </a:rPr>
              <a:t>Must use </a:t>
            </a:r>
            <a:r>
              <a:rPr kumimoji="0" lang="en-US" b="1" i="0" strike="noStrike" kern="1200" cap="none" spc="0" normalizeH="0" baseline="0" noProof="0" dirty="0">
                <a:ln>
                  <a:noFill/>
                </a:ln>
                <a:solidFill>
                  <a:prstClr val="black"/>
                </a:solidFill>
                <a:effectLst/>
                <a:uLnTx/>
                <a:uFillTx/>
              </a:rPr>
              <a:t>exact</a:t>
            </a:r>
            <a:r>
              <a:rPr kumimoji="0" lang="en-US" b="0" i="0" u="none" strike="noStrike" kern="1200" cap="none" spc="0" normalizeH="0" baseline="0" noProof="0" dirty="0">
                <a:ln>
                  <a:noFill/>
                </a:ln>
                <a:solidFill>
                  <a:prstClr val="black"/>
                </a:solidFill>
                <a:effectLst/>
                <a:uLnTx/>
                <a:uFillTx/>
              </a:rPr>
              <a:t> wording and cannot be changed in any way </a:t>
            </a:r>
          </a:p>
          <a:p>
            <a:pPr marL="631908" lvl="1" indent="-174708" fontAlgn="base">
              <a:lnSpc>
                <a:spcPct val="100000"/>
              </a:lnSpc>
              <a:spcBef>
                <a:spcPts val="0"/>
              </a:spcBef>
              <a:defRPr/>
            </a:pPr>
            <a:r>
              <a:rPr kumimoji="0" lang="en-US" b="0" i="0" u="none" strike="noStrike" kern="1200" cap="none" spc="0" normalizeH="0" baseline="0" noProof="0" dirty="0">
                <a:ln>
                  <a:noFill/>
                </a:ln>
                <a:solidFill>
                  <a:prstClr val="black"/>
                </a:solidFill>
                <a:effectLst/>
                <a:uLnTx/>
                <a:uFillTx/>
              </a:rPr>
              <a:t>Must use the same font size as the majority of the font used in the document</a:t>
            </a:r>
          </a:p>
          <a:p>
            <a:pPr marL="631908" lvl="1" indent="-174708" fontAlgn="base">
              <a:lnSpc>
                <a:spcPct val="100000"/>
              </a:lnSpc>
              <a:spcBef>
                <a:spcPts val="0"/>
              </a:spcBef>
              <a:defRPr/>
            </a:pPr>
            <a:r>
              <a:rPr kumimoji="0" lang="en-US" b="0" i="0" u="none" strike="noStrike" kern="1200" cap="none" spc="0" normalizeH="0" baseline="0" noProof="0" dirty="0">
                <a:ln>
                  <a:noFill/>
                </a:ln>
                <a:solidFill>
                  <a:prstClr val="black"/>
                </a:solidFill>
                <a:effectLst/>
                <a:uLnTx/>
                <a:uFillTx/>
              </a:rPr>
              <a:t>Must be included (or hyperlinked) on the home page of the program information (i.e., your district’s nutrition webpage)</a:t>
            </a:r>
          </a:p>
          <a:p>
            <a:pPr marL="631908" lvl="1" indent="-174708" fontAlgn="base">
              <a:lnSpc>
                <a:spcPct val="100000"/>
              </a:lnSpc>
              <a:spcBef>
                <a:spcPts val="0"/>
              </a:spcBef>
              <a:defRPr/>
            </a:pPr>
            <a:endParaRPr lang="en-US" dirty="0">
              <a:solidFill>
                <a:prstClr val="black"/>
              </a:solidFill>
            </a:endParaRPr>
          </a:p>
        </p:txBody>
      </p:sp>
      <p:sp>
        <p:nvSpPr>
          <p:cNvPr id="4" name="TextBox 3">
            <a:extLst>
              <a:ext uri="{FF2B5EF4-FFF2-40B4-BE49-F238E27FC236}">
                <a16:creationId xmlns:a16="http://schemas.microsoft.com/office/drawing/2014/main" id="{083B9849-EC38-4C04-94B6-AB88AFA88F4B}"/>
              </a:ext>
            </a:extLst>
          </p:cNvPr>
          <p:cNvSpPr txBox="1"/>
          <p:nvPr/>
        </p:nvSpPr>
        <p:spPr>
          <a:xfrm>
            <a:off x="2467685" y="5865436"/>
            <a:ext cx="6985664" cy="400110"/>
          </a:xfrm>
          <a:prstGeom prst="rect">
            <a:avLst/>
          </a:prstGeom>
          <a:noFill/>
          <a:ln w="38100">
            <a:noFill/>
          </a:ln>
        </p:spPr>
        <p:txBody>
          <a:bodyPr wrap="square" rtlCol="0">
            <a:spAutoFit/>
          </a:bodyPr>
          <a:lstStyle/>
          <a:p>
            <a:pPr marL="457200" lvl="1" indent="0" algn="ctr" fontAlgn="base">
              <a:lnSpc>
                <a:spcPct val="100000"/>
              </a:lnSpc>
              <a:spcBef>
                <a:spcPts val="0"/>
              </a:spcBef>
              <a:buNone/>
              <a:defRPr/>
            </a:pPr>
            <a:r>
              <a:rPr kumimoji="0" lang="en-US" sz="2000" b="0" i="0" u="none" strike="noStrike" kern="1200" cap="none" spc="0" normalizeH="0" baseline="0" noProof="0" dirty="0">
                <a:ln>
                  <a:noFill/>
                </a:ln>
                <a:solidFill>
                  <a:prstClr val="black"/>
                </a:solidFill>
                <a:effectLst/>
                <a:uLnTx/>
                <a:uFillTx/>
                <a:ea typeface="+mn-ea"/>
                <a:cs typeface="+mn-cs"/>
              </a:rPr>
              <a:t>Available on the </a:t>
            </a:r>
            <a:r>
              <a:rPr kumimoji="0" lang="en-US" sz="2000" b="0" i="0" u="none" strike="noStrike" kern="1200" cap="none" spc="0" normalizeH="0" baseline="0" noProof="0" dirty="0">
                <a:ln>
                  <a:noFill/>
                </a:ln>
                <a:solidFill>
                  <a:prstClr val="black"/>
                </a:solidFill>
                <a:effectLst/>
                <a:uLnTx/>
                <a:uFillTx/>
                <a:ea typeface="+mn-ea"/>
                <a:cs typeface="+mn-cs"/>
                <a:hlinkClick r:id="rId4"/>
              </a:rPr>
              <a:t>Civil Rights webpage</a:t>
            </a:r>
            <a:endParaRPr kumimoji="0" lang="en-US" sz="2000" b="0" i="0" u="none" strike="noStrike" kern="1200" cap="none" spc="0" normalizeH="0" baseline="0" noProof="0" dirty="0">
              <a:ln>
                <a:noFill/>
              </a:ln>
              <a:solidFill>
                <a:prstClr val="black"/>
              </a:solidFill>
              <a:effectLst/>
              <a:uLnTx/>
              <a:uFillTx/>
              <a:ea typeface="+mn-ea"/>
              <a:cs typeface="+mn-cs"/>
            </a:endParaRPr>
          </a:p>
        </p:txBody>
      </p:sp>
    </p:spTree>
    <p:custDataLst>
      <p:tags r:id="rId1"/>
    </p:custDataLst>
    <p:extLst>
      <p:ext uri="{BB962C8B-B14F-4D97-AF65-F5344CB8AC3E}">
        <p14:creationId xmlns:p14="http://schemas.microsoft.com/office/powerpoint/2010/main" val="425192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6839" y="4279082"/>
            <a:ext cx="8937597" cy="962526"/>
          </a:xfrm>
          <a:prstGeom prst="roundRect">
            <a:avLst/>
          </a:prstGeom>
          <a:solidFill>
            <a:srgbClr val="82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sz="2800" b="1" dirty="0">
                <a:latin typeface="Trebuchet MS" panose="020B0603020202020204" pitchFamily="34" charset="0"/>
              </a:rPr>
              <a:t>“This institution is an equal opportunity provider.”</a:t>
            </a:r>
          </a:p>
        </p:txBody>
      </p:sp>
      <p:sp>
        <p:nvSpPr>
          <p:cNvPr id="3" name="Title 2"/>
          <p:cNvSpPr>
            <a:spLocks noGrp="1"/>
          </p:cNvSpPr>
          <p:nvPr>
            <p:ph type="title"/>
          </p:nvPr>
        </p:nvSpPr>
        <p:spPr>
          <a:xfrm>
            <a:off x="769938" y="367603"/>
            <a:ext cx="10680700" cy="1145912"/>
          </a:xfrm>
        </p:spPr>
        <p:txBody>
          <a:bodyPr>
            <a:noAutofit/>
          </a:bodyPr>
          <a:lstStyle/>
          <a:p>
            <a:r>
              <a:rPr lang="en-US" dirty="0"/>
              <a:t>Non-Discrimination Statement for </a:t>
            </a:r>
            <a:br>
              <a:rPr lang="en-US" dirty="0"/>
            </a:br>
            <a:r>
              <a:rPr lang="en-US" dirty="0"/>
              <a:t>Small Materials</a:t>
            </a:r>
          </a:p>
        </p:txBody>
      </p:sp>
      <p:sp>
        <p:nvSpPr>
          <p:cNvPr id="2" name="Content Placeholder 1"/>
          <p:cNvSpPr>
            <a:spLocks noGrp="1"/>
          </p:cNvSpPr>
          <p:nvPr>
            <p:ph idx="1"/>
          </p:nvPr>
        </p:nvSpPr>
        <p:spPr>
          <a:xfrm>
            <a:off x="865187" y="2103977"/>
            <a:ext cx="10460903" cy="1409700"/>
          </a:xfrm>
        </p:spPr>
        <p:txBody>
          <a:bodyPr/>
          <a:lstStyle/>
          <a:p>
            <a:pPr marL="45720" indent="0">
              <a:buNone/>
            </a:pPr>
            <a:r>
              <a:rPr lang="en-US" dirty="0"/>
              <a:t>May be used on documents too small to permit the full statement</a:t>
            </a:r>
          </a:p>
          <a:p>
            <a:pPr marL="45720" indent="0">
              <a:buNone/>
            </a:pPr>
            <a:endParaRPr lang="en-US" dirty="0"/>
          </a:p>
          <a:p>
            <a:pPr marL="45720" indent="0" algn="ctr">
              <a:buNone/>
            </a:pPr>
            <a:endParaRPr lang="en-US" dirty="0">
              <a:solidFill>
                <a:schemeClr val="tx1"/>
              </a:solidFill>
            </a:endParaRPr>
          </a:p>
          <a:p>
            <a:endParaRPr lang="en-US" dirty="0"/>
          </a:p>
        </p:txBody>
      </p:sp>
    </p:spTree>
    <p:custDataLst>
      <p:tags r:id="rId1"/>
    </p:custDataLst>
    <p:extLst>
      <p:ext uri="{BB962C8B-B14F-4D97-AF65-F5344CB8AC3E}">
        <p14:creationId xmlns:p14="http://schemas.microsoft.com/office/powerpoint/2010/main" val="9000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5901"/>
            <a:ext cx="10502900" cy="1325563"/>
          </a:xfrm>
        </p:spPr>
        <p:txBody>
          <a:bodyPr>
            <a:noAutofit/>
          </a:bodyPr>
          <a:lstStyle/>
          <a:p>
            <a:r>
              <a:rPr lang="en-US" dirty="0"/>
              <a:t>Non-Discrimination Statement for </a:t>
            </a:r>
            <a:br>
              <a:rPr lang="en-US" dirty="0"/>
            </a:br>
            <a:r>
              <a:rPr lang="en-US" dirty="0"/>
              <a:t>Program Materials</a:t>
            </a:r>
          </a:p>
        </p:txBody>
      </p:sp>
      <p:sp>
        <p:nvSpPr>
          <p:cNvPr id="2" name="Content Placeholder 1"/>
          <p:cNvSpPr>
            <a:spLocks noGrp="1"/>
          </p:cNvSpPr>
          <p:nvPr>
            <p:ph idx="1"/>
          </p:nvPr>
        </p:nvSpPr>
        <p:spPr>
          <a:xfrm>
            <a:off x="713678" y="1996068"/>
            <a:ext cx="10959931" cy="4465692"/>
          </a:xfrm>
        </p:spPr>
        <p:txBody>
          <a:bodyPr>
            <a:normAutofit/>
          </a:bodyPr>
          <a:lstStyle/>
          <a:p>
            <a:pPr marL="0" indent="0">
              <a:buNone/>
            </a:pPr>
            <a:r>
              <a:rPr lang="en-US" dirty="0"/>
              <a:t>Must be included on informational materials</a:t>
            </a:r>
          </a:p>
          <a:p>
            <a:pPr lvl="1"/>
            <a:r>
              <a:rPr lang="en-US" dirty="0"/>
              <a:t>Enrollment forms</a:t>
            </a:r>
          </a:p>
          <a:p>
            <a:pPr lvl="1"/>
            <a:r>
              <a:rPr lang="en-US" dirty="0"/>
              <a:t>Menus</a:t>
            </a:r>
          </a:p>
          <a:p>
            <a:pPr lvl="1"/>
            <a:r>
              <a:rPr lang="en-US" dirty="0"/>
              <a:t>Employee handbooks</a:t>
            </a:r>
          </a:p>
          <a:p>
            <a:pPr lvl="1"/>
            <a:r>
              <a:rPr lang="en-US" dirty="0"/>
              <a:t>Newsletters</a:t>
            </a:r>
          </a:p>
          <a:p>
            <a:pPr lvl="1"/>
            <a:r>
              <a:rPr lang="en-US" dirty="0"/>
              <a:t>Brochures</a:t>
            </a:r>
          </a:p>
          <a:p>
            <a:pPr lvl="1"/>
            <a:r>
              <a:rPr lang="en-US" dirty="0"/>
              <a:t>Parent handbooks</a:t>
            </a:r>
          </a:p>
          <a:p>
            <a:pPr lvl="1"/>
            <a:r>
              <a:rPr lang="en-US" dirty="0"/>
              <a:t>Public Release</a:t>
            </a:r>
          </a:p>
          <a:p>
            <a:pPr lvl="1"/>
            <a:r>
              <a:rPr lang="en-US" dirty="0"/>
              <a:t>Websites</a:t>
            </a:r>
          </a:p>
          <a:p>
            <a:pPr lvl="1"/>
            <a:r>
              <a:rPr lang="en-US" dirty="0"/>
              <a:t>Computer-based applications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93CB0771-6A2B-6692-6D97-7B6178624567}"/>
              </a:ext>
            </a:extLst>
          </p:cNvPr>
          <p:cNvPicPr>
            <a:picLocks noChangeAspect="1"/>
          </p:cNvPicPr>
          <p:nvPr/>
        </p:nvPicPr>
        <p:blipFill>
          <a:blip r:embed="rId4"/>
          <a:stretch>
            <a:fillRect/>
          </a:stretch>
        </p:blipFill>
        <p:spPr>
          <a:xfrm>
            <a:off x="7580675" y="2233495"/>
            <a:ext cx="3912374" cy="4116752"/>
          </a:xfrm>
          <a:prstGeom prst="rect">
            <a:avLst/>
          </a:prstGeom>
          <a:ln>
            <a:solidFill>
              <a:schemeClr val="tx1"/>
            </a:solidFill>
          </a:ln>
        </p:spPr>
      </p:pic>
      <p:sp>
        <p:nvSpPr>
          <p:cNvPr id="6" name="Arrow: Right 5">
            <a:extLst>
              <a:ext uri="{FF2B5EF4-FFF2-40B4-BE49-F238E27FC236}">
                <a16:creationId xmlns:a16="http://schemas.microsoft.com/office/drawing/2014/main" id="{95739534-2A3D-8C22-F18F-B58735BB66DD}"/>
              </a:ext>
            </a:extLst>
          </p:cNvPr>
          <p:cNvSpPr/>
          <p:nvPr/>
        </p:nvSpPr>
        <p:spPr>
          <a:xfrm rot="1373252">
            <a:off x="7305415" y="5652634"/>
            <a:ext cx="942740" cy="535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042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45980" y="1925019"/>
            <a:ext cx="10507820" cy="1911001"/>
          </a:xfrm>
        </p:spPr>
        <p:txBody>
          <a:bodyPr/>
          <a:lstStyle/>
          <a:p>
            <a:pPr marL="0" indent="0">
              <a:lnSpc>
                <a:spcPct val="100000"/>
              </a:lnSpc>
              <a:buNone/>
            </a:pPr>
            <a:r>
              <a:rPr lang="en-US" dirty="0"/>
              <a:t>True or False?</a:t>
            </a:r>
          </a:p>
          <a:p>
            <a:pPr marL="457200" lvl="1" indent="0">
              <a:lnSpc>
                <a:spcPct val="100000"/>
              </a:lnSpc>
              <a:buNone/>
            </a:pPr>
            <a:r>
              <a:rPr lang="en-US" dirty="0"/>
              <a:t>Each sponsor is responsible for communicating how they make accommodations for participants with disabilities.</a:t>
            </a:r>
          </a:p>
          <a:p>
            <a:pPr marL="0" indent="0">
              <a:lnSpc>
                <a:spcPct val="100000"/>
              </a:lnSpc>
              <a:buNone/>
            </a:pPr>
            <a:endParaRPr lang="en-US" sz="32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845980" y="472990"/>
            <a:ext cx="7886700" cy="1325563"/>
          </a:xfrm>
        </p:spPr>
        <p:txBody>
          <a:bodyPr>
            <a:normAutofit/>
          </a:bodyPr>
          <a:lstStyle/>
          <a:p>
            <a:r>
              <a:rPr lang="en-US" sz="6600" dirty="0"/>
              <a:t>Knowledge Check</a:t>
            </a:r>
          </a:p>
        </p:txBody>
      </p:sp>
      <p:cxnSp>
        <p:nvCxnSpPr>
          <p:cNvPr id="6" name="Straight Connector 5">
            <a:extLst>
              <a:ext uri="{FF2B5EF4-FFF2-40B4-BE49-F238E27FC236}">
                <a16:creationId xmlns:a16="http://schemas.microsoft.com/office/drawing/2014/main" id="{A3D03ED5-2BB9-44B1-911A-8A4A8308864F}"/>
              </a:ext>
            </a:extLst>
          </p:cNvPr>
          <p:cNvCxnSpPr>
            <a:cxnSpLocks/>
          </p:cNvCxnSpPr>
          <p:nvPr/>
        </p:nvCxnSpPr>
        <p:spPr>
          <a:xfrm>
            <a:off x="845980" y="3542353"/>
            <a:ext cx="10393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978987C0-687B-457A-9414-6B907EB04820}"/>
              </a:ext>
            </a:extLst>
          </p:cNvPr>
          <p:cNvSpPr/>
          <p:nvPr/>
        </p:nvSpPr>
        <p:spPr>
          <a:xfrm>
            <a:off x="838200" y="1944438"/>
            <a:ext cx="1005567" cy="477672"/>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15AF4616-BF31-4BE5-81B1-3425D8D13158}"/>
              </a:ext>
            </a:extLst>
          </p:cNvPr>
          <p:cNvSpPr/>
          <p:nvPr/>
        </p:nvSpPr>
        <p:spPr>
          <a:xfrm>
            <a:off x="1021497" y="5274526"/>
            <a:ext cx="6741994" cy="581197"/>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4BC95E3F-9067-C134-4D33-6F15313B3609}"/>
              </a:ext>
            </a:extLst>
          </p:cNvPr>
          <p:cNvSpPr txBox="1"/>
          <p:nvPr/>
        </p:nvSpPr>
        <p:spPr>
          <a:xfrm>
            <a:off x="853760" y="3951266"/>
            <a:ext cx="10500040" cy="1862048"/>
          </a:xfrm>
          <a:prstGeom prst="rect">
            <a:avLst/>
          </a:prstGeom>
          <a:noFill/>
        </p:spPr>
        <p:txBody>
          <a:bodyPr wrap="square" rtlCol="0">
            <a:spAutoFit/>
          </a:bodyPr>
          <a:lstStyle/>
          <a:p>
            <a:pPr marL="0" indent="0">
              <a:lnSpc>
                <a:spcPct val="100000"/>
              </a:lnSpc>
              <a:buNone/>
            </a:pPr>
            <a:r>
              <a:rPr lang="en-US" sz="2800" dirty="0"/>
              <a:t>The full non-discrimination statement </a:t>
            </a:r>
            <a:r>
              <a:rPr lang="en-US" sz="2800" i="1" dirty="0"/>
              <a:t>must</a:t>
            </a:r>
            <a:r>
              <a:rPr lang="en-US" sz="2800" dirty="0"/>
              <a:t> be included on:</a:t>
            </a:r>
          </a:p>
          <a:p>
            <a:pPr marL="457200" lvl="1" indent="0">
              <a:lnSpc>
                <a:spcPct val="100000"/>
              </a:lnSpc>
              <a:spcBef>
                <a:spcPts val="600"/>
              </a:spcBef>
              <a:buNone/>
            </a:pPr>
            <a:r>
              <a:rPr lang="en-US" sz="2400" dirty="0"/>
              <a:t>A: monthly menus</a:t>
            </a:r>
          </a:p>
          <a:p>
            <a:pPr marL="457200" lvl="1" indent="0">
              <a:lnSpc>
                <a:spcPct val="100000"/>
              </a:lnSpc>
              <a:spcBef>
                <a:spcPts val="600"/>
              </a:spcBef>
              <a:buNone/>
            </a:pPr>
            <a:r>
              <a:rPr lang="en-US" sz="2400" dirty="0"/>
              <a:t>B: promotional stickers</a:t>
            </a:r>
          </a:p>
          <a:p>
            <a:pPr marL="457200" lvl="1" indent="0">
              <a:lnSpc>
                <a:spcPct val="100000"/>
              </a:lnSpc>
              <a:spcBef>
                <a:spcPts val="600"/>
              </a:spcBef>
              <a:buNone/>
            </a:pPr>
            <a:r>
              <a:rPr lang="en-US" sz="2400" dirty="0"/>
              <a:t>C: sponsor and/or nutrition department webpage</a:t>
            </a:r>
          </a:p>
        </p:txBody>
      </p:sp>
    </p:spTree>
    <p:custDataLst>
      <p:tags r:id="rId1"/>
    </p:custDataLst>
    <p:extLst>
      <p:ext uri="{BB962C8B-B14F-4D97-AF65-F5344CB8AC3E}">
        <p14:creationId xmlns:p14="http://schemas.microsoft.com/office/powerpoint/2010/main" val="31031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58680" y="1993901"/>
            <a:ext cx="10495120" cy="1842120"/>
          </a:xfrm>
        </p:spPr>
        <p:txBody>
          <a:bodyPr/>
          <a:lstStyle/>
          <a:p>
            <a:pPr marL="0" indent="0">
              <a:buNone/>
            </a:pPr>
            <a:r>
              <a:rPr lang="en-US" dirty="0"/>
              <a:t>The correct shortened non-discrimination statement is:</a:t>
            </a:r>
          </a:p>
          <a:p>
            <a:pPr marL="457200" lvl="1" indent="0">
              <a:spcBef>
                <a:spcPts val="600"/>
              </a:spcBef>
              <a:buNone/>
            </a:pPr>
            <a:r>
              <a:rPr lang="en-US" dirty="0"/>
              <a:t>A: This institution is an equal opportunity provider.</a:t>
            </a:r>
          </a:p>
          <a:p>
            <a:pPr marL="457200" lvl="1" indent="0">
              <a:spcBef>
                <a:spcPts val="600"/>
              </a:spcBef>
              <a:buNone/>
            </a:pPr>
            <a:r>
              <a:rPr lang="en-US" dirty="0"/>
              <a:t>B: USDA is an equal opportunity employer and provider.</a:t>
            </a:r>
          </a:p>
          <a:p>
            <a:pPr marL="457200" lvl="1" indent="0">
              <a:spcBef>
                <a:spcPts val="600"/>
              </a:spcBef>
              <a:buNone/>
            </a:pPr>
            <a:r>
              <a:rPr lang="en-US" dirty="0"/>
              <a:t>C: This institution does not discriminate.</a:t>
            </a:r>
          </a:p>
          <a:p>
            <a:pPr marL="0" indent="0">
              <a:buNone/>
            </a:pPr>
            <a:endParaRPr lang="en-US" sz="44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858680" y="427282"/>
            <a:ext cx="7886700" cy="1325563"/>
          </a:xfrm>
        </p:spPr>
        <p:txBody>
          <a:bodyPr>
            <a:normAutofit/>
          </a:bodyPr>
          <a:lstStyle/>
          <a:p>
            <a:r>
              <a:rPr lang="en-US" sz="6600" dirty="0"/>
              <a:t>Knowledge Check</a:t>
            </a:r>
          </a:p>
        </p:txBody>
      </p:sp>
      <p:cxnSp>
        <p:nvCxnSpPr>
          <p:cNvPr id="6" name="Straight Connector 5">
            <a:extLst>
              <a:ext uri="{FF2B5EF4-FFF2-40B4-BE49-F238E27FC236}">
                <a16:creationId xmlns:a16="http://schemas.microsoft.com/office/drawing/2014/main" id="{C98D8EE6-04EB-4A41-BC30-A50710208C8F}"/>
              </a:ext>
            </a:extLst>
          </p:cNvPr>
          <p:cNvCxnSpPr>
            <a:cxnSpLocks/>
          </p:cNvCxnSpPr>
          <p:nvPr/>
        </p:nvCxnSpPr>
        <p:spPr>
          <a:xfrm>
            <a:off x="990600" y="3944204"/>
            <a:ext cx="1018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4D5D95D-7AD7-430A-AB88-279AB4890409}"/>
              </a:ext>
            </a:extLst>
          </p:cNvPr>
          <p:cNvSpPr/>
          <p:nvPr/>
        </p:nvSpPr>
        <p:spPr>
          <a:xfrm>
            <a:off x="1222801" y="2313959"/>
            <a:ext cx="6782938" cy="655093"/>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D8E47F24-C4CF-4491-A8F6-6E96E4C393EE}"/>
              </a:ext>
            </a:extLst>
          </p:cNvPr>
          <p:cNvSpPr/>
          <p:nvPr/>
        </p:nvSpPr>
        <p:spPr>
          <a:xfrm>
            <a:off x="937697" y="4441692"/>
            <a:ext cx="822683" cy="47766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97793A40-7D53-0440-DEB1-3C2D43B7FD58}"/>
              </a:ext>
            </a:extLst>
          </p:cNvPr>
          <p:cNvSpPr txBox="1"/>
          <p:nvPr/>
        </p:nvSpPr>
        <p:spPr>
          <a:xfrm>
            <a:off x="937697" y="4382428"/>
            <a:ext cx="10495120" cy="1261884"/>
          </a:xfrm>
          <a:prstGeom prst="rect">
            <a:avLst/>
          </a:prstGeom>
          <a:noFill/>
        </p:spPr>
        <p:txBody>
          <a:bodyPr wrap="square" rtlCol="0">
            <a:spAutoFit/>
          </a:bodyPr>
          <a:lstStyle/>
          <a:p>
            <a:pPr marL="0" indent="0">
              <a:buNone/>
            </a:pPr>
            <a:r>
              <a:rPr lang="en-US" sz="2800" dirty="0"/>
              <a:t>True or False?</a:t>
            </a:r>
          </a:p>
          <a:p>
            <a:pPr marL="457200" lvl="1" indent="0">
              <a:buNone/>
            </a:pPr>
            <a:r>
              <a:rPr lang="en-US" sz="2400" dirty="0"/>
              <a:t>The “And Justice for All” poster must be displayed in each dining area and be visible to participants.</a:t>
            </a:r>
          </a:p>
        </p:txBody>
      </p:sp>
    </p:spTree>
    <p:custDataLst>
      <p:tags r:id="rId1"/>
    </p:custDataLst>
    <p:extLst>
      <p:ext uri="{BB962C8B-B14F-4D97-AF65-F5344CB8AC3E}">
        <p14:creationId xmlns:p14="http://schemas.microsoft.com/office/powerpoint/2010/main" val="29185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Complaint Requirements</a:t>
            </a:r>
            <a:endParaRPr kumimoji="0" lang="en-US" sz="6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endParaRPr>
          </a:p>
        </p:txBody>
      </p:sp>
    </p:spTree>
    <p:custDataLst>
      <p:tags r:id="rId1"/>
    </p:custDataLst>
    <p:extLst>
      <p:ext uri="{BB962C8B-B14F-4D97-AF65-F5344CB8AC3E}">
        <p14:creationId xmlns:p14="http://schemas.microsoft.com/office/powerpoint/2010/main" val="299822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A4E5-F2BB-450F-B370-1206BE453EA3}"/>
              </a:ext>
            </a:extLst>
          </p:cNvPr>
          <p:cNvSpPr>
            <a:spLocks noGrp="1"/>
          </p:cNvSpPr>
          <p:nvPr>
            <p:ph type="title"/>
          </p:nvPr>
        </p:nvSpPr>
        <p:spPr>
          <a:xfrm>
            <a:off x="692150" y="681036"/>
            <a:ext cx="10922000" cy="960756"/>
          </a:xfrm>
        </p:spPr>
        <p:txBody>
          <a:bodyPr>
            <a:noAutofit/>
          </a:bodyPr>
          <a:lstStyle/>
          <a:p>
            <a:r>
              <a:rPr lang="en-US" sz="6000" dirty="0"/>
              <a:t>What is a civil rights complaint?</a:t>
            </a:r>
          </a:p>
        </p:txBody>
      </p:sp>
      <p:sp>
        <p:nvSpPr>
          <p:cNvPr id="3" name="Content Placeholder 2">
            <a:extLst>
              <a:ext uri="{FF2B5EF4-FFF2-40B4-BE49-F238E27FC236}">
                <a16:creationId xmlns:a16="http://schemas.microsoft.com/office/drawing/2014/main" id="{9A3E2488-E828-4B4B-8D12-59FC4AE990DB}"/>
              </a:ext>
            </a:extLst>
          </p:cNvPr>
          <p:cNvSpPr>
            <a:spLocks noGrp="1"/>
          </p:cNvSpPr>
          <p:nvPr>
            <p:ph idx="1"/>
          </p:nvPr>
        </p:nvSpPr>
        <p:spPr>
          <a:xfrm>
            <a:off x="863600" y="2130136"/>
            <a:ext cx="10579100" cy="4046828"/>
          </a:xfrm>
        </p:spPr>
        <p:txBody>
          <a:bodyPr/>
          <a:lstStyle/>
          <a:p>
            <a:pPr>
              <a:spcAft>
                <a:spcPts val="1200"/>
              </a:spcAft>
            </a:pPr>
            <a:r>
              <a:rPr lang="en-US" dirty="0"/>
              <a:t>An allegation of discrimination based on race, color, national origin, age, sex (including gender identity and sexual orientation ) or disability</a:t>
            </a:r>
          </a:p>
          <a:p>
            <a:r>
              <a:rPr lang="en-US" dirty="0"/>
              <a:t>Examples include: </a:t>
            </a:r>
          </a:p>
          <a:p>
            <a:pPr lvl="1"/>
            <a:r>
              <a:rPr lang="en-US" dirty="0"/>
              <a:t>Allegation of failing to accommodate for disabilities</a:t>
            </a:r>
          </a:p>
          <a:p>
            <a:pPr lvl="1"/>
            <a:r>
              <a:rPr lang="en-US" dirty="0"/>
              <a:t>Allegation of treating a student of one race or national origin differently than others</a:t>
            </a:r>
          </a:p>
        </p:txBody>
      </p:sp>
      <p:sp>
        <p:nvSpPr>
          <p:cNvPr id="4" name="Slide Number Placeholder 3">
            <a:extLst>
              <a:ext uri="{FF2B5EF4-FFF2-40B4-BE49-F238E27FC236}">
                <a16:creationId xmlns:a16="http://schemas.microsoft.com/office/drawing/2014/main" id="{2129E2F0-EF21-4C4F-A187-C9DCF8DC5165}"/>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custDataLst>
      <p:tags r:id="rId1"/>
    </p:custDataLst>
    <p:extLst>
      <p:ext uri="{BB962C8B-B14F-4D97-AF65-F5344CB8AC3E}">
        <p14:creationId xmlns:p14="http://schemas.microsoft.com/office/powerpoint/2010/main" val="2321631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1EBE-5744-462D-BCEC-D0FC55971D0F}"/>
              </a:ext>
            </a:extLst>
          </p:cNvPr>
          <p:cNvSpPr>
            <a:spLocks noGrp="1"/>
          </p:cNvSpPr>
          <p:nvPr>
            <p:ph type="title"/>
          </p:nvPr>
        </p:nvSpPr>
        <p:spPr>
          <a:xfrm>
            <a:off x="844550" y="577249"/>
            <a:ext cx="10502900" cy="1099978"/>
          </a:xfrm>
        </p:spPr>
        <p:txBody>
          <a:bodyPr>
            <a:noAutofit/>
          </a:bodyPr>
          <a:lstStyle/>
          <a:p>
            <a:r>
              <a:rPr lang="en-US" sz="6600" dirty="0"/>
              <a:t>Sponsor Requirements</a:t>
            </a:r>
          </a:p>
        </p:txBody>
      </p:sp>
      <p:sp>
        <p:nvSpPr>
          <p:cNvPr id="3" name="Content Placeholder 2">
            <a:extLst>
              <a:ext uri="{FF2B5EF4-FFF2-40B4-BE49-F238E27FC236}">
                <a16:creationId xmlns:a16="http://schemas.microsoft.com/office/drawing/2014/main" id="{CB15B904-09BE-4FCD-B09D-5D1F8399804B}"/>
              </a:ext>
            </a:extLst>
          </p:cNvPr>
          <p:cNvSpPr>
            <a:spLocks noGrp="1"/>
          </p:cNvSpPr>
          <p:nvPr>
            <p:ph idx="1"/>
          </p:nvPr>
        </p:nvSpPr>
        <p:spPr>
          <a:xfrm>
            <a:off x="724830" y="2109355"/>
            <a:ext cx="5787482" cy="4067607"/>
          </a:xfrm>
        </p:spPr>
        <p:txBody>
          <a:bodyPr/>
          <a:lstStyle/>
          <a:p>
            <a:pPr marL="228600" lvl="1">
              <a:spcAft>
                <a:spcPts val="1000"/>
              </a:spcAft>
            </a:pPr>
            <a:r>
              <a:rPr lang="en-US" dirty="0"/>
              <a:t>A</a:t>
            </a:r>
            <a:r>
              <a:rPr lang="en-US" sz="2400" kern="1200" dirty="0">
                <a:solidFill>
                  <a:schemeClr val="tx1"/>
                </a:solidFill>
                <a:effectLst/>
                <a:latin typeface="+mn-lt"/>
                <a:ea typeface="+mn-ea"/>
                <a:cs typeface="+mn-cs"/>
              </a:rPr>
              <a:t>dvise participants of their right to file a complaint, how to file a complaint, and complaint procedures</a:t>
            </a:r>
          </a:p>
          <a:p>
            <a:pPr marL="228600" lvl="1">
              <a:spcAft>
                <a:spcPts val="1000"/>
              </a:spcAft>
            </a:pPr>
            <a:r>
              <a:rPr lang="en-US" dirty="0"/>
              <a:t>School nutrition programs sponsors </a:t>
            </a:r>
            <a:r>
              <a:rPr lang="en-US" b="1" dirty="0"/>
              <a:t>must</a:t>
            </a:r>
            <a:r>
              <a:rPr lang="en-US" dirty="0"/>
              <a:t> h</a:t>
            </a:r>
            <a:r>
              <a:rPr lang="en-US" baseline="0" dirty="0"/>
              <a:t>ave a written complaint procedure </a:t>
            </a:r>
            <a:r>
              <a:rPr lang="en-US" b="1" baseline="0" dirty="0"/>
              <a:t>specific to food and nutrition services</a:t>
            </a:r>
            <a:endParaRPr lang="en-US" baseline="0" dirty="0"/>
          </a:p>
          <a:p>
            <a:pPr marL="228600" lvl="1"/>
            <a:r>
              <a:rPr lang="en-US" dirty="0"/>
              <a:t>Visit CDE School Nutrition website for resources on </a:t>
            </a:r>
            <a:r>
              <a:rPr lang="en-US" dirty="0">
                <a:hlinkClick r:id="rId4"/>
              </a:rPr>
              <a:t>complaint procedure minimum requirements </a:t>
            </a:r>
            <a:r>
              <a:rPr lang="en-US" dirty="0"/>
              <a:t>and a </a:t>
            </a:r>
            <a:r>
              <a:rPr lang="en-US" dirty="0">
                <a:hlinkClick r:id="rId5"/>
              </a:rPr>
              <a:t>complaint procedure template</a:t>
            </a:r>
            <a:endParaRPr lang="en-US" dirty="0"/>
          </a:p>
        </p:txBody>
      </p:sp>
      <p:sp>
        <p:nvSpPr>
          <p:cNvPr id="4" name="Slide Number Placeholder 3">
            <a:extLst>
              <a:ext uri="{FF2B5EF4-FFF2-40B4-BE49-F238E27FC236}">
                <a16:creationId xmlns:a16="http://schemas.microsoft.com/office/drawing/2014/main" id="{B470181E-7A0A-4D31-9C85-15A0D4725393}"/>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8" name="Picture 7">
            <a:extLst>
              <a:ext uri="{FF2B5EF4-FFF2-40B4-BE49-F238E27FC236}">
                <a16:creationId xmlns:a16="http://schemas.microsoft.com/office/drawing/2014/main" id="{ABAD4FB8-5453-904A-BE04-B43010C660D1}"/>
              </a:ext>
            </a:extLst>
          </p:cNvPr>
          <p:cNvPicPr>
            <a:picLocks noChangeAspect="1"/>
          </p:cNvPicPr>
          <p:nvPr/>
        </p:nvPicPr>
        <p:blipFill>
          <a:blip r:embed="rId6"/>
          <a:stretch>
            <a:fillRect/>
          </a:stretch>
        </p:blipFill>
        <p:spPr>
          <a:xfrm>
            <a:off x="7379594" y="3429000"/>
            <a:ext cx="4713668" cy="1479343"/>
          </a:xfrm>
          <a:prstGeom prst="rect">
            <a:avLst/>
          </a:prstGeom>
          <a:ln>
            <a:solidFill>
              <a:schemeClr val="tx1"/>
            </a:solidFill>
          </a:ln>
        </p:spPr>
      </p:pic>
      <p:sp>
        <p:nvSpPr>
          <p:cNvPr id="7" name="Arrow: Right 6">
            <a:extLst>
              <a:ext uri="{FF2B5EF4-FFF2-40B4-BE49-F238E27FC236}">
                <a16:creationId xmlns:a16="http://schemas.microsoft.com/office/drawing/2014/main" id="{E971CF03-E34D-38DA-284B-3DDF190BE5A0}"/>
              </a:ext>
            </a:extLst>
          </p:cNvPr>
          <p:cNvSpPr/>
          <p:nvPr/>
        </p:nvSpPr>
        <p:spPr>
          <a:xfrm>
            <a:off x="6767692" y="4170398"/>
            <a:ext cx="735980"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536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4681" y="582085"/>
            <a:ext cx="10972800" cy="1176064"/>
          </a:xfrm>
        </p:spPr>
        <p:txBody>
          <a:bodyPr>
            <a:noAutofit/>
          </a:bodyPr>
          <a:lstStyle/>
          <a:p>
            <a:r>
              <a:rPr lang="en-US" sz="6600" dirty="0"/>
              <a:t>Accepting a Complaint</a:t>
            </a:r>
          </a:p>
        </p:txBody>
      </p:sp>
      <p:sp>
        <p:nvSpPr>
          <p:cNvPr id="2" name="Content Placeholder 1"/>
          <p:cNvSpPr>
            <a:spLocks noGrp="1"/>
          </p:cNvSpPr>
          <p:nvPr>
            <p:ph idx="1"/>
          </p:nvPr>
        </p:nvSpPr>
        <p:spPr>
          <a:xfrm>
            <a:off x="744681" y="2049318"/>
            <a:ext cx="10760364" cy="4361180"/>
          </a:xfrm>
        </p:spPr>
        <p:txBody>
          <a:bodyPr>
            <a:normAutofit/>
          </a:bodyPr>
          <a:lstStyle/>
          <a:p>
            <a:pPr marL="45720" indent="0">
              <a:buNone/>
            </a:pPr>
            <a:r>
              <a:rPr lang="en-US" dirty="0"/>
              <a:t>Procedures to include:</a:t>
            </a:r>
          </a:p>
          <a:p>
            <a:pPr lvl="1">
              <a:spcAft>
                <a:spcPts val="1000"/>
              </a:spcAft>
            </a:pPr>
            <a:r>
              <a:rPr lang="en-US" dirty="0">
                <a:effectLst/>
              </a:rPr>
              <a:t>Contact information for whom civil rights complaints will be directed to at the district level </a:t>
            </a:r>
            <a:endParaRPr lang="en-US" dirty="0"/>
          </a:p>
          <a:p>
            <a:pPr lvl="1">
              <a:spcAft>
                <a:spcPts val="1000"/>
              </a:spcAft>
            </a:pPr>
            <a:r>
              <a:rPr lang="en-US" dirty="0">
                <a:effectLst/>
              </a:rPr>
              <a:t>Language stating that complaints can be received verbally, in writing or anonymously</a:t>
            </a:r>
          </a:p>
          <a:p>
            <a:pPr lvl="1">
              <a:spcAft>
                <a:spcPts val="1000"/>
              </a:spcAft>
            </a:pPr>
            <a:r>
              <a:rPr lang="en-US" dirty="0"/>
              <a:t>Language stating that c</a:t>
            </a:r>
            <a:r>
              <a:rPr lang="en-US" dirty="0">
                <a:effectLst/>
              </a:rPr>
              <a:t>omplaints must be received within 180 days of the alleged discriminatory action </a:t>
            </a:r>
          </a:p>
          <a:p>
            <a:pPr lvl="1" indent="0">
              <a:buNone/>
            </a:pPr>
            <a:endParaRPr lang="en-US" i="1" dirty="0"/>
          </a:p>
          <a:p>
            <a:pPr marL="61913" lvl="1" indent="0">
              <a:buNone/>
            </a:pPr>
            <a:r>
              <a:rPr lang="en-US" i="1" dirty="0"/>
              <a:t>Note: a complaint form can be used but cannot be a prerequisite to filing a complaint</a:t>
            </a:r>
          </a:p>
          <a:p>
            <a:pPr lvl="1"/>
            <a:endParaRPr lang="en-US" dirty="0">
              <a:effectLst/>
            </a:endParaRPr>
          </a:p>
          <a:p>
            <a:pPr lvl="1"/>
            <a:endParaRPr lang="en-US" dirty="0">
              <a:effectLst/>
            </a:endParaRPr>
          </a:p>
          <a:p>
            <a:pPr marL="365760" lvl="1" indent="0">
              <a:buNone/>
            </a:pPr>
            <a:endParaRPr lang="en-US" dirty="0"/>
          </a:p>
        </p:txBody>
      </p:sp>
    </p:spTree>
    <p:custDataLst>
      <p:tags r:id="rId1"/>
    </p:custDataLst>
    <p:extLst>
      <p:ext uri="{BB962C8B-B14F-4D97-AF65-F5344CB8AC3E}">
        <p14:creationId xmlns:p14="http://schemas.microsoft.com/office/powerpoint/2010/main" val="73415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F6CF-E974-40E8-B67B-51D9EB43912A}"/>
              </a:ext>
            </a:extLst>
          </p:cNvPr>
          <p:cNvSpPr>
            <a:spLocks noGrp="1"/>
          </p:cNvSpPr>
          <p:nvPr>
            <p:ph type="title"/>
          </p:nvPr>
        </p:nvSpPr>
        <p:spPr>
          <a:xfrm>
            <a:off x="635000" y="447676"/>
            <a:ext cx="10718800" cy="1325563"/>
          </a:xfrm>
        </p:spPr>
        <p:txBody>
          <a:bodyPr>
            <a:noAutofit/>
          </a:bodyPr>
          <a:lstStyle/>
          <a:p>
            <a:r>
              <a:rPr kumimoji="0" lang="en-US" sz="6600" b="0" i="0" u="none" strike="noStrike" kern="1200" cap="none" spc="0" normalizeH="0" baseline="0" noProof="0" dirty="0">
                <a:ln>
                  <a:noFill/>
                </a:ln>
                <a:effectLst/>
                <a:uLnTx/>
                <a:uFillTx/>
                <a:ea typeface="+mj-ea"/>
                <a:cs typeface="+mj-cs"/>
              </a:rPr>
              <a:t>Transcribing</a:t>
            </a:r>
            <a:r>
              <a:rPr lang="en-US" sz="6600" dirty="0"/>
              <a:t> a Complaint</a:t>
            </a:r>
          </a:p>
        </p:txBody>
      </p:sp>
      <p:sp>
        <p:nvSpPr>
          <p:cNvPr id="3" name="Content Placeholder 2">
            <a:extLst>
              <a:ext uri="{FF2B5EF4-FFF2-40B4-BE49-F238E27FC236}">
                <a16:creationId xmlns:a16="http://schemas.microsoft.com/office/drawing/2014/main" id="{3319DE5C-B2F5-44DE-B403-E63CADBE4564}"/>
              </a:ext>
            </a:extLst>
          </p:cNvPr>
          <p:cNvSpPr>
            <a:spLocks noGrp="1"/>
          </p:cNvSpPr>
          <p:nvPr>
            <p:ph idx="1"/>
          </p:nvPr>
        </p:nvSpPr>
        <p:spPr>
          <a:xfrm>
            <a:off x="787400" y="2044700"/>
            <a:ext cx="10718800" cy="4501573"/>
          </a:xfrm>
        </p:spPr>
        <p:txBody>
          <a:bodyPr>
            <a:normAutofit/>
          </a:bodyPr>
          <a:lstStyle/>
          <a:p>
            <a:pPr>
              <a:spcAft>
                <a:spcPts val="1000"/>
              </a:spcAft>
              <a:defRPr/>
            </a:pPr>
            <a:r>
              <a:rPr kumimoji="0" lang="en-US" b="0" i="0" u="none" strike="noStrike" kern="1200" cap="none" spc="0" normalizeH="0" baseline="0" noProof="0" dirty="0">
                <a:ln>
                  <a:noFill/>
                </a:ln>
                <a:solidFill>
                  <a:prstClr val="black"/>
                </a:solidFill>
                <a:effectLst/>
                <a:uLnTx/>
                <a:uFillTx/>
                <a:ea typeface="+mn-ea"/>
                <a:cs typeface="+mn-cs"/>
              </a:rPr>
              <a:t>Language stating that the complaint will be processed within 90 days</a:t>
            </a:r>
          </a:p>
          <a:p>
            <a:pPr>
              <a:defRPr/>
            </a:pPr>
            <a:r>
              <a:rPr lang="en-US" dirty="0">
                <a:solidFill>
                  <a:prstClr val="black"/>
                </a:solidFill>
              </a:rPr>
              <a:t>Obtain relevant information (verbally, in writing or anonymously). Information may include: </a:t>
            </a:r>
          </a:p>
          <a:p>
            <a:pPr lvl="1">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Contact information for complainant</a:t>
            </a:r>
          </a:p>
          <a:p>
            <a:pPr lvl="1">
              <a:defRPr/>
            </a:pPr>
            <a:r>
              <a:rPr lang="en-US" dirty="0">
                <a:solidFill>
                  <a:prstClr val="black"/>
                </a:solidFill>
                <a:latin typeface="Trebuchet MS" panose="020B0603020202020204" pitchFamily="34" charset="0"/>
              </a:rPr>
              <a:t>Nature of the incident or action that led to the complainant to feel discrimination</a:t>
            </a:r>
          </a:p>
          <a:p>
            <a:pPr lvl="1">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Basis on which complainant believes discrimination exists </a:t>
            </a:r>
          </a:p>
          <a:p>
            <a:pPr lvl="1">
              <a:defRPr/>
            </a:pPr>
            <a:r>
              <a:rPr lang="en-US" dirty="0">
                <a:solidFill>
                  <a:prstClr val="black"/>
                </a:solidFill>
                <a:latin typeface="Trebuchet MS" panose="020B0603020202020204" pitchFamily="34" charset="0"/>
              </a:rPr>
              <a:t>Contact information of persons who may have knowledge of the alleged discriminatory action</a:t>
            </a:r>
          </a:p>
          <a:p>
            <a:pPr lvl="1">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rPr>
              <a:t>Dates of alleged discriminatory action</a:t>
            </a:r>
          </a:p>
        </p:txBody>
      </p:sp>
      <p:sp>
        <p:nvSpPr>
          <p:cNvPr id="4" name="Slide Number Placeholder 3">
            <a:extLst>
              <a:ext uri="{FF2B5EF4-FFF2-40B4-BE49-F238E27FC236}">
                <a16:creationId xmlns:a16="http://schemas.microsoft.com/office/drawing/2014/main" id="{CA52F025-8099-4152-B882-4DE86A824C83}"/>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custDataLst>
      <p:tags r:id="rId1"/>
    </p:custDataLst>
    <p:extLst>
      <p:ext uri="{BB962C8B-B14F-4D97-AF65-F5344CB8AC3E}">
        <p14:creationId xmlns:p14="http://schemas.microsoft.com/office/powerpoint/2010/main" val="322534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C3E0-6219-4DFA-89D7-98C1C010EDED}"/>
              </a:ext>
            </a:extLst>
          </p:cNvPr>
          <p:cNvSpPr>
            <a:spLocks noGrp="1"/>
          </p:cNvSpPr>
          <p:nvPr>
            <p:ph type="title"/>
          </p:nvPr>
        </p:nvSpPr>
        <p:spPr/>
        <p:txBody>
          <a:bodyPr/>
          <a:lstStyle/>
          <a:p>
            <a:r>
              <a:rPr lang="en-US" sz="6000" dirty="0"/>
              <a:t>Non-Discrimination</a:t>
            </a:r>
            <a:r>
              <a:rPr lang="en-US" dirty="0"/>
              <a:t> </a:t>
            </a:r>
            <a:r>
              <a:rPr lang="en-US" sz="6000" dirty="0"/>
              <a:t>Statement</a:t>
            </a:r>
          </a:p>
        </p:txBody>
      </p:sp>
      <p:pic>
        <p:nvPicPr>
          <p:cNvPr id="7" name="Picture 6" descr="Icon&#10;&#10;Description automatically generated">
            <a:extLst>
              <a:ext uri="{FF2B5EF4-FFF2-40B4-BE49-F238E27FC236}">
                <a16:creationId xmlns:a16="http://schemas.microsoft.com/office/drawing/2014/main" id="{413634F1-9341-4C9D-AC37-E4027AF45B35}"/>
              </a:ext>
            </a:extLst>
          </p:cNvPr>
          <p:cNvPicPr>
            <a:picLocks noChangeAspect="1"/>
          </p:cNvPicPr>
          <p:nvPr/>
        </p:nvPicPr>
        <p:blipFill>
          <a:blip r:embed="rId4"/>
          <a:stretch>
            <a:fillRect/>
          </a:stretch>
        </p:blipFill>
        <p:spPr>
          <a:xfrm>
            <a:off x="10445859" y="6060691"/>
            <a:ext cx="1668651" cy="709387"/>
          </a:xfrm>
          <a:prstGeom prst="rect">
            <a:avLst/>
          </a:prstGeom>
        </p:spPr>
      </p:pic>
      <p:sp>
        <p:nvSpPr>
          <p:cNvPr id="5" name="Content Placeholder 2">
            <a:extLst>
              <a:ext uri="{FF2B5EF4-FFF2-40B4-BE49-F238E27FC236}">
                <a16:creationId xmlns:a16="http://schemas.microsoft.com/office/drawing/2014/main" id="{D0909A12-DFFC-B5F8-617B-E268B4081FC7}"/>
              </a:ext>
            </a:extLst>
          </p:cNvPr>
          <p:cNvSpPr>
            <a:spLocks noGrp="1"/>
          </p:cNvSpPr>
          <p:nvPr>
            <p:ph idx="1"/>
          </p:nvPr>
        </p:nvSpPr>
        <p:spPr>
          <a:xfrm>
            <a:off x="838200" y="1919416"/>
            <a:ext cx="10515600" cy="4850662"/>
          </a:xfrm>
        </p:spPr>
        <p:txBody>
          <a:bodyPr>
            <a:normAutofit fontScale="92500" lnSpcReduction="20000"/>
          </a:bodyPr>
          <a:lstStyle/>
          <a:p>
            <a:pPr marL="0" lvl="0" indent="0" algn="l" rtl="0">
              <a:lnSpc>
                <a:spcPct val="100000"/>
              </a:lnSpc>
              <a:spcBef>
                <a:spcPts val="0"/>
              </a:spcBef>
              <a:spcAft>
                <a:spcPts val="0"/>
              </a:spcAft>
              <a:buClr>
                <a:schemeClr val="dk1"/>
              </a:buClr>
              <a:buSzPct val="100000"/>
              <a:buNone/>
            </a:pPr>
            <a:r>
              <a:rPr lang="en-US" sz="14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To file a program discrimination complaint, a Complainant should complete a Form AD-3027, USDA Program Discrimination Complaint Form which can be obtained online at: </a:t>
            </a:r>
            <a:r>
              <a:rPr lang="en-US" sz="1400" dirty="0">
                <a:hlinkClick r:id="rId5"/>
              </a:rPr>
              <a:t>https://www.usda.gov/sites/default/files/documents/USDA-OASCR%20P-Complaint-Form-0508-0002-508-11-28-17Fax2Mail.pdf</a:t>
            </a:r>
            <a:r>
              <a:rPr lang="en-US" sz="1400"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1. </a:t>
            </a:r>
            <a:r>
              <a:rPr lang="en-US" sz="1400" b="1" dirty="0"/>
              <a:t>mail:</a:t>
            </a:r>
          </a:p>
          <a:p>
            <a:pPr marL="0" lvl="0" indent="173038" algn="l" rtl="0">
              <a:lnSpc>
                <a:spcPct val="100000"/>
              </a:lnSpc>
              <a:spcBef>
                <a:spcPts val="0"/>
              </a:spcBef>
              <a:spcAft>
                <a:spcPts val="0"/>
              </a:spcAft>
              <a:buClr>
                <a:schemeClr val="dk1"/>
              </a:buClr>
              <a:buSzPct val="100000"/>
              <a:buNone/>
            </a:pPr>
            <a:r>
              <a:rPr lang="en-US" sz="1400" dirty="0"/>
              <a:t>U.S. Department of Agriculture </a:t>
            </a:r>
          </a:p>
          <a:p>
            <a:pPr marL="0" lvl="0" indent="173038" algn="l" rtl="0">
              <a:lnSpc>
                <a:spcPct val="100000"/>
              </a:lnSpc>
              <a:spcBef>
                <a:spcPts val="0"/>
              </a:spcBef>
              <a:spcAft>
                <a:spcPts val="0"/>
              </a:spcAft>
              <a:buClr>
                <a:schemeClr val="dk1"/>
              </a:buClr>
              <a:buSzPct val="100000"/>
              <a:buNone/>
            </a:pPr>
            <a:r>
              <a:rPr lang="en-US" sz="1400" dirty="0"/>
              <a:t>Office of the Assistant Secretary for Civil Rights</a:t>
            </a:r>
          </a:p>
          <a:p>
            <a:pPr marL="0" lvl="0" indent="173038" algn="l" rtl="0">
              <a:lnSpc>
                <a:spcPct val="100000"/>
              </a:lnSpc>
              <a:spcBef>
                <a:spcPts val="0"/>
              </a:spcBef>
              <a:spcAft>
                <a:spcPts val="0"/>
              </a:spcAft>
              <a:buClr>
                <a:schemeClr val="dk1"/>
              </a:buClr>
              <a:buSzPct val="100000"/>
              <a:buNone/>
            </a:pPr>
            <a:r>
              <a:rPr lang="en-US" sz="1400" dirty="0"/>
              <a:t>1400 Independence Avenue, SW </a:t>
            </a:r>
          </a:p>
          <a:p>
            <a:pPr marL="0" lvl="0" indent="173038" algn="l" rtl="0">
              <a:lnSpc>
                <a:spcPct val="100000"/>
              </a:lnSpc>
              <a:spcBef>
                <a:spcPts val="0"/>
              </a:spcBef>
              <a:spcAft>
                <a:spcPts val="0"/>
              </a:spcAft>
              <a:buClr>
                <a:schemeClr val="dk1"/>
              </a:buClr>
              <a:buSzPct val="100000"/>
              <a:buNone/>
            </a:pPr>
            <a:r>
              <a:rPr lang="en-US" sz="1400" dirty="0"/>
              <a:t>Washington, D.C. 20250-9410; or</a:t>
            </a:r>
          </a:p>
          <a:p>
            <a:pPr marL="0" lvl="0" indent="346075"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2. </a:t>
            </a:r>
            <a:r>
              <a:rPr lang="en-US" sz="1400" b="1" dirty="0"/>
              <a:t>fax:</a:t>
            </a:r>
            <a:r>
              <a:rPr lang="en-US" sz="1400" dirty="0"/>
              <a:t> </a:t>
            </a:r>
          </a:p>
          <a:p>
            <a:pPr marL="0" lvl="0" indent="173038" algn="l" rtl="0">
              <a:lnSpc>
                <a:spcPct val="100000"/>
              </a:lnSpc>
              <a:spcBef>
                <a:spcPts val="0"/>
              </a:spcBef>
              <a:spcAft>
                <a:spcPts val="0"/>
              </a:spcAft>
              <a:buClr>
                <a:schemeClr val="dk1"/>
              </a:buClr>
              <a:buSzPct val="100000"/>
              <a:buNone/>
            </a:pPr>
            <a:r>
              <a:rPr lang="en-US" sz="1400" dirty="0"/>
              <a:t>(833) 256-1655 or (202) 690-7442; or</a:t>
            </a:r>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3. </a:t>
            </a:r>
            <a:r>
              <a:rPr lang="en-US" sz="1400" b="1" dirty="0"/>
              <a:t>email: </a:t>
            </a:r>
          </a:p>
          <a:p>
            <a:pPr marL="0" lvl="0" indent="173038" algn="l" rtl="0">
              <a:lnSpc>
                <a:spcPct val="100000"/>
              </a:lnSpc>
              <a:spcBef>
                <a:spcPts val="0"/>
              </a:spcBef>
              <a:spcAft>
                <a:spcPts val="0"/>
              </a:spcAft>
              <a:buClr>
                <a:schemeClr val="dk1"/>
              </a:buClr>
              <a:buSzPct val="100000"/>
              <a:buNone/>
            </a:pPr>
            <a:r>
              <a:rPr lang="en-US" sz="1400" dirty="0">
                <a:hlinkClick r:id="rId6"/>
              </a:rPr>
              <a:t>program.intake@usda.gov</a:t>
            </a:r>
            <a:r>
              <a:rPr lang="en-US" sz="1400" dirty="0"/>
              <a:t>.</a:t>
            </a:r>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endParaRPr lang="en-US" sz="1400" dirty="0"/>
          </a:p>
          <a:p>
            <a:pPr marL="0" lvl="0" indent="0" algn="l" rtl="0">
              <a:lnSpc>
                <a:spcPct val="100000"/>
              </a:lnSpc>
              <a:spcBef>
                <a:spcPts val="0"/>
              </a:spcBef>
              <a:spcAft>
                <a:spcPts val="0"/>
              </a:spcAft>
              <a:buClr>
                <a:schemeClr val="dk1"/>
              </a:buClr>
              <a:buSzPct val="100000"/>
              <a:buNone/>
            </a:pPr>
            <a:r>
              <a:rPr lang="en-US" sz="1400" dirty="0"/>
              <a:t>This institution is an equal opportunity provider.</a:t>
            </a:r>
          </a:p>
        </p:txBody>
      </p:sp>
    </p:spTree>
    <p:custDataLst>
      <p:tags r:id="rId1"/>
    </p:custDataLst>
    <p:extLst>
      <p:ext uri="{BB962C8B-B14F-4D97-AF65-F5344CB8AC3E}">
        <p14:creationId xmlns:p14="http://schemas.microsoft.com/office/powerpoint/2010/main" val="99189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751E4-BA8E-471F-A3B3-B4C3D7C7F141}"/>
              </a:ext>
            </a:extLst>
          </p:cNvPr>
          <p:cNvSpPr>
            <a:spLocks noGrp="1"/>
          </p:cNvSpPr>
          <p:nvPr>
            <p:ph idx="1"/>
          </p:nvPr>
        </p:nvSpPr>
        <p:spPr>
          <a:xfrm>
            <a:off x="749300" y="2082799"/>
            <a:ext cx="10731500" cy="4094163"/>
          </a:xfrm>
        </p:spPr>
        <p:txBody>
          <a:bodyPr>
            <a:normAutofit/>
          </a:bodyPr>
          <a:lstStyle/>
          <a:p>
            <a:r>
              <a:rPr lang="en-US" dirty="0"/>
              <a:t>Sponsor </a:t>
            </a:r>
            <a:r>
              <a:rPr lang="en-US" b="1" dirty="0"/>
              <a:t>must</a:t>
            </a:r>
            <a:r>
              <a:rPr lang="en-US" dirty="0"/>
              <a:t> forward the complaint within five days of receipt </a:t>
            </a:r>
          </a:p>
          <a:p>
            <a:r>
              <a:rPr lang="en-US" dirty="0"/>
              <a:t>May be forwarded to: </a:t>
            </a:r>
          </a:p>
          <a:p>
            <a:pPr lvl="1"/>
            <a:r>
              <a:rPr lang="en-US" dirty="0"/>
              <a:t>CDE School Nutrition Unit,</a:t>
            </a:r>
          </a:p>
          <a:p>
            <a:pPr lvl="1"/>
            <a:r>
              <a:rPr lang="en-US" dirty="0"/>
              <a:t>USDA Mountain Plains Regional Office,</a:t>
            </a:r>
          </a:p>
          <a:p>
            <a:pPr lvl="1"/>
            <a:r>
              <a:rPr lang="en-US" dirty="0"/>
              <a:t>USDA Office of Civil Rights, or</a:t>
            </a:r>
          </a:p>
          <a:p>
            <a:pPr lvl="1">
              <a:spcAft>
                <a:spcPts val="1000"/>
              </a:spcAft>
            </a:pPr>
            <a:r>
              <a:rPr lang="en-US" dirty="0"/>
              <a:t>FNS Office of Civil Rights</a:t>
            </a:r>
          </a:p>
          <a:p>
            <a:r>
              <a:rPr lang="en-US" dirty="0"/>
              <a:t>View the </a:t>
            </a:r>
            <a:r>
              <a:rPr lang="en-US" dirty="0">
                <a:hlinkClick r:id="rId4"/>
              </a:rPr>
              <a:t>minimum requirements document </a:t>
            </a:r>
            <a:r>
              <a:rPr lang="en-US" dirty="0"/>
              <a:t>for each agency’s contact information</a:t>
            </a:r>
          </a:p>
        </p:txBody>
      </p:sp>
      <p:sp>
        <p:nvSpPr>
          <p:cNvPr id="4" name="Slide Number Placeholder 3">
            <a:extLst>
              <a:ext uri="{FF2B5EF4-FFF2-40B4-BE49-F238E27FC236}">
                <a16:creationId xmlns:a16="http://schemas.microsoft.com/office/drawing/2014/main" id="{20133F5C-34DB-40E5-BEAB-712456105765}"/>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5" name="Title 1">
            <a:extLst>
              <a:ext uri="{FF2B5EF4-FFF2-40B4-BE49-F238E27FC236}">
                <a16:creationId xmlns:a16="http://schemas.microsoft.com/office/drawing/2014/main" id="{64BC0C36-3E6D-41F2-AB69-C50EC402C6B5}"/>
              </a:ext>
            </a:extLst>
          </p:cNvPr>
          <p:cNvSpPr>
            <a:spLocks noGrp="1"/>
          </p:cNvSpPr>
          <p:nvPr>
            <p:ph type="title"/>
          </p:nvPr>
        </p:nvSpPr>
        <p:spPr>
          <a:xfrm>
            <a:off x="749300" y="543409"/>
            <a:ext cx="10972800" cy="1132718"/>
          </a:xfrm>
        </p:spPr>
        <p:txBody>
          <a:bodyPr>
            <a:noAutofit/>
          </a:bodyPr>
          <a:lstStyle/>
          <a:p>
            <a:r>
              <a:rPr kumimoji="0" lang="en-US" sz="6600" b="0" i="0" u="none" strike="noStrike" kern="1200" cap="none" spc="0" normalizeH="0" baseline="0" noProof="0" dirty="0">
                <a:ln>
                  <a:noFill/>
                </a:ln>
                <a:effectLst/>
                <a:uLnTx/>
                <a:uFillTx/>
                <a:ea typeface="+mj-ea"/>
                <a:cs typeface="+mj-cs"/>
              </a:rPr>
              <a:t>Forwarding a Complaint</a:t>
            </a:r>
            <a:endParaRPr lang="en-US" sz="6600" dirty="0"/>
          </a:p>
        </p:txBody>
      </p:sp>
    </p:spTree>
    <p:custDataLst>
      <p:tags r:id="rId1"/>
    </p:custDataLst>
    <p:extLst>
      <p:ext uri="{BB962C8B-B14F-4D97-AF65-F5344CB8AC3E}">
        <p14:creationId xmlns:p14="http://schemas.microsoft.com/office/powerpoint/2010/main" val="85293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56370" y="1995055"/>
            <a:ext cx="10497430" cy="2255138"/>
          </a:xfrm>
        </p:spPr>
        <p:txBody>
          <a:bodyPr/>
          <a:lstStyle/>
          <a:p>
            <a:pPr marL="0" indent="0">
              <a:buNone/>
            </a:pPr>
            <a:r>
              <a:rPr lang="en-US" dirty="0"/>
              <a:t>If a sponsor receives a civil rights complaint, they should:</a:t>
            </a:r>
          </a:p>
          <a:p>
            <a:pPr marL="457200" lvl="1" indent="0">
              <a:spcBef>
                <a:spcPts val="600"/>
              </a:spcBef>
              <a:buNone/>
            </a:pPr>
            <a:r>
              <a:rPr lang="en-US" dirty="0"/>
              <a:t>A: Resolve the complaint themselves.</a:t>
            </a:r>
          </a:p>
          <a:p>
            <a:pPr marL="457200" lvl="1" indent="0">
              <a:spcBef>
                <a:spcPts val="600"/>
              </a:spcBef>
              <a:buNone/>
            </a:pPr>
            <a:r>
              <a:rPr lang="en-US" dirty="0"/>
              <a:t>B: Immediately begin a thorough investigation.</a:t>
            </a:r>
          </a:p>
          <a:p>
            <a:pPr marL="457200" lvl="1" indent="0">
              <a:spcBef>
                <a:spcPts val="600"/>
              </a:spcBef>
              <a:buNone/>
            </a:pPr>
            <a:r>
              <a:rPr lang="en-US" dirty="0"/>
              <a:t>C: Forward the complaint to CDE School Nutrition or USDA</a:t>
            </a:r>
          </a:p>
          <a:p>
            <a:pPr marL="457200" lvl="1" indent="0">
              <a:spcBef>
                <a:spcPts val="600"/>
              </a:spcBef>
              <a:buNone/>
            </a:pPr>
            <a:r>
              <a:rPr lang="en-US" dirty="0"/>
              <a:t>     within five days.</a:t>
            </a:r>
          </a:p>
          <a:p>
            <a:pPr marL="0" indent="0">
              <a:buNone/>
            </a:pPr>
            <a:endParaRPr lang="en-US" sz="44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856370" y="427589"/>
            <a:ext cx="7886700" cy="1325563"/>
          </a:xfrm>
        </p:spPr>
        <p:txBody>
          <a:bodyPr>
            <a:normAutofit/>
          </a:bodyPr>
          <a:lstStyle/>
          <a:p>
            <a:r>
              <a:rPr lang="en-US" sz="6600" dirty="0"/>
              <a:t>Knowledge Check</a:t>
            </a:r>
          </a:p>
        </p:txBody>
      </p:sp>
      <p:cxnSp>
        <p:nvCxnSpPr>
          <p:cNvPr id="6" name="Straight Connector 5">
            <a:extLst>
              <a:ext uri="{FF2B5EF4-FFF2-40B4-BE49-F238E27FC236}">
                <a16:creationId xmlns:a16="http://schemas.microsoft.com/office/drawing/2014/main" id="{C98D8EE6-04EB-4A41-BC30-A50710208C8F}"/>
              </a:ext>
            </a:extLst>
          </p:cNvPr>
          <p:cNvCxnSpPr>
            <a:cxnSpLocks/>
          </p:cNvCxnSpPr>
          <p:nvPr/>
        </p:nvCxnSpPr>
        <p:spPr>
          <a:xfrm>
            <a:off x="856370" y="4250193"/>
            <a:ext cx="10168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4D5D95D-7AD7-430A-AB88-279AB4890409}"/>
              </a:ext>
            </a:extLst>
          </p:cNvPr>
          <p:cNvSpPr/>
          <p:nvPr/>
        </p:nvSpPr>
        <p:spPr>
          <a:xfrm>
            <a:off x="856370" y="3111190"/>
            <a:ext cx="8240019" cy="107660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D8E47F24-C4CF-4491-A8F6-6E96E4C393EE}"/>
              </a:ext>
            </a:extLst>
          </p:cNvPr>
          <p:cNvSpPr/>
          <p:nvPr/>
        </p:nvSpPr>
        <p:spPr>
          <a:xfrm>
            <a:off x="727521" y="4849206"/>
            <a:ext cx="1001197" cy="47766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DDCDEB14-88BD-6568-AB0E-ECCC92F95124}"/>
              </a:ext>
            </a:extLst>
          </p:cNvPr>
          <p:cNvSpPr txBox="1"/>
          <p:nvPr/>
        </p:nvSpPr>
        <p:spPr>
          <a:xfrm>
            <a:off x="776410" y="4822175"/>
            <a:ext cx="10328303" cy="892552"/>
          </a:xfrm>
          <a:prstGeom prst="rect">
            <a:avLst/>
          </a:prstGeom>
          <a:noFill/>
        </p:spPr>
        <p:txBody>
          <a:bodyPr wrap="square" rtlCol="0">
            <a:spAutoFit/>
          </a:bodyPr>
          <a:lstStyle/>
          <a:p>
            <a:pPr marL="0" indent="0">
              <a:buNone/>
            </a:pPr>
            <a:r>
              <a:rPr lang="en-US" sz="2800" dirty="0"/>
              <a:t>True or False?</a:t>
            </a:r>
          </a:p>
          <a:p>
            <a:pPr marL="457200" lvl="1" indent="0">
              <a:buNone/>
            </a:pPr>
            <a:r>
              <a:rPr lang="en-US" sz="2400" dirty="0"/>
              <a:t>Sponsors must communicate how to file a complaint to all participants. </a:t>
            </a:r>
          </a:p>
        </p:txBody>
      </p:sp>
    </p:spTree>
    <p:custDataLst>
      <p:tags r:id="rId1"/>
    </p:custDataLst>
    <p:extLst>
      <p:ext uri="{BB962C8B-B14F-4D97-AF65-F5344CB8AC3E}">
        <p14:creationId xmlns:p14="http://schemas.microsoft.com/office/powerpoint/2010/main" val="25922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Customer Service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and Conflict Resolution</a:t>
            </a:r>
          </a:p>
        </p:txBody>
      </p:sp>
    </p:spTree>
    <p:custDataLst>
      <p:tags r:id="rId1"/>
    </p:custDataLst>
    <p:extLst>
      <p:ext uri="{BB962C8B-B14F-4D97-AF65-F5344CB8AC3E}">
        <p14:creationId xmlns:p14="http://schemas.microsoft.com/office/powerpoint/2010/main" val="319304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649515"/>
            <a:ext cx="7886700" cy="1030787"/>
          </a:xfrm>
        </p:spPr>
        <p:txBody>
          <a:bodyPr>
            <a:normAutofit/>
          </a:bodyPr>
          <a:lstStyle/>
          <a:p>
            <a:r>
              <a:rPr lang="en-US" sz="6600" dirty="0"/>
              <a:t>Customer Service</a:t>
            </a:r>
          </a:p>
        </p:txBody>
      </p:sp>
      <p:sp>
        <p:nvSpPr>
          <p:cNvPr id="2" name="Content Placeholder 1"/>
          <p:cNvSpPr>
            <a:spLocks noGrp="1"/>
          </p:cNvSpPr>
          <p:nvPr>
            <p:ph idx="1"/>
          </p:nvPr>
        </p:nvSpPr>
        <p:spPr>
          <a:xfrm>
            <a:off x="800100" y="2119744"/>
            <a:ext cx="10619509" cy="4088741"/>
          </a:xfrm>
        </p:spPr>
        <p:txBody>
          <a:bodyPr>
            <a:normAutofit/>
          </a:bodyPr>
          <a:lstStyle/>
          <a:p>
            <a:pPr>
              <a:spcAft>
                <a:spcPts val="1000"/>
              </a:spcAft>
            </a:pPr>
            <a:r>
              <a:rPr lang="en-US" dirty="0"/>
              <a:t>E</a:t>
            </a:r>
            <a:r>
              <a:rPr lang="en-US" sz="2800" kern="1200" dirty="0">
                <a:solidFill>
                  <a:schemeClr val="tx1"/>
                </a:solidFill>
                <a:effectLst/>
                <a:latin typeface="+mn-lt"/>
                <a:ea typeface="+mn-ea"/>
                <a:cs typeface="+mn-cs"/>
              </a:rPr>
              <a:t>ffectively communicating with customers, responding to the customer’s needs, valuing the customer’s worth, and instilling excellence through courtesy, confidence, and enthusiasm. </a:t>
            </a:r>
          </a:p>
          <a:p>
            <a:r>
              <a:rPr lang="en-US" dirty="0"/>
              <a:t>All participants must be treated in an equal manner</a:t>
            </a:r>
          </a:p>
          <a:p>
            <a:pPr lvl="1"/>
            <a:r>
              <a:rPr lang="en-US" dirty="0"/>
              <a:t>Each participant is offered the same menu items in the same amounts</a:t>
            </a:r>
          </a:p>
          <a:p>
            <a:pPr lvl="1"/>
            <a:r>
              <a:rPr lang="en-US" dirty="0"/>
              <a:t>All participants are included in meals, snacks, activities, and discussions</a:t>
            </a:r>
          </a:p>
          <a:p>
            <a:pPr lvl="1"/>
            <a:r>
              <a:rPr lang="en-US" dirty="0"/>
              <a:t>Participants with special needs </a:t>
            </a:r>
            <a:r>
              <a:rPr lang="en-US" dirty="0">
                <a:effectLst/>
                <a:latin typeface="Segoe UI" panose="020B0502040204020203" pitchFamily="34" charset="0"/>
              </a:rPr>
              <a:t>or </a:t>
            </a:r>
            <a:r>
              <a:rPr lang="en-US" dirty="0">
                <a:effectLst/>
              </a:rPr>
              <a:t>disabilities will be provided reasonable accommodations</a:t>
            </a:r>
            <a:endParaRPr lang="en-US" dirty="0"/>
          </a:p>
          <a:p>
            <a:pPr lvl="1"/>
            <a:r>
              <a:rPr lang="en-US" dirty="0"/>
              <a:t>Standards of behavior are not based on membership in a protected class</a:t>
            </a:r>
          </a:p>
          <a:p>
            <a:endParaRPr lang="en-US" dirty="0"/>
          </a:p>
          <a:p>
            <a:endParaRPr lang="en-US" dirty="0"/>
          </a:p>
        </p:txBody>
      </p:sp>
    </p:spTree>
    <p:custDataLst>
      <p:tags r:id="rId1"/>
    </p:custDataLst>
    <p:extLst>
      <p:ext uri="{BB962C8B-B14F-4D97-AF65-F5344CB8AC3E}">
        <p14:creationId xmlns:p14="http://schemas.microsoft.com/office/powerpoint/2010/main" val="186412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3394" y="448823"/>
            <a:ext cx="10505209" cy="1325563"/>
          </a:xfrm>
        </p:spPr>
        <p:txBody>
          <a:bodyPr>
            <a:noAutofit/>
          </a:bodyPr>
          <a:lstStyle/>
          <a:p>
            <a:r>
              <a:rPr lang="en-US" sz="6600" dirty="0"/>
              <a:t>Conflict Resolution Goals</a:t>
            </a:r>
          </a:p>
        </p:txBody>
      </p:sp>
      <p:graphicFrame>
        <p:nvGraphicFramePr>
          <p:cNvPr id="6" name="Diagram 5">
            <a:extLst>
              <a:ext uri="{FF2B5EF4-FFF2-40B4-BE49-F238E27FC236}">
                <a16:creationId xmlns:a16="http://schemas.microsoft.com/office/drawing/2014/main" id="{19672D2A-4EDC-45DA-A0F9-0B24DA204336}"/>
              </a:ext>
            </a:extLst>
          </p:cNvPr>
          <p:cNvGraphicFramePr/>
          <p:nvPr>
            <p:extLst>
              <p:ext uri="{D42A27DB-BD31-4B8C-83A1-F6EECF244321}">
                <p14:modId xmlns:p14="http://schemas.microsoft.com/office/powerpoint/2010/main" val="1128928949"/>
              </p:ext>
            </p:extLst>
          </p:nvPr>
        </p:nvGraphicFramePr>
        <p:xfrm>
          <a:off x="1536303" y="2005446"/>
          <a:ext cx="9119393" cy="4403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3926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Racial and Ethnic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Data Collection</a:t>
            </a:r>
          </a:p>
        </p:txBody>
      </p:sp>
    </p:spTree>
    <p:custDataLst>
      <p:tags r:id="rId1"/>
    </p:custDataLst>
    <p:extLst>
      <p:ext uri="{BB962C8B-B14F-4D97-AF65-F5344CB8AC3E}">
        <p14:creationId xmlns:p14="http://schemas.microsoft.com/office/powerpoint/2010/main" val="41216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4" y="607146"/>
            <a:ext cx="10525989" cy="1325563"/>
          </a:xfrm>
        </p:spPr>
        <p:txBody>
          <a:bodyPr>
            <a:noAutofit/>
          </a:bodyPr>
          <a:lstStyle/>
          <a:p>
            <a:r>
              <a:rPr lang="en-US" sz="6000" dirty="0"/>
              <a:t>Racial/Ethnic Data Collection</a:t>
            </a:r>
          </a:p>
        </p:txBody>
      </p:sp>
      <p:sp>
        <p:nvSpPr>
          <p:cNvPr id="2" name="Content Placeholder 1"/>
          <p:cNvSpPr>
            <a:spLocks noGrp="1"/>
          </p:cNvSpPr>
          <p:nvPr>
            <p:ph idx="1"/>
          </p:nvPr>
        </p:nvSpPr>
        <p:spPr>
          <a:xfrm>
            <a:off x="831274" y="2119745"/>
            <a:ext cx="10525990" cy="4057219"/>
          </a:xfrm>
        </p:spPr>
        <p:txBody>
          <a:bodyPr>
            <a:normAutofit/>
          </a:bodyPr>
          <a:lstStyle/>
          <a:p>
            <a:r>
              <a:rPr lang="en-US" dirty="0"/>
              <a:t>Sponsors must establish a system to collect racial and ethnic data</a:t>
            </a:r>
          </a:p>
          <a:p>
            <a:pPr lvl="1">
              <a:spcBef>
                <a:spcPts val="0"/>
              </a:spcBef>
              <a:spcAft>
                <a:spcPts val="1800"/>
              </a:spcAft>
            </a:pPr>
            <a:r>
              <a:rPr lang="en-US" dirty="0"/>
              <a:t>Helps to effectively reach potentially eligible children and guide outreach</a:t>
            </a:r>
          </a:p>
          <a:p>
            <a:r>
              <a:rPr lang="en-US" dirty="0"/>
              <a:t>Data </a:t>
            </a:r>
            <a:r>
              <a:rPr lang="en-US" b="1" i="1" dirty="0"/>
              <a:t>must</a:t>
            </a:r>
            <a:r>
              <a:rPr lang="en-US" dirty="0"/>
              <a:t> be collected on an annual basis</a:t>
            </a:r>
          </a:p>
          <a:p>
            <a:pPr lvl="1"/>
            <a:r>
              <a:rPr lang="en-US" dirty="0"/>
              <a:t>Schools must collect this information on free and reduced-price meal applications</a:t>
            </a:r>
          </a:p>
          <a:p>
            <a:pPr lvl="1"/>
            <a:r>
              <a:rPr lang="en-US" dirty="0"/>
              <a:t>May also be collected at the time of student enrollment or by other student data systems</a:t>
            </a:r>
          </a:p>
          <a:p>
            <a:pPr lvl="1"/>
            <a:r>
              <a:rPr lang="en-US" dirty="0"/>
              <a:t>Self-reporting is the preferred method for data collection</a:t>
            </a:r>
          </a:p>
          <a:p>
            <a:pPr lvl="1"/>
            <a:r>
              <a:rPr lang="en-US" dirty="0"/>
              <a:t>Visual identification is not allowed in the Summer Food Service Program</a:t>
            </a:r>
          </a:p>
          <a:p>
            <a:pPr lvl="1"/>
            <a:endParaRPr lang="en-US" sz="2000" dirty="0"/>
          </a:p>
          <a:p>
            <a:pPr marL="45720" indent="0">
              <a:buNone/>
            </a:pPr>
            <a:endParaRPr lang="en-US" dirty="0"/>
          </a:p>
        </p:txBody>
      </p:sp>
    </p:spTree>
    <p:custDataLst>
      <p:tags r:id="rId1"/>
    </p:custDataLst>
    <p:extLst>
      <p:ext uri="{BB962C8B-B14F-4D97-AF65-F5344CB8AC3E}">
        <p14:creationId xmlns:p14="http://schemas.microsoft.com/office/powerpoint/2010/main" val="112683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4414" y="839336"/>
            <a:ext cx="7886700" cy="719755"/>
          </a:xfrm>
        </p:spPr>
        <p:txBody>
          <a:bodyPr>
            <a:noAutofit/>
          </a:bodyPr>
          <a:lstStyle/>
          <a:p>
            <a:r>
              <a:rPr lang="en-US" sz="6600" dirty="0"/>
              <a:t>Ethnic Categories</a:t>
            </a:r>
          </a:p>
        </p:txBody>
      </p:sp>
      <p:graphicFrame>
        <p:nvGraphicFramePr>
          <p:cNvPr id="14" name="Content Placeholder 13">
            <a:extLst>
              <a:ext uri="{FF2B5EF4-FFF2-40B4-BE49-F238E27FC236}">
                <a16:creationId xmlns:a16="http://schemas.microsoft.com/office/drawing/2014/main" id="{B46CF31F-F4C3-4153-8A35-8FBB4DDCC8C0}"/>
              </a:ext>
            </a:extLst>
          </p:cNvPr>
          <p:cNvGraphicFramePr>
            <a:graphicFrameLocks noGrp="1"/>
          </p:cNvGraphicFramePr>
          <p:nvPr>
            <p:ph idx="1"/>
            <p:extLst>
              <p:ext uri="{D42A27DB-BD31-4B8C-83A1-F6EECF244321}">
                <p14:modId xmlns:p14="http://schemas.microsoft.com/office/powerpoint/2010/main" val="2124311035"/>
              </p:ext>
            </p:extLst>
          </p:nvPr>
        </p:nvGraphicFramePr>
        <p:xfrm>
          <a:off x="1509279" y="2020801"/>
          <a:ext cx="9173441" cy="451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5017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4297" y="477983"/>
            <a:ext cx="7886700" cy="1325563"/>
          </a:xfrm>
        </p:spPr>
        <p:txBody>
          <a:bodyPr>
            <a:normAutofit/>
          </a:bodyPr>
          <a:lstStyle/>
          <a:p>
            <a:r>
              <a:rPr lang="en-US" sz="6600" dirty="0"/>
              <a:t>Racial Categories</a:t>
            </a:r>
          </a:p>
        </p:txBody>
      </p:sp>
      <p:graphicFrame>
        <p:nvGraphicFramePr>
          <p:cNvPr id="4" name="Content Placeholder 3">
            <a:extLst>
              <a:ext uri="{FF2B5EF4-FFF2-40B4-BE49-F238E27FC236}">
                <a16:creationId xmlns:a16="http://schemas.microsoft.com/office/drawing/2014/main" id="{D1DD4888-095F-4AFE-BED2-CD94DB2FC692}"/>
              </a:ext>
            </a:extLst>
          </p:cNvPr>
          <p:cNvGraphicFramePr>
            <a:graphicFrameLocks noGrp="1"/>
          </p:cNvGraphicFramePr>
          <p:nvPr>
            <p:ph idx="1"/>
            <p:extLst>
              <p:ext uri="{D42A27DB-BD31-4B8C-83A1-F6EECF244321}">
                <p14:modId xmlns:p14="http://schemas.microsoft.com/office/powerpoint/2010/main" val="2077924696"/>
              </p:ext>
            </p:extLst>
          </p:nvPr>
        </p:nvGraphicFramePr>
        <p:xfrm>
          <a:off x="1494730" y="1950494"/>
          <a:ext cx="9202539" cy="467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54800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F3C9B-9DF0-406D-9832-C2C55F1C012D}"/>
              </a:ext>
            </a:extLst>
          </p:cNvPr>
          <p:cNvSpPr>
            <a:spLocks noGrp="1"/>
          </p:cNvSpPr>
          <p:nvPr>
            <p:ph idx="1"/>
          </p:nvPr>
        </p:nvSpPr>
        <p:spPr/>
        <p:txBody>
          <a:bodyPr/>
          <a:lstStyle/>
          <a:p>
            <a:r>
              <a:rPr lang="en-US" dirty="0"/>
              <a:t>CDE data by district, site and county can be found here on the </a:t>
            </a:r>
            <a:r>
              <a:rPr lang="en-US" dirty="0">
                <a:hlinkClick r:id="rId4"/>
              </a:rPr>
              <a:t>Pupil Membership webpage</a:t>
            </a:r>
            <a:endParaRPr lang="en-US" dirty="0"/>
          </a:p>
          <a:p>
            <a:endParaRPr lang="en-US" dirty="0"/>
          </a:p>
          <a:p>
            <a:r>
              <a:rPr lang="en-US" sz="2800" dirty="0"/>
              <a:t>Records must be kept by the sponsor for 3 years plus the current year in secure manner</a:t>
            </a:r>
          </a:p>
        </p:txBody>
      </p:sp>
      <p:sp>
        <p:nvSpPr>
          <p:cNvPr id="4" name="Slide Number Placeholder 3">
            <a:extLst>
              <a:ext uri="{FF2B5EF4-FFF2-40B4-BE49-F238E27FC236}">
                <a16:creationId xmlns:a16="http://schemas.microsoft.com/office/drawing/2014/main" id="{61F7E639-72F2-4C5E-82CB-ED9FC8C38562}"/>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
        <p:nvSpPr>
          <p:cNvPr id="5" name="Title 2">
            <a:extLst>
              <a:ext uri="{FF2B5EF4-FFF2-40B4-BE49-F238E27FC236}">
                <a16:creationId xmlns:a16="http://schemas.microsoft.com/office/drawing/2014/main" id="{A8916D87-60FC-444F-AC3C-E4E4E6BEC1BC}"/>
              </a:ext>
            </a:extLst>
          </p:cNvPr>
          <p:cNvSpPr>
            <a:spLocks noGrp="1"/>
          </p:cNvSpPr>
          <p:nvPr>
            <p:ph type="title"/>
          </p:nvPr>
        </p:nvSpPr>
        <p:spPr>
          <a:xfrm>
            <a:off x="742950" y="863692"/>
            <a:ext cx="10706100" cy="640715"/>
          </a:xfrm>
        </p:spPr>
        <p:txBody>
          <a:bodyPr>
            <a:noAutofit/>
          </a:bodyPr>
          <a:lstStyle/>
          <a:p>
            <a:r>
              <a:rPr lang="en-US" sz="5800" dirty="0"/>
              <a:t>CDE Racial/Ethnic Data Collection</a:t>
            </a:r>
          </a:p>
        </p:txBody>
      </p:sp>
    </p:spTree>
    <p:custDataLst>
      <p:tags r:id="rId1"/>
    </p:custDataLst>
    <p:extLst>
      <p:ext uri="{BB962C8B-B14F-4D97-AF65-F5344CB8AC3E}">
        <p14:creationId xmlns:p14="http://schemas.microsoft.com/office/powerpoint/2010/main" val="394977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7F3B8-987F-4046-B5AF-A0614A92ECA9}"/>
              </a:ext>
            </a:extLst>
          </p:cNvPr>
          <p:cNvSpPr>
            <a:spLocks noGrp="1"/>
          </p:cNvSpPr>
          <p:nvPr>
            <p:ph idx="1"/>
          </p:nvPr>
        </p:nvSpPr>
        <p:spPr/>
        <p:txBody>
          <a:bodyPr/>
          <a:lstStyle/>
          <a:p>
            <a:pPr>
              <a:spcAft>
                <a:spcPts val="1200"/>
              </a:spcAft>
            </a:pPr>
            <a:r>
              <a:rPr lang="en-US" dirty="0"/>
              <a:t>Demonstrate understanding of civil rights laws, regulations and procedures related to child nutrition programs. </a:t>
            </a:r>
          </a:p>
          <a:p>
            <a:r>
              <a:rPr lang="en-US" dirty="0"/>
              <a:t>Make use of resources and information to ensure compliance with all civil rights requirements.</a:t>
            </a:r>
          </a:p>
        </p:txBody>
      </p:sp>
      <p:sp>
        <p:nvSpPr>
          <p:cNvPr id="4" name="Slide Number Placeholder 3">
            <a:extLst>
              <a:ext uri="{FF2B5EF4-FFF2-40B4-BE49-F238E27FC236}">
                <a16:creationId xmlns:a16="http://schemas.microsoft.com/office/drawing/2014/main" id="{72E36055-544F-425F-8A6B-1E4DDFC02752}"/>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5" name="Title 1">
            <a:extLst>
              <a:ext uri="{FF2B5EF4-FFF2-40B4-BE49-F238E27FC236}">
                <a16:creationId xmlns:a16="http://schemas.microsoft.com/office/drawing/2014/main" id="{7F33D28A-C4A0-4065-8819-44FF4700EA48}"/>
              </a:ext>
            </a:extLst>
          </p:cNvPr>
          <p:cNvSpPr>
            <a:spLocks noGrp="1"/>
          </p:cNvSpPr>
          <p:nvPr>
            <p:ph type="title"/>
          </p:nvPr>
        </p:nvSpPr>
        <p:spPr>
          <a:xfrm>
            <a:off x="1783307" y="136526"/>
            <a:ext cx="8087768" cy="996239"/>
          </a:xfrm>
        </p:spPr>
        <p:txBody>
          <a:bodyPr>
            <a:normAutofit/>
          </a:bodyPr>
          <a:lstStyle/>
          <a:p>
            <a:r>
              <a:rPr lang="en-US" sz="2400" dirty="0">
                <a:solidFill>
                  <a:schemeClr val="bg1"/>
                </a:solidFill>
                <a:latin typeface="Museo Slab 500" panose="02000000000000000000"/>
              </a:rPr>
              <a:t>Learning Objectives</a:t>
            </a:r>
          </a:p>
        </p:txBody>
      </p:sp>
      <p:sp>
        <p:nvSpPr>
          <p:cNvPr id="6" name="Title 6">
            <a:extLst>
              <a:ext uri="{FF2B5EF4-FFF2-40B4-BE49-F238E27FC236}">
                <a16:creationId xmlns:a16="http://schemas.microsoft.com/office/drawing/2014/main" id="{5ADC8383-527E-7022-FF27-DA9497ED2DF5}"/>
              </a:ext>
            </a:extLst>
          </p:cNvPr>
          <p:cNvSpPr txBox="1">
            <a:spLocks/>
          </p:cNvSpPr>
          <p:nvPr/>
        </p:nvSpPr>
        <p:spPr>
          <a:xfrm>
            <a:off x="76809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6600" dirty="0"/>
              <a:t>Learning Objectives</a:t>
            </a:r>
          </a:p>
        </p:txBody>
      </p:sp>
    </p:spTree>
    <p:custDataLst>
      <p:tags r:id="rId1"/>
    </p:custDataLst>
    <p:extLst>
      <p:ext uri="{BB962C8B-B14F-4D97-AF65-F5344CB8AC3E}">
        <p14:creationId xmlns:p14="http://schemas.microsoft.com/office/powerpoint/2010/main" val="237822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52056" y="2005447"/>
            <a:ext cx="10501744" cy="1423553"/>
          </a:xfrm>
        </p:spPr>
        <p:txBody>
          <a:bodyPr/>
          <a:lstStyle/>
          <a:p>
            <a:pPr marL="0" indent="0">
              <a:buNone/>
            </a:pPr>
            <a:r>
              <a:rPr lang="en-US" dirty="0"/>
              <a:t>True or False?</a:t>
            </a:r>
          </a:p>
          <a:p>
            <a:pPr marL="457200" lvl="1" indent="0">
              <a:buNone/>
            </a:pPr>
            <a:r>
              <a:rPr lang="en-US" dirty="0"/>
              <a:t>School Nutrition Programs sponsors must complete the racial and ethnic data on free and reduced-price meal applications if applicants do not answer. </a:t>
            </a:r>
          </a:p>
          <a:p>
            <a:pPr marL="0" indent="0">
              <a:buNone/>
            </a:pPr>
            <a:endParaRPr lang="en-US" sz="44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723900" y="499891"/>
            <a:ext cx="7886700" cy="1325563"/>
          </a:xfrm>
        </p:spPr>
        <p:txBody>
          <a:bodyPr>
            <a:normAutofit/>
          </a:bodyPr>
          <a:lstStyle/>
          <a:p>
            <a:r>
              <a:rPr lang="en-US" sz="6600" dirty="0"/>
              <a:t>Knowledge Check</a:t>
            </a:r>
          </a:p>
        </p:txBody>
      </p:sp>
      <p:cxnSp>
        <p:nvCxnSpPr>
          <p:cNvPr id="6" name="Straight Connector 5">
            <a:extLst>
              <a:ext uri="{FF2B5EF4-FFF2-40B4-BE49-F238E27FC236}">
                <a16:creationId xmlns:a16="http://schemas.microsoft.com/office/drawing/2014/main" id="{F8EEDC72-F7DB-4E47-BED8-0F57A4D92787}"/>
              </a:ext>
            </a:extLst>
          </p:cNvPr>
          <p:cNvCxnSpPr>
            <a:cxnSpLocks/>
          </p:cNvCxnSpPr>
          <p:nvPr/>
        </p:nvCxnSpPr>
        <p:spPr>
          <a:xfrm>
            <a:off x="852056" y="3643952"/>
            <a:ext cx="10151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B7983252-FB4D-423A-ABB1-E8CD30823857}"/>
              </a:ext>
            </a:extLst>
          </p:cNvPr>
          <p:cNvSpPr/>
          <p:nvPr/>
        </p:nvSpPr>
        <p:spPr>
          <a:xfrm>
            <a:off x="832410" y="1990349"/>
            <a:ext cx="913263" cy="520365"/>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FE5D3D12-E2FF-451E-AF92-EE3FD2370AF7}"/>
              </a:ext>
            </a:extLst>
          </p:cNvPr>
          <p:cNvSpPr/>
          <p:nvPr/>
        </p:nvSpPr>
        <p:spPr>
          <a:xfrm>
            <a:off x="803978" y="3902927"/>
            <a:ext cx="941695" cy="506474"/>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E49BE2D-0287-FFF8-1E12-ADF134CC386F}"/>
              </a:ext>
            </a:extLst>
          </p:cNvPr>
          <p:cNvSpPr txBox="1"/>
          <p:nvPr/>
        </p:nvSpPr>
        <p:spPr>
          <a:xfrm>
            <a:off x="852056" y="3902927"/>
            <a:ext cx="10151917" cy="1261884"/>
          </a:xfrm>
          <a:prstGeom prst="rect">
            <a:avLst/>
          </a:prstGeom>
          <a:noFill/>
        </p:spPr>
        <p:txBody>
          <a:bodyPr wrap="square" rtlCol="0">
            <a:spAutoFit/>
          </a:bodyPr>
          <a:lstStyle/>
          <a:p>
            <a:pPr marL="0" indent="0">
              <a:buNone/>
            </a:pPr>
            <a:r>
              <a:rPr lang="en-US" sz="2800" dirty="0"/>
              <a:t>True or False?</a:t>
            </a:r>
          </a:p>
          <a:p>
            <a:pPr marL="457200" lvl="1" indent="0">
              <a:buNone/>
            </a:pPr>
            <a:r>
              <a:rPr lang="en-US" sz="2400" dirty="0"/>
              <a:t>Racial/ethnic data must be stored following recordkeeping requirements and only be accessible to authorized personnel.</a:t>
            </a:r>
          </a:p>
        </p:txBody>
      </p:sp>
    </p:spTree>
    <p:custDataLst>
      <p:tags r:id="rId1"/>
    </p:custDataLst>
    <p:extLst>
      <p:ext uri="{BB962C8B-B14F-4D97-AF65-F5344CB8AC3E}">
        <p14:creationId xmlns:p14="http://schemas.microsoft.com/office/powerpoint/2010/main" val="38976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Reasonable Accommodations for Persons With Disabilities</a:t>
            </a:r>
          </a:p>
        </p:txBody>
      </p:sp>
    </p:spTree>
    <p:custDataLst>
      <p:tags r:id="rId1"/>
    </p:custDataLst>
    <p:extLst>
      <p:ext uri="{BB962C8B-B14F-4D97-AF65-F5344CB8AC3E}">
        <p14:creationId xmlns:p14="http://schemas.microsoft.com/office/powerpoint/2010/main" val="53215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315" y="481460"/>
            <a:ext cx="10515600" cy="1325563"/>
          </a:xfrm>
        </p:spPr>
        <p:txBody>
          <a:bodyPr>
            <a:normAutofit/>
          </a:bodyPr>
          <a:lstStyle/>
          <a:p>
            <a:r>
              <a:rPr lang="en-US" sz="6600" dirty="0"/>
              <a:t>What is a Disability?</a:t>
            </a:r>
          </a:p>
        </p:txBody>
      </p:sp>
      <p:sp>
        <p:nvSpPr>
          <p:cNvPr id="2" name="Rounded Rectangle 1"/>
          <p:cNvSpPr/>
          <p:nvPr/>
        </p:nvSpPr>
        <p:spPr>
          <a:xfrm>
            <a:off x="821679" y="2088573"/>
            <a:ext cx="10649886" cy="2831007"/>
          </a:xfrm>
          <a:prstGeom prst="roundRect">
            <a:avLst/>
          </a:prstGeom>
          <a:noFill/>
          <a:ln w="28575">
            <a:solidFill>
              <a:srgbClr val="8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spcAft>
                <a:spcPts val="800"/>
              </a:spcAft>
            </a:pPr>
            <a:r>
              <a:rPr lang="en-US" sz="2800" dirty="0">
                <a:solidFill>
                  <a:schemeClr val="tx1"/>
                </a:solidFill>
                <a:ea typeface="Lato" panose="020F0502020204030203" pitchFamily="34" charset="0"/>
                <a:cs typeface="Lato" panose="020F0502020204030203" pitchFamily="34" charset="0"/>
              </a:rPr>
              <a:t>The Americans with Disabilities Act of 2008 and Section 504 of the Rehabilitations Act define a person with a disability as any person who has a physical or mental impairment which substantially limits one or more “major life activities”</a:t>
            </a:r>
          </a:p>
        </p:txBody>
      </p:sp>
      <p:sp>
        <p:nvSpPr>
          <p:cNvPr id="6" name="Rounded Rectangle 5"/>
          <p:cNvSpPr/>
          <p:nvPr/>
        </p:nvSpPr>
        <p:spPr>
          <a:xfrm>
            <a:off x="821679" y="5076967"/>
            <a:ext cx="10792805" cy="1318485"/>
          </a:xfrm>
          <a:prstGeom prst="roundRect">
            <a:avLst/>
          </a:prstGeom>
          <a:noFill/>
          <a:ln w="28575">
            <a:solidFill>
              <a:srgbClr val="82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0"/>
              </a:spcBef>
              <a:spcAft>
                <a:spcPts val="800"/>
              </a:spcAft>
            </a:pPr>
            <a:r>
              <a:rPr lang="en-US" sz="2800" dirty="0">
                <a:solidFill>
                  <a:schemeClr val="tx1"/>
                </a:solidFill>
                <a:ea typeface="Lato" panose="020F0502020204030203" pitchFamily="34" charset="0"/>
                <a:cs typeface="Lato" panose="020F0502020204030203" pitchFamily="34" charset="0"/>
              </a:rPr>
              <a:t>Includes conditions that impair immune, digestive, neurological, and bowel functions, as well as many others</a:t>
            </a:r>
          </a:p>
        </p:txBody>
      </p:sp>
    </p:spTree>
    <p:custDataLst>
      <p:tags r:id="rId1"/>
    </p:custDataLst>
    <p:extLst>
      <p:ext uri="{BB962C8B-B14F-4D97-AF65-F5344CB8AC3E}">
        <p14:creationId xmlns:p14="http://schemas.microsoft.com/office/powerpoint/2010/main" val="2729821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4682" y="705026"/>
            <a:ext cx="10702635" cy="914400"/>
          </a:xfrm>
        </p:spPr>
        <p:txBody>
          <a:bodyPr>
            <a:noAutofit/>
          </a:bodyPr>
          <a:lstStyle/>
          <a:p>
            <a:r>
              <a:rPr lang="en-US" u="none" dirty="0"/>
              <a:t>What Is a Sponsor’s Responsibility?</a:t>
            </a:r>
          </a:p>
        </p:txBody>
      </p:sp>
      <p:graphicFrame>
        <p:nvGraphicFramePr>
          <p:cNvPr id="2" name="Diagram 1" descr="graphic of school responsibility for those with disabilities"/>
          <p:cNvGraphicFramePr/>
          <p:nvPr>
            <p:extLst>
              <p:ext uri="{D42A27DB-BD31-4B8C-83A1-F6EECF244321}">
                <p14:modId xmlns:p14="http://schemas.microsoft.com/office/powerpoint/2010/main" val="4189036194"/>
              </p:ext>
            </p:extLst>
          </p:nvPr>
        </p:nvGraphicFramePr>
        <p:xfrm>
          <a:off x="1014701" y="2098963"/>
          <a:ext cx="10162596" cy="4160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11000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BED2-D9F5-45EB-BB5D-D308E49B6C6D}"/>
              </a:ext>
            </a:extLst>
          </p:cNvPr>
          <p:cNvSpPr>
            <a:spLocks noGrp="1"/>
          </p:cNvSpPr>
          <p:nvPr>
            <p:ph type="title"/>
          </p:nvPr>
        </p:nvSpPr>
        <p:spPr>
          <a:xfrm>
            <a:off x="800100" y="298522"/>
            <a:ext cx="10553700" cy="1325563"/>
          </a:xfrm>
        </p:spPr>
        <p:txBody>
          <a:bodyPr>
            <a:noAutofit/>
          </a:bodyPr>
          <a:lstStyle/>
          <a:p>
            <a:r>
              <a:rPr lang="en-US" dirty="0"/>
              <a:t>Reasonable Accommodations – </a:t>
            </a:r>
            <a:br>
              <a:rPr lang="en-US" dirty="0"/>
            </a:br>
            <a:r>
              <a:rPr lang="en-US" dirty="0"/>
              <a:t>Meal Modifications</a:t>
            </a:r>
          </a:p>
        </p:txBody>
      </p:sp>
      <p:sp>
        <p:nvSpPr>
          <p:cNvPr id="3" name="Content Placeholder 2">
            <a:extLst>
              <a:ext uri="{FF2B5EF4-FFF2-40B4-BE49-F238E27FC236}">
                <a16:creationId xmlns:a16="http://schemas.microsoft.com/office/drawing/2014/main" id="{68E0F378-4C6C-433D-B259-68C7EB0A24A1}"/>
              </a:ext>
            </a:extLst>
          </p:cNvPr>
          <p:cNvSpPr>
            <a:spLocks noGrp="1"/>
          </p:cNvSpPr>
          <p:nvPr>
            <p:ph idx="1"/>
          </p:nvPr>
        </p:nvSpPr>
        <p:spPr>
          <a:xfrm>
            <a:off x="800099" y="2174488"/>
            <a:ext cx="10553699" cy="4002476"/>
          </a:xfrm>
        </p:spPr>
        <p:txBody>
          <a:bodyPr>
            <a:normAutofit/>
          </a:bodyPr>
          <a:lstStyle/>
          <a:p>
            <a:pPr>
              <a:spcAft>
                <a:spcPts val="600"/>
              </a:spcAft>
            </a:pPr>
            <a:r>
              <a:rPr lang="en-US" b="0" baseline="0" dirty="0"/>
              <a:t>Must be related to the disability or limitations caused by the disability</a:t>
            </a:r>
          </a:p>
          <a:p>
            <a:pPr>
              <a:spcAft>
                <a:spcPts val="600"/>
              </a:spcAft>
            </a:pPr>
            <a:r>
              <a:rPr lang="en-US" dirty="0"/>
              <a:t>Obtain a written medical statement from a licensed healthcare professional for meal modifications that do not meet meal pattern requirements</a:t>
            </a:r>
          </a:p>
          <a:p>
            <a:r>
              <a:rPr lang="en-US" dirty="0"/>
              <a:t>M</a:t>
            </a:r>
            <a:r>
              <a:rPr lang="en-US" b="0" baseline="0" dirty="0"/>
              <a:t>eal modifications made within the meal pattern do not require a medical statement</a:t>
            </a:r>
          </a:p>
          <a:p>
            <a:r>
              <a:rPr lang="en-US" dirty="0"/>
              <a:t>View the </a:t>
            </a:r>
            <a:r>
              <a:rPr lang="en-US" b="0" baseline="0" dirty="0">
                <a:hlinkClick r:id="rId4"/>
              </a:rPr>
              <a:t>Special Dietary Needs Documentation Flowchart</a:t>
            </a:r>
            <a:endParaRPr lang="en-US" b="0" baseline="0" dirty="0"/>
          </a:p>
          <a:p>
            <a:endParaRPr lang="en-US" dirty="0"/>
          </a:p>
        </p:txBody>
      </p:sp>
      <p:sp>
        <p:nvSpPr>
          <p:cNvPr id="4" name="Slide Number Placeholder 3">
            <a:extLst>
              <a:ext uri="{FF2B5EF4-FFF2-40B4-BE49-F238E27FC236}">
                <a16:creationId xmlns:a16="http://schemas.microsoft.com/office/drawing/2014/main" id="{BCE3DD43-DFE0-4F8F-B655-EE6779701D8C}"/>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custDataLst>
      <p:tags r:id="rId1"/>
    </p:custDataLst>
    <p:extLst>
      <p:ext uri="{BB962C8B-B14F-4D97-AF65-F5344CB8AC3E}">
        <p14:creationId xmlns:p14="http://schemas.microsoft.com/office/powerpoint/2010/main" val="608571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15A707CD-4718-425F-89BE-11FDE9B56B35}"/>
              </a:ext>
            </a:extLst>
          </p:cNvPr>
          <p:cNvGraphicFramePr>
            <a:graphicFrameLocks noGrp="1"/>
          </p:cNvGraphicFramePr>
          <p:nvPr>
            <p:ph idx="1"/>
            <p:extLst>
              <p:ext uri="{D42A27DB-BD31-4B8C-83A1-F6EECF244321}">
                <p14:modId xmlns:p14="http://schemas.microsoft.com/office/powerpoint/2010/main" val="33778996"/>
              </p:ext>
            </p:extLst>
          </p:nvPr>
        </p:nvGraphicFramePr>
        <p:xfrm>
          <a:off x="1122993" y="2005445"/>
          <a:ext cx="9946014" cy="4533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10ACEFE-5C48-4C74-9179-B5A636D92A4A}"/>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
        <p:nvSpPr>
          <p:cNvPr id="5" name="Title 1">
            <a:extLst>
              <a:ext uri="{FF2B5EF4-FFF2-40B4-BE49-F238E27FC236}">
                <a16:creationId xmlns:a16="http://schemas.microsoft.com/office/drawing/2014/main" id="{622A31B7-2F97-439D-9DD8-590CEF898F9E}"/>
              </a:ext>
            </a:extLst>
          </p:cNvPr>
          <p:cNvSpPr>
            <a:spLocks noGrp="1"/>
          </p:cNvSpPr>
          <p:nvPr>
            <p:ph type="title"/>
          </p:nvPr>
        </p:nvSpPr>
        <p:spPr>
          <a:xfrm>
            <a:off x="808759" y="572943"/>
            <a:ext cx="10574482" cy="968944"/>
          </a:xfrm>
        </p:spPr>
        <p:txBody>
          <a:bodyPr>
            <a:noAutofit/>
          </a:bodyPr>
          <a:lstStyle/>
          <a:p>
            <a:r>
              <a:rPr lang="en-US" sz="6000" dirty="0"/>
              <a:t>Meal Modifications Scenarios</a:t>
            </a:r>
          </a:p>
        </p:txBody>
      </p:sp>
    </p:spTree>
    <p:custDataLst>
      <p:tags r:id="rId1"/>
    </p:custDataLst>
    <p:extLst>
      <p:ext uri="{BB962C8B-B14F-4D97-AF65-F5344CB8AC3E}">
        <p14:creationId xmlns:p14="http://schemas.microsoft.com/office/powerpoint/2010/main" val="3207647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Limited English Proficiency </a:t>
            </a:r>
          </a:p>
        </p:txBody>
      </p:sp>
    </p:spTree>
    <p:custDataLst>
      <p:tags r:id="rId1"/>
    </p:custDataLst>
    <p:extLst>
      <p:ext uri="{BB962C8B-B14F-4D97-AF65-F5344CB8AC3E}">
        <p14:creationId xmlns:p14="http://schemas.microsoft.com/office/powerpoint/2010/main" val="710825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4FE81-8815-4D81-8C36-EF7B34EBE74D}"/>
              </a:ext>
            </a:extLst>
          </p:cNvPr>
          <p:cNvSpPr>
            <a:spLocks noGrp="1"/>
          </p:cNvSpPr>
          <p:nvPr>
            <p:ph type="title"/>
          </p:nvPr>
        </p:nvSpPr>
        <p:spPr>
          <a:xfrm>
            <a:off x="862445" y="811936"/>
            <a:ext cx="9393382" cy="736310"/>
          </a:xfrm>
        </p:spPr>
        <p:txBody>
          <a:bodyPr>
            <a:noAutofit/>
          </a:bodyPr>
          <a:lstStyle/>
          <a:p>
            <a:r>
              <a:rPr lang="en-US" sz="6600" dirty="0"/>
              <a:t>LEP and Program Access</a:t>
            </a:r>
          </a:p>
        </p:txBody>
      </p:sp>
      <p:sp>
        <p:nvSpPr>
          <p:cNvPr id="5" name="Content Placeholder 4">
            <a:extLst>
              <a:ext uri="{FF2B5EF4-FFF2-40B4-BE49-F238E27FC236}">
                <a16:creationId xmlns:a16="http://schemas.microsoft.com/office/drawing/2014/main" id="{10007E4A-818F-4C4F-AF37-9FC48C6D244E}"/>
              </a:ext>
            </a:extLst>
          </p:cNvPr>
          <p:cNvSpPr>
            <a:spLocks noGrp="1"/>
          </p:cNvSpPr>
          <p:nvPr>
            <p:ph idx="1"/>
          </p:nvPr>
        </p:nvSpPr>
        <p:spPr>
          <a:xfrm>
            <a:off x="862445" y="2150918"/>
            <a:ext cx="10491355" cy="4026045"/>
          </a:xfrm>
        </p:spPr>
        <p:txBody>
          <a:bodyPr>
            <a:normAutofit/>
          </a:bodyPr>
          <a:lstStyle/>
          <a:p>
            <a:pPr marL="0" indent="0">
              <a:buNone/>
            </a:pPr>
            <a:r>
              <a:rPr lang="en-US" sz="2400" dirty="0">
                <a:ea typeface="Lato" panose="020F0502020204030203" pitchFamily="34" charset="0"/>
                <a:cs typeface="Lato" panose="020F0502020204030203" pitchFamily="34" charset="0"/>
              </a:rPr>
              <a:t>Organizations participating in Child Nutrition Programs have a responsibility to take “reasonable steps” to ensure access to their programs and activities by those with LEP.</a:t>
            </a:r>
          </a:p>
          <a:p>
            <a:pPr marL="0" indent="0">
              <a:buNone/>
            </a:pPr>
            <a:endParaRPr lang="en-US" sz="2400" dirty="0">
              <a:solidFill>
                <a:srgbClr val="000000"/>
              </a:solidFill>
              <a:latin typeface="Calibri" panose="020F0502020204030204" pitchFamily="34" charset="0"/>
            </a:endParaRPr>
          </a:p>
          <a:p>
            <a:pPr marL="0" indent="0">
              <a:buNone/>
            </a:pPr>
            <a:r>
              <a:rPr lang="en-US" sz="2400" b="0" i="0" u="none" strike="noStrike" dirty="0">
                <a:solidFill>
                  <a:srgbClr val="000000"/>
                </a:solidFill>
                <a:effectLst/>
              </a:rPr>
              <a:t>Consider:</a:t>
            </a:r>
          </a:p>
          <a:p>
            <a:pPr lvl="1"/>
            <a:r>
              <a:rPr lang="en-US" dirty="0">
                <a:solidFill>
                  <a:srgbClr val="000000"/>
                </a:solidFill>
              </a:rPr>
              <a:t>Number or proportion of LEP persons eligible or in you program area</a:t>
            </a:r>
          </a:p>
          <a:p>
            <a:pPr lvl="1"/>
            <a:r>
              <a:rPr lang="en-US" b="0" i="0" u="none" strike="noStrike" dirty="0">
                <a:solidFill>
                  <a:srgbClr val="000000"/>
                </a:solidFill>
                <a:effectLst/>
              </a:rPr>
              <a:t>Frequenc</a:t>
            </a:r>
            <a:r>
              <a:rPr lang="en-US" dirty="0">
                <a:solidFill>
                  <a:srgbClr val="000000"/>
                </a:solidFill>
              </a:rPr>
              <a:t>y with which LEP persons are in contact with your program</a:t>
            </a:r>
          </a:p>
          <a:p>
            <a:pPr lvl="1"/>
            <a:r>
              <a:rPr lang="en-US" b="0" i="0" u="none" strike="noStrike" dirty="0">
                <a:solidFill>
                  <a:srgbClr val="000000"/>
                </a:solidFill>
                <a:effectLst/>
              </a:rPr>
              <a:t>Importance of your program</a:t>
            </a:r>
          </a:p>
          <a:p>
            <a:pPr lvl="1"/>
            <a:r>
              <a:rPr lang="en-US" b="0" i="0" u="none" strike="noStrike" dirty="0">
                <a:solidFill>
                  <a:srgbClr val="000000"/>
                </a:solidFill>
                <a:effectLst/>
              </a:rPr>
              <a:t>Resources available for the participant and the cost</a:t>
            </a:r>
          </a:p>
          <a:p>
            <a:pPr marL="0" indent="0">
              <a:buNone/>
            </a:pPr>
            <a:endParaRPr lang="en-US" sz="2400" b="0" i="0" u="none" strike="noStrike" dirty="0">
              <a:solidFill>
                <a:srgbClr val="000000"/>
              </a:solidFill>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FB391E4E-1D3B-46AD-9247-8FCADEEF75B5}"/>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custDataLst>
      <p:tags r:id="rId1"/>
    </p:custDataLst>
    <p:extLst>
      <p:ext uri="{BB962C8B-B14F-4D97-AF65-F5344CB8AC3E}">
        <p14:creationId xmlns:p14="http://schemas.microsoft.com/office/powerpoint/2010/main" val="41790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443B84-FFCD-4840-AC69-5EED2FBD0F4B}"/>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
        <p:nvSpPr>
          <p:cNvPr id="6" name="Title 1">
            <a:extLst>
              <a:ext uri="{FF2B5EF4-FFF2-40B4-BE49-F238E27FC236}">
                <a16:creationId xmlns:a16="http://schemas.microsoft.com/office/drawing/2014/main" id="{FB919F6A-0C2B-4704-BE65-85E473A4AACE}"/>
              </a:ext>
            </a:extLst>
          </p:cNvPr>
          <p:cNvSpPr>
            <a:spLocks noGrp="1"/>
          </p:cNvSpPr>
          <p:nvPr>
            <p:ph type="title"/>
          </p:nvPr>
        </p:nvSpPr>
        <p:spPr>
          <a:xfrm>
            <a:off x="768927" y="573230"/>
            <a:ext cx="10584873" cy="1325563"/>
          </a:xfrm>
        </p:spPr>
        <p:txBody>
          <a:bodyPr>
            <a:noAutofit/>
          </a:bodyPr>
          <a:lstStyle/>
          <a:p>
            <a:r>
              <a:rPr lang="en-US" sz="6600" dirty="0"/>
              <a:t>Making Accommodations</a:t>
            </a:r>
          </a:p>
        </p:txBody>
      </p:sp>
      <p:sp>
        <p:nvSpPr>
          <p:cNvPr id="5" name="Content Placeholder 4">
            <a:extLst>
              <a:ext uri="{FF2B5EF4-FFF2-40B4-BE49-F238E27FC236}">
                <a16:creationId xmlns:a16="http://schemas.microsoft.com/office/drawing/2014/main" id="{5769F5C5-13BE-C81C-2E67-398CE1F5BE3A}"/>
              </a:ext>
            </a:extLst>
          </p:cNvPr>
          <p:cNvSpPr>
            <a:spLocks noGrp="1"/>
          </p:cNvSpPr>
          <p:nvPr>
            <p:ph idx="1"/>
          </p:nvPr>
        </p:nvSpPr>
        <p:spPr/>
        <p:txBody>
          <a:bodyPr/>
          <a:lstStyle/>
          <a:p>
            <a:pPr lvl="0"/>
            <a:r>
              <a:rPr lang="en-US" sz="2800" dirty="0"/>
              <a:t>Use competent language interpreters</a:t>
            </a:r>
          </a:p>
          <a:p>
            <a:pPr lvl="0"/>
            <a:r>
              <a:rPr lang="en-US" sz="2800" dirty="0"/>
              <a:t>Use language access lines</a:t>
            </a:r>
          </a:p>
          <a:p>
            <a:pPr lvl="0"/>
            <a:r>
              <a:rPr lang="en-US" dirty="0"/>
              <a:t>Use oral interpretation services</a:t>
            </a:r>
            <a:endParaRPr lang="en-US" sz="2800" dirty="0"/>
          </a:p>
          <a:p>
            <a:pPr lvl="0"/>
            <a:r>
              <a:rPr lang="en-US" sz="2800" dirty="0"/>
              <a:t>Contact community organizations</a:t>
            </a:r>
          </a:p>
          <a:p>
            <a:pPr lvl="0"/>
            <a:r>
              <a:rPr lang="en-US" sz="2800" dirty="0"/>
              <a:t>Provide translated written materials</a:t>
            </a:r>
          </a:p>
          <a:p>
            <a:pPr marL="0" lvl="0" indent="0">
              <a:buNone/>
            </a:pPr>
            <a:endParaRPr lang="en-US" sz="2800" dirty="0">
              <a:hlinkClick r:id="rId4"/>
            </a:endParaRPr>
          </a:p>
          <a:p>
            <a:pPr marL="0" lvl="0" indent="0">
              <a:buNone/>
            </a:pPr>
            <a:r>
              <a:rPr lang="en-US" sz="2800" dirty="0">
                <a:hlinkClick r:id="rId4"/>
              </a:rPr>
              <a:t>Meaningful Access for Persons Memo with Limited English Proficiency (LEP) in the School Meal Programs: Guidance and Q&amp;As </a:t>
            </a:r>
            <a:endParaRPr lang="en-US" sz="2800" dirty="0"/>
          </a:p>
        </p:txBody>
      </p:sp>
    </p:spTree>
    <p:custDataLst>
      <p:tags r:id="rId1"/>
    </p:custDataLst>
    <p:extLst>
      <p:ext uri="{BB962C8B-B14F-4D97-AF65-F5344CB8AC3E}">
        <p14:creationId xmlns:p14="http://schemas.microsoft.com/office/powerpoint/2010/main" val="79289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BA68A-7BE6-4951-A2B7-27A0860E30A2}"/>
              </a:ext>
            </a:extLst>
          </p:cNvPr>
          <p:cNvSpPr>
            <a:spLocks noGrp="1"/>
          </p:cNvSpPr>
          <p:nvPr>
            <p:ph idx="1"/>
          </p:nvPr>
        </p:nvSpPr>
        <p:spPr>
          <a:xfrm>
            <a:off x="838200" y="1943099"/>
            <a:ext cx="10515600" cy="4778377"/>
          </a:xfrm>
        </p:spPr>
        <p:txBody>
          <a:bodyPr>
            <a:normAutofit/>
          </a:bodyPr>
          <a:lstStyle/>
          <a:p>
            <a:pPr marL="0" indent="0">
              <a:buNone/>
            </a:pPr>
            <a:r>
              <a:rPr lang="en-US" dirty="0"/>
              <a:t>If many of your participants and households speak Spanish, you should:</a:t>
            </a:r>
          </a:p>
          <a:p>
            <a:pPr marL="457200" lvl="1" indent="0">
              <a:buNone/>
            </a:pPr>
            <a:r>
              <a:rPr lang="en-US" dirty="0"/>
              <a:t>A: Provide program material in Spanish</a:t>
            </a:r>
          </a:p>
          <a:p>
            <a:pPr marL="457200" lvl="1" indent="0">
              <a:buNone/>
            </a:pPr>
            <a:r>
              <a:rPr lang="en-US" dirty="0"/>
              <a:t>B: Know how to request qualified translators</a:t>
            </a:r>
          </a:p>
          <a:p>
            <a:pPr marL="457200" lvl="1" indent="0">
              <a:buNone/>
            </a:pPr>
            <a:r>
              <a:rPr lang="en-US" dirty="0"/>
              <a:t>C: Allow children to translate for households</a:t>
            </a:r>
          </a:p>
          <a:p>
            <a:pPr marL="457200" lvl="1" indent="0">
              <a:buNone/>
            </a:pPr>
            <a:r>
              <a:rPr lang="en-US" dirty="0"/>
              <a:t>D: A and B</a:t>
            </a:r>
          </a:p>
          <a:p>
            <a:pPr marL="0" indent="0">
              <a:buNone/>
            </a:pPr>
            <a:endParaRPr lang="en-US" sz="3600" dirty="0"/>
          </a:p>
        </p:txBody>
      </p:sp>
      <p:sp>
        <p:nvSpPr>
          <p:cNvPr id="4" name="Slide Number Placeholder 3">
            <a:extLst>
              <a:ext uri="{FF2B5EF4-FFF2-40B4-BE49-F238E27FC236}">
                <a16:creationId xmlns:a16="http://schemas.microsoft.com/office/drawing/2014/main" id="{CFEC5169-F709-47F1-8B46-C9F1C05C55D5}"/>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
        <p:nvSpPr>
          <p:cNvPr id="5" name="Title 2">
            <a:extLst>
              <a:ext uri="{FF2B5EF4-FFF2-40B4-BE49-F238E27FC236}">
                <a16:creationId xmlns:a16="http://schemas.microsoft.com/office/drawing/2014/main" id="{D71962CC-4F01-4B5E-A6D8-F6E772CDB532}"/>
              </a:ext>
            </a:extLst>
          </p:cNvPr>
          <p:cNvSpPr>
            <a:spLocks noGrp="1"/>
          </p:cNvSpPr>
          <p:nvPr>
            <p:ph type="title"/>
          </p:nvPr>
        </p:nvSpPr>
        <p:spPr>
          <a:xfrm>
            <a:off x="838200" y="453763"/>
            <a:ext cx="7886700" cy="1325563"/>
          </a:xfrm>
        </p:spPr>
        <p:txBody>
          <a:bodyPr>
            <a:normAutofit/>
          </a:bodyPr>
          <a:lstStyle/>
          <a:p>
            <a:r>
              <a:rPr lang="en-US" sz="6600" dirty="0"/>
              <a:t>Knowledge Check</a:t>
            </a:r>
          </a:p>
        </p:txBody>
      </p:sp>
      <p:sp>
        <p:nvSpPr>
          <p:cNvPr id="2" name="Oval 1">
            <a:extLst>
              <a:ext uri="{FF2B5EF4-FFF2-40B4-BE49-F238E27FC236}">
                <a16:creationId xmlns:a16="http://schemas.microsoft.com/office/drawing/2014/main" id="{9F5A40D7-9C99-451F-BA68-7A561AC001D3}"/>
              </a:ext>
            </a:extLst>
          </p:cNvPr>
          <p:cNvSpPr/>
          <p:nvPr/>
        </p:nvSpPr>
        <p:spPr>
          <a:xfrm>
            <a:off x="1071121" y="3523586"/>
            <a:ext cx="1842448" cy="547638"/>
          </a:xfrm>
          <a:prstGeom prst="ellipse">
            <a:avLst/>
          </a:prstGeom>
          <a:noFill/>
          <a:ln w="19050">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37941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79108" y="132652"/>
            <a:ext cx="7886700" cy="1325563"/>
          </a:xfrm>
        </p:spPr>
        <p:txBody>
          <a:bodyPr>
            <a:normAutofit/>
          </a:bodyPr>
          <a:lstStyle/>
          <a:p>
            <a:r>
              <a:rPr lang="en-US" sz="2400" dirty="0">
                <a:solidFill>
                  <a:schemeClr val="bg1"/>
                </a:solidFill>
                <a:latin typeface="Museo Slab 500" panose="02000000000000000000"/>
              </a:rPr>
              <a:t>Civil Rights Training Requirements</a:t>
            </a:r>
          </a:p>
        </p:txBody>
      </p:sp>
      <p:sp>
        <p:nvSpPr>
          <p:cNvPr id="8" name="Content Placeholder 7"/>
          <p:cNvSpPr>
            <a:spLocks noGrp="1"/>
          </p:cNvSpPr>
          <p:nvPr>
            <p:ph idx="1"/>
          </p:nvPr>
        </p:nvSpPr>
        <p:spPr>
          <a:xfrm>
            <a:off x="893135" y="2036618"/>
            <a:ext cx="10390561" cy="4164580"/>
          </a:xfrm>
        </p:spPr>
        <p:txBody>
          <a:bodyPr>
            <a:normAutofit/>
          </a:bodyPr>
          <a:lstStyle/>
          <a:p>
            <a:pPr>
              <a:spcAft>
                <a:spcPts val="1200"/>
              </a:spcAft>
            </a:pPr>
            <a:r>
              <a:rPr lang="en-US" dirty="0"/>
              <a:t>Training must be completed </a:t>
            </a:r>
            <a:r>
              <a:rPr lang="en-US" b="1" dirty="0"/>
              <a:t>annually </a:t>
            </a:r>
            <a:r>
              <a:rPr lang="en-US" dirty="0"/>
              <a:t>for all staff</a:t>
            </a:r>
          </a:p>
          <a:p>
            <a:pPr>
              <a:spcAft>
                <a:spcPts val="1200"/>
              </a:spcAft>
            </a:pPr>
            <a:r>
              <a:rPr lang="en-US" dirty="0"/>
              <a:t>Sponsors must keep training records for all staff</a:t>
            </a:r>
          </a:p>
          <a:p>
            <a:pPr>
              <a:spcAft>
                <a:spcPts val="1200"/>
              </a:spcAft>
            </a:pPr>
            <a:r>
              <a:rPr lang="en-US" dirty="0"/>
              <a:t>Visit our </a:t>
            </a:r>
            <a:r>
              <a:rPr lang="en-US" dirty="0">
                <a:hlinkClick r:id="rId4"/>
              </a:rPr>
              <a:t>Civil Rights webpage </a:t>
            </a:r>
            <a:r>
              <a:rPr lang="en-US" dirty="0"/>
              <a:t>for additional training resources</a:t>
            </a:r>
          </a:p>
        </p:txBody>
      </p:sp>
      <p:sp>
        <p:nvSpPr>
          <p:cNvPr id="5" name="TextBox 4">
            <a:extLst>
              <a:ext uri="{FF2B5EF4-FFF2-40B4-BE49-F238E27FC236}">
                <a16:creationId xmlns:a16="http://schemas.microsoft.com/office/drawing/2014/main" id="{C8F82AA6-AC2A-44A4-99C0-482F472EB07F}"/>
              </a:ext>
            </a:extLst>
          </p:cNvPr>
          <p:cNvSpPr txBox="1"/>
          <p:nvPr/>
        </p:nvSpPr>
        <p:spPr>
          <a:xfrm>
            <a:off x="1764840" y="5554019"/>
            <a:ext cx="8115236" cy="523220"/>
          </a:xfrm>
          <a:prstGeom prst="rect">
            <a:avLst/>
          </a:prstGeom>
          <a:noFill/>
        </p:spPr>
        <p:txBody>
          <a:bodyPr wrap="square" rtlCol="0">
            <a:spAutoFit/>
          </a:bodyPr>
          <a:lstStyle/>
          <a:p>
            <a:r>
              <a:rPr lang="en-US" sz="2800" b="1" dirty="0">
                <a:solidFill>
                  <a:srgbClr val="825575"/>
                </a:solidFill>
              </a:rPr>
              <a:t>Administrations: Program Management 3200: 1 hour</a:t>
            </a:r>
          </a:p>
        </p:txBody>
      </p:sp>
      <p:sp>
        <p:nvSpPr>
          <p:cNvPr id="6" name="Title 6">
            <a:extLst>
              <a:ext uri="{FF2B5EF4-FFF2-40B4-BE49-F238E27FC236}">
                <a16:creationId xmlns:a16="http://schemas.microsoft.com/office/drawing/2014/main" id="{F140A0F5-4511-42B1-527A-A2749241B7B1}"/>
              </a:ext>
            </a:extLst>
          </p:cNvPr>
          <p:cNvSpPr txBox="1">
            <a:spLocks/>
          </p:cNvSpPr>
          <p:nvPr/>
        </p:nvSpPr>
        <p:spPr>
          <a:xfrm>
            <a:off x="76809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6600" dirty="0"/>
              <a:t>Training Requirements</a:t>
            </a:r>
          </a:p>
        </p:txBody>
      </p:sp>
    </p:spTree>
    <p:custDataLst>
      <p:tags r:id="rId1"/>
    </p:custDataLst>
    <p:extLst>
      <p:ext uri="{BB962C8B-B14F-4D97-AF65-F5344CB8AC3E}">
        <p14:creationId xmlns:p14="http://schemas.microsoft.com/office/powerpoint/2010/main" val="2382730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Administrative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Reviews and Resolutions of Noncompliance</a:t>
            </a:r>
          </a:p>
        </p:txBody>
      </p:sp>
    </p:spTree>
    <p:custDataLst>
      <p:tags r:id="rId1"/>
    </p:custDataLst>
    <p:extLst>
      <p:ext uri="{BB962C8B-B14F-4D97-AF65-F5344CB8AC3E}">
        <p14:creationId xmlns:p14="http://schemas.microsoft.com/office/powerpoint/2010/main" val="2589405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4FE81-8815-4D81-8C36-EF7B34EBE74D}"/>
              </a:ext>
            </a:extLst>
          </p:cNvPr>
          <p:cNvSpPr>
            <a:spLocks noGrp="1"/>
          </p:cNvSpPr>
          <p:nvPr>
            <p:ph type="title"/>
          </p:nvPr>
        </p:nvSpPr>
        <p:spPr>
          <a:xfrm>
            <a:off x="862445" y="811936"/>
            <a:ext cx="8242395" cy="736310"/>
          </a:xfrm>
        </p:spPr>
        <p:txBody>
          <a:bodyPr>
            <a:noAutofit/>
          </a:bodyPr>
          <a:lstStyle/>
          <a:p>
            <a:r>
              <a:rPr lang="en-US" sz="6600" dirty="0"/>
              <a:t>Reviews</a:t>
            </a:r>
          </a:p>
        </p:txBody>
      </p:sp>
      <p:sp>
        <p:nvSpPr>
          <p:cNvPr id="5" name="Content Placeholder 4">
            <a:extLst>
              <a:ext uri="{FF2B5EF4-FFF2-40B4-BE49-F238E27FC236}">
                <a16:creationId xmlns:a16="http://schemas.microsoft.com/office/drawing/2014/main" id="{10007E4A-818F-4C4F-AF37-9FC48C6D244E}"/>
              </a:ext>
            </a:extLst>
          </p:cNvPr>
          <p:cNvSpPr>
            <a:spLocks noGrp="1"/>
          </p:cNvSpPr>
          <p:nvPr>
            <p:ph idx="1"/>
          </p:nvPr>
        </p:nvSpPr>
        <p:spPr>
          <a:xfrm>
            <a:off x="862445" y="2150918"/>
            <a:ext cx="10491355" cy="4026045"/>
          </a:xfrm>
        </p:spPr>
        <p:txBody>
          <a:bodyPr>
            <a:normAutofit/>
          </a:bodyPr>
          <a:lstStyle/>
          <a:p>
            <a:r>
              <a:rPr lang="en-US" b="0" i="0" u="none" strike="noStrike" dirty="0">
                <a:solidFill>
                  <a:srgbClr val="000000"/>
                </a:solidFill>
                <a:effectLst/>
              </a:rPr>
              <a:t>Civil rights policies and processes are assessed during reviews, or at any time outside of a review, to ensure compliance  </a:t>
            </a:r>
          </a:p>
          <a:p>
            <a:endParaRPr lang="en-US" dirty="0">
              <a:solidFill>
                <a:srgbClr val="000000"/>
              </a:solidFill>
            </a:endParaRPr>
          </a:p>
          <a:p>
            <a:r>
              <a:rPr lang="en-US" b="0" i="0" u="none" strike="noStrike" dirty="0">
                <a:solidFill>
                  <a:srgbClr val="000000"/>
                </a:solidFill>
                <a:effectLst/>
              </a:rPr>
              <a:t>Review schedules, questions and tips to ensure compliance can be found on the </a:t>
            </a:r>
            <a:r>
              <a:rPr lang="en-US" b="0" i="0" u="none" strike="noStrike" dirty="0">
                <a:solidFill>
                  <a:srgbClr val="000000"/>
                </a:solidFill>
                <a:effectLst/>
                <a:hlinkClick r:id="rId4"/>
              </a:rPr>
              <a:t>Child Nutrition Program Reviews webpage</a:t>
            </a:r>
            <a:endParaRPr lang="en-US" b="0" i="0" u="none" strike="noStrike" dirty="0">
              <a:solidFill>
                <a:srgbClr val="000000"/>
              </a:solidFill>
              <a:effectLst/>
            </a:endParaRPr>
          </a:p>
          <a:p>
            <a:pPr marL="0" indent="0">
              <a:buNone/>
            </a:pPr>
            <a:endParaRPr lang="en-US" b="0" i="0" u="none" strike="noStrike" dirty="0">
              <a:solidFill>
                <a:srgbClr val="000000"/>
              </a:solidFill>
              <a:effectLst/>
            </a:endParaRPr>
          </a:p>
          <a:p>
            <a:r>
              <a:rPr lang="en-US" dirty="0"/>
              <a:t>If non-compliance is indicated, corrective action must be taken immediately to achieve voluntary compliance </a:t>
            </a:r>
          </a:p>
        </p:txBody>
      </p:sp>
      <p:sp>
        <p:nvSpPr>
          <p:cNvPr id="3" name="Slide Number Placeholder 2">
            <a:extLst>
              <a:ext uri="{FF2B5EF4-FFF2-40B4-BE49-F238E27FC236}">
                <a16:creationId xmlns:a16="http://schemas.microsoft.com/office/drawing/2014/main" id="{FB391E4E-1D3B-46AD-9247-8FCADEEF75B5}"/>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custDataLst>
      <p:tags r:id="rId1"/>
    </p:custDataLst>
    <p:extLst>
      <p:ext uri="{BB962C8B-B14F-4D97-AF65-F5344CB8AC3E}">
        <p14:creationId xmlns:p14="http://schemas.microsoft.com/office/powerpoint/2010/main" val="2134378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3395" y="765794"/>
            <a:ext cx="10505209" cy="843742"/>
          </a:xfrm>
        </p:spPr>
        <p:txBody>
          <a:bodyPr>
            <a:noAutofit/>
          </a:bodyPr>
          <a:lstStyle/>
          <a:p>
            <a:r>
              <a:rPr lang="en-US" sz="6600" dirty="0"/>
              <a:t>Examples of Non-compliance</a:t>
            </a:r>
          </a:p>
        </p:txBody>
      </p:sp>
      <p:sp>
        <p:nvSpPr>
          <p:cNvPr id="2" name="Content Placeholder 1"/>
          <p:cNvSpPr>
            <a:spLocks noGrp="1"/>
          </p:cNvSpPr>
          <p:nvPr>
            <p:ph idx="1"/>
          </p:nvPr>
        </p:nvSpPr>
        <p:spPr>
          <a:xfrm>
            <a:off x="872836" y="2130135"/>
            <a:ext cx="10505209" cy="4471225"/>
          </a:xfrm>
        </p:spPr>
        <p:txBody>
          <a:bodyPr/>
          <a:lstStyle/>
          <a:p>
            <a:pPr>
              <a:lnSpc>
                <a:spcPct val="100000"/>
              </a:lnSpc>
              <a:spcBef>
                <a:spcPts val="0"/>
              </a:spcBef>
              <a:spcAft>
                <a:spcPts val="1800"/>
              </a:spcAft>
            </a:pPr>
            <a:r>
              <a:rPr lang="en-US" dirty="0"/>
              <a:t>Denying an individual or household the opportunity to apply for program benefits or services on the basis of a protected class</a:t>
            </a:r>
          </a:p>
          <a:p>
            <a:pPr>
              <a:lnSpc>
                <a:spcPct val="100000"/>
              </a:lnSpc>
              <a:spcBef>
                <a:spcPts val="0"/>
              </a:spcBef>
              <a:spcAft>
                <a:spcPts val="1800"/>
              </a:spcAft>
            </a:pPr>
            <a:r>
              <a:rPr lang="en-US" dirty="0"/>
              <a:t>Providing program services or benefits in a dissimilar manner on the basis of a protected class (except as a disability accommodation)</a:t>
            </a:r>
          </a:p>
          <a:p>
            <a:pPr>
              <a:spcBef>
                <a:spcPts val="0"/>
              </a:spcBef>
            </a:pPr>
            <a:r>
              <a:rPr lang="en-US" dirty="0"/>
              <a:t>Selecting program sites or facilities in a manner that denies an individual access to program benefits, assistance, or services on the basis of a protected class</a:t>
            </a:r>
          </a:p>
        </p:txBody>
      </p:sp>
    </p:spTree>
    <p:custDataLst>
      <p:tags r:id="rId1"/>
    </p:custDataLst>
    <p:extLst>
      <p:ext uri="{BB962C8B-B14F-4D97-AF65-F5344CB8AC3E}">
        <p14:creationId xmlns:p14="http://schemas.microsoft.com/office/powerpoint/2010/main" val="44185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9709" y="675018"/>
            <a:ext cx="7724936" cy="1061002"/>
          </a:xfrm>
        </p:spPr>
        <p:txBody>
          <a:bodyPr>
            <a:normAutofit/>
          </a:bodyPr>
          <a:lstStyle/>
          <a:p>
            <a:r>
              <a:rPr lang="en-US" sz="6600" dirty="0"/>
              <a:t>Summary</a:t>
            </a:r>
          </a:p>
        </p:txBody>
      </p:sp>
      <p:sp>
        <p:nvSpPr>
          <p:cNvPr id="2" name="Content Placeholder 1"/>
          <p:cNvSpPr>
            <a:spLocks noGrp="1"/>
          </p:cNvSpPr>
          <p:nvPr>
            <p:ph idx="1"/>
          </p:nvPr>
        </p:nvSpPr>
        <p:spPr>
          <a:xfrm>
            <a:off x="789709" y="2085278"/>
            <a:ext cx="10650682" cy="4180268"/>
          </a:xfrm>
        </p:spPr>
        <p:txBody>
          <a:bodyPr>
            <a:normAutofit lnSpcReduction="10000"/>
          </a:bodyPr>
          <a:lstStyle/>
          <a:p>
            <a:pPr>
              <a:buFont typeface="Wingdings" pitchFamily="2" charset="2"/>
              <a:buChar char="ü"/>
            </a:pPr>
            <a:r>
              <a:rPr lang="en-US" dirty="0"/>
              <a:t>Train staff annually on civil rights and document the training</a:t>
            </a:r>
          </a:p>
          <a:p>
            <a:pPr>
              <a:buFont typeface="Wingdings" pitchFamily="2" charset="2"/>
              <a:buChar char="ü"/>
            </a:pPr>
            <a:r>
              <a:rPr lang="en-US" dirty="0"/>
              <a:t>Prominently display the “And Justice for All” poster</a:t>
            </a:r>
          </a:p>
          <a:p>
            <a:pPr>
              <a:buFont typeface="Wingdings" pitchFamily="2" charset="2"/>
              <a:buChar char="ü"/>
            </a:pPr>
            <a:r>
              <a:rPr lang="en-US" dirty="0"/>
              <a:t>Include the non-discrimination statement on all materials providing program information</a:t>
            </a:r>
          </a:p>
          <a:p>
            <a:pPr>
              <a:buFont typeface="Wingdings" pitchFamily="2" charset="2"/>
              <a:buChar char="ü"/>
            </a:pPr>
            <a:r>
              <a:rPr lang="en-US" dirty="0"/>
              <a:t>Develop and fully implement the sponsor’s civil rights complaint procedure</a:t>
            </a:r>
          </a:p>
          <a:p>
            <a:pPr>
              <a:buFont typeface="Wingdings" pitchFamily="2" charset="2"/>
              <a:buChar char="ü"/>
            </a:pPr>
            <a:r>
              <a:rPr lang="en-US" dirty="0"/>
              <a:t>Collect and maintain racial/ethnic data annually</a:t>
            </a:r>
          </a:p>
          <a:p>
            <a:pPr>
              <a:buFont typeface="Wingdings" pitchFamily="2" charset="2"/>
              <a:buChar char="ü"/>
            </a:pPr>
            <a:r>
              <a:rPr lang="en-US" dirty="0"/>
              <a:t>Make reasonable accommodations for persons with disabilities</a:t>
            </a:r>
          </a:p>
          <a:p>
            <a:pPr>
              <a:buFont typeface="Wingdings" pitchFamily="2" charset="2"/>
              <a:buChar char="ü"/>
            </a:pPr>
            <a:r>
              <a:rPr lang="en-US" dirty="0"/>
              <a:t>Provide meaningful access for persons with Limited English Proficiency</a:t>
            </a:r>
          </a:p>
        </p:txBody>
      </p:sp>
    </p:spTree>
    <p:custDataLst>
      <p:tags r:id="rId1"/>
    </p:custDataLst>
    <p:extLst>
      <p:ext uri="{BB962C8B-B14F-4D97-AF65-F5344CB8AC3E}">
        <p14:creationId xmlns:p14="http://schemas.microsoft.com/office/powerpoint/2010/main" val="3571266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70963"/>
            <a:ext cx="7383974" cy="859240"/>
          </a:xfrm>
        </p:spPr>
        <p:txBody>
          <a:bodyPr>
            <a:noAutofit/>
          </a:bodyPr>
          <a:lstStyle/>
          <a:p>
            <a:r>
              <a:rPr lang="en-US" sz="6600" dirty="0"/>
              <a:t> Resources</a:t>
            </a:r>
          </a:p>
        </p:txBody>
      </p:sp>
      <p:sp>
        <p:nvSpPr>
          <p:cNvPr id="2" name="Content Placeholder 1"/>
          <p:cNvSpPr>
            <a:spLocks noGrp="1"/>
          </p:cNvSpPr>
          <p:nvPr>
            <p:ph idx="1"/>
          </p:nvPr>
        </p:nvSpPr>
        <p:spPr/>
        <p:txBody>
          <a:bodyPr>
            <a:normAutofit/>
          </a:bodyPr>
          <a:lstStyle/>
          <a:p>
            <a:r>
              <a:rPr lang="en-US" sz="2400" dirty="0"/>
              <a:t>CDE School Nutrition </a:t>
            </a:r>
            <a:r>
              <a:rPr lang="en-US" sz="2400" dirty="0">
                <a:hlinkClick r:id="rId4"/>
              </a:rPr>
              <a:t>Civil Rights </a:t>
            </a:r>
            <a:r>
              <a:rPr lang="en-US" sz="2400" dirty="0"/>
              <a:t>webpage</a:t>
            </a:r>
          </a:p>
          <a:p>
            <a:pPr lvl="1"/>
            <a:r>
              <a:rPr lang="en-US" sz="2000" dirty="0"/>
              <a:t>Civil rights training PowerPoint </a:t>
            </a:r>
          </a:p>
          <a:p>
            <a:pPr lvl="1"/>
            <a:r>
              <a:rPr lang="en-US" sz="2000" dirty="0"/>
              <a:t>Civil rights self-study guide </a:t>
            </a:r>
          </a:p>
          <a:p>
            <a:pPr lvl="1"/>
            <a:r>
              <a:rPr lang="en-US" sz="2000" dirty="0"/>
              <a:t>Training agenda and sign-in sheet template</a:t>
            </a:r>
          </a:p>
          <a:p>
            <a:pPr lvl="1"/>
            <a:r>
              <a:rPr lang="en-US" sz="2000" dirty="0"/>
              <a:t>Complaint procedures template</a:t>
            </a:r>
          </a:p>
          <a:p>
            <a:pPr lvl="1"/>
            <a:r>
              <a:rPr lang="en-US" sz="2000" dirty="0"/>
              <a:t>Complaint procedure minimum requirements</a:t>
            </a:r>
          </a:p>
          <a:p>
            <a:pPr lvl="1"/>
            <a:r>
              <a:rPr lang="en-US" sz="2000" dirty="0"/>
              <a:t>Civil rights self-check</a:t>
            </a:r>
          </a:p>
          <a:p>
            <a:pPr lvl="1"/>
            <a:r>
              <a:rPr lang="en-US" sz="2000" dirty="0"/>
              <a:t>Non-discrimination statement</a:t>
            </a:r>
          </a:p>
          <a:p>
            <a:pPr lvl="1"/>
            <a:r>
              <a:rPr lang="en-US" sz="2000" dirty="0"/>
              <a:t>“And Justice for All” printable pdf</a:t>
            </a:r>
          </a:p>
          <a:p>
            <a:r>
              <a:rPr lang="en-US" sz="2400" dirty="0">
                <a:hlinkClick r:id="rId5"/>
              </a:rPr>
              <a:t>Food and Nutrition Service Instruction 113-1</a:t>
            </a:r>
            <a:endParaRPr lang="en-US" sz="2400" dirty="0"/>
          </a:p>
          <a:p>
            <a:r>
              <a:rPr lang="en-US" sz="2400" dirty="0">
                <a:hlinkClick r:id="rId6"/>
              </a:rPr>
              <a:t>Institute of Child Nutrition "Focus on the Customer" Training</a:t>
            </a:r>
            <a:endParaRPr lang="en-US" sz="3200" dirty="0"/>
          </a:p>
        </p:txBody>
      </p:sp>
    </p:spTree>
    <p:custDataLst>
      <p:tags r:id="rId1"/>
    </p:custDataLst>
    <p:extLst>
      <p:ext uri="{BB962C8B-B14F-4D97-AF65-F5344CB8AC3E}">
        <p14:creationId xmlns:p14="http://schemas.microsoft.com/office/powerpoint/2010/main" val="354922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2225" y="92272"/>
            <a:ext cx="7886700" cy="1325563"/>
          </a:xfrm>
        </p:spPr>
        <p:txBody>
          <a:bodyPr>
            <a:normAutofit/>
          </a:bodyPr>
          <a:lstStyle/>
          <a:p>
            <a:r>
              <a:rPr lang="en-US" sz="2400" dirty="0">
                <a:solidFill>
                  <a:schemeClr val="bg1"/>
                </a:solidFill>
                <a:latin typeface="Museo Slab 500" panose="02000000000000000000"/>
              </a:rPr>
              <a:t>Civil Rights Topics Overview </a:t>
            </a:r>
          </a:p>
        </p:txBody>
      </p:sp>
      <p:sp>
        <p:nvSpPr>
          <p:cNvPr id="8" name="Content Placeholder 1"/>
          <p:cNvSpPr>
            <a:spLocks noGrp="1"/>
          </p:cNvSpPr>
          <p:nvPr>
            <p:ph idx="1"/>
          </p:nvPr>
        </p:nvSpPr>
        <p:spPr>
          <a:xfrm>
            <a:off x="768096" y="1963541"/>
            <a:ext cx="10515600" cy="4137008"/>
          </a:xfrm>
        </p:spPr>
        <p:txBody>
          <a:bodyPr>
            <a:normAutofit lnSpcReduction="10000"/>
          </a:bodyPr>
          <a:lstStyle/>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Civil Rights Background and Purpose</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Public Notification Requirements</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Complaint Requirements</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Customer Service/Conflict </a:t>
            </a:r>
            <a:r>
              <a:rPr lang="en-US" sz="3200" dirty="0">
                <a:ea typeface="Calibri" panose="020F0502020204030204" pitchFamily="34" charset="0"/>
                <a:cs typeface="Times New Roman" panose="02020603050405020304" pitchFamily="18" charset="0"/>
              </a:rPr>
              <a:t>R</a:t>
            </a:r>
            <a:r>
              <a:rPr lang="en-US" sz="3200" dirty="0">
                <a:effectLst/>
                <a:ea typeface="Calibri" panose="020F0502020204030204" pitchFamily="34" charset="0"/>
                <a:cs typeface="Times New Roman" panose="02020603050405020304" pitchFamily="18" charset="0"/>
              </a:rPr>
              <a:t>esolution</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Racial and Ethnic Data Collection</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Reasonable Accommodations</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Limited English Proficiency</a:t>
            </a:r>
          </a:p>
          <a:p>
            <a:pPr marL="342900" marR="0" lvl="0" indent="-342900">
              <a:spcBef>
                <a:spcPts val="0"/>
              </a:spcBef>
              <a:spcAft>
                <a:spcPts val="1000"/>
              </a:spcAft>
              <a:buFont typeface="Arial" panose="020B0604020202020204" pitchFamily="34" charset="0"/>
              <a:buChar char="•"/>
              <a:tabLst>
                <a:tab pos="457200" algn="l"/>
              </a:tabLst>
            </a:pPr>
            <a:r>
              <a:rPr lang="en-US" sz="3200" dirty="0">
                <a:effectLst/>
                <a:ea typeface="Calibri" panose="020F0502020204030204" pitchFamily="34" charset="0"/>
                <a:cs typeface="Times New Roman" panose="02020603050405020304" pitchFamily="18" charset="0"/>
              </a:rPr>
              <a:t>Administrative Reviews and Resolutions of Noncompliance</a:t>
            </a:r>
          </a:p>
        </p:txBody>
      </p:sp>
      <p:sp>
        <p:nvSpPr>
          <p:cNvPr id="4" name="Title 6">
            <a:extLst>
              <a:ext uri="{FF2B5EF4-FFF2-40B4-BE49-F238E27FC236}">
                <a16:creationId xmlns:a16="http://schemas.microsoft.com/office/drawing/2014/main" id="{AEB3FF24-572F-9CC8-747C-0527CA38D7EA}"/>
              </a:ext>
            </a:extLst>
          </p:cNvPr>
          <p:cNvSpPr txBox="1">
            <a:spLocks/>
          </p:cNvSpPr>
          <p:nvPr/>
        </p:nvSpPr>
        <p:spPr>
          <a:xfrm>
            <a:off x="76809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6600" dirty="0"/>
              <a:t>Topics Overview</a:t>
            </a:r>
          </a:p>
        </p:txBody>
      </p:sp>
    </p:spTree>
    <p:custDataLst>
      <p:tags r:id="rId1"/>
    </p:custDataLst>
    <p:extLst>
      <p:ext uri="{BB962C8B-B14F-4D97-AF65-F5344CB8AC3E}">
        <p14:creationId xmlns:p14="http://schemas.microsoft.com/office/powerpoint/2010/main" val="33832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0F698-9759-71EB-D5C3-6F90674FCD10}"/>
              </a:ext>
            </a:extLst>
          </p:cNvPr>
          <p:cNvSpPr>
            <a:spLocks noGrp="1"/>
          </p:cNvSpPr>
          <p:nvPr>
            <p:ph type="title"/>
          </p:nvPr>
        </p:nvSpPr>
        <p:spPr/>
        <p:txBody>
          <a:bodyPr/>
          <a:lstStyle/>
          <a:p>
            <a:r>
              <a:rPr lang="en-US" dirty="0"/>
              <a:t>Self-Check</a:t>
            </a:r>
          </a:p>
        </p:txBody>
      </p:sp>
      <p:pic>
        <p:nvPicPr>
          <p:cNvPr id="4" name="Content Placeholder 4">
            <a:extLst>
              <a:ext uri="{FF2B5EF4-FFF2-40B4-BE49-F238E27FC236}">
                <a16:creationId xmlns:a16="http://schemas.microsoft.com/office/drawing/2014/main" id="{3666C575-53E7-F40D-CE2C-00F83A6E3088}"/>
              </a:ext>
            </a:extLst>
          </p:cNvPr>
          <p:cNvPicPr>
            <a:picLocks noGrp="1" noChangeAspect="1"/>
          </p:cNvPicPr>
          <p:nvPr>
            <p:ph idx="1"/>
          </p:nvPr>
        </p:nvPicPr>
        <p:blipFill>
          <a:blip r:embed="rId4"/>
          <a:stretch>
            <a:fillRect/>
          </a:stretch>
        </p:blipFill>
        <p:spPr>
          <a:xfrm>
            <a:off x="5276642" y="395143"/>
            <a:ext cx="6632609" cy="5641975"/>
          </a:xfrm>
          <a:ln>
            <a:solidFill>
              <a:schemeClr val="tx1"/>
            </a:solidFill>
          </a:ln>
        </p:spPr>
      </p:pic>
    </p:spTree>
    <p:custDataLst>
      <p:tags r:id="rId1"/>
    </p:custDataLst>
    <p:extLst>
      <p:ext uri="{BB962C8B-B14F-4D97-AF65-F5344CB8AC3E}">
        <p14:creationId xmlns:p14="http://schemas.microsoft.com/office/powerpoint/2010/main" val="397896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F16229-54C9-41B9-87F0-A87E85151CA0}"/>
              </a:ext>
            </a:extLst>
          </p:cNvPr>
          <p:cNvSpPr txBox="1">
            <a:spLocks/>
          </p:cNvSpPr>
          <p:nvPr/>
        </p:nvSpPr>
        <p:spPr>
          <a:xfrm>
            <a:off x="1917688" y="2391156"/>
            <a:ext cx="8055864" cy="2075688"/>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bg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rPr>
              <a:t>Background and Purpose</a:t>
            </a:r>
            <a:endParaRPr kumimoji="0" lang="en-US" sz="6000" b="0" i="0" u="none" strike="noStrike" kern="1200" cap="none" spc="0" normalizeH="0" baseline="0" noProof="0" dirty="0">
              <a:ln>
                <a:noFill/>
              </a:ln>
              <a:solidFill>
                <a:prstClr val="white"/>
              </a:solidFill>
              <a:effectLst/>
              <a:uLnTx/>
              <a:uFillTx/>
              <a:latin typeface="Catseye Bold" panose="02000506060000020004" pitchFamily="50" charset="0"/>
              <a:ea typeface="+mj-ea"/>
              <a:cs typeface="+mj-cs"/>
            </a:endParaRPr>
          </a:p>
        </p:txBody>
      </p:sp>
    </p:spTree>
    <p:custDataLst>
      <p:tags r:id="rId1"/>
    </p:custDataLst>
    <p:extLst>
      <p:ext uri="{BB962C8B-B14F-4D97-AF65-F5344CB8AC3E}">
        <p14:creationId xmlns:p14="http://schemas.microsoft.com/office/powerpoint/2010/main" val="297973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83CD-059C-4A3C-8337-1053A06658D2}"/>
              </a:ext>
            </a:extLst>
          </p:cNvPr>
          <p:cNvSpPr>
            <a:spLocks noGrp="1"/>
          </p:cNvSpPr>
          <p:nvPr>
            <p:ph type="title"/>
          </p:nvPr>
        </p:nvSpPr>
        <p:spPr>
          <a:xfrm>
            <a:off x="1301859" y="2167128"/>
            <a:ext cx="9144000" cy="2523744"/>
          </a:xfrm>
          <a:solidFill>
            <a:srgbClr val="82BC00"/>
          </a:solidFill>
        </p:spPr>
        <p:txBody>
          <a:bodyPr>
            <a:noAutofit/>
          </a:bodyPr>
          <a:lstStyle/>
          <a:p>
            <a:pPr marL="182880" indent="0">
              <a:spcAft>
                <a:spcPts val="1200"/>
              </a:spcAft>
              <a:buNone/>
            </a:pPr>
            <a:r>
              <a:rPr lang="en-US" sz="4000" dirty="0">
                <a:solidFill>
                  <a:schemeClr val="bg1"/>
                </a:solidFill>
              </a:rPr>
              <a:t>Civil Rights are: </a:t>
            </a:r>
            <a:br>
              <a:rPr lang="en-US" sz="4000" dirty="0">
                <a:solidFill>
                  <a:schemeClr val="bg1"/>
                </a:solidFill>
              </a:rPr>
            </a:br>
            <a:br>
              <a:rPr lang="en-US" sz="4000" dirty="0">
                <a:solidFill>
                  <a:schemeClr val="bg1"/>
                </a:solidFill>
              </a:rPr>
            </a:br>
            <a:r>
              <a:rPr lang="en-US" sz="4000" dirty="0">
                <a:solidFill>
                  <a:schemeClr val="bg1"/>
                </a:solidFill>
              </a:rPr>
              <a:t>“The nonpolitical rights of a citizen; the rights of personal liberty guaranteed to U.S. citizens by the 13</a:t>
            </a:r>
            <a:r>
              <a:rPr lang="en-US" sz="4000" baseline="30000" dirty="0">
                <a:solidFill>
                  <a:schemeClr val="bg1"/>
                </a:solidFill>
              </a:rPr>
              <a:t>th</a:t>
            </a:r>
            <a:r>
              <a:rPr lang="en-US" sz="4000" dirty="0">
                <a:solidFill>
                  <a:schemeClr val="bg1"/>
                </a:solidFill>
              </a:rPr>
              <a:t> and 14</a:t>
            </a:r>
            <a:r>
              <a:rPr lang="en-US" sz="4000" baseline="30000" dirty="0">
                <a:solidFill>
                  <a:schemeClr val="bg1"/>
                </a:solidFill>
              </a:rPr>
              <a:t>th</a:t>
            </a:r>
            <a:r>
              <a:rPr lang="en-US" sz="4000" dirty="0">
                <a:solidFill>
                  <a:schemeClr val="bg1"/>
                </a:solidFill>
              </a:rPr>
              <a:t> Amendments to the U.S. Constitution and the acts of Congress.”</a:t>
            </a:r>
          </a:p>
        </p:txBody>
      </p:sp>
      <p:pic>
        <p:nvPicPr>
          <p:cNvPr id="5" name="Picture 4" descr="Icon&#10;&#10;Description automatically generated">
            <a:extLst>
              <a:ext uri="{FF2B5EF4-FFF2-40B4-BE49-F238E27FC236}">
                <a16:creationId xmlns:a16="http://schemas.microsoft.com/office/drawing/2014/main" id="{0AF518F6-3085-478C-ADC5-2CEE9CA7ECB8}"/>
              </a:ext>
            </a:extLst>
          </p:cNvPr>
          <p:cNvPicPr>
            <a:picLocks noChangeAspect="1"/>
          </p:cNvPicPr>
          <p:nvPr/>
        </p:nvPicPr>
        <p:blipFill>
          <a:blip r:embed="rId4"/>
          <a:stretch>
            <a:fillRect/>
          </a:stretch>
        </p:blipFill>
        <p:spPr>
          <a:xfrm>
            <a:off x="10445859" y="6060691"/>
            <a:ext cx="1668651" cy="709387"/>
          </a:xfrm>
          <a:prstGeom prst="rect">
            <a:avLst/>
          </a:prstGeom>
        </p:spPr>
      </p:pic>
    </p:spTree>
    <p:custDataLst>
      <p:tags r:id="rId1"/>
    </p:custDataLst>
    <p:extLst>
      <p:ext uri="{BB962C8B-B14F-4D97-AF65-F5344CB8AC3E}">
        <p14:creationId xmlns:p14="http://schemas.microsoft.com/office/powerpoint/2010/main" val="1885826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12121"/>
      </a:dk2>
      <a:lt2>
        <a:srgbClr val="636363"/>
      </a:lt2>
      <a:accent1>
        <a:srgbClr val="82BC00"/>
      </a:accent1>
      <a:accent2>
        <a:srgbClr val="4DC1DF"/>
      </a:accent2>
      <a:accent3>
        <a:srgbClr val="ADA300"/>
      </a:accent3>
      <a:accent4>
        <a:srgbClr val="C9910D"/>
      </a:accent4>
      <a:accent5>
        <a:srgbClr val="AD431C"/>
      </a:accent5>
      <a:accent6>
        <a:srgbClr val="815374"/>
      </a:accent6>
      <a:hlink>
        <a:srgbClr val="8F8F8F"/>
      </a:hlink>
      <a:folHlink>
        <a:srgbClr val="A5A5A5"/>
      </a:folHlink>
    </a:clrScheme>
    <a:fontScheme name="School Nutrition">
      <a:majorFont>
        <a:latin typeface="Catseye Bold"/>
        <a:ea typeface=""/>
        <a:cs typeface=""/>
      </a:majorFont>
      <a:minorFont>
        <a:latin typeface="Museo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Custom 2">
      <a:dk1>
        <a:sysClr val="windowText" lastClr="000000"/>
      </a:dk1>
      <a:lt1>
        <a:sysClr val="window" lastClr="FFFFFF"/>
      </a:lt1>
      <a:dk2>
        <a:srgbClr val="212121"/>
      </a:dk2>
      <a:lt2>
        <a:srgbClr val="636363"/>
      </a:lt2>
      <a:accent1>
        <a:srgbClr val="82BC00"/>
      </a:accent1>
      <a:accent2>
        <a:srgbClr val="4DC1DF"/>
      </a:accent2>
      <a:accent3>
        <a:srgbClr val="ADA300"/>
      </a:accent3>
      <a:accent4>
        <a:srgbClr val="C9910D"/>
      </a:accent4>
      <a:accent5>
        <a:srgbClr val="AD431C"/>
      </a:accent5>
      <a:accent6>
        <a:srgbClr val="815374"/>
      </a:accent6>
      <a:hlink>
        <a:srgbClr val="8F8F8F"/>
      </a:hlink>
      <a:folHlink>
        <a:srgbClr val="A5A5A5"/>
      </a:folHlink>
    </a:clrScheme>
    <a:fontScheme name="Custom 3">
      <a:majorFont>
        <a:latin typeface="Catseye Bold"/>
        <a:ea typeface=""/>
        <a:cs typeface=""/>
      </a:majorFont>
      <a:minorFont>
        <a:latin typeface="Museo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31D21623-0E76-473C-9C55-C2E8141DC4DB}" vid="{17CD63FA-C0D2-4ACB-B827-F5FF36D983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6590</TotalTime>
  <Words>7164</Words>
  <Application>Microsoft Office PowerPoint</Application>
  <PresentationFormat>Widescreen</PresentationFormat>
  <Paragraphs>668</Paragraphs>
  <Slides>54</Slides>
  <Notes>53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Calibri</vt:lpstr>
      <vt:lpstr>Catseye Bold</vt:lpstr>
      <vt:lpstr>CIDFont+F2</vt:lpstr>
      <vt:lpstr>Lato</vt:lpstr>
      <vt:lpstr>Museo 500</vt:lpstr>
      <vt:lpstr>Museo Slab 500</vt:lpstr>
      <vt:lpstr>Segoe UI</vt:lpstr>
      <vt:lpstr>Trebuchet MS</vt:lpstr>
      <vt:lpstr>Wingdings</vt:lpstr>
      <vt:lpstr>Office Theme</vt:lpstr>
      <vt:lpstr>Theme2</vt:lpstr>
      <vt:lpstr>PowerPoint Presentation</vt:lpstr>
      <vt:lpstr>CDE School Nutrition</vt:lpstr>
      <vt:lpstr>Non-Discrimination Statement</vt:lpstr>
      <vt:lpstr>Learning Objectives</vt:lpstr>
      <vt:lpstr>Civil Rights Training Requirements</vt:lpstr>
      <vt:lpstr>Civil Rights Topics Overview </vt:lpstr>
      <vt:lpstr>Self-Check</vt:lpstr>
      <vt:lpstr>PowerPoint Presentation</vt:lpstr>
      <vt:lpstr>Civil Rights are:   “The nonpolitical rights of a citizen; the rights of personal liberty guaranteed to U.S. citizens by the 13th and 14th Amendments to the U.S. Constitution and the acts of Congress.”</vt:lpstr>
      <vt:lpstr>Civil Rights  in Child Nutrition Programs</vt:lpstr>
      <vt:lpstr>Goals of Civil Rights</vt:lpstr>
      <vt:lpstr>What is Discrimination?</vt:lpstr>
      <vt:lpstr>Unlawful Discrimination Examples</vt:lpstr>
      <vt:lpstr>Knowledge Check</vt:lpstr>
      <vt:lpstr>PowerPoint Presentation</vt:lpstr>
      <vt:lpstr>Program Availability</vt:lpstr>
      <vt:lpstr>Public Notification</vt:lpstr>
      <vt:lpstr>Methods of Public Notification</vt:lpstr>
      <vt:lpstr>“And Justice for All” Poster</vt:lpstr>
      <vt:lpstr>Non-Discrimination Statement</vt:lpstr>
      <vt:lpstr>Non-Discrimination Statement for  Small Materials</vt:lpstr>
      <vt:lpstr>Non-Discrimination Statement for  Program Materials</vt:lpstr>
      <vt:lpstr>Knowledge Check</vt:lpstr>
      <vt:lpstr>Knowledge Check</vt:lpstr>
      <vt:lpstr>PowerPoint Presentation</vt:lpstr>
      <vt:lpstr>What is a civil rights complaint?</vt:lpstr>
      <vt:lpstr>Sponsor Requirements</vt:lpstr>
      <vt:lpstr>Accepting a Complaint</vt:lpstr>
      <vt:lpstr>Transcribing a Complaint</vt:lpstr>
      <vt:lpstr>Forwarding a Complaint</vt:lpstr>
      <vt:lpstr>Knowledge Check</vt:lpstr>
      <vt:lpstr>PowerPoint Presentation</vt:lpstr>
      <vt:lpstr>Customer Service</vt:lpstr>
      <vt:lpstr>Conflict Resolution Goals</vt:lpstr>
      <vt:lpstr>PowerPoint Presentation</vt:lpstr>
      <vt:lpstr>Racial/Ethnic Data Collection</vt:lpstr>
      <vt:lpstr>Ethnic Categories</vt:lpstr>
      <vt:lpstr>Racial Categories</vt:lpstr>
      <vt:lpstr>CDE Racial/Ethnic Data Collection</vt:lpstr>
      <vt:lpstr>Knowledge Check</vt:lpstr>
      <vt:lpstr>PowerPoint Presentation</vt:lpstr>
      <vt:lpstr>What is a Disability?</vt:lpstr>
      <vt:lpstr>What Is a Sponsor’s Responsibility?</vt:lpstr>
      <vt:lpstr>Reasonable Accommodations –  Meal Modifications</vt:lpstr>
      <vt:lpstr>Meal Modifications Scenarios</vt:lpstr>
      <vt:lpstr>PowerPoint Presentation</vt:lpstr>
      <vt:lpstr>LEP and Program Access</vt:lpstr>
      <vt:lpstr>Making Accommodations</vt:lpstr>
      <vt:lpstr>Knowledge Check</vt:lpstr>
      <vt:lpstr>PowerPoint Presentation</vt:lpstr>
      <vt:lpstr>Reviews</vt:lpstr>
      <vt:lpstr>Examples of Non-compliance</vt:lpstr>
      <vt:lpstr>Summary</vt:lpstr>
      <vt:lpst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Opgenorth, Erin</cp:lastModifiedBy>
  <cp:revision>51</cp:revision>
  <dcterms:created xsi:type="dcterms:W3CDTF">2022-02-14T22:22:17Z</dcterms:created>
  <dcterms:modified xsi:type="dcterms:W3CDTF">2023-07-28T14:39:23Z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AD2B4646-E229-4FB8-A6B7-530BB4E6AD46</vt:lpwstr>
  </property>
  <property fmtid="{D5CDD505-2E9C-101B-9397-08002B2CF9AE}" pid="3" name="ArticulatePath">
    <vt:lpwstr>SN Slide Deck_Green</vt:lpwstr>
  </property>
</Properties>
</file>