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y Willett" initials="" lastIdx="2" clrIdx="0"/>
  <p:cmAuthor id="1" name="Tammy Giessing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6" y="9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8594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041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66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40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a793013d2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a793013d2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4a793013d2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47788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a793013d2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a793013d2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4a793013d2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394557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a793013d2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a793013d2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4a793013d2_0_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80302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a793013d2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a793013d2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4a793013d2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427480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a793013d2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a793013d2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4a793013d2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650889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a9773bcb9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a9773bcb9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4a9773bcb9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32501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a79eeb20e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a79eeb20e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4a79eeb20e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412129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a9773bcb9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a9773bcb9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g4a9773bcb9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21342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a793013d2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a793013d2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a:t>Monitoring also formalizes the integral relationship between CDE and Colorado LEAs in implementing ESEA programs.  It emphasizes, accountability for using resources to educate and prepare the nation’s students.  A set of clear monitoring indicators clarifies for LEAs, and CDE monitoring personnel, the critical components of this accountability and provides a standard against which LEA policies and procedures can be measured.  Monitoring enables CDE to gather accurate data about LEA and local needs, and use that data to design technical assistance initiatives and leadership activities.  </a:t>
            </a:r>
            <a:endParaRPr/>
          </a:p>
        </p:txBody>
      </p:sp>
      <p:sp>
        <p:nvSpPr>
          <p:cNvPr id="88" name="Google Shape;88;g4a793013d2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25353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a9773bcb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a9773bcb9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4a9773bcb9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248518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a9773bcb9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a9773bcb9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4a9773bcb9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550830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a9773bcb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a9773bcb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4a9773bcb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27751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a793013d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a793013d2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4a793013d2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414251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a793013d2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a793013d2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4a793013d2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339529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3190875"/>
            <a:ext cx="9144000" cy="1814513"/>
          </a:xfrm>
          <a:prstGeom prst="rect">
            <a:avLst/>
          </a:prstGeom>
          <a:noFill/>
          <a:ln>
            <a:noFill/>
          </a:ln>
        </p:spPr>
        <p:txBody>
          <a:bodyPr spcFirstLastPara="1" wrap="square" lIns="0" tIns="0" rIns="0" bIns="0" anchor="t" anchorCtr="0"/>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524000" y="5337713"/>
            <a:ext cx="9144000" cy="596362"/>
          </a:xfrm>
          <a:prstGeom prst="rect">
            <a:avLst/>
          </a:prstGeom>
          <a:noFill/>
          <a:ln>
            <a:noFill/>
          </a:ln>
        </p:spPr>
        <p:txBody>
          <a:bodyPr spcFirstLastPara="1" wrap="square" lIns="0" tIns="0" rIns="0" bIns="0" anchor="t" anchorCtr="0"/>
          <a:lstStyle>
            <a:lvl1pPr lvl="0" algn="ctr">
              <a:lnSpc>
                <a:spcPct val="90000"/>
              </a:lnSpc>
              <a:spcBef>
                <a:spcPts val="1000"/>
              </a:spcBef>
              <a:spcAft>
                <a:spcPts val="0"/>
              </a:spcAft>
              <a:buClr>
                <a:schemeClr val="dk1"/>
              </a:buClr>
              <a:buSzPts val="3200"/>
              <a:buNone/>
              <a:defRPr sz="32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6" name="Google Shape;16;p2" title="Colorado Department of Education logo"/>
          <p:cNvPicPr preferRelativeResize="0"/>
          <p:nvPr/>
        </p:nvPicPr>
        <p:blipFill rotWithShape="1">
          <a:blip r:embed="rId2">
            <a:alphaModFix/>
          </a:blip>
          <a:srcRect/>
          <a:stretch/>
        </p:blipFill>
        <p:spPr>
          <a:xfrm>
            <a:off x="3402707" y="1823179"/>
            <a:ext cx="4491235" cy="819024"/>
          </a:xfrm>
          <a:prstGeom prst="rect">
            <a:avLst/>
          </a:prstGeom>
          <a:noFill/>
          <a:ln>
            <a:noFill/>
          </a:ln>
        </p:spPr>
      </p:pic>
      <p:pic>
        <p:nvPicPr>
          <p:cNvPr id="17" name="Google Shape;17;p2"/>
          <p:cNvPicPr preferRelativeResize="0"/>
          <p:nvPr/>
        </p:nvPicPr>
        <p:blipFill rotWithShape="1">
          <a:blip r:embed="rId3">
            <a:alphaModFix/>
          </a:blip>
          <a:srcRect/>
          <a:stretch/>
        </p:blipFill>
        <p:spPr>
          <a:xfrm>
            <a:off x="0" y="0"/>
            <a:ext cx="12192627" cy="1257365"/>
          </a:xfrm>
          <a:prstGeom prst="rect">
            <a:avLst/>
          </a:prstGeom>
          <a:noFill/>
          <a:ln>
            <a:noFill/>
          </a:ln>
        </p:spPr>
      </p:pic>
      <p:sp>
        <p:nvSpPr>
          <p:cNvPr id="18" name="Google Shape;18;p2"/>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0"/>
            <a:ext cx="12192627" cy="1257365"/>
          </a:xfrm>
          <a:prstGeom prst="rect">
            <a:avLst/>
          </a:prstGeom>
          <a:noFill/>
          <a:ln>
            <a:noFill/>
          </a:ln>
        </p:spPr>
      </p:pic>
      <p:sp>
        <p:nvSpPr>
          <p:cNvPr id="21" name="Google Shape;21;p3"/>
          <p:cNvSpPr txBox="1">
            <a:spLocks noGrp="1"/>
          </p:cNvSpPr>
          <p:nvPr>
            <p:ph type="title"/>
          </p:nvPr>
        </p:nvSpPr>
        <p:spPr>
          <a:xfrm>
            <a:off x="274320" y="274321"/>
            <a:ext cx="5821680"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463040"/>
            <a:ext cx="10515600" cy="4351338"/>
          </a:xfrm>
          <a:prstGeom prst="rect">
            <a:avLst/>
          </a:prstGeom>
          <a:noFill/>
          <a:ln>
            <a:noFill/>
          </a:ln>
        </p:spPr>
        <p:txBody>
          <a:bodyPr spcFirstLastPara="1" wrap="square" lIns="0" tIns="0" rIns="0" bIns="0" anchor="t" anchorCtr="0"/>
          <a:lstStyle>
            <a:lvl1pPr marL="457200" lvl="0" indent="-228600" algn="l">
              <a:lnSpc>
                <a:spcPct val="90000"/>
              </a:lnSpc>
              <a:spcBef>
                <a:spcPts val="1000"/>
              </a:spcBef>
              <a:spcAft>
                <a:spcPts val="0"/>
              </a:spcAft>
              <a:buClr>
                <a:schemeClr val="dk1"/>
              </a:buClr>
              <a:buSzPts val="2800"/>
              <a:buNone/>
              <a:defRPr>
                <a:latin typeface="Trebuchet MS"/>
                <a:ea typeface="Trebuchet MS"/>
                <a:cs typeface="Trebuchet MS"/>
                <a:sym typeface="Trebuchet M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 title="CDE logo"/>
          <p:cNvPicPr preferRelativeResize="0"/>
          <p:nvPr/>
        </p:nvPicPr>
        <p:blipFill rotWithShape="1">
          <a:blip r:embed="rId3">
            <a:alphaModFix/>
          </a:blip>
          <a:srcRect/>
          <a:stretch/>
        </p:blipFill>
        <p:spPr>
          <a:xfrm>
            <a:off x="10991823" y="6138863"/>
            <a:ext cx="1028753" cy="558829"/>
          </a:xfrm>
          <a:prstGeom prst="rect">
            <a:avLst/>
          </a:prstGeom>
          <a:noFill/>
          <a:ln>
            <a:noFill/>
          </a:ln>
        </p:spPr>
      </p:pic>
      <p:sp>
        <p:nvSpPr>
          <p:cNvPr id="24" name="Google Shape;24;p3"/>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
        <p:cNvGrpSpPr/>
        <p:nvPr/>
      </p:nvGrpSpPr>
      <p:grpSpPr>
        <a:xfrm>
          <a:off x="0" y="0"/>
          <a:ext cx="0" cy="0"/>
          <a:chOff x="0" y="0"/>
          <a:chExt cx="0" cy="0"/>
        </a:xfrm>
      </p:grpSpPr>
      <p:sp>
        <p:nvSpPr>
          <p:cNvPr id="26" name="Google Shape;26;p4"/>
          <p:cNvSpPr txBox="1">
            <a:spLocks noGrp="1"/>
          </p:cNvSpPr>
          <p:nvPr>
            <p:ph type="body" idx="1"/>
          </p:nvPr>
        </p:nvSpPr>
        <p:spPr>
          <a:xfrm>
            <a:off x="838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body" idx="2"/>
          </p:nvPr>
        </p:nvSpPr>
        <p:spPr>
          <a:xfrm>
            <a:off x="6172200" y="1463040"/>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 title="CDE logo"/>
          <p:cNvPicPr preferRelativeResize="0"/>
          <p:nvPr/>
        </p:nvPicPr>
        <p:blipFill rotWithShape="1">
          <a:blip r:embed="rId2">
            <a:alphaModFix/>
          </a:blip>
          <a:srcRect/>
          <a:stretch/>
        </p:blipFill>
        <p:spPr>
          <a:xfrm>
            <a:off x="10991823" y="6138863"/>
            <a:ext cx="1028753" cy="558829"/>
          </a:xfrm>
          <a:prstGeom prst="rect">
            <a:avLst/>
          </a:prstGeom>
          <a:noFill/>
          <a:ln>
            <a:noFill/>
          </a:ln>
        </p:spPr>
      </p:pic>
      <p:pic>
        <p:nvPicPr>
          <p:cNvPr id="29" name="Google Shape;29;p4"/>
          <p:cNvPicPr preferRelativeResize="0"/>
          <p:nvPr/>
        </p:nvPicPr>
        <p:blipFill rotWithShape="1">
          <a:blip r:embed="rId3">
            <a:alphaModFix/>
          </a:blip>
          <a:srcRect/>
          <a:stretch/>
        </p:blipFill>
        <p:spPr>
          <a:xfrm>
            <a:off x="0" y="0"/>
            <a:ext cx="12192627" cy="1257365"/>
          </a:xfrm>
          <a:prstGeom prst="rect">
            <a:avLst/>
          </a:prstGeom>
          <a:noFill/>
          <a:ln>
            <a:noFill/>
          </a:ln>
        </p:spPr>
      </p:pic>
      <p:sp>
        <p:nvSpPr>
          <p:cNvPr id="30" name="Google Shape;30;p4"/>
          <p:cNvSpPr txBox="1">
            <a:spLocks noGrp="1"/>
          </p:cNvSpPr>
          <p:nvPr>
            <p:ph type="title"/>
          </p:nvPr>
        </p:nvSpPr>
        <p:spPr>
          <a:xfrm>
            <a:off x="274320" y="274321"/>
            <a:ext cx="5831205" cy="713232"/>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rgbClr val="A5A5A5"/>
                </a:solidFill>
                <a:latin typeface="Calibri"/>
                <a:ea typeface="Calibri"/>
                <a:cs typeface="Calibri"/>
                <a:sym typeface="Calibri"/>
              </a:defRPr>
            </a:lvl1pPr>
            <a:lvl2pPr marL="0" lvl="1" indent="0" algn="ctr">
              <a:spcBef>
                <a:spcPts val="0"/>
              </a:spcBef>
              <a:buNone/>
              <a:defRPr sz="1600" b="0" i="0" u="none" strike="noStrike" cap="none">
                <a:solidFill>
                  <a:srgbClr val="A5A5A5"/>
                </a:solidFill>
                <a:latin typeface="Calibri"/>
                <a:ea typeface="Calibri"/>
                <a:cs typeface="Calibri"/>
                <a:sym typeface="Calibri"/>
              </a:defRPr>
            </a:lvl2pPr>
            <a:lvl3pPr marL="0" lvl="2" indent="0" algn="ctr">
              <a:spcBef>
                <a:spcPts val="0"/>
              </a:spcBef>
              <a:buNone/>
              <a:defRPr sz="1600" b="0" i="0" u="none" strike="noStrike" cap="none">
                <a:solidFill>
                  <a:srgbClr val="A5A5A5"/>
                </a:solidFill>
                <a:latin typeface="Calibri"/>
                <a:ea typeface="Calibri"/>
                <a:cs typeface="Calibri"/>
                <a:sym typeface="Calibri"/>
              </a:defRPr>
            </a:lvl3pPr>
            <a:lvl4pPr marL="0" lvl="3" indent="0" algn="ctr">
              <a:spcBef>
                <a:spcPts val="0"/>
              </a:spcBef>
              <a:buNone/>
              <a:defRPr sz="1600" b="0" i="0" u="none" strike="noStrike" cap="none">
                <a:solidFill>
                  <a:srgbClr val="A5A5A5"/>
                </a:solidFill>
                <a:latin typeface="Calibri"/>
                <a:ea typeface="Calibri"/>
                <a:cs typeface="Calibri"/>
                <a:sym typeface="Calibri"/>
              </a:defRPr>
            </a:lvl4pPr>
            <a:lvl5pPr marL="0" lvl="4" indent="0" algn="ctr">
              <a:spcBef>
                <a:spcPts val="0"/>
              </a:spcBef>
              <a:buNone/>
              <a:defRPr sz="1600" b="0" i="0" u="none" strike="noStrike" cap="none">
                <a:solidFill>
                  <a:srgbClr val="A5A5A5"/>
                </a:solidFill>
                <a:latin typeface="Calibri"/>
                <a:ea typeface="Calibri"/>
                <a:cs typeface="Calibri"/>
                <a:sym typeface="Calibri"/>
              </a:defRPr>
            </a:lvl5pPr>
            <a:lvl6pPr marL="0" lvl="5" indent="0" algn="ctr">
              <a:spcBef>
                <a:spcPts val="0"/>
              </a:spcBef>
              <a:buNone/>
              <a:defRPr sz="1600" b="0" i="0" u="none" strike="noStrike" cap="none">
                <a:solidFill>
                  <a:srgbClr val="A5A5A5"/>
                </a:solidFill>
                <a:latin typeface="Calibri"/>
                <a:ea typeface="Calibri"/>
                <a:cs typeface="Calibri"/>
                <a:sym typeface="Calibri"/>
              </a:defRPr>
            </a:lvl6pPr>
            <a:lvl7pPr marL="0" lvl="6" indent="0" algn="ctr">
              <a:spcBef>
                <a:spcPts val="0"/>
              </a:spcBef>
              <a:buNone/>
              <a:defRPr sz="1600" b="0" i="0" u="none" strike="noStrike" cap="none">
                <a:solidFill>
                  <a:srgbClr val="A5A5A5"/>
                </a:solidFill>
                <a:latin typeface="Calibri"/>
                <a:ea typeface="Calibri"/>
                <a:cs typeface="Calibri"/>
                <a:sym typeface="Calibri"/>
              </a:defRPr>
            </a:lvl7pPr>
            <a:lvl8pPr marL="0" lvl="7" indent="0" algn="ctr">
              <a:spcBef>
                <a:spcPts val="0"/>
              </a:spcBef>
              <a:buNone/>
              <a:defRPr sz="1600" b="0" i="0" u="none" strike="noStrike" cap="none">
                <a:solidFill>
                  <a:srgbClr val="A5A5A5"/>
                </a:solidFill>
                <a:latin typeface="Calibri"/>
                <a:ea typeface="Calibri"/>
                <a:cs typeface="Calibri"/>
                <a:sym typeface="Calibri"/>
              </a:defRPr>
            </a:lvl8pPr>
            <a:lvl9pPr marL="0" lvl="8" indent="0" algn="ctr">
              <a:spcBef>
                <a:spcPts val="0"/>
              </a:spcBef>
              <a:buNone/>
              <a:defRPr sz="16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Dk Green">
  <p:cSld name="Section Divider - Dk Green">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34" name="Google Shape;34;p5"/>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5" title="CDE logo"/>
          <p:cNvPicPr preferRelativeResize="0"/>
          <p:nvPr/>
        </p:nvPicPr>
        <p:blipFill rotWithShape="1">
          <a:blip r:embed="rId3">
            <a:alphaModFix/>
          </a:blip>
          <a:srcRect/>
          <a:stretch/>
        </p:blipFill>
        <p:spPr>
          <a:xfrm>
            <a:off x="10715952" y="6246435"/>
            <a:ext cx="1300309" cy="529756"/>
          </a:xfrm>
          <a:prstGeom prst="rect">
            <a:avLst/>
          </a:prstGeom>
          <a:noFill/>
          <a:ln>
            <a:noFill/>
          </a:ln>
        </p:spPr>
      </p:pic>
      <p:pic>
        <p:nvPicPr>
          <p:cNvPr id="36" name="Google Shape;36;p5"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37" name="Google Shape;37;p5"/>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Calibri"/>
                <a:ea typeface="Calibri"/>
                <a:cs typeface="Calibri"/>
                <a:sym typeface="Calibri"/>
              </a:rPr>
              <a:t>‹#›</a:t>
            </a:fld>
            <a:endParaRPr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bright green">
  <p:cSld name="Section Divider - bright green">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40" name="Google Shape;40;p6"/>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6"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42" name="Google Shape;42;p6"/>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Calibri"/>
                <a:ea typeface="Calibri"/>
                <a:cs typeface="Calibri"/>
                <a:sym typeface="Calibri"/>
              </a:rPr>
              <a:t>‹#›</a:t>
            </a:fld>
            <a:endParaRPr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Dkgreen to brightgreen">
  <p:cSld name="Section divider - Dkgreen to brightgreen">
    <p:spTree>
      <p:nvGrpSpPr>
        <p:cNvPr id="1" name="Shape 43"/>
        <p:cNvGrpSpPr/>
        <p:nvPr/>
      </p:nvGrpSpPr>
      <p:grpSpPr>
        <a:xfrm>
          <a:off x="0" y="0"/>
          <a:ext cx="0" cy="0"/>
          <a:chOff x="0" y="0"/>
          <a:chExt cx="0" cy="0"/>
        </a:xfrm>
      </p:grpSpPr>
      <p:pic>
        <p:nvPicPr>
          <p:cNvPr id="44" name="Google Shape;44;p7"/>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45" name="Google Shape;45;p7"/>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7"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47" name="Google Shape;47;p7"/>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chemeClr val="lt1"/>
                </a:solidFill>
                <a:latin typeface="Calibri"/>
                <a:ea typeface="Calibri"/>
                <a:cs typeface="Calibri"/>
                <a:sym typeface="Calibri"/>
              </a:rPr>
              <a:t>‹#›</a:t>
            </a:fld>
            <a:endParaRPr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8"/>
        <p:cNvGrpSpPr/>
        <p:nvPr/>
      </p:nvGrpSpPr>
      <p:grpSpPr>
        <a:xfrm>
          <a:off x="0" y="0"/>
          <a:ext cx="0" cy="0"/>
          <a:chOff x="0" y="0"/>
          <a:chExt cx="0" cy="0"/>
        </a:xfrm>
      </p:grpSpPr>
      <p:pic>
        <p:nvPicPr>
          <p:cNvPr id="49" name="Google Shape;49;p8" title="Blue file folder section divider graphic"/>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50" name="Google Shape;50;p8"/>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1" name="Google Shape;51;p8"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52" name="Google Shape;52;p8"/>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chemeClr val="lt1"/>
                </a:solidFill>
                <a:latin typeface="Calibri"/>
                <a:ea typeface="Calibri"/>
                <a:cs typeface="Calibri"/>
                <a:sym typeface="Calibri"/>
              </a:defRPr>
            </a:lvl1pPr>
            <a:lvl2pPr marL="0" lvl="1" indent="0" algn="ctr">
              <a:spcBef>
                <a:spcPts val="0"/>
              </a:spcBef>
              <a:buNone/>
              <a:defRPr sz="1600" b="0" i="0" u="none" strike="noStrike" cap="none">
                <a:solidFill>
                  <a:schemeClr val="lt1"/>
                </a:solidFill>
                <a:latin typeface="Calibri"/>
                <a:ea typeface="Calibri"/>
                <a:cs typeface="Calibri"/>
                <a:sym typeface="Calibri"/>
              </a:defRPr>
            </a:lvl2pPr>
            <a:lvl3pPr marL="0" lvl="2" indent="0" algn="ctr">
              <a:spcBef>
                <a:spcPts val="0"/>
              </a:spcBef>
              <a:buNone/>
              <a:defRPr sz="1600" b="0" i="0" u="none" strike="noStrike" cap="none">
                <a:solidFill>
                  <a:schemeClr val="lt1"/>
                </a:solidFill>
                <a:latin typeface="Calibri"/>
                <a:ea typeface="Calibri"/>
                <a:cs typeface="Calibri"/>
                <a:sym typeface="Calibri"/>
              </a:defRPr>
            </a:lvl3pPr>
            <a:lvl4pPr marL="0" lvl="3" indent="0" algn="ctr">
              <a:spcBef>
                <a:spcPts val="0"/>
              </a:spcBef>
              <a:buNone/>
              <a:defRPr sz="1600" b="0" i="0" u="none" strike="noStrike" cap="none">
                <a:solidFill>
                  <a:schemeClr val="lt1"/>
                </a:solidFill>
                <a:latin typeface="Calibri"/>
                <a:ea typeface="Calibri"/>
                <a:cs typeface="Calibri"/>
                <a:sym typeface="Calibri"/>
              </a:defRPr>
            </a:lvl4pPr>
            <a:lvl5pPr marL="0" lvl="4" indent="0" algn="ctr">
              <a:spcBef>
                <a:spcPts val="0"/>
              </a:spcBef>
              <a:buNone/>
              <a:defRPr sz="1600" b="0" i="0" u="none" strike="noStrike" cap="none">
                <a:solidFill>
                  <a:schemeClr val="lt1"/>
                </a:solidFill>
                <a:latin typeface="Calibri"/>
                <a:ea typeface="Calibri"/>
                <a:cs typeface="Calibri"/>
                <a:sym typeface="Calibri"/>
              </a:defRPr>
            </a:lvl5pPr>
            <a:lvl6pPr marL="0" lvl="5" indent="0" algn="ctr">
              <a:spcBef>
                <a:spcPts val="0"/>
              </a:spcBef>
              <a:buNone/>
              <a:defRPr sz="1600" b="0" i="0" u="none" strike="noStrike" cap="none">
                <a:solidFill>
                  <a:schemeClr val="lt1"/>
                </a:solidFill>
                <a:latin typeface="Calibri"/>
                <a:ea typeface="Calibri"/>
                <a:cs typeface="Calibri"/>
                <a:sym typeface="Calibri"/>
              </a:defRPr>
            </a:lvl6pPr>
            <a:lvl7pPr marL="0" lvl="6" indent="0" algn="ctr">
              <a:spcBef>
                <a:spcPts val="0"/>
              </a:spcBef>
              <a:buNone/>
              <a:defRPr sz="1600" b="0" i="0" u="none" strike="noStrike" cap="none">
                <a:solidFill>
                  <a:schemeClr val="lt1"/>
                </a:solidFill>
                <a:latin typeface="Calibri"/>
                <a:ea typeface="Calibri"/>
                <a:cs typeface="Calibri"/>
                <a:sym typeface="Calibri"/>
              </a:defRPr>
            </a:lvl7pPr>
            <a:lvl8pPr marL="0" lvl="7" indent="0" algn="ctr">
              <a:spcBef>
                <a:spcPts val="0"/>
              </a:spcBef>
              <a:buNone/>
              <a:defRPr sz="1600" b="0" i="0" u="none" strike="noStrike" cap="none">
                <a:solidFill>
                  <a:schemeClr val="lt1"/>
                </a:solidFill>
                <a:latin typeface="Calibri"/>
                <a:ea typeface="Calibri"/>
                <a:cs typeface="Calibri"/>
                <a:sym typeface="Calibri"/>
              </a:defRPr>
            </a:lvl8pPr>
            <a:lvl9pPr marL="0" lvl="8" indent="0" algn="ctr">
              <a:spcBef>
                <a:spcPts val="0"/>
              </a:spcBef>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3"/>
        <p:cNvGrpSpPr/>
        <p:nvPr/>
      </p:nvGrpSpPr>
      <p:grpSpPr>
        <a:xfrm>
          <a:off x="0" y="0"/>
          <a:ext cx="0" cy="0"/>
          <a:chOff x="0" y="0"/>
          <a:chExt cx="0" cy="0"/>
        </a:xfrm>
      </p:grpSpPr>
      <p:pic>
        <p:nvPicPr>
          <p:cNvPr id="54" name="Google Shape;54;p9" title="Light green file folder section divider graphic"/>
          <p:cNvPicPr preferRelativeResize="0"/>
          <p:nvPr/>
        </p:nvPicPr>
        <p:blipFill rotWithShape="1">
          <a:blip r:embed="rId2">
            <a:alphaModFix/>
          </a:blip>
          <a:srcRect/>
          <a:stretch/>
        </p:blipFill>
        <p:spPr>
          <a:xfrm>
            <a:off x="-627" y="-352"/>
            <a:ext cx="12192627" cy="6858352"/>
          </a:xfrm>
          <a:prstGeom prst="rect">
            <a:avLst/>
          </a:prstGeom>
          <a:noFill/>
          <a:ln>
            <a:noFill/>
          </a:ln>
        </p:spPr>
      </p:pic>
      <p:sp>
        <p:nvSpPr>
          <p:cNvPr id="55" name="Google Shape;55;p9"/>
          <p:cNvSpPr txBox="1">
            <a:spLocks noGrp="1"/>
          </p:cNvSpPr>
          <p:nvPr>
            <p:ph type="ctrTitle"/>
          </p:nvPr>
        </p:nvSpPr>
        <p:spPr>
          <a:xfrm>
            <a:off x="914400" y="2062163"/>
            <a:ext cx="10363200" cy="2387600"/>
          </a:xfrm>
          <a:prstGeom prst="rect">
            <a:avLst/>
          </a:prstGeom>
          <a:noFill/>
          <a:ln>
            <a:noFill/>
          </a:ln>
        </p:spPr>
        <p:txBody>
          <a:bodyPr spcFirstLastPara="1" wrap="square" lIns="0" tIns="0" rIns="0" bIns="0" anchor="ctr" anchorCtr="0"/>
          <a:lstStyle>
            <a:lvl1pPr lvl="0" algn="ctr">
              <a:lnSpc>
                <a:spcPct val="90000"/>
              </a:lnSpc>
              <a:spcBef>
                <a:spcPts val="0"/>
              </a:spcBef>
              <a:spcAft>
                <a:spcPts val="0"/>
              </a:spcAft>
              <a:buClr>
                <a:schemeClr val="dk1"/>
              </a:buClr>
              <a:buSzPts val="5400"/>
              <a:buFont typeface="Arial"/>
              <a:buNone/>
              <a:defRPr sz="5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9" title="CDE logo"/>
          <p:cNvPicPr preferRelativeResize="0"/>
          <p:nvPr/>
        </p:nvPicPr>
        <p:blipFill rotWithShape="1">
          <a:blip r:embed="rId3">
            <a:alphaModFix/>
          </a:blip>
          <a:srcRect/>
          <a:stretch/>
        </p:blipFill>
        <p:spPr>
          <a:xfrm>
            <a:off x="11026677" y="6164499"/>
            <a:ext cx="968978" cy="523561"/>
          </a:xfrm>
          <a:prstGeom prst="rect">
            <a:avLst/>
          </a:prstGeom>
          <a:noFill/>
          <a:ln>
            <a:noFill/>
          </a:ln>
        </p:spPr>
      </p:pic>
      <p:sp>
        <p:nvSpPr>
          <p:cNvPr id="57" name="Google Shape;57;p9"/>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600" b="0" i="0" u="none" strike="noStrike" cap="none">
                <a:solidFill>
                  <a:schemeClr val="lt1"/>
                </a:solidFill>
                <a:latin typeface="Calibri"/>
                <a:ea typeface="Calibri"/>
                <a:cs typeface="Calibri"/>
                <a:sym typeface="Calibri"/>
              </a:defRPr>
            </a:lvl1pPr>
            <a:lvl2pPr marL="0" lvl="1" indent="0" algn="ctr">
              <a:spcBef>
                <a:spcPts val="0"/>
              </a:spcBef>
              <a:buNone/>
              <a:defRPr sz="1600" b="0" i="0" u="none" strike="noStrike" cap="none">
                <a:solidFill>
                  <a:schemeClr val="lt1"/>
                </a:solidFill>
                <a:latin typeface="Calibri"/>
                <a:ea typeface="Calibri"/>
                <a:cs typeface="Calibri"/>
                <a:sym typeface="Calibri"/>
              </a:defRPr>
            </a:lvl2pPr>
            <a:lvl3pPr marL="0" lvl="2" indent="0" algn="ctr">
              <a:spcBef>
                <a:spcPts val="0"/>
              </a:spcBef>
              <a:buNone/>
              <a:defRPr sz="1600" b="0" i="0" u="none" strike="noStrike" cap="none">
                <a:solidFill>
                  <a:schemeClr val="lt1"/>
                </a:solidFill>
                <a:latin typeface="Calibri"/>
                <a:ea typeface="Calibri"/>
                <a:cs typeface="Calibri"/>
                <a:sym typeface="Calibri"/>
              </a:defRPr>
            </a:lvl3pPr>
            <a:lvl4pPr marL="0" lvl="3" indent="0" algn="ctr">
              <a:spcBef>
                <a:spcPts val="0"/>
              </a:spcBef>
              <a:buNone/>
              <a:defRPr sz="1600" b="0" i="0" u="none" strike="noStrike" cap="none">
                <a:solidFill>
                  <a:schemeClr val="lt1"/>
                </a:solidFill>
                <a:latin typeface="Calibri"/>
                <a:ea typeface="Calibri"/>
                <a:cs typeface="Calibri"/>
                <a:sym typeface="Calibri"/>
              </a:defRPr>
            </a:lvl4pPr>
            <a:lvl5pPr marL="0" lvl="4" indent="0" algn="ctr">
              <a:spcBef>
                <a:spcPts val="0"/>
              </a:spcBef>
              <a:buNone/>
              <a:defRPr sz="1600" b="0" i="0" u="none" strike="noStrike" cap="none">
                <a:solidFill>
                  <a:schemeClr val="lt1"/>
                </a:solidFill>
                <a:latin typeface="Calibri"/>
                <a:ea typeface="Calibri"/>
                <a:cs typeface="Calibri"/>
                <a:sym typeface="Calibri"/>
              </a:defRPr>
            </a:lvl5pPr>
            <a:lvl6pPr marL="0" lvl="5" indent="0" algn="ctr">
              <a:spcBef>
                <a:spcPts val="0"/>
              </a:spcBef>
              <a:buNone/>
              <a:defRPr sz="1600" b="0" i="0" u="none" strike="noStrike" cap="none">
                <a:solidFill>
                  <a:schemeClr val="lt1"/>
                </a:solidFill>
                <a:latin typeface="Calibri"/>
                <a:ea typeface="Calibri"/>
                <a:cs typeface="Calibri"/>
                <a:sym typeface="Calibri"/>
              </a:defRPr>
            </a:lvl6pPr>
            <a:lvl7pPr marL="0" lvl="6" indent="0" algn="ctr">
              <a:spcBef>
                <a:spcPts val="0"/>
              </a:spcBef>
              <a:buNone/>
              <a:defRPr sz="1600" b="0" i="0" u="none" strike="noStrike" cap="none">
                <a:solidFill>
                  <a:schemeClr val="lt1"/>
                </a:solidFill>
                <a:latin typeface="Calibri"/>
                <a:ea typeface="Calibri"/>
                <a:cs typeface="Calibri"/>
                <a:sym typeface="Calibri"/>
              </a:defRPr>
            </a:lvl7pPr>
            <a:lvl8pPr marL="0" lvl="7" indent="0" algn="ctr">
              <a:spcBef>
                <a:spcPts val="0"/>
              </a:spcBef>
              <a:buNone/>
              <a:defRPr sz="1600" b="0" i="0" u="none" strike="noStrike" cap="none">
                <a:solidFill>
                  <a:schemeClr val="lt1"/>
                </a:solidFill>
                <a:latin typeface="Calibri"/>
                <a:ea typeface="Calibri"/>
                <a:cs typeface="Calibri"/>
                <a:sym typeface="Calibri"/>
              </a:defRPr>
            </a:lvl8pPr>
            <a:lvl9pPr marL="0" lvl="8" indent="0" algn="ctr">
              <a:spcBef>
                <a:spcPts val="0"/>
              </a:spcBef>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page number">
  <p:cSld name="Blank with page number">
    <p:spTree>
      <p:nvGrpSpPr>
        <p:cNvPr id="1" name="Shape 58"/>
        <p:cNvGrpSpPr/>
        <p:nvPr/>
      </p:nvGrpSpPr>
      <p:grpSpPr>
        <a:xfrm>
          <a:off x="0" y="0"/>
          <a:ext cx="0" cy="0"/>
          <a:chOff x="0" y="0"/>
          <a:chExt cx="0" cy="0"/>
        </a:xfrm>
      </p:grpSpPr>
      <p:pic>
        <p:nvPicPr>
          <p:cNvPr id="59" name="Google Shape;59;p10" title="CDE logo"/>
          <p:cNvPicPr preferRelativeResize="0"/>
          <p:nvPr/>
        </p:nvPicPr>
        <p:blipFill rotWithShape="1">
          <a:blip r:embed="rId2">
            <a:alphaModFix/>
          </a:blip>
          <a:srcRect/>
          <a:stretch/>
        </p:blipFill>
        <p:spPr>
          <a:xfrm>
            <a:off x="11026677" y="6164499"/>
            <a:ext cx="968978" cy="523561"/>
          </a:xfrm>
          <a:prstGeom prst="rect">
            <a:avLst/>
          </a:prstGeom>
          <a:noFill/>
          <a:ln>
            <a:noFill/>
          </a:ln>
        </p:spPr>
      </p:pic>
      <p:sp>
        <p:nvSpPr>
          <p:cNvPr id="60" name="Google Shape;60;p10"/>
          <p:cNvSpPr txBox="1"/>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1600" b="0" i="0" u="none" strike="noStrike" cap="none">
                <a:solidFill>
                  <a:srgbClr val="5C6670"/>
                </a:solidFill>
                <a:latin typeface="Calibri"/>
                <a:ea typeface="Calibri"/>
                <a:cs typeface="Calibri"/>
                <a:sym typeface="Calibri"/>
              </a:rPr>
              <a:t>‹#›</a:t>
            </a:fld>
            <a:endParaRPr sz="1600" b="0" i="0" u="none" strike="noStrike" cap="none">
              <a:solidFill>
                <a:srgbClr val="5C667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0" i="0" u="none" strike="noStrike" cap="none">
                <a:solidFill>
                  <a:srgbClr val="A5A5A5"/>
                </a:solidFill>
                <a:latin typeface="Calibri"/>
                <a:ea typeface="Calibri"/>
                <a:cs typeface="Calibri"/>
                <a:sym typeface="Calibri"/>
              </a:defRPr>
            </a:lvl1pPr>
            <a:lvl2pPr marL="0" marR="0" lvl="1" indent="0" algn="ctr" rtl="0">
              <a:spcBef>
                <a:spcPts val="0"/>
              </a:spcBef>
              <a:buNone/>
              <a:defRPr sz="1600" b="0" i="0" u="none" strike="noStrike" cap="none">
                <a:solidFill>
                  <a:srgbClr val="A5A5A5"/>
                </a:solidFill>
                <a:latin typeface="Calibri"/>
                <a:ea typeface="Calibri"/>
                <a:cs typeface="Calibri"/>
                <a:sym typeface="Calibri"/>
              </a:defRPr>
            </a:lvl2pPr>
            <a:lvl3pPr marL="0" marR="0" lvl="2" indent="0" algn="ctr" rtl="0">
              <a:spcBef>
                <a:spcPts val="0"/>
              </a:spcBef>
              <a:buNone/>
              <a:defRPr sz="1600" b="0" i="0" u="none" strike="noStrike" cap="none">
                <a:solidFill>
                  <a:srgbClr val="A5A5A5"/>
                </a:solidFill>
                <a:latin typeface="Calibri"/>
                <a:ea typeface="Calibri"/>
                <a:cs typeface="Calibri"/>
                <a:sym typeface="Calibri"/>
              </a:defRPr>
            </a:lvl3pPr>
            <a:lvl4pPr marL="0" marR="0" lvl="3" indent="0" algn="ctr" rtl="0">
              <a:spcBef>
                <a:spcPts val="0"/>
              </a:spcBef>
              <a:buNone/>
              <a:defRPr sz="1600" b="0" i="0" u="none" strike="noStrike" cap="none">
                <a:solidFill>
                  <a:srgbClr val="A5A5A5"/>
                </a:solidFill>
                <a:latin typeface="Calibri"/>
                <a:ea typeface="Calibri"/>
                <a:cs typeface="Calibri"/>
                <a:sym typeface="Calibri"/>
              </a:defRPr>
            </a:lvl4pPr>
            <a:lvl5pPr marL="0" marR="0" lvl="4" indent="0" algn="ctr" rtl="0">
              <a:spcBef>
                <a:spcPts val="0"/>
              </a:spcBef>
              <a:buNone/>
              <a:defRPr sz="1600" b="0" i="0" u="none" strike="noStrike" cap="none">
                <a:solidFill>
                  <a:srgbClr val="A5A5A5"/>
                </a:solidFill>
                <a:latin typeface="Calibri"/>
                <a:ea typeface="Calibri"/>
                <a:cs typeface="Calibri"/>
                <a:sym typeface="Calibri"/>
              </a:defRPr>
            </a:lvl5pPr>
            <a:lvl6pPr marL="0" marR="0" lvl="5" indent="0" algn="ctr" rtl="0">
              <a:spcBef>
                <a:spcPts val="0"/>
              </a:spcBef>
              <a:buNone/>
              <a:defRPr sz="1600" b="0" i="0" u="none" strike="noStrike" cap="none">
                <a:solidFill>
                  <a:srgbClr val="A5A5A5"/>
                </a:solidFill>
                <a:latin typeface="Calibri"/>
                <a:ea typeface="Calibri"/>
                <a:cs typeface="Calibri"/>
                <a:sym typeface="Calibri"/>
              </a:defRPr>
            </a:lvl6pPr>
            <a:lvl7pPr marL="0" marR="0" lvl="6" indent="0" algn="ctr" rtl="0">
              <a:spcBef>
                <a:spcPts val="0"/>
              </a:spcBef>
              <a:buNone/>
              <a:defRPr sz="1600" b="0" i="0" u="none" strike="noStrike" cap="none">
                <a:solidFill>
                  <a:srgbClr val="A5A5A5"/>
                </a:solidFill>
                <a:latin typeface="Calibri"/>
                <a:ea typeface="Calibri"/>
                <a:cs typeface="Calibri"/>
                <a:sym typeface="Calibri"/>
              </a:defRPr>
            </a:lvl7pPr>
            <a:lvl8pPr marL="0" marR="0" lvl="7" indent="0" algn="ctr" rtl="0">
              <a:spcBef>
                <a:spcPts val="0"/>
              </a:spcBef>
              <a:buNone/>
              <a:defRPr sz="1600" b="0" i="0" u="none" strike="noStrike" cap="none">
                <a:solidFill>
                  <a:srgbClr val="A5A5A5"/>
                </a:solidFill>
                <a:latin typeface="Calibri"/>
                <a:ea typeface="Calibri"/>
                <a:cs typeface="Calibri"/>
                <a:sym typeface="Calibri"/>
              </a:defRPr>
            </a:lvl8pPr>
            <a:lvl9pPr marL="0" marR="0" lvl="8" indent="0" algn="ctr" rtl="0">
              <a:spcBef>
                <a:spcPts val="0"/>
              </a:spcBef>
              <a:buNone/>
              <a:defRPr sz="1600" b="0" i="0" u="none" strike="noStrike" cap="none">
                <a:solidFill>
                  <a:srgbClr val="A5A5A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fedprograms/monit/ind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Willett_J@cde.state.co.us" TargetMode="External"/><Relationship Id="rId5" Type="http://schemas.openxmlformats.org/officeDocument/2006/relationships/hyperlink" Target="mailto:Mohajeri-Nelson_n@cde.state.co.us" TargetMode="External"/><Relationship Id="rId4" Type="http://schemas.openxmlformats.org/officeDocument/2006/relationships/hyperlink" Target="mailto:Collins_D@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ctrTitle"/>
          </p:nvPr>
        </p:nvSpPr>
        <p:spPr>
          <a:xfrm>
            <a:off x="1524000" y="3190875"/>
            <a:ext cx="9144000" cy="181451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6000"/>
              <a:buFont typeface="Arial"/>
              <a:buNone/>
            </a:pPr>
            <a:r>
              <a:rPr lang="en-US">
                <a:latin typeface="Trebuchet MS"/>
                <a:ea typeface="Trebuchet MS"/>
                <a:cs typeface="Trebuchet MS"/>
                <a:sym typeface="Trebuchet MS"/>
              </a:rPr>
              <a:t>2018-19 Universal Review: Fiscal Requirements</a:t>
            </a:r>
            <a:endParaRPr>
              <a:latin typeface="Trebuchet MS"/>
              <a:ea typeface="Trebuchet MS"/>
              <a:cs typeface="Trebuchet MS"/>
              <a:sym typeface="Trebuchet MS"/>
            </a:endParaRPr>
          </a:p>
        </p:txBody>
      </p:sp>
      <p:sp>
        <p:nvSpPr>
          <p:cNvPr id="67" name="Google Shape;67;p12"/>
          <p:cNvSpPr txBox="1">
            <a:spLocks noGrp="1"/>
          </p:cNvSpPr>
          <p:nvPr>
            <p:ph type="subTitle" idx="1"/>
          </p:nvPr>
        </p:nvSpPr>
        <p:spPr>
          <a:xfrm>
            <a:off x="1524000" y="5337713"/>
            <a:ext cx="9144000" cy="59636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3200"/>
              <a:buNone/>
            </a:pPr>
            <a:r>
              <a:rPr lang="en-US"/>
              <a:t>December 19, 2018</a:t>
            </a:r>
            <a:endParaRPr/>
          </a:p>
        </p:txBody>
      </p:sp>
      <p:sp>
        <p:nvSpPr>
          <p:cNvPr id="68" name="Google Shape;68;p12"/>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274320" y="274321"/>
            <a:ext cx="5831100" cy="71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a:t>Fiscal Requirements: Overview</a:t>
            </a:r>
            <a:endParaRPr/>
          </a:p>
        </p:txBody>
      </p:sp>
      <p:sp>
        <p:nvSpPr>
          <p:cNvPr id="138" name="Google Shape;138;p21"/>
          <p:cNvSpPr txBox="1">
            <a:spLocks noGrp="1"/>
          </p:cNvSpPr>
          <p:nvPr>
            <p:ph type="body" idx="1"/>
          </p:nvPr>
        </p:nvSpPr>
        <p:spPr>
          <a:xfrm>
            <a:off x="838200" y="1483325"/>
            <a:ext cx="4908600" cy="433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500"/>
              </a:spcBef>
              <a:spcAft>
                <a:spcPts val="0"/>
              </a:spcAft>
              <a:buNone/>
            </a:pPr>
            <a:r>
              <a:rPr lang="en-US" sz="3000">
                <a:solidFill>
                  <a:srgbClr val="5C6670"/>
                </a:solidFill>
                <a:latin typeface="Trebuchet MS"/>
                <a:ea typeface="Trebuchet MS"/>
                <a:cs typeface="Trebuchet MS"/>
                <a:sym typeface="Trebuchet MS"/>
              </a:rPr>
              <a:t>Fiscal Requirements monitored through existing processes:</a:t>
            </a:r>
            <a:endParaRPr sz="3000">
              <a:solidFill>
                <a:srgbClr val="5C6670"/>
              </a:solidFill>
              <a:latin typeface="Trebuchet MS"/>
              <a:ea typeface="Trebuchet MS"/>
              <a:cs typeface="Trebuchet MS"/>
              <a:sym typeface="Trebuchet MS"/>
            </a:endParaRPr>
          </a:p>
          <a:p>
            <a:pPr marL="457200" lvl="0" indent="-323850" algn="l" rtl="0">
              <a:lnSpc>
                <a:spcPct val="115000"/>
              </a:lnSpc>
              <a:spcBef>
                <a:spcPts val="500"/>
              </a:spcBef>
              <a:spcAft>
                <a:spcPts val="0"/>
              </a:spcAft>
              <a:buClr>
                <a:srgbClr val="5C6670"/>
              </a:buClr>
              <a:buSzPts val="1500"/>
              <a:buFont typeface="Trebuchet MS"/>
              <a:buChar char="•"/>
            </a:pPr>
            <a:r>
              <a:rPr lang="en-US" sz="2500">
                <a:solidFill>
                  <a:srgbClr val="5C6670"/>
                </a:solidFill>
                <a:latin typeface="Trebuchet MS"/>
                <a:ea typeface="Trebuchet MS"/>
                <a:cs typeface="Trebuchet MS"/>
                <a:sym typeface="Trebuchet MS"/>
              </a:rPr>
              <a:t>FR 9.2 MOE</a:t>
            </a:r>
            <a:endParaRPr sz="2500">
              <a:solidFill>
                <a:srgbClr val="5C6670"/>
              </a:solidFill>
              <a:latin typeface="Trebuchet MS"/>
              <a:ea typeface="Trebuchet MS"/>
              <a:cs typeface="Trebuchet MS"/>
              <a:sym typeface="Trebuchet MS"/>
            </a:endParaRPr>
          </a:p>
          <a:p>
            <a:pPr marL="457200" lvl="0" indent="-323850" algn="l" rtl="0">
              <a:lnSpc>
                <a:spcPct val="115000"/>
              </a:lnSpc>
              <a:spcBef>
                <a:spcPts val="0"/>
              </a:spcBef>
              <a:spcAft>
                <a:spcPts val="0"/>
              </a:spcAft>
              <a:buClr>
                <a:srgbClr val="5C6670"/>
              </a:buClr>
              <a:buSzPts val="1500"/>
              <a:buFont typeface="Trebuchet MS"/>
              <a:buChar char="•"/>
            </a:pPr>
            <a:r>
              <a:rPr lang="en-US" sz="2500">
                <a:solidFill>
                  <a:srgbClr val="5C6670"/>
                </a:solidFill>
                <a:latin typeface="Trebuchet MS"/>
                <a:ea typeface="Trebuchet MS"/>
                <a:cs typeface="Trebuchet MS"/>
                <a:sym typeface="Trebuchet MS"/>
              </a:rPr>
              <a:t>FR 1.1 Title I-Part A SNS</a:t>
            </a:r>
            <a:endParaRPr sz="2500">
              <a:solidFill>
                <a:srgbClr val="5C6670"/>
              </a:solidFill>
              <a:latin typeface="Trebuchet MS"/>
              <a:ea typeface="Trebuchet MS"/>
              <a:cs typeface="Trebuchet MS"/>
              <a:sym typeface="Trebuchet MS"/>
            </a:endParaRPr>
          </a:p>
          <a:p>
            <a:pPr marL="457200" lvl="0" indent="-323850" algn="l" rtl="0">
              <a:lnSpc>
                <a:spcPct val="115000"/>
              </a:lnSpc>
              <a:spcBef>
                <a:spcPts val="0"/>
              </a:spcBef>
              <a:spcAft>
                <a:spcPts val="0"/>
              </a:spcAft>
              <a:buClr>
                <a:srgbClr val="5C6670"/>
              </a:buClr>
              <a:buSzPts val="1500"/>
              <a:buFont typeface="Trebuchet MS"/>
              <a:buChar char="•"/>
            </a:pPr>
            <a:r>
              <a:rPr lang="en-US" sz="2500">
                <a:solidFill>
                  <a:srgbClr val="5C6670"/>
                </a:solidFill>
                <a:latin typeface="Trebuchet MS"/>
                <a:ea typeface="Trebuchet MS"/>
                <a:cs typeface="Trebuchet MS"/>
                <a:sym typeface="Trebuchet MS"/>
              </a:rPr>
              <a:t>FR 1.2 Title I-Part A Carryover</a:t>
            </a:r>
            <a:endParaRPr sz="2500">
              <a:solidFill>
                <a:srgbClr val="5C6670"/>
              </a:solidFill>
              <a:latin typeface="Trebuchet MS"/>
              <a:ea typeface="Trebuchet MS"/>
              <a:cs typeface="Trebuchet MS"/>
              <a:sym typeface="Trebuchet MS"/>
            </a:endParaRPr>
          </a:p>
          <a:p>
            <a:pPr marL="457200" lvl="0" indent="-342900" algn="l" rtl="0">
              <a:lnSpc>
                <a:spcPct val="115000"/>
              </a:lnSpc>
              <a:spcBef>
                <a:spcPts val="0"/>
              </a:spcBef>
              <a:spcAft>
                <a:spcPts val="0"/>
              </a:spcAft>
              <a:buClr>
                <a:srgbClr val="5C6670"/>
              </a:buClr>
              <a:buSzPts val="1800"/>
              <a:buChar char="•"/>
            </a:pPr>
            <a:r>
              <a:rPr lang="en-US" sz="2500">
                <a:solidFill>
                  <a:srgbClr val="5C6670"/>
                </a:solidFill>
                <a:latin typeface="Trebuchet MS"/>
                <a:ea typeface="Trebuchet MS"/>
                <a:cs typeface="Trebuchet MS"/>
                <a:sym typeface="Trebuchet MS"/>
              </a:rPr>
              <a:t>FR 1.6 Title I-Part A Comparability</a:t>
            </a:r>
            <a:r>
              <a:rPr lang="en-US">
                <a:solidFill>
                  <a:srgbClr val="5C6670"/>
                </a:solidFill>
              </a:rPr>
              <a:t/>
            </a:r>
            <a:br>
              <a:rPr lang="en-US">
                <a:solidFill>
                  <a:srgbClr val="5C6670"/>
                </a:solidFill>
              </a:rPr>
            </a:br>
            <a:endParaRPr>
              <a:solidFill>
                <a:srgbClr val="5C6670"/>
              </a:solidFill>
            </a:endParaRPr>
          </a:p>
        </p:txBody>
      </p:sp>
      <p:sp>
        <p:nvSpPr>
          <p:cNvPr id="139" name="Google Shape;139;p21"/>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10</a:t>
            </a:fld>
            <a:endParaRPr/>
          </a:p>
        </p:txBody>
      </p:sp>
      <p:sp>
        <p:nvSpPr>
          <p:cNvPr id="140" name="Google Shape;140;p21"/>
          <p:cNvSpPr txBox="1">
            <a:spLocks noGrp="1"/>
          </p:cNvSpPr>
          <p:nvPr>
            <p:ph type="body" idx="2"/>
          </p:nvPr>
        </p:nvSpPr>
        <p:spPr>
          <a:xfrm>
            <a:off x="6352075" y="1357250"/>
            <a:ext cx="5001900" cy="4457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a:solidFill>
                  <a:srgbClr val="666666"/>
                </a:solidFill>
                <a:latin typeface="Trebuchet MS"/>
                <a:ea typeface="Trebuchet MS"/>
                <a:cs typeface="Trebuchet MS"/>
                <a:sym typeface="Trebuchet MS"/>
              </a:rPr>
              <a:t>Fiscal Requirements monitored as part of 2018-19 Universal Review:</a:t>
            </a:r>
            <a:endParaRPr sz="3000">
              <a:solidFill>
                <a:srgbClr val="666666"/>
              </a:solidFill>
              <a:latin typeface="Trebuchet MS"/>
              <a:ea typeface="Trebuchet MS"/>
              <a:cs typeface="Trebuchet MS"/>
              <a:sym typeface="Trebuchet MS"/>
            </a:endParaRPr>
          </a:p>
          <a:p>
            <a:pPr marL="457200" lvl="0" indent="-323850" algn="l" rtl="0">
              <a:lnSpc>
                <a:spcPct val="115000"/>
              </a:lnSpc>
              <a:spcBef>
                <a:spcPts val="1000"/>
              </a:spcBef>
              <a:spcAft>
                <a:spcPts val="0"/>
              </a:spcAft>
              <a:buClr>
                <a:srgbClr val="666666"/>
              </a:buClr>
              <a:buSzPts val="1500"/>
              <a:buFont typeface="Trebuchet MS"/>
              <a:buChar char="•"/>
            </a:pPr>
            <a:r>
              <a:rPr lang="en-US" sz="2500">
                <a:solidFill>
                  <a:srgbClr val="666666"/>
                </a:solidFill>
                <a:latin typeface="Trebuchet MS"/>
                <a:ea typeface="Trebuchet MS"/>
                <a:cs typeface="Trebuchet MS"/>
                <a:sym typeface="Trebuchet MS"/>
              </a:rPr>
              <a:t>FR 9.1 SNS in Titles II- and IV-Part A</a:t>
            </a:r>
            <a:endParaRPr sz="2500">
              <a:solidFill>
                <a:srgbClr val="666666"/>
              </a:solidFill>
              <a:latin typeface="Trebuchet MS"/>
              <a:ea typeface="Trebuchet MS"/>
              <a:cs typeface="Trebuchet MS"/>
              <a:sym typeface="Trebuchet MS"/>
            </a:endParaRPr>
          </a:p>
          <a:p>
            <a:pPr marL="457200" lvl="0" indent="-323850" algn="l" rtl="0">
              <a:lnSpc>
                <a:spcPct val="115000"/>
              </a:lnSpc>
              <a:spcBef>
                <a:spcPts val="0"/>
              </a:spcBef>
              <a:spcAft>
                <a:spcPts val="0"/>
              </a:spcAft>
              <a:buSzPts val="1500"/>
              <a:buChar char="•"/>
            </a:pPr>
            <a:r>
              <a:rPr lang="en-US" sz="2500">
                <a:solidFill>
                  <a:srgbClr val="666666"/>
                </a:solidFill>
                <a:latin typeface="Trebuchet MS"/>
                <a:ea typeface="Trebuchet MS"/>
                <a:cs typeface="Trebuchet MS"/>
                <a:sym typeface="Trebuchet MS"/>
              </a:rPr>
              <a:t>FR 1.4 Rank Order</a:t>
            </a:r>
            <a:r>
              <a:rPr lang="en-US" sz="2700"/>
              <a:t/>
            </a:r>
            <a:br>
              <a:rPr lang="en-US" sz="2700"/>
            </a:br>
            <a:r>
              <a:rPr lang="en-US"/>
              <a:t/>
            </a:r>
            <a:br>
              <a:rPr lang="en-US"/>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body" idx="1"/>
          </p:nvPr>
        </p:nvSpPr>
        <p:spPr>
          <a:xfrm>
            <a:off x="838200" y="1463040"/>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2600"/>
              <a:t>For requirements being monitored through existing processes:</a:t>
            </a:r>
            <a:endParaRPr sz="2600"/>
          </a:p>
          <a:p>
            <a:pPr marL="914400" lvl="0" indent="-393700" algn="l" rtl="0">
              <a:lnSpc>
                <a:spcPct val="90000"/>
              </a:lnSpc>
              <a:spcBef>
                <a:spcPts val="0"/>
              </a:spcBef>
              <a:spcAft>
                <a:spcPts val="0"/>
              </a:spcAft>
              <a:buSzPts val="2600"/>
              <a:buChar char="➢"/>
            </a:pPr>
            <a:r>
              <a:rPr lang="en-US" sz="2600"/>
              <a:t>CDE will review results of that existing process.</a:t>
            </a:r>
            <a:endParaRPr sz="2600"/>
          </a:p>
          <a:p>
            <a:pPr marL="914400" lvl="0" indent="-393700" algn="l" rtl="0">
              <a:lnSpc>
                <a:spcPct val="90000"/>
              </a:lnSpc>
              <a:spcBef>
                <a:spcPts val="0"/>
              </a:spcBef>
              <a:spcAft>
                <a:spcPts val="0"/>
              </a:spcAft>
              <a:buSzPts val="2600"/>
              <a:buChar char="➢"/>
            </a:pPr>
            <a:r>
              <a:rPr lang="en-US" sz="2600"/>
              <a:t>Any required follow-up action will be included in the LEA Monitoring Report.</a:t>
            </a:r>
            <a:endParaRPr sz="2600"/>
          </a:p>
          <a:p>
            <a:pPr marL="0" lvl="0" indent="0" algn="l" rtl="0">
              <a:lnSpc>
                <a:spcPct val="90000"/>
              </a:lnSpc>
              <a:spcBef>
                <a:spcPts val="0"/>
              </a:spcBef>
              <a:spcAft>
                <a:spcPts val="0"/>
              </a:spcAft>
              <a:buNone/>
            </a:pPr>
            <a:endParaRPr sz="2600"/>
          </a:p>
          <a:p>
            <a:pPr marL="0" lvl="0" indent="0" algn="l" rtl="0">
              <a:lnSpc>
                <a:spcPct val="90000"/>
              </a:lnSpc>
              <a:spcBef>
                <a:spcPts val="0"/>
              </a:spcBef>
              <a:spcAft>
                <a:spcPts val="0"/>
              </a:spcAft>
              <a:buNone/>
            </a:pPr>
            <a:r>
              <a:rPr lang="en-US" sz="2300" i="1"/>
              <a:t>Example: Comparability is reviewed by CDE.  If a district is unable to meet comparability requirements, a plan is developed in collaboration with the ESEA Program team.  Details of this plan, including support to be provided by CDE, will be included in the LEA Monitoring Report</a:t>
            </a:r>
            <a:r>
              <a:rPr lang="en-US" sz="2500" i="1"/>
              <a:t>.</a:t>
            </a:r>
            <a:endParaRPr sz="2500" i="1"/>
          </a:p>
        </p:txBody>
      </p:sp>
      <p:sp>
        <p:nvSpPr>
          <p:cNvPr id="146" name="Google Shape;146;p22"/>
          <p:cNvSpPr txBox="1">
            <a:spLocks noGrp="1"/>
          </p:cNvSpPr>
          <p:nvPr>
            <p:ph type="title"/>
          </p:nvPr>
        </p:nvSpPr>
        <p:spPr>
          <a:xfrm>
            <a:off x="274326" y="274325"/>
            <a:ext cx="6701100" cy="713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rial"/>
              <a:buNone/>
            </a:pPr>
            <a:r>
              <a:rPr lang="en-US" sz="2800">
                <a:solidFill>
                  <a:srgbClr val="5C6670"/>
                </a:solidFill>
                <a:latin typeface="Trebuchet MS"/>
                <a:ea typeface="Trebuchet MS"/>
                <a:cs typeface="Trebuchet MS"/>
                <a:sym typeface="Trebuchet MS"/>
              </a:rPr>
              <a:t>Fiscal Requirements: Existing Processes</a:t>
            </a:r>
            <a:endParaRPr/>
          </a:p>
        </p:txBody>
      </p:sp>
      <p:sp>
        <p:nvSpPr>
          <p:cNvPr id="147" name="Google Shape;147;p22"/>
          <p:cNvSpPr txBox="1">
            <a:spLocks noGrp="1"/>
          </p:cNvSpPr>
          <p:nvPr>
            <p:ph type="sldNum" idx="12"/>
          </p:nvPr>
        </p:nvSpPr>
        <p:spPr>
          <a:xfrm>
            <a:off x="86355" y="6356354"/>
            <a:ext cx="623711"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Fiscal Requirements: Universal Review</a:t>
            </a:r>
            <a:endParaRPr/>
          </a:p>
        </p:txBody>
      </p:sp>
      <p:sp>
        <p:nvSpPr>
          <p:cNvPr id="154" name="Google Shape;154;p23"/>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For requirements being monitored as part of Universal Review, CDE will:</a:t>
            </a:r>
            <a:endParaRPr/>
          </a:p>
          <a:p>
            <a:pPr marL="457200" lvl="0" indent="-406400" algn="l" rtl="0">
              <a:spcBef>
                <a:spcPts val="0"/>
              </a:spcBef>
              <a:spcAft>
                <a:spcPts val="0"/>
              </a:spcAft>
              <a:buSzPts val="2800"/>
              <a:buChar char="➢"/>
            </a:pPr>
            <a:r>
              <a:rPr lang="en-US"/>
              <a:t>Review information from the Consolidated Application.</a:t>
            </a:r>
            <a:endParaRPr/>
          </a:p>
          <a:p>
            <a:pPr marL="457200" lvl="0" indent="-406400" algn="l" rtl="0">
              <a:spcBef>
                <a:spcPts val="0"/>
              </a:spcBef>
              <a:spcAft>
                <a:spcPts val="0"/>
              </a:spcAft>
              <a:buSzPts val="2800"/>
              <a:buChar char="➢"/>
            </a:pPr>
            <a:r>
              <a:rPr lang="en-US"/>
              <a:t>Request additional documentation to demonstrate implementation.</a:t>
            </a:r>
            <a:endParaRPr/>
          </a:p>
          <a:p>
            <a:pPr marL="457200" lvl="0" indent="-406400" algn="l" rtl="0">
              <a:spcBef>
                <a:spcPts val="0"/>
              </a:spcBef>
              <a:spcAft>
                <a:spcPts val="0"/>
              </a:spcAft>
              <a:buSzPts val="2800"/>
              <a:buChar char="➢"/>
            </a:pPr>
            <a:r>
              <a:rPr lang="en-US"/>
              <a:t>Review evidence of compliance.</a:t>
            </a:r>
            <a:endParaRPr/>
          </a:p>
          <a:p>
            <a:pPr marL="457200" lvl="0" indent="0" algn="l" rtl="0">
              <a:spcBef>
                <a:spcPts val="0"/>
              </a:spcBef>
              <a:spcAft>
                <a:spcPts val="0"/>
              </a:spcAft>
              <a:buNone/>
            </a:pPr>
            <a:endParaRPr/>
          </a:p>
          <a:p>
            <a:pPr marL="0" lvl="0" indent="0" algn="l" rtl="0">
              <a:spcBef>
                <a:spcPts val="0"/>
              </a:spcBef>
              <a:spcAft>
                <a:spcPts val="0"/>
              </a:spcAft>
              <a:buNone/>
            </a:pPr>
            <a:r>
              <a:rPr lang="en-US"/>
              <a:t>Any required follow-up action related to Universal Review will be included in the LEA Monitoring Report.</a:t>
            </a:r>
            <a:endParaRPr/>
          </a:p>
        </p:txBody>
      </p:sp>
      <p:sp>
        <p:nvSpPr>
          <p:cNvPr id="155" name="Google Shape;155;p23"/>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274324" y="274325"/>
            <a:ext cx="10777500" cy="713100"/>
          </a:xfrm>
          <a:prstGeom prst="rect">
            <a:avLst/>
          </a:prstGeom>
        </p:spPr>
        <p:txBody>
          <a:bodyPr spcFirstLastPara="1" wrap="square" lIns="0" tIns="0" rIns="0" bIns="0" anchor="t" anchorCtr="0">
            <a:noAutofit/>
          </a:bodyPr>
          <a:lstStyle/>
          <a:p>
            <a:pPr marL="0" lvl="0" indent="0" algn="l" rtl="0">
              <a:lnSpc>
                <a:spcPct val="150000"/>
              </a:lnSpc>
              <a:spcBef>
                <a:spcPts val="1000"/>
              </a:spcBef>
              <a:spcAft>
                <a:spcPts val="0"/>
              </a:spcAft>
              <a:buNone/>
            </a:pPr>
            <a:r>
              <a:rPr lang="en-US" sz="2500">
                <a:solidFill>
                  <a:srgbClr val="434343"/>
                </a:solidFill>
                <a:latin typeface="Calibri"/>
                <a:ea typeface="Calibri"/>
                <a:cs typeface="Calibri"/>
                <a:sym typeface="Calibri"/>
              </a:rPr>
              <a:t>Fiscal Requirements: FR 9.1 SNS in Titles II-Part A and IV-Part A</a:t>
            </a:r>
            <a:endParaRPr/>
          </a:p>
        </p:txBody>
      </p:sp>
      <p:sp>
        <p:nvSpPr>
          <p:cNvPr id="162" name="Google Shape;162;p24"/>
          <p:cNvSpPr txBox="1">
            <a:spLocks noGrp="1"/>
          </p:cNvSpPr>
          <p:nvPr>
            <p:ph type="body" idx="1"/>
          </p:nvPr>
        </p:nvSpPr>
        <p:spPr>
          <a:xfrm>
            <a:off x="838200" y="1310650"/>
            <a:ext cx="10515600" cy="50457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sz="1800" b="1"/>
              <a:t>Statutory Indicator:  </a:t>
            </a:r>
            <a:r>
              <a:rPr lang="en-US" sz="1800" i="1"/>
              <a:t>Title II-Part A and Title IV-Part A funds shall be used to supplement, and not supplant, non-Federal funds that would otherwise be used for activities funded by ESSA.</a:t>
            </a:r>
            <a:endParaRPr sz="1800" i="1"/>
          </a:p>
          <a:p>
            <a:pPr marL="0" lvl="0" indent="0" algn="l" rtl="0">
              <a:spcBef>
                <a:spcPts val="1000"/>
              </a:spcBef>
              <a:spcAft>
                <a:spcPts val="0"/>
              </a:spcAft>
              <a:buClr>
                <a:schemeClr val="dk1"/>
              </a:buClr>
              <a:buSzPts val="1100"/>
              <a:buFont typeface="Arial"/>
              <a:buNone/>
            </a:pPr>
            <a:r>
              <a:rPr lang="en-US" sz="1800" b="1">
                <a:solidFill>
                  <a:srgbClr val="404040"/>
                </a:solidFill>
              </a:rPr>
              <a:t>Demonstration of Compliance:</a:t>
            </a:r>
            <a:endParaRPr sz="1800" b="1">
              <a:solidFill>
                <a:srgbClr val="404040"/>
              </a:solidFill>
            </a:endParaRPr>
          </a:p>
          <a:p>
            <a:pPr marL="457200" lvl="0" indent="-342900" algn="l" rtl="0">
              <a:spcBef>
                <a:spcPts val="1000"/>
              </a:spcBef>
              <a:spcAft>
                <a:spcPts val="0"/>
              </a:spcAft>
              <a:buSzPts val="1800"/>
              <a:buFont typeface="Trebuchet MS"/>
              <a:buChar char="❏"/>
            </a:pPr>
            <a:r>
              <a:rPr lang="en-US" sz="1800"/>
              <a:t>ESEA funds are not used to implement required, funded, or unfunded State or local policies.</a:t>
            </a:r>
            <a:endParaRPr sz="1800"/>
          </a:p>
          <a:p>
            <a:pPr marL="457200" lvl="0" indent="-342900" algn="l" rtl="0">
              <a:spcBef>
                <a:spcPts val="0"/>
              </a:spcBef>
              <a:spcAft>
                <a:spcPts val="0"/>
              </a:spcAft>
              <a:buSzPts val="1800"/>
              <a:buFont typeface="Trebuchet MS"/>
              <a:buChar char="❏"/>
            </a:pPr>
            <a:r>
              <a:rPr lang="en-US" sz="1800"/>
              <a:t>LEA did not use Title II or IV to pay for activities or supplies that were previously paid with State and local funds, except in cases where LEA can demonstrate precipitous decline in local resources.</a:t>
            </a:r>
            <a:endParaRPr sz="1800"/>
          </a:p>
          <a:p>
            <a:pPr marL="0" lvl="0" indent="0" algn="l" rtl="0">
              <a:spcBef>
                <a:spcPts val="1000"/>
              </a:spcBef>
              <a:spcAft>
                <a:spcPts val="0"/>
              </a:spcAft>
              <a:buClr>
                <a:srgbClr val="000000"/>
              </a:buClr>
              <a:buSzPts val="1100"/>
              <a:buFont typeface="Arial"/>
              <a:buNone/>
            </a:pPr>
            <a:r>
              <a:rPr lang="en-US" sz="1800" b="1"/>
              <a:t>Required Evidence:  </a:t>
            </a:r>
            <a:r>
              <a:rPr lang="en-US" sz="1800"/>
              <a:t>Two years of expenditure detail from LEA/BOCES accounting system.</a:t>
            </a:r>
            <a:endParaRPr sz="1800" b="1"/>
          </a:p>
          <a:p>
            <a:pPr marL="0" lvl="0" indent="0" algn="l" rtl="0">
              <a:spcBef>
                <a:spcPts val="1000"/>
              </a:spcBef>
              <a:spcAft>
                <a:spcPts val="0"/>
              </a:spcAft>
              <a:buClr>
                <a:srgbClr val="000000"/>
              </a:buClr>
              <a:buSzPts val="1100"/>
              <a:buFont typeface="Arial"/>
              <a:buNone/>
            </a:pPr>
            <a:r>
              <a:rPr lang="en-US" sz="1800" b="1"/>
              <a:t>Examples of Additional Evidence:</a:t>
            </a:r>
            <a:endParaRPr sz="1800" b="1"/>
          </a:p>
          <a:p>
            <a:pPr marL="457200" lvl="0" indent="-342900" algn="l" rtl="0">
              <a:spcBef>
                <a:spcPts val="1000"/>
              </a:spcBef>
              <a:spcAft>
                <a:spcPts val="0"/>
              </a:spcAft>
              <a:buSzPts val="1800"/>
              <a:buFont typeface="Trebuchet MS"/>
              <a:buChar char="❏"/>
            </a:pPr>
            <a:r>
              <a:rPr lang="en-US" sz="1800"/>
              <a:t>Narrative description of how Titles II- and IV-funded activities enhance or are provided in addition to basic programs or initiatives funded with State and local funds.</a:t>
            </a:r>
            <a:endParaRPr sz="1800"/>
          </a:p>
          <a:p>
            <a:pPr marL="457200" lvl="0" indent="-342900" algn="l" rtl="0">
              <a:spcBef>
                <a:spcPts val="0"/>
              </a:spcBef>
              <a:spcAft>
                <a:spcPts val="0"/>
              </a:spcAft>
              <a:buSzPts val="1800"/>
              <a:buFont typeface="Trebuchet MS"/>
              <a:buChar char="❏"/>
            </a:pPr>
            <a:r>
              <a:rPr lang="en-US" sz="1800"/>
              <a:t>Methodology of state and local funds provided to schools.</a:t>
            </a:r>
            <a:endParaRPr sz="1800"/>
          </a:p>
          <a:p>
            <a:pPr marL="457200" lvl="0" indent="-342900" algn="l" rtl="0">
              <a:spcBef>
                <a:spcPts val="0"/>
              </a:spcBef>
              <a:spcAft>
                <a:spcPts val="0"/>
              </a:spcAft>
              <a:buSzPts val="1800"/>
              <a:buFont typeface="Trebuchet MS"/>
              <a:buChar char="❏"/>
            </a:pPr>
            <a:r>
              <a:rPr lang="en-US" sz="1800"/>
              <a:t>As applicable:</a:t>
            </a:r>
            <a:endParaRPr sz="1800"/>
          </a:p>
          <a:p>
            <a:pPr marL="914400" lvl="1" indent="-342900" algn="l" rtl="0">
              <a:spcBef>
                <a:spcPts val="0"/>
              </a:spcBef>
              <a:spcAft>
                <a:spcPts val="0"/>
              </a:spcAft>
              <a:buSzPts val="1800"/>
              <a:buFont typeface="Trebuchet MS"/>
              <a:buChar char="❏"/>
            </a:pPr>
            <a:r>
              <a:rPr lang="en-US" sz="1800">
                <a:latin typeface="Trebuchet MS"/>
                <a:ea typeface="Trebuchet MS"/>
                <a:cs typeface="Trebuchet MS"/>
                <a:sym typeface="Trebuchet MS"/>
              </a:rPr>
              <a:t>Narrative description of the reason for the precipitous decline in local resources.</a:t>
            </a:r>
            <a:endParaRPr sz="1800">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sz="1800">
                <a:latin typeface="Trebuchet MS"/>
                <a:ea typeface="Trebuchet MS"/>
                <a:cs typeface="Trebuchet MS"/>
                <a:sym typeface="Trebuchet MS"/>
              </a:rPr>
              <a:t>Board minutes that document the approval of diminished budget.</a:t>
            </a:r>
            <a:endParaRPr sz="1800" i="1">
              <a:latin typeface="Trebuchet MS"/>
              <a:ea typeface="Trebuchet MS"/>
              <a:cs typeface="Trebuchet MS"/>
              <a:sym typeface="Trebuchet MS"/>
            </a:endParaRPr>
          </a:p>
        </p:txBody>
      </p:sp>
      <p:sp>
        <p:nvSpPr>
          <p:cNvPr id="163" name="Google Shape;163;p24"/>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74327" y="274325"/>
            <a:ext cx="76932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Fiscal Requirements: FR 9.1 Review Process </a:t>
            </a:r>
            <a:endParaRPr/>
          </a:p>
        </p:txBody>
      </p:sp>
      <p:sp>
        <p:nvSpPr>
          <p:cNvPr id="170" name="Google Shape;170;p25"/>
          <p:cNvSpPr txBox="1">
            <a:spLocks noGrp="1"/>
          </p:cNvSpPr>
          <p:nvPr>
            <p:ph type="body" idx="1"/>
          </p:nvPr>
        </p:nvSpPr>
        <p:spPr>
          <a:xfrm>
            <a:off x="838200" y="1463051"/>
            <a:ext cx="10515600" cy="46134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a:t>Additional evidence will be needed to verify FR 9.1 compliance.  CDE will use 2 years of expenditure detail from LEA/BOCES accounting system to verify that Titles II-Part A and  IV-Part A funds are supplementing, not supplanting, non-Federal funds.</a:t>
            </a:r>
            <a:endParaRPr sz="2400"/>
          </a:p>
          <a:p>
            <a:pPr marL="457200" lvl="0" indent="-342900" algn="l" rtl="0">
              <a:lnSpc>
                <a:spcPct val="115000"/>
              </a:lnSpc>
              <a:spcBef>
                <a:spcPts val="1000"/>
              </a:spcBef>
              <a:spcAft>
                <a:spcPts val="0"/>
              </a:spcAft>
              <a:buSzPts val="1800"/>
              <a:buChar char="➢"/>
            </a:pPr>
            <a:r>
              <a:rPr lang="en-US" sz="1800"/>
              <a:t>LEAs submit 2 years of expenditure detail from the LEA/BOCES accounting system.</a:t>
            </a:r>
            <a:endParaRPr sz="1800"/>
          </a:p>
          <a:p>
            <a:pPr marL="457200" lvl="0" indent="-342900" algn="l" rtl="0">
              <a:lnSpc>
                <a:spcPct val="115000"/>
              </a:lnSpc>
              <a:spcBef>
                <a:spcPts val="0"/>
              </a:spcBef>
              <a:spcAft>
                <a:spcPts val="0"/>
              </a:spcAft>
              <a:buSzPts val="1800"/>
              <a:buChar char="➢"/>
            </a:pPr>
            <a:r>
              <a:rPr lang="en-US" sz="1800"/>
              <a:t>CDE samples Title II-Part A and Title IV-Part A expenditures from the “current” year (2017-18).</a:t>
            </a:r>
            <a:endParaRPr sz="1800"/>
          </a:p>
          <a:p>
            <a:pPr marL="457200" lvl="0" indent="-342900" algn="l" rtl="0">
              <a:lnSpc>
                <a:spcPct val="115000"/>
              </a:lnSpc>
              <a:spcBef>
                <a:spcPts val="0"/>
              </a:spcBef>
              <a:spcAft>
                <a:spcPts val="0"/>
              </a:spcAft>
              <a:buSzPts val="1800"/>
              <a:buChar char="➢"/>
            </a:pPr>
            <a:r>
              <a:rPr lang="en-US" sz="1800"/>
              <a:t>Expenditures are cross-referenced with prior year (2016-17) non-Federal expenditures.</a:t>
            </a:r>
            <a:endParaRPr sz="1800"/>
          </a:p>
          <a:p>
            <a:pPr marL="457200" lvl="0" indent="-342900" algn="l" rtl="0">
              <a:lnSpc>
                <a:spcPct val="115000"/>
              </a:lnSpc>
              <a:spcBef>
                <a:spcPts val="0"/>
              </a:spcBef>
              <a:spcAft>
                <a:spcPts val="0"/>
              </a:spcAft>
              <a:buSzPts val="1800"/>
              <a:buChar char="➢"/>
            </a:pPr>
            <a:r>
              <a:rPr lang="en-US" sz="1800"/>
              <a:t>If an expenditure currently sourced from Titles II-Part A or IV-Part A was previously funded with non-Federal funds, CDE will request additional information regarding how the expenditure is supplemental or, if applicable, justifying a precipitous decline in non-Federal funding sources.</a:t>
            </a:r>
            <a:endParaRPr sz="1800"/>
          </a:p>
          <a:p>
            <a:pPr marL="457200" lvl="0" indent="-342900" algn="l" rtl="0">
              <a:lnSpc>
                <a:spcPct val="115000"/>
              </a:lnSpc>
              <a:spcBef>
                <a:spcPts val="0"/>
              </a:spcBef>
              <a:spcAft>
                <a:spcPts val="0"/>
              </a:spcAft>
              <a:buSzPts val="1800"/>
              <a:buChar char="➢"/>
            </a:pPr>
            <a:r>
              <a:rPr lang="en-US" sz="1800"/>
              <a:t>CDE will provide feedback based on the submitted evidence and narrative response (if applicable).</a:t>
            </a:r>
            <a:endParaRPr sz="1800"/>
          </a:p>
          <a:p>
            <a:pPr marL="457200" lvl="0" indent="-342900" algn="l" rtl="0">
              <a:lnSpc>
                <a:spcPct val="115000"/>
              </a:lnSpc>
              <a:spcBef>
                <a:spcPts val="0"/>
              </a:spcBef>
              <a:spcAft>
                <a:spcPts val="0"/>
              </a:spcAft>
              <a:buSzPts val="1800"/>
              <a:buChar char="➢"/>
            </a:pPr>
            <a:r>
              <a:rPr lang="en-US" sz="1800"/>
              <a:t>Any required follow-up will be included in the LEA Monitoring Report.</a:t>
            </a:r>
            <a:endParaRPr/>
          </a:p>
        </p:txBody>
      </p:sp>
      <p:sp>
        <p:nvSpPr>
          <p:cNvPr id="171" name="Google Shape;171;p25"/>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Fiscal Requirements: FR 1.4 Rank Order</a:t>
            </a:r>
            <a:endParaRPr/>
          </a:p>
        </p:txBody>
      </p:sp>
      <p:sp>
        <p:nvSpPr>
          <p:cNvPr id="178" name="Google Shape;178;p26"/>
          <p:cNvSpPr txBox="1">
            <a:spLocks noGrp="1"/>
          </p:cNvSpPr>
          <p:nvPr>
            <p:ph type="body" idx="1"/>
          </p:nvPr>
        </p:nvSpPr>
        <p:spPr>
          <a:xfrm>
            <a:off x="762000" y="1463051"/>
            <a:ext cx="10515600" cy="48933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1800" b="1">
                <a:solidFill>
                  <a:srgbClr val="000000"/>
                </a:solidFill>
              </a:rPr>
              <a:t>Statutory Indicator:  </a:t>
            </a:r>
            <a:r>
              <a:rPr lang="en-US" sz="1800" i="1">
                <a:solidFill>
                  <a:srgbClr val="000000"/>
                </a:solidFill>
              </a:rPr>
              <a:t>The LEA serves all of its schools with poverty rates above 75% in rank order (without consideration of grade-span) with a higher per pupil allocation at the schools with higher poverty rates. The LEA serves all schools with poverty rates below 75% in rank order or ranks such schools by grade span and serves all schools within each grade span in rank order. The LEA serves only schools with poverty rates above 35%; or with poverty rates above the district average; or for each grade span, the LEA serves only schools with poverty rates above the grade span average.</a:t>
            </a:r>
            <a:endParaRPr sz="1800" i="1">
              <a:solidFill>
                <a:srgbClr val="000000"/>
              </a:solidFill>
            </a:endParaRPr>
          </a:p>
          <a:p>
            <a:pPr marL="0" lvl="0" indent="0" algn="l" rtl="0">
              <a:spcBef>
                <a:spcPts val="1000"/>
              </a:spcBef>
              <a:spcAft>
                <a:spcPts val="0"/>
              </a:spcAft>
              <a:buNone/>
            </a:pPr>
            <a:r>
              <a:rPr lang="en-US" sz="1800" b="1">
                <a:solidFill>
                  <a:srgbClr val="404040"/>
                </a:solidFill>
              </a:rPr>
              <a:t>Demonstration of Compliance</a:t>
            </a:r>
            <a:endParaRPr sz="1800" b="1">
              <a:solidFill>
                <a:srgbClr val="404040"/>
              </a:solidFill>
            </a:endParaRPr>
          </a:p>
          <a:p>
            <a:pPr marL="457200" lvl="0" indent="-323850" algn="l" rtl="0">
              <a:spcBef>
                <a:spcPts val="1000"/>
              </a:spcBef>
              <a:spcAft>
                <a:spcPts val="0"/>
              </a:spcAft>
              <a:buSzPts val="1500"/>
              <a:buChar char="❏"/>
            </a:pPr>
            <a:r>
              <a:rPr lang="en-US" sz="1500"/>
              <a:t>Schools with higher poverty rates are served with equal or greater PPA than schools with lower poverty rates.</a:t>
            </a:r>
            <a:endParaRPr sz="1500"/>
          </a:p>
          <a:p>
            <a:pPr marL="457200" lvl="0" indent="-323850" algn="l" rtl="0">
              <a:spcBef>
                <a:spcPts val="0"/>
              </a:spcBef>
              <a:spcAft>
                <a:spcPts val="0"/>
              </a:spcAft>
              <a:buSzPts val="1500"/>
              <a:buChar char="❏"/>
            </a:pPr>
            <a:r>
              <a:rPr lang="en-US" sz="1500"/>
              <a:t>All schools with poverty rates above 75% are served.</a:t>
            </a:r>
            <a:endParaRPr sz="1500"/>
          </a:p>
          <a:p>
            <a:pPr marL="457200" lvl="0" indent="-323850" algn="l" rtl="0">
              <a:spcBef>
                <a:spcPts val="0"/>
              </a:spcBef>
              <a:spcAft>
                <a:spcPts val="0"/>
              </a:spcAft>
              <a:buSzPts val="1500"/>
              <a:buChar char="❏"/>
            </a:pPr>
            <a:r>
              <a:rPr lang="en-US" sz="1500"/>
              <a:t>The LEA serves only schools with poverty rates above 35% or the district average; or for each grade span, the LEA serves only schools with poverty rates above the grade span average.</a:t>
            </a:r>
            <a:endParaRPr sz="1500"/>
          </a:p>
          <a:p>
            <a:pPr marL="457200" lvl="0" indent="-323850" algn="l" rtl="0">
              <a:spcBef>
                <a:spcPts val="0"/>
              </a:spcBef>
              <a:spcAft>
                <a:spcPts val="0"/>
              </a:spcAft>
              <a:buSzPts val="1500"/>
              <a:buChar char="❏"/>
            </a:pPr>
            <a:r>
              <a:rPr lang="en-US" sz="1500"/>
              <a:t>Expenditure reports align with budget provided in the Consolidated Application</a:t>
            </a:r>
            <a:endParaRPr sz="1500" i="1"/>
          </a:p>
          <a:p>
            <a:pPr marL="0" lvl="0" indent="0" algn="l" rtl="0">
              <a:spcBef>
                <a:spcPts val="1000"/>
              </a:spcBef>
              <a:spcAft>
                <a:spcPts val="0"/>
              </a:spcAft>
              <a:buNone/>
            </a:pPr>
            <a:r>
              <a:rPr lang="en-US" sz="1800" b="1"/>
              <a:t>Examples of Evidence</a:t>
            </a:r>
            <a:endParaRPr sz="1800" b="1"/>
          </a:p>
          <a:p>
            <a:pPr marL="457200" lvl="0" indent="-323850" algn="l" rtl="0">
              <a:spcBef>
                <a:spcPts val="1000"/>
              </a:spcBef>
              <a:spcAft>
                <a:spcPts val="0"/>
              </a:spcAft>
              <a:buSzPts val="1500"/>
              <a:buChar char="❏"/>
            </a:pPr>
            <a:r>
              <a:rPr lang="en-US" sz="1500"/>
              <a:t>Approved Consolidated Application/LEA Plan</a:t>
            </a:r>
            <a:endParaRPr sz="1500"/>
          </a:p>
          <a:p>
            <a:pPr marL="457200" lvl="0" indent="-323850" algn="l" rtl="0">
              <a:spcBef>
                <a:spcPts val="0"/>
              </a:spcBef>
              <a:spcAft>
                <a:spcPts val="0"/>
              </a:spcAft>
              <a:buSzPts val="1500"/>
              <a:buChar char="❏"/>
            </a:pPr>
            <a:r>
              <a:rPr lang="en-US" sz="1500"/>
              <a:t>FY 17-18 audited expenditure detail reports, </a:t>
            </a:r>
            <a:r>
              <a:rPr lang="en-US" sz="1500">
                <a:latin typeface="Trebuchet MS"/>
                <a:ea typeface="Trebuchet MS"/>
                <a:cs typeface="Trebuchet MS"/>
                <a:sym typeface="Trebuchet MS"/>
              </a:rPr>
              <a:t>PPA calculation.</a:t>
            </a:r>
            <a:endParaRPr/>
          </a:p>
        </p:txBody>
      </p:sp>
      <p:sp>
        <p:nvSpPr>
          <p:cNvPr id="179" name="Google Shape;179;p26"/>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274326" y="274325"/>
            <a:ext cx="7297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Fiscal Requirements: FR 1.4 Review Process</a:t>
            </a:r>
            <a:endParaRPr/>
          </a:p>
        </p:txBody>
      </p:sp>
      <p:sp>
        <p:nvSpPr>
          <p:cNvPr id="186" name="Google Shape;186;p27"/>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a:t>Additional evidence will be needed to verify compliance for FR 1.4.  CDE will use school-level End-of-Year (EOY) expenditure details and per-pupil amount (PPA) calculation based on expenditure details to verify compliance with Title I-Part A Rank Order requirements.</a:t>
            </a:r>
            <a:endParaRPr sz="2400"/>
          </a:p>
          <a:p>
            <a:pPr marL="457200" lvl="0" indent="-355600" algn="l" rtl="0">
              <a:lnSpc>
                <a:spcPct val="115000"/>
              </a:lnSpc>
              <a:spcBef>
                <a:spcPts val="1000"/>
              </a:spcBef>
              <a:spcAft>
                <a:spcPts val="0"/>
              </a:spcAft>
              <a:buSzPts val="2000"/>
              <a:buChar char="➢"/>
            </a:pPr>
            <a:r>
              <a:rPr lang="en-US" sz="2000"/>
              <a:t>LEA calculates PPA based on school-level FY 17-18 expenditures (</a:t>
            </a:r>
            <a:r>
              <a:rPr lang="en-US" sz="1800">
                <a:latin typeface="Trebuchet MS"/>
                <a:ea typeface="Trebuchet MS"/>
                <a:cs typeface="Trebuchet MS"/>
                <a:sym typeface="Trebuchet MS"/>
              </a:rPr>
              <a:t>CDE template available).</a:t>
            </a:r>
            <a:r>
              <a:rPr lang="en-US" sz="2000"/>
              <a:t>  </a:t>
            </a:r>
            <a:endParaRPr sz="2000"/>
          </a:p>
          <a:p>
            <a:pPr marL="457200" lvl="0" indent="-355600" algn="l" rtl="0">
              <a:lnSpc>
                <a:spcPct val="115000"/>
              </a:lnSpc>
              <a:spcBef>
                <a:spcPts val="0"/>
              </a:spcBef>
              <a:spcAft>
                <a:spcPts val="0"/>
              </a:spcAft>
              <a:buSzPts val="2000"/>
              <a:buChar char="➢"/>
            </a:pPr>
            <a:r>
              <a:rPr lang="en-US" sz="2000"/>
              <a:t>LEA submits FY 17-18 expenditure detail reports (post-audit) and PPA calculation via the data management system (DMS).</a:t>
            </a:r>
            <a:endParaRPr sz="2000"/>
          </a:p>
          <a:p>
            <a:pPr marL="457200" lvl="0" indent="-355600" algn="l" rtl="0">
              <a:lnSpc>
                <a:spcPct val="115000"/>
              </a:lnSpc>
              <a:spcBef>
                <a:spcPts val="0"/>
              </a:spcBef>
              <a:spcAft>
                <a:spcPts val="0"/>
              </a:spcAft>
              <a:buSzPts val="2000"/>
              <a:buChar char="➢"/>
            </a:pPr>
            <a:r>
              <a:rPr lang="en-US" sz="2000"/>
              <a:t>CDE verifies that expenditure detail and PPA reflect that Title I schools were served in rank order.</a:t>
            </a:r>
            <a:endParaRPr sz="2000"/>
          </a:p>
          <a:p>
            <a:pPr marL="457200" lvl="0" indent="-368300" algn="l" rtl="0">
              <a:lnSpc>
                <a:spcPct val="115000"/>
              </a:lnSpc>
              <a:spcBef>
                <a:spcPts val="0"/>
              </a:spcBef>
              <a:spcAft>
                <a:spcPts val="0"/>
              </a:spcAft>
              <a:buSzPts val="2200"/>
              <a:buChar char="➢"/>
            </a:pPr>
            <a:r>
              <a:rPr lang="en-US" sz="2000"/>
              <a:t>Any required follow-up action will be included in the LEA Monitoring Report.</a:t>
            </a:r>
            <a:endParaRPr sz="2000"/>
          </a:p>
        </p:txBody>
      </p:sp>
      <p:sp>
        <p:nvSpPr>
          <p:cNvPr id="187" name="Google Shape;187;p27"/>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Questions or Comments?</a:t>
            </a:r>
            <a:endParaRPr/>
          </a:p>
        </p:txBody>
      </p:sp>
      <p:sp>
        <p:nvSpPr>
          <p:cNvPr id="194" name="Google Shape;194;p28"/>
          <p:cNvSpPr txBox="1">
            <a:spLocks noGrp="1"/>
          </p:cNvSpPr>
          <p:nvPr>
            <p:ph type="body" idx="1"/>
          </p:nvPr>
        </p:nvSpPr>
        <p:spPr>
          <a:xfrm>
            <a:off x="402575" y="1463050"/>
            <a:ext cx="115305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Clr>
                <a:schemeClr val="dk1"/>
              </a:buClr>
              <a:buSzPts val="1100"/>
              <a:buFont typeface="Arial"/>
              <a:buNone/>
            </a:pPr>
            <a:r>
              <a:rPr lang="en-US" sz="3000" dirty="0" smtClean="0">
                <a:solidFill>
                  <a:srgbClr val="5C6670"/>
                </a:solidFill>
              </a:rPr>
              <a:t>Click the link for </a:t>
            </a:r>
            <a:r>
              <a:rPr lang="en-US" sz="3000" dirty="0">
                <a:solidFill>
                  <a:srgbClr val="5C6670"/>
                </a:solidFill>
              </a:rPr>
              <a:t>more information on </a:t>
            </a:r>
            <a:r>
              <a:rPr lang="en-US" sz="3000" dirty="0" smtClean="0">
                <a:solidFill>
                  <a:srgbClr val="5C6670"/>
                </a:solidFill>
                <a:hlinkClick r:id="rId3"/>
              </a:rPr>
              <a:t>Monitoring</a:t>
            </a:r>
            <a:endParaRPr lang="en-US" sz="3000" dirty="0" smtClean="0">
              <a:solidFill>
                <a:srgbClr val="5C6670"/>
              </a:solidFill>
            </a:endParaRPr>
          </a:p>
          <a:p>
            <a:pPr marL="0" lvl="0" indent="0" algn="l" rtl="0">
              <a:spcBef>
                <a:spcPts val="1000"/>
              </a:spcBef>
              <a:spcAft>
                <a:spcPts val="0"/>
              </a:spcAft>
              <a:buClr>
                <a:schemeClr val="dk1"/>
              </a:buClr>
              <a:buSzPts val="1100"/>
              <a:buFont typeface="Arial"/>
              <a:buNone/>
            </a:pPr>
            <a:endParaRPr sz="3000" dirty="0">
              <a:latin typeface="Calibri"/>
              <a:ea typeface="Calibri"/>
              <a:cs typeface="Calibri"/>
              <a:sym typeface="Calibri"/>
            </a:endParaRPr>
          </a:p>
          <a:p>
            <a:pPr marL="0" lvl="0" indent="0" algn="l" rtl="0">
              <a:spcBef>
                <a:spcPts val="500"/>
              </a:spcBef>
              <a:spcAft>
                <a:spcPts val="0"/>
              </a:spcAft>
              <a:buClr>
                <a:schemeClr val="dk1"/>
              </a:buClr>
              <a:buSzPts val="1100"/>
              <a:buFont typeface="Arial"/>
              <a:buNone/>
            </a:pPr>
            <a:r>
              <a:rPr lang="en-US" sz="3000" dirty="0">
                <a:latin typeface="Calibri"/>
                <a:ea typeface="Calibri"/>
                <a:cs typeface="Calibri"/>
                <a:sym typeface="Calibri"/>
              </a:rPr>
              <a:t>Contacts: </a:t>
            </a:r>
            <a:endParaRPr sz="3000" dirty="0">
              <a:latin typeface="Calibri"/>
              <a:ea typeface="Calibri"/>
              <a:cs typeface="Calibri"/>
              <a:sym typeface="Calibri"/>
            </a:endParaRPr>
          </a:p>
          <a:p>
            <a:pPr marL="0" lvl="0" indent="457200" algn="l" rtl="0">
              <a:spcBef>
                <a:spcPts val="500"/>
              </a:spcBef>
              <a:spcAft>
                <a:spcPts val="0"/>
              </a:spcAft>
              <a:buClr>
                <a:schemeClr val="dk1"/>
              </a:buClr>
              <a:buSzPts val="1100"/>
              <a:buFont typeface="Arial"/>
              <a:buNone/>
            </a:pPr>
            <a:r>
              <a:rPr lang="en-US" sz="3000" dirty="0">
                <a:latin typeface="Calibri"/>
                <a:ea typeface="Calibri"/>
                <a:cs typeface="Calibri"/>
                <a:sym typeface="Calibri"/>
              </a:rPr>
              <a:t>     DeLilah Collins at </a:t>
            </a:r>
            <a:r>
              <a:rPr lang="en-US" sz="3000" u="sng" dirty="0">
                <a:solidFill>
                  <a:schemeClr val="hlink"/>
                </a:solidFill>
                <a:latin typeface="Calibri"/>
                <a:ea typeface="Calibri"/>
                <a:cs typeface="Calibri"/>
                <a:sym typeface="Calibri"/>
                <a:hlinkClick r:id="rId4"/>
              </a:rPr>
              <a:t>Collins_D@cde.state.co.us</a:t>
            </a:r>
            <a:endParaRPr sz="3000" dirty="0">
              <a:latin typeface="Calibri"/>
              <a:ea typeface="Calibri"/>
              <a:cs typeface="Calibri"/>
              <a:sym typeface="Calibri"/>
            </a:endParaRPr>
          </a:p>
          <a:p>
            <a:pPr marL="457200" lvl="0" indent="0" algn="l" rtl="0">
              <a:spcBef>
                <a:spcPts val="500"/>
              </a:spcBef>
              <a:spcAft>
                <a:spcPts val="0"/>
              </a:spcAft>
              <a:buNone/>
            </a:pPr>
            <a:r>
              <a:rPr lang="en-US" sz="3000" dirty="0">
                <a:latin typeface="Calibri"/>
                <a:ea typeface="Calibri"/>
                <a:cs typeface="Calibri"/>
                <a:sym typeface="Calibri"/>
              </a:rPr>
              <a:t>     Nazie Mohajeri-Nelson at </a:t>
            </a:r>
            <a:r>
              <a:rPr lang="en-US" sz="3000" u="sng" dirty="0">
                <a:solidFill>
                  <a:schemeClr val="hlink"/>
                </a:solidFill>
                <a:latin typeface="Calibri"/>
                <a:ea typeface="Calibri"/>
                <a:cs typeface="Calibri"/>
                <a:sym typeface="Calibri"/>
                <a:hlinkClick r:id="rId5"/>
              </a:rPr>
              <a:t>Mohajeri-Nelson_n@cde.state.co.us</a:t>
            </a:r>
            <a:endParaRPr sz="3000" dirty="0">
              <a:latin typeface="Calibri"/>
              <a:ea typeface="Calibri"/>
              <a:cs typeface="Calibri"/>
              <a:sym typeface="Calibri"/>
            </a:endParaRPr>
          </a:p>
          <a:p>
            <a:pPr marL="457200" lvl="0" indent="0" algn="l" rtl="0">
              <a:spcBef>
                <a:spcPts val="500"/>
              </a:spcBef>
              <a:spcAft>
                <a:spcPts val="0"/>
              </a:spcAft>
              <a:buClr>
                <a:schemeClr val="dk1"/>
              </a:buClr>
              <a:buSzPts val="1100"/>
              <a:buFont typeface="Arial"/>
              <a:buNone/>
            </a:pPr>
            <a:r>
              <a:rPr lang="en-US" sz="3000" dirty="0">
                <a:latin typeface="Calibri"/>
                <a:ea typeface="Calibri"/>
                <a:cs typeface="Calibri"/>
                <a:sym typeface="Calibri"/>
              </a:rPr>
              <a:t>     Joey Willett at </a:t>
            </a:r>
            <a:r>
              <a:rPr lang="en-US" sz="3000" u="sng" dirty="0">
                <a:solidFill>
                  <a:schemeClr val="hlink"/>
                </a:solidFill>
                <a:latin typeface="Calibri"/>
                <a:ea typeface="Calibri"/>
                <a:cs typeface="Calibri"/>
                <a:sym typeface="Calibri"/>
                <a:hlinkClick r:id="rId6"/>
              </a:rPr>
              <a:t>Willett_J@cde.state.co.us</a:t>
            </a:r>
            <a:r>
              <a:rPr lang="en-US" sz="3000" dirty="0">
                <a:latin typeface="Calibri"/>
                <a:ea typeface="Calibri"/>
                <a:cs typeface="Calibri"/>
                <a:sym typeface="Calibri"/>
              </a:rPr>
              <a:t> </a:t>
            </a:r>
            <a:endParaRPr dirty="0"/>
          </a:p>
        </p:txBody>
      </p:sp>
      <p:sp>
        <p:nvSpPr>
          <p:cNvPr id="195" name="Google Shape;195;p28"/>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Topics</a:t>
            </a:r>
            <a:endParaRPr>
              <a:latin typeface="Trebuchet MS"/>
              <a:ea typeface="Trebuchet MS"/>
              <a:cs typeface="Trebuchet MS"/>
              <a:sym typeface="Trebuchet MS"/>
            </a:endParaRPr>
          </a:p>
        </p:txBody>
      </p:sp>
      <p:sp>
        <p:nvSpPr>
          <p:cNvPr id="75" name="Google Shape;75;p13"/>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457200" lvl="0" indent="-406400" algn="l" rtl="0">
              <a:spcBef>
                <a:spcPts val="1000"/>
              </a:spcBef>
              <a:spcAft>
                <a:spcPts val="0"/>
              </a:spcAft>
              <a:buSzPts val="2800"/>
              <a:buFont typeface="Trebuchet MS"/>
              <a:buChar char="●"/>
            </a:pPr>
            <a:r>
              <a:rPr lang="en-US"/>
              <a:t>Purpose of Monitoring</a:t>
            </a:r>
            <a:endParaRPr/>
          </a:p>
          <a:p>
            <a:pPr marL="457200" lvl="0" indent="-406400" algn="l" rtl="0">
              <a:spcBef>
                <a:spcPts val="0"/>
              </a:spcBef>
              <a:spcAft>
                <a:spcPts val="0"/>
              </a:spcAft>
              <a:buSzPts val="2800"/>
              <a:buFont typeface="Trebuchet MS"/>
              <a:buChar char="●"/>
            </a:pPr>
            <a:r>
              <a:rPr lang="en-US"/>
              <a:t>Purpose of Monitoring Fiscal Indicators</a:t>
            </a:r>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Comparability </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Supplement not Supplant (SNS)</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Maintenance of Effort (MOE)</a:t>
            </a:r>
            <a:endParaRPr>
              <a:latin typeface="Trebuchet MS"/>
              <a:ea typeface="Trebuchet MS"/>
              <a:cs typeface="Trebuchet MS"/>
              <a:sym typeface="Trebuchet MS"/>
            </a:endParaRPr>
          </a:p>
          <a:p>
            <a:pPr marL="457200" lvl="0" indent="-406400" algn="l" rtl="0">
              <a:spcBef>
                <a:spcPts val="0"/>
              </a:spcBef>
              <a:spcAft>
                <a:spcPts val="0"/>
              </a:spcAft>
              <a:buSzPts val="2800"/>
              <a:buFont typeface="Trebuchet MS"/>
              <a:buChar char="●"/>
            </a:pPr>
            <a:r>
              <a:rPr lang="en-US"/>
              <a:t>PPTs on Comparability, SNS, and MOE</a:t>
            </a:r>
            <a:endParaRPr/>
          </a:p>
        </p:txBody>
      </p:sp>
      <p:sp>
        <p:nvSpPr>
          <p:cNvPr id="76" name="Google Shape;76;p13"/>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274320" y="274321"/>
            <a:ext cx="58218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smtClean="0"/>
              <a:t>Topics Continued </a:t>
            </a:r>
            <a:endParaRPr dirty="0"/>
          </a:p>
        </p:txBody>
      </p:sp>
      <p:sp>
        <p:nvSpPr>
          <p:cNvPr id="83" name="Google Shape;83;p14"/>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457200" lvl="0" indent="-406400" algn="l" rtl="0">
              <a:spcBef>
                <a:spcPts val="1000"/>
              </a:spcBef>
              <a:spcAft>
                <a:spcPts val="0"/>
              </a:spcAft>
              <a:buSzPts val="2800"/>
              <a:buFont typeface="Trebuchet MS"/>
              <a:buChar char="●"/>
            </a:pPr>
            <a:r>
              <a:rPr lang="en-US"/>
              <a:t>Monitoring Process</a:t>
            </a:r>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LEA Monitoring Report</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LEA Corrective Action Plan</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Follow-up to the Corrective Action Plan</a:t>
            </a:r>
            <a:endParaRPr>
              <a:latin typeface="Trebuchet MS"/>
              <a:ea typeface="Trebuchet MS"/>
              <a:cs typeface="Trebuchet MS"/>
              <a:sym typeface="Trebuchet MS"/>
            </a:endParaRPr>
          </a:p>
          <a:p>
            <a:pPr marL="457200" lvl="0" indent="-406400" algn="l" rtl="0">
              <a:spcBef>
                <a:spcPts val="0"/>
              </a:spcBef>
              <a:spcAft>
                <a:spcPts val="0"/>
              </a:spcAft>
              <a:buSzPts val="2800"/>
              <a:buFont typeface="Trebuchet MS"/>
              <a:buChar char="●"/>
            </a:pPr>
            <a:r>
              <a:rPr lang="en-US"/>
              <a:t>Fiscal Requirements</a:t>
            </a:r>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Overview</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FR 9.1 SNS in Title II-Part A and Title IV-Part A</a:t>
            </a:r>
            <a:endParaRPr>
              <a:latin typeface="Trebuchet MS"/>
              <a:ea typeface="Trebuchet MS"/>
              <a:cs typeface="Trebuchet MS"/>
              <a:sym typeface="Trebuchet MS"/>
            </a:endParaRPr>
          </a:p>
          <a:p>
            <a:pPr marL="914400" lvl="1" indent="-342900" algn="l" rtl="0">
              <a:spcBef>
                <a:spcPts val="0"/>
              </a:spcBef>
              <a:spcAft>
                <a:spcPts val="0"/>
              </a:spcAft>
              <a:buSzPts val="1800"/>
              <a:buFont typeface="Trebuchet MS"/>
              <a:buChar char="○"/>
            </a:pPr>
            <a:r>
              <a:rPr lang="en-US">
                <a:latin typeface="Trebuchet MS"/>
                <a:ea typeface="Trebuchet MS"/>
                <a:cs typeface="Trebuchet MS"/>
                <a:sym typeface="Trebuchet MS"/>
              </a:rPr>
              <a:t>FR 1.4 Rank Order</a:t>
            </a:r>
            <a:endParaRPr>
              <a:latin typeface="Trebuchet MS"/>
              <a:ea typeface="Trebuchet MS"/>
              <a:cs typeface="Trebuchet MS"/>
              <a:sym typeface="Trebuchet MS"/>
            </a:endParaRPr>
          </a:p>
        </p:txBody>
      </p:sp>
      <p:sp>
        <p:nvSpPr>
          <p:cNvPr id="84" name="Google Shape;84;p14"/>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274326" y="274325"/>
            <a:ext cx="7288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Purpose of Monitoring</a:t>
            </a:r>
            <a:endParaRPr/>
          </a:p>
        </p:txBody>
      </p:sp>
      <p:sp>
        <p:nvSpPr>
          <p:cNvPr id="91" name="Google Shape;91;p15"/>
          <p:cNvSpPr txBox="1">
            <a:spLocks noGrp="1"/>
          </p:cNvSpPr>
          <p:nvPr>
            <p:ph type="body" idx="1"/>
          </p:nvPr>
        </p:nvSpPr>
        <p:spPr>
          <a:xfrm>
            <a:off x="377200" y="1306775"/>
            <a:ext cx="11518500" cy="49326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a:t>Monitoring the use of funds and program implementation under the Elementary and Secondary Education Act (ESEA) is an essential function of the Colorado Department of Education’s (CDE) Unit of Federal Programs Administration (UFPA). Monitoring of ESEA programs is conducted in order to ensure: </a:t>
            </a:r>
            <a:endParaRPr sz="2400"/>
          </a:p>
          <a:p>
            <a:pPr marL="0" lvl="0" indent="0" algn="l" rtl="0">
              <a:spcBef>
                <a:spcPts val="1000"/>
              </a:spcBef>
              <a:spcAft>
                <a:spcPts val="0"/>
              </a:spcAft>
              <a:buClr>
                <a:schemeClr val="dk1"/>
              </a:buClr>
              <a:buSzPts val="1100"/>
              <a:buFont typeface="Arial"/>
              <a:buNone/>
            </a:pPr>
            <a:r>
              <a:rPr lang="en-US" sz="1800"/>
              <a:t>(1) All children have a fair, equitable, and significant opportunity to obtain a high-quality education, with a focus on access and opportunity for historically underserved students;</a:t>
            </a:r>
            <a:endParaRPr sz="1800"/>
          </a:p>
          <a:p>
            <a:pPr marL="0" lvl="0" indent="0" algn="l" rtl="0">
              <a:spcBef>
                <a:spcPts val="1000"/>
              </a:spcBef>
              <a:spcAft>
                <a:spcPts val="0"/>
              </a:spcAft>
              <a:buClr>
                <a:schemeClr val="dk1"/>
              </a:buClr>
              <a:buSzPts val="1100"/>
              <a:buFont typeface="Arial"/>
              <a:buNone/>
            </a:pPr>
            <a:r>
              <a:rPr lang="en-US" sz="1800"/>
              <a:t>(2) Compliance with ESEA requirements and open opportunities to increase ESEA program impacts on improving student outcomes; and</a:t>
            </a:r>
            <a:endParaRPr sz="1800"/>
          </a:p>
          <a:p>
            <a:pPr marL="0" lvl="0" indent="0" algn="l" rtl="0">
              <a:spcBef>
                <a:spcPts val="1000"/>
              </a:spcBef>
              <a:spcAft>
                <a:spcPts val="0"/>
              </a:spcAft>
              <a:buNone/>
            </a:pPr>
            <a:r>
              <a:rPr lang="en-US" sz="1800"/>
              <a:t>(3) Taxpayer dollars are administered and used in accordance with how Congress and the U.S. Department of Education (ED) intended.</a:t>
            </a:r>
            <a:endParaRPr sz="1800"/>
          </a:p>
          <a:p>
            <a:pPr marL="0" lvl="0" indent="0" algn="l" rtl="0">
              <a:spcBef>
                <a:spcPts val="1000"/>
              </a:spcBef>
              <a:spcAft>
                <a:spcPts val="0"/>
              </a:spcAft>
              <a:buNone/>
            </a:pPr>
            <a:r>
              <a:rPr lang="en-US" sz="2400"/>
              <a:t>Monitoring serves as a vehicle to help LEAs achieve high-quality implementation of educational programs and enable CDE to better advise and partner with LEAs in that effort.</a:t>
            </a:r>
            <a:endParaRPr sz="2400" b="1"/>
          </a:p>
        </p:txBody>
      </p:sp>
      <p:sp>
        <p:nvSpPr>
          <p:cNvPr id="92" name="Google Shape;92;p15"/>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274326" y="274325"/>
            <a:ext cx="7288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Purpose of Monitoring: Fiscal Indicators</a:t>
            </a:r>
            <a:endParaRPr/>
          </a:p>
        </p:txBody>
      </p:sp>
      <p:sp>
        <p:nvSpPr>
          <p:cNvPr id="99" name="Google Shape;99;p16"/>
          <p:cNvSpPr txBox="1">
            <a:spLocks noGrp="1"/>
          </p:cNvSpPr>
          <p:nvPr>
            <p:ph type="body" idx="1"/>
          </p:nvPr>
        </p:nvSpPr>
        <p:spPr>
          <a:xfrm>
            <a:off x="388200" y="1463050"/>
            <a:ext cx="11415600" cy="50901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a:solidFill>
                  <a:srgbClr val="333333"/>
                </a:solidFill>
                <a:highlight>
                  <a:srgbClr val="FFFFFF"/>
                </a:highlight>
              </a:rPr>
              <a:t>CDE reviews Comparability, SNS, and MOE indicators to ensure that LEAs are compliant with ESSA and that Federal funds are supplemental, increase the dosage or intensity of services to historically underserved populations, and result in equitable outcomes.</a:t>
            </a:r>
            <a:endParaRPr sz="2400">
              <a:solidFill>
                <a:srgbClr val="333333"/>
              </a:solidFill>
              <a:highlight>
                <a:srgbClr val="FFFFFF"/>
              </a:highlight>
            </a:endParaRPr>
          </a:p>
          <a:p>
            <a:pPr marL="914400" lvl="1" indent="-342900" algn="l" rtl="0">
              <a:spcBef>
                <a:spcPts val="500"/>
              </a:spcBef>
              <a:spcAft>
                <a:spcPts val="0"/>
              </a:spcAft>
              <a:buClr>
                <a:srgbClr val="333333"/>
              </a:buClr>
              <a:buSzPts val="1800"/>
              <a:buFont typeface="Trebuchet MS"/>
              <a:buChar char="○"/>
            </a:pPr>
            <a:r>
              <a:rPr lang="en-US" sz="1800">
                <a:solidFill>
                  <a:srgbClr val="333333"/>
                </a:solidFill>
                <a:highlight>
                  <a:srgbClr val="FFFFFF"/>
                </a:highlight>
                <a:latin typeface="Trebuchet MS"/>
                <a:ea typeface="Trebuchet MS"/>
                <a:cs typeface="Trebuchet MS"/>
                <a:sym typeface="Trebuchet MS"/>
              </a:rPr>
              <a:t>Comparability ensures that Title I schools receive similar services as non-Title I schools, and that </a:t>
            </a:r>
            <a:r>
              <a:rPr lang="en-US" sz="1800">
                <a:solidFill>
                  <a:srgbClr val="333333"/>
                </a:solidFill>
                <a:highlight>
                  <a:schemeClr val="lt1"/>
                </a:highlight>
                <a:latin typeface="Trebuchet MS"/>
                <a:ea typeface="Trebuchet MS"/>
                <a:cs typeface="Trebuchet MS"/>
                <a:sym typeface="Trebuchet MS"/>
              </a:rPr>
              <a:t>Title I provides </a:t>
            </a:r>
            <a:r>
              <a:rPr lang="en-US" sz="1800">
                <a:solidFill>
                  <a:srgbClr val="333333"/>
                </a:solidFill>
                <a:highlight>
                  <a:srgbClr val="FFFFFF"/>
                </a:highlight>
                <a:latin typeface="Trebuchet MS"/>
                <a:ea typeface="Trebuchet MS"/>
                <a:cs typeface="Trebuchet MS"/>
                <a:sym typeface="Trebuchet MS"/>
              </a:rPr>
              <a:t>“extra” resources to underperforming students from low-income neighborhoods.</a:t>
            </a:r>
            <a:endParaRPr sz="1800">
              <a:solidFill>
                <a:srgbClr val="333333"/>
              </a:solidFill>
              <a:highlight>
                <a:srgbClr val="FFFFFF"/>
              </a:highlight>
              <a:latin typeface="Trebuchet MS"/>
              <a:ea typeface="Trebuchet MS"/>
              <a:cs typeface="Trebuchet MS"/>
              <a:sym typeface="Trebuchet MS"/>
            </a:endParaRPr>
          </a:p>
          <a:p>
            <a:pPr marL="914400" lvl="1" indent="-342900" algn="l" rtl="0">
              <a:spcBef>
                <a:spcPts val="0"/>
              </a:spcBef>
              <a:spcAft>
                <a:spcPts val="0"/>
              </a:spcAft>
              <a:buClr>
                <a:srgbClr val="333333"/>
              </a:buClr>
              <a:buSzPts val="1800"/>
              <a:buFont typeface="Trebuchet MS"/>
              <a:buChar char="○"/>
            </a:pPr>
            <a:r>
              <a:rPr lang="en-US" sz="1800">
                <a:solidFill>
                  <a:srgbClr val="333333"/>
                </a:solidFill>
                <a:highlight>
                  <a:srgbClr val="FFFFFF"/>
                </a:highlight>
                <a:latin typeface="Trebuchet MS"/>
                <a:ea typeface="Trebuchet MS"/>
                <a:cs typeface="Trebuchet MS"/>
                <a:sym typeface="Trebuchet MS"/>
              </a:rPr>
              <a:t>SNS (Title I Allocation Methodology Demonstration) ensures that all schools receive their fair share of funding; Title I schools receive all State and local funds they would have received had they not participated in Title I. State and local allocations are Title I-neutral, assuring that Title I </a:t>
            </a:r>
            <a:r>
              <a:rPr lang="en-US" sz="1800">
                <a:solidFill>
                  <a:srgbClr val="333333"/>
                </a:solidFill>
                <a:highlight>
                  <a:schemeClr val="lt1"/>
                </a:highlight>
                <a:latin typeface="Trebuchet MS"/>
                <a:ea typeface="Trebuchet MS"/>
                <a:cs typeface="Trebuchet MS"/>
                <a:sym typeface="Trebuchet MS"/>
              </a:rPr>
              <a:t>provides services over and above the base level of funding.</a:t>
            </a:r>
            <a:endParaRPr sz="1800">
              <a:solidFill>
                <a:srgbClr val="333333"/>
              </a:solidFill>
              <a:highlight>
                <a:schemeClr val="lt1"/>
              </a:highlight>
              <a:latin typeface="Trebuchet MS"/>
              <a:ea typeface="Trebuchet MS"/>
              <a:cs typeface="Trebuchet MS"/>
              <a:sym typeface="Trebuchet MS"/>
            </a:endParaRPr>
          </a:p>
          <a:p>
            <a:pPr marL="914400" lvl="1" indent="-342900" algn="l" rtl="0">
              <a:spcBef>
                <a:spcPts val="0"/>
              </a:spcBef>
              <a:spcAft>
                <a:spcPts val="0"/>
              </a:spcAft>
              <a:buClr>
                <a:srgbClr val="333333"/>
              </a:buClr>
              <a:buSzPts val="1800"/>
              <a:buFont typeface="Trebuchet MS"/>
              <a:buChar char="○"/>
            </a:pPr>
            <a:r>
              <a:rPr lang="en-US" sz="1800">
                <a:solidFill>
                  <a:srgbClr val="333333"/>
                </a:solidFill>
                <a:highlight>
                  <a:srgbClr val="FFFFFF"/>
                </a:highlight>
                <a:latin typeface="Trebuchet MS"/>
                <a:ea typeface="Trebuchet MS"/>
                <a:cs typeface="Trebuchet MS"/>
                <a:sym typeface="Trebuchet MS"/>
              </a:rPr>
              <a:t>MOE looks at State and local funds expended year-to-year to ensure LEAs maintain their level of effort and Federal funds </a:t>
            </a:r>
            <a:r>
              <a:rPr lang="en-US" sz="1800">
                <a:solidFill>
                  <a:srgbClr val="333333"/>
                </a:solidFill>
                <a:highlight>
                  <a:schemeClr val="lt1"/>
                </a:highlight>
                <a:latin typeface="Trebuchet MS"/>
                <a:ea typeface="Trebuchet MS"/>
                <a:cs typeface="Trebuchet MS"/>
                <a:sym typeface="Trebuchet MS"/>
              </a:rPr>
              <a:t>are supplemental.</a:t>
            </a:r>
            <a:endParaRPr sz="1800">
              <a:solidFill>
                <a:srgbClr val="333333"/>
              </a:solidFill>
              <a:highlight>
                <a:srgbClr val="FFFFFF"/>
              </a:highlight>
              <a:latin typeface="Trebuchet MS"/>
              <a:ea typeface="Trebuchet MS"/>
              <a:cs typeface="Trebuchet MS"/>
              <a:sym typeface="Trebuchet MS"/>
            </a:endParaRPr>
          </a:p>
        </p:txBody>
      </p:sp>
      <p:sp>
        <p:nvSpPr>
          <p:cNvPr id="100" name="Google Shape;100;p16"/>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274326" y="274325"/>
            <a:ext cx="7288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Fiscal Indicators</a:t>
            </a:r>
            <a:endParaRPr/>
          </a:p>
        </p:txBody>
      </p:sp>
      <p:sp>
        <p:nvSpPr>
          <p:cNvPr id="107" name="Google Shape;107;p17"/>
          <p:cNvSpPr txBox="1">
            <a:spLocks noGrp="1"/>
          </p:cNvSpPr>
          <p:nvPr>
            <p:ph type="body" idx="1"/>
          </p:nvPr>
        </p:nvSpPr>
        <p:spPr>
          <a:xfrm>
            <a:off x="388200" y="1463050"/>
            <a:ext cx="11415600" cy="4694100"/>
          </a:xfrm>
          <a:prstGeom prst="rect">
            <a:avLst/>
          </a:prstGeom>
        </p:spPr>
        <p:txBody>
          <a:bodyPr spcFirstLastPara="1" wrap="square" lIns="0" tIns="0" rIns="0" bIns="0" anchor="t" anchorCtr="0">
            <a:noAutofit/>
          </a:bodyPr>
          <a:lstStyle/>
          <a:p>
            <a:pPr marL="457200" marR="0" lvl="0" indent="-355600" algn="l" rtl="0">
              <a:lnSpc>
                <a:spcPct val="90000"/>
              </a:lnSpc>
              <a:spcBef>
                <a:spcPts val="1000"/>
              </a:spcBef>
              <a:spcAft>
                <a:spcPts val="0"/>
              </a:spcAft>
              <a:buClr>
                <a:srgbClr val="333333"/>
              </a:buClr>
              <a:buSzPts val="2000"/>
              <a:buFont typeface="Arial"/>
              <a:buChar char="●"/>
            </a:pPr>
            <a:r>
              <a:rPr lang="en-US" sz="2000">
                <a:solidFill>
                  <a:srgbClr val="333333"/>
                </a:solidFill>
                <a:highlight>
                  <a:srgbClr val="FFFFFF"/>
                </a:highlight>
              </a:rPr>
              <a:t>Transition to the PPTs for Comparability, Supplement and Not Supplant, Maintenance of Effort</a:t>
            </a:r>
            <a:endParaRPr sz="2000">
              <a:solidFill>
                <a:srgbClr val="333333"/>
              </a:solidFill>
              <a:highlight>
                <a:schemeClr val="lt1"/>
              </a:highlight>
            </a:endParaRPr>
          </a:p>
          <a:p>
            <a:pPr marL="914400" lvl="0" indent="0" algn="l" rtl="0">
              <a:spcBef>
                <a:spcPts val="1000"/>
              </a:spcBef>
              <a:spcAft>
                <a:spcPts val="0"/>
              </a:spcAft>
              <a:buNone/>
            </a:pPr>
            <a:endParaRPr sz="2000">
              <a:solidFill>
                <a:srgbClr val="333333"/>
              </a:solidFill>
              <a:highlight>
                <a:srgbClr val="FFFFFF"/>
              </a:highlight>
            </a:endParaRPr>
          </a:p>
        </p:txBody>
      </p:sp>
      <p:sp>
        <p:nvSpPr>
          <p:cNvPr id="108" name="Google Shape;108;p17"/>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274326" y="274325"/>
            <a:ext cx="72885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Process: LEA Monitoring Report</a:t>
            </a:r>
            <a:endParaRPr/>
          </a:p>
        </p:txBody>
      </p:sp>
      <p:sp>
        <p:nvSpPr>
          <p:cNvPr id="115" name="Google Shape;115;p18"/>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US" sz="2400">
                <a:solidFill>
                  <a:srgbClr val="333333"/>
                </a:solidFill>
                <a:highlight>
                  <a:srgbClr val="FFFFFF"/>
                </a:highlight>
              </a:rPr>
              <a:t>At all levels of review, CDE will provide a comprehensive LEA monitoring report to delineate LEA compliance, recommend next steps based on best or promising practices implemented by other LEAs, and detail any findings or required actions.  Together, the report and recommendations provide a snapshot of Federal requirements implementation. </a:t>
            </a:r>
            <a:endParaRPr sz="2400">
              <a:solidFill>
                <a:srgbClr val="333333"/>
              </a:solidFill>
              <a:highlight>
                <a:srgbClr val="FFFFFF"/>
              </a:highlight>
            </a:endParaRPr>
          </a:p>
          <a:p>
            <a:pPr marL="457200" lvl="0" indent="-355600" algn="l" rtl="0">
              <a:spcBef>
                <a:spcPts val="1000"/>
              </a:spcBef>
              <a:spcAft>
                <a:spcPts val="0"/>
              </a:spcAft>
              <a:buClr>
                <a:srgbClr val="333333"/>
              </a:buClr>
              <a:buSzPts val="2000"/>
              <a:buFont typeface="Trebuchet MS"/>
              <a:buChar char="●"/>
            </a:pPr>
            <a:r>
              <a:rPr lang="en-US" sz="2000">
                <a:solidFill>
                  <a:srgbClr val="333333"/>
                </a:solidFill>
                <a:highlight>
                  <a:srgbClr val="FFFFFF"/>
                </a:highlight>
              </a:rPr>
              <a:t>These reports will be compiled, with LEA input, within 45 days of monitoring. A CDE contact will work with the LEA primary contact to get this input. </a:t>
            </a:r>
            <a:endParaRPr sz="2000">
              <a:solidFill>
                <a:srgbClr val="333333"/>
              </a:solidFill>
              <a:highlight>
                <a:srgbClr val="FFFFFF"/>
              </a:highlight>
            </a:endParaRPr>
          </a:p>
          <a:p>
            <a:pPr marL="457200" lvl="0" indent="-355600" algn="l" rtl="0">
              <a:spcBef>
                <a:spcPts val="0"/>
              </a:spcBef>
              <a:spcAft>
                <a:spcPts val="0"/>
              </a:spcAft>
              <a:buClr>
                <a:srgbClr val="333333"/>
              </a:buClr>
              <a:buSzPts val="2000"/>
              <a:buFont typeface="Trebuchet MS"/>
              <a:buChar char="●"/>
            </a:pPr>
            <a:r>
              <a:rPr lang="en-US" sz="2000">
                <a:solidFill>
                  <a:srgbClr val="333333"/>
                </a:solidFill>
                <a:highlight>
                  <a:srgbClr val="FFFFFF"/>
                </a:highlight>
              </a:rPr>
              <a:t>The report draft will be shared with the LEA after 30 days and the LEA will have 5 days to provide feedback or request additional details. </a:t>
            </a:r>
            <a:endParaRPr sz="2000">
              <a:solidFill>
                <a:srgbClr val="333333"/>
              </a:solidFill>
              <a:highlight>
                <a:srgbClr val="FFFFFF"/>
              </a:highlight>
            </a:endParaRPr>
          </a:p>
          <a:p>
            <a:pPr marL="457200" lvl="0" indent="-355600" algn="l" rtl="0">
              <a:spcBef>
                <a:spcPts val="0"/>
              </a:spcBef>
              <a:spcAft>
                <a:spcPts val="0"/>
              </a:spcAft>
              <a:buClr>
                <a:srgbClr val="333333"/>
              </a:buClr>
              <a:buSzPts val="2000"/>
              <a:buFont typeface="Trebuchet MS"/>
              <a:buChar char="●"/>
            </a:pPr>
            <a:r>
              <a:rPr lang="en-US" sz="2000">
                <a:solidFill>
                  <a:srgbClr val="333333"/>
                </a:solidFill>
                <a:highlight>
                  <a:srgbClr val="FFFFFF"/>
                </a:highlight>
              </a:rPr>
              <a:t>CDE will take LEA feedback into consideration when finalizing its report.</a:t>
            </a:r>
            <a:endParaRPr sz="2000"/>
          </a:p>
        </p:txBody>
      </p:sp>
      <p:sp>
        <p:nvSpPr>
          <p:cNvPr id="116" name="Google Shape;116;p18"/>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274327" y="274325"/>
            <a:ext cx="76860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Process: LEA Corrective Action Plan</a:t>
            </a:r>
            <a:endParaRPr/>
          </a:p>
        </p:txBody>
      </p:sp>
      <p:sp>
        <p:nvSpPr>
          <p:cNvPr id="123" name="Google Shape;123;p19"/>
          <p:cNvSpPr txBox="1">
            <a:spLocks noGrp="1"/>
          </p:cNvSpPr>
          <p:nvPr>
            <p:ph type="body" idx="1"/>
          </p:nvPr>
        </p:nvSpPr>
        <p:spPr>
          <a:xfrm>
            <a:off x="409575" y="1463050"/>
            <a:ext cx="11373000" cy="52584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2400">
                <a:solidFill>
                  <a:srgbClr val="333333"/>
                </a:solidFill>
              </a:rPr>
              <a:t>When required, CDE will partner with LEAs to design a corrective action plan that is reasonable for the LEA to implement within an agreed-upon timeline. </a:t>
            </a:r>
            <a:endParaRPr sz="2400">
              <a:solidFill>
                <a:srgbClr val="333333"/>
              </a:solidFill>
            </a:endParaRPr>
          </a:p>
          <a:p>
            <a:pPr marL="0" lvl="0" indent="0" algn="l" rtl="0">
              <a:lnSpc>
                <a:spcPct val="100000"/>
              </a:lnSpc>
              <a:spcBef>
                <a:spcPts val="800"/>
              </a:spcBef>
              <a:spcAft>
                <a:spcPts val="0"/>
              </a:spcAft>
              <a:buNone/>
            </a:pPr>
            <a:r>
              <a:rPr lang="en-US" sz="2400">
                <a:solidFill>
                  <a:srgbClr val="333333"/>
                </a:solidFill>
              </a:rPr>
              <a:t>Upon receiving the report, LEAs have 45 days to respond to any required actions, unless otherwise noted, or request support from CDE to develop its action plan. </a:t>
            </a:r>
            <a:endParaRPr sz="2400">
              <a:solidFill>
                <a:srgbClr val="333333"/>
              </a:solidFill>
            </a:endParaRPr>
          </a:p>
          <a:p>
            <a:pPr marL="0" lvl="0" indent="0" algn="l" rtl="0">
              <a:lnSpc>
                <a:spcPct val="100000"/>
              </a:lnSpc>
              <a:spcBef>
                <a:spcPts val="800"/>
              </a:spcBef>
              <a:spcAft>
                <a:spcPts val="0"/>
              </a:spcAft>
              <a:buNone/>
            </a:pPr>
            <a:r>
              <a:rPr lang="en-US" sz="2400">
                <a:solidFill>
                  <a:srgbClr val="333333"/>
                </a:solidFill>
              </a:rPr>
              <a:t>LEAs that do not require additional support/time to develop a corrective action plan will submit their plan to CDE within 45 days of receiving the monitoring report. </a:t>
            </a:r>
            <a:endParaRPr sz="2400">
              <a:solidFill>
                <a:srgbClr val="333333"/>
              </a:solidFill>
            </a:endParaRPr>
          </a:p>
          <a:p>
            <a:pPr marL="0" lvl="0" indent="0" algn="l" rtl="0">
              <a:lnSpc>
                <a:spcPct val="100000"/>
              </a:lnSpc>
              <a:spcBef>
                <a:spcPts val="800"/>
              </a:spcBef>
              <a:spcAft>
                <a:spcPts val="0"/>
              </a:spcAft>
              <a:buNone/>
            </a:pPr>
            <a:r>
              <a:rPr lang="en-US" sz="2400">
                <a:solidFill>
                  <a:srgbClr val="333333"/>
                </a:solidFill>
              </a:rPr>
              <a:t>If support is requested, the LEA and CDE will develop a timeline and action steps for finalizing the LEA Corrective Action Plan, not to exceed 60 days post-monitoring.</a:t>
            </a:r>
            <a:endParaRPr sz="2400">
              <a:solidFill>
                <a:srgbClr val="333333"/>
              </a:solidFill>
            </a:endParaRPr>
          </a:p>
          <a:p>
            <a:pPr marL="457200" lvl="0" indent="-342900" algn="l" rtl="0">
              <a:lnSpc>
                <a:spcPct val="100000"/>
              </a:lnSpc>
              <a:spcBef>
                <a:spcPts val="800"/>
              </a:spcBef>
              <a:spcAft>
                <a:spcPts val="0"/>
              </a:spcAft>
              <a:buClr>
                <a:srgbClr val="333333"/>
              </a:buClr>
              <a:buSzPts val="1800"/>
              <a:buFont typeface="Trebuchet MS"/>
              <a:buChar char="●"/>
            </a:pPr>
            <a:r>
              <a:rPr lang="en-US" sz="1800">
                <a:solidFill>
                  <a:srgbClr val="333333"/>
                </a:solidFill>
              </a:rPr>
              <a:t>The corrective action plan </a:t>
            </a:r>
            <a:r>
              <a:rPr lang="en-US" sz="1800" i="1">
                <a:solidFill>
                  <a:srgbClr val="333333"/>
                </a:solidFill>
              </a:rPr>
              <a:t>must</a:t>
            </a:r>
            <a:r>
              <a:rPr lang="en-US" sz="1800">
                <a:solidFill>
                  <a:srgbClr val="333333"/>
                </a:solidFill>
              </a:rPr>
              <a:t> provide the timeline within which all actions will be completed. </a:t>
            </a:r>
            <a:endParaRPr sz="1800">
              <a:solidFill>
                <a:srgbClr val="333333"/>
              </a:solidFill>
            </a:endParaRPr>
          </a:p>
          <a:p>
            <a:pPr marL="457200" lvl="0" indent="-342900" algn="l" rtl="0">
              <a:lnSpc>
                <a:spcPct val="100000"/>
              </a:lnSpc>
              <a:spcBef>
                <a:spcPts val="0"/>
              </a:spcBef>
              <a:spcAft>
                <a:spcPts val="0"/>
              </a:spcAft>
              <a:buClr>
                <a:srgbClr val="333333"/>
              </a:buClr>
              <a:buSzPts val="1800"/>
              <a:buFont typeface="Trebuchet MS"/>
              <a:buChar char="●"/>
            </a:pPr>
            <a:r>
              <a:rPr lang="en-US" sz="1800">
                <a:solidFill>
                  <a:srgbClr val="333333"/>
                </a:solidFill>
              </a:rPr>
              <a:t>LEAs may work with CDE to establish a timeline that is reasonable for implementation and follow-through.</a:t>
            </a:r>
            <a:endParaRPr sz="1800"/>
          </a:p>
        </p:txBody>
      </p:sp>
      <p:sp>
        <p:nvSpPr>
          <p:cNvPr id="124" name="Google Shape;124;p19"/>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274325" y="274325"/>
            <a:ext cx="8363700" cy="713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Monitoring Process: Follow-up to the Corrective Action Plan</a:t>
            </a:r>
            <a:endParaRPr/>
          </a:p>
        </p:txBody>
      </p:sp>
      <p:sp>
        <p:nvSpPr>
          <p:cNvPr id="131" name="Google Shape;131;p20"/>
          <p:cNvSpPr txBox="1">
            <a:spLocks noGrp="1"/>
          </p:cNvSpPr>
          <p:nvPr>
            <p:ph type="body" idx="1"/>
          </p:nvPr>
        </p:nvSpPr>
        <p:spPr>
          <a:xfrm>
            <a:off x="838200" y="1463040"/>
            <a:ext cx="10515600" cy="4351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a:solidFill>
                  <a:srgbClr val="333333"/>
                </a:solidFill>
              </a:rPr>
              <a:t>CDE will approve the LEA’s final corrective action plan within 30 business days of receiving it, if the monitoring team determines the corrective action plan adequately addresses the required actions. </a:t>
            </a:r>
            <a:endParaRPr sz="1800">
              <a:solidFill>
                <a:srgbClr val="333333"/>
              </a:solidFill>
            </a:endParaRPr>
          </a:p>
          <a:p>
            <a:pPr marL="0" lvl="0" indent="0" algn="l" rtl="0">
              <a:lnSpc>
                <a:spcPct val="115000"/>
              </a:lnSpc>
              <a:spcBef>
                <a:spcPts val="800"/>
              </a:spcBef>
              <a:spcAft>
                <a:spcPts val="0"/>
              </a:spcAft>
              <a:buNone/>
            </a:pPr>
            <a:r>
              <a:rPr lang="en-US" sz="1800">
                <a:solidFill>
                  <a:srgbClr val="333333"/>
                </a:solidFill>
              </a:rPr>
              <a:t>If CDE determines the plan is not sufficient for compliance, the LEA will be notified of the consequences for failure to take corrective action and asked to provide additional corrective actions. Such consequences may include CDE authority to apply conditions to current or future grant awards.</a:t>
            </a:r>
            <a:endParaRPr sz="1800">
              <a:solidFill>
                <a:srgbClr val="333333"/>
              </a:solidFill>
            </a:endParaRPr>
          </a:p>
          <a:p>
            <a:pPr marL="0" lvl="0" indent="0" algn="l" rtl="0">
              <a:lnSpc>
                <a:spcPct val="115000"/>
              </a:lnSpc>
              <a:spcBef>
                <a:spcPts val="800"/>
              </a:spcBef>
              <a:spcAft>
                <a:spcPts val="0"/>
              </a:spcAft>
              <a:buClr>
                <a:schemeClr val="dk1"/>
              </a:buClr>
              <a:buSzPts val="1100"/>
              <a:buFont typeface="Arial"/>
              <a:buNone/>
            </a:pPr>
            <a:r>
              <a:rPr lang="en-US" sz="1800">
                <a:solidFill>
                  <a:srgbClr val="333333"/>
                </a:solidFill>
                <a:highlight>
                  <a:srgbClr val="FFFFFF"/>
                </a:highlight>
              </a:rPr>
              <a:t>CDE program consultants will monitor LEA progress toward fulfilling the identified corrective action plan within the timeline stipulated. Program consultants will update the LEA’s CDE-maintained monitoring portfolio to reflect compliance status, and include documents, memoranda, a copy of the monitoring report, and other supporting materials as needed. </a:t>
            </a:r>
            <a:endParaRPr sz="1800">
              <a:solidFill>
                <a:srgbClr val="333333"/>
              </a:solidFill>
              <a:highlight>
                <a:srgbClr val="FFFFFF"/>
              </a:highlight>
            </a:endParaRPr>
          </a:p>
          <a:p>
            <a:pPr marL="0" lvl="0" indent="0" algn="l" rtl="0">
              <a:lnSpc>
                <a:spcPct val="115000"/>
              </a:lnSpc>
              <a:spcBef>
                <a:spcPts val="800"/>
              </a:spcBef>
              <a:spcAft>
                <a:spcPts val="800"/>
              </a:spcAft>
              <a:buClr>
                <a:schemeClr val="dk1"/>
              </a:buClr>
              <a:buSzPts val="1100"/>
              <a:buFont typeface="Arial"/>
              <a:buNone/>
            </a:pPr>
            <a:r>
              <a:rPr lang="en-US" sz="1800">
                <a:solidFill>
                  <a:srgbClr val="333333"/>
                </a:solidFill>
                <a:highlight>
                  <a:srgbClr val="FFFFFF"/>
                </a:highlight>
              </a:rPr>
              <a:t>If necessary, CDE may schedule a follow-up review within the year.</a:t>
            </a:r>
            <a:endParaRPr sz="1800">
              <a:solidFill>
                <a:srgbClr val="333333"/>
              </a:solidFill>
            </a:endParaRPr>
          </a:p>
        </p:txBody>
      </p:sp>
      <p:sp>
        <p:nvSpPr>
          <p:cNvPr id="132" name="Google Shape;132;p20"/>
          <p:cNvSpPr txBox="1">
            <a:spLocks noGrp="1"/>
          </p:cNvSpPr>
          <p:nvPr>
            <p:ph type="sldNum" idx="12"/>
          </p:nvPr>
        </p:nvSpPr>
        <p:spPr>
          <a:xfrm>
            <a:off x="86355" y="6356354"/>
            <a:ext cx="623700" cy="3651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1892</Words>
  <Application>Microsoft Office PowerPoint</Application>
  <PresentationFormat>Widescreen</PresentationFormat>
  <Paragraphs>145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Light Blue to Green Theme</vt:lpstr>
      <vt:lpstr>2018-19 Universal Review: Fiscal Requirements</vt:lpstr>
      <vt:lpstr>Topics</vt:lpstr>
      <vt:lpstr>Topics Continued </vt:lpstr>
      <vt:lpstr>Purpose of Monitoring</vt:lpstr>
      <vt:lpstr>Purpose of Monitoring: Fiscal Indicators</vt:lpstr>
      <vt:lpstr>Fiscal Indicators</vt:lpstr>
      <vt:lpstr>Monitoring Process: LEA Monitoring Report</vt:lpstr>
      <vt:lpstr>Monitoring Process: LEA Corrective Action Plan</vt:lpstr>
      <vt:lpstr>Monitoring Process: Follow-up to the Corrective Action Plan</vt:lpstr>
      <vt:lpstr>Fiscal Requirements: Overview</vt:lpstr>
      <vt:lpstr>Fiscal Requirements: Existing Processes</vt:lpstr>
      <vt:lpstr>Fiscal Requirements: Universal Review</vt:lpstr>
      <vt:lpstr>Fiscal Requirements: FR 9.1 SNS in Titles II-Part A and IV-Part A</vt:lpstr>
      <vt:lpstr>Fiscal Requirements: FR 9.1 Review Process </vt:lpstr>
      <vt:lpstr>Fiscal Requirements: FR 1.4 Rank Order</vt:lpstr>
      <vt:lpstr>Fiscal Requirements: FR 1.4 Review Process</vt:lpstr>
      <vt:lpstr>Questions or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Universal Review: Fiscal Requirements</dc:title>
  <dc:creator>Prael, Michelle</dc:creator>
  <cp:lastModifiedBy>Prael, Michelle</cp:lastModifiedBy>
  <cp:revision>1</cp:revision>
  <dcterms:modified xsi:type="dcterms:W3CDTF">2018-12-21T15:40:14Z</dcterms:modified>
</cp:coreProperties>
</file>