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263" r:id="rId2"/>
    <p:sldId id="376" r:id="rId3"/>
    <p:sldId id="294" r:id="rId4"/>
    <p:sldId id="363" r:id="rId5"/>
    <p:sldId id="364" r:id="rId6"/>
    <p:sldId id="365" r:id="rId7"/>
    <p:sldId id="328" r:id="rId8"/>
    <p:sldId id="366" r:id="rId9"/>
    <p:sldId id="367" r:id="rId10"/>
    <p:sldId id="332" r:id="rId11"/>
    <p:sldId id="368" r:id="rId12"/>
    <p:sldId id="330" r:id="rId13"/>
    <p:sldId id="369" r:id="rId14"/>
    <p:sldId id="370" r:id="rId15"/>
    <p:sldId id="371" r:id="rId16"/>
    <p:sldId id="373" r:id="rId17"/>
    <p:sldId id="372" r:id="rId18"/>
    <p:sldId id="374" r:id="rId19"/>
    <p:sldId id="310" r:id="rId20"/>
    <p:sldId id="288" r:id="rId21"/>
    <p:sldId id="375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, Jeremy" initials="MJ" lastIdx="0" clrIdx="0">
    <p:extLst>
      <p:ext uri="{19B8F6BF-5375-455C-9EA6-DF929625EA0E}">
        <p15:presenceInfo xmlns:p15="http://schemas.microsoft.com/office/powerpoint/2012/main" userId="S-1-5-21-170422339-1359699126-1544898942-57075" providerId="AD"/>
      </p:ext>
    </p:extLst>
  </p:cmAuthor>
  <p:cmAuthor id="2" name="Vassis, Barbara" initials="VB" lastIdx="8" clrIdx="1">
    <p:extLst>
      <p:ext uri="{19B8F6BF-5375-455C-9EA6-DF929625EA0E}">
        <p15:presenceInfo xmlns:p15="http://schemas.microsoft.com/office/powerpoint/2012/main" userId="S-1-5-21-170422339-1359699126-1544898942-78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670"/>
    <a:srgbClr val="6EC4E7"/>
    <a:srgbClr val="33CCFF"/>
    <a:srgbClr val="000000"/>
    <a:srgbClr val="EF7521"/>
    <a:srgbClr val="0066CC"/>
    <a:srgbClr val="FFC846"/>
    <a:srgbClr val="101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5394" autoAdjust="0"/>
  </p:normalViewPr>
  <p:slideViewPr>
    <p:cSldViewPr snapToGrid="0">
      <p:cViewPr varScale="1">
        <p:scale>
          <a:sx n="89" d="100"/>
          <a:sy n="89" d="100"/>
        </p:scale>
        <p:origin x="102" y="10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DF93798-580B-48C1-B28B-32A86AAF41D7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724FC45E-E158-403C-8973-C5B7C664F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71C41A5-5806-4D8C-9101-87111F98DC19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995EF9D-2794-47AA-B87D-5B456456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1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 for group:  How might this information</a:t>
            </a:r>
            <a:r>
              <a:rPr lang="en-US" baseline="0" dirty="0" smtClean="0">
                <a:solidFill>
                  <a:schemeClr val="tx1"/>
                </a:solidFill>
              </a:rPr>
              <a:t> inform your thinking about your logic model and the data that you’re trying to capture?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baseline="0" dirty="0" smtClean="0"/>
              <a:t>Experimental study: 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baseline="0" dirty="0" smtClean="0"/>
              <a:t>Quasi-experimental: 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baseline="0" dirty="0" smtClean="0"/>
              <a:t>Correlational Study:</a:t>
            </a:r>
          </a:p>
          <a:p>
            <a:pPr marL="171176" indent="-171176">
              <a:buFont typeface="Arial" panose="020B0604020202020204" pitchFamily="34" charset="0"/>
              <a:buChar char="•"/>
            </a:pPr>
            <a:r>
              <a:rPr lang="en-US" baseline="0" dirty="0" smtClean="0"/>
              <a:t>Demonstrates rationale: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190875"/>
            <a:ext cx="9144000" cy="1814513"/>
          </a:xfrm>
        </p:spPr>
        <p:txBody>
          <a:bodyPr lIns="0" tIns="0" rIns="0" bIns="0" anchor="t" anchorCtr="0"/>
          <a:lstStyle>
            <a:lvl1pPr algn="ctr">
              <a:lnSpc>
                <a:spcPct val="100000"/>
              </a:lnSpc>
              <a:defRPr sz="60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7713"/>
            <a:ext cx="9144000" cy="59636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title="Colorado Department of Educ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07" y="1823179"/>
            <a:ext cx="4491235" cy="819024"/>
          </a:xfrm>
          <a:prstGeom prst="rect">
            <a:avLst/>
          </a:prstGeom>
        </p:spPr>
      </p:pic>
      <p:pic>
        <p:nvPicPr>
          <p:cNvPr id="12" name="Picture 11" title="Header graphi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5" y="6356354"/>
            <a:ext cx="623711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9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5831205" cy="71323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23" y="6138863"/>
            <a:ext cx="1028753" cy="55882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0" y="6356354"/>
            <a:ext cx="623711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23" y="6138863"/>
            <a:ext cx="1028753" cy="558829"/>
          </a:xfrm>
          <a:prstGeom prst="rect">
            <a:avLst/>
          </a:prstGeom>
        </p:spPr>
      </p:pic>
      <p:pic>
        <p:nvPicPr>
          <p:cNvPr id="10" name="Picture 9" title="Header graphi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5821680" cy="71323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0" y="6356354"/>
            <a:ext cx="623711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Dkgreen to br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Gradient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70" y="6356354"/>
            <a:ext cx="62371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77" y="6164499"/>
            <a:ext cx="968978" cy="5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ark green file folder section divid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70" y="6356354"/>
            <a:ext cx="62371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77" y="6164499"/>
            <a:ext cx="968978" cy="5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Light green file folder section divid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6" name="Picture 5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77" y="6164499"/>
            <a:ext cx="968978" cy="5235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70" y="6356354"/>
            <a:ext cx="623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2" y="6356354"/>
            <a:ext cx="623711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0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0" r:id="rId4"/>
    <p:sldLayoutId id="2147483692" r:id="rId5"/>
    <p:sldLayoutId id="2147483693" r:id="rId6"/>
    <p:sldLayoutId id="214748368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olentino_a@cde.state.co.us" TargetMode="External"/><Relationship Id="rId2" Type="http://schemas.openxmlformats.org/officeDocument/2006/relationships/hyperlink" Target="mailto:vassis_b@cde.state.co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409" y="5942554"/>
            <a:ext cx="9144000" cy="596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ESEA Programs | December 2018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Comparability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8160232" cy="713232"/>
          </a:xfrm>
        </p:spPr>
        <p:txBody>
          <a:bodyPr/>
          <a:lstStyle/>
          <a:p>
            <a:r>
              <a:rPr lang="en-US" sz="2800" b="1" dirty="0" smtClean="0"/>
              <a:t>CDE is trying to eliminate the online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893314"/>
          </a:xfrm>
        </p:spPr>
        <p:txBody>
          <a:bodyPr/>
          <a:lstStyle/>
          <a:p>
            <a:r>
              <a:rPr lang="en-US" dirty="0" smtClean="0"/>
              <a:t>Pending EDAC Approval . . . </a:t>
            </a:r>
          </a:p>
          <a:p>
            <a:r>
              <a:rPr lang="en-US" dirty="0" smtClean="0"/>
              <a:t>CDE will conduct comparability analyses based on FTE using December HR collection data.</a:t>
            </a:r>
          </a:p>
          <a:p>
            <a:r>
              <a:rPr lang="en-US" dirty="0" smtClean="0"/>
              <a:t>Hope to alleviate burden on districts.</a:t>
            </a:r>
          </a:p>
          <a:p>
            <a:r>
              <a:rPr lang="en-US" dirty="0" smtClean="0"/>
              <a:t>Like online system in the past, FTE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Include </a:t>
            </a:r>
            <a:r>
              <a:rPr lang="en-US" smtClean="0"/>
              <a:t>FTE of teachers paid </a:t>
            </a:r>
            <a:r>
              <a:rPr lang="en-US" dirty="0" smtClean="0"/>
              <a:t>from state and local funds (in full or part).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Exclude paraprofessionals, administrators, librarians, etc., and teachers paid with Federal funds.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CDE will not be able to access HR data until April or May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983" y="6026140"/>
            <a:ext cx="5831205" cy="713232"/>
          </a:xfrm>
        </p:spPr>
        <p:txBody>
          <a:bodyPr/>
          <a:lstStyle/>
          <a:p>
            <a:r>
              <a:rPr lang="en-US" dirty="0" smtClean="0"/>
              <a:t>Visual Representation 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38200" y="1463040"/>
            <a:ext cx="5131793" cy="4351338"/>
          </a:xfrm>
          <a:ln>
            <a:solidFill>
              <a:srgbClr val="000000"/>
            </a:solidFill>
          </a:ln>
        </p:spPr>
        <p:txBody>
          <a:bodyPr/>
          <a:lstStyle/>
          <a:p>
            <a:pPr marL="45720" indent="0" algn="ctr">
              <a:buNone/>
            </a:pPr>
            <a:r>
              <a:rPr lang="en-US" altLang="en-US" sz="2000" u="sng" dirty="0" smtClean="0">
                <a:solidFill>
                  <a:srgbClr val="FF0000"/>
                </a:solidFill>
              </a:rPr>
              <a:t>ALL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schools </a:t>
            </a:r>
            <a:r>
              <a:rPr lang="en-US" altLang="en-US" sz="2000" dirty="0" smtClean="0">
                <a:solidFill>
                  <a:srgbClr val="FF0000"/>
                </a:solidFill>
              </a:rPr>
              <a:t>in grade span Title I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sz="half" idx="4294967295"/>
          </p:nvPr>
        </p:nvSpPr>
        <p:spPr>
          <a:xfrm>
            <a:off x="6199456" y="1441450"/>
            <a:ext cx="4833038" cy="4372928"/>
          </a:xfrm>
          <a:ln>
            <a:solidFill>
              <a:srgbClr val="000000"/>
            </a:solidFill>
          </a:ln>
        </p:spPr>
        <p:txBody>
          <a:bodyPr/>
          <a:lstStyle/>
          <a:p>
            <a:pPr marL="45720" indent="0" algn="ctr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N</a:t>
            </a:r>
            <a:r>
              <a:rPr lang="en-US" altLang="en-US" sz="2000" dirty="0" smtClean="0">
                <a:solidFill>
                  <a:srgbClr val="FF0000"/>
                </a:solidFill>
              </a:rPr>
              <a:t>ot </a:t>
            </a:r>
            <a:r>
              <a:rPr lang="en-US" altLang="en-US" sz="2000" dirty="0">
                <a:solidFill>
                  <a:srgbClr val="FF0000"/>
                </a:solidFill>
              </a:rPr>
              <a:t>all schools </a:t>
            </a:r>
            <a:r>
              <a:rPr lang="en-US" altLang="en-US" sz="2000" dirty="0" smtClean="0">
                <a:solidFill>
                  <a:srgbClr val="FF0000"/>
                </a:solidFill>
              </a:rPr>
              <a:t>in grade span Title 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85041" y="197439"/>
            <a:ext cx="4103694" cy="1330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Each school’s state/local student-teacher ratio must be within 10% of the average</a:t>
            </a:r>
            <a:endParaRPr lang="en-US" sz="2000" dirty="0"/>
          </a:p>
        </p:txBody>
      </p:sp>
      <p:cxnSp>
        <p:nvCxnSpPr>
          <p:cNvPr id="9" name="Straight Arrow Connector 8" title="Arrow showing money to title i schools"/>
          <p:cNvCxnSpPr/>
          <p:nvPr/>
        </p:nvCxnSpPr>
        <p:spPr>
          <a:xfrm flipV="1">
            <a:off x="3543330" y="3748746"/>
            <a:ext cx="270505" cy="11519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Arrow showing money to title i schools"/>
          <p:cNvCxnSpPr/>
          <p:nvPr/>
        </p:nvCxnSpPr>
        <p:spPr>
          <a:xfrm flipV="1">
            <a:off x="3813835" y="4401163"/>
            <a:ext cx="558817" cy="69164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title="Arrow showing money to title i schools"/>
          <p:cNvCxnSpPr>
            <a:endCxn id="16" idx="2"/>
          </p:cNvCxnSpPr>
          <p:nvPr/>
        </p:nvCxnSpPr>
        <p:spPr>
          <a:xfrm flipV="1">
            <a:off x="2839475" y="3169913"/>
            <a:ext cx="229508" cy="205494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Arrow showing money to title i schools"/>
          <p:cNvCxnSpPr/>
          <p:nvPr/>
        </p:nvCxnSpPr>
        <p:spPr>
          <a:xfrm flipH="1" flipV="1">
            <a:off x="2658179" y="4259875"/>
            <a:ext cx="172123" cy="83293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schoo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2" y="2815736"/>
            <a:ext cx="824259" cy="8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title i scho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51" y="3481846"/>
            <a:ext cx="768477" cy="9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tle i schoo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 r="13573"/>
          <a:stretch/>
        </p:blipFill>
        <p:spPr bwMode="auto">
          <a:xfrm>
            <a:off x="1888674" y="3408975"/>
            <a:ext cx="941628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title i sch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52" y="2157803"/>
            <a:ext cx="803262" cy="10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 descr="Circle showing the money that goes to all title i schools "/>
          <p:cNvSpPr/>
          <p:nvPr/>
        </p:nvSpPr>
        <p:spPr>
          <a:xfrm>
            <a:off x="1676430" y="2117313"/>
            <a:ext cx="3612305" cy="27834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 descr="money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18" y="4507800"/>
            <a:ext cx="1231183" cy="11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928800" y="0"/>
            <a:ext cx="4103694" cy="1189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i="0" kern="1200" cap="none" spc="200" baseline="0">
                <a:ln>
                  <a:noFill/>
                </a:ln>
                <a:solidFill>
                  <a:schemeClr val="bg1"/>
                </a:solidFill>
                <a:effectLst/>
                <a:latin typeface="Museo Slab 500"/>
                <a:ea typeface="+mj-ea"/>
                <a:cs typeface="Museo Slab 500"/>
              </a:defRPr>
            </a:lvl1pPr>
          </a:lstStyle>
          <a:p>
            <a:r>
              <a:rPr lang="en-US" sz="2000" dirty="0" smtClean="0"/>
              <a:t>Title I school’s state/local student-teacher ratio cannot exceed non-Title I average by more than 10%</a:t>
            </a:r>
            <a:endParaRPr lang="en-US" sz="2000" dirty="0"/>
          </a:p>
        </p:txBody>
      </p:sp>
      <p:pic>
        <p:nvPicPr>
          <p:cNvPr id="19" name="Picture 6" descr="non title i school 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7982" r="27795" b="16587"/>
          <a:stretch/>
        </p:blipFill>
        <p:spPr bwMode="auto">
          <a:xfrm>
            <a:off x="9420854" y="3509439"/>
            <a:ext cx="898525" cy="9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non title i school 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7982" r="27795" b="16587"/>
          <a:stretch/>
        </p:blipFill>
        <p:spPr bwMode="auto">
          <a:xfrm>
            <a:off x="9447954" y="2439612"/>
            <a:ext cx="898525" cy="9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non title i school 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7982" r="27795" b="16587"/>
          <a:stretch/>
        </p:blipFill>
        <p:spPr bwMode="auto">
          <a:xfrm>
            <a:off x="8229530" y="2342516"/>
            <a:ext cx="898525" cy="9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non title i school 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7982" r="27795" b="16587"/>
          <a:stretch/>
        </p:blipFill>
        <p:spPr bwMode="auto">
          <a:xfrm>
            <a:off x="8381929" y="3490231"/>
            <a:ext cx="898525" cy="9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 descr="Circle showing all the non title schools together "/>
          <p:cNvSpPr/>
          <p:nvPr/>
        </p:nvSpPr>
        <p:spPr>
          <a:xfrm>
            <a:off x="7896062" y="2160018"/>
            <a:ext cx="2619374" cy="2571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7" descr="title i school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44" y="4283309"/>
            <a:ext cx="768477" cy="9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title i school 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93" y="3059661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 descr="money to title i schools "/>
          <p:cNvCxnSpPr/>
          <p:nvPr/>
        </p:nvCxnSpPr>
        <p:spPr>
          <a:xfrm>
            <a:off x="7078938" y="3109043"/>
            <a:ext cx="271463" cy="2221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money to title i schools "/>
          <p:cNvCxnSpPr>
            <a:stCxn id="28" idx="2"/>
          </p:cNvCxnSpPr>
          <p:nvPr/>
        </p:nvCxnSpPr>
        <p:spPr>
          <a:xfrm>
            <a:off x="7101953" y="3181914"/>
            <a:ext cx="277741" cy="155299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0" descr="mon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61" y="2003261"/>
            <a:ext cx="1231183" cy="11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4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86962"/>
            <a:ext cx="10363200" cy="4070837"/>
          </a:xfrm>
        </p:spPr>
        <p:txBody>
          <a:bodyPr/>
          <a:lstStyle/>
          <a:p>
            <a:r>
              <a:rPr lang="en-US" altLang="en-US" sz="3200" dirty="0"/>
              <a:t>If District does not demonstrate comparability by FTE method for the grade span, </a:t>
            </a:r>
            <a:r>
              <a:rPr lang="en-US" sz="3200" dirty="0"/>
              <a:t>CDE </a:t>
            </a:r>
            <a:r>
              <a:rPr lang="en-US" sz="3200" dirty="0" smtClean="0"/>
              <a:t>will, when possible, conduct </a:t>
            </a:r>
            <a:r>
              <a:rPr lang="en-US" sz="3200" dirty="0"/>
              <a:t>FTE analyses </a:t>
            </a:r>
            <a:r>
              <a:rPr lang="en-US" sz="3200" dirty="0" smtClean="0"/>
              <a:t>separately </a:t>
            </a:r>
            <a:r>
              <a:rPr lang="en-US" sz="3200" dirty="0"/>
              <a:t>on high- and low-e</a:t>
            </a:r>
            <a:r>
              <a:rPr lang="en-US" altLang="en-US" sz="3200" dirty="0"/>
              <a:t>nrollment schools first, and then high- and low-poverty schools.</a:t>
            </a:r>
            <a:br>
              <a:rPr lang="en-US" alt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en-US" sz="3200" dirty="0" smtClean="0"/>
              <a:t>If district does not demonstrate comparability based on CDE’s FTE </a:t>
            </a:r>
            <a:r>
              <a:rPr lang="en-US" altLang="en-US" sz="3200" dirty="0"/>
              <a:t>analyses, district will have to use the per-pupil allocation (PPA) option.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5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3529"/>
            <a:ext cx="8633197" cy="947630"/>
          </a:xfrm>
        </p:spPr>
        <p:txBody>
          <a:bodyPr/>
          <a:lstStyle/>
          <a:p>
            <a:r>
              <a:rPr lang="en-US" sz="3200" dirty="0" smtClean="0"/>
              <a:t>Per-Pupil Allocation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21" y="1496284"/>
            <a:ext cx="10515600" cy="4860070"/>
          </a:xfrm>
        </p:spPr>
        <p:txBody>
          <a:bodyPr/>
          <a:lstStyle/>
          <a:p>
            <a:pPr marL="1143000" lvl="1" indent="-457200"/>
            <a:r>
              <a:rPr lang="en-US" altLang="en-US" sz="2800" dirty="0" smtClean="0">
                <a:latin typeface="Trebuchet MS" panose="020B0603020202020204" pitchFamily="34" charset="0"/>
              </a:rPr>
              <a:t>Based </a:t>
            </a:r>
            <a:r>
              <a:rPr lang="en-US" altLang="en-US" sz="2800" dirty="0">
                <a:latin typeface="Trebuchet MS" panose="020B0603020202020204" pitchFamily="34" charset="0"/>
              </a:rPr>
              <a:t>on per-pupil allocation of state and local funds for “educational materials and resources.”</a:t>
            </a:r>
          </a:p>
          <a:p>
            <a:pPr marL="1143000" lvl="1" indent="-457200"/>
            <a:r>
              <a:rPr lang="en-US" altLang="en-US" sz="2800" dirty="0">
                <a:latin typeface="Trebuchet MS" panose="020B0603020202020204" pitchFamily="34" charset="0"/>
              </a:rPr>
              <a:t>If all schools in grade span are Title I, each school’s per-pupil allocation should fall within 10% </a:t>
            </a:r>
            <a:r>
              <a:rPr lang="en-US" altLang="en-US" sz="2800" dirty="0" smtClean="0">
                <a:latin typeface="Trebuchet MS" panose="020B0603020202020204" pitchFamily="34" charset="0"/>
              </a:rPr>
              <a:t>(</a:t>
            </a:r>
            <a:r>
              <a:rPr lang="en-US" altLang="en-US" sz="2800" dirty="0">
                <a:latin typeface="Trebuchet MS" panose="020B0603020202020204" pitchFamily="34" charset="0"/>
              </a:rPr>
              <a:t>90% - 110%) of the average per-pupil allocation. </a:t>
            </a:r>
          </a:p>
          <a:p>
            <a:pPr marL="1143000" lvl="1" indent="-457200"/>
            <a:r>
              <a:rPr lang="en-US" altLang="en-US" sz="2800" dirty="0">
                <a:latin typeface="Trebuchet MS" panose="020B0603020202020204" pitchFamily="34" charset="0"/>
              </a:rPr>
              <a:t>If not all schools are Title I, each Title I school’s per-pupil allocation should be 90% or more of the non-Title I school average.</a:t>
            </a:r>
          </a:p>
          <a:p>
            <a:pPr marL="1143000" lvl="1" indent="-457200"/>
            <a:r>
              <a:rPr lang="en-US" altLang="en-US" sz="2800" dirty="0">
                <a:solidFill>
                  <a:srgbClr val="00B050"/>
                </a:solidFill>
                <a:latin typeface="Trebuchet MS" panose="020B0603020202020204" pitchFamily="34" charset="0"/>
              </a:rPr>
              <a:t>CDE will not be able to conduct these analyses for districts.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7624204" cy="713232"/>
          </a:xfrm>
        </p:spPr>
        <p:txBody>
          <a:bodyPr/>
          <a:lstStyle/>
          <a:p>
            <a:r>
              <a:rPr lang="en-US" sz="3600" dirty="0"/>
              <a:t>Included in Per-Pupil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sz="3600" kern="0" dirty="0">
                <a:solidFill>
                  <a:srgbClr val="000000"/>
                </a:solidFill>
              </a:rPr>
              <a:t>All educational and instructional resources purchased with state and local funds:</a:t>
            </a:r>
          </a:p>
          <a:p>
            <a:pPr marL="342900" indent="-342900"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–"/>
              <a:defRPr/>
            </a:pPr>
            <a:r>
              <a:rPr lang="en-US" sz="3200" kern="0" dirty="0">
                <a:solidFill>
                  <a:srgbClr val="000000"/>
                </a:solidFill>
              </a:rPr>
              <a:t>Salaries and benefits for teachers, librarian, instructional coaches, paras and aides, principal, etc.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sz="3200" kern="0" dirty="0">
                <a:solidFill>
                  <a:srgbClr val="000000"/>
                </a:solidFill>
              </a:rPr>
              <a:t>Curriculum materials, educational software, manuals—hardware in some circumstances.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sz="3200" kern="0" dirty="0">
                <a:solidFill>
                  <a:srgbClr val="000000"/>
                </a:solidFill>
              </a:rPr>
              <a:t>Field trip costs.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4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274321"/>
            <a:ext cx="9169225" cy="713232"/>
          </a:xfrm>
        </p:spPr>
        <p:txBody>
          <a:bodyPr/>
          <a:lstStyle/>
          <a:p>
            <a:r>
              <a:rPr lang="en-US" altLang="en-US" sz="3600" dirty="0"/>
              <a:t>Not included in Per-Pupil Allocation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Transportation and cafeteria costs.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Resources/materials purchased with funds other than state/local.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Office staff not directly involved in educational activities: secretaries, counselors, nurses,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After-school or extracurricular activities: sports, clubs, newspaper,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Operating costs:  HVAC, electricity, building lease, etc.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4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Consolidated Districts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en-US" sz="3200" dirty="0"/>
              <a:t>LEAs operating Consolidated Schoolwide programs may continue to submit the PPA alternative spreadsheets in advance due to </a:t>
            </a:r>
            <a:r>
              <a:rPr lang="en-US" sz="3200" dirty="0" smtClean="0"/>
              <a:t>CDE’s inability </a:t>
            </a:r>
            <a:r>
              <a:rPr lang="en-US" sz="3200" dirty="0"/>
              <a:t>to assign the teacher funding sources necessary to use the FTE method.</a:t>
            </a:r>
            <a:endParaRPr lang="en-US" alt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sz="2800" dirty="0" smtClean="0">
                <a:solidFill>
                  <a:srgbClr val="000000"/>
                </a:solidFill>
              </a:rPr>
              <a:t>Classroom </a:t>
            </a:r>
            <a:r>
              <a:rPr lang="en-US" altLang="en-US" sz="2800" dirty="0">
                <a:solidFill>
                  <a:srgbClr val="000000"/>
                </a:solidFill>
              </a:rPr>
              <a:t>teacher FTE only </a:t>
            </a:r>
            <a:r>
              <a:rPr lang="en-US" altLang="en-US" sz="2800" dirty="0" smtClean="0">
                <a:solidFill>
                  <a:srgbClr val="000000"/>
                </a:solidFill>
              </a:rPr>
              <a:t>OR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All education resources &amp; materials</a:t>
            </a:r>
          </a:p>
          <a:p>
            <a:r>
              <a:rPr lang="en-US" dirty="0">
                <a:solidFill>
                  <a:srgbClr val="00B050"/>
                </a:solidFill>
              </a:rPr>
              <a:t>Districts using per-pupil allocation method must submit copies of budgets and expenditures.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4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Title I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528046"/>
            <a:ext cx="3400313" cy="328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All schools in grade span Title I</a:t>
            </a:r>
            <a:endParaRPr lang="en-US" sz="4000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This is an image of the form that shows whether schools or comparable or not. The sheet calcualtes based on the method you pick " title="Per pupila llocation comparability calcul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9904" r="32857" b="13142"/>
          <a:stretch>
            <a:fillRect/>
          </a:stretch>
        </p:blipFill>
        <p:spPr bwMode="auto">
          <a:xfrm>
            <a:off x="4603531" y="73619"/>
            <a:ext cx="6448522" cy="678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6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and Non Title I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774" y="2654449"/>
            <a:ext cx="4422289" cy="154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Not all schools in grade span Title I</a:t>
            </a:r>
            <a:endParaRPr lang="en-US" sz="4000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The same as before but shows where you put title i schools and non title i schools so the sheet can caluclate comparability " title="Per pupil allocation comparability calculation: Not all schools title i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r="64679" b="6287"/>
          <a:stretch/>
        </p:blipFill>
        <p:spPr bwMode="auto">
          <a:xfrm>
            <a:off x="5646683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3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82947"/>
            <a:ext cx="9907370" cy="713232"/>
          </a:xfrm>
        </p:spPr>
        <p:txBody>
          <a:bodyPr/>
          <a:lstStyle/>
          <a:p>
            <a:r>
              <a:rPr lang="en-US" sz="4000" dirty="0" smtClean="0"/>
              <a:t>Which Students Count for Enrollment?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60374" y="1338263"/>
            <a:ext cx="10890797" cy="41008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dirty="0" smtClean="0"/>
              <a:t>K-12 students—no PK </a:t>
            </a:r>
            <a:r>
              <a:rPr lang="en-US" sz="3600" dirty="0"/>
              <a:t>or </a:t>
            </a:r>
            <a:r>
              <a:rPr lang="en-US" sz="3600" dirty="0" smtClean="0"/>
              <a:t>younger.</a:t>
            </a:r>
          </a:p>
          <a:p>
            <a:pPr>
              <a:spcBef>
                <a:spcPts val="0"/>
              </a:spcBef>
              <a:defRPr/>
            </a:pPr>
            <a:endParaRPr lang="en-US" sz="3600" dirty="0"/>
          </a:p>
          <a:p>
            <a:pPr>
              <a:spcBef>
                <a:spcPts val="0"/>
              </a:spcBef>
              <a:defRPr/>
            </a:pPr>
            <a:r>
              <a:rPr lang="en-US" sz="3600" dirty="0" smtClean="0"/>
              <a:t>Kindergarten </a:t>
            </a:r>
            <a:r>
              <a:rPr lang="en-US" sz="3600" dirty="0"/>
              <a:t>students </a:t>
            </a:r>
            <a:r>
              <a:rPr lang="en-US" sz="3600" dirty="0" smtClean="0"/>
              <a:t>enrolled </a:t>
            </a:r>
            <a:r>
              <a:rPr lang="en-US" sz="3600" dirty="0"/>
              <a:t>only </a:t>
            </a:r>
            <a:r>
              <a:rPr lang="en-US" sz="3600" dirty="0" smtClean="0"/>
              <a:t>half-time count </a:t>
            </a:r>
            <a:r>
              <a:rPr lang="en-US" sz="3600" dirty="0"/>
              <a:t>as </a:t>
            </a:r>
            <a:r>
              <a:rPr lang="en-US" sz="3600" dirty="0" smtClean="0"/>
              <a:t>full </a:t>
            </a:r>
            <a:r>
              <a:rPr lang="en-US" sz="3600" dirty="0"/>
              <a:t>student.  Enrollment is a head </a:t>
            </a:r>
            <a:r>
              <a:rPr lang="en-US" sz="3600" dirty="0" smtClean="0"/>
              <a:t>count.</a:t>
            </a:r>
          </a:p>
          <a:p>
            <a:pPr>
              <a:spcBef>
                <a:spcPts val="0"/>
              </a:spcBef>
              <a:defRPr/>
            </a:pPr>
            <a:endParaRPr lang="en-US" sz="3600" dirty="0" smtClean="0"/>
          </a:p>
          <a:p>
            <a:pPr>
              <a:spcBef>
                <a:spcPts val="0"/>
              </a:spcBef>
              <a:defRPr/>
            </a:pPr>
            <a:r>
              <a:rPr lang="en-US" sz="3600" dirty="0" smtClean="0"/>
              <a:t>CDE will use 2018 October Count for the 2018-19 analyses.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5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274321"/>
            <a:ext cx="7964072" cy="713232"/>
          </a:xfrm>
        </p:spPr>
        <p:txBody>
          <a:bodyPr/>
          <a:lstStyle/>
          <a:p>
            <a:r>
              <a:rPr lang="en-US" sz="2000" dirty="0" smtClean="0"/>
              <a:t>Title I $$$ intended to provide extra resources to low- performing students from low-income neighborhoods.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2" y="1463040"/>
            <a:ext cx="10920046" cy="4351338"/>
          </a:xfrm>
        </p:spPr>
        <p:txBody>
          <a:bodyPr/>
          <a:lstStyle/>
          <a:p>
            <a:r>
              <a:rPr lang="en-US" sz="2000" dirty="0" smtClean="0"/>
              <a:t>Title I’s purpose is </a:t>
            </a:r>
            <a:r>
              <a:rPr lang="en-US" sz="2000" dirty="0"/>
              <a:t>to ensure that all children have a fair, equal, and significant opportunity to obtain a high-quality education and </a:t>
            </a:r>
            <a:r>
              <a:rPr lang="en-US" sz="2000" dirty="0" smtClean="0"/>
              <a:t>reach proficiency </a:t>
            </a:r>
            <a:r>
              <a:rPr lang="en-US" sz="2000" dirty="0"/>
              <a:t>on challenging State academic achievement standards and state academic assessments. </a:t>
            </a:r>
            <a:r>
              <a:rPr lang="en-US" sz="2000" dirty="0" smtClean="0"/>
              <a:t>Title I $$$ are used to: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Ensure </a:t>
            </a:r>
            <a:r>
              <a:rPr lang="en-US" sz="1600" dirty="0"/>
              <a:t>that high-quality </a:t>
            </a:r>
            <a:r>
              <a:rPr lang="en-US" sz="1600" dirty="0" smtClean="0"/>
              <a:t>assessments</a:t>
            </a:r>
            <a:r>
              <a:rPr lang="en-US" sz="1600" dirty="0"/>
              <a:t>, accountability systems, teacher </a:t>
            </a:r>
            <a:r>
              <a:rPr lang="en-US" sz="1600" dirty="0" smtClean="0"/>
              <a:t>prep </a:t>
            </a:r>
            <a:r>
              <a:rPr lang="en-US" sz="1600" dirty="0"/>
              <a:t>and training, curriculum, and instructional materials are aligned with challenging State academic </a:t>
            </a:r>
            <a:r>
              <a:rPr lang="en-US" sz="1600" dirty="0" smtClean="0"/>
              <a:t>standards;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Meet </a:t>
            </a:r>
            <a:r>
              <a:rPr lang="en-US" sz="1600" dirty="0"/>
              <a:t>the educational needs of low-achieving children in </a:t>
            </a:r>
            <a:r>
              <a:rPr lang="en-US" sz="1600" dirty="0" smtClean="0"/>
              <a:t>the </a:t>
            </a:r>
            <a:r>
              <a:rPr lang="en-US" sz="1600" dirty="0"/>
              <a:t>highest-poverty schools, </a:t>
            </a:r>
            <a:r>
              <a:rPr lang="en-US" sz="1600" dirty="0" smtClean="0"/>
              <a:t>ELs, </a:t>
            </a:r>
            <a:r>
              <a:rPr lang="en-US" sz="1600" dirty="0"/>
              <a:t>migratory </a:t>
            </a:r>
            <a:r>
              <a:rPr lang="en-US" sz="1600" dirty="0" smtClean="0"/>
              <a:t>students, students </a:t>
            </a:r>
            <a:r>
              <a:rPr lang="en-US" sz="1600" dirty="0"/>
              <a:t>with disabilities, Indian children, neglected or delinquent children, and young children in need of reading assistance;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Close </a:t>
            </a:r>
            <a:r>
              <a:rPr lang="en-US" sz="1600" dirty="0"/>
              <a:t>the achievement </a:t>
            </a:r>
            <a:r>
              <a:rPr lang="en-US" sz="1600" dirty="0" smtClean="0"/>
              <a:t>gap, </a:t>
            </a:r>
            <a:r>
              <a:rPr lang="en-US" sz="1600" dirty="0"/>
              <a:t>especially </a:t>
            </a:r>
            <a:r>
              <a:rPr lang="en-US" sz="1600" dirty="0" smtClean="0"/>
              <a:t>between </a:t>
            </a:r>
            <a:r>
              <a:rPr lang="en-US" sz="1600" dirty="0"/>
              <a:t>minority and </a:t>
            </a:r>
            <a:r>
              <a:rPr lang="en-US" sz="1600" dirty="0" smtClean="0"/>
              <a:t>non-minority </a:t>
            </a:r>
            <a:r>
              <a:rPr lang="en-US" sz="1600" dirty="0"/>
              <a:t>students, and between </a:t>
            </a:r>
            <a:r>
              <a:rPr lang="en-US" sz="1600" dirty="0" smtClean="0"/>
              <a:t>economically disadvantaged students and </a:t>
            </a:r>
            <a:r>
              <a:rPr lang="en-US" sz="1600" dirty="0"/>
              <a:t>their more advantaged peers;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Distribute </a:t>
            </a:r>
            <a:r>
              <a:rPr lang="en-US" sz="1600" dirty="0"/>
              <a:t>and </a:t>
            </a:r>
            <a:r>
              <a:rPr lang="en-US" sz="1600" dirty="0" smtClean="0"/>
              <a:t>target </a:t>
            </a:r>
            <a:r>
              <a:rPr lang="en-US" sz="1600" dirty="0"/>
              <a:t>resources sufficiently to make a difference to </a:t>
            </a:r>
            <a:r>
              <a:rPr lang="en-US" sz="1600" dirty="0" smtClean="0"/>
              <a:t>LEAs </a:t>
            </a:r>
            <a:r>
              <a:rPr lang="en-US" sz="1600" dirty="0"/>
              <a:t>and schools where needs are greatest;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Provide </a:t>
            </a:r>
            <a:r>
              <a:rPr lang="en-US" sz="1600" dirty="0">
                <a:solidFill>
                  <a:srgbClr val="00B050"/>
                </a:solidFill>
              </a:rPr>
              <a:t>children </a:t>
            </a:r>
            <a:r>
              <a:rPr lang="en-US" sz="1600" dirty="0" smtClean="0">
                <a:solidFill>
                  <a:srgbClr val="00B050"/>
                </a:solidFill>
              </a:rPr>
              <a:t>enriched </a:t>
            </a:r>
            <a:r>
              <a:rPr lang="en-US" sz="1600" dirty="0">
                <a:solidFill>
                  <a:srgbClr val="00B050"/>
                </a:solidFill>
              </a:rPr>
              <a:t>and accelerated educational </a:t>
            </a:r>
            <a:r>
              <a:rPr lang="en-US" sz="1600" dirty="0" smtClean="0">
                <a:solidFill>
                  <a:srgbClr val="00B050"/>
                </a:solidFill>
              </a:rPr>
              <a:t>programs, </a:t>
            </a:r>
            <a:r>
              <a:rPr lang="en-US" sz="1600" dirty="0">
                <a:solidFill>
                  <a:srgbClr val="00B050"/>
                </a:solidFill>
              </a:rPr>
              <a:t>including the use of schoolwide programs or additional services that increase the amount and quality of instructional 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Promote </a:t>
            </a:r>
            <a:r>
              <a:rPr lang="en-US" sz="1600" dirty="0"/>
              <a:t>schoolwide reform and </a:t>
            </a:r>
            <a:r>
              <a:rPr lang="en-US" sz="1600" dirty="0" smtClean="0"/>
              <a:t>ensure children’s </a:t>
            </a:r>
            <a:r>
              <a:rPr lang="en-US" sz="1600" dirty="0"/>
              <a:t>access </a:t>
            </a:r>
            <a:r>
              <a:rPr lang="en-US" sz="1600" dirty="0" smtClean="0"/>
              <a:t>to </a:t>
            </a:r>
            <a:r>
              <a:rPr lang="en-US" sz="1600" dirty="0"/>
              <a:t>effective, </a:t>
            </a:r>
            <a:r>
              <a:rPr lang="en-US" sz="1600" dirty="0" smtClean="0"/>
              <a:t>scientifically-based </a:t>
            </a:r>
            <a:r>
              <a:rPr lang="en-US" sz="1600" dirty="0"/>
              <a:t>instructional strategies and challenging academic </a:t>
            </a:r>
            <a:r>
              <a:rPr lang="en-US" sz="1600" dirty="0" smtClean="0"/>
              <a:t>content.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1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2163"/>
            <a:ext cx="10477500" cy="2387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Contacts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Barbara </a:t>
            </a:r>
            <a:r>
              <a:rPr lang="en-US" dirty="0" err="1" smtClean="0"/>
              <a:t>Vassis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vassis_b@cde.state.co.us</a:t>
            </a:r>
            <a:endParaRPr lang="en-US" dirty="0" smtClean="0"/>
          </a:p>
          <a:p>
            <a:r>
              <a:rPr lang="en-US" smtClean="0"/>
              <a:t>303.866.6065</a:t>
            </a:r>
            <a:endParaRPr lang="en-US" dirty="0" smtClean="0"/>
          </a:p>
          <a:p>
            <a:endParaRPr lang="en-US" dirty="0"/>
          </a:p>
          <a:p>
            <a:r>
              <a:rPr lang="en-US" smtClean="0"/>
              <a:t>Alexandra </a:t>
            </a:r>
            <a:r>
              <a:rPr lang="en-US" dirty="0" smtClean="0"/>
              <a:t>Tolentino</a:t>
            </a:r>
          </a:p>
          <a:p>
            <a:r>
              <a:rPr lang="en-US" dirty="0" smtClean="0">
                <a:hlinkClick r:id="rId3"/>
              </a:rPr>
              <a:t>tolentino_a@cde.state.co.us</a:t>
            </a:r>
            <a:endParaRPr lang="en-US" dirty="0" smtClean="0"/>
          </a:p>
          <a:p>
            <a:r>
              <a:rPr lang="en-US" smtClean="0"/>
              <a:t>303.866.4571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4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6240780" cy="713232"/>
          </a:xfrm>
        </p:spPr>
        <p:txBody>
          <a:bodyPr/>
          <a:lstStyle/>
          <a:p>
            <a:r>
              <a:rPr lang="en-US" sz="3200" dirty="0"/>
              <a:t>Districts may get Title IA $$ </a:t>
            </a:r>
            <a:r>
              <a:rPr lang="en-US" sz="3200" dirty="0" smtClean="0"/>
              <a:t>IF: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7070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Educational </a:t>
            </a:r>
            <a:r>
              <a:rPr lang="en-US" dirty="0"/>
              <a:t>services paid with state and local funds in Title I schools are “comparable” to those in non-Title I schools (in same grade span—EMH).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50292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Title IA funds are earmarked </a:t>
            </a:r>
            <a:r>
              <a:rPr lang="en-US" dirty="0" smtClean="0"/>
              <a:t>for extra </a:t>
            </a:r>
            <a:r>
              <a:rPr lang="en-US" dirty="0"/>
              <a:t>resources to poorly performing students from low-income neighborhoods—above and beyond services provided through state and local funds.</a:t>
            </a: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If Title IA </a:t>
            </a:r>
            <a:r>
              <a:rPr lang="en-US" dirty="0" smtClean="0"/>
              <a:t>$$$ </a:t>
            </a:r>
            <a:r>
              <a:rPr lang="en-US" dirty="0"/>
              <a:t>is spent on the </a:t>
            </a:r>
            <a:r>
              <a:rPr lang="en-US" dirty="0" smtClean="0"/>
              <a:t>basics:</a:t>
            </a:r>
          </a:p>
          <a:p>
            <a:pPr marL="1143000" lvl="1" indent="-457200">
              <a:defRPr/>
            </a:pPr>
            <a:r>
              <a:rPr lang="en-US" dirty="0" smtClean="0">
                <a:solidFill>
                  <a:srgbClr val="00B050"/>
                </a:solidFill>
              </a:rPr>
              <a:t>Students </a:t>
            </a:r>
            <a:r>
              <a:rPr lang="en-US" dirty="0">
                <a:solidFill>
                  <a:srgbClr val="00B050"/>
                </a:solidFill>
              </a:rPr>
              <a:t>don’t receive extra resources the law intended them to have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1143000" lvl="1" indent="-457200">
              <a:defRPr/>
            </a:pPr>
            <a:r>
              <a:rPr lang="en-US" dirty="0" smtClean="0">
                <a:solidFill>
                  <a:srgbClr val="00B050"/>
                </a:solidFill>
              </a:rPr>
              <a:t>Title I is not fulfilling its purpose to enrich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dirty="0" smtClean="0">
                <a:solidFill>
                  <a:srgbClr val="00B050"/>
                </a:solidFill>
              </a:rPr>
              <a:t>accelerate </a:t>
            </a:r>
            <a:r>
              <a:rPr lang="en-US" dirty="0">
                <a:solidFill>
                  <a:srgbClr val="00B050"/>
                </a:solidFill>
              </a:rPr>
              <a:t>educational </a:t>
            </a:r>
            <a:r>
              <a:rPr lang="en-US" dirty="0" smtClean="0">
                <a:solidFill>
                  <a:srgbClr val="00B050"/>
                </a:solidFill>
              </a:rPr>
              <a:t>programs.</a:t>
            </a:r>
            <a:endParaRPr lang="en-US" dirty="0">
              <a:solidFill>
                <a:srgbClr val="00B050"/>
              </a:solidFill>
            </a:endParaRPr>
          </a:p>
          <a:p>
            <a:pPr marL="1143000" lvl="1" indent="-457200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of Comparable</a:t>
            </a:r>
            <a:endParaRPr lang="en-US" sz="3600" dirty="0"/>
          </a:p>
        </p:txBody>
      </p:sp>
      <p:pic>
        <p:nvPicPr>
          <p:cNvPr id="14" name="Picture 5" descr="title i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0" y="1241587"/>
            <a:ext cx="2471871" cy="23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own Arrow 24" descr="Arrow point from title I school to a group of teachers and resources "/>
          <p:cNvSpPr/>
          <p:nvPr/>
        </p:nvSpPr>
        <p:spPr>
          <a:xfrm rot="21144285">
            <a:off x="5108434" y="3189699"/>
            <a:ext cx="368300" cy="729808"/>
          </a:xfrm>
          <a:prstGeom prst="downArrow">
            <a:avLst>
              <a:gd name="adj1" fmla="val 50000"/>
              <a:gd name="adj2" fmla="val 517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" name="Picture 2" descr="A group of teach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63" y="3960362"/>
            <a:ext cx="1638126" cy="12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resources for title i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45" y="5269687"/>
            <a:ext cx="1505461" cy="9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 descr="Arrow pointing from title I school to extra resources indicating Title I money"/>
          <p:cNvSpPr/>
          <p:nvPr/>
        </p:nvSpPr>
        <p:spPr>
          <a:xfrm rot="1265043">
            <a:off x="2993702" y="3372519"/>
            <a:ext cx="543393" cy="92648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 rot="17436791">
            <a:off x="2930893" y="3607114"/>
            <a:ext cx="793008" cy="21544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Title</a:t>
            </a:r>
            <a:r>
              <a:rPr lang="en-US" altLang="en-US" sz="800" b="1" dirty="0"/>
              <a:t> </a:t>
            </a:r>
            <a:r>
              <a:rPr lang="en-US" altLang="en-US" sz="800" b="1" dirty="0">
                <a:solidFill>
                  <a:srgbClr val="000000"/>
                </a:solidFill>
              </a:rPr>
              <a:t>I</a:t>
            </a:r>
            <a:r>
              <a:rPr lang="en-US" altLang="en-US" sz="800" b="1" dirty="0"/>
              <a:t> </a:t>
            </a:r>
            <a:r>
              <a:rPr lang="en-US" altLang="en-US" sz="800" b="1" dirty="0" smtClean="0"/>
              <a:t>  </a:t>
            </a:r>
            <a:r>
              <a:rPr lang="en-US" altLang="en-US" sz="800" b="1" dirty="0" smtClean="0">
                <a:solidFill>
                  <a:srgbClr val="000000"/>
                </a:solidFill>
              </a:rPr>
              <a:t>$$$$</a:t>
            </a:r>
            <a:endParaRPr lang="en-US" altLang="en-US" sz="800" b="1" dirty="0">
              <a:solidFill>
                <a:srgbClr val="000000"/>
              </a:solidFill>
            </a:endParaRPr>
          </a:p>
        </p:txBody>
      </p:sp>
      <p:pic>
        <p:nvPicPr>
          <p:cNvPr id="16" name="Picture 6" descr="extra resources through title i money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65" y="5278596"/>
            <a:ext cx="1053914" cy="75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xtra resources like teach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19" y="4314602"/>
            <a:ext cx="832038" cy="95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extra resources through title i money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53" y="5317308"/>
            <a:ext cx="942976" cy="6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xtra resources through title i money 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04" y="4335585"/>
            <a:ext cx="942976" cy="82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State and local 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4" y="2239471"/>
            <a:ext cx="1916906" cy="185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20072935">
            <a:off x="6268468" y="3162093"/>
            <a:ext cx="66917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400" b="1" dirty="0" smtClean="0"/>
              <a:t>State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 rot="20072935">
            <a:off x="7122387" y="2830892"/>
            <a:ext cx="57137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400" b="1" dirty="0" smtClean="0"/>
              <a:t>Local</a:t>
            </a:r>
            <a:endParaRPr lang="en-US" sz="1400" b="1" dirty="0"/>
          </a:p>
        </p:txBody>
      </p:sp>
      <p:pic>
        <p:nvPicPr>
          <p:cNvPr id="8" name="Picture 17" descr="Non title I schoo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30" y="1089876"/>
            <a:ext cx="2121720" cy="21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 descr="Arrow pointing from non-title I school to teachers and resources using state and local money"/>
          <p:cNvSpPr/>
          <p:nvPr/>
        </p:nvSpPr>
        <p:spPr>
          <a:xfrm>
            <a:off x="8334375" y="3038700"/>
            <a:ext cx="402431" cy="8843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/>
          </a:p>
        </p:txBody>
      </p:sp>
      <p:pic>
        <p:nvPicPr>
          <p:cNvPr id="10" name="Picture 6" descr="teachers for non title i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4" y="3909547"/>
            <a:ext cx="1638126" cy="12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esources for non title i schoo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30" y="5372780"/>
            <a:ext cx="1376199" cy="8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itle i 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38" y="1928393"/>
            <a:ext cx="12954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rved Down Arrow 18" descr="arrow showing title i money going to title i school"/>
          <p:cNvSpPr/>
          <p:nvPr/>
        </p:nvSpPr>
        <p:spPr>
          <a:xfrm rot="20459900">
            <a:off x="2425188" y="1418780"/>
            <a:ext cx="1100503" cy="828539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4390" y="3097296"/>
            <a:ext cx="100540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Title I School</a:t>
            </a:r>
          </a:p>
        </p:txBody>
      </p:sp>
      <p:sp>
        <p:nvSpPr>
          <p:cNvPr id="21" name="Curved Down Arrow 20" descr="arrow showing non tilte i school receiving state and local funding"/>
          <p:cNvSpPr/>
          <p:nvPr/>
        </p:nvSpPr>
        <p:spPr>
          <a:xfrm rot="21285051">
            <a:off x="6863086" y="1330410"/>
            <a:ext cx="1532565" cy="90093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6806" y="2577984"/>
            <a:ext cx="1319592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Non-Title I School</a:t>
            </a:r>
          </a:p>
        </p:txBody>
      </p:sp>
      <p:sp>
        <p:nvSpPr>
          <p:cNvPr id="22" name="Curved Right Arrow 21" descr="arrow showing title i school receiving state and local money"/>
          <p:cNvSpPr/>
          <p:nvPr/>
        </p:nvSpPr>
        <p:spPr>
          <a:xfrm rot="4502709">
            <a:off x="5273948" y="1302529"/>
            <a:ext cx="981608" cy="161846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2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6398911" cy="713232"/>
          </a:xfrm>
        </p:spPr>
        <p:txBody>
          <a:bodyPr/>
          <a:lstStyle/>
          <a:p>
            <a:r>
              <a:rPr lang="en-US" sz="3600" dirty="0" smtClean="0"/>
              <a:t>Example of Not Comparable</a:t>
            </a:r>
            <a:endParaRPr lang="en-US" sz="3600" dirty="0"/>
          </a:p>
        </p:txBody>
      </p:sp>
      <p:pic>
        <p:nvPicPr>
          <p:cNvPr id="14" name="Picture 5" descr="title i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0" y="1241587"/>
            <a:ext cx="2471871" cy="23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own Arrow 24" descr="arrow showing title i school using state and local funds for teachers and resources that are less than a non title i school"/>
          <p:cNvSpPr/>
          <p:nvPr/>
        </p:nvSpPr>
        <p:spPr>
          <a:xfrm rot="21144285">
            <a:off x="5108434" y="3189699"/>
            <a:ext cx="368300" cy="729808"/>
          </a:xfrm>
          <a:prstGeom prst="downArrow">
            <a:avLst>
              <a:gd name="adj1" fmla="val 50000"/>
              <a:gd name="adj2" fmla="val 517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" name="Picture 2" descr="title i resou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75" y="4097649"/>
            <a:ext cx="1638126" cy="12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 descr="arrow showing title i school using title i funds for resources that should have been spent with state and local funds"/>
          <p:cNvSpPr/>
          <p:nvPr/>
        </p:nvSpPr>
        <p:spPr>
          <a:xfrm rot="1265043">
            <a:off x="2993702" y="3372519"/>
            <a:ext cx="543393" cy="92648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 rot="17436791">
            <a:off x="2930893" y="3607114"/>
            <a:ext cx="793008" cy="21544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Title</a:t>
            </a:r>
            <a:r>
              <a:rPr lang="en-US" altLang="en-US" sz="800" b="1" dirty="0"/>
              <a:t> </a:t>
            </a:r>
            <a:r>
              <a:rPr lang="en-US" altLang="en-US" sz="800" b="1" dirty="0">
                <a:solidFill>
                  <a:srgbClr val="000000"/>
                </a:solidFill>
              </a:rPr>
              <a:t>I</a:t>
            </a:r>
            <a:r>
              <a:rPr lang="en-US" altLang="en-US" sz="800" b="1" dirty="0"/>
              <a:t> </a:t>
            </a:r>
            <a:r>
              <a:rPr lang="en-US" altLang="en-US" sz="800" b="1" dirty="0" smtClean="0"/>
              <a:t>  </a:t>
            </a:r>
            <a:r>
              <a:rPr lang="en-US" altLang="en-US" sz="800" b="1" dirty="0" smtClean="0">
                <a:solidFill>
                  <a:srgbClr val="000000"/>
                </a:solidFill>
              </a:rPr>
              <a:t>$$$$</a:t>
            </a:r>
            <a:endParaRPr lang="en-US" altLang="en-US" sz="800" b="1" dirty="0">
              <a:solidFill>
                <a:srgbClr val="000000"/>
              </a:solidFill>
            </a:endParaRPr>
          </a:p>
        </p:txBody>
      </p:sp>
      <p:pic>
        <p:nvPicPr>
          <p:cNvPr id="13" name="Picture 3" descr="title i resouces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91" y="4362765"/>
            <a:ext cx="1505461" cy="9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itle i mon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38" y="1928393"/>
            <a:ext cx="12954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rved Down Arrow 18" descr="arrow shoing federal dollars going to title i "/>
          <p:cNvSpPr/>
          <p:nvPr/>
        </p:nvSpPr>
        <p:spPr>
          <a:xfrm rot="20459900">
            <a:off x="2425188" y="1418780"/>
            <a:ext cx="1100503" cy="828539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19" descr="state and local mon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4" y="2239471"/>
            <a:ext cx="1916906" cy="185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072935">
            <a:off x="7122387" y="2830892"/>
            <a:ext cx="57137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400" b="1" dirty="0" smtClean="0"/>
              <a:t>Local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 rot="20072935">
            <a:off x="6268468" y="3162093"/>
            <a:ext cx="66917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400" b="1" dirty="0" smtClean="0"/>
              <a:t>State</a:t>
            </a:r>
            <a:endParaRPr lang="en-US" sz="1400" b="1" dirty="0"/>
          </a:p>
        </p:txBody>
      </p:sp>
      <p:sp>
        <p:nvSpPr>
          <p:cNvPr id="21" name="Curved Down Arrow 20" descr="arrow showing state and local funds going into a non title i school "/>
          <p:cNvSpPr/>
          <p:nvPr/>
        </p:nvSpPr>
        <p:spPr>
          <a:xfrm rot="21285051">
            <a:off x="6863086" y="1330410"/>
            <a:ext cx="1532565" cy="90093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6806" y="2577984"/>
            <a:ext cx="1319592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Non-Title I School</a:t>
            </a:r>
          </a:p>
        </p:txBody>
      </p:sp>
      <p:pic>
        <p:nvPicPr>
          <p:cNvPr id="8" name="Picture 17" descr="non title i scho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30" y="1089876"/>
            <a:ext cx="2121720" cy="21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 descr="arrow showing non title i school using state and local funds for resources "/>
          <p:cNvSpPr/>
          <p:nvPr/>
        </p:nvSpPr>
        <p:spPr>
          <a:xfrm>
            <a:off x="8334375" y="3038700"/>
            <a:ext cx="402431" cy="8843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/>
          </a:p>
        </p:txBody>
      </p:sp>
      <p:pic>
        <p:nvPicPr>
          <p:cNvPr id="10" name="Picture 6" descr="resou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4" y="3909547"/>
            <a:ext cx="1638126" cy="12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esources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30" y="5372780"/>
            <a:ext cx="1376199" cy="8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rved Right Arrow 21" descr="arrow showing state and local funds going into a  title i school "/>
          <p:cNvSpPr/>
          <p:nvPr/>
        </p:nvSpPr>
        <p:spPr>
          <a:xfrm rot="4502709">
            <a:off x="5273948" y="1302529"/>
            <a:ext cx="981608" cy="161846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4390" y="3097296"/>
            <a:ext cx="100540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Title I School</a:t>
            </a:r>
          </a:p>
        </p:txBody>
      </p:sp>
    </p:spTree>
    <p:extLst>
      <p:ext uri="{BB962C8B-B14F-4D97-AF65-F5344CB8AC3E}">
        <p14:creationId xmlns:p14="http://schemas.microsoft.com/office/powerpoint/2010/main" val="14535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7012305" cy="713232"/>
          </a:xfrm>
        </p:spPr>
        <p:txBody>
          <a:bodyPr/>
          <a:lstStyle/>
          <a:p>
            <a:r>
              <a:rPr lang="en-US" altLang="en-US" sz="3200" dirty="0"/>
              <a:t>LEAs don’t </a:t>
            </a:r>
            <a:r>
              <a:rPr lang="en-US" altLang="en-US" sz="3200" dirty="0" smtClean="0"/>
              <a:t>have to demonstrate </a:t>
            </a:r>
            <a:r>
              <a:rPr lang="en-US" altLang="en-US" sz="3200" dirty="0"/>
              <a:t>Comparability if: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Calibri" panose="020F0502020204030204" pitchFamily="34" charset="0"/>
              </a:rPr>
              <a:t>Don’t take Title IA </a:t>
            </a:r>
            <a:r>
              <a:rPr lang="en-US" sz="3600" b="1" dirty="0" smtClean="0">
                <a:latin typeface="Calibri" panose="020F0502020204030204" pitchFamily="34" charset="0"/>
              </a:rPr>
              <a:t>$$.</a:t>
            </a:r>
            <a:endParaRPr lang="en-US" sz="3600" b="1" dirty="0">
              <a:latin typeface="Calibri" panose="020F0502020204030204" pitchFamily="34" charset="0"/>
            </a:endParaRPr>
          </a:p>
          <a:p>
            <a:pPr marL="571500" lvl="1" indent="-5715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Calibri" panose="020F0502020204030204" pitchFamily="34" charset="0"/>
              </a:rPr>
              <a:t>Take Title IA </a:t>
            </a:r>
            <a:r>
              <a:rPr lang="en-US" sz="3600" b="1" dirty="0" smtClean="0">
                <a:latin typeface="Calibri" panose="020F0502020204030204" pitchFamily="34" charset="0"/>
              </a:rPr>
              <a:t>$$ </a:t>
            </a:r>
            <a:r>
              <a:rPr lang="en-US" sz="3600" b="1" dirty="0">
                <a:latin typeface="Calibri" panose="020F0502020204030204" pitchFamily="34" charset="0"/>
              </a:rPr>
              <a:t>but have:</a:t>
            </a:r>
          </a:p>
          <a:p>
            <a:pPr marL="1443990" lvl="3" indent="-571500">
              <a:spcBef>
                <a:spcPts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&lt; 1,000 students; OR</a:t>
            </a:r>
          </a:p>
          <a:p>
            <a:pPr marL="1443990" lvl="3" indent="-571500">
              <a:spcBef>
                <a:spcPts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only 1 school per grade span (EMH); OR</a:t>
            </a:r>
          </a:p>
          <a:p>
            <a:pPr marL="1443990" lvl="3" indent="-571500">
              <a:spcBef>
                <a:spcPts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Title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I </a:t>
            </a: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schools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with 100 students or fewer.  </a:t>
            </a:r>
          </a:p>
          <a:p>
            <a:pPr marL="571500" lvl="1" indent="-5715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Calibri" panose="020F0502020204030204" pitchFamily="34" charset="0"/>
              </a:rPr>
              <a:t>Only Title I schools with &gt;100 students are subject to comparability.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9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8026718" cy="713232"/>
          </a:xfrm>
        </p:spPr>
        <p:txBody>
          <a:bodyPr/>
          <a:lstStyle/>
          <a:p>
            <a:r>
              <a:rPr lang="en-US" sz="3600" dirty="0"/>
              <a:t>LEAs that must do Comparability: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>
              <a:spcBef>
                <a:spcPts val="0"/>
              </a:spcBef>
              <a:defRPr/>
            </a:pPr>
            <a:r>
              <a:rPr lang="en-US" sz="3200" dirty="0" smtClean="0">
                <a:latin typeface="Calibri" panose="020F0502020204030204" pitchFamily="34" charset="0"/>
              </a:rPr>
              <a:t>Have Title </a:t>
            </a:r>
            <a:r>
              <a:rPr lang="en-US" sz="3200" dirty="0">
                <a:latin typeface="Calibri" panose="020F0502020204030204" pitchFamily="34" charset="0"/>
              </a:rPr>
              <a:t>I schools with </a:t>
            </a:r>
            <a:r>
              <a:rPr lang="en-US" sz="3200" dirty="0" smtClean="0">
                <a:latin typeface="Calibri" panose="020F0502020204030204" pitchFamily="34" charset="0"/>
              </a:rPr>
              <a:t>100+ students, </a:t>
            </a:r>
            <a:r>
              <a:rPr lang="en-US" sz="3200" dirty="0">
                <a:latin typeface="Calibri" panose="020F0502020204030204" pitchFamily="34" charset="0"/>
              </a:rPr>
              <a:t>and </a:t>
            </a:r>
            <a:r>
              <a:rPr lang="en-US" sz="3200" dirty="0" smtClean="0">
                <a:latin typeface="Calibri" panose="020F0502020204030204" pitchFamily="34" charset="0"/>
              </a:rPr>
              <a:t>2+ schools </a:t>
            </a:r>
            <a:r>
              <a:rPr lang="en-US" sz="3200" dirty="0">
                <a:latin typeface="Calibri" panose="020F0502020204030204" pitchFamily="34" charset="0"/>
              </a:rPr>
              <a:t>in the grade span.</a:t>
            </a:r>
          </a:p>
          <a:p>
            <a:pPr marL="45720">
              <a:spcBef>
                <a:spcPts val="0"/>
              </a:spcBef>
              <a:defRPr/>
            </a:pPr>
            <a:endParaRPr lang="en-US" sz="3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Calibri" panose="020F0502020204030204" pitchFamily="34" charset="0"/>
              </a:rPr>
              <a:t>May need to do Comparability in more than one grade span (EMH</a:t>
            </a:r>
            <a:r>
              <a:rPr lang="en-US" sz="3200" dirty="0" smtClean="0">
                <a:latin typeface="Calibri" panose="020F0502020204030204" pitchFamily="34" charset="0"/>
              </a:rPr>
              <a:t>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3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Calculations differ </a:t>
            </a:r>
            <a:r>
              <a:rPr lang="en-US" altLang="en-US" sz="3200" dirty="0" smtClean="0">
                <a:latin typeface="Calibri" panose="020F0502020204030204" pitchFamily="34" charset="0"/>
              </a:rPr>
              <a:t>if:</a:t>
            </a:r>
            <a:r>
              <a:rPr lang="en-US" sz="3200" dirty="0" smtClean="0">
                <a:latin typeface="Calibri" panose="020F0502020204030204" pitchFamily="34" charset="0"/>
              </a:rPr>
              <a:t>  </a:t>
            </a:r>
            <a:endParaRPr lang="en-US" sz="3200" dirty="0">
              <a:latin typeface="Calibri" panose="020F0502020204030204" pitchFamily="34" charset="0"/>
            </a:endParaRPr>
          </a:p>
          <a:p>
            <a:pPr marL="1443990" lvl="3" indent="-571500">
              <a:spcBef>
                <a:spcPts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All schools </a:t>
            </a:r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 grade span Title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I.</a:t>
            </a:r>
          </a:p>
          <a:p>
            <a:pPr marL="1443990" lvl="3" indent="-571500">
              <a:spcBef>
                <a:spcPts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Some schools </a:t>
            </a:r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 grade span Title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 and some not</a:t>
            </a:r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7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. . 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83" y="1496284"/>
            <a:ext cx="11209283" cy="4351338"/>
          </a:xfrm>
        </p:spPr>
        <p:txBody>
          <a:bodyPr/>
          <a:lstStyle/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</a:rPr>
              <a:t>LEA has only </a:t>
            </a:r>
            <a:r>
              <a:rPr lang="en-US" altLang="en-US" sz="3600" dirty="0">
                <a:solidFill>
                  <a:srgbClr val="000000"/>
                </a:solidFill>
              </a:rPr>
              <a:t>2 elementary schools (K-2 and 3-6), </a:t>
            </a:r>
            <a:r>
              <a:rPr lang="en-US" altLang="en-US" sz="3600" dirty="0" smtClean="0">
                <a:solidFill>
                  <a:srgbClr val="000000"/>
                </a:solidFill>
              </a:rPr>
              <a:t>does </a:t>
            </a:r>
            <a:r>
              <a:rPr lang="en-US" altLang="en-US" sz="3600" dirty="0">
                <a:solidFill>
                  <a:srgbClr val="000000"/>
                </a:solidFill>
              </a:rPr>
              <a:t>not have to </a:t>
            </a:r>
            <a:r>
              <a:rPr lang="en-US" altLang="en-US" sz="3600" dirty="0" smtClean="0">
                <a:solidFill>
                  <a:srgbClr val="000000"/>
                </a:solidFill>
              </a:rPr>
              <a:t>do comparability </a:t>
            </a:r>
            <a:r>
              <a:rPr lang="en-US" altLang="en-US" sz="3600" dirty="0">
                <a:solidFill>
                  <a:srgbClr val="000000"/>
                </a:solidFill>
              </a:rPr>
              <a:t>because no </a:t>
            </a:r>
            <a:r>
              <a:rPr lang="en-US" altLang="en-US" sz="3600" dirty="0" smtClean="0">
                <a:solidFill>
                  <a:srgbClr val="000000"/>
                </a:solidFill>
              </a:rPr>
              <a:t>overlap in grades.  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</a:rPr>
              <a:t>LEA </a:t>
            </a:r>
            <a:r>
              <a:rPr lang="en-US" altLang="en-US" sz="3600" dirty="0">
                <a:solidFill>
                  <a:srgbClr val="000000"/>
                </a:solidFill>
              </a:rPr>
              <a:t>has a K-4 school and a 5-8 school, K-4 and 5-6 don’t have to be comparable.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</a:rPr>
              <a:t>G</a:t>
            </a:r>
            <a:r>
              <a:rPr lang="en-US" altLang="en-US" sz="3600" dirty="0" smtClean="0">
                <a:solidFill>
                  <a:srgbClr val="000000"/>
                </a:solidFill>
              </a:rPr>
              <a:t>rades </a:t>
            </a:r>
            <a:r>
              <a:rPr lang="en-US" altLang="en-US" sz="3600" dirty="0">
                <a:solidFill>
                  <a:srgbClr val="000000"/>
                </a:solidFill>
              </a:rPr>
              <a:t>overlap, have to be comparable (K-4 and 3-6</a:t>
            </a:r>
            <a:r>
              <a:rPr lang="en-US" altLang="en-US" sz="3600" dirty="0" smtClean="0">
                <a:solidFill>
                  <a:srgbClr val="000000"/>
                </a:solidFill>
              </a:rPr>
              <a:t>).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8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Districts likely to need to demonstrate Comparability in 2018-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</a:t>
            </a:r>
            <a:r>
              <a:rPr lang="en-US" u="sng" dirty="0"/>
              <a:t>likely</a:t>
            </a:r>
            <a:r>
              <a:rPr lang="en-US" dirty="0"/>
              <a:t> to need to demonstrate Comparability in </a:t>
            </a:r>
            <a:r>
              <a:rPr lang="en-US" dirty="0" smtClean="0"/>
              <a:t>2018-19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8381" y="6176726"/>
            <a:ext cx="10259752" cy="544753"/>
          </a:xfrm>
        </p:spPr>
        <p:txBody>
          <a:bodyPr/>
          <a:lstStyle/>
          <a:p>
            <a:r>
              <a:rPr lang="en-US" dirty="0" smtClean="0"/>
              <a:t>*Based on 2018-19 October Count and Consolidated Application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7" descr="that will need to demonstarte comparability. To find out if your district is on there, contact Donna morganstern_d@cde.state.co.us " title="List of distric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78324"/>
              </p:ext>
            </p:extLst>
          </p:nvPr>
        </p:nvGraphicFramePr>
        <p:xfrm>
          <a:off x="1398627" y="1382545"/>
          <a:ext cx="9249950" cy="47274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46928"/>
                <a:gridCol w="2154116"/>
                <a:gridCol w="2444261"/>
                <a:gridCol w="2004645"/>
              </a:tblGrid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ACADEMY 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DENVER COUNTY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JEFFERSON COUNTY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PUEBLO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ADAMS 12 FIVE STAR SCHOOLS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DISTRICT 49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JOHNSTOWN-MILLIKEN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ROARING FORK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ADAMS COUNTY 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DOUGLAS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LAMAR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SALIDA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ADAMS-ARAPAHOE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DURANGO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LAS ANIMAS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SCHOOL DISTRICT 27J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ALAMOSA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EAGLE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LEWIS-PALMER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SHERIDAN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ARCHULETA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EAST GRAND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LITTLETON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 VRAIN VALLEY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ASPEN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EATON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MANITOU SPRINGS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STEAMBOAT SPRINGS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BAYFIELD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ELIZABETH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MAPLETON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SUMMIT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BENNETT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ENGLEWOOD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MESA COUNTY VALLEY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THOMPSON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BOULDER VALLEY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ESTES PARK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MOFFAT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VALLEY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BYERS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FORT MORGAN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MONTE VISTA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WELD COUNTY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CANON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FOUNTAIN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MONTEZUMA-CORTEZ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WELD COUNTY 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CHARTER SCHOOL INSTITUTE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FREMONT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MONTROSE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WELD COUNTY 3J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CHERRY CREEK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GARFIELD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NORTH CONEJOS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WESTMINSTER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CHEYENNE MOUNTAIN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GREELEY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PLATTE VALLEY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WIDEFIELD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COLORADO SPRINGS 11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GUNNISON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POUDRE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WINDSOR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62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DELTA COUNTY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HARRISON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PUEBLO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WOODLAND PARK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273665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10271</TotalTime>
  <Words>1223</Words>
  <Application>Microsoft Office PowerPoint</Application>
  <PresentationFormat>Widescreen</PresentationFormat>
  <Paragraphs>209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Museo Slab 500</vt:lpstr>
      <vt:lpstr>Trebuchet MS</vt:lpstr>
      <vt:lpstr>Wingdings</vt:lpstr>
      <vt:lpstr>Light Blue to Green Theme</vt:lpstr>
      <vt:lpstr>Comparability 2018-19</vt:lpstr>
      <vt:lpstr>Title I $$$ intended to provide extra resources to low- performing students from low-income neighborhoods.  </vt:lpstr>
      <vt:lpstr>Districts may get Title IA $$ IF:</vt:lpstr>
      <vt:lpstr>Example of Comparable</vt:lpstr>
      <vt:lpstr>Example of Not Comparable</vt:lpstr>
      <vt:lpstr>LEAs don’t have to demonstrate Comparability if:</vt:lpstr>
      <vt:lpstr>LEAs that must do Comparability:</vt:lpstr>
      <vt:lpstr>IF . . .</vt:lpstr>
      <vt:lpstr>Districts likely to need to demonstrate Comparability in 2018-19 </vt:lpstr>
      <vt:lpstr>CDE is trying to eliminate the online system</vt:lpstr>
      <vt:lpstr>Visual Representation </vt:lpstr>
      <vt:lpstr>If District does not demonstrate comparability by FTE method for the grade span, CDE will, when possible, conduct FTE analyses separately on high- and low-enrollment schools first, and then high- and low-poverty schools.  If district does not demonstrate comparability based on CDE’s FTE analyses, district will have to use the per-pupil allocation (PPA) option.</vt:lpstr>
      <vt:lpstr>Per-Pupil Allocation Method</vt:lpstr>
      <vt:lpstr>Included in Per-Pupil Allocation</vt:lpstr>
      <vt:lpstr>Not included in Per-Pupil Allocation </vt:lpstr>
      <vt:lpstr>Consolidated Districts</vt:lpstr>
      <vt:lpstr>Only Title I </vt:lpstr>
      <vt:lpstr>Title I and Non Title I </vt:lpstr>
      <vt:lpstr>Which Students Count for Enrollment?</vt:lpstr>
      <vt:lpstr>Questions?</vt:lpstr>
      <vt:lpstr>Contacts</vt:lpstr>
    </vt:vector>
  </TitlesOfParts>
  <Company>Colorado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Prael, Michelle</cp:lastModifiedBy>
  <cp:revision>577</cp:revision>
  <cp:lastPrinted>2018-09-18T15:32:14Z</cp:lastPrinted>
  <dcterms:created xsi:type="dcterms:W3CDTF">2018-01-08T21:58:16Z</dcterms:created>
  <dcterms:modified xsi:type="dcterms:W3CDTF">2018-12-21T15:09:21Z</dcterms:modified>
</cp:coreProperties>
</file>