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7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4" r:id="rId10"/>
    <p:sldId id="298" r:id="rId11"/>
    <p:sldId id="297" r:id="rId12"/>
    <p:sldId id="275" r:id="rId13"/>
    <p:sldId id="276" r:id="rId14"/>
    <p:sldId id="277" r:id="rId15"/>
    <p:sldId id="283" r:id="rId16"/>
    <p:sldId id="308" r:id="rId17"/>
    <p:sldId id="309" r:id="rId18"/>
    <p:sldId id="310" r:id="rId19"/>
    <p:sldId id="311" r:id="rId20"/>
    <p:sldId id="312" r:id="rId21"/>
    <p:sldId id="313" r:id="rId22"/>
    <p:sldId id="299" r:id="rId23"/>
    <p:sldId id="307" r:id="rId24"/>
    <p:sldId id="285" r:id="rId25"/>
    <p:sldId id="30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46"/>
    <a:srgbClr val="6EC4E8"/>
    <a:srgbClr val="EF7521"/>
    <a:srgbClr val="00953A"/>
    <a:srgbClr val="6EC4E7"/>
    <a:srgbClr val="33CCFF"/>
    <a:srgbClr val="000000"/>
    <a:srgbClr val="0066CC"/>
    <a:srgbClr val="5C6670"/>
    <a:srgbClr val="101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664" autoAdjust="0"/>
  </p:normalViewPr>
  <p:slideViewPr>
    <p:cSldViewPr snapToGrid="0">
      <p:cViewPr varScale="1">
        <p:scale>
          <a:sx n="112" d="100"/>
          <a:sy n="112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C41A5-5806-4D8C-9101-87111F98DC19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5EF9D-2794-47AA-B87D-5B4564565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4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Four roles in bullying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78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Four roles in bullying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39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84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Four roles in bullying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21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Four roles in bullying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6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Four roles in bullying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31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Four roles in bullying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21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Four roles in bullying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97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Four roles in bullying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13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Four roles in bullying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12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Four roles in bullying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5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Four roles in bullying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29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Four roles in bullying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01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Four roles in bullying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106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Four roles in bullying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73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So how do these components, forms,</a:t>
            </a:r>
            <a:r>
              <a:rPr lang="en-US" baseline="0" dirty="0" smtClean="0"/>
              <a:t> and types </a:t>
            </a:r>
            <a:r>
              <a:rPr lang="en-US" dirty="0" smtClean="0"/>
              <a:t>fit into the definition of bullying in Colorado?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components, forms, and types of bullying are color coded from the previous slide.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9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Four roles in bullying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83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Four roles in bullying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37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Four roles in bullying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92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Four roles in bullying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6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Four roles in bullying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50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Four roles in bullying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64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Four roles in bullying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2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190875"/>
            <a:ext cx="9144000" cy="1814513"/>
          </a:xfrm>
        </p:spPr>
        <p:txBody>
          <a:bodyPr lIns="0" tIns="0" rIns="0" bIns="0" anchor="t" anchorCtr="0">
            <a:noAutofit/>
          </a:bodyPr>
          <a:lstStyle>
            <a:lvl1pPr algn="ctr">
              <a:defRPr sz="6000"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37713"/>
            <a:ext cx="9144000" cy="59636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3200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title="Colorado Department of Educat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707" y="1823179"/>
            <a:ext cx="4491235" cy="8190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7" cy="12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9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7" cy="1257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1"/>
            <a:ext cx="5821680" cy="713232"/>
          </a:xfrm>
        </p:spPr>
        <p:txBody>
          <a:bodyPr lIns="0" tIns="0" rIns="0" bIns="0" anchor="t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3513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CDE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23" y="6138863"/>
            <a:ext cx="1028753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3040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3040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title="CD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23" y="6138863"/>
            <a:ext cx="1028753" cy="558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7" cy="125736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4320" y="274321"/>
            <a:ext cx="5831205" cy="713232"/>
          </a:xfrm>
        </p:spPr>
        <p:txBody>
          <a:bodyPr lIns="0" tIns="0" rIns="0" bIns="0" anchor="t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5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Blue file folder section divi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" y="-352"/>
            <a:ext cx="12192627" cy="685835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062163"/>
            <a:ext cx="10363200" cy="2387600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5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2" y="6356354"/>
            <a:ext cx="62371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677" y="6164499"/>
            <a:ext cx="968978" cy="5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1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Light green file folder section divi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" y="-352"/>
            <a:ext cx="12192627" cy="685835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062163"/>
            <a:ext cx="10363200" cy="2387600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5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2" y="6356354"/>
            <a:ext cx="62371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677" y="6164499"/>
            <a:ext cx="968978" cy="5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7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81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Blue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062163"/>
            <a:ext cx="103632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10" name="Picture 9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952" y="6246435"/>
            <a:ext cx="1300309" cy="52975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2" y="6356354"/>
            <a:ext cx="62371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6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D9A9D-8D96-4F61-8BE6-3E8248424252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0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  <p:sldLayoutId id="2147483692" r:id="rId4"/>
    <p:sldLayoutId id="2147483693" r:id="rId5"/>
    <p:sldLayoutId id="2147483683" r:id="rId6"/>
    <p:sldLayoutId id="214748369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Museo Slab 500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2967271"/>
            <a:ext cx="9143999" cy="1526927"/>
          </a:xfrm>
        </p:spPr>
        <p:txBody>
          <a:bodyPr/>
          <a:lstStyle/>
          <a:p>
            <a:r>
              <a:rPr lang="en-US" dirty="0" smtClean="0"/>
              <a:t>Bullying Prevention Training Series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75824"/>
            <a:ext cx="9143999" cy="443429"/>
          </a:xfrm>
        </p:spPr>
        <p:txBody>
          <a:bodyPr/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057" y="5996226"/>
            <a:ext cx="5380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Adam Collins, Ph.D.</a:t>
            </a:r>
          </a:p>
          <a:p>
            <a:r>
              <a:rPr lang="en-US" sz="1600" dirty="0"/>
              <a:t>Bullying Prevention and Education Grant Coordinator </a:t>
            </a:r>
          </a:p>
          <a:p>
            <a:r>
              <a:rPr lang="en-US" sz="1600" dirty="0"/>
              <a:t>Collins_A@cde.state.co.us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3999" y="513779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October,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8" y="5537598"/>
            <a:ext cx="1470990" cy="132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922082" y="1995657"/>
            <a:ext cx="2320467" cy="747759"/>
          </a:xfrm>
          <a:prstGeom prst="roundRect">
            <a:avLst/>
          </a:prstGeom>
          <a:solidFill>
            <a:srgbClr val="EF75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/>
              <a:t>Verbal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3" y="6320699"/>
            <a:ext cx="914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/>
              <a:t>(See Gladden et al., 2014)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18" y="3015220"/>
            <a:ext cx="3388364" cy="2258909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1878370" y="1351241"/>
            <a:ext cx="8407893" cy="477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Three</a:t>
            </a:r>
            <a:r>
              <a:rPr lang="en-US" sz="2000" dirty="0">
                <a:solidFill>
                  <a:srgbClr val="EF7521"/>
                </a:solidFill>
              </a:rPr>
              <a:t> Types </a:t>
            </a:r>
            <a:r>
              <a:rPr lang="en-US" sz="2000" dirty="0">
                <a:solidFill>
                  <a:schemeClr val="tx1"/>
                </a:solidFill>
              </a:rPr>
              <a:t>of Bullying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4943" y="2004457"/>
            <a:ext cx="2320467" cy="747758"/>
          </a:xfrm>
          <a:prstGeom prst="roundRect">
            <a:avLst/>
          </a:prstGeom>
          <a:solidFill>
            <a:srgbClr val="EF75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/>
              <a:t>Physical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8" y="3012621"/>
            <a:ext cx="3785135" cy="226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895815" y="2009273"/>
            <a:ext cx="2320467" cy="742942"/>
          </a:xfrm>
          <a:prstGeom prst="roundRect">
            <a:avLst/>
          </a:prstGeom>
          <a:solidFill>
            <a:srgbClr val="EF75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/>
              <a:t>Relational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3" y="6320699"/>
            <a:ext cx="914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/>
              <a:t>(See Gladden et al., 2014)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078" y="3012621"/>
            <a:ext cx="3945943" cy="2258909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1878370" y="1351241"/>
            <a:ext cx="8407893" cy="477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Three</a:t>
            </a:r>
            <a:r>
              <a:rPr lang="en-US" sz="2000" dirty="0">
                <a:solidFill>
                  <a:srgbClr val="EF7521"/>
                </a:solidFill>
              </a:rPr>
              <a:t> Types </a:t>
            </a:r>
            <a:r>
              <a:rPr lang="en-US" sz="2000" dirty="0">
                <a:solidFill>
                  <a:schemeClr val="tx1"/>
                </a:solidFill>
              </a:rPr>
              <a:t>of Bullying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22082" y="1995657"/>
            <a:ext cx="2320467" cy="747759"/>
          </a:xfrm>
          <a:prstGeom prst="roundRect">
            <a:avLst/>
          </a:prstGeom>
          <a:solidFill>
            <a:srgbClr val="EF75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/>
              <a:t>Verbal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18" y="3015220"/>
            <a:ext cx="3388364" cy="225890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64943" y="2004457"/>
            <a:ext cx="2320467" cy="747758"/>
          </a:xfrm>
          <a:prstGeom prst="roundRect">
            <a:avLst/>
          </a:prstGeom>
          <a:solidFill>
            <a:srgbClr val="EF75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/>
              <a:t>Physical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8" y="3012621"/>
            <a:ext cx="3785135" cy="226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Cyberbullying?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NOT a type of bullying</a:t>
            </a:r>
            <a:endParaRPr lang="en-US" sz="1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Spans across the other types of bullying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CDC considers cyberbullying a context or location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780" y="3224008"/>
            <a:ext cx="4279672" cy="2856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24046"/>
            <a:ext cx="4780421" cy="28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878370" y="1351241"/>
            <a:ext cx="8407893" cy="477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Two </a:t>
            </a:r>
            <a:r>
              <a:rPr lang="en-US" sz="2000" dirty="0">
                <a:solidFill>
                  <a:srgbClr val="6EC4E8"/>
                </a:solidFill>
              </a:rPr>
              <a:t>Modes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of Bullying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5623" y="1961260"/>
            <a:ext cx="2320467" cy="675117"/>
          </a:xfrm>
          <a:prstGeom prst="roundRect">
            <a:avLst/>
          </a:prstGeom>
          <a:solidFill>
            <a:srgbClr val="6EC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Direct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39645" y="1961261"/>
            <a:ext cx="2320467" cy="675117"/>
          </a:xfrm>
          <a:prstGeom prst="roundRect">
            <a:avLst/>
          </a:prstGeom>
          <a:solidFill>
            <a:srgbClr val="6EC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Indirect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3" y="6320699"/>
            <a:ext cx="914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/>
              <a:t>(See Gladden et al., 2014)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37" y="2828778"/>
            <a:ext cx="4949282" cy="3299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3" y="2830127"/>
            <a:ext cx="4977554" cy="329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8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878370" y="1351241"/>
            <a:ext cx="8407893" cy="477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Four </a:t>
            </a:r>
            <a:r>
              <a:rPr lang="en-US" sz="2000" dirty="0">
                <a:solidFill>
                  <a:srgbClr val="FFC846"/>
                </a:solidFill>
              </a:rPr>
              <a:t>Roles</a:t>
            </a:r>
            <a:r>
              <a:rPr lang="en-US" sz="2000" dirty="0">
                <a:solidFill>
                  <a:schemeClr val="tx1"/>
                </a:solidFill>
              </a:rPr>
              <a:t> in Bullying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3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3" y="2469905"/>
            <a:ext cx="5627917" cy="3756023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878370" y="1351241"/>
            <a:ext cx="8407893" cy="477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Four </a:t>
            </a:r>
            <a:r>
              <a:rPr lang="en-US" sz="2000" dirty="0">
                <a:solidFill>
                  <a:srgbClr val="FFC846"/>
                </a:solidFill>
              </a:rPr>
              <a:t>Roles</a:t>
            </a:r>
            <a:r>
              <a:rPr lang="en-US" sz="2000" dirty="0">
                <a:solidFill>
                  <a:schemeClr val="tx1"/>
                </a:solidFill>
              </a:rPr>
              <a:t> in Bullying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8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02713" y="1772224"/>
            <a:ext cx="1879596" cy="605690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Perpetrator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3" y="2469905"/>
            <a:ext cx="5627917" cy="375602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082309" y="2080065"/>
            <a:ext cx="399463" cy="384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 txBox="1">
            <a:spLocks/>
          </p:cNvSpPr>
          <p:nvPr/>
        </p:nvSpPr>
        <p:spPr>
          <a:xfrm>
            <a:off x="1878370" y="1351241"/>
            <a:ext cx="8407893" cy="477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Four </a:t>
            </a:r>
            <a:r>
              <a:rPr lang="en-US" sz="2000" dirty="0">
                <a:solidFill>
                  <a:srgbClr val="FFC846"/>
                </a:solidFill>
              </a:rPr>
              <a:t>Roles</a:t>
            </a:r>
            <a:r>
              <a:rPr lang="en-US" sz="2000" dirty="0">
                <a:solidFill>
                  <a:schemeClr val="tx1"/>
                </a:solidFill>
              </a:rPr>
              <a:t> in Bullying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7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02713" y="1772224"/>
            <a:ext cx="1879596" cy="605690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Perpetrator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3" y="2469905"/>
            <a:ext cx="5627917" cy="375602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082309" y="2080065"/>
            <a:ext cx="399463" cy="384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 txBox="1">
            <a:spLocks/>
          </p:cNvSpPr>
          <p:nvPr/>
        </p:nvSpPr>
        <p:spPr>
          <a:xfrm>
            <a:off x="1878370" y="1351241"/>
            <a:ext cx="8407893" cy="477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Four </a:t>
            </a:r>
            <a:r>
              <a:rPr lang="en-US" sz="2000" dirty="0">
                <a:solidFill>
                  <a:srgbClr val="FFC846"/>
                </a:solidFill>
              </a:rPr>
              <a:t>Roles</a:t>
            </a:r>
            <a:r>
              <a:rPr lang="en-US" sz="2000" dirty="0">
                <a:solidFill>
                  <a:schemeClr val="tx1"/>
                </a:solidFill>
              </a:rPr>
              <a:t> in Bullying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16401" y="1772223"/>
            <a:ext cx="1879597" cy="605691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Target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16979" y="2372404"/>
            <a:ext cx="150939" cy="17587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39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02713" y="1772224"/>
            <a:ext cx="1879596" cy="605690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Perpetrator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3" y="2469905"/>
            <a:ext cx="5627917" cy="375602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082309" y="2080065"/>
            <a:ext cx="399463" cy="384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 txBox="1">
            <a:spLocks/>
          </p:cNvSpPr>
          <p:nvPr/>
        </p:nvSpPr>
        <p:spPr>
          <a:xfrm>
            <a:off x="1878370" y="1351241"/>
            <a:ext cx="8407893" cy="477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Four </a:t>
            </a:r>
            <a:r>
              <a:rPr lang="en-US" sz="2000" dirty="0">
                <a:solidFill>
                  <a:srgbClr val="FFC846"/>
                </a:solidFill>
              </a:rPr>
              <a:t>Roles</a:t>
            </a:r>
            <a:r>
              <a:rPr lang="en-US" sz="2000" dirty="0">
                <a:solidFill>
                  <a:schemeClr val="tx1"/>
                </a:solidFill>
              </a:rPr>
              <a:t> in Bullying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16401" y="1772223"/>
            <a:ext cx="1879597" cy="605691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Target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16979" y="2372404"/>
            <a:ext cx="150939" cy="17587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68083" y="6256212"/>
            <a:ext cx="1879597" cy="601788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Bystander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35474" y="4433207"/>
            <a:ext cx="1156612" cy="18230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50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02713" y="1772224"/>
            <a:ext cx="1879596" cy="605690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Perpetrator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3" y="2469905"/>
            <a:ext cx="5627917" cy="375602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082309" y="2080065"/>
            <a:ext cx="399463" cy="384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 txBox="1">
            <a:spLocks/>
          </p:cNvSpPr>
          <p:nvPr/>
        </p:nvSpPr>
        <p:spPr>
          <a:xfrm>
            <a:off x="1878370" y="1351241"/>
            <a:ext cx="8407893" cy="477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Four </a:t>
            </a:r>
            <a:r>
              <a:rPr lang="en-US" sz="2000" dirty="0">
                <a:solidFill>
                  <a:srgbClr val="FFC846"/>
                </a:solidFill>
              </a:rPr>
              <a:t>Roles</a:t>
            </a:r>
            <a:r>
              <a:rPr lang="en-US" sz="2000" dirty="0">
                <a:solidFill>
                  <a:schemeClr val="tx1"/>
                </a:solidFill>
              </a:rPr>
              <a:t> in Bullying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16401" y="1772223"/>
            <a:ext cx="1879597" cy="605691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Target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16979" y="2372404"/>
            <a:ext cx="150939" cy="17587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68083" y="6256212"/>
            <a:ext cx="1879597" cy="601788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Bystander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35474" y="4433207"/>
            <a:ext cx="1156612" cy="18230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6206712" y="4092374"/>
            <a:ext cx="1792825" cy="511083"/>
          </a:xfrm>
          <a:prstGeom prst="rightArrow">
            <a:avLst/>
          </a:prstGeom>
          <a:solidFill>
            <a:srgbClr val="009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68" y="2464909"/>
            <a:ext cx="2529850" cy="379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3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02713" y="1772224"/>
            <a:ext cx="1879596" cy="605690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Perpetrator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3" y="2469905"/>
            <a:ext cx="5627917" cy="375602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082309" y="2080065"/>
            <a:ext cx="399463" cy="384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 txBox="1">
            <a:spLocks/>
          </p:cNvSpPr>
          <p:nvPr/>
        </p:nvSpPr>
        <p:spPr>
          <a:xfrm>
            <a:off x="1878370" y="1351241"/>
            <a:ext cx="8407893" cy="477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Four </a:t>
            </a:r>
            <a:r>
              <a:rPr lang="en-US" sz="2000" dirty="0">
                <a:solidFill>
                  <a:srgbClr val="FFC846"/>
                </a:solidFill>
              </a:rPr>
              <a:t>Roles</a:t>
            </a:r>
            <a:r>
              <a:rPr lang="en-US" sz="2000" dirty="0">
                <a:solidFill>
                  <a:schemeClr val="tx1"/>
                </a:solidFill>
              </a:rPr>
              <a:t> in Bullying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16401" y="1772223"/>
            <a:ext cx="1879597" cy="605691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Target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16979" y="2372404"/>
            <a:ext cx="150939" cy="17587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68083" y="6239884"/>
            <a:ext cx="1879597" cy="601788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Bystander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73579" y="4433207"/>
            <a:ext cx="1118507" cy="18066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6206712" y="4092374"/>
            <a:ext cx="1792825" cy="511083"/>
          </a:xfrm>
          <a:prstGeom prst="rightArrow">
            <a:avLst/>
          </a:prstGeom>
          <a:solidFill>
            <a:srgbClr val="009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67" y="2464909"/>
            <a:ext cx="2529851" cy="379130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8586262" y="6256212"/>
            <a:ext cx="1879597" cy="601789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Bully-Victim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9690977" y="5784407"/>
            <a:ext cx="450040" cy="4718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820719" y="1830753"/>
            <a:ext cx="1879597" cy="601788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Bystander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290869" y="1826850"/>
            <a:ext cx="1879597" cy="605691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Target</a:t>
            </a: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>
            <a:off x="8230668" y="2432541"/>
            <a:ext cx="336005" cy="3591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0141017" y="2432541"/>
            <a:ext cx="694165" cy="441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82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02713" y="1772224"/>
            <a:ext cx="1879596" cy="605690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Perpetrator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3" y="2469905"/>
            <a:ext cx="5627917" cy="375602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082309" y="2080065"/>
            <a:ext cx="399463" cy="384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 txBox="1">
            <a:spLocks/>
          </p:cNvSpPr>
          <p:nvPr/>
        </p:nvSpPr>
        <p:spPr>
          <a:xfrm>
            <a:off x="1878370" y="1351241"/>
            <a:ext cx="8407893" cy="477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Four </a:t>
            </a:r>
            <a:r>
              <a:rPr lang="en-US" sz="2000" dirty="0">
                <a:solidFill>
                  <a:srgbClr val="FFC846"/>
                </a:solidFill>
              </a:rPr>
              <a:t>Roles</a:t>
            </a:r>
            <a:r>
              <a:rPr lang="en-US" sz="2000" dirty="0">
                <a:solidFill>
                  <a:schemeClr val="tx1"/>
                </a:solidFill>
              </a:rPr>
              <a:t> in Bullying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16401" y="1772223"/>
            <a:ext cx="1879597" cy="605691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Target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16979" y="2372404"/>
            <a:ext cx="150939" cy="17587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68083" y="6256212"/>
            <a:ext cx="1879597" cy="601788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Bystander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35474" y="4433207"/>
            <a:ext cx="1156612" cy="18230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6206712" y="4092374"/>
            <a:ext cx="1792825" cy="511083"/>
          </a:xfrm>
          <a:prstGeom prst="rightArrow">
            <a:avLst/>
          </a:prstGeom>
          <a:solidFill>
            <a:srgbClr val="009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68" y="2464909"/>
            <a:ext cx="2529850" cy="379130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8586262" y="6256212"/>
            <a:ext cx="1879597" cy="601789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Bully-Victim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9690977" y="5784407"/>
            <a:ext cx="450040" cy="4718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26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597" y="2005759"/>
            <a:ext cx="1879596" cy="605690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Perpetrator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7" y="2741074"/>
            <a:ext cx="4098472" cy="273528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28475" y="2011271"/>
            <a:ext cx="1879597" cy="605691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Target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599" y="5564318"/>
            <a:ext cx="1879597" cy="601788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Bystander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23" y="2666344"/>
            <a:ext cx="1879596" cy="281681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159025" y="5639798"/>
            <a:ext cx="1879597" cy="601789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Bully-Victim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79992" y="2611452"/>
            <a:ext cx="120654" cy="12094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99045" y="2611449"/>
            <a:ext cx="399463" cy="384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76990" y="4108713"/>
            <a:ext cx="572404" cy="14556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9263740" y="5167993"/>
            <a:ext cx="450040" cy="4718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9342663" y="1985441"/>
            <a:ext cx="1879597" cy="601788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Bystander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65095" y="1981424"/>
            <a:ext cx="1879597" cy="605691"/>
          </a:xfrm>
          <a:prstGeom prst="roundRect">
            <a:avLst/>
          </a:prstGeom>
          <a:solidFill>
            <a:srgbClr val="FFC8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>
                <a:solidFill>
                  <a:schemeClr val="tx1"/>
                </a:solidFill>
              </a:rPr>
              <a:t>Target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875396" y="2587115"/>
            <a:ext cx="429497" cy="2948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9703250" y="2587115"/>
            <a:ext cx="718367" cy="4091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>
            <a:off x="4991696" y="3710370"/>
            <a:ext cx="2883700" cy="511083"/>
          </a:xfrm>
          <a:prstGeom prst="rightArrow">
            <a:avLst/>
          </a:prstGeom>
          <a:solidFill>
            <a:srgbClr val="009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1878370" y="1351241"/>
            <a:ext cx="8407893" cy="477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Four </a:t>
            </a:r>
            <a:r>
              <a:rPr lang="en-US" sz="2000" dirty="0">
                <a:solidFill>
                  <a:srgbClr val="FFC846"/>
                </a:solidFill>
              </a:rPr>
              <a:t>Roles</a:t>
            </a:r>
            <a:r>
              <a:rPr lang="en-US" sz="2000" dirty="0">
                <a:solidFill>
                  <a:schemeClr val="tx1"/>
                </a:solidFill>
              </a:rPr>
              <a:t> in Bullying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6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38844" y="1351240"/>
            <a:ext cx="9747420" cy="4953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Three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00953A"/>
                </a:solidFill>
              </a:rPr>
              <a:t>components</a:t>
            </a:r>
            <a:r>
              <a:rPr lang="en-US" sz="2400" dirty="0">
                <a:solidFill>
                  <a:schemeClr val="tx1"/>
                </a:solidFill>
              </a:rPr>
              <a:t> that define bullying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Intent to harm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Behavior is repeated or likely to be repeated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Imbalance of power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Three</a:t>
            </a:r>
            <a:r>
              <a:rPr lang="en-US" sz="2400" dirty="0">
                <a:solidFill>
                  <a:srgbClr val="EF7521"/>
                </a:solidFill>
              </a:rPr>
              <a:t> types</a:t>
            </a:r>
            <a:r>
              <a:rPr lang="en-US" sz="2400" dirty="0">
                <a:solidFill>
                  <a:schemeClr val="tx1"/>
                </a:solidFill>
              </a:rPr>
              <a:t> of bullying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Physical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Verbal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Relational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0" indent="0">
              <a:buClrTx/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4376087" y="6320696"/>
            <a:ext cx="34124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/>
              <a:t>(See Gladden et al., 2014)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119853" y="3970104"/>
            <a:ext cx="3678499" cy="2212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Four </a:t>
            </a:r>
            <a:r>
              <a:rPr lang="en-US" sz="2800" dirty="0">
                <a:solidFill>
                  <a:srgbClr val="FFC846"/>
                </a:solidFill>
              </a:rPr>
              <a:t>roles</a:t>
            </a:r>
            <a:r>
              <a:rPr lang="en-US" sz="2800" dirty="0">
                <a:solidFill>
                  <a:schemeClr val="tx1"/>
                </a:solidFill>
              </a:rPr>
              <a:t> in bullying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Perpetrator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Victim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Bully-Victim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Bystander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7119853" y="1351240"/>
            <a:ext cx="38113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/>
              <a:t>Two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6EC4E8"/>
                </a:solidFill>
              </a:rPr>
              <a:t>modes</a:t>
            </a:r>
            <a:r>
              <a:rPr lang="en-US" sz="2400" b="1" dirty="0"/>
              <a:t> of bullying</a:t>
            </a:r>
          </a:p>
          <a:p>
            <a:pPr marL="400050" lvl="1" indent="-17145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Direct</a:t>
            </a:r>
          </a:p>
          <a:p>
            <a:pPr marL="400050" lvl="1" indent="-17145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Indirect</a:t>
            </a:r>
          </a:p>
        </p:txBody>
      </p:sp>
    </p:spTree>
    <p:extLst>
      <p:ext uri="{BB962C8B-B14F-4D97-AF65-F5344CB8AC3E}">
        <p14:creationId xmlns:p14="http://schemas.microsoft.com/office/powerpoint/2010/main" val="227947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Bullying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 In Colorado/CDE:</a:t>
            </a:r>
          </a:p>
          <a:p>
            <a:pPr lvl="1"/>
            <a:r>
              <a:rPr lang="en-US" sz="3600" dirty="0"/>
              <a:t>"Bullying" means any </a:t>
            </a:r>
            <a:r>
              <a:rPr lang="en-US" sz="3600" dirty="0">
                <a:solidFill>
                  <a:srgbClr val="FFC846"/>
                </a:solidFill>
              </a:rPr>
              <a:t>written</a:t>
            </a:r>
            <a:r>
              <a:rPr lang="en-US" sz="3600" dirty="0"/>
              <a:t> or </a:t>
            </a:r>
            <a:r>
              <a:rPr lang="en-US" sz="3600" dirty="0">
                <a:solidFill>
                  <a:srgbClr val="FFC846"/>
                </a:solidFill>
              </a:rPr>
              <a:t>verbal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C846"/>
                </a:solidFill>
              </a:rPr>
              <a:t>expression</a:t>
            </a:r>
            <a:r>
              <a:rPr lang="en-US" sz="3600" dirty="0"/>
              <a:t>, or </a:t>
            </a:r>
            <a:r>
              <a:rPr lang="en-US" sz="3600" dirty="0">
                <a:solidFill>
                  <a:srgbClr val="FFC846"/>
                </a:solidFill>
              </a:rPr>
              <a:t>physical</a:t>
            </a:r>
            <a:r>
              <a:rPr lang="en-US" sz="3600" dirty="0"/>
              <a:t> or </a:t>
            </a:r>
            <a:r>
              <a:rPr lang="en-US" sz="3600" dirty="0">
                <a:solidFill>
                  <a:srgbClr val="FFC846"/>
                </a:solidFill>
              </a:rPr>
              <a:t>electronic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6EC4E8"/>
                </a:solidFill>
              </a:rPr>
              <a:t>act or gesture</a:t>
            </a:r>
            <a:r>
              <a:rPr lang="en-US" sz="3600" dirty="0"/>
              <a:t>, or </a:t>
            </a:r>
            <a:r>
              <a:rPr lang="en-US" sz="3600" dirty="0">
                <a:solidFill>
                  <a:srgbClr val="00953A"/>
                </a:solidFill>
              </a:rPr>
              <a:t>pattern </a:t>
            </a:r>
            <a:r>
              <a:rPr lang="en-US" sz="3600" dirty="0"/>
              <a:t>thereof, that is </a:t>
            </a:r>
            <a:r>
              <a:rPr lang="en-US" sz="3600" dirty="0">
                <a:solidFill>
                  <a:srgbClr val="00953A"/>
                </a:solidFill>
              </a:rPr>
              <a:t>intended</a:t>
            </a:r>
            <a:r>
              <a:rPr lang="en-US" sz="3600" dirty="0"/>
              <a:t> to coerce, intimidate, or cause any </a:t>
            </a:r>
            <a:r>
              <a:rPr lang="en-US" sz="3600" dirty="0">
                <a:solidFill>
                  <a:srgbClr val="FFC846"/>
                </a:solidFill>
              </a:rPr>
              <a:t>physical, mental, or emotional harm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/>
              <a:t>to any student.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94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2967271"/>
            <a:ext cx="9143999" cy="1526927"/>
          </a:xfrm>
        </p:spPr>
        <p:txBody>
          <a:bodyPr/>
          <a:lstStyle/>
          <a:p>
            <a:r>
              <a:rPr lang="en-US" dirty="0" smtClean="0"/>
              <a:t>Bullying Prevention Training Series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75824"/>
            <a:ext cx="9143999" cy="443429"/>
          </a:xfrm>
        </p:spPr>
        <p:txBody>
          <a:bodyPr/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057" y="5996226"/>
            <a:ext cx="5380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Adam Collins, Ph.D.</a:t>
            </a:r>
          </a:p>
          <a:p>
            <a:r>
              <a:rPr lang="en-US" sz="1600" dirty="0"/>
              <a:t>Bullying Prevention and Education Grant Coordinator </a:t>
            </a:r>
          </a:p>
          <a:p>
            <a:r>
              <a:rPr lang="en-US" sz="1600" dirty="0"/>
              <a:t>Collins_A@cde.state.co.us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3999" y="513779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October,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8" y="5537598"/>
            <a:ext cx="1470990" cy="132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9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38844" y="1351240"/>
            <a:ext cx="9747420" cy="4953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Three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00953A"/>
                </a:solidFill>
              </a:rPr>
              <a:t>components</a:t>
            </a:r>
            <a:r>
              <a:rPr lang="en-US" sz="2400" dirty="0">
                <a:solidFill>
                  <a:schemeClr val="tx1"/>
                </a:solidFill>
              </a:rPr>
              <a:t> that define bullying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Intent to harm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Behavior is repeated or likely to be repeated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Imbalance of power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Three</a:t>
            </a:r>
            <a:r>
              <a:rPr lang="en-US" sz="2400" dirty="0">
                <a:solidFill>
                  <a:srgbClr val="EF7521"/>
                </a:solidFill>
              </a:rPr>
              <a:t> types</a:t>
            </a:r>
            <a:r>
              <a:rPr lang="en-US" sz="2400" dirty="0">
                <a:solidFill>
                  <a:schemeClr val="tx1"/>
                </a:solidFill>
              </a:rPr>
              <a:t> of bullying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Physical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Verbal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Relational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0" indent="0">
              <a:buClrTx/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4376087" y="6320696"/>
            <a:ext cx="34124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/>
              <a:t>(See Gladden et al., 2014)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119853" y="3970104"/>
            <a:ext cx="3678499" cy="2212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Four </a:t>
            </a:r>
            <a:r>
              <a:rPr lang="en-US" sz="2800" dirty="0">
                <a:solidFill>
                  <a:srgbClr val="FFC846"/>
                </a:solidFill>
              </a:rPr>
              <a:t>roles</a:t>
            </a:r>
            <a:r>
              <a:rPr lang="en-US" sz="2800" dirty="0">
                <a:solidFill>
                  <a:schemeClr val="tx1"/>
                </a:solidFill>
              </a:rPr>
              <a:t> in bullying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Perpetrator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Victim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Bully-Victim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Bystander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7119853" y="1351240"/>
            <a:ext cx="38113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/>
              <a:t>Two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6EC4E8"/>
                </a:solidFill>
              </a:rPr>
              <a:t>modes</a:t>
            </a:r>
            <a:r>
              <a:rPr lang="en-US" sz="2400" b="1" dirty="0"/>
              <a:t> of bullying</a:t>
            </a:r>
          </a:p>
          <a:p>
            <a:pPr marL="400050" lvl="1" indent="-17145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Direct</a:t>
            </a:r>
          </a:p>
          <a:p>
            <a:pPr marL="400050" lvl="1" indent="-17145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Indirect</a:t>
            </a:r>
          </a:p>
        </p:txBody>
      </p:sp>
    </p:spTree>
    <p:extLst>
      <p:ext uri="{BB962C8B-B14F-4D97-AF65-F5344CB8AC3E}">
        <p14:creationId xmlns:p14="http://schemas.microsoft.com/office/powerpoint/2010/main" val="42173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878370" y="1351241"/>
            <a:ext cx="8407893" cy="477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Three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00953A"/>
                </a:solidFill>
              </a:rPr>
              <a:t>Components</a:t>
            </a:r>
            <a:r>
              <a:rPr lang="en-US" sz="2000" dirty="0">
                <a:solidFill>
                  <a:schemeClr val="tx1"/>
                </a:solidFill>
              </a:rPr>
              <a:t> that Define Bullying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3" y="6320699"/>
            <a:ext cx="914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/>
              <a:t>(See Gladden et al., 2014)</a:t>
            </a:r>
          </a:p>
        </p:txBody>
      </p:sp>
    </p:spTree>
    <p:extLst>
      <p:ext uri="{BB962C8B-B14F-4D97-AF65-F5344CB8AC3E}">
        <p14:creationId xmlns:p14="http://schemas.microsoft.com/office/powerpoint/2010/main" val="216849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3" y="6320699"/>
            <a:ext cx="914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/>
              <a:t>(See Gladden et al., 2014)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99678" y="1961262"/>
            <a:ext cx="2320467" cy="675117"/>
          </a:xfrm>
          <a:prstGeom prst="roundRect">
            <a:avLst/>
          </a:prstGeom>
          <a:solidFill>
            <a:srgbClr val="009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/>
              <a:t>Intent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3" y="2930979"/>
            <a:ext cx="3873213" cy="2582142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1878370" y="1351241"/>
            <a:ext cx="8407893" cy="477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Three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00953A"/>
                </a:solidFill>
              </a:rPr>
              <a:t>Components</a:t>
            </a:r>
            <a:r>
              <a:rPr lang="en-US" sz="2000" dirty="0">
                <a:solidFill>
                  <a:schemeClr val="tx1"/>
                </a:solidFill>
              </a:rPr>
              <a:t> that Define Bullying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0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3" y="6320699"/>
            <a:ext cx="914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/>
              <a:t>(See Gladden et al., 2014)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22082" y="1961261"/>
            <a:ext cx="2320467" cy="675117"/>
          </a:xfrm>
          <a:prstGeom prst="roundRect">
            <a:avLst/>
          </a:prstGeom>
          <a:solidFill>
            <a:srgbClr val="009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/>
              <a:t>Repeated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721434" y="2930979"/>
            <a:ext cx="2749132" cy="2576662"/>
            <a:chOff x="3721471" y="3386307"/>
            <a:chExt cx="1796144" cy="1683461"/>
          </a:xfrm>
        </p:grpSpPr>
        <p:sp>
          <p:nvSpPr>
            <p:cNvPr id="6" name="Curved Right Arrow 5"/>
            <p:cNvSpPr/>
            <p:nvPr/>
          </p:nvSpPr>
          <p:spPr>
            <a:xfrm rot="5400000">
              <a:off x="4157325" y="2950453"/>
              <a:ext cx="801972" cy="1673679"/>
            </a:xfrm>
            <a:prstGeom prst="curvedRightArrow">
              <a:avLst>
                <a:gd name="adj1" fmla="val 20364"/>
                <a:gd name="adj2" fmla="val 50000"/>
                <a:gd name="adj3" fmla="val 34487"/>
              </a:avLst>
            </a:prstGeom>
            <a:solidFill>
              <a:srgbClr val="6EC4E8"/>
            </a:solidFill>
            <a:ln>
              <a:solidFill>
                <a:srgbClr val="6EC4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urved Right Arrow 11"/>
            <p:cNvSpPr/>
            <p:nvPr/>
          </p:nvSpPr>
          <p:spPr>
            <a:xfrm rot="16200000">
              <a:off x="4279790" y="3831942"/>
              <a:ext cx="801972" cy="1673679"/>
            </a:xfrm>
            <a:prstGeom prst="curvedRightArrow">
              <a:avLst>
                <a:gd name="adj1" fmla="val 20364"/>
                <a:gd name="adj2" fmla="val 50000"/>
                <a:gd name="adj3" fmla="val 34487"/>
              </a:avLst>
            </a:prstGeom>
            <a:solidFill>
              <a:srgbClr val="6EC4E8"/>
            </a:solidFill>
            <a:ln>
              <a:solidFill>
                <a:srgbClr val="6EC4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Content Placeholder 1"/>
          <p:cNvSpPr txBox="1">
            <a:spLocks/>
          </p:cNvSpPr>
          <p:nvPr/>
        </p:nvSpPr>
        <p:spPr>
          <a:xfrm>
            <a:off x="1878370" y="1351241"/>
            <a:ext cx="8407893" cy="477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Three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00953A"/>
                </a:solidFill>
              </a:rPr>
              <a:t>Components</a:t>
            </a:r>
            <a:r>
              <a:rPr lang="en-US" sz="2000" dirty="0">
                <a:solidFill>
                  <a:schemeClr val="tx1"/>
                </a:solidFill>
              </a:rPr>
              <a:t> that Define Bullying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4125" y="1961261"/>
            <a:ext cx="2320467" cy="675117"/>
          </a:xfrm>
          <a:prstGeom prst="roundRect">
            <a:avLst/>
          </a:prstGeom>
          <a:solidFill>
            <a:srgbClr val="009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/>
              <a:t>Intent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3" y="2930979"/>
            <a:ext cx="3873213" cy="258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5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3" y="6320699"/>
            <a:ext cx="914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/>
              <a:t>(See Gladden et al., 2014)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850037" y="1961261"/>
            <a:ext cx="2320467" cy="675117"/>
          </a:xfrm>
          <a:prstGeom prst="roundRect">
            <a:avLst/>
          </a:prstGeom>
          <a:solidFill>
            <a:srgbClr val="009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/>
              <a:t>Imbalance of Power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36" y="2930978"/>
            <a:ext cx="3864993" cy="2576662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1878370" y="1351241"/>
            <a:ext cx="8407893" cy="477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Three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00953A"/>
                </a:solidFill>
              </a:rPr>
              <a:t>Components</a:t>
            </a:r>
            <a:r>
              <a:rPr lang="en-US" sz="2000" dirty="0">
                <a:solidFill>
                  <a:schemeClr val="tx1"/>
                </a:solidFill>
              </a:rPr>
              <a:t> that Define Bullying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22082" y="1961261"/>
            <a:ext cx="2320467" cy="675117"/>
          </a:xfrm>
          <a:prstGeom prst="roundRect">
            <a:avLst/>
          </a:prstGeom>
          <a:solidFill>
            <a:srgbClr val="009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/>
              <a:t>Repeated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721434" y="2930979"/>
            <a:ext cx="2749132" cy="2576662"/>
            <a:chOff x="3721471" y="3386307"/>
            <a:chExt cx="1796144" cy="1683461"/>
          </a:xfrm>
        </p:grpSpPr>
        <p:sp>
          <p:nvSpPr>
            <p:cNvPr id="18" name="Curved Right Arrow 17"/>
            <p:cNvSpPr/>
            <p:nvPr/>
          </p:nvSpPr>
          <p:spPr>
            <a:xfrm rot="5400000">
              <a:off x="4157325" y="2950453"/>
              <a:ext cx="801972" cy="1673679"/>
            </a:xfrm>
            <a:prstGeom prst="curvedRightArrow">
              <a:avLst>
                <a:gd name="adj1" fmla="val 20364"/>
                <a:gd name="adj2" fmla="val 50000"/>
                <a:gd name="adj3" fmla="val 34487"/>
              </a:avLst>
            </a:prstGeom>
            <a:solidFill>
              <a:srgbClr val="6EC4E8"/>
            </a:solidFill>
            <a:ln>
              <a:solidFill>
                <a:srgbClr val="6EC4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urved Right Arrow 18"/>
            <p:cNvSpPr/>
            <p:nvPr/>
          </p:nvSpPr>
          <p:spPr>
            <a:xfrm rot="16200000">
              <a:off x="4279790" y="3831942"/>
              <a:ext cx="801972" cy="1673679"/>
            </a:xfrm>
            <a:prstGeom prst="curvedRightArrow">
              <a:avLst>
                <a:gd name="adj1" fmla="val 20364"/>
                <a:gd name="adj2" fmla="val 50000"/>
                <a:gd name="adj3" fmla="val 34487"/>
              </a:avLst>
            </a:prstGeom>
            <a:solidFill>
              <a:srgbClr val="6EC4E8"/>
            </a:solidFill>
            <a:ln>
              <a:solidFill>
                <a:srgbClr val="6EC4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994125" y="1961261"/>
            <a:ext cx="2320467" cy="675117"/>
          </a:xfrm>
          <a:prstGeom prst="roundRect">
            <a:avLst/>
          </a:prstGeom>
          <a:solidFill>
            <a:srgbClr val="009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/>
              <a:t>Intent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3" y="2930979"/>
            <a:ext cx="3873213" cy="258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878370" y="1351241"/>
            <a:ext cx="8407893" cy="477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Three</a:t>
            </a:r>
            <a:r>
              <a:rPr lang="en-US" sz="2000" dirty="0">
                <a:solidFill>
                  <a:srgbClr val="EF7521"/>
                </a:solidFill>
              </a:rPr>
              <a:t> Types </a:t>
            </a:r>
            <a:r>
              <a:rPr lang="en-US" sz="2000" dirty="0">
                <a:solidFill>
                  <a:schemeClr val="tx1"/>
                </a:solidFill>
              </a:rPr>
              <a:t>of Bullying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3" y="6320699"/>
            <a:ext cx="914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/>
              <a:t>(See Gladden et al., 2014)</a:t>
            </a:r>
          </a:p>
        </p:txBody>
      </p:sp>
    </p:spTree>
    <p:extLst>
      <p:ext uri="{BB962C8B-B14F-4D97-AF65-F5344CB8AC3E}">
        <p14:creationId xmlns:p14="http://schemas.microsoft.com/office/powerpoint/2010/main" val="36279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Bullying?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64943" y="2004457"/>
            <a:ext cx="2320467" cy="747758"/>
          </a:xfrm>
          <a:prstGeom prst="roundRect">
            <a:avLst/>
          </a:prstGeom>
          <a:solidFill>
            <a:srgbClr val="EF75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/>
              <a:t>Physical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3" y="6320699"/>
            <a:ext cx="914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dirty="0"/>
              <a:t>(See Gladden et al., 2014)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8" y="3012621"/>
            <a:ext cx="3785135" cy="2261508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878370" y="1351241"/>
            <a:ext cx="8407893" cy="477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Three</a:t>
            </a:r>
            <a:r>
              <a:rPr lang="en-US" sz="2000" dirty="0">
                <a:solidFill>
                  <a:srgbClr val="EF7521"/>
                </a:solidFill>
              </a:rPr>
              <a:t> Types </a:t>
            </a:r>
            <a:r>
              <a:rPr lang="en-US" sz="2000" dirty="0">
                <a:solidFill>
                  <a:schemeClr val="tx1"/>
                </a:solidFill>
              </a:rPr>
              <a:t>of Bullying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6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Light Blue to Green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1187</TotalTime>
  <Words>593</Words>
  <Application>Microsoft Office PowerPoint</Application>
  <PresentationFormat>Widescreen</PresentationFormat>
  <Paragraphs>217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Museo Slab 500</vt:lpstr>
      <vt:lpstr>Trebuchet MS</vt:lpstr>
      <vt:lpstr>Wingdings</vt:lpstr>
      <vt:lpstr>Light Blue to Green Theme</vt:lpstr>
      <vt:lpstr>Bullying Prevention Training Series</vt:lpstr>
      <vt:lpstr>What is Bullying?</vt:lpstr>
      <vt:lpstr>What is Bullying?</vt:lpstr>
      <vt:lpstr>What is Bullying?</vt:lpstr>
      <vt:lpstr>What is Bullying?</vt:lpstr>
      <vt:lpstr>What is Bullying?</vt:lpstr>
      <vt:lpstr>What is Bullying?</vt:lpstr>
      <vt:lpstr>What is Bullying?</vt:lpstr>
      <vt:lpstr>What is Bullying?</vt:lpstr>
      <vt:lpstr>What is Bullying?</vt:lpstr>
      <vt:lpstr>What is Bullying?</vt:lpstr>
      <vt:lpstr>What about Cyberbullying?</vt:lpstr>
      <vt:lpstr>What is Bullying?</vt:lpstr>
      <vt:lpstr>What is Bullying?</vt:lpstr>
      <vt:lpstr>What is Bullying?</vt:lpstr>
      <vt:lpstr>What is Bullying?</vt:lpstr>
      <vt:lpstr>What is Bullying?</vt:lpstr>
      <vt:lpstr>What is Bullying?</vt:lpstr>
      <vt:lpstr>What is Bullying?</vt:lpstr>
      <vt:lpstr>What is Bullying?</vt:lpstr>
      <vt:lpstr>What is Bullying?</vt:lpstr>
      <vt:lpstr>What is Bullying?</vt:lpstr>
      <vt:lpstr>What is Bullying?</vt:lpstr>
      <vt:lpstr>What is Bullying</vt:lpstr>
      <vt:lpstr>Bullying Prevention Training Series</vt:lpstr>
    </vt:vector>
  </TitlesOfParts>
  <Company>Colorado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Collins, Adam</cp:lastModifiedBy>
  <cp:revision>180</cp:revision>
  <dcterms:created xsi:type="dcterms:W3CDTF">2018-01-08T21:58:16Z</dcterms:created>
  <dcterms:modified xsi:type="dcterms:W3CDTF">2018-10-16T14:15:55Z</dcterms:modified>
</cp:coreProperties>
</file>