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1" r:id="rId3"/>
  </p:sldMasterIdLst>
  <p:notesMasterIdLst>
    <p:notesMasterId r:id="rId53"/>
  </p:notesMasterIdLst>
  <p:handoutMasterIdLst>
    <p:handoutMasterId r:id="rId54"/>
  </p:handoutMasterIdLst>
  <p:sldIdLst>
    <p:sldId id="589" r:id="rId4"/>
    <p:sldId id="664" r:id="rId5"/>
    <p:sldId id="607" r:id="rId6"/>
    <p:sldId id="621" r:id="rId7"/>
    <p:sldId id="685" r:id="rId8"/>
    <p:sldId id="688" r:id="rId9"/>
    <p:sldId id="622" r:id="rId10"/>
    <p:sldId id="629" r:id="rId11"/>
    <p:sldId id="679" r:id="rId12"/>
    <p:sldId id="590" r:id="rId13"/>
    <p:sldId id="615" r:id="rId14"/>
    <p:sldId id="661" r:id="rId15"/>
    <p:sldId id="662" r:id="rId16"/>
    <p:sldId id="687" r:id="rId17"/>
    <p:sldId id="672" r:id="rId18"/>
    <p:sldId id="632" r:id="rId19"/>
    <p:sldId id="690" r:id="rId20"/>
    <p:sldId id="680" r:id="rId21"/>
    <p:sldId id="617" r:id="rId22"/>
    <p:sldId id="686" r:id="rId23"/>
    <p:sldId id="630" r:id="rId24"/>
    <p:sldId id="652" r:id="rId25"/>
    <p:sldId id="684" r:id="rId26"/>
    <p:sldId id="655" r:id="rId27"/>
    <p:sldId id="674" r:id="rId28"/>
    <p:sldId id="676" r:id="rId29"/>
    <p:sldId id="606" r:id="rId30"/>
    <p:sldId id="691" r:id="rId31"/>
    <p:sldId id="692" r:id="rId32"/>
    <p:sldId id="693" r:id="rId33"/>
    <p:sldId id="694" r:id="rId34"/>
    <p:sldId id="671" r:id="rId35"/>
    <p:sldId id="677" r:id="rId36"/>
    <p:sldId id="604" r:id="rId37"/>
    <p:sldId id="603" r:id="rId38"/>
    <p:sldId id="678" r:id="rId39"/>
    <p:sldId id="681" r:id="rId40"/>
    <p:sldId id="683" r:id="rId41"/>
    <p:sldId id="657" r:id="rId42"/>
    <p:sldId id="638" r:id="rId43"/>
    <p:sldId id="658" r:id="rId44"/>
    <p:sldId id="593" r:id="rId45"/>
    <p:sldId id="660" r:id="rId46"/>
    <p:sldId id="635" r:id="rId47"/>
    <p:sldId id="643" r:id="rId48"/>
    <p:sldId id="659" r:id="rId49"/>
    <p:sldId id="656" r:id="rId50"/>
    <p:sldId id="280" r:id="rId51"/>
    <p:sldId id="651" r:id="rId5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521"/>
    <a:srgbClr val="9D9D9D"/>
    <a:srgbClr val="9DC3E6"/>
    <a:srgbClr val="3333CC"/>
    <a:srgbClr val="009999"/>
    <a:srgbClr val="86BE40"/>
    <a:srgbClr val="993366"/>
    <a:srgbClr val="101E8E"/>
    <a:srgbClr val="46797A"/>
    <a:srgbClr val="FFC8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62167" autoAdjust="0"/>
  </p:normalViewPr>
  <p:slideViewPr>
    <p:cSldViewPr snapToGrid="0" showGuides="1">
      <p:cViewPr varScale="1">
        <p:scale>
          <a:sx n="40" d="100"/>
          <a:sy n="40" d="100"/>
        </p:scale>
        <p:origin x="-215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0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90910244026185E-2"/>
          <c:y val="5.0016531141650167E-2"/>
          <c:w val="0.93639600347354346"/>
          <c:h val="0.80886338159709448"/>
        </c:manualLayout>
      </c:layout>
      <c:bubbleChart>
        <c:varyColors val="0"/>
        <c:ser>
          <c:idx val="0"/>
          <c:order val="0"/>
          <c:tx>
            <c:strRef>
              <c:f>Sheet1!$B$1</c:f>
              <c:strCache>
                <c:ptCount val="1"/>
                <c:pt idx="0">
                  <c:v>Y-Values</c:v>
                </c:pt>
              </c:strCache>
            </c:strRef>
          </c:tx>
          <c:spPr>
            <a:solidFill>
              <a:schemeClr val="accent2">
                <a:alpha val="75000"/>
              </a:schemeClr>
            </a:solidFill>
            <a:ln>
              <a:noFill/>
            </a:ln>
            <a:effectLst/>
          </c:spPr>
          <c:invertIfNegative val="0"/>
          <c:dLbls>
            <c:dLbl>
              <c:idx val="0"/>
              <c:layout/>
              <c:tx>
                <c:rich>
                  <a:bodyPr/>
                  <a:lstStyle/>
                  <a:p>
                    <a:r>
                      <a:rPr lang="en-US" smtClean="0"/>
                      <a:t>	</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Sheet1!$A$2:$A$5</c:f>
              <c:numCache>
                <c:formatCode>General</c:formatCode>
                <c:ptCount val="4"/>
                <c:pt idx="0">
                  <c:v>0.1</c:v>
                </c:pt>
                <c:pt idx="1">
                  <c:v>0.5</c:v>
                </c:pt>
                <c:pt idx="2">
                  <c:v>1.5</c:v>
                </c:pt>
              </c:numCache>
            </c:numRef>
          </c:xVal>
          <c:yVal>
            <c:numRef>
              <c:f>Sheet1!$B$2:$B$5</c:f>
              <c:numCache>
                <c:formatCode>General</c:formatCode>
                <c:ptCount val="4"/>
                <c:pt idx="0">
                  <c:v>0.1</c:v>
                </c:pt>
                <c:pt idx="1">
                  <c:v>0.25</c:v>
                </c:pt>
                <c:pt idx="2">
                  <c:v>1</c:v>
                </c:pt>
              </c:numCache>
            </c:numRef>
          </c:yVal>
          <c:bubbleSize>
            <c:numRef>
              <c:f>Sheet1!$C$2:$C$5</c:f>
              <c:numCache>
                <c:formatCode>General</c:formatCode>
                <c:ptCount val="4"/>
                <c:pt idx="0">
                  <c:v>2</c:v>
                </c:pt>
                <c:pt idx="1">
                  <c:v>6</c:v>
                </c:pt>
                <c:pt idx="2">
                  <c:v>12</c:v>
                </c:pt>
              </c:numCache>
            </c:numRef>
          </c:bubbleSize>
          <c:bubble3D val="1"/>
        </c:ser>
        <c:dLbls>
          <c:dLblPos val="ctr"/>
          <c:showLegendKey val="0"/>
          <c:showVal val="1"/>
          <c:showCatName val="0"/>
          <c:showSerName val="0"/>
          <c:showPercent val="0"/>
          <c:showBubbleSize val="0"/>
        </c:dLbls>
        <c:bubbleScale val="100"/>
        <c:showNegBubbles val="0"/>
        <c:axId val="97827456"/>
        <c:axId val="99301248"/>
      </c:bubbleChart>
      <c:valAx>
        <c:axId val="97827456"/>
        <c:scaling>
          <c:orientation val="minMax"/>
        </c:scaling>
        <c:delete val="0"/>
        <c:axPos val="b"/>
        <c:title>
          <c:tx>
            <c:rich>
              <a:bodyPr rot="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r>
                  <a:rPr lang="en-US" sz="4000" dirty="0" smtClean="0"/>
                  <a:t>Implementation</a:t>
                </a:r>
                <a:endParaRPr lang="en-US" sz="4000" dirty="0"/>
              </a:p>
            </c:rich>
          </c:tx>
          <c:layout>
            <c:manualLayout>
              <c:xMode val="edge"/>
              <c:yMode val="edge"/>
              <c:x val="0.33927981052698447"/>
              <c:y val="0.79448305210795089"/>
            </c:manualLayout>
          </c:layout>
          <c:overlay val="0"/>
          <c:spPr>
            <a:noFill/>
            <a:ln>
              <a:noFill/>
            </a:ln>
            <a:effectLst/>
          </c:spPr>
        </c:title>
        <c:numFmt formatCode="General" sourceLinked="1"/>
        <c:majorTickMark val="out"/>
        <c:minorTickMark val="none"/>
        <c:tickLblPos val="none"/>
        <c:spPr>
          <a:noFill/>
          <a:ln w="412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301248"/>
        <c:crosses val="autoZero"/>
        <c:crossBetween val="midCat"/>
      </c:valAx>
      <c:valAx>
        <c:axId val="99301248"/>
        <c:scaling>
          <c:orientation val="minMax"/>
        </c:scaling>
        <c:delete val="0"/>
        <c:axPos val="l"/>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mn-lt"/>
                    <a:ea typeface="+mn-ea"/>
                    <a:cs typeface="+mn-cs"/>
                  </a:defRPr>
                </a:pPr>
                <a:r>
                  <a:rPr lang="en-US" sz="4000" dirty="0" smtClean="0"/>
                  <a:t>Outcomes</a:t>
                </a:r>
                <a:endParaRPr lang="en-US" sz="4000" dirty="0"/>
              </a:p>
            </c:rich>
          </c:tx>
          <c:layout>
            <c:manualLayout>
              <c:xMode val="edge"/>
              <c:yMode val="edge"/>
              <c:x val="5.3983080394653646E-2"/>
              <c:y val="0.19758931428683035"/>
            </c:manualLayout>
          </c:layout>
          <c:overlay val="0"/>
          <c:spPr>
            <a:noFill/>
            <a:ln>
              <a:noFill/>
            </a:ln>
            <a:effectLst/>
          </c:spPr>
        </c:title>
        <c:numFmt formatCode="General" sourceLinked="1"/>
        <c:majorTickMark val="out"/>
        <c:minorTickMark val="none"/>
        <c:tickLblPos val="none"/>
        <c:spPr>
          <a:noFill/>
          <a:ln w="412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8274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0DA37-947C-4FD6-A4B6-DFAA219E6D3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A3D3B3C-F15E-4E3E-A2F7-ADA158FC7655}">
      <dgm:prSet phldrT="[Text]" custT="1"/>
      <dgm:spPr>
        <a:solidFill>
          <a:schemeClr val="accent2">
            <a:lumMod val="75000"/>
          </a:schemeClr>
        </a:solidFill>
      </dgm:spPr>
      <dgm:t>
        <a:bodyPr/>
        <a:lstStyle/>
        <a:p>
          <a:r>
            <a:rPr lang="en-US" sz="2000" dirty="0"/>
            <a:t>Adult Learning Principles</a:t>
          </a:r>
        </a:p>
      </dgm:t>
    </dgm:pt>
    <dgm:pt modelId="{51D40CC8-9170-4DE4-B178-62A89B198E4E}" type="parTrans" cxnId="{D119FDE3-3454-4B59-9A66-C2667C50C600}">
      <dgm:prSet/>
      <dgm:spPr/>
      <dgm:t>
        <a:bodyPr/>
        <a:lstStyle/>
        <a:p>
          <a:endParaRPr lang="en-US"/>
        </a:p>
      </dgm:t>
    </dgm:pt>
    <dgm:pt modelId="{4DE5946D-F299-478E-AD7D-945C00CD65AF}" type="sibTrans" cxnId="{D119FDE3-3454-4B59-9A66-C2667C50C600}">
      <dgm:prSet/>
      <dgm:spPr/>
      <dgm:t>
        <a:bodyPr/>
        <a:lstStyle/>
        <a:p>
          <a:endParaRPr lang="en-US"/>
        </a:p>
      </dgm:t>
    </dgm:pt>
    <dgm:pt modelId="{190778D9-1332-4CA2-A985-CDA5A758B19F}">
      <dgm:prSet phldrT="[Text]" custT="1"/>
      <dgm:spPr>
        <a:solidFill>
          <a:schemeClr val="accent3">
            <a:lumMod val="60000"/>
            <a:lumOff val="40000"/>
          </a:schemeClr>
        </a:solidFill>
      </dgm:spPr>
      <dgm:t>
        <a:bodyPr/>
        <a:lstStyle/>
        <a:p>
          <a:r>
            <a:rPr lang="en-US" sz="2000" dirty="0" smtClean="0"/>
            <a:t>Introduction</a:t>
          </a:r>
          <a:endParaRPr lang="en-US" sz="2000" dirty="0"/>
        </a:p>
      </dgm:t>
    </dgm:pt>
    <dgm:pt modelId="{7A6ACD23-D15C-4C99-9A1B-C615B9F6DC27}" type="parTrans" cxnId="{D5255889-0AA5-4B80-869F-CA76228CA657}">
      <dgm:prSet custT="1"/>
      <dgm:spPr/>
      <dgm:t>
        <a:bodyPr/>
        <a:lstStyle/>
        <a:p>
          <a:endParaRPr lang="en-US" sz="2000"/>
        </a:p>
      </dgm:t>
    </dgm:pt>
    <dgm:pt modelId="{37444AC1-2CA3-4095-9948-D2696ECCEB79}" type="sibTrans" cxnId="{D5255889-0AA5-4B80-869F-CA76228CA657}">
      <dgm:prSet/>
      <dgm:spPr/>
      <dgm:t>
        <a:bodyPr/>
        <a:lstStyle/>
        <a:p>
          <a:endParaRPr lang="en-US"/>
        </a:p>
      </dgm:t>
    </dgm:pt>
    <dgm:pt modelId="{080E9F5B-FD1E-4E56-BADE-A32B782C867A}">
      <dgm:prSet phldrT="[Text]" custT="1"/>
      <dgm:spPr/>
      <dgm:t>
        <a:bodyPr/>
        <a:lstStyle/>
        <a:p>
          <a:r>
            <a:rPr lang="en-US" sz="2000" dirty="0"/>
            <a:t>Illustration</a:t>
          </a:r>
        </a:p>
      </dgm:t>
    </dgm:pt>
    <dgm:pt modelId="{01C31A71-3A30-4A8C-8171-32654A304076}" type="parTrans" cxnId="{0738152C-BA16-4928-8163-41CE44019034}">
      <dgm:prSet custT="1"/>
      <dgm:spPr/>
      <dgm:t>
        <a:bodyPr/>
        <a:lstStyle/>
        <a:p>
          <a:endParaRPr lang="en-US" sz="2000"/>
        </a:p>
      </dgm:t>
    </dgm:pt>
    <dgm:pt modelId="{FC3C678D-1CB4-44EA-A1EB-1E1BD55A6275}" type="sibTrans" cxnId="{0738152C-BA16-4928-8163-41CE44019034}">
      <dgm:prSet/>
      <dgm:spPr/>
      <dgm:t>
        <a:bodyPr/>
        <a:lstStyle/>
        <a:p>
          <a:endParaRPr lang="en-US"/>
        </a:p>
      </dgm:t>
    </dgm:pt>
    <dgm:pt modelId="{B2EB8EF3-2E33-4F6E-A712-B7D461231BA3}">
      <dgm:prSet phldrT="[Text]" custT="1"/>
      <dgm:spPr/>
      <dgm:t>
        <a:bodyPr/>
        <a:lstStyle/>
        <a:p>
          <a:r>
            <a:rPr lang="en-US" sz="2000"/>
            <a:t>Mastery</a:t>
          </a:r>
        </a:p>
      </dgm:t>
    </dgm:pt>
    <dgm:pt modelId="{80B4F5F2-A571-4DFB-88AC-2A54E343BA27}" type="parTrans" cxnId="{A6FE77E3-55A9-46E2-BB3D-808385CC0B2D}">
      <dgm:prSet custT="1"/>
      <dgm:spPr/>
      <dgm:t>
        <a:bodyPr/>
        <a:lstStyle/>
        <a:p>
          <a:endParaRPr lang="en-US" sz="2000"/>
        </a:p>
      </dgm:t>
    </dgm:pt>
    <dgm:pt modelId="{FB828FED-91D5-476E-B291-FA57776725EC}" type="sibTrans" cxnId="{A6FE77E3-55A9-46E2-BB3D-808385CC0B2D}">
      <dgm:prSet/>
      <dgm:spPr/>
      <dgm:t>
        <a:bodyPr/>
        <a:lstStyle/>
        <a:p>
          <a:endParaRPr lang="en-US"/>
        </a:p>
      </dgm:t>
    </dgm:pt>
    <dgm:pt modelId="{22E9DEA3-EDC6-4F3D-8A3D-CA4EAB5D3354}">
      <dgm:prSet phldrT="[Text]" custT="1"/>
      <dgm:spPr/>
      <dgm:t>
        <a:bodyPr/>
        <a:lstStyle/>
        <a:p>
          <a:r>
            <a:rPr lang="en-US" sz="2000" dirty="0" smtClean="0"/>
            <a:t>Practicing</a:t>
          </a:r>
          <a:endParaRPr lang="en-US" sz="2000" dirty="0"/>
        </a:p>
      </dgm:t>
    </dgm:pt>
    <dgm:pt modelId="{FC21C05F-5101-4EFB-8311-70B9F6D6419E}" type="parTrans" cxnId="{3F3A7AB2-113B-4F90-BC5C-C377DB54150C}">
      <dgm:prSet custT="1"/>
      <dgm:spPr/>
      <dgm:t>
        <a:bodyPr/>
        <a:lstStyle/>
        <a:p>
          <a:endParaRPr lang="en-US" sz="2000"/>
        </a:p>
      </dgm:t>
    </dgm:pt>
    <dgm:pt modelId="{E1074D75-9895-47DA-81FD-C6B0A7FB6E42}" type="sibTrans" cxnId="{3F3A7AB2-113B-4F90-BC5C-C377DB54150C}">
      <dgm:prSet/>
      <dgm:spPr/>
      <dgm:t>
        <a:bodyPr/>
        <a:lstStyle/>
        <a:p>
          <a:endParaRPr lang="en-US"/>
        </a:p>
      </dgm:t>
    </dgm:pt>
    <dgm:pt modelId="{9CAB2DAA-8CA1-4A66-8EA0-C34787ADD9C9}">
      <dgm:prSet phldrT="[Text]" custT="1"/>
      <dgm:spPr/>
      <dgm:t>
        <a:bodyPr/>
        <a:lstStyle/>
        <a:p>
          <a:r>
            <a:rPr lang="en-US" sz="2000"/>
            <a:t>Reflection</a:t>
          </a:r>
        </a:p>
      </dgm:t>
    </dgm:pt>
    <dgm:pt modelId="{76C38F2A-FAC8-41CB-9EFF-7C5472405C3A}" type="parTrans" cxnId="{1D9C1195-BF23-48DB-8B0F-7F8F9D888BE4}">
      <dgm:prSet custT="1"/>
      <dgm:spPr/>
      <dgm:t>
        <a:bodyPr/>
        <a:lstStyle/>
        <a:p>
          <a:endParaRPr lang="en-US" sz="2000"/>
        </a:p>
      </dgm:t>
    </dgm:pt>
    <dgm:pt modelId="{1CBA5AF5-200D-4B97-8633-423835CA4F04}" type="sibTrans" cxnId="{1D9C1195-BF23-48DB-8B0F-7F8F9D888BE4}">
      <dgm:prSet/>
      <dgm:spPr/>
      <dgm:t>
        <a:bodyPr/>
        <a:lstStyle/>
        <a:p>
          <a:endParaRPr lang="en-US"/>
        </a:p>
      </dgm:t>
    </dgm:pt>
    <dgm:pt modelId="{234523BC-3F76-41AF-B32D-FBB631C0845A}">
      <dgm:prSet phldrT="[Text]" custT="1"/>
      <dgm:spPr/>
      <dgm:t>
        <a:bodyPr/>
        <a:lstStyle/>
        <a:p>
          <a:r>
            <a:rPr lang="en-US" sz="2000" dirty="0" smtClean="0"/>
            <a:t>Evaluation</a:t>
          </a:r>
          <a:endParaRPr lang="en-US" sz="2000" dirty="0"/>
        </a:p>
      </dgm:t>
    </dgm:pt>
    <dgm:pt modelId="{D39B23E4-AB9C-43EE-8D82-091D29E3539D}" type="parTrans" cxnId="{B085A014-0C90-4576-A350-A87CB2E882EB}">
      <dgm:prSet custT="1"/>
      <dgm:spPr/>
      <dgm:t>
        <a:bodyPr/>
        <a:lstStyle/>
        <a:p>
          <a:endParaRPr lang="en-US" sz="2000"/>
        </a:p>
      </dgm:t>
    </dgm:pt>
    <dgm:pt modelId="{66131F4C-A0D4-46F2-9DC1-CD69E94C9324}" type="sibTrans" cxnId="{B085A014-0C90-4576-A350-A87CB2E882EB}">
      <dgm:prSet/>
      <dgm:spPr/>
      <dgm:t>
        <a:bodyPr/>
        <a:lstStyle/>
        <a:p>
          <a:endParaRPr lang="en-US"/>
        </a:p>
      </dgm:t>
    </dgm:pt>
    <dgm:pt modelId="{41DBB90B-FA7E-49AA-AB44-38A89541E87C}" type="pres">
      <dgm:prSet presAssocID="{9280DA37-947C-4FD6-A4B6-DFAA219E6D38}" presName="cycle" presStyleCnt="0">
        <dgm:presLayoutVars>
          <dgm:chMax val="1"/>
          <dgm:dir/>
          <dgm:animLvl val="ctr"/>
          <dgm:resizeHandles val="exact"/>
        </dgm:presLayoutVars>
      </dgm:prSet>
      <dgm:spPr/>
      <dgm:t>
        <a:bodyPr/>
        <a:lstStyle/>
        <a:p>
          <a:endParaRPr lang="en-US"/>
        </a:p>
      </dgm:t>
    </dgm:pt>
    <dgm:pt modelId="{7CBCEEB6-5056-455A-AED2-EF60424601D5}" type="pres">
      <dgm:prSet presAssocID="{2A3D3B3C-F15E-4E3E-A2F7-ADA158FC7655}" presName="centerShape" presStyleLbl="node0" presStyleIdx="0" presStyleCnt="1"/>
      <dgm:spPr/>
      <dgm:t>
        <a:bodyPr/>
        <a:lstStyle/>
        <a:p>
          <a:endParaRPr lang="en-US"/>
        </a:p>
      </dgm:t>
    </dgm:pt>
    <dgm:pt modelId="{A5A8EC38-0FD4-40E3-AC3D-31ACFDC11895}" type="pres">
      <dgm:prSet presAssocID="{7A6ACD23-D15C-4C99-9A1B-C615B9F6DC27}" presName="Name9" presStyleLbl="parChTrans1D2" presStyleIdx="0" presStyleCnt="6"/>
      <dgm:spPr/>
      <dgm:t>
        <a:bodyPr/>
        <a:lstStyle/>
        <a:p>
          <a:endParaRPr lang="en-US"/>
        </a:p>
      </dgm:t>
    </dgm:pt>
    <dgm:pt modelId="{2464CB12-2F06-4ECD-AE8E-F4C6BCC679BA}" type="pres">
      <dgm:prSet presAssocID="{7A6ACD23-D15C-4C99-9A1B-C615B9F6DC27}" presName="connTx" presStyleLbl="parChTrans1D2" presStyleIdx="0" presStyleCnt="6"/>
      <dgm:spPr/>
      <dgm:t>
        <a:bodyPr/>
        <a:lstStyle/>
        <a:p>
          <a:endParaRPr lang="en-US"/>
        </a:p>
      </dgm:t>
    </dgm:pt>
    <dgm:pt modelId="{64FC6155-E57E-456A-8C44-B1A8D09D17B4}" type="pres">
      <dgm:prSet presAssocID="{190778D9-1332-4CA2-A985-CDA5A758B19F}" presName="node" presStyleLbl="node1" presStyleIdx="0" presStyleCnt="6">
        <dgm:presLayoutVars>
          <dgm:bulletEnabled val="1"/>
        </dgm:presLayoutVars>
      </dgm:prSet>
      <dgm:spPr/>
      <dgm:t>
        <a:bodyPr/>
        <a:lstStyle/>
        <a:p>
          <a:endParaRPr lang="en-US"/>
        </a:p>
      </dgm:t>
    </dgm:pt>
    <dgm:pt modelId="{B9A45D5A-02B7-4207-87E6-BBB75EEBB857}" type="pres">
      <dgm:prSet presAssocID="{01C31A71-3A30-4A8C-8171-32654A304076}" presName="Name9" presStyleLbl="parChTrans1D2" presStyleIdx="1" presStyleCnt="6"/>
      <dgm:spPr/>
      <dgm:t>
        <a:bodyPr/>
        <a:lstStyle/>
        <a:p>
          <a:endParaRPr lang="en-US"/>
        </a:p>
      </dgm:t>
    </dgm:pt>
    <dgm:pt modelId="{B5EDCB81-CDA8-475E-BDBF-9FBCD48B0A94}" type="pres">
      <dgm:prSet presAssocID="{01C31A71-3A30-4A8C-8171-32654A304076}" presName="connTx" presStyleLbl="parChTrans1D2" presStyleIdx="1" presStyleCnt="6"/>
      <dgm:spPr/>
      <dgm:t>
        <a:bodyPr/>
        <a:lstStyle/>
        <a:p>
          <a:endParaRPr lang="en-US"/>
        </a:p>
      </dgm:t>
    </dgm:pt>
    <dgm:pt modelId="{EDC9ECAB-9158-4510-BD96-45401DDAB10A}" type="pres">
      <dgm:prSet presAssocID="{080E9F5B-FD1E-4E56-BADE-A32B782C867A}" presName="node" presStyleLbl="node1" presStyleIdx="1" presStyleCnt="6">
        <dgm:presLayoutVars>
          <dgm:bulletEnabled val="1"/>
        </dgm:presLayoutVars>
      </dgm:prSet>
      <dgm:spPr/>
      <dgm:t>
        <a:bodyPr/>
        <a:lstStyle/>
        <a:p>
          <a:endParaRPr lang="en-US"/>
        </a:p>
      </dgm:t>
    </dgm:pt>
    <dgm:pt modelId="{BBCBAC6B-BA8B-4AC6-BE14-17C6BF77D550}" type="pres">
      <dgm:prSet presAssocID="{FC21C05F-5101-4EFB-8311-70B9F6D6419E}" presName="Name9" presStyleLbl="parChTrans1D2" presStyleIdx="2" presStyleCnt="6"/>
      <dgm:spPr/>
      <dgm:t>
        <a:bodyPr/>
        <a:lstStyle/>
        <a:p>
          <a:endParaRPr lang="en-US"/>
        </a:p>
      </dgm:t>
    </dgm:pt>
    <dgm:pt modelId="{84BF4879-695B-4441-8A1E-52E2C4CA783E}" type="pres">
      <dgm:prSet presAssocID="{FC21C05F-5101-4EFB-8311-70B9F6D6419E}" presName="connTx" presStyleLbl="parChTrans1D2" presStyleIdx="2" presStyleCnt="6"/>
      <dgm:spPr/>
      <dgm:t>
        <a:bodyPr/>
        <a:lstStyle/>
        <a:p>
          <a:endParaRPr lang="en-US"/>
        </a:p>
      </dgm:t>
    </dgm:pt>
    <dgm:pt modelId="{93212C53-B95A-4100-BD3B-1777CE3BA402}" type="pres">
      <dgm:prSet presAssocID="{22E9DEA3-EDC6-4F3D-8A3D-CA4EAB5D3354}" presName="node" presStyleLbl="node1" presStyleIdx="2" presStyleCnt="6">
        <dgm:presLayoutVars>
          <dgm:bulletEnabled val="1"/>
        </dgm:presLayoutVars>
      </dgm:prSet>
      <dgm:spPr/>
      <dgm:t>
        <a:bodyPr/>
        <a:lstStyle/>
        <a:p>
          <a:endParaRPr lang="en-US"/>
        </a:p>
      </dgm:t>
    </dgm:pt>
    <dgm:pt modelId="{07738210-4450-4741-85F6-906FDFAB7221}" type="pres">
      <dgm:prSet presAssocID="{D39B23E4-AB9C-43EE-8D82-091D29E3539D}" presName="Name9" presStyleLbl="parChTrans1D2" presStyleIdx="3" presStyleCnt="6"/>
      <dgm:spPr/>
      <dgm:t>
        <a:bodyPr/>
        <a:lstStyle/>
        <a:p>
          <a:endParaRPr lang="en-US"/>
        </a:p>
      </dgm:t>
    </dgm:pt>
    <dgm:pt modelId="{1FC81007-7978-4C98-B19B-A1D28479FECF}" type="pres">
      <dgm:prSet presAssocID="{D39B23E4-AB9C-43EE-8D82-091D29E3539D}" presName="connTx" presStyleLbl="parChTrans1D2" presStyleIdx="3" presStyleCnt="6"/>
      <dgm:spPr/>
      <dgm:t>
        <a:bodyPr/>
        <a:lstStyle/>
        <a:p>
          <a:endParaRPr lang="en-US"/>
        </a:p>
      </dgm:t>
    </dgm:pt>
    <dgm:pt modelId="{A33DB391-C1E0-40B4-B42A-5E3E87D899B1}" type="pres">
      <dgm:prSet presAssocID="{234523BC-3F76-41AF-B32D-FBB631C0845A}" presName="node" presStyleLbl="node1" presStyleIdx="3" presStyleCnt="6">
        <dgm:presLayoutVars>
          <dgm:bulletEnabled val="1"/>
        </dgm:presLayoutVars>
      </dgm:prSet>
      <dgm:spPr/>
      <dgm:t>
        <a:bodyPr/>
        <a:lstStyle/>
        <a:p>
          <a:endParaRPr lang="en-US"/>
        </a:p>
      </dgm:t>
    </dgm:pt>
    <dgm:pt modelId="{0E26E62F-6248-4F33-9B17-BAA9B4D688C2}" type="pres">
      <dgm:prSet presAssocID="{76C38F2A-FAC8-41CB-9EFF-7C5472405C3A}" presName="Name9" presStyleLbl="parChTrans1D2" presStyleIdx="4" presStyleCnt="6"/>
      <dgm:spPr/>
      <dgm:t>
        <a:bodyPr/>
        <a:lstStyle/>
        <a:p>
          <a:endParaRPr lang="en-US"/>
        </a:p>
      </dgm:t>
    </dgm:pt>
    <dgm:pt modelId="{BE256006-E005-4DCA-8C38-FAC6E86E7288}" type="pres">
      <dgm:prSet presAssocID="{76C38F2A-FAC8-41CB-9EFF-7C5472405C3A}" presName="connTx" presStyleLbl="parChTrans1D2" presStyleIdx="4" presStyleCnt="6"/>
      <dgm:spPr/>
      <dgm:t>
        <a:bodyPr/>
        <a:lstStyle/>
        <a:p>
          <a:endParaRPr lang="en-US"/>
        </a:p>
      </dgm:t>
    </dgm:pt>
    <dgm:pt modelId="{0EF26E24-5506-4E71-AE1B-028E0B07B1CD}" type="pres">
      <dgm:prSet presAssocID="{9CAB2DAA-8CA1-4A66-8EA0-C34787ADD9C9}" presName="node" presStyleLbl="node1" presStyleIdx="4" presStyleCnt="6">
        <dgm:presLayoutVars>
          <dgm:bulletEnabled val="1"/>
        </dgm:presLayoutVars>
      </dgm:prSet>
      <dgm:spPr/>
      <dgm:t>
        <a:bodyPr/>
        <a:lstStyle/>
        <a:p>
          <a:endParaRPr lang="en-US"/>
        </a:p>
      </dgm:t>
    </dgm:pt>
    <dgm:pt modelId="{BE30F72B-74C9-4E71-8E88-87F0A05721C4}" type="pres">
      <dgm:prSet presAssocID="{80B4F5F2-A571-4DFB-88AC-2A54E343BA27}" presName="Name9" presStyleLbl="parChTrans1D2" presStyleIdx="5" presStyleCnt="6"/>
      <dgm:spPr/>
      <dgm:t>
        <a:bodyPr/>
        <a:lstStyle/>
        <a:p>
          <a:endParaRPr lang="en-US"/>
        </a:p>
      </dgm:t>
    </dgm:pt>
    <dgm:pt modelId="{734B7F4E-D27F-4DBC-BAFE-2A60BA4C309A}" type="pres">
      <dgm:prSet presAssocID="{80B4F5F2-A571-4DFB-88AC-2A54E343BA27}" presName="connTx" presStyleLbl="parChTrans1D2" presStyleIdx="5" presStyleCnt="6"/>
      <dgm:spPr/>
      <dgm:t>
        <a:bodyPr/>
        <a:lstStyle/>
        <a:p>
          <a:endParaRPr lang="en-US"/>
        </a:p>
      </dgm:t>
    </dgm:pt>
    <dgm:pt modelId="{09E4E3E2-B1CB-4C74-9114-E7F9AFB47580}" type="pres">
      <dgm:prSet presAssocID="{B2EB8EF3-2E33-4F6E-A712-B7D461231BA3}" presName="node" presStyleLbl="node1" presStyleIdx="5" presStyleCnt="6">
        <dgm:presLayoutVars>
          <dgm:bulletEnabled val="1"/>
        </dgm:presLayoutVars>
      </dgm:prSet>
      <dgm:spPr/>
      <dgm:t>
        <a:bodyPr/>
        <a:lstStyle/>
        <a:p>
          <a:endParaRPr lang="en-US"/>
        </a:p>
      </dgm:t>
    </dgm:pt>
  </dgm:ptLst>
  <dgm:cxnLst>
    <dgm:cxn modelId="{1792151C-780C-4708-A1B4-DB3E7F226596}" type="presOf" srcId="{9280DA37-947C-4FD6-A4B6-DFAA219E6D38}" destId="{41DBB90B-FA7E-49AA-AB44-38A89541E87C}" srcOrd="0" destOrd="0" presId="urn:microsoft.com/office/officeart/2005/8/layout/radial1"/>
    <dgm:cxn modelId="{8DEC582E-D8EE-405B-B79C-6E00C82E064D}" type="presOf" srcId="{D39B23E4-AB9C-43EE-8D82-091D29E3539D}" destId="{1FC81007-7978-4C98-B19B-A1D28479FECF}" srcOrd="1" destOrd="0" presId="urn:microsoft.com/office/officeart/2005/8/layout/radial1"/>
    <dgm:cxn modelId="{ED948CFC-7663-4695-8F26-BCEC38D97F8A}" type="presOf" srcId="{234523BC-3F76-41AF-B32D-FBB631C0845A}" destId="{A33DB391-C1E0-40B4-B42A-5E3E87D899B1}" srcOrd="0" destOrd="0" presId="urn:microsoft.com/office/officeart/2005/8/layout/radial1"/>
    <dgm:cxn modelId="{D119FDE3-3454-4B59-9A66-C2667C50C600}" srcId="{9280DA37-947C-4FD6-A4B6-DFAA219E6D38}" destId="{2A3D3B3C-F15E-4E3E-A2F7-ADA158FC7655}" srcOrd="0" destOrd="0" parTransId="{51D40CC8-9170-4DE4-B178-62A89B198E4E}" sibTransId="{4DE5946D-F299-478E-AD7D-945C00CD65AF}"/>
    <dgm:cxn modelId="{697D6283-C870-4475-B0F6-175B9FCE6E90}" type="presOf" srcId="{190778D9-1332-4CA2-A985-CDA5A758B19F}" destId="{64FC6155-E57E-456A-8C44-B1A8D09D17B4}" srcOrd="0" destOrd="0" presId="urn:microsoft.com/office/officeart/2005/8/layout/radial1"/>
    <dgm:cxn modelId="{3F3A7AB2-113B-4F90-BC5C-C377DB54150C}" srcId="{2A3D3B3C-F15E-4E3E-A2F7-ADA158FC7655}" destId="{22E9DEA3-EDC6-4F3D-8A3D-CA4EAB5D3354}" srcOrd="2" destOrd="0" parTransId="{FC21C05F-5101-4EFB-8311-70B9F6D6419E}" sibTransId="{E1074D75-9895-47DA-81FD-C6B0A7FB6E42}"/>
    <dgm:cxn modelId="{233945FB-D677-4CE2-9B58-9F4A9FFEEB20}" type="presOf" srcId="{080E9F5B-FD1E-4E56-BADE-A32B782C867A}" destId="{EDC9ECAB-9158-4510-BD96-45401DDAB10A}" srcOrd="0" destOrd="0" presId="urn:microsoft.com/office/officeart/2005/8/layout/radial1"/>
    <dgm:cxn modelId="{55A81288-E2B5-488A-9B10-7521CB480A2F}" type="presOf" srcId="{FC21C05F-5101-4EFB-8311-70B9F6D6419E}" destId="{BBCBAC6B-BA8B-4AC6-BE14-17C6BF77D550}" srcOrd="0" destOrd="0" presId="urn:microsoft.com/office/officeart/2005/8/layout/radial1"/>
    <dgm:cxn modelId="{3F93333A-9DFF-4AA6-AE13-8453F7B4EF8B}" type="presOf" srcId="{80B4F5F2-A571-4DFB-88AC-2A54E343BA27}" destId="{734B7F4E-D27F-4DBC-BAFE-2A60BA4C309A}" srcOrd="1" destOrd="0" presId="urn:microsoft.com/office/officeart/2005/8/layout/radial1"/>
    <dgm:cxn modelId="{0738152C-BA16-4928-8163-41CE44019034}" srcId="{2A3D3B3C-F15E-4E3E-A2F7-ADA158FC7655}" destId="{080E9F5B-FD1E-4E56-BADE-A32B782C867A}" srcOrd="1" destOrd="0" parTransId="{01C31A71-3A30-4A8C-8171-32654A304076}" sibTransId="{FC3C678D-1CB4-44EA-A1EB-1E1BD55A6275}"/>
    <dgm:cxn modelId="{EB1BB91A-9A2C-45D1-9659-6D3E569EA7D2}" type="presOf" srcId="{01C31A71-3A30-4A8C-8171-32654A304076}" destId="{B9A45D5A-02B7-4207-87E6-BBB75EEBB857}" srcOrd="0" destOrd="0" presId="urn:microsoft.com/office/officeart/2005/8/layout/radial1"/>
    <dgm:cxn modelId="{BC52CB28-60B4-43B9-97F6-10D4C2D682BC}" type="presOf" srcId="{76C38F2A-FAC8-41CB-9EFF-7C5472405C3A}" destId="{0E26E62F-6248-4F33-9B17-BAA9B4D688C2}" srcOrd="0" destOrd="0" presId="urn:microsoft.com/office/officeart/2005/8/layout/radial1"/>
    <dgm:cxn modelId="{B085A014-0C90-4576-A350-A87CB2E882EB}" srcId="{2A3D3B3C-F15E-4E3E-A2F7-ADA158FC7655}" destId="{234523BC-3F76-41AF-B32D-FBB631C0845A}" srcOrd="3" destOrd="0" parTransId="{D39B23E4-AB9C-43EE-8D82-091D29E3539D}" sibTransId="{66131F4C-A0D4-46F2-9DC1-CD69E94C9324}"/>
    <dgm:cxn modelId="{A6FE77E3-55A9-46E2-BB3D-808385CC0B2D}" srcId="{2A3D3B3C-F15E-4E3E-A2F7-ADA158FC7655}" destId="{B2EB8EF3-2E33-4F6E-A712-B7D461231BA3}" srcOrd="5" destOrd="0" parTransId="{80B4F5F2-A571-4DFB-88AC-2A54E343BA27}" sibTransId="{FB828FED-91D5-476E-B291-FA57776725EC}"/>
    <dgm:cxn modelId="{B1CFBA75-9E36-4F2D-A4AF-FBC358CA3663}" type="presOf" srcId="{B2EB8EF3-2E33-4F6E-A712-B7D461231BA3}" destId="{09E4E3E2-B1CB-4C74-9114-E7F9AFB47580}" srcOrd="0" destOrd="0" presId="urn:microsoft.com/office/officeart/2005/8/layout/radial1"/>
    <dgm:cxn modelId="{1D9C1195-BF23-48DB-8B0F-7F8F9D888BE4}" srcId="{2A3D3B3C-F15E-4E3E-A2F7-ADA158FC7655}" destId="{9CAB2DAA-8CA1-4A66-8EA0-C34787ADD9C9}" srcOrd="4" destOrd="0" parTransId="{76C38F2A-FAC8-41CB-9EFF-7C5472405C3A}" sibTransId="{1CBA5AF5-200D-4B97-8633-423835CA4F04}"/>
    <dgm:cxn modelId="{8204CD55-6771-4769-A783-9A103209B44D}" type="presOf" srcId="{7A6ACD23-D15C-4C99-9A1B-C615B9F6DC27}" destId="{A5A8EC38-0FD4-40E3-AC3D-31ACFDC11895}" srcOrd="0" destOrd="0" presId="urn:microsoft.com/office/officeart/2005/8/layout/radial1"/>
    <dgm:cxn modelId="{A46DD09E-5637-4073-BE0C-97C216E11B2A}" type="presOf" srcId="{9CAB2DAA-8CA1-4A66-8EA0-C34787ADD9C9}" destId="{0EF26E24-5506-4E71-AE1B-028E0B07B1CD}" srcOrd="0" destOrd="0" presId="urn:microsoft.com/office/officeart/2005/8/layout/radial1"/>
    <dgm:cxn modelId="{456962BA-5F62-43BE-8477-2557A0D5AAB7}" type="presOf" srcId="{2A3D3B3C-F15E-4E3E-A2F7-ADA158FC7655}" destId="{7CBCEEB6-5056-455A-AED2-EF60424601D5}" srcOrd="0" destOrd="0" presId="urn:microsoft.com/office/officeart/2005/8/layout/radial1"/>
    <dgm:cxn modelId="{B2E0DACD-8B3A-4085-AE42-65E75FDEB97A}" type="presOf" srcId="{FC21C05F-5101-4EFB-8311-70B9F6D6419E}" destId="{84BF4879-695B-4441-8A1E-52E2C4CA783E}" srcOrd="1" destOrd="0" presId="urn:microsoft.com/office/officeart/2005/8/layout/radial1"/>
    <dgm:cxn modelId="{D5255889-0AA5-4B80-869F-CA76228CA657}" srcId="{2A3D3B3C-F15E-4E3E-A2F7-ADA158FC7655}" destId="{190778D9-1332-4CA2-A985-CDA5A758B19F}" srcOrd="0" destOrd="0" parTransId="{7A6ACD23-D15C-4C99-9A1B-C615B9F6DC27}" sibTransId="{37444AC1-2CA3-4095-9948-D2696ECCEB79}"/>
    <dgm:cxn modelId="{9364BD05-84CC-44FB-ACC8-9159C4FB6CE1}" type="presOf" srcId="{22E9DEA3-EDC6-4F3D-8A3D-CA4EAB5D3354}" destId="{93212C53-B95A-4100-BD3B-1777CE3BA402}" srcOrd="0" destOrd="0" presId="urn:microsoft.com/office/officeart/2005/8/layout/radial1"/>
    <dgm:cxn modelId="{43A475A6-78AB-4746-9565-F2D59A43B89A}" type="presOf" srcId="{76C38F2A-FAC8-41CB-9EFF-7C5472405C3A}" destId="{BE256006-E005-4DCA-8C38-FAC6E86E7288}" srcOrd="1" destOrd="0" presId="urn:microsoft.com/office/officeart/2005/8/layout/radial1"/>
    <dgm:cxn modelId="{444BC5CE-FFA4-4E94-99E9-ADEBE82C7A58}" type="presOf" srcId="{80B4F5F2-A571-4DFB-88AC-2A54E343BA27}" destId="{BE30F72B-74C9-4E71-8E88-87F0A05721C4}" srcOrd="0" destOrd="0" presId="urn:microsoft.com/office/officeart/2005/8/layout/radial1"/>
    <dgm:cxn modelId="{AE611BEE-452E-48CD-9A19-4181EE1D24CD}" type="presOf" srcId="{D39B23E4-AB9C-43EE-8D82-091D29E3539D}" destId="{07738210-4450-4741-85F6-906FDFAB7221}" srcOrd="0" destOrd="0" presId="urn:microsoft.com/office/officeart/2005/8/layout/radial1"/>
    <dgm:cxn modelId="{3F6CF37C-6FE8-4FE3-81D0-FC4904C4C427}" type="presOf" srcId="{7A6ACD23-D15C-4C99-9A1B-C615B9F6DC27}" destId="{2464CB12-2F06-4ECD-AE8E-F4C6BCC679BA}" srcOrd="1" destOrd="0" presId="urn:microsoft.com/office/officeart/2005/8/layout/radial1"/>
    <dgm:cxn modelId="{9D7F93A4-7A2C-423B-9B7C-ED1B3A663499}" type="presOf" srcId="{01C31A71-3A30-4A8C-8171-32654A304076}" destId="{B5EDCB81-CDA8-475E-BDBF-9FBCD48B0A94}" srcOrd="1" destOrd="0" presId="urn:microsoft.com/office/officeart/2005/8/layout/radial1"/>
    <dgm:cxn modelId="{9650002E-DCA6-48A5-9492-477CB80D69E3}" type="presParOf" srcId="{41DBB90B-FA7E-49AA-AB44-38A89541E87C}" destId="{7CBCEEB6-5056-455A-AED2-EF60424601D5}" srcOrd="0" destOrd="0" presId="urn:microsoft.com/office/officeart/2005/8/layout/radial1"/>
    <dgm:cxn modelId="{E9E5AD72-B733-47DD-B994-8051F85C9422}" type="presParOf" srcId="{41DBB90B-FA7E-49AA-AB44-38A89541E87C}" destId="{A5A8EC38-0FD4-40E3-AC3D-31ACFDC11895}" srcOrd="1" destOrd="0" presId="urn:microsoft.com/office/officeart/2005/8/layout/radial1"/>
    <dgm:cxn modelId="{4C198FE1-E3BE-4C23-B1EF-C0860E6DECF8}" type="presParOf" srcId="{A5A8EC38-0FD4-40E3-AC3D-31ACFDC11895}" destId="{2464CB12-2F06-4ECD-AE8E-F4C6BCC679BA}" srcOrd="0" destOrd="0" presId="urn:microsoft.com/office/officeart/2005/8/layout/radial1"/>
    <dgm:cxn modelId="{6E2CF863-14DE-45FE-BC64-6894EFC43A13}" type="presParOf" srcId="{41DBB90B-FA7E-49AA-AB44-38A89541E87C}" destId="{64FC6155-E57E-456A-8C44-B1A8D09D17B4}" srcOrd="2" destOrd="0" presId="urn:microsoft.com/office/officeart/2005/8/layout/radial1"/>
    <dgm:cxn modelId="{C618F806-952C-42F0-865E-F640A51B1F08}" type="presParOf" srcId="{41DBB90B-FA7E-49AA-AB44-38A89541E87C}" destId="{B9A45D5A-02B7-4207-87E6-BBB75EEBB857}" srcOrd="3" destOrd="0" presId="urn:microsoft.com/office/officeart/2005/8/layout/radial1"/>
    <dgm:cxn modelId="{BD7208CE-570D-43F7-946B-FFB3400EAA0B}" type="presParOf" srcId="{B9A45D5A-02B7-4207-87E6-BBB75EEBB857}" destId="{B5EDCB81-CDA8-475E-BDBF-9FBCD48B0A94}" srcOrd="0" destOrd="0" presId="urn:microsoft.com/office/officeart/2005/8/layout/radial1"/>
    <dgm:cxn modelId="{0CB0A033-279A-4F52-A867-F90E2810DEF1}" type="presParOf" srcId="{41DBB90B-FA7E-49AA-AB44-38A89541E87C}" destId="{EDC9ECAB-9158-4510-BD96-45401DDAB10A}" srcOrd="4" destOrd="0" presId="urn:microsoft.com/office/officeart/2005/8/layout/radial1"/>
    <dgm:cxn modelId="{C69C64D8-F9E6-471B-A574-36E2F6BF0427}" type="presParOf" srcId="{41DBB90B-FA7E-49AA-AB44-38A89541E87C}" destId="{BBCBAC6B-BA8B-4AC6-BE14-17C6BF77D550}" srcOrd="5" destOrd="0" presId="urn:microsoft.com/office/officeart/2005/8/layout/radial1"/>
    <dgm:cxn modelId="{7FA7B29F-0DF0-487F-B997-8DCCF971F937}" type="presParOf" srcId="{BBCBAC6B-BA8B-4AC6-BE14-17C6BF77D550}" destId="{84BF4879-695B-4441-8A1E-52E2C4CA783E}" srcOrd="0" destOrd="0" presId="urn:microsoft.com/office/officeart/2005/8/layout/radial1"/>
    <dgm:cxn modelId="{C80EC9DD-E6F7-4C14-AF78-13CEE1A0E5B2}" type="presParOf" srcId="{41DBB90B-FA7E-49AA-AB44-38A89541E87C}" destId="{93212C53-B95A-4100-BD3B-1777CE3BA402}" srcOrd="6" destOrd="0" presId="urn:microsoft.com/office/officeart/2005/8/layout/radial1"/>
    <dgm:cxn modelId="{FC701B70-288D-493C-A8A4-7872CAEA4BE6}" type="presParOf" srcId="{41DBB90B-FA7E-49AA-AB44-38A89541E87C}" destId="{07738210-4450-4741-85F6-906FDFAB7221}" srcOrd="7" destOrd="0" presId="urn:microsoft.com/office/officeart/2005/8/layout/radial1"/>
    <dgm:cxn modelId="{797D843D-E9D2-43C7-B628-89854F7A6C33}" type="presParOf" srcId="{07738210-4450-4741-85F6-906FDFAB7221}" destId="{1FC81007-7978-4C98-B19B-A1D28479FECF}" srcOrd="0" destOrd="0" presId="urn:microsoft.com/office/officeart/2005/8/layout/radial1"/>
    <dgm:cxn modelId="{2BE6CDB4-C24E-44FA-BE40-ABE65DFFA93D}" type="presParOf" srcId="{41DBB90B-FA7E-49AA-AB44-38A89541E87C}" destId="{A33DB391-C1E0-40B4-B42A-5E3E87D899B1}" srcOrd="8" destOrd="0" presId="urn:microsoft.com/office/officeart/2005/8/layout/radial1"/>
    <dgm:cxn modelId="{DD3EF267-43D2-4807-A07A-233E0003E66E}" type="presParOf" srcId="{41DBB90B-FA7E-49AA-AB44-38A89541E87C}" destId="{0E26E62F-6248-4F33-9B17-BAA9B4D688C2}" srcOrd="9" destOrd="0" presId="urn:microsoft.com/office/officeart/2005/8/layout/radial1"/>
    <dgm:cxn modelId="{1FD0F471-A388-46C1-B2B7-AA4DDECEF3F0}" type="presParOf" srcId="{0E26E62F-6248-4F33-9B17-BAA9B4D688C2}" destId="{BE256006-E005-4DCA-8C38-FAC6E86E7288}" srcOrd="0" destOrd="0" presId="urn:microsoft.com/office/officeart/2005/8/layout/radial1"/>
    <dgm:cxn modelId="{94070700-2975-48AC-91F1-D0E90ADEA126}" type="presParOf" srcId="{41DBB90B-FA7E-49AA-AB44-38A89541E87C}" destId="{0EF26E24-5506-4E71-AE1B-028E0B07B1CD}" srcOrd="10" destOrd="0" presId="urn:microsoft.com/office/officeart/2005/8/layout/radial1"/>
    <dgm:cxn modelId="{368015CB-C47C-46F0-94A8-174A53C888B7}" type="presParOf" srcId="{41DBB90B-FA7E-49AA-AB44-38A89541E87C}" destId="{BE30F72B-74C9-4E71-8E88-87F0A05721C4}" srcOrd="11" destOrd="0" presId="urn:microsoft.com/office/officeart/2005/8/layout/radial1"/>
    <dgm:cxn modelId="{CB1298AF-60C9-4E56-BB47-87E536EF3C38}" type="presParOf" srcId="{BE30F72B-74C9-4E71-8E88-87F0A05721C4}" destId="{734B7F4E-D27F-4DBC-BAFE-2A60BA4C309A}" srcOrd="0" destOrd="0" presId="urn:microsoft.com/office/officeart/2005/8/layout/radial1"/>
    <dgm:cxn modelId="{89EAAD6F-2185-4EAC-B9CD-83854DA4A3DC}" type="presParOf" srcId="{41DBB90B-FA7E-49AA-AB44-38A89541E87C}" destId="{09E4E3E2-B1CB-4C74-9114-E7F9AFB47580}"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CEEB6-5056-455A-AED2-EF60424601D5}">
      <dsp:nvSpPr>
        <dsp:cNvPr id="0" name=""/>
        <dsp:cNvSpPr/>
      </dsp:nvSpPr>
      <dsp:spPr>
        <a:xfrm>
          <a:off x="5532788" y="2426981"/>
          <a:ext cx="1862147" cy="1862147"/>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Adult Learning Principles</a:t>
          </a:r>
        </a:p>
      </dsp:txBody>
      <dsp:txXfrm>
        <a:off x="5805493" y="2699686"/>
        <a:ext cx="1316737" cy="1316737"/>
      </dsp:txXfrm>
    </dsp:sp>
    <dsp:sp modelId="{A5A8EC38-0FD4-40E3-AC3D-31ACFDC11895}">
      <dsp:nvSpPr>
        <dsp:cNvPr id="0" name=""/>
        <dsp:cNvSpPr/>
      </dsp:nvSpPr>
      <dsp:spPr>
        <a:xfrm rot="16200000">
          <a:off x="6183781" y="2133937"/>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6449857" y="2132896"/>
        <a:ext cx="28008" cy="28008"/>
      </dsp:txXfrm>
    </dsp:sp>
    <dsp:sp modelId="{64FC6155-E57E-456A-8C44-B1A8D09D17B4}">
      <dsp:nvSpPr>
        <dsp:cNvPr id="0" name=""/>
        <dsp:cNvSpPr/>
      </dsp:nvSpPr>
      <dsp:spPr>
        <a:xfrm>
          <a:off x="5532788" y="4673"/>
          <a:ext cx="1862147" cy="1862147"/>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Introduction</a:t>
          </a:r>
          <a:endParaRPr lang="en-US" sz="2000" kern="1200" dirty="0"/>
        </a:p>
      </dsp:txBody>
      <dsp:txXfrm>
        <a:off x="5805493" y="277378"/>
        <a:ext cx="1316737" cy="1316737"/>
      </dsp:txXfrm>
    </dsp:sp>
    <dsp:sp modelId="{B9A45D5A-02B7-4207-87E6-BBB75EEBB857}">
      <dsp:nvSpPr>
        <dsp:cNvPr id="0" name=""/>
        <dsp:cNvSpPr/>
      </dsp:nvSpPr>
      <dsp:spPr>
        <a:xfrm rot="19800000">
          <a:off x="7232671" y="2739514"/>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7498748" y="2738473"/>
        <a:ext cx="28008" cy="28008"/>
      </dsp:txXfrm>
    </dsp:sp>
    <dsp:sp modelId="{EDC9ECAB-9158-4510-BD96-45401DDAB10A}">
      <dsp:nvSpPr>
        <dsp:cNvPr id="0" name=""/>
        <dsp:cNvSpPr/>
      </dsp:nvSpPr>
      <dsp:spPr>
        <a:xfrm>
          <a:off x="7630568" y="1215827"/>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Illustration</a:t>
          </a:r>
        </a:p>
      </dsp:txBody>
      <dsp:txXfrm>
        <a:off x="7903273" y="1488532"/>
        <a:ext cx="1316737" cy="1316737"/>
      </dsp:txXfrm>
    </dsp:sp>
    <dsp:sp modelId="{BBCBAC6B-BA8B-4AC6-BE14-17C6BF77D550}">
      <dsp:nvSpPr>
        <dsp:cNvPr id="0" name=""/>
        <dsp:cNvSpPr/>
      </dsp:nvSpPr>
      <dsp:spPr>
        <a:xfrm rot="1800000">
          <a:off x="7232671" y="3950668"/>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7498748" y="3949628"/>
        <a:ext cx="28008" cy="28008"/>
      </dsp:txXfrm>
    </dsp:sp>
    <dsp:sp modelId="{93212C53-B95A-4100-BD3B-1777CE3BA402}">
      <dsp:nvSpPr>
        <dsp:cNvPr id="0" name=""/>
        <dsp:cNvSpPr/>
      </dsp:nvSpPr>
      <dsp:spPr>
        <a:xfrm>
          <a:off x="7630568" y="3638135"/>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Practicing</a:t>
          </a:r>
          <a:endParaRPr lang="en-US" sz="2000" kern="1200" dirty="0"/>
        </a:p>
      </dsp:txBody>
      <dsp:txXfrm>
        <a:off x="7903273" y="3910840"/>
        <a:ext cx="1316737" cy="1316737"/>
      </dsp:txXfrm>
    </dsp:sp>
    <dsp:sp modelId="{07738210-4450-4741-85F6-906FDFAB7221}">
      <dsp:nvSpPr>
        <dsp:cNvPr id="0" name=""/>
        <dsp:cNvSpPr/>
      </dsp:nvSpPr>
      <dsp:spPr>
        <a:xfrm rot="5400000">
          <a:off x="6183781" y="4556245"/>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a:off x="6449857" y="4555205"/>
        <a:ext cx="28008" cy="28008"/>
      </dsp:txXfrm>
    </dsp:sp>
    <dsp:sp modelId="{A33DB391-C1E0-40B4-B42A-5E3E87D899B1}">
      <dsp:nvSpPr>
        <dsp:cNvPr id="0" name=""/>
        <dsp:cNvSpPr/>
      </dsp:nvSpPr>
      <dsp:spPr>
        <a:xfrm>
          <a:off x="5532788" y="4849289"/>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Evaluation</a:t>
          </a:r>
          <a:endParaRPr lang="en-US" sz="2000" kern="1200" dirty="0"/>
        </a:p>
      </dsp:txBody>
      <dsp:txXfrm>
        <a:off x="5805493" y="5121994"/>
        <a:ext cx="1316737" cy="1316737"/>
      </dsp:txXfrm>
    </dsp:sp>
    <dsp:sp modelId="{0E26E62F-6248-4F33-9B17-BAA9B4D688C2}">
      <dsp:nvSpPr>
        <dsp:cNvPr id="0" name=""/>
        <dsp:cNvSpPr/>
      </dsp:nvSpPr>
      <dsp:spPr>
        <a:xfrm rot="9000000">
          <a:off x="5134891" y="3950668"/>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400967" y="3949628"/>
        <a:ext cx="28008" cy="28008"/>
      </dsp:txXfrm>
    </dsp:sp>
    <dsp:sp modelId="{0EF26E24-5506-4E71-AE1B-028E0B07B1CD}">
      <dsp:nvSpPr>
        <dsp:cNvPr id="0" name=""/>
        <dsp:cNvSpPr/>
      </dsp:nvSpPr>
      <dsp:spPr>
        <a:xfrm>
          <a:off x="3435007" y="3638135"/>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t>Reflection</a:t>
          </a:r>
        </a:p>
      </dsp:txBody>
      <dsp:txXfrm>
        <a:off x="3707712" y="3910840"/>
        <a:ext cx="1316737" cy="1316737"/>
      </dsp:txXfrm>
    </dsp:sp>
    <dsp:sp modelId="{BE30F72B-74C9-4E71-8E88-87F0A05721C4}">
      <dsp:nvSpPr>
        <dsp:cNvPr id="0" name=""/>
        <dsp:cNvSpPr/>
      </dsp:nvSpPr>
      <dsp:spPr>
        <a:xfrm rot="12600000">
          <a:off x="5134891" y="2739514"/>
          <a:ext cx="560160" cy="25927"/>
        </a:xfrm>
        <a:custGeom>
          <a:avLst/>
          <a:gdLst/>
          <a:ahLst/>
          <a:cxnLst/>
          <a:rect l="0" t="0" r="0" b="0"/>
          <a:pathLst>
            <a:path>
              <a:moveTo>
                <a:pt x="0" y="12963"/>
              </a:moveTo>
              <a:lnTo>
                <a:pt x="560160" y="129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400967" y="2738473"/>
        <a:ext cx="28008" cy="28008"/>
      </dsp:txXfrm>
    </dsp:sp>
    <dsp:sp modelId="{09E4E3E2-B1CB-4C74-9114-E7F9AFB47580}">
      <dsp:nvSpPr>
        <dsp:cNvPr id="0" name=""/>
        <dsp:cNvSpPr/>
      </dsp:nvSpPr>
      <dsp:spPr>
        <a:xfrm>
          <a:off x="3435007" y="1215827"/>
          <a:ext cx="1862147" cy="18621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a:t>Mastery</a:t>
          </a:r>
        </a:p>
      </dsp:txBody>
      <dsp:txXfrm>
        <a:off x="3707712" y="1488532"/>
        <a:ext cx="1316737" cy="131673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4" y="2"/>
            <a:ext cx="3043343" cy="465455"/>
          </a:xfrm>
          <a:prstGeom prst="rect">
            <a:avLst/>
          </a:prstGeom>
        </p:spPr>
        <p:txBody>
          <a:bodyPr vert="horz" lIns="92446" tIns="46223" rIns="92446" bIns="46223" rtlCol="0"/>
          <a:lstStyle>
            <a:lvl1pPr algn="r">
              <a:defRPr sz="1200"/>
            </a:lvl1pPr>
          </a:lstStyle>
          <a:p>
            <a:fld id="{F13C7712-8FC7-4A68-B57E-F15352F07DD2}" type="datetimeFigureOut">
              <a:rPr lang="en-US" smtClean="0"/>
              <a:t>9/15/2017</a:t>
            </a:fld>
            <a:endParaRPr lang="en-US"/>
          </a:p>
        </p:txBody>
      </p:sp>
      <p:sp>
        <p:nvSpPr>
          <p:cNvPr id="4" name="Footer Placeholder 3"/>
          <p:cNvSpPr>
            <a:spLocks noGrp="1"/>
          </p:cNvSpPr>
          <p:nvPr>
            <p:ph type="ftr" sz="quarter" idx="2"/>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lIns="92446" tIns="46223" rIns="92446" bIns="46223" rtlCol="0" anchor="b"/>
          <a:lstStyle>
            <a:lvl1pPr algn="r">
              <a:defRPr sz="1200"/>
            </a:lvl1pPr>
          </a:lstStyle>
          <a:p>
            <a:fld id="{42C0E175-55A0-403D-A208-431EB039E7EC}" type="slidenum">
              <a:rPr lang="en-US" smtClean="0"/>
              <a:t>‹#›</a:t>
            </a:fld>
            <a:endParaRPr lang="en-US"/>
          </a:p>
        </p:txBody>
      </p:sp>
    </p:spTree>
    <p:extLst>
      <p:ext uri="{BB962C8B-B14F-4D97-AF65-F5344CB8AC3E}">
        <p14:creationId xmlns:p14="http://schemas.microsoft.com/office/powerpoint/2010/main" val="199999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4" y="2"/>
            <a:ext cx="3043343" cy="465455"/>
          </a:xfrm>
          <a:prstGeom prst="rect">
            <a:avLst/>
          </a:prstGeom>
        </p:spPr>
        <p:txBody>
          <a:bodyPr vert="horz" lIns="92446" tIns="46223" rIns="92446" bIns="46223" rtlCol="0"/>
          <a:lstStyle>
            <a:lvl1pPr algn="r">
              <a:defRPr sz="1200"/>
            </a:lvl1pPr>
          </a:lstStyle>
          <a:p>
            <a:fld id="{1E68FDDF-4F05-43AA-A352-D3BC014618CA}" type="datetimeFigureOut">
              <a:rPr lang="en-US" smtClean="0"/>
              <a:t>9/15/2017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033"/>
            <a:ext cx="3043343" cy="46545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3"/>
            <a:ext cx="3043343" cy="465455"/>
          </a:xfrm>
          <a:prstGeom prst="rect">
            <a:avLst/>
          </a:prstGeom>
        </p:spPr>
        <p:txBody>
          <a:bodyPr vert="horz" lIns="92446" tIns="46223" rIns="92446" bIns="46223"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irn.fpg.unc.edu/learn-implement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3193280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24">
              <a:spcBef>
                <a:spcPct val="0"/>
              </a:spcBef>
              <a:defRPr/>
            </a:pPr>
            <a:r>
              <a:rPr lang="en-US" dirty="0" smtClean="0"/>
              <a:t>Slide </a:t>
            </a:r>
            <a:r>
              <a:rPr lang="en-US" dirty="0" smtClean="0"/>
              <a:t>content</a:t>
            </a:r>
            <a:r>
              <a:rPr lang="en-US" baseline="0" dirty="0" smtClean="0"/>
              <a:t> (reading content):</a:t>
            </a:r>
            <a:endParaRPr lang="en-US" dirty="0" smtClean="0"/>
          </a:p>
          <a:p>
            <a:pPr marL="174982" indent="-174982" defTabSz="913924">
              <a:spcBef>
                <a:spcPct val="0"/>
              </a:spcBef>
              <a:buFont typeface="Arial" panose="020B0604020202020204" pitchFamily="34" charset="0"/>
              <a:buChar char="•"/>
              <a:defRPr/>
            </a:pPr>
            <a:r>
              <a:rPr lang="en-US" dirty="0" smtClean="0"/>
              <a:t>You </a:t>
            </a:r>
            <a:r>
              <a:rPr lang="en-US" dirty="0"/>
              <a:t>don’t get to skip stages and should do the right work for that stage;</a:t>
            </a:r>
          </a:p>
          <a:p>
            <a:pPr marL="174982" indent="-174982" defTabSz="913924">
              <a:spcBef>
                <a:spcPct val="0"/>
              </a:spcBef>
              <a:buFont typeface="Arial" panose="020B0604020202020204" pitchFamily="34" charset="0"/>
              <a:buChar char="•"/>
              <a:defRPr/>
            </a:pPr>
            <a:r>
              <a:rPr lang="en-US" dirty="0" smtClean="0"/>
              <a:t>Be</a:t>
            </a:r>
            <a:r>
              <a:rPr lang="en-US" baseline="0" dirty="0" smtClean="0"/>
              <a:t> aware w</a:t>
            </a:r>
            <a:r>
              <a:rPr lang="en-US" dirty="0" smtClean="0"/>
              <a:t>e </a:t>
            </a:r>
            <a:r>
              <a:rPr lang="en-US" dirty="0"/>
              <a:t>sometimes move “too quickly” past exploration and installation </a:t>
            </a:r>
            <a:r>
              <a:rPr lang="en-US" dirty="0" smtClean="0"/>
              <a:t>stages</a:t>
            </a:r>
            <a:r>
              <a:rPr lang="en-US" baseline="0" dirty="0" smtClean="0"/>
              <a:t> that may</a:t>
            </a:r>
            <a:r>
              <a:rPr lang="en-US" dirty="0" smtClean="0"/>
              <a:t> </a:t>
            </a:r>
            <a:r>
              <a:rPr lang="en-US" dirty="0"/>
              <a:t>lead to a false-start or poor </a:t>
            </a:r>
            <a:r>
              <a:rPr lang="en-US" dirty="0" smtClean="0"/>
              <a:t>implementation</a:t>
            </a:r>
            <a:endParaRPr lang="en-US" dirty="0"/>
          </a:p>
          <a:p>
            <a:pPr marL="174982" indent="-174982" defTabSz="913924">
              <a:spcBef>
                <a:spcPct val="0"/>
              </a:spcBef>
              <a:buFont typeface="Arial" panose="020B0604020202020204" pitchFamily="34" charset="0"/>
              <a:buChar char="•"/>
              <a:defRPr/>
            </a:pPr>
            <a:r>
              <a:rPr lang="en-US" dirty="0"/>
              <a:t>We are always in exploration with somebody/somewhere: as new stakeholders come on – we must keep them up-to-date</a:t>
            </a:r>
            <a:r>
              <a:rPr lang="en-US" dirty="0" smtClean="0"/>
              <a:t>.</a:t>
            </a:r>
          </a:p>
          <a:p>
            <a:pPr marL="174982" indent="-174982" defTabSz="913924">
              <a:spcBef>
                <a:spcPct val="0"/>
              </a:spcBef>
              <a:buFont typeface="Arial" panose="020B0604020202020204" pitchFamily="34" charset="0"/>
              <a:buChar char="•"/>
              <a:defRPr/>
            </a:pPr>
            <a:r>
              <a:rPr lang="en-US" dirty="0" smtClean="0"/>
              <a:t>Stages aren’t necessarily</a:t>
            </a:r>
            <a:r>
              <a:rPr lang="en-US" baseline="0" dirty="0" smtClean="0"/>
              <a:t> linear, they are iterative and overlapping.</a:t>
            </a:r>
            <a:endParaRPr lang="en-US" dirty="0"/>
          </a:p>
          <a:p>
            <a:pPr defTabSz="913924">
              <a:spcBef>
                <a:spcPct val="0"/>
              </a:spcBef>
              <a:defRPr/>
            </a:pPr>
            <a:endParaRPr lang="en-US" dirty="0" smtClean="0"/>
          </a:p>
          <a:p>
            <a:pPr defTabSz="913924">
              <a:spcBef>
                <a:spcPct val="0"/>
              </a:spcBef>
              <a:defRPr/>
            </a:pPr>
            <a:r>
              <a:rPr lang="en-US" dirty="0" smtClean="0"/>
              <a:t>Reflection: Consider </a:t>
            </a:r>
            <a:r>
              <a:rPr lang="en-US" dirty="0"/>
              <a:t>how these stages can apply to any </a:t>
            </a:r>
            <a:r>
              <a:rPr lang="en-US" dirty="0" smtClean="0"/>
              <a:t>innovation</a:t>
            </a:r>
            <a:r>
              <a:rPr lang="en-US" baseline="0" dirty="0" smtClean="0"/>
              <a:t>. Be intentional. T</a:t>
            </a:r>
            <a:r>
              <a:rPr lang="en-US" dirty="0" smtClean="0"/>
              <a:t>hink through data, think about what to choose; think about if it can be implemented</a:t>
            </a:r>
            <a:r>
              <a:rPr lang="en-US" baseline="0" dirty="0" smtClean="0"/>
              <a:t> and what steps to take to intentionally plan and implement.</a:t>
            </a:r>
            <a:endParaRPr lang="en-US" dirty="0">
              <a:latin typeface="Calibri" charset="0"/>
            </a:endParaRPr>
          </a:p>
        </p:txBody>
      </p:sp>
      <p:sp>
        <p:nvSpPr>
          <p:cNvPr id="4" name="Header Placeholder 3"/>
          <p:cNvSpPr>
            <a:spLocks noGrp="1"/>
          </p:cNvSpPr>
          <p:nvPr>
            <p:ph type="hdr" sz="quarter" idx="10"/>
          </p:nvPr>
        </p:nvSpPr>
        <p:spPr/>
        <p:txBody>
          <a:bodyPr/>
          <a:lstStyle/>
          <a:p>
            <a:r>
              <a:rPr lang="en-US" smtClean="0">
                <a:solidFill>
                  <a:prstClr val="black"/>
                </a:solidFill>
              </a:rPr>
              <a:t>CDE OLS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8/13/2015</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2479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endParaRPr lang="en-US" dirty="0" smtClean="0"/>
          </a:p>
          <a:p>
            <a:r>
              <a:rPr lang="en-US" dirty="0" smtClean="0"/>
              <a:t>It also takes</a:t>
            </a:r>
            <a:r>
              <a:rPr lang="en-US" baseline="0" dirty="0" smtClean="0"/>
              <a:t> time and consistent effort – </a:t>
            </a:r>
          </a:p>
          <a:p>
            <a:endParaRPr lang="en-US" baseline="0" dirty="0" smtClean="0"/>
          </a:p>
          <a:p>
            <a:r>
              <a:rPr lang="en-US" dirty="0" smtClean="0"/>
              <a:t>Emphasize</a:t>
            </a:r>
            <a:r>
              <a:rPr lang="en-US" baseline="0" dirty="0" smtClean="0"/>
              <a:t> installation and initial implementation stages while talking</a:t>
            </a:r>
            <a:endParaRPr lang="en-US" dirty="0"/>
          </a:p>
        </p:txBody>
      </p:sp>
      <p:sp>
        <p:nvSpPr>
          <p:cNvPr id="4" name="Slide Number Placeholder 3"/>
          <p:cNvSpPr>
            <a:spLocks noGrp="1"/>
          </p:cNvSpPr>
          <p:nvPr>
            <p:ph type="sldNum" sz="quarter" idx="10"/>
          </p:nvPr>
        </p:nvSpPr>
        <p:spPr/>
        <p:txBody>
          <a:bodyPr/>
          <a:lstStyle/>
          <a:p>
            <a:fld id="{A4736181-55CB-4556-8F05-7A5186566C88}" type="slidenum">
              <a:rPr lang="en-US" smtClean="0"/>
              <a:t>18</a:t>
            </a:fld>
            <a:endParaRPr lang="en-US"/>
          </a:p>
        </p:txBody>
      </p:sp>
    </p:spTree>
    <p:extLst>
      <p:ext uri="{BB962C8B-B14F-4D97-AF65-F5344CB8AC3E}">
        <p14:creationId xmlns:p14="http://schemas.microsoft.com/office/powerpoint/2010/main" val="343921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this visual. (some used this more frequently/formally for categorizing) </a:t>
            </a:r>
          </a:p>
          <a:p>
            <a:r>
              <a:rPr lang="en-US" baseline="0" dirty="0" smtClean="0"/>
              <a:t>-FYI: Other versions (online variations) have varied the roles, different sequence</a:t>
            </a:r>
          </a:p>
          <a:p>
            <a:endParaRPr lang="en-US" baseline="0" dirty="0" smtClean="0"/>
          </a:p>
          <a:p>
            <a:r>
              <a:rPr lang="en-US" baseline="0" dirty="0" smtClean="0"/>
              <a:t>Can you imagine how these “gaps” could lead to these outcomes”?</a:t>
            </a:r>
          </a:p>
          <a:p>
            <a:r>
              <a:rPr lang="en-US" baseline="0" dirty="0" smtClean="0"/>
              <a:t>Are all of these elements essential?</a:t>
            </a:r>
          </a:p>
          <a:p>
            <a:r>
              <a:rPr lang="en-US" baseline="0" dirty="0" smtClean="0"/>
              <a:t>How can we assure change?</a:t>
            </a:r>
          </a:p>
          <a:p>
            <a:endParaRPr lang="en-US" baseline="0" dirty="0" smtClean="0"/>
          </a:p>
          <a:p>
            <a:r>
              <a:rPr lang="en-US" baseline="0" dirty="0" smtClean="0"/>
              <a:t>[We often discuss any/all of these within MTSS implementation…think strategically about your Action Plan…otherwise that “false start” or treadmill effect.]</a:t>
            </a:r>
          </a:p>
        </p:txBody>
      </p:sp>
      <p:sp>
        <p:nvSpPr>
          <p:cNvPr id="4" name="Header Placeholder 3"/>
          <p:cNvSpPr>
            <a:spLocks noGrp="1"/>
          </p:cNvSpPr>
          <p:nvPr>
            <p:ph type="hdr" sz="quarter" idx="10"/>
          </p:nvPr>
        </p:nvSpPr>
        <p:spPr/>
        <p:txBody>
          <a:bodyPr/>
          <a:lstStyle/>
          <a:p>
            <a:r>
              <a:rPr lang="en-US" smtClean="0">
                <a:solidFill>
                  <a:prstClr val="black"/>
                </a:solidFill>
              </a:rPr>
              <a:t>CDE OLS MTSS Implementation Workshop</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62342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support “enabling change”. It’s our responsibility.</a:t>
            </a:r>
            <a:r>
              <a:rPr lang="en-US" baseline="0" dirty="0" smtClean="0"/>
              <a:t> (we don’t want change to happen ‘on accident’; we want to be strategic)</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21</a:t>
            </a:fld>
            <a:endParaRPr lang="en-US"/>
          </a:p>
        </p:txBody>
      </p:sp>
    </p:spTree>
    <p:extLst>
      <p:ext uri="{BB962C8B-B14F-4D97-AF65-F5344CB8AC3E}">
        <p14:creationId xmlns:p14="http://schemas.microsoft.com/office/powerpoint/2010/main" val="2696629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comes</a:t>
            </a:r>
            <a:r>
              <a:rPr lang="en-US" baseline="0" dirty="0" smtClean="0"/>
              <a:t> from Implementation Science literature. (but you’ll see it in other places; as MTSS is about “Educational Reform”, the literature on change in other educational areas, prioritizes these same things; this is “what works” for establishing strong collaborative leadership and sets the stage for transformation)</a:t>
            </a:r>
          </a:p>
          <a:p>
            <a:endParaRPr lang="en-US" baseline="0" dirty="0" smtClean="0"/>
          </a:p>
          <a:p>
            <a:r>
              <a:rPr lang="en-US" baseline="0" dirty="0" smtClean="0"/>
              <a:t>As you can see, these are the IMPORTANT INITIAL TASKS. This is where to start!!</a:t>
            </a:r>
          </a:p>
          <a:p>
            <a:endParaRPr lang="en-US" baseline="0" dirty="0" smtClean="0"/>
          </a:p>
          <a:p>
            <a:r>
              <a:rPr lang="en-US" baseline="0" dirty="0" smtClean="0"/>
              <a:t>Reminder that “operationalizing definitions” is so important. We often think that “we are all on the same page,” but we may need to be explicit to ensure that. (e.g., ‘what does rigor/robust mean to you’?)</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22</a:t>
            </a:fld>
            <a:endParaRPr lang="en-US"/>
          </a:p>
        </p:txBody>
      </p:sp>
    </p:spTree>
    <p:extLst>
      <p:ext uri="{BB962C8B-B14F-4D97-AF65-F5344CB8AC3E}">
        <p14:creationId xmlns:p14="http://schemas.microsoft.com/office/powerpoint/2010/main" val="293991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a:t>
            </a:r>
            <a:r>
              <a:rPr lang="en-US" baseline="0" dirty="0" smtClean="0"/>
              <a:t> you answer these questions for each of your teams?</a:t>
            </a:r>
          </a:p>
          <a:p>
            <a:endParaRPr lang="en-US" baseline="0" dirty="0" smtClean="0"/>
          </a:p>
          <a:p>
            <a:r>
              <a:rPr lang="en-US" b="1" baseline="0" dirty="0" smtClean="0"/>
              <a:t>TEAM IDENTITY </a:t>
            </a:r>
            <a:r>
              <a:rPr lang="en-US" baseline="0" dirty="0" smtClean="0"/>
              <a:t>is primary to having effective teaming in place. We need to know “why we’re here”. </a:t>
            </a:r>
          </a:p>
          <a:p>
            <a:endParaRPr lang="en-US" baseline="0" dirty="0" smtClean="0"/>
          </a:p>
          <a:p>
            <a:r>
              <a:rPr lang="en-US" baseline="0" dirty="0" smtClean="0"/>
              <a:t>Spending time on this (initially and revisiting ongoing) can only benefit. Being mindful of these considerations so that the Team Identity remains “intact.”</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24</a:t>
            </a:fld>
            <a:endParaRPr lang="en-US"/>
          </a:p>
        </p:txBody>
      </p:sp>
    </p:spTree>
    <p:extLst>
      <p:ext uri="{BB962C8B-B14F-4D97-AF65-F5344CB8AC3E}">
        <p14:creationId xmlns:p14="http://schemas.microsoft.com/office/powerpoint/2010/main" val="5639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back to the formula for success</a:t>
            </a:r>
            <a:r>
              <a:rPr lang="en-US" baseline="0" dirty="0" smtClean="0"/>
              <a:t>.  That formula requires an effective innovation (which could be an intervention, policy, practice, et cetera), AND effective implementation.  This is another way to think about those two pieces of the formula using a contingency table.  The union of an effective innovation and effective implementation results in the actual benefits you want. </a:t>
            </a:r>
            <a:r>
              <a:rPr lang="en-US" b="1" baseline="0" dirty="0" smtClean="0"/>
              <a:t>[CLICK]</a:t>
            </a:r>
          </a:p>
          <a:p>
            <a:endParaRPr lang="en-US" baseline="0" dirty="0" smtClean="0"/>
          </a:p>
          <a:p>
            <a:r>
              <a:rPr lang="en-US" baseline="0" dirty="0" smtClean="0"/>
              <a:t>Teaming is used to enable effective implementation.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F6D4CE-C76E-41EE-9819-78CA741CA607}" type="slidenum">
              <a:rPr lang="en-US" smtClean="0"/>
              <a:t>25</a:t>
            </a:fld>
            <a:endParaRPr lang="en-US"/>
          </a:p>
        </p:txBody>
      </p:sp>
    </p:spTree>
    <p:extLst>
      <p:ext uri="{BB962C8B-B14F-4D97-AF65-F5344CB8AC3E}">
        <p14:creationId xmlns:p14="http://schemas.microsoft.com/office/powerpoint/2010/main" val="332000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back to the formula for success</a:t>
            </a:r>
            <a:r>
              <a:rPr lang="en-US" baseline="0" dirty="0" smtClean="0"/>
              <a:t>.  That formula requires an effective innovation (which could be an intervention, policy, practice, et cetera), AND effective implementation.  This is another way to think about those two pieces of the formula using a contingency table.  The union of an effective innovation and effective implementation results in the actual benefits you want. </a:t>
            </a:r>
            <a:r>
              <a:rPr lang="en-US" b="1" baseline="0" dirty="0" smtClean="0"/>
              <a:t>[CLICK]</a:t>
            </a:r>
          </a:p>
          <a:p>
            <a:endParaRPr lang="en-US" baseline="0" dirty="0" smtClean="0"/>
          </a:p>
          <a:p>
            <a:r>
              <a:rPr lang="en-US" baseline="0" dirty="0" smtClean="0"/>
              <a:t>Teaming is used to enable effective implementation.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F6D4CE-C76E-41EE-9819-78CA741CA607}" type="slidenum">
              <a:rPr lang="en-US" smtClean="0"/>
              <a:t>26</a:t>
            </a:fld>
            <a:endParaRPr lang="en-US"/>
          </a:p>
        </p:txBody>
      </p:sp>
    </p:spTree>
    <p:extLst>
      <p:ext uri="{BB962C8B-B14F-4D97-AF65-F5344CB8AC3E}">
        <p14:creationId xmlns:p14="http://schemas.microsoft.com/office/powerpoint/2010/main" val="4276415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we have identified ‘where we want to be’ (desired state), we must </a:t>
            </a:r>
            <a:r>
              <a:rPr lang="en-US" b="1" baseline="0" dirty="0" smtClean="0"/>
              <a:t>take stock </a:t>
            </a:r>
            <a:r>
              <a:rPr lang="en-US" baseline="0" dirty="0" smtClean="0"/>
              <a:t>to get to know ‘where we are’ (current state). We do this for our system, and then, we can bridge the gap between the two.</a:t>
            </a:r>
          </a:p>
          <a:p>
            <a:endParaRPr lang="en-US" baseline="0"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27</a:t>
            </a:fld>
            <a:endParaRPr lang="en-US"/>
          </a:p>
        </p:txBody>
      </p:sp>
    </p:spTree>
    <p:extLst>
      <p:ext uri="{BB962C8B-B14F-4D97-AF65-F5344CB8AC3E}">
        <p14:creationId xmlns:p14="http://schemas.microsoft.com/office/powerpoint/2010/main" val="182510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t>
            </a:r>
            <a:r>
              <a:rPr lang="en-US" baseline="0" dirty="0" smtClean="0"/>
              <a:t>need to be assured we attend to TAKING STOCK! (reading slide and elaborating)</a:t>
            </a:r>
          </a:p>
          <a:p>
            <a:pPr marL="174982" indent="-174982">
              <a:buFont typeface="Arial" panose="020B0604020202020204" pitchFamily="34" charset="0"/>
              <a:buChar char="•"/>
            </a:pPr>
            <a:r>
              <a:rPr lang="en-US" baseline="0" dirty="0" smtClean="0"/>
              <a:t>This (often) is first &amp; foremost – it helps shape our prioritization. </a:t>
            </a:r>
          </a:p>
          <a:p>
            <a:pPr marL="174982" indent="-174982">
              <a:buFont typeface="Arial" panose="020B0604020202020204" pitchFamily="34" charset="0"/>
              <a:buChar char="•"/>
            </a:pPr>
            <a:r>
              <a:rPr lang="en-US" baseline="0" dirty="0" smtClean="0"/>
              <a:t>(Some consider it a needs assessment) </a:t>
            </a:r>
          </a:p>
          <a:p>
            <a:pPr marL="174982" indent="-174982">
              <a:buFont typeface="Arial" panose="020B0604020202020204" pitchFamily="34" charset="0"/>
              <a:buChar char="•"/>
            </a:pPr>
            <a:r>
              <a:rPr lang="en-US" baseline="0" dirty="0" smtClean="0"/>
              <a:t>OLS poses that the MTSS Self-Assessment is a great way to start doing that for your system, as a whole!</a:t>
            </a:r>
          </a:p>
          <a:p>
            <a:endParaRPr lang="en-US" baseline="0" dirty="0" smtClean="0"/>
          </a:p>
          <a:p>
            <a:r>
              <a:rPr lang="en-US" baseline="0" dirty="0" smtClean="0"/>
              <a:t>Once we have identified ‘where we want to be’ (desired state), we must take stock to get to know ‘where we are’ (current state). We need to also ask “How do we know?” Use tools/methods to define.</a:t>
            </a:r>
          </a:p>
          <a:p>
            <a:endParaRPr lang="en-US" baseline="0" dirty="0" smtClean="0"/>
          </a:p>
          <a:p>
            <a:r>
              <a:rPr lang="en-US" baseline="0" dirty="0" smtClean="0"/>
              <a:t>---You would do these same things with </a:t>
            </a:r>
            <a:r>
              <a:rPr lang="en-US" i="1" baseline="0" dirty="0" smtClean="0"/>
              <a:t>students</a:t>
            </a:r>
            <a:r>
              <a:rPr lang="en-US" baseline="0" dirty="0" smtClean="0"/>
              <a:t> (‘conducting gap analysis’…what’s the discrepancy between your target and your current reality)</a:t>
            </a:r>
          </a:p>
          <a:p>
            <a:endParaRPr lang="en-US" baseline="0" dirty="0" smtClean="0"/>
          </a:p>
          <a:p>
            <a:r>
              <a:rPr lang="en-US" baseline="0" dirty="0" smtClean="0"/>
              <a:t>When we do this for our system, we can have confidence in “where we are” to know “where we need to go” - and we can bridge the gap between the two.</a:t>
            </a:r>
          </a:p>
          <a:p>
            <a:endParaRPr lang="en-US" baseline="0" dirty="0" smtClean="0"/>
          </a:p>
          <a:p>
            <a:r>
              <a:rPr lang="en-US" baseline="0" dirty="0" smtClean="0"/>
              <a:t>Consider the last bullet: What do you have in existence to help you take stock? What do you need?</a:t>
            </a:r>
          </a:p>
          <a:p>
            <a:pPr marL="174982" indent="-174982">
              <a:buFont typeface="Arial" panose="020B0604020202020204" pitchFamily="34" charset="0"/>
              <a:buChar char="•"/>
            </a:pPr>
            <a:r>
              <a:rPr lang="en-US" b="1" dirty="0"/>
              <a:t>Have you taken stock? (of data/assessment frameworks, practices, systems)</a:t>
            </a:r>
            <a:endParaRPr lang="en-US" dirty="0"/>
          </a:p>
          <a:p>
            <a:pPr marL="174982" indent="-174982">
              <a:buFont typeface="Arial" panose="020B0604020202020204" pitchFamily="34" charset="0"/>
              <a:buChar char="•"/>
            </a:pPr>
            <a:r>
              <a:rPr lang="en-US" dirty="0"/>
              <a:t>We’ve </a:t>
            </a:r>
            <a:r>
              <a:rPr lang="en-US" i="1" dirty="0"/>
              <a:t>specifically</a:t>
            </a:r>
            <a:r>
              <a:rPr lang="en-US" dirty="0"/>
              <a:t> talked about investigating initiatives. This is foundational…MTSS 101.</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28</a:t>
            </a:fld>
            <a:endParaRPr lang="en-US"/>
          </a:p>
        </p:txBody>
      </p:sp>
    </p:spTree>
    <p:extLst>
      <p:ext uri="{BB962C8B-B14F-4D97-AF65-F5344CB8AC3E}">
        <p14:creationId xmlns:p14="http://schemas.microsoft.com/office/powerpoint/2010/main" val="204664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6450" indent="-294787" eaLnBrk="0" hangingPunct="0">
              <a:defRPr>
                <a:solidFill>
                  <a:schemeClr val="tx1"/>
                </a:solidFill>
                <a:latin typeface="Arial" pitchFamily="34" charset="0"/>
              </a:defRPr>
            </a:lvl2pPr>
            <a:lvl3pPr marL="1179155" indent="-235831" eaLnBrk="0" hangingPunct="0">
              <a:defRPr>
                <a:solidFill>
                  <a:schemeClr val="tx1"/>
                </a:solidFill>
                <a:latin typeface="Arial" pitchFamily="34" charset="0"/>
              </a:defRPr>
            </a:lvl3pPr>
            <a:lvl4pPr marL="1650815" indent="-235831" eaLnBrk="0" hangingPunct="0">
              <a:defRPr>
                <a:solidFill>
                  <a:schemeClr val="tx1"/>
                </a:solidFill>
                <a:latin typeface="Arial" pitchFamily="34" charset="0"/>
              </a:defRPr>
            </a:lvl4pPr>
            <a:lvl5pPr marL="2122478" indent="-235831" eaLnBrk="0" hangingPunct="0">
              <a:defRPr>
                <a:solidFill>
                  <a:schemeClr val="tx1"/>
                </a:solidFill>
                <a:latin typeface="Arial" pitchFamily="34" charset="0"/>
              </a:defRPr>
            </a:lvl5pPr>
            <a:lvl6pPr marL="2594139" indent="-235831" defTabSz="471662" eaLnBrk="0" fontAlgn="base" hangingPunct="0">
              <a:spcBef>
                <a:spcPct val="0"/>
              </a:spcBef>
              <a:spcAft>
                <a:spcPct val="0"/>
              </a:spcAft>
              <a:defRPr>
                <a:solidFill>
                  <a:schemeClr val="tx1"/>
                </a:solidFill>
                <a:latin typeface="Arial" pitchFamily="34" charset="0"/>
              </a:defRPr>
            </a:lvl6pPr>
            <a:lvl7pPr marL="3065801" indent="-235831" defTabSz="471662" eaLnBrk="0" fontAlgn="base" hangingPunct="0">
              <a:spcBef>
                <a:spcPct val="0"/>
              </a:spcBef>
              <a:spcAft>
                <a:spcPct val="0"/>
              </a:spcAft>
              <a:defRPr>
                <a:solidFill>
                  <a:schemeClr val="tx1"/>
                </a:solidFill>
                <a:latin typeface="Arial" pitchFamily="34" charset="0"/>
              </a:defRPr>
            </a:lvl7pPr>
            <a:lvl8pPr marL="3537463" indent="-235831" defTabSz="471662" eaLnBrk="0" fontAlgn="base" hangingPunct="0">
              <a:spcBef>
                <a:spcPct val="0"/>
              </a:spcBef>
              <a:spcAft>
                <a:spcPct val="0"/>
              </a:spcAft>
              <a:defRPr>
                <a:solidFill>
                  <a:schemeClr val="tx1"/>
                </a:solidFill>
                <a:latin typeface="Arial" pitchFamily="34" charset="0"/>
              </a:defRPr>
            </a:lvl8pPr>
            <a:lvl9pPr marL="4009125" indent="-235831" defTabSz="47166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altLang="en-US" smtClean="0">
                <a:solidFill>
                  <a:prstClr val="black"/>
                </a:solidFill>
              </a:rPr>
              <a:t>(c) Dean Fixsen, Karen Blase, Robert Horner, George Sugai, 2008</a:t>
            </a:r>
          </a:p>
        </p:txBody>
      </p:sp>
      <p:sp>
        <p:nvSpPr>
          <p:cNvPr id="14029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6450" indent="-294787" eaLnBrk="0" hangingPunct="0">
              <a:defRPr>
                <a:solidFill>
                  <a:schemeClr val="tx1"/>
                </a:solidFill>
                <a:latin typeface="Arial" pitchFamily="34" charset="0"/>
              </a:defRPr>
            </a:lvl2pPr>
            <a:lvl3pPr marL="1179155" indent="-235831" eaLnBrk="0" hangingPunct="0">
              <a:defRPr>
                <a:solidFill>
                  <a:schemeClr val="tx1"/>
                </a:solidFill>
                <a:latin typeface="Arial" pitchFamily="34" charset="0"/>
              </a:defRPr>
            </a:lvl3pPr>
            <a:lvl4pPr marL="1650815" indent="-235831" eaLnBrk="0" hangingPunct="0">
              <a:defRPr>
                <a:solidFill>
                  <a:schemeClr val="tx1"/>
                </a:solidFill>
                <a:latin typeface="Arial" pitchFamily="34" charset="0"/>
              </a:defRPr>
            </a:lvl4pPr>
            <a:lvl5pPr marL="2122478" indent="-235831" eaLnBrk="0" hangingPunct="0">
              <a:defRPr>
                <a:solidFill>
                  <a:schemeClr val="tx1"/>
                </a:solidFill>
                <a:latin typeface="Arial" pitchFamily="34" charset="0"/>
              </a:defRPr>
            </a:lvl5pPr>
            <a:lvl6pPr marL="2594139" indent="-235831" defTabSz="471662" eaLnBrk="0" fontAlgn="base" hangingPunct="0">
              <a:spcBef>
                <a:spcPct val="0"/>
              </a:spcBef>
              <a:spcAft>
                <a:spcPct val="0"/>
              </a:spcAft>
              <a:defRPr>
                <a:solidFill>
                  <a:schemeClr val="tx1"/>
                </a:solidFill>
                <a:latin typeface="Arial" pitchFamily="34" charset="0"/>
              </a:defRPr>
            </a:lvl6pPr>
            <a:lvl7pPr marL="3065801" indent="-235831" defTabSz="471662" eaLnBrk="0" fontAlgn="base" hangingPunct="0">
              <a:spcBef>
                <a:spcPct val="0"/>
              </a:spcBef>
              <a:spcAft>
                <a:spcPct val="0"/>
              </a:spcAft>
              <a:defRPr>
                <a:solidFill>
                  <a:schemeClr val="tx1"/>
                </a:solidFill>
                <a:latin typeface="Arial" pitchFamily="34" charset="0"/>
              </a:defRPr>
            </a:lvl7pPr>
            <a:lvl8pPr marL="3537463" indent="-235831" defTabSz="471662" eaLnBrk="0" fontAlgn="base" hangingPunct="0">
              <a:spcBef>
                <a:spcPct val="0"/>
              </a:spcBef>
              <a:spcAft>
                <a:spcPct val="0"/>
              </a:spcAft>
              <a:defRPr>
                <a:solidFill>
                  <a:schemeClr val="tx1"/>
                </a:solidFill>
                <a:latin typeface="Arial" pitchFamily="34" charset="0"/>
              </a:defRPr>
            </a:lvl8pPr>
            <a:lvl9pPr marL="4009125" indent="-235831" defTabSz="47166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E6F8FB3-DA6C-47A3-A589-085CF72D1C04}" type="slidenum">
              <a:rPr lang="en-US" altLang="en-US" smtClean="0">
                <a:solidFill>
                  <a:prstClr val="black"/>
                </a:solidFill>
              </a:rPr>
              <a:pPr eaLnBrk="1" fontAlgn="base" hangingPunct="1">
                <a:spcBef>
                  <a:spcPct val="0"/>
                </a:spcBef>
                <a:spcAft>
                  <a:spcPct val="0"/>
                </a:spcAft>
              </a:pPr>
              <a:t>4</a:t>
            </a:fld>
            <a:endParaRPr lang="en-US" altLang="en-US" smtClean="0">
              <a:solidFill>
                <a:prstClr val="black"/>
              </a:solidFill>
            </a:endParaRPr>
          </a:p>
        </p:txBody>
      </p:sp>
      <p:sp>
        <p:nvSpPr>
          <p:cNvPr id="140292" name="Rectangle 6"/>
          <p:cNvSpPr txBox="1">
            <a:spLocks noGrp="1" noChangeArrowheads="1"/>
          </p:cNvSpPr>
          <p:nvPr/>
        </p:nvSpPr>
        <p:spPr bwMode="auto">
          <a:xfrm>
            <a:off x="3" y="9001385"/>
            <a:ext cx="3116609" cy="47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2" tIns="47161" rIns="94322" bIns="47161"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altLang="en-US" sz="1400">
                <a:solidFill>
                  <a:prstClr val="black"/>
                </a:solidFill>
                <a:latin typeface="Calibri" pitchFamily="34" charset="0"/>
              </a:rPr>
              <a:t>Horner, George Sugai, 2008</a:t>
            </a:r>
          </a:p>
        </p:txBody>
      </p:sp>
      <p:sp>
        <p:nvSpPr>
          <p:cNvPr id="140293" name="Rectangle 7"/>
          <p:cNvSpPr txBox="1">
            <a:spLocks noGrp="1" noChangeArrowheads="1"/>
          </p:cNvSpPr>
          <p:nvPr/>
        </p:nvSpPr>
        <p:spPr bwMode="auto">
          <a:xfrm>
            <a:off x="4073904" y="9001385"/>
            <a:ext cx="3116609" cy="47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22" tIns="47161" rIns="94322" bIns="47161"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r" eaLnBrk="1" hangingPunct="1"/>
            <a:fld id="{93820442-A012-4085-B071-7E1C95411BA0}" type="slidenum">
              <a:rPr lang="en-US" altLang="en-US" sz="1400">
                <a:solidFill>
                  <a:prstClr val="black"/>
                </a:solidFill>
                <a:latin typeface="Calibri" pitchFamily="34" charset="0"/>
              </a:rPr>
              <a:pPr algn="r" eaLnBrk="1" hangingPunct="1"/>
              <a:t>4</a:t>
            </a:fld>
            <a:endParaRPr lang="en-US" altLang="en-US" sz="1400">
              <a:solidFill>
                <a:prstClr val="black"/>
              </a:solidFill>
              <a:latin typeface="Calibri" pitchFamily="34" charset="0"/>
            </a:endParaRPr>
          </a:p>
        </p:txBody>
      </p:sp>
      <p:sp>
        <p:nvSpPr>
          <p:cNvPr id="140294" name="Rectangle 2"/>
          <p:cNvSpPr>
            <a:spLocks noGrp="1" noRot="1" noChangeAspect="1" noChangeArrowheads="1" noTextEdit="1"/>
          </p:cNvSpPr>
          <p:nvPr>
            <p:ph type="sldImg"/>
          </p:nvPr>
        </p:nvSpPr>
        <p:spPr bwMode="auto">
          <a:xfrm>
            <a:off x="1227138" y="712788"/>
            <a:ext cx="4738687" cy="3554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5" name="Rectangle 3"/>
          <p:cNvSpPr>
            <a:spLocks noGrp="1" noChangeArrowheads="1"/>
          </p:cNvSpPr>
          <p:nvPr>
            <p:ph type="body" idx="1"/>
          </p:nvPr>
        </p:nvSpPr>
        <p:spPr bwMode="auto">
          <a:xfrm>
            <a:off x="958961" y="4500693"/>
            <a:ext cx="5274261" cy="4264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itchFamily="34" charset="0"/>
              </a:rPr>
              <a:t>Prompt: Consider the design of your organization/system…how is</a:t>
            </a:r>
            <a:r>
              <a:rPr lang="en-US" altLang="en-US" baseline="0" dirty="0" smtClean="0">
                <a:latin typeface="Arial" pitchFamily="34" charset="0"/>
              </a:rPr>
              <a:t> its “design” correlated to/connected to/impacting its outcomes?</a:t>
            </a:r>
          </a:p>
          <a:p>
            <a:pPr eaLnBrk="1" hangingPunct="1">
              <a:spcBef>
                <a:spcPct val="0"/>
              </a:spcBef>
            </a:pPr>
            <a:endParaRPr lang="en-US" altLang="en-US" dirty="0" smtClean="0">
              <a:latin typeface="Arial" pitchFamily="34" charset="0"/>
            </a:endParaRPr>
          </a:p>
        </p:txBody>
      </p:sp>
    </p:spTree>
    <p:extLst>
      <p:ext uri="{BB962C8B-B14F-4D97-AF65-F5344CB8AC3E}">
        <p14:creationId xmlns:p14="http://schemas.microsoft.com/office/powerpoint/2010/main" val="213215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a:r>
            <a:r>
              <a:rPr lang="en-US" dirty="0"/>
              <a:t>at this graphic…</a:t>
            </a:r>
          </a:p>
          <a:p>
            <a:endParaRPr lang="en-US" dirty="0"/>
          </a:p>
          <a:p>
            <a:r>
              <a:rPr lang="en-US" dirty="0"/>
              <a:t>Large arrow:  We have that direction…that North Star – knowing what our vision is; just as we’ve asked MLTs to do, as any effort starts with strong (common) vision, but we also have so many initiatives (little arrows). And sometimes, we have initiatives that are “going in all directions” and we may be unsure how they are in alignment with our vision. We begin investigating our initiatives with an “Initiative Inventory”, and initially, we are just identifying each of the initiatives and articulating what those are clearly. (have clarity about what those initiatives are and how they contribute to the vision) So, “getting to know” each of those smaller arrows is important.</a:t>
            </a:r>
          </a:p>
        </p:txBody>
      </p:sp>
      <p:sp>
        <p:nvSpPr>
          <p:cNvPr id="4" name="Date Placeholder 3"/>
          <p:cNvSpPr>
            <a:spLocks noGrp="1"/>
          </p:cNvSpPr>
          <p:nvPr>
            <p:ph type="dt" idx="10"/>
          </p:nvPr>
        </p:nvSpPr>
        <p:spPr/>
        <p:txBody>
          <a:bodyPr/>
          <a:lstStyle/>
          <a:p>
            <a:r>
              <a:rPr lang="en-US" smtClean="0">
                <a:solidFill>
                  <a:prstClr val="black"/>
                </a:solidFill>
              </a:rPr>
              <a:t>8/30/2017</a:t>
            </a:r>
            <a:endParaRPr lang="en-US">
              <a:solidFill>
                <a:prstClr val="black"/>
              </a:solidFill>
            </a:endParaRPr>
          </a:p>
        </p:txBody>
      </p:sp>
      <p:sp>
        <p:nvSpPr>
          <p:cNvPr id="5" name="Slide Number Placeholder 4"/>
          <p:cNvSpPr>
            <a:spLocks noGrp="1"/>
          </p:cNvSpPr>
          <p:nvPr>
            <p:ph type="sldNum" sz="quarter" idx="11"/>
          </p:nvPr>
        </p:nvSpPr>
        <p:spPr/>
        <p:txBody>
          <a:bodyPr/>
          <a:lstStyle/>
          <a:p>
            <a:fld id="{45BF9F33-058C-4C66-A3B7-170FE0087AD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995548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r>
              <a:rPr lang="en-US" dirty="0"/>
              <a:t>, why do we do the Initiative Inventory? </a:t>
            </a:r>
            <a:r>
              <a:rPr lang="en-US" dirty="0"/>
              <a:t>It helps build clarification; it helps us prioritize and configure what makes the most sense for capacity-building and collaboration.</a:t>
            </a:r>
          </a:p>
          <a:p>
            <a:endParaRPr lang="en-US" dirty="0"/>
          </a:p>
          <a:p>
            <a:r>
              <a:rPr lang="en-US" dirty="0"/>
              <a:t>So, our aim is to have our initiatives aligned to our vision. The more we can clarify and aim all of our initiatives in the “same direction,” the more-likely we are to have effective implementation of all of our efforts and scale-up MTSS well.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FBB3E0-4640-4E2A-8605-D63711CDCD52}" type="slidenum">
              <a:rPr lang="en-US" smtClean="0">
                <a:solidFill>
                  <a:prstClr val="black"/>
                </a:solidFill>
              </a:rPr>
              <a:pPr/>
              <a:t>30</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8/30/2017</a:t>
            </a:r>
            <a:endParaRPr lang="en-US">
              <a:solidFill>
                <a:prstClr val="black"/>
              </a:solidFill>
            </a:endParaRPr>
          </a:p>
        </p:txBody>
      </p:sp>
    </p:spTree>
    <p:extLst>
      <p:ext uri="{BB962C8B-B14F-4D97-AF65-F5344CB8AC3E}">
        <p14:creationId xmlns:p14="http://schemas.microsoft.com/office/powerpoint/2010/main" val="219976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a:t>
            </a:r>
            <a:r>
              <a:rPr lang="en-US" dirty="0"/>
              <a:t>: Is critical throughout implementation. </a:t>
            </a:r>
            <a:r>
              <a:rPr lang="en-US" dirty="0"/>
              <a:t>We need to think of SELECTION criteria in various aspects of our implementation efforts.</a:t>
            </a:r>
          </a:p>
          <a:p>
            <a:r>
              <a:rPr lang="en-US" b="1" dirty="0"/>
              <a:t>Look at the Components around the Mtn. graphic.</a:t>
            </a:r>
            <a:endParaRPr lang="en-US" dirty="0"/>
          </a:p>
          <a:p>
            <a:r>
              <a:rPr lang="en-US" dirty="0"/>
              <a:t>Examples:</a:t>
            </a:r>
          </a:p>
          <a:p>
            <a:pPr marL="174982" indent="-174982">
              <a:buFont typeface="Arial" panose="020B0604020202020204" pitchFamily="34" charset="0"/>
              <a:buChar char="•"/>
            </a:pPr>
            <a:r>
              <a:rPr lang="en-US" dirty="0"/>
              <a:t>Evidence-Based Practices: What has the right contextual fit? (e.g., Hexagon tool) </a:t>
            </a:r>
          </a:p>
          <a:p>
            <a:pPr marL="174982" indent="-174982">
              <a:buFont typeface="Arial" panose="020B0604020202020204" pitchFamily="34" charset="0"/>
              <a:buChar char="•"/>
            </a:pPr>
            <a:r>
              <a:rPr lang="en-US" dirty="0"/>
              <a:t>Family, School, and Community Partnering &amp; Team-Driven Shared Leadership: Composition of teams…Who to partner and how </a:t>
            </a:r>
          </a:p>
          <a:p>
            <a:pPr marL="174982" indent="-174982">
              <a:buFont typeface="Arial" panose="020B0604020202020204" pitchFamily="34" charset="0"/>
              <a:buChar char="•"/>
            </a:pPr>
            <a:r>
              <a:rPr lang="en-US" dirty="0"/>
              <a:t>Data-Based Problem Solving &amp; Decision-Making: What data do we have? We are going to select the right practices </a:t>
            </a:r>
          </a:p>
          <a:p>
            <a:pPr marL="174982" indent="-174982">
              <a:buFont typeface="Arial" panose="020B0604020202020204" pitchFamily="34" charset="0"/>
              <a:buChar char="•"/>
            </a:pPr>
            <a:r>
              <a:rPr lang="en-US" dirty="0"/>
              <a:t>Layered Continuum of Supports: To whom and for whom we can apply tiered logic? Who should receive training &amp; Technical Assistance (TA)</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CDE MTSS Overview Slides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57332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43000" y="685800"/>
            <a:ext cx="4572000" cy="3429000"/>
          </a:xfrm>
          <a:ln/>
        </p:spPr>
      </p:sp>
      <p:sp>
        <p:nvSpPr>
          <p:cNvPr id="242691" name="Notes Placeholder 2"/>
          <p:cNvSpPr>
            <a:spLocks noGrp="1"/>
          </p:cNvSpPr>
          <p:nvPr>
            <p:ph type="body" idx="1"/>
          </p:nvPr>
        </p:nvSpPr>
        <p:spPr>
          <a:xfrm>
            <a:off x="670891" y="4272201"/>
            <a:ext cx="5485158" cy="4114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a:xfrm>
            <a:off x="3884753" y="0"/>
            <a:ext cx="2971697" cy="456889"/>
          </a:xfrm>
          <a:prstGeom prst="rect">
            <a:avLst/>
          </a:prstGeom>
        </p:spPr>
        <p:txBody>
          <a:bodyPr lIns="89584" tIns="44792" rIns="89584" bIns="44792"/>
          <a:lstStyle/>
          <a:p>
            <a:r>
              <a:rPr lang="en-US" smtClean="0"/>
              <a:t>August 2015</a:t>
            </a:r>
            <a:endParaRPr lang="en-US"/>
          </a:p>
        </p:txBody>
      </p:sp>
      <p:sp>
        <p:nvSpPr>
          <p:cNvPr id="3" name="Header Placeholder 2"/>
          <p:cNvSpPr>
            <a:spLocks noGrp="1"/>
          </p:cNvSpPr>
          <p:nvPr>
            <p:ph type="hdr" sz="quarter" idx="11"/>
          </p:nvPr>
        </p:nvSpPr>
        <p:spPr>
          <a:xfrm>
            <a:off x="0" y="0"/>
            <a:ext cx="2971697" cy="456889"/>
          </a:xfrm>
          <a:prstGeom prst="rect">
            <a:avLst/>
          </a:prstGeom>
        </p:spPr>
        <p:txBody>
          <a:bodyPr lIns="89584" tIns="44792" rIns="89584" bIns="44792"/>
          <a:lstStyle/>
          <a:p>
            <a:r>
              <a:rPr lang="en-US" smtClean="0"/>
              <a:t>CDE OLS MTSS Implementation Workshop</a:t>
            </a:r>
            <a:endParaRPr lang="en-US"/>
          </a:p>
        </p:txBody>
      </p:sp>
    </p:spTree>
    <p:extLst>
      <p:ext uri="{BB962C8B-B14F-4D97-AF65-F5344CB8AC3E}">
        <p14:creationId xmlns:p14="http://schemas.microsoft.com/office/powerpoint/2010/main" val="336847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Exploration Stage, individuals typically need information and time to process what the needs are, and what the innovation or change might mean for them.”</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34</a:t>
            </a:fld>
            <a:endParaRPr lang="en-US"/>
          </a:p>
        </p:txBody>
      </p:sp>
    </p:spTree>
    <p:extLst>
      <p:ext uri="{BB962C8B-B14F-4D97-AF65-F5344CB8AC3E}">
        <p14:creationId xmlns:p14="http://schemas.microsoft.com/office/powerpoint/2010/main" val="3383134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leadership or management teams within</a:t>
            </a:r>
          </a:p>
          <a:p>
            <a:r>
              <a:rPr lang="en-US" dirty="0" smtClean="0"/>
              <a:t>an organization or system have fully explored a “change initiative” and have</a:t>
            </a:r>
          </a:p>
          <a:p>
            <a:r>
              <a:rPr lang="en-US" dirty="0" smtClean="0"/>
              <a:t>decided on a course of action. The same leaders and managers then are surprised</a:t>
            </a:r>
          </a:p>
          <a:p>
            <a:r>
              <a:rPr lang="en-US" dirty="0" smtClean="0"/>
              <a:t>when collaborators, staff, or colleagues display what some call “resistance to</a:t>
            </a:r>
          </a:p>
          <a:p>
            <a:r>
              <a:rPr lang="en-US" dirty="0" smtClean="0"/>
              <a:t>change.” “Resistance” occurs when people are asked prematurely to move to</a:t>
            </a:r>
          </a:p>
          <a:p>
            <a:r>
              <a:rPr lang="en-US" dirty="0" smtClean="0"/>
              <a:t>action. They are “resistant to change” because they are not “ready for change.”</a:t>
            </a:r>
          </a:p>
          <a:p>
            <a:r>
              <a:rPr lang="en-US" dirty="0" smtClean="0"/>
              <a:t>However, system leaders cannot simply wait for readiness to appear.</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a:p>
        </p:txBody>
      </p:sp>
    </p:spTree>
    <p:extLst>
      <p:ext uri="{BB962C8B-B14F-4D97-AF65-F5344CB8AC3E}">
        <p14:creationId xmlns:p14="http://schemas.microsoft.com/office/powerpoint/2010/main" val="266318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a:p>
        </p:txBody>
      </p:sp>
    </p:spTree>
    <p:extLst>
      <p:ext uri="{BB962C8B-B14F-4D97-AF65-F5344CB8AC3E}">
        <p14:creationId xmlns:p14="http://schemas.microsoft.com/office/powerpoint/2010/main" val="3877462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Saldana; 2017 – </a:t>
            </a:r>
          </a:p>
          <a:p>
            <a:pPr lvl="1"/>
            <a:endParaRPr lang="en-US" dirty="0" smtClean="0"/>
          </a:p>
          <a:p>
            <a:pPr lvl="2"/>
            <a:r>
              <a:rPr lang="en-US" dirty="0" smtClean="0"/>
              <a:t>Readiness generally took 3-9 months based on service sector</a:t>
            </a:r>
          </a:p>
          <a:p>
            <a:pPr lvl="2"/>
            <a:endParaRPr lang="en-US" dirty="0" smtClean="0"/>
          </a:p>
          <a:p>
            <a:pPr lvl="2"/>
            <a:r>
              <a:rPr lang="en-US" dirty="0" smtClean="0"/>
              <a:t>Readiness (she refers to this as pre-implementation, aka exploration) included engagement, consideration of feasibility, and readiness planning with systems leaders and agencies</a:t>
            </a:r>
          </a:p>
          <a:p>
            <a:pPr lvl="2"/>
            <a:endParaRPr lang="en-US" dirty="0" smtClean="0"/>
          </a:p>
          <a:p>
            <a:pPr lvl="3"/>
            <a:r>
              <a:rPr lang="en-US" dirty="0" smtClean="0"/>
              <a:t>Attending to engagement only will not predict successful startup</a:t>
            </a:r>
          </a:p>
          <a:p>
            <a:pPr lvl="3"/>
            <a:endParaRPr lang="en-US" dirty="0" smtClean="0"/>
          </a:p>
          <a:p>
            <a:pPr lvl="3"/>
            <a:r>
              <a:rPr lang="en-US" dirty="0" smtClean="0"/>
              <a:t>Leaders and agencies must attend to the majority of feasibility considerations including contact with program provider, and completing formal feasibility assessments </a:t>
            </a:r>
          </a:p>
          <a:p>
            <a:pPr lvl="3"/>
            <a:endParaRPr lang="en-US" dirty="0" smtClean="0"/>
          </a:p>
          <a:p>
            <a:pPr lvl="3"/>
            <a:r>
              <a:rPr lang="en-US" dirty="0" smtClean="0"/>
              <a:t>Agencies and leaders must attend to over 60% of readiness planning activities including planning for funding, staff selection, recruitment, communication planning, writing an implementation plan, and selecting a service provider</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37</a:t>
            </a:fld>
            <a:endParaRPr lang="en-US"/>
          </a:p>
        </p:txBody>
      </p:sp>
    </p:spTree>
    <p:extLst>
      <p:ext uri="{BB962C8B-B14F-4D97-AF65-F5344CB8AC3E}">
        <p14:creationId xmlns:p14="http://schemas.microsoft.com/office/powerpoint/2010/main" val="811153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38</a:t>
            </a:fld>
            <a:endParaRPr lang="en-US"/>
          </a:p>
        </p:txBody>
      </p:sp>
    </p:spTree>
    <p:extLst>
      <p:ext uri="{BB962C8B-B14F-4D97-AF65-F5344CB8AC3E}">
        <p14:creationId xmlns:p14="http://schemas.microsoft.com/office/powerpoint/2010/main" val="3682433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the value of coaching (from research)</a:t>
            </a:r>
          </a:p>
          <a:p>
            <a:endParaRPr lang="en-US" baseline="0" dirty="0" smtClean="0"/>
          </a:p>
          <a:p>
            <a:r>
              <a:rPr lang="en-US" baseline="0" dirty="0" smtClean="0"/>
              <a:t>If looking to get “transfer” (change in practice), how should you be composing your learning opportunities (to get desired outcomes)?</a:t>
            </a:r>
          </a:p>
        </p:txBody>
      </p:sp>
      <p:sp>
        <p:nvSpPr>
          <p:cNvPr id="4" name="Header Placeholder 3"/>
          <p:cNvSpPr>
            <a:spLocks noGrp="1"/>
          </p:cNvSpPr>
          <p:nvPr>
            <p:ph type="hdr" sz="quarter" idx="10"/>
          </p:nvPr>
        </p:nvSpPr>
        <p:spPr/>
        <p:txBody>
          <a:bodyPr/>
          <a:lstStyle/>
          <a:p>
            <a:r>
              <a:rPr lang="en-US" smtClean="0">
                <a:solidFill>
                  <a:prstClr val="black"/>
                </a:solidFill>
              </a:rPr>
              <a:t>CDE OLS MTSS Implementation Workshop</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2342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outerShdw blurRad="38100" dist="38100" dir="2700000" algn="tl">
                    <a:srgbClr val="000000">
                      <a:alpha val="43137"/>
                    </a:srgbClr>
                  </a:outerShdw>
                </a:effectLst>
              </a:rPr>
              <a:t>CO-MTSS is a prevention-based framework of </a:t>
            </a:r>
            <a:r>
              <a:rPr lang="en-US" i="1" u="sng" dirty="0">
                <a:solidFill>
                  <a:srgbClr val="FFFF00"/>
                </a:solidFill>
                <a:effectLst>
                  <a:outerShdw blurRad="38100" dist="38100" dir="2700000" algn="tl">
                    <a:srgbClr val="000000">
                      <a:alpha val="43137"/>
                    </a:srgbClr>
                  </a:outerShdw>
                </a:effectLst>
              </a:rPr>
              <a:t>team-driven,</a:t>
            </a:r>
            <a:r>
              <a:rPr lang="en-US" i="1" dirty="0">
                <a:effectLst>
                  <a:outerShdw blurRad="38100" dist="38100" dir="2700000" algn="tl">
                    <a:srgbClr val="000000">
                      <a:alpha val="43137"/>
                    </a:srgbClr>
                  </a:outerShdw>
                </a:effectLst>
              </a:rPr>
              <a:t> </a:t>
            </a:r>
            <a:r>
              <a:rPr lang="en-US" i="1" u="sng" dirty="0">
                <a:solidFill>
                  <a:srgbClr val="FFFF00"/>
                </a:solidFill>
                <a:effectLst>
                  <a:outerShdw blurRad="38100" dist="38100" dir="2700000" algn="tl">
                    <a:srgbClr val="000000">
                      <a:alpha val="43137"/>
                    </a:srgbClr>
                  </a:outerShdw>
                </a:effectLst>
              </a:rPr>
              <a:t>data-based problem solving </a:t>
            </a:r>
            <a:r>
              <a:rPr lang="en-US" i="1" dirty="0">
                <a:effectLst>
                  <a:outerShdw blurRad="38100" dist="38100" dir="2700000" algn="tl">
                    <a:srgbClr val="000000">
                      <a:alpha val="43137"/>
                    </a:srgbClr>
                  </a:outerShdw>
                </a:effectLst>
              </a:rPr>
              <a:t>for improving the outcomes of every student through </a:t>
            </a:r>
            <a:r>
              <a:rPr lang="en-US" i="1" u="sng" dirty="0">
                <a:solidFill>
                  <a:srgbClr val="FFFF00"/>
                </a:solidFill>
                <a:effectLst>
                  <a:outerShdw blurRad="38100" dist="38100" dir="2700000" algn="tl">
                    <a:srgbClr val="000000">
                      <a:alpha val="43137"/>
                    </a:srgbClr>
                  </a:outerShdw>
                </a:effectLst>
              </a:rPr>
              <a:t>family, school, and community partnering</a:t>
            </a:r>
            <a:r>
              <a:rPr lang="en-US" i="1" dirty="0">
                <a:effectLst>
                  <a:outerShdw blurRad="38100" dist="38100" dir="2700000" algn="tl">
                    <a:srgbClr val="000000">
                      <a:alpha val="43137"/>
                    </a:srgbClr>
                  </a:outerShdw>
                </a:effectLst>
              </a:rPr>
              <a:t> and a </a:t>
            </a:r>
            <a:r>
              <a:rPr lang="en-US" i="1" u="sng" dirty="0">
                <a:solidFill>
                  <a:srgbClr val="FFFF00"/>
                </a:solidFill>
                <a:effectLst>
                  <a:outerShdw blurRad="38100" dist="38100" dir="2700000" algn="tl">
                    <a:srgbClr val="000000">
                      <a:alpha val="43137"/>
                    </a:srgbClr>
                  </a:outerShdw>
                </a:effectLst>
              </a:rPr>
              <a:t>layered continuum </a:t>
            </a:r>
            <a:r>
              <a:rPr lang="en-US" i="1" dirty="0">
                <a:effectLst>
                  <a:outerShdw blurRad="38100" dist="38100" dir="2700000" algn="tl">
                    <a:srgbClr val="000000">
                      <a:alpha val="43137"/>
                    </a:srgbClr>
                  </a:outerShdw>
                </a:effectLst>
              </a:rPr>
              <a:t>of </a:t>
            </a:r>
            <a:r>
              <a:rPr lang="en-US" i="1" u="sng" dirty="0">
                <a:solidFill>
                  <a:srgbClr val="FFFF00"/>
                </a:solidFill>
                <a:effectLst>
                  <a:outerShdw blurRad="38100" dist="38100" dir="2700000" algn="tl">
                    <a:srgbClr val="000000">
                      <a:alpha val="43137"/>
                    </a:srgbClr>
                  </a:outerShdw>
                </a:effectLst>
              </a:rPr>
              <a:t>evidence-based practices </a:t>
            </a:r>
            <a:r>
              <a:rPr lang="en-US" i="1" dirty="0">
                <a:effectLst>
                  <a:outerShdw blurRad="38100" dist="38100" dir="2700000" algn="tl">
                    <a:srgbClr val="000000">
                      <a:alpha val="43137"/>
                    </a:srgbClr>
                  </a:outerShdw>
                </a:effectLst>
              </a:rPr>
              <a:t>applied at the classroom, school, district, region, and state level</a:t>
            </a:r>
            <a:r>
              <a:rPr lang="en-US" i="1" dirty="0" smtClean="0">
                <a:effectLst>
                  <a:outerShdw blurRad="38100" dist="38100" dir="2700000" algn="tl">
                    <a:srgbClr val="000000">
                      <a:alpha val="43137"/>
                    </a:srgbClr>
                  </a:outerShdw>
                </a:effectLst>
              </a:rPr>
              <a:t>.</a:t>
            </a:r>
          </a:p>
          <a:p>
            <a:endParaRPr lang="en-US" i="1" dirty="0" smtClean="0">
              <a:effectLst>
                <a:outerShdw blurRad="38100" dist="38100" dir="2700000" algn="tl">
                  <a:srgbClr val="000000">
                    <a:alpha val="43137"/>
                  </a:srgbClr>
                </a:outerShdw>
              </a:effectLst>
            </a:endParaRPr>
          </a:p>
          <a:p>
            <a:endParaRPr lang="en-US" i="0" dirty="0" smtClean="0">
              <a:effectLst>
                <a:outerShdw blurRad="38100" dist="38100" dir="2700000" algn="tl">
                  <a:srgbClr val="000000">
                    <a:alpha val="43137"/>
                  </a:srgbClr>
                </a:outerShdw>
              </a:effectLst>
            </a:endParaRPr>
          </a:p>
          <a:p>
            <a:r>
              <a:rPr lang="en-US" i="0" dirty="0" smtClean="0">
                <a:effectLst>
                  <a:outerShdw blurRad="38100" dist="38100" dir="2700000" algn="tl">
                    <a:srgbClr val="000000">
                      <a:alpha val="43137"/>
                    </a:srgbClr>
                  </a:outerShdw>
                </a:effectLst>
              </a:rPr>
              <a:t>The Mountain</a:t>
            </a:r>
            <a:r>
              <a:rPr lang="en-US" i="0" baseline="0" dirty="0" smtClean="0">
                <a:effectLst>
                  <a:outerShdw blurRad="38100" dist="38100" dir="2700000" algn="tl">
                    <a:srgbClr val="000000">
                      <a:alpha val="43137"/>
                    </a:srgbClr>
                  </a:outerShdw>
                </a:effectLst>
              </a:rPr>
              <a:t> graphic = note the dynamic nature and the ‘blurred lines’, not finite division between the colors (fluidity is represented).</a:t>
            </a:r>
          </a:p>
          <a:p>
            <a:endParaRPr lang="en-US" i="0" baseline="0" dirty="0" smtClean="0">
              <a:effectLst>
                <a:outerShdw blurRad="38100" dist="38100" dir="2700000" algn="tl">
                  <a:srgbClr val="000000">
                    <a:alpha val="43137"/>
                  </a:srgbClr>
                </a:outerShdw>
              </a:effectLst>
            </a:endParaRPr>
          </a:p>
          <a:p>
            <a:r>
              <a:rPr lang="en-US" i="0" baseline="0" dirty="0" smtClean="0">
                <a:effectLst>
                  <a:outerShdw blurRad="38100" dist="38100" dir="2700000" algn="tl">
                    <a:srgbClr val="000000">
                      <a:alpha val="43137"/>
                    </a:srgbClr>
                  </a:outerShdw>
                </a:effectLst>
              </a:rPr>
              <a:t>You’ll notice the color-coded icons throughout the content (correlating different Components with connected content).</a:t>
            </a:r>
          </a:p>
          <a:p>
            <a:endParaRPr lang="en-US" i="0" baseline="0" dirty="0" smtClean="0">
              <a:effectLst>
                <a:outerShdw blurRad="38100" dist="38100" dir="2700000" algn="tl">
                  <a:srgbClr val="000000">
                    <a:alpha val="43137"/>
                  </a:srgbClr>
                </a:outerShdw>
              </a:effectLst>
            </a:endParaRPr>
          </a:p>
          <a:p>
            <a:r>
              <a:rPr lang="en-US" i="0" baseline="0" dirty="0" smtClean="0">
                <a:effectLst>
                  <a:outerShdw blurRad="38100" dist="38100" dir="2700000" algn="tl">
                    <a:srgbClr val="000000">
                      <a:alpha val="43137"/>
                    </a:srgbClr>
                  </a:outerShdw>
                </a:effectLst>
              </a:rPr>
              <a:t>Kim has said, we often “start at 12 o’clock”, or the “Team-Driven Shared Leadership” component.</a:t>
            </a:r>
            <a:endParaRPr lang="en-US" i="0" dirty="0"/>
          </a:p>
        </p:txBody>
      </p:sp>
      <p:sp>
        <p:nvSpPr>
          <p:cNvPr id="4" name="Header Placeholder 3"/>
          <p:cNvSpPr>
            <a:spLocks noGrp="1"/>
          </p:cNvSpPr>
          <p:nvPr>
            <p:ph type="hdr" sz="quarter" idx="10"/>
          </p:nvPr>
        </p:nvSpPr>
        <p:spPr/>
        <p:txBody>
          <a:bodyPr/>
          <a:lstStyle/>
          <a:p>
            <a:r>
              <a:rPr lang="en-US" smtClean="0">
                <a:solidFill>
                  <a:prstClr val="black"/>
                </a:solidFill>
              </a:rPr>
              <a:t>CDE MTSS Overview Slides</a:t>
            </a:r>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Fall 2014</a:t>
            </a:r>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7332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authors</a:t>
            </a:r>
            <a:r>
              <a:rPr lang="en-US" baseline="0" dirty="0" smtClean="0"/>
              <a:t> were able to study and come out with these areas that we cite as “Adult Learning Principles” that would be applied with any adult learning opportunity.</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44</a:t>
            </a:fld>
            <a:endParaRPr lang="en-US"/>
          </a:p>
        </p:txBody>
      </p:sp>
    </p:spTree>
    <p:extLst>
      <p:ext uri="{BB962C8B-B14F-4D97-AF65-F5344CB8AC3E}">
        <p14:creationId xmlns:p14="http://schemas.microsoft.com/office/powerpoint/2010/main" val="2571610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research, these areas show varied effect size.</a:t>
            </a:r>
          </a:p>
          <a:p>
            <a:endParaRPr lang="en-US" dirty="0" smtClean="0"/>
          </a:p>
          <a:p>
            <a:r>
              <a:rPr lang="en-US" dirty="0" smtClean="0"/>
              <a:t>(the orange boxes on</a:t>
            </a:r>
            <a:r>
              <a:rPr lang="en-US" baseline="0" dirty="0" smtClean="0"/>
              <a:t> the right are how the types of approaches are categorized, according to Planning, Application, &amp; Deep Understanding)</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45</a:t>
            </a:fld>
            <a:endParaRPr lang="en-US"/>
          </a:p>
        </p:txBody>
      </p:sp>
    </p:spTree>
    <p:extLst>
      <p:ext uri="{BB962C8B-B14F-4D97-AF65-F5344CB8AC3E}">
        <p14:creationId xmlns:p14="http://schemas.microsoft.com/office/powerpoint/2010/main" val="2963454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Images/links &amp; survey monkey link and directions and credit worthiness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47</a:t>
            </a:fld>
            <a:endParaRPr lang="en-US"/>
          </a:p>
        </p:txBody>
      </p:sp>
    </p:spTree>
    <p:extLst>
      <p:ext uri="{BB962C8B-B14F-4D97-AF65-F5344CB8AC3E}">
        <p14:creationId xmlns:p14="http://schemas.microsoft.com/office/powerpoint/2010/main" val="2297299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 </a:t>
            </a:r>
          </a:p>
          <a:p>
            <a:pPr marL="173284" indent="-173284">
              <a:buFont typeface="Arial"/>
              <a:buChar char="•"/>
            </a:pPr>
            <a:r>
              <a:rPr lang="en-US" dirty="0" smtClean="0"/>
              <a:t>This slide notes the funding source for this work. </a:t>
            </a:r>
          </a:p>
        </p:txBody>
      </p:sp>
      <p:sp>
        <p:nvSpPr>
          <p:cNvPr id="7" name="Slide Number Placeholder 6"/>
          <p:cNvSpPr>
            <a:spLocks noGrp="1"/>
          </p:cNvSpPr>
          <p:nvPr>
            <p:ph type="sldNum" sz="quarter" idx="13"/>
          </p:nvPr>
        </p:nvSpPr>
        <p:spPr/>
        <p:txBody>
          <a:bodyPr/>
          <a:lstStyle/>
          <a:p>
            <a:fld id="{3F7242FB-F25E-544B-B72F-E0B5A499AB48}" type="slidenum">
              <a:rPr lang="en-US" smtClean="0"/>
              <a:t>48</a:t>
            </a:fld>
            <a:endParaRPr lang="en-US"/>
          </a:p>
        </p:txBody>
      </p:sp>
    </p:spTree>
    <p:extLst>
      <p:ext uri="{BB962C8B-B14F-4D97-AF65-F5344CB8AC3E}">
        <p14:creationId xmlns:p14="http://schemas.microsoft.com/office/powerpoint/2010/main" val="254518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conceptual alone doesn’t/won’t resonate with everyone.</a:t>
            </a:r>
          </a:p>
          <a:p>
            <a:endParaRPr lang="en-US" baseline="0" dirty="0" smtClean="0"/>
          </a:p>
          <a:p>
            <a:r>
              <a:rPr lang="en-US" baseline="0" dirty="0" smtClean="0"/>
              <a:t>Those who are “practitioners” look for what is practical.</a:t>
            </a:r>
          </a:p>
          <a:p>
            <a:r>
              <a:rPr lang="en-US" baseline="0" dirty="0" smtClean="0"/>
              <a:t>[The theory helps it make shape, and implementation science helps get to the practice.]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7</a:t>
            </a:fld>
            <a:endParaRPr lang="en-US"/>
          </a:p>
        </p:txBody>
      </p:sp>
    </p:spTree>
    <p:extLst>
      <p:ext uri="{BB962C8B-B14F-4D97-AF65-F5344CB8AC3E}">
        <p14:creationId xmlns:p14="http://schemas.microsoft.com/office/powerpoint/2010/main" val="196707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hlinkClick r:id="rId3"/>
              </a:rPr>
              <a:t>http://nirn.fpg.unc.edu/learn-implementation</a:t>
            </a:r>
            <a:endParaRPr lang="en-US" altLang="en-US" dirty="0">
              <a:latin typeface="Arial" panose="020B0604020202020204" pitchFamily="34" charset="0"/>
            </a:endParaRPr>
          </a:p>
          <a:p>
            <a:endParaRPr lang="en-US" altLang="en-US" b="1" dirty="0">
              <a:solidFill>
                <a:srgbClr val="001574"/>
              </a:solidFill>
              <a:latin typeface="Arial" panose="020B0604020202020204" pitchFamily="34" charset="0"/>
            </a:endParaRPr>
          </a:p>
          <a:p>
            <a:r>
              <a:rPr lang="en-US" altLang="en-US" b="1" dirty="0">
                <a:solidFill>
                  <a:srgbClr val="001574"/>
                </a:solidFill>
                <a:latin typeface="Arial" panose="020B0604020202020204" pitchFamily="34" charset="0"/>
              </a:rPr>
              <a:t>http://www.all-about-forensic-science.com/</a:t>
            </a:r>
            <a:r>
              <a:rPr lang="en-US" altLang="en-US" b="1" dirty="0" err="1">
                <a:solidFill>
                  <a:srgbClr val="001574"/>
                </a:solidFill>
                <a:latin typeface="Arial" panose="020B0604020202020204" pitchFamily="34" charset="0"/>
              </a:rPr>
              <a:t>dna-pictures.html</a:t>
            </a:r>
            <a:r>
              <a:rPr lang="en-US" altLang="en-US" b="1" dirty="0">
                <a:solidFill>
                  <a:srgbClr val="001574"/>
                </a:solidFill>
                <a:latin typeface="Arial" panose="020B0604020202020204" pitchFamily="34" charset="0"/>
              </a:rPr>
              <a:t> </a:t>
            </a:r>
            <a:endParaRPr lang="en-US" altLang="en-US" b="1" dirty="0" smtClean="0">
              <a:solidFill>
                <a:srgbClr val="001574"/>
              </a:solidFill>
              <a:latin typeface="Arial" panose="020B0604020202020204" pitchFamily="34" charset="0"/>
            </a:endParaRPr>
          </a:p>
          <a:p>
            <a:r>
              <a:rPr lang="en-US" altLang="en-US" b="0" dirty="0" smtClean="0">
                <a:solidFill>
                  <a:srgbClr val="001574"/>
                </a:solidFill>
                <a:latin typeface="Arial" panose="020B0604020202020204" pitchFamily="34" charset="0"/>
              </a:rPr>
              <a:t>-innovations: take those</a:t>
            </a:r>
            <a:r>
              <a:rPr lang="en-US" altLang="en-US" b="0" baseline="0" dirty="0" smtClean="0">
                <a:solidFill>
                  <a:srgbClr val="001574"/>
                </a:solidFill>
                <a:latin typeface="Arial" panose="020B0604020202020204" pitchFamily="34" charset="0"/>
              </a:rPr>
              <a:t> innovative, powerful strategies and put them into practice</a:t>
            </a:r>
          </a:p>
          <a:p>
            <a:r>
              <a:rPr lang="en-US" altLang="en-US" b="0" baseline="0" dirty="0" smtClean="0">
                <a:solidFill>
                  <a:srgbClr val="001574"/>
                </a:solidFill>
                <a:latin typeface="Arial" panose="020B0604020202020204" pitchFamily="34" charset="0"/>
              </a:rPr>
              <a:t>-stages: progress through stages of using the innovation</a:t>
            </a:r>
          </a:p>
          <a:p>
            <a:r>
              <a:rPr lang="en-US" altLang="en-US" b="0" baseline="0" dirty="0" smtClean="0">
                <a:solidFill>
                  <a:srgbClr val="001574"/>
                </a:solidFill>
                <a:latin typeface="Arial" panose="020B0604020202020204" pitchFamily="34" charset="0"/>
              </a:rPr>
              <a:t>-drivers: small levers of change</a:t>
            </a:r>
          </a:p>
          <a:p>
            <a:r>
              <a:rPr lang="en-US" altLang="en-US" b="0" baseline="0" dirty="0" smtClean="0">
                <a:solidFill>
                  <a:srgbClr val="001574"/>
                </a:solidFill>
                <a:latin typeface="Arial" panose="020B0604020202020204" pitchFamily="34" charset="0"/>
              </a:rPr>
              <a:t>-cycles: adopt an approach where we learn from our use of innovations and implementation processes</a:t>
            </a:r>
          </a:p>
          <a:p>
            <a:r>
              <a:rPr lang="en-US" altLang="en-US" b="0" baseline="0" dirty="0" smtClean="0">
                <a:solidFill>
                  <a:srgbClr val="001574"/>
                </a:solidFill>
                <a:latin typeface="Arial" panose="020B0604020202020204" pitchFamily="34" charset="0"/>
              </a:rPr>
              <a:t>-teams: who does the work, that will be knowledgeable of implementation</a:t>
            </a:r>
          </a:p>
          <a:p>
            <a:r>
              <a:rPr lang="en-US" altLang="en-US" b="0" baseline="0" dirty="0" smtClean="0">
                <a:solidFill>
                  <a:srgbClr val="001574"/>
                </a:solidFill>
                <a:latin typeface="Arial" panose="020B0604020202020204" pitchFamily="34" charset="0"/>
              </a:rPr>
              <a:t>-enabling change: “contexts are designed to get exactly what they are designed to get.  (If you do what you </a:t>
            </a:r>
            <a:r>
              <a:rPr lang="en-US" altLang="en-US" b="0" baseline="0" dirty="0" err="1" smtClean="0">
                <a:solidFill>
                  <a:srgbClr val="001574"/>
                </a:solidFill>
                <a:latin typeface="Arial" panose="020B0604020202020204" pitchFamily="34" charset="0"/>
              </a:rPr>
              <a:t>always’ve</a:t>
            </a:r>
            <a:r>
              <a:rPr lang="en-US" altLang="en-US" b="0" baseline="0" dirty="0" smtClean="0">
                <a:solidFill>
                  <a:srgbClr val="001574"/>
                </a:solidFill>
                <a:latin typeface="Arial" panose="020B0604020202020204" pitchFamily="34" charset="0"/>
              </a:rPr>
              <a:t> done, you’ll always get what you’ve always got.) support the systems, the people, and the organization in making that change. Change the system to support the innovation. </a:t>
            </a:r>
          </a:p>
          <a:p>
            <a:endParaRPr lang="en-US" altLang="en-US" b="0" dirty="0">
              <a:solidFill>
                <a:srgbClr val="001574"/>
              </a:solidFill>
              <a:latin typeface="Arial" panose="020B0604020202020204" pitchFamily="34" charset="0"/>
            </a:endParaRPr>
          </a:p>
          <a:p>
            <a:endParaRPr lang="en-US" dirty="0"/>
          </a:p>
        </p:txBody>
      </p:sp>
      <p:sp>
        <p:nvSpPr>
          <p:cNvPr id="4" name="Footer Placeholder 3"/>
          <p:cNvSpPr>
            <a:spLocks noGrp="1"/>
          </p:cNvSpPr>
          <p:nvPr>
            <p:ph type="ftr" sz="quarter" idx="10"/>
          </p:nvPr>
        </p:nvSpPr>
        <p:spPr/>
        <p:txBody>
          <a:bodyPr/>
          <a:lstStyle/>
          <a:p>
            <a:pPr defTabSz="924458">
              <a:defRPr/>
            </a:pPr>
            <a:r>
              <a:rPr lang="en-US" sz="1800" kern="0">
                <a:solidFill>
                  <a:sysClr val="windowText" lastClr="000000"/>
                </a:solidFill>
              </a:rPr>
              <a:t>© Dean Fixsen and Karen Blase, 2015</a:t>
            </a:r>
            <a:endParaRPr lang="en-US" sz="1800" kern="0" dirty="0">
              <a:solidFill>
                <a:sysClr val="windowText" lastClr="000000"/>
              </a:solidFill>
            </a:endParaRPr>
          </a:p>
        </p:txBody>
      </p:sp>
      <p:sp>
        <p:nvSpPr>
          <p:cNvPr id="5" name="Slide Number Placeholder 4"/>
          <p:cNvSpPr>
            <a:spLocks noGrp="1"/>
          </p:cNvSpPr>
          <p:nvPr>
            <p:ph type="sldNum" sz="quarter" idx="11"/>
          </p:nvPr>
        </p:nvSpPr>
        <p:spPr/>
        <p:txBody>
          <a:bodyPr/>
          <a:lstStyle/>
          <a:p>
            <a:pPr defTabSz="924458">
              <a:defRPr/>
            </a:pPr>
            <a:fld id="{F53BE0B0-0FC3-4B9D-808A-7DE38976E7D3}" type="slidenum">
              <a:rPr lang="en-US" altLang="en-US" sz="1800" kern="0">
                <a:solidFill>
                  <a:sysClr val="windowText" lastClr="000000"/>
                </a:solidFill>
              </a:rPr>
              <a:pPr defTabSz="924458">
                <a:defRPr/>
              </a:pPr>
              <a:t>8</a:t>
            </a:fld>
            <a:endParaRPr lang="en-US" altLang="en-US" sz="1800" kern="0">
              <a:solidFill>
                <a:sysClr val="windowText" lastClr="000000"/>
              </a:solidFill>
            </a:endParaRPr>
          </a:p>
        </p:txBody>
      </p:sp>
    </p:spTree>
    <p:extLst>
      <p:ext uri="{BB962C8B-B14F-4D97-AF65-F5344CB8AC3E}">
        <p14:creationId xmlns:p14="http://schemas.microsoft.com/office/powerpoint/2010/main" val="164538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43000" y="685800"/>
            <a:ext cx="4572000" cy="3429000"/>
          </a:xfrm>
          <a:ln/>
        </p:spPr>
      </p:sp>
      <p:sp>
        <p:nvSpPr>
          <p:cNvPr id="242691" name="Notes Placeholder 2"/>
          <p:cNvSpPr>
            <a:spLocks noGrp="1"/>
          </p:cNvSpPr>
          <p:nvPr>
            <p:ph type="body" idx="1"/>
          </p:nvPr>
        </p:nvSpPr>
        <p:spPr>
          <a:xfrm>
            <a:off x="670891" y="4272201"/>
            <a:ext cx="5485158" cy="41144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 name="Date Placeholder 1"/>
          <p:cNvSpPr>
            <a:spLocks noGrp="1"/>
          </p:cNvSpPr>
          <p:nvPr>
            <p:ph type="dt" idx="10"/>
          </p:nvPr>
        </p:nvSpPr>
        <p:spPr>
          <a:xfrm>
            <a:off x="3884753" y="0"/>
            <a:ext cx="2971697" cy="456889"/>
          </a:xfrm>
          <a:prstGeom prst="rect">
            <a:avLst/>
          </a:prstGeom>
        </p:spPr>
        <p:txBody>
          <a:bodyPr lIns="89584" tIns="44792" rIns="89584" bIns="44792"/>
          <a:lstStyle/>
          <a:p>
            <a:r>
              <a:rPr lang="en-US" smtClean="0"/>
              <a:t>August 2015</a:t>
            </a:r>
            <a:endParaRPr lang="en-US"/>
          </a:p>
        </p:txBody>
      </p:sp>
      <p:sp>
        <p:nvSpPr>
          <p:cNvPr id="3" name="Header Placeholder 2"/>
          <p:cNvSpPr>
            <a:spLocks noGrp="1"/>
          </p:cNvSpPr>
          <p:nvPr>
            <p:ph type="hdr" sz="quarter" idx="11"/>
          </p:nvPr>
        </p:nvSpPr>
        <p:spPr>
          <a:xfrm>
            <a:off x="0" y="0"/>
            <a:ext cx="2971697" cy="456889"/>
          </a:xfrm>
          <a:prstGeom prst="rect">
            <a:avLst/>
          </a:prstGeom>
        </p:spPr>
        <p:txBody>
          <a:bodyPr lIns="89584" tIns="44792" rIns="89584" bIns="44792"/>
          <a:lstStyle/>
          <a:p>
            <a:r>
              <a:rPr lang="en-US" smtClean="0"/>
              <a:t>CDE OLS MTSS Implementation Workshop</a:t>
            </a:r>
            <a:endParaRPr lang="en-US"/>
          </a:p>
        </p:txBody>
      </p:sp>
    </p:spTree>
    <p:extLst>
      <p:ext uri="{BB962C8B-B14F-4D97-AF65-F5344CB8AC3E}">
        <p14:creationId xmlns:p14="http://schemas.microsoft.com/office/powerpoint/2010/main" val="43070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Definitions to consider – note:</a:t>
            </a:r>
            <a:r>
              <a:rPr lang="en-US" baseline="0" dirty="0" smtClean="0"/>
              <a:t> implementation agents (coaches, supervisors)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are you looking at (depending on what practice you’re implementing)?</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70902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355594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0543"/>
            <a:r>
              <a:rPr lang="en-US" dirty="0" smtClean="0">
                <a:ea typeface="MS PGothic" pitchFamily="34" charset="-128"/>
              </a:rPr>
              <a:t>We want</a:t>
            </a:r>
            <a:r>
              <a:rPr lang="en-US" baseline="0" dirty="0" smtClean="0">
                <a:ea typeface="MS PGothic" pitchFamily="34" charset="-128"/>
              </a:rPr>
              <a:t> the “why”, so we need the “what”, the Integrated &amp; Compensatory drivers show “how”.</a:t>
            </a:r>
          </a:p>
          <a:p>
            <a:pPr defTabSz="460543"/>
            <a:endParaRPr lang="en-US" baseline="0" dirty="0" smtClean="0">
              <a:ea typeface="MS PGothic" pitchFamily="34" charset="-128"/>
            </a:endParaRPr>
          </a:p>
          <a:p>
            <a:pPr defTabSz="460543"/>
            <a:r>
              <a:rPr lang="en-US" baseline="0" dirty="0" smtClean="0">
                <a:ea typeface="MS PGothic" pitchFamily="34" charset="-128"/>
              </a:rPr>
              <a:t>[Integrated = the drivers are integrated &amp; connected; Compensatory = some areas may “compensate” for others; cautionary tale: do not let something “over-compensate” to become ‘dependent’ on one area only]</a:t>
            </a:r>
            <a:endParaRPr lang="en-US" dirty="0" smtClean="0">
              <a:ea typeface="MS PGothic" pitchFamily="34" charset="-128"/>
            </a:endParaRPr>
          </a:p>
          <a:p>
            <a:pPr defTabSz="460543"/>
            <a:endParaRPr lang="en-US" dirty="0" smtClean="0">
              <a:ea typeface="MS PGothic" pitchFamily="34" charset="-128"/>
            </a:endParaRPr>
          </a:p>
          <a:p>
            <a:pPr defTabSz="460543"/>
            <a:r>
              <a:rPr lang="en-US" dirty="0" smtClean="0">
                <a:ea typeface="MS PGothic" pitchFamily="34" charset="-128"/>
              </a:rPr>
              <a:t>(resource</a:t>
            </a:r>
            <a:r>
              <a:rPr lang="en-US" baseline="0" dirty="0" smtClean="0">
                <a:ea typeface="MS PGothic" pitchFamily="34" charset="-128"/>
              </a:rPr>
              <a:t> information: NIRN - http://nirn.fpg.unc.edu/)</a:t>
            </a:r>
            <a:endParaRPr lang="en-US" dirty="0" smtClean="0">
              <a:ea typeface="MS PGothic" pitchFamily="34" charset="-128"/>
            </a:endParaRPr>
          </a:p>
          <a:p>
            <a:pPr defTabSz="460543">
              <a:spcBef>
                <a:spcPct val="0"/>
              </a:spcBef>
            </a:pPr>
            <a:endParaRPr lang="en-US" dirty="0" smtClean="0">
              <a:ea typeface="MS PGothic" pitchFamily="34" charset="-128"/>
            </a:endParaRPr>
          </a:p>
        </p:txBody>
      </p:sp>
    </p:spTree>
    <p:extLst>
      <p:ext uri="{BB962C8B-B14F-4D97-AF65-F5344CB8AC3E}">
        <p14:creationId xmlns:p14="http://schemas.microsoft.com/office/powerpoint/2010/main" val="305652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3933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110748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4964870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1321084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0427565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42057712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9/15/2017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2077656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9/15/2017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2447914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9/15/2017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1274569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7068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920813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46924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680807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1123783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2"/>
            <a:ext cx="7886700" cy="5037025"/>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1"/>
          </p:nvPr>
        </p:nvSpPr>
        <p:spPr>
          <a:xfrm>
            <a:off x="3028950" y="6508800"/>
            <a:ext cx="3086100" cy="212676"/>
          </a:xfrm>
        </p:spPr>
        <p:txBody>
          <a:bodyPr/>
          <a:lstStyle/>
          <a:p>
            <a:endParaRPr lang="en-US">
              <a:solidFill>
                <a:prstClr val="black">
                  <a:tint val="75000"/>
                </a:prstClr>
              </a:solidFill>
            </a:endParaRPr>
          </a:p>
        </p:txBody>
      </p:sp>
      <p:sp>
        <p:nvSpPr>
          <p:cNvPr id="15" name="Rectangle 14"/>
          <p:cNvSpPr/>
          <p:nvPr/>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8" name="Slide Number Placeholder 5"/>
          <p:cNvSpPr txBox="1">
            <a:spLocks/>
          </p:cNvSpPr>
          <p:nvPr/>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7" name="Rectangle 16"/>
          <p:cNvSpPr/>
          <p:nvPr/>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prstClr val="white"/>
              </a:solidFill>
            </a:endParaRPr>
          </a:p>
        </p:txBody>
      </p:sp>
      <p:sp>
        <p:nvSpPr>
          <p:cNvPr id="19" name="Rectangle 18"/>
          <p:cNvSpPr/>
          <p:nvPr/>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20"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Autofit/>
          </a:bodyPr>
          <a:lstStyle>
            <a:lvl1pPr>
              <a:defRPr sz="27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706933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a:solidFill>
                <a:prstClr val="black">
                  <a:tint val="75000"/>
                </a:prstClr>
              </a:solidFill>
            </a:endParaRPr>
          </a:p>
        </p:txBody>
      </p:sp>
      <p:sp>
        <p:nvSpPr>
          <p:cNvPr id="21" name="Date Placeholder 2"/>
          <p:cNvSpPr txBox="1">
            <a:spLocks/>
          </p:cNvSpPr>
          <p:nvPr/>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9/15/2017</a:t>
            </a:fld>
            <a:endParaRPr lang="en-US" sz="900">
              <a:solidFill>
                <a:prstClr val="black">
                  <a:tint val="75000"/>
                </a:prstClr>
              </a:solidFill>
            </a:endParaRPr>
          </a:p>
        </p:txBody>
      </p:sp>
      <p:sp>
        <p:nvSpPr>
          <p:cNvPr id="22" name="Rectangle 21"/>
          <p:cNvSpPr/>
          <p:nvPr/>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prstClr val="white"/>
              </a:solidFill>
            </a:endParaRPr>
          </a:p>
        </p:txBody>
      </p:sp>
      <p:sp>
        <p:nvSpPr>
          <p:cNvPr id="23" name="Rectangle 22"/>
          <p:cNvSpPr/>
          <p:nvPr/>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24" name="Rectangle 23"/>
          <p:cNvSpPr/>
          <p:nvPr/>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7" name="Slide Number Placeholder 5"/>
          <p:cNvSpPr txBox="1">
            <a:spLocks/>
          </p:cNvSpPr>
          <p:nvPr/>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0" name="Content Placeholder 2"/>
          <p:cNvSpPr>
            <a:spLocks noGrp="1"/>
          </p:cNvSpPr>
          <p:nvPr>
            <p:ph idx="1"/>
          </p:nvPr>
        </p:nvSpPr>
        <p:spPr>
          <a:xfrm>
            <a:off x="628651" y="1207008"/>
            <a:ext cx="3859679" cy="5056992"/>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3"/>
          </p:nvPr>
        </p:nvSpPr>
        <p:spPr>
          <a:xfrm>
            <a:off x="4644839" y="1207008"/>
            <a:ext cx="3859679" cy="5056992"/>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Autofit/>
          </a:bodyPr>
          <a:lstStyle>
            <a:lvl1pPr>
              <a:defRPr sz="27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003273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Rectangle 5"/>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7" name="Rectangle 6"/>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Rectangle 7"/>
          <p:cNvSpPr/>
          <p:nvPr/>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9" name="Rectangle 8"/>
          <p:cNvSpPr/>
          <p:nvPr/>
        </p:nvSpPr>
        <p:spPr>
          <a:xfrm>
            <a:off x="0" y="6785907"/>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5CA9BA4-E659-4FE9-9720-D7E2D5D076A9}" type="datetimeFigureOut">
              <a:rPr lang="en-US" smtClean="0">
                <a:solidFill>
                  <a:prstClr val="white">
                    <a:lumMod val="85000"/>
                  </a:prstClr>
                </a:solidFill>
              </a:rPr>
              <a:pPr/>
              <a:t>9/15/2017</a:t>
            </a:fld>
            <a:endParaRPr lang="en-US">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64616FF1-0FC7-4E9D-AC36-2425C5AC7487}" type="slidenum">
              <a:rPr lang="en-US" smtClean="0">
                <a:solidFill>
                  <a:prstClr val="white">
                    <a:lumMod val="85000"/>
                  </a:prstClr>
                </a:solidFill>
              </a:rPr>
              <a:pPr/>
              <a:t>‹#›</a:t>
            </a:fld>
            <a:endParaRPr lang="en-US">
              <a:solidFill>
                <a:prstClr val="white">
                  <a:lumMod val="85000"/>
                </a:prstClr>
              </a:solidFill>
            </a:endParaRPr>
          </a:p>
        </p:txBody>
      </p:sp>
    </p:spTree>
    <p:extLst>
      <p:ext uri="{BB962C8B-B14F-4D97-AF65-F5344CB8AC3E}">
        <p14:creationId xmlns:p14="http://schemas.microsoft.com/office/powerpoint/2010/main" val="30691577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0" name="Rectangle 9"/>
          <p:cNvSpPr/>
          <p:nvPr/>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8" name="Rectangle 7"/>
          <p:cNvSpPr/>
          <p:nvPr/>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6" name="Rectangle 5"/>
          <p:cNvSpPr/>
          <p:nvPr/>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7" name="Rectangle 6"/>
          <p:cNvSpPr/>
          <p:nvPr/>
        </p:nvSpPr>
        <p:spPr>
          <a:xfrm>
            <a:off x="0" y="6785907"/>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5CA9BA4-E659-4FE9-9720-D7E2D5D076A9}" type="datetimeFigureOut">
              <a:rPr lang="en-US" smtClean="0">
                <a:solidFill>
                  <a:prstClr val="white">
                    <a:lumMod val="85000"/>
                  </a:prstClr>
                </a:solidFill>
              </a:rPr>
              <a:pPr/>
              <a:t>9/15/2017</a:t>
            </a:fld>
            <a:endParaRPr lang="en-US">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64616FF1-0FC7-4E9D-AC36-2425C5AC7487}" type="slidenum">
              <a:rPr lang="en-US" smtClean="0">
                <a:solidFill>
                  <a:prstClr val="white">
                    <a:lumMod val="85000"/>
                  </a:prstClr>
                </a:solidFill>
              </a:rPr>
              <a:pPr/>
              <a:t>‹#›</a:t>
            </a:fld>
            <a:endParaRPr lang="en-US">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18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14338845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CA9BA4-E659-4FE9-9720-D7E2D5D076A9}" type="datetimeFigureOut">
              <a:rPr lang="en-US" smtClean="0">
                <a:solidFill>
                  <a:prstClr val="black">
                    <a:tint val="75000"/>
                  </a:prstClr>
                </a:solidFill>
              </a:rPr>
              <a:pPr/>
              <a:t>9/15/2017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14470502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Custom Layout">
    <p:bg>
      <p:bgPr>
        <a:gradFill>
          <a:gsLst>
            <a:gs pos="0">
              <a:schemeClr val="accent1">
                <a:lumMod val="40000"/>
                <a:lumOff val="60000"/>
              </a:schemeClr>
            </a:gs>
            <a:gs pos="15000">
              <a:schemeClr val="accent1">
                <a:lumMod val="40000"/>
                <a:lumOff val="60000"/>
              </a:schemeClr>
            </a:gs>
            <a:gs pos="4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CA9BA4-E659-4FE9-9720-D7E2D5D076A9}" type="datetimeFigureOut">
              <a:rPr lang="en-US" smtClean="0">
                <a:solidFill>
                  <a:prstClr val="black">
                    <a:tint val="75000"/>
                  </a:prstClr>
                </a:solidFill>
              </a:rPr>
              <a:pPr/>
              <a:t>9/15/2017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1835647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ctivity Slide">
    <p:spTree>
      <p:nvGrpSpPr>
        <p:cNvPr id="1" name=""/>
        <p:cNvGrpSpPr/>
        <p:nvPr/>
      </p:nvGrpSpPr>
      <p:grpSpPr>
        <a:xfrm>
          <a:off x="0" y="0"/>
          <a:ext cx="0" cy="0"/>
          <a:chOff x="0" y="0"/>
          <a:chExt cx="0" cy="0"/>
        </a:xfrm>
      </p:grpSpPr>
      <p:sp>
        <p:nvSpPr>
          <p:cNvPr id="6" name="Rectangle 5"/>
          <p:cNvSpPr/>
          <p:nvPr/>
        </p:nvSpPr>
        <p:spPr>
          <a:xfrm>
            <a:off x="1" y="0"/>
            <a:ext cx="122843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endParaRPr>
          </a:p>
        </p:txBody>
      </p:sp>
      <p:sp>
        <p:nvSpPr>
          <p:cNvPr id="2" name="Title 1"/>
          <p:cNvSpPr>
            <a:spLocks noGrp="1"/>
          </p:cNvSpPr>
          <p:nvPr>
            <p:ph type="title"/>
          </p:nvPr>
        </p:nvSpPr>
        <p:spPr>
          <a:xfrm>
            <a:off x="1228434" y="275954"/>
            <a:ext cx="7241796" cy="521208"/>
          </a:xfrm>
        </p:spPr>
        <p:txBody>
          <a:bodyPr>
            <a:noAutofit/>
          </a:bodyPr>
          <a:lstStyle>
            <a:lvl1pPr>
              <a:defRPr sz="27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CA9BA4-E659-4FE9-9720-D7E2D5D076A9}" type="datetimeFigureOut">
              <a:rPr lang="en-US" smtClean="0">
                <a:solidFill>
                  <a:prstClr val="black">
                    <a:tint val="75000"/>
                  </a:prstClr>
                </a:solidFill>
              </a:rPr>
              <a:pPr/>
              <a:t>9/15/2017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032"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960" y="192026"/>
            <a:ext cx="910515" cy="91051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1228435" y="1102540"/>
            <a:ext cx="7286915" cy="5136886"/>
          </a:xfrm>
        </p:spPr>
        <p:txBody>
          <a:bodyPr/>
          <a:lstStyle>
            <a:lvl1pPr>
              <a:buClr>
                <a:srgbClr val="0D1E8E"/>
              </a:buClr>
              <a:defRPr sz="2100">
                <a:latin typeface="Trebuchet MS" panose="020B0603020202020204" pitchFamily="34" charset="0"/>
              </a:defRPr>
            </a:lvl1pPr>
            <a:lvl2pPr>
              <a:buClr>
                <a:srgbClr val="00953A"/>
              </a:buClr>
              <a:defRPr sz="1650">
                <a:latin typeface="Trebuchet MS" panose="020B0603020202020204" pitchFamily="34" charset="0"/>
              </a:defRPr>
            </a:lvl2pPr>
            <a:lvl3pPr>
              <a:buClr>
                <a:srgbClr val="EF7521"/>
              </a:buClr>
              <a:defRPr sz="150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200">
                <a:latin typeface="Trebuchet MS" panose="020B0603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020616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8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3423293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15_Custom Layout">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4802304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1727678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A9BA4-E659-4FE9-9720-D7E2D5D076A9}" type="datetimeFigureOut">
              <a:rPr lang="en-US" smtClean="0">
                <a:solidFill>
                  <a:prstClr val="black">
                    <a:tint val="75000"/>
                  </a:prstClr>
                </a:solidFill>
              </a:rPr>
              <a:pPr/>
              <a:t>9/15/2017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616FF1-0FC7-4E9D-AC36-2425C5AC74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5489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CE5D883-706E-4886-A4EA-FCDEBC42AF48}"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245125"/>
            <a:ext cx="8229600" cy="1143000"/>
          </a:xfrm>
        </p:spPr>
        <p:txBody>
          <a:bodyPr>
            <a:normAutofit/>
          </a:bodyPr>
          <a:lstStyle>
            <a:lvl1pPr>
              <a:defRPr sz="4400" b="0" i="0">
                <a:solidFill>
                  <a:srgbClr val="000000"/>
                </a:solidFill>
                <a:effectLst/>
                <a:latin typeface="Calibri"/>
                <a:cs typeface="Calibri"/>
              </a:defRPr>
            </a:lvl1pPr>
          </a:lstStyle>
          <a:p>
            <a:r>
              <a:rPr lang="en-US" dirty="0" smtClean="0"/>
              <a:t>Click to edit Master title style</a:t>
            </a:r>
            <a:endParaRPr lang="en-US" dirty="0"/>
          </a:p>
        </p:txBody>
      </p:sp>
      <p:sp>
        <p:nvSpPr>
          <p:cNvPr id="8" name="Rectangle 7"/>
          <p:cNvSpPr/>
          <p:nvPr userDrawn="1"/>
        </p:nvSpPr>
        <p:spPr>
          <a:xfrm>
            <a:off x="457200" y="1417638"/>
            <a:ext cx="8686800" cy="45719"/>
          </a:xfrm>
          <a:prstGeom prst="rect">
            <a:avLst/>
          </a:prstGeom>
          <a:solidFill>
            <a:srgbClr val="FF0000"/>
          </a:solidFill>
          <a:ln>
            <a:solidFill>
              <a:srgbClr val="FF0000"/>
            </a:soli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userDrawn="1"/>
        </p:nvSpPr>
        <p:spPr>
          <a:xfrm>
            <a:off x="0" y="1483688"/>
            <a:ext cx="8686800" cy="45719"/>
          </a:xfrm>
          <a:prstGeom prst="rect">
            <a:avLst/>
          </a:prstGeom>
          <a:solidFill>
            <a:srgbClr val="000090"/>
          </a:solidFill>
          <a:ln>
            <a:solidFill>
              <a:srgbClr val="0000FF"/>
            </a:soli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13581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CE5D883-706E-4886-A4EA-FCDEBC42AF48}"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245125"/>
            <a:ext cx="8229600" cy="1143000"/>
          </a:xfrm>
        </p:spPr>
        <p:txBody>
          <a:bodyPr>
            <a:normAutofit/>
          </a:bodyPr>
          <a:lstStyle>
            <a:lvl1pPr>
              <a:defRPr sz="4400" b="0" i="0">
                <a:solidFill>
                  <a:srgbClr val="000000"/>
                </a:solidFill>
                <a:effectLst/>
                <a:latin typeface="Calibri"/>
                <a:cs typeface="Calibri"/>
              </a:defRPr>
            </a:lvl1pPr>
          </a:lstStyle>
          <a:p>
            <a:r>
              <a:rPr lang="en-US" dirty="0" smtClean="0"/>
              <a:t>Click to edit Master title style</a:t>
            </a:r>
            <a:endParaRPr lang="en-US" dirty="0"/>
          </a:p>
        </p:txBody>
      </p:sp>
      <p:sp>
        <p:nvSpPr>
          <p:cNvPr id="8" name="Rectangle 7"/>
          <p:cNvSpPr/>
          <p:nvPr userDrawn="1"/>
        </p:nvSpPr>
        <p:spPr>
          <a:xfrm>
            <a:off x="457200" y="1417638"/>
            <a:ext cx="8686800" cy="45719"/>
          </a:xfrm>
          <a:prstGeom prst="rect">
            <a:avLst/>
          </a:prstGeom>
          <a:solidFill>
            <a:srgbClr val="FF0000"/>
          </a:solidFill>
          <a:ln>
            <a:solidFill>
              <a:srgbClr val="FF0000"/>
            </a:soli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angle 8"/>
          <p:cNvSpPr/>
          <p:nvPr userDrawn="1"/>
        </p:nvSpPr>
        <p:spPr>
          <a:xfrm>
            <a:off x="0" y="1483688"/>
            <a:ext cx="8686800" cy="45719"/>
          </a:xfrm>
          <a:prstGeom prst="rect">
            <a:avLst/>
          </a:prstGeom>
          <a:solidFill>
            <a:srgbClr val="000090"/>
          </a:solidFill>
          <a:ln>
            <a:solidFill>
              <a:srgbClr val="0000FF"/>
            </a:solidFill>
          </a:ln>
          <a:effectLst>
            <a:innerShdw blurRad="63500" dist="50800" dir="135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261079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9/15/2017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9/15/2017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9/15/2017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24870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9/15/2017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86" r:id="rId9"/>
    <p:sldLayoutId id="2147483687" r:id="rId10"/>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solidFill>
                  <a:prstClr val="black">
                    <a:tint val="75000"/>
                  </a:prstClr>
                </a:solidFill>
              </a:rPr>
              <a:pPr/>
              <a:t>9/15/2017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220867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750">
                <a:solidFill>
                  <a:schemeClr val="tx1">
                    <a:tint val="75000"/>
                  </a:schemeClr>
                </a:solidFill>
              </a:defRPr>
            </a:lvl1pPr>
          </a:lstStyle>
          <a:p>
            <a:pPr defTabSz="914400"/>
            <a:fld id="{45CA9BA4-E659-4FE9-9720-D7E2D5D076A9}" type="datetimeFigureOut">
              <a:rPr lang="en-US" smtClean="0">
                <a:solidFill>
                  <a:prstClr val="black">
                    <a:tint val="75000"/>
                  </a:prstClr>
                </a:solidFill>
              </a:rPr>
              <a:pPr defTabSz="914400"/>
              <a:t>9/15/2017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75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64616FF1-0FC7-4E9D-AC36-2425C5AC748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830073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685800" rtl="0" eaLnBrk="1" latinLnBrk="0" hangingPunct="1">
        <a:lnSpc>
          <a:spcPct val="90000"/>
        </a:lnSpc>
        <a:spcBef>
          <a:spcPct val="0"/>
        </a:spcBef>
        <a:buNone/>
        <a:defRPr sz="2100" kern="1200">
          <a:solidFill>
            <a:schemeClr val="tx1"/>
          </a:solidFill>
          <a:latin typeface="Museo Slab 500"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sep.fpg.unc.edu/sites/sisep.fpg.unc.edu/files/resources/Blase-Trivette-Measuring-Implementation-Intervention-Fidelity-07-2012_0.pdf"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4.gi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www.healingtoolbox.org/hol-psy-blog/551-managing-complex-change-infographic-for-successful-change-mak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4.gif"/></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hyperlink" Target="http://implementation.fpg.unc.edu/module-3/topic-1" TargetMode="Externa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www.signetwork.org/file_attachments/123/download"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signetwork.org/file_attachments/123/downloa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mtss/mlt-selfassessmen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surveymonkey.com/r/CO-MTSS-SPDG-Sept-25-2017-PreLearning-SelfScoring" TargetMode="External"/><Relationship Id="rId4" Type="http://schemas.openxmlformats.org/officeDocument/2006/relationships/hyperlink" Target="https://www.surveymonkey.com/r/CO-MTSS-SPDG-Sept-18-2017-PreLearning-SelfScorin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de.state.co.us/mtss/implementationscience"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4000" b="1" dirty="0" smtClean="0"/>
              <a:t>Cohort 1 - Year 2 Kickoff</a:t>
            </a:r>
          </a:p>
          <a:p>
            <a:r>
              <a:rPr lang="en-US" dirty="0" smtClean="0"/>
              <a:t>Pre-Learning Activities</a:t>
            </a:r>
          </a:p>
          <a:p>
            <a:r>
              <a:rPr lang="en-US" sz="3200" dirty="0" smtClean="0"/>
              <a:t>September 2017</a:t>
            </a:r>
            <a:endParaRPr lang="en-US" sz="3200" dirty="0"/>
          </a:p>
        </p:txBody>
      </p:sp>
    </p:spTree>
    <p:extLst>
      <p:ext uri="{BB962C8B-B14F-4D97-AF65-F5344CB8AC3E}">
        <p14:creationId xmlns:p14="http://schemas.microsoft.com/office/powerpoint/2010/main" val="3600790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solidFill>
                  <a:schemeClr val="bg2">
                    <a:lumMod val="25000"/>
                  </a:schemeClr>
                </a:solidFill>
              </a:rPr>
              <a:t>Implementation </a:t>
            </a:r>
            <a:r>
              <a:rPr lang="en-US" b="1" i="1" dirty="0" smtClean="0">
                <a:solidFill>
                  <a:schemeClr val="accent2">
                    <a:lumMod val="75000"/>
                  </a:schemeClr>
                </a:solidFill>
              </a:rPr>
              <a:t>science</a:t>
            </a:r>
            <a:r>
              <a:rPr lang="en-US" dirty="0" smtClean="0">
                <a:solidFill>
                  <a:schemeClr val="bg2">
                    <a:lumMod val="25000"/>
                  </a:schemeClr>
                </a:solidFill>
              </a:rPr>
              <a:t> and </a:t>
            </a:r>
            <a:r>
              <a:rPr lang="en-US" b="1" i="1" dirty="0" smtClean="0">
                <a:solidFill>
                  <a:schemeClr val="accent2">
                    <a:lumMod val="75000"/>
                  </a:schemeClr>
                </a:solidFill>
              </a:rPr>
              <a:t>practice</a:t>
            </a:r>
            <a:r>
              <a:rPr lang="en-US" dirty="0" smtClean="0">
                <a:solidFill>
                  <a:schemeClr val="bg2">
                    <a:lumMod val="25000"/>
                  </a:schemeClr>
                </a:solidFill>
              </a:rPr>
              <a:t> are distinct, but related. </a:t>
            </a:r>
          </a:p>
          <a:p>
            <a:r>
              <a:rPr lang="en-US" dirty="0">
                <a:solidFill>
                  <a:schemeClr val="accent6">
                    <a:lumMod val="75000"/>
                  </a:schemeClr>
                </a:solidFill>
              </a:rPr>
              <a:t>I</a:t>
            </a:r>
            <a:r>
              <a:rPr lang="en-US" dirty="0" smtClean="0">
                <a:solidFill>
                  <a:schemeClr val="accent6">
                    <a:lumMod val="75000"/>
                  </a:schemeClr>
                </a:solidFill>
              </a:rPr>
              <a:t>mplementation science </a:t>
            </a:r>
            <a:r>
              <a:rPr lang="en-US" dirty="0" smtClean="0">
                <a:solidFill>
                  <a:schemeClr val="bg2">
                    <a:lumMod val="25000"/>
                  </a:schemeClr>
                </a:solidFill>
              </a:rPr>
              <a:t>refers to the emerging scientific study of variables that influence the use of new innovations in practice, </a:t>
            </a:r>
          </a:p>
          <a:p>
            <a:r>
              <a:rPr lang="en-US" dirty="0">
                <a:solidFill>
                  <a:schemeClr val="bg2">
                    <a:lumMod val="25000"/>
                  </a:schemeClr>
                </a:solidFill>
              </a:rPr>
              <a:t>W</a:t>
            </a:r>
            <a:r>
              <a:rPr lang="en-US" dirty="0" smtClean="0">
                <a:solidFill>
                  <a:schemeClr val="bg2">
                    <a:lumMod val="25000"/>
                  </a:schemeClr>
                </a:solidFill>
              </a:rPr>
              <a:t>hile </a:t>
            </a:r>
            <a:r>
              <a:rPr lang="en-US" dirty="0" smtClean="0">
                <a:solidFill>
                  <a:schemeClr val="accent6">
                    <a:lumMod val="75000"/>
                  </a:schemeClr>
                </a:solidFill>
              </a:rPr>
              <a:t>implementation practice</a:t>
            </a:r>
            <a:r>
              <a:rPr lang="en-US" dirty="0" smtClean="0">
                <a:solidFill>
                  <a:schemeClr val="bg2">
                    <a:lumMod val="25000"/>
                  </a:schemeClr>
                </a:solidFill>
              </a:rPr>
              <a:t> refers to the activities that are necessary to support the use of new innovations in typical service environments. </a:t>
            </a:r>
          </a:p>
          <a:p>
            <a:r>
              <a:rPr lang="en-US" dirty="0" smtClean="0">
                <a:solidFill>
                  <a:schemeClr val="bg2">
                    <a:lumMod val="25000"/>
                  </a:schemeClr>
                </a:solidFill>
              </a:rPr>
              <a:t>Implementation science provides the </a:t>
            </a:r>
            <a:r>
              <a:rPr lang="en-US" dirty="0" smtClean="0">
                <a:solidFill>
                  <a:schemeClr val="accent2">
                    <a:lumMod val="75000"/>
                  </a:schemeClr>
                </a:solidFill>
              </a:rPr>
              <a:t>generalizable principles</a:t>
            </a:r>
            <a:r>
              <a:rPr lang="en-US" dirty="0" smtClean="0">
                <a:solidFill>
                  <a:schemeClr val="bg2">
                    <a:lumMod val="25000"/>
                  </a:schemeClr>
                </a:solidFill>
              </a:rPr>
              <a:t> that guide implementation practice, </a:t>
            </a:r>
            <a:br>
              <a:rPr lang="en-US" dirty="0" smtClean="0">
                <a:solidFill>
                  <a:schemeClr val="bg2">
                    <a:lumMod val="25000"/>
                  </a:schemeClr>
                </a:solidFill>
              </a:rPr>
            </a:br>
            <a:r>
              <a:rPr lang="en-US" dirty="0" smtClean="0">
                <a:solidFill>
                  <a:schemeClr val="bg2">
                    <a:lumMod val="25000"/>
                  </a:schemeClr>
                </a:solidFill>
              </a:rPr>
              <a:t>while implementation practice </a:t>
            </a:r>
            <a:r>
              <a:rPr lang="en-US" dirty="0" smtClean="0">
                <a:solidFill>
                  <a:schemeClr val="accent2">
                    <a:lumMod val="75000"/>
                  </a:schemeClr>
                </a:solidFill>
              </a:rPr>
              <a:t>provides the settings</a:t>
            </a:r>
            <a:r>
              <a:rPr lang="en-US" dirty="0" smtClean="0">
                <a:solidFill>
                  <a:schemeClr val="bg2">
                    <a:lumMod val="25000"/>
                  </a:schemeClr>
                </a:solidFill>
              </a:rPr>
              <a:t> in which implementation science is conducted, and </a:t>
            </a:r>
            <a:r>
              <a:rPr lang="en-US" dirty="0" smtClean="0">
                <a:solidFill>
                  <a:schemeClr val="accent2">
                    <a:lumMod val="75000"/>
                  </a:schemeClr>
                </a:solidFill>
              </a:rPr>
              <a:t>drives the questions</a:t>
            </a:r>
            <a:r>
              <a:rPr lang="en-US" dirty="0" smtClean="0">
                <a:solidFill>
                  <a:schemeClr val="bg2">
                    <a:lumMod val="25000"/>
                  </a:schemeClr>
                </a:solidFill>
              </a:rPr>
              <a:t> it asks.</a:t>
            </a:r>
            <a:endParaRPr lang="en-US" dirty="0">
              <a:solidFill>
                <a:schemeClr val="bg2">
                  <a:lumMod val="25000"/>
                </a:schemeClr>
              </a:solidFill>
            </a:endParaRPr>
          </a:p>
        </p:txBody>
      </p:sp>
      <p:sp>
        <p:nvSpPr>
          <p:cNvPr id="4" name="Title 3"/>
          <p:cNvSpPr>
            <a:spLocks noGrp="1"/>
          </p:cNvSpPr>
          <p:nvPr>
            <p:ph type="title"/>
          </p:nvPr>
        </p:nvSpPr>
        <p:spPr/>
        <p:txBody>
          <a:bodyPr/>
          <a:lstStyle/>
          <a:p>
            <a:r>
              <a:rPr lang="en-US" dirty="0" smtClean="0"/>
              <a:t>Implementation Science &amp; Practice</a:t>
            </a:r>
            <a:endParaRPr lang="en-US" dirty="0"/>
          </a:p>
        </p:txBody>
      </p:sp>
      <p:sp>
        <p:nvSpPr>
          <p:cNvPr id="6" name="Rectangle 5"/>
          <p:cNvSpPr/>
          <p:nvPr/>
        </p:nvSpPr>
        <p:spPr>
          <a:xfrm>
            <a:off x="1" y="6393520"/>
            <a:ext cx="6632812" cy="276999"/>
          </a:xfrm>
          <a:prstGeom prst="rect">
            <a:avLst/>
          </a:prstGeom>
        </p:spPr>
        <p:txBody>
          <a:bodyPr wrap="square">
            <a:spAutoFit/>
          </a:bodyPr>
          <a:lstStyle/>
          <a:p>
            <a:r>
              <a:rPr lang="en-US" sz="1200" dirty="0" smtClean="0">
                <a:solidFill>
                  <a:srgbClr val="5C6670"/>
                </a:solidFill>
              </a:rPr>
              <a:t>Adapted from “Just Do It…” (</a:t>
            </a:r>
            <a:r>
              <a:rPr lang="en-US" sz="1200" dirty="0" err="1" smtClean="0">
                <a:solidFill>
                  <a:srgbClr val="5C6670"/>
                </a:solidFill>
              </a:rPr>
              <a:t>FrameWorks</a:t>
            </a:r>
            <a:r>
              <a:rPr lang="en-US" sz="1200" dirty="0" smtClean="0">
                <a:solidFill>
                  <a:srgbClr val="5C6670"/>
                </a:solidFill>
              </a:rPr>
              <a:t> Institute, 2015) &amp; NIRN</a:t>
            </a:r>
            <a:endParaRPr lang="en-US" sz="1200" dirty="0">
              <a:solidFill>
                <a:srgbClr val="5C6670"/>
              </a:solidFill>
            </a:endParaRPr>
          </a:p>
        </p:txBody>
      </p:sp>
      <p:grpSp>
        <p:nvGrpSpPr>
          <p:cNvPr id="15" name="Group 14"/>
          <p:cNvGrpSpPr/>
          <p:nvPr/>
        </p:nvGrpSpPr>
        <p:grpSpPr>
          <a:xfrm>
            <a:off x="1" y="2110937"/>
            <a:ext cx="9143999" cy="2499360"/>
            <a:chOff x="1" y="2110937"/>
            <a:chExt cx="9143999" cy="2499360"/>
          </a:xfrm>
        </p:grpSpPr>
        <p:sp>
          <p:nvSpPr>
            <p:cNvPr id="2" name="Rounded Rectangle 1"/>
            <p:cNvSpPr/>
            <p:nvPr/>
          </p:nvSpPr>
          <p:spPr>
            <a:xfrm>
              <a:off x="1" y="2110937"/>
              <a:ext cx="9143999" cy="2499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616958" y="3254124"/>
              <a:ext cx="1447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200" b="1" dirty="0">
                  <a:solidFill>
                    <a:srgbClr val="C00000"/>
                  </a:solidFill>
                  <a:latin typeface="Calibri"/>
                </a:rPr>
                <a:t>GAP</a:t>
              </a:r>
            </a:p>
          </p:txBody>
        </p:sp>
        <p:sp>
          <p:nvSpPr>
            <p:cNvPr id="7" name="Oval 5"/>
            <p:cNvSpPr>
              <a:spLocks noChangeArrowheads="1"/>
            </p:cNvSpPr>
            <p:nvPr/>
          </p:nvSpPr>
          <p:spPr bwMode="auto">
            <a:xfrm>
              <a:off x="341830" y="2712041"/>
              <a:ext cx="2473270" cy="1297152"/>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spcBef>
                  <a:spcPct val="50000"/>
                </a:spcBef>
              </a:pPr>
              <a:r>
                <a:rPr lang="en-US" altLang="en-US" b="1" dirty="0">
                  <a:solidFill>
                    <a:prstClr val="white"/>
                  </a:solidFill>
                </a:rPr>
                <a:t>SCIENCE</a:t>
              </a:r>
            </a:p>
            <a:p>
              <a:pPr algn="ctr">
                <a:spcBef>
                  <a:spcPct val="50000"/>
                </a:spcBef>
              </a:pPr>
              <a:r>
                <a:rPr lang="en-US" altLang="en-US" b="1" dirty="0">
                  <a:solidFill>
                    <a:prstClr val="white"/>
                  </a:solidFill>
                </a:rPr>
                <a:t>(theory</a:t>
              </a:r>
              <a:r>
                <a:rPr lang="en-US" altLang="en-US" b="1" dirty="0" smtClean="0">
                  <a:solidFill>
                    <a:prstClr val="white"/>
                  </a:solidFill>
                </a:rPr>
                <a:t>)</a:t>
              </a:r>
              <a:endParaRPr lang="en-US" altLang="en-US" b="1" dirty="0">
                <a:solidFill>
                  <a:prstClr val="white"/>
                </a:solidFill>
              </a:endParaRPr>
            </a:p>
          </p:txBody>
        </p:sp>
        <p:sp>
          <p:nvSpPr>
            <p:cNvPr id="8" name="Oval 8"/>
            <p:cNvSpPr>
              <a:spLocks noChangeArrowheads="1"/>
            </p:cNvSpPr>
            <p:nvPr/>
          </p:nvSpPr>
          <p:spPr bwMode="auto">
            <a:xfrm>
              <a:off x="5912203" y="2712041"/>
              <a:ext cx="2835168" cy="1232294"/>
            </a:xfrm>
            <a:prstGeom prst="ellipse">
              <a:avLst/>
            </a:prstGeom>
            <a:solidFill>
              <a:schemeClr val="tx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b="1" dirty="0">
                  <a:solidFill>
                    <a:prstClr val="white"/>
                  </a:solidFill>
                  <a:latin typeface="Calibri"/>
                </a:rPr>
                <a:t>CLASSROOM</a:t>
              </a:r>
            </a:p>
            <a:p>
              <a:pPr algn="ctr" eaLnBrk="1" hangingPunct="1">
                <a:spcBef>
                  <a:spcPct val="50000"/>
                </a:spcBef>
              </a:pPr>
              <a:r>
                <a:rPr lang="en-US" altLang="en-US" b="1" dirty="0">
                  <a:solidFill>
                    <a:prstClr val="white"/>
                  </a:solidFill>
                  <a:latin typeface="Calibri"/>
                </a:rPr>
                <a:t>(practice</a:t>
              </a:r>
              <a:r>
                <a:rPr lang="en-US" altLang="en-US" b="1" dirty="0" smtClean="0">
                  <a:solidFill>
                    <a:prstClr val="white"/>
                  </a:solidFill>
                  <a:latin typeface="Calibri"/>
                </a:rPr>
                <a:t>)</a:t>
              </a:r>
              <a:endParaRPr lang="en-US" altLang="en-US" b="1" dirty="0">
                <a:solidFill>
                  <a:prstClr val="white"/>
                </a:solidFill>
                <a:latin typeface="Calibri"/>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838" y="2333504"/>
            <a:ext cx="44989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2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550" y="6276887"/>
            <a:ext cx="5924550" cy="523220"/>
          </a:xfrm>
          <a:prstGeom prst="rect">
            <a:avLst/>
          </a:prstGeom>
        </p:spPr>
        <p:txBody>
          <a:bodyPr wrap="square">
            <a:spAutoFit/>
          </a:bodyPr>
          <a:lstStyle/>
          <a:p>
            <a:r>
              <a:rPr lang="en-US" sz="1400" dirty="0">
                <a:solidFill>
                  <a:prstClr val="black"/>
                </a:solidFill>
                <a:hlinkClick r:id="rId3"/>
              </a:rPr>
              <a:t>http://</a:t>
            </a:r>
            <a:r>
              <a:rPr lang="en-US" sz="1400" dirty="0" smtClean="0">
                <a:solidFill>
                  <a:prstClr val="black"/>
                </a:solidFill>
                <a:hlinkClick r:id="rId3"/>
              </a:rPr>
              <a:t>sisep.fpg.unc.edu/sites/sisep.fpg.unc.edu/files/resources/Blase-Trivette-Measuring-Implementation-Intervention-Fidelity-07-2012_0.pdf</a:t>
            </a:r>
            <a:r>
              <a:rPr lang="en-US" sz="1400" dirty="0" smtClean="0">
                <a:solidFill>
                  <a:prstClr val="black"/>
                </a:solidFill>
              </a:rPr>
              <a:t> </a:t>
            </a:r>
            <a:endParaRPr lang="en-US" sz="1400" dirty="0">
              <a:solidFill>
                <a:prstClr val="black"/>
              </a:solidFill>
            </a:endParaRPr>
          </a:p>
        </p:txBody>
      </p:sp>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8058150" cy="60813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8986" y="294133"/>
            <a:ext cx="457200" cy="457200"/>
          </a:xfrm>
          <a:prstGeom prst="rect">
            <a:avLst/>
          </a:prstGeom>
        </p:spPr>
      </p:pic>
    </p:spTree>
    <p:extLst>
      <p:ext uri="{BB962C8B-B14F-4D97-AF65-F5344CB8AC3E}">
        <p14:creationId xmlns:p14="http://schemas.microsoft.com/office/powerpoint/2010/main" val="217309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&amp; Why…</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6844" y="1171575"/>
            <a:ext cx="9287044"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 y="6332560"/>
            <a:ext cx="6632812" cy="307777"/>
          </a:xfrm>
          <a:prstGeom prst="rect">
            <a:avLst/>
          </a:prstGeom>
        </p:spPr>
        <p:txBody>
          <a:bodyPr wrap="square">
            <a:spAutoFit/>
          </a:bodyPr>
          <a:lstStyle/>
          <a:p>
            <a:r>
              <a:rPr lang="en-US" sz="1400" dirty="0" smtClean="0">
                <a:solidFill>
                  <a:srgbClr val="5C6670"/>
                </a:solidFill>
              </a:rPr>
              <a:t>“Just Do It…” (</a:t>
            </a:r>
            <a:r>
              <a:rPr lang="en-US" sz="1400" dirty="0" err="1" smtClean="0">
                <a:solidFill>
                  <a:srgbClr val="5C6670"/>
                </a:solidFill>
              </a:rPr>
              <a:t>FrameWorks</a:t>
            </a:r>
            <a:r>
              <a:rPr lang="en-US" sz="1400" dirty="0" smtClean="0">
                <a:solidFill>
                  <a:srgbClr val="5C6670"/>
                </a:solidFill>
              </a:rPr>
              <a:t> Institute, 2015)</a:t>
            </a:r>
            <a:endParaRPr lang="en-US" sz="1400" dirty="0">
              <a:solidFill>
                <a:srgbClr val="5C6670"/>
              </a:solidFill>
            </a:endParaRPr>
          </a:p>
        </p:txBody>
      </p:sp>
      <p:cxnSp>
        <p:nvCxnSpPr>
          <p:cNvPr id="8" name="Straight Connector 7"/>
          <p:cNvCxnSpPr/>
          <p:nvPr/>
        </p:nvCxnSpPr>
        <p:spPr>
          <a:xfrm>
            <a:off x="465671" y="2099733"/>
            <a:ext cx="13208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2" y="4487333"/>
            <a:ext cx="1879598"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3336" y="2861733"/>
            <a:ext cx="6604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2" y="3471334"/>
            <a:ext cx="20489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944536" y="2099733"/>
            <a:ext cx="132080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59869" y="4385733"/>
            <a:ext cx="115146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44536" y="2895599"/>
            <a:ext cx="3505197"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59869" y="5401733"/>
            <a:ext cx="115146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1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Predictions &amp; Implications</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781"/>
          <a:stretch/>
        </p:blipFill>
        <p:spPr bwMode="auto">
          <a:xfrm>
            <a:off x="0" y="990600"/>
            <a:ext cx="9144000" cy="5276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 y="6332560"/>
            <a:ext cx="6632812" cy="307777"/>
          </a:xfrm>
          <a:prstGeom prst="rect">
            <a:avLst/>
          </a:prstGeom>
        </p:spPr>
        <p:txBody>
          <a:bodyPr wrap="square">
            <a:spAutoFit/>
          </a:bodyPr>
          <a:lstStyle/>
          <a:p>
            <a:r>
              <a:rPr lang="en-US" sz="1400" dirty="0" smtClean="0">
                <a:solidFill>
                  <a:srgbClr val="5C6670"/>
                </a:solidFill>
              </a:rPr>
              <a:t>“Just Do It…” (</a:t>
            </a:r>
            <a:r>
              <a:rPr lang="en-US" sz="1400" dirty="0" err="1" smtClean="0">
                <a:solidFill>
                  <a:srgbClr val="5C6670"/>
                </a:solidFill>
              </a:rPr>
              <a:t>FrameWorks</a:t>
            </a:r>
            <a:r>
              <a:rPr lang="en-US" sz="1400" dirty="0" smtClean="0">
                <a:solidFill>
                  <a:srgbClr val="5C6670"/>
                </a:solidFill>
              </a:rPr>
              <a:t> Institute, 2015)</a:t>
            </a:r>
            <a:endParaRPr lang="en-US" sz="1400" dirty="0">
              <a:solidFill>
                <a:srgbClr val="5C6670"/>
              </a:solidFill>
            </a:endParaRPr>
          </a:p>
        </p:txBody>
      </p:sp>
      <p:cxnSp>
        <p:nvCxnSpPr>
          <p:cNvPr id="6" name="Straight Connector 5"/>
          <p:cNvCxnSpPr/>
          <p:nvPr/>
        </p:nvCxnSpPr>
        <p:spPr>
          <a:xfrm>
            <a:off x="423336" y="1896533"/>
            <a:ext cx="14901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0269" y="4775199"/>
            <a:ext cx="36745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9470" y="2523066"/>
            <a:ext cx="1913464"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9470" y="3645958"/>
            <a:ext cx="14562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44536" y="1913466"/>
            <a:ext cx="2709331"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78402" y="3911600"/>
            <a:ext cx="18118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944536" y="3014130"/>
            <a:ext cx="13546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1739" y="5644091"/>
            <a:ext cx="1456265"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121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79418"/>
            <a:ext cx="7886700" cy="2783782"/>
          </a:xfrm>
        </p:spPr>
        <p:txBody>
          <a:bodyPr>
            <a:noAutofit/>
          </a:bodyPr>
          <a:lstStyle/>
          <a:p>
            <a:pPr marL="971550" lvl="1" indent="-514350">
              <a:buFont typeface="+mj-lt"/>
              <a:buAutoNum type="romanUcPeriod"/>
            </a:pPr>
            <a:r>
              <a:rPr lang="en-US" sz="3400" dirty="0">
                <a:latin typeface="Museo Slab 500" pitchFamily="50" charset="0"/>
              </a:rPr>
              <a:t>Implementation Practice &amp; Science</a:t>
            </a:r>
          </a:p>
          <a:p>
            <a:pPr marL="971550" lvl="1" indent="-514350">
              <a:buFont typeface="+mj-lt"/>
              <a:buAutoNum type="romanUcPeriod"/>
            </a:pPr>
            <a:r>
              <a:rPr lang="en-US" sz="3400" dirty="0">
                <a:solidFill>
                  <a:srgbClr val="EF7521"/>
                </a:solidFill>
                <a:latin typeface="Museo Slab 500" pitchFamily="50" charset="0"/>
              </a:rPr>
              <a:t>Implementation Stages</a:t>
            </a:r>
          </a:p>
          <a:p>
            <a:pPr marL="971550" lvl="1" indent="-514350">
              <a:buFont typeface="+mj-lt"/>
              <a:buAutoNum type="romanUcPeriod"/>
            </a:pPr>
            <a:r>
              <a:rPr lang="en-US" sz="3400" dirty="0">
                <a:latin typeface="Museo Slab 500" pitchFamily="50" charset="0"/>
              </a:rPr>
              <a:t>MLT </a:t>
            </a:r>
            <a:r>
              <a:rPr lang="en-US" sz="3400" dirty="0" smtClean="0">
                <a:latin typeface="Museo Slab 500" pitchFamily="50" charset="0"/>
              </a:rPr>
              <a:t>Capacity-Building</a:t>
            </a:r>
            <a:endParaRPr lang="en-US" sz="3400" dirty="0">
              <a:latin typeface="Museo Slab 500" pitchFamily="50" charset="0"/>
            </a:endParaRPr>
          </a:p>
          <a:p>
            <a:pPr marL="971550" lvl="1" indent="-514350">
              <a:buFont typeface="+mj-lt"/>
              <a:buAutoNum type="romanUcPeriod"/>
            </a:pPr>
            <a:r>
              <a:rPr lang="en-US" sz="3400" dirty="0" smtClean="0">
                <a:latin typeface="Museo Slab 500" pitchFamily="50" charset="0"/>
              </a:rPr>
              <a:t>Readiness</a:t>
            </a:r>
            <a:endParaRPr lang="en-US" sz="3400" dirty="0">
              <a:latin typeface="Museo Slab 500" pitchFamily="50" charset="0"/>
            </a:endParaRPr>
          </a:p>
        </p:txBody>
      </p:sp>
    </p:spTree>
    <p:extLst>
      <p:ext uri="{BB962C8B-B14F-4D97-AF65-F5344CB8AC3E}">
        <p14:creationId xmlns:p14="http://schemas.microsoft.com/office/powerpoint/2010/main" val="231012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41805"/>
            <a:ext cx="9076770" cy="3879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3942" y="6319127"/>
            <a:ext cx="7317159" cy="369332"/>
          </a:xfrm>
          <a:prstGeom prst="rect">
            <a:avLst/>
          </a:prstGeom>
        </p:spPr>
        <p:txBody>
          <a:bodyPr wrap="square">
            <a:spAutoFit/>
          </a:bodyPr>
          <a:lstStyle/>
          <a:p>
            <a:r>
              <a:rPr lang="en-US" dirty="0"/>
              <a:t>http://nirn.fpg.unc.edu/learn-implementation/implementation-stages</a:t>
            </a:r>
          </a:p>
        </p:txBody>
      </p:sp>
      <p:grpSp>
        <p:nvGrpSpPr>
          <p:cNvPr id="9" name="Group 8"/>
          <p:cNvGrpSpPr/>
          <p:nvPr/>
        </p:nvGrpSpPr>
        <p:grpSpPr>
          <a:xfrm>
            <a:off x="695131" y="3844716"/>
            <a:ext cx="1581538" cy="1542410"/>
            <a:chOff x="977382" y="4352069"/>
            <a:chExt cx="1581538" cy="1542410"/>
          </a:xfrm>
        </p:grpSpPr>
        <p:sp>
          <p:nvSpPr>
            <p:cNvPr id="7" name="Up Arrow 6"/>
            <p:cNvSpPr/>
            <p:nvPr/>
          </p:nvSpPr>
          <p:spPr>
            <a:xfrm>
              <a:off x="1670180" y="4352069"/>
              <a:ext cx="195942" cy="417213"/>
            </a:xfrm>
            <a:prstGeom prst="up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extBox 7"/>
            <p:cNvSpPr txBox="1"/>
            <p:nvPr/>
          </p:nvSpPr>
          <p:spPr>
            <a:xfrm>
              <a:off x="977382" y="4817261"/>
              <a:ext cx="1581538" cy="1077218"/>
            </a:xfrm>
            <a:prstGeom prst="rect">
              <a:avLst/>
            </a:prstGeom>
            <a:noFill/>
          </p:spPr>
          <p:txBody>
            <a:bodyPr wrap="square" rtlCol="0">
              <a:spAutoFit/>
            </a:bodyPr>
            <a:lstStyle/>
            <a:p>
              <a:pPr algn="ctr"/>
              <a:r>
                <a:rPr lang="en-US" sz="1600" dirty="0" smtClean="0">
                  <a:solidFill>
                    <a:srgbClr val="FF0000"/>
                  </a:solidFill>
                </a:rPr>
                <a:t>Establish Implementation Team &amp; Readiness</a:t>
              </a:r>
              <a:endParaRPr lang="en-US" sz="1600" dirty="0">
                <a:solidFill>
                  <a:srgbClr val="FF0000"/>
                </a:solidFill>
              </a:endParaRPr>
            </a:p>
          </p:txBody>
        </p:sp>
      </p:grpSp>
      <p:grpSp>
        <p:nvGrpSpPr>
          <p:cNvPr id="10" name="Group 9"/>
          <p:cNvGrpSpPr/>
          <p:nvPr/>
        </p:nvGrpSpPr>
        <p:grpSpPr>
          <a:xfrm>
            <a:off x="2750198" y="3850932"/>
            <a:ext cx="1581538" cy="2034852"/>
            <a:chOff x="977382" y="4352069"/>
            <a:chExt cx="1581538" cy="2034852"/>
          </a:xfrm>
        </p:grpSpPr>
        <p:sp>
          <p:nvSpPr>
            <p:cNvPr id="11" name="Up Arrow 10"/>
            <p:cNvSpPr/>
            <p:nvPr/>
          </p:nvSpPr>
          <p:spPr>
            <a:xfrm>
              <a:off x="1670180" y="4352069"/>
              <a:ext cx="195942" cy="417213"/>
            </a:xfrm>
            <a:prstGeom prst="up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p:cNvSpPr txBox="1"/>
            <p:nvPr/>
          </p:nvSpPr>
          <p:spPr>
            <a:xfrm>
              <a:off x="977382" y="4817261"/>
              <a:ext cx="1581538" cy="1569660"/>
            </a:xfrm>
            <a:prstGeom prst="rect">
              <a:avLst/>
            </a:prstGeom>
            <a:noFill/>
          </p:spPr>
          <p:txBody>
            <a:bodyPr wrap="square" rtlCol="0">
              <a:spAutoFit/>
            </a:bodyPr>
            <a:lstStyle/>
            <a:p>
              <a:pPr algn="ctr"/>
              <a:r>
                <a:rPr lang="en-US" sz="1600" dirty="0" smtClean="0">
                  <a:solidFill>
                    <a:srgbClr val="FF0000"/>
                  </a:solidFill>
                </a:rPr>
                <a:t>Use of Organizational Resources to Support Implementation Drivers</a:t>
              </a:r>
              <a:endParaRPr lang="en-US" sz="1600" dirty="0">
                <a:solidFill>
                  <a:srgbClr val="FF0000"/>
                </a:solidFill>
              </a:endParaRPr>
            </a:p>
          </p:txBody>
        </p:sp>
      </p:grpSp>
      <p:grpSp>
        <p:nvGrpSpPr>
          <p:cNvPr id="13" name="Group 12"/>
          <p:cNvGrpSpPr/>
          <p:nvPr/>
        </p:nvGrpSpPr>
        <p:grpSpPr>
          <a:xfrm>
            <a:off x="4805265" y="3851886"/>
            <a:ext cx="1581538" cy="1542410"/>
            <a:chOff x="977382" y="4352069"/>
            <a:chExt cx="1581538" cy="1542410"/>
          </a:xfrm>
        </p:grpSpPr>
        <p:sp>
          <p:nvSpPr>
            <p:cNvPr id="14" name="Up Arrow 13"/>
            <p:cNvSpPr/>
            <p:nvPr/>
          </p:nvSpPr>
          <p:spPr>
            <a:xfrm>
              <a:off x="1670180" y="4352069"/>
              <a:ext cx="195942" cy="417213"/>
            </a:xfrm>
            <a:prstGeom prst="up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extBox 14"/>
            <p:cNvSpPr txBox="1"/>
            <p:nvPr/>
          </p:nvSpPr>
          <p:spPr>
            <a:xfrm>
              <a:off x="977382" y="4817261"/>
              <a:ext cx="1581538" cy="1077218"/>
            </a:xfrm>
            <a:prstGeom prst="rect">
              <a:avLst/>
            </a:prstGeom>
            <a:noFill/>
          </p:spPr>
          <p:txBody>
            <a:bodyPr wrap="square" rtlCol="0">
              <a:spAutoFit/>
            </a:bodyPr>
            <a:lstStyle/>
            <a:p>
              <a:pPr algn="ctr"/>
              <a:r>
                <a:rPr lang="en-US" sz="1600" dirty="0" smtClean="0">
                  <a:solidFill>
                    <a:srgbClr val="FF0000"/>
                  </a:solidFill>
                </a:rPr>
                <a:t>Use of Innovation with “Customers” for First Time</a:t>
              </a:r>
              <a:endParaRPr lang="en-US" sz="1600" dirty="0">
                <a:solidFill>
                  <a:srgbClr val="FF0000"/>
                </a:solidFill>
              </a:endParaRPr>
            </a:p>
          </p:txBody>
        </p:sp>
      </p:grpSp>
      <p:grpSp>
        <p:nvGrpSpPr>
          <p:cNvPr id="16" name="Group 15"/>
          <p:cNvGrpSpPr/>
          <p:nvPr/>
        </p:nvGrpSpPr>
        <p:grpSpPr>
          <a:xfrm>
            <a:off x="6860332" y="3844716"/>
            <a:ext cx="1581538" cy="1788631"/>
            <a:chOff x="977382" y="4352069"/>
            <a:chExt cx="1581538" cy="1788631"/>
          </a:xfrm>
        </p:grpSpPr>
        <p:sp>
          <p:nvSpPr>
            <p:cNvPr id="17" name="Up Arrow 16"/>
            <p:cNvSpPr/>
            <p:nvPr/>
          </p:nvSpPr>
          <p:spPr>
            <a:xfrm>
              <a:off x="1670180" y="4352069"/>
              <a:ext cx="195942" cy="417213"/>
            </a:xfrm>
            <a:prstGeom prst="up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p:cNvSpPr txBox="1"/>
            <p:nvPr/>
          </p:nvSpPr>
          <p:spPr>
            <a:xfrm>
              <a:off x="977382" y="4817261"/>
              <a:ext cx="1581538" cy="1323439"/>
            </a:xfrm>
            <a:prstGeom prst="rect">
              <a:avLst/>
            </a:prstGeom>
            <a:noFill/>
          </p:spPr>
          <p:txBody>
            <a:bodyPr wrap="square" rtlCol="0">
              <a:spAutoFit/>
            </a:bodyPr>
            <a:lstStyle/>
            <a:p>
              <a:pPr algn="ctr"/>
              <a:r>
                <a:rPr lang="en-US" sz="1600" dirty="0" smtClean="0">
                  <a:solidFill>
                    <a:srgbClr val="FF0000"/>
                  </a:solidFill>
                </a:rPr>
                <a:t>More than 50% of Practitioners Using Innovation with Good Fidelity</a:t>
              </a:r>
              <a:endParaRPr lang="en-US" sz="1600" dirty="0">
                <a:solidFill>
                  <a:srgbClr val="FF0000"/>
                </a:solidFill>
              </a:endParaRPr>
            </a:p>
          </p:txBody>
        </p:sp>
      </p:grpSp>
    </p:spTree>
    <p:extLst>
      <p:ext uri="{BB962C8B-B14F-4D97-AF65-F5344CB8AC3E}">
        <p14:creationId xmlns:p14="http://schemas.microsoft.com/office/powerpoint/2010/main" val="429310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22"/>
          <p:cNvSpPr>
            <a:spLocks noChangeArrowheads="1"/>
          </p:cNvSpPr>
          <p:nvPr/>
        </p:nvSpPr>
        <p:spPr bwMode="auto">
          <a:xfrm>
            <a:off x="2374900" y="2157413"/>
            <a:ext cx="4605338" cy="3311525"/>
          </a:xfrm>
          <a:prstGeom prst="triangle">
            <a:avLst>
              <a:gd name="adj" fmla="val 50000"/>
            </a:avLst>
          </a:prstGeom>
          <a:solidFill>
            <a:srgbClr val="0070C0"/>
          </a:solidFill>
          <a:ln w="9525">
            <a:solidFill>
              <a:schemeClr val="tx1"/>
            </a:solidFill>
            <a:miter lim="800000"/>
            <a:headEnd/>
            <a:tailEnd/>
          </a:ln>
          <a:effectLst>
            <a:outerShdw dist="23000" dir="5400000" rotWithShape="0">
              <a:srgbClr val="808080">
                <a:alpha val="34998"/>
              </a:srgbClr>
            </a:outerShdw>
          </a:effectLst>
        </p:spPr>
        <p:txBody>
          <a:bodyPr anchorCtr="1"/>
          <a:lstStyle/>
          <a:p>
            <a:pPr algn="ctr"/>
            <a:r>
              <a:rPr lang="en-US" sz="2000" b="1" dirty="0" smtClean="0">
                <a:solidFill>
                  <a:prstClr val="white"/>
                </a:solidFill>
                <a:ea typeface="MS PGothic" pitchFamily="34" charset="-128"/>
                <a:cs typeface="Arial" charset="0"/>
              </a:rPr>
              <a:t>Integrated and Compensatory</a:t>
            </a:r>
            <a:endParaRPr lang="en-US" sz="2000" b="1" dirty="0">
              <a:solidFill>
                <a:prstClr val="white"/>
              </a:solidFill>
              <a:ea typeface="MS PGothic" pitchFamily="34" charset="-128"/>
              <a:cs typeface="Arial" charset="0"/>
            </a:endParaRPr>
          </a:p>
        </p:txBody>
      </p:sp>
      <p:sp>
        <p:nvSpPr>
          <p:cNvPr id="44035" name="Text Box 2"/>
          <p:cNvSpPr txBox="1">
            <a:spLocks noChangeArrowheads="1"/>
          </p:cNvSpPr>
          <p:nvPr/>
        </p:nvSpPr>
        <p:spPr bwMode="auto">
          <a:xfrm>
            <a:off x="6705600" y="5791200"/>
            <a:ext cx="220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solidFill>
                  <a:srgbClr val="001574"/>
                </a:solidFill>
                <a:cs typeface="Arial" charset="0"/>
              </a:rPr>
              <a:t>© </a:t>
            </a:r>
            <a:r>
              <a:rPr lang="en-US" sz="1400" b="1" i="1">
                <a:solidFill>
                  <a:srgbClr val="001574"/>
                </a:solidFill>
                <a:cs typeface="Arial" charset="0"/>
              </a:rPr>
              <a:t>Fixsen &amp; Blase, 2008</a:t>
            </a:r>
          </a:p>
        </p:txBody>
      </p:sp>
      <p:sp>
        <p:nvSpPr>
          <p:cNvPr id="19460" name="AutoShape 3"/>
          <p:cNvSpPr>
            <a:spLocks noChangeArrowheads="1"/>
          </p:cNvSpPr>
          <p:nvPr/>
        </p:nvSpPr>
        <p:spPr bwMode="auto">
          <a:xfrm>
            <a:off x="4551362" y="1598612"/>
            <a:ext cx="250825" cy="387350"/>
          </a:xfrm>
          <a:prstGeom prst="upArrow">
            <a:avLst>
              <a:gd name="adj1" fmla="val 50000"/>
              <a:gd name="adj2" fmla="val 107787"/>
            </a:avLst>
          </a:prstGeom>
          <a:solidFill>
            <a:schemeClr val="accent1">
              <a:lumMod val="60000"/>
              <a:lumOff val="40000"/>
            </a:schemeClr>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endParaRPr lang="en-US">
              <a:solidFill>
                <a:prstClr val="white"/>
              </a:solidFill>
              <a:ea typeface="Arial" pitchFamily="-106" charset="0"/>
              <a:cs typeface="Arial" pitchFamily="-106" charset="0"/>
            </a:endParaRPr>
          </a:p>
        </p:txBody>
      </p:sp>
      <p:sp>
        <p:nvSpPr>
          <p:cNvPr id="44037" name="Text Box 19"/>
          <p:cNvSpPr txBox="1">
            <a:spLocks noChangeArrowheads="1"/>
          </p:cNvSpPr>
          <p:nvPr/>
        </p:nvSpPr>
        <p:spPr bwMode="auto">
          <a:xfrm>
            <a:off x="1947863" y="-7938"/>
            <a:ext cx="54578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prstClr val="black"/>
                </a:solidFill>
                <a:cs typeface="Arial" charset="0"/>
              </a:rPr>
              <a:t>Positive Outcomes for Students</a:t>
            </a:r>
          </a:p>
        </p:txBody>
      </p:sp>
      <p:sp>
        <p:nvSpPr>
          <p:cNvPr id="26" name="Left-Right Arrow 25"/>
          <p:cNvSpPr>
            <a:spLocks noChangeArrowheads="1"/>
          </p:cNvSpPr>
          <p:nvPr/>
        </p:nvSpPr>
        <p:spPr bwMode="auto">
          <a:xfrm rot="-3320275">
            <a:off x="1866900" y="3494086"/>
            <a:ext cx="3421062" cy="639763"/>
          </a:xfrm>
          <a:prstGeom prst="leftRightArrow">
            <a:avLst>
              <a:gd name="adj1" fmla="val 47565"/>
              <a:gd name="adj2" fmla="val 50008"/>
            </a:avLst>
          </a:prstGeom>
          <a:solidFill>
            <a:srgbClr val="7DA7C9"/>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b="1" dirty="0">
                <a:solidFill>
                  <a:prstClr val="white"/>
                </a:solidFill>
                <a:ea typeface="Arial" pitchFamily="-106" charset="0"/>
                <a:cs typeface="Arial" pitchFamily="-106" charset="0"/>
              </a:rPr>
              <a:t>Competency</a:t>
            </a:r>
            <a:r>
              <a:rPr lang="en-US" dirty="0">
                <a:solidFill>
                  <a:prstClr val="black"/>
                </a:solidFill>
                <a:ea typeface="Arial" pitchFamily="-106" charset="0"/>
                <a:cs typeface="Arial" pitchFamily="-106" charset="0"/>
              </a:rPr>
              <a:t> </a:t>
            </a:r>
            <a:r>
              <a:rPr lang="en-US" b="1" dirty="0">
                <a:solidFill>
                  <a:prstClr val="white"/>
                </a:solidFill>
                <a:ea typeface="Arial" pitchFamily="-106" charset="0"/>
                <a:cs typeface="Arial" pitchFamily="-106" charset="0"/>
              </a:rPr>
              <a:t>Drivers</a:t>
            </a:r>
          </a:p>
        </p:txBody>
      </p:sp>
      <p:sp>
        <p:nvSpPr>
          <p:cNvPr id="27" name="Left-Right Arrow 26"/>
          <p:cNvSpPr>
            <a:spLocks noChangeArrowheads="1"/>
          </p:cNvSpPr>
          <p:nvPr/>
        </p:nvSpPr>
        <p:spPr bwMode="auto">
          <a:xfrm rot="3338599">
            <a:off x="4130676" y="3490912"/>
            <a:ext cx="3421062" cy="639763"/>
          </a:xfrm>
          <a:prstGeom prst="leftRightArrow">
            <a:avLst>
              <a:gd name="adj1" fmla="val 47565"/>
              <a:gd name="adj2" fmla="val 50008"/>
            </a:avLst>
          </a:prstGeom>
          <a:solidFill>
            <a:srgbClr val="7DA7C9"/>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b="1" dirty="0">
                <a:solidFill>
                  <a:prstClr val="white"/>
                </a:solidFill>
                <a:ea typeface="Arial" pitchFamily="-106" charset="0"/>
                <a:cs typeface="Arial" pitchFamily="-106" charset="0"/>
              </a:rPr>
              <a:t>Organization Drivers</a:t>
            </a:r>
          </a:p>
        </p:txBody>
      </p:sp>
      <p:sp>
        <p:nvSpPr>
          <p:cNvPr id="28" name="Left-Right Arrow 27"/>
          <p:cNvSpPr>
            <a:spLocks noChangeArrowheads="1"/>
          </p:cNvSpPr>
          <p:nvPr/>
        </p:nvSpPr>
        <p:spPr bwMode="auto">
          <a:xfrm>
            <a:off x="3036094" y="5162550"/>
            <a:ext cx="3421062" cy="639763"/>
          </a:xfrm>
          <a:prstGeom prst="leftRightArrow">
            <a:avLst>
              <a:gd name="adj1" fmla="val 47565"/>
              <a:gd name="adj2" fmla="val 50008"/>
            </a:avLst>
          </a:prstGeom>
          <a:solidFill>
            <a:srgbClr val="7DA7C9"/>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r>
              <a:rPr lang="en-US" b="1" dirty="0">
                <a:solidFill>
                  <a:prstClr val="white"/>
                </a:solidFill>
                <a:ea typeface="Arial" pitchFamily="-106" charset="0"/>
                <a:cs typeface="Arial" pitchFamily="-106" charset="0"/>
              </a:rPr>
              <a:t>Leadership</a:t>
            </a:r>
          </a:p>
        </p:txBody>
      </p:sp>
      <p:sp>
        <p:nvSpPr>
          <p:cNvPr id="19475" name="Text Box 19"/>
          <p:cNvSpPr txBox="1">
            <a:spLocks noChangeArrowheads="1"/>
          </p:cNvSpPr>
          <p:nvPr/>
        </p:nvSpPr>
        <p:spPr bwMode="auto">
          <a:xfrm>
            <a:off x="1870074" y="894304"/>
            <a:ext cx="61729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pPr>
            <a:r>
              <a:rPr lang="en-US" sz="2000" dirty="0" smtClean="0">
                <a:solidFill>
                  <a:prstClr val="black"/>
                </a:solidFill>
                <a:cs typeface="Arial" charset="0"/>
              </a:rPr>
              <a:t>High Fidelity Use of Effective </a:t>
            </a:r>
            <a:r>
              <a:rPr lang="en-US" sz="2000" dirty="0">
                <a:solidFill>
                  <a:prstClr val="black"/>
                </a:solidFill>
                <a:cs typeface="Arial" charset="0"/>
              </a:rPr>
              <a:t>Educational Practices</a:t>
            </a:r>
          </a:p>
        </p:txBody>
      </p:sp>
      <p:sp>
        <p:nvSpPr>
          <p:cNvPr id="19476" name="AutoShape 3"/>
          <p:cNvSpPr>
            <a:spLocks noChangeArrowheads="1"/>
          </p:cNvSpPr>
          <p:nvPr/>
        </p:nvSpPr>
        <p:spPr bwMode="auto">
          <a:xfrm>
            <a:off x="4551362" y="409575"/>
            <a:ext cx="250825" cy="387350"/>
          </a:xfrm>
          <a:prstGeom prst="upArrow">
            <a:avLst>
              <a:gd name="adj1" fmla="val 50000"/>
              <a:gd name="adj2" fmla="val 107787"/>
            </a:avLst>
          </a:prstGeom>
          <a:solidFill>
            <a:schemeClr val="accent1">
              <a:lumMod val="60000"/>
              <a:lumOff val="40000"/>
            </a:schemeClr>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a:defRPr/>
            </a:pPr>
            <a:endParaRPr lang="en-US">
              <a:solidFill>
                <a:prstClr val="white"/>
              </a:solidFill>
              <a:ea typeface="Arial" pitchFamily="-106" charset="0"/>
              <a:cs typeface="Arial" pitchFamily="-106" charset="0"/>
            </a:endParaRPr>
          </a:p>
        </p:txBody>
      </p:sp>
      <p:sp>
        <p:nvSpPr>
          <p:cNvPr id="21" name="Left Brace 20"/>
          <p:cNvSpPr/>
          <p:nvPr/>
        </p:nvSpPr>
        <p:spPr>
          <a:xfrm>
            <a:off x="1533525" y="1614488"/>
            <a:ext cx="266700" cy="4292600"/>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22" name="Left Brace 21"/>
          <p:cNvSpPr/>
          <p:nvPr/>
        </p:nvSpPr>
        <p:spPr>
          <a:xfrm>
            <a:off x="1576388" y="831850"/>
            <a:ext cx="193675" cy="584200"/>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24" name="Left Brace 23"/>
          <p:cNvSpPr/>
          <p:nvPr/>
        </p:nvSpPr>
        <p:spPr>
          <a:xfrm>
            <a:off x="1560513" y="85725"/>
            <a:ext cx="195262" cy="584200"/>
          </a:xfrm>
          <a:prstGeom prst="leftBrace">
            <a:avLst>
              <a:gd name="adj1" fmla="val 8333"/>
              <a:gd name="adj2" fmla="val 59651"/>
            </a:avLst>
          </a:prstGeom>
          <a:ln>
            <a:solidFill>
              <a:srgbClr val="2D6B5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endParaRPr>
          </a:p>
        </p:txBody>
      </p:sp>
      <p:sp>
        <p:nvSpPr>
          <p:cNvPr id="19480" name="Rectangle 28"/>
          <p:cNvSpPr>
            <a:spLocks noChangeArrowheads="1"/>
          </p:cNvSpPr>
          <p:nvPr/>
        </p:nvSpPr>
        <p:spPr bwMode="auto">
          <a:xfrm>
            <a:off x="800100" y="3749675"/>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00"/>
                </a:solidFill>
                <a:cs typeface="Arial" charset="0"/>
              </a:rPr>
              <a:t>How</a:t>
            </a:r>
            <a:r>
              <a:rPr lang="en-US">
                <a:solidFill>
                  <a:srgbClr val="000000"/>
                </a:solidFill>
                <a:cs typeface="Arial" charset="0"/>
              </a:rPr>
              <a:t>:</a:t>
            </a:r>
          </a:p>
        </p:txBody>
      </p:sp>
      <p:sp>
        <p:nvSpPr>
          <p:cNvPr id="19481" name="Rectangle 29"/>
          <p:cNvSpPr>
            <a:spLocks noChangeArrowheads="1"/>
          </p:cNvSpPr>
          <p:nvPr/>
        </p:nvSpPr>
        <p:spPr bwMode="auto">
          <a:xfrm>
            <a:off x="800100" y="942975"/>
            <a:ext cx="91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cs typeface="Arial" charset="0"/>
              </a:rPr>
              <a:t>What</a:t>
            </a:r>
            <a:r>
              <a:rPr lang="en-US" dirty="0">
                <a:solidFill>
                  <a:srgbClr val="000000"/>
                </a:solidFill>
                <a:cs typeface="Arial" charset="0"/>
              </a:rPr>
              <a:t>: </a:t>
            </a:r>
          </a:p>
        </p:txBody>
      </p:sp>
      <p:sp>
        <p:nvSpPr>
          <p:cNvPr id="19482" name="Rectangle 30"/>
          <p:cNvSpPr>
            <a:spLocks noChangeArrowheads="1"/>
          </p:cNvSpPr>
          <p:nvPr/>
        </p:nvSpPr>
        <p:spPr bwMode="auto">
          <a:xfrm>
            <a:off x="800100" y="219075"/>
            <a:ext cx="787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solidFill>
                  <a:srgbClr val="000000"/>
                </a:solidFill>
                <a:cs typeface="Arial" charset="0"/>
              </a:rPr>
              <a:t>Why</a:t>
            </a:r>
            <a:r>
              <a:rPr lang="en-US" dirty="0">
                <a:solidFill>
                  <a:srgbClr val="000000"/>
                </a:solidFill>
                <a:cs typeface="Arial" charset="0"/>
              </a:rPr>
              <a:t>:</a:t>
            </a:r>
          </a:p>
        </p:txBody>
      </p:sp>
      <p:sp>
        <p:nvSpPr>
          <p:cNvPr id="35" name="TextBox 34"/>
          <p:cNvSpPr txBox="1">
            <a:spLocks noChangeArrowheads="1"/>
          </p:cNvSpPr>
          <p:nvPr/>
        </p:nvSpPr>
        <p:spPr bwMode="auto">
          <a:xfrm>
            <a:off x="3405188" y="5656263"/>
            <a:ext cx="2827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solidFill>
                  <a:prstClr val="black"/>
                </a:solidFill>
              </a:rPr>
              <a:t>Capacity to provide </a:t>
            </a:r>
            <a:r>
              <a:rPr lang="en-US" sz="1600" dirty="0" smtClean="0">
                <a:solidFill>
                  <a:prstClr val="black"/>
                </a:solidFill>
              </a:rPr>
              <a:t>direction </a:t>
            </a:r>
            <a:r>
              <a:rPr lang="en-US" sz="1600" dirty="0">
                <a:solidFill>
                  <a:prstClr val="black"/>
                </a:solidFill>
              </a:rPr>
              <a:t>and vision</a:t>
            </a:r>
          </a:p>
        </p:txBody>
      </p:sp>
      <p:sp>
        <p:nvSpPr>
          <p:cNvPr id="36" name="TextBox 35"/>
          <p:cNvSpPr txBox="1">
            <a:spLocks noChangeArrowheads="1"/>
          </p:cNvSpPr>
          <p:nvPr/>
        </p:nvSpPr>
        <p:spPr bwMode="auto">
          <a:xfrm>
            <a:off x="1630349" y="2700668"/>
            <a:ext cx="23209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prstClr val="black"/>
                </a:solidFill>
              </a:rPr>
              <a:t>Staff capacity to support children/families </a:t>
            </a:r>
          </a:p>
          <a:p>
            <a:pPr eaLnBrk="1" hangingPunct="1"/>
            <a:r>
              <a:rPr lang="en-US" dirty="0">
                <a:solidFill>
                  <a:prstClr val="black"/>
                </a:solidFill>
              </a:rPr>
              <a:t>with the selected practices</a:t>
            </a:r>
          </a:p>
        </p:txBody>
      </p:sp>
      <p:sp>
        <p:nvSpPr>
          <p:cNvPr id="37" name="TextBox 36"/>
          <p:cNvSpPr txBox="1">
            <a:spLocks noChangeArrowheads="1"/>
          </p:cNvSpPr>
          <p:nvPr/>
        </p:nvSpPr>
        <p:spPr bwMode="auto">
          <a:xfrm>
            <a:off x="6086475" y="2755900"/>
            <a:ext cx="26765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rPr>
              <a:t>Institutional capacity to support teachers &amp; staff in implementing practices with fidelity</a:t>
            </a:r>
          </a:p>
        </p:txBody>
      </p:sp>
    </p:spTree>
    <p:extLst>
      <p:ext uri="{BB962C8B-B14F-4D97-AF65-F5344CB8AC3E}">
        <p14:creationId xmlns:p14="http://schemas.microsoft.com/office/powerpoint/2010/main" val="176017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5"/>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19476"/>
                                        </p:tgtEl>
                                        <p:attrNameLst>
                                          <p:attrName>style.visibility</p:attrName>
                                        </p:attrNameLst>
                                      </p:cBhvr>
                                      <p:to>
                                        <p:strVal val="visible"/>
                                      </p:to>
                                    </p:set>
                                    <p:animEffect transition="in" filter="wipe(down)">
                                      <p:cBhvr>
                                        <p:cTn id="10" dur="500"/>
                                        <p:tgtEl>
                                          <p:spTgt spid="1947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4" fill="hold" grpId="0" nodeType="afterEffect">
                                  <p:stCondLst>
                                    <p:cond delay="0"/>
                                  </p:stCondLst>
                                  <p:childTnLst>
                                    <p:set>
                                      <p:cBhvr>
                                        <p:cTn id="17" dur="1" fill="hold">
                                          <p:stCondLst>
                                            <p:cond delay="0"/>
                                          </p:stCondLst>
                                        </p:cTn>
                                        <p:tgtEl>
                                          <p:spTgt spid="19460"/>
                                        </p:tgtEl>
                                        <p:attrNameLst>
                                          <p:attrName>style.visibility</p:attrName>
                                        </p:attrNameLst>
                                      </p:cBhvr>
                                      <p:to>
                                        <p:strVal val="visible"/>
                                      </p:to>
                                    </p:set>
                                    <p:animEffect transition="in" filter="wipe(down)">
                                      <p:cBhvr>
                                        <p:cTn id="18" dur="500"/>
                                        <p:tgtEl>
                                          <p:spTgt spid="1946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800" decel="100000"/>
                                        <p:tgtEl>
                                          <p:spTgt spid="26"/>
                                        </p:tgtEl>
                                      </p:cBhvr>
                                    </p:animEffect>
                                    <p:anim calcmode="lin" valueType="num">
                                      <p:cBhvr>
                                        <p:cTn id="24" dur="800" decel="100000" fill="hold"/>
                                        <p:tgtEl>
                                          <p:spTgt spid="26"/>
                                        </p:tgtEl>
                                        <p:attrNameLst>
                                          <p:attrName>style.rotation</p:attrName>
                                        </p:attrNameLst>
                                      </p:cBhvr>
                                      <p:tavLst>
                                        <p:tav tm="0">
                                          <p:val>
                                            <p:fltVal val="-90"/>
                                          </p:val>
                                        </p:tav>
                                        <p:tav tm="100000">
                                          <p:val>
                                            <p:fltVal val="0"/>
                                          </p:val>
                                        </p:tav>
                                      </p:tavLst>
                                    </p:anim>
                                    <p:anim calcmode="lin" valueType="num">
                                      <p:cBhvr>
                                        <p:cTn id="25" dur="800" decel="100000" fill="hold"/>
                                        <p:tgtEl>
                                          <p:spTgt spid="26"/>
                                        </p:tgtEl>
                                        <p:attrNameLst>
                                          <p:attrName>ppt_x</p:attrName>
                                        </p:attrNameLst>
                                      </p:cBhvr>
                                      <p:tavLst>
                                        <p:tav tm="0">
                                          <p:val>
                                            <p:strVal val="#ppt_x+0.4"/>
                                          </p:val>
                                        </p:tav>
                                        <p:tav tm="100000">
                                          <p:val>
                                            <p:strVal val="#ppt_x-0.05"/>
                                          </p:val>
                                        </p:tav>
                                      </p:tavLst>
                                    </p:anim>
                                    <p:anim calcmode="lin" valueType="num">
                                      <p:cBhvr>
                                        <p:cTn id="26" dur="800" decel="100000" fill="hold"/>
                                        <p:tgtEl>
                                          <p:spTgt spid="2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800" decel="100000"/>
                                        <p:tgtEl>
                                          <p:spTgt spid="27"/>
                                        </p:tgtEl>
                                      </p:cBhvr>
                                    </p:animEffect>
                                    <p:anim calcmode="lin" valueType="num">
                                      <p:cBhvr>
                                        <p:cTn id="38" dur="800" decel="100000" fill="hold"/>
                                        <p:tgtEl>
                                          <p:spTgt spid="27"/>
                                        </p:tgtEl>
                                        <p:attrNameLst>
                                          <p:attrName>style.rotation</p:attrName>
                                        </p:attrNameLst>
                                      </p:cBhvr>
                                      <p:tavLst>
                                        <p:tav tm="0">
                                          <p:val>
                                            <p:fltVal val="-90"/>
                                          </p:val>
                                        </p:tav>
                                        <p:tav tm="100000">
                                          <p:val>
                                            <p:fltVal val="0"/>
                                          </p:val>
                                        </p:tav>
                                      </p:tavLst>
                                    </p:anim>
                                    <p:anim calcmode="lin" valueType="num">
                                      <p:cBhvr>
                                        <p:cTn id="39" dur="800" decel="100000" fill="hold"/>
                                        <p:tgtEl>
                                          <p:spTgt spid="27"/>
                                        </p:tgtEl>
                                        <p:attrNameLst>
                                          <p:attrName>ppt_x</p:attrName>
                                        </p:attrNameLst>
                                      </p:cBhvr>
                                      <p:tavLst>
                                        <p:tav tm="0">
                                          <p:val>
                                            <p:strVal val="#ppt_x+0.4"/>
                                          </p:val>
                                        </p:tav>
                                        <p:tav tm="100000">
                                          <p:val>
                                            <p:strVal val="#ppt_x-0.05"/>
                                          </p:val>
                                        </p:tav>
                                      </p:tavLst>
                                    </p:anim>
                                    <p:anim calcmode="lin" valueType="num">
                                      <p:cBhvr>
                                        <p:cTn id="40" dur="800" decel="100000" fill="hold"/>
                                        <p:tgtEl>
                                          <p:spTgt spid="27"/>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800" decel="100000"/>
                                        <p:tgtEl>
                                          <p:spTgt spid="28"/>
                                        </p:tgtEl>
                                      </p:cBhvr>
                                    </p:animEffect>
                                    <p:anim calcmode="lin" valueType="num">
                                      <p:cBhvr>
                                        <p:cTn id="52" dur="800" decel="100000" fill="hold"/>
                                        <p:tgtEl>
                                          <p:spTgt spid="28"/>
                                        </p:tgtEl>
                                        <p:attrNameLst>
                                          <p:attrName>style.rotation</p:attrName>
                                        </p:attrNameLst>
                                      </p:cBhvr>
                                      <p:tavLst>
                                        <p:tav tm="0">
                                          <p:val>
                                            <p:fltVal val="-90"/>
                                          </p:val>
                                        </p:tav>
                                        <p:tav tm="100000">
                                          <p:val>
                                            <p:fltVal val="0"/>
                                          </p:val>
                                        </p:tav>
                                      </p:tavLst>
                                    </p:anim>
                                    <p:anim calcmode="lin" valueType="num">
                                      <p:cBhvr>
                                        <p:cTn id="53" dur="800" decel="100000" fill="hold"/>
                                        <p:tgtEl>
                                          <p:spTgt spid="28"/>
                                        </p:tgtEl>
                                        <p:attrNameLst>
                                          <p:attrName>ppt_x</p:attrName>
                                        </p:attrNameLst>
                                      </p:cBhvr>
                                      <p:tavLst>
                                        <p:tav tm="0">
                                          <p:val>
                                            <p:strVal val="#ppt_x+0.4"/>
                                          </p:val>
                                        </p:tav>
                                        <p:tav tm="100000">
                                          <p:val>
                                            <p:strVal val="#ppt_x-0.05"/>
                                          </p:val>
                                        </p:tav>
                                      </p:tavLst>
                                    </p:anim>
                                    <p:anim calcmode="lin" valueType="num">
                                      <p:cBhvr>
                                        <p:cTn id="54" dur="800" decel="100000" fill="hold"/>
                                        <p:tgtEl>
                                          <p:spTgt spid="2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19482"/>
                                        </p:tgtEl>
                                        <p:attrNameLst>
                                          <p:attrName>style.visibility</p:attrName>
                                        </p:attrNameLst>
                                      </p:cBhvr>
                                      <p:to>
                                        <p:strVal val="visible"/>
                                      </p:to>
                                    </p:set>
                                    <p:anim calcmode="lin" valueType="num">
                                      <p:cBhvr>
                                        <p:cTn id="65" dur="1000" fill="hold"/>
                                        <p:tgtEl>
                                          <p:spTgt spid="19482"/>
                                        </p:tgtEl>
                                        <p:attrNameLst>
                                          <p:attrName>ppt_x</p:attrName>
                                        </p:attrNameLst>
                                      </p:cBhvr>
                                      <p:tavLst>
                                        <p:tav tm="0">
                                          <p:val>
                                            <p:strVal val="#ppt_x-.2"/>
                                          </p:val>
                                        </p:tav>
                                        <p:tav tm="100000">
                                          <p:val>
                                            <p:strVal val="#ppt_x"/>
                                          </p:val>
                                        </p:tav>
                                      </p:tavLst>
                                    </p:anim>
                                    <p:anim calcmode="lin" valueType="num">
                                      <p:cBhvr>
                                        <p:cTn id="66" dur="1000" fill="hold"/>
                                        <p:tgtEl>
                                          <p:spTgt spid="19482"/>
                                        </p:tgtEl>
                                        <p:attrNameLst>
                                          <p:attrName>ppt_y</p:attrName>
                                        </p:attrNameLst>
                                      </p:cBhvr>
                                      <p:tavLst>
                                        <p:tav tm="0">
                                          <p:val>
                                            <p:strVal val="#ppt_y"/>
                                          </p:val>
                                        </p:tav>
                                        <p:tav tm="100000">
                                          <p:val>
                                            <p:strVal val="#ppt_y"/>
                                          </p:val>
                                        </p:tav>
                                      </p:tavLst>
                                    </p:anim>
                                    <p:animEffect transition="in" filter="wipe(right)" prLst="gradientSize: 0.1">
                                      <p:cBhvr>
                                        <p:cTn id="67" dur="1000"/>
                                        <p:tgtEl>
                                          <p:spTgt spid="19482"/>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36"/>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37"/>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35"/>
                                        </p:tgtEl>
                                        <p:attrNameLst>
                                          <p:attrName>style.visibility</p:attrName>
                                        </p:attrNameLst>
                                      </p:cBhvr>
                                      <p:to>
                                        <p:strVal val="hidden"/>
                                      </p:to>
                                    </p:set>
                                  </p:childTnLst>
                                </p:cTn>
                              </p:par>
                              <p:par>
                                <p:cTn id="74" presetID="29"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1000" fill="hold"/>
                                        <p:tgtEl>
                                          <p:spTgt spid="21"/>
                                        </p:tgtEl>
                                        <p:attrNameLst>
                                          <p:attrName>ppt_x</p:attrName>
                                        </p:attrNameLst>
                                      </p:cBhvr>
                                      <p:tavLst>
                                        <p:tav tm="0">
                                          <p:val>
                                            <p:strVal val="#ppt_x-.2"/>
                                          </p:val>
                                        </p:tav>
                                        <p:tav tm="100000">
                                          <p:val>
                                            <p:strVal val="#ppt_x"/>
                                          </p:val>
                                        </p:tav>
                                      </p:tavLst>
                                    </p:anim>
                                    <p:anim calcmode="lin" valueType="num">
                                      <p:cBhvr>
                                        <p:cTn id="7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1"/>
                                        </p:tgtEl>
                                      </p:cBhvr>
                                    </p:animEffect>
                                  </p:childTnLst>
                                </p:cTn>
                              </p:par>
                              <p:par>
                                <p:cTn id="79" presetID="29"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1000" fill="hold"/>
                                        <p:tgtEl>
                                          <p:spTgt spid="22"/>
                                        </p:tgtEl>
                                        <p:attrNameLst>
                                          <p:attrName>ppt_x</p:attrName>
                                        </p:attrNameLst>
                                      </p:cBhvr>
                                      <p:tavLst>
                                        <p:tav tm="0">
                                          <p:val>
                                            <p:strVal val="#ppt_x-.2"/>
                                          </p:val>
                                        </p:tav>
                                        <p:tav tm="100000">
                                          <p:val>
                                            <p:strVal val="#ppt_x"/>
                                          </p:val>
                                        </p:tav>
                                      </p:tavLst>
                                    </p:anim>
                                    <p:anim calcmode="lin" valueType="num">
                                      <p:cBhvr>
                                        <p:cTn id="8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2"/>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19480"/>
                                        </p:tgtEl>
                                        <p:attrNameLst>
                                          <p:attrName>style.visibility</p:attrName>
                                        </p:attrNameLst>
                                      </p:cBhvr>
                                      <p:to>
                                        <p:strVal val="visible"/>
                                      </p:to>
                                    </p:set>
                                    <p:anim calcmode="lin" valueType="num">
                                      <p:cBhvr>
                                        <p:cTn id="86" dur="1000" fill="hold"/>
                                        <p:tgtEl>
                                          <p:spTgt spid="19480"/>
                                        </p:tgtEl>
                                        <p:attrNameLst>
                                          <p:attrName>ppt_x</p:attrName>
                                        </p:attrNameLst>
                                      </p:cBhvr>
                                      <p:tavLst>
                                        <p:tav tm="0">
                                          <p:val>
                                            <p:strVal val="#ppt_x-.2"/>
                                          </p:val>
                                        </p:tav>
                                        <p:tav tm="100000">
                                          <p:val>
                                            <p:strVal val="#ppt_x"/>
                                          </p:val>
                                        </p:tav>
                                      </p:tavLst>
                                    </p:anim>
                                    <p:anim calcmode="lin" valueType="num">
                                      <p:cBhvr>
                                        <p:cTn id="87" dur="1000" fill="hold"/>
                                        <p:tgtEl>
                                          <p:spTgt spid="19480"/>
                                        </p:tgtEl>
                                        <p:attrNameLst>
                                          <p:attrName>ppt_y</p:attrName>
                                        </p:attrNameLst>
                                      </p:cBhvr>
                                      <p:tavLst>
                                        <p:tav tm="0">
                                          <p:val>
                                            <p:strVal val="#ppt_y"/>
                                          </p:val>
                                        </p:tav>
                                        <p:tav tm="100000">
                                          <p:val>
                                            <p:strVal val="#ppt_y"/>
                                          </p:val>
                                        </p:tav>
                                      </p:tavLst>
                                    </p:anim>
                                    <p:animEffect transition="in" filter="wipe(right)" prLst="gradientSize: 0.1">
                                      <p:cBhvr>
                                        <p:cTn id="88" dur="1000"/>
                                        <p:tgtEl>
                                          <p:spTgt spid="19480"/>
                                        </p:tgtEl>
                                      </p:cBhvr>
                                    </p:animEffect>
                                  </p:childTnLst>
                                </p:cTn>
                              </p:par>
                              <p:par>
                                <p:cTn id="89" presetID="29" presetClass="entr" presetSubtype="0"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1000" fill="hold"/>
                                        <p:tgtEl>
                                          <p:spTgt spid="24"/>
                                        </p:tgtEl>
                                        <p:attrNameLst>
                                          <p:attrName>ppt_x</p:attrName>
                                        </p:attrNameLst>
                                      </p:cBhvr>
                                      <p:tavLst>
                                        <p:tav tm="0">
                                          <p:val>
                                            <p:strVal val="#ppt_x-.2"/>
                                          </p:val>
                                        </p:tav>
                                        <p:tav tm="100000">
                                          <p:val>
                                            <p:strVal val="#ppt_x"/>
                                          </p:val>
                                        </p:tav>
                                      </p:tavLst>
                                    </p:anim>
                                    <p:anim calcmode="lin" valueType="num">
                                      <p:cBhvr>
                                        <p:cTn id="92"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3" dur="1000"/>
                                        <p:tgtEl>
                                          <p:spTgt spid="24"/>
                                        </p:tgtEl>
                                      </p:cBhvr>
                                    </p:animEffect>
                                  </p:childTnLst>
                                </p:cTn>
                              </p:par>
                              <p:par>
                                <p:cTn id="94" presetID="29" presetClass="entr" presetSubtype="0" fill="hold" grpId="0" nodeType="withEffect">
                                  <p:stCondLst>
                                    <p:cond delay="0"/>
                                  </p:stCondLst>
                                  <p:childTnLst>
                                    <p:set>
                                      <p:cBhvr>
                                        <p:cTn id="95" dur="1" fill="hold">
                                          <p:stCondLst>
                                            <p:cond delay="0"/>
                                          </p:stCondLst>
                                        </p:cTn>
                                        <p:tgtEl>
                                          <p:spTgt spid="19481"/>
                                        </p:tgtEl>
                                        <p:attrNameLst>
                                          <p:attrName>style.visibility</p:attrName>
                                        </p:attrNameLst>
                                      </p:cBhvr>
                                      <p:to>
                                        <p:strVal val="visible"/>
                                      </p:to>
                                    </p:set>
                                    <p:anim calcmode="lin" valueType="num">
                                      <p:cBhvr>
                                        <p:cTn id="96" dur="1000" fill="hold"/>
                                        <p:tgtEl>
                                          <p:spTgt spid="19481"/>
                                        </p:tgtEl>
                                        <p:attrNameLst>
                                          <p:attrName>ppt_x</p:attrName>
                                        </p:attrNameLst>
                                      </p:cBhvr>
                                      <p:tavLst>
                                        <p:tav tm="0">
                                          <p:val>
                                            <p:strVal val="#ppt_x-.2"/>
                                          </p:val>
                                        </p:tav>
                                        <p:tav tm="100000">
                                          <p:val>
                                            <p:strVal val="#ppt_x"/>
                                          </p:val>
                                        </p:tav>
                                      </p:tavLst>
                                    </p:anim>
                                    <p:anim calcmode="lin" valueType="num">
                                      <p:cBhvr>
                                        <p:cTn id="97" dur="1000" fill="hold"/>
                                        <p:tgtEl>
                                          <p:spTgt spid="19481"/>
                                        </p:tgtEl>
                                        <p:attrNameLst>
                                          <p:attrName>ppt_y</p:attrName>
                                        </p:attrNameLst>
                                      </p:cBhvr>
                                      <p:tavLst>
                                        <p:tav tm="0">
                                          <p:val>
                                            <p:strVal val="#ppt_y"/>
                                          </p:val>
                                        </p:tav>
                                        <p:tav tm="100000">
                                          <p:val>
                                            <p:strVal val="#ppt_y"/>
                                          </p:val>
                                        </p:tav>
                                      </p:tavLst>
                                    </p:anim>
                                    <p:animEffect transition="in" filter="wipe(right)" prLst="gradientSize: 0.1">
                                      <p:cBhvr>
                                        <p:cTn id="98" dur="1000"/>
                                        <p:tgtEl>
                                          <p:spTgt spid="1948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19482"/>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1"/>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9480"/>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4"/>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94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460" grpId="0" animBg="1"/>
      <p:bldP spid="26" grpId="0" animBg="1"/>
      <p:bldP spid="27" grpId="0" animBg="1"/>
      <p:bldP spid="28" grpId="0" animBg="1"/>
      <p:bldP spid="19475" grpId="0"/>
      <p:bldP spid="19476" grpId="0" animBg="1"/>
      <p:bldP spid="21" grpId="0" animBg="1"/>
      <p:bldP spid="21" grpId="1" animBg="1"/>
      <p:bldP spid="22" grpId="0" animBg="1"/>
      <p:bldP spid="22" grpId="1" animBg="1"/>
      <p:bldP spid="24" grpId="0" animBg="1"/>
      <p:bldP spid="24" grpId="1" animBg="1"/>
      <p:bldP spid="19480" grpId="0"/>
      <p:bldP spid="19480" grpId="1"/>
      <p:bldP spid="19481" grpId="0"/>
      <p:bldP spid="19481" grpId="1"/>
      <p:bldP spid="19482" grpId="0"/>
      <p:bldP spid="19482" grpId="1"/>
      <p:bldP spid="35" grpId="0"/>
      <p:bldP spid="35" grpId="1"/>
      <p:bldP spid="36" grpId="0"/>
      <p:bldP spid="36" grpId="1"/>
      <p:bldP spid="37" grpId="0"/>
      <p:bldP spid="3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bwMode="auto">
          <a:xfrm>
            <a:off x="254142" y="1164716"/>
            <a:ext cx="8407893" cy="4964621"/>
          </a:xfrm>
        </p:spPr>
        <p:txBody>
          <a:bodyPr vert="horz" wrap="square" lIns="91440" tIns="45720" rIns="91440" bIns="45720" numCol="1" anchor="t" anchorCtr="0" compatLnSpc="1">
            <a:prstTxWarp prst="textNoShape">
              <a:avLst/>
            </a:prstTxWarp>
            <a:normAutofit fontScale="92500" lnSpcReduction="10000"/>
          </a:bodyPr>
          <a:lstStyle/>
          <a:p>
            <a:pPr>
              <a:defRPr/>
            </a:pPr>
            <a:r>
              <a:rPr lang="en-US" sz="2800" b="0" dirty="0" smtClean="0"/>
              <a:t>You don’t get to skip any stages</a:t>
            </a:r>
            <a:br>
              <a:rPr lang="en-US" sz="2800" b="0" dirty="0" smtClean="0"/>
            </a:br>
            <a:endParaRPr lang="en-US" sz="2800" b="0" dirty="0" smtClean="0"/>
          </a:p>
          <a:p>
            <a:pPr>
              <a:defRPr/>
            </a:pPr>
            <a:r>
              <a:rPr lang="en-US" sz="2800" b="0" dirty="0" smtClean="0"/>
              <a:t>Do the “</a:t>
            </a:r>
            <a:r>
              <a:rPr lang="en-US" sz="2800" b="0" i="1" dirty="0" smtClean="0"/>
              <a:t>right work</a:t>
            </a:r>
            <a:r>
              <a:rPr lang="en-US" sz="2800" b="0" dirty="0" smtClean="0"/>
              <a:t>” for the stage</a:t>
            </a:r>
            <a:br>
              <a:rPr lang="en-US" sz="2800" b="0" dirty="0" smtClean="0"/>
            </a:br>
            <a:endParaRPr lang="en-US" sz="2800" b="0" dirty="0" smtClean="0"/>
          </a:p>
          <a:p>
            <a:pPr>
              <a:defRPr/>
            </a:pPr>
            <a:r>
              <a:rPr lang="en-US" sz="2800" b="0" dirty="0" smtClean="0"/>
              <a:t>Exploration and installation</a:t>
            </a:r>
            <a:br>
              <a:rPr lang="en-US" sz="2800" b="0" dirty="0" smtClean="0"/>
            </a:br>
            <a:r>
              <a:rPr lang="en-US" sz="2800" b="0" dirty="0" smtClean="0"/>
              <a:t>stages are (often) neglected</a:t>
            </a:r>
            <a:br>
              <a:rPr lang="en-US" sz="2800" b="0" dirty="0" smtClean="0"/>
            </a:br>
            <a:endParaRPr lang="en-US" sz="2800" b="0" dirty="0" smtClean="0"/>
          </a:p>
          <a:p>
            <a:pPr>
              <a:defRPr/>
            </a:pPr>
            <a:r>
              <a:rPr lang="en-US" sz="2800" b="0" dirty="0" smtClean="0"/>
              <a:t>Always in “exploration” stage </a:t>
            </a:r>
            <a:br>
              <a:rPr lang="en-US" sz="2800" b="0" dirty="0" smtClean="0"/>
            </a:br>
            <a:r>
              <a:rPr lang="en-US" sz="2800" b="0" dirty="0" smtClean="0"/>
              <a:t>with somebody, somewhere</a:t>
            </a:r>
            <a:br>
              <a:rPr lang="en-US" sz="2800" b="0" dirty="0" smtClean="0"/>
            </a:br>
            <a:endParaRPr lang="en-US" sz="2800" b="0" dirty="0" smtClean="0"/>
          </a:p>
          <a:p>
            <a:pPr>
              <a:defRPr/>
            </a:pPr>
            <a:r>
              <a:rPr lang="en-US" sz="2800" b="0" dirty="0" smtClean="0"/>
              <a:t>Stages are not necessarily linear;</a:t>
            </a:r>
            <a:br>
              <a:rPr lang="en-US" sz="2800" b="0" dirty="0" smtClean="0"/>
            </a:br>
            <a:r>
              <a:rPr lang="en-US" sz="2800" b="0" dirty="0" smtClean="0"/>
              <a:t>they can be iterative and </a:t>
            </a:r>
            <a:br>
              <a:rPr lang="en-US" sz="2800" b="0" dirty="0" smtClean="0"/>
            </a:br>
            <a:r>
              <a:rPr lang="en-US" sz="2800" b="0" dirty="0" smtClean="0"/>
              <a:t>overlapping</a:t>
            </a:r>
          </a:p>
        </p:txBody>
      </p:sp>
      <p:sp>
        <p:nvSpPr>
          <p:cNvPr id="3" name="Title 1"/>
          <p:cNvSpPr>
            <a:spLocks noGrp="1"/>
          </p:cNvSpPr>
          <p:nvPr>
            <p:ph type="title"/>
          </p:nvPr>
        </p:nvSpPr>
        <p:spPr bwMode="auto">
          <a:xfrm>
            <a:off x="257174" y="76200"/>
            <a:ext cx="8886825" cy="695326"/>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2400" dirty="0" smtClean="0"/>
              <a:t>Lessons Learned </a:t>
            </a:r>
            <a:r>
              <a:rPr lang="en-US" sz="2400" i="1" dirty="0" smtClean="0"/>
              <a:t>(approx. time 12:35-12:48);</a:t>
            </a:r>
            <a:br>
              <a:rPr lang="en-US" sz="2400" i="1" dirty="0" smtClean="0"/>
            </a:br>
            <a:r>
              <a:rPr lang="en-US" sz="2400" i="1" dirty="0" smtClean="0"/>
              <a:t>no narration in recording (read slide for content)</a:t>
            </a:r>
          </a:p>
        </p:txBody>
      </p:sp>
      <p:pic>
        <p:nvPicPr>
          <p:cNvPr id="4" name="Picture 4"/>
          <p:cNvPicPr>
            <a:picLocks noChangeAspect="1" noChangeArrowheads="1"/>
          </p:cNvPicPr>
          <p:nvPr/>
        </p:nvPicPr>
        <p:blipFill>
          <a:blip r:embed="rId3" cstate="print"/>
          <a:srcRect/>
          <a:stretch>
            <a:fillRect/>
          </a:stretch>
        </p:blipFill>
        <p:spPr>
          <a:xfrm>
            <a:off x="5967412" y="1567031"/>
            <a:ext cx="2651760" cy="3890793"/>
          </a:xfrm>
          <a:prstGeom prst="rect">
            <a:avLst/>
          </a:prstGeom>
        </p:spPr>
      </p:pic>
    </p:spTree>
    <p:extLst>
      <p:ext uri="{BB962C8B-B14F-4D97-AF65-F5344CB8AC3E}">
        <p14:creationId xmlns:p14="http://schemas.microsoft.com/office/powerpoint/2010/main" val="1000620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Fidelity Over Time</a:t>
            </a:r>
            <a:endParaRPr lang="en-US" dirty="0"/>
          </a:p>
        </p:txBody>
      </p:sp>
      <p:pic>
        <p:nvPicPr>
          <p:cNvPr id="4" name="Picture 3"/>
          <p:cNvPicPr>
            <a:picLocks noChangeAspect="1"/>
          </p:cNvPicPr>
          <p:nvPr/>
        </p:nvPicPr>
        <p:blipFill>
          <a:blip r:embed="rId3"/>
          <a:stretch>
            <a:fillRect/>
          </a:stretch>
        </p:blipFill>
        <p:spPr>
          <a:xfrm>
            <a:off x="351357" y="1145909"/>
            <a:ext cx="7727367" cy="3976705"/>
          </a:xfrm>
          <a:prstGeom prst="rect">
            <a:avLst/>
          </a:prstGeom>
        </p:spPr>
      </p:pic>
      <p:pic>
        <p:nvPicPr>
          <p:cNvPr id="6" name="Picture 5"/>
          <p:cNvPicPr>
            <a:picLocks noChangeAspect="1"/>
          </p:cNvPicPr>
          <p:nvPr/>
        </p:nvPicPr>
        <p:blipFill>
          <a:blip r:embed="rId4"/>
          <a:stretch>
            <a:fillRect/>
          </a:stretch>
        </p:blipFill>
        <p:spPr>
          <a:xfrm>
            <a:off x="924661" y="5214619"/>
            <a:ext cx="3554033" cy="1382124"/>
          </a:xfrm>
          <a:prstGeom prst="rect">
            <a:avLst/>
          </a:prstGeom>
        </p:spPr>
      </p:pic>
    </p:spTree>
    <p:extLst>
      <p:ext uri="{BB962C8B-B14F-4D97-AF65-F5344CB8AC3E}">
        <p14:creationId xmlns:p14="http://schemas.microsoft.com/office/powerpoint/2010/main" val="3588112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1"/>
            <a:ext cx="8175008" cy="6131255"/>
          </a:xfrm>
          <a:prstGeom prst="rect">
            <a:avLst/>
          </a:prstGeom>
        </p:spPr>
      </p:pic>
      <p:sp>
        <p:nvSpPr>
          <p:cNvPr id="5" name="Rectangle 4"/>
          <p:cNvSpPr/>
          <p:nvPr/>
        </p:nvSpPr>
        <p:spPr>
          <a:xfrm>
            <a:off x="1" y="6332560"/>
            <a:ext cx="6632812" cy="523220"/>
          </a:xfrm>
          <a:prstGeom prst="rect">
            <a:avLst/>
          </a:prstGeom>
        </p:spPr>
        <p:txBody>
          <a:bodyPr wrap="square">
            <a:spAutoFit/>
          </a:bodyPr>
          <a:lstStyle/>
          <a:p>
            <a:r>
              <a:rPr lang="en-US" sz="1400" dirty="0">
                <a:solidFill>
                  <a:srgbClr val="5C6670"/>
                </a:solidFill>
                <a:hlinkClick r:id="rId4"/>
              </a:rPr>
              <a:t>http://</a:t>
            </a:r>
            <a:r>
              <a:rPr lang="en-US" sz="1400" dirty="0" smtClean="0">
                <a:solidFill>
                  <a:srgbClr val="5C6670"/>
                </a:solidFill>
                <a:hlinkClick r:id="rId4"/>
              </a:rPr>
              <a:t>www.healingtoolbox.org/hol-psy-blog/551-managing-complex-change-infographic-for-successful-change-making</a:t>
            </a:r>
            <a:r>
              <a:rPr lang="en-US" sz="1400" dirty="0" smtClean="0">
                <a:solidFill>
                  <a:srgbClr val="5C6670"/>
                </a:solidFill>
              </a:rPr>
              <a:t> </a:t>
            </a:r>
            <a:endParaRPr lang="en-US" sz="1400" dirty="0">
              <a:solidFill>
                <a:srgbClr val="5C6670"/>
              </a:solidFill>
            </a:endParaRPr>
          </a:p>
        </p:txBody>
      </p:sp>
      <p:sp>
        <p:nvSpPr>
          <p:cNvPr id="2" name="Rounded Rectangle 1"/>
          <p:cNvSpPr/>
          <p:nvPr/>
        </p:nvSpPr>
        <p:spPr>
          <a:xfrm>
            <a:off x="4430110" y="1024759"/>
            <a:ext cx="1355835" cy="465082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51858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996042" y="1202400"/>
            <a:ext cx="7519307" cy="5037025"/>
          </a:xfrm>
        </p:spPr>
        <p:txBody>
          <a:bodyPr/>
          <a:lstStyle/>
          <a:p>
            <a:pPr marL="514350" indent="-514350">
              <a:lnSpc>
                <a:spcPct val="100000"/>
              </a:lnSpc>
              <a:buFont typeface="+mj-lt"/>
              <a:buAutoNum type="romanUcPeriod"/>
            </a:pPr>
            <a:r>
              <a:rPr lang="en-US" sz="2600" dirty="0" smtClean="0"/>
              <a:t>Introduction </a:t>
            </a:r>
          </a:p>
          <a:p>
            <a:pPr marL="514350" indent="-514350">
              <a:lnSpc>
                <a:spcPct val="100000"/>
              </a:lnSpc>
              <a:buFont typeface="+mj-lt"/>
              <a:buAutoNum type="romanUcPeriod"/>
            </a:pPr>
            <a:r>
              <a:rPr lang="en-US" sz="2600" dirty="0" smtClean="0"/>
              <a:t>MLT Capacity-Building</a:t>
            </a:r>
          </a:p>
          <a:p>
            <a:pPr marL="971550" lvl="1" indent="-514350">
              <a:lnSpc>
                <a:spcPct val="100000"/>
              </a:lnSpc>
              <a:buFont typeface="+mj-lt"/>
              <a:buAutoNum type="alphaUcPeriod"/>
            </a:pPr>
            <a:r>
              <a:rPr lang="en-US" sz="2400" dirty="0" smtClean="0">
                <a:solidFill>
                  <a:schemeClr val="accent2">
                    <a:lumMod val="75000"/>
                  </a:schemeClr>
                </a:solidFill>
              </a:rPr>
              <a:t>Implementation Practice &amp; Science</a:t>
            </a:r>
          </a:p>
          <a:p>
            <a:pPr marL="971550" lvl="1" indent="-514350">
              <a:lnSpc>
                <a:spcPct val="100000"/>
              </a:lnSpc>
              <a:buFont typeface="+mj-lt"/>
              <a:buAutoNum type="alphaUcPeriod"/>
            </a:pPr>
            <a:r>
              <a:rPr lang="en-US" sz="2400" dirty="0" smtClean="0">
                <a:solidFill>
                  <a:schemeClr val="accent2">
                    <a:lumMod val="75000"/>
                  </a:schemeClr>
                </a:solidFill>
              </a:rPr>
              <a:t>Implementation Stages</a:t>
            </a:r>
          </a:p>
          <a:p>
            <a:pPr marL="971550" lvl="1" indent="-514350">
              <a:lnSpc>
                <a:spcPct val="100000"/>
              </a:lnSpc>
              <a:buFont typeface="+mj-lt"/>
              <a:buAutoNum type="alphaUcPeriod"/>
            </a:pPr>
            <a:r>
              <a:rPr lang="en-US" sz="2400" dirty="0" smtClean="0">
                <a:solidFill>
                  <a:schemeClr val="accent2">
                    <a:lumMod val="75000"/>
                  </a:schemeClr>
                </a:solidFill>
              </a:rPr>
              <a:t>MLT – Exploration Stage</a:t>
            </a:r>
          </a:p>
          <a:p>
            <a:pPr marL="971550" lvl="1" indent="-514350">
              <a:lnSpc>
                <a:spcPct val="100000"/>
              </a:lnSpc>
              <a:buFont typeface="+mj-lt"/>
              <a:buAutoNum type="alphaUcPeriod"/>
            </a:pPr>
            <a:r>
              <a:rPr lang="en-US" sz="2400" dirty="0" smtClean="0">
                <a:solidFill>
                  <a:schemeClr val="accent2">
                    <a:lumMod val="75000"/>
                  </a:schemeClr>
                </a:solidFill>
              </a:rPr>
              <a:t>Readiness</a:t>
            </a:r>
          </a:p>
          <a:p>
            <a:pPr marL="514350" indent="-514350">
              <a:lnSpc>
                <a:spcPct val="100000"/>
              </a:lnSpc>
              <a:buFont typeface="+mj-lt"/>
              <a:buAutoNum type="romanUcPeriod"/>
            </a:pPr>
            <a:r>
              <a:rPr lang="en-US" sz="2600" dirty="0" smtClean="0"/>
              <a:t>PD Planning – Colorado Evidence-Based Personnel Development Rubric</a:t>
            </a:r>
          </a:p>
          <a:p>
            <a:pPr marL="514350" indent="-514350">
              <a:lnSpc>
                <a:spcPct val="100000"/>
              </a:lnSpc>
              <a:buFont typeface="+mj-lt"/>
              <a:buAutoNum type="romanUcPeriod"/>
            </a:pPr>
            <a:r>
              <a:rPr lang="en-US" sz="2600" dirty="0"/>
              <a:t>MLT </a:t>
            </a:r>
            <a:r>
              <a:rPr lang="en-US" sz="2600" dirty="0" smtClean="0"/>
              <a:t>Self-Assessment Assignment</a:t>
            </a:r>
          </a:p>
          <a:p>
            <a:pPr marL="971550" lvl="1" indent="-514350">
              <a:buFont typeface="+mj-lt"/>
              <a:buAutoNum type="romanUcPeriod"/>
            </a:pPr>
            <a:endParaRPr lang="en-US" dirty="0" smtClean="0"/>
          </a:p>
          <a:p>
            <a:pPr marL="514350" indent="-514350">
              <a:buFont typeface="+mj-lt"/>
              <a:buAutoNum type="romanUcPeriod"/>
            </a:pPr>
            <a:endParaRPr lang="en-US" dirty="0" smtClean="0"/>
          </a:p>
          <a:p>
            <a:pPr marL="457200" indent="-457200">
              <a:buFont typeface="+mj-lt"/>
              <a:buAutoNum type="romanUcPeriod"/>
            </a:pPr>
            <a:endParaRPr lang="en-US" dirty="0"/>
          </a:p>
        </p:txBody>
      </p:sp>
      <p:sp>
        <p:nvSpPr>
          <p:cNvPr id="3" name="Title 2"/>
          <p:cNvSpPr>
            <a:spLocks noGrp="1"/>
          </p:cNvSpPr>
          <p:nvPr>
            <p:ph type="title"/>
          </p:nvPr>
        </p:nvSpPr>
        <p:spPr/>
        <p:txBody>
          <a:bodyPr/>
          <a:lstStyle/>
          <a:p>
            <a:r>
              <a:rPr lang="en-US" dirty="0" smtClean="0"/>
              <a:t>Outline of this Learning Experience</a:t>
            </a:r>
            <a:endParaRPr lang="en-US" dirty="0"/>
          </a:p>
        </p:txBody>
      </p:sp>
    </p:spTree>
    <p:extLst>
      <p:ext uri="{BB962C8B-B14F-4D97-AF65-F5344CB8AC3E}">
        <p14:creationId xmlns:p14="http://schemas.microsoft.com/office/powerpoint/2010/main" val="3812794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79418"/>
            <a:ext cx="7886700" cy="2783782"/>
          </a:xfrm>
        </p:spPr>
        <p:txBody>
          <a:bodyPr>
            <a:noAutofit/>
          </a:bodyPr>
          <a:lstStyle/>
          <a:p>
            <a:pPr marL="971550" lvl="1" indent="-514350">
              <a:buFont typeface="+mj-lt"/>
              <a:buAutoNum type="romanUcPeriod"/>
            </a:pPr>
            <a:r>
              <a:rPr lang="en-US" sz="3400" dirty="0">
                <a:latin typeface="Museo Slab 500" pitchFamily="50" charset="0"/>
              </a:rPr>
              <a:t>Implementation Practice &amp; Science</a:t>
            </a:r>
          </a:p>
          <a:p>
            <a:pPr marL="971550" lvl="1" indent="-514350">
              <a:buFont typeface="+mj-lt"/>
              <a:buAutoNum type="romanUcPeriod"/>
            </a:pPr>
            <a:r>
              <a:rPr lang="en-US" sz="3400" dirty="0">
                <a:latin typeface="Museo Slab 500" pitchFamily="50" charset="0"/>
              </a:rPr>
              <a:t>Implementation Stages</a:t>
            </a:r>
          </a:p>
          <a:p>
            <a:pPr marL="971550" lvl="1" indent="-514350">
              <a:buFont typeface="+mj-lt"/>
              <a:buAutoNum type="romanUcPeriod"/>
            </a:pPr>
            <a:r>
              <a:rPr lang="en-US" sz="3400" dirty="0">
                <a:solidFill>
                  <a:srgbClr val="EF7521"/>
                </a:solidFill>
                <a:latin typeface="Museo Slab 500" pitchFamily="50" charset="0"/>
              </a:rPr>
              <a:t>MLT </a:t>
            </a:r>
            <a:r>
              <a:rPr lang="en-US" sz="3400" dirty="0" smtClean="0">
                <a:solidFill>
                  <a:srgbClr val="EF7521"/>
                </a:solidFill>
                <a:latin typeface="Museo Slab 500" pitchFamily="50" charset="0"/>
              </a:rPr>
              <a:t>Capacity-Building</a:t>
            </a:r>
            <a:endParaRPr lang="en-US" sz="3400" dirty="0">
              <a:solidFill>
                <a:srgbClr val="EF7521"/>
              </a:solidFill>
              <a:latin typeface="Museo Slab 500" pitchFamily="50" charset="0"/>
            </a:endParaRPr>
          </a:p>
          <a:p>
            <a:pPr marL="971550" lvl="1" indent="-514350">
              <a:buFont typeface="+mj-lt"/>
              <a:buAutoNum type="romanUcPeriod"/>
            </a:pPr>
            <a:r>
              <a:rPr lang="en-US" sz="3400" dirty="0" smtClean="0">
                <a:latin typeface="Museo Slab 500" pitchFamily="50" charset="0"/>
              </a:rPr>
              <a:t>Readiness</a:t>
            </a:r>
            <a:endParaRPr lang="en-US" sz="3400" dirty="0">
              <a:latin typeface="Museo Slab 500" pitchFamily="50" charset="0"/>
            </a:endParaRPr>
          </a:p>
        </p:txBody>
      </p:sp>
    </p:spTree>
    <p:extLst>
      <p:ext uri="{BB962C8B-B14F-4D97-AF65-F5344CB8AC3E}">
        <p14:creationId xmlns:p14="http://schemas.microsoft.com/office/powerpoint/2010/main" val="2310124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70744"/>
            <a:ext cx="7886700" cy="5068681"/>
          </a:xfrm>
          <a:prstGeom prst="rect">
            <a:avLst/>
          </a:prstGeom>
        </p:spPr>
        <p:txBody>
          <a:bodyPr/>
          <a:lstStyle/>
          <a:p>
            <a:r>
              <a:rPr lang="en-US" sz="2800" dirty="0" smtClean="0"/>
              <a:t>System-wide; every stakeholder </a:t>
            </a:r>
          </a:p>
          <a:p>
            <a:pPr lvl="1"/>
            <a:r>
              <a:rPr lang="en-US" sz="2400" dirty="0" smtClean="0"/>
              <a:t>Create readiness:</a:t>
            </a:r>
            <a:br>
              <a:rPr lang="en-US" sz="2400" dirty="0" smtClean="0"/>
            </a:br>
            <a:r>
              <a:rPr lang="en-US" sz="2400" dirty="0" smtClean="0"/>
              <a:t>Culture of commitment</a:t>
            </a:r>
          </a:p>
          <a:p>
            <a:r>
              <a:rPr lang="en-US" sz="2800" dirty="0" smtClean="0"/>
              <a:t>Ongoing Support; capacity-building </a:t>
            </a:r>
          </a:p>
          <a:p>
            <a:pPr lvl="1"/>
            <a:r>
              <a:rPr lang="en-US" sz="2400" dirty="0" smtClean="0"/>
              <a:t>Personnel Development</a:t>
            </a:r>
          </a:p>
          <a:p>
            <a:pPr marL="45720" indent="0">
              <a:buNone/>
            </a:pPr>
            <a:endParaRPr lang="en-US" sz="1600" dirty="0" smtClean="0"/>
          </a:p>
        </p:txBody>
      </p:sp>
      <p:sp>
        <p:nvSpPr>
          <p:cNvPr id="3" name="Title 2"/>
          <p:cNvSpPr>
            <a:spLocks noGrp="1"/>
          </p:cNvSpPr>
          <p:nvPr>
            <p:ph type="title"/>
          </p:nvPr>
        </p:nvSpPr>
        <p:spPr>
          <a:xfrm>
            <a:off x="192024" y="192024"/>
            <a:ext cx="7886700" cy="521208"/>
          </a:xfrm>
        </p:spPr>
        <p:txBody>
          <a:bodyPr/>
          <a:lstStyle/>
          <a:p>
            <a:r>
              <a:rPr lang="en-US" dirty="0" smtClean="0"/>
              <a:t>Enabling Change</a:t>
            </a:r>
            <a:endParaRPr lang="en-US" dirty="0"/>
          </a:p>
        </p:txBody>
      </p:sp>
      <p:sp>
        <p:nvSpPr>
          <p:cNvPr id="6" name="Rectangle 5"/>
          <p:cNvSpPr/>
          <p:nvPr/>
        </p:nvSpPr>
        <p:spPr>
          <a:xfrm>
            <a:off x="500555" y="4434597"/>
            <a:ext cx="8142889" cy="1692771"/>
          </a:xfrm>
          <a:prstGeom prst="rect">
            <a:avLst/>
          </a:prstGeom>
        </p:spPr>
        <p:txBody>
          <a:bodyPr wrap="square">
            <a:spAutoFit/>
          </a:bodyPr>
          <a:lstStyle/>
          <a:p>
            <a:pPr marL="45720" algn="ctr"/>
            <a:r>
              <a:rPr lang="en-US" sz="2800" dirty="0">
                <a:solidFill>
                  <a:srgbClr val="7030A0"/>
                </a:solidFill>
              </a:rPr>
              <a:t>“For every increment of performance I demand of you, I have an equal responsibility to provide you with the capacity to meet that expectation.” </a:t>
            </a:r>
          </a:p>
          <a:p>
            <a:pPr marL="45720" algn="ctr"/>
            <a:r>
              <a:rPr lang="en-US" sz="2000" dirty="0">
                <a:solidFill>
                  <a:srgbClr val="5C6670"/>
                </a:solidFill>
              </a:rPr>
              <a:t>(Elmore, 2002)</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548442">
            <a:off x="6302491" y="1062618"/>
            <a:ext cx="2912768" cy="2905941"/>
          </a:xfrm>
          <a:prstGeom prst="rect">
            <a:avLst/>
          </a:prstGeom>
        </p:spPr>
      </p:pic>
      <p:cxnSp>
        <p:nvCxnSpPr>
          <p:cNvPr id="5" name="Straight Connector 4"/>
          <p:cNvCxnSpPr/>
          <p:nvPr/>
        </p:nvCxnSpPr>
        <p:spPr>
          <a:xfrm>
            <a:off x="836441" y="4143382"/>
            <a:ext cx="72991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02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171575"/>
            <a:ext cx="4783853" cy="4954904"/>
          </a:xfrm>
        </p:spPr>
        <p:txBody>
          <a:bodyPr>
            <a:normAutofit/>
          </a:bodyPr>
          <a:lstStyle/>
          <a:p>
            <a:pPr marL="45720" indent="0">
              <a:buNone/>
            </a:pPr>
            <a:r>
              <a:rPr lang="en-US" sz="3200" dirty="0" smtClean="0">
                <a:solidFill>
                  <a:schemeClr val="accent5">
                    <a:lumMod val="75000"/>
                  </a:schemeClr>
                </a:solidFill>
              </a:rPr>
              <a:t>Important Initial </a:t>
            </a:r>
            <a:r>
              <a:rPr lang="en-US" sz="3200" dirty="0">
                <a:solidFill>
                  <a:schemeClr val="accent5">
                    <a:lumMod val="75000"/>
                  </a:schemeClr>
                </a:solidFill>
              </a:rPr>
              <a:t>Tasks </a:t>
            </a:r>
          </a:p>
          <a:p>
            <a:r>
              <a:rPr lang="en-US" b="0" dirty="0" smtClean="0"/>
              <a:t>Develop </a:t>
            </a:r>
            <a:r>
              <a:rPr lang="en-US" b="0" dirty="0"/>
              <a:t>the Capacity to Implement Well</a:t>
            </a:r>
          </a:p>
          <a:p>
            <a:r>
              <a:rPr lang="en-US" b="0" dirty="0"/>
              <a:t>Create alignment </a:t>
            </a:r>
            <a:r>
              <a:rPr lang="en-US" b="0" dirty="0" smtClean="0"/>
              <a:t>and</a:t>
            </a:r>
            <a:br>
              <a:rPr lang="en-US" b="0" dirty="0" smtClean="0"/>
            </a:br>
            <a:r>
              <a:rPr lang="en-US" b="0" dirty="0" smtClean="0"/>
              <a:t>Common </a:t>
            </a:r>
            <a:r>
              <a:rPr lang="en-US" b="0" dirty="0"/>
              <a:t>language </a:t>
            </a:r>
          </a:p>
          <a:p>
            <a:r>
              <a:rPr lang="en-US" b="0" dirty="0"/>
              <a:t>Define initiative</a:t>
            </a:r>
          </a:p>
          <a:p>
            <a:r>
              <a:rPr lang="en-US" b="0" dirty="0"/>
              <a:t>Create process to </a:t>
            </a:r>
            <a:r>
              <a:rPr lang="en-US" b="0" dirty="0" smtClean="0"/>
              <a:t>support</a:t>
            </a:r>
            <a:br>
              <a:rPr lang="en-US" b="0" dirty="0" smtClean="0"/>
            </a:br>
            <a:r>
              <a:rPr lang="en-US" b="0" dirty="0" smtClean="0"/>
              <a:t>and </a:t>
            </a:r>
            <a:r>
              <a:rPr lang="en-US" b="0" dirty="0"/>
              <a:t>problem-solve</a:t>
            </a:r>
          </a:p>
          <a:p>
            <a:r>
              <a:rPr lang="en-US" b="0" dirty="0"/>
              <a:t>Create common goal to implement effectively</a:t>
            </a:r>
          </a:p>
          <a:p>
            <a:r>
              <a:rPr lang="en-US" b="0" dirty="0"/>
              <a:t>Operationalize definitions</a:t>
            </a:r>
          </a:p>
        </p:txBody>
      </p:sp>
      <p:sp>
        <p:nvSpPr>
          <p:cNvPr id="2" name="Title 1"/>
          <p:cNvSpPr>
            <a:spLocks noGrp="1"/>
          </p:cNvSpPr>
          <p:nvPr>
            <p:ph type="title"/>
          </p:nvPr>
        </p:nvSpPr>
        <p:spPr/>
        <p:txBody>
          <a:bodyPr>
            <a:normAutofit/>
          </a:bodyPr>
          <a:lstStyle/>
          <a:p>
            <a:r>
              <a:rPr lang="en-US" dirty="0" smtClean="0"/>
              <a:t>Leadership Teams </a:t>
            </a:r>
            <a:r>
              <a:rPr lang="en-US" sz="2600" dirty="0" smtClean="0"/>
              <a:t>(</a:t>
            </a:r>
            <a:r>
              <a:rPr lang="en-US" sz="2600" dirty="0" err="1" smtClean="0">
                <a:solidFill>
                  <a:srgbClr val="FFFFFF"/>
                </a:solidFill>
              </a:rPr>
              <a:t>Fixsen</a:t>
            </a:r>
            <a:r>
              <a:rPr lang="en-US" sz="2600" dirty="0">
                <a:solidFill>
                  <a:srgbClr val="FFFFFF"/>
                </a:solidFill>
              </a:rPr>
              <a:t>, </a:t>
            </a:r>
            <a:r>
              <a:rPr lang="en-US" sz="2600" dirty="0" err="1">
                <a:solidFill>
                  <a:srgbClr val="FFFFFF"/>
                </a:solidFill>
              </a:rPr>
              <a:t>Blase</a:t>
            </a:r>
            <a:r>
              <a:rPr lang="en-US" sz="2600" dirty="0">
                <a:solidFill>
                  <a:srgbClr val="FFFFFF"/>
                </a:solidFill>
              </a:rPr>
              <a:t>, </a:t>
            </a:r>
            <a:r>
              <a:rPr lang="en-US" sz="2600" dirty="0" smtClean="0">
                <a:solidFill>
                  <a:srgbClr val="FFFFFF"/>
                </a:solidFill>
              </a:rPr>
              <a:t>2012)</a:t>
            </a:r>
            <a:endParaRPr lang="en-US" sz="26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50128" y="2157413"/>
            <a:ext cx="3716165" cy="24774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221" y="292797"/>
            <a:ext cx="914400" cy="914400"/>
          </a:xfrm>
          <a:prstGeom prst="rect">
            <a:avLst/>
          </a:prstGeom>
        </p:spPr>
      </p:pic>
    </p:spTree>
    <p:extLst>
      <p:ext uri="{BB962C8B-B14F-4D97-AF65-F5344CB8AC3E}">
        <p14:creationId xmlns:p14="http://schemas.microsoft.com/office/powerpoint/2010/main" val="7840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arn(inVertic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arn(inVertic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arn(inVertic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smtClean="0">
                <a:solidFill>
                  <a:schemeClr val="accent2">
                    <a:lumMod val="75000"/>
                  </a:schemeClr>
                </a:solidFill>
              </a:rPr>
              <a:t>Composition</a:t>
            </a:r>
            <a:r>
              <a:rPr lang="en-US" sz="2600" dirty="0">
                <a:solidFill>
                  <a:schemeClr val="accent2">
                    <a:lumMod val="75000"/>
                  </a:schemeClr>
                </a:solidFill>
              </a:rPr>
              <a:t>: </a:t>
            </a:r>
            <a:r>
              <a:rPr lang="en-US" sz="2600" dirty="0"/>
              <a:t>R</a:t>
            </a:r>
            <a:r>
              <a:rPr lang="en-US" sz="2600" dirty="0" smtClean="0"/>
              <a:t>oles </a:t>
            </a:r>
            <a:r>
              <a:rPr lang="en-US" sz="2600" dirty="0"/>
              <a:t>and responsibilities, </a:t>
            </a:r>
            <a:r>
              <a:rPr lang="en-US" sz="2600" dirty="0" smtClean="0"/>
              <a:t/>
            </a:r>
            <a:br>
              <a:rPr lang="en-US" sz="2600" dirty="0" smtClean="0"/>
            </a:br>
            <a:r>
              <a:rPr lang="en-US" sz="2600" dirty="0" smtClean="0"/>
              <a:t>whose </a:t>
            </a:r>
            <a:r>
              <a:rPr lang="en-US" sz="2600" dirty="0"/>
              <a:t>voice do you need in the room</a:t>
            </a:r>
            <a:r>
              <a:rPr lang="en-US" sz="2600" dirty="0" smtClean="0"/>
              <a:t>?</a:t>
            </a:r>
            <a:br>
              <a:rPr lang="en-US" sz="2600" dirty="0" smtClean="0"/>
            </a:br>
            <a:endParaRPr lang="en-US" sz="2600" dirty="0"/>
          </a:p>
          <a:p>
            <a:r>
              <a:rPr lang="en-US" sz="2600" dirty="0">
                <a:solidFill>
                  <a:schemeClr val="accent2">
                    <a:lumMod val="75000"/>
                  </a:schemeClr>
                </a:solidFill>
              </a:rPr>
              <a:t>Vision: </a:t>
            </a:r>
            <a:r>
              <a:rPr lang="en-US" sz="2600" dirty="0"/>
              <a:t>C</a:t>
            </a:r>
            <a:r>
              <a:rPr lang="en-US" sz="2600" dirty="0" smtClean="0"/>
              <a:t>raft </a:t>
            </a:r>
            <a:r>
              <a:rPr lang="en-US" sz="2600" dirty="0"/>
              <a:t>your vision/mission </a:t>
            </a:r>
            <a:r>
              <a:rPr lang="en-US" sz="2600" dirty="0" smtClean="0"/>
              <a:t/>
            </a:r>
            <a:br>
              <a:rPr lang="en-US" sz="2600" dirty="0" smtClean="0"/>
            </a:br>
            <a:endParaRPr lang="en-US" sz="2600" dirty="0" smtClean="0"/>
          </a:p>
          <a:p>
            <a:r>
              <a:rPr lang="en-US" sz="2600" dirty="0" smtClean="0">
                <a:solidFill>
                  <a:schemeClr val="accent2">
                    <a:lumMod val="75000"/>
                  </a:schemeClr>
                </a:solidFill>
              </a:rPr>
              <a:t>Expectations</a:t>
            </a:r>
            <a:r>
              <a:rPr lang="en-US" sz="2600" dirty="0"/>
              <a:t>: Logistics (when will you meet? where? how often?), who will wear what hat</a:t>
            </a:r>
            <a:r>
              <a:rPr lang="en-US" sz="2600" dirty="0" smtClean="0"/>
              <a:t>?</a:t>
            </a:r>
            <a:br>
              <a:rPr lang="en-US" sz="2600" dirty="0" smtClean="0"/>
            </a:br>
            <a:endParaRPr lang="en-US" sz="2600" dirty="0"/>
          </a:p>
          <a:p>
            <a:r>
              <a:rPr lang="en-US" sz="2600" dirty="0" smtClean="0">
                <a:solidFill>
                  <a:schemeClr val="accent2">
                    <a:lumMod val="75000"/>
                  </a:schemeClr>
                </a:solidFill>
              </a:rPr>
              <a:t>Norms </a:t>
            </a:r>
            <a:r>
              <a:rPr lang="en-US" sz="2600" dirty="0">
                <a:solidFill>
                  <a:schemeClr val="accent2">
                    <a:lumMod val="75000"/>
                  </a:schemeClr>
                </a:solidFill>
              </a:rPr>
              <a:t>and agreements: </a:t>
            </a:r>
            <a:r>
              <a:rPr lang="en-US" sz="2600" dirty="0"/>
              <a:t>How will you make decisions? How will you evaluate your meetings? </a:t>
            </a:r>
          </a:p>
          <a:p>
            <a:endParaRPr lang="en-US" dirty="0"/>
          </a:p>
        </p:txBody>
      </p:sp>
      <p:sp>
        <p:nvSpPr>
          <p:cNvPr id="3" name="Title 2"/>
          <p:cNvSpPr>
            <a:spLocks noGrp="1"/>
          </p:cNvSpPr>
          <p:nvPr>
            <p:ph type="title"/>
          </p:nvPr>
        </p:nvSpPr>
        <p:spPr/>
        <p:txBody>
          <a:bodyPr/>
          <a:lstStyle/>
          <a:p>
            <a:r>
              <a:rPr lang="en-US" dirty="0" smtClean="0"/>
              <a:t>Team Identity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9968" y="880986"/>
            <a:ext cx="605837" cy="605837"/>
          </a:xfrm>
          <a:prstGeom prst="rect">
            <a:avLst/>
          </a:prstGeom>
        </p:spPr>
      </p:pic>
    </p:spTree>
    <p:extLst>
      <p:ext uri="{BB962C8B-B14F-4D97-AF65-F5344CB8AC3E}">
        <p14:creationId xmlns:p14="http://schemas.microsoft.com/office/powerpoint/2010/main" val="614548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470423"/>
            <a:ext cx="7886700" cy="3826800"/>
          </a:xfrm>
        </p:spPr>
        <p:txBody>
          <a:bodyPr>
            <a:normAutofit/>
          </a:bodyPr>
          <a:lstStyle/>
          <a:p>
            <a:pPr marL="457200" indent="-457200">
              <a:buFont typeface="Arial" panose="020B0604020202020204" pitchFamily="34" charset="0"/>
              <a:buChar char="•"/>
            </a:pPr>
            <a:r>
              <a:rPr lang="en-US" sz="2600" dirty="0" smtClean="0"/>
              <a:t>Who are we </a:t>
            </a:r>
            <a:br>
              <a:rPr lang="en-US" sz="2600" dirty="0" smtClean="0"/>
            </a:br>
            <a:r>
              <a:rPr lang="en-US" sz="2600" dirty="0" smtClean="0"/>
              <a:t>“as a team”?</a:t>
            </a:r>
          </a:p>
          <a:p>
            <a:pPr marL="457200" indent="-457200">
              <a:buFont typeface="Arial" panose="020B0604020202020204" pitchFamily="34" charset="0"/>
              <a:buChar char="•"/>
            </a:pPr>
            <a:r>
              <a:rPr lang="en-US" sz="2600" dirty="0" smtClean="0"/>
              <a:t>Why are we collaborating?</a:t>
            </a:r>
            <a:br>
              <a:rPr lang="en-US" sz="2600" dirty="0" smtClean="0"/>
            </a:br>
            <a:r>
              <a:rPr lang="en-US" sz="2600" dirty="0" smtClean="0"/>
              <a:t>(a.k.a. “why do we exist”)</a:t>
            </a:r>
          </a:p>
          <a:p>
            <a:pPr marL="457200" indent="-457200">
              <a:buFont typeface="Arial" panose="020B0604020202020204" pitchFamily="34" charset="0"/>
              <a:buChar char="•"/>
            </a:pPr>
            <a:r>
              <a:rPr lang="en-US" sz="2600" dirty="0" smtClean="0"/>
              <a:t>What is our purpose?</a:t>
            </a:r>
          </a:p>
          <a:p>
            <a:pPr marL="457200" indent="-457200">
              <a:buFont typeface="Arial" panose="020B0604020202020204" pitchFamily="34" charset="0"/>
              <a:buChar char="•"/>
            </a:pPr>
            <a:r>
              <a:rPr lang="en-US" sz="2600" dirty="0"/>
              <a:t>What are the </a:t>
            </a:r>
            <a:r>
              <a:rPr lang="en-US" sz="2600" dirty="0" smtClean="0"/>
              <a:t>benefits</a:t>
            </a:r>
            <a:br>
              <a:rPr lang="en-US" sz="2600" dirty="0" smtClean="0"/>
            </a:br>
            <a:r>
              <a:rPr lang="en-US" sz="2600" dirty="0" smtClean="0"/>
              <a:t>of “us”?</a:t>
            </a:r>
            <a:endParaRPr lang="en-US" sz="2600" dirty="0"/>
          </a:p>
          <a:p>
            <a:pPr marL="457200" indent="-457200">
              <a:buFont typeface="Arial" panose="020B0604020202020204" pitchFamily="34" charset="0"/>
              <a:buChar char="•"/>
            </a:pPr>
            <a:endParaRPr lang="en-US" sz="2600" dirty="0" smtClean="0"/>
          </a:p>
        </p:txBody>
      </p:sp>
      <p:sp>
        <p:nvSpPr>
          <p:cNvPr id="6" name="Title 5"/>
          <p:cNvSpPr>
            <a:spLocks noGrp="1"/>
          </p:cNvSpPr>
          <p:nvPr>
            <p:ph type="title"/>
          </p:nvPr>
        </p:nvSpPr>
        <p:spPr/>
        <p:txBody>
          <a:bodyPr/>
          <a:lstStyle/>
          <a:p>
            <a:r>
              <a:rPr lang="en-US" sz="2600" b="1" dirty="0" smtClean="0"/>
              <a:t>IDENTITY</a:t>
            </a:r>
            <a:endParaRPr lang="en-US" sz="2600" b="1" dirty="0"/>
          </a:p>
        </p:txBody>
      </p:sp>
      <p:sp>
        <p:nvSpPr>
          <p:cNvPr id="9" name="Content Placeholder 1"/>
          <p:cNvSpPr txBox="1">
            <a:spLocks/>
          </p:cNvSpPr>
          <p:nvPr/>
        </p:nvSpPr>
        <p:spPr>
          <a:xfrm>
            <a:off x="1679037" y="5029200"/>
            <a:ext cx="5898100" cy="1371600"/>
          </a:xfrm>
          <a:prstGeom prst="rect">
            <a:avLst/>
          </a:prstGeom>
          <a:solidFill>
            <a:schemeClr val="accent3">
              <a:lumMod val="60000"/>
              <a:lumOff val="40000"/>
            </a:schemeClr>
          </a:solidFill>
        </p:spPr>
        <p:txBody>
          <a:bodyPr vert="horz" lIns="91440" tIns="0" rIns="91440" bIns="45720" rtlCol="0">
            <a:noAutofit/>
          </a:bodyPr>
          <a:lstStyle>
            <a:lvl1pPr marL="0" indent="0" algn="l" defTabSz="914400" rtl="0" eaLnBrk="1" latinLnBrk="0" hangingPunct="1">
              <a:spcBef>
                <a:spcPct val="20000"/>
              </a:spcBef>
              <a:buClr>
                <a:schemeClr val="accent1"/>
              </a:buClr>
              <a:buSzPct val="110000"/>
              <a:buFont typeface="Wingdings" charset="2"/>
              <a:buNone/>
              <a:defRPr sz="1800" b="0" kern="1200" spc="0" baseline="0">
                <a:solidFill>
                  <a:srgbClr val="5C6670"/>
                </a:solidFill>
                <a:latin typeface="+mn-lt"/>
                <a:ea typeface="+mn-ea"/>
                <a:cs typeface="+mn-cs"/>
              </a:defRPr>
            </a:lvl1pPr>
            <a:lvl2pPr marL="457200" indent="0" algn="l" defTabSz="914400" rtl="0" eaLnBrk="1" latinLnBrk="0" hangingPunct="1">
              <a:spcBef>
                <a:spcPct val="20000"/>
              </a:spcBef>
              <a:buClr>
                <a:schemeClr val="accent2"/>
              </a:buClr>
              <a:buSzPct val="110000"/>
              <a:buFont typeface="Wingdings" charset="2"/>
              <a:buNone/>
              <a:defRPr sz="1200" kern="1200" spc="100" baseline="0">
                <a:solidFill>
                  <a:srgbClr val="5C6670"/>
                </a:solidFill>
                <a:latin typeface="+mn-lt"/>
                <a:ea typeface="+mn-ea"/>
                <a:cs typeface="+mn-cs"/>
              </a:defRPr>
            </a:lvl2pPr>
            <a:lvl3pPr marL="914400" indent="0" algn="l" defTabSz="914400" rtl="0" eaLnBrk="1" latinLnBrk="0" hangingPunct="1">
              <a:spcBef>
                <a:spcPct val="20000"/>
              </a:spcBef>
              <a:buClr>
                <a:schemeClr val="accent3"/>
              </a:buClr>
              <a:buSzPct val="110000"/>
              <a:buFont typeface="Wingdings" charset="2"/>
              <a:buNone/>
              <a:defRPr sz="1000" kern="1200" spc="100" baseline="0">
                <a:solidFill>
                  <a:srgbClr val="5C6670"/>
                </a:solidFill>
                <a:latin typeface="+mn-lt"/>
                <a:ea typeface="+mn-ea"/>
                <a:cs typeface="+mn-cs"/>
              </a:defRPr>
            </a:lvl3pPr>
            <a:lvl4pPr marL="1371600" indent="0" algn="l" defTabSz="914400" rtl="0" eaLnBrk="1" latinLnBrk="0" hangingPunct="1">
              <a:spcBef>
                <a:spcPct val="20000"/>
              </a:spcBef>
              <a:buClr>
                <a:schemeClr val="accent4"/>
              </a:buClr>
              <a:buSzPct val="110000"/>
              <a:buFont typeface="Wingdings" charset="2"/>
              <a:buNone/>
              <a:defRPr sz="900" kern="1200">
                <a:solidFill>
                  <a:srgbClr val="5C6670"/>
                </a:solidFill>
                <a:latin typeface="+mn-lt"/>
                <a:ea typeface="+mn-ea"/>
                <a:cs typeface="+mn-cs"/>
              </a:defRPr>
            </a:lvl4pPr>
            <a:lvl5pPr marL="1828800" indent="0" algn="l" defTabSz="914400" rtl="0" eaLnBrk="1" latinLnBrk="0" hangingPunct="1">
              <a:spcBef>
                <a:spcPct val="20000"/>
              </a:spcBef>
              <a:buClr>
                <a:schemeClr val="accent6"/>
              </a:buClr>
              <a:buSzPct val="110000"/>
              <a:buFont typeface="Wingdings" charset="2"/>
              <a:buNone/>
              <a:defRPr sz="900" kern="1200" spc="100" baseline="0">
                <a:solidFill>
                  <a:srgbClr val="5C6670"/>
                </a:solidFill>
                <a:latin typeface="+mn-lt"/>
                <a:ea typeface="+mn-ea"/>
                <a:cs typeface="+mn-cs"/>
              </a:defRPr>
            </a:lvl5pPr>
            <a:lvl6pPr marL="2286000" indent="0" algn="l" defTabSz="914400" rtl="0" eaLnBrk="1" latinLnBrk="0" hangingPunct="1">
              <a:spcBef>
                <a:spcPct val="20000"/>
              </a:spcBef>
              <a:buClr>
                <a:schemeClr val="accent1"/>
              </a:buClr>
              <a:buFont typeface="Wingdings" pitchFamily="2" charset="2"/>
              <a:buNone/>
              <a:defRPr sz="900" kern="1200">
                <a:solidFill>
                  <a:schemeClr val="tx2"/>
                </a:solidFill>
                <a:latin typeface="+mn-lt"/>
                <a:ea typeface="+mn-ea"/>
                <a:cs typeface="+mn-cs"/>
              </a:defRPr>
            </a:lvl6pPr>
            <a:lvl7pPr marL="2743200" indent="0" algn="l" defTabSz="914400" rtl="0" eaLnBrk="1" latinLnBrk="0" hangingPunct="1">
              <a:spcBef>
                <a:spcPct val="20000"/>
              </a:spcBef>
              <a:buClr>
                <a:schemeClr val="accent2"/>
              </a:buClr>
              <a:buFont typeface="Wingdings" pitchFamily="2" charset="2"/>
              <a:buNone/>
              <a:defRPr sz="900" kern="1200">
                <a:solidFill>
                  <a:schemeClr val="tx2"/>
                </a:solidFill>
                <a:latin typeface="+mn-lt"/>
                <a:ea typeface="+mn-ea"/>
                <a:cs typeface="+mn-cs"/>
              </a:defRPr>
            </a:lvl7pPr>
            <a:lvl8pPr marL="3200400" indent="0" algn="l" defTabSz="914400" rtl="0" eaLnBrk="1" latinLnBrk="0" hangingPunct="1">
              <a:spcBef>
                <a:spcPct val="20000"/>
              </a:spcBef>
              <a:buClr>
                <a:schemeClr val="accent3"/>
              </a:buClr>
              <a:buFont typeface="Wingdings" pitchFamily="2" charset="2"/>
              <a:buNone/>
              <a:defRPr sz="900" kern="1200">
                <a:solidFill>
                  <a:schemeClr val="tx2"/>
                </a:solidFill>
                <a:latin typeface="+mn-lt"/>
                <a:ea typeface="+mn-ea"/>
                <a:cs typeface="+mn-cs"/>
              </a:defRPr>
            </a:lvl8pPr>
            <a:lvl9pPr marL="3657600" indent="0" algn="l" defTabSz="914400" rtl="0" eaLnBrk="1" latinLnBrk="0" hangingPunct="1">
              <a:spcBef>
                <a:spcPct val="20000"/>
              </a:spcBef>
              <a:buClr>
                <a:schemeClr val="accent5"/>
              </a:buClr>
              <a:buFont typeface="Wingdings" pitchFamily="2" charset="2"/>
              <a:buNone/>
              <a:defRPr sz="900" kern="1200">
                <a:solidFill>
                  <a:schemeClr val="tx2"/>
                </a:solidFill>
                <a:latin typeface="+mn-lt"/>
                <a:ea typeface="+mn-ea"/>
                <a:cs typeface="+mn-cs"/>
              </a:defRPr>
            </a:lvl9pPr>
          </a:lstStyle>
          <a:p>
            <a:pPr marL="457200" indent="-457200">
              <a:spcBef>
                <a:spcPts val="1200"/>
              </a:spcBef>
              <a:buClr>
                <a:srgbClr val="002060"/>
              </a:buClr>
              <a:buFont typeface="Wingdings" panose="05000000000000000000" pitchFamily="2" charset="2"/>
              <a:buChar char="v"/>
            </a:pPr>
            <a:r>
              <a:rPr lang="en-US" sz="2600" dirty="0" smtClean="0"/>
              <a:t>What are our engagement strategies?</a:t>
            </a:r>
          </a:p>
          <a:p>
            <a:pPr marL="457200" indent="-457200">
              <a:spcBef>
                <a:spcPts val="1200"/>
              </a:spcBef>
              <a:buClr>
                <a:srgbClr val="002060"/>
              </a:buClr>
              <a:buFont typeface="Wingdings" panose="05000000000000000000" pitchFamily="2" charset="2"/>
              <a:buChar char="v"/>
            </a:pPr>
            <a:r>
              <a:rPr lang="en-US" sz="2600" dirty="0" smtClean="0"/>
              <a:t>What mechanisms do we have for internal/external communication?</a:t>
            </a:r>
            <a:endParaRPr lang="en-US" sz="26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28600"/>
            <a:ext cx="3443800" cy="4457092"/>
          </a:xfrm>
          <a:prstGeom prst="rect">
            <a:avLst/>
          </a:prstGeom>
          <a:ln w="28575">
            <a:solidFill>
              <a:srgbClr val="9D9D9D"/>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008" y="898634"/>
            <a:ext cx="605837" cy="605837"/>
          </a:xfrm>
          <a:prstGeom prst="rect">
            <a:avLst/>
          </a:prstGeom>
        </p:spPr>
      </p:pic>
    </p:spTree>
    <p:extLst>
      <p:ext uri="{BB962C8B-B14F-4D97-AF65-F5344CB8AC3E}">
        <p14:creationId xmlns:p14="http://schemas.microsoft.com/office/powerpoint/2010/main" val="1828441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Shape 2154"/>
          <p:cNvGrpSpPr/>
          <p:nvPr/>
        </p:nvGrpSpPr>
        <p:grpSpPr>
          <a:xfrm>
            <a:off x="282391" y="2104441"/>
            <a:ext cx="7110533" cy="2963097"/>
            <a:chOff x="1603111" y="1924538"/>
            <a:chExt cx="9064889" cy="3950796"/>
          </a:xfrm>
        </p:grpSpPr>
        <p:sp>
          <p:nvSpPr>
            <p:cNvPr id="26" name="Shape 2155"/>
            <p:cNvSpPr txBox="1"/>
            <p:nvPr/>
          </p:nvSpPr>
          <p:spPr>
            <a:xfrm>
              <a:off x="5486400" y="2057400"/>
              <a:ext cx="1981199" cy="457200"/>
            </a:xfrm>
            <a:prstGeom prst="rect">
              <a:avLst/>
            </a:prstGeom>
            <a:noFill/>
            <a:ln>
              <a:noFill/>
            </a:ln>
          </p:spPr>
          <p:txBody>
            <a:bodyPr lIns="68569" tIns="34275" rIns="68569" bIns="34275" anchor="t" anchorCtr="0">
              <a:noAutofit/>
            </a:bodyPr>
            <a:lstStyle/>
            <a:p>
              <a:pPr>
                <a:buClr>
                  <a:schemeClr val="dk1"/>
                </a:buClr>
                <a:buSzPct val="25000"/>
              </a:pPr>
              <a:r>
                <a:rPr lang="en-US" b="1">
                  <a:solidFill>
                    <a:schemeClr val="dk1"/>
                  </a:solidFill>
                  <a:latin typeface="Arial"/>
                  <a:ea typeface="Arial"/>
                  <a:cs typeface="Arial"/>
                  <a:sym typeface="Arial"/>
                </a:rPr>
                <a:t>Effective</a:t>
              </a:r>
            </a:p>
          </p:txBody>
        </p:sp>
        <p:sp>
          <p:nvSpPr>
            <p:cNvPr id="27" name="Shape 2156"/>
            <p:cNvSpPr txBox="1"/>
            <p:nvPr/>
          </p:nvSpPr>
          <p:spPr>
            <a:xfrm>
              <a:off x="7772400" y="2057400"/>
              <a:ext cx="2286000" cy="457200"/>
            </a:xfrm>
            <a:prstGeom prst="rect">
              <a:avLst/>
            </a:prstGeom>
            <a:noFill/>
            <a:ln>
              <a:noFill/>
            </a:ln>
          </p:spPr>
          <p:txBody>
            <a:bodyPr lIns="68569" tIns="34275" rIns="68569" bIns="34275" anchor="t" anchorCtr="0">
              <a:noAutofit/>
            </a:bodyPr>
            <a:lstStyle/>
            <a:p>
              <a:pPr>
                <a:buClr>
                  <a:schemeClr val="dk1"/>
                </a:buClr>
                <a:buSzPct val="25000"/>
              </a:pPr>
              <a:r>
                <a:rPr lang="en-US" b="1">
                  <a:solidFill>
                    <a:schemeClr val="dk1"/>
                  </a:solidFill>
                  <a:latin typeface="Arial"/>
                  <a:ea typeface="Arial"/>
                  <a:cs typeface="Arial"/>
                  <a:sym typeface="Arial"/>
                </a:rPr>
                <a:t>NOT Effective</a:t>
              </a:r>
            </a:p>
          </p:txBody>
        </p:sp>
        <p:grpSp>
          <p:nvGrpSpPr>
            <p:cNvPr id="28" name="Shape 2157"/>
            <p:cNvGrpSpPr/>
            <p:nvPr/>
          </p:nvGrpSpPr>
          <p:grpSpPr>
            <a:xfrm>
              <a:off x="1603111" y="1924538"/>
              <a:ext cx="9064889" cy="3950796"/>
              <a:chOff x="1603111" y="1848338"/>
              <a:chExt cx="9064889" cy="3950796"/>
            </a:xfrm>
          </p:grpSpPr>
          <p:cxnSp>
            <p:nvCxnSpPr>
              <p:cNvPr id="29" name="Shape 2158"/>
              <p:cNvCxnSpPr/>
              <p:nvPr/>
            </p:nvCxnSpPr>
            <p:spPr>
              <a:xfrm>
                <a:off x="2819400" y="2514600"/>
                <a:ext cx="7848599" cy="0"/>
              </a:xfrm>
              <a:prstGeom prst="straightConnector1">
                <a:avLst/>
              </a:prstGeom>
              <a:noFill/>
              <a:ln w="38100" cap="flat" cmpd="sng">
                <a:solidFill>
                  <a:srgbClr val="D57604"/>
                </a:solidFill>
                <a:prstDash val="solid"/>
                <a:round/>
                <a:headEnd type="none" w="med" len="med"/>
                <a:tailEnd type="none" w="med" len="med"/>
              </a:ln>
            </p:spPr>
          </p:cxnSp>
          <p:sp>
            <p:nvSpPr>
              <p:cNvPr id="30" name="Shape 2159"/>
              <p:cNvSpPr txBox="1"/>
              <p:nvPr/>
            </p:nvSpPr>
            <p:spPr>
              <a:xfrm>
                <a:off x="2819400" y="2971800"/>
                <a:ext cx="1981199" cy="457200"/>
              </a:xfrm>
              <a:prstGeom prst="rect">
                <a:avLst/>
              </a:prstGeom>
              <a:noFill/>
              <a:ln>
                <a:noFill/>
              </a:ln>
            </p:spPr>
            <p:txBody>
              <a:bodyPr lIns="68569" tIns="34275" rIns="68569" bIns="34275" anchor="t" anchorCtr="0">
                <a:noAutofit/>
              </a:bodyPr>
              <a:lstStyle/>
              <a:p>
                <a:pPr>
                  <a:buClr>
                    <a:schemeClr val="dk1"/>
                  </a:buClr>
                  <a:buSzPct val="25000"/>
                </a:pPr>
                <a:r>
                  <a:rPr lang="en-US" b="1">
                    <a:solidFill>
                      <a:schemeClr val="dk1"/>
                    </a:solidFill>
                    <a:latin typeface="Arial"/>
                    <a:ea typeface="Arial"/>
                    <a:cs typeface="Arial"/>
                    <a:sym typeface="Arial"/>
                  </a:rPr>
                  <a:t>Effective </a:t>
                </a:r>
              </a:p>
            </p:txBody>
          </p:sp>
          <p:sp>
            <p:nvSpPr>
              <p:cNvPr id="31" name="Shape 2160"/>
              <p:cNvSpPr txBox="1"/>
              <p:nvPr/>
            </p:nvSpPr>
            <p:spPr>
              <a:xfrm>
                <a:off x="2743200" y="4191000"/>
                <a:ext cx="2286000" cy="457200"/>
              </a:xfrm>
              <a:prstGeom prst="rect">
                <a:avLst/>
              </a:prstGeom>
              <a:noFill/>
              <a:ln>
                <a:noFill/>
              </a:ln>
            </p:spPr>
            <p:txBody>
              <a:bodyPr lIns="68569" tIns="34275" rIns="68569" bIns="34275" anchor="t" anchorCtr="0">
                <a:noAutofit/>
              </a:bodyPr>
              <a:lstStyle/>
              <a:p>
                <a:pPr>
                  <a:buClr>
                    <a:schemeClr val="dk1"/>
                  </a:buClr>
                  <a:buSzPct val="25000"/>
                </a:pPr>
                <a:r>
                  <a:rPr lang="en-US" b="1">
                    <a:solidFill>
                      <a:schemeClr val="dk1"/>
                    </a:solidFill>
                    <a:latin typeface="Arial"/>
                    <a:ea typeface="Arial"/>
                    <a:cs typeface="Arial"/>
                    <a:sym typeface="Arial"/>
                  </a:rPr>
                  <a:t>NOT Effective</a:t>
                </a:r>
              </a:p>
            </p:txBody>
          </p:sp>
          <p:cxnSp>
            <p:nvCxnSpPr>
              <p:cNvPr id="32" name="Shape 2161"/>
              <p:cNvCxnSpPr/>
              <p:nvPr/>
            </p:nvCxnSpPr>
            <p:spPr>
              <a:xfrm rot="10800000">
                <a:off x="4876800" y="1904999"/>
                <a:ext cx="0" cy="3276600"/>
              </a:xfrm>
              <a:prstGeom prst="straightConnector1">
                <a:avLst/>
              </a:prstGeom>
              <a:noFill/>
              <a:ln w="38100" cap="flat" cmpd="sng">
                <a:solidFill>
                  <a:srgbClr val="D57604"/>
                </a:solidFill>
                <a:prstDash val="solid"/>
                <a:round/>
                <a:headEnd type="none" w="med" len="med"/>
                <a:tailEnd type="none" w="med" len="med"/>
              </a:ln>
            </p:spPr>
          </p:cxnSp>
          <p:cxnSp>
            <p:nvCxnSpPr>
              <p:cNvPr id="33" name="Shape 2162"/>
              <p:cNvCxnSpPr/>
              <p:nvPr/>
            </p:nvCxnSpPr>
            <p:spPr>
              <a:xfrm>
                <a:off x="2819400" y="5181600"/>
                <a:ext cx="7848599" cy="0"/>
              </a:xfrm>
              <a:prstGeom prst="straightConnector1">
                <a:avLst/>
              </a:prstGeom>
              <a:noFill/>
              <a:ln w="38100" cap="flat" cmpd="sng">
                <a:solidFill>
                  <a:srgbClr val="D57604"/>
                </a:solidFill>
                <a:prstDash val="solid"/>
                <a:round/>
                <a:headEnd type="none" w="med" len="med"/>
                <a:tailEnd type="none" w="med" len="med"/>
              </a:ln>
            </p:spPr>
          </p:cxnSp>
          <p:cxnSp>
            <p:nvCxnSpPr>
              <p:cNvPr id="34" name="Shape 2163"/>
              <p:cNvCxnSpPr/>
              <p:nvPr/>
            </p:nvCxnSpPr>
            <p:spPr>
              <a:xfrm>
                <a:off x="4876800" y="1905000"/>
                <a:ext cx="5791200" cy="0"/>
              </a:xfrm>
              <a:prstGeom prst="straightConnector1">
                <a:avLst/>
              </a:prstGeom>
              <a:noFill/>
              <a:ln w="38100" cap="flat" cmpd="sng">
                <a:solidFill>
                  <a:srgbClr val="D57604"/>
                </a:solidFill>
                <a:prstDash val="solid"/>
                <a:round/>
                <a:headEnd type="none" w="med" len="med"/>
                <a:tailEnd type="none" w="med" len="med"/>
              </a:ln>
            </p:spPr>
          </p:cxnSp>
          <p:cxnSp>
            <p:nvCxnSpPr>
              <p:cNvPr id="35" name="Shape 2164"/>
              <p:cNvCxnSpPr/>
              <p:nvPr/>
            </p:nvCxnSpPr>
            <p:spPr>
              <a:xfrm>
                <a:off x="7620000" y="1905000"/>
                <a:ext cx="0" cy="3276600"/>
              </a:xfrm>
              <a:prstGeom prst="straightConnector1">
                <a:avLst/>
              </a:prstGeom>
              <a:noFill/>
              <a:ln w="38100" cap="flat" cmpd="sng">
                <a:solidFill>
                  <a:srgbClr val="D57604"/>
                </a:solidFill>
                <a:prstDash val="solid"/>
                <a:round/>
                <a:headEnd type="none" w="med" len="med"/>
                <a:tailEnd type="none" w="med" len="med"/>
              </a:ln>
            </p:spPr>
          </p:cxnSp>
          <p:sp>
            <p:nvSpPr>
              <p:cNvPr id="36" name="Shape 2165"/>
              <p:cNvSpPr txBox="1"/>
              <p:nvPr/>
            </p:nvSpPr>
            <p:spPr>
              <a:xfrm>
                <a:off x="5325260" y="5234776"/>
                <a:ext cx="4284679" cy="564358"/>
              </a:xfrm>
              <a:prstGeom prst="rect">
                <a:avLst/>
              </a:prstGeom>
              <a:solidFill>
                <a:schemeClr val="accent4"/>
              </a:solidFill>
              <a:ln>
                <a:noFill/>
              </a:ln>
            </p:spPr>
            <p:txBody>
              <a:bodyPr lIns="68569" tIns="34275" rIns="68569" bIns="34275" anchor="t" anchorCtr="0">
                <a:noAutofit/>
              </a:bodyPr>
              <a:lstStyle/>
              <a:p>
                <a:pPr algn="ctr">
                  <a:buClr>
                    <a:schemeClr val="dk1"/>
                  </a:buClr>
                  <a:buSzPct val="25000"/>
                </a:pPr>
                <a:r>
                  <a:rPr lang="en-US" sz="2700" b="1" dirty="0">
                    <a:solidFill>
                      <a:schemeClr val="dk1"/>
                    </a:solidFill>
                    <a:latin typeface="Arial"/>
                    <a:ea typeface="Arial"/>
                    <a:cs typeface="Arial"/>
                    <a:sym typeface="Arial"/>
                  </a:rPr>
                  <a:t>IMPLEMENTATION</a:t>
                </a:r>
              </a:p>
            </p:txBody>
          </p:sp>
          <p:sp>
            <p:nvSpPr>
              <p:cNvPr id="37" name="Shape 2166"/>
              <p:cNvSpPr txBox="1"/>
              <p:nvPr/>
            </p:nvSpPr>
            <p:spPr>
              <a:xfrm rot="16200000">
                <a:off x="299058" y="3152391"/>
                <a:ext cx="3770921" cy="1162815"/>
              </a:xfrm>
              <a:prstGeom prst="rect">
                <a:avLst/>
              </a:prstGeom>
              <a:solidFill>
                <a:schemeClr val="accent4"/>
              </a:solidFill>
              <a:ln>
                <a:noFill/>
              </a:ln>
            </p:spPr>
            <p:txBody>
              <a:bodyPr lIns="68569" tIns="34275" rIns="68569" bIns="34275" anchor="t" anchorCtr="0">
                <a:noAutofit/>
              </a:bodyPr>
              <a:lstStyle/>
              <a:p>
                <a:pPr algn="ctr">
                  <a:buClr>
                    <a:schemeClr val="dk1"/>
                  </a:buClr>
                  <a:buSzPct val="25000"/>
                </a:pPr>
                <a:r>
                  <a:rPr lang="en-US" sz="2700" b="1" dirty="0">
                    <a:solidFill>
                      <a:schemeClr val="dk1"/>
                    </a:solidFill>
                    <a:latin typeface="Arial"/>
                    <a:ea typeface="Arial"/>
                    <a:cs typeface="Arial"/>
                    <a:sym typeface="Arial"/>
                  </a:rPr>
                  <a:t>Intervention Outcomes</a:t>
                </a:r>
              </a:p>
            </p:txBody>
          </p:sp>
          <p:sp>
            <p:nvSpPr>
              <p:cNvPr id="38" name="Shape 2167"/>
              <p:cNvSpPr txBox="1"/>
              <p:nvPr/>
            </p:nvSpPr>
            <p:spPr>
              <a:xfrm>
                <a:off x="4892172" y="2514598"/>
                <a:ext cx="2727825" cy="1219201"/>
              </a:xfrm>
              <a:prstGeom prst="rect">
                <a:avLst/>
              </a:prstGeom>
              <a:solidFill>
                <a:schemeClr val="accent6"/>
              </a:solidFill>
              <a:ln>
                <a:noFill/>
              </a:ln>
            </p:spPr>
            <p:txBody>
              <a:bodyPr lIns="68569" tIns="34275" rIns="68569" bIns="34275" anchor="t" anchorCtr="0">
                <a:noAutofit/>
              </a:bodyPr>
              <a:lstStyle/>
              <a:p>
                <a:pPr algn="ctr">
                  <a:buClr>
                    <a:srgbClr val="A50021"/>
                  </a:buClr>
                  <a:buSzPct val="25000"/>
                </a:pPr>
                <a:r>
                  <a:rPr lang="en-US" sz="2700" b="1" dirty="0">
                    <a:solidFill>
                      <a:schemeClr val="bg1"/>
                    </a:solidFill>
                    <a:latin typeface="Arial"/>
                    <a:ea typeface="Arial"/>
                    <a:cs typeface="Arial"/>
                    <a:sym typeface="Arial"/>
                  </a:rPr>
                  <a:t>Actual Benefits</a:t>
                </a:r>
              </a:p>
            </p:txBody>
          </p:sp>
          <p:sp>
            <p:nvSpPr>
              <p:cNvPr id="39" name="Shape 2168"/>
              <p:cNvSpPr txBox="1"/>
              <p:nvPr/>
            </p:nvSpPr>
            <p:spPr>
              <a:xfrm>
                <a:off x="7696200" y="2651125"/>
                <a:ext cx="2743199" cy="1108074"/>
              </a:xfrm>
              <a:prstGeom prst="rect">
                <a:avLst/>
              </a:prstGeom>
              <a:noFill/>
              <a:ln>
                <a:noFill/>
              </a:ln>
            </p:spPr>
            <p:txBody>
              <a:bodyPr lIns="68569" tIns="34275" rIns="68569" bIns="34275" anchor="t" anchorCtr="0">
                <a:noAutofit/>
              </a:bodyPr>
              <a:lstStyle/>
              <a:p>
                <a:pPr>
                  <a:buClr>
                    <a:srgbClr val="001574"/>
                  </a:buClr>
                  <a:buSzPct val="25000"/>
                </a:pPr>
                <a:r>
                  <a:rPr lang="en-US" sz="1650" b="1" dirty="0">
                    <a:solidFill>
                      <a:srgbClr val="001574"/>
                    </a:solidFill>
                    <a:latin typeface="Arial"/>
                    <a:ea typeface="Arial"/>
                    <a:cs typeface="Arial"/>
                    <a:sym typeface="Arial"/>
                  </a:rPr>
                  <a:t>Inconsistent        Not Sustainable    Poor outcomes</a:t>
                </a:r>
              </a:p>
            </p:txBody>
          </p:sp>
          <p:sp>
            <p:nvSpPr>
              <p:cNvPr id="40" name="Shape 2169"/>
              <p:cNvSpPr txBox="1"/>
              <p:nvPr/>
            </p:nvSpPr>
            <p:spPr>
              <a:xfrm>
                <a:off x="5029200" y="4191001"/>
                <a:ext cx="2819400" cy="430213"/>
              </a:xfrm>
              <a:prstGeom prst="rect">
                <a:avLst/>
              </a:prstGeom>
              <a:noFill/>
              <a:ln>
                <a:noFill/>
              </a:ln>
            </p:spPr>
            <p:txBody>
              <a:bodyPr lIns="68569" tIns="34275" rIns="68569" bIns="34275" anchor="t" anchorCtr="0">
                <a:noAutofit/>
              </a:bodyPr>
              <a:lstStyle/>
              <a:p>
                <a:pPr>
                  <a:buClr>
                    <a:srgbClr val="001574"/>
                  </a:buClr>
                  <a:buSzPct val="25000"/>
                </a:pPr>
                <a:r>
                  <a:rPr lang="en-US" sz="1650" b="1" dirty="0">
                    <a:solidFill>
                      <a:srgbClr val="001574"/>
                    </a:solidFill>
                    <a:latin typeface="Arial"/>
                    <a:ea typeface="Arial"/>
                    <a:cs typeface="Arial"/>
                    <a:sym typeface="Arial"/>
                  </a:rPr>
                  <a:t>Poor outcomes </a:t>
                </a:r>
              </a:p>
            </p:txBody>
          </p:sp>
          <p:sp>
            <p:nvSpPr>
              <p:cNvPr id="41" name="Shape 2170"/>
              <p:cNvSpPr txBox="1"/>
              <p:nvPr/>
            </p:nvSpPr>
            <p:spPr>
              <a:xfrm>
                <a:off x="7696200" y="4046537"/>
                <a:ext cx="2971799" cy="768349"/>
              </a:xfrm>
              <a:prstGeom prst="rect">
                <a:avLst/>
              </a:prstGeom>
              <a:noFill/>
              <a:ln>
                <a:noFill/>
              </a:ln>
            </p:spPr>
            <p:txBody>
              <a:bodyPr lIns="68569" tIns="34275" rIns="68569" bIns="34275" anchor="t" anchorCtr="0">
                <a:noAutofit/>
              </a:bodyPr>
              <a:lstStyle/>
              <a:p>
                <a:pPr>
                  <a:buClr>
                    <a:srgbClr val="001574"/>
                  </a:buClr>
                  <a:buSzPct val="25000"/>
                </a:pPr>
                <a:r>
                  <a:rPr lang="en-US" sz="1650" b="1" dirty="0">
                    <a:solidFill>
                      <a:srgbClr val="001574"/>
                    </a:solidFill>
                    <a:latin typeface="Arial"/>
                    <a:ea typeface="Arial"/>
                    <a:cs typeface="Arial"/>
                    <a:sym typeface="Arial"/>
                  </a:rPr>
                  <a:t>Poor outcomes; Sometimes harmful</a:t>
                </a:r>
              </a:p>
            </p:txBody>
          </p:sp>
        </p:grpSp>
      </p:grpSp>
      <p:cxnSp>
        <p:nvCxnSpPr>
          <p:cNvPr id="23" name="Shape 2171"/>
          <p:cNvCxnSpPr/>
          <p:nvPr/>
        </p:nvCxnSpPr>
        <p:spPr>
          <a:xfrm>
            <a:off x="1224394" y="3505440"/>
            <a:ext cx="6168529" cy="13097"/>
          </a:xfrm>
          <a:prstGeom prst="straightConnector1">
            <a:avLst/>
          </a:prstGeom>
          <a:noFill/>
          <a:ln w="38100" cap="flat" cmpd="sng">
            <a:solidFill>
              <a:srgbClr val="D57604"/>
            </a:solidFill>
            <a:prstDash val="solid"/>
            <a:round/>
            <a:headEnd type="none" w="med" len="med"/>
            <a:tailEnd type="none" w="med" len="med"/>
          </a:ln>
        </p:spPr>
      </p:cxnSp>
      <p:cxnSp>
        <p:nvCxnSpPr>
          <p:cNvPr id="24" name="Shape 2172"/>
          <p:cNvCxnSpPr/>
          <p:nvPr/>
        </p:nvCxnSpPr>
        <p:spPr>
          <a:xfrm rot="10800000">
            <a:off x="1224394" y="2604138"/>
            <a:ext cx="0" cy="2000249"/>
          </a:xfrm>
          <a:prstGeom prst="straightConnector1">
            <a:avLst/>
          </a:prstGeom>
          <a:noFill/>
          <a:ln w="38100" cap="flat" cmpd="sng">
            <a:solidFill>
              <a:srgbClr val="D57604"/>
            </a:solidFill>
            <a:prstDash val="solid"/>
            <a:round/>
            <a:headEnd type="none" w="med" len="med"/>
            <a:tailEnd type="none" w="med" len="med"/>
          </a:ln>
        </p:spPr>
      </p:cxnSp>
      <p:cxnSp>
        <p:nvCxnSpPr>
          <p:cNvPr id="25" name="Shape 2173"/>
          <p:cNvCxnSpPr/>
          <p:nvPr/>
        </p:nvCxnSpPr>
        <p:spPr>
          <a:xfrm>
            <a:off x="7392924" y="2146937"/>
            <a:ext cx="0" cy="2457450"/>
          </a:xfrm>
          <a:prstGeom prst="straightConnector1">
            <a:avLst/>
          </a:prstGeom>
          <a:noFill/>
          <a:ln w="38100" cap="flat" cmpd="sng">
            <a:solidFill>
              <a:srgbClr val="D57604"/>
            </a:solidFill>
            <a:prstDash val="solid"/>
            <a:round/>
            <a:headEnd type="none" w="med" len="med"/>
            <a:tailEnd type="none" w="med" len="med"/>
          </a:ln>
        </p:spPr>
      </p:cxnSp>
      <p:sp>
        <p:nvSpPr>
          <p:cNvPr id="42" name="Shape 2153"/>
          <p:cNvSpPr txBox="1"/>
          <p:nvPr/>
        </p:nvSpPr>
        <p:spPr>
          <a:xfrm>
            <a:off x="1520533" y="5124689"/>
            <a:ext cx="6168530" cy="859651"/>
          </a:xfrm>
          <a:prstGeom prst="rect">
            <a:avLst/>
          </a:prstGeom>
          <a:noFill/>
          <a:ln>
            <a:noFill/>
          </a:ln>
        </p:spPr>
        <p:txBody>
          <a:bodyPr lIns="68569" tIns="34275" rIns="68569" bIns="34275" anchor="t" anchorCtr="0">
            <a:noAutofit/>
          </a:bodyPr>
          <a:lstStyle/>
          <a:p>
            <a:pPr>
              <a:lnSpc>
                <a:spcPct val="95000"/>
              </a:lnSpc>
              <a:buClr>
                <a:srgbClr val="001574"/>
              </a:buClr>
              <a:buSzPct val="25000"/>
            </a:pPr>
            <a:r>
              <a:rPr lang="en-US" sz="1200" b="1" i="1" dirty="0">
                <a:solidFill>
                  <a:srgbClr val="001574"/>
                </a:solidFill>
                <a:latin typeface="Arial"/>
                <a:ea typeface="Arial"/>
                <a:cs typeface="Arial"/>
                <a:sym typeface="Arial"/>
              </a:rPr>
              <a:t>Paraphrased from NIRN:</a:t>
            </a:r>
          </a:p>
          <a:p>
            <a:pPr>
              <a:lnSpc>
                <a:spcPct val="95000"/>
              </a:lnSpc>
              <a:buClr>
                <a:srgbClr val="001574"/>
              </a:buClr>
              <a:buSzPct val="25000"/>
            </a:pPr>
            <a:r>
              <a:rPr lang="en-US" sz="1200" b="1" dirty="0">
                <a:solidFill>
                  <a:srgbClr val="001574"/>
                </a:solidFill>
                <a:latin typeface="Arial"/>
                <a:ea typeface="Arial"/>
                <a:cs typeface="Arial"/>
                <a:sym typeface="Arial"/>
              </a:rPr>
              <a:t>(Institute of Medicine, 2000; 2001; 2009; New Freedom Commission on Mental </a:t>
            </a:r>
            <a:r>
              <a:rPr lang="en-US" sz="1200" b="1" i="1" dirty="0">
                <a:solidFill>
                  <a:srgbClr val="001574"/>
                </a:solidFill>
                <a:latin typeface="Arial"/>
                <a:ea typeface="Arial"/>
                <a:cs typeface="Arial"/>
                <a:sym typeface="Arial"/>
              </a:rPr>
              <a:t>Health</a:t>
            </a:r>
            <a:r>
              <a:rPr lang="en-US" sz="1200" b="1" dirty="0">
                <a:solidFill>
                  <a:srgbClr val="001574"/>
                </a:solidFill>
                <a:latin typeface="Arial"/>
                <a:ea typeface="Arial"/>
                <a:cs typeface="Arial"/>
                <a:sym typeface="Arial"/>
              </a:rPr>
              <a:t>, 2003; National Commission on Excellence in Education,1983; Department of Health and Human Services, 1999)</a:t>
            </a:r>
          </a:p>
        </p:txBody>
      </p:sp>
      <p:sp>
        <p:nvSpPr>
          <p:cNvPr id="43" name="Title 1"/>
          <p:cNvSpPr>
            <a:spLocks noGrp="1"/>
          </p:cNvSpPr>
          <p:nvPr>
            <p:ph type="title"/>
          </p:nvPr>
        </p:nvSpPr>
        <p:spPr/>
        <p:txBody>
          <a:bodyPr>
            <a:normAutofit/>
          </a:bodyPr>
          <a:lstStyle/>
          <a:p>
            <a:r>
              <a:rPr lang="en-US" dirty="0" smtClean="0"/>
              <a:t>Teams &amp; Implementation Science</a:t>
            </a:r>
            <a:endParaRPr lang="en-US" sz="1950" dirty="0"/>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9595" y="987526"/>
            <a:ext cx="788670" cy="788670"/>
          </a:xfrm>
          <a:prstGeom prst="rect">
            <a:avLst/>
          </a:prstGeom>
        </p:spPr>
      </p:pic>
      <p:sp>
        <p:nvSpPr>
          <p:cNvPr id="2" name="Up Arrow 1"/>
          <p:cNvSpPr/>
          <p:nvPr/>
        </p:nvSpPr>
        <p:spPr>
          <a:xfrm>
            <a:off x="3567543" y="3482635"/>
            <a:ext cx="639041" cy="592106"/>
          </a:xfrm>
          <a:prstGeom prs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986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a:spLocks noGrp="1"/>
          </p:cNvSpPr>
          <p:nvPr>
            <p:ph type="title"/>
          </p:nvPr>
        </p:nvSpPr>
        <p:spPr/>
        <p:txBody>
          <a:bodyPr>
            <a:normAutofit/>
          </a:bodyPr>
          <a:lstStyle/>
          <a:p>
            <a:r>
              <a:rPr lang="en-US" dirty="0" smtClean="0"/>
              <a:t>Teams &amp; Implementation Science</a:t>
            </a:r>
            <a:endParaRPr lang="en-US" sz="1950" dirty="0"/>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9595" y="987526"/>
            <a:ext cx="788670" cy="788670"/>
          </a:xfrm>
          <a:prstGeom prst="rect">
            <a:avLst/>
          </a:prstGeom>
        </p:spPr>
      </p:pic>
      <p:graphicFrame>
        <p:nvGraphicFramePr>
          <p:cNvPr id="45" name="Content Placeholder 14"/>
          <p:cNvGraphicFramePr>
            <a:graphicFrameLocks noGrp="1"/>
          </p:cNvGraphicFramePr>
          <p:nvPr>
            <p:ph idx="1"/>
            <p:extLst>
              <p:ext uri="{D42A27DB-BD31-4B8C-83A1-F6EECF244321}">
                <p14:modId xmlns:p14="http://schemas.microsoft.com/office/powerpoint/2010/main" val="3236028581"/>
              </p:ext>
            </p:extLst>
          </p:nvPr>
        </p:nvGraphicFramePr>
        <p:xfrm>
          <a:off x="203454" y="1758554"/>
          <a:ext cx="8311896" cy="3993594"/>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p:cNvSpPr txBox="1"/>
          <p:nvPr/>
        </p:nvSpPr>
        <p:spPr>
          <a:xfrm>
            <a:off x="1406372" y="3604042"/>
            <a:ext cx="1405890" cy="738664"/>
          </a:xfrm>
          <a:prstGeom prst="rect">
            <a:avLst/>
          </a:prstGeom>
          <a:noFill/>
        </p:spPr>
        <p:txBody>
          <a:bodyPr wrap="square" rtlCol="0">
            <a:spAutoFit/>
          </a:bodyPr>
          <a:lstStyle/>
          <a:p>
            <a:r>
              <a:rPr lang="en-US" sz="2100" dirty="0"/>
              <a:t>‘Letting it Happen’</a:t>
            </a:r>
          </a:p>
        </p:txBody>
      </p:sp>
      <p:sp>
        <p:nvSpPr>
          <p:cNvPr id="47" name="TextBox 46"/>
          <p:cNvSpPr txBox="1"/>
          <p:nvPr/>
        </p:nvSpPr>
        <p:spPr>
          <a:xfrm>
            <a:off x="3023235" y="3147209"/>
            <a:ext cx="1591628" cy="738664"/>
          </a:xfrm>
          <a:prstGeom prst="rect">
            <a:avLst/>
          </a:prstGeom>
          <a:noFill/>
        </p:spPr>
        <p:txBody>
          <a:bodyPr wrap="square" rtlCol="0">
            <a:spAutoFit/>
          </a:bodyPr>
          <a:lstStyle/>
          <a:p>
            <a:r>
              <a:rPr lang="en-US" sz="2100" dirty="0"/>
              <a:t>‘Helping it Happen’</a:t>
            </a:r>
          </a:p>
        </p:txBody>
      </p:sp>
      <p:sp>
        <p:nvSpPr>
          <p:cNvPr id="48" name="TextBox 47"/>
          <p:cNvSpPr txBox="1"/>
          <p:nvPr/>
        </p:nvSpPr>
        <p:spPr>
          <a:xfrm>
            <a:off x="6526530" y="2806749"/>
            <a:ext cx="1394460" cy="738664"/>
          </a:xfrm>
          <a:prstGeom prst="rect">
            <a:avLst/>
          </a:prstGeom>
          <a:noFill/>
        </p:spPr>
        <p:txBody>
          <a:bodyPr wrap="square" rtlCol="0">
            <a:spAutoFit/>
          </a:bodyPr>
          <a:lstStyle/>
          <a:p>
            <a:r>
              <a:rPr lang="en-US" sz="2100" dirty="0"/>
              <a:t>‘Making it Happen’</a:t>
            </a:r>
          </a:p>
        </p:txBody>
      </p:sp>
      <p:sp>
        <p:nvSpPr>
          <p:cNvPr id="49" name="Rectangle 48"/>
          <p:cNvSpPr/>
          <p:nvPr/>
        </p:nvSpPr>
        <p:spPr>
          <a:xfrm>
            <a:off x="2790590" y="5625787"/>
            <a:ext cx="4150426" cy="300082"/>
          </a:xfrm>
          <a:prstGeom prst="rect">
            <a:avLst/>
          </a:prstGeom>
        </p:spPr>
        <p:txBody>
          <a:bodyPr wrap="square">
            <a:spAutoFit/>
          </a:bodyPr>
          <a:lstStyle/>
          <a:p>
            <a:r>
              <a:rPr lang="en-US" sz="1350" dirty="0">
                <a:hlinkClick r:id="rId5"/>
              </a:rPr>
              <a:t>http://implementation.fpg.unc.edu/module-3/topic-1</a:t>
            </a:r>
            <a:r>
              <a:rPr lang="en-US" sz="1350" dirty="0"/>
              <a:t> </a:t>
            </a:r>
          </a:p>
        </p:txBody>
      </p:sp>
    </p:spTree>
    <p:extLst>
      <p:ext uri="{BB962C8B-B14F-4D97-AF65-F5344CB8AC3E}">
        <p14:creationId xmlns:p14="http://schemas.microsoft.com/office/powerpoint/2010/main" val="70367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164080"/>
            <a:ext cx="7886700" cy="4075345"/>
          </a:xfrm>
        </p:spPr>
        <p:txBody>
          <a:bodyPr/>
          <a:lstStyle/>
          <a:p>
            <a:pPr marL="0" indent="0">
              <a:buNone/>
            </a:pPr>
            <a:r>
              <a:rPr lang="en-US" dirty="0" smtClean="0"/>
              <a:t>Current State 			 	Desired State</a:t>
            </a:r>
          </a:p>
          <a:p>
            <a:endParaRPr lang="en-US" dirty="0" smtClean="0"/>
          </a:p>
          <a:p>
            <a:pPr marL="0" indent="0" algn="ctr">
              <a:buNone/>
            </a:pPr>
            <a:r>
              <a:rPr lang="en-US" sz="4000" dirty="0" smtClean="0">
                <a:latin typeface="Museo Slab 500" pitchFamily="50" charset="0"/>
              </a:rPr>
              <a:t>We need to “take stock” to be able to “take action”…</a:t>
            </a:r>
            <a:endParaRPr lang="en-US" sz="4000" dirty="0">
              <a:latin typeface="Museo Slab 500" pitchFamily="50" charset="0"/>
            </a:endParaRPr>
          </a:p>
        </p:txBody>
      </p:sp>
      <p:sp>
        <p:nvSpPr>
          <p:cNvPr id="3" name="Title 2"/>
          <p:cNvSpPr>
            <a:spLocks noGrp="1"/>
          </p:cNvSpPr>
          <p:nvPr>
            <p:ph type="title"/>
          </p:nvPr>
        </p:nvSpPr>
        <p:spPr/>
        <p:txBody>
          <a:bodyPr/>
          <a:lstStyle/>
          <a:p>
            <a:r>
              <a:rPr lang="en-US" dirty="0" smtClean="0"/>
              <a:t>Taking Stock</a:t>
            </a:r>
            <a:endParaRPr lang="en-US" dirty="0"/>
          </a:p>
        </p:txBody>
      </p:sp>
      <p:cxnSp>
        <p:nvCxnSpPr>
          <p:cNvPr id="5" name="Straight Arrow Connector 4"/>
          <p:cNvCxnSpPr/>
          <p:nvPr/>
        </p:nvCxnSpPr>
        <p:spPr>
          <a:xfrm>
            <a:off x="3475246" y="2379018"/>
            <a:ext cx="192339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015826"/>
            <a:ext cx="7680960" cy="5156375"/>
          </a:xfrm>
          <a:prstGeom prst="rect">
            <a:avLst/>
          </a:prstGeom>
        </p:spPr>
      </p:pic>
      <p:sp>
        <p:nvSpPr>
          <p:cNvPr id="6" name="TextBox 5"/>
          <p:cNvSpPr txBox="1"/>
          <p:nvPr/>
        </p:nvSpPr>
        <p:spPr>
          <a:xfrm>
            <a:off x="2895600" y="2844800"/>
            <a:ext cx="3826933" cy="369332"/>
          </a:xfrm>
          <a:prstGeom prst="rect">
            <a:avLst/>
          </a:prstGeom>
          <a:noFill/>
        </p:spPr>
        <p:txBody>
          <a:bodyPr wrap="square" rtlCol="0">
            <a:spAutoFit/>
          </a:bodyPr>
          <a:lstStyle/>
          <a:p>
            <a:r>
              <a:rPr lang="en-US" b="1" dirty="0" smtClean="0">
                <a:solidFill>
                  <a:schemeClr val="bg1"/>
                </a:solidFill>
              </a:rPr>
              <a:t>HIGH-QUALITY IMPLEMENTATION</a:t>
            </a:r>
            <a:endParaRPr lang="en-US" b="1" dirty="0">
              <a:solidFill>
                <a:schemeClr val="bg1"/>
              </a:solidFill>
            </a:endParaRPr>
          </a:p>
        </p:txBody>
      </p:sp>
    </p:spTree>
    <p:extLst>
      <p:ext uri="{BB962C8B-B14F-4D97-AF65-F5344CB8AC3E}">
        <p14:creationId xmlns:p14="http://schemas.microsoft.com/office/powerpoint/2010/main" val="2452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628650" y="1008993"/>
            <a:ext cx="7886700" cy="5376041"/>
          </a:xfrm>
        </p:spPr>
        <p:txBody>
          <a:bodyPr>
            <a:noAutofit/>
          </a:bodyPr>
          <a:lstStyle/>
          <a:p>
            <a:r>
              <a:rPr lang="en-US" dirty="0" smtClean="0"/>
              <a:t>MTSS is </a:t>
            </a:r>
            <a:r>
              <a:rPr lang="en-US" i="1" dirty="0" smtClean="0">
                <a:solidFill>
                  <a:schemeClr val="accent2">
                    <a:lumMod val="75000"/>
                  </a:schemeClr>
                </a:solidFill>
              </a:rPr>
              <a:t>outcomes-focused</a:t>
            </a:r>
            <a:r>
              <a:rPr lang="en-US" dirty="0" smtClean="0"/>
              <a:t>…this is foundational to Continuous Improvement</a:t>
            </a:r>
          </a:p>
          <a:p>
            <a:r>
              <a:rPr lang="en-US" dirty="0" smtClean="0"/>
              <a:t>We often think we should “begin with the end in mind”…we need to do that with our </a:t>
            </a:r>
            <a:r>
              <a:rPr lang="en-US" i="1" dirty="0" smtClean="0">
                <a:solidFill>
                  <a:schemeClr val="accent2">
                    <a:lumMod val="75000"/>
                  </a:schemeClr>
                </a:solidFill>
              </a:rPr>
              <a:t>systems</a:t>
            </a:r>
            <a:r>
              <a:rPr lang="en-US" dirty="0" smtClean="0"/>
              <a:t>.</a:t>
            </a:r>
          </a:p>
          <a:p>
            <a:pPr lvl="1"/>
            <a:r>
              <a:rPr lang="en-US" sz="2400" dirty="0" smtClean="0"/>
              <a:t>What is the Desired State?</a:t>
            </a:r>
          </a:p>
          <a:p>
            <a:endParaRPr lang="en-US" sz="1200" dirty="0"/>
          </a:p>
          <a:p>
            <a:r>
              <a:rPr lang="en-US" dirty="0" smtClean="0"/>
              <a:t>Then, we ask:</a:t>
            </a:r>
          </a:p>
          <a:p>
            <a:pPr lvl="1"/>
            <a:r>
              <a:rPr lang="en-US" sz="2400" dirty="0" smtClean="0"/>
              <a:t>“Where are we now?” … </a:t>
            </a:r>
            <a:r>
              <a:rPr lang="en-US" sz="2400" i="1" dirty="0" smtClean="0"/>
              <a:t>How do you know?</a:t>
            </a:r>
          </a:p>
          <a:p>
            <a:pPr lvl="2"/>
            <a:r>
              <a:rPr lang="en-US" sz="2400" dirty="0" smtClean="0"/>
              <a:t>Define the Current State (with tools/methods)</a:t>
            </a:r>
          </a:p>
          <a:p>
            <a:pPr lvl="2"/>
            <a:endParaRPr lang="en-US" sz="1200" dirty="0"/>
          </a:p>
          <a:p>
            <a:pPr lvl="1"/>
            <a:r>
              <a:rPr lang="en-US" sz="2400" dirty="0" smtClean="0"/>
              <a:t>What “Inventories” or “Audits” do you conduct (at the systems level)? </a:t>
            </a:r>
          </a:p>
          <a:p>
            <a:pPr lvl="2"/>
            <a:r>
              <a:rPr lang="en-US" sz="2400" dirty="0" smtClean="0"/>
              <a:t>Do you “</a:t>
            </a:r>
            <a:r>
              <a:rPr lang="en-US" sz="2400" dirty="0" smtClean="0">
                <a:solidFill>
                  <a:schemeClr val="accent2">
                    <a:lumMod val="75000"/>
                  </a:schemeClr>
                </a:solidFill>
              </a:rPr>
              <a:t>take stock</a:t>
            </a:r>
            <a:r>
              <a:rPr lang="en-US" sz="2400" dirty="0" smtClean="0"/>
              <a:t>” of data/assessment frameworks, initiatives, practices, systems, resource allocations, etc.?</a:t>
            </a:r>
            <a:endParaRPr lang="en-US" sz="2400" dirty="0"/>
          </a:p>
        </p:txBody>
      </p:sp>
      <p:sp>
        <p:nvSpPr>
          <p:cNvPr id="2" name="Title 1"/>
          <p:cNvSpPr>
            <a:spLocks noGrp="1"/>
          </p:cNvSpPr>
          <p:nvPr>
            <p:ph type="title"/>
          </p:nvPr>
        </p:nvSpPr>
        <p:spPr>
          <a:xfrm>
            <a:off x="192024" y="192024"/>
            <a:ext cx="8723376" cy="521208"/>
          </a:xfrm>
        </p:spPr>
        <p:txBody>
          <a:bodyPr/>
          <a:lstStyle/>
          <a:p>
            <a:r>
              <a:rPr lang="en-US" dirty="0" smtClean="0"/>
              <a:t>Taking Stock </a:t>
            </a:r>
            <a:r>
              <a:rPr lang="en-US" i="1" dirty="0" smtClean="0"/>
              <a:t>(slide 28, time approx. )</a:t>
            </a:r>
            <a:endParaRPr lang="en-US" i="1" dirty="0"/>
          </a:p>
        </p:txBody>
      </p:sp>
      <p:cxnSp>
        <p:nvCxnSpPr>
          <p:cNvPr id="5" name="Straight Connector 4"/>
          <p:cNvCxnSpPr/>
          <p:nvPr/>
        </p:nvCxnSpPr>
        <p:spPr>
          <a:xfrm>
            <a:off x="425674" y="3074276"/>
            <a:ext cx="8119241" cy="630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30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a:off x="2743200" y="1107831"/>
            <a:ext cx="3581400" cy="472440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prstClr val="black"/>
              </a:solidFill>
            </a:endParaRPr>
          </a:p>
        </p:txBody>
      </p:sp>
      <p:sp>
        <p:nvSpPr>
          <p:cNvPr id="6" name="Oval 5"/>
          <p:cNvSpPr/>
          <p:nvPr/>
        </p:nvSpPr>
        <p:spPr>
          <a:xfrm>
            <a:off x="3808325" y="1488831"/>
            <a:ext cx="1477107" cy="1371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700" dirty="0">
                <a:solidFill>
                  <a:prstClr val="white"/>
                </a:solidFill>
                <a:latin typeface="Optima"/>
                <a:cs typeface="Optima"/>
              </a:rPr>
              <a:t>VISION</a:t>
            </a:r>
          </a:p>
        </p:txBody>
      </p:sp>
      <p:cxnSp>
        <p:nvCxnSpPr>
          <p:cNvPr id="8" name="Straight Arrow Connector 7"/>
          <p:cNvCxnSpPr/>
          <p:nvPr/>
        </p:nvCxnSpPr>
        <p:spPr>
          <a:xfrm flipH="1" flipV="1">
            <a:off x="2514600" y="5070231"/>
            <a:ext cx="4572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914400" y="4308231"/>
            <a:ext cx="762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H="1">
            <a:off x="304800" y="4003431"/>
            <a:ext cx="7620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6477000" y="3851031"/>
            <a:ext cx="1295400" cy="1905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flipV="1">
            <a:off x="381000" y="3622431"/>
            <a:ext cx="3810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flipV="1">
            <a:off x="5791200" y="3546231"/>
            <a:ext cx="6096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6553200" y="4841631"/>
            <a:ext cx="3810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flipV="1">
            <a:off x="2819400" y="4308231"/>
            <a:ext cx="381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6172200" y="3546231"/>
            <a:ext cx="304800" cy="1752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762000" y="4232031"/>
            <a:ext cx="15240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609600" y="4765431"/>
            <a:ext cx="137160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V="1">
            <a:off x="8610600" y="3241431"/>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flipV="1">
            <a:off x="7467600" y="4308231"/>
            <a:ext cx="762000" cy="152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H="1" flipV="1">
            <a:off x="1371600" y="3622431"/>
            <a:ext cx="3048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7924800" y="4536831"/>
            <a:ext cx="7620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flipH="1" flipV="1">
            <a:off x="990600" y="2708031"/>
            <a:ext cx="10668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6858000" y="3622431"/>
            <a:ext cx="4572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flipV="1">
            <a:off x="2819400" y="3393831"/>
            <a:ext cx="4572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V="1">
            <a:off x="8458200" y="4460631"/>
            <a:ext cx="3810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flipV="1">
            <a:off x="7924800" y="2936631"/>
            <a:ext cx="3048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flipV="1">
            <a:off x="1752600" y="2479431"/>
            <a:ext cx="3048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V="1">
            <a:off x="2209800" y="4689231"/>
            <a:ext cx="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flipH="1" flipV="1">
            <a:off x="7772400" y="3393831"/>
            <a:ext cx="3810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flipV="1">
            <a:off x="1981200" y="3241431"/>
            <a:ext cx="4572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a:off x="457200" y="5298831"/>
            <a:ext cx="8382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flipV="1">
            <a:off x="5638800" y="5070231"/>
            <a:ext cx="4572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V="1">
            <a:off x="6858000" y="1184031"/>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5" name="TextBox 64"/>
          <p:cNvSpPr txBox="1"/>
          <p:nvPr/>
        </p:nvSpPr>
        <p:spPr>
          <a:xfrm>
            <a:off x="7010400" y="1336431"/>
            <a:ext cx="2133600" cy="369332"/>
          </a:xfrm>
          <a:prstGeom prst="rect">
            <a:avLst/>
          </a:prstGeom>
          <a:noFill/>
        </p:spPr>
        <p:txBody>
          <a:bodyPr wrap="square" rtlCol="0">
            <a:spAutoFit/>
          </a:bodyPr>
          <a:lstStyle/>
          <a:p>
            <a:pPr defTabSz="457200"/>
            <a:r>
              <a:rPr lang="en-US" dirty="0">
                <a:solidFill>
                  <a:prstClr val="black"/>
                </a:solidFill>
                <a:latin typeface="Optima"/>
                <a:cs typeface="Optima"/>
              </a:rPr>
              <a:t>= initiative</a:t>
            </a:r>
          </a:p>
        </p:txBody>
      </p:sp>
      <p:sp>
        <p:nvSpPr>
          <p:cNvPr id="3" name="Title 2"/>
          <p:cNvSpPr>
            <a:spLocks noGrp="1"/>
          </p:cNvSpPr>
          <p:nvPr>
            <p:ph type="title"/>
          </p:nvPr>
        </p:nvSpPr>
        <p:spPr>
          <a:xfrm>
            <a:off x="192024" y="192024"/>
            <a:ext cx="8951976" cy="521208"/>
          </a:xfrm>
        </p:spPr>
        <p:txBody>
          <a:bodyPr>
            <a:normAutofit/>
          </a:bodyPr>
          <a:lstStyle/>
          <a:p>
            <a:r>
              <a:rPr lang="en-US" smtClean="0"/>
              <a:t>Identification (time </a:t>
            </a:r>
            <a:r>
              <a:rPr lang="en-US" dirty="0" smtClean="0"/>
              <a:t>approx. 23:36-24:26)</a:t>
            </a:r>
            <a:endParaRPr lang="en-US" dirty="0"/>
          </a:p>
        </p:txBody>
      </p:sp>
      <p:sp>
        <p:nvSpPr>
          <p:cNvPr id="2" name="Slide Number Placeholder 1"/>
          <p:cNvSpPr>
            <a:spLocks noGrp="1"/>
          </p:cNvSpPr>
          <p:nvPr>
            <p:ph type="sldNum" sz="quarter" idx="4294967295"/>
          </p:nvPr>
        </p:nvSpPr>
        <p:spPr>
          <a:xfrm>
            <a:off x="7523163" y="6537325"/>
            <a:ext cx="1620837" cy="184150"/>
          </a:xfrm>
        </p:spPr>
        <p:txBody>
          <a:bodyPr/>
          <a:lstStyle/>
          <a:p>
            <a:fld id="{BE2BD66E-4023-402F-8E2A-BF8A8F230D88}"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242913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to="" calcmode="lin" valueType="num">
                                      <p:cBhvr>
                                        <p:cTn id="10" dur="1" fill="hold"/>
                                        <p:tgtEl>
                                          <p:spTgt spid="1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 to="" calcmode="lin" valueType="num">
                                      <p:cBhvr>
                                        <p:cTn id="13" dur="1" fill="hold"/>
                                        <p:tgtEl>
                                          <p:spTgt spid="3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to="" calcmode="lin" valueType="num">
                                      <p:cBhvr>
                                        <p:cTn id="16" dur="1" fill="hold"/>
                                        <p:tgtEl>
                                          <p:spTgt spid="43"/>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to="" calcmode="lin" valueType="num">
                                      <p:cBhvr>
                                        <p:cTn id="19" dur="1" fill="hold"/>
                                        <p:tgtEl>
                                          <p:spTgt spid="47"/>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 to="" calcmode="lin" valueType="num">
                                      <p:cBhvr>
                                        <p:cTn id="22" dur="1" fill="hold"/>
                                        <p:tgtEl>
                                          <p:spTgt spid="55"/>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to="" calcmode="lin" valueType="num">
                                      <p:cBhvr>
                                        <p:cTn id="25" dur="1" fill="hold"/>
                                        <p:tgtEl>
                                          <p:spTgt spid="14"/>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 to="" calcmode="lin" valueType="num">
                                      <p:cBhvr>
                                        <p:cTn id="31" dur="1" fill="hold"/>
                                        <p:tgtEl>
                                          <p:spTgt spid="60"/>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 to="" calcmode="lin" valueType="num">
                                      <p:cBhvr>
                                        <p:cTn id="34" dur="1" fill="hold"/>
                                        <p:tgtEl>
                                          <p:spTgt spid="48"/>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 to="" calcmode="lin" valueType="num">
                                      <p:cBhvr>
                                        <p:cTn id="37" dur="1" fill="hold"/>
                                        <p:tgtEl>
                                          <p:spTgt spid="32"/>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 to="" calcmode="lin" valueType="num">
                                      <p:cBhvr>
                                        <p:cTn id="40" dur="1" fill="hold"/>
                                        <p:tgtEl>
                                          <p:spTgt spid="51"/>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to="" calcmode="lin" valueType="num">
                                      <p:cBhvr>
                                        <p:cTn id="43" dur="1" fill="hold"/>
                                        <p:tgtEl>
                                          <p:spTgt spid="36"/>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 to="" calcmode="lin" valueType="num">
                                      <p:cBhvr>
                                        <p:cTn id="46" dur="1" fill="hold"/>
                                        <p:tgtEl>
                                          <p:spTgt spid="34"/>
                                        </p:tgtEl>
                                        <p:attrNameLst>
                                          <p:attrName/>
                                        </p:attrNameLst>
                                      </p:cBhvr>
                                    </p:anim>
                                  </p:childTnLst>
                                </p:cTn>
                              </p:par>
                              <p:par>
                                <p:cTn id="47" presetID="24"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 to="" calcmode="lin" valueType="num">
                                      <p:cBhvr>
                                        <p:cTn id="49" dur="1" fill="hold"/>
                                        <p:tgtEl>
                                          <p:spTgt spid="56"/>
                                        </p:tgtEl>
                                        <p:attrNameLst>
                                          <p:attrName/>
                                        </p:attrNameLst>
                                      </p:cBhvr>
                                    </p:anim>
                                  </p:childTnLst>
                                </p:cTn>
                              </p:par>
                              <p:par>
                                <p:cTn id="50" presetID="24" presetClass="entr" presetSubtype="0"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 to="" calcmode="lin" valueType="num">
                                      <p:cBhvr>
                                        <p:cTn id="52" dur="1" fill="hold"/>
                                        <p:tgtEl>
                                          <p:spTgt spid="44"/>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to="" calcmode="lin" valueType="num">
                                      <p:cBhvr>
                                        <p:cTn id="55" dur="1" fill="hold"/>
                                        <p:tgtEl>
                                          <p:spTgt spid="15"/>
                                        </p:tgtEl>
                                        <p:attrNameLst>
                                          <p:attrName/>
                                        </p:attrNameLst>
                                      </p:cBhvr>
                                    </p:anim>
                                  </p:childTnLst>
                                </p:cTn>
                              </p:par>
                              <p:par>
                                <p:cTn id="56" presetID="24"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 to="" calcmode="lin" valueType="num">
                                      <p:cBhvr>
                                        <p:cTn id="58" dur="1" fill="hold"/>
                                        <p:tgtEl>
                                          <p:spTgt spid="8"/>
                                        </p:tgtEl>
                                        <p:attrNameLst>
                                          <p:attrName/>
                                        </p:attrNameLst>
                                      </p:cBhvr>
                                    </p:anim>
                                  </p:childTnLst>
                                </p:cTn>
                              </p:par>
                              <p:par>
                                <p:cTn id="59" presetID="24"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 to="" calcmode="lin" valueType="num">
                                      <p:cBhvr>
                                        <p:cTn id="61" dur="1" fill="hold"/>
                                        <p:tgtEl>
                                          <p:spTgt spid="52"/>
                                        </p:tgtEl>
                                        <p:attrNameLst>
                                          <p:attrName/>
                                        </p:attrNameLst>
                                      </p:cBhvr>
                                    </p:anim>
                                  </p:childTnLst>
                                </p:cTn>
                              </p:par>
                              <p:par>
                                <p:cTn id="62" presetID="24"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to="" calcmode="lin" valueType="num">
                                      <p:cBhvr>
                                        <p:cTn id="64" dur="1" fill="hold"/>
                                        <p:tgtEl>
                                          <p:spTgt spid="28"/>
                                        </p:tgtEl>
                                        <p:attrNameLst>
                                          <p:attrName/>
                                        </p:attrNameLst>
                                      </p:cBhvr>
                                    </p:anim>
                                  </p:childTnLst>
                                </p:cTn>
                              </p:par>
                              <p:par>
                                <p:cTn id="65" presetID="24"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to="" calcmode="lin" valueType="num">
                                      <p:cBhvr>
                                        <p:cTn id="67" dur="1" fill="hold"/>
                                        <p:tgtEl>
                                          <p:spTgt spid="27"/>
                                        </p:tgtEl>
                                        <p:attrNameLst>
                                          <p:attrName/>
                                        </p:attrNameLst>
                                      </p:cBhvr>
                                    </p:anim>
                                  </p:childTnLst>
                                </p:cTn>
                              </p:par>
                              <p:par>
                                <p:cTn id="68" presetID="24"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 to="" calcmode="lin" valueType="num">
                                      <p:cBhvr>
                                        <p:cTn id="70" dur="1" fill="hold"/>
                                        <p:tgtEl>
                                          <p:spTgt spid="59"/>
                                        </p:tgtEl>
                                        <p:attrNameLst>
                                          <p:attrName/>
                                        </p:attrNameLst>
                                      </p:cBhvr>
                                    </p:anim>
                                  </p:childTnLst>
                                </p:cTn>
                              </p:par>
                              <p:par>
                                <p:cTn id="71" presetID="24"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 to="" calcmode="lin" valueType="num">
                                      <p:cBhvr>
                                        <p:cTn id="73" dur="1" fill="hold"/>
                                        <p:tgtEl>
                                          <p:spTgt spid="9"/>
                                        </p:tgtEl>
                                        <p:attrNameLst>
                                          <p:attrName/>
                                        </p:attrNameLst>
                                      </p:cBhvr>
                                    </p:anim>
                                  </p:childTnLst>
                                </p:cTn>
                              </p:par>
                              <p:par>
                                <p:cTn id="74" presetID="24"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 to="" calcmode="lin" valueType="num">
                                      <p:cBhvr>
                                        <p:cTn id="76" dur="1" fill="hold"/>
                                        <p:tgtEl>
                                          <p:spTgt spid="10"/>
                                        </p:tgtEl>
                                        <p:attrNameLst>
                                          <p:attrName/>
                                        </p:attrNameLst>
                                      </p:cBhvr>
                                    </p:anim>
                                  </p:childTnLst>
                                </p:cTn>
                              </p:par>
                              <p:par>
                                <p:cTn id="77" presetID="24"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 to="" calcmode="lin" valueType="num">
                                      <p:cBhvr>
                                        <p:cTn id="79" dur="1" fill="hold"/>
                                        <p:tgtEl>
                                          <p:spTgt spid="12"/>
                                        </p:tgtEl>
                                        <p:attrNameLst>
                                          <p:attrName/>
                                        </p:attrNameLst>
                                      </p:cBhvr>
                                    </p:anim>
                                  </p:childTnLst>
                                </p:cTn>
                              </p:par>
                              <p:par>
                                <p:cTn id="80" presetID="24"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 to="" calcmode="lin" valueType="num">
                                      <p:cBhvr>
                                        <p:cTn id="82" dur="1" fill="hold"/>
                                        <p:tgtEl>
                                          <p:spTgt spid="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2800" i="1" dirty="0" smtClean="0"/>
              <a:t>Expectations before the Sept. SPDG Kickoff:</a:t>
            </a:r>
          </a:p>
          <a:p>
            <a:pPr marL="0" indent="0">
              <a:buNone/>
            </a:pPr>
            <a:endParaRPr lang="en-US" sz="2800" dirty="0" smtClean="0"/>
          </a:p>
          <a:p>
            <a:pPr marL="914400" lvl="1" indent="-457200">
              <a:buFont typeface="+mj-lt"/>
              <a:buAutoNum type="arabicPeriod"/>
            </a:pPr>
            <a:r>
              <a:rPr lang="en-US" sz="2800" dirty="0" smtClean="0"/>
              <a:t>View this recording </a:t>
            </a:r>
            <a:r>
              <a:rPr lang="en-US" sz="2800" dirty="0"/>
              <a:t>(as/if </a:t>
            </a:r>
            <a:r>
              <a:rPr lang="en-US" sz="2800" dirty="0" smtClean="0"/>
              <a:t>needed, </a:t>
            </a:r>
            <a:br>
              <a:rPr lang="en-US" sz="2800" dirty="0" smtClean="0"/>
            </a:br>
            <a:r>
              <a:rPr lang="en-US" sz="2800" dirty="0" smtClean="0"/>
              <a:t>take notes/pauses/breaks)</a:t>
            </a:r>
            <a:br>
              <a:rPr lang="en-US" sz="2800" dirty="0" smtClean="0"/>
            </a:br>
            <a:r>
              <a:rPr lang="en-US" sz="2800" dirty="0" smtClean="0">
                <a:solidFill>
                  <a:srgbClr val="EF7521"/>
                </a:solidFill>
              </a:rPr>
              <a:t>30 minutes</a:t>
            </a:r>
          </a:p>
          <a:p>
            <a:pPr marL="914400" lvl="1" indent="-457200">
              <a:buFont typeface="+mj-lt"/>
              <a:buAutoNum type="arabicPeriod"/>
            </a:pPr>
            <a:endParaRPr lang="en-US" sz="2800" dirty="0" smtClean="0"/>
          </a:p>
          <a:p>
            <a:pPr marL="914400" lvl="1" indent="-457200">
              <a:buFont typeface="+mj-lt"/>
              <a:buAutoNum type="arabicPeriod"/>
            </a:pPr>
            <a:r>
              <a:rPr lang="en-US" sz="2800" dirty="0"/>
              <a:t>Preview CO-EBPD </a:t>
            </a:r>
            <a:r>
              <a:rPr lang="en-US" sz="2800" dirty="0" smtClean="0"/>
              <a:t>Rubric: </a:t>
            </a:r>
            <a:r>
              <a:rPr lang="en-US" sz="2800" dirty="0">
                <a:solidFill>
                  <a:srgbClr val="EF7521"/>
                </a:solidFill>
              </a:rPr>
              <a:t>10 minutes</a:t>
            </a:r>
          </a:p>
          <a:p>
            <a:pPr marL="914400" lvl="1" indent="-457200">
              <a:buFont typeface="+mj-lt"/>
              <a:buAutoNum type="arabicPeriod"/>
            </a:pPr>
            <a:endParaRPr lang="en-US" sz="2800" dirty="0" smtClean="0"/>
          </a:p>
          <a:p>
            <a:pPr marL="914400" lvl="1" indent="-457200">
              <a:buFont typeface="+mj-lt"/>
              <a:buAutoNum type="arabicPeriod"/>
            </a:pPr>
            <a:r>
              <a:rPr lang="en-US" sz="2800" dirty="0" smtClean="0"/>
              <a:t>Reflect on MLT progress thus far: Complete MLT Self-Assessment individually and submit data</a:t>
            </a:r>
            <a:br>
              <a:rPr lang="en-US" sz="2800" dirty="0" smtClean="0"/>
            </a:br>
            <a:r>
              <a:rPr lang="en-US" sz="2800" dirty="0" smtClean="0">
                <a:solidFill>
                  <a:srgbClr val="EF7521"/>
                </a:solidFill>
              </a:rPr>
              <a:t>15 to 20 minutes</a:t>
            </a:r>
          </a:p>
          <a:p>
            <a:pPr marL="914400" lvl="1" indent="-457200">
              <a:buFont typeface="+mj-lt"/>
              <a:buAutoNum type="arabicPeriod"/>
            </a:pPr>
            <a:endParaRPr lang="en-US" sz="2800" dirty="0" smtClean="0"/>
          </a:p>
          <a:p>
            <a:pPr lvl="1"/>
            <a:endParaRPr lang="en-US" dirty="0" smtClean="0"/>
          </a:p>
        </p:txBody>
      </p:sp>
      <p:sp>
        <p:nvSpPr>
          <p:cNvPr id="3" name="Title 2"/>
          <p:cNvSpPr>
            <a:spLocks noGrp="1"/>
          </p:cNvSpPr>
          <p:nvPr>
            <p:ph type="title"/>
          </p:nvPr>
        </p:nvSpPr>
        <p:spPr/>
        <p:txBody>
          <a:bodyPr/>
          <a:lstStyle/>
          <a:p>
            <a:r>
              <a:rPr lang="en-US" dirty="0" smtClean="0"/>
              <a:t>Outcomes</a:t>
            </a:r>
            <a:endParaRPr lang="en-US" dirty="0"/>
          </a:p>
        </p:txBody>
      </p:sp>
    </p:spTree>
    <p:extLst>
      <p:ext uri="{BB962C8B-B14F-4D97-AF65-F5344CB8AC3E}">
        <p14:creationId xmlns:p14="http://schemas.microsoft.com/office/powerpoint/2010/main" val="945499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a:off x="2743200" y="1107831"/>
            <a:ext cx="3581400" cy="472440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a:solidFill>
                <a:prstClr val="black"/>
              </a:solidFill>
            </a:endParaRPr>
          </a:p>
        </p:txBody>
      </p:sp>
      <p:sp>
        <p:nvSpPr>
          <p:cNvPr id="6" name="Oval 5"/>
          <p:cNvSpPr/>
          <p:nvPr/>
        </p:nvSpPr>
        <p:spPr>
          <a:xfrm>
            <a:off x="3810000" y="1488831"/>
            <a:ext cx="1447800" cy="13716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700" dirty="0">
                <a:solidFill>
                  <a:prstClr val="white"/>
                </a:solidFill>
                <a:latin typeface="Optima"/>
                <a:cs typeface="Optima"/>
              </a:rPr>
              <a:t>VISION</a:t>
            </a:r>
          </a:p>
        </p:txBody>
      </p:sp>
      <p:cxnSp>
        <p:nvCxnSpPr>
          <p:cNvPr id="8" name="Straight Arrow Connector 7"/>
          <p:cNvCxnSpPr/>
          <p:nvPr/>
        </p:nvCxnSpPr>
        <p:spPr>
          <a:xfrm flipV="1">
            <a:off x="5029200" y="4994031"/>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V="1">
            <a:off x="3886200" y="4232031"/>
            <a:ext cx="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4114800" y="4613031"/>
            <a:ext cx="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5257800" y="3698631"/>
            <a:ext cx="0" cy="1981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V="1">
            <a:off x="4191000" y="3851031"/>
            <a:ext cx="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5029200" y="3241431"/>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V="1">
            <a:off x="5105400" y="4613031"/>
            <a:ext cx="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V="1">
            <a:off x="3886200" y="5070231"/>
            <a:ext cx="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4572000" y="4079631"/>
            <a:ext cx="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V="1">
            <a:off x="3810000" y="3927231"/>
            <a:ext cx="0" cy="1828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flipV="1">
            <a:off x="4343400" y="4232031"/>
            <a:ext cx="0"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flipV="1">
            <a:off x="4038600" y="4841631"/>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flipV="1">
            <a:off x="4191000" y="4841631"/>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V="1">
            <a:off x="4267200" y="3165231"/>
            <a:ext cx="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4648200" y="4841631"/>
            <a:ext cx="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flipV="1">
            <a:off x="3810000" y="3165231"/>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4343400" y="3774831"/>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flipV="1">
            <a:off x="4038600" y="3470031"/>
            <a:ext cx="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V="1">
            <a:off x="4724400" y="4232031"/>
            <a:ext cx="0" cy="1371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V="1">
            <a:off x="4876800" y="4994031"/>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V="1">
            <a:off x="4495800" y="3393831"/>
            <a:ext cx="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V="1">
            <a:off x="4876800" y="3393831"/>
            <a:ext cx="0"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flipV="1">
            <a:off x="4648200" y="3165231"/>
            <a:ext cx="0" cy="838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Straight Arrow Connector 55"/>
          <p:cNvCxnSpPr/>
          <p:nvPr/>
        </p:nvCxnSpPr>
        <p:spPr>
          <a:xfrm flipV="1">
            <a:off x="4495800" y="4765431"/>
            <a:ext cx="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9" name="Straight Arrow Connector 58"/>
          <p:cNvCxnSpPr/>
          <p:nvPr/>
        </p:nvCxnSpPr>
        <p:spPr>
          <a:xfrm flipV="1">
            <a:off x="4876800" y="4536831"/>
            <a:ext cx="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flipV="1">
            <a:off x="5029200" y="4155831"/>
            <a:ext cx="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V="1">
            <a:off x="6858000" y="1184031"/>
            <a:ext cx="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5" name="TextBox 64"/>
          <p:cNvSpPr txBox="1"/>
          <p:nvPr/>
        </p:nvSpPr>
        <p:spPr>
          <a:xfrm>
            <a:off x="7010400" y="1336431"/>
            <a:ext cx="2133600" cy="369332"/>
          </a:xfrm>
          <a:prstGeom prst="rect">
            <a:avLst/>
          </a:prstGeom>
          <a:noFill/>
        </p:spPr>
        <p:txBody>
          <a:bodyPr wrap="square" rtlCol="0">
            <a:spAutoFit/>
          </a:bodyPr>
          <a:lstStyle/>
          <a:p>
            <a:pPr defTabSz="457200"/>
            <a:r>
              <a:rPr lang="en-US" dirty="0">
                <a:solidFill>
                  <a:prstClr val="black"/>
                </a:solidFill>
                <a:latin typeface="Optima"/>
                <a:cs typeface="Optima"/>
              </a:rPr>
              <a:t>= initiative</a:t>
            </a:r>
          </a:p>
        </p:txBody>
      </p:sp>
      <p:sp>
        <p:nvSpPr>
          <p:cNvPr id="3" name="Title 2"/>
          <p:cNvSpPr>
            <a:spLocks noGrp="1"/>
          </p:cNvSpPr>
          <p:nvPr>
            <p:ph type="title"/>
          </p:nvPr>
        </p:nvSpPr>
        <p:spPr>
          <a:xfrm>
            <a:off x="192024" y="192024"/>
            <a:ext cx="8951976" cy="521208"/>
          </a:xfrm>
        </p:spPr>
        <p:txBody>
          <a:bodyPr>
            <a:normAutofit/>
          </a:bodyPr>
          <a:lstStyle/>
          <a:p>
            <a:r>
              <a:rPr lang="en-US" dirty="0" smtClean="0"/>
              <a:t>Alignment </a:t>
            </a:r>
            <a:r>
              <a:rPr lang="en-US" i="1" dirty="0" smtClean="0"/>
              <a:t>(time approx. 24:25 mins)</a:t>
            </a:r>
            <a:endParaRPr lang="en-US" i="1" dirty="0"/>
          </a:p>
        </p:txBody>
      </p:sp>
    </p:spTree>
    <p:extLst>
      <p:ext uri="{BB962C8B-B14F-4D97-AF65-F5344CB8AC3E}">
        <p14:creationId xmlns:p14="http://schemas.microsoft.com/office/powerpoint/2010/main" val="3562338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209798" y="1921762"/>
            <a:ext cx="4347882" cy="4142434"/>
          </a:xfrm>
          <a:prstGeom prst="ellipse">
            <a:avLst/>
          </a:prstGeom>
          <a:noFill/>
          <a:ln>
            <a:solidFill>
              <a:schemeClr val="accent1">
                <a:shade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0233" y="2634017"/>
            <a:ext cx="7064187" cy="3653512"/>
          </a:xfrm>
          <a:prstGeom prst="rect">
            <a:avLst/>
          </a:prstGeom>
        </p:spPr>
      </p:pic>
      <p:grpSp>
        <p:nvGrpSpPr>
          <p:cNvPr id="4" name="Group 3"/>
          <p:cNvGrpSpPr/>
          <p:nvPr/>
        </p:nvGrpSpPr>
        <p:grpSpPr>
          <a:xfrm>
            <a:off x="303711" y="1556504"/>
            <a:ext cx="8598367" cy="3196656"/>
            <a:chOff x="303711" y="1556504"/>
            <a:chExt cx="8598367" cy="3196656"/>
          </a:xfrm>
        </p:grpSpPr>
        <p:sp>
          <p:nvSpPr>
            <p:cNvPr id="14" name="TextBox 13"/>
            <p:cNvSpPr txBox="1"/>
            <p:nvPr/>
          </p:nvSpPr>
          <p:spPr>
            <a:xfrm>
              <a:off x="4985261" y="1556504"/>
              <a:ext cx="2817631" cy="338554"/>
            </a:xfrm>
            <a:prstGeom prst="rect">
              <a:avLst/>
            </a:prstGeom>
            <a:noFill/>
          </p:spPr>
          <p:txBody>
            <a:bodyPr wrap="none" rtlCol="0">
              <a:spAutoFit/>
            </a:bodyPr>
            <a:lstStyle/>
            <a:p>
              <a:pPr defTabSz="457200"/>
              <a:r>
                <a:rPr lang="en-US" sz="1600" dirty="0">
                  <a:solidFill>
                    <a:srgbClr val="000000"/>
                  </a:solidFill>
                </a:rPr>
                <a:t>Team-Driven Shared Leadership</a:t>
              </a:r>
            </a:p>
          </p:txBody>
        </p:sp>
        <p:sp>
          <p:nvSpPr>
            <p:cNvPr id="15" name="TextBox 14"/>
            <p:cNvSpPr txBox="1"/>
            <p:nvPr/>
          </p:nvSpPr>
          <p:spPr>
            <a:xfrm>
              <a:off x="6595536" y="2440576"/>
              <a:ext cx="1886927" cy="830997"/>
            </a:xfrm>
            <a:prstGeom prst="rect">
              <a:avLst/>
            </a:prstGeom>
            <a:noFill/>
          </p:spPr>
          <p:txBody>
            <a:bodyPr wrap="none" rtlCol="0">
              <a:spAutoFit/>
            </a:bodyPr>
            <a:lstStyle/>
            <a:p>
              <a:pPr defTabSz="457200"/>
              <a:r>
                <a:rPr lang="en-US" sz="1600" dirty="0">
                  <a:solidFill>
                    <a:srgbClr val="000000"/>
                  </a:solidFill>
                </a:rPr>
                <a:t>Data-Based </a:t>
              </a:r>
            </a:p>
            <a:p>
              <a:pPr defTabSz="457200"/>
              <a:r>
                <a:rPr lang="en-US" sz="1600" dirty="0">
                  <a:solidFill>
                    <a:srgbClr val="000000"/>
                  </a:solidFill>
                </a:rPr>
                <a:t>Problem Solving and</a:t>
              </a:r>
              <a:br>
                <a:rPr lang="en-US" sz="1600" dirty="0">
                  <a:solidFill>
                    <a:srgbClr val="000000"/>
                  </a:solidFill>
                </a:rPr>
              </a:br>
              <a:r>
                <a:rPr lang="en-US" sz="1600" dirty="0">
                  <a:solidFill>
                    <a:srgbClr val="000000"/>
                  </a:solidFill>
                </a:rPr>
                <a:t>Decision-Making</a:t>
              </a:r>
            </a:p>
          </p:txBody>
        </p:sp>
        <p:sp>
          <p:nvSpPr>
            <p:cNvPr id="16" name="TextBox 15"/>
            <p:cNvSpPr txBox="1"/>
            <p:nvPr/>
          </p:nvSpPr>
          <p:spPr>
            <a:xfrm>
              <a:off x="308520" y="2437239"/>
              <a:ext cx="2071786" cy="584775"/>
            </a:xfrm>
            <a:prstGeom prst="rect">
              <a:avLst/>
            </a:prstGeom>
            <a:noFill/>
          </p:spPr>
          <p:txBody>
            <a:bodyPr wrap="none" rtlCol="0">
              <a:spAutoFit/>
            </a:bodyPr>
            <a:lstStyle/>
            <a:p>
              <a:pPr algn="r" defTabSz="457200"/>
              <a:r>
                <a:rPr lang="en-US" sz="1600" dirty="0">
                  <a:solidFill>
                    <a:srgbClr val="000000"/>
                  </a:solidFill>
                </a:rPr>
                <a:t>Family, School, and </a:t>
              </a:r>
            </a:p>
            <a:p>
              <a:pPr algn="r" defTabSz="457200"/>
              <a:r>
                <a:rPr lang="en-US" sz="1600" dirty="0">
                  <a:solidFill>
                    <a:srgbClr val="000000"/>
                  </a:solidFill>
                </a:rPr>
                <a:t>Community Partnering</a:t>
              </a:r>
            </a:p>
          </p:txBody>
        </p:sp>
        <p:sp>
          <p:nvSpPr>
            <p:cNvPr id="17" name="TextBox 16"/>
            <p:cNvSpPr txBox="1"/>
            <p:nvPr/>
          </p:nvSpPr>
          <p:spPr>
            <a:xfrm>
              <a:off x="7046762" y="4003270"/>
              <a:ext cx="1855316" cy="584775"/>
            </a:xfrm>
            <a:prstGeom prst="rect">
              <a:avLst/>
            </a:prstGeom>
            <a:noFill/>
          </p:spPr>
          <p:txBody>
            <a:bodyPr wrap="none" rtlCol="0">
              <a:spAutoFit/>
            </a:bodyPr>
            <a:lstStyle/>
            <a:p>
              <a:pPr defTabSz="457200"/>
              <a:r>
                <a:rPr lang="en-US" sz="1600" dirty="0">
                  <a:solidFill>
                    <a:srgbClr val="000000"/>
                  </a:solidFill>
                </a:rPr>
                <a:t>Layered Continuum </a:t>
              </a:r>
            </a:p>
            <a:p>
              <a:pPr defTabSz="457200"/>
              <a:r>
                <a:rPr lang="en-US" sz="1600" dirty="0">
                  <a:solidFill>
                    <a:srgbClr val="000000"/>
                  </a:solidFill>
                </a:rPr>
                <a:t>of Supports</a:t>
              </a:r>
            </a:p>
          </p:txBody>
        </p:sp>
        <p:sp>
          <p:nvSpPr>
            <p:cNvPr id="18" name="TextBox 17"/>
            <p:cNvSpPr txBox="1"/>
            <p:nvPr/>
          </p:nvSpPr>
          <p:spPr>
            <a:xfrm>
              <a:off x="303711" y="4168385"/>
              <a:ext cx="1535997" cy="584775"/>
            </a:xfrm>
            <a:prstGeom prst="rect">
              <a:avLst/>
            </a:prstGeom>
            <a:noFill/>
          </p:spPr>
          <p:txBody>
            <a:bodyPr wrap="none" rtlCol="0">
              <a:spAutoFit/>
            </a:bodyPr>
            <a:lstStyle/>
            <a:p>
              <a:pPr algn="r" defTabSz="457200"/>
              <a:r>
                <a:rPr lang="en-US" sz="1600" dirty="0">
                  <a:solidFill>
                    <a:srgbClr val="000000"/>
                  </a:solidFill>
                </a:rPr>
                <a:t>Evidence-Based </a:t>
              </a:r>
            </a:p>
            <a:p>
              <a:pPr algn="r" defTabSz="457200"/>
              <a:r>
                <a:rPr lang="en-US" sz="1600" dirty="0">
                  <a:solidFill>
                    <a:srgbClr val="000000"/>
                  </a:solidFill>
                </a:rPr>
                <a:t>Practices</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5361" y="1400108"/>
            <a:ext cx="989901" cy="98990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52600" y="3816225"/>
            <a:ext cx="984375" cy="98437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04472" y="3804593"/>
            <a:ext cx="982128" cy="98212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67397" y="2220851"/>
            <a:ext cx="1157545" cy="1050722"/>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56191" y="2220851"/>
            <a:ext cx="1017549" cy="1017549"/>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303500" y="5797992"/>
            <a:ext cx="2406145" cy="823044"/>
          </a:xfrm>
          <a:prstGeom prst="rect">
            <a:avLst/>
          </a:prstGeom>
        </p:spPr>
      </p:pic>
      <p:sp>
        <p:nvSpPr>
          <p:cNvPr id="2" name="Title 1"/>
          <p:cNvSpPr>
            <a:spLocks noGrp="1"/>
          </p:cNvSpPr>
          <p:nvPr>
            <p:ph type="title" idx="4294967295"/>
          </p:nvPr>
        </p:nvSpPr>
        <p:spPr>
          <a:xfrm>
            <a:off x="0" y="301625"/>
            <a:ext cx="9144000" cy="782638"/>
          </a:xfrm>
        </p:spPr>
        <p:txBody>
          <a:bodyPr>
            <a:normAutofit/>
          </a:bodyPr>
          <a:lstStyle/>
          <a:p>
            <a:pPr algn="ctr"/>
            <a:r>
              <a:rPr lang="en-US" sz="3600" b="1" dirty="0" smtClean="0">
                <a:solidFill>
                  <a:srgbClr val="00B050"/>
                </a:solidFill>
              </a:rPr>
              <a:t>MTSS and Essential Components</a:t>
            </a:r>
            <a:endParaRPr lang="en-US" sz="3600" b="1" dirty="0">
              <a:solidFill>
                <a:srgbClr val="00B050"/>
              </a:solidFill>
            </a:endParaRPr>
          </a:p>
        </p:txBody>
      </p:sp>
      <p:sp>
        <p:nvSpPr>
          <p:cNvPr id="19" name="TextBox 18"/>
          <p:cNvSpPr txBox="1"/>
          <p:nvPr/>
        </p:nvSpPr>
        <p:spPr>
          <a:xfrm>
            <a:off x="2645283" y="4800600"/>
            <a:ext cx="3594085" cy="553998"/>
          </a:xfrm>
          <a:prstGeom prst="rect">
            <a:avLst/>
          </a:prstGeom>
          <a:solidFill>
            <a:schemeClr val="bg2">
              <a:lumMod val="90000"/>
            </a:schemeClr>
          </a:solidFill>
        </p:spPr>
        <p:txBody>
          <a:bodyPr wrap="square" rtlCol="0">
            <a:spAutoFit/>
          </a:bodyPr>
          <a:lstStyle/>
          <a:p>
            <a:pPr algn="ctr" defTabSz="457200"/>
            <a:r>
              <a:rPr lang="en-US" sz="3000" dirty="0">
                <a:solidFill>
                  <a:srgbClr val="FF0000"/>
                </a:solidFill>
              </a:rPr>
              <a:t>Selection</a:t>
            </a:r>
          </a:p>
        </p:txBody>
      </p:sp>
      <p:sp>
        <p:nvSpPr>
          <p:cNvPr id="3" name="TextBox 2"/>
          <p:cNvSpPr txBox="1"/>
          <p:nvPr/>
        </p:nvSpPr>
        <p:spPr>
          <a:xfrm>
            <a:off x="2971800" y="0"/>
            <a:ext cx="3156442" cy="369332"/>
          </a:xfrm>
          <a:prstGeom prst="rect">
            <a:avLst/>
          </a:prstGeom>
          <a:solidFill>
            <a:schemeClr val="accent2"/>
          </a:solidFill>
        </p:spPr>
        <p:txBody>
          <a:bodyPr wrap="none" rtlCol="0">
            <a:spAutoFit/>
          </a:bodyPr>
          <a:lstStyle/>
          <a:p>
            <a:r>
              <a:rPr lang="en-US" dirty="0" smtClean="0"/>
              <a:t>Time: approx. 24:28-26:00 mins</a:t>
            </a:r>
            <a:endParaRPr lang="en-US" dirty="0"/>
          </a:p>
        </p:txBody>
      </p:sp>
    </p:spTree>
    <p:extLst>
      <p:ext uri="{BB962C8B-B14F-4D97-AF65-F5344CB8AC3E}">
        <p14:creationId xmlns:p14="http://schemas.microsoft.com/office/powerpoint/2010/main" val="94643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79418"/>
            <a:ext cx="7886700" cy="2783782"/>
          </a:xfrm>
        </p:spPr>
        <p:txBody>
          <a:bodyPr>
            <a:noAutofit/>
          </a:bodyPr>
          <a:lstStyle/>
          <a:p>
            <a:pPr marL="971550" lvl="1" indent="-514350">
              <a:buFont typeface="+mj-lt"/>
              <a:buAutoNum type="romanUcPeriod"/>
            </a:pPr>
            <a:r>
              <a:rPr lang="en-US" sz="3400" dirty="0">
                <a:latin typeface="Museo Slab 500" pitchFamily="50" charset="0"/>
              </a:rPr>
              <a:t>Implementation Practice &amp; Science</a:t>
            </a:r>
          </a:p>
          <a:p>
            <a:pPr marL="971550" lvl="1" indent="-514350">
              <a:buFont typeface="+mj-lt"/>
              <a:buAutoNum type="romanUcPeriod"/>
            </a:pPr>
            <a:r>
              <a:rPr lang="en-US" sz="3400" dirty="0">
                <a:latin typeface="Museo Slab 500" pitchFamily="50" charset="0"/>
              </a:rPr>
              <a:t>Implementation Stages</a:t>
            </a:r>
          </a:p>
          <a:p>
            <a:pPr marL="971550" lvl="1" indent="-514350">
              <a:buFont typeface="+mj-lt"/>
              <a:buAutoNum type="romanUcPeriod"/>
            </a:pPr>
            <a:r>
              <a:rPr lang="en-US" sz="3400" dirty="0">
                <a:latin typeface="Museo Slab 500" pitchFamily="50" charset="0"/>
              </a:rPr>
              <a:t>MLT </a:t>
            </a:r>
            <a:r>
              <a:rPr lang="en-US" sz="3400" dirty="0" smtClean="0">
                <a:latin typeface="Museo Slab 500" pitchFamily="50" charset="0"/>
              </a:rPr>
              <a:t>Capacity-Building</a:t>
            </a:r>
            <a:endParaRPr lang="en-US" sz="3400" dirty="0">
              <a:latin typeface="Museo Slab 500" pitchFamily="50" charset="0"/>
            </a:endParaRPr>
          </a:p>
          <a:p>
            <a:pPr marL="971550" lvl="1" indent="-514350">
              <a:buFont typeface="+mj-lt"/>
              <a:buAutoNum type="romanUcPeriod"/>
            </a:pPr>
            <a:r>
              <a:rPr lang="en-US" sz="3400" dirty="0" smtClean="0">
                <a:solidFill>
                  <a:srgbClr val="EF7521"/>
                </a:solidFill>
                <a:latin typeface="Museo Slab 500" pitchFamily="50" charset="0"/>
              </a:rPr>
              <a:t>Readiness</a:t>
            </a:r>
            <a:endParaRPr lang="en-US" sz="3400" dirty="0">
              <a:solidFill>
                <a:srgbClr val="EF7521"/>
              </a:solidFill>
              <a:latin typeface="Museo Slab 500" pitchFamily="50" charset="0"/>
            </a:endParaRPr>
          </a:p>
        </p:txBody>
      </p:sp>
    </p:spTree>
    <p:extLst>
      <p:ext uri="{BB962C8B-B14F-4D97-AF65-F5344CB8AC3E}">
        <p14:creationId xmlns:p14="http://schemas.microsoft.com/office/powerpoint/2010/main" val="17570342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1"/>
            <a:ext cx="9144000" cy="1087821"/>
          </a:xfrm>
          <a:solidFill>
            <a:schemeClr val="accent5"/>
          </a:solidFill>
          <a:effectLst>
            <a:outerShdw blurRad="50800" dist="38100" dir="2700000" algn="tl" rotWithShape="0">
              <a:prstClr val="black">
                <a:alpha val="40000"/>
              </a:prstClr>
            </a:outerShdw>
          </a:effectLst>
        </p:spPr>
        <p:txBody>
          <a:bodyPr/>
          <a:lstStyle/>
          <a:p>
            <a:pPr algn="ctr"/>
            <a:r>
              <a:rPr lang="en-US" dirty="0" smtClean="0">
                <a:solidFill>
                  <a:schemeClr val="bg1"/>
                </a:solidFill>
              </a:rPr>
              <a:t>MTSS Formula for Success</a:t>
            </a:r>
            <a:endParaRPr lang="en-US" dirty="0">
              <a:solidFill>
                <a:schemeClr val="bg1"/>
              </a:solidFill>
            </a:endParaRPr>
          </a:p>
        </p:txBody>
      </p:sp>
      <p:sp>
        <p:nvSpPr>
          <p:cNvPr id="2" name="TextBox 1"/>
          <p:cNvSpPr txBox="1"/>
          <p:nvPr/>
        </p:nvSpPr>
        <p:spPr>
          <a:xfrm>
            <a:off x="161181" y="3207896"/>
            <a:ext cx="2431300" cy="1015663"/>
          </a:xfrm>
          <a:prstGeom prst="rect">
            <a:avLst/>
          </a:prstGeom>
          <a:noFill/>
        </p:spPr>
        <p:txBody>
          <a:bodyPr wrap="square" rtlCol="0">
            <a:spAutoFit/>
          </a:bodyPr>
          <a:lstStyle/>
          <a:p>
            <a:pPr algn="ctr"/>
            <a:r>
              <a:rPr lang="en-US" sz="2000" dirty="0" smtClean="0">
                <a:solidFill>
                  <a:schemeClr val="accent5">
                    <a:lumMod val="50000"/>
                  </a:schemeClr>
                </a:solidFill>
              </a:rPr>
              <a:t>Academic, Behavior, </a:t>
            </a:r>
          </a:p>
          <a:p>
            <a:pPr algn="ctr"/>
            <a:r>
              <a:rPr lang="en-US" sz="2000" dirty="0" smtClean="0">
                <a:solidFill>
                  <a:schemeClr val="accent5">
                    <a:lumMod val="50000"/>
                  </a:schemeClr>
                </a:solidFill>
              </a:rPr>
              <a:t>Family, </a:t>
            </a:r>
          </a:p>
          <a:p>
            <a:pPr algn="ctr"/>
            <a:r>
              <a:rPr lang="en-US" sz="2000" dirty="0" smtClean="0">
                <a:solidFill>
                  <a:schemeClr val="accent5">
                    <a:lumMod val="50000"/>
                  </a:schemeClr>
                </a:solidFill>
              </a:rPr>
              <a:t>Staff Supports, etc. </a:t>
            </a:r>
          </a:p>
        </p:txBody>
      </p:sp>
      <p:sp>
        <p:nvSpPr>
          <p:cNvPr id="8" name="TextBox 7"/>
          <p:cNvSpPr txBox="1"/>
          <p:nvPr/>
        </p:nvSpPr>
        <p:spPr>
          <a:xfrm>
            <a:off x="158184" y="1936764"/>
            <a:ext cx="2431300" cy="954107"/>
          </a:xfrm>
          <a:prstGeom prst="rect">
            <a:avLst/>
          </a:prstGeom>
          <a:noFill/>
        </p:spPr>
        <p:txBody>
          <a:bodyPr wrap="square" rtlCol="0">
            <a:spAutoFit/>
          </a:bodyPr>
          <a:lstStyle/>
          <a:p>
            <a:pPr algn="ctr"/>
            <a:r>
              <a:rPr lang="en-US" sz="2800" b="1" dirty="0" smtClean="0">
                <a:solidFill>
                  <a:srgbClr val="000000"/>
                </a:solidFill>
              </a:rPr>
              <a:t>Effective Interventions</a:t>
            </a:r>
          </a:p>
        </p:txBody>
      </p:sp>
      <p:grpSp>
        <p:nvGrpSpPr>
          <p:cNvPr id="28" name="Group 27"/>
          <p:cNvGrpSpPr/>
          <p:nvPr/>
        </p:nvGrpSpPr>
        <p:grpSpPr>
          <a:xfrm>
            <a:off x="132025" y="1158624"/>
            <a:ext cx="2431300" cy="3218823"/>
            <a:chOff x="132025" y="1158624"/>
            <a:chExt cx="2431300" cy="3218823"/>
          </a:xfrm>
        </p:grpSpPr>
        <p:sp>
          <p:nvSpPr>
            <p:cNvPr id="3" name="Rectangle 2"/>
            <p:cNvSpPr/>
            <p:nvPr/>
          </p:nvSpPr>
          <p:spPr>
            <a:xfrm>
              <a:off x="161181"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2025" y="1286084"/>
              <a:ext cx="2431300" cy="523220"/>
            </a:xfrm>
            <a:prstGeom prst="rect">
              <a:avLst/>
            </a:prstGeom>
            <a:noFill/>
          </p:spPr>
          <p:txBody>
            <a:bodyPr wrap="square" rtlCol="0">
              <a:spAutoFit/>
            </a:bodyPr>
            <a:lstStyle/>
            <a:p>
              <a:pPr algn="ctr"/>
              <a:r>
                <a:rPr lang="en-US" sz="2800" b="1" dirty="0" smtClean="0">
                  <a:solidFill>
                    <a:schemeClr val="accent6">
                      <a:lumMod val="75000"/>
                    </a:schemeClr>
                  </a:solidFill>
                  <a:effectLst>
                    <a:outerShdw blurRad="38100" dist="38100" dir="2700000" algn="tl">
                      <a:srgbClr val="000000">
                        <a:alpha val="43137"/>
                      </a:srgbClr>
                    </a:outerShdw>
                  </a:effectLst>
                </a:rPr>
                <a:t>What</a:t>
              </a:r>
            </a:p>
          </p:txBody>
        </p:sp>
      </p:grpSp>
      <p:sp>
        <p:nvSpPr>
          <p:cNvPr id="15" name="TextBox 14"/>
          <p:cNvSpPr txBox="1"/>
          <p:nvPr/>
        </p:nvSpPr>
        <p:spPr>
          <a:xfrm>
            <a:off x="3409268" y="3265973"/>
            <a:ext cx="2431300" cy="707886"/>
          </a:xfrm>
          <a:prstGeom prst="rect">
            <a:avLst/>
          </a:prstGeom>
          <a:noFill/>
        </p:spPr>
        <p:txBody>
          <a:bodyPr wrap="square" rtlCol="0">
            <a:spAutoFit/>
          </a:bodyPr>
          <a:lstStyle/>
          <a:p>
            <a:pPr algn="ctr"/>
            <a:r>
              <a:rPr lang="en-US" sz="2000" dirty="0" smtClean="0">
                <a:solidFill>
                  <a:schemeClr val="accent5">
                    <a:lumMod val="50000"/>
                  </a:schemeClr>
                </a:solidFill>
              </a:rPr>
              <a:t>Implementation Science</a:t>
            </a:r>
          </a:p>
        </p:txBody>
      </p:sp>
      <p:sp>
        <p:nvSpPr>
          <p:cNvPr id="17" name="TextBox 16"/>
          <p:cNvSpPr txBox="1"/>
          <p:nvPr/>
        </p:nvSpPr>
        <p:spPr>
          <a:xfrm>
            <a:off x="3406271" y="1936764"/>
            <a:ext cx="2431300" cy="1200329"/>
          </a:xfrm>
          <a:prstGeom prst="rect">
            <a:avLst/>
          </a:prstGeom>
          <a:noFill/>
        </p:spPr>
        <p:txBody>
          <a:bodyPr wrap="square" rtlCol="0">
            <a:spAutoFit/>
          </a:bodyPr>
          <a:lstStyle/>
          <a:p>
            <a:pPr algn="ctr"/>
            <a:r>
              <a:rPr lang="en-US" sz="2400" b="1" dirty="0" smtClean="0">
                <a:solidFill>
                  <a:srgbClr val="000000"/>
                </a:solidFill>
              </a:rPr>
              <a:t>Effective Implementation Methods</a:t>
            </a:r>
          </a:p>
        </p:txBody>
      </p:sp>
      <p:grpSp>
        <p:nvGrpSpPr>
          <p:cNvPr id="31" name="Group 30"/>
          <p:cNvGrpSpPr/>
          <p:nvPr/>
        </p:nvGrpSpPr>
        <p:grpSpPr>
          <a:xfrm>
            <a:off x="3380112" y="1158624"/>
            <a:ext cx="2431300" cy="3218823"/>
            <a:chOff x="3380112" y="1158624"/>
            <a:chExt cx="2431300" cy="3218823"/>
          </a:xfrm>
        </p:grpSpPr>
        <p:sp>
          <p:nvSpPr>
            <p:cNvPr id="16" name="Rectangle 15"/>
            <p:cNvSpPr/>
            <p:nvPr/>
          </p:nvSpPr>
          <p:spPr>
            <a:xfrm>
              <a:off x="3409268"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380112" y="1286084"/>
              <a:ext cx="2431300" cy="523220"/>
            </a:xfrm>
            <a:prstGeom prst="rect">
              <a:avLst/>
            </a:prstGeom>
            <a:noFill/>
          </p:spPr>
          <p:txBody>
            <a:bodyPr wrap="square" rtlCol="0">
              <a:spAutoFit/>
            </a:bodyPr>
            <a:lstStyle/>
            <a:p>
              <a:pPr algn="ctr"/>
              <a:r>
                <a:rPr lang="en-US" sz="2800" b="1" dirty="0" smtClean="0">
                  <a:solidFill>
                    <a:schemeClr val="accent6">
                      <a:lumMod val="75000"/>
                    </a:schemeClr>
                  </a:solidFill>
                  <a:effectLst>
                    <a:outerShdw blurRad="38100" dist="38100" dir="2700000" algn="tl">
                      <a:srgbClr val="000000">
                        <a:alpha val="43137"/>
                      </a:srgbClr>
                    </a:outerShdw>
                  </a:effectLst>
                </a:rPr>
                <a:t>How</a:t>
              </a:r>
            </a:p>
          </p:txBody>
        </p:sp>
      </p:grpSp>
      <p:sp>
        <p:nvSpPr>
          <p:cNvPr id="19" name="TextBox 18"/>
          <p:cNvSpPr txBox="1"/>
          <p:nvPr/>
        </p:nvSpPr>
        <p:spPr>
          <a:xfrm>
            <a:off x="6599044" y="3207896"/>
            <a:ext cx="2431300" cy="707886"/>
          </a:xfrm>
          <a:prstGeom prst="rect">
            <a:avLst/>
          </a:prstGeom>
          <a:noFill/>
        </p:spPr>
        <p:txBody>
          <a:bodyPr wrap="square" rtlCol="0">
            <a:spAutoFit/>
          </a:bodyPr>
          <a:lstStyle/>
          <a:p>
            <a:pPr algn="ctr"/>
            <a:r>
              <a:rPr lang="en-US" sz="2000" dirty="0" smtClean="0">
                <a:solidFill>
                  <a:schemeClr val="accent5">
                    <a:lumMod val="50000"/>
                  </a:schemeClr>
                </a:solidFill>
              </a:rPr>
              <a:t>Supportive Infrastructure</a:t>
            </a:r>
          </a:p>
        </p:txBody>
      </p:sp>
      <p:sp>
        <p:nvSpPr>
          <p:cNvPr id="21" name="TextBox 20"/>
          <p:cNvSpPr txBox="1"/>
          <p:nvPr/>
        </p:nvSpPr>
        <p:spPr>
          <a:xfrm>
            <a:off x="6654358" y="2058228"/>
            <a:ext cx="2431300" cy="954107"/>
          </a:xfrm>
          <a:prstGeom prst="rect">
            <a:avLst/>
          </a:prstGeom>
          <a:noFill/>
        </p:spPr>
        <p:txBody>
          <a:bodyPr wrap="square" rtlCol="0">
            <a:spAutoFit/>
          </a:bodyPr>
          <a:lstStyle/>
          <a:p>
            <a:pPr algn="ctr"/>
            <a:r>
              <a:rPr lang="en-US" sz="2800" b="1" dirty="0" smtClean="0">
                <a:solidFill>
                  <a:srgbClr val="000000"/>
                </a:solidFill>
              </a:rPr>
              <a:t>Effective Systems</a:t>
            </a:r>
          </a:p>
        </p:txBody>
      </p:sp>
      <p:grpSp>
        <p:nvGrpSpPr>
          <p:cNvPr id="4096" name="Group 4095"/>
          <p:cNvGrpSpPr/>
          <p:nvPr/>
        </p:nvGrpSpPr>
        <p:grpSpPr>
          <a:xfrm>
            <a:off x="6599044" y="1158624"/>
            <a:ext cx="2431300" cy="3218823"/>
            <a:chOff x="6599044" y="1158624"/>
            <a:chExt cx="2431300" cy="3218823"/>
          </a:xfrm>
        </p:grpSpPr>
        <p:sp>
          <p:nvSpPr>
            <p:cNvPr id="20" name="Rectangle 19"/>
            <p:cNvSpPr/>
            <p:nvPr/>
          </p:nvSpPr>
          <p:spPr>
            <a:xfrm>
              <a:off x="6628200"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599044" y="1286084"/>
              <a:ext cx="2431300" cy="523220"/>
            </a:xfrm>
            <a:prstGeom prst="rect">
              <a:avLst/>
            </a:prstGeom>
            <a:noFill/>
          </p:spPr>
          <p:txBody>
            <a:bodyPr wrap="square" rtlCol="0">
              <a:spAutoFit/>
            </a:bodyPr>
            <a:lstStyle/>
            <a:p>
              <a:pPr algn="ctr"/>
              <a:r>
                <a:rPr lang="en-US" sz="2800" b="1" dirty="0" smtClean="0">
                  <a:solidFill>
                    <a:schemeClr val="accent6">
                      <a:lumMod val="75000"/>
                    </a:schemeClr>
                  </a:solidFill>
                  <a:effectLst>
                    <a:outerShdw blurRad="38100" dist="38100" dir="2700000" algn="tl">
                      <a:srgbClr val="000000">
                        <a:alpha val="43137"/>
                      </a:srgbClr>
                    </a:outerShdw>
                  </a:effectLst>
                </a:rPr>
                <a:t>Where</a:t>
              </a:r>
            </a:p>
          </p:txBody>
        </p:sp>
      </p:grpSp>
      <p:sp>
        <p:nvSpPr>
          <p:cNvPr id="25" name="TextBox 24"/>
          <p:cNvSpPr txBox="1"/>
          <p:nvPr/>
        </p:nvSpPr>
        <p:spPr>
          <a:xfrm>
            <a:off x="3406271" y="5216859"/>
            <a:ext cx="2431300" cy="1384995"/>
          </a:xfrm>
          <a:prstGeom prst="rect">
            <a:avLst/>
          </a:prstGeom>
          <a:noFill/>
        </p:spPr>
        <p:txBody>
          <a:bodyPr wrap="square" rtlCol="0">
            <a:spAutoFit/>
          </a:bodyPr>
          <a:lstStyle/>
          <a:p>
            <a:pPr algn="ctr"/>
            <a:r>
              <a:rPr lang="en-US" sz="2800" b="1" dirty="0" smtClean="0">
                <a:solidFill>
                  <a:srgbClr val="000000"/>
                </a:solidFill>
              </a:rPr>
              <a:t>Socially Significant Outcomes</a:t>
            </a:r>
          </a:p>
        </p:txBody>
      </p:sp>
      <p:grpSp>
        <p:nvGrpSpPr>
          <p:cNvPr id="30" name="Group 29"/>
          <p:cNvGrpSpPr/>
          <p:nvPr/>
        </p:nvGrpSpPr>
        <p:grpSpPr>
          <a:xfrm>
            <a:off x="3380112" y="4560022"/>
            <a:ext cx="2431300" cy="2163135"/>
            <a:chOff x="3380112" y="4560022"/>
            <a:chExt cx="2431300" cy="2163135"/>
          </a:xfrm>
        </p:grpSpPr>
        <p:sp>
          <p:nvSpPr>
            <p:cNvPr id="24" name="Rectangle 23"/>
            <p:cNvSpPr/>
            <p:nvPr/>
          </p:nvSpPr>
          <p:spPr>
            <a:xfrm>
              <a:off x="3409268" y="4560022"/>
              <a:ext cx="2372989" cy="2163135"/>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380112" y="4687482"/>
              <a:ext cx="2431300" cy="523220"/>
            </a:xfrm>
            <a:prstGeom prst="rect">
              <a:avLst/>
            </a:prstGeom>
            <a:noFill/>
          </p:spPr>
          <p:txBody>
            <a:bodyPr wrap="square" rtlCol="0">
              <a:spAutoFit/>
            </a:bodyPr>
            <a:lstStyle/>
            <a:p>
              <a:pPr algn="ctr"/>
              <a:r>
                <a:rPr lang="en-US" sz="2800" b="1" dirty="0" smtClean="0">
                  <a:solidFill>
                    <a:schemeClr val="accent6">
                      <a:lumMod val="75000"/>
                    </a:schemeClr>
                  </a:solidFill>
                  <a:effectLst>
                    <a:outerShdw blurRad="38100" dist="38100" dir="2700000" algn="tl">
                      <a:srgbClr val="000000">
                        <a:alpha val="43137"/>
                      </a:srgbClr>
                    </a:outerShdw>
                  </a:effectLst>
                </a:rPr>
                <a:t>Why</a:t>
              </a:r>
            </a:p>
          </p:txBody>
        </p:sp>
      </p:grpSp>
      <p:sp>
        <p:nvSpPr>
          <p:cNvPr id="4" name="Multiply 3"/>
          <p:cNvSpPr/>
          <p:nvPr/>
        </p:nvSpPr>
        <p:spPr>
          <a:xfrm>
            <a:off x="2191450" y="2146112"/>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Multiply 26"/>
          <p:cNvSpPr/>
          <p:nvPr/>
        </p:nvSpPr>
        <p:spPr>
          <a:xfrm>
            <a:off x="5454115" y="2144493"/>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Equal 6"/>
          <p:cNvSpPr/>
          <p:nvPr/>
        </p:nvSpPr>
        <p:spPr>
          <a:xfrm>
            <a:off x="2166879" y="5052974"/>
            <a:ext cx="1306285" cy="1073021"/>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29" name="TextBox 28"/>
          <p:cNvSpPr txBox="1"/>
          <p:nvPr/>
        </p:nvSpPr>
        <p:spPr>
          <a:xfrm>
            <a:off x="0" y="6455474"/>
            <a:ext cx="2981907" cy="430887"/>
          </a:xfrm>
          <a:prstGeom prst="rect">
            <a:avLst/>
          </a:prstGeom>
          <a:noFill/>
        </p:spPr>
        <p:txBody>
          <a:bodyPr wrap="none" rtlCol="0">
            <a:spAutoFit/>
          </a:bodyPr>
          <a:lstStyle/>
          <a:p>
            <a:r>
              <a:rPr lang="en-US" sz="1100" dirty="0" smtClean="0"/>
              <a:t>Adapted from 2012 Dean </a:t>
            </a:r>
            <a:r>
              <a:rPr lang="en-US" sz="1100" dirty="0" err="1" smtClean="0"/>
              <a:t>Fixen</a:t>
            </a:r>
            <a:r>
              <a:rPr lang="en-US" sz="1100" dirty="0" smtClean="0"/>
              <a:t> and Karen Blasé, </a:t>
            </a:r>
            <a:br>
              <a:rPr lang="en-US" sz="1100" dirty="0" smtClean="0"/>
            </a:br>
            <a:r>
              <a:rPr lang="en-US" sz="1100" dirty="0" smtClean="0"/>
              <a:t>National Implementation Research Network</a:t>
            </a:r>
            <a:endParaRPr lang="en-US" sz="1100" dirty="0"/>
          </a:p>
        </p:txBody>
      </p:sp>
      <p:sp>
        <p:nvSpPr>
          <p:cNvPr id="6" name="TextBox 5"/>
          <p:cNvSpPr txBox="1"/>
          <p:nvPr/>
        </p:nvSpPr>
        <p:spPr>
          <a:xfrm rot="20390990">
            <a:off x="3080028" y="2073701"/>
            <a:ext cx="5903020" cy="1323439"/>
          </a:xfrm>
          <a:prstGeom prst="rect">
            <a:avLst/>
          </a:prstGeom>
          <a:solidFill>
            <a:schemeClr val="bg2">
              <a:lumMod val="90000"/>
            </a:schemeClr>
          </a:solidFill>
        </p:spPr>
        <p:txBody>
          <a:bodyPr wrap="square" rtlCol="0">
            <a:spAutoFit/>
          </a:bodyPr>
          <a:lstStyle/>
          <a:p>
            <a:pPr algn="ctr"/>
            <a:r>
              <a:rPr lang="en-US" sz="8000" dirty="0" smtClean="0">
                <a:solidFill>
                  <a:srgbClr val="FF0000"/>
                </a:solidFill>
              </a:rPr>
              <a:t>Readiness</a:t>
            </a:r>
            <a:endParaRPr lang="en-US" sz="8000" dirty="0">
              <a:solidFill>
                <a:srgbClr val="FF0000"/>
              </a:solidFill>
            </a:endParaRPr>
          </a:p>
        </p:txBody>
      </p:sp>
    </p:spTree>
    <p:extLst>
      <p:ext uri="{BB962C8B-B14F-4D97-AF65-F5344CB8AC3E}">
        <p14:creationId xmlns:p14="http://schemas.microsoft.com/office/powerpoint/2010/main" val="3485973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23" y="3738347"/>
            <a:ext cx="701992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628650" y="977462"/>
            <a:ext cx="7886700" cy="5261963"/>
          </a:xfrm>
        </p:spPr>
        <p:txBody>
          <a:bodyPr/>
          <a:lstStyle/>
          <a:p>
            <a:pPr>
              <a:lnSpc>
                <a:spcPct val="150000"/>
              </a:lnSpc>
              <a:spcBef>
                <a:spcPts val="600"/>
              </a:spcBef>
            </a:pPr>
            <a:r>
              <a:rPr lang="en-US" dirty="0"/>
              <a:t>In education “readiness for change” is something </a:t>
            </a:r>
            <a:r>
              <a:rPr lang="en-US" dirty="0" smtClean="0"/>
              <a:t>that needs </a:t>
            </a:r>
            <a:r>
              <a:rPr lang="en-US" dirty="0"/>
              <a:t>to be developed, nurtured, and sustained.</a:t>
            </a:r>
          </a:p>
          <a:p>
            <a:pPr>
              <a:lnSpc>
                <a:spcPct val="150000"/>
              </a:lnSpc>
              <a:spcBef>
                <a:spcPts val="600"/>
              </a:spcBef>
            </a:pPr>
            <a:r>
              <a:rPr lang="en-US" dirty="0"/>
              <a:t>Readiness is not a pre‐existing condition waiting to </a:t>
            </a:r>
            <a:r>
              <a:rPr lang="en-US" dirty="0" smtClean="0"/>
              <a:t>be found </a:t>
            </a:r>
            <a:r>
              <a:rPr lang="en-US" dirty="0"/>
              <a:t>or an enduring characteristic of a </a:t>
            </a:r>
            <a:r>
              <a:rPr lang="en-US" dirty="0" smtClean="0"/>
              <a:t>person, organization </a:t>
            </a:r>
            <a:r>
              <a:rPr lang="en-US" dirty="0"/>
              <a:t>or system.</a:t>
            </a:r>
          </a:p>
        </p:txBody>
      </p:sp>
      <p:sp>
        <p:nvSpPr>
          <p:cNvPr id="3" name="Title 2"/>
          <p:cNvSpPr>
            <a:spLocks noGrp="1"/>
          </p:cNvSpPr>
          <p:nvPr>
            <p:ph type="title"/>
          </p:nvPr>
        </p:nvSpPr>
        <p:spPr/>
        <p:txBody>
          <a:bodyPr/>
          <a:lstStyle/>
          <a:p>
            <a:r>
              <a:rPr lang="en-US" dirty="0" smtClean="0"/>
              <a:t>Creating: </a:t>
            </a:r>
            <a:r>
              <a:rPr lang="en-US" dirty="0" smtClean="0">
                <a:solidFill>
                  <a:srgbClr val="FFFF00"/>
                </a:solidFill>
              </a:rPr>
              <a:t>Readiness for Change</a:t>
            </a:r>
            <a:endParaRPr lang="en-US" dirty="0">
              <a:solidFill>
                <a:srgbClr val="FFFF00"/>
              </a:solidFill>
            </a:endParaRPr>
          </a:p>
        </p:txBody>
      </p:sp>
      <p:sp>
        <p:nvSpPr>
          <p:cNvPr id="13" name="Bent-Up Arrow 12"/>
          <p:cNvSpPr/>
          <p:nvPr/>
        </p:nvSpPr>
        <p:spPr>
          <a:xfrm rot="5400000">
            <a:off x="-1790087" y="2814846"/>
            <a:ext cx="4950376" cy="613458"/>
          </a:xfrm>
          <a:prstGeom prst="ben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1830" y="4585431"/>
            <a:ext cx="1877494" cy="1907628"/>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404675"/>
            <a:ext cx="2832827" cy="430887"/>
          </a:xfrm>
          <a:prstGeom prst="rect">
            <a:avLst/>
          </a:prstGeom>
          <a:noFill/>
        </p:spPr>
        <p:txBody>
          <a:bodyPr wrap="none" rtlCol="0">
            <a:spAutoFit/>
          </a:bodyPr>
          <a:lstStyle/>
          <a:p>
            <a:r>
              <a:rPr lang="en-US" sz="1100" dirty="0" smtClean="0"/>
              <a:t>Adapted</a:t>
            </a:r>
            <a:br>
              <a:rPr lang="en-US" sz="1100" dirty="0" smtClean="0"/>
            </a:br>
            <a:r>
              <a:rPr lang="en-US" sz="1100" dirty="0" smtClean="0"/>
              <a:t>from “Just Do It” (Frameworks Institute, 2015)</a:t>
            </a:r>
            <a:endParaRPr lang="en-US" sz="1100" dirty="0"/>
          </a:p>
        </p:txBody>
      </p:sp>
    </p:spTree>
    <p:extLst>
      <p:ext uri="{BB962C8B-B14F-4D97-AF65-F5344CB8AC3E}">
        <p14:creationId xmlns:p14="http://schemas.microsoft.com/office/powerpoint/2010/main" val="129803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49" y="1202400"/>
            <a:ext cx="7932027" cy="5037025"/>
          </a:xfrm>
        </p:spPr>
        <p:txBody>
          <a:bodyPr>
            <a:normAutofit fontScale="85000" lnSpcReduction="20000"/>
          </a:bodyPr>
          <a:lstStyle/>
          <a:p>
            <a:pPr marL="0" indent="0" algn="ctr">
              <a:lnSpc>
                <a:spcPct val="170000"/>
              </a:lnSpc>
              <a:buNone/>
            </a:pPr>
            <a:r>
              <a:rPr lang="en-US" sz="4000" b="1" u="sng" dirty="0" smtClean="0"/>
              <a:t>Definition:</a:t>
            </a:r>
            <a:r>
              <a:rPr lang="en-US" sz="4000" dirty="0" smtClean="0"/>
              <a:t> </a:t>
            </a:r>
            <a:br>
              <a:rPr lang="en-US" sz="4000" dirty="0" smtClean="0"/>
            </a:br>
            <a:r>
              <a:rPr lang="en-US" sz="4000" dirty="0" smtClean="0"/>
              <a:t>Developmental </a:t>
            </a:r>
            <a:r>
              <a:rPr lang="en-US" sz="4000" dirty="0"/>
              <a:t>point at which </a:t>
            </a:r>
            <a:r>
              <a:rPr lang="en-US" sz="4000" dirty="0" smtClean="0"/>
              <a:t>a</a:t>
            </a:r>
            <a:br>
              <a:rPr lang="en-US" sz="4000" dirty="0" smtClean="0"/>
            </a:br>
            <a:r>
              <a:rPr lang="en-US" sz="4000" b="1" dirty="0" smtClean="0">
                <a:solidFill>
                  <a:schemeClr val="accent2">
                    <a:lumMod val="75000"/>
                  </a:schemeClr>
                </a:solidFill>
              </a:rPr>
              <a:t>person</a:t>
            </a:r>
            <a:r>
              <a:rPr lang="en-US" sz="4000" b="1" dirty="0">
                <a:solidFill>
                  <a:schemeClr val="accent2">
                    <a:lumMod val="75000"/>
                  </a:schemeClr>
                </a:solidFill>
              </a:rPr>
              <a:t>, organization, or </a:t>
            </a:r>
            <a:r>
              <a:rPr lang="en-US" sz="4000" b="1" dirty="0" smtClean="0">
                <a:solidFill>
                  <a:schemeClr val="accent2">
                    <a:lumMod val="75000"/>
                  </a:schemeClr>
                </a:solidFill>
              </a:rPr>
              <a:t>system</a:t>
            </a:r>
            <a:r>
              <a:rPr lang="en-US" sz="4000" dirty="0"/>
              <a:t/>
            </a:r>
            <a:br>
              <a:rPr lang="en-US" sz="4000" dirty="0"/>
            </a:br>
            <a:r>
              <a:rPr lang="en-US" sz="4000" dirty="0" smtClean="0"/>
              <a:t>has </a:t>
            </a:r>
            <a:r>
              <a:rPr lang="en-US" sz="4000" dirty="0"/>
              <a:t>the </a:t>
            </a:r>
            <a:r>
              <a:rPr lang="en-US" sz="4000" dirty="0" smtClean="0"/>
              <a:t/>
            </a:r>
            <a:br>
              <a:rPr lang="en-US" sz="4000" dirty="0" smtClean="0"/>
            </a:br>
            <a:r>
              <a:rPr lang="en-US" sz="4000" b="1" dirty="0" smtClean="0">
                <a:solidFill>
                  <a:schemeClr val="accent6">
                    <a:lumMod val="75000"/>
                  </a:schemeClr>
                </a:solidFill>
              </a:rPr>
              <a:t>capacity </a:t>
            </a:r>
            <a:r>
              <a:rPr lang="en-US" sz="4000" b="1" dirty="0">
                <a:solidFill>
                  <a:schemeClr val="accent6">
                    <a:lumMod val="75000"/>
                  </a:schemeClr>
                </a:solidFill>
              </a:rPr>
              <a:t>and </a:t>
            </a:r>
            <a:r>
              <a:rPr lang="en-US" sz="4000" b="1" dirty="0" smtClean="0">
                <a:solidFill>
                  <a:schemeClr val="accent6">
                    <a:lumMod val="75000"/>
                  </a:schemeClr>
                </a:solidFill>
              </a:rPr>
              <a:t>willingness</a:t>
            </a:r>
            <a:r>
              <a:rPr lang="en-US" sz="4000" dirty="0" smtClean="0"/>
              <a:t/>
            </a:r>
            <a:br>
              <a:rPr lang="en-US" sz="4000" dirty="0" smtClean="0"/>
            </a:br>
            <a:r>
              <a:rPr lang="en-US" sz="4000" dirty="0" smtClean="0"/>
              <a:t>to </a:t>
            </a:r>
            <a:r>
              <a:rPr lang="en-US" sz="4000" dirty="0"/>
              <a:t>engage in a particular activity</a:t>
            </a:r>
            <a:r>
              <a:rPr lang="en-US" sz="4000" dirty="0" smtClean="0"/>
              <a:t>.</a:t>
            </a:r>
          </a:p>
          <a:p>
            <a:endParaRPr lang="en-US" sz="2600" dirty="0"/>
          </a:p>
        </p:txBody>
      </p:sp>
      <p:sp>
        <p:nvSpPr>
          <p:cNvPr id="3" name="Title 2"/>
          <p:cNvSpPr>
            <a:spLocks noGrp="1"/>
          </p:cNvSpPr>
          <p:nvPr>
            <p:ph type="title"/>
          </p:nvPr>
        </p:nvSpPr>
        <p:spPr/>
        <p:txBody>
          <a:bodyPr/>
          <a:lstStyle/>
          <a:p>
            <a:r>
              <a:rPr lang="en-US" dirty="0" smtClean="0"/>
              <a:t>Readiness </a:t>
            </a:r>
            <a:endParaRPr lang="en-US" dirty="0"/>
          </a:p>
        </p:txBody>
      </p:sp>
      <p:sp>
        <p:nvSpPr>
          <p:cNvPr id="4" name="TextBox 3"/>
          <p:cNvSpPr txBox="1"/>
          <p:nvPr/>
        </p:nvSpPr>
        <p:spPr>
          <a:xfrm>
            <a:off x="0" y="6523206"/>
            <a:ext cx="3352200" cy="261610"/>
          </a:xfrm>
          <a:prstGeom prst="rect">
            <a:avLst/>
          </a:prstGeom>
          <a:noFill/>
        </p:spPr>
        <p:txBody>
          <a:bodyPr wrap="none" rtlCol="0">
            <a:spAutoFit/>
          </a:bodyPr>
          <a:lstStyle/>
          <a:p>
            <a:r>
              <a:rPr lang="en-US" sz="1100" dirty="0" smtClean="0"/>
              <a:t>Adapted from “Just Do It” (Frameworks Institute, 2015)</a:t>
            </a:r>
            <a:endParaRPr lang="en-US" sz="1100" dirty="0"/>
          </a:p>
        </p:txBody>
      </p:sp>
    </p:spTree>
    <p:extLst>
      <p:ext uri="{BB962C8B-B14F-4D97-AF65-F5344CB8AC3E}">
        <p14:creationId xmlns:p14="http://schemas.microsoft.com/office/powerpoint/2010/main" val="1961519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Readiness, </a:t>
            </a:r>
            <a:r>
              <a:rPr lang="en-US" i="1" dirty="0" smtClean="0"/>
              <a:t>The Heuristic</a:t>
            </a:r>
            <a:endParaRPr lang="en-US" dirty="0"/>
          </a:p>
        </p:txBody>
      </p:sp>
      <p:pic>
        <p:nvPicPr>
          <p:cNvPr id="1026" name="Picture 2" descr="Image result for e equals mc squared"/>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2106549" y="1056902"/>
            <a:ext cx="4057650" cy="2695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58009" y="2062066"/>
            <a:ext cx="905070" cy="1200329"/>
          </a:xfrm>
          <a:prstGeom prst="rect">
            <a:avLst/>
          </a:prstGeom>
          <a:solidFill>
            <a:schemeClr val="bg1"/>
          </a:solidFill>
        </p:spPr>
        <p:txBody>
          <a:bodyPr wrap="square" rtlCol="0">
            <a:spAutoFit/>
          </a:bodyPr>
          <a:lstStyle/>
          <a:p>
            <a:pPr algn="ctr"/>
            <a:r>
              <a:rPr lang="en-US" sz="7200" dirty="0" smtClean="0"/>
              <a:t>R</a:t>
            </a:r>
            <a:endParaRPr lang="en-US" sz="7200" dirty="0"/>
          </a:p>
        </p:txBody>
      </p:sp>
      <p:grpSp>
        <p:nvGrpSpPr>
          <p:cNvPr id="7" name="Group 6"/>
          <p:cNvGrpSpPr/>
          <p:nvPr/>
        </p:nvGrpSpPr>
        <p:grpSpPr>
          <a:xfrm rot="1797107">
            <a:off x="1329534" y="3076469"/>
            <a:ext cx="707886" cy="3366710"/>
            <a:chOff x="1421817" y="4352068"/>
            <a:chExt cx="707886" cy="3366710"/>
          </a:xfrm>
        </p:grpSpPr>
        <p:sp>
          <p:nvSpPr>
            <p:cNvPr id="8" name="Up Arrow 7"/>
            <p:cNvSpPr/>
            <p:nvPr/>
          </p:nvSpPr>
          <p:spPr>
            <a:xfrm>
              <a:off x="1670180" y="4352068"/>
              <a:ext cx="271478" cy="671009"/>
            </a:xfrm>
            <a:prstGeom prst="up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p:cNvSpPr txBox="1"/>
            <p:nvPr/>
          </p:nvSpPr>
          <p:spPr>
            <a:xfrm rot="16200000">
              <a:off x="212636" y="5801711"/>
              <a:ext cx="3126248" cy="707886"/>
            </a:xfrm>
            <a:prstGeom prst="rect">
              <a:avLst/>
            </a:prstGeom>
            <a:noFill/>
          </p:spPr>
          <p:txBody>
            <a:bodyPr wrap="square" rtlCol="0">
              <a:spAutoFit/>
            </a:bodyPr>
            <a:lstStyle/>
            <a:p>
              <a:pPr algn="ctr"/>
              <a:r>
                <a:rPr lang="en-US" sz="4000" dirty="0" smtClean="0">
                  <a:solidFill>
                    <a:srgbClr val="FF0000"/>
                  </a:solidFill>
                </a:rPr>
                <a:t>Readiness</a:t>
              </a:r>
              <a:endParaRPr lang="en-US" sz="4000" dirty="0">
                <a:solidFill>
                  <a:srgbClr val="FF0000"/>
                </a:solidFill>
              </a:endParaRPr>
            </a:p>
          </p:txBody>
        </p:sp>
      </p:grpSp>
      <p:grpSp>
        <p:nvGrpSpPr>
          <p:cNvPr id="10" name="Group 9"/>
          <p:cNvGrpSpPr/>
          <p:nvPr/>
        </p:nvGrpSpPr>
        <p:grpSpPr>
          <a:xfrm rot="1797107">
            <a:off x="2998907" y="2822999"/>
            <a:ext cx="707886" cy="3576141"/>
            <a:chOff x="1421817" y="4352068"/>
            <a:chExt cx="707886" cy="3576141"/>
          </a:xfrm>
        </p:grpSpPr>
        <p:sp>
          <p:nvSpPr>
            <p:cNvPr id="11" name="Up Arrow 10"/>
            <p:cNvSpPr/>
            <p:nvPr/>
          </p:nvSpPr>
          <p:spPr>
            <a:xfrm>
              <a:off x="1670180" y="4352068"/>
              <a:ext cx="271478" cy="671009"/>
            </a:xfrm>
            <a:prstGeom prst="up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TextBox 11"/>
            <p:cNvSpPr txBox="1"/>
            <p:nvPr/>
          </p:nvSpPr>
          <p:spPr>
            <a:xfrm rot="16200000">
              <a:off x="107920" y="5906427"/>
              <a:ext cx="3335679" cy="707886"/>
            </a:xfrm>
            <a:prstGeom prst="rect">
              <a:avLst/>
            </a:prstGeom>
            <a:noFill/>
          </p:spPr>
          <p:txBody>
            <a:bodyPr wrap="square" rtlCol="0">
              <a:spAutoFit/>
            </a:bodyPr>
            <a:lstStyle/>
            <a:p>
              <a:pPr algn="ctr"/>
              <a:r>
                <a:rPr lang="en-US" sz="4000" dirty="0" smtClean="0">
                  <a:solidFill>
                    <a:srgbClr val="FF0000"/>
                  </a:solidFill>
                </a:rPr>
                <a:t>Motivation</a:t>
              </a:r>
              <a:endParaRPr lang="en-US" sz="4000" dirty="0">
                <a:solidFill>
                  <a:srgbClr val="FF0000"/>
                </a:solidFill>
              </a:endParaRPr>
            </a:p>
          </p:txBody>
        </p:sp>
      </p:grpSp>
      <p:grpSp>
        <p:nvGrpSpPr>
          <p:cNvPr id="13" name="Group 12"/>
          <p:cNvGrpSpPr/>
          <p:nvPr/>
        </p:nvGrpSpPr>
        <p:grpSpPr>
          <a:xfrm rot="19768774">
            <a:off x="5850709" y="2218109"/>
            <a:ext cx="1938992" cy="4854672"/>
            <a:chOff x="932666" y="4352068"/>
            <a:chExt cx="1938992" cy="4854672"/>
          </a:xfrm>
        </p:grpSpPr>
        <p:sp>
          <p:nvSpPr>
            <p:cNvPr id="14" name="Up Arrow 13"/>
            <p:cNvSpPr/>
            <p:nvPr/>
          </p:nvSpPr>
          <p:spPr>
            <a:xfrm>
              <a:off x="1670180" y="4352068"/>
              <a:ext cx="271478" cy="671009"/>
            </a:xfrm>
            <a:prstGeom prst="upArrow">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TextBox 14"/>
            <p:cNvSpPr txBox="1"/>
            <p:nvPr/>
          </p:nvSpPr>
          <p:spPr>
            <a:xfrm rot="5382581">
              <a:off x="-251823" y="6083259"/>
              <a:ext cx="4307970" cy="1938992"/>
            </a:xfrm>
            <a:prstGeom prst="rect">
              <a:avLst/>
            </a:prstGeom>
            <a:noFill/>
          </p:spPr>
          <p:txBody>
            <a:bodyPr wrap="square" rtlCol="0">
              <a:spAutoFit/>
            </a:bodyPr>
            <a:lstStyle/>
            <a:p>
              <a:pPr algn="ctr"/>
              <a:r>
                <a:rPr lang="en-US" sz="4000" dirty="0" smtClean="0">
                  <a:solidFill>
                    <a:srgbClr val="FF0000"/>
                  </a:solidFill>
                </a:rPr>
                <a:t>General and Innovation Specific Capacity</a:t>
              </a:r>
              <a:endParaRPr lang="en-US" sz="4000" dirty="0">
                <a:solidFill>
                  <a:srgbClr val="FF0000"/>
                </a:solidFill>
              </a:endParaRPr>
            </a:p>
          </p:txBody>
        </p:sp>
      </p:grpSp>
      <p:sp>
        <p:nvSpPr>
          <p:cNvPr id="6" name="TextBox 5"/>
          <p:cNvSpPr txBox="1"/>
          <p:nvPr/>
        </p:nvSpPr>
        <p:spPr>
          <a:xfrm>
            <a:off x="192181" y="5903893"/>
            <a:ext cx="6386058" cy="954107"/>
          </a:xfrm>
          <a:prstGeom prst="rect">
            <a:avLst/>
          </a:prstGeom>
          <a:noFill/>
        </p:spPr>
        <p:txBody>
          <a:bodyPr wrap="square" rtlCol="0">
            <a:spAutoFit/>
          </a:bodyPr>
          <a:lstStyle/>
          <a:p>
            <a:pPr marL="288925" indent="-288925"/>
            <a:r>
              <a:rPr lang="en-US" sz="1400" dirty="0" err="1" smtClean="0"/>
              <a:t>Scaccia</a:t>
            </a:r>
            <a:r>
              <a:rPr lang="en-US" sz="1400" dirty="0"/>
              <a:t> </a:t>
            </a:r>
            <a:r>
              <a:rPr lang="en-US" sz="1400" dirty="0" smtClean="0"/>
              <a:t>et al. (2015). </a:t>
            </a:r>
            <a:r>
              <a:rPr lang="en-US" sz="1400" i="1" dirty="0" smtClean="0"/>
              <a:t>A practical implementation science heuristic for organizational readiness: R = MC</a:t>
            </a:r>
            <a:r>
              <a:rPr lang="en-US" sz="1400" i="1" baseline="30000" dirty="0" smtClean="0"/>
              <a:t>2</a:t>
            </a:r>
            <a:r>
              <a:rPr lang="en-US" sz="1400" i="1" dirty="0" smtClean="0"/>
              <a:t>. </a:t>
            </a:r>
            <a:r>
              <a:rPr lang="en-US" sz="1400" dirty="0" smtClean="0"/>
              <a:t>Journal of Community Psychology; 43: 484-501.</a:t>
            </a:r>
          </a:p>
          <a:p>
            <a:pPr marL="288925" indent="-288925"/>
            <a:r>
              <a:rPr lang="en-US" sz="1400" dirty="0" smtClean="0"/>
              <a:t>Weiner (2009). </a:t>
            </a:r>
            <a:r>
              <a:rPr lang="en-US" sz="1400" i="1" dirty="0" smtClean="0"/>
              <a:t>A theory of organizational readiness for change.</a:t>
            </a:r>
            <a:r>
              <a:rPr lang="en-US" sz="1400" dirty="0" smtClean="0"/>
              <a:t> Implementation Science 4:67. </a:t>
            </a:r>
            <a:endParaRPr lang="en-US" sz="1400" dirty="0"/>
          </a:p>
        </p:txBody>
      </p:sp>
    </p:spTree>
    <p:extLst>
      <p:ext uri="{BB962C8B-B14F-4D97-AF65-F5344CB8AC3E}">
        <p14:creationId xmlns:p14="http://schemas.microsoft.com/office/powerpoint/2010/main" val="25535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0386" y="1503525"/>
            <a:ext cx="8295334" cy="4294922"/>
          </a:xfrm>
          <a:prstGeom prst="rect">
            <a:avLst/>
          </a:prstGeom>
        </p:spPr>
      </p:pic>
      <p:sp>
        <p:nvSpPr>
          <p:cNvPr id="2" name="Content Placeholder 1"/>
          <p:cNvSpPr>
            <a:spLocks noGrp="1"/>
          </p:cNvSpPr>
          <p:nvPr>
            <p:ph idx="1"/>
          </p:nvPr>
        </p:nvSpPr>
        <p:spPr>
          <a:xfrm>
            <a:off x="192024" y="978465"/>
            <a:ext cx="8672058" cy="766359"/>
          </a:xfrm>
        </p:spPr>
        <p:txBody>
          <a:bodyPr/>
          <a:lstStyle/>
          <a:p>
            <a:r>
              <a:rPr lang="en-US" dirty="0" smtClean="0"/>
              <a:t>Readiness generally takes 3 to 9 months to establish, longer in some cases</a:t>
            </a:r>
            <a:endParaRPr lang="en-US" dirty="0"/>
          </a:p>
        </p:txBody>
      </p:sp>
      <p:sp>
        <p:nvSpPr>
          <p:cNvPr id="3" name="Title 2"/>
          <p:cNvSpPr>
            <a:spLocks noGrp="1"/>
          </p:cNvSpPr>
          <p:nvPr>
            <p:ph type="title"/>
          </p:nvPr>
        </p:nvSpPr>
        <p:spPr/>
        <p:txBody>
          <a:bodyPr/>
          <a:lstStyle/>
          <a:p>
            <a:r>
              <a:rPr lang="en-US" dirty="0" smtClean="0"/>
              <a:t>Implementation Science &amp; Readiness</a:t>
            </a:r>
            <a:endParaRPr lang="en-US" dirty="0"/>
          </a:p>
        </p:txBody>
      </p:sp>
      <p:sp>
        <p:nvSpPr>
          <p:cNvPr id="5" name="TextBox 4"/>
          <p:cNvSpPr txBox="1"/>
          <p:nvPr/>
        </p:nvSpPr>
        <p:spPr>
          <a:xfrm>
            <a:off x="192024" y="6062248"/>
            <a:ext cx="7655021" cy="646331"/>
          </a:xfrm>
          <a:prstGeom prst="rect">
            <a:avLst/>
          </a:prstGeom>
          <a:noFill/>
        </p:spPr>
        <p:txBody>
          <a:bodyPr wrap="square" rtlCol="0">
            <a:spAutoFit/>
          </a:bodyPr>
          <a:lstStyle/>
          <a:p>
            <a:pPr marL="233363" indent="-233363"/>
            <a:r>
              <a:rPr lang="en-US" dirty="0" smtClean="0"/>
              <a:t>Saldana (2014). </a:t>
            </a:r>
            <a:r>
              <a:rPr lang="en-US" i="1" dirty="0" smtClean="0"/>
              <a:t>The stages of implementation completion for evidence-based practice: Protocol for a mixed methods study. </a:t>
            </a:r>
            <a:r>
              <a:rPr lang="en-US" dirty="0" smtClean="0"/>
              <a:t>Implementation Science, 9:43.</a:t>
            </a:r>
            <a:endParaRPr lang="en-US" dirty="0"/>
          </a:p>
        </p:txBody>
      </p:sp>
    </p:spTree>
    <p:extLst>
      <p:ext uri="{BB962C8B-B14F-4D97-AF65-F5344CB8AC3E}">
        <p14:creationId xmlns:p14="http://schemas.microsoft.com/office/powerpoint/2010/main" val="2938806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800" dirty="0" smtClean="0"/>
              <a:t>Colorado Evidence-Based Personnel Development</a:t>
            </a:r>
            <a:endParaRPr lang="en-US" sz="4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8668" y="4444467"/>
            <a:ext cx="3476531" cy="1828800"/>
          </a:xfrm>
          <a:prstGeom prst="rect">
            <a:avLst/>
          </a:prstGeom>
        </p:spPr>
      </p:pic>
    </p:spTree>
    <p:extLst>
      <p:ext uri="{BB962C8B-B14F-4D97-AF65-F5344CB8AC3E}">
        <p14:creationId xmlns:p14="http://schemas.microsoft.com/office/powerpoint/2010/main" val="2510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3324"/>
          <a:stretch/>
        </p:blipFill>
        <p:spPr>
          <a:xfrm>
            <a:off x="209550" y="163088"/>
            <a:ext cx="8210550" cy="6133052"/>
          </a:xfrm>
        </p:spPr>
      </p:pic>
    </p:spTree>
    <p:extLst>
      <p:ext uri="{BB962C8B-B14F-4D97-AF65-F5344CB8AC3E}">
        <p14:creationId xmlns:p14="http://schemas.microsoft.com/office/powerpoint/2010/main" val="3209087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667000" y="4030663"/>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ltLang="en-US" sz="5400">
              <a:solidFill>
                <a:srgbClr val="8FC6E8"/>
              </a:solidFill>
              <a:latin typeface="Arial Black" pitchFamily="34" charset="0"/>
            </a:endParaRPr>
          </a:p>
        </p:txBody>
      </p:sp>
      <p:sp>
        <p:nvSpPr>
          <p:cNvPr id="4" name="Content Placeholder 3"/>
          <p:cNvSpPr>
            <a:spLocks noGrp="1"/>
          </p:cNvSpPr>
          <p:nvPr>
            <p:ph idx="4294967295"/>
          </p:nvPr>
        </p:nvSpPr>
        <p:spPr>
          <a:xfrm>
            <a:off x="705853" y="1457325"/>
            <a:ext cx="7886700" cy="4865688"/>
          </a:xfrm>
          <a:prstGeom prst="rect">
            <a:avLst/>
          </a:prstGeom>
        </p:spPr>
        <p:txBody>
          <a:bodyPr/>
          <a:lstStyle/>
          <a:p>
            <a:pPr marL="0" indent="0" fontAlgn="auto">
              <a:spcBef>
                <a:spcPts val="0"/>
              </a:spcBef>
              <a:spcAft>
                <a:spcPts val="0"/>
              </a:spcAft>
              <a:buNone/>
              <a:defRPr/>
            </a:pPr>
            <a:r>
              <a:rPr lang="en-US" sz="3200" i="1" dirty="0">
                <a:solidFill>
                  <a:schemeClr val="accent2">
                    <a:lumMod val="75000"/>
                  </a:schemeClr>
                </a:solidFill>
              </a:rPr>
              <a:t>"All organizations [and systems] are designed, intentionally or unwittingly, to achieve precisely the results they get."</a:t>
            </a:r>
            <a:r>
              <a:rPr lang="en-US" sz="3000" i="1" dirty="0"/>
              <a:t>	</a:t>
            </a:r>
          </a:p>
          <a:p>
            <a:pPr fontAlgn="auto">
              <a:spcBef>
                <a:spcPts val="0"/>
              </a:spcBef>
              <a:spcAft>
                <a:spcPts val="0"/>
              </a:spcAft>
              <a:defRPr/>
            </a:pPr>
            <a:endParaRPr lang="en-US" sz="3000" i="1" dirty="0"/>
          </a:p>
          <a:p>
            <a:pPr marL="45720" indent="0" algn="r" fontAlgn="auto">
              <a:spcBef>
                <a:spcPts val="0"/>
              </a:spcBef>
              <a:spcAft>
                <a:spcPts val="0"/>
              </a:spcAft>
              <a:buNone/>
              <a:defRPr/>
            </a:pPr>
            <a:r>
              <a:rPr lang="en-US" sz="2400" dirty="0" smtClean="0"/>
              <a:t>-R</a:t>
            </a:r>
            <a:r>
              <a:rPr lang="en-US" sz="2400" dirty="0"/>
              <a:t>. Spencer Darling</a:t>
            </a:r>
          </a:p>
          <a:p>
            <a:pPr marL="45720" indent="0" algn="r" fontAlgn="auto">
              <a:spcBef>
                <a:spcPts val="0"/>
              </a:spcBef>
              <a:spcAft>
                <a:spcPts val="0"/>
              </a:spcAft>
              <a:buNone/>
              <a:defRPr/>
            </a:pPr>
            <a:r>
              <a:rPr lang="en-US" sz="2400" dirty="0"/>
              <a:t>Business Expert</a:t>
            </a:r>
          </a:p>
          <a:p>
            <a:endParaRPr lang="en-US" sz="3000" dirty="0"/>
          </a:p>
        </p:txBody>
      </p:sp>
      <p:sp>
        <p:nvSpPr>
          <p:cNvPr id="6" name="Text Placeholder 5"/>
          <p:cNvSpPr>
            <a:spLocks noGrp="1"/>
          </p:cNvSpPr>
          <p:nvPr>
            <p:ph type="body" idx="4294967295"/>
          </p:nvPr>
        </p:nvSpPr>
        <p:spPr>
          <a:xfrm>
            <a:off x="495300" y="317999"/>
            <a:ext cx="4686300" cy="639763"/>
          </a:xfr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defTabSz="457200">
              <a:buNone/>
            </a:pPr>
            <a:r>
              <a:rPr lang="en-US" sz="3600" dirty="0" smtClean="0">
                <a:solidFill>
                  <a:schemeClr val="lt1"/>
                </a:solidFill>
              </a:rPr>
              <a:t>Design </a:t>
            </a:r>
            <a:r>
              <a:rPr lang="en-US" sz="3600" dirty="0">
                <a:solidFill>
                  <a:schemeClr val="lt1"/>
                </a:solidFill>
              </a:rPr>
              <a:t>matters</a:t>
            </a:r>
            <a:r>
              <a:rPr lang="en-US" sz="3600" i="1" dirty="0">
                <a:solidFill>
                  <a:schemeClr val="lt1"/>
                </a:solidFill>
              </a:rPr>
              <a:t>…</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l="5086" t="7156" r="3158" b="8896"/>
          <a:stretch/>
        </p:blipFill>
        <p:spPr>
          <a:xfrm>
            <a:off x="215900" y="3090000"/>
            <a:ext cx="5680198" cy="3729175"/>
          </a:xfrm>
          <a:prstGeom prst="rect">
            <a:avLst/>
          </a:prstGeom>
          <a:ln>
            <a:noFill/>
          </a:ln>
          <a:effectLst>
            <a:softEdge rad="112500"/>
          </a:effectLst>
        </p:spPr>
      </p:pic>
    </p:spTree>
    <p:extLst>
      <p:ext uri="{BB962C8B-B14F-4D97-AF65-F5344CB8AC3E}">
        <p14:creationId xmlns:p14="http://schemas.microsoft.com/office/powerpoint/2010/main" val="241758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421" y="6332560"/>
            <a:ext cx="6459392" cy="400110"/>
          </a:xfrm>
          <a:prstGeom prst="rect">
            <a:avLst/>
          </a:prstGeom>
        </p:spPr>
        <p:txBody>
          <a:bodyPr wrap="square">
            <a:spAutoFit/>
          </a:bodyPr>
          <a:lstStyle/>
          <a:p>
            <a:r>
              <a:rPr lang="en-US" sz="2000" dirty="0" smtClean="0">
                <a:solidFill>
                  <a:srgbClr val="5C6670"/>
                </a:solidFill>
              </a:rPr>
              <a:t>Joyce &amp; Showers, 2002</a:t>
            </a:r>
            <a:endParaRPr lang="en-US" sz="2000" dirty="0">
              <a:solidFill>
                <a:srgbClr val="5C667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198379453"/>
              </p:ext>
            </p:extLst>
          </p:nvPr>
        </p:nvGraphicFramePr>
        <p:xfrm>
          <a:off x="78830" y="175244"/>
          <a:ext cx="8614386" cy="5992847"/>
        </p:xfrm>
        <a:graphic>
          <a:graphicData uri="http://schemas.openxmlformats.org/drawingml/2006/table">
            <a:tbl>
              <a:tblPr/>
              <a:tblGrid>
                <a:gridCol w="2153597"/>
                <a:gridCol w="2060008"/>
                <a:gridCol w="2434363"/>
                <a:gridCol w="1966418"/>
              </a:tblGrid>
              <a:tr h="964282">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rgbClr val="FFFFFF"/>
                          </a:solidFill>
                          <a:effectLst/>
                          <a:latin typeface="Museo Slab 500" pitchFamily="50" charset="0"/>
                          <a:ea typeface="ヒラギノ角ゴ ProN W3" charset="0"/>
                          <a:cs typeface="ヒラギノ角ゴ ProN W3" charset="0"/>
                          <a:sym typeface="Gill Sans Light" charset="0"/>
                        </a:rPr>
                        <a:t>Professional Development Outcomes</a:t>
                      </a:r>
                      <a:endParaRPr kumimoji="0" lang="en-US" sz="3400" b="1" i="0" u="none" strike="noStrike" cap="none" normalizeH="0" baseline="0" dirty="0">
                        <a:ln>
                          <a:noFill/>
                        </a:ln>
                        <a:solidFill>
                          <a:srgbClr val="FFFFFF"/>
                        </a:solidFill>
                        <a:effectLst/>
                        <a:latin typeface="Museo Slab 500" pitchFamily="50"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673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191A1A"/>
                          </a:solidFill>
                          <a:effectLst/>
                          <a:latin typeface="Trebuchet MS" panose="020B0603020202020204" pitchFamily="34" charset="0"/>
                          <a:ea typeface="ヒラギノ角ゴ ProN W3" charset="0"/>
                          <a:cs typeface="ヒラギノ角ゴ ProN W3" charset="0"/>
                          <a:sym typeface="Gill Sans Light" charset="0"/>
                        </a:rPr>
                        <a:t>Training Components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191A1A"/>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Trebuchet MS" panose="020B0603020202020204" pitchFamily="34" charset="0"/>
                          <a:ea typeface="ヒラギノ角ゴ ProN W3" charset="0"/>
                          <a:cs typeface="ヒラギノ角ゴ ProN W3" charset="0"/>
                          <a:sym typeface="Gill Sans Light" charset="0"/>
                        </a:rPr>
                        <a:t>Knowledge of Content</a:t>
                      </a:r>
                    </a:p>
                  </a:txBody>
                  <a:tcPr marL="86144" marR="86144" marT="43072" marB="430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Trebuchet MS" panose="020B0603020202020204" pitchFamily="34" charset="0"/>
                          <a:ea typeface="ヒラギノ角ゴ ProN W3" charset="0"/>
                          <a:cs typeface="ヒラギノ角ゴ ProN W3" charset="0"/>
                          <a:sym typeface="Gill Sans Light" charset="0"/>
                        </a:rPr>
                        <a:t>Skill Implementation</a:t>
                      </a:r>
                    </a:p>
                  </a:txBody>
                  <a:tcPr marL="86144" marR="86144" marT="43072" marB="430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Trebuchet MS" panose="020B0603020202020204" pitchFamily="34" charset="0"/>
                          <a:ea typeface="ヒラギノ角ゴ ProN W3" charset="0"/>
                          <a:cs typeface="ヒラギノ角ゴ ProN W3" charset="0"/>
                          <a:sym typeface="Gill Sans Light" charset="0"/>
                        </a:rPr>
                        <a:t>Classroom</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C00000"/>
                          </a:solidFill>
                          <a:effectLst/>
                          <a:latin typeface="Trebuchet MS" panose="020B0603020202020204" pitchFamily="34" charset="0"/>
                          <a:ea typeface="ヒラギノ角ゴ ProN W3" charset="0"/>
                          <a:cs typeface="ヒラギノ角ゴ ProN W3" charset="0"/>
                          <a:sym typeface="Gill Sans Light" charset="0"/>
                        </a:rPr>
                        <a:t>Application</a:t>
                      </a:r>
                    </a:p>
                  </a:txBody>
                  <a:tcPr marL="86144" marR="86144" marT="43072" marB="430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r>
              <a:tr h="9642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rPr>
                        <a:t>Presentation/ Lecture</a:t>
                      </a:r>
                    </a:p>
                  </a:txBody>
                  <a:tcPr marL="86144" marR="86144" marT="43072" marB="430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r>
              <a:tr h="9642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rPr>
                        <a:t>Plus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rPr>
                        <a:t>Demonstration</a:t>
                      </a:r>
                    </a:p>
                  </a:txBody>
                  <a:tcPr marL="86144" marR="86144" marT="43072" marB="430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r>
              <a:tr h="96428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rPr>
                        <a:t>Plus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rPr>
                        <a:t>Practice</a:t>
                      </a:r>
                    </a:p>
                  </a:txBody>
                  <a:tcPr marL="86144" marR="86144" marT="43072" marB="430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7E7"/>
                    </a:solidFill>
                  </a:tcPr>
                </a:tc>
              </a:tr>
              <a:tr h="106838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rPr>
                        <a:t>Plus Coaching/ Admin Support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rPr>
                        <a:t>Data Feedback</a:t>
                      </a:r>
                    </a:p>
                  </a:txBody>
                  <a:tcPr marL="86144" marR="86144" marT="43072" marB="430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CC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Trebuchet MS" panose="020B0603020202020204" pitchFamily="34" charset="0"/>
                        <a:ea typeface="ヒラギノ角ゴ ProN W3" charset="0"/>
                        <a:cs typeface="ヒラギノ角ゴ ProN W3" charset="0"/>
                        <a:sym typeface="Gill Sans Light" charset="0"/>
                      </a:endParaRPr>
                    </a:p>
                  </a:txBody>
                  <a:tcPr marL="86144" marR="86144" marT="43072" marB="430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r>
            </a:tbl>
          </a:graphicData>
        </a:graphic>
      </p:graphicFrame>
      <p:sp>
        <p:nvSpPr>
          <p:cNvPr id="8" name="TextBox 7"/>
          <p:cNvSpPr txBox="1">
            <a:spLocks noChangeArrowheads="1"/>
          </p:cNvSpPr>
          <p:nvPr/>
        </p:nvSpPr>
        <p:spPr bwMode="auto">
          <a:xfrm>
            <a:off x="2346971" y="2732485"/>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dirty="0"/>
              <a:t>    </a:t>
            </a:r>
            <a:r>
              <a:rPr lang="en-US" altLang="en-US" sz="2250" dirty="0" smtClean="0">
                <a:solidFill>
                  <a:srgbClr val="191A1A"/>
                </a:solidFill>
              </a:rPr>
              <a:t>10</a:t>
            </a:r>
            <a:r>
              <a:rPr lang="en-US" altLang="en-US" sz="2250" dirty="0">
                <a:solidFill>
                  <a:srgbClr val="191A1A"/>
                </a:solidFill>
              </a:rPr>
              <a:t>%</a:t>
            </a:r>
          </a:p>
        </p:txBody>
      </p:sp>
      <p:sp>
        <p:nvSpPr>
          <p:cNvPr id="9" name="TextBox 8"/>
          <p:cNvSpPr txBox="1">
            <a:spLocks noChangeArrowheads="1"/>
          </p:cNvSpPr>
          <p:nvPr/>
        </p:nvSpPr>
        <p:spPr bwMode="auto">
          <a:xfrm>
            <a:off x="7025849" y="3689078"/>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2250">
                <a:solidFill>
                  <a:srgbClr val="191A1A"/>
                </a:solidFill>
              </a:rPr>
              <a:t>0%</a:t>
            </a:r>
          </a:p>
        </p:txBody>
      </p:sp>
      <p:sp>
        <p:nvSpPr>
          <p:cNvPr id="10" name="TextBox 9"/>
          <p:cNvSpPr txBox="1">
            <a:spLocks noChangeArrowheads="1"/>
          </p:cNvSpPr>
          <p:nvPr/>
        </p:nvSpPr>
        <p:spPr bwMode="auto">
          <a:xfrm>
            <a:off x="4552604" y="3727029"/>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a:t>    </a:t>
            </a:r>
            <a:r>
              <a:rPr lang="en-US" altLang="en-US" sz="2250">
                <a:solidFill>
                  <a:srgbClr val="191A1A"/>
                </a:solidFill>
              </a:rPr>
              <a:t>20%</a:t>
            </a:r>
          </a:p>
        </p:txBody>
      </p:sp>
      <p:sp>
        <p:nvSpPr>
          <p:cNvPr id="11" name="TextBox 10"/>
          <p:cNvSpPr txBox="1">
            <a:spLocks noChangeArrowheads="1"/>
          </p:cNvSpPr>
          <p:nvPr/>
        </p:nvSpPr>
        <p:spPr bwMode="auto">
          <a:xfrm>
            <a:off x="2293393" y="3747121"/>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dirty="0"/>
              <a:t>    </a:t>
            </a:r>
            <a:r>
              <a:rPr lang="en-US" altLang="en-US" sz="2250" dirty="0">
                <a:solidFill>
                  <a:srgbClr val="191A1A"/>
                </a:solidFill>
              </a:rPr>
              <a:t>30%</a:t>
            </a:r>
          </a:p>
        </p:txBody>
      </p:sp>
      <p:sp>
        <p:nvSpPr>
          <p:cNvPr id="12" name="TextBox 11"/>
          <p:cNvSpPr txBox="1">
            <a:spLocks noChangeArrowheads="1"/>
          </p:cNvSpPr>
          <p:nvPr/>
        </p:nvSpPr>
        <p:spPr bwMode="auto">
          <a:xfrm>
            <a:off x="6878509" y="2683371"/>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a:t>    </a:t>
            </a:r>
            <a:r>
              <a:rPr lang="en-US" altLang="en-US" sz="2250">
                <a:solidFill>
                  <a:srgbClr val="191A1A"/>
                </a:solidFill>
              </a:rPr>
              <a:t>0%</a:t>
            </a:r>
          </a:p>
        </p:txBody>
      </p:sp>
      <p:sp>
        <p:nvSpPr>
          <p:cNvPr id="13" name="TextBox 12"/>
          <p:cNvSpPr txBox="1">
            <a:spLocks noChangeArrowheads="1"/>
          </p:cNvSpPr>
          <p:nvPr/>
        </p:nvSpPr>
        <p:spPr bwMode="auto">
          <a:xfrm>
            <a:off x="4552604" y="2719090"/>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dirty="0"/>
              <a:t>    </a:t>
            </a:r>
            <a:r>
              <a:rPr lang="en-US" altLang="en-US" sz="2250" dirty="0">
                <a:solidFill>
                  <a:srgbClr val="191A1A"/>
                </a:solidFill>
              </a:rPr>
              <a:t>5%</a:t>
            </a:r>
          </a:p>
        </p:txBody>
      </p:sp>
      <p:sp>
        <p:nvSpPr>
          <p:cNvPr id="14" name="TextBox 13"/>
          <p:cNvSpPr txBox="1">
            <a:spLocks noChangeArrowheads="1"/>
          </p:cNvSpPr>
          <p:nvPr/>
        </p:nvSpPr>
        <p:spPr bwMode="auto">
          <a:xfrm>
            <a:off x="2306787" y="5729511"/>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dirty="0"/>
              <a:t>   </a:t>
            </a:r>
            <a:r>
              <a:rPr lang="en-US" altLang="en-US" sz="2250" b="1" dirty="0">
                <a:solidFill>
                  <a:srgbClr val="C00000"/>
                </a:solidFill>
              </a:rPr>
              <a:t>95</a:t>
            </a:r>
            <a:r>
              <a:rPr lang="en-US" altLang="en-US" sz="2250" dirty="0">
                <a:solidFill>
                  <a:srgbClr val="191A1A"/>
                </a:solidFill>
              </a:rPr>
              <a:t>%</a:t>
            </a:r>
          </a:p>
        </p:txBody>
      </p:sp>
      <p:sp>
        <p:nvSpPr>
          <p:cNvPr id="15" name="TextBox 14"/>
          <p:cNvSpPr txBox="1">
            <a:spLocks noChangeArrowheads="1"/>
          </p:cNvSpPr>
          <p:nvPr/>
        </p:nvSpPr>
        <p:spPr bwMode="auto">
          <a:xfrm>
            <a:off x="6905298" y="4747246"/>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a:t>    </a:t>
            </a:r>
            <a:r>
              <a:rPr lang="en-US" altLang="en-US" sz="2250">
                <a:solidFill>
                  <a:srgbClr val="191A1A"/>
                </a:solidFill>
              </a:rPr>
              <a:t>5%</a:t>
            </a:r>
          </a:p>
        </p:txBody>
      </p:sp>
      <p:sp>
        <p:nvSpPr>
          <p:cNvPr id="16" name="TextBox 15"/>
          <p:cNvSpPr txBox="1">
            <a:spLocks noChangeArrowheads="1"/>
          </p:cNvSpPr>
          <p:nvPr/>
        </p:nvSpPr>
        <p:spPr bwMode="auto">
          <a:xfrm>
            <a:off x="4543674" y="4738316"/>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dirty="0"/>
              <a:t>    </a:t>
            </a:r>
            <a:r>
              <a:rPr lang="en-US" altLang="en-US" sz="2250" dirty="0">
                <a:solidFill>
                  <a:srgbClr val="191A1A"/>
                </a:solidFill>
              </a:rPr>
              <a:t>60%</a:t>
            </a:r>
          </a:p>
        </p:txBody>
      </p:sp>
      <p:sp>
        <p:nvSpPr>
          <p:cNvPr id="17" name="TextBox 16"/>
          <p:cNvSpPr txBox="1">
            <a:spLocks noChangeArrowheads="1"/>
          </p:cNvSpPr>
          <p:nvPr/>
        </p:nvSpPr>
        <p:spPr bwMode="auto">
          <a:xfrm>
            <a:off x="2293393" y="4738316"/>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dirty="0"/>
              <a:t>    </a:t>
            </a:r>
            <a:r>
              <a:rPr lang="en-US" altLang="en-US" sz="2250" dirty="0">
                <a:solidFill>
                  <a:srgbClr val="191A1A"/>
                </a:solidFill>
              </a:rPr>
              <a:t>60%</a:t>
            </a:r>
          </a:p>
        </p:txBody>
      </p:sp>
      <p:sp>
        <p:nvSpPr>
          <p:cNvPr id="18" name="TextBox 17"/>
          <p:cNvSpPr txBox="1">
            <a:spLocks noChangeArrowheads="1"/>
          </p:cNvSpPr>
          <p:nvPr/>
        </p:nvSpPr>
        <p:spPr bwMode="auto">
          <a:xfrm>
            <a:off x="4597252" y="5729511"/>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dirty="0"/>
              <a:t>   </a:t>
            </a:r>
            <a:r>
              <a:rPr lang="en-US" altLang="en-US" sz="2250" b="1" dirty="0">
                <a:solidFill>
                  <a:srgbClr val="C00000"/>
                </a:solidFill>
              </a:rPr>
              <a:t>95</a:t>
            </a:r>
            <a:r>
              <a:rPr lang="en-US" altLang="en-US" sz="2250" dirty="0">
                <a:solidFill>
                  <a:srgbClr val="191A1A"/>
                </a:solidFill>
              </a:rPr>
              <a:t>%</a:t>
            </a:r>
          </a:p>
        </p:txBody>
      </p:sp>
      <p:sp>
        <p:nvSpPr>
          <p:cNvPr id="19" name="TextBox 18"/>
          <p:cNvSpPr txBox="1">
            <a:spLocks noChangeArrowheads="1"/>
          </p:cNvSpPr>
          <p:nvPr/>
        </p:nvSpPr>
        <p:spPr bwMode="auto">
          <a:xfrm>
            <a:off x="6941017" y="5747371"/>
            <a:ext cx="2250281" cy="43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4200">
                <a:solidFill>
                  <a:srgbClr val="E6E5E5"/>
                </a:solidFill>
                <a:latin typeface="Gill Sans Light" charset="0"/>
                <a:ea typeface="ヒラギノ角ゴ ProN W3" charset="-128"/>
                <a:sym typeface="Gill Sans Light" charset="0"/>
              </a:defRPr>
            </a:lvl1pPr>
            <a:lvl2pPr marL="742950" indent="-285750">
              <a:defRPr sz="4200">
                <a:solidFill>
                  <a:srgbClr val="E6E5E5"/>
                </a:solidFill>
                <a:latin typeface="Gill Sans Light" charset="0"/>
                <a:ea typeface="ヒラギノ角ゴ ProN W3" charset="-128"/>
                <a:sym typeface="Gill Sans Light" charset="0"/>
              </a:defRPr>
            </a:lvl2pPr>
            <a:lvl3pPr marL="1143000" indent="-228600">
              <a:defRPr sz="4200">
                <a:solidFill>
                  <a:srgbClr val="E6E5E5"/>
                </a:solidFill>
                <a:latin typeface="Gill Sans Light" charset="0"/>
                <a:ea typeface="ヒラギノ角ゴ ProN W3" charset="-128"/>
                <a:sym typeface="Gill Sans Light" charset="0"/>
              </a:defRPr>
            </a:lvl3pPr>
            <a:lvl4pPr marL="1600200" indent="-228600">
              <a:defRPr sz="4200">
                <a:solidFill>
                  <a:srgbClr val="E6E5E5"/>
                </a:solidFill>
                <a:latin typeface="Gill Sans Light" charset="0"/>
                <a:ea typeface="ヒラギノ角ゴ ProN W3" charset="-128"/>
                <a:sym typeface="Gill Sans Light" charset="0"/>
              </a:defRPr>
            </a:lvl4pPr>
            <a:lvl5pPr marL="2057400" indent="-228600">
              <a:defRPr sz="4200">
                <a:solidFill>
                  <a:srgbClr val="E6E5E5"/>
                </a:solidFill>
                <a:latin typeface="Gill Sans Light" charset="0"/>
                <a:ea typeface="ヒラギノ角ゴ ProN W3" charset="-128"/>
                <a:sym typeface="Gill Sans Light" charset="0"/>
              </a:defRPr>
            </a:lvl5pPr>
            <a:lvl6pPr marL="25146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6pPr>
            <a:lvl7pPr marL="29718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7pPr>
            <a:lvl8pPr marL="34290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8pPr>
            <a:lvl9pPr marL="3886200" indent="-228600" eaLnBrk="0" fontAlgn="base" hangingPunct="0">
              <a:spcBef>
                <a:spcPct val="0"/>
              </a:spcBef>
              <a:spcAft>
                <a:spcPct val="0"/>
              </a:spcAft>
              <a:defRPr sz="4200">
                <a:solidFill>
                  <a:srgbClr val="E6E5E5"/>
                </a:solidFill>
                <a:latin typeface="Gill Sans Light" charset="0"/>
                <a:ea typeface="ヒラギノ角ゴ ProN W3" charset="-128"/>
                <a:sym typeface="Gill Sans Light" charset="0"/>
              </a:defRPr>
            </a:lvl9pPr>
          </a:lstStyle>
          <a:p>
            <a:pPr algn="ctr"/>
            <a:r>
              <a:rPr lang="en-US" altLang="en-US" sz="1969" dirty="0"/>
              <a:t>   </a:t>
            </a:r>
            <a:r>
              <a:rPr lang="en-US" altLang="en-US" sz="2250" b="1" dirty="0">
                <a:solidFill>
                  <a:srgbClr val="C00000"/>
                </a:solidFill>
              </a:rPr>
              <a:t>95</a:t>
            </a:r>
            <a:r>
              <a:rPr lang="en-US" altLang="en-US" sz="2250" dirty="0">
                <a:solidFill>
                  <a:srgbClr val="191A1A"/>
                </a:solidFill>
              </a:rPr>
              <a:t>%</a:t>
            </a:r>
          </a:p>
        </p:txBody>
      </p:sp>
    </p:spTree>
    <p:extLst>
      <p:ext uri="{BB962C8B-B14F-4D97-AF65-F5344CB8AC3E}">
        <p14:creationId xmlns:p14="http://schemas.microsoft.com/office/powerpoint/2010/main" val="3892767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8827"/>
          <a:stretch/>
        </p:blipFill>
        <p:spPr>
          <a:xfrm>
            <a:off x="0" y="0"/>
            <a:ext cx="9144000" cy="6230063"/>
          </a:xfrm>
        </p:spPr>
      </p:pic>
    </p:spTree>
    <p:extLst>
      <p:ext uri="{BB962C8B-B14F-4D97-AF65-F5344CB8AC3E}">
        <p14:creationId xmlns:p14="http://schemas.microsoft.com/office/powerpoint/2010/main" val="328109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PD Planning: </a:t>
            </a:r>
            <a:r>
              <a:rPr lang="en-US" dirty="0" smtClean="0">
                <a:solidFill>
                  <a:srgbClr val="FFFF00"/>
                </a:solidFill>
              </a:rPr>
              <a:t>Delivery</a:t>
            </a:r>
            <a:endParaRPr lang="en-US"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59982897"/>
              </p:ext>
            </p:extLst>
          </p:nvPr>
        </p:nvGraphicFramePr>
        <p:xfrm>
          <a:off x="252248" y="938165"/>
          <a:ext cx="8450318" cy="5485787"/>
        </p:xfrm>
        <a:graphic>
          <a:graphicData uri="http://schemas.openxmlformats.org/drawingml/2006/table">
            <a:tbl>
              <a:tblPr firstRow="1" firstCol="1" bandRow="1"/>
              <a:tblGrid>
                <a:gridCol w="4164098"/>
                <a:gridCol w="4286220"/>
              </a:tblGrid>
              <a:tr h="252568">
                <a:tc>
                  <a:txBody>
                    <a:bodyPr/>
                    <a:lstStyle/>
                    <a:p>
                      <a:pPr marL="0" marR="0" algn="ctr">
                        <a:lnSpc>
                          <a:spcPct val="107000"/>
                        </a:lnSpc>
                        <a:spcBef>
                          <a:spcPts val="600"/>
                        </a:spcBef>
                        <a:spcAft>
                          <a:spcPts val="600"/>
                        </a:spcAft>
                      </a:pPr>
                      <a:r>
                        <a:rPr lang="en-US" sz="2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PD Evaluation Level</a:t>
                      </a:r>
                      <a:endParaRPr lang="en-US" sz="2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marL="0" marR="0" algn="ctr">
                        <a:lnSpc>
                          <a:spcPct val="107000"/>
                        </a:lnSpc>
                        <a:spcBef>
                          <a:spcPts val="600"/>
                        </a:spcBef>
                        <a:spcAft>
                          <a:spcPts val="600"/>
                        </a:spcAft>
                      </a:pPr>
                      <a:r>
                        <a:rPr lang="en-US" sz="2400" b="1"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rPr>
                        <a:t>Decisions Supported</a:t>
                      </a:r>
                      <a:endParaRPr lang="en-US" sz="2400" dirty="0">
                        <a:solidFill>
                          <a:schemeClr val="bg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757704">
                <a:tc>
                  <a:txBody>
                    <a:bodyPr/>
                    <a:lstStyle/>
                    <a:p>
                      <a:pPr marL="457200" marR="0" lvl="0" indent="0" algn="l">
                        <a:lnSpc>
                          <a:spcPct val="107000"/>
                        </a:lnSpc>
                        <a:spcBef>
                          <a:spcPts val="600"/>
                        </a:spcBef>
                        <a:spcAft>
                          <a:spcPts val="600"/>
                        </a:spcAft>
                        <a:buFont typeface="+mj-lt"/>
                        <a:buNone/>
                      </a:pPr>
                      <a:r>
                        <a:rPr lang="en-US" sz="2000" dirty="0" smtClean="0">
                          <a:effectLst/>
                          <a:latin typeface="+mn-lt"/>
                          <a:ea typeface="Calibri" panose="020F0502020204030204" pitchFamily="34" charset="0"/>
                          <a:cs typeface="Times New Roman" panose="02020603050405020304" pitchFamily="18" charset="0"/>
                        </a:rPr>
                        <a:t>1. PD </a:t>
                      </a:r>
                      <a:r>
                        <a:rPr lang="en-US" sz="2000" dirty="0">
                          <a:effectLst/>
                          <a:latin typeface="+mn-lt"/>
                          <a:ea typeface="Calibri" panose="020F0502020204030204" pitchFamily="34" charset="0"/>
                          <a:cs typeface="Times New Roman" panose="02020603050405020304" pitchFamily="18" charset="0"/>
                        </a:rPr>
                        <a:t>participant reaction </a:t>
                      </a:r>
                      <a:r>
                        <a:rPr lang="en-US" sz="2000" dirty="0" smtClean="0">
                          <a:effectLst/>
                          <a:latin typeface="+mn-lt"/>
                          <a:ea typeface="Calibri" panose="020F0502020204030204" pitchFamily="34" charset="0"/>
                          <a:cs typeface="Times New Roman" panose="02020603050405020304" pitchFamily="18" charset="0"/>
                        </a:rPr>
                        <a:t>to</a:t>
                      </a:r>
                      <a:br>
                        <a:rPr lang="en-US" sz="2000" dirty="0" smtClean="0">
                          <a:effectLst/>
                          <a:latin typeface="+mn-lt"/>
                          <a:ea typeface="Calibri" panose="020F0502020204030204" pitchFamily="34" charset="0"/>
                          <a:cs typeface="Times New Roman" panose="02020603050405020304" pitchFamily="18" charset="0"/>
                        </a:rPr>
                      </a:br>
                      <a:r>
                        <a:rPr lang="en-US" sz="2000" dirty="0" smtClean="0">
                          <a:effectLst/>
                          <a:latin typeface="+mn-lt"/>
                          <a:ea typeface="Calibri" panose="020F0502020204030204" pitchFamily="34" charset="0"/>
                          <a:cs typeface="Times New Roman" panose="02020603050405020304" pitchFamily="18" charset="0"/>
                        </a:rPr>
                        <a:t>training </a:t>
                      </a:r>
                      <a:r>
                        <a:rPr lang="en-US" sz="2000" dirty="0">
                          <a:effectLst/>
                          <a:latin typeface="+mn-lt"/>
                          <a:ea typeface="Calibri" panose="020F0502020204030204" pitchFamily="34" charset="0"/>
                          <a:cs typeface="Times New Roman" panose="02020603050405020304" pitchFamily="18" charset="0"/>
                        </a:rPr>
                        <a:t>and coaching experiences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marR="0" lvl="0" indent="-220663" algn="l">
                        <a:lnSpc>
                          <a:spcPct val="107000"/>
                        </a:lnSpc>
                        <a:spcBef>
                          <a:spcPts val="600"/>
                        </a:spcBef>
                        <a:spcAft>
                          <a:spcPts val="600"/>
                        </a:spcAft>
                        <a:buFont typeface="Symbol" panose="05050102010706020507" pitchFamily="18" charset="2"/>
                        <a:buChar char=""/>
                      </a:pPr>
                      <a:r>
                        <a:rPr lang="en-US" sz="2000" dirty="0">
                          <a:effectLst/>
                          <a:latin typeface="+mn-lt"/>
                          <a:ea typeface="Calibri" panose="020F0502020204030204" pitchFamily="34" charset="0"/>
                          <a:cs typeface="Times New Roman" panose="02020603050405020304" pitchFamily="18" charset="0"/>
                        </a:rPr>
                        <a:t>Improve </a:t>
                      </a:r>
                      <a:r>
                        <a:rPr lang="en-US" sz="2000" dirty="0" smtClean="0">
                          <a:effectLst/>
                          <a:latin typeface="+mn-lt"/>
                          <a:ea typeface="Calibri" panose="020F0502020204030204" pitchFamily="34" charset="0"/>
                          <a:cs typeface="Times New Roman" panose="02020603050405020304" pitchFamily="18" charset="0"/>
                        </a:rPr>
                        <a:t>program</a:t>
                      </a:r>
                      <a:br>
                        <a:rPr lang="en-US" sz="2000" dirty="0" smtClean="0">
                          <a:effectLst/>
                          <a:latin typeface="+mn-lt"/>
                          <a:ea typeface="Calibri" panose="020F0502020204030204" pitchFamily="34" charset="0"/>
                          <a:cs typeface="Times New Roman" panose="02020603050405020304" pitchFamily="18" charset="0"/>
                        </a:rPr>
                      </a:br>
                      <a:r>
                        <a:rPr lang="en-US" sz="2000" dirty="0" smtClean="0">
                          <a:effectLst/>
                          <a:latin typeface="+mn-lt"/>
                          <a:ea typeface="Calibri" panose="020F0502020204030204" pitchFamily="34" charset="0"/>
                          <a:cs typeface="Times New Roman" panose="02020603050405020304" pitchFamily="18" charset="0"/>
                        </a:rPr>
                        <a:t>design and </a:t>
                      </a:r>
                      <a:r>
                        <a:rPr lang="en-US" sz="2000" dirty="0">
                          <a:effectLst/>
                          <a:latin typeface="+mn-lt"/>
                          <a:ea typeface="Calibri" panose="020F0502020204030204" pitchFamily="34" charset="0"/>
                          <a:cs typeface="Times New Roman" panose="02020603050405020304" pitchFamily="18" charset="0"/>
                        </a:rPr>
                        <a:t>delivery</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505136">
                <a:tc>
                  <a:txBody>
                    <a:bodyPr/>
                    <a:lstStyle/>
                    <a:p>
                      <a:pPr marL="457200" marR="0" lvl="0" indent="0" algn="l">
                        <a:lnSpc>
                          <a:spcPct val="107000"/>
                        </a:lnSpc>
                        <a:spcBef>
                          <a:spcPts val="600"/>
                        </a:spcBef>
                        <a:spcAft>
                          <a:spcPts val="600"/>
                        </a:spcAft>
                        <a:buFont typeface="+mj-lt"/>
                        <a:buNone/>
                      </a:pPr>
                      <a:r>
                        <a:rPr lang="en-US" sz="2000" dirty="0" smtClean="0">
                          <a:effectLst/>
                          <a:latin typeface="+mn-lt"/>
                          <a:ea typeface="Calibri" panose="020F0502020204030204" pitchFamily="34" charset="0"/>
                          <a:cs typeface="Times New Roman" panose="02020603050405020304" pitchFamily="18" charset="0"/>
                        </a:rPr>
                        <a:t>2.</a:t>
                      </a:r>
                      <a:r>
                        <a:rPr lang="en-US" sz="2000" baseline="0" dirty="0" smtClean="0">
                          <a:effectLst/>
                          <a:latin typeface="+mn-lt"/>
                          <a:ea typeface="Calibri" panose="020F0502020204030204" pitchFamily="34" charset="0"/>
                          <a:cs typeface="Times New Roman" panose="02020603050405020304" pitchFamily="18" charset="0"/>
                        </a:rPr>
                        <a:t> </a:t>
                      </a:r>
                      <a:r>
                        <a:rPr lang="en-US" sz="2000" dirty="0" smtClean="0">
                          <a:effectLst/>
                          <a:latin typeface="+mn-lt"/>
                          <a:ea typeface="Calibri" panose="020F0502020204030204" pitchFamily="34" charset="0"/>
                          <a:cs typeface="Times New Roman" panose="02020603050405020304" pitchFamily="18" charset="0"/>
                        </a:rPr>
                        <a:t>Participant </a:t>
                      </a:r>
                      <a:r>
                        <a:rPr lang="en-US" sz="2000" dirty="0">
                          <a:effectLst/>
                          <a:latin typeface="+mn-lt"/>
                          <a:ea typeface="Calibri" panose="020F0502020204030204" pitchFamily="34" charset="0"/>
                          <a:cs typeface="Times New Roman" panose="02020603050405020304" pitchFamily="18" charset="0"/>
                        </a:rPr>
                        <a:t>acquisition </a:t>
                      </a:r>
                      <a:r>
                        <a:rPr lang="en-US" sz="2000" dirty="0" smtClean="0">
                          <a:effectLst/>
                          <a:latin typeface="+mn-lt"/>
                          <a:ea typeface="Calibri" panose="020F0502020204030204" pitchFamily="34" charset="0"/>
                          <a:cs typeface="Times New Roman" panose="02020603050405020304" pitchFamily="18" charset="0"/>
                        </a:rPr>
                        <a:t>of</a:t>
                      </a:r>
                      <a:br>
                        <a:rPr lang="en-US" sz="2000" dirty="0" smtClean="0">
                          <a:effectLst/>
                          <a:latin typeface="+mn-lt"/>
                          <a:ea typeface="Calibri" panose="020F0502020204030204" pitchFamily="34" charset="0"/>
                          <a:cs typeface="Times New Roman" panose="02020603050405020304" pitchFamily="18" charset="0"/>
                        </a:rPr>
                      </a:br>
                      <a:r>
                        <a:rPr lang="en-US" sz="2000" dirty="0" smtClean="0">
                          <a:effectLst/>
                          <a:latin typeface="+mn-lt"/>
                          <a:ea typeface="Calibri" panose="020F0502020204030204" pitchFamily="34" charset="0"/>
                          <a:cs typeface="Times New Roman" panose="02020603050405020304" pitchFamily="18" charset="0"/>
                        </a:rPr>
                        <a:t>new </a:t>
                      </a:r>
                      <a:r>
                        <a:rPr lang="en-US" sz="2000" dirty="0">
                          <a:effectLst/>
                          <a:latin typeface="+mn-lt"/>
                          <a:ea typeface="Calibri" panose="020F0502020204030204" pitchFamily="34" charset="0"/>
                          <a:cs typeface="Times New Roman" panose="02020603050405020304" pitchFamily="18" charset="0"/>
                        </a:rPr>
                        <a:t>knowledge and skills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0" indent="-220663" algn="l">
                        <a:lnSpc>
                          <a:spcPct val="107000"/>
                        </a:lnSpc>
                        <a:spcBef>
                          <a:spcPts val="600"/>
                        </a:spcBef>
                        <a:spcAft>
                          <a:spcPts val="600"/>
                        </a:spcAft>
                        <a:buFont typeface="Symbol" panose="05050102010706020507" pitchFamily="18" charset="2"/>
                        <a:buChar char=""/>
                      </a:pPr>
                      <a:r>
                        <a:rPr lang="en-US" sz="2000" dirty="0">
                          <a:effectLst/>
                          <a:latin typeface="+mn-lt"/>
                          <a:ea typeface="Calibri" panose="020F0502020204030204" pitchFamily="34" charset="0"/>
                          <a:cs typeface="Times New Roman" panose="02020603050405020304" pitchFamily="18" charset="0"/>
                        </a:rPr>
                        <a:t>Improve program </a:t>
                      </a:r>
                      <a:r>
                        <a:rPr lang="en-US" sz="2000" dirty="0" smtClean="0">
                          <a:effectLst/>
                          <a:latin typeface="+mn-lt"/>
                          <a:ea typeface="Calibri" panose="020F0502020204030204" pitchFamily="34" charset="0"/>
                          <a:cs typeface="Times New Roman" panose="02020603050405020304" pitchFamily="18" charset="0"/>
                        </a:rPr>
                        <a:t>content,</a:t>
                      </a:r>
                      <a:br>
                        <a:rPr lang="en-US" sz="2000" dirty="0" smtClean="0">
                          <a:effectLst/>
                          <a:latin typeface="+mn-lt"/>
                          <a:ea typeface="Calibri" panose="020F0502020204030204" pitchFamily="34" charset="0"/>
                          <a:cs typeface="Times New Roman" panose="02020603050405020304" pitchFamily="18" charset="0"/>
                        </a:rPr>
                      </a:br>
                      <a:r>
                        <a:rPr lang="en-US" sz="2000" dirty="0" smtClean="0">
                          <a:effectLst/>
                          <a:latin typeface="+mn-lt"/>
                          <a:ea typeface="Calibri" panose="020F0502020204030204" pitchFamily="34" charset="0"/>
                          <a:cs typeface="Times New Roman" panose="02020603050405020304" pitchFamily="18" charset="0"/>
                        </a:rPr>
                        <a:t>format</a:t>
                      </a:r>
                      <a:r>
                        <a:rPr lang="en-US" sz="2000" dirty="0">
                          <a:effectLst/>
                          <a:latin typeface="+mn-lt"/>
                          <a:ea typeface="Calibri" panose="020F0502020204030204" pitchFamily="34" charset="0"/>
                          <a:cs typeface="Times New Roman" panose="02020603050405020304" pitchFamily="18" charset="0"/>
                        </a:rPr>
                        <a:t>, </a:t>
                      </a:r>
                      <a:r>
                        <a:rPr lang="en-US" sz="2000" dirty="0" smtClean="0">
                          <a:effectLst/>
                          <a:latin typeface="+mn-lt"/>
                          <a:ea typeface="Calibri" panose="020F0502020204030204" pitchFamily="34" charset="0"/>
                          <a:cs typeface="Times New Roman" panose="02020603050405020304" pitchFamily="18" charset="0"/>
                        </a:rPr>
                        <a:t>and </a:t>
                      </a:r>
                      <a:r>
                        <a:rPr lang="en-US" sz="2000" dirty="0">
                          <a:effectLst/>
                          <a:latin typeface="+mn-lt"/>
                          <a:ea typeface="Calibri" panose="020F0502020204030204" pitchFamily="34" charset="0"/>
                          <a:cs typeface="Times New Roman" panose="02020603050405020304" pitchFamily="18" charset="0"/>
                        </a:rPr>
                        <a:t>organization</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136">
                <a:tc>
                  <a:txBody>
                    <a:bodyPr/>
                    <a:lstStyle/>
                    <a:p>
                      <a:pPr marL="457200" marR="0" lvl="0" indent="0" algn="l">
                        <a:lnSpc>
                          <a:spcPct val="107000"/>
                        </a:lnSpc>
                        <a:spcBef>
                          <a:spcPts val="600"/>
                        </a:spcBef>
                        <a:spcAft>
                          <a:spcPts val="600"/>
                        </a:spcAft>
                        <a:buFont typeface="+mj-lt"/>
                        <a:buNone/>
                      </a:pPr>
                      <a:r>
                        <a:rPr lang="en-US" sz="2000" dirty="0" smtClean="0">
                          <a:effectLst/>
                          <a:latin typeface="+mn-lt"/>
                          <a:ea typeface="Calibri" panose="020F0502020204030204" pitchFamily="34" charset="0"/>
                          <a:cs typeface="Times New Roman" panose="02020603050405020304" pitchFamily="18" charset="0"/>
                        </a:rPr>
                        <a:t>3. Influences </a:t>
                      </a:r>
                      <a:r>
                        <a:rPr lang="en-US" sz="2000" dirty="0">
                          <a:effectLst/>
                          <a:latin typeface="+mn-lt"/>
                          <a:ea typeface="Calibri" panose="020F0502020204030204" pitchFamily="34" charset="0"/>
                          <a:cs typeface="Times New Roman" panose="02020603050405020304" pitchFamily="18" charset="0"/>
                        </a:rPr>
                        <a:t>at the organizational level that can facilitate or hinder PD success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marR="0" lvl="0" indent="-220663" algn="l">
                        <a:lnSpc>
                          <a:spcPct val="107000"/>
                        </a:lnSpc>
                        <a:spcBef>
                          <a:spcPts val="600"/>
                        </a:spcBef>
                        <a:spcAft>
                          <a:spcPts val="600"/>
                        </a:spcAft>
                        <a:buFont typeface="Symbol" panose="05050102010706020507" pitchFamily="18" charset="2"/>
                        <a:buChar char=""/>
                      </a:pPr>
                      <a:r>
                        <a:rPr lang="en-US" sz="2000" dirty="0">
                          <a:effectLst/>
                          <a:latin typeface="+mn-lt"/>
                          <a:ea typeface="Calibri" panose="020F0502020204030204" pitchFamily="34" charset="0"/>
                          <a:cs typeface="Times New Roman" panose="02020603050405020304" pitchFamily="18" charset="0"/>
                        </a:rPr>
                        <a:t>Document </a:t>
                      </a:r>
                      <a:r>
                        <a:rPr lang="en-US" sz="2000" dirty="0" smtClean="0">
                          <a:effectLst/>
                          <a:latin typeface="+mn-lt"/>
                          <a:ea typeface="Calibri" panose="020F0502020204030204" pitchFamily="34" charset="0"/>
                          <a:cs typeface="Times New Roman" panose="02020603050405020304" pitchFamily="18" charset="0"/>
                        </a:rPr>
                        <a:t>and </a:t>
                      </a:r>
                      <a:r>
                        <a:rPr lang="en-US" sz="2000" dirty="0">
                          <a:effectLst/>
                          <a:latin typeface="+mn-lt"/>
                          <a:ea typeface="Calibri" panose="020F0502020204030204" pitchFamily="34" charset="0"/>
                          <a:cs typeface="Times New Roman" panose="02020603050405020304" pitchFamily="18" charset="0"/>
                        </a:rPr>
                        <a:t>improve organizational support</a:t>
                      </a:r>
                    </a:p>
                    <a:p>
                      <a:pPr marL="457200" marR="0" lvl="0" indent="-220663" algn="l">
                        <a:lnSpc>
                          <a:spcPct val="107000"/>
                        </a:lnSpc>
                        <a:spcBef>
                          <a:spcPts val="600"/>
                        </a:spcBef>
                        <a:spcAft>
                          <a:spcPts val="600"/>
                        </a:spcAft>
                        <a:buFont typeface="Symbol" panose="05050102010706020507" pitchFamily="18" charset="2"/>
                        <a:buChar char=""/>
                      </a:pPr>
                      <a:r>
                        <a:rPr lang="en-US" sz="2000" dirty="0">
                          <a:effectLst/>
                          <a:latin typeface="+mn-lt"/>
                          <a:ea typeface="Calibri" panose="020F0502020204030204" pitchFamily="34" charset="0"/>
                          <a:cs typeface="Times New Roman" panose="02020603050405020304" pitchFamily="18" charset="0"/>
                        </a:rPr>
                        <a:t>Inform future change efforts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505136">
                <a:tc>
                  <a:txBody>
                    <a:bodyPr/>
                    <a:lstStyle/>
                    <a:p>
                      <a:pPr marL="457200" marR="0" lvl="0" indent="0" algn="l">
                        <a:lnSpc>
                          <a:spcPct val="107000"/>
                        </a:lnSpc>
                        <a:spcBef>
                          <a:spcPts val="600"/>
                        </a:spcBef>
                        <a:spcAft>
                          <a:spcPts val="600"/>
                        </a:spcAft>
                        <a:buFont typeface="+mj-lt"/>
                        <a:buNone/>
                      </a:pPr>
                      <a:r>
                        <a:rPr lang="en-US" sz="2000" dirty="0" smtClean="0">
                          <a:effectLst/>
                          <a:latin typeface="+mn-lt"/>
                          <a:ea typeface="Calibri" panose="020F0502020204030204" pitchFamily="34" charset="0"/>
                          <a:cs typeface="Times New Roman" panose="02020603050405020304" pitchFamily="18" charset="0"/>
                        </a:rPr>
                        <a:t>4. Participant </a:t>
                      </a:r>
                      <a:r>
                        <a:rPr lang="en-US" sz="2000" dirty="0">
                          <a:effectLst/>
                          <a:latin typeface="+mn-lt"/>
                          <a:ea typeface="Calibri" panose="020F0502020204030204" pitchFamily="34" charset="0"/>
                          <a:cs typeface="Times New Roman" panose="02020603050405020304" pitchFamily="18" charset="0"/>
                        </a:rPr>
                        <a:t>use </a:t>
                      </a:r>
                      <a:r>
                        <a:rPr lang="en-US" sz="2000" dirty="0" smtClean="0">
                          <a:effectLst/>
                          <a:latin typeface="+mn-lt"/>
                          <a:ea typeface="Calibri" panose="020F0502020204030204" pitchFamily="34" charset="0"/>
                          <a:cs typeface="Times New Roman" panose="02020603050405020304" pitchFamily="18" charset="0"/>
                        </a:rPr>
                        <a:t>of</a:t>
                      </a:r>
                      <a:br>
                        <a:rPr lang="en-US" sz="2000" dirty="0" smtClean="0">
                          <a:effectLst/>
                          <a:latin typeface="+mn-lt"/>
                          <a:ea typeface="Calibri" panose="020F0502020204030204" pitchFamily="34" charset="0"/>
                          <a:cs typeface="Times New Roman" panose="02020603050405020304" pitchFamily="18" charset="0"/>
                        </a:rPr>
                      </a:br>
                      <a:r>
                        <a:rPr lang="en-US" sz="2000" dirty="0" smtClean="0">
                          <a:effectLst/>
                          <a:latin typeface="+mn-lt"/>
                          <a:ea typeface="Calibri" panose="020F0502020204030204" pitchFamily="34" charset="0"/>
                          <a:cs typeface="Times New Roman" panose="02020603050405020304" pitchFamily="18" charset="0"/>
                        </a:rPr>
                        <a:t>knowledge and </a:t>
                      </a:r>
                      <a:r>
                        <a:rPr lang="en-US" sz="2000" dirty="0">
                          <a:effectLst/>
                          <a:latin typeface="+mn-lt"/>
                          <a:ea typeface="Calibri" panose="020F0502020204030204" pitchFamily="34" charset="0"/>
                          <a:cs typeface="Times New Roman" panose="02020603050405020304" pitchFamily="18" charset="0"/>
                        </a:rPr>
                        <a:t>skills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0" indent="-220663" algn="l">
                        <a:lnSpc>
                          <a:spcPct val="107000"/>
                        </a:lnSpc>
                        <a:spcBef>
                          <a:spcPts val="600"/>
                        </a:spcBef>
                        <a:spcAft>
                          <a:spcPts val="600"/>
                        </a:spcAft>
                        <a:buFont typeface="Symbol" panose="05050102010706020507" pitchFamily="18" charset="2"/>
                        <a:buChar char=""/>
                      </a:pPr>
                      <a:r>
                        <a:rPr lang="en-US" sz="2000" dirty="0">
                          <a:effectLst/>
                          <a:latin typeface="+mn-lt"/>
                          <a:ea typeface="Calibri" panose="020F0502020204030204" pitchFamily="34" charset="0"/>
                          <a:cs typeface="Times New Roman" panose="02020603050405020304" pitchFamily="18" charset="0"/>
                        </a:rPr>
                        <a:t>Assess fidelity of implementation</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0052">
                <a:tc>
                  <a:txBody>
                    <a:bodyPr/>
                    <a:lstStyle/>
                    <a:p>
                      <a:pPr marL="457200" marR="0" lvl="0" indent="0" algn="l">
                        <a:lnSpc>
                          <a:spcPct val="107000"/>
                        </a:lnSpc>
                        <a:spcBef>
                          <a:spcPts val="600"/>
                        </a:spcBef>
                        <a:spcAft>
                          <a:spcPts val="600"/>
                        </a:spcAft>
                        <a:buFont typeface="+mj-lt"/>
                        <a:buNone/>
                      </a:pPr>
                      <a:r>
                        <a:rPr lang="en-US" sz="2000" dirty="0" smtClean="0">
                          <a:effectLst/>
                          <a:latin typeface="+mn-lt"/>
                          <a:ea typeface="Calibri" panose="020F0502020204030204" pitchFamily="34" charset="0"/>
                          <a:cs typeface="Times New Roman" panose="02020603050405020304" pitchFamily="18" charset="0"/>
                        </a:rPr>
                        <a:t>5. Student </a:t>
                      </a:r>
                      <a:r>
                        <a:rPr lang="en-US" sz="2000" dirty="0">
                          <a:effectLst/>
                          <a:latin typeface="+mn-lt"/>
                          <a:ea typeface="Calibri" panose="020F0502020204030204" pitchFamily="34" charset="0"/>
                          <a:cs typeface="Times New Roman" panose="02020603050405020304" pitchFamily="18" charset="0"/>
                        </a:rPr>
                        <a:t>behavioral and academic outcomes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457200" marR="0" lvl="0" indent="-220663" algn="l">
                        <a:lnSpc>
                          <a:spcPct val="107000"/>
                        </a:lnSpc>
                        <a:spcBef>
                          <a:spcPts val="600"/>
                        </a:spcBef>
                        <a:spcAft>
                          <a:spcPts val="600"/>
                        </a:spcAft>
                        <a:buFont typeface="Symbol" panose="05050102010706020507" pitchFamily="18" charset="2"/>
                        <a:buChar char=""/>
                      </a:pPr>
                      <a:r>
                        <a:rPr lang="en-US" sz="2000" dirty="0">
                          <a:effectLst/>
                          <a:latin typeface="+mn-lt"/>
                          <a:ea typeface="Calibri" panose="020F0502020204030204" pitchFamily="34" charset="0"/>
                          <a:cs typeface="Times New Roman" panose="02020603050405020304" pitchFamily="18" charset="0"/>
                        </a:rPr>
                        <a:t>Focus </a:t>
                      </a:r>
                      <a:r>
                        <a:rPr lang="en-US" sz="2000" dirty="0" smtClean="0">
                          <a:effectLst/>
                          <a:latin typeface="+mn-lt"/>
                          <a:ea typeface="Calibri" panose="020F0502020204030204" pitchFamily="34" charset="0"/>
                          <a:cs typeface="Times New Roman" panose="02020603050405020304" pitchFamily="18" charset="0"/>
                        </a:rPr>
                        <a:t>and </a:t>
                      </a:r>
                      <a:r>
                        <a:rPr lang="en-US" sz="2000" dirty="0">
                          <a:effectLst/>
                          <a:latin typeface="+mn-lt"/>
                          <a:ea typeface="Calibri" panose="020F0502020204030204" pitchFamily="34" charset="0"/>
                          <a:cs typeface="Times New Roman" panose="02020603050405020304" pitchFamily="18" charset="0"/>
                        </a:rPr>
                        <a:t>improve all aspects </a:t>
                      </a:r>
                      <a:r>
                        <a:rPr lang="en-US" sz="2000" dirty="0" smtClean="0">
                          <a:effectLst/>
                          <a:latin typeface="+mn-lt"/>
                          <a:ea typeface="Calibri" panose="020F0502020204030204" pitchFamily="34" charset="0"/>
                          <a:cs typeface="Times New Roman" panose="02020603050405020304" pitchFamily="18" charset="0"/>
                        </a:rPr>
                        <a:t>of</a:t>
                      </a:r>
                      <a:br>
                        <a:rPr lang="en-US" sz="2000" dirty="0" smtClean="0">
                          <a:effectLst/>
                          <a:latin typeface="+mn-lt"/>
                          <a:ea typeface="Calibri" panose="020F0502020204030204" pitchFamily="34" charset="0"/>
                          <a:cs typeface="Times New Roman" panose="02020603050405020304" pitchFamily="18" charset="0"/>
                        </a:rPr>
                      </a:br>
                      <a:r>
                        <a:rPr lang="en-US" sz="2000" dirty="0" smtClean="0">
                          <a:effectLst/>
                          <a:latin typeface="+mn-lt"/>
                          <a:ea typeface="Calibri" panose="020F0502020204030204" pitchFamily="34" charset="0"/>
                          <a:cs typeface="Times New Roman" panose="02020603050405020304" pitchFamily="18" charset="0"/>
                        </a:rPr>
                        <a:t>PD </a:t>
                      </a:r>
                      <a:r>
                        <a:rPr lang="en-US" sz="2000" dirty="0">
                          <a:effectLst/>
                          <a:latin typeface="+mn-lt"/>
                          <a:ea typeface="Calibri" panose="020F0502020204030204" pitchFamily="34" charset="0"/>
                          <a:cs typeface="Times New Roman" panose="02020603050405020304" pitchFamily="18" charset="0"/>
                        </a:rPr>
                        <a:t>design, implementation, </a:t>
                      </a:r>
                      <a:r>
                        <a:rPr lang="en-US" sz="2000" dirty="0" smtClean="0">
                          <a:effectLst/>
                          <a:latin typeface="+mn-lt"/>
                          <a:ea typeface="Calibri" panose="020F0502020204030204" pitchFamily="34" charset="0"/>
                          <a:cs typeface="Times New Roman" panose="02020603050405020304" pitchFamily="18" charset="0"/>
                        </a:rPr>
                        <a:t>and </a:t>
                      </a:r>
                      <a:r>
                        <a:rPr lang="en-US" sz="2000" dirty="0">
                          <a:effectLst/>
                          <a:latin typeface="+mn-lt"/>
                          <a:ea typeface="Calibri" panose="020F0502020204030204" pitchFamily="34" charset="0"/>
                          <a:cs typeface="Times New Roman" panose="02020603050405020304" pitchFamily="18" charset="0"/>
                        </a:rPr>
                        <a:t>follow-up</a:t>
                      </a:r>
                    </a:p>
                    <a:p>
                      <a:pPr marL="457200" marR="0" lvl="0" indent="-220663" algn="l">
                        <a:lnSpc>
                          <a:spcPct val="107000"/>
                        </a:lnSpc>
                        <a:spcBef>
                          <a:spcPts val="600"/>
                        </a:spcBef>
                        <a:spcAft>
                          <a:spcPts val="600"/>
                        </a:spcAft>
                        <a:buFont typeface="Symbol" panose="05050102010706020507" pitchFamily="18" charset="2"/>
                        <a:buChar char=""/>
                      </a:pPr>
                      <a:r>
                        <a:rPr lang="en-US" sz="2000" dirty="0">
                          <a:effectLst/>
                          <a:latin typeface="+mn-lt"/>
                          <a:ea typeface="Calibri" panose="020F0502020204030204" pitchFamily="34" charset="0"/>
                          <a:cs typeface="Times New Roman" panose="02020603050405020304" pitchFamily="18" charset="0"/>
                        </a:rPr>
                        <a:t>Demonstrate overall impact of PD (i.e., summative evaluation)</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bl>
          </a:graphicData>
        </a:graphic>
      </p:graphicFrame>
    </p:spTree>
    <p:extLst>
      <p:ext uri="{BB962C8B-B14F-4D97-AF65-F5344CB8AC3E}">
        <p14:creationId xmlns:p14="http://schemas.microsoft.com/office/powerpoint/2010/main" val="3406807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7059"/>
          <a:stretch/>
        </p:blipFill>
        <p:spPr>
          <a:xfrm>
            <a:off x="0" y="-22363"/>
            <a:ext cx="8724900" cy="6266445"/>
          </a:xfrm>
        </p:spPr>
      </p:pic>
    </p:spTree>
    <p:extLst>
      <p:ext uri="{BB962C8B-B14F-4D97-AF65-F5344CB8AC3E}">
        <p14:creationId xmlns:p14="http://schemas.microsoft.com/office/powerpoint/2010/main" val="199442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08943490"/>
              </p:ext>
            </p:extLst>
          </p:nvPr>
        </p:nvGraphicFramePr>
        <p:xfrm>
          <a:off x="-1841938" y="110358"/>
          <a:ext cx="12927724" cy="6716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10359" y="5817476"/>
            <a:ext cx="3026980" cy="984885"/>
          </a:xfrm>
          <a:prstGeom prst="rect">
            <a:avLst/>
          </a:prstGeom>
          <a:noFill/>
        </p:spPr>
        <p:txBody>
          <a:bodyPr wrap="square" rtlCol="0">
            <a:spAutoFit/>
          </a:bodyPr>
          <a:lstStyle/>
          <a:p>
            <a:r>
              <a:rPr lang="en-US" sz="1400" dirty="0" smtClean="0">
                <a:solidFill>
                  <a:prstClr val="black"/>
                </a:solidFill>
              </a:rPr>
              <a:t>Adapted from:</a:t>
            </a:r>
          </a:p>
          <a:p>
            <a:r>
              <a:rPr lang="en-US" sz="1400" dirty="0" err="1" smtClean="0">
                <a:solidFill>
                  <a:prstClr val="black"/>
                </a:solidFill>
              </a:rPr>
              <a:t>Trivette</a:t>
            </a:r>
            <a:r>
              <a:rPr lang="en-US" sz="1400" dirty="0" smtClean="0">
                <a:solidFill>
                  <a:prstClr val="black"/>
                </a:solidFill>
              </a:rPr>
              <a:t>, 2012 (</a:t>
            </a:r>
            <a:r>
              <a:rPr lang="en-US" sz="1400" u="sng" dirty="0">
                <a:solidFill>
                  <a:prstClr val="black"/>
                </a:solidFill>
                <a:hlinkClick r:id="rId8"/>
              </a:rPr>
              <a:t>http://</a:t>
            </a:r>
            <a:r>
              <a:rPr lang="en-US" sz="1400" u="sng" dirty="0" smtClean="0">
                <a:solidFill>
                  <a:prstClr val="black"/>
                </a:solidFill>
                <a:hlinkClick r:id="rId8"/>
              </a:rPr>
              <a:t>www.signetwork.org/file_attachments/123/download</a:t>
            </a:r>
            <a:r>
              <a:rPr lang="en-US" sz="1600" u="sng" dirty="0" smtClean="0">
                <a:solidFill>
                  <a:prstClr val="black"/>
                </a:solidFill>
              </a:rPr>
              <a:t>)</a:t>
            </a:r>
            <a:endParaRPr lang="en-US" sz="1600" dirty="0">
              <a:solidFill>
                <a:prstClr val="black"/>
              </a:solidFill>
            </a:endParaRPr>
          </a:p>
        </p:txBody>
      </p:sp>
    </p:spTree>
    <p:extLst>
      <p:ext uri="{BB962C8B-B14F-4D97-AF65-F5344CB8AC3E}">
        <p14:creationId xmlns:p14="http://schemas.microsoft.com/office/powerpoint/2010/main" val="2324758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pPr algn="ctr"/>
            <a:r>
              <a:rPr lang="en-US" sz="2800" b="1" dirty="0" smtClean="0"/>
              <a:t>Most Effective Adult Learning</a:t>
            </a:r>
            <a:br>
              <a:rPr lang="en-US" sz="2800" b="1" dirty="0" smtClean="0"/>
            </a:br>
            <a:r>
              <a:rPr lang="en-US" sz="2800" b="1" dirty="0" smtClean="0"/>
              <a:t>Method Practices</a:t>
            </a:r>
            <a:endParaRPr lang="en-US" sz="2800" b="1" dirty="0"/>
          </a:p>
        </p:txBody>
      </p:sp>
      <p:sp>
        <p:nvSpPr>
          <p:cNvPr id="6" name="TextBox 5"/>
          <p:cNvSpPr txBox="1"/>
          <p:nvPr/>
        </p:nvSpPr>
        <p:spPr>
          <a:xfrm>
            <a:off x="0" y="6259577"/>
            <a:ext cx="5801588" cy="553998"/>
          </a:xfrm>
          <a:prstGeom prst="rect">
            <a:avLst/>
          </a:prstGeom>
          <a:noFill/>
        </p:spPr>
        <p:txBody>
          <a:bodyPr wrap="none" rtlCol="0">
            <a:spAutoFit/>
          </a:bodyPr>
          <a:lstStyle/>
          <a:p>
            <a:r>
              <a:rPr lang="en-US" sz="1400" dirty="0" smtClean="0">
                <a:solidFill>
                  <a:srgbClr val="5C6670"/>
                </a:solidFill>
              </a:rPr>
              <a:t>Adapted from:</a:t>
            </a:r>
          </a:p>
          <a:p>
            <a:r>
              <a:rPr lang="en-US" sz="1400" dirty="0" err="1" smtClean="0">
                <a:solidFill>
                  <a:srgbClr val="5C6670"/>
                </a:solidFill>
              </a:rPr>
              <a:t>Trivette</a:t>
            </a:r>
            <a:r>
              <a:rPr lang="en-US" sz="1400" dirty="0" smtClean="0">
                <a:solidFill>
                  <a:srgbClr val="5C6670"/>
                </a:solidFill>
              </a:rPr>
              <a:t>, 2012 (</a:t>
            </a:r>
            <a:r>
              <a:rPr lang="en-US" sz="1400" u="sng" dirty="0">
                <a:solidFill>
                  <a:srgbClr val="5C6670"/>
                </a:solidFill>
                <a:hlinkClick r:id="rId3"/>
              </a:rPr>
              <a:t>http://</a:t>
            </a:r>
            <a:r>
              <a:rPr lang="en-US" sz="1400" u="sng" dirty="0" smtClean="0">
                <a:solidFill>
                  <a:srgbClr val="5C6670"/>
                </a:solidFill>
                <a:hlinkClick r:id="rId3"/>
              </a:rPr>
              <a:t>www.signetwork.org/file_attachments/123/download</a:t>
            </a:r>
            <a:r>
              <a:rPr lang="en-US" sz="1600" u="sng" dirty="0" smtClean="0">
                <a:solidFill>
                  <a:srgbClr val="5C6670"/>
                </a:solidFill>
              </a:rPr>
              <a:t>)</a:t>
            </a:r>
            <a:endParaRPr lang="en-US" sz="1600" dirty="0">
              <a:solidFill>
                <a:srgbClr val="5C6670"/>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2080" y="1419130"/>
            <a:ext cx="78517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82080" y="1883391"/>
            <a:ext cx="8375066" cy="170597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rot="20021363">
            <a:off x="7657524" y="2527511"/>
            <a:ext cx="994183" cy="369332"/>
          </a:xfrm>
          <a:prstGeom prst="rect">
            <a:avLst/>
          </a:prstGeom>
          <a:solidFill>
            <a:schemeClr val="accent2">
              <a:lumMod val="60000"/>
              <a:lumOff val="40000"/>
            </a:schemeClr>
          </a:solidFill>
          <a:ln w="19050">
            <a:solidFill>
              <a:srgbClr val="FFC000"/>
            </a:solidFill>
          </a:ln>
        </p:spPr>
        <p:txBody>
          <a:bodyPr wrap="none" rtlCol="0">
            <a:spAutoFit/>
          </a:bodyPr>
          <a:lstStyle/>
          <a:p>
            <a:r>
              <a:rPr lang="en-US" dirty="0" smtClean="0">
                <a:solidFill>
                  <a:srgbClr val="5C6670"/>
                </a:solidFill>
              </a:rPr>
              <a:t>Planning</a:t>
            </a:r>
            <a:endParaRPr lang="en-US" dirty="0">
              <a:solidFill>
                <a:srgbClr val="5C6670"/>
              </a:solidFill>
            </a:endParaRPr>
          </a:p>
        </p:txBody>
      </p:sp>
      <p:sp>
        <p:nvSpPr>
          <p:cNvPr id="11" name="Rounded Rectangle 10"/>
          <p:cNvSpPr/>
          <p:nvPr/>
        </p:nvSpPr>
        <p:spPr>
          <a:xfrm>
            <a:off x="182081" y="3705130"/>
            <a:ext cx="8344940" cy="1074282"/>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rot="20216521">
            <a:off x="7607495" y="3880534"/>
            <a:ext cx="1245021" cy="369332"/>
          </a:xfrm>
          <a:prstGeom prst="rect">
            <a:avLst/>
          </a:prstGeom>
          <a:solidFill>
            <a:schemeClr val="accent2">
              <a:lumMod val="60000"/>
              <a:lumOff val="40000"/>
            </a:schemeClr>
          </a:solidFill>
          <a:ln w="19050">
            <a:solidFill>
              <a:srgbClr val="FFC000"/>
            </a:solidFill>
          </a:ln>
        </p:spPr>
        <p:txBody>
          <a:bodyPr wrap="none" rtlCol="0">
            <a:spAutoFit/>
          </a:bodyPr>
          <a:lstStyle/>
          <a:p>
            <a:r>
              <a:rPr lang="en-US" dirty="0" smtClean="0">
                <a:solidFill>
                  <a:srgbClr val="5C6670"/>
                </a:solidFill>
              </a:rPr>
              <a:t>Application</a:t>
            </a:r>
            <a:endParaRPr lang="en-US" dirty="0">
              <a:solidFill>
                <a:srgbClr val="5C6670"/>
              </a:solidFill>
            </a:endParaRPr>
          </a:p>
        </p:txBody>
      </p:sp>
      <p:sp>
        <p:nvSpPr>
          <p:cNvPr id="14" name="Rounded Rectangle 13"/>
          <p:cNvSpPr/>
          <p:nvPr/>
        </p:nvSpPr>
        <p:spPr>
          <a:xfrm>
            <a:off x="182081" y="4844956"/>
            <a:ext cx="8379996" cy="1178019"/>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rot="20358409">
            <a:off x="7493764" y="5137446"/>
            <a:ext cx="1566711" cy="646331"/>
          </a:xfrm>
          <a:prstGeom prst="rect">
            <a:avLst/>
          </a:prstGeom>
          <a:solidFill>
            <a:schemeClr val="accent2">
              <a:lumMod val="60000"/>
              <a:lumOff val="40000"/>
            </a:schemeClr>
          </a:solidFill>
          <a:ln w="19050">
            <a:solidFill>
              <a:srgbClr val="FFC000"/>
            </a:solidFill>
          </a:ln>
        </p:spPr>
        <p:txBody>
          <a:bodyPr wrap="none" rtlCol="0">
            <a:spAutoFit/>
          </a:bodyPr>
          <a:lstStyle/>
          <a:p>
            <a:r>
              <a:rPr lang="en-US" dirty="0" smtClean="0">
                <a:solidFill>
                  <a:srgbClr val="5C6670"/>
                </a:solidFill>
              </a:rPr>
              <a:t>Deep</a:t>
            </a:r>
          </a:p>
          <a:p>
            <a:r>
              <a:rPr lang="en-US" dirty="0" smtClean="0">
                <a:solidFill>
                  <a:srgbClr val="5C6670"/>
                </a:solidFill>
              </a:rPr>
              <a:t>Understanding</a:t>
            </a:r>
            <a:endParaRPr lang="en-US" dirty="0">
              <a:solidFill>
                <a:srgbClr val="5C6670"/>
              </a:solidFill>
            </a:endParaRPr>
          </a:p>
        </p:txBody>
      </p:sp>
    </p:spTree>
    <p:extLst>
      <p:ext uri="{BB962C8B-B14F-4D97-AF65-F5344CB8AC3E}">
        <p14:creationId xmlns:p14="http://schemas.microsoft.com/office/powerpoint/2010/main" val="186204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edge">
                                      <p:cBhvr>
                                        <p:cTn id="15" dur="2000"/>
                                        <p:tgtEl>
                                          <p:spTgt spid="12"/>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edg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edge">
                                      <p:cBhvr>
                                        <p:cTn id="23" dur="2000"/>
                                        <p:tgtEl>
                                          <p:spTgt spid="15"/>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edge">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15017"/>
          <a:stretch/>
        </p:blipFill>
        <p:spPr>
          <a:xfrm>
            <a:off x="0" y="0"/>
            <a:ext cx="8896350" cy="6438900"/>
          </a:xfrm>
        </p:spPr>
      </p:pic>
    </p:spTree>
    <p:extLst>
      <p:ext uri="{BB962C8B-B14F-4D97-AF65-F5344CB8AC3E}">
        <p14:creationId xmlns:p14="http://schemas.microsoft.com/office/powerpoint/2010/main" val="2260102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MTSS Leadership Team (MLT) Self-Assessment</a:t>
            </a:r>
            <a:endParaRPr lang="en-US" dirty="0"/>
          </a:p>
        </p:txBody>
      </p:sp>
      <p:sp>
        <p:nvSpPr>
          <p:cNvPr id="4" name="Content Placeholder 3"/>
          <p:cNvSpPr>
            <a:spLocks noGrp="1"/>
          </p:cNvSpPr>
          <p:nvPr>
            <p:ph idx="1"/>
          </p:nvPr>
        </p:nvSpPr>
        <p:spPr>
          <a:xfrm>
            <a:off x="261258" y="930729"/>
            <a:ext cx="8672880" cy="5473587"/>
          </a:xfrm>
        </p:spPr>
        <p:txBody>
          <a:bodyPr>
            <a:noAutofit/>
          </a:bodyPr>
          <a:lstStyle/>
          <a:p>
            <a:pPr marL="0" indent="0">
              <a:buNone/>
            </a:pPr>
            <a:r>
              <a:rPr lang="en-US" sz="2100" b="1" dirty="0" smtClean="0">
                <a:solidFill>
                  <a:srgbClr val="FF0000"/>
                </a:solidFill>
                <a:latin typeface="+mn-lt"/>
              </a:rPr>
              <a:t>Assignment </a:t>
            </a:r>
            <a:r>
              <a:rPr lang="en-US" sz="2100" dirty="0" smtClean="0">
                <a:solidFill>
                  <a:srgbClr val="FF0000"/>
                </a:solidFill>
                <a:latin typeface="+mn-lt"/>
              </a:rPr>
              <a:t>(approx. 15-20 mins)</a:t>
            </a:r>
            <a:r>
              <a:rPr lang="en-US" sz="2100" b="1" dirty="0" smtClean="0">
                <a:solidFill>
                  <a:srgbClr val="FF0000"/>
                </a:solidFill>
                <a:latin typeface="+mn-lt"/>
              </a:rPr>
              <a:t>:</a:t>
            </a:r>
          </a:p>
          <a:p>
            <a:pPr>
              <a:spcBef>
                <a:spcPts val="800"/>
              </a:spcBef>
            </a:pPr>
            <a:r>
              <a:rPr lang="en-US" sz="2100" dirty="0" smtClean="0">
                <a:latin typeface="+mn-lt"/>
              </a:rPr>
              <a:t>Reflect on your MLTs progress thus far using the </a:t>
            </a:r>
            <a:r>
              <a:rPr lang="en-US" sz="2100" i="1" dirty="0" smtClean="0">
                <a:latin typeface="+mn-lt"/>
              </a:rPr>
              <a:t>MLT Self-Assessment</a:t>
            </a:r>
            <a:r>
              <a:rPr lang="en-US" sz="2100" dirty="0" smtClean="0">
                <a:latin typeface="+mn-lt"/>
              </a:rPr>
              <a:t>.  </a:t>
            </a:r>
          </a:p>
          <a:p>
            <a:pPr>
              <a:spcBef>
                <a:spcPts val="800"/>
              </a:spcBef>
            </a:pPr>
            <a:r>
              <a:rPr lang="en-US" sz="2100" dirty="0" smtClean="0">
                <a:latin typeface="+mn-lt"/>
              </a:rPr>
              <a:t>You will be entering scores for each item for each Essential Component. You may want to jot down “notes to self” as evidence/rationale for your scoring. Online submission will not allow for tracking notes/comments.</a:t>
            </a:r>
          </a:p>
          <a:p>
            <a:pPr>
              <a:spcBef>
                <a:spcPts val="800"/>
              </a:spcBef>
            </a:pPr>
            <a:r>
              <a:rPr lang="en-US" sz="2100" dirty="0" smtClean="0">
                <a:latin typeface="+mn-lt"/>
              </a:rPr>
              <a:t>Use the Survey Monkey link to enter your data.  This will NOT be used as your LEA’s final score.  We want you to complete this activity so you are prepared to work as an MLT to create a consensus score during the Year 2 Kickoff.  Additionally, your responses will be a great help to us because we will use the responses to help validate the tool.</a:t>
            </a:r>
          </a:p>
          <a:p>
            <a:pPr marL="0" indent="0">
              <a:spcBef>
                <a:spcPts val="800"/>
              </a:spcBef>
              <a:buNone/>
            </a:pPr>
            <a:r>
              <a:rPr lang="en-US" sz="2100" b="1" i="1" dirty="0" smtClean="0">
                <a:solidFill>
                  <a:srgbClr val="FF0000"/>
                </a:solidFill>
                <a:latin typeface="+mn-lt"/>
              </a:rPr>
              <a:t>Links:</a:t>
            </a:r>
          </a:p>
          <a:p>
            <a:pPr>
              <a:spcBef>
                <a:spcPts val="800"/>
              </a:spcBef>
            </a:pPr>
            <a:r>
              <a:rPr lang="en-US" sz="2100" dirty="0" smtClean="0">
                <a:latin typeface="+mn-lt"/>
              </a:rPr>
              <a:t>MLT Self-Assessment (online PDF version), also provided in Survey Monkey prompts: </a:t>
            </a:r>
            <a:r>
              <a:rPr lang="en-US" sz="2100" dirty="0" smtClean="0">
                <a:latin typeface="+mn-lt"/>
                <a:hlinkClick r:id="rId3"/>
              </a:rPr>
              <a:t>https</a:t>
            </a:r>
            <a:r>
              <a:rPr lang="en-US" sz="2100" dirty="0">
                <a:latin typeface="+mn-lt"/>
                <a:hlinkClick r:id="rId3"/>
              </a:rPr>
              <a:t>://</a:t>
            </a:r>
            <a:r>
              <a:rPr lang="en-US" sz="2100" dirty="0" smtClean="0">
                <a:latin typeface="+mn-lt"/>
                <a:hlinkClick r:id="rId3"/>
              </a:rPr>
              <a:t>www.cde.state.co.us/mtss/mlt-selfassessment</a:t>
            </a:r>
            <a:endParaRPr lang="en-US" sz="2100" dirty="0">
              <a:latin typeface="+mn-lt"/>
            </a:endParaRPr>
          </a:p>
          <a:p>
            <a:pPr>
              <a:spcBef>
                <a:spcPts val="800"/>
              </a:spcBef>
            </a:pPr>
            <a:r>
              <a:rPr lang="en-US" sz="2100" dirty="0" smtClean="0">
                <a:latin typeface="+mn-lt"/>
              </a:rPr>
              <a:t>Submission of Data for </a:t>
            </a:r>
            <a:r>
              <a:rPr lang="en-US" sz="2100" dirty="0" smtClean="0">
                <a:solidFill>
                  <a:srgbClr val="FF0000"/>
                </a:solidFill>
                <a:latin typeface="+mn-lt"/>
              </a:rPr>
              <a:t>9/18/17</a:t>
            </a:r>
            <a:r>
              <a:rPr lang="en-US" sz="2100" dirty="0" smtClean="0">
                <a:latin typeface="+mn-lt"/>
              </a:rPr>
              <a:t>: </a:t>
            </a:r>
            <a:r>
              <a:rPr lang="en-US" sz="2100" dirty="0">
                <a:latin typeface="+mn-lt"/>
                <a:hlinkClick r:id="rId4"/>
              </a:rPr>
              <a:t>https://</a:t>
            </a:r>
            <a:r>
              <a:rPr lang="en-US" sz="2100" dirty="0" smtClean="0">
                <a:latin typeface="+mn-lt"/>
                <a:hlinkClick r:id="rId4"/>
              </a:rPr>
              <a:t>www.surveymonkey.com/r/CO-MTSS-SPDG-Sept-18-2017-PreLearning-SelfScoring</a:t>
            </a:r>
            <a:r>
              <a:rPr lang="en-US" sz="2100" dirty="0" smtClean="0">
                <a:latin typeface="+mn-lt"/>
              </a:rPr>
              <a:t> </a:t>
            </a:r>
          </a:p>
          <a:p>
            <a:pPr>
              <a:spcBef>
                <a:spcPts val="800"/>
              </a:spcBef>
            </a:pPr>
            <a:r>
              <a:rPr lang="en-US" sz="2100" dirty="0">
                <a:latin typeface="+mn-lt"/>
              </a:rPr>
              <a:t>Submission of Data for </a:t>
            </a:r>
            <a:r>
              <a:rPr lang="en-US" sz="2100" dirty="0" smtClean="0">
                <a:solidFill>
                  <a:srgbClr val="FF0000"/>
                </a:solidFill>
                <a:latin typeface="+mn-lt"/>
              </a:rPr>
              <a:t>9/25/17</a:t>
            </a:r>
            <a:r>
              <a:rPr lang="en-US" sz="2100" dirty="0">
                <a:latin typeface="+mn-lt"/>
              </a:rPr>
              <a:t>: </a:t>
            </a:r>
            <a:r>
              <a:rPr lang="en-US" sz="2100" dirty="0">
                <a:latin typeface="+mn-lt"/>
                <a:hlinkClick r:id="rId5"/>
              </a:rPr>
              <a:t>https://</a:t>
            </a:r>
            <a:r>
              <a:rPr lang="en-US" sz="2100" dirty="0" smtClean="0">
                <a:latin typeface="+mn-lt"/>
                <a:hlinkClick r:id="rId5"/>
              </a:rPr>
              <a:t>www.surveymonkey.com/r/CO-MTSS-SPDG-Sept-25-2017-PreLearning-SelfScoring</a:t>
            </a:r>
            <a:r>
              <a:rPr lang="en-US" sz="2100" dirty="0" smtClean="0">
                <a:latin typeface="+mn-lt"/>
              </a:rPr>
              <a:t> </a:t>
            </a:r>
          </a:p>
        </p:txBody>
      </p:sp>
    </p:spTree>
    <p:extLst>
      <p:ext uri="{BB962C8B-B14F-4D97-AF65-F5344CB8AC3E}">
        <p14:creationId xmlns:p14="http://schemas.microsoft.com/office/powerpoint/2010/main" val="32011706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100263"/>
            <a:ext cx="8342313" cy="1987550"/>
          </a:xfrm>
        </p:spPr>
        <p:txBody>
          <a:bodyPr/>
          <a:lstStyle/>
          <a:p>
            <a:r>
              <a:rPr lang="en-US" sz="3200" dirty="0" smtClean="0"/>
              <a:t> </a:t>
            </a:r>
            <a:endParaRPr lang="en-US" sz="3200" dirty="0"/>
          </a:p>
        </p:txBody>
      </p:sp>
      <p:sp>
        <p:nvSpPr>
          <p:cNvPr id="2" name="Rectangle 1"/>
          <p:cNvSpPr/>
          <p:nvPr/>
        </p:nvSpPr>
        <p:spPr>
          <a:xfrm>
            <a:off x="214313" y="146324"/>
            <a:ext cx="8601075" cy="5909310"/>
          </a:xfrm>
          <a:prstGeom prst="rect">
            <a:avLst/>
          </a:prstGeom>
        </p:spPr>
        <p:txBody>
          <a:bodyPr wrap="square">
            <a:spAutoFit/>
          </a:bodyPr>
          <a:lstStyle/>
          <a:p>
            <a:r>
              <a:rPr lang="en-US" sz="2400" dirty="0"/>
              <a:t>This CDE guidance document is meant for clarification, is not legally binding, and is not to be confused with legal advice. This guidance reflects CDE’s recommendations, but </a:t>
            </a:r>
            <a:r>
              <a:rPr lang="en-US" sz="2400" dirty="0" smtClean="0"/>
              <a:t>Local Education Agencies (LEAs) and Administrative </a:t>
            </a:r>
            <a:r>
              <a:rPr lang="en-US" sz="2400" dirty="0"/>
              <a:t>Units (AUs) may have developed their own policies or procedures that differ from those described herein. Be sure to refer to your local AU’s policies and procedures through </a:t>
            </a:r>
            <a:r>
              <a:rPr lang="en-US" sz="2400" dirty="0" smtClean="0"/>
              <a:t>local leadership (e.g., Directors of Special Education, Title I Coordinators, superintendents). </a:t>
            </a:r>
            <a:r>
              <a:rPr lang="en-US" sz="2400" dirty="0"/>
              <a:t>If you are seeking legal advice, please contact your legal counsel.</a:t>
            </a:r>
          </a:p>
          <a:p>
            <a:r>
              <a:rPr lang="en-US" sz="1200" dirty="0"/>
              <a:t> </a:t>
            </a:r>
          </a:p>
          <a:p>
            <a:r>
              <a:rPr lang="en-US" sz="2400" dirty="0" smtClean="0"/>
              <a:t>Note that the </a:t>
            </a:r>
            <a:r>
              <a:rPr lang="en-US" sz="2400" dirty="0"/>
              <a:t>contents of this </a:t>
            </a:r>
            <a:r>
              <a:rPr lang="en-US" sz="2400" dirty="0" smtClean="0"/>
              <a:t>presentation and corresponding handouts </a:t>
            </a:r>
            <a:r>
              <a:rPr lang="en-US" sz="2400" dirty="0"/>
              <a:t>were developed under a grant from the U.S. Department of Education. However, the content does not necessarily represent the policy of the U.S. Department of Education, and you should not assume endorsement by the federal government. </a:t>
            </a:r>
          </a:p>
          <a:p>
            <a:r>
              <a:rPr lang="en-US" dirty="0"/>
              <a:t> </a:t>
            </a:r>
          </a:p>
        </p:txBody>
      </p:sp>
      <p:pic>
        <p:nvPicPr>
          <p:cNvPr id="7" name="Picture 2" descr="Ideas_logofinalJ"/>
          <p:cNvPicPr>
            <a:picLocks noChangeAspect="1" noChangeArrowheads="1"/>
          </p:cNvPicPr>
          <p:nvPr/>
        </p:nvPicPr>
        <p:blipFill>
          <a:blip r:embed="rId3" cstate="print"/>
          <a:srcRect/>
          <a:stretch>
            <a:fillRect/>
          </a:stretch>
        </p:blipFill>
        <p:spPr bwMode="auto">
          <a:xfrm>
            <a:off x="3467597" y="5623490"/>
            <a:ext cx="1554480" cy="1038793"/>
          </a:xfrm>
          <a:prstGeom prst="rect">
            <a:avLst/>
          </a:prstGeom>
          <a:noFill/>
          <a:ln w="9525">
            <a:noFill/>
            <a:miter lim="800000"/>
            <a:headEnd/>
            <a:tailEnd/>
          </a:ln>
        </p:spPr>
      </p:pic>
    </p:spTree>
    <p:extLst>
      <p:ext uri="{BB962C8B-B14F-4D97-AF65-F5344CB8AC3E}">
        <p14:creationId xmlns:p14="http://schemas.microsoft.com/office/powerpoint/2010/main" val="3100702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975"/>
            <a:ext cx="9144000" cy="3822192"/>
          </a:xfrm>
          <a:prstGeom prst="rect">
            <a:avLst/>
          </a:prstGeom>
        </p:spPr>
      </p:pic>
    </p:spTree>
    <p:extLst>
      <p:ext uri="{BB962C8B-B14F-4D97-AF65-F5344CB8AC3E}">
        <p14:creationId xmlns:p14="http://schemas.microsoft.com/office/powerpoint/2010/main" val="50536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2209798" y="1921762"/>
            <a:ext cx="4347882" cy="4142434"/>
          </a:xfrm>
          <a:prstGeom prst="ellipse">
            <a:avLst/>
          </a:prstGeom>
          <a:noFill/>
          <a:ln>
            <a:solidFill>
              <a:schemeClr val="accent1">
                <a:shade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0233" y="2634017"/>
            <a:ext cx="7064187" cy="3653512"/>
          </a:xfrm>
          <a:prstGeom prst="rect">
            <a:avLst/>
          </a:prstGeom>
        </p:spPr>
      </p:pic>
      <p:grpSp>
        <p:nvGrpSpPr>
          <p:cNvPr id="4" name="Group 3"/>
          <p:cNvGrpSpPr/>
          <p:nvPr/>
        </p:nvGrpSpPr>
        <p:grpSpPr>
          <a:xfrm>
            <a:off x="303711" y="1556504"/>
            <a:ext cx="8598367" cy="3196656"/>
            <a:chOff x="303711" y="1556504"/>
            <a:chExt cx="8598367" cy="3196656"/>
          </a:xfrm>
        </p:grpSpPr>
        <p:sp>
          <p:nvSpPr>
            <p:cNvPr id="14" name="TextBox 13"/>
            <p:cNvSpPr txBox="1"/>
            <p:nvPr/>
          </p:nvSpPr>
          <p:spPr>
            <a:xfrm>
              <a:off x="4985261" y="1556504"/>
              <a:ext cx="2817631" cy="338554"/>
            </a:xfrm>
            <a:prstGeom prst="rect">
              <a:avLst/>
            </a:prstGeom>
            <a:noFill/>
          </p:spPr>
          <p:txBody>
            <a:bodyPr wrap="none" rtlCol="0">
              <a:spAutoFit/>
            </a:bodyPr>
            <a:lstStyle/>
            <a:p>
              <a:r>
                <a:rPr lang="en-US" sz="1600" dirty="0" smtClean="0">
                  <a:solidFill>
                    <a:srgbClr val="000000"/>
                  </a:solidFill>
                </a:rPr>
                <a:t>Team-Driven Shared </a:t>
              </a:r>
              <a:r>
                <a:rPr lang="en-US" sz="1600" dirty="0">
                  <a:solidFill>
                    <a:srgbClr val="000000"/>
                  </a:solidFill>
                </a:rPr>
                <a:t>Leadership</a:t>
              </a:r>
            </a:p>
          </p:txBody>
        </p:sp>
        <p:sp>
          <p:nvSpPr>
            <p:cNvPr id="15" name="TextBox 14"/>
            <p:cNvSpPr txBox="1"/>
            <p:nvPr/>
          </p:nvSpPr>
          <p:spPr>
            <a:xfrm>
              <a:off x="6595536" y="2440576"/>
              <a:ext cx="1886927" cy="830997"/>
            </a:xfrm>
            <a:prstGeom prst="rect">
              <a:avLst/>
            </a:prstGeom>
            <a:noFill/>
          </p:spPr>
          <p:txBody>
            <a:bodyPr wrap="none" rtlCol="0">
              <a:spAutoFit/>
            </a:bodyPr>
            <a:lstStyle/>
            <a:p>
              <a:r>
                <a:rPr lang="en-US" sz="1600" dirty="0">
                  <a:solidFill>
                    <a:srgbClr val="000000"/>
                  </a:solidFill>
                </a:rPr>
                <a:t>Data-Based </a:t>
              </a:r>
            </a:p>
            <a:p>
              <a:r>
                <a:rPr lang="en-US" sz="1600" dirty="0">
                  <a:solidFill>
                    <a:srgbClr val="000000"/>
                  </a:solidFill>
                </a:rPr>
                <a:t>Problem Solving and</a:t>
              </a:r>
              <a:br>
                <a:rPr lang="en-US" sz="1600" dirty="0">
                  <a:solidFill>
                    <a:srgbClr val="000000"/>
                  </a:solidFill>
                </a:rPr>
              </a:br>
              <a:r>
                <a:rPr lang="en-US" sz="1600" dirty="0">
                  <a:solidFill>
                    <a:srgbClr val="000000"/>
                  </a:solidFill>
                </a:rPr>
                <a:t>Decision-Making</a:t>
              </a:r>
            </a:p>
          </p:txBody>
        </p:sp>
        <p:sp>
          <p:nvSpPr>
            <p:cNvPr id="16" name="TextBox 15"/>
            <p:cNvSpPr txBox="1"/>
            <p:nvPr/>
          </p:nvSpPr>
          <p:spPr>
            <a:xfrm>
              <a:off x="308520" y="2437239"/>
              <a:ext cx="2071786" cy="584775"/>
            </a:xfrm>
            <a:prstGeom prst="rect">
              <a:avLst/>
            </a:prstGeom>
            <a:noFill/>
          </p:spPr>
          <p:txBody>
            <a:bodyPr wrap="none" rtlCol="0">
              <a:spAutoFit/>
            </a:bodyPr>
            <a:lstStyle/>
            <a:p>
              <a:pPr algn="r"/>
              <a:r>
                <a:rPr lang="en-US" sz="1600" dirty="0">
                  <a:solidFill>
                    <a:srgbClr val="000000"/>
                  </a:solidFill>
                </a:rPr>
                <a:t>Family, School, and </a:t>
              </a:r>
            </a:p>
            <a:p>
              <a:pPr algn="r"/>
              <a:r>
                <a:rPr lang="en-US" sz="1600" dirty="0">
                  <a:solidFill>
                    <a:srgbClr val="000000"/>
                  </a:solidFill>
                </a:rPr>
                <a:t>Community Partnering</a:t>
              </a:r>
            </a:p>
          </p:txBody>
        </p:sp>
        <p:sp>
          <p:nvSpPr>
            <p:cNvPr id="17" name="TextBox 16"/>
            <p:cNvSpPr txBox="1"/>
            <p:nvPr/>
          </p:nvSpPr>
          <p:spPr>
            <a:xfrm>
              <a:off x="7046762" y="4003270"/>
              <a:ext cx="1855316" cy="584775"/>
            </a:xfrm>
            <a:prstGeom prst="rect">
              <a:avLst/>
            </a:prstGeom>
            <a:noFill/>
          </p:spPr>
          <p:txBody>
            <a:bodyPr wrap="none" rtlCol="0">
              <a:spAutoFit/>
            </a:bodyPr>
            <a:lstStyle/>
            <a:p>
              <a:r>
                <a:rPr lang="en-US" sz="1600" dirty="0">
                  <a:solidFill>
                    <a:srgbClr val="000000"/>
                  </a:solidFill>
                </a:rPr>
                <a:t>Layered Continuum </a:t>
              </a:r>
            </a:p>
            <a:p>
              <a:r>
                <a:rPr lang="en-US" sz="1600" dirty="0">
                  <a:solidFill>
                    <a:srgbClr val="000000"/>
                  </a:solidFill>
                </a:rPr>
                <a:t>of Supports</a:t>
              </a:r>
            </a:p>
          </p:txBody>
        </p:sp>
        <p:sp>
          <p:nvSpPr>
            <p:cNvPr id="18" name="TextBox 17"/>
            <p:cNvSpPr txBox="1"/>
            <p:nvPr/>
          </p:nvSpPr>
          <p:spPr>
            <a:xfrm>
              <a:off x="303711" y="4168385"/>
              <a:ext cx="1535997" cy="584775"/>
            </a:xfrm>
            <a:prstGeom prst="rect">
              <a:avLst/>
            </a:prstGeom>
            <a:noFill/>
          </p:spPr>
          <p:txBody>
            <a:bodyPr wrap="none" rtlCol="0">
              <a:spAutoFit/>
            </a:bodyPr>
            <a:lstStyle/>
            <a:p>
              <a:pPr algn="r"/>
              <a:r>
                <a:rPr lang="en-US" sz="1600" dirty="0">
                  <a:solidFill>
                    <a:srgbClr val="000000"/>
                  </a:solidFill>
                </a:rPr>
                <a:t>Evidence-Based </a:t>
              </a:r>
            </a:p>
            <a:p>
              <a:pPr algn="r"/>
              <a:r>
                <a:rPr lang="en-US" sz="1600" dirty="0">
                  <a:solidFill>
                    <a:srgbClr val="000000"/>
                  </a:solidFill>
                </a:rPr>
                <a:t>Practices</a:t>
              </a:r>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95361" y="1400108"/>
            <a:ext cx="989901" cy="98990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52600" y="3816225"/>
            <a:ext cx="984375" cy="984375"/>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04472" y="3804593"/>
            <a:ext cx="982128" cy="982128"/>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67397" y="2220851"/>
            <a:ext cx="1157545" cy="1050722"/>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456191" y="2220851"/>
            <a:ext cx="1017549" cy="1017549"/>
          </a:xfrm>
          <a:prstGeom prst="rect">
            <a:avLst/>
          </a:prstGeom>
        </p:spPr>
      </p:pic>
      <p:pic>
        <p:nvPicPr>
          <p:cNvPr id="7" name="Pictur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303500" y="5797992"/>
            <a:ext cx="2406145" cy="823044"/>
          </a:xfrm>
          <a:prstGeom prst="rect">
            <a:avLst/>
          </a:prstGeom>
        </p:spPr>
      </p:pic>
      <p:sp>
        <p:nvSpPr>
          <p:cNvPr id="2" name="Title 1"/>
          <p:cNvSpPr>
            <a:spLocks noGrp="1"/>
          </p:cNvSpPr>
          <p:nvPr>
            <p:ph type="title" idx="4294967295"/>
          </p:nvPr>
        </p:nvSpPr>
        <p:spPr>
          <a:xfrm>
            <a:off x="0" y="301625"/>
            <a:ext cx="9144000" cy="782638"/>
          </a:xfrm>
        </p:spPr>
        <p:txBody>
          <a:bodyPr>
            <a:normAutofit/>
          </a:bodyPr>
          <a:lstStyle/>
          <a:p>
            <a:pPr algn="ctr"/>
            <a:r>
              <a:rPr lang="en-US" sz="3600" b="1" dirty="0" smtClean="0">
                <a:solidFill>
                  <a:srgbClr val="00B050"/>
                </a:solidFill>
              </a:rPr>
              <a:t>MTSS and Essential Components</a:t>
            </a:r>
            <a:endParaRPr lang="en-US" sz="3600" b="1" dirty="0">
              <a:solidFill>
                <a:srgbClr val="00B050"/>
              </a:solidFill>
            </a:endParaRPr>
          </a:p>
        </p:txBody>
      </p:sp>
    </p:spTree>
    <p:extLst>
      <p:ext uri="{BB962C8B-B14F-4D97-AF65-F5344CB8AC3E}">
        <p14:creationId xmlns:p14="http://schemas.microsoft.com/office/powerpoint/2010/main" val="2423495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79418"/>
            <a:ext cx="7886700" cy="2783782"/>
          </a:xfrm>
        </p:spPr>
        <p:txBody>
          <a:bodyPr>
            <a:noAutofit/>
          </a:bodyPr>
          <a:lstStyle/>
          <a:p>
            <a:pPr marL="971550" lvl="1" indent="-514350">
              <a:buFont typeface="+mj-lt"/>
              <a:buAutoNum type="romanUcPeriod"/>
            </a:pPr>
            <a:r>
              <a:rPr lang="en-US" sz="3400" dirty="0">
                <a:solidFill>
                  <a:srgbClr val="EF7521"/>
                </a:solidFill>
                <a:latin typeface="Museo Slab 500" pitchFamily="50" charset="0"/>
              </a:rPr>
              <a:t>Implementation Practice &amp; Science</a:t>
            </a:r>
          </a:p>
          <a:p>
            <a:pPr marL="971550" lvl="1" indent="-514350">
              <a:buFont typeface="+mj-lt"/>
              <a:buAutoNum type="romanUcPeriod"/>
            </a:pPr>
            <a:r>
              <a:rPr lang="en-US" sz="3400" dirty="0">
                <a:latin typeface="Museo Slab 500" pitchFamily="50" charset="0"/>
              </a:rPr>
              <a:t>Implementation Stages</a:t>
            </a:r>
          </a:p>
          <a:p>
            <a:pPr marL="971550" lvl="1" indent="-514350">
              <a:buFont typeface="+mj-lt"/>
              <a:buAutoNum type="romanUcPeriod"/>
            </a:pPr>
            <a:r>
              <a:rPr lang="en-US" sz="3400" dirty="0" smtClean="0">
                <a:latin typeface="Museo Slab 500" pitchFamily="50" charset="0"/>
              </a:rPr>
              <a:t>MLT Capacity-Building</a:t>
            </a:r>
            <a:endParaRPr lang="en-US" sz="3400" dirty="0">
              <a:latin typeface="Museo Slab 500" pitchFamily="50" charset="0"/>
            </a:endParaRPr>
          </a:p>
          <a:p>
            <a:pPr marL="971550" lvl="1" indent="-514350">
              <a:buFont typeface="+mj-lt"/>
              <a:buAutoNum type="romanUcPeriod"/>
            </a:pPr>
            <a:r>
              <a:rPr lang="en-US" sz="3400" dirty="0" smtClean="0">
                <a:latin typeface="Museo Slab 500" pitchFamily="50" charset="0"/>
              </a:rPr>
              <a:t>Readiness</a:t>
            </a:r>
            <a:endParaRPr lang="en-US" sz="3400" dirty="0">
              <a:latin typeface="Museo Slab 500" pitchFamily="50" charset="0"/>
            </a:endParaRPr>
          </a:p>
        </p:txBody>
      </p:sp>
    </p:spTree>
    <p:extLst>
      <p:ext uri="{BB962C8B-B14F-4D97-AF65-F5344CB8AC3E}">
        <p14:creationId xmlns:p14="http://schemas.microsoft.com/office/powerpoint/2010/main" val="23101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Implementation Science &amp; Practice</a:t>
            </a:r>
            <a:endParaRPr lang="en-US"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1835052"/>
            <a:ext cx="77724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87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024" y="192024"/>
            <a:ext cx="7886700" cy="521208"/>
          </a:xfrm>
        </p:spPr>
        <p:txBody>
          <a:bodyPr>
            <a:normAutofit/>
          </a:bodyPr>
          <a:lstStyle/>
          <a:p>
            <a:r>
              <a:rPr lang="en-US" dirty="0"/>
              <a:t>Active Implementation </a:t>
            </a:r>
            <a:r>
              <a:rPr lang="en-US" dirty="0" smtClean="0"/>
              <a:t>Frameworks</a:t>
            </a:r>
            <a:endParaRPr lang="en-US" dirty="0"/>
          </a:p>
        </p:txBody>
      </p:sp>
      <p:sp>
        <p:nvSpPr>
          <p:cNvPr id="4" name="Content Placeholder 4"/>
          <p:cNvSpPr txBox="1">
            <a:spLocks/>
          </p:cNvSpPr>
          <p:nvPr/>
        </p:nvSpPr>
        <p:spPr>
          <a:xfrm>
            <a:off x="3754464" y="1885950"/>
            <a:ext cx="5275236" cy="32004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defTabSz="685800">
              <a:spcBef>
                <a:spcPts val="750"/>
              </a:spcBef>
              <a:defRPr/>
            </a:pPr>
            <a:endParaRPr lang="en-US" altLang="en-US" sz="900" dirty="0">
              <a:solidFill>
                <a:prstClr val="black"/>
              </a:solidFill>
              <a:latin typeface="Myriad Pro Light" charset="0"/>
            </a:endParaRPr>
          </a:p>
          <a:p>
            <a:pPr marL="0" indent="0" defTabSz="685800">
              <a:spcBef>
                <a:spcPts val="750"/>
              </a:spcBef>
              <a:buFont typeface="Arial"/>
              <a:buNone/>
              <a:defRPr/>
            </a:pPr>
            <a:endParaRPr lang="en-US" altLang="en-US" sz="2100" dirty="0">
              <a:solidFill>
                <a:prstClr val="black"/>
              </a:solidFill>
              <a:latin typeface="Myriad Pro Light" charset="0"/>
            </a:endParaRPr>
          </a:p>
        </p:txBody>
      </p:sp>
      <p:pic>
        <p:nvPicPr>
          <p:cNvPr id="5" name="Picture 6" descr="http://www.all-about-forensic-science.com/images/dna-pictures4.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8" t="-790" r="12287" b="683"/>
          <a:stretch/>
        </p:blipFill>
        <p:spPr bwMode="auto">
          <a:xfrm>
            <a:off x="405025" y="1885950"/>
            <a:ext cx="3130475" cy="315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83655" y="1885950"/>
            <a:ext cx="4797890" cy="3282950"/>
          </a:xfrm>
          <a:prstGeom prst="rect">
            <a:avLst/>
          </a:prstGeom>
          <a:noFill/>
        </p:spPr>
        <p:txBody>
          <a:bodyPr wrap="square" rtlCol="0">
            <a:spAutoFit/>
          </a:bodyPr>
          <a:lstStyle/>
          <a:p>
            <a:pPr marL="342900" indent="-342900" defTabSz="685800">
              <a:spcBef>
                <a:spcPts val="750"/>
              </a:spcBef>
              <a:buFont typeface="Wingdings" panose="05000000000000000000" pitchFamily="2" charset="2"/>
              <a:buChar char="ü"/>
              <a:defRPr/>
            </a:pPr>
            <a:r>
              <a:rPr lang="en-US" altLang="en-US" sz="2600" b="1" dirty="0">
                <a:solidFill>
                  <a:srgbClr val="002060"/>
                </a:solidFill>
                <a:latin typeface="Myriad Pro Light" charset="0"/>
              </a:rPr>
              <a:t> Usable Innovations</a:t>
            </a:r>
          </a:p>
          <a:p>
            <a:pPr marL="342900" indent="-342900" defTabSz="685800">
              <a:spcBef>
                <a:spcPts val="750"/>
              </a:spcBef>
              <a:buFont typeface="Wingdings" panose="05000000000000000000" pitchFamily="2" charset="2"/>
              <a:buChar char="ü"/>
              <a:defRPr/>
            </a:pPr>
            <a:r>
              <a:rPr lang="en-US" altLang="en-US" sz="2600" b="1" dirty="0">
                <a:solidFill>
                  <a:srgbClr val="002060"/>
                </a:solidFill>
                <a:latin typeface="Myriad Pro Light" charset="0"/>
              </a:rPr>
              <a:t> Implementation Stages</a:t>
            </a:r>
          </a:p>
          <a:p>
            <a:pPr marL="342900" indent="-342900" defTabSz="685800">
              <a:spcBef>
                <a:spcPts val="750"/>
              </a:spcBef>
              <a:buFont typeface="Wingdings" panose="05000000000000000000" pitchFamily="2" charset="2"/>
              <a:buChar char="ü"/>
              <a:defRPr/>
            </a:pPr>
            <a:r>
              <a:rPr lang="en-US" altLang="en-US" sz="2600" b="1" dirty="0">
                <a:solidFill>
                  <a:srgbClr val="002060"/>
                </a:solidFill>
                <a:latin typeface="Myriad Pro Light" charset="0"/>
              </a:rPr>
              <a:t> Implementation Drivers</a:t>
            </a:r>
          </a:p>
          <a:p>
            <a:pPr marL="342900" indent="-342900" defTabSz="685800">
              <a:spcBef>
                <a:spcPts val="750"/>
              </a:spcBef>
              <a:buFont typeface="Wingdings" panose="05000000000000000000" pitchFamily="2" charset="2"/>
              <a:buChar char="ü"/>
              <a:defRPr/>
            </a:pPr>
            <a:r>
              <a:rPr lang="en-US" altLang="en-US" sz="2600" b="1" dirty="0">
                <a:solidFill>
                  <a:srgbClr val="002060"/>
                </a:solidFill>
                <a:latin typeface="Myriad Pro Light" charset="0"/>
              </a:rPr>
              <a:t> Improvement Cycles</a:t>
            </a:r>
          </a:p>
          <a:p>
            <a:pPr marL="342900" indent="-342900" defTabSz="685800">
              <a:spcBef>
                <a:spcPts val="750"/>
              </a:spcBef>
              <a:buFont typeface="Wingdings" panose="05000000000000000000" pitchFamily="2" charset="2"/>
              <a:buChar char="ü"/>
              <a:defRPr/>
            </a:pPr>
            <a:r>
              <a:rPr lang="en-US" altLang="en-US" sz="2600" b="1" dirty="0">
                <a:solidFill>
                  <a:srgbClr val="002060"/>
                </a:solidFill>
                <a:latin typeface="Myriad Pro Light" charset="0"/>
              </a:rPr>
              <a:t> Implementation Teams</a:t>
            </a:r>
          </a:p>
          <a:p>
            <a:pPr marL="342900" indent="-342900" defTabSz="685800">
              <a:spcBef>
                <a:spcPts val="750"/>
              </a:spcBef>
              <a:buFont typeface="Wingdings" panose="05000000000000000000" pitchFamily="2" charset="2"/>
              <a:buChar char="ü"/>
              <a:defRPr/>
            </a:pPr>
            <a:r>
              <a:rPr lang="en-US" altLang="en-US" sz="2600" b="1" dirty="0">
                <a:solidFill>
                  <a:srgbClr val="002060"/>
                </a:solidFill>
                <a:latin typeface="Myriad Pro Light" charset="0"/>
              </a:rPr>
              <a:t> Enabling Change</a:t>
            </a:r>
          </a:p>
          <a:p>
            <a:endParaRPr lang="en-US" dirty="0">
              <a:solidFill>
                <a:prstClr val="black"/>
              </a:solidFill>
            </a:endParaRPr>
          </a:p>
        </p:txBody>
      </p:sp>
      <p:pic>
        <p:nvPicPr>
          <p:cNvPr id="9" name="Picture 10" descr="Hom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522" y="6253878"/>
            <a:ext cx="1740824" cy="4764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28914" y="5478960"/>
            <a:ext cx="6306206" cy="646331"/>
          </a:xfrm>
          <a:prstGeom prst="rect">
            <a:avLst/>
          </a:prstGeom>
        </p:spPr>
        <p:txBody>
          <a:bodyPr wrap="square">
            <a:spAutoFit/>
          </a:bodyPr>
          <a:lstStyle/>
          <a:p>
            <a:pPr algn="ctr"/>
            <a:r>
              <a:rPr lang="en-US" dirty="0" smtClean="0">
                <a:solidFill>
                  <a:srgbClr val="5C6670"/>
                </a:solidFill>
              </a:rPr>
              <a:t>CDE MTSS Implementation Science page: </a:t>
            </a:r>
            <a:r>
              <a:rPr lang="en-US" dirty="0" smtClean="0">
                <a:solidFill>
                  <a:srgbClr val="5C6670"/>
                </a:solidFill>
                <a:hlinkClick r:id="rId5"/>
              </a:rPr>
              <a:t>http</a:t>
            </a:r>
            <a:r>
              <a:rPr lang="en-US" dirty="0">
                <a:solidFill>
                  <a:srgbClr val="5C6670"/>
                </a:solidFill>
                <a:hlinkClick r:id="rId5"/>
              </a:rPr>
              <a:t>://</a:t>
            </a:r>
            <a:r>
              <a:rPr lang="en-US" dirty="0" smtClean="0">
                <a:solidFill>
                  <a:srgbClr val="5C6670"/>
                </a:solidFill>
                <a:hlinkClick r:id="rId5"/>
              </a:rPr>
              <a:t>www.cde.state.co.us/mtss/implementationscience</a:t>
            </a:r>
            <a:r>
              <a:rPr lang="en-US" dirty="0" smtClean="0">
                <a:solidFill>
                  <a:srgbClr val="5C6670"/>
                </a:solidFill>
              </a:rPr>
              <a:t> </a:t>
            </a:r>
            <a:endParaRPr lang="en-US" dirty="0">
              <a:solidFill>
                <a:srgbClr val="5C6670"/>
              </a:solidFill>
            </a:endParaRPr>
          </a:p>
        </p:txBody>
      </p:sp>
    </p:spTree>
    <p:extLst>
      <p:ext uri="{BB962C8B-B14F-4D97-AF65-F5344CB8AC3E}">
        <p14:creationId xmlns:p14="http://schemas.microsoft.com/office/powerpoint/2010/main" val="300980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1"/>
            <a:ext cx="9144000" cy="1087821"/>
          </a:xfrm>
          <a:solidFill>
            <a:schemeClr val="accent5"/>
          </a:solidFill>
          <a:effectLst>
            <a:outerShdw blurRad="50800" dist="38100" dir="2700000" algn="tl" rotWithShape="0">
              <a:prstClr val="black">
                <a:alpha val="40000"/>
              </a:prstClr>
            </a:outerShdw>
          </a:effectLst>
        </p:spPr>
        <p:txBody>
          <a:bodyPr/>
          <a:lstStyle/>
          <a:p>
            <a:pPr algn="ctr"/>
            <a:r>
              <a:rPr lang="en-US" dirty="0" smtClean="0">
                <a:solidFill>
                  <a:schemeClr val="bg1"/>
                </a:solidFill>
              </a:rPr>
              <a:t>MTSS Formula for Success</a:t>
            </a:r>
            <a:endParaRPr lang="en-US" dirty="0">
              <a:solidFill>
                <a:schemeClr val="bg1"/>
              </a:solidFill>
            </a:endParaRPr>
          </a:p>
        </p:txBody>
      </p:sp>
      <p:sp>
        <p:nvSpPr>
          <p:cNvPr id="2" name="TextBox 1"/>
          <p:cNvSpPr txBox="1"/>
          <p:nvPr/>
        </p:nvSpPr>
        <p:spPr>
          <a:xfrm>
            <a:off x="161181" y="3207896"/>
            <a:ext cx="2431300" cy="1015663"/>
          </a:xfrm>
          <a:prstGeom prst="rect">
            <a:avLst/>
          </a:prstGeom>
          <a:noFill/>
        </p:spPr>
        <p:txBody>
          <a:bodyPr wrap="square" rtlCol="0">
            <a:spAutoFit/>
          </a:bodyPr>
          <a:lstStyle/>
          <a:p>
            <a:pPr algn="ctr"/>
            <a:r>
              <a:rPr lang="en-US" sz="2000" dirty="0" smtClean="0">
                <a:solidFill>
                  <a:schemeClr val="accent5">
                    <a:lumMod val="50000"/>
                  </a:schemeClr>
                </a:solidFill>
              </a:rPr>
              <a:t>Academic, Behavior, </a:t>
            </a:r>
          </a:p>
          <a:p>
            <a:pPr algn="ctr"/>
            <a:r>
              <a:rPr lang="en-US" sz="2000" dirty="0" smtClean="0">
                <a:solidFill>
                  <a:schemeClr val="accent5">
                    <a:lumMod val="50000"/>
                  </a:schemeClr>
                </a:solidFill>
              </a:rPr>
              <a:t>Family, </a:t>
            </a:r>
          </a:p>
          <a:p>
            <a:pPr algn="ctr"/>
            <a:r>
              <a:rPr lang="en-US" sz="2000" dirty="0" smtClean="0">
                <a:solidFill>
                  <a:schemeClr val="accent5">
                    <a:lumMod val="50000"/>
                  </a:schemeClr>
                </a:solidFill>
              </a:rPr>
              <a:t>Staff Supports, etc. </a:t>
            </a:r>
          </a:p>
        </p:txBody>
      </p:sp>
      <p:sp>
        <p:nvSpPr>
          <p:cNvPr id="8" name="TextBox 7"/>
          <p:cNvSpPr txBox="1"/>
          <p:nvPr/>
        </p:nvSpPr>
        <p:spPr>
          <a:xfrm>
            <a:off x="158184" y="1936764"/>
            <a:ext cx="2431300" cy="954107"/>
          </a:xfrm>
          <a:prstGeom prst="rect">
            <a:avLst/>
          </a:prstGeom>
          <a:noFill/>
        </p:spPr>
        <p:txBody>
          <a:bodyPr wrap="square" rtlCol="0">
            <a:spAutoFit/>
          </a:bodyPr>
          <a:lstStyle/>
          <a:p>
            <a:pPr algn="ctr"/>
            <a:r>
              <a:rPr lang="en-US" sz="2800" b="1" dirty="0" smtClean="0">
                <a:solidFill>
                  <a:srgbClr val="000000"/>
                </a:solidFill>
              </a:rPr>
              <a:t>Effective Interventions</a:t>
            </a:r>
          </a:p>
        </p:txBody>
      </p:sp>
      <p:grpSp>
        <p:nvGrpSpPr>
          <p:cNvPr id="28" name="Group 27"/>
          <p:cNvGrpSpPr/>
          <p:nvPr/>
        </p:nvGrpSpPr>
        <p:grpSpPr>
          <a:xfrm>
            <a:off x="132025" y="1158624"/>
            <a:ext cx="2431300" cy="3218823"/>
            <a:chOff x="132025" y="1158624"/>
            <a:chExt cx="2431300" cy="3218823"/>
          </a:xfrm>
        </p:grpSpPr>
        <p:sp>
          <p:nvSpPr>
            <p:cNvPr id="3" name="Rectangle 2"/>
            <p:cNvSpPr/>
            <p:nvPr/>
          </p:nvSpPr>
          <p:spPr>
            <a:xfrm>
              <a:off x="161181"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2025" y="1286084"/>
              <a:ext cx="2431300" cy="523220"/>
            </a:xfrm>
            <a:prstGeom prst="rect">
              <a:avLst/>
            </a:prstGeom>
            <a:noFill/>
          </p:spPr>
          <p:txBody>
            <a:bodyPr wrap="square" rtlCol="0">
              <a:spAutoFit/>
            </a:bodyPr>
            <a:lstStyle/>
            <a:p>
              <a:pPr algn="ctr"/>
              <a:r>
                <a:rPr lang="en-US" sz="2800" b="1" dirty="0" smtClean="0">
                  <a:solidFill>
                    <a:schemeClr val="accent6">
                      <a:lumMod val="75000"/>
                    </a:schemeClr>
                  </a:solidFill>
                  <a:effectLst>
                    <a:outerShdw blurRad="38100" dist="38100" dir="2700000" algn="tl">
                      <a:srgbClr val="000000">
                        <a:alpha val="43137"/>
                      </a:srgbClr>
                    </a:outerShdw>
                  </a:effectLst>
                </a:rPr>
                <a:t>What</a:t>
              </a:r>
            </a:p>
          </p:txBody>
        </p:sp>
      </p:grpSp>
      <p:sp>
        <p:nvSpPr>
          <p:cNvPr id="15" name="TextBox 14"/>
          <p:cNvSpPr txBox="1"/>
          <p:nvPr/>
        </p:nvSpPr>
        <p:spPr>
          <a:xfrm>
            <a:off x="3409268" y="3265973"/>
            <a:ext cx="2431300" cy="707886"/>
          </a:xfrm>
          <a:prstGeom prst="rect">
            <a:avLst/>
          </a:prstGeom>
          <a:noFill/>
        </p:spPr>
        <p:txBody>
          <a:bodyPr wrap="square" rtlCol="0">
            <a:spAutoFit/>
          </a:bodyPr>
          <a:lstStyle/>
          <a:p>
            <a:pPr algn="ctr"/>
            <a:r>
              <a:rPr lang="en-US" sz="2000" dirty="0" smtClean="0">
                <a:solidFill>
                  <a:schemeClr val="accent5">
                    <a:lumMod val="50000"/>
                  </a:schemeClr>
                </a:solidFill>
              </a:rPr>
              <a:t>Implementation Science</a:t>
            </a:r>
          </a:p>
        </p:txBody>
      </p:sp>
      <p:sp>
        <p:nvSpPr>
          <p:cNvPr id="17" name="TextBox 16"/>
          <p:cNvSpPr txBox="1"/>
          <p:nvPr/>
        </p:nvSpPr>
        <p:spPr>
          <a:xfrm>
            <a:off x="3406271" y="1936764"/>
            <a:ext cx="2431300" cy="1200329"/>
          </a:xfrm>
          <a:prstGeom prst="rect">
            <a:avLst/>
          </a:prstGeom>
          <a:noFill/>
        </p:spPr>
        <p:txBody>
          <a:bodyPr wrap="square" rtlCol="0">
            <a:spAutoFit/>
          </a:bodyPr>
          <a:lstStyle/>
          <a:p>
            <a:pPr algn="ctr"/>
            <a:r>
              <a:rPr lang="en-US" sz="2400" b="1" dirty="0" smtClean="0">
                <a:solidFill>
                  <a:srgbClr val="000000"/>
                </a:solidFill>
              </a:rPr>
              <a:t>Effective Implementation Methods</a:t>
            </a:r>
          </a:p>
        </p:txBody>
      </p:sp>
      <p:grpSp>
        <p:nvGrpSpPr>
          <p:cNvPr id="31" name="Group 30"/>
          <p:cNvGrpSpPr/>
          <p:nvPr/>
        </p:nvGrpSpPr>
        <p:grpSpPr>
          <a:xfrm>
            <a:off x="3380112" y="1158624"/>
            <a:ext cx="2431300" cy="3218823"/>
            <a:chOff x="3380112" y="1158624"/>
            <a:chExt cx="2431300" cy="3218823"/>
          </a:xfrm>
        </p:grpSpPr>
        <p:sp>
          <p:nvSpPr>
            <p:cNvPr id="16" name="Rectangle 15"/>
            <p:cNvSpPr/>
            <p:nvPr/>
          </p:nvSpPr>
          <p:spPr>
            <a:xfrm>
              <a:off x="3409268"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380112" y="1286084"/>
              <a:ext cx="2431300" cy="523220"/>
            </a:xfrm>
            <a:prstGeom prst="rect">
              <a:avLst/>
            </a:prstGeom>
            <a:noFill/>
          </p:spPr>
          <p:txBody>
            <a:bodyPr wrap="square" rtlCol="0">
              <a:spAutoFit/>
            </a:bodyPr>
            <a:lstStyle/>
            <a:p>
              <a:pPr algn="ctr"/>
              <a:r>
                <a:rPr lang="en-US" sz="2800" b="1" dirty="0" smtClean="0">
                  <a:solidFill>
                    <a:schemeClr val="accent6">
                      <a:lumMod val="75000"/>
                    </a:schemeClr>
                  </a:solidFill>
                  <a:effectLst>
                    <a:outerShdw blurRad="38100" dist="38100" dir="2700000" algn="tl">
                      <a:srgbClr val="000000">
                        <a:alpha val="43137"/>
                      </a:srgbClr>
                    </a:outerShdw>
                  </a:effectLst>
                </a:rPr>
                <a:t>How</a:t>
              </a:r>
            </a:p>
          </p:txBody>
        </p:sp>
      </p:grpSp>
      <p:sp>
        <p:nvSpPr>
          <p:cNvPr id="19" name="TextBox 18"/>
          <p:cNvSpPr txBox="1"/>
          <p:nvPr/>
        </p:nvSpPr>
        <p:spPr>
          <a:xfrm>
            <a:off x="6599044" y="3207896"/>
            <a:ext cx="2431300" cy="707886"/>
          </a:xfrm>
          <a:prstGeom prst="rect">
            <a:avLst/>
          </a:prstGeom>
          <a:noFill/>
        </p:spPr>
        <p:txBody>
          <a:bodyPr wrap="square" rtlCol="0">
            <a:spAutoFit/>
          </a:bodyPr>
          <a:lstStyle/>
          <a:p>
            <a:pPr algn="ctr"/>
            <a:r>
              <a:rPr lang="en-US" sz="2000" dirty="0" smtClean="0">
                <a:solidFill>
                  <a:schemeClr val="accent5">
                    <a:lumMod val="50000"/>
                  </a:schemeClr>
                </a:solidFill>
              </a:rPr>
              <a:t>Supportive Infrastructure</a:t>
            </a:r>
          </a:p>
        </p:txBody>
      </p:sp>
      <p:sp>
        <p:nvSpPr>
          <p:cNvPr id="21" name="TextBox 20"/>
          <p:cNvSpPr txBox="1"/>
          <p:nvPr/>
        </p:nvSpPr>
        <p:spPr>
          <a:xfrm>
            <a:off x="6654358" y="2058228"/>
            <a:ext cx="2431300" cy="954107"/>
          </a:xfrm>
          <a:prstGeom prst="rect">
            <a:avLst/>
          </a:prstGeom>
          <a:noFill/>
        </p:spPr>
        <p:txBody>
          <a:bodyPr wrap="square" rtlCol="0">
            <a:spAutoFit/>
          </a:bodyPr>
          <a:lstStyle/>
          <a:p>
            <a:pPr algn="ctr"/>
            <a:r>
              <a:rPr lang="en-US" sz="2800" b="1" dirty="0" smtClean="0">
                <a:solidFill>
                  <a:srgbClr val="000000"/>
                </a:solidFill>
              </a:rPr>
              <a:t>Effective Systems</a:t>
            </a:r>
          </a:p>
        </p:txBody>
      </p:sp>
      <p:grpSp>
        <p:nvGrpSpPr>
          <p:cNvPr id="4096" name="Group 4095"/>
          <p:cNvGrpSpPr/>
          <p:nvPr/>
        </p:nvGrpSpPr>
        <p:grpSpPr>
          <a:xfrm>
            <a:off x="6599044" y="1158624"/>
            <a:ext cx="2431300" cy="3218823"/>
            <a:chOff x="6599044" y="1158624"/>
            <a:chExt cx="2431300" cy="3218823"/>
          </a:xfrm>
        </p:grpSpPr>
        <p:sp>
          <p:nvSpPr>
            <p:cNvPr id="20" name="Rectangle 19"/>
            <p:cNvSpPr/>
            <p:nvPr/>
          </p:nvSpPr>
          <p:spPr>
            <a:xfrm>
              <a:off x="6628200"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599044" y="1286084"/>
              <a:ext cx="2431300" cy="523220"/>
            </a:xfrm>
            <a:prstGeom prst="rect">
              <a:avLst/>
            </a:prstGeom>
            <a:noFill/>
          </p:spPr>
          <p:txBody>
            <a:bodyPr wrap="square" rtlCol="0">
              <a:spAutoFit/>
            </a:bodyPr>
            <a:lstStyle/>
            <a:p>
              <a:pPr algn="ctr"/>
              <a:r>
                <a:rPr lang="en-US" sz="2800" b="1" dirty="0" smtClean="0">
                  <a:solidFill>
                    <a:schemeClr val="accent6">
                      <a:lumMod val="75000"/>
                    </a:schemeClr>
                  </a:solidFill>
                  <a:effectLst>
                    <a:outerShdw blurRad="38100" dist="38100" dir="2700000" algn="tl">
                      <a:srgbClr val="000000">
                        <a:alpha val="43137"/>
                      </a:srgbClr>
                    </a:outerShdw>
                  </a:effectLst>
                </a:rPr>
                <a:t>Where</a:t>
              </a:r>
            </a:p>
          </p:txBody>
        </p:sp>
      </p:grpSp>
      <p:sp>
        <p:nvSpPr>
          <p:cNvPr id="25" name="TextBox 24"/>
          <p:cNvSpPr txBox="1"/>
          <p:nvPr/>
        </p:nvSpPr>
        <p:spPr>
          <a:xfrm>
            <a:off x="3406271" y="5216859"/>
            <a:ext cx="2431300" cy="1384995"/>
          </a:xfrm>
          <a:prstGeom prst="rect">
            <a:avLst/>
          </a:prstGeom>
          <a:noFill/>
        </p:spPr>
        <p:txBody>
          <a:bodyPr wrap="square" rtlCol="0">
            <a:spAutoFit/>
          </a:bodyPr>
          <a:lstStyle/>
          <a:p>
            <a:pPr algn="ctr"/>
            <a:r>
              <a:rPr lang="en-US" sz="2800" b="1" dirty="0" smtClean="0">
                <a:solidFill>
                  <a:srgbClr val="000000"/>
                </a:solidFill>
              </a:rPr>
              <a:t>Socially Significant Outcomes</a:t>
            </a:r>
          </a:p>
        </p:txBody>
      </p:sp>
      <p:grpSp>
        <p:nvGrpSpPr>
          <p:cNvPr id="30" name="Group 29"/>
          <p:cNvGrpSpPr/>
          <p:nvPr/>
        </p:nvGrpSpPr>
        <p:grpSpPr>
          <a:xfrm>
            <a:off x="3380112" y="4560022"/>
            <a:ext cx="2431300" cy="2163135"/>
            <a:chOff x="3380112" y="4560022"/>
            <a:chExt cx="2431300" cy="2163135"/>
          </a:xfrm>
        </p:grpSpPr>
        <p:sp>
          <p:nvSpPr>
            <p:cNvPr id="24" name="Rectangle 23"/>
            <p:cNvSpPr/>
            <p:nvPr/>
          </p:nvSpPr>
          <p:spPr>
            <a:xfrm>
              <a:off x="3409268" y="4560022"/>
              <a:ext cx="2372989" cy="2163135"/>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380112" y="4687482"/>
              <a:ext cx="2431300" cy="523220"/>
            </a:xfrm>
            <a:prstGeom prst="rect">
              <a:avLst/>
            </a:prstGeom>
            <a:noFill/>
          </p:spPr>
          <p:txBody>
            <a:bodyPr wrap="square" rtlCol="0">
              <a:spAutoFit/>
            </a:bodyPr>
            <a:lstStyle/>
            <a:p>
              <a:pPr algn="ctr"/>
              <a:r>
                <a:rPr lang="en-US" sz="2800" b="1" dirty="0" smtClean="0">
                  <a:solidFill>
                    <a:schemeClr val="accent6">
                      <a:lumMod val="75000"/>
                    </a:schemeClr>
                  </a:solidFill>
                  <a:effectLst>
                    <a:outerShdw blurRad="38100" dist="38100" dir="2700000" algn="tl">
                      <a:srgbClr val="000000">
                        <a:alpha val="43137"/>
                      </a:srgbClr>
                    </a:outerShdw>
                  </a:effectLst>
                </a:rPr>
                <a:t>Why</a:t>
              </a:r>
            </a:p>
          </p:txBody>
        </p:sp>
      </p:grpSp>
      <p:sp>
        <p:nvSpPr>
          <p:cNvPr id="4" name="Multiply 3"/>
          <p:cNvSpPr/>
          <p:nvPr/>
        </p:nvSpPr>
        <p:spPr>
          <a:xfrm>
            <a:off x="2191450" y="2146112"/>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Multiply 26"/>
          <p:cNvSpPr/>
          <p:nvPr/>
        </p:nvSpPr>
        <p:spPr>
          <a:xfrm>
            <a:off x="5454115" y="2144493"/>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Equal 6"/>
          <p:cNvSpPr/>
          <p:nvPr/>
        </p:nvSpPr>
        <p:spPr>
          <a:xfrm>
            <a:off x="2166879" y="5052974"/>
            <a:ext cx="1306285" cy="1073021"/>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32" name="TextBox 31"/>
          <p:cNvSpPr txBox="1"/>
          <p:nvPr/>
        </p:nvSpPr>
        <p:spPr>
          <a:xfrm>
            <a:off x="0" y="6455474"/>
            <a:ext cx="2981907" cy="430887"/>
          </a:xfrm>
          <a:prstGeom prst="rect">
            <a:avLst/>
          </a:prstGeom>
          <a:noFill/>
        </p:spPr>
        <p:txBody>
          <a:bodyPr wrap="none" rtlCol="0">
            <a:spAutoFit/>
          </a:bodyPr>
          <a:lstStyle/>
          <a:p>
            <a:r>
              <a:rPr lang="en-US" sz="1100" dirty="0" smtClean="0"/>
              <a:t>Adapted from 2012 Dean </a:t>
            </a:r>
            <a:r>
              <a:rPr lang="en-US" sz="1100" dirty="0" err="1" smtClean="0"/>
              <a:t>Fixen</a:t>
            </a:r>
            <a:r>
              <a:rPr lang="en-US" sz="1100" dirty="0" smtClean="0"/>
              <a:t> and Karen Blasé, </a:t>
            </a:r>
            <a:br>
              <a:rPr lang="en-US" sz="1100" dirty="0" smtClean="0"/>
            </a:br>
            <a:r>
              <a:rPr lang="en-US" sz="1100" dirty="0" smtClean="0"/>
              <a:t>National Implementation Research Network</a:t>
            </a:r>
            <a:endParaRPr lang="en-US" sz="1100" dirty="0"/>
          </a:p>
        </p:txBody>
      </p:sp>
    </p:spTree>
    <p:extLst>
      <p:ext uri="{BB962C8B-B14F-4D97-AF65-F5344CB8AC3E}">
        <p14:creationId xmlns:p14="http://schemas.microsoft.com/office/powerpoint/2010/main" val="16292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2017 officia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DE 2017 official" id="{BF1ECF67-3656-4D8F-BC9F-7B5CEEE1EEA4}" vid="{3EE778BA-0436-406A-B920-0DE6C6FB282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1882</TotalTime>
  <Words>3503</Words>
  <Application>Microsoft Office PowerPoint</Application>
  <PresentationFormat>On-screen Show (4:3)</PresentationFormat>
  <Paragraphs>479</Paragraphs>
  <Slides>49</Slides>
  <Notes>33</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Office Theme</vt:lpstr>
      <vt:lpstr>1_Office Theme</vt:lpstr>
      <vt:lpstr>CDE 2017 official</vt:lpstr>
      <vt:lpstr>PowerPoint Presentation</vt:lpstr>
      <vt:lpstr>Outline of this Learning Experience</vt:lpstr>
      <vt:lpstr>Outcomes</vt:lpstr>
      <vt:lpstr>PowerPoint Presentation</vt:lpstr>
      <vt:lpstr>MTSS and Essential Components</vt:lpstr>
      <vt:lpstr>PowerPoint Presentation</vt:lpstr>
      <vt:lpstr>Implementation Science &amp; Practice</vt:lpstr>
      <vt:lpstr>Active Implementation Frameworks</vt:lpstr>
      <vt:lpstr>MTSS Formula for Success</vt:lpstr>
      <vt:lpstr>Implementation Science &amp; Practice</vt:lpstr>
      <vt:lpstr>PowerPoint Presentation</vt:lpstr>
      <vt:lpstr>What &amp; Why…</vt:lpstr>
      <vt:lpstr>Predictions &amp; Implications</vt:lpstr>
      <vt:lpstr>PowerPoint Presentation</vt:lpstr>
      <vt:lpstr>PowerPoint Presentation</vt:lpstr>
      <vt:lpstr>PowerPoint Presentation</vt:lpstr>
      <vt:lpstr>Lessons Learned (approx. time 12:35-12:48); no narration in recording (read slide for content)</vt:lpstr>
      <vt:lpstr>Implementation Fidelity Over Time</vt:lpstr>
      <vt:lpstr>PowerPoint Presentation</vt:lpstr>
      <vt:lpstr>PowerPoint Presentation</vt:lpstr>
      <vt:lpstr>Enabling Change</vt:lpstr>
      <vt:lpstr>Leadership Teams (Fixsen, Blase, 2012)</vt:lpstr>
      <vt:lpstr>Team Identity</vt:lpstr>
      <vt:lpstr>IDENTITY</vt:lpstr>
      <vt:lpstr>Teams &amp; Implementation Science</vt:lpstr>
      <vt:lpstr>Teams &amp; Implementation Science</vt:lpstr>
      <vt:lpstr>Taking Stock</vt:lpstr>
      <vt:lpstr>Taking Stock (slide 28, time approx. )</vt:lpstr>
      <vt:lpstr>Identification (time approx. 23:36-24:26)</vt:lpstr>
      <vt:lpstr>Alignment (time approx. 24:25 mins)</vt:lpstr>
      <vt:lpstr>MTSS and Essential Components</vt:lpstr>
      <vt:lpstr>PowerPoint Presentation</vt:lpstr>
      <vt:lpstr>MTSS Formula for Success</vt:lpstr>
      <vt:lpstr>Creating: Readiness for Change</vt:lpstr>
      <vt:lpstr>Readiness </vt:lpstr>
      <vt:lpstr>Readiness, The Heuristic</vt:lpstr>
      <vt:lpstr>Implementation Science &amp; Readiness</vt:lpstr>
      <vt:lpstr>PowerPoint Presentation</vt:lpstr>
      <vt:lpstr>PowerPoint Presentation</vt:lpstr>
      <vt:lpstr>PowerPoint Presentation</vt:lpstr>
      <vt:lpstr>PowerPoint Presentation</vt:lpstr>
      <vt:lpstr>PD Planning: Delivery</vt:lpstr>
      <vt:lpstr>PowerPoint Presentation</vt:lpstr>
      <vt:lpstr>PowerPoint Presentation</vt:lpstr>
      <vt:lpstr>Most Effective Adult Learning Method Practices</vt:lpstr>
      <vt:lpstr>PowerPoint Presentation</vt:lpstr>
      <vt:lpstr>MTSS Leadership Team (MLT) Self-Assessment</vt:lpstr>
      <vt:lpst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Watchorn, Kim</cp:lastModifiedBy>
  <cp:revision>160</cp:revision>
  <cp:lastPrinted>2017-08-17T13:12:45Z</cp:lastPrinted>
  <dcterms:created xsi:type="dcterms:W3CDTF">2016-08-31T23:11:11Z</dcterms:created>
  <dcterms:modified xsi:type="dcterms:W3CDTF">2017-09-15T15:45:34Z</dcterms:modified>
</cp:coreProperties>
</file>