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52" r:id="rId5"/>
    <p:sldMasterId id="2147483795" r:id="rId6"/>
  </p:sldMasterIdLst>
  <p:notesMasterIdLst>
    <p:notesMasterId r:id="rId108"/>
  </p:notesMasterIdLst>
  <p:handoutMasterIdLst>
    <p:handoutMasterId r:id="rId109"/>
  </p:handoutMasterIdLst>
  <p:sldIdLst>
    <p:sldId id="562" r:id="rId7"/>
    <p:sldId id="761" r:id="rId8"/>
    <p:sldId id="757" r:id="rId9"/>
    <p:sldId id="753" r:id="rId10"/>
    <p:sldId id="599" r:id="rId11"/>
    <p:sldId id="730" r:id="rId12"/>
    <p:sldId id="597" r:id="rId13"/>
    <p:sldId id="578" r:id="rId14"/>
    <p:sldId id="760" r:id="rId15"/>
    <p:sldId id="598" r:id="rId16"/>
    <p:sldId id="579" r:id="rId17"/>
    <p:sldId id="716" r:id="rId18"/>
    <p:sldId id="719" r:id="rId19"/>
    <p:sldId id="267" r:id="rId20"/>
    <p:sldId id="770" r:id="rId21"/>
    <p:sldId id="720" r:id="rId22"/>
    <p:sldId id="725" r:id="rId23"/>
    <p:sldId id="729" r:id="rId24"/>
    <p:sldId id="273" r:id="rId25"/>
    <p:sldId id="629" r:id="rId26"/>
    <p:sldId id="763" r:id="rId27"/>
    <p:sldId id="767" r:id="rId28"/>
    <p:sldId id="766" r:id="rId29"/>
    <p:sldId id="731" r:id="rId30"/>
    <p:sldId id="727" r:id="rId31"/>
    <p:sldId id="790" r:id="rId32"/>
    <p:sldId id="887" r:id="rId33"/>
    <p:sldId id="698" r:id="rId34"/>
    <p:sldId id="281" r:id="rId35"/>
    <p:sldId id="282" r:id="rId36"/>
    <p:sldId id="283" r:id="rId37"/>
    <p:sldId id="289" r:id="rId38"/>
    <p:sldId id="771" r:id="rId39"/>
    <p:sldId id="595" r:id="rId40"/>
    <p:sldId id="290" r:id="rId41"/>
    <p:sldId id="637" r:id="rId42"/>
    <p:sldId id="294" r:id="rId43"/>
    <p:sldId id="668" r:id="rId44"/>
    <p:sldId id="584" r:id="rId45"/>
    <p:sldId id="897" r:id="rId46"/>
    <p:sldId id="728" r:id="rId47"/>
    <p:sldId id="856" r:id="rId48"/>
    <p:sldId id="627" r:id="rId49"/>
    <p:sldId id="618" r:id="rId50"/>
    <p:sldId id="841" r:id="rId51"/>
    <p:sldId id="695" r:id="rId52"/>
    <p:sldId id="693" r:id="rId53"/>
    <p:sldId id="901" r:id="rId54"/>
    <p:sldId id="712" r:id="rId55"/>
    <p:sldId id="775" r:id="rId56"/>
    <p:sldId id="733" r:id="rId57"/>
    <p:sldId id="780" r:id="rId58"/>
    <p:sldId id="623" r:id="rId59"/>
    <p:sldId id="781" r:id="rId60"/>
    <p:sldId id="735" r:id="rId61"/>
    <p:sldId id="783" r:id="rId62"/>
    <p:sldId id="784" r:id="rId63"/>
    <p:sldId id="774" r:id="rId64"/>
    <p:sldId id="833" r:id="rId65"/>
    <p:sldId id="862" r:id="rId66"/>
    <p:sldId id="860" r:id="rId67"/>
    <p:sldId id="872" r:id="rId68"/>
    <p:sldId id="861" r:id="rId69"/>
    <p:sldId id="913" r:id="rId70"/>
    <p:sldId id="874" r:id="rId71"/>
    <p:sldId id="866" r:id="rId72"/>
    <p:sldId id="867" r:id="rId73"/>
    <p:sldId id="868" r:id="rId74"/>
    <p:sldId id="857" r:id="rId75"/>
    <p:sldId id="875" r:id="rId76"/>
    <p:sldId id="903" r:id="rId77"/>
    <p:sldId id="932" r:id="rId78"/>
    <p:sldId id="906" r:id="rId79"/>
    <p:sldId id="907" r:id="rId80"/>
    <p:sldId id="877" r:id="rId81"/>
    <p:sldId id="878" r:id="rId82"/>
    <p:sldId id="879" r:id="rId83"/>
    <p:sldId id="870" r:id="rId84"/>
    <p:sldId id="871" r:id="rId85"/>
    <p:sldId id="873" r:id="rId86"/>
    <p:sldId id="924" r:id="rId87"/>
    <p:sldId id="915" r:id="rId88"/>
    <p:sldId id="842" r:id="rId89"/>
    <p:sldId id="931" r:id="rId90"/>
    <p:sldId id="844" r:id="rId91"/>
    <p:sldId id="912" r:id="rId92"/>
    <p:sldId id="883" r:id="rId93"/>
    <p:sldId id="921" r:id="rId94"/>
    <p:sldId id="625" r:id="rId95"/>
    <p:sldId id="922" r:id="rId96"/>
    <p:sldId id="920" r:id="rId97"/>
    <p:sldId id="828" r:id="rId98"/>
    <p:sldId id="666" r:id="rId99"/>
    <p:sldId id="888" r:id="rId100"/>
    <p:sldId id="352" r:id="rId101"/>
    <p:sldId id="908" r:id="rId102"/>
    <p:sldId id="929" r:id="rId103"/>
    <p:sldId id="732" r:id="rId104"/>
    <p:sldId id="710" r:id="rId105"/>
    <p:sldId id="690" r:id="rId106"/>
    <p:sldId id="896" r:id="rId10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0FE"/>
    <a:srgbClr val="E6D1FD"/>
    <a:srgbClr val="0000FF"/>
    <a:srgbClr val="CC9900"/>
    <a:srgbClr val="FF6600"/>
    <a:srgbClr val="5B9D9A"/>
    <a:srgbClr val="0099CC"/>
    <a:srgbClr val="006666"/>
    <a:srgbClr val="FF99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38" autoAdjust="0"/>
    <p:restoredTop sz="94216" autoAdjust="0"/>
  </p:normalViewPr>
  <p:slideViewPr>
    <p:cSldViewPr>
      <p:cViewPr varScale="1">
        <p:scale>
          <a:sx n="71" d="100"/>
          <a:sy n="71" d="100"/>
        </p:scale>
        <p:origin x="1200" y="60"/>
      </p:cViewPr>
      <p:guideLst>
        <p:guide orient="horz" pos="2160"/>
        <p:guide pos="2880"/>
      </p:guideLst>
    </p:cSldViewPr>
  </p:slid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7D8CA-F58B-41AF-9CB1-27882A980E0A}" type="doc">
      <dgm:prSet loTypeId="urn:microsoft.com/office/officeart/2005/8/layout/hList1" loCatId="list" qsTypeId="urn:microsoft.com/office/officeart/2005/8/quickstyle/3d1" qsCatId="3D" csTypeId="urn:microsoft.com/office/officeart/2005/8/colors/accent0_3" csCatId="mainScheme" phldr="1"/>
      <dgm:spPr/>
      <dgm:t>
        <a:bodyPr/>
        <a:lstStyle/>
        <a:p>
          <a:endParaRPr lang="en-US"/>
        </a:p>
      </dgm:t>
    </dgm:pt>
    <dgm:pt modelId="{8AAEBF5B-321A-4EA6-AF1F-B55D35E2AF6F}">
      <dgm:prSet phldrT="[Text]" custT="1"/>
      <dgm:spPr/>
      <dgm:t>
        <a:bodyPr/>
        <a:lstStyle/>
        <a:p>
          <a:r>
            <a:rPr lang="en-US" sz="1600" b="1" dirty="0" smtClean="0">
              <a:latin typeface="+mn-lt"/>
            </a:rPr>
            <a:t>Cognitive effects</a:t>
          </a:r>
          <a:endParaRPr lang="en-US" sz="1600" b="1" dirty="0">
            <a:latin typeface="+mn-lt"/>
          </a:endParaRPr>
        </a:p>
      </dgm:t>
    </dgm:pt>
    <dgm:pt modelId="{025CCD63-BF3F-4453-BA14-CAB7B1CA4CF3}" type="parTrans" cxnId="{6D682E87-4DEC-4983-87BE-3368D934E820}">
      <dgm:prSet/>
      <dgm:spPr/>
      <dgm:t>
        <a:bodyPr/>
        <a:lstStyle/>
        <a:p>
          <a:endParaRPr lang="en-US"/>
        </a:p>
      </dgm:t>
    </dgm:pt>
    <dgm:pt modelId="{C3863513-0DC6-40D1-9450-193F37942234}" type="sibTrans" cxnId="{6D682E87-4DEC-4983-87BE-3368D934E820}">
      <dgm:prSet/>
      <dgm:spPr/>
      <dgm:t>
        <a:bodyPr/>
        <a:lstStyle/>
        <a:p>
          <a:endParaRPr lang="en-US"/>
        </a:p>
      </dgm:t>
    </dgm:pt>
    <dgm:pt modelId="{20BEFBD8-2F6E-44BD-AAE4-47B00E3569BD}">
      <dgm:prSet phldrT="[Text]" custT="1"/>
      <dgm:spPr/>
      <dgm:t>
        <a:bodyPr/>
        <a:lstStyle/>
        <a:p>
          <a:r>
            <a:rPr lang="en-US" sz="1600" dirty="0" smtClean="0"/>
            <a:t>Negative bias, pessimism</a:t>
          </a:r>
          <a:endParaRPr lang="en-US" sz="1600" dirty="0"/>
        </a:p>
      </dgm:t>
    </dgm:pt>
    <dgm:pt modelId="{0D195F7D-9DAE-4DCD-92E7-D71A1E945EED}" type="parTrans" cxnId="{4BE64CF8-E1C2-4127-A746-FCCE0B9F220B}">
      <dgm:prSet/>
      <dgm:spPr/>
      <dgm:t>
        <a:bodyPr/>
        <a:lstStyle/>
        <a:p>
          <a:endParaRPr lang="en-US"/>
        </a:p>
      </dgm:t>
    </dgm:pt>
    <dgm:pt modelId="{71BE5EB7-970E-44C0-A27B-D3F52B5E95A8}" type="sibTrans" cxnId="{4BE64CF8-E1C2-4127-A746-FCCE0B9F220B}">
      <dgm:prSet/>
      <dgm:spPr/>
      <dgm:t>
        <a:bodyPr/>
        <a:lstStyle/>
        <a:p>
          <a:endParaRPr lang="en-US"/>
        </a:p>
      </dgm:t>
    </dgm:pt>
    <dgm:pt modelId="{96C14F54-6EA8-4539-91C0-80E617CA85A0}">
      <dgm:prSet phldrT="[Text]" custT="1"/>
      <dgm:spPr/>
      <dgm:t>
        <a:bodyPr/>
        <a:lstStyle/>
        <a:p>
          <a:r>
            <a:rPr lang="en-US" sz="1600" b="1" dirty="0" smtClean="0"/>
            <a:t>Social impact</a:t>
          </a:r>
          <a:endParaRPr lang="en-US" sz="1600" b="1" dirty="0"/>
        </a:p>
      </dgm:t>
    </dgm:pt>
    <dgm:pt modelId="{E7C0C38D-60C2-4789-9877-1D3E75642421}" type="parTrans" cxnId="{12216C7B-DA20-4703-850D-E0DD9F3AD607}">
      <dgm:prSet/>
      <dgm:spPr/>
      <dgm:t>
        <a:bodyPr/>
        <a:lstStyle/>
        <a:p>
          <a:endParaRPr lang="en-US"/>
        </a:p>
      </dgm:t>
    </dgm:pt>
    <dgm:pt modelId="{37771918-68E9-4471-A178-960892CD10E0}" type="sibTrans" cxnId="{12216C7B-DA20-4703-850D-E0DD9F3AD607}">
      <dgm:prSet/>
      <dgm:spPr/>
      <dgm:t>
        <a:bodyPr/>
        <a:lstStyle/>
        <a:p>
          <a:endParaRPr lang="en-US"/>
        </a:p>
      </dgm:t>
    </dgm:pt>
    <dgm:pt modelId="{37BD281D-3F6F-4133-A384-B789883FECB0}">
      <dgm:prSet phldrT="[Text]" custT="1"/>
      <dgm:spPr/>
      <dgm:t>
        <a:bodyPr/>
        <a:lstStyle/>
        <a:p>
          <a:r>
            <a:rPr lang="en-US" sz="1800" dirty="0" smtClean="0"/>
            <a:t>Reduction in collaboration</a:t>
          </a:r>
          <a:endParaRPr lang="en-US" sz="1800" dirty="0"/>
        </a:p>
      </dgm:t>
    </dgm:pt>
    <dgm:pt modelId="{5A076111-97F6-48C0-9226-8A581968CFDC}" type="parTrans" cxnId="{6D7BE1E1-4AFB-44D1-9AEE-5D516306F83F}">
      <dgm:prSet/>
      <dgm:spPr/>
      <dgm:t>
        <a:bodyPr/>
        <a:lstStyle/>
        <a:p>
          <a:endParaRPr lang="en-US"/>
        </a:p>
      </dgm:t>
    </dgm:pt>
    <dgm:pt modelId="{0C6DAAD9-8E58-48E2-BF6B-C3F1A4623B00}" type="sibTrans" cxnId="{6D7BE1E1-4AFB-44D1-9AEE-5D516306F83F}">
      <dgm:prSet/>
      <dgm:spPr/>
      <dgm:t>
        <a:bodyPr/>
        <a:lstStyle/>
        <a:p>
          <a:endParaRPr lang="en-US"/>
        </a:p>
      </dgm:t>
    </dgm:pt>
    <dgm:pt modelId="{E679B7A4-CB55-4498-A76F-72F4FB18B8DC}">
      <dgm:prSet phldrT="[Text]" custT="1"/>
      <dgm:spPr/>
      <dgm:t>
        <a:bodyPr/>
        <a:lstStyle/>
        <a:p>
          <a:r>
            <a:rPr lang="en-US" sz="1600" b="1" dirty="0" smtClean="0"/>
            <a:t>Emotional impact</a:t>
          </a:r>
          <a:endParaRPr lang="en-US" sz="1600" b="1" dirty="0"/>
        </a:p>
      </dgm:t>
    </dgm:pt>
    <dgm:pt modelId="{A0B927C2-A49A-4D1D-B88A-8E14D35E4E0F}" type="parTrans" cxnId="{E59C037C-BC96-4A7C-AF7E-6F67620C5842}">
      <dgm:prSet/>
      <dgm:spPr/>
      <dgm:t>
        <a:bodyPr/>
        <a:lstStyle/>
        <a:p>
          <a:endParaRPr lang="en-US"/>
        </a:p>
      </dgm:t>
    </dgm:pt>
    <dgm:pt modelId="{277438F6-2534-4846-9B8D-88C90E7BB4AB}" type="sibTrans" cxnId="{E59C037C-BC96-4A7C-AF7E-6F67620C5842}">
      <dgm:prSet/>
      <dgm:spPr/>
      <dgm:t>
        <a:bodyPr/>
        <a:lstStyle/>
        <a:p>
          <a:endParaRPr lang="en-US"/>
        </a:p>
      </dgm:t>
    </dgm:pt>
    <dgm:pt modelId="{55A8932E-3EBA-4D4A-95B4-4EE0D9E8E03F}">
      <dgm:prSet phldrT="[Text]" custT="1"/>
      <dgm:spPr/>
      <dgm:t>
        <a:bodyPr/>
        <a:lstStyle/>
        <a:p>
          <a:r>
            <a:rPr lang="en-US" sz="1600" b="1" dirty="0" smtClean="0"/>
            <a:t>Physical impact</a:t>
          </a:r>
          <a:endParaRPr lang="en-US" sz="1600" b="1" dirty="0"/>
        </a:p>
      </dgm:t>
    </dgm:pt>
    <dgm:pt modelId="{92E202ED-0D52-4C96-AF09-B43EDECBC89A}" type="parTrans" cxnId="{A61CBEB8-5779-4E92-9FC5-7294C2A24170}">
      <dgm:prSet/>
      <dgm:spPr/>
      <dgm:t>
        <a:bodyPr/>
        <a:lstStyle/>
        <a:p>
          <a:endParaRPr lang="en-US"/>
        </a:p>
      </dgm:t>
    </dgm:pt>
    <dgm:pt modelId="{9DE64416-7A5C-46DC-8FAD-7AEE7802FD84}" type="sibTrans" cxnId="{A61CBEB8-5779-4E92-9FC5-7294C2A24170}">
      <dgm:prSet/>
      <dgm:spPr/>
      <dgm:t>
        <a:bodyPr/>
        <a:lstStyle/>
        <a:p>
          <a:endParaRPr lang="en-US"/>
        </a:p>
      </dgm:t>
    </dgm:pt>
    <dgm:pt modelId="{92488EF4-86D3-472B-9B26-6207BF37A56A}">
      <dgm:prSet custT="1"/>
      <dgm:spPr/>
      <dgm:t>
        <a:bodyPr/>
        <a:lstStyle/>
        <a:p>
          <a:r>
            <a:rPr lang="en-US" sz="1600" dirty="0" smtClean="0"/>
            <a:t>Loss of perspective and critical thinking skills</a:t>
          </a:r>
        </a:p>
      </dgm:t>
    </dgm:pt>
    <dgm:pt modelId="{51FBE89C-7FE3-49E4-B491-3A71AB553298}" type="parTrans" cxnId="{60D30E0D-AFC9-4B9D-97CC-B551D7A29961}">
      <dgm:prSet/>
      <dgm:spPr/>
      <dgm:t>
        <a:bodyPr/>
        <a:lstStyle/>
        <a:p>
          <a:endParaRPr lang="en-US"/>
        </a:p>
      </dgm:t>
    </dgm:pt>
    <dgm:pt modelId="{8184C13E-320C-4F2D-B72D-8736340567D9}" type="sibTrans" cxnId="{60D30E0D-AFC9-4B9D-97CC-B551D7A29961}">
      <dgm:prSet/>
      <dgm:spPr/>
      <dgm:t>
        <a:bodyPr/>
        <a:lstStyle/>
        <a:p>
          <a:endParaRPr lang="en-US"/>
        </a:p>
      </dgm:t>
    </dgm:pt>
    <dgm:pt modelId="{56DDCEEB-D5C2-410D-8125-A411A003083A}">
      <dgm:prSet custT="1"/>
      <dgm:spPr/>
      <dgm:t>
        <a:bodyPr/>
        <a:lstStyle/>
        <a:p>
          <a:r>
            <a:rPr lang="en-US" sz="1600" dirty="0" smtClean="0"/>
            <a:t>Threat focus – see parents, colleagues, supervisor, community members as enemy</a:t>
          </a:r>
        </a:p>
      </dgm:t>
    </dgm:pt>
    <dgm:pt modelId="{60C80A54-938D-4F3B-9F0E-9917FE157E8C}" type="parTrans" cxnId="{CF856EE1-D569-46EC-99D2-8B195CF8983B}">
      <dgm:prSet/>
      <dgm:spPr/>
      <dgm:t>
        <a:bodyPr/>
        <a:lstStyle/>
        <a:p>
          <a:endParaRPr lang="en-US"/>
        </a:p>
      </dgm:t>
    </dgm:pt>
    <dgm:pt modelId="{1D504045-4406-4705-936E-85AB9A817709}" type="sibTrans" cxnId="{CF856EE1-D569-46EC-99D2-8B195CF8983B}">
      <dgm:prSet/>
      <dgm:spPr/>
      <dgm:t>
        <a:bodyPr/>
        <a:lstStyle/>
        <a:p>
          <a:endParaRPr lang="en-US"/>
        </a:p>
      </dgm:t>
    </dgm:pt>
    <dgm:pt modelId="{767F9365-F872-4A5A-A7FE-722DB51CB215}">
      <dgm:prSet custT="1"/>
      <dgm:spPr/>
      <dgm:t>
        <a:bodyPr/>
        <a:lstStyle/>
        <a:p>
          <a:r>
            <a:rPr lang="en-US" sz="1600" dirty="0" smtClean="0"/>
            <a:t>Decreased self-monitoring</a:t>
          </a:r>
        </a:p>
      </dgm:t>
    </dgm:pt>
    <dgm:pt modelId="{A2D0D398-7FC0-4624-A74C-8FDA95B3C2A1}" type="parTrans" cxnId="{214119CC-1343-42E8-AFA4-3BBF69BB55DA}">
      <dgm:prSet/>
      <dgm:spPr/>
      <dgm:t>
        <a:bodyPr/>
        <a:lstStyle/>
        <a:p>
          <a:endParaRPr lang="en-US"/>
        </a:p>
      </dgm:t>
    </dgm:pt>
    <dgm:pt modelId="{A4B5F220-114A-4644-BFDA-0DEFE5E6078C}" type="sibTrans" cxnId="{214119CC-1343-42E8-AFA4-3BBF69BB55DA}">
      <dgm:prSet/>
      <dgm:spPr/>
      <dgm:t>
        <a:bodyPr/>
        <a:lstStyle/>
        <a:p>
          <a:endParaRPr lang="en-US"/>
        </a:p>
      </dgm:t>
    </dgm:pt>
    <dgm:pt modelId="{D0440A37-D719-470E-9984-5A1B7E1D5761}">
      <dgm:prSet custT="1"/>
      <dgm:spPr/>
      <dgm:t>
        <a:bodyPr/>
        <a:lstStyle/>
        <a:p>
          <a:r>
            <a:rPr lang="en-US" sz="1800" dirty="0" smtClean="0"/>
            <a:t>Withdrawal and loss of social support</a:t>
          </a:r>
        </a:p>
      </dgm:t>
    </dgm:pt>
    <dgm:pt modelId="{9BB61073-1230-4BEF-897C-E59B58CA1E93}" type="parTrans" cxnId="{D31F155D-8B18-4BB4-8DCD-C6615D5702E6}">
      <dgm:prSet/>
      <dgm:spPr/>
      <dgm:t>
        <a:bodyPr/>
        <a:lstStyle/>
        <a:p>
          <a:endParaRPr lang="en-US"/>
        </a:p>
      </dgm:t>
    </dgm:pt>
    <dgm:pt modelId="{E124B20C-0ED3-4185-A1E6-2F2EA54E65E4}" type="sibTrans" cxnId="{D31F155D-8B18-4BB4-8DCD-C6615D5702E6}">
      <dgm:prSet/>
      <dgm:spPr/>
      <dgm:t>
        <a:bodyPr/>
        <a:lstStyle/>
        <a:p>
          <a:endParaRPr lang="en-US"/>
        </a:p>
      </dgm:t>
    </dgm:pt>
    <dgm:pt modelId="{E63D3F6D-DE97-41AA-B835-D0DDEF92764A}">
      <dgm:prSet custT="1"/>
      <dgm:spPr/>
      <dgm:t>
        <a:bodyPr/>
        <a:lstStyle/>
        <a:p>
          <a:r>
            <a:rPr lang="en-US" sz="1800" dirty="0" smtClean="0"/>
            <a:t>Factionalism</a:t>
          </a:r>
        </a:p>
      </dgm:t>
    </dgm:pt>
    <dgm:pt modelId="{F31645C8-EDED-440E-93FB-60D7E23FF1F0}" type="parTrans" cxnId="{FA6A2BE6-F512-4A6F-87C6-20576F73D0DC}">
      <dgm:prSet/>
      <dgm:spPr/>
      <dgm:t>
        <a:bodyPr/>
        <a:lstStyle/>
        <a:p>
          <a:endParaRPr lang="en-US"/>
        </a:p>
      </dgm:t>
    </dgm:pt>
    <dgm:pt modelId="{6D0B99F3-D3FE-4132-9122-E86E00ED6E80}" type="sibTrans" cxnId="{FA6A2BE6-F512-4A6F-87C6-20576F73D0DC}">
      <dgm:prSet/>
      <dgm:spPr/>
      <dgm:t>
        <a:bodyPr/>
        <a:lstStyle/>
        <a:p>
          <a:endParaRPr lang="en-US"/>
        </a:p>
      </dgm:t>
    </dgm:pt>
    <dgm:pt modelId="{EF475703-1CEF-4699-BBE9-0CE7813987B3}">
      <dgm:prSet custT="1"/>
      <dgm:spPr/>
      <dgm:t>
        <a:bodyPr/>
        <a:lstStyle/>
        <a:p>
          <a:r>
            <a:rPr lang="en-US" sz="1800" dirty="0" smtClean="0"/>
            <a:t>Headache</a:t>
          </a:r>
          <a:endParaRPr lang="en-US" sz="1800" dirty="0"/>
        </a:p>
      </dgm:t>
    </dgm:pt>
    <dgm:pt modelId="{6540C948-D3B0-443D-8D29-BA03AC5E7941}" type="parTrans" cxnId="{C009163B-905F-4B1B-BBEE-F5E62EBB222B}">
      <dgm:prSet/>
      <dgm:spPr/>
      <dgm:t>
        <a:bodyPr/>
        <a:lstStyle/>
        <a:p>
          <a:endParaRPr lang="en-US"/>
        </a:p>
      </dgm:t>
    </dgm:pt>
    <dgm:pt modelId="{46190508-FC32-4BD4-AB41-8C43DFFC572C}" type="sibTrans" cxnId="{C009163B-905F-4B1B-BBEE-F5E62EBB222B}">
      <dgm:prSet/>
      <dgm:spPr/>
      <dgm:t>
        <a:bodyPr/>
        <a:lstStyle/>
        <a:p>
          <a:endParaRPr lang="en-US"/>
        </a:p>
      </dgm:t>
    </dgm:pt>
    <dgm:pt modelId="{9B09B58C-11F4-440B-827C-D4CD7C2F363A}">
      <dgm:prSet custT="1"/>
      <dgm:spPr/>
      <dgm:t>
        <a:bodyPr/>
        <a:lstStyle/>
        <a:p>
          <a:r>
            <a:rPr lang="en-US" sz="1800" dirty="0" smtClean="0"/>
            <a:t>Fatigue/sleep difficulty</a:t>
          </a:r>
          <a:endParaRPr lang="en-US" sz="1800" dirty="0"/>
        </a:p>
      </dgm:t>
    </dgm:pt>
    <dgm:pt modelId="{4785E078-E370-42E0-B822-0DDB1F600B1E}" type="parTrans" cxnId="{BC504083-1AD1-443E-9F21-78DCECA1F050}">
      <dgm:prSet/>
      <dgm:spPr/>
      <dgm:t>
        <a:bodyPr/>
        <a:lstStyle/>
        <a:p>
          <a:endParaRPr lang="en-US"/>
        </a:p>
      </dgm:t>
    </dgm:pt>
    <dgm:pt modelId="{E060858B-8506-4501-9D04-7C535F258B19}" type="sibTrans" cxnId="{BC504083-1AD1-443E-9F21-78DCECA1F050}">
      <dgm:prSet/>
      <dgm:spPr/>
      <dgm:t>
        <a:bodyPr/>
        <a:lstStyle/>
        <a:p>
          <a:endParaRPr lang="en-US"/>
        </a:p>
      </dgm:t>
    </dgm:pt>
    <dgm:pt modelId="{5FB1D8DB-E83E-4D59-8BC6-E0475F0618E7}">
      <dgm:prSet custT="1"/>
      <dgm:spPr/>
      <dgm:t>
        <a:bodyPr/>
        <a:lstStyle/>
        <a:p>
          <a:r>
            <a:rPr lang="en-US" sz="1600" dirty="0" smtClean="0"/>
            <a:t>All-or-nothing thinking</a:t>
          </a:r>
        </a:p>
      </dgm:t>
    </dgm:pt>
    <dgm:pt modelId="{5B6FE6AB-D41E-456F-9EC6-5BDDC188CE70}" type="parTrans" cxnId="{04906B58-F294-4094-B6B2-8FF876DD7AA7}">
      <dgm:prSet/>
      <dgm:spPr/>
      <dgm:t>
        <a:bodyPr/>
        <a:lstStyle/>
        <a:p>
          <a:endParaRPr lang="en-US"/>
        </a:p>
      </dgm:t>
    </dgm:pt>
    <dgm:pt modelId="{E90AE60C-3EF9-42F7-BFC2-7B3BE7D6C473}" type="sibTrans" cxnId="{04906B58-F294-4094-B6B2-8FF876DD7AA7}">
      <dgm:prSet/>
      <dgm:spPr/>
      <dgm:t>
        <a:bodyPr/>
        <a:lstStyle/>
        <a:p>
          <a:endParaRPr lang="en-US"/>
        </a:p>
      </dgm:t>
    </dgm:pt>
    <dgm:pt modelId="{D85A5F6B-E1B2-493B-965D-C256FDB76825}">
      <dgm:prSet custT="1"/>
      <dgm:spPr/>
      <dgm:t>
        <a:bodyPr/>
        <a:lstStyle/>
        <a:p>
          <a:r>
            <a:rPr lang="en-US" sz="1800" dirty="0" smtClean="0"/>
            <a:t>Depression</a:t>
          </a:r>
          <a:endParaRPr lang="en-US" sz="1800" dirty="0"/>
        </a:p>
      </dgm:t>
    </dgm:pt>
    <dgm:pt modelId="{23BD0E15-9932-4159-9494-CA9841C71F98}" type="parTrans" cxnId="{9C97358C-E860-4060-A96C-406B270E0114}">
      <dgm:prSet/>
      <dgm:spPr/>
      <dgm:t>
        <a:bodyPr/>
        <a:lstStyle/>
        <a:p>
          <a:endParaRPr lang="en-US"/>
        </a:p>
      </dgm:t>
    </dgm:pt>
    <dgm:pt modelId="{AEC5D5B0-E65B-4712-AB53-D01B82149A36}" type="sibTrans" cxnId="{9C97358C-E860-4060-A96C-406B270E0114}">
      <dgm:prSet/>
      <dgm:spPr/>
      <dgm:t>
        <a:bodyPr/>
        <a:lstStyle/>
        <a:p>
          <a:endParaRPr lang="en-US"/>
        </a:p>
      </dgm:t>
    </dgm:pt>
    <dgm:pt modelId="{5A7B6894-DC00-4E2D-B397-04F09C817236}">
      <dgm:prSet custT="1"/>
      <dgm:spPr/>
      <dgm:t>
        <a:bodyPr/>
        <a:lstStyle/>
        <a:p>
          <a:endParaRPr lang="en-US" sz="1800" dirty="0"/>
        </a:p>
      </dgm:t>
    </dgm:pt>
    <dgm:pt modelId="{6DECAECA-4D83-418B-8A9F-9634D1C5B0BD}" type="parTrans" cxnId="{7FC6F4F2-5D41-4F44-A439-0D4AD10A87BF}">
      <dgm:prSet/>
      <dgm:spPr/>
      <dgm:t>
        <a:bodyPr/>
        <a:lstStyle/>
        <a:p>
          <a:endParaRPr lang="en-US"/>
        </a:p>
      </dgm:t>
    </dgm:pt>
    <dgm:pt modelId="{35817B63-C02D-42E7-A9D7-4DDEAC415882}" type="sibTrans" cxnId="{7FC6F4F2-5D41-4F44-A439-0D4AD10A87BF}">
      <dgm:prSet/>
      <dgm:spPr/>
      <dgm:t>
        <a:bodyPr/>
        <a:lstStyle/>
        <a:p>
          <a:endParaRPr lang="en-US"/>
        </a:p>
      </dgm:t>
    </dgm:pt>
    <dgm:pt modelId="{2DE20D2F-1862-4C5B-B6FE-54701538A9C2}">
      <dgm:prSet custT="1"/>
      <dgm:spPr/>
      <dgm:t>
        <a:bodyPr/>
        <a:lstStyle/>
        <a:p>
          <a:r>
            <a:rPr lang="en-US" sz="1600" dirty="0" smtClean="0"/>
            <a:t>Freezing – unable to think straight or remember information </a:t>
          </a:r>
        </a:p>
      </dgm:t>
    </dgm:pt>
    <dgm:pt modelId="{40A48109-9EF8-4E03-8673-D05900EFA280}" type="parTrans" cxnId="{A63FF8A8-76F6-4431-AC09-C5D16B8E4C88}">
      <dgm:prSet/>
      <dgm:spPr/>
      <dgm:t>
        <a:bodyPr/>
        <a:lstStyle/>
        <a:p>
          <a:endParaRPr lang="en-US"/>
        </a:p>
      </dgm:t>
    </dgm:pt>
    <dgm:pt modelId="{16CAADE4-B4E3-4CEC-87F2-52C41ED82ADD}" type="sibTrans" cxnId="{A63FF8A8-76F6-4431-AC09-C5D16B8E4C88}">
      <dgm:prSet/>
      <dgm:spPr/>
      <dgm:t>
        <a:bodyPr/>
        <a:lstStyle/>
        <a:p>
          <a:endParaRPr lang="en-US"/>
        </a:p>
      </dgm:t>
    </dgm:pt>
    <dgm:pt modelId="{B1C23727-808F-4200-AF07-4CD46D1DFAF8}">
      <dgm:prSet custT="1"/>
      <dgm:spPr/>
      <dgm:t>
        <a:bodyPr/>
        <a:lstStyle/>
        <a:p>
          <a:r>
            <a:rPr lang="en-US" sz="1800" dirty="0" smtClean="0"/>
            <a:t>Muscle tension or pain </a:t>
          </a:r>
          <a:endParaRPr lang="en-US" sz="1800" dirty="0"/>
        </a:p>
      </dgm:t>
    </dgm:pt>
    <dgm:pt modelId="{C562DBB4-C277-4FF5-9AB1-7CB0D075CD11}" type="parTrans" cxnId="{09D35751-06AE-4BFE-A258-85ADC053AEAA}">
      <dgm:prSet/>
      <dgm:spPr/>
      <dgm:t>
        <a:bodyPr/>
        <a:lstStyle/>
        <a:p>
          <a:endParaRPr lang="en-US"/>
        </a:p>
      </dgm:t>
    </dgm:pt>
    <dgm:pt modelId="{6527DBAA-0B81-4309-8592-36EB00E2F0C6}" type="sibTrans" cxnId="{09D35751-06AE-4BFE-A258-85ADC053AEAA}">
      <dgm:prSet/>
      <dgm:spPr/>
      <dgm:t>
        <a:bodyPr/>
        <a:lstStyle/>
        <a:p>
          <a:endParaRPr lang="en-US"/>
        </a:p>
      </dgm:t>
    </dgm:pt>
    <dgm:pt modelId="{E29775E3-4C4C-48F6-8023-81E8A6572CF6}">
      <dgm:prSet custT="1"/>
      <dgm:spPr/>
      <dgm:t>
        <a:bodyPr/>
        <a:lstStyle/>
        <a:p>
          <a:r>
            <a:rPr lang="en-US" sz="1800" dirty="0" smtClean="0"/>
            <a:t>Chest pain </a:t>
          </a:r>
          <a:endParaRPr lang="en-US" sz="1800" dirty="0"/>
        </a:p>
      </dgm:t>
    </dgm:pt>
    <dgm:pt modelId="{A47D40C0-7EBA-470F-8A97-76FBE71CE36C}" type="parTrans" cxnId="{0FFDE5AC-5B35-4302-A78F-CD0AAA0E32D4}">
      <dgm:prSet/>
      <dgm:spPr/>
      <dgm:t>
        <a:bodyPr/>
        <a:lstStyle/>
        <a:p>
          <a:endParaRPr lang="en-US"/>
        </a:p>
      </dgm:t>
    </dgm:pt>
    <dgm:pt modelId="{B4500B8F-546D-40E5-B95B-7EDD1C90FAAF}" type="sibTrans" cxnId="{0FFDE5AC-5B35-4302-A78F-CD0AAA0E32D4}">
      <dgm:prSet/>
      <dgm:spPr/>
      <dgm:t>
        <a:bodyPr/>
        <a:lstStyle/>
        <a:p>
          <a:endParaRPr lang="en-US"/>
        </a:p>
      </dgm:t>
    </dgm:pt>
    <dgm:pt modelId="{9D2F1213-D4E8-45CD-8D75-A699E3F98C64}">
      <dgm:prSet custT="1"/>
      <dgm:spPr/>
      <dgm:t>
        <a:bodyPr/>
        <a:lstStyle/>
        <a:p>
          <a:r>
            <a:rPr lang="en-US" sz="1800" dirty="0" smtClean="0"/>
            <a:t>Fatigue</a:t>
          </a:r>
          <a:endParaRPr lang="en-US" sz="1800" dirty="0"/>
        </a:p>
      </dgm:t>
    </dgm:pt>
    <dgm:pt modelId="{9A23DA85-0957-44B5-B953-F3D2D7F14D7D}" type="parTrans" cxnId="{0099A39E-59BA-40BE-B484-15D8B677CD84}">
      <dgm:prSet/>
      <dgm:spPr/>
      <dgm:t>
        <a:bodyPr/>
        <a:lstStyle/>
        <a:p>
          <a:endParaRPr lang="en-US"/>
        </a:p>
      </dgm:t>
    </dgm:pt>
    <dgm:pt modelId="{801F2AE6-6976-49B5-8B12-33C88D6A201B}" type="sibTrans" cxnId="{0099A39E-59BA-40BE-B484-15D8B677CD84}">
      <dgm:prSet/>
      <dgm:spPr/>
      <dgm:t>
        <a:bodyPr/>
        <a:lstStyle/>
        <a:p>
          <a:endParaRPr lang="en-US"/>
        </a:p>
      </dgm:t>
    </dgm:pt>
    <dgm:pt modelId="{28057B5C-D9A7-46E7-8112-40E6AFE6F308}">
      <dgm:prSet custT="1"/>
      <dgm:spPr/>
      <dgm:t>
        <a:bodyPr/>
        <a:lstStyle/>
        <a:p>
          <a:r>
            <a:rPr lang="en-US" sz="1800" dirty="0" smtClean="0"/>
            <a:t>Stomach upset </a:t>
          </a:r>
          <a:endParaRPr lang="en-US" sz="1800" dirty="0"/>
        </a:p>
      </dgm:t>
    </dgm:pt>
    <dgm:pt modelId="{F237CEBD-015E-429A-8C37-C19FD710D6D0}" type="parTrans" cxnId="{13AF1697-76F8-4B46-8F94-15B01B5E7AEA}">
      <dgm:prSet/>
      <dgm:spPr/>
      <dgm:t>
        <a:bodyPr/>
        <a:lstStyle/>
        <a:p>
          <a:endParaRPr lang="en-US"/>
        </a:p>
      </dgm:t>
    </dgm:pt>
    <dgm:pt modelId="{F11438BB-B5BD-4C86-99F2-ABF2BB5D2DC7}" type="sibTrans" cxnId="{13AF1697-76F8-4B46-8F94-15B01B5E7AEA}">
      <dgm:prSet/>
      <dgm:spPr/>
      <dgm:t>
        <a:bodyPr/>
        <a:lstStyle/>
        <a:p>
          <a:endParaRPr lang="en-US"/>
        </a:p>
      </dgm:t>
    </dgm:pt>
    <dgm:pt modelId="{92FB1A81-5268-4D04-B97A-7586405BCCFD}">
      <dgm:prSet custT="1"/>
      <dgm:spPr/>
      <dgm:t>
        <a:bodyPr/>
        <a:lstStyle/>
        <a:p>
          <a:endParaRPr lang="en-US" sz="1800" dirty="0" smtClean="0"/>
        </a:p>
      </dgm:t>
    </dgm:pt>
    <dgm:pt modelId="{16CDFB3C-6CEF-4E38-A29E-F6FAA5874930}" type="parTrans" cxnId="{CD8538A4-DD15-4245-804E-1C2B14015C0F}">
      <dgm:prSet/>
      <dgm:spPr/>
      <dgm:t>
        <a:bodyPr/>
        <a:lstStyle/>
        <a:p>
          <a:endParaRPr lang="en-US"/>
        </a:p>
      </dgm:t>
    </dgm:pt>
    <dgm:pt modelId="{49858978-2A44-456B-AE84-35D8BB961C79}" type="sibTrans" cxnId="{CD8538A4-DD15-4245-804E-1C2B14015C0F}">
      <dgm:prSet/>
      <dgm:spPr/>
      <dgm:t>
        <a:bodyPr/>
        <a:lstStyle/>
        <a:p>
          <a:endParaRPr lang="en-US"/>
        </a:p>
      </dgm:t>
    </dgm:pt>
    <dgm:pt modelId="{276A0079-AA4C-43E4-937D-C130C38CF27B}">
      <dgm:prSet custT="1"/>
      <dgm:spPr/>
      <dgm:t>
        <a:bodyPr/>
        <a:lstStyle/>
        <a:p>
          <a:endParaRPr lang="en-US" sz="1800" dirty="0" smtClean="0"/>
        </a:p>
      </dgm:t>
    </dgm:pt>
    <dgm:pt modelId="{E04412EC-6C06-47E7-BFA2-FC5A8A08FABC}" type="parTrans" cxnId="{010831AA-7CC6-4EBD-9AB0-44923ADBE7DE}">
      <dgm:prSet/>
      <dgm:spPr/>
      <dgm:t>
        <a:bodyPr/>
        <a:lstStyle/>
        <a:p>
          <a:endParaRPr lang="en-US"/>
        </a:p>
      </dgm:t>
    </dgm:pt>
    <dgm:pt modelId="{AF978CB4-98CA-4AC7-96C6-9258B8D455AA}" type="sibTrans" cxnId="{010831AA-7CC6-4EBD-9AB0-44923ADBE7DE}">
      <dgm:prSet/>
      <dgm:spPr/>
      <dgm:t>
        <a:bodyPr/>
        <a:lstStyle/>
        <a:p>
          <a:endParaRPr lang="en-US"/>
        </a:p>
      </dgm:t>
    </dgm:pt>
    <dgm:pt modelId="{5ACEFCB5-7674-46C9-981D-9CB08A5F78D8}">
      <dgm:prSet custT="1"/>
      <dgm:spPr/>
      <dgm:t>
        <a:bodyPr/>
        <a:lstStyle/>
        <a:p>
          <a:endParaRPr lang="en-US" sz="1800" dirty="0" smtClean="0"/>
        </a:p>
      </dgm:t>
    </dgm:pt>
    <dgm:pt modelId="{807CF24F-707A-4457-BACA-F659B8BCB04D}" type="parTrans" cxnId="{6F61F9F0-AF9D-4DF4-AE72-216118E710B5}">
      <dgm:prSet/>
      <dgm:spPr/>
      <dgm:t>
        <a:bodyPr/>
        <a:lstStyle/>
        <a:p>
          <a:endParaRPr lang="en-US"/>
        </a:p>
      </dgm:t>
    </dgm:pt>
    <dgm:pt modelId="{949A3946-9613-40C0-BD35-39A69956BA22}" type="sibTrans" cxnId="{6F61F9F0-AF9D-4DF4-AE72-216118E710B5}">
      <dgm:prSet/>
      <dgm:spPr/>
      <dgm:t>
        <a:bodyPr/>
        <a:lstStyle/>
        <a:p>
          <a:endParaRPr lang="en-US"/>
        </a:p>
      </dgm:t>
    </dgm:pt>
    <dgm:pt modelId="{E712F79D-0042-4CB2-BB36-7F2D4EB9E5B8}">
      <dgm:prSet phldrT="[Text]" custT="1"/>
      <dgm:spPr/>
      <dgm:t>
        <a:bodyPr/>
        <a:lstStyle/>
        <a:p>
          <a:r>
            <a:rPr lang="en-US" sz="1800" dirty="0" smtClean="0"/>
            <a:t>Anxiety </a:t>
          </a:r>
          <a:endParaRPr lang="en-US" sz="1800" dirty="0"/>
        </a:p>
      </dgm:t>
    </dgm:pt>
    <dgm:pt modelId="{1178FD9B-A0C8-48B0-B93E-0F67BFFFC5BB}" type="parTrans" cxnId="{8A9445F6-9E2E-4FE8-9483-E2CF563E1AA4}">
      <dgm:prSet/>
      <dgm:spPr/>
      <dgm:t>
        <a:bodyPr/>
        <a:lstStyle/>
        <a:p>
          <a:endParaRPr lang="en-US"/>
        </a:p>
      </dgm:t>
    </dgm:pt>
    <dgm:pt modelId="{F9F21083-890D-48AA-90B8-DE09D9E27807}" type="sibTrans" cxnId="{8A9445F6-9E2E-4FE8-9483-E2CF563E1AA4}">
      <dgm:prSet/>
      <dgm:spPr/>
      <dgm:t>
        <a:bodyPr/>
        <a:lstStyle/>
        <a:p>
          <a:endParaRPr lang="en-US"/>
        </a:p>
      </dgm:t>
    </dgm:pt>
    <dgm:pt modelId="{1A64BC1A-2EC9-407C-B468-B5FC0E0BD5A8}">
      <dgm:prSet phldrT="[Text]" custT="1"/>
      <dgm:spPr/>
      <dgm:t>
        <a:bodyPr/>
        <a:lstStyle/>
        <a:p>
          <a:r>
            <a:rPr lang="en-US" sz="1800" dirty="0" smtClean="0"/>
            <a:t>Feelings of helplessness and hopelessness</a:t>
          </a:r>
          <a:endParaRPr lang="en-US" sz="1800" dirty="0"/>
        </a:p>
      </dgm:t>
    </dgm:pt>
    <dgm:pt modelId="{ABE5D744-2913-45D4-A3D0-144DA23321C1}" type="parTrans" cxnId="{EA954D12-FFE3-4767-BB11-24057E5C3779}">
      <dgm:prSet/>
      <dgm:spPr/>
      <dgm:t>
        <a:bodyPr/>
        <a:lstStyle/>
        <a:p>
          <a:endParaRPr lang="en-US"/>
        </a:p>
      </dgm:t>
    </dgm:pt>
    <dgm:pt modelId="{F74FB067-91BC-4BC9-A23D-21ED7D9332E7}" type="sibTrans" cxnId="{EA954D12-FFE3-4767-BB11-24057E5C3779}">
      <dgm:prSet/>
      <dgm:spPr/>
      <dgm:t>
        <a:bodyPr/>
        <a:lstStyle/>
        <a:p>
          <a:endParaRPr lang="en-US"/>
        </a:p>
      </dgm:t>
    </dgm:pt>
    <dgm:pt modelId="{27BA9753-9E66-4CBC-908A-5D1B86D695E7}">
      <dgm:prSet phldrT="[Text]" custT="1"/>
      <dgm:spPr/>
      <dgm:t>
        <a:bodyPr/>
        <a:lstStyle/>
        <a:p>
          <a:r>
            <a:rPr lang="en-US" sz="1800" dirty="0" smtClean="0"/>
            <a:t>Feelings of restlessness</a:t>
          </a:r>
          <a:endParaRPr lang="en-US" sz="1800" dirty="0"/>
        </a:p>
      </dgm:t>
    </dgm:pt>
    <dgm:pt modelId="{676E6B92-F50E-445D-A61C-F43D3323FA26}" type="parTrans" cxnId="{7E2A796C-D101-4FDC-81E2-53B3C8B6E044}">
      <dgm:prSet/>
      <dgm:spPr/>
      <dgm:t>
        <a:bodyPr/>
        <a:lstStyle/>
        <a:p>
          <a:endParaRPr lang="en-US"/>
        </a:p>
      </dgm:t>
    </dgm:pt>
    <dgm:pt modelId="{FB3B9FA2-EA6E-45B7-8F1A-8AC1750EEF1A}" type="sibTrans" cxnId="{7E2A796C-D101-4FDC-81E2-53B3C8B6E044}">
      <dgm:prSet/>
      <dgm:spPr/>
      <dgm:t>
        <a:bodyPr/>
        <a:lstStyle/>
        <a:p>
          <a:endParaRPr lang="en-US"/>
        </a:p>
      </dgm:t>
    </dgm:pt>
    <dgm:pt modelId="{5395E572-1E01-478E-856F-7326870853B8}">
      <dgm:prSet phldrT="[Text]" custT="1"/>
      <dgm:spPr/>
      <dgm:t>
        <a:bodyPr/>
        <a:lstStyle/>
        <a:p>
          <a:r>
            <a:rPr lang="en-US" sz="1800" dirty="0" smtClean="0"/>
            <a:t>Lack of motivation or focus for interests or hobbies</a:t>
          </a:r>
          <a:endParaRPr lang="en-US" sz="1800" dirty="0"/>
        </a:p>
      </dgm:t>
    </dgm:pt>
    <dgm:pt modelId="{F6D89646-B024-42F7-A9F1-6E53F23A9FB7}" type="parTrans" cxnId="{DA9A5653-4E87-42C0-A573-4EB15C5276DD}">
      <dgm:prSet/>
      <dgm:spPr/>
      <dgm:t>
        <a:bodyPr/>
        <a:lstStyle/>
        <a:p>
          <a:endParaRPr lang="en-US"/>
        </a:p>
      </dgm:t>
    </dgm:pt>
    <dgm:pt modelId="{86A6AC12-6D8F-4CC8-96CE-69683AE19BB0}" type="sibTrans" cxnId="{DA9A5653-4E87-42C0-A573-4EB15C5276DD}">
      <dgm:prSet/>
      <dgm:spPr/>
      <dgm:t>
        <a:bodyPr/>
        <a:lstStyle/>
        <a:p>
          <a:endParaRPr lang="en-US"/>
        </a:p>
      </dgm:t>
    </dgm:pt>
    <dgm:pt modelId="{D438F07E-66A6-4488-AEC4-87411BA539EB}">
      <dgm:prSet phldrT="[Text]" custT="1"/>
      <dgm:spPr/>
      <dgm:t>
        <a:bodyPr/>
        <a:lstStyle/>
        <a:p>
          <a:r>
            <a:rPr lang="en-US" sz="1800" dirty="0" smtClean="0"/>
            <a:t>Feeling overwhelmed </a:t>
          </a:r>
          <a:endParaRPr lang="en-US" sz="1800" dirty="0"/>
        </a:p>
      </dgm:t>
    </dgm:pt>
    <dgm:pt modelId="{BB9608FC-ACE2-4FFF-AEDE-9DB3FB276569}" type="parTrans" cxnId="{74B52870-6A1F-4AA4-816A-E2861E8CAF2B}">
      <dgm:prSet/>
      <dgm:spPr/>
      <dgm:t>
        <a:bodyPr/>
        <a:lstStyle/>
        <a:p>
          <a:endParaRPr lang="en-US"/>
        </a:p>
      </dgm:t>
    </dgm:pt>
    <dgm:pt modelId="{2C0588AE-0956-4685-AE43-4C30C96191ED}" type="sibTrans" cxnId="{74B52870-6A1F-4AA4-816A-E2861E8CAF2B}">
      <dgm:prSet/>
      <dgm:spPr/>
      <dgm:t>
        <a:bodyPr/>
        <a:lstStyle/>
        <a:p>
          <a:endParaRPr lang="en-US"/>
        </a:p>
      </dgm:t>
    </dgm:pt>
    <dgm:pt modelId="{41EF94AA-F86E-4290-909A-6DF8F3047576}">
      <dgm:prSet phldrT="[Text]" custT="1"/>
      <dgm:spPr/>
      <dgm:t>
        <a:bodyPr/>
        <a:lstStyle/>
        <a:p>
          <a:r>
            <a:rPr lang="en-US" sz="1800" dirty="0" smtClean="0"/>
            <a:t>Irritability or anger</a:t>
          </a:r>
          <a:endParaRPr lang="en-US" sz="1800" dirty="0"/>
        </a:p>
      </dgm:t>
    </dgm:pt>
    <dgm:pt modelId="{3F975301-F580-4779-8009-6BF3CF4F1D36}" type="parTrans" cxnId="{1791C4B1-9FD7-42A7-8B11-FC0B9C3B47CE}">
      <dgm:prSet/>
      <dgm:spPr/>
      <dgm:t>
        <a:bodyPr/>
        <a:lstStyle/>
        <a:p>
          <a:endParaRPr lang="en-US"/>
        </a:p>
      </dgm:t>
    </dgm:pt>
    <dgm:pt modelId="{CC1AA5D9-0294-48B4-94E4-4EDDCB5B949B}" type="sibTrans" cxnId="{1791C4B1-9FD7-42A7-8B11-FC0B9C3B47CE}">
      <dgm:prSet/>
      <dgm:spPr/>
      <dgm:t>
        <a:bodyPr/>
        <a:lstStyle/>
        <a:p>
          <a:endParaRPr lang="en-US"/>
        </a:p>
      </dgm:t>
    </dgm:pt>
    <dgm:pt modelId="{C963FF41-0FC8-42CB-B015-D9D99C497AC9}">
      <dgm:prSet phldrT="[Text]" custT="1"/>
      <dgm:spPr/>
      <dgm:t>
        <a:bodyPr/>
        <a:lstStyle/>
        <a:p>
          <a:r>
            <a:rPr lang="en-US" sz="1800" dirty="0" smtClean="0"/>
            <a:t>Sadness or depression </a:t>
          </a:r>
          <a:endParaRPr lang="en-US" sz="1800" dirty="0"/>
        </a:p>
      </dgm:t>
    </dgm:pt>
    <dgm:pt modelId="{A8A9C536-C710-44B2-8FAB-628A36EBC50F}" type="parTrans" cxnId="{61B948D0-D7C1-4B51-909F-D83D4FACC213}">
      <dgm:prSet/>
      <dgm:spPr/>
      <dgm:t>
        <a:bodyPr/>
        <a:lstStyle/>
        <a:p>
          <a:endParaRPr lang="en-US"/>
        </a:p>
      </dgm:t>
    </dgm:pt>
    <dgm:pt modelId="{8F1804AC-BE13-4427-A359-529B2A92FFF6}" type="sibTrans" cxnId="{61B948D0-D7C1-4B51-909F-D83D4FACC213}">
      <dgm:prSet/>
      <dgm:spPr/>
      <dgm:t>
        <a:bodyPr/>
        <a:lstStyle/>
        <a:p>
          <a:endParaRPr lang="en-US"/>
        </a:p>
      </dgm:t>
    </dgm:pt>
    <dgm:pt modelId="{1CDE1699-D2AF-4779-B73D-1834D56B8404}">
      <dgm:prSet custT="1"/>
      <dgm:spPr/>
      <dgm:t>
        <a:bodyPr/>
        <a:lstStyle/>
        <a:p>
          <a:r>
            <a:rPr lang="en-US" sz="1800" dirty="0" smtClean="0"/>
            <a:t>Weight gain</a:t>
          </a:r>
          <a:endParaRPr lang="en-US" sz="1800" dirty="0"/>
        </a:p>
      </dgm:t>
    </dgm:pt>
    <dgm:pt modelId="{E3EB9D7C-6EC7-482B-B8BD-A35982624618}" type="parTrans" cxnId="{9B4F3C9F-DDA4-4938-AD3C-6BFA606E58BF}">
      <dgm:prSet/>
      <dgm:spPr/>
      <dgm:t>
        <a:bodyPr/>
        <a:lstStyle/>
        <a:p>
          <a:endParaRPr lang="en-US"/>
        </a:p>
      </dgm:t>
    </dgm:pt>
    <dgm:pt modelId="{9A7381A5-0FF5-4746-A0E6-98201F5BE13F}" type="sibTrans" cxnId="{9B4F3C9F-DDA4-4938-AD3C-6BFA606E58BF}">
      <dgm:prSet/>
      <dgm:spPr/>
      <dgm:t>
        <a:bodyPr/>
        <a:lstStyle/>
        <a:p>
          <a:endParaRPr lang="en-US"/>
        </a:p>
      </dgm:t>
    </dgm:pt>
    <dgm:pt modelId="{5223E095-E3CA-4C16-8531-2695B8C6AB21}">
      <dgm:prSet custT="1"/>
      <dgm:spPr/>
      <dgm:t>
        <a:bodyPr/>
        <a:lstStyle/>
        <a:p>
          <a:r>
            <a:rPr lang="en-US" sz="1800" dirty="0" smtClean="0"/>
            <a:t>Increased use of tobacco, alcohol, drugs </a:t>
          </a:r>
          <a:endParaRPr lang="en-US" sz="1800" dirty="0"/>
        </a:p>
      </dgm:t>
    </dgm:pt>
    <dgm:pt modelId="{32894DAA-B635-40A9-AF41-CD27384D6DF7}" type="parTrans" cxnId="{BFB5E90A-5E48-4FEF-A65F-6D62F7FA0546}">
      <dgm:prSet/>
      <dgm:spPr/>
      <dgm:t>
        <a:bodyPr/>
        <a:lstStyle/>
        <a:p>
          <a:endParaRPr lang="en-US"/>
        </a:p>
      </dgm:t>
    </dgm:pt>
    <dgm:pt modelId="{970BC2BA-3B5A-4A9C-9960-C8E392D41756}" type="sibTrans" cxnId="{BFB5E90A-5E48-4FEF-A65F-6D62F7FA0546}">
      <dgm:prSet/>
      <dgm:spPr/>
      <dgm:t>
        <a:bodyPr/>
        <a:lstStyle/>
        <a:p>
          <a:endParaRPr lang="en-US"/>
        </a:p>
      </dgm:t>
    </dgm:pt>
    <dgm:pt modelId="{380BB682-7F26-4035-834D-A5A425C8D1E2}">
      <dgm:prSet phldrT="[Text]" custT="1"/>
      <dgm:spPr/>
      <dgm:t>
        <a:bodyPr/>
        <a:lstStyle/>
        <a:p>
          <a:r>
            <a:rPr lang="en-US" sz="1800" dirty="0" smtClean="0"/>
            <a:t>Minimizing the work</a:t>
          </a:r>
          <a:endParaRPr lang="en-US" sz="1800" dirty="0"/>
        </a:p>
      </dgm:t>
    </dgm:pt>
    <dgm:pt modelId="{2037EE69-02EC-445B-96B7-B27A46A20EEF}" type="parTrans" cxnId="{35B58D3D-0B4D-4327-88A7-8E988957DC62}">
      <dgm:prSet/>
      <dgm:spPr/>
      <dgm:t>
        <a:bodyPr/>
        <a:lstStyle/>
        <a:p>
          <a:endParaRPr lang="en-US"/>
        </a:p>
      </dgm:t>
    </dgm:pt>
    <dgm:pt modelId="{82A596E2-7244-418A-83E0-969041E029ED}" type="sibTrans" cxnId="{35B58D3D-0B4D-4327-88A7-8E988957DC62}">
      <dgm:prSet/>
      <dgm:spPr/>
      <dgm:t>
        <a:bodyPr/>
        <a:lstStyle/>
        <a:p>
          <a:endParaRPr lang="en-US"/>
        </a:p>
      </dgm:t>
    </dgm:pt>
    <dgm:pt modelId="{87CAB8E0-31F8-4C4D-BFFE-43FF83373AA9}">
      <dgm:prSet custT="1"/>
      <dgm:spPr/>
      <dgm:t>
        <a:bodyPr/>
        <a:lstStyle/>
        <a:p>
          <a:r>
            <a:rPr lang="en-US" sz="1800" dirty="0" smtClean="0"/>
            <a:t>Stop hanging out with friends and loved ones </a:t>
          </a:r>
        </a:p>
      </dgm:t>
    </dgm:pt>
    <dgm:pt modelId="{AB8201CD-65B5-45D8-B7C0-4B60198EB857}" type="parTrans" cxnId="{56FFDBE8-CEB7-4BA2-B70D-BDA27F826525}">
      <dgm:prSet/>
      <dgm:spPr/>
      <dgm:t>
        <a:bodyPr/>
        <a:lstStyle/>
        <a:p>
          <a:endParaRPr lang="en-US"/>
        </a:p>
      </dgm:t>
    </dgm:pt>
    <dgm:pt modelId="{2B1577D5-EE8C-4B1D-B05B-B332FC5BBC6C}" type="sibTrans" cxnId="{56FFDBE8-CEB7-4BA2-B70D-BDA27F826525}">
      <dgm:prSet/>
      <dgm:spPr/>
      <dgm:t>
        <a:bodyPr/>
        <a:lstStyle/>
        <a:p>
          <a:endParaRPr lang="en-US"/>
        </a:p>
      </dgm:t>
    </dgm:pt>
    <dgm:pt modelId="{B91F7DFF-A156-4FF4-9A84-88D5D65AAF7E}" type="pres">
      <dgm:prSet presAssocID="{8267D8CA-F58B-41AF-9CB1-27882A980E0A}" presName="Name0" presStyleCnt="0">
        <dgm:presLayoutVars>
          <dgm:dir/>
          <dgm:animLvl val="lvl"/>
          <dgm:resizeHandles val="exact"/>
        </dgm:presLayoutVars>
      </dgm:prSet>
      <dgm:spPr/>
      <dgm:t>
        <a:bodyPr/>
        <a:lstStyle/>
        <a:p>
          <a:endParaRPr lang="en-US"/>
        </a:p>
      </dgm:t>
    </dgm:pt>
    <dgm:pt modelId="{B4AA7AF1-DD69-4F0C-AE25-B5C04A3D5CCD}" type="pres">
      <dgm:prSet presAssocID="{8AAEBF5B-321A-4EA6-AF1F-B55D35E2AF6F}" presName="composite" presStyleCnt="0"/>
      <dgm:spPr/>
      <dgm:t>
        <a:bodyPr/>
        <a:lstStyle/>
        <a:p>
          <a:endParaRPr lang="en-US"/>
        </a:p>
      </dgm:t>
    </dgm:pt>
    <dgm:pt modelId="{3C507CD6-9D7E-4C42-AA02-2887FD5D5390}" type="pres">
      <dgm:prSet presAssocID="{8AAEBF5B-321A-4EA6-AF1F-B55D35E2AF6F}" presName="parTx" presStyleLbl="alignNode1" presStyleIdx="0" presStyleCnt="4" custScaleX="125764">
        <dgm:presLayoutVars>
          <dgm:chMax val="0"/>
          <dgm:chPref val="0"/>
          <dgm:bulletEnabled val="1"/>
        </dgm:presLayoutVars>
      </dgm:prSet>
      <dgm:spPr/>
      <dgm:t>
        <a:bodyPr/>
        <a:lstStyle/>
        <a:p>
          <a:endParaRPr lang="en-US"/>
        </a:p>
      </dgm:t>
    </dgm:pt>
    <dgm:pt modelId="{9BAE9C74-9E88-4692-8FF6-D6EA72928FEA}" type="pres">
      <dgm:prSet presAssocID="{8AAEBF5B-321A-4EA6-AF1F-B55D35E2AF6F}" presName="desTx" presStyleLbl="alignAccFollowNode1" presStyleIdx="0" presStyleCnt="4" custScaleX="124801">
        <dgm:presLayoutVars>
          <dgm:bulletEnabled val="1"/>
        </dgm:presLayoutVars>
      </dgm:prSet>
      <dgm:spPr/>
      <dgm:t>
        <a:bodyPr/>
        <a:lstStyle/>
        <a:p>
          <a:endParaRPr lang="en-US"/>
        </a:p>
      </dgm:t>
    </dgm:pt>
    <dgm:pt modelId="{6E3CBAC3-9552-4F38-BFE7-DA28D770B7DE}" type="pres">
      <dgm:prSet presAssocID="{C3863513-0DC6-40D1-9450-193F37942234}" presName="space" presStyleCnt="0"/>
      <dgm:spPr/>
      <dgm:t>
        <a:bodyPr/>
        <a:lstStyle/>
        <a:p>
          <a:endParaRPr lang="en-US"/>
        </a:p>
      </dgm:t>
    </dgm:pt>
    <dgm:pt modelId="{5CE1485B-B79F-416E-A66A-841C8B1C1E2A}" type="pres">
      <dgm:prSet presAssocID="{96C14F54-6EA8-4539-91C0-80E617CA85A0}" presName="composite" presStyleCnt="0"/>
      <dgm:spPr/>
      <dgm:t>
        <a:bodyPr/>
        <a:lstStyle/>
        <a:p>
          <a:endParaRPr lang="en-US"/>
        </a:p>
      </dgm:t>
    </dgm:pt>
    <dgm:pt modelId="{85B94EDD-963C-4DEE-AA16-32E316CD4423}" type="pres">
      <dgm:prSet presAssocID="{96C14F54-6EA8-4539-91C0-80E617CA85A0}" presName="parTx" presStyleLbl="alignNode1" presStyleIdx="1" presStyleCnt="4" custScaleX="137703">
        <dgm:presLayoutVars>
          <dgm:chMax val="0"/>
          <dgm:chPref val="0"/>
          <dgm:bulletEnabled val="1"/>
        </dgm:presLayoutVars>
      </dgm:prSet>
      <dgm:spPr/>
      <dgm:t>
        <a:bodyPr/>
        <a:lstStyle/>
        <a:p>
          <a:endParaRPr lang="en-US"/>
        </a:p>
      </dgm:t>
    </dgm:pt>
    <dgm:pt modelId="{966B3A0C-9176-4EEC-A80D-16010D871738}" type="pres">
      <dgm:prSet presAssocID="{96C14F54-6EA8-4539-91C0-80E617CA85A0}" presName="desTx" presStyleLbl="alignAccFollowNode1" presStyleIdx="1" presStyleCnt="4" custScaleX="133968">
        <dgm:presLayoutVars>
          <dgm:bulletEnabled val="1"/>
        </dgm:presLayoutVars>
      </dgm:prSet>
      <dgm:spPr/>
      <dgm:t>
        <a:bodyPr/>
        <a:lstStyle/>
        <a:p>
          <a:endParaRPr lang="en-US"/>
        </a:p>
      </dgm:t>
    </dgm:pt>
    <dgm:pt modelId="{68DAA280-15E6-47FF-B1F9-CDB198817E42}" type="pres">
      <dgm:prSet presAssocID="{37771918-68E9-4471-A178-960892CD10E0}" presName="space" presStyleCnt="0"/>
      <dgm:spPr/>
      <dgm:t>
        <a:bodyPr/>
        <a:lstStyle/>
        <a:p>
          <a:endParaRPr lang="en-US"/>
        </a:p>
      </dgm:t>
    </dgm:pt>
    <dgm:pt modelId="{23273BD8-8337-400E-9238-7048D21C7EAB}" type="pres">
      <dgm:prSet presAssocID="{E679B7A4-CB55-4498-A76F-72F4FB18B8DC}" presName="composite" presStyleCnt="0"/>
      <dgm:spPr/>
      <dgm:t>
        <a:bodyPr/>
        <a:lstStyle/>
        <a:p>
          <a:endParaRPr lang="en-US"/>
        </a:p>
      </dgm:t>
    </dgm:pt>
    <dgm:pt modelId="{5F3B014D-4320-4189-9993-221B8224A61D}" type="pres">
      <dgm:prSet presAssocID="{E679B7A4-CB55-4498-A76F-72F4FB18B8DC}" presName="parTx" presStyleLbl="alignNode1" presStyleIdx="2" presStyleCnt="4" custScaleX="150766" custLinFactNeighborX="-847" custLinFactNeighborY="-5145">
        <dgm:presLayoutVars>
          <dgm:chMax val="0"/>
          <dgm:chPref val="0"/>
          <dgm:bulletEnabled val="1"/>
        </dgm:presLayoutVars>
      </dgm:prSet>
      <dgm:spPr/>
      <dgm:t>
        <a:bodyPr/>
        <a:lstStyle/>
        <a:p>
          <a:endParaRPr lang="en-US"/>
        </a:p>
      </dgm:t>
    </dgm:pt>
    <dgm:pt modelId="{B7376C32-8280-438E-AE4E-BD1FCF185168}" type="pres">
      <dgm:prSet presAssocID="{E679B7A4-CB55-4498-A76F-72F4FB18B8DC}" presName="desTx" presStyleLbl="alignAccFollowNode1" presStyleIdx="2" presStyleCnt="4" custScaleX="146652" custLinFactNeighborX="1796" custLinFactNeighborY="-481">
        <dgm:presLayoutVars>
          <dgm:bulletEnabled val="1"/>
        </dgm:presLayoutVars>
      </dgm:prSet>
      <dgm:spPr/>
      <dgm:t>
        <a:bodyPr/>
        <a:lstStyle/>
        <a:p>
          <a:endParaRPr lang="en-US"/>
        </a:p>
      </dgm:t>
    </dgm:pt>
    <dgm:pt modelId="{7AE9CF34-068F-4E2D-8207-A47A2AD27136}" type="pres">
      <dgm:prSet presAssocID="{277438F6-2534-4846-9B8D-88C90E7BB4AB}" presName="space" presStyleCnt="0"/>
      <dgm:spPr/>
      <dgm:t>
        <a:bodyPr/>
        <a:lstStyle/>
        <a:p>
          <a:endParaRPr lang="en-US"/>
        </a:p>
      </dgm:t>
    </dgm:pt>
    <dgm:pt modelId="{74F488FA-D856-4093-830B-1F7AA282221D}" type="pres">
      <dgm:prSet presAssocID="{55A8932E-3EBA-4D4A-95B4-4EE0D9E8E03F}" presName="composite" presStyleCnt="0"/>
      <dgm:spPr/>
      <dgm:t>
        <a:bodyPr/>
        <a:lstStyle/>
        <a:p>
          <a:endParaRPr lang="en-US"/>
        </a:p>
      </dgm:t>
    </dgm:pt>
    <dgm:pt modelId="{E0977156-72FC-4851-B341-EFD83D0B01C8}" type="pres">
      <dgm:prSet presAssocID="{55A8932E-3EBA-4D4A-95B4-4EE0D9E8E03F}" presName="parTx" presStyleLbl="alignNode1" presStyleIdx="3" presStyleCnt="4" custScaleX="148890">
        <dgm:presLayoutVars>
          <dgm:chMax val="0"/>
          <dgm:chPref val="0"/>
          <dgm:bulletEnabled val="1"/>
        </dgm:presLayoutVars>
      </dgm:prSet>
      <dgm:spPr/>
      <dgm:t>
        <a:bodyPr/>
        <a:lstStyle/>
        <a:p>
          <a:endParaRPr lang="en-US"/>
        </a:p>
      </dgm:t>
    </dgm:pt>
    <dgm:pt modelId="{1B368455-16F1-4DA0-B332-6F1C03221B10}" type="pres">
      <dgm:prSet presAssocID="{55A8932E-3EBA-4D4A-95B4-4EE0D9E8E03F}" presName="desTx" presStyleLbl="alignAccFollowNode1" presStyleIdx="3" presStyleCnt="4" custScaleX="151950" custLinFactNeighborX="1870" custLinFactNeighborY="2">
        <dgm:presLayoutVars>
          <dgm:bulletEnabled val="1"/>
        </dgm:presLayoutVars>
      </dgm:prSet>
      <dgm:spPr/>
      <dgm:t>
        <a:bodyPr/>
        <a:lstStyle/>
        <a:p>
          <a:endParaRPr lang="en-US"/>
        </a:p>
      </dgm:t>
    </dgm:pt>
  </dgm:ptLst>
  <dgm:cxnLst>
    <dgm:cxn modelId="{61B948D0-D7C1-4B51-909F-D83D4FACC213}" srcId="{E679B7A4-CB55-4498-A76F-72F4FB18B8DC}" destId="{C963FF41-0FC8-42CB-B015-D9D99C497AC9}" srcOrd="6" destOrd="0" parTransId="{A8A9C536-C710-44B2-8FAB-628A36EBC50F}" sibTransId="{8F1804AC-BE13-4427-A359-529B2A92FFF6}"/>
    <dgm:cxn modelId="{6D7BE1E1-4AFB-44D1-9AEE-5D516306F83F}" srcId="{96C14F54-6EA8-4539-91C0-80E617CA85A0}" destId="{37BD281D-3F6F-4133-A384-B789883FECB0}" srcOrd="0" destOrd="0" parTransId="{5A076111-97F6-48C0-9226-8A581968CFDC}" sibTransId="{0C6DAAD9-8E58-48E2-BF6B-C3F1A4623B00}"/>
    <dgm:cxn modelId="{BFBCDD92-FC52-48CF-A060-118DEC8F4C8F}" type="presOf" srcId="{767F9365-F872-4A5A-A7FE-722DB51CB215}" destId="{9BAE9C74-9E88-4692-8FF6-D6EA72928FEA}" srcOrd="0" destOrd="4" presId="urn:microsoft.com/office/officeart/2005/8/layout/hList1"/>
    <dgm:cxn modelId="{DA9A5653-4E87-42C0-A573-4EB15C5276DD}" srcId="{E679B7A4-CB55-4498-A76F-72F4FB18B8DC}" destId="{5395E572-1E01-478E-856F-7326870853B8}" srcOrd="3" destOrd="0" parTransId="{F6D89646-B024-42F7-A9F1-6E53F23A9FB7}" sibTransId="{86A6AC12-6D8F-4CC8-96CE-69683AE19BB0}"/>
    <dgm:cxn modelId="{EA954D12-FFE3-4767-BB11-24057E5C3779}" srcId="{E679B7A4-CB55-4498-A76F-72F4FB18B8DC}" destId="{1A64BC1A-2EC9-407C-B468-B5FC0E0BD5A8}" srcOrd="1" destOrd="0" parTransId="{ABE5D744-2913-45D4-A3D0-144DA23321C1}" sibTransId="{F74FB067-91BC-4BC9-A23D-21ED7D9332E7}"/>
    <dgm:cxn modelId="{CF856EE1-D569-46EC-99D2-8B195CF8983B}" srcId="{8AAEBF5B-321A-4EA6-AF1F-B55D35E2AF6F}" destId="{56DDCEEB-D5C2-410D-8125-A411A003083A}" srcOrd="3" destOrd="0" parTransId="{60C80A54-938D-4F3B-9F0E-9917FE157E8C}" sibTransId="{1D504045-4406-4705-936E-85AB9A817709}"/>
    <dgm:cxn modelId="{B4599373-B92B-4E32-92E6-EAC9AA01F715}" type="presOf" srcId="{E679B7A4-CB55-4498-A76F-72F4FB18B8DC}" destId="{5F3B014D-4320-4189-9993-221B8224A61D}" srcOrd="0" destOrd="0" presId="urn:microsoft.com/office/officeart/2005/8/layout/hList1"/>
    <dgm:cxn modelId="{9710E736-A80C-40B7-B790-96893075E435}" type="presOf" srcId="{41EF94AA-F86E-4290-909A-6DF8F3047576}" destId="{B7376C32-8280-438E-AE4E-BD1FCF185168}" srcOrd="0" destOrd="5" presId="urn:microsoft.com/office/officeart/2005/8/layout/hList1"/>
    <dgm:cxn modelId="{8A9445F6-9E2E-4FE8-9483-E2CF563E1AA4}" srcId="{E679B7A4-CB55-4498-A76F-72F4FB18B8DC}" destId="{E712F79D-0042-4CB2-BB36-7F2D4EB9E5B8}" srcOrd="0" destOrd="0" parTransId="{1178FD9B-A0C8-48B0-B93E-0F67BFFFC5BB}" sibTransId="{F9F21083-890D-48AA-90B8-DE09D9E27807}"/>
    <dgm:cxn modelId="{BFB5E90A-5E48-4FEF-A65F-6D62F7FA0546}" srcId="{55A8932E-3EBA-4D4A-95B4-4EE0D9E8E03F}" destId="{5223E095-E3CA-4C16-8531-2695B8C6AB21}" srcOrd="8" destOrd="0" parTransId="{32894DAA-B635-40A9-AF41-CD27384D6DF7}" sibTransId="{970BC2BA-3B5A-4A9C-9960-C8E392D41756}"/>
    <dgm:cxn modelId="{C817025B-9E37-49B8-8CC6-9BBA45B042A7}" type="presOf" srcId="{D438F07E-66A6-4488-AEC4-87411BA539EB}" destId="{B7376C32-8280-438E-AE4E-BD1FCF185168}" srcOrd="0" destOrd="4" presId="urn:microsoft.com/office/officeart/2005/8/layout/hList1"/>
    <dgm:cxn modelId="{CB87E8CD-7A2A-4F5B-B4DB-93D2533F57A7}" type="presOf" srcId="{5395E572-1E01-478E-856F-7326870853B8}" destId="{B7376C32-8280-438E-AE4E-BD1FCF185168}" srcOrd="0" destOrd="3" presId="urn:microsoft.com/office/officeart/2005/8/layout/hList1"/>
    <dgm:cxn modelId="{44D261D5-47CE-4BB8-A2A2-364752C3E4A0}" type="presOf" srcId="{92488EF4-86D3-472B-9B26-6207BF37A56A}" destId="{9BAE9C74-9E88-4692-8FF6-D6EA72928FEA}" srcOrd="0" destOrd="2" presId="urn:microsoft.com/office/officeart/2005/8/layout/hList1"/>
    <dgm:cxn modelId="{010831AA-7CC6-4EBD-9AB0-44923ADBE7DE}" srcId="{E679B7A4-CB55-4498-A76F-72F4FB18B8DC}" destId="{276A0079-AA4C-43E4-937D-C130C38CF27B}" srcOrd="8" destOrd="0" parTransId="{E04412EC-6C06-47E7-BFA2-FC5A8A08FABC}" sibTransId="{AF978CB4-98CA-4AC7-96C6-9258B8D455AA}"/>
    <dgm:cxn modelId="{09D35751-06AE-4BFE-A258-85ADC053AEAA}" srcId="{55A8932E-3EBA-4D4A-95B4-4EE0D9E8E03F}" destId="{B1C23727-808F-4200-AF07-4CD46D1DFAF8}" srcOrd="1" destOrd="0" parTransId="{C562DBB4-C277-4FF5-9AB1-7CB0D075CD11}" sibTransId="{6527DBAA-0B81-4309-8592-36EB00E2F0C6}"/>
    <dgm:cxn modelId="{D2C38AC7-2280-48B3-954E-8F03C741DC04}" type="presOf" srcId="{1CDE1699-D2AF-4779-B73D-1834D56B8404}" destId="{1B368455-16F1-4DA0-B332-6F1C03221B10}" srcOrd="0" destOrd="7" presId="urn:microsoft.com/office/officeart/2005/8/layout/hList1"/>
    <dgm:cxn modelId="{A61CBEB8-5779-4E92-9FC5-7294C2A24170}" srcId="{8267D8CA-F58B-41AF-9CB1-27882A980E0A}" destId="{55A8932E-3EBA-4D4A-95B4-4EE0D9E8E03F}" srcOrd="3" destOrd="0" parTransId="{92E202ED-0D52-4C96-AF09-B43EDECBC89A}" sibTransId="{9DE64416-7A5C-46DC-8FAD-7AEE7802FD84}"/>
    <dgm:cxn modelId="{9B4F3C9F-DDA4-4938-AD3C-6BFA606E58BF}" srcId="{55A8932E-3EBA-4D4A-95B4-4EE0D9E8E03F}" destId="{1CDE1699-D2AF-4779-B73D-1834D56B8404}" srcOrd="7" destOrd="0" parTransId="{E3EB9D7C-6EC7-482B-B8BD-A35982624618}" sibTransId="{9A7381A5-0FF5-4746-A0E6-98201F5BE13F}"/>
    <dgm:cxn modelId="{43C16EB2-4425-4CDD-89E1-261B861A779F}" type="presOf" srcId="{B1C23727-808F-4200-AF07-4CD46D1DFAF8}" destId="{1B368455-16F1-4DA0-B332-6F1C03221B10}" srcOrd="0" destOrd="1" presId="urn:microsoft.com/office/officeart/2005/8/layout/hList1"/>
    <dgm:cxn modelId="{7F74FD1E-ADA5-4BD1-AC4B-94C1A0593FC3}" type="presOf" srcId="{EF475703-1CEF-4699-BBE9-0CE7813987B3}" destId="{1B368455-16F1-4DA0-B332-6F1C03221B10}" srcOrd="0" destOrd="0" presId="urn:microsoft.com/office/officeart/2005/8/layout/hList1"/>
    <dgm:cxn modelId="{75187BEF-6A4F-4716-8B01-641FE19CC96E}" type="presOf" srcId="{8AAEBF5B-321A-4EA6-AF1F-B55D35E2AF6F}" destId="{3C507CD6-9D7E-4C42-AA02-2887FD5D5390}" srcOrd="0" destOrd="0" presId="urn:microsoft.com/office/officeart/2005/8/layout/hList1"/>
    <dgm:cxn modelId="{6EDD4C5A-75AA-4399-B2FE-CBCCDD386690}" type="presOf" srcId="{276A0079-AA4C-43E4-937D-C130C38CF27B}" destId="{B7376C32-8280-438E-AE4E-BD1FCF185168}" srcOrd="0" destOrd="8" presId="urn:microsoft.com/office/officeart/2005/8/layout/hList1"/>
    <dgm:cxn modelId="{E59C037C-BC96-4A7C-AF7E-6F67620C5842}" srcId="{8267D8CA-F58B-41AF-9CB1-27882A980E0A}" destId="{E679B7A4-CB55-4498-A76F-72F4FB18B8DC}" srcOrd="2" destOrd="0" parTransId="{A0B927C2-A49A-4D1D-B88A-8E14D35E4E0F}" sibTransId="{277438F6-2534-4846-9B8D-88C90E7BB4AB}"/>
    <dgm:cxn modelId="{FA6A2BE6-F512-4A6F-87C6-20576F73D0DC}" srcId="{96C14F54-6EA8-4539-91C0-80E617CA85A0}" destId="{E63D3F6D-DE97-41AA-B835-D0DDEF92764A}" srcOrd="3" destOrd="0" parTransId="{F31645C8-EDED-440E-93FB-60D7E23FF1F0}" sibTransId="{6D0B99F3-D3FE-4132-9122-E86E00ED6E80}"/>
    <dgm:cxn modelId="{389CC4AD-E14C-4D48-98BB-52BE731D1807}" type="presOf" srcId="{1A64BC1A-2EC9-407C-B468-B5FC0E0BD5A8}" destId="{B7376C32-8280-438E-AE4E-BD1FCF185168}" srcOrd="0" destOrd="1" presId="urn:microsoft.com/office/officeart/2005/8/layout/hList1"/>
    <dgm:cxn modelId="{74B52870-6A1F-4AA4-816A-E2861E8CAF2B}" srcId="{E679B7A4-CB55-4498-A76F-72F4FB18B8DC}" destId="{D438F07E-66A6-4488-AEC4-87411BA539EB}" srcOrd="4" destOrd="0" parTransId="{BB9608FC-ACE2-4FFF-AEDE-9DB3FB276569}" sibTransId="{2C0588AE-0956-4685-AE43-4C30C96191ED}"/>
    <dgm:cxn modelId="{346B8C73-F9DF-418B-AD3E-1F2E1105D484}" type="presOf" srcId="{56DDCEEB-D5C2-410D-8125-A411A003083A}" destId="{9BAE9C74-9E88-4692-8FF6-D6EA72928FEA}" srcOrd="0" destOrd="3" presId="urn:microsoft.com/office/officeart/2005/8/layout/hList1"/>
    <dgm:cxn modelId="{4EFC8044-291D-47A5-82DE-C296B029C9ED}" type="presOf" srcId="{C963FF41-0FC8-42CB-B015-D9D99C497AC9}" destId="{B7376C32-8280-438E-AE4E-BD1FCF185168}" srcOrd="0" destOrd="6" presId="urn:microsoft.com/office/officeart/2005/8/layout/hList1"/>
    <dgm:cxn modelId="{56FFDBE8-CEB7-4BA2-B70D-BDA27F826525}" srcId="{96C14F54-6EA8-4539-91C0-80E617CA85A0}" destId="{87CAB8E0-31F8-4C4D-BFFE-43FF83373AA9}" srcOrd="4" destOrd="0" parTransId="{AB8201CD-65B5-45D8-B7C0-4B60198EB857}" sibTransId="{2B1577D5-EE8C-4B1D-B05B-B332FC5BBC6C}"/>
    <dgm:cxn modelId="{CD8538A4-DD15-4245-804E-1C2B14015C0F}" srcId="{E679B7A4-CB55-4498-A76F-72F4FB18B8DC}" destId="{92FB1A81-5268-4D04-B97A-7586405BCCFD}" srcOrd="9" destOrd="0" parTransId="{16CDFB3C-6CEF-4E38-A29E-F6FAA5874930}" sibTransId="{49858978-2A44-456B-AE84-35D8BB961C79}"/>
    <dgm:cxn modelId="{04906B58-F294-4094-B6B2-8FF876DD7AA7}" srcId="{8AAEBF5B-321A-4EA6-AF1F-B55D35E2AF6F}" destId="{5FB1D8DB-E83E-4D59-8BC6-E0475F0618E7}" srcOrd="1" destOrd="0" parTransId="{5B6FE6AB-D41E-456F-9EC6-5BDDC188CE70}" sibTransId="{E90AE60C-3EF9-42F7-BFC2-7B3BE7D6C473}"/>
    <dgm:cxn modelId="{C3F73886-9DFB-4754-8DAF-ED93B603DEF2}" type="presOf" srcId="{E29775E3-4C4C-48F6-8023-81E8A6572CF6}" destId="{1B368455-16F1-4DA0-B332-6F1C03221B10}" srcOrd="0" destOrd="2" presId="urn:microsoft.com/office/officeart/2005/8/layout/hList1"/>
    <dgm:cxn modelId="{7FC6F4F2-5D41-4F44-A439-0D4AD10A87BF}" srcId="{55A8932E-3EBA-4D4A-95B4-4EE0D9E8E03F}" destId="{5A7B6894-DC00-4E2D-B397-04F09C817236}" srcOrd="9" destOrd="0" parTransId="{6DECAECA-4D83-418B-8A9F-9634D1C5B0BD}" sibTransId="{35817B63-C02D-42E7-A9D7-4DDEAC415882}"/>
    <dgm:cxn modelId="{3AE30164-0DD1-46EC-8080-1D2E3B3CC013}" type="presOf" srcId="{5ACEFCB5-7674-46C9-981D-9CB08A5F78D8}" destId="{B7376C32-8280-438E-AE4E-BD1FCF185168}" srcOrd="0" destOrd="7" presId="urn:microsoft.com/office/officeart/2005/8/layout/hList1"/>
    <dgm:cxn modelId="{99177C4F-F8AB-43E7-A327-285474650E9E}" type="presOf" srcId="{28057B5C-D9A7-46E7-8112-40E6AFE6F308}" destId="{1B368455-16F1-4DA0-B332-6F1C03221B10}" srcOrd="0" destOrd="4" presId="urn:microsoft.com/office/officeart/2005/8/layout/hList1"/>
    <dgm:cxn modelId="{6F80AD51-27BF-4A05-A88E-04A1E8AFCB49}" type="presOf" srcId="{27BA9753-9E66-4CBC-908A-5D1B86D695E7}" destId="{B7376C32-8280-438E-AE4E-BD1FCF185168}" srcOrd="0" destOrd="2" presId="urn:microsoft.com/office/officeart/2005/8/layout/hList1"/>
    <dgm:cxn modelId="{C009163B-905F-4B1B-BBEE-F5E62EBB222B}" srcId="{55A8932E-3EBA-4D4A-95B4-4EE0D9E8E03F}" destId="{EF475703-1CEF-4699-BBE9-0CE7813987B3}" srcOrd="0" destOrd="0" parTransId="{6540C948-D3B0-443D-8D29-BA03AC5E7941}" sibTransId="{46190508-FC32-4BD4-AB41-8C43DFFC572C}"/>
    <dgm:cxn modelId="{1791C4B1-9FD7-42A7-8B11-FC0B9C3B47CE}" srcId="{E679B7A4-CB55-4498-A76F-72F4FB18B8DC}" destId="{41EF94AA-F86E-4290-909A-6DF8F3047576}" srcOrd="5" destOrd="0" parTransId="{3F975301-F580-4779-8009-6BF3CF4F1D36}" sibTransId="{CC1AA5D9-0294-48B4-94E4-4EDDCB5B949B}"/>
    <dgm:cxn modelId="{FDF13325-0937-4D4F-A8C8-424070375C32}" type="presOf" srcId="{E712F79D-0042-4CB2-BB36-7F2D4EB9E5B8}" destId="{B7376C32-8280-438E-AE4E-BD1FCF185168}" srcOrd="0" destOrd="0" presId="urn:microsoft.com/office/officeart/2005/8/layout/hList1"/>
    <dgm:cxn modelId="{C93A4A44-28A0-49DE-9187-00C763FBE1F3}" type="presOf" srcId="{9D2F1213-D4E8-45CD-8D75-A699E3F98C64}" destId="{1B368455-16F1-4DA0-B332-6F1C03221B10}" srcOrd="0" destOrd="3" presId="urn:microsoft.com/office/officeart/2005/8/layout/hList1"/>
    <dgm:cxn modelId="{BC504083-1AD1-443E-9F21-78DCECA1F050}" srcId="{55A8932E-3EBA-4D4A-95B4-4EE0D9E8E03F}" destId="{9B09B58C-11F4-440B-827C-D4CD7C2F363A}" srcOrd="5" destOrd="0" parTransId="{4785E078-E370-42E0-B822-0DDB1F600B1E}" sibTransId="{E060858B-8506-4501-9D04-7C535F258B19}"/>
    <dgm:cxn modelId="{9BBEF3DE-6713-4905-B773-884DD44750B6}" type="presOf" srcId="{96C14F54-6EA8-4539-91C0-80E617CA85A0}" destId="{85B94EDD-963C-4DEE-AA16-32E316CD4423}" srcOrd="0" destOrd="0" presId="urn:microsoft.com/office/officeart/2005/8/layout/hList1"/>
    <dgm:cxn modelId="{531C8403-BEB3-452F-AB48-A23C7E3B653C}" type="presOf" srcId="{5FB1D8DB-E83E-4D59-8BC6-E0475F0618E7}" destId="{9BAE9C74-9E88-4692-8FF6-D6EA72928FEA}" srcOrd="0" destOrd="1" presId="urn:microsoft.com/office/officeart/2005/8/layout/hList1"/>
    <dgm:cxn modelId="{0FFDE5AC-5B35-4302-A78F-CD0AAA0E32D4}" srcId="{55A8932E-3EBA-4D4A-95B4-4EE0D9E8E03F}" destId="{E29775E3-4C4C-48F6-8023-81E8A6572CF6}" srcOrd="2" destOrd="0" parTransId="{A47D40C0-7EBA-470F-8A97-76FBE71CE36C}" sibTransId="{B4500B8F-546D-40E5-B95B-7EDD1C90FAAF}"/>
    <dgm:cxn modelId="{60D30E0D-AFC9-4B9D-97CC-B551D7A29961}" srcId="{8AAEBF5B-321A-4EA6-AF1F-B55D35E2AF6F}" destId="{92488EF4-86D3-472B-9B26-6207BF37A56A}" srcOrd="2" destOrd="0" parTransId="{51FBE89C-7FE3-49E4-B491-3A71AB553298}" sibTransId="{8184C13E-320C-4F2D-B72D-8736340567D9}"/>
    <dgm:cxn modelId="{9C97358C-E860-4060-A96C-406B270E0114}" srcId="{55A8932E-3EBA-4D4A-95B4-4EE0D9E8E03F}" destId="{D85A5F6B-E1B2-493B-965D-C256FDB76825}" srcOrd="6" destOrd="0" parTransId="{23BD0E15-9932-4159-9494-CA9841C71F98}" sibTransId="{AEC5D5B0-E65B-4712-AB53-D01B82149A36}"/>
    <dgm:cxn modelId="{F152B6F3-9841-45DE-B56E-C6D12BF6F76B}" type="presOf" srcId="{D85A5F6B-E1B2-493B-965D-C256FDB76825}" destId="{1B368455-16F1-4DA0-B332-6F1C03221B10}" srcOrd="0" destOrd="6" presId="urn:microsoft.com/office/officeart/2005/8/layout/hList1"/>
    <dgm:cxn modelId="{35B58D3D-0B4D-4327-88A7-8E988957DC62}" srcId="{96C14F54-6EA8-4539-91C0-80E617CA85A0}" destId="{380BB682-7F26-4035-834D-A5A425C8D1E2}" srcOrd="1" destOrd="0" parTransId="{2037EE69-02EC-445B-96B7-B27A46A20EEF}" sibTransId="{82A596E2-7244-418A-83E0-969041E029ED}"/>
    <dgm:cxn modelId="{6D682E87-4DEC-4983-87BE-3368D934E820}" srcId="{8267D8CA-F58B-41AF-9CB1-27882A980E0A}" destId="{8AAEBF5B-321A-4EA6-AF1F-B55D35E2AF6F}" srcOrd="0" destOrd="0" parTransId="{025CCD63-BF3F-4453-BA14-CAB7B1CA4CF3}" sibTransId="{C3863513-0DC6-40D1-9450-193F37942234}"/>
    <dgm:cxn modelId="{99EB0396-942B-4ADF-83EF-44A99F0802A5}" type="presOf" srcId="{5A7B6894-DC00-4E2D-B397-04F09C817236}" destId="{1B368455-16F1-4DA0-B332-6F1C03221B10}" srcOrd="0" destOrd="9" presId="urn:microsoft.com/office/officeart/2005/8/layout/hList1"/>
    <dgm:cxn modelId="{85235E0D-1EF2-40FA-9E67-056350C89C77}" type="presOf" srcId="{2DE20D2F-1862-4C5B-B6FE-54701538A9C2}" destId="{9BAE9C74-9E88-4692-8FF6-D6EA72928FEA}" srcOrd="0" destOrd="5" presId="urn:microsoft.com/office/officeart/2005/8/layout/hList1"/>
    <dgm:cxn modelId="{7E2A796C-D101-4FDC-81E2-53B3C8B6E044}" srcId="{E679B7A4-CB55-4498-A76F-72F4FB18B8DC}" destId="{27BA9753-9E66-4CBC-908A-5D1B86D695E7}" srcOrd="2" destOrd="0" parTransId="{676E6B92-F50E-445D-A61C-F43D3323FA26}" sibTransId="{FB3B9FA2-EA6E-45B7-8F1A-8AC1750EEF1A}"/>
    <dgm:cxn modelId="{4BE64CF8-E1C2-4127-A746-FCCE0B9F220B}" srcId="{8AAEBF5B-321A-4EA6-AF1F-B55D35E2AF6F}" destId="{20BEFBD8-2F6E-44BD-AAE4-47B00E3569BD}" srcOrd="0" destOrd="0" parTransId="{0D195F7D-9DAE-4DCD-92E7-D71A1E945EED}" sibTransId="{71BE5EB7-970E-44C0-A27B-D3F52B5E95A8}"/>
    <dgm:cxn modelId="{6F61F9F0-AF9D-4DF4-AE72-216118E710B5}" srcId="{E679B7A4-CB55-4498-A76F-72F4FB18B8DC}" destId="{5ACEFCB5-7674-46C9-981D-9CB08A5F78D8}" srcOrd="7" destOrd="0" parTransId="{807CF24F-707A-4457-BACA-F659B8BCB04D}" sibTransId="{949A3946-9613-40C0-BD35-39A69956BA22}"/>
    <dgm:cxn modelId="{A63FF8A8-76F6-4431-AC09-C5D16B8E4C88}" srcId="{8AAEBF5B-321A-4EA6-AF1F-B55D35E2AF6F}" destId="{2DE20D2F-1862-4C5B-B6FE-54701538A9C2}" srcOrd="5" destOrd="0" parTransId="{40A48109-9EF8-4E03-8673-D05900EFA280}" sibTransId="{16CAADE4-B4E3-4CEC-87F2-52C41ED82ADD}"/>
    <dgm:cxn modelId="{1D0FD8C0-2755-4581-8000-37CE36EA79F2}" type="presOf" srcId="{37BD281D-3F6F-4133-A384-B789883FECB0}" destId="{966B3A0C-9176-4EEC-A80D-16010D871738}" srcOrd="0" destOrd="0" presId="urn:microsoft.com/office/officeart/2005/8/layout/hList1"/>
    <dgm:cxn modelId="{C1533A8F-9077-473E-A90B-8D2B352956D6}" type="presOf" srcId="{87CAB8E0-31F8-4C4D-BFFE-43FF83373AA9}" destId="{966B3A0C-9176-4EEC-A80D-16010D871738}" srcOrd="0" destOrd="4" presId="urn:microsoft.com/office/officeart/2005/8/layout/hList1"/>
    <dgm:cxn modelId="{0099A39E-59BA-40BE-B484-15D8B677CD84}" srcId="{55A8932E-3EBA-4D4A-95B4-4EE0D9E8E03F}" destId="{9D2F1213-D4E8-45CD-8D75-A699E3F98C64}" srcOrd="3" destOrd="0" parTransId="{9A23DA85-0957-44B5-B953-F3D2D7F14D7D}" sibTransId="{801F2AE6-6976-49B5-8B12-33C88D6A201B}"/>
    <dgm:cxn modelId="{E86593AF-4D4B-426F-A5B2-3C29C15FF99F}" type="presOf" srcId="{9B09B58C-11F4-440B-827C-D4CD7C2F363A}" destId="{1B368455-16F1-4DA0-B332-6F1C03221B10}" srcOrd="0" destOrd="5" presId="urn:microsoft.com/office/officeart/2005/8/layout/hList1"/>
    <dgm:cxn modelId="{42F381D2-CF77-4992-90EE-DC6E65C2899A}" type="presOf" srcId="{20BEFBD8-2F6E-44BD-AAE4-47B00E3569BD}" destId="{9BAE9C74-9E88-4692-8FF6-D6EA72928FEA}" srcOrd="0" destOrd="0" presId="urn:microsoft.com/office/officeart/2005/8/layout/hList1"/>
    <dgm:cxn modelId="{45D0226E-C60E-4E37-8153-643C0C11853C}" type="presOf" srcId="{5223E095-E3CA-4C16-8531-2695B8C6AB21}" destId="{1B368455-16F1-4DA0-B332-6F1C03221B10}" srcOrd="0" destOrd="8" presId="urn:microsoft.com/office/officeart/2005/8/layout/hList1"/>
    <dgm:cxn modelId="{D85741EE-82CC-4863-9A80-6D09047D5F54}" type="presOf" srcId="{55A8932E-3EBA-4D4A-95B4-4EE0D9E8E03F}" destId="{E0977156-72FC-4851-B341-EFD83D0B01C8}" srcOrd="0" destOrd="0" presId="urn:microsoft.com/office/officeart/2005/8/layout/hList1"/>
    <dgm:cxn modelId="{B102E36A-85F6-4046-BA5E-2DBF678C48C7}" type="presOf" srcId="{92FB1A81-5268-4D04-B97A-7586405BCCFD}" destId="{B7376C32-8280-438E-AE4E-BD1FCF185168}" srcOrd="0" destOrd="9" presId="urn:microsoft.com/office/officeart/2005/8/layout/hList1"/>
    <dgm:cxn modelId="{214119CC-1343-42E8-AFA4-3BBF69BB55DA}" srcId="{8AAEBF5B-321A-4EA6-AF1F-B55D35E2AF6F}" destId="{767F9365-F872-4A5A-A7FE-722DB51CB215}" srcOrd="4" destOrd="0" parTransId="{A2D0D398-7FC0-4624-A74C-8FDA95B3C2A1}" sibTransId="{A4B5F220-114A-4644-BFDA-0DEFE5E6078C}"/>
    <dgm:cxn modelId="{CEB47FC6-980A-4D1F-9810-AF5D90B8DCC0}" type="presOf" srcId="{D0440A37-D719-470E-9984-5A1B7E1D5761}" destId="{966B3A0C-9176-4EEC-A80D-16010D871738}" srcOrd="0" destOrd="2" presId="urn:microsoft.com/office/officeart/2005/8/layout/hList1"/>
    <dgm:cxn modelId="{13AF1697-76F8-4B46-8F94-15B01B5E7AEA}" srcId="{55A8932E-3EBA-4D4A-95B4-4EE0D9E8E03F}" destId="{28057B5C-D9A7-46E7-8112-40E6AFE6F308}" srcOrd="4" destOrd="0" parTransId="{F237CEBD-015E-429A-8C37-C19FD710D6D0}" sibTransId="{F11438BB-B5BD-4C86-99F2-ABF2BB5D2DC7}"/>
    <dgm:cxn modelId="{CA334A02-0648-4A0B-A773-773FFDB69C76}" type="presOf" srcId="{380BB682-7F26-4035-834D-A5A425C8D1E2}" destId="{966B3A0C-9176-4EEC-A80D-16010D871738}" srcOrd="0" destOrd="1" presId="urn:microsoft.com/office/officeart/2005/8/layout/hList1"/>
    <dgm:cxn modelId="{67E92C08-E1C5-4EDC-8348-52976F9AE27F}" type="presOf" srcId="{8267D8CA-F58B-41AF-9CB1-27882A980E0A}" destId="{B91F7DFF-A156-4FF4-9A84-88D5D65AAF7E}" srcOrd="0" destOrd="0" presId="urn:microsoft.com/office/officeart/2005/8/layout/hList1"/>
    <dgm:cxn modelId="{D31F155D-8B18-4BB4-8DCD-C6615D5702E6}" srcId="{96C14F54-6EA8-4539-91C0-80E617CA85A0}" destId="{D0440A37-D719-470E-9984-5A1B7E1D5761}" srcOrd="2" destOrd="0" parTransId="{9BB61073-1230-4BEF-897C-E59B58CA1E93}" sibTransId="{E124B20C-0ED3-4185-A1E6-2F2EA54E65E4}"/>
    <dgm:cxn modelId="{FEE57087-1AA3-4AEF-88A3-00B5843D1BD5}" type="presOf" srcId="{E63D3F6D-DE97-41AA-B835-D0DDEF92764A}" destId="{966B3A0C-9176-4EEC-A80D-16010D871738}" srcOrd="0" destOrd="3" presId="urn:microsoft.com/office/officeart/2005/8/layout/hList1"/>
    <dgm:cxn modelId="{12216C7B-DA20-4703-850D-E0DD9F3AD607}" srcId="{8267D8CA-F58B-41AF-9CB1-27882A980E0A}" destId="{96C14F54-6EA8-4539-91C0-80E617CA85A0}" srcOrd="1" destOrd="0" parTransId="{E7C0C38D-60C2-4789-9877-1D3E75642421}" sibTransId="{37771918-68E9-4471-A178-960892CD10E0}"/>
    <dgm:cxn modelId="{1934D14D-9B37-44BE-A51B-F62D536EE10E}" type="presParOf" srcId="{B91F7DFF-A156-4FF4-9A84-88D5D65AAF7E}" destId="{B4AA7AF1-DD69-4F0C-AE25-B5C04A3D5CCD}" srcOrd="0" destOrd="0" presId="urn:microsoft.com/office/officeart/2005/8/layout/hList1"/>
    <dgm:cxn modelId="{06DDFBCD-7E64-4B6A-AB1A-4C2110D3F5A7}" type="presParOf" srcId="{B4AA7AF1-DD69-4F0C-AE25-B5C04A3D5CCD}" destId="{3C507CD6-9D7E-4C42-AA02-2887FD5D5390}" srcOrd="0" destOrd="0" presId="urn:microsoft.com/office/officeart/2005/8/layout/hList1"/>
    <dgm:cxn modelId="{FE6DFAFB-25AE-4BCD-A753-6E3730523E8F}" type="presParOf" srcId="{B4AA7AF1-DD69-4F0C-AE25-B5C04A3D5CCD}" destId="{9BAE9C74-9E88-4692-8FF6-D6EA72928FEA}" srcOrd="1" destOrd="0" presId="urn:microsoft.com/office/officeart/2005/8/layout/hList1"/>
    <dgm:cxn modelId="{1C87600B-6E1C-4736-89BC-CE35733BB9BF}" type="presParOf" srcId="{B91F7DFF-A156-4FF4-9A84-88D5D65AAF7E}" destId="{6E3CBAC3-9552-4F38-BFE7-DA28D770B7DE}" srcOrd="1" destOrd="0" presId="urn:microsoft.com/office/officeart/2005/8/layout/hList1"/>
    <dgm:cxn modelId="{9B68F74B-1414-442C-8ADB-9860638C92FA}" type="presParOf" srcId="{B91F7DFF-A156-4FF4-9A84-88D5D65AAF7E}" destId="{5CE1485B-B79F-416E-A66A-841C8B1C1E2A}" srcOrd="2" destOrd="0" presId="urn:microsoft.com/office/officeart/2005/8/layout/hList1"/>
    <dgm:cxn modelId="{EE0197B5-796C-4483-9C73-74A7AAC08F1C}" type="presParOf" srcId="{5CE1485B-B79F-416E-A66A-841C8B1C1E2A}" destId="{85B94EDD-963C-4DEE-AA16-32E316CD4423}" srcOrd="0" destOrd="0" presId="urn:microsoft.com/office/officeart/2005/8/layout/hList1"/>
    <dgm:cxn modelId="{FB0EE1C7-F4E4-46E8-8437-E1F46A403E99}" type="presParOf" srcId="{5CE1485B-B79F-416E-A66A-841C8B1C1E2A}" destId="{966B3A0C-9176-4EEC-A80D-16010D871738}" srcOrd="1" destOrd="0" presId="urn:microsoft.com/office/officeart/2005/8/layout/hList1"/>
    <dgm:cxn modelId="{FB887371-04DF-4769-AD48-087BB71FD328}" type="presParOf" srcId="{B91F7DFF-A156-4FF4-9A84-88D5D65AAF7E}" destId="{68DAA280-15E6-47FF-B1F9-CDB198817E42}" srcOrd="3" destOrd="0" presId="urn:microsoft.com/office/officeart/2005/8/layout/hList1"/>
    <dgm:cxn modelId="{431F6CE4-EC4B-4096-BA63-333FCEAFD317}" type="presParOf" srcId="{B91F7DFF-A156-4FF4-9A84-88D5D65AAF7E}" destId="{23273BD8-8337-400E-9238-7048D21C7EAB}" srcOrd="4" destOrd="0" presId="urn:microsoft.com/office/officeart/2005/8/layout/hList1"/>
    <dgm:cxn modelId="{BA571A5D-88A3-49BC-9E40-C465923A9A1C}" type="presParOf" srcId="{23273BD8-8337-400E-9238-7048D21C7EAB}" destId="{5F3B014D-4320-4189-9993-221B8224A61D}" srcOrd="0" destOrd="0" presId="urn:microsoft.com/office/officeart/2005/8/layout/hList1"/>
    <dgm:cxn modelId="{0E2E14C8-AB33-4953-9F84-CDC21242FF70}" type="presParOf" srcId="{23273BD8-8337-400E-9238-7048D21C7EAB}" destId="{B7376C32-8280-438E-AE4E-BD1FCF185168}" srcOrd="1" destOrd="0" presId="urn:microsoft.com/office/officeart/2005/8/layout/hList1"/>
    <dgm:cxn modelId="{F1AAA9FF-C690-493F-9A10-F348C40AB76D}" type="presParOf" srcId="{B91F7DFF-A156-4FF4-9A84-88D5D65AAF7E}" destId="{7AE9CF34-068F-4E2D-8207-A47A2AD27136}" srcOrd="5" destOrd="0" presId="urn:microsoft.com/office/officeart/2005/8/layout/hList1"/>
    <dgm:cxn modelId="{4B5926D7-29DF-4427-BB51-7F9586D9B1A4}" type="presParOf" srcId="{B91F7DFF-A156-4FF4-9A84-88D5D65AAF7E}" destId="{74F488FA-D856-4093-830B-1F7AA282221D}" srcOrd="6" destOrd="0" presId="urn:microsoft.com/office/officeart/2005/8/layout/hList1"/>
    <dgm:cxn modelId="{CA50B78E-DE46-4C36-8188-1F8BCCAEDB61}" type="presParOf" srcId="{74F488FA-D856-4093-830B-1F7AA282221D}" destId="{E0977156-72FC-4851-B341-EFD83D0B01C8}" srcOrd="0" destOrd="0" presId="urn:microsoft.com/office/officeart/2005/8/layout/hList1"/>
    <dgm:cxn modelId="{C5622AD2-BF7F-464F-8569-D07677F7AF0B}" type="presParOf" srcId="{74F488FA-D856-4093-830B-1F7AA282221D}" destId="{1B368455-16F1-4DA0-B332-6F1C03221B1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A6FBE4-906D-4076-A4B8-A334D613B86C}" type="doc">
      <dgm:prSet loTypeId="urn:microsoft.com/office/officeart/2005/8/layout/gear1" loCatId="process" qsTypeId="urn:microsoft.com/office/officeart/2005/8/quickstyle/simple1" qsCatId="simple" csTypeId="urn:microsoft.com/office/officeart/2005/8/colors/accent1_2" csCatId="accent1" phldr="1"/>
      <dgm:spPr/>
    </dgm:pt>
    <dgm:pt modelId="{0D476279-464F-439D-B132-421B6F8D26DE}">
      <dgm:prSet phldrT="[Text]" custT="1"/>
      <dgm:spPr>
        <a:solidFill>
          <a:srgbClr val="C00000"/>
        </a:solidFill>
      </dgm:spPr>
      <dgm:t>
        <a:bodyPr/>
        <a:lstStyle/>
        <a:p>
          <a:r>
            <a:rPr lang="en-US" sz="2400" dirty="0" smtClean="0"/>
            <a:t>Executive Functioning</a:t>
          </a:r>
          <a:endParaRPr lang="en-US" sz="2400" dirty="0"/>
        </a:p>
      </dgm:t>
    </dgm:pt>
    <dgm:pt modelId="{4706A749-979B-48FA-A8A9-5676BF00E419}" type="parTrans" cxnId="{565DA098-A4C3-43BE-9674-E6E90BCB9943}">
      <dgm:prSet/>
      <dgm:spPr/>
      <dgm:t>
        <a:bodyPr/>
        <a:lstStyle/>
        <a:p>
          <a:endParaRPr lang="en-US"/>
        </a:p>
      </dgm:t>
    </dgm:pt>
    <dgm:pt modelId="{A67E5B64-99EB-4FAD-A460-701FC75A2B93}" type="sibTrans" cxnId="{565DA098-A4C3-43BE-9674-E6E90BCB9943}">
      <dgm:prSet/>
      <dgm:spPr/>
      <dgm:t>
        <a:bodyPr/>
        <a:lstStyle/>
        <a:p>
          <a:endParaRPr lang="en-US"/>
        </a:p>
      </dgm:t>
    </dgm:pt>
    <dgm:pt modelId="{69796887-4483-4764-AA81-89FEBCAD1E33}">
      <dgm:prSet phldrT="[Text]" custT="1"/>
      <dgm:spPr>
        <a:solidFill>
          <a:srgbClr val="002060"/>
        </a:solidFill>
      </dgm:spPr>
      <dgm:t>
        <a:bodyPr/>
        <a:lstStyle/>
        <a:p>
          <a:r>
            <a:rPr lang="en-US" sz="2400" dirty="0" smtClean="0"/>
            <a:t>Emotional Regulation</a:t>
          </a:r>
          <a:endParaRPr lang="en-US" sz="2400" dirty="0"/>
        </a:p>
      </dgm:t>
    </dgm:pt>
    <dgm:pt modelId="{E12A8032-C8A3-4F84-84CF-9F159A71B619}" type="parTrans" cxnId="{10F7691B-A87D-4211-A80B-D90CD6C9843C}">
      <dgm:prSet/>
      <dgm:spPr/>
      <dgm:t>
        <a:bodyPr/>
        <a:lstStyle/>
        <a:p>
          <a:endParaRPr lang="en-US"/>
        </a:p>
      </dgm:t>
    </dgm:pt>
    <dgm:pt modelId="{B41831B1-A2DE-4FFB-93F7-3D69617D6095}" type="sibTrans" cxnId="{10F7691B-A87D-4211-A80B-D90CD6C9843C}">
      <dgm:prSet/>
      <dgm:spPr/>
      <dgm:t>
        <a:bodyPr/>
        <a:lstStyle/>
        <a:p>
          <a:endParaRPr lang="en-US"/>
        </a:p>
      </dgm:t>
    </dgm:pt>
    <dgm:pt modelId="{0DDCC5C7-39E3-4DCB-98E7-A286910CE1BD}">
      <dgm:prSet phldrT="[Text]" custT="1"/>
      <dgm:spPr>
        <a:solidFill>
          <a:schemeClr val="accent2">
            <a:lumMod val="50000"/>
          </a:schemeClr>
        </a:solidFill>
      </dgm:spPr>
      <dgm:t>
        <a:bodyPr/>
        <a:lstStyle/>
        <a:p>
          <a:r>
            <a:rPr lang="en-US" sz="2400" dirty="0" smtClean="0"/>
            <a:t>Sensory Integration</a:t>
          </a:r>
          <a:endParaRPr lang="en-US" sz="2400" dirty="0"/>
        </a:p>
      </dgm:t>
    </dgm:pt>
    <dgm:pt modelId="{580CAF9A-17B3-48DA-AEFB-29529B9AE187}" type="parTrans" cxnId="{B77F4BEA-B2AB-4EE5-B89A-62AB346DE2C7}">
      <dgm:prSet/>
      <dgm:spPr/>
      <dgm:t>
        <a:bodyPr/>
        <a:lstStyle/>
        <a:p>
          <a:endParaRPr lang="en-US"/>
        </a:p>
      </dgm:t>
    </dgm:pt>
    <dgm:pt modelId="{4D237023-1162-4A5E-A7F6-AC0F7BD7EC42}" type="sibTrans" cxnId="{B77F4BEA-B2AB-4EE5-B89A-62AB346DE2C7}">
      <dgm:prSet/>
      <dgm:spPr/>
      <dgm:t>
        <a:bodyPr/>
        <a:lstStyle/>
        <a:p>
          <a:endParaRPr lang="en-US"/>
        </a:p>
      </dgm:t>
    </dgm:pt>
    <dgm:pt modelId="{5C401633-2B3D-4AD8-BF28-8BF441FFEA14}" type="pres">
      <dgm:prSet presAssocID="{E2A6FBE4-906D-4076-A4B8-A334D613B86C}" presName="composite" presStyleCnt="0">
        <dgm:presLayoutVars>
          <dgm:chMax val="3"/>
          <dgm:animLvl val="lvl"/>
          <dgm:resizeHandles val="exact"/>
        </dgm:presLayoutVars>
      </dgm:prSet>
      <dgm:spPr/>
    </dgm:pt>
    <dgm:pt modelId="{9E946923-8755-46A7-B35D-FCD73B854D42}" type="pres">
      <dgm:prSet presAssocID="{0D476279-464F-439D-B132-421B6F8D26DE}" presName="gear1" presStyleLbl="node1" presStyleIdx="0" presStyleCnt="3" custAng="1043186" custScaleX="132784" custScaleY="114344" custLinFactNeighborX="-35150" custLinFactNeighborY="9139">
        <dgm:presLayoutVars>
          <dgm:chMax val="1"/>
          <dgm:bulletEnabled val="1"/>
        </dgm:presLayoutVars>
      </dgm:prSet>
      <dgm:spPr/>
      <dgm:t>
        <a:bodyPr/>
        <a:lstStyle/>
        <a:p>
          <a:endParaRPr lang="en-US"/>
        </a:p>
      </dgm:t>
    </dgm:pt>
    <dgm:pt modelId="{63604AF8-ACE7-45A6-A073-50DA71B5A085}" type="pres">
      <dgm:prSet presAssocID="{0D476279-464F-439D-B132-421B6F8D26DE}" presName="gear1srcNode" presStyleLbl="node1" presStyleIdx="0" presStyleCnt="3"/>
      <dgm:spPr/>
      <dgm:t>
        <a:bodyPr/>
        <a:lstStyle/>
        <a:p>
          <a:endParaRPr lang="en-US"/>
        </a:p>
      </dgm:t>
    </dgm:pt>
    <dgm:pt modelId="{025D6DF5-FF75-4AED-9A1E-3AC83E06A57A}" type="pres">
      <dgm:prSet presAssocID="{0D476279-464F-439D-B132-421B6F8D26DE}" presName="gear1dstNode" presStyleLbl="node1" presStyleIdx="0" presStyleCnt="3"/>
      <dgm:spPr/>
      <dgm:t>
        <a:bodyPr/>
        <a:lstStyle/>
        <a:p>
          <a:endParaRPr lang="en-US"/>
        </a:p>
      </dgm:t>
    </dgm:pt>
    <dgm:pt modelId="{4BF880AC-EBF2-4E4C-9380-3930C75B2EF6}" type="pres">
      <dgm:prSet presAssocID="{69796887-4483-4764-AA81-89FEBCAD1E33}" presName="gear2" presStyleLbl="node1" presStyleIdx="1" presStyleCnt="3" custScaleX="192455" custScaleY="190621" custLinFactNeighborX="-96944" custLinFactNeighborY="43955">
        <dgm:presLayoutVars>
          <dgm:chMax val="1"/>
          <dgm:bulletEnabled val="1"/>
        </dgm:presLayoutVars>
      </dgm:prSet>
      <dgm:spPr/>
      <dgm:t>
        <a:bodyPr/>
        <a:lstStyle/>
        <a:p>
          <a:endParaRPr lang="en-US"/>
        </a:p>
      </dgm:t>
    </dgm:pt>
    <dgm:pt modelId="{66F8810F-1EC3-4A3A-808E-44ABACA8507E}" type="pres">
      <dgm:prSet presAssocID="{69796887-4483-4764-AA81-89FEBCAD1E33}" presName="gear2srcNode" presStyleLbl="node1" presStyleIdx="1" presStyleCnt="3"/>
      <dgm:spPr/>
      <dgm:t>
        <a:bodyPr/>
        <a:lstStyle/>
        <a:p>
          <a:endParaRPr lang="en-US"/>
        </a:p>
      </dgm:t>
    </dgm:pt>
    <dgm:pt modelId="{7F483085-1C09-4547-AFCA-4C62B748CFF0}" type="pres">
      <dgm:prSet presAssocID="{69796887-4483-4764-AA81-89FEBCAD1E33}" presName="gear2dstNode" presStyleLbl="node1" presStyleIdx="1" presStyleCnt="3"/>
      <dgm:spPr/>
      <dgm:t>
        <a:bodyPr/>
        <a:lstStyle/>
        <a:p>
          <a:endParaRPr lang="en-US"/>
        </a:p>
      </dgm:t>
    </dgm:pt>
    <dgm:pt modelId="{DE046091-C2D2-4D1D-8F25-E0E1AB142FDF}" type="pres">
      <dgm:prSet presAssocID="{0DDCC5C7-39E3-4DCB-98E7-A286910CE1BD}" presName="gear3" presStyleLbl="node1" presStyleIdx="2" presStyleCnt="3" custAng="1600075" custScaleX="203024" custScaleY="178809" custLinFactNeighborX="16418" custLinFactNeighborY="-2996"/>
      <dgm:spPr/>
      <dgm:t>
        <a:bodyPr/>
        <a:lstStyle/>
        <a:p>
          <a:endParaRPr lang="en-US"/>
        </a:p>
      </dgm:t>
    </dgm:pt>
    <dgm:pt modelId="{EE462B4E-54DD-46CD-B42F-2BA76E7B8235}" type="pres">
      <dgm:prSet presAssocID="{0DDCC5C7-39E3-4DCB-98E7-A286910CE1BD}" presName="gear3tx" presStyleLbl="node1" presStyleIdx="2" presStyleCnt="3">
        <dgm:presLayoutVars>
          <dgm:chMax val="1"/>
          <dgm:bulletEnabled val="1"/>
        </dgm:presLayoutVars>
      </dgm:prSet>
      <dgm:spPr/>
      <dgm:t>
        <a:bodyPr/>
        <a:lstStyle/>
        <a:p>
          <a:endParaRPr lang="en-US"/>
        </a:p>
      </dgm:t>
    </dgm:pt>
    <dgm:pt modelId="{B4580344-AFED-4912-B7BF-23D58651C731}" type="pres">
      <dgm:prSet presAssocID="{0DDCC5C7-39E3-4DCB-98E7-A286910CE1BD}" presName="gear3srcNode" presStyleLbl="node1" presStyleIdx="2" presStyleCnt="3"/>
      <dgm:spPr/>
      <dgm:t>
        <a:bodyPr/>
        <a:lstStyle/>
        <a:p>
          <a:endParaRPr lang="en-US"/>
        </a:p>
      </dgm:t>
    </dgm:pt>
    <dgm:pt modelId="{A6577ECF-970E-46C3-A762-A09B245D52F6}" type="pres">
      <dgm:prSet presAssocID="{0DDCC5C7-39E3-4DCB-98E7-A286910CE1BD}" presName="gear3dstNode" presStyleLbl="node1" presStyleIdx="2" presStyleCnt="3"/>
      <dgm:spPr/>
      <dgm:t>
        <a:bodyPr/>
        <a:lstStyle/>
        <a:p>
          <a:endParaRPr lang="en-US"/>
        </a:p>
      </dgm:t>
    </dgm:pt>
    <dgm:pt modelId="{51445CB2-5F83-416D-850E-E2DED3229456}" type="pres">
      <dgm:prSet presAssocID="{A67E5B64-99EB-4FAD-A460-701FC75A2B93}" presName="connector1" presStyleLbl="sibTrans2D1" presStyleIdx="0" presStyleCnt="3" custAng="2783367" custLinFactNeighborX="16440" custLinFactNeighborY="-5455"/>
      <dgm:spPr/>
      <dgm:t>
        <a:bodyPr/>
        <a:lstStyle/>
        <a:p>
          <a:endParaRPr lang="en-US"/>
        </a:p>
      </dgm:t>
    </dgm:pt>
    <dgm:pt modelId="{173FE73C-2F2A-4FC5-98FB-BF33F0A8E182}" type="pres">
      <dgm:prSet presAssocID="{B41831B1-A2DE-4FFB-93F7-3D69617D6095}" presName="connector2" presStyleLbl="sibTrans2D1" presStyleIdx="1" presStyleCnt="3" custLinFactX="-16503" custLinFactNeighborX="-100000" custLinFactNeighborY="-16502"/>
      <dgm:spPr/>
      <dgm:t>
        <a:bodyPr/>
        <a:lstStyle/>
        <a:p>
          <a:endParaRPr lang="en-US"/>
        </a:p>
      </dgm:t>
    </dgm:pt>
    <dgm:pt modelId="{BEE1B276-C6D5-4D43-B1A5-2DD84CDF51FA}" type="pres">
      <dgm:prSet presAssocID="{4D237023-1162-4A5E-A7F6-AC0F7BD7EC42}" presName="connector3" presStyleLbl="sibTrans2D1" presStyleIdx="2" presStyleCnt="3" custAng="841236" custScaleX="179227" custScaleY="166237" custLinFactNeighborX="-2569" custLinFactNeighborY="9773"/>
      <dgm:spPr/>
      <dgm:t>
        <a:bodyPr/>
        <a:lstStyle/>
        <a:p>
          <a:endParaRPr lang="en-US"/>
        </a:p>
      </dgm:t>
    </dgm:pt>
  </dgm:ptLst>
  <dgm:cxnLst>
    <dgm:cxn modelId="{10F7691B-A87D-4211-A80B-D90CD6C9843C}" srcId="{E2A6FBE4-906D-4076-A4B8-A334D613B86C}" destId="{69796887-4483-4764-AA81-89FEBCAD1E33}" srcOrd="1" destOrd="0" parTransId="{E12A8032-C8A3-4F84-84CF-9F159A71B619}" sibTransId="{B41831B1-A2DE-4FFB-93F7-3D69617D6095}"/>
    <dgm:cxn modelId="{99BE92A4-1F76-4C05-B59F-780C75EB42C1}" type="presOf" srcId="{0DDCC5C7-39E3-4DCB-98E7-A286910CE1BD}" destId="{B4580344-AFED-4912-B7BF-23D58651C731}" srcOrd="2" destOrd="0" presId="urn:microsoft.com/office/officeart/2005/8/layout/gear1"/>
    <dgm:cxn modelId="{DBD066D0-F52E-4BEC-A6C2-7FDF78E6F175}" type="presOf" srcId="{69796887-4483-4764-AA81-89FEBCAD1E33}" destId="{66F8810F-1EC3-4A3A-808E-44ABACA8507E}" srcOrd="1" destOrd="0" presId="urn:microsoft.com/office/officeart/2005/8/layout/gear1"/>
    <dgm:cxn modelId="{98405BF3-88AD-4F7C-A15E-0DDB99A56CAB}" type="presOf" srcId="{69796887-4483-4764-AA81-89FEBCAD1E33}" destId="{4BF880AC-EBF2-4E4C-9380-3930C75B2EF6}" srcOrd="0" destOrd="0" presId="urn:microsoft.com/office/officeart/2005/8/layout/gear1"/>
    <dgm:cxn modelId="{D2C1A73C-3363-461D-90AF-BCCC83ADBE44}" type="presOf" srcId="{B41831B1-A2DE-4FFB-93F7-3D69617D6095}" destId="{173FE73C-2F2A-4FC5-98FB-BF33F0A8E182}" srcOrd="0" destOrd="0" presId="urn:microsoft.com/office/officeart/2005/8/layout/gear1"/>
    <dgm:cxn modelId="{F2C86338-35A6-455F-91E5-404005754F25}" type="presOf" srcId="{69796887-4483-4764-AA81-89FEBCAD1E33}" destId="{7F483085-1C09-4547-AFCA-4C62B748CFF0}" srcOrd="2" destOrd="0" presId="urn:microsoft.com/office/officeart/2005/8/layout/gear1"/>
    <dgm:cxn modelId="{4510B1D2-FE5F-4F3E-8C17-060CBCDDD453}" type="presOf" srcId="{0DDCC5C7-39E3-4DCB-98E7-A286910CE1BD}" destId="{DE046091-C2D2-4D1D-8F25-E0E1AB142FDF}" srcOrd="0" destOrd="0" presId="urn:microsoft.com/office/officeart/2005/8/layout/gear1"/>
    <dgm:cxn modelId="{49CE71FC-0E2F-404D-9A3C-ABFF54D71D67}" type="presOf" srcId="{A67E5B64-99EB-4FAD-A460-701FC75A2B93}" destId="{51445CB2-5F83-416D-850E-E2DED3229456}" srcOrd="0" destOrd="0" presId="urn:microsoft.com/office/officeart/2005/8/layout/gear1"/>
    <dgm:cxn modelId="{670CC85A-1F17-4129-AD77-4B63938E9B2B}" type="presOf" srcId="{4D237023-1162-4A5E-A7F6-AC0F7BD7EC42}" destId="{BEE1B276-C6D5-4D43-B1A5-2DD84CDF51FA}" srcOrd="0" destOrd="0" presId="urn:microsoft.com/office/officeart/2005/8/layout/gear1"/>
    <dgm:cxn modelId="{442D9687-76F1-4308-B01E-6FA0F1702FB4}" type="presOf" srcId="{0D476279-464F-439D-B132-421B6F8D26DE}" destId="{63604AF8-ACE7-45A6-A073-50DA71B5A085}" srcOrd="1" destOrd="0" presId="urn:microsoft.com/office/officeart/2005/8/layout/gear1"/>
    <dgm:cxn modelId="{60D80C34-95E6-4986-AD30-AFF4DA9851C5}" type="presOf" srcId="{0DDCC5C7-39E3-4DCB-98E7-A286910CE1BD}" destId="{A6577ECF-970E-46C3-A762-A09B245D52F6}" srcOrd="3" destOrd="0" presId="urn:microsoft.com/office/officeart/2005/8/layout/gear1"/>
    <dgm:cxn modelId="{A9A4D6CF-98E0-4410-9609-89050DAA5E22}" type="presOf" srcId="{0DDCC5C7-39E3-4DCB-98E7-A286910CE1BD}" destId="{EE462B4E-54DD-46CD-B42F-2BA76E7B8235}" srcOrd="1" destOrd="0" presId="urn:microsoft.com/office/officeart/2005/8/layout/gear1"/>
    <dgm:cxn modelId="{B77F4BEA-B2AB-4EE5-B89A-62AB346DE2C7}" srcId="{E2A6FBE4-906D-4076-A4B8-A334D613B86C}" destId="{0DDCC5C7-39E3-4DCB-98E7-A286910CE1BD}" srcOrd="2" destOrd="0" parTransId="{580CAF9A-17B3-48DA-AEFB-29529B9AE187}" sibTransId="{4D237023-1162-4A5E-A7F6-AC0F7BD7EC42}"/>
    <dgm:cxn modelId="{303B5405-5E60-4677-B59B-39F5DA698A4A}" type="presOf" srcId="{E2A6FBE4-906D-4076-A4B8-A334D613B86C}" destId="{5C401633-2B3D-4AD8-BF28-8BF441FFEA14}" srcOrd="0" destOrd="0" presId="urn:microsoft.com/office/officeart/2005/8/layout/gear1"/>
    <dgm:cxn modelId="{488962B5-BC18-4844-84BB-E133C52BA784}" type="presOf" srcId="{0D476279-464F-439D-B132-421B6F8D26DE}" destId="{025D6DF5-FF75-4AED-9A1E-3AC83E06A57A}" srcOrd="2" destOrd="0" presId="urn:microsoft.com/office/officeart/2005/8/layout/gear1"/>
    <dgm:cxn modelId="{565DA098-A4C3-43BE-9674-E6E90BCB9943}" srcId="{E2A6FBE4-906D-4076-A4B8-A334D613B86C}" destId="{0D476279-464F-439D-B132-421B6F8D26DE}" srcOrd="0" destOrd="0" parTransId="{4706A749-979B-48FA-A8A9-5676BF00E419}" sibTransId="{A67E5B64-99EB-4FAD-A460-701FC75A2B93}"/>
    <dgm:cxn modelId="{60CFA286-AF8D-4089-8AD9-5A1726BA823B}" type="presOf" srcId="{0D476279-464F-439D-B132-421B6F8D26DE}" destId="{9E946923-8755-46A7-B35D-FCD73B854D42}" srcOrd="0" destOrd="0" presId="urn:microsoft.com/office/officeart/2005/8/layout/gear1"/>
    <dgm:cxn modelId="{4D325EF5-2786-4FB7-A414-416FD1F1F71C}" type="presParOf" srcId="{5C401633-2B3D-4AD8-BF28-8BF441FFEA14}" destId="{9E946923-8755-46A7-B35D-FCD73B854D42}" srcOrd="0" destOrd="0" presId="urn:microsoft.com/office/officeart/2005/8/layout/gear1"/>
    <dgm:cxn modelId="{0543F82C-52DA-48C0-8CEF-04C4A1AFA8E9}" type="presParOf" srcId="{5C401633-2B3D-4AD8-BF28-8BF441FFEA14}" destId="{63604AF8-ACE7-45A6-A073-50DA71B5A085}" srcOrd="1" destOrd="0" presId="urn:microsoft.com/office/officeart/2005/8/layout/gear1"/>
    <dgm:cxn modelId="{B8368D35-0347-4365-AF6E-79EC84521F20}" type="presParOf" srcId="{5C401633-2B3D-4AD8-BF28-8BF441FFEA14}" destId="{025D6DF5-FF75-4AED-9A1E-3AC83E06A57A}" srcOrd="2" destOrd="0" presId="urn:microsoft.com/office/officeart/2005/8/layout/gear1"/>
    <dgm:cxn modelId="{DB9BBA3B-F072-4143-888B-CE0A66692F92}" type="presParOf" srcId="{5C401633-2B3D-4AD8-BF28-8BF441FFEA14}" destId="{4BF880AC-EBF2-4E4C-9380-3930C75B2EF6}" srcOrd="3" destOrd="0" presId="urn:microsoft.com/office/officeart/2005/8/layout/gear1"/>
    <dgm:cxn modelId="{958AC7CD-7DEB-4E86-9350-DD44D659179D}" type="presParOf" srcId="{5C401633-2B3D-4AD8-BF28-8BF441FFEA14}" destId="{66F8810F-1EC3-4A3A-808E-44ABACA8507E}" srcOrd="4" destOrd="0" presId="urn:microsoft.com/office/officeart/2005/8/layout/gear1"/>
    <dgm:cxn modelId="{E075F9CD-92DC-498E-BBA5-2F2039ACB302}" type="presParOf" srcId="{5C401633-2B3D-4AD8-BF28-8BF441FFEA14}" destId="{7F483085-1C09-4547-AFCA-4C62B748CFF0}" srcOrd="5" destOrd="0" presId="urn:microsoft.com/office/officeart/2005/8/layout/gear1"/>
    <dgm:cxn modelId="{E6467294-65FA-48E0-A42A-5EBB37391952}" type="presParOf" srcId="{5C401633-2B3D-4AD8-BF28-8BF441FFEA14}" destId="{DE046091-C2D2-4D1D-8F25-E0E1AB142FDF}" srcOrd="6" destOrd="0" presId="urn:microsoft.com/office/officeart/2005/8/layout/gear1"/>
    <dgm:cxn modelId="{1DF99F96-F354-4D1A-9C21-BCC63416C5B0}" type="presParOf" srcId="{5C401633-2B3D-4AD8-BF28-8BF441FFEA14}" destId="{EE462B4E-54DD-46CD-B42F-2BA76E7B8235}" srcOrd="7" destOrd="0" presId="urn:microsoft.com/office/officeart/2005/8/layout/gear1"/>
    <dgm:cxn modelId="{3E019218-AB87-4D70-AB0E-4F2CD22FAF96}" type="presParOf" srcId="{5C401633-2B3D-4AD8-BF28-8BF441FFEA14}" destId="{B4580344-AFED-4912-B7BF-23D58651C731}" srcOrd="8" destOrd="0" presId="urn:microsoft.com/office/officeart/2005/8/layout/gear1"/>
    <dgm:cxn modelId="{959FC86E-8841-4D07-BF07-B150ABCFF9D6}" type="presParOf" srcId="{5C401633-2B3D-4AD8-BF28-8BF441FFEA14}" destId="{A6577ECF-970E-46C3-A762-A09B245D52F6}" srcOrd="9" destOrd="0" presId="urn:microsoft.com/office/officeart/2005/8/layout/gear1"/>
    <dgm:cxn modelId="{7A3088D4-6F31-4CEE-B1E1-8A01F4715C2D}" type="presParOf" srcId="{5C401633-2B3D-4AD8-BF28-8BF441FFEA14}" destId="{51445CB2-5F83-416D-850E-E2DED3229456}" srcOrd="10" destOrd="0" presId="urn:microsoft.com/office/officeart/2005/8/layout/gear1"/>
    <dgm:cxn modelId="{C3F55438-7AC7-4AB3-83A8-9CA987D0C29F}" type="presParOf" srcId="{5C401633-2B3D-4AD8-BF28-8BF441FFEA14}" destId="{173FE73C-2F2A-4FC5-98FB-BF33F0A8E182}" srcOrd="11" destOrd="0" presId="urn:microsoft.com/office/officeart/2005/8/layout/gear1"/>
    <dgm:cxn modelId="{12B79252-C41D-4449-A05C-8D245C77EFBE}" type="presParOf" srcId="{5C401633-2B3D-4AD8-BF28-8BF441FFEA14}" destId="{BEE1B276-C6D5-4D43-B1A5-2DD84CDF51F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11D80D1-9365-4889-99AB-2EC1390C2C8B}" type="datetimeFigureOut">
              <a:rPr lang="en-US" smtClean="0"/>
              <a:t>5/2/2018</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F8746EC-F524-4790-AAF3-B60FCD4EB858}" type="slidenum">
              <a:rPr lang="en-US" smtClean="0"/>
              <a:t>‹#›</a:t>
            </a:fld>
            <a:endParaRPr lang="en-US"/>
          </a:p>
        </p:txBody>
      </p:sp>
    </p:spTree>
    <p:extLst>
      <p:ext uri="{BB962C8B-B14F-4D97-AF65-F5344CB8AC3E}">
        <p14:creationId xmlns:p14="http://schemas.microsoft.com/office/powerpoint/2010/main" val="2747329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8F6D3C7-E11A-46D3-B536-9741FB6AFF1A}" type="datetimeFigureOut">
              <a:rPr lang="en-US" smtClean="0"/>
              <a:t>5/2/2018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0F0B6CD-8691-4098-879A-F50565CBA8FC}" type="slidenum">
              <a:rPr lang="en-US" smtClean="0"/>
              <a:t>‹#›</a:t>
            </a:fld>
            <a:endParaRPr lang="en-US"/>
          </a:p>
        </p:txBody>
      </p:sp>
    </p:spTree>
    <p:extLst>
      <p:ext uri="{BB962C8B-B14F-4D97-AF65-F5344CB8AC3E}">
        <p14:creationId xmlns:p14="http://schemas.microsoft.com/office/powerpoint/2010/main" val="263818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Adverse_Childhood_Experiences_Study#cite_note-Brooks2012-2" TargetMode="External"/><Relationship Id="rId3" Type="http://schemas.openxmlformats.org/officeDocument/2006/relationships/hyperlink" Target="https://en.wikipedia.org/wiki/Health_maintenance_organization" TargetMode="External"/><Relationship Id="rId7" Type="http://schemas.openxmlformats.org/officeDocument/2006/relationships/hyperlink" Target="https://en.wikipedia.org/wiki/Epidemiology"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Adverse_Childhood_Experiences_Study#cite_note-ACE_Study-1" TargetMode="External"/><Relationship Id="rId5" Type="http://schemas.openxmlformats.org/officeDocument/2006/relationships/hyperlink" Target="https://en.wikipedia.org/wiki/Centers_for_Disease_Control_and_Prevention" TargetMode="External"/><Relationship Id="rId4" Type="http://schemas.openxmlformats.org/officeDocument/2006/relationships/hyperlink" Target="https://en.wikipedia.org/wiki/Kaiser_Permanent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Signal to come back. Will raise hand. If</a:t>
            </a:r>
            <a:r>
              <a:rPr lang="en-US" baseline="0" dirty="0"/>
              <a:t> you see it, do it. Be mindful of it, as there’ll be lots of back and forth, lots of time to talk. </a:t>
            </a:r>
            <a:endParaRPr lang="en-US" dirty="0"/>
          </a:p>
        </p:txBody>
      </p:sp>
      <p:sp>
        <p:nvSpPr>
          <p:cNvPr id="4" name="Header Placeholder 3"/>
          <p:cNvSpPr>
            <a:spLocks noGrp="1"/>
          </p:cNvSpPr>
          <p:nvPr>
            <p:ph type="hdr" sz="quarter" idx="10"/>
          </p:nvPr>
        </p:nvSpPr>
        <p:spPr/>
        <p:txBody>
          <a:bodyPr/>
          <a:lstStyle/>
          <a:p>
            <a:r>
              <a:rPr lang="en-US">
                <a:solidFill>
                  <a:prstClr val="black"/>
                </a:solidFill>
              </a:rPr>
              <a:t>CDE MTSS Webinar</a:t>
            </a: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34894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txBox="1">
            <a:spLocks noGrp="1"/>
          </p:cNvSpPr>
          <p:nvPr>
            <p:ph type="body" idx="1"/>
          </p:nvPr>
        </p:nvSpPr>
        <p:spPr>
          <a:xfrm>
            <a:off x="702312" y="4421823"/>
            <a:ext cx="5618479" cy="4189095"/>
          </a:xfrm>
          <a:prstGeom prst="rect">
            <a:avLst/>
          </a:prstGeom>
        </p:spPr>
        <p:txBody>
          <a:bodyPr lIns="93303" tIns="93303" rIns="93303" bIns="93303" anchor="t" anchorCtr="0">
            <a:noAutofit/>
          </a:bodyPr>
          <a:lstStyle/>
          <a:p>
            <a:endParaRPr/>
          </a:p>
        </p:txBody>
      </p:sp>
      <p:sp>
        <p:nvSpPr>
          <p:cNvPr id="980" name="Shape 98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60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8255" indent="-291636" eaLnBrk="0" hangingPunct="0">
              <a:spcBef>
                <a:spcPct val="30000"/>
              </a:spcBef>
              <a:defRPr sz="1200">
                <a:solidFill>
                  <a:schemeClr val="tx1"/>
                </a:solidFill>
                <a:latin typeface="Arial" charset="0"/>
              </a:defRPr>
            </a:lvl2pPr>
            <a:lvl3pPr marL="1166546" indent="-233309" eaLnBrk="0" hangingPunct="0">
              <a:spcBef>
                <a:spcPct val="30000"/>
              </a:spcBef>
              <a:defRPr sz="1200">
                <a:solidFill>
                  <a:schemeClr val="tx1"/>
                </a:solidFill>
                <a:latin typeface="Arial" charset="0"/>
              </a:defRPr>
            </a:lvl3pPr>
            <a:lvl4pPr marL="1633164" indent="-233309" eaLnBrk="0" hangingPunct="0">
              <a:spcBef>
                <a:spcPct val="30000"/>
              </a:spcBef>
              <a:defRPr sz="1200">
                <a:solidFill>
                  <a:schemeClr val="tx1"/>
                </a:solidFill>
                <a:latin typeface="Arial" charset="0"/>
              </a:defRPr>
            </a:lvl4pPr>
            <a:lvl5pPr marL="2099782" indent="-233309" eaLnBrk="0" hangingPunct="0">
              <a:spcBef>
                <a:spcPct val="30000"/>
              </a:spcBef>
              <a:defRPr sz="1200">
                <a:solidFill>
                  <a:schemeClr val="tx1"/>
                </a:solidFill>
                <a:latin typeface="Arial" charset="0"/>
              </a:defRPr>
            </a:lvl5pPr>
            <a:lvl6pPr marL="2566401" indent="-233309" eaLnBrk="0" fontAlgn="base" hangingPunct="0">
              <a:spcBef>
                <a:spcPct val="30000"/>
              </a:spcBef>
              <a:spcAft>
                <a:spcPct val="0"/>
              </a:spcAft>
              <a:defRPr sz="1200">
                <a:solidFill>
                  <a:schemeClr val="tx1"/>
                </a:solidFill>
                <a:latin typeface="Arial" charset="0"/>
              </a:defRPr>
            </a:lvl6pPr>
            <a:lvl7pPr marL="3033019" indent="-233309" eaLnBrk="0" fontAlgn="base" hangingPunct="0">
              <a:spcBef>
                <a:spcPct val="30000"/>
              </a:spcBef>
              <a:spcAft>
                <a:spcPct val="0"/>
              </a:spcAft>
              <a:defRPr sz="1200">
                <a:solidFill>
                  <a:schemeClr val="tx1"/>
                </a:solidFill>
                <a:latin typeface="Arial" charset="0"/>
              </a:defRPr>
            </a:lvl7pPr>
            <a:lvl8pPr marL="3499637" indent="-233309" eaLnBrk="0" fontAlgn="base" hangingPunct="0">
              <a:spcBef>
                <a:spcPct val="30000"/>
              </a:spcBef>
              <a:spcAft>
                <a:spcPct val="0"/>
              </a:spcAft>
              <a:defRPr sz="1200">
                <a:solidFill>
                  <a:schemeClr val="tx1"/>
                </a:solidFill>
                <a:latin typeface="Arial" charset="0"/>
              </a:defRPr>
            </a:lvl8pPr>
            <a:lvl9pPr marL="3966256" indent="-233309"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21B8B219-F2CE-43C0-BDFF-ED1E395D8CE3}" type="slidenum">
              <a:rPr lang="en-US" altLang="en-US" smtClean="0">
                <a:solidFill>
                  <a:srgbClr val="000000"/>
                </a:solidFill>
              </a:rPr>
              <a:pPr eaLnBrk="1" hangingPunct="1">
                <a:spcBef>
                  <a:spcPct val="0"/>
                </a:spcBef>
                <a:defRPr/>
              </a:pPr>
              <a:t>20</a:t>
            </a:fld>
            <a:endParaRPr lang="en-US" altLang="en-US" smtClean="0">
              <a:solidFill>
                <a:srgbClr val="000000"/>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Gentry’s (2012) 5 phases of compassion</a:t>
            </a:r>
            <a:r>
              <a:rPr lang="en-US" altLang="en-US" baseline="0" dirty="0" smtClean="0"/>
              <a:t> fatigue development process</a:t>
            </a:r>
            <a:endParaRPr lang="en-US" altLang="en-US" dirty="0" smtClean="0"/>
          </a:p>
        </p:txBody>
      </p:sp>
    </p:spTree>
    <p:extLst>
      <p:ext uri="{BB962C8B-B14F-4D97-AF65-F5344CB8AC3E}">
        <p14:creationId xmlns:p14="http://schemas.microsoft.com/office/powerpoint/2010/main" val="312128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endParaRPr lang="en-US" dirty="0"/>
          </a:p>
        </p:txBody>
      </p:sp>
      <p:sp>
        <p:nvSpPr>
          <p:cNvPr id="4" name="Slide Number Placeholder 3"/>
          <p:cNvSpPr>
            <a:spLocks noGrp="1"/>
          </p:cNvSpPr>
          <p:nvPr>
            <p:ph type="sldNum" sz="quarter" idx="10"/>
          </p:nvPr>
        </p:nvSpPr>
        <p:spPr/>
        <p:txBody>
          <a:bodyPr/>
          <a:lstStyle/>
          <a:p>
            <a:fld id="{48ED05C0-9DFA-4D78-BE2D-E72D06BEB45A}" type="slidenum">
              <a:rPr lang="en-US" smtClean="0"/>
              <a:t>24</a:t>
            </a:fld>
            <a:endParaRPr lang="en-US"/>
          </a:p>
        </p:txBody>
      </p:sp>
      <p:sp>
        <p:nvSpPr>
          <p:cNvPr id="5" name="Date Placeholder 4"/>
          <p:cNvSpPr>
            <a:spLocks noGrp="1"/>
          </p:cNvSpPr>
          <p:nvPr>
            <p:ph type="dt" idx="11"/>
          </p:nvPr>
        </p:nvSpPr>
        <p:spPr>
          <a:xfrm>
            <a:off x="4073903" y="2"/>
            <a:ext cx="3116609" cy="473859"/>
          </a:xfrm>
          <a:prstGeom prst="rect">
            <a:avLst/>
          </a:prstGeom>
        </p:spPr>
        <p:txBody>
          <a:bodyPr/>
          <a:lstStyle/>
          <a:p>
            <a:r>
              <a:rPr lang="en-US" smtClean="0"/>
              <a:t>8/30/2017</a:t>
            </a:r>
            <a:endParaRPr lang="en-US"/>
          </a:p>
        </p:txBody>
      </p:sp>
    </p:spTree>
    <p:extLst>
      <p:ext uri="{BB962C8B-B14F-4D97-AF65-F5344CB8AC3E}">
        <p14:creationId xmlns:p14="http://schemas.microsoft.com/office/powerpoint/2010/main" val="9379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Current problematic behaviors and symptoms may have originated as legitimate and even courageous attempts to cope with or defend against trauma. It really can start to shape our questioning from what is wrong with you to what has happened to you?</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5/2/2018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26</a:t>
            </a:fld>
            <a:endParaRPr lang="en-US"/>
          </a:p>
        </p:txBody>
      </p:sp>
    </p:spTree>
    <p:extLst>
      <p:ext uri="{BB962C8B-B14F-4D97-AF65-F5344CB8AC3E}">
        <p14:creationId xmlns:p14="http://schemas.microsoft.com/office/powerpoint/2010/main" val="100786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txBox="1">
            <a:spLocks noGrp="1"/>
          </p:cNvSpPr>
          <p:nvPr>
            <p:ph type="body" idx="1"/>
          </p:nvPr>
        </p:nvSpPr>
        <p:spPr>
          <a:xfrm>
            <a:off x="702312" y="4421823"/>
            <a:ext cx="5618479" cy="4189095"/>
          </a:xfrm>
          <a:prstGeom prst="rect">
            <a:avLst/>
          </a:prstGeom>
        </p:spPr>
        <p:txBody>
          <a:bodyPr lIns="93303" tIns="93303" rIns="93303" bIns="93303" anchor="t" anchorCtr="0">
            <a:noAutofit/>
          </a:bodyPr>
          <a:lstStyle/>
          <a:p>
            <a:endParaRPr/>
          </a:p>
        </p:txBody>
      </p:sp>
      <p:sp>
        <p:nvSpPr>
          <p:cNvPr id="994" name="Shape 9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074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Shape 11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9" name="Shape 1139"/>
          <p:cNvSpPr txBox="1">
            <a:spLocks noGrp="1"/>
          </p:cNvSpPr>
          <p:nvPr>
            <p:ph type="body" idx="1"/>
          </p:nvPr>
        </p:nvSpPr>
        <p:spPr>
          <a:xfrm>
            <a:off x="702312" y="4421823"/>
            <a:ext cx="5618479" cy="4189095"/>
          </a:xfrm>
          <a:prstGeom prst="rect">
            <a:avLst/>
          </a:prstGeom>
          <a:noFill/>
          <a:ln>
            <a:noFill/>
          </a:ln>
        </p:spPr>
        <p:txBody>
          <a:bodyPr lIns="93303" tIns="46638" rIns="93303" bIns="46638" anchor="t" anchorCtr="0">
            <a:noAutofit/>
          </a:bodyPr>
          <a:lstStyle/>
          <a:p>
            <a:pPr>
              <a:buSzPct val="25000"/>
            </a:pPr>
            <a:endParaRPr>
              <a:solidFill>
                <a:schemeClr val="dk2"/>
              </a:solidFill>
              <a:latin typeface="Cambria"/>
              <a:ea typeface="Cambria"/>
              <a:cs typeface="Cambria"/>
              <a:sym typeface="Cambria"/>
            </a:endParaRPr>
          </a:p>
        </p:txBody>
      </p:sp>
      <p:sp>
        <p:nvSpPr>
          <p:cNvPr id="1140" name="Shape 1140"/>
          <p:cNvSpPr txBox="1">
            <a:spLocks noGrp="1"/>
          </p:cNvSpPr>
          <p:nvPr>
            <p:ph type="sldNum" idx="12"/>
          </p:nvPr>
        </p:nvSpPr>
        <p:spPr>
          <a:xfrm>
            <a:off x="3978132" y="8842029"/>
            <a:ext cx="3043342" cy="465455"/>
          </a:xfrm>
          <a:prstGeom prst="rect">
            <a:avLst/>
          </a:prstGeom>
          <a:noFill/>
          <a:ln>
            <a:noFill/>
          </a:ln>
        </p:spPr>
        <p:txBody>
          <a:bodyPr lIns="93303" tIns="46638" rIns="93303" bIns="46638" anchor="b" anchorCtr="0">
            <a:noAutofit/>
          </a:bodyPr>
          <a:lstStyle/>
          <a:p>
            <a:pPr>
              <a:buSzPct val="25000"/>
            </a:pPr>
            <a:fld id="{00000000-1234-1234-1234-123412341234}" type="slidenum">
              <a:rPr lang="en">
                <a:solidFill>
                  <a:schemeClr val="dk1"/>
                </a:solidFill>
                <a:latin typeface="Cambria"/>
                <a:ea typeface="Cambria"/>
                <a:cs typeface="Cambria"/>
                <a:sym typeface="Cambria"/>
              </a:rPr>
              <a:pPr>
                <a:buSzPct val="25000"/>
              </a:pPr>
              <a:t>29</a:t>
            </a:fld>
            <a:endParaRPr lang="en">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91319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14340">
              <a:defRPr>
                <a:solidFill>
                  <a:schemeClr val="tx1"/>
                </a:solidFill>
                <a:latin typeface="Arial" charset="0"/>
              </a:defRPr>
            </a:lvl1pPr>
            <a:lvl2pPr marL="733982" indent="-282300" defTabSz="914340">
              <a:defRPr>
                <a:solidFill>
                  <a:schemeClr val="tx1"/>
                </a:solidFill>
                <a:latin typeface="Arial" charset="0"/>
              </a:defRPr>
            </a:lvl2pPr>
            <a:lvl3pPr marL="1129202" indent="-225840" defTabSz="914340">
              <a:defRPr>
                <a:solidFill>
                  <a:schemeClr val="tx1"/>
                </a:solidFill>
                <a:latin typeface="Arial" charset="0"/>
              </a:defRPr>
            </a:lvl3pPr>
            <a:lvl4pPr marL="1580883" indent="-225840" defTabSz="914340">
              <a:defRPr>
                <a:solidFill>
                  <a:schemeClr val="tx1"/>
                </a:solidFill>
                <a:latin typeface="Arial" charset="0"/>
              </a:defRPr>
            </a:lvl4pPr>
            <a:lvl5pPr marL="2032564" indent="-225840" defTabSz="914340">
              <a:defRPr>
                <a:solidFill>
                  <a:schemeClr val="tx1"/>
                </a:solidFill>
                <a:latin typeface="Arial" charset="0"/>
              </a:defRPr>
            </a:lvl5pPr>
            <a:lvl6pPr marL="2484245" indent="-225840" defTabSz="914340" eaLnBrk="0" fontAlgn="base" hangingPunct="0">
              <a:spcBef>
                <a:spcPct val="0"/>
              </a:spcBef>
              <a:spcAft>
                <a:spcPct val="0"/>
              </a:spcAft>
              <a:defRPr>
                <a:solidFill>
                  <a:schemeClr val="tx1"/>
                </a:solidFill>
                <a:latin typeface="Arial" charset="0"/>
              </a:defRPr>
            </a:lvl6pPr>
            <a:lvl7pPr marL="2935924" indent="-225840" defTabSz="914340" eaLnBrk="0" fontAlgn="base" hangingPunct="0">
              <a:spcBef>
                <a:spcPct val="0"/>
              </a:spcBef>
              <a:spcAft>
                <a:spcPct val="0"/>
              </a:spcAft>
              <a:defRPr>
                <a:solidFill>
                  <a:schemeClr val="tx1"/>
                </a:solidFill>
                <a:latin typeface="Arial" charset="0"/>
              </a:defRPr>
            </a:lvl7pPr>
            <a:lvl8pPr marL="3387606" indent="-225840" defTabSz="914340" eaLnBrk="0" fontAlgn="base" hangingPunct="0">
              <a:spcBef>
                <a:spcPct val="0"/>
              </a:spcBef>
              <a:spcAft>
                <a:spcPct val="0"/>
              </a:spcAft>
              <a:defRPr>
                <a:solidFill>
                  <a:schemeClr val="tx1"/>
                </a:solidFill>
                <a:latin typeface="Arial" charset="0"/>
              </a:defRPr>
            </a:lvl8pPr>
            <a:lvl9pPr marL="3839287" indent="-225840" defTabSz="914340" eaLnBrk="0" fontAlgn="base" hangingPunct="0">
              <a:spcBef>
                <a:spcPct val="0"/>
              </a:spcBef>
              <a:spcAft>
                <a:spcPct val="0"/>
              </a:spcAft>
              <a:defRPr>
                <a:solidFill>
                  <a:schemeClr val="tx1"/>
                </a:solidFill>
                <a:latin typeface="Arial" charset="0"/>
              </a:defRPr>
            </a:lvl9pPr>
          </a:lstStyle>
          <a:p>
            <a:fld id="{41B79193-481B-4C28-B022-018928E4D90D}" type="slidenum">
              <a:rPr lang="en-US"/>
              <a:pPr/>
              <a:t>33</a:t>
            </a:fld>
            <a:endParaRPr lang="en-US"/>
          </a:p>
        </p:txBody>
      </p:sp>
      <p:sp>
        <p:nvSpPr>
          <p:cNvPr id="51203" name="Rectangle 2"/>
          <p:cNvSpPr>
            <a:spLocks noGrp="1" noRot="1" noChangeAspect="1" noChangeArrowheads="1" noTextEdit="1"/>
          </p:cNvSpPr>
          <p:nvPr>
            <p:ph type="sldImg"/>
          </p:nvPr>
        </p:nvSpPr>
        <p:spPr>
          <a:xfrm>
            <a:off x="1143000" y="685800"/>
            <a:ext cx="4572000" cy="3429000"/>
          </a:xfrm>
          <a:ln/>
        </p:spPr>
      </p:sp>
      <p:sp>
        <p:nvSpPr>
          <p:cNvPr id="51204"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13127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5" name="Shape 1265"/>
          <p:cNvSpPr txBox="1">
            <a:spLocks noGrp="1"/>
          </p:cNvSpPr>
          <p:nvPr>
            <p:ph type="body" idx="1"/>
          </p:nvPr>
        </p:nvSpPr>
        <p:spPr>
          <a:xfrm>
            <a:off x="702312" y="4421823"/>
            <a:ext cx="5618479" cy="4189095"/>
          </a:xfrm>
          <a:prstGeom prst="rect">
            <a:avLst/>
          </a:prstGeom>
          <a:noFill/>
          <a:ln>
            <a:noFill/>
          </a:ln>
        </p:spPr>
        <p:txBody>
          <a:bodyPr lIns="93303" tIns="46638" rIns="93303" bIns="46638" anchor="t" anchorCtr="0">
            <a:noAutofit/>
          </a:bodyPr>
          <a:lstStyle/>
          <a:p>
            <a:pPr>
              <a:buSzPct val="25000"/>
            </a:pPr>
            <a:endParaRPr>
              <a:solidFill>
                <a:schemeClr val="dk2"/>
              </a:solidFill>
              <a:latin typeface="Cambria"/>
              <a:ea typeface="Cambria"/>
              <a:cs typeface="Cambria"/>
              <a:sym typeface="Cambria"/>
            </a:endParaRPr>
          </a:p>
        </p:txBody>
      </p:sp>
      <p:sp>
        <p:nvSpPr>
          <p:cNvPr id="1266" name="Shape 1266"/>
          <p:cNvSpPr txBox="1">
            <a:spLocks noGrp="1"/>
          </p:cNvSpPr>
          <p:nvPr>
            <p:ph type="sldNum" idx="12"/>
          </p:nvPr>
        </p:nvSpPr>
        <p:spPr>
          <a:xfrm>
            <a:off x="3978132" y="8842029"/>
            <a:ext cx="3043342" cy="465455"/>
          </a:xfrm>
          <a:prstGeom prst="rect">
            <a:avLst/>
          </a:prstGeom>
          <a:noFill/>
          <a:ln>
            <a:noFill/>
          </a:ln>
        </p:spPr>
        <p:txBody>
          <a:bodyPr lIns="93303" tIns="46638" rIns="93303" bIns="46638" anchor="b" anchorCtr="0">
            <a:noAutofit/>
          </a:bodyPr>
          <a:lstStyle/>
          <a:p>
            <a:pPr>
              <a:buSzPct val="25000"/>
            </a:pPr>
            <a:fld id="{00000000-1234-1234-1234-123412341234}" type="slidenum">
              <a:rPr lang="en">
                <a:solidFill>
                  <a:schemeClr val="dk1"/>
                </a:solidFill>
                <a:latin typeface="Cambria"/>
                <a:ea typeface="Cambria"/>
                <a:cs typeface="Cambria"/>
                <a:sym typeface="Cambria"/>
              </a:rPr>
              <a:pPr>
                <a:buSzPct val="25000"/>
              </a:pPr>
              <a:t>36</a:t>
            </a:fld>
            <a:endParaRPr lang="en">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2606007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txBox="1">
            <a:spLocks noGrp="1"/>
          </p:cNvSpPr>
          <p:nvPr>
            <p:ph type="body" idx="1"/>
          </p:nvPr>
        </p:nvSpPr>
        <p:spPr>
          <a:xfrm>
            <a:off x="702312" y="4421823"/>
            <a:ext cx="5618479" cy="4189095"/>
          </a:xfrm>
          <a:prstGeom prst="rect">
            <a:avLst/>
          </a:prstGeom>
        </p:spPr>
        <p:txBody>
          <a:bodyPr lIns="93303" tIns="93303" rIns="93303" bIns="93303" anchor="t" anchorCtr="0">
            <a:noAutofit/>
          </a:bodyPr>
          <a:lstStyle/>
          <a:p>
            <a:endParaRPr/>
          </a:p>
        </p:txBody>
      </p:sp>
      <p:sp>
        <p:nvSpPr>
          <p:cNvPr id="1169" name="Shape 116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69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txBox="1">
            <a:spLocks noGrp="1"/>
          </p:cNvSpPr>
          <p:nvPr>
            <p:ph type="body" idx="1"/>
          </p:nvPr>
        </p:nvSpPr>
        <p:spPr>
          <a:xfrm>
            <a:off x="702311" y="4421823"/>
            <a:ext cx="5618479" cy="4189095"/>
          </a:xfrm>
          <a:prstGeom prst="rect">
            <a:avLst/>
          </a:prstGeom>
        </p:spPr>
        <p:txBody>
          <a:bodyPr lIns="93308" tIns="93308" rIns="93308" bIns="93308" anchor="t" anchorCtr="0">
            <a:noAutofit/>
          </a:bodyPr>
          <a:lstStyle/>
          <a:p>
            <a:pPr algn="ctr">
              <a:buSzPct val="25000"/>
            </a:pPr>
            <a:r>
              <a:rPr lang="en" b="1" dirty="0">
                <a:solidFill>
                  <a:schemeClr val="dk1"/>
                </a:solidFill>
                <a:latin typeface="Cambria"/>
                <a:ea typeface="Cambria"/>
                <a:cs typeface="Cambria"/>
                <a:sym typeface="Cambria"/>
              </a:rPr>
              <a:t>An individual reacts as though a</a:t>
            </a:r>
          </a:p>
          <a:p>
            <a:pPr algn="ctr">
              <a:buSzPct val="25000"/>
            </a:pPr>
            <a:r>
              <a:rPr lang="en" b="1" dirty="0">
                <a:solidFill>
                  <a:schemeClr val="dk1"/>
                </a:solidFill>
                <a:latin typeface="Cambria"/>
                <a:ea typeface="Cambria"/>
                <a:cs typeface="Cambria"/>
                <a:sym typeface="Cambria"/>
              </a:rPr>
              <a:t> “then and there” experience</a:t>
            </a:r>
          </a:p>
          <a:p>
            <a:pPr algn="ctr">
              <a:buSzPct val="25000"/>
            </a:pPr>
            <a:r>
              <a:rPr lang="en" b="1" dirty="0">
                <a:solidFill>
                  <a:schemeClr val="dk1"/>
                </a:solidFill>
                <a:latin typeface="Cambria"/>
                <a:ea typeface="Cambria"/>
                <a:cs typeface="Cambria"/>
                <a:sym typeface="Cambria"/>
              </a:rPr>
              <a:t> is happening “here and now.”</a:t>
            </a:r>
            <a:endParaRPr lang="en" b="1" dirty="0">
              <a:solidFill>
                <a:srgbClr val="366A37"/>
              </a:solidFill>
              <a:latin typeface="Cambria"/>
              <a:ea typeface="Cambria"/>
              <a:cs typeface="Cambria"/>
              <a:sym typeface="Cambria"/>
            </a:endParaRPr>
          </a:p>
          <a:p>
            <a:endParaRPr dirty="0"/>
          </a:p>
        </p:txBody>
      </p:sp>
      <p:sp>
        <p:nvSpPr>
          <p:cNvPr id="1273" name="Shape 127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966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endParaRPr lang="en-US" dirty="0"/>
          </a:p>
        </p:txBody>
      </p:sp>
      <p:sp>
        <p:nvSpPr>
          <p:cNvPr id="4" name="Slide Number Placeholder 3"/>
          <p:cNvSpPr>
            <a:spLocks noGrp="1"/>
          </p:cNvSpPr>
          <p:nvPr>
            <p:ph type="sldNum" sz="quarter" idx="10"/>
          </p:nvPr>
        </p:nvSpPr>
        <p:spPr/>
        <p:txBody>
          <a:bodyPr/>
          <a:lstStyle/>
          <a:p>
            <a:fld id="{48ED05C0-9DFA-4D78-BE2D-E72D06BEB45A}" type="slidenum">
              <a:rPr lang="en-US" smtClean="0"/>
              <a:t>6</a:t>
            </a:fld>
            <a:endParaRPr lang="en-US"/>
          </a:p>
        </p:txBody>
      </p:sp>
      <p:sp>
        <p:nvSpPr>
          <p:cNvPr id="5" name="Date Placeholder 4"/>
          <p:cNvSpPr>
            <a:spLocks noGrp="1"/>
          </p:cNvSpPr>
          <p:nvPr>
            <p:ph type="dt" idx="11"/>
          </p:nvPr>
        </p:nvSpPr>
        <p:spPr>
          <a:xfrm>
            <a:off x="4073903" y="2"/>
            <a:ext cx="3116609" cy="473859"/>
          </a:xfrm>
          <a:prstGeom prst="rect">
            <a:avLst/>
          </a:prstGeom>
        </p:spPr>
        <p:txBody>
          <a:bodyPr/>
          <a:lstStyle/>
          <a:p>
            <a:r>
              <a:rPr lang="en-US" smtClean="0"/>
              <a:t>8/30/2017</a:t>
            </a:r>
            <a:endParaRPr lang="en-US"/>
          </a:p>
        </p:txBody>
      </p:sp>
    </p:spTree>
    <p:extLst>
      <p:ext uri="{BB962C8B-B14F-4D97-AF65-F5344CB8AC3E}">
        <p14:creationId xmlns:p14="http://schemas.microsoft.com/office/powerpoint/2010/main" val="2254535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endParaRPr lang="en-US" dirty="0"/>
          </a:p>
        </p:txBody>
      </p:sp>
      <p:sp>
        <p:nvSpPr>
          <p:cNvPr id="4" name="Slide Number Placeholder 3"/>
          <p:cNvSpPr>
            <a:spLocks noGrp="1"/>
          </p:cNvSpPr>
          <p:nvPr>
            <p:ph type="sldNum" sz="quarter" idx="10"/>
          </p:nvPr>
        </p:nvSpPr>
        <p:spPr/>
        <p:txBody>
          <a:bodyPr/>
          <a:lstStyle/>
          <a:p>
            <a:fld id="{48ED05C0-9DFA-4D78-BE2D-E72D06BEB45A}" type="slidenum">
              <a:rPr lang="en-US" smtClean="0"/>
              <a:t>40</a:t>
            </a:fld>
            <a:endParaRPr lang="en-US"/>
          </a:p>
        </p:txBody>
      </p:sp>
      <p:sp>
        <p:nvSpPr>
          <p:cNvPr id="5" name="Date Placeholder 4"/>
          <p:cNvSpPr>
            <a:spLocks noGrp="1"/>
          </p:cNvSpPr>
          <p:nvPr>
            <p:ph type="dt" idx="11"/>
          </p:nvPr>
        </p:nvSpPr>
        <p:spPr>
          <a:xfrm>
            <a:off x="4073903" y="2"/>
            <a:ext cx="3116609" cy="473859"/>
          </a:xfrm>
          <a:prstGeom prst="rect">
            <a:avLst/>
          </a:prstGeom>
        </p:spPr>
        <p:txBody>
          <a:bodyPr/>
          <a:lstStyle/>
          <a:p>
            <a:r>
              <a:rPr lang="en-US" smtClean="0"/>
              <a:t>8/30/2017</a:t>
            </a:r>
            <a:endParaRPr lang="en-US"/>
          </a:p>
        </p:txBody>
      </p:sp>
    </p:spTree>
    <p:extLst>
      <p:ext uri="{BB962C8B-B14F-4D97-AF65-F5344CB8AC3E}">
        <p14:creationId xmlns:p14="http://schemas.microsoft.com/office/powerpoint/2010/main" val="1619103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Shape 1458"/>
          <p:cNvSpPr txBox="1">
            <a:spLocks noGrp="1"/>
          </p:cNvSpPr>
          <p:nvPr>
            <p:ph type="body" idx="1"/>
          </p:nvPr>
        </p:nvSpPr>
        <p:spPr>
          <a:xfrm>
            <a:off x="702312" y="4421823"/>
            <a:ext cx="5618479" cy="4189095"/>
          </a:xfrm>
          <a:prstGeom prst="rect">
            <a:avLst/>
          </a:prstGeom>
        </p:spPr>
        <p:txBody>
          <a:bodyPr lIns="93303" tIns="93303" rIns="93303" bIns="93303" anchor="t" anchorCtr="0">
            <a:noAutofit/>
          </a:bodyPr>
          <a:lstStyle/>
          <a:p>
            <a:endParaRPr/>
          </a:p>
        </p:txBody>
      </p:sp>
      <p:sp>
        <p:nvSpPr>
          <p:cNvPr id="1459" name="Shape 14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54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https://www.tolerance.org/classroom-resources/teaching-strategies/community-inquiry/fishbowl</a:t>
            </a:r>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t>47</a:t>
            </a:fld>
            <a:endParaRPr lang="en-US"/>
          </a:p>
        </p:txBody>
      </p:sp>
    </p:spTree>
    <p:extLst>
      <p:ext uri="{BB962C8B-B14F-4D97-AF65-F5344CB8AC3E}">
        <p14:creationId xmlns:p14="http://schemas.microsoft.com/office/powerpoint/2010/main" val="642440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https://www.tolerance.org/classroom-resources/teaching-strategies/community-inquiry/fishbowl</a:t>
            </a:r>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t>48</a:t>
            </a:fld>
            <a:endParaRPr lang="en-US"/>
          </a:p>
        </p:txBody>
      </p:sp>
    </p:spTree>
    <p:extLst>
      <p:ext uri="{BB962C8B-B14F-4D97-AF65-F5344CB8AC3E}">
        <p14:creationId xmlns:p14="http://schemas.microsoft.com/office/powerpoint/2010/main" val="1749717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latin typeface="Calibri" charset="0"/>
              </a:rPr>
              <a:t>This quotation from Dave Tilly summarizes what we have been highlighting. </a:t>
            </a:r>
          </a:p>
          <a:p>
            <a:pPr eaLnBrk="1" hangingPunct="1"/>
            <a:endParaRPr lang="en-US" baseline="0" dirty="0" smtClean="0">
              <a:latin typeface="Calibri" charset="0"/>
            </a:endParaRPr>
          </a:p>
          <a:p>
            <a:pPr eaLnBrk="1" hangingPunct="1"/>
            <a:r>
              <a:rPr lang="en-US" baseline="0" dirty="0" smtClean="0">
                <a:latin typeface="Calibri" charset="0"/>
              </a:rPr>
              <a:t>It is most efficient and effective to be thinking about how we support the system and then can provide additional supports. Focus first on the universal. We say “every” (each and every student) to ensure we don’t mean “most.” Sometimes, when people say “all,” they imply “most” – not attending fully to the needs of ‘every’.</a:t>
            </a:r>
          </a:p>
          <a:p>
            <a:pPr eaLnBrk="1" hangingPunct="1"/>
            <a:endParaRPr lang="en-US" baseline="0" dirty="0" smtClean="0">
              <a:latin typeface="Calibri" charset="0"/>
            </a:endParaRPr>
          </a:p>
          <a:p>
            <a:pPr eaLnBrk="1" hangingPunct="1"/>
            <a:r>
              <a:rPr lang="en-US" baseline="0" dirty="0" smtClean="0">
                <a:latin typeface="Calibri" charset="0"/>
              </a:rPr>
              <a:t>If we are intentional and develop an organized way of addressing every students’ needs, we are more likely to impact more students positively and improve student outcomes.</a:t>
            </a:r>
          </a:p>
          <a:p>
            <a:pPr eaLnBrk="1" hangingPunct="1"/>
            <a:endParaRPr lang="en-US" baseline="0" dirty="0" smtClean="0"/>
          </a:p>
        </p:txBody>
      </p:sp>
      <p:sp>
        <p:nvSpPr>
          <p:cNvPr id="4" name="Header Placeholder 3"/>
          <p:cNvSpPr>
            <a:spLocks noGrp="1"/>
          </p:cNvSpPr>
          <p:nvPr>
            <p:ph type="hdr" sz="quarter" idx="10"/>
          </p:nvPr>
        </p:nvSpPr>
        <p:spPr/>
        <p:txBody>
          <a:bodyPr/>
          <a:lstStyle/>
          <a:p>
            <a:r>
              <a:rPr lang="en-US" smtClean="0">
                <a:solidFill>
                  <a:prstClr val="black"/>
                </a:solidFill>
              </a:rPr>
              <a:t>CDE MTSS Webinar</a:t>
            </a:r>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Fall 2014</a:t>
            </a:r>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88606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 environment where he feels welcomed and valued for who he is, and I as his parent feel like a partner in his education.</a:t>
            </a:r>
          </a:p>
          <a:p>
            <a:r>
              <a:rPr lang="en-US" baseline="0" dirty="0"/>
              <a:t>An environment that safe and predictable where he is not afraid to explore, take risks and produces that love of learning</a:t>
            </a:r>
          </a:p>
          <a:p>
            <a:r>
              <a:rPr lang="en-US" baseline="0" dirty="0"/>
              <a:t>A place where he feels like he belongs and fosters the development of healthy relationships with teachers and peers</a:t>
            </a:r>
          </a:p>
          <a:p>
            <a:r>
              <a:rPr lang="en-US" baseline="0" dirty="0"/>
              <a:t>I want him placed in situations where he develops a sense of accomplishment, self-assuredness, and self-motivation</a:t>
            </a:r>
          </a:p>
          <a:p>
            <a:endParaRPr lang="en-US" dirty="0"/>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FC8E54C0-B845-4269-BB38-9EA6D3E29C07}" type="datetime1">
              <a:rPr lang="en-US" smtClean="0"/>
              <a:t>5/2/2018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50</a:t>
            </a:fld>
            <a:endParaRPr lang="en-US"/>
          </a:p>
        </p:txBody>
      </p:sp>
    </p:spTree>
    <p:extLst>
      <p:ext uri="{BB962C8B-B14F-4D97-AF65-F5344CB8AC3E}">
        <p14:creationId xmlns:p14="http://schemas.microsoft.com/office/powerpoint/2010/main" val="972478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endParaRPr lang="en-US" dirty="0"/>
          </a:p>
        </p:txBody>
      </p:sp>
      <p:sp>
        <p:nvSpPr>
          <p:cNvPr id="4" name="Slide Number Placeholder 3"/>
          <p:cNvSpPr>
            <a:spLocks noGrp="1"/>
          </p:cNvSpPr>
          <p:nvPr>
            <p:ph type="sldNum" sz="quarter" idx="10"/>
          </p:nvPr>
        </p:nvSpPr>
        <p:spPr/>
        <p:txBody>
          <a:bodyPr/>
          <a:lstStyle/>
          <a:p>
            <a:fld id="{48ED05C0-9DFA-4D78-BE2D-E72D06BEB45A}" type="slidenum">
              <a:rPr lang="en-US" smtClean="0"/>
              <a:t>51</a:t>
            </a:fld>
            <a:endParaRPr lang="en-US"/>
          </a:p>
        </p:txBody>
      </p:sp>
      <p:sp>
        <p:nvSpPr>
          <p:cNvPr id="5" name="Date Placeholder 4"/>
          <p:cNvSpPr>
            <a:spLocks noGrp="1"/>
          </p:cNvSpPr>
          <p:nvPr>
            <p:ph type="dt" idx="11"/>
          </p:nvPr>
        </p:nvSpPr>
        <p:spPr>
          <a:xfrm>
            <a:off x="4073903" y="2"/>
            <a:ext cx="3116609" cy="473859"/>
          </a:xfrm>
          <a:prstGeom prst="rect">
            <a:avLst/>
          </a:prstGeom>
        </p:spPr>
        <p:txBody>
          <a:bodyPr/>
          <a:lstStyle/>
          <a:p>
            <a:r>
              <a:rPr lang="en-US" smtClean="0"/>
              <a:t>8/30/2017</a:t>
            </a:r>
            <a:endParaRPr lang="en-US"/>
          </a:p>
        </p:txBody>
      </p:sp>
    </p:spTree>
    <p:extLst>
      <p:ext uri="{BB962C8B-B14F-4D97-AF65-F5344CB8AC3E}">
        <p14:creationId xmlns:p14="http://schemas.microsoft.com/office/powerpoint/2010/main" val="2503631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buClr>
                <a:srgbClr val="5B9BD5"/>
              </a:buClr>
            </a:pPr>
            <a:r>
              <a:rPr lang="en-US" sz="1200" b="0" dirty="0" smtClean="0"/>
              <a:t>Prevent development of new problems</a:t>
            </a:r>
          </a:p>
          <a:p>
            <a:pPr>
              <a:spcBef>
                <a:spcPts val="800"/>
              </a:spcBef>
              <a:buClr>
                <a:srgbClr val="5B9BD5"/>
              </a:buClr>
            </a:pPr>
            <a:r>
              <a:rPr lang="en-US" sz="1200" b="0" dirty="0" smtClean="0"/>
              <a:t>Reduce the number of existing challenges</a:t>
            </a:r>
          </a:p>
          <a:p>
            <a:pPr>
              <a:spcBef>
                <a:spcPts val="800"/>
              </a:spcBef>
              <a:buClr>
                <a:srgbClr val="5B9BD5"/>
              </a:buClr>
            </a:pPr>
            <a:r>
              <a:rPr lang="en-US" sz="1200" b="0" dirty="0" smtClean="0"/>
              <a:t>Reduce the intensity and complexity</a:t>
            </a:r>
            <a:r>
              <a:rPr lang="en-US" sz="1200" b="0" baseline="0" dirty="0" smtClean="0"/>
              <a:t> </a:t>
            </a:r>
            <a:r>
              <a:rPr lang="en-US" sz="1200" b="0" dirty="0" smtClean="0"/>
              <a:t>of needed supports</a:t>
            </a:r>
          </a:p>
          <a:p>
            <a:pPr>
              <a:spcBef>
                <a:spcPts val="800"/>
              </a:spcBef>
              <a:buClr>
                <a:srgbClr val="5B9BD5"/>
              </a:buClr>
            </a:pPr>
            <a:r>
              <a:rPr lang="en-US" dirty="0" smtClean="0"/>
              <a:t>“We </a:t>
            </a:r>
            <a:r>
              <a:rPr lang="en-US" dirty="0"/>
              <a:t>layer supports on…(matching to need)…student</a:t>
            </a:r>
            <a:r>
              <a:rPr lang="en-US" baseline="0" dirty="0"/>
              <a:t>s do not ‘move through tiers’ (as if it were a “maze” for them to navigate).”</a:t>
            </a:r>
          </a:p>
          <a:p>
            <a:endParaRPr lang="en-US" baseline="0" dirty="0"/>
          </a:p>
          <a:p>
            <a:pPr defTabSz="466546">
              <a:defRPr/>
            </a:pPr>
            <a:r>
              <a:rPr lang="en-US" dirty="0"/>
              <a:t>“layered continuum” = having a strong ‘core’ isn’t enough; having ‘quality interventions’ isn’t enough; all has to be equally supportive</a:t>
            </a:r>
          </a:p>
          <a:p>
            <a:endParaRPr lang="en-US" baseline="0" dirty="0"/>
          </a:p>
          <a:p>
            <a:r>
              <a:rPr lang="en-US" baseline="0" dirty="0"/>
              <a:t>Notes: </a:t>
            </a:r>
          </a:p>
          <a:p>
            <a:r>
              <a:rPr lang="en-US" dirty="0"/>
              <a:t>High quality instruction is provided to all students. </a:t>
            </a:r>
          </a:p>
          <a:p>
            <a:r>
              <a:rPr lang="en-US" dirty="0"/>
              <a:t>Some students benefit from additional instruction, progress monitoring and support to ensure educational gaps are eliminated. </a:t>
            </a:r>
          </a:p>
          <a:p>
            <a:r>
              <a:rPr lang="en-US" dirty="0"/>
              <a:t>Also, a few students benefit from more precise and explicit support to ensure their persistent academic or behavioral needs are met. </a:t>
            </a:r>
          </a:p>
          <a:p>
            <a:endParaRPr lang="en-US" dirty="0"/>
          </a:p>
        </p:txBody>
      </p:sp>
      <p:sp>
        <p:nvSpPr>
          <p:cNvPr id="4" name="Slide Number Placeholder 3"/>
          <p:cNvSpPr>
            <a:spLocks noGrp="1"/>
          </p:cNvSpPr>
          <p:nvPr>
            <p:ph type="sldNum" sz="quarter" idx="10"/>
          </p:nvPr>
        </p:nvSpPr>
        <p:spPr/>
        <p:txBody>
          <a:bodyPr/>
          <a:lstStyle/>
          <a:p>
            <a:fld id="{174B2C1C-5766-4747-9FAF-73D7D65BE21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621671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ea typeface="ＭＳ Ｐゴシック" pitchFamily="34" charset="-128"/>
              </a:rPr>
              <a:t>A major conceptual shift. This puts the problem in the context of alterable variables and moves it outside of the student. When the focus of team meetings is on the discovery of instructional changes that will enable learning, the content of the meeting is quite different from one focused on the discovery of a disability.</a:t>
            </a:r>
          </a:p>
          <a:p>
            <a:pPr>
              <a:spcBef>
                <a:spcPct val="0"/>
              </a:spcBef>
            </a:pPr>
            <a:r>
              <a:rPr lang="en-US" dirty="0">
                <a:ea typeface="ＭＳ Ｐゴシック" pitchFamily="34" charset="-128"/>
              </a:rPr>
              <a:t>Allowing time for discussion of this slide can bring about significant “</a:t>
            </a:r>
            <a:r>
              <a:rPr lang="en-US" dirty="0" err="1">
                <a:ea typeface="ＭＳ Ｐゴシック" pitchFamily="34" charset="-128"/>
              </a:rPr>
              <a:t>aha”s</a:t>
            </a:r>
            <a:r>
              <a:rPr lang="en-US" dirty="0">
                <a:ea typeface="ＭＳ Ｐゴシック" pitchFamily="34" charset="-128"/>
              </a:rPr>
              <a:t>. </a:t>
            </a:r>
          </a:p>
          <a:p>
            <a:pPr>
              <a:spcBef>
                <a:spcPct val="0"/>
              </a:spcBef>
            </a:pPr>
            <a:endParaRPr lang="en-US" dirty="0">
              <a:ea typeface="ＭＳ Ｐゴシック" pitchFamily="34" charset="-128"/>
            </a:endParaRPr>
          </a:p>
          <a:p>
            <a:pPr>
              <a:spcBef>
                <a:spcPct val="0"/>
              </a:spcBef>
            </a:pPr>
            <a:r>
              <a:rPr lang="en-US" dirty="0">
                <a:ea typeface="ＭＳ Ｐゴシック" pitchFamily="34" charset="-128"/>
              </a:rPr>
              <a:t>*Remember our MTSS</a:t>
            </a:r>
            <a:r>
              <a:rPr lang="en-US" baseline="0" dirty="0">
                <a:ea typeface="ＭＳ Ｐゴシック" pitchFamily="34" charset="-128"/>
              </a:rPr>
              <a:t> approach where we are focusing on what we can do or what supports (i.e. instructional changes) we can put in place (</a:t>
            </a:r>
            <a:r>
              <a:rPr lang="en-US" baseline="0" dirty="0" err="1">
                <a:ea typeface="ＭＳ Ｐゴシック" pitchFamily="34" charset="-128"/>
              </a:rPr>
              <a:t>RtI</a:t>
            </a:r>
            <a:r>
              <a:rPr lang="en-US" baseline="0" dirty="0">
                <a:ea typeface="ＭＳ Ｐゴシック" pitchFamily="34" charset="-128"/>
              </a:rPr>
              <a:t> triangle) to help the student be successful.  This is a</a:t>
            </a:r>
            <a:r>
              <a:rPr lang="en-US" dirty="0">
                <a:ea typeface="ＭＳ Ｐゴシック" pitchFamily="34" charset="-128"/>
              </a:rPr>
              <a:t> major conceptual shift</a:t>
            </a:r>
            <a:r>
              <a:rPr lang="en-US" b="1" dirty="0">
                <a:ea typeface="ＭＳ Ｐゴシック" pitchFamily="34" charset="-128"/>
              </a:rPr>
              <a:t>. This puts the problem in the context of alterable variables and moves it outside of the student</a:t>
            </a:r>
          </a:p>
          <a:p>
            <a:pPr>
              <a:spcBef>
                <a:spcPct val="0"/>
              </a:spcBef>
            </a:pPr>
            <a:endParaRPr lang="en-US" b="1" dirty="0">
              <a:ea typeface="ＭＳ Ｐゴシック" pitchFamily="34" charset="-128"/>
            </a:endParaRPr>
          </a:p>
          <a:p>
            <a:pPr eaLnBrk="1" hangingPunct="1">
              <a:spcBef>
                <a:spcPct val="0"/>
              </a:spcBef>
            </a:pPr>
            <a:r>
              <a:rPr lang="en-US" dirty="0">
                <a:latin typeface="Calibri" charset="0"/>
              </a:rPr>
              <a:t>FSCP Ideas:</a:t>
            </a:r>
          </a:p>
          <a:p>
            <a:pPr eaLnBrk="1" hangingPunct="1">
              <a:spcBef>
                <a:spcPct val="0"/>
              </a:spcBef>
            </a:pPr>
            <a:r>
              <a:rPr lang="en-US" dirty="0">
                <a:latin typeface="Calibri" charset="0"/>
              </a:rPr>
              <a:t>Use of out-of-school time is considered a major factor in the achievement gap; and can be altered with family and community partnering; coordinated before and after-school</a:t>
            </a:r>
            <a:r>
              <a:rPr lang="en-US" baseline="0" dirty="0">
                <a:latin typeface="Calibri" charset="0"/>
              </a:rPr>
              <a:t> programs, summer learning, homework support, technology access – and their interaction with the other variables can be influential</a:t>
            </a:r>
            <a:endParaRPr lang="en-US" dirty="0">
              <a:latin typeface="Calibri" charset="0"/>
            </a:endParaRPr>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Office of Learning Supports</a:t>
            </a:r>
          </a:p>
        </p:txBody>
      </p:sp>
      <p:sp>
        <p:nvSpPr>
          <p:cNvPr id="5" name="Date Placeholder 4"/>
          <p:cNvSpPr>
            <a:spLocks noGrp="1"/>
          </p:cNvSpPr>
          <p:nvPr>
            <p:ph type="dt" idx="11"/>
          </p:nvPr>
        </p:nvSpPr>
        <p:spPr>
          <a:xfrm>
            <a:off x="3978133" y="1"/>
            <a:ext cx="3043343" cy="465455"/>
          </a:xfrm>
          <a:prstGeom prst="rect">
            <a:avLst/>
          </a:prstGeom>
        </p:spPr>
        <p:txBody>
          <a:bodyPr/>
          <a:lstStyle/>
          <a:p>
            <a:fld id="{C6EF4B87-BEC2-4604-8F76-30CFE57CA11D}"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143359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58D72E-DA22-43B5-9646-FB9B2B0AD8EC}" type="slidenum">
              <a:rPr lang="en-US" smtClean="0"/>
              <a:t>55</a:t>
            </a:fld>
            <a:endParaRPr lang="en-US"/>
          </a:p>
        </p:txBody>
      </p:sp>
    </p:spTree>
    <p:extLst>
      <p:ext uri="{BB962C8B-B14F-4D97-AF65-F5344CB8AC3E}">
        <p14:creationId xmlns:p14="http://schemas.microsoft.com/office/powerpoint/2010/main" val="4184130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past experiences shape our reaction to our current reality</a:t>
            </a:r>
          </a:p>
        </p:txBody>
      </p:sp>
      <p:sp>
        <p:nvSpPr>
          <p:cNvPr id="4" name="Slide Number Placeholder 3"/>
          <p:cNvSpPr>
            <a:spLocks noGrp="1"/>
          </p:cNvSpPr>
          <p:nvPr>
            <p:ph type="sldNum" sz="quarter" idx="10"/>
          </p:nvPr>
        </p:nvSpPr>
        <p:spPr/>
        <p:txBody>
          <a:bodyPr/>
          <a:lstStyle/>
          <a:p>
            <a:fld id="{98349A14-E914-4B2F-A973-873B1B11F67C}" type="slidenum">
              <a:rPr lang="en-US" smtClean="0"/>
              <a:t>7</a:t>
            </a:fld>
            <a:endParaRPr lang="en-US"/>
          </a:p>
        </p:txBody>
      </p:sp>
    </p:spTree>
    <p:extLst>
      <p:ext uri="{BB962C8B-B14F-4D97-AF65-F5344CB8AC3E}">
        <p14:creationId xmlns:p14="http://schemas.microsoft.com/office/powerpoint/2010/main" val="76386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72"/>
              </a:spcBef>
            </a:pPr>
            <a:r>
              <a:rPr lang="en-US" b="0" dirty="0"/>
              <a:t>Prevent development of </a:t>
            </a:r>
            <a:br>
              <a:rPr lang="en-US" b="0" dirty="0"/>
            </a:br>
            <a:r>
              <a:rPr lang="en-US" b="0" dirty="0"/>
              <a:t>new problems</a:t>
            </a:r>
          </a:p>
          <a:p>
            <a:pPr>
              <a:spcBef>
                <a:spcPts val="772"/>
              </a:spcBef>
            </a:pPr>
            <a:r>
              <a:rPr lang="en-US" b="0" dirty="0"/>
              <a:t>Reduce the number of </a:t>
            </a:r>
            <a:br>
              <a:rPr lang="en-US" b="0" dirty="0"/>
            </a:br>
            <a:r>
              <a:rPr lang="en-US" b="0" dirty="0"/>
              <a:t>existing challenges</a:t>
            </a:r>
          </a:p>
          <a:p>
            <a:endParaRPr lang="en-US" dirty="0"/>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82D49AA0-B055-413F-8797-EC802A6A239D}"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010841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programs</a:t>
            </a:r>
            <a:r>
              <a:rPr lang="en-US" baseline="0" dirty="0"/>
              <a:t> are targeting schools every day claiming to have the answers to solve today’s toughest challenges.  With our plates already full it is hard to find the cognitive capacity let alone the time to sit down and digest it all,  determine what their angle is, whether it is evidence based, where it fits, how it can support, blend and braid within an already taxed and complex system… </a:t>
            </a:r>
          </a:p>
          <a:p>
            <a:r>
              <a:rPr lang="en-US" baseline="0" dirty="0"/>
              <a:t>So where do you begin?  Starting with Desired outcomes is a great place to start…</a:t>
            </a:r>
            <a:endParaRPr lang="en-US" dirty="0"/>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7580777E-3F26-45F0-90F4-C9535C587A3A}"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89521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Eight Guiding Principles</a:t>
            </a:r>
            <a:r>
              <a:rPr lang="en-US" altLang="en-US" baseline="0" dirty="0"/>
              <a:t> of SW-PBIS has been the map to implementation.  Here is how they align with the priorities of MTSS.</a:t>
            </a:r>
            <a:endParaRPr lang="en-US" altLang="en-US" dirty="0"/>
          </a:p>
        </p:txBody>
      </p:sp>
      <p:sp>
        <p:nvSpPr>
          <p:cNvPr id="112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4FAE996-0D83-40DD-9713-46121D00D66E}" type="slidenum">
              <a:rPr lang="en-US" smtClean="0"/>
              <a:pPr>
                <a:defRPr/>
              </a:pPr>
              <a:t>59</a:t>
            </a:fld>
            <a:endParaRPr lang="en-US"/>
          </a:p>
        </p:txBody>
      </p:sp>
    </p:spTree>
    <p:extLst>
      <p:ext uri="{BB962C8B-B14F-4D97-AF65-F5344CB8AC3E}">
        <p14:creationId xmlns:p14="http://schemas.microsoft.com/office/powerpoint/2010/main" val="1506706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800" dirty="0" smtClean="0">
                <a:ea typeface="ＭＳ Ｐゴシック" panose="020B0600070205080204" pitchFamily="34" charset="-128"/>
              </a:rPr>
              <a:t>Always maintain dignity and respect for you and the child.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816539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2800" dirty="0" smtClean="0">
                <a:ea typeface="ＭＳ Ｐゴシック" panose="020B0600070205080204" pitchFamily="34" charset="-128"/>
              </a:rPr>
              <a:t>Always maintain dignity and respect for you and the child.  </a:t>
            </a:r>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020384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Big Secret of all of this talk about acknowledgment is that PBIS is about changing adult behavior, which in turn changes student behavior!</a:t>
            </a:r>
          </a:p>
        </p:txBody>
      </p:sp>
      <p:sp>
        <p:nvSpPr>
          <p:cNvPr id="4" name="Header Placeholder 3"/>
          <p:cNvSpPr>
            <a:spLocks noGrp="1"/>
          </p:cNvSpPr>
          <p:nvPr>
            <p:ph type="hdr" sz="quarter"/>
          </p:nvPr>
        </p:nvSpPr>
        <p:spPr/>
        <p:txBody>
          <a:bodyPr/>
          <a:lstStyle/>
          <a:p>
            <a:pPr>
              <a:defRPr/>
            </a:pPr>
            <a:endParaRPr lang="en-US">
              <a:solidFill>
                <a:prstClr val="black"/>
              </a:solidFill>
            </a:endParaRPr>
          </a:p>
        </p:txBody>
      </p:sp>
      <p:sp>
        <p:nvSpPr>
          <p:cNvPr id="5" name="Date Placeholder 4"/>
          <p:cNvSpPr>
            <a:spLocks noGrp="1"/>
          </p:cNvSpPr>
          <p:nvPr>
            <p:ph type="dt" sz="quarter" idx="1"/>
          </p:nvPr>
        </p:nvSpPr>
        <p:spPr/>
        <p:txBody>
          <a:bodyPr/>
          <a:lstStyle/>
          <a:p>
            <a:pPr>
              <a:defRPr/>
            </a:pPr>
            <a:fld id="{1A603DEC-AF31-4B31-A8BE-CB64F633859D}" type="datetime1">
              <a:rPr lang="en-US" smtClean="0">
                <a:solidFill>
                  <a:prstClr val="black"/>
                </a:solidFill>
              </a:rPr>
              <a:pPr>
                <a:defRPr/>
              </a:pPr>
              <a:t>5/2/2018</a:t>
            </a:fld>
            <a:endParaRPr lang="en-US">
              <a:solidFill>
                <a:prstClr val="black"/>
              </a:solidFill>
            </a:endParaRPr>
          </a:p>
        </p:txBody>
      </p:sp>
      <p:sp>
        <p:nvSpPr>
          <p:cNvPr id="6" name="Footer Placeholder 5"/>
          <p:cNvSpPr>
            <a:spLocks noGrp="1"/>
          </p:cNvSpPr>
          <p:nvPr>
            <p:ph type="ftr" sz="quarter" idx="4"/>
          </p:nvPr>
        </p:nvSpPr>
        <p:spPr/>
        <p:txBody>
          <a:bodyPr/>
          <a:lstStyle/>
          <a:p>
            <a:pPr>
              <a:defRPr/>
            </a:pPr>
            <a:endParaRPr lang="en-US">
              <a:solidFill>
                <a:prstClr val="black"/>
              </a:solidFill>
            </a:endParaRPr>
          </a:p>
        </p:txBody>
      </p:sp>
      <p:sp>
        <p:nvSpPr>
          <p:cNvPr id="75783"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5372" indent="-302066">
              <a:defRPr>
                <a:solidFill>
                  <a:schemeClr val="tx1"/>
                </a:solidFill>
                <a:latin typeface="Calibri" panose="020F0502020204030204" pitchFamily="34" charset="0"/>
                <a:cs typeface="Arial" panose="020B0604020202020204" pitchFamily="34" charset="0"/>
              </a:defRPr>
            </a:lvl2pPr>
            <a:lvl3pPr marL="1208265" indent="-241653">
              <a:defRPr>
                <a:solidFill>
                  <a:schemeClr val="tx1"/>
                </a:solidFill>
                <a:latin typeface="Calibri" panose="020F0502020204030204" pitchFamily="34" charset="0"/>
                <a:cs typeface="Arial" panose="020B0604020202020204" pitchFamily="34" charset="0"/>
              </a:defRPr>
            </a:lvl3pPr>
            <a:lvl4pPr marL="1691571" indent="-241653">
              <a:defRPr>
                <a:solidFill>
                  <a:schemeClr val="tx1"/>
                </a:solidFill>
                <a:latin typeface="Calibri" panose="020F0502020204030204" pitchFamily="34" charset="0"/>
                <a:cs typeface="Arial" panose="020B0604020202020204" pitchFamily="34" charset="0"/>
              </a:defRPr>
            </a:lvl4pPr>
            <a:lvl5pPr marL="2174878" indent="-241653">
              <a:defRPr>
                <a:solidFill>
                  <a:schemeClr val="tx1"/>
                </a:solidFill>
                <a:latin typeface="Calibri" panose="020F050202020403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ECE9A6-30A8-42CF-B058-295122EB0688}" type="slidenum">
              <a:rPr lang="en-US" altLang="en-US" smtClean="0">
                <a:solidFill>
                  <a:prstClr val="black"/>
                </a:solidFill>
              </a:rPr>
              <a:pPr/>
              <a:t>62</a:t>
            </a:fld>
            <a:endParaRPr lang="en-US" altLang="en-US">
              <a:solidFill>
                <a:prstClr val="black"/>
              </a:solidFill>
            </a:endParaRPr>
          </a:p>
        </p:txBody>
      </p:sp>
    </p:spTree>
    <p:extLst>
      <p:ext uri="{BB962C8B-B14F-4D97-AF65-F5344CB8AC3E}">
        <p14:creationId xmlns:p14="http://schemas.microsoft.com/office/powerpoint/2010/main" val="3653654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Fighting fire</a:t>
            </a:r>
            <a:r>
              <a:rPr lang="en-US" baseline="0" dirty="0"/>
              <a:t> with fire is not an evidence-based practice – fighting fire with WATER is…</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solidFill>
                  <a:srgbClr val="000000"/>
                </a:solidFill>
              </a:rPr>
              <a:pPr/>
              <a:t>63</a:t>
            </a:fld>
            <a:endParaRPr lang="en-US">
              <a:solidFill>
                <a:srgbClr val="000000"/>
              </a:solidFill>
            </a:endParaRPr>
          </a:p>
        </p:txBody>
      </p:sp>
    </p:spTree>
    <p:extLst>
      <p:ext uri="{BB962C8B-B14F-4D97-AF65-F5344CB8AC3E}">
        <p14:creationId xmlns:p14="http://schemas.microsoft.com/office/powerpoint/2010/main" val="1598298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6FA41368-D9BB-408F-AFE6-615BB5ED489C}"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714778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Why is acknowledgment and recognition important?  In order to learn, humans require regular and frequent feedback.  Remember the frontal lobe discussion from the behavior expectations module?  We want to strengthen the neuron fibers and neural pathways for the expected and desired behavior!</a:t>
            </a:r>
          </a:p>
        </p:txBody>
      </p:sp>
      <p:sp>
        <p:nvSpPr>
          <p:cNvPr id="4" name="Header Placeholder 3"/>
          <p:cNvSpPr>
            <a:spLocks noGrp="1"/>
          </p:cNvSpPr>
          <p:nvPr>
            <p:ph type="hdr" sz="quarter"/>
          </p:nvPr>
        </p:nvSpPr>
        <p:spPr/>
        <p:txBody>
          <a:bodyPr/>
          <a:lstStyle/>
          <a:p>
            <a:pPr>
              <a:defRPr/>
            </a:pPr>
            <a:endParaRPr lang="en-US">
              <a:solidFill>
                <a:prstClr val="black"/>
              </a:solidFill>
            </a:endParaRPr>
          </a:p>
        </p:txBody>
      </p:sp>
      <p:sp>
        <p:nvSpPr>
          <p:cNvPr id="5" name="Date Placeholder 4"/>
          <p:cNvSpPr>
            <a:spLocks noGrp="1"/>
          </p:cNvSpPr>
          <p:nvPr>
            <p:ph type="dt" sz="quarter" idx="1"/>
          </p:nvPr>
        </p:nvSpPr>
        <p:spPr/>
        <p:txBody>
          <a:bodyPr/>
          <a:lstStyle/>
          <a:p>
            <a:pPr>
              <a:defRPr/>
            </a:pPr>
            <a:fld id="{7C7DC166-04B5-4605-A7D7-37F76A5D52DC}" type="datetime1">
              <a:rPr lang="en-US" smtClean="0">
                <a:solidFill>
                  <a:prstClr val="black"/>
                </a:solidFill>
              </a:rPr>
              <a:pPr>
                <a:defRPr/>
              </a:pPr>
              <a:t>5/2/2018</a:t>
            </a:fld>
            <a:endParaRPr lang="en-US">
              <a:solidFill>
                <a:prstClr val="black"/>
              </a:solidFill>
            </a:endParaRPr>
          </a:p>
        </p:txBody>
      </p:sp>
      <p:sp>
        <p:nvSpPr>
          <p:cNvPr id="6" name="Footer Placeholder 5"/>
          <p:cNvSpPr>
            <a:spLocks noGrp="1"/>
          </p:cNvSpPr>
          <p:nvPr>
            <p:ph type="ftr" sz="quarter" idx="4"/>
          </p:nvPr>
        </p:nvSpPr>
        <p:spPr/>
        <p:txBody>
          <a:bodyPr/>
          <a:lstStyle/>
          <a:p>
            <a:pPr>
              <a:defRPr/>
            </a:pPr>
            <a:endParaRPr lang="en-US">
              <a:solidFill>
                <a:prstClr val="black"/>
              </a:solidFill>
            </a:endParaRPr>
          </a:p>
        </p:txBody>
      </p:sp>
      <p:sp>
        <p:nvSpPr>
          <p:cNvPr id="28679" name="Slide Number Placeholder 6"/>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737C518-76DB-44A1-B4BC-73FB93CBB14B}" type="slidenum">
              <a:rPr lang="en-US" altLang="en-US" smtClean="0">
                <a:solidFill>
                  <a:prstClr val="black"/>
                </a:solidFill>
              </a:rPr>
              <a:pPr/>
              <a:t>65</a:t>
            </a:fld>
            <a:endParaRPr lang="en-US" altLang="en-US" smtClean="0">
              <a:solidFill>
                <a:prstClr val="black"/>
              </a:solidFill>
            </a:endParaRPr>
          </a:p>
        </p:txBody>
      </p:sp>
    </p:spTree>
    <p:extLst>
      <p:ext uri="{BB962C8B-B14F-4D97-AF65-F5344CB8AC3E}">
        <p14:creationId xmlns:p14="http://schemas.microsoft.com/office/powerpoint/2010/main" val="400065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xfrm>
            <a:off x="1441450" y="1174750"/>
            <a:ext cx="4233863" cy="3175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anose="020B0604020202020204" pitchFamily="34" charset="0"/>
              </a:rPr>
              <a:t>Success breeds success.  Students need 80% rate of success for mastery of any skill.  This is true for reading and math as well.  Unfortunately the typical elementary classroom provides positive to negative feedback at a rate of 2:1 so this must be increased if you want to create change.</a:t>
            </a:r>
          </a:p>
          <a:p>
            <a:endParaRPr lang="en-US" altLang="en-US" smtClean="0">
              <a:latin typeface="Arial" panose="020B0604020202020204" pitchFamily="34" charset="0"/>
            </a:endParaRPr>
          </a:p>
        </p:txBody>
      </p:sp>
      <p:sp>
        <p:nvSpPr>
          <p:cNvPr id="1771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6975" indent="-294990">
              <a:spcBef>
                <a:spcPct val="30000"/>
              </a:spcBef>
              <a:defRPr sz="1200">
                <a:solidFill>
                  <a:schemeClr val="tx1"/>
                </a:solidFill>
                <a:latin typeface="Calibri" panose="020F0502020204030204" pitchFamily="34" charset="0"/>
              </a:defRPr>
            </a:lvl2pPr>
            <a:lvl3pPr marL="1179962" indent="-235992">
              <a:spcBef>
                <a:spcPct val="30000"/>
              </a:spcBef>
              <a:defRPr sz="1200">
                <a:solidFill>
                  <a:schemeClr val="tx1"/>
                </a:solidFill>
                <a:latin typeface="Calibri" panose="020F0502020204030204" pitchFamily="34" charset="0"/>
              </a:defRPr>
            </a:lvl3pPr>
            <a:lvl4pPr marL="1651945" indent="-235992">
              <a:spcBef>
                <a:spcPct val="30000"/>
              </a:spcBef>
              <a:defRPr sz="1200">
                <a:solidFill>
                  <a:schemeClr val="tx1"/>
                </a:solidFill>
                <a:latin typeface="Calibri" panose="020F0502020204030204" pitchFamily="34" charset="0"/>
              </a:defRPr>
            </a:lvl4pPr>
            <a:lvl5pPr marL="2123930" indent="-235992">
              <a:spcBef>
                <a:spcPct val="30000"/>
              </a:spcBef>
              <a:defRPr sz="1200">
                <a:solidFill>
                  <a:schemeClr val="tx1"/>
                </a:solidFill>
                <a:latin typeface="Calibri" panose="020F0502020204030204" pitchFamily="34" charset="0"/>
              </a:defRPr>
            </a:lvl5pPr>
            <a:lvl6pPr marL="2595914" indent="-235992" eaLnBrk="0" fontAlgn="base" hangingPunct="0">
              <a:spcBef>
                <a:spcPct val="30000"/>
              </a:spcBef>
              <a:spcAft>
                <a:spcPct val="0"/>
              </a:spcAft>
              <a:defRPr sz="1200">
                <a:solidFill>
                  <a:schemeClr val="tx1"/>
                </a:solidFill>
                <a:latin typeface="Calibri" panose="020F0502020204030204" pitchFamily="34" charset="0"/>
              </a:defRPr>
            </a:lvl6pPr>
            <a:lvl7pPr marL="3067899" indent="-235992" eaLnBrk="0" fontAlgn="base" hangingPunct="0">
              <a:spcBef>
                <a:spcPct val="30000"/>
              </a:spcBef>
              <a:spcAft>
                <a:spcPct val="0"/>
              </a:spcAft>
              <a:defRPr sz="1200">
                <a:solidFill>
                  <a:schemeClr val="tx1"/>
                </a:solidFill>
                <a:latin typeface="Calibri" panose="020F0502020204030204" pitchFamily="34" charset="0"/>
              </a:defRPr>
            </a:lvl7pPr>
            <a:lvl8pPr marL="3539884" indent="-235992" eaLnBrk="0" fontAlgn="base" hangingPunct="0">
              <a:spcBef>
                <a:spcPct val="30000"/>
              </a:spcBef>
              <a:spcAft>
                <a:spcPct val="0"/>
              </a:spcAft>
              <a:defRPr sz="1200">
                <a:solidFill>
                  <a:schemeClr val="tx1"/>
                </a:solidFill>
                <a:latin typeface="Calibri" panose="020F0502020204030204" pitchFamily="34" charset="0"/>
              </a:defRPr>
            </a:lvl8pPr>
            <a:lvl9pPr marL="4011867" indent="-2359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9AEF13-9E9E-46CF-B9F4-012F939BA60E}" type="slidenum">
              <a:rPr lang="en-US" altLang="en-US">
                <a:latin typeface="Arial" panose="020B0604020202020204" pitchFamily="34" charset="0"/>
              </a:rPr>
              <a:pPr>
                <a:spcBef>
                  <a:spcPct val="0"/>
                </a:spcBef>
              </a:pPr>
              <a:t>68</a:t>
            </a:fld>
            <a:endParaRPr lang="en-US" altLang="en-US">
              <a:latin typeface="Arial" panose="020B0604020202020204" pitchFamily="34" charset="0"/>
            </a:endParaRPr>
          </a:p>
        </p:txBody>
      </p:sp>
    </p:spTree>
    <p:extLst>
      <p:ext uri="{BB962C8B-B14F-4D97-AF65-F5344CB8AC3E}">
        <p14:creationId xmlns:p14="http://schemas.microsoft.com/office/powerpoint/2010/main" val="1116989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4" name="Shape 914"/>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dirty="0">
                <a:solidFill>
                  <a:schemeClr val="dk2"/>
                </a:solidFill>
                <a:latin typeface="Cambria"/>
                <a:ea typeface="Cambria"/>
                <a:cs typeface="Cambria"/>
                <a:sym typeface="Cambria"/>
              </a:rPr>
              <a:t>Types of Trauma Handout</a:t>
            </a:r>
            <a:endParaRPr dirty="0">
              <a:solidFill>
                <a:schemeClr val="dk2"/>
              </a:solidFill>
              <a:latin typeface="Cambria"/>
              <a:ea typeface="Cambria"/>
              <a:cs typeface="Cambria"/>
              <a:sym typeface="Cambria"/>
            </a:endParaRPr>
          </a:p>
        </p:txBody>
      </p:sp>
      <p:sp>
        <p:nvSpPr>
          <p:cNvPr id="915" name="Shape 915"/>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fld id="{00000000-1234-1234-1234-123412341234}" type="slidenum">
              <a:rPr lang="en">
                <a:solidFill>
                  <a:srgbClr val="000000"/>
                </a:solidFill>
                <a:latin typeface="Cambria"/>
                <a:ea typeface="Cambria"/>
                <a:cs typeface="Cambria"/>
                <a:sym typeface="Cambria"/>
              </a:rPr>
              <a:pPr>
                <a:buSzPct val="25000"/>
              </a:pPr>
              <a:t>8</a:t>
            </a:fld>
            <a:endParaRPr lang="en">
              <a:solidFill>
                <a:srgbClr val="000000"/>
              </a:solidFill>
              <a:latin typeface="Cambria"/>
              <a:ea typeface="Cambria"/>
              <a:cs typeface="Cambria"/>
              <a:sym typeface="Cambria"/>
            </a:endParaRPr>
          </a:p>
        </p:txBody>
      </p:sp>
    </p:spTree>
    <p:extLst>
      <p:ext uri="{BB962C8B-B14F-4D97-AF65-F5344CB8AC3E}">
        <p14:creationId xmlns:p14="http://schemas.microsoft.com/office/powerpoint/2010/main" val="3150267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panose="020B0600070205080204" pitchFamily="34" charset="-128"/>
              </a:rPr>
              <a:t>Here are a few examples.  One school had families that offered staff incentives. For example, one owned a salon and offered a free haircut for a staff incentive. Another incentive was an afternoon of free lawn service by another parent who owned a lawn care company. Are there incentives that the parents at your school may be able to offer? GOOSE stands for Get Out of School Early – and it’s one of the most coveted acknowledgments!</a:t>
            </a:r>
          </a:p>
          <a:p>
            <a:pPr eaLnBrk="1" hangingPunct="1">
              <a:spcBef>
                <a:spcPct val="0"/>
              </a:spcBef>
            </a:pPr>
            <a:endParaRPr lang="en-US" altLang="en-US" dirty="0" smtClean="0">
              <a:ea typeface="ＭＳ Ｐゴシック" panose="020B0600070205080204" pitchFamily="34" charset="-128"/>
            </a:endParaRPr>
          </a:p>
          <a:p>
            <a:pPr eaLnBrk="1" hangingPunct="1">
              <a:spcBef>
                <a:spcPct val="0"/>
              </a:spcBef>
            </a:pPr>
            <a:endParaRPr lang="en-US" altLang="en-US" dirty="0" smtClean="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F23FCC-8C07-4DF9-BC07-A83E9B65F177}" type="slidenum">
              <a:rPr lang="en-US" altLang="en-US" smtClean="0">
                <a:solidFill>
                  <a:prstClr val="black"/>
                </a:solidFill>
                <a:latin typeface="Arial" panose="020B0604020202020204" pitchFamily="34" charset="0"/>
              </a:rPr>
              <a:pPr>
                <a:spcBef>
                  <a:spcPct val="0"/>
                </a:spcBef>
              </a:pPr>
              <a:t>70</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76006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F66A5-EAD0-4C22-A6D9-24B371A40C06}" type="slidenum">
              <a:rPr lang="en-US" smtClean="0"/>
              <a:t>71</a:t>
            </a:fld>
            <a:endParaRPr lang="en-US"/>
          </a:p>
        </p:txBody>
      </p:sp>
    </p:spTree>
    <p:extLst>
      <p:ext uri="{BB962C8B-B14F-4D97-AF65-F5344CB8AC3E}">
        <p14:creationId xmlns:p14="http://schemas.microsoft.com/office/powerpoint/2010/main" val="12617862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www.OlgaPhoenix.com</a:t>
            </a:r>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669545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cs typeface="Calibri"/>
              </a:rPr>
              <a:t>Principal’s 200 Club; teach probability?</a:t>
            </a:r>
          </a:p>
          <a:p>
            <a:endParaRPr lang="en-US" dirty="0"/>
          </a:p>
        </p:txBody>
      </p:sp>
      <p:sp>
        <p:nvSpPr>
          <p:cNvPr id="4" name="Slide Number Placeholder 3"/>
          <p:cNvSpPr>
            <a:spLocks noGrp="1"/>
          </p:cNvSpPr>
          <p:nvPr>
            <p:ph type="sldNum" sz="quarter" idx="10"/>
          </p:nvPr>
        </p:nvSpPr>
        <p:spPr/>
        <p:txBody>
          <a:bodyPr/>
          <a:lstStyle/>
          <a:p>
            <a:fld id="{2F8CC9D5-6B31-4B6B-9D31-4B9438807D5D}" type="slidenum">
              <a:rPr lang="en-US" smtClean="0"/>
              <a:t>74</a:t>
            </a:fld>
            <a:endParaRPr lang="en-US"/>
          </a:p>
        </p:txBody>
      </p:sp>
    </p:spTree>
    <p:extLst>
      <p:ext uri="{BB962C8B-B14F-4D97-AF65-F5344CB8AC3E}">
        <p14:creationId xmlns:p14="http://schemas.microsoft.com/office/powerpoint/2010/main" val="1532303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Positive teacher-student interactions in the classroom are ESSENTIAL in building a culturally responsive community</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smtClean="0">
                <a:ea typeface="ＭＳ Ｐゴシック" pitchFamily="34" charset="-128"/>
              </a:rPr>
              <a:t>Use of Positive Instructional Feedback to maintain motivation</a:t>
            </a:r>
            <a:endParaRPr lang="en-US" dirty="0" smtClean="0"/>
          </a:p>
          <a:p>
            <a:endParaRPr lang="en-US" altLang="en-US" dirty="0" smtClean="0"/>
          </a:p>
          <a:p>
            <a:endParaRPr lang="en-US" altLang="en-US" dirty="0" smtClean="0"/>
          </a:p>
          <a:p>
            <a:r>
              <a:rPr lang="en-US" altLang="en-US" dirty="0" smtClean="0"/>
              <a:t>Emphasize relationship building.  Genuine, specific positive feedback will strengthen relationships – especially important when there are cultural differences within a school community.</a:t>
            </a:r>
          </a:p>
          <a:p>
            <a:endParaRPr lang="en-US" altLang="en-US" dirty="0" smtClean="0"/>
          </a:p>
          <a:p>
            <a:r>
              <a:rPr lang="en-US" altLang="en-US" dirty="0" smtClean="0">
                <a:solidFill>
                  <a:srgbClr val="FF0000"/>
                </a:solidFill>
                <a:ea typeface="ＭＳ Ｐゴシック" pitchFamily="34" charset="-128"/>
              </a:rPr>
              <a:t>Families can help increase this ratio,  “continuing’ or “coordinating” the reinforcing positive behaviors at home?</a:t>
            </a:r>
          </a:p>
          <a:p>
            <a:endParaRPr lang="en-US" altLang="en-US" dirty="0" smtClean="0"/>
          </a:p>
        </p:txBody>
      </p:sp>
      <p:sp>
        <p:nvSpPr>
          <p:cNvPr id="196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0758" indent="-284062" eaLnBrk="0" hangingPunct="0">
              <a:spcBef>
                <a:spcPct val="30000"/>
              </a:spcBef>
              <a:defRPr sz="1200">
                <a:solidFill>
                  <a:schemeClr val="tx1"/>
                </a:solidFill>
                <a:latin typeface="Calibri" pitchFamily="34" charset="0"/>
              </a:defRPr>
            </a:lvl2pPr>
            <a:lvl3pPr marL="1140956" indent="-225994" eaLnBrk="0" hangingPunct="0">
              <a:spcBef>
                <a:spcPct val="30000"/>
              </a:spcBef>
              <a:defRPr sz="1200">
                <a:solidFill>
                  <a:schemeClr val="tx1"/>
                </a:solidFill>
                <a:latin typeface="Calibri" pitchFamily="34" charset="0"/>
              </a:defRPr>
            </a:lvl3pPr>
            <a:lvl4pPr marL="1599222" indent="-225994" eaLnBrk="0" hangingPunct="0">
              <a:spcBef>
                <a:spcPct val="30000"/>
              </a:spcBef>
              <a:defRPr sz="1200">
                <a:solidFill>
                  <a:schemeClr val="tx1"/>
                </a:solidFill>
                <a:latin typeface="Calibri" pitchFamily="34" charset="0"/>
              </a:defRPr>
            </a:lvl4pPr>
            <a:lvl5pPr marL="2055917" indent="-225994" eaLnBrk="0" hangingPunct="0">
              <a:spcBef>
                <a:spcPct val="30000"/>
              </a:spcBef>
              <a:defRPr sz="1200">
                <a:solidFill>
                  <a:schemeClr val="tx1"/>
                </a:solidFill>
                <a:latin typeface="Calibri" pitchFamily="34" charset="0"/>
              </a:defRPr>
            </a:lvl5pPr>
            <a:lvl6pPr marL="2507905" indent="-225994" eaLnBrk="0" fontAlgn="base" hangingPunct="0">
              <a:spcBef>
                <a:spcPct val="30000"/>
              </a:spcBef>
              <a:spcAft>
                <a:spcPct val="0"/>
              </a:spcAft>
              <a:defRPr sz="1200">
                <a:solidFill>
                  <a:schemeClr val="tx1"/>
                </a:solidFill>
                <a:latin typeface="Calibri" pitchFamily="34" charset="0"/>
              </a:defRPr>
            </a:lvl6pPr>
            <a:lvl7pPr marL="2959893" indent="-225994" eaLnBrk="0" fontAlgn="base" hangingPunct="0">
              <a:spcBef>
                <a:spcPct val="30000"/>
              </a:spcBef>
              <a:spcAft>
                <a:spcPct val="0"/>
              </a:spcAft>
              <a:defRPr sz="1200">
                <a:solidFill>
                  <a:schemeClr val="tx1"/>
                </a:solidFill>
                <a:latin typeface="Calibri" pitchFamily="34" charset="0"/>
              </a:defRPr>
            </a:lvl7pPr>
            <a:lvl8pPr marL="3411881" indent="-225994" eaLnBrk="0" fontAlgn="base" hangingPunct="0">
              <a:spcBef>
                <a:spcPct val="30000"/>
              </a:spcBef>
              <a:spcAft>
                <a:spcPct val="0"/>
              </a:spcAft>
              <a:defRPr sz="1200">
                <a:solidFill>
                  <a:schemeClr val="tx1"/>
                </a:solidFill>
                <a:latin typeface="Calibri" pitchFamily="34" charset="0"/>
              </a:defRPr>
            </a:lvl8pPr>
            <a:lvl9pPr marL="3863869" indent="-225994"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C00EE50-603B-4E40-83F6-7CA5108EB7B1}" type="slidenum">
              <a:rPr lang="en-US" altLang="en-US" smtClean="0">
                <a:solidFill>
                  <a:prstClr val="black"/>
                </a:solidFill>
                <a:latin typeface="Arial" charset="0"/>
              </a:rPr>
              <a:pPr eaLnBrk="1" fontAlgn="base" hangingPunct="1">
                <a:spcBef>
                  <a:spcPct val="0"/>
                </a:spcBef>
                <a:spcAft>
                  <a:spcPct val="0"/>
                </a:spcAft>
              </a:pPr>
              <a:t>75</a:t>
            </a:fld>
            <a:endParaRPr lang="en-US" altLang="en-US" smtClean="0">
              <a:solidFill>
                <a:prstClr val="black"/>
              </a:solidFill>
              <a:latin typeface="Arial" charset="0"/>
            </a:endParaRPr>
          </a:p>
        </p:txBody>
      </p:sp>
    </p:spTree>
    <p:extLst>
      <p:ext uri="{BB962C8B-B14F-4D97-AF65-F5344CB8AC3E}">
        <p14:creationId xmlns:p14="http://schemas.microsoft.com/office/powerpoint/2010/main" val="80189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Here’s how to provide an acknowledgment.  Name the behavior and expectation observered, give a positive verbal and/or social acknowledgmenet and give out the token for access to the school-wide reward system.  The purpose of giving a tangible token is to make a connection with the student – it provides a reminder and mechanism for the adults.  Giving out “tokens” can start to taper off – you can do fist-bumps, high-fives, or give a student the token to pass to someone else they see exhibiting the same behavior.</a:t>
            </a:r>
          </a:p>
          <a:p>
            <a:pPr eaLnBrk="1" hangingPunct="1">
              <a:spcBef>
                <a:spcPct val="0"/>
              </a:spcBef>
            </a:pPr>
            <a:endParaRPr lang="en-US" altLang="en-US" smtClean="0"/>
          </a:p>
          <a:p>
            <a:pPr eaLnBrk="1" hangingPunct="1">
              <a:spcBef>
                <a:spcPct val="0"/>
              </a:spcBef>
            </a:pPr>
            <a:r>
              <a:rPr lang="en-US" altLang="en-US" smtClean="0"/>
              <a:t>It’s also important to remember to acknowledge the behavior and not the person.</a:t>
            </a:r>
          </a:p>
        </p:txBody>
      </p:sp>
      <p:sp>
        <p:nvSpPr>
          <p:cNvPr id="409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A9A595-BE78-45F8-85B6-E7B9ABC16290}" type="slidenum">
              <a:rPr lang="en-US" altLang="en-US" smtClean="0">
                <a:solidFill>
                  <a:prstClr val="black"/>
                </a:solidFill>
                <a:latin typeface="Arial" panose="020B0604020202020204" pitchFamily="34" charset="0"/>
              </a:rPr>
              <a:pPr>
                <a:spcBef>
                  <a:spcPct val="0"/>
                </a:spcBef>
              </a:pPr>
              <a:t>79</a:t>
            </a:fld>
            <a:endParaRPr lang="en-US"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548600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6FA41368-D9BB-408F-AFE6-615BB5ED489C}"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662887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capacity: build personnel and ability to overcome turnover (team owned…enough</a:t>
            </a:r>
            <a:r>
              <a:rPr lang="en-US" baseline="0" dirty="0"/>
              <a:t> people know the model and sustain it so that turnover doesn’t kill it)</a:t>
            </a:r>
          </a:p>
          <a:p>
            <a:pPr defTabSz="493226">
              <a:defRPr/>
            </a:pPr>
            <a:r>
              <a:rPr lang="en-US" b="0" dirty="0"/>
              <a:t>(budget line-item; team structure and infrastructure)</a:t>
            </a: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CDE MTSS Webinar</a:t>
            </a:r>
          </a:p>
        </p:txBody>
      </p:sp>
      <p:sp>
        <p:nvSpPr>
          <p:cNvPr id="5" name="Date Placeholder 4"/>
          <p:cNvSpPr>
            <a:spLocks noGrp="1"/>
          </p:cNvSpPr>
          <p:nvPr>
            <p:ph type="dt" idx="11"/>
          </p:nvPr>
        </p:nvSpPr>
        <p:spPr/>
        <p:txBody>
          <a:bodyPr/>
          <a:lstStyle/>
          <a:p>
            <a:fld id="{1248EDEB-1F8D-4B54-801B-4D67F64335E3}" type="datetime1">
              <a:rPr lang="en-US" smtClean="0">
                <a:solidFill>
                  <a:prstClr val="black"/>
                </a:solidFill>
              </a:r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917845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give my Kindergarten Example</a:t>
            </a:r>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t>83</a:t>
            </a:fld>
            <a:endParaRPr lang="en-US"/>
          </a:p>
        </p:txBody>
      </p:sp>
    </p:spTree>
    <p:extLst>
      <p:ext uri="{BB962C8B-B14F-4D97-AF65-F5344CB8AC3E}">
        <p14:creationId xmlns:p14="http://schemas.microsoft.com/office/powerpoint/2010/main" val="2321912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4297C0-550C-44A5-A9E3-F24F5239CB8F}" type="slidenum">
              <a:rPr lang="en-US" smtClean="0"/>
              <a:t>84</a:t>
            </a:fld>
            <a:endParaRPr lang="en-US"/>
          </a:p>
        </p:txBody>
      </p:sp>
    </p:spTree>
    <p:extLst>
      <p:ext uri="{BB962C8B-B14F-4D97-AF65-F5344CB8AC3E}">
        <p14:creationId xmlns:p14="http://schemas.microsoft.com/office/powerpoint/2010/main" val="3376391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defRPr/>
            </a:pPr>
            <a:r>
              <a:rPr lang="en-US" altLang="en-US" sz="2800" dirty="0" smtClean="0">
                <a:latin typeface="Arial" charset="0"/>
                <a:ea typeface="ＭＳ Ｐゴシック" pitchFamily="34" charset="-128"/>
              </a:rPr>
              <a:t>Our bodies are designed to respond to stress</a:t>
            </a:r>
          </a:p>
          <a:p>
            <a:pPr lvl="1">
              <a:defRPr/>
            </a:pPr>
            <a:r>
              <a:rPr lang="en-US" altLang="en-US" sz="2800" dirty="0" smtClean="0">
                <a:latin typeface="Arial" charset="0"/>
                <a:ea typeface="ＭＳ Ｐゴシック" pitchFamily="34" charset="-128"/>
              </a:rPr>
              <a:t>Adrenalin and cortisol help us </a:t>
            </a:r>
            <a:r>
              <a:rPr lang="en-US" altLang="en-US" sz="2800" b="1" i="1" dirty="0" smtClean="0">
                <a:solidFill>
                  <a:schemeClr val="accent6">
                    <a:lumMod val="75000"/>
                  </a:schemeClr>
                </a:solidFill>
                <a:latin typeface="Arial" charset="0"/>
                <a:ea typeface="ＭＳ Ｐゴシック" pitchFamily="34" charset="-128"/>
              </a:rPr>
              <a:t>run</a:t>
            </a:r>
            <a:r>
              <a:rPr lang="en-US" altLang="en-US" sz="2800" dirty="0" smtClean="0">
                <a:latin typeface="Arial" charset="0"/>
                <a:ea typeface="ＭＳ Ｐゴシック" pitchFamily="34" charset="-128"/>
              </a:rPr>
              <a:t> or </a:t>
            </a:r>
            <a:r>
              <a:rPr lang="en-US" altLang="en-US" sz="2800" b="1" i="1" dirty="0" smtClean="0">
                <a:solidFill>
                  <a:schemeClr val="accent6">
                    <a:lumMod val="75000"/>
                  </a:schemeClr>
                </a:solidFill>
                <a:latin typeface="Arial" charset="0"/>
                <a:ea typeface="ＭＳ Ｐゴシック" pitchFamily="34" charset="-128"/>
              </a:rPr>
              <a:t>hide</a:t>
            </a:r>
            <a:r>
              <a:rPr lang="en-US" altLang="en-US" sz="2800" dirty="0" smtClean="0">
                <a:latin typeface="Arial" charset="0"/>
                <a:ea typeface="ＭＳ Ｐゴシック" pitchFamily="34" charset="-128"/>
              </a:rPr>
              <a:t> from the “tiger”</a:t>
            </a:r>
            <a:endParaRPr lang="en-US" altLang="en-US" sz="2800" b="1" i="1" dirty="0" smtClean="0">
              <a:solidFill>
                <a:schemeClr val="accent6">
                  <a:lumMod val="75000"/>
                </a:schemeClr>
              </a:solidFill>
              <a:latin typeface="Arial" charset="0"/>
              <a:ea typeface="ＭＳ Ｐゴシック" pitchFamily="34" charset="-128"/>
            </a:endParaRPr>
          </a:p>
          <a:p>
            <a:pPr lvl="1" eaLnBrk="1" hangingPunct="1">
              <a:defRPr/>
            </a:pPr>
            <a:r>
              <a:rPr lang="en-US" altLang="en-US" sz="2800" dirty="0" smtClean="0">
                <a:latin typeface="Arial" charset="0"/>
                <a:ea typeface="ＭＳ Ｐゴシック" pitchFamily="34" charset="-128"/>
              </a:rPr>
              <a:t>Threat of short duration</a:t>
            </a:r>
          </a:p>
          <a:p>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191160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Lynne</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5/2/2018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92</a:t>
            </a:fld>
            <a:endParaRPr lang="en-US"/>
          </a:p>
        </p:txBody>
      </p:sp>
    </p:spTree>
    <p:extLst>
      <p:ext uri="{BB962C8B-B14F-4D97-AF65-F5344CB8AC3E}">
        <p14:creationId xmlns:p14="http://schemas.microsoft.com/office/powerpoint/2010/main" val="686629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learning to drive? Hands at 10 and 2, radio off….now? </a:t>
            </a:r>
          </a:p>
          <a:p>
            <a:r>
              <a:rPr lang="en-US" dirty="0"/>
              <a:t>As we practice, overtime, we can do things without thinking….although maybe we shouldn’t?</a:t>
            </a:r>
          </a:p>
        </p:txBody>
      </p:sp>
      <p:sp>
        <p:nvSpPr>
          <p:cNvPr id="4" name="Header Placeholder 3"/>
          <p:cNvSpPr>
            <a:spLocks noGrp="1"/>
          </p:cNvSpPr>
          <p:nvPr>
            <p:ph type="hdr" sz="quarter" idx="10"/>
          </p:nvPr>
        </p:nvSpPr>
        <p:spPr>
          <a:xfrm>
            <a:off x="0" y="1"/>
            <a:ext cx="3043343" cy="465455"/>
          </a:xfrm>
          <a:prstGeom prst="rect">
            <a:avLst/>
          </a:prstGeom>
        </p:spPr>
        <p:txBody>
          <a:bodyPr/>
          <a:lstStyle/>
          <a:p>
            <a:r>
              <a:rPr lang="en-US">
                <a:solidFill>
                  <a:prstClr val="black"/>
                </a:solidFill>
              </a:rPr>
              <a:t>CDE MTSS Webinar</a:t>
            </a:r>
          </a:p>
        </p:txBody>
      </p:sp>
      <p:sp>
        <p:nvSpPr>
          <p:cNvPr id="5" name="Date Placeholder 4"/>
          <p:cNvSpPr>
            <a:spLocks noGrp="1"/>
          </p:cNvSpPr>
          <p:nvPr>
            <p:ph type="dt" idx="11"/>
          </p:nvPr>
        </p:nvSpPr>
        <p:spPr>
          <a:xfrm>
            <a:off x="3978133" y="1"/>
            <a:ext cx="3043343" cy="465455"/>
          </a:xfrm>
          <a:prstGeom prst="rect">
            <a:avLst/>
          </a:prstGeom>
        </p:spPr>
        <p:txBody>
          <a:bodyPr/>
          <a:lstStyle/>
          <a:p>
            <a:fld id="{6ACB2CCE-B997-4C31-BEC6-0FDEA337788D}" type="datetime1">
              <a:rPr lang="en-US" smtClean="0">
                <a:solidFill>
                  <a:prstClr val="black"/>
                </a:solidFill>
              </a:rPr>
              <a:pPr/>
              <a:t>5/2/2018</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358564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a:t>
            </a:r>
            <a:r>
              <a:rPr lang="en-US" baseline="0" dirty="0" smtClean="0"/>
              <a:t>t we know a bit more about Trauma and its impact on our students, we want to talk about how to design interventions to support students who have experienced some sort of trauma or toxic stress.   Thinking about Positive Behavioral Interventions and supports within the MTSS framework, we see a strong correlation to the Core Values of </a:t>
            </a:r>
            <a:r>
              <a:rPr lang="en-US" baseline="0" dirty="0" err="1" smtClean="0"/>
              <a:t>Tauma</a:t>
            </a:r>
            <a:r>
              <a:rPr lang="en-US" baseline="0" dirty="0" smtClean="0"/>
              <a:t> Informed Approaches.</a:t>
            </a:r>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5/2/2018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96</a:t>
            </a:fld>
            <a:endParaRPr lang="en-US"/>
          </a:p>
        </p:txBody>
      </p:sp>
    </p:spTree>
    <p:extLst>
      <p:ext uri="{BB962C8B-B14F-4D97-AF65-F5344CB8AC3E}">
        <p14:creationId xmlns:p14="http://schemas.microsoft.com/office/powerpoint/2010/main" val="2641626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5/2/2018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97</a:t>
            </a:fld>
            <a:endParaRPr lang="en-US"/>
          </a:p>
        </p:txBody>
      </p:sp>
    </p:spTree>
    <p:extLst>
      <p:ext uri="{BB962C8B-B14F-4D97-AF65-F5344CB8AC3E}">
        <p14:creationId xmlns:p14="http://schemas.microsoft.com/office/powerpoint/2010/main" val="3092285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endParaRPr lang="en-US" dirty="0"/>
          </a:p>
        </p:txBody>
      </p:sp>
      <p:sp>
        <p:nvSpPr>
          <p:cNvPr id="4" name="Slide Number Placeholder 3"/>
          <p:cNvSpPr>
            <a:spLocks noGrp="1"/>
          </p:cNvSpPr>
          <p:nvPr>
            <p:ph type="sldNum" sz="quarter" idx="10"/>
          </p:nvPr>
        </p:nvSpPr>
        <p:spPr/>
        <p:txBody>
          <a:bodyPr/>
          <a:lstStyle/>
          <a:p>
            <a:fld id="{48ED05C0-9DFA-4D78-BE2D-E72D06BEB45A}" type="slidenum">
              <a:rPr lang="en-US" smtClean="0"/>
              <a:t>98</a:t>
            </a:fld>
            <a:endParaRPr lang="en-US"/>
          </a:p>
        </p:txBody>
      </p:sp>
      <p:sp>
        <p:nvSpPr>
          <p:cNvPr id="5" name="Date Placeholder 4"/>
          <p:cNvSpPr>
            <a:spLocks noGrp="1"/>
          </p:cNvSpPr>
          <p:nvPr>
            <p:ph type="dt" idx="11"/>
          </p:nvPr>
        </p:nvSpPr>
        <p:spPr>
          <a:xfrm>
            <a:off x="4073903" y="2"/>
            <a:ext cx="3116609" cy="473859"/>
          </a:xfrm>
          <a:prstGeom prst="rect">
            <a:avLst/>
          </a:prstGeom>
        </p:spPr>
        <p:txBody>
          <a:bodyPr/>
          <a:lstStyle/>
          <a:p>
            <a:r>
              <a:rPr lang="en-US" smtClean="0"/>
              <a:t>8/30/2017</a:t>
            </a:r>
            <a:endParaRPr lang="en-US"/>
          </a:p>
        </p:txBody>
      </p:sp>
    </p:spTree>
    <p:extLst>
      <p:ext uri="{BB962C8B-B14F-4D97-AF65-F5344CB8AC3E}">
        <p14:creationId xmlns:p14="http://schemas.microsoft.com/office/powerpoint/2010/main" val="335880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Calibri" pitchFamily="34" charset="0"/>
              <a:ea typeface="ＭＳ Ｐゴシック" pitchFamily="34" charset="-128"/>
            </a:endParaRPr>
          </a:p>
        </p:txBody>
      </p:sp>
      <p:sp>
        <p:nvSpPr>
          <p:cNvPr id="435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8255" indent="-291636" eaLnBrk="0" hangingPunct="0">
              <a:spcBef>
                <a:spcPct val="30000"/>
              </a:spcBef>
              <a:defRPr sz="1200">
                <a:solidFill>
                  <a:schemeClr val="tx1"/>
                </a:solidFill>
                <a:latin typeface="Arial" charset="0"/>
              </a:defRPr>
            </a:lvl2pPr>
            <a:lvl3pPr marL="1166546" indent="-233309" eaLnBrk="0" hangingPunct="0">
              <a:spcBef>
                <a:spcPct val="30000"/>
              </a:spcBef>
              <a:defRPr sz="1200">
                <a:solidFill>
                  <a:schemeClr val="tx1"/>
                </a:solidFill>
                <a:latin typeface="Arial" charset="0"/>
              </a:defRPr>
            </a:lvl3pPr>
            <a:lvl4pPr marL="1633164" indent="-233309" eaLnBrk="0" hangingPunct="0">
              <a:spcBef>
                <a:spcPct val="30000"/>
              </a:spcBef>
              <a:defRPr sz="1200">
                <a:solidFill>
                  <a:schemeClr val="tx1"/>
                </a:solidFill>
                <a:latin typeface="Arial" charset="0"/>
              </a:defRPr>
            </a:lvl4pPr>
            <a:lvl5pPr marL="2099782" indent="-233309" eaLnBrk="0" hangingPunct="0">
              <a:spcBef>
                <a:spcPct val="30000"/>
              </a:spcBef>
              <a:defRPr sz="1200">
                <a:solidFill>
                  <a:schemeClr val="tx1"/>
                </a:solidFill>
                <a:latin typeface="Arial" charset="0"/>
              </a:defRPr>
            </a:lvl5pPr>
            <a:lvl6pPr marL="2566401" indent="-233309" eaLnBrk="0" fontAlgn="base" hangingPunct="0">
              <a:spcBef>
                <a:spcPct val="30000"/>
              </a:spcBef>
              <a:spcAft>
                <a:spcPct val="0"/>
              </a:spcAft>
              <a:defRPr sz="1200">
                <a:solidFill>
                  <a:schemeClr val="tx1"/>
                </a:solidFill>
                <a:latin typeface="Arial" charset="0"/>
              </a:defRPr>
            </a:lvl6pPr>
            <a:lvl7pPr marL="3033019" indent="-233309" eaLnBrk="0" fontAlgn="base" hangingPunct="0">
              <a:spcBef>
                <a:spcPct val="30000"/>
              </a:spcBef>
              <a:spcAft>
                <a:spcPct val="0"/>
              </a:spcAft>
              <a:defRPr sz="1200">
                <a:solidFill>
                  <a:schemeClr val="tx1"/>
                </a:solidFill>
                <a:latin typeface="Arial" charset="0"/>
              </a:defRPr>
            </a:lvl7pPr>
            <a:lvl8pPr marL="3499637" indent="-233309" eaLnBrk="0" fontAlgn="base" hangingPunct="0">
              <a:spcBef>
                <a:spcPct val="30000"/>
              </a:spcBef>
              <a:spcAft>
                <a:spcPct val="0"/>
              </a:spcAft>
              <a:defRPr sz="1200">
                <a:solidFill>
                  <a:schemeClr val="tx1"/>
                </a:solidFill>
                <a:latin typeface="Arial" charset="0"/>
              </a:defRPr>
            </a:lvl8pPr>
            <a:lvl9pPr marL="3966256" indent="-233309"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C7C9743-174E-44FA-B593-FA9F669656F5}" type="slidenum">
              <a:rPr lang="en-US" altLang="en-US" smtClean="0">
                <a:solidFill>
                  <a:srgbClr val="000000"/>
                </a:solidFill>
                <a:latin typeface="Times New Roman" pitchFamily="18" charset="0"/>
                <a:ea typeface="ＭＳ Ｐゴシック" pitchFamily="34" charset="-128"/>
              </a:rPr>
              <a:pPr eaLnBrk="1" hangingPunct="1">
                <a:spcBef>
                  <a:spcPct val="0"/>
                </a:spcBef>
                <a:defRPr/>
              </a:pPr>
              <a:t>10</a:t>
            </a:fld>
            <a:endParaRPr lang="en-US" altLang="en-US" smtClean="0">
              <a:solidFill>
                <a:srgbClr val="000000"/>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131606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Adverse Childhood Experiences Study</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ACE Study</a:t>
            </a:r>
            <a:r>
              <a:rPr lang="en-US" sz="1200" b="0" i="0" kern="1200" dirty="0" smtClean="0">
                <a:solidFill>
                  <a:schemeClr val="tx1"/>
                </a:solidFill>
                <a:effectLst/>
                <a:latin typeface="+mn-lt"/>
                <a:ea typeface="+mn-ea"/>
                <a:cs typeface="+mn-cs"/>
              </a:rPr>
              <a:t>) is a research study conducted by the American </a:t>
            </a:r>
            <a:r>
              <a:rPr lang="en-US" sz="1200" b="0" i="0" u="none" strike="noStrike" kern="1200" dirty="0" smtClean="0">
                <a:solidFill>
                  <a:schemeClr val="tx1"/>
                </a:solidFill>
                <a:effectLst/>
                <a:latin typeface="+mn-lt"/>
                <a:ea typeface="+mn-ea"/>
                <a:cs typeface="+mn-cs"/>
                <a:hlinkClick r:id="rId3" tooltip="Health maintenance organization"/>
              </a:rPr>
              <a:t>health maintenance organization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Kaiser Permanente"/>
              </a:rPr>
              <a:t>Kaiser </a:t>
            </a:r>
            <a:r>
              <a:rPr lang="en-US" sz="1200" b="0" i="0" u="none" strike="noStrike" kern="1200" dirty="0" err="1" smtClean="0">
                <a:solidFill>
                  <a:schemeClr val="tx1"/>
                </a:solidFill>
                <a:effectLst/>
                <a:latin typeface="+mn-lt"/>
                <a:ea typeface="+mn-ea"/>
                <a:cs typeface="+mn-cs"/>
                <a:hlinkClick r:id="rId4" tooltip="Kaiser Permanente"/>
              </a:rPr>
              <a:t>Permanente</a:t>
            </a:r>
            <a:r>
              <a:rPr lang="en-US" sz="1200" b="0" i="0" kern="1200" dirty="0" err="1" smtClean="0">
                <a:solidFill>
                  <a:schemeClr val="tx1"/>
                </a:solidFill>
                <a:effectLst/>
                <a:latin typeface="+mn-lt"/>
                <a:ea typeface="+mn-ea"/>
                <a:cs typeface="+mn-cs"/>
              </a:rPr>
              <a:t>and</a:t>
            </a:r>
            <a:r>
              <a:rPr lang="en-US" sz="1200" b="0" i="0" kern="120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hlinkClick r:id="rId5" tooltip="Centers for Disease Control and Prevention"/>
              </a:rPr>
              <a:t>Centers for Disease Control and Prevention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6"/>
              </a:rPr>
              <a:t>[1]</a:t>
            </a:r>
            <a:r>
              <a:rPr lang="en-US" sz="1200" b="0" i="0" kern="1200" dirty="0" smtClean="0">
                <a:solidFill>
                  <a:schemeClr val="tx1"/>
                </a:solidFill>
                <a:effectLst/>
                <a:latin typeface="+mn-lt"/>
                <a:ea typeface="+mn-ea"/>
                <a:cs typeface="+mn-cs"/>
              </a:rPr>
              <a:t> Participants were recruited to the study between 1995 and 1997 and have been in long-term follow up for health outcomes. The study has demonstrated an association of adverse childhood experiences (ACEs) with health and social problems as an adult. The study is frequently cited as a notable landmark in </a:t>
            </a:r>
            <a:r>
              <a:rPr lang="en-US" sz="1200" b="0" i="0" u="none" strike="noStrike" kern="1200" dirty="0" smtClean="0">
                <a:solidFill>
                  <a:schemeClr val="tx1"/>
                </a:solidFill>
                <a:effectLst/>
                <a:latin typeface="+mn-lt"/>
                <a:ea typeface="+mn-ea"/>
                <a:cs typeface="+mn-cs"/>
                <a:hlinkClick r:id="rId7" tooltip="Epidemiology"/>
              </a:rPr>
              <a:t>epidemiological</a:t>
            </a:r>
            <a:r>
              <a:rPr lang="en-US" sz="1200" b="0" i="0" kern="1200" dirty="0" smtClean="0">
                <a:solidFill>
                  <a:schemeClr val="tx1"/>
                </a:solidFill>
                <a:effectLst/>
                <a:latin typeface="+mn-lt"/>
                <a:ea typeface="+mn-ea"/>
                <a:cs typeface="+mn-cs"/>
              </a:rPr>
              <a:t> research,</a:t>
            </a:r>
            <a:r>
              <a:rPr lang="en-US" sz="1200" b="0" i="0" u="none" strike="noStrike" kern="1200" baseline="30000" dirty="0" smtClean="0">
                <a:solidFill>
                  <a:schemeClr val="tx1"/>
                </a:solidFill>
                <a:effectLst/>
                <a:latin typeface="+mn-lt"/>
                <a:ea typeface="+mn-ea"/>
                <a:cs typeface="+mn-cs"/>
                <a:hlinkClick r:id="rId8"/>
              </a:rPr>
              <a:t>[2]</a:t>
            </a:r>
            <a:r>
              <a:rPr lang="en-US" sz="1200" b="0" i="0" kern="1200" dirty="0" smtClean="0">
                <a:solidFill>
                  <a:schemeClr val="tx1"/>
                </a:solidFill>
                <a:effectLst/>
                <a:latin typeface="+mn-lt"/>
                <a:ea typeface="+mn-ea"/>
                <a:cs typeface="+mn-cs"/>
              </a:rPr>
              <a:t> and has produced many scientific articles and conference and workshop presentations that examine ACEs.</a:t>
            </a:r>
            <a:r>
              <a:rPr lang="en-US" sz="1200" b="0" i="0" u="none" strike="noStrike" kern="1200" baseline="30000" dirty="0" smtClean="0">
                <a:solidFill>
                  <a:schemeClr val="tx1"/>
                </a:solidFill>
                <a:effectLst/>
                <a:latin typeface="+mn-lt"/>
                <a:ea typeface="+mn-ea"/>
                <a:cs typeface="+mn-cs"/>
                <a:hlinkClick r:id="rId6"/>
              </a:rPr>
              <a:t>[</a:t>
            </a:r>
            <a:endParaRPr lang="en-US" dirty="0"/>
          </a:p>
        </p:txBody>
      </p:sp>
      <p:sp>
        <p:nvSpPr>
          <p:cNvPr id="4" name="Slide Number Placeholder 3"/>
          <p:cNvSpPr>
            <a:spLocks noGrp="1"/>
          </p:cNvSpPr>
          <p:nvPr>
            <p:ph type="sldNum" sz="quarter" idx="10"/>
          </p:nvPr>
        </p:nvSpPr>
        <p:spPr/>
        <p:txBody>
          <a:bodyPr/>
          <a:lstStyle/>
          <a:p>
            <a:fld id="{A0F0B6CD-8691-4098-879A-F50565CBA8FC}" type="slidenum">
              <a:rPr lang="en-US" smtClean="0"/>
              <a:t>11</a:t>
            </a:fld>
            <a:endParaRPr lang="en-US"/>
          </a:p>
        </p:txBody>
      </p:sp>
    </p:spTree>
    <p:extLst>
      <p:ext uri="{BB962C8B-B14F-4D97-AF65-F5344CB8AC3E}">
        <p14:creationId xmlns:p14="http://schemas.microsoft.com/office/powerpoint/2010/main" val="1882100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Shape 922"/>
          <p:cNvSpPr txBox="1">
            <a:spLocks noGrp="1"/>
          </p:cNvSpPr>
          <p:nvPr>
            <p:ph type="body" idx="1"/>
          </p:nvPr>
        </p:nvSpPr>
        <p:spPr>
          <a:xfrm>
            <a:off x="702312" y="4421823"/>
            <a:ext cx="5618479" cy="4189095"/>
          </a:xfrm>
          <a:prstGeom prst="rect">
            <a:avLst/>
          </a:prstGeom>
        </p:spPr>
        <p:txBody>
          <a:bodyPr lIns="93303" tIns="93303" rIns="93303" bIns="93303" anchor="t" anchorCtr="0">
            <a:noAutofit/>
          </a:bodyPr>
          <a:lstStyle/>
          <a:p>
            <a:pPr>
              <a:buClrTx/>
              <a:buFont typeface="Arial" panose="020B0604020202020204" pitchFamily="34" charset="0"/>
              <a:buChar char="•"/>
            </a:pPr>
            <a:r>
              <a:rPr lang="en-US" dirty="0"/>
              <a:t>Where were you?</a:t>
            </a:r>
          </a:p>
          <a:p>
            <a:pPr>
              <a:buClrTx/>
              <a:buFont typeface="Arial" panose="020B0604020202020204" pitchFamily="34" charset="0"/>
              <a:buChar char="•"/>
            </a:pPr>
            <a:endParaRPr lang="en-US" dirty="0"/>
          </a:p>
          <a:p>
            <a:pPr>
              <a:buClrTx/>
              <a:buFont typeface="Arial" panose="020B0604020202020204" pitchFamily="34" charset="0"/>
              <a:buChar char="•"/>
            </a:pPr>
            <a:r>
              <a:rPr lang="en-US" dirty="0"/>
              <a:t>How did you feel? </a:t>
            </a:r>
          </a:p>
          <a:p>
            <a:pPr marL="629935" indent="-583273">
              <a:buFont typeface="Arial" panose="020B0604020202020204" pitchFamily="34" charset="0"/>
              <a:buChar char="•"/>
            </a:pPr>
            <a:endParaRPr lang="en-US" dirty="0"/>
          </a:p>
          <a:p>
            <a:pPr>
              <a:buClrTx/>
              <a:buFont typeface="Arial" panose="020B0604020202020204" pitchFamily="34" charset="0"/>
              <a:buChar char="•"/>
            </a:pPr>
            <a:r>
              <a:rPr lang="en-US" dirty="0"/>
              <a:t>How did this event changed your world? </a:t>
            </a:r>
          </a:p>
          <a:p>
            <a:pPr>
              <a:buClrTx/>
              <a:buFont typeface="Arial" panose="020B0604020202020204" pitchFamily="34" charset="0"/>
              <a:buChar char="•"/>
            </a:pPr>
            <a:endParaRPr lang="en-US" dirty="0"/>
          </a:p>
          <a:p>
            <a:pPr>
              <a:buClrTx/>
              <a:buFont typeface="Arial" panose="020B0604020202020204" pitchFamily="34" charset="0"/>
              <a:buChar char="•"/>
            </a:pPr>
            <a:r>
              <a:rPr lang="en-US" dirty="0"/>
              <a:t>Did it bring up any other sensory memories?</a:t>
            </a:r>
          </a:p>
          <a:p>
            <a:endParaRPr dirty="0"/>
          </a:p>
        </p:txBody>
      </p:sp>
      <p:sp>
        <p:nvSpPr>
          <p:cNvPr id="923" name="Shape 92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74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1" name="Shape 971"/>
          <p:cNvSpPr txBox="1">
            <a:spLocks noGrp="1"/>
          </p:cNvSpPr>
          <p:nvPr>
            <p:ph type="body" idx="1"/>
          </p:nvPr>
        </p:nvSpPr>
        <p:spPr>
          <a:xfrm>
            <a:off x="702312" y="4421823"/>
            <a:ext cx="5618479" cy="4189095"/>
          </a:xfrm>
          <a:prstGeom prst="rect">
            <a:avLst/>
          </a:prstGeom>
          <a:noFill/>
          <a:ln>
            <a:noFill/>
          </a:ln>
        </p:spPr>
        <p:txBody>
          <a:bodyPr lIns="93303" tIns="46638" rIns="93303" bIns="46638" anchor="t" anchorCtr="0">
            <a:noAutofit/>
          </a:bodyPr>
          <a:lstStyle/>
          <a:p>
            <a:pPr>
              <a:buSzPct val="25000"/>
            </a:pPr>
            <a:endParaRPr>
              <a:solidFill>
                <a:schemeClr val="dk2"/>
              </a:solidFill>
              <a:latin typeface="Cambria"/>
              <a:ea typeface="Cambria"/>
              <a:cs typeface="Cambria"/>
              <a:sym typeface="Cambria"/>
            </a:endParaRPr>
          </a:p>
        </p:txBody>
      </p:sp>
      <p:sp>
        <p:nvSpPr>
          <p:cNvPr id="972" name="Shape 972"/>
          <p:cNvSpPr txBox="1">
            <a:spLocks noGrp="1"/>
          </p:cNvSpPr>
          <p:nvPr>
            <p:ph type="sldNum" idx="12"/>
          </p:nvPr>
        </p:nvSpPr>
        <p:spPr>
          <a:xfrm>
            <a:off x="3978132" y="8842029"/>
            <a:ext cx="3043342" cy="465455"/>
          </a:xfrm>
          <a:prstGeom prst="rect">
            <a:avLst/>
          </a:prstGeom>
          <a:noFill/>
          <a:ln>
            <a:noFill/>
          </a:ln>
        </p:spPr>
        <p:txBody>
          <a:bodyPr lIns="93303" tIns="46638" rIns="93303" bIns="46638" anchor="b" anchorCtr="0">
            <a:noAutofit/>
          </a:bodyPr>
          <a:lstStyle/>
          <a:p>
            <a:pPr>
              <a:buSzPct val="25000"/>
            </a:pPr>
            <a:fld id="{00000000-1234-1234-1234-123412341234}" type="slidenum">
              <a:rPr lang="en">
                <a:solidFill>
                  <a:schemeClr val="dk1"/>
                </a:solidFill>
                <a:latin typeface="Cambria"/>
                <a:ea typeface="Cambria"/>
                <a:cs typeface="Cambria"/>
                <a:sym typeface="Cambria"/>
              </a:rPr>
              <a:pPr>
                <a:buSzPct val="25000"/>
              </a:pPr>
              <a:t>18</a:t>
            </a:fld>
            <a:endParaRPr lang="en">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00237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44ADE5-9E34-4CC5-9A64-DE524A70EAEE}"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2738971-457E-47E5-9389-B3498EE1B27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E1AB18-E2CA-46A9-976D-9AC4EECD6DA2}"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2359A-9F4E-449B-B43E-73F2D4919EAB}"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1089133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4491956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2171501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5698031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7837271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5/2/2018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136532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5/2/2018</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214078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5/2/2018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47802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567128-9B67-44DD-8E14-1BB2FA77D1FB}" type="datetime1">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vl1pPr>
            <a:lvl2pPr>
              <a:defRPr sz="2200" spc="0"/>
            </a:lvl2pPr>
            <a:lvl3pPr>
              <a:defRPr sz="2000" spc="0"/>
            </a:lvl3pPr>
            <a:lvl4pPr>
              <a:defRPr sz="1800" spc="0"/>
            </a:lvl4pPr>
            <a:lvl5pPr>
              <a:defRPr sz="160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vl1pPr>
            <a:lvl2pPr>
              <a:defRPr sz="2200" b="0" i="0" spc="0"/>
            </a:lvl2pPr>
            <a:lvl3pPr>
              <a:defRPr sz="2000" b="0" i="0" spc="0"/>
            </a:lvl3pPr>
            <a:lvl4pPr>
              <a:defRPr sz="1800" b="0" i="0" spc="0"/>
            </a:lvl4pPr>
            <a:lvl5pPr>
              <a:defRPr sz="1600" b="0" i="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348347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p:spTree>
      <p:nvGrpSpPr>
        <p:cNvPr id="1" name="Shape 32"/>
        <p:cNvGrpSpPr/>
        <p:nvPr/>
      </p:nvGrpSpPr>
      <p:grpSpPr>
        <a:xfrm>
          <a:off x="0" y="0"/>
          <a:ext cx="0" cy="0"/>
          <a:chOff x="0" y="0"/>
          <a:chExt cx="0" cy="0"/>
        </a:xfrm>
      </p:grpSpPr>
      <p:sp>
        <p:nvSpPr>
          <p:cNvPr id="33" name="Shape 33"/>
          <p:cNvSpPr txBox="1">
            <a:spLocks noGrp="1"/>
          </p:cNvSpPr>
          <p:nvPr>
            <p:ph type="ftr" idx="11"/>
          </p:nvPr>
        </p:nvSpPr>
        <p:spPr>
          <a:xfrm>
            <a:off x="3028950" y="6537600"/>
            <a:ext cx="3086100" cy="183876"/>
          </a:xfrm>
          <a:prstGeom prst="rect">
            <a:avLst/>
          </a:prstGeom>
          <a:noFill/>
          <a:ln>
            <a:noFill/>
          </a:ln>
        </p:spPr>
        <p:txBody>
          <a:bodyPr wrap="square" lIns="91425" tIns="91425" rIns="91425" bIns="91425" anchor="ctr" anchorCtr="0"/>
          <a:lstStyle>
            <a:lvl1pPr marL="0" marR="0" lvl="0" indent="0" algn="ctr" rtl="0">
              <a:spcBef>
                <a:spcPts val="0"/>
              </a:spcBef>
              <a:buSzPct val="140000"/>
              <a:buNone/>
              <a:defRPr sz="1000">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457950" y="6537600"/>
            <a:ext cx="1620774" cy="183876"/>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a:solidFill>
                  <a:srgbClr val="888888"/>
                </a:solidFill>
                <a:ea typeface="Calibri"/>
                <a:cs typeface="Calibri"/>
                <a:sym typeface="Calibri"/>
              </a:rPr>
              <a:pPr>
                <a:buSzPct val="25000"/>
              </a:pPr>
              <a:t>‹#›</a:t>
            </a:fld>
            <a:endParaRPr lang="en-US">
              <a:solidFill>
                <a:srgbClr val="888888"/>
              </a:solidFill>
              <a:ea typeface="Calibri"/>
              <a:cs typeface="Calibri"/>
              <a:sym typeface="Calibri"/>
            </a:endParaRPr>
          </a:p>
        </p:txBody>
      </p:sp>
      <p:pic>
        <p:nvPicPr>
          <p:cNvPr id="35" name="Shape 35"/>
          <p:cNvPicPr preferRelativeResize="0"/>
          <p:nvPr/>
        </p:nvPicPr>
        <p:blipFill rotWithShape="1">
          <a:blip r:embed="rId2">
            <a:alphaModFix/>
          </a:blip>
          <a:srcRect/>
          <a:stretch/>
        </p:blipFill>
        <p:spPr>
          <a:xfrm>
            <a:off x="8258630" y="6418098"/>
            <a:ext cx="626171" cy="322265"/>
          </a:xfrm>
          <a:prstGeom prst="rect">
            <a:avLst/>
          </a:prstGeom>
          <a:noFill/>
          <a:ln>
            <a:noFill/>
          </a:ln>
        </p:spPr>
      </p:pic>
    </p:spTree>
    <p:extLst>
      <p:ext uri="{BB962C8B-B14F-4D97-AF65-F5344CB8AC3E}">
        <p14:creationId xmlns:p14="http://schemas.microsoft.com/office/powerpoint/2010/main" val="629041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6" name="Rectangle 5"/>
          <p:cNvSpPr/>
          <p:nvPr userDrawn="1"/>
        </p:nvSpPr>
        <p:spPr>
          <a:xfrm>
            <a:off x="0"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8434" y="275954"/>
            <a:ext cx="7241796" cy="521208"/>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145129" y="6537600"/>
            <a:ext cx="1620774" cy="183876"/>
          </a:xfrm>
        </p:spPr>
        <p:txBody>
          <a:bodyPr/>
          <a:lstStyle/>
          <a:p>
            <a:fld id="{34A3F748-31DA-4297-96EF-69DC737B5DDE}" type="slidenum">
              <a:rPr lang="en-US" smtClean="0"/>
              <a:t>‹#›</a:t>
            </a:fld>
            <a:endParaRPr lang="en-US" dirty="0"/>
          </a:p>
        </p:txBody>
      </p:sp>
      <p:pic>
        <p:nvPicPr>
          <p:cNvPr id="1032" name="Picture 8" descr="Related ima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60" y="192024"/>
            <a:ext cx="910515" cy="91051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a:spLocks noGrp="1"/>
          </p:cNvSpPr>
          <p:nvPr>
            <p:ph idx="1"/>
          </p:nvPr>
        </p:nvSpPr>
        <p:spPr>
          <a:xfrm>
            <a:off x="1228434" y="1102540"/>
            <a:ext cx="7286915" cy="5136886"/>
          </a:xfrm>
        </p:spPr>
        <p:txBody>
          <a:bodyPr/>
          <a:lstStyle>
            <a:lvl1pPr>
              <a:buClr>
                <a:srgbClr val="0D1E8E"/>
              </a:buClr>
              <a:defRPr sz="2800">
                <a:latin typeface="Trebuchet MS" panose="020B0603020202020204" pitchFamily="34" charset="0"/>
              </a:defRPr>
            </a:lvl1pPr>
            <a:lvl2pPr>
              <a:buClr>
                <a:srgbClr val="00953A"/>
              </a:buClr>
              <a:defRPr sz="22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6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4254771"/>
      </p:ext>
    </p:extLst>
  </p:cSld>
  <p:clrMapOvr>
    <a:masterClrMapping/>
  </p:clrMapOvr>
  <p:timing>
    <p:tnLst>
      <p:par>
        <p:cTn id="1" dur="indefinite" restart="never" nodeType="tmRoot"/>
      </p:par>
    </p:tnLst>
  </p:timing>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9E94C3-6731-4967-907C-A482519A9893}" type="datetime1">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38971-457E-47E5-9389-B3498EE1B272}" type="slidenum">
              <a:rPr lang="en-US" smtClean="0"/>
              <a:t>‹#›</a:t>
            </a:fld>
            <a:endParaRPr lang="en-US"/>
          </a:p>
        </p:txBody>
      </p:sp>
    </p:spTree>
    <p:extLst>
      <p:ext uri="{BB962C8B-B14F-4D97-AF65-F5344CB8AC3E}">
        <p14:creationId xmlns:p14="http://schemas.microsoft.com/office/powerpoint/2010/main" val="1409016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ustom Layout">
    <p:bg>
      <p:bgPr>
        <a:gradFill>
          <a:gsLst>
            <a:gs pos="27000">
              <a:srgbClr val="A1CEEC"/>
            </a:gs>
            <a:gs pos="0">
              <a:schemeClr val="accent1">
                <a:lumMod val="20000"/>
                <a:lumOff val="80000"/>
              </a:schemeClr>
            </a:gs>
            <a:gs pos="43000">
              <a:schemeClr val="accent1">
                <a:lumMod val="45000"/>
                <a:lumOff val="55000"/>
              </a:schemeClr>
            </a:gs>
            <a:gs pos="51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87556" cy="183876"/>
          </a:xfrm>
        </p:spPr>
        <p:txBody>
          <a:bodyPr/>
          <a:lstStyle/>
          <a:p>
            <a:fld id="{BE85ECA1-B77A-4B6E-BA83-310A01594501}" type="slidenum">
              <a:rPr lang="en-US" smtClean="0"/>
              <a:t>‹#›</a:t>
            </a:fld>
            <a:endParaRPr lang="en-US"/>
          </a:p>
        </p:txBody>
      </p:sp>
    </p:spTree>
    <p:extLst>
      <p:ext uri="{BB962C8B-B14F-4D97-AF65-F5344CB8AC3E}">
        <p14:creationId xmlns:p14="http://schemas.microsoft.com/office/powerpoint/2010/main" val="405819018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535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2038636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7"/>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40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userDrawn="1"/>
        </p:nvSpPr>
        <p:spPr>
          <a:xfrm>
            <a:off x="0" y="680624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5499023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6" y="2669769"/>
            <a:ext cx="2700533" cy="3681991"/>
          </a:xfrm>
          <a:prstGeom prst="rect">
            <a:avLst/>
          </a:prstGeom>
        </p:spPr>
      </p:pic>
      <p:sp>
        <p:nvSpPr>
          <p:cNvPr id="9" name="Content Placeholder 2"/>
          <p:cNvSpPr>
            <a:spLocks noGrp="1"/>
          </p:cNvSpPr>
          <p:nvPr>
            <p:ph idx="1"/>
          </p:nvPr>
        </p:nvSpPr>
        <p:spPr>
          <a:xfrm>
            <a:off x="628650" y="1202407"/>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4" name="Rectangle 13"/>
          <p:cNvSpPr/>
          <p:nvPr userDrawn="1"/>
        </p:nvSpPr>
        <p:spPr>
          <a:xfrm>
            <a:off x="0" y="78740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userDrawn="1"/>
        </p:nvSpPr>
        <p:spPr>
          <a:xfrm>
            <a:off x="0" y="680624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64944834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7"/>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8" name="Rectangle 17"/>
          <p:cNvSpPr/>
          <p:nvPr userDrawn="1"/>
        </p:nvSpPr>
        <p:spPr>
          <a:xfrm>
            <a:off x="0" y="78740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Rectangle 18"/>
          <p:cNvSpPr/>
          <p:nvPr userDrawn="1"/>
        </p:nvSpPr>
        <p:spPr>
          <a:xfrm>
            <a:off x="0" y="680624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2347980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EBF8123-9D50-4DE5-A7D6-BB5FFA3CDCE4}" type="datetime1">
              <a:rPr lang="en-US" smtClean="0"/>
              <a:t>5/2/2018</a:t>
            </a:fld>
            <a:endParaRPr lang="en-US"/>
          </a:p>
        </p:txBody>
      </p:sp>
      <p:sp>
        <p:nvSpPr>
          <p:cNvPr id="8" name="Slide Number Placeholder 7"/>
          <p:cNvSpPr>
            <a:spLocks noGrp="1"/>
          </p:cNvSpPr>
          <p:nvPr>
            <p:ph type="sldNum" sz="quarter" idx="11"/>
          </p:nvPr>
        </p:nvSpPr>
        <p:spPr/>
        <p:txBody>
          <a:bodyPr/>
          <a:lstStyle/>
          <a:p>
            <a:fld id="{52738971-457E-47E5-9389-B3498EE1B27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solidFill>
                <a:prstClr val="black">
                  <a:tint val="75000"/>
                </a:prstClr>
              </a:solidFill>
            </a:endParaRPr>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3" name="Rectangle 22"/>
          <p:cNvSpPr/>
          <p:nvPr userDrawn="1"/>
        </p:nvSpPr>
        <p:spPr>
          <a:xfrm>
            <a:off x="0" y="78740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4" name="Rectangle 23"/>
          <p:cNvSpPr/>
          <p:nvPr userDrawn="1"/>
        </p:nvSpPr>
        <p:spPr>
          <a:xfrm>
            <a:off x="0" y="680624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sp>
        <p:nvSpPr>
          <p:cNvPr id="10" name="Content Placeholder 2"/>
          <p:cNvSpPr>
            <a:spLocks noGrp="1"/>
          </p:cNvSpPr>
          <p:nvPr>
            <p:ph idx="1"/>
          </p:nvPr>
        </p:nvSpPr>
        <p:spPr>
          <a:xfrm>
            <a:off x="62866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4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3238449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2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userDrawn="1"/>
        </p:nvSpPr>
        <p:spPr>
          <a:xfrm>
            <a:off x="0" y="678592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2"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5/2/2018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38505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Rectangle 5"/>
          <p:cNvSpPr/>
          <p:nvPr userDrawn="1"/>
        </p:nvSpPr>
        <p:spPr>
          <a:xfrm>
            <a:off x="0" y="2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0" y="678592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2"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5/2/2018</a:t>
            </a:fld>
            <a:endParaRPr lang="en-US" dirty="0">
              <a:solidFill>
                <a:prstClr val="white">
                  <a:lumMod val="85000"/>
                </a:prstClr>
              </a:solidFill>
            </a:endParaRPr>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3310929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5/2/2018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39" y="6418098"/>
            <a:ext cx="626171" cy="322362"/>
          </a:xfrm>
          <a:prstGeom prst="rect">
            <a:avLst/>
          </a:prstGeom>
        </p:spPr>
      </p:pic>
    </p:spTree>
    <p:extLst>
      <p:ext uri="{BB962C8B-B14F-4D97-AF65-F5344CB8AC3E}">
        <p14:creationId xmlns:p14="http://schemas.microsoft.com/office/powerpoint/2010/main" val="825409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39" y="6078552"/>
            <a:ext cx="1161161" cy="682117"/>
          </a:xfrm>
          <a:prstGeom prst="rect">
            <a:avLst/>
          </a:prstGeom>
        </p:spPr>
      </p:pic>
    </p:spTree>
    <p:extLst>
      <p:ext uri="{BB962C8B-B14F-4D97-AF65-F5344CB8AC3E}">
        <p14:creationId xmlns:p14="http://schemas.microsoft.com/office/powerpoint/2010/main" val="1558899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vl1pPr>
            <a:lvl2pPr>
              <a:defRPr sz="2200" spc="0"/>
            </a:lvl2pPr>
            <a:lvl3pPr>
              <a:defRPr sz="2000" spc="0"/>
            </a:lvl3pPr>
            <a:lvl4pPr>
              <a:defRPr sz="1800" spc="0"/>
            </a:lvl4pPr>
            <a:lvl5pPr>
              <a:defRPr sz="160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vl1pPr>
            <a:lvl2pPr>
              <a:defRPr sz="2200" b="0" i="0" spc="0"/>
            </a:lvl2pPr>
            <a:lvl3pPr>
              <a:defRPr sz="2000" b="0" i="0" spc="0"/>
            </a:lvl3pPr>
            <a:lvl4pPr>
              <a:defRPr sz="1800" b="0" i="0" spc="0"/>
            </a:lvl4pPr>
            <a:lvl5pPr>
              <a:defRPr sz="1600" b="0" i="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786323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39" y="6078552"/>
            <a:ext cx="1161161" cy="682117"/>
          </a:xfrm>
          <a:prstGeom prst="rect">
            <a:avLst/>
          </a:prstGeom>
        </p:spPr>
      </p:pic>
    </p:spTree>
    <p:extLst>
      <p:ext uri="{BB962C8B-B14F-4D97-AF65-F5344CB8AC3E}">
        <p14:creationId xmlns:p14="http://schemas.microsoft.com/office/powerpoint/2010/main" val="1787530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6" name="Rectangle 5"/>
          <p:cNvSpPr/>
          <p:nvPr userDrawn="1"/>
        </p:nvSpPr>
        <p:spPr>
          <a:xfrm>
            <a:off x="0"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1228434" y="275954"/>
            <a:ext cx="7241796" cy="521208"/>
          </a:xfrm>
        </p:spPr>
        <p:txBody>
          <a:bodyPr>
            <a:noAutofit/>
          </a:bodyPr>
          <a:lstStyle>
            <a:lvl1pPr>
              <a:defRPr sz="360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9B24EC9-D412-49F8-B26B-B7E454A540B6}" type="datetimeFigureOut">
              <a:rPr lang="en-US" smtClean="0">
                <a:solidFill>
                  <a:prstClr val="black">
                    <a:tint val="75000"/>
                  </a:prstClr>
                </a:solidFill>
              </a:rPr>
              <a:pPr/>
              <a:t>5/2/2018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032" name="Picture 8" descr="Related ima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8960" y="192024"/>
            <a:ext cx="910515" cy="91051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1228434" y="1102540"/>
            <a:ext cx="7286915" cy="5136886"/>
          </a:xfrm>
        </p:spPr>
        <p:txBody>
          <a:bodyPr/>
          <a:lstStyle>
            <a:lvl1pPr>
              <a:buClr>
                <a:srgbClr val="0D1E8E"/>
              </a:buClr>
              <a:defRPr sz="2800">
                <a:latin typeface="Trebuchet MS" panose="020B0603020202020204" pitchFamily="34" charset="0"/>
              </a:defRPr>
            </a:lvl1pPr>
            <a:lvl2pPr>
              <a:buClr>
                <a:srgbClr val="00953A"/>
              </a:buClr>
              <a:defRPr sz="22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6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43683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Activity">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8433" y="1202402"/>
            <a:ext cx="7286917" cy="5037025"/>
          </a:xfrm>
        </p:spPr>
        <p:txBody>
          <a:bodyPr/>
          <a:lstStyle>
            <a:lvl1pPr>
              <a:buClr>
                <a:srgbClr val="0D1E8E"/>
              </a:buClr>
              <a:defRPr sz="2250">
                <a:latin typeface="Trebuchet MS" panose="020B0603020202020204" pitchFamily="34" charset="0"/>
              </a:defRPr>
            </a:lvl1pPr>
            <a:lvl2pPr>
              <a:buClr>
                <a:srgbClr val="00953A"/>
              </a:buClr>
              <a:defRPr sz="21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50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4"/>
          <p:cNvSpPr>
            <a:spLocks noGrp="1"/>
          </p:cNvSpPr>
          <p:nvPr>
            <p:ph type="ftr" sz="quarter" idx="11"/>
          </p:nvPr>
        </p:nvSpPr>
        <p:spPr>
          <a:xfrm>
            <a:off x="3028950" y="6508800"/>
            <a:ext cx="3086100" cy="212676"/>
          </a:xfrm>
        </p:spPr>
        <p:txBody>
          <a:bodyPr/>
          <a:lstStyle/>
          <a:p>
            <a:endParaRPr lang="en-US">
              <a:solidFill>
                <a:prstClr val="black">
                  <a:tint val="75000"/>
                </a:prstClr>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sp>
        <p:nvSpPr>
          <p:cNvPr id="11" name="Title Placeholder 1"/>
          <p:cNvSpPr>
            <a:spLocks noGrp="1"/>
          </p:cNvSpPr>
          <p:nvPr>
            <p:ph type="title"/>
          </p:nvPr>
        </p:nvSpPr>
        <p:spPr>
          <a:xfrm>
            <a:off x="1228434" y="192354"/>
            <a:ext cx="6841823" cy="521208"/>
          </a:xfrm>
          <a:prstGeom prst="rect">
            <a:avLst/>
          </a:prstGeom>
        </p:spPr>
        <p:txBody>
          <a:bodyPr vert="horz" lIns="91440" tIns="45720" rIns="91440" bIns="45720" rtlCol="0" anchor="ctr">
            <a:noAutofit/>
          </a:bodyPr>
          <a:lstStyle>
            <a:lvl1pPr>
              <a:defRPr sz="2550">
                <a:solidFill>
                  <a:schemeClr val="tx1"/>
                </a:solidFill>
              </a:defRPr>
            </a:lvl1pPr>
          </a:lstStyle>
          <a:p>
            <a:r>
              <a:rPr lang="en-US" smtClean="0"/>
              <a:t>Click to edit Master title style</a:t>
            </a:r>
            <a:endParaRPr lang="en-US" dirty="0"/>
          </a:p>
        </p:txBody>
      </p:sp>
      <p:sp>
        <p:nvSpPr>
          <p:cNvPr id="17" name="Rectangle 16"/>
          <p:cNvSpPr/>
          <p:nvPr/>
        </p:nvSpPr>
        <p:spPr>
          <a:xfrm>
            <a:off x="1"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prstClr val="white"/>
              </a:solidFill>
            </a:endParaRPr>
          </a:p>
        </p:txBody>
      </p:sp>
      <p:pic>
        <p:nvPicPr>
          <p:cNvPr id="19"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60" y="192028"/>
            <a:ext cx="910515" cy="91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90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a:t>TITLE</a:t>
            </a:r>
          </a:p>
        </p:txBody>
      </p:sp>
    </p:spTree>
    <p:extLst>
      <p:ext uri="{BB962C8B-B14F-4D97-AF65-F5344CB8AC3E}">
        <p14:creationId xmlns:p14="http://schemas.microsoft.com/office/powerpoint/2010/main" val="331797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9E1605-FB9B-42DC-AFFE-D6D94B5E5910}"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2"/>
            <a:ext cx="7886700" cy="5037025"/>
          </a:xfrm>
        </p:spPr>
        <p:txBody>
          <a:bodyPr/>
          <a:lstStyle>
            <a:lvl1pPr>
              <a:buClr>
                <a:srgbClr val="0D1E8E"/>
              </a:buClr>
              <a:defRPr sz="2800">
                <a:latin typeface="Trebuchet MS" panose="020B0603020202020204" pitchFamily="34" charset="0"/>
              </a:defRPr>
            </a:lvl1pPr>
            <a:lvl2pPr>
              <a:buClr>
                <a:srgbClr val="00953A"/>
              </a:buClr>
              <a:defRPr sz="24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25709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17" y="2669751"/>
            <a:ext cx="2700533" cy="3681991"/>
          </a:xfrm>
          <a:prstGeom prst="rect">
            <a:avLst/>
          </a:prstGeom>
        </p:spPr>
      </p:pic>
      <p:sp>
        <p:nvSpPr>
          <p:cNvPr id="18" name="Rectangle 17"/>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2402"/>
            <a:ext cx="7886700" cy="5037025"/>
          </a:xfrm>
        </p:spPr>
        <p:txBody>
          <a:bodyPr/>
          <a:lstStyle>
            <a:lvl1pPr>
              <a:buClr>
                <a:srgbClr val="0D1E8E"/>
              </a:buClr>
              <a:defRPr sz="2800">
                <a:latin typeface="Trebuchet MS" panose="020B0603020202020204" pitchFamily="34" charset="0"/>
              </a:defRPr>
            </a:lvl1pPr>
            <a:lvl2pPr>
              <a:buClr>
                <a:srgbClr val="00953A"/>
              </a:buClr>
              <a:defRPr sz="24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41585932"/>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4" name="Rectangle 23"/>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1"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644839"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p:cNvSpPr/>
          <p:nvPr userDrawn="1"/>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5464411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lvl1pPr>
              <a:defRPr sz="3000">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3461487239"/>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00221" y="6369865"/>
            <a:ext cx="742988" cy="415946"/>
          </a:xfrm>
          <a:prstGeom prst="rect">
            <a:avLst/>
          </a:prstGeom>
        </p:spPr>
      </p:pic>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1841272071"/>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66041" cy="183876"/>
          </a:xfrm>
        </p:spPr>
        <p:txBody>
          <a:bodyPr/>
          <a:lstStyle/>
          <a:p>
            <a:fld id="{BE85ECA1-B77A-4B6E-BA83-310A015945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667286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Custom Layout">
    <p:bg>
      <p:bgPr>
        <a:gradFill>
          <a:gsLst>
            <a:gs pos="27000">
              <a:srgbClr val="A1CEEC"/>
            </a:gs>
            <a:gs pos="0">
              <a:schemeClr val="accent1">
                <a:lumMod val="20000"/>
                <a:lumOff val="80000"/>
              </a:schemeClr>
            </a:gs>
            <a:gs pos="43000">
              <a:schemeClr val="accent1">
                <a:lumMod val="45000"/>
                <a:lumOff val="55000"/>
              </a:schemeClr>
            </a:gs>
            <a:gs pos="51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87556" cy="183876"/>
          </a:xfrm>
        </p:spPr>
        <p:txBody>
          <a:body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46391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6" name="Rectangle 5"/>
          <p:cNvSpPr/>
          <p:nvPr userDrawn="1"/>
        </p:nvSpPr>
        <p:spPr>
          <a:xfrm>
            <a:off x="0"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228434" y="275954"/>
            <a:ext cx="7241796" cy="521208"/>
          </a:xfrm>
        </p:spPr>
        <p:txBody>
          <a:bodyPr>
            <a:noAutofit/>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a:xfrm>
            <a:off x="6145129" y="6537600"/>
            <a:ext cx="1620774" cy="183876"/>
          </a:xfrm>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1032" name="Picture 8" descr="Related ima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60" y="192024"/>
            <a:ext cx="910515" cy="91051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a:spLocks noGrp="1"/>
          </p:cNvSpPr>
          <p:nvPr>
            <p:ph idx="1"/>
          </p:nvPr>
        </p:nvSpPr>
        <p:spPr>
          <a:xfrm>
            <a:off x="1228434" y="1102540"/>
            <a:ext cx="7286915" cy="5136886"/>
          </a:xfrm>
        </p:spPr>
        <p:txBody>
          <a:bodyPr/>
          <a:lstStyle>
            <a:lvl1pPr>
              <a:buClr>
                <a:srgbClr val="0D1E8E"/>
              </a:buClr>
              <a:defRPr sz="2800">
                <a:latin typeface="Trebuchet MS" panose="020B0603020202020204" pitchFamily="34" charset="0"/>
              </a:defRPr>
            </a:lvl1pPr>
            <a:lvl2pPr>
              <a:buClr>
                <a:srgbClr val="00953A"/>
              </a:buClr>
              <a:defRPr sz="22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6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522878"/>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Blue Narrow Bar">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9"/>
            <a:ext cx="8381260" cy="782073"/>
          </a:xfrm>
        </p:spPr>
        <p:txBody>
          <a:bodyPr/>
          <a:lstStyle/>
          <a:p>
            <a:r>
              <a:rPr lang="en-US" dirty="0"/>
              <a:t>Click to edit Master title style</a:t>
            </a:r>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825">
                <a:solidFill>
                  <a:srgbClr val="45454C"/>
                </a:solidFill>
              </a:defRPr>
            </a:lvl1pPr>
          </a:lstStyle>
          <a:p>
            <a:fld id="{757A2F4E-5D54-B04B-91BD-7E78EE1FE9FD}" type="slidenum">
              <a:rPr lang="en-US" smtClean="0"/>
              <a:pPr/>
              <a:t>‹#›</a:t>
            </a:fld>
            <a:endParaRPr lang="en-US" dirty="0"/>
          </a:p>
        </p:txBody>
      </p:sp>
    </p:spTree>
    <p:extLst>
      <p:ext uri="{BB962C8B-B14F-4D97-AF65-F5344CB8AC3E}">
        <p14:creationId xmlns:p14="http://schemas.microsoft.com/office/powerpoint/2010/main" val="11211570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408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E5F60B-EC8E-4227-B10B-972C3C9623D1}" type="datetime1">
              <a:rPr lang="en-US" smtClean="0"/>
              <a:t>5/2/2018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102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524000"/>
            <a:ext cx="4038600" cy="4038600"/>
          </a:xfrm>
          <a:prstGeom prst="rect">
            <a:avLst/>
          </a:prstGeom>
        </p:spPr>
        <p:txBody>
          <a:bodyPr/>
          <a:lstStyle/>
          <a:p>
            <a:pPr lvl="0"/>
            <a:endParaRPr lang="en-US" noProof="0"/>
          </a:p>
        </p:txBody>
      </p:sp>
    </p:spTree>
    <p:extLst>
      <p:ext uri="{BB962C8B-B14F-4D97-AF65-F5344CB8AC3E}">
        <p14:creationId xmlns:p14="http://schemas.microsoft.com/office/powerpoint/2010/main" val="1522405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3637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3342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3154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2512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267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1_Two Conten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vl1pPr>
            <a:lvl2pPr>
              <a:defRPr sz="2200" spc="0"/>
            </a:lvl2pPr>
            <a:lvl3pPr>
              <a:defRPr sz="2000" spc="0"/>
            </a:lvl3pPr>
            <a:lvl4pPr>
              <a:defRPr sz="1800" spc="0"/>
            </a:lvl4pPr>
            <a:lvl5pPr>
              <a:defRPr sz="160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vl1pPr>
            <a:lvl2pPr>
              <a:defRPr sz="2200" b="0" i="0" spc="0"/>
            </a:lvl2pPr>
            <a:lvl3pPr>
              <a:defRPr sz="2000" b="0" i="0" spc="0"/>
            </a:lvl3pPr>
            <a:lvl4pPr>
              <a:defRPr sz="1800" b="0" i="0" spc="0"/>
            </a:lvl4pPr>
            <a:lvl5pPr>
              <a:defRPr sz="1600" b="0" i="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28083132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19140000">
            <a:off x="201168" y="5870448"/>
            <a:ext cx="2176272" cy="201168"/>
          </a:xfrm>
          <a:prstGeom prst="rect">
            <a:avLst/>
          </a:prstGeom>
        </p:spPr>
        <p:txBody>
          <a:bodyPr/>
          <a:lstStyle/>
          <a:p>
            <a:fld id="{B9CA3474-8602-4CA4-9401-4EDD2CB55279}" type="datetimeFigureOut">
              <a:rPr lang="en-US" smtClean="0">
                <a:solidFill>
                  <a:prstClr val="black"/>
                </a:solidFill>
              </a:rPr>
              <a:pPr/>
              <a:t>5/2/2018</a:t>
            </a:fld>
            <a:endParaRPr lang="en-US">
              <a:solidFill>
                <a:prstClr val="black"/>
              </a:solidFill>
            </a:endParaRPr>
          </a:p>
        </p:txBody>
      </p:sp>
      <p:sp>
        <p:nvSpPr>
          <p:cNvPr id="8" name="Footer Placeholder 7"/>
          <p:cNvSpPr>
            <a:spLocks noGrp="1"/>
          </p:cNvSpPr>
          <p:nvPr>
            <p:ph type="ftr" sz="quarter" idx="11"/>
          </p:nvPr>
        </p:nvSpPr>
        <p:spPr>
          <a:xfrm>
            <a:off x="3028950" y="6537600"/>
            <a:ext cx="3086100" cy="183876"/>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401038" y="6170822"/>
            <a:ext cx="502920" cy="502920"/>
          </a:xfrm>
          <a:prstGeom prst="ellipse">
            <a:avLst/>
          </a:prstGeom>
        </p:spPr>
        <p:txBody>
          <a:bodyPr/>
          <a:lstStyle/>
          <a:p>
            <a:fld id="{30660C76-B9CF-4750-BB3B-E7295C301A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129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205740" y="6307672"/>
            <a:ext cx="2057400" cy="274320"/>
          </a:xfrm>
          <a:prstGeom prst="rect">
            <a:avLst/>
          </a:prstGeom>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smtClean="0"/>
              <a:t>5/2/2018</a:t>
            </a:fld>
            <a:endParaRPr lang="en-US" dirty="0"/>
          </a:p>
        </p:txBody>
      </p:sp>
      <p:sp>
        <p:nvSpPr>
          <p:cNvPr id="6" name="Footer Placeholder 5"/>
          <p:cNvSpPr>
            <a:spLocks noGrp="1"/>
          </p:cNvSpPr>
          <p:nvPr>
            <p:ph type="ftr" sz="quarter" idx="11"/>
          </p:nvPr>
        </p:nvSpPr>
        <p:spPr>
          <a:xfrm>
            <a:off x="2617470" y="6307672"/>
            <a:ext cx="3909060" cy="274320"/>
          </a:xfrm>
          <a:prstGeom prst="rect">
            <a:avLst/>
          </a:prstGeom>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357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9E94C3-6731-4967-907C-A482519A9893}" type="datetime1">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a:t>TITLE</a:t>
            </a:r>
          </a:p>
        </p:txBody>
      </p:sp>
    </p:spTree>
    <p:extLst>
      <p:ext uri="{BB962C8B-B14F-4D97-AF65-F5344CB8AC3E}">
        <p14:creationId xmlns:p14="http://schemas.microsoft.com/office/powerpoint/2010/main" val="382856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2"/>
            <a:ext cx="7886700" cy="5037025"/>
          </a:xfrm>
        </p:spPr>
        <p:txBody>
          <a:bodyPr/>
          <a:lstStyle>
            <a:lvl1pPr>
              <a:buClr>
                <a:srgbClr val="0D1E8E"/>
              </a:buClr>
              <a:defRPr sz="2800">
                <a:latin typeface="Trebuchet MS" panose="020B0603020202020204" pitchFamily="34" charset="0"/>
              </a:defRPr>
            </a:lvl1pPr>
            <a:lvl2pPr>
              <a:buClr>
                <a:srgbClr val="00953A"/>
              </a:buClr>
              <a:defRPr sz="24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676037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17" y="2669751"/>
            <a:ext cx="2700533" cy="3681991"/>
          </a:xfrm>
          <a:prstGeom prst="rect">
            <a:avLst/>
          </a:prstGeom>
        </p:spPr>
      </p:pic>
      <p:sp>
        <p:nvSpPr>
          <p:cNvPr id="18" name="Rectangle 17"/>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0" y="1202402"/>
            <a:ext cx="7886700" cy="5037025"/>
          </a:xfrm>
        </p:spPr>
        <p:txBody>
          <a:bodyPr/>
          <a:lstStyle>
            <a:lvl1pPr>
              <a:buClr>
                <a:srgbClr val="0D1E8E"/>
              </a:buClr>
              <a:defRPr sz="2800">
                <a:latin typeface="Trebuchet MS" panose="020B0603020202020204" pitchFamily="34" charset="0"/>
              </a:defRPr>
            </a:lvl1pPr>
            <a:lvl2pPr>
              <a:buClr>
                <a:srgbClr val="00953A"/>
              </a:buClr>
              <a:defRPr sz="24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0276055"/>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4" name="Rectangle 23"/>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1"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644839"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p:cNvSpPr/>
          <p:nvPr userDrawn="1"/>
        </p:nvSpPr>
        <p:spPr>
          <a:xfrm>
            <a:off x="0" y="-1"/>
            <a:ext cx="9144000" cy="996484"/>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9964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1632398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lvl1pPr>
              <a:defRPr sz="3000">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207033706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00221" y="6369865"/>
            <a:ext cx="742988" cy="415946"/>
          </a:xfrm>
          <a:prstGeom prst="rect">
            <a:avLst/>
          </a:prstGeom>
        </p:spPr>
      </p:pic>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362889927"/>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66041" cy="183876"/>
          </a:xfrm>
        </p:spPr>
        <p:txBody>
          <a:bodyPr/>
          <a:lstStyle/>
          <a:p>
            <a:fld id="{BE85ECA1-B77A-4B6E-BA83-310A015945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36620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Custom Layout">
    <p:bg>
      <p:bgPr>
        <a:gradFill>
          <a:gsLst>
            <a:gs pos="27000">
              <a:srgbClr val="A1CEEC"/>
            </a:gs>
            <a:gs pos="0">
              <a:schemeClr val="accent1">
                <a:lumMod val="20000"/>
                <a:lumOff val="80000"/>
              </a:schemeClr>
            </a:gs>
            <a:gs pos="43000">
              <a:schemeClr val="accent1">
                <a:lumMod val="45000"/>
                <a:lumOff val="55000"/>
              </a:schemeClr>
            </a:gs>
            <a:gs pos="51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87556" cy="183876"/>
          </a:xfrm>
        </p:spPr>
        <p:txBody>
          <a:body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2008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6" name="Rectangle 5"/>
          <p:cNvSpPr/>
          <p:nvPr userDrawn="1"/>
        </p:nvSpPr>
        <p:spPr>
          <a:xfrm>
            <a:off x="0"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228434" y="275954"/>
            <a:ext cx="7241796" cy="521208"/>
          </a:xfrm>
        </p:spPr>
        <p:txBody>
          <a:bodyPr>
            <a:noAutofit/>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a:xfrm>
            <a:off x="6145129" y="6537600"/>
            <a:ext cx="1620774" cy="183876"/>
          </a:xfrm>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1032" name="Picture 8" descr="Related ima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60" y="192024"/>
            <a:ext cx="910515" cy="91051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2"/>
          <p:cNvSpPr>
            <a:spLocks noGrp="1"/>
          </p:cNvSpPr>
          <p:nvPr>
            <p:ph idx="1"/>
          </p:nvPr>
        </p:nvSpPr>
        <p:spPr>
          <a:xfrm>
            <a:off x="1228434" y="1102540"/>
            <a:ext cx="7286915" cy="5136886"/>
          </a:xfrm>
        </p:spPr>
        <p:txBody>
          <a:bodyPr/>
          <a:lstStyle>
            <a:lvl1pPr>
              <a:buClr>
                <a:srgbClr val="0D1E8E"/>
              </a:buClr>
              <a:defRPr sz="2800">
                <a:latin typeface="Trebuchet MS" panose="020B0603020202020204" pitchFamily="34" charset="0"/>
              </a:defRPr>
            </a:lvl1pPr>
            <a:lvl2pPr>
              <a:buClr>
                <a:srgbClr val="00953A"/>
              </a:buClr>
              <a:defRPr sz="22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6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766945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58021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18883-12F3-4BD1-A499-AEB1C104F07E}" type="datetime1">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738971-457E-47E5-9389-B3498EE1B272}"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Blue Narrow Bar">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81000" y="355849"/>
            <a:ext cx="8381260" cy="782073"/>
          </a:xfrm>
        </p:spPr>
        <p:txBody>
          <a:bodyPr/>
          <a:lstStyle/>
          <a:p>
            <a:r>
              <a:rPr lang="en-US" dirty="0"/>
              <a:t>Click to edit Master title style</a:t>
            </a:r>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825">
                <a:solidFill>
                  <a:srgbClr val="45454C"/>
                </a:solidFill>
              </a:defRPr>
            </a:lvl1pPr>
          </a:lstStyle>
          <a:p>
            <a:fld id="{757A2F4E-5D54-B04B-91BD-7E78EE1FE9FD}" type="slidenum">
              <a:rPr lang="en-US" smtClean="0"/>
              <a:pPr/>
              <a:t>‹#›</a:t>
            </a:fld>
            <a:endParaRPr lang="en-US" dirty="0"/>
          </a:p>
        </p:txBody>
      </p:sp>
    </p:spTree>
    <p:extLst>
      <p:ext uri="{BB962C8B-B14F-4D97-AF65-F5344CB8AC3E}">
        <p14:creationId xmlns:p14="http://schemas.microsoft.com/office/powerpoint/2010/main" val="956665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634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5290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24000"/>
            <a:ext cx="4038600"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524000"/>
            <a:ext cx="4038600" cy="4038600"/>
          </a:xfrm>
          <a:prstGeom prst="rect">
            <a:avLst/>
          </a:prstGeom>
        </p:spPr>
        <p:txBody>
          <a:bodyPr/>
          <a:lstStyle/>
          <a:p>
            <a:pPr lvl="0"/>
            <a:endParaRPr lang="en-US" noProof="0"/>
          </a:p>
        </p:txBody>
      </p:sp>
    </p:spTree>
    <p:extLst>
      <p:ext uri="{BB962C8B-B14F-4D97-AF65-F5344CB8AC3E}">
        <p14:creationId xmlns:p14="http://schemas.microsoft.com/office/powerpoint/2010/main" val="1775323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68800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6104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972169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47023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5362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1_Two Conten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vl1pPr>
            <a:lvl2pPr>
              <a:defRPr sz="2200" spc="0"/>
            </a:lvl2pPr>
            <a:lvl3pPr>
              <a:defRPr sz="2000" spc="0"/>
            </a:lvl3pPr>
            <a:lvl4pPr>
              <a:defRPr sz="1800" spc="0"/>
            </a:lvl4pPr>
            <a:lvl5pPr>
              <a:defRPr sz="160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vl1pPr>
            <a:lvl2pPr>
              <a:defRPr sz="2200" b="0" i="0" spc="0"/>
            </a:lvl2pPr>
            <a:lvl3pPr>
              <a:defRPr sz="2000" b="0" i="0" spc="0"/>
            </a:lvl3pPr>
            <a:lvl4pPr>
              <a:defRPr sz="1800" b="0" i="0" spc="0"/>
            </a:lvl4pPr>
            <a:lvl5pPr>
              <a:defRPr sz="1600" b="0" i="0" spc="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fld id="{757A2F4E-5D54-B04B-91BD-7E78EE1FE9FD}" type="slidenum">
              <a:rPr lang="en-US" smtClean="0"/>
              <a:pPr/>
              <a:t>‹#›</a:t>
            </a:fld>
            <a:endParaRPr lang="en-US" dirty="0" smtClean="0"/>
          </a:p>
        </p:txBody>
      </p:sp>
    </p:spTree>
    <p:extLst>
      <p:ext uri="{BB962C8B-B14F-4D97-AF65-F5344CB8AC3E}">
        <p14:creationId xmlns:p14="http://schemas.microsoft.com/office/powerpoint/2010/main" val="129821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408F0C-5C44-451D-971F-B1E641199CB3}"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738971-457E-47E5-9389-B3498EE1B27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300359770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2"/>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2"/>
          <p:cNvSpPr/>
          <p:nvPr/>
        </p:nvSpPr>
        <p:spPr>
          <a:xfrm>
            <a:off x="0" y="-1"/>
            <a:ext cx="9144000" cy="907703"/>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0" y="90770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66955201"/>
      </p:ext>
    </p:extLst>
  </p:cSld>
  <p:clrMapOvr>
    <a:masterClrMapping/>
  </p:clrMapOvr>
  <p:timing>
    <p:tnLst>
      <p:par>
        <p:cTn id="1" dur="indefinite" restart="never" nodeType="tmRoot"/>
      </p:par>
    </p:tnLst>
  </p:timing>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17" y="2669751"/>
            <a:ext cx="2700533" cy="3681991"/>
          </a:xfrm>
          <a:prstGeom prst="rect">
            <a:avLst/>
          </a:prstGeom>
        </p:spPr>
      </p:pic>
      <p:sp>
        <p:nvSpPr>
          <p:cNvPr id="9" name="Content Placeholder 2"/>
          <p:cNvSpPr>
            <a:spLocks noGrp="1"/>
          </p:cNvSpPr>
          <p:nvPr>
            <p:ph idx="1"/>
          </p:nvPr>
        </p:nvSpPr>
        <p:spPr>
          <a:xfrm>
            <a:off x="628650" y="1202402"/>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58429158"/>
      </p:ext>
    </p:extLst>
  </p:cSld>
  <p:clrMapOvr>
    <a:masterClrMapping/>
  </p:clrMapOvr>
  <p:timing>
    <p:tnLst>
      <p:par>
        <p:cTn id="1" dur="indefinite" restart="never" nodeType="tmRoot"/>
      </p:par>
    </p:tnLst>
  </p:timing>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2" name="Rectangle 21"/>
          <p:cNvSpPr/>
          <p:nvPr/>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0" y="78738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0" y="6806229"/>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Slide Number Placeholder 5"/>
          <p:cNvSpPr txBox="1">
            <a:spLocks/>
          </p:cNvSpPr>
          <p:nvPr/>
        </p:nvSpPr>
        <p:spPr>
          <a:xfrm>
            <a:off x="6457951"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idx="1"/>
          </p:nvPr>
        </p:nvSpPr>
        <p:spPr>
          <a:xfrm>
            <a:off x="628651"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3"/>
          </p:nvPr>
        </p:nvSpPr>
        <p:spPr>
          <a:xfrm>
            <a:off x="4644839"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sz="3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6247796"/>
      </p:ext>
    </p:extLst>
  </p:cSld>
  <p:clrMapOvr>
    <a:masterClrMapping/>
  </p:clrMapOvr>
  <p:timing>
    <p:tnLst>
      <p:par>
        <p:cTn id="1" dur="indefinite" restart="never" nodeType="tmRoot"/>
      </p:par>
    </p:tnLst>
  </p:timing>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lvl1pPr>
              <a:defRPr sz="3000">
                <a:solidFill>
                  <a:schemeClr val="bg1"/>
                </a:solidFil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Tree>
    <p:extLst>
      <p:ext uri="{BB962C8B-B14F-4D97-AF65-F5344CB8AC3E}">
        <p14:creationId xmlns:p14="http://schemas.microsoft.com/office/powerpoint/2010/main" val="2298463561"/>
      </p:ext>
    </p:extLst>
  </p:cSld>
  <p:clrMapOvr>
    <a:masterClrMapping/>
  </p:clrMapOvr>
  <p:timing>
    <p:tnLst>
      <p:par>
        <p:cTn id="1" dur="indefinite" restart="never" nodeType="tmRoot"/>
      </p:par>
    </p:tnLst>
  </p:timing>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2"/>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0" y="6785907"/>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58630" y="6418098"/>
            <a:ext cx="626171" cy="322362"/>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00221" y="6369865"/>
            <a:ext cx="742988" cy="415946"/>
          </a:xfrm>
          <a:prstGeom prst="rect">
            <a:avLst/>
          </a:prstGeom>
        </p:spPr>
      </p:pic>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BE85ECA1-B77A-4B6E-BA83-310A01594501}" type="slidenum">
              <a:rPr lang="en-US" smtClean="0">
                <a:solidFill>
                  <a:prstClr val="white">
                    <a:lumMod val="85000"/>
                  </a:prstClr>
                </a:solidFill>
              </a:rPr>
              <a:pPr/>
              <a:t>‹#›</a:t>
            </a:fld>
            <a:endParaRPr lang="en-US">
              <a:solidFill>
                <a:prstClr val="white">
                  <a:lumMod val="85000"/>
                </a:prstClr>
              </a:solidFill>
            </a:endParaRPr>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610186583"/>
      </p:ext>
    </p:extLst>
  </p:cSld>
  <p:clrMapOvr>
    <a:masterClrMapping/>
  </p:clrMapOvr>
  <p:timing>
    <p:tnLst>
      <p:par>
        <p:cTn id="1" dur="indefinite" restart="never" nodeType="tmRoot"/>
      </p:par>
    </p:tnLst>
  </p:timing>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66041" cy="183876"/>
          </a:xfrm>
        </p:spPr>
        <p:txBody>
          <a:bodyPr/>
          <a:lstStyle/>
          <a:p>
            <a:fld id="{BE85ECA1-B77A-4B6E-BA83-310A015945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0176905"/>
      </p:ext>
    </p:extLst>
  </p:cSld>
  <p:clrMapOvr>
    <a:masterClrMapping/>
  </p:clrMapOvr>
  <p:timing>
    <p:tnLst>
      <p:par>
        <p:cTn id="1" dur="indefinite" restart="never" nodeType="tmRoot"/>
      </p:par>
    </p:tnLst>
  </p:timing>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5_Custom Layout">
    <p:bg>
      <p:bgPr>
        <a:gradFill>
          <a:gsLst>
            <a:gs pos="27000">
              <a:srgbClr val="A1CEEC"/>
            </a:gs>
            <a:gs pos="0">
              <a:schemeClr val="accent1">
                <a:lumMod val="20000"/>
                <a:lumOff val="80000"/>
              </a:schemeClr>
            </a:gs>
            <a:gs pos="43000">
              <a:schemeClr val="accent1">
                <a:lumMod val="45000"/>
                <a:lumOff val="55000"/>
              </a:schemeClr>
            </a:gs>
            <a:gs pos="51000">
              <a:schemeClr val="accent1">
                <a:lumMod val="45000"/>
                <a:lumOff val="55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57950" y="6537600"/>
            <a:ext cx="1287556" cy="183876"/>
          </a:xfrm>
        </p:spPr>
        <p:txBody>
          <a:body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073962"/>
      </p:ext>
    </p:extLst>
  </p:cSld>
  <p:clrMapOvr>
    <a:masterClrMapping/>
  </p:clrMapOvr>
  <p:timing>
    <p:tnLst>
      <p:par>
        <p:cTn id="1" dur="indefinite" restart="never" nodeType="tmRoot"/>
      </p:par>
    </p:tnLst>
  </p:timing>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ctivity Slide">
    <p:spTree>
      <p:nvGrpSpPr>
        <p:cNvPr id="1" name=""/>
        <p:cNvGrpSpPr/>
        <p:nvPr/>
      </p:nvGrpSpPr>
      <p:grpSpPr>
        <a:xfrm>
          <a:off x="0" y="0"/>
          <a:ext cx="0" cy="0"/>
          <a:chOff x="0" y="0"/>
          <a:chExt cx="0" cy="0"/>
        </a:xfrm>
      </p:grpSpPr>
      <p:sp>
        <p:nvSpPr>
          <p:cNvPr id="6" name="Rectangle 5"/>
          <p:cNvSpPr/>
          <p:nvPr userDrawn="1"/>
        </p:nvSpPr>
        <p:spPr>
          <a:xfrm>
            <a:off x="0"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228434" y="275954"/>
            <a:ext cx="7241796" cy="521208"/>
          </a:xfrm>
        </p:spPr>
        <p:txBody>
          <a:bodyPr>
            <a:noAutofit/>
          </a:bodyPr>
          <a:lstStyle>
            <a:lvl1pPr>
              <a:defRPr sz="3600"/>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6145129" y="6537600"/>
            <a:ext cx="1620774" cy="183876"/>
          </a:xfrm>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pic>
        <p:nvPicPr>
          <p:cNvPr id="1032" name="Picture 8" descr="Related ima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960" y="192024"/>
            <a:ext cx="910515" cy="91051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1228434" y="1102540"/>
            <a:ext cx="7286915" cy="5136886"/>
          </a:xfrm>
        </p:spPr>
        <p:txBody>
          <a:bodyPr/>
          <a:lstStyle>
            <a:lvl1pPr>
              <a:buClr>
                <a:srgbClr val="0D1E8E"/>
              </a:buClr>
              <a:defRPr sz="2800">
                <a:latin typeface="Trebuchet MS" panose="020B0603020202020204" pitchFamily="34" charset="0"/>
              </a:defRPr>
            </a:lvl1pPr>
            <a:lvl2pPr>
              <a:buClr>
                <a:srgbClr val="00953A"/>
              </a:buClr>
              <a:defRPr sz="2200">
                <a:latin typeface="Trebuchet MS" panose="020B0603020202020204" pitchFamily="34" charset="0"/>
              </a:defRPr>
            </a:lvl2pPr>
            <a:lvl3pPr>
              <a:buClr>
                <a:srgbClr val="EF7521"/>
              </a:buClr>
              <a:defRPr sz="20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6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8966092"/>
      </p:ext>
    </p:extLst>
  </p:cSld>
  <p:clrMapOvr>
    <a:masterClrMapping/>
  </p:clrMapOvr>
  <p:timing>
    <p:tnLst>
      <p:par>
        <p:cTn id="1" dur="indefinite" restart="never" nodeType="tmRoot"/>
      </p:par>
    </p:tnLst>
  </p:timing>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6145129" y="6537600"/>
            <a:ext cx="1620774" cy="183876"/>
          </a:xfrm>
        </p:spPr>
        <p:txBody>
          <a:body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2913835"/>
      </p:ext>
    </p:extLst>
  </p:cSld>
  <p:clrMapOvr>
    <a:masterClrMapping/>
  </p:clrMapOvr>
  <p:timing>
    <p:tnLst>
      <p:par>
        <p:cTn id="1" dur="indefinite" restart="never" nodeType="tmRoot"/>
      </p:par>
    </p:tn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BDDDD3-5807-4C52-B86F-E0122FAAAA3B}" type="datetime1">
              <a:rPr lang="en-US" smtClean="0"/>
              <a:t>5/2/2018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2738971-457E-47E5-9389-B3498EE1B272}"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228013" y="6443663"/>
            <a:ext cx="488950" cy="365125"/>
          </a:xfrm>
          <a:prstGeom prst="rect">
            <a:avLst/>
          </a:prstGeom>
        </p:spPr>
        <p:txBody>
          <a:bodyPr/>
          <a:lstStyle/>
          <a:p>
            <a:pPr>
              <a:defRPr/>
            </a:pPr>
            <a:fld id="{279BB82B-2E4C-9C44-AE27-5825B3FBE2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800478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Activity">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8432" y="1202400"/>
            <a:ext cx="7286917" cy="5037025"/>
          </a:xfrm>
        </p:spPr>
        <p:txBody>
          <a:bodyPr/>
          <a:lstStyle>
            <a:lvl1pPr>
              <a:buClr>
                <a:srgbClr val="0D1E8E"/>
              </a:buClr>
              <a:defRPr sz="3000">
                <a:latin typeface="Trebuchet MS" panose="020B0603020202020204" pitchFamily="34" charset="0"/>
              </a:defRPr>
            </a:lvl1pPr>
            <a:lvl2pPr>
              <a:buClr>
                <a:srgbClr val="00953A"/>
              </a:buClr>
              <a:defRPr sz="2800">
                <a:latin typeface="Trebuchet MS" panose="020B0603020202020204" pitchFamily="34" charset="0"/>
              </a:defRPr>
            </a:lvl2pPr>
            <a:lvl3pPr>
              <a:buClr>
                <a:srgbClr val="EF7521"/>
              </a:buClr>
              <a:defRPr sz="2400">
                <a:latin typeface="Trebuchet MS" panose="020B0603020202020204" pitchFamily="34" charset="0"/>
              </a:defRPr>
            </a:lvl3pPr>
            <a:lvl4pPr>
              <a:buClr>
                <a:srgbClr val="82BC00"/>
              </a:buClr>
              <a:defRPr sz="20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Slide Number Placeholder 5"/>
          <p:cNvSpPr txBox="1">
            <a:spLocks/>
          </p:cNvSpPr>
          <p:nvPr/>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prstClr val="black">
                    <a:tint val="75000"/>
                  </a:prstClr>
                </a:solidFill>
              </a:rPr>
              <a:pPr/>
              <a:t>‹#›</a:t>
            </a:fld>
            <a:endParaRPr lang="en-US" dirty="0">
              <a:solidFill>
                <a:prstClr val="black">
                  <a:tint val="75000"/>
                </a:prstClr>
              </a:solidFill>
            </a:endParaRPr>
          </a:p>
        </p:txBody>
      </p:sp>
      <p:sp>
        <p:nvSpPr>
          <p:cNvPr id="11" name="Title Placeholder 1"/>
          <p:cNvSpPr>
            <a:spLocks noGrp="1"/>
          </p:cNvSpPr>
          <p:nvPr>
            <p:ph type="title"/>
          </p:nvPr>
        </p:nvSpPr>
        <p:spPr>
          <a:xfrm>
            <a:off x="1228433" y="192354"/>
            <a:ext cx="6841823" cy="521208"/>
          </a:xfrm>
          <a:prstGeom prst="rect">
            <a:avLst/>
          </a:prstGeom>
        </p:spPr>
        <p:txBody>
          <a:bodyPr vert="horz" lIns="91440" tIns="45720" rIns="91440" bIns="45720" rtlCol="0" anchor="ctr">
            <a:noAutofit/>
          </a:bodyPr>
          <a:lstStyle>
            <a:lvl1pPr>
              <a:defRPr sz="3400">
                <a:solidFill>
                  <a:schemeClr val="tx1"/>
                </a:solidFill>
              </a:defRPr>
            </a:lvl1pPr>
          </a:lstStyle>
          <a:p>
            <a:r>
              <a:rPr lang="en-US" smtClean="0"/>
              <a:t>Click to edit Master title style</a:t>
            </a:r>
            <a:endParaRPr lang="en-US" dirty="0"/>
          </a:p>
        </p:txBody>
      </p:sp>
      <p:sp>
        <p:nvSpPr>
          <p:cNvPr id="17" name="Rectangle 16"/>
          <p:cNvSpPr/>
          <p:nvPr/>
        </p:nvSpPr>
        <p:spPr>
          <a:xfrm>
            <a:off x="1" y="0"/>
            <a:ext cx="1228436"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60" y="192026"/>
            <a:ext cx="910515" cy="91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523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0.emf"/><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5.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10.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D962A14D-69A0-4096-BFEA-CC32BCDED23C}" type="datetime1">
              <a:rPr lang="en-US" smtClean="0"/>
              <a:t>5/2/2018</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52738971-457E-47E5-9389-B3498EE1B272}"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5/2/2018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82263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4" r:id="rId11"/>
    <p:sldLayoutId id="2147483685" r:id="rId12"/>
    <p:sldLayoutId id="2147483790" r:id="rId13"/>
    <p:sldLayoutId id="2147483792" r:id="rId14"/>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457200"/>
            <a:fld id="{49B24EC9-D412-49F8-B26B-B7E454A540B6}" type="datetimeFigureOut">
              <a:rPr lang="en-US" smtClean="0">
                <a:solidFill>
                  <a:prstClr val="black">
                    <a:tint val="75000"/>
                  </a:prstClr>
                </a:solidFill>
              </a:rPr>
              <a:pPr defTabSz="457200"/>
              <a:t>5/2/2018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4A3F748-31DA-4297-96EF-69DC737B5DDE}"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703489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105755"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pic>
        <p:nvPicPr>
          <p:cNvPr id="7" name="Picture 6" descr="co_cde_shield_rgb.eps"/>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41220175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94" r:id="rId20"/>
    <p:sldLayoutId id="2147483832" r:id="rId21"/>
  </p:sldLayoutIdLst>
  <p:hf sldNum="0" hdr="0" dt="0"/>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105755"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pic>
        <p:nvPicPr>
          <p:cNvPr id="7" name="Picture 6" descr="co_cde_shield_rgb.eps"/>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36897667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hf sldNum="0" hdr="0" dt="0"/>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105755"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BE85ECA1-B77A-4B6E-BA83-310A01594501}" type="slidenum">
              <a:rPr lang="en-US" smtClean="0">
                <a:solidFill>
                  <a:prstClr val="black">
                    <a:tint val="75000"/>
                  </a:prstClr>
                </a:solidFill>
              </a:rPr>
              <a:pPr/>
              <a:t>‹#›</a:t>
            </a:fld>
            <a:endParaRPr lang="en-US">
              <a:solidFill>
                <a:prstClr val="black">
                  <a:tint val="75000"/>
                </a:prstClr>
              </a:solidFill>
            </a:endParaRPr>
          </a:p>
        </p:txBody>
      </p:sp>
      <p:pic>
        <p:nvPicPr>
          <p:cNvPr id="7" name="Picture 6" descr="co_cde_shield_rgb.ep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14913420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8" Type="http://schemas.openxmlformats.org/officeDocument/2006/relationships/hyperlink" Target="https://sites.google.com/a/pdx.edu/basicfba/" TargetMode="External"/><Relationship Id="rId3" Type="http://schemas.openxmlformats.org/officeDocument/2006/relationships/hyperlink" Target="http://www.ctrac.chhs.colostate.edu/" TargetMode="External"/><Relationship Id="rId7" Type="http://schemas.openxmlformats.org/officeDocument/2006/relationships/hyperlink" Target="http://www.samhsa.gov/nctic/" TargetMode="External"/><Relationship Id="rId2" Type="http://schemas.openxmlformats.org/officeDocument/2006/relationships/hyperlink" Target="https://dpi.wi.gov/sspw/mental-health/trauma" TargetMode="External"/><Relationship Id="rId1" Type="http://schemas.openxmlformats.org/officeDocument/2006/relationships/slideLayout" Target="../slideLayouts/slideLayout13.xml"/><Relationship Id="rId6" Type="http://schemas.openxmlformats.org/officeDocument/2006/relationships/hyperlink" Target="http://www.t2bayarea.org/" TargetMode="External"/><Relationship Id="rId5" Type="http://schemas.openxmlformats.org/officeDocument/2006/relationships/hyperlink" Target="http://wecanco.org/" TargetMode="External"/><Relationship Id="rId4" Type="http://schemas.openxmlformats.org/officeDocument/2006/relationships/hyperlink" Target="http://centerforsocialcompetence.org/peace4kidsprogram.html" TargetMode="External"/><Relationship Id="rId9" Type="http://schemas.openxmlformats.org/officeDocument/2006/relationships/hyperlink" Target="https://www.pbis.org/school/school-mental-health/interconnected-system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1" Type="http://schemas.openxmlformats.org/officeDocument/2006/relationships/slideLayout" Target="../slideLayouts/slideLayout7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5" Type="http://schemas.openxmlformats.org/officeDocument/2006/relationships/image" Target="../media/image31.gif"/><Relationship Id="rId10" Type="http://schemas.openxmlformats.org/officeDocument/2006/relationships/image" Target="../media/image26.jpe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70.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40.xml"/><Relationship Id="rId6" Type="http://schemas.openxmlformats.org/officeDocument/2006/relationships/image" Target="../media/image84.gif"/><Relationship Id="rId5" Type="http://schemas.openxmlformats.org/officeDocument/2006/relationships/image" Target="../media/image83.jpe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45.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105.jpg"/><Relationship Id="rId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110.png"/></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1.xml"/><Relationship Id="rId1" Type="http://schemas.openxmlformats.org/officeDocument/2006/relationships/slideLayout" Target="../slideLayouts/slideLayout51.xml"/><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3810000"/>
            <a:ext cx="7886700" cy="2316793"/>
          </a:xfrm>
        </p:spPr>
        <p:txBody>
          <a:bodyPr>
            <a:normAutofit lnSpcReduction="10000"/>
          </a:bodyPr>
          <a:lstStyle/>
          <a:p>
            <a:r>
              <a:rPr lang="en-US" dirty="0" smtClean="0">
                <a:latin typeface="Gloucester MT Extra Condensed" panose="02030808020601010101" pitchFamily="18" charset="0"/>
              </a:rPr>
              <a:t>Trauma </a:t>
            </a:r>
            <a:r>
              <a:rPr lang="en-US" dirty="0">
                <a:latin typeface="Gloucester MT Extra Condensed" panose="02030808020601010101" pitchFamily="18" charset="0"/>
              </a:rPr>
              <a:t>Informed </a:t>
            </a:r>
            <a:r>
              <a:rPr lang="en-US" dirty="0" smtClean="0">
                <a:latin typeface="Gloucester MT Extra Condensed" panose="02030808020601010101" pitchFamily="18" charset="0"/>
              </a:rPr>
              <a:t>Approaches Across the Tiers: </a:t>
            </a:r>
            <a:r>
              <a:rPr lang="en-US" sz="2800" dirty="0" smtClean="0">
                <a:latin typeface="Gloucester MT Extra Condensed" panose="02030808020601010101" pitchFamily="18" charset="0"/>
              </a:rPr>
              <a:t>What </a:t>
            </a:r>
            <a:r>
              <a:rPr lang="en-US" sz="2800" dirty="0">
                <a:latin typeface="Gloucester MT Extra Condensed" panose="02030808020601010101" pitchFamily="18" charset="0"/>
              </a:rPr>
              <a:t>Every Practitioner Needs to </a:t>
            </a:r>
            <a:r>
              <a:rPr lang="en-US" sz="2800" dirty="0" smtClean="0">
                <a:latin typeface="Gloucester MT Extra Condensed" panose="02030808020601010101" pitchFamily="18" charset="0"/>
              </a:rPr>
              <a:t>Know</a:t>
            </a:r>
          </a:p>
          <a:p>
            <a:endParaRPr lang="en-US" sz="2400" dirty="0" smtClean="0"/>
          </a:p>
          <a:p>
            <a:r>
              <a:rPr lang="en-US" sz="2400" dirty="0" smtClean="0">
                <a:latin typeface="+mn-lt"/>
              </a:rPr>
              <a:t>Lynne DeSousa, PBIS Statewide Coordinator, CDE</a:t>
            </a:r>
          </a:p>
          <a:p>
            <a:r>
              <a:rPr lang="en-US" sz="2400" dirty="0" smtClean="0">
                <a:latin typeface="+mn-lt"/>
              </a:rPr>
              <a:t>Desousa_l@cde.state.co.us</a:t>
            </a:r>
          </a:p>
          <a:p>
            <a:endParaRPr lang="en-US" dirty="0"/>
          </a:p>
        </p:txBody>
      </p:sp>
    </p:spTree>
    <p:extLst>
      <p:ext uri="{BB962C8B-B14F-4D97-AF65-F5344CB8AC3E}">
        <p14:creationId xmlns:p14="http://schemas.microsoft.com/office/powerpoint/2010/main" val="61620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7</a:t>
            </a:r>
            <a:endParaRPr lang="en-US" dirty="0"/>
          </a:p>
        </p:txBody>
      </p:sp>
      <p:sp>
        <p:nvSpPr>
          <p:cNvPr id="230402" name="Title 4"/>
          <p:cNvSpPr>
            <a:spLocks noGrp="1"/>
          </p:cNvSpPr>
          <p:nvPr>
            <p:ph type="title" idx="4294967295"/>
          </p:nvPr>
        </p:nvSpPr>
        <p:spPr>
          <a:xfrm>
            <a:off x="152400" y="76200"/>
            <a:ext cx="8991600" cy="1384300"/>
          </a:xfrm>
        </p:spPr>
        <p:txBody>
          <a:bodyPr>
            <a:normAutofit/>
          </a:bodyPr>
          <a:lstStyle/>
          <a:p>
            <a:pPr algn="ctr"/>
            <a:r>
              <a:rPr lang="en-US" altLang="en-US" b="1" dirty="0" smtClean="0">
                <a:ea typeface="ＭＳ Ｐゴシック" pitchFamily="34" charset="-128"/>
              </a:rPr>
              <a:t>Types of Stress </a:t>
            </a:r>
            <a:br>
              <a:rPr lang="en-US" altLang="en-US" b="1" dirty="0" smtClean="0">
                <a:ea typeface="ＭＳ Ｐゴシック" pitchFamily="34" charset="-128"/>
              </a:rPr>
            </a:br>
            <a:r>
              <a:rPr lang="en-US" altLang="en-US" sz="2800" b="1" dirty="0" smtClean="0">
                <a:ea typeface="ＭＳ Ｐゴシック" pitchFamily="34" charset="-128"/>
              </a:rPr>
              <a:t>National Scientific Council on the Developing Child </a:t>
            </a:r>
            <a:r>
              <a:rPr lang="en-US" altLang="en-US" sz="2000" b="1" dirty="0" smtClean="0">
                <a:ea typeface="ＭＳ Ｐゴシック" pitchFamily="34" charset="-128"/>
              </a:rPr>
              <a:t>(2005)</a:t>
            </a:r>
            <a:endParaRPr lang="en-US" altLang="en-US" sz="2800" b="1" dirty="0" smtClean="0"/>
          </a:p>
        </p:txBody>
      </p:sp>
      <p:sp>
        <p:nvSpPr>
          <p:cNvPr id="5" name="TextBox 4"/>
          <p:cNvSpPr txBox="1"/>
          <p:nvPr/>
        </p:nvSpPr>
        <p:spPr>
          <a:xfrm>
            <a:off x="203982" y="4857863"/>
            <a:ext cx="8526780" cy="1384995"/>
          </a:xfrm>
          <a:prstGeom prst="rect">
            <a:avLst/>
          </a:prstGeom>
          <a:solidFill>
            <a:srgbClr val="92D050"/>
          </a:solidFill>
          <a:ln w="57150">
            <a:solidFill>
              <a:schemeClr val="tx1"/>
            </a:solidFill>
          </a:ln>
        </p:spPr>
        <p:txBody>
          <a:bodyPr wrap="square" rtlCol="0">
            <a:spAutoFit/>
          </a:bodyPr>
          <a:lstStyle/>
          <a:p>
            <a:pPr lvl="0" algn="ctr"/>
            <a:r>
              <a:rPr lang="en-US" sz="2800" b="1" dirty="0"/>
              <a:t>Positive</a:t>
            </a:r>
          </a:p>
          <a:p>
            <a:pPr lvl="0" algn="ctr"/>
            <a:r>
              <a:rPr lang="en-US" sz="2800" dirty="0"/>
              <a:t>Brief </a:t>
            </a:r>
            <a:r>
              <a:rPr lang="en-US" sz="2800" dirty="0" smtClean="0"/>
              <a:t>increases in </a:t>
            </a:r>
            <a:r>
              <a:rPr lang="en-US" sz="2800" dirty="0"/>
              <a:t>heart rate, mild elevations in stress hormone levels.</a:t>
            </a:r>
          </a:p>
        </p:txBody>
      </p:sp>
      <p:sp>
        <p:nvSpPr>
          <p:cNvPr id="6" name="TextBox 5"/>
          <p:cNvSpPr txBox="1"/>
          <p:nvPr/>
        </p:nvSpPr>
        <p:spPr>
          <a:xfrm>
            <a:off x="203982" y="3124200"/>
            <a:ext cx="8526780" cy="1384995"/>
          </a:xfrm>
          <a:prstGeom prst="rect">
            <a:avLst/>
          </a:prstGeom>
          <a:solidFill>
            <a:srgbClr val="FFFF99"/>
          </a:solidFill>
          <a:ln w="57150">
            <a:solidFill>
              <a:schemeClr val="tx1"/>
            </a:solidFill>
          </a:ln>
        </p:spPr>
        <p:txBody>
          <a:bodyPr wrap="square" rtlCol="0">
            <a:spAutoFit/>
          </a:bodyPr>
          <a:lstStyle/>
          <a:p>
            <a:pPr lvl="0" algn="ctr"/>
            <a:r>
              <a:rPr lang="en-US" sz="2800" b="1" dirty="0"/>
              <a:t>Tolerable</a:t>
            </a:r>
          </a:p>
          <a:p>
            <a:pPr lvl="0" algn="ctr"/>
            <a:r>
              <a:rPr lang="en-US" sz="2800" b="1" dirty="0"/>
              <a:t>Serious, temporary stress responses, buffered by supportive relationships.</a:t>
            </a:r>
          </a:p>
        </p:txBody>
      </p:sp>
      <p:sp>
        <p:nvSpPr>
          <p:cNvPr id="7" name="TextBox 6"/>
          <p:cNvSpPr txBox="1"/>
          <p:nvPr/>
        </p:nvSpPr>
        <p:spPr>
          <a:xfrm>
            <a:off x="203982" y="1510050"/>
            <a:ext cx="8526780" cy="1384995"/>
          </a:xfrm>
          <a:prstGeom prst="rect">
            <a:avLst/>
          </a:prstGeom>
          <a:solidFill>
            <a:srgbClr val="FF5050"/>
          </a:solidFill>
          <a:ln w="57150">
            <a:solidFill>
              <a:schemeClr val="tx1"/>
            </a:solidFill>
          </a:ln>
        </p:spPr>
        <p:txBody>
          <a:bodyPr wrap="square" rtlCol="0">
            <a:spAutoFit/>
          </a:bodyPr>
          <a:lstStyle/>
          <a:p>
            <a:pPr lvl="0" algn="ctr"/>
            <a:r>
              <a:rPr lang="en-US" sz="2800" b="1" dirty="0" smtClean="0"/>
              <a:t>Toxic</a:t>
            </a:r>
          </a:p>
          <a:p>
            <a:pPr lvl="0" algn="ctr"/>
            <a:r>
              <a:rPr lang="en-US" sz="2800" b="1" dirty="0" smtClean="0"/>
              <a:t>Prolonged activation of stress response systems in the absence of protective relationships</a:t>
            </a:r>
            <a:endParaRPr lang="en-US" sz="2800" b="1" dirty="0"/>
          </a:p>
        </p:txBody>
      </p:sp>
    </p:spTree>
    <p:extLst>
      <p:ext uri="{BB962C8B-B14F-4D97-AF65-F5344CB8AC3E}">
        <p14:creationId xmlns:p14="http://schemas.microsoft.com/office/powerpoint/2010/main" val="37269527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&amp; Resources</a:t>
            </a:r>
            <a:endParaRPr lang="en-US" dirty="0"/>
          </a:p>
        </p:txBody>
      </p:sp>
      <p:sp>
        <p:nvSpPr>
          <p:cNvPr id="5" name="Rectangle 4"/>
          <p:cNvSpPr/>
          <p:nvPr/>
        </p:nvSpPr>
        <p:spPr>
          <a:xfrm>
            <a:off x="0" y="990600"/>
            <a:ext cx="8839200" cy="5878532"/>
          </a:xfrm>
          <a:prstGeom prst="rect">
            <a:avLst/>
          </a:prstGeom>
        </p:spPr>
        <p:txBody>
          <a:bodyPr wrap="square">
            <a:spAutoFit/>
          </a:bodyPr>
          <a:lstStyle/>
          <a:p>
            <a:r>
              <a:rPr lang="en-US" sz="2000" u="sng" dirty="0">
                <a:latin typeface="Comic Sans MS" panose="030F0702030302020204" pitchFamily="66" charset="0"/>
              </a:rPr>
              <a:t>Resources &amp; References:</a:t>
            </a:r>
            <a:endParaRPr lang="en-US" sz="2000" dirty="0">
              <a:latin typeface="Comic Sans MS" panose="030F0702030302020204" pitchFamily="66" charset="0"/>
            </a:endParaRPr>
          </a:p>
          <a:p>
            <a:pPr lvl="0"/>
            <a:r>
              <a:rPr lang="en-US" sz="1600" dirty="0">
                <a:latin typeface="Comic Sans MS" panose="030F0702030302020204" pitchFamily="66" charset="0"/>
              </a:rPr>
              <a:t>Boys Town Well Managed Schools</a:t>
            </a:r>
          </a:p>
          <a:p>
            <a:pPr lvl="0"/>
            <a:r>
              <a:rPr lang="en-US" sz="1600" dirty="0">
                <a:latin typeface="Comic Sans MS" panose="030F0702030302020204" pitchFamily="66" charset="0"/>
              </a:rPr>
              <a:t>Dr. James Henry - The Children’s Trauma Assessment Center of Michigan</a:t>
            </a:r>
          </a:p>
          <a:p>
            <a:pPr lvl="0"/>
            <a:r>
              <a:rPr lang="en-US" sz="1600" dirty="0" smtClean="0">
                <a:latin typeface="Comic Sans MS" panose="030F0702030302020204" pitchFamily="66" charset="0"/>
              </a:rPr>
              <a:t>Crisis </a:t>
            </a:r>
            <a:r>
              <a:rPr lang="en-US" sz="1600" dirty="0">
                <a:latin typeface="Comic Sans MS" panose="030F0702030302020204" pitchFamily="66" charset="0"/>
              </a:rPr>
              <a:t>Prevention Institute </a:t>
            </a:r>
          </a:p>
          <a:p>
            <a:pPr lvl="0"/>
            <a:r>
              <a:rPr lang="en-US" sz="1600" dirty="0" smtClean="0">
                <a:latin typeface="Comic Sans MS" panose="030F0702030302020204" pitchFamily="66" charset="0"/>
              </a:rPr>
              <a:t>Trauma </a:t>
            </a:r>
            <a:r>
              <a:rPr lang="en-US" sz="1600" dirty="0">
                <a:latin typeface="Comic Sans MS" panose="030F0702030302020204" pitchFamily="66" charset="0"/>
              </a:rPr>
              <a:t>&amp; Learning Policy Initiative of Massachusetts Advocates for Children &amp; the Legal Services of Harvard Law School </a:t>
            </a:r>
            <a:r>
              <a:rPr lang="en-US" sz="1600" dirty="0" smtClean="0">
                <a:latin typeface="Comic Sans MS" panose="030F0702030302020204" pitchFamily="66" charset="0"/>
              </a:rPr>
              <a:t>&amp; </a:t>
            </a:r>
            <a:r>
              <a:rPr lang="en-US" sz="1600" dirty="0">
                <a:latin typeface="Comic Sans MS" panose="030F0702030302020204" pitchFamily="66" charset="0"/>
              </a:rPr>
              <a:t>Lesley University </a:t>
            </a:r>
            <a:endParaRPr lang="en-US" sz="1600" dirty="0" smtClean="0">
              <a:latin typeface="Comic Sans MS" panose="030F0702030302020204" pitchFamily="66" charset="0"/>
            </a:endParaRPr>
          </a:p>
          <a:p>
            <a:pPr lvl="0"/>
            <a:r>
              <a:rPr lang="en-US" sz="1600" dirty="0" smtClean="0">
                <a:latin typeface="Comic Sans MS" panose="030F0702030302020204" pitchFamily="66" charset="0"/>
              </a:rPr>
              <a:t>Center for Study and Prevention of Violence</a:t>
            </a:r>
          </a:p>
          <a:p>
            <a:pPr lvl="0"/>
            <a:r>
              <a:rPr lang="en-US" sz="1600" dirty="0" smtClean="0">
                <a:latin typeface="Comic Sans MS" panose="030F0702030302020204" pitchFamily="66" charset="0"/>
              </a:rPr>
              <a:t>COACT Colorado</a:t>
            </a:r>
          </a:p>
          <a:p>
            <a:r>
              <a:rPr lang="en-US" sz="1400" dirty="0">
                <a:latin typeface="Comic Sans MS" panose="030F0702030302020204" pitchFamily="66" charset="0"/>
              </a:rPr>
              <a:t> </a:t>
            </a:r>
          </a:p>
          <a:p>
            <a:r>
              <a:rPr lang="en-US" sz="2400" u="sng" dirty="0">
                <a:latin typeface="Comic Sans MS" panose="030F0702030302020204" pitchFamily="66" charset="0"/>
              </a:rPr>
              <a:t>Books: </a:t>
            </a:r>
            <a:endParaRPr lang="en-US" sz="2400" dirty="0">
              <a:latin typeface="Comic Sans MS" panose="030F0702030302020204" pitchFamily="66" charset="0"/>
            </a:endParaRPr>
          </a:p>
          <a:p>
            <a:pPr lvl="0"/>
            <a:r>
              <a:rPr lang="en-US" sz="1600" dirty="0">
                <a:latin typeface="Comic Sans MS" panose="030F0702030302020204" pitchFamily="66" charset="0"/>
              </a:rPr>
              <a:t>The Body Remembers by Babette Rothschild</a:t>
            </a:r>
          </a:p>
          <a:p>
            <a:pPr lvl="0"/>
            <a:r>
              <a:rPr lang="en-US" sz="1600" dirty="0">
                <a:latin typeface="Comic Sans MS" panose="030F0702030302020204" pitchFamily="66" charset="0"/>
              </a:rPr>
              <a:t>Help for Billy by Heather T. Forbes, LCSW</a:t>
            </a:r>
          </a:p>
          <a:p>
            <a:pPr lvl="0"/>
            <a:r>
              <a:rPr lang="en-US" sz="1600" dirty="0">
                <a:latin typeface="Comic Sans MS" panose="030F0702030302020204" pitchFamily="66" charset="0"/>
              </a:rPr>
              <a:t>The Body Keeps the Score by </a:t>
            </a:r>
            <a:r>
              <a:rPr lang="en-US" sz="1600" dirty="0" smtClean="0">
                <a:latin typeface="Comic Sans MS" panose="030F0702030302020204" pitchFamily="66" charset="0"/>
              </a:rPr>
              <a:t>Van </a:t>
            </a:r>
            <a:r>
              <a:rPr lang="en-US" sz="1600" dirty="0">
                <a:latin typeface="Comic Sans MS" panose="030F0702030302020204" pitchFamily="66" charset="0"/>
              </a:rPr>
              <a:t>Der </a:t>
            </a:r>
            <a:r>
              <a:rPr lang="en-US" sz="1600" dirty="0" err="1">
                <a:latin typeface="Comic Sans MS" panose="030F0702030302020204" pitchFamily="66" charset="0"/>
              </a:rPr>
              <a:t>Kolk</a:t>
            </a:r>
            <a:r>
              <a:rPr lang="en-US" sz="1600" dirty="0">
                <a:latin typeface="Comic Sans MS" panose="030F0702030302020204" pitchFamily="66" charset="0"/>
              </a:rPr>
              <a:t>, M.D.</a:t>
            </a:r>
          </a:p>
          <a:p>
            <a:pPr lvl="0"/>
            <a:r>
              <a:rPr lang="en-US" sz="1600" dirty="0">
                <a:latin typeface="Comic Sans MS" panose="030F0702030302020204" pitchFamily="66" charset="0"/>
              </a:rPr>
              <a:t>Lost At School by Ross W. Greene, PH.D</a:t>
            </a:r>
          </a:p>
          <a:p>
            <a:pPr lvl="0"/>
            <a:r>
              <a:rPr lang="en-US" sz="1600" dirty="0">
                <a:latin typeface="Comic Sans MS" panose="030F0702030302020204" pitchFamily="66" charset="0"/>
              </a:rPr>
              <a:t>The Boy Who Was Raised as a Dog by Bruce Perry and  </a:t>
            </a:r>
          </a:p>
          <a:p>
            <a:pPr lvl="0"/>
            <a:r>
              <a:rPr lang="en-US" sz="1600" dirty="0">
                <a:latin typeface="Comic Sans MS" panose="030F0702030302020204" pitchFamily="66" charset="0"/>
              </a:rPr>
              <a:t>Supporting and Educating Traumatized Students: A Guide for School –Based Professionals</a:t>
            </a:r>
          </a:p>
          <a:p>
            <a:pPr lvl="0"/>
            <a:r>
              <a:rPr lang="en-US" sz="1600" dirty="0">
                <a:latin typeface="Comic Sans MS" panose="030F0702030302020204" pitchFamily="66" charset="0"/>
              </a:rPr>
              <a:t>Coaching Classroom Management; Strategies &amp; Tools for Administrators &amp; Coaches By </a:t>
            </a:r>
            <a:r>
              <a:rPr lang="en-US" sz="1600" dirty="0" err="1" smtClean="0">
                <a:latin typeface="Comic Sans MS" panose="030F0702030302020204" pitchFamily="66" charset="0"/>
              </a:rPr>
              <a:t>Sprick</a:t>
            </a:r>
            <a:r>
              <a:rPr lang="en-US" sz="1600" dirty="0" smtClean="0">
                <a:latin typeface="Comic Sans MS" panose="030F0702030302020204" pitchFamily="66" charset="0"/>
              </a:rPr>
              <a:t> and Knight</a:t>
            </a:r>
          </a:p>
          <a:p>
            <a:pPr lvl="0"/>
            <a:r>
              <a:rPr lang="en-US" sz="1600" dirty="0" smtClean="0">
                <a:latin typeface="Comic Sans MS" panose="030F0702030302020204" pitchFamily="66" charset="0"/>
              </a:rPr>
              <a:t>Behavior Education Program</a:t>
            </a:r>
            <a:endParaRPr lang="en-US" sz="1600" dirty="0">
              <a:latin typeface="Comic Sans MS" panose="030F0702030302020204" pitchFamily="66" charset="0"/>
            </a:endParaRPr>
          </a:p>
          <a:p>
            <a:r>
              <a:rPr lang="en-US" sz="1400" dirty="0">
                <a:latin typeface="Comic Sans MS" panose="030F0702030302020204" pitchFamily="66" charset="0"/>
              </a:rPr>
              <a:t> </a:t>
            </a:r>
          </a:p>
          <a:p>
            <a:r>
              <a:rPr lang="en-US" sz="2000" u="sng" dirty="0">
                <a:latin typeface="Comic Sans MS" panose="030F0702030302020204" pitchFamily="66" charset="0"/>
              </a:rPr>
              <a:t>Documentary: </a:t>
            </a:r>
            <a:endParaRPr lang="en-US" sz="2000" dirty="0">
              <a:latin typeface="Comic Sans MS" panose="030F0702030302020204" pitchFamily="66" charset="0"/>
            </a:endParaRPr>
          </a:p>
          <a:p>
            <a:pPr lvl="0"/>
            <a:r>
              <a:rPr lang="en-US" sz="1600" dirty="0">
                <a:latin typeface="Comic Sans MS" panose="030F0702030302020204" pitchFamily="66" charset="0"/>
              </a:rPr>
              <a:t>Paper Tigers by James </a:t>
            </a:r>
            <a:r>
              <a:rPr lang="en-US" sz="1600" dirty="0" smtClean="0">
                <a:latin typeface="Comic Sans MS" panose="030F0702030302020204" pitchFamily="66" charset="0"/>
              </a:rPr>
              <a:t>Redford</a:t>
            </a:r>
          </a:p>
          <a:p>
            <a:pPr lvl="0"/>
            <a:endParaRPr lang="en-US" sz="1400" dirty="0">
              <a:latin typeface="Comic Sans MS" panose="030F0702030302020204" pitchFamily="66" charset="0"/>
            </a:endParaRPr>
          </a:p>
        </p:txBody>
      </p:sp>
    </p:spTree>
    <p:extLst>
      <p:ext uri="{BB962C8B-B14F-4D97-AF65-F5344CB8AC3E}">
        <p14:creationId xmlns:p14="http://schemas.microsoft.com/office/powerpoint/2010/main" val="14965693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&amp; Resources</a:t>
            </a:r>
            <a:endParaRPr lang="en-US" dirty="0"/>
          </a:p>
        </p:txBody>
      </p:sp>
      <p:sp>
        <p:nvSpPr>
          <p:cNvPr id="5" name="Rectangle 4"/>
          <p:cNvSpPr/>
          <p:nvPr/>
        </p:nvSpPr>
        <p:spPr>
          <a:xfrm>
            <a:off x="177956" y="914400"/>
            <a:ext cx="8839200" cy="5663089"/>
          </a:xfrm>
          <a:prstGeom prst="rect">
            <a:avLst/>
          </a:prstGeom>
        </p:spPr>
        <p:txBody>
          <a:bodyPr wrap="square">
            <a:spAutoFit/>
          </a:bodyPr>
          <a:lstStyle/>
          <a:p>
            <a:pPr lvl="0"/>
            <a:r>
              <a:rPr lang="en-US" sz="2000" u="sng" dirty="0">
                <a:latin typeface="Comic Sans MS" panose="030F0702030302020204" pitchFamily="66" charset="0"/>
              </a:rPr>
              <a:t>Websites: </a:t>
            </a:r>
          </a:p>
          <a:p>
            <a:pPr lvl="0"/>
            <a:endParaRPr lang="en-US" sz="800" u="sng" dirty="0" smtClean="0">
              <a:solidFill>
                <a:srgbClr val="0070C0"/>
              </a:solidFill>
              <a:latin typeface="Comic Sans MS" panose="030F0702030302020204" pitchFamily="66" charset="0"/>
            </a:endParaRPr>
          </a:p>
          <a:p>
            <a:pPr lvl="0"/>
            <a:r>
              <a:rPr lang="en-US" sz="2000" u="sng" dirty="0" smtClean="0">
                <a:solidFill>
                  <a:srgbClr val="0070C0"/>
                </a:solidFill>
                <a:latin typeface="Comic Sans MS" panose="030F0702030302020204" pitchFamily="66" charset="0"/>
              </a:rPr>
              <a:t>Pbis.org</a:t>
            </a:r>
          </a:p>
          <a:p>
            <a:endParaRPr lang="en-US" sz="800" dirty="0" smtClean="0">
              <a:latin typeface="Comic Sans MS" panose="030F0702030302020204" pitchFamily="66" charset="0"/>
            </a:endParaRPr>
          </a:p>
          <a:p>
            <a:r>
              <a:rPr lang="en-US" sz="2000" dirty="0" smtClean="0">
                <a:latin typeface="Comic Sans MS" panose="030F0702030302020204" pitchFamily="66" charset="0"/>
              </a:rPr>
              <a:t>Wisconsin </a:t>
            </a:r>
            <a:r>
              <a:rPr lang="en-US" sz="2000" dirty="0">
                <a:latin typeface="Comic Sans MS" panose="030F0702030302020204" pitchFamily="66" charset="0"/>
              </a:rPr>
              <a:t>Department of Public Instruction </a:t>
            </a:r>
            <a:r>
              <a:rPr lang="en-US" sz="2000" u="sng" dirty="0">
                <a:latin typeface="Comic Sans MS" panose="030F0702030302020204" pitchFamily="66" charset="0"/>
                <a:hlinkClick r:id="rId2"/>
              </a:rPr>
              <a:t>https://dpi.wi.gov/sspw/mental-health</a:t>
            </a:r>
            <a:r>
              <a:rPr lang="en-US" sz="2000" dirty="0">
                <a:latin typeface="Comic Sans MS" panose="030F0702030302020204" pitchFamily="66" charset="0"/>
                <a:hlinkClick r:id="rId2"/>
              </a:rPr>
              <a:t>/trauma</a:t>
            </a:r>
            <a:r>
              <a:rPr lang="en-US" sz="2000" dirty="0">
                <a:latin typeface="Comic Sans MS" panose="030F0702030302020204" pitchFamily="66" charset="0"/>
              </a:rPr>
              <a:t> </a:t>
            </a:r>
          </a:p>
          <a:p>
            <a:endParaRPr lang="en-US" sz="800" dirty="0" smtClean="0">
              <a:latin typeface="Comic Sans MS" panose="030F0702030302020204" pitchFamily="66" charset="0"/>
            </a:endParaRPr>
          </a:p>
          <a:p>
            <a:r>
              <a:rPr lang="en-US" sz="2000" dirty="0" smtClean="0">
                <a:latin typeface="Comic Sans MS" panose="030F0702030302020204" pitchFamily="66" charset="0"/>
              </a:rPr>
              <a:t>Colorado </a:t>
            </a:r>
            <a:r>
              <a:rPr lang="en-US" sz="2000" dirty="0">
                <a:latin typeface="Comic Sans MS" panose="030F0702030302020204" pitchFamily="66" charset="0"/>
              </a:rPr>
              <a:t>State University – Child Trauma Resilience Assessment Center </a:t>
            </a:r>
            <a:r>
              <a:rPr lang="en-US" sz="2000" u="sng" dirty="0">
                <a:latin typeface="Comic Sans MS" panose="030F0702030302020204" pitchFamily="66" charset="0"/>
                <a:hlinkClick r:id="rId3"/>
              </a:rPr>
              <a:t>http://www.ctrac.chhs.colostate.edu/</a:t>
            </a:r>
            <a:r>
              <a:rPr lang="en-US" sz="2000" dirty="0">
                <a:latin typeface="Comic Sans MS" panose="030F0702030302020204" pitchFamily="66" charset="0"/>
              </a:rPr>
              <a:t> </a:t>
            </a:r>
          </a:p>
          <a:p>
            <a:endParaRPr lang="en-US" sz="800" dirty="0" smtClean="0">
              <a:latin typeface="Comic Sans MS" panose="030F0702030302020204" pitchFamily="66" charset="0"/>
            </a:endParaRPr>
          </a:p>
          <a:p>
            <a:r>
              <a:rPr lang="en-US" sz="2000" dirty="0" smtClean="0">
                <a:latin typeface="Comic Sans MS" panose="030F0702030302020204" pitchFamily="66" charset="0"/>
              </a:rPr>
              <a:t>We </a:t>
            </a:r>
            <a:r>
              <a:rPr lang="en-US" sz="2000" dirty="0">
                <a:latin typeface="Comic Sans MS" panose="030F0702030302020204" pitchFamily="66" charset="0"/>
              </a:rPr>
              <a:t>Teach Peace -The Center for Anti-bullying &amp; Non-Violence (CAN) has taken leadership in developing the </a:t>
            </a:r>
            <a:r>
              <a:rPr lang="en-US" sz="2000" u="sng" dirty="0">
                <a:latin typeface="Comic Sans MS" panose="030F0702030302020204" pitchFamily="66" charset="0"/>
                <a:hlinkClick r:id="rId4"/>
              </a:rPr>
              <a:t>Peace4Kids</a:t>
            </a:r>
            <a:r>
              <a:rPr lang="en-US" sz="2000" dirty="0">
                <a:latin typeface="Comic Sans MS" panose="030F0702030302020204" pitchFamily="66" charset="0"/>
              </a:rPr>
              <a:t> model that is highly effective with aggressive youth </a:t>
            </a:r>
            <a:r>
              <a:rPr lang="en-US" sz="2000" u="sng" dirty="0">
                <a:latin typeface="Comic Sans MS" panose="030F0702030302020204" pitchFamily="66" charset="0"/>
                <a:hlinkClick r:id="rId5"/>
              </a:rPr>
              <a:t>http://wecanco.org</a:t>
            </a:r>
            <a:r>
              <a:rPr lang="en-US" sz="2000" u="sng" dirty="0" smtClean="0">
                <a:latin typeface="Comic Sans MS" panose="030F0702030302020204" pitchFamily="66" charset="0"/>
                <a:hlinkClick r:id="rId5"/>
              </a:rPr>
              <a:t>/</a:t>
            </a:r>
            <a:endParaRPr lang="en-US" sz="2000" dirty="0" smtClean="0">
              <a:latin typeface="Comic Sans MS" panose="030F0702030302020204" pitchFamily="66" charset="0"/>
            </a:endParaRPr>
          </a:p>
          <a:p>
            <a:pPr lvl="0"/>
            <a:endParaRPr lang="en-US" sz="800" dirty="0" smtClean="0">
              <a:latin typeface="Comic Sans MS" panose="030F0702030302020204" pitchFamily="66" charset="0"/>
            </a:endParaRPr>
          </a:p>
          <a:p>
            <a:pPr lvl="0"/>
            <a:r>
              <a:rPr lang="en-US" sz="2000" dirty="0" smtClean="0">
                <a:latin typeface="Comic Sans MS" panose="030F0702030302020204" pitchFamily="66" charset="0"/>
              </a:rPr>
              <a:t>Trauma </a:t>
            </a:r>
            <a:r>
              <a:rPr lang="en-US" sz="2000" dirty="0">
                <a:latin typeface="Comic Sans MS" panose="030F0702030302020204" pitchFamily="66" charset="0"/>
              </a:rPr>
              <a:t>Transformed </a:t>
            </a:r>
            <a:r>
              <a:rPr lang="en-US" sz="2000" dirty="0">
                <a:latin typeface="Comic Sans MS" panose="030F0702030302020204" pitchFamily="66" charset="0"/>
                <a:hlinkClick r:id="rId6"/>
              </a:rPr>
              <a:t>http://www.t2bayarea.org</a:t>
            </a:r>
            <a:r>
              <a:rPr lang="en-US" sz="2000" dirty="0">
                <a:latin typeface="Comic Sans MS" panose="030F0702030302020204" pitchFamily="66" charset="0"/>
              </a:rPr>
              <a:t> </a:t>
            </a:r>
          </a:p>
          <a:p>
            <a:pPr lvl="0"/>
            <a:endParaRPr lang="en-US" sz="800" dirty="0" smtClean="0">
              <a:latin typeface="Comic Sans MS" panose="030F0702030302020204" pitchFamily="66" charset="0"/>
            </a:endParaRPr>
          </a:p>
          <a:p>
            <a:pPr lvl="0"/>
            <a:r>
              <a:rPr lang="en-US" sz="2000" dirty="0" smtClean="0">
                <a:latin typeface="Comic Sans MS" panose="030F0702030302020204" pitchFamily="66" charset="0"/>
              </a:rPr>
              <a:t>SAMHSA </a:t>
            </a:r>
            <a:r>
              <a:rPr lang="en-US" sz="2000" dirty="0">
                <a:latin typeface="Comic Sans MS" panose="030F0702030302020204" pitchFamily="66" charset="0"/>
              </a:rPr>
              <a:t>Trauma Resources </a:t>
            </a:r>
            <a:r>
              <a:rPr lang="en-US" sz="2000" dirty="0">
                <a:latin typeface="Comic Sans MS" panose="030F0702030302020204" pitchFamily="66" charset="0"/>
                <a:hlinkClick r:id="rId7"/>
              </a:rPr>
              <a:t>http://www.samhsa.gov/nctic/</a:t>
            </a:r>
            <a:r>
              <a:rPr lang="en-US" sz="2000" dirty="0">
                <a:latin typeface="Comic Sans MS" panose="030F0702030302020204" pitchFamily="66" charset="0"/>
              </a:rPr>
              <a:t> </a:t>
            </a:r>
            <a:endParaRPr lang="en-US" sz="2000" dirty="0" smtClean="0">
              <a:latin typeface="Comic Sans MS" panose="030F0702030302020204" pitchFamily="66" charset="0"/>
            </a:endParaRPr>
          </a:p>
          <a:p>
            <a:pPr lvl="0"/>
            <a:endParaRPr lang="en-US" sz="800" dirty="0" smtClean="0">
              <a:latin typeface="Comic Sans MS" panose="030F0702030302020204" pitchFamily="66" charset="0"/>
            </a:endParaRPr>
          </a:p>
          <a:p>
            <a:pPr lvl="0"/>
            <a:r>
              <a:rPr lang="en-US" sz="2000" dirty="0" smtClean="0">
                <a:latin typeface="Comic Sans MS" panose="030F0702030302020204" pitchFamily="66" charset="0"/>
              </a:rPr>
              <a:t>FBA/BIP:</a:t>
            </a:r>
          </a:p>
          <a:p>
            <a:r>
              <a:rPr lang="en-US" sz="2000" dirty="0">
                <a:hlinkClick r:id="rId8"/>
              </a:rPr>
              <a:t>https://sites.google.com/a/pdx.edu/basicfba</a:t>
            </a:r>
            <a:r>
              <a:rPr lang="en-US" sz="2000" dirty="0" smtClean="0">
                <a:hlinkClick r:id="rId8"/>
              </a:rPr>
              <a:t>/</a:t>
            </a:r>
            <a:endParaRPr lang="en-US" sz="2000" dirty="0"/>
          </a:p>
          <a:p>
            <a:r>
              <a:rPr lang="en-US" sz="2000" dirty="0">
                <a:hlinkClick r:id="rId9"/>
              </a:rPr>
              <a:t>https://www.pbis.org/school/school-mental-health/interconnected-systems</a:t>
            </a:r>
            <a:endParaRPr lang="en-US" sz="2000" dirty="0"/>
          </a:p>
          <a:p>
            <a:pPr lvl="0"/>
            <a:endParaRPr lang="en-US" sz="1400" dirty="0">
              <a:latin typeface="Comic Sans MS" panose="030F0702030302020204" pitchFamily="66" charset="0"/>
            </a:endParaRPr>
          </a:p>
        </p:txBody>
      </p:sp>
    </p:spTree>
    <p:extLst>
      <p:ext uri="{BB962C8B-B14F-4D97-AF65-F5344CB8AC3E}">
        <p14:creationId xmlns:p14="http://schemas.microsoft.com/office/powerpoint/2010/main" val="3543057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24" y="1207008"/>
            <a:ext cx="4296305" cy="5056992"/>
          </a:xfrm>
        </p:spPr>
        <p:txBody>
          <a:bodyPr>
            <a:normAutofit/>
          </a:bodyPr>
          <a:lstStyle/>
          <a:p>
            <a:pPr marL="285750" lvl="0" indent="-285750">
              <a:spcBef>
                <a:spcPts val="0"/>
              </a:spcBef>
              <a:buClr>
                <a:schemeClr val="dk1"/>
              </a:buClr>
              <a:buSzPct val="100000"/>
              <a:buFont typeface="Arial"/>
              <a:buChar char="•"/>
            </a:pPr>
            <a:r>
              <a:rPr lang="en" sz="3200" dirty="0" smtClean="0">
                <a:solidFill>
                  <a:schemeClr val="dk1"/>
                </a:solidFill>
                <a:latin typeface="Cambria" panose="02040503050406030204" pitchFamily="18" charset="0"/>
                <a:ea typeface="Calibri"/>
                <a:cs typeface="Calibri"/>
                <a:sym typeface="Calibri"/>
              </a:rPr>
              <a:t>Recurrent </a:t>
            </a:r>
            <a:r>
              <a:rPr lang="en" sz="3200" dirty="0">
                <a:solidFill>
                  <a:schemeClr val="dk1"/>
                </a:solidFill>
                <a:latin typeface="Cambria" panose="02040503050406030204" pitchFamily="18" charset="0"/>
                <a:ea typeface="Calibri"/>
                <a:cs typeface="Calibri"/>
                <a:sym typeface="Calibri"/>
              </a:rPr>
              <a:t>physical </a:t>
            </a:r>
          </a:p>
          <a:p>
            <a:pPr marL="0" lvl="0" indent="0">
              <a:spcBef>
                <a:spcPts val="0"/>
              </a:spcBef>
              <a:buSzPct val="25000"/>
              <a:buNone/>
            </a:pPr>
            <a:r>
              <a:rPr lang="en" sz="3200" dirty="0">
                <a:solidFill>
                  <a:schemeClr val="dk1"/>
                </a:solidFill>
                <a:latin typeface="Cambria" panose="02040503050406030204" pitchFamily="18" charset="0"/>
                <a:ea typeface="Calibri"/>
                <a:cs typeface="Calibri"/>
                <a:sym typeface="Calibri"/>
              </a:rPr>
              <a:t>     abuse</a:t>
            </a:r>
          </a:p>
          <a:p>
            <a:pPr marL="285750" lvl="0" indent="-285750">
              <a:spcBef>
                <a:spcPts val="0"/>
              </a:spcBef>
              <a:buClr>
                <a:schemeClr val="dk1"/>
              </a:buClr>
              <a:buSzPct val="100000"/>
              <a:buFont typeface="Arial"/>
              <a:buChar char="•"/>
            </a:pPr>
            <a:r>
              <a:rPr lang="en" sz="3200" dirty="0">
                <a:solidFill>
                  <a:schemeClr val="dk1"/>
                </a:solidFill>
                <a:latin typeface="Cambria" panose="02040503050406030204" pitchFamily="18" charset="0"/>
                <a:ea typeface="Calibri"/>
                <a:cs typeface="Calibri"/>
                <a:sym typeface="Calibri"/>
              </a:rPr>
              <a:t>Emotional abuse</a:t>
            </a:r>
          </a:p>
          <a:p>
            <a:pPr marL="285750" lvl="0" indent="-285750">
              <a:spcBef>
                <a:spcPts val="0"/>
              </a:spcBef>
              <a:buClr>
                <a:schemeClr val="dk1"/>
              </a:buClr>
              <a:buSzPct val="100000"/>
              <a:buFont typeface="Arial"/>
              <a:buChar char="•"/>
            </a:pPr>
            <a:r>
              <a:rPr lang="en" sz="3200" dirty="0">
                <a:solidFill>
                  <a:schemeClr val="dk1"/>
                </a:solidFill>
                <a:latin typeface="Cambria" panose="02040503050406030204" pitchFamily="18" charset="0"/>
                <a:ea typeface="Calibri"/>
                <a:cs typeface="Calibri"/>
                <a:sym typeface="Calibri"/>
              </a:rPr>
              <a:t>Sexual abuse</a:t>
            </a:r>
          </a:p>
          <a:p>
            <a:pPr marL="285750" lvl="0" indent="-285750">
              <a:spcBef>
                <a:spcPts val="0"/>
              </a:spcBef>
              <a:buClr>
                <a:schemeClr val="dk1"/>
              </a:buClr>
              <a:buSzPct val="100000"/>
              <a:buFont typeface="Arial"/>
              <a:buChar char="•"/>
            </a:pPr>
            <a:r>
              <a:rPr lang="en" sz="3200" dirty="0">
                <a:solidFill>
                  <a:schemeClr val="dk1"/>
                </a:solidFill>
                <a:latin typeface="Cambria" panose="02040503050406030204" pitchFamily="18" charset="0"/>
                <a:ea typeface="Calibri"/>
                <a:cs typeface="Calibri"/>
                <a:sym typeface="Calibri"/>
              </a:rPr>
              <a:t>Alcohol/drug abuser </a:t>
            </a:r>
          </a:p>
          <a:p>
            <a:pPr marL="0" lvl="0" indent="0">
              <a:spcBef>
                <a:spcPts val="0"/>
              </a:spcBef>
              <a:buSzPct val="25000"/>
              <a:buNone/>
            </a:pPr>
            <a:r>
              <a:rPr lang="en" sz="3200" dirty="0">
                <a:solidFill>
                  <a:schemeClr val="dk1"/>
                </a:solidFill>
                <a:latin typeface="Cambria" panose="02040503050406030204" pitchFamily="18" charset="0"/>
                <a:ea typeface="Calibri"/>
                <a:cs typeface="Calibri"/>
                <a:sym typeface="Calibri"/>
              </a:rPr>
              <a:t>     in household</a:t>
            </a:r>
          </a:p>
          <a:p>
            <a:pPr marL="285750" lvl="0" indent="-285750">
              <a:spcBef>
                <a:spcPts val="0"/>
              </a:spcBef>
              <a:buClr>
                <a:schemeClr val="dk1"/>
              </a:buClr>
              <a:buSzPct val="100000"/>
              <a:buFont typeface="Arial"/>
              <a:buChar char="•"/>
            </a:pPr>
            <a:r>
              <a:rPr lang="en" sz="3200" dirty="0">
                <a:solidFill>
                  <a:schemeClr val="dk1"/>
                </a:solidFill>
                <a:latin typeface="Cambria" panose="02040503050406030204" pitchFamily="18" charset="0"/>
                <a:ea typeface="Calibri"/>
                <a:cs typeface="Calibri"/>
                <a:sym typeface="Calibri"/>
              </a:rPr>
              <a:t>Incarcerated house-</a:t>
            </a:r>
          </a:p>
          <a:p>
            <a:pPr marL="0" lvl="0" indent="0">
              <a:spcBef>
                <a:spcPts val="0"/>
              </a:spcBef>
              <a:buSzPct val="25000"/>
              <a:buNone/>
            </a:pPr>
            <a:r>
              <a:rPr lang="en" sz="3200" dirty="0">
                <a:solidFill>
                  <a:schemeClr val="dk1"/>
                </a:solidFill>
                <a:latin typeface="Cambria" panose="02040503050406030204" pitchFamily="18" charset="0"/>
                <a:ea typeface="Calibri"/>
                <a:cs typeface="Calibri"/>
                <a:sym typeface="Calibri"/>
              </a:rPr>
              <a:t>     hold member</a:t>
            </a:r>
          </a:p>
          <a:p>
            <a:pPr marL="45720" indent="0">
              <a:buNone/>
            </a:pPr>
            <a:endParaRPr lang="en-US" dirty="0"/>
          </a:p>
        </p:txBody>
      </p:sp>
      <p:sp>
        <p:nvSpPr>
          <p:cNvPr id="4" name="Content Placeholder 3"/>
          <p:cNvSpPr>
            <a:spLocks noGrp="1"/>
          </p:cNvSpPr>
          <p:nvPr>
            <p:ph idx="13"/>
          </p:nvPr>
        </p:nvSpPr>
        <p:spPr>
          <a:xfrm>
            <a:off x="4644838" y="1207008"/>
            <a:ext cx="4422962" cy="3669792"/>
          </a:xfrm>
        </p:spPr>
        <p:txBody>
          <a:bodyPr>
            <a:normAutofit/>
          </a:bodyPr>
          <a:lstStyle/>
          <a:p>
            <a:pPr marL="285750" lvl="0" indent="-285750">
              <a:spcBef>
                <a:spcPts val="0"/>
              </a:spcBef>
              <a:buClr>
                <a:schemeClr val="dk1"/>
              </a:buClr>
              <a:buSzPct val="100000"/>
              <a:buFont typeface="Arial"/>
              <a:buChar char="•"/>
            </a:pPr>
            <a:r>
              <a:rPr lang="en" sz="3200" dirty="0">
                <a:solidFill>
                  <a:schemeClr val="dk1"/>
                </a:solidFill>
                <a:latin typeface="Cambria" panose="02040503050406030204" pitchFamily="18" charset="0"/>
                <a:ea typeface="Calibri"/>
                <a:cs typeface="Calibri"/>
                <a:sym typeface="Calibri"/>
              </a:rPr>
              <a:t>Household member </a:t>
            </a:r>
          </a:p>
          <a:p>
            <a:pPr marL="0" lvl="0" indent="0">
              <a:spcBef>
                <a:spcPts val="0"/>
              </a:spcBef>
              <a:buSzPct val="25000"/>
              <a:buNone/>
            </a:pPr>
            <a:r>
              <a:rPr lang="en" sz="3200" dirty="0">
                <a:solidFill>
                  <a:schemeClr val="dk1"/>
                </a:solidFill>
                <a:latin typeface="Cambria" panose="02040503050406030204" pitchFamily="18" charset="0"/>
                <a:ea typeface="Calibri"/>
                <a:cs typeface="Calibri"/>
                <a:sym typeface="Calibri"/>
              </a:rPr>
              <a:t>   </a:t>
            </a:r>
            <a:r>
              <a:rPr lang="en" sz="3200" dirty="0" smtClean="0">
                <a:solidFill>
                  <a:schemeClr val="dk1"/>
                </a:solidFill>
                <a:latin typeface="Cambria" panose="02040503050406030204" pitchFamily="18" charset="0"/>
                <a:ea typeface="Calibri"/>
                <a:cs typeface="Calibri"/>
                <a:sym typeface="Calibri"/>
              </a:rPr>
              <a:t>with chronic mental       </a:t>
            </a:r>
            <a:endParaRPr lang="en" sz="3200" dirty="0">
              <a:solidFill>
                <a:schemeClr val="dk1"/>
              </a:solidFill>
              <a:latin typeface="Cambria" panose="02040503050406030204" pitchFamily="18" charset="0"/>
              <a:ea typeface="Calibri"/>
              <a:cs typeface="Calibri"/>
              <a:sym typeface="Calibri"/>
            </a:endParaRPr>
          </a:p>
          <a:p>
            <a:pPr marL="0" lvl="0" indent="0">
              <a:spcBef>
                <a:spcPts val="0"/>
              </a:spcBef>
              <a:buSzPct val="25000"/>
              <a:buNone/>
            </a:pPr>
            <a:r>
              <a:rPr lang="en" sz="3200" dirty="0" smtClean="0">
                <a:solidFill>
                  <a:schemeClr val="dk1"/>
                </a:solidFill>
                <a:latin typeface="Cambria" panose="02040503050406030204" pitchFamily="18" charset="0"/>
                <a:ea typeface="Calibri"/>
                <a:cs typeface="Calibri"/>
                <a:sym typeface="Calibri"/>
              </a:rPr>
              <a:t>    illness</a:t>
            </a:r>
          </a:p>
          <a:p>
            <a:pPr marL="285750" lvl="0" indent="-285750">
              <a:spcBef>
                <a:spcPts val="0"/>
              </a:spcBef>
              <a:buClr>
                <a:schemeClr val="dk1"/>
              </a:buClr>
              <a:buSzPct val="100000"/>
              <a:buFont typeface="Arial"/>
              <a:buChar char="•"/>
            </a:pPr>
            <a:r>
              <a:rPr lang="en" sz="3200" dirty="0" smtClean="0">
                <a:solidFill>
                  <a:schemeClr val="dk1"/>
                </a:solidFill>
                <a:latin typeface="Cambria" panose="02040503050406030204" pitchFamily="18" charset="0"/>
                <a:ea typeface="Calibri"/>
                <a:cs typeface="Calibri"/>
                <a:sym typeface="Calibri"/>
              </a:rPr>
              <a:t>Violence between</a:t>
            </a:r>
          </a:p>
          <a:p>
            <a:pPr marL="0" lvl="0" indent="0">
              <a:spcBef>
                <a:spcPts val="0"/>
              </a:spcBef>
              <a:buSzPct val="25000"/>
              <a:buNone/>
            </a:pPr>
            <a:r>
              <a:rPr lang="en" sz="3200" dirty="0" smtClean="0">
                <a:solidFill>
                  <a:schemeClr val="dk1"/>
                </a:solidFill>
                <a:latin typeface="Cambria" panose="02040503050406030204" pitchFamily="18" charset="0"/>
                <a:ea typeface="Calibri"/>
                <a:cs typeface="Calibri"/>
                <a:sym typeface="Calibri"/>
              </a:rPr>
              <a:t>     </a:t>
            </a:r>
            <a:r>
              <a:rPr lang="en" sz="3200" dirty="0">
                <a:solidFill>
                  <a:schemeClr val="dk1"/>
                </a:solidFill>
                <a:latin typeface="Cambria" panose="02040503050406030204" pitchFamily="18" charset="0"/>
                <a:ea typeface="Calibri"/>
                <a:cs typeface="Calibri"/>
                <a:sym typeface="Calibri"/>
              </a:rPr>
              <a:t>adults in the </a:t>
            </a:r>
            <a:r>
              <a:rPr lang="en" sz="3200" dirty="0" smtClean="0">
                <a:solidFill>
                  <a:schemeClr val="dk1"/>
                </a:solidFill>
                <a:latin typeface="Cambria" panose="02040503050406030204" pitchFamily="18" charset="0"/>
                <a:ea typeface="Calibri"/>
                <a:cs typeface="Calibri"/>
                <a:sym typeface="Calibri"/>
              </a:rPr>
              <a:t>home</a:t>
            </a:r>
            <a:endParaRPr lang="en" sz="3200" dirty="0">
              <a:solidFill>
                <a:schemeClr val="dk1"/>
              </a:solidFill>
              <a:latin typeface="Cambria" panose="02040503050406030204" pitchFamily="18" charset="0"/>
              <a:ea typeface="Calibri"/>
              <a:cs typeface="Calibri"/>
              <a:sym typeface="Calibri"/>
            </a:endParaRPr>
          </a:p>
          <a:p>
            <a:pPr marL="285750" lvl="0" indent="-285750">
              <a:spcBef>
                <a:spcPts val="0"/>
              </a:spcBef>
              <a:buClr>
                <a:schemeClr val="dk1"/>
              </a:buClr>
              <a:buSzPct val="100000"/>
              <a:buFont typeface="Arial"/>
              <a:buChar char="•"/>
            </a:pPr>
            <a:r>
              <a:rPr lang="en" sz="3200" dirty="0" smtClean="0">
                <a:solidFill>
                  <a:schemeClr val="dk1"/>
                </a:solidFill>
                <a:latin typeface="Cambria" panose="02040503050406030204" pitchFamily="18" charset="0"/>
                <a:ea typeface="Calibri"/>
                <a:cs typeface="Calibri"/>
                <a:sym typeface="Calibri"/>
              </a:rPr>
              <a:t>Parental </a:t>
            </a:r>
            <a:r>
              <a:rPr lang="en" sz="3200" dirty="0">
                <a:solidFill>
                  <a:schemeClr val="dk1"/>
                </a:solidFill>
                <a:latin typeface="Cambria" panose="02040503050406030204" pitchFamily="18" charset="0"/>
                <a:ea typeface="Calibri"/>
                <a:cs typeface="Calibri"/>
                <a:sym typeface="Calibri"/>
              </a:rPr>
              <a:t>separation </a:t>
            </a:r>
          </a:p>
          <a:p>
            <a:pPr marL="0" lvl="0" indent="0">
              <a:spcBef>
                <a:spcPts val="0"/>
              </a:spcBef>
              <a:buSzPct val="25000"/>
              <a:buNone/>
            </a:pPr>
            <a:r>
              <a:rPr lang="en" sz="3200" dirty="0">
                <a:solidFill>
                  <a:schemeClr val="dk1"/>
                </a:solidFill>
                <a:latin typeface="Cambria" panose="02040503050406030204" pitchFamily="18" charset="0"/>
                <a:ea typeface="Calibri"/>
                <a:cs typeface="Calibri"/>
                <a:sym typeface="Calibri"/>
              </a:rPr>
              <a:t>     or </a:t>
            </a:r>
            <a:r>
              <a:rPr lang="en" sz="3200" dirty="0" smtClean="0">
                <a:solidFill>
                  <a:schemeClr val="dk1"/>
                </a:solidFill>
                <a:latin typeface="Cambria" panose="02040503050406030204" pitchFamily="18" charset="0"/>
                <a:ea typeface="Calibri"/>
                <a:cs typeface="Calibri"/>
                <a:sym typeface="Calibri"/>
              </a:rPr>
              <a:t>divorce</a:t>
            </a:r>
          </a:p>
          <a:p>
            <a:pPr marL="45720" indent="0">
              <a:buNone/>
            </a:pPr>
            <a:endParaRPr lang="en-US" dirty="0"/>
          </a:p>
        </p:txBody>
      </p:sp>
      <p:sp>
        <p:nvSpPr>
          <p:cNvPr id="2" name="Title 1"/>
          <p:cNvSpPr>
            <a:spLocks noGrp="1"/>
          </p:cNvSpPr>
          <p:nvPr>
            <p:ph type="title"/>
          </p:nvPr>
        </p:nvSpPr>
        <p:spPr>
          <a:xfrm>
            <a:off x="192024" y="152400"/>
            <a:ext cx="8723376" cy="521208"/>
          </a:xfrm>
        </p:spPr>
        <p:txBody>
          <a:bodyPr>
            <a:noAutofit/>
          </a:bodyPr>
          <a:lstStyle/>
          <a:p>
            <a:pPr algn="ctr"/>
            <a:r>
              <a:rPr lang="en-US" sz="3400" b="1" dirty="0" smtClean="0"/>
              <a:t>Most Common Adverse Childhood Experiences (ACEs)</a:t>
            </a:r>
            <a:endParaRPr lang="en-US" sz="3400" b="1" dirty="0"/>
          </a:p>
        </p:txBody>
      </p:sp>
      <p:sp>
        <p:nvSpPr>
          <p:cNvPr id="5" name="TextBox 4"/>
          <p:cNvSpPr txBox="1"/>
          <p:nvPr/>
        </p:nvSpPr>
        <p:spPr>
          <a:xfrm>
            <a:off x="125414" y="5029200"/>
            <a:ext cx="8725829" cy="954107"/>
          </a:xfrm>
          <a:prstGeom prst="rect">
            <a:avLst/>
          </a:prstGeom>
          <a:noFill/>
        </p:spPr>
        <p:txBody>
          <a:bodyPr wrap="square" rtlCol="0">
            <a:spAutoFit/>
          </a:bodyPr>
          <a:lstStyle/>
          <a:p>
            <a:pPr algn="ctr"/>
            <a:r>
              <a:rPr lang="en-US" sz="2800" dirty="0" smtClean="0">
                <a:solidFill>
                  <a:srgbClr val="0070C0"/>
                </a:solidFill>
              </a:rPr>
              <a:t>It is estimated that 66% of the population has at least 1 ACE and 25% have 2 or more ACEs </a:t>
            </a:r>
            <a:r>
              <a:rPr lang="en-US" sz="2800" dirty="0">
                <a:solidFill>
                  <a:srgbClr val="0070C0"/>
                </a:solidFill>
              </a:rPr>
              <a:t>before age </a:t>
            </a:r>
            <a:r>
              <a:rPr lang="en-US" sz="2800" dirty="0" smtClean="0">
                <a:solidFill>
                  <a:srgbClr val="0070C0"/>
                </a:solidFill>
              </a:rPr>
              <a:t>18. </a:t>
            </a:r>
            <a:endParaRPr lang="en-US" sz="2800" dirty="0">
              <a:solidFill>
                <a:srgbClr val="0070C0"/>
              </a:solidFill>
            </a:endParaRPr>
          </a:p>
        </p:txBody>
      </p:sp>
    </p:spTree>
    <p:extLst>
      <p:ext uri="{BB962C8B-B14F-4D97-AF65-F5344CB8AC3E}">
        <p14:creationId xmlns:p14="http://schemas.microsoft.com/office/powerpoint/2010/main" val="6989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
                <a:schemeClr val="dk1"/>
              </a:buClr>
              <a:buSzPct val="90000"/>
              <a:buFont typeface="Arial"/>
              <a:buChar char="•"/>
            </a:pPr>
            <a:r>
              <a:rPr lang="en" sz="3200" dirty="0">
                <a:solidFill>
                  <a:schemeClr val="dk1"/>
                </a:solidFill>
                <a:latin typeface="Cambria"/>
                <a:ea typeface="Cambria"/>
                <a:cs typeface="Cambria"/>
                <a:sym typeface="Cambria"/>
              </a:rPr>
              <a:t>Are 2 ½ times more likely to fail a grade</a:t>
            </a:r>
          </a:p>
          <a:p>
            <a:pPr>
              <a:buClr>
                <a:schemeClr val="dk1"/>
              </a:buClr>
              <a:buSzPct val="90000"/>
              <a:buFont typeface="Arial"/>
              <a:buChar char="•"/>
            </a:pPr>
            <a:r>
              <a:rPr lang="en" sz="3200" dirty="0">
                <a:solidFill>
                  <a:schemeClr val="dk1"/>
                </a:solidFill>
                <a:latin typeface="Cambria"/>
                <a:ea typeface="Cambria"/>
                <a:cs typeface="Cambria"/>
                <a:sym typeface="Cambria"/>
              </a:rPr>
              <a:t>Score lower on standardized assessments</a:t>
            </a:r>
          </a:p>
          <a:p>
            <a:pPr>
              <a:buClr>
                <a:schemeClr val="dk1"/>
              </a:buClr>
              <a:buSzPct val="90000"/>
              <a:buFont typeface="Arial"/>
              <a:buChar char="•"/>
            </a:pPr>
            <a:r>
              <a:rPr lang="en" sz="3200" dirty="0">
                <a:solidFill>
                  <a:schemeClr val="dk1"/>
                </a:solidFill>
                <a:latin typeface="Cambria"/>
                <a:ea typeface="Cambria"/>
                <a:cs typeface="Cambria"/>
                <a:sym typeface="Cambria"/>
              </a:rPr>
              <a:t>Have more receptive &amp; expressive language  difficulties</a:t>
            </a:r>
          </a:p>
          <a:p>
            <a:pPr>
              <a:buClr>
                <a:schemeClr val="dk1"/>
              </a:buClr>
              <a:buSzPct val="90000"/>
              <a:buFont typeface="Arial"/>
              <a:buChar char="•"/>
            </a:pPr>
            <a:r>
              <a:rPr lang="en" sz="3200" dirty="0">
                <a:solidFill>
                  <a:schemeClr val="dk1"/>
                </a:solidFill>
                <a:latin typeface="Cambria"/>
                <a:ea typeface="Cambria"/>
                <a:cs typeface="Cambria"/>
                <a:sym typeface="Cambria"/>
              </a:rPr>
              <a:t>Are suspended or expelled more often</a:t>
            </a:r>
          </a:p>
          <a:p>
            <a:pPr>
              <a:buClr>
                <a:schemeClr val="dk1"/>
              </a:buClr>
              <a:buSzPct val="90000"/>
              <a:buFont typeface="Arial"/>
              <a:buChar char="•"/>
            </a:pPr>
            <a:r>
              <a:rPr lang="en" sz="3200" dirty="0">
                <a:solidFill>
                  <a:schemeClr val="dk1"/>
                </a:solidFill>
                <a:latin typeface="Cambria"/>
                <a:ea typeface="Cambria"/>
                <a:cs typeface="Cambria"/>
                <a:sym typeface="Cambria"/>
              </a:rPr>
              <a:t>Found eligible for special education more frequently</a:t>
            </a:r>
          </a:p>
        </p:txBody>
      </p:sp>
      <p:sp>
        <p:nvSpPr>
          <p:cNvPr id="3" name="Title 2"/>
          <p:cNvSpPr>
            <a:spLocks noGrp="1"/>
          </p:cNvSpPr>
          <p:nvPr>
            <p:ph type="title"/>
          </p:nvPr>
        </p:nvSpPr>
        <p:spPr>
          <a:xfrm>
            <a:off x="192024" y="381000"/>
            <a:ext cx="8951976" cy="521208"/>
          </a:xfrm>
        </p:spPr>
        <p:txBody>
          <a:bodyPr>
            <a:normAutofit fontScale="90000"/>
          </a:bodyPr>
          <a:lstStyle/>
          <a:p>
            <a:r>
              <a:rPr lang="en" sz="3600" b="1" dirty="0">
                <a:latin typeface="Arial Black" panose="020B0A04020102020204" pitchFamily="34" charset="0"/>
                <a:ea typeface="Cambria"/>
                <a:cs typeface="Cambria"/>
                <a:sym typeface="Cambria"/>
              </a:rPr>
              <a:t>Linking ACES </a:t>
            </a:r>
            <a:r>
              <a:rPr lang="en" sz="3600" b="1" dirty="0">
                <a:latin typeface="Arial Black" panose="020B0A04020102020204" pitchFamily="34" charset="0"/>
                <a:sym typeface="Cambria"/>
              </a:rPr>
              <a:t>&amp;</a:t>
            </a:r>
            <a:r>
              <a:rPr lang="en" sz="3600" b="1" dirty="0">
                <a:latin typeface="Arial Black" panose="020B0A04020102020204" pitchFamily="34" charset="0"/>
                <a:ea typeface="Cambria"/>
                <a:cs typeface="Cambria"/>
                <a:sym typeface="Cambria"/>
              </a:rPr>
              <a:t> School Performance</a:t>
            </a:r>
            <a:r>
              <a:rPr lang="en-US" dirty="0">
                <a:solidFill>
                  <a:schemeClr val="accent2">
                    <a:lumMod val="75000"/>
                  </a:schemeClr>
                </a:solidFill>
                <a:ea typeface="Cambria"/>
                <a:cs typeface="Cambria"/>
                <a:sym typeface="Cambria"/>
              </a:rPr>
              <a:t>:</a:t>
            </a:r>
            <a:br>
              <a:rPr lang="en-US" dirty="0">
                <a:solidFill>
                  <a:schemeClr val="accent2">
                    <a:lumMod val="75000"/>
                  </a:schemeClr>
                </a:solidFill>
                <a:ea typeface="Cambria"/>
                <a:cs typeface="Cambria"/>
                <a:sym typeface="Cambria"/>
              </a:rPr>
            </a:br>
            <a:endParaRPr lang="en-US" dirty="0"/>
          </a:p>
        </p:txBody>
      </p:sp>
    </p:spTree>
    <p:extLst>
      <p:ext uri="{BB962C8B-B14F-4D97-AF65-F5344CB8AC3E}">
        <p14:creationId xmlns:p14="http://schemas.microsoft.com/office/powerpoint/2010/main" val="2086796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 sz="3600" b="1" dirty="0">
                <a:latin typeface="Cambria"/>
                <a:ea typeface="Cambria"/>
                <a:cs typeface="Cambria"/>
                <a:sym typeface="Cambria"/>
              </a:rPr>
              <a:t>3 R’s of Being Truama Informed</a:t>
            </a:r>
            <a:endParaRPr lang="en-US" sz="3600" dirty="0"/>
          </a:p>
        </p:txBody>
      </p:sp>
      <p:grpSp>
        <p:nvGrpSpPr>
          <p:cNvPr id="4" name="Shape 890"/>
          <p:cNvGrpSpPr/>
          <p:nvPr/>
        </p:nvGrpSpPr>
        <p:grpSpPr>
          <a:xfrm>
            <a:off x="29308" y="990600"/>
            <a:ext cx="8839200" cy="5529139"/>
            <a:chOff x="-93939" y="2269"/>
            <a:chExt cx="11673322" cy="4643660"/>
          </a:xfrm>
        </p:grpSpPr>
        <p:sp>
          <p:nvSpPr>
            <p:cNvPr id="5" name="Shape 891"/>
            <p:cNvSpPr/>
            <p:nvPr/>
          </p:nvSpPr>
          <p:spPr>
            <a:xfrm rot="5400000">
              <a:off x="7274799" y="-2954154"/>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6" name="Shape 892"/>
            <p:cNvSpPr txBox="1"/>
            <p:nvPr/>
          </p:nvSpPr>
          <p:spPr>
            <a:xfrm>
              <a:off x="4168578" y="210563"/>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480"/>
                </a:spcBef>
                <a:spcAft>
                  <a:spcPts val="0"/>
                </a:spcAft>
                <a:buClr>
                  <a:prstClr val="black"/>
                </a:buClr>
                <a:buSzPct val="100000"/>
                <a:buFont typeface="Cambria"/>
                <a:buChar char="•"/>
                <a:tabLst/>
                <a:defRPr/>
              </a:pPr>
              <a:r>
                <a:rPr kumimoji="0" lang="en-US"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a</a:t>
              </a:r>
              <a:r>
                <a:rPr kumimoji="0" lang="en"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nd understanding trauma</a:t>
              </a:r>
            </a:p>
          </p:txBody>
        </p:sp>
        <p:sp>
          <p:nvSpPr>
            <p:cNvPr id="7" name="Shape 893"/>
            <p:cNvSpPr/>
            <p:nvPr/>
          </p:nvSpPr>
          <p:spPr>
            <a:xfrm>
              <a:off x="0" y="2269"/>
              <a:ext cx="4168578" cy="1497954"/>
            </a:xfrm>
            <a:prstGeom prst="roundRect">
              <a:avLst>
                <a:gd name="adj" fmla="val 16667"/>
              </a:avLst>
            </a:prstGeom>
            <a:solidFill>
              <a:srgbClr val="DBF5F9">
                <a:lumMod val="5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8" name="Shape 894"/>
            <p:cNvSpPr txBox="1"/>
            <p:nvPr/>
          </p:nvSpPr>
          <p:spPr>
            <a:xfrm>
              <a:off x="73123" y="75392"/>
              <a:ext cx="4022330"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Realizing</a:t>
              </a:r>
              <a:r>
                <a:rPr kumimoji="0" lang="en" sz="5098"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 </a:t>
              </a:r>
            </a:p>
          </p:txBody>
        </p:sp>
        <p:sp>
          <p:nvSpPr>
            <p:cNvPr id="9" name="Shape 895"/>
            <p:cNvSpPr/>
            <p:nvPr/>
          </p:nvSpPr>
          <p:spPr>
            <a:xfrm rot="5400000">
              <a:off x="7274799" y="-1381301"/>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0" name="Shape 896"/>
            <p:cNvSpPr txBox="1"/>
            <p:nvPr/>
          </p:nvSpPr>
          <p:spPr>
            <a:xfrm>
              <a:off x="4168578" y="1783416"/>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how trauma impacts students/staff</a:t>
              </a:r>
            </a:p>
          </p:txBody>
        </p:sp>
        <p:sp>
          <p:nvSpPr>
            <p:cNvPr id="11" name="Shape 897"/>
            <p:cNvSpPr/>
            <p:nvPr/>
          </p:nvSpPr>
          <p:spPr>
            <a:xfrm>
              <a:off x="0" y="1575121"/>
              <a:ext cx="4168578" cy="1497954"/>
            </a:xfrm>
            <a:prstGeom prst="roundRect">
              <a:avLst>
                <a:gd name="adj" fmla="val 16667"/>
              </a:avLst>
            </a:prstGeom>
            <a:solidFill>
              <a:srgbClr val="DBF5F9">
                <a:lumMod val="75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2" name="Shape 898"/>
            <p:cNvSpPr txBox="1"/>
            <p:nvPr/>
          </p:nvSpPr>
          <p:spPr>
            <a:xfrm>
              <a:off x="73123" y="1648246"/>
              <a:ext cx="4202876"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Recognizing</a:t>
              </a:r>
            </a:p>
          </p:txBody>
        </p:sp>
        <p:sp>
          <p:nvSpPr>
            <p:cNvPr id="13" name="Shape 899"/>
            <p:cNvSpPr/>
            <p:nvPr/>
          </p:nvSpPr>
          <p:spPr>
            <a:xfrm rot="5400000">
              <a:off x="7210797" y="160347"/>
              <a:ext cx="1326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4" name="Shape 900"/>
            <p:cNvSpPr txBox="1"/>
            <p:nvPr/>
          </p:nvSpPr>
          <p:spPr>
            <a:xfrm>
              <a:off x="4168579" y="3447565"/>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a:t>
              </a:r>
              <a:r>
                <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y creating trauma informed environments</a:t>
              </a: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by adding to your tool kit</a:t>
              </a:r>
              <a:endPar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endPar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p:txBody>
        </p:sp>
        <p:sp>
          <p:nvSpPr>
            <p:cNvPr id="15" name="Shape 901"/>
            <p:cNvSpPr/>
            <p:nvPr/>
          </p:nvSpPr>
          <p:spPr>
            <a:xfrm>
              <a:off x="0" y="3147975"/>
              <a:ext cx="4168578" cy="1497954"/>
            </a:xfrm>
            <a:prstGeom prst="roundRect">
              <a:avLst>
                <a:gd name="adj" fmla="val 16667"/>
              </a:avLst>
            </a:prstGeom>
            <a:solidFill>
              <a:srgbClr val="DBF5F9">
                <a:lumMod val="9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6" name="Shape 902"/>
            <p:cNvSpPr txBox="1"/>
            <p:nvPr/>
          </p:nvSpPr>
          <p:spPr>
            <a:xfrm>
              <a:off x="-93939" y="3202567"/>
              <a:ext cx="4674817"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Responding</a:t>
              </a:r>
            </a:p>
          </p:txBody>
        </p:sp>
      </p:grpSp>
    </p:spTree>
    <p:extLst>
      <p:ext uri="{BB962C8B-B14F-4D97-AF65-F5344CB8AC3E}">
        <p14:creationId xmlns:p14="http://schemas.microsoft.com/office/powerpoint/2010/main" val="1431196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prstGeom prst="rect">
            <a:avLst/>
          </a:prstGeom>
          <a:noFill/>
          <a:ln>
            <a:noFill/>
          </a:ln>
        </p:spPr>
        <p:txBody>
          <a:bodyPr vert="horz" lIns="91401" tIns="45688" rIns="91401" bIns="45688" rtlCol="0" anchor="b" anchorCtr="0">
            <a:noAutofit/>
          </a:bodyPr>
          <a:lstStyle/>
          <a:p>
            <a:pPr>
              <a:spcBef>
                <a:spcPts val="0"/>
              </a:spcBef>
              <a:buClr>
                <a:schemeClr val="dk1"/>
              </a:buClr>
              <a:buSzPct val="25000"/>
            </a:pPr>
            <a:endParaRPr sz="3999">
              <a:solidFill>
                <a:schemeClr val="dk1"/>
              </a:solidFill>
              <a:latin typeface="Cambria"/>
              <a:ea typeface="Cambria"/>
              <a:cs typeface="Cambria"/>
              <a:sym typeface="Cambria"/>
            </a:endParaRPr>
          </a:p>
        </p:txBody>
      </p:sp>
      <p:sp>
        <p:nvSpPr>
          <p:cNvPr id="926" name="Shape 926"/>
          <p:cNvSpPr txBox="1">
            <a:spLocks noGrp="1"/>
          </p:cNvSpPr>
          <p:nvPr>
            <p:ph idx="1"/>
          </p:nvPr>
        </p:nvSpPr>
        <p:spPr>
          <a:prstGeom prst="rect">
            <a:avLst/>
          </a:prstGeom>
          <a:noFill/>
          <a:ln>
            <a:noFill/>
          </a:ln>
        </p:spPr>
        <p:txBody>
          <a:bodyPr vert="horz" lIns="91401" tIns="45688" rIns="91401" bIns="45688" rtlCol="0" anchor="t" anchorCtr="0">
            <a:noAutofit/>
          </a:bodyPr>
          <a:lstStyle/>
          <a:p>
            <a:pPr marL="228531">
              <a:spcBef>
                <a:spcPts val="0"/>
              </a:spcBef>
              <a:buClr>
                <a:schemeClr val="dk1"/>
              </a:buClr>
              <a:buSzPct val="90000"/>
              <a:buNone/>
            </a:pPr>
            <a:endParaRPr sz="2399">
              <a:solidFill>
                <a:schemeClr val="dk1"/>
              </a:solidFill>
              <a:latin typeface="Cambria"/>
              <a:ea typeface="Cambria"/>
              <a:cs typeface="Cambria"/>
              <a:sym typeface="Cambria"/>
            </a:endParaRPr>
          </a:p>
        </p:txBody>
      </p:sp>
      <p:pic>
        <p:nvPicPr>
          <p:cNvPr id="927" name="Shape 927"/>
          <p:cNvPicPr preferRelativeResize="0"/>
          <p:nvPr/>
        </p:nvPicPr>
        <p:blipFill rotWithShape="1">
          <a:blip r:embed="rId3">
            <a:alphaModFix/>
          </a:blip>
          <a:srcRect/>
          <a:stretch/>
        </p:blipFill>
        <p:spPr>
          <a:xfrm>
            <a:off x="2381" y="-3869"/>
            <a:ext cx="9139238" cy="6860975"/>
          </a:xfrm>
          <a:prstGeom prst="rect">
            <a:avLst/>
          </a:prstGeom>
          <a:noFill/>
          <a:ln>
            <a:noFill/>
          </a:ln>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20071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t>Where were you?</a:t>
            </a:r>
          </a:p>
          <a:p>
            <a:endParaRPr lang="en-US" sz="3200" dirty="0"/>
          </a:p>
          <a:p>
            <a:r>
              <a:rPr lang="en-US" sz="3200" dirty="0"/>
              <a:t>How did you feel? </a:t>
            </a:r>
          </a:p>
          <a:p>
            <a:endParaRPr lang="en-US" sz="3200" dirty="0"/>
          </a:p>
          <a:p>
            <a:r>
              <a:rPr lang="en-US" sz="3200" dirty="0"/>
              <a:t>Did it bring up any other sensory memories?</a:t>
            </a:r>
          </a:p>
          <a:p>
            <a:endParaRPr lang="en-US" sz="3200" dirty="0"/>
          </a:p>
          <a:p>
            <a:r>
              <a:rPr lang="en-US" sz="3200" dirty="0"/>
              <a:t>How this event changed your world?</a:t>
            </a:r>
          </a:p>
        </p:txBody>
      </p:sp>
      <p:sp>
        <p:nvSpPr>
          <p:cNvPr id="4" name="Title 3"/>
          <p:cNvSpPr>
            <a:spLocks noGrp="1"/>
          </p:cNvSpPr>
          <p:nvPr>
            <p:ph type="title"/>
          </p:nvPr>
        </p:nvSpPr>
        <p:spPr>
          <a:xfrm>
            <a:off x="304800" y="192024"/>
            <a:ext cx="7773924" cy="521208"/>
          </a:xfrm>
        </p:spPr>
        <p:txBody>
          <a:bodyPr>
            <a:noAutofit/>
          </a:bodyPr>
          <a:lstStyle/>
          <a:p>
            <a:r>
              <a:rPr lang="en-US" sz="3600" dirty="0" smtClean="0"/>
              <a:t>Reflect by yourself</a:t>
            </a:r>
            <a:endParaRPr lang="en-US" sz="3600" dirty="0"/>
          </a:p>
        </p:txBody>
      </p:sp>
    </p:spTree>
    <p:extLst>
      <p:ext uri="{BB962C8B-B14F-4D97-AF65-F5344CB8AC3E}">
        <p14:creationId xmlns:p14="http://schemas.microsoft.com/office/powerpoint/2010/main" val="255365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4572000" cy="4832092"/>
          </a:xfrm>
          <a:prstGeom prst="rect">
            <a:avLst/>
          </a:prstGeom>
        </p:spPr>
        <p:txBody>
          <a:bodyPr>
            <a:spAutoFit/>
          </a:bodyPr>
          <a:lstStyle/>
          <a:p>
            <a:pPr algn="ctr">
              <a:buClr>
                <a:schemeClr val="dk1"/>
              </a:buClr>
              <a:buSzPct val="25000"/>
            </a:pPr>
            <a:r>
              <a:rPr lang="en" sz="4400" b="1" dirty="0">
                <a:solidFill>
                  <a:schemeClr val="dk1"/>
                </a:solidFill>
                <a:latin typeface="Cambria"/>
                <a:ea typeface="Cambria"/>
                <a:cs typeface="Cambria"/>
                <a:sym typeface="Cambria"/>
              </a:rPr>
              <a:t>A traumatic stress response occurs when our ability to respond to the threat is overwhelmed.</a:t>
            </a:r>
          </a:p>
        </p:txBody>
      </p:sp>
      <p:pic>
        <p:nvPicPr>
          <p:cNvPr id="3" name="Shape 938"/>
          <p:cNvPicPr preferRelativeResize="0">
            <a:picLocks/>
          </p:cNvPicPr>
          <p:nvPr/>
        </p:nvPicPr>
        <p:blipFill rotWithShape="1">
          <a:blip r:embed="rId2">
            <a:alphaModFix/>
          </a:blip>
          <a:srcRect/>
          <a:stretch/>
        </p:blipFill>
        <p:spPr>
          <a:xfrm>
            <a:off x="4895850" y="1009372"/>
            <a:ext cx="3898900" cy="4184948"/>
          </a:xfrm>
          <a:prstGeom prst="rect">
            <a:avLst/>
          </a:prstGeom>
          <a:noFill/>
          <a:ln>
            <a:noFill/>
          </a:ln>
        </p:spPr>
      </p:pic>
    </p:spTree>
    <p:extLst>
      <p:ext uri="{BB962C8B-B14F-4D97-AF65-F5344CB8AC3E}">
        <p14:creationId xmlns:p14="http://schemas.microsoft.com/office/powerpoint/2010/main" val="3285982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4415780" y="3473528"/>
            <a:ext cx="756919" cy="19872"/>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sp>
        <p:nvSpPr>
          <p:cNvPr id="4" name="Oval 3"/>
          <p:cNvSpPr/>
          <p:nvPr/>
        </p:nvSpPr>
        <p:spPr>
          <a:xfrm>
            <a:off x="285750" y="2306170"/>
            <a:ext cx="4010698" cy="2374460"/>
          </a:xfrm>
          <a:prstGeom prst="ellipse">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dirty="0">
                <a:solidFill>
                  <a:schemeClr val="tx1"/>
                </a:solidFill>
              </a:rPr>
              <a:t>Traumatic Event/Events</a:t>
            </a:r>
          </a:p>
        </p:txBody>
      </p:sp>
      <p:sp>
        <p:nvSpPr>
          <p:cNvPr id="5" name="Oval 4"/>
          <p:cNvSpPr/>
          <p:nvPr/>
        </p:nvSpPr>
        <p:spPr>
          <a:xfrm>
            <a:off x="5195559" y="2306170"/>
            <a:ext cx="3623370" cy="2374460"/>
          </a:xfrm>
          <a:prstGeom prst="ellipse">
            <a:avLst/>
          </a:prstGeom>
          <a:solidFill>
            <a:srgbClr val="5B9D9A"/>
          </a:solidFill>
          <a:ln w="381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dirty="0">
                <a:solidFill>
                  <a:schemeClr val="bg1"/>
                </a:solidFill>
              </a:rPr>
              <a:t>Traumatic Impact</a:t>
            </a:r>
          </a:p>
        </p:txBody>
      </p:sp>
      <p:sp>
        <p:nvSpPr>
          <p:cNvPr id="6" name="Footer Placeholder 5"/>
          <p:cNvSpPr>
            <a:spLocks noGrp="1"/>
          </p:cNvSpPr>
          <p:nvPr>
            <p:ph type="ftr" sz="quarter" idx="11"/>
          </p:nvPr>
        </p:nvSpPr>
        <p:spPr/>
        <p:txBody>
          <a:bodyPr/>
          <a:lstStyle/>
          <a:p>
            <a:r>
              <a:rPr lang="en-US" dirty="0" smtClean="0"/>
              <a:t>15</a:t>
            </a:r>
            <a:endParaRPr lang="en-US" dirty="0"/>
          </a:p>
        </p:txBody>
      </p:sp>
      <p:sp>
        <p:nvSpPr>
          <p:cNvPr id="3" name="TextBox 2"/>
          <p:cNvSpPr txBox="1"/>
          <p:nvPr/>
        </p:nvSpPr>
        <p:spPr>
          <a:xfrm>
            <a:off x="971550" y="5694899"/>
            <a:ext cx="8172450" cy="338554"/>
          </a:xfrm>
          <a:prstGeom prst="rect">
            <a:avLst/>
          </a:prstGeom>
          <a:noFill/>
        </p:spPr>
        <p:txBody>
          <a:bodyPr wrap="square" rtlCol="0">
            <a:spAutoFit/>
          </a:bodyPr>
          <a:lstStyle/>
          <a:p>
            <a:r>
              <a:rPr lang="en-US" sz="1600" dirty="0" smtClean="0"/>
              <a:t>Dr. James Henry, Children’s Trauma Assessment Center, Western Michigan University</a:t>
            </a:r>
            <a:endParaRPr lang="en-US" sz="1600" dirty="0"/>
          </a:p>
        </p:txBody>
      </p:sp>
    </p:spTree>
    <p:extLst>
      <p:ext uri="{BB962C8B-B14F-4D97-AF65-F5344CB8AC3E}">
        <p14:creationId xmlns:p14="http://schemas.microsoft.com/office/powerpoint/2010/main" val="364160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grpId="1" nodeType="clickEffect">
                                  <p:stCondLst>
                                    <p:cond delay="0"/>
                                  </p:stCondLst>
                                  <p:childTnLst>
                                    <p:animScale>
                                      <p:cBhvr>
                                        <p:cTn id="19" dur="2000" fill="hold"/>
                                        <p:tgtEl>
                                          <p:spTgt spid="5"/>
                                        </p:tgtEl>
                                      </p:cBhvr>
                                      <p:by x="150000" y="150000"/>
                                    </p:animScale>
                                  </p:childTnLst>
                                </p:cTn>
                              </p:par>
                              <p:par>
                                <p:cTn id="20" presetID="6" presetClass="emph" presetSubtype="0" fill="hold" grpId="1" nodeType="withEffect">
                                  <p:stCondLst>
                                    <p:cond delay="0"/>
                                  </p:stCondLst>
                                  <p:childTnLst>
                                    <p:animScale>
                                      <p:cBhvr>
                                        <p:cTn id="21" dur="2000" fill="hold"/>
                                        <p:tgtEl>
                                          <p:spTgt spid="4"/>
                                        </p:tgtEl>
                                      </p:cBhvr>
                                      <p:by x="50000" y="50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mph" presetSubtype="0" fill="hold" grpId="2" nodeType="clickEffect">
                                  <p:stCondLst>
                                    <p:cond delay="0"/>
                                  </p:stCondLst>
                                  <p:childTnLst>
                                    <p:animScale>
                                      <p:cBhvr>
                                        <p:cTn id="25" dur="2000" fill="hold"/>
                                        <p:tgtEl>
                                          <p:spTgt spid="5"/>
                                        </p:tgtEl>
                                      </p:cBhvr>
                                      <p:by x="150000" y="150000"/>
                                    </p:animScale>
                                  </p:childTnLst>
                                </p:cTn>
                              </p:par>
                              <p:par>
                                <p:cTn id="26" presetID="6" presetClass="emph" presetSubtype="0" fill="hold" grpId="2" nodeType="withEffect">
                                  <p:stCondLst>
                                    <p:cond delay="0"/>
                                  </p:stCondLst>
                                  <p:childTnLst>
                                    <p:animScale>
                                      <p:cBhvr>
                                        <p:cTn id="27" dur="2000" fill="hold"/>
                                        <p:tgtEl>
                                          <p:spTgt spid="4"/>
                                        </p:tgtEl>
                                      </p:cBhvr>
                                      <p:by x="50000" y="5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mph" presetSubtype="0" fill="hold" grpId="3" nodeType="clickEffect">
                                  <p:stCondLst>
                                    <p:cond delay="0"/>
                                  </p:stCondLst>
                                  <p:childTnLst>
                                    <p:animScale>
                                      <p:cBhvr>
                                        <p:cTn id="31" dur="2000" fill="hold"/>
                                        <p:tgtEl>
                                          <p:spTgt spid="5"/>
                                        </p:tgtEl>
                                      </p:cBhvr>
                                      <p:by x="150000" y="150000"/>
                                    </p:animScale>
                                  </p:childTnLst>
                                </p:cTn>
                              </p:par>
                              <p:par>
                                <p:cTn id="32" presetID="6" presetClass="emph" presetSubtype="0" fill="hold" grpId="3" nodeType="withEffect">
                                  <p:stCondLst>
                                    <p:cond delay="0"/>
                                  </p:stCondLst>
                                  <p:childTnLst>
                                    <p:animScale>
                                      <p:cBhvr>
                                        <p:cTn id="33" dur="200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5" grpId="0" animBg="1"/>
      <p:bldP spid="5" grpId="1" animBg="1"/>
      <p:bldP spid="5" grpId="2" animBg="1"/>
      <p:bldP spid="5" grpId="3"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6" name="Shape 976"/>
          <p:cNvSpPr txBox="1">
            <a:spLocks noGrp="1"/>
          </p:cNvSpPr>
          <p:nvPr>
            <p:ph idx="1"/>
          </p:nvPr>
        </p:nvSpPr>
        <p:spPr>
          <a:xfrm>
            <a:off x="304800" y="1219200"/>
            <a:ext cx="7886700" cy="5037025"/>
          </a:xfrm>
          <a:prstGeom prst="rect">
            <a:avLst/>
          </a:prstGeom>
          <a:noFill/>
          <a:ln>
            <a:noFill/>
          </a:ln>
        </p:spPr>
        <p:txBody>
          <a:bodyPr vert="horz" lIns="91401" tIns="45688" rIns="91401" bIns="45688" rtlCol="0" anchor="t" anchorCtr="0">
            <a:noAutofit/>
          </a:bodyPr>
          <a:lstStyle/>
          <a:p>
            <a:pPr marL="228531">
              <a:spcBef>
                <a:spcPts val="0"/>
              </a:spcBef>
              <a:buClr>
                <a:schemeClr val="dk1"/>
              </a:buClr>
              <a:buSzPct val="90000"/>
              <a:buFont typeface="Arial"/>
              <a:buChar char="•"/>
            </a:pPr>
            <a:r>
              <a:rPr lang="en" sz="3600" dirty="0">
                <a:solidFill>
                  <a:schemeClr val="dk1"/>
                </a:solidFill>
                <a:latin typeface="Cambria"/>
                <a:ea typeface="Cambria"/>
                <a:cs typeface="Cambria"/>
                <a:sym typeface="Cambria"/>
              </a:rPr>
              <a:t>I am not safe</a:t>
            </a:r>
          </a:p>
          <a:p>
            <a:pPr marL="228531">
              <a:buClr>
                <a:schemeClr val="dk1"/>
              </a:buClr>
              <a:buSzPct val="90000"/>
              <a:buFont typeface="Arial"/>
              <a:buChar char="•"/>
            </a:pPr>
            <a:r>
              <a:rPr lang="en" sz="3600" dirty="0">
                <a:solidFill>
                  <a:schemeClr val="dk1"/>
                </a:solidFill>
                <a:latin typeface="Cambria"/>
                <a:ea typeface="Cambria"/>
                <a:cs typeface="Cambria"/>
                <a:sym typeface="Cambria"/>
              </a:rPr>
              <a:t>I cannot trust others</a:t>
            </a:r>
          </a:p>
          <a:p>
            <a:pPr marL="228531">
              <a:buClr>
                <a:schemeClr val="dk1"/>
              </a:buClr>
              <a:buSzPct val="90000"/>
              <a:buFont typeface="Arial"/>
              <a:buChar char="•"/>
            </a:pPr>
            <a:r>
              <a:rPr lang="en" sz="3600" dirty="0">
                <a:solidFill>
                  <a:schemeClr val="dk1"/>
                </a:solidFill>
                <a:latin typeface="Cambria"/>
                <a:ea typeface="Cambria"/>
                <a:cs typeface="Cambria"/>
                <a:sym typeface="Cambria"/>
              </a:rPr>
              <a:t>I cannot trust myself</a:t>
            </a:r>
          </a:p>
          <a:p>
            <a:pPr marL="228531">
              <a:buClr>
                <a:schemeClr val="dk1"/>
              </a:buClr>
              <a:buSzPct val="90000"/>
              <a:buFont typeface="Arial"/>
              <a:buChar char="•"/>
            </a:pPr>
            <a:r>
              <a:rPr lang="en" sz="3600" dirty="0">
                <a:solidFill>
                  <a:schemeClr val="dk1"/>
                </a:solidFill>
                <a:latin typeface="Cambria"/>
                <a:ea typeface="Cambria"/>
                <a:cs typeface="Cambria"/>
                <a:sym typeface="Cambria"/>
              </a:rPr>
              <a:t>I cannot depend upon others</a:t>
            </a:r>
          </a:p>
          <a:p>
            <a:pPr marL="228531">
              <a:buClr>
                <a:schemeClr val="dk1"/>
              </a:buClr>
              <a:buSzPct val="90000"/>
              <a:buFont typeface="Arial"/>
              <a:buChar char="•"/>
            </a:pPr>
            <a:r>
              <a:rPr lang="en" sz="3600" dirty="0">
                <a:solidFill>
                  <a:schemeClr val="dk1"/>
                </a:solidFill>
                <a:latin typeface="Cambria"/>
                <a:ea typeface="Cambria"/>
                <a:cs typeface="Cambria"/>
                <a:sym typeface="Cambria"/>
              </a:rPr>
              <a:t>I am not worthy of care</a:t>
            </a:r>
          </a:p>
          <a:p>
            <a:pPr marL="228531">
              <a:buClr>
                <a:schemeClr val="dk1"/>
              </a:buClr>
              <a:buSzPct val="90000"/>
              <a:buFont typeface="Arial"/>
              <a:buChar char="•"/>
            </a:pPr>
            <a:r>
              <a:rPr lang="en" sz="3600" dirty="0">
                <a:solidFill>
                  <a:schemeClr val="dk1"/>
                </a:solidFill>
                <a:latin typeface="Cambria"/>
                <a:ea typeface="Cambria"/>
                <a:cs typeface="Cambria"/>
                <a:sym typeface="Cambria"/>
              </a:rPr>
              <a:t>I deserve the bad things that happen to me</a:t>
            </a:r>
          </a:p>
          <a:p>
            <a:pPr marL="228531">
              <a:buClr>
                <a:schemeClr val="dk1"/>
              </a:buClr>
              <a:buSzPct val="90000"/>
              <a:buFont typeface="Arial"/>
              <a:buChar char="•"/>
            </a:pPr>
            <a:r>
              <a:rPr lang="en" sz="3600" dirty="0">
                <a:solidFill>
                  <a:schemeClr val="dk1"/>
                </a:solidFill>
                <a:latin typeface="Cambria"/>
                <a:ea typeface="Cambria"/>
                <a:cs typeface="Cambria"/>
                <a:sym typeface="Cambria"/>
              </a:rPr>
              <a:t>It’s my fault</a:t>
            </a:r>
          </a:p>
          <a:p>
            <a:pPr marL="228531">
              <a:buClr>
                <a:schemeClr val="dk1"/>
              </a:buClr>
              <a:buSzPct val="90000"/>
              <a:buNone/>
            </a:pPr>
            <a:endParaRPr sz="3199" dirty="0">
              <a:solidFill>
                <a:schemeClr val="dk1"/>
              </a:solidFill>
              <a:latin typeface="Cambria"/>
              <a:ea typeface="Cambria"/>
              <a:cs typeface="Cambria"/>
              <a:sym typeface="Cambria"/>
            </a:endParaRPr>
          </a:p>
        </p:txBody>
      </p:sp>
      <p:sp>
        <p:nvSpPr>
          <p:cNvPr id="975" name="Shape 975"/>
          <p:cNvSpPr txBox="1">
            <a:spLocks noGrp="1"/>
          </p:cNvSpPr>
          <p:nvPr>
            <p:ph type="title"/>
          </p:nvPr>
        </p:nvSpPr>
        <p:spPr>
          <a:prstGeom prst="rect">
            <a:avLst/>
          </a:prstGeom>
          <a:noFill/>
          <a:ln>
            <a:noFill/>
          </a:ln>
        </p:spPr>
        <p:txBody>
          <a:bodyPr vert="horz" lIns="91401" tIns="45688" rIns="91401" bIns="45688" rtlCol="0" anchor="b" anchorCtr="0">
            <a:noAutofit/>
          </a:bodyPr>
          <a:lstStyle/>
          <a:p>
            <a:pPr>
              <a:spcBef>
                <a:spcPts val="0"/>
              </a:spcBef>
              <a:buClr>
                <a:schemeClr val="dk1"/>
              </a:buClr>
              <a:buSzPct val="25000"/>
            </a:pPr>
            <a:r>
              <a:rPr lang="en" sz="3999" b="1" dirty="0" smtClean="0">
                <a:latin typeface="Cambria"/>
                <a:ea typeface="Cambria"/>
                <a:cs typeface="Cambria"/>
                <a:sym typeface="Cambria"/>
              </a:rPr>
              <a:t>Trauma Changes Perceptions</a:t>
            </a:r>
            <a:endParaRPr lang="en" sz="3999" b="1" dirty="0">
              <a:latin typeface="Cambria"/>
              <a:ea typeface="Cambria"/>
              <a:cs typeface="Cambria"/>
              <a:sym typeface="Cambria"/>
            </a:endParaRPr>
          </a:p>
        </p:txBody>
      </p:sp>
      <p:sp>
        <p:nvSpPr>
          <p:cNvPr id="3" name="Footer Placeholder 2"/>
          <p:cNvSpPr>
            <a:spLocks noGrp="1"/>
          </p:cNvSpPr>
          <p:nvPr>
            <p:ph type="ftr" sz="quarter" idx="4294967295"/>
          </p:nvPr>
        </p:nvSpPr>
        <p:spPr>
          <a:xfrm>
            <a:off x="0" y="6492875"/>
            <a:ext cx="3429000" cy="284163"/>
          </a:xfrm>
        </p:spPr>
        <p:txBody>
          <a:bodyPr/>
          <a:lstStyle/>
          <a:p>
            <a:r>
              <a:rPr lang="en-US" dirty="0" smtClean="0"/>
              <a:t>16</a:t>
            </a:r>
            <a:endParaRPr lang="en-US" dirty="0"/>
          </a:p>
        </p:txBody>
      </p:sp>
      <p:pic>
        <p:nvPicPr>
          <p:cNvPr id="977" name="Shape 977"/>
          <p:cNvPicPr preferRelativeResize="0"/>
          <p:nvPr/>
        </p:nvPicPr>
        <p:blipFill rotWithShape="1">
          <a:blip r:embed="rId3">
            <a:alphaModFix/>
          </a:blip>
          <a:srcRect/>
          <a:stretch/>
        </p:blipFill>
        <p:spPr>
          <a:xfrm>
            <a:off x="5334000" y="1246163"/>
            <a:ext cx="3236038" cy="1756119"/>
          </a:xfrm>
          <a:prstGeom prst="rect">
            <a:avLst/>
          </a:prstGeom>
          <a:noFill/>
          <a:ln>
            <a:noFill/>
          </a:ln>
        </p:spPr>
      </p:pic>
    </p:spTree>
    <p:extLst>
      <p:ext uri="{BB962C8B-B14F-4D97-AF65-F5344CB8AC3E}">
        <p14:creationId xmlns:p14="http://schemas.microsoft.com/office/powerpoint/2010/main" val="2488474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1104" y="544830"/>
            <a:ext cx="6202256" cy="5919878"/>
          </a:xfrm>
          <a:prstGeom prst="rect">
            <a:avLst/>
          </a:prstGeom>
          <a:ln w="228600" cap="sq" cmpd="thickThin">
            <a:solidFill>
              <a:srgbClr val="000000"/>
            </a:solidFill>
            <a:prstDash val="solid"/>
            <a:miter lim="800000"/>
          </a:ln>
          <a:effectLst>
            <a:innerShdw blurRad="76200">
              <a:srgbClr val="000000"/>
            </a:innerShdw>
          </a:effectLst>
        </p:spPr>
      </p:pic>
      <p:pic>
        <p:nvPicPr>
          <p:cNvPr id="984" name="Shape 984"/>
          <p:cNvPicPr preferRelativeResize="0"/>
          <p:nvPr/>
        </p:nvPicPr>
        <p:blipFill rotWithShape="1">
          <a:blip r:embed="rId4">
            <a:alphaModFix/>
          </a:blip>
          <a:srcRect/>
          <a:stretch/>
        </p:blipFill>
        <p:spPr>
          <a:xfrm>
            <a:off x="1646344" y="381000"/>
            <a:ext cx="6202256" cy="5919878"/>
          </a:xfrm>
          <a:prstGeom prst="rect">
            <a:avLst/>
          </a:prstGeom>
          <a:ln w="228600" cap="sq" cmpd="thickThin">
            <a:solidFill>
              <a:srgbClr val="000000"/>
            </a:solidFill>
            <a:prstDash val="solid"/>
            <a:miter lim="800000"/>
          </a:ln>
          <a:effectLst>
            <a:innerShdw blurRad="76200">
              <a:srgbClr val="000000"/>
            </a:innerShdw>
          </a:effectLst>
        </p:spPr>
      </p:pic>
      <p:sp>
        <p:nvSpPr>
          <p:cNvPr id="4" name="Footer Placeholder 3"/>
          <p:cNvSpPr>
            <a:spLocks noGrp="1"/>
          </p:cNvSpPr>
          <p:nvPr>
            <p:ph type="ftr" idx="11"/>
          </p:nvPr>
        </p:nvSpPr>
        <p:spPr/>
        <p:txBody>
          <a:bodyPr/>
          <a:lstStyle/>
          <a:p>
            <a:endParaRPr lang="en-US"/>
          </a:p>
        </p:txBody>
      </p:sp>
    </p:spTree>
    <p:extLst>
      <p:ext uri="{BB962C8B-B14F-4D97-AF65-F5344CB8AC3E}">
        <p14:creationId xmlns:p14="http://schemas.microsoft.com/office/powerpoint/2010/main" val="349662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84"/>
                                        </p:tgtEl>
                                      </p:cBhvr>
                                    </p:animEffect>
                                    <p:set>
                                      <p:cBhvr>
                                        <p:cTn id="7" dur="1" fill="hold">
                                          <p:stCondLst>
                                            <p:cond delay="499"/>
                                          </p:stCondLst>
                                        </p:cTn>
                                        <p:tgtEl>
                                          <p:spTgt spid="9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9 essential skills for the love and logic classroom"/>
          <p:cNvPicPr>
            <a:picLocks noChangeAspect="1" noChangeArrowheads="1"/>
          </p:cNvPicPr>
          <p:nvPr/>
        </p:nvPicPr>
        <p:blipFill rotWithShape="1">
          <a:blip r:embed="rId2">
            <a:extLst>
              <a:ext uri="{28A0092B-C50C-407E-A947-70E740481C1C}">
                <a14:useLocalDpi xmlns:a14="http://schemas.microsoft.com/office/drawing/2010/main" val="0"/>
              </a:ext>
            </a:extLst>
          </a:blip>
          <a:srcRect t="24738" b="26179"/>
          <a:stretch/>
        </p:blipFill>
        <p:spPr bwMode="auto">
          <a:xfrm>
            <a:off x="3030402" y="5143934"/>
            <a:ext cx="2846484" cy="7426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8" descr="Image result for florida pbi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3668" y="3393778"/>
            <a:ext cx="1698863" cy="169886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2751" y="153548"/>
            <a:ext cx="1986016" cy="1035445"/>
          </a:xfrm>
          <a:prstGeom prst="rect">
            <a:avLst/>
          </a:prstGeom>
        </p:spPr>
      </p:pic>
      <p:sp>
        <p:nvSpPr>
          <p:cNvPr id="4" name="TextBox 3"/>
          <p:cNvSpPr txBox="1"/>
          <p:nvPr/>
        </p:nvSpPr>
        <p:spPr>
          <a:xfrm>
            <a:off x="-29207" y="1264265"/>
            <a:ext cx="2450378" cy="307777"/>
          </a:xfrm>
          <a:prstGeom prst="rect">
            <a:avLst/>
          </a:prstGeom>
          <a:noFill/>
        </p:spPr>
        <p:txBody>
          <a:bodyPr wrap="square" rtlCol="0">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Multiple Offices and Units</a:t>
            </a:r>
          </a:p>
        </p:txBody>
      </p:sp>
      <p:pic>
        <p:nvPicPr>
          <p:cNvPr id="5" name="Picture 2" descr="Image result for Frank Porter Graham Child Development Institut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55148" y="3357368"/>
            <a:ext cx="1191892" cy="187146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298745" y="5223397"/>
            <a:ext cx="2704698" cy="307777"/>
          </a:xfrm>
          <a:prstGeom prst="rect">
            <a:avLst/>
          </a:prstGeom>
          <a:noFill/>
        </p:spPr>
        <p:txBody>
          <a:bodyPr wrap="square" rtlCol="0">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Mary Ruth Coleman</a:t>
            </a:r>
          </a:p>
        </p:txBody>
      </p:sp>
      <p:pic>
        <p:nvPicPr>
          <p:cNvPr id="11" name="Picture 8" descr="Image result for nasp"/>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97132" y="385442"/>
            <a:ext cx="1788912" cy="1052875"/>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0" descr="Hom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82525" y="5913486"/>
            <a:ext cx="2005414" cy="54885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Image result for osep technical center logo pbis"/>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572133" y="5906463"/>
            <a:ext cx="2643038" cy="62388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7343084" y="5156291"/>
            <a:ext cx="1498049" cy="523220"/>
          </a:xfrm>
          <a:prstGeom prst="rect">
            <a:avLst/>
          </a:prstGeom>
        </p:spPr>
        <p:txBody>
          <a:bodyPr wrap="square">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George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Sugai</a:t>
            </a: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Brandi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Simonsen</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descr="http://fpg.unc.edu/sites/fpg.unc.edu/files/imagecache/jcarousel_projects/images/projects/logo-sise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7254" y="1817860"/>
            <a:ext cx="1930685" cy="84950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7343084" y="2639728"/>
            <a:ext cx="1222771" cy="523220"/>
          </a:xfrm>
          <a:prstGeom prst="rect">
            <a:avLst/>
          </a:prstGeom>
        </p:spPr>
        <p:txBody>
          <a:bodyPr wrap="none">
            <a:spAutoFit/>
          </a:bodyPr>
          <a:lstStyle/>
          <a:p>
            <a:r>
              <a:rPr lang="en-US" sz="14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Karen </a:t>
            </a: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Blasé, </a:t>
            </a:r>
            <a:b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Dean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Fixsen</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281963" y="5229650"/>
            <a:ext cx="1438920" cy="307777"/>
          </a:xfrm>
          <a:prstGeom prst="rect">
            <a:avLst/>
          </a:prstGeom>
        </p:spPr>
        <p:txBody>
          <a:bodyPr wrap="none">
            <a:spAutoFit/>
          </a:bodyPr>
          <a:lstStyle/>
          <a:p>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Heather George</a:t>
            </a:r>
          </a:p>
        </p:txBody>
      </p:sp>
      <p:pic>
        <p:nvPicPr>
          <p:cNvPr id="19" name="Picture 20" descr="Image result for university south florida"/>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2651094" y="1920332"/>
            <a:ext cx="1631426" cy="74703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a:xfrm>
            <a:off x="2756553" y="2816423"/>
            <a:ext cx="1428596" cy="307777"/>
          </a:xfrm>
          <a:prstGeom prst="rect">
            <a:avLst/>
          </a:prstGeom>
        </p:spPr>
        <p:txBody>
          <a:bodyPr wrap="none">
            <a:spAutoFit/>
          </a:bodyPr>
          <a:lstStyle/>
          <a:p>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George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Batsche</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6881658" y="1131326"/>
            <a:ext cx="1969774" cy="523220"/>
          </a:xfrm>
          <a:prstGeom prst="rect">
            <a:avLst/>
          </a:prstGeom>
        </p:spPr>
        <p:txBody>
          <a:bodyPr wrap="square">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Bob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Algozzine</a:t>
            </a: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Kate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Algozzine</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2" name="Picture 24" descr="Image result for university of louisvill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70" y="2160763"/>
            <a:ext cx="2255215" cy="47571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30" descr="Image result for thompson school district"/>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803229" y="1812989"/>
            <a:ext cx="1500180" cy="750091"/>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Rectangle 24"/>
          <p:cNvSpPr/>
          <p:nvPr/>
        </p:nvSpPr>
        <p:spPr>
          <a:xfrm>
            <a:off x="4876271" y="2638656"/>
            <a:ext cx="1314975" cy="307777"/>
          </a:xfrm>
          <a:prstGeom prst="rect">
            <a:avLst/>
          </a:prstGeom>
        </p:spPr>
        <p:txBody>
          <a:bodyPr wrap="none">
            <a:spAutoFit/>
          </a:bodyPr>
          <a:lstStyle/>
          <a:p>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Hailey </a:t>
            </a:r>
            <a:r>
              <a:rPr lang="en-US" sz="1400" dirty="0" err="1">
                <a:solidFill>
                  <a:srgbClr val="FF0000"/>
                </a:solidFill>
                <a:latin typeface="Tahoma" panose="020B0604030504040204" pitchFamily="34" charset="0"/>
                <a:ea typeface="Tahoma" panose="020B0604030504040204" pitchFamily="34" charset="0"/>
                <a:cs typeface="Tahoma" panose="020B0604030504040204" pitchFamily="34" charset="0"/>
              </a:rPr>
              <a:t>Uphaus</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5604267" y="4828834"/>
            <a:ext cx="1429109" cy="738664"/>
          </a:xfrm>
          <a:prstGeom prst="rect">
            <a:avLst/>
          </a:prstGeom>
        </p:spPr>
        <p:txBody>
          <a:bodyPr wrap="none">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Rob Horner, </a:t>
            </a:r>
            <a:b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Kent McIntosh, </a:t>
            </a:r>
            <a:b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Jessica Daily</a:t>
            </a:r>
          </a:p>
        </p:txBody>
      </p:sp>
      <p:pic>
        <p:nvPicPr>
          <p:cNvPr id="29" name="Picture 4" descr="Image result for university of connecticut logo"/>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541524" y="3417620"/>
            <a:ext cx="1101171" cy="167502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Image result for university of oregon logo"/>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5579225" y="3126814"/>
            <a:ext cx="1311574" cy="159179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8" descr="Image result for unc charlotte 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879864" y="135740"/>
            <a:ext cx="1969774" cy="847396"/>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a:off x="3931186" y="4662629"/>
            <a:ext cx="1520771" cy="307777"/>
          </a:xfrm>
          <a:prstGeom prst="rect">
            <a:avLst/>
          </a:prstGeom>
          <a:noFill/>
        </p:spPr>
        <p:txBody>
          <a:bodyPr wrap="square" rtlCol="0">
            <a:spAutoFit/>
          </a:bodyPr>
          <a:lstStyle/>
          <a:p>
            <a:pPr algn="ctr"/>
            <a:r>
              <a:rPr lang="en-US" sz="1400" dirty="0" smtClean="0">
                <a:solidFill>
                  <a:srgbClr val="FF0000"/>
                </a:solidFill>
                <a:latin typeface="Tahoma" panose="020B0604030504040204" pitchFamily="34" charset="0"/>
                <a:ea typeface="Tahoma" panose="020B0604030504040204" pitchFamily="34" charset="0"/>
                <a:cs typeface="Tahoma" panose="020B0604030504040204" pitchFamily="34" charset="0"/>
              </a:rPr>
              <a:t>James Henry</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609614" y="2657372"/>
            <a:ext cx="1520771" cy="307777"/>
          </a:xfrm>
          <a:prstGeom prst="rect">
            <a:avLst/>
          </a:prstGeom>
          <a:noFill/>
        </p:spPr>
        <p:txBody>
          <a:bodyPr wrap="square" rtlCol="0">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Terry Scott</a:t>
            </a:r>
          </a:p>
        </p:txBody>
      </p:sp>
      <p:pic>
        <p:nvPicPr>
          <p:cNvPr id="33" name="Picture 2" descr="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89250" y="3456766"/>
            <a:ext cx="1679724" cy="12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network_bu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00960" y="5903797"/>
            <a:ext cx="2896409" cy="6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o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49286" y="581638"/>
            <a:ext cx="2642286" cy="68630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tbcdn.talentbrew.com/company/197/img/logo/logo-2239-2439.png"/>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510202" y="1280193"/>
            <a:ext cx="2154857" cy="4462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12053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304800" y="914400"/>
            <a:ext cx="10134600" cy="568325"/>
          </a:xfrm>
        </p:spPr>
        <p:txBody>
          <a:bodyPr>
            <a:normAutofit fontScale="90000"/>
          </a:bodyPr>
          <a:lstStyle/>
          <a:p>
            <a:pPr algn="ctr" eaLnBrk="1" hangingPunct="1"/>
            <a:r>
              <a:rPr lang="en-US" altLang="en-US" dirty="0" smtClean="0"/>
              <a:t>Impact of Secondary Trauma (Compassion Fatigue) </a:t>
            </a:r>
            <a:br>
              <a:rPr lang="en-US" altLang="en-US" dirty="0" smtClean="0"/>
            </a:br>
            <a:endParaRPr lang="en-US" altLang="en-US" dirty="0" smtClean="0"/>
          </a:p>
        </p:txBody>
      </p:sp>
      <p:sp>
        <p:nvSpPr>
          <p:cNvPr id="179203" name="Rectangle 3"/>
          <p:cNvSpPr>
            <a:spLocks noGrp="1" noChangeArrowheads="1"/>
          </p:cNvSpPr>
          <p:nvPr>
            <p:ph idx="1"/>
          </p:nvPr>
        </p:nvSpPr>
        <p:spPr>
          <a:xfrm>
            <a:off x="381000" y="1219200"/>
            <a:ext cx="8288338" cy="4876800"/>
          </a:xfrm>
        </p:spPr>
        <p:txBody>
          <a:bodyPr/>
          <a:lstStyle/>
          <a:p>
            <a:pPr eaLnBrk="1" hangingPunct="1">
              <a:lnSpc>
                <a:spcPct val="80000"/>
              </a:lnSpc>
            </a:pPr>
            <a:endParaRPr lang="en-US" altLang="en-US" sz="1600" smtClean="0"/>
          </a:p>
          <a:p>
            <a:pPr lvl="1" eaLnBrk="1" hangingPunct="1">
              <a:lnSpc>
                <a:spcPct val="80000"/>
              </a:lnSpc>
            </a:pPr>
            <a:endParaRPr lang="en-US" altLang="en-US" sz="2100" smtClean="0"/>
          </a:p>
        </p:txBody>
      </p:sp>
      <p:graphicFrame>
        <p:nvGraphicFramePr>
          <p:cNvPr id="5" name="Content Placeholder 6"/>
          <p:cNvGraphicFramePr>
            <a:graphicFrameLocks/>
          </p:cNvGraphicFramePr>
          <p:nvPr>
            <p:extLst>
              <p:ext uri="{D42A27DB-BD31-4B8C-83A1-F6EECF244321}">
                <p14:modId xmlns:p14="http://schemas.microsoft.com/office/powerpoint/2010/main" val="4268833514"/>
              </p:ext>
            </p:extLst>
          </p:nvPr>
        </p:nvGraphicFramePr>
        <p:xfrm>
          <a:off x="228600" y="1295400"/>
          <a:ext cx="8610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402830" y="516254"/>
            <a:ext cx="2209800" cy="338554"/>
          </a:xfrm>
          <a:prstGeom prst="rect">
            <a:avLst/>
          </a:prstGeom>
          <a:noFill/>
        </p:spPr>
        <p:txBody>
          <a:bodyPr wrap="square" rtlCol="0">
            <a:spAutoFit/>
          </a:bodyPr>
          <a:lstStyle/>
          <a:p>
            <a:r>
              <a:rPr lang="en-US" sz="1600" i="1" dirty="0" smtClean="0"/>
              <a:t>(Mayo Clinic)</a:t>
            </a:r>
            <a:endParaRPr lang="en-US" sz="1600" i="1" dirty="0"/>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49367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136" y="1027867"/>
            <a:ext cx="4312698" cy="21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94933"/>
            <a:ext cx="9982200" cy="990600"/>
          </a:xfrm>
        </p:spPr>
        <p:txBody>
          <a:bodyPr/>
          <a:lstStyle/>
          <a:p>
            <a:pPr eaLnBrk="1" hangingPunct="1"/>
            <a:r>
              <a:rPr lang="en-US" altLang="en-US" sz="6000" dirty="0" smtClean="0"/>
              <a:t>Parallel Process </a:t>
            </a:r>
          </a:p>
        </p:txBody>
      </p:sp>
      <p:sp>
        <p:nvSpPr>
          <p:cNvPr id="200708" name="AutoShape 2" descr="data:image/jpeg;base64,/9j/4AAQSkZJRgABAQAAAQABAAD/2wCEAAkGBhQRERMUERIWFRAWGB0aGRgUGBQZHRceGRkfHxomHCAXHCYeFyQlGxQTHy8gJCcqLC0uGB4xNTAqNScrLDUBCQoKBQUFDQUFDSkYEhgpKSkpKSkpKSkpKSkpKSkpKSkpKSkpKSkpKSkpKSkpKSkpKSkpKSkpKSkpKSkpKSkpKf/AABEIALoANQMBIgACEQEDEQH/xAAcAAACAgMBAQAAAAAAAAAAAAAABwYIAQQFAwL/xAA+EAACAQMBBAYHBQcEAwAAAAABAgMABBEFBgcSIRMiMUFRgRQjYXGCkaEINXKSsxUkMkJSYrKxwtHwQ1PB/8QAFAEBAAAAAAAAAAAAAAAAAAAAAP/EABQRAQAAAAAAAAAAAAAAAAAAAAD/2gAMAwEAAhEDEQA/AHjUI3ib04NKXgx0t2wysQOMDuLn+UeztP1rt7abTLp9lNctglF6qn+ZzyUfMjyzSB2C0o3t0by9hkvJpHYxwrwjpWXHG7lyFWNOJV9pIABwRQdCLV9odZy0HSRwN2GM9AnkxIZvfk16vsHtHb+sS4ldh3JdMx+Ttg05NG2nLTLbT2r2s5QtGrFGSRUwG4GjJGVyuVODg+FdjU9Rjt4ZJpW4Yo1LMfAD3dvuoEjs1vvurSb0fWIWwORfg4JE9rL2OPdg++nhY30c8aSxOHicZVlOQQaWm3arqFqWvNMnihAylzmFpIR/U0atxhO9l58u6oxuU2mksr2TS7k9RmPR88hXHPq/2uvMeR76B80UUUCh+0hdlbK2jH8LzEn4EOP8vpW7pe7gXWkWAguJLWcW4HSRZ66ykOysAQSC2DkGs/aD0czaasqjJglDN+FgVP1KVsbuNt0/YSSlWkktV6No4xxMzLyQAD+oFOfv8KDd2I3bnT36W4vZLl0DCPpCQkXHjjIDMeZCgZzjt5VJtQW3vYZbdpEdJFKsEdcjPeMHkQcEH2UttM2IvNc/edXnkht2OY7SLK4XuLZ7PMEn2V1LncHp/DmBp4JR/DIshJB8cH/4RQasW5ec3DPLq1y8TZ4l6wZ1PapPGVwQSOzyFQ/enarZ6/ZSQjhyIDgf2Nwf4qo8qm+yO0N7YXo03UyZlcfu9zg9bwDH6c+YPjkGoNtPP+1dp4o4utHC6ISOzER4pD8+IeVBYaiiig19QsEnieKVeKORSrA94IwarwVu9ldRJCmWxlOPASoDy59iuuf+g1Y+tPVtIhuomiuI1kibtVhn5eB9ooOHs1vJsb5QYbhQ57Y5CEceR7feM13LrWIIlLSTRog72dQPqaU+u/Zyhdi1pctED/JIOMD3EYPzzS12A3eHVLqaAz9GIRktwls4bh5DIoGRvF34R8DW2mEyTP1TMAcLnl1O9m8D2D211ty27hrGNrq6XF3MOSntjQ8+f9zHBPh2eNdrY3dHZacRIqmW4H/klwcfhHYvv7fbU2oCiiigKKKKDBpD7gPvK/8AwH9WnhqN+kEUksh4Y40LsfAKMn/SkR9nq8VtRvOeDJEWUHtPrAT8sigsBRRRQFFFFAUUVhmwCTyAoFL9oXarobWOzRvWXB4nx/60P+5sflNJHZDaFrC9guFz6txxDxU8nHmpNT3TVOv7RGQ9a0jbi9nRQnqD42x+Y1FtJ2YN6NUKDMsCmVQO8LL1x+Uk+QoLYWtysiK6HKOoZSO8EZH0NetLHcJtT6TYeju2ZbY8I8TG3NPl1l8hTOoCiiigKgO+ran0LTJFRsTXHqk8QCPWH8uR8QqfVXfeBctrevRWcRzDE3RZHYMHinbywR8IoJxuE2V9GsDcOPW3R4h4iNeSfM8TeYqKbglB1HUARkGMgg9/rae1tbLHGqIMIihVA7gBgfQUi9wH3lf/AID+rQc3S2OgbRNGTi1lbh9nRynKH4WwPhNWLFKP7QmyvTWsd4g68B4Xx/Qx7fJsfmNSvdRtV6fpsLsczRjopPHiQcj5rwn50ExooooI5vA2nGn6fPPnrheGP2u3JfkeflS3+zxswcT38oyzkxxk9/PMjeZwM+xqaO1uyUGpW/QXAbg4gwKnBUjvHkSPOt7R9IjtYI4IF4Yo14VH/PiSckn20G2aQ+4D7yv/AMB/Vp8GkPuA+8r/APAf1aB36ppyXEMkMgzHIpVh7GGKRG6HUH0vV7jTpzhZGKDP9ac0PxKfqKsDUa1Ld9aT30V9Ih9IjxjBwGK/wlh3kUElooooCiiigwaQ+4D7yv8A8B/Vp8GkPuA+8r/8B/VoHzRRRQFFFFAUUUUGDSH3AfeV/wDgP6tMjerth+ztPkdTieT1cX4mHM/CMn34pAbB65LpN7a3MqstvOvWz/PEzFSR44ZeLy9tBbCivmOQMAynKkZBHeD2V9UBRRRQFFFQzeztf+ztPkZGxcS+ri8QWHNh+Fcn34oFRtxevr2uR2cJ/d4m6MEdgCnMz/QgePCvjTA3v7BLcaWvo6Yks1zGoHbGow6/lAb3r7a5n2fdj+ht3vZR6yfqx57RGp5n4mHyUeNNxlyMHsNAtNxO2Hpdj6PI2Z7bC8+0xn+A+XNfIUzKrneqdnNfDrkWcpz7DFIesPgb/EeNWKikDKGU5UgEEd4PZQfVFFFAVXbbW7fX9djtIW/d4mMYI7AFOZn+hA8cLTV3tbYfs7T5GRsXEvq4vEEjrN8K5PvxUX+z9sf0Ns97KPWz9WPPdGDzPxMPko8aBrWVmsMaRxqFjRQqgdwUYH0Fe1FFAvN9mx3p1gZI1zcW2ZFx2suOuvyGfetau4fa/wBLsfR5GzNbYUZ7TGf4D5c18hTMZcjB7KrrfIdndfDrkWcpzgdhikPWHwN/oKCxdFfMUgZQynKkZBHeD2Vigr9t50ut6+tiuRDA3Af7VHOVvPsHuWn9Z2ixRpHGoWNFCqB3BRgfQV5Q6fEszyLEglYAM4VQzAeLAZPnW3QFFFFAUvN9mx3p1gZI1zcW+XXHay/zj5DPlTDoIoFvuJ2me707o5Ml7Zuj4j3rjK/IcvIUVPtPsI4VIijSNSxJCKqgnxPCOZrFB//Z"/>
          <p:cNvSpPr>
            <a:spLocks noChangeAspect="1" noChangeArrowheads="1"/>
          </p:cNvSpPr>
          <p:nvPr/>
        </p:nvSpPr>
        <p:spPr bwMode="auto">
          <a:xfrm>
            <a:off x="155575" y="-1058863"/>
            <a:ext cx="638175" cy="221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a:solidFill>
                <a:srgbClr val="000000"/>
              </a:solidFill>
              <a:latin typeface="Arial" charset="0"/>
              <a:cs typeface="Arial" charset="0"/>
            </a:endParaRPr>
          </a:p>
        </p:txBody>
      </p:sp>
      <p:pic>
        <p:nvPicPr>
          <p:cNvPr id="1030" name="Picture 6" descr="http://scholars.activeminds.org/storage/scholars/Sad_Figure.png"/>
          <p:cNvPicPr>
            <a:picLocks noChangeAspect="1" noChangeArrowheads="1"/>
          </p:cNvPicPr>
          <p:nvPr/>
        </p:nvPicPr>
        <p:blipFill>
          <a:blip r:embed="rId3">
            <a:extLst>
              <a:ext uri="{28A0092B-C50C-407E-A947-70E740481C1C}">
                <a14:useLocalDpi xmlns:a14="http://schemas.microsoft.com/office/drawing/2010/main" val="0"/>
              </a:ext>
            </a:extLst>
          </a:blip>
          <a:srcRect l="21439" t="6505" r="28264" b="12199"/>
          <a:stretch>
            <a:fillRect/>
          </a:stretch>
        </p:blipFill>
        <p:spPr bwMode="auto">
          <a:xfrm>
            <a:off x="6273383" y="4266833"/>
            <a:ext cx="21304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ttp://vector.me/files/images/1/5/157664/al_standing_clip_art.jpg"/>
          <p:cNvPicPr>
            <a:picLocks noChangeAspect="1" noChangeArrowheads="1"/>
          </p:cNvPicPr>
          <p:nvPr/>
        </p:nvPicPr>
        <p:blipFill>
          <a:blip r:embed="rId4">
            <a:extLst>
              <a:ext uri="{28A0092B-C50C-407E-A947-70E740481C1C}">
                <a14:useLocalDpi xmlns:a14="http://schemas.microsoft.com/office/drawing/2010/main" val="0"/>
              </a:ext>
            </a:extLst>
          </a:blip>
          <a:srcRect t="-82" r="14864"/>
          <a:stretch>
            <a:fillRect/>
          </a:stretch>
        </p:blipFill>
        <p:spPr bwMode="auto">
          <a:xfrm flipH="1">
            <a:off x="304800" y="2413000"/>
            <a:ext cx="16589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993074" y="2890829"/>
            <a:ext cx="46177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290957" y="988705"/>
            <a:ext cx="3751262" cy="19637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smtClean="0"/>
              <a:t>23</a:t>
            </a:r>
            <a:endParaRPr lang="en-US" dirty="0"/>
          </a:p>
        </p:txBody>
      </p:sp>
      <p:sp>
        <p:nvSpPr>
          <p:cNvPr id="6" name="TextBox 5"/>
          <p:cNvSpPr txBox="1">
            <a:spLocks noChangeArrowheads="1"/>
          </p:cNvSpPr>
          <p:nvPr/>
        </p:nvSpPr>
        <p:spPr bwMode="auto">
          <a:xfrm>
            <a:off x="1228122" y="1284921"/>
            <a:ext cx="37750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u="sng" dirty="0">
                <a:solidFill>
                  <a:schemeClr val="bg1"/>
                </a:solidFill>
                <a:latin typeface="Arial" charset="0"/>
                <a:cs typeface="Arial" charset="0"/>
              </a:rPr>
              <a:t>If I had </a:t>
            </a:r>
            <a:r>
              <a:rPr lang="en-US" altLang="en-US" sz="2400" dirty="0">
                <a:solidFill>
                  <a:schemeClr val="bg1"/>
                </a:solidFill>
                <a:latin typeface="Arial" charset="0"/>
                <a:cs typeface="Arial" charset="0"/>
              </a:rPr>
              <a:t>done my job better, this </a:t>
            </a:r>
          </a:p>
          <a:p>
            <a:pPr algn="ctr" eaLnBrk="1" fontAlgn="base" hangingPunct="1">
              <a:spcBef>
                <a:spcPct val="0"/>
              </a:spcBef>
              <a:spcAft>
                <a:spcPct val="0"/>
              </a:spcAft>
              <a:buFontTx/>
              <a:buNone/>
            </a:pPr>
            <a:r>
              <a:rPr lang="en-US" altLang="en-US" sz="2400" dirty="0" smtClean="0">
                <a:solidFill>
                  <a:schemeClr val="bg1"/>
                </a:solidFill>
                <a:latin typeface="Arial" charset="0"/>
                <a:cs typeface="Arial" charset="0"/>
              </a:rPr>
              <a:t>wouldn’t</a:t>
            </a:r>
          </a:p>
          <a:p>
            <a:pPr algn="ctr" eaLnBrk="1" fontAlgn="base" hangingPunct="1">
              <a:spcBef>
                <a:spcPct val="0"/>
              </a:spcBef>
              <a:spcAft>
                <a:spcPct val="0"/>
              </a:spcAft>
              <a:buFontTx/>
              <a:buNone/>
            </a:pPr>
            <a:r>
              <a:rPr lang="en-US" altLang="en-US" sz="2400" dirty="0" smtClean="0">
                <a:solidFill>
                  <a:schemeClr val="bg1"/>
                </a:solidFill>
                <a:latin typeface="Arial" charset="0"/>
                <a:cs typeface="Arial" charset="0"/>
              </a:rPr>
              <a:t> </a:t>
            </a:r>
            <a:r>
              <a:rPr lang="en-US" altLang="en-US" sz="2400" dirty="0">
                <a:solidFill>
                  <a:schemeClr val="bg1"/>
                </a:solidFill>
                <a:latin typeface="Arial" charset="0"/>
                <a:cs typeface="Arial" charset="0"/>
              </a:rPr>
              <a:t>have happened</a:t>
            </a:r>
            <a:r>
              <a:rPr lang="en-US" altLang="en-US" sz="2400" dirty="0">
                <a:solidFill>
                  <a:srgbClr val="000000"/>
                </a:solidFill>
                <a:latin typeface="Arial" charset="0"/>
                <a:cs typeface="Arial" charset="0"/>
              </a:rPr>
              <a:t>.</a:t>
            </a:r>
          </a:p>
        </p:txBody>
      </p:sp>
      <p:sp>
        <p:nvSpPr>
          <p:cNvPr id="12" name="Cloud Callout 11"/>
          <p:cNvSpPr/>
          <p:nvPr/>
        </p:nvSpPr>
        <p:spPr>
          <a:xfrm>
            <a:off x="4752510" y="2018467"/>
            <a:ext cx="3570018" cy="2270541"/>
          </a:xfrm>
          <a:prstGeom prst="cloudCallout">
            <a:avLst>
              <a:gd name="adj1" fmla="val 38231"/>
              <a:gd name="adj2" fmla="val 5981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a:spLocks noChangeArrowheads="1"/>
          </p:cNvSpPr>
          <p:nvPr/>
        </p:nvSpPr>
        <p:spPr bwMode="auto">
          <a:xfrm>
            <a:off x="5508002" y="2461538"/>
            <a:ext cx="23229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dirty="0">
                <a:solidFill>
                  <a:srgbClr val="000000"/>
                </a:solidFill>
                <a:latin typeface="Arial" charset="0"/>
                <a:cs typeface="Arial" charset="0"/>
              </a:rPr>
              <a:t>It’s all my fault that I’m in foster care.</a:t>
            </a:r>
          </a:p>
        </p:txBody>
      </p:sp>
    </p:spTree>
    <p:extLst>
      <p:ext uri="{BB962C8B-B14F-4D97-AF65-F5344CB8AC3E}">
        <p14:creationId xmlns:p14="http://schemas.microsoft.com/office/powerpoint/2010/main" val="20005003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69" y="1194585"/>
            <a:ext cx="5969000" cy="21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94933"/>
            <a:ext cx="9982200" cy="990600"/>
          </a:xfrm>
        </p:spPr>
        <p:txBody>
          <a:bodyPr/>
          <a:lstStyle/>
          <a:p>
            <a:pPr eaLnBrk="1" hangingPunct="1"/>
            <a:r>
              <a:rPr lang="en-US" altLang="en-US" sz="6000" dirty="0" smtClean="0"/>
              <a:t>Parallel Process </a:t>
            </a:r>
          </a:p>
        </p:txBody>
      </p:sp>
      <p:sp>
        <p:nvSpPr>
          <p:cNvPr id="200708" name="AutoShape 2" descr="data:image/jpeg;base64,/9j/4AAQSkZJRgABAQAAAQABAAD/2wCEAAkGBhQRERMUERIWFRAWGB0aGRgUGBQZHRceGRkfHxomHCAXHCYeFyQlGxQTHy8gJCcqLC0uGB4xNTAqNScrLDUBCQoKBQUFDQUFDSkYEhgpKSkpKSkpKSkpKSkpKSkpKSkpKSkpKSkpKSkpKSkpKSkpKSkpKSkpKSkpKSkpKSkpKf/AABEIALoANQMBIgACEQEDEQH/xAAcAAACAgMBAQAAAAAAAAAAAAAABwYIAQQFAwL/xAA+EAACAQMBBAYHBQcEAwAAAAABAgMABBEFBgcSIRMiMUFRgRQjYXGCkaEINXKSsxUkMkJSYrKxwtHwQ1PB/8QAFAEBAAAAAAAAAAAAAAAAAAAAAP/EABQRAQAAAAAAAAAAAAAAAAAAAAD/2gAMAwEAAhEDEQA/AHjUI3ib04NKXgx0t2wysQOMDuLn+UeztP1rt7abTLp9lNctglF6qn+ZzyUfMjyzSB2C0o3t0by9hkvJpHYxwrwjpWXHG7lyFWNOJV9pIABwRQdCLV9odZy0HSRwN2GM9AnkxIZvfk16vsHtHb+sS4ldh3JdMx+Ttg05NG2nLTLbT2r2s5QtGrFGSRUwG4GjJGVyuVODg+FdjU9Rjt4ZJpW4Yo1LMfAD3dvuoEjs1vvurSb0fWIWwORfg4JE9rL2OPdg++nhY30c8aSxOHicZVlOQQaWm3arqFqWvNMnihAylzmFpIR/U0atxhO9l58u6oxuU2mksr2TS7k9RmPR88hXHPq/2uvMeR76B80UUUCh+0hdlbK2jH8LzEn4EOP8vpW7pe7gXWkWAguJLWcW4HSRZ66ykOysAQSC2DkGs/aD0czaasqjJglDN+FgVP1KVsbuNt0/YSSlWkktV6No4xxMzLyQAD+oFOfv8KDd2I3bnT36W4vZLl0DCPpCQkXHjjIDMeZCgZzjt5VJtQW3vYZbdpEdJFKsEdcjPeMHkQcEH2UttM2IvNc/edXnkht2OY7SLK4XuLZ7PMEn2V1LncHp/DmBp4JR/DIshJB8cH/4RQasW5ec3DPLq1y8TZ4l6wZ1PapPGVwQSOzyFQ/enarZ6/ZSQjhyIDgf2Nwf4qo8qm+yO0N7YXo03UyZlcfu9zg9bwDH6c+YPjkGoNtPP+1dp4o4utHC6ISOzER4pD8+IeVBYaiiig19QsEnieKVeKORSrA94IwarwVu9ldRJCmWxlOPASoDy59iuuf+g1Y+tPVtIhuomiuI1kibtVhn5eB9ooOHs1vJsb5QYbhQ57Y5CEceR7feM13LrWIIlLSTRog72dQPqaU+u/Zyhdi1pctED/JIOMD3EYPzzS12A3eHVLqaAz9GIRktwls4bh5DIoGRvF34R8DW2mEyTP1TMAcLnl1O9m8D2D211ty27hrGNrq6XF3MOSntjQ8+f9zHBPh2eNdrY3dHZacRIqmW4H/klwcfhHYvv7fbU2oCiiigKKKKDBpD7gPvK/8AwH9WnhqN+kEUksh4Y40LsfAKMn/SkR9nq8VtRvOeDJEWUHtPrAT8sigsBRRRQFFFFAUUVhmwCTyAoFL9oXarobWOzRvWXB4nx/60P+5sflNJHZDaFrC9guFz6txxDxU8nHmpNT3TVOv7RGQ9a0jbi9nRQnqD42x+Y1FtJ2YN6NUKDMsCmVQO8LL1x+Uk+QoLYWtysiK6HKOoZSO8EZH0NetLHcJtT6TYeju2ZbY8I8TG3NPl1l8hTOoCiiigKgO+ran0LTJFRsTXHqk8QCPWH8uR8QqfVXfeBctrevRWcRzDE3RZHYMHinbywR8IoJxuE2V9GsDcOPW3R4h4iNeSfM8TeYqKbglB1HUARkGMgg9/rae1tbLHGqIMIihVA7gBgfQUi9wH3lf/AID+rQc3S2OgbRNGTi1lbh9nRynKH4WwPhNWLFKP7QmyvTWsd4g68B4Xx/Qx7fJsfmNSvdRtV6fpsLsczRjopPHiQcj5rwn50ExooooI5vA2nGn6fPPnrheGP2u3JfkeflS3+zxswcT38oyzkxxk9/PMjeZwM+xqaO1uyUGpW/QXAbg4gwKnBUjvHkSPOt7R9IjtYI4IF4Yo14VH/PiSckn20G2aQ+4D7yv/AMB/Vp8GkPuA+8r/APAf1aB36ppyXEMkMgzHIpVh7GGKRG6HUH0vV7jTpzhZGKDP9ac0PxKfqKsDUa1Ld9aT30V9Ih9IjxjBwGK/wlh3kUElooooCiiigwaQ+4D7yv8A8B/Vp8GkPuA+8r/8B/VoHzRRRQFFFFAUUUUGDSH3AfeV/wDgP6tMjerth+ztPkdTieT1cX4mHM/CMn34pAbB65LpN7a3MqstvOvWz/PEzFSR44ZeLy9tBbCivmOQMAynKkZBHeD2V9UBRRRQFFFQzeztf+ztPkZGxcS+ri8QWHNh+Fcn34oFRtxevr2uR2cJ/d4m6MEdgCnMz/QgePCvjTA3v7BLcaWvo6Yks1zGoHbGow6/lAb3r7a5n2fdj+ht3vZR6yfqx57RGp5n4mHyUeNNxlyMHsNAtNxO2Hpdj6PI2Z7bC8+0xn+A+XNfIUzKrneqdnNfDrkWcpz7DFIesPgb/EeNWKikDKGU5UgEEd4PZQfVFFFAVXbbW7fX9djtIW/d4mMYI7AFOZn+hA8cLTV3tbYfs7T5GRsXEvq4vEEjrN8K5PvxUX+z9sf0Ns97KPWz9WPPdGDzPxMPko8aBrWVmsMaRxqFjRQqgdwUYH0Fe1FFAvN9mx3p1gZI1zcW2ZFx2suOuvyGfetau4fa/wBLsfR5GzNbYUZ7TGf4D5c18hTMZcjB7KrrfIdndfDrkWcpzgdhikPWHwN/oKCxdFfMUgZQynKkZBHeD2Vigr9t50ut6+tiuRDA3Af7VHOVvPsHuWn9Z2ixRpHGoWNFCqB3BRgfQV5Q6fEszyLEglYAM4VQzAeLAZPnW3QFFFFAUvN9mx3p1gZI1zcW+XXHay/zj5DPlTDoIoFvuJ2me707o5Ml7Zuj4j3rjK/IcvIUVPtPsI4VIijSNSxJCKqgnxPCOZrFB//Z"/>
          <p:cNvSpPr>
            <a:spLocks noChangeAspect="1" noChangeArrowheads="1"/>
          </p:cNvSpPr>
          <p:nvPr/>
        </p:nvSpPr>
        <p:spPr bwMode="auto">
          <a:xfrm>
            <a:off x="155575" y="-1058863"/>
            <a:ext cx="638175" cy="221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a:solidFill>
                <a:srgbClr val="000000"/>
              </a:solidFill>
              <a:latin typeface="Arial" charset="0"/>
              <a:cs typeface="Arial" charset="0"/>
            </a:endParaRPr>
          </a:p>
        </p:txBody>
      </p:sp>
      <p:pic>
        <p:nvPicPr>
          <p:cNvPr id="1030" name="Picture 6" descr="http://scholars.activeminds.org/storage/scholars/Sad_Figure.png"/>
          <p:cNvPicPr>
            <a:picLocks noChangeAspect="1" noChangeArrowheads="1"/>
          </p:cNvPicPr>
          <p:nvPr/>
        </p:nvPicPr>
        <p:blipFill>
          <a:blip r:embed="rId3">
            <a:extLst>
              <a:ext uri="{28A0092B-C50C-407E-A947-70E740481C1C}">
                <a14:useLocalDpi xmlns:a14="http://schemas.microsoft.com/office/drawing/2010/main" val="0"/>
              </a:ext>
            </a:extLst>
          </a:blip>
          <a:srcRect l="21439" t="6505" r="28264" b="12199"/>
          <a:stretch>
            <a:fillRect/>
          </a:stretch>
        </p:blipFill>
        <p:spPr bwMode="auto">
          <a:xfrm>
            <a:off x="6273383" y="4266833"/>
            <a:ext cx="21304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ttp://vector.me/files/images/1/5/157664/al_standing_clip_art.jpg"/>
          <p:cNvPicPr>
            <a:picLocks noChangeAspect="1" noChangeArrowheads="1"/>
          </p:cNvPicPr>
          <p:nvPr/>
        </p:nvPicPr>
        <p:blipFill>
          <a:blip r:embed="rId4">
            <a:extLst>
              <a:ext uri="{28A0092B-C50C-407E-A947-70E740481C1C}">
                <a14:useLocalDpi xmlns:a14="http://schemas.microsoft.com/office/drawing/2010/main" val="0"/>
              </a:ext>
            </a:extLst>
          </a:blip>
          <a:srcRect t="-82" r="14864"/>
          <a:stretch>
            <a:fillRect/>
          </a:stretch>
        </p:blipFill>
        <p:spPr bwMode="auto">
          <a:xfrm flipH="1">
            <a:off x="304800" y="2413000"/>
            <a:ext cx="16589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22002" y="2913063"/>
            <a:ext cx="46177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175325" y="1069056"/>
            <a:ext cx="3751262" cy="19637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smtClean="0"/>
              <a:t>23</a:t>
            </a:r>
            <a:endParaRPr lang="en-US" dirty="0"/>
          </a:p>
        </p:txBody>
      </p:sp>
      <p:sp>
        <p:nvSpPr>
          <p:cNvPr id="6" name="TextBox 5"/>
          <p:cNvSpPr txBox="1">
            <a:spLocks noChangeArrowheads="1"/>
          </p:cNvSpPr>
          <p:nvPr/>
        </p:nvSpPr>
        <p:spPr bwMode="auto">
          <a:xfrm>
            <a:off x="1181436" y="1141839"/>
            <a:ext cx="37750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b="1" dirty="0" smtClean="0">
                <a:solidFill>
                  <a:schemeClr val="bg1"/>
                </a:solidFill>
                <a:latin typeface="Arial" charset="0"/>
                <a:cs typeface="Arial" charset="0"/>
              </a:rPr>
              <a:t>I </a:t>
            </a:r>
            <a:r>
              <a:rPr lang="en-US" altLang="en-US" sz="2200" b="1" dirty="0" smtClean="0">
                <a:solidFill>
                  <a:schemeClr val="bg1"/>
                </a:solidFill>
                <a:latin typeface="Arial" charset="0"/>
                <a:cs typeface="Arial" charset="0"/>
              </a:rPr>
              <a:t>can't </a:t>
            </a:r>
            <a:r>
              <a:rPr lang="en-US" altLang="en-US" sz="2200" b="1" dirty="0">
                <a:solidFill>
                  <a:schemeClr val="bg1"/>
                </a:solidFill>
                <a:latin typeface="Arial" charset="0"/>
                <a:cs typeface="Arial" charset="0"/>
              </a:rPr>
              <a:t>trust administration. They are waiting</a:t>
            </a:r>
          </a:p>
          <a:p>
            <a:pPr algn="ctr" eaLnBrk="1" fontAlgn="base" hangingPunct="1">
              <a:spcBef>
                <a:spcPct val="0"/>
              </a:spcBef>
              <a:spcAft>
                <a:spcPct val="0"/>
              </a:spcAft>
              <a:buFontTx/>
              <a:buNone/>
            </a:pPr>
            <a:r>
              <a:rPr lang="en-US" altLang="en-US" sz="2200" b="1" dirty="0">
                <a:solidFill>
                  <a:schemeClr val="bg1"/>
                </a:solidFill>
                <a:latin typeface="Arial" charset="0"/>
                <a:cs typeface="Arial" charset="0"/>
              </a:rPr>
              <a:t> for me to do something  </a:t>
            </a:r>
            <a:endParaRPr lang="en-US" altLang="en-US" sz="2200" b="1" dirty="0" smtClean="0">
              <a:solidFill>
                <a:schemeClr val="bg1"/>
              </a:solidFill>
              <a:latin typeface="Arial" charset="0"/>
              <a:cs typeface="Arial" charset="0"/>
            </a:endParaRPr>
          </a:p>
          <a:p>
            <a:pPr algn="ctr" eaLnBrk="1" fontAlgn="base" hangingPunct="1">
              <a:spcBef>
                <a:spcPct val="0"/>
              </a:spcBef>
              <a:spcAft>
                <a:spcPct val="0"/>
              </a:spcAft>
              <a:buFontTx/>
              <a:buNone/>
            </a:pPr>
            <a:r>
              <a:rPr lang="en-US" altLang="en-US" sz="2200" b="1" dirty="0" smtClean="0">
                <a:solidFill>
                  <a:schemeClr val="bg1"/>
                </a:solidFill>
                <a:latin typeface="Arial" charset="0"/>
                <a:cs typeface="Arial" charset="0"/>
              </a:rPr>
              <a:t>wrong</a:t>
            </a:r>
            <a:endParaRPr lang="en-US" altLang="en-US" sz="2200" dirty="0">
              <a:solidFill>
                <a:srgbClr val="000000"/>
              </a:solidFill>
              <a:latin typeface="Arial" charset="0"/>
              <a:cs typeface="Arial" charset="0"/>
            </a:endParaRPr>
          </a:p>
        </p:txBody>
      </p:sp>
      <p:sp>
        <p:nvSpPr>
          <p:cNvPr id="12" name="Cloud Callout 11"/>
          <p:cNvSpPr/>
          <p:nvPr/>
        </p:nvSpPr>
        <p:spPr>
          <a:xfrm>
            <a:off x="4752510" y="2325271"/>
            <a:ext cx="3751262" cy="1963737"/>
          </a:xfrm>
          <a:prstGeom prst="cloudCallout">
            <a:avLst>
              <a:gd name="adj1" fmla="val 38231"/>
              <a:gd name="adj2" fmla="val 5981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a:spLocks noChangeArrowheads="1"/>
          </p:cNvSpPr>
          <p:nvPr/>
        </p:nvSpPr>
        <p:spPr bwMode="auto">
          <a:xfrm>
            <a:off x="5579664" y="2358988"/>
            <a:ext cx="236616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dirty="0">
                <a:solidFill>
                  <a:srgbClr val="000000"/>
                </a:solidFill>
                <a:latin typeface="Arial" charset="0"/>
                <a:cs typeface="Arial" charset="0"/>
              </a:rPr>
              <a:t>I can't trust adults. </a:t>
            </a:r>
          </a:p>
          <a:p>
            <a:pPr algn="ctr" eaLnBrk="1" fontAlgn="base" hangingPunct="1">
              <a:spcBef>
                <a:spcPct val="0"/>
              </a:spcBef>
              <a:spcAft>
                <a:spcPct val="0"/>
              </a:spcAft>
              <a:buFontTx/>
              <a:buNone/>
            </a:pPr>
            <a:r>
              <a:rPr lang="en-US" altLang="en-US" sz="2400" dirty="0">
                <a:solidFill>
                  <a:srgbClr val="000000"/>
                </a:solidFill>
                <a:latin typeface="Arial" charset="0"/>
                <a:cs typeface="Arial" charset="0"/>
              </a:rPr>
              <a:t>They will eventually hurt me. </a:t>
            </a:r>
            <a:br>
              <a:rPr lang="en-US" altLang="en-US" sz="2400" dirty="0">
                <a:solidFill>
                  <a:srgbClr val="000000"/>
                </a:solidFill>
                <a:latin typeface="Arial" charset="0"/>
                <a:cs typeface="Arial" charset="0"/>
              </a:rPr>
            </a:br>
            <a:endParaRPr lang="en-US" altLang="en-US" sz="2400" dirty="0">
              <a:solidFill>
                <a:srgbClr val="000000"/>
              </a:solidFill>
              <a:latin typeface="Arial" charset="0"/>
              <a:cs typeface="Arial" charset="0"/>
            </a:endParaRPr>
          </a:p>
        </p:txBody>
      </p:sp>
    </p:spTree>
    <p:extLst>
      <p:ext uri="{BB962C8B-B14F-4D97-AF65-F5344CB8AC3E}">
        <p14:creationId xmlns:p14="http://schemas.microsoft.com/office/powerpoint/2010/main" val="35181594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2" y="1160463"/>
            <a:ext cx="5969000" cy="213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94933"/>
            <a:ext cx="9982200" cy="990600"/>
          </a:xfrm>
        </p:spPr>
        <p:txBody>
          <a:bodyPr/>
          <a:lstStyle/>
          <a:p>
            <a:pPr eaLnBrk="1" hangingPunct="1"/>
            <a:r>
              <a:rPr lang="en-US" altLang="en-US" sz="6000" dirty="0" smtClean="0"/>
              <a:t>Parallel Process </a:t>
            </a:r>
          </a:p>
        </p:txBody>
      </p:sp>
      <p:sp>
        <p:nvSpPr>
          <p:cNvPr id="200708" name="AutoShape 2" descr="data:image/jpeg;base64,/9j/4AAQSkZJRgABAQAAAQABAAD/2wCEAAkGBhQRERMUERIWFRAWGB0aGRgUGBQZHRceGRkfHxomHCAXHCYeFyQlGxQTHy8gJCcqLC0uGB4xNTAqNScrLDUBCQoKBQUFDQUFDSkYEhgpKSkpKSkpKSkpKSkpKSkpKSkpKSkpKSkpKSkpKSkpKSkpKSkpKSkpKSkpKSkpKSkpKf/AABEIALoANQMBIgACEQEDEQH/xAAcAAACAgMBAQAAAAAAAAAAAAAABwYIAQQFAwL/xAA+EAACAQMBBAYHBQcEAwAAAAABAgMABBEFBgcSIRMiMUFRgRQjYXGCkaEINXKSsxUkMkJSYrKxwtHwQ1PB/8QAFAEBAAAAAAAAAAAAAAAAAAAAAP/EABQRAQAAAAAAAAAAAAAAAAAAAAD/2gAMAwEAAhEDEQA/AHjUI3ib04NKXgx0t2wysQOMDuLn+UeztP1rt7abTLp9lNctglF6qn+ZzyUfMjyzSB2C0o3t0by9hkvJpHYxwrwjpWXHG7lyFWNOJV9pIABwRQdCLV9odZy0HSRwN2GM9AnkxIZvfk16vsHtHb+sS4ldh3JdMx+Ttg05NG2nLTLbT2r2s5QtGrFGSRUwG4GjJGVyuVODg+FdjU9Rjt4ZJpW4Yo1LMfAD3dvuoEjs1vvurSb0fWIWwORfg4JE9rL2OPdg++nhY30c8aSxOHicZVlOQQaWm3arqFqWvNMnihAylzmFpIR/U0atxhO9l58u6oxuU2mksr2TS7k9RmPR88hXHPq/2uvMeR76B80UUUCh+0hdlbK2jH8LzEn4EOP8vpW7pe7gXWkWAguJLWcW4HSRZ66ykOysAQSC2DkGs/aD0czaasqjJglDN+FgVP1KVsbuNt0/YSSlWkktV6No4xxMzLyQAD+oFOfv8KDd2I3bnT36W4vZLl0DCPpCQkXHjjIDMeZCgZzjt5VJtQW3vYZbdpEdJFKsEdcjPeMHkQcEH2UttM2IvNc/edXnkht2OY7SLK4XuLZ7PMEn2V1LncHp/DmBp4JR/DIshJB8cH/4RQasW5ec3DPLq1y8TZ4l6wZ1PapPGVwQSOzyFQ/enarZ6/ZSQjhyIDgf2Nwf4qo8qm+yO0N7YXo03UyZlcfu9zg9bwDH6c+YPjkGoNtPP+1dp4o4utHC6ISOzER4pD8+IeVBYaiiig19QsEnieKVeKORSrA94IwarwVu9ldRJCmWxlOPASoDy59iuuf+g1Y+tPVtIhuomiuI1kibtVhn5eB9ooOHs1vJsb5QYbhQ57Y5CEceR7feM13LrWIIlLSTRog72dQPqaU+u/Zyhdi1pctED/JIOMD3EYPzzS12A3eHVLqaAz9GIRktwls4bh5DIoGRvF34R8DW2mEyTP1TMAcLnl1O9m8D2D211ty27hrGNrq6XF3MOSntjQ8+f9zHBPh2eNdrY3dHZacRIqmW4H/klwcfhHYvv7fbU2oCiiigKKKKDBpD7gPvK/8AwH9WnhqN+kEUksh4Y40LsfAKMn/SkR9nq8VtRvOeDJEWUHtPrAT8sigsBRRRQFFFFAUUVhmwCTyAoFL9oXarobWOzRvWXB4nx/60P+5sflNJHZDaFrC9guFz6txxDxU8nHmpNT3TVOv7RGQ9a0jbi9nRQnqD42x+Y1FtJ2YN6NUKDMsCmVQO8LL1x+Uk+QoLYWtysiK6HKOoZSO8EZH0NetLHcJtT6TYeju2ZbY8I8TG3NPl1l8hTOoCiiigKgO+ran0LTJFRsTXHqk8QCPWH8uR8QqfVXfeBctrevRWcRzDE3RZHYMHinbywR8IoJxuE2V9GsDcOPW3R4h4iNeSfM8TeYqKbglB1HUARkGMgg9/rae1tbLHGqIMIihVA7gBgfQUi9wH3lf/AID+rQc3S2OgbRNGTi1lbh9nRynKH4WwPhNWLFKP7QmyvTWsd4g68B4Xx/Qx7fJsfmNSvdRtV6fpsLsczRjopPHiQcj5rwn50ExooooI5vA2nGn6fPPnrheGP2u3JfkeflS3+zxswcT38oyzkxxk9/PMjeZwM+xqaO1uyUGpW/QXAbg4gwKnBUjvHkSPOt7R9IjtYI4IF4Yo14VH/PiSckn20G2aQ+4D7yv/AMB/Vp8GkPuA+8r/APAf1aB36ppyXEMkMgzHIpVh7GGKRG6HUH0vV7jTpzhZGKDP9ac0PxKfqKsDUa1Ld9aT30V9Ih9IjxjBwGK/wlh3kUElooooCiiigwaQ+4D7yv8A8B/Vp8GkPuA+8r/8B/VoHzRRRQFFFFAUUUUGDSH3AfeV/wDgP6tMjerth+ztPkdTieT1cX4mHM/CMn34pAbB65LpN7a3MqstvOvWz/PEzFSR44ZeLy9tBbCivmOQMAynKkZBHeD2V9UBRRRQFFFQzeztf+ztPkZGxcS+ri8QWHNh+Fcn34oFRtxevr2uR2cJ/d4m6MEdgCnMz/QgePCvjTA3v7BLcaWvo6Yks1zGoHbGow6/lAb3r7a5n2fdj+ht3vZR6yfqx57RGp5n4mHyUeNNxlyMHsNAtNxO2Hpdj6PI2Z7bC8+0xn+A+XNfIUzKrneqdnNfDrkWcpz7DFIesPgb/EeNWKikDKGU5UgEEd4PZQfVFFFAVXbbW7fX9djtIW/d4mMYI7AFOZn+hA8cLTV3tbYfs7T5GRsXEvq4vEEjrN8K5PvxUX+z9sf0Ns97KPWz9WPPdGDzPxMPko8aBrWVmsMaRxqFjRQqgdwUYH0Fe1FFAvN9mx3p1gZI1zcW2ZFx2suOuvyGfetau4fa/wBLsfR5GzNbYUZ7TGf4D5c18hTMZcjB7KrrfIdndfDrkWcpzgdhikPWHwN/oKCxdFfMUgZQynKkZBHeD2Vigr9t50ut6+tiuRDA3Af7VHOVvPsHuWn9Z2ixRpHGoWNFCqB3BRgfQV5Q6fEszyLEglYAM4VQzAeLAZPnW3QFFFFAUvN9mx3p1gZI1zcW+XXHay/zj5DPlTDoIoFvuJ2me707o5Ml7Zuj4j3rjK/IcvIUVPtPsI4VIijSNSxJCKqgnxPCOZrFB//Z"/>
          <p:cNvSpPr>
            <a:spLocks noChangeAspect="1" noChangeArrowheads="1"/>
          </p:cNvSpPr>
          <p:nvPr/>
        </p:nvSpPr>
        <p:spPr bwMode="auto">
          <a:xfrm>
            <a:off x="155575" y="-1058863"/>
            <a:ext cx="638175" cy="221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en-US" altLang="en-US" sz="1800">
              <a:solidFill>
                <a:srgbClr val="000000"/>
              </a:solidFill>
              <a:latin typeface="Arial" charset="0"/>
              <a:cs typeface="Arial" charset="0"/>
            </a:endParaRPr>
          </a:p>
        </p:txBody>
      </p:sp>
      <p:pic>
        <p:nvPicPr>
          <p:cNvPr id="1030" name="Picture 6" descr="http://scholars.activeminds.org/storage/scholars/Sad_Figure.png"/>
          <p:cNvPicPr>
            <a:picLocks noChangeAspect="1" noChangeArrowheads="1"/>
          </p:cNvPicPr>
          <p:nvPr/>
        </p:nvPicPr>
        <p:blipFill>
          <a:blip r:embed="rId3">
            <a:extLst>
              <a:ext uri="{28A0092B-C50C-407E-A947-70E740481C1C}">
                <a14:useLocalDpi xmlns:a14="http://schemas.microsoft.com/office/drawing/2010/main" val="0"/>
              </a:ext>
            </a:extLst>
          </a:blip>
          <a:srcRect l="21439" t="6505" r="28264" b="12199"/>
          <a:stretch>
            <a:fillRect/>
          </a:stretch>
        </p:blipFill>
        <p:spPr bwMode="auto">
          <a:xfrm>
            <a:off x="6273383" y="4266833"/>
            <a:ext cx="21304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http://vector.me/files/images/1/5/157664/al_standing_clip_art.jpg"/>
          <p:cNvPicPr>
            <a:picLocks noChangeAspect="1" noChangeArrowheads="1"/>
          </p:cNvPicPr>
          <p:nvPr/>
        </p:nvPicPr>
        <p:blipFill>
          <a:blip r:embed="rId4">
            <a:extLst>
              <a:ext uri="{28A0092B-C50C-407E-A947-70E740481C1C}">
                <a14:useLocalDpi xmlns:a14="http://schemas.microsoft.com/office/drawing/2010/main" val="0"/>
              </a:ext>
            </a:extLst>
          </a:blip>
          <a:srcRect t="-82" r="14864"/>
          <a:stretch>
            <a:fillRect/>
          </a:stretch>
        </p:blipFill>
        <p:spPr bwMode="auto">
          <a:xfrm flipH="1">
            <a:off x="304800" y="2413000"/>
            <a:ext cx="16589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Users\ctac\AppData\Local\Microsoft\Windows\Temporary Internet Files\Content.IE5\VVT9BIFI\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22002" y="2913063"/>
            <a:ext cx="461772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p:cNvSpPr/>
          <p:nvPr/>
        </p:nvSpPr>
        <p:spPr>
          <a:xfrm>
            <a:off x="1380366" y="989987"/>
            <a:ext cx="3751262" cy="19637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smtClean="0"/>
              <a:t>23</a:t>
            </a:r>
            <a:endParaRPr lang="en-US" dirty="0"/>
          </a:p>
        </p:txBody>
      </p:sp>
      <p:sp>
        <p:nvSpPr>
          <p:cNvPr id="6" name="TextBox 5"/>
          <p:cNvSpPr txBox="1">
            <a:spLocks noChangeArrowheads="1"/>
          </p:cNvSpPr>
          <p:nvPr/>
        </p:nvSpPr>
        <p:spPr bwMode="auto">
          <a:xfrm>
            <a:off x="1434464" y="1427867"/>
            <a:ext cx="3775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800" dirty="0">
                <a:solidFill>
                  <a:schemeClr val="bg1"/>
                </a:solidFill>
                <a:latin typeface="Arial" charset="0"/>
                <a:cs typeface="Arial" charset="0"/>
              </a:rPr>
              <a:t>I have no power or </a:t>
            </a:r>
            <a:endParaRPr lang="en-US" altLang="en-US" sz="2800" dirty="0" smtClean="0">
              <a:solidFill>
                <a:schemeClr val="bg1"/>
              </a:solidFill>
              <a:latin typeface="Arial" charset="0"/>
              <a:cs typeface="Arial" charset="0"/>
            </a:endParaRPr>
          </a:p>
          <a:p>
            <a:pPr algn="ctr" eaLnBrk="1" fontAlgn="base" hangingPunct="1">
              <a:spcBef>
                <a:spcPct val="0"/>
              </a:spcBef>
              <a:spcAft>
                <a:spcPct val="0"/>
              </a:spcAft>
              <a:buFontTx/>
              <a:buNone/>
            </a:pPr>
            <a:r>
              <a:rPr lang="en-US" altLang="en-US" sz="2800" dirty="0" smtClean="0">
                <a:solidFill>
                  <a:schemeClr val="bg1"/>
                </a:solidFill>
                <a:latin typeface="Arial" charset="0"/>
                <a:cs typeface="Arial" charset="0"/>
              </a:rPr>
              <a:t>control </a:t>
            </a:r>
            <a:r>
              <a:rPr lang="en-US" altLang="en-US" sz="2800" dirty="0">
                <a:solidFill>
                  <a:schemeClr val="bg1"/>
                </a:solidFill>
                <a:latin typeface="Arial" charset="0"/>
                <a:cs typeface="Arial" charset="0"/>
              </a:rPr>
              <a:t>over my work</a:t>
            </a:r>
            <a:r>
              <a:rPr lang="en-US" altLang="en-US" sz="2800" dirty="0" smtClean="0">
                <a:solidFill>
                  <a:schemeClr val="bg1"/>
                </a:solidFill>
                <a:latin typeface="Arial" charset="0"/>
                <a:cs typeface="Arial" charset="0"/>
              </a:rPr>
              <a:t>.</a:t>
            </a:r>
            <a:endParaRPr lang="en-US" altLang="en-US" sz="2800" dirty="0">
              <a:solidFill>
                <a:schemeClr val="bg1"/>
              </a:solidFill>
              <a:latin typeface="Arial" charset="0"/>
              <a:cs typeface="Arial" charset="0"/>
            </a:endParaRPr>
          </a:p>
        </p:txBody>
      </p:sp>
      <p:sp>
        <p:nvSpPr>
          <p:cNvPr id="12" name="Cloud Callout 11"/>
          <p:cNvSpPr/>
          <p:nvPr/>
        </p:nvSpPr>
        <p:spPr>
          <a:xfrm>
            <a:off x="4752510" y="2325271"/>
            <a:ext cx="3751262" cy="1963737"/>
          </a:xfrm>
          <a:prstGeom prst="cloudCallout">
            <a:avLst>
              <a:gd name="adj1" fmla="val 38231"/>
              <a:gd name="adj2" fmla="val 5981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a:spLocks noChangeArrowheads="1"/>
          </p:cNvSpPr>
          <p:nvPr/>
        </p:nvSpPr>
        <p:spPr bwMode="auto">
          <a:xfrm>
            <a:off x="5222228" y="2556588"/>
            <a:ext cx="29145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2400" dirty="0" smtClean="0">
                <a:solidFill>
                  <a:srgbClr val="000000"/>
                </a:solidFill>
                <a:latin typeface="Arial" charset="0"/>
                <a:cs typeface="Arial" charset="0"/>
              </a:rPr>
              <a:t>It doesn't </a:t>
            </a:r>
            <a:r>
              <a:rPr lang="en-US" altLang="en-US" sz="2400" dirty="0">
                <a:solidFill>
                  <a:srgbClr val="000000"/>
                </a:solidFill>
                <a:latin typeface="Arial" charset="0"/>
                <a:cs typeface="Arial" charset="0"/>
              </a:rPr>
              <a:t>matter what I do someone</a:t>
            </a:r>
          </a:p>
          <a:p>
            <a:pPr algn="ctr" eaLnBrk="1" fontAlgn="base" hangingPunct="1">
              <a:spcBef>
                <a:spcPct val="0"/>
              </a:spcBef>
              <a:spcAft>
                <a:spcPct val="0"/>
              </a:spcAft>
              <a:buFontTx/>
              <a:buNone/>
            </a:pPr>
            <a:r>
              <a:rPr lang="en-US" altLang="en-US" sz="2400" dirty="0">
                <a:solidFill>
                  <a:srgbClr val="000000"/>
                </a:solidFill>
                <a:latin typeface="Arial" charset="0"/>
                <a:cs typeface="Arial" charset="0"/>
              </a:rPr>
              <a:t> will always take it away.</a:t>
            </a:r>
            <a:br>
              <a:rPr lang="en-US" altLang="en-US" sz="2400" dirty="0">
                <a:solidFill>
                  <a:srgbClr val="000000"/>
                </a:solidFill>
                <a:latin typeface="Arial" charset="0"/>
                <a:cs typeface="Arial" charset="0"/>
              </a:rPr>
            </a:br>
            <a:endParaRPr lang="en-US" altLang="en-US" sz="2400" dirty="0">
              <a:solidFill>
                <a:srgbClr val="000000"/>
              </a:solidFill>
              <a:latin typeface="Arial" charset="0"/>
              <a:cs typeface="Arial" charset="0"/>
            </a:endParaRPr>
          </a:p>
        </p:txBody>
      </p:sp>
    </p:spTree>
    <p:extLst>
      <p:ext uri="{BB962C8B-B14F-4D97-AF65-F5344CB8AC3E}">
        <p14:creationId xmlns:p14="http://schemas.microsoft.com/office/powerpoint/2010/main" val="20884992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500"/>
                                        <p:tgtEl>
                                          <p:spTgt spid="10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Activity 2: Write, Turn, and Talk</a:t>
            </a:r>
            <a:endParaRPr lang="en-US" dirty="0"/>
          </a:p>
        </p:txBody>
      </p:sp>
      <p:sp>
        <p:nvSpPr>
          <p:cNvPr id="5" name="Content Placeholder 4"/>
          <p:cNvSpPr>
            <a:spLocks noGrp="1"/>
          </p:cNvSpPr>
          <p:nvPr>
            <p:ph idx="1"/>
          </p:nvPr>
        </p:nvSpPr>
        <p:spPr>
          <a:xfrm>
            <a:off x="1460809" y="1102540"/>
            <a:ext cx="7493619" cy="5136886"/>
          </a:xfrm>
        </p:spPr>
        <p:txBody>
          <a:bodyPr/>
          <a:lstStyle/>
          <a:p>
            <a:pPr marL="0" indent="0">
              <a:buNone/>
            </a:pPr>
            <a:r>
              <a:rPr lang="en-US" dirty="0" smtClean="0"/>
              <a:t>Discuss evidence of secondary trauma in your schools.</a:t>
            </a:r>
          </a:p>
          <a:p>
            <a:pPr marL="0" indent="0">
              <a:buNone/>
            </a:pPr>
            <a:endParaRPr lang="en-US" dirty="0"/>
          </a:p>
          <a:p>
            <a:pPr marL="0" indent="0">
              <a:buNone/>
            </a:pPr>
            <a:r>
              <a:rPr lang="en-US" dirty="0" smtClean="0"/>
              <a:t>What are some takeaways you wish to share with colleagues about trauma and its impact on perspective and perception?</a:t>
            </a:r>
            <a:endParaRPr lang="en-US" dirty="0"/>
          </a:p>
        </p:txBody>
      </p:sp>
    </p:spTree>
    <p:extLst>
      <p:ext uri="{BB962C8B-B14F-4D97-AF65-F5344CB8AC3E}">
        <p14:creationId xmlns:p14="http://schemas.microsoft.com/office/powerpoint/2010/main" val="1277457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 sz="3600" b="1" dirty="0">
                <a:latin typeface="Cambria"/>
                <a:ea typeface="Cambria"/>
                <a:cs typeface="Cambria"/>
                <a:sym typeface="Cambria"/>
              </a:rPr>
              <a:t>3 R’s of Being Truama Informed</a:t>
            </a:r>
            <a:endParaRPr lang="en-US" sz="3600" dirty="0"/>
          </a:p>
        </p:txBody>
      </p:sp>
      <p:grpSp>
        <p:nvGrpSpPr>
          <p:cNvPr id="4" name="Shape 890"/>
          <p:cNvGrpSpPr/>
          <p:nvPr/>
        </p:nvGrpSpPr>
        <p:grpSpPr>
          <a:xfrm>
            <a:off x="29308" y="990600"/>
            <a:ext cx="8839200" cy="5529139"/>
            <a:chOff x="-93939" y="2269"/>
            <a:chExt cx="11673322" cy="4643660"/>
          </a:xfrm>
        </p:grpSpPr>
        <p:sp>
          <p:nvSpPr>
            <p:cNvPr id="5" name="Shape 891"/>
            <p:cNvSpPr/>
            <p:nvPr/>
          </p:nvSpPr>
          <p:spPr>
            <a:xfrm rot="5400000">
              <a:off x="7274799" y="-2954154"/>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6" name="Shape 892"/>
            <p:cNvSpPr txBox="1"/>
            <p:nvPr/>
          </p:nvSpPr>
          <p:spPr>
            <a:xfrm>
              <a:off x="4168578" y="210563"/>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480"/>
                </a:spcBef>
                <a:spcAft>
                  <a:spcPts val="0"/>
                </a:spcAft>
                <a:buClr>
                  <a:prstClr val="black"/>
                </a:buClr>
                <a:buSzPct val="100000"/>
                <a:buFont typeface="Cambria"/>
                <a:buChar char="•"/>
                <a:tabLst/>
                <a:defRPr/>
              </a:pPr>
              <a:r>
                <a:rPr kumimoji="0" lang="en-US" sz="3199"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a</a:t>
              </a:r>
              <a:r>
                <a:rPr kumimoji="0" lang="en" sz="3199"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nd understanding trauma</a:t>
              </a:r>
            </a:p>
          </p:txBody>
        </p:sp>
        <p:sp>
          <p:nvSpPr>
            <p:cNvPr id="7" name="Shape 893"/>
            <p:cNvSpPr/>
            <p:nvPr/>
          </p:nvSpPr>
          <p:spPr>
            <a:xfrm>
              <a:off x="0" y="2269"/>
              <a:ext cx="4168578" cy="1497954"/>
            </a:xfrm>
            <a:prstGeom prst="roundRect">
              <a:avLst>
                <a:gd name="adj" fmla="val 16667"/>
              </a:avLst>
            </a:prstGeom>
            <a:solidFill>
              <a:srgbClr val="DBF5F9">
                <a:lumMod val="5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8" name="Shape 894"/>
            <p:cNvSpPr txBox="1"/>
            <p:nvPr/>
          </p:nvSpPr>
          <p:spPr>
            <a:xfrm>
              <a:off x="73123" y="75392"/>
              <a:ext cx="4022330"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Realizing</a:t>
              </a:r>
              <a:r>
                <a:rPr kumimoji="0" lang="en" sz="5098"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 </a:t>
              </a:r>
            </a:p>
          </p:txBody>
        </p:sp>
        <p:sp>
          <p:nvSpPr>
            <p:cNvPr id="9" name="Shape 895"/>
            <p:cNvSpPr/>
            <p:nvPr/>
          </p:nvSpPr>
          <p:spPr>
            <a:xfrm rot="5400000">
              <a:off x="7274799" y="-1381301"/>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0" name="Shape 896"/>
            <p:cNvSpPr txBox="1"/>
            <p:nvPr/>
          </p:nvSpPr>
          <p:spPr>
            <a:xfrm>
              <a:off x="4168578" y="1783416"/>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how trauma impacts students/staff</a:t>
              </a:r>
            </a:p>
          </p:txBody>
        </p:sp>
        <p:sp>
          <p:nvSpPr>
            <p:cNvPr id="11" name="Shape 897"/>
            <p:cNvSpPr/>
            <p:nvPr/>
          </p:nvSpPr>
          <p:spPr>
            <a:xfrm>
              <a:off x="0" y="1575121"/>
              <a:ext cx="4168578" cy="1497954"/>
            </a:xfrm>
            <a:prstGeom prst="roundRect">
              <a:avLst>
                <a:gd name="adj" fmla="val 16667"/>
              </a:avLst>
            </a:prstGeom>
            <a:solidFill>
              <a:srgbClr val="DBF5F9">
                <a:lumMod val="75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2" name="Shape 898"/>
            <p:cNvSpPr txBox="1"/>
            <p:nvPr/>
          </p:nvSpPr>
          <p:spPr>
            <a:xfrm>
              <a:off x="-77049" y="1642567"/>
              <a:ext cx="4322676"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Recognizing</a:t>
              </a:r>
            </a:p>
          </p:txBody>
        </p:sp>
        <p:sp>
          <p:nvSpPr>
            <p:cNvPr id="13" name="Shape 899"/>
            <p:cNvSpPr/>
            <p:nvPr/>
          </p:nvSpPr>
          <p:spPr>
            <a:xfrm rot="5400000">
              <a:off x="7210797" y="160347"/>
              <a:ext cx="1326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4" name="Shape 900"/>
            <p:cNvSpPr txBox="1"/>
            <p:nvPr/>
          </p:nvSpPr>
          <p:spPr>
            <a:xfrm>
              <a:off x="4168579" y="3447565"/>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a:t>
              </a:r>
              <a:r>
                <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y creating trauma informed environments</a:t>
              </a: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by adding to your tool kit</a:t>
              </a:r>
              <a:endPar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endPar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p:txBody>
        </p:sp>
        <p:sp>
          <p:nvSpPr>
            <p:cNvPr id="15" name="Shape 901"/>
            <p:cNvSpPr/>
            <p:nvPr/>
          </p:nvSpPr>
          <p:spPr>
            <a:xfrm>
              <a:off x="0" y="3147975"/>
              <a:ext cx="4168578" cy="1497954"/>
            </a:xfrm>
            <a:prstGeom prst="roundRect">
              <a:avLst>
                <a:gd name="adj" fmla="val 16667"/>
              </a:avLst>
            </a:prstGeom>
            <a:solidFill>
              <a:srgbClr val="DBF5F9">
                <a:lumMod val="9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6" name="Shape 902"/>
            <p:cNvSpPr txBox="1"/>
            <p:nvPr/>
          </p:nvSpPr>
          <p:spPr>
            <a:xfrm>
              <a:off x="-93939" y="3202567"/>
              <a:ext cx="4674817"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Responding</a:t>
              </a:r>
            </a:p>
          </p:txBody>
        </p:sp>
      </p:grpSp>
    </p:spTree>
    <p:extLst>
      <p:ext uri="{BB962C8B-B14F-4D97-AF65-F5344CB8AC3E}">
        <p14:creationId xmlns:p14="http://schemas.microsoft.com/office/powerpoint/2010/main" val="4076352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084941" y="563562"/>
            <a:ext cx="6802622" cy="5791200"/>
          </a:xfrm>
          <a:prstGeom prst="rect">
            <a:avLst/>
          </a:prstGeom>
        </p:spPr>
      </p:pic>
    </p:spTree>
    <p:extLst>
      <p:ext uri="{BB962C8B-B14F-4D97-AF65-F5344CB8AC3E}">
        <p14:creationId xmlns:p14="http://schemas.microsoft.com/office/powerpoint/2010/main" val="1994508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4479925" y="21431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en-US" altLang="en-US" sz="2400">
              <a:solidFill>
                <a:prstClr val="black"/>
              </a:solidFill>
              <a:latin typeface="Times New Roman" pitchFamily="18" charset="0"/>
              <a:ea typeface="ＭＳ Ｐゴシック" pitchFamily="34" charset="-128"/>
              <a:cs typeface="Arial" charset="0"/>
            </a:endParaRPr>
          </a:p>
        </p:txBody>
      </p:sp>
      <p:pic>
        <p:nvPicPr>
          <p:cNvPr id="257027" name="Picture 3" descr="Calvin"/>
          <p:cNvPicPr>
            <a:picLocks noChangeAspect="1" noChangeArrowheads="1"/>
          </p:cNvPicPr>
          <p:nvPr/>
        </p:nvPicPr>
        <p:blipFill rotWithShape="1">
          <a:blip r:embed="rId2">
            <a:extLst>
              <a:ext uri="{28A0092B-C50C-407E-A947-70E740481C1C}">
                <a14:useLocalDpi xmlns:a14="http://schemas.microsoft.com/office/drawing/2010/main" val="0"/>
              </a:ext>
            </a:extLst>
          </a:blip>
          <a:srcRect l="10042" t="4325" r="2231" b="3346"/>
          <a:stretch/>
        </p:blipFill>
        <p:spPr bwMode="auto">
          <a:xfrm>
            <a:off x="147710" y="214313"/>
            <a:ext cx="9224889" cy="698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70301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3"/>
          <a:stretch>
            <a:fillRect/>
          </a:stretch>
        </p:blipFill>
        <p:spPr>
          <a:xfrm>
            <a:off x="2905220" y="2745581"/>
            <a:ext cx="3543300" cy="2738438"/>
          </a:xfrm>
          <a:prstGeom prst="rect">
            <a:avLst/>
          </a:prstGeom>
        </p:spPr>
      </p:pic>
      <p:pic>
        <p:nvPicPr>
          <p:cNvPr id="998" name="Shape 998"/>
          <p:cNvPicPr preferRelativeResize="0"/>
          <p:nvPr/>
        </p:nvPicPr>
        <p:blipFill rotWithShape="1">
          <a:blip r:embed="rId4">
            <a:alphaModFix/>
          </a:blip>
          <a:srcRect/>
          <a:stretch/>
        </p:blipFill>
        <p:spPr>
          <a:xfrm>
            <a:off x="-2067" y="2362234"/>
            <a:ext cx="2907287" cy="3809338"/>
          </a:xfrm>
          <a:prstGeom prst="rect">
            <a:avLst/>
          </a:prstGeom>
          <a:noFill/>
          <a:ln>
            <a:noFill/>
          </a:ln>
        </p:spPr>
      </p:pic>
      <p:pic>
        <p:nvPicPr>
          <p:cNvPr id="2" name="Picture 1"/>
          <p:cNvPicPr>
            <a:picLocks noChangeAspect="1"/>
          </p:cNvPicPr>
          <p:nvPr/>
        </p:nvPicPr>
        <p:blipFill>
          <a:blip r:embed="rId5"/>
          <a:stretch>
            <a:fillRect/>
          </a:stretch>
        </p:blipFill>
        <p:spPr>
          <a:xfrm>
            <a:off x="6585507" y="228602"/>
            <a:ext cx="2019152" cy="4038303"/>
          </a:xfrm>
          <a:prstGeom prst="rect">
            <a:avLst/>
          </a:prstGeom>
        </p:spPr>
      </p:pic>
      <p:pic>
        <p:nvPicPr>
          <p:cNvPr id="5" name="Picture 4"/>
          <p:cNvPicPr>
            <a:picLocks noChangeAspect="1"/>
          </p:cNvPicPr>
          <p:nvPr/>
        </p:nvPicPr>
        <p:blipFill>
          <a:blip r:embed="rId6"/>
          <a:stretch>
            <a:fillRect/>
          </a:stretch>
        </p:blipFill>
        <p:spPr>
          <a:xfrm flipH="1">
            <a:off x="216157" y="2054113"/>
            <a:ext cx="2076592" cy="4438273"/>
          </a:xfrm>
          <a:prstGeom prst="rect">
            <a:avLst/>
          </a:prstGeom>
        </p:spPr>
      </p:pic>
      <p:pic>
        <p:nvPicPr>
          <p:cNvPr id="6" name="Picture 5"/>
          <p:cNvPicPr>
            <a:picLocks noChangeAspect="1"/>
          </p:cNvPicPr>
          <p:nvPr/>
        </p:nvPicPr>
        <p:blipFill>
          <a:blip r:embed="rId7"/>
          <a:stretch>
            <a:fillRect/>
          </a:stretch>
        </p:blipFill>
        <p:spPr>
          <a:xfrm>
            <a:off x="6405139" y="240501"/>
            <a:ext cx="2201408" cy="402640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5815" y="2663431"/>
            <a:ext cx="3632705" cy="2902737"/>
          </a:xfrm>
          <a:prstGeom prst="rect">
            <a:avLst/>
          </a:prstGeom>
        </p:spPr>
      </p:pic>
    </p:spTree>
    <p:extLst>
      <p:ext uri="{BB962C8B-B14F-4D97-AF65-F5344CB8AC3E}">
        <p14:creationId xmlns:p14="http://schemas.microsoft.com/office/powerpoint/2010/main" val="32965104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3" name="Shape 1143"/>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1145" name="Shape 1145"/>
          <p:cNvSpPr txBox="1"/>
          <p:nvPr/>
        </p:nvSpPr>
        <p:spPr>
          <a:xfrm>
            <a:off x="6758444" y="4155147"/>
            <a:ext cx="2321229" cy="646163"/>
          </a:xfrm>
          <a:prstGeom prst="rect">
            <a:avLst/>
          </a:prstGeom>
          <a:noFill/>
          <a:ln>
            <a:noFill/>
          </a:ln>
        </p:spPr>
        <p:txBody>
          <a:bodyPr lIns="91401" tIns="45688" rIns="91401" bIns="45688" anchor="t" anchorCtr="0">
            <a:noAutofit/>
          </a:bodyPr>
          <a:lstStyle/>
          <a:p>
            <a:pPr algn="ctr">
              <a:buSzPct val="25000"/>
            </a:pPr>
            <a:r>
              <a:rPr lang="en" sz="3600" dirty="0">
                <a:solidFill>
                  <a:schemeClr val="bg1"/>
                </a:solidFill>
                <a:latin typeface="Cambria"/>
                <a:ea typeface="Cambria"/>
                <a:cs typeface="Cambria"/>
                <a:sym typeface="Cambria"/>
              </a:rPr>
              <a:t>Instinctive</a:t>
            </a:r>
          </a:p>
          <a:p>
            <a:pPr algn="ctr">
              <a:buSzPct val="25000"/>
            </a:pPr>
            <a:r>
              <a:rPr lang="en" sz="3600" dirty="0">
                <a:solidFill>
                  <a:schemeClr val="bg1"/>
                </a:solidFill>
                <a:latin typeface="Cambria"/>
                <a:ea typeface="Cambria"/>
                <a:cs typeface="Cambria"/>
                <a:sym typeface="Cambria"/>
              </a:rPr>
              <a:t> Brain</a:t>
            </a:r>
          </a:p>
        </p:txBody>
      </p:sp>
      <p:cxnSp>
        <p:nvCxnSpPr>
          <p:cNvPr id="1146" name="Shape 1146"/>
          <p:cNvCxnSpPr/>
          <p:nvPr/>
        </p:nvCxnSpPr>
        <p:spPr>
          <a:xfrm flipH="1" flipV="1">
            <a:off x="6019800" y="3581400"/>
            <a:ext cx="837604" cy="573726"/>
          </a:xfrm>
          <a:prstGeom prst="straightConnector1">
            <a:avLst/>
          </a:prstGeom>
          <a:noFill/>
          <a:ln w="25400" cap="flat" cmpd="sng">
            <a:solidFill>
              <a:srgbClr val="FF0000"/>
            </a:solidFill>
            <a:prstDash val="solid"/>
            <a:miter/>
            <a:headEnd type="none" w="med" len="med"/>
            <a:tailEnd type="triangle" w="lg" len="lg"/>
          </a:ln>
        </p:spPr>
      </p:cxnSp>
      <p:sp>
        <p:nvSpPr>
          <p:cNvPr id="1147" name="Shape 1147"/>
          <p:cNvSpPr txBox="1"/>
          <p:nvPr/>
        </p:nvSpPr>
        <p:spPr>
          <a:xfrm>
            <a:off x="6471259" y="1450293"/>
            <a:ext cx="2895600" cy="646163"/>
          </a:xfrm>
          <a:prstGeom prst="rect">
            <a:avLst/>
          </a:prstGeom>
          <a:noFill/>
          <a:ln>
            <a:noFill/>
          </a:ln>
        </p:spPr>
        <p:txBody>
          <a:bodyPr lIns="91401" tIns="45688" rIns="91401" bIns="45688" anchor="t" anchorCtr="0">
            <a:noAutofit/>
          </a:bodyPr>
          <a:lstStyle/>
          <a:p>
            <a:pPr algn="ctr">
              <a:buSzPct val="25000"/>
            </a:pPr>
            <a:r>
              <a:rPr lang="en" sz="3600" dirty="0">
                <a:solidFill>
                  <a:schemeClr val="bg1"/>
                </a:solidFill>
                <a:latin typeface="Cambria"/>
                <a:ea typeface="Cambria"/>
                <a:cs typeface="Cambria"/>
                <a:sym typeface="Cambria"/>
              </a:rPr>
              <a:t>Emotional </a:t>
            </a:r>
          </a:p>
          <a:p>
            <a:pPr algn="ctr">
              <a:buSzPct val="25000"/>
            </a:pPr>
            <a:r>
              <a:rPr lang="en" sz="3600" dirty="0">
                <a:solidFill>
                  <a:schemeClr val="bg1"/>
                </a:solidFill>
                <a:latin typeface="Cambria"/>
                <a:ea typeface="Cambria"/>
                <a:cs typeface="Cambria"/>
                <a:sym typeface="Cambria"/>
              </a:rPr>
              <a:t>Brain</a:t>
            </a:r>
          </a:p>
        </p:txBody>
      </p:sp>
      <p:cxnSp>
        <p:nvCxnSpPr>
          <p:cNvPr id="1148" name="Shape 1148"/>
          <p:cNvCxnSpPr/>
          <p:nvPr/>
        </p:nvCxnSpPr>
        <p:spPr>
          <a:xfrm flipH="1">
            <a:off x="4971852" y="2362200"/>
            <a:ext cx="2343348" cy="609709"/>
          </a:xfrm>
          <a:prstGeom prst="straightConnector1">
            <a:avLst/>
          </a:prstGeom>
          <a:noFill/>
          <a:ln w="31750" cap="flat" cmpd="sng">
            <a:solidFill>
              <a:srgbClr val="FF0000"/>
            </a:solidFill>
            <a:prstDash val="solid"/>
            <a:miter/>
            <a:headEnd type="none" w="med" len="med"/>
            <a:tailEnd type="triangle" w="lg" len="lg"/>
          </a:ln>
        </p:spPr>
      </p:cxnSp>
      <p:sp>
        <p:nvSpPr>
          <p:cNvPr id="1149" name="Shape 1149"/>
          <p:cNvSpPr txBox="1"/>
          <p:nvPr/>
        </p:nvSpPr>
        <p:spPr>
          <a:xfrm>
            <a:off x="435429" y="1001069"/>
            <a:ext cx="1982148" cy="646163"/>
          </a:xfrm>
          <a:prstGeom prst="rect">
            <a:avLst/>
          </a:prstGeom>
          <a:noFill/>
          <a:ln>
            <a:noFill/>
          </a:ln>
        </p:spPr>
        <p:txBody>
          <a:bodyPr lIns="91401" tIns="45688" rIns="91401" bIns="45688" anchor="t" anchorCtr="0">
            <a:noAutofit/>
          </a:bodyPr>
          <a:lstStyle/>
          <a:p>
            <a:pPr>
              <a:buSzPct val="25000"/>
            </a:pPr>
            <a:r>
              <a:rPr lang="en" sz="3600" dirty="0">
                <a:solidFill>
                  <a:schemeClr val="bg1"/>
                </a:solidFill>
                <a:latin typeface="Cambria"/>
                <a:ea typeface="Cambria"/>
                <a:cs typeface="Cambria"/>
                <a:sym typeface="Cambria"/>
              </a:rPr>
              <a:t>Thinking </a:t>
            </a:r>
          </a:p>
          <a:p>
            <a:pPr algn="ctr">
              <a:buSzPct val="25000"/>
            </a:pPr>
            <a:r>
              <a:rPr lang="en" sz="3600" dirty="0">
                <a:solidFill>
                  <a:schemeClr val="bg1"/>
                </a:solidFill>
                <a:latin typeface="Cambria"/>
                <a:ea typeface="Cambria"/>
                <a:cs typeface="Cambria"/>
                <a:sym typeface="Cambria"/>
              </a:rPr>
              <a:t>Brain</a:t>
            </a:r>
          </a:p>
        </p:txBody>
      </p:sp>
      <p:cxnSp>
        <p:nvCxnSpPr>
          <p:cNvPr id="1150" name="Shape 1150"/>
          <p:cNvCxnSpPr/>
          <p:nvPr/>
        </p:nvCxnSpPr>
        <p:spPr>
          <a:xfrm>
            <a:off x="1981200" y="1600200"/>
            <a:ext cx="1820287" cy="504130"/>
          </a:xfrm>
          <a:prstGeom prst="straightConnector1">
            <a:avLst/>
          </a:prstGeom>
          <a:noFill/>
          <a:ln w="25400" cap="flat" cmpd="sng">
            <a:solidFill>
              <a:srgbClr val="FF0000"/>
            </a:solidFill>
            <a:prstDash val="solid"/>
            <a:miter/>
            <a:headEnd type="none" w="med" len="med"/>
            <a:tailEnd type="triangle" w="lg" len="lg"/>
          </a:ln>
        </p:spPr>
      </p:cxn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61499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 grpId="0"/>
      <p:bldP spid="1145" grpId="1"/>
      <p:bldP spid="1147" grpId="0"/>
      <p:bldP spid="11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Signal</a:t>
            </a:r>
          </a:p>
        </p:txBody>
      </p:sp>
      <p:sp>
        <p:nvSpPr>
          <p:cNvPr id="2" name="Footer Placeholder 1"/>
          <p:cNvSpPr>
            <a:spLocks noGrp="1"/>
          </p:cNvSpPr>
          <p:nvPr>
            <p:ph type="ftr" sz="quarter" idx="4294967295"/>
          </p:nvPr>
        </p:nvSpPr>
        <p:spPr/>
        <p:txBody>
          <a:bodyPr/>
          <a:lstStyle/>
          <a:p>
            <a:fld id="{757A2F4E-5D54-B04B-91BD-7E78EE1FE9FD}" type="slidenum">
              <a:rPr lang="en-US" smtClean="0">
                <a:solidFill>
                  <a:prstClr val="black"/>
                </a:solidFill>
              </a:rPr>
              <a:pPr/>
              <a:t>3</a:t>
            </a:fld>
            <a:endParaRPr lang="en-US" dirty="0">
              <a:solidFill>
                <a:prstClr val="black"/>
              </a:solidFill>
            </a:endParaRPr>
          </a:p>
        </p:txBody>
      </p:sp>
      <p:pic>
        <p:nvPicPr>
          <p:cNvPr id="1026" name="Picture 2" descr="Image result for hand rais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5690" b="6981"/>
          <a:stretch/>
        </p:blipFill>
        <p:spPr bwMode="auto">
          <a:xfrm>
            <a:off x="2040555" y="1634054"/>
            <a:ext cx="5061611" cy="442023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0642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143500" y="2514600"/>
            <a:ext cx="2514600" cy="369332"/>
          </a:xfrm>
          <a:prstGeom prst="rect">
            <a:avLst/>
          </a:prstGeom>
          <a:noFill/>
        </p:spPr>
        <p:txBody>
          <a:bodyPr wrap="square" rtlCol="0">
            <a:spAutoFit/>
          </a:bodyPr>
          <a:lstStyle/>
          <a:p>
            <a:endParaRPr lang="en-US"/>
          </a:p>
        </p:txBody>
      </p:sp>
      <p:pic>
        <p:nvPicPr>
          <p:cNvPr id="5" name="Picture 4"/>
          <p:cNvPicPr>
            <a:picLocks noChangeAspect="1"/>
          </p:cNvPicPr>
          <p:nvPr/>
        </p:nvPicPr>
        <p:blipFill>
          <a:blip r:embed="rId3"/>
          <a:stretch>
            <a:fillRect/>
          </a:stretch>
        </p:blipFill>
        <p:spPr>
          <a:xfrm>
            <a:off x="4514850" y="1"/>
            <a:ext cx="4629150" cy="6857999"/>
          </a:xfrm>
          <a:prstGeom prst="rect">
            <a:avLst/>
          </a:prstGeom>
        </p:spPr>
      </p:pic>
      <p:sp>
        <p:nvSpPr>
          <p:cNvPr id="8" name="TextBox 7"/>
          <p:cNvSpPr txBox="1"/>
          <p:nvPr/>
        </p:nvSpPr>
        <p:spPr>
          <a:xfrm>
            <a:off x="4114800" y="457200"/>
            <a:ext cx="400050" cy="381000"/>
          </a:xfrm>
          <a:prstGeom prst="rect">
            <a:avLst/>
          </a:prstGeom>
          <a:solidFill>
            <a:schemeClr val="tx1"/>
          </a:solidFill>
        </p:spPr>
        <p:txBody>
          <a:bodyPr wrap="square" rtlCol="0">
            <a:spAutoFit/>
          </a:bodyPr>
          <a:lstStyle/>
          <a:p>
            <a:endParaRPr lang="en-US" dirty="0"/>
          </a:p>
        </p:txBody>
      </p:sp>
      <p:sp>
        <p:nvSpPr>
          <p:cNvPr id="9" name="TextBox 8"/>
          <p:cNvSpPr txBox="1"/>
          <p:nvPr/>
        </p:nvSpPr>
        <p:spPr>
          <a:xfrm>
            <a:off x="4114800" y="6019800"/>
            <a:ext cx="400050" cy="381000"/>
          </a:xfrm>
          <a:prstGeom prst="rect">
            <a:avLst/>
          </a:prstGeom>
          <a:solidFill>
            <a:schemeClr val="tx1"/>
          </a:solidFill>
        </p:spPr>
        <p:txBody>
          <a:bodyPr wrap="square" rtlCol="0">
            <a:spAutoFit/>
          </a:bodyPr>
          <a:lstStyle/>
          <a:p>
            <a:endParaRPr lang="en-US" dirty="0"/>
          </a:p>
        </p:txBody>
      </p:sp>
      <p:sp>
        <p:nvSpPr>
          <p:cNvPr id="10" name="TextBox 9"/>
          <p:cNvSpPr txBox="1"/>
          <p:nvPr/>
        </p:nvSpPr>
        <p:spPr>
          <a:xfrm>
            <a:off x="0" y="537811"/>
            <a:ext cx="1428750" cy="369332"/>
          </a:xfrm>
          <a:prstGeom prst="rect">
            <a:avLst/>
          </a:prstGeom>
          <a:solidFill>
            <a:schemeClr val="tx1"/>
          </a:solidFill>
        </p:spPr>
        <p:txBody>
          <a:bodyPr wrap="square" rtlCol="0">
            <a:spAutoFit/>
          </a:bodyPr>
          <a:lstStyle/>
          <a:p>
            <a:endParaRPr lang="en-US" dirty="0"/>
          </a:p>
        </p:txBody>
      </p:sp>
      <p:sp>
        <p:nvSpPr>
          <p:cNvPr id="3" name="TextBox 2"/>
          <p:cNvSpPr txBox="1"/>
          <p:nvPr/>
        </p:nvSpPr>
        <p:spPr>
          <a:xfrm>
            <a:off x="7128510" y="6488668"/>
            <a:ext cx="1981200" cy="369332"/>
          </a:xfrm>
          <a:prstGeom prst="rect">
            <a:avLst/>
          </a:prstGeom>
          <a:noFill/>
        </p:spPr>
        <p:txBody>
          <a:bodyPr wrap="square" rtlCol="0">
            <a:spAutoFit/>
          </a:bodyPr>
          <a:lstStyle/>
          <a:p>
            <a:r>
              <a:rPr lang="en-US" dirty="0" smtClean="0"/>
              <a:t>Dr. James Henry</a:t>
            </a:r>
            <a:endParaRPr lang="en-US" dirty="0"/>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8784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315" y="876415"/>
            <a:ext cx="3719765" cy="6044072"/>
          </a:xfrm>
          <a:prstGeom prst="rect">
            <a:avLst/>
          </a:prstGeom>
        </p:spPr>
      </p:pic>
      <p:sp>
        <p:nvSpPr>
          <p:cNvPr id="10" name="Freeform 9"/>
          <p:cNvSpPr/>
          <p:nvPr/>
        </p:nvSpPr>
        <p:spPr>
          <a:xfrm>
            <a:off x="2840316" y="4796645"/>
            <a:ext cx="2885570" cy="790923"/>
          </a:xfrm>
          <a:custGeom>
            <a:avLst/>
            <a:gdLst>
              <a:gd name="connsiteX0" fmla="*/ 25767 w 3353167"/>
              <a:gd name="connsiteY0" fmla="*/ 469956 h 1282756"/>
              <a:gd name="connsiteX1" fmla="*/ 13067 w 3353167"/>
              <a:gd name="connsiteY1" fmla="*/ 533456 h 1282756"/>
              <a:gd name="connsiteX2" fmla="*/ 367 w 3353167"/>
              <a:gd name="connsiteY2" fmla="*/ 584256 h 1282756"/>
              <a:gd name="connsiteX3" fmla="*/ 13067 w 3353167"/>
              <a:gd name="connsiteY3" fmla="*/ 1092256 h 1282756"/>
              <a:gd name="connsiteX4" fmla="*/ 51167 w 3353167"/>
              <a:gd name="connsiteY4" fmla="*/ 1104956 h 1282756"/>
              <a:gd name="connsiteX5" fmla="*/ 152767 w 3353167"/>
              <a:gd name="connsiteY5" fmla="*/ 1117656 h 1282756"/>
              <a:gd name="connsiteX6" fmla="*/ 305167 w 3353167"/>
              <a:gd name="connsiteY6" fmla="*/ 1155756 h 1282756"/>
              <a:gd name="connsiteX7" fmla="*/ 394067 w 3353167"/>
              <a:gd name="connsiteY7" fmla="*/ 1193856 h 1282756"/>
              <a:gd name="connsiteX8" fmla="*/ 432167 w 3353167"/>
              <a:gd name="connsiteY8" fmla="*/ 1219256 h 1282756"/>
              <a:gd name="connsiteX9" fmla="*/ 495667 w 3353167"/>
              <a:gd name="connsiteY9" fmla="*/ 1244656 h 1282756"/>
              <a:gd name="connsiteX10" fmla="*/ 635367 w 3353167"/>
              <a:gd name="connsiteY10" fmla="*/ 1282756 h 1282756"/>
              <a:gd name="connsiteX11" fmla="*/ 1003667 w 3353167"/>
              <a:gd name="connsiteY11" fmla="*/ 1270056 h 1282756"/>
              <a:gd name="connsiteX12" fmla="*/ 1232267 w 3353167"/>
              <a:gd name="connsiteY12" fmla="*/ 1231956 h 1282756"/>
              <a:gd name="connsiteX13" fmla="*/ 1359267 w 3353167"/>
              <a:gd name="connsiteY13" fmla="*/ 1219256 h 1282756"/>
              <a:gd name="connsiteX14" fmla="*/ 1397367 w 3353167"/>
              <a:gd name="connsiteY14" fmla="*/ 1206556 h 1282756"/>
              <a:gd name="connsiteX15" fmla="*/ 1702167 w 3353167"/>
              <a:gd name="connsiteY15" fmla="*/ 1181156 h 1282756"/>
              <a:gd name="connsiteX16" fmla="*/ 2616567 w 3353167"/>
              <a:gd name="connsiteY16" fmla="*/ 1168456 h 1282756"/>
              <a:gd name="connsiteX17" fmla="*/ 2705467 w 3353167"/>
              <a:gd name="connsiteY17" fmla="*/ 1155756 h 1282756"/>
              <a:gd name="connsiteX18" fmla="*/ 2832467 w 3353167"/>
              <a:gd name="connsiteY18" fmla="*/ 1117656 h 1282756"/>
              <a:gd name="connsiteX19" fmla="*/ 2972167 w 3353167"/>
              <a:gd name="connsiteY19" fmla="*/ 1104956 h 1282756"/>
              <a:gd name="connsiteX20" fmla="*/ 3048367 w 3353167"/>
              <a:gd name="connsiteY20" fmla="*/ 1092256 h 1282756"/>
              <a:gd name="connsiteX21" fmla="*/ 3302367 w 3353167"/>
              <a:gd name="connsiteY21" fmla="*/ 1079556 h 1282756"/>
              <a:gd name="connsiteX22" fmla="*/ 3353167 w 3353167"/>
              <a:gd name="connsiteY22" fmla="*/ 863656 h 1282756"/>
              <a:gd name="connsiteX23" fmla="*/ 3340467 w 3353167"/>
              <a:gd name="connsiteY23" fmla="*/ 279456 h 1282756"/>
              <a:gd name="connsiteX24" fmla="*/ 3289667 w 3353167"/>
              <a:gd name="connsiteY24" fmla="*/ 114356 h 1282756"/>
              <a:gd name="connsiteX25" fmla="*/ 3251567 w 3353167"/>
              <a:gd name="connsiteY25" fmla="*/ 88956 h 1282756"/>
              <a:gd name="connsiteX26" fmla="*/ 3175367 w 3353167"/>
              <a:gd name="connsiteY26" fmla="*/ 63556 h 1282756"/>
              <a:gd name="connsiteX27" fmla="*/ 3137267 w 3353167"/>
              <a:gd name="connsiteY27" fmla="*/ 25456 h 1282756"/>
              <a:gd name="connsiteX28" fmla="*/ 2972167 w 3353167"/>
              <a:gd name="connsiteY28" fmla="*/ 50856 h 1282756"/>
              <a:gd name="connsiteX29" fmla="*/ 2921367 w 3353167"/>
              <a:gd name="connsiteY29" fmla="*/ 76256 h 1282756"/>
              <a:gd name="connsiteX30" fmla="*/ 2807067 w 3353167"/>
              <a:gd name="connsiteY30" fmla="*/ 127056 h 1282756"/>
              <a:gd name="connsiteX31" fmla="*/ 2730867 w 3353167"/>
              <a:gd name="connsiteY31" fmla="*/ 177856 h 1282756"/>
              <a:gd name="connsiteX32" fmla="*/ 2451467 w 3353167"/>
              <a:gd name="connsiteY32" fmla="*/ 165156 h 1282756"/>
              <a:gd name="connsiteX33" fmla="*/ 2375267 w 3353167"/>
              <a:gd name="connsiteY33" fmla="*/ 127056 h 1282756"/>
              <a:gd name="connsiteX34" fmla="*/ 2286367 w 3353167"/>
              <a:gd name="connsiteY34" fmla="*/ 101656 h 1282756"/>
              <a:gd name="connsiteX35" fmla="*/ 2222867 w 3353167"/>
              <a:gd name="connsiteY35" fmla="*/ 88956 h 1282756"/>
              <a:gd name="connsiteX36" fmla="*/ 1740267 w 3353167"/>
              <a:gd name="connsiteY36" fmla="*/ 76256 h 1282756"/>
              <a:gd name="connsiteX37" fmla="*/ 1664067 w 3353167"/>
              <a:gd name="connsiteY37" fmla="*/ 63556 h 1282756"/>
              <a:gd name="connsiteX38" fmla="*/ 1613267 w 3353167"/>
              <a:gd name="connsiteY38" fmla="*/ 50856 h 1282756"/>
              <a:gd name="connsiteX39" fmla="*/ 1549767 w 3353167"/>
              <a:gd name="connsiteY39" fmla="*/ 38156 h 1282756"/>
              <a:gd name="connsiteX40" fmla="*/ 1460867 w 3353167"/>
              <a:gd name="connsiteY40" fmla="*/ 56 h 1282756"/>
              <a:gd name="connsiteX41" fmla="*/ 1346567 w 3353167"/>
              <a:gd name="connsiteY41" fmla="*/ 38156 h 1282756"/>
              <a:gd name="connsiteX42" fmla="*/ 1308467 w 3353167"/>
              <a:gd name="connsiteY42" fmla="*/ 50856 h 1282756"/>
              <a:gd name="connsiteX43" fmla="*/ 1168767 w 3353167"/>
              <a:gd name="connsiteY43" fmla="*/ 76256 h 1282756"/>
              <a:gd name="connsiteX44" fmla="*/ 1117967 w 3353167"/>
              <a:gd name="connsiteY44" fmla="*/ 101656 h 1282756"/>
              <a:gd name="connsiteX45" fmla="*/ 1041767 w 3353167"/>
              <a:gd name="connsiteY45" fmla="*/ 152456 h 1282756"/>
              <a:gd name="connsiteX46" fmla="*/ 825867 w 3353167"/>
              <a:gd name="connsiteY46" fmla="*/ 190556 h 1282756"/>
              <a:gd name="connsiteX47" fmla="*/ 394067 w 3353167"/>
              <a:gd name="connsiteY47" fmla="*/ 203256 h 1282756"/>
              <a:gd name="connsiteX48" fmla="*/ 305167 w 3353167"/>
              <a:gd name="connsiteY48" fmla="*/ 228656 h 1282756"/>
              <a:gd name="connsiteX49" fmla="*/ 178167 w 3353167"/>
              <a:gd name="connsiteY49" fmla="*/ 266756 h 1282756"/>
              <a:gd name="connsiteX50" fmla="*/ 140067 w 3353167"/>
              <a:gd name="connsiteY50" fmla="*/ 279456 h 1282756"/>
              <a:gd name="connsiteX51" fmla="*/ 101967 w 3353167"/>
              <a:gd name="connsiteY51" fmla="*/ 292156 h 1282756"/>
              <a:gd name="connsiteX52" fmla="*/ 63867 w 3353167"/>
              <a:gd name="connsiteY52" fmla="*/ 317556 h 1282756"/>
              <a:gd name="connsiteX53" fmla="*/ 51167 w 3353167"/>
              <a:gd name="connsiteY53" fmla="*/ 381056 h 1282756"/>
              <a:gd name="connsiteX54" fmla="*/ 38467 w 3353167"/>
              <a:gd name="connsiteY54" fmla="*/ 419156 h 128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53167" h="1282756">
                <a:moveTo>
                  <a:pt x="25767" y="469956"/>
                </a:moveTo>
                <a:cubicBezTo>
                  <a:pt x="21534" y="491123"/>
                  <a:pt x="17750" y="512384"/>
                  <a:pt x="13067" y="533456"/>
                </a:cubicBezTo>
                <a:cubicBezTo>
                  <a:pt x="9281" y="550495"/>
                  <a:pt x="367" y="566802"/>
                  <a:pt x="367" y="584256"/>
                </a:cubicBezTo>
                <a:cubicBezTo>
                  <a:pt x="367" y="753642"/>
                  <a:pt x="-3380" y="923670"/>
                  <a:pt x="13067" y="1092256"/>
                </a:cubicBezTo>
                <a:cubicBezTo>
                  <a:pt x="14367" y="1105580"/>
                  <a:pt x="37996" y="1102561"/>
                  <a:pt x="51167" y="1104956"/>
                </a:cubicBezTo>
                <a:cubicBezTo>
                  <a:pt x="84747" y="1111061"/>
                  <a:pt x="118980" y="1112829"/>
                  <a:pt x="152767" y="1117656"/>
                </a:cubicBezTo>
                <a:cubicBezTo>
                  <a:pt x="189124" y="1122850"/>
                  <a:pt x="273424" y="1134594"/>
                  <a:pt x="305167" y="1155756"/>
                </a:cubicBezTo>
                <a:cubicBezTo>
                  <a:pt x="357790" y="1190838"/>
                  <a:pt x="328459" y="1177454"/>
                  <a:pt x="394067" y="1193856"/>
                </a:cubicBezTo>
                <a:cubicBezTo>
                  <a:pt x="406767" y="1202323"/>
                  <a:pt x="418515" y="1212430"/>
                  <a:pt x="432167" y="1219256"/>
                </a:cubicBezTo>
                <a:cubicBezTo>
                  <a:pt x="452557" y="1229451"/>
                  <a:pt x="474242" y="1236865"/>
                  <a:pt x="495667" y="1244656"/>
                </a:cubicBezTo>
                <a:cubicBezTo>
                  <a:pt x="574442" y="1273301"/>
                  <a:pt x="560047" y="1267692"/>
                  <a:pt x="635367" y="1282756"/>
                </a:cubicBezTo>
                <a:cubicBezTo>
                  <a:pt x="758134" y="1278523"/>
                  <a:pt x="881270" y="1280473"/>
                  <a:pt x="1003667" y="1270056"/>
                </a:cubicBezTo>
                <a:cubicBezTo>
                  <a:pt x="1080640" y="1263505"/>
                  <a:pt x="1155399" y="1239643"/>
                  <a:pt x="1232267" y="1231956"/>
                </a:cubicBezTo>
                <a:lnTo>
                  <a:pt x="1359267" y="1219256"/>
                </a:lnTo>
                <a:cubicBezTo>
                  <a:pt x="1371967" y="1215023"/>
                  <a:pt x="1384299" y="1209460"/>
                  <a:pt x="1397367" y="1206556"/>
                </a:cubicBezTo>
                <a:cubicBezTo>
                  <a:pt x="1492467" y="1185423"/>
                  <a:pt x="1614948" y="1183094"/>
                  <a:pt x="1702167" y="1181156"/>
                </a:cubicBezTo>
                <a:lnTo>
                  <a:pt x="2616567" y="1168456"/>
                </a:lnTo>
                <a:cubicBezTo>
                  <a:pt x="2646200" y="1164223"/>
                  <a:pt x="2676299" y="1162487"/>
                  <a:pt x="2705467" y="1155756"/>
                </a:cubicBezTo>
                <a:cubicBezTo>
                  <a:pt x="2754856" y="1144358"/>
                  <a:pt x="2783966" y="1124123"/>
                  <a:pt x="2832467" y="1117656"/>
                </a:cubicBezTo>
                <a:cubicBezTo>
                  <a:pt x="2878816" y="1111476"/>
                  <a:pt x="2925729" y="1110419"/>
                  <a:pt x="2972167" y="1104956"/>
                </a:cubicBezTo>
                <a:cubicBezTo>
                  <a:pt x="2997741" y="1101947"/>
                  <a:pt x="3022692" y="1094231"/>
                  <a:pt x="3048367" y="1092256"/>
                </a:cubicBezTo>
                <a:cubicBezTo>
                  <a:pt x="3132890" y="1085754"/>
                  <a:pt x="3217700" y="1083789"/>
                  <a:pt x="3302367" y="1079556"/>
                </a:cubicBezTo>
                <a:cubicBezTo>
                  <a:pt x="3351260" y="932877"/>
                  <a:pt x="3335486" y="1005107"/>
                  <a:pt x="3353167" y="863656"/>
                </a:cubicBezTo>
                <a:cubicBezTo>
                  <a:pt x="3348934" y="668923"/>
                  <a:pt x="3350887" y="473956"/>
                  <a:pt x="3340467" y="279456"/>
                </a:cubicBezTo>
                <a:cubicBezTo>
                  <a:pt x="3337989" y="233192"/>
                  <a:pt x="3329852" y="154541"/>
                  <a:pt x="3289667" y="114356"/>
                </a:cubicBezTo>
                <a:cubicBezTo>
                  <a:pt x="3278874" y="103563"/>
                  <a:pt x="3265515" y="95155"/>
                  <a:pt x="3251567" y="88956"/>
                </a:cubicBezTo>
                <a:cubicBezTo>
                  <a:pt x="3227101" y="78082"/>
                  <a:pt x="3175367" y="63556"/>
                  <a:pt x="3175367" y="63556"/>
                </a:cubicBezTo>
                <a:cubicBezTo>
                  <a:pt x="3162667" y="50856"/>
                  <a:pt x="3154938" y="28669"/>
                  <a:pt x="3137267" y="25456"/>
                </a:cubicBezTo>
                <a:cubicBezTo>
                  <a:pt x="3113103" y="21062"/>
                  <a:pt x="3006613" y="43967"/>
                  <a:pt x="2972167" y="50856"/>
                </a:cubicBezTo>
                <a:cubicBezTo>
                  <a:pt x="2955234" y="59323"/>
                  <a:pt x="2938667" y="68567"/>
                  <a:pt x="2921367" y="76256"/>
                </a:cubicBezTo>
                <a:cubicBezTo>
                  <a:pt x="2895010" y="87970"/>
                  <a:pt x="2832814" y="108665"/>
                  <a:pt x="2807067" y="127056"/>
                </a:cubicBezTo>
                <a:cubicBezTo>
                  <a:pt x="2723826" y="186514"/>
                  <a:pt x="2812596" y="150613"/>
                  <a:pt x="2730867" y="177856"/>
                </a:cubicBezTo>
                <a:cubicBezTo>
                  <a:pt x="2637734" y="173623"/>
                  <a:pt x="2544400" y="172591"/>
                  <a:pt x="2451467" y="165156"/>
                </a:cubicBezTo>
                <a:cubicBezTo>
                  <a:pt x="2413465" y="162116"/>
                  <a:pt x="2407884" y="143365"/>
                  <a:pt x="2375267" y="127056"/>
                </a:cubicBezTo>
                <a:cubicBezTo>
                  <a:pt x="2358296" y="118570"/>
                  <a:pt x="2301016" y="104911"/>
                  <a:pt x="2286367" y="101656"/>
                </a:cubicBezTo>
                <a:cubicBezTo>
                  <a:pt x="2265295" y="96973"/>
                  <a:pt x="2244430" y="89959"/>
                  <a:pt x="2222867" y="88956"/>
                </a:cubicBezTo>
                <a:cubicBezTo>
                  <a:pt x="2062118" y="81479"/>
                  <a:pt x="1901134" y="80489"/>
                  <a:pt x="1740267" y="76256"/>
                </a:cubicBezTo>
                <a:cubicBezTo>
                  <a:pt x="1714867" y="72023"/>
                  <a:pt x="1689317" y="68606"/>
                  <a:pt x="1664067" y="63556"/>
                </a:cubicBezTo>
                <a:cubicBezTo>
                  <a:pt x="1646951" y="60133"/>
                  <a:pt x="1630306" y="54642"/>
                  <a:pt x="1613267" y="50856"/>
                </a:cubicBezTo>
                <a:cubicBezTo>
                  <a:pt x="1592195" y="46173"/>
                  <a:pt x="1570934" y="42389"/>
                  <a:pt x="1549767" y="38156"/>
                </a:cubicBezTo>
                <a:cubicBezTo>
                  <a:pt x="1544653" y="35599"/>
                  <a:pt x="1476156" y="-1643"/>
                  <a:pt x="1460867" y="56"/>
                </a:cubicBezTo>
                <a:lnTo>
                  <a:pt x="1346567" y="38156"/>
                </a:lnTo>
                <a:cubicBezTo>
                  <a:pt x="1333867" y="42389"/>
                  <a:pt x="1321719" y="48963"/>
                  <a:pt x="1308467" y="50856"/>
                </a:cubicBezTo>
                <a:cubicBezTo>
                  <a:pt x="1276017" y="55492"/>
                  <a:pt x="1205616" y="62437"/>
                  <a:pt x="1168767" y="76256"/>
                </a:cubicBezTo>
                <a:cubicBezTo>
                  <a:pt x="1151040" y="82903"/>
                  <a:pt x="1134900" y="93189"/>
                  <a:pt x="1117967" y="101656"/>
                </a:cubicBezTo>
                <a:cubicBezTo>
                  <a:pt x="1084479" y="151888"/>
                  <a:pt x="1105552" y="138788"/>
                  <a:pt x="1041767" y="152456"/>
                </a:cubicBezTo>
                <a:cubicBezTo>
                  <a:pt x="1006825" y="159944"/>
                  <a:pt x="873322" y="188241"/>
                  <a:pt x="825867" y="190556"/>
                </a:cubicBezTo>
                <a:cubicBezTo>
                  <a:pt x="682042" y="197572"/>
                  <a:pt x="538000" y="199023"/>
                  <a:pt x="394067" y="203256"/>
                </a:cubicBezTo>
                <a:cubicBezTo>
                  <a:pt x="235258" y="242958"/>
                  <a:pt x="432704" y="192217"/>
                  <a:pt x="305167" y="228656"/>
                </a:cubicBezTo>
                <a:cubicBezTo>
                  <a:pt x="170812" y="267043"/>
                  <a:pt x="359251" y="206395"/>
                  <a:pt x="178167" y="266756"/>
                </a:cubicBezTo>
                <a:lnTo>
                  <a:pt x="140067" y="279456"/>
                </a:lnTo>
                <a:cubicBezTo>
                  <a:pt x="127367" y="283689"/>
                  <a:pt x="113106" y="284730"/>
                  <a:pt x="101967" y="292156"/>
                </a:cubicBezTo>
                <a:lnTo>
                  <a:pt x="63867" y="317556"/>
                </a:lnTo>
                <a:cubicBezTo>
                  <a:pt x="59634" y="338723"/>
                  <a:pt x="56402" y="360115"/>
                  <a:pt x="51167" y="381056"/>
                </a:cubicBezTo>
                <a:cubicBezTo>
                  <a:pt x="47920" y="394043"/>
                  <a:pt x="38467" y="419156"/>
                  <a:pt x="38467" y="419156"/>
                </a:cubicBezTo>
              </a:path>
            </a:pathLst>
          </a:custGeom>
          <a:solidFill>
            <a:srgbClr val="79D7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Freeform 10"/>
          <p:cNvSpPr/>
          <p:nvPr/>
        </p:nvSpPr>
        <p:spPr>
          <a:xfrm>
            <a:off x="2840316" y="3898452"/>
            <a:ext cx="2885570" cy="1101227"/>
          </a:xfrm>
          <a:custGeom>
            <a:avLst/>
            <a:gdLst>
              <a:gd name="connsiteX0" fmla="*/ 317500 w 2882900"/>
              <a:gd name="connsiteY0" fmla="*/ 76200 h 1079583"/>
              <a:gd name="connsiteX1" fmla="*/ 304800 w 2882900"/>
              <a:gd name="connsiteY1" fmla="*/ 190500 h 1079583"/>
              <a:gd name="connsiteX2" fmla="*/ 279400 w 2882900"/>
              <a:gd name="connsiteY2" fmla="*/ 228600 h 1079583"/>
              <a:gd name="connsiteX3" fmla="*/ 215900 w 2882900"/>
              <a:gd name="connsiteY3" fmla="*/ 330200 h 1079583"/>
              <a:gd name="connsiteX4" fmla="*/ 190500 w 2882900"/>
              <a:gd name="connsiteY4" fmla="*/ 368300 h 1079583"/>
              <a:gd name="connsiteX5" fmla="*/ 139700 w 2882900"/>
              <a:gd name="connsiteY5" fmla="*/ 406400 h 1079583"/>
              <a:gd name="connsiteX6" fmla="*/ 88900 w 2882900"/>
              <a:gd name="connsiteY6" fmla="*/ 482600 h 1079583"/>
              <a:gd name="connsiteX7" fmla="*/ 63500 w 2882900"/>
              <a:gd name="connsiteY7" fmla="*/ 609600 h 1079583"/>
              <a:gd name="connsiteX8" fmla="*/ 38100 w 2882900"/>
              <a:gd name="connsiteY8" fmla="*/ 723900 h 1079583"/>
              <a:gd name="connsiteX9" fmla="*/ 25400 w 2882900"/>
              <a:gd name="connsiteY9" fmla="*/ 977900 h 1079583"/>
              <a:gd name="connsiteX10" fmla="*/ 0 w 2882900"/>
              <a:gd name="connsiteY10" fmla="*/ 1066800 h 1079583"/>
              <a:gd name="connsiteX11" fmla="*/ 88900 w 2882900"/>
              <a:gd name="connsiteY11" fmla="*/ 1054100 h 1079583"/>
              <a:gd name="connsiteX12" fmla="*/ 165100 w 2882900"/>
              <a:gd name="connsiteY12" fmla="*/ 1041400 h 1079583"/>
              <a:gd name="connsiteX13" fmla="*/ 241300 w 2882900"/>
              <a:gd name="connsiteY13" fmla="*/ 1016000 h 1079583"/>
              <a:gd name="connsiteX14" fmla="*/ 457200 w 2882900"/>
              <a:gd name="connsiteY14" fmla="*/ 1003300 h 1079583"/>
              <a:gd name="connsiteX15" fmla="*/ 584200 w 2882900"/>
              <a:gd name="connsiteY15" fmla="*/ 952500 h 1079583"/>
              <a:gd name="connsiteX16" fmla="*/ 660400 w 2882900"/>
              <a:gd name="connsiteY16" fmla="*/ 901700 h 1079583"/>
              <a:gd name="connsiteX17" fmla="*/ 863600 w 2882900"/>
              <a:gd name="connsiteY17" fmla="*/ 876300 h 1079583"/>
              <a:gd name="connsiteX18" fmla="*/ 1092200 w 2882900"/>
              <a:gd name="connsiteY18" fmla="*/ 889000 h 1079583"/>
              <a:gd name="connsiteX19" fmla="*/ 1143000 w 2882900"/>
              <a:gd name="connsiteY19" fmla="*/ 901700 h 1079583"/>
              <a:gd name="connsiteX20" fmla="*/ 1231900 w 2882900"/>
              <a:gd name="connsiteY20" fmla="*/ 977900 h 1079583"/>
              <a:gd name="connsiteX21" fmla="*/ 1295400 w 2882900"/>
              <a:gd name="connsiteY21" fmla="*/ 1003300 h 1079583"/>
              <a:gd name="connsiteX22" fmla="*/ 1346200 w 2882900"/>
              <a:gd name="connsiteY22" fmla="*/ 1028700 h 1079583"/>
              <a:gd name="connsiteX23" fmla="*/ 1447800 w 2882900"/>
              <a:gd name="connsiteY23" fmla="*/ 1054100 h 1079583"/>
              <a:gd name="connsiteX24" fmla="*/ 1866900 w 2882900"/>
              <a:gd name="connsiteY24" fmla="*/ 1041400 h 1079583"/>
              <a:gd name="connsiteX25" fmla="*/ 1993900 w 2882900"/>
              <a:gd name="connsiteY25" fmla="*/ 1016000 h 1079583"/>
              <a:gd name="connsiteX26" fmla="*/ 2603500 w 2882900"/>
              <a:gd name="connsiteY26" fmla="*/ 1003300 h 1079583"/>
              <a:gd name="connsiteX27" fmla="*/ 2717800 w 2882900"/>
              <a:gd name="connsiteY27" fmla="*/ 965200 h 1079583"/>
              <a:gd name="connsiteX28" fmla="*/ 2755900 w 2882900"/>
              <a:gd name="connsiteY28" fmla="*/ 952500 h 1079583"/>
              <a:gd name="connsiteX29" fmla="*/ 2819400 w 2882900"/>
              <a:gd name="connsiteY29" fmla="*/ 825500 h 1079583"/>
              <a:gd name="connsiteX30" fmla="*/ 2832100 w 2882900"/>
              <a:gd name="connsiteY30" fmla="*/ 736600 h 1079583"/>
              <a:gd name="connsiteX31" fmla="*/ 2870200 w 2882900"/>
              <a:gd name="connsiteY31" fmla="*/ 635000 h 1079583"/>
              <a:gd name="connsiteX32" fmla="*/ 2882900 w 2882900"/>
              <a:gd name="connsiteY32" fmla="*/ 558800 h 1079583"/>
              <a:gd name="connsiteX33" fmla="*/ 2870200 w 2882900"/>
              <a:gd name="connsiteY33" fmla="*/ 419100 h 1079583"/>
              <a:gd name="connsiteX34" fmla="*/ 2857500 w 2882900"/>
              <a:gd name="connsiteY34" fmla="*/ 381000 h 1079583"/>
              <a:gd name="connsiteX35" fmla="*/ 2819400 w 2882900"/>
              <a:gd name="connsiteY35" fmla="*/ 368300 h 1079583"/>
              <a:gd name="connsiteX36" fmla="*/ 2806700 w 2882900"/>
              <a:gd name="connsiteY36" fmla="*/ 304800 h 1079583"/>
              <a:gd name="connsiteX37" fmla="*/ 2768600 w 2882900"/>
              <a:gd name="connsiteY37" fmla="*/ 279400 h 1079583"/>
              <a:gd name="connsiteX38" fmla="*/ 2730500 w 2882900"/>
              <a:gd name="connsiteY38" fmla="*/ 241300 h 1079583"/>
              <a:gd name="connsiteX39" fmla="*/ 2692400 w 2882900"/>
              <a:gd name="connsiteY39" fmla="*/ 177800 h 1079583"/>
              <a:gd name="connsiteX40" fmla="*/ 2667000 w 2882900"/>
              <a:gd name="connsiteY40" fmla="*/ 101600 h 1079583"/>
              <a:gd name="connsiteX41" fmla="*/ 2578100 w 2882900"/>
              <a:gd name="connsiteY41" fmla="*/ 50800 h 1079583"/>
              <a:gd name="connsiteX42" fmla="*/ 2540000 w 2882900"/>
              <a:gd name="connsiteY42" fmla="*/ 38100 h 1079583"/>
              <a:gd name="connsiteX43" fmla="*/ 2425700 w 2882900"/>
              <a:gd name="connsiteY43" fmla="*/ 0 h 1079583"/>
              <a:gd name="connsiteX44" fmla="*/ 2273300 w 2882900"/>
              <a:gd name="connsiteY44" fmla="*/ 12700 h 1079583"/>
              <a:gd name="connsiteX45" fmla="*/ 2222500 w 2882900"/>
              <a:gd name="connsiteY45" fmla="*/ 50800 h 1079583"/>
              <a:gd name="connsiteX46" fmla="*/ 2184400 w 2882900"/>
              <a:gd name="connsiteY46" fmla="*/ 63500 h 1079583"/>
              <a:gd name="connsiteX47" fmla="*/ 2057400 w 2882900"/>
              <a:gd name="connsiteY47" fmla="*/ 127000 h 1079583"/>
              <a:gd name="connsiteX48" fmla="*/ 1866900 w 2882900"/>
              <a:gd name="connsiteY48" fmla="*/ 114300 h 1079583"/>
              <a:gd name="connsiteX49" fmla="*/ 1828800 w 2882900"/>
              <a:gd name="connsiteY49" fmla="*/ 101600 h 1079583"/>
              <a:gd name="connsiteX50" fmla="*/ 1473200 w 2882900"/>
              <a:gd name="connsiteY50" fmla="*/ 114300 h 1079583"/>
              <a:gd name="connsiteX51" fmla="*/ 1358900 w 2882900"/>
              <a:gd name="connsiteY51" fmla="*/ 139700 h 1079583"/>
              <a:gd name="connsiteX52" fmla="*/ 1295400 w 2882900"/>
              <a:gd name="connsiteY52" fmla="*/ 152400 h 1079583"/>
              <a:gd name="connsiteX53" fmla="*/ 1066800 w 2882900"/>
              <a:gd name="connsiteY53" fmla="*/ 139700 h 1079583"/>
              <a:gd name="connsiteX54" fmla="*/ 1016000 w 2882900"/>
              <a:gd name="connsiteY54" fmla="*/ 127000 h 1079583"/>
              <a:gd name="connsiteX55" fmla="*/ 914400 w 2882900"/>
              <a:gd name="connsiteY55" fmla="*/ 114300 h 1079583"/>
              <a:gd name="connsiteX56" fmla="*/ 876300 w 2882900"/>
              <a:gd name="connsiteY56" fmla="*/ 88900 h 1079583"/>
              <a:gd name="connsiteX57" fmla="*/ 850900 w 2882900"/>
              <a:gd name="connsiteY57" fmla="*/ 50800 h 1079583"/>
              <a:gd name="connsiteX58" fmla="*/ 812800 w 2882900"/>
              <a:gd name="connsiteY58" fmla="*/ 38100 h 1079583"/>
              <a:gd name="connsiteX59" fmla="*/ 533400 w 2882900"/>
              <a:gd name="connsiteY59" fmla="*/ 63500 h 1079583"/>
              <a:gd name="connsiteX60" fmla="*/ 482600 w 2882900"/>
              <a:gd name="connsiteY60" fmla="*/ 88900 h 1079583"/>
              <a:gd name="connsiteX61" fmla="*/ 406400 w 2882900"/>
              <a:gd name="connsiteY61" fmla="*/ 114300 h 1079583"/>
              <a:gd name="connsiteX62" fmla="*/ 355600 w 2882900"/>
              <a:gd name="connsiteY62" fmla="*/ 127000 h 107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882900" h="1079583">
                <a:moveTo>
                  <a:pt x="317500" y="76200"/>
                </a:moveTo>
                <a:cubicBezTo>
                  <a:pt x="313267" y="114300"/>
                  <a:pt x="314097" y="153310"/>
                  <a:pt x="304800" y="190500"/>
                </a:cubicBezTo>
                <a:cubicBezTo>
                  <a:pt x="301098" y="205308"/>
                  <a:pt x="286973" y="215348"/>
                  <a:pt x="279400" y="228600"/>
                </a:cubicBezTo>
                <a:cubicBezTo>
                  <a:pt x="211203" y="347944"/>
                  <a:pt x="302624" y="208787"/>
                  <a:pt x="215900" y="330200"/>
                </a:cubicBezTo>
                <a:cubicBezTo>
                  <a:pt x="207028" y="342620"/>
                  <a:pt x="201293" y="357507"/>
                  <a:pt x="190500" y="368300"/>
                </a:cubicBezTo>
                <a:cubicBezTo>
                  <a:pt x="175533" y="383267"/>
                  <a:pt x="153762" y="390580"/>
                  <a:pt x="139700" y="406400"/>
                </a:cubicBezTo>
                <a:cubicBezTo>
                  <a:pt x="119419" y="429216"/>
                  <a:pt x="88900" y="482600"/>
                  <a:pt x="88900" y="482600"/>
                </a:cubicBezTo>
                <a:cubicBezTo>
                  <a:pt x="66437" y="572453"/>
                  <a:pt x="84259" y="495424"/>
                  <a:pt x="63500" y="609600"/>
                </a:cubicBezTo>
                <a:cubicBezTo>
                  <a:pt x="52751" y="668718"/>
                  <a:pt x="51690" y="669542"/>
                  <a:pt x="38100" y="723900"/>
                </a:cubicBezTo>
                <a:cubicBezTo>
                  <a:pt x="33867" y="808567"/>
                  <a:pt x="32440" y="893420"/>
                  <a:pt x="25400" y="977900"/>
                </a:cubicBezTo>
                <a:cubicBezTo>
                  <a:pt x="23628" y="999162"/>
                  <a:pt x="7348" y="1044756"/>
                  <a:pt x="0" y="1066800"/>
                </a:cubicBezTo>
                <a:cubicBezTo>
                  <a:pt x="70078" y="1090159"/>
                  <a:pt x="6303" y="1078879"/>
                  <a:pt x="88900" y="1054100"/>
                </a:cubicBezTo>
                <a:cubicBezTo>
                  <a:pt x="113564" y="1046701"/>
                  <a:pt x="140118" y="1047645"/>
                  <a:pt x="165100" y="1041400"/>
                </a:cubicBezTo>
                <a:cubicBezTo>
                  <a:pt x="191075" y="1034906"/>
                  <a:pt x="214572" y="1017572"/>
                  <a:pt x="241300" y="1016000"/>
                </a:cubicBezTo>
                <a:lnTo>
                  <a:pt x="457200" y="1003300"/>
                </a:lnTo>
                <a:cubicBezTo>
                  <a:pt x="511720" y="985127"/>
                  <a:pt x="537483" y="980530"/>
                  <a:pt x="584200" y="952500"/>
                </a:cubicBezTo>
                <a:cubicBezTo>
                  <a:pt x="610377" y="936794"/>
                  <a:pt x="630180" y="906017"/>
                  <a:pt x="660400" y="901700"/>
                </a:cubicBezTo>
                <a:cubicBezTo>
                  <a:pt x="787249" y="883579"/>
                  <a:pt x="719549" y="892306"/>
                  <a:pt x="863600" y="876300"/>
                </a:cubicBezTo>
                <a:cubicBezTo>
                  <a:pt x="939800" y="880533"/>
                  <a:pt x="1016196" y="882091"/>
                  <a:pt x="1092200" y="889000"/>
                </a:cubicBezTo>
                <a:cubicBezTo>
                  <a:pt x="1109583" y="890580"/>
                  <a:pt x="1128199" y="892449"/>
                  <a:pt x="1143000" y="901700"/>
                </a:cubicBezTo>
                <a:cubicBezTo>
                  <a:pt x="1267988" y="979818"/>
                  <a:pt x="1133468" y="928684"/>
                  <a:pt x="1231900" y="977900"/>
                </a:cubicBezTo>
                <a:cubicBezTo>
                  <a:pt x="1252290" y="988095"/>
                  <a:pt x="1274568" y="994041"/>
                  <a:pt x="1295400" y="1003300"/>
                </a:cubicBezTo>
                <a:cubicBezTo>
                  <a:pt x="1312700" y="1010989"/>
                  <a:pt x="1328239" y="1022713"/>
                  <a:pt x="1346200" y="1028700"/>
                </a:cubicBezTo>
                <a:cubicBezTo>
                  <a:pt x="1379318" y="1039739"/>
                  <a:pt x="1447800" y="1054100"/>
                  <a:pt x="1447800" y="1054100"/>
                </a:cubicBezTo>
                <a:cubicBezTo>
                  <a:pt x="1587500" y="1049867"/>
                  <a:pt x="1727475" y="1051127"/>
                  <a:pt x="1866900" y="1041400"/>
                </a:cubicBezTo>
                <a:cubicBezTo>
                  <a:pt x="1909967" y="1038395"/>
                  <a:pt x="1950738" y="1016899"/>
                  <a:pt x="1993900" y="1016000"/>
                </a:cubicBezTo>
                <a:lnTo>
                  <a:pt x="2603500" y="1003300"/>
                </a:lnTo>
                <a:lnTo>
                  <a:pt x="2717800" y="965200"/>
                </a:lnTo>
                <a:lnTo>
                  <a:pt x="2755900" y="952500"/>
                </a:lnTo>
                <a:cubicBezTo>
                  <a:pt x="2803197" y="881555"/>
                  <a:pt x="2806835" y="894607"/>
                  <a:pt x="2819400" y="825500"/>
                </a:cubicBezTo>
                <a:cubicBezTo>
                  <a:pt x="2824755" y="796049"/>
                  <a:pt x="2824840" y="765640"/>
                  <a:pt x="2832100" y="736600"/>
                </a:cubicBezTo>
                <a:cubicBezTo>
                  <a:pt x="2851875" y="657499"/>
                  <a:pt x="2856513" y="696590"/>
                  <a:pt x="2870200" y="635000"/>
                </a:cubicBezTo>
                <a:cubicBezTo>
                  <a:pt x="2875786" y="609863"/>
                  <a:pt x="2878667" y="584200"/>
                  <a:pt x="2882900" y="558800"/>
                </a:cubicBezTo>
                <a:cubicBezTo>
                  <a:pt x="2878667" y="512233"/>
                  <a:pt x="2876813" y="465389"/>
                  <a:pt x="2870200" y="419100"/>
                </a:cubicBezTo>
                <a:cubicBezTo>
                  <a:pt x="2868307" y="405848"/>
                  <a:pt x="2866966" y="390466"/>
                  <a:pt x="2857500" y="381000"/>
                </a:cubicBezTo>
                <a:cubicBezTo>
                  <a:pt x="2848034" y="371534"/>
                  <a:pt x="2832100" y="372533"/>
                  <a:pt x="2819400" y="368300"/>
                </a:cubicBezTo>
                <a:cubicBezTo>
                  <a:pt x="2815167" y="347133"/>
                  <a:pt x="2817410" y="323542"/>
                  <a:pt x="2806700" y="304800"/>
                </a:cubicBezTo>
                <a:cubicBezTo>
                  <a:pt x="2799127" y="291548"/>
                  <a:pt x="2780326" y="289171"/>
                  <a:pt x="2768600" y="279400"/>
                </a:cubicBezTo>
                <a:cubicBezTo>
                  <a:pt x="2754802" y="267902"/>
                  <a:pt x="2741276" y="255668"/>
                  <a:pt x="2730500" y="241300"/>
                </a:cubicBezTo>
                <a:cubicBezTo>
                  <a:pt x="2715689" y="221553"/>
                  <a:pt x="2702614" y="200272"/>
                  <a:pt x="2692400" y="177800"/>
                </a:cubicBezTo>
                <a:cubicBezTo>
                  <a:pt x="2681321" y="153426"/>
                  <a:pt x="2689277" y="116452"/>
                  <a:pt x="2667000" y="101600"/>
                </a:cubicBezTo>
                <a:cubicBezTo>
                  <a:pt x="2628736" y="76091"/>
                  <a:pt x="2623216" y="70136"/>
                  <a:pt x="2578100" y="50800"/>
                </a:cubicBezTo>
                <a:cubicBezTo>
                  <a:pt x="2565795" y="45527"/>
                  <a:pt x="2552535" y="42800"/>
                  <a:pt x="2540000" y="38100"/>
                </a:cubicBezTo>
                <a:cubicBezTo>
                  <a:pt x="2444353" y="2232"/>
                  <a:pt x="2510822" y="21280"/>
                  <a:pt x="2425700" y="0"/>
                </a:cubicBezTo>
                <a:cubicBezTo>
                  <a:pt x="2374900" y="4233"/>
                  <a:pt x="2322754" y="336"/>
                  <a:pt x="2273300" y="12700"/>
                </a:cubicBezTo>
                <a:cubicBezTo>
                  <a:pt x="2252765" y="17834"/>
                  <a:pt x="2240878" y="40298"/>
                  <a:pt x="2222500" y="50800"/>
                </a:cubicBezTo>
                <a:cubicBezTo>
                  <a:pt x="2210877" y="57442"/>
                  <a:pt x="2196102" y="56999"/>
                  <a:pt x="2184400" y="63500"/>
                </a:cubicBezTo>
                <a:cubicBezTo>
                  <a:pt x="2060687" y="132230"/>
                  <a:pt x="2156678" y="102180"/>
                  <a:pt x="2057400" y="127000"/>
                </a:cubicBezTo>
                <a:cubicBezTo>
                  <a:pt x="1993900" y="122767"/>
                  <a:pt x="1930152" y="121328"/>
                  <a:pt x="1866900" y="114300"/>
                </a:cubicBezTo>
                <a:cubicBezTo>
                  <a:pt x="1853595" y="112822"/>
                  <a:pt x="1842187" y="101600"/>
                  <a:pt x="1828800" y="101600"/>
                </a:cubicBezTo>
                <a:cubicBezTo>
                  <a:pt x="1710191" y="101600"/>
                  <a:pt x="1591733" y="110067"/>
                  <a:pt x="1473200" y="114300"/>
                </a:cubicBezTo>
                <a:cubicBezTo>
                  <a:pt x="1281682" y="152604"/>
                  <a:pt x="1520318" y="103829"/>
                  <a:pt x="1358900" y="139700"/>
                </a:cubicBezTo>
                <a:cubicBezTo>
                  <a:pt x="1337828" y="144383"/>
                  <a:pt x="1316567" y="148167"/>
                  <a:pt x="1295400" y="152400"/>
                </a:cubicBezTo>
                <a:cubicBezTo>
                  <a:pt x="1219200" y="148167"/>
                  <a:pt x="1142804" y="146609"/>
                  <a:pt x="1066800" y="139700"/>
                </a:cubicBezTo>
                <a:cubicBezTo>
                  <a:pt x="1049417" y="138120"/>
                  <a:pt x="1033217" y="129869"/>
                  <a:pt x="1016000" y="127000"/>
                </a:cubicBezTo>
                <a:cubicBezTo>
                  <a:pt x="982334" y="121389"/>
                  <a:pt x="948267" y="118533"/>
                  <a:pt x="914400" y="114300"/>
                </a:cubicBezTo>
                <a:cubicBezTo>
                  <a:pt x="901700" y="105833"/>
                  <a:pt x="887093" y="99693"/>
                  <a:pt x="876300" y="88900"/>
                </a:cubicBezTo>
                <a:cubicBezTo>
                  <a:pt x="865507" y="78107"/>
                  <a:pt x="862819" y="60335"/>
                  <a:pt x="850900" y="50800"/>
                </a:cubicBezTo>
                <a:cubicBezTo>
                  <a:pt x="840447" y="42437"/>
                  <a:pt x="825500" y="42333"/>
                  <a:pt x="812800" y="38100"/>
                </a:cubicBezTo>
                <a:cubicBezTo>
                  <a:pt x="719667" y="46567"/>
                  <a:pt x="625830" y="49280"/>
                  <a:pt x="533400" y="63500"/>
                </a:cubicBezTo>
                <a:cubicBezTo>
                  <a:pt x="514688" y="66379"/>
                  <a:pt x="500178" y="81869"/>
                  <a:pt x="482600" y="88900"/>
                </a:cubicBezTo>
                <a:cubicBezTo>
                  <a:pt x="457741" y="98844"/>
                  <a:pt x="432375" y="107806"/>
                  <a:pt x="406400" y="114300"/>
                </a:cubicBezTo>
                <a:lnTo>
                  <a:pt x="355600" y="127000"/>
                </a:lnTo>
              </a:path>
            </a:pathLst>
          </a:custGeom>
          <a:solidFill>
            <a:srgbClr val="256A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9" name="Freeform 8"/>
          <p:cNvSpPr/>
          <p:nvPr/>
        </p:nvSpPr>
        <p:spPr>
          <a:xfrm>
            <a:off x="2840316" y="5415577"/>
            <a:ext cx="2988985" cy="1323890"/>
          </a:xfrm>
          <a:custGeom>
            <a:avLst/>
            <a:gdLst>
              <a:gd name="connsiteX0" fmla="*/ 21647 w 3401551"/>
              <a:gd name="connsiteY0" fmla="*/ 0 h 1320800"/>
              <a:gd name="connsiteX1" fmla="*/ 21647 w 3401551"/>
              <a:gd name="connsiteY1" fmla="*/ 368300 h 1320800"/>
              <a:gd name="connsiteX2" fmla="*/ 47047 w 3401551"/>
              <a:gd name="connsiteY2" fmla="*/ 406400 h 1320800"/>
              <a:gd name="connsiteX3" fmla="*/ 59747 w 3401551"/>
              <a:gd name="connsiteY3" fmla="*/ 457200 h 1320800"/>
              <a:gd name="connsiteX4" fmla="*/ 85147 w 3401551"/>
              <a:gd name="connsiteY4" fmla="*/ 495300 h 1320800"/>
              <a:gd name="connsiteX5" fmla="*/ 123247 w 3401551"/>
              <a:gd name="connsiteY5" fmla="*/ 558800 h 1320800"/>
              <a:gd name="connsiteX6" fmla="*/ 174047 w 3401551"/>
              <a:gd name="connsiteY6" fmla="*/ 660400 h 1320800"/>
              <a:gd name="connsiteX7" fmla="*/ 250247 w 3401551"/>
              <a:gd name="connsiteY7" fmla="*/ 736600 h 1320800"/>
              <a:gd name="connsiteX8" fmla="*/ 313747 w 3401551"/>
              <a:gd name="connsiteY8" fmla="*/ 749300 h 1320800"/>
              <a:gd name="connsiteX9" fmla="*/ 453447 w 3401551"/>
              <a:gd name="connsiteY9" fmla="*/ 812800 h 1320800"/>
              <a:gd name="connsiteX10" fmla="*/ 491547 w 3401551"/>
              <a:gd name="connsiteY10" fmla="*/ 838200 h 1320800"/>
              <a:gd name="connsiteX11" fmla="*/ 542347 w 3401551"/>
              <a:gd name="connsiteY11" fmla="*/ 850900 h 1320800"/>
              <a:gd name="connsiteX12" fmla="*/ 580447 w 3401551"/>
              <a:gd name="connsiteY12" fmla="*/ 863600 h 1320800"/>
              <a:gd name="connsiteX13" fmla="*/ 631247 w 3401551"/>
              <a:gd name="connsiteY13" fmla="*/ 901700 h 1320800"/>
              <a:gd name="connsiteX14" fmla="*/ 656647 w 3401551"/>
              <a:gd name="connsiteY14" fmla="*/ 939800 h 1320800"/>
              <a:gd name="connsiteX15" fmla="*/ 694747 w 3401551"/>
              <a:gd name="connsiteY15" fmla="*/ 977900 h 1320800"/>
              <a:gd name="connsiteX16" fmla="*/ 707447 w 3401551"/>
              <a:gd name="connsiteY16" fmla="*/ 1016000 h 1320800"/>
              <a:gd name="connsiteX17" fmla="*/ 758247 w 3401551"/>
              <a:gd name="connsiteY17" fmla="*/ 1054100 h 1320800"/>
              <a:gd name="connsiteX18" fmla="*/ 885247 w 3401551"/>
              <a:gd name="connsiteY18" fmla="*/ 1117600 h 1320800"/>
              <a:gd name="connsiteX19" fmla="*/ 974147 w 3401551"/>
              <a:gd name="connsiteY19" fmla="*/ 1168400 h 1320800"/>
              <a:gd name="connsiteX20" fmla="*/ 1037647 w 3401551"/>
              <a:gd name="connsiteY20" fmla="*/ 1193800 h 1320800"/>
              <a:gd name="connsiteX21" fmla="*/ 1151947 w 3401551"/>
              <a:gd name="connsiteY21" fmla="*/ 1257300 h 1320800"/>
              <a:gd name="connsiteX22" fmla="*/ 1228147 w 3401551"/>
              <a:gd name="connsiteY22" fmla="*/ 1270000 h 1320800"/>
              <a:gd name="connsiteX23" fmla="*/ 1685347 w 3401551"/>
              <a:gd name="connsiteY23" fmla="*/ 1282700 h 1320800"/>
              <a:gd name="connsiteX24" fmla="*/ 1761547 w 3401551"/>
              <a:gd name="connsiteY24" fmla="*/ 1295400 h 1320800"/>
              <a:gd name="connsiteX25" fmla="*/ 1850447 w 3401551"/>
              <a:gd name="connsiteY25" fmla="*/ 1320800 h 1320800"/>
              <a:gd name="connsiteX26" fmla="*/ 2142547 w 3401551"/>
              <a:gd name="connsiteY26" fmla="*/ 1308100 h 1320800"/>
              <a:gd name="connsiteX27" fmla="*/ 2193347 w 3401551"/>
              <a:gd name="connsiteY27" fmla="*/ 1295400 h 1320800"/>
              <a:gd name="connsiteX28" fmla="*/ 2307647 w 3401551"/>
              <a:gd name="connsiteY28" fmla="*/ 1282700 h 1320800"/>
              <a:gd name="connsiteX29" fmla="*/ 2345747 w 3401551"/>
              <a:gd name="connsiteY29" fmla="*/ 1270000 h 1320800"/>
              <a:gd name="connsiteX30" fmla="*/ 2447347 w 3401551"/>
              <a:gd name="connsiteY30" fmla="*/ 1244600 h 1320800"/>
              <a:gd name="connsiteX31" fmla="*/ 2472747 w 3401551"/>
              <a:gd name="connsiteY31" fmla="*/ 1206500 h 1320800"/>
              <a:gd name="connsiteX32" fmla="*/ 2498147 w 3401551"/>
              <a:gd name="connsiteY32" fmla="*/ 1130300 h 1320800"/>
              <a:gd name="connsiteX33" fmla="*/ 2548947 w 3401551"/>
              <a:gd name="connsiteY33" fmla="*/ 1079500 h 1320800"/>
              <a:gd name="connsiteX34" fmla="*/ 2726747 w 3401551"/>
              <a:gd name="connsiteY34" fmla="*/ 977900 h 1320800"/>
              <a:gd name="connsiteX35" fmla="*/ 2841047 w 3401551"/>
              <a:gd name="connsiteY35" fmla="*/ 889000 h 1320800"/>
              <a:gd name="connsiteX36" fmla="*/ 2980747 w 3401551"/>
              <a:gd name="connsiteY36" fmla="*/ 812800 h 1320800"/>
              <a:gd name="connsiteX37" fmla="*/ 3056947 w 3401551"/>
              <a:gd name="connsiteY37" fmla="*/ 787400 h 1320800"/>
              <a:gd name="connsiteX38" fmla="*/ 3107747 w 3401551"/>
              <a:gd name="connsiteY38" fmla="*/ 749300 h 1320800"/>
              <a:gd name="connsiteX39" fmla="*/ 3196647 w 3401551"/>
              <a:gd name="connsiteY39" fmla="*/ 673100 h 1320800"/>
              <a:gd name="connsiteX40" fmla="*/ 3222047 w 3401551"/>
              <a:gd name="connsiteY40" fmla="*/ 635000 h 1320800"/>
              <a:gd name="connsiteX41" fmla="*/ 3247447 w 3401551"/>
              <a:gd name="connsiteY41" fmla="*/ 558800 h 1320800"/>
              <a:gd name="connsiteX42" fmla="*/ 3260147 w 3401551"/>
              <a:gd name="connsiteY42" fmla="*/ 520700 h 1320800"/>
              <a:gd name="connsiteX43" fmla="*/ 3285547 w 3401551"/>
              <a:gd name="connsiteY43" fmla="*/ 431800 h 1320800"/>
              <a:gd name="connsiteX44" fmla="*/ 3361747 w 3401551"/>
              <a:gd name="connsiteY44" fmla="*/ 355600 h 1320800"/>
              <a:gd name="connsiteX45" fmla="*/ 3387147 w 3401551"/>
              <a:gd name="connsiteY45" fmla="*/ 279400 h 1320800"/>
              <a:gd name="connsiteX46" fmla="*/ 3399847 w 3401551"/>
              <a:gd name="connsiteY46" fmla="*/ 241300 h 1320800"/>
              <a:gd name="connsiteX47" fmla="*/ 3387147 w 3401551"/>
              <a:gd name="connsiteY47" fmla="*/ 50800 h 1320800"/>
              <a:gd name="connsiteX48" fmla="*/ 3310947 w 3401551"/>
              <a:gd name="connsiteY48" fmla="*/ 38100 h 1320800"/>
              <a:gd name="connsiteX49" fmla="*/ 2790247 w 3401551"/>
              <a:gd name="connsiteY49" fmla="*/ 50800 h 1320800"/>
              <a:gd name="connsiteX50" fmla="*/ 593147 w 3401551"/>
              <a:gd name="connsiteY50" fmla="*/ 76200 h 1320800"/>
              <a:gd name="connsiteX51" fmla="*/ 402647 w 3401551"/>
              <a:gd name="connsiteY51" fmla="*/ 88900 h 1320800"/>
              <a:gd name="connsiteX52" fmla="*/ 123247 w 3401551"/>
              <a:gd name="connsiteY52" fmla="*/ 101600 h 1320800"/>
              <a:gd name="connsiteX53" fmla="*/ 21647 w 3401551"/>
              <a:gd name="connsiteY53" fmla="*/ 1143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1551" h="1320800">
                <a:moveTo>
                  <a:pt x="21647" y="0"/>
                </a:moveTo>
                <a:cubicBezTo>
                  <a:pt x="-7903" y="147749"/>
                  <a:pt x="-6522" y="114783"/>
                  <a:pt x="21647" y="368300"/>
                </a:cubicBezTo>
                <a:cubicBezTo>
                  <a:pt x="23333" y="383470"/>
                  <a:pt x="38580" y="393700"/>
                  <a:pt x="47047" y="406400"/>
                </a:cubicBezTo>
                <a:cubicBezTo>
                  <a:pt x="51280" y="423333"/>
                  <a:pt x="52871" y="441157"/>
                  <a:pt x="59747" y="457200"/>
                </a:cubicBezTo>
                <a:cubicBezTo>
                  <a:pt x="65760" y="471229"/>
                  <a:pt x="77057" y="482357"/>
                  <a:pt x="85147" y="495300"/>
                </a:cubicBezTo>
                <a:cubicBezTo>
                  <a:pt x="98230" y="516232"/>
                  <a:pt x="111544" y="537066"/>
                  <a:pt x="123247" y="558800"/>
                </a:cubicBezTo>
                <a:cubicBezTo>
                  <a:pt x="141198" y="592138"/>
                  <a:pt x="147273" y="633626"/>
                  <a:pt x="174047" y="660400"/>
                </a:cubicBezTo>
                <a:cubicBezTo>
                  <a:pt x="199447" y="685800"/>
                  <a:pt x="215024" y="729555"/>
                  <a:pt x="250247" y="736600"/>
                </a:cubicBezTo>
                <a:cubicBezTo>
                  <a:pt x="271414" y="740833"/>
                  <a:pt x="293072" y="743097"/>
                  <a:pt x="313747" y="749300"/>
                </a:cubicBezTo>
                <a:cubicBezTo>
                  <a:pt x="351592" y="760654"/>
                  <a:pt x="421659" y="795140"/>
                  <a:pt x="453447" y="812800"/>
                </a:cubicBezTo>
                <a:cubicBezTo>
                  <a:pt x="466790" y="820213"/>
                  <a:pt x="477518" y="832187"/>
                  <a:pt x="491547" y="838200"/>
                </a:cubicBezTo>
                <a:cubicBezTo>
                  <a:pt x="507590" y="845076"/>
                  <a:pt x="525564" y="846105"/>
                  <a:pt x="542347" y="850900"/>
                </a:cubicBezTo>
                <a:cubicBezTo>
                  <a:pt x="555219" y="854578"/>
                  <a:pt x="567747" y="859367"/>
                  <a:pt x="580447" y="863600"/>
                </a:cubicBezTo>
                <a:cubicBezTo>
                  <a:pt x="597380" y="876300"/>
                  <a:pt x="616280" y="886733"/>
                  <a:pt x="631247" y="901700"/>
                </a:cubicBezTo>
                <a:cubicBezTo>
                  <a:pt x="642040" y="912493"/>
                  <a:pt x="646876" y="928074"/>
                  <a:pt x="656647" y="939800"/>
                </a:cubicBezTo>
                <a:cubicBezTo>
                  <a:pt x="668145" y="953598"/>
                  <a:pt x="682047" y="965200"/>
                  <a:pt x="694747" y="977900"/>
                </a:cubicBezTo>
                <a:cubicBezTo>
                  <a:pt x="698980" y="990600"/>
                  <a:pt x="698877" y="1005716"/>
                  <a:pt x="707447" y="1016000"/>
                </a:cubicBezTo>
                <a:cubicBezTo>
                  <a:pt x="720998" y="1032261"/>
                  <a:pt x="740635" y="1042359"/>
                  <a:pt x="758247" y="1054100"/>
                </a:cubicBezTo>
                <a:cubicBezTo>
                  <a:pt x="864220" y="1124748"/>
                  <a:pt x="777657" y="1063805"/>
                  <a:pt x="885247" y="1117600"/>
                </a:cubicBezTo>
                <a:cubicBezTo>
                  <a:pt x="1048694" y="1199323"/>
                  <a:pt x="773760" y="1079339"/>
                  <a:pt x="974147" y="1168400"/>
                </a:cubicBezTo>
                <a:cubicBezTo>
                  <a:pt x="994979" y="1177659"/>
                  <a:pt x="1017633" y="1182884"/>
                  <a:pt x="1037647" y="1193800"/>
                </a:cubicBezTo>
                <a:cubicBezTo>
                  <a:pt x="1105171" y="1230631"/>
                  <a:pt x="1093576" y="1244329"/>
                  <a:pt x="1151947" y="1257300"/>
                </a:cubicBezTo>
                <a:cubicBezTo>
                  <a:pt x="1177084" y="1262886"/>
                  <a:pt x="1202426" y="1268775"/>
                  <a:pt x="1228147" y="1270000"/>
                </a:cubicBezTo>
                <a:cubicBezTo>
                  <a:pt x="1380433" y="1277252"/>
                  <a:pt x="1532947" y="1278467"/>
                  <a:pt x="1685347" y="1282700"/>
                </a:cubicBezTo>
                <a:cubicBezTo>
                  <a:pt x="1710747" y="1286933"/>
                  <a:pt x="1736297" y="1290350"/>
                  <a:pt x="1761547" y="1295400"/>
                </a:cubicBezTo>
                <a:cubicBezTo>
                  <a:pt x="1801414" y="1303373"/>
                  <a:pt x="1814134" y="1308696"/>
                  <a:pt x="1850447" y="1320800"/>
                </a:cubicBezTo>
                <a:cubicBezTo>
                  <a:pt x="1947814" y="1316567"/>
                  <a:pt x="2045355" y="1315299"/>
                  <a:pt x="2142547" y="1308100"/>
                </a:cubicBezTo>
                <a:cubicBezTo>
                  <a:pt x="2159954" y="1306811"/>
                  <a:pt x="2176095" y="1298054"/>
                  <a:pt x="2193347" y="1295400"/>
                </a:cubicBezTo>
                <a:cubicBezTo>
                  <a:pt x="2231236" y="1289571"/>
                  <a:pt x="2269547" y="1286933"/>
                  <a:pt x="2307647" y="1282700"/>
                </a:cubicBezTo>
                <a:cubicBezTo>
                  <a:pt x="2320347" y="1278467"/>
                  <a:pt x="2332832" y="1273522"/>
                  <a:pt x="2345747" y="1270000"/>
                </a:cubicBezTo>
                <a:cubicBezTo>
                  <a:pt x="2379426" y="1260815"/>
                  <a:pt x="2447347" y="1244600"/>
                  <a:pt x="2447347" y="1244600"/>
                </a:cubicBezTo>
                <a:cubicBezTo>
                  <a:pt x="2455814" y="1231900"/>
                  <a:pt x="2466548" y="1220448"/>
                  <a:pt x="2472747" y="1206500"/>
                </a:cubicBezTo>
                <a:cubicBezTo>
                  <a:pt x="2483621" y="1182034"/>
                  <a:pt x="2484372" y="1153258"/>
                  <a:pt x="2498147" y="1130300"/>
                </a:cubicBezTo>
                <a:cubicBezTo>
                  <a:pt x="2510468" y="1109765"/>
                  <a:pt x="2529460" y="1093419"/>
                  <a:pt x="2548947" y="1079500"/>
                </a:cubicBezTo>
                <a:cubicBezTo>
                  <a:pt x="2765612" y="924739"/>
                  <a:pt x="2603631" y="1051770"/>
                  <a:pt x="2726747" y="977900"/>
                </a:cubicBezTo>
                <a:cubicBezTo>
                  <a:pt x="2864312" y="895361"/>
                  <a:pt x="2754050" y="961498"/>
                  <a:pt x="2841047" y="889000"/>
                </a:cubicBezTo>
                <a:cubicBezTo>
                  <a:pt x="2871964" y="863236"/>
                  <a:pt x="2961468" y="819226"/>
                  <a:pt x="2980747" y="812800"/>
                </a:cubicBezTo>
                <a:lnTo>
                  <a:pt x="3056947" y="787400"/>
                </a:lnTo>
                <a:cubicBezTo>
                  <a:pt x="3073880" y="774700"/>
                  <a:pt x="3091817" y="763238"/>
                  <a:pt x="3107747" y="749300"/>
                </a:cubicBezTo>
                <a:cubicBezTo>
                  <a:pt x="3206296" y="663070"/>
                  <a:pt x="3115067" y="727487"/>
                  <a:pt x="3196647" y="673100"/>
                </a:cubicBezTo>
                <a:cubicBezTo>
                  <a:pt x="3205114" y="660400"/>
                  <a:pt x="3215848" y="648948"/>
                  <a:pt x="3222047" y="635000"/>
                </a:cubicBezTo>
                <a:cubicBezTo>
                  <a:pt x="3232921" y="610534"/>
                  <a:pt x="3238980" y="584200"/>
                  <a:pt x="3247447" y="558800"/>
                </a:cubicBezTo>
                <a:cubicBezTo>
                  <a:pt x="3251680" y="546100"/>
                  <a:pt x="3256900" y="533687"/>
                  <a:pt x="3260147" y="520700"/>
                </a:cubicBezTo>
                <a:cubicBezTo>
                  <a:pt x="3261090" y="516926"/>
                  <a:pt x="3278835" y="440430"/>
                  <a:pt x="3285547" y="431800"/>
                </a:cubicBezTo>
                <a:cubicBezTo>
                  <a:pt x="3307600" y="403446"/>
                  <a:pt x="3361747" y="355600"/>
                  <a:pt x="3361747" y="355600"/>
                </a:cubicBezTo>
                <a:lnTo>
                  <a:pt x="3387147" y="279400"/>
                </a:lnTo>
                <a:lnTo>
                  <a:pt x="3399847" y="241300"/>
                </a:lnTo>
                <a:cubicBezTo>
                  <a:pt x="3395614" y="177800"/>
                  <a:pt x="3412655" y="109105"/>
                  <a:pt x="3387147" y="50800"/>
                </a:cubicBezTo>
                <a:cubicBezTo>
                  <a:pt x="3376826" y="27209"/>
                  <a:pt x="3336697" y="38100"/>
                  <a:pt x="3310947" y="38100"/>
                </a:cubicBezTo>
                <a:cubicBezTo>
                  <a:pt x="3137329" y="38100"/>
                  <a:pt x="2963838" y="47700"/>
                  <a:pt x="2790247" y="50800"/>
                </a:cubicBezTo>
                <a:lnTo>
                  <a:pt x="593147" y="76200"/>
                </a:lnTo>
                <a:lnTo>
                  <a:pt x="402647" y="88900"/>
                </a:lnTo>
                <a:cubicBezTo>
                  <a:pt x="309553" y="93932"/>
                  <a:pt x="216270" y="95398"/>
                  <a:pt x="123247" y="101600"/>
                </a:cubicBezTo>
                <a:cubicBezTo>
                  <a:pt x="89192" y="103870"/>
                  <a:pt x="21647" y="114300"/>
                  <a:pt x="21647" y="114300"/>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6" name="TextBox 15"/>
          <p:cNvSpPr txBox="1"/>
          <p:nvPr/>
        </p:nvSpPr>
        <p:spPr>
          <a:xfrm>
            <a:off x="2601951" y="4174609"/>
            <a:ext cx="3465711" cy="461665"/>
          </a:xfrm>
          <a:prstGeom prst="rect">
            <a:avLst/>
          </a:prstGeom>
          <a:noFill/>
        </p:spPr>
        <p:txBody>
          <a:bodyPr wrap="square" rtlCol="0">
            <a:spAutoFit/>
          </a:bodyPr>
          <a:lstStyle/>
          <a:p>
            <a:pPr algn="ctr"/>
            <a:r>
              <a:rPr lang="en-US" sz="2400" b="1" dirty="0" smtClean="0"/>
              <a:t>A substitute </a:t>
            </a:r>
            <a:endParaRPr lang="en-US" sz="2400" b="1" dirty="0"/>
          </a:p>
        </p:txBody>
      </p:sp>
      <p:sp>
        <p:nvSpPr>
          <p:cNvPr id="22" name="TextBox 21"/>
          <p:cNvSpPr txBox="1"/>
          <p:nvPr/>
        </p:nvSpPr>
        <p:spPr>
          <a:xfrm>
            <a:off x="2785828" y="4909570"/>
            <a:ext cx="3097958" cy="461665"/>
          </a:xfrm>
          <a:prstGeom prst="rect">
            <a:avLst/>
          </a:prstGeom>
          <a:noFill/>
        </p:spPr>
        <p:txBody>
          <a:bodyPr wrap="square" rtlCol="0">
            <a:spAutoFit/>
          </a:bodyPr>
          <a:lstStyle/>
          <a:p>
            <a:pPr algn="ctr"/>
            <a:r>
              <a:rPr lang="en-US" sz="2400" b="1" dirty="0" smtClean="0"/>
              <a:t>Change in schedule</a:t>
            </a:r>
            <a:endParaRPr lang="en-US" sz="2400" b="1" dirty="0"/>
          </a:p>
        </p:txBody>
      </p:sp>
      <p:sp>
        <p:nvSpPr>
          <p:cNvPr id="3" name="TextBox 2"/>
          <p:cNvSpPr txBox="1"/>
          <p:nvPr/>
        </p:nvSpPr>
        <p:spPr>
          <a:xfrm>
            <a:off x="339750" y="5583483"/>
            <a:ext cx="7990114" cy="830997"/>
          </a:xfrm>
          <a:prstGeom prst="rect">
            <a:avLst/>
          </a:prstGeom>
          <a:noFill/>
        </p:spPr>
        <p:txBody>
          <a:bodyPr wrap="square" rtlCol="0">
            <a:spAutoFit/>
          </a:bodyPr>
          <a:lstStyle/>
          <a:p>
            <a:pPr algn="ctr"/>
            <a:r>
              <a:rPr lang="en-US" sz="2400" b="1" dirty="0" smtClean="0"/>
              <a:t>Not having the snack/lunch </a:t>
            </a:r>
          </a:p>
          <a:p>
            <a:pPr algn="ctr"/>
            <a:r>
              <a:rPr lang="en-US" sz="2400" b="1" dirty="0" smtClean="0"/>
              <a:t>that was anticipated</a:t>
            </a:r>
            <a:endParaRPr lang="en-US" sz="2400" b="1" dirty="0"/>
          </a:p>
        </p:txBody>
      </p:sp>
      <p:sp>
        <p:nvSpPr>
          <p:cNvPr id="4" name="TextBox 3"/>
          <p:cNvSpPr txBox="1"/>
          <p:nvPr/>
        </p:nvSpPr>
        <p:spPr>
          <a:xfrm>
            <a:off x="6048612" y="228600"/>
            <a:ext cx="3037804" cy="1015663"/>
          </a:xfrm>
          <a:prstGeom prst="rect">
            <a:avLst/>
          </a:prstGeom>
          <a:noFill/>
        </p:spPr>
        <p:txBody>
          <a:bodyPr wrap="square" rtlCol="0">
            <a:spAutoFit/>
          </a:bodyPr>
          <a:lstStyle/>
          <a:p>
            <a:r>
              <a:rPr lang="en-US" sz="6000" dirty="0" smtClean="0"/>
              <a:t>“Jimmy”</a:t>
            </a:r>
            <a:endParaRPr lang="en-US" sz="6000" dirty="0"/>
          </a:p>
        </p:txBody>
      </p:sp>
      <p:sp>
        <p:nvSpPr>
          <p:cNvPr id="6" name="Footer Placeholder 5"/>
          <p:cNvSpPr>
            <a:spLocks noGrp="1"/>
          </p:cNvSpPr>
          <p:nvPr>
            <p:ph type="ftr" sz="quarter" idx="11"/>
          </p:nvPr>
        </p:nvSpPr>
        <p:spPr/>
        <p:txBody>
          <a:bodyPr/>
          <a:lstStyle/>
          <a:p>
            <a:r>
              <a:rPr lang="en-US" dirty="0" smtClean="0"/>
              <a:t>27</a:t>
            </a:r>
            <a:endParaRPr lang="en-US" dirty="0"/>
          </a:p>
        </p:txBody>
      </p:sp>
    </p:spTree>
    <p:extLst>
      <p:ext uri="{BB962C8B-B14F-4D97-AF65-F5344CB8AC3E}">
        <p14:creationId xmlns:p14="http://schemas.microsoft.com/office/powerpoint/2010/main" val="2340067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6" grpId="0"/>
      <p:bldP spid="2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8858250" cy="6762750"/>
          </a:xfrm>
          <a:prstGeom prst="rect">
            <a:avLst/>
          </a:prstGeom>
        </p:spPr>
      </p:pic>
      <p:pic>
        <p:nvPicPr>
          <p:cNvPr id="4" name="Picture 3"/>
          <p:cNvPicPr>
            <a:picLocks noChangeAspect="1"/>
          </p:cNvPicPr>
          <p:nvPr/>
        </p:nvPicPr>
        <p:blipFill>
          <a:blip r:embed="rId3"/>
          <a:stretch>
            <a:fillRect/>
          </a:stretch>
        </p:blipFill>
        <p:spPr>
          <a:xfrm>
            <a:off x="1" y="0"/>
            <a:ext cx="4521200" cy="6858000"/>
          </a:xfrm>
          <a:prstGeom prst="rect">
            <a:avLst/>
          </a:prstGeom>
        </p:spPr>
      </p:pic>
      <p:sp>
        <p:nvSpPr>
          <p:cNvPr id="5" name="TextBox 4"/>
          <p:cNvSpPr txBox="1"/>
          <p:nvPr/>
        </p:nvSpPr>
        <p:spPr>
          <a:xfrm>
            <a:off x="4514850" y="266700"/>
            <a:ext cx="400050" cy="381000"/>
          </a:xfrm>
          <a:prstGeom prst="rect">
            <a:avLst/>
          </a:prstGeom>
          <a:solidFill>
            <a:schemeClr val="tx1"/>
          </a:solidFill>
        </p:spPr>
        <p:txBody>
          <a:bodyPr wrap="square" rtlCol="0">
            <a:spAutoFit/>
          </a:bodyPr>
          <a:lstStyle/>
          <a:p>
            <a:endParaRPr lang="en-US" dirty="0"/>
          </a:p>
        </p:txBody>
      </p:sp>
      <p:sp>
        <p:nvSpPr>
          <p:cNvPr id="6" name="TextBox 5"/>
          <p:cNvSpPr txBox="1"/>
          <p:nvPr/>
        </p:nvSpPr>
        <p:spPr>
          <a:xfrm>
            <a:off x="4514850" y="5926666"/>
            <a:ext cx="400050" cy="381000"/>
          </a:xfrm>
          <a:prstGeom prst="rect">
            <a:avLst/>
          </a:prstGeom>
          <a:solidFill>
            <a:schemeClr val="tx1"/>
          </a:solidFill>
        </p:spPr>
        <p:txBody>
          <a:bodyPr wrap="square" rtlCol="0">
            <a:spAutoFit/>
          </a:bodyPr>
          <a:lstStyle/>
          <a:p>
            <a:endParaRPr lang="en-US" dirty="0"/>
          </a:p>
        </p:txBody>
      </p:sp>
      <p:sp>
        <p:nvSpPr>
          <p:cNvPr id="7" name="TextBox 6"/>
          <p:cNvSpPr txBox="1"/>
          <p:nvPr/>
        </p:nvSpPr>
        <p:spPr>
          <a:xfrm>
            <a:off x="7454901" y="512233"/>
            <a:ext cx="1689100" cy="369332"/>
          </a:xfrm>
          <a:prstGeom prst="rect">
            <a:avLst/>
          </a:prstGeom>
          <a:solidFill>
            <a:schemeClr val="tx1"/>
          </a:solidFill>
        </p:spPr>
        <p:txBody>
          <a:bodyPr wrap="square" rtlCol="0">
            <a:spAutoFit/>
          </a:bodyPr>
          <a:lstStyle/>
          <a:p>
            <a:endParaRPr lang="en-US" dirty="0"/>
          </a:p>
        </p:txBody>
      </p:sp>
      <p:sp>
        <p:nvSpPr>
          <p:cNvPr id="3" name="Rectangle 2"/>
          <p:cNvSpPr/>
          <p:nvPr/>
        </p:nvSpPr>
        <p:spPr>
          <a:xfrm>
            <a:off x="15241" y="6486882"/>
            <a:ext cx="1903150" cy="369332"/>
          </a:xfrm>
          <a:prstGeom prst="rect">
            <a:avLst/>
          </a:prstGeom>
        </p:spPr>
        <p:txBody>
          <a:bodyPr wrap="none">
            <a:spAutoFit/>
          </a:bodyPr>
          <a:lstStyle/>
          <a:p>
            <a:r>
              <a:rPr lang="en-US" dirty="0"/>
              <a:t>Dr. James Henry</a:t>
            </a:r>
          </a:p>
        </p:txBody>
      </p:sp>
    </p:spTree>
    <p:extLst>
      <p:ext uri="{BB962C8B-B14F-4D97-AF65-F5344CB8AC3E}">
        <p14:creationId xmlns:p14="http://schemas.microsoft.com/office/powerpoint/2010/main" val="4052294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MP9003417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534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idx="12"/>
          </p:nvPr>
        </p:nvSpPr>
        <p:spPr>
          <a:prstGeom prst="rect">
            <a:avLst/>
          </a:prstGeom>
        </p:spPr>
        <p:txBody>
          <a:bodyPr/>
          <a:lstStyle/>
          <a:p>
            <a:endParaRPr lang="en-US" dirty="0"/>
          </a:p>
        </p:txBody>
      </p:sp>
      <p:sp>
        <p:nvSpPr>
          <p:cNvPr id="3" name="Title 2" hidden="1"/>
          <p:cNvSpPr>
            <a:spLocks noGrp="1"/>
          </p:cNvSpPr>
          <p:nvPr>
            <p:ph type="title" idx="4294967295"/>
          </p:nvPr>
        </p:nvSpPr>
        <p:spPr>
          <a:xfrm>
            <a:off x="0" y="192088"/>
            <a:ext cx="7886700" cy="520700"/>
          </a:xfrm>
        </p:spPr>
        <p:txBody>
          <a:bodyPr/>
          <a:lstStyle/>
          <a:p>
            <a:r>
              <a:rPr lang="en-US" dirty="0" smtClean="0"/>
              <a:t>There and Then – Here and Now</a:t>
            </a:r>
            <a:endParaRPr lang="en-US" dirty="0"/>
          </a:p>
        </p:txBody>
      </p:sp>
      <p:sp>
        <p:nvSpPr>
          <p:cNvPr id="2" name="TextBox 1"/>
          <p:cNvSpPr txBox="1"/>
          <p:nvPr/>
        </p:nvSpPr>
        <p:spPr>
          <a:xfrm>
            <a:off x="751500" y="1981200"/>
            <a:ext cx="7488600" cy="1754326"/>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Individual reacts as though </a:t>
            </a:r>
          </a:p>
          <a:p>
            <a:pPr algn="ctr"/>
            <a:r>
              <a:rPr lang="en-US" sz="3600" b="1" dirty="0">
                <a:effectLst>
                  <a:outerShdw blurRad="38100" dist="38100" dir="2700000" algn="tl">
                    <a:srgbClr val="000000">
                      <a:alpha val="43137"/>
                    </a:srgbClr>
                  </a:outerShdw>
                </a:effectLst>
              </a:rPr>
              <a:t>a “there and then” experience</a:t>
            </a:r>
          </a:p>
          <a:p>
            <a:pPr algn="ctr"/>
            <a:r>
              <a:rPr lang="en-US" sz="3600" b="1" dirty="0">
                <a:effectLst>
                  <a:outerShdw blurRad="38100" dist="38100" dir="2700000" algn="tl">
                    <a:srgbClr val="000000">
                      <a:alpha val="43137"/>
                    </a:srgbClr>
                  </a:outerShdw>
                </a:effectLst>
              </a:rPr>
              <a:t> is happening  “here and now”</a:t>
            </a:r>
          </a:p>
        </p:txBody>
      </p:sp>
    </p:spTree>
    <p:extLst>
      <p:ext uri="{BB962C8B-B14F-4D97-AF65-F5344CB8AC3E}">
        <p14:creationId xmlns:p14="http://schemas.microsoft.com/office/powerpoint/2010/main" val="353665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1332" y="1143000"/>
            <a:ext cx="8229600"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Increased anxiety and/or depression</a:t>
            </a:r>
          </a:p>
          <a:p>
            <a:pPr marL="285750" indent="-285750">
              <a:buFont typeface="Arial" panose="020B0604020202020204" pitchFamily="34" charset="0"/>
              <a:buChar char="•"/>
            </a:pPr>
            <a:r>
              <a:rPr lang="en-US" sz="3600" dirty="0" smtClean="0"/>
              <a:t>Increased aggression</a:t>
            </a:r>
          </a:p>
          <a:p>
            <a:pPr marL="285750" indent="-285750">
              <a:buFont typeface="Arial" panose="020B0604020202020204" pitchFamily="34" charset="0"/>
              <a:buChar char="•"/>
            </a:pPr>
            <a:r>
              <a:rPr lang="en-US" sz="3600" dirty="0" smtClean="0"/>
              <a:t>Increased impulsivity</a:t>
            </a:r>
          </a:p>
          <a:p>
            <a:pPr marL="285750" indent="-285750">
              <a:buFont typeface="Arial" panose="020B0604020202020204" pitchFamily="34" charset="0"/>
              <a:buChar char="•"/>
            </a:pPr>
            <a:r>
              <a:rPr lang="en-US" sz="3600" dirty="0" smtClean="0"/>
              <a:t>Decreased social ability</a:t>
            </a:r>
          </a:p>
          <a:p>
            <a:pPr marL="285750" indent="-285750">
              <a:buFont typeface="Arial" panose="020B0604020202020204" pitchFamily="34" charset="0"/>
              <a:buChar char="•"/>
            </a:pPr>
            <a:r>
              <a:rPr lang="en-US" sz="3600" dirty="0" smtClean="0"/>
              <a:t>Reduced ability to regulate </a:t>
            </a:r>
          </a:p>
          <a:p>
            <a:pPr marL="285750" indent="-285750">
              <a:buFont typeface="Arial" panose="020B0604020202020204" pitchFamily="34" charset="0"/>
              <a:buChar char="•"/>
            </a:pPr>
            <a:r>
              <a:rPr lang="en-US" sz="3600" dirty="0" smtClean="0"/>
              <a:t>Difficulty with attachment</a:t>
            </a:r>
            <a:endParaRPr lang="en-US" sz="3600" dirty="0"/>
          </a:p>
        </p:txBody>
      </p:sp>
      <p:sp>
        <p:nvSpPr>
          <p:cNvPr id="2" name="Title 1"/>
          <p:cNvSpPr>
            <a:spLocks noGrp="1"/>
          </p:cNvSpPr>
          <p:nvPr>
            <p:ph type="title"/>
          </p:nvPr>
        </p:nvSpPr>
        <p:spPr/>
        <p:txBody>
          <a:bodyPr>
            <a:noAutofit/>
          </a:bodyPr>
          <a:lstStyle/>
          <a:p>
            <a:r>
              <a:rPr lang="en-US" sz="4000" b="1" dirty="0" smtClean="0">
                <a:latin typeface="Cambria" panose="02040503050406030204" pitchFamily="18" charset="0"/>
              </a:rPr>
              <a:t>Impact of Trauma</a:t>
            </a:r>
            <a:endParaRPr lang="en-US" sz="4000" b="1" dirty="0">
              <a:latin typeface="Cambria" panose="02040503050406030204" pitchFamily="18" charset="0"/>
            </a:endParaRPr>
          </a:p>
        </p:txBody>
      </p:sp>
      <p:sp>
        <p:nvSpPr>
          <p:cNvPr id="3" name="Footer Placeholder 2"/>
          <p:cNvSpPr>
            <a:spLocks noGrp="1"/>
          </p:cNvSpPr>
          <p:nvPr>
            <p:ph type="ftr" sz="quarter" idx="4294967295"/>
          </p:nvPr>
        </p:nvSpPr>
        <p:spPr>
          <a:xfrm>
            <a:off x="0" y="6492875"/>
            <a:ext cx="3429000" cy="284163"/>
          </a:xfrm>
        </p:spPr>
        <p:txBody>
          <a:bodyPr/>
          <a:lstStyle/>
          <a:p>
            <a:r>
              <a:rPr lang="en-US" dirty="0" smtClean="0"/>
              <a:t>29</a:t>
            </a:r>
            <a:endParaRPr lang="en-US" dirty="0"/>
          </a:p>
        </p:txBody>
      </p:sp>
    </p:spTree>
    <p:extLst>
      <p:ext uri="{BB962C8B-B14F-4D97-AF65-F5344CB8AC3E}">
        <p14:creationId xmlns:p14="http://schemas.microsoft.com/office/powerpoint/2010/main" val="3786086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315" y="876415"/>
            <a:ext cx="3751808" cy="6096137"/>
          </a:xfrm>
          <a:prstGeom prst="rect">
            <a:avLst/>
          </a:prstGeom>
        </p:spPr>
      </p:pic>
      <p:sp>
        <p:nvSpPr>
          <p:cNvPr id="10" name="Freeform 9"/>
          <p:cNvSpPr/>
          <p:nvPr/>
        </p:nvSpPr>
        <p:spPr>
          <a:xfrm>
            <a:off x="2932396" y="3520269"/>
            <a:ext cx="2726143" cy="1355778"/>
          </a:xfrm>
          <a:custGeom>
            <a:avLst/>
            <a:gdLst>
              <a:gd name="connsiteX0" fmla="*/ 25767 w 3353167"/>
              <a:gd name="connsiteY0" fmla="*/ 469956 h 1282756"/>
              <a:gd name="connsiteX1" fmla="*/ 13067 w 3353167"/>
              <a:gd name="connsiteY1" fmla="*/ 533456 h 1282756"/>
              <a:gd name="connsiteX2" fmla="*/ 367 w 3353167"/>
              <a:gd name="connsiteY2" fmla="*/ 584256 h 1282756"/>
              <a:gd name="connsiteX3" fmla="*/ 13067 w 3353167"/>
              <a:gd name="connsiteY3" fmla="*/ 1092256 h 1282756"/>
              <a:gd name="connsiteX4" fmla="*/ 51167 w 3353167"/>
              <a:gd name="connsiteY4" fmla="*/ 1104956 h 1282756"/>
              <a:gd name="connsiteX5" fmla="*/ 152767 w 3353167"/>
              <a:gd name="connsiteY5" fmla="*/ 1117656 h 1282756"/>
              <a:gd name="connsiteX6" fmla="*/ 305167 w 3353167"/>
              <a:gd name="connsiteY6" fmla="*/ 1155756 h 1282756"/>
              <a:gd name="connsiteX7" fmla="*/ 394067 w 3353167"/>
              <a:gd name="connsiteY7" fmla="*/ 1193856 h 1282756"/>
              <a:gd name="connsiteX8" fmla="*/ 432167 w 3353167"/>
              <a:gd name="connsiteY8" fmla="*/ 1219256 h 1282756"/>
              <a:gd name="connsiteX9" fmla="*/ 495667 w 3353167"/>
              <a:gd name="connsiteY9" fmla="*/ 1244656 h 1282756"/>
              <a:gd name="connsiteX10" fmla="*/ 635367 w 3353167"/>
              <a:gd name="connsiteY10" fmla="*/ 1282756 h 1282756"/>
              <a:gd name="connsiteX11" fmla="*/ 1003667 w 3353167"/>
              <a:gd name="connsiteY11" fmla="*/ 1270056 h 1282756"/>
              <a:gd name="connsiteX12" fmla="*/ 1232267 w 3353167"/>
              <a:gd name="connsiteY12" fmla="*/ 1231956 h 1282756"/>
              <a:gd name="connsiteX13" fmla="*/ 1359267 w 3353167"/>
              <a:gd name="connsiteY13" fmla="*/ 1219256 h 1282756"/>
              <a:gd name="connsiteX14" fmla="*/ 1397367 w 3353167"/>
              <a:gd name="connsiteY14" fmla="*/ 1206556 h 1282756"/>
              <a:gd name="connsiteX15" fmla="*/ 1702167 w 3353167"/>
              <a:gd name="connsiteY15" fmla="*/ 1181156 h 1282756"/>
              <a:gd name="connsiteX16" fmla="*/ 2616567 w 3353167"/>
              <a:gd name="connsiteY16" fmla="*/ 1168456 h 1282756"/>
              <a:gd name="connsiteX17" fmla="*/ 2705467 w 3353167"/>
              <a:gd name="connsiteY17" fmla="*/ 1155756 h 1282756"/>
              <a:gd name="connsiteX18" fmla="*/ 2832467 w 3353167"/>
              <a:gd name="connsiteY18" fmla="*/ 1117656 h 1282756"/>
              <a:gd name="connsiteX19" fmla="*/ 2972167 w 3353167"/>
              <a:gd name="connsiteY19" fmla="*/ 1104956 h 1282756"/>
              <a:gd name="connsiteX20" fmla="*/ 3048367 w 3353167"/>
              <a:gd name="connsiteY20" fmla="*/ 1092256 h 1282756"/>
              <a:gd name="connsiteX21" fmla="*/ 3302367 w 3353167"/>
              <a:gd name="connsiteY21" fmla="*/ 1079556 h 1282756"/>
              <a:gd name="connsiteX22" fmla="*/ 3353167 w 3353167"/>
              <a:gd name="connsiteY22" fmla="*/ 863656 h 1282756"/>
              <a:gd name="connsiteX23" fmla="*/ 3340467 w 3353167"/>
              <a:gd name="connsiteY23" fmla="*/ 279456 h 1282756"/>
              <a:gd name="connsiteX24" fmla="*/ 3289667 w 3353167"/>
              <a:gd name="connsiteY24" fmla="*/ 114356 h 1282756"/>
              <a:gd name="connsiteX25" fmla="*/ 3251567 w 3353167"/>
              <a:gd name="connsiteY25" fmla="*/ 88956 h 1282756"/>
              <a:gd name="connsiteX26" fmla="*/ 3175367 w 3353167"/>
              <a:gd name="connsiteY26" fmla="*/ 63556 h 1282756"/>
              <a:gd name="connsiteX27" fmla="*/ 3137267 w 3353167"/>
              <a:gd name="connsiteY27" fmla="*/ 25456 h 1282756"/>
              <a:gd name="connsiteX28" fmla="*/ 2972167 w 3353167"/>
              <a:gd name="connsiteY28" fmla="*/ 50856 h 1282756"/>
              <a:gd name="connsiteX29" fmla="*/ 2921367 w 3353167"/>
              <a:gd name="connsiteY29" fmla="*/ 76256 h 1282756"/>
              <a:gd name="connsiteX30" fmla="*/ 2807067 w 3353167"/>
              <a:gd name="connsiteY30" fmla="*/ 127056 h 1282756"/>
              <a:gd name="connsiteX31" fmla="*/ 2730867 w 3353167"/>
              <a:gd name="connsiteY31" fmla="*/ 177856 h 1282756"/>
              <a:gd name="connsiteX32" fmla="*/ 2451467 w 3353167"/>
              <a:gd name="connsiteY32" fmla="*/ 165156 h 1282756"/>
              <a:gd name="connsiteX33" fmla="*/ 2375267 w 3353167"/>
              <a:gd name="connsiteY33" fmla="*/ 127056 h 1282756"/>
              <a:gd name="connsiteX34" fmla="*/ 2286367 w 3353167"/>
              <a:gd name="connsiteY34" fmla="*/ 101656 h 1282756"/>
              <a:gd name="connsiteX35" fmla="*/ 2222867 w 3353167"/>
              <a:gd name="connsiteY35" fmla="*/ 88956 h 1282756"/>
              <a:gd name="connsiteX36" fmla="*/ 1740267 w 3353167"/>
              <a:gd name="connsiteY36" fmla="*/ 76256 h 1282756"/>
              <a:gd name="connsiteX37" fmla="*/ 1664067 w 3353167"/>
              <a:gd name="connsiteY37" fmla="*/ 63556 h 1282756"/>
              <a:gd name="connsiteX38" fmla="*/ 1613267 w 3353167"/>
              <a:gd name="connsiteY38" fmla="*/ 50856 h 1282756"/>
              <a:gd name="connsiteX39" fmla="*/ 1549767 w 3353167"/>
              <a:gd name="connsiteY39" fmla="*/ 38156 h 1282756"/>
              <a:gd name="connsiteX40" fmla="*/ 1460867 w 3353167"/>
              <a:gd name="connsiteY40" fmla="*/ 56 h 1282756"/>
              <a:gd name="connsiteX41" fmla="*/ 1346567 w 3353167"/>
              <a:gd name="connsiteY41" fmla="*/ 38156 h 1282756"/>
              <a:gd name="connsiteX42" fmla="*/ 1308467 w 3353167"/>
              <a:gd name="connsiteY42" fmla="*/ 50856 h 1282756"/>
              <a:gd name="connsiteX43" fmla="*/ 1168767 w 3353167"/>
              <a:gd name="connsiteY43" fmla="*/ 76256 h 1282756"/>
              <a:gd name="connsiteX44" fmla="*/ 1117967 w 3353167"/>
              <a:gd name="connsiteY44" fmla="*/ 101656 h 1282756"/>
              <a:gd name="connsiteX45" fmla="*/ 1041767 w 3353167"/>
              <a:gd name="connsiteY45" fmla="*/ 152456 h 1282756"/>
              <a:gd name="connsiteX46" fmla="*/ 825867 w 3353167"/>
              <a:gd name="connsiteY46" fmla="*/ 190556 h 1282756"/>
              <a:gd name="connsiteX47" fmla="*/ 394067 w 3353167"/>
              <a:gd name="connsiteY47" fmla="*/ 203256 h 1282756"/>
              <a:gd name="connsiteX48" fmla="*/ 305167 w 3353167"/>
              <a:gd name="connsiteY48" fmla="*/ 228656 h 1282756"/>
              <a:gd name="connsiteX49" fmla="*/ 178167 w 3353167"/>
              <a:gd name="connsiteY49" fmla="*/ 266756 h 1282756"/>
              <a:gd name="connsiteX50" fmla="*/ 140067 w 3353167"/>
              <a:gd name="connsiteY50" fmla="*/ 279456 h 1282756"/>
              <a:gd name="connsiteX51" fmla="*/ 101967 w 3353167"/>
              <a:gd name="connsiteY51" fmla="*/ 292156 h 1282756"/>
              <a:gd name="connsiteX52" fmla="*/ 63867 w 3353167"/>
              <a:gd name="connsiteY52" fmla="*/ 317556 h 1282756"/>
              <a:gd name="connsiteX53" fmla="*/ 51167 w 3353167"/>
              <a:gd name="connsiteY53" fmla="*/ 381056 h 1282756"/>
              <a:gd name="connsiteX54" fmla="*/ 38467 w 3353167"/>
              <a:gd name="connsiteY54" fmla="*/ 419156 h 128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53167" h="1282756">
                <a:moveTo>
                  <a:pt x="25767" y="469956"/>
                </a:moveTo>
                <a:cubicBezTo>
                  <a:pt x="21534" y="491123"/>
                  <a:pt x="17750" y="512384"/>
                  <a:pt x="13067" y="533456"/>
                </a:cubicBezTo>
                <a:cubicBezTo>
                  <a:pt x="9281" y="550495"/>
                  <a:pt x="367" y="566802"/>
                  <a:pt x="367" y="584256"/>
                </a:cubicBezTo>
                <a:cubicBezTo>
                  <a:pt x="367" y="753642"/>
                  <a:pt x="-3380" y="923670"/>
                  <a:pt x="13067" y="1092256"/>
                </a:cubicBezTo>
                <a:cubicBezTo>
                  <a:pt x="14367" y="1105580"/>
                  <a:pt x="37996" y="1102561"/>
                  <a:pt x="51167" y="1104956"/>
                </a:cubicBezTo>
                <a:cubicBezTo>
                  <a:pt x="84747" y="1111061"/>
                  <a:pt x="118980" y="1112829"/>
                  <a:pt x="152767" y="1117656"/>
                </a:cubicBezTo>
                <a:cubicBezTo>
                  <a:pt x="189124" y="1122850"/>
                  <a:pt x="273424" y="1134594"/>
                  <a:pt x="305167" y="1155756"/>
                </a:cubicBezTo>
                <a:cubicBezTo>
                  <a:pt x="357790" y="1190838"/>
                  <a:pt x="328459" y="1177454"/>
                  <a:pt x="394067" y="1193856"/>
                </a:cubicBezTo>
                <a:cubicBezTo>
                  <a:pt x="406767" y="1202323"/>
                  <a:pt x="418515" y="1212430"/>
                  <a:pt x="432167" y="1219256"/>
                </a:cubicBezTo>
                <a:cubicBezTo>
                  <a:pt x="452557" y="1229451"/>
                  <a:pt x="474242" y="1236865"/>
                  <a:pt x="495667" y="1244656"/>
                </a:cubicBezTo>
                <a:cubicBezTo>
                  <a:pt x="574442" y="1273301"/>
                  <a:pt x="560047" y="1267692"/>
                  <a:pt x="635367" y="1282756"/>
                </a:cubicBezTo>
                <a:cubicBezTo>
                  <a:pt x="758134" y="1278523"/>
                  <a:pt x="881270" y="1280473"/>
                  <a:pt x="1003667" y="1270056"/>
                </a:cubicBezTo>
                <a:cubicBezTo>
                  <a:pt x="1080640" y="1263505"/>
                  <a:pt x="1155399" y="1239643"/>
                  <a:pt x="1232267" y="1231956"/>
                </a:cubicBezTo>
                <a:lnTo>
                  <a:pt x="1359267" y="1219256"/>
                </a:lnTo>
                <a:cubicBezTo>
                  <a:pt x="1371967" y="1215023"/>
                  <a:pt x="1384299" y="1209460"/>
                  <a:pt x="1397367" y="1206556"/>
                </a:cubicBezTo>
                <a:cubicBezTo>
                  <a:pt x="1492467" y="1185423"/>
                  <a:pt x="1614948" y="1183094"/>
                  <a:pt x="1702167" y="1181156"/>
                </a:cubicBezTo>
                <a:lnTo>
                  <a:pt x="2616567" y="1168456"/>
                </a:lnTo>
                <a:cubicBezTo>
                  <a:pt x="2646200" y="1164223"/>
                  <a:pt x="2676299" y="1162487"/>
                  <a:pt x="2705467" y="1155756"/>
                </a:cubicBezTo>
                <a:cubicBezTo>
                  <a:pt x="2754856" y="1144358"/>
                  <a:pt x="2783966" y="1124123"/>
                  <a:pt x="2832467" y="1117656"/>
                </a:cubicBezTo>
                <a:cubicBezTo>
                  <a:pt x="2878816" y="1111476"/>
                  <a:pt x="2925729" y="1110419"/>
                  <a:pt x="2972167" y="1104956"/>
                </a:cubicBezTo>
                <a:cubicBezTo>
                  <a:pt x="2997741" y="1101947"/>
                  <a:pt x="3022692" y="1094231"/>
                  <a:pt x="3048367" y="1092256"/>
                </a:cubicBezTo>
                <a:cubicBezTo>
                  <a:pt x="3132890" y="1085754"/>
                  <a:pt x="3217700" y="1083789"/>
                  <a:pt x="3302367" y="1079556"/>
                </a:cubicBezTo>
                <a:cubicBezTo>
                  <a:pt x="3351260" y="932877"/>
                  <a:pt x="3335486" y="1005107"/>
                  <a:pt x="3353167" y="863656"/>
                </a:cubicBezTo>
                <a:cubicBezTo>
                  <a:pt x="3348934" y="668923"/>
                  <a:pt x="3350887" y="473956"/>
                  <a:pt x="3340467" y="279456"/>
                </a:cubicBezTo>
                <a:cubicBezTo>
                  <a:pt x="3337989" y="233192"/>
                  <a:pt x="3329852" y="154541"/>
                  <a:pt x="3289667" y="114356"/>
                </a:cubicBezTo>
                <a:cubicBezTo>
                  <a:pt x="3278874" y="103563"/>
                  <a:pt x="3265515" y="95155"/>
                  <a:pt x="3251567" y="88956"/>
                </a:cubicBezTo>
                <a:cubicBezTo>
                  <a:pt x="3227101" y="78082"/>
                  <a:pt x="3175367" y="63556"/>
                  <a:pt x="3175367" y="63556"/>
                </a:cubicBezTo>
                <a:cubicBezTo>
                  <a:pt x="3162667" y="50856"/>
                  <a:pt x="3154938" y="28669"/>
                  <a:pt x="3137267" y="25456"/>
                </a:cubicBezTo>
                <a:cubicBezTo>
                  <a:pt x="3113103" y="21062"/>
                  <a:pt x="3006613" y="43967"/>
                  <a:pt x="2972167" y="50856"/>
                </a:cubicBezTo>
                <a:cubicBezTo>
                  <a:pt x="2955234" y="59323"/>
                  <a:pt x="2938667" y="68567"/>
                  <a:pt x="2921367" y="76256"/>
                </a:cubicBezTo>
                <a:cubicBezTo>
                  <a:pt x="2895010" y="87970"/>
                  <a:pt x="2832814" y="108665"/>
                  <a:pt x="2807067" y="127056"/>
                </a:cubicBezTo>
                <a:cubicBezTo>
                  <a:pt x="2723826" y="186514"/>
                  <a:pt x="2812596" y="150613"/>
                  <a:pt x="2730867" y="177856"/>
                </a:cubicBezTo>
                <a:cubicBezTo>
                  <a:pt x="2637734" y="173623"/>
                  <a:pt x="2544400" y="172591"/>
                  <a:pt x="2451467" y="165156"/>
                </a:cubicBezTo>
                <a:cubicBezTo>
                  <a:pt x="2413465" y="162116"/>
                  <a:pt x="2407884" y="143365"/>
                  <a:pt x="2375267" y="127056"/>
                </a:cubicBezTo>
                <a:cubicBezTo>
                  <a:pt x="2358296" y="118570"/>
                  <a:pt x="2301016" y="104911"/>
                  <a:pt x="2286367" y="101656"/>
                </a:cubicBezTo>
                <a:cubicBezTo>
                  <a:pt x="2265295" y="96973"/>
                  <a:pt x="2244430" y="89959"/>
                  <a:pt x="2222867" y="88956"/>
                </a:cubicBezTo>
                <a:cubicBezTo>
                  <a:pt x="2062118" y="81479"/>
                  <a:pt x="1901134" y="80489"/>
                  <a:pt x="1740267" y="76256"/>
                </a:cubicBezTo>
                <a:cubicBezTo>
                  <a:pt x="1714867" y="72023"/>
                  <a:pt x="1689317" y="68606"/>
                  <a:pt x="1664067" y="63556"/>
                </a:cubicBezTo>
                <a:cubicBezTo>
                  <a:pt x="1646951" y="60133"/>
                  <a:pt x="1630306" y="54642"/>
                  <a:pt x="1613267" y="50856"/>
                </a:cubicBezTo>
                <a:cubicBezTo>
                  <a:pt x="1592195" y="46173"/>
                  <a:pt x="1570934" y="42389"/>
                  <a:pt x="1549767" y="38156"/>
                </a:cubicBezTo>
                <a:cubicBezTo>
                  <a:pt x="1544653" y="35599"/>
                  <a:pt x="1476156" y="-1643"/>
                  <a:pt x="1460867" y="56"/>
                </a:cubicBezTo>
                <a:lnTo>
                  <a:pt x="1346567" y="38156"/>
                </a:lnTo>
                <a:cubicBezTo>
                  <a:pt x="1333867" y="42389"/>
                  <a:pt x="1321719" y="48963"/>
                  <a:pt x="1308467" y="50856"/>
                </a:cubicBezTo>
                <a:cubicBezTo>
                  <a:pt x="1276017" y="55492"/>
                  <a:pt x="1205616" y="62437"/>
                  <a:pt x="1168767" y="76256"/>
                </a:cubicBezTo>
                <a:cubicBezTo>
                  <a:pt x="1151040" y="82903"/>
                  <a:pt x="1134900" y="93189"/>
                  <a:pt x="1117967" y="101656"/>
                </a:cubicBezTo>
                <a:cubicBezTo>
                  <a:pt x="1084479" y="151888"/>
                  <a:pt x="1105552" y="138788"/>
                  <a:pt x="1041767" y="152456"/>
                </a:cubicBezTo>
                <a:cubicBezTo>
                  <a:pt x="1006825" y="159944"/>
                  <a:pt x="873322" y="188241"/>
                  <a:pt x="825867" y="190556"/>
                </a:cubicBezTo>
                <a:cubicBezTo>
                  <a:pt x="682042" y="197572"/>
                  <a:pt x="538000" y="199023"/>
                  <a:pt x="394067" y="203256"/>
                </a:cubicBezTo>
                <a:cubicBezTo>
                  <a:pt x="235258" y="242958"/>
                  <a:pt x="432704" y="192217"/>
                  <a:pt x="305167" y="228656"/>
                </a:cubicBezTo>
                <a:cubicBezTo>
                  <a:pt x="170812" y="267043"/>
                  <a:pt x="359251" y="206395"/>
                  <a:pt x="178167" y="266756"/>
                </a:cubicBezTo>
                <a:lnTo>
                  <a:pt x="140067" y="279456"/>
                </a:lnTo>
                <a:cubicBezTo>
                  <a:pt x="127367" y="283689"/>
                  <a:pt x="113106" y="284730"/>
                  <a:pt x="101967" y="292156"/>
                </a:cubicBezTo>
                <a:lnTo>
                  <a:pt x="63867" y="317556"/>
                </a:lnTo>
                <a:cubicBezTo>
                  <a:pt x="59634" y="338723"/>
                  <a:pt x="56402" y="360115"/>
                  <a:pt x="51167" y="381056"/>
                </a:cubicBezTo>
                <a:cubicBezTo>
                  <a:pt x="47920" y="394043"/>
                  <a:pt x="38467" y="419156"/>
                  <a:pt x="38467" y="419156"/>
                </a:cubicBezTo>
              </a:path>
            </a:pathLst>
          </a:custGeom>
          <a:solidFill>
            <a:srgbClr val="79D7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1" name="Freeform 10"/>
          <p:cNvSpPr/>
          <p:nvPr/>
        </p:nvSpPr>
        <p:spPr>
          <a:xfrm>
            <a:off x="3055223" y="2502089"/>
            <a:ext cx="2276064" cy="1444558"/>
          </a:xfrm>
          <a:custGeom>
            <a:avLst/>
            <a:gdLst>
              <a:gd name="connsiteX0" fmla="*/ 317500 w 2882900"/>
              <a:gd name="connsiteY0" fmla="*/ 76200 h 1079583"/>
              <a:gd name="connsiteX1" fmla="*/ 304800 w 2882900"/>
              <a:gd name="connsiteY1" fmla="*/ 190500 h 1079583"/>
              <a:gd name="connsiteX2" fmla="*/ 279400 w 2882900"/>
              <a:gd name="connsiteY2" fmla="*/ 228600 h 1079583"/>
              <a:gd name="connsiteX3" fmla="*/ 215900 w 2882900"/>
              <a:gd name="connsiteY3" fmla="*/ 330200 h 1079583"/>
              <a:gd name="connsiteX4" fmla="*/ 190500 w 2882900"/>
              <a:gd name="connsiteY4" fmla="*/ 368300 h 1079583"/>
              <a:gd name="connsiteX5" fmla="*/ 139700 w 2882900"/>
              <a:gd name="connsiteY5" fmla="*/ 406400 h 1079583"/>
              <a:gd name="connsiteX6" fmla="*/ 88900 w 2882900"/>
              <a:gd name="connsiteY6" fmla="*/ 482600 h 1079583"/>
              <a:gd name="connsiteX7" fmla="*/ 63500 w 2882900"/>
              <a:gd name="connsiteY7" fmla="*/ 609600 h 1079583"/>
              <a:gd name="connsiteX8" fmla="*/ 38100 w 2882900"/>
              <a:gd name="connsiteY8" fmla="*/ 723900 h 1079583"/>
              <a:gd name="connsiteX9" fmla="*/ 25400 w 2882900"/>
              <a:gd name="connsiteY9" fmla="*/ 977900 h 1079583"/>
              <a:gd name="connsiteX10" fmla="*/ 0 w 2882900"/>
              <a:gd name="connsiteY10" fmla="*/ 1066800 h 1079583"/>
              <a:gd name="connsiteX11" fmla="*/ 88900 w 2882900"/>
              <a:gd name="connsiteY11" fmla="*/ 1054100 h 1079583"/>
              <a:gd name="connsiteX12" fmla="*/ 165100 w 2882900"/>
              <a:gd name="connsiteY12" fmla="*/ 1041400 h 1079583"/>
              <a:gd name="connsiteX13" fmla="*/ 241300 w 2882900"/>
              <a:gd name="connsiteY13" fmla="*/ 1016000 h 1079583"/>
              <a:gd name="connsiteX14" fmla="*/ 457200 w 2882900"/>
              <a:gd name="connsiteY14" fmla="*/ 1003300 h 1079583"/>
              <a:gd name="connsiteX15" fmla="*/ 584200 w 2882900"/>
              <a:gd name="connsiteY15" fmla="*/ 952500 h 1079583"/>
              <a:gd name="connsiteX16" fmla="*/ 660400 w 2882900"/>
              <a:gd name="connsiteY16" fmla="*/ 901700 h 1079583"/>
              <a:gd name="connsiteX17" fmla="*/ 863600 w 2882900"/>
              <a:gd name="connsiteY17" fmla="*/ 876300 h 1079583"/>
              <a:gd name="connsiteX18" fmla="*/ 1092200 w 2882900"/>
              <a:gd name="connsiteY18" fmla="*/ 889000 h 1079583"/>
              <a:gd name="connsiteX19" fmla="*/ 1143000 w 2882900"/>
              <a:gd name="connsiteY19" fmla="*/ 901700 h 1079583"/>
              <a:gd name="connsiteX20" fmla="*/ 1231900 w 2882900"/>
              <a:gd name="connsiteY20" fmla="*/ 977900 h 1079583"/>
              <a:gd name="connsiteX21" fmla="*/ 1295400 w 2882900"/>
              <a:gd name="connsiteY21" fmla="*/ 1003300 h 1079583"/>
              <a:gd name="connsiteX22" fmla="*/ 1346200 w 2882900"/>
              <a:gd name="connsiteY22" fmla="*/ 1028700 h 1079583"/>
              <a:gd name="connsiteX23" fmla="*/ 1447800 w 2882900"/>
              <a:gd name="connsiteY23" fmla="*/ 1054100 h 1079583"/>
              <a:gd name="connsiteX24" fmla="*/ 1866900 w 2882900"/>
              <a:gd name="connsiteY24" fmla="*/ 1041400 h 1079583"/>
              <a:gd name="connsiteX25" fmla="*/ 1993900 w 2882900"/>
              <a:gd name="connsiteY25" fmla="*/ 1016000 h 1079583"/>
              <a:gd name="connsiteX26" fmla="*/ 2603500 w 2882900"/>
              <a:gd name="connsiteY26" fmla="*/ 1003300 h 1079583"/>
              <a:gd name="connsiteX27" fmla="*/ 2717800 w 2882900"/>
              <a:gd name="connsiteY27" fmla="*/ 965200 h 1079583"/>
              <a:gd name="connsiteX28" fmla="*/ 2755900 w 2882900"/>
              <a:gd name="connsiteY28" fmla="*/ 952500 h 1079583"/>
              <a:gd name="connsiteX29" fmla="*/ 2819400 w 2882900"/>
              <a:gd name="connsiteY29" fmla="*/ 825500 h 1079583"/>
              <a:gd name="connsiteX30" fmla="*/ 2832100 w 2882900"/>
              <a:gd name="connsiteY30" fmla="*/ 736600 h 1079583"/>
              <a:gd name="connsiteX31" fmla="*/ 2870200 w 2882900"/>
              <a:gd name="connsiteY31" fmla="*/ 635000 h 1079583"/>
              <a:gd name="connsiteX32" fmla="*/ 2882900 w 2882900"/>
              <a:gd name="connsiteY32" fmla="*/ 558800 h 1079583"/>
              <a:gd name="connsiteX33" fmla="*/ 2870200 w 2882900"/>
              <a:gd name="connsiteY33" fmla="*/ 419100 h 1079583"/>
              <a:gd name="connsiteX34" fmla="*/ 2857500 w 2882900"/>
              <a:gd name="connsiteY34" fmla="*/ 381000 h 1079583"/>
              <a:gd name="connsiteX35" fmla="*/ 2819400 w 2882900"/>
              <a:gd name="connsiteY35" fmla="*/ 368300 h 1079583"/>
              <a:gd name="connsiteX36" fmla="*/ 2806700 w 2882900"/>
              <a:gd name="connsiteY36" fmla="*/ 304800 h 1079583"/>
              <a:gd name="connsiteX37" fmla="*/ 2768600 w 2882900"/>
              <a:gd name="connsiteY37" fmla="*/ 279400 h 1079583"/>
              <a:gd name="connsiteX38" fmla="*/ 2730500 w 2882900"/>
              <a:gd name="connsiteY38" fmla="*/ 241300 h 1079583"/>
              <a:gd name="connsiteX39" fmla="*/ 2692400 w 2882900"/>
              <a:gd name="connsiteY39" fmla="*/ 177800 h 1079583"/>
              <a:gd name="connsiteX40" fmla="*/ 2667000 w 2882900"/>
              <a:gd name="connsiteY40" fmla="*/ 101600 h 1079583"/>
              <a:gd name="connsiteX41" fmla="*/ 2578100 w 2882900"/>
              <a:gd name="connsiteY41" fmla="*/ 50800 h 1079583"/>
              <a:gd name="connsiteX42" fmla="*/ 2540000 w 2882900"/>
              <a:gd name="connsiteY42" fmla="*/ 38100 h 1079583"/>
              <a:gd name="connsiteX43" fmla="*/ 2425700 w 2882900"/>
              <a:gd name="connsiteY43" fmla="*/ 0 h 1079583"/>
              <a:gd name="connsiteX44" fmla="*/ 2273300 w 2882900"/>
              <a:gd name="connsiteY44" fmla="*/ 12700 h 1079583"/>
              <a:gd name="connsiteX45" fmla="*/ 2222500 w 2882900"/>
              <a:gd name="connsiteY45" fmla="*/ 50800 h 1079583"/>
              <a:gd name="connsiteX46" fmla="*/ 2184400 w 2882900"/>
              <a:gd name="connsiteY46" fmla="*/ 63500 h 1079583"/>
              <a:gd name="connsiteX47" fmla="*/ 2057400 w 2882900"/>
              <a:gd name="connsiteY47" fmla="*/ 127000 h 1079583"/>
              <a:gd name="connsiteX48" fmla="*/ 1866900 w 2882900"/>
              <a:gd name="connsiteY48" fmla="*/ 114300 h 1079583"/>
              <a:gd name="connsiteX49" fmla="*/ 1828800 w 2882900"/>
              <a:gd name="connsiteY49" fmla="*/ 101600 h 1079583"/>
              <a:gd name="connsiteX50" fmla="*/ 1473200 w 2882900"/>
              <a:gd name="connsiteY50" fmla="*/ 114300 h 1079583"/>
              <a:gd name="connsiteX51" fmla="*/ 1358900 w 2882900"/>
              <a:gd name="connsiteY51" fmla="*/ 139700 h 1079583"/>
              <a:gd name="connsiteX52" fmla="*/ 1295400 w 2882900"/>
              <a:gd name="connsiteY52" fmla="*/ 152400 h 1079583"/>
              <a:gd name="connsiteX53" fmla="*/ 1066800 w 2882900"/>
              <a:gd name="connsiteY53" fmla="*/ 139700 h 1079583"/>
              <a:gd name="connsiteX54" fmla="*/ 1016000 w 2882900"/>
              <a:gd name="connsiteY54" fmla="*/ 127000 h 1079583"/>
              <a:gd name="connsiteX55" fmla="*/ 914400 w 2882900"/>
              <a:gd name="connsiteY55" fmla="*/ 114300 h 1079583"/>
              <a:gd name="connsiteX56" fmla="*/ 876300 w 2882900"/>
              <a:gd name="connsiteY56" fmla="*/ 88900 h 1079583"/>
              <a:gd name="connsiteX57" fmla="*/ 850900 w 2882900"/>
              <a:gd name="connsiteY57" fmla="*/ 50800 h 1079583"/>
              <a:gd name="connsiteX58" fmla="*/ 812800 w 2882900"/>
              <a:gd name="connsiteY58" fmla="*/ 38100 h 1079583"/>
              <a:gd name="connsiteX59" fmla="*/ 533400 w 2882900"/>
              <a:gd name="connsiteY59" fmla="*/ 63500 h 1079583"/>
              <a:gd name="connsiteX60" fmla="*/ 482600 w 2882900"/>
              <a:gd name="connsiteY60" fmla="*/ 88900 h 1079583"/>
              <a:gd name="connsiteX61" fmla="*/ 406400 w 2882900"/>
              <a:gd name="connsiteY61" fmla="*/ 114300 h 1079583"/>
              <a:gd name="connsiteX62" fmla="*/ 355600 w 2882900"/>
              <a:gd name="connsiteY62" fmla="*/ 127000 h 107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882900" h="1079583">
                <a:moveTo>
                  <a:pt x="317500" y="76200"/>
                </a:moveTo>
                <a:cubicBezTo>
                  <a:pt x="313267" y="114300"/>
                  <a:pt x="314097" y="153310"/>
                  <a:pt x="304800" y="190500"/>
                </a:cubicBezTo>
                <a:cubicBezTo>
                  <a:pt x="301098" y="205308"/>
                  <a:pt x="286973" y="215348"/>
                  <a:pt x="279400" y="228600"/>
                </a:cubicBezTo>
                <a:cubicBezTo>
                  <a:pt x="211203" y="347944"/>
                  <a:pt x="302624" y="208787"/>
                  <a:pt x="215900" y="330200"/>
                </a:cubicBezTo>
                <a:cubicBezTo>
                  <a:pt x="207028" y="342620"/>
                  <a:pt x="201293" y="357507"/>
                  <a:pt x="190500" y="368300"/>
                </a:cubicBezTo>
                <a:cubicBezTo>
                  <a:pt x="175533" y="383267"/>
                  <a:pt x="153762" y="390580"/>
                  <a:pt x="139700" y="406400"/>
                </a:cubicBezTo>
                <a:cubicBezTo>
                  <a:pt x="119419" y="429216"/>
                  <a:pt x="88900" y="482600"/>
                  <a:pt x="88900" y="482600"/>
                </a:cubicBezTo>
                <a:cubicBezTo>
                  <a:pt x="66437" y="572453"/>
                  <a:pt x="84259" y="495424"/>
                  <a:pt x="63500" y="609600"/>
                </a:cubicBezTo>
                <a:cubicBezTo>
                  <a:pt x="52751" y="668718"/>
                  <a:pt x="51690" y="669542"/>
                  <a:pt x="38100" y="723900"/>
                </a:cubicBezTo>
                <a:cubicBezTo>
                  <a:pt x="33867" y="808567"/>
                  <a:pt x="32440" y="893420"/>
                  <a:pt x="25400" y="977900"/>
                </a:cubicBezTo>
                <a:cubicBezTo>
                  <a:pt x="23628" y="999162"/>
                  <a:pt x="7348" y="1044756"/>
                  <a:pt x="0" y="1066800"/>
                </a:cubicBezTo>
                <a:cubicBezTo>
                  <a:pt x="70078" y="1090159"/>
                  <a:pt x="6303" y="1078879"/>
                  <a:pt x="88900" y="1054100"/>
                </a:cubicBezTo>
                <a:cubicBezTo>
                  <a:pt x="113564" y="1046701"/>
                  <a:pt x="140118" y="1047645"/>
                  <a:pt x="165100" y="1041400"/>
                </a:cubicBezTo>
                <a:cubicBezTo>
                  <a:pt x="191075" y="1034906"/>
                  <a:pt x="214572" y="1017572"/>
                  <a:pt x="241300" y="1016000"/>
                </a:cubicBezTo>
                <a:lnTo>
                  <a:pt x="457200" y="1003300"/>
                </a:lnTo>
                <a:cubicBezTo>
                  <a:pt x="511720" y="985127"/>
                  <a:pt x="537483" y="980530"/>
                  <a:pt x="584200" y="952500"/>
                </a:cubicBezTo>
                <a:cubicBezTo>
                  <a:pt x="610377" y="936794"/>
                  <a:pt x="630180" y="906017"/>
                  <a:pt x="660400" y="901700"/>
                </a:cubicBezTo>
                <a:cubicBezTo>
                  <a:pt x="787249" y="883579"/>
                  <a:pt x="719549" y="892306"/>
                  <a:pt x="863600" y="876300"/>
                </a:cubicBezTo>
                <a:cubicBezTo>
                  <a:pt x="939800" y="880533"/>
                  <a:pt x="1016196" y="882091"/>
                  <a:pt x="1092200" y="889000"/>
                </a:cubicBezTo>
                <a:cubicBezTo>
                  <a:pt x="1109583" y="890580"/>
                  <a:pt x="1128199" y="892449"/>
                  <a:pt x="1143000" y="901700"/>
                </a:cubicBezTo>
                <a:cubicBezTo>
                  <a:pt x="1267988" y="979818"/>
                  <a:pt x="1133468" y="928684"/>
                  <a:pt x="1231900" y="977900"/>
                </a:cubicBezTo>
                <a:cubicBezTo>
                  <a:pt x="1252290" y="988095"/>
                  <a:pt x="1274568" y="994041"/>
                  <a:pt x="1295400" y="1003300"/>
                </a:cubicBezTo>
                <a:cubicBezTo>
                  <a:pt x="1312700" y="1010989"/>
                  <a:pt x="1328239" y="1022713"/>
                  <a:pt x="1346200" y="1028700"/>
                </a:cubicBezTo>
                <a:cubicBezTo>
                  <a:pt x="1379318" y="1039739"/>
                  <a:pt x="1447800" y="1054100"/>
                  <a:pt x="1447800" y="1054100"/>
                </a:cubicBezTo>
                <a:cubicBezTo>
                  <a:pt x="1587500" y="1049867"/>
                  <a:pt x="1727475" y="1051127"/>
                  <a:pt x="1866900" y="1041400"/>
                </a:cubicBezTo>
                <a:cubicBezTo>
                  <a:pt x="1909967" y="1038395"/>
                  <a:pt x="1950738" y="1016899"/>
                  <a:pt x="1993900" y="1016000"/>
                </a:cubicBezTo>
                <a:lnTo>
                  <a:pt x="2603500" y="1003300"/>
                </a:lnTo>
                <a:lnTo>
                  <a:pt x="2717800" y="965200"/>
                </a:lnTo>
                <a:lnTo>
                  <a:pt x="2755900" y="952500"/>
                </a:lnTo>
                <a:cubicBezTo>
                  <a:pt x="2803197" y="881555"/>
                  <a:pt x="2806835" y="894607"/>
                  <a:pt x="2819400" y="825500"/>
                </a:cubicBezTo>
                <a:cubicBezTo>
                  <a:pt x="2824755" y="796049"/>
                  <a:pt x="2824840" y="765640"/>
                  <a:pt x="2832100" y="736600"/>
                </a:cubicBezTo>
                <a:cubicBezTo>
                  <a:pt x="2851875" y="657499"/>
                  <a:pt x="2856513" y="696590"/>
                  <a:pt x="2870200" y="635000"/>
                </a:cubicBezTo>
                <a:cubicBezTo>
                  <a:pt x="2875786" y="609863"/>
                  <a:pt x="2878667" y="584200"/>
                  <a:pt x="2882900" y="558800"/>
                </a:cubicBezTo>
                <a:cubicBezTo>
                  <a:pt x="2878667" y="512233"/>
                  <a:pt x="2876813" y="465389"/>
                  <a:pt x="2870200" y="419100"/>
                </a:cubicBezTo>
                <a:cubicBezTo>
                  <a:pt x="2868307" y="405848"/>
                  <a:pt x="2866966" y="390466"/>
                  <a:pt x="2857500" y="381000"/>
                </a:cubicBezTo>
                <a:cubicBezTo>
                  <a:pt x="2848034" y="371534"/>
                  <a:pt x="2832100" y="372533"/>
                  <a:pt x="2819400" y="368300"/>
                </a:cubicBezTo>
                <a:cubicBezTo>
                  <a:pt x="2815167" y="347133"/>
                  <a:pt x="2817410" y="323542"/>
                  <a:pt x="2806700" y="304800"/>
                </a:cubicBezTo>
                <a:cubicBezTo>
                  <a:pt x="2799127" y="291548"/>
                  <a:pt x="2780326" y="289171"/>
                  <a:pt x="2768600" y="279400"/>
                </a:cubicBezTo>
                <a:cubicBezTo>
                  <a:pt x="2754802" y="267902"/>
                  <a:pt x="2741276" y="255668"/>
                  <a:pt x="2730500" y="241300"/>
                </a:cubicBezTo>
                <a:cubicBezTo>
                  <a:pt x="2715689" y="221553"/>
                  <a:pt x="2702614" y="200272"/>
                  <a:pt x="2692400" y="177800"/>
                </a:cubicBezTo>
                <a:cubicBezTo>
                  <a:pt x="2681321" y="153426"/>
                  <a:pt x="2689277" y="116452"/>
                  <a:pt x="2667000" y="101600"/>
                </a:cubicBezTo>
                <a:cubicBezTo>
                  <a:pt x="2628736" y="76091"/>
                  <a:pt x="2623216" y="70136"/>
                  <a:pt x="2578100" y="50800"/>
                </a:cubicBezTo>
                <a:cubicBezTo>
                  <a:pt x="2565795" y="45527"/>
                  <a:pt x="2552535" y="42800"/>
                  <a:pt x="2540000" y="38100"/>
                </a:cubicBezTo>
                <a:cubicBezTo>
                  <a:pt x="2444353" y="2232"/>
                  <a:pt x="2510822" y="21280"/>
                  <a:pt x="2425700" y="0"/>
                </a:cubicBezTo>
                <a:cubicBezTo>
                  <a:pt x="2374900" y="4233"/>
                  <a:pt x="2322754" y="336"/>
                  <a:pt x="2273300" y="12700"/>
                </a:cubicBezTo>
                <a:cubicBezTo>
                  <a:pt x="2252765" y="17834"/>
                  <a:pt x="2240878" y="40298"/>
                  <a:pt x="2222500" y="50800"/>
                </a:cubicBezTo>
                <a:cubicBezTo>
                  <a:pt x="2210877" y="57442"/>
                  <a:pt x="2196102" y="56999"/>
                  <a:pt x="2184400" y="63500"/>
                </a:cubicBezTo>
                <a:cubicBezTo>
                  <a:pt x="2060687" y="132230"/>
                  <a:pt x="2156678" y="102180"/>
                  <a:pt x="2057400" y="127000"/>
                </a:cubicBezTo>
                <a:cubicBezTo>
                  <a:pt x="1993900" y="122767"/>
                  <a:pt x="1930152" y="121328"/>
                  <a:pt x="1866900" y="114300"/>
                </a:cubicBezTo>
                <a:cubicBezTo>
                  <a:pt x="1853595" y="112822"/>
                  <a:pt x="1842187" y="101600"/>
                  <a:pt x="1828800" y="101600"/>
                </a:cubicBezTo>
                <a:cubicBezTo>
                  <a:pt x="1710191" y="101600"/>
                  <a:pt x="1591733" y="110067"/>
                  <a:pt x="1473200" y="114300"/>
                </a:cubicBezTo>
                <a:cubicBezTo>
                  <a:pt x="1281682" y="152604"/>
                  <a:pt x="1520318" y="103829"/>
                  <a:pt x="1358900" y="139700"/>
                </a:cubicBezTo>
                <a:cubicBezTo>
                  <a:pt x="1337828" y="144383"/>
                  <a:pt x="1316567" y="148167"/>
                  <a:pt x="1295400" y="152400"/>
                </a:cubicBezTo>
                <a:cubicBezTo>
                  <a:pt x="1219200" y="148167"/>
                  <a:pt x="1142804" y="146609"/>
                  <a:pt x="1066800" y="139700"/>
                </a:cubicBezTo>
                <a:cubicBezTo>
                  <a:pt x="1049417" y="138120"/>
                  <a:pt x="1033217" y="129869"/>
                  <a:pt x="1016000" y="127000"/>
                </a:cubicBezTo>
                <a:cubicBezTo>
                  <a:pt x="982334" y="121389"/>
                  <a:pt x="948267" y="118533"/>
                  <a:pt x="914400" y="114300"/>
                </a:cubicBezTo>
                <a:cubicBezTo>
                  <a:pt x="901700" y="105833"/>
                  <a:pt x="887093" y="99693"/>
                  <a:pt x="876300" y="88900"/>
                </a:cubicBezTo>
                <a:cubicBezTo>
                  <a:pt x="865507" y="78107"/>
                  <a:pt x="862819" y="60335"/>
                  <a:pt x="850900" y="50800"/>
                </a:cubicBezTo>
                <a:cubicBezTo>
                  <a:pt x="840447" y="42437"/>
                  <a:pt x="825500" y="42333"/>
                  <a:pt x="812800" y="38100"/>
                </a:cubicBezTo>
                <a:cubicBezTo>
                  <a:pt x="719667" y="46567"/>
                  <a:pt x="625830" y="49280"/>
                  <a:pt x="533400" y="63500"/>
                </a:cubicBezTo>
                <a:cubicBezTo>
                  <a:pt x="514688" y="66379"/>
                  <a:pt x="500178" y="81869"/>
                  <a:pt x="482600" y="88900"/>
                </a:cubicBezTo>
                <a:cubicBezTo>
                  <a:pt x="457741" y="98844"/>
                  <a:pt x="432375" y="107806"/>
                  <a:pt x="406400" y="114300"/>
                </a:cubicBezTo>
                <a:lnTo>
                  <a:pt x="355600" y="127000"/>
                </a:lnTo>
              </a:path>
            </a:pathLst>
          </a:custGeom>
          <a:solidFill>
            <a:srgbClr val="256A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9" name="Freeform 8"/>
          <p:cNvSpPr/>
          <p:nvPr/>
        </p:nvSpPr>
        <p:spPr>
          <a:xfrm>
            <a:off x="2840316" y="4430156"/>
            <a:ext cx="2950885" cy="2427845"/>
          </a:xfrm>
          <a:custGeom>
            <a:avLst/>
            <a:gdLst>
              <a:gd name="connsiteX0" fmla="*/ 21647 w 3401551"/>
              <a:gd name="connsiteY0" fmla="*/ 0 h 1320800"/>
              <a:gd name="connsiteX1" fmla="*/ 21647 w 3401551"/>
              <a:gd name="connsiteY1" fmla="*/ 368300 h 1320800"/>
              <a:gd name="connsiteX2" fmla="*/ 47047 w 3401551"/>
              <a:gd name="connsiteY2" fmla="*/ 406400 h 1320800"/>
              <a:gd name="connsiteX3" fmla="*/ 59747 w 3401551"/>
              <a:gd name="connsiteY3" fmla="*/ 457200 h 1320800"/>
              <a:gd name="connsiteX4" fmla="*/ 85147 w 3401551"/>
              <a:gd name="connsiteY4" fmla="*/ 495300 h 1320800"/>
              <a:gd name="connsiteX5" fmla="*/ 123247 w 3401551"/>
              <a:gd name="connsiteY5" fmla="*/ 558800 h 1320800"/>
              <a:gd name="connsiteX6" fmla="*/ 174047 w 3401551"/>
              <a:gd name="connsiteY6" fmla="*/ 660400 h 1320800"/>
              <a:gd name="connsiteX7" fmla="*/ 250247 w 3401551"/>
              <a:gd name="connsiteY7" fmla="*/ 736600 h 1320800"/>
              <a:gd name="connsiteX8" fmla="*/ 313747 w 3401551"/>
              <a:gd name="connsiteY8" fmla="*/ 749300 h 1320800"/>
              <a:gd name="connsiteX9" fmla="*/ 453447 w 3401551"/>
              <a:gd name="connsiteY9" fmla="*/ 812800 h 1320800"/>
              <a:gd name="connsiteX10" fmla="*/ 491547 w 3401551"/>
              <a:gd name="connsiteY10" fmla="*/ 838200 h 1320800"/>
              <a:gd name="connsiteX11" fmla="*/ 542347 w 3401551"/>
              <a:gd name="connsiteY11" fmla="*/ 850900 h 1320800"/>
              <a:gd name="connsiteX12" fmla="*/ 580447 w 3401551"/>
              <a:gd name="connsiteY12" fmla="*/ 863600 h 1320800"/>
              <a:gd name="connsiteX13" fmla="*/ 631247 w 3401551"/>
              <a:gd name="connsiteY13" fmla="*/ 901700 h 1320800"/>
              <a:gd name="connsiteX14" fmla="*/ 656647 w 3401551"/>
              <a:gd name="connsiteY14" fmla="*/ 939800 h 1320800"/>
              <a:gd name="connsiteX15" fmla="*/ 694747 w 3401551"/>
              <a:gd name="connsiteY15" fmla="*/ 977900 h 1320800"/>
              <a:gd name="connsiteX16" fmla="*/ 707447 w 3401551"/>
              <a:gd name="connsiteY16" fmla="*/ 1016000 h 1320800"/>
              <a:gd name="connsiteX17" fmla="*/ 758247 w 3401551"/>
              <a:gd name="connsiteY17" fmla="*/ 1054100 h 1320800"/>
              <a:gd name="connsiteX18" fmla="*/ 885247 w 3401551"/>
              <a:gd name="connsiteY18" fmla="*/ 1117600 h 1320800"/>
              <a:gd name="connsiteX19" fmla="*/ 974147 w 3401551"/>
              <a:gd name="connsiteY19" fmla="*/ 1168400 h 1320800"/>
              <a:gd name="connsiteX20" fmla="*/ 1037647 w 3401551"/>
              <a:gd name="connsiteY20" fmla="*/ 1193800 h 1320800"/>
              <a:gd name="connsiteX21" fmla="*/ 1151947 w 3401551"/>
              <a:gd name="connsiteY21" fmla="*/ 1257300 h 1320800"/>
              <a:gd name="connsiteX22" fmla="*/ 1228147 w 3401551"/>
              <a:gd name="connsiteY22" fmla="*/ 1270000 h 1320800"/>
              <a:gd name="connsiteX23" fmla="*/ 1685347 w 3401551"/>
              <a:gd name="connsiteY23" fmla="*/ 1282700 h 1320800"/>
              <a:gd name="connsiteX24" fmla="*/ 1761547 w 3401551"/>
              <a:gd name="connsiteY24" fmla="*/ 1295400 h 1320800"/>
              <a:gd name="connsiteX25" fmla="*/ 1850447 w 3401551"/>
              <a:gd name="connsiteY25" fmla="*/ 1320800 h 1320800"/>
              <a:gd name="connsiteX26" fmla="*/ 2142547 w 3401551"/>
              <a:gd name="connsiteY26" fmla="*/ 1308100 h 1320800"/>
              <a:gd name="connsiteX27" fmla="*/ 2193347 w 3401551"/>
              <a:gd name="connsiteY27" fmla="*/ 1295400 h 1320800"/>
              <a:gd name="connsiteX28" fmla="*/ 2307647 w 3401551"/>
              <a:gd name="connsiteY28" fmla="*/ 1282700 h 1320800"/>
              <a:gd name="connsiteX29" fmla="*/ 2345747 w 3401551"/>
              <a:gd name="connsiteY29" fmla="*/ 1270000 h 1320800"/>
              <a:gd name="connsiteX30" fmla="*/ 2447347 w 3401551"/>
              <a:gd name="connsiteY30" fmla="*/ 1244600 h 1320800"/>
              <a:gd name="connsiteX31" fmla="*/ 2472747 w 3401551"/>
              <a:gd name="connsiteY31" fmla="*/ 1206500 h 1320800"/>
              <a:gd name="connsiteX32" fmla="*/ 2498147 w 3401551"/>
              <a:gd name="connsiteY32" fmla="*/ 1130300 h 1320800"/>
              <a:gd name="connsiteX33" fmla="*/ 2548947 w 3401551"/>
              <a:gd name="connsiteY33" fmla="*/ 1079500 h 1320800"/>
              <a:gd name="connsiteX34" fmla="*/ 2726747 w 3401551"/>
              <a:gd name="connsiteY34" fmla="*/ 977900 h 1320800"/>
              <a:gd name="connsiteX35" fmla="*/ 2841047 w 3401551"/>
              <a:gd name="connsiteY35" fmla="*/ 889000 h 1320800"/>
              <a:gd name="connsiteX36" fmla="*/ 2980747 w 3401551"/>
              <a:gd name="connsiteY36" fmla="*/ 812800 h 1320800"/>
              <a:gd name="connsiteX37" fmla="*/ 3056947 w 3401551"/>
              <a:gd name="connsiteY37" fmla="*/ 787400 h 1320800"/>
              <a:gd name="connsiteX38" fmla="*/ 3107747 w 3401551"/>
              <a:gd name="connsiteY38" fmla="*/ 749300 h 1320800"/>
              <a:gd name="connsiteX39" fmla="*/ 3196647 w 3401551"/>
              <a:gd name="connsiteY39" fmla="*/ 673100 h 1320800"/>
              <a:gd name="connsiteX40" fmla="*/ 3222047 w 3401551"/>
              <a:gd name="connsiteY40" fmla="*/ 635000 h 1320800"/>
              <a:gd name="connsiteX41" fmla="*/ 3247447 w 3401551"/>
              <a:gd name="connsiteY41" fmla="*/ 558800 h 1320800"/>
              <a:gd name="connsiteX42" fmla="*/ 3260147 w 3401551"/>
              <a:gd name="connsiteY42" fmla="*/ 520700 h 1320800"/>
              <a:gd name="connsiteX43" fmla="*/ 3285547 w 3401551"/>
              <a:gd name="connsiteY43" fmla="*/ 431800 h 1320800"/>
              <a:gd name="connsiteX44" fmla="*/ 3361747 w 3401551"/>
              <a:gd name="connsiteY44" fmla="*/ 355600 h 1320800"/>
              <a:gd name="connsiteX45" fmla="*/ 3387147 w 3401551"/>
              <a:gd name="connsiteY45" fmla="*/ 279400 h 1320800"/>
              <a:gd name="connsiteX46" fmla="*/ 3399847 w 3401551"/>
              <a:gd name="connsiteY46" fmla="*/ 241300 h 1320800"/>
              <a:gd name="connsiteX47" fmla="*/ 3387147 w 3401551"/>
              <a:gd name="connsiteY47" fmla="*/ 50800 h 1320800"/>
              <a:gd name="connsiteX48" fmla="*/ 3310947 w 3401551"/>
              <a:gd name="connsiteY48" fmla="*/ 38100 h 1320800"/>
              <a:gd name="connsiteX49" fmla="*/ 2790247 w 3401551"/>
              <a:gd name="connsiteY49" fmla="*/ 50800 h 1320800"/>
              <a:gd name="connsiteX50" fmla="*/ 593147 w 3401551"/>
              <a:gd name="connsiteY50" fmla="*/ 76200 h 1320800"/>
              <a:gd name="connsiteX51" fmla="*/ 402647 w 3401551"/>
              <a:gd name="connsiteY51" fmla="*/ 88900 h 1320800"/>
              <a:gd name="connsiteX52" fmla="*/ 123247 w 3401551"/>
              <a:gd name="connsiteY52" fmla="*/ 101600 h 1320800"/>
              <a:gd name="connsiteX53" fmla="*/ 21647 w 3401551"/>
              <a:gd name="connsiteY53" fmla="*/ 1143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01551" h="1320800">
                <a:moveTo>
                  <a:pt x="21647" y="0"/>
                </a:moveTo>
                <a:cubicBezTo>
                  <a:pt x="-7903" y="147749"/>
                  <a:pt x="-6522" y="114783"/>
                  <a:pt x="21647" y="368300"/>
                </a:cubicBezTo>
                <a:cubicBezTo>
                  <a:pt x="23333" y="383470"/>
                  <a:pt x="38580" y="393700"/>
                  <a:pt x="47047" y="406400"/>
                </a:cubicBezTo>
                <a:cubicBezTo>
                  <a:pt x="51280" y="423333"/>
                  <a:pt x="52871" y="441157"/>
                  <a:pt x="59747" y="457200"/>
                </a:cubicBezTo>
                <a:cubicBezTo>
                  <a:pt x="65760" y="471229"/>
                  <a:pt x="77057" y="482357"/>
                  <a:pt x="85147" y="495300"/>
                </a:cubicBezTo>
                <a:cubicBezTo>
                  <a:pt x="98230" y="516232"/>
                  <a:pt x="111544" y="537066"/>
                  <a:pt x="123247" y="558800"/>
                </a:cubicBezTo>
                <a:cubicBezTo>
                  <a:pt x="141198" y="592138"/>
                  <a:pt x="147273" y="633626"/>
                  <a:pt x="174047" y="660400"/>
                </a:cubicBezTo>
                <a:cubicBezTo>
                  <a:pt x="199447" y="685800"/>
                  <a:pt x="215024" y="729555"/>
                  <a:pt x="250247" y="736600"/>
                </a:cubicBezTo>
                <a:cubicBezTo>
                  <a:pt x="271414" y="740833"/>
                  <a:pt x="293072" y="743097"/>
                  <a:pt x="313747" y="749300"/>
                </a:cubicBezTo>
                <a:cubicBezTo>
                  <a:pt x="351592" y="760654"/>
                  <a:pt x="421659" y="795140"/>
                  <a:pt x="453447" y="812800"/>
                </a:cubicBezTo>
                <a:cubicBezTo>
                  <a:pt x="466790" y="820213"/>
                  <a:pt x="477518" y="832187"/>
                  <a:pt x="491547" y="838200"/>
                </a:cubicBezTo>
                <a:cubicBezTo>
                  <a:pt x="507590" y="845076"/>
                  <a:pt x="525564" y="846105"/>
                  <a:pt x="542347" y="850900"/>
                </a:cubicBezTo>
                <a:cubicBezTo>
                  <a:pt x="555219" y="854578"/>
                  <a:pt x="567747" y="859367"/>
                  <a:pt x="580447" y="863600"/>
                </a:cubicBezTo>
                <a:cubicBezTo>
                  <a:pt x="597380" y="876300"/>
                  <a:pt x="616280" y="886733"/>
                  <a:pt x="631247" y="901700"/>
                </a:cubicBezTo>
                <a:cubicBezTo>
                  <a:pt x="642040" y="912493"/>
                  <a:pt x="646876" y="928074"/>
                  <a:pt x="656647" y="939800"/>
                </a:cubicBezTo>
                <a:cubicBezTo>
                  <a:pt x="668145" y="953598"/>
                  <a:pt x="682047" y="965200"/>
                  <a:pt x="694747" y="977900"/>
                </a:cubicBezTo>
                <a:cubicBezTo>
                  <a:pt x="698980" y="990600"/>
                  <a:pt x="698877" y="1005716"/>
                  <a:pt x="707447" y="1016000"/>
                </a:cubicBezTo>
                <a:cubicBezTo>
                  <a:pt x="720998" y="1032261"/>
                  <a:pt x="740635" y="1042359"/>
                  <a:pt x="758247" y="1054100"/>
                </a:cubicBezTo>
                <a:cubicBezTo>
                  <a:pt x="864220" y="1124748"/>
                  <a:pt x="777657" y="1063805"/>
                  <a:pt x="885247" y="1117600"/>
                </a:cubicBezTo>
                <a:cubicBezTo>
                  <a:pt x="1048694" y="1199323"/>
                  <a:pt x="773760" y="1079339"/>
                  <a:pt x="974147" y="1168400"/>
                </a:cubicBezTo>
                <a:cubicBezTo>
                  <a:pt x="994979" y="1177659"/>
                  <a:pt x="1017633" y="1182884"/>
                  <a:pt x="1037647" y="1193800"/>
                </a:cubicBezTo>
                <a:cubicBezTo>
                  <a:pt x="1105171" y="1230631"/>
                  <a:pt x="1093576" y="1244329"/>
                  <a:pt x="1151947" y="1257300"/>
                </a:cubicBezTo>
                <a:cubicBezTo>
                  <a:pt x="1177084" y="1262886"/>
                  <a:pt x="1202426" y="1268775"/>
                  <a:pt x="1228147" y="1270000"/>
                </a:cubicBezTo>
                <a:cubicBezTo>
                  <a:pt x="1380433" y="1277252"/>
                  <a:pt x="1532947" y="1278467"/>
                  <a:pt x="1685347" y="1282700"/>
                </a:cubicBezTo>
                <a:cubicBezTo>
                  <a:pt x="1710747" y="1286933"/>
                  <a:pt x="1736297" y="1290350"/>
                  <a:pt x="1761547" y="1295400"/>
                </a:cubicBezTo>
                <a:cubicBezTo>
                  <a:pt x="1801414" y="1303373"/>
                  <a:pt x="1814134" y="1308696"/>
                  <a:pt x="1850447" y="1320800"/>
                </a:cubicBezTo>
                <a:cubicBezTo>
                  <a:pt x="1947814" y="1316567"/>
                  <a:pt x="2045355" y="1315299"/>
                  <a:pt x="2142547" y="1308100"/>
                </a:cubicBezTo>
                <a:cubicBezTo>
                  <a:pt x="2159954" y="1306811"/>
                  <a:pt x="2176095" y="1298054"/>
                  <a:pt x="2193347" y="1295400"/>
                </a:cubicBezTo>
                <a:cubicBezTo>
                  <a:pt x="2231236" y="1289571"/>
                  <a:pt x="2269547" y="1286933"/>
                  <a:pt x="2307647" y="1282700"/>
                </a:cubicBezTo>
                <a:cubicBezTo>
                  <a:pt x="2320347" y="1278467"/>
                  <a:pt x="2332832" y="1273522"/>
                  <a:pt x="2345747" y="1270000"/>
                </a:cubicBezTo>
                <a:cubicBezTo>
                  <a:pt x="2379426" y="1260815"/>
                  <a:pt x="2447347" y="1244600"/>
                  <a:pt x="2447347" y="1244600"/>
                </a:cubicBezTo>
                <a:cubicBezTo>
                  <a:pt x="2455814" y="1231900"/>
                  <a:pt x="2466548" y="1220448"/>
                  <a:pt x="2472747" y="1206500"/>
                </a:cubicBezTo>
                <a:cubicBezTo>
                  <a:pt x="2483621" y="1182034"/>
                  <a:pt x="2484372" y="1153258"/>
                  <a:pt x="2498147" y="1130300"/>
                </a:cubicBezTo>
                <a:cubicBezTo>
                  <a:pt x="2510468" y="1109765"/>
                  <a:pt x="2529460" y="1093419"/>
                  <a:pt x="2548947" y="1079500"/>
                </a:cubicBezTo>
                <a:cubicBezTo>
                  <a:pt x="2765612" y="924739"/>
                  <a:pt x="2603631" y="1051770"/>
                  <a:pt x="2726747" y="977900"/>
                </a:cubicBezTo>
                <a:cubicBezTo>
                  <a:pt x="2864312" y="895361"/>
                  <a:pt x="2754050" y="961498"/>
                  <a:pt x="2841047" y="889000"/>
                </a:cubicBezTo>
                <a:cubicBezTo>
                  <a:pt x="2871964" y="863236"/>
                  <a:pt x="2961468" y="819226"/>
                  <a:pt x="2980747" y="812800"/>
                </a:cubicBezTo>
                <a:lnTo>
                  <a:pt x="3056947" y="787400"/>
                </a:lnTo>
                <a:cubicBezTo>
                  <a:pt x="3073880" y="774700"/>
                  <a:pt x="3091817" y="763238"/>
                  <a:pt x="3107747" y="749300"/>
                </a:cubicBezTo>
                <a:cubicBezTo>
                  <a:pt x="3206296" y="663070"/>
                  <a:pt x="3115067" y="727487"/>
                  <a:pt x="3196647" y="673100"/>
                </a:cubicBezTo>
                <a:cubicBezTo>
                  <a:pt x="3205114" y="660400"/>
                  <a:pt x="3215848" y="648948"/>
                  <a:pt x="3222047" y="635000"/>
                </a:cubicBezTo>
                <a:cubicBezTo>
                  <a:pt x="3232921" y="610534"/>
                  <a:pt x="3238980" y="584200"/>
                  <a:pt x="3247447" y="558800"/>
                </a:cubicBezTo>
                <a:cubicBezTo>
                  <a:pt x="3251680" y="546100"/>
                  <a:pt x="3256900" y="533687"/>
                  <a:pt x="3260147" y="520700"/>
                </a:cubicBezTo>
                <a:cubicBezTo>
                  <a:pt x="3261090" y="516926"/>
                  <a:pt x="3278835" y="440430"/>
                  <a:pt x="3285547" y="431800"/>
                </a:cubicBezTo>
                <a:cubicBezTo>
                  <a:pt x="3307600" y="403446"/>
                  <a:pt x="3361747" y="355600"/>
                  <a:pt x="3361747" y="355600"/>
                </a:cubicBezTo>
                <a:lnTo>
                  <a:pt x="3387147" y="279400"/>
                </a:lnTo>
                <a:lnTo>
                  <a:pt x="3399847" y="241300"/>
                </a:lnTo>
                <a:cubicBezTo>
                  <a:pt x="3395614" y="177800"/>
                  <a:pt x="3412655" y="109105"/>
                  <a:pt x="3387147" y="50800"/>
                </a:cubicBezTo>
                <a:cubicBezTo>
                  <a:pt x="3376826" y="27209"/>
                  <a:pt x="3336697" y="38100"/>
                  <a:pt x="3310947" y="38100"/>
                </a:cubicBezTo>
                <a:cubicBezTo>
                  <a:pt x="3137329" y="38100"/>
                  <a:pt x="2963838" y="47700"/>
                  <a:pt x="2790247" y="50800"/>
                </a:cubicBezTo>
                <a:lnTo>
                  <a:pt x="593147" y="76200"/>
                </a:lnTo>
                <a:lnTo>
                  <a:pt x="402647" y="88900"/>
                </a:lnTo>
                <a:cubicBezTo>
                  <a:pt x="309553" y="93932"/>
                  <a:pt x="216270" y="95398"/>
                  <a:pt x="123247" y="101600"/>
                </a:cubicBezTo>
                <a:cubicBezTo>
                  <a:pt x="89192" y="103870"/>
                  <a:pt x="21647" y="114300"/>
                  <a:pt x="21647" y="114300"/>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6" name="TextBox 15"/>
          <p:cNvSpPr txBox="1"/>
          <p:nvPr/>
        </p:nvSpPr>
        <p:spPr>
          <a:xfrm>
            <a:off x="2601738" y="2851378"/>
            <a:ext cx="3465711" cy="830997"/>
          </a:xfrm>
          <a:prstGeom prst="rect">
            <a:avLst/>
          </a:prstGeom>
          <a:noFill/>
        </p:spPr>
        <p:txBody>
          <a:bodyPr wrap="square" rtlCol="0">
            <a:spAutoFit/>
          </a:bodyPr>
          <a:lstStyle/>
          <a:p>
            <a:pPr algn="ctr"/>
            <a:r>
              <a:rPr lang="en-US" sz="2400" b="1" dirty="0" smtClean="0"/>
              <a:t>Struggle </a:t>
            </a:r>
            <a:r>
              <a:rPr lang="en-US" sz="2400" b="1" dirty="0"/>
              <a:t>with self-regulation </a:t>
            </a:r>
          </a:p>
        </p:txBody>
      </p:sp>
      <p:sp>
        <p:nvSpPr>
          <p:cNvPr id="13" name="Freeform 12"/>
          <p:cNvSpPr/>
          <p:nvPr/>
        </p:nvSpPr>
        <p:spPr>
          <a:xfrm>
            <a:off x="3389408" y="1371601"/>
            <a:ext cx="1794697" cy="1408330"/>
          </a:xfrm>
          <a:custGeom>
            <a:avLst/>
            <a:gdLst>
              <a:gd name="connsiteX0" fmla="*/ 198000 w 2166500"/>
              <a:gd name="connsiteY0" fmla="*/ 25871 h 825971"/>
              <a:gd name="connsiteX1" fmla="*/ 274200 w 2166500"/>
              <a:gd name="connsiteY1" fmla="*/ 38571 h 825971"/>
              <a:gd name="connsiteX2" fmla="*/ 350400 w 2166500"/>
              <a:gd name="connsiteY2" fmla="*/ 63971 h 825971"/>
              <a:gd name="connsiteX3" fmla="*/ 413900 w 2166500"/>
              <a:gd name="connsiteY3" fmla="*/ 89371 h 825971"/>
              <a:gd name="connsiteX4" fmla="*/ 490100 w 2166500"/>
              <a:gd name="connsiteY4" fmla="*/ 102071 h 825971"/>
              <a:gd name="connsiteX5" fmla="*/ 693300 w 2166500"/>
              <a:gd name="connsiteY5" fmla="*/ 127471 h 825971"/>
              <a:gd name="connsiteX6" fmla="*/ 782200 w 2166500"/>
              <a:gd name="connsiteY6" fmla="*/ 165571 h 825971"/>
              <a:gd name="connsiteX7" fmla="*/ 833000 w 2166500"/>
              <a:gd name="connsiteY7" fmla="*/ 178271 h 825971"/>
              <a:gd name="connsiteX8" fmla="*/ 871100 w 2166500"/>
              <a:gd name="connsiteY8" fmla="*/ 203671 h 825971"/>
              <a:gd name="connsiteX9" fmla="*/ 998100 w 2166500"/>
              <a:gd name="connsiteY9" fmla="*/ 229071 h 825971"/>
              <a:gd name="connsiteX10" fmla="*/ 1226700 w 2166500"/>
              <a:gd name="connsiteY10" fmla="*/ 203671 h 825971"/>
              <a:gd name="connsiteX11" fmla="*/ 1315600 w 2166500"/>
              <a:gd name="connsiteY11" fmla="*/ 165571 h 825971"/>
              <a:gd name="connsiteX12" fmla="*/ 1455300 w 2166500"/>
              <a:gd name="connsiteY12" fmla="*/ 152871 h 825971"/>
              <a:gd name="connsiteX13" fmla="*/ 1544200 w 2166500"/>
              <a:gd name="connsiteY13" fmla="*/ 127471 h 825971"/>
              <a:gd name="connsiteX14" fmla="*/ 1582300 w 2166500"/>
              <a:gd name="connsiteY14" fmla="*/ 114771 h 825971"/>
              <a:gd name="connsiteX15" fmla="*/ 1709300 w 2166500"/>
              <a:gd name="connsiteY15" fmla="*/ 38571 h 825971"/>
              <a:gd name="connsiteX16" fmla="*/ 1760100 w 2166500"/>
              <a:gd name="connsiteY16" fmla="*/ 25871 h 825971"/>
              <a:gd name="connsiteX17" fmla="*/ 1798200 w 2166500"/>
              <a:gd name="connsiteY17" fmla="*/ 471 h 825971"/>
              <a:gd name="connsiteX18" fmla="*/ 1887100 w 2166500"/>
              <a:gd name="connsiteY18" fmla="*/ 13171 h 825971"/>
              <a:gd name="connsiteX19" fmla="*/ 2001400 w 2166500"/>
              <a:gd name="connsiteY19" fmla="*/ 25871 h 825971"/>
              <a:gd name="connsiteX20" fmla="*/ 2052200 w 2166500"/>
              <a:gd name="connsiteY20" fmla="*/ 114771 h 825971"/>
              <a:gd name="connsiteX21" fmla="*/ 2077600 w 2166500"/>
              <a:gd name="connsiteY21" fmla="*/ 190971 h 825971"/>
              <a:gd name="connsiteX22" fmla="*/ 2090300 w 2166500"/>
              <a:gd name="connsiteY22" fmla="*/ 229071 h 825971"/>
              <a:gd name="connsiteX23" fmla="*/ 2103000 w 2166500"/>
              <a:gd name="connsiteY23" fmla="*/ 317971 h 825971"/>
              <a:gd name="connsiteX24" fmla="*/ 2115700 w 2166500"/>
              <a:gd name="connsiteY24" fmla="*/ 381471 h 825971"/>
              <a:gd name="connsiteX25" fmla="*/ 2128400 w 2166500"/>
              <a:gd name="connsiteY25" fmla="*/ 483071 h 825971"/>
              <a:gd name="connsiteX26" fmla="*/ 2141100 w 2166500"/>
              <a:gd name="connsiteY26" fmla="*/ 521171 h 825971"/>
              <a:gd name="connsiteX27" fmla="*/ 2166500 w 2166500"/>
              <a:gd name="connsiteY27" fmla="*/ 610071 h 825971"/>
              <a:gd name="connsiteX28" fmla="*/ 2141100 w 2166500"/>
              <a:gd name="connsiteY28" fmla="*/ 686271 h 825971"/>
              <a:gd name="connsiteX29" fmla="*/ 2001400 w 2166500"/>
              <a:gd name="connsiteY29" fmla="*/ 724371 h 825971"/>
              <a:gd name="connsiteX30" fmla="*/ 1874400 w 2166500"/>
              <a:gd name="connsiteY30" fmla="*/ 737071 h 825971"/>
              <a:gd name="connsiteX31" fmla="*/ 1569600 w 2166500"/>
              <a:gd name="connsiteY31" fmla="*/ 775171 h 825971"/>
              <a:gd name="connsiteX32" fmla="*/ 1214000 w 2166500"/>
              <a:gd name="connsiteY32" fmla="*/ 762471 h 825971"/>
              <a:gd name="connsiteX33" fmla="*/ 1137800 w 2166500"/>
              <a:gd name="connsiteY33" fmla="*/ 749771 h 825971"/>
              <a:gd name="connsiteX34" fmla="*/ 909200 w 2166500"/>
              <a:gd name="connsiteY34" fmla="*/ 762471 h 825971"/>
              <a:gd name="connsiteX35" fmla="*/ 807600 w 2166500"/>
              <a:gd name="connsiteY35" fmla="*/ 787871 h 825971"/>
              <a:gd name="connsiteX36" fmla="*/ 769500 w 2166500"/>
              <a:gd name="connsiteY36" fmla="*/ 800571 h 825971"/>
              <a:gd name="connsiteX37" fmla="*/ 337700 w 2166500"/>
              <a:gd name="connsiteY37" fmla="*/ 813271 h 825971"/>
              <a:gd name="connsiteX38" fmla="*/ 286900 w 2166500"/>
              <a:gd name="connsiteY38" fmla="*/ 825971 h 825971"/>
              <a:gd name="connsiteX39" fmla="*/ 58300 w 2166500"/>
              <a:gd name="connsiteY39" fmla="*/ 800571 h 825971"/>
              <a:gd name="connsiteX40" fmla="*/ 20200 w 2166500"/>
              <a:gd name="connsiteY40" fmla="*/ 533871 h 825971"/>
              <a:gd name="connsiteX41" fmla="*/ 32900 w 2166500"/>
              <a:gd name="connsiteY41" fmla="*/ 470371 h 825971"/>
              <a:gd name="connsiteX42" fmla="*/ 83700 w 2166500"/>
              <a:gd name="connsiteY42" fmla="*/ 394171 h 825971"/>
              <a:gd name="connsiteX43" fmla="*/ 109100 w 2166500"/>
              <a:gd name="connsiteY43" fmla="*/ 356071 h 825971"/>
              <a:gd name="connsiteX44" fmla="*/ 134500 w 2166500"/>
              <a:gd name="connsiteY44" fmla="*/ 267171 h 825971"/>
              <a:gd name="connsiteX45" fmla="*/ 172600 w 2166500"/>
              <a:gd name="connsiteY45" fmla="*/ 140171 h 825971"/>
              <a:gd name="connsiteX46" fmla="*/ 198000 w 2166500"/>
              <a:gd name="connsiteY46" fmla="*/ 25871 h 82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66500" h="825971">
                <a:moveTo>
                  <a:pt x="198000" y="25871"/>
                </a:moveTo>
                <a:cubicBezTo>
                  <a:pt x="214933" y="8938"/>
                  <a:pt x="249218" y="32326"/>
                  <a:pt x="274200" y="38571"/>
                </a:cubicBezTo>
                <a:cubicBezTo>
                  <a:pt x="300175" y="45065"/>
                  <a:pt x="325541" y="54027"/>
                  <a:pt x="350400" y="63971"/>
                </a:cubicBezTo>
                <a:cubicBezTo>
                  <a:pt x="371567" y="72438"/>
                  <a:pt x="391906" y="83373"/>
                  <a:pt x="413900" y="89371"/>
                </a:cubicBezTo>
                <a:cubicBezTo>
                  <a:pt x="438743" y="96146"/>
                  <a:pt x="464548" y="98877"/>
                  <a:pt x="490100" y="102071"/>
                </a:cubicBezTo>
                <a:cubicBezTo>
                  <a:pt x="570407" y="112109"/>
                  <a:pt x="618904" y="110939"/>
                  <a:pt x="693300" y="127471"/>
                </a:cubicBezTo>
                <a:cubicBezTo>
                  <a:pt x="744906" y="138939"/>
                  <a:pt x="725725" y="144393"/>
                  <a:pt x="782200" y="165571"/>
                </a:cubicBezTo>
                <a:cubicBezTo>
                  <a:pt x="798543" y="171700"/>
                  <a:pt x="816067" y="174038"/>
                  <a:pt x="833000" y="178271"/>
                </a:cubicBezTo>
                <a:cubicBezTo>
                  <a:pt x="845700" y="186738"/>
                  <a:pt x="856511" y="199182"/>
                  <a:pt x="871100" y="203671"/>
                </a:cubicBezTo>
                <a:cubicBezTo>
                  <a:pt x="912363" y="216367"/>
                  <a:pt x="998100" y="229071"/>
                  <a:pt x="998100" y="229071"/>
                </a:cubicBezTo>
                <a:cubicBezTo>
                  <a:pt x="1074300" y="220604"/>
                  <a:pt x="1150802" y="214514"/>
                  <a:pt x="1226700" y="203671"/>
                </a:cubicBezTo>
                <a:cubicBezTo>
                  <a:pt x="1328928" y="189067"/>
                  <a:pt x="1187536" y="191184"/>
                  <a:pt x="1315600" y="165571"/>
                </a:cubicBezTo>
                <a:cubicBezTo>
                  <a:pt x="1361451" y="156401"/>
                  <a:pt x="1408733" y="157104"/>
                  <a:pt x="1455300" y="152871"/>
                </a:cubicBezTo>
                <a:cubicBezTo>
                  <a:pt x="1546651" y="122421"/>
                  <a:pt x="1432572" y="159365"/>
                  <a:pt x="1544200" y="127471"/>
                </a:cubicBezTo>
                <a:cubicBezTo>
                  <a:pt x="1557072" y="123793"/>
                  <a:pt x="1570598" y="121272"/>
                  <a:pt x="1582300" y="114771"/>
                </a:cubicBezTo>
                <a:cubicBezTo>
                  <a:pt x="1643650" y="80688"/>
                  <a:pt x="1650175" y="60743"/>
                  <a:pt x="1709300" y="38571"/>
                </a:cubicBezTo>
                <a:cubicBezTo>
                  <a:pt x="1725643" y="32442"/>
                  <a:pt x="1743167" y="30104"/>
                  <a:pt x="1760100" y="25871"/>
                </a:cubicBezTo>
                <a:cubicBezTo>
                  <a:pt x="1772800" y="17404"/>
                  <a:pt x="1783012" y="1990"/>
                  <a:pt x="1798200" y="471"/>
                </a:cubicBezTo>
                <a:cubicBezTo>
                  <a:pt x="1827986" y="-2508"/>
                  <a:pt x="1857397" y="9458"/>
                  <a:pt x="1887100" y="13171"/>
                </a:cubicBezTo>
                <a:cubicBezTo>
                  <a:pt x="1925138" y="17926"/>
                  <a:pt x="1963300" y="21638"/>
                  <a:pt x="2001400" y="25871"/>
                </a:cubicBezTo>
                <a:cubicBezTo>
                  <a:pt x="2068154" y="48122"/>
                  <a:pt x="2029171" y="22657"/>
                  <a:pt x="2052200" y="114771"/>
                </a:cubicBezTo>
                <a:cubicBezTo>
                  <a:pt x="2058694" y="140746"/>
                  <a:pt x="2069133" y="165571"/>
                  <a:pt x="2077600" y="190971"/>
                </a:cubicBezTo>
                <a:lnTo>
                  <a:pt x="2090300" y="229071"/>
                </a:lnTo>
                <a:cubicBezTo>
                  <a:pt x="2094533" y="258704"/>
                  <a:pt x="2098079" y="288444"/>
                  <a:pt x="2103000" y="317971"/>
                </a:cubicBezTo>
                <a:cubicBezTo>
                  <a:pt x="2106549" y="339263"/>
                  <a:pt x="2112418" y="360136"/>
                  <a:pt x="2115700" y="381471"/>
                </a:cubicBezTo>
                <a:cubicBezTo>
                  <a:pt x="2120890" y="415204"/>
                  <a:pt x="2122295" y="449491"/>
                  <a:pt x="2128400" y="483071"/>
                </a:cubicBezTo>
                <a:cubicBezTo>
                  <a:pt x="2130795" y="496242"/>
                  <a:pt x="2137422" y="508299"/>
                  <a:pt x="2141100" y="521171"/>
                </a:cubicBezTo>
                <a:cubicBezTo>
                  <a:pt x="2172994" y="632799"/>
                  <a:pt x="2136050" y="518720"/>
                  <a:pt x="2166500" y="610071"/>
                </a:cubicBezTo>
                <a:cubicBezTo>
                  <a:pt x="2158033" y="635471"/>
                  <a:pt x="2166500" y="677804"/>
                  <a:pt x="2141100" y="686271"/>
                </a:cubicBezTo>
                <a:cubicBezTo>
                  <a:pt x="2081531" y="706127"/>
                  <a:pt x="2061236" y="716393"/>
                  <a:pt x="2001400" y="724371"/>
                </a:cubicBezTo>
                <a:cubicBezTo>
                  <a:pt x="1959229" y="729994"/>
                  <a:pt x="1916733" y="732838"/>
                  <a:pt x="1874400" y="737071"/>
                </a:cubicBezTo>
                <a:cubicBezTo>
                  <a:pt x="1725799" y="786605"/>
                  <a:pt x="1824933" y="760986"/>
                  <a:pt x="1569600" y="775171"/>
                </a:cubicBezTo>
                <a:cubicBezTo>
                  <a:pt x="1451067" y="770938"/>
                  <a:pt x="1332404" y="769436"/>
                  <a:pt x="1214000" y="762471"/>
                </a:cubicBezTo>
                <a:cubicBezTo>
                  <a:pt x="1188294" y="760959"/>
                  <a:pt x="1163550" y="749771"/>
                  <a:pt x="1137800" y="749771"/>
                </a:cubicBezTo>
                <a:cubicBezTo>
                  <a:pt x="1061482" y="749771"/>
                  <a:pt x="985400" y="758238"/>
                  <a:pt x="909200" y="762471"/>
                </a:cubicBezTo>
                <a:cubicBezTo>
                  <a:pt x="875333" y="770938"/>
                  <a:pt x="840718" y="776832"/>
                  <a:pt x="807600" y="787871"/>
                </a:cubicBezTo>
                <a:cubicBezTo>
                  <a:pt x="794900" y="792104"/>
                  <a:pt x="782867" y="799848"/>
                  <a:pt x="769500" y="800571"/>
                </a:cubicBezTo>
                <a:cubicBezTo>
                  <a:pt x="625714" y="808343"/>
                  <a:pt x="481633" y="809038"/>
                  <a:pt x="337700" y="813271"/>
                </a:cubicBezTo>
                <a:cubicBezTo>
                  <a:pt x="320767" y="817504"/>
                  <a:pt x="304354" y="825971"/>
                  <a:pt x="286900" y="825971"/>
                </a:cubicBezTo>
                <a:cubicBezTo>
                  <a:pt x="147464" y="825971"/>
                  <a:pt x="150359" y="823586"/>
                  <a:pt x="58300" y="800571"/>
                </a:cubicBezTo>
                <a:cubicBezTo>
                  <a:pt x="-24730" y="676027"/>
                  <a:pt x="-935" y="745223"/>
                  <a:pt x="20200" y="533871"/>
                </a:cubicBezTo>
                <a:cubicBezTo>
                  <a:pt x="22348" y="512392"/>
                  <a:pt x="23968" y="490022"/>
                  <a:pt x="32900" y="470371"/>
                </a:cubicBezTo>
                <a:cubicBezTo>
                  <a:pt x="45532" y="442580"/>
                  <a:pt x="66767" y="419571"/>
                  <a:pt x="83700" y="394171"/>
                </a:cubicBezTo>
                <a:cubicBezTo>
                  <a:pt x="92167" y="381471"/>
                  <a:pt x="104273" y="370551"/>
                  <a:pt x="109100" y="356071"/>
                </a:cubicBezTo>
                <a:cubicBezTo>
                  <a:pt x="151781" y="228028"/>
                  <a:pt x="86660" y="426639"/>
                  <a:pt x="134500" y="267171"/>
                </a:cubicBezTo>
                <a:cubicBezTo>
                  <a:pt x="140468" y="247278"/>
                  <a:pt x="169673" y="169443"/>
                  <a:pt x="172600" y="140171"/>
                </a:cubicBezTo>
                <a:cubicBezTo>
                  <a:pt x="175127" y="114897"/>
                  <a:pt x="181067" y="42804"/>
                  <a:pt x="198000" y="25871"/>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21" name="Freeform 20"/>
          <p:cNvSpPr/>
          <p:nvPr/>
        </p:nvSpPr>
        <p:spPr>
          <a:xfrm>
            <a:off x="2360225" y="609600"/>
            <a:ext cx="2823880" cy="3138647"/>
          </a:xfrm>
          <a:custGeom>
            <a:avLst/>
            <a:gdLst>
              <a:gd name="connsiteX0" fmla="*/ 1917700 w 3327400"/>
              <a:gd name="connsiteY0" fmla="*/ 698500 h 1955800"/>
              <a:gd name="connsiteX1" fmla="*/ 2070100 w 3327400"/>
              <a:gd name="connsiteY1" fmla="*/ 711200 h 1955800"/>
              <a:gd name="connsiteX2" fmla="*/ 2120900 w 3327400"/>
              <a:gd name="connsiteY2" fmla="*/ 736600 h 1955800"/>
              <a:gd name="connsiteX3" fmla="*/ 2209800 w 3327400"/>
              <a:gd name="connsiteY3" fmla="*/ 762000 h 1955800"/>
              <a:gd name="connsiteX4" fmla="*/ 2324100 w 3327400"/>
              <a:gd name="connsiteY4" fmla="*/ 774700 h 1955800"/>
              <a:gd name="connsiteX5" fmla="*/ 2425700 w 3327400"/>
              <a:gd name="connsiteY5" fmla="*/ 787400 h 1955800"/>
              <a:gd name="connsiteX6" fmla="*/ 2463800 w 3327400"/>
              <a:gd name="connsiteY6" fmla="*/ 800100 h 1955800"/>
              <a:gd name="connsiteX7" fmla="*/ 2667000 w 3327400"/>
              <a:gd name="connsiteY7" fmla="*/ 774700 h 1955800"/>
              <a:gd name="connsiteX8" fmla="*/ 2768600 w 3327400"/>
              <a:gd name="connsiteY8" fmla="*/ 749300 h 1955800"/>
              <a:gd name="connsiteX9" fmla="*/ 2806700 w 3327400"/>
              <a:gd name="connsiteY9" fmla="*/ 723900 h 1955800"/>
              <a:gd name="connsiteX10" fmla="*/ 2933700 w 3327400"/>
              <a:gd name="connsiteY10" fmla="*/ 698500 h 1955800"/>
              <a:gd name="connsiteX11" fmla="*/ 2997200 w 3327400"/>
              <a:gd name="connsiteY11" fmla="*/ 685800 h 1955800"/>
              <a:gd name="connsiteX12" fmla="*/ 3035300 w 3327400"/>
              <a:gd name="connsiteY12" fmla="*/ 673100 h 1955800"/>
              <a:gd name="connsiteX13" fmla="*/ 3327400 w 3327400"/>
              <a:gd name="connsiteY13" fmla="*/ 647700 h 1955800"/>
              <a:gd name="connsiteX14" fmla="*/ 3302000 w 3327400"/>
              <a:gd name="connsiteY14" fmla="*/ 520700 h 1955800"/>
              <a:gd name="connsiteX15" fmla="*/ 3276600 w 3327400"/>
              <a:gd name="connsiteY15" fmla="*/ 469900 h 1955800"/>
              <a:gd name="connsiteX16" fmla="*/ 3149600 w 3327400"/>
              <a:gd name="connsiteY16" fmla="*/ 431800 h 1955800"/>
              <a:gd name="connsiteX17" fmla="*/ 3098800 w 3327400"/>
              <a:gd name="connsiteY17" fmla="*/ 419100 h 1955800"/>
              <a:gd name="connsiteX18" fmla="*/ 3022600 w 3327400"/>
              <a:gd name="connsiteY18" fmla="*/ 406400 h 1955800"/>
              <a:gd name="connsiteX19" fmla="*/ 2908300 w 3327400"/>
              <a:gd name="connsiteY19" fmla="*/ 381000 h 1955800"/>
              <a:gd name="connsiteX20" fmla="*/ 2641600 w 3327400"/>
              <a:gd name="connsiteY20" fmla="*/ 355600 h 1955800"/>
              <a:gd name="connsiteX21" fmla="*/ 2540000 w 3327400"/>
              <a:gd name="connsiteY21" fmla="*/ 330200 h 1955800"/>
              <a:gd name="connsiteX22" fmla="*/ 2425700 w 3327400"/>
              <a:gd name="connsiteY22" fmla="*/ 279400 h 1955800"/>
              <a:gd name="connsiteX23" fmla="*/ 2374900 w 3327400"/>
              <a:gd name="connsiteY23" fmla="*/ 266700 h 1955800"/>
              <a:gd name="connsiteX24" fmla="*/ 2336800 w 3327400"/>
              <a:gd name="connsiteY24" fmla="*/ 228600 h 1955800"/>
              <a:gd name="connsiteX25" fmla="*/ 2235200 w 3327400"/>
              <a:gd name="connsiteY25" fmla="*/ 177800 h 1955800"/>
              <a:gd name="connsiteX26" fmla="*/ 2057400 w 3327400"/>
              <a:gd name="connsiteY26" fmla="*/ 127000 h 1955800"/>
              <a:gd name="connsiteX27" fmla="*/ 1993900 w 3327400"/>
              <a:gd name="connsiteY27" fmla="*/ 88900 h 1955800"/>
              <a:gd name="connsiteX28" fmla="*/ 1943100 w 3327400"/>
              <a:gd name="connsiteY28" fmla="*/ 76200 h 1955800"/>
              <a:gd name="connsiteX29" fmla="*/ 1879600 w 3327400"/>
              <a:gd name="connsiteY29" fmla="*/ 50800 h 1955800"/>
              <a:gd name="connsiteX30" fmla="*/ 1828800 w 3327400"/>
              <a:gd name="connsiteY30" fmla="*/ 38100 h 1955800"/>
              <a:gd name="connsiteX31" fmla="*/ 1778000 w 3327400"/>
              <a:gd name="connsiteY31" fmla="*/ 12700 h 1955800"/>
              <a:gd name="connsiteX32" fmla="*/ 1739900 w 3327400"/>
              <a:gd name="connsiteY32" fmla="*/ 0 h 1955800"/>
              <a:gd name="connsiteX33" fmla="*/ 1371600 w 3327400"/>
              <a:gd name="connsiteY33" fmla="*/ 25400 h 1955800"/>
              <a:gd name="connsiteX34" fmla="*/ 1295400 w 3327400"/>
              <a:gd name="connsiteY34" fmla="*/ 101600 h 1955800"/>
              <a:gd name="connsiteX35" fmla="*/ 1231900 w 3327400"/>
              <a:gd name="connsiteY35" fmla="*/ 165100 h 1955800"/>
              <a:gd name="connsiteX36" fmla="*/ 1130300 w 3327400"/>
              <a:gd name="connsiteY36" fmla="*/ 228600 h 1955800"/>
              <a:gd name="connsiteX37" fmla="*/ 1041400 w 3327400"/>
              <a:gd name="connsiteY37" fmla="*/ 266700 h 1955800"/>
              <a:gd name="connsiteX38" fmla="*/ 952500 w 3327400"/>
              <a:gd name="connsiteY38" fmla="*/ 330200 h 1955800"/>
              <a:gd name="connsiteX39" fmla="*/ 901700 w 3327400"/>
              <a:gd name="connsiteY39" fmla="*/ 355600 h 1955800"/>
              <a:gd name="connsiteX40" fmla="*/ 863600 w 3327400"/>
              <a:gd name="connsiteY40" fmla="*/ 381000 h 1955800"/>
              <a:gd name="connsiteX41" fmla="*/ 800100 w 3327400"/>
              <a:gd name="connsiteY41" fmla="*/ 393700 h 1955800"/>
              <a:gd name="connsiteX42" fmla="*/ 749300 w 3327400"/>
              <a:gd name="connsiteY42" fmla="*/ 406400 h 1955800"/>
              <a:gd name="connsiteX43" fmla="*/ 609600 w 3327400"/>
              <a:gd name="connsiteY43" fmla="*/ 520700 h 1955800"/>
              <a:gd name="connsiteX44" fmla="*/ 571500 w 3327400"/>
              <a:gd name="connsiteY44" fmla="*/ 584200 h 1955800"/>
              <a:gd name="connsiteX45" fmla="*/ 495300 w 3327400"/>
              <a:gd name="connsiteY45" fmla="*/ 660400 h 1955800"/>
              <a:gd name="connsiteX46" fmla="*/ 457200 w 3327400"/>
              <a:gd name="connsiteY46" fmla="*/ 698500 h 1955800"/>
              <a:gd name="connsiteX47" fmla="*/ 393700 w 3327400"/>
              <a:gd name="connsiteY47" fmla="*/ 762000 h 1955800"/>
              <a:gd name="connsiteX48" fmla="*/ 342900 w 3327400"/>
              <a:gd name="connsiteY48" fmla="*/ 825500 h 1955800"/>
              <a:gd name="connsiteX49" fmla="*/ 304800 w 3327400"/>
              <a:gd name="connsiteY49" fmla="*/ 901700 h 1955800"/>
              <a:gd name="connsiteX50" fmla="*/ 254000 w 3327400"/>
              <a:gd name="connsiteY50" fmla="*/ 977900 h 1955800"/>
              <a:gd name="connsiteX51" fmla="*/ 241300 w 3327400"/>
              <a:gd name="connsiteY51" fmla="*/ 1016000 h 1955800"/>
              <a:gd name="connsiteX52" fmla="*/ 165100 w 3327400"/>
              <a:gd name="connsiteY52" fmla="*/ 1155700 h 1955800"/>
              <a:gd name="connsiteX53" fmla="*/ 152400 w 3327400"/>
              <a:gd name="connsiteY53" fmla="*/ 1193800 h 1955800"/>
              <a:gd name="connsiteX54" fmla="*/ 127000 w 3327400"/>
              <a:gd name="connsiteY54" fmla="*/ 1257300 h 1955800"/>
              <a:gd name="connsiteX55" fmla="*/ 101600 w 3327400"/>
              <a:gd name="connsiteY55" fmla="*/ 1435100 h 1955800"/>
              <a:gd name="connsiteX56" fmla="*/ 76200 w 3327400"/>
              <a:gd name="connsiteY56" fmla="*/ 1536700 h 1955800"/>
              <a:gd name="connsiteX57" fmla="*/ 50800 w 3327400"/>
              <a:gd name="connsiteY57" fmla="*/ 1638300 h 1955800"/>
              <a:gd name="connsiteX58" fmla="*/ 25400 w 3327400"/>
              <a:gd name="connsiteY58" fmla="*/ 1727200 h 1955800"/>
              <a:gd name="connsiteX59" fmla="*/ 12700 w 3327400"/>
              <a:gd name="connsiteY59" fmla="*/ 1828800 h 1955800"/>
              <a:gd name="connsiteX60" fmla="*/ 0 w 3327400"/>
              <a:gd name="connsiteY60" fmla="*/ 1866900 h 1955800"/>
              <a:gd name="connsiteX61" fmla="*/ 12700 w 3327400"/>
              <a:gd name="connsiteY61" fmla="*/ 1955800 h 1955800"/>
              <a:gd name="connsiteX62" fmla="*/ 114300 w 3327400"/>
              <a:gd name="connsiteY62" fmla="*/ 1943100 h 1955800"/>
              <a:gd name="connsiteX63" fmla="*/ 152400 w 3327400"/>
              <a:gd name="connsiteY63" fmla="*/ 1930400 h 1955800"/>
              <a:gd name="connsiteX64" fmla="*/ 228600 w 3327400"/>
              <a:gd name="connsiteY64" fmla="*/ 1917700 h 1955800"/>
              <a:gd name="connsiteX65" fmla="*/ 266700 w 3327400"/>
              <a:gd name="connsiteY65" fmla="*/ 1879600 h 1955800"/>
              <a:gd name="connsiteX66" fmla="*/ 279400 w 3327400"/>
              <a:gd name="connsiteY66" fmla="*/ 1816100 h 1955800"/>
              <a:gd name="connsiteX67" fmla="*/ 304800 w 3327400"/>
              <a:gd name="connsiteY67" fmla="*/ 1739900 h 1955800"/>
              <a:gd name="connsiteX68" fmla="*/ 317500 w 3327400"/>
              <a:gd name="connsiteY68" fmla="*/ 1701800 h 1955800"/>
              <a:gd name="connsiteX69" fmla="*/ 368300 w 3327400"/>
              <a:gd name="connsiteY69" fmla="*/ 1600200 h 1955800"/>
              <a:gd name="connsiteX70" fmla="*/ 393700 w 3327400"/>
              <a:gd name="connsiteY70" fmla="*/ 1549400 h 1955800"/>
              <a:gd name="connsiteX71" fmla="*/ 406400 w 3327400"/>
              <a:gd name="connsiteY71" fmla="*/ 1511300 h 1955800"/>
              <a:gd name="connsiteX72" fmla="*/ 431800 w 3327400"/>
              <a:gd name="connsiteY72" fmla="*/ 1409700 h 1955800"/>
              <a:gd name="connsiteX73" fmla="*/ 457200 w 3327400"/>
              <a:gd name="connsiteY73" fmla="*/ 1320800 h 1955800"/>
              <a:gd name="connsiteX74" fmla="*/ 482600 w 3327400"/>
              <a:gd name="connsiteY74" fmla="*/ 1130300 h 1955800"/>
              <a:gd name="connsiteX75" fmla="*/ 508000 w 3327400"/>
              <a:gd name="connsiteY75" fmla="*/ 1054100 h 1955800"/>
              <a:gd name="connsiteX76" fmla="*/ 546100 w 3327400"/>
              <a:gd name="connsiteY76" fmla="*/ 927100 h 1955800"/>
              <a:gd name="connsiteX77" fmla="*/ 558800 w 3327400"/>
              <a:gd name="connsiteY77" fmla="*/ 889000 h 1955800"/>
              <a:gd name="connsiteX78" fmla="*/ 584200 w 3327400"/>
              <a:gd name="connsiteY78" fmla="*/ 850900 h 1955800"/>
              <a:gd name="connsiteX79" fmla="*/ 596900 w 3327400"/>
              <a:gd name="connsiteY79" fmla="*/ 812800 h 1955800"/>
              <a:gd name="connsiteX80" fmla="*/ 711200 w 3327400"/>
              <a:gd name="connsiteY80" fmla="*/ 749300 h 1955800"/>
              <a:gd name="connsiteX81" fmla="*/ 736600 w 3327400"/>
              <a:gd name="connsiteY81" fmla="*/ 711200 h 1955800"/>
              <a:gd name="connsiteX82" fmla="*/ 850900 w 3327400"/>
              <a:gd name="connsiteY82" fmla="*/ 647700 h 1955800"/>
              <a:gd name="connsiteX83" fmla="*/ 952500 w 3327400"/>
              <a:gd name="connsiteY83" fmla="*/ 64770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327400" h="1955800">
                <a:moveTo>
                  <a:pt x="1917700" y="698500"/>
                </a:moveTo>
                <a:cubicBezTo>
                  <a:pt x="1968500" y="702733"/>
                  <a:pt x="2019997" y="701806"/>
                  <a:pt x="2070100" y="711200"/>
                </a:cubicBezTo>
                <a:cubicBezTo>
                  <a:pt x="2088708" y="714689"/>
                  <a:pt x="2103499" y="729142"/>
                  <a:pt x="2120900" y="736600"/>
                </a:cubicBezTo>
                <a:cubicBezTo>
                  <a:pt x="2139487" y="744566"/>
                  <a:pt x="2193044" y="759422"/>
                  <a:pt x="2209800" y="762000"/>
                </a:cubicBezTo>
                <a:cubicBezTo>
                  <a:pt x="2247689" y="767829"/>
                  <a:pt x="2286028" y="770221"/>
                  <a:pt x="2324100" y="774700"/>
                </a:cubicBezTo>
                <a:lnTo>
                  <a:pt x="2425700" y="787400"/>
                </a:lnTo>
                <a:cubicBezTo>
                  <a:pt x="2438400" y="791633"/>
                  <a:pt x="2450413" y="800100"/>
                  <a:pt x="2463800" y="800100"/>
                </a:cubicBezTo>
                <a:cubicBezTo>
                  <a:pt x="2711671" y="800100"/>
                  <a:pt x="2559699" y="801525"/>
                  <a:pt x="2667000" y="774700"/>
                </a:cubicBezTo>
                <a:cubicBezTo>
                  <a:pt x="2695983" y="767454"/>
                  <a:pt x="2739570" y="763815"/>
                  <a:pt x="2768600" y="749300"/>
                </a:cubicBezTo>
                <a:cubicBezTo>
                  <a:pt x="2782252" y="742474"/>
                  <a:pt x="2792111" y="728389"/>
                  <a:pt x="2806700" y="723900"/>
                </a:cubicBezTo>
                <a:cubicBezTo>
                  <a:pt x="2847963" y="711204"/>
                  <a:pt x="2891367" y="706967"/>
                  <a:pt x="2933700" y="698500"/>
                </a:cubicBezTo>
                <a:cubicBezTo>
                  <a:pt x="2954867" y="694267"/>
                  <a:pt x="2976722" y="692626"/>
                  <a:pt x="2997200" y="685800"/>
                </a:cubicBezTo>
                <a:cubicBezTo>
                  <a:pt x="3009900" y="681567"/>
                  <a:pt x="3022001" y="674634"/>
                  <a:pt x="3035300" y="673100"/>
                </a:cubicBezTo>
                <a:cubicBezTo>
                  <a:pt x="3132390" y="661897"/>
                  <a:pt x="3230033" y="656167"/>
                  <a:pt x="3327400" y="647700"/>
                </a:cubicBezTo>
                <a:cubicBezTo>
                  <a:pt x="3319887" y="595112"/>
                  <a:pt x="3320999" y="565032"/>
                  <a:pt x="3302000" y="520700"/>
                </a:cubicBezTo>
                <a:cubicBezTo>
                  <a:pt x="3294542" y="503299"/>
                  <a:pt x="3288720" y="484444"/>
                  <a:pt x="3276600" y="469900"/>
                </a:cubicBezTo>
                <a:cubicBezTo>
                  <a:pt x="3244567" y="431461"/>
                  <a:pt x="3192865" y="439666"/>
                  <a:pt x="3149600" y="431800"/>
                </a:cubicBezTo>
                <a:cubicBezTo>
                  <a:pt x="3132427" y="428678"/>
                  <a:pt x="3115916" y="422523"/>
                  <a:pt x="3098800" y="419100"/>
                </a:cubicBezTo>
                <a:cubicBezTo>
                  <a:pt x="3073550" y="414050"/>
                  <a:pt x="3047850" y="411450"/>
                  <a:pt x="3022600" y="406400"/>
                </a:cubicBezTo>
                <a:cubicBezTo>
                  <a:pt x="2973652" y="396610"/>
                  <a:pt x="2960727" y="387049"/>
                  <a:pt x="2908300" y="381000"/>
                </a:cubicBezTo>
                <a:cubicBezTo>
                  <a:pt x="2819586" y="370764"/>
                  <a:pt x="2641600" y="355600"/>
                  <a:pt x="2641600" y="355600"/>
                </a:cubicBezTo>
                <a:cubicBezTo>
                  <a:pt x="2607733" y="347133"/>
                  <a:pt x="2573365" y="340466"/>
                  <a:pt x="2540000" y="330200"/>
                </a:cubicBezTo>
                <a:cubicBezTo>
                  <a:pt x="2410912" y="290481"/>
                  <a:pt x="2536761" y="321048"/>
                  <a:pt x="2425700" y="279400"/>
                </a:cubicBezTo>
                <a:cubicBezTo>
                  <a:pt x="2409357" y="273271"/>
                  <a:pt x="2391833" y="270933"/>
                  <a:pt x="2374900" y="266700"/>
                </a:cubicBezTo>
                <a:cubicBezTo>
                  <a:pt x="2362200" y="254000"/>
                  <a:pt x="2350598" y="240098"/>
                  <a:pt x="2336800" y="228600"/>
                </a:cubicBezTo>
                <a:cubicBezTo>
                  <a:pt x="2306571" y="203409"/>
                  <a:pt x="2272785" y="189669"/>
                  <a:pt x="2235200" y="177800"/>
                </a:cubicBezTo>
                <a:cubicBezTo>
                  <a:pt x="2176423" y="159239"/>
                  <a:pt x="2057400" y="127000"/>
                  <a:pt x="2057400" y="127000"/>
                </a:cubicBezTo>
                <a:cubicBezTo>
                  <a:pt x="2036233" y="114300"/>
                  <a:pt x="2016457" y="98925"/>
                  <a:pt x="1993900" y="88900"/>
                </a:cubicBezTo>
                <a:cubicBezTo>
                  <a:pt x="1977950" y="81811"/>
                  <a:pt x="1959659" y="81720"/>
                  <a:pt x="1943100" y="76200"/>
                </a:cubicBezTo>
                <a:cubicBezTo>
                  <a:pt x="1921473" y="68991"/>
                  <a:pt x="1901227" y="58009"/>
                  <a:pt x="1879600" y="50800"/>
                </a:cubicBezTo>
                <a:cubicBezTo>
                  <a:pt x="1863041" y="45280"/>
                  <a:pt x="1845143" y="44229"/>
                  <a:pt x="1828800" y="38100"/>
                </a:cubicBezTo>
                <a:cubicBezTo>
                  <a:pt x="1811073" y="31453"/>
                  <a:pt x="1795401" y="20158"/>
                  <a:pt x="1778000" y="12700"/>
                </a:cubicBezTo>
                <a:cubicBezTo>
                  <a:pt x="1765695" y="7427"/>
                  <a:pt x="1752600" y="4233"/>
                  <a:pt x="1739900" y="0"/>
                </a:cubicBezTo>
                <a:cubicBezTo>
                  <a:pt x="1617133" y="8467"/>
                  <a:pt x="1493270" y="6965"/>
                  <a:pt x="1371600" y="25400"/>
                </a:cubicBezTo>
                <a:cubicBezTo>
                  <a:pt x="1328074" y="31995"/>
                  <a:pt x="1318490" y="75211"/>
                  <a:pt x="1295400" y="101600"/>
                </a:cubicBezTo>
                <a:cubicBezTo>
                  <a:pt x="1275688" y="124128"/>
                  <a:pt x="1255627" y="146849"/>
                  <a:pt x="1231900" y="165100"/>
                </a:cubicBezTo>
                <a:cubicBezTo>
                  <a:pt x="1200245" y="189450"/>
                  <a:pt x="1168188" y="215971"/>
                  <a:pt x="1130300" y="228600"/>
                </a:cubicBezTo>
                <a:cubicBezTo>
                  <a:pt x="1093263" y="240946"/>
                  <a:pt x="1077271" y="244281"/>
                  <a:pt x="1041400" y="266700"/>
                </a:cubicBezTo>
                <a:cubicBezTo>
                  <a:pt x="968712" y="312130"/>
                  <a:pt x="1015190" y="294377"/>
                  <a:pt x="952500" y="330200"/>
                </a:cubicBezTo>
                <a:cubicBezTo>
                  <a:pt x="936062" y="339593"/>
                  <a:pt x="918138" y="346207"/>
                  <a:pt x="901700" y="355600"/>
                </a:cubicBezTo>
                <a:cubicBezTo>
                  <a:pt x="888448" y="363173"/>
                  <a:pt x="877892" y="375641"/>
                  <a:pt x="863600" y="381000"/>
                </a:cubicBezTo>
                <a:cubicBezTo>
                  <a:pt x="843389" y="388579"/>
                  <a:pt x="821172" y="389017"/>
                  <a:pt x="800100" y="393700"/>
                </a:cubicBezTo>
                <a:cubicBezTo>
                  <a:pt x="783061" y="397486"/>
                  <a:pt x="766233" y="402167"/>
                  <a:pt x="749300" y="406400"/>
                </a:cubicBezTo>
                <a:cubicBezTo>
                  <a:pt x="724965" y="424651"/>
                  <a:pt x="638758" y="481823"/>
                  <a:pt x="609600" y="520700"/>
                </a:cubicBezTo>
                <a:cubicBezTo>
                  <a:pt x="594789" y="540447"/>
                  <a:pt x="587131" y="565095"/>
                  <a:pt x="571500" y="584200"/>
                </a:cubicBezTo>
                <a:cubicBezTo>
                  <a:pt x="548753" y="612001"/>
                  <a:pt x="520700" y="635000"/>
                  <a:pt x="495300" y="660400"/>
                </a:cubicBezTo>
                <a:lnTo>
                  <a:pt x="457200" y="698500"/>
                </a:lnTo>
                <a:cubicBezTo>
                  <a:pt x="436033" y="719667"/>
                  <a:pt x="412400" y="738625"/>
                  <a:pt x="393700" y="762000"/>
                </a:cubicBezTo>
                <a:cubicBezTo>
                  <a:pt x="376767" y="783167"/>
                  <a:pt x="357453" y="802631"/>
                  <a:pt x="342900" y="825500"/>
                </a:cubicBezTo>
                <a:cubicBezTo>
                  <a:pt x="327654" y="849458"/>
                  <a:pt x="319109" y="877170"/>
                  <a:pt x="304800" y="901700"/>
                </a:cubicBezTo>
                <a:cubicBezTo>
                  <a:pt x="289418" y="928069"/>
                  <a:pt x="268825" y="951215"/>
                  <a:pt x="254000" y="977900"/>
                </a:cubicBezTo>
                <a:cubicBezTo>
                  <a:pt x="247499" y="989602"/>
                  <a:pt x="247287" y="1004026"/>
                  <a:pt x="241300" y="1016000"/>
                </a:cubicBezTo>
                <a:cubicBezTo>
                  <a:pt x="161022" y="1176557"/>
                  <a:pt x="245954" y="973777"/>
                  <a:pt x="165100" y="1155700"/>
                </a:cubicBezTo>
                <a:cubicBezTo>
                  <a:pt x="159663" y="1167933"/>
                  <a:pt x="157100" y="1181265"/>
                  <a:pt x="152400" y="1193800"/>
                </a:cubicBezTo>
                <a:cubicBezTo>
                  <a:pt x="144395" y="1215146"/>
                  <a:pt x="135467" y="1236133"/>
                  <a:pt x="127000" y="1257300"/>
                </a:cubicBezTo>
                <a:cubicBezTo>
                  <a:pt x="120814" y="1306788"/>
                  <a:pt x="112587" y="1383829"/>
                  <a:pt x="101600" y="1435100"/>
                </a:cubicBezTo>
                <a:cubicBezTo>
                  <a:pt x="94286" y="1469234"/>
                  <a:pt x="83046" y="1502469"/>
                  <a:pt x="76200" y="1536700"/>
                </a:cubicBezTo>
                <a:cubicBezTo>
                  <a:pt x="50380" y="1665802"/>
                  <a:pt x="76835" y="1547178"/>
                  <a:pt x="50800" y="1638300"/>
                </a:cubicBezTo>
                <a:cubicBezTo>
                  <a:pt x="18906" y="1749928"/>
                  <a:pt x="55850" y="1635849"/>
                  <a:pt x="25400" y="1727200"/>
                </a:cubicBezTo>
                <a:cubicBezTo>
                  <a:pt x="21167" y="1761067"/>
                  <a:pt x="18805" y="1795220"/>
                  <a:pt x="12700" y="1828800"/>
                </a:cubicBezTo>
                <a:cubicBezTo>
                  <a:pt x="10305" y="1841971"/>
                  <a:pt x="0" y="1853513"/>
                  <a:pt x="0" y="1866900"/>
                </a:cubicBezTo>
                <a:cubicBezTo>
                  <a:pt x="0" y="1896834"/>
                  <a:pt x="8467" y="1926167"/>
                  <a:pt x="12700" y="1955800"/>
                </a:cubicBezTo>
                <a:cubicBezTo>
                  <a:pt x="46567" y="1951567"/>
                  <a:pt x="80720" y="1949205"/>
                  <a:pt x="114300" y="1943100"/>
                </a:cubicBezTo>
                <a:cubicBezTo>
                  <a:pt x="127471" y="1940705"/>
                  <a:pt x="139332" y="1933304"/>
                  <a:pt x="152400" y="1930400"/>
                </a:cubicBezTo>
                <a:cubicBezTo>
                  <a:pt x="177537" y="1924814"/>
                  <a:pt x="203200" y="1921933"/>
                  <a:pt x="228600" y="1917700"/>
                </a:cubicBezTo>
                <a:cubicBezTo>
                  <a:pt x="241300" y="1905000"/>
                  <a:pt x="258668" y="1895664"/>
                  <a:pt x="266700" y="1879600"/>
                </a:cubicBezTo>
                <a:cubicBezTo>
                  <a:pt x="276353" y="1860293"/>
                  <a:pt x="273720" y="1836925"/>
                  <a:pt x="279400" y="1816100"/>
                </a:cubicBezTo>
                <a:cubicBezTo>
                  <a:pt x="286445" y="1790269"/>
                  <a:pt x="296333" y="1765300"/>
                  <a:pt x="304800" y="1739900"/>
                </a:cubicBezTo>
                <a:cubicBezTo>
                  <a:pt x="309033" y="1727200"/>
                  <a:pt x="311513" y="1713774"/>
                  <a:pt x="317500" y="1701800"/>
                </a:cubicBezTo>
                <a:lnTo>
                  <a:pt x="368300" y="1600200"/>
                </a:lnTo>
                <a:cubicBezTo>
                  <a:pt x="376767" y="1583267"/>
                  <a:pt x="387713" y="1567361"/>
                  <a:pt x="393700" y="1549400"/>
                </a:cubicBezTo>
                <a:cubicBezTo>
                  <a:pt x="397933" y="1536700"/>
                  <a:pt x="402878" y="1524215"/>
                  <a:pt x="406400" y="1511300"/>
                </a:cubicBezTo>
                <a:cubicBezTo>
                  <a:pt x="415585" y="1477621"/>
                  <a:pt x="420761" y="1442818"/>
                  <a:pt x="431800" y="1409700"/>
                </a:cubicBezTo>
                <a:cubicBezTo>
                  <a:pt x="441866" y="1379503"/>
                  <a:pt x="451884" y="1352694"/>
                  <a:pt x="457200" y="1320800"/>
                </a:cubicBezTo>
                <a:cubicBezTo>
                  <a:pt x="461335" y="1295992"/>
                  <a:pt x="475842" y="1159585"/>
                  <a:pt x="482600" y="1130300"/>
                </a:cubicBezTo>
                <a:cubicBezTo>
                  <a:pt x="488620" y="1104212"/>
                  <a:pt x="501506" y="1080075"/>
                  <a:pt x="508000" y="1054100"/>
                </a:cubicBezTo>
                <a:cubicBezTo>
                  <a:pt x="527194" y="977325"/>
                  <a:pt x="515180" y="1019859"/>
                  <a:pt x="546100" y="927100"/>
                </a:cubicBezTo>
                <a:cubicBezTo>
                  <a:pt x="550333" y="914400"/>
                  <a:pt x="551374" y="900139"/>
                  <a:pt x="558800" y="889000"/>
                </a:cubicBezTo>
                <a:cubicBezTo>
                  <a:pt x="567267" y="876300"/>
                  <a:pt x="577374" y="864552"/>
                  <a:pt x="584200" y="850900"/>
                </a:cubicBezTo>
                <a:cubicBezTo>
                  <a:pt x="590187" y="838926"/>
                  <a:pt x="587434" y="822266"/>
                  <a:pt x="596900" y="812800"/>
                </a:cubicBezTo>
                <a:cubicBezTo>
                  <a:pt x="640569" y="769131"/>
                  <a:pt x="663290" y="765270"/>
                  <a:pt x="711200" y="749300"/>
                </a:cubicBezTo>
                <a:cubicBezTo>
                  <a:pt x="719667" y="736600"/>
                  <a:pt x="725113" y="721251"/>
                  <a:pt x="736600" y="711200"/>
                </a:cubicBezTo>
                <a:cubicBezTo>
                  <a:pt x="753453" y="696454"/>
                  <a:pt x="814750" y="650986"/>
                  <a:pt x="850900" y="647700"/>
                </a:cubicBezTo>
                <a:cubicBezTo>
                  <a:pt x="884628" y="644634"/>
                  <a:pt x="918633" y="647700"/>
                  <a:pt x="952500" y="647700"/>
                </a:cubicBezTo>
              </a:path>
            </a:pathLst>
          </a:custGeom>
          <a:solidFill>
            <a:srgbClr val="256A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8" name="TextBox 17"/>
          <p:cNvSpPr txBox="1"/>
          <p:nvPr/>
        </p:nvSpPr>
        <p:spPr>
          <a:xfrm>
            <a:off x="235175" y="1652739"/>
            <a:ext cx="2534658" cy="6370975"/>
          </a:xfrm>
          <a:prstGeom prst="rect">
            <a:avLst/>
          </a:prstGeom>
          <a:noFill/>
        </p:spPr>
        <p:txBody>
          <a:bodyPr wrap="square" rtlCol="0">
            <a:spAutoFit/>
          </a:bodyPr>
          <a:lstStyle/>
          <a:p>
            <a:pPr algn="ctr"/>
            <a:r>
              <a:rPr lang="en-US" sz="2400" b="1" dirty="0"/>
              <a:t>Not having the </a:t>
            </a:r>
            <a:r>
              <a:rPr lang="en-US" sz="2400" b="1" dirty="0" smtClean="0"/>
              <a:t>snack/lunch </a:t>
            </a:r>
            <a:r>
              <a:rPr lang="en-US" sz="2400" b="1" dirty="0"/>
              <a:t>that was </a:t>
            </a:r>
            <a:r>
              <a:rPr lang="en-US" sz="2400" b="1" dirty="0" smtClean="0"/>
              <a:t>anticipated</a:t>
            </a:r>
          </a:p>
          <a:p>
            <a:pPr algn="ctr"/>
            <a:endParaRPr lang="en-US" sz="2400" b="1" dirty="0"/>
          </a:p>
          <a:p>
            <a:pPr algn="ctr"/>
            <a:r>
              <a:rPr lang="en-US" sz="2400" b="1" dirty="0" smtClean="0"/>
              <a:t>Or </a:t>
            </a:r>
          </a:p>
          <a:p>
            <a:pPr algn="ctr"/>
            <a:endParaRPr lang="en-US" sz="2400" b="1" dirty="0"/>
          </a:p>
          <a:p>
            <a:pPr algn="ctr"/>
            <a:r>
              <a:rPr lang="en-US" sz="2400" b="1" dirty="0" smtClean="0"/>
              <a:t>Change in schedule</a:t>
            </a:r>
          </a:p>
          <a:p>
            <a:pPr algn="ctr"/>
            <a:endParaRPr lang="en-US" sz="2400" b="1" dirty="0"/>
          </a:p>
          <a:p>
            <a:pPr algn="ctr"/>
            <a:r>
              <a:rPr lang="en-US" sz="2400" b="1" dirty="0" smtClean="0"/>
              <a:t>Or</a:t>
            </a:r>
          </a:p>
          <a:p>
            <a:pPr algn="ctr"/>
            <a:endParaRPr lang="en-US" sz="2400" b="1" dirty="0"/>
          </a:p>
          <a:p>
            <a:pPr algn="ctr"/>
            <a:r>
              <a:rPr lang="en-US" sz="2400" b="1" dirty="0" smtClean="0"/>
              <a:t>A Substitute </a:t>
            </a:r>
          </a:p>
          <a:p>
            <a:pPr algn="ctr"/>
            <a:endParaRPr lang="en-US" sz="2400" b="1" dirty="0" smtClean="0"/>
          </a:p>
          <a:p>
            <a:pPr algn="ctr"/>
            <a:endParaRPr lang="en-US" sz="2400" b="1" dirty="0"/>
          </a:p>
          <a:p>
            <a:pPr algn="ctr"/>
            <a:endParaRPr lang="en-US" sz="2400" b="1" dirty="0" smtClean="0"/>
          </a:p>
          <a:p>
            <a:pPr algn="ctr"/>
            <a:endParaRPr lang="en-US" sz="2400" b="1" dirty="0"/>
          </a:p>
          <a:p>
            <a:pPr algn="ctr"/>
            <a:endParaRPr lang="en-US" sz="2400" b="1" dirty="0"/>
          </a:p>
        </p:txBody>
      </p:sp>
      <p:sp>
        <p:nvSpPr>
          <p:cNvPr id="15" name="TextBox 14"/>
          <p:cNvSpPr txBox="1"/>
          <p:nvPr/>
        </p:nvSpPr>
        <p:spPr>
          <a:xfrm>
            <a:off x="3367637" y="1796019"/>
            <a:ext cx="1983705" cy="707886"/>
          </a:xfrm>
          <a:prstGeom prst="rect">
            <a:avLst/>
          </a:prstGeom>
          <a:noFill/>
        </p:spPr>
        <p:txBody>
          <a:bodyPr wrap="square" rtlCol="0">
            <a:spAutoFit/>
          </a:bodyPr>
          <a:lstStyle/>
          <a:p>
            <a:pPr algn="ctr"/>
            <a:r>
              <a:rPr lang="en-US" sz="2000" b="1" dirty="0">
                <a:solidFill>
                  <a:schemeClr val="bg1"/>
                </a:solidFill>
              </a:rPr>
              <a:t>Feelings of worthlessness </a:t>
            </a:r>
          </a:p>
        </p:txBody>
      </p:sp>
      <p:sp>
        <p:nvSpPr>
          <p:cNvPr id="22" name="TextBox 21"/>
          <p:cNvSpPr txBox="1"/>
          <p:nvPr/>
        </p:nvSpPr>
        <p:spPr>
          <a:xfrm>
            <a:off x="2840314" y="3988756"/>
            <a:ext cx="2892887" cy="461665"/>
          </a:xfrm>
          <a:prstGeom prst="rect">
            <a:avLst/>
          </a:prstGeom>
          <a:noFill/>
        </p:spPr>
        <p:txBody>
          <a:bodyPr wrap="square" rtlCol="0">
            <a:spAutoFit/>
          </a:bodyPr>
          <a:lstStyle/>
          <a:p>
            <a:pPr algn="ctr"/>
            <a:r>
              <a:rPr lang="en-US" sz="2400" b="1" dirty="0"/>
              <a:t>Not feeling safe</a:t>
            </a:r>
          </a:p>
        </p:txBody>
      </p:sp>
      <p:sp>
        <p:nvSpPr>
          <p:cNvPr id="3" name="TextBox 2"/>
          <p:cNvSpPr txBox="1"/>
          <p:nvPr/>
        </p:nvSpPr>
        <p:spPr>
          <a:xfrm>
            <a:off x="1976353" y="4674581"/>
            <a:ext cx="4716482" cy="1938992"/>
          </a:xfrm>
          <a:prstGeom prst="rect">
            <a:avLst/>
          </a:prstGeom>
          <a:noFill/>
        </p:spPr>
        <p:txBody>
          <a:bodyPr wrap="square" rtlCol="0">
            <a:spAutoFit/>
          </a:bodyPr>
          <a:lstStyle/>
          <a:p>
            <a:pPr algn="ctr"/>
            <a:r>
              <a:rPr lang="en-US" sz="2400" b="1" dirty="0" smtClean="0"/>
              <a:t>Homeless</a:t>
            </a:r>
            <a:endParaRPr lang="en-US" sz="2400" b="1" dirty="0"/>
          </a:p>
          <a:p>
            <a:pPr algn="ctr"/>
            <a:r>
              <a:rPr lang="en-US" sz="2400" b="1" dirty="0"/>
              <a:t>Foster </a:t>
            </a:r>
            <a:r>
              <a:rPr lang="en-US" sz="2400" b="1" dirty="0" smtClean="0"/>
              <a:t>care</a:t>
            </a:r>
          </a:p>
          <a:p>
            <a:pPr algn="ctr"/>
            <a:r>
              <a:rPr lang="en-US" sz="2400" b="1" dirty="0" smtClean="0"/>
              <a:t>Violence in the home</a:t>
            </a:r>
            <a:endParaRPr lang="en-US" sz="2400" b="1" dirty="0"/>
          </a:p>
          <a:p>
            <a:pPr algn="ctr"/>
            <a:r>
              <a:rPr lang="en-US" sz="2400" b="1" dirty="0" smtClean="0"/>
              <a:t>Death of a loved one</a:t>
            </a:r>
          </a:p>
          <a:p>
            <a:pPr algn="ctr"/>
            <a:r>
              <a:rPr lang="en-US" sz="2400" b="1" dirty="0" smtClean="0"/>
              <a:t>Divorce</a:t>
            </a:r>
            <a:endParaRPr lang="en-US" sz="2400" b="1" dirty="0"/>
          </a:p>
        </p:txBody>
      </p:sp>
      <p:sp>
        <p:nvSpPr>
          <p:cNvPr id="4" name="TextBox 3"/>
          <p:cNvSpPr txBox="1"/>
          <p:nvPr/>
        </p:nvSpPr>
        <p:spPr>
          <a:xfrm>
            <a:off x="5733199" y="55602"/>
            <a:ext cx="3364165" cy="1107996"/>
          </a:xfrm>
          <a:prstGeom prst="rect">
            <a:avLst/>
          </a:prstGeom>
          <a:noFill/>
        </p:spPr>
        <p:txBody>
          <a:bodyPr wrap="square" rtlCol="0">
            <a:spAutoFit/>
          </a:bodyPr>
          <a:lstStyle/>
          <a:p>
            <a:r>
              <a:rPr lang="en-US" sz="6600" dirty="0" smtClean="0"/>
              <a:t>“Skippy”</a:t>
            </a:r>
            <a:endParaRPr lang="en-US" sz="6600" dirty="0"/>
          </a:p>
        </p:txBody>
      </p:sp>
      <p:sp>
        <p:nvSpPr>
          <p:cNvPr id="5" name="TextBox 4"/>
          <p:cNvSpPr txBox="1"/>
          <p:nvPr/>
        </p:nvSpPr>
        <p:spPr>
          <a:xfrm>
            <a:off x="3239503" y="1098617"/>
            <a:ext cx="1907504" cy="646331"/>
          </a:xfrm>
          <a:prstGeom prst="rect">
            <a:avLst/>
          </a:prstGeom>
          <a:noFill/>
        </p:spPr>
        <p:txBody>
          <a:bodyPr wrap="square" rtlCol="0">
            <a:spAutoFit/>
          </a:bodyPr>
          <a:lstStyle/>
          <a:p>
            <a:pPr algn="ctr"/>
            <a:r>
              <a:rPr lang="en-US" b="1" dirty="0">
                <a:solidFill>
                  <a:schemeClr val="bg1"/>
                </a:solidFill>
              </a:rPr>
              <a:t>Can’t predict change</a:t>
            </a:r>
          </a:p>
        </p:txBody>
      </p:sp>
    </p:spTree>
    <p:extLst>
      <p:ext uri="{BB962C8B-B14F-4D97-AF65-F5344CB8AC3E}">
        <p14:creationId xmlns:p14="http://schemas.microsoft.com/office/powerpoint/2010/main" val="26841922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3" grpId="0" animBg="1"/>
      <p:bldP spid="21" grpId="0" animBg="1"/>
      <p:bldP spid="15" grpId="0"/>
      <p:bldP spid="22" grpId="0"/>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9" name="Shape 1269"/>
          <p:cNvSpPr txBox="1">
            <a:spLocks noGrp="1"/>
          </p:cNvSpPr>
          <p:nvPr>
            <p:ph idx="1"/>
          </p:nvPr>
        </p:nvSpPr>
        <p:spPr>
          <a:xfrm>
            <a:off x="304800" y="1202400"/>
            <a:ext cx="8210550" cy="5350800"/>
          </a:xfrm>
          <a:prstGeom prst="rect">
            <a:avLst/>
          </a:prstGeom>
          <a:noFill/>
          <a:ln>
            <a:noFill/>
          </a:ln>
        </p:spPr>
        <p:txBody>
          <a:bodyPr vert="horz" lIns="91401" tIns="45688" rIns="91401" bIns="45688" rtlCol="0" anchor="t" anchorCtr="0">
            <a:noAutofit/>
          </a:bodyPr>
          <a:lstStyle/>
          <a:p>
            <a:pPr marL="0" indent="0">
              <a:spcBef>
                <a:spcPts val="0"/>
              </a:spcBef>
              <a:buClr>
                <a:schemeClr val="dk1"/>
              </a:buClr>
              <a:buSzPct val="90000"/>
              <a:buNone/>
            </a:pPr>
            <a:r>
              <a:rPr lang="en" sz="2799" b="1" dirty="0">
                <a:solidFill>
                  <a:schemeClr val="dk1"/>
                </a:solidFill>
                <a:latin typeface="Cambria"/>
                <a:ea typeface="Cambria"/>
                <a:cs typeface="Cambria"/>
                <a:sym typeface="Cambria"/>
              </a:rPr>
              <a:t>Fight</a:t>
            </a:r>
          </a:p>
          <a:p>
            <a:pPr marL="457063" lvl="1">
              <a:spcBef>
                <a:spcPts val="600"/>
              </a:spcBef>
              <a:buClr>
                <a:schemeClr val="dk1"/>
              </a:buClr>
              <a:buSzPct val="90000"/>
              <a:buFont typeface="Arial"/>
              <a:buChar char="•"/>
            </a:pPr>
            <a:r>
              <a:rPr lang="en" sz="2400" dirty="0">
                <a:solidFill>
                  <a:schemeClr val="dk1"/>
                </a:solidFill>
                <a:latin typeface="Cambria"/>
                <a:ea typeface="Cambria"/>
                <a:cs typeface="Cambria"/>
                <a:sym typeface="Cambria"/>
              </a:rPr>
              <a:t>Individual struggles to regain or hold on to power, especially when feeling coerced</a:t>
            </a:r>
          </a:p>
          <a:p>
            <a:pPr marL="457063" lvl="1">
              <a:spcBef>
                <a:spcPts val="600"/>
              </a:spcBef>
              <a:buClr>
                <a:schemeClr val="dk1"/>
              </a:buClr>
              <a:buSzPct val="90000"/>
              <a:buFont typeface="Arial"/>
              <a:buChar char="•"/>
            </a:pPr>
            <a:r>
              <a:rPr lang="en" sz="2400" u="sng" dirty="0">
                <a:solidFill>
                  <a:schemeClr val="dk1"/>
                </a:solidFill>
                <a:latin typeface="Cambria"/>
                <a:ea typeface="Cambria"/>
                <a:cs typeface="Cambria"/>
                <a:sym typeface="Cambria"/>
              </a:rPr>
              <a:t>Mislabeled as</a:t>
            </a:r>
            <a:r>
              <a:rPr lang="en" sz="2400" dirty="0">
                <a:solidFill>
                  <a:schemeClr val="dk1"/>
                </a:solidFill>
                <a:latin typeface="Cambria"/>
                <a:ea typeface="Cambria"/>
                <a:cs typeface="Cambria"/>
                <a:sym typeface="Cambria"/>
              </a:rPr>
              <a:t>:  Non-compliant or </a:t>
            </a:r>
            <a:r>
              <a:rPr lang="en" sz="2400" dirty="0" smtClean="0">
                <a:solidFill>
                  <a:schemeClr val="dk1"/>
                </a:solidFill>
                <a:latin typeface="Cambria"/>
                <a:ea typeface="Cambria"/>
                <a:cs typeface="Cambria"/>
                <a:sym typeface="Cambria"/>
              </a:rPr>
              <a:t>combative </a:t>
            </a:r>
            <a:endParaRPr lang="en" sz="2400" dirty="0">
              <a:solidFill>
                <a:schemeClr val="dk1"/>
              </a:solidFill>
              <a:latin typeface="Cambria"/>
              <a:ea typeface="Cambria"/>
              <a:cs typeface="Cambria"/>
              <a:sym typeface="Cambria"/>
            </a:endParaRPr>
          </a:p>
          <a:p>
            <a:pPr marL="0" indent="0">
              <a:buClr>
                <a:schemeClr val="dk1"/>
              </a:buClr>
              <a:buSzPct val="90000"/>
              <a:buNone/>
            </a:pPr>
            <a:r>
              <a:rPr lang="en" sz="2799" b="1" dirty="0">
                <a:solidFill>
                  <a:schemeClr val="dk1"/>
                </a:solidFill>
                <a:latin typeface="Cambria"/>
                <a:ea typeface="Cambria"/>
                <a:cs typeface="Cambria"/>
                <a:sym typeface="Cambria"/>
              </a:rPr>
              <a:t>Flight</a:t>
            </a:r>
          </a:p>
          <a:p>
            <a:pPr marL="457063" lvl="1">
              <a:spcBef>
                <a:spcPts val="600"/>
              </a:spcBef>
              <a:buClr>
                <a:schemeClr val="dk1"/>
              </a:buClr>
              <a:buSzPct val="90000"/>
              <a:buFont typeface="Arial"/>
              <a:buChar char="•"/>
            </a:pPr>
            <a:r>
              <a:rPr lang="en" sz="2400" dirty="0">
                <a:solidFill>
                  <a:schemeClr val="dk1"/>
                </a:solidFill>
                <a:latin typeface="Cambria"/>
                <a:ea typeface="Cambria"/>
                <a:cs typeface="Cambria"/>
                <a:sym typeface="Cambria"/>
              </a:rPr>
              <a:t>Individual disengages, “no shows”, or “check outs” emotionally</a:t>
            </a:r>
          </a:p>
          <a:p>
            <a:pPr marL="457063" lvl="1">
              <a:spcBef>
                <a:spcPts val="600"/>
              </a:spcBef>
              <a:buClr>
                <a:schemeClr val="dk1"/>
              </a:buClr>
              <a:buSzPct val="90000"/>
              <a:buFont typeface="Arial"/>
              <a:buChar char="•"/>
            </a:pPr>
            <a:r>
              <a:rPr lang="en" sz="2400" u="sng" dirty="0">
                <a:solidFill>
                  <a:schemeClr val="dk1"/>
                </a:solidFill>
                <a:latin typeface="Cambria"/>
                <a:ea typeface="Cambria"/>
                <a:cs typeface="Cambria"/>
                <a:sym typeface="Cambria"/>
              </a:rPr>
              <a:t>Mislabeled as</a:t>
            </a:r>
            <a:r>
              <a:rPr lang="en" sz="2400" dirty="0">
                <a:solidFill>
                  <a:schemeClr val="dk1"/>
                </a:solidFill>
                <a:latin typeface="Cambria"/>
                <a:ea typeface="Cambria"/>
                <a:cs typeface="Cambria"/>
                <a:sym typeface="Cambria"/>
              </a:rPr>
              <a:t>:  Uncooperative or resistant</a:t>
            </a:r>
          </a:p>
          <a:p>
            <a:pPr marL="0" indent="0">
              <a:buClr>
                <a:schemeClr val="dk1"/>
              </a:buClr>
              <a:buSzPct val="90000"/>
              <a:buNone/>
            </a:pPr>
            <a:r>
              <a:rPr lang="en" sz="2799" b="1" dirty="0">
                <a:solidFill>
                  <a:schemeClr val="dk1"/>
                </a:solidFill>
                <a:latin typeface="Cambria"/>
                <a:ea typeface="Cambria"/>
                <a:cs typeface="Cambria"/>
                <a:sym typeface="Cambria"/>
              </a:rPr>
              <a:t>Freeze</a:t>
            </a:r>
          </a:p>
          <a:p>
            <a:pPr marL="457063" lvl="1">
              <a:spcBef>
                <a:spcPts val="600"/>
              </a:spcBef>
              <a:buClr>
                <a:schemeClr val="dk1"/>
              </a:buClr>
              <a:buSzPct val="90000"/>
              <a:buFont typeface="Arial"/>
              <a:buChar char="•"/>
            </a:pPr>
            <a:r>
              <a:rPr lang="en" sz="2400" dirty="0">
                <a:solidFill>
                  <a:schemeClr val="dk1"/>
                </a:solidFill>
                <a:latin typeface="Cambria"/>
                <a:ea typeface="Cambria"/>
                <a:cs typeface="Cambria"/>
                <a:sym typeface="Cambria"/>
              </a:rPr>
              <a:t>Individual gives in to those in positions of power, does not or is unable to speak up</a:t>
            </a:r>
          </a:p>
          <a:p>
            <a:pPr marL="457063" lvl="1">
              <a:spcBef>
                <a:spcPts val="600"/>
              </a:spcBef>
              <a:buClr>
                <a:schemeClr val="dk1"/>
              </a:buClr>
              <a:buSzPct val="90000"/>
              <a:buFont typeface="Arial"/>
              <a:buChar char="•"/>
            </a:pPr>
            <a:r>
              <a:rPr lang="en" sz="2400" u="sng" dirty="0">
                <a:solidFill>
                  <a:schemeClr val="dk1"/>
                </a:solidFill>
                <a:latin typeface="Cambria"/>
                <a:ea typeface="Cambria"/>
                <a:cs typeface="Cambria"/>
                <a:sym typeface="Cambria"/>
              </a:rPr>
              <a:t>Mislabeled as</a:t>
            </a:r>
            <a:r>
              <a:rPr lang="en" sz="2400" dirty="0">
                <a:solidFill>
                  <a:schemeClr val="dk1"/>
                </a:solidFill>
                <a:latin typeface="Cambria"/>
                <a:ea typeface="Cambria"/>
                <a:cs typeface="Cambria"/>
                <a:sym typeface="Cambria"/>
              </a:rPr>
              <a:t>:  Passive or unmotivated</a:t>
            </a:r>
          </a:p>
        </p:txBody>
      </p:sp>
      <p:sp>
        <p:nvSpPr>
          <p:cNvPr id="1268" name="Shape 1268"/>
          <p:cNvSpPr txBox="1">
            <a:spLocks noGrp="1"/>
          </p:cNvSpPr>
          <p:nvPr>
            <p:ph type="title"/>
          </p:nvPr>
        </p:nvSpPr>
        <p:spPr>
          <a:prstGeom prst="rect">
            <a:avLst/>
          </a:prstGeom>
          <a:noFill/>
          <a:ln>
            <a:noFill/>
          </a:ln>
        </p:spPr>
        <p:txBody>
          <a:bodyPr vert="horz" lIns="91401" tIns="45688" rIns="91401" bIns="45688" rtlCol="0" anchor="b" anchorCtr="0">
            <a:noAutofit/>
          </a:bodyPr>
          <a:lstStyle/>
          <a:p>
            <a:pPr>
              <a:spcBef>
                <a:spcPts val="0"/>
              </a:spcBef>
              <a:buClr>
                <a:schemeClr val="dk1"/>
              </a:buClr>
              <a:buSzPct val="25000"/>
            </a:pPr>
            <a:r>
              <a:rPr lang="en" sz="3999" b="1" dirty="0">
                <a:latin typeface="Cambria"/>
                <a:ea typeface="Cambria"/>
                <a:cs typeface="Cambria"/>
                <a:sym typeface="Cambria"/>
              </a:rPr>
              <a:t>Survival Response</a:t>
            </a:r>
          </a:p>
        </p:txBody>
      </p:sp>
    </p:spTree>
    <p:extLst>
      <p:ext uri="{BB962C8B-B14F-4D97-AF65-F5344CB8AC3E}">
        <p14:creationId xmlns:p14="http://schemas.microsoft.com/office/powerpoint/2010/main" val="38400559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4" name="Footer Placeholder 3"/>
          <p:cNvSpPr>
            <a:spLocks noGrp="1"/>
          </p:cNvSpPr>
          <p:nvPr>
            <p:ph type="ftr" sz="quarter" idx="11"/>
          </p:nvPr>
        </p:nvSpPr>
        <p:spPr>
          <a:xfrm>
            <a:off x="838200" y="5790044"/>
            <a:ext cx="4438650" cy="1006476"/>
          </a:xfrm>
        </p:spPr>
        <p:txBody>
          <a:bodyPr/>
          <a:lstStyle/>
          <a:p>
            <a:pPr marL="228531">
              <a:buClr>
                <a:schemeClr val="dk1"/>
              </a:buClr>
              <a:buSzPct val="90000"/>
            </a:pPr>
            <a:r>
              <a:rPr lang="en-US" sz="2000" i="1" dirty="0" smtClean="0">
                <a:solidFill>
                  <a:schemeClr val="tx1"/>
                </a:solidFill>
              </a:rPr>
              <a:t>Joyce </a:t>
            </a:r>
            <a:r>
              <a:rPr lang="en-US" sz="2000" i="1" dirty="0">
                <a:solidFill>
                  <a:schemeClr val="tx1"/>
                </a:solidFill>
              </a:rPr>
              <a:t>Dorado, director of HEARTS</a:t>
            </a:r>
            <a:endParaRPr lang="en-US" sz="2000" i="1" dirty="0">
              <a:solidFill>
                <a:schemeClr val="tx1"/>
              </a:solidFill>
              <a:latin typeface="Cambria"/>
              <a:ea typeface="Cambria"/>
              <a:cs typeface="Cambria"/>
              <a:sym typeface="Cambria"/>
            </a:endParaRPr>
          </a:p>
        </p:txBody>
      </p:sp>
      <p:sp>
        <p:nvSpPr>
          <p:cNvPr id="1171" name="Shape 1171"/>
          <p:cNvSpPr txBox="1">
            <a:spLocks noGrp="1"/>
          </p:cNvSpPr>
          <p:nvPr>
            <p:ph idx="4294967295"/>
          </p:nvPr>
        </p:nvSpPr>
        <p:spPr>
          <a:xfrm>
            <a:off x="152400" y="304800"/>
            <a:ext cx="3859213" cy="5057775"/>
          </a:xfrm>
          <a:prstGeom prst="rect">
            <a:avLst/>
          </a:prstGeom>
          <a:noFill/>
          <a:ln>
            <a:noFill/>
          </a:ln>
        </p:spPr>
        <p:txBody>
          <a:bodyPr vert="horz" lIns="91401" tIns="45688" rIns="91401" bIns="45688" rtlCol="0" anchor="t" anchorCtr="0">
            <a:noAutofit/>
          </a:bodyPr>
          <a:lstStyle/>
          <a:p>
            <a:pPr marL="0" indent="0">
              <a:buClr>
                <a:schemeClr val="dk1"/>
              </a:buClr>
              <a:buSzPct val="25000"/>
              <a:buNone/>
            </a:pPr>
            <a:r>
              <a:rPr lang="en" sz="3200" dirty="0" smtClean="0">
                <a:solidFill>
                  <a:schemeClr val="tx2">
                    <a:lumMod val="50000"/>
                  </a:schemeClr>
                </a:solidFill>
                <a:latin typeface="Cambria"/>
                <a:ea typeface="Cambria"/>
                <a:cs typeface="Cambria"/>
                <a:sym typeface="Cambria"/>
              </a:rPr>
              <a:t>Think </a:t>
            </a:r>
            <a:r>
              <a:rPr lang="en" sz="3200" dirty="0">
                <a:solidFill>
                  <a:schemeClr val="tx2">
                    <a:lumMod val="50000"/>
                  </a:schemeClr>
                </a:solidFill>
                <a:latin typeface="Cambria"/>
                <a:ea typeface="Cambria"/>
                <a:cs typeface="Cambria"/>
                <a:sym typeface="Cambria"/>
              </a:rPr>
              <a:t>of the ‘learning brain’ as the rider, and the ‘survival brain’ as the </a:t>
            </a:r>
            <a:r>
              <a:rPr lang="en" sz="3200" dirty="0" smtClean="0">
                <a:solidFill>
                  <a:schemeClr val="tx2">
                    <a:lumMod val="50000"/>
                  </a:schemeClr>
                </a:solidFill>
                <a:latin typeface="Cambria"/>
                <a:ea typeface="Cambria"/>
                <a:cs typeface="Cambria"/>
                <a:sym typeface="Cambria"/>
              </a:rPr>
              <a:t>horse. When </a:t>
            </a:r>
            <a:r>
              <a:rPr lang="en" sz="3200" dirty="0">
                <a:solidFill>
                  <a:schemeClr val="tx2">
                    <a:lumMod val="50000"/>
                  </a:schemeClr>
                </a:solidFill>
                <a:latin typeface="Cambria"/>
                <a:ea typeface="Cambria"/>
                <a:cs typeface="Cambria"/>
                <a:sym typeface="Cambria"/>
              </a:rPr>
              <a:t>a student is </a:t>
            </a:r>
            <a:r>
              <a:rPr lang="en" sz="3200" dirty="0" smtClean="0">
                <a:solidFill>
                  <a:schemeClr val="tx2">
                    <a:lumMod val="50000"/>
                  </a:schemeClr>
                </a:solidFill>
                <a:latin typeface="Cambria"/>
                <a:ea typeface="Cambria"/>
                <a:cs typeface="Cambria"/>
                <a:sym typeface="Cambria"/>
              </a:rPr>
              <a:t>triggered, </a:t>
            </a:r>
            <a:r>
              <a:rPr lang="en" sz="3200" dirty="0">
                <a:solidFill>
                  <a:schemeClr val="tx2">
                    <a:lumMod val="50000"/>
                  </a:schemeClr>
                </a:solidFill>
                <a:latin typeface="Cambria"/>
                <a:ea typeface="Cambria"/>
                <a:cs typeface="Cambria"/>
                <a:sym typeface="Cambria"/>
              </a:rPr>
              <a:t>the ‘learning brain’ largely goes offline. The rider’s off the horse, and you’re just dealing with a really terrified horse.” </a:t>
            </a:r>
            <a:endParaRPr lang="en-US" dirty="0" smtClean="0"/>
          </a:p>
        </p:txBody>
      </p:sp>
      <p:pic>
        <p:nvPicPr>
          <p:cNvPr id="1172" name="Shape 1172"/>
          <p:cNvPicPr preferRelativeResize="0"/>
          <p:nvPr/>
        </p:nvPicPr>
        <p:blipFill rotWithShape="1">
          <a:blip r:embed="rId3">
            <a:alphaModFix/>
          </a:blip>
          <a:srcRect/>
          <a:stretch/>
        </p:blipFill>
        <p:spPr>
          <a:xfrm>
            <a:off x="4267200" y="381000"/>
            <a:ext cx="4243952" cy="52408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229244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24" y="990600"/>
            <a:ext cx="8209026" cy="5118227"/>
          </a:xfrm>
        </p:spPr>
        <p:txBody>
          <a:bodyPr/>
          <a:lstStyle/>
          <a:p>
            <a:pPr marL="0" indent="0">
              <a:buNone/>
              <a:defRPr/>
            </a:pPr>
            <a:r>
              <a:rPr lang="en-US" sz="2800" dirty="0" smtClean="0">
                <a:ea typeface="ＭＳ Ｐゴシック" charset="-128"/>
              </a:rPr>
              <a:t>The primary impact of exposure to trauma is “emotional dysregulation.” (Van der </a:t>
            </a:r>
            <a:r>
              <a:rPr lang="en-US" sz="2800" dirty="0" err="1" smtClean="0">
                <a:ea typeface="ＭＳ Ｐゴシック" charset="-128"/>
              </a:rPr>
              <a:t>Kolk</a:t>
            </a:r>
            <a:r>
              <a:rPr lang="en-US" sz="2800" dirty="0" smtClean="0">
                <a:ea typeface="ＭＳ Ｐゴシック" charset="-128"/>
              </a:rPr>
              <a:t>, 2009)</a:t>
            </a:r>
          </a:p>
          <a:p>
            <a:pPr marL="0" indent="0">
              <a:buNone/>
              <a:defRPr/>
            </a:pPr>
            <a:endParaRPr lang="en-US" sz="800" dirty="0" smtClean="0">
              <a:ea typeface="ＭＳ Ｐゴシック" charset="-128"/>
            </a:endParaRPr>
          </a:p>
          <a:p>
            <a:pPr marL="0" indent="0">
              <a:buNone/>
              <a:defRPr/>
            </a:pPr>
            <a:r>
              <a:rPr lang="en-US" sz="2800" dirty="0" smtClean="0">
                <a:ea typeface="ＭＳ Ｐゴシック" charset="-128"/>
              </a:rPr>
              <a:t>An inability of the left side of the brain to talk to the right side of the brain, resulting in…</a:t>
            </a:r>
          </a:p>
        </p:txBody>
      </p:sp>
      <p:sp>
        <p:nvSpPr>
          <p:cNvPr id="2" name="Title 1"/>
          <p:cNvSpPr>
            <a:spLocks noGrp="1"/>
          </p:cNvSpPr>
          <p:nvPr>
            <p:ph type="title"/>
          </p:nvPr>
        </p:nvSpPr>
        <p:spPr/>
        <p:txBody>
          <a:bodyPr>
            <a:noAutofit/>
          </a:bodyPr>
          <a:lstStyle/>
          <a:p>
            <a:pPr>
              <a:defRPr/>
            </a:pPr>
            <a:r>
              <a:rPr lang="en-US" sz="3600" b="1" dirty="0" smtClean="0">
                <a:latin typeface="Cambria" panose="02040503050406030204" pitchFamily="18" charset="0"/>
                <a:ea typeface="ＭＳ Ｐゴシック" charset="-128"/>
              </a:rPr>
              <a:t>Emotional Reactivity</a:t>
            </a:r>
          </a:p>
        </p:txBody>
      </p:sp>
      <p:sp>
        <p:nvSpPr>
          <p:cNvPr id="6" name="Footer Placeholder 5"/>
          <p:cNvSpPr>
            <a:spLocks noGrp="1"/>
          </p:cNvSpPr>
          <p:nvPr>
            <p:ph type="ftr" sz="quarter" idx="4294967295"/>
          </p:nvPr>
        </p:nvSpPr>
        <p:spPr>
          <a:xfrm>
            <a:off x="0" y="6492875"/>
            <a:ext cx="3429000" cy="284163"/>
          </a:xfrm>
        </p:spPr>
        <p:txBody>
          <a:bodyPr/>
          <a:lstStyle/>
          <a:p>
            <a:r>
              <a:rPr lang="en-US" dirty="0" smtClean="0"/>
              <a:t>35</a:t>
            </a:r>
            <a:endParaRPr lang="en-US" dirty="0"/>
          </a:p>
        </p:txBody>
      </p:sp>
      <p:sp>
        <p:nvSpPr>
          <p:cNvPr id="4" name="TextBox 3"/>
          <p:cNvSpPr txBox="1"/>
          <p:nvPr/>
        </p:nvSpPr>
        <p:spPr>
          <a:xfrm>
            <a:off x="762000" y="3062393"/>
            <a:ext cx="6019800" cy="2308324"/>
          </a:xfrm>
          <a:prstGeom prst="rect">
            <a:avLst/>
          </a:prstGeom>
          <a:noFill/>
        </p:spPr>
        <p:txBody>
          <a:bodyPr wrap="square" rtlCol="0">
            <a:spAutoFit/>
          </a:bodyPr>
          <a:lstStyle/>
          <a:p>
            <a:pPr eaLnBrk="0" fontAlgn="base" hangingPunct="0">
              <a:spcBef>
                <a:spcPct val="0"/>
              </a:spcBef>
              <a:spcAft>
                <a:spcPct val="0"/>
              </a:spcAft>
              <a:buFont typeface="Arial" charset="0"/>
              <a:buChar char="•"/>
              <a:defRPr/>
            </a:pPr>
            <a:r>
              <a:rPr lang="en-US" sz="2800" b="1" dirty="0" smtClean="0">
                <a:cs typeface="Arial" charset="0"/>
              </a:rPr>
              <a:t>Ability to think clearly</a:t>
            </a:r>
          </a:p>
          <a:p>
            <a:pPr eaLnBrk="0" fontAlgn="base" hangingPunct="0">
              <a:spcBef>
                <a:spcPct val="0"/>
              </a:spcBef>
              <a:spcAft>
                <a:spcPct val="0"/>
              </a:spcAft>
              <a:buFont typeface="Arial" charset="0"/>
              <a:buChar char="•"/>
              <a:defRPr/>
            </a:pPr>
            <a:r>
              <a:rPr lang="en-US" sz="2800" b="1" dirty="0" smtClean="0">
                <a:cs typeface="Arial" charset="0"/>
              </a:rPr>
              <a:t>Ability </a:t>
            </a:r>
            <a:r>
              <a:rPr lang="en-US" sz="2800" b="1" dirty="0">
                <a:cs typeface="Arial" charset="0"/>
              </a:rPr>
              <a:t>to calm</a:t>
            </a:r>
          </a:p>
          <a:p>
            <a:pPr eaLnBrk="0" fontAlgn="base" hangingPunct="0">
              <a:spcBef>
                <a:spcPct val="0"/>
              </a:spcBef>
              <a:spcAft>
                <a:spcPct val="0"/>
              </a:spcAft>
              <a:buFont typeface="Arial" charset="0"/>
              <a:buChar char="•"/>
              <a:defRPr/>
            </a:pPr>
            <a:r>
              <a:rPr lang="en-US" sz="2800" b="1" dirty="0">
                <a:cs typeface="Arial" charset="0"/>
              </a:rPr>
              <a:t>Ability to regulate</a:t>
            </a:r>
          </a:p>
          <a:p>
            <a:pPr eaLnBrk="0" fontAlgn="base" hangingPunct="0">
              <a:spcBef>
                <a:spcPct val="0"/>
              </a:spcBef>
              <a:spcAft>
                <a:spcPct val="0"/>
              </a:spcAft>
              <a:buFont typeface="Arial" charset="0"/>
              <a:buChar char="•"/>
              <a:defRPr/>
            </a:pPr>
            <a:r>
              <a:rPr lang="en-US" sz="2800" b="1" dirty="0">
                <a:cs typeface="Arial" charset="0"/>
              </a:rPr>
              <a:t>Ability to contain </a:t>
            </a:r>
            <a:r>
              <a:rPr lang="en-US" sz="2800" b="1" dirty="0" smtClean="0">
                <a:cs typeface="Arial" charset="0"/>
              </a:rPr>
              <a:t>affect</a:t>
            </a:r>
            <a:endParaRPr lang="en-US" sz="2800" b="1" dirty="0">
              <a:cs typeface="Arial" charset="0"/>
            </a:endParaRPr>
          </a:p>
          <a:p>
            <a:pPr eaLnBrk="0" fontAlgn="base" hangingPunct="0">
              <a:spcBef>
                <a:spcPct val="0"/>
              </a:spcBef>
              <a:spcAft>
                <a:spcPct val="0"/>
              </a:spcAft>
              <a:buFont typeface="Arial" charset="0"/>
              <a:buChar char="•"/>
              <a:defRPr/>
            </a:pPr>
            <a:endParaRPr lang="en-US" sz="3200" b="1" dirty="0" smtClean="0">
              <a:cs typeface="Arial" charset="0"/>
            </a:endParaRPr>
          </a:p>
        </p:txBody>
      </p:sp>
      <p:pic>
        <p:nvPicPr>
          <p:cNvPr id="7" name="Picture 6"/>
          <p:cNvPicPr>
            <a:picLocks noChangeAspect="1"/>
          </p:cNvPicPr>
          <p:nvPr/>
        </p:nvPicPr>
        <p:blipFill>
          <a:blip r:embed="rId2"/>
          <a:stretch>
            <a:fillRect/>
          </a:stretch>
        </p:blipFill>
        <p:spPr>
          <a:xfrm>
            <a:off x="5995242" y="2949627"/>
            <a:ext cx="2405808" cy="3827411"/>
          </a:xfrm>
          <a:prstGeom prst="rect">
            <a:avLst/>
          </a:prstGeom>
        </p:spPr>
      </p:pic>
      <p:sp>
        <p:nvSpPr>
          <p:cNvPr id="5" name="Rectangle 4"/>
          <p:cNvSpPr/>
          <p:nvPr/>
        </p:nvSpPr>
        <p:spPr>
          <a:xfrm>
            <a:off x="26963" y="5432088"/>
            <a:ext cx="8374087" cy="954107"/>
          </a:xfrm>
          <a:prstGeom prst="rect">
            <a:avLst/>
          </a:prstGeom>
        </p:spPr>
        <p:txBody>
          <a:bodyPr wrap="square">
            <a:spAutoFit/>
          </a:bodyPr>
          <a:lstStyle/>
          <a:p>
            <a:pPr algn="ctr">
              <a:buFontTx/>
              <a:buNone/>
            </a:pPr>
            <a:r>
              <a:rPr lang="en-US" altLang="en-US" sz="2800" dirty="0" smtClean="0">
                <a:latin typeface="Trebuchet MS" panose="020B0603020202020204" pitchFamily="34" charset="0"/>
              </a:rPr>
              <a:t>…causing </a:t>
            </a:r>
            <a:r>
              <a:rPr lang="en-US" altLang="en-US" sz="2800" dirty="0">
                <a:latin typeface="Trebuchet MS" panose="020B0603020202020204" pitchFamily="34" charset="0"/>
              </a:rPr>
              <a:t>the child to </a:t>
            </a:r>
            <a:r>
              <a:rPr lang="en-US" altLang="en-US" sz="2800" dirty="0" smtClean="0">
                <a:latin typeface="Trebuchet MS" panose="020B0603020202020204" pitchFamily="34" charset="0"/>
              </a:rPr>
              <a:t>become overwhelmed </a:t>
            </a:r>
            <a:r>
              <a:rPr lang="en-US" altLang="en-US" sz="2800" dirty="0">
                <a:latin typeface="Trebuchet MS" panose="020B0603020202020204" pitchFamily="34" charset="0"/>
              </a:rPr>
              <a:t>and irrational.</a:t>
            </a:r>
          </a:p>
        </p:txBody>
      </p:sp>
    </p:spTree>
    <p:extLst>
      <p:ext uri="{BB962C8B-B14F-4D97-AF65-F5344CB8AC3E}">
        <p14:creationId xmlns:p14="http://schemas.microsoft.com/office/powerpoint/2010/main" val="34841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Shape 1275"/>
          <p:cNvSpPr/>
          <p:nvPr/>
        </p:nvSpPr>
        <p:spPr>
          <a:xfrm>
            <a:off x="173083" y="3442231"/>
            <a:ext cx="8721144" cy="4306757"/>
          </a:xfrm>
          <a:prstGeom prst="rect">
            <a:avLst/>
          </a:prstGeom>
          <a:noFill/>
          <a:ln>
            <a:noFill/>
          </a:ln>
        </p:spPr>
        <p:txBody>
          <a:bodyPr lIns="91425" tIns="45700" rIns="91425" bIns="45700" anchor="t" anchorCtr="0">
            <a:noAutofit/>
          </a:bodyPr>
          <a:lstStyle/>
          <a:p>
            <a:pPr algn="ctr">
              <a:buSzPct val="25000"/>
            </a:pPr>
            <a:r>
              <a:rPr lang="en" sz="3600" b="1" dirty="0">
                <a:solidFill>
                  <a:srgbClr val="366A37"/>
                </a:solidFill>
                <a:latin typeface="Cambria"/>
                <a:ea typeface="Cambria"/>
                <a:cs typeface="Cambria"/>
                <a:sym typeface="Cambria"/>
              </a:rPr>
              <a:t>Current problematic behaviors and symptoms may have originated as legitimate and even courageous attempts to cope with or defend </a:t>
            </a:r>
            <a:endParaRPr lang="en" sz="3600" b="1" dirty="0" smtClean="0">
              <a:solidFill>
                <a:srgbClr val="366A37"/>
              </a:solidFill>
              <a:latin typeface="Cambria"/>
              <a:ea typeface="Cambria"/>
              <a:cs typeface="Cambria"/>
              <a:sym typeface="Cambria"/>
            </a:endParaRPr>
          </a:p>
          <a:p>
            <a:pPr algn="ctr">
              <a:buSzPct val="25000"/>
            </a:pPr>
            <a:r>
              <a:rPr lang="en" sz="3600" b="1" dirty="0" smtClean="0">
                <a:solidFill>
                  <a:srgbClr val="366A37"/>
                </a:solidFill>
                <a:latin typeface="Cambria"/>
                <a:ea typeface="Cambria"/>
                <a:cs typeface="Cambria"/>
                <a:sym typeface="Cambria"/>
              </a:rPr>
              <a:t>against </a:t>
            </a:r>
            <a:r>
              <a:rPr lang="en" sz="3600" b="1" dirty="0">
                <a:solidFill>
                  <a:srgbClr val="366A37"/>
                </a:solidFill>
                <a:latin typeface="Cambria"/>
                <a:ea typeface="Cambria"/>
                <a:cs typeface="Cambria"/>
                <a:sym typeface="Cambria"/>
              </a:rPr>
              <a:t>trauma.</a:t>
            </a:r>
            <a:r>
              <a:rPr lang="en" sz="4800" b="1" dirty="0">
                <a:solidFill>
                  <a:srgbClr val="366A37"/>
                </a:solidFill>
                <a:latin typeface="Cambria"/>
                <a:ea typeface="Cambria"/>
                <a:cs typeface="Cambria"/>
                <a:sym typeface="Cambria"/>
              </a:rPr>
              <a:t/>
            </a:r>
            <a:br>
              <a:rPr lang="en" sz="4800" b="1" dirty="0">
                <a:solidFill>
                  <a:srgbClr val="366A37"/>
                </a:solidFill>
                <a:latin typeface="Cambria"/>
                <a:ea typeface="Cambria"/>
                <a:cs typeface="Cambria"/>
                <a:sym typeface="Cambria"/>
              </a:rPr>
            </a:br>
            <a:endParaRPr lang="en" sz="3600" b="1" dirty="0">
              <a:solidFill>
                <a:srgbClr val="366A37"/>
              </a:solidFill>
              <a:latin typeface="Cambria"/>
              <a:ea typeface="Cambria"/>
              <a:cs typeface="Cambria"/>
              <a:sym typeface="Cambria"/>
            </a:endParaRPr>
          </a:p>
        </p:txBody>
      </p:sp>
      <p:pic>
        <p:nvPicPr>
          <p:cNvPr id="1277" name="Shape 1277"/>
          <p:cNvPicPr preferRelativeResize="0"/>
          <p:nvPr/>
        </p:nvPicPr>
        <p:blipFill rotWithShape="1">
          <a:blip r:embed="rId3">
            <a:alphaModFix/>
          </a:blip>
          <a:srcRect/>
          <a:stretch/>
        </p:blipFill>
        <p:spPr>
          <a:xfrm>
            <a:off x="2666754" y="1371600"/>
            <a:ext cx="3962645" cy="1664970"/>
          </a:xfrm>
          <a:prstGeom prst="rect">
            <a:avLst/>
          </a:prstGeom>
          <a:noFill/>
          <a:ln>
            <a:noFill/>
          </a:ln>
        </p:spPr>
      </p:pic>
      <p:sp>
        <p:nvSpPr>
          <p:cNvPr id="1276" name="Shape 1276"/>
          <p:cNvSpPr/>
          <p:nvPr/>
        </p:nvSpPr>
        <p:spPr>
          <a:xfrm>
            <a:off x="1905000" y="340401"/>
            <a:ext cx="6400800" cy="769441"/>
          </a:xfrm>
          <a:prstGeom prst="rect">
            <a:avLst/>
          </a:prstGeom>
          <a:noFill/>
          <a:ln>
            <a:noFill/>
          </a:ln>
        </p:spPr>
        <p:txBody>
          <a:bodyPr lIns="91425" tIns="45700" rIns="91425" bIns="45700" anchor="t" anchorCtr="0">
            <a:noAutofit/>
          </a:bodyPr>
          <a:lstStyle/>
          <a:p>
            <a:pPr>
              <a:buSzPct val="25000"/>
            </a:pPr>
            <a:r>
              <a:rPr lang="en" sz="4400" b="1" dirty="0">
                <a:solidFill>
                  <a:srgbClr val="404040"/>
                </a:solidFill>
                <a:latin typeface="Cambria"/>
                <a:ea typeface="Cambria"/>
                <a:cs typeface="Cambria"/>
                <a:sym typeface="Cambria"/>
              </a:rPr>
              <a:t>SEEKING TO COPE</a:t>
            </a:r>
          </a:p>
        </p:txBody>
      </p:sp>
      <p:sp>
        <p:nvSpPr>
          <p:cNvPr id="3" name="Footer Placeholder 2"/>
          <p:cNvSpPr>
            <a:spLocks noGrp="1"/>
          </p:cNvSpPr>
          <p:nvPr>
            <p:ph type="ftr" idx="11"/>
          </p:nvPr>
        </p:nvSpPr>
        <p:spPr/>
        <p:txBody>
          <a:bodyPr/>
          <a:lstStyle/>
          <a:p>
            <a:r>
              <a:rPr lang="en-US" dirty="0" smtClean="0"/>
              <a:t>37</a:t>
            </a:r>
            <a:endParaRPr lang="en-US" dirty="0"/>
          </a:p>
        </p:txBody>
      </p:sp>
    </p:spTree>
    <p:extLst>
      <p:ext uri="{BB962C8B-B14F-4D97-AF65-F5344CB8AC3E}">
        <p14:creationId xmlns:p14="http://schemas.microsoft.com/office/powerpoint/2010/main" val="423087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Who is in the room?</a:t>
            </a:r>
          </a:p>
        </p:txBody>
      </p:sp>
      <p:sp>
        <p:nvSpPr>
          <p:cNvPr id="3" name="Content Placeholder 2"/>
          <p:cNvSpPr>
            <a:spLocks noGrp="1"/>
          </p:cNvSpPr>
          <p:nvPr>
            <p:ph idx="1"/>
          </p:nvPr>
        </p:nvSpPr>
        <p:spPr>
          <a:xfrm>
            <a:off x="192024" y="990600"/>
            <a:ext cx="8799576" cy="5867400"/>
          </a:xfrm>
        </p:spPr>
        <p:txBody>
          <a:bodyPr>
            <a:normAutofit/>
          </a:bodyPr>
          <a:lstStyle/>
          <a:p>
            <a:pPr marL="914400" lvl="2" indent="0">
              <a:buNone/>
            </a:pPr>
            <a:endParaRPr lang="en-US" sz="2400" dirty="0"/>
          </a:p>
          <a:p>
            <a:pPr marL="0" indent="0">
              <a:buNone/>
            </a:pPr>
            <a:r>
              <a:rPr lang="en-US" sz="2800" dirty="0"/>
              <a:t>Everyone Stand up!  Sit down if you</a:t>
            </a:r>
            <a:r>
              <a:rPr lang="en-US" sz="2800" dirty="0" smtClean="0"/>
              <a:t>:</a:t>
            </a:r>
          </a:p>
          <a:p>
            <a:pPr marL="0" indent="0">
              <a:buNone/>
            </a:pPr>
            <a:endParaRPr lang="en-US" sz="2400" dirty="0" smtClean="0"/>
          </a:p>
          <a:p>
            <a:pPr lvl="2"/>
            <a:r>
              <a:rPr lang="en-US" sz="2400" dirty="0" smtClean="0"/>
              <a:t>Have </a:t>
            </a:r>
            <a:r>
              <a:rPr lang="en-US" sz="2400" dirty="0"/>
              <a:t>attended a t</a:t>
            </a:r>
            <a:r>
              <a:rPr lang="en-US" sz="2400" dirty="0" smtClean="0"/>
              <a:t>rauma training</a:t>
            </a:r>
            <a:endParaRPr lang="en-US" sz="2400" dirty="0"/>
          </a:p>
          <a:p>
            <a:pPr lvl="2"/>
            <a:r>
              <a:rPr lang="en-US" sz="2400" dirty="0"/>
              <a:t>Are implementing </a:t>
            </a:r>
            <a:r>
              <a:rPr lang="en-US" sz="2400" dirty="0" smtClean="0"/>
              <a:t>trauma informed systems </a:t>
            </a:r>
            <a:r>
              <a:rPr lang="en-US" sz="2400" dirty="0"/>
              <a:t>and practices</a:t>
            </a:r>
          </a:p>
          <a:p>
            <a:pPr lvl="2"/>
            <a:r>
              <a:rPr lang="en-US" sz="2400" dirty="0"/>
              <a:t>Have </a:t>
            </a:r>
            <a:r>
              <a:rPr lang="en-US" sz="2400" dirty="0" smtClean="0"/>
              <a:t>coached and/or trained </a:t>
            </a:r>
            <a:r>
              <a:rPr lang="en-US" sz="2400" dirty="0"/>
              <a:t>on </a:t>
            </a:r>
            <a:r>
              <a:rPr lang="en-US" sz="2400" dirty="0" smtClean="0"/>
              <a:t>Trauma sensitive schools or Trauma Informed Approaches </a:t>
            </a:r>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148017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Activity </a:t>
            </a:r>
            <a:r>
              <a:rPr lang="en-US" dirty="0"/>
              <a:t>3</a:t>
            </a:r>
            <a:r>
              <a:rPr lang="en-US" dirty="0" smtClean="0"/>
              <a:t>: Write, Turn, and Talk</a:t>
            </a:r>
            <a:endParaRPr lang="en-US" dirty="0"/>
          </a:p>
        </p:txBody>
      </p:sp>
      <p:sp>
        <p:nvSpPr>
          <p:cNvPr id="5" name="Content Placeholder 4"/>
          <p:cNvSpPr>
            <a:spLocks noGrp="1"/>
          </p:cNvSpPr>
          <p:nvPr>
            <p:ph idx="1"/>
          </p:nvPr>
        </p:nvSpPr>
        <p:spPr>
          <a:xfrm>
            <a:off x="1460809" y="1102540"/>
            <a:ext cx="7493619" cy="5136886"/>
          </a:xfrm>
        </p:spPr>
        <p:txBody>
          <a:bodyPr/>
          <a:lstStyle/>
          <a:p>
            <a:pPr marL="0" indent="0">
              <a:buNone/>
            </a:pPr>
            <a:r>
              <a:rPr lang="en-US" dirty="0" smtClean="0"/>
              <a:t>What are some takeaways you wish to share with colleagues about how trauma impacts staff and students? </a:t>
            </a:r>
          </a:p>
          <a:p>
            <a:pPr marL="0" indent="0">
              <a:buNone/>
            </a:pPr>
            <a:endParaRPr lang="en-US" dirty="0"/>
          </a:p>
          <a:p>
            <a:pPr marL="0" indent="0">
              <a:buNone/>
            </a:pPr>
            <a:r>
              <a:rPr lang="en-US" dirty="0" smtClean="0"/>
              <a:t>How can you or do you apply this information as you work with students?</a:t>
            </a:r>
            <a:endParaRPr lang="en-US" dirty="0"/>
          </a:p>
        </p:txBody>
      </p:sp>
    </p:spTree>
    <p:extLst>
      <p:ext uri="{BB962C8B-B14F-4D97-AF65-F5344CB8AC3E}">
        <p14:creationId xmlns:p14="http://schemas.microsoft.com/office/powerpoint/2010/main" val="35602723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 sz="3600" b="1" dirty="0">
                <a:latin typeface="Cambria"/>
                <a:ea typeface="Cambria"/>
                <a:cs typeface="Cambria"/>
                <a:sym typeface="Cambria"/>
              </a:rPr>
              <a:t>3 R’s of Being Truama Informed</a:t>
            </a:r>
            <a:endParaRPr lang="en-US" sz="3600" dirty="0"/>
          </a:p>
        </p:txBody>
      </p:sp>
      <p:grpSp>
        <p:nvGrpSpPr>
          <p:cNvPr id="4" name="Shape 890"/>
          <p:cNvGrpSpPr/>
          <p:nvPr/>
        </p:nvGrpSpPr>
        <p:grpSpPr>
          <a:xfrm>
            <a:off x="-105294" y="990600"/>
            <a:ext cx="8973802" cy="5529139"/>
            <a:chOff x="-271699" y="2269"/>
            <a:chExt cx="11851082" cy="4643660"/>
          </a:xfrm>
        </p:grpSpPr>
        <p:sp>
          <p:nvSpPr>
            <p:cNvPr id="5" name="Shape 891"/>
            <p:cNvSpPr/>
            <p:nvPr/>
          </p:nvSpPr>
          <p:spPr>
            <a:xfrm rot="5400000">
              <a:off x="7274799" y="-2954154"/>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6" name="Shape 892"/>
            <p:cNvSpPr txBox="1"/>
            <p:nvPr/>
          </p:nvSpPr>
          <p:spPr>
            <a:xfrm>
              <a:off x="4168578" y="210563"/>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480"/>
                </a:spcBef>
                <a:spcAft>
                  <a:spcPts val="0"/>
                </a:spcAft>
                <a:buClr>
                  <a:prstClr val="black"/>
                </a:buClr>
                <a:buSzPct val="100000"/>
                <a:buFont typeface="Cambria"/>
                <a:buChar char="•"/>
                <a:tabLst/>
                <a:defRPr/>
              </a:pPr>
              <a:r>
                <a:rPr kumimoji="0" lang="en-US" sz="3199"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a</a:t>
              </a:r>
              <a:r>
                <a:rPr kumimoji="0" lang="en" sz="3199"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nd understanding trauma</a:t>
              </a:r>
            </a:p>
          </p:txBody>
        </p:sp>
        <p:sp>
          <p:nvSpPr>
            <p:cNvPr id="7" name="Shape 893"/>
            <p:cNvSpPr/>
            <p:nvPr/>
          </p:nvSpPr>
          <p:spPr>
            <a:xfrm>
              <a:off x="0" y="2269"/>
              <a:ext cx="4168578" cy="1497954"/>
            </a:xfrm>
            <a:prstGeom prst="roundRect">
              <a:avLst>
                <a:gd name="adj" fmla="val 16667"/>
              </a:avLst>
            </a:prstGeom>
            <a:solidFill>
              <a:srgbClr val="DBF5F9">
                <a:lumMod val="5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8" name="Shape 894"/>
            <p:cNvSpPr txBox="1"/>
            <p:nvPr/>
          </p:nvSpPr>
          <p:spPr>
            <a:xfrm>
              <a:off x="73123" y="75392"/>
              <a:ext cx="4022330"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Realizing</a:t>
              </a:r>
              <a:r>
                <a:rPr kumimoji="0" lang="en" sz="5098"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 </a:t>
              </a:r>
            </a:p>
          </p:txBody>
        </p:sp>
        <p:sp>
          <p:nvSpPr>
            <p:cNvPr id="9" name="Shape 895"/>
            <p:cNvSpPr/>
            <p:nvPr/>
          </p:nvSpPr>
          <p:spPr>
            <a:xfrm rot="5400000">
              <a:off x="7274799" y="-1381301"/>
              <a:ext cx="1198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0" name="Shape 896"/>
            <p:cNvSpPr txBox="1"/>
            <p:nvPr/>
          </p:nvSpPr>
          <p:spPr>
            <a:xfrm>
              <a:off x="4168578" y="1783416"/>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how trauma impacts students/staff</a:t>
              </a:r>
            </a:p>
          </p:txBody>
        </p:sp>
        <p:sp>
          <p:nvSpPr>
            <p:cNvPr id="11" name="Shape 897"/>
            <p:cNvSpPr/>
            <p:nvPr/>
          </p:nvSpPr>
          <p:spPr>
            <a:xfrm>
              <a:off x="0" y="1575121"/>
              <a:ext cx="4168578" cy="1497954"/>
            </a:xfrm>
            <a:prstGeom prst="roundRect">
              <a:avLst>
                <a:gd name="adj" fmla="val 16667"/>
              </a:avLst>
            </a:prstGeom>
            <a:solidFill>
              <a:srgbClr val="DBF5F9">
                <a:lumMod val="75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2" name="Shape 898"/>
            <p:cNvSpPr txBox="1"/>
            <p:nvPr/>
          </p:nvSpPr>
          <p:spPr>
            <a:xfrm>
              <a:off x="73123" y="1648246"/>
              <a:ext cx="4202876"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Recognizing</a:t>
              </a:r>
            </a:p>
          </p:txBody>
        </p:sp>
        <p:sp>
          <p:nvSpPr>
            <p:cNvPr id="13" name="Shape 899"/>
            <p:cNvSpPr/>
            <p:nvPr/>
          </p:nvSpPr>
          <p:spPr>
            <a:xfrm rot="5400000">
              <a:off x="7210797" y="160347"/>
              <a:ext cx="1326363" cy="7410804"/>
            </a:xfrm>
            <a:prstGeom prst="round2SameRect">
              <a:avLst>
                <a:gd name="adj1" fmla="val 16667"/>
                <a:gd name="adj2" fmla="val 0"/>
              </a:avLst>
            </a:prstGeom>
            <a:solidFill>
              <a:srgbClr val="CEDACE">
                <a:alpha val="89803"/>
              </a:srgbClr>
            </a:solidFill>
            <a:ln w="285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4" name="Shape 900"/>
            <p:cNvSpPr txBox="1"/>
            <p:nvPr/>
          </p:nvSpPr>
          <p:spPr>
            <a:xfrm>
              <a:off x="4168579" y="3447565"/>
              <a:ext cx="7352306" cy="1081366"/>
            </a:xfrm>
            <a:prstGeom prst="rect">
              <a:avLst/>
            </a:prstGeom>
            <a:noFill/>
            <a:ln>
              <a:noFill/>
            </a:ln>
          </p:spPr>
          <p:txBody>
            <a:bodyPr lIns="247586" tIns="123793" rIns="247586" bIns="123793" anchor="ctr" anchorCtr="0">
              <a:noAutofit/>
            </a:bodyPr>
            <a:lstStyle/>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a:t>
              </a:r>
              <a:r>
                <a:rPr kumimoji="0" lang="en"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y creating trauma informed environments</a:t>
              </a: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r>
                <a:rPr kumimoji="0" lang="en-US"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by adding to your tool kit</a:t>
              </a:r>
              <a:endParaRPr kumimoji="0" lang="en" sz="3199"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a:p>
              <a:pPr marL="285664" marR="0" lvl="1" indent="-285664" defTabSz="914400" eaLnBrk="1" fontAlgn="auto" latinLnBrk="0" hangingPunct="1">
                <a:lnSpc>
                  <a:spcPct val="90000"/>
                </a:lnSpc>
                <a:spcBef>
                  <a:spcPts val="0"/>
                </a:spcBef>
                <a:spcAft>
                  <a:spcPts val="0"/>
                </a:spcAft>
                <a:buClr>
                  <a:prstClr val="black"/>
                </a:buClr>
                <a:buSzPct val="100000"/>
                <a:buFont typeface="Cambria"/>
                <a:buChar char="•"/>
                <a:tabLst/>
                <a:defRPr/>
              </a:pPr>
              <a:endParaRPr kumimoji="0" lang="en" sz="3199" b="0"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endParaRPr>
            </a:p>
          </p:txBody>
        </p:sp>
        <p:sp>
          <p:nvSpPr>
            <p:cNvPr id="15" name="Shape 901"/>
            <p:cNvSpPr/>
            <p:nvPr/>
          </p:nvSpPr>
          <p:spPr>
            <a:xfrm>
              <a:off x="0" y="3147975"/>
              <a:ext cx="4168578" cy="1497954"/>
            </a:xfrm>
            <a:prstGeom prst="roundRect">
              <a:avLst>
                <a:gd name="adj" fmla="val 16667"/>
              </a:avLst>
            </a:prstGeom>
            <a:solidFill>
              <a:srgbClr val="DBF5F9">
                <a:lumMod val="90000"/>
              </a:srgbClr>
            </a:solidFill>
            <a:ln w="41275" cap="flat" cmpd="sng">
              <a:solidFill>
                <a:sysClr val="windowText" lastClr="000000"/>
              </a:solidFill>
              <a:prstDash val="solid"/>
              <a:miter/>
              <a:headEnd type="none" w="med" len="med"/>
              <a:tailEnd type="none" w="med" len="med"/>
            </a:ln>
          </p:spPr>
          <p:txBody>
            <a:bodyPr lIns="91401" tIns="91401" rIns="91401" bIns="9140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99" b="0" i="0" u="none" strike="noStrike" kern="0" cap="none" spc="0" normalizeH="0" baseline="0" noProof="0" smtClean="0">
                <a:ln w="0"/>
                <a:solidFill>
                  <a:prstClr val="black"/>
                </a:solidFill>
                <a:effectLst>
                  <a:outerShdw blurRad="38100" dist="19050" dir="2700000" algn="tl" rotWithShape="0">
                    <a:prstClr val="black">
                      <a:alpha val="40000"/>
                    </a:prstClr>
                  </a:outerShdw>
                </a:effectLst>
                <a:uLnTx/>
                <a:uFillTx/>
                <a:latin typeface="Arial"/>
              </a:endParaRPr>
            </a:p>
          </p:txBody>
        </p:sp>
        <p:sp>
          <p:nvSpPr>
            <p:cNvPr id="16" name="Shape 902"/>
            <p:cNvSpPr txBox="1"/>
            <p:nvPr/>
          </p:nvSpPr>
          <p:spPr>
            <a:xfrm>
              <a:off x="-271699" y="3202568"/>
              <a:ext cx="4674817" cy="1351707"/>
            </a:xfrm>
            <a:prstGeom prst="rect">
              <a:avLst/>
            </a:prstGeom>
            <a:noFill/>
            <a:ln>
              <a:noFill/>
            </a:ln>
          </p:spPr>
          <p:txBody>
            <a:bodyPr lIns="194249" tIns="97125" rIns="194249" bIns="97125" anchor="ctr" anchorCtr="0">
              <a:noAutofit/>
            </a:bodyPr>
            <a:lstStyle/>
            <a:p>
              <a:pPr marL="0" marR="0" lvl="0" indent="0" algn="ctr" defTabSz="914400" eaLnBrk="1" fontAlgn="auto" latinLnBrk="0" hangingPunct="1">
                <a:lnSpc>
                  <a:spcPct val="90000"/>
                </a:lnSpc>
                <a:spcBef>
                  <a:spcPts val="0"/>
                </a:spcBef>
                <a:spcAft>
                  <a:spcPts val="0"/>
                </a:spcAft>
                <a:buClrTx/>
                <a:buSzPct val="25000"/>
                <a:buFontTx/>
                <a:buNone/>
                <a:tabLst/>
                <a:defRPr/>
              </a:pPr>
              <a:r>
                <a:rPr kumimoji="0" lang="en" sz="4000" b="1" i="0" u="none" strike="noStrike" kern="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mbria"/>
                  <a:ea typeface="Cambria"/>
                  <a:cs typeface="Cambria"/>
                  <a:sym typeface="Cambria"/>
                </a:rPr>
                <a:t>Responding</a:t>
              </a:r>
            </a:p>
          </p:txBody>
        </p:sp>
      </p:grpSp>
    </p:spTree>
    <p:extLst>
      <p:ext uri="{BB962C8B-B14F-4D97-AF65-F5344CB8AC3E}">
        <p14:creationId xmlns:p14="http://schemas.microsoft.com/office/powerpoint/2010/main" val="39716864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5653873" y="2242572"/>
            <a:ext cx="1661327" cy="1376881"/>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V="1">
            <a:off x="1714501" y="2242570"/>
            <a:ext cx="1482020" cy="141503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 name="Oval 3"/>
          <p:cNvSpPr/>
          <p:nvPr/>
        </p:nvSpPr>
        <p:spPr>
          <a:xfrm>
            <a:off x="628650" y="3581360"/>
            <a:ext cx="3200594" cy="2742486"/>
          </a:xfrm>
          <a:prstGeom prst="ellipse">
            <a:avLst/>
          </a:prstGeom>
          <a:solidFill>
            <a:schemeClr val="accent1">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chemeClr val="tx1"/>
                </a:solidFill>
              </a:rPr>
              <a:t>Traumatic Event/Events</a:t>
            </a:r>
          </a:p>
        </p:txBody>
      </p:sp>
      <p:sp>
        <p:nvSpPr>
          <p:cNvPr id="2" name="Oval 1"/>
          <p:cNvSpPr/>
          <p:nvPr/>
        </p:nvSpPr>
        <p:spPr>
          <a:xfrm>
            <a:off x="3139467" y="1099768"/>
            <a:ext cx="2661258" cy="1828324"/>
          </a:xfrm>
          <a:prstGeom prst="ellipse">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chemeClr val="bg1"/>
                </a:solidFill>
              </a:rPr>
              <a:t>Resiliency Factors </a:t>
            </a:r>
          </a:p>
        </p:txBody>
      </p:sp>
      <p:sp>
        <p:nvSpPr>
          <p:cNvPr id="5" name="Oval 4"/>
          <p:cNvSpPr/>
          <p:nvPr/>
        </p:nvSpPr>
        <p:spPr>
          <a:xfrm>
            <a:off x="5592829" y="3645727"/>
            <a:ext cx="3057526" cy="2666305"/>
          </a:xfrm>
          <a:prstGeom prst="ellipse">
            <a:avLst/>
          </a:prstGeom>
          <a:solidFill>
            <a:srgbClr val="5B9D9A"/>
          </a:solidFill>
          <a:ln w="381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chemeClr val="bg1"/>
                </a:solidFill>
              </a:rPr>
              <a:t>Traumatic Impact</a:t>
            </a:r>
          </a:p>
        </p:txBody>
      </p:sp>
      <p:cxnSp>
        <p:nvCxnSpPr>
          <p:cNvPr id="9" name="Straight Arrow Connector 8"/>
          <p:cNvCxnSpPr/>
          <p:nvPr/>
        </p:nvCxnSpPr>
        <p:spPr>
          <a:xfrm>
            <a:off x="3886116" y="4978880"/>
            <a:ext cx="1706713" cy="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7" name="Footer Placeholder 6"/>
          <p:cNvSpPr>
            <a:spLocks noGrp="1"/>
          </p:cNvSpPr>
          <p:nvPr>
            <p:ph type="ftr" idx="11"/>
          </p:nvPr>
        </p:nvSpPr>
        <p:spPr/>
        <p:txBody>
          <a:bodyPr/>
          <a:lstStyle/>
          <a:p>
            <a:r>
              <a:rPr lang="en-US" dirty="0" smtClean="0"/>
              <a:t>81</a:t>
            </a:r>
            <a:endParaRPr lang="en-US" dirty="0"/>
          </a:p>
        </p:txBody>
      </p:sp>
      <p:sp>
        <p:nvSpPr>
          <p:cNvPr id="3" name="Rectangle 2"/>
          <p:cNvSpPr/>
          <p:nvPr/>
        </p:nvSpPr>
        <p:spPr>
          <a:xfrm>
            <a:off x="297318" y="6421092"/>
            <a:ext cx="8345555" cy="369332"/>
          </a:xfrm>
          <a:prstGeom prst="rect">
            <a:avLst/>
          </a:prstGeom>
        </p:spPr>
        <p:txBody>
          <a:bodyPr wrap="square">
            <a:spAutoFit/>
          </a:bodyPr>
          <a:lstStyle/>
          <a:p>
            <a:r>
              <a:rPr lang="en-US" dirty="0"/>
              <a:t>Dr. James Henry, Children’s Trauma Assessment Center, Western Michigan University</a:t>
            </a:r>
          </a:p>
        </p:txBody>
      </p:sp>
    </p:spTree>
    <p:extLst>
      <p:ext uri="{BB962C8B-B14F-4D97-AF65-F5344CB8AC3E}">
        <p14:creationId xmlns:p14="http://schemas.microsoft.com/office/powerpoint/2010/main" val="284309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mph" presetSubtype="0" fill="hold" grpId="1" nodeType="clickEffect">
                                  <p:stCondLst>
                                    <p:cond delay="0"/>
                                  </p:stCondLst>
                                  <p:childTnLst>
                                    <p:animScale>
                                      <p:cBhvr>
                                        <p:cTn id="32" dur="2000" fill="hold"/>
                                        <p:tgtEl>
                                          <p:spTgt spid="2"/>
                                        </p:tgtEl>
                                      </p:cBhvr>
                                      <p:by x="150000" y="150000"/>
                                    </p:animScale>
                                  </p:childTnLst>
                                </p:cTn>
                              </p:par>
                              <p:par>
                                <p:cTn id="33" presetID="6" presetClass="emph" presetSubtype="0" fill="hold" grpId="1" nodeType="withEffect">
                                  <p:stCondLst>
                                    <p:cond delay="0"/>
                                  </p:stCondLst>
                                  <p:childTnLst>
                                    <p:animScale>
                                      <p:cBhvr>
                                        <p:cTn id="34" dur="2000" fill="hold"/>
                                        <p:tgtEl>
                                          <p:spTgt spid="4"/>
                                        </p:tgtEl>
                                      </p:cBhvr>
                                      <p:by x="50000" y="50000"/>
                                    </p:animScale>
                                  </p:childTnLst>
                                </p:cTn>
                              </p:par>
                              <p:par>
                                <p:cTn id="35" presetID="6" presetClass="emph" presetSubtype="0" fill="hold" grpId="1" nodeType="withEffect">
                                  <p:stCondLst>
                                    <p:cond delay="0"/>
                                  </p:stCondLst>
                                  <p:childTnLst>
                                    <p:animScale>
                                      <p:cBhvr>
                                        <p:cTn id="36" dur="2000" fill="hold"/>
                                        <p:tgtEl>
                                          <p:spTgt spid="5"/>
                                        </p:tgtEl>
                                      </p:cBhvr>
                                      <p:by x="50000" y="5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mph" presetSubtype="0" fill="hold" grpId="2" nodeType="clickEffect">
                                  <p:stCondLst>
                                    <p:cond delay="0"/>
                                  </p:stCondLst>
                                  <p:childTnLst>
                                    <p:animScale>
                                      <p:cBhvr>
                                        <p:cTn id="40" dur="2000" fill="hold"/>
                                        <p:tgtEl>
                                          <p:spTgt spid="2"/>
                                        </p:tgtEl>
                                      </p:cBhvr>
                                      <p:by x="150000" y="150000"/>
                                    </p:animScale>
                                  </p:childTnLst>
                                </p:cTn>
                              </p:par>
                              <p:par>
                                <p:cTn id="41" presetID="6" presetClass="emph" presetSubtype="0" fill="hold" grpId="2" nodeType="withEffect">
                                  <p:stCondLst>
                                    <p:cond delay="0"/>
                                  </p:stCondLst>
                                  <p:childTnLst>
                                    <p:animScale>
                                      <p:cBhvr>
                                        <p:cTn id="42" dur="2000" fill="hold"/>
                                        <p:tgtEl>
                                          <p:spTgt spid="4"/>
                                        </p:tgtEl>
                                      </p:cBhvr>
                                      <p:by x="25000" y="25000"/>
                                    </p:animScale>
                                  </p:childTnLst>
                                </p:cTn>
                              </p:par>
                              <p:par>
                                <p:cTn id="43" presetID="6" presetClass="emph" presetSubtype="0" fill="hold" grpId="2" nodeType="withEffect">
                                  <p:stCondLst>
                                    <p:cond delay="0"/>
                                  </p:stCondLst>
                                  <p:childTnLst>
                                    <p:animScale>
                                      <p:cBhvr>
                                        <p:cTn id="44" dur="2000" fill="hold"/>
                                        <p:tgtEl>
                                          <p:spTgt spid="5"/>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2" grpId="0" animBg="1"/>
      <p:bldP spid="2" grpId="1" animBg="1"/>
      <p:bldP spid="2" grpId="2" animBg="1"/>
      <p:bldP spid="5" grpId="0" animBg="1"/>
      <p:bldP spid="5" grpId="1" animBg="1"/>
      <p:bldP spid="5"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35" y="1828800"/>
            <a:ext cx="2504779" cy="2907875"/>
          </a:xfrm>
          <a:prstGeom prst="rect">
            <a:avLst/>
          </a:prstGeom>
        </p:spPr>
      </p:pic>
      <p:sp>
        <p:nvSpPr>
          <p:cNvPr id="4" name="Footer Placeholder 3"/>
          <p:cNvSpPr>
            <a:spLocks noGrp="1"/>
          </p:cNvSpPr>
          <p:nvPr>
            <p:ph type="ftr" idx="11"/>
          </p:nvPr>
        </p:nvSpPr>
        <p:spPr/>
        <p:txBody>
          <a:bodyPr/>
          <a:lstStyle/>
          <a:p>
            <a:r>
              <a:rPr lang="en-US" dirty="0" smtClean="0"/>
              <a:t>48</a:t>
            </a:r>
            <a:endParaRPr lang="en-US" dirty="0"/>
          </a:p>
        </p:txBody>
      </p:sp>
      <p:sp>
        <p:nvSpPr>
          <p:cNvPr id="1461" name="Shape 1461"/>
          <p:cNvSpPr txBox="1">
            <a:spLocks noGrp="1"/>
          </p:cNvSpPr>
          <p:nvPr>
            <p:ph type="title" idx="4294967295"/>
          </p:nvPr>
        </p:nvSpPr>
        <p:spPr>
          <a:xfrm>
            <a:off x="685800" y="223837"/>
            <a:ext cx="7772400" cy="1604963"/>
          </a:xfrm>
          <a:prstGeom prst="rect">
            <a:avLst/>
          </a:prstGeom>
          <a:noFill/>
          <a:ln>
            <a:noFill/>
          </a:ln>
        </p:spPr>
        <p:txBody>
          <a:bodyPr vert="horz" lIns="91401" tIns="45688" rIns="91401" bIns="45688" rtlCol="0" anchor="b" anchorCtr="0">
            <a:noAutofit/>
          </a:bodyPr>
          <a:lstStyle/>
          <a:p>
            <a:pPr algn="ctr">
              <a:spcBef>
                <a:spcPts val="0"/>
              </a:spcBef>
              <a:buClr>
                <a:srgbClr val="88C38A"/>
              </a:buClr>
              <a:buSzPct val="25000"/>
            </a:pPr>
            <a:r>
              <a:rPr lang="en" sz="7998" b="1" i="1" dirty="0" smtClean="0">
                <a:solidFill>
                  <a:schemeClr val="accent1">
                    <a:lumMod val="75000"/>
                  </a:schemeClr>
                </a:solidFill>
                <a:effectLst>
                  <a:outerShdw blurRad="38100" dist="38100" dir="2700000" algn="tl">
                    <a:srgbClr val="000000">
                      <a:alpha val="43137"/>
                    </a:srgbClr>
                  </a:outerShdw>
                </a:effectLst>
                <a:latin typeface="Cambria"/>
                <a:ea typeface="Cambria"/>
                <a:cs typeface="Cambria"/>
                <a:sym typeface="Cambria"/>
              </a:rPr>
              <a:t>  Resiliency</a:t>
            </a:r>
            <a:endParaRPr lang="en" sz="7998" b="1" i="1" dirty="0">
              <a:solidFill>
                <a:schemeClr val="accent1">
                  <a:lumMod val="75000"/>
                </a:schemeClr>
              </a:solidFill>
              <a:effectLst>
                <a:outerShdw blurRad="38100" dist="38100" dir="2700000" algn="tl">
                  <a:srgbClr val="000000">
                    <a:alpha val="43137"/>
                  </a:srgbClr>
                </a:outerShdw>
              </a:effectLst>
              <a:latin typeface="Cambria"/>
              <a:ea typeface="Cambria"/>
              <a:cs typeface="Cambria"/>
              <a:sym typeface="Cambria"/>
            </a:endParaRPr>
          </a:p>
        </p:txBody>
      </p:sp>
      <p:sp>
        <p:nvSpPr>
          <p:cNvPr id="1462" name="Shape 1462"/>
          <p:cNvSpPr txBox="1">
            <a:spLocks noGrp="1"/>
          </p:cNvSpPr>
          <p:nvPr>
            <p:ph type="body" idx="4294967295"/>
          </p:nvPr>
        </p:nvSpPr>
        <p:spPr>
          <a:xfrm>
            <a:off x="800100" y="4722737"/>
            <a:ext cx="7543800" cy="914400"/>
          </a:xfrm>
          <a:prstGeom prst="rect">
            <a:avLst/>
          </a:prstGeom>
          <a:noFill/>
          <a:ln>
            <a:noFill/>
          </a:ln>
        </p:spPr>
        <p:txBody>
          <a:bodyPr vert="horz" lIns="91401" tIns="45688" rIns="91401" bIns="45688" rtlCol="0" anchor="t" anchorCtr="0">
            <a:noAutofit/>
          </a:bodyPr>
          <a:lstStyle/>
          <a:p>
            <a:pPr marL="228531" algn="ctr">
              <a:buClr>
                <a:schemeClr val="dk1"/>
              </a:buClr>
              <a:buSzPct val="25000"/>
            </a:pPr>
            <a:r>
              <a:rPr lang="en" sz="2800" dirty="0" smtClean="0">
                <a:solidFill>
                  <a:schemeClr val="dk1"/>
                </a:solidFill>
                <a:latin typeface="Cambria"/>
                <a:ea typeface="Cambria"/>
                <a:cs typeface="Cambria"/>
                <a:sym typeface="Cambria"/>
              </a:rPr>
              <a:t>       </a:t>
            </a:r>
            <a:r>
              <a:rPr lang="en" sz="2800" b="1" dirty="0" smtClean="0">
                <a:solidFill>
                  <a:schemeClr val="dk1"/>
                </a:solidFill>
                <a:latin typeface="Cambria"/>
                <a:ea typeface="Cambria"/>
                <a:cs typeface="Cambria"/>
                <a:sym typeface="Cambria"/>
              </a:rPr>
              <a:t>Resiliency </a:t>
            </a:r>
            <a:r>
              <a:rPr lang="en" sz="2800" b="1" i="1" dirty="0">
                <a:solidFill>
                  <a:schemeClr val="accent1">
                    <a:lumMod val="75000"/>
                  </a:schemeClr>
                </a:solidFill>
                <a:effectLst>
                  <a:outerShdw blurRad="38100" dist="38100" dir="2700000" algn="tl">
                    <a:srgbClr val="000000">
                      <a:alpha val="43137"/>
                    </a:srgbClr>
                  </a:outerShdw>
                </a:effectLst>
                <a:latin typeface="Cambria"/>
                <a:ea typeface="Cambria"/>
                <a:cs typeface="Cambria"/>
                <a:sym typeface="Cambria"/>
              </a:rPr>
              <a:t>contextualizes</a:t>
            </a:r>
            <a:r>
              <a:rPr lang="en" sz="2800" b="1" dirty="0">
                <a:solidFill>
                  <a:srgbClr val="92D050"/>
                </a:solidFill>
                <a:effectLst>
                  <a:outerShdw blurRad="38100" dist="38100" dir="2700000" algn="tl">
                    <a:srgbClr val="000000">
                      <a:alpha val="43137"/>
                    </a:srgbClr>
                  </a:outerShdw>
                </a:effectLst>
                <a:latin typeface="Cambria"/>
                <a:ea typeface="Cambria"/>
                <a:cs typeface="Cambria"/>
                <a:sym typeface="Cambria"/>
              </a:rPr>
              <a:t>  </a:t>
            </a:r>
            <a:r>
              <a:rPr lang="en" sz="2800" b="1" dirty="0">
                <a:solidFill>
                  <a:schemeClr val="dk1"/>
                </a:solidFill>
                <a:latin typeface="Cambria"/>
                <a:ea typeface="Cambria"/>
                <a:cs typeface="Cambria"/>
                <a:sym typeface="Cambria"/>
              </a:rPr>
              <a:t>a </a:t>
            </a:r>
            <a:r>
              <a:rPr lang="en" sz="2800" b="1" dirty="0" smtClean="0">
                <a:solidFill>
                  <a:schemeClr val="dk1"/>
                </a:solidFill>
                <a:latin typeface="Cambria"/>
                <a:ea typeface="Cambria"/>
                <a:cs typeface="Cambria"/>
                <a:sym typeface="Cambria"/>
              </a:rPr>
              <a:t>person’s </a:t>
            </a:r>
            <a:r>
              <a:rPr lang="en" sz="2800" b="1" dirty="0">
                <a:solidFill>
                  <a:schemeClr val="dk1"/>
                </a:solidFill>
                <a:latin typeface="Cambria"/>
                <a:ea typeface="Cambria"/>
                <a:cs typeface="Cambria"/>
                <a:sym typeface="Cambria"/>
              </a:rPr>
              <a:t>strengths (individual, </a:t>
            </a:r>
            <a:r>
              <a:rPr lang="en" sz="2800" b="1" dirty="0" smtClean="0">
                <a:solidFill>
                  <a:schemeClr val="dk1"/>
                </a:solidFill>
                <a:latin typeface="Cambria"/>
                <a:ea typeface="Cambria"/>
                <a:cs typeface="Cambria"/>
                <a:sym typeface="Cambria"/>
              </a:rPr>
              <a:t>familial, community</a:t>
            </a:r>
            <a:r>
              <a:rPr lang="en" sz="2800" b="1" dirty="0">
                <a:solidFill>
                  <a:schemeClr val="dk1"/>
                </a:solidFill>
                <a:latin typeface="Cambria"/>
                <a:ea typeface="Cambria"/>
                <a:cs typeface="Cambria"/>
                <a:sym typeface="Cambria"/>
              </a:rPr>
              <a:t>) </a:t>
            </a:r>
            <a:r>
              <a:rPr lang="en" sz="2800" b="1" dirty="0" smtClean="0">
                <a:solidFill>
                  <a:schemeClr val="dk1"/>
                </a:solidFill>
                <a:latin typeface="Cambria"/>
                <a:ea typeface="Cambria"/>
                <a:cs typeface="Cambria"/>
                <a:sym typeface="Cambria"/>
              </a:rPr>
              <a:t>against </a:t>
            </a:r>
            <a:r>
              <a:rPr lang="en" sz="2800" b="1" dirty="0">
                <a:solidFill>
                  <a:schemeClr val="dk1"/>
                </a:solidFill>
                <a:latin typeface="Cambria"/>
                <a:ea typeface="Cambria"/>
                <a:cs typeface="Cambria"/>
                <a:sym typeface="Cambria"/>
              </a:rPr>
              <a:t>her/his adverse </a:t>
            </a:r>
            <a:r>
              <a:rPr lang="en" sz="2800" b="1" dirty="0" smtClean="0">
                <a:solidFill>
                  <a:schemeClr val="dk1"/>
                </a:solidFill>
                <a:latin typeface="Cambria"/>
                <a:ea typeface="Cambria"/>
                <a:cs typeface="Cambria"/>
                <a:sym typeface="Cambria"/>
              </a:rPr>
              <a:t>experiences.</a:t>
            </a:r>
          </a:p>
          <a:p>
            <a:pPr marL="228531" algn="ctr">
              <a:buClr>
                <a:schemeClr val="dk1"/>
              </a:buClr>
              <a:buSzPct val="25000"/>
            </a:pPr>
            <a:r>
              <a:rPr lang="en" sz="1100" dirty="0" smtClean="0">
                <a:solidFill>
                  <a:schemeClr val="dk1"/>
                </a:solidFill>
                <a:latin typeface="Cambria"/>
                <a:ea typeface="Cambria"/>
                <a:cs typeface="Cambria"/>
                <a:sym typeface="Cambria"/>
              </a:rPr>
              <a:t>(</a:t>
            </a:r>
            <a:r>
              <a:rPr lang="en" sz="1100" dirty="0">
                <a:solidFill>
                  <a:schemeClr val="dk1"/>
                </a:solidFill>
                <a:latin typeface="Cambria"/>
                <a:ea typeface="Cambria"/>
                <a:cs typeface="Cambria"/>
                <a:sym typeface="Cambria"/>
              </a:rPr>
              <a:t>Zolkoski &amp; Bullock, 2012)</a:t>
            </a:r>
          </a:p>
        </p:txBody>
      </p:sp>
    </p:spTree>
    <p:extLst>
      <p:ext uri="{BB962C8B-B14F-4D97-AF65-F5344CB8AC3E}">
        <p14:creationId xmlns:p14="http://schemas.microsoft.com/office/powerpoint/2010/main" val="16063399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1"/>
                                        </p:tgtEl>
                                        <p:attrNameLst>
                                          <p:attrName>style.visibility</p:attrName>
                                        </p:attrNameLst>
                                      </p:cBhvr>
                                      <p:to>
                                        <p:strVal val="visible"/>
                                      </p:to>
                                    </p:set>
                                    <p:animEffect transition="in" filter="fade">
                                      <p:cBhvr>
                                        <p:cTn id="7" dur="1000"/>
                                        <p:tgtEl>
                                          <p:spTgt spid="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782" y="2805724"/>
            <a:ext cx="8467735" cy="3048000"/>
          </a:xfrm>
          <a:prstGeom prst="rect">
            <a:avLst/>
          </a:prstGeom>
        </p:spPr>
        <p:txBody>
          <a:bodyPr>
            <a:normAutofit/>
          </a:bodyPr>
          <a:lstStyle/>
          <a:p>
            <a:pPr marL="0" indent="0" algn="ctr">
              <a:buNone/>
              <a:defRPr/>
            </a:pPr>
            <a:r>
              <a:rPr lang="en-US" sz="3600" dirty="0">
                <a:solidFill>
                  <a:schemeClr val="tx1"/>
                </a:solidFill>
              </a:rPr>
              <a:t>“We learned in therapy that some of the most therapeutic experiences do not take place in ‘therapy’ but in naturally occurring healthy relationships.” (Perry, 2011)</a:t>
            </a:r>
          </a:p>
        </p:txBody>
      </p:sp>
      <p:sp>
        <p:nvSpPr>
          <p:cNvPr id="4" name="TextBox 3"/>
          <p:cNvSpPr txBox="1"/>
          <p:nvPr/>
        </p:nvSpPr>
        <p:spPr>
          <a:xfrm>
            <a:off x="1869923" y="3736350"/>
            <a:ext cx="6839291" cy="646163"/>
          </a:xfrm>
          <a:prstGeom prst="rect">
            <a:avLst/>
          </a:prstGeom>
          <a:noFill/>
        </p:spPr>
        <p:txBody>
          <a:bodyPr wrap="square" rtlCol="0">
            <a:spAutoFit/>
          </a:bodyPr>
          <a:lstStyle/>
          <a:p>
            <a:pPr>
              <a:lnSpc>
                <a:spcPct val="90000"/>
              </a:lnSpc>
            </a:pPr>
            <a:r>
              <a:rPr lang="en-US" sz="3999" dirty="0" smtClean="0"/>
              <a:t> </a:t>
            </a:r>
            <a:endParaRPr lang="en-US" sz="3999" dirty="0"/>
          </a:p>
        </p:txBody>
      </p:sp>
      <p:sp>
        <p:nvSpPr>
          <p:cNvPr id="5" name="TextBox 4"/>
          <p:cNvSpPr txBox="1"/>
          <p:nvPr/>
        </p:nvSpPr>
        <p:spPr>
          <a:xfrm>
            <a:off x="152400" y="95869"/>
            <a:ext cx="8686800" cy="2973122"/>
          </a:xfrm>
          <a:prstGeom prst="rect">
            <a:avLst/>
          </a:prstGeom>
          <a:noFill/>
        </p:spPr>
        <p:txBody>
          <a:bodyPr wrap="square" rtlCol="0">
            <a:spAutoFit/>
          </a:bodyPr>
          <a:lstStyle/>
          <a:p>
            <a:pPr marL="342797" indent="-342797" algn="ctr">
              <a:lnSpc>
                <a:spcPct val="90000"/>
              </a:lnSpc>
              <a:buFont typeface="Arial" panose="020B0604020202020204" pitchFamily="34" charset="0"/>
              <a:buChar char="•"/>
            </a:pPr>
            <a:endParaRPr lang="en-US" sz="3200" dirty="0"/>
          </a:p>
          <a:p>
            <a:pPr algn="ctr">
              <a:lnSpc>
                <a:spcPct val="90000"/>
              </a:lnSpc>
            </a:pPr>
            <a:r>
              <a:rPr lang="en-US" sz="3600" dirty="0" smtClean="0"/>
              <a:t> “</a:t>
            </a:r>
            <a:r>
              <a:rPr lang="en-US" sz="3600" dirty="0"/>
              <a:t>What works best is anything that increases the </a:t>
            </a:r>
            <a:r>
              <a:rPr lang="en-US" sz="3600" dirty="0" smtClean="0"/>
              <a:t>quality and number </a:t>
            </a:r>
            <a:r>
              <a:rPr lang="en-US" sz="3600" dirty="0"/>
              <a:t>of relationships in a child’s life.”  </a:t>
            </a:r>
            <a:endParaRPr lang="en-US" sz="3600" dirty="0" smtClean="0"/>
          </a:p>
          <a:p>
            <a:pPr algn="ctr">
              <a:lnSpc>
                <a:spcPct val="90000"/>
              </a:lnSpc>
            </a:pPr>
            <a:r>
              <a:rPr lang="en-US" sz="3600" dirty="0" smtClean="0"/>
              <a:t>(</a:t>
            </a:r>
            <a:r>
              <a:rPr lang="en-US" sz="3600" dirty="0"/>
              <a:t>Perry, 2011)</a:t>
            </a:r>
          </a:p>
          <a:p>
            <a:pPr marL="342797" indent="-342797" algn="ctr">
              <a:lnSpc>
                <a:spcPct val="90000"/>
              </a:lnSpc>
              <a:buFont typeface="Arial" panose="020B0604020202020204" pitchFamily="34" charset="0"/>
              <a:buChar char="•"/>
            </a:pPr>
            <a:endParaRPr lang="en-US" sz="3200" dirty="0"/>
          </a:p>
        </p:txBody>
      </p:sp>
      <p:sp>
        <p:nvSpPr>
          <p:cNvPr id="6" name="TextBox 5"/>
          <p:cNvSpPr txBox="1"/>
          <p:nvPr/>
        </p:nvSpPr>
        <p:spPr>
          <a:xfrm>
            <a:off x="152400" y="5791200"/>
            <a:ext cx="9220199" cy="830997"/>
          </a:xfrm>
          <a:prstGeom prst="rect">
            <a:avLst/>
          </a:prstGeom>
          <a:noFill/>
        </p:spPr>
        <p:txBody>
          <a:bodyPr wrap="square" rtlCol="0">
            <a:spAutoFit/>
          </a:bodyPr>
          <a:lstStyle/>
          <a:p>
            <a:r>
              <a:rPr lang="en-US" sz="4800" b="1" dirty="0" smtClean="0">
                <a:solidFill>
                  <a:schemeClr val="accent3">
                    <a:lumMod val="75000"/>
                  </a:schemeClr>
                </a:solidFill>
              </a:rPr>
              <a:t>It only takes one caring adult!</a:t>
            </a:r>
            <a:endParaRPr lang="en-US" sz="4800" b="1" dirty="0">
              <a:solidFill>
                <a:schemeClr val="accent3">
                  <a:lumMod val="75000"/>
                </a:schemeClr>
              </a:solidFill>
            </a:endParaRPr>
          </a:p>
        </p:txBody>
      </p:sp>
      <p:sp>
        <p:nvSpPr>
          <p:cNvPr id="7" name="Footer Placeholder 6"/>
          <p:cNvSpPr>
            <a:spLocks noGrp="1"/>
          </p:cNvSpPr>
          <p:nvPr>
            <p:ph type="ftr" sz="quarter" idx="11"/>
          </p:nvPr>
        </p:nvSpPr>
        <p:spPr/>
        <p:txBody>
          <a:bodyPr/>
          <a:lstStyle/>
          <a:p>
            <a:r>
              <a:rPr lang="en-US" dirty="0" smtClean="0"/>
              <a:t>50</a:t>
            </a:r>
            <a:endParaRPr lang="en-US" dirty="0"/>
          </a:p>
        </p:txBody>
      </p:sp>
    </p:spTree>
    <p:extLst>
      <p:ext uri="{BB962C8B-B14F-4D97-AF65-F5344CB8AC3E}">
        <p14:creationId xmlns:p14="http://schemas.microsoft.com/office/powerpoint/2010/main" val="21881379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39888441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200" b="1" dirty="0"/>
              <a:t>What exactly </a:t>
            </a:r>
            <a:r>
              <a:rPr lang="en-US" sz="3200" b="1" i="1" dirty="0"/>
              <a:t>IS</a:t>
            </a:r>
            <a:r>
              <a:rPr lang="en-US" sz="3200" b="1" dirty="0"/>
              <a:t> a trauma-sensitive school?</a:t>
            </a:r>
          </a:p>
        </p:txBody>
      </p:sp>
      <p:sp>
        <p:nvSpPr>
          <p:cNvPr id="2" name="Footer Placeholder 1"/>
          <p:cNvSpPr>
            <a:spLocks noGrp="1"/>
          </p:cNvSpPr>
          <p:nvPr>
            <p:ph type="ftr" idx="4294967295"/>
          </p:nvPr>
        </p:nvSpPr>
        <p:spPr>
          <a:xfrm>
            <a:off x="0" y="6537325"/>
            <a:ext cx="3086100" cy="184150"/>
          </a:xfrm>
        </p:spPr>
        <p:txBody>
          <a:bodyPr/>
          <a:lstStyle/>
          <a:p>
            <a:r>
              <a:rPr lang="en-US" dirty="0" smtClean="0"/>
              <a:t>43</a:t>
            </a:r>
            <a:endParaRPr lang="en-US" dirty="0"/>
          </a:p>
        </p:txBody>
      </p:sp>
      <p:sp>
        <p:nvSpPr>
          <p:cNvPr id="3" name="TextBox 2"/>
          <p:cNvSpPr txBox="1"/>
          <p:nvPr/>
        </p:nvSpPr>
        <p:spPr>
          <a:xfrm>
            <a:off x="351692" y="1063090"/>
            <a:ext cx="8763000" cy="5632311"/>
          </a:xfrm>
          <a:prstGeom prst="rect">
            <a:avLst/>
          </a:prstGeom>
          <a:noFill/>
        </p:spPr>
        <p:txBody>
          <a:bodyPr wrap="square" rtlCol="0">
            <a:spAutoFit/>
          </a:bodyPr>
          <a:lstStyle/>
          <a:p>
            <a:pPr marL="514350" indent="-514350">
              <a:buFont typeface="+mj-lt"/>
              <a:buAutoNum type="arabicPeriod"/>
            </a:pPr>
            <a:r>
              <a:rPr lang="en-US" sz="2800" dirty="0" smtClean="0"/>
              <a:t>All staff understand the prevalence and impact of trauma of their students and themselves.</a:t>
            </a:r>
          </a:p>
          <a:p>
            <a:pPr marL="457200" indent="-457200">
              <a:buAutoNum type="arabicPeriod"/>
            </a:pPr>
            <a:r>
              <a:rPr lang="en-US" sz="2800" dirty="0" smtClean="0"/>
              <a:t>School strives for physical, emotional, social, academic safety for all.</a:t>
            </a:r>
          </a:p>
          <a:p>
            <a:pPr marL="457200" indent="-457200">
              <a:buAutoNum type="arabicPeriod"/>
            </a:pPr>
            <a:r>
              <a:rPr lang="en-US" sz="2800" dirty="0" smtClean="0"/>
              <a:t>The school addresses holistic student needs.</a:t>
            </a:r>
          </a:p>
          <a:p>
            <a:pPr marL="457200" indent="-457200">
              <a:buAutoNum type="arabicPeriod"/>
            </a:pPr>
            <a:r>
              <a:rPr lang="en-US" sz="2800" dirty="0" smtClean="0"/>
              <a:t>The school is inclusive and connects students to the community instead of excluding them.</a:t>
            </a:r>
          </a:p>
          <a:p>
            <a:pPr marL="457200" indent="-457200">
              <a:buAutoNum type="arabicPeriod"/>
            </a:pPr>
            <a:r>
              <a:rPr lang="en-US" sz="2800" dirty="0" smtClean="0"/>
              <a:t>The school staff work collaboratively to support students.</a:t>
            </a:r>
          </a:p>
          <a:p>
            <a:pPr marL="457200" indent="-457200">
              <a:buAutoNum type="arabicPeriod"/>
            </a:pPr>
            <a:r>
              <a:rPr lang="en-US" sz="2800" dirty="0" smtClean="0"/>
              <a:t>School leaders adapt services and supports based on contemporary needs of students. </a:t>
            </a:r>
          </a:p>
          <a:p>
            <a:pPr marL="457200" indent="-457200">
              <a:buAutoNum type="arabicPeriod"/>
            </a:pPr>
            <a:endParaRPr lang="en-US" sz="2400" b="1" dirty="0" smtClean="0"/>
          </a:p>
          <a:p>
            <a:pPr marL="457200" indent="-457200">
              <a:buAutoNum type="arabicPeriod"/>
            </a:pPr>
            <a:endParaRPr lang="en-US" sz="2400" b="1" dirty="0"/>
          </a:p>
        </p:txBody>
      </p:sp>
    </p:spTree>
    <p:extLst>
      <p:ext uri="{BB962C8B-B14F-4D97-AF65-F5344CB8AC3E}">
        <p14:creationId xmlns:p14="http://schemas.microsoft.com/office/powerpoint/2010/main" val="421568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095" y="1034074"/>
            <a:ext cx="3859679" cy="5056992"/>
          </a:xfrm>
        </p:spPr>
        <p:txBody>
          <a:bodyPr/>
          <a:lstStyle/>
          <a:p>
            <a:pPr marL="0" indent="0">
              <a:buNone/>
            </a:pPr>
            <a:r>
              <a:rPr lang="en-US" sz="2600" b="1" dirty="0"/>
              <a:t>Principle</a:t>
            </a:r>
          </a:p>
          <a:p>
            <a:pPr marL="342900" indent="-342900">
              <a:buAutoNum type="arabicPeriod"/>
            </a:pPr>
            <a:r>
              <a:rPr lang="en-US" dirty="0"/>
              <a:t>Safety</a:t>
            </a:r>
          </a:p>
          <a:p>
            <a:pPr marL="342900" indent="-342900">
              <a:buAutoNum type="arabicPeriod"/>
            </a:pPr>
            <a:r>
              <a:rPr lang="en-US" dirty="0"/>
              <a:t>Trustworthy and Transparency</a:t>
            </a:r>
          </a:p>
          <a:p>
            <a:pPr marL="342900" indent="-342900">
              <a:buAutoNum type="arabicPeriod"/>
            </a:pPr>
            <a:r>
              <a:rPr lang="en-US" dirty="0"/>
              <a:t>Peer Support</a:t>
            </a:r>
          </a:p>
          <a:p>
            <a:pPr marL="342900" indent="-342900">
              <a:buAutoNum type="arabicPeriod"/>
            </a:pPr>
            <a:r>
              <a:rPr lang="en-US" dirty="0"/>
              <a:t>Collaboration and Mutuality</a:t>
            </a:r>
          </a:p>
          <a:p>
            <a:pPr marL="342900" indent="-342900">
              <a:buAutoNum type="arabicPeriod"/>
            </a:pPr>
            <a:r>
              <a:rPr lang="en-US" dirty="0"/>
              <a:t>Empowerment, Voice and Choice </a:t>
            </a:r>
          </a:p>
          <a:p>
            <a:pPr marL="342900" indent="-342900">
              <a:buAutoNum type="arabicPeriod"/>
            </a:pPr>
            <a:r>
              <a:rPr lang="en-US" dirty="0"/>
              <a:t>Cultural, Historical and Gender Issues</a:t>
            </a:r>
          </a:p>
          <a:p>
            <a:pPr marL="342900" indent="-342900">
              <a:buAutoNum type="arabicPeriod"/>
            </a:pPr>
            <a:endParaRPr lang="en-US" dirty="0"/>
          </a:p>
        </p:txBody>
      </p:sp>
      <p:sp>
        <p:nvSpPr>
          <p:cNvPr id="9" name="Content Placeholder 8"/>
          <p:cNvSpPr>
            <a:spLocks noGrp="1"/>
          </p:cNvSpPr>
          <p:nvPr>
            <p:ph idx="13"/>
          </p:nvPr>
        </p:nvSpPr>
        <p:spPr>
          <a:xfrm>
            <a:off x="3693695" y="1034074"/>
            <a:ext cx="5522976" cy="5791200"/>
          </a:xfrm>
        </p:spPr>
        <p:txBody>
          <a:bodyPr>
            <a:noAutofit/>
          </a:bodyPr>
          <a:lstStyle/>
          <a:p>
            <a:pPr marL="0" indent="0">
              <a:buNone/>
            </a:pPr>
            <a:r>
              <a:rPr lang="en-US" sz="2600" b="1" dirty="0"/>
              <a:t>Application In Schools</a:t>
            </a:r>
          </a:p>
          <a:p>
            <a:pPr marL="342900" indent="-342900">
              <a:buFont typeface="Arial" panose="020B0604020202020204" pitchFamily="34" charset="0"/>
              <a:buAutoNum type="arabicPeriod"/>
            </a:pPr>
            <a:r>
              <a:rPr lang="en-US" dirty="0" smtClean="0"/>
              <a:t>Safe, Predictable, Positive School Environment </a:t>
            </a:r>
          </a:p>
          <a:p>
            <a:pPr marL="342900" indent="-342900">
              <a:buFont typeface="Arial" panose="020B0604020202020204" pitchFamily="34" charset="0"/>
              <a:buAutoNum type="arabicPeriod"/>
            </a:pPr>
            <a:r>
              <a:rPr lang="en-US" dirty="0" smtClean="0"/>
              <a:t>Building the Collective Capacity of Staff, Students, and Families</a:t>
            </a:r>
            <a:endParaRPr lang="en-US" dirty="0"/>
          </a:p>
          <a:p>
            <a:pPr marL="342900" indent="-342900">
              <a:buAutoNum type="arabicPeriod"/>
            </a:pPr>
            <a:r>
              <a:rPr lang="en-US" dirty="0" smtClean="0"/>
              <a:t>Valuing Relationships</a:t>
            </a:r>
            <a:r>
              <a:rPr lang="en-US" dirty="0"/>
              <a:t>, P</a:t>
            </a:r>
            <a:r>
              <a:rPr lang="en-US" dirty="0" smtClean="0"/>
              <a:t>artnering with Families and the Community</a:t>
            </a:r>
            <a:endParaRPr lang="en-US" dirty="0"/>
          </a:p>
          <a:p>
            <a:pPr marL="342900" indent="-342900">
              <a:buAutoNum type="arabicPeriod"/>
            </a:pPr>
            <a:r>
              <a:rPr lang="en-US" dirty="0" smtClean="0"/>
              <a:t>Child Centered Tiered Supports </a:t>
            </a:r>
            <a:r>
              <a:rPr lang="en-US" dirty="0"/>
              <a:t>and </a:t>
            </a:r>
            <a:r>
              <a:rPr lang="en-US" dirty="0" smtClean="0"/>
              <a:t>Mentoring </a:t>
            </a:r>
            <a:r>
              <a:rPr lang="en-US" dirty="0"/>
              <a:t>P</a:t>
            </a:r>
            <a:r>
              <a:rPr lang="en-US" dirty="0" smtClean="0"/>
              <a:t>rograms</a:t>
            </a:r>
            <a:endParaRPr lang="en-US" dirty="0"/>
          </a:p>
          <a:p>
            <a:pPr marL="342900" indent="-342900">
              <a:buAutoNum type="arabicPeriod"/>
            </a:pPr>
            <a:r>
              <a:rPr lang="en-US" dirty="0" smtClean="0"/>
              <a:t>Instructional </a:t>
            </a:r>
            <a:r>
              <a:rPr lang="en-US" dirty="0"/>
              <a:t>D</a:t>
            </a:r>
            <a:r>
              <a:rPr lang="en-US" dirty="0" smtClean="0"/>
              <a:t>iscipline </a:t>
            </a:r>
            <a:r>
              <a:rPr lang="en-US" dirty="0"/>
              <a:t>P</a:t>
            </a:r>
            <a:r>
              <a:rPr lang="en-US" dirty="0" smtClean="0"/>
              <a:t>olicies </a:t>
            </a:r>
            <a:r>
              <a:rPr lang="en-US" dirty="0"/>
              <a:t>that </a:t>
            </a:r>
            <a:r>
              <a:rPr lang="en-US" dirty="0" smtClean="0"/>
              <a:t>Emphasis </a:t>
            </a:r>
            <a:r>
              <a:rPr lang="en-US" dirty="0"/>
              <a:t>R</a:t>
            </a:r>
            <a:r>
              <a:rPr lang="en-US" dirty="0" smtClean="0"/>
              <a:t>estoration </a:t>
            </a:r>
            <a:r>
              <a:rPr lang="en-US" dirty="0"/>
              <a:t>over </a:t>
            </a:r>
            <a:r>
              <a:rPr lang="en-US" dirty="0" smtClean="0"/>
              <a:t>Punishment </a:t>
            </a:r>
            <a:endParaRPr lang="en-US" dirty="0"/>
          </a:p>
          <a:p>
            <a:pPr marL="342900" indent="-342900">
              <a:buAutoNum type="arabicPeriod"/>
            </a:pPr>
            <a:r>
              <a:rPr lang="en-US" dirty="0" smtClean="0"/>
              <a:t>Community Developmental </a:t>
            </a:r>
            <a:r>
              <a:rPr lang="en-US" dirty="0"/>
              <a:t>P</a:t>
            </a:r>
            <a:r>
              <a:rPr lang="en-US" dirty="0" smtClean="0"/>
              <a:t>ractices </a:t>
            </a:r>
            <a:r>
              <a:rPr lang="en-US" dirty="0"/>
              <a:t>such as </a:t>
            </a:r>
            <a:r>
              <a:rPr lang="en-US" dirty="0" smtClean="0"/>
              <a:t>Student </a:t>
            </a:r>
            <a:r>
              <a:rPr lang="en-US" dirty="0"/>
              <a:t>F</a:t>
            </a:r>
            <a:r>
              <a:rPr lang="en-US" dirty="0" smtClean="0"/>
              <a:t>ishbowls</a:t>
            </a:r>
            <a:r>
              <a:rPr lang="en-US" dirty="0"/>
              <a:t>, C</a:t>
            </a:r>
            <a:r>
              <a:rPr lang="en-US" dirty="0" smtClean="0"/>
              <a:t>ircles, and Class Meetings</a:t>
            </a:r>
            <a:endParaRPr lang="en-US" dirty="0"/>
          </a:p>
        </p:txBody>
      </p:sp>
      <p:sp>
        <p:nvSpPr>
          <p:cNvPr id="7" name="Title 6"/>
          <p:cNvSpPr>
            <a:spLocks noGrp="1"/>
          </p:cNvSpPr>
          <p:nvPr>
            <p:ph type="title"/>
          </p:nvPr>
        </p:nvSpPr>
        <p:spPr>
          <a:xfrm>
            <a:off x="192023" y="192024"/>
            <a:ext cx="8647177" cy="521208"/>
          </a:xfrm>
        </p:spPr>
        <p:txBody>
          <a:bodyPr>
            <a:noAutofit/>
          </a:bodyPr>
          <a:lstStyle/>
          <a:p>
            <a:r>
              <a:rPr lang="en-US" sz="3200" dirty="0"/>
              <a:t>Key Principles of Trauma Informed Approaches</a:t>
            </a:r>
          </a:p>
        </p:txBody>
      </p:sp>
      <p:sp>
        <p:nvSpPr>
          <p:cNvPr id="3" name="TextBox 2"/>
          <p:cNvSpPr txBox="1"/>
          <p:nvPr/>
        </p:nvSpPr>
        <p:spPr>
          <a:xfrm>
            <a:off x="-381000" y="5953291"/>
            <a:ext cx="3657600" cy="584775"/>
          </a:xfrm>
          <a:prstGeom prst="rect">
            <a:avLst/>
          </a:prstGeom>
          <a:noFill/>
        </p:spPr>
        <p:txBody>
          <a:bodyPr wrap="square" rtlCol="0">
            <a:spAutoFit/>
          </a:bodyPr>
          <a:lstStyle/>
          <a:p>
            <a:r>
              <a:rPr lang="en-US" sz="3200" dirty="0" smtClean="0"/>
              <a:t>	</a:t>
            </a:r>
            <a:r>
              <a:rPr lang="en-US" dirty="0" smtClean="0"/>
              <a:t>(Adapted from SAMHSA)</a:t>
            </a:r>
            <a:endParaRPr lang="en-US" dirty="0"/>
          </a:p>
        </p:txBody>
      </p:sp>
    </p:spTree>
    <p:extLst>
      <p:ext uri="{BB962C8B-B14F-4D97-AF65-F5344CB8AC3E}">
        <p14:creationId xmlns:p14="http://schemas.microsoft.com/office/powerpoint/2010/main" val="32162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095" y="1034074"/>
            <a:ext cx="3859679" cy="5056992"/>
          </a:xfrm>
        </p:spPr>
        <p:txBody>
          <a:bodyPr/>
          <a:lstStyle/>
          <a:p>
            <a:pPr marL="0" indent="0">
              <a:buNone/>
            </a:pPr>
            <a:r>
              <a:rPr lang="en-US" sz="2600" b="1" dirty="0"/>
              <a:t>Principle</a:t>
            </a:r>
          </a:p>
          <a:p>
            <a:pPr marL="342900" indent="-342900">
              <a:buAutoNum type="arabicPeriod"/>
            </a:pPr>
            <a:r>
              <a:rPr lang="en-US" dirty="0"/>
              <a:t>Safety</a:t>
            </a:r>
          </a:p>
          <a:p>
            <a:pPr marL="342900" indent="-342900">
              <a:buAutoNum type="arabicPeriod"/>
            </a:pPr>
            <a:r>
              <a:rPr lang="en-US" dirty="0"/>
              <a:t>Trustworthy and Transparency</a:t>
            </a:r>
          </a:p>
          <a:p>
            <a:pPr marL="342900" indent="-342900">
              <a:buAutoNum type="arabicPeriod"/>
            </a:pPr>
            <a:r>
              <a:rPr lang="en-US" dirty="0"/>
              <a:t>Peer Support</a:t>
            </a:r>
          </a:p>
          <a:p>
            <a:pPr marL="342900" indent="-342900">
              <a:buAutoNum type="arabicPeriod"/>
            </a:pPr>
            <a:r>
              <a:rPr lang="en-US" dirty="0"/>
              <a:t>Collaboration and Mutuality</a:t>
            </a:r>
          </a:p>
          <a:p>
            <a:pPr marL="342900" indent="-342900">
              <a:buAutoNum type="arabicPeriod"/>
            </a:pPr>
            <a:r>
              <a:rPr lang="en-US" dirty="0"/>
              <a:t>Empowerment, Voice and Choice </a:t>
            </a:r>
          </a:p>
          <a:p>
            <a:pPr marL="342900" indent="-342900">
              <a:buAutoNum type="arabicPeriod"/>
            </a:pPr>
            <a:r>
              <a:rPr lang="en-US" dirty="0"/>
              <a:t>Cultural, Historical and Gender Issues</a:t>
            </a:r>
          </a:p>
          <a:p>
            <a:pPr marL="342900" indent="-342900">
              <a:buAutoNum type="arabicPeriod"/>
            </a:pPr>
            <a:endParaRPr lang="en-US" dirty="0"/>
          </a:p>
        </p:txBody>
      </p:sp>
      <p:sp>
        <p:nvSpPr>
          <p:cNvPr id="9" name="Content Placeholder 8"/>
          <p:cNvSpPr>
            <a:spLocks noGrp="1"/>
          </p:cNvSpPr>
          <p:nvPr>
            <p:ph idx="13"/>
          </p:nvPr>
        </p:nvSpPr>
        <p:spPr>
          <a:xfrm>
            <a:off x="3693695" y="1034074"/>
            <a:ext cx="5522976" cy="5791200"/>
          </a:xfrm>
        </p:spPr>
        <p:txBody>
          <a:bodyPr>
            <a:noAutofit/>
          </a:bodyPr>
          <a:lstStyle/>
          <a:p>
            <a:pPr marL="0" indent="0">
              <a:buNone/>
            </a:pPr>
            <a:r>
              <a:rPr lang="en-US" sz="2600" b="1" dirty="0"/>
              <a:t>Application In Schools</a:t>
            </a:r>
          </a:p>
          <a:p>
            <a:pPr marL="342900" indent="-342900">
              <a:buFont typeface="Arial" panose="020B0604020202020204" pitchFamily="34" charset="0"/>
              <a:buAutoNum type="arabicPeriod"/>
            </a:pPr>
            <a:r>
              <a:rPr lang="en-US" dirty="0" smtClean="0"/>
              <a:t>Safe, Predictable, Positive School Environment </a:t>
            </a:r>
          </a:p>
          <a:p>
            <a:pPr marL="342900" indent="-342900">
              <a:buFont typeface="Arial" panose="020B0604020202020204" pitchFamily="34" charset="0"/>
              <a:buAutoNum type="arabicPeriod"/>
            </a:pPr>
            <a:r>
              <a:rPr lang="en-US" dirty="0" smtClean="0"/>
              <a:t>Building the Collective Capacity of Staff, Students, and Families</a:t>
            </a:r>
            <a:endParaRPr lang="en-US" dirty="0"/>
          </a:p>
          <a:p>
            <a:pPr marL="342900" indent="-342900">
              <a:buAutoNum type="arabicPeriod"/>
            </a:pPr>
            <a:r>
              <a:rPr lang="en-US" dirty="0" smtClean="0"/>
              <a:t>Valuing Relationships</a:t>
            </a:r>
            <a:r>
              <a:rPr lang="en-US" dirty="0"/>
              <a:t>, P</a:t>
            </a:r>
            <a:r>
              <a:rPr lang="en-US" dirty="0" smtClean="0"/>
              <a:t>artnering with Families and the Community</a:t>
            </a:r>
            <a:endParaRPr lang="en-US" dirty="0"/>
          </a:p>
          <a:p>
            <a:pPr marL="342900" indent="-342900">
              <a:buAutoNum type="arabicPeriod"/>
            </a:pPr>
            <a:r>
              <a:rPr lang="en-US" dirty="0" smtClean="0"/>
              <a:t>Child Centered Tiered Supports </a:t>
            </a:r>
            <a:r>
              <a:rPr lang="en-US" dirty="0"/>
              <a:t>and </a:t>
            </a:r>
            <a:r>
              <a:rPr lang="en-US" dirty="0" smtClean="0"/>
              <a:t>Mentoring </a:t>
            </a:r>
            <a:r>
              <a:rPr lang="en-US" dirty="0"/>
              <a:t>P</a:t>
            </a:r>
            <a:r>
              <a:rPr lang="en-US" dirty="0" smtClean="0"/>
              <a:t>rograms</a:t>
            </a:r>
            <a:endParaRPr lang="en-US" dirty="0"/>
          </a:p>
          <a:p>
            <a:pPr marL="342900" indent="-342900">
              <a:buAutoNum type="arabicPeriod"/>
            </a:pPr>
            <a:r>
              <a:rPr lang="en-US" dirty="0" smtClean="0"/>
              <a:t>Instructional </a:t>
            </a:r>
            <a:r>
              <a:rPr lang="en-US" dirty="0"/>
              <a:t>D</a:t>
            </a:r>
            <a:r>
              <a:rPr lang="en-US" dirty="0" smtClean="0"/>
              <a:t>iscipline </a:t>
            </a:r>
            <a:r>
              <a:rPr lang="en-US" dirty="0"/>
              <a:t>P</a:t>
            </a:r>
            <a:r>
              <a:rPr lang="en-US" dirty="0" smtClean="0"/>
              <a:t>olicies </a:t>
            </a:r>
            <a:r>
              <a:rPr lang="en-US" dirty="0"/>
              <a:t>that </a:t>
            </a:r>
            <a:r>
              <a:rPr lang="en-US" dirty="0" smtClean="0"/>
              <a:t>Emphasis </a:t>
            </a:r>
            <a:r>
              <a:rPr lang="en-US" dirty="0"/>
              <a:t>R</a:t>
            </a:r>
            <a:r>
              <a:rPr lang="en-US" dirty="0" smtClean="0"/>
              <a:t>estoration </a:t>
            </a:r>
            <a:r>
              <a:rPr lang="en-US" dirty="0"/>
              <a:t>over </a:t>
            </a:r>
            <a:r>
              <a:rPr lang="en-US" dirty="0" smtClean="0"/>
              <a:t>Punishment </a:t>
            </a:r>
            <a:endParaRPr lang="en-US" dirty="0"/>
          </a:p>
          <a:p>
            <a:pPr marL="342900" indent="-342900">
              <a:buAutoNum type="arabicPeriod"/>
            </a:pPr>
            <a:r>
              <a:rPr lang="en-US" dirty="0" smtClean="0"/>
              <a:t>Community Developmental </a:t>
            </a:r>
            <a:r>
              <a:rPr lang="en-US" dirty="0"/>
              <a:t>P</a:t>
            </a:r>
            <a:r>
              <a:rPr lang="en-US" dirty="0" smtClean="0"/>
              <a:t>ractices </a:t>
            </a:r>
            <a:r>
              <a:rPr lang="en-US" dirty="0"/>
              <a:t>such as </a:t>
            </a:r>
            <a:r>
              <a:rPr lang="en-US" dirty="0" smtClean="0"/>
              <a:t>Student </a:t>
            </a:r>
            <a:r>
              <a:rPr lang="en-US" dirty="0"/>
              <a:t>F</a:t>
            </a:r>
            <a:r>
              <a:rPr lang="en-US" dirty="0" smtClean="0"/>
              <a:t>ishbowls</a:t>
            </a:r>
            <a:r>
              <a:rPr lang="en-US" dirty="0"/>
              <a:t>, C</a:t>
            </a:r>
            <a:r>
              <a:rPr lang="en-US" dirty="0" smtClean="0"/>
              <a:t>ircles, and Class Meetings</a:t>
            </a:r>
            <a:endParaRPr lang="en-US" dirty="0"/>
          </a:p>
        </p:txBody>
      </p:sp>
      <p:sp>
        <p:nvSpPr>
          <p:cNvPr id="7" name="Title 6"/>
          <p:cNvSpPr>
            <a:spLocks noGrp="1"/>
          </p:cNvSpPr>
          <p:nvPr>
            <p:ph type="title"/>
          </p:nvPr>
        </p:nvSpPr>
        <p:spPr>
          <a:xfrm>
            <a:off x="192023" y="192024"/>
            <a:ext cx="8647177" cy="521208"/>
          </a:xfrm>
        </p:spPr>
        <p:txBody>
          <a:bodyPr>
            <a:noAutofit/>
          </a:bodyPr>
          <a:lstStyle/>
          <a:p>
            <a:r>
              <a:rPr lang="en-US" sz="3200" dirty="0"/>
              <a:t>Key Principles of Trauma Informed Approaches</a:t>
            </a:r>
          </a:p>
        </p:txBody>
      </p:sp>
      <p:sp>
        <p:nvSpPr>
          <p:cNvPr id="3" name="TextBox 2"/>
          <p:cNvSpPr txBox="1"/>
          <p:nvPr/>
        </p:nvSpPr>
        <p:spPr>
          <a:xfrm>
            <a:off x="-381000" y="5953291"/>
            <a:ext cx="3657600" cy="584775"/>
          </a:xfrm>
          <a:prstGeom prst="rect">
            <a:avLst/>
          </a:prstGeom>
          <a:noFill/>
        </p:spPr>
        <p:txBody>
          <a:bodyPr wrap="square" rtlCol="0">
            <a:spAutoFit/>
          </a:bodyPr>
          <a:lstStyle/>
          <a:p>
            <a:r>
              <a:rPr lang="en-US" sz="3200" dirty="0" smtClean="0"/>
              <a:t>	</a:t>
            </a:r>
            <a:r>
              <a:rPr lang="en-US" dirty="0" smtClean="0"/>
              <a:t>(Adapted from SAMHSA)</a:t>
            </a:r>
            <a:endParaRPr lang="en-US" dirty="0"/>
          </a:p>
        </p:txBody>
      </p:sp>
      <p:pic>
        <p:nvPicPr>
          <p:cNvPr id="1026" name="Picture 2" descr="Image result for preven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932647">
            <a:off x="3654452" y="2632896"/>
            <a:ext cx="5454665" cy="149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80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bwMode="auto">
          <a:xfrm>
            <a:off x="323849" y="1285875"/>
            <a:ext cx="8407893" cy="4369116"/>
          </a:xfrm>
          <a:noFill/>
          <a:ln>
            <a:miter lim="800000"/>
            <a:headEnd/>
            <a:tailEnd/>
          </a:ln>
        </p:spPr>
        <p:txBody>
          <a:bodyPr vert="horz" wrap="square" lIns="91440" tIns="45720" rIns="91440" bIns="45720" numCol="1" anchor="t" anchorCtr="0" compatLnSpc="1">
            <a:prstTxWarp prst="textNoShape">
              <a:avLst/>
            </a:prstTxWarp>
            <a:noAutofit/>
          </a:bodyPr>
          <a:lstStyle/>
          <a:p>
            <a:pPr algn="ctr">
              <a:spcBef>
                <a:spcPts val="1200"/>
              </a:spcBef>
              <a:buFontTx/>
              <a:buNone/>
            </a:pPr>
            <a:r>
              <a:rPr lang="en-US" sz="4200" b="0" dirty="0" smtClean="0">
                <a:latin typeface="Calibri" pitchFamily="34" charset="0"/>
              </a:rPr>
              <a:t>To get to “</a:t>
            </a:r>
            <a:r>
              <a:rPr lang="en-US" sz="4200" b="0" i="1" u="sng" dirty="0" smtClean="0">
                <a:solidFill>
                  <a:schemeClr val="accent2"/>
                </a:solidFill>
                <a:latin typeface="Calibri" pitchFamily="34" charset="0"/>
              </a:rPr>
              <a:t>all</a:t>
            </a:r>
            <a:r>
              <a:rPr lang="en-US" sz="4200" b="0" dirty="0" smtClean="0">
                <a:latin typeface="Calibri" pitchFamily="34" charset="0"/>
              </a:rPr>
              <a:t>”, </a:t>
            </a:r>
            <a:br>
              <a:rPr lang="en-US" sz="4200" b="0" dirty="0" smtClean="0">
                <a:latin typeface="Calibri" pitchFamily="34" charset="0"/>
              </a:rPr>
            </a:br>
            <a:r>
              <a:rPr lang="en-US" sz="4200" b="0" dirty="0" smtClean="0">
                <a:latin typeface="Calibri" pitchFamily="34" charset="0"/>
              </a:rPr>
              <a:t>we must pay attention to “</a:t>
            </a:r>
            <a:r>
              <a:rPr lang="en-US" sz="4200" b="0" i="1" u="sng" dirty="0" smtClean="0">
                <a:solidFill>
                  <a:schemeClr val="accent2"/>
                </a:solidFill>
                <a:latin typeface="Calibri" pitchFamily="34" charset="0"/>
              </a:rPr>
              <a:t>every</a:t>
            </a:r>
            <a:r>
              <a:rPr lang="en-US" sz="4200" b="0" dirty="0" smtClean="0">
                <a:latin typeface="Calibri" pitchFamily="34" charset="0"/>
              </a:rPr>
              <a:t>”. </a:t>
            </a:r>
            <a:br>
              <a:rPr lang="en-US" sz="4200" b="0" dirty="0" smtClean="0">
                <a:latin typeface="Calibri" pitchFamily="34" charset="0"/>
              </a:rPr>
            </a:br>
            <a:r>
              <a:rPr lang="en-US" sz="4200" b="0" dirty="0" smtClean="0">
                <a:latin typeface="Calibri" pitchFamily="34" charset="0"/>
              </a:rPr>
              <a:t> </a:t>
            </a:r>
            <a:br>
              <a:rPr lang="en-US" sz="4200" b="0" dirty="0" smtClean="0">
                <a:latin typeface="Calibri" pitchFamily="34" charset="0"/>
              </a:rPr>
            </a:br>
            <a:r>
              <a:rPr lang="en-US" sz="4200" b="0" dirty="0" smtClean="0">
                <a:latin typeface="Calibri" pitchFamily="34" charset="0"/>
              </a:rPr>
              <a:t>We must pay attention </a:t>
            </a:r>
            <a:br>
              <a:rPr lang="en-US" sz="4200" b="0" dirty="0" smtClean="0">
                <a:latin typeface="Calibri" pitchFamily="34" charset="0"/>
              </a:rPr>
            </a:br>
            <a:r>
              <a:rPr lang="en-US" sz="4200" b="0" dirty="0" smtClean="0">
                <a:latin typeface="Calibri" pitchFamily="34" charset="0"/>
              </a:rPr>
              <a:t>to the “</a:t>
            </a:r>
            <a:r>
              <a:rPr lang="en-US" sz="4200" b="0" i="1" u="sng" dirty="0" smtClean="0">
                <a:solidFill>
                  <a:schemeClr val="accent2"/>
                </a:solidFill>
                <a:latin typeface="Calibri" pitchFamily="34" charset="0"/>
              </a:rPr>
              <a:t>system</a:t>
            </a:r>
            <a:r>
              <a:rPr lang="en-US" sz="4200" b="0" dirty="0" smtClean="0">
                <a:latin typeface="Calibri" pitchFamily="34" charset="0"/>
              </a:rPr>
              <a:t>” first, and </a:t>
            </a:r>
            <a:r>
              <a:rPr lang="en-US" sz="4200" b="0" i="1" dirty="0" smtClean="0">
                <a:latin typeface="Calibri" pitchFamily="34" charset="0"/>
              </a:rPr>
              <a:t>then</a:t>
            </a:r>
            <a:r>
              <a:rPr lang="en-US" sz="4200" b="0" dirty="0" smtClean="0">
                <a:latin typeface="Calibri" pitchFamily="34" charset="0"/>
              </a:rPr>
              <a:t>, </a:t>
            </a:r>
            <a:br>
              <a:rPr lang="en-US" sz="4200" b="0" dirty="0" smtClean="0">
                <a:latin typeface="Calibri" pitchFamily="34" charset="0"/>
              </a:rPr>
            </a:br>
            <a:r>
              <a:rPr lang="en-US" sz="4200" b="0" dirty="0" smtClean="0">
                <a:latin typeface="Calibri" pitchFamily="34" charset="0"/>
              </a:rPr>
              <a:t>we move to small groups and individuals. </a:t>
            </a:r>
          </a:p>
          <a:p>
            <a:pPr>
              <a:buFontTx/>
              <a:buNone/>
            </a:pPr>
            <a:r>
              <a:rPr lang="en-US" sz="4200" b="0" dirty="0">
                <a:latin typeface="Calibri" pitchFamily="34" charset="0"/>
              </a:rPr>
              <a:t>	</a:t>
            </a:r>
            <a:r>
              <a:rPr lang="en-US" sz="4200" b="0" dirty="0" smtClean="0">
                <a:latin typeface="Calibri" pitchFamily="34" charset="0"/>
              </a:rPr>
              <a:t>						</a:t>
            </a:r>
            <a:r>
              <a:rPr lang="en-US" b="0" dirty="0">
                <a:latin typeface="Calibri" pitchFamily="34" charset="0"/>
              </a:rPr>
              <a:t>	</a:t>
            </a:r>
            <a:r>
              <a:rPr lang="en-US" b="0" dirty="0" smtClean="0">
                <a:latin typeface="Calibri" pitchFamily="34" charset="0"/>
              </a:rPr>
              <a:t>-Dave Tilly </a:t>
            </a:r>
          </a:p>
        </p:txBody>
      </p:sp>
      <p:sp>
        <p:nvSpPr>
          <p:cNvPr id="3"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3600" dirty="0" smtClean="0"/>
              <a:t>Focus on the System</a:t>
            </a:r>
          </a:p>
        </p:txBody>
      </p:sp>
    </p:spTree>
    <p:extLst>
      <p:ext uri="{BB962C8B-B14F-4D97-AF65-F5344CB8AC3E}">
        <p14:creationId xmlns:p14="http://schemas.microsoft.com/office/powerpoint/2010/main" val="313267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024" y="1202400"/>
            <a:ext cx="8723376" cy="4512600"/>
          </a:xfrm>
        </p:spPr>
        <p:txBody>
          <a:bodyPr>
            <a:normAutofit/>
          </a:bodyPr>
          <a:lstStyle/>
          <a:p>
            <a:pPr marL="342900" indent="-342900">
              <a:buFont typeface="Arial" panose="020B0604020202020204" pitchFamily="34" charset="0"/>
              <a:buChar char="•"/>
            </a:pPr>
            <a:r>
              <a:rPr lang="en-US" sz="3200" b="0" dirty="0" smtClean="0">
                <a:latin typeface="Cambria" panose="02040503050406030204" pitchFamily="18" charset="0"/>
              </a:rPr>
              <a:t>Gain a foundational understanding of trauma and toxic stress </a:t>
            </a:r>
          </a:p>
          <a:p>
            <a:pPr marL="342900" indent="-342900">
              <a:buFont typeface="Arial" panose="020B0604020202020204" pitchFamily="34" charset="0"/>
              <a:buChar char="•"/>
            </a:pPr>
            <a:r>
              <a:rPr lang="en-US" sz="3200" b="0" dirty="0" smtClean="0">
                <a:latin typeface="Cambria" panose="02040503050406030204" pitchFamily="18" charset="0"/>
              </a:rPr>
              <a:t>Consider how trauma impacts </a:t>
            </a:r>
            <a:r>
              <a:rPr lang="en-US" sz="3200" dirty="0" smtClean="0">
                <a:latin typeface="Cambria" panose="02040503050406030204" pitchFamily="18" charset="0"/>
              </a:rPr>
              <a:t>both staff and students in the learning environment.</a:t>
            </a:r>
          </a:p>
          <a:p>
            <a:pPr marL="342900" lvl="1" indent="-342900">
              <a:spcAft>
                <a:spcPts val="600"/>
              </a:spcAft>
              <a:buClrTx/>
            </a:pPr>
            <a:r>
              <a:rPr lang="en-US" sz="3200" dirty="0" smtClean="0">
                <a:latin typeface="Cambria" panose="02040503050406030204" pitchFamily="18" charset="0"/>
              </a:rPr>
              <a:t>Discover how to integrate trauma informed approaches into existing tiers of supports. </a:t>
            </a:r>
          </a:p>
          <a:p>
            <a:pPr marL="342900" lvl="1" indent="-342900">
              <a:spcAft>
                <a:spcPts val="600"/>
              </a:spcAft>
              <a:buClrTx/>
            </a:pPr>
            <a:r>
              <a:rPr lang="en-US" sz="3200" dirty="0" smtClean="0">
                <a:latin typeface="Cambria" panose="02040503050406030204" pitchFamily="18" charset="0"/>
              </a:rPr>
              <a:t>Increase their awareness about practical interventions, approaches, and strategies for supporting students/staff  at Tier1/Tier 2</a:t>
            </a:r>
          </a:p>
          <a:p>
            <a:endParaRPr lang="en-US" dirty="0"/>
          </a:p>
        </p:txBody>
      </p:sp>
      <p:sp>
        <p:nvSpPr>
          <p:cNvPr id="2" name="Title 1"/>
          <p:cNvSpPr>
            <a:spLocks noGrp="1"/>
          </p:cNvSpPr>
          <p:nvPr>
            <p:ph type="title"/>
          </p:nvPr>
        </p:nvSpPr>
        <p:spPr/>
        <p:txBody>
          <a:bodyPr>
            <a:noAutofit/>
          </a:bodyPr>
          <a:lstStyle/>
          <a:p>
            <a:r>
              <a:rPr lang="en-US" sz="3600" dirty="0" smtClean="0">
                <a:latin typeface="Museo Slab 500"/>
              </a:rPr>
              <a:t>The Learner will...</a:t>
            </a:r>
            <a:endParaRPr lang="en-US" sz="3600" dirty="0">
              <a:latin typeface="Museo Slab 500"/>
            </a:endParaRPr>
          </a:p>
        </p:txBody>
      </p:sp>
      <p:sp>
        <p:nvSpPr>
          <p:cNvPr id="5" name="Footer Placeholder 4"/>
          <p:cNvSpPr>
            <a:spLocks noGrp="1"/>
          </p:cNvSpPr>
          <p:nvPr>
            <p:ph type="ftr" sz="quarter" idx="4294967295"/>
          </p:nvPr>
        </p:nvSpPr>
        <p:spPr>
          <a:xfrm>
            <a:off x="0" y="6492875"/>
            <a:ext cx="3429000" cy="284163"/>
          </a:xfrm>
        </p:spPr>
        <p:txBody>
          <a:bodyPr/>
          <a:lstStyle/>
          <a:p>
            <a:r>
              <a:rPr lang="en-US" dirty="0" smtClean="0"/>
              <a:t>2</a:t>
            </a:r>
            <a:endParaRPr lang="en-US" dirty="0"/>
          </a:p>
        </p:txBody>
      </p:sp>
    </p:spTree>
    <p:extLst>
      <p:ext uri="{BB962C8B-B14F-4D97-AF65-F5344CB8AC3E}">
        <p14:creationId xmlns:p14="http://schemas.microsoft.com/office/powerpoint/2010/main" val="100514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228013" y="6443663"/>
            <a:ext cx="488950" cy="365125"/>
          </a:xfrm>
          <a:prstGeom prst="rect">
            <a:avLst/>
          </a:prstGeom>
        </p:spPr>
        <p:txBody>
          <a:bodyPr/>
          <a:lstStyle/>
          <a:p>
            <a:fld id="{BE85ECA1-B77A-4B6E-BA83-310A01594501}" type="slidenum">
              <a:rPr lang="en-US" smtClean="0"/>
              <a:t>50</a:t>
            </a:fld>
            <a:endParaRPr lang="en-US"/>
          </a:p>
        </p:txBody>
      </p:sp>
      <p:sp>
        <p:nvSpPr>
          <p:cNvPr id="3" name="Title 2"/>
          <p:cNvSpPr>
            <a:spLocks noGrp="1"/>
          </p:cNvSpPr>
          <p:nvPr>
            <p:ph type="title" idx="4294967295"/>
          </p:nvPr>
        </p:nvSpPr>
        <p:spPr>
          <a:xfrm>
            <a:off x="0" y="170303"/>
            <a:ext cx="9144000" cy="1054100"/>
          </a:xfrm>
        </p:spPr>
        <p:txBody>
          <a:bodyPr/>
          <a:lstStyle/>
          <a:p>
            <a:r>
              <a:rPr lang="en-US" sz="3400" dirty="0"/>
              <a:t>Here’s the kind of environment I want for “my” own child (4th grade) </a:t>
            </a:r>
          </a:p>
        </p:txBody>
      </p:sp>
      <p:pic>
        <p:nvPicPr>
          <p:cNvPr id="6" name="Content Placeholder 5"/>
          <p:cNvPicPr>
            <a:picLocks noGrp="1" noChangeAspect="1"/>
          </p:cNvPicPr>
          <p:nvPr>
            <p:ph sz="half" idx="4294967295"/>
          </p:nvPr>
        </p:nvPicPr>
        <p:blipFill rotWithShape="1">
          <a:blip r:embed="rId3" cstate="email">
            <a:extLst>
              <a:ext uri="{28A0092B-C50C-407E-A947-70E740481C1C}">
                <a14:useLocalDpi xmlns:a14="http://schemas.microsoft.com/office/drawing/2010/main" val="0"/>
              </a:ext>
            </a:extLst>
          </a:blip>
          <a:srcRect/>
          <a:stretch/>
        </p:blipFill>
        <p:spPr>
          <a:xfrm>
            <a:off x="1" y="1224403"/>
            <a:ext cx="2971800" cy="5554662"/>
          </a:xfrm>
        </p:spPr>
      </p:pic>
      <p:sp>
        <p:nvSpPr>
          <p:cNvPr id="5" name="Content Placeholder 4"/>
          <p:cNvSpPr>
            <a:spLocks noGrp="1"/>
          </p:cNvSpPr>
          <p:nvPr>
            <p:ph sz="half" idx="4294967295"/>
          </p:nvPr>
        </p:nvSpPr>
        <p:spPr>
          <a:xfrm>
            <a:off x="3330575" y="1655763"/>
            <a:ext cx="5813425" cy="4408487"/>
          </a:xfrm>
        </p:spPr>
        <p:txBody>
          <a:bodyPr>
            <a:normAutofit fontScale="92500" lnSpcReduction="10000"/>
          </a:bodyPr>
          <a:lstStyle/>
          <a:p>
            <a:r>
              <a:rPr lang="en-US" sz="3000" dirty="0"/>
              <a:t>A place that safe and predictable</a:t>
            </a:r>
          </a:p>
          <a:p>
            <a:r>
              <a:rPr lang="en-US" sz="3000" dirty="0"/>
              <a:t>A place where he feels welcomed and valued for who he is</a:t>
            </a:r>
          </a:p>
          <a:p>
            <a:r>
              <a:rPr lang="en-US" sz="3000" dirty="0"/>
              <a:t>A place where he feels like he belongs </a:t>
            </a:r>
          </a:p>
          <a:p>
            <a:r>
              <a:rPr lang="en-US" sz="3000" dirty="0"/>
              <a:t>A place where he develops self-confidence</a:t>
            </a:r>
          </a:p>
          <a:p>
            <a:r>
              <a:rPr lang="en-US" sz="3000" dirty="0"/>
              <a:t>Placed in situations where he feels a sense of accomplishment, self-assuredness, and self-motivation</a:t>
            </a:r>
          </a:p>
          <a:p>
            <a:pPr marL="45720" indent="0">
              <a:buNone/>
            </a:pPr>
            <a:endParaRPr lang="en-US" dirty="0"/>
          </a:p>
        </p:txBody>
      </p:sp>
    </p:spTree>
    <p:extLst>
      <p:ext uri="{BB962C8B-B14F-4D97-AF65-F5344CB8AC3E}">
        <p14:creationId xmlns:p14="http://schemas.microsoft.com/office/powerpoint/2010/main" val="371161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8434" y="247818"/>
            <a:ext cx="7241796" cy="521208"/>
          </a:xfrm>
        </p:spPr>
        <p:txBody>
          <a:bodyPr/>
          <a:lstStyle/>
          <a:p>
            <a:r>
              <a:rPr lang="en-US" dirty="0" smtClean="0"/>
              <a:t>Activity </a:t>
            </a:r>
            <a:r>
              <a:rPr lang="en-US" dirty="0"/>
              <a:t>3</a:t>
            </a:r>
            <a:r>
              <a:rPr lang="en-US" dirty="0" smtClean="0"/>
              <a:t>: Turn, and Talk</a:t>
            </a:r>
            <a:endParaRPr lang="en-US" dirty="0"/>
          </a:p>
        </p:txBody>
      </p:sp>
      <p:pic>
        <p:nvPicPr>
          <p:cNvPr id="6" name="Content Placeholder 4" descr="MP9004394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314" y="2297129"/>
            <a:ext cx="6569916" cy="433208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idx="1"/>
          </p:nvPr>
        </p:nvSpPr>
        <p:spPr>
          <a:xfrm>
            <a:off x="1460809" y="1130675"/>
            <a:ext cx="7493619" cy="5136886"/>
          </a:xfrm>
        </p:spPr>
        <p:txBody>
          <a:bodyPr/>
          <a:lstStyle/>
          <a:p>
            <a:pPr marL="0" indent="0">
              <a:buNone/>
            </a:pPr>
            <a:r>
              <a:rPr lang="en-US" dirty="0">
                <a:latin typeface="Museo Slab 500" pitchFamily="50" charset="0"/>
                <a:ea typeface="ＭＳ Ｐゴシック" pitchFamily="29" charset="-128"/>
                <a:cs typeface="ＭＳ Ｐゴシック" pitchFamily="29" charset="-128"/>
              </a:rPr>
              <a:t>Reflection: What would a positive, encouraging school climate look like? </a:t>
            </a:r>
            <a:endParaRPr lang="en-US" dirty="0"/>
          </a:p>
        </p:txBody>
      </p:sp>
    </p:spTree>
    <p:extLst>
      <p:ext uri="{BB962C8B-B14F-4D97-AF65-F5344CB8AC3E}">
        <p14:creationId xmlns:p14="http://schemas.microsoft.com/office/powerpoint/2010/main" val="13962402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val="0"/>
              </a:ext>
            </a:extLst>
          </a:blip>
          <a:srcRect l="1688" t="1770" r="6347" b="9966"/>
          <a:stretch/>
        </p:blipFill>
        <p:spPr>
          <a:xfrm>
            <a:off x="245108" y="1869268"/>
            <a:ext cx="8808268" cy="4427623"/>
          </a:xfrm>
          <a:prstGeom prst="rect">
            <a:avLst/>
          </a:prstGeom>
        </p:spPr>
      </p:pic>
      <p:sp>
        <p:nvSpPr>
          <p:cNvPr id="3" name="Slide Number Placeholder 2"/>
          <p:cNvSpPr>
            <a:spLocks noGrp="1"/>
          </p:cNvSpPr>
          <p:nvPr>
            <p:ph type="sldNum" sz="quarter" idx="10"/>
          </p:nvPr>
        </p:nvSpPr>
        <p:spPr/>
        <p:txBody>
          <a:bodyPr/>
          <a:lstStyle/>
          <a:p>
            <a:pPr>
              <a:defRPr/>
            </a:pPr>
            <a:fld id="{279BB82B-2E4C-9C44-AE27-5825B3FBE2BA}" type="slidenum">
              <a:rPr lang="en-US" smtClean="0">
                <a:solidFill>
                  <a:prstClr val="black">
                    <a:tint val="75000"/>
                  </a:prstClr>
                </a:solidFill>
              </a:rPr>
              <a:pPr>
                <a:defRPr/>
              </a:pPr>
              <a:t>52</a:t>
            </a:fld>
            <a:endParaRPr lang="en-US" dirty="0">
              <a:solidFill>
                <a:prstClr val="black">
                  <a:tint val="75000"/>
                </a:prstClr>
              </a:solidFill>
            </a:endParaRPr>
          </a:p>
        </p:txBody>
      </p:sp>
      <p:sp>
        <p:nvSpPr>
          <p:cNvPr id="9" name="Title 1"/>
          <p:cNvSpPr>
            <a:spLocks noGrp="1"/>
          </p:cNvSpPr>
          <p:nvPr>
            <p:ph type="title" idx="4294967295"/>
          </p:nvPr>
        </p:nvSpPr>
        <p:spPr>
          <a:xfrm>
            <a:off x="0" y="7938"/>
            <a:ext cx="8229600" cy="1143000"/>
          </a:xfrm>
          <a:noFill/>
        </p:spPr>
        <p:txBody>
          <a:bodyPr>
            <a:normAutofit/>
          </a:bodyPr>
          <a:lstStyle/>
          <a:p>
            <a:r>
              <a:rPr lang="en-US" sz="3000" dirty="0"/>
              <a:t>Layered Continuum</a:t>
            </a:r>
            <a:br>
              <a:rPr lang="en-US" sz="3000" dirty="0"/>
            </a:br>
            <a:r>
              <a:rPr lang="en-US" sz="3000" dirty="0"/>
              <a:t>Support Matched to Stakeholders’ Needs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6992" y="1164479"/>
            <a:ext cx="914400" cy="914400"/>
          </a:xfrm>
          <a:prstGeom prst="rect">
            <a:avLst/>
          </a:prstGeom>
        </p:spPr>
      </p:pic>
      <p:sp>
        <p:nvSpPr>
          <p:cNvPr id="12" name="Rounded Rectangle 34"/>
          <p:cNvSpPr>
            <a:spLocks noChangeArrowheads="1"/>
          </p:cNvSpPr>
          <p:nvPr/>
        </p:nvSpPr>
        <p:spPr bwMode="auto">
          <a:xfrm>
            <a:off x="1284840" y="4299010"/>
            <a:ext cx="6728803" cy="762000"/>
          </a:xfrm>
          <a:prstGeom prst="roundRect">
            <a:avLst>
              <a:gd name="adj" fmla="val 16667"/>
            </a:avLst>
          </a:prstGeom>
          <a:solidFill>
            <a:schemeClr val="accent6">
              <a:lumMod val="60000"/>
              <a:lumOff val="40000"/>
            </a:schemeClr>
          </a:solidFill>
          <a:ln w="9525">
            <a:solidFill>
              <a:schemeClr val="tx1"/>
            </a:solidFill>
            <a:round/>
            <a:headEnd/>
            <a:tailEnd/>
          </a:ln>
        </p:spPr>
        <p:txBody>
          <a:bodyPr anchor="ctr"/>
          <a:lstStyle/>
          <a:p>
            <a:pPr algn="ctr"/>
            <a:r>
              <a:rPr lang="en-US" sz="3600" dirty="0">
                <a:solidFill>
                  <a:srgbClr val="000000"/>
                </a:solidFill>
                <a:latin typeface="Trebuchet MS" panose="020B0603020202020204" pitchFamily="34" charset="0"/>
              </a:rPr>
              <a:t>Label supports…not students</a:t>
            </a:r>
          </a:p>
        </p:txBody>
      </p:sp>
      <p:sp>
        <p:nvSpPr>
          <p:cNvPr id="14" name="Rounded Rectangle 13"/>
          <p:cNvSpPr/>
          <p:nvPr/>
        </p:nvSpPr>
        <p:spPr>
          <a:xfrm>
            <a:off x="52264" y="1305331"/>
            <a:ext cx="5434136" cy="2061323"/>
          </a:xfrm>
          <a:prstGeom prst="roundRect">
            <a:avLst/>
          </a:prstGeom>
          <a:solidFill>
            <a:srgbClr val="0036A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0"/>
              </a:spcBef>
              <a:spcAft>
                <a:spcPts val="1000"/>
              </a:spcAft>
            </a:pPr>
            <a:r>
              <a:rPr lang="en-US" sz="2200" b="1" i="1" dirty="0">
                <a:solidFill>
                  <a:prstClr val="white"/>
                </a:solidFill>
                <a:latin typeface="Trebuchet MS" panose="020B0603020202020204" pitchFamily="34" charset="0"/>
              </a:rPr>
              <a:t>Every student </a:t>
            </a:r>
            <a:r>
              <a:rPr lang="en-US" sz="2200" dirty="0">
                <a:solidFill>
                  <a:prstClr val="white"/>
                </a:solidFill>
                <a:latin typeface="Trebuchet MS" panose="020B0603020202020204" pitchFamily="34" charset="0"/>
              </a:rPr>
              <a:t>= Universal</a:t>
            </a:r>
          </a:p>
          <a:p>
            <a:pPr algn="ctr">
              <a:spcBef>
                <a:spcPts val="1000"/>
              </a:spcBef>
              <a:spcAft>
                <a:spcPts val="1000"/>
              </a:spcAft>
            </a:pPr>
            <a:r>
              <a:rPr lang="en-US" sz="2200" b="1" i="1" dirty="0">
                <a:solidFill>
                  <a:prstClr val="white"/>
                </a:solidFill>
                <a:latin typeface="Trebuchet MS" panose="020B0603020202020204" pitchFamily="34" charset="0"/>
              </a:rPr>
              <a:t>Some</a:t>
            </a:r>
            <a:r>
              <a:rPr lang="en-US" sz="2200" dirty="0">
                <a:solidFill>
                  <a:prstClr val="white"/>
                </a:solidFill>
                <a:latin typeface="Trebuchet MS" panose="020B0603020202020204" pitchFamily="34" charset="0"/>
              </a:rPr>
              <a:t> = Universal + Targeted</a:t>
            </a:r>
          </a:p>
          <a:p>
            <a:pPr algn="ctr">
              <a:spcBef>
                <a:spcPts val="1000"/>
              </a:spcBef>
              <a:spcAft>
                <a:spcPts val="1000"/>
              </a:spcAft>
            </a:pPr>
            <a:r>
              <a:rPr lang="en-US" sz="2200" b="1" i="1" dirty="0">
                <a:solidFill>
                  <a:prstClr val="white"/>
                </a:solidFill>
                <a:latin typeface="Trebuchet MS" panose="020B0603020202020204" pitchFamily="34" charset="0"/>
              </a:rPr>
              <a:t>Few</a:t>
            </a:r>
            <a:r>
              <a:rPr lang="en-US" sz="2200" dirty="0">
                <a:solidFill>
                  <a:prstClr val="white"/>
                </a:solidFill>
                <a:latin typeface="Trebuchet MS" panose="020B0603020202020204" pitchFamily="34" charset="0"/>
              </a:rPr>
              <a:t> = Universal + Targeted + Intensive</a:t>
            </a:r>
          </a:p>
        </p:txBody>
      </p:sp>
    </p:spTree>
    <p:extLst>
      <p:ext uri="{BB962C8B-B14F-4D97-AF65-F5344CB8AC3E}">
        <p14:creationId xmlns:p14="http://schemas.microsoft.com/office/powerpoint/2010/main" val="140795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1"/>
          <p:cNvSpPr txBox="1">
            <a:spLocks noChangeArrowheads="1"/>
          </p:cNvSpPr>
          <p:nvPr/>
        </p:nvSpPr>
        <p:spPr bwMode="auto">
          <a:xfrm>
            <a:off x="4431632" y="762000"/>
            <a:ext cx="4038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dirty="0" smtClean="0">
                <a:solidFill>
                  <a:srgbClr val="005480"/>
                </a:solidFill>
                <a:latin typeface="Georgia" pitchFamily="18" charset="0"/>
              </a:rPr>
              <a:t>Proactive</a:t>
            </a:r>
            <a:endParaRPr lang="en-US" sz="4400" b="1" dirty="0">
              <a:solidFill>
                <a:srgbClr val="005480"/>
              </a:solidFill>
              <a:latin typeface="Georgia" pitchFamily="18" charset="0"/>
            </a:endParaRPr>
          </a:p>
        </p:txBody>
      </p:sp>
      <p:sp>
        <p:nvSpPr>
          <p:cNvPr id="4" name="TextBox 32"/>
          <p:cNvSpPr txBox="1">
            <a:spLocks noChangeArrowheads="1"/>
          </p:cNvSpPr>
          <p:nvPr/>
        </p:nvSpPr>
        <p:spPr bwMode="auto">
          <a:xfrm>
            <a:off x="1092553" y="774045"/>
            <a:ext cx="26597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dirty="0" smtClean="0">
                <a:solidFill>
                  <a:srgbClr val="005480"/>
                </a:solidFill>
                <a:latin typeface="Georgia" pitchFamily="18" charset="0"/>
              </a:rPr>
              <a:t>Reactive</a:t>
            </a:r>
            <a:endParaRPr lang="en-US" sz="4400" b="1" dirty="0">
              <a:solidFill>
                <a:srgbClr val="005480"/>
              </a:solidFill>
              <a:latin typeface="Georgia" pitchFamily="18" charset="0"/>
            </a:endParaRPr>
          </a:p>
        </p:txBody>
      </p:sp>
      <p:sp>
        <p:nvSpPr>
          <p:cNvPr id="5" name="AutoShape 3"/>
          <p:cNvSpPr>
            <a:spLocks noChangeArrowheads="1"/>
          </p:cNvSpPr>
          <p:nvPr/>
        </p:nvSpPr>
        <p:spPr bwMode="ltGray">
          <a:xfrm>
            <a:off x="3742530" y="1598984"/>
            <a:ext cx="5096669" cy="4801816"/>
          </a:xfrm>
          <a:prstGeom prst="flowChartMerge">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6200000" scaled="1"/>
            <a:tileRect/>
          </a:gradFill>
          <a:ln w="9525">
            <a:solidFill>
              <a:schemeClr val="tx1"/>
            </a:solidFill>
            <a:miter lim="800000"/>
            <a:headEnd/>
            <a:tailEnd/>
          </a:ln>
          <a:effectLst/>
          <a:scene3d>
            <a:camera prst="orthographicFront"/>
            <a:lightRig rig="threePt" dir="t"/>
          </a:scene3d>
          <a:sp3d>
            <a:bevelT/>
          </a:sp3d>
        </p:spPr>
        <p:txBody>
          <a:bodyPr wrap="none" anchor="ctr"/>
          <a:lstStyle/>
          <a:p>
            <a:pPr>
              <a:defRPr/>
            </a:pPr>
            <a:endParaRPr lang="en-US" dirty="0">
              <a:solidFill>
                <a:prstClr val="black"/>
              </a:solidFill>
              <a:latin typeface="Georgia" pitchFamily="18" charset="0"/>
            </a:endParaRPr>
          </a:p>
        </p:txBody>
      </p:sp>
      <p:sp>
        <p:nvSpPr>
          <p:cNvPr id="6" name="AutoShape 17"/>
          <p:cNvSpPr>
            <a:spLocks noChangeArrowheads="1"/>
          </p:cNvSpPr>
          <p:nvPr/>
        </p:nvSpPr>
        <p:spPr bwMode="ltGray">
          <a:xfrm flipV="1">
            <a:off x="152400" y="1583450"/>
            <a:ext cx="4876800" cy="4817350"/>
          </a:xfrm>
          <a:prstGeom prst="flowChartMerge">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5400000" scaled="1"/>
            <a:tileRect/>
          </a:gradFill>
          <a:ln w="9525">
            <a:solidFill>
              <a:schemeClr val="tx1"/>
            </a:solidFill>
            <a:miter lim="800000"/>
            <a:headEnd/>
            <a:tailEnd/>
          </a:ln>
          <a:scene3d>
            <a:camera prst="orthographicFront"/>
            <a:lightRig rig="threePt" dir="t"/>
          </a:scene3d>
          <a:sp3d>
            <a:bevelT/>
          </a:sp3d>
        </p:spPr>
        <p:txBody>
          <a:bodyPr rot="10800000" wrap="none" anchor="ctr"/>
          <a:lstStyle/>
          <a:p>
            <a:endParaRPr lang="en-US">
              <a:solidFill>
                <a:srgbClr val="000000"/>
              </a:solidFill>
              <a:latin typeface="Georgia" pitchFamily="18" charset="0"/>
            </a:endParaRPr>
          </a:p>
        </p:txBody>
      </p:sp>
      <p:sp>
        <p:nvSpPr>
          <p:cNvPr id="11" name="Text Box 29"/>
          <p:cNvSpPr txBox="1">
            <a:spLocks noChangeArrowheads="1"/>
          </p:cNvSpPr>
          <p:nvPr/>
        </p:nvSpPr>
        <p:spPr bwMode="auto">
          <a:xfrm>
            <a:off x="1143000" y="5562600"/>
            <a:ext cx="32178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3600" b="1" dirty="0"/>
              <a:t>TIME AWAY</a:t>
            </a:r>
          </a:p>
        </p:txBody>
      </p:sp>
      <p:sp>
        <p:nvSpPr>
          <p:cNvPr id="12" name="Text Box 30"/>
          <p:cNvSpPr txBox="1">
            <a:spLocks noChangeArrowheads="1"/>
          </p:cNvSpPr>
          <p:nvPr/>
        </p:nvSpPr>
        <p:spPr bwMode="auto">
          <a:xfrm>
            <a:off x="1263283" y="4638020"/>
            <a:ext cx="275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2800" b="1" dirty="0"/>
              <a:t>CORRECTION</a:t>
            </a:r>
          </a:p>
        </p:txBody>
      </p:sp>
      <p:sp>
        <p:nvSpPr>
          <p:cNvPr id="13" name="Text Box 28"/>
          <p:cNvSpPr txBox="1">
            <a:spLocks noChangeArrowheads="1"/>
          </p:cNvSpPr>
          <p:nvPr/>
        </p:nvSpPr>
        <p:spPr bwMode="auto">
          <a:xfrm>
            <a:off x="1747837" y="3506217"/>
            <a:ext cx="1685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2400" b="1" dirty="0"/>
              <a:t>PRAISE</a:t>
            </a:r>
          </a:p>
        </p:txBody>
      </p:sp>
      <p:sp>
        <p:nvSpPr>
          <p:cNvPr id="14" name="Text Box 27"/>
          <p:cNvSpPr txBox="1">
            <a:spLocks noChangeArrowheads="1"/>
          </p:cNvSpPr>
          <p:nvPr/>
        </p:nvSpPr>
        <p:spPr bwMode="auto">
          <a:xfrm>
            <a:off x="1701091" y="2645465"/>
            <a:ext cx="19381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1600" b="1" dirty="0"/>
              <a:t>PRO-ACTIVE</a:t>
            </a:r>
          </a:p>
        </p:txBody>
      </p:sp>
      <p:sp>
        <p:nvSpPr>
          <p:cNvPr id="15" name="Text Box 4"/>
          <p:cNvSpPr txBox="1">
            <a:spLocks noChangeArrowheads="1"/>
          </p:cNvSpPr>
          <p:nvPr/>
        </p:nvSpPr>
        <p:spPr bwMode="auto">
          <a:xfrm>
            <a:off x="4902570" y="2044853"/>
            <a:ext cx="2951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3600" b="1" dirty="0"/>
              <a:t>PROACTIVE</a:t>
            </a:r>
          </a:p>
        </p:txBody>
      </p:sp>
      <p:sp>
        <p:nvSpPr>
          <p:cNvPr id="16" name="Text Box 5"/>
          <p:cNvSpPr txBox="1">
            <a:spLocks noChangeArrowheads="1"/>
          </p:cNvSpPr>
          <p:nvPr/>
        </p:nvSpPr>
        <p:spPr bwMode="auto">
          <a:xfrm>
            <a:off x="5405837" y="3213829"/>
            <a:ext cx="168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2800" b="1" dirty="0"/>
              <a:t>PRAISE</a:t>
            </a:r>
          </a:p>
        </p:txBody>
      </p:sp>
      <p:sp>
        <p:nvSpPr>
          <p:cNvPr id="17" name="Text Box 7"/>
          <p:cNvSpPr txBox="1">
            <a:spLocks noChangeArrowheads="1"/>
          </p:cNvSpPr>
          <p:nvPr/>
        </p:nvSpPr>
        <p:spPr bwMode="auto">
          <a:xfrm>
            <a:off x="4944634" y="4216330"/>
            <a:ext cx="2692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2400" b="1" dirty="0"/>
              <a:t>CORRECTION</a:t>
            </a:r>
          </a:p>
        </p:txBody>
      </p:sp>
      <p:sp>
        <p:nvSpPr>
          <p:cNvPr id="18" name="Text Box 6"/>
          <p:cNvSpPr txBox="1">
            <a:spLocks noChangeArrowheads="1"/>
          </p:cNvSpPr>
          <p:nvPr/>
        </p:nvSpPr>
        <p:spPr bwMode="auto">
          <a:xfrm>
            <a:off x="5647926" y="5158680"/>
            <a:ext cx="1285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cs typeface="Arial" charset="0"/>
              </a:defRPr>
            </a:lvl1pPr>
            <a:lvl2pPr marL="742950" indent="-285750" eaLnBrk="0" hangingPunct="0">
              <a:defRPr sz="4400">
                <a:solidFill>
                  <a:schemeClr val="tx1"/>
                </a:solidFill>
                <a:latin typeface="Tahoma" pitchFamily="34" charset="0"/>
                <a:cs typeface="Arial" charset="0"/>
              </a:defRPr>
            </a:lvl2pPr>
            <a:lvl3pPr marL="1143000" indent="-228600" eaLnBrk="0" hangingPunct="0">
              <a:defRPr sz="4400">
                <a:solidFill>
                  <a:schemeClr val="tx1"/>
                </a:solidFill>
                <a:latin typeface="Tahoma" pitchFamily="34" charset="0"/>
                <a:cs typeface="Arial" charset="0"/>
              </a:defRPr>
            </a:lvl3pPr>
            <a:lvl4pPr marL="1600200" indent="-228600" eaLnBrk="0" hangingPunct="0">
              <a:defRPr sz="4400">
                <a:solidFill>
                  <a:schemeClr val="tx1"/>
                </a:solidFill>
                <a:latin typeface="Tahoma" pitchFamily="34" charset="0"/>
                <a:cs typeface="Arial" charset="0"/>
              </a:defRPr>
            </a:lvl4pPr>
            <a:lvl5pPr marL="2057400" indent="-228600" eaLnBrk="0" hangingPunct="0">
              <a:defRPr sz="4400">
                <a:solidFill>
                  <a:schemeClr val="tx1"/>
                </a:solidFill>
                <a:latin typeface="Tahoma" pitchFamily="34" charset="0"/>
                <a:cs typeface="Arial" charset="0"/>
              </a:defRPr>
            </a:lvl5pPr>
            <a:lvl6pPr marL="2514600" indent="-228600" eaLnBrk="0" fontAlgn="base" hangingPunct="0">
              <a:spcBef>
                <a:spcPct val="0"/>
              </a:spcBef>
              <a:spcAft>
                <a:spcPct val="0"/>
              </a:spcAft>
              <a:defRPr sz="4400">
                <a:solidFill>
                  <a:schemeClr val="tx1"/>
                </a:solidFill>
                <a:latin typeface="Tahoma" pitchFamily="34" charset="0"/>
                <a:cs typeface="Arial" charset="0"/>
              </a:defRPr>
            </a:lvl6pPr>
            <a:lvl7pPr marL="2971800" indent="-228600" eaLnBrk="0" fontAlgn="base" hangingPunct="0">
              <a:spcBef>
                <a:spcPct val="0"/>
              </a:spcBef>
              <a:spcAft>
                <a:spcPct val="0"/>
              </a:spcAft>
              <a:defRPr sz="4400">
                <a:solidFill>
                  <a:schemeClr val="tx1"/>
                </a:solidFill>
                <a:latin typeface="Tahoma" pitchFamily="34" charset="0"/>
                <a:cs typeface="Arial" charset="0"/>
              </a:defRPr>
            </a:lvl7pPr>
            <a:lvl8pPr marL="3429000" indent="-228600" eaLnBrk="0" fontAlgn="base" hangingPunct="0">
              <a:spcBef>
                <a:spcPct val="0"/>
              </a:spcBef>
              <a:spcAft>
                <a:spcPct val="0"/>
              </a:spcAft>
              <a:defRPr sz="4400">
                <a:solidFill>
                  <a:schemeClr val="tx1"/>
                </a:solidFill>
                <a:latin typeface="Tahoma" pitchFamily="34" charset="0"/>
                <a:cs typeface="Arial" charset="0"/>
              </a:defRPr>
            </a:lvl8pPr>
            <a:lvl9pPr marL="3886200" indent="-228600" eaLnBrk="0" fontAlgn="base" hangingPunct="0">
              <a:spcBef>
                <a:spcPct val="0"/>
              </a:spcBef>
              <a:spcAft>
                <a:spcPct val="0"/>
              </a:spcAft>
              <a:defRPr sz="4400">
                <a:solidFill>
                  <a:schemeClr val="tx1"/>
                </a:solidFill>
                <a:latin typeface="Tahoma" pitchFamily="34" charset="0"/>
                <a:cs typeface="Arial" charset="0"/>
              </a:defRPr>
            </a:lvl9pPr>
          </a:lstStyle>
          <a:p>
            <a:pPr algn="ctr" eaLnBrk="1" hangingPunct="1">
              <a:spcBef>
                <a:spcPct val="50000"/>
              </a:spcBef>
            </a:pPr>
            <a:r>
              <a:rPr lang="en-US" altLang="en-US" sz="1600" b="1" dirty="0"/>
              <a:t>TIME AWAY</a:t>
            </a:r>
          </a:p>
        </p:txBody>
      </p:sp>
      <p:sp>
        <p:nvSpPr>
          <p:cNvPr id="2" name="TextBox 1"/>
          <p:cNvSpPr txBox="1"/>
          <p:nvPr/>
        </p:nvSpPr>
        <p:spPr>
          <a:xfrm>
            <a:off x="6821623" y="6082806"/>
            <a:ext cx="2514201" cy="369332"/>
          </a:xfrm>
          <a:prstGeom prst="rect">
            <a:avLst/>
          </a:prstGeom>
          <a:noFill/>
        </p:spPr>
        <p:txBody>
          <a:bodyPr wrap="square" rtlCol="0">
            <a:spAutoFit/>
          </a:bodyPr>
          <a:lstStyle/>
          <a:p>
            <a:r>
              <a:rPr lang="en-US" dirty="0" smtClean="0"/>
              <a:t>Boys Town WMS</a:t>
            </a:r>
            <a:endParaRPr lang="en-US" dirty="0"/>
          </a:p>
        </p:txBody>
      </p:sp>
      <p:sp>
        <p:nvSpPr>
          <p:cNvPr id="7" name="Title 6"/>
          <p:cNvSpPr>
            <a:spLocks noGrp="1"/>
          </p:cNvSpPr>
          <p:nvPr>
            <p:ph type="title"/>
          </p:nvPr>
        </p:nvSpPr>
        <p:spPr/>
        <p:txBody>
          <a:bodyPr>
            <a:noAutofit/>
          </a:bodyPr>
          <a:lstStyle/>
          <a:p>
            <a:r>
              <a:rPr lang="en-US" sz="3600" dirty="0" smtClean="0"/>
              <a:t>Proactive, Positive and Instructional</a:t>
            </a:r>
            <a:endParaRPr lang="en-US" sz="3600" dirty="0"/>
          </a:p>
        </p:txBody>
      </p:sp>
      <p:sp>
        <p:nvSpPr>
          <p:cNvPr id="8" name="Footer Placeholder 7"/>
          <p:cNvSpPr>
            <a:spLocks noGrp="1"/>
          </p:cNvSpPr>
          <p:nvPr>
            <p:ph type="ftr" sz="quarter" idx="4294967295"/>
          </p:nvPr>
        </p:nvSpPr>
        <p:spPr>
          <a:xfrm>
            <a:off x="0" y="6492875"/>
            <a:ext cx="3429000" cy="284163"/>
          </a:xfrm>
        </p:spPr>
        <p:txBody>
          <a:bodyPr/>
          <a:lstStyle/>
          <a:p>
            <a:r>
              <a:rPr lang="en-US" dirty="0" smtClean="0"/>
              <a:t>41</a:t>
            </a:r>
            <a:endParaRPr lang="en-US" dirty="0"/>
          </a:p>
        </p:txBody>
      </p:sp>
    </p:spTree>
    <p:extLst>
      <p:ext uri="{BB962C8B-B14F-4D97-AF65-F5344CB8AC3E}">
        <p14:creationId xmlns:p14="http://schemas.microsoft.com/office/powerpoint/2010/main" val="17388817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ctagon 1"/>
          <p:cNvSpPr/>
          <p:nvPr/>
        </p:nvSpPr>
        <p:spPr>
          <a:xfrm>
            <a:off x="685800" y="2209800"/>
            <a:ext cx="3124200" cy="3048000"/>
          </a:xfrm>
          <a:prstGeom prst="octagon">
            <a:avLst/>
          </a:prstGeom>
          <a:solidFill>
            <a:srgbClr val="DC5A38"/>
          </a:solidFill>
          <a:ln>
            <a:solidFill>
              <a:srgbClr val="DC5A38"/>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dirty="0">
                <a:solidFill>
                  <a:prstClr val="white"/>
                </a:solidFill>
              </a:rPr>
              <a:t>What about the student is causing a problem?</a:t>
            </a:r>
          </a:p>
        </p:txBody>
      </p:sp>
      <p:sp>
        <p:nvSpPr>
          <p:cNvPr id="5" name="Flowchart: Alternate Process 4"/>
          <p:cNvSpPr/>
          <p:nvPr/>
        </p:nvSpPr>
        <p:spPr>
          <a:xfrm>
            <a:off x="5638800" y="1371600"/>
            <a:ext cx="3124200" cy="4800600"/>
          </a:xfrm>
          <a:prstGeom prst="flowChartAlternateProcess">
            <a:avLst/>
          </a:prstGeom>
          <a:solidFill>
            <a:srgbClr val="003876"/>
          </a:solidFill>
          <a:ln>
            <a:noFill/>
          </a:ln>
          <a:effectLst/>
          <a:scene3d>
            <a:camera prst="orthographicFront">
              <a:rot lat="0" lon="0" rev="0"/>
            </a:camera>
            <a:lightRig rig="contrasting" dir="t">
              <a:rot lat="0" lon="0" rev="7800000"/>
            </a:lightRig>
          </a:scene3d>
          <a:sp3d>
            <a:bevelT w="139700" h="139700"/>
          </a:sp3d>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800" dirty="0">
                <a:solidFill>
                  <a:prstClr val="white"/>
                </a:solidFill>
              </a:rPr>
              <a:t>What about the interaction of the </a:t>
            </a:r>
            <a:r>
              <a:rPr lang="en-US" sz="2800" b="1" i="1" dirty="0">
                <a:solidFill>
                  <a:srgbClr val="FFFF00"/>
                </a:solidFill>
              </a:rPr>
              <a:t>curriculum</a:t>
            </a:r>
            <a:r>
              <a:rPr lang="en-US" sz="2800" dirty="0">
                <a:solidFill>
                  <a:srgbClr val="FFFF00"/>
                </a:solidFill>
              </a:rPr>
              <a:t>, </a:t>
            </a:r>
            <a:r>
              <a:rPr lang="en-US" sz="2800" b="1" i="1" dirty="0">
                <a:solidFill>
                  <a:srgbClr val="FFFF00"/>
                </a:solidFill>
              </a:rPr>
              <a:t>instruction</a:t>
            </a:r>
            <a:r>
              <a:rPr lang="en-US" sz="2800" dirty="0">
                <a:solidFill>
                  <a:srgbClr val="FFFF00"/>
                </a:solidFill>
              </a:rPr>
              <a:t>, </a:t>
            </a:r>
            <a:r>
              <a:rPr lang="en-US" sz="2800" b="1" i="1" dirty="0">
                <a:solidFill>
                  <a:srgbClr val="FFFF00"/>
                </a:solidFill>
              </a:rPr>
              <a:t>learners,</a:t>
            </a:r>
            <a:r>
              <a:rPr lang="en-US" sz="2800" dirty="0">
                <a:solidFill>
                  <a:srgbClr val="FFFF00"/>
                </a:solidFill>
              </a:rPr>
              <a:t> and </a:t>
            </a:r>
            <a:r>
              <a:rPr lang="en-US" sz="2800" b="1" i="1" dirty="0">
                <a:solidFill>
                  <a:srgbClr val="FFFF00"/>
                </a:solidFill>
              </a:rPr>
              <a:t>learning environment </a:t>
            </a:r>
            <a:r>
              <a:rPr lang="en-US" sz="2800" dirty="0">
                <a:solidFill>
                  <a:prstClr val="white"/>
                </a:solidFill>
              </a:rPr>
              <a:t>should be</a:t>
            </a:r>
            <a:r>
              <a:rPr lang="en-US" sz="2800" dirty="0">
                <a:solidFill>
                  <a:srgbClr val="FFFF00"/>
                </a:solidFill>
              </a:rPr>
              <a:t> </a:t>
            </a:r>
            <a:r>
              <a:rPr lang="en-US" sz="2800" dirty="0">
                <a:solidFill>
                  <a:prstClr val="white"/>
                </a:solidFill>
              </a:rPr>
              <a:t>altered so that the student(s) will learn?</a:t>
            </a:r>
          </a:p>
        </p:txBody>
      </p:sp>
      <p:sp>
        <p:nvSpPr>
          <p:cNvPr id="6" name="TextBox 5"/>
          <p:cNvSpPr txBox="1"/>
          <p:nvPr/>
        </p:nvSpPr>
        <p:spPr>
          <a:xfrm>
            <a:off x="173631" y="5554225"/>
            <a:ext cx="4393324" cy="46196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400">
                <a:solidFill>
                  <a:schemeClr val="tx1"/>
                </a:solidFill>
                <a:latin typeface="Arial" charset="0"/>
                <a:ea typeface="ＭＳ Ｐゴシック" pitchFamily="-1" charset="-128"/>
              </a:defRPr>
            </a:lvl1pPr>
            <a:lvl2pPr marL="37931725" indent="-37474525" eaLnBrk="0" hangingPunct="0">
              <a:defRPr sz="2400">
                <a:solidFill>
                  <a:schemeClr val="tx1"/>
                </a:solidFill>
                <a:latin typeface="Arial" charset="0"/>
                <a:ea typeface="ＭＳ Ｐゴシック" pitchFamily="-1" charset="-128"/>
              </a:defRPr>
            </a:lvl2pPr>
            <a:lvl3pPr eaLnBrk="0" hangingPunct="0">
              <a:defRPr sz="2400">
                <a:solidFill>
                  <a:schemeClr val="tx1"/>
                </a:solidFill>
                <a:latin typeface="Arial" charset="0"/>
                <a:ea typeface="ＭＳ Ｐゴシック" pitchFamily="-1" charset="-128"/>
              </a:defRPr>
            </a:lvl3pPr>
            <a:lvl4pPr eaLnBrk="0" hangingPunct="0">
              <a:defRPr sz="2400">
                <a:solidFill>
                  <a:schemeClr val="tx1"/>
                </a:solidFill>
                <a:latin typeface="Arial" charset="0"/>
                <a:ea typeface="ＭＳ Ｐゴシック" pitchFamily="-1" charset="-128"/>
              </a:defRPr>
            </a:lvl4pPr>
            <a:lvl5pPr eaLnBrk="0" hangingPunct="0">
              <a:defRPr sz="2400">
                <a:solidFill>
                  <a:schemeClr val="tx1"/>
                </a:solidFill>
                <a:latin typeface="Arial" charset="0"/>
                <a:ea typeface="ＭＳ Ｐゴシック" pitchFamily="-1" charset="-128"/>
              </a:defRPr>
            </a:lvl5pPr>
            <a:lvl6pPr marL="457200" eaLnBrk="0" fontAlgn="base" hangingPunct="0">
              <a:spcBef>
                <a:spcPct val="0"/>
              </a:spcBef>
              <a:spcAft>
                <a:spcPct val="0"/>
              </a:spcAft>
              <a:defRPr sz="2400">
                <a:solidFill>
                  <a:schemeClr val="tx1"/>
                </a:solidFill>
                <a:latin typeface="Arial" charset="0"/>
                <a:ea typeface="ＭＳ Ｐゴシック" pitchFamily="-1" charset="-128"/>
              </a:defRPr>
            </a:lvl6pPr>
            <a:lvl7pPr marL="914400" eaLnBrk="0" fontAlgn="base" hangingPunct="0">
              <a:spcBef>
                <a:spcPct val="0"/>
              </a:spcBef>
              <a:spcAft>
                <a:spcPct val="0"/>
              </a:spcAft>
              <a:defRPr sz="2400">
                <a:solidFill>
                  <a:schemeClr val="tx1"/>
                </a:solidFill>
                <a:latin typeface="Arial" charset="0"/>
                <a:ea typeface="ＭＳ Ｐゴシック" pitchFamily="-1" charset="-128"/>
              </a:defRPr>
            </a:lvl7pPr>
            <a:lvl8pPr marL="1371600" eaLnBrk="0" fontAlgn="base" hangingPunct="0">
              <a:spcBef>
                <a:spcPct val="0"/>
              </a:spcBef>
              <a:spcAft>
                <a:spcPct val="0"/>
              </a:spcAft>
              <a:defRPr sz="2400">
                <a:solidFill>
                  <a:schemeClr val="tx1"/>
                </a:solidFill>
                <a:latin typeface="Arial" charset="0"/>
                <a:ea typeface="ＭＳ Ｐゴシック" pitchFamily="-1" charset="-128"/>
              </a:defRPr>
            </a:lvl8pPr>
            <a:lvl9pPr marL="18288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defRPr/>
            </a:pPr>
            <a:r>
              <a:rPr lang="en-US" dirty="0">
                <a:solidFill>
                  <a:srgbClr val="000000"/>
                </a:solidFill>
                <a:latin typeface="Calibri"/>
              </a:rPr>
              <a:t>This shift alters everything else!</a:t>
            </a:r>
            <a:endParaRPr lang="en-US" sz="1600" dirty="0">
              <a:solidFill>
                <a:srgbClr val="000000"/>
              </a:solidFill>
              <a:latin typeface="Calibri"/>
            </a:endParaRPr>
          </a:p>
        </p:txBody>
      </p:sp>
      <p:sp>
        <p:nvSpPr>
          <p:cNvPr id="7" name="Rectangle 8"/>
          <p:cNvSpPr>
            <a:spLocks noChangeArrowheads="1"/>
          </p:cNvSpPr>
          <p:nvPr/>
        </p:nvSpPr>
        <p:spPr bwMode="auto">
          <a:xfrm>
            <a:off x="73025" y="6459379"/>
            <a:ext cx="3425938" cy="246221"/>
          </a:xfrm>
          <a:prstGeom prst="rect">
            <a:avLst/>
          </a:prstGeom>
          <a:noFill/>
          <a:ln w="9525">
            <a:noFill/>
            <a:miter lim="800000"/>
            <a:headEnd/>
            <a:tailEnd/>
          </a:ln>
        </p:spPr>
        <p:txBody>
          <a:bodyPr wrap="none">
            <a:spAutoFit/>
          </a:bodyPr>
          <a:lstStyle/>
          <a:p>
            <a:r>
              <a:rPr lang="en-US" sz="1000" dirty="0">
                <a:solidFill>
                  <a:srgbClr val="5C6670">
                    <a:lumMod val="50000"/>
                    <a:lumOff val="50000"/>
                  </a:srgbClr>
                </a:solidFill>
                <a:cs typeface="Arial" pitchFamily="34" charset="0"/>
              </a:rPr>
              <a:t>Adapted from </a:t>
            </a:r>
            <a:r>
              <a:rPr lang="en-US" sz="1000" dirty="0" err="1">
                <a:solidFill>
                  <a:srgbClr val="5C6670">
                    <a:lumMod val="50000"/>
                    <a:lumOff val="50000"/>
                  </a:srgbClr>
                </a:solidFill>
                <a:cs typeface="Arial" pitchFamily="34" charset="0"/>
              </a:rPr>
              <a:t>Batsche</a:t>
            </a:r>
            <a:r>
              <a:rPr lang="en-US" sz="1000" dirty="0">
                <a:solidFill>
                  <a:srgbClr val="5C6670">
                    <a:lumMod val="50000"/>
                    <a:lumOff val="50000"/>
                  </a:srgbClr>
                </a:solidFill>
                <a:cs typeface="Arial" pitchFamily="34" charset="0"/>
              </a:rPr>
              <a:t> and Elliott materials (citing Ken Howell)</a:t>
            </a:r>
          </a:p>
        </p:txBody>
      </p:sp>
      <p:sp>
        <p:nvSpPr>
          <p:cNvPr id="9" name="Right Arrow 8"/>
          <p:cNvSpPr/>
          <p:nvPr/>
        </p:nvSpPr>
        <p:spPr bwMode="auto">
          <a:xfrm>
            <a:off x="4038600" y="2971800"/>
            <a:ext cx="1447800" cy="1219200"/>
          </a:xfrm>
          <a:prstGeom prst="rightArrow">
            <a:avLst/>
          </a:prstGeom>
          <a:ln>
            <a:noFill/>
          </a:ln>
          <a:effectLst/>
          <a:scene3d>
            <a:camera prst="orthographicFront">
              <a:rot lat="0" lon="0" rev="0"/>
            </a:camera>
            <a:lightRig rig="contrasting" dir="t">
              <a:rot lat="0" lon="0" rev="7800000"/>
            </a:lightRig>
          </a:scene3d>
          <a:sp3d>
            <a:bevelT w="139700" h="139700"/>
          </a:sp3d>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dirty="0">
                <a:solidFill>
                  <a:prstClr val="white"/>
                </a:solidFill>
              </a:rPr>
              <a:t>Instead</a:t>
            </a:r>
          </a:p>
        </p:txBody>
      </p:sp>
      <p:sp>
        <p:nvSpPr>
          <p:cNvPr id="11" name="Title 10"/>
          <p:cNvSpPr>
            <a:spLocks noGrp="1"/>
          </p:cNvSpPr>
          <p:nvPr>
            <p:ph type="title"/>
          </p:nvPr>
        </p:nvSpPr>
        <p:spPr/>
        <p:txBody>
          <a:bodyPr>
            <a:normAutofit fontScale="90000"/>
          </a:bodyPr>
          <a:lstStyle/>
          <a:p>
            <a:r>
              <a:rPr lang="en-US" sz="4000" dirty="0"/>
              <a:t>A Shift in Thinking</a:t>
            </a:r>
          </a:p>
        </p:txBody>
      </p:sp>
      <p:sp>
        <p:nvSpPr>
          <p:cNvPr id="12" name="Octagon 11"/>
          <p:cNvSpPr/>
          <p:nvPr/>
        </p:nvSpPr>
        <p:spPr>
          <a:xfrm>
            <a:off x="685800" y="2247900"/>
            <a:ext cx="3124200" cy="3048000"/>
          </a:xfrm>
          <a:prstGeom prst="octagon">
            <a:avLst/>
          </a:prstGeom>
          <a:solidFill>
            <a:srgbClr val="DC5A3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4000" dirty="0">
                <a:solidFill>
                  <a:prstClr val="white"/>
                </a:solidFill>
              </a:rPr>
              <a:t>STOP</a:t>
            </a:r>
          </a:p>
        </p:txBody>
      </p:sp>
    </p:spTree>
    <p:extLst>
      <p:ext uri="{BB962C8B-B14F-4D97-AF65-F5344CB8AC3E}">
        <p14:creationId xmlns:p14="http://schemas.microsoft.com/office/powerpoint/2010/main" val="162789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1000"/>
                                        <p:tgtEl>
                                          <p:spTgt spid="2"/>
                                        </p:tgtEl>
                                      </p:cBhvr>
                                    </p:animEffect>
                                  </p:childTnLst>
                                </p:cTn>
                              </p:par>
                            </p:childTnLst>
                          </p:cTn>
                        </p:par>
                        <p:par>
                          <p:cTn id="12" fill="hold">
                            <p:stCondLst>
                              <p:cond delay="3000"/>
                            </p:stCondLst>
                            <p:childTnLst>
                              <p:par>
                                <p:cTn id="13" presetID="37"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ppt_x</p:attrName>
                                        </p:attrNameLst>
                                      </p:cBhvr>
                                      <p:tavLst>
                                        <p:tav tm="0">
                                          <p:val>
                                            <p:strVal val="#ppt_x"/>
                                          </p:val>
                                        </p:tav>
                                        <p:tav tm="100000">
                                          <p:val>
                                            <p:strVal val="#ppt_x"/>
                                          </p:val>
                                        </p:tav>
                                      </p:tavLst>
                                    </p:anim>
                                    <p:anim calcmode="lin" valueType="num">
                                      <p:cBhvr>
                                        <p:cTn id="17" dur="1800" decel="100000" fill="hold"/>
                                        <p:tgtEl>
                                          <p:spTgt spid="5"/>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par>
                          <p:cTn id="19" fill="hold">
                            <p:stCondLst>
                              <p:cond delay="5000"/>
                            </p:stCondLst>
                            <p:childTnLst>
                              <p:par>
                                <p:cTn id="20" presetID="1" presetClass="entr" presetSubtype="0" fill="hold" grpId="0" nodeType="afterEffect">
                                  <p:stCondLst>
                                    <p:cond delay="5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211" y="115085"/>
            <a:ext cx="8760039" cy="6581376"/>
          </a:xfrm>
          <a:prstGeom prst="rect">
            <a:avLst/>
          </a:prstGeom>
        </p:spPr>
      </p:pic>
    </p:spTree>
    <p:extLst>
      <p:ext uri="{BB962C8B-B14F-4D97-AF65-F5344CB8AC3E}">
        <p14:creationId xmlns:p14="http://schemas.microsoft.com/office/powerpoint/2010/main" val="479876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80117" y="1640428"/>
            <a:ext cx="3409648" cy="4406900"/>
          </a:xfrm>
          <a:prstGeom prst="rect">
            <a:avLst/>
          </a:prstGeom>
        </p:spPr>
      </p:pic>
      <p:sp>
        <p:nvSpPr>
          <p:cNvPr id="5" name="Title 4"/>
          <p:cNvSpPr>
            <a:spLocks noGrp="1"/>
          </p:cNvSpPr>
          <p:nvPr>
            <p:ph type="title"/>
          </p:nvPr>
        </p:nvSpPr>
        <p:spPr/>
        <p:txBody>
          <a:bodyPr/>
          <a:lstStyle/>
          <a:p>
            <a:r>
              <a:rPr lang="en-US" dirty="0"/>
              <a:t>Equality VS Equity</a:t>
            </a:r>
          </a:p>
        </p:txBody>
      </p:sp>
      <p:pic>
        <p:nvPicPr>
          <p:cNvPr id="9" name="Content Placeholder 8"/>
          <p:cNvPicPr>
            <a:picLocks noGrp="1" noChangeAspect="1"/>
          </p:cNvPicPr>
          <p:nvPr>
            <p:ph sz="half" idx="4294967295"/>
          </p:nvPr>
        </p:nvPicPr>
        <p:blipFill>
          <a:blip r:embed="rId3" cstate="email">
            <a:extLst>
              <a:ext uri="{28A0092B-C50C-407E-A947-70E740481C1C}">
                <a14:useLocalDpi xmlns:a14="http://schemas.microsoft.com/office/drawing/2010/main" val="0"/>
              </a:ext>
            </a:extLst>
          </a:blip>
          <a:stretch>
            <a:fillRect/>
          </a:stretch>
        </p:blipFill>
        <p:spPr>
          <a:xfrm>
            <a:off x="4859274" y="1640428"/>
            <a:ext cx="3219450" cy="4406900"/>
          </a:xfrm>
          <a:prstGeom prst="rect">
            <a:avLst/>
          </a:prstGeom>
        </p:spPr>
      </p:pic>
      <p:sp>
        <p:nvSpPr>
          <p:cNvPr id="10" name="TextBox 9"/>
          <p:cNvSpPr txBox="1"/>
          <p:nvPr/>
        </p:nvSpPr>
        <p:spPr>
          <a:xfrm>
            <a:off x="1038043" y="5873642"/>
            <a:ext cx="2797176" cy="830997"/>
          </a:xfrm>
          <a:prstGeom prst="rect">
            <a:avLst/>
          </a:prstGeom>
          <a:noFill/>
        </p:spPr>
        <p:txBody>
          <a:bodyPr wrap="none" rtlCol="0">
            <a:spAutoFit/>
          </a:bodyPr>
          <a:lstStyle/>
          <a:p>
            <a:r>
              <a:rPr lang="en-US" sz="4800" b="1" dirty="0">
                <a:solidFill>
                  <a:srgbClr val="FF0000"/>
                </a:solidFill>
                <a:latin typeface="Museo Slab 500" panose="02000000000000000000" pitchFamily="50" charset="0"/>
              </a:rPr>
              <a:t>Equality</a:t>
            </a:r>
          </a:p>
        </p:txBody>
      </p:sp>
      <p:sp>
        <p:nvSpPr>
          <p:cNvPr id="12" name="Rectangle 11"/>
          <p:cNvSpPr/>
          <p:nvPr/>
        </p:nvSpPr>
        <p:spPr>
          <a:xfrm>
            <a:off x="5878042" y="5904421"/>
            <a:ext cx="2074992" cy="769441"/>
          </a:xfrm>
          <a:prstGeom prst="rect">
            <a:avLst/>
          </a:prstGeom>
        </p:spPr>
        <p:txBody>
          <a:bodyPr wrap="none">
            <a:spAutoFit/>
          </a:bodyPr>
          <a:lstStyle/>
          <a:p>
            <a:r>
              <a:rPr lang="en-US" sz="4400" b="1" dirty="0">
                <a:solidFill>
                  <a:srgbClr val="FF0000"/>
                </a:solidFill>
                <a:latin typeface="Museo Slab 500" panose="02000000000000000000" pitchFamily="50" charset="0"/>
              </a:rPr>
              <a:t>Equity</a:t>
            </a:r>
          </a:p>
        </p:txBody>
      </p:sp>
      <p:sp>
        <p:nvSpPr>
          <p:cNvPr id="17" name="TextBox 16"/>
          <p:cNvSpPr txBox="1"/>
          <p:nvPr/>
        </p:nvSpPr>
        <p:spPr>
          <a:xfrm rot="19423432">
            <a:off x="4504000" y="3370403"/>
            <a:ext cx="4483331" cy="707886"/>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b="1" dirty="0">
                <a:solidFill>
                  <a:prstClr val="white"/>
                </a:solidFill>
              </a:rPr>
              <a:t>We Can Do Better</a:t>
            </a:r>
          </a:p>
        </p:txBody>
      </p:sp>
      <p:sp>
        <p:nvSpPr>
          <p:cNvPr id="2" name="&quot;No&quot; Symbol 1"/>
          <p:cNvSpPr/>
          <p:nvPr/>
        </p:nvSpPr>
        <p:spPr>
          <a:xfrm>
            <a:off x="34592" y="1422211"/>
            <a:ext cx="4643748" cy="4603615"/>
          </a:xfrm>
          <a:prstGeom prst="noSmoking">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5735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709862" y="1334294"/>
            <a:ext cx="3724275" cy="4772025"/>
          </a:xfrm>
          <a:prstGeom prst="rect">
            <a:avLst/>
          </a:prstGeom>
        </p:spPr>
      </p:pic>
      <p:sp>
        <p:nvSpPr>
          <p:cNvPr id="3" name="Title 2"/>
          <p:cNvSpPr>
            <a:spLocks noGrp="1"/>
          </p:cNvSpPr>
          <p:nvPr>
            <p:ph type="title"/>
          </p:nvPr>
        </p:nvSpPr>
        <p:spPr/>
        <p:txBody>
          <a:bodyPr/>
          <a:lstStyle/>
          <a:p>
            <a:r>
              <a:rPr lang="en-US" dirty="0"/>
              <a:t>Remove the Barriers</a:t>
            </a:r>
          </a:p>
        </p:txBody>
      </p:sp>
      <p:sp>
        <p:nvSpPr>
          <p:cNvPr id="7" name="TextBox 6"/>
          <p:cNvSpPr txBox="1"/>
          <p:nvPr/>
        </p:nvSpPr>
        <p:spPr>
          <a:xfrm>
            <a:off x="2123352" y="6036346"/>
            <a:ext cx="4922694" cy="830997"/>
          </a:xfrm>
          <a:prstGeom prst="rect">
            <a:avLst/>
          </a:prstGeom>
          <a:noFill/>
        </p:spPr>
        <p:txBody>
          <a:bodyPr wrap="none" rtlCol="0">
            <a:spAutoFit/>
          </a:bodyPr>
          <a:lstStyle/>
          <a:p>
            <a:r>
              <a:rPr lang="en-US" sz="4800" dirty="0">
                <a:solidFill>
                  <a:srgbClr val="FF0000"/>
                </a:solidFill>
              </a:rPr>
              <a:t>Prevention Science</a:t>
            </a:r>
          </a:p>
        </p:txBody>
      </p:sp>
      <p:sp>
        <p:nvSpPr>
          <p:cNvPr id="9" name="TextBox 8"/>
          <p:cNvSpPr txBox="1"/>
          <p:nvPr/>
        </p:nvSpPr>
        <p:spPr>
          <a:xfrm>
            <a:off x="1229913" y="5903493"/>
            <a:ext cx="6683433" cy="830997"/>
          </a:xfrm>
          <a:prstGeom prst="rect">
            <a:avLst/>
          </a:prstGeom>
          <a:noFill/>
        </p:spPr>
        <p:txBody>
          <a:bodyPr wrap="none" rtlCol="0">
            <a:spAutoFit/>
          </a:bodyPr>
          <a:lstStyle/>
          <a:p>
            <a:r>
              <a:rPr lang="en-US" sz="4800" dirty="0">
                <a:solidFill>
                  <a:srgbClr val="FF0000"/>
                </a:solidFill>
              </a:rPr>
              <a:t>Redesign of Environments</a:t>
            </a:r>
          </a:p>
        </p:txBody>
      </p:sp>
      <p:sp>
        <p:nvSpPr>
          <p:cNvPr id="10" name="TextBox 9"/>
          <p:cNvSpPr txBox="1"/>
          <p:nvPr/>
        </p:nvSpPr>
        <p:spPr>
          <a:xfrm>
            <a:off x="2481302" y="5904174"/>
            <a:ext cx="4206793" cy="830997"/>
          </a:xfrm>
          <a:prstGeom prst="rect">
            <a:avLst/>
          </a:prstGeom>
          <a:noFill/>
        </p:spPr>
        <p:txBody>
          <a:bodyPr wrap="none" rtlCol="0">
            <a:spAutoFit/>
          </a:bodyPr>
          <a:lstStyle/>
          <a:p>
            <a:r>
              <a:rPr lang="en-US" sz="4800" dirty="0">
                <a:solidFill>
                  <a:srgbClr val="FF0000"/>
                </a:solidFill>
              </a:rPr>
              <a:t>Systems Change</a:t>
            </a:r>
          </a:p>
        </p:txBody>
      </p:sp>
    </p:spTree>
    <p:extLst>
      <p:ext uri="{BB962C8B-B14F-4D97-AF65-F5344CB8AC3E}">
        <p14:creationId xmlns:p14="http://schemas.microsoft.com/office/powerpoint/2010/main" val="10703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7" grpId="1" build="allAtOnce"/>
      <p:bldP spid="9" grpId="0"/>
      <p:bldP spid="10" grpId="0"/>
      <p:bldP spid="1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336" y="1154018"/>
            <a:ext cx="7886700" cy="5037025"/>
          </a:xfrm>
          <a:prstGeom prst="rect">
            <a:avLst/>
          </a:prstGeom>
        </p:spPr>
        <p:txBody>
          <a:bodyPr>
            <a:normAutofit/>
          </a:bodyPr>
          <a:lstStyle/>
          <a:p>
            <a:pPr marL="0" indent="0" algn="ctr">
              <a:buNone/>
            </a:pPr>
            <a:r>
              <a:rPr lang="en-US" sz="2700" dirty="0"/>
              <a:t/>
            </a:r>
            <a:br>
              <a:rPr lang="en-US" sz="2700" dirty="0"/>
            </a:br>
            <a:r>
              <a:rPr lang="en-US" sz="5400" dirty="0" smtClean="0"/>
              <a:t>Ever-Growing Evidence BASE</a:t>
            </a:r>
            <a:endParaRPr lang="en-US" sz="5400" dirty="0"/>
          </a:p>
        </p:txBody>
      </p:sp>
      <p:pic>
        <p:nvPicPr>
          <p:cNvPr id="2050" name="Picture 2" descr="Image result for growing plan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3797" y="3473374"/>
            <a:ext cx="7088799" cy="235233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19514414">
            <a:off x="3749752" y="2593437"/>
            <a:ext cx="5486139" cy="1315745"/>
          </a:xfrm>
          <a:prstGeom prst="rect">
            <a:avLst/>
          </a:prstGeom>
          <a:noFill/>
        </p:spPr>
        <p:txBody>
          <a:bodyPr wrap="square" lIns="68580" tIns="34290" rIns="68580" bIns="34290">
            <a:spAutoFit/>
          </a:bodyPr>
          <a:lstStyle/>
          <a:p>
            <a:pPr algn="ctr"/>
            <a:r>
              <a:rPr lang="en-US" sz="405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Decreased suspensions and expulsions</a:t>
            </a:r>
            <a:endParaRPr lang="en-US" sz="405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p:txBody>
      </p:sp>
      <p:sp>
        <p:nvSpPr>
          <p:cNvPr id="14" name="Rectangle 13"/>
          <p:cNvSpPr/>
          <p:nvPr/>
        </p:nvSpPr>
        <p:spPr>
          <a:xfrm>
            <a:off x="-113277" y="924730"/>
            <a:ext cx="7257524" cy="1300356"/>
          </a:xfrm>
          <a:prstGeom prst="rect">
            <a:avLst/>
          </a:prstGeom>
          <a:noFill/>
        </p:spPr>
        <p:txBody>
          <a:bodyPr wrap="square" lIns="68580" tIns="34290" rIns="68580" bIns="34290">
            <a:spAutoFit/>
          </a:bodyPr>
          <a:lstStyle/>
          <a:p>
            <a:pPr algn="ctr"/>
            <a:r>
              <a:rPr lang="en-US" sz="4000" b="1" dirty="0" smtClean="0">
                <a:ln w="9525">
                  <a:solidFill>
                    <a:prstClr val="white"/>
                  </a:solidFill>
                  <a:prstDash val="solid"/>
                </a:ln>
                <a:solidFill>
                  <a:srgbClr val="7030A0"/>
                </a:solidFill>
                <a:effectLst>
                  <a:outerShdw blurRad="12700" dist="38100" dir="2700000" algn="tl" rotWithShape="0">
                    <a:srgbClr val="4472C4">
                      <a:lumMod val="60000"/>
                      <a:lumOff val="40000"/>
                    </a:srgbClr>
                  </a:outerShdw>
                </a:effectLst>
              </a:rPr>
              <a:t>Decreased disruptions in the classroom</a:t>
            </a:r>
            <a:endParaRPr lang="en-US" sz="4000" b="1" dirty="0">
              <a:ln w="9525">
                <a:solidFill>
                  <a:prstClr val="white"/>
                </a:solidFill>
                <a:prstDash val="solid"/>
              </a:ln>
              <a:solidFill>
                <a:srgbClr val="7030A0"/>
              </a:solidFill>
              <a:effectLst>
                <a:outerShdw blurRad="12700" dist="38100" dir="2700000" algn="tl" rotWithShape="0">
                  <a:srgbClr val="4472C4">
                    <a:lumMod val="60000"/>
                    <a:lumOff val="40000"/>
                  </a:srgbClr>
                </a:outerShdw>
              </a:effectLst>
            </a:endParaRPr>
          </a:p>
        </p:txBody>
      </p:sp>
      <p:sp>
        <p:nvSpPr>
          <p:cNvPr id="2" name="Title 1"/>
          <p:cNvSpPr>
            <a:spLocks noGrp="1"/>
          </p:cNvSpPr>
          <p:nvPr>
            <p:ph type="title"/>
          </p:nvPr>
        </p:nvSpPr>
        <p:spPr/>
        <p:txBody>
          <a:bodyPr>
            <a:noAutofit/>
          </a:bodyPr>
          <a:lstStyle/>
          <a:p>
            <a:r>
              <a:rPr lang="en-US" dirty="0"/>
              <a:t>PBIS Celebrates 20 Years</a:t>
            </a:r>
            <a:r>
              <a:rPr lang="en-US" dirty="0" smtClean="0"/>
              <a:t>!</a:t>
            </a:r>
            <a:endParaRPr lang="en-US" dirty="0">
              <a:solidFill>
                <a:schemeClr val="tx1"/>
              </a:solidFill>
            </a:endParaRPr>
          </a:p>
        </p:txBody>
      </p:sp>
      <p:sp>
        <p:nvSpPr>
          <p:cNvPr id="5" name="Slide Number Placeholder 4"/>
          <p:cNvSpPr>
            <a:spLocks noGrp="1"/>
          </p:cNvSpPr>
          <p:nvPr>
            <p:ph type="sldNum" sz="quarter" idx="4294967295"/>
          </p:nvPr>
        </p:nvSpPr>
        <p:spPr>
          <a:xfrm>
            <a:off x="7877175" y="6537325"/>
            <a:ext cx="1266825" cy="184150"/>
          </a:xfrm>
        </p:spPr>
        <p:txBody>
          <a:bodyPr/>
          <a:lstStyle/>
          <a:p>
            <a:fld id="{BE85ECA1-B77A-4B6E-BA83-310A01594501}" type="slidenum">
              <a:rPr lang="en-US" smtClean="0">
                <a:solidFill>
                  <a:prstClr val="black">
                    <a:tint val="75000"/>
                  </a:prstClr>
                </a:solidFill>
              </a:rPr>
              <a:pPr/>
              <a:t>58</a:t>
            </a:fld>
            <a:endParaRPr lang="en-US" dirty="0">
              <a:solidFill>
                <a:prstClr val="black">
                  <a:tint val="75000"/>
                </a:prstClr>
              </a:solidFill>
            </a:endParaRPr>
          </a:p>
        </p:txBody>
      </p:sp>
      <p:sp>
        <p:nvSpPr>
          <p:cNvPr id="8" name="Rectangle 7"/>
          <p:cNvSpPr/>
          <p:nvPr/>
        </p:nvSpPr>
        <p:spPr>
          <a:xfrm rot="924353">
            <a:off x="665231" y="3166789"/>
            <a:ext cx="6823599" cy="692497"/>
          </a:xfrm>
          <a:prstGeom prst="rect">
            <a:avLst/>
          </a:prstGeom>
          <a:noFill/>
        </p:spPr>
        <p:txBody>
          <a:bodyPr wrap="none" lIns="68580" tIns="34290" rIns="68580" bIns="34290">
            <a:spAutoFit/>
          </a:bodyPr>
          <a:lstStyle/>
          <a:p>
            <a:pPr algn="ctr"/>
            <a:r>
              <a:rPr lang="en-US" sz="405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Increased Student engagement</a:t>
            </a:r>
            <a:endParaRPr lang="en-US" sz="405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endParaRPr>
          </a:p>
        </p:txBody>
      </p:sp>
      <p:sp>
        <p:nvSpPr>
          <p:cNvPr id="7" name="Rectangle 6"/>
          <p:cNvSpPr/>
          <p:nvPr/>
        </p:nvSpPr>
        <p:spPr>
          <a:xfrm rot="1891171">
            <a:off x="981323" y="3470043"/>
            <a:ext cx="7481215" cy="900246"/>
          </a:xfrm>
          <a:prstGeom prst="rect">
            <a:avLst/>
          </a:prstGeom>
          <a:noFill/>
        </p:spPr>
        <p:txBody>
          <a:bodyPr wrap="none" lIns="68580" tIns="34290" rIns="68580" bIns="34290">
            <a:spAutoFit/>
          </a:bodyPr>
          <a:lstStyle/>
          <a:p>
            <a:pPr algn="ctr"/>
            <a:r>
              <a:rPr lang="en-US" sz="5400" b="1" dirty="0" smtClean="0">
                <a:ln w="0"/>
                <a:solidFill>
                  <a:prstClr val="black">
                    <a:lumMod val="50000"/>
                  </a:prstClr>
                </a:solidFill>
                <a:effectLst>
                  <a:outerShdw blurRad="38100" dist="19050" dir="2700000" algn="tl" rotWithShape="0">
                    <a:prstClr val="black">
                      <a:alpha val="40000"/>
                    </a:prstClr>
                  </a:outerShdw>
                </a:effectLst>
              </a:rPr>
              <a:t>Increased Job satisfaction</a:t>
            </a:r>
            <a:endParaRPr lang="en-US" sz="5400" b="1" dirty="0">
              <a:ln w="0"/>
              <a:solidFill>
                <a:prstClr val="black">
                  <a:lumMod val="50000"/>
                </a:prstClr>
              </a:solidFill>
              <a:effectLst>
                <a:outerShdw blurRad="38100" dist="19050" dir="2700000" algn="tl" rotWithShape="0">
                  <a:prstClr val="black">
                    <a:alpha val="40000"/>
                  </a:prstClr>
                </a:outerShdw>
              </a:effectLst>
            </a:endParaRPr>
          </a:p>
        </p:txBody>
      </p:sp>
      <p:sp>
        <p:nvSpPr>
          <p:cNvPr id="13" name="Rectangle 12"/>
          <p:cNvSpPr/>
          <p:nvPr/>
        </p:nvSpPr>
        <p:spPr>
          <a:xfrm>
            <a:off x="-113277" y="3227669"/>
            <a:ext cx="8388313" cy="692497"/>
          </a:xfrm>
          <a:prstGeom prst="rect">
            <a:avLst/>
          </a:prstGeom>
          <a:noFill/>
        </p:spPr>
        <p:txBody>
          <a:bodyPr wrap="square" lIns="68580" tIns="34290" rIns="68580" bIns="34290">
            <a:spAutoFit/>
          </a:bodyPr>
          <a:lstStyle/>
          <a:p>
            <a:pPr algn="ctr"/>
            <a:r>
              <a:rPr lang="en-US" sz="4050" b="1" dirty="0" smtClean="0">
                <a:ln w="9525">
                  <a:solidFill>
                    <a:prstClr val="white"/>
                  </a:solidFill>
                  <a:prstDash val="solid"/>
                </a:ln>
                <a:solidFill>
                  <a:srgbClr val="FB9807"/>
                </a:solidFill>
                <a:effectLst>
                  <a:outerShdw blurRad="12700" dist="38100" dir="2700000" algn="tl" rotWithShape="0">
                    <a:srgbClr val="4472C4">
                      <a:lumMod val="60000"/>
                      <a:lumOff val="40000"/>
                    </a:srgbClr>
                  </a:outerShdw>
                </a:effectLst>
              </a:rPr>
              <a:t>Increased feelings of safety</a:t>
            </a:r>
            <a:endParaRPr lang="en-US" sz="4050" b="1" dirty="0">
              <a:ln w="9525">
                <a:solidFill>
                  <a:prstClr val="white"/>
                </a:solidFill>
                <a:prstDash val="solid"/>
              </a:ln>
              <a:solidFill>
                <a:srgbClr val="FB9807"/>
              </a:solidFill>
              <a:effectLst>
                <a:outerShdw blurRad="12700" dist="38100" dir="2700000" algn="tl" rotWithShape="0">
                  <a:srgbClr val="4472C4">
                    <a:lumMod val="60000"/>
                    <a:lumOff val="40000"/>
                  </a:srgbClr>
                </a:outerShdw>
              </a:effectLst>
            </a:endParaRPr>
          </a:p>
        </p:txBody>
      </p:sp>
      <p:sp>
        <p:nvSpPr>
          <p:cNvPr id="16" name="Rectangle 15"/>
          <p:cNvSpPr/>
          <p:nvPr/>
        </p:nvSpPr>
        <p:spPr>
          <a:xfrm>
            <a:off x="2470464" y="4960569"/>
            <a:ext cx="5233892" cy="1454244"/>
          </a:xfrm>
          <a:prstGeom prst="rect">
            <a:avLst/>
          </a:prstGeom>
          <a:noFill/>
        </p:spPr>
        <p:txBody>
          <a:bodyPr wrap="square" lIns="68580" tIns="34290" rIns="68580" bIns="34290">
            <a:spAutoFit/>
          </a:bodyPr>
          <a:lstStyle/>
          <a:p>
            <a:pPr algn="ctr"/>
            <a:r>
              <a:rPr lang="en-US" sz="4500" b="1" dirty="0" smtClean="0">
                <a:ln w="9525">
                  <a:solidFill>
                    <a:prstClr val="white"/>
                  </a:solidFill>
                  <a:prstDash val="solid"/>
                </a:ln>
                <a:solidFill>
                  <a:srgbClr val="70AD47">
                    <a:lumMod val="50000"/>
                  </a:srgbClr>
                </a:solidFill>
                <a:effectLst>
                  <a:outerShdw blurRad="12700" dist="38100" dir="2700000" algn="tl" rotWithShape="0">
                    <a:srgbClr val="4472C4">
                      <a:lumMod val="60000"/>
                      <a:lumOff val="40000"/>
                    </a:srgbClr>
                  </a:outerShdw>
                </a:effectLst>
              </a:rPr>
              <a:t>Decreased Office Discipline Referrals</a:t>
            </a:r>
            <a:endParaRPr lang="en-US" sz="4500" b="1" dirty="0">
              <a:ln w="9525">
                <a:solidFill>
                  <a:prstClr val="white"/>
                </a:solidFill>
                <a:prstDash val="solid"/>
              </a:ln>
              <a:solidFill>
                <a:srgbClr val="70AD47">
                  <a:lumMod val="50000"/>
                </a:srgbClr>
              </a:solidFill>
              <a:effectLst>
                <a:outerShdw blurRad="12700" dist="38100" dir="2700000" algn="tl" rotWithShape="0">
                  <a:srgbClr val="4472C4">
                    <a:lumMod val="60000"/>
                    <a:lumOff val="40000"/>
                  </a:srgbClr>
                </a:outerShdw>
              </a:effectLst>
            </a:endParaRPr>
          </a:p>
        </p:txBody>
      </p:sp>
      <p:sp>
        <p:nvSpPr>
          <p:cNvPr id="18" name="Rectangle 17"/>
          <p:cNvSpPr/>
          <p:nvPr/>
        </p:nvSpPr>
        <p:spPr>
          <a:xfrm>
            <a:off x="251429" y="3655113"/>
            <a:ext cx="8425093" cy="1177245"/>
          </a:xfrm>
          <a:prstGeom prst="rect">
            <a:avLst/>
          </a:prstGeom>
          <a:noFill/>
        </p:spPr>
        <p:txBody>
          <a:bodyPr wrap="square" lIns="68580" tIns="34290" rIns="68580" bIns="34290">
            <a:spAutoFit/>
          </a:bodyPr>
          <a:lstStyle/>
          <a:p>
            <a:pPr algn="ctr"/>
            <a:r>
              <a:rPr lang="en-US" sz="3600" b="1" dirty="0" smtClean="0">
                <a:ln w="12700">
                  <a:solidFill>
                    <a:srgbClr val="A5A5A5">
                      <a:lumMod val="50000"/>
                    </a:srgbClr>
                  </a:solidFill>
                  <a:prstDash val="solid"/>
                </a:ln>
                <a:solidFill>
                  <a:srgbClr val="FF0066"/>
                </a:solidFill>
                <a:effectLst>
                  <a:innerShdw blurRad="177800">
                    <a:srgbClr val="A5A5A5">
                      <a:lumMod val="50000"/>
                    </a:srgbClr>
                  </a:innerShdw>
                </a:effectLst>
              </a:rPr>
              <a:t>Decreased time that Administrators spend  on Discipline</a:t>
            </a:r>
            <a:endParaRPr lang="en-US" sz="3600" b="1" dirty="0">
              <a:ln w="12700">
                <a:solidFill>
                  <a:srgbClr val="A5A5A5">
                    <a:lumMod val="50000"/>
                  </a:srgbClr>
                </a:solidFill>
                <a:prstDash val="solid"/>
              </a:ln>
              <a:solidFill>
                <a:srgbClr val="FF0066"/>
              </a:solidFill>
              <a:effectLst>
                <a:innerShdw blurRad="177800">
                  <a:srgbClr val="A5A5A5">
                    <a:lumMod val="50000"/>
                  </a:srgbClr>
                </a:innerShdw>
              </a:effectLst>
            </a:endParaRPr>
          </a:p>
        </p:txBody>
      </p:sp>
      <p:sp>
        <p:nvSpPr>
          <p:cNvPr id="6" name="Rectangle 5"/>
          <p:cNvSpPr/>
          <p:nvPr/>
        </p:nvSpPr>
        <p:spPr>
          <a:xfrm rot="20646961">
            <a:off x="16026" y="4318050"/>
            <a:ext cx="8895897" cy="623248"/>
          </a:xfrm>
          <a:prstGeom prst="rect">
            <a:avLst/>
          </a:prstGeom>
          <a:noFill/>
        </p:spPr>
        <p:txBody>
          <a:bodyPr wrap="none" lIns="68580" tIns="34290" rIns="68580" bIns="34290">
            <a:spAutoFit/>
          </a:bodyPr>
          <a:lstStyle/>
          <a:p>
            <a:pPr algn="ctr"/>
            <a:r>
              <a:rPr lang="en-US" sz="3600" b="1" dirty="0" smtClean="0">
                <a:ln>
                  <a:solidFill>
                    <a:prstClr val="black"/>
                  </a:solidFill>
                </a:ln>
                <a:solidFill>
                  <a:srgbClr val="00B050"/>
                </a:solidFill>
                <a:effectLst>
                  <a:outerShdw blurRad="38100" dist="19050" dir="2700000" algn="tl" rotWithShape="0">
                    <a:prstClr val="black">
                      <a:lumMod val="50000"/>
                      <a:alpha val="40000"/>
                    </a:prstClr>
                  </a:outerShdw>
                </a:effectLst>
              </a:rPr>
              <a:t>Closing achievement Gap for Students on IEPs</a:t>
            </a:r>
            <a:endParaRPr lang="en-US" sz="3600" b="1" dirty="0">
              <a:ln>
                <a:solidFill>
                  <a:prstClr val="black"/>
                </a:solidFill>
              </a:ln>
              <a:solidFill>
                <a:srgbClr val="00B050"/>
              </a:solidFill>
              <a:effectLst>
                <a:outerShdw blurRad="38100" dist="19050" dir="2700000" algn="tl" rotWithShape="0">
                  <a:prstClr val="black">
                    <a:lumMod val="50000"/>
                    <a:alpha val="40000"/>
                  </a:prstClr>
                </a:outerShdw>
              </a:effectLst>
            </a:endParaRPr>
          </a:p>
        </p:txBody>
      </p:sp>
      <p:sp>
        <p:nvSpPr>
          <p:cNvPr id="19" name="TextBox 18"/>
          <p:cNvSpPr txBox="1"/>
          <p:nvPr/>
        </p:nvSpPr>
        <p:spPr>
          <a:xfrm rot="19743531">
            <a:off x="-264412" y="2743479"/>
            <a:ext cx="9192196" cy="1015663"/>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6000" b="1" dirty="0">
                <a:solidFill>
                  <a:srgbClr val="663B20"/>
                </a:solidFill>
              </a:rPr>
              <a:t>Positive Culture and Climate</a:t>
            </a:r>
          </a:p>
        </p:txBody>
      </p:sp>
    </p:spTree>
    <p:extLst>
      <p:ext uri="{BB962C8B-B14F-4D97-AF65-F5344CB8AC3E}">
        <p14:creationId xmlns:p14="http://schemas.microsoft.com/office/powerpoint/2010/main" val="68890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heel(1)">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8" grpId="0"/>
      <p:bldP spid="7" grpId="0"/>
      <p:bldP spid="13" grpId="0"/>
      <p:bldP spid="16" grpId="0"/>
      <p:bldP spid="18" grpId="0"/>
      <p:bldP spid="6" grpId="0"/>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E85ECA1-B77A-4B6E-BA83-310A01594501}" type="slidenum">
              <a:rPr lang="en-US" smtClean="0"/>
              <a:t>59</a:t>
            </a:fld>
            <a:endParaRPr lang="en-US" dirty="0"/>
          </a:p>
        </p:txBody>
      </p:sp>
      <p:sp>
        <p:nvSpPr>
          <p:cNvPr id="53253" name="Rectangle 2"/>
          <p:cNvSpPr>
            <a:spLocks noGrp="1" noChangeArrowheads="1"/>
          </p:cNvSpPr>
          <p:nvPr>
            <p:ph type="title" idx="4294967295"/>
          </p:nvPr>
        </p:nvSpPr>
        <p:spPr bwMode="auto">
          <a:xfrm>
            <a:off x="0" y="357188"/>
            <a:ext cx="9144000" cy="7159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sz="4000" dirty="0"/>
              <a:t>Eight Guiding Principles of </a:t>
            </a:r>
            <a:r>
              <a:rPr lang="en-US" altLang="en-US" sz="4000" dirty="0" smtClean="0"/>
              <a:t>Effective Systems</a:t>
            </a:r>
            <a:br>
              <a:rPr lang="en-US" altLang="en-US" sz="4000" dirty="0" smtClean="0"/>
            </a:br>
            <a:r>
              <a:rPr lang="en-US" altLang="en-US" sz="4000" dirty="0" smtClean="0"/>
              <a:t>that are positive, predictable, consistent and safe:</a:t>
            </a:r>
            <a:endParaRPr lang="en-US" altLang="en-US" sz="4000" dirty="0"/>
          </a:p>
        </p:txBody>
      </p:sp>
      <p:sp>
        <p:nvSpPr>
          <p:cNvPr id="10243" name="Rectangle 3"/>
          <p:cNvSpPr>
            <a:spLocks noGrp="1" noChangeArrowheads="1"/>
          </p:cNvSpPr>
          <p:nvPr>
            <p:ph idx="4294967295"/>
          </p:nvPr>
        </p:nvSpPr>
        <p:spPr bwMode="auto">
          <a:xfrm>
            <a:off x="457200" y="1960563"/>
            <a:ext cx="8550137" cy="47609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512763" indent="-512763" eaLnBrk="1" hangingPunct="1">
              <a:buFont typeface="Wingdings" pitchFamily="2" charset="2"/>
              <a:buAutoNum type="arabicPeriod"/>
              <a:defRPr/>
            </a:pPr>
            <a:r>
              <a:rPr lang="en-US" altLang="en-US" sz="2200" dirty="0">
                <a:ea typeface="ＭＳ Ｐゴシック" pitchFamily="34" charset="-128"/>
              </a:rPr>
              <a:t>Administrative </a:t>
            </a:r>
            <a:r>
              <a:rPr lang="en-US" altLang="en-US" sz="2200" dirty="0" smtClean="0">
                <a:ea typeface="ＭＳ Ｐゴシック" pitchFamily="34" charset="-128"/>
              </a:rPr>
              <a:t>Leadership invests in proactive approaches to discipline with resources, policies, and protocols</a:t>
            </a:r>
            <a:endParaRPr lang="en-US" altLang="en-US" sz="2200" dirty="0">
              <a:ea typeface="ＭＳ Ｐゴシック" pitchFamily="34" charset="-128"/>
            </a:endParaRPr>
          </a:p>
          <a:p>
            <a:pPr marL="512763" indent="-512763" eaLnBrk="1" hangingPunct="1">
              <a:buFont typeface="Wingdings" pitchFamily="2" charset="2"/>
              <a:buAutoNum type="arabicPeriod"/>
              <a:defRPr/>
            </a:pPr>
            <a:r>
              <a:rPr lang="en-US" altLang="en-US" sz="2200" dirty="0">
                <a:ea typeface="ＭＳ Ｐゴシック" pitchFamily="34" charset="-128"/>
              </a:rPr>
              <a:t>Team </a:t>
            </a:r>
            <a:r>
              <a:rPr lang="en-US" altLang="en-US" sz="2200" dirty="0" smtClean="0">
                <a:ea typeface="ＭＳ Ｐゴシック" pitchFamily="34" charset="-128"/>
              </a:rPr>
              <a:t>Implementation at all the Tiers</a:t>
            </a:r>
            <a:endParaRPr lang="en-US" altLang="en-US" sz="2200" dirty="0">
              <a:ea typeface="ＭＳ Ｐゴシック" pitchFamily="34" charset="-128"/>
            </a:endParaRPr>
          </a:p>
          <a:p>
            <a:pPr marL="512763" indent="-512763" eaLnBrk="1" hangingPunct="1">
              <a:buFont typeface="Wingdings" pitchFamily="2" charset="2"/>
              <a:buAutoNum type="arabicPeriod"/>
              <a:defRPr/>
            </a:pPr>
            <a:r>
              <a:rPr lang="en-US" altLang="en-US" sz="2200" dirty="0">
                <a:ea typeface="ＭＳ Ｐゴシック" pitchFamily="34" charset="-128"/>
              </a:rPr>
              <a:t>Define Concrete </a:t>
            </a:r>
            <a:r>
              <a:rPr lang="en-US" altLang="en-US" sz="2200" dirty="0" smtClean="0">
                <a:ea typeface="ＭＳ Ｐゴシック" pitchFamily="34" charset="-128"/>
              </a:rPr>
              <a:t>Expectations, Routines, and Rules</a:t>
            </a:r>
            <a:endParaRPr lang="en-US" altLang="en-US" sz="2200" dirty="0">
              <a:ea typeface="ＭＳ Ｐゴシック" pitchFamily="34" charset="-128"/>
            </a:endParaRPr>
          </a:p>
          <a:p>
            <a:pPr marL="512763" indent="-512763" eaLnBrk="1" hangingPunct="1">
              <a:buFont typeface="Wingdings" pitchFamily="2" charset="2"/>
              <a:buAutoNum type="arabicPeriod"/>
              <a:defRPr/>
            </a:pPr>
            <a:r>
              <a:rPr lang="en-US" altLang="en-US" sz="2200" dirty="0">
                <a:ea typeface="ＭＳ Ｐゴシック" pitchFamily="34" charset="-128"/>
              </a:rPr>
              <a:t>Teach Behavior </a:t>
            </a:r>
            <a:r>
              <a:rPr lang="en-US" altLang="en-US" sz="2200" dirty="0" smtClean="0">
                <a:ea typeface="ＭＳ Ｐゴシック" pitchFamily="34" charset="-128"/>
              </a:rPr>
              <a:t>Expectations to staff, students and families</a:t>
            </a:r>
            <a:endParaRPr lang="en-US" altLang="en-US" sz="2200" dirty="0">
              <a:ea typeface="ＭＳ Ｐゴシック" pitchFamily="34" charset="-128"/>
            </a:endParaRPr>
          </a:p>
          <a:p>
            <a:pPr marL="512763" indent="-512763" eaLnBrk="1" hangingPunct="1">
              <a:buFont typeface="Wingdings" pitchFamily="2" charset="2"/>
              <a:buAutoNum type="arabicPeriod"/>
              <a:defRPr/>
            </a:pPr>
            <a:r>
              <a:rPr lang="en-US" altLang="en-US" sz="2200" dirty="0" smtClean="0">
                <a:ea typeface="ＭＳ Ｐゴシック" pitchFamily="34" charset="-128"/>
              </a:rPr>
              <a:t>Continuum of Acknowledges </a:t>
            </a:r>
            <a:r>
              <a:rPr lang="en-US" altLang="en-US" sz="2200" dirty="0">
                <a:ea typeface="ＭＳ Ｐゴシック" pitchFamily="34" charset="-128"/>
              </a:rPr>
              <a:t>and </a:t>
            </a:r>
            <a:r>
              <a:rPr lang="en-US" altLang="en-US" sz="2200" dirty="0" smtClean="0">
                <a:ea typeface="ＭＳ Ｐゴシック" pitchFamily="34" charset="-128"/>
              </a:rPr>
              <a:t>Reinforcements for </a:t>
            </a:r>
            <a:r>
              <a:rPr lang="en-US" altLang="en-US" sz="2200" dirty="0">
                <a:ea typeface="ＭＳ Ｐゴシック" pitchFamily="34" charset="-128"/>
              </a:rPr>
              <a:t>Positive Behavior</a:t>
            </a:r>
          </a:p>
          <a:p>
            <a:pPr marL="512763" indent="-512763" eaLnBrk="1" hangingPunct="1">
              <a:buFont typeface="Wingdings" pitchFamily="2" charset="2"/>
              <a:buAutoNum type="arabicPeriod"/>
              <a:defRPr/>
            </a:pPr>
            <a:r>
              <a:rPr lang="en-US" altLang="en-US" sz="2200" dirty="0">
                <a:ea typeface="ＭＳ Ｐゴシック" pitchFamily="34" charset="-128"/>
              </a:rPr>
              <a:t>Monitor and Correct </a:t>
            </a:r>
            <a:r>
              <a:rPr lang="en-US" altLang="en-US" sz="2200" dirty="0" smtClean="0">
                <a:ea typeface="ＭＳ Ｐゴシック" pitchFamily="34" charset="-128"/>
              </a:rPr>
              <a:t>Behavior using an instructional lens</a:t>
            </a:r>
            <a:endParaRPr lang="en-US" altLang="en-US" sz="2200" dirty="0">
              <a:ea typeface="ＭＳ Ｐゴシック" pitchFamily="34" charset="-128"/>
            </a:endParaRPr>
          </a:p>
          <a:p>
            <a:pPr marL="512763" indent="-512763" eaLnBrk="1" hangingPunct="1">
              <a:buFont typeface="Wingdings" pitchFamily="2" charset="2"/>
              <a:buAutoNum type="arabicPeriod"/>
              <a:defRPr/>
            </a:pPr>
            <a:r>
              <a:rPr lang="en-US" altLang="en-US" sz="2200" dirty="0">
                <a:ea typeface="ＭＳ Ｐゴシック" pitchFamily="34" charset="-128"/>
              </a:rPr>
              <a:t>Use Data for Progress </a:t>
            </a:r>
            <a:r>
              <a:rPr lang="en-US" altLang="en-US" sz="2200" dirty="0" smtClean="0">
                <a:ea typeface="ＭＳ Ｐゴシック" pitchFamily="34" charset="-128"/>
              </a:rPr>
              <a:t>Monitoring </a:t>
            </a:r>
            <a:r>
              <a:rPr lang="en-US" altLang="en-US" sz="2200" dirty="0">
                <a:ea typeface="ＭＳ Ｐゴシック" pitchFamily="34" charset="-128"/>
              </a:rPr>
              <a:t>and Decision Making</a:t>
            </a:r>
          </a:p>
          <a:p>
            <a:pPr marL="514350" indent="-514350" eaLnBrk="1" hangingPunct="1">
              <a:buFontTx/>
              <a:buAutoNum type="arabicPeriod" startAt="8"/>
              <a:defRPr/>
            </a:pPr>
            <a:r>
              <a:rPr lang="en-US" altLang="en-US" sz="2200" dirty="0" smtClean="0">
                <a:ea typeface="ＭＳ Ｐゴシック" pitchFamily="34" charset="-128"/>
              </a:rPr>
              <a:t>Create Family</a:t>
            </a:r>
            <a:r>
              <a:rPr lang="en-US" altLang="en-US" sz="2200" dirty="0">
                <a:ea typeface="ＭＳ Ｐゴシック" pitchFamily="34" charset="-128"/>
              </a:rPr>
              <a:t>, School, and Community Partnerships</a:t>
            </a:r>
          </a:p>
          <a:p>
            <a:pPr marL="609600" indent="-609600" eaLnBrk="1" hangingPunct="1">
              <a:buFont typeface="Wingdings" pitchFamily="2" charset="2"/>
              <a:buNone/>
              <a:defRPr/>
            </a:pPr>
            <a:endParaRPr lang="en-US" altLang="en-US" sz="2800" dirty="0">
              <a:ea typeface="ＭＳ Ｐゴシック" pitchFamily="34" charset="-128"/>
            </a:endParaRPr>
          </a:p>
        </p:txBody>
      </p:sp>
      <p:sp>
        <p:nvSpPr>
          <p:cNvPr id="10" name="Rectangle 9"/>
          <p:cNvSpPr/>
          <p:nvPr/>
        </p:nvSpPr>
        <p:spPr>
          <a:xfrm>
            <a:off x="6462773" y="1039820"/>
            <a:ext cx="2033463" cy="645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rgbClr val="FF0000"/>
              </a:solidFill>
              <a:latin typeface="Museo Slab 500" panose="02000000000000000000" pitchFamily="50" charset="0"/>
            </a:endParaRPr>
          </a:p>
        </p:txBody>
      </p:sp>
    </p:spTree>
    <p:extLst>
      <p:ext uri="{BB962C8B-B14F-4D97-AF65-F5344CB8AC3E}">
        <p14:creationId xmlns:p14="http://schemas.microsoft.com/office/powerpoint/2010/main" val="27287012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Activity 1: Personal Goal</a:t>
            </a:r>
            <a:endParaRPr lang="en-US" dirty="0"/>
          </a:p>
        </p:txBody>
      </p:sp>
      <p:sp>
        <p:nvSpPr>
          <p:cNvPr id="5" name="Content Placeholder 4"/>
          <p:cNvSpPr>
            <a:spLocks noGrp="1"/>
          </p:cNvSpPr>
          <p:nvPr>
            <p:ph idx="1"/>
          </p:nvPr>
        </p:nvSpPr>
        <p:spPr>
          <a:xfrm>
            <a:off x="1447800" y="914400"/>
            <a:ext cx="7493619" cy="5136886"/>
          </a:xfrm>
        </p:spPr>
        <p:txBody>
          <a:bodyPr>
            <a:normAutofit/>
          </a:bodyPr>
          <a:lstStyle/>
          <a:p>
            <a:pPr marL="914400" lvl="2" indent="0">
              <a:buNone/>
            </a:pPr>
            <a:endParaRPr lang="en-US" dirty="0" smtClean="0"/>
          </a:p>
          <a:p>
            <a:pPr marL="0" indent="0">
              <a:buNone/>
            </a:pPr>
            <a:r>
              <a:rPr lang="en-US" sz="3600" dirty="0" smtClean="0"/>
              <a:t>Write down an answer to this question…</a:t>
            </a:r>
            <a:endParaRPr lang="en-US" sz="3600" dirty="0"/>
          </a:p>
          <a:p>
            <a:pPr marL="914400" lvl="2" indent="0">
              <a:buNone/>
            </a:pPr>
            <a:r>
              <a:rPr lang="en-US" sz="3200" dirty="0" smtClean="0">
                <a:solidFill>
                  <a:srgbClr val="FF0000"/>
                </a:solidFill>
              </a:rPr>
              <a:t>What is a goal you have for this session? What is one thing you would like a deeper understanding of?</a:t>
            </a:r>
          </a:p>
          <a:p>
            <a:endParaRPr lang="en-US" sz="3200" dirty="0">
              <a:solidFill>
                <a:srgbClr val="FF0000"/>
              </a:solidFill>
            </a:endParaRPr>
          </a:p>
        </p:txBody>
      </p:sp>
    </p:spTree>
    <p:extLst>
      <p:ext uri="{BB962C8B-B14F-4D97-AF65-F5344CB8AC3E}">
        <p14:creationId xmlns:p14="http://schemas.microsoft.com/office/powerpoint/2010/main" val="55663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458936"/>
            <a:ext cx="7886700" cy="5227371"/>
          </a:xfrm>
          <a:prstGeom prst="rect">
            <a:avLst/>
          </a:prstGeom>
        </p:spPr>
        <p:txBody>
          <a:bodyPr>
            <a:normAutofit/>
          </a:bodyPr>
          <a:lstStyle/>
          <a:p>
            <a:pPr>
              <a:defRPr/>
            </a:pPr>
            <a:r>
              <a:rPr lang="en-US" sz="2800" dirty="0">
                <a:ea typeface="ＭＳ Ｐゴシック" pitchFamily="34" charset="-128"/>
              </a:rPr>
              <a:t>Alter the </a:t>
            </a:r>
            <a:r>
              <a:rPr lang="en-US" sz="2800" dirty="0" smtClean="0">
                <a:ea typeface="ＭＳ Ｐゴシック" pitchFamily="34" charset="-128"/>
              </a:rPr>
              <a:t>environment</a:t>
            </a:r>
            <a:endParaRPr lang="en-US" sz="2800" dirty="0">
              <a:ea typeface="ＭＳ Ｐゴシック" pitchFamily="34" charset="-128"/>
            </a:endParaRPr>
          </a:p>
          <a:p>
            <a:pPr>
              <a:defRPr/>
            </a:pPr>
            <a:r>
              <a:rPr lang="en-US" sz="2800" dirty="0">
                <a:ea typeface="ＭＳ Ｐゴシック" pitchFamily="34" charset="-128"/>
              </a:rPr>
              <a:t>Create a common language and </a:t>
            </a:r>
            <a:r>
              <a:rPr lang="en-US" sz="2800" dirty="0" smtClean="0">
                <a:ea typeface="ＭＳ Ｐゴシック" pitchFamily="34" charset="-128"/>
              </a:rPr>
              <a:t>expectations</a:t>
            </a:r>
            <a:endParaRPr lang="en-US" sz="2800" dirty="0">
              <a:ea typeface="ＭＳ Ｐゴシック" pitchFamily="34" charset="-128"/>
            </a:endParaRPr>
          </a:p>
          <a:p>
            <a:pPr>
              <a:defRPr/>
            </a:pPr>
            <a:r>
              <a:rPr lang="en-US" sz="2800" dirty="0">
                <a:ea typeface="ＭＳ Ｐゴシック" pitchFamily="34" charset="-128"/>
              </a:rPr>
              <a:t>Directly teach appropriate </a:t>
            </a:r>
            <a:r>
              <a:rPr lang="en-US" sz="2800" dirty="0" smtClean="0">
                <a:ea typeface="ＭＳ Ｐゴシック" pitchFamily="34" charset="-128"/>
              </a:rPr>
              <a:t>skills</a:t>
            </a:r>
            <a:endParaRPr lang="en-US" sz="2800" dirty="0">
              <a:ea typeface="ＭＳ Ｐゴシック" pitchFamily="34" charset="-128"/>
            </a:endParaRPr>
          </a:p>
          <a:p>
            <a:pPr>
              <a:defRPr/>
            </a:pPr>
            <a:r>
              <a:rPr lang="en-US" sz="2800" dirty="0">
                <a:ea typeface="ＭＳ Ｐゴシック" pitchFamily="34" charset="-128"/>
              </a:rPr>
              <a:t>Acknowledge </a:t>
            </a:r>
            <a:r>
              <a:rPr lang="en-US" dirty="0" smtClean="0">
                <a:ea typeface="ＭＳ Ｐゴシック" pitchFamily="34" charset="-128"/>
              </a:rPr>
              <a:t>expected, desired</a:t>
            </a:r>
            <a:r>
              <a:rPr lang="en-US" sz="2800" dirty="0" smtClean="0">
                <a:ea typeface="ＭＳ Ｐゴシック" pitchFamily="34" charset="-128"/>
              </a:rPr>
              <a:t> behavior</a:t>
            </a:r>
            <a:endParaRPr lang="en-US" sz="2800" dirty="0">
              <a:ea typeface="ＭＳ Ｐゴシック" pitchFamily="34" charset="-128"/>
            </a:endParaRPr>
          </a:p>
          <a:p>
            <a:pPr>
              <a:defRPr/>
            </a:pPr>
            <a:r>
              <a:rPr lang="en-US" sz="2800" dirty="0">
                <a:ea typeface="ＭＳ Ｐゴシック" pitchFamily="34" charset="-128"/>
              </a:rPr>
              <a:t>Correct </a:t>
            </a:r>
            <a:r>
              <a:rPr lang="en-US" dirty="0" smtClean="0">
                <a:ea typeface="ＭＳ Ｐゴシック" pitchFamily="34" charset="-128"/>
              </a:rPr>
              <a:t>unexpected and unwanted behavior</a:t>
            </a:r>
            <a:r>
              <a:rPr lang="en-US" sz="2800" dirty="0" smtClean="0">
                <a:ea typeface="ＭＳ Ｐゴシック" pitchFamily="34" charset="-128"/>
              </a:rPr>
              <a:t> fluently</a:t>
            </a:r>
            <a:endParaRPr lang="en-US" sz="2800" dirty="0">
              <a:ea typeface="ＭＳ Ｐゴシック" pitchFamily="34" charset="-128"/>
            </a:endParaRPr>
          </a:p>
          <a:p>
            <a:pPr>
              <a:defRPr/>
            </a:pPr>
            <a:r>
              <a:rPr lang="en-US" sz="2800" dirty="0">
                <a:ea typeface="ＭＳ Ｐゴシック" pitchFamily="34" charset="-128"/>
              </a:rPr>
              <a:t>Replace undesirable behavior with a new behavior or </a:t>
            </a:r>
            <a:r>
              <a:rPr lang="en-US" sz="2800" dirty="0" smtClean="0">
                <a:ea typeface="ＭＳ Ｐゴシック" pitchFamily="34" charset="-128"/>
              </a:rPr>
              <a:t>skill</a:t>
            </a:r>
            <a:endParaRPr lang="en-US" sz="2800" dirty="0">
              <a:ea typeface="ＭＳ Ｐゴシック" pitchFamily="34" charset="-128"/>
            </a:endParaRPr>
          </a:p>
          <a:p>
            <a:pPr>
              <a:defRPr/>
            </a:pPr>
            <a:r>
              <a:rPr lang="en-US" sz="2800" dirty="0">
                <a:ea typeface="ＭＳ Ｐゴシック" pitchFamily="34" charset="-128"/>
              </a:rPr>
              <a:t>Maintain emotional control at all </a:t>
            </a:r>
            <a:r>
              <a:rPr lang="en-US" sz="2800" i="1" dirty="0" smtClean="0">
                <a:ea typeface="ＭＳ Ｐゴシック" pitchFamily="34" charset="-128"/>
              </a:rPr>
              <a:t>times</a:t>
            </a:r>
            <a:endParaRPr lang="en-US" sz="500" i="1" dirty="0" smtClean="0">
              <a:ea typeface="ＭＳ Ｐゴシック" pitchFamily="34" charset="-128"/>
            </a:endParaRPr>
          </a:p>
          <a:p>
            <a:pPr marL="34290" indent="0">
              <a:buNone/>
              <a:defRPr/>
            </a:pPr>
            <a:endParaRPr lang="en-US" sz="300" i="1" dirty="0" smtClean="0">
              <a:ea typeface="ＭＳ Ｐゴシック" pitchFamily="34" charset="-128"/>
            </a:endParaRPr>
          </a:p>
          <a:p>
            <a:endParaRPr lang="en-US" dirty="0"/>
          </a:p>
        </p:txBody>
      </p:sp>
      <p:sp>
        <p:nvSpPr>
          <p:cNvPr id="2" name="Footer Placeholder 1"/>
          <p:cNvSpPr>
            <a:spLocks noGrp="1"/>
          </p:cNvSpPr>
          <p:nvPr>
            <p:ph type="ftr" sz="quarter" idx="4294967295"/>
          </p:nvPr>
        </p:nvSpPr>
        <p:spPr>
          <a:xfrm>
            <a:off x="3028950" y="6508800"/>
            <a:ext cx="3086100" cy="212676"/>
          </a:xfrm>
          <a:prstGeom prst="rect">
            <a:avLst/>
          </a:prstGeom>
        </p:spPr>
        <p:txBody>
          <a:bodyPr/>
          <a:lstStyle/>
          <a:p>
            <a:fld id="{757A2F4E-5D54-B04B-91BD-7E78EE1FE9FD}" type="slidenum">
              <a:rPr lang="en-US" smtClean="0">
                <a:solidFill>
                  <a:prstClr val="black"/>
                </a:solidFill>
              </a:rPr>
              <a:pPr/>
              <a:t>60</a:t>
            </a:fld>
            <a:endParaRPr lang="en-US" dirty="0" smtClean="0">
              <a:solidFill>
                <a:prstClr val="black"/>
              </a:solidFill>
            </a:endParaRPr>
          </a:p>
        </p:txBody>
      </p:sp>
      <p:sp>
        <p:nvSpPr>
          <p:cNvPr id="3" name="Title 2"/>
          <p:cNvSpPr>
            <a:spLocks noGrp="1"/>
          </p:cNvSpPr>
          <p:nvPr>
            <p:ph type="title"/>
          </p:nvPr>
        </p:nvSpPr>
        <p:spPr>
          <a:xfrm>
            <a:off x="192024" y="192024"/>
            <a:ext cx="7886700" cy="521208"/>
          </a:xfrm>
        </p:spPr>
        <p:txBody>
          <a:bodyPr>
            <a:noAutofit/>
          </a:bodyPr>
          <a:lstStyle/>
          <a:p>
            <a:r>
              <a:rPr lang="en-US" dirty="0"/>
              <a:t>It Starts in the Classroom</a:t>
            </a:r>
          </a:p>
        </p:txBody>
      </p:sp>
    </p:spTree>
    <p:extLst>
      <p:ext uri="{BB962C8B-B14F-4D97-AF65-F5344CB8AC3E}">
        <p14:creationId xmlns:p14="http://schemas.microsoft.com/office/powerpoint/2010/main" val="6074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nodeType="clickEffect">
                                  <p:stCondLst>
                                    <p:cond delay="0"/>
                                  </p:stCondLst>
                                  <p:iterate type="lt">
                                    <p:tmPct val="10000"/>
                                  </p:iterate>
                                  <p:childTnLst>
                                    <p:animClr clrSpc="rgb" dir="cw">
                                      <p:cBhvr override="childStyle">
                                        <p:cTn id="6" dur="500" fill="hold"/>
                                        <p:tgtEl>
                                          <p:spTgt spid="4">
                                            <p:txEl>
                                              <p:pRg st="6" end="6"/>
                                            </p:txEl>
                                          </p:spTgt>
                                        </p:tgtEl>
                                        <p:attrNameLst>
                                          <p:attrName>style.color</p:attrName>
                                        </p:attrNameLst>
                                      </p:cBhvr>
                                      <p:to>
                                        <a:schemeClr val="accent2"/>
                                      </p:to>
                                    </p:animClr>
                                    <p:animClr clrSpc="rgb" dir="cw">
                                      <p:cBhvr>
                                        <p:cTn id="7" dur="500" fill="hold"/>
                                        <p:tgtEl>
                                          <p:spTgt spid="4">
                                            <p:txEl>
                                              <p:pRg st="6" end="6"/>
                                            </p:txEl>
                                          </p:spTgt>
                                        </p:tgtEl>
                                        <p:attrNameLst>
                                          <p:attrName>fillcolor</p:attrName>
                                        </p:attrNameLst>
                                      </p:cBhvr>
                                      <p:to>
                                        <a:schemeClr val="accent2"/>
                                      </p:to>
                                    </p:animClr>
                                    <p:set>
                                      <p:cBhvr>
                                        <p:cTn id="8" dur="500" fill="hold"/>
                                        <p:tgtEl>
                                          <p:spTgt spid="4">
                                            <p:txEl>
                                              <p:pRg st="6" end="6"/>
                                            </p:txEl>
                                          </p:spTgt>
                                        </p:tgtEl>
                                        <p:attrNameLst>
                                          <p:attrName>fill.type</p:attrName>
                                        </p:attrNameLst>
                                      </p:cBhvr>
                                      <p:to>
                                        <p:strVal val="solid"/>
                                      </p:to>
                                    </p:set>
                                    <p:anim to="1.5" calcmode="lin" valueType="num">
                                      <p:cBhvr override="childStyle">
                                        <p:cTn id="9" dur="500" fill="hold"/>
                                        <p:tgtEl>
                                          <p:spTgt spid="4">
                                            <p:txEl>
                                              <p:pRg st="6" end="6"/>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1012054"/>
            <a:ext cx="7886700" cy="5227371"/>
          </a:xfrm>
          <a:prstGeom prst="rect">
            <a:avLst/>
          </a:prstGeom>
        </p:spPr>
        <p:txBody>
          <a:bodyPr>
            <a:normAutofit/>
          </a:bodyPr>
          <a:lstStyle/>
          <a:p>
            <a:pPr>
              <a:defRPr/>
            </a:pPr>
            <a:r>
              <a:rPr lang="en-US" sz="2800" dirty="0">
                <a:ea typeface="ＭＳ Ｐゴシック" pitchFamily="34" charset="-128"/>
              </a:rPr>
              <a:t>Alter the </a:t>
            </a:r>
            <a:r>
              <a:rPr lang="en-US" sz="2800" dirty="0" smtClean="0">
                <a:ea typeface="ＭＳ Ｐゴシック" pitchFamily="34" charset="-128"/>
              </a:rPr>
              <a:t>environment</a:t>
            </a:r>
            <a:endParaRPr lang="en-US" sz="2800" dirty="0">
              <a:ea typeface="ＭＳ Ｐゴシック" pitchFamily="34" charset="-128"/>
            </a:endParaRPr>
          </a:p>
          <a:p>
            <a:pPr>
              <a:defRPr/>
            </a:pPr>
            <a:r>
              <a:rPr lang="en-US" sz="2800" dirty="0">
                <a:ea typeface="ＭＳ Ｐゴシック" pitchFamily="34" charset="-128"/>
              </a:rPr>
              <a:t>Create a common language and </a:t>
            </a:r>
            <a:r>
              <a:rPr lang="en-US" sz="2800" dirty="0" smtClean="0">
                <a:ea typeface="ＭＳ Ｐゴシック" pitchFamily="34" charset="-128"/>
              </a:rPr>
              <a:t>expectations</a:t>
            </a:r>
            <a:endParaRPr lang="en-US" sz="2800" dirty="0">
              <a:ea typeface="ＭＳ Ｐゴシック" pitchFamily="34" charset="-128"/>
            </a:endParaRPr>
          </a:p>
          <a:p>
            <a:pPr>
              <a:defRPr/>
            </a:pPr>
            <a:r>
              <a:rPr lang="en-US" sz="2800" dirty="0">
                <a:ea typeface="ＭＳ Ｐゴシック" pitchFamily="34" charset="-128"/>
              </a:rPr>
              <a:t>Directly teach appropriate </a:t>
            </a:r>
            <a:r>
              <a:rPr lang="en-US" sz="2800" dirty="0" smtClean="0">
                <a:ea typeface="ＭＳ Ｐゴシック" pitchFamily="34" charset="-128"/>
              </a:rPr>
              <a:t>skills</a:t>
            </a:r>
            <a:endParaRPr lang="en-US" sz="2800" dirty="0">
              <a:ea typeface="ＭＳ Ｐゴシック" pitchFamily="34" charset="-128"/>
            </a:endParaRPr>
          </a:p>
          <a:p>
            <a:pPr>
              <a:defRPr/>
            </a:pPr>
            <a:r>
              <a:rPr lang="en-US" sz="2800" dirty="0">
                <a:ea typeface="ＭＳ Ｐゴシック" pitchFamily="34" charset="-128"/>
              </a:rPr>
              <a:t>Acknowledge </a:t>
            </a:r>
            <a:r>
              <a:rPr lang="en-US" dirty="0" smtClean="0">
                <a:ea typeface="ＭＳ Ｐゴシック" pitchFamily="34" charset="-128"/>
              </a:rPr>
              <a:t>expected and desired</a:t>
            </a:r>
            <a:r>
              <a:rPr lang="en-US" sz="2800" dirty="0" smtClean="0">
                <a:ea typeface="ＭＳ Ｐゴシック" pitchFamily="34" charset="-128"/>
              </a:rPr>
              <a:t> behavior</a:t>
            </a:r>
            <a:endParaRPr lang="en-US" sz="2800" dirty="0">
              <a:ea typeface="ＭＳ Ｐゴシック" pitchFamily="34" charset="-128"/>
            </a:endParaRPr>
          </a:p>
          <a:p>
            <a:pPr>
              <a:defRPr/>
            </a:pPr>
            <a:r>
              <a:rPr lang="en-US" sz="2800" dirty="0">
                <a:ea typeface="ＭＳ Ｐゴシック" pitchFamily="34" charset="-128"/>
              </a:rPr>
              <a:t>Correct </a:t>
            </a:r>
            <a:r>
              <a:rPr lang="en-US" dirty="0" smtClean="0">
                <a:ea typeface="ＭＳ Ｐゴシック" pitchFamily="34" charset="-128"/>
              </a:rPr>
              <a:t>unexpected and unwanted</a:t>
            </a:r>
            <a:r>
              <a:rPr lang="en-US" sz="2800" dirty="0" smtClean="0">
                <a:ea typeface="ＭＳ Ｐゴシック" pitchFamily="34" charset="-128"/>
              </a:rPr>
              <a:t> fluently</a:t>
            </a:r>
            <a:endParaRPr lang="en-US" sz="2800" dirty="0">
              <a:ea typeface="ＭＳ Ｐゴシック" pitchFamily="34" charset="-128"/>
            </a:endParaRPr>
          </a:p>
          <a:p>
            <a:pPr>
              <a:defRPr/>
            </a:pPr>
            <a:r>
              <a:rPr lang="en-US" sz="2800" dirty="0">
                <a:ea typeface="ＭＳ Ｐゴシック" pitchFamily="34" charset="-128"/>
              </a:rPr>
              <a:t>Replace undesirable behavior with a new behavior or </a:t>
            </a:r>
            <a:r>
              <a:rPr lang="en-US" sz="2800" dirty="0" smtClean="0">
                <a:ea typeface="ＭＳ Ｐゴシック" pitchFamily="34" charset="-128"/>
              </a:rPr>
              <a:t>skill</a:t>
            </a:r>
            <a:endParaRPr lang="en-US" sz="2800" dirty="0">
              <a:ea typeface="ＭＳ Ｐゴシック" pitchFamily="34" charset="-128"/>
            </a:endParaRPr>
          </a:p>
          <a:p>
            <a:pPr>
              <a:defRPr/>
            </a:pPr>
            <a:r>
              <a:rPr lang="en-US" sz="2800" dirty="0">
                <a:ea typeface="ＭＳ Ｐゴシック" pitchFamily="34" charset="-128"/>
              </a:rPr>
              <a:t>Maintain emotional control at all </a:t>
            </a:r>
            <a:r>
              <a:rPr lang="en-US" sz="2800" i="1" dirty="0" smtClean="0">
                <a:ea typeface="ＭＳ Ｐゴシック" pitchFamily="34" charset="-128"/>
              </a:rPr>
              <a:t>times</a:t>
            </a:r>
            <a:endParaRPr lang="en-US" sz="500" i="1" dirty="0" smtClean="0">
              <a:ea typeface="ＭＳ Ｐゴシック" pitchFamily="34" charset="-128"/>
            </a:endParaRPr>
          </a:p>
          <a:p>
            <a:pPr marL="34290" indent="0">
              <a:buNone/>
              <a:defRPr/>
            </a:pPr>
            <a:endParaRPr lang="en-US" sz="300" i="1" dirty="0" smtClean="0">
              <a:ea typeface="ＭＳ Ｐゴシック" pitchFamily="34" charset="-128"/>
            </a:endParaRPr>
          </a:p>
          <a:p>
            <a:endParaRPr lang="en-US" dirty="0"/>
          </a:p>
        </p:txBody>
      </p:sp>
      <p:sp>
        <p:nvSpPr>
          <p:cNvPr id="2" name="Footer Placeholder 1"/>
          <p:cNvSpPr>
            <a:spLocks noGrp="1"/>
          </p:cNvSpPr>
          <p:nvPr>
            <p:ph type="ftr" sz="quarter" idx="4294967295"/>
          </p:nvPr>
        </p:nvSpPr>
        <p:spPr>
          <a:xfrm>
            <a:off x="3028950" y="6508800"/>
            <a:ext cx="3086100" cy="212676"/>
          </a:xfrm>
          <a:prstGeom prst="rect">
            <a:avLst/>
          </a:prstGeom>
        </p:spPr>
        <p:txBody>
          <a:bodyPr/>
          <a:lstStyle/>
          <a:p>
            <a:fld id="{757A2F4E-5D54-B04B-91BD-7E78EE1FE9FD}" type="slidenum">
              <a:rPr lang="en-US" smtClean="0">
                <a:solidFill>
                  <a:prstClr val="black"/>
                </a:solidFill>
              </a:rPr>
              <a:pPr/>
              <a:t>61</a:t>
            </a:fld>
            <a:endParaRPr lang="en-US" dirty="0" smtClean="0">
              <a:solidFill>
                <a:prstClr val="black"/>
              </a:solidFill>
            </a:endParaRPr>
          </a:p>
        </p:txBody>
      </p:sp>
      <p:sp>
        <p:nvSpPr>
          <p:cNvPr id="3" name="Title 2"/>
          <p:cNvSpPr>
            <a:spLocks noGrp="1"/>
          </p:cNvSpPr>
          <p:nvPr>
            <p:ph type="title"/>
          </p:nvPr>
        </p:nvSpPr>
        <p:spPr>
          <a:xfrm>
            <a:off x="192024" y="192024"/>
            <a:ext cx="7886700" cy="521208"/>
          </a:xfrm>
        </p:spPr>
        <p:txBody>
          <a:bodyPr>
            <a:noAutofit/>
          </a:bodyPr>
          <a:lstStyle/>
          <a:p>
            <a:r>
              <a:rPr lang="en-US" dirty="0" smtClean="0"/>
              <a:t>It Starts in the Classroom</a:t>
            </a:r>
            <a:endParaRPr lang="en-US" dirty="0"/>
          </a:p>
        </p:txBody>
      </p:sp>
      <p:sp>
        <p:nvSpPr>
          <p:cNvPr id="5" name="TextBox 4"/>
          <p:cNvSpPr txBox="1"/>
          <p:nvPr/>
        </p:nvSpPr>
        <p:spPr>
          <a:xfrm rot="20806876">
            <a:off x="1269809" y="1917579"/>
            <a:ext cx="6604383" cy="34163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3600" i="1" dirty="0">
                <a:solidFill>
                  <a:prstClr val="white"/>
                </a:solidFill>
                <a:ea typeface="ＭＳ Ｐゴシック" pitchFamily="34" charset="-128"/>
              </a:rPr>
              <a:t>No other </a:t>
            </a:r>
            <a:r>
              <a:rPr lang="en-US" sz="3600" i="1" dirty="0" smtClean="0">
                <a:solidFill>
                  <a:prstClr val="white"/>
                </a:solidFill>
                <a:ea typeface="ＭＳ Ｐゴシック" pitchFamily="34" charset="-128"/>
              </a:rPr>
              <a:t>prevention or intervention strategy will </a:t>
            </a:r>
            <a:r>
              <a:rPr lang="en-US" sz="3600" i="1" dirty="0">
                <a:solidFill>
                  <a:prstClr val="white"/>
                </a:solidFill>
                <a:ea typeface="ＭＳ Ｐゴシック" pitchFamily="34" charset="-128"/>
              </a:rPr>
              <a:t>be successful if we cannot first control our own emotional response</a:t>
            </a:r>
          </a:p>
          <a:p>
            <a:endParaRPr lang="en-US" sz="3600" dirty="0">
              <a:solidFill>
                <a:prstClr val="white"/>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001" y="2863739"/>
            <a:ext cx="1524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2604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92024" y="192024"/>
            <a:ext cx="8723376" cy="521208"/>
          </a:xfrm>
          <a:ln>
            <a:miter lim="800000"/>
            <a:headEnd/>
            <a:tailEnd/>
          </a:ln>
        </p:spPr>
        <p:txBody>
          <a:bodyPr wrap="square" numCol="1" anchor="t" anchorCtr="0" compatLnSpc="1">
            <a:prstTxWarp prst="textNoShape">
              <a:avLst/>
            </a:prstTxWarp>
          </a:bodyPr>
          <a:lstStyle/>
          <a:p>
            <a:pPr eaLnBrk="1" fontAlgn="auto" hangingPunct="1">
              <a:spcAft>
                <a:spcPts val="0"/>
              </a:spcAft>
              <a:defRPr/>
            </a:pPr>
            <a:r>
              <a:rPr lang="en-US" b="1" dirty="0"/>
              <a:t>C</a:t>
            </a:r>
            <a:r>
              <a:rPr lang="en-US" b="1" dirty="0" smtClean="0"/>
              <a:t>orrecting Unwanted or Undesired Behavior</a:t>
            </a:r>
            <a:endParaRPr lang="en-US" b="1" dirty="0"/>
          </a:p>
        </p:txBody>
      </p:sp>
      <p:sp>
        <p:nvSpPr>
          <p:cNvPr id="74755" name="Rectangle 3"/>
          <p:cNvSpPr>
            <a:spLocks noGrp="1" noChangeArrowheads="1"/>
          </p:cNvSpPr>
          <p:nvPr>
            <p:ph type="body" idx="1"/>
          </p:nvPr>
        </p:nvSpPr>
        <p:spPr bwMode="auto">
          <a:xfrm>
            <a:off x="1295400" y="2362200"/>
            <a:ext cx="7235825" cy="4308475"/>
          </a:xfrm>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3050" eaLnBrk="1" hangingPunct="1">
              <a:lnSpc>
                <a:spcPct val="90000"/>
              </a:lnSpc>
              <a:buFont typeface="Wingdings" panose="05000000000000000000" pitchFamily="2" charset="2"/>
              <a:buChar char="§"/>
            </a:pPr>
            <a:endParaRPr lang="en-US" altLang="en-US"/>
          </a:p>
          <a:p>
            <a:pPr marL="273050" eaLnBrk="1" hangingPunct="1">
              <a:lnSpc>
                <a:spcPct val="90000"/>
              </a:lnSpc>
              <a:buFont typeface="Wingdings" panose="05000000000000000000" pitchFamily="2" charset="2"/>
              <a:buChar char="§"/>
            </a:pPr>
            <a:endParaRPr lang="en-US" altLang="en-US"/>
          </a:p>
          <a:p>
            <a:pPr marL="273050" eaLnBrk="1" hangingPunct="1">
              <a:lnSpc>
                <a:spcPct val="90000"/>
              </a:lnSpc>
              <a:buFont typeface="Wingdings" panose="05000000000000000000" pitchFamily="2" charset="2"/>
              <a:buChar char="§"/>
            </a:pPr>
            <a:endParaRPr lang="en-US" altLang="en-US"/>
          </a:p>
          <a:p>
            <a:pPr marL="273050" eaLnBrk="1" hangingPunct="1">
              <a:lnSpc>
                <a:spcPct val="90000"/>
              </a:lnSpc>
              <a:buFont typeface="Century Gothic" panose="020B0502020202020204" pitchFamily="34" charset="0"/>
              <a:buNone/>
            </a:pPr>
            <a:endParaRPr lang="en-US" altLang="en-US"/>
          </a:p>
          <a:p>
            <a:pPr marL="273050" eaLnBrk="1" hangingPunct="1">
              <a:lnSpc>
                <a:spcPct val="90000"/>
              </a:lnSpc>
              <a:buFont typeface="Century Gothic" panose="020B0502020202020204" pitchFamily="34" charset="0"/>
              <a:buNone/>
            </a:pPr>
            <a:endParaRPr lang="en-US" altLang="en-US" sz="4000">
              <a:solidFill>
                <a:srgbClr val="FF6600"/>
              </a:solidFill>
            </a:endParaRP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1787525"/>
            <a:ext cx="4714875" cy="311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9237" name="Text Box 5"/>
          <p:cNvSpPr txBox="1">
            <a:spLocks noChangeArrowheads="1"/>
          </p:cNvSpPr>
          <p:nvPr/>
        </p:nvSpPr>
        <p:spPr bwMode="auto">
          <a:xfrm>
            <a:off x="1200912" y="5173662"/>
            <a:ext cx="6705600" cy="1190625"/>
          </a:xfrm>
          <a:prstGeom prst="rect">
            <a:avLst/>
          </a:prstGeom>
          <a:noFill/>
          <a:ln w="12700" cap="sq">
            <a:noFill/>
            <a:miter lim="800000"/>
            <a:headEnd type="none" w="sm" len="sm"/>
            <a:tailEnd type="none" w="sm" len="sm"/>
          </a:ln>
        </p:spPr>
        <p:txBody>
          <a:bodyPr>
            <a:spAutoFit/>
          </a:bodyPr>
          <a:lstStyle/>
          <a:p>
            <a:pPr algn="ctr">
              <a:spcBef>
                <a:spcPct val="50000"/>
              </a:spcBef>
              <a:defRPr/>
            </a:pPr>
            <a:r>
              <a:rPr lang="en-US" sz="3600" dirty="0" smtClean="0">
                <a:solidFill>
                  <a:srgbClr val="FFC000">
                    <a:lumMod val="50000"/>
                  </a:srgbClr>
                </a:solidFill>
              </a:rPr>
              <a:t>It starts with </a:t>
            </a:r>
            <a:r>
              <a:rPr lang="en-US" sz="3600" dirty="0">
                <a:solidFill>
                  <a:srgbClr val="FFC000">
                    <a:lumMod val="50000"/>
                  </a:srgbClr>
                </a:solidFill>
              </a:rPr>
              <a:t>changing ADULT behavior</a:t>
            </a:r>
            <a:r>
              <a:rPr lang="en-US" sz="3600" dirty="0" smtClean="0">
                <a:solidFill>
                  <a:srgbClr val="FFC000">
                    <a:lumMod val="50000"/>
                  </a:srgbClr>
                </a:solidFill>
              </a:rPr>
              <a:t>!</a:t>
            </a:r>
            <a:endParaRPr lang="en-US" sz="3600" dirty="0">
              <a:solidFill>
                <a:srgbClr val="FFC000">
                  <a:lumMod val="50000"/>
                </a:srgbClr>
              </a:solidFill>
            </a:endParaRPr>
          </a:p>
        </p:txBody>
      </p:sp>
      <p:sp>
        <p:nvSpPr>
          <p:cNvPr id="2" name="Rectangle 1"/>
          <p:cNvSpPr/>
          <p:nvPr/>
        </p:nvSpPr>
        <p:spPr>
          <a:xfrm>
            <a:off x="304800" y="1151092"/>
            <a:ext cx="2980303" cy="523220"/>
          </a:xfrm>
          <a:prstGeom prst="rect">
            <a:avLst/>
          </a:prstGeom>
        </p:spPr>
        <p:txBody>
          <a:bodyPr wrap="none">
            <a:spAutoFit/>
          </a:bodyPr>
          <a:lstStyle/>
          <a:p>
            <a:r>
              <a:rPr lang="en-US" sz="2800" b="1" dirty="0" smtClean="0">
                <a:solidFill>
                  <a:schemeClr val="accent4">
                    <a:lumMod val="50000"/>
                  </a:schemeClr>
                </a:solidFill>
                <a:latin typeface="Museo Slab 500" pitchFamily="50" charset="0"/>
              </a:rPr>
              <a:t>The </a:t>
            </a:r>
            <a:r>
              <a:rPr lang="en-US" sz="2800" b="1" dirty="0">
                <a:solidFill>
                  <a:schemeClr val="accent4">
                    <a:lumMod val="50000"/>
                  </a:schemeClr>
                </a:solidFill>
                <a:latin typeface="Museo Slab 500" pitchFamily="50" charset="0"/>
              </a:rPr>
              <a:t>Big Secret…..</a:t>
            </a:r>
            <a:endParaRPr lang="en-US" sz="2800" dirty="0">
              <a:solidFill>
                <a:schemeClr val="accent4">
                  <a:lumMod val="50000"/>
                </a:schemeClr>
              </a:solidFill>
            </a:endParaRPr>
          </a:p>
        </p:txBody>
      </p:sp>
    </p:spTree>
    <p:extLst>
      <p:ext uri="{BB962C8B-B14F-4D97-AF65-F5344CB8AC3E}">
        <p14:creationId xmlns:p14="http://schemas.microsoft.com/office/powerpoint/2010/main" val="6225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79237"/>
                                        </p:tgtEl>
                                        <p:attrNameLst>
                                          <p:attrName>style.visibility</p:attrName>
                                        </p:attrNameLst>
                                      </p:cBhvr>
                                      <p:to>
                                        <p:strVal val="visible"/>
                                      </p:to>
                                    </p:set>
                                    <p:animEffect transition="in" filter="circle(in)">
                                      <p:cBhvr>
                                        <p:cTn id="7" dur="2000"/>
                                        <p:tgtEl>
                                          <p:spTgt spid="4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914400" y="17585"/>
            <a:ext cx="6626225" cy="6626225"/>
          </a:xfrm>
        </p:spPr>
      </p:pic>
    </p:spTree>
    <p:extLst>
      <p:ext uri="{BB962C8B-B14F-4D97-AF65-F5344CB8AC3E}">
        <p14:creationId xmlns:p14="http://schemas.microsoft.com/office/powerpoint/2010/main" val="36228523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4</a:t>
            </a:r>
            <a:r>
              <a:rPr lang="en-US" dirty="0" smtClean="0"/>
              <a:t>: </a:t>
            </a:r>
            <a:r>
              <a:rPr lang="en-US" dirty="0"/>
              <a:t>Think, </a:t>
            </a:r>
            <a:r>
              <a:rPr lang="en-US" dirty="0" smtClean="0"/>
              <a:t>Pair, </a:t>
            </a:r>
            <a:r>
              <a:rPr lang="en-US" dirty="0"/>
              <a:t>Share</a:t>
            </a:r>
          </a:p>
        </p:txBody>
      </p:sp>
      <p:sp>
        <p:nvSpPr>
          <p:cNvPr id="7" name="TextBox 6"/>
          <p:cNvSpPr txBox="1"/>
          <p:nvPr/>
        </p:nvSpPr>
        <p:spPr>
          <a:xfrm>
            <a:off x="1261091" y="1295400"/>
            <a:ext cx="7382165" cy="4031873"/>
          </a:xfrm>
          <a:prstGeom prst="rect">
            <a:avLst/>
          </a:prstGeom>
          <a:noFill/>
        </p:spPr>
        <p:txBody>
          <a:bodyPr wrap="square" rtlCol="0">
            <a:spAutoFit/>
          </a:bodyPr>
          <a:lstStyle/>
          <a:p>
            <a:pPr marL="514350" indent="-514350">
              <a:buAutoNum type="arabicPeriod"/>
            </a:pPr>
            <a:r>
              <a:rPr lang="en-US" sz="3200" dirty="0" smtClean="0">
                <a:solidFill>
                  <a:prstClr val="black"/>
                </a:solidFill>
              </a:rPr>
              <a:t>Share examples of effective classroom systems of Positive Reinforcement</a:t>
            </a:r>
          </a:p>
          <a:p>
            <a:pPr marL="514350" indent="-514350">
              <a:buAutoNum type="arabicPeriod"/>
            </a:pPr>
            <a:r>
              <a:rPr lang="en-US" sz="3200" dirty="0" smtClean="0">
                <a:solidFill>
                  <a:prstClr val="black"/>
                </a:solidFill>
              </a:rPr>
              <a:t>Describe systems that are not so positive?</a:t>
            </a:r>
          </a:p>
          <a:p>
            <a:pPr marL="514350" indent="-514350">
              <a:buAutoNum type="arabicPeriod"/>
            </a:pPr>
            <a:r>
              <a:rPr lang="en-US" sz="3200" dirty="0" smtClean="0">
                <a:solidFill>
                  <a:prstClr val="black"/>
                </a:solidFill>
              </a:rPr>
              <a:t>What critical features were described that will consider as you support educators in their implementation of reinforcement systems?</a:t>
            </a:r>
            <a:endParaRPr lang="en-US" sz="3200" dirty="0">
              <a:solidFill>
                <a:prstClr val="black"/>
              </a:solidFill>
            </a:endParaRPr>
          </a:p>
        </p:txBody>
      </p:sp>
    </p:spTree>
    <p:extLst>
      <p:ext uri="{BB962C8B-B14F-4D97-AF65-F5344CB8AC3E}">
        <p14:creationId xmlns:p14="http://schemas.microsoft.com/office/powerpoint/2010/main" val="19849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1"/>
          <p:cNvSpPr>
            <a:spLocks noGrp="1"/>
          </p:cNvSpPr>
          <p:nvPr>
            <p:ph idx="1"/>
          </p:nvPr>
        </p:nvSpPr>
        <p:spPr bwMode="auto">
          <a:xfrm>
            <a:off x="628650" y="1202402"/>
            <a:ext cx="8113014" cy="5037025"/>
          </a:xfrm>
        </p:spPr>
        <p:txBody>
          <a:bodyPr wrap="square" numCol="1" anchor="t" anchorCtr="0" compatLnSpc="1">
            <a:prstTxWarp prst="textNoShape">
              <a:avLst/>
            </a:prstTxWarp>
            <a:normAutofit/>
          </a:bodyPr>
          <a:lstStyle/>
          <a:p>
            <a:pPr marL="387350" indent="-342900"/>
            <a:r>
              <a:rPr lang="en-US" altLang="en-US" sz="2800" dirty="0" smtClean="0"/>
              <a:t>To learn any new skill (academic or behavioral) requires </a:t>
            </a:r>
            <a:r>
              <a:rPr lang="en-US" altLang="en-US" sz="2800" dirty="0"/>
              <a:t>regular &amp; frequent </a:t>
            </a:r>
            <a:r>
              <a:rPr lang="en-US" altLang="en-US" sz="2800" dirty="0" smtClean="0"/>
              <a:t>feedback</a:t>
            </a:r>
          </a:p>
          <a:p>
            <a:pPr marL="387350" indent="-342900"/>
            <a:r>
              <a:rPr lang="en-US" altLang="en-US" sz="2800" dirty="0" smtClean="0"/>
              <a:t>The behavioral shaping process is occurring in all environments and in all social situations even when we are not conscious of its existence.</a:t>
            </a:r>
          </a:p>
          <a:p>
            <a:pPr marL="387350" indent="-342900"/>
            <a:r>
              <a:rPr lang="en-US" altLang="en-US" sz="2800" dirty="0" smtClean="0"/>
              <a:t>Without </a:t>
            </a:r>
            <a:r>
              <a:rPr lang="en-US" altLang="en-US" sz="2800" dirty="0"/>
              <a:t>formal feedback to encourage desired behavior, other forms of feedback shape undesired behaviors</a:t>
            </a:r>
          </a:p>
          <a:p>
            <a:pPr marL="273368" indent="-182563">
              <a:lnSpc>
                <a:spcPct val="90000"/>
              </a:lnSpc>
              <a:buFont typeface="Wingdings" panose="05000000000000000000" pitchFamily="2" charset="2"/>
              <a:buChar char="§"/>
            </a:pPr>
            <a:endParaRPr lang="en-US" altLang="en-US" sz="2600" dirty="0"/>
          </a:p>
          <a:p>
            <a:pPr marL="661670" lvl="1" indent="-342900"/>
            <a:endParaRPr lang="en-US" altLang="en-US" dirty="0" smtClean="0"/>
          </a:p>
          <a:p>
            <a:pPr marL="387350" indent="-342900"/>
            <a:endParaRPr lang="en-US" altLang="en-US" dirty="0"/>
          </a:p>
          <a:p>
            <a:pPr marL="273050">
              <a:buFont typeface="Wingdings" panose="05000000000000000000" pitchFamily="2" charset="2"/>
              <a:buChar char="§"/>
            </a:pPr>
            <a:endParaRPr lang="en-US" altLang="en-US" dirty="0" smtClean="0"/>
          </a:p>
        </p:txBody>
      </p:sp>
      <p:sp>
        <p:nvSpPr>
          <p:cNvPr id="3" name="Title 2"/>
          <p:cNvSpPr>
            <a:spLocks noGrp="1"/>
          </p:cNvSpPr>
          <p:nvPr>
            <p:ph type="title"/>
          </p:nvPr>
        </p:nvSpPr>
        <p:spPr/>
        <p:txBody>
          <a:bodyPr/>
          <a:lstStyle/>
          <a:p>
            <a:pPr>
              <a:defRPr/>
            </a:pPr>
            <a:r>
              <a:rPr lang="en-US" dirty="0" smtClean="0"/>
              <a:t>Feedback &amp; Acknowledgment</a:t>
            </a:r>
            <a:endParaRPr lang="en-US" dirty="0"/>
          </a:p>
        </p:txBody>
      </p:sp>
      <p:pic>
        <p:nvPicPr>
          <p:cNvPr id="1028" name="Picture 4" descr="http://www.bain.com/Images/transforming-schools-callout-image-22.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7483" y="4938392"/>
            <a:ext cx="4037481" cy="17902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654148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9995708" flipH="1">
            <a:off x="2260216" y="2742664"/>
            <a:ext cx="1312173" cy="138626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1247565">
            <a:off x="253619" y="2721229"/>
            <a:ext cx="1593815" cy="2547218"/>
          </a:xfrm>
          <a:prstGeom prst="rect">
            <a:avLst/>
          </a:prstGeom>
        </p:spPr>
      </p:pic>
      <p:sp>
        <p:nvSpPr>
          <p:cNvPr id="9" name="Content Placeholder 8"/>
          <p:cNvSpPr>
            <a:spLocks noGrp="1"/>
          </p:cNvSpPr>
          <p:nvPr>
            <p:ph idx="1"/>
          </p:nvPr>
        </p:nvSpPr>
        <p:spPr/>
        <p:txBody>
          <a:bodyPr/>
          <a:lstStyle/>
          <a:p>
            <a:pPr marL="45720" indent="0" algn="ctr">
              <a:buNone/>
            </a:pPr>
            <a:r>
              <a:rPr lang="en-US" sz="2800" dirty="0"/>
              <a:t>You have 30 seconds to write down all the reasons you can think of why we should acknowledge student’s behavior</a:t>
            </a:r>
          </a:p>
          <a:p>
            <a:pPr marL="45720" indent="0">
              <a:buNone/>
            </a:pPr>
            <a:endParaRPr lang="en-US" dirty="0"/>
          </a:p>
        </p:txBody>
      </p:sp>
      <p:sp>
        <p:nvSpPr>
          <p:cNvPr id="4" name="Title 3"/>
          <p:cNvSpPr>
            <a:spLocks noGrp="1"/>
          </p:cNvSpPr>
          <p:nvPr>
            <p:ph type="title"/>
          </p:nvPr>
        </p:nvSpPr>
        <p:spPr>
          <a:xfrm>
            <a:off x="192023" y="192024"/>
            <a:ext cx="8872355" cy="521208"/>
          </a:xfrm>
        </p:spPr>
        <p:txBody>
          <a:bodyPr>
            <a:normAutofit fontScale="90000"/>
          </a:bodyPr>
          <a:lstStyle/>
          <a:p>
            <a:r>
              <a:rPr lang="en-US" sz="3400" dirty="0"/>
              <a:t>Why do we </a:t>
            </a:r>
            <a:r>
              <a:rPr lang="en-US" sz="3400" dirty="0" smtClean="0"/>
              <a:t>acknowledge prosocial behavior</a:t>
            </a:r>
            <a:r>
              <a:rPr lang="en-US" sz="3400" dirty="0"/>
              <a:t>?</a:t>
            </a:r>
          </a:p>
        </p:txBody>
      </p:sp>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9632" t="16031" r="12774" b="17243"/>
          <a:stretch/>
        </p:blipFill>
        <p:spPr bwMode="auto">
          <a:xfrm rot="20865726">
            <a:off x="1605127" y="4758993"/>
            <a:ext cx="1297738" cy="12810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475224">
            <a:off x="5156891" y="2793224"/>
            <a:ext cx="1422744" cy="217010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3794" y="3674571"/>
            <a:ext cx="2053663" cy="2621386"/>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0747339">
            <a:off x="7121240" y="2594283"/>
            <a:ext cx="1620433" cy="2160577"/>
          </a:xfrm>
          <a:prstGeom prst="rect">
            <a:avLst/>
          </a:prstGeom>
        </p:spPr>
      </p:pic>
      <p:pic>
        <p:nvPicPr>
          <p:cNvPr id="13" name="Picture 4" descr="http://marketingland.com/wp-content/ml-loads/2014/09/PSL-e1410281913717.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2378" y="4427765"/>
            <a:ext cx="1670064" cy="18116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543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bwMode="auto">
          <a:xfrm>
            <a:off x="380999" y="1719071"/>
            <a:ext cx="8557110" cy="440740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lnSpcReduction="10000"/>
          </a:bodyPr>
          <a:lstStyle/>
          <a:p>
            <a:pPr marL="457200" indent="-457200">
              <a:buFont typeface="+mj-lt"/>
              <a:buAutoNum type="arabicPeriod"/>
            </a:pPr>
            <a:r>
              <a:rPr lang="en-US" altLang="en-US" dirty="0" smtClean="0">
                <a:ea typeface="ＭＳ Ｐゴシック" panose="020B0600070205080204" pitchFamily="34" charset="-128"/>
              </a:rPr>
              <a:t>To build and maintain positive relationships	</a:t>
            </a:r>
          </a:p>
          <a:p>
            <a:pPr marL="502920" indent="-457200">
              <a:buFont typeface="+mj-lt"/>
              <a:buAutoNum type="arabicPeriod"/>
            </a:pPr>
            <a:r>
              <a:rPr lang="en-US" altLang="en-US" dirty="0" smtClean="0">
                <a:ea typeface="ＭＳ Ｐゴシック" panose="020B0600070205080204" pitchFamily="34" charset="-128"/>
              </a:rPr>
              <a:t>To create a positive culture and climate within the classroom and school</a:t>
            </a:r>
          </a:p>
          <a:p>
            <a:pPr marL="502920" indent="-457200">
              <a:buFont typeface="+mj-lt"/>
              <a:buAutoNum type="arabicPeriod"/>
            </a:pPr>
            <a:r>
              <a:rPr lang="en-US" altLang="en-US" dirty="0" smtClean="0">
                <a:ea typeface="ＭＳ Ｐゴシック" panose="020B0600070205080204" pitchFamily="34" charset="-128"/>
              </a:rPr>
              <a:t>To motivate others to engage in the same appropriate behavior (shaping class/school behavior)</a:t>
            </a:r>
          </a:p>
          <a:p>
            <a:pPr marL="502920" indent="-457200">
              <a:buFont typeface="+mj-lt"/>
              <a:buAutoNum type="arabicPeriod"/>
            </a:pPr>
            <a:r>
              <a:rPr lang="en-US" altLang="en-US" dirty="0" smtClean="0">
                <a:ea typeface="ＭＳ Ｐゴシック" panose="020B0600070205080204" pitchFamily="34" charset="-128"/>
              </a:rPr>
              <a:t>To show appreciation and gratitude</a:t>
            </a:r>
          </a:p>
          <a:p>
            <a:pPr marL="502920" indent="-457200">
              <a:buFont typeface="+mj-lt"/>
              <a:buAutoNum type="arabicPeriod"/>
            </a:pPr>
            <a:r>
              <a:rPr lang="en-US" altLang="en-US" dirty="0" smtClean="0">
                <a:ea typeface="ＭＳ Ｐゴシック" panose="020B0600070205080204" pitchFamily="34" charset="-128"/>
              </a:rPr>
              <a:t>To shape behavior and new learning</a:t>
            </a:r>
          </a:p>
          <a:p>
            <a:pPr marL="502920" indent="-457200">
              <a:buFont typeface="+mj-lt"/>
              <a:buAutoNum type="arabicPeriod"/>
            </a:pPr>
            <a:r>
              <a:rPr lang="en-US" altLang="en-US" dirty="0" smtClean="0">
                <a:ea typeface="ＭＳ Ｐゴシック" panose="020B0600070205080204" pitchFamily="34" charset="-128"/>
              </a:rPr>
              <a:t>To increase the likelihood of the same behavior happening in the future (create fluency)</a:t>
            </a:r>
          </a:p>
        </p:txBody>
      </p:sp>
      <p:sp>
        <p:nvSpPr>
          <p:cNvPr id="142338" name="Title 1"/>
          <p:cNvSpPr>
            <a:spLocks noGrp="1"/>
          </p:cNvSpPr>
          <p:nvPr>
            <p:ph type="title"/>
          </p:nvPr>
        </p:nvSpPr>
        <p:spPr bwMode="auto">
          <a:xfrm>
            <a:off x="192023" y="192024"/>
            <a:ext cx="8746085" cy="52120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altLang="en-US" sz="3600" dirty="0" smtClean="0">
                <a:ea typeface="ＭＳ Ｐゴシック" panose="020B0600070205080204" pitchFamily="34" charset="-128"/>
              </a:rPr>
              <a:t>Why acknowledge appropriate behavior</a:t>
            </a:r>
          </a:p>
        </p:txBody>
      </p:sp>
      <p:sp>
        <p:nvSpPr>
          <p:cNvPr id="2" name="Rectangle 1"/>
          <p:cNvSpPr/>
          <p:nvPr/>
        </p:nvSpPr>
        <p:spPr>
          <a:xfrm>
            <a:off x="192023" y="1417320"/>
            <a:ext cx="8574787" cy="4309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5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351302">
            <a:off x="6272379" y="3247208"/>
            <a:ext cx="2098519" cy="2940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7043" name="Content Placeholder 2"/>
          <p:cNvSpPr>
            <a:spLocks noGrp="1"/>
          </p:cNvSpPr>
          <p:nvPr>
            <p:ph idx="1"/>
          </p:nvPr>
        </p:nvSpPr>
        <p:spPr bwMode="auto">
          <a:xfrm>
            <a:off x="410559" y="1330664"/>
            <a:ext cx="8007420" cy="339447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0" indent="0" algn="ctr">
              <a:buNone/>
            </a:pPr>
            <a:r>
              <a:rPr lang="en-US" altLang="en-US" sz="2700" dirty="0">
                <a:ea typeface="ＭＳ Ｐゴシック" panose="020B0600070205080204" pitchFamily="34" charset="-128"/>
              </a:rPr>
              <a:t>‘</a:t>
            </a:r>
            <a:r>
              <a:rPr lang="en-US" altLang="en-US" sz="3600" i="1" dirty="0">
                <a:ea typeface="ＭＳ Ｐゴシック" panose="020B0600070205080204" pitchFamily="34" charset="-128"/>
              </a:rPr>
              <a:t>The best intervention you have in your tools to increase the motivation to make a good choice is positive reinforcement’.</a:t>
            </a:r>
            <a:r>
              <a:rPr lang="en-US" altLang="en-US" sz="3600" dirty="0">
                <a:ea typeface="ＭＳ Ｐゴシック" panose="020B0600070205080204" pitchFamily="34" charset="-128"/>
              </a:rPr>
              <a:t> </a:t>
            </a:r>
          </a:p>
          <a:p>
            <a:pPr marL="0" indent="0" algn="ctr">
              <a:buNone/>
            </a:pPr>
            <a:r>
              <a:rPr lang="en-US" altLang="en-US" sz="3600" dirty="0">
                <a:ea typeface="ＭＳ Ｐゴシック" panose="020B0600070205080204" pitchFamily="34" charset="-128"/>
              </a:rPr>
              <a:t>Dr. Terry Scott</a:t>
            </a:r>
          </a:p>
        </p:txBody>
      </p:sp>
      <p:sp>
        <p:nvSpPr>
          <p:cNvPr id="87042" name="Title 1"/>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en-US" altLang="en-US" sz="3000" dirty="0">
                <a:ea typeface="ＭＳ Ｐゴシック" panose="020B0600070205080204" pitchFamily="34" charset="-128"/>
              </a:rPr>
              <a:t>High Rates of Positive Reinforcement</a:t>
            </a:r>
          </a:p>
        </p:txBody>
      </p:sp>
    </p:spTree>
    <p:extLst>
      <p:ext uri="{BB962C8B-B14F-4D97-AF65-F5344CB8AC3E}">
        <p14:creationId xmlns:p14="http://schemas.microsoft.com/office/powerpoint/2010/main" val="5415571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rot="5400000">
            <a:off x="6837582" y="3493181"/>
            <a:ext cx="2255997" cy="2397198"/>
          </a:xfrm>
          <a:prstGeom prst="rect">
            <a:avLst/>
          </a:prstGeom>
        </p:spPr>
      </p:pic>
      <p:pic>
        <p:nvPicPr>
          <p:cNvPr id="1036" name="Picture 1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22550">
            <a:off x="6916668" y="769583"/>
            <a:ext cx="980944" cy="980944"/>
          </a:xfrm>
          <a:prstGeom prst="rect">
            <a:avLst/>
          </a:prstGeom>
          <a:noFill/>
        </p:spPr>
      </p:pic>
      <p:pic>
        <p:nvPicPr>
          <p:cNvPr id="1038" name="Picture 1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826"/>
          <a:stretch/>
        </p:blipFill>
        <p:spPr bwMode="auto">
          <a:xfrm rot="1931522">
            <a:off x="7698401" y="43122"/>
            <a:ext cx="1052206" cy="10285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1446294" y="168276"/>
            <a:ext cx="6182935" cy="522287"/>
          </a:xfrm>
        </p:spPr>
        <p:txBody>
          <a:bodyPr>
            <a:noAutofit/>
          </a:bodyPr>
          <a:lstStyle/>
          <a:p>
            <a:r>
              <a:rPr lang="en-US" sz="3600" dirty="0" smtClean="0"/>
              <a:t>Behavior Management Systems</a:t>
            </a:r>
            <a:endParaRPr lang="en-US" sz="3600" dirty="0"/>
          </a:p>
        </p:txBody>
      </p:sp>
      <p:pic>
        <p:nvPicPr>
          <p:cNvPr id="1026" name="Picture 2" descr="Clip Chart for behavior management ~ focus on positive behaviors instead of just negative 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6" y="690562"/>
            <a:ext cx="2237721" cy="56139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green maple leaf bulletin bo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4" name="Picture 10" descr="Image result for green maple leaf bulletin boar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r="3550" b="19270"/>
          <a:stretch/>
        </p:blipFill>
        <p:spPr bwMode="auto">
          <a:xfrm rot="3421918">
            <a:off x="8043126" y="1088257"/>
            <a:ext cx="1125826" cy="9423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zones of regulation bulletin board"/>
          <p:cNvPicPr>
            <a:picLocks noChangeAspect="1" noChangeArrowheads="1"/>
          </p:cNvPicPr>
          <p:nvPr/>
        </p:nvPicPr>
        <p:blipFill rotWithShape="1">
          <a:blip r:embed="rId7">
            <a:extLst>
              <a:ext uri="{28A0092B-C50C-407E-A947-70E740481C1C}">
                <a14:useLocalDpi xmlns:a14="http://schemas.microsoft.com/office/drawing/2010/main" val="0"/>
              </a:ext>
            </a:extLst>
          </a:blip>
          <a:srcRect b="26632"/>
          <a:stretch/>
        </p:blipFill>
        <p:spPr bwMode="auto">
          <a:xfrm>
            <a:off x="1483778" y="4769604"/>
            <a:ext cx="5502117" cy="20219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100" y="727218"/>
            <a:ext cx="3080019" cy="231514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9463"/>
          <a:stretch/>
        </p:blipFill>
        <p:spPr bwMode="auto">
          <a:xfrm>
            <a:off x="2398762" y="3188196"/>
            <a:ext cx="3616693" cy="143557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marble jar classro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2675" y="1877853"/>
            <a:ext cx="22479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394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590800" y="838200"/>
            <a:ext cx="4586287" cy="5723587"/>
          </a:xfrm>
          <a:prstGeom prst="rect">
            <a:avLst/>
          </a:prstGeom>
        </p:spPr>
      </p:pic>
      <p:sp>
        <p:nvSpPr>
          <p:cNvPr id="3" name="Title 2"/>
          <p:cNvSpPr>
            <a:spLocks noGrp="1"/>
          </p:cNvSpPr>
          <p:nvPr>
            <p:ph type="title"/>
          </p:nvPr>
        </p:nvSpPr>
        <p:spPr/>
        <p:txBody>
          <a:bodyPr>
            <a:noAutofit/>
          </a:bodyPr>
          <a:lstStyle/>
          <a:p>
            <a:r>
              <a:rPr lang="en-US" sz="4400" dirty="0" smtClean="0">
                <a:latin typeface="Bell MT" panose="02020503060305020303" pitchFamily="18" charset="0"/>
              </a:rPr>
              <a:t>Take Care of yourself</a:t>
            </a:r>
            <a:endParaRPr lang="en-US" sz="4400" dirty="0">
              <a:latin typeface="Bell MT" panose="02020503060305020303" pitchFamily="18" charset="0"/>
            </a:endParaRPr>
          </a:p>
        </p:txBody>
      </p:sp>
    </p:spTree>
    <p:extLst>
      <p:ext uri="{BB962C8B-B14F-4D97-AF65-F5344CB8AC3E}">
        <p14:creationId xmlns:p14="http://schemas.microsoft.com/office/powerpoint/2010/main" val="12533793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bwMode="auto">
          <a:xfrm>
            <a:off x="0" y="1007277"/>
            <a:ext cx="9070166" cy="5683178"/>
          </a:xfrm>
          <a:solidFill>
            <a:srgbClr val="002060"/>
          </a:solidFill>
          <a:extLst/>
        </p:spPr>
        <p:style>
          <a:lnRef idx="3">
            <a:schemeClr val="lt1"/>
          </a:lnRef>
          <a:fillRef idx="1">
            <a:schemeClr val="accent5"/>
          </a:fillRef>
          <a:effectRef idx="1">
            <a:schemeClr val="accent5"/>
          </a:effectRef>
          <a:fontRef idx="minor">
            <a:schemeClr val="lt1"/>
          </a:fontRef>
        </p:style>
        <p:txBody>
          <a:bodyPr wrap="square" numCol="1" anchor="t" anchorCtr="0" compatLnSpc="1">
            <a:prstTxWarp prst="textNoShape">
              <a:avLst/>
            </a:prstTxWarp>
            <a:normAutofit/>
          </a:bodyPr>
          <a:lstStyle/>
          <a:p>
            <a:pPr marL="273050">
              <a:buClr>
                <a:schemeClr val="bg1"/>
              </a:buClr>
              <a:buFont typeface="Wingdings" panose="05000000000000000000" pitchFamily="2" charset="2"/>
              <a:buChar char="§"/>
            </a:pPr>
            <a:r>
              <a:rPr lang="en-US" altLang="en-US" sz="2800" dirty="0"/>
              <a:t>Acknowledging staff leads to </a:t>
            </a:r>
            <a:r>
              <a:rPr lang="en-US" altLang="en-US" sz="2800" dirty="0" smtClean="0"/>
              <a:t>higher </a:t>
            </a:r>
            <a:r>
              <a:rPr lang="en-US" altLang="en-US" sz="2800" dirty="0"/>
              <a:t>job satisfaction</a:t>
            </a:r>
          </a:p>
          <a:p>
            <a:pPr marL="273050" eaLnBrk="1" hangingPunct="1">
              <a:lnSpc>
                <a:spcPct val="90000"/>
              </a:lnSpc>
              <a:buClr>
                <a:schemeClr val="bg1"/>
              </a:buClr>
              <a:buFont typeface="Wingdings" panose="05000000000000000000" pitchFamily="2" charset="2"/>
              <a:buChar char="§"/>
            </a:pPr>
            <a:r>
              <a:rPr lang="en-US" altLang="en-US" sz="2800" dirty="0" smtClean="0"/>
              <a:t>Invest in Self-Care</a:t>
            </a:r>
            <a:endParaRPr lang="en-US" altLang="en-US" sz="500" dirty="0" smtClean="0"/>
          </a:p>
          <a:p>
            <a:pPr marL="273050">
              <a:buClr>
                <a:schemeClr val="bg1"/>
              </a:buClr>
              <a:buFont typeface="Wingdings" panose="05000000000000000000" pitchFamily="2" charset="2"/>
              <a:buChar char="§"/>
            </a:pPr>
            <a:r>
              <a:rPr lang="en-US" altLang="en-US" sz="2800" dirty="0"/>
              <a:t>Keeping staff motivated is just as </a:t>
            </a:r>
          </a:p>
          <a:p>
            <a:pPr marL="44450" indent="0">
              <a:buClr>
                <a:schemeClr val="bg1"/>
              </a:buClr>
              <a:buNone/>
            </a:pPr>
            <a:r>
              <a:rPr lang="en-US" altLang="en-US" sz="2800" dirty="0"/>
              <a:t>important to the PBIS process as motivating students</a:t>
            </a:r>
          </a:p>
          <a:p>
            <a:pPr marL="273050">
              <a:buClr>
                <a:schemeClr val="bg1"/>
              </a:buClr>
              <a:buFont typeface="Wingdings" panose="05000000000000000000" pitchFamily="2" charset="2"/>
              <a:buChar char="§"/>
            </a:pPr>
            <a:r>
              <a:rPr lang="en-US" altLang="en-US" sz="2800" dirty="0" smtClean="0"/>
              <a:t>Utilize </a:t>
            </a:r>
            <a:r>
              <a:rPr lang="en-US" altLang="en-US" sz="2800" dirty="0"/>
              <a:t>family/community resources and local </a:t>
            </a:r>
            <a:r>
              <a:rPr lang="en-US" altLang="en-US" sz="2800" dirty="0" smtClean="0"/>
              <a:t>businesses</a:t>
            </a:r>
            <a:endParaRPr lang="en-US" altLang="en-US" sz="2800" dirty="0"/>
          </a:p>
        </p:txBody>
      </p:sp>
      <p:sp>
        <p:nvSpPr>
          <p:cNvPr id="24578" name="Rectangle 2"/>
          <p:cNvSpPr>
            <a:spLocks noGrp="1" noChangeArrowheads="1"/>
          </p:cNvSpPr>
          <p:nvPr>
            <p:ph type="title"/>
          </p:nvPr>
        </p:nvSpPr>
        <p:spPr bwMode="auto">
          <a:xfrm>
            <a:off x="59391" y="190545"/>
            <a:ext cx="5497635" cy="1143000"/>
          </a:xfrm>
          <a:ln>
            <a:miter lim="800000"/>
            <a:headEnd/>
            <a:tailEnd/>
          </a:ln>
        </p:spPr>
        <p:txBody>
          <a:bodyPr wrap="square" numCol="1" anchor="t" anchorCtr="0" compatLnSpc="1">
            <a:prstTxWarp prst="textNoShape">
              <a:avLst/>
            </a:prstTxWarp>
          </a:bodyPr>
          <a:lstStyle/>
          <a:p>
            <a:pPr eaLnBrk="1" fontAlgn="auto" hangingPunct="1">
              <a:spcAft>
                <a:spcPts val="0"/>
              </a:spcAft>
              <a:defRPr/>
            </a:pPr>
            <a:r>
              <a:rPr lang="en-US" dirty="0" smtClean="0">
                <a:latin typeface="Museo Slab 500" pitchFamily="50" charset="0"/>
                <a:ea typeface="+mj-ea"/>
              </a:rPr>
              <a:t>Reinforcing Staff</a:t>
            </a:r>
          </a:p>
        </p:txBody>
      </p:sp>
      <p:pic>
        <p:nvPicPr>
          <p:cNvPr id="4" name="Picture 2" descr="C:\Documents and Settings\pjohnst\Local Settings\Temporary Internet Files\Content.IE5\ID81QV5C\MP900422817[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02441" y="3924536"/>
            <a:ext cx="2734056" cy="242299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Oval 2"/>
          <p:cNvSpPr/>
          <p:nvPr/>
        </p:nvSpPr>
        <p:spPr>
          <a:xfrm>
            <a:off x="619066" y="4100601"/>
            <a:ext cx="4515205" cy="23626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15311" y="4100757"/>
            <a:ext cx="4185794" cy="2246769"/>
          </a:xfrm>
          <a:prstGeom prst="rect">
            <a:avLst/>
          </a:prstGeom>
          <a:noFill/>
        </p:spPr>
        <p:txBody>
          <a:bodyPr wrap="square" rtlCol="0">
            <a:spAutoFit/>
          </a:bodyPr>
          <a:lstStyle/>
          <a:p>
            <a:pPr algn="ctr"/>
            <a:r>
              <a:rPr lang="en-US" sz="2800" dirty="0" smtClean="0">
                <a:solidFill>
                  <a:prstClr val="black"/>
                </a:solidFill>
              </a:rPr>
              <a:t>Schools </a:t>
            </a:r>
          </a:p>
          <a:p>
            <a:pPr algn="ctr"/>
            <a:r>
              <a:rPr lang="en-US" sz="2800" dirty="0" smtClean="0">
                <a:solidFill>
                  <a:prstClr val="black"/>
                </a:solidFill>
              </a:rPr>
              <a:t>are a collection of individuals who are on a very lean schedule of reinforcement</a:t>
            </a:r>
            <a:endParaRPr lang="en-US" sz="2800" dirty="0">
              <a:solidFill>
                <a:prstClr val="black"/>
              </a:solidFill>
            </a:endParaRPr>
          </a:p>
        </p:txBody>
      </p:sp>
    </p:spTree>
    <p:extLst>
      <p:ext uri="{BB962C8B-B14F-4D97-AF65-F5344CB8AC3E}">
        <p14:creationId xmlns:p14="http://schemas.microsoft.com/office/powerpoint/2010/main" val="2398493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3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4294967295"/>
          </p:nvPr>
        </p:nvPicPr>
        <p:blipFill>
          <a:blip r:embed="rId3">
            <a:extLst>
              <a:ext uri="{28A0092B-C50C-407E-A947-70E740481C1C}">
                <a14:useLocalDpi xmlns:a14="http://schemas.microsoft.com/office/drawing/2010/main" val="0"/>
              </a:ext>
            </a:extLst>
          </a:blip>
          <a:srcRect l="16007" r="16007"/>
          <a:stretch>
            <a:fillRect/>
          </a:stretch>
        </p:blipFill>
        <p:spPr>
          <a:xfrm>
            <a:off x="127000" y="1117600"/>
            <a:ext cx="9017000" cy="4786313"/>
          </a:xfrm>
          <a:prstGeom prst="rect">
            <a:avLst/>
          </a:prstGeom>
          <a:ln>
            <a:noFill/>
          </a:ln>
          <a:effectLst>
            <a:softEdge rad="112500"/>
          </a:effectLst>
        </p:spPr>
      </p:pic>
      <p:sp>
        <p:nvSpPr>
          <p:cNvPr id="8" name="TextBox 7"/>
          <p:cNvSpPr txBox="1"/>
          <p:nvPr/>
        </p:nvSpPr>
        <p:spPr>
          <a:xfrm>
            <a:off x="6659880" y="979170"/>
            <a:ext cx="2362200" cy="300082"/>
          </a:xfrm>
          <a:prstGeom prst="rect">
            <a:avLst/>
          </a:prstGeom>
          <a:solidFill>
            <a:schemeClr val="bg1"/>
          </a:solidFill>
        </p:spPr>
        <p:txBody>
          <a:bodyPr wrap="square" rtlCol="0">
            <a:spAutoFit/>
          </a:bodyPr>
          <a:lstStyle/>
          <a:p>
            <a:endParaRPr lang="en-US" sz="1350" dirty="0"/>
          </a:p>
        </p:txBody>
      </p:sp>
      <p:sp>
        <p:nvSpPr>
          <p:cNvPr id="6" name="TextBox 5"/>
          <p:cNvSpPr txBox="1"/>
          <p:nvPr/>
        </p:nvSpPr>
        <p:spPr>
          <a:xfrm>
            <a:off x="650358" y="1311539"/>
            <a:ext cx="8077200" cy="854080"/>
          </a:xfrm>
          <a:prstGeom prst="rect">
            <a:avLst/>
          </a:prstGeom>
          <a:noFill/>
        </p:spPr>
        <p:txBody>
          <a:bodyPr wrap="square" rtlCol="0">
            <a:spAutoFit/>
          </a:bodyPr>
          <a:lstStyle/>
          <a:p>
            <a:pPr algn="ctr"/>
            <a:r>
              <a:rPr lang="en-US" sz="3000" b="1" dirty="0"/>
              <a:t> </a:t>
            </a:r>
            <a:r>
              <a:rPr lang="en-US" sz="4950" b="1" dirty="0"/>
              <a:t>Emotional Resiliency </a:t>
            </a:r>
          </a:p>
        </p:txBody>
      </p:sp>
      <p:sp>
        <p:nvSpPr>
          <p:cNvPr id="7" name="TextBox 6"/>
          <p:cNvSpPr txBox="1"/>
          <p:nvPr/>
        </p:nvSpPr>
        <p:spPr>
          <a:xfrm>
            <a:off x="1679058" y="4758832"/>
            <a:ext cx="7581900" cy="854080"/>
          </a:xfrm>
          <a:prstGeom prst="rect">
            <a:avLst/>
          </a:prstGeom>
          <a:noFill/>
        </p:spPr>
        <p:txBody>
          <a:bodyPr wrap="square" rtlCol="0">
            <a:spAutoFit/>
          </a:bodyPr>
          <a:lstStyle/>
          <a:p>
            <a:r>
              <a:rPr lang="en-US" sz="4950" b="1" dirty="0"/>
              <a:t>Self-Care Strategies</a:t>
            </a:r>
            <a:endParaRPr lang="en-US" sz="4950" dirty="0"/>
          </a:p>
        </p:txBody>
      </p:sp>
    </p:spTree>
    <p:extLst>
      <p:ext uri="{BB962C8B-B14F-4D97-AF65-F5344CB8AC3E}">
        <p14:creationId xmlns:p14="http://schemas.microsoft.com/office/powerpoint/2010/main" val="1482272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E85ECA1-B77A-4B6E-BA83-310A01594501}" type="slidenum">
              <a:rPr lang="en-US" smtClean="0">
                <a:solidFill>
                  <a:prstClr val="black">
                    <a:tint val="75000"/>
                  </a:prstClr>
                </a:solidFill>
              </a:rPr>
              <a:pPr/>
              <a:t>72</a:t>
            </a:fld>
            <a:endParaRPr lang="en-US" dirty="0">
              <a:solidFill>
                <a:prstClr val="black">
                  <a:tint val="75000"/>
                </a:prst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34" t="7555" r="6034" b="15383"/>
          <a:stretch/>
        </p:blipFill>
        <p:spPr>
          <a:xfrm>
            <a:off x="8020" y="4011"/>
            <a:ext cx="9135979" cy="685398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426969" y="6189573"/>
            <a:ext cx="2594043" cy="400110"/>
          </a:xfrm>
          <a:prstGeom prst="rect">
            <a:avLst/>
          </a:prstGeom>
        </p:spPr>
        <p:txBody>
          <a:bodyPr wrap="none">
            <a:spAutoFit/>
          </a:bodyPr>
          <a:lstStyle/>
          <a:p>
            <a:r>
              <a:rPr lang="en-US" sz="2000" dirty="0">
                <a:solidFill>
                  <a:prstClr val="black"/>
                </a:solidFill>
              </a:rPr>
              <a:t>www.OlgaPhoenix.com</a:t>
            </a:r>
          </a:p>
        </p:txBody>
      </p:sp>
    </p:spTree>
    <p:extLst>
      <p:ext uri="{BB962C8B-B14F-4D97-AF65-F5344CB8AC3E}">
        <p14:creationId xmlns:p14="http://schemas.microsoft.com/office/powerpoint/2010/main" val="28503528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Making a Self-Care Plan for You and Your Clients! – Social Work T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533400"/>
            <a:ext cx="906123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679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802" name="Group 42"/>
          <p:cNvGraphicFramePr>
            <a:graphicFrameLocks noGrp="1"/>
          </p:cNvGraphicFramePr>
          <p:nvPr>
            <p:extLst/>
          </p:nvPr>
        </p:nvGraphicFramePr>
        <p:xfrm>
          <a:off x="1066800" y="774699"/>
          <a:ext cx="7086600" cy="4851402"/>
        </p:xfrm>
        <a:graphic>
          <a:graphicData uri="http://schemas.openxmlformats.org/drawingml/2006/table">
            <a:tbl>
              <a:tblPr/>
              <a:tblGrid>
                <a:gridCol w="1417638"/>
                <a:gridCol w="1417637"/>
                <a:gridCol w="1416050"/>
                <a:gridCol w="1417638"/>
                <a:gridCol w="1417637"/>
              </a:tblGrid>
              <a:tr h="969963">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dirty="0">
                          <a:ln>
                            <a:noFill/>
                          </a:ln>
                          <a:solidFill>
                            <a:schemeClr val="tx1"/>
                          </a:solidFill>
                          <a:effectLst/>
                          <a:latin typeface="Tahoma"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dirty="0">
                          <a:ln>
                            <a:noFill/>
                          </a:ln>
                          <a:solidFill>
                            <a:schemeClr val="tx1"/>
                          </a:solidFill>
                          <a:effectLst/>
                          <a:latin typeface="Tahoma"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550">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dirty="0">
                          <a:ln>
                            <a:noFill/>
                          </a:ln>
                          <a:solidFill>
                            <a:schemeClr val="tx1"/>
                          </a:solidFill>
                          <a:effectLst/>
                          <a:latin typeface="Tahoma"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963">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folHlink"/>
                        </a:buClr>
                        <a:buSzPct val="60000"/>
                        <a:buFont typeface="Wingdings" charset="2"/>
                        <a:buNone/>
                        <a:tabLst/>
                      </a:pPr>
                      <a:r>
                        <a:rPr kumimoji="0" lang="en-US" sz="2800" b="0" i="0" u="none" strike="noStrike" cap="none" normalizeH="0" baseline="0">
                          <a:ln>
                            <a:noFill/>
                          </a:ln>
                          <a:solidFill>
                            <a:schemeClr val="tx1"/>
                          </a:solidFill>
                          <a:effectLst/>
                          <a:latin typeface="Tahoma"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7803" name="Rectangle 43"/>
          <p:cNvSpPr>
            <a:spLocks noChangeArrowheads="1"/>
          </p:cNvSpPr>
          <p:nvPr/>
        </p:nvSpPr>
        <p:spPr bwMode="auto">
          <a:xfrm>
            <a:off x="1143000" y="9270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Take a walk</a:t>
            </a:r>
            <a:endParaRPr lang="en-US" sz="1800" dirty="0"/>
          </a:p>
        </p:txBody>
      </p:sp>
      <p:sp>
        <p:nvSpPr>
          <p:cNvPr id="117804" name="Rectangle 44"/>
          <p:cNvSpPr>
            <a:spLocks noChangeArrowheads="1"/>
          </p:cNvSpPr>
          <p:nvPr/>
        </p:nvSpPr>
        <p:spPr bwMode="auto">
          <a:xfrm>
            <a:off x="1219200" y="29082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Practice</a:t>
            </a:r>
          </a:p>
          <a:p>
            <a:pPr algn="ctr"/>
            <a:r>
              <a:rPr lang="en-US" sz="1800" dirty="0" smtClean="0"/>
              <a:t>relaxation</a:t>
            </a:r>
            <a:endParaRPr lang="en-US" sz="1800" dirty="0"/>
          </a:p>
        </p:txBody>
      </p:sp>
      <p:sp>
        <p:nvSpPr>
          <p:cNvPr id="117805" name="Rectangle 45"/>
          <p:cNvSpPr>
            <a:spLocks noChangeArrowheads="1"/>
          </p:cNvSpPr>
          <p:nvPr/>
        </p:nvSpPr>
        <p:spPr bwMode="auto">
          <a:xfrm>
            <a:off x="5486400" y="38988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Be in Nature</a:t>
            </a:r>
            <a:endParaRPr lang="en-US" sz="1800" dirty="0"/>
          </a:p>
        </p:txBody>
      </p:sp>
      <p:sp>
        <p:nvSpPr>
          <p:cNvPr id="117806" name="Rectangle 46"/>
          <p:cNvSpPr>
            <a:spLocks noChangeArrowheads="1"/>
          </p:cNvSpPr>
          <p:nvPr/>
        </p:nvSpPr>
        <p:spPr bwMode="auto">
          <a:xfrm>
            <a:off x="6858000" y="29082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View a sun</a:t>
            </a:r>
          </a:p>
          <a:p>
            <a:pPr algn="ctr"/>
            <a:r>
              <a:rPr lang="en-US" sz="1800" dirty="0" smtClean="0"/>
              <a:t>set</a:t>
            </a:r>
            <a:endParaRPr lang="en-US" sz="1800" dirty="0"/>
          </a:p>
        </p:txBody>
      </p:sp>
      <p:sp>
        <p:nvSpPr>
          <p:cNvPr id="117807" name="Rectangle 47"/>
          <p:cNvSpPr>
            <a:spLocks noChangeArrowheads="1"/>
          </p:cNvSpPr>
          <p:nvPr/>
        </p:nvSpPr>
        <p:spPr bwMode="auto">
          <a:xfrm>
            <a:off x="2590800" y="48132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Take a Lunch</a:t>
            </a:r>
          </a:p>
          <a:p>
            <a:pPr algn="ctr"/>
            <a:r>
              <a:rPr lang="en-US" sz="1800" dirty="0" smtClean="0"/>
              <a:t>Break</a:t>
            </a:r>
            <a:endParaRPr lang="en-US" sz="1800" dirty="0"/>
          </a:p>
        </p:txBody>
      </p:sp>
      <p:sp>
        <p:nvSpPr>
          <p:cNvPr id="117808" name="Rectangle 48"/>
          <p:cNvSpPr>
            <a:spLocks noChangeArrowheads="1"/>
          </p:cNvSpPr>
          <p:nvPr/>
        </p:nvSpPr>
        <p:spPr bwMode="auto">
          <a:xfrm>
            <a:off x="3962400" y="38226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sz="1800" dirty="0" smtClean="0"/>
              <a:t>Eat in the</a:t>
            </a:r>
          </a:p>
          <a:p>
            <a:pPr algn="ctr"/>
            <a:r>
              <a:rPr lang="en-US" dirty="0" smtClean="0"/>
              <a:t>Lunch Room</a:t>
            </a:r>
            <a:endParaRPr lang="en-US" sz="1800" dirty="0"/>
          </a:p>
        </p:txBody>
      </p:sp>
      <p:sp>
        <p:nvSpPr>
          <p:cNvPr id="117809" name="Rectangle 49"/>
          <p:cNvSpPr>
            <a:spLocks noChangeArrowheads="1"/>
          </p:cNvSpPr>
          <p:nvPr/>
        </p:nvSpPr>
        <p:spPr bwMode="auto">
          <a:xfrm>
            <a:off x="4038600" y="1003299"/>
            <a:ext cx="1219200" cy="5334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Positive self-</a:t>
            </a:r>
          </a:p>
          <a:p>
            <a:pPr algn="ctr"/>
            <a:r>
              <a:rPr lang="en-US" sz="1800" dirty="0" smtClean="0"/>
              <a:t>affirmation</a:t>
            </a:r>
            <a:endParaRPr lang="en-US" sz="1800" dirty="0"/>
          </a:p>
        </p:txBody>
      </p:sp>
      <p:sp>
        <p:nvSpPr>
          <p:cNvPr id="117810" name="Rectangle 50"/>
          <p:cNvSpPr>
            <a:spLocks noChangeArrowheads="1"/>
          </p:cNvSpPr>
          <p:nvPr/>
        </p:nvSpPr>
        <p:spPr bwMode="auto">
          <a:xfrm>
            <a:off x="6858000" y="19938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Cuddle with</a:t>
            </a:r>
          </a:p>
          <a:p>
            <a:pPr algn="ctr"/>
            <a:r>
              <a:rPr lang="en-US" sz="1800" dirty="0" smtClean="0"/>
              <a:t>pets</a:t>
            </a:r>
            <a:endParaRPr lang="en-US" sz="1800" dirty="0"/>
          </a:p>
        </p:txBody>
      </p:sp>
      <p:sp>
        <p:nvSpPr>
          <p:cNvPr id="117811" name="Rectangle 51"/>
          <p:cNvSpPr>
            <a:spLocks noChangeArrowheads="1"/>
          </p:cNvSpPr>
          <p:nvPr/>
        </p:nvSpPr>
        <p:spPr bwMode="auto">
          <a:xfrm>
            <a:off x="4038600" y="29082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Coffee w a</a:t>
            </a:r>
          </a:p>
          <a:p>
            <a:pPr algn="ctr"/>
            <a:r>
              <a:rPr lang="en-US" sz="1800" dirty="0" smtClean="0"/>
              <a:t>Friend</a:t>
            </a:r>
            <a:endParaRPr lang="en-US" sz="1800" dirty="0"/>
          </a:p>
        </p:txBody>
      </p:sp>
      <p:sp>
        <p:nvSpPr>
          <p:cNvPr id="117812" name="Rectangle 52"/>
          <p:cNvSpPr>
            <a:spLocks noChangeArrowheads="1"/>
          </p:cNvSpPr>
          <p:nvPr/>
        </p:nvSpPr>
        <p:spPr bwMode="auto">
          <a:xfrm>
            <a:off x="2590800" y="19176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Bubble bath</a:t>
            </a:r>
            <a:endParaRPr lang="en-US" sz="1800" dirty="0"/>
          </a:p>
        </p:txBody>
      </p:sp>
      <p:sp>
        <p:nvSpPr>
          <p:cNvPr id="117813" name="Rectangle 53"/>
          <p:cNvSpPr>
            <a:spLocks noChangeArrowheads="1"/>
          </p:cNvSpPr>
          <p:nvPr/>
        </p:nvSpPr>
        <p:spPr bwMode="auto">
          <a:xfrm>
            <a:off x="6858000" y="4813299"/>
            <a:ext cx="1219200" cy="609600"/>
          </a:xfrm>
          <a:prstGeom prst="rect">
            <a:avLst/>
          </a:prstGeom>
          <a:solidFill>
            <a:srgbClr val="CC99FF"/>
          </a:solidFill>
          <a:ln w="9525">
            <a:solidFill>
              <a:schemeClr val="tx1"/>
            </a:solidFill>
            <a:miter lim="800000"/>
            <a:headEnd/>
            <a:tailEnd/>
          </a:ln>
          <a:effectLst/>
        </p:spPr>
        <p:txBody>
          <a:bodyPr wrap="none" anchor="ctr">
            <a:prstTxWarp prst="textNoShape">
              <a:avLst/>
            </a:prstTxWarp>
          </a:bodyPr>
          <a:lstStyle/>
          <a:p>
            <a:pPr algn="ctr"/>
            <a:r>
              <a:rPr lang="en-US" dirty="0" smtClean="0"/>
              <a:t>Say I love </a:t>
            </a:r>
          </a:p>
          <a:p>
            <a:pPr algn="ctr"/>
            <a:r>
              <a:rPr lang="en-US" dirty="0" smtClean="0"/>
              <a:t>you</a:t>
            </a:r>
            <a:endParaRPr lang="en-US" sz="1800" dirty="0"/>
          </a:p>
        </p:txBody>
      </p:sp>
      <p:sp>
        <p:nvSpPr>
          <p:cNvPr id="117814" name="Line 54"/>
          <p:cNvSpPr>
            <a:spLocks noChangeShapeType="1"/>
          </p:cNvSpPr>
          <p:nvPr/>
        </p:nvSpPr>
        <p:spPr bwMode="auto">
          <a:xfrm>
            <a:off x="533400" y="519723"/>
            <a:ext cx="8229600" cy="5410200"/>
          </a:xfrm>
          <a:prstGeom prst="line">
            <a:avLst/>
          </a:prstGeom>
          <a:noFill/>
          <a:ln w="101600">
            <a:solidFill>
              <a:schemeClr val="hlink"/>
            </a:solidFill>
            <a:round/>
            <a:headEnd/>
            <a:tailEnd/>
          </a:ln>
          <a:effectLst/>
        </p:spPr>
        <p:txBody>
          <a:bodyPr>
            <a:prstTxWarp prst="textNoShape">
              <a:avLst/>
            </a:prstTxWarp>
          </a:bodyPr>
          <a:lstStyle/>
          <a:p>
            <a:endParaRPr lang="en-US"/>
          </a:p>
        </p:txBody>
      </p:sp>
      <p:sp>
        <p:nvSpPr>
          <p:cNvPr id="16" name="Slide Number Placeholder 15"/>
          <p:cNvSpPr>
            <a:spLocks noGrp="1"/>
          </p:cNvSpPr>
          <p:nvPr>
            <p:ph type="sldNum" sz="quarter" idx="12"/>
          </p:nvPr>
        </p:nvSpPr>
        <p:spPr>
          <a:prstGeom prst="rect">
            <a:avLst/>
          </a:prstGeom>
        </p:spPr>
        <p:txBody>
          <a:bodyPr/>
          <a:lstStyle/>
          <a:p>
            <a:pPr>
              <a:defRPr/>
            </a:pPr>
            <a:fld id="{8E7AAB1F-5C8C-FA4E-A2C1-A3B4A44048F1}" type="slidenum">
              <a:rPr lang="en-US" smtClean="0"/>
              <a:pPr>
                <a:defRPr/>
              </a:pPr>
              <a:t>74</a:t>
            </a:fld>
            <a:endParaRPr lang="en-US" sz="1400">
              <a:latin typeface="Arial" charset="0"/>
            </a:endParaRPr>
          </a:p>
        </p:txBody>
      </p:sp>
    </p:spTree>
    <p:extLst>
      <p:ext uri="{BB962C8B-B14F-4D97-AF65-F5344CB8AC3E}">
        <p14:creationId xmlns:p14="http://schemas.microsoft.com/office/powerpoint/2010/main" val="158872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7803"/>
                                        </p:tgtEl>
                                        <p:attrNameLst>
                                          <p:attrName>style.visibility</p:attrName>
                                        </p:attrNameLst>
                                      </p:cBhvr>
                                      <p:to>
                                        <p:strVal val="visible"/>
                                      </p:to>
                                    </p:set>
                                    <p:anim calcmode="lin" valueType="num">
                                      <p:cBhvr additive="base">
                                        <p:cTn id="7" dur="500" fill="hold"/>
                                        <p:tgtEl>
                                          <p:spTgt spid="117803"/>
                                        </p:tgtEl>
                                        <p:attrNameLst>
                                          <p:attrName>ppt_x</p:attrName>
                                        </p:attrNameLst>
                                      </p:cBhvr>
                                      <p:tavLst>
                                        <p:tav tm="0">
                                          <p:val>
                                            <p:strVal val="#ppt_x"/>
                                          </p:val>
                                        </p:tav>
                                        <p:tav tm="100000">
                                          <p:val>
                                            <p:strVal val="#ppt_x"/>
                                          </p:val>
                                        </p:tav>
                                      </p:tavLst>
                                    </p:anim>
                                    <p:anim calcmode="lin" valueType="num">
                                      <p:cBhvr additive="base">
                                        <p:cTn id="8" dur="500" fill="hold"/>
                                        <p:tgtEl>
                                          <p:spTgt spid="11780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grpId="0" nodeType="afterEffect">
                                  <p:stCondLst>
                                    <p:cond delay="0"/>
                                  </p:stCondLst>
                                  <p:childTnLst>
                                    <p:set>
                                      <p:cBhvr>
                                        <p:cTn id="11" dur="1" fill="hold">
                                          <p:stCondLst>
                                            <p:cond delay="0"/>
                                          </p:stCondLst>
                                        </p:cTn>
                                        <p:tgtEl>
                                          <p:spTgt spid="117810"/>
                                        </p:tgtEl>
                                        <p:attrNameLst>
                                          <p:attrName>style.visibility</p:attrName>
                                        </p:attrNameLst>
                                      </p:cBhvr>
                                      <p:to>
                                        <p:strVal val="visible"/>
                                      </p:to>
                                    </p:set>
                                    <p:animEffect transition="in" filter="fade">
                                      <p:cBhvr>
                                        <p:cTn id="12" dur="400" decel="100000"/>
                                        <p:tgtEl>
                                          <p:spTgt spid="117810"/>
                                        </p:tgtEl>
                                      </p:cBhvr>
                                    </p:animEffect>
                                    <p:anim calcmode="lin" valueType="num">
                                      <p:cBhvr>
                                        <p:cTn id="13" dur="400" decel="100000" fill="hold"/>
                                        <p:tgtEl>
                                          <p:spTgt spid="117810"/>
                                        </p:tgtEl>
                                        <p:attrNameLst>
                                          <p:attrName>style.rotation</p:attrName>
                                        </p:attrNameLst>
                                      </p:cBhvr>
                                      <p:tavLst>
                                        <p:tav tm="0">
                                          <p:val>
                                            <p:fltVal val="-90"/>
                                          </p:val>
                                        </p:tav>
                                        <p:tav tm="100000">
                                          <p:val>
                                            <p:fltVal val="0"/>
                                          </p:val>
                                        </p:tav>
                                      </p:tavLst>
                                    </p:anim>
                                    <p:anim calcmode="lin" valueType="num">
                                      <p:cBhvr>
                                        <p:cTn id="14" dur="400" decel="100000" fill="hold"/>
                                        <p:tgtEl>
                                          <p:spTgt spid="117810"/>
                                        </p:tgtEl>
                                        <p:attrNameLst>
                                          <p:attrName>ppt_x</p:attrName>
                                        </p:attrNameLst>
                                      </p:cBhvr>
                                      <p:tavLst>
                                        <p:tav tm="0">
                                          <p:val>
                                            <p:strVal val="#ppt_x+0.4"/>
                                          </p:val>
                                        </p:tav>
                                        <p:tav tm="100000">
                                          <p:val>
                                            <p:strVal val="#ppt_x-0.05"/>
                                          </p:val>
                                        </p:tav>
                                      </p:tavLst>
                                    </p:anim>
                                    <p:anim calcmode="lin" valueType="num">
                                      <p:cBhvr>
                                        <p:cTn id="15" dur="400" decel="100000" fill="hold"/>
                                        <p:tgtEl>
                                          <p:spTgt spid="117810"/>
                                        </p:tgtEl>
                                        <p:attrNameLst>
                                          <p:attrName>ppt_y</p:attrName>
                                        </p:attrNameLst>
                                      </p:cBhvr>
                                      <p:tavLst>
                                        <p:tav tm="0">
                                          <p:val>
                                            <p:strVal val="#ppt_y-0.4"/>
                                          </p:val>
                                        </p:tav>
                                        <p:tav tm="100000">
                                          <p:val>
                                            <p:strVal val="#ppt_y+0.1"/>
                                          </p:val>
                                        </p:tav>
                                      </p:tavLst>
                                    </p:anim>
                                    <p:anim calcmode="lin" valueType="num">
                                      <p:cBhvr>
                                        <p:cTn id="16" dur="100" accel="100000" fill="hold">
                                          <p:stCondLst>
                                            <p:cond delay="400"/>
                                          </p:stCondLst>
                                        </p:cTn>
                                        <p:tgtEl>
                                          <p:spTgt spid="117810"/>
                                        </p:tgtEl>
                                        <p:attrNameLst>
                                          <p:attrName>ppt_x</p:attrName>
                                        </p:attrNameLst>
                                      </p:cBhvr>
                                      <p:tavLst>
                                        <p:tav tm="0">
                                          <p:val>
                                            <p:strVal val="#ppt_x-0.05"/>
                                          </p:val>
                                        </p:tav>
                                        <p:tav tm="100000">
                                          <p:val>
                                            <p:strVal val="#ppt_x"/>
                                          </p:val>
                                        </p:tav>
                                      </p:tavLst>
                                    </p:anim>
                                    <p:anim calcmode="lin" valueType="num">
                                      <p:cBhvr>
                                        <p:cTn id="17" dur="100" accel="100000" fill="hold">
                                          <p:stCondLst>
                                            <p:cond delay="400"/>
                                          </p:stCondLst>
                                        </p:cTn>
                                        <p:tgtEl>
                                          <p:spTgt spid="117810"/>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117808"/>
                                        </p:tgtEl>
                                        <p:attrNameLst>
                                          <p:attrName>style.visibility</p:attrName>
                                        </p:attrNameLst>
                                      </p:cBhvr>
                                      <p:to>
                                        <p:strVal val="visible"/>
                                      </p:to>
                                    </p:set>
                                    <p:anim calcmode="lin" valueType="num">
                                      <p:cBhvr additive="base">
                                        <p:cTn id="21" dur="500" fill="hold"/>
                                        <p:tgtEl>
                                          <p:spTgt spid="117808"/>
                                        </p:tgtEl>
                                        <p:attrNameLst>
                                          <p:attrName>ppt_x</p:attrName>
                                        </p:attrNameLst>
                                      </p:cBhvr>
                                      <p:tavLst>
                                        <p:tav tm="0">
                                          <p:val>
                                            <p:strVal val="#ppt_x"/>
                                          </p:val>
                                        </p:tav>
                                        <p:tav tm="100000">
                                          <p:val>
                                            <p:strVal val="#ppt_x"/>
                                          </p:val>
                                        </p:tav>
                                      </p:tavLst>
                                    </p:anim>
                                    <p:anim calcmode="lin" valueType="num">
                                      <p:cBhvr additive="base">
                                        <p:cTn id="22" dur="500" fill="hold"/>
                                        <p:tgtEl>
                                          <p:spTgt spid="11780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48" presetClass="entr" presetSubtype="0" accel="50000" fill="hold" grpId="0" nodeType="afterEffect">
                                  <p:stCondLst>
                                    <p:cond delay="0"/>
                                  </p:stCondLst>
                                  <p:childTnLst>
                                    <p:set>
                                      <p:cBhvr>
                                        <p:cTn id="25" dur="1" fill="hold">
                                          <p:stCondLst>
                                            <p:cond delay="0"/>
                                          </p:stCondLst>
                                        </p:cTn>
                                        <p:tgtEl>
                                          <p:spTgt spid="117805"/>
                                        </p:tgtEl>
                                        <p:attrNameLst>
                                          <p:attrName>style.visibility</p:attrName>
                                        </p:attrNameLst>
                                      </p:cBhvr>
                                      <p:to>
                                        <p:strVal val="visible"/>
                                      </p:to>
                                    </p:set>
                                    <p:anim calcmode="lin" valueType="num">
                                      <p:cBhvr>
                                        <p:cTn id="26" dur="500" fill="hold"/>
                                        <p:tgtEl>
                                          <p:spTgt spid="11780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117805"/>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117805"/>
                                        </p:tgtEl>
                                        <p:attrNameLst>
                                          <p:attrName>ppt_y</p:attrName>
                                        </p:attrNameLst>
                                      </p:cBhvr>
                                      <p:tavLst>
                                        <p:tav tm="0">
                                          <p:val>
                                            <p:strVal val="#ppt_y"/>
                                          </p:val>
                                        </p:tav>
                                        <p:tav tm="100000">
                                          <p:val>
                                            <p:strVal val="#ppt_y"/>
                                          </p:val>
                                        </p:tav>
                                      </p:tavLst>
                                    </p:anim>
                                    <p:animEffect transition="in" filter="fade">
                                      <p:cBhvr>
                                        <p:cTn id="29" dur="500"/>
                                        <p:tgtEl>
                                          <p:spTgt spid="117805"/>
                                        </p:tgtEl>
                                      </p:cBhvr>
                                    </p:animEffect>
                                  </p:childTnLst>
                                </p:cTn>
                              </p:par>
                            </p:childTnLst>
                          </p:cTn>
                        </p:par>
                        <p:par>
                          <p:cTn id="30" fill="hold">
                            <p:stCondLst>
                              <p:cond delay="2000"/>
                            </p:stCondLst>
                            <p:childTnLst>
                              <p:par>
                                <p:cTn id="31" presetID="52" presetClass="entr" presetSubtype="0" fill="hold" grpId="0" nodeType="afterEffect">
                                  <p:stCondLst>
                                    <p:cond delay="0"/>
                                  </p:stCondLst>
                                  <p:childTnLst>
                                    <p:set>
                                      <p:cBhvr>
                                        <p:cTn id="32" dur="1" fill="hold">
                                          <p:stCondLst>
                                            <p:cond delay="0"/>
                                          </p:stCondLst>
                                        </p:cTn>
                                        <p:tgtEl>
                                          <p:spTgt spid="117806"/>
                                        </p:tgtEl>
                                        <p:attrNameLst>
                                          <p:attrName>style.visibility</p:attrName>
                                        </p:attrNameLst>
                                      </p:cBhvr>
                                      <p:to>
                                        <p:strVal val="visible"/>
                                      </p:to>
                                    </p:set>
                                    <p:animScale>
                                      <p:cBhvr>
                                        <p:cTn id="33" dur="500" decel="50000" fill="hold">
                                          <p:stCondLst>
                                            <p:cond delay="0"/>
                                          </p:stCondLst>
                                        </p:cTn>
                                        <p:tgtEl>
                                          <p:spTgt spid="117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500" decel="50000" fill="hold">
                                          <p:stCondLst>
                                            <p:cond delay="0"/>
                                          </p:stCondLst>
                                        </p:cTn>
                                        <p:tgtEl>
                                          <p:spTgt spid="117806"/>
                                        </p:tgtEl>
                                        <p:attrNameLst>
                                          <p:attrName>ppt_x</p:attrName>
                                          <p:attrName>ppt_y</p:attrName>
                                        </p:attrNameLst>
                                      </p:cBhvr>
                                    </p:animMotion>
                                    <p:animEffect transition="in" filter="fade">
                                      <p:cBhvr>
                                        <p:cTn id="35" dur="500"/>
                                        <p:tgtEl>
                                          <p:spTgt spid="117806"/>
                                        </p:tgtEl>
                                      </p:cBhvr>
                                    </p:animEffect>
                                  </p:childTnLst>
                                </p:cTn>
                              </p:par>
                            </p:childTnLst>
                          </p:cTn>
                        </p:par>
                        <p:par>
                          <p:cTn id="36" fill="hold">
                            <p:stCondLst>
                              <p:cond delay="2500"/>
                            </p:stCondLst>
                            <p:childTnLst>
                              <p:par>
                                <p:cTn id="37" presetID="26" presetClass="entr" presetSubtype="0" fill="hold" grpId="0" nodeType="afterEffect">
                                  <p:stCondLst>
                                    <p:cond delay="0"/>
                                  </p:stCondLst>
                                  <p:childTnLst>
                                    <p:set>
                                      <p:cBhvr>
                                        <p:cTn id="38" dur="1" fill="hold">
                                          <p:stCondLst>
                                            <p:cond delay="0"/>
                                          </p:stCondLst>
                                        </p:cTn>
                                        <p:tgtEl>
                                          <p:spTgt spid="117811"/>
                                        </p:tgtEl>
                                        <p:attrNameLst>
                                          <p:attrName>style.visibility</p:attrName>
                                        </p:attrNameLst>
                                      </p:cBhvr>
                                      <p:to>
                                        <p:strVal val="visible"/>
                                      </p:to>
                                    </p:set>
                                    <p:animEffect transition="in" filter="wipe(down)">
                                      <p:cBhvr>
                                        <p:cTn id="39" dur="145">
                                          <p:stCondLst>
                                            <p:cond delay="0"/>
                                          </p:stCondLst>
                                        </p:cTn>
                                        <p:tgtEl>
                                          <p:spTgt spid="117811"/>
                                        </p:tgtEl>
                                      </p:cBhvr>
                                    </p:animEffect>
                                    <p:anim calcmode="lin" valueType="num">
                                      <p:cBhvr>
                                        <p:cTn id="40" dur="456" tmFilter="0,0; 0.14,0.36; 0.43,0.73; 0.71,0.91; 1.0,1.0">
                                          <p:stCondLst>
                                            <p:cond delay="0"/>
                                          </p:stCondLst>
                                        </p:cTn>
                                        <p:tgtEl>
                                          <p:spTgt spid="117811"/>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17811"/>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17811"/>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17811"/>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17811"/>
                                        </p:tgtEl>
                                        <p:attrNameLst>
                                          <p:attrName>ppt_y</p:attrName>
                                        </p:attrNameLst>
                                      </p:cBhvr>
                                      <p:tavLst>
                                        <p:tav tm="0" fmla="#ppt_y-sin(pi*$)/81">
                                          <p:val>
                                            <p:fltVal val="0"/>
                                          </p:val>
                                        </p:tav>
                                        <p:tav tm="100000">
                                          <p:val>
                                            <p:fltVal val="1"/>
                                          </p:val>
                                        </p:tav>
                                      </p:tavLst>
                                    </p:anim>
                                    <p:animScale>
                                      <p:cBhvr>
                                        <p:cTn id="45" dur="7">
                                          <p:stCondLst>
                                            <p:cond delay="162"/>
                                          </p:stCondLst>
                                        </p:cTn>
                                        <p:tgtEl>
                                          <p:spTgt spid="117811"/>
                                        </p:tgtEl>
                                      </p:cBhvr>
                                      <p:to x="100000" y="60000"/>
                                    </p:animScale>
                                    <p:animScale>
                                      <p:cBhvr>
                                        <p:cTn id="46" dur="41" decel="50000">
                                          <p:stCondLst>
                                            <p:cond delay="169"/>
                                          </p:stCondLst>
                                        </p:cTn>
                                        <p:tgtEl>
                                          <p:spTgt spid="117811"/>
                                        </p:tgtEl>
                                      </p:cBhvr>
                                      <p:to x="100000" y="100000"/>
                                    </p:animScale>
                                    <p:animScale>
                                      <p:cBhvr>
                                        <p:cTn id="47" dur="7">
                                          <p:stCondLst>
                                            <p:cond delay="328"/>
                                          </p:stCondLst>
                                        </p:cTn>
                                        <p:tgtEl>
                                          <p:spTgt spid="117811"/>
                                        </p:tgtEl>
                                      </p:cBhvr>
                                      <p:to x="100000" y="80000"/>
                                    </p:animScale>
                                    <p:animScale>
                                      <p:cBhvr>
                                        <p:cTn id="48" dur="41" decel="50000">
                                          <p:stCondLst>
                                            <p:cond delay="335"/>
                                          </p:stCondLst>
                                        </p:cTn>
                                        <p:tgtEl>
                                          <p:spTgt spid="117811"/>
                                        </p:tgtEl>
                                      </p:cBhvr>
                                      <p:to x="100000" y="100000"/>
                                    </p:animScale>
                                    <p:animScale>
                                      <p:cBhvr>
                                        <p:cTn id="49" dur="7">
                                          <p:stCondLst>
                                            <p:cond delay="410"/>
                                          </p:stCondLst>
                                        </p:cTn>
                                        <p:tgtEl>
                                          <p:spTgt spid="117811"/>
                                        </p:tgtEl>
                                      </p:cBhvr>
                                      <p:to x="100000" y="90000"/>
                                    </p:animScale>
                                    <p:animScale>
                                      <p:cBhvr>
                                        <p:cTn id="50" dur="41" decel="50000">
                                          <p:stCondLst>
                                            <p:cond delay="417"/>
                                          </p:stCondLst>
                                        </p:cTn>
                                        <p:tgtEl>
                                          <p:spTgt spid="117811"/>
                                        </p:tgtEl>
                                      </p:cBhvr>
                                      <p:to x="100000" y="100000"/>
                                    </p:animScale>
                                    <p:animScale>
                                      <p:cBhvr>
                                        <p:cTn id="51" dur="7">
                                          <p:stCondLst>
                                            <p:cond delay="452"/>
                                          </p:stCondLst>
                                        </p:cTn>
                                        <p:tgtEl>
                                          <p:spTgt spid="117811"/>
                                        </p:tgtEl>
                                      </p:cBhvr>
                                      <p:to x="100000" y="95000"/>
                                    </p:animScale>
                                    <p:animScale>
                                      <p:cBhvr>
                                        <p:cTn id="52" dur="41" decel="50000">
                                          <p:stCondLst>
                                            <p:cond delay="458"/>
                                          </p:stCondLst>
                                        </p:cTn>
                                        <p:tgtEl>
                                          <p:spTgt spid="117811"/>
                                        </p:tgtEl>
                                      </p:cBhvr>
                                      <p:to x="100000" y="100000"/>
                                    </p:animScale>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17804"/>
                                        </p:tgtEl>
                                        <p:attrNameLst>
                                          <p:attrName>style.visibility</p:attrName>
                                        </p:attrNameLst>
                                      </p:cBhvr>
                                      <p:to>
                                        <p:strVal val="visible"/>
                                      </p:to>
                                    </p:set>
                                    <p:animEffect transition="in" filter="fade">
                                      <p:cBhvr>
                                        <p:cTn id="56" dur="500"/>
                                        <p:tgtEl>
                                          <p:spTgt spid="117804"/>
                                        </p:tgtEl>
                                      </p:cBhvr>
                                    </p:animEffect>
                                  </p:childTnLst>
                                </p:cTn>
                              </p:par>
                            </p:childTnLst>
                          </p:cTn>
                        </p:par>
                        <p:par>
                          <p:cTn id="57" fill="hold">
                            <p:stCondLst>
                              <p:cond delay="3500"/>
                            </p:stCondLst>
                            <p:childTnLst>
                              <p:par>
                                <p:cTn id="58" presetID="48" presetClass="entr" presetSubtype="0" accel="50000" fill="hold" grpId="0" nodeType="afterEffect">
                                  <p:stCondLst>
                                    <p:cond delay="0"/>
                                  </p:stCondLst>
                                  <p:childTnLst>
                                    <p:set>
                                      <p:cBhvr>
                                        <p:cTn id="59" dur="1" fill="hold">
                                          <p:stCondLst>
                                            <p:cond delay="0"/>
                                          </p:stCondLst>
                                        </p:cTn>
                                        <p:tgtEl>
                                          <p:spTgt spid="117812"/>
                                        </p:tgtEl>
                                        <p:attrNameLst>
                                          <p:attrName>style.visibility</p:attrName>
                                        </p:attrNameLst>
                                      </p:cBhvr>
                                      <p:to>
                                        <p:strVal val="visible"/>
                                      </p:to>
                                    </p:set>
                                    <p:anim calcmode="lin" valueType="num">
                                      <p:cBhvr>
                                        <p:cTn id="60" dur="500" fill="hold"/>
                                        <p:tgtEl>
                                          <p:spTgt spid="1178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500" fill="hold"/>
                                        <p:tgtEl>
                                          <p:spTgt spid="117812"/>
                                        </p:tgtEl>
                                        <p:attrNameLst>
                                          <p:attrName>ppt_x</p:attrName>
                                        </p:attrNameLst>
                                      </p:cBhvr>
                                      <p:tavLst>
                                        <p:tav tm="0">
                                          <p:val>
                                            <p:fltVal val="-1"/>
                                          </p:val>
                                        </p:tav>
                                        <p:tav tm="50000">
                                          <p:val>
                                            <p:fltVal val="0.95"/>
                                          </p:val>
                                        </p:tav>
                                        <p:tav tm="100000">
                                          <p:val>
                                            <p:strVal val="#ppt_x"/>
                                          </p:val>
                                        </p:tav>
                                      </p:tavLst>
                                    </p:anim>
                                    <p:anim calcmode="lin" valueType="num">
                                      <p:cBhvr>
                                        <p:cTn id="62" dur="500" fill="hold"/>
                                        <p:tgtEl>
                                          <p:spTgt spid="117812"/>
                                        </p:tgtEl>
                                        <p:attrNameLst>
                                          <p:attrName>ppt_y</p:attrName>
                                        </p:attrNameLst>
                                      </p:cBhvr>
                                      <p:tavLst>
                                        <p:tav tm="0">
                                          <p:val>
                                            <p:strVal val="#ppt_y"/>
                                          </p:val>
                                        </p:tav>
                                        <p:tav tm="100000">
                                          <p:val>
                                            <p:strVal val="#ppt_y"/>
                                          </p:val>
                                        </p:tav>
                                      </p:tavLst>
                                    </p:anim>
                                    <p:animEffect transition="in" filter="fade">
                                      <p:cBhvr>
                                        <p:cTn id="63" dur="500"/>
                                        <p:tgtEl>
                                          <p:spTgt spid="117812"/>
                                        </p:tgtEl>
                                      </p:cBhvr>
                                    </p:animEffect>
                                  </p:childTnLst>
                                </p:cTn>
                              </p:par>
                            </p:childTnLst>
                          </p:cTn>
                        </p:par>
                        <p:par>
                          <p:cTn id="64" fill="hold">
                            <p:stCondLst>
                              <p:cond delay="4000"/>
                            </p:stCondLst>
                            <p:childTnLst>
                              <p:par>
                                <p:cTn id="65" presetID="54" presetClass="entr" presetSubtype="0" accel="100000" fill="hold" grpId="0" nodeType="afterEffect">
                                  <p:stCondLst>
                                    <p:cond delay="0"/>
                                  </p:stCondLst>
                                  <p:childTnLst>
                                    <p:set>
                                      <p:cBhvr>
                                        <p:cTn id="66" dur="1" fill="hold">
                                          <p:stCondLst>
                                            <p:cond delay="0"/>
                                          </p:stCondLst>
                                        </p:cTn>
                                        <p:tgtEl>
                                          <p:spTgt spid="117807"/>
                                        </p:tgtEl>
                                        <p:attrNameLst>
                                          <p:attrName>style.visibility</p:attrName>
                                        </p:attrNameLst>
                                      </p:cBhvr>
                                      <p:to>
                                        <p:strVal val="visible"/>
                                      </p:to>
                                    </p:set>
                                    <p:anim calcmode="lin" valueType="num">
                                      <p:cBhvr>
                                        <p:cTn id="67" dur="500" fill="hold"/>
                                        <p:tgtEl>
                                          <p:spTgt spid="117807"/>
                                        </p:tgtEl>
                                        <p:attrNameLst>
                                          <p:attrName>ppt_w</p:attrName>
                                        </p:attrNameLst>
                                      </p:cBhvr>
                                      <p:tavLst>
                                        <p:tav tm="0">
                                          <p:val>
                                            <p:strVal val="#ppt_w*0.05"/>
                                          </p:val>
                                        </p:tav>
                                        <p:tav tm="100000">
                                          <p:val>
                                            <p:strVal val="#ppt_w"/>
                                          </p:val>
                                        </p:tav>
                                      </p:tavLst>
                                    </p:anim>
                                    <p:anim calcmode="lin" valueType="num">
                                      <p:cBhvr>
                                        <p:cTn id="68" dur="500" fill="hold"/>
                                        <p:tgtEl>
                                          <p:spTgt spid="117807"/>
                                        </p:tgtEl>
                                        <p:attrNameLst>
                                          <p:attrName>ppt_h</p:attrName>
                                        </p:attrNameLst>
                                      </p:cBhvr>
                                      <p:tavLst>
                                        <p:tav tm="0">
                                          <p:val>
                                            <p:strVal val="#ppt_h"/>
                                          </p:val>
                                        </p:tav>
                                        <p:tav tm="100000">
                                          <p:val>
                                            <p:strVal val="#ppt_h"/>
                                          </p:val>
                                        </p:tav>
                                      </p:tavLst>
                                    </p:anim>
                                    <p:anim calcmode="lin" valueType="num">
                                      <p:cBhvr>
                                        <p:cTn id="69" dur="500" fill="hold"/>
                                        <p:tgtEl>
                                          <p:spTgt spid="117807"/>
                                        </p:tgtEl>
                                        <p:attrNameLst>
                                          <p:attrName>ppt_x</p:attrName>
                                        </p:attrNameLst>
                                      </p:cBhvr>
                                      <p:tavLst>
                                        <p:tav tm="0">
                                          <p:val>
                                            <p:strVal val="#ppt_x-.2"/>
                                          </p:val>
                                        </p:tav>
                                        <p:tav tm="100000">
                                          <p:val>
                                            <p:strVal val="#ppt_x"/>
                                          </p:val>
                                        </p:tav>
                                      </p:tavLst>
                                    </p:anim>
                                    <p:anim calcmode="lin" valueType="num">
                                      <p:cBhvr>
                                        <p:cTn id="70" dur="500" fill="hold"/>
                                        <p:tgtEl>
                                          <p:spTgt spid="117807"/>
                                        </p:tgtEl>
                                        <p:attrNameLst>
                                          <p:attrName>ppt_y</p:attrName>
                                        </p:attrNameLst>
                                      </p:cBhvr>
                                      <p:tavLst>
                                        <p:tav tm="0">
                                          <p:val>
                                            <p:strVal val="#ppt_y"/>
                                          </p:val>
                                        </p:tav>
                                        <p:tav tm="100000">
                                          <p:val>
                                            <p:strVal val="#ppt_y"/>
                                          </p:val>
                                        </p:tav>
                                      </p:tavLst>
                                    </p:anim>
                                    <p:animEffect transition="in" filter="fade">
                                      <p:cBhvr>
                                        <p:cTn id="71" dur="500"/>
                                        <p:tgtEl>
                                          <p:spTgt spid="117807"/>
                                        </p:tgtEl>
                                      </p:cBhvr>
                                    </p:animEffect>
                                  </p:childTnLst>
                                </p:cTn>
                              </p:par>
                            </p:childTnLst>
                          </p:cTn>
                        </p:par>
                        <p:par>
                          <p:cTn id="72" fill="hold">
                            <p:stCondLst>
                              <p:cond delay="4500"/>
                            </p:stCondLst>
                            <p:childTnLst>
                              <p:par>
                                <p:cTn id="73" presetID="7" presetClass="entr" presetSubtype="4" fill="hold" grpId="0" nodeType="afterEffect">
                                  <p:stCondLst>
                                    <p:cond delay="0"/>
                                  </p:stCondLst>
                                  <p:childTnLst>
                                    <p:set>
                                      <p:cBhvr>
                                        <p:cTn id="74" dur="1" fill="hold">
                                          <p:stCondLst>
                                            <p:cond delay="0"/>
                                          </p:stCondLst>
                                        </p:cTn>
                                        <p:tgtEl>
                                          <p:spTgt spid="117809"/>
                                        </p:tgtEl>
                                        <p:attrNameLst>
                                          <p:attrName>style.visibility</p:attrName>
                                        </p:attrNameLst>
                                      </p:cBhvr>
                                      <p:to>
                                        <p:strVal val="visible"/>
                                      </p:to>
                                    </p:set>
                                    <p:anim calcmode="lin" valueType="num">
                                      <p:cBhvr additive="base">
                                        <p:cTn id="75" dur="500" fill="hold"/>
                                        <p:tgtEl>
                                          <p:spTgt spid="117809"/>
                                        </p:tgtEl>
                                        <p:attrNameLst>
                                          <p:attrName>ppt_x</p:attrName>
                                        </p:attrNameLst>
                                      </p:cBhvr>
                                      <p:tavLst>
                                        <p:tav tm="0">
                                          <p:val>
                                            <p:strVal val="#ppt_x"/>
                                          </p:val>
                                        </p:tav>
                                        <p:tav tm="100000">
                                          <p:val>
                                            <p:strVal val="#ppt_x"/>
                                          </p:val>
                                        </p:tav>
                                      </p:tavLst>
                                    </p:anim>
                                    <p:anim calcmode="lin" valueType="num">
                                      <p:cBhvr additive="base">
                                        <p:cTn id="76" dur="500" fill="hold"/>
                                        <p:tgtEl>
                                          <p:spTgt spid="117809"/>
                                        </p:tgtEl>
                                        <p:attrNameLst>
                                          <p:attrName>ppt_y</p:attrName>
                                        </p:attrNameLst>
                                      </p:cBhvr>
                                      <p:tavLst>
                                        <p:tav tm="0">
                                          <p:val>
                                            <p:strVal val="1+#ppt_h/2"/>
                                          </p:val>
                                        </p:tav>
                                        <p:tav tm="100000">
                                          <p:val>
                                            <p:strVal val="#ppt_y"/>
                                          </p:val>
                                        </p:tav>
                                      </p:tavLst>
                                    </p:anim>
                                  </p:childTnLst>
                                </p:cTn>
                              </p:par>
                            </p:childTnLst>
                          </p:cTn>
                        </p:par>
                        <p:par>
                          <p:cTn id="77" fill="hold">
                            <p:stCondLst>
                              <p:cond delay="5000"/>
                            </p:stCondLst>
                            <p:childTnLst>
                              <p:par>
                                <p:cTn id="78" presetID="19" presetClass="entr" presetSubtype="10" fill="hold" grpId="0" nodeType="afterEffect">
                                  <p:stCondLst>
                                    <p:cond delay="0"/>
                                  </p:stCondLst>
                                  <p:childTnLst>
                                    <p:set>
                                      <p:cBhvr>
                                        <p:cTn id="79" dur="1" fill="hold">
                                          <p:stCondLst>
                                            <p:cond delay="0"/>
                                          </p:stCondLst>
                                        </p:cTn>
                                        <p:tgtEl>
                                          <p:spTgt spid="117813"/>
                                        </p:tgtEl>
                                        <p:attrNameLst>
                                          <p:attrName>style.visibility</p:attrName>
                                        </p:attrNameLst>
                                      </p:cBhvr>
                                      <p:to>
                                        <p:strVal val="visible"/>
                                      </p:to>
                                    </p:set>
                                    <p:anim calcmode="lin" valueType="num">
                                      <p:cBhvr>
                                        <p:cTn id="80" dur="2000" fill="hold"/>
                                        <p:tgtEl>
                                          <p:spTgt spid="117813"/>
                                        </p:tgtEl>
                                        <p:attrNameLst>
                                          <p:attrName>ppt_w</p:attrName>
                                        </p:attrNameLst>
                                      </p:cBhvr>
                                      <p:tavLst>
                                        <p:tav tm="0" fmla="#ppt_w*sin(2.5*pi*$)">
                                          <p:val>
                                            <p:fltVal val="0"/>
                                          </p:val>
                                        </p:tav>
                                        <p:tav tm="100000">
                                          <p:val>
                                            <p:fltVal val="1"/>
                                          </p:val>
                                        </p:tav>
                                      </p:tavLst>
                                    </p:anim>
                                    <p:anim calcmode="lin" valueType="num">
                                      <p:cBhvr>
                                        <p:cTn id="81" dur="2000" fill="hold"/>
                                        <p:tgtEl>
                                          <p:spTgt spid="117813"/>
                                        </p:tgtEl>
                                        <p:attrNameLst>
                                          <p:attrName>ppt_h</p:attrName>
                                        </p:attrNameLst>
                                      </p:cBhvr>
                                      <p:tavLst>
                                        <p:tav tm="0">
                                          <p:val>
                                            <p:strVal val="#ppt_h"/>
                                          </p:val>
                                        </p:tav>
                                        <p:tav tm="100000">
                                          <p:val>
                                            <p:strVal val="#ppt_h"/>
                                          </p:val>
                                        </p:tav>
                                      </p:tavLst>
                                    </p:anim>
                                  </p:childTnLst>
                                </p:cTn>
                              </p:par>
                            </p:childTnLst>
                          </p:cTn>
                        </p:par>
                        <p:par>
                          <p:cTn id="82" fill="hold">
                            <p:stCondLst>
                              <p:cond delay="7000"/>
                            </p:stCondLst>
                            <p:childTnLst>
                              <p:par>
                                <p:cTn id="83" presetID="9" presetClass="entr" presetSubtype="0" fill="hold" grpId="0" nodeType="afterEffect">
                                  <p:stCondLst>
                                    <p:cond delay="0"/>
                                  </p:stCondLst>
                                  <p:childTnLst>
                                    <p:set>
                                      <p:cBhvr>
                                        <p:cTn id="84" dur="1" fill="hold">
                                          <p:stCondLst>
                                            <p:cond delay="0"/>
                                          </p:stCondLst>
                                        </p:cTn>
                                        <p:tgtEl>
                                          <p:spTgt spid="117814"/>
                                        </p:tgtEl>
                                        <p:attrNameLst>
                                          <p:attrName>style.visibility</p:attrName>
                                        </p:attrNameLst>
                                      </p:cBhvr>
                                      <p:to>
                                        <p:strVal val="visible"/>
                                      </p:to>
                                    </p:set>
                                    <p:animEffect transition="in" filter="dissolve">
                                      <p:cBhvr>
                                        <p:cTn id="85" dur="500"/>
                                        <p:tgtEl>
                                          <p:spTgt spid="117814"/>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17803"/>
                                        </p:tgtEl>
                                        <p:attrNameLst>
                                          <p:attrName>ppt_x</p:attrName>
                                        </p:attrNameLst>
                                      </p:cBhvr>
                                      <p:tavLst>
                                        <p:tav tm="0">
                                          <p:val>
                                            <p:strVal val="ppt_x"/>
                                          </p:val>
                                        </p:tav>
                                        <p:tav tm="100000">
                                          <p:val>
                                            <p:strVal val="ppt_x"/>
                                          </p:val>
                                        </p:tav>
                                      </p:tavLst>
                                    </p:anim>
                                    <p:anim calcmode="lin" valueType="num">
                                      <p:cBhvr additive="base">
                                        <p:cTn id="90" dur="500"/>
                                        <p:tgtEl>
                                          <p:spTgt spid="117803"/>
                                        </p:tgtEl>
                                        <p:attrNameLst>
                                          <p:attrName>ppt_y</p:attrName>
                                        </p:attrNameLst>
                                      </p:cBhvr>
                                      <p:tavLst>
                                        <p:tav tm="0">
                                          <p:val>
                                            <p:strVal val="ppt_y"/>
                                          </p:val>
                                        </p:tav>
                                        <p:tav tm="100000">
                                          <p:val>
                                            <p:strVal val="1+ppt_h/2"/>
                                          </p:val>
                                        </p:tav>
                                      </p:tavLst>
                                    </p:anim>
                                    <p:set>
                                      <p:cBhvr>
                                        <p:cTn id="91" dur="1" fill="hold">
                                          <p:stCondLst>
                                            <p:cond delay="499"/>
                                          </p:stCondLst>
                                        </p:cTn>
                                        <p:tgtEl>
                                          <p:spTgt spid="117803"/>
                                        </p:tgtEl>
                                        <p:attrNameLst>
                                          <p:attrName>style.visibility</p:attrName>
                                        </p:attrNameLst>
                                      </p:cBhvr>
                                      <p:to>
                                        <p:strVal val="hidden"/>
                                      </p:to>
                                    </p:set>
                                  </p:childTnLst>
                                </p:cTn>
                              </p:par>
                              <p:par>
                                <p:cTn id="92" presetID="2" presetClass="exit" presetSubtype="4" fill="hold" grpId="1" nodeType="withEffect">
                                  <p:stCondLst>
                                    <p:cond delay="0"/>
                                  </p:stCondLst>
                                  <p:childTnLst>
                                    <p:anim calcmode="lin" valueType="num">
                                      <p:cBhvr additive="base">
                                        <p:cTn id="93" dur="500"/>
                                        <p:tgtEl>
                                          <p:spTgt spid="117804"/>
                                        </p:tgtEl>
                                        <p:attrNameLst>
                                          <p:attrName>ppt_x</p:attrName>
                                        </p:attrNameLst>
                                      </p:cBhvr>
                                      <p:tavLst>
                                        <p:tav tm="0">
                                          <p:val>
                                            <p:strVal val="ppt_x"/>
                                          </p:val>
                                        </p:tav>
                                        <p:tav tm="100000">
                                          <p:val>
                                            <p:strVal val="ppt_x"/>
                                          </p:val>
                                        </p:tav>
                                      </p:tavLst>
                                    </p:anim>
                                    <p:anim calcmode="lin" valueType="num">
                                      <p:cBhvr additive="base">
                                        <p:cTn id="94" dur="500"/>
                                        <p:tgtEl>
                                          <p:spTgt spid="117804"/>
                                        </p:tgtEl>
                                        <p:attrNameLst>
                                          <p:attrName>ppt_y</p:attrName>
                                        </p:attrNameLst>
                                      </p:cBhvr>
                                      <p:tavLst>
                                        <p:tav tm="0">
                                          <p:val>
                                            <p:strVal val="ppt_y"/>
                                          </p:val>
                                        </p:tav>
                                        <p:tav tm="100000">
                                          <p:val>
                                            <p:strVal val="1+ppt_h/2"/>
                                          </p:val>
                                        </p:tav>
                                      </p:tavLst>
                                    </p:anim>
                                    <p:set>
                                      <p:cBhvr>
                                        <p:cTn id="95" dur="1" fill="hold">
                                          <p:stCondLst>
                                            <p:cond delay="499"/>
                                          </p:stCondLst>
                                        </p:cTn>
                                        <p:tgtEl>
                                          <p:spTgt spid="117804"/>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117805"/>
                                        </p:tgtEl>
                                        <p:attrNameLst>
                                          <p:attrName>ppt_x</p:attrName>
                                        </p:attrNameLst>
                                      </p:cBhvr>
                                      <p:tavLst>
                                        <p:tav tm="0">
                                          <p:val>
                                            <p:strVal val="ppt_x"/>
                                          </p:val>
                                        </p:tav>
                                        <p:tav tm="100000">
                                          <p:val>
                                            <p:strVal val="ppt_x"/>
                                          </p:val>
                                        </p:tav>
                                      </p:tavLst>
                                    </p:anim>
                                    <p:anim calcmode="lin" valueType="num">
                                      <p:cBhvr additive="base">
                                        <p:cTn id="98" dur="500"/>
                                        <p:tgtEl>
                                          <p:spTgt spid="117805"/>
                                        </p:tgtEl>
                                        <p:attrNameLst>
                                          <p:attrName>ppt_y</p:attrName>
                                        </p:attrNameLst>
                                      </p:cBhvr>
                                      <p:tavLst>
                                        <p:tav tm="0">
                                          <p:val>
                                            <p:strVal val="ppt_y"/>
                                          </p:val>
                                        </p:tav>
                                        <p:tav tm="100000">
                                          <p:val>
                                            <p:strVal val="1+ppt_h/2"/>
                                          </p:val>
                                        </p:tav>
                                      </p:tavLst>
                                    </p:anim>
                                    <p:set>
                                      <p:cBhvr>
                                        <p:cTn id="99" dur="1" fill="hold">
                                          <p:stCondLst>
                                            <p:cond delay="499"/>
                                          </p:stCondLst>
                                        </p:cTn>
                                        <p:tgtEl>
                                          <p:spTgt spid="117805"/>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117806"/>
                                        </p:tgtEl>
                                        <p:attrNameLst>
                                          <p:attrName>ppt_x</p:attrName>
                                        </p:attrNameLst>
                                      </p:cBhvr>
                                      <p:tavLst>
                                        <p:tav tm="0">
                                          <p:val>
                                            <p:strVal val="ppt_x"/>
                                          </p:val>
                                        </p:tav>
                                        <p:tav tm="100000">
                                          <p:val>
                                            <p:strVal val="ppt_x"/>
                                          </p:val>
                                        </p:tav>
                                      </p:tavLst>
                                    </p:anim>
                                    <p:anim calcmode="lin" valueType="num">
                                      <p:cBhvr additive="base">
                                        <p:cTn id="102" dur="500"/>
                                        <p:tgtEl>
                                          <p:spTgt spid="117806"/>
                                        </p:tgtEl>
                                        <p:attrNameLst>
                                          <p:attrName>ppt_y</p:attrName>
                                        </p:attrNameLst>
                                      </p:cBhvr>
                                      <p:tavLst>
                                        <p:tav tm="0">
                                          <p:val>
                                            <p:strVal val="ppt_y"/>
                                          </p:val>
                                        </p:tav>
                                        <p:tav tm="100000">
                                          <p:val>
                                            <p:strVal val="1+ppt_h/2"/>
                                          </p:val>
                                        </p:tav>
                                      </p:tavLst>
                                    </p:anim>
                                    <p:set>
                                      <p:cBhvr>
                                        <p:cTn id="103" dur="1" fill="hold">
                                          <p:stCondLst>
                                            <p:cond delay="499"/>
                                          </p:stCondLst>
                                        </p:cTn>
                                        <p:tgtEl>
                                          <p:spTgt spid="117806"/>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117807"/>
                                        </p:tgtEl>
                                        <p:attrNameLst>
                                          <p:attrName>ppt_x</p:attrName>
                                        </p:attrNameLst>
                                      </p:cBhvr>
                                      <p:tavLst>
                                        <p:tav tm="0">
                                          <p:val>
                                            <p:strVal val="ppt_x"/>
                                          </p:val>
                                        </p:tav>
                                        <p:tav tm="100000">
                                          <p:val>
                                            <p:strVal val="ppt_x"/>
                                          </p:val>
                                        </p:tav>
                                      </p:tavLst>
                                    </p:anim>
                                    <p:anim calcmode="lin" valueType="num">
                                      <p:cBhvr additive="base">
                                        <p:cTn id="106" dur="500"/>
                                        <p:tgtEl>
                                          <p:spTgt spid="117807"/>
                                        </p:tgtEl>
                                        <p:attrNameLst>
                                          <p:attrName>ppt_y</p:attrName>
                                        </p:attrNameLst>
                                      </p:cBhvr>
                                      <p:tavLst>
                                        <p:tav tm="0">
                                          <p:val>
                                            <p:strVal val="ppt_y"/>
                                          </p:val>
                                        </p:tav>
                                        <p:tav tm="100000">
                                          <p:val>
                                            <p:strVal val="1+ppt_h/2"/>
                                          </p:val>
                                        </p:tav>
                                      </p:tavLst>
                                    </p:anim>
                                    <p:set>
                                      <p:cBhvr>
                                        <p:cTn id="107" dur="1" fill="hold">
                                          <p:stCondLst>
                                            <p:cond delay="499"/>
                                          </p:stCondLst>
                                        </p:cTn>
                                        <p:tgtEl>
                                          <p:spTgt spid="117807"/>
                                        </p:tgtEl>
                                        <p:attrNameLst>
                                          <p:attrName>style.visibility</p:attrName>
                                        </p:attrNameLst>
                                      </p:cBhvr>
                                      <p:to>
                                        <p:strVal val="hidden"/>
                                      </p:to>
                                    </p:set>
                                  </p:childTnLst>
                                </p:cTn>
                              </p:par>
                              <p:par>
                                <p:cTn id="108" presetID="2" presetClass="exit" presetSubtype="4" fill="hold" grpId="1" nodeType="withEffect">
                                  <p:stCondLst>
                                    <p:cond delay="0"/>
                                  </p:stCondLst>
                                  <p:childTnLst>
                                    <p:anim calcmode="lin" valueType="num">
                                      <p:cBhvr additive="base">
                                        <p:cTn id="109" dur="500"/>
                                        <p:tgtEl>
                                          <p:spTgt spid="117808"/>
                                        </p:tgtEl>
                                        <p:attrNameLst>
                                          <p:attrName>ppt_x</p:attrName>
                                        </p:attrNameLst>
                                      </p:cBhvr>
                                      <p:tavLst>
                                        <p:tav tm="0">
                                          <p:val>
                                            <p:strVal val="ppt_x"/>
                                          </p:val>
                                        </p:tav>
                                        <p:tav tm="100000">
                                          <p:val>
                                            <p:strVal val="ppt_x"/>
                                          </p:val>
                                        </p:tav>
                                      </p:tavLst>
                                    </p:anim>
                                    <p:anim calcmode="lin" valueType="num">
                                      <p:cBhvr additive="base">
                                        <p:cTn id="110" dur="500"/>
                                        <p:tgtEl>
                                          <p:spTgt spid="117808"/>
                                        </p:tgtEl>
                                        <p:attrNameLst>
                                          <p:attrName>ppt_y</p:attrName>
                                        </p:attrNameLst>
                                      </p:cBhvr>
                                      <p:tavLst>
                                        <p:tav tm="0">
                                          <p:val>
                                            <p:strVal val="ppt_y"/>
                                          </p:val>
                                        </p:tav>
                                        <p:tav tm="100000">
                                          <p:val>
                                            <p:strVal val="1+ppt_h/2"/>
                                          </p:val>
                                        </p:tav>
                                      </p:tavLst>
                                    </p:anim>
                                    <p:set>
                                      <p:cBhvr>
                                        <p:cTn id="111" dur="1" fill="hold">
                                          <p:stCondLst>
                                            <p:cond delay="499"/>
                                          </p:stCondLst>
                                        </p:cTn>
                                        <p:tgtEl>
                                          <p:spTgt spid="117808"/>
                                        </p:tgtEl>
                                        <p:attrNameLst>
                                          <p:attrName>style.visibility</p:attrName>
                                        </p:attrNameLst>
                                      </p:cBhvr>
                                      <p:to>
                                        <p:strVal val="hidden"/>
                                      </p:to>
                                    </p:set>
                                  </p:childTnLst>
                                </p:cTn>
                              </p:par>
                              <p:par>
                                <p:cTn id="112" presetID="2" presetClass="exit" presetSubtype="4" fill="hold" grpId="1" nodeType="withEffect">
                                  <p:stCondLst>
                                    <p:cond delay="0"/>
                                  </p:stCondLst>
                                  <p:childTnLst>
                                    <p:anim calcmode="lin" valueType="num">
                                      <p:cBhvr additive="base">
                                        <p:cTn id="113" dur="500"/>
                                        <p:tgtEl>
                                          <p:spTgt spid="117809"/>
                                        </p:tgtEl>
                                        <p:attrNameLst>
                                          <p:attrName>ppt_x</p:attrName>
                                        </p:attrNameLst>
                                      </p:cBhvr>
                                      <p:tavLst>
                                        <p:tav tm="0">
                                          <p:val>
                                            <p:strVal val="ppt_x"/>
                                          </p:val>
                                        </p:tav>
                                        <p:tav tm="100000">
                                          <p:val>
                                            <p:strVal val="ppt_x"/>
                                          </p:val>
                                        </p:tav>
                                      </p:tavLst>
                                    </p:anim>
                                    <p:anim calcmode="lin" valueType="num">
                                      <p:cBhvr additive="base">
                                        <p:cTn id="114" dur="500"/>
                                        <p:tgtEl>
                                          <p:spTgt spid="117809"/>
                                        </p:tgtEl>
                                        <p:attrNameLst>
                                          <p:attrName>ppt_y</p:attrName>
                                        </p:attrNameLst>
                                      </p:cBhvr>
                                      <p:tavLst>
                                        <p:tav tm="0">
                                          <p:val>
                                            <p:strVal val="ppt_y"/>
                                          </p:val>
                                        </p:tav>
                                        <p:tav tm="100000">
                                          <p:val>
                                            <p:strVal val="1+ppt_h/2"/>
                                          </p:val>
                                        </p:tav>
                                      </p:tavLst>
                                    </p:anim>
                                    <p:set>
                                      <p:cBhvr>
                                        <p:cTn id="115" dur="1" fill="hold">
                                          <p:stCondLst>
                                            <p:cond delay="499"/>
                                          </p:stCondLst>
                                        </p:cTn>
                                        <p:tgtEl>
                                          <p:spTgt spid="117809"/>
                                        </p:tgtEl>
                                        <p:attrNameLst>
                                          <p:attrName>style.visibility</p:attrName>
                                        </p:attrNameLst>
                                      </p:cBhvr>
                                      <p:to>
                                        <p:strVal val="hidden"/>
                                      </p:to>
                                    </p:set>
                                  </p:childTnLst>
                                </p:cTn>
                              </p:par>
                              <p:par>
                                <p:cTn id="116" presetID="2" presetClass="exit" presetSubtype="4" fill="hold" grpId="1" nodeType="withEffect">
                                  <p:stCondLst>
                                    <p:cond delay="0"/>
                                  </p:stCondLst>
                                  <p:childTnLst>
                                    <p:anim calcmode="lin" valueType="num">
                                      <p:cBhvr additive="base">
                                        <p:cTn id="117" dur="500"/>
                                        <p:tgtEl>
                                          <p:spTgt spid="117810"/>
                                        </p:tgtEl>
                                        <p:attrNameLst>
                                          <p:attrName>ppt_x</p:attrName>
                                        </p:attrNameLst>
                                      </p:cBhvr>
                                      <p:tavLst>
                                        <p:tav tm="0">
                                          <p:val>
                                            <p:strVal val="ppt_x"/>
                                          </p:val>
                                        </p:tav>
                                        <p:tav tm="100000">
                                          <p:val>
                                            <p:strVal val="ppt_x"/>
                                          </p:val>
                                        </p:tav>
                                      </p:tavLst>
                                    </p:anim>
                                    <p:anim calcmode="lin" valueType="num">
                                      <p:cBhvr additive="base">
                                        <p:cTn id="118" dur="500"/>
                                        <p:tgtEl>
                                          <p:spTgt spid="117810"/>
                                        </p:tgtEl>
                                        <p:attrNameLst>
                                          <p:attrName>ppt_y</p:attrName>
                                        </p:attrNameLst>
                                      </p:cBhvr>
                                      <p:tavLst>
                                        <p:tav tm="0">
                                          <p:val>
                                            <p:strVal val="ppt_y"/>
                                          </p:val>
                                        </p:tav>
                                        <p:tav tm="100000">
                                          <p:val>
                                            <p:strVal val="1+ppt_h/2"/>
                                          </p:val>
                                        </p:tav>
                                      </p:tavLst>
                                    </p:anim>
                                    <p:set>
                                      <p:cBhvr>
                                        <p:cTn id="119" dur="1" fill="hold">
                                          <p:stCondLst>
                                            <p:cond delay="499"/>
                                          </p:stCondLst>
                                        </p:cTn>
                                        <p:tgtEl>
                                          <p:spTgt spid="117810"/>
                                        </p:tgtEl>
                                        <p:attrNameLst>
                                          <p:attrName>style.visibility</p:attrName>
                                        </p:attrNameLst>
                                      </p:cBhvr>
                                      <p:to>
                                        <p:strVal val="hidden"/>
                                      </p:to>
                                    </p:set>
                                  </p:childTnLst>
                                </p:cTn>
                              </p:par>
                              <p:par>
                                <p:cTn id="120" presetID="2" presetClass="exit" presetSubtype="4" fill="hold" grpId="1" nodeType="withEffect">
                                  <p:stCondLst>
                                    <p:cond delay="0"/>
                                  </p:stCondLst>
                                  <p:childTnLst>
                                    <p:anim calcmode="lin" valueType="num">
                                      <p:cBhvr additive="base">
                                        <p:cTn id="121" dur="500"/>
                                        <p:tgtEl>
                                          <p:spTgt spid="117811"/>
                                        </p:tgtEl>
                                        <p:attrNameLst>
                                          <p:attrName>ppt_x</p:attrName>
                                        </p:attrNameLst>
                                      </p:cBhvr>
                                      <p:tavLst>
                                        <p:tav tm="0">
                                          <p:val>
                                            <p:strVal val="ppt_x"/>
                                          </p:val>
                                        </p:tav>
                                        <p:tav tm="100000">
                                          <p:val>
                                            <p:strVal val="ppt_x"/>
                                          </p:val>
                                        </p:tav>
                                      </p:tavLst>
                                    </p:anim>
                                    <p:anim calcmode="lin" valueType="num">
                                      <p:cBhvr additive="base">
                                        <p:cTn id="122" dur="500"/>
                                        <p:tgtEl>
                                          <p:spTgt spid="117811"/>
                                        </p:tgtEl>
                                        <p:attrNameLst>
                                          <p:attrName>ppt_y</p:attrName>
                                        </p:attrNameLst>
                                      </p:cBhvr>
                                      <p:tavLst>
                                        <p:tav tm="0">
                                          <p:val>
                                            <p:strVal val="ppt_y"/>
                                          </p:val>
                                        </p:tav>
                                        <p:tav tm="100000">
                                          <p:val>
                                            <p:strVal val="1+ppt_h/2"/>
                                          </p:val>
                                        </p:tav>
                                      </p:tavLst>
                                    </p:anim>
                                    <p:set>
                                      <p:cBhvr>
                                        <p:cTn id="123" dur="1" fill="hold">
                                          <p:stCondLst>
                                            <p:cond delay="499"/>
                                          </p:stCondLst>
                                        </p:cTn>
                                        <p:tgtEl>
                                          <p:spTgt spid="117811"/>
                                        </p:tgtEl>
                                        <p:attrNameLst>
                                          <p:attrName>style.visibility</p:attrName>
                                        </p:attrNameLst>
                                      </p:cBhvr>
                                      <p:to>
                                        <p:strVal val="hidden"/>
                                      </p:to>
                                    </p:set>
                                  </p:childTnLst>
                                </p:cTn>
                              </p:par>
                              <p:par>
                                <p:cTn id="124" presetID="2" presetClass="exit" presetSubtype="4" fill="hold" grpId="1" nodeType="withEffect">
                                  <p:stCondLst>
                                    <p:cond delay="0"/>
                                  </p:stCondLst>
                                  <p:childTnLst>
                                    <p:anim calcmode="lin" valueType="num">
                                      <p:cBhvr additive="base">
                                        <p:cTn id="125" dur="500"/>
                                        <p:tgtEl>
                                          <p:spTgt spid="117812"/>
                                        </p:tgtEl>
                                        <p:attrNameLst>
                                          <p:attrName>ppt_x</p:attrName>
                                        </p:attrNameLst>
                                      </p:cBhvr>
                                      <p:tavLst>
                                        <p:tav tm="0">
                                          <p:val>
                                            <p:strVal val="ppt_x"/>
                                          </p:val>
                                        </p:tav>
                                        <p:tav tm="100000">
                                          <p:val>
                                            <p:strVal val="ppt_x"/>
                                          </p:val>
                                        </p:tav>
                                      </p:tavLst>
                                    </p:anim>
                                    <p:anim calcmode="lin" valueType="num">
                                      <p:cBhvr additive="base">
                                        <p:cTn id="126" dur="500"/>
                                        <p:tgtEl>
                                          <p:spTgt spid="117812"/>
                                        </p:tgtEl>
                                        <p:attrNameLst>
                                          <p:attrName>ppt_y</p:attrName>
                                        </p:attrNameLst>
                                      </p:cBhvr>
                                      <p:tavLst>
                                        <p:tav tm="0">
                                          <p:val>
                                            <p:strVal val="ppt_y"/>
                                          </p:val>
                                        </p:tav>
                                        <p:tav tm="100000">
                                          <p:val>
                                            <p:strVal val="1+ppt_h/2"/>
                                          </p:val>
                                        </p:tav>
                                      </p:tavLst>
                                    </p:anim>
                                    <p:set>
                                      <p:cBhvr>
                                        <p:cTn id="127" dur="1" fill="hold">
                                          <p:stCondLst>
                                            <p:cond delay="499"/>
                                          </p:stCondLst>
                                        </p:cTn>
                                        <p:tgtEl>
                                          <p:spTgt spid="117812"/>
                                        </p:tgtEl>
                                        <p:attrNameLst>
                                          <p:attrName>style.visibility</p:attrName>
                                        </p:attrNameLst>
                                      </p:cBhvr>
                                      <p:to>
                                        <p:strVal val="hidden"/>
                                      </p:to>
                                    </p:set>
                                  </p:childTnLst>
                                </p:cTn>
                              </p:par>
                              <p:par>
                                <p:cTn id="128" presetID="2" presetClass="exit" presetSubtype="4" fill="hold" grpId="1" nodeType="withEffect">
                                  <p:stCondLst>
                                    <p:cond delay="0"/>
                                  </p:stCondLst>
                                  <p:childTnLst>
                                    <p:anim calcmode="lin" valueType="num">
                                      <p:cBhvr additive="base">
                                        <p:cTn id="129" dur="500"/>
                                        <p:tgtEl>
                                          <p:spTgt spid="117813"/>
                                        </p:tgtEl>
                                        <p:attrNameLst>
                                          <p:attrName>ppt_x</p:attrName>
                                        </p:attrNameLst>
                                      </p:cBhvr>
                                      <p:tavLst>
                                        <p:tav tm="0">
                                          <p:val>
                                            <p:strVal val="ppt_x"/>
                                          </p:val>
                                        </p:tav>
                                        <p:tav tm="100000">
                                          <p:val>
                                            <p:strVal val="ppt_x"/>
                                          </p:val>
                                        </p:tav>
                                      </p:tavLst>
                                    </p:anim>
                                    <p:anim calcmode="lin" valueType="num">
                                      <p:cBhvr additive="base">
                                        <p:cTn id="130" dur="500"/>
                                        <p:tgtEl>
                                          <p:spTgt spid="117813"/>
                                        </p:tgtEl>
                                        <p:attrNameLst>
                                          <p:attrName>ppt_y</p:attrName>
                                        </p:attrNameLst>
                                      </p:cBhvr>
                                      <p:tavLst>
                                        <p:tav tm="0">
                                          <p:val>
                                            <p:strVal val="ppt_y"/>
                                          </p:val>
                                        </p:tav>
                                        <p:tav tm="100000">
                                          <p:val>
                                            <p:strVal val="1+ppt_h/2"/>
                                          </p:val>
                                        </p:tav>
                                      </p:tavLst>
                                    </p:anim>
                                    <p:set>
                                      <p:cBhvr>
                                        <p:cTn id="131" dur="1" fill="hold">
                                          <p:stCondLst>
                                            <p:cond delay="499"/>
                                          </p:stCondLst>
                                        </p:cTn>
                                        <p:tgtEl>
                                          <p:spTgt spid="117813"/>
                                        </p:tgtEl>
                                        <p:attrNameLst>
                                          <p:attrName>style.visibility</p:attrName>
                                        </p:attrNameLst>
                                      </p:cBhvr>
                                      <p:to>
                                        <p:strVal val="hidden"/>
                                      </p:to>
                                    </p:set>
                                  </p:childTnLst>
                                </p:cTn>
                              </p:par>
                              <p:par>
                                <p:cTn id="132" presetID="2" presetClass="exit" presetSubtype="4" fill="hold" grpId="1" nodeType="withEffect">
                                  <p:stCondLst>
                                    <p:cond delay="0"/>
                                  </p:stCondLst>
                                  <p:childTnLst>
                                    <p:anim calcmode="lin" valueType="num">
                                      <p:cBhvr additive="base">
                                        <p:cTn id="133" dur="500"/>
                                        <p:tgtEl>
                                          <p:spTgt spid="117814"/>
                                        </p:tgtEl>
                                        <p:attrNameLst>
                                          <p:attrName>ppt_x</p:attrName>
                                        </p:attrNameLst>
                                      </p:cBhvr>
                                      <p:tavLst>
                                        <p:tav tm="0">
                                          <p:val>
                                            <p:strVal val="ppt_x"/>
                                          </p:val>
                                        </p:tav>
                                        <p:tav tm="100000">
                                          <p:val>
                                            <p:strVal val="ppt_x"/>
                                          </p:val>
                                        </p:tav>
                                      </p:tavLst>
                                    </p:anim>
                                    <p:anim calcmode="lin" valueType="num">
                                      <p:cBhvr additive="base">
                                        <p:cTn id="134" dur="500"/>
                                        <p:tgtEl>
                                          <p:spTgt spid="117814"/>
                                        </p:tgtEl>
                                        <p:attrNameLst>
                                          <p:attrName>ppt_y</p:attrName>
                                        </p:attrNameLst>
                                      </p:cBhvr>
                                      <p:tavLst>
                                        <p:tav tm="0">
                                          <p:val>
                                            <p:strVal val="ppt_y"/>
                                          </p:val>
                                        </p:tav>
                                        <p:tav tm="100000">
                                          <p:val>
                                            <p:strVal val="1+ppt_h/2"/>
                                          </p:val>
                                        </p:tav>
                                      </p:tavLst>
                                    </p:anim>
                                    <p:set>
                                      <p:cBhvr>
                                        <p:cTn id="135" dur="1" fill="hold">
                                          <p:stCondLst>
                                            <p:cond delay="499"/>
                                          </p:stCondLst>
                                        </p:cTn>
                                        <p:tgtEl>
                                          <p:spTgt spid="1178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03" grpId="0" animBg="1"/>
      <p:bldP spid="117803" grpId="1" animBg="1"/>
      <p:bldP spid="117804" grpId="0" animBg="1"/>
      <p:bldP spid="117804" grpId="1" animBg="1"/>
      <p:bldP spid="117805" grpId="0" animBg="1"/>
      <p:bldP spid="117805" grpId="1" animBg="1"/>
      <p:bldP spid="117806" grpId="0" animBg="1"/>
      <p:bldP spid="117806" grpId="1" animBg="1"/>
      <p:bldP spid="117807" grpId="0" animBg="1"/>
      <p:bldP spid="117807" grpId="1" animBg="1"/>
      <p:bldP spid="117808" grpId="0" animBg="1"/>
      <p:bldP spid="117808" grpId="1" animBg="1"/>
      <p:bldP spid="117809" grpId="0" animBg="1"/>
      <p:bldP spid="117809" grpId="1" animBg="1"/>
      <p:bldP spid="117810" grpId="0" animBg="1"/>
      <p:bldP spid="117810" grpId="1" animBg="1"/>
      <p:bldP spid="117811" grpId="0" animBg="1"/>
      <p:bldP spid="117811" grpId="1" animBg="1"/>
      <p:bldP spid="117812" grpId="0" animBg="1"/>
      <p:bldP spid="117812" grpId="1" animBg="1"/>
      <p:bldP spid="117813" grpId="0" animBg="1"/>
      <p:bldP spid="117813" grpId="1" animBg="1"/>
      <p:bldP spid="117814" grpId="0" animBg="1"/>
      <p:bldP spid="11781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bwMode="auto">
          <a:xfrm>
            <a:off x="0" y="1719071"/>
            <a:ext cx="9143999" cy="44074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algn="ctr">
              <a:buFont typeface="Century Gothic" pitchFamily="34" charset="0"/>
              <a:buNone/>
            </a:pPr>
            <a:r>
              <a:rPr lang="en-US" altLang="en-US" sz="9600" dirty="0" smtClean="0">
                <a:solidFill>
                  <a:srgbClr val="FF6600"/>
                </a:solidFill>
                <a:ea typeface="ＭＳ Ｐゴシック" pitchFamily="34" charset="-128"/>
              </a:rPr>
              <a:t>4:1</a:t>
            </a:r>
          </a:p>
          <a:p>
            <a:pPr algn="ctr">
              <a:buFont typeface="Century Gothic" pitchFamily="34" charset="0"/>
              <a:buNone/>
            </a:pPr>
            <a:r>
              <a:rPr lang="en-US" altLang="en-US" sz="3600" dirty="0">
                <a:ea typeface="ＭＳ Ｐゴシック" pitchFamily="34" charset="-128"/>
              </a:rPr>
              <a:t>4</a:t>
            </a:r>
            <a:r>
              <a:rPr lang="en-US" altLang="en-US" sz="3600" dirty="0" smtClean="0">
                <a:ea typeface="ＭＳ Ｐゴシック" pitchFamily="34" charset="-128"/>
              </a:rPr>
              <a:t> </a:t>
            </a:r>
            <a:r>
              <a:rPr lang="en-US" altLang="en-US" sz="3600" dirty="0">
                <a:ea typeface="ＭＳ Ｐゴシック" pitchFamily="34" charset="-128"/>
              </a:rPr>
              <a:t>P</a:t>
            </a:r>
            <a:r>
              <a:rPr lang="en-US" altLang="en-US" sz="3600" dirty="0" smtClean="0">
                <a:ea typeface="ＭＳ Ｐゴシック" pitchFamily="34" charset="-128"/>
              </a:rPr>
              <a:t>ositive </a:t>
            </a:r>
            <a:r>
              <a:rPr lang="en-US" altLang="en-US" sz="3600" dirty="0">
                <a:ea typeface="ＭＳ Ｐゴシック" pitchFamily="34" charset="-128"/>
              </a:rPr>
              <a:t>I</a:t>
            </a:r>
            <a:r>
              <a:rPr lang="en-US" altLang="en-US" sz="3600" dirty="0" smtClean="0">
                <a:ea typeface="ＭＳ Ｐゴシック" pitchFamily="34" charset="-128"/>
              </a:rPr>
              <a:t>nteractions (successes)</a:t>
            </a:r>
          </a:p>
          <a:p>
            <a:pPr algn="ctr">
              <a:buFont typeface="Century Gothic" pitchFamily="34" charset="0"/>
              <a:buNone/>
            </a:pPr>
            <a:r>
              <a:rPr lang="en-US" altLang="en-US" sz="3600" dirty="0" smtClean="0">
                <a:ea typeface="ＭＳ Ｐゴシック" pitchFamily="34" charset="-128"/>
              </a:rPr>
              <a:t>to every</a:t>
            </a:r>
          </a:p>
          <a:p>
            <a:pPr algn="ctr">
              <a:buFont typeface="Century Gothic" pitchFamily="34" charset="0"/>
              <a:buNone/>
            </a:pPr>
            <a:r>
              <a:rPr lang="en-US" altLang="en-US" sz="3600" dirty="0" smtClean="0">
                <a:ea typeface="ＭＳ Ｐゴシック" pitchFamily="34" charset="-128"/>
              </a:rPr>
              <a:t>1 </a:t>
            </a:r>
            <a:r>
              <a:rPr lang="en-US" altLang="en-US" sz="3600" dirty="0">
                <a:ea typeface="ＭＳ Ｐゴシック" pitchFamily="34" charset="-128"/>
              </a:rPr>
              <a:t>N</a:t>
            </a:r>
            <a:r>
              <a:rPr lang="en-US" altLang="en-US" sz="3600" dirty="0" smtClean="0">
                <a:ea typeface="ＭＳ Ｐゴシック" pitchFamily="34" charset="-128"/>
              </a:rPr>
              <a:t>egative Interaction (failure)</a:t>
            </a:r>
          </a:p>
          <a:p>
            <a:pPr algn="ctr">
              <a:buFont typeface="Century Gothic" pitchFamily="34" charset="0"/>
              <a:buNone/>
            </a:pPr>
            <a:r>
              <a:rPr lang="en-US" altLang="en-US" sz="1800" i="1" dirty="0" smtClean="0">
                <a:ea typeface="ＭＳ Ｐゴシック" pitchFamily="34" charset="-128"/>
              </a:rPr>
              <a:t>(Instructional Research, Dr. Terry Scott)</a:t>
            </a:r>
          </a:p>
          <a:p>
            <a:pPr algn="ctr">
              <a:buFont typeface="Century Gothic" pitchFamily="34" charset="0"/>
              <a:buNone/>
            </a:pPr>
            <a:endParaRPr lang="en-US" altLang="en-US" sz="1000" dirty="0">
              <a:ea typeface="ＭＳ Ｐゴシック" pitchFamily="34" charset="-128"/>
            </a:endParaRPr>
          </a:p>
          <a:p>
            <a:pPr algn="ctr">
              <a:buFont typeface="Century Gothic" pitchFamily="34" charset="0"/>
              <a:buNone/>
            </a:pPr>
            <a:r>
              <a:rPr lang="en-US" altLang="en-US" sz="3200" dirty="0" smtClean="0">
                <a:solidFill>
                  <a:srgbClr val="FF0000"/>
                </a:solidFill>
                <a:ea typeface="ＭＳ Ｐゴシック" pitchFamily="34" charset="-128"/>
              </a:rPr>
              <a:t>When learning any new skill</a:t>
            </a:r>
            <a:endParaRPr lang="en-US" altLang="en-US" sz="2400" dirty="0" smtClean="0">
              <a:solidFill>
                <a:srgbClr val="FF0000"/>
              </a:solidFill>
              <a:ea typeface="ＭＳ Ｐゴシック" pitchFamily="34" charset="-128"/>
            </a:endParaRPr>
          </a:p>
        </p:txBody>
      </p:sp>
      <p:sp>
        <p:nvSpPr>
          <p:cNvPr id="83970" name="Rectangle 2"/>
          <p:cNvSpPr>
            <a:spLocks noGrp="1" noChangeArrowheads="1"/>
          </p:cNvSpPr>
          <p:nvPr>
            <p:ph type="title"/>
          </p:nvPr>
        </p:nvSpPr>
        <p:spPr bwMode="auto">
          <a:xfrm>
            <a:off x="192024" y="182880"/>
            <a:ext cx="7886700" cy="5212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altLang="en-US" dirty="0" smtClean="0">
                <a:ea typeface="ＭＳ Ｐゴシック" pitchFamily="34" charset="-128"/>
              </a:rPr>
              <a:t>Taking an Instructional Approach</a:t>
            </a:r>
          </a:p>
        </p:txBody>
      </p:sp>
    </p:spTree>
    <p:extLst>
      <p:ext uri="{BB962C8B-B14F-4D97-AF65-F5344CB8AC3E}">
        <p14:creationId xmlns:p14="http://schemas.microsoft.com/office/powerpoint/2010/main" val="2680813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80">
                                          <p:stCondLst>
                                            <p:cond delay="0"/>
                                          </p:stCondLst>
                                        </p:cTn>
                                        <p:tgtEl>
                                          <p:spTgt spid="19459">
                                            <p:txEl>
                                              <p:pRg st="0" end="0"/>
                                            </p:txEl>
                                          </p:spTgt>
                                        </p:tgtEl>
                                      </p:cBhvr>
                                    </p:animEffect>
                                    <p:anim calcmode="lin" valueType="num">
                                      <p:cBhvr>
                                        <p:cTn id="8" dur="1822" tmFilter="0,0; 0.14,0.36; 0.43,0.73; 0.71,0.91; 1.0,1.0">
                                          <p:stCondLst>
                                            <p:cond delay="0"/>
                                          </p:stCondLst>
                                        </p:cTn>
                                        <p:tgtEl>
                                          <p:spTgt spid="1945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5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5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5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5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59">
                                            <p:txEl>
                                              <p:pRg st="0" end="0"/>
                                            </p:txEl>
                                          </p:spTgt>
                                        </p:tgtEl>
                                      </p:cBhvr>
                                      <p:to x="100000" y="60000"/>
                                    </p:animScale>
                                    <p:animScale>
                                      <p:cBhvr>
                                        <p:cTn id="14" dur="166" decel="50000">
                                          <p:stCondLst>
                                            <p:cond delay="676"/>
                                          </p:stCondLst>
                                        </p:cTn>
                                        <p:tgtEl>
                                          <p:spTgt spid="19459">
                                            <p:txEl>
                                              <p:pRg st="0" end="0"/>
                                            </p:txEl>
                                          </p:spTgt>
                                        </p:tgtEl>
                                      </p:cBhvr>
                                      <p:to x="100000" y="100000"/>
                                    </p:animScale>
                                    <p:animScale>
                                      <p:cBhvr>
                                        <p:cTn id="15" dur="26">
                                          <p:stCondLst>
                                            <p:cond delay="1312"/>
                                          </p:stCondLst>
                                        </p:cTn>
                                        <p:tgtEl>
                                          <p:spTgt spid="19459">
                                            <p:txEl>
                                              <p:pRg st="0" end="0"/>
                                            </p:txEl>
                                          </p:spTgt>
                                        </p:tgtEl>
                                      </p:cBhvr>
                                      <p:to x="100000" y="80000"/>
                                    </p:animScale>
                                    <p:animScale>
                                      <p:cBhvr>
                                        <p:cTn id="16" dur="166" decel="50000">
                                          <p:stCondLst>
                                            <p:cond delay="1338"/>
                                          </p:stCondLst>
                                        </p:cTn>
                                        <p:tgtEl>
                                          <p:spTgt spid="19459">
                                            <p:txEl>
                                              <p:pRg st="0" end="0"/>
                                            </p:txEl>
                                          </p:spTgt>
                                        </p:tgtEl>
                                      </p:cBhvr>
                                      <p:to x="100000" y="100000"/>
                                    </p:animScale>
                                    <p:animScale>
                                      <p:cBhvr>
                                        <p:cTn id="17" dur="26">
                                          <p:stCondLst>
                                            <p:cond delay="1642"/>
                                          </p:stCondLst>
                                        </p:cTn>
                                        <p:tgtEl>
                                          <p:spTgt spid="19459">
                                            <p:txEl>
                                              <p:pRg st="0" end="0"/>
                                            </p:txEl>
                                          </p:spTgt>
                                        </p:tgtEl>
                                      </p:cBhvr>
                                      <p:to x="100000" y="90000"/>
                                    </p:animScale>
                                    <p:animScale>
                                      <p:cBhvr>
                                        <p:cTn id="18" dur="166" decel="50000">
                                          <p:stCondLst>
                                            <p:cond delay="1668"/>
                                          </p:stCondLst>
                                        </p:cTn>
                                        <p:tgtEl>
                                          <p:spTgt spid="19459">
                                            <p:txEl>
                                              <p:pRg st="0" end="0"/>
                                            </p:txEl>
                                          </p:spTgt>
                                        </p:tgtEl>
                                      </p:cBhvr>
                                      <p:to x="100000" y="100000"/>
                                    </p:animScale>
                                    <p:animScale>
                                      <p:cBhvr>
                                        <p:cTn id="19" dur="26">
                                          <p:stCondLst>
                                            <p:cond delay="1808"/>
                                          </p:stCondLst>
                                        </p:cTn>
                                        <p:tgtEl>
                                          <p:spTgt spid="19459">
                                            <p:txEl>
                                              <p:pRg st="0" end="0"/>
                                            </p:txEl>
                                          </p:spTgt>
                                        </p:tgtEl>
                                      </p:cBhvr>
                                      <p:to x="100000" y="95000"/>
                                    </p:animScale>
                                    <p:animScale>
                                      <p:cBhvr>
                                        <p:cTn id="20" dur="166" decel="50000">
                                          <p:stCondLst>
                                            <p:cond delay="1834"/>
                                          </p:stCondLst>
                                        </p:cTn>
                                        <p:tgtEl>
                                          <p:spTgt spid="19459">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5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59">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2346885"/>
            <a:ext cx="5876567" cy="2502568"/>
          </a:xfrm>
        </p:spPr>
        <p:txBody>
          <a:bodyPr/>
          <a:lstStyle/>
          <a:p>
            <a:pPr marL="34290" indent="0" algn="ctr">
              <a:buNone/>
            </a:pPr>
            <a:r>
              <a:rPr lang="en-US" sz="2800" dirty="0"/>
              <a:t>“Focus on the learning process and show </a:t>
            </a:r>
            <a:r>
              <a:rPr lang="en-US" sz="2800" dirty="0">
                <a:solidFill>
                  <a:schemeClr val="tx1"/>
                </a:solidFill>
              </a:rPr>
              <a:t>how Hard Work, Good Strategies, and Good Use of Resources lead to better learning</a:t>
            </a:r>
            <a:r>
              <a:rPr lang="en-US" sz="2800" dirty="0"/>
              <a:t>.”</a:t>
            </a:r>
          </a:p>
          <a:p>
            <a:pPr marL="34290" indent="0" algn="r">
              <a:buNone/>
            </a:pPr>
            <a:r>
              <a:rPr lang="en-US" sz="2800" i="1" dirty="0"/>
              <a:t>Carol </a:t>
            </a:r>
            <a:r>
              <a:rPr lang="en-US" sz="2800" i="1" dirty="0" err="1"/>
              <a:t>Dweck</a:t>
            </a:r>
            <a:endParaRPr lang="en-US" sz="2800" i="1" dirty="0"/>
          </a:p>
        </p:txBody>
      </p:sp>
      <p:sp>
        <p:nvSpPr>
          <p:cNvPr id="3" name="Title 2"/>
          <p:cNvSpPr>
            <a:spLocks noGrp="1"/>
          </p:cNvSpPr>
          <p:nvPr>
            <p:ph type="title"/>
          </p:nvPr>
        </p:nvSpPr>
        <p:spPr/>
        <p:txBody>
          <a:bodyPr/>
          <a:lstStyle/>
          <a:p>
            <a:r>
              <a:rPr lang="en-US" dirty="0"/>
              <a:t>Reinforce Approximation</a:t>
            </a:r>
          </a:p>
        </p:txBody>
      </p:sp>
      <p:sp>
        <p:nvSpPr>
          <p:cNvPr id="4" name="Footer Placeholder 3"/>
          <p:cNvSpPr>
            <a:spLocks noGrp="1"/>
          </p:cNvSpPr>
          <p:nvPr>
            <p:ph type="ftr" sz="quarter" idx="4294967295"/>
          </p:nvPr>
        </p:nvSpPr>
        <p:spPr>
          <a:xfrm>
            <a:off x="3028950" y="6537600"/>
            <a:ext cx="3086100" cy="183876"/>
          </a:xfrm>
          <a:prstGeom prst="rect">
            <a:avLst/>
          </a:prstGeom>
        </p:spPr>
        <p:txBody>
          <a:bodyPr/>
          <a:lstStyle/>
          <a:p>
            <a:pPr defTabSz="457200"/>
            <a:fld id="{757A2F4E-5D54-B04B-91BD-7E78EE1FE9FD}" type="slidenum">
              <a:rPr lang="en-US" smtClean="0">
                <a:solidFill>
                  <a:prstClr val="black"/>
                </a:solidFill>
              </a:rPr>
              <a:pPr defTabSz="457200"/>
              <a:t>76</a:t>
            </a:fld>
            <a:endParaRPr lang="en-US" dirty="0">
              <a:solidFill>
                <a:prstClr val="black"/>
              </a:solidFill>
            </a:endParaRPr>
          </a:p>
        </p:txBody>
      </p:sp>
      <p:pic>
        <p:nvPicPr>
          <p:cNvPr id="8194" name="Picture 2" descr="https://images-na.ssl-images-amazon.com/images/I/51ixEMn3MHL._SX322_BO1,204,203,200_.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7560" y="1801633"/>
            <a:ext cx="2475640" cy="38127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5786098"/>
            <a:ext cx="8619767" cy="307777"/>
          </a:xfrm>
          <a:prstGeom prst="rect">
            <a:avLst/>
          </a:prstGeom>
        </p:spPr>
        <p:txBody>
          <a:bodyPr wrap="square">
            <a:spAutoFit/>
          </a:bodyPr>
          <a:lstStyle/>
          <a:p>
            <a:pPr marL="34290" defTabSz="457200"/>
            <a:r>
              <a:rPr lang="en-US" sz="1400" dirty="0">
                <a:solidFill>
                  <a:srgbClr val="5B9BD5"/>
                </a:solidFill>
              </a:rPr>
              <a:t>https://www.theatlantic.com/education/archive/2016/12/how-praise-became-a-consolation-prize/510845/</a:t>
            </a:r>
          </a:p>
        </p:txBody>
      </p:sp>
    </p:spTree>
    <p:extLst>
      <p:ext uri="{BB962C8B-B14F-4D97-AF65-F5344CB8AC3E}">
        <p14:creationId xmlns:p14="http://schemas.microsoft.com/office/powerpoint/2010/main" val="21455444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2346885"/>
            <a:ext cx="6019060" cy="2502568"/>
          </a:xfrm>
        </p:spPr>
        <p:txBody>
          <a:bodyPr/>
          <a:lstStyle/>
          <a:p>
            <a:pPr marL="34290" indent="0" algn="ctr">
              <a:buNone/>
            </a:pPr>
            <a:r>
              <a:rPr lang="en-US" sz="2800" dirty="0"/>
              <a:t>“Focus on the learning process and show how </a:t>
            </a:r>
            <a:r>
              <a:rPr lang="en-US" sz="2800" i="1" dirty="0">
                <a:solidFill>
                  <a:srgbClr val="FF0000"/>
                </a:solidFill>
              </a:rPr>
              <a:t>hard work</a:t>
            </a:r>
            <a:r>
              <a:rPr lang="en-US" sz="2800" dirty="0"/>
              <a:t>, </a:t>
            </a:r>
            <a:r>
              <a:rPr lang="en-US" sz="2800" i="1" dirty="0">
                <a:solidFill>
                  <a:srgbClr val="FF0000"/>
                </a:solidFill>
              </a:rPr>
              <a:t>good strategies</a:t>
            </a:r>
            <a:r>
              <a:rPr lang="en-US" sz="2800" dirty="0"/>
              <a:t>, and good </a:t>
            </a:r>
            <a:r>
              <a:rPr lang="en-US" sz="2800" i="1" dirty="0">
                <a:solidFill>
                  <a:srgbClr val="FF0000"/>
                </a:solidFill>
              </a:rPr>
              <a:t>use of resources </a:t>
            </a:r>
            <a:r>
              <a:rPr lang="en-US" sz="2800" dirty="0"/>
              <a:t>lead to better learning.”</a:t>
            </a:r>
          </a:p>
          <a:p>
            <a:pPr marL="34290" indent="0" algn="r">
              <a:buNone/>
            </a:pPr>
            <a:r>
              <a:rPr lang="en-US" sz="2800" i="1" dirty="0"/>
              <a:t>Carol </a:t>
            </a:r>
            <a:r>
              <a:rPr lang="en-US" sz="2800" i="1" dirty="0" err="1"/>
              <a:t>Dweck</a:t>
            </a:r>
            <a:endParaRPr lang="en-US" sz="2800" i="1" dirty="0"/>
          </a:p>
        </p:txBody>
      </p:sp>
      <p:sp>
        <p:nvSpPr>
          <p:cNvPr id="3" name="Title 2"/>
          <p:cNvSpPr>
            <a:spLocks noGrp="1"/>
          </p:cNvSpPr>
          <p:nvPr>
            <p:ph type="title"/>
          </p:nvPr>
        </p:nvSpPr>
        <p:spPr/>
        <p:txBody>
          <a:bodyPr/>
          <a:lstStyle/>
          <a:p>
            <a:r>
              <a:rPr lang="en-US" dirty="0"/>
              <a:t>Reinforce Approximation</a:t>
            </a:r>
          </a:p>
        </p:txBody>
      </p:sp>
      <p:sp>
        <p:nvSpPr>
          <p:cNvPr id="4" name="Footer Placeholder 3"/>
          <p:cNvSpPr>
            <a:spLocks noGrp="1"/>
          </p:cNvSpPr>
          <p:nvPr>
            <p:ph type="ftr" sz="quarter" idx="4294967295"/>
          </p:nvPr>
        </p:nvSpPr>
        <p:spPr>
          <a:xfrm>
            <a:off x="3028950" y="6537600"/>
            <a:ext cx="3086100" cy="183876"/>
          </a:xfrm>
          <a:prstGeom prst="rect">
            <a:avLst/>
          </a:prstGeom>
        </p:spPr>
        <p:txBody>
          <a:bodyPr/>
          <a:lstStyle/>
          <a:p>
            <a:pPr defTabSz="457200"/>
            <a:fld id="{757A2F4E-5D54-B04B-91BD-7E78EE1FE9FD}" type="slidenum">
              <a:rPr lang="en-US" smtClean="0">
                <a:solidFill>
                  <a:prstClr val="black"/>
                </a:solidFill>
              </a:rPr>
              <a:pPr defTabSz="457200"/>
              <a:t>77</a:t>
            </a:fld>
            <a:endParaRPr lang="en-US" dirty="0">
              <a:solidFill>
                <a:prstClr val="black"/>
              </a:solidFill>
            </a:endParaRPr>
          </a:p>
        </p:txBody>
      </p:sp>
      <p:pic>
        <p:nvPicPr>
          <p:cNvPr id="8194" name="Picture 2" descr="https://images-na.ssl-images-amazon.com/images/I/51ixEMn3MHL._SX322_BO1,204,203,200_.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7560" y="1801633"/>
            <a:ext cx="2475640" cy="38127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0" y="5786098"/>
            <a:ext cx="8619767" cy="307777"/>
          </a:xfrm>
          <a:prstGeom prst="rect">
            <a:avLst/>
          </a:prstGeom>
        </p:spPr>
        <p:txBody>
          <a:bodyPr wrap="square">
            <a:spAutoFit/>
          </a:bodyPr>
          <a:lstStyle/>
          <a:p>
            <a:pPr marL="34290" defTabSz="457200"/>
            <a:r>
              <a:rPr lang="en-US" sz="1400" dirty="0">
                <a:solidFill>
                  <a:srgbClr val="5B9BD5"/>
                </a:solidFill>
              </a:rPr>
              <a:t>https://www.theatlantic.com/education/archive/2016/12/how-praise-became-a-consolation-prize/510845/</a:t>
            </a:r>
          </a:p>
        </p:txBody>
      </p:sp>
    </p:spTree>
    <p:extLst>
      <p:ext uri="{BB962C8B-B14F-4D97-AF65-F5344CB8AC3E}">
        <p14:creationId xmlns:p14="http://schemas.microsoft.com/office/powerpoint/2010/main" val="2973245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9375" y="4767263"/>
            <a:ext cx="2110978" cy="9144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black"/>
                </a:solidFill>
                <a:latin typeface="Dyslexie" panose="02000000000000000000" pitchFamily="2" charset="0"/>
              </a:rPr>
              <a:t>Effective Praise</a:t>
            </a:r>
            <a:endParaRPr lang="en-US" sz="2800" dirty="0">
              <a:solidFill>
                <a:prstClr val="black"/>
              </a:solidFill>
              <a:latin typeface="Dyslexie" panose="02000000000000000000" pitchFamily="2" charset="0"/>
            </a:endParaRPr>
          </a:p>
        </p:txBody>
      </p:sp>
      <p:sp>
        <p:nvSpPr>
          <p:cNvPr id="10" name="Rectangle 9"/>
          <p:cNvSpPr/>
          <p:nvPr/>
        </p:nvSpPr>
        <p:spPr>
          <a:xfrm>
            <a:off x="2655994" y="4158771"/>
            <a:ext cx="2110978" cy="9144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black"/>
                </a:solidFill>
                <a:latin typeface="Dyslexie" panose="02000000000000000000" pitchFamily="2" charset="0"/>
              </a:rPr>
              <a:t>Specific Praise</a:t>
            </a:r>
            <a:endParaRPr lang="en-US" sz="2800" dirty="0">
              <a:solidFill>
                <a:prstClr val="black"/>
              </a:solidFill>
              <a:latin typeface="Dyslexie" panose="02000000000000000000" pitchFamily="2" charset="0"/>
            </a:endParaRPr>
          </a:p>
        </p:txBody>
      </p:sp>
      <p:sp>
        <p:nvSpPr>
          <p:cNvPr id="6" name="Footer Placeholder 5"/>
          <p:cNvSpPr>
            <a:spLocks noGrp="1"/>
          </p:cNvSpPr>
          <p:nvPr>
            <p:ph type="ftr" idx="4294967295"/>
          </p:nvPr>
        </p:nvSpPr>
        <p:spPr>
          <a:xfrm>
            <a:off x="0" y="6537325"/>
            <a:ext cx="3086100" cy="184150"/>
          </a:xfrm>
          <a:prstGeom prst="rect">
            <a:avLst/>
          </a:prstGeom>
        </p:spPr>
        <p:txBody>
          <a:bodyPr/>
          <a:lstStyle/>
          <a:p>
            <a:r>
              <a:rPr lang="en-US" dirty="0" smtClean="0"/>
              <a:t>78</a:t>
            </a:r>
            <a:endParaRPr lang="en-US" dirty="0"/>
          </a:p>
        </p:txBody>
      </p:sp>
      <p:sp>
        <p:nvSpPr>
          <p:cNvPr id="2" name="Title 1"/>
          <p:cNvSpPr>
            <a:spLocks noGrp="1"/>
          </p:cNvSpPr>
          <p:nvPr>
            <p:ph type="title" idx="4294967295"/>
          </p:nvPr>
        </p:nvSpPr>
        <p:spPr>
          <a:xfrm>
            <a:off x="0" y="138113"/>
            <a:ext cx="6880225" cy="1247775"/>
          </a:xfrm>
          <a:prstGeom prst="rect">
            <a:avLst/>
          </a:prstGeom>
        </p:spPr>
        <p:txBody>
          <a:bodyPr>
            <a:normAutofit/>
          </a:bodyPr>
          <a:lstStyle/>
          <a:p>
            <a:pPr algn="ctr"/>
            <a:r>
              <a:rPr lang="en-US" sz="4400" b="1" dirty="0" smtClean="0">
                <a:latin typeface="Dyslexie" panose="02000000000000000000" pitchFamily="2" charset="0"/>
              </a:rPr>
              <a:t>The Shaping Process</a:t>
            </a:r>
            <a:endParaRPr lang="en-US" sz="4400" b="1" dirty="0">
              <a:latin typeface="Dyslexie" panose="02000000000000000000" pitchFamily="2" charset="0"/>
            </a:endParaRPr>
          </a:p>
        </p:txBody>
      </p:sp>
      <p:sp>
        <p:nvSpPr>
          <p:cNvPr id="12" name="Rectangle 11"/>
          <p:cNvSpPr/>
          <p:nvPr/>
        </p:nvSpPr>
        <p:spPr>
          <a:xfrm>
            <a:off x="4572000" y="3445198"/>
            <a:ext cx="2110978" cy="9144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black"/>
                </a:solidFill>
                <a:latin typeface="Dyslexie" panose="02000000000000000000" pitchFamily="2" charset="0"/>
              </a:rPr>
              <a:t>General Praise</a:t>
            </a:r>
            <a:endParaRPr lang="en-US" sz="2800" dirty="0">
              <a:solidFill>
                <a:prstClr val="black"/>
              </a:solidFill>
              <a:latin typeface="Dyslexie" panose="02000000000000000000" pitchFamily="2" charset="0"/>
            </a:endParaRPr>
          </a:p>
        </p:txBody>
      </p:sp>
      <p:sp>
        <p:nvSpPr>
          <p:cNvPr id="13" name="Rectangle 12"/>
          <p:cNvSpPr/>
          <p:nvPr/>
        </p:nvSpPr>
        <p:spPr>
          <a:xfrm>
            <a:off x="6495489" y="2649052"/>
            <a:ext cx="2110978" cy="9144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black"/>
                </a:solidFill>
                <a:latin typeface="Dyslexie" panose="02000000000000000000" pitchFamily="2" charset="0"/>
              </a:rPr>
              <a:t>Self-Reinforcing</a:t>
            </a:r>
            <a:endParaRPr lang="en-US" sz="2800" dirty="0">
              <a:solidFill>
                <a:prstClr val="black"/>
              </a:solidFill>
              <a:latin typeface="Dyslexie" panose="02000000000000000000" pitchFamily="2" charset="0"/>
            </a:endParaRPr>
          </a:p>
        </p:txBody>
      </p:sp>
      <p:sp>
        <p:nvSpPr>
          <p:cNvPr id="14" name="Up-Down Arrow 13"/>
          <p:cNvSpPr/>
          <p:nvPr/>
        </p:nvSpPr>
        <p:spPr>
          <a:xfrm>
            <a:off x="421861" y="1285220"/>
            <a:ext cx="239253" cy="4396443"/>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chemeClr val="bg1"/>
              </a:solidFill>
            </a:endParaRPr>
          </a:p>
        </p:txBody>
      </p:sp>
      <p:sp>
        <p:nvSpPr>
          <p:cNvPr id="15" name="TextBox 14"/>
          <p:cNvSpPr txBox="1"/>
          <p:nvPr/>
        </p:nvSpPr>
        <p:spPr>
          <a:xfrm>
            <a:off x="86139" y="762000"/>
            <a:ext cx="1373386" cy="523220"/>
          </a:xfrm>
          <a:prstGeom prst="rect">
            <a:avLst/>
          </a:prstGeom>
          <a:noFill/>
        </p:spPr>
        <p:txBody>
          <a:bodyPr wrap="square" rtlCol="0">
            <a:spAutoFit/>
          </a:bodyPr>
          <a:lstStyle/>
          <a:p>
            <a:pPr defTabSz="914400"/>
            <a:r>
              <a:rPr lang="en-US" sz="2800" dirty="0" smtClean="0"/>
              <a:t>High</a:t>
            </a:r>
            <a:endParaRPr lang="en-US" sz="2800" dirty="0"/>
          </a:p>
        </p:txBody>
      </p:sp>
      <p:sp>
        <p:nvSpPr>
          <p:cNvPr id="16" name="TextBox 15"/>
          <p:cNvSpPr txBox="1"/>
          <p:nvPr/>
        </p:nvSpPr>
        <p:spPr>
          <a:xfrm>
            <a:off x="60735" y="5747314"/>
            <a:ext cx="961507" cy="523220"/>
          </a:xfrm>
          <a:prstGeom prst="rect">
            <a:avLst/>
          </a:prstGeom>
          <a:noFill/>
        </p:spPr>
        <p:txBody>
          <a:bodyPr wrap="square" rtlCol="0">
            <a:spAutoFit/>
          </a:bodyPr>
          <a:lstStyle/>
          <a:p>
            <a:pPr defTabSz="914400"/>
            <a:r>
              <a:rPr lang="en-US" sz="2800" dirty="0" smtClean="0"/>
              <a:t>Low</a:t>
            </a:r>
            <a:endParaRPr lang="en-US" sz="2800" dirty="0"/>
          </a:p>
        </p:txBody>
      </p:sp>
      <p:sp>
        <p:nvSpPr>
          <p:cNvPr id="17" name="TextBox 16"/>
          <p:cNvSpPr txBox="1"/>
          <p:nvPr/>
        </p:nvSpPr>
        <p:spPr>
          <a:xfrm rot="16200000">
            <a:off x="-1552903" y="3301842"/>
            <a:ext cx="3629026" cy="523220"/>
          </a:xfrm>
          <a:prstGeom prst="rect">
            <a:avLst/>
          </a:prstGeom>
          <a:noFill/>
        </p:spPr>
        <p:txBody>
          <a:bodyPr wrap="square" rtlCol="0">
            <a:spAutoFit/>
          </a:bodyPr>
          <a:lstStyle/>
          <a:p>
            <a:pPr algn="ctr" defTabSz="914400"/>
            <a:r>
              <a:rPr lang="en-US" sz="2800" dirty="0" smtClean="0"/>
              <a:t>Skill  Mastery</a:t>
            </a:r>
            <a:endParaRPr lang="en-US" sz="2800" dirty="0"/>
          </a:p>
        </p:txBody>
      </p:sp>
      <p:sp>
        <p:nvSpPr>
          <p:cNvPr id="19" name="Left-Right Arrow 18"/>
          <p:cNvSpPr/>
          <p:nvPr/>
        </p:nvSpPr>
        <p:spPr>
          <a:xfrm rot="20166581">
            <a:off x="2708180" y="5002367"/>
            <a:ext cx="4788538" cy="246840"/>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TextBox 19"/>
          <p:cNvSpPr txBox="1"/>
          <p:nvPr/>
        </p:nvSpPr>
        <p:spPr>
          <a:xfrm rot="20093993">
            <a:off x="4491440" y="5140878"/>
            <a:ext cx="2030497" cy="523220"/>
          </a:xfrm>
          <a:prstGeom prst="rect">
            <a:avLst/>
          </a:prstGeom>
          <a:noFill/>
        </p:spPr>
        <p:txBody>
          <a:bodyPr wrap="square" rtlCol="0">
            <a:spAutoFit/>
          </a:bodyPr>
          <a:lstStyle/>
          <a:p>
            <a:pPr algn="ctr" defTabSz="914400"/>
            <a:r>
              <a:rPr lang="en-US" sz="2800" dirty="0" smtClean="0"/>
              <a:t>Motivation</a:t>
            </a:r>
            <a:endParaRPr lang="en-US" sz="2800" dirty="0"/>
          </a:p>
        </p:txBody>
      </p:sp>
      <p:sp>
        <p:nvSpPr>
          <p:cNvPr id="21" name="TextBox 20"/>
          <p:cNvSpPr txBox="1"/>
          <p:nvPr/>
        </p:nvSpPr>
        <p:spPr>
          <a:xfrm>
            <a:off x="803064" y="6008924"/>
            <a:ext cx="1852930" cy="523220"/>
          </a:xfrm>
          <a:prstGeom prst="rect">
            <a:avLst/>
          </a:prstGeom>
          <a:noFill/>
        </p:spPr>
        <p:txBody>
          <a:bodyPr wrap="square" rtlCol="0">
            <a:spAutoFit/>
          </a:bodyPr>
          <a:lstStyle/>
          <a:p>
            <a:pPr algn="ctr" defTabSz="914400"/>
            <a:r>
              <a:rPr lang="en-US" sz="2800" dirty="0" smtClean="0"/>
              <a:t>External</a:t>
            </a:r>
            <a:endParaRPr lang="en-US" sz="2800" dirty="0"/>
          </a:p>
        </p:txBody>
      </p:sp>
      <p:sp>
        <p:nvSpPr>
          <p:cNvPr id="22" name="TextBox 21"/>
          <p:cNvSpPr txBox="1"/>
          <p:nvPr/>
        </p:nvSpPr>
        <p:spPr>
          <a:xfrm>
            <a:off x="7391400" y="3721319"/>
            <a:ext cx="1561355" cy="523220"/>
          </a:xfrm>
          <a:prstGeom prst="rect">
            <a:avLst/>
          </a:prstGeom>
          <a:noFill/>
        </p:spPr>
        <p:txBody>
          <a:bodyPr wrap="square" rtlCol="0">
            <a:spAutoFit/>
          </a:bodyPr>
          <a:lstStyle/>
          <a:p>
            <a:pPr defTabSz="914400"/>
            <a:r>
              <a:rPr lang="en-US" sz="2800" dirty="0" smtClean="0"/>
              <a:t>Internal</a:t>
            </a:r>
            <a:endParaRPr lang="en-US"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340" y="498347"/>
            <a:ext cx="1537127" cy="2049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84" y="2914650"/>
            <a:ext cx="1404129" cy="160751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4663" y="1523099"/>
            <a:ext cx="1689290" cy="1576671"/>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7651" y="2118144"/>
            <a:ext cx="1645460" cy="1795547"/>
          </a:xfrm>
          <a:prstGeom prst="rect">
            <a:avLst/>
          </a:prstGeom>
        </p:spPr>
      </p:pic>
      <p:sp>
        <p:nvSpPr>
          <p:cNvPr id="3" name="TextBox 2"/>
          <p:cNvSpPr txBox="1"/>
          <p:nvPr/>
        </p:nvSpPr>
        <p:spPr>
          <a:xfrm>
            <a:off x="8303001" y="2242292"/>
            <a:ext cx="372981" cy="369332"/>
          </a:xfrm>
          <a:prstGeom prst="rect">
            <a:avLst/>
          </a:prstGeom>
          <a:solidFill>
            <a:schemeClr val="bg1"/>
          </a:solidFill>
        </p:spPr>
        <p:txBody>
          <a:bodyPr wrap="square" rtlCol="0">
            <a:spAutoFit/>
          </a:bodyPr>
          <a:lstStyle/>
          <a:p>
            <a:endParaRPr lang="en-US" dirty="0"/>
          </a:p>
        </p:txBody>
      </p:sp>
      <p:pic>
        <p:nvPicPr>
          <p:cNvPr id="27" name="Picture 2" descr="https://tbcdn.talentbrew.com/company/197/img/logo/logo-2239-2439.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86710" y="6008924"/>
            <a:ext cx="2154857" cy="4462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9571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bwMode="auto">
          <a:xfrm>
            <a:off x="0" y="1220690"/>
            <a:ext cx="8077200" cy="4311429"/>
          </a:xfrm>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33400" indent="-533400" eaLnBrk="1" hangingPunct="1">
              <a:buFontTx/>
              <a:buNone/>
            </a:pPr>
            <a:r>
              <a:rPr lang="en-US" altLang="en-US" dirty="0" smtClean="0"/>
              <a:t>Staff taught to immediately acknowledge:</a:t>
            </a:r>
          </a:p>
          <a:p>
            <a:pPr marL="914400" lvl="1" eaLnBrk="1" hangingPunct="1"/>
            <a:r>
              <a:rPr lang="en-US" altLang="en-US" dirty="0" smtClean="0"/>
              <a:t>Name behavior and expectation observed</a:t>
            </a:r>
          </a:p>
          <a:p>
            <a:pPr marL="914400" lvl="1" eaLnBrk="1" hangingPunct="1"/>
            <a:r>
              <a:rPr lang="en-US" altLang="en-US" dirty="0" smtClean="0"/>
              <a:t>Give positive verbal/social acknowledgement</a:t>
            </a:r>
          </a:p>
          <a:p>
            <a:pPr marL="914400" lvl="1" eaLnBrk="1" hangingPunct="1"/>
            <a:endParaRPr lang="en-US" altLang="en-US" dirty="0" smtClean="0"/>
          </a:p>
          <a:p>
            <a:pPr marL="914400" lvl="1" eaLnBrk="1" hangingPunct="1"/>
            <a:endParaRPr lang="en-US" altLang="en-US" dirty="0" smtClean="0"/>
          </a:p>
          <a:p>
            <a:pPr marL="914400" lvl="1" eaLnBrk="1" hangingPunct="1"/>
            <a:endParaRPr lang="en-US" altLang="en-US" dirty="0" smtClean="0"/>
          </a:p>
        </p:txBody>
      </p:sp>
      <p:sp>
        <p:nvSpPr>
          <p:cNvPr id="15362" name="Rectangle 4"/>
          <p:cNvSpPr>
            <a:spLocks noGrp="1" noChangeArrowheads="1"/>
          </p:cNvSpPr>
          <p:nvPr>
            <p:ph type="title"/>
          </p:nvPr>
        </p:nvSpPr>
        <p:spPr bwMode="auto">
          <a:xfrm>
            <a:off x="96012" y="128029"/>
            <a:ext cx="8951976" cy="521208"/>
          </a:xfrm>
          <a:ln>
            <a:miter lim="800000"/>
            <a:headEnd/>
            <a:tailEnd/>
          </a:ln>
        </p:spPr>
        <p:txBody>
          <a:bodyPr wrap="square" numCol="1" anchor="t" anchorCtr="0" compatLnSpc="1">
            <a:prstTxWarp prst="textNoShape">
              <a:avLst/>
            </a:prstTxWarp>
            <a:normAutofit fontScale="90000"/>
          </a:bodyPr>
          <a:lstStyle/>
          <a:p>
            <a:pPr eaLnBrk="1" fontAlgn="auto" hangingPunct="1">
              <a:spcAft>
                <a:spcPts val="0"/>
              </a:spcAft>
              <a:defRPr/>
            </a:pPr>
            <a:r>
              <a:rPr lang="en-US" sz="4000" dirty="0" smtClean="0">
                <a:ea typeface="+mj-ea"/>
              </a:rPr>
              <a:t>How to provide an acknowledgment</a:t>
            </a:r>
            <a:r>
              <a:rPr lang="en-US" sz="4000" b="1" dirty="0" smtClean="0">
                <a:ea typeface="+mj-ea"/>
              </a:rPr>
              <a:t>:</a:t>
            </a:r>
          </a:p>
        </p:txBody>
      </p:sp>
      <p:sp>
        <p:nvSpPr>
          <p:cNvPr id="2" name="Rounded Rectangular Callout 1"/>
          <p:cNvSpPr/>
          <p:nvPr/>
        </p:nvSpPr>
        <p:spPr>
          <a:xfrm>
            <a:off x="3496655" y="2740833"/>
            <a:ext cx="4832604" cy="3362739"/>
          </a:xfrm>
          <a:prstGeom prst="wedgeRoundRectCallout">
            <a:avLst>
              <a:gd name="adj1" fmla="val -43152"/>
              <a:gd name="adj2" fmla="val 60757"/>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a:solidFill>
                  <a:prstClr val="white"/>
                </a:solidFill>
              </a:rPr>
              <a:t>“Thanks for putting your backpack in your locker – that’s showing responsibility!”</a:t>
            </a:r>
          </a:p>
          <a:p>
            <a:pPr algn="ctr"/>
            <a:endParaRPr lang="en-US" dirty="0">
              <a:solidFill>
                <a:prstClr val="white"/>
              </a:solidFill>
            </a:endParaRPr>
          </a:p>
        </p:txBody>
      </p:sp>
    </p:spTree>
    <p:extLst>
      <p:ext uri="{BB962C8B-B14F-4D97-AF65-F5344CB8AC3E}">
        <p14:creationId xmlns:p14="http://schemas.microsoft.com/office/powerpoint/2010/main" val="18942493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4" name="Title 3"/>
          <p:cNvSpPr>
            <a:spLocks noGrp="1"/>
          </p:cNvSpPr>
          <p:nvPr>
            <p:ph type="title"/>
          </p:nvPr>
        </p:nvSpPr>
        <p:spPr>
          <a:xfrm>
            <a:off x="304800" y="374185"/>
            <a:ext cx="7886700" cy="521208"/>
          </a:xfrm>
        </p:spPr>
        <p:txBody>
          <a:bodyPr>
            <a:noAutofit/>
          </a:bodyPr>
          <a:lstStyle/>
          <a:p>
            <a:r>
              <a:rPr lang="en" sz="3600" b="1" dirty="0" smtClean="0">
                <a:latin typeface="Museo Slab 500"/>
                <a:ea typeface="Cambria"/>
                <a:cs typeface="Cambria"/>
                <a:sym typeface="Cambria"/>
              </a:rPr>
              <a:t>What is trauma?</a:t>
            </a:r>
            <a:br>
              <a:rPr lang="en" sz="3600" b="1" dirty="0" smtClean="0">
                <a:latin typeface="Museo Slab 500"/>
                <a:ea typeface="Cambria"/>
                <a:cs typeface="Cambria"/>
                <a:sym typeface="Cambria"/>
              </a:rPr>
            </a:br>
            <a:endParaRPr lang="en-US" sz="3600" dirty="0">
              <a:latin typeface="Museo Slab 500"/>
            </a:endParaRPr>
          </a:p>
        </p:txBody>
      </p:sp>
      <p:sp>
        <p:nvSpPr>
          <p:cNvPr id="920" name="Shape 920"/>
          <p:cNvSpPr txBox="1"/>
          <p:nvPr/>
        </p:nvSpPr>
        <p:spPr>
          <a:xfrm>
            <a:off x="286327" y="1285455"/>
            <a:ext cx="8316686" cy="4976870"/>
          </a:xfrm>
          <a:prstGeom prst="rect">
            <a:avLst/>
          </a:prstGeom>
          <a:noFill/>
          <a:ln>
            <a:noFill/>
          </a:ln>
        </p:spPr>
        <p:txBody>
          <a:bodyPr lIns="91425" tIns="45700" rIns="91425" bIns="45700" anchor="t" anchorCtr="0">
            <a:noAutofit/>
          </a:bodyPr>
          <a:lstStyle/>
          <a:p>
            <a:pPr lvl="1">
              <a:buSzPct val="25000"/>
            </a:pPr>
            <a:endParaRPr lang="en-US" sz="1600" i="1" dirty="0" smtClean="0"/>
          </a:p>
          <a:p>
            <a:pPr lvl="1">
              <a:buSzPct val="25000"/>
            </a:pPr>
            <a:r>
              <a:rPr lang="en-US" sz="2800" dirty="0" smtClean="0">
                <a:latin typeface="Cambria" panose="02040503050406030204" pitchFamily="18" charset="0"/>
              </a:rPr>
              <a:t>Trauma is a response to an </a:t>
            </a:r>
            <a:r>
              <a:rPr lang="en-US" sz="2800" dirty="0">
                <a:latin typeface="Cambria" panose="02040503050406030204" pitchFamily="18" charset="0"/>
              </a:rPr>
              <a:t>event, series of events, or set of circumstances that is experienced by an individual as physically or emotionally harmful or life threatening and that has lasting adverse effects on the individual’s functioning and mental, physical, social, emotional, or spiritual well-being</a:t>
            </a:r>
            <a:r>
              <a:rPr lang="en-US" sz="2800" dirty="0" smtClean="0">
                <a:latin typeface="Cambria" panose="02040503050406030204" pitchFamily="18" charset="0"/>
              </a:rPr>
              <a:t>.</a:t>
            </a:r>
            <a:r>
              <a:rPr lang="en-US" sz="1600" dirty="0" smtClean="0">
                <a:latin typeface="Cambria" panose="02040503050406030204" pitchFamily="18" charset="0"/>
              </a:rPr>
              <a:t> </a:t>
            </a:r>
          </a:p>
          <a:p>
            <a:pPr lvl="1">
              <a:buSzPct val="25000"/>
            </a:pPr>
            <a:endParaRPr lang="en-US" sz="1600" dirty="0"/>
          </a:p>
          <a:p>
            <a:pPr lvl="1">
              <a:buSzPct val="25000"/>
            </a:pPr>
            <a:endParaRPr lang="en-US" sz="1600" dirty="0" smtClean="0"/>
          </a:p>
          <a:p>
            <a:pPr lvl="1">
              <a:buSzPct val="25000"/>
            </a:pPr>
            <a:endParaRPr lang="en-US" sz="1600" dirty="0"/>
          </a:p>
          <a:p>
            <a:pPr lvl="1">
              <a:buSzPct val="25000"/>
            </a:pPr>
            <a:endParaRPr lang="en-US" sz="1600" dirty="0" smtClean="0"/>
          </a:p>
          <a:p>
            <a:pPr lvl="1">
              <a:buSzPct val="25000"/>
            </a:pPr>
            <a:endParaRPr lang="en-US" sz="1600" dirty="0"/>
          </a:p>
          <a:p>
            <a:pPr lvl="1">
              <a:buSzPct val="25000"/>
            </a:pPr>
            <a:endParaRPr lang="en-US" sz="1600" dirty="0" smtClean="0"/>
          </a:p>
          <a:p>
            <a:pPr lvl="1">
              <a:buSzPct val="25000"/>
            </a:pPr>
            <a:r>
              <a:rPr lang="en-US" sz="1600" dirty="0" smtClean="0"/>
              <a:t>(</a:t>
            </a:r>
            <a:r>
              <a:rPr lang="en-US" sz="1600" dirty="0"/>
              <a:t>SAMHSA, 2014)</a:t>
            </a:r>
            <a:endParaRPr lang="en" sz="1600"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3469001819"/>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92024" y="4370223"/>
            <a:ext cx="8646806" cy="2357701"/>
          </a:xfrm>
        </p:spPr>
        <p:txBody>
          <a:bodyPr>
            <a:normAutofit fontScale="92500"/>
          </a:bodyPr>
          <a:lstStyle/>
          <a:p>
            <a:pPr marL="0" indent="0"/>
            <a:endParaRPr lang="en-US" sz="4000" dirty="0"/>
          </a:p>
          <a:p>
            <a:pPr marL="571500" indent="-571500">
              <a:buFont typeface="Wingdings" panose="05000000000000000000" pitchFamily="2" charset="2"/>
              <a:buChar char="ü"/>
            </a:pPr>
            <a:r>
              <a:rPr lang="en-US" sz="4000" dirty="0"/>
              <a:t>Focus on POSITIVE not negative </a:t>
            </a:r>
            <a:r>
              <a:rPr lang="en-US" sz="4000" dirty="0" smtClean="0"/>
              <a:t>behavior</a:t>
            </a:r>
            <a:endParaRPr lang="en-US" sz="4000" dirty="0"/>
          </a:p>
          <a:p>
            <a:pPr marL="571500" indent="-571500">
              <a:buFont typeface="Wingdings" panose="05000000000000000000" pitchFamily="2" charset="2"/>
              <a:buChar char="ü"/>
            </a:pPr>
            <a:r>
              <a:rPr lang="en-US" sz="4000" dirty="0"/>
              <a:t>Provide POSITIVE not negative attention</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24" y="925677"/>
            <a:ext cx="4724400" cy="3444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600" dirty="0"/>
              <a:t>Bottom Line…</a:t>
            </a:r>
          </a:p>
        </p:txBody>
      </p:sp>
      <p:sp>
        <p:nvSpPr>
          <p:cNvPr id="7" name="TextBox 6"/>
          <p:cNvSpPr txBox="1"/>
          <p:nvPr/>
        </p:nvSpPr>
        <p:spPr>
          <a:xfrm>
            <a:off x="381000" y="2560473"/>
            <a:ext cx="8610600" cy="2308324"/>
          </a:xfrm>
          <a:prstGeom prst="rect">
            <a:avLst/>
          </a:prstGeom>
          <a:noFill/>
        </p:spPr>
        <p:txBody>
          <a:bodyPr wrap="square" rtlCol="0">
            <a:spAutoFit/>
          </a:bodyPr>
          <a:lstStyle/>
          <a:p>
            <a:pPr algn="ctr"/>
            <a:r>
              <a:rPr lang="en-US" sz="7200" b="1" dirty="0" err="1">
                <a:solidFill>
                  <a:prstClr val="black"/>
                </a:solidFill>
                <a:effectLst>
                  <a:outerShdw blurRad="38100" dist="38100" dir="2700000" algn="tl">
                    <a:srgbClr val="000000">
                      <a:alpha val="43137"/>
                    </a:srgbClr>
                  </a:outerShdw>
                </a:effectLst>
              </a:rPr>
              <a:t>Catch’em</a:t>
            </a:r>
            <a:r>
              <a:rPr lang="en-US" sz="7200" b="1" dirty="0">
                <a:solidFill>
                  <a:prstClr val="black"/>
                </a:solidFill>
                <a:effectLst>
                  <a:outerShdw blurRad="38100" dist="38100" dir="2700000" algn="tl">
                    <a:srgbClr val="000000">
                      <a:alpha val="43137"/>
                    </a:srgbClr>
                  </a:outerShdw>
                </a:effectLst>
              </a:rPr>
              <a:t> Being Good!!!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925447"/>
            <a:ext cx="2362200" cy="1809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30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Activity 5</a:t>
            </a:r>
            <a:r>
              <a:rPr lang="en-US" dirty="0" smtClean="0"/>
              <a:t>: </a:t>
            </a:r>
            <a:r>
              <a:rPr lang="en-US" dirty="0"/>
              <a:t>Think, </a:t>
            </a:r>
            <a:r>
              <a:rPr lang="en-US" dirty="0" smtClean="0"/>
              <a:t>Pair, </a:t>
            </a:r>
            <a:r>
              <a:rPr lang="en-US" dirty="0"/>
              <a:t>Share</a:t>
            </a:r>
          </a:p>
        </p:txBody>
      </p:sp>
      <p:sp>
        <p:nvSpPr>
          <p:cNvPr id="7" name="TextBox 6"/>
          <p:cNvSpPr txBox="1"/>
          <p:nvPr/>
        </p:nvSpPr>
        <p:spPr>
          <a:xfrm>
            <a:off x="1261091" y="1295400"/>
            <a:ext cx="7382165" cy="2062103"/>
          </a:xfrm>
          <a:prstGeom prst="rect">
            <a:avLst/>
          </a:prstGeom>
          <a:noFill/>
        </p:spPr>
        <p:txBody>
          <a:bodyPr wrap="square" rtlCol="0">
            <a:spAutoFit/>
          </a:bodyPr>
          <a:lstStyle/>
          <a:p>
            <a:pPr marL="514350" indent="-514350">
              <a:buAutoNum type="arabicPeriod"/>
            </a:pPr>
            <a:r>
              <a:rPr lang="en-US" sz="3200" dirty="0" smtClean="0">
                <a:solidFill>
                  <a:prstClr val="black"/>
                </a:solidFill>
              </a:rPr>
              <a:t>How could you promote self-care in your school?</a:t>
            </a:r>
          </a:p>
          <a:p>
            <a:pPr marL="514350" indent="-514350">
              <a:buAutoNum type="arabicPeriod"/>
            </a:pPr>
            <a:r>
              <a:rPr lang="en-US" sz="3200" dirty="0" smtClean="0">
                <a:solidFill>
                  <a:prstClr val="black"/>
                </a:solidFill>
              </a:rPr>
              <a:t>What roadblocks do you face when it comes to positive reinforcement?</a:t>
            </a:r>
            <a:endParaRPr lang="en-US" sz="3200" dirty="0">
              <a:solidFill>
                <a:prstClr val="black"/>
              </a:solidFill>
            </a:endParaRPr>
          </a:p>
        </p:txBody>
      </p:sp>
    </p:spTree>
    <p:extLst>
      <p:ext uri="{BB962C8B-B14F-4D97-AF65-F5344CB8AC3E}">
        <p14:creationId xmlns:p14="http://schemas.microsoft.com/office/powerpoint/2010/main" val="42079669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local p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587" y="1305111"/>
            <a:ext cx="6300824" cy="295351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2863" y="213896"/>
            <a:ext cx="9058274" cy="707886"/>
          </a:xfrm>
          <a:prstGeom prst="rect">
            <a:avLst/>
          </a:prstGeom>
        </p:spPr>
        <p:txBody>
          <a:bodyPr wrap="square">
            <a:spAutoFit/>
          </a:bodyPr>
          <a:lstStyle/>
          <a:p>
            <a:pPr defTabSz="457200"/>
            <a:r>
              <a:rPr lang="en-US" sz="4000" dirty="0" smtClean="0">
                <a:solidFill>
                  <a:srgbClr val="7030A0"/>
                </a:solidFill>
                <a:latin typeface="Museo Slab 500" panose="02000000000000000000" pitchFamily="50" charset="0"/>
              </a:rPr>
              <a:t>Moving up the Tiers: Build </a:t>
            </a:r>
            <a:r>
              <a:rPr lang="en-US" sz="4000" dirty="0">
                <a:solidFill>
                  <a:srgbClr val="7030A0"/>
                </a:solidFill>
                <a:latin typeface="Museo Slab 500" panose="02000000000000000000" pitchFamily="50" charset="0"/>
              </a:rPr>
              <a:t>local capacity</a:t>
            </a:r>
          </a:p>
        </p:txBody>
      </p:sp>
      <p:sp>
        <p:nvSpPr>
          <p:cNvPr id="6" name="Rectangle 5"/>
          <p:cNvSpPr/>
          <p:nvPr/>
        </p:nvSpPr>
        <p:spPr>
          <a:xfrm>
            <a:off x="481519" y="4614242"/>
            <a:ext cx="8180961" cy="1384995"/>
          </a:xfrm>
          <a:prstGeom prst="rect">
            <a:avLst/>
          </a:prstGeom>
        </p:spPr>
        <p:txBody>
          <a:bodyPr wrap="square">
            <a:spAutoFit/>
          </a:bodyPr>
          <a:lstStyle/>
          <a:p>
            <a:pPr marL="502920" indent="-457200" defTabSz="457200">
              <a:buFont typeface="Arial" panose="020B0604020202020204" pitchFamily="34" charset="0"/>
              <a:buChar char="•"/>
            </a:pPr>
            <a:r>
              <a:rPr lang="en-US" sz="2800" dirty="0" smtClean="0">
                <a:solidFill>
                  <a:prstClr val="black">
                    <a:lumMod val="50000"/>
                  </a:prstClr>
                </a:solidFill>
              </a:rPr>
              <a:t>Learning opportunities build buy-in and confidence</a:t>
            </a:r>
          </a:p>
          <a:p>
            <a:pPr marL="502920" indent="-457200" defTabSz="457200">
              <a:buFont typeface="Arial" panose="020B0604020202020204" pitchFamily="34" charset="0"/>
              <a:buChar char="•"/>
            </a:pPr>
            <a:r>
              <a:rPr lang="en-US" sz="2800" dirty="0" smtClean="0">
                <a:solidFill>
                  <a:prstClr val="black">
                    <a:lumMod val="50000"/>
                  </a:prstClr>
                </a:solidFill>
              </a:rPr>
              <a:t>Coaching support builds competence</a:t>
            </a:r>
            <a:endParaRPr lang="en-US" sz="2800" dirty="0">
              <a:solidFill>
                <a:prstClr val="black">
                  <a:lumMod val="50000"/>
                </a:prstClr>
              </a:solidFill>
            </a:endParaRPr>
          </a:p>
          <a:p>
            <a:pPr marL="457200" indent="-457200" defTabSz="457200">
              <a:buFont typeface="Arial" panose="020B0604020202020204" pitchFamily="34" charset="0"/>
              <a:buChar char="•"/>
            </a:pPr>
            <a:r>
              <a:rPr lang="en-US" sz="2800" dirty="0" smtClean="0">
                <a:solidFill>
                  <a:prstClr val="black">
                    <a:lumMod val="50000"/>
                  </a:prstClr>
                </a:solidFill>
              </a:rPr>
              <a:t>Model, practice, feedback builds fluency</a:t>
            </a:r>
            <a:endParaRPr lang="en-US" sz="2800" dirty="0">
              <a:solidFill>
                <a:prstClr val="black">
                  <a:lumMod val="50000"/>
                </a:prstClr>
              </a:solidFill>
            </a:endParaRPr>
          </a:p>
        </p:txBody>
      </p:sp>
    </p:spTree>
    <p:extLst>
      <p:ext uri="{BB962C8B-B14F-4D97-AF65-F5344CB8AC3E}">
        <p14:creationId xmlns:p14="http://schemas.microsoft.com/office/powerpoint/2010/main" val="14429455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190" y="914400"/>
            <a:ext cx="8584809" cy="5622925"/>
          </a:xfrm>
        </p:spPr>
        <p:txBody>
          <a:bodyPr>
            <a:normAutofit fontScale="77500" lnSpcReduction="20000"/>
          </a:bodyPr>
          <a:lstStyle/>
          <a:p>
            <a:pPr eaLnBrk="1" hangingPunct="1"/>
            <a:endParaRPr lang="en-US" altLang="en-US" sz="2800" dirty="0" smtClean="0"/>
          </a:p>
          <a:p>
            <a:pPr marL="457200" indent="-457200" eaLnBrk="1" hangingPunct="1">
              <a:buFont typeface="Arial" panose="020B0604020202020204" pitchFamily="34" charset="0"/>
              <a:buChar char="•"/>
            </a:pPr>
            <a:r>
              <a:rPr lang="en-US" altLang="en-US" sz="3600" dirty="0" smtClean="0">
                <a:solidFill>
                  <a:srgbClr val="002060"/>
                </a:solidFill>
              </a:rPr>
              <a:t>Instead of thinking “what is wrong with you” think “what has happened to you?”</a:t>
            </a:r>
          </a:p>
          <a:p>
            <a:pPr marL="457200" indent="-457200" eaLnBrk="1" hangingPunct="1">
              <a:buFont typeface="Arial" panose="020B0604020202020204" pitchFamily="34" charset="0"/>
              <a:buChar char="•"/>
            </a:pPr>
            <a:endParaRPr lang="en-US" altLang="en-US" sz="3600" dirty="0" smtClean="0">
              <a:solidFill>
                <a:srgbClr val="002060"/>
              </a:solidFill>
            </a:endParaRPr>
          </a:p>
          <a:p>
            <a:pPr marL="457200" indent="-457200"/>
            <a:r>
              <a:rPr lang="en-US" altLang="en-US" sz="3600" dirty="0">
                <a:solidFill>
                  <a:srgbClr val="002060"/>
                </a:solidFill>
              </a:rPr>
              <a:t>Start where the student is at not where you want them to be. Safety is always the first step.  “How can I help you feel safer?”</a:t>
            </a:r>
          </a:p>
          <a:p>
            <a:pPr marL="457200" indent="-457200" eaLnBrk="1" hangingPunct="1">
              <a:buFont typeface="Arial" panose="020B0604020202020204" pitchFamily="34" charset="0"/>
              <a:buChar char="•"/>
            </a:pPr>
            <a:endParaRPr lang="en-US" altLang="en-US" sz="3600" dirty="0">
              <a:solidFill>
                <a:srgbClr val="002060"/>
              </a:solidFill>
            </a:endParaRPr>
          </a:p>
          <a:p>
            <a:pPr marL="457200" indent="-457200" eaLnBrk="1" hangingPunct="1">
              <a:buFont typeface="Arial" panose="020B0604020202020204" pitchFamily="34" charset="0"/>
              <a:buChar char="•"/>
            </a:pPr>
            <a:r>
              <a:rPr lang="en-US" altLang="en-US" sz="3600" dirty="0" smtClean="0">
                <a:solidFill>
                  <a:srgbClr val="002060"/>
                </a:solidFill>
              </a:rPr>
              <a:t>Recognize and honor a student’s inability to trust and feel safe despite how it feels for you. “Of course you can’t trust me.” </a:t>
            </a:r>
          </a:p>
          <a:p>
            <a:pPr marL="0" indent="0" eaLnBrk="1" hangingPunct="1">
              <a:buNone/>
            </a:pPr>
            <a:endParaRPr lang="en-US" altLang="en-US" sz="3600" dirty="0" smtClean="0">
              <a:solidFill>
                <a:srgbClr val="002060"/>
              </a:solidFill>
            </a:endParaRPr>
          </a:p>
          <a:p>
            <a:pPr marL="457200" indent="-457200" eaLnBrk="1" hangingPunct="1">
              <a:buFont typeface="Arial" panose="020B0604020202020204" pitchFamily="34" charset="0"/>
              <a:buChar char="•"/>
            </a:pPr>
            <a:r>
              <a:rPr lang="en-US" altLang="en-US" sz="3600" dirty="0" smtClean="0">
                <a:solidFill>
                  <a:srgbClr val="002060"/>
                </a:solidFill>
              </a:rPr>
              <a:t>Know you cannot change a student’s perception because you tell them what your reality is. “I know you can’t believe  me”</a:t>
            </a:r>
          </a:p>
          <a:p>
            <a:pPr eaLnBrk="1" hangingPunct="1"/>
            <a:endParaRPr lang="en-US" altLang="en-US" sz="3400" dirty="0" smtClean="0">
              <a:solidFill>
                <a:srgbClr val="002060"/>
              </a:solidFill>
            </a:endParaRPr>
          </a:p>
        </p:txBody>
      </p:sp>
      <p:sp>
        <p:nvSpPr>
          <p:cNvPr id="151554" name="Title 1"/>
          <p:cNvSpPr>
            <a:spLocks noGrp="1"/>
          </p:cNvSpPr>
          <p:nvPr>
            <p:ph type="title"/>
          </p:nvPr>
        </p:nvSpPr>
        <p:spPr>
          <a:xfrm>
            <a:off x="189914" y="152400"/>
            <a:ext cx="7886700" cy="521208"/>
          </a:xfrm>
        </p:spPr>
        <p:txBody>
          <a:bodyPr>
            <a:normAutofit fontScale="90000"/>
          </a:bodyPr>
          <a:lstStyle/>
          <a:p>
            <a:pPr eaLnBrk="1" hangingPunct="1"/>
            <a:r>
              <a:rPr lang="en-US" altLang="en-US" dirty="0" smtClean="0"/>
              <a:t>     </a:t>
            </a:r>
            <a:r>
              <a:rPr lang="en-US" altLang="en-US" sz="4000" dirty="0" smtClean="0"/>
              <a:t>Change the Narrative to Connect</a:t>
            </a:r>
          </a:p>
        </p:txBody>
      </p:sp>
      <p:sp>
        <p:nvSpPr>
          <p:cNvPr id="5" name="Footer Placeholder 4"/>
          <p:cNvSpPr>
            <a:spLocks noGrp="1"/>
          </p:cNvSpPr>
          <p:nvPr>
            <p:ph type="ftr" idx="4294967295"/>
          </p:nvPr>
        </p:nvSpPr>
        <p:spPr>
          <a:xfrm>
            <a:off x="0" y="6537325"/>
            <a:ext cx="3086100" cy="184150"/>
          </a:xfrm>
        </p:spPr>
        <p:txBody>
          <a:bodyPr/>
          <a:lstStyle/>
          <a:p>
            <a:r>
              <a:rPr lang="en-US" dirty="0" smtClean="0"/>
              <a:t>80</a:t>
            </a:r>
            <a:endParaRPr lang="en-US" dirty="0"/>
          </a:p>
        </p:txBody>
      </p:sp>
    </p:spTree>
    <p:extLst>
      <p:ext uri="{BB962C8B-B14F-4D97-AF65-F5344CB8AC3E}">
        <p14:creationId xmlns:p14="http://schemas.microsoft.com/office/powerpoint/2010/main" val="9892517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63730" y="1085611"/>
            <a:ext cx="7342057" cy="7762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chemeClr val="bg1">
                    <a:lumMod val="50000"/>
                  </a:schemeClr>
                </a:solidFill>
              </a:rPr>
              <a:t>                 </a:t>
            </a:r>
            <a:r>
              <a:rPr lang="en-US" sz="3600" b="1" dirty="0" smtClean="0">
                <a:solidFill>
                  <a:schemeClr val="bg1">
                    <a:lumMod val="50000"/>
                  </a:schemeClr>
                </a:solidFill>
              </a:rPr>
              <a:t>Hand to Heart Strategy</a:t>
            </a:r>
            <a:endParaRPr lang="en-US" sz="3600" dirty="0">
              <a:solidFill>
                <a:schemeClr val="bg1">
                  <a:lumMod val="50000"/>
                </a:schemeClr>
              </a:solidFill>
              <a:latin typeface="+mn-lt"/>
            </a:endParaRPr>
          </a:p>
        </p:txBody>
      </p:sp>
      <p:cxnSp>
        <p:nvCxnSpPr>
          <p:cNvPr id="6" name="Straight Connector 5"/>
          <p:cNvCxnSpPr/>
          <p:nvPr/>
        </p:nvCxnSpPr>
        <p:spPr>
          <a:xfrm>
            <a:off x="628650" y="1690689"/>
            <a:ext cx="7886700" cy="0"/>
          </a:xfrm>
          <a:prstGeom prst="line">
            <a:avLst/>
          </a:prstGeom>
          <a:ln w="158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243" y="1717903"/>
            <a:ext cx="7242544" cy="5012875"/>
          </a:xfrm>
          <a:prstGeom prst="rect">
            <a:avLst/>
          </a:prstGeom>
        </p:spPr>
      </p:pic>
      <p:sp>
        <p:nvSpPr>
          <p:cNvPr id="7" name="Footer Placeholder 1"/>
          <p:cNvSpPr txBox="1">
            <a:spLocks/>
          </p:cNvSpPr>
          <p:nvPr/>
        </p:nvSpPr>
        <p:spPr>
          <a:xfrm>
            <a:off x="6757987" y="6559568"/>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srgbClr val="000000">
                    <a:tint val="75000"/>
                  </a:srgbClr>
                </a:solidFill>
                <a:latin typeface="Gill Sans MT" panose="020B0502020104020203"/>
              </a:rPr>
              <a:t>© 2016 Let's Connect</a:t>
            </a:r>
          </a:p>
        </p:txBody>
      </p:sp>
      <p:sp>
        <p:nvSpPr>
          <p:cNvPr id="3" name="Title 2"/>
          <p:cNvSpPr>
            <a:spLocks noGrp="1"/>
          </p:cNvSpPr>
          <p:nvPr>
            <p:ph type="title"/>
          </p:nvPr>
        </p:nvSpPr>
        <p:spPr/>
        <p:txBody>
          <a:bodyPr>
            <a:noAutofit/>
          </a:bodyPr>
          <a:lstStyle/>
          <a:p>
            <a:r>
              <a:rPr lang="en-US" sz="3200" dirty="0" smtClean="0"/>
              <a:t>Resilience In Schools and Educators (RISE)</a:t>
            </a:r>
            <a:endParaRPr lang="en-US" sz="3200" dirty="0"/>
          </a:p>
        </p:txBody>
      </p:sp>
      <p:pic>
        <p:nvPicPr>
          <p:cNvPr id="9" name="Picture 6" descr="Picture 6"/>
          <p:cNvPicPr>
            <a:picLocks noChangeAspect="1"/>
          </p:cNvPicPr>
          <p:nvPr/>
        </p:nvPicPr>
        <p:blipFill>
          <a:blip r:embed="rId4">
            <a:extLst/>
          </a:blip>
          <a:stretch>
            <a:fillRect/>
          </a:stretch>
        </p:blipFill>
        <p:spPr>
          <a:xfrm>
            <a:off x="192024" y="1793814"/>
            <a:ext cx="2157602" cy="1268252"/>
          </a:xfrm>
          <a:prstGeom prst="rect">
            <a:avLst/>
          </a:prstGeom>
          <a:ln w="12700">
            <a:miter lim="400000"/>
          </a:ln>
        </p:spPr>
      </p:pic>
    </p:spTree>
    <p:extLst>
      <p:ext uri="{BB962C8B-B14F-4D97-AF65-F5344CB8AC3E}">
        <p14:creationId xmlns:p14="http://schemas.microsoft.com/office/powerpoint/2010/main" val="392400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62" y="1822942"/>
            <a:ext cx="1752600" cy="461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41806" y="975932"/>
            <a:ext cx="7278858" cy="6309420"/>
          </a:xfrm>
          <a:prstGeom prst="rect">
            <a:avLst/>
          </a:prstGeom>
          <a:noFill/>
        </p:spPr>
        <p:txBody>
          <a:bodyPr wrap="square" rtlCol="0">
            <a:spAutoFit/>
          </a:bodyPr>
          <a:lstStyle/>
          <a:p>
            <a:endParaRPr lang="en-US" sz="2400" dirty="0" smtClean="0"/>
          </a:p>
          <a:p>
            <a:endParaRPr lang="en-US" sz="2400" b="1" dirty="0" smtClean="0"/>
          </a:p>
          <a:p>
            <a:pPr marL="457200" indent="-457200">
              <a:buFont typeface="Arial" panose="020B0604020202020204" pitchFamily="34" charset="0"/>
              <a:buChar char="•"/>
            </a:pPr>
            <a:r>
              <a:rPr lang="en-US" sz="2800" b="1" u="sng" dirty="0" smtClean="0">
                <a:solidFill>
                  <a:srgbClr val="CC6600"/>
                </a:solidFill>
              </a:rPr>
              <a:t>Cool down time/space </a:t>
            </a:r>
            <a:r>
              <a:rPr lang="en-US" sz="2800" b="1" dirty="0">
                <a:solidFill>
                  <a:srgbClr val="CC6600"/>
                </a:solidFill>
              </a:rPr>
              <a:t> </a:t>
            </a:r>
            <a:r>
              <a:rPr lang="en-US" sz="2800" b="1" dirty="0" smtClean="0">
                <a:solidFill>
                  <a:srgbClr val="CC6600"/>
                </a:solidFill>
              </a:rPr>
              <a:t>set a timer, alternative seat, space, environment, etc.)</a:t>
            </a:r>
            <a:endParaRPr lang="en-US" sz="2800" b="1" dirty="0" smtClean="0">
              <a:solidFill>
                <a:srgbClr val="0070C0"/>
              </a:solidFill>
            </a:endParaRPr>
          </a:p>
          <a:p>
            <a:pPr marL="457200" indent="-457200">
              <a:buFont typeface="Arial" panose="020B0604020202020204" pitchFamily="34" charset="0"/>
              <a:buChar char="•"/>
            </a:pPr>
            <a:r>
              <a:rPr lang="en-US" sz="2800" b="1" u="sng" dirty="0" smtClean="0">
                <a:solidFill>
                  <a:srgbClr val="FF9933"/>
                </a:solidFill>
              </a:rPr>
              <a:t>Empathy</a:t>
            </a:r>
            <a:r>
              <a:rPr lang="en-US" sz="2800" b="1" dirty="0" smtClean="0">
                <a:solidFill>
                  <a:srgbClr val="FF9933"/>
                </a:solidFill>
              </a:rPr>
              <a:t> “It does feel like a long time until lunch!”</a:t>
            </a:r>
          </a:p>
          <a:p>
            <a:r>
              <a:rPr lang="en-US" sz="2800" b="1" dirty="0" smtClean="0">
                <a:solidFill>
                  <a:srgbClr val="FF9933"/>
                </a:solidFill>
              </a:rPr>
              <a:t>     “How can I help you?”</a:t>
            </a:r>
            <a:endParaRPr lang="en-US" sz="2800" b="1" dirty="0" smtClean="0">
              <a:solidFill>
                <a:srgbClr val="0070C0"/>
              </a:solidFill>
            </a:endParaRPr>
          </a:p>
          <a:p>
            <a:pPr marL="457200" indent="-457200">
              <a:buFont typeface="Arial" panose="020B0604020202020204" pitchFamily="34" charset="0"/>
              <a:buChar char="•"/>
            </a:pPr>
            <a:r>
              <a:rPr lang="en-US" sz="2800" b="1" u="sng" dirty="0" smtClean="0">
                <a:solidFill>
                  <a:srgbClr val="FFCC66"/>
                </a:solidFill>
              </a:rPr>
              <a:t>DIB/DAB Statements </a:t>
            </a:r>
            <a:r>
              <a:rPr lang="en-US" sz="2800" b="1" dirty="0" smtClean="0">
                <a:solidFill>
                  <a:srgbClr val="FFCC66"/>
                </a:solidFill>
              </a:rPr>
              <a:t>“right now you are </a:t>
            </a:r>
          </a:p>
          <a:p>
            <a:r>
              <a:rPr lang="en-US" sz="2800" b="1" dirty="0">
                <a:solidFill>
                  <a:srgbClr val="FFCC66"/>
                </a:solidFill>
              </a:rPr>
              <a:t> </a:t>
            </a:r>
            <a:r>
              <a:rPr lang="en-US" sz="2800" b="1" dirty="0" smtClean="0">
                <a:solidFill>
                  <a:srgbClr val="FFCC66"/>
                </a:solidFill>
              </a:rPr>
              <a:t>    yelling you need to be quiet”</a:t>
            </a:r>
            <a:endParaRPr lang="en-US" sz="2800" b="1" dirty="0" smtClean="0">
              <a:solidFill>
                <a:srgbClr val="0070C0"/>
              </a:solidFill>
            </a:endParaRPr>
          </a:p>
          <a:p>
            <a:pPr marL="457200" indent="-457200">
              <a:buFont typeface="Arial" panose="020B0604020202020204" pitchFamily="34" charset="0"/>
              <a:buChar char="•"/>
            </a:pPr>
            <a:r>
              <a:rPr lang="en-US" sz="2800" b="1" u="sng" dirty="0" smtClean="0">
                <a:solidFill>
                  <a:srgbClr val="FFC000"/>
                </a:solidFill>
              </a:rPr>
              <a:t>Reality Statements </a:t>
            </a:r>
            <a:r>
              <a:rPr lang="en-US" sz="2800" b="1" dirty="0" smtClean="0">
                <a:solidFill>
                  <a:srgbClr val="FFC000"/>
                </a:solidFill>
              </a:rPr>
              <a:t>“the sooner you get calm </a:t>
            </a:r>
          </a:p>
          <a:p>
            <a:r>
              <a:rPr lang="en-US" sz="2800" b="1" dirty="0">
                <a:solidFill>
                  <a:srgbClr val="FFC000"/>
                </a:solidFill>
              </a:rPr>
              <a:t> </a:t>
            </a:r>
            <a:r>
              <a:rPr lang="en-US" sz="2800" b="1" dirty="0" smtClean="0">
                <a:solidFill>
                  <a:srgbClr val="FFC000"/>
                </a:solidFill>
              </a:rPr>
              <a:t>    the sooner we can talk about what you</a:t>
            </a:r>
          </a:p>
          <a:p>
            <a:r>
              <a:rPr lang="en-US" sz="2800" b="1" dirty="0">
                <a:solidFill>
                  <a:srgbClr val="FFC000"/>
                </a:solidFill>
              </a:rPr>
              <a:t> </a:t>
            </a:r>
            <a:r>
              <a:rPr lang="en-US" sz="2800" b="1" dirty="0" smtClean="0">
                <a:solidFill>
                  <a:srgbClr val="FFC000"/>
                </a:solidFill>
              </a:rPr>
              <a:t>    need.”</a:t>
            </a:r>
            <a:endParaRPr lang="en-US" sz="2800" b="1" dirty="0" smtClean="0">
              <a:solidFill>
                <a:srgbClr val="0070C0"/>
              </a:solidFill>
            </a:endParaRPr>
          </a:p>
          <a:p>
            <a:pPr marL="457200" indent="-457200">
              <a:buFont typeface="Arial" panose="020B0604020202020204" pitchFamily="34" charset="0"/>
              <a:buChar char="•"/>
            </a:pPr>
            <a:r>
              <a:rPr lang="en-US" sz="2800" b="1" u="sng" dirty="0" smtClean="0">
                <a:solidFill>
                  <a:srgbClr val="FF6600"/>
                </a:solidFill>
              </a:rPr>
              <a:t>Praise</a:t>
            </a:r>
            <a:r>
              <a:rPr lang="en-US" sz="2800" b="1" dirty="0" smtClean="0">
                <a:solidFill>
                  <a:srgbClr val="FF6600"/>
                </a:solidFill>
              </a:rPr>
              <a:t> – “Doing a good job getting calm.”</a:t>
            </a:r>
          </a:p>
          <a:p>
            <a:endParaRPr lang="en-US" sz="2400" dirty="0" smtClean="0">
              <a:solidFill>
                <a:srgbClr val="0070C0"/>
              </a:solidFill>
            </a:endParaRPr>
          </a:p>
          <a:p>
            <a:pPr marL="457200" indent="-457200">
              <a:buFont typeface="Arial" panose="020B0604020202020204" pitchFamily="34" charset="0"/>
              <a:buChar char="•"/>
            </a:pPr>
            <a:endParaRPr lang="en-US" sz="2400" dirty="0">
              <a:solidFill>
                <a:srgbClr val="0070C0"/>
              </a:solidFill>
            </a:endParaRPr>
          </a:p>
        </p:txBody>
      </p:sp>
      <p:sp>
        <p:nvSpPr>
          <p:cNvPr id="4" name="TextBox 3"/>
          <p:cNvSpPr txBox="1"/>
          <p:nvPr/>
        </p:nvSpPr>
        <p:spPr>
          <a:xfrm>
            <a:off x="228600" y="152400"/>
            <a:ext cx="8610599" cy="646331"/>
          </a:xfrm>
          <a:prstGeom prst="rect">
            <a:avLst/>
          </a:prstGeom>
          <a:noFill/>
        </p:spPr>
        <p:txBody>
          <a:bodyPr wrap="square" rtlCol="0">
            <a:spAutoFit/>
          </a:bodyPr>
          <a:lstStyle/>
          <a:p>
            <a:r>
              <a:rPr lang="en-US" sz="3600" b="1" dirty="0">
                <a:solidFill>
                  <a:schemeClr val="bg1"/>
                </a:solidFill>
              </a:rPr>
              <a:t>Detour Strategies:</a:t>
            </a:r>
          </a:p>
        </p:txBody>
      </p:sp>
      <p:sp>
        <p:nvSpPr>
          <p:cNvPr id="7" name="Rectangle 6"/>
          <p:cNvSpPr/>
          <p:nvPr/>
        </p:nvSpPr>
        <p:spPr>
          <a:xfrm>
            <a:off x="533401" y="858936"/>
            <a:ext cx="8610599" cy="954107"/>
          </a:xfrm>
          <a:prstGeom prst="rect">
            <a:avLst/>
          </a:prstGeom>
        </p:spPr>
        <p:txBody>
          <a:bodyPr wrap="square">
            <a:spAutoFit/>
          </a:bodyPr>
          <a:lstStyle/>
          <a:p>
            <a:pPr algn="ctr"/>
            <a:r>
              <a:rPr lang="en-US" sz="2800" b="1" dirty="0"/>
              <a:t>Selection </a:t>
            </a:r>
            <a:r>
              <a:rPr lang="en-US" sz="2800" dirty="0"/>
              <a:t>depends on the Behavior’s frequency, duration, intensity, and  prior success. </a:t>
            </a:r>
          </a:p>
        </p:txBody>
      </p:sp>
    </p:spTree>
    <p:extLst>
      <p:ext uri="{BB962C8B-B14F-4D97-AF65-F5344CB8AC3E}">
        <p14:creationId xmlns:p14="http://schemas.microsoft.com/office/powerpoint/2010/main" val="344701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Restorative Practices In Schools</a:t>
            </a:r>
            <a:endParaRPr lang="en-US" dirty="0"/>
          </a:p>
        </p:txBody>
      </p:sp>
      <p:pic>
        <p:nvPicPr>
          <p:cNvPr id="3074" name="Picture 2" descr="Image result for restorative approaches done with and not done to the stude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066800"/>
            <a:ext cx="5999226" cy="554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577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434" y="336914"/>
            <a:ext cx="7241796" cy="521208"/>
          </a:xfrm>
        </p:spPr>
        <p:txBody>
          <a:bodyPr/>
          <a:lstStyle/>
          <a:p>
            <a:r>
              <a:rPr lang="en-US" dirty="0" smtClean="0"/>
              <a:t>Activity 6: Turn and Talk</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400" dirty="0" smtClean="0"/>
              <a:t>What are vulnerable decision points and why are neutralizing routines so valuable?</a:t>
            </a:r>
          </a:p>
          <a:p>
            <a:pPr marL="514350" indent="-514350">
              <a:buFont typeface="+mj-lt"/>
              <a:buAutoNum type="arabicPeriod"/>
            </a:pPr>
            <a:r>
              <a:rPr lang="en-US" sz="2400" dirty="0" smtClean="0"/>
              <a:t>Discuss a neutralizing strategy that resonated with you? What will you share with others?</a:t>
            </a:r>
          </a:p>
          <a:p>
            <a:pPr marL="514350" indent="-514350">
              <a:buFont typeface="+mj-lt"/>
              <a:buAutoNum type="arabicPeriod"/>
            </a:pPr>
            <a:r>
              <a:rPr lang="en-US" sz="2400" dirty="0" smtClean="0"/>
              <a:t> Consider the following scenario. You have given assignment in class. You go over to a student and ask them to get to work. They respond with, “You can’t make me!”  What is your next move? What do you do? Say?</a:t>
            </a:r>
            <a:endParaRPr lang="en-US" sz="2400" dirty="0"/>
          </a:p>
          <a:p>
            <a:pPr marL="514350" indent="-514350">
              <a:buFont typeface="+mj-lt"/>
              <a:buAutoNum type="arabicPeriod"/>
            </a:pPr>
            <a:r>
              <a:rPr lang="en-US" sz="2400" dirty="0" smtClean="0"/>
              <a:t>Come up with common student responses that may warrant scripts at your school.</a:t>
            </a:r>
          </a:p>
        </p:txBody>
      </p:sp>
    </p:spTree>
    <p:extLst>
      <p:ext uri="{BB962C8B-B14F-4D97-AF65-F5344CB8AC3E}">
        <p14:creationId xmlns:p14="http://schemas.microsoft.com/office/powerpoint/2010/main" val="645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947591757"/>
              </p:ext>
            </p:extLst>
          </p:nvPr>
        </p:nvGraphicFramePr>
        <p:xfrm>
          <a:off x="931863" y="2122488"/>
          <a:ext cx="8212137" cy="3638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52400" y="304800"/>
            <a:ext cx="9118202" cy="1077218"/>
          </a:xfrm>
          <a:prstGeom prst="rect">
            <a:avLst/>
          </a:prstGeom>
        </p:spPr>
        <p:txBody>
          <a:bodyPr wrap="none">
            <a:spAutoFit/>
          </a:bodyPr>
          <a:lstStyle/>
          <a:p>
            <a:pPr defTabSz="457200"/>
            <a:r>
              <a:rPr lang="en-US" sz="3200" dirty="0">
                <a:solidFill>
                  <a:srgbClr val="7030A0"/>
                </a:solidFill>
                <a:latin typeface="Museo Slab 500" panose="02000000000000000000" pitchFamily="50" charset="0"/>
              </a:rPr>
              <a:t>Moving up the Tiers: </a:t>
            </a:r>
            <a:r>
              <a:rPr lang="en-US" sz="3200" dirty="0" smtClean="0">
                <a:solidFill>
                  <a:srgbClr val="7030A0"/>
                </a:solidFill>
                <a:latin typeface="Museo Slab 500" panose="02000000000000000000" pitchFamily="50" charset="0"/>
              </a:rPr>
              <a:t>Teach Replacement Behaviors </a:t>
            </a:r>
          </a:p>
          <a:p>
            <a:pPr defTabSz="457200"/>
            <a:r>
              <a:rPr lang="en-US" sz="3200" dirty="0" smtClean="0">
                <a:solidFill>
                  <a:srgbClr val="7030A0"/>
                </a:solidFill>
                <a:latin typeface="Museo Slab 500" panose="02000000000000000000" pitchFamily="50" charset="0"/>
              </a:rPr>
              <a:t>to Access Needs and build fluency</a:t>
            </a:r>
            <a:endParaRPr lang="en-US" sz="3200" dirty="0">
              <a:solidFill>
                <a:srgbClr val="7030A0"/>
              </a:solidFill>
              <a:latin typeface="Museo Slab 500" panose="02000000000000000000" pitchFamily="50" charset="0"/>
            </a:endParaRPr>
          </a:p>
        </p:txBody>
      </p:sp>
    </p:spTree>
    <p:extLst>
      <p:ext uri="{BB962C8B-B14F-4D97-AF65-F5344CB8AC3E}">
        <p14:creationId xmlns:p14="http://schemas.microsoft.com/office/powerpoint/2010/main" val="112495312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76800" y="1011132"/>
            <a:ext cx="4114800" cy="5623665"/>
          </a:xfrm>
          <a:prstGeom prst="rect">
            <a:avLst/>
          </a:prstGeom>
          <a:ln>
            <a:solidFill>
              <a:schemeClr val="tx1"/>
            </a:solidFill>
          </a:ln>
        </p:spPr>
      </p:pic>
      <p:sp>
        <p:nvSpPr>
          <p:cNvPr id="5" name="TextBox 4"/>
          <p:cNvSpPr txBox="1"/>
          <p:nvPr/>
        </p:nvSpPr>
        <p:spPr>
          <a:xfrm>
            <a:off x="5756008" y="6244093"/>
            <a:ext cx="2209800" cy="461665"/>
          </a:xfrm>
          <a:prstGeom prst="rect">
            <a:avLst/>
          </a:prstGeom>
          <a:noFill/>
        </p:spPr>
        <p:txBody>
          <a:bodyPr wrap="square" rtlCol="0">
            <a:spAutoFit/>
          </a:bodyPr>
          <a:lstStyle/>
          <a:p>
            <a:r>
              <a:rPr lang="en-US" sz="2400" dirty="0" smtClean="0"/>
              <a:t>Peace 4 Kids</a:t>
            </a:r>
            <a:endParaRPr lang="en-US" sz="2400" dirty="0"/>
          </a:p>
        </p:txBody>
      </p:sp>
      <p:sp>
        <p:nvSpPr>
          <p:cNvPr id="2" name="Title 1"/>
          <p:cNvSpPr>
            <a:spLocks noGrp="1"/>
          </p:cNvSpPr>
          <p:nvPr>
            <p:ph type="title"/>
          </p:nvPr>
        </p:nvSpPr>
        <p:spPr/>
        <p:txBody>
          <a:bodyPr>
            <a:noAutofit/>
          </a:bodyPr>
          <a:lstStyle/>
          <a:p>
            <a:r>
              <a:rPr lang="en-US" sz="3200" dirty="0" smtClean="0"/>
              <a:t>Directly Teach the Replacement Behavior</a:t>
            </a:r>
            <a:endParaRPr lang="en-US" sz="3200" dirty="0"/>
          </a:p>
        </p:txBody>
      </p:sp>
      <p:sp>
        <p:nvSpPr>
          <p:cNvPr id="7" name="Footer Placeholder 6"/>
          <p:cNvSpPr>
            <a:spLocks noGrp="1"/>
          </p:cNvSpPr>
          <p:nvPr>
            <p:ph type="ftr" idx="4294967295"/>
          </p:nvPr>
        </p:nvSpPr>
        <p:spPr>
          <a:xfrm>
            <a:off x="0" y="6537325"/>
            <a:ext cx="3086100" cy="184150"/>
          </a:xfrm>
        </p:spPr>
        <p:txBody>
          <a:bodyPr/>
          <a:lstStyle/>
          <a:p>
            <a:r>
              <a:rPr lang="en-US" dirty="0" smtClean="0"/>
              <a:t>69</a:t>
            </a:r>
            <a:endParaRPr lang="en-US" dirty="0"/>
          </a:p>
        </p:txBody>
      </p:sp>
      <p:pic>
        <p:nvPicPr>
          <p:cNvPr id="6" name="Picture 4" descr="http://wp.lps.org/pbis/files/2015/12/teaching-cycl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24" y="1011132"/>
            <a:ext cx="4379976" cy="522070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745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10" y="3352800"/>
            <a:ext cx="6934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990600"/>
            <a:ext cx="8126730" cy="1569660"/>
          </a:xfrm>
          <a:prstGeom prst="rect">
            <a:avLst/>
          </a:prstGeom>
          <a:solidFill>
            <a:schemeClr val="bg1">
              <a:alpha val="22000"/>
            </a:schemeClr>
          </a:solidFill>
        </p:spPr>
        <p:txBody>
          <a:bodyPr wrap="square">
            <a:spAutoFit/>
          </a:bodyPr>
          <a:lstStyle/>
          <a:p>
            <a:pPr algn="ctr">
              <a:buSzPct val="25000"/>
            </a:pPr>
            <a:r>
              <a:rPr lang="en" sz="4800" b="1" dirty="0">
                <a:solidFill>
                  <a:srgbClr val="FF9900"/>
                </a:solidFill>
                <a:effectLst>
                  <a:outerShdw blurRad="38100" dist="38100" dir="2700000" algn="tl">
                    <a:srgbClr val="000000">
                      <a:alpha val="43137"/>
                    </a:srgbClr>
                  </a:outerShdw>
                </a:effectLst>
                <a:latin typeface="Cambria"/>
                <a:ea typeface="Cambria"/>
                <a:cs typeface="Cambria"/>
                <a:sym typeface="Cambria"/>
              </a:rPr>
              <a:t>Our interpretation guides our </a:t>
            </a:r>
            <a:r>
              <a:rPr lang="en" sz="4800" b="1" dirty="0" smtClean="0">
                <a:solidFill>
                  <a:srgbClr val="FF9900"/>
                </a:solidFill>
                <a:effectLst>
                  <a:outerShdw blurRad="38100" dist="38100" dir="2700000" algn="tl">
                    <a:srgbClr val="000000">
                      <a:alpha val="43137"/>
                    </a:srgbClr>
                  </a:outerShdw>
                </a:effectLst>
                <a:latin typeface="Cambria"/>
                <a:ea typeface="Cambria"/>
                <a:cs typeface="Cambria"/>
                <a:sym typeface="Cambria"/>
              </a:rPr>
              <a:t>own </a:t>
            </a:r>
            <a:r>
              <a:rPr lang="en" sz="4800" b="1" dirty="0">
                <a:solidFill>
                  <a:srgbClr val="FF9900"/>
                </a:solidFill>
                <a:effectLst>
                  <a:outerShdw blurRad="38100" dist="38100" dir="2700000" algn="tl">
                    <a:srgbClr val="000000">
                      <a:alpha val="43137"/>
                    </a:srgbClr>
                  </a:outerShdw>
                </a:effectLst>
                <a:latin typeface="Cambria"/>
                <a:ea typeface="Cambria"/>
                <a:cs typeface="Cambria"/>
                <a:sym typeface="Cambria"/>
              </a:rPr>
              <a:t>reactions.</a:t>
            </a:r>
          </a:p>
        </p:txBody>
      </p:sp>
      <p:sp>
        <p:nvSpPr>
          <p:cNvPr id="4" name="Footer Placeholder 3"/>
          <p:cNvSpPr>
            <a:spLocks noGrp="1"/>
          </p:cNvSpPr>
          <p:nvPr>
            <p:ph type="ftr" idx="11"/>
          </p:nvPr>
        </p:nvSpPr>
        <p:spPr/>
        <p:txBody>
          <a:bodyPr/>
          <a:lstStyle/>
          <a:p>
            <a:r>
              <a:rPr lang="en-US" dirty="0" smtClean="0">
                <a:solidFill>
                  <a:prstClr val="black"/>
                </a:solidFill>
              </a:rPr>
              <a:t>30</a:t>
            </a:r>
            <a:endParaRPr lang="en-US" dirty="0">
              <a:solidFill>
                <a:prstClr val="black"/>
              </a:solidFill>
            </a:endParaRPr>
          </a:p>
        </p:txBody>
      </p:sp>
    </p:spTree>
    <p:extLst>
      <p:ext uri="{BB962C8B-B14F-4D97-AF65-F5344CB8AC3E}">
        <p14:creationId xmlns:p14="http://schemas.microsoft.com/office/powerpoint/2010/main" val="28043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Regulation skills</a:t>
            </a:r>
            <a:endParaRPr lang="en-US" dirty="0"/>
          </a:p>
        </p:txBody>
      </p:sp>
      <p:pic>
        <p:nvPicPr>
          <p:cNvPr id="4" name="Content Placeholder 3"/>
          <p:cNvPicPr>
            <a:picLocks noGrp="1" noChangeAspect="1"/>
          </p:cNvPicPr>
          <p:nvPr>
            <p:ph sz="quarter" idx="4294967295"/>
          </p:nvPr>
        </p:nvPicPr>
        <p:blipFill>
          <a:blip r:embed="rId2"/>
          <a:stretch>
            <a:fillRect/>
          </a:stretch>
        </p:blipFill>
        <p:spPr>
          <a:xfrm>
            <a:off x="192024" y="1675882"/>
            <a:ext cx="8851106" cy="3164681"/>
          </a:xfrm>
          <a:prstGeom prst="rect">
            <a:avLst/>
          </a:prstGeom>
        </p:spPr>
      </p:pic>
    </p:spTree>
    <p:extLst>
      <p:ext uri="{BB962C8B-B14F-4D97-AF65-F5344CB8AC3E}">
        <p14:creationId xmlns:p14="http://schemas.microsoft.com/office/powerpoint/2010/main" val="36348676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086"/>
            <a:ext cx="8915400" cy="994913"/>
          </a:xfrm>
        </p:spPr>
        <p:txBody>
          <a:bodyPr/>
          <a:lstStyle/>
          <a:p>
            <a:r>
              <a:rPr lang="en-US" b="1" dirty="0" smtClean="0">
                <a:latin typeface="Comic Sans MS" panose="030F0702030302020204" pitchFamily="66" charset="0"/>
              </a:rPr>
              <a:t>Point Cards and Direct </a:t>
            </a:r>
            <a:r>
              <a:rPr lang="en-US" b="1" dirty="0">
                <a:latin typeface="Comic Sans MS" panose="030F0702030302020204" pitchFamily="66" charset="0"/>
              </a:rPr>
              <a:t>Behavior Rating</a:t>
            </a:r>
            <a:endParaRPr lang="en-US"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114465"/>
            <a:ext cx="4191000" cy="53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191001" y="1676400"/>
            <a:ext cx="4724400" cy="3970318"/>
          </a:xfrm>
          <a:prstGeom prst="rect">
            <a:avLst/>
          </a:prstGeom>
        </p:spPr>
        <p:txBody>
          <a:bodyPr wrap="square">
            <a:spAutoFit/>
          </a:bodyPr>
          <a:lstStyle/>
          <a:p>
            <a:pPr marL="45720" indent="0">
              <a:buNone/>
            </a:pPr>
            <a:r>
              <a:rPr lang="en-US" sz="2800" b="1" dirty="0" smtClean="0"/>
              <a:t>Trauma Informed </a:t>
            </a:r>
            <a:r>
              <a:rPr lang="en-US" sz="2800" b="1" dirty="0"/>
              <a:t>L</a:t>
            </a:r>
            <a:r>
              <a:rPr lang="en-US" sz="2800" b="1" dirty="0" smtClean="0"/>
              <a:t>ens:</a:t>
            </a:r>
          </a:p>
          <a:p>
            <a:pPr marL="502920" indent="-457200">
              <a:buFont typeface="Arial" panose="020B0604020202020204" pitchFamily="34" charset="0"/>
              <a:buChar char="•"/>
            </a:pPr>
            <a:r>
              <a:rPr lang="en-US" sz="2800" dirty="0" smtClean="0"/>
              <a:t>Must be positive in nature, artificially elevate reinforcement</a:t>
            </a:r>
          </a:p>
          <a:p>
            <a:pPr marL="502920" indent="-457200">
              <a:buFont typeface="Arial" panose="020B0604020202020204" pitchFamily="34" charset="0"/>
              <a:buChar char="•"/>
            </a:pPr>
            <a:r>
              <a:rPr lang="en-US" sz="2800" dirty="0"/>
              <a:t>T</a:t>
            </a:r>
            <a:r>
              <a:rPr lang="en-US" sz="2800" dirty="0" smtClean="0"/>
              <a:t>ied to newly developing skills and strategies to help build fluency, </a:t>
            </a:r>
          </a:p>
          <a:p>
            <a:pPr marL="502920" indent="-457200">
              <a:buFont typeface="Arial" panose="020B0604020202020204" pitchFamily="34" charset="0"/>
              <a:buChar char="•"/>
            </a:pPr>
            <a:r>
              <a:rPr lang="en-US" sz="2800" dirty="0"/>
              <a:t>R</a:t>
            </a:r>
            <a:r>
              <a:rPr lang="en-US" sz="2800" dirty="0" smtClean="0"/>
              <a:t>esponsive to needs of student</a:t>
            </a:r>
            <a:endParaRPr lang="en-US" sz="2800" dirty="0"/>
          </a:p>
        </p:txBody>
      </p:sp>
    </p:spTree>
    <p:extLst>
      <p:ext uri="{BB962C8B-B14F-4D97-AF65-F5344CB8AC3E}">
        <p14:creationId xmlns:p14="http://schemas.microsoft.com/office/powerpoint/2010/main" val="104725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870700" cy="994913"/>
          </a:xfrm>
        </p:spPr>
        <p:txBody>
          <a:bodyPr>
            <a:normAutofit/>
          </a:bodyPr>
          <a:lstStyle/>
          <a:p>
            <a:r>
              <a:rPr lang="en-US" sz="3600" b="1" dirty="0" smtClean="0">
                <a:latin typeface="Comic Sans MS" panose="030F0702030302020204" pitchFamily="66" charset="0"/>
              </a:rPr>
              <a:t>Self-Regulation tool</a:t>
            </a:r>
            <a:endParaRPr lang="en-US" sz="3600" dirty="0"/>
          </a:p>
        </p:txBody>
      </p:sp>
      <p:pic>
        <p:nvPicPr>
          <p:cNvPr id="4098"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1735094"/>
            <a:ext cx="9040368" cy="343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01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a:extLst>
              <a:ext uri="{28A0092B-C50C-407E-A947-70E740481C1C}">
                <a14:useLocalDpi xmlns:a14="http://schemas.microsoft.com/office/drawing/2010/main" val="0"/>
              </a:ext>
            </a:extLst>
          </a:blip>
          <a:srcRect l="33594" t="20833" r="32813" b="28125"/>
          <a:stretch>
            <a:fillRect/>
          </a:stretch>
        </p:blipFill>
        <p:spPr bwMode="auto">
          <a:xfrm>
            <a:off x="1638300" y="166137"/>
            <a:ext cx="5867400" cy="6555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idx="11"/>
          </p:nvPr>
        </p:nvSpPr>
        <p:spPr/>
        <p:txBody>
          <a:bodyPr/>
          <a:lstStyle/>
          <a:p>
            <a:r>
              <a:rPr lang="en-US" dirty="0" smtClean="0"/>
              <a:t>62</a:t>
            </a:r>
            <a:endParaRPr lang="en-US" dirty="0"/>
          </a:p>
        </p:txBody>
      </p:sp>
    </p:spTree>
    <p:extLst>
      <p:ext uri="{BB962C8B-B14F-4D97-AF65-F5344CB8AC3E}">
        <p14:creationId xmlns:p14="http://schemas.microsoft.com/office/powerpoint/2010/main" val="816200907"/>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driving steering whee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2383" y="269251"/>
            <a:ext cx="7959725" cy="59752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https://www.aaafoundation.org/sites/default/files/AA010768.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2383" y="269251"/>
            <a:ext cx="8179975" cy="59752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944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674869" y="1962942"/>
            <a:ext cx="3207146" cy="4231651"/>
          </a:xfrm>
          <a:prstGeom prst="rect">
            <a:avLst/>
          </a:prstGeom>
        </p:spPr>
      </p:pic>
      <p:pic>
        <p:nvPicPr>
          <p:cNvPr id="8" name="Content Placeholder 7"/>
          <p:cNvPicPr>
            <a:picLocks noGrp="1" noChangeAspect="1"/>
          </p:cNvPicPr>
          <p:nvPr>
            <p:ph sz="quarter" idx="4"/>
          </p:nvPr>
        </p:nvPicPr>
        <p:blipFill>
          <a:blip r:embed="rId2"/>
          <a:stretch>
            <a:fillRect/>
          </a:stretch>
        </p:blipFill>
        <p:spPr>
          <a:xfrm>
            <a:off x="4848897" y="1962942"/>
            <a:ext cx="3207146" cy="4231651"/>
          </a:xfrm>
          <a:prstGeom prst="rect">
            <a:avLst/>
          </a:prstGeom>
        </p:spPr>
      </p:pic>
      <p:sp>
        <p:nvSpPr>
          <p:cNvPr id="9" name="Freeform 8"/>
          <p:cNvSpPr/>
          <p:nvPr/>
        </p:nvSpPr>
        <p:spPr>
          <a:xfrm>
            <a:off x="432908" y="2426474"/>
            <a:ext cx="482958" cy="1522400"/>
          </a:xfrm>
          <a:custGeom>
            <a:avLst/>
            <a:gdLst>
              <a:gd name="connsiteX0" fmla="*/ 64395 w 643944"/>
              <a:gd name="connsiteY0" fmla="*/ 427696 h 1522400"/>
              <a:gd name="connsiteX1" fmla="*/ 38637 w 643944"/>
              <a:gd name="connsiteY1" fmla="*/ 517848 h 1522400"/>
              <a:gd name="connsiteX2" fmla="*/ 25758 w 643944"/>
              <a:gd name="connsiteY2" fmla="*/ 569363 h 1522400"/>
              <a:gd name="connsiteX3" fmla="*/ 12879 w 643944"/>
              <a:gd name="connsiteY3" fmla="*/ 608000 h 1522400"/>
              <a:gd name="connsiteX4" fmla="*/ 0 w 643944"/>
              <a:gd name="connsiteY4" fmla="*/ 685273 h 1522400"/>
              <a:gd name="connsiteX5" fmla="*/ 12879 w 643944"/>
              <a:gd name="connsiteY5" fmla="*/ 955729 h 1522400"/>
              <a:gd name="connsiteX6" fmla="*/ 51516 w 643944"/>
              <a:gd name="connsiteY6" fmla="*/ 1007245 h 1522400"/>
              <a:gd name="connsiteX7" fmla="*/ 90152 w 643944"/>
              <a:gd name="connsiteY7" fmla="*/ 1071639 h 1522400"/>
              <a:gd name="connsiteX8" fmla="*/ 103031 w 643944"/>
              <a:gd name="connsiteY8" fmla="*/ 1123155 h 1522400"/>
              <a:gd name="connsiteX9" fmla="*/ 115910 w 643944"/>
              <a:gd name="connsiteY9" fmla="*/ 1187549 h 1522400"/>
              <a:gd name="connsiteX10" fmla="*/ 141668 w 643944"/>
              <a:gd name="connsiteY10" fmla="*/ 1226186 h 1522400"/>
              <a:gd name="connsiteX11" fmla="*/ 154547 w 643944"/>
              <a:gd name="connsiteY11" fmla="*/ 1277701 h 1522400"/>
              <a:gd name="connsiteX12" fmla="*/ 180305 w 643944"/>
              <a:gd name="connsiteY12" fmla="*/ 1342096 h 1522400"/>
              <a:gd name="connsiteX13" fmla="*/ 193183 w 643944"/>
              <a:gd name="connsiteY13" fmla="*/ 1522400 h 1522400"/>
              <a:gd name="connsiteX14" fmla="*/ 321972 w 643944"/>
              <a:gd name="connsiteY14" fmla="*/ 1483763 h 1522400"/>
              <a:gd name="connsiteX15" fmla="*/ 373488 w 643944"/>
              <a:gd name="connsiteY15" fmla="*/ 1445127 h 1522400"/>
              <a:gd name="connsiteX16" fmla="*/ 437882 w 643944"/>
              <a:gd name="connsiteY16" fmla="*/ 1406490 h 1522400"/>
              <a:gd name="connsiteX17" fmla="*/ 463640 w 643944"/>
              <a:gd name="connsiteY17" fmla="*/ 1354974 h 1522400"/>
              <a:gd name="connsiteX18" fmla="*/ 528034 w 643944"/>
              <a:gd name="connsiteY18" fmla="*/ 1277701 h 1522400"/>
              <a:gd name="connsiteX19" fmla="*/ 540913 w 643944"/>
              <a:gd name="connsiteY19" fmla="*/ 1239065 h 1522400"/>
              <a:gd name="connsiteX20" fmla="*/ 592429 w 643944"/>
              <a:gd name="connsiteY20" fmla="*/ 1097397 h 1522400"/>
              <a:gd name="connsiteX21" fmla="*/ 605307 w 643944"/>
              <a:gd name="connsiteY21" fmla="*/ 1058760 h 1522400"/>
              <a:gd name="connsiteX22" fmla="*/ 618186 w 643944"/>
              <a:gd name="connsiteY22" fmla="*/ 1020124 h 1522400"/>
              <a:gd name="connsiteX23" fmla="*/ 643944 w 643944"/>
              <a:gd name="connsiteY23" fmla="*/ 917093 h 1522400"/>
              <a:gd name="connsiteX24" fmla="*/ 592429 w 643944"/>
              <a:gd name="connsiteY24" fmla="*/ 826941 h 1522400"/>
              <a:gd name="connsiteX25" fmla="*/ 579550 w 643944"/>
              <a:gd name="connsiteY25" fmla="*/ 788304 h 1522400"/>
              <a:gd name="connsiteX26" fmla="*/ 540913 w 643944"/>
              <a:gd name="connsiteY26" fmla="*/ 749667 h 1522400"/>
              <a:gd name="connsiteX27" fmla="*/ 463640 w 643944"/>
              <a:gd name="connsiteY27" fmla="*/ 672394 h 1522400"/>
              <a:gd name="connsiteX28" fmla="*/ 425003 w 643944"/>
              <a:gd name="connsiteY28" fmla="*/ 608000 h 1522400"/>
              <a:gd name="connsiteX29" fmla="*/ 347730 w 643944"/>
              <a:gd name="connsiteY29" fmla="*/ 556484 h 1522400"/>
              <a:gd name="connsiteX30" fmla="*/ 309093 w 643944"/>
              <a:gd name="connsiteY30" fmla="*/ 517848 h 1522400"/>
              <a:gd name="connsiteX31" fmla="*/ 283336 w 643944"/>
              <a:gd name="connsiteY31" fmla="*/ 453453 h 1522400"/>
              <a:gd name="connsiteX32" fmla="*/ 257578 w 643944"/>
              <a:gd name="connsiteY32" fmla="*/ 414817 h 1522400"/>
              <a:gd name="connsiteX33" fmla="*/ 270457 w 643944"/>
              <a:gd name="connsiteY33" fmla="*/ 195876 h 1522400"/>
              <a:gd name="connsiteX34" fmla="*/ 283336 w 643944"/>
              <a:gd name="connsiteY34" fmla="*/ 41329 h 1522400"/>
              <a:gd name="connsiteX35" fmla="*/ 296214 w 643944"/>
              <a:gd name="connsiteY35" fmla="*/ 2693 h 1522400"/>
              <a:gd name="connsiteX36" fmla="*/ 180305 w 643944"/>
              <a:gd name="connsiteY36" fmla="*/ 15572 h 1522400"/>
              <a:gd name="connsiteX37" fmla="*/ 167426 w 643944"/>
              <a:gd name="connsiteY37" fmla="*/ 92845 h 1522400"/>
              <a:gd name="connsiteX38" fmla="*/ 115910 w 643944"/>
              <a:gd name="connsiteY38" fmla="*/ 170118 h 1522400"/>
              <a:gd name="connsiteX39" fmla="*/ 115910 w 643944"/>
              <a:gd name="connsiteY39" fmla="*/ 324665 h 1522400"/>
              <a:gd name="connsiteX40" fmla="*/ 103031 w 643944"/>
              <a:gd name="connsiteY40" fmla="*/ 376180 h 1522400"/>
              <a:gd name="connsiteX41" fmla="*/ 90152 w 643944"/>
              <a:gd name="connsiteY41" fmla="*/ 440574 h 1522400"/>
              <a:gd name="connsiteX42" fmla="*/ 77274 w 643944"/>
              <a:gd name="connsiteY42" fmla="*/ 479211 h 15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3944" h="1522400">
                <a:moveTo>
                  <a:pt x="64395" y="427696"/>
                </a:moveTo>
                <a:cubicBezTo>
                  <a:pt x="55809" y="457747"/>
                  <a:pt x="46860" y="487696"/>
                  <a:pt x="38637" y="517848"/>
                </a:cubicBezTo>
                <a:cubicBezTo>
                  <a:pt x="33980" y="534924"/>
                  <a:pt x="30621" y="552344"/>
                  <a:pt x="25758" y="569363"/>
                </a:cubicBezTo>
                <a:cubicBezTo>
                  <a:pt x="22028" y="582416"/>
                  <a:pt x="15824" y="594748"/>
                  <a:pt x="12879" y="608000"/>
                </a:cubicBezTo>
                <a:cubicBezTo>
                  <a:pt x="7214" y="633491"/>
                  <a:pt x="4293" y="659515"/>
                  <a:pt x="0" y="685273"/>
                </a:cubicBezTo>
                <a:cubicBezTo>
                  <a:pt x="4293" y="775425"/>
                  <a:pt x="-1380" y="866608"/>
                  <a:pt x="12879" y="955729"/>
                </a:cubicBezTo>
                <a:cubicBezTo>
                  <a:pt x="16270" y="976924"/>
                  <a:pt x="39609" y="989385"/>
                  <a:pt x="51516" y="1007245"/>
                </a:cubicBezTo>
                <a:cubicBezTo>
                  <a:pt x="65401" y="1028073"/>
                  <a:pt x="77273" y="1050174"/>
                  <a:pt x="90152" y="1071639"/>
                </a:cubicBezTo>
                <a:cubicBezTo>
                  <a:pt x="94445" y="1088811"/>
                  <a:pt x="99191" y="1105876"/>
                  <a:pt x="103031" y="1123155"/>
                </a:cubicBezTo>
                <a:cubicBezTo>
                  <a:pt x="107780" y="1144523"/>
                  <a:pt x="108224" y="1167053"/>
                  <a:pt x="115910" y="1187549"/>
                </a:cubicBezTo>
                <a:cubicBezTo>
                  <a:pt x="121345" y="1202042"/>
                  <a:pt x="133082" y="1213307"/>
                  <a:pt x="141668" y="1226186"/>
                </a:cubicBezTo>
                <a:cubicBezTo>
                  <a:pt x="145961" y="1243358"/>
                  <a:pt x="148950" y="1260909"/>
                  <a:pt x="154547" y="1277701"/>
                </a:cubicBezTo>
                <a:cubicBezTo>
                  <a:pt x="161858" y="1299633"/>
                  <a:pt x="176699" y="1319260"/>
                  <a:pt x="180305" y="1342096"/>
                </a:cubicBezTo>
                <a:cubicBezTo>
                  <a:pt x="189702" y="1401613"/>
                  <a:pt x="188890" y="1462299"/>
                  <a:pt x="193183" y="1522400"/>
                </a:cubicBezTo>
                <a:cubicBezTo>
                  <a:pt x="236113" y="1509521"/>
                  <a:pt x="280776" y="1501418"/>
                  <a:pt x="321972" y="1483763"/>
                </a:cubicBezTo>
                <a:cubicBezTo>
                  <a:pt x="341701" y="1475308"/>
                  <a:pt x="355628" y="1457033"/>
                  <a:pt x="373488" y="1445127"/>
                </a:cubicBezTo>
                <a:cubicBezTo>
                  <a:pt x="394316" y="1431242"/>
                  <a:pt x="416417" y="1419369"/>
                  <a:pt x="437882" y="1406490"/>
                </a:cubicBezTo>
                <a:cubicBezTo>
                  <a:pt x="446468" y="1389318"/>
                  <a:pt x="452481" y="1370597"/>
                  <a:pt x="463640" y="1354974"/>
                </a:cubicBezTo>
                <a:cubicBezTo>
                  <a:pt x="511114" y="1288510"/>
                  <a:pt x="493964" y="1345840"/>
                  <a:pt x="528034" y="1277701"/>
                </a:cubicBezTo>
                <a:cubicBezTo>
                  <a:pt x="534105" y="1265559"/>
                  <a:pt x="536146" y="1251776"/>
                  <a:pt x="540913" y="1239065"/>
                </a:cubicBezTo>
                <a:cubicBezTo>
                  <a:pt x="594661" y="1095739"/>
                  <a:pt x="538331" y="1259695"/>
                  <a:pt x="592429" y="1097397"/>
                </a:cubicBezTo>
                <a:lnTo>
                  <a:pt x="605307" y="1058760"/>
                </a:lnTo>
                <a:cubicBezTo>
                  <a:pt x="609600" y="1045881"/>
                  <a:pt x="615524" y="1033436"/>
                  <a:pt x="618186" y="1020124"/>
                </a:cubicBezTo>
                <a:cubicBezTo>
                  <a:pt x="633727" y="942417"/>
                  <a:pt x="624143" y="976496"/>
                  <a:pt x="643944" y="917093"/>
                </a:cubicBezTo>
                <a:cubicBezTo>
                  <a:pt x="616705" y="808137"/>
                  <a:pt x="653812" y="919016"/>
                  <a:pt x="592429" y="826941"/>
                </a:cubicBezTo>
                <a:cubicBezTo>
                  <a:pt x="584899" y="815645"/>
                  <a:pt x="587080" y="799600"/>
                  <a:pt x="579550" y="788304"/>
                </a:cubicBezTo>
                <a:cubicBezTo>
                  <a:pt x="569447" y="773149"/>
                  <a:pt x="552573" y="763659"/>
                  <a:pt x="540913" y="749667"/>
                </a:cubicBezTo>
                <a:cubicBezTo>
                  <a:pt x="478139" y="674339"/>
                  <a:pt x="562358" y="746434"/>
                  <a:pt x="463640" y="672394"/>
                </a:cubicBezTo>
                <a:cubicBezTo>
                  <a:pt x="450761" y="650929"/>
                  <a:pt x="442703" y="625700"/>
                  <a:pt x="425003" y="608000"/>
                </a:cubicBezTo>
                <a:cubicBezTo>
                  <a:pt x="403113" y="586110"/>
                  <a:pt x="369620" y="578374"/>
                  <a:pt x="347730" y="556484"/>
                </a:cubicBezTo>
                <a:lnTo>
                  <a:pt x="309093" y="517848"/>
                </a:lnTo>
                <a:cubicBezTo>
                  <a:pt x="300507" y="496383"/>
                  <a:pt x="293675" y="474131"/>
                  <a:pt x="283336" y="453453"/>
                </a:cubicBezTo>
                <a:cubicBezTo>
                  <a:pt x="276414" y="439609"/>
                  <a:pt x="258351" y="430276"/>
                  <a:pt x="257578" y="414817"/>
                </a:cubicBezTo>
                <a:cubicBezTo>
                  <a:pt x="253927" y="341802"/>
                  <a:pt x="265427" y="268809"/>
                  <a:pt x="270457" y="195876"/>
                </a:cubicBezTo>
                <a:cubicBezTo>
                  <a:pt x="274014" y="144304"/>
                  <a:pt x="276504" y="92570"/>
                  <a:pt x="283336" y="41329"/>
                </a:cubicBezTo>
                <a:cubicBezTo>
                  <a:pt x="285130" y="27873"/>
                  <a:pt x="309384" y="5985"/>
                  <a:pt x="296214" y="2693"/>
                </a:cubicBezTo>
                <a:cubicBezTo>
                  <a:pt x="258501" y="-6735"/>
                  <a:pt x="218941" y="11279"/>
                  <a:pt x="180305" y="15572"/>
                </a:cubicBezTo>
                <a:cubicBezTo>
                  <a:pt x="176012" y="41330"/>
                  <a:pt x="177470" y="68741"/>
                  <a:pt x="167426" y="92845"/>
                </a:cubicBezTo>
                <a:cubicBezTo>
                  <a:pt x="155519" y="121421"/>
                  <a:pt x="115910" y="170118"/>
                  <a:pt x="115910" y="170118"/>
                </a:cubicBezTo>
                <a:cubicBezTo>
                  <a:pt x="85717" y="260698"/>
                  <a:pt x="115910" y="152128"/>
                  <a:pt x="115910" y="324665"/>
                </a:cubicBezTo>
                <a:cubicBezTo>
                  <a:pt x="115910" y="342365"/>
                  <a:pt x="106871" y="358901"/>
                  <a:pt x="103031" y="376180"/>
                </a:cubicBezTo>
                <a:cubicBezTo>
                  <a:pt x="98282" y="397548"/>
                  <a:pt x="95461" y="419338"/>
                  <a:pt x="90152" y="440574"/>
                </a:cubicBezTo>
                <a:cubicBezTo>
                  <a:pt x="86860" y="453744"/>
                  <a:pt x="77274" y="479211"/>
                  <a:pt x="77274" y="479211"/>
                </a:cubicBezTo>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50006" y="2137894"/>
            <a:ext cx="1709670" cy="837127"/>
          </a:xfrm>
          <a:custGeom>
            <a:avLst/>
            <a:gdLst>
              <a:gd name="connsiteX0" fmla="*/ 77273 w 2279560"/>
              <a:gd name="connsiteY0" fmla="*/ 206062 h 837127"/>
              <a:gd name="connsiteX1" fmla="*/ 167425 w 2279560"/>
              <a:gd name="connsiteY1" fmla="*/ 193183 h 837127"/>
              <a:gd name="connsiteX2" fmla="*/ 283335 w 2279560"/>
              <a:gd name="connsiteY2" fmla="*/ 180304 h 837127"/>
              <a:gd name="connsiteX3" fmla="*/ 347729 w 2279560"/>
              <a:gd name="connsiteY3" fmla="*/ 167425 h 837127"/>
              <a:gd name="connsiteX4" fmla="*/ 515155 w 2279560"/>
              <a:gd name="connsiteY4" fmla="*/ 154546 h 837127"/>
              <a:gd name="connsiteX5" fmla="*/ 592428 w 2279560"/>
              <a:gd name="connsiteY5" fmla="*/ 103031 h 837127"/>
              <a:gd name="connsiteX6" fmla="*/ 631065 w 2279560"/>
              <a:gd name="connsiteY6" fmla="*/ 25758 h 837127"/>
              <a:gd name="connsiteX7" fmla="*/ 669701 w 2279560"/>
              <a:gd name="connsiteY7" fmla="*/ 0 h 837127"/>
              <a:gd name="connsiteX8" fmla="*/ 901521 w 2279560"/>
              <a:gd name="connsiteY8" fmla="*/ 12879 h 837127"/>
              <a:gd name="connsiteX9" fmla="*/ 940158 w 2279560"/>
              <a:gd name="connsiteY9" fmla="*/ 25758 h 837127"/>
              <a:gd name="connsiteX10" fmla="*/ 991673 w 2279560"/>
              <a:gd name="connsiteY10" fmla="*/ 51515 h 837127"/>
              <a:gd name="connsiteX11" fmla="*/ 1481070 w 2279560"/>
              <a:gd name="connsiteY11" fmla="*/ 64394 h 837127"/>
              <a:gd name="connsiteX12" fmla="*/ 1506828 w 2279560"/>
              <a:gd name="connsiteY12" fmla="*/ 103031 h 837127"/>
              <a:gd name="connsiteX13" fmla="*/ 1545465 w 2279560"/>
              <a:gd name="connsiteY13" fmla="*/ 115910 h 837127"/>
              <a:gd name="connsiteX14" fmla="*/ 1674253 w 2279560"/>
              <a:gd name="connsiteY14" fmla="*/ 141668 h 837127"/>
              <a:gd name="connsiteX15" fmla="*/ 1777284 w 2279560"/>
              <a:gd name="connsiteY15" fmla="*/ 128789 h 837127"/>
              <a:gd name="connsiteX16" fmla="*/ 2073498 w 2279560"/>
              <a:gd name="connsiteY16" fmla="*/ 154546 h 837127"/>
              <a:gd name="connsiteX17" fmla="*/ 2150772 w 2279560"/>
              <a:gd name="connsiteY17" fmla="*/ 180304 h 837127"/>
              <a:gd name="connsiteX18" fmla="*/ 2266682 w 2279560"/>
              <a:gd name="connsiteY18" fmla="*/ 206062 h 837127"/>
              <a:gd name="connsiteX19" fmla="*/ 2279560 w 2279560"/>
              <a:gd name="connsiteY19" fmla="*/ 244699 h 837127"/>
              <a:gd name="connsiteX20" fmla="*/ 2266682 w 2279560"/>
              <a:gd name="connsiteY20" fmla="*/ 708338 h 837127"/>
              <a:gd name="connsiteX21" fmla="*/ 2215166 w 2279560"/>
              <a:gd name="connsiteY21" fmla="*/ 772732 h 837127"/>
              <a:gd name="connsiteX22" fmla="*/ 2176529 w 2279560"/>
              <a:gd name="connsiteY22" fmla="*/ 785611 h 837127"/>
              <a:gd name="connsiteX23" fmla="*/ 1043189 w 2279560"/>
              <a:gd name="connsiteY23" fmla="*/ 798490 h 837127"/>
              <a:gd name="connsiteX24" fmla="*/ 811369 w 2279560"/>
              <a:gd name="connsiteY24" fmla="*/ 837127 h 837127"/>
              <a:gd name="connsiteX25" fmla="*/ 721217 w 2279560"/>
              <a:gd name="connsiteY25" fmla="*/ 824248 h 837127"/>
              <a:gd name="connsiteX26" fmla="*/ 695459 w 2279560"/>
              <a:gd name="connsiteY26" fmla="*/ 746975 h 837127"/>
              <a:gd name="connsiteX27" fmla="*/ 682580 w 2279560"/>
              <a:gd name="connsiteY27" fmla="*/ 553792 h 837127"/>
              <a:gd name="connsiteX28" fmla="*/ 669701 w 2279560"/>
              <a:gd name="connsiteY28" fmla="*/ 515155 h 837127"/>
              <a:gd name="connsiteX29" fmla="*/ 631065 w 2279560"/>
              <a:gd name="connsiteY29" fmla="*/ 502276 h 837127"/>
              <a:gd name="connsiteX30" fmla="*/ 553791 w 2279560"/>
              <a:gd name="connsiteY30" fmla="*/ 463639 h 837127"/>
              <a:gd name="connsiteX31" fmla="*/ 502276 w 2279560"/>
              <a:gd name="connsiteY31" fmla="*/ 347730 h 837127"/>
              <a:gd name="connsiteX32" fmla="*/ 437882 w 2279560"/>
              <a:gd name="connsiteY32" fmla="*/ 334851 h 837127"/>
              <a:gd name="connsiteX33" fmla="*/ 386366 w 2279560"/>
              <a:gd name="connsiteY33" fmla="*/ 321972 h 837127"/>
              <a:gd name="connsiteX34" fmla="*/ 270456 w 2279560"/>
              <a:gd name="connsiteY34" fmla="*/ 257577 h 837127"/>
              <a:gd name="connsiteX35" fmla="*/ 12879 w 2279560"/>
              <a:gd name="connsiteY35" fmla="*/ 257577 h 837127"/>
              <a:gd name="connsiteX36" fmla="*/ 0 w 2279560"/>
              <a:gd name="connsiteY36" fmla="*/ 231820 h 83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79560" h="837127">
                <a:moveTo>
                  <a:pt x="77273" y="206062"/>
                </a:moveTo>
                <a:lnTo>
                  <a:pt x="167425" y="193183"/>
                </a:lnTo>
                <a:cubicBezTo>
                  <a:pt x="205999" y="188361"/>
                  <a:pt x="244851" y="185802"/>
                  <a:pt x="283335" y="180304"/>
                </a:cubicBezTo>
                <a:cubicBezTo>
                  <a:pt x="305005" y="177208"/>
                  <a:pt x="325973" y="169842"/>
                  <a:pt x="347729" y="167425"/>
                </a:cubicBezTo>
                <a:cubicBezTo>
                  <a:pt x="403360" y="161244"/>
                  <a:pt x="459346" y="158839"/>
                  <a:pt x="515155" y="154546"/>
                </a:cubicBezTo>
                <a:cubicBezTo>
                  <a:pt x="555662" y="141044"/>
                  <a:pt x="564864" y="144377"/>
                  <a:pt x="592428" y="103031"/>
                </a:cubicBezTo>
                <a:cubicBezTo>
                  <a:pt x="634328" y="40180"/>
                  <a:pt x="570268" y="86555"/>
                  <a:pt x="631065" y="25758"/>
                </a:cubicBezTo>
                <a:cubicBezTo>
                  <a:pt x="642010" y="14813"/>
                  <a:pt x="656822" y="8586"/>
                  <a:pt x="669701" y="0"/>
                </a:cubicBezTo>
                <a:cubicBezTo>
                  <a:pt x="746974" y="4293"/>
                  <a:pt x="824477" y="5541"/>
                  <a:pt x="901521" y="12879"/>
                </a:cubicBezTo>
                <a:cubicBezTo>
                  <a:pt x="915036" y="14166"/>
                  <a:pt x="927680" y="20410"/>
                  <a:pt x="940158" y="25758"/>
                </a:cubicBezTo>
                <a:cubicBezTo>
                  <a:pt x="957804" y="33321"/>
                  <a:pt x="972523" y="50147"/>
                  <a:pt x="991673" y="51515"/>
                </a:cubicBezTo>
                <a:cubicBezTo>
                  <a:pt x="1154447" y="63142"/>
                  <a:pt x="1317938" y="60101"/>
                  <a:pt x="1481070" y="64394"/>
                </a:cubicBezTo>
                <a:cubicBezTo>
                  <a:pt x="1489656" y="77273"/>
                  <a:pt x="1494741" y="93362"/>
                  <a:pt x="1506828" y="103031"/>
                </a:cubicBezTo>
                <a:cubicBezTo>
                  <a:pt x="1517429" y="111512"/>
                  <a:pt x="1532412" y="112180"/>
                  <a:pt x="1545465" y="115910"/>
                </a:cubicBezTo>
                <a:cubicBezTo>
                  <a:pt x="1599260" y="131280"/>
                  <a:pt x="1613531" y="131548"/>
                  <a:pt x="1674253" y="141668"/>
                </a:cubicBezTo>
                <a:cubicBezTo>
                  <a:pt x="1708597" y="137375"/>
                  <a:pt x="1742673" y="128789"/>
                  <a:pt x="1777284" y="128789"/>
                </a:cubicBezTo>
                <a:cubicBezTo>
                  <a:pt x="1825837" y="128789"/>
                  <a:pt x="2013796" y="148576"/>
                  <a:pt x="2073498" y="154546"/>
                </a:cubicBezTo>
                <a:cubicBezTo>
                  <a:pt x="2099256" y="163132"/>
                  <a:pt x="2124431" y="173719"/>
                  <a:pt x="2150772" y="180304"/>
                </a:cubicBezTo>
                <a:cubicBezTo>
                  <a:pt x="2223523" y="198492"/>
                  <a:pt x="2184931" y="189712"/>
                  <a:pt x="2266682" y="206062"/>
                </a:cubicBezTo>
                <a:cubicBezTo>
                  <a:pt x="2270975" y="218941"/>
                  <a:pt x="2279560" y="231123"/>
                  <a:pt x="2279560" y="244699"/>
                </a:cubicBezTo>
                <a:cubicBezTo>
                  <a:pt x="2279560" y="399305"/>
                  <a:pt x="2274600" y="553935"/>
                  <a:pt x="2266682" y="708338"/>
                </a:cubicBezTo>
                <a:cubicBezTo>
                  <a:pt x="2264728" y="746451"/>
                  <a:pt x="2247062" y="756784"/>
                  <a:pt x="2215166" y="772732"/>
                </a:cubicBezTo>
                <a:cubicBezTo>
                  <a:pt x="2203023" y="778803"/>
                  <a:pt x="2190101" y="785313"/>
                  <a:pt x="2176529" y="785611"/>
                </a:cubicBezTo>
                <a:cubicBezTo>
                  <a:pt x="1798816" y="793912"/>
                  <a:pt x="1420969" y="794197"/>
                  <a:pt x="1043189" y="798490"/>
                </a:cubicBezTo>
                <a:cubicBezTo>
                  <a:pt x="916874" y="840595"/>
                  <a:pt x="992973" y="821993"/>
                  <a:pt x="811369" y="837127"/>
                </a:cubicBezTo>
                <a:cubicBezTo>
                  <a:pt x="781318" y="832834"/>
                  <a:pt x="745178" y="842885"/>
                  <a:pt x="721217" y="824248"/>
                </a:cubicBezTo>
                <a:cubicBezTo>
                  <a:pt x="699785" y="807579"/>
                  <a:pt x="695459" y="746975"/>
                  <a:pt x="695459" y="746975"/>
                </a:cubicBezTo>
                <a:cubicBezTo>
                  <a:pt x="691166" y="682581"/>
                  <a:pt x="689707" y="617935"/>
                  <a:pt x="682580" y="553792"/>
                </a:cubicBezTo>
                <a:cubicBezTo>
                  <a:pt x="681081" y="540299"/>
                  <a:pt x="679300" y="524755"/>
                  <a:pt x="669701" y="515155"/>
                </a:cubicBezTo>
                <a:cubicBezTo>
                  <a:pt x="660102" y="505556"/>
                  <a:pt x="643207" y="508347"/>
                  <a:pt x="631065" y="502276"/>
                </a:cubicBezTo>
                <a:cubicBezTo>
                  <a:pt x="531204" y="452345"/>
                  <a:pt x="650903" y="496010"/>
                  <a:pt x="553791" y="463639"/>
                </a:cubicBezTo>
                <a:cubicBezTo>
                  <a:pt x="550514" y="453809"/>
                  <a:pt x="527489" y="362137"/>
                  <a:pt x="502276" y="347730"/>
                </a:cubicBezTo>
                <a:cubicBezTo>
                  <a:pt x="483270" y="336870"/>
                  <a:pt x="459250" y="339600"/>
                  <a:pt x="437882" y="334851"/>
                </a:cubicBezTo>
                <a:cubicBezTo>
                  <a:pt x="420603" y="331011"/>
                  <a:pt x="403538" y="326265"/>
                  <a:pt x="386366" y="321972"/>
                </a:cubicBezTo>
                <a:cubicBezTo>
                  <a:pt x="297797" y="262926"/>
                  <a:pt x="338461" y="280245"/>
                  <a:pt x="270456" y="257577"/>
                </a:cubicBezTo>
                <a:cubicBezTo>
                  <a:pt x="172569" y="268453"/>
                  <a:pt x="113794" y="282805"/>
                  <a:pt x="12879" y="257577"/>
                </a:cubicBezTo>
                <a:cubicBezTo>
                  <a:pt x="3566" y="255249"/>
                  <a:pt x="4293" y="240406"/>
                  <a:pt x="0" y="231820"/>
                </a:cubicBezTo>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217054" y="2649161"/>
            <a:ext cx="1517759" cy="837433"/>
          </a:xfrm>
          <a:custGeom>
            <a:avLst/>
            <a:gdLst>
              <a:gd name="connsiteX0" fmla="*/ 181906 w 1984948"/>
              <a:gd name="connsiteY0" fmla="*/ 156208 h 697427"/>
              <a:gd name="connsiteX1" fmla="*/ 297815 w 1984948"/>
              <a:gd name="connsiteY1" fmla="*/ 130450 h 697427"/>
              <a:gd name="connsiteX2" fmla="*/ 336452 w 1984948"/>
              <a:gd name="connsiteY2" fmla="*/ 104692 h 697427"/>
              <a:gd name="connsiteX3" fmla="*/ 400846 w 1984948"/>
              <a:gd name="connsiteY3" fmla="*/ 91813 h 697427"/>
              <a:gd name="connsiteX4" fmla="*/ 439483 w 1984948"/>
              <a:gd name="connsiteY4" fmla="*/ 78935 h 697427"/>
              <a:gd name="connsiteX5" fmla="*/ 503877 w 1984948"/>
              <a:gd name="connsiteY5" fmla="*/ 66056 h 697427"/>
              <a:gd name="connsiteX6" fmla="*/ 748576 w 1984948"/>
              <a:gd name="connsiteY6" fmla="*/ 78935 h 697427"/>
              <a:gd name="connsiteX7" fmla="*/ 825849 w 1984948"/>
              <a:gd name="connsiteY7" fmla="*/ 130450 h 697427"/>
              <a:gd name="connsiteX8" fmla="*/ 903123 w 1984948"/>
              <a:gd name="connsiteY8" fmla="*/ 143329 h 697427"/>
              <a:gd name="connsiteX9" fmla="*/ 1109185 w 1984948"/>
              <a:gd name="connsiteY9" fmla="*/ 130450 h 697427"/>
              <a:gd name="connsiteX10" fmla="*/ 1147821 w 1984948"/>
              <a:gd name="connsiteY10" fmla="*/ 78935 h 697427"/>
              <a:gd name="connsiteX11" fmla="*/ 1186458 w 1984948"/>
              <a:gd name="connsiteY11" fmla="*/ 40298 h 697427"/>
              <a:gd name="connsiteX12" fmla="*/ 1328125 w 1984948"/>
              <a:gd name="connsiteY12" fmla="*/ 1661 h 697427"/>
              <a:gd name="connsiteX13" fmla="*/ 1688734 w 1984948"/>
              <a:gd name="connsiteY13" fmla="*/ 14540 h 697427"/>
              <a:gd name="connsiteX14" fmla="*/ 1740249 w 1984948"/>
              <a:gd name="connsiteY14" fmla="*/ 91813 h 697427"/>
              <a:gd name="connsiteX15" fmla="*/ 1817523 w 1984948"/>
              <a:gd name="connsiteY15" fmla="*/ 156208 h 697427"/>
              <a:gd name="connsiteX16" fmla="*/ 1843280 w 1984948"/>
              <a:gd name="connsiteY16" fmla="*/ 194844 h 697427"/>
              <a:gd name="connsiteX17" fmla="*/ 1869038 w 1984948"/>
              <a:gd name="connsiteY17" fmla="*/ 400906 h 697427"/>
              <a:gd name="connsiteX18" fmla="*/ 1894796 w 1984948"/>
              <a:gd name="connsiteY18" fmla="*/ 439543 h 697427"/>
              <a:gd name="connsiteX19" fmla="*/ 1907675 w 1984948"/>
              <a:gd name="connsiteY19" fmla="*/ 478180 h 697427"/>
              <a:gd name="connsiteX20" fmla="*/ 1946311 w 1984948"/>
              <a:gd name="connsiteY20" fmla="*/ 503937 h 697427"/>
              <a:gd name="connsiteX21" fmla="*/ 1984948 w 1984948"/>
              <a:gd name="connsiteY21" fmla="*/ 542574 h 697427"/>
              <a:gd name="connsiteX22" fmla="*/ 1972069 w 1984948"/>
              <a:gd name="connsiteY22" fmla="*/ 684242 h 697427"/>
              <a:gd name="connsiteX23" fmla="*/ 1920554 w 1984948"/>
              <a:gd name="connsiteY23" fmla="*/ 697121 h 697427"/>
              <a:gd name="connsiteX24" fmla="*/ 1766007 w 1984948"/>
              <a:gd name="connsiteY24" fmla="*/ 684242 h 697427"/>
              <a:gd name="connsiteX25" fmla="*/ 1727370 w 1984948"/>
              <a:gd name="connsiteY25" fmla="*/ 645605 h 697427"/>
              <a:gd name="connsiteX26" fmla="*/ 1482672 w 1984948"/>
              <a:gd name="connsiteY26" fmla="*/ 658484 h 697427"/>
              <a:gd name="connsiteX27" fmla="*/ 1134942 w 1984948"/>
              <a:gd name="connsiteY27" fmla="*/ 671363 h 697427"/>
              <a:gd name="connsiteX28" fmla="*/ 1096306 w 1984948"/>
              <a:gd name="connsiteY28" fmla="*/ 684242 h 697427"/>
              <a:gd name="connsiteX29" fmla="*/ 761455 w 1984948"/>
              <a:gd name="connsiteY29" fmla="*/ 684242 h 697427"/>
              <a:gd name="connsiteX30" fmla="*/ 722818 w 1984948"/>
              <a:gd name="connsiteY30" fmla="*/ 658484 h 697427"/>
              <a:gd name="connsiteX31" fmla="*/ 697061 w 1984948"/>
              <a:gd name="connsiteY31" fmla="*/ 619847 h 697427"/>
              <a:gd name="connsiteX32" fmla="*/ 619787 w 1984948"/>
              <a:gd name="connsiteY32" fmla="*/ 594090 h 697427"/>
              <a:gd name="connsiteX33" fmla="*/ 490999 w 1984948"/>
              <a:gd name="connsiteY33" fmla="*/ 568332 h 697427"/>
              <a:gd name="connsiteX34" fmla="*/ 336452 w 1984948"/>
              <a:gd name="connsiteY34" fmla="*/ 581211 h 697427"/>
              <a:gd name="connsiteX35" fmla="*/ 284937 w 1984948"/>
              <a:gd name="connsiteY35" fmla="*/ 619847 h 697427"/>
              <a:gd name="connsiteX36" fmla="*/ 246300 w 1984948"/>
              <a:gd name="connsiteY36" fmla="*/ 632726 h 697427"/>
              <a:gd name="connsiteX37" fmla="*/ 207663 w 1984948"/>
              <a:gd name="connsiteY37" fmla="*/ 658484 h 697427"/>
              <a:gd name="connsiteX38" fmla="*/ 130390 w 1984948"/>
              <a:gd name="connsiteY38" fmla="*/ 684242 h 697427"/>
              <a:gd name="connsiteX39" fmla="*/ 1601 w 1984948"/>
              <a:gd name="connsiteY39" fmla="*/ 671363 h 697427"/>
              <a:gd name="connsiteX40" fmla="*/ 27359 w 1984948"/>
              <a:gd name="connsiteY40" fmla="*/ 400906 h 697427"/>
              <a:gd name="connsiteX41" fmla="*/ 53117 w 1984948"/>
              <a:gd name="connsiteY41" fmla="*/ 362270 h 697427"/>
              <a:gd name="connsiteX42" fmla="*/ 91754 w 1984948"/>
              <a:gd name="connsiteY42" fmla="*/ 336512 h 697427"/>
              <a:gd name="connsiteX43" fmla="*/ 130390 w 1984948"/>
              <a:gd name="connsiteY43" fmla="*/ 259239 h 697427"/>
              <a:gd name="connsiteX44" fmla="*/ 181906 w 1984948"/>
              <a:gd name="connsiteY44" fmla="*/ 156208 h 69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84948" h="697427">
                <a:moveTo>
                  <a:pt x="181906" y="156208"/>
                </a:moveTo>
                <a:cubicBezTo>
                  <a:pt x="209810" y="134743"/>
                  <a:pt x="281900" y="137271"/>
                  <a:pt x="297815" y="130450"/>
                </a:cubicBezTo>
                <a:cubicBezTo>
                  <a:pt x="312042" y="124353"/>
                  <a:pt x="321959" y="110127"/>
                  <a:pt x="336452" y="104692"/>
                </a:cubicBezTo>
                <a:cubicBezTo>
                  <a:pt x="356948" y="97006"/>
                  <a:pt x="379610" y="97122"/>
                  <a:pt x="400846" y="91813"/>
                </a:cubicBezTo>
                <a:cubicBezTo>
                  <a:pt x="414016" y="88521"/>
                  <a:pt x="426313" y="82227"/>
                  <a:pt x="439483" y="78935"/>
                </a:cubicBezTo>
                <a:cubicBezTo>
                  <a:pt x="460719" y="73626"/>
                  <a:pt x="482412" y="70349"/>
                  <a:pt x="503877" y="66056"/>
                </a:cubicBezTo>
                <a:cubicBezTo>
                  <a:pt x="585443" y="70349"/>
                  <a:pt x="668483" y="62916"/>
                  <a:pt x="748576" y="78935"/>
                </a:cubicBezTo>
                <a:cubicBezTo>
                  <a:pt x="778932" y="85006"/>
                  <a:pt x="795313" y="125361"/>
                  <a:pt x="825849" y="130450"/>
                </a:cubicBezTo>
                <a:lnTo>
                  <a:pt x="903123" y="143329"/>
                </a:lnTo>
                <a:cubicBezTo>
                  <a:pt x="971810" y="139036"/>
                  <a:pt x="1042630" y="147965"/>
                  <a:pt x="1109185" y="130450"/>
                </a:cubicBezTo>
                <a:cubicBezTo>
                  <a:pt x="1129943" y="124987"/>
                  <a:pt x="1133852" y="95232"/>
                  <a:pt x="1147821" y="78935"/>
                </a:cubicBezTo>
                <a:cubicBezTo>
                  <a:pt x="1159674" y="65106"/>
                  <a:pt x="1170536" y="49143"/>
                  <a:pt x="1186458" y="40298"/>
                </a:cubicBezTo>
                <a:cubicBezTo>
                  <a:pt x="1223223" y="19873"/>
                  <a:pt x="1286508" y="9984"/>
                  <a:pt x="1328125" y="1661"/>
                </a:cubicBezTo>
                <a:cubicBezTo>
                  <a:pt x="1448328" y="5954"/>
                  <a:pt x="1571233" y="-11163"/>
                  <a:pt x="1688734" y="14540"/>
                </a:cubicBezTo>
                <a:cubicBezTo>
                  <a:pt x="1718976" y="21155"/>
                  <a:pt x="1714491" y="74641"/>
                  <a:pt x="1740249" y="91813"/>
                </a:cubicBezTo>
                <a:cubicBezTo>
                  <a:pt x="1778239" y="117140"/>
                  <a:pt x="1786534" y="119022"/>
                  <a:pt x="1817523" y="156208"/>
                </a:cubicBezTo>
                <a:cubicBezTo>
                  <a:pt x="1827432" y="168099"/>
                  <a:pt x="1834694" y="181965"/>
                  <a:pt x="1843280" y="194844"/>
                </a:cubicBezTo>
                <a:cubicBezTo>
                  <a:pt x="1845738" y="226803"/>
                  <a:pt x="1841238" y="345307"/>
                  <a:pt x="1869038" y="400906"/>
                </a:cubicBezTo>
                <a:cubicBezTo>
                  <a:pt x="1875960" y="414750"/>
                  <a:pt x="1887874" y="425698"/>
                  <a:pt x="1894796" y="439543"/>
                </a:cubicBezTo>
                <a:cubicBezTo>
                  <a:pt x="1900867" y="451685"/>
                  <a:pt x="1899194" y="467579"/>
                  <a:pt x="1907675" y="478180"/>
                </a:cubicBezTo>
                <a:cubicBezTo>
                  <a:pt x="1917344" y="490266"/>
                  <a:pt x="1934420" y="494028"/>
                  <a:pt x="1946311" y="503937"/>
                </a:cubicBezTo>
                <a:cubicBezTo>
                  <a:pt x="1960303" y="515597"/>
                  <a:pt x="1972069" y="529695"/>
                  <a:pt x="1984948" y="542574"/>
                </a:cubicBezTo>
                <a:cubicBezTo>
                  <a:pt x="1980655" y="589797"/>
                  <a:pt x="1990306" y="640472"/>
                  <a:pt x="1972069" y="684242"/>
                </a:cubicBezTo>
                <a:cubicBezTo>
                  <a:pt x="1965261" y="700581"/>
                  <a:pt x="1938254" y="697121"/>
                  <a:pt x="1920554" y="697121"/>
                </a:cubicBezTo>
                <a:cubicBezTo>
                  <a:pt x="1868860" y="697121"/>
                  <a:pt x="1817523" y="688535"/>
                  <a:pt x="1766007" y="684242"/>
                </a:cubicBezTo>
                <a:cubicBezTo>
                  <a:pt x="1753128" y="671363"/>
                  <a:pt x="1745509" y="647254"/>
                  <a:pt x="1727370" y="645605"/>
                </a:cubicBezTo>
                <a:cubicBezTo>
                  <a:pt x="1646027" y="638210"/>
                  <a:pt x="1564274" y="654936"/>
                  <a:pt x="1482672" y="658484"/>
                </a:cubicBezTo>
                <a:lnTo>
                  <a:pt x="1134942" y="671363"/>
                </a:lnTo>
                <a:cubicBezTo>
                  <a:pt x="1122063" y="675656"/>
                  <a:pt x="1109697" y="682010"/>
                  <a:pt x="1096306" y="684242"/>
                </a:cubicBezTo>
                <a:cubicBezTo>
                  <a:pt x="954196" y="707927"/>
                  <a:pt x="931832" y="694264"/>
                  <a:pt x="761455" y="684242"/>
                </a:cubicBezTo>
                <a:cubicBezTo>
                  <a:pt x="748576" y="675656"/>
                  <a:pt x="733763" y="669429"/>
                  <a:pt x="722818" y="658484"/>
                </a:cubicBezTo>
                <a:cubicBezTo>
                  <a:pt x="711873" y="647539"/>
                  <a:pt x="710187" y="628051"/>
                  <a:pt x="697061" y="619847"/>
                </a:cubicBezTo>
                <a:cubicBezTo>
                  <a:pt x="674037" y="605457"/>
                  <a:pt x="645545" y="602676"/>
                  <a:pt x="619787" y="594090"/>
                </a:cubicBezTo>
                <a:cubicBezTo>
                  <a:pt x="552348" y="571611"/>
                  <a:pt x="594601" y="583132"/>
                  <a:pt x="490999" y="568332"/>
                </a:cubicBezTo>
                <a:cubicBezTo>
                  <a:pt x="439483" y="572625"/>
                  <a:pt x="386603" y="568673"/>
                  <a:pt x="336452" y="581211"/>
                </a:cubicBezTo>
                <a:cubicBezTo>
                  <a:pt x="315628" y="586417"/>
                  <a:pt x="303573" y="609198"/>
                  <a:pt x="284937" y="619847"/>
                </a:cubicBezTo>
                <a:cubicBezTo>
                  <a:pt x="273150" y="626582"/>
                  <a:pt x="258442" y="626655"/>
                  <a:pt x="246300" y="632726"/>
                </a:cubicBezTo>
                <a:cubicBezTo>
                  <a:pt x="232455" y="639648"/>
                  <a:pt x="221808" y="652197"/>
                  <a:pt x="207663" y="658484"/>
                </a:cubicBezTo>
                <a:cubicBezTo>
                  <a:pt x="182852" y="669511"/>
                  <a:pt x="130390" y="684242"/>
                  <a:pt x="130390" y="684242"/>
                </a:cubicBezTo>
                <a:cubicBezTo>
                  <a:pt x="87460" y="679949"/>
                  <a:pt x="20070" y="710354"/>
                  <a:pt x="1601" y="671363"/>
                </a:cubicBezTo>
                <a:cubicBezTo>
                  <a:pt x="345" y="668711"/>
                  <a:pt x="-7382" y="470387"/>
                  <a:pt x="27359" y="400906"/>
                </a:cubicBezTo>
                <a:cubicBezTo>
                  <a:pt x="34281" y="387062"/>
                  <a:pt x="42172" y="373215"/>
                  <a:pt x="53117" y="362270"/>
                </a:cubicBezTo>
                <a:cubicBezTo>
                  <a:pt x="64062" y="351325"/>
                  <a:pt x="78875" y="345098"/>
                  <a:pt x="91754" y="336512"/>
                </a:cubicBezTo>
                <a:cubicBezTo>
                  <a:pt x="114908" y="301780"/>
                  <a:pt x="121503" y="299228"/>
                  <a:pt x="130390" y="259239"/>
                </a:cubicBezTo>
                <a:cubicBezTo>
                  <a:pt x="151640" y="163614"/>
                  <a:pt x="154002" y="177673"/>
                  <a:pt x="181906" y="156208"/>
                </a:cubicBezTo>
                <a:close/>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25202" y="3906187"/>
            <a:ext cx="2279561" cy="857872"/>
          </a:xfrm>
          <a:custGeom>
            <a:avLst/>
            <a:gdLst>
              <a:gd name="connsiteX0" fmla="*/ 321972 w 2756079"/>
              <a:gd name="connsiteY0" fmla="*/ 193183 h 850006"/>
              <a:gd name="connsiteX1" fmla="*/ 283335 w 2756079"/>
              <a:gd name="connsiteY1" fmla="*/ 128789 h 850006"/>
              <a:gd name="connsiteX2" fmla="*/ 321972 w 2756079"/>
              <a:gd name="connsiteY2" fmla="*/ 103031 h 850006"/>
              <a:gd name="connsiteX3" fmla="*/ 450761 w 2756079"/>
              <a:gd name="connsiteY3" fmla="*/ 90153 h 850006"/>
              <a:gd name="connsiteX4" fmla="*/ 540913 w 2756079"/>
              <a:gd name="connsiteY4" fmla="*/ 38637 h 850006"/>
              <a:gd name="connsiteX5" fmla="*/ 579549 w 2756079"/>
              <a:gd name="connsiteY5" fmla="*/ 25758 h 850006"/>
              <a:gd name="connsiteX6" fmla="*/ 682580 w 2756079"/>
              <a:gd name="connsiteY6" fmla="*/ 12879 h 850006"/>
              <a:gd name="connsiteX7" fmla="*/ 759853 w 2756079"/>
              <a:gd name="connsiteY7" fmla="*/ 0 h 850006"/>
              <a:gd name="connsiteX8" fmla="*/ 1107583 w 2756079"/>
              <a:gd name="connsiteY8" fmla="*/ 12879 h 850006"/>
              <a:gd name="connsiteX9" fmla="*/ 1146220 w 2756079"/>
              <a:gd name="connsiteY9" fmla="*/ 25758 h 850006"/>
              <a:gd name="connsiteX10" fmla="*/ 1275008 w 2756079"/>
              <a:gd name="connsiteY10" fmla="*/ 51516 h 850006"/>
              <a:gd name="connsiteX11" fmla="*/ 1622738 w 2756079"/>
              <a:gd name="connsiteY11" fmla="*/ 38637 h 850006"/>
              <a:gd name="connsiteX12" fmla="*/ 1661375 w 2756079"/>
              <a:gd name="connsiteY12" fmla="*/ 12879 h 850006"/>
              <a:gd name="connsiteX13" fmla="*/ 1828800 w 2756079"/>
              <a:gd name="connsiteY13" fmla="*/ 0 h 850006"/>
              <a:gd name="connsiteX14" fmla="*/ 2163651 w 2756079"/>
              <a:gd name="connsiteY14" fmla="*/ 12879 h 850006"/>
              <a:gd name="connsiteX15" fmla="*/ 2202287 w 2756079"/>
              <a:gd name="connsiteY15" fmla="*/ 25758 h 850006"/>
              <a:gd name="connsiteX16" fmla="*/ 2240924 w 2756079"/>
              <a:gd name="connsiteY16" fmla="*/ 51516 h 850006"/>
              <a:gd name="connsiteX17" fmla="*/ 2292439 w 2756079"/>
              <a:gd name="connsiteY17" fmla="*/ 128789 h 850006"/>
              <a:gd name="connsiteX18" fmla="*/ 2369713 w 2756079"/>
              <a:gd name="connsiteY18" fmla="*/ 167426 h 850006"/>
              <a:gd name="connsiteX19" fmla="*/ 2408349 w 2756079"/>
              <a:gd name="connsiteY19" fmla="*/ 193183 h 850006"/>
              <a:gd name="connsiteX20" fmla="*/ 2459865 w 2756079"/>
              <a:gd name="connsiteY20" fmla="*/ 206062 h 850006"/>
              <a:gd name="connsiteX21" fmla="*/ 2498501 w 2756079"/>
              <a:gd name="connsiteY21" fmla="*/ 218941 h 850006"/>
              <a:gd name="connsiteX22" fmla="*/ 2524259 w 2756079"/>
              <a:gd name="connsiteY22" fmla="*/ 257578 h 850006"/>
              <a:gd name="connsiteX23" fmla="*/ 2562896 w 2756079"/>
              <a:gd name="connsiteY23" fmla="*/ 296214 h 850006"/>
              <a:gd name="connsiteX24" fmla="*/ 2614411 w 2756079"/>
              <a:gd name="connsiteY24" fmla="*/ 360609 h 850006"/>
              <a:gd name="connsiteX25" fmla="*/ 2640169 w 2756079"/>
              <a:gd name="connsiteY25" fmla="*/ 399245 h 850006"/>
              <a:gd name="connsiteX26" fmla="*/ 2653048 w 2756079"/>
              <a:gd name="connsiteY26" fmla="*/ 437882 h 850006"/>
              <a:gd name="connsiteX27" fmla="*/ 2704563 w 2756079"/>
              <a:gd name="connsiteY27" fmla="*/ 515155 h 850006"/>
              <a:gd name="connsiteX28" fmla="*/ 2730321 w 2756079"/>
              <a:gd name="connsiteY28" fmla="*/ 553792 h 850006"/>
              <a:gd name="connsiteX29" fmla="*/ 2756079 w 2756079"/>
              <a:gd name="connsiteY29" fmla="*/ 631065 h 850006"/>
              <a:gd name="connsiteX30" fmla="*/ 2743200 w 2756079"/>
              <a:gd name="connsiteY30" fmla="*/ 798491 h 850006"/>
              <a:gd name="connsiteX31" fmla="*/ 2704563 w 2756079"/>
              <a:gd name="connsiteY31" fmla="*/ 837127 h 850006"/>
              <a:gd name="connsiteX32" fmla="*/ 2524259 w 2756079"/>
              <a:gd name="connsiteY32" fmla="*/ 824248 h 850006"/>
              <a:gd name="connsiteX33" fmla="*/ 2459865 w 2756079"/>
              <a:gd name="connsiteY33" fmla="*/ 746975 h 850006"/>
              <a:gd name="connsiteX34" fmla="*/ 2421228 w 2756079"/>
              <a:gd name="connsiteY34" fmla="*/ 721217 h 850006"/>
              <a:gd name="connsiteX35" fmla="*/ 2318197 w 2756079"/>
              <a:gd name="connsiteY35" fmla="*/ 695460 h 850006"/>
              <a:gd name="connsiteX36" fmla="*/ 1931831 w 2756079"/>
              <a:gd name="connsiteY36" fmla="*/ 708338 h 850006"/>
              <a:gd name="connsiteX37" fmla="*/ 1906073 w 2756079"/>
              <a:gd name="connsiteY37" fmla="*/ 746975 h 850006"/>
              <a:gd name="connsiteX38" fmla="*/ 1867437 w 2756079"/>
              <a:gd name="connsiteY38" fmla="*/ 759854 h 850006"/>
              <a:gd name="connsiteX39" fmla="*/ 1815921 w 2756079"/>
              <a:gd name="connsiteY39" fmla="*/ 785612 h 850006"/>
              <a:gd name="connsiteX40" fmla="*/ 1777284 w 2756079"/>
              <a:gd name="connsiteY40" fmla="*/ 798491 h 850006"/>
              <a:gd name="connsiteX41" fmla="*/ 1738648 w 2756079"/>
              <a:gd name="connsiteY41" fmla="*/ 824248 h 850006"/>
              <a:gd name="connsiteX42" fmla="*/ 1661375 w 2756079"/>
              <a:gd name="connsiteY42" fmla="*/ 850006 h 850006"/>
              <a:gd name="connsiteX43" fmla="*/ 1584101 w 2756079"/>
              <a:gd name="connsiteY43" fmla="*/ 837127 h 850006"/>
              <a:gd name="connsiteX44" fmla="*/ 1558344 w 2756079"/>
              <a:gd name="connsiteY44" fmla="*/ 798491 h 850006"/>
              <a:gd name="connsiteX45" fmla="*/ 1519707 w 2756079"/>
              <a:gd name="connsiteY45" fmla="*/ 772733 h 850006"/>
              <a:gd name="connsiteX46" fmla="*/ 1468192 w 2756079"/>
              <a:gd name="connsiteY46" fmla="*/ 759854 h 850006"/>
              <a:gd name="connsiteX47" fmla="*/ 1390918 w 2756079"/>
              <a:gd name="connsiteY47" fmla="*/ 734096 h 850006"/>
              <a:gd name="connsiteX48" fmla="*/ 1339403 w 2756079"/>
              <a:gd name="connsiteY48" fmla="*/ 721217 h 850006"/>
              <a:gd name="connsiteX49" fmla="*/ 1262130 w 2756079"/>
              <a:gd name="connsiteY49" fmla="*/ 695460 h 850006"/>
              <a:gd name="connsiteX50" fmla="*/ 1223493 w 2756079"/>
              <a:gd name="connsiteY50" fmla="*/ 682581 h 850006"/>
              <a:gd name="connsiteX51" fmla="*/ 1159099 w 2756079"/>
              <a:gd name="connsiteY51" fmla="*/ 669702 h 850006"/>
              <a:gd name="connsiteX52" fmla="*/ 425003 w 2756079"/>
              <a:gd name="connsiteY52" fmla="*/ 682581 h 850006"/>
              <a:gd name="connsiteX53" fmla="*/ 347730 w 2756079"/>
              <a:gd name="connsiteY53" fmla="*/ 721217 h 850006"/>
              <a:gd name="connsiteX54" fmla="*/ 244699 w 2756079"/>
              <a:gd name="connsiteY54" fmla="*/ 734096 h 850006"/>
              <a:gd name="connsiteX55" fmla="*/ 206062 w 2756079"/>
              <a:gd name="connsiteY55" fmla="*/ 746975 h 850006"/>
              <a:gd name="connsiteX56" fmla="*/ 141668 w 2756079"/>
              <a:gd name="connsiteY56" fmla="*/ 759854 h 850006"/>
              <a:gd name="connsiteX57" fmla="*/ 103031 w 2756079"/>
              <a:gd name="connsiteY57" fmla="*/ 785612 h 850006"/>
              <a:gd name="connsiteX58" fmla="*/ 25758 w 2756079"/>
              <a:gd name="connsiteY58" fmla="*/ 746975 h 850006"/>
              <a:gd name="connsiteX59" fmla="*/ 0 w 2756079"/>
              <a:gd name="connsiteY59" fmla="*/ 708338 h 850006"/>
              <a:gd name="connsiteX60" fmla="*/ 25758 w 2756079"/>
              <a:gd name="connsiteY60" fmla="*/ 553792 h 850006"/>
              <a:gd name="connsiteX61" fmla="*/ 38637 w 2756079"/>
              <a:gd name="connsiteY61" fmla="*/ 515155 h 850006"/>
              <a:gd name="connsiteX62" fmla="*/ 51515 w 2756079"/>
              <a:gd name="connsiteY62" fmla="*/ 463640 h 850006"/>
              <a:gd name="connsiteX63" fmla="*/ 77273 w 2756079"/>
              <a:gd name="connsiteY63" fmla="*/ 425003 h 850006"/>
              <a:gd name="connsiteX64" fmla="*/ 103031 w 2756079"/>
              <a:gd name="connsiteY64" fmla="*/ 347730 h 850006"/>
              <a:gd name="connsiteX65" fmla="*/ 115910 w 2756079"/>
              <a:gd name="connsiteY65" fmla="*/ 309093 h 850006"/>
              <a:gd name="connsiteX66" fmla="*/ 154546 w 2756079"/>
              <a:gd name="connsiteY66" fmla="*/ 231820 h 850006"/>
              <a:gd name="connsiteX67" fmla="*/ 283335 w 2756079"/>
              <a:gd name="connsiteY67" fmla="*/ 154547 h 850006"/>
              <a:gd name="connsiteX68" fmla="*/ 309093 w 2756079"/>
              <a:gd name="connsiteY68" fmla="*/ 77274 h 8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756079" h="850006">
                <a:moveTo>
                  <a:pt x="321972" y="193183"/>
                </a:moveTo>
                <a:cubicBezTo>
                  <a:pt x="309093" y="171718"/>
                  <a:pt x="283335" y="153821"/>
                  <a:pt x="283335" y="128789"/>
                </a:cubicBezTo>
                <a:cubicBezTo>
                  <a:pt x="283335" y="113310"/>
                  <a:pt x="306890" y="106511"/>
                  <a:pt x="321972" y="103031"/>
                </a:cubicBezTo>
                <a:cubicBezTo>
                  <a:pt x="364011" y="93330"/>
                  <a:pt x="407831" y="94446"/>
                  <a:pt x="450761" y="90153"/>
                </a:cubicBezTo>
                <a:cubicBezTo>
                  <a:pt x="592862" y="61732"/>
                  <a:pt x="458797" y="104331"/>
                  <a:pt x="540913" y="38637"/>
                </a:cubicBezTo>
                <a:cubicBezTo>
                  <a:pt x="551513" y="30156"/>
                  <a:pt x="566193" y="28186"/>
                  <a:pt x="579549" y="25758"/>
                </a:cubicBezTo>
                <a:cubicBezTo>
                  <a:pt x="613602" y="19567"/>
                  <a:pt x="648317" y="17774"/>
                  <a:pt x="682580" y="12879"/>
                </a:cubicBezTo>
                <a:cubicBezTo>
                  <a:pt x="708431" y="9186"/>
                  <a:pt x="734095" y="4293"/>
                  <a:pt x="759853" y="0"/>
                </a:cubicBezTo>
                <a:cubicBezTo>
                  <a:pt x="875763" y="4293"/>
                  <a:pt x="991850" y="5163"/>
                  <a:pt x="1107583" y="12879"/>
                </a:cubicBezTo>
                <a:cubicBezTo>
                  <a:pt x="1121129" y="13782"/>
                  <a:pt x="1133167" y="22028"/>
                  <a:pt x="1146220" y="25758"/>
                </a:cubicBezTo>
                <a:cubicBezTo>
                  <a:pt x="1200015" y="41128"/>
                  <a:pt x="1214286" y="41396"/>
                  <a:pt x="1275008" y="51516"/>
                </a:cubicBezTo>
                <a:cubicBezTo>
                  <a:pt x="1390918" y="47223"/>
                  <a:pt x="1507324" y="50178"/>
                  <a:pt x="1622738" y="38637"/>
                </a:cubicBezTo>
                <a:cubicBezTo>
                  <a:pt x="1638140" y="37097"/>
                  <a:pt x="1646161" y="15732"/>
                  <a:pt x="1661375" y="12879"/>
                </a:cubicBezTo>
                <a:cubicBezTo>
                  <a:pt x="1716389" y="2564"/>
                  <a:pt x="1772992" y="4293"/>
                  <a:pt x="1828800" y="0"/>
                </a:cubicBezTo>
                <a:cubicBezTo>
                  <a:pt x="1940417" y="4293"/>
                  <a:pt x="2052216" y="5194"/>
                  <a:pt x="2163651" y="12879"/>
                </a:cubicBezTo>
                <a:cubicBezTo>
                  <a:pt x="2177194" y="13813"/>
                  <a:pt x="2190145" y="19687"/>
                  <a:pt x="2202287" y="25758"/>
                </a:cubicBezTo>
                <a:cubicBezTo>
                  <a:pt x="2216131" y="32680"/>
                  <a:pt x="2228045" y="42930"/>
                  <a:pt x="2240924" y="51516"/>
                </a:cubicBezTo>
                <a:cubicBezTo>
                  <a:pt x="2258096" y="77274"/>
                  <a:pt x="2266681" y="111617"/>
                  <a:pt x="2292439" y="128789"/>
                </a:cubicBezTo>
                <a:cubicBezTo>
                  <a:pt x="2403163" y="202605"/>
                  <a:pt x="2263075" y="114107"/>
                  <a:pt x="2369713" y="167426"/>
                </a:cubicBezTo>
                <a:cubicBezTo>
                  <a:pt x="2383557" y="174348"/>
                  <a:pt x="2394122" y="187086"/>
                  <a:pt x="2408349" y="193183"/>
                </a:cubicBezTo>
                <a:cubicBezTo>
                  <a:pt x="2424618" y="200155"/>
                  <a:pt x="2442846" y="201199"/>
                  <a:pt x="2459865" y="206062"/>
                </a:cubicBezTo>
                <a:cubicBezTo>
                  <a:pt x="2472918" y="209791"/>
                  <a:pt x="2485622" y="214648"/>
                  <a:pt x="2498501" y="218941"/>
                </a:cubicBezTo>
                <a:cubicBezTo>
                  <a:pt x="2507087" y="231820"/>
                  <a:pt x="2514350" y="245687"/>
                  <a:pt x="2524259" y="257578"/>
                </a:cubicBezTo>
                <a:cubicBezTo>
                  <a:pt x="2535919" y="271570"/>
                  <a:pt x="2552793" y="281060"/>
                  <a:pt x="2562896" y="296214"/>
                </a:cubicBezTo>
                <a:cubicBezTo>
                  <a:pt x="2612664" y="370865"/>
                  <a:pt x="2528001" y="303001"/>
                  <a:pt x="2614411" y="360609"/>
                </a:cubicBezTo>
                <a:cubicBezTo>
                  <a:pt x="2622997" y="373488"/>
                  <a:pt x="2633247" y="385401"/>
                  <a:pt x="2640169" y="399245"/>
                </a:cubicBezTo>
                <a:cubicBezTo>
                  <a:pt x="2646240" y="411387"/>
                  <a:pt x="2646455" y="426015"/>
                  <a:pt x="2653048" y="437882"/>
                </a:cubicBezTo>
                <a:cubicBezTo>
                  <a:pt x="2668082" y="464943"/>
                  <a:pt x="2687391" y="489397"/>
                  <a:pt x="2704563" y="515155"/>
                </a:cubicBezTo>
                <a:cubicBezTo>
                  <a:pt x="2713149" y="528034"/>
                  <a:pt x="2725426" y="539108"/>
                  <a:pt x="2730321" y="553792"/>
                </a:cubicBezTo>
                <a:lnTo>
                  <a:pt x="2756079" y="631065"/>
                </a:lnTo>
                <a:cubicBezTo>
                  <a:pt x="2751786" y="686874"/>
                  <a:pt x="2756776" y="744189"/>
                  <a:pt x="2743200" y="798491"/>
                </a:cubicBezTo>
                <a:cubicBezTo>
                  <a:pt x="2738783" y="816161"/>
                  <a:pt x="2722652" y="834999"/>
                  <a:pt x="2704563" y="837127"/>
                </a:cubicBezTo>
                <a:cubicBezTo>
                  <a:pt x="2644721" y="844167"/>
                  <a:pt x="2584360" y="828541"/>
                  <a:pt x="2524259" y="824248"/>
                </a:cubicBezTo>
                <a:cubicBezTo>
                  <a:pt x="2498933" y="786261"/>
                  <a:pt x="2497048" y="777962"/>
                  <a:pt x="2459865" y="746975"/>
                </a:cubicBezTo>
                <a:cubicBezTo>
                  <a:pt x="2447974" y="737066"/>
                  <a:pt x="2435775" y="726507"/>
                  <a:pt x="2421228" y="721217"/>
                </a:cubicBezTo>
                <a:cubicBezTo>
                  <a:pt x="2387959" y="709119"/>
                  <a:pt x="2318197" y="695460"/>
                  <a:pt x="2318197" y="695460"/>
                </a:cubicBezTo>
                <a:cubicBezTo>
                  <a:pt x="2189408" y="699753"/>
                  <a:pt x="2059696" y="692355"/>
                  <a:pt x="1931831" y="708338"/>
                </a:cubicBezTo>
                <a:cubicBezTo>
                  <a:pt x="1916472" y="710258"/>
                  <a:pt x="1918160" y="737305"/>
                  <a:pt x="1906073" y="746975"/>
                </a:cubicBezTo>
                <a:cubicBezTo>
                  <a:pt x="1895473" y="755456"/>
                  <a:pt x="1879915" y="754506"/>
                  <a:pt x="1867437" y="759854"/>
                </a:cubicBezTo>
                <a:cubicBezTo>
                  <a:pt x="1849790" y="767417"/>
                  <a:pt x="1833568" y="778049"/>
                  <a:pt x="1815921" y="785612"/>
                </a:cubicBezTo>
                <a:cubicBezTo>
                  <a:pt x="1803443" y="790960"/>
                  <a:pt x="1789426" y="792420"/>
                  <a:pt x="1777284" y="798491"/>
                </a:cubicBezTo>
                <a:cubicBezTo>
                  <a:pt x="1763440" y="805413"/>
                  <a:pt x="1752792" y="817962"/>
                  <a:pt x="1738648" y="824248"/>
                </a:cubicBezTo>
                <a:cubicBezTo>
                  <a:pt x="1713837" y="835275"/>
                  <a:pt x="1661375" y="850006"/>
                  <a:pt x="1661375" y="850006"/>
                </a:cubicBezTo>
                <a:cubicBezTo>
                  <a:pt x="1635617" y="845713"/>
                  <a:pt x="1607457" y="848805"/>
                  <a:pt x="1584101" y="837127"/>
                </a:cubicBezTo>
                <a:cubicBezTo>
                  <a:pt x="1570257" y="830205"/>
                  <a:pt x="1569289" y="809436"/>
                  <a:pt x="1558344" y="798491"/>
                </a:cubicBezTo>
                <a:cubicBezTo>
                  <a:pt x="1547399" y="787546"/>
                  <a:pt x="1533934" y="778830"/>
                  <a:pt x="1519707" y="772733"/>
                </a:cubicBezTo>
                <a:cubicBezTo>
                  <a:pt x="1503438" y="765760"/>
                  <a:pt x="1485146" y="764940"/>
                  <a:pt x="1468192" y="759854"/>
                </a:cubicBezTo>
                <a:cubicBezTo>
                  <a:pt x="1442186" y="752052"/>
                  <a:pt x="1417259" y="740681"/>
                  <a:pt x="1390918" y="734096"/>
                </a:cubicBezTo>
                <a:cubicBezTo>
                  <a:pt x="1373746" y="729803"/>
                  <a:pt x="1356357" y="726303"/>
                  <a:pt x="1339403" y="721217"/>
                </a:cubicBezTo>
                <a:cubicBezTo>
                  <a:pt x="1313397" y="713415"/>
                  <a:pt x="1287888" y="704046"/>
                  <a:pt x="1262130" y="695460"/>
                </a:cubicBezTo>
                <a:cubicBezTo>
                  <a:pt x="1249251" y="691167"/>
                  <a:pt x="1236805" y="685243"/>
                  <a:pt x="1223493" y="682581"/>
                </a:cubicBezTo>
                <a:lnTo>
                  <a:pt x="1159099" y="669702"/>
                </a:lnTo>
                <a:lnTo>
                  <a:pt x="425003" y="682581"/>
                </a:lnTo>
                <a:cubicBezTo>
                  <a:pt x="366436" y="684533"/>
                  <a:pt x="403643" y="705968"/>
                  <a:pt x="347730" y="721217"/>
                </a:cubicBezTo>
                <a:cubicBezTo>
                  <a:pt x="314339" y="730324"/>
                  <a:pt x="279043" y="729803"/>
                  <a:pt x="244699" y="734096"/>
                </a:cubicBezTo>
                <a:cubicBezTo>
                  <a:pt x="231820" y="738389"/>
                  <a:pt x="219232" y="743682"/>
                  <a:pt x="206062" y="746975"/>
                </a:cubicBezTo>
                <a:cubicBezTo>
                  <a:pt x="184826" y="752284"/>
                  <a:pt x="162164" y="752168"/>
                  <a:pt x="141668" y="759854"/>
                </a:cubicBezTo>
                <a:cubicBezTo>
                  <a:pt x="127175" y="765289"/>
                  <a:pt x="115910" y="777026"/>
                  <a:pt x="103031" y="785612"/>
                </a:cubicBezTo>
                <a:cubicBezTo>
                  <a:pt x="71606" y="775137"/>
                  <a:pt x="50724" y="771942"/>
                  <a:pt x="25758" y="746975"/>
                </a:cubicBezTo>
                <a:cubicBezTo>
                  <a:pt x="14813" y="736030"/>
                  <a:pt x="8586" y="721217"/>
                  <a:pt x="0" y="708338"/>
                </a:cubicBezTo>
                <a:cubicBezTo>
                  <a:pt x="30193" y="617760"/>
                  <a:pt x="-2998" y="726327"/>
                  <a:pt x="25758" y="553792"/>
                </a:cubicBezTo>
                <a:cubicBezTo>
                  <a:pt x="27990" y="540401"/>
                  <a:pt x="34908" y="528208"/>
                  <a:pt x="38637" y="515155"/>
                </a:cubicBezTo>
                <a:cubicBezTo>
                  <a:pt x="43499" y="498136"/>
                  <a:pt x="44543" y="479909"/>
                  <a:pt x="51515" y="463640"/>
                </a:cubicBezTo>
                <a:cubicBezTo>
                  <a:pt x="57612" y="449413"/>
                  <a:pt x="70986" y="439148"/>
                  <a:pt x="77273" y="425003"/>
                </a:cubicBezTo>
                <a:cubicBezTo>
                  <a:pt x="88300" y="400192"/>
                  <a:pt x="94445" y="373488"/>
                  <a:pt x="103031" y="347730"/>
                </a:cubicBezTo>
                <a:lnTo>
                  <a:pt x="115910" y="309093"/>
                </a:lnTo>
                <a:cubicBezTo>
                  <a:pt x="125096" y="281535"/>
                  <a:pt x="131051" y="252378"/>
                  <a:pt x="154546" y="231820"/>
                </a:cubicBezTo>
                <a:cubicBezTo>
                  <a:pt x="195985" y="195561"/>
                  <a:pt x="236262" y="178084"/>
                  <a:pt x="283335" y="154547"/>
                </a:cubicBezTo>
                <a:cubicBezTo>
                  <a:pt x="316237" y="105194"/>
                  <a:pt x="309093" y="131389"/>
                  <a:pt x="309093" y="77274"/>
                </a:cubicBezTo>
              </a:path>
            </a:pathLst>
          </a:cu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772431" y="4378889"/>
            <a:ext cx="2434711" cy="1056068"/>
          </a:xfrm>
          <a:custGeom>
            <a:avLst/>
            <a:gdLst>
              <a:gd name="connsiteX0" fmla="*/ 13219 w 3246281"/>
              <a:gd name="connsiteY0" fmla="*/ 425003 h 1056068"/>
              <a:gd name="connsiteX1" fmla="*/ 193524 w 3246281"/>
              <a:gd name="connsiteY1" fmla="*/ 321972 h 1056068"/>
              <a:gd name="connsiteX2" fmla="*/ 283676 w 3246281"/>
              <a:gd name="connsiteY2" fmla="*/ 283335 h 1056068"/>
              <a:gd name="connsiteX3" fmla="*/ 451101 w 3246281"/>
              <a:gd name="connsiteY3" fmla="*/ 193183 h 1056068"/>
              <a:gd name="connsiteX4" fmla="*/ 721557 w 3246281"/>
              <a:gd name="connsiteY4" fmla="*/ 141668 h 1056068"/>
              <a:gd name="connsiteX5" fmla="*/ 953377 w 3246281"/>
              <a:gd name="connsiteY5" fmla="*/ 128789 h 1056068"/>
              <a:gd name="connsiteX6" fmla="*/ 1069287 w 3246281"/>
              <a:gd name="connsiteY6" fmla="*/ 115910 h 1056068"/>
              <a:gd name="connsiteX7" fmla="*/ 1159439 w 3246281"/>
              <a:gd name="connsiteY7" fmla="*/ 103031 h 1056068"/>
              <a:gd name="connsiteX8" fmla="*/ 1262470 w 3246281"/>
              <a:gd name="connsiteY8" fmla="*/ 90152 h 1056068"/>
              <a:gd name="connsiteX9" fmla="*/ 1378380 w 3246281"/>
              <a:gd name="connsiteY9" fmla="*/ 64394 h 1056068"/>
              <a:gd name="connsiteX10" fmla="*/ 1468532 w 3246281"/>
              <a:gd name="connsiteY10" fmla="*/ 51515 h 1056068"/>
              <a:gd name="connsiteX11" fmla="*/ 1623079 w 3246281"/>
              <a:gd name="connsiteY11" fmla="*/ 25758 h 1056068"/>
              <a:gd name="connsiteX12" fmla="*/ 1790504 w 3246281"/>
              <a:gd name="connsiteY12" fmla="*/ 12879 h 1056068"/>
              <a:gd name="connsiteX13" fmla="*/ 1842019 w 3246281"/>
              <a:gd name="connsiteY13" fmla="*/ 0 h 1056068"/>
              <a:gd name="connsiteX14" fmla="*/ 2009445 w 3246281"/>
              <a:gd name="connsiteY14" fmla="*/ 25758 h 1056068"/>
              <a:gd name="connsiteX15" fmla="*/ 2048081 w 3246281"/>
              <a:gd name="connsiteY15" fmla="*/ 38637 h 1056068"/>
              <a:gd name="connsiteX16" fmla="*/ 2125355 w 3246281"/>
              <a:gd name="connsiteY16" fmla="*/ 51515 h 1056068"/>
              <a:gd name="connsiteX17" fmla="*/ 2228386 w 3246281"/>
              <a:gd name="connsiteY17" fmla="*/ 77273 h 1056068"/>
              <a:gd name="connsiteX18" fmla="*/ 2370053 w 3246281"/>
              <a:gd name="connsiteY18" fmla="*/ 154546 h 1056068"/>
              <a:gd name="connsiteX19" fmla="*/ 2434448 w 3246281"/>
              <a:gd name="connsiteY19" fmla="*/ 231820 h 1056068"/>
              <a:gd name="connsiteX20" fmla="*/ 2473084 w 3246281"/>
              <a:gd name="connsiteY20" fmla="*/ 257577 h 1056068"/>
              <a:gd name="connsiteX21" fmla="*/ 2576115 w 3246281"/>
              <a:gd name="connsiteY21" fmla="*/ 321972 h 1056068"/>
              <a:gd name="connsiteX22" fmla="*/ 2704904 w 3246281"/>
              <a:gd name="connsiteY22" fmla="*/ 334851 h 1056068"/>
              <a:gd name="connsiteX23" fmla="*/ 2769298 w 3246281"/>
              <a:gd name="connsiteY23" fmla="*/ 347729 h 1056068"/>
              <a:gd name="connsiteX24" fmla="*/ 2923845 w 3246281"/>
              <a:gd name="connsiteY24" fmla="*/ 360608 h 1056068"/>
              <a:gd name="connsiteX25" fmla="*/ 2975360 w 3246281"/>
              <a:gd name="connsiteY25" fmla="*/ 373487 h 1056068"/>
              <a:gd name="connsiteX26" fmla="*/ 3052633 w 3246281"/>
              <a:gd name="connsiteY26" fmla="*/ 399245 h 1056068"/>
              <a:gd name="connsiteX27" fmla="*/ 3091270 w 3246281"/>
              <a:gd name="connsiteY27" fmla="*/ 476518 h 1056068"/>
              <a:gd name="connsiteX28" fmla="*/ 3117028 w 3246281"/>
              <a:gd name="connsiteY28" fmla="*/ 528034 h 1056068"/>
              <a:gd name="connsiteX29" fmla="*/ 3129907 w 3246281"/>
              <a:gd name="connsiteY29" fmla="*/ 566670 h 1056068"/>
              <a:gd name="connsiteX30" fmla="*/ 3181422 w 3246281"/>
              <a:gd name="connsiteY30" fmla="*/ 579549 h 1056068"/>
              <a:gd name="connsiteX31" fmla="*/ 3245817 w 3246281"/>
              <a:gd name="connsiteY31" fmla="*/ 643944 h 1056068"/>
              <a:gd name="connsiteX32" fmla="*/ 3232938 w 3246281"/>
              <a:gd name="connsiteY32" fmla="*/ 708338 h 1056068"/>
              <a:gd name="connsiteX33" fmla="*/ 3181422 w 3246281"/>
              <a:gd name="connsiteY33" fmla="*/ 824248 h 1056068"/>
              <a:gd name="connsiteX34" fmla="*/ 3142786 w 3246281"/>
              <a:gd name="connsiteY34" fmla="*/ 914400 h 1056068"/>
              <a:gd name="connsiteX35" fmla="*/ 3104149 w 3246281"/>
              <a:gd name="connsiteY35" fmla="*/ 927279 h 1056068"/>
              <a:gd name="connsiteX36" fmla="*/ 2975360 w 3246281"/>
              <a:gd name="connsiteY36" fmla="*/ 953037 h 1056068"/>
              <a:gd name="connsiteX37" fmla="*/ 2910966 w 3246281"/>
              <a:gd name="connsiteY37" fmla="*/ 965915 h 1056068"/>
              <a:gd name="connsiteX38" fmla="*/ 2357174 w 3246281"/>
              <a:gd name="connsiteY38" fmla="*/ 978794 h 1056068"/>
              <a:gd name="connsiteX39" fmla="*/ 2267022 w 3246281"/>
              <a:gd name="connsiteY39" fmla="*/ 1004552 h 1056068"/>
              <a:gd name="connsiteX40" fmla="*/ 1983687 w 3246281"/>
              <a:gd name="connsiteY40" fmla="*/ 991673 h 1056068"/>
              <a:gd name="connsiteX41" fmla="*/ 1893535 w 3246281"/>
              <a:gd name="connsiteY41" fmla="*/ 953037 h 1056068"/>
              <a:gd name="connsiteX42" fmla="*/ 1842019 w 3246281"/>
              <a:gd name="connsiteY42" fmla="*/ 914400 h 1056068"/>
              <a:gd name="connsiteX43" fmla="*/ 1738988 w 3246281"/>
              <a:gd name="connsiteY43" fmla="*/ 862884 h 1056068"/>
              <a:gd name="connsiteX44" fmla="*/ 1661715 w 3246281"/>
              <a:gd name="connsiteY44" fmla="*/ 785611 h 1056068"/>
              <a:gd name="connsiteX45" fmla="*/ 1610200 w 3246281"/>
              <a:gd name="connsiteY45" fmla="*/ 798490 h 1056068"/>
              <a:gd name="connsiteX46" fmla="*/ 1545805 w 3246281"/>
              <a:gd name="connsiteY46" fmla="*/ 875763 h 1056068"/>
              <a:gd name="connsiteX47" fmla="*/ 1507169 w 3246281"/>
              <a:gd name="connsiteY47" fmla="*/ 901521 h 1056068"/>
              <a:gd name="connsiteX48" fmla="*/ 1442774 w 3246281"/>
              <a:gd name="connsiteY48" fmla="*/ 927279 h 1056068"/>
              <a:gd name="connsiteX49" fmla="*/ 1391259 w 3246281"/>
              <a:gd name="connsiteY49" fmla="*/ 953037 h 1056068"/>
              <a:gd name="connsiteX50" fmla="*/ 1313986 w 3246281"/>
              <a:gd name="connsiteY50" fmla="*/ 965915 h 1056068"/>
              <a:gd name="connsiteX51" fmla="*/ 1223833 w 3246281"/>
              <a:gd name="connsiteY51" fmla="*/ 991673 h 1056068"/>
              <a:gd name="connsiteX52" fmla="*/ 1095045 w 3246281"/>
              <a:gd name="connsiteY52" fmla="*/ 1017431 h 1056068"/>
              <a:gd name="connsiteX53" fmla="*/ 1043529 w 3246281"/>
              <a:gd name="connsiteY53" fmla="*/ 1043189 h 1056068"/>
              <a:gd name="connsiteX54" fmla="*/ 1004893 w 3246281"/>
              <a:gd name="connsiteY54" fmla="*/ 1056068 h 1056068"/>
              <a:gd name="connsiteX55" fmla="*/ 399586 w 3246281"/>
              <a:gd name="connsiteY55" fmla="*/ 1043189 h 1056068"/>
              <a:gd name="connsiteX56" fmla="*/ 335191 w 3246281"/>
              <a:gd name="connsiteY56" fmla="*/ 991673 h 1056068"/>
              <a:gd name="connsiteX57" fmla="*/ 167766 w 3246281"/>
              <a:gd name="connsiteY57" fmla="*/ 953037 h 1056068"/>
              <a:gd name="connsiteX58" fmla="*/ 103371 w 3246281"/>
              <a:gd name="connsiteY58" fmla="*/ 875763 h 1056068"/>
              <a:gd name="connsiteX59" fmla="*/ 64735 w 3246281"/>
              <a:gd name="connsiteY59" fmla="*/ 862884 h 1056068"/>
              <a:gd name="connsiteX60" fmla="*/ 38977 w 3246281"/>
              <a:gd name="connsiteY60" fmla="*/ 824248 h 1056068"/>
              <a:gd name="connsiteX61" fmla="*/ 13219 w 3246281"/>
              <a:gd name="connsiteY61" fmla="*/ 734096 h 1056068"/>
              <a:gd name="connsiteX62" fmla="*/ 13219 w 3246281"/>
              <a:gd name="connsiteY62" fmla="*/ 502276 h 1056068"/>
              <a:gd name="connsiteX63" fmla="*/ 26098 w 3246281"/>
              <a:gd name="connsiteY63" fmla="*/ 502276 h 105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46281" h="1056068">
                <a:moveTo>
                  <a:pt x="13219" y="425003"/>
                </a:moveTo>
                <a:cubicBezTo>
                  <a:pt x="73321" y="390659"/>
                  <a:pt x="129899" y="349240"/>
                  <a:pt x="193524" y="321972"/>
                </a:cubicBezTo>
                <a:cubicBezTo>
                  <a:pt x="223575" y="309093"/>
                  <a:pt x="254890" y="298835"/>
                  <a:pt x="283676" y="283335"/>
                </a:cubicBezTo>
                <a:cubicBezTo>
                  <a:pt x="365062" y="239512"/>
                  <a:pt x="356882" y="216738"/>
                  <a:pt x="451101" y="193183"/>
                </a:cubicBezTo>
                <a:cubicBezTo>
                  <a:pt x="540134" y="170925"/>
                  <a:pt x="630529" y="153338"/>
                  <a:pt x="721557" y="141668"/>
                </a:cubicBezTo>
                <a:cubicBezTo>
                  <a:pt x="798321" y="131826"/>
                  <a:pt x="876196" y="134506"/>
                  <a:pt x="953377" y="128789"/>
                </a:cubicBezTo>
                <a:cubicBezTo>
                  <a:pt x="992145" y="125917"/>
                  <a:pt x="1030713" y="120732"/>
                  <a:pt x="1069287" y="115910"/>
                </a:cubicBezTo>
                <a:cubicBezTo>
                  <a:pt x="1099408" y="112145"/>
                  <a:pt x="1129350" y="107043"/>
                  <a:pt x="1159439" y="103031"/>
                </a:cubicBezTo>
                <a:cubicBezTo>
                  <a:pt x="1193746" y="98457"/>
                  <a:pt x="1228262" y="95415"/>
                  <a:pt x="1262470" y="90152"/>
                </a:cubicBezTo>
                <a:cubicBezTo>
                  <a:pt x="1428630" y="64589"/>
                  <a:pt x="1237373" y="90032"/>
                  <a:pt x="1378380" y="64394"/>
                </a:cubicBezTo>
                <a:cubicBezTo>
                  <a:pt x="1408246" y="58964"/>
                  <a:pt x="1438548" y="56249"/>
                  <a:pt x="1468532" y="51515"/>
                </a:cubicBezTo>
                <a:cubicBezTo>
                  <a:pt x="1520119" y="43370"/>
                  <a:pt x="1571007" y="29764"/>
                  <a:pt x="1623079" y="25758"/>
                </a:cubicBezTo>
                <a:lnTo>
                  <a:pt x="1790504" y="12879"/>
                </a:lnTo>
                <a:cubicBezTo>
                  <a:pt x="1807676" y="8586"/>
                  <a:pt x="1824319" y="0"/>
                  <a:pt x="1842019" y="0"/>
                </a:cubicBezTo>
                <a:cubicBezTo>
                  <a:pt x="1873298" y="0"/>
                  <a:pt x="1970229" y="15954"/>
                  <a:pt x="2009445" y="25758"/>
                </a:cubicBezTo>
                <a:cubicBezTo>
                  <a:pt x="2022615" y="29051"/>
                  <a:pt x="2034829" y="35692"/>
                  <a:pt x="2048081" y="38637"/>
                </a:cubicBezTo>
                <a:cubicBezTo>
                  <a:pt x="2073572" y="44302"/>
                  <a:pt x="2099821" y="46044"/>
                  <a:pt x="2125355" y="51515"/>
                </a:cubicBezTo>
                <a:cubicBezTo>
                  <a:pt x="2159970" y="58932"/>
                  <a:pt x="2194042" y="68687"/>
                  <a:pt x="2228386" y="77273"/>
                </a:cubicBezTo>
                <a:cubicBezTo>
                  <a:pt x="2257704" y="91932"/>
                  <a:pt x="2334763" y="125138"/>
                  <a:pt x="2370053" y="154546"/>
                </a:cubicBezTo>
                <a:cubicBezTo>
                  <a:pt x="2496644" y="260039"/>
                  <a:pt x="2333142" y="130514"/>
                  <a:pt x="2434448" y="231820"/>
                </a:cubicBezTo>
                <a:cubicBezTo>
                  <a:pt x="2445393" y="242765"/>
                  <a:pt x="2460489" y="248581"/>
                  <a:pt x="2473084" y="257577"/>
                </a:cubicBezTo>
                <a:cubicBezTo>
                  <a:pt x="2499556" y="276486"/>
                  <a:pt x="2541538" y="314563"/>
                  <a:pt x="2576115" y="321972"/>
                </a:cubicBezTo>
                <a:cubicBezTo>
                  <a:pt x="2618301" y="331012"/>
                  <a:pt x="2662139" y="329149"/>
                  <a:pt x="2704904" y="334851"/>
                </a:cubicBezTo>
                <a:cubicBezTo>
                  <a:pt x="2726602" y="337744"/>
                  <a:pt x="2747558" y="345171"/>
                  <a:pt x="2769298" y="347729"/>
                </a:cubicBezTo>
                <a:cubicBezTo>
                  <a:pt x="2820638" y="353769"/>
                  <a:pt x="2872329" y="356315"/>
                  <a:pt x="2923845" y="360608"/>
                </a:cubicBezTo>
                <a:cubicBezTo>
                  <a:pt x="2941017" y="364901"/>
                  <a:pt x="2958406" y="368401"/>
                  <a:pt x="2975360" y="373487"/>
                </a:cubicBezTo>
                <a:cubicBezTo>
                  <a:pt x="3001366" y="381289"/>
                  <a:pt x="3052633" y="399245"/>
                  <a:pt x="3052633" y="399245"/>
                </a:cubicBezTo>
                <a:cubicBezTo>
                  <a:pt x="3102133" y="473495"/>
                  <a:pt x="3059278" y="401870"/>
                  <a:pt x="3091270" y="476518"/>
                </a:cubicBezTo>
                <a:cubicBezTo>
                  <a:pt x="3098833" y="494165"/>
                  <a:pt x="3109465" y="510387"/>
                  <a:pt x="3117028" y="528034"/>
                </a:cubicBezTo>
                <a:cubicBezTo>
                  <a:pt x="3122376" y="540512"/>
                  <a:pt x="3119306" y="558190"/>
                  <a:pt x="3129907" y="566670"/>
                </a:cubicBezTo>
                <a:cubicBezTo>
                  <a:pt x="3143729" y="577727"/>
                  <a:pt x="3164250" y="575256"/>
                  <a:pt x="3181422" y="579549"/>
                </a:cubicBezTo>
                <a:cubicBezTo>
                  <a:pt x="3202497" y="593599"/>
                  <a:pt x="3241914" y="612722"/>
                  <a:pt x="3245817" y="643944"/>
                </a:cubicBezTo>
                <a:cubicBezTo>
                  <a:pt x="3248532" y="665665"/>
                  <a:pt x="3238698" y="687220"/>
                  <a:pt x="3232938" y="708338"/>
                </a:cubicBezTo>
                <a:cubicBezTo>
                  <a:pt x="3211717" y="786148"/>
                  <a:pt x="3216864" y="771085"/>
                  <a:pt x="3181422" y="824248"/>
                </a:cubicBezTo>
                <a:cubicBezTo>
                  <a:pt x="3173689" y="855180"/>
                  <a:pt x="3170578" y="892166"/>
                  <a:pt x="3142786" y="914400"/>
                </a:cubicBezTo>
                <a:cubicBezTo>
                  <a:pt x="3132185" y="922881"/>
                  <a:pt x="3117202" y="923549"/>
                  <a:pt x="3104149" y="927279"/>
                </a:cubicBezTo>
                <a:cubicBezTo>
                  <a:pt x="3044355" y="944363"/>
                  <a:pt x="3044931" y="940388"/>
                  <a:pt x="2975360" y="953037"/>
                </a:cubicBezTo>
                <a:cubicBezTo>
                  <a:pt x="2953823" y="956953"/>
                  <a:pt x="2932837" y="965004"/>
                  <a:pt x="2910966" y="965915"/>
                </a:cubicBezTo>
                <a:cubicBezTo>
                  <a:pt x="2726479" y="973602"/>
                  <a:pt x="2541771" y="974501"/>
                  <a:pt x="2357174" y="978794"/>
                </a:cubicBezTo>
                <a:cubicBezTo>
                  <a:pt x="2338953" y="984868"/>
                  <a:pt x="2283195" y="1004552"/>
                  <a:pt x="2267022" y="1004552"/>
                </a:cubicBezTo>
                <a:cubicBezTo>
                  <a:pt x="2172479" y="1004552"/>
                  <a:pt x="2078132" y="995966"/>
                  <a:pt x="1983687" y="991673"/>
                </a:cubicBezTo>
                <a:cubicBezTo>
                  <a:pt x="1946130" y="979154"/>
                  <a:pt x="1929909" y="975771"/>
                  <a:pt x="1893535" y="953037"/>
                </a:cubicBezTo>
                <a:cubicBezTo>
                  <a:pt x="1875333" y="941661"/>
                  <a:pt x="1860560" y="925216"/>
                  <a:pt x="1842019" y="914400"/>
                </a:cubicBezTo>
                <a:cubicBezTo>
                  <a:pt x="1808852" y="895053"/>
                  <a:pt x="1766139" y="890035"/>
                  <a:pt x="1738988" y="862884"/>
                </a:cubicBezTo>
                <a:lnTo>
                  <a:pt x="1661715" y="785611"/>
                </a:lnTo>
                <a:cubicBezTo>
                  <a:pt x="1644543" y="789904"/>
                  <a:pt x="1625568" y="789708"/>
                  <a:pt x="1610200" y="798490"/>
                </a:cubicBezTo>
                <a:cubicBezTo>
                  <a:pt x="1560971" y="826621"/>
                  <a:pt x="1581366" y="840202"/>
                  <a:pt x="1545805" y="875763"/>
                </a:cubicBezTo>
                <a:cubicBezTo>
                  <a:pt x="1534860" y="886708"/>
                  <a:pt x="1521013" y="894599"/>
                  <a:pt x="1507169" y="901521"/>
                </a:cubicBezTo>
                <a:cubicBezTo>
                  <a:pt x="1486491" y="911860"/>
                  <a:pt x="1463900" y="917890"/>
                  <a:pt x="1442774" y="927279"/>
                </a:cubicBezTo>
                <a:cubicBezTo>
                  <a:pt x="1425230" y="935076"/>
                  <a:pt x="1409648" y="947520"/>
                  <a:pt x="1391259" y="953037"/>
                </a:cubicBezTo>
                <a:cubicBezTo>
                  <a:pt x="1366247" y="960540"/>
                  <a:pt x="1339592" y="960794"/>
                  <a:pt x="1313986" y="965915"/>
                </a:cubicBezTo>
                <a:cubicBezTo>
                  <a:pt x="1246891" y="979334"/>
                  <a:pt x="1281110" y="975308"/>
                  <a:pt x="1223833" y="991673"/>
                </a:cubicBezTo>
                <a:cubicBezTo>
                  <a:pt x="1170038" y="1007043"/>
                  <a:pt x="1155767" y="1007311"/>
                  <a:pt x="1095045" y="1017431"/>
                </a:cubicBezTo>
                <a:cubicBezTo>
                  <a:pt x="1077873" y="1026017"/>
                  <a:pt x="1061176" y="1035626"/>
                  <a:pt x="1043529" y="1043189"/>
                </a:cubicBezTo>
                <a:cubicBezTo>
                  <a:pt x="1031051" y="1048537"/>
                  <a:pt x="1018468" y="1056068"/>
                  <a:pt x="1004893" y="1056068"/>
                </a:cubicBezTo>
                <a:cubicBezTo>
                  <a:pt x="803078" y="1056068"/>
                  <a:pt x="601355" y="1047482"/>
                  <a:pt x="399586" y="1043189"/>
                </a:cubicBezTo>
                <a:cubicBezTo>
                  <a:pt x="258679" y="996220"/>
                  <a:pt x="468342" y="1074893"/>
                  <a:pt x="335191" y="991673"/>
                </a:cubicBezTo>
                <a:cubicBezTo>
                  <a:pt x="293285" y="965481"/>
                  <a:pt x="213058" y="959507"/>
                  <a:pt x="167766" y="953037"/>
                </a:cubicBezTo>
                <a:cubicBezTo>
                  <a:pt x="148759" y="924527"/>
                  <a:pt x="133121" y="895596"/>
                  <a:pt x="103371" y="875763"/>
                </a:cubicBezTo>
                <a:cubicBezTo>
                  <a:pt x="92076" y="868233"/>
                  <a:pt x="77614" y="867177"/>
                  <a:pt x="64735" y="862884"/>
                </a:cubicBezTo>
                <a:cubicBezTo>
                  <a:pt x="56149" y="850005"/>
                  <a:pt x="45899" y="838092"/>
                  <a:pt x="38977" y="824248"/>
                </a:cubicBezTo>
                <a:cubicBezTo>
                  <a:pt x="29739" y="805773"/>
                  <a:pt x="17345" y="750600"/>
                  <a:pt x="13219" y="734096"/>
                </a:cubicBezTo>
                <a:cubicBezTo>
                  <a:pt x="1771" y="631065"/>
                  <a:pt x="-9677" y="605307"/>
                  <a:pt x="13219" y="502276"/>
                </a:cubicBezTo>
                <a:cubicBezTo>
                  <a:pt x="14150" y="498085"/>
                  <a:pt x="21805" y="502276"/>
                  <a:pt x="26098" y="502276"/>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825202" y="5112914"/>
            <a:ext cx="2198114" cy="875763"/>
          </a:xfrm>
          <a:custGeom>
            <a:avLst/>
            <a:gdLst>
              <a:gd name="connsiteX0" fmla="*/ 58830 w 2930818"/>
              <a:gd name="connsiteY0" fmla="*/ 231819 h 875763"/>
              <a:gd name="connsiteX1" fmla="*/ 921714 w 2930818"/>
              <a:gd name="connsiteY1" fmla="*/ 218941 h 875763"/>
              <a:gd name="connsiteX2" fmla="*/ 998987 w 2930818"/>
              <a:gd name="connsiteY2" fmla="*/ 193183 h 875763"/>
              <a:gd name="connsiteX3" fmla="*/ 1037624 w 2930818"/>
              <a:gd name="connsiteY3" fmla="*/ 180304 h 875763"/>
              <a:gd name="connsiteX4" fmla="*/ 1127776 w 2930818"/>
              <a:gd name="connsiteY4" fmla="*/ 154546 h 875763"/>
              <a:gd name="connsiteX5" fmla="*/ 1230807 w 2930818"/>
              <a:gd name="connsiteY5" fmla="*/ 128788 h 875763"/>
              <a:gd name="connsiteX6" fmla="*/ 1269444 w 2930818"/>
              <a:gd name="connsiteY6" fmla="*/ 103031 h 875763"/>
              <a:gd name="connsiteX7" fmla="*/ 1308080 w 2930818"/>
              <a:gd name="connsiteY7" fmla="*/ 90152 h 875763"/>
              <a:gd name="connsiteX8" fmla="*/ 1372475 w 2930818"/>
              <a:gd name="connsiteY8" fmla="*/ 64394 h 875763"/>
              <a:gd name="connsiteX9" fmla="*/ 1514142 w 2930818"/>
              <a:gd name="connsiteY9" fmla="*/ 0 h 875763"/>
              <a:gd name="connsiteX10" fmla="*/ 1552779 w 2930818"/>
              <a:gd name="connsiteY10" fmla="*/ 38636 h 875763"/>
              <a:gd name="connsiteX11" fmla="*/ 1642931 w 2930818"/>
              <a:gd name="connsiteY11" fmla="*/ 103031 h 875763"/>
              <a:gd name="connsiteX12" fmla="*/ 1694446 w 2930818"/>
              <a:gd name="connsiteY12" fmla="*/ 128788 h 875763"/>
              <a:gd name="connsiteX13" fmla="*/ 1810356 w 2930818"/>
              <a:gd name="connsiteY13" fmla="*/ 180304 h 875763"/>
              <a:gd name="connsiteX14" fmla="*/ 1848993 w 2930818"/>
              <a:gd name="connsiteY14" fmla="*/ 193183 h 875763"/>
              <a:gd name="connsiteX15" fmla="*/ 2312632 w 2930818"/>
              <a:gd name="connsiteY15" fmla="*/ 206062 h 875763"/>
              <a:gd name="connsiteX16" fmla="*/ 2647483 w 2930818"/>
              <a:gd name="connsiteY16" fmla="*/ 231819 h 875763"/>
              <a:gd name="connsiteX17" fmla="*/ 2686120 w 2930818"/>
              <a:gd name="connsiteY17" fmla="*/ 244698 h 875763"/>
              <a:gd name="connsiteX18" fmla="*/ 2917939 w 2930818"/>
              <a:gd name="connsiteY18" fmla="*/ 270456 h 875763"/>
              <a:gd name="connsiteX19" fmla="*/ 2930818 w 2930818"/>
              <a:gd name="connsiteY19" fmla="*/ 309093 h 875763"/>
              <a:gd name="connsiteX20" fmla="*/ 2866424 w 2930818"/>
              <a:gd name="connsiteY20" fmla="*/ 386366 h 875763"/>
              <a:gd name="connsiteX21" fmla="*/ 2827787 w 2930818"/>
              <a:gd name="connsiteY21" fmla="*/ 412124 h 875763"/>
              <a:gd name="connsiteX22" fmla="*/ 2776272 w 2930818"/>
              <a:gd name="connsiteY22" fmla="*/ 463639 h 875763"/>
              <a:gd name="connsiteX23" fmla="*/ 2724756 w 2930818"/>
              <a:gd name="connsiteY23" fmla="*/ 489397 h 875763"/>
              <a:gd name="connsiteX24" fmla="*/ 2673241 w 2930818"/>
              <a:gd name="connsiteY24" fmla="*/ 528033 h 875763"/>
              <a:gd name="connsiteX25" fmla="*/ 2634604 w 2930818"/>
              <a:gd name="connsiteY25" fmla="*/ 553791 h 875763"/>
              <a:gd name="connsiteX26" fmla="*/ 2595968 w 2930818"/>
              <a:gd name="connsiteY26" fmla="*/ 592428 h 875763"/>
              <a:gd name="connsiteX27" fmla="*/ 2557331 w 2930818"/>
              <a:gd name="connsiteY27" fmla="*/ 618186 h 875763"/>
              <a:gd name="connsiteX28" fmla="*/ 2505816 w 2930818"/>
              <a:gd name="connsiteY28" fmla="*/ 656822 h 875763"/>
              <a:gd name="connsiteX29" fmla="*/ 2467179 w 2930818"/>
              <a:gd name="connsiteY29" fmla="*/ 682580 h 875763"/>
              <a:gd name="connsiteX30" fmla="*/ 2415663 w 2930818"/>
              <a:gd name="connsiteY30" fmla="*/ 734095 h 875763"/>
              <a:gd name="connsiteX31" fmla="*/ 2377027 w 2930818"/>
              <a:gd name="connsiteY31" fmla="*/ 746974 h 875763"/>
              <a:gd name="connsiteX32" fmla="*/ 2351269 w 2930818"/>
              <a:gd name="connsiteY32" fmla="*/ 785611 h 875763"/>
              <a:gd name="connsiteX33" fmla="*/ 2248238 w 2930818"/>
              <a:gd name="connsiteY33" fmla="*/ 850005 h 875763"/>
              <a:gd name="connsiteX34" fmla="*/ 2170965 w 2930818"/>
              <a:gd name="connsiteY34" fmla="*/ 875763 h 875763"/>
              <a:gd name="connsiteX35" fmla="*/ 1179292 w 2930818"/>
              <a:gd name="connsiteY35" fmla="*/ 862884 h 875763"/>
              <a:gd name="connsiteX36" fmla="*/ 1140655 w 2930818"/>
              <a:gd name="connsiteY36" fmla="*/ 850005 h 875763"/>
              <a:gd name="connsiteX37" fmla="*/ 1011866 w 2930818"/>
              <a:gd name="connsiteY37" fmla="*/ 824248 h 875763"/>
              <a:gd name="connsiteX38" fmla="*/ 973230 w 2930818"/>
              <a:gd name="connsiteY38" fmla="*/ 798490 h 875763"/>
              <a:gd name="connsiteX39" fmla="*/ 870199 w 2930818"/>
              <a:gd name="connsiteY39" fmla="*/ 721217 h 875763"/>
              <a:gd name="connsiteX40" fmla="*/ 754289 w 2930818"/>
              <a:gd name="connsiteY40" fmla="*/ 682580 h 875763"/>
              <a:gd name="connsiteX41" fmla="*/ 715652 w 2930818"/>
              <a:gd name="connsiteY41" fmla="*/ 669701 h 875763"/>
              <a:gd name="connsiteX42" fmla="*/ 612621 w 2930818"/>
              <a:gd name="connsiteY42" fmla="*/ 643943 h 875763"/>
              <a:gd name="connsiteX43" fmla="*/ 573985 w 2930818"/>
              <a:gd name="connsiteY43" fmla="*/ 631064 h 875763"/>
              <a:gd name="connsiteX44" fmla="*/ 496711 w 2930818"/>
              <a:gd name="connsiteY44" fmla="*/ 618186 h 875763"/>
              <a:gd name="connsiteX45" fmla="*/ 393680 w 2930818"/>
              <a:gd name="connsiteY45" fmla="*/ 553791 h 875763"/>
              <a:gd name="connsiteX46" fmla="*/ 367923 w 2930818"/>
              <a:gd name="connsiteY46" fmla="*/ 476518 h 875763"/>
              <a:gd name="connsiteX47" fmla="*/ 329286 w 2930818"/>
              <a:gd name="connsiteY47" fmla="*/ 450760 h 875763"/>
              <a:gd name="connsiteX48" fmla="*/ 264892 w 2930818"/>
              <a:gd name="connsiteY48" fmla="*/ 437881 h 875763"/>
              <a:gd name="connsiteX49" fmla="*/ 226255 w 2930818"/>
              <a:gd name="connsiteY49" fmla="*/ 425002 h 875763"/>
              <a:gd name="connsiteX50" fmla="*/ 161861 w 2930818"/>
              <a:gd name="connsiteY50" fmla="*/ 321972 h 875763"/>
              <a:gd name="connsiteX51" fmla="*/ 84587 w 2930818"/>
              <a:gd name="connsiteY51" fmla="*/ 296214 h 875763"/>
              <a:gd name="connsiteX52" fmla="*/ 58830 w 2930818"/>
              <a:gd name="connsiteY52" fmla="*/ 231819 h 87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930818" h="875763">
                <a:moveTo>
                  <a:pt x="58830" y="231819"/>
                </a:moveTo>
                <a:cubicBezTo>
                  <a:pt x="198351" y="218940"/>
                  <a:pt x="634297" y="230752"/>
                  <a:pt x="921714" y="218941"/>
                </a:cubicBezTo>
                <a:cubicBezTo>
                  <a:pt x="948842" y="217826"/>
                  <a:pt x="973229" y="201769"/>
                  <a:pt x="998987" y="193183"/>
                </a:cubicBezTo>
                <a:lnTo>
                  <a:pt x="1037624" y="180304"/>
                </a:lnTo>
                <a:cubicBezTo>
                  <a:pt x="1130263" y="149424"/>
                  <a:pt x="1014576" y="186889"/>
                  <a:pt x="1127776" y="154546"/>
                </a:cubicBezTo>
                <a:cubicBezTo>
                  <a:pt x="1220179" y="128145"/>
                  <a:pt x="1099891" y="154972"/>
                  <a:pt x="1230807" y="128788"/>
                </a:cubicBezTo>
                <a:cubicBezTo>
                  <a:pt x="1243686" y="120202"/>
                  <a:pt x="1255600" y="109953"/>
                  <a:pt x="1269444" y="103031"/>
                </a:cubicBezTo>
                <a:cubicBezTo>
                  <a:pt x="1281586" y="96960"/>
                  <a:pt x="1295369" y="94919"/>
                  <a:pt x="1308080" y="90152"/>
                </a:cubicBezTo>
                <a:cubicBezTo>
                  <a:pt x="1329727" y="82034"/>
                  <a:pt x="1351484" y="74082"/>
                  <a:pt x="1372475" y="64394"/>
                </a:cubicBezTo>
                <a:cubicBezTo>
                  <a:pt x="1522202" y="-4710"/>
                  <a:pt x="1426863" y="29094"/>
                  <a:pt x="1514142" y="0"/>
                </a:cubicBezTo>
                <a:cubicBezTo>
                  <a:pt x="1527021" y="12879"/>
                  <a:pt x="1538950" y="26783"/>
                  <a:pt x="1552779" y="38636"/>
                </a:cubicBezTo>
                <a:cubicBezTo>
                  <a:pt x="1566603" y="50485"/>
                  <a:pt x="1622544" y="91381"/>
                  <a:pt x="1642931" y="103031"/>
                </a:cubicBezTo>
                <a:cubicBezTo>
                  <a:pt x="1659600" y="112556"/>
                  <a:pt x="1677777" y="119263"/>
                  <a:pt x="1694446" y="128788"/>
                </a:cubicBezTo>
                <a:cubicBezTo>
                  <a:pt x="1780167" y="177771"/>
                  <a:pt x="1675436" y="135330"/>
                  <a:pt x="1810356" y="180304"/>
                </a:cubicBezTo>
                <a:cubicBezTo>
                  <a:pt x="1823235" y="184597"/>
                  <a:pt x="1835423" y="192806"/>
                  <a:pt x="1848993" y="193183"/>
                </a:cubicBezTo>
                <a:lnTo>
                  <a:pt x="2312632" y="206062"/>
                </a:lnTo>
                <a:cubicBezTo>
                  <a:pt x="2424249" y="214648"/>
                  <a:pt x="2536130" y="220300"/>
                  <a:pt x="2647483" y="231819"/>
                </a:cubicBezTo>
                <a:cubicBezTo>
                  <a:pt x="2660987" y="233216"/>
                  <a:pt x="2672663" y="242904"/>
                  <a:pt x="2686120" y="244698"/>
                </a:cubicBezTo>
                <a:cubicBezTo>
                  <a:pt x="3137537" y="304888"/>
                  <a:pt x="2652857" y="226275"/>
                  <a:pt x="2917939" y="270456"/>
                </a:cubicBezTo>
                <a:cubicBezTo>
                  <a:pt x="2922232" y="283335"/>
                  <a:pt x="2930818" y="295517"/>
                  <a:pt x="2930818" y="309093"/>
                </a:cubicBezTo>
                <a:cubicBezTo>
                  <a:pt x="2930818" y="352635"/>
                  <a:pt x="2897703" y="364024"/>
                  <a:pt x="2866424" y="386366"/>
                </a:cubicBezTo>
                <a:cubicBezTo>
                  <a:pt x="2853829" y="395363"/>
                  <a:pt x="2839539" y="402051"/>
                  <a:pt x="2827787" y="412124"/>
                </a:cubicBezTo>
                <a:cubicBezTo>
                  <a:pt x="2809349" y="427928"/>
                  <a:pt x="2795700" y="449068"/>
                  <a:pt x="2776272" y="463639"/>
                </a:cubicBezTo>
                <a:cubicBezTo>
                  <a:pt x="2760913" y="475158"/>
                  <a:pt x="2741037" y="479222"/>
                  <a:pt x="2724756" y="489397"/>
                </a:cubicBezTo>
                <a:cubicBezTo>
                  <a:pt x="2706554" y="500773"/>
                  <a:pt x="2690707" y="515557"/>
                  <a:pt x="2673241" y="528033"/>
                </a:cubicBezTo>
                <a:cubicBezTo>
                  <a:pt x="2660646" y="537030"/>
                  <a:pt x="2646495" y="543882"/>
                  <a:pt x="2634604" y="553791"/>
                </a:cubicBezTo>
                <a:cubicBezTo>
                  <a:pt x="2620612" y="565451"/>
                  <a:pt x="2609960" y="580768"/>
                  <a:pt x="2595968" y="592428"/>
                </a:cubicBezTo>
                <a:cubicBezTo>
                  <a:pt x="2584077" y="602337"/>
                  <a:pt x="2569926" y="609189"/>
                  <a:pt x="2557331" y="618186"/>
                </a:cubicBezTo>
                <a:cubicBezTo>
                  <a:pt x="2539865" y="630662"/>
                  <a:pt x="2523282" y="644346"/>
                  <a:pt x="2505816" y="656822"/>
                </a:cubicBezTo>
                <a:cubicBezTo>
                  <a:pt x="2493221" y="665819"/>
                  <a:pt x="2478931" y="672507"/>
                  <a:pt x="2467179" y="682580"/>
                </a:cubicBezTo>
                <a:cubicBezTo>
                  <a:pt x="2448741" y="698384"/>
                  <a:pt x="2435424" y="719980"/>
                  <a:pt x="2415663" y="734095"/>
                </a:cubicBezTo>
                <a:cubicBezTo>
                  <a:pt x="2404616" y="741985"/>
                  <a:pt x="2389906" y="742681"/>
                  <a:pt x="2377027" y="746974"/>
                </a:cubicBezTo>
                <a:cubicBezTo>
                  <a:pt x="2368441" y="759853"/>
                  <a:pt x="2362214" y="774666"/>
                  <a:pt x="2351269" y="785611"/>
                </a:cubicBezTo>
                <a:cubicBezTo>
                  <a:pt x="2325433" y="811448"/>
                  <a:pt x="2282247" y="836401"/>
                  <a:pt x="2248238" y="850005"/>
                </a:cubicBezTo>
                <a:cubicBezTo>
                  <a:pt x="2223029" y="860089"/>
                  <a:pt x="2170965" y="875763"/>
                  <a:pt x="2170965" y="875763"/>
                </a:cubicBezTo>
                <a:lnTo>
                  <a:pt x="1179292" y="862884"/>
                </a:lnTo>
                <a:cubicBezTo>
                  <a:pt x="1165721" y="862545"/>
                  <a:pt x="1153907" y="852950"/>
                  <a:pt x="1140655" y="850005"/>
                </a:cubicBezTo>
                <a:cubicBezTo>
                  <a:pt x="856313" y="786817"/>
                  <a:pt x="1217241" y="875588"/>
                  <a:pt x="1011866" y="824248"/>
                </a:cubicBezTo>
                <a:cubicBezTo>
                  <a:pt x="998987" y="815662"/>
                  <a:pt x="985748" y="807594"/>
                  <a:pt x="973230" y="798490"/>
                </a:cubicBezTo>
                <a:cubicBezTo>
                  <a:pt x="938511" y="773240"/>
                  <a:pt x="910926" y="734793"/>
                  <a:pt x="870199" y="721217"/>
                </a:cubicBezTo>
                <a:lnTo>
                  <a:pt x="754289" y="682580"/>
                </a:lnTo>
                <a:cubicBezTo>
                  <a:pt x="741410" y="678287"/>
                  <a:pt x="728822" y="672994"/>
                  <a:pt x="715652" y="669701"/>
                </a:cubicBezTo>
                <a:cubicBezTo>
                  <a:pt x="681308" y="661115"/>
                  <a:pt x="646205" y="655138"/>
                  <a:pt x="612621" y="643943"/>
                </a:cubicBezTo>
                <a:cubicBezTo>
                  <a:pt x="599742" y="639650"/>
                  <a:pt x="587237" y="634009"/>
                  <a:pt x="573985" y="631064"/>
                </a:cubicBezTo>
                <a:cubicBezTo>
                  <a:pt x="548494" y="625399"/>
                  <a:pt x="522469" y="622479"/>
                  <a:pt x="496711" y="618186"/>
                </a:cubicBezTo>
                <a:cubicBezTo>
                  <a:pt x="432772" y="596873"/>
                  <a:pt x="418526" y="609695"/>
                  <a:pt x="393680" y="553791"/>
                </a:cubicBezTo>
                <a:cubicBezTo>
                  <a:pt x="382653" y="528980"/>
                  <a:pt x="390514" y="491579"/>
                  <a:pt x="367923" y="476518"/>
                </a:cubicBezTo>
                <a:cubicBezTo>
                  <a:pt x="355044" y="467932"/>
                  <a:pt x="343779" y="456195"/>
                  <a:pt x="329286" y="450760"/>
                </a:cubicBezTo>
                <a:cubicBezTo>
                  <a:pt x="308790" y="443074"/>
                  <a:pt x="286128" y="443190"/>
                  <a:pt x="264892" y="437881"/>
                </a:cubicBezTo>
                <a:cubicBezTo>
                  <a:pt x="251722" y="434588"/>
                  <a:pt x="239134" y="429295"/>
                  <a:pt x="226255" y="425002"/>
                </a:cubicBezTo>
                <a:cubicBezTo>
                  <a:pt x="204942" y="361062"/>
                  <a:pt x="217764" y="346818"/>
                  <a:pt x="161861" y="321972"/>
                </a:cubicBezTo>
                <a:cubicBezTo>
                  <a:pt x="137050" y="310945"/>
                  <a:pt x="84587" y="296214"/>
                  <a:pt x="84587" y="296214"/>
                </a:cubicBezTo>
                <a:cubicBezTo>
                  <a:pt x="69788" y="251818"/>
                  <a:pt x="-80691" y="244698"/>
                  <a:pt x="58830" y="231819"/>
                </a:cubicBezTo>
                <a:close/>
              </a:path>
            </a:pathLst>
          </a:cu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984124" y="5112913"/>
            <a:ext cx="2211947" cy="862884"/>
          </a:xfrm>
          <a:custGeom>
            <a:avLst/>
            <a:gdLst>
              <a:gd name="connsiteX0" fmla="*/ 103031 w 2949262"/>
              <a:gd name="connsiteY0" fmla="*/ 218941 h 862884"/>
              <a:gd name="connsiteX1" fmla="*/ 206062 w 2949262"/>
              <a:gd name="connsiteY1" fmla="*/ 321972 h 862884"/>
              <a:gd name="connsiteX2" fmla="*/ 244698 w 2949262"/>
              <a:gd name="connsiteY2" fmla="*/ 360608 h 862884"/>
              <a:gd name="connsiteX3" fmla="*/ 283335 w 2949262"/>
              <a:gd name="connsiteY3" fmla="*/ 386366 h 862884"/>
              <a:gd name="connsiteX4" fmla="*/ 373487 w 2949262"/>
              <a:gd name="connsiteY4" fmla="*/ 437881 h 862884"/>
              <a:gd name="connsiteX5" fmla="*/ 412124 w 2949262"/>
              <a:gd name="connsiteY5" fmla="*/ 489397 h 862884"/>
              <a:gd name="connsiteX6" fmla="*/ 476518 w 2949262"/>
              <a:gd name="connsiteY6" fmla="*/ 579549 h 862884"/>
              <a:gd name="connsiteX7" fmla="*/ 540912 w 2949262"/>
              <a:gd name="connsiteY7" fmla="*/ 631064 h 862884"/>
              <a:gd name="connsiteX8" fmla="*/ 579549 w 2949262"/>
              <a:gd name="connsiteY8" fmla="*/ 669701 h 862884"/>
              <a:gd name="connsiteX9" fmla="*/ 656822 w 2949262"/>
              <a:gd name="connsiteY9" fmla="*/ 695459 h 862884"/>
              <a:gd name="connsiteX10" fmla="*/ 759853 w 2949262"/>
              <a:gd name="connsiteY10" fmla="*/ 746974 h 862884"/>
              <a:gd name="connsiteX11" fmla="*/ 811369 w 2949262"/>
              <a:gd name="connsiteY11" fmla="*/ 785611 h 862884"/>
              <a:gd name="connsiteX12" fmla="*/ 850005 w 2949262"/>
              <a:gd name="connsiteY12" fmla="*/ 798490 h 862884"/>
              <a:gd name="connsiteX13" fmla="*/ 1313645 w 2949262"/>
              <a:gd name="connsiteY13" fmla="*/ 837126 h 862884"/>
              <a:gd name="connsiteX14" fmla="*/ 1442433 w 2949262"/>
              <a:gd name="connsiteY14" fmla="*/ 850005 h 862884"/>
              <a:gd name="connsiteX15" fmla="*/ 1481070 w 2949262"/>
              <a:gd name="connsiteY15" fmla="*/ 862884 h 862884"/>
              <a:gd name="connsiteX16" fmla="*/ 1828800 w 2949262"/>
              <a:gd name="connsiteY16" fmla="*/ 837126 h 862884"/>
              <a:gd name="connsiteX17" fmla="*/ 1918952 w 2949262"/>
              <a:gd name="connsiteY17" fmla="*/ 811369 h 862884"/>
              <a:gd name="connsiteX18" fmla="*/ 2009104 w 2949262"/>
              <a:gd name="connsiteY18" fmla="*/ 785611 h 862884"/>
              <a:gd name="connsiteX19" fmla="*/ 2137893 w 2949262"/>
              <a:gd name="connsiteY19" fmla="*/ 592428 h 862884"/>
              <a:gd name="connsiteX20" fmla="*/ 2163650 w 2949262"/>
              <a:gd name="connsiteY20" fmla="*/ 476518 h 862884"/>
              <a:gd name="connsiteX21" fmla="*/ 2253802 w 2949262"/>
              <a:gd name="connsiteY21" fmla="*/ 502276 h 862884"/>
              <a:gd name="connsiteX22" fmla="*/ 2279560 w 2949262"/>
              <a:gd name="connsiteY22" fmla="*/ 540912 h 862884"/>
              <a:gd name="connsiteX23" fmla="*/ 2292439 w 2949262"/>
              <a:gd name="connsiteY23" fmla="*/ 579549 h 862884"/>
              <a:gd name="connsiteX24" fmla="*/ 2446986 w 2949262"/>
              <a:gd name="connsiteY24" fmla="*/ 592428 h 862884"/>
              <a:gd name="connsiteX25" fmla="*/ 2511380 w 2949262"/>
              <a:gd name="connsiteY25" fmla="*/ 579549 h 862884"/>
              <a:gd name="connsiteX26" fmla="*/ 2601532 w 2949262"/>
              <a:gd name="connsiteY26" fmla="*/ 502276 h 862884"/>
              <a:gd name="connsiteX27" fmla="*/ 2640169 w 2949262"/>
              <a:gd name="connsiteY27" fmla="*/ 463639 h 862884"/>
              <a:gd name="connsiteX28" fmla="*/ 2794715 w 2949262"/>
              <a:gd name="connsiteY28" fmla="*/ 334850 h 862884"/>
              <a:gd name="connsiteX29" fmla="*/ 2884867 w 2949262"/>
              <a:gd name="connsiteY29" fmla="*/ 206062 h 862884"/>
              <a:gd name="connsiteX30" fmla="*/ 2923504 w 2949262"/>
              <a:gd name="connsiteY30" fmla="*/ 154546 h 862884"/>
              <a:gd name="connsiteX31" fmla="*/ 2936383 w 2949262"/>
              <a:gd name="connsiteY31" fmla="*/ 90152 h 862884"/>
              <a:gd name="connsiteX32" fmla="*/ 2949262 w 2949262"/>
              <a:gd name="connsiteY32" fmla="*/ 51515 h 862884"/>
              <a:gd name="connsiteX33" fmla="*/ 2910625 w 2949262"/>
              <a:gd name="connsiteY33" fmla="*/ 12879 h 862884"/>
              <a:gd name="connsiteX34" fmla="*/ 2871988 w 2949262"/>
              <a:gd name="connsiteY34" fmla="*/ 0 h 862884"/>
              <a:gd name="connsiteX35" fmla="*/ 2627290 w 2949262"/>
              <a:gd name="connsiteY35" fmla="*/ 12879 h 862884"/>
              <a:gd name="connsiteX36" fmla="*/ 2562895 w 2949262"/>
              <a:gd name="connsiteY36" fmla="*/ 25757 h 862884"/>
              <a:gd name="connsiteX37" fmla="*/ 2511380 w 2949262"/>
              <a:gd name="connsiteY37" fmla="*/ 38636 h 862884"/>
              <a:gd name="connsiteX38" fmla="*/ 2382591 w 2949262"/>
              <a:gd name="connsiteY38" fmla="*/ 51515 h 862884"/>
              <a:gd name="connsiteX39" fmla="*/ 2343955 w 2949262"/>
              <a:gd name="connsiteY39" fmla="*/ 77273 h 862884"/>
              <a:gd name="connsiteX40" fmla="*/ 2292439 w 2949262"/>
              <a:gd name="connsiteY40" fmla="*/ 90152 h 862884"/>
              <a:gd name="connsiteX41" fmla="*/ 2253802 w 2949262"/>
              <a:gd name="connsiteY41" fmla="*/ 103031 h 862884"/>
              <a:gd name="connsiteX42" fmla="*/ 2228045 w 2949262"/>
              <a:gd name="connsiteY42" fmla="*/ 141667 h 862884"/>
              <a:gd name="connsiteX43" fmla="*/ 2176529 w 2949262"/>
              <a:gd name="connsiteY43" fmla="*/ 167425 h 862884"/>
              <a:gd name="connsiteX44" fmla="*/ 2047740 w 2949262"/>
              <a:gd name="connsiteY44" fmla="*/ 218941 h 862884"/>
              <a:gd name="connsiteX45" fmla="*/ 1970467 w 2949262"/>
              <a:gd name="connsiteY45" fmla="*/ 283335 h 862884"/>
              <a:gd name="connsiteX46" fmla="*/ 1893194 w 2949262"/>
              <a:gd name="connsiteY46" fmla="*/ 321972 h 862884"/>
              <a:gd name="connsiteX47" fmla="*/ 1352281 w 2949262"/>
              <a:gd name="connsiteY47" fmla="*/ 334850 h 862884"/>
              <a:gd name="connsiteX48" fmla="*/ 1300766 w 2949262"/>
              <a:gd name="connsiteY48" fmla="*/ 321972 h 862884"/>
              <a:gd name="connsiteX49" fmla="*/ 1262129 w 2949262"/>
              <a:gd name="connsiteY49" fmla="*/ 309093 h 862884"/>
              <a:gd name="connsiteX50" fmla="*/ 1094704 w 2949262"/>
              <a:gd name="connsiteY50" fmla="*/ 270456 h 862884"/>
              <a:gd name="connsiteX51" fmla="*/ 1043188 w 2949262"/>
              <a:gd name="connsiteY51" fmla="*/ 180304 h 862884"/>
              <a:gd name="connsiteX52" fmla="*/ 953036 w 2949262"/>
              <a:gd name="connsiteY52" fmla="*/ 141667 h 862884"/>
              <a:gd name="connsiteX53" fmla="*/ 785611 w 2949262"/>
              <a:gd name="connsiteY53" fmla="*/ 154546 h 862884"/>
              <a:gd name="connsiteX54" fmla="*/ 708338 w 2949262"/>
              <a:gd name="connsiteY54" fmla="*/ 257577 h 862884"/>
              <a:gd name="connsiteX55" fmla="*/ 656822 w 2949262"/>
              <a:gd name="connsiteY55" fmla="*/ 270456 h 862884"/>
              <a:gd name="connsiteX56" fmla="*/ 437881 w 2949262"/>
              <a:gd name="connsiteY56" fmla="*/ 244698 h 862884"/>
              <a:gd name="connsiteX57" fmla="*/ 399245 w 2949262"/>
              <a:gd name="connsiteY57" fmla="*/ 218941 h 862884"/>
              <a:gd name="connsiteX58" fmla="*/ 360608 w 2949262"/>
              <a:gd name="connsiteY58" fmla="*/ 206062 h 862884"/>
              <a:gd name="connsiteX59" fmla="*/ 0 w 2949262"/>
              <a:gd name="connsiteY59" fmla="*/ 218941 h 86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49262" h="862884">
                <a:moveTo>
                  <a:pt x="103031" y="218941"/>
                </a:moveTo>
                <a:cubicBezTo>
                  <a:pt x="242843" y="386716"/>
                  <a:pt x="109285" y="241325"/>
                  <a:pt x="206062" y="321972"/>
                </a:cubicBezTo>
                <a:cubicBezTo>
                  <a:pt x="220054" y="333632"/>
                  <a:pt x="230706" y="348948"/>
                  <a:pt x="244698" y="360608"/>
                </a:cubicBezTo>
                <a:cubicBezTo>
                  <a:pt x="256589" y="370517"/>
                  <a:pt x="270740" y="377369"/>
                  <a:pt x="283335" y="386366"/>
                </a:cubicBezTo>
                <a:cubicBezTo>
                  <a:pt x="351558" y="435097"/>
                  <a:pt x="310789" y="416982"/>
                  <a:pt x="373487" y="437881"/>
                </a:cubicBezTo>
                <a:cubicBezTo>
                  <a:pt x="386366" y="455053"/>
                  <a:pt x="399648" y="471930"/>
                  <a:pt x="412124" y="489397"/>
                </a:cubicBezTo>
                <a:cubicBezTo>
                  <a:pt x="430407" y="514994"/>
                  <a:pt x="455471" y="558502"/>
                  <a:pt x="476518" y="579549"/>
                </a:cubicBezTo>
                <a:cubicBezTo>
                  <a:pt x="495955" y="598986"/>
                  <a:pt x="520225" y="612963"/>
                  <a:pt x="540912" y="631064"/>
                </a:cubicBezTo>
                <a:cubicBezTo>
                  <a:pt x="554619" y="643058"/>
                  <a:pt x="563627" y="660856"/>
                  <a:pt x="579549" y="669701"/>
                </a:cubicBezTo>
                <a:cubicBezTo>
                  <a:pt x="603283" y="682887"/>
                  <a:pt x="631064" y="686873"/>
                  <a:pt x="656822" y="695459"/>
                </a:cubicBezTo>
                <a:cubicBezTo>
                  <a:pt x="741053" y="779687"/>
                  <a:pt x="641406" y="694330"/>
                  <a:pt x="759853" y="746974"/>
                </a:cubicBezTo>
                <a:cubicBezTo>
                  <a:pt x="779468" y="755692"/>
                  <a:pt x="792732" y="774961"/>
                  <a:pt x="811369" y="785611"/>
                </a:cubicBezTo>
                <a:cubicBezTo>
                  <a:pt x="823156" y="792346"/>
                  <a:pt x="837527" y="793142"/>
                  <a:pt x="850005" y="798490"/>
                </a:cubicBezTo>
                <a:cubicBezTo>
                  <a:pt x="1055811" y="886694"/>
                  <a:pt x="657839" y="816633"/>
                  <a:pt x="1313645" y="837126"/>
                </a:cubicBezTo>
                <a:cubicBezTo>
                  <a:pt x="1356574" y="841419"/>
                  <a:pt x="1399791" y="843445"/>
                  <a:pt x="1442433" y="850005"/>
                </a:cubicBezTo>
                <a:cubicBezTo>
                  <a:pt x="1455851" y="852069"/>
                  <a:pt x="1467494" y="862884"/>
                  <a:pt x="1481070" y="862884"/>
                </a:cubicBezTo>
                <a:cubicBezTo>
                  <a:pt x="1616387" y="862884"/>
                  <a:pt x="1703941" y="850999"/>
                  <a:pt x="1828800" y="837126"/>
                </a:cubicBezTo>
                <a:cubicBezTo>
                  <a:pt x="1921455" y="806243"/>
                  <a:pt x="1805727" y="843719"/>
                  <a:pt x="1918952" y="811369"/>
                </a:cubicBezTo>
                <a:cubicBezTo>
                  <a:pt x="2048286" y="774416"/>
                  <a:pt x="1848054" y="825873"/>
                  <a:pt x="2009104" y="785611"/>
                </a:cubicBezTo>
                <a:cubicBezTo>
                  <a:pt x="2060246" y="717422"/>
                  <a:pt x="2102888" y="669439"/>
                  <a:pt x="2137893" y="592428"/>
                </a:cubicBezTo>
                <a:cubicBezTo>
                  <a:pt x="2144386" y="578143"/>
                  <a:pt x="2161761" y="485963"/>
                  <a:pt x="2163650" y="476518"/>
                </a:cubicBezTo>
                <a:cubicBezTo>
                  <a:pt x="2167016" y="477360"/>
                  <a:pt x="2245403" y="495557"/>
                  <a:pt x="2253802" y="502276"/>
                </a:cubicBezTo>
                <a:cubicBezTo>
                  <a:pt x="2265889" y="511945"/>
                  <a:pt x="2270974" y="528033"/>
                  <a:pt x="2279560" y="540912"/>
                </a:cubicBezTo>
                <a:cubicBezTo>
                  <a:pt x="2283853" y="553791"/>
                  <a:pt x="2283958" y="568948"/>
                  <a:pt x="2292439" y="579549"/>
                </a:cubicBezTo>
                <a:cubicBezTo>
                  <a:pt x="2332502" y="629628"/>
                  <a:pt x="2393345" y="600091"/>
                  <a:pt x="2446986" y="592428"/>
                </a:cubicBezTo>
                <a:cubicBezTo>
                  <a:pt x="2468656" y="589332"/>
                  <a:pt x="2489915" y="583842"/>
                  <a:pt x="2511380" y="579549"/>
                </a:cubicBezTo>
                <a:cubicBezTo>
                  <a:pt x="2666150" y="424776"/>
                  <a:pt x="2483852" y="600341"/>
                  <a:pt x="2601532" y="502276"/>
                </a:cubicBezTo>
                <a:cubicBezTo>
                  <a:pt x="2615524" y="490616"/>
                  <a:pt x="2625792" y="474821"/>
                  <a:pt x="2640169" y="463639"/>
                </a:cubicBezTo>
                <a:cubicBezTo>
                  <a:pt x="2688584" y="425983"/>
                  <a:pt x="2765175" y="393929"/>
                  <a:pt x="2794715" y="334850"/>
                </a:cubicBezTo>
                <a:cubicBezTo>
                  <a:pt x="2853153" y="217975"/>
                  <a:pt x="2814282" y="253118"/>
                  <a:pt x="2884867" y="206062"/>
                </a:cubicBezTo>
                <a:cubicBezTo>
                  <a:pt x="2897746" y="188890"/>
                  <a:pt x="2914786" y="174161"/>
                  <a:pt x="2923504" y="154546"/>
                </a:cubicBezTo>
                <a:cubicBezTo>
                  <a:pt x="2932394" y="134543"/>
                  <a:pt x="2931074" y="111388"/>
                  <a:pt x="2936383" y="90152"/>
                </a:cubicBezTo>
                <a:cubicBezTo>
                  <a:pt x="2939676" y="76982"/>
                  <a:pt x="2944969" y="64394"/>
                  <a:pt x="2949262" y="51515"/>
                </a:cubicBezTo>
                <a:cubicBezTo>
                  <a:pt x="2936383" y="38636"/>
                  <a:pt x="2925780" y="22982"/>
                  <a:pt x="2910625" y="12879"/>
                </a:cubicBezTo>
                <a:cubicBezTo>
                  <a:pt x="2899329" y="5349"/>
                  <a:pt x="2885564" y="0"/>
                  <a:pt x="2871988" y="0"/>
                </a:cubicBezTo>
                <a:cubicBezTo>
                  <a:pt x="2790309" y="0"/>
                  <a:pt x="2708856" y="8586"/>
                  <a:pt x="2627290" y="12879"/>
                </a:cubicBezTo>
                <a:cubicBezTo>
                  <a:pt x="2605825" y="17172"/>
                  <a:pt x="2584264" y="21009"/>
                  <a:pt x="2562895" y="25757"/>
                </a:cubicBezTo>
                <a:cubicBezTo>
                  <a:pt x="2545616" y="29597"/>
                  <a:pt x="2528902" y="36133"/>
                  <a:pt x="2511380" y="38636"/>
                </a:cubicBezTo>
                <a:cubicBezTo>
                  <a:pt x="2468670" y="44738"/>
                  <a:pt x="2425521" y="47222"/>
                  <a:pt x="2382591" y="51515"/>
                </a:cubicBezTo>
                <a:cubicBezTo>
                  <a:pt x="2369712" y="60101"/>
                  <a:pt x="2358182" y="71176"/>
                  <a:pt x="2343955" y="77273"/>
                </a:cubicBezTo>
                <a:cubicBezTo>
                  <a:pt x="2327686" y="84246"/>
                  <a:pt x="2309458" y="85289"/>
                  <a:pt x="2292439" y="90152"/>
                </a:cubicBezTo>
                <a:cubicBezTo>
                  <a:pt x="2279386" y="93882"/>
                  <a:pt x="2266681" y="98738"/>
                  <a:pt x="2253802" y="103031"/>
                </a:cubicBezTo>
                <a:cubicBezTo>
                  <a:pt x="2245216" y="115910"/>
                  <a:pt x="2239936" y="131758"/>
                  <a:pt x="2228045" y="141667"/>
                </a:cubicBezTo>
                <a:cubicBezTo>
                  <a:pt x="2213296" y="153958"/>
                  <a:pt x="2193312" y="158101"/>
                  <a:pt x="2176529" y="167425"/>
                </a:cubicBezTo>
                <a:cubicBezTo>
                  <a:pt x="2082968" y="219404"/>
                  <a:pt x="2145772" y="199335"/>
                  <a:pt x="2047740" y="218941"/>
                </a:cubicBezTo>
                <a:cubicBezTo>
                  <a:pt x="1937227" y="274196"/>
                  <a:pt x="2043279" y="210522"/>
                  <a:pt x="1970467" y="283335"/>
                </a:cubicBezTo>
                <a:cubicBezTo>
                  <a:pt x="1956332" y="297470"/>
                  <a:pt x="1915118" y="320998"/>
                  <a:pt x="1893194" y="321972"/>
                </a:cubicBezTo>
                <a:cubicBezTo>
                  <a:pt x="1713016" y="329980"/>
                  <a:pt x="1532585" y="330557"/>
                  <a:pt x="1352281" y="334850"/>
                </a:cubicBezTo>
                <a:cubicBezTo>
                  <a:pt x="1335109" y="330557"/>
                  <a:pt x="1317785" y="326834"/>
                  <a:pt x="1300766" y="321972"/>
                </a:cubicBezTo>
                <a:cubicBezTo>
                  <a:pt x="1287713" y="318243"/>
                  <a:pt x="1275357" y="312146"/>
                  <a:pt x="1262129" y="309093"/>
                </a:cubicBezTo>
                <a:cubicBezTo>
                  <a:pt x="1077401" y="266463"/>
                  <a:pt x="1188091" y="301586"/>
                  <a:pt x="1094704" y="270456"/>
                </a:cubicBezTo>
                <a:cubicBezTo>
                  <a:pt x="1087828" y="256705"/>
                  <a:pt x="1058791" y="193306"/>
                  <a:pt x="1043188" y="180304"/>
                </a:cubicBezTo>
                <a:cubicBezTo>
                  <a:pt x="1021968" y="162621"/>
                  <a:pt x="979878" y="150614"/>
                  <a:pt x="953036" y="141667"/>
                </a:cubicBezTo>
                <a:cubicBezTo>
                  <a:pt x="897228" y="145960"/>
                  <a:pt x="836196" y="130585"/>
                  <a:pt x="785611" y="154546"/>
                </a:cubicBezTo>
                <a:cubicBezTo>
                  <a:pt x="746814" y="172924"/>
                  <a:pt x="749986" y="247165"/>
                  <a:pt x="708338" y="257577"/>
                </a:cubicBezTo>
                <a:lnTo>
                  <a:pt x="656822" y="270456"/>
                </a:lnTo>
                <a:cubicBezTo>
                  <a:pt x="583842" y="261870"/>
                  <a:pt x="509938" y="259109"/>
                  <a:pt x="437881" y="244698"/>
                </a:cubicBezTo>
                <a:cubicBezTo>
                  <a:pt x="422703" y="241663"/>
                  <a:pt x="413089" y="225863"/>
                  <a:pt x="399245" y="218941"/>
                </a:cubicBezTo>
                <a:cubicBezTo>
                  <a:pt x="387103" y="212870"/>
                  <a:pt x="373487" y="210355"/>
                  <a:pt x="360608" y="206062"/>
                </a:cubicBezTo>
                <a:lnTo>
                  <a:pt x="0" y="218941"/>
                </a:ln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863992" y="4758744"/>
            <a:ext cx="2452211" cy="708338"/>
          </a:xfrm>
          <a:custGeom>
            <a:avLst/>
            <a:gdLst>
              <a:gd name="connsiteX0" fmla="*/ 38636 w 3269614"/>
              <a:gd name="connsiteY0" fmla="*/ 51515 h 708338"/>
              <a:gd name="connsiteX1" fmla="*/ 51515 w 3269614"/>
              <a:gd name="connsiteY1" fmla="*/ 244699 h 708338"/>
              <a:gd name="connsiteX2" fmla="*/ 64394 w 3269614"/>
              <a:gd name="connsiteY2" fmla="*/ 296214 h 708338"/>
              <a:gd name="connsiteX3" fmla="*/ 103031 w 3269614"/>
              <a:gd name="connsiteY3" fmla="*/ 450761 h 708338"/>
              <a:gd name="connsiteX4" fmla="*/ 115910 w 3269614"/>
              <a:gd name="connsiteY4" fmla="*/ 489397 h 708338"/>
              <a:gd name="connsiteX5" fmla="*/ 206062 w 3269614"/>
              <a:gd name="connsiteY5" fmla="*/ 579549 h 708338"/>
              <a:gd name="connsiteX6" fmla="*/ 515155 w 3269614"/>
              <a:gd name="connsiteY6" fmla="*/ 605307 h 708338"/>
              <a:gd name="connsiteX7" fmla="*/ 553791 w 3269614"/>
              <a:gd name="connsiteY7" fmla="*/ 618186 h 708338"/>
              <a:gd name="connsiteX8" fmla="*/ 631065 w 3269614"/>
              <a:gd name="connsiteY8" fmla="*/ 631065 h 708338"/>
              <a:gd name="connsiteX9" fmla="*/ 682580 w 3269614"/>
              <a:gd name="connsiteY9" fmla="*/ 643944 h 708338"/>
              <a:gd name="connsiteX10" fmla="*/ 759853 w 3269614"/>
              <a:gd name="connsiteY10" fmla="*/ 631065 h 708338"/>
              <a:gd name="connsiteX11" fmla="*/ 837127 w 3269614"/>
              <a:gd name="connsiteY11" fmla="*/ 605307 h 708338"/>
              <a:gd name="connsiteX12" fmla="*/ 875763 w 3269614"/>
              <a:gd name="connsiteY12" fmla="*/ 579549 h 708338"/>
              <a:gd name="connsiteX13" fmla="*/ 1210614 w 3269614"/>
              <a:gd name="connsiteY13" fmla="*/ 579549 h 708338"/>
              <a:gd name="connsiteX14" fmla="*/ 1287887 w 3269614"/>
              <a:gd name="connsiteY14" fmla="*/ 618186 h 708338"/>
              <a:gd name="connsiteX15" fmla="*/ 1390918 w 3269614"/>
              <a:gd name="connsiteY15" fmla="*/ 643944 h 708338"/>
              <a:gd name="connsiteX16" fmla="*/ 1493949 w 3269614"/>
              <a:gd name="connsiteY16" fmla="*/ 669701 h 708338"/>
              <a:gd name="connsiteX17" fmla="*/ 1545465 w 3269614"/>
              <a:gd name="connsiteY17" fmla="*/ 682580 h 708338"/>
              <a:gd name="connsiteX18" fmla="*/ 1841679 w 3269614"/>
              <a:gd name="connsiteY18" fmla="*/ 708338 h 708338"/>
              <a:gd name="connsiteX19" fmla="*/ 2021983 w 3269614"/>
              <a:gd name="connsiteY19" fmla="*/ 695459 h 708338"/>
              <a:gd name="connsiteX20" fmla="*/ 2150772 w 3269614"/>
              <a:gd name="connsiteY20" fmla="*/ 656823 h 708338"/>
              <a:gd name="connsiteX21" fmla="*/ 2228045 w 3269614"/>
              <a:gd name="connsiteY21" fmla="*/ 618186 h 708338"/>
              <a:gd name="connsiteX22" fmla="*/ 2305318 w 3269614"/>
              <a:gd name="connsiteY22" fmla="*/ 592428 h 708338"/>
              <a:gd name="connsiteX23" fmla="*/ 2343955 w 3269614"/>
              <a:gd name="connsiteY23" fmla="*/ 540913 h 708338"/>
              <a:gd name="connsiteX24" fmla="*/ 2369713 w 3269614"/>
              <a:gd name="connsiteY24" fmla="*/ 502276 h 708338"/>
              <a:gd name="connsiteX25" fmla="*/ 2446986 w 3269614"/>
              <a:gd name="connsiteY25" fmla="*/ 476518 h 708338"/>
              <a:gd name="connsiteX26" fmla="*/ 2485622 w 3269614"/>
              <a:gd name="connsiteY26" fmla="*/ 463639 h 708338"/>
              <a:gd name="connsiteX27" fmla="*/ 2691684 w 3269614"/>
              <a:gd name="connsiteY27" fmla="*/ 476518 h 708338"/>
              <a:gd name="connsiteX28" fmla="*/ 2717442 w 3269614"/>
              <a:gd name="connsiteY28" fmla="*/ 528034 h 708338"/>
              <a:gd name="connsiteX29" fmla="*/ 2756079 w 3269614"/>
              <a:gd name="connsiteY29" fmla="*/ 540913 h 708338"/>
              <a:gd name="connsiteX30" fmla="*/ 3232597 w 3269614"/>
              <a:gd name="connsiteY30" fmla="*/ 489397 h 708338"/>
              <a:gd name="connsiteX31" fmla="*/ 3245476 w 3269614"/>
              <a:gd name="connsiteY31" fmla="*/ 450761 h 708338"/>
              <a:gd name="connsiteX32" fmla="*/ 3232597 w 3269614"/>
              <a:gd name="connsiteY32" fmla="*/ 128789 h 708338"/>
              <a:gd name="connsiteX33" fmla="*/ 2859110 w 3269614"/>
              <a:gd name="connsiteY33" fmla="*/ 154546 h 708338"/>
              <a:gd name="connsiteX34" fmla="*/ 2756079 w 3269614"/>
              <a:gd name="connsiteY34" fmla="*/ 167425 h 708338"/>
              <a:gd name="connsiteX35" fmla="*/ 2524259 w 3269614"/>
              <a:gd name="connsiteY35" fmla="*/ 154546 h 708338"/>
              <a:gd name="connsiteX36" fmla="*/ 2485622 w 3269614"/>
              <a:gd name="connsiteY36" fmla="*/ 141668 h 708338"/>
              <a:gd name="connsiteX37" fmla="*/ 2382591 w 3269614"/>
              <a:gd name="connsiteY37" fmla="*/ 115910 h 708338"/>
              <a:gd name="connsiteX38" fmla="*/ 2305318 w 3269614"/>
              <a:gd name="connsiteY38" fmla="*/ 38637 h 708338"/>
              <a:gd name="connsiteX39" fmla="*/ 2266682 w 3269614"/>
              <a:gd name="connsiteY39" fmla="*/ 12879 h 708338"/>
              <a:gd name="connsiteX40" fmla="*/ 2150772 w 3269614"/>
              <a:gd name="connsiteY40" fmla="*/ 0 h 708338"/>
              <a:gd name="connsiteX41" fmla="*/ 2073498 w 3269614"/>
              <a:gd name="connsiteY41" fmla="*/ 25758 h 708338"/>
              <a:gd name="connsiteX42" fmla="*/ 2034862 w 3269614"/>
              <a:gd name="connsiteY42" fmla="*/ 51515 h 708338"/>
              <a:gd name="connsiteX43" fmla="*/ 1944710 w 3269614"/>
              <a:gd name="connsiteY43" fmla="*/ 115910 h 708338"/>
              <a:gd name="connsiteX44" fmla="*/ 1906073 w 3269614"/>
              <a:gd name="connsiteY44" fmla="*/ 128789 h 708338"/>
              <a:gd name="connsiteX45" fmla="*/ 1815921 w 3269614"/>
              <a:gd name="connsiteY45" fmla="*/ 193183 h 708338"/>
              <a:gd name="connsiteX46" fmla="*/ 1468191 w 3269614"/>
              <a:gd name="connsiteY46" fmla="*/ 231820 h 708338"/>
              <a:gd name="connsiteX47" fmla="*/ 1339403 w 3269614"/>
              <a:gd name="connsiteY47" fmla="*/ 218941 h 708338"/>
              <a:gd name="connsiteX48" fmla="*/ 1275008 w 3269614"/>
              <a:gd name="connsiteY48" fmla="*/ 206062 h 708338"/>
              <a:gd name="connsiteX49" fmla="*/ 965915 w 3269614"/>
              <a:gd name="connsiteY49" fmla="*/ 218941 h 708338"/>
              <a:gd name="connsiteX50" fmla="*/ 695459 w 3269614"/>
              <a:gd name="connsiteY50" fmla="*/ 206062 h 708338"/>
              <a:gd name="connsiteX51" fmla="*/ 656822 w 3269614"/>
              <a:gd name="connsiteY51" fmla="*/ 167425 h 708338"/>
              <a:gd name="connsiteX52" fmla="*/ 528034 w 3269614"/>
              <a:gd name="connsiteY52" fmla="*/ 154546 h 708338"/>
              <a:gd name="connsiteX53" fmla="*/ 463639 w 3269614"/>
              <a:gd name="connsiteY53" fmla="*/ 141668 h 708338"/>
              <a:gd name="connsiteX54" fmla="*/ 360608 w 3269614"/>
              <a:gd name="connsiteY54" fmla="*/ 154546 h 708338"/>
              <a:gd name="connsiteX55" fmla="*/ 283335 w 3269614"/>
              <a:gd name="connsiteY55" fmla="*/ 167425 h 708338"/>
              <a:gd name="connsiteX56" fmla="*/ 167425 w 3269614"/>
              <a:gd name="connsiteY56" fmla="*/ 180304 h 708338"/>
              <a:gd name="connsiteX57" fmla="*/ 128789 w 3269614"/>
              <a:gd name="connsiteY57" fmla="*/ 206062 h 708338"/>
              <a:gd name="connsiteX58" fmla="*/ 90152 w 3269614"/>
              <a:gd name="connsiteY58" fmla="*/ 218941 h 708338"/>
              <a:gd name="connsiteX59" fmla="*/ 77273 w 3269614"/>
              <a:gd name="connsiteY59" fmla="*/ 257577 h 708338"/>
              <a:gd name="connsiteX60" fmla="*/ 0 w 3269614"/>
              <a:gd name="connsiteY60" fmla="*/ 270456 h 7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69614" h="708338">
                <a:moveTo>
                  <a:pt x="38636" y="51515"/>
                </a:moveTo>
                <a:cubicBezTo>
                  <a:pt x="42929" y="115910"/>
                  <a:pt x="44759" y="180516"/>
                  <a:pt x="51515" y="244699"/>
                </a:cubicBezTo>
                <a:cubicBezTo>
                  <a:pt x="53368" y="262302"/>
                  <a:pt x="60923" y="278858"/>
                  <a:pt x="64394" y="296214"/>
                </a:cubicBezTo>
                <a:cubicBezTo>
                  <a:pt x="90408" y="426281"/>
                  <a:pt x="59999" y="321667"/>
                  <a:pt x="103031" y="450761"/>
                </a:cubicBezTo>
                <a:lnTo>
                  <a:pt x="115910" y="489397"/>
                </a:lnTo>
                <a:cubicBezTo>
                  <a:pt x="130684" y="533719"/>
                  <a:pt x="135495" y="574508"/>
                  <a:pt x="206062" y="579549"/>
                </a:cubicBezTo>
                <a:cubicBezTo>
                  <a:pt x="429400" y="595502"/>
                  <a:pt x="326411" y="586432"/>
                  <a:pt x="515155" y="605307"/>
                </a:cubicBezTo>
                <a:cubicBezTo>
                  <a:pt x="528034" y="609600"/>
                  <a:pt x="540539" y="615241"/>
                  <a:pt x="553791" y="618186"/>
                </a:cubicBezTo>
                <a:cubicBezTo>
                  <a:pt x="579282" y="623851"/>
                  <a:pt x="605459" y="625944"/>
                  <a:pt x="631065" y="631065"/>
                </a:cubicBezTo>
                <a:cubicBezTo>
                  <a:pt x="648421" y="634536"/>
                  <a:pt x="665408" y="639651"/>
                  <a:pt x="682580" y="643944"/>
                </a:cubicBezTo>
                <a:cubicBezTo>
                  <a:pt x="708338" y="639651"/>
                  <a:pt x="734520" y="637398"/>
                  <a:pt x="759853" y="631065"/>
                </a:cubicBezTo>
                <a:cubicBezTo>
                  <a:pt x="786194" y="624480"/>
                  <a:pt x="837127" y="605307"/>
                  <a:pt x="837127" y="605307"/>
                </a:cubicBezTo>
                <a:cubicBezTo>
                  <a:pt x="850006" y="596721"/>
                  <a:pt x="861919" y="586471"/>
                  <a:pt x="875763" y="579549"/>
                </a:cubicBezTo>
                <a:cubicBezTo>
                  <a:pt x="967557" y="533651"/>
                  <a:pt x="1196426" y="578932"/>
                  <a:pt x="1210614" y="579549"/>
                </a:cubicBezTo>
                <a:cubicBezTo>
                  <a:pt x="1307730" y="611921"/>
                  <a:pt x="1188023" y="568253"/>
                  <a:pt x="1287887" y="618186"/>
                </a:cubicBezTo>
                <a:cubicBezTo>
                  <a:pt x="1316023" y="632254"/>
                  <a:pt x="1363628" y="637646"/>
                  <a:pt x="1390918" y="643944"/>
                </a:cubicBezTo>
                <a:cubicBezTo>
                  <a:pt x="1425412" y="651904"/>
                  <a:pt x="1459605" y="661115"/>
                  <a:pt x="1493949" y="669701"/>
                </a:cubicBezTo>
                <a:cubicBezTo>
                  <a:pt x="1511121" y="673994"/>
                  <a:pt x="1527831" y="681047"/>
                  <a:pt x="1545465" y="682580"/>
                </a:cubicBezTo>
                <a:lnTo>
                  <a:pt x="1841679" y="708338"/>
                </a:lnTo>
                <a:cubicBezTo>
                  <a:pt x="1901780" y="704045"/>
                  <a:pt x="1962097" y="702113"/>
                  <a:pt x="2021983" y="695459"/>
                </a:cubicBezTo>
                <a:cubicBezTo>
                  <a:pt x="2051174" y="692216"/>
                  <a:pt x="2131355" y="663295"/>
                  <a:pt x="2150772" y="656823"/>
                </a:cubicBezTo>
                <a:cubicBezTo>
                  <a:pt x="2291661" y="609861"/>
                  <a:pt x="2078266" y="684755"/>
                  <a:pt x="2228045" y="618186"/>
                </a:cubicBezTo>
                <a:cubicBezTo>
                  <a:pt x="2252856" y="607159"/>
                  <a:pt x="2305318" y="592428"/>
                  <a:pt x="2305318" y="592428"/>
                </a:cubicBezTo>
                <a:cubicBezTo>
                  <a:pt x="2318197" y="575256"/>
                  <a:pt x="2331479" y="558380"/>
                  <a:pt x="2343955" y="540913"/>
                </a:cubicBezTo>
                <a:cubicBezTo>
                  <a:pt x="2352952" y="528318"/>
                  <a:pt x="2356587" y="510480"/>
                  <a:pt x="2369713" y="502276"/>
                </a:cubicBezTo>
                <a:cubicBezTo>
                  <a:pt x="2392737" y="487886"/>
                  <a:pt x="2421228" y="485104"/>
                  <a:pt x="2446986" y="476518"/>
                </a:cubicBezTo>
                <a:lnTo>
                  <a:pt x="2485622" y="463639"/>
                </a:lnTo>
                <a:cubicBezTo>
                  <a:pt x="2554309" y="467932"/>
                  <a:pt x="2625373" y="458098"/>
                  <a:pt x="2691684" y="476518"/>
                </a:cubicBezTo>
                <a:cubicBezTo>
                  <a:pt x="2710182" y="481657"/>
                  <a:pt x="2703866" y="514458"/>
                  <a:pt x="2717442" y="528034"/>
                </a:cubicBezTo>
                <a:cubicBezTo>
                  <a:pt x="2727041" y="537633"/>
                  <a:pt x="2743200" y="536620"/>
                  <a:pt x="2756079" y="540913"/>
                </a:cubicBezTo>
                <a:cubicBezTo>
                  <a:pt x="2953520" y="535272"/>
                  <a:pt x="3151138" y="652313"/>
                  <a:pt x="3232597" y="489397"/>
                </a:cubicBezTo>
                <a:cubicBezTo>
                  <a:pt x="3238668" y="477255"/>
                  <a:pt x="3241183" y="463640"/>
                  <a:pt x="3245476" y="450761"/>
                </a:cubicBezTo>
                <a:cubicBezTo>
                  <a:pt x="3241183" y="343437"/>
                  <a:pt x="3310081" y="203174"/>
                  <a:pt x="3232597" y="128789"/>
                </a:cubicBezTo>
                <a:cubicBezTo>
                  <a:pt x="3166963" y="65780"/>
                  <a:pt x="2968300" y="137748"/>
                  <a:pt x="2859110" y="154546"/>
                </a:cubicBezTo>
                <a:cubicBezTo>
                  <a:pt x="2824902" y="159809"/>
                  <a:pt x="2790423" y="163132"/>
                  <a:pt x="2756079" y="167425"/>
                </a:cubicBezTo>
                <a:cubicBezTo>
                  <a:pt x="2678806" y="163132"/>
                  <a:pt x="2601303" y="161883"/>
                  <a:pt x="2524259" y="154546"/>
                </a:cubicBezTo>
                <a:cubicBezTo>
                  <a:pt x="2510745" y="153259"/>
                  <a:pt x="2498792" y="144960"/>
                  <a:pt x="2485622" y="141668"/>
                </a:cubicBezTo>
                <a:lnTo>
                  <a:pt x="2382591" y="115910"/>
                </a:lnTo>
                <a:cubicBezTo>
                  <a:pt x="2356833" y="90152"/>
                  <a:pt x="2335627" y="58843"/>
                  <a:pt x="2305318" y="38637"/>
                </a:cubicBezTo>
                <a:cubicBezTo>
                  <a:pt x="2292439" y="30051"/>
                  <a:pt x="2281698" y="16633"/>
                  <a:pt x="2266682" y="12879"/>
                </a:cubicBezTo>
                <a:cubicBezTo>
                  <a:pt x="2228968" y="3450"/>
                  <a:pt x="2189409" y="4293"/>
                  <a:pt x="2150772" y="0"/>
                </a:cubicBezTo>
                <a:cubicBezTo>
                  <a:pt x="2125014" y="8586"/>
                  <a:pt x="2098309" y="14731"/>
                  <a:pt x="2073498" y="25758"/>
                </a:cubicBezTo>
                <a:cubicBezTo>
                  <a:pt x="2059354" y="32044"/>
                  <a:pt x="2047457" y="42519"/>
                  <a:pt x="2034862" y="51515"/>
                </a:cubicBezTo>
                <a:cubicBezTo>
                  <a:pt x="2021255" y="61234"/>
                  <a:pt x="1964940" y="105795"/>
                  <a:pt x="1944710" y="115910"/>
                </a:cubicBezTo>
                <a:cubicBezTo>
                  <a:pt x="1932568" y="121981"/>
                  <a:pt x="1918952" y="124496"/>
                  <a:pt x="1906073" y="128789"/>
                </a:cubicBezTo>
                <a:cubicBezTo>
                  <a:pt x="1899154" y="133978"/>
                  <a:pt x="1831329" y="186335"/>
                  <a:pt x="1815921" y="193183"/>
                </a:cubicBezTo>
                <a:cubicBezTo>
                  <a:pt x="1698635" y="245310"/>
                  <a:pt x="1614152" y="224869"/>
                  <a:pt x="1468191" y="231820"/>
                </a:cubicBezTo>
                <a:cubicBezTo>
                  <a:pt x="1425262" y="227527"/>
                  <a:pt x="1382168" y="224643"/>
                  <a:pt x="1339403" y="218941"/>
                </a:cubicBezTo>
                <a:cubicBezTo>
                  <a:pt x="1317705" y="216048"/>
                  <a:pt x="1296898" y="206062"/>
                  <a:pt x="1275008" y="206062"/>
                </a:cubicBezTo>
                <a:cubicBezTo>
                  <a:pt x="1171888" y="206062"/>
                  <a:pt x="1068946" y="214648"/>
                  <a:pt x="965915" y="218941"/>
                </a:cubicBezTo>
                <a:cubicBezTo>
                  <a:pt x="875763" y="214648"/>
                  <a:pt x="784485" y="220900"/>
                  <a:pt x="695459" y="206062"/>
                </a:cubicBezTo>
                <a:cubicBezTo>
                  <a:pt x="677493" y="203068"/>
                  <a:pt x="674230" y="172781"/>
                  <a:pt x="656822" y="167425"/>
                </a:cubicBezTo>
                <a:cubicBezTo>
                  <a:pt x="615586" y="154737"/>
                  <a:pt x="570799" y="160248"/>
                  <a:pt x="528034" y="154546"/>
                </a:cubicBezTo>
                <a:cubicBezTo>
                  <a:pt x="506336" y="151653"/>
                  <a:pt x="485104" y="145961"/>
                  <a:pt x="463639" y="141668"/>
                </a:cubicBezTo>
                <a:lnTo>
                  <a:pt x="360608" y="154546"/>
                </a:lnTo>
                <a:cubicBezTo>
                  <a:pt x="334757" y="158239"/>
                  <a:pt x="309219" y="163974"/>
                  <a:pt x="283335" y="167425"/>
                </a:cubicBezTo>
                <a:cubicBezTo>
                  <a:pt x="244802" y="172563"/>
                  <a:pt x="206062" y="176011"/>
                  <a:pt x="167425" y="180304"/>
                </a:cubicBezTo>
                <a:cubicBezTo>
                  <a:pt x="154546" y="188890"/>
                  <a:pt x="142633" y="199140"/>
                  <a:pt x="128789" y="206062"/>
                </a:cubicBezTo>
                <a:cubicBezTo>
                  <a:pt x="116647" y="212133"/>
                  <a:pt x="99752" y="209342"/>
                  <a:pt x="90152" y="218941"/>
                </a:cubicBezTo>
                <a:cubicBezTo>
                  <a:pt x="80553" y="228540"/>
                  <a:pt x="86872" y="247978"/>
                  <a:pt x="77273" y="257577"/>
                </a:cubicBezTo>
                <a:cubicBezTo>
                  <a:pt x="60321" y="274529"/>
                  <a:pt x="20049" y="270456"/>
                  <a:pt x="0" y="270456"/>
                </a:cubicBezTo>
              </a:path>
            </a:pathLst>
          </a:cu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051612" y="3374266"/>
            <a:ext cx="1991022" cy="897087"/>
          </a:xfrm>
          <a:custGeom>
            <a:avLst/>
            <a:gdLst>
              <a:gd name="connsiteX0" fmla="*/ 156195 w 2654696"/>
              <a:gd name="connsiteY0" fmla="*/ 167425 h 897087"/>
              <a:gd name="connsiteX1" fmla="*/ 246347 w 2654696"/>
              <a:gd name="connsiteY1" fmla="*/ 154546 h 897087"/>
              <a:gd name="connsiteX2" fmla="*/ 413772 w 2654696"/>
              <a:gd name="connsiteY2" fmla="*/ 128789 h 897087"/>
              <a:gd name="connsiteX3" fmla="*/ 529682 w 2654696"/>
              <a:gd name="connsiteY3" fmla="*/ 64394 h 897087"/>
              <a:gd name="connsiteX4" fmla="*/ 800138 w 2654696"/>
              <a:gd name="connsiteY4" fmla="*/ 77273 h 897087"/>
              <a:gd name="connsiteX5" fmla="*/ 1173626 w 2654696"/>
              <a:gd name="connsiteY5" fmla="*/ 77273 h 897087"/>
              <a:gd name="connsiteX6" fmla="*/ 1598628 w 2654696"/>
              <a:gd name="connsiteY6" fmla="*/ 77273 h 897087"/>
              <a:gd name="connsiteX7" fmla="*/ 2049389 w 2654696"/>
              <a:gd name="connsiteY7" fmla="*/ 64394 h 897087"/>
              <a:gd name="connsiteX8" fmla="*/ 2139541 w 2654696"/>
              <a:gd name="connsiteY8" fmla="*/ 51515 h 897087"/>
              <a:gd name="connsiteX9" fmla="*/ 2255451 w 2654696"/>
              <a:gd name="connsiteY9" fmla="*/ 0 h 897087"/>
              <a:gd name="connsiteX10" fmla="*/ 2268330 w 2654696"/>
              <a:gd name="connsiteY10" fmla="*/ 90152 h 897087"/>
              <a:gd name="connsiteX11" fmla="*/ 2294088 w 2654696"/>
              <a:gd name="connsiteY11" fmla="*/ 128789 h 897087"/>
              <a:gd name="connsiteX12" fmla="*/ 2371361 w 2654696"/>
              <a:gd name="connsiteY12" fmla="*/ 193183 h 897087"/>
              <a:gd name="connsiteX13" fmla="*/ 2435755 w 2654696"/>
              <a:gd name="connsiteY13" fmla="*/ 283335 h 897087"/>
              <a:gd name="connsiteX14" fmla="*/ 2448634 w 2654696"/>
              <a:gd name="connsiteY14" fmla="*/ 334850 h 897087"/>
              <a:gd name="connsiteX15" fmla="*/ 2487271 w 2654696"/>
              <a:gd name="connsiteY15" fmla="*/ 540912 h 897087"/>
              <a:gd name="connsiteX16" fmla="*/ 2525907 w 2654696"/>
              <a:gd name="connsiteY16" fmla="*/ 618186 h 897087"/>
              <a:gd name="connsiteX17" fmla="*/ 2564544 w 2654696"/>
              <a:gd name="connsiteY17" fmla="*/ 643943 h 897087"/>
              <a:gd name="connsiteX18" fmla="*/ 2590302 w 2654696"/>
              <a:gd name="connsiteY18" fmla="*/ 682580 h 897087"/>
              <a:gd name="connsiteX19" fmla="*/ 2628938 w 2654696"/>
              <a:gd name="connsiteY19" fmla="*/ 721217 h 897087"/>
              <a:gd name="connsiteX20" fmla="*/ 2654696 w 2654696"/>
              <a:gd name="connsiteY20" fmla="*/ 811369 h 897087"/>
              <a:gd name="connsiteX21" fmla="*/ 2641817 w 2654696"/>
              <a:gd name="connsiteY21" fmla="*/ 875763 h 897087"/>
              <a:gd name="connsiteX22" fmla="*/ 2448634 w 2654696"/>
              <a:gd name="connsiteY22" fmla="*/ 811369 h 897087"/>
              <a:gd name="connsiteX23" fmla="*/ 2435755 w 2654696"/>
              <a:gd name="connsiteY23" fmla="*/ 759853 h 897087"/>
              <a:gd name="connsiteX24" fmla="*/ 2345603 w 2654696"/>
              <a:gd name="connsiteY24" fmla="*/ 682580 h 897087"/>
              <a:gd name="connsiteX25" fmla="*/ 2255451 w 2654696"/>
              <a:gd name="connsiteY25" fmla="*/ 656822 h 897087"/>
              <a:gd name="connsiteX26" fmla="*/ 2178178 w 2654696"/>
              <a:gd name="connsiteY26" fmla="*/ 605307 h 897087"/>
              <a:gd name="connsiteX27" fmla="*/ 2139541 w 2654696"/>
              <a:gd name="connsiteY27" fmla="*/ 579549 h 897087"/>
              <a:gd name="connsiteX28" fmla="*/ 2010752 w 2654696"/>
              <a:gd name="connsiteY28" fmla="*/ 489397 h 897087"/>
              <a:gd name="connsiteX29" fmla="*/ 1946358 w 2654696"/>
              <a:gd name="connsiteY29" fmla="*/ 476518 h 897087"/>
              <a:gd name="connsiteX30" fmla="*/ 1907721 w 2654696"/>
              <a:gd name="connsiteY30" fmla="*/ 450760 h 897087"/>
              <a:gd name="connsiteX31" fmla="*/ 1830448 w 2654696"/>
              <a:gd name="connsiteY31" fmla="*/ 425003 h 897087"/>
              <a:gd name="connsiteX32" fmla="*/ 1701659 w 2654696"/>
              <a:gd name="connsiteY32" fmla="*/ 437881 h 897087"/>
              <a:gd name="connsiteX33" fmla="*/ 1663023 w 2654696"/>
              <a:gd name="connsiteY33" fmla="*/ 463639 h 897087"/>
              <a:gd name="connsiteX34" fmla="*/ 1508476 w 2654696"/>
              <a:gd name="connsiteY34" fmla="*/ 540912 h 897087"/>
              <a:gd name="connsiteX35" fmla="*/ 1418324 w 2654696"/>
              <a:gd name="connsiteY35" fmla="*/ 605307 h 897087"/>
              <a:gd name="connsiteX36" fmla="*/ 1379688 w 2654696"/>
              <a:gd name="connsiteY36" fmla="*/ 618186 h 897087"/>
              <a:gd name="connsiteX37" fmla="*/ 1341051 w 2654696"/>
              <a:gd name="connsiteY37" fmla="*/ 656822 h 897087"/>
              <a:gd name="connsiteX38" fmla="*/ 1263778 w 2654696"/>
              <a:gd name="connsiteY38" fmla="*/ 682580 h 897087"/>
              <a:gd name="connsiteX39" fmla="*/ 967564 w 2654696"/>
              <a:gd name="connsiteY39" fmla="*/ 669701 h 897087"/>
              <a:gd name="connsiteX40" fmla="*/ 890290 w 2654696"/>
              <a:gd name="connsiteY40" fmla="*/ 592428 h 897087"/>
              <a:gd name="connsiteX41" fmla="*/ 825896 w 2654696"/>
              <a:gd name="connsiteY41" fmla="*/ 553791 h 897087"/>
              <a:gd name="connsiteX42" fmla="*/ 697107 w 2654696"/>
              <a:gd name="connsiteY42" fmla="*/ 515155 h 897087"/>
              <a:gd name="connsiteX43" fmla="*/ 516803 w 2654696"/>
              <a:gd name="connsiteY43" fmla="*/ 540912 h 897087"/>
              <a:gd name="connsiteX44" fmla="*/ 478166 w 2654696"/>
              <a:gd name="connsiteY44" fmla="*/ 566670 h 897087"/>
              <a:gd name="connsiteX45" fmla="*/ 388014 w 2654696"/>
              <a:gd name="connsiteY45" fmla="*/ 592428 h 897087"/>
              <a:gd name="connsiteX46" fmla="*/ 310741 w 2654696"/>
              <a:gd name="connsiteY46" fmla="*/ 618186 h 897087"/>
              <a:gd name="connsiteX47" fmla="*/ 117558 w 2654696"/>
              <a:gd name="connsiteY47" fmla="*/ 631065 h 897087"/>
              <a:gd name="connsiteX48" fmla="*/ 27406 w 2654696"/>
              <a:gd name="connsiteY48" fmla="*/ 643943 h 897087"/>
              <a:gd name="connsiteX49" fmla="*/ 1648 w 2654696"/>
              <a:gd name="connsiteY49" fmla="*/ 592428 h 897087"/>
              <a:gd name="connsiteX50" fmla="*/ 14527 w 2654696"/>
              <a:gd name="connsiteY50" fmla="*/ 309093 h 897087"/>
              <a:gd name="connsiteX51" fmla="*/ 53164 w 2654696"/>
              <a:gd name="connsiteY51" fmla="*/ 270456 h 897087"/>
              <a:gd name="connsiteX52" fmla="*/ 130437 w 2654696"/>
              <a:gd name="connsiteY52" fmla="*/ 206062 h 897087"/>
              <a:gd name="connsiteX53" fmla="*/ 156195 w 2654696"/>
              <a:gd name="connsiteY53" fmla="*/ 167425 h 8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654696" h="897087">
                <a:moveTo>
                  <a:pt x="156195" y="167425"/>
                </a:moveTo>
                <a:cubicBezTo>
                  <a:pt x="175513" y="158839"/>
                  <a:pt x="216199" y="158093"/>
                  <a:pt x="246347" y="154546"/>
                </a:cubicBezTo>
                <a:cubicBezTo>
                  <a:pt x="400288" y="136435"/>
                  <a:pt x="330542" y="156531"/>
                  <a:pt x="413772" y="128789"/>
                </a:cubicBezTo>
                <a:cubicBezTo>
                  <a:pt x="502341" y="69743"/>
                  <a:pt x="461677" y="87062"/>
                  <a:pt x="529682" y="64394"/>
                </a:cubicBezTo>
                <a:cubicBezTo>
                  <a:pt x="619834" y="68687"/>
                  <a:pt x="709884" y="77273"/>
                  <a:pt x="800138" y="77273"/>
                </a:cubicBezTo>
                <a:cubicBezTo>
                  <a:pt x="1289861" y="77273"/>
                  <a:pt x="708217" y="44029"/>
                  <a:pt x="1173626" y="77273"/>
                </a:cubicBezTo>
                <a:cubicBezTo>
                  <a:pt x="1357155" y="113979"/>
                  <a:pt x="1209595" y="89623"/>
                  <a:pt x="1598628" y="77273"/>
                </a:cubicBezTo>
                <a:lnTo>
                  <a:pt x="2049389" y="64394"/>
                </a:lnTo>
                <a:cubicBezTo>
                  <a:pt x="2079440" y="60101"/>
                  <a:pt x="2110092" y="58877"/>
                  <a:pt x="2139541" y="51515"/>
                </a:cubicBezTo>
                <a:cubicBezTo>
                  <a:pt x="2172436" y="43292"/>
                  <a:pt x="2224221" y="15615"/>
                  <a:pt x="2255451" y="0"/>
                </a:cubicBezTo>
                <a:cubicBezTo>
                  <a:pt x="2259744" y="30051"/>
                  <a:pt x="2259607" y="61076"/>
                  <a:pt x="2268330" y="90152"/>
                </a:cubicBezTo>
                <a:cubicBezTo>
                  <a:pt x="2272778" y="104978"/>
                  <a:pt x="2284179" y="116898"/>
                  <a:pt x="2294088" y="128789"/>
                </a:cubicBezTo>
                <a:cubicBezTo>
                  <a:pt x="2325076" y="165975"/>
                  <a:pt x="2333371" y="167856"/>
                  <a:pt x="2371361" y="193183"/>
                </a:cubicBezTo>
                <a:cubicBezTo>
                  <a:pt x="2375759" y="199047"/>
                  <a:pt x="2429478" y="268688"/>
                  <a:pt x="2435755" y="283335"/>
                </a:cubicBezTo>
                <a:cubicBezTo>
                  <a:pt x="2442728" y="299604"/>
                  <a:pt x="2444341" y="317678"/>
                  <a:pt x="2448634" y="334850"/>
                </a:cubicBezTo>
                <a:cubicBezTo>
                  <a:pt x="2464215" y="490656"/>
                  <a:pt x="2447870" y="422709"/>
                  <a:pt x="2487271" y="540912"/>
                </a:cubicBezTo>
                <a:cubicBezTo>
                  <a:pt x="2497745" y="572334"/>
                  <a:pt x="2500942" y="593221"/>
                  <a:pt x="2525907" y="618186"/>
                </a:cubicBezTo>
                <a:cubicBezTo>
                  <a:pt x="2536852" y="629131"/>
                  <a:pt x="2551665" y="635357"/>
                  <a:pt x="2564544" y="643943"/>
                </a:cubicBezTo>
                <a:cubicBezTo>
                  <a:pt x="2573130" y="656822"/>
                  <a:pt x="2580393" y="670689"/>
                  <a:pt x="2590302" y="682580"/>
                </a:cubicBezTo>
                <a:cubicBezTo>
                  <a:pt x="2601962" y="696572"/>
                  <a:pt x="2618835" y="706062"/>
                  <a:pt x="2628938" y="721217"/>
                </a:cubicBezTo>
                <a:cubicBezTo>
                  <a:pt x="2636329" y="732304"/>
                  <a:pt x="2652978" y="804498"/>
                  <a:pt x="2654696" y="811369"/>
                </a:cubicBezTo>
                <a:cubicBezTo>
                  <a:pt x="2650403" y="832834"/>
                  <a:pt x="2662865" y="869749"/>
                  <a:pt x="2641817" y="875763"/>
                </a:cubicBezTo>
                <a:cubicBezTo>
                  <a:pt x="2484850" y="920610"/>
                  <a:pt x="2489272" y="892643"/>
                  <a:pt x="2448634" y="811369"/>
                </a:cubicBezTo>
                <a:cubicBezTo>
                  <a:pt x="2444341" y="794197"/>
                  <a:pt x="2444537" y="775221"/>
                  <a:pt x="2435755" y="759853"/>
                </a:cubicBezTo>
                <a:cubicBezTo>
                  <a:pt x="2425444" y="741809"/>
                  <a:pt x="2360419" y="689988"/>
                  <a:pt x="2345603" y="682580"/>
                </a:cubicBezTo>
                <a:cubicBezTo>
                  <a:pt x="2278905" y="649231"/>
                  <a:pt x="2312424" y="688473"/>
                  <a:pt x="2255451" y="656822"/>
                </a:cubicBezTo>
                <a:cubicBezTo>
                  <a:pt x="2228390" y="641788"/>
                  <a:pt x="2203936" y="622479"/>
                  <a:pt x="2178178" y="605307"/>
                </a:cubicBezTo>
                <a:cubicBezTo>
                  <a:pt x="2165299" y="596721"/>
                  <a:pt x="2151628" y="589218"/>
                  <a:pt x="2139541" y="579549"/>
                </a:cubicBezTo>
                <a:cubicBezTo>
                  <a:pt x="2103898" y="551035"/>
                  <a:pt x="2054735" y="506990"/>
                  <a:pt x="2010752" y="489397"/>
                </a:cubicBezTo>
                <a:cubicBezTo>
                  <a:pt x="1990428" y="481267"/>
                  <a:pt x="1967823" y="480811"/>
                  <a:pt x="1946358" y="476518"/>
                </a:cubicBezTo>
                <a:cubicBezTo>
                  <a:pt x="1933479" y="467932"/>
                  <a:pt x="1921866" y="457046"/>
                  <a:pt x="1907721" y="450760"/>
                </a:cubicBezTo>
                <a:cubicBezTo>
                  <a:pt x="1882910" y="439733"/>
                  <a:pt x="1830448" y="425003"/>
                  <a:pt x="1830448" y="425003"/>
                </a:cubicBezTo>
                <a:cubicBezTo>
                  <a:pt x="1787518" y="429296"/>
                  <a:pt x="1743698" y="428180"/>
                  <a:pt x="1701659" y="437881"/>
                </a:cubicBezTo>
                <a:cubicBezTo>
                  <a:pt x="1686577" y="441361"/>
                  <a:pt x="1676680" y="456355"/>
                  <a:pt x="1663023" y="463639"/>
                </a:cubicBezTo>
                <a:cubicBezTo>
                  <a:pt x="1612203" y="490743"/>
                  <a:pt x="1554553" y="506354"/>
                  <a:pt x="1508476" y="540912"/>
                </a:cubicBezTo>
                <a:cubicBezTo>
                  <a:pt x="1496805" y="549665"/>
                  <a:pt x="1437159" y="595889"/>
                  <a:pt x="1418324" y="605307"/>
                </a:cubicBezTo>
                <a:cubicBezTo>
                  <a:pt x="1406182" y="611378"/>
                  <a:pt x="1392567" y="613893"/>
                  <a:pt x="1379688" y="618186"/>
                </a:cubicBezTo>
                <a:cubicBezTo>
                  <a:pt x="1366809" y="631065"/>
                  <a:pt x="1356972" y="647977"/>
                  <a:pt x="1341051" y="656822"/>
                </a:cubicBezTo>
                <a:cubicBezTo>
                  <a:pt x="1317317" y="670008"/>
                  <a:pt x="1263778" y="682580"/>
                  <a:pt x="1263778" y="682580"/>
                </a:cubicBezTo>
                <a:lnTo>
                  <a:pt x="967564" y="669701"/>
                </a:lnTo>
                <a:cubicBezTo>
                  <a:pt x="932154" y="661154"/>
                  <a:pt x="921526" y="611170"/>
                  <a:pt x="890290" y="592428"/>
                </a:cubicBezTo>
                <a:cubicBezTo>
                  <a:pt x="868825" y="579549"/>
                  <a:pt x="848684" y="564149"/>
                  <a:pt x="825896" y="553791"/>
                </a:cubicBezTo>
                <a:cubicBezTo>
                  <a:pt x="787577" y="536373"/>
                  <a:pt x="738621" y="525533"/>
                  <a:pt x="697107" y="515155"/>
                </a:cubicBezTo>
                <a:cubicBezTo>
                  <a:pt x="660927" y="518444"/>
                  <a:pt x="566352" y="516138"/>
                  <a:pt x="516803" y="540912"/>
                </a:cubicBezTo>
                <a:cubicBezTo>
                  <a:pt x="502958" y="547834"/>
                  <a:pt x="492010" y="559748"/>
                  <a:pt x="478166" y="566670"/>
                </a:cubicBezTo>
                <a:cubicBezTo>
                  <a:pt x="456523" y="577491"/>
                  <a:pt x="408648" y="586238"/>
                  <a:pt x="388014" y="592428"/>
                </a:cubicBezTo>
                <a:cubicBezTo>
                  <a:pt x="362008" y="600230"/>
                  <a:pt x="337832" y="616380"/>
                  <a:pt x="310741" y="618186"/>
                </a:cubicBezTo>
                <a:lnTo>
                  <a:pt x="117558" y="631065"/>
                </a:lnTo>
                <a:cubicBezTo>
                  <a:pt x="87507" y="635358"/>
                  <a:pt x="56204" y="653542"/>
                  <a:pt x="27406" y="643943"/>
                </a:cubicBezTo>
                <a:cubicBezTo>
                  <a:pt x="9193" y="637872"/>
                  <a:pt x="2386" y="611612"/>
                  <a:pt x="1648" y="592428"/>
                </a:cubicBezTo>
                <a:cubicBezTo>
                  <a:pt x="-1986" y="497955"/>
                  <a:pt x="-410" y="402448"/>
                  <a:pt x="14527" y="309093"/>
                </a:cubicBezTo>
                <a:cubicBezTo>
                  <a:pt x="17405" y="291108"/>
                  <a:pt x="41504" y="284448"/>
                  <a:pt x="53164" y="270456"/>
                </a:cubicBezTo>
                <a:cubicBezTo>
                  <a:pt x="112935" y="198731"/>
                  <a:pt x="36096" y="259971"/>
                  <a:pt x="130437" y="206062"/>
                </a:cubicBezTo>
                <a:cubicBezTo>
                  <a:pt x="143876" y="198382"/>
                  <a:pt x="136877" y="176011"/>
                  <a:pt x="156195" y="167425"/>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7238" y="824249"/>
            <a:ext cx="2717961" cy="830997"/>
          </a:xfrm>
          <a:prstGeom prst="rect">
            <a:avLst/>
          </a:prstGeom>
          <a:noFill/>
        </p:spPr>
        <p:txBody>
          <a:bodyPr wrap="square" rtlCol="0">
            <a:spAutoFit/>
          </a:bodyPr>
          <a:lstStyle/>
          <a:p>
            <a:pPr algn="ctr"/>
            <a:r>
              <a:rPr lang="en-US" sz="4800" dirty="0" smtClean="0"/>
              <a:t>“Skippy”</a:t>
            </a:r>
            <a:endParaRPr lang="en-US" sz="4800" dirty="0"/>
          </a:p>
        </p:txBody>
      </p:sp>
      <p:sp>
        <p:nvSpPr>
          <p:cNvPr id="20" name="TextBox 19"/>
          <p:cNvSpPr txBox="1"/>
          <p:nvPr/>
        </p:nvSpPr>
        <p:spPr>
          <a:xfrm>
            <a:off x="4991744" y="824248"/>
            <a:ext cx="2623160" cy="830997"/>
          </a:xfrm>
          <a:prstGeom prst="rect">
            <a:avLst/>
          </a:prstGeom>
          <a:noFill/>
        </p:spPr>
        <p:txBody>
          <a:bodyPr wrap="square" rtlCol="0">
            <a:spAutoFit/>
          </a:bodyPr>
          <a:lstStyle/>
          <a:p>
            <a:pPr algn="ctr"/>
            <a:r>
              <a:rPr lang="en-US" sz="4800" dirty="0" smtClean="0"/>
              <a:t>“Jimmy”</a:t>
            </a:r>
            <a:endParaRPr lang="en-US" sz="4800" dirty="0"/>
          </a:p>
        </p:txBody>
      </p:sp>
      <p:cxnSp>
        <p:nvCxnSpPr>
          <p:cNvPr id="22" name="Straight Connector 21"/>
          <p:cNvCxnSpPr/>
          <p:nvPr/>
        </p:nvCxnSpPr>
        <p:spPr>
          <a:xfrm flipV="1">
            <a:off x="4771800" y="4875254"/>
            <a:ext cx="2636596" cy="16162"/>
          </a:xfrm>
          <a:prstGeom prst="line">
            <a:avLst/>
          </a:prstGeom>
          <a:ln w="41275">
            <a:solidFill>
              <a:srgbClr val="C0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V="1">
            <a:off x="530407" y="2213973"/>
            <a:ext cx="2531000" cy="25758"/>
          </a:xfrm>
          <a:prstGeom prst="line">
            <a:avLst/>
          </a:prstGeom>
          <a:ln w="41275">
            <a:solidFill>
              <a:srgbClr val="C0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V="1">
            <a:off x="813782" y="4069008"/>
            <a:ext cx="2531000" cy="25758"/>
          </a:xfrm>
          <a:prstGeom prst="line">
            <a:avLst/>
          </a:prstGeom>
          <a:ln w="41275">
            <a:solidFill>
              <a:srgbClr val="C00000"/>
            </a:solidFill>
          </a:ln>
        </p:spPr>
        <p:style>
          <a:lnRef idx="3">
            <a:schemeClr val="dk1"/>
          </a:lnRef>
          <a:fillRef idx="0">
            <a:schemeClr val="dk1"/>
          </a:fillRef>
          <a:effectRef idx="2">
            <a:schemeClr val="dk1"/>
          </a:effectRef>
          <a:fontRef idx="minor">
            <a:schemeClr val="tx1"/>
          </a:fontRef>
        </p:style>
      </p:cxnSp>
      <p:sp>
        <p:nvSpPr>
          <p:cNvPr id="3" name="Footer Placeholder 2"/>
          <p:cNvSpPr>
            <a:spLocks noGrp="1"/>
          </p:cNvSpPr>
          <p:nvPr>
            <p:ph type="ftr" sz="quarter" idx="11"/>
          </p:nvPr>
        </p:nvSpPr>
        <p:spPr/>
        <p:txBody>
          <a:bodyPr/>
          <a:lstStyle/>
          <a:p>
            <a:r>
              <a:rPr lang="en-US" dirty="0" smtClean="0"/>
              <a:t>84</a:t>
            </a:r>
            <a:endParaRPr lang="en-US" dirty="0"/>
          </a:p>
        </p:txBody>
      </p:sp>
    </p:spTree>
    <p:extLst>
      <p:ext uri="{BB962C8B-B14F-4D97-AF65-F5344CB8AC3E}">
        <p14:creationId xmlns:p14="http://schemas.microsoft.com/office/powerpoint/2010/main" val="12534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4229" y="787971"/>
            <a:ext cx="8968048" cy="5687568"/>
          </a:xfrm>
        </p:spPr>
        <p:txBody>
          <a:bodyPr>
            <a:normAutofit/>
          </a:bodyPr>
          <a:lstStyle/>
          <a:p>
            <a:pPr marL="45720" indent="0">
              <a:buNone/>
            </a:pPr>
            <a:endParaRPr lang="en-US" dirty="0" smtClean="0"/>
          </a:p>
          <a:p>
            <a:r>
              <a:rPr lang="en-US" dirty="0" smtClean="0">
                <a:solidFill>
                  <a:srgbClr val="FF0000"/>
                </a:solidFill>
              </a:rPr>
              <a:t>Emphasize the recognition</a:t>
            </a:r>
            <a:r>
              <a:rPr lang="en-US" dirty="0">
                <a:solidFill>
                  <a:srgbClr val="FF0000"/>
                </a:solidFill>
              </a:rPr>
              <a:t>, understanding, and responsiveness to student needs using a preventive, positive, and instructional lens.  </a:t>
            </a:r>
          </a:p>
          <a:p>
            <a:r>
              <a:rPr lang="en-US" dirty="0" smtClean="0">
                <a:solidFill>
                  <a:srgbClr val="FF6600"/>
                </a:solidFill>
              </a:rPr>
              <a:t>Recognize the </a:t>
            </a:r>
            <a:r>
              <a:rPr lang="en-US" dirty="0">
                <a:solidFill>
                  <a:srgbClr val="FF6600"/>
                </a:solidFill>
              </a:rPr>
              <a:t>necessity of building the collective capacity of school personal to create safe, predictable, and engaging learning environments for all students</a:t>
            </a:r>
            <a:r>
              <a:rPr lang="en-US" dirty="0" smtClean="0">
                <a:solidFill>
                  <a:srgbClr val="FF6600"/>
                </a:solidFill>
              </a:rPr>
              <a:t>.</a:t>
            </a:r>
          </a:p>
          <a:p>
            <a:r>
              <a:rPr lang="en-US" dirty="0" smtClean="0"/>
              <a:t> </a:t>
            </a:r>
            <a:r>
              <a:rPr lang="en-US" dirty="0" smtClean="0">
                <a:solidFill>
                  <a:srgbClr val="CC9900"/>
                </a:solidFill>
              </a:rPr>
              <a:t>Make </a:t>
            </a:r>
            <a:r>
              <a:rPr lang="en-US" dirty="0">
                <a:solidFill>
                  <a:srgbClr val="CC9900"/>
                </a:solidFill>
              </a:rPr>
              <a:t>explicit efforts to build healthy, trusting relationships, emphasize choice and empowerment through skill </a:t>
            </a:r>
            <a:r>
              <a:rPr lang="en-US" dirty="0" smtClean="0">
                <a:solidFill>
                  <a:srgbClr val="CC9900"/>
                </a:solidFill>
              </a:rPr>
              <a:t>building </a:t>
            </a:r>
          </a:p>
          <a:p>
            <a:r>
              <a:rPr lang="en-US" dirty="0" smtClean="0">
                <a:solidFill>
                  <a:srgbClr val="00B050"/>
                </a:solidFill>
              </a:rPr>
              <a:t>Intentionally create </a:t>
            </a:r>
            <a:r>
              <a:rPr lang="en-US" dirty="0">
                <a:solidFill>
                  <a:srgbClr val="00B050"/>
                </a:solidFill>
              </a:rPr>
              <a:t>positive opportunities where students can </a:t>
            </a:r>
            <a:r>
              <a:rPr lang="en-US" dirty="0" smtClean="0">
                <a:solidFill>
                  <a:srgbClr val="00B050"/>
                </a:solidFill>
              </a:rPr>
              <a:t>learn and practice </a:t>
            </a:r>
            <a:r>
              <a:rPr lang="en-US" dirty="0">
                <a:solidFill>
                  <a:srgbClr val="00B050"/>
                </a:solidFill>
              </a:rPr>
              <a:t>self-regulation strategies and prosocial skills.  </a:t>
            </a:r>
            <a:endParaRPr lang="en-US" dirty="0" smtClean="0">
              <a:solidFill>
                <a:srgbClr val="00B050"/>
              </a:solidFill>
            </a:endParaRPr>
          </a:p>
          <a:p>
            <a:r>
              <a:rPr lang="en-US" dirty="0">
                <a:solidFill>
                  <a:srgbClr val="0070C0"/>
                </a:solidFill>
              </a:rPr>
              <a:t>C</a:t>
            </a:r>
            <a:r>
              <a:rPr lang="en-US" dirty="0" smtClean="0">
                <a:solidFill>
                  <a:srgbClr val="0070C0"/>
                </a:solidFill>
              </a:rPr>
              <a:t>ollaborative partnerships </a:t>
            </a:r>
            <a:r>
              <a:rPr lang="en-US" dirty="0">
                <a:solidFill>
                  <a:srgbClr val="0070C0"/>
                </a:solidFill>
              </a:rPr>
              <a:t>between school, home, and community </a:t>
            </a:r>
            <a:r>
              <a:rPr lang="en-US" dirty="0" smtClean="0">
                <a:solidFill>
                  <a:srgbClr val="0070C0"/>
                </a:solidFill>
              </a:rPr>
              <a:t>is viewed </a:t>
            </a:r>
            <a:r>
              <a:rPr lang="en-US" dirty="0">
                <a:solidFill>
                  <a:srgbClr val="0070C0"/>
                </a:solidFill>
              </a:rPr>
              <a:t>as essential for creating culturally relevant outcomes and sustained benefits for students. </a:t>
            </a:r>
          </a:p>
          <a:p>
            <a:endParaRPr lang="en-US" dirty="0"/>
          </a:p>
        </p:txBody>
      </p:sp>
      <p:sp>
        <p:nvSpPr>
          <p:cNvPr id="3" name="Title 2"/>
          <p:cNvSpPr>
            <a:spLocks noGrp="1"/>
          </p:cNvSpPr>
          <p:nvPr>
            <p:ph type="title"/>
          </p:nvPr>
        </p:nvSpPr>
        <p:spPr/>
        <p:txBody>
          <a:bodyPr>
            <a:noAutofit/>
          </a:bodyPr>
          <a:lstStyle/>
          <a:p>
            <a:r>
              <a:rPr lang="en-US" sz="3600" dirty="0" smtClean="0"/>
              <a:t>To Recap</a:t>
            </a:r>
            <a:endParaRPr lang="en-US" sz="3600" dirty="0"/>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fld id="{757A2F4E-5D54-B04B-91BD-7E78EE1FE9FD}" type="slidenum">
              <a:rPr lang="en-US" smtClean="0"/>
              <a:pPr/>
              <a:t>96</a:t>
            </a:fld>
            <a:endParaRPr lang="en-US" dirty="0" smtClean="0"/>
          </a:p>
        </p:txBody>
      </p:sp>
    </p:spTree>
    <p:extLst>
      <p:ext uri="{BB962C8B-B14F-4D97-AF65-F5344CB8AC3E}">
        <p14:creationId xmlns:p14="http://schemas.microsoft.com/office/powerpoint/2010/main" val="304753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 y="0"/>
            <a:ext cx="9141619" cy="6858000"/>
          </a:xfrm>
          <a:prstGeom prst="rect">
            <a:avLst/>
          </a:prstGeom>
        </p:spPr>
      </p:pic>
    </p:spTree>
    <p:extLst>
      <p:ext uri="{BB962C8B-B14F-4D97-AF65-F5344CB8AC3E}">
        <p14:creationId xmlns:p14="http://schemas.microsoft.com/office/powerpoint/2010/main" val="1892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Activity </a:t>
            </a:r>
            <a:r>
              <a:rPr lang="en-US" dirty="0"/>
              <a:t>7</a:t>
            </a:r>
            <a:r>
              <a:rPr lang="en-US" dirty="0" smtClean="0"/>
              <a:t>: Write, Turn, and Talk</a:t>
            </a:r>
            <a:endParaRPr lang="en-US" dirty="0"/>
          </a:p>
        </p:txBody>
      </p:sp>
      <p:sp>
        <p:nvSpPr>
          <p:cNvPr id="5" name="Content Placeholder 4"/>
          <p:cNvSpPr>
            <a:spLocks noGrp="1"/>
          </p:cNvSpPr>
          <p:nvPr>
            <p:ph idx="1"/>
          </p:nvPr>
        </p:nvSpPr>
        <p:spPr>
          <a:xfrm>
            <a:off x="1460809" y="1102540"/>
            <a:ext cx="7493619" cy="5136886"/>
          </a:xfrm>
        </p:spPr>
        <p:txBody>
          <a:bodyPr/>
          <a:lstStyle/>
          <a:p>
            <a:pPr marL="0" indent="0">
              <a:buNone/>
            </a:pPr>
            <a:endParaRPr lang="en-US" dirty="0"/>
          </a:p>
          <a:p>
            <a:pPr marL="0" indent="0">
              <a:buNone/>
            </a:pPr>
            <a:r>
              <a:rPr lang="en-US" dirty="0" smtClean="0"/>
              <a:t>1. Identify some considerations you will utilize the next time you support struggling students.</a:t>
            </a:r>
          </a:p>
          <a:p>
            <a:pPr marL="0" indent="0">
              <a:buNone/>
            </a:pPr>
            <a:r>
              <a:rPr lang="en-US" dirty="0" smtClean="0"/>
              <a:t>3. Turn and Talk to an elbow partner.</a:t>
            </a:r>
            <a:endParaRPr lang="en-US" dirty="0"/>
          </a:p>
        </p:txBody>
      </p:sp>
    </p:spTree>
    <p:extLst>
      <p:ext uri="{BB962C8B-B14F-4D97-AF65-F5344CB8AC3E}">
        <p14:creationId xmlns:p14="http://schemas.microsoft.com/office/powerpoint/2010/main" val="38034567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901" y="1891622"/>
            <a:ext cx="6878940" cy="4861677"/>
          </a:xfrm>
          <a:prstGeom prst="rect">
            <a:avLst/>
          </a:prstGeom>
        </p:spPr>
      </p:pic>
      <p:sp>
        <p:nvSpPr>
          <p:cNvPr id="2" name="Title 1"/>
          <p:cNvSpPr>
            <a:spLocks noGrp="1"/>
          </p:cNvSpPr>
          <p:nvPr>
            <p:ph type="title" idx="4294967295"/>
          </p:nvPr>
        </p:nvSpPr>
        <p:spPr>
          <a:xfrm>
            <a:off x="674021" y="304800"/>
            <a:ext cx="7886700" cy="1325563"/>
          </a:xfrm>
        </p:spPr>
        <p:txBody>
          <a:bodyPr>
            <a:noAutofit/>
          </a:bodyPr>
          <a:lstStyle/>
          <a:p>
            <a:pPr algn="ctr"/>
            <a:r>
              <a:rPr lang="en-US" sz="7200" b="1" dirty="0" smtClean="0">
                <a:solidFill>
                  <a:schemeClr val="accent3">
                    <a:lumMod val="75000"/>
                  </a:schemeClr>
                </a:solidFill>
                <a:effectLst>
                  <a:outerShdw blurRad="38100" dist="38100" dir="2700000" algn="tl">
                    <a:srgbClr val="000000">
                      <a:alpha val="43137"/>
                    </a:srgbClr>
                  </a:outerShdw>
                </a:effectLst>
              </a:rPr>
              <a:t>Questions</a:t>
            </a:r>
            <a:endParaRPr lang="en-US" sz="7200" b="1" dirty="0">
              <a:solidFill>
                <a:schemeClr val="accent3">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4379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E 2017 offici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2017 official" id="{560E22F2-53DF-41BB-9D87-9AD1953F792C}" vid="{FAF9FC38-DBBA-4451-8F30-954371A0F59F}"/>
    </a:ext>
  </a:extLst>
</a:theme>
</file>

<file path=ppt/theme/theme5.xml><?xml version="1.0" encoding="utf-8"?>
<a:theme xmlns:a="http://schemas.openxmlformats.org/drawingml/2006/main" name="2_CDE 2017 offici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2017 official" id="{560E22F2-53DF-41BB-9D87-9AD1953F792C}" vid="{FAF9FC38-DBBA-4451-8F30-954371A0F59F}"/>
    </a:ext>
  </a:extLst>
</a:theme>
</file>

<file path=ppt/theme/theme6.xml><?xml version="1.0" encoding="utf-8"?>
<a:theme xmlns:a="http://schemas.openxmlformats.org/drawingml/2006/main" name="4_CDE 2017 officia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2017 official" id="{560E22F2-53DF-41BB-9D87-9AD1953F792C}" vid="{FAF9FC38-DBBA-4451-8F30-954371A0F59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Essential</Template>
  <TotalTime>21291</TotalTime>
  <Words>4717</Words>
  <Application>Microsoft Office PowerPoint</Application>
  <PresentationFormat>On-screen Show (4:3)</PresentationFormat>
  <Paragraphs>803</Paragraphs>
  <Slides>101</Slides>
  <Notes>54</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101</vt:i4>
      </vt:variant>
    </vt:vector>
  </HeadingPairs>
  <TitlesOfParts>
    <vt:vector size="126" baseType="lpstr">
      <vt:lpstr>ＭＳ Ｐゴシック</vt:lpstr>
      <vt:lpstr>Arial</vt:lpstr>
      <vt:lpstr>Arial Black</vt:lpstr>
      <vt:lpstr>Bell MT</vt:lpstr>
      <vt:lpstr>Calibri</vt:lpstr>
      <vt:lpstr>Calibri Light</vt:lpstr>
      <vt:lpstr>Cambria</vt:lpstr>
      <vt:lpstr>Century Gothic</vt:lpstr>
      <vt:lpstr>Comic Sans MS</vt:lpstr>
      <vt:lpstr>Dyslexie</vt:lpstr>
      <vt:lpstr>Georgia</vt:lpstr>
      <vt:lpstr>Gill Sans MT</vt:lpstr>
      <vt:lpstr>Gloucester MT Extra Condensed</vt:lpstr>
      <vt:lpstr>Museo Slab 500</vt:lpstr>
      <vt:lpstr>Tahoma</vt:lpstr>
      <vt:lpstr>Times New Roman</vt:lpstr>
      <vt:lpstr>Trebuchet MS</vt:lpstr>
      <vt:lpstr>Tunga</vt:lpstr>
      <vt:lpstr>Wingdings</vt:lpstr>
      <vt:lpstr>Essential</vt:lpstr>
      <vt:lpstr>Office Theme</vt:lpstr>
      <vt:lpstr>1_Office Theme</vt:lpstr>
      <vt:lpstr>CDE 2017 official</vt:lpstr>
      <vt:lpstr>2_CDE 2017 official</vt:lpstr>
      <vt:lpstr>4_CDE 2017 official</vt:lpstr>
      <vt:lpstr>PowerPoint Presentation</vt:lpstr>
      <vt:lpstr>PowerPoint Presentation</vt:lpstr>
      <vt:lpstr>Signal</vt:lpstr>
      <vt:lpstr>Who is in the room?</vt:lpstr>
      <vt:lpstr>The Learner will...</vt:lpstr>
      <vt:lpstr>Activity 1: Personal Goal</vt:lpstr>
      <vt:lpstr>Take Care of yourself</vt:lpstr>
      <vt:lpstr>What is trauma? </vt:lpstr>
      <vt:lpstr>PowerPoint Presentation</vt:lpstr>
      <vt:lpstr>Types of Stress  National Scientific Council on the Developing Child (2005)</vt:lpstr>
      <vt:lpstr>Most Common Adverse Childhood Experiences (ACEs)</vt:lpstr>
      <vt:lpstr>Linking ACES &amp; School Performance: </vt:lpstr>
      <vt:lpstr>3 R’s of Being Truama Informed</vt:lpstr>
      <vt:lpstr>PowerPoint Presentation</vt:lpstr>
      <vt:lpstr>Reflect by yourself</vt:lpstr>
      <vt:lpstr>PowerPoint Presentation</vt:lpstr>
      <vt:lpstr>PowerPoint Presentation</vt:lpstr>
      <vt:lpstr>Trauma Changes Perceptions</vt:lpstr>
      <vt:lpstr>PowerPoint Presentation</vt:lpstr>
      <vt:lpstr>Impact of Secondary Trauma (Compassion Fatigue)  </vt:lpstr>
      <vt:lpstr>Parallel Process </vt:lpstr>
      <vt:lpstr>Parallel Process </vt:lpstr>
      <vt:lpstr>Parallel Process </vt:lpstr>
      <vt:lpstr>Activity 2: Write, Turn, and Talk</vt:lpstr>
      <vt:lpstr>3 R’s of Being Truama Informed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and Then – Here and Now</vt:lpstr>
      <vt:lpstr>Impact of Trauma</vt:lpstr>
      <vt:lpstr>PowerPoint Presentation</vt:lpstr>
      <vt:lpstr>Survival Response</vt:lpstr>
      <vt:lpstr>PowerPoint Presentation</vt:lpstr>
      <vt:lpstr>Emotional Reactivity</vt:lpstr>
      <vt:lpstr>PowerPoint Presentation</vt:lpstr>
      <vt:lpstr>Activity 3: Write, Turn, and Talk</vt:lpstr>
      <vt:lpstr>3 R’s of Being Truama Informed</vt:lpstr>
      <vt:lpstr>PowerPoint Presentation</vt:lpstr>
      <vt:lpstr>  Resiliency</vt:lpstr>
      <vt:lpstr>PowerPoint Presentation</vt:lpstr>
      <vt:lpstr>PowerPoint Presentation</vt:lpstr>
      <vt:lpstr>What exactly IS a trauma-sensitive school?</vt:lpstr>
      <vt:lpstr>Key Principles of Trauma Informed Approaches</vt:lpstr>
      <vt:lpstr>Key Principles of Trauma Informed Approaches</vt:lpstr>
      <vt:lpstr>Focus on the System</vt:lpstr>
      <vt:lpstr>Here’s the kind of environment I want for “my” own child (4th grade) </vt:lpstr>
      <vt:lpstr>Activity 3: Turn, and Talk</vt:lpstr>
      <vt:lpstr>Layered Continuum Support Matched to Stakeholders’ Needs</vt:lpstr>
      <vt:lpstr>Proactive, Positive and Instructional</vt:lpstr>
      <vt:lpstr>A Shift in Thinking</vt:lpstr>
      <vt:lpstr>PowerPoint Presentation</vt:lpstr>
      <vt:lpstr>Equality VS Equity</vt:lpstr>
      <vt:lpstr>Remove the Barriers</vt:lpstr>
      <vt:lpstr>PBIS Celebrates 20 Years!</vt:lpstr>
      <vt:lpstr>Eight Guiding Principles of Effective Systems that are positive, predictable, consistent and safe:</vt:lpstr>
      <vt:lpstr>It Starts in the Classroom</vt:lpstr>
      <vt:lpstr>It Starts in the Classroom</vt:lpstr>
      <vt:lpstr>Correcting Unwanted or Undesired Behavior</vt:lpstr>
      <vt:lpstr>PowerPoint Presentation</vt:lpstr>
      <vt:lpstr>Activity 4: Think, Pair, Share</vt:lpstr>
      <vt:lpstr>Feedback &amp; Acknowledgment</vt:lpstr>
      <vt:lpstr>Why do we acknowledge prosocial behavior?</vt:lpstr>
      <vt:lpstr>Why acknowledge appropriate behavior</vt:lpstr>
      <vt:lpstr>High Rates of Positive Reinforcement</vt:lpstr>
      <vt:lpstr>Behavior Management Systems</vt:lpstr>
      <vt:lpstr>Reinforcing Staff</vt:lpstr>
      <vt:lpstr>PowerPoint Presentation</vt:lpstr>
      <vt:lpstr>PowerPoint Presentation</vt:lpstr>
      <vt:lpstr>PowerPoint Presentation</vt:lpstr>
      <vt:lpstr>PowerPoint Presentation</vt:lpstr>
      <vt:lpstr>Taking an Instructional Approach</vt:lpstr>
      <vt:lpstr>Reinforce Approximation</vt:lpstr>
      <vt:lpstr>Reinforce Approximation</vt:lpstr>
      <vt:lpstr>The Shaping Process</vt:lpstr>
      <vt:lpstr>How to provide an acknowledgment:</vt:lpstr>
      <vt:lpstr>Bottom Line…</vt:lpstr>
      <vt:lpstr>Activity 5: Think, Pair, Share</vt:lpstr>
      <vt:lpstr>PowerPoint Presentation</vt:lpstr>
      <vt:lpstr>     Change the Narrative to Connect</vt:lpstr>
      <vt:lpstr>Resilience In Schools and Educators (RISE)</vt:lpstr>
      <vt:lpstr> </vt:lpstr>
      <vt:lpstr>Restorative Practices In Schools</vt:lpstr>
      <vt:lpstr>Activity 6: Turn and Talk</vt:lpstr>
      <vt:lpstr>PowerPoint Presentation</vt:lpstr>
      <vt:lpstr>Directly Teach the Replacement Behavior</vt:lpstr>
      <vt:lpstr>Regulation skills</vt:lpstr>
      <vt:lpstr>Point Cards and Direct Behavior Rating</vt:lpstr>
      <vt:lpstr>Self-Regulation tool</vt:lpstr>
      <vt:lpstr>PowerPoint Presentation</vt:lpstr>
      <vt:lpstr>PowerPoint Presentation</vt:lpstr>
      <vt:lpstr>PowerPoint Presentation</vt:lpstr>
      <vt:lpstr>To Recap</vt:lpstr>
      <vt:lpstr>PowerPoint Presentation</vt:lpstr>
      <vt:lpstr>Activity 7: Write, Turn, and Talk</vt:lpstr>
      <vt:lpstr>Questions</vt:lpstr>
      <vt:lpstr>References &amp; Resources</vt:lpstr>
      <vt:lpstr>References &amp; Resources</vt:lpstr>
    </vt:vector>
  </TitlesOfParts>
  <Company>Thompson School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Uphaus, Hailey J ADMIN</dc:creator>
  <cp:lastModifiedBy>Collins, Adam</cp:lastModifiedBy>
  <cp:revision>348</cp:revision>
  <cp:lastPrinted>2018-01-09T00:01:49Z</cp:lastPrinted>
  <dcterms:created xsi:type="dcterms:W3CDTF">2016-09-02T19:00:20Z</dcterms:created>
  <dcterms:modified xsi:type="dcterms:W3CDTF">2018-05-02T14:21:50Z</dcterms:modified>
</cp:coreProperties>
</file>