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9"/>
  </p:notesMasterIdLst>
  <p:handoutMasterIdLst>
    <p:handoutMasterId r:id="rId60"/>
  </p:handoutMasterIdLst>
  <p:sldIdLst>
    <p:sldId id="492" r:id="rId2"/>
    <p:sldId id="291" r:id="rId3"/>
    <p:sldId id="262" r:id="rId4"/>
    <p:sldId id="265" r:id="rId5"/>
    <p:sldId id="486" r:id="rId6"/>
    <p:sldId id="398" r:id="rId7"/>
    <p:sldId id="483" r:id="rId8"/>
    <p:sldId id="297" r:id="rId9"/>
    <p:sldId id="295" r:id="rId10"/>
    <p:sldId id="474" r:id="rId11"/>
    <p:sldId id="475" r:id="rId12"/>
    <p:sldId id="439" r:id="rId13"/>
    <p:sldId id="280" r:id="rId14"/>
    <p:sldId id="281" r:id="rId15"/>
    <p:sldId id="300" r:id="rId16"/>
    <p:sldId id="481" r:id="rId17"/>
    <p:sldId id="482" r:id="rId18"/>
    <p:sldId id="448" r:id="rId19"/>
    <p:sldId id="290" r:id="rId20"/>
    <p:sldId id="408" r:id="rId21"/>
    <p:sldId id="298" r:id="rId22"/>
    <p:sldId id="304" r:id="rId23"/>
    <p:sldId id="302" r:id="rId24"/>
    <p:sldId id="440" r:id="rId25"/>
    <p:sldId id="305" r:id="rId26"/>
    <p:sldId id="306" r:id="rId27"/>
    <p:sldId id="478" r:id="rId28"/>
    <p:sldId id="484" r:id="rId29"/>
    <p:sldId id="445" r:id="rId30"/>
    <p:sldId id="446" r:id="rId31"/>
    <p:sldId id="308" r:id="rId32"/>
    <p:sldId id="314" r:id="rId33"/>
    <p:sldId id="315" r:id="rId34"/>
    <p:sldId id="317" r:id="rId35"/>
    <p:sldId id="431" r:id="rId36"/>
    <p:sldId id="467" r:id="rId37"/>
    <p:sldId id="469" r:id="rId38"/>
    <p:sldId id="322" r:id="rId39"/>
    <p:sldId id="402" r:id="rId40"/>
    <p:sldId id="344" r:id="rId41"/>
    <p:sldId id="346" r:id="rId42"/>
    <p:sldId id="349" r:id="rId43"/>
    <p:sldId id="324" r:id="rId44"/>
    <p:sldId id="325" r:id="rId45"/>
    <p:sldId id="411" r:id="rId46"/>
    <p:sldId id="329" r:id="rId47"/>
    <p:sldId id="330" r:id="rId48"/>
    <p:sldId id="334" r:id="rId49"/>
    <p:sldId id="335" r:id="rId50"/>
    <p:sldId id="323" r:id="rId51"/>
    <p:sldId id="350" r:id="rId52"/>
    <p:sldId id="422" r:id="rId53"/>
    <p:sldId id="420" r:id="rId54"/>
    <p:sldId id="485" r:id="rId55"/>
    <p:sldId id="471" r:id="rId56"/>
    <p:sldId id="442" r:id="rId57"/>
    <p:sldId id="493" r:id="rId5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874" autoAdjust="0"/>
  </p:normalViewPr>
  <p:slideViewPr>
    <p:cSldViewPr snapToGrid="0">
      <p:cViewPr varScale="1">
        <p:scale>
          <a:sx n="124" d="100"/>
          <a:sy n="124" d="100"/>
        </p:scale>
        <p:origin x="11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13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A3C18-82DD-44A3-B3CE-B6AE3766066B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242FFA7-0295-4658-B6DE-3E72D70AE101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EA0472D7-0485-4D55-A459-476DBC94B768}" type="parTrans" cxnId="{2F66D9FA-786C-4E7B-B964-AD40F747DBFE}">
      <dgm:prSet/>
      <dgm:spPr/>
      <dgm:t>
        <a:bodyPr/>
        <a:lstStyle/>
        <a:p>
          <a:endParaRPr lang="en-US"/>
        </a:p>
      </dgm:t>
    </dgm:pt>
    <dgm:pt modelId="{F5404E8D-D484-4D4F-8600-B5738D808920}" type="sibTrans" cxnId="{2F66D9FA-786C-4E7B-B964-AD40F747DBFE}">
      <dgm:prSet/>
      <dgm:spPr/>
      <dgm:t>
        <a:bodyPr/>
        <a:lstStyle/>
        <a:p>
          <a:endParaRPr lang="en-US"/>
        </a:p>
      </dgm:t>
    </dgm:pt>
    <dgm:pt modelId="{E7DB20CE-34D6-4B7C-99CA-3A6174C402FD}">
      <dgm:prSet phldrT="[Text]"/>
      <dgm:spPr/>
      <dgm:t>
        <a:bodyPr/>
        <a:lstStyle/>
        <a:p>
          <a:r>
            <a:rPr lang="en-US" dirty="0" smtClean="0"/>
            <a:t>Lead</a:t>
          </a:r>
          <a:endParaRPr lang="en-US" dirty="0"/>
        </a:p>
      </dgm:t>
    </dgm:pt>
    <dgm:pt modelId="{AE253179-EDA4-4D4C-ABF6-D00F66183B94}" type="parTrans" cxnId="{B6750643-7C84-4DC0-B842-B8F2619FA422}">
      <dgm:prSet/>
      <dgm:spPr/>
      <dgm:t>
        <a:bodyPr/>
        <a:lstStyle/>
        <a:p>
          <a:endParaRPr lang="en-US"/>
        </a:p>
      </dgm:t>
    </dgm:pt>
    <dgm:pt modelId="{2988B56C-6D8A-4728-9989-ED7BD62DF4C5}" type="sibTrans" cxnId="{B6750643-7C84-4DC0-B842-B8F2619FA422}">
      <dgm:prSet/>
      <dgm:spPr/>
      <dgm:t>
        <a:bodyPr/>
        <a:lstStyle/>
        <a:p>
          <a:endParaRPr lang="en-US"/>
        </a:p>
      </dgm:t>
    </dgm:pt>
    <dgm:pt modelId="{C41238A3-CA88-47A4-8134-4175A43344B7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DA7F7ED2-783E-4F10-AEDE-EAD0CEA464A0}" type="parTrans" cxnId="{5340E455-FD6D-48BD-A7A4-56C0C8958362}">
      <dgm:prSet/>
      <dgm:spPr/>
      <dgm:t>
        <a:bodyPr/>
        <a:lstStyle/>
        <a:p>
          <a:endParaRPr lang="en-US"/>
        </a:p>
      </dgm:t>
    </dgm:pt>
    <dgm:pt modelId="{CA782582-EE5A-40CC-8CA1-FA8D01FA57A9}" type="sibTrans" cxnId="{5340E455-FD6D-48BD-A7A4-56C0C8958362}">
      <dgm:prSet/>
      <dgm:spPr/>
      <dgm:t>
        <a:bodyPr/>
        <a:lstStyle/>
        <a:p>
          <a:endParaRPr lang="en-US"/>
        </a:p>
      </dgm:t>
    </dgm:pt>
    <dgm:pt modelId="{87097711-3E55-4B09-BC94-619A272DA0CB}" type="pres">
      <dgm:prSet presAssocID="{7B1A3C18-82DD-44A3-B3CE-B6AE3766066B}" presName="CompostProcess" presStyleCnt="0">
        <dgm:presLayoutVars>
          <dgm:dir/>
          <dgm:resizeHandles val="exact"/>
        </dgm:presLayoutVars>
      </dgm:prSet>
      <dgm:spPr/>
    </dgm:pt>
    <dgm:pt modelId="{A5C671CE-E7DD-4762-8FB3-23750F4FFA28}" type="pres">
      <dgm:prSet presAssocID="{7B1A3C18-82DD-44A3-B3CE-B6AE3766066B}" presName="arrow" presStyleLbl="bgShp" presStyleIdx="0" presStyleCnt="1"/>
      <dgm:spPr/>
    </dgm:pt>
    <dgm:pt modelId="{215C2B10-6430-4D68-8A78-ADD077D75262}" type="pres">
      <dgm:prSet presAssocID="{7B1A3C18-82DD-44A3-B3CE-B6AE3766066B}" presName="linearProcess" presStyleCnt="0"/>
      <dgm:spPr/>
    </dgm:pt>
    <dgm:pt modelId="{20D845C6-5AF5-4B70-9C38-FF0FEFF89B98}" type="pres">
      <dgm:prSet presAssocID="{F242FFA7-0295-4658-B6DE-3E72D70AE1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82571-A912-4967-AC6B-F410523B2EBE}" type="pres">
      <dgm:prSet presAssocID="{F5404E8D-D484-4D4F-8600-B5738D808920}" presName="sibTrans" presStyleCnt="0"/>
      <dgm:spPr/>
    </dgm:pt>
    <dgm:pt modelId="{BDDA90CF-EDA4-4000-9C9B-13ED74E5658F}" type="pres">
      <dgm:prSet presAssocID="{E7DB20CE-34D6-4B7C-99CA-3A6174C402F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01EF7-5ABB-4484-BF07-B78C9A07353E}" type="pres">
      <dgm:prSet presAssocID="{2988B56C-6D8A-4728-9989-ED7BD62DF4C5}" presName="sibTrans" presStyleCnt="0"/>
      <dgm:spPr/>
    </dgm:pt>
    <dgm:pt modelId="{1795A274-0165-4708-98DE-FA249CC6B5FB}" type="pres">
      <dgm:prSet presAssocID="{C41238A3-CA88-47A4-8134-4175A43344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53E88-D3B3-4FE7-BF0E-902FFBA29B33}" type="presOf" srcId="{7B1A3C18-82DD-44A3-B3CE-B6AE3766066B}" destId="{87097711-3E55-4B09-BC94-619A272DA0CB}" srcOrd="0" destOrd="0" presId="urn:microsoft.com/office/officeart/2005/8/layout/hProcess9"/>
    <dgm:cxn modelId="{5340E455-FD6D-48BD-A7A4-56C0C8958362}" srcId="{7B1A3C18-82DD-44A3-B3CE-B6AE3766066B}" destId="{C41238A3-CA88-47A4-8134-4175A43344B7}" srcOrd="2" destOrd="0" parTransId="{DA7F7ED2-783E-4F10-AEDE-EAD0CEA464A0}" sibTransId="{CA782582-EE5A-40CC-8CA1-FA8D01FA57A9}"/>
    <dgm:cxn modelId="{8EEF026D-8213-4B1B-8303-9DB303AECD09}" type="presOf" srcId="{E7DB20CE-34D6-4B7C-99CA-3A6174C402FD}" destId="{BDDA90CF-EDA4-4000-9C9B-13ED74E5658F}" srcOrd="0" destOrd="0" presId="urn:microsoft.com/office/officeart/2005/8/layout/hProcess9"/>
    <dgm:cxn modelId="{92375574-D0E6-44F7-BCD4-1CDF781C1DFF}" type="presOf" srcId="{C41238A3-CA88-47A4-8134-4175A43344B7}" destId="{1795A274-0165-4708-98DE-FA249CC6B5FB}" srcOrd="0" destOrd="0" presId="urn:microsoft.com/office/officeart/2005/8/layout/hProcess9"/>
    <dgm:cxn modelId="{2F66D9FA-786C-4E7B-B964-AD40F747DBFE}" srcId="{7B1A3C18-82DD-44A3-B3CE-B6AE3766066B}" destId="{F242FFA7-0295-4658-B6DE-3E72D70AE101}" srcOrd="0" destOrd="0" parTransId="{EA0472D7-0485-4D55-A459-476DBC94B768}" sibTransId="{F5404E8D-D484-4D4F-8600-B5738D808920}"/>
    <dgm:cxn modelId="{B143D0C1-E702-4CDA-9326-060CED9B48E9}" type="presOf" srcId="{F242FFA7-0295-4658-B6DE-3E72D70AE101}" destId="{20D845C6-5AF5-4B70-9C38-FF0FEFF89B98}" srcOrd="0" destOrd="0" presId="urn:microsoft.com/office/officeart/2005/8/layout/hProcess9"/>
    <dgm:cxn modelId="{B6750643-7C84-4DC0-B842-B8F2619FA422}" srcId="{7B1A3C18-82DD-44A3-B3CE-B6AE3766066B}" destId="{E7DB20CE-34D6-4B7C-99CA-3A6174C402FD}" srcOrd="1" destOrd="0" parTransId="{AE253179-EDA4-4D4C-ABF6-D00F66183B94}" sibTransId="{2988B56C-6D8A-4728-9989-ED7BD62DF4C5}"/>
    <dgm:cxn modelId="{7B191B7E-8DC1-4A04-9AC2-38D962F400E0}" type="presParOf" srcId="{87097711-3E55-4B09-BC94-619A272DA0CB}" destId="{A5C671CE-E7DD-4762-8FB3-23750F4FFA28}" srcOrd="0" destOrd="0" presId="urn:microsoft.com/office/officeart/2005/8/layout/hProcess9"/>
    <dgm:cxn modelId="{EEC60BAE-340C-4456-A726-C159A3799730}" type="presParOf" srcId="{87097711-3E55-4B09-BC94-619A272DA0CB}" destId="{215C2B10-6430-4D68-8A78-ADD077D75262}" srcOrd="1" destOrd="0" presId="urn:microsoft.com/office/officeart/2005/8/layout/hProcess9"/>
    <dgm:cxn modelId="{BE9E690B-3374-41AB-8169-62EC8598B436}" type="presParOf" srcId="{215C2B10-6430-4D68-8A78-ADD077D75262}" destId="{20D845C6-5AF5-4B70-9C38-FF0FEFF89B98}" srcOrd="0" destOrd="0" presId="urn:microsoft.com/office/officeart/2005/8/layout/hProcess9"/>
    <dgm:cxn modelId="{E2FAAF51-A050-4BBD-A4BA-0BC4EDFF50B0}" type="presParOf" srcId="{215C2B10-6430-4D68-8A78-ADD077D75262}" destId="{D7C82571-A912-4967-AC6B-F410523B2EBE}" srcOrd="1" destOrd="0" presId="urn:microsoft.com/office/officeart/2005/8/layout/hProcess9"/>
    <dgm:cxn modelId="{9F1601E3-B4FA-4552-8652-7C72C42C97D4}" type="presParOf" srcId="{215C2B10-6430-4D68-8A78-ADD077D75262}" destId="{BDDA90CF-EDA4-4000-9C9B-13ED74E5658F}" srcOrd="2" destOrd="0" presId="urn:microsoft.com/office/officeart/2005/8/layout/hProcess9"/>
    <dgm:cxn modelId="{6ACE4EDD-C941-4BFC-BCB0-A6A63388CFD0}" type="presParOf" srcId="{215C2B10-6430-4D68-8A78-ADD077D75262}" destId="{CBC01EF7-5ABB-4484-BF07-B78C9A07353E}" srcOrd="3" destOrd="0" presId="urn:microsoft.com/office/officeart/2005/8/layout/hProcess9"/>
    <dgm:cxn modelId="{E0FBFF0E-40A5-445E-A5A8-62C29E7B48D7}" type="presParOf" srcId="{215C2B10-6430-4D68-8A78-ADD077D75262}" destId="{1795A274-0165-4708-98DE-FA249CC6B5F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33319-BF38-43C4-8590-6AD5F49BD383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3D1F8C15-AD9A-4EC1-A41D-BE72CAB0A5B2}">
      <dgm:prSet phldrT="[Tex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Teacher Prompt (OTR)</a:t>
          </a:r>
        </a:p>
      </dgm:t>
    </dgm:pt>
    <dgm:pt modelId="{7D6A70AA-2168-44D7-A171-D33F6A6A3421}" type="parTrans" cxnId="{4FB45FD5-6401-43E7-8A8C-AE47422E2CBE}">
      <dgm:prSet/>
      <dgm:spPr/>
      <dgm:t>
        <a:bodyPr/>
        <a:lstStyle/>
        <a:p>
          <a:endParaRPr lang="en-US"/>
        </a:p>
      </dgm:t>
    </dgm:pt>
    <dgm:pt modelId="{35D5B304-CB51-42E0-B891-CA14C6CFF4DC}" type="sibTrans" cxnId="{4FB45FD5-6401-43E7-8A8C-AE47422E2CBE}">
      <dgm:prSet/>
      <dgm:spPr/>
      <dgm:t>
        <a:bodyPr/>
        <a:lstStyle/>
        <a:p>
          <a:endParaRPr lang="en-US"/>
        </a:p>
      </dgm:t>
    </dgm:pt>
    <dgm:pt modelId="{CCC76D12-66F7-419B-8D70-E33F9C1B4EC5}">
      <dgm:prSet phldrT="[Tex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Student </a:t>
          </a:r>
          <a:r>
            <a:rPr lang="en-US" dirty="0" smtClean="0">
              <a:solidFill>
                <a:srgbClr val="002060"/>
              </a:solidFill>
            </a:rPr>
            <a:t>Response</a:t>
          </a:r>
          <a:endParaRPr lang="en-US" dirty="0">
            <a:solidFill>
              <a:srgbClr val="002060"/>
            </a:solidFill>
          </a:endParaRPr>
        </a:p>
      </dgm:t>
    </dgm:pt>
    <dgm:pt modelId="{C4447AC8-6BDC-4264-A546-B632B08ECE09}" type="parTrans" cxnId="{80A65F71-576B-4165-92C6-B10E56D7485A}">
      <dgm:prSet/>
      <dgm:spPr/>
      <dgm:t>
        <a:bodyPr/>
        <a:lstStyle/>
        <a:p>
          <a:endParaRPr lang="en-US"/>
        </a:p>
      </dgm:t>
    </dgm:pt>
    <dgm:pt modelId="{83983E9A-104C-41E9-A4CF-0A70484666DD}" type="sibTrans" cxnId="{80A65F71-576B-4165-92C6-B10E56D7485A}">
      <dgm:prSet/>
      <dgm:spPr/>
      <dgm:t>
        <a:bodyPr/>
        <a:lstStyle/>
        <a:p>
          <a:endParaRPr lang="en-US"/>
        </a:p>
      </dgm:t>
    </dgm:pt>
    <dgm:pt modelId="{037F51DD-51D6-4138-81D8-E5E03C486711}">
      <dgm:prSet phldrT="[Tex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Teacher Feedback</a:t>
          </a:r>
          <a:br>
            <a:rPr lang="en-US" dirty="0">
              <a:solidFill>
                <a:srgbClr val="002060"/>
              </a:solidFill>
            </a:rPr>
          </a:br>
          <a:r>
            <a:rPr lang="en-US" dirty="0">
              <a:solidFill>
                <a:srgbClr val="002060"/>
              </a:solidFill>
            </a:rPr>
            <a:t>(Praise or Corrective Feedback)</a:t>
          </a:r>
        </a:p>
      </dgm:t>
    </dgm:pt>
    <dgm:pt modelId="{60A9A67C-B61E-4BC2-9E7D-2B98DD995112}" type="parTrans" cxnId="{D64C7967-19AE-4C03-AED5-6C51D175E485}">
      <dgm:prSet/>
      <dgm:spPr/>
      <dgm:t>
        <a:bodyPr/>
        <a:lstStyle/>
        <a:p>
          <a:endParaRPr lang="en-US"/>
        </a:p>
      </dgm:t>
    </dgm:pt>
    <dgm:pt modelId="{28280F05-44F4-4EEA-9D57-7572EF0F4836}" type="sibTrans" cxnId="{D64C7967-19AE-4C03-AED5-6C51D175E485}">
      <dgm:prSet/>
      <dgm:spPr/>
      <dgm:t>
        <a:bodyPr/>
        <a:lstStyle/>
        <a:p>
          <a:endParaRPr lang="en-US"/>
        </a:p>
      </dgm:t>
    </dgm:pt>
    <dgm:pt modelId="{4C5281D4-48F8-4AF0-B36D-A8F1A6CE675F}" type="pres">
      <dgm:prSet presAssocID="{1D933319-BF38-43C4-8590-6AD5F49BD383}" presName="CompostProcess" presStyleCnt="0">
        <dgm:presLayoutVars>
          <dgm:dir/>
          <dgm:resizeHandles val="exact"/>
        </dgm:presLayoutVars>
      </dgm:prSet>
      <dgm:spPr/>
    </dgm:pt>
    <dgm:pt modelId="{2BD8CF7D-B071-46EE-8813-5CFBAC508F52}" type="pres">
      <dgm:prSet presAssocID="{1D933319-BF38-43C4-8590-6AD5F49BD383}" presName="arrow" presStyleLbl="bgShp" presStyleIdx="0" presStyleCnt="1" custLinFactNeighborX="1953" custLinFactNeighborY="1628"/>
      <dgm:spPr>
        <a:solidFill>
          <a:schemeClr val="accent1">
            <a:lumMod val="75000"/>
          </a:schemeClr>
        </a:solidFill>
      </dgm:spPr>
    </dgm:pt>
    <dgm:pt modelId="{06F45622-EA3C-40B4-AC91-37438E90C365}" type="pres">
      <dgm:prSet presAssocID="{1D933319-BF38-43C4-8590-6AD5F49BD383}" presName="linearProcess" presStyleCnt="0"/>
      <dgm:spPr/>
    </dgm:pt>
    <dgm:pt modelId="{369984E0-17BB-474A-9075-374A1BDB93C6}" type="pres">
      <dgm:prSet presAssocID="{3D1F8C15-AD9A-4EC1-A41D-BE72CAB0A5B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EC74-67A2-47CC-8D11-01D5780450A6}" type="pres">
      <dgm:prSet presAssocID="{35D5B304-CB51-42E0-B891-CA14C6CFF4DC}" presName="sibTrans" presStyleCnt="0"/>
      <dgm:spPr/>
    </dgm:pt>
    <dgm:pt modelId="{C71C6348-9BFF-46C0-A111-B9098EDA6C86}" type="pres">
      <dgm:prSet presAssocID="{CCC76D12-66F7-419B-8D70-E33F9C1B4E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3E85-0D76-4979-8332-3D88A928650D}" type="pres">
      <dgm:prSet presAssocID="{83983E9A-104C-41E9-A4CF-0A70484666DD}" presName="sibTrans" presStyleCnt="0"/>
      <dgm:spPr/>
    </dgm:pt>
    <dgm:pt modelId="{D60CAFAB-5580-423F-920E-7BA4A8A97F9D}" type="pres">
      <dgm:prSet presAssocID="{037F51DD-51D6-4138-81D8-E5E03C4867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0EB51-F420-4B1F-93F1-38A13EE24182}" type="presOf" srcId="{037F51DD-51D6-4138-81D8-E5E03C486711}" destId="{D60CAFAB-5580-423F-920E-7BA4A8A97F9D}" srcOrd="0" destOrd="0" presId="urn:microsoft.com/office/officeart/2005/8/layout/hProcess9"/>
    <dgm:cxn modelId="{4B706F5E-3D18-4CF8-8A24-ADF6FB9F4729}" type="presOf" srcId="{3D1F8C15-AD9A-4EC1-A41D-BE72CAB0A5B2}" destId="{369984E0-17BB-474A-9075-374A1BDB93C6}" srcOrd="0" destOrd="0" presId="urn:microsoft.com/office/officeart/2005/8/layout/hProcess9"/>
    <dgm:cxn modelId="{4018ACF2-D9BA-4063-B881-73D44885AAD8}" type="presOf" srcId="{1D933319-BF38-43C4-8590-6AD5F49BD383}" destId="{4C5281D4-48F8-4AF0-B36D-A8F1A6CE675F}" srcOrd="0" destOrd="0" presId="urn:microsoft.com/office/officeart/2005/8/layout/hProcess9"/>
    <dgm:cxn modelId="{3AA5A61B-4A9B-4056-B2FA-18FB9AE6585C}" type="presOf" srcId="{CCC76D12-66F7-419B-8D70-E33F9C1B4EC5}" destId="{C71C6348-9BFF-46C0-A111-B9098EDA6C86}" srcOrd="0" destOrd="0" presId="urn:microsoft.com/office/officeart/2005/8/layout/hProcess9"/>
    <dgm:cxn modelId="{4FB45FD5-6401-43E7-8A8C-AE47422E2CBE}" srcId="{1D933319-BF38-43C4-8590-6AD5F49BD383}" destId="{3D1F8C15-AD9A-4EC1-A41D-BE72CAB0A5B2}" srcOrd="0" destOrd="0" parTransId="{7D6A70AA-2168-44D7-A171-D33F6A6A3421}" sibTransId="{35D5B304-CB51-42E0-B891-CA14C6CFF4DC}"/>
    <dgm:cxn modelId="{D64C7967-19AE-4C03-AED5-6C51D175E485}" srcId="{1D933319-BF38-43C4-8590-6AD5F49BD383}" destId="{037F51DD-51D6-4138-81D8-E5E03C486711}" srcOrd="2" destOrd="0" parTransId="{60A9A67C-B61E-4BC2-9E7D-2B98DD995112}" sibTransId="{28280F05-44F4-4EEA-9D57-7572EF0F4836}"/>
    <dgm:cxn modelId="{80A65F71-576B-4165-92C6-B10E56D7485A}" srcId="{1D933319-BF38-43C4-8590-6AD5F49BD383}" destId="{CCC76D12-66F7-419B-8D70-E33F9C1B4EC5}" srcOrd="1" destOrd="0" parTransId="{C4447AC8-6BDC-4264-A546-B632B08ECE09}" sibTransId="{83983E9A-104C-41E9-A4CF-0A70484666DD}"/>
    <dgm:cxn modelId="{AD9E7A53-E411-4F75-816C-96C9EA96137A}" type="presParOf" srcId="{4C5281D4-48F8-4AF0-B36D-A8F1A6CE675F}" destId="{2BD8CF7D-B071-46EE-8813-5CFBAC508F52}" srcOrd="0" destOrd="0" presId="urn:microsoft.com/office/officeart/2005/8/layout/hProcess9"/>
    <dgm:cxn modelId="{EFEB65E8-11BF-4890-9015-FC18FDB8A973}" type="presParOf" srcId="{4C5281D4-48F8-4AF0-B36D-A8F1A6CE675F}" destId="{06F45622-EA3C-40B4-AC91-37438E90C365}" srcOrd="1" destOrd="0" presId="urn:microsoft.com/office/officeart/2005/8/layout/hProcess9"/>
    <dgm:cxn modelId="{967B5F66-2C01-427D-8AAF-985B7A6837E3}" type="presParOf" srcId="{06F45622-EA3C-40B4-AC91-37438E90C365}" destId="{369984E0-17BB-474A-9075-374A1BDB93C6}" srcOrd="0" destOrd="0" presId="urn:microsoft.com/office/officeart/2005/8/layout/hProcess9"/>
    <dgm:cxn modelId="{1482143A-FDB1-4EEE-98EA-F3B10DBCFC35}" type="presParOf" srcId="{06F45622-EA3C-40B4-AC91-37438E90C365}" destId="{244CEC74-67A2-47CC-8D11-01D5780450A6}" srcOrd="1" destOrd="0" presId="urn:microsoft.com/office/officeart/2005/8/layout/hProcess9"/>
    <dgm:cxn modelId="{54A15057-A1BC-43D7-9D5A-CEEBADC5F92B}" type="presParOf" srcId="{06F45622-EA3C-40B4-AC91-37438E90C365}" destId="{C71C6348-9BFF-46C0-A111-B9098EDA6C86}" srcOrd="2" destOrd="0" presId="urn:microsoft.com/office/officeart/2005/8/layout/hProcess9"/>
    <dgm:cxn modelId="{B89D3FC7-3F93-4645-AB7F-766E0D05F671}" type="presParOf" srcId="{06F45622-EA3C-40B4-AC91-37438E90C365}" destId="{B5103E85-0D76-4979-8332-3D88A928650D}" srcOrd="3" destOrd="0" presId="urn:microsoft.com/office/officeart/2005/8/layout/hProcess9"/>
    <dgm:cxn modelId="{667CD125-8AC1-41A0-A139-4B28EB27D97D}" type="presParOf" srcId="{06F45622-EA3C-40B4-AC91-37438E90C365}" destId="{D60CAFAB-5580-423F-920E-7BA4A8A97F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671CE-E7DD-4762-8FB3-23750F4FFA28}">
      <dsp:nvSpPr>
        <dsp:cNvPr id="0" name=""/>
        <dsp:cNvSpPr/>
      </dsp:nvSpPr>
      <dsp:spPr>
        <a:xfrm>
          <a:off x="457199" y="0"/>
          <a:ext cx="5181600" cy="231465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845C6-5AF5-4B70-9C38-FF0FEFF89B98}">
      <dsp:nvSpPr>
        <dsp:cNvPr id="0" name=""/>
        <dsp:cNvSpPr/>
      </dsp:nvSpPr>
      <dsp:spPr>
        <a:xfrm>
          <a:off x="96142" y="694395"/>
          <a:ext cx="1828800" cy="9258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Model</a:t>
          </a:r>
          <a:endParaRPr lang="en-US" sz="3800" kern="1200" dirty="0"/>
        </a:p>
      </dsp:txBody>
      <dsp:txXfrm>
        <a:off x="141339" y="739592"/>
        <a:ext cx="1738406" cy="835466"/>
      </dsp:txXfrm>
    </dsp:sp>
    <dsp:sp modelId="{BDDA90CF-EDA4-4000-9C9B-13ED74E5658F}">
      <dsp:nvSpPr>
        <dsp:cNvPr id="0" name=""/>
        <dsp:cNvSpPr/>
      </dsp:nvSpPr>
      <dsp:spPr>
        <a:xfrm>
          <a:off x="2133600" y="694395"/>
          <a:ext cx="1828800" cy="9258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Lead</a:t>
          </a:r>
          <a:endParaRPr lang="en-US" sz="3800" kern="1200" dirty="0"/>
        </a:p>
      </dsp:txBody>
      <dsp:txXfrm>
        <a:off x="2178797" y="739592"/>
        <a:ext cx="1738406" cy="835466"/>
      </dsp:txXfrm>
    </dsp:sp>
    <dsp:sp modelId="{1795A274-0165-4708-98DE-FA249CC6B5FB}">
      <dsp:nvSpPr>
        <dsp:cNvPr id="0" name=""/>
        <dsp:cNvSpPr/>
      </dsp:nvSpPr>
      <dsp:spPr>
        <a:xfrm>
          <a:off x="4171057" y="694395"/>
          <a:ext cx="1828800" cy="9258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Test</a:t>
          </a:r>
          <a:endParaRPr lang="en-US" sz="3800" kern="1200" dirty="0"/>
        </a:p>
      </dsp:txBody>
      <dsp:txXfrm>
        <a:off x="4216254" y="739592"/>
        <a:ext cx="1738406" cy="835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CF7D-B071-46EE-8813-5CFBAC508F52}">
      <dsp:nvSpPr>
        <dsp:cNvPr id="0" name=""/>
        <dsp:cNvSpPr/>
      </dsp:nvSpPr>
      <dsp:spPr>
        <a:xfrm>
          <a:off x="727385" y="0"/>
          <a:ext cx="6749715" cy="2843211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984E0-17BB-474A-9075-374A1BDB93C6}">
      <dsp:nvSpPr>
        <dsp:cNvPr id="0" name=""/>
        <dsp:cNvSpPr/>
      </dsp:nvSpPr>
      <dsp:spPr>
        <a:xfrm>
          <a:off x="269089" y="852963"/>
          <a:ext cx="2382252" cy="1137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Teacher Prompt (OTR)</a:t>
          </a:r>
        </a:p>
      </dsp:txBody>
      <dsp:txXfrm>
        <a:off x="324607" y="908481"/>
        <a:ext cx="2271216" cy="1026248"/>
      </dsp:txXfrm>
    </dsp:sp>
    <dsp:sp modelId="{C71C6348-9BFF-46C0-A111-B9098EDA6C86}">
      <dsp:nvSpPr>
        <dsp:cNvPr id="0" name=""/>
        <dsp:cNvSpPr/>
      </dsp:nvSpPr>
      <dsp:spPr>
        <a:xfrm>
          <a:off x="2779294" y="852963"/>
          <a:ext cx="2382252" cy="1137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Student </a:t>
          </a:r>
          <a:r>
            <a:rPr lang="en-US" sz="2000" kern="1200" dirty="0" smtClean="0">
              <a:solidFill>
                <a:srgbClr val="002060"/>
              </a:solidFill>
            </a:rPr>
            <a:t>Response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2834812" y="908481"/>
        <a:ext cx="2271216" cy="1026248"/>
      </dsp:txXfrm>
    </dsp:sp>
    <dsp:sp modelId="{D60CAFAB-5580-423F-920E-7BA4A8A97F9D}">
      <dsp:nvSpPr>
        <dsp:cNvPr id="0" name=""/>
        <dsp:cNvSpPr/>
      </dsp:nvSpPr>
      <dsp:spPr>
        <a:xfrm>
          <a:off x="5289500" y="852963"/>
          <a:ext cx="2382252" cy="1137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Teacher Feedback</a:t>
          </a:r>
          <a:br>
            <a:rPr lang="en-US" sz="2000" kern="1200" dirty="0">
              <a:solidFill>
                <a:srgbClr val="002060"/>
              </a:solidFill>
            </a:rPr>
          </a:br>
          <a:r>
            <a:rPr lang="en-US" sz="2000" kern="1200" dirty="0">
              <a:solidFill>
                <a:srgbClr val="002060"/>
              </a:solidFill>
            </a:rPr>
            <a:t>(Praise or Corrective Feedback)</a:t>
          </a:r>
        </a:p>
      </dsp:txBody>
      <dsp:txXfrm>
        <a:off x="5345018" y="908481"/>
        <a:ext cx="2271216" cy="102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764F-9B97-4E01-9336-5CEE4E33BAD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7229B-D0EC-4B86-9777-D50A44FF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5C7C-B6E3-4550-A5C7-044514AAD7D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0EF2-9619-4B27-905E-5C7404CC9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3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0EF2-9619-4B27-905E-5C7404CC93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5C521-62BE-C747-B2CB-0AF6D845BB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7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CC455-390F-4DE9-9351-7A95718DCE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1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included a red plus sign to indicate an area</a:t>
            </a:r>
            <a:r>
              <a:rPr lang="en-US" baseline="0" dirty="0" smtClean="0"/>
              <a:t> of concern. In the left top corner, you can see there’s an issue with the small group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CC455-390F-4DE9-9351-7A95718DCE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3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0EF2-9619-4B27-905E-5C7404CC9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6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89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1622" indent="-285239" defTabSz="920689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0957" indent="-228192" defTabSz="920689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97340" indent="-228192" defTabSz="920689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3722" indent="-228192" defTabSz="920689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0105" indent="-228192" algn="ctr" defTabSz="9206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66487" indent="-228192" algn="ctr" defTabSz="9206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2870" indent="-228192" algn="ctr" defTabSz="9206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79254" indent="-228192" algn="ctr" defTabSz="920689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11F01CB-EE9F-F945-96CD-E457CC655938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03391"/>
            <a:ext cx="5485158" cy="41691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2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9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6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1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E3F5-6CD1-B14B-A81F-205CF1091F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8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E3F5-6CD1-B14B-A81F-205CF1091F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9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8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28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3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57CC6-9F63-5E4F-B78B-9ADF58F91D3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1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0EF2-9619-4B27-905E-5C7404CC93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8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8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175B68-6322-6D4C-B7A3-B74717660FBF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8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7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3E964D-94A0-1840-AB3A-AC4DCA720B42}" type="slidenum">
              <a:rPr lang="en-US"/>
              <a:pPr eaLnBrk="1" hangingPunct="1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1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2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E0EF2-9619-4B27-905E-5C7404CC93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7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6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8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248B-FB41-46A9-AA20-AA5C1422015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8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2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527F-BF4B-944B-979D-9E84CFE521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0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C9D5-6B31-4B6B-9D31-4B9438807D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Headlin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5923"/>
            <a:ext cx="7772400" cy="1526927"/>
          </a:xfrm>
        </p:spPr>
        <p:txBody>
          <a:bodyPr lIns="0" tIns="0" rIns="0" bIns="0" anchor="t" anchorCtr="0">
            <a:noAutofit/>
          </a:bodyPr>
          <a:lstStyle>
            <a:lvl1pPr algn="ctr">
              <a:defRPr sz="50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2030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0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8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2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2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0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4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lin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87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1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8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5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5240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5312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0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20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18" y="274638"/>
            <a:ext cx="7345381" cy="1143000"/>
          </a:xfrm>
        </p:spPr>
        <p:txBody>
          <a:bodyPr>
            <a:normAutofit/>
          </a:bodyPr>
          <a:lstStyle>
            <a:lvl1pPr>
              <a:defRPr sz="42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1287761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59304" y="1600200"/>
            <a:ext cx="7327496" cy="45259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8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C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1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8013" y="6443663"/>
            <a:ext cx="4889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title="Headlin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400" baseline="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36254" y="1463040"/>
            <a:ext cx="4011083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8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D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ark Green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2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7CC5E41-7F6F-4972-B71E-2D2B56E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42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Dkgreen to br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adient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7CC5E41-7F6F-4972-B71E-2D2B56E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32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ark Green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7CC5E41-7F6F-4972-B71E-2D2B56E3DC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8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7CC5E41-7F6F-4972-B71E-2D2B56E3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8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0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0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675" r:id="rId29"/>
    <p:sldLayoutId id="2147483710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kenyschools.org/Page/117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://www.pbis.org/common/cms/files/Student/Gotcha%20Resources/Champion%20Chip%20PBS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hyperlink" Target="http://www.pbis.org/common/cms/files/Student/Gotcha%20Resources/Champion%20Chip%20PBS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hyperlink" Target="http://www.pbis.org/common/cms/files/Student/Gotcha%20Resources/Champion%20Chip%20PBS.pdf" TargetMode="Externa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42" y="2684721"/>
            <a:ext cx="8956031" cy="1526927"/>
          </a:xfrm>
        </p:spPr>
        <p:txBody>
          <a:bodyPr/>
          <a:lstStyle/>
          <a:p>
            <a:r>
              <a:rPr lang="en-US" dirty="0" smtClean="0"/>
              <a:t> The Five Evidence-Based Practices of Classroom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57" y="4939074"/>
            <a:ext cx="6858000" cy="443429"/>
          </a:xfrm>
        </p:spPr>
        <p:txBody>
          <a:bodyPr/>
          <a:lstStyle/>
          <a:p>
            <a:r>
              <a:rPr lang="en-US" dirty="0" smtClean="0"/>
              <a:t>Presented at the 2018 BPEG Symposium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917" y="5705269"/>
            <a:ext cx="4237264" cy="1066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Jason Harlacher, Ph.D.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Harlacher_J@cde.state.co.us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Office of Learning Supports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Colorado Department of Education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27" y="5507935"/>
            <a:ext cx="1238347" cy="126361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93015" y="5269660"/>
            <a:ext cx="1133284" cy="35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May 7,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8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7703" y="6239184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Houghton High School</a:t>
            </a:r>
          </a:p>
          <a:p>
            <a:r>
              <a:rPr lang="en-US" sz="1100" dirty="0" smtClean="0"/>
              <a:t>Houghton, MI</a:t>
            </a:r>
            <a:endParaRPr lang="en-US" sz="1100" dirty="0"/>
          </a:p>
        </p:txBody>
      </p:sp>
      <p:pic>
        <p:nvPicPr>
          <p:cNvPr id="5" name="Picture 4" descr="http://www.spotsylvania.k12.va.us/cms/lib09/VA01918722/Centricity/Domain/1048/PBIS%20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92" y="-147441"/>
            <a:ext cx="3433064" cy="3343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miblsi.cenmi.org/Portals/3/Documents/Implementation/Universal/Universal%20Behavior/Expectations/Houghton%20Expect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49" y="3465041"/>
            <a:ext cx="2825892" cy="2799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arshalltown.k12.ia.us/lenihan/pbis/CA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1621" y="3556951"/>
            <a:ext cx="2948260" cy="257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de.state.co.us/sites/default/files/pics/pbis/Bonnie%20Garcia%20Expectation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" y="3722252"/>
            <a:ext cx="2915071" cy="22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20" y="5971022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Bonnie Garcia Elementary School</a:t>
            </a:r>
            <a:br>
              <a:rPr lang="en-US" sz="1100" dirty="0" smtClean="0"/>
            </a:br>
            <a:r>
              <a:rPr lang="en-US" sz="1100" dirty="0" smtClean="0"/>
              <a:t>Laredo, TX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51621" y="3034154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Smith Station Elementary School</a:t>
            </a:r>
            <a:br>
              <a:rPr lang="en-US" sz="1100" dirty="0" smtClean="0"/>
            </a:br>
            <a:r>
              <a:rPr lang="en-US" sz="1100" dirty="0" smtClean="0"/>
              <a:t>Fredericksburg, VA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4563" y="6123839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Lenihan</a:t>
            </a:r>
            <a:r>
              <a:rPr lang="en-US" sz="1100" dirty="0" smtClean="0"/>
              <a:t> Intermediate School</a:t>
            </a:r>
          </a:p>
          <a:p>
            <a:r>
              <a:rPr lang="en-US" sz="1100" dirty="0" smtClean="0"/>
              <a:t>Marshalltown, 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4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anvillecsd.org/imageGallery/HPBIS6843/PBIS%20BE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" y="104539"/>
            <a:ext cx="3101778" cy="29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imber pow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3" y="3772883"/>
            <a:ext cx="3747114" cy="2643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rml.k12.la.us/khs/pbis/expectations/Slid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40" y="104539"/>
            <a:ext cx="4316609" cy="3237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831" y="3027802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Cowden-Herrick CUSD 3A</a:t>
            </a:r>
          </a:p>
          <a:p>
            <a:r>
              <a:rPr lang="en-US" sz="1100" dirty="0" smtClean="0"/>
              <a:t>Cowden, IL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301610" y="6309236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Shelton High School</a:t>
            </a:r>
          </a:p>
          <a:p>
            <a:r>
              <a:rPr lang="en-US" sz="1100" dirty="0" smtClean="0"/>
              <a:t>Shelton, WA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8740" y="3341996"/>
            <a:ext cx="2741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Kaplan high School, </a:t>
            </a:r>
          </a:p>
          <a:p>
            <a:r>
              <a:rPr lang="en-US" sz="1100" dirty="0" smtClean="0"/>
              <a:t>Kaplan, LA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08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h3.ggpht.com/-zYyu184m-Pk/UiaMytwmA6I/AAAAAAAADBQ/_tFV1oenjuw/cover_thumb.jpg?imgmax=8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470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70" y="1657208"/>
            <a:ext cx="3673330" cy="35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6" y="581807"/>
            <a:ext cx="7886700" cy="710141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chemeClr val="tx1"/>
                </a:solidFill>
              </a:rPr>
              <a:t>Defining Rules</a:t>
            </a:r>
            <a:endParaRPr lang="en-US" sz="36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60" y="1569110"/>
            <a:ext cx="338155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options: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Define rules for the classroom that go across all events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Define rules for each event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20701" y="-302931"/>
            <a:ext cx="5735782" cy="6858000"/>
            <a:chOff x="3408219" y="0"/>
            <a:chExt cx="5735782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3408219" y="0"/>
              <a:ext cx="5735782" cy="6858000"/>
              <a:chOff x="3408219" y="0"/>
              <a:chExt cx="5735782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408219" y="0"/>
                <a:ext cx="5735782" cy="6858000"/>
                <a:chOff x="4020855" y="0"/>
                <a:chExt cx="5123145" cy="685800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62"/>
                <a:stretch/>
              </p:blipFill>
              <p:spPr>
                <a:xfrm>
                  <a:off x="4027714" y="0"/>
                  <a:ext cx="5116286" cy="685800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4020855" y="282300"/>
                  <a:ext cx="1064712" cy="17970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335180" y="145776"/>
                  <a:ext cx="1151220" cy="10739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7549784" y="225671"/>
                <a:ext cx="1446179" cy="1073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58907" y="3480980"/>
              <a:ext cx="4331363" cy="3165921"/>
              <a:chOff x="4058907" y="3480980"/>
              <a:chExt cx="4331363" cy="316592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640713" y="3561971"/>
                <a:ext cx="5077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3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49925" y="4505125"/>
                <a:ext cx="5077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02110" y="5207762"/>
                <a:ext cx="5077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sz="3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16416" y="5952226"/>
                <a:ext cx="50771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3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85239" y="4045190"/>
                <a:ext cx="75818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 Narrow" panose="020B0606020202030204" pitchFamily="34" charset="0"/>
                  </a:rPr>
                  <a:t>Practice</a:t>
                </a:r>
                <a:br>
                  <a:rPr lang="en-US" sz="1100" b="1" dirty="0" smtClean="0">
                    <a:latin typeface="Arial Narrow" panose="020B0606020202030204" pitchFamily="34" charset="0"/>
                  </a:rPr>
                </a:br>
                <a:r>
                  <a:rPr lang="en-US" sz="1100" b="1" dirty="0" smtClean="0">
                    <a:latin typeface="Arial Narrow" panose="020B0606020202030204" pitchFamily="34" charset="0"/>
                  </a:rPr>
                  <a:t>Respect</a:t>
                </a:r>
                <a:endParaRPr lang="en-US" sz="11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63826" y="4930981"/>
                <a:ext cx="118326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 Narrow" panose="020B0606020202030204" pitchFamily="34" charset="0"/>
                  </a:rPr>
                  <a:t>Act Responsibly</a:t>
                </a:r>
                <a:endParaRPr lang="en-US" sz="11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58907" y="5685291"/>
                <a:ext cx="118326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 Narrow" panose="020B0606020202030204" pitchFamily="34" charset="0"/>
                  </a:rPr>
                  <a:t>Work Together</a:t>
                </a:r>
                <a:endParaRPr lang="en-US" sz="11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7029" y="6385291"/>
                <a:ext cx="118326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 Narrow" panose="020B0606020202030204" pitchFamily="34" charset="0"/>
                  </a:rPr>
                  <a:t>Stay Safe</a:t>
                </a:r>
                <a:endParaRPr lang="en-US" sz="11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98898" y="4538814"/>
                <a:ext cx="2517436" cy="600164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on time every day and stay on-task.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all assignments. 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 to class prepared. 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48984" y="5179935"/>
                <a:ext cx="3041286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active listening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Seek out others’ opinions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assertive when stating your needs.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Stay on-task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55012" y="4057222"/>
                <a:ext cx="2436536" cy="436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877232" y="4995282"/>
                <a:ext cx="479387" cy="883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99103" y="5966269"/>
                <a:ext cx="2638218" cy="209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868490" y="6326498"/>
                <a:ext cx="1691344" cy="298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15333" y="5994270"/>
                <a:ext cx="3041286" cy="600164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hands, feet, objects to self.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respectful language. 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aware of your actions.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71281" y="3480980"/>
                <a:ext cx="2304867" cy="406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48984" y="3561971"/>
                <a:ext cx="2457067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 directions.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 others as you would want treated.</a:t>
                </a:r>
              </a:p>
              <a:p>
                <a:pPr algn="ctr"/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good manners and appropriate language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653195" y="6409853"/>
            <a:ext cx="2992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https://www.ankenyschools.org/Page/11763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02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BB82B-2E4C-9C44-AE27-5825B3FBE2B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68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</a:t>
            </a:r>
            <a:br>
              <a:rPr lang="en-US" dirty="0" smtClean="0"/>
            </a:br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416" y="1415568"/>
            <a:ext cx="3180046" cy="4744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 clear lesson plan to teach the expectations in the same manner as academics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332" y="92208"/>
            <a:ext cx="5816206" cy="67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9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&amp; Non-Example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90637" y="4322718"/>
            <a:ext cx="3899043" cy="138662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i="1" dirty="0" smtClean="0"/>
              <a:t>During independent work time, you work quietly and without disrupting others. This is respectful.</a:t>
            </a:r>
          </a:p>
          <a:p>
            <a:endParaRPr lang="en-US" sz="22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75607" y="4322718"/>
            <a:ext cx="3811713" cy="13536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i="1" dirty="0" smtClean="0"/>
              <a:t>During independent work time, you distract others by making noise and tapping your pencil. </a:t>
            </a:r>
            <a:endParaRPr lang="en-US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7768" r="4273"/>
          <a:stretch/>
        </p:blipFill>
        <p:spPr>
          <a:xfrm>
            <a:off x="4730093" y="1177987"/>
            <a:ext cx="4302743" cy="2824719"/>
          </a:xfrm>
          <a:prstGeom prst="rect">
            <a:avLst/>
          </a:prstGeom>
        </p:spPr>
      </p:pic>
      <p:pic>
        <p:nvPicPr>
          <p:cNvPr id="10242" name="Picture 2" descr="Image result for student assign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3" y="1177987"/>
            <a:ext cx="4093893" cy="2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9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&amp; Non-Example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271" y="4607813"/>
            <a:ext cx="3267182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/>
            <a:r>
              <a:rPr lang="en-US" i="1" dirty="0" smtClean="0">
                <a:solidFill>
                  <a:schemeClr val="bg1"/>
                </a:solidFill>
              </a:rPr>
              <a:t>You </a:t>
            </a:r>
            <a:r>
              <a:rPr lang="en-US" i="1" dirty="0">
                <a:solidFill>
                  <a:schemeClr val="bg1"/>
                </a:solidFill>
              </a:rPr>
              <a:t>show responsibility by coming into class quietly and </a:t>
            </a:r>
            <a:r>
              <a:rPr lang="en-US" i="1" dirty="0" smtClean="0">
                <a:solidFill>
                  <a:schemeClr val="bg1"/>
                </a:solidFill>
              </a:rPr>
              <a:t>sitting down. </a:t>
            </a:r>
            <a:r>
              <a:rPr lang="en-US" i="1" dirty="0">
                <a:solidFill>
                  <a:schemeClr val="bg1"/>
                </a:solidFill>
              </a:rPr>
              <a:t>You start on your “daily work” right away.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5939" y="4607813"/>
            <a:ext cx="4250932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You come into class loudly, saying hello to classmates and slapping people on the back. You ignore the “daily work” and make jokes with friends.</a:t>
            </a:r>
          </a:p>
        </p:txBody>
      </p:sp>
      <p:sp>
        <p:nvSpPr>
          <p:cNvPr id="3" name="AutoShape 2" descr="Image result for student ho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Image result for student home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6" y="1402465"/>
            <a:ext cx="3846353" cy="25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40" y="1402465"/>
            <a:ext cx="4029411" cy="29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9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&amp; Non-Example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324" y="4738551"/>
            <a:ext cx="3267182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/>
            <a:r>
              <a:rPr lang="en-US" i="1" dirty="0" smtClean="0">
                <a:solidFill>
                  <a:schemeClr val="bg1"/>
                </a:solidFill>
              </a:rPr>
              <a:t>You </a:t>
            </a:r>
            <a:r>
              <a:rPr lang="en-US" i="1" dirty="0">
                <a:solidFill>
                  <a:schemeClr val="bg1"/>
                </a:solidFill>
              </a:rPr>
              <a:t>show </a:t>
            </a:r>
            <a:r>
              <a:rPr lang="en-US" i="1" dirty="0" smtClean="0">
                <a:solidFill>
                  <a:schemeClr val="bg1"/>
                </a:solidFill>
              </a:rPr>
              <a:t>respect by inviting your classmates to have lunch with you. You include anyone who wants to eat with you.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0992" y="4738551"/>
            <a:ext cx="4250932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You grab a table at lunch and only allow 2 people to sit with you. You mock anyone else who wants to sit with you and make fun of them. 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kids having lun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5549"/>
          <a:stretch/>
        </p:blipFill>
        <p:spPr bwMode="auto">
          <a:xfrm>
            <a:off x="447979" y="1455704"/>
            <a:ext cx="3434400" cy="28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asing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5" y="1262063"/>
            <a:ext cx="3775375" cy="32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7F3039-0AF5-6E4B-B969-D168AC4E4208}" type="slidenum">
              <a:rPr lang="en-US" smtClean="0"/>
              <a:pPr>
                <a:defRPr/>
              </a:pPr>
              <a:t>19</a:t>
            </a:fld>
            <a:endParaRPr lang="en-US" sz="140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Harlacher. Classroom Mang</a:t>
            </a:r>
            <a:endParaRPr lang="en-US"/>
          </a:p>
        </p:txBody>
      </p:sp>
      <p:pic>
        <p:nvPicPr>
          <p:cNvPr id="5" name="Picture 4" descr="PBS Photo, class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Choose a number 1 to 3: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C00000"/>
                </a:solidFill>
              </a:rPr>
              <a:t>Any </a:t>
            </a:r>
            <a:r>
              <a:rPr lang="en-US" i="1" dirty="0">
                <a:solidFill>
                  <a:srgbClr val="C00000"/>
                </a:solidFill>
              </a:rPr>
              <a:t>kids, nieces, nephews, or pets?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00B050"/>
                </a:solidFill>
              </a:rPr>
              <a:t>Second </a:t>
            </a:r>
            <a:r>
              <a:rPr lang="en-US" i="1" dirty="0">
                <a:solidFill>
                  <a:srgbClr val="00B050"/>
                </a:solidFill>
              </a:rPr>
              <a:t>career if not in education?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Favorite hobby or leisure activity?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Turn to neighbor, introduce self, and each answer your chosen question.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respect toward peers?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Think of an example and non-example for your classroom/setting for “respect”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8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Ensuring Structure and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Structure and Routines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Creating a space that is predictable and facilitates the desired behavior</a:t>
            </a:r>
          </a:p>
          <a:p>
            <a:endParaRPr lang="en-US" dirty="0"/>
          </a:p>
          <a:p>
            <a:pPr lvl="1"/>
            <a:r>
              <a:rPr lang="en-US" sz="2400" dirty="0">
                <a:solidFill>
                  <a:srgbClr val="5C6670"/>
                </a:solidFill>
                <a:latin typeface="Trebuchet MS" panose="020B0603020202020204" pitchFamily="34" charset="0"/>
              </a:rPr>
              <a:t>Physical Space</a:t>
            </a:r>
          </a:p>
          <a:p>
            <a:pPr lvl="1"/>
            <a:r>
              <a:rPr lang="en-US" sz="2400" dirty="0">
                <a:solidFill>
                  <a:srgbClr val="5C6670"/>
                </a:solidFill>
                <a:latin typeface="Trebuchet MS" panose="020B0603020202020204" pitchFamily="34" charset="0"/>
              </a:rPr>
              <a:t>Temporal Space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6306" y="64444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Harlacher. Designing Effective Classroom Management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87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5-07-21 13.46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2" y="0"/>
            <a:ext cx="7648115" cy="6705600"/>
          </a:xfrm>
          <a:prstGeom prst="rect">
            <a:avLst/>
          </a:prstGeom>
        </p:spPr>
      </p:pic>
      <p:pic>
        <p:nvPicPr>
          <p:cNvPr id="10" name="Picture 9" descr="small 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0876">
            <a:off x="1761916" y="1935554"/>
            <a:ext cx="1838325" cy="1924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6467358">
            <a:off x="2501015" y="3610016"/>
            <a:ext cx="1143000" cy="645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4" name="Picture 13" descr="des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582" y="4648200"/>
            <a:ext cx="857250" cy="70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9727" y="66262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Harlacher. Designing Effective Classroom Management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187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5-07-21 13.46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2" y="0"/>
            <a:ext cx="7648115" cy="6705600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6858000" y="5562600"/>
            <a:ext cx="457200" cy="4572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Plus 10"/>
          <p:cNvSpPr/>
          <p:nvPr/>
        </p:nvSpPr>
        <p:spPr>
          <a:xfrm>
            <a:off x="4953000" y="1981200"/>
            <a:ext cx="457200" cy="4572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279400" y="5833534"/>
            <a:ext cx="4191000" cy="990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Difficult to supervise students in the book center, as the bookshelf blocks the view.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35600" y="4013200"/>
            <a:ext cx="3429000" cy="1524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Common areas (computer, water fountain) are too close to student desks and hard to access without disrupting others.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08582" y="2620818"/>
            <a:ext cx="2819400" cy="84281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Some students have their back facing the board.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 descr="small 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0876">
            <a:off x="1761916" y="1935554"/>
            <a:ext cx="1838325" cy="1924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6467358">
            <a:off x="2501015" y="3610016"/>
            <a:ext cx="1143000" cy="645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Plus 14"/>
          <p:cNvSpPr/>
          <p:nvPr/>
        </p:nvSpPr>
        <p:spPr>
          <a:xfrm>
            <a:off x="1676400" y="5410200"/>
            <a:ext cx="457200" cy="4572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ounded Rectangle 7"/>
          <p:cNvSpPr/>
          <p:nvPr/>
        </p:nvSpPr>
        <p:spPr>
          <a:xfrm>
            <a:off x="533400" y="609600"/>
            <a:ext cx="4419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Small group in front of the board makes it difficult to see and blocks students from having desks closer to the board. Teacher has his/her back to the rest of classroom. 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Picture 13" descr="des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582" y="4648200"/>
            <a:ext cx="857250" cy="70485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074333" y="3953934"/>
            <a:ext cx="281940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Single desk is in the middle of high traffic area.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1447800" y="2133600"/>
            <a:ext cx="457200" cy="4572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Plus 33"/>
          <p:cNvSpPr/>
          <p:nvPr/>
        </p:nvSpPr>
        <p:spPr>
          <a:xfrm>
            <a:off x="3505200" y="4953000"/>
            <a:ext cx="457200" cy="4572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/>
          <p:cNvSpPr/>
          <p:nvPr/>
        </p:nvSpPr>
        <p:spPr>
          <a:xfrm>
            <a:off x="4610099" y="66086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Harlacher. Designing Effective Classroom Management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4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" grpId="0" animBg="1"/>
      <p:bldP spid="4" grpId="1" animBg="1"/>
      <p:bldP spid="12" grpId="0" animBg="1"/>
      <p:bldP spid="12" grpId="1" animBg="1"/>
      <p:bldP spid="8" grpId="0" animBg="1"/>
      <p:bldP spid="8" grpId="1" animBg="1"/>
      <p:bldP spid="35" grpId="0" animBg="1"/>
      <p:bldP spid="3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07121"/>
              </p:ext>
            </p:extLst>
          </p:nvPr>
        </p:nvGraphicFramePr>
        <p:xfrm>
          <a:off x="488558" y="391859"/>
          <a:ext cx="7966509" cy="5870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0280"/>
                <a:gridCol w="1150245"/>
                <a:gridCol w="1145984"/>
              </a:tblGrid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Feature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Yes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Are high-traffic areas free of congestion?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Can all students be easily seen by the teacher and vice-versa?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Are frequently used materials easily accessible?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Can all students see whole-class presentations easily?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Do students have ample room around their desks and seats?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Are desks organized in a way that facilitates teaching (in circles for small groups, individual seats for independent work, </a:t>
                      </a:r>
                      <a:r>
                        <a:rPr lang="en-US" sz="2000" dirty="0" err="1">
                          <a:effectLst/>
                        </a:rPr>
                        <a:t>etc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During small-group instruction, can the teacher still see all students?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Does the layout accommodate students with special needs?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Is there space available for students who need a quieter work environment or time to wind down?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7886" y="65317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Harlacher. Designing Effective Classroom Management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Space: Routines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 students procedures for common tasks in class, such as entering classroom, handing in work, asking for a hall pass, getting teacher’s attention,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Define a procedure and its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Pass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343" y="198263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When pass is available, raise hand, wait to be called upon.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22" y="1982632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Ask respectfully to use the restroom.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8901" y="1982632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Write name and time on sign-out sheet.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4606" y="425285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Take pass. Return within five minutes.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1885" y="425285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Write time in. Return pass.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46" y="1337463"/>
            <a:ext cx="78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</a:t>
            </a:r>
            <a:r>
              <a:rPr lang="en-US" sz="2800" dirty="0" smtClean="0"/>
              <a:t>: To get needs met without disruption.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3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Pass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343" y="198263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When pass is available, raise hand, wait to be called upon.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622" y="1982632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Ask respectfully to use the restroom.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8901" y="1982632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Write name and time on sign-out sheet.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4606" y="425285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Take pass. Return within five minutes.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1885" y="4252853"/>
            <a:ext cx="2240527" cy="16776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Write time in. Return pass.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46102351"/>
              </p:ext>
            </p:extLst>
          </p:nvPr>
        </p:nvGraphicFramePr>
        <p:xfrm>
          <a:off x="1465309" y="2725884"/>
          <a:ext cx="6096000" cy="231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1746" y="1337463"/>
            <a:ext cx="785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</a:t>
            </a:r>
            <a:r>
              <a:rPr lang="en-US" sz="2800" dirty="0" smtClean="0"/>
              <a:t>: To get needs met without disruption.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9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Graphic spid="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1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07374"/>
              </p:ext>
            </p:extLst>
          </p:nvPr>
        </p:nvGraphicFramePr>
        <p:xfrm>
          <a:off x="685800" y="2881313"/>
          <a:ext cx="7772400" cy="27432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Type of Learner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Number of Repetitions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Least 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F46"/>
                        </a:buClr>
                        <a:buSzPct val="50000"/>
                        <a:buFont typeface="Monotype Sorts" pitchFamily="80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083300" y="5686425"/>
            <a:ext cx="2312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1" dirty="0" err="1">
                <a:latin typeface="Arial" charset="0"/>
              </a:rPr>
              <a:t>Reitsma</a:t>
            </a:r>
            <a:r>
              <a:rPr lang="en-US" sz="2000" b="1" dirty="0" smtClean="0">
                <a:latin typeface="Arial" charset="0"/>
              </a:rPr>
              <a:t>, </a:t>
            </a:r>
            <a:r>
              <a:rPr lang="en-US" sz="2000" b="1" dirty="0">
                <a:latin typeface="Arial" charset="0"/>
              </a:rPr>
              <a:t>1983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28600" y="16764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Number of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correct repetitions in a row</a:t>
            </a:r>
            <a:r>
              <a:rPr lang="en-US" sz="2000" b="1" dirty="0">
                <a:latin typeface="Arial" charset="0"/>
              </a:rPr>
              <a:t> of a new word needed to </a:t>
            </a:r>
          </a:p>
          <a:p>
            <a:pPr algn="l" eaLnBrk="1" hangingPunct="1"/>
            <a:r>
              <a:rPr lang="ja-JP" altLang="en-US" sz="2000" b="1" dirty="0">
                <a:latin typeface="Arial" charset="0"/>
              </a:rPr>
              <a:t>“</a:t>
            </a:r>
            <a:r>
              <a:rPr lang="en-US" sz="2000" b="1" dirty="0">
                <a:latin typeface="Arial" charset="0"/>
              </a:rPr>
              <a:t>automatize</a:t>
            </a:r>
            <a:r>
              <a:rPr lang="ja-JP" altLang="en-US" sz="2000" b="1" dirty="0">
                <a:latin typeface="Arial" charset="0"/>
              </a:rPr>
              <a:t>”</a:t>
            </a:r>
            <a:r>
              <a:rPr lang="en-US" sz="2000" b="1" dirty="0">
                <a:latin typeface="Arial" charset="0"/>
              </a:rPr>
              <a:t> the word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0" y="150813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rPr>
              <a:t>Systematic Instruction</a:t>
            </a:r>
          </a:p>
        </p:txBody>
      </p:sp>
    </p:spTree>
    <p:extLst>
      <p:ext uri="{BB962C8B-B14F-4D97-AF65-F5344CB8AC3E}">
        <p14:creationId xmlns:p14="http://schemas.microsoft.com/office/powerpoint/2010/main" val="5885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81662" y="2474176"/>
            <a:ext cx="2108200" cy="1320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Antecedent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520430" y="2474176"/>
            <a:ext cx="2108200" cy="132080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Behavior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243471" y="2474176"/>
            <a:ext cx="2162307" cy="1320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Consequence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3001946" y="3032976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ight Arrow 14"/>
          <p:cNvSpPr/>
          <p:nvPr/>
        </p:nvSpPr>
        <p:spPr>
          <a:xfrm>
            <a:off x="5727120" y="3073332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ular Callout 2"/>
          <p:cNvSpPr/>
          <p:nvPr/>
        </p:nvSpPr>
        <p:spPr>
          <a:xfrm>
            <a:off x="457200" y="4247147"/>
            <a:ext cx="2322095" cy="1636295"/>
          </a:xfrm>
          <a:prstGeom prst="wedgeRectCallout">
            <a:avLst>
              <a:gd name="adj1" fmla="val -10228"/>
              <a:gd name="adj2" fmla="val -667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Foundational</a:t>
            </a:r>
            <a:endParaRPr lang="en-US" sz="2800" i="1" dirty="0"/>
          </a:p>
        </p:txBody>
      </p:sp>
      <p:sp>
        <p:nvSpPr>
          <p:cNvPr id="9" name="Rectangular Callout 8"/>
          <p:cNvSpPr/>
          <p:nvPr/>
        </p:nvSpPr>
        <p:spPr>
          <a:xfrm>
            <a:off x="6163576" y="4247147"/>
            <a:ext cx="2322095" cy="1636295"/>
          </a:xfrm>
          <a:prstGeom prst="wedgeRectCallout">
            <a:avLst>
              <a:gd name="adj1" fmla="val 14124"/>
              <a:gd name="adj2" fmla="val -72634"/>
            </a:avLst>
          </a:prstGeom>
          <a:gradFill>
            <a:gsLst>
              <a:gs pos="0">
                <a:srgbClr val="FF5050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Responses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1662" y="1946492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Prevent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7900" y="1950147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Teach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523" y="1946492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Reinforce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3408346" y="4261197"/>
            <a:ext cx="2322095" cy="1636295"/>
          </a:xfrm>
          <a:prstGeom prst="wedgeRectCallout">
            <a:avLst>
              <a:gd name="adj1" fmla="val -408"/>
              <a:gd name="adj2" fmla="val -7063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Teach New Behavior/Skills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8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/>
      <p:bldP spid="16" grpId="0"/>
      <p:bldP spid="17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9825" y="207963"/>
            <a:ext cx="5464175" cy="3057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For a child to unlearn an old behavior and replace with a new behavior, the new behavior must be repeated on average 28 times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2000" i="1" dirty="0" smtClean="0">
                <a:latin typeface="Calibri" panose="020F0502020204030204" pitchFamily="34" charset="0"/>
              </a:rPr>
              <a:t>Harry Wong; The First Days of School: How to be an Effective Teacher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clipartbest.com/cliparts/bcy/E4e/bcyE4ea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3411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" y="4106665"/>
            <a:ext cx="27622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373931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37393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8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8179" y="2131564"/>
            <a:ext cx="7772400" cy="2387600"/>
          </a:xfrm>
        </p:spPr>
        <p:txBody>
          <a:bodyPr/>
          <a:lstStyle/>
          <a:p>
            <a:r>
              <a:rPr lang="en-US" dirty="0" smtClean="0"/>
              <a:t>3. Actively Engage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Respond (OTRs):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Anytime a student can respond to an academically-oriented task/question/prompt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a sensitive measure of engagement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432951"/>
              </p:ext>
            </p:extLst>
          </p:nvPr>
        </p:nvGraphicFramePr>
        <p:xfrm>
          <a:off x="745958" y="3333751"/>
          <a:ext cx="7940842" cy="284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0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philspensieri.files.wordpress.com/2013/06/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0" y="1137621"/>
            <a:ext cx="2884989" cy="16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395" y="335665"/>
            <a:ext cx="155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Verbal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793602" y="335665"/>
            <a:ext cx="155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Written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6944809" y="335665"/>
            <a:ext cx="155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Action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" y="3710592"/>
            <a:ext cx="2714625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54" y="4055331"/>
            <a:ext cx="2416551" cy="134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97" y="3891567"/>
            <a:ext cx="3028950" cy="1504950"/>
          </a:xfrm>
          <a:prstGeom prst="rect">
            <a:avLst/>
          </a:prstGeom>
        </p:spPr>
      </p:pic>
      <p:pic>
        <p:nvPicPr>
          <p:cNvPr id="2054" name="Picture 6" descr="Image result for audience clic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13" y="1210245"/>
            <a:ext cx="2137118" cy="20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266585" y="1210245"/>
            <a:ext cx="2736212" cy="1900286"/>
            <a:chOff x="6003107" y="1021976"/>
            <a:chExt cx="2736212" cy="1900286"/>
          </a:xfrm>
        </p:grpSpPr>
        <p:sp>
          <p:nvSpPr>
            <p:cNvPr id="13" name="Rounded Rectangle 12"/>
            <p:cNvSpPr/>
            <p:nvPr/>
          </p:nvSpPr>
          <p:spPr>
            <a:xfrm>
              <a:off x="6003107" y="1021976"/>
              <a:ext cx="2736212" cy="17890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16384" y="1146235"/>
              <a:ext cx="2343536" cy="8439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6385" y="1043852"/>
              <a:ext cx="23435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/>
                <a:t>EXIT</a:t>
              </a:r>
              <a:endParaRPr lang="en-US" sz="6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99445" y="1814266"/>
              <a:ext cx="23435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/>
                <a:t>SLIPS</a:t>
              </a:r>
              <a:endParaRPr lang="en-US" sz="6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5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17"/>
            <a:ext cx="8229600" cy="1143000"/>
          </a:xfrm>
        </p:spPr>
        <p:txBody>
          <a:bodyPr/>
          <a:lstStyle/>
          <a:p>
            <a:r>
              <a:rPr lang="en-US" dirty="0" smtClean="0"/>
              <a:t>Ideal Rates?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0" y="1825625"/>
            <a:ext cx="507937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Large-group: </a:t>
            </a:r>
            <a:r>
              <a:rPr lang="en-US" dirty="0" smtClean="0"/>
              <a:t>3-6/minute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Small-group: </a:t>
            </a:r>
            <a:r>
              <a:rPr lang="en-US" dirty="0" smtClean="0"/>
              <a:t>8-12/minute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material: </a:t>
            </a:r>
            <a:r>
              <a:rPr lang="en-US" dirty="0" smtClean="0"/>
              <a:t>4-6/minute, at least 80%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Review material: </a:t>
            </a:r>
            <a:r>
              <a:rPr lang="en-US" dirty="0" smtClean="0"/>
              <a:t>8-12/minute, at least 90%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6" descr="data:image/jpeg;base64,/9j/4AAQSkZJRgABAQAAAQABAAD/2wCEAAkGBxQTEhUUExQVFhUXGBoYGBgYGB0cHBkaHBwYHhgcGh0cHSggIBolHBcWITEkJSksLi4uFx8zODMsNygtLiwBCgoKDg0OGxAQGy8kICQ0LCwsMDUsLDQsLCwsLCwsLCwsLCwsLCwsLCwsLCwsLDQsLCwsLCwsLCwsLCwsLCwsLP/AABEIAMQBAQMBIgACEQEDEQH/xAAcAAABBQEBAQAAAAAAAAAAAAAFAAIDBAYHAQj/xABGEAACAQIEAwUFBQUGBQMFAAABAhEAAwQSITEFQVEGImFxgRMykaGxB0JSwdEUI2Jy8BVDgpKi8TNTstLhFlTiRGNzg8L/xAAaAQACAwEBAAAAAAAAAAAAAAACAwABBAUG/8QALxEAAgIBAwIDBwQDAQAAAAAAAQIAEQMSITEEQQUTURQiMmFxgZFSodHwQrHhwf/aAAwDAQACEQMRAD8A3Qtil7IeVYPif2n2xIsoW8ToPn+hrPYvtTir50fKsTCjpuJ2nyiuKvR5WNnab/NXgbzovF7lj77qeRBAIPmNqA8Z7V2sOq5UZs0heQ0j4bisieHtmztckwCGDEzsd/WD5UQ4hw/29i1+IE9N9jqSByrR7KgI1G5Rd9JIFTx+1V+6dIQeGp+P/ip17yHMSSYGvjp+dC8JwgKfeYnmqLMebbD50XvwqqBpIPOSY11PoPiae+EKLUVErkJO857iMMyNlIIMDcUW4HgzcYqq5iBNFclvMwuhycx1jMPXWa0HBuzloxcR8h3kMVMc5zcvKtYyCrmdkvaLhnZ0K6m4+sagD3Z21586KcY4cLKIwMy/0j9atYjieEw4Azh2/AmmvifzFCOK8ZfE6soVVBygchoeuuw1NZ8zqw+cZiQjYcSXtMxAuwFi5aPWdLcmdYnuLy2rmgNdM4uMxUE6NaAAjm3tFJnn93TlpXMWUjRgQehEGn4/g4i2q5d4Yf3q/wCIfFWolwrtdi7Cqtu8cijRWAYR07wJA8ooVwpv31v+YD46fnVYGnf4j7/+QO81nGO2l7FWDZu27erK2dAQZXqCSNvKi3YvtXYwjYhL2cZ72YMq5gIkaiZ+Arn4ap8c37x/52+pqu0udq/tqxibllrGPRFUy1vMUZ9ZiGgnTSIrl9zi9u1jM7DOExV64VHMFhAk6awazeJuaac9Kpv4VQNSVNFxztVcv3MyollBtbtiFieZ5nlMDyrzB8XslkmyB3hJLDTXcEKpEeM+lZ2KcDAiiDkSaRN9wzsW2KsC/YBVSWGUsGPdMHfL06mh+P7J4m17yadYK/NgB860/wBlXaO17D2F26ltrbdzOQuYO2ZhJInUfPwrpyXCQuszqSuxA6eenzqah3EqiO8+fRgbiJcLIwkKBpp7wJ1HlVJTR3tLj2XFYxrbMsYhgMpjY3By/lFdOxPYfC3eTK0b6EEwJ/i+dWdJAlbicVLU9X/dt/Mn0f8AQV0fG/ZiJi3cUneM0H4EN9aw97h6ZSq3VnO3vjLqoAOokcz8agX0kLQYr1IhqU8MujXKWHVIYf6ZqDY60JBHMuweIQ4Z75b8KO3wUx8yKrCp8E0W7x/gC/5mX8gaqK1E3AkHJkimn5qhmvc1DLkualXnsW6GlR6G9JI7DcEDQEGZiJ1MD5nxq5w3g/dY5h3SwM7aEgwRyq/Z4YXEqN9NRp9dao8a4ddsWLh9oSjEAjpJA8tfCKytdDSYyg3P9/EF4vjcHLaAAHM6z4ieVH145YWzZBbM5KlxAIUmcx8Brz1/LD2kJmiVvhZIJnlRtVbysY03tZO1nmdKwgD2kdAp75DcwACNhOXbnBoJxQZ8QzAqUgag6SUAIHXXpWdwdy6VFkXAqqCZIn5E5egmKn4FhHa4GbOwG7HYb8z9KSxJBAjVXgmXL/FbSaezL3NCeQEifM71SxPFrtxcpLIp+7b08vEn1o3a4GtxyNZ93Mo0MabGtnwTsUtvvBczfjb8h+lZtQXZVJb9vzxCPzO05/wzsxdy5/k4g+u9aBeGXFtuSjRlPeGo+I29a2mLbC4UZr9wEjWNz8BWc4n9oGYFcMmRdszDUyY0FEuLIwJyHeD5gB90SpeBf9mgxpudu6Z26mSJ8al7NcLs4jCIbwJfNcUtMzldgshgRtHLlQbiIBs2T94BgvU+4SB6A/CgFntHicNduLauQouP3CAy+8eo09IrdgchOYjIu9zT9pey9nC+zvKJBuokCVIJkg7kEadBWds9lrl22L1kOUYtErPusQfcJO4PKpeK9sruJtLau20BDo2ZCR7p/CZ6nnWk7F9pMPasrYuXRbuI9z3gQursfe259afrsbiBpozC3+C3lkZc0b5SCfh73yqvxBSLryI7xNdY+0G+j8PuuhVoNuHUgx+8SYI20MUH7IYK3if2pb5LBGXLsYBDk6NI+70qUpB7Sb3OZ2kDXlB2/wB6J8SwShJAiKN9uuy6YfE4f2Z7lwNJiACsHfaSCdo92hOLtMQwBGXX+ulZ22PMcu4mbFyvHeYppFEuGcKN25aQnL7R1Sd4zMFBjzNFAkGC50SwePu2jNq5ct/yOV+ho92j7B38GMy/vrPN1Gq/zrrHmJHWKy01AZJefEFgXY5ma5mYnmdzPmWPxrouD+1C20i/h2E7m2wPybLGw5nauY5u4v8AM30So81EZQnb8F2r4e9w3VxGV4925KeneEb+NYP7OUNziGG/hF24fMhx9ctY4PRDCcUu4e4r2HKOEAzAA6NDEQwI3NSSp3q5w+zcI9tZt522OQBuU6jUbjmKo4nsjhbgaVZIme9n06/vA2kVzzh/2n4xSPaLZugCJKlW1jmpy8vw0bufaglyzcVsO6XWtuqlXDKCVIWZymJjkaoEjgyabmTt3rZsFmsjv3ApFslZgEg6yPvfOjfEPs4xCaoCR6N/097/AE0E4cFnBIxCr7XM5YwApuKJJPLKprt1rE903EKusEyrzm1nyECedOdvlFgek4RieA30MFJI6b/AwflVJ8I4IBVlkgagjcxzr6Jx9wAgG3nnqJH0rm3aTEkcSNmzCW1Vc6gCCcuY6de8o06VShWIHrLJYC5H/Z6dKVXNPGlXUoTFraGL+CsYdQcRdVZ2UnVvBVHeb0rNdqOOW79k4axYYrcZUZypLKCw7yW1BJIietY79ra7jAzasSsRJJ6CTJJmd67f2R7LDDWy1wlned/7sH7o/OuAEnUsTh1vCi3dKkCULIREbaGR10qVi2fKF0jppHntXUe1vYcX39taOS597SQ4GksN5ERI120OhrJYfslijfFswEB7zgxA5wGgkxMCKFlMNXEzvDbyLq1sZyTqdYXwXadDrRtrudQRovOTqPIbDYVqe0fCMHbawz5kCW8iqqyWCknU9e8TJ3mgHGu05S2UwtpbUgqGIzORpMcudUfkZQyG5V4R2zbBsyi0lwMzEEnUa8tDpBFM4328xV3QMUB5KI08959RWauBVVS5iBEayTC7AA/hNU7mNZvdWBykSfQbUeMioLg3N9x/G2Ldu6hdIdYCga5pkFm3nbf/AHxw4oCQFURAB0gHXfrVC7wlypdpMa67xU2DwTjXKY22PLeo5WrMsAg1NXeun9nTwZh/pb1nyrGcVP71z1IO0bgHb1rXLJsGIlXB18jMeOv5VQx3DlvH2jSHYAkqdJgcjR9JjbItLF5mCGzMqHgin4pu+38x+pq9f4I491lPnp/4qnjsO6sxZSASTPLXxpzIyjcQA6sdjI1eJ5Tv4+dbPsdfxbYxrWEKj2hBuZ1zIFX7zRB0zGACJJArD5q7n9nfCxZwntvv4k5yeiLIQDw3bzag1Uv9+cKt47t3wwXmwtm2JyXvbOY0CBHUz/MzDTwNYHjXCri3GRLTQJ1QMQRvrGgI/KuruxZpGvLN18vh6aRUeEw5GYADnqdZJ5nw9eQ6UuhwTGXU4ImDUE82nXwNHezWHz4vDKN/bI3ohzn5JWk7UdmZue1to5DtDBQCcx0VhJEoTALaRzGtaDsL2S/Zne5dI9pkhVzAkTGY93TlGhO5ob9YVVNmLeYnkRqD1HQ+FZrtT9ntnFAsqize5OuxP/3FGhHj7w+Vae+AtwnaAPXUiPE6VJauF/DlHT/5eNQirqBc+cOO8GvYVhavIVZc0ndTJ0KsNCCB+sHShM19Cdp+E2rpV3nuKRoYkGN9dYIO/wCI1ieIdiLDgshKiJ1Bn/T4fwk01WVwDcA2JzIGpsSe8R0gfAAflRvinZlbSq3thkckI3vKSNxIgj1WhuM4c8sygMpJMqQefhrTPLaoOoXKqNUqvVfanoJIHUx8aCocKY653lX8KIPlJ+bGvMHjrlozauPbPVGKn5VWxtybr/zEDyBgfSmA0bH3jBXibXh32j463AZ0ujpcQfVcp+JpvBMW2Ixd7EOAC/IbDNyHkFrHq1ars6cmGa54k+ij9ZpvTi3v0gZvhmi9qn4hXlc8/a260qZ7WYn2c+s1XBcFYTHYPIxuXPagEj3YAJ+IMHTpXcfbqRlBBMagESPSvm9sE+TMQVA66TOm3rVnBgi5bCMUJYCVOUjrBERXPLUam1UsXPoEYkFTlGwJJ/KuT8e4q+IvTbzZVOVRMEtzadgZ0mdj8ejYGQggNO+o1PxMVzXG2mW9fRbap3ycpOaOsecyI5EUOa1FiRcYyAqYK4/xe5bRTdL3NWgHXKdNSx5EEEedVMZdOKs2msA22VYvW2Pen/mISB3DpIG3xozx7CN+y93MqrkcKynvPqrwYgCGJ18BQ/hvDsSVnJkPIkjUERsJ+dJbSh1NzDx49tIN1AONw5UIN5IEDc+8NOe5FaDhHZS68lx7JSOernzG/wAY3rT9neDmyCz5S52IGqjpO9HBXPzdafhSbMeGtzBWB4Jat6xnb8T6n0Gw9BRQCngUqws7MbY3HAAcSjiuG27gIZRr00PxFB8X2YEfu2IIGgbbwEgflWlIppatHT9Xmwm0aLyYUyCmE5zxHh921q6EDruPiNKoB+tdRZqD8T4Rau6kZW5MunxGx+FdjD4ze2VfuP4/7Ofk8P8A0H8zEYTgoxNxbaWwzsYEaeZJ6Aa612dbQtW0tJ3hbRbayddAANfQb/GgP2f8Cawb11xm2VGUctS2nLXL/lrWXnXUnkIE9d+fgBt1rVmyq+68fzF40ZNmgzD3klrcxlAYTpodN52kcutWlszrsh3ncnxHTwrmF/jZGLa6NRJUDqo0H0mukcGxwuKGzCYmOo8J5+dU+IoBLXIGJqXGwywS07GABsY+ulRJbULJ2+c9PPpRG3BUnMGABOh20NDnlu+R/h/M+PWg3PP5hSQpOp96O74f1zr21eyhlIltZI6xseh29DTFvZZnWBM/Sh3ALB9iGaZMsxMj3uZnYanxoCbP9/MvtK/bPiLWcPduqFLIsgGYnMuh26/OufYXt9acFb1pkLCCyQ4jxBgxqeu9af7T8WBgboH3mtqPVwT8l+VcVmrw8XKcdpsO1/FLNy3h1sOHAa4zQpWCckSpAP4vhWg+zPCI2Fus6K83oAIB0CptO2pNcxU60U4V2gxGH0s3CqzOUwy/Aj6RTrPMCgBU6xj+yuEuLJGXWNO8J57679IrHce7PWMJds94nPLqV27hB7wJJjXkeRqXh32kHKFxFhWHM22Kn/K06/4hQ/tVxy3irttrIYJbsMIYQQzFgeZH3l1mrV8mveiP3glRW0ov2evMgvWwbltpObKVmCQdTpuDzodew7J7ylfMRXauwwIwWFAOmTMxEaZiWykf4vPTxohxbAWHQM9lSWIBEQxnQSVjnG9GdJlWROATWwxQNrAR+JF+LEE/U1a7c8Gw+Hv2rSW5NxZIzQVJbKsQIiQdwal4tww37IS2QMpmD4AiPLWafhX3WI+kXkbcXMDmryjf/pi//B8T+leUnyX9I3zF9ZI3EDctLEhC2gJk6ePLyqxgbcOrk7bCqPD7AbDlZ90tB8jUfA/3mJtWXuFFdspYbiQcsT1MD1rFiUuCF7Gv4mosF+LvOh4DtMUADKW/xkD4bVdXtcuwswNyQ0/EQJ+NPw/YjCoMzm7cHVnyj/TlqhxTgI3w4W0IjLEz4knUmgz5PJrW3MmNVfgS2ONW7phmyzybSfy9KK4HCm42W2uY8zsBP4j+Qk+FYgcBvMdYiQYadD0B6TBrrfZCyFwlmAuqBtDuSJJOg18OW1YxhTO+otcczHEtASLC9m1H/EYt4L3R+vrIq8nBrA/u1P8ANLf9RNXG3HQ/X+p+FJiByreuHGvAEzF2PJlQ8Lsf8q2PIAfSqmK7OIf+GzIfPMvqGMx5EUVkncaU62Tz5VbYkYUQJQdhwZhMRbZHNu4AGAnTUMp2ZT0nQjcHwIJiaiPaDELexS5NRZS4jNyLu1slR/L7PXxYDcECmbdcPqUVMhC8ToYmLLZlVhVLGYlE3P8At1PhRX2YM5iwEbrqR6RtWN4+6q5tqS2urRoRp89vnWvpOnxupd2+3eLy5WB0qJ0Ph3anAqiWxfRYAHflAT4FgBMyd+dVuPI7qyJcVC2oYyFM/wAQnoNa5ZjQCMsT0FS8F4pctKbLI+Ud4AnQHXaeR8DW/HbcdplyDTCZ7Ofs9y17ZWFsvlmcyNvl1HOQJGm5rTYa4QzZeXLLsBHIco5UD7Mr7e8XusSLcEKZjOZymNhEE/CtBxBfZurKR8tR8fGtDOTQMUgrcQng8Y3eKoSxUgmIBMaaV6mKMS5AJ2G3x5wK8wvEFW3mIlmEaa9dddIjnymszxfj9pCe/Lfw94qOi+HiYnyoCBDuXu0GOOUIjZczAGdzJ73lpOlG8Bh4RBvAAA8h+prCdneIpfxK+1AQb2572Z+jemw+siugYjEwsqXnLss89SNdR/49KHgWJZuYX7U8SBZWye8Wcsf8KkaeRYVyI1uO0GO9ti2j3bQyCeZ1JPxMelVLuHV/eRT/AF8a14cBbGN5myZgrVMthx3h616+9G24WqklRGhETO9DMRgbm+Uny1qmxMstcimVqt4VoS4f5V+Jzf8A8VTNXMsWFP43J9FEfUmhUcwmMmwGPuWWzWndD1RiJ84OtarAfaLilgXQl9QQe8uVpG3eSB8QaxSmvQaq5c1+O4x+3Y+3dy5AAoyzMZATvA5k1oc2U5h61jOySTeZui/MkflNbFWro9KKT6zLn3apN+3D+H5V7VbIvjSrRURpEBY7hT4T2lpypOQv3TtI2PQyDWPxgYKjgkHTUbgjYjxrT4V8z3TczNm35kyNdTTceilIKgDkOfxrzWJtGRh2M7DDUom07K3jjLdrFXTcLKpRQzHJnHdd1WYn3gG3gkVplUHQkgRuokg+UGuYL2suWkS1YyqltQokTMbn1Mn1qoO1uLmTfYeWX6Zaz5MOXJm8w18gY0ZFVNM6mOGNP7u8GPQmD6jX5/8AirHCcTfwxI7sMZFs7E7swI92efKTMSdeZ4HthiRGZhdXpcRfkVANbjs5xq3iVJUZbiwHUmSOkHmu8etO6jqmVCSgv1EXjxhjWrb0mzt8fQ+/bcHwhh6ag/Kpv7csjbP/AJG/Ss+KRFc4eI5R2E0ezJDd3tCPu23J/iKgfIk/KhuMx924ILZF/Ckgnzff4Zaqs1Omlv1uZ9rr6QlwIJGlkAAAAACABoAOgpFalFeEVkuNkF5oFY7iqB7rHOggBQCT5nUCBvGpG1abjONW2veOp2HM/wBdawlwsx31c/Mmt3SqQC0DIe0tcLwhNwu40Qwo6sNz6fXyqzxHgpeXte8d1Ox8uh+VE8DhpgDYflR2xhsoqN1TI+pZRxBloznfA+IthMUPbI6qVIYR6qROjaiND941f4v2pLElMqryzAT9SJrc3cOrCGVWXoQCPgaCcQ7EYO9qbZU/wOy/Kcvyp48RDH3xX0ifZ9I23mYxPFLdy2wuX2fuSkGJkggNESCMo856VmTiyf8Ah22PiFMfGumYfsVh7Y7gIjqFJ+MCpT2cX8Z9AKeOr6fux/EX5eXsJyW+L53UqKu4PjWJyhHvOUGgnWPIxPzrpDdlrR94ufCYHyH509Oy+FX+5U/zEt9TVnxHAvAJlez5DzMRZ4Rltrdu+0UOQQ2U5SugkGCNgfh414MMpko05ZzdBrC6jSSI0rptolVCKzBAICgmAOgG0VS/sqzM+zQE8wAPpTE8YUf4motugJ7znRtedOrdYjs/Zb7uX+U/ltQzE9k2j93cE9GEfPX6V0MXi/TNySPqP4mV+hzDjeZW7hLT+8sny/Sm4jhFt0VQxXKCF9YnfyojjcBcs63FgdeRPpzoRieKFdrY8zP0Brac3TlbsG/T/kQuPLfB2g3E8FurtDj+E6/A60PcEGCCD0Iij9rijn+7U+Uj86uWcVbu91kE9Dr8KzhMOQ0jUfnH6sij3hI+x4AW43UgfAT+daIP0odg7AtiEECZ/qasjERXQx49CBZmd7a5cymlVT9ppUyjKsSLAcNdxm0toNSzbx5bDzJ9KF8exGH7qWWLESXuHnygHp5CKt2eEYvGQb7eztbhYj/Kn5t86o9rOEW8MbYtlu8DOYztty5615oHEraAd/73nTtjvBOIX50zKABpUZxOmvpUOKvaL5fUTTKkuFRiAsRoDRrsPij+3INdQ6t4iJHzAPpWQJOQef61tvs1sg4hnPK3I8yY+lZ+oAXEx+RjMe7CdNIpV5Ne4RXumLKZ4MFycqAjcFtZ6d0NB3iuCmNnNKLm9mCizEBTgKKWOzzH/iXY8LagehL5p+Aq0Oz1nmbjf/sYfJCBWxfDspG9CJPUrAVBe0PE2tL3CAdyx5Dptuf66jbt2ftfdNxf8Zb/AK8wrH9tezN3Kvsi1xZkiO8es5QF2jXTSd6NegdGtqIlDOpmBvYlmJdmzE6kk0zC4oO4y/dZZ9SKNcP7NOXZbggjVlMiQdmEgEpyB2MHoaMN2aUEMndPMDmB5UeTOiHSYSqTvCfDcNlUHmaIKnSo8LayqB0EdaniuSdzHGMy16RT68iqlRkU0ipCKbccKCzEADckwB5k1dXLjMleFaks2nua27dxh1gKPMFysjxE1aHCMQfu2h53DPytn61oXpcxGymLOVB3g3J1rzJRJuEXxuqH+V5P+pVqniLDJ76OniRK+rCVHxq26bKvKmWMqnvICteivLt0ASWEda9DD/alFGAutoVi6mE7cYhjeyahUVY8WIBZvnHhFY65e1/M10Ttpww3F9qm6jUdQDv5jT0npXMbtyCZ6n4V3OkIbGKmLMCGhG3iQRERy0MVX4hYykMhMD0Pwqjbviak/bRqPA1p00dom7mkwOINxAefOrKovOiHYvhC3cIWZdTcaD1UZdPiCK9u4e2ZTKUdsoEhjBMbSRpqd428dOn0/XJkte42Mw5+nKb9jKOVOvzrypP2O3/zR/lP60q1+asT5RlC92oxbdzuKzDNmVTKrrIAJIO2h13oBxC7cKj2jsxLaZmLEb6SdPhVi9iCAgtgMD3QozZ5OuUkHXflprUVrg9y+/cVlGhJeQAemok155VVN6qdrJpA2ga78tqfcaTV3G8Me0CHA0OhGoOk/wBetD3EiefOnxBBEsI+grZ/Z9ixbcsxgEZSZ9fyrD2bLOQqgkkiB58q6l2N7N+ztqb6EXAScpgjwOnPzrJ1eRUTeOwAlpsuAYYYotkP7sGGZde9p3Z070EHnFbm0gUBRsAB8KzXYO4BZu2/vJfuZh4OxdD5ZWA/wkcq04osCqFBHeVmyFmo9p7Srw14pPOnxUdSpUqkkD9p8Dnss6j97aBe2fECSh/hcDKfQ7gUFtvmAI2IBHkdqM9p8ZltG0p/e3gUXqoOj3D4KDPico5ihKIAABsBA9K4/iem1rma+mveNinLXte5a5c0xsUq8Miln9KkkhxuLW0jO0womAJJ6ADmSYAHUii/A+BkZbuIAa9uF3Sz/CnVgNC+51iBCjOdoTltK59y3esXn/8Ax271t7h8gqs3pXQQa7HhuJSpfvxMvUMeIqUV6a8BrqTLPaVKlUkmd41wZHklAo3DoNuuYRsTufmKzGLwlzD94d5N5XaPEcj46zG9dHjWs12vJsrae1ClruVxGjApcO3JpUGekzNM80BacWsHSdVrzAODxWdTI8PA1m+MdksO9tsqEMASGDGZ5CDoQdR4aUSwlp4YSdonkPSnRdAMwegnl1Og1rie14UYhdh2nYx9M7p725nHuJYE2bhQ7qaK9luyT4s52lLIOrc26hOvnsK2uN4fbYlmtIWPOBRHAG4tplU5WykJI0DR3dOkxpRZPEhppOYI8NYElozG4nJkwWDWHygMRtYt82J/GRtPMz56m7irdxcmIspcUaCRqPI8vSuJcP4rfsMz27jB2MuTrmP8QOh51q+GfaHyxFqf4k/7Sfz9K6mHpThXbcnkzmZcmszZ/wBicO/5Vz/O/wD3UqD/APrbBfjb/I//AG0qvyh+mD5jesC4nDYPBfvCoVjJUas3+EE6Dx0rJcZ7T3LpIX92vRfeI8T+kVQxeZiXYlidyTJqvFKXBoNtuY2weJtLpDDUTMdPMRIjf+ukD4AEjQdBsPIBjMN/C0g6Eaa1LhmlV/lH0Hrtr+RqV3jqdI5nT4HedjIJG4itR4mugeYOPDkB1mdf5jlme7yjWSTGh32Gn4HxpgVt3DIOimZI2A1JllnTNzJ0ms+GBML97XQA6d3XJmM6EmXMb6CaaMQQwIPMHRpkjqfvazt3R1JArNmxB1oiWKXidItl7dwXbJC3AApn3XT8DgctZB3UzyJB0uF7UoVOdHS4B7vvKf5XGkfzZT4Vk8HjluWw4IiNddjzB8qGv2itd8Sc0EJpo3iCP69a5vTvmW1rYftI+JWNzXYvHXbim5KwskA6Av8AcWeQzEEnXQGi/ZnFFlZSSwU+9rBJ94A89Z+NZDglz2uHQOFZFJyEDU9STOuuaiIwtof3af5RRv1qo2wuVkwEWpqa/EcQtJo9xQekiT5Dc0JxPaKSVsgT+K5oB5Jox8jl86zuLxQQFUGXxAA5xp1P9TVXB4DP+8uaJJ/mYzoBz5dTXRx48mTEXf3PTuZhYqrUN4aVDLMSWdozO2pMbARoFEmAABqepqVTTbJkbR4dKmivM5CSxs3850RsJ5FNy06D1rzN1oJcVNIpzU2qlyN7c6HbpuPGadwbiRwoFq4GbDjS247xtDkjgalBsHGw0bbMfS1KKfg6hsLWsB0DijNVZvK6hkYMpEhlMgjqCNDTpisclnKS1tmtsdSUMSerLBVj4spq5Z4riF3a24/iQhvUq0fBa62PxDE3xbTK3TsON5pHuqNyBO2u9OmsjxHijEhntqBESrlteWhQQD1npQ252ma3cADSzQMoEjwn61G8QxqQBv8ASMTo3cWJvbl0KCzEAASSTAAHM1huM8VGKuIU/wCBaJKMf7xyCpcDfIFLKD97Mx2CkjsVcuX2Ht2dxJIUkBdNRCLCnbQmSOtU8PiGdpIIAJUg8o8QOW3rWTquu1oVx/czV03RU15IS9sNqjuPVXFXYjrIp+JbT4VxK7zsBKqNu2waZbKrqDJp5ofxK/lRm/CrH4A03Gupqkc0Jze48knqSfjUNxqexgVATXtnbSKE8mq6jZjqVeUqVqPrGaRDd/ho9mHQ5jEmOflQi5a6UW4djcsKToTA8J6+FT43AhycsK/TkfGuk2IOtrMoYg7xvDMRAUHw/r4/Px3mxV3NI6eAIBGaDrpOx0k7DwoUCy91hHw+kyeVSftfLn4kcsuveboDy5CsJsGjNyvaydmk5AQQdIEwIjTkPvN+WoqZwZ8CYmSQNT/EZ3B3OpPWaoEE6n6GfnAP3hTTiQhnQqd4g6jQ6SQQd/XSg2Mmr1hLCYxk7uci2xIgGQx8Quo0kd3oPSLHYhV1JABIOsDwmNiwjRl3gzVMcQCiS0DlB3MyYiNDG0fe9aAY++XeROUaKNvlQ6alNkobTvnZnELdsIRdW4QoBYEHXxjb1op7M/d5EGOscvXavnLA465aMqSp6gkH5VrOGfaDire7Bx0cT8xBrmZPD3DakMIdQCKYTrl+xZPeKXFI+4JIbXqNDr1IqxasEkM8eC8lHQfr/tWDwH2oWzHtbLDxRgfk0fWj+D7d4J/70qejKw+gIqdW/VZFCsNvlBxLiU2DNKRSBqhh+OYe4YS9abydf1q6Nf8AxXKZSORNQIjpppFe14TQSxPK9aKQNeFaqXFFeZacPKo7t0L7xCjqSBUG8kdXk0JxfajB2/exNnyDhj8Fk0Cxv2l4JPcN24f4Ugf6yKcuDK3Cn8QS6jkzUcQU5Dl1/TnFZziCqFzhQzTA039eQrN4v7TrzyMPhgP4nJb4gQPnVHh3H8WWZr4VlYzlEKV/ljT4n1p/sOYe8dq7XzG4Osxr7pm4wl4MNTO4HWASJnrAFK9iAo3oFgeMJcYoocMBJBQgAac9jvyNPxzlhkEyY16Dn8qyPgIejtOpjdGW1Nya3is5LGdNh+vjV62zMNduVV7KKgA0qe20DMTA86W9do87Ce37uUDryrO9p8YBZKidSATHqfjFHVurckTryNYrtZi39p7CCqJBP8TETm8RyFb/AA3DrzAem85nX5imM132gBmmm07JVjhlm21xRecpbO7KJjpyPOvQurDczhq4O0q5a9rV/wBi8P8A/eH4r/20qy+0L6H8GMqZ2yxUgkyZn/ajlu+t5de6w5jkf0rPud9adhOJ+zlssrtHMgcxXaxuE2PEwkE8TRjvDJeUHo3Xz6GhvE+D5QWtnblsfQj86IYHFrcUMuqnlzFP4kh9mSp0AmtD40dfWUrETNYR2B/UBjz2JHh15VLdt5pLEnqZ2PMTsNNBr1OtRYO8paCoEHfT+HoBrvz5+FEkKnWSf0jwJMQTpmX6Vx5uWiINxOEAAEGSTEjnt58vlzppwtW8QCxGgAG0CPPb6mfOq94QBJimKu28z5DZ2kBtLNOcJELJNXsPwd23IXTSedTJwkW1zXGUx90EH4nkKqxKowYrkDKtst4n3dadYwMDvaneR9BT873pFrursXPPwUfnUkPZZFch1YhQYhgfzpBbfaEI0YEHmRUluxcX3LhXykfQ0SNihnE+IC33RBf5Dz8aWHZthLjMRx/FWmyjEXtI2uPz9acva/GDbEXvVyfrWeuOWJJMk86cDTfLU8gSWYfbtljf/cXf81QP2vxh/wDqr/pcYfQ0KBmvQNanlJ+kfiXqPrLj8ZxLe9fvHzuOfzqnduE76k9daTNyG9epbjffrRhQOINxsVYwmFza/dp2GwxY+HM1ZxeKFtYG/IVDCA7mSq4XSQI5TFW7XEQNyD660Pw3D7j6qjGeewPqdKtW+C3T9zy7y/rUONTyZdseBD/ZbiiteuLO4XL0IAJaPGf60rQosEHrvWU4Jw17d0O2VRBHvqSZEbAnyrX2RpHI7VwfE0VMnum7E7vhYbyzq23kN1YquQTy0q+8Dcj4605bSke8P1rnjJQnRZQYIOCWffyHwJoB28uBbiRqfZjfnq2tbI4dF1gGOvWsB2nf2mKdjrAC6+A1+ZNdPwws+ax2BnJ8RpcVepEEpaIHvGefMVIjHmP0rxLIB0Jjpyqxaw7N7qkxXpFU9pwbkdeU6a8q9pVGR4q0zaAgDnUN61qoJJk/1pRTG4V7bFHUqw5H+tqGYtSXUA660LgVYkUyfheK9kxyyU5yfpRNMeXLLmlW7w5Rrt8h86CrhwN9fPanO8bb8o5UWPKU54kIBjHbJcNEkxZbYEjnI/PlVa3eQ95tTGoG5qDFY8toO6vQUB0je4XM0HZ/CDF4lMOGy5gxZomAoJOk+mp51vMZ2RwqWvZ5NCRNxhLT+KSPE6DTwrmXYzi7YTEG+qK5CFYYke8Rrpz7setaLiP2pXW0/ZrYPi7H5QKoOK3lgASPh2EuZ72DuOM9hhlIHvoxAXLOw7y+WYDlQLtvgfYXgiuSCoYrPumTHxobxXizXnW5ARwoUspaWjYmTv5VFgbiBwbgLDrvr1PWkmvSFcNcIF4W1AtBhGhzZd+oii+E4Sxb2l0hnHuge6g8Op8TVnBshTOGXLuTyH6UA4zx4vKWiVTmdi36Csg1OdtpJJxzjQWbdrVti3IeXj41msvM6nxpAamnTWlUCihJIrm9er06VKbQKlp1EVGpFHKjgKWXzp0UqqSSWgB5+NXcJhC+uy9f0oYTV3B8UZIB1X51CdtpYAveEMZcFtRlBPIAUPOGOV2cyxB9PAUVtXlcSp9OY9KixVklSOoIoIwi49sYgtWiczOUBEsQi8gABvEQdtqccYs62IHQXD8dqoYa1lT2bHVpyjo24jziPWpsBiA4ytuNj+VacSq20BsjCX7XE7Y92woYbFmLfKAfnRXhvaIbXQBroRsP0oFfw9U3tMNqHqOjx5F0sPv3hYery421Kft2nQ1xlthvI6xUN66o2k/18az/AANlRJaATvNWcTxqPcBb5D9ayL4Gg3Ln8Ta3izMPhj8ZjMQ0i1bYCPfaBHkD9aBPwcglnvKpJk65ifMdavW+JM3vETrodvDT9Sag/ZObv3NwBp/XoK6OHpMOEUg+85+XO+U2xnlk2FMANcbxGnw0+dXLuJgajKPOPpVY3lHuLr1oXdZmLZiZBgH9K0F9IoRNQh+1p+H+vhSoR7Bvxt8KVI8xvT/Uuh6zoOFUYlL9q6AfYzkf74EtAJ5jQcq5/cH70eRpUqxdMfiHax/qHkHvfmOuNpVR6VKm5OYKyDD3irBgYM71NiR+8f8AmNKlQw5FZukEwYrx11pUqqSNavENKlUkllT3SJMHccq8WlSq5ImWoESaVKpJJk90iOYryJr2lUMkistUhpUqqSMpUqVSSeqSDIMEUW4bimeQ2sc68pVRhLzJsdojEbgaVe7K4G3cty6yQdN/y+ppUqoHaHXvSV0EsOhI+FMFsUqVdZd1B+UynkythsMHvlSWA8DRz+yrakDvHzY/lFKlVIBKMFcZcW3KIqgdYk/PT5VBhbQIzGT50qVCNybl9pRv4tiYmB0GleA6xSpVkZjtHKBvJKVKlT4if//Z"/>
          <p:cNvSpPr>
            <a:spLocks noChangeAspect="1" noChangeArrowheads="1"/>
          </p:cNvSpPr>
          <p:nvPr/>
        </p:nvSpPr>
        <p:spPr bwMode="auto">
          <a:xfrm>
            <a:off x="155575" y="-1081088"/>
            <a:ext cx="29622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41" y="1567116"/>
            <a:ext cx="3790476" cy="25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154113"/>
          </a:xfrm>
        </p:spPr>
        <p:txBody>
          <a:bodyPr/>
          <a:lstStyle/>
          <a:p>
            <a:r>
              <a:rPr lang="en-US" dirty="0" smtClean="0"/>
              <a:t>Structuring Peer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175" y="1117600"/>
            <a:ext cx="9147175" cy="4351338"/>
          </a:xfrm>
        </p:spPr>
        <p:txBody>
          <a:bodyPr/>
          <a:lstStyle/>
          <a:p>
            <a:r>
              <a:rPr lang="en-US" dirty="0" smtClean="0"/>
              <a:t>One method to increase responses and engagement is by using peer-to-peer responses</a:t>
            </a:r>
          </a:p>
          <a:p>
            <a:r>
              <a:rPr lang="en-US" dirty="0"/>
              <a:t>First person: Answer in </a:t>
            </a:r>
            <a:r>
              <a:rPr lang="en-US" dirty="0" smtClean="0"/>
              <a:t>60 seconds.</a:t>
            </a:r>
            <a:endParaRPr lang="en-US" dirty="0"/>
          </a:p>
          <a:p>
            <a:r>
              <a:rPr lang="en-US" dirty="0"/>
              <a:t>Second person: Use active listening. </a:t>
            </a:r>
          </a:p>
          <a:p>
            <a:r>
              <a:rPr lang="en-US" dirty="0"/>
              <a:t>When partner is done, summarize what you heard in </a:t>
            </a:r>
            <a:r>
              <a:rPr lang="en-US" dirty="0" smtClean="0"/>
              <a:t>30 seconds</a:t>
            </a:r>
            <a:r>
              <a:rPr lang="en-US" dirty="0"/>
              <a:t>.</a:t>
            </a:r>
          </a:p>
          <a:p>
            <a:r>
              <a:rPr lang="en-US" dirty="0"/>
              <a:t>Then change roles </a:t>
            </a:r>
          </a:p>
          <a:p>
            <a:endParaRPr lang="en-US" dirty="0" smtClean="0"/>
          </a:p>
        </p:txBody>
      </p:sp>
      <p:sp>
        <p:nvSpPr>
          <p:cNvPr id="4" name="Circular Arrow 3"/>
          <p:cNvSpPr/>
          <p:nvPr/>
        </p:nvSpPr>
        <p:spPr>
          <a:xfrm>
            <a:off x="3685584" y="3657881"/>
            <a:ext cx="3146323" cy="2418735"/>
          </a:xfrm>
          <a:prstGeom prst="circularArrow">
            <a:avLst>
              <a:gd name="adj1" fmla="val 12500"/>
              <a:gd name="adj2" fmla="val 850446"/>
              <a:gd name="adj3" fmla="val 20457681"/>
              <a:gd name="adj4" fmla="val 13944547"/>
              <a:gd name="adj5" fmla="val 12500"/>
            </a:avLst>
          </a:prstGeom>
          <a:solidFill>
            <a:srgbClr val="10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10800000">
            <a:off x="3780147" y="3963259"/>
            <a:ext cx="3146323" cy="2418735"/>
          </a:xfrm>
          <a:prstGeom prst="circularArrow">
            <a:avLst>
              <a:gd name="adj1" fmla="val 12500"/>
              <a:gd name="adj2" fmla="val 850446"/>
              <a:gd name="adj3" fmla="val 20457681"/>
              <a:gd name="adj4" fmla="val 13944547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rot="5072937">
            <a:off x="4215999" y="3415496"/>
            <a:ext cx="3146323" cy="2418735"/>
          </a:xfrm>
          <a:prstGeom prst="circularArrow">
            <a:avLst>
              <a:gd name="adj1" fmla="val 12500"/>
              <a:gd name="adj2" fmla="val 850446"/>
              <a:gd name="adj3" fmla="val 20457681"/>
              <a:gd name="adj4" fmla="val 18025778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139" y="3384349"/>
            <a:ext cx="201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Partner 1: Answer in 60 seconds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512" y="5337531"/>
            <a:ext cx="200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Partner 2: Summarize in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30 seconds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385" y="5959568"/>
            <a:ext cx="249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Partner 2: Answer in 60 seconds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872" y="4291154"/>
            <a:ext cx="286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Partner 1: Summarize 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30 seconds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5332030">
            <a:off x="3366200" y="4181405"/>
            <a:ext cx="3146323" cy="2418735"/>
          </a:xfrm>
          <a:prstGeom prst="circularArrow">
            <a:avLst>
              <a:gd name="adj1" fmla="val 12500"/>
              <a:gd name="adj2" fmla="val 850446"/>
              <a:gd name="adj3" fmla="val 20457681"/>
              <a:gd name="adj4" fmla="val 18025778"/>
              <a:gd name="adj5" fmla="val 125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7" y="1475334"/>
            <a:ext cx="5207205" cy="47016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cooperative learning technique in which students are organized to be dependent on each other for success.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Students are divided into jigsaw groups and each member is given a specific segment of a topic.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They then form temporary “expert groups” with others assigned the same segment.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Learn their segment in the expert groups.</a:t>
            </a:r>
          </a:p>
          <a:p>
            <a:pPr lvl="1"/>
            <a:r>
              <a:rPr lang="en-US" dirty="0" smtClean="0"/>
              <a:t>Come back to jigsaw group and teach that segment.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66" y="1311455"/>
            <a:ext cx="3625434" cy="241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77" y="3311818"/>
            <a:ext cx="2670012" cy="27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empathy after 2 months of use </a:t>
            </a:r>
            <a:r>
              <a:rPr lang="en-US" sz="2000" dirty="0" smtClean="0"/>
              <a:t>(Bridgeman)</a:t>
            </a:r>
          </a:p>
          <a:p>
            <a:r>
              <a:rPr lang="en-US" dirty="0" smtClean="0"/>
              <a:t>Greater attitudes toward school, peers </a:t>
            </a:r>
            <a:r>
              <a:rPr lang="en-US" sz="2000" dirty="0" smtClean="0"/>
              <a:t>(</a:t>
            </a:r>
            <a:r>
              <a:rPr lang="en-US" sz="2000" dirty="0" err="1" smtClean="0"/>
              <a:t>Geffner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dirty="0" smtClean="0"/>
              <a:t>Increased liking toward peers, increases in self-esteem, less competitiveness </a:t>
            </a:r>
            <a:r>
              <a:rPr lang="en-US" sz="2000" dirty="0" smtClean="0"/>
              <a:t>(</a:t>
            </a:r>
            <a:r>
              <a:rPr lang="en-US" sz="2000" dirty="0" err="1" smtClean="0"/>
              <a:t>Blaney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Improvements in achievement </a:t>
            </a:r>
            <a:r>
              <a:rPr lang="en-US" sz="2000" dirty="0" smtClean="0"/>
              <a:t>(Aronson)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7" y="3685225"/>
            <a:ext cx="3036250" cy="30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8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Strategies to Acknowledge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1157" cy="4525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Acknowledge and provide feedback to students on use of expectations and appropriate behavior</a:t>
            </a:r>
          </a:p>
          <a:p>
            <a:pPr lvl="1"/>
            <a:r>
              <a:rPr lang="en-US" dirty="0"/>
              <a:t>Approximations and exact skill/behavior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Praise, acknowledgement, feedback are synonymous. </a:t>
            </a:r>
          </a:p>
          <a:p>
            <a:pPr lvl="1"/>
            <a:r>
              <a:rPr lang="en-US" dirty="0" smtClean="0"/>
              <a:t>All used to let students know they are performing a skill correctly.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a comprehensive acknowledgement system to strengthen desired behavior</a:t>
            </a:r>
          </a:p>
          <a:p>
            <a:endParaRPr lang="en-US" dirty="0" smtClean="0"/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Behavior-Specific Praise</a:t>
            </a:r>
          </a:p>
          <a:p>
            <a:pPr marL="914400" lvl="1" indent="-45720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High-frequency acknowledgment</a:t>
            </a:r>
          </a:p>
          <a:p>
            <a:pPr marL="914400" lvl="1" indent="-45720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Long-term acknowledgement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 Principles of</a:t>
            </a:r>
            <a:br>
              <a:rPr lang="en-US" dirty="0" smtClean="0"/>
            </a:br>
            <a:r>
              <a:rPr lang="en-US" dirty="0" smtClean="0"/>
              <a:t>Classroom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2619" y="1417638"/>
            <a:ext cx="7426411" cy="794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800" dirty="0" smtClean="0"/>
              <a:t>Identify and teach expectations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52619" y="2339545"/>
            <a:ext cx="7426411" cy="794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800" dirty="0"/>
              <a:t>Establish procedures and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618" y="3261452"/>
            <a:ext cx="7426411" cy="794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800" dirty="0"/>
              <a:t>Actively engage students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617" y="4183359"/>
            <a:ext cx="7426411" cy="794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800" dirty="0" smtClean="0"/>
              <a:t>Reinforce expectations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2619" y="5105266"/>
            <a:ext cx="7426411" cy="7942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800" dirty="0" smtClean="0"/>
              <a:t>Manage misbehavior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5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Behavior-Specific Praise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9" y="1675599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0918073"/>
              </p:ext>
            </p:extLst>
          </p:nvPr>
        </p:nvGraphicFramePr>
        <p:xfrm>
          <a:off x="0" y="852488"/>
          <a:ext cx="8892215" cy="53355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79756"/>
                <a:gridCol w="2412459"/>
              </a:tblGrid>
              <a:tr h="778296">
                <a:tc>
                  <a:txBody>
                    <a:bodyPr/>
                    <a:lstStyle/>
                    <a:p>
                      <a:r>
                        <a:rPr lang="en-US" sz="2400" b="0" i="0" dirty="0" smtClean="0"/>
                        <a:t>“Paul, </a:t>
                      </a:r>
                      <a:r>
                        <a:rPr lang="en-US" sz="2400" b="0" dirty="0" smtClean="0"/>
                        <a:t>I really appreciate how you facilitated your group discussion. Your</a:t>
                      </a:r>
                      <a:r>
                        <a:rPr lang="en-US" sz="2400" b="0" baseline="0" dirty="0" smtClean="0"/>
                        <a:t> p</a:t>
                      </a:r>
                      <a:r>
                        <a:rPr lang="en-US" sz="2400" b="0" dirty="0" smtClean="0"/>
                        <a:t>eers had many ideas, and you asked each one to share.”</a:t>
                      </a:r>
                      <a:endParaRPr lang="en-US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/>
                        <a:t>“Paul,</a:t>
                      </a:r>
                      <a:r>
                        <a:rPr lang="en-US" sz="2400" b="0" i="1" baseline="0" dirty="0" smtClean="0"/>
                        <a:t> g</a:t>
                      </a:r>
                      <a:r>
                        <a:rPr lang="en-US" sz="2400" b="0" i="1" dirty="0" smtClean="0"/>
                        <a:t>reat</a:t>
                      </a:r>
                      <a:r>
                        <a:rPr lang="en-US" sz="2400" b="0" i="1" baseline="0" dirty="0" smtClean="0"/>
                        <a:t> job!” </a:t>
                      </a:r>
                      <a:endParaRPr lang="en-US" sz="2400" b="0" i="1" dirty="0"/>
                    </a:p>
                  </a:txBody>
                  <a:tcPr/>
                </a:tc>
              </a:tr>
              <a:tr h="450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“Jimmy, you raised your hand and waited. 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(Gives thumbs</a:t>
                      </a:r>
                      <a:r>
                        <a:rPr lang="en-US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up.) </a:t>
                      </a: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Raising your hand tells me you have something to say and is respectful.”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“Awesome.</a:t>
                      </a:r>
                      <a:r>
                        <a:rPr lang="en-US" sz="2400" i="1" baseline="0" dirty="0" smtClean="0"/>
                        <a:t> Well done.”</a:t>
                      </a:r>
                      <a:endParaRPr lang="en-US" sz="2400" i="1" dirty="0"/>
                    </a:p>
                  </a:txBody>
                  <a:tcPr/>
                </a:tc>
              </a:tr>
              <a:tr h="580703">
                <a:tc>
                  <a:txBody>
                    <a:bodyPr/>
                    <a:lstStyle/>
                    <a:p>
                      <a:r>
                        <a:rPr lang="en-US" sz="2400" i="0" dirty="0" smtClean="0"/>
                        <a:t>“Thank you for cleaning up your area.”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“Incredible!” </a:t>
                      </a:r>
                      <a:endParaRPr lang="en-US" sz="2400" i="1" dirty="0"/>
                    </a:p>
                  </a:txBody>
                  <a:tcPr/>
                </a:tc>
              </a:tr>
              <a:tr h="7782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“You 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(making eye contact with student) </a:t>
                      </a: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saw me talking to someone and waited instead of interrupting. Thank you.”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“Nice</a:t>
                      </a:r>
                      <a:r>
                        <a:rPr lang="en-US" sz="2400" i="1" baseline="0" dirty="0" smtClean="0"/>
                        <a:t> work!” </a:t>
                      </a:r>
                      <a:endParaRPr lang="en-US" sz="2400" i="1" dirty="0"/>
                    </a:p>
                  </a:txBody>
                  <a:tcPr/>
                </a:tc>
              </a:tr>
              <a:tr h="7782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noticed you worked quietly</a:t>
                      </a:r>
                      <a:r>
                        <a:rPr lang="en-US" sz="2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your essay and you identified details to support your main idea. (</a:t>
                      </a:r>
                      <a:r>
                        <a:rPr lang="en-US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 bump</a:t>
                      </a:r>
                      <a:r>
                        <a:rPr lang="en-US" sz="2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).”</a:t>
                      </a:r>
                      <a:endParaRPr lang="en-US" sz="24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“Excellent</a:t>
                      </a:r>
                      <a:r>
                        <a:rPr lang="en-US" sz="2400" i="1" baseline="0" dirty="0" smtClean="0"/>
                        <a:t> job! Well done.”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-82550" y="177800"/>
            <a:ext cx="9226550" cy="674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Behavior-Specific vs. General Praise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Behavior-Specific Praise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0364" y="1846205"/>
          <a:ext cx="8558371" cy="355112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91278"/>
                <a:gridCol w="2052779"/>
                <a:gridCol w="4314314"/>
              </a:tblGrid>
              <a:tr h="6972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Before</a:t>
                      </a:r>
                      <a:endParaRPr lang="en-US" sz="2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After</a:t>
                      </a:r>
                      <a:endParaRPr lang="en-US" sz="2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Changes</a:t>
                      </a:r>
                      <a:endParaRPr lang="en-US" sz="2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9728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 per 4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1 per 1.5 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On task from 55% to 80%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28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 per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~20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 per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~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On-task from 50% to 80%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28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 per 10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 per 2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On-task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from 48% to 86%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28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Zero rates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per 3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Disruptiv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e Behavior from</a:t>
                      </a:r>
                      <a:b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1 per 2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to 1 per 5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3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89" y="192662"/>
            <a:ext cx="2433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Immediate/Short-term: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186" y="561994"/>
            <a:ext cx="4037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763"/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immediately communicate </a:t>
            </a:r>
            <a:r>
              <a:rPr lang="en-US" dirty="0"/>
              <a:t>to the student that they were/are following the </a:t>
            </a:r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7" y="1843489"/>
            <a:ext cx="3120528" cy="40451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69784"/>
            <a:ext cx="33801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www.pbis.org</a:t>
            </a:r>
            <a:r>
              <a:rPr lang="en-US" sz="11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100" dirty="0"/>
          </a:p>
        </p:txBody>
      </p:sp>
      <p:pic>
        <p:nvPicPr>
          <p:cNvPr id="3074" name="Picture 2" descr="Image result for sti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96" y="2186454"/>
            <a:ext cx="4749982" cy="335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991792" cy="33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ites.google.com/a/wfbschools.com/wfbms-lion-pride/_/rsrc/1435672646145/home/current-year-pbis---pride-tickets-issued/Pride%20Ticket%20Pic.PNG?height=226&amp;widt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" y="3786145"/>
            <a:ext cx="5006021" cy="28426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289452"/>
            <a:ext cx="2558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Washoe County School District, Reno NV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117558" y="66011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http://www.wfbschools.com/middleschool/Parent_Handbook_2017_18.pdf</a:t>
            </a:r>
          </a:p>
        </p:txBody>
      </p:sp>
      <p:pic>
        <p:nvPicPr>
          <p:cNvPr id="8" name="Picture 4" descr="IMG_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4928" y="3830166"/>
            <a:ext cx="3453520" cy="1901131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424928" y="5835575"/>
            <a:ext cx="356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www.pbis.org/common/cms/files/pbisresources/2_UsingRewards.ppt</a:t>
            </a:r>
          </a:p>
        </p:txBody>
      </p:sp>
    </p:spTree>
    <p:extLst>
      <p:ext uri="{BB962C8B-B14F-4D97-AF65-F5344CB8AC3E}">
        <p14:creationId xmlns:p14="http://schemas.microsoft.com/office/powerpoint/2010/main" val="1949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00_06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55770" cy="4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1150" y="4825395"/>
            <a:ext cx="33801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www.pbis.org</a:t>
            </a:r>
            <a:r>
              <a:rPr lang="en-US" sz="11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327886" y="6144260"/>
            <a:ext cx="3380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Elementary</a:t>
            </a:r>
          </a:p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Denver, Colorado</a:t>
            </a:r>
            <a:endParaRPr lang="en-US" sz="11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363339" y="1860643"/>
            <a:ext cx="5780662" cy="432500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89" y="192662"/>
            <a:ext cx="22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Long-Term/Group: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186" y="561994"/>
            <a:ext cx="4869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763"/>
            <a:r>
              <a:rPr lang="en-US" dirty="0" smtClean="0"/>
              <a:t>Larger types of acknowledgement used to build consistency and use of expectations over time.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15" descr="http://www.bcsc.k12.in.us/cms/lib/IN01000842/Centricity/Domain/435/IMG_0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97" y="862150"/>
            <a:ext cx="4183466" cy="31376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http://enchantedmommy.com/wp-content/uploads/2013/04/Wolfelicious_-_Caught-Ya_-Positive-Reinforcem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7" y="1762323"/>
            <a:ext cx="3190180" cy="308384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35516" y="6596390"/>
            <a:ext cx="33801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www.pbis.org</a:t>
            </a:r>
            <a:r>
              <a:rPr lang="en-US" sz="11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100" dirty="0"/>
          </a:p>
        </p:txBody>
      </p:sp>
      <p:pic>
        <p:nvPicPr>
          <p:cNvPr id="9" name="Picture 10" descr="Bad Axe class p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815" y="4299906"/>
            <a:ext cx="5089525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3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chair pass</a:t>
            </a:r>
          </a:p>
          <a:p>
            <a:r>
              <a:rPr lang="en-US" dirty="0" smtClean="0"/>
              <a:t>First in line/first to leave class pass</a:t>
            </a:r>
          </a:p>
          <a:p>
            <a:r>
              <a:rPr lang="en-US" dirty="0" smtClean="0"/>
              <a:t>Time with custodian, support staff,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10 minutes to listen to music</a:t>
            </a:r>
          </a:p>
          <a:p>
            <a:r>
              <a:rPr lang="en-US" dirty="0" smtClean="0"/>
              <a:t>Homework/Help pass</a:t>
            </a:r>
          </a:p>
          <a:p>
            <a:r>
              <a:rPr lang="en-US" dirty="0" smtClean="0"/>
              <a:t>“Office” for a day/period</a:t>
            </a:r>
          </a:p>
          <a:p>
            <a:r>
              <a:rPr lang="en-US" dirty="0" smtClean="0"/>
              <a:t>Game with peers or with staff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http://</a:t>
            </a:r>
            <a:r>
              <a:rPr lang="en-US" u="sng" dirty="0" smtClean="0">
                <a:solidFill>
                  <a:srgbClr val="0070C0"/>
                </a:solidFill>
              </a:rPr>
              <a:t>interventioncentral.org/behavioral-interventions/rewards/jackpot-ideas-classroom-rewards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untain 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4" y="244290"/>
            <a:ext cx="5062003" cy="341331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4412708" y="2743200"/>
            <a:ext cx="4343400" cy="3314700"/>
            <a:chOff x="621" y="724"/>
            <a:chExt cx="6840" cy="5220"/>
          </a:xfrm>
        </p:grpSpPr>
        <p:sp>
          <p:nvSpPr>
            <p:cNvPr id="22532" name="Rectangle 7"/>
            <p:cNvSpPr>
              <a:spLocks noChangeArrowheads="1"/>
            </p:cNvSpPr>
            <p:nvPr/>
          </p:nvSpPr>
          <p:spPr bwMode="auto">
            <a:xfrm>
              <a:off x="621" y="724"/>
              <a:ext cx="6840" cy="5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Text Box 8"/>
            <p:cNvSpPr txBox="1">
              <a:spLocks noChangeArrowheads="1"/>
            </p:cNvSpPr>
            <p:nvPr/>
          </p:nvSpPr>
          <p:spPr bwMode="auto">
            <a:xfrm>
              <a:off x="801" y="904"/>
              <a:ext cx="3780" cy="4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sz="1100" b="1" dirty="0">
                  <a:latin typeface="Adobe Caslon Pro" charset="0"/>
                </a:rPr>
                <a:t>At </a:t>
              </a:r>
              <a:r>
                <a:rPr lang="en-US" sz="1100" b="1" dirty="0" smtClean="0">
                  <a:latin typeface="Adobe Caslon Pro" charset="0"/>
                </a:rPr>
                <a:t>Generic Middle </a:t>
              </a:r>
              <a:r>
                <a:rPr lang="en-US" sz="1100" b="1" dirty="0">
                  <a:latin typeface="Adobe Caslon Pro" charset="0"/>
                </a:rPr>
                <a:t>School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sz="1100" b="1" dirty="0">
                  <a:latin typeface="Adobe Caslon Pro" charset="0"/>
                </a:rPr>
                <a:t>our </a:t>
              </a:r>
              <a:r>
                <a:rPr lang="en-US" sz="1100" b="1" dirty="0" smtClean="0">
                  <a:latin typeface="Adobe Caslon Pro" charset="0"/>
                </a:rPr>
                <a:t>Lions </a:t>
              </a:r>
              <a:r>
                <a:rPr lang="en-US" sz="1100" b="1" dirty="0">
                  <a:latin typeface="Adobe Caslon Pro" charset="0"/>
                </a:rPr>
                <a:t>are </a:t>
              </a:r>
              <a:r>
                <a:rPr lang="en-US" sz="1100" b="1" dirty="0" err="1" smtClean="0">
                  <a:latin typeface="Adobe Caslon Pro" charset="0"/>
                </a:rPr>
                <a:t>Grrreat</a:t>
              </a:r>
              <a:r>
                <a:rPr lang="en-US" sz="1100" b="1" dirty="0" smtClean="0">
                  <a:latin typeface="Adobe Caslon Pro" charset="0"/>
                </a:rPr>
                <a:t>!</a:t>
              </a:r>
              <a:endParaRPr lang="en-US" sz="1100" b="1" dirty="0">
                <a:latin typeface="Adobe Caslon Pro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en-US" sz="1100" b="1" dirty="0">
                  <a:latin typeface="Adobe Caslon Pro" charset="0"/>
                </a:rPr>
                <a:t>Greatness means being…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sz="1100" b="1" dirty="0">
                  <a:latin typeface="Adobe Caslon Pro" charset="0"/>
                </a:rPr>
                <a:t>Respectful, Responsible &amp; Ready</a:t>
              </a:r>
            </a:p>
            <a:p>
              <a:pPr algn="ctr" eaLnBrk="1" hangingPunct="1">
                <a:spcAft>
                  <a:spcPts val="1000"/>
                </a:spcAft>
              </a:pPr>
              <a:endParaRPr lang="en-US" sz="1100" dirty="0">
                <a:latin typeface="Adobe Caslon Pro" charset="0"/>
              </a:endParaRPr>
            </a:p>
            <a:p>
              <a:pPr eaLnBrk="1" hangingPunct="1">
                <a:spcAft>
                  <a:spcPts val="1000"/>
                </a:spcAft>
              </a:pPr>
              <a:r>
                <a:rPr lang="en-US" sz="1100" dirty="0">
                  <a:latin typeface="Adobe Caslon Pro" charset="0"/>
                </a:rPr>
                <a:t>Name: ___________________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n-US" sz="1100" dirty="0">
                  <a:latin typeface="Adobe Caslon Pro" charset="0"/>
                </a:rPr>
                <a:t>Team: __________ Date: ____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n-US" sz="1100" dirty="0" smtClean="0">
                  <a:latin typeface="Adobe Caslon Pro" charset="0"/>
                </a:rPr>
                <a:t>Teacher</a:t>
              </a:r>
              <a:r>
                <a:rPr lang="en-US" sz="1100" dirty="0">
                  <a:latin typeface="Adobe Caslon Pro" charset="0"/>
                </a:rPr>
                <a:t>: </a:t>
              </a:r>
              <a:r>
                <a:rPr lang="en-US" sz="1100" dirty="0" smtClean="0">
                  <a:latin typeface="Adobe Caslon Pro" charset="0"/>
                </a:rPr>
                <a:t>_________________</a:t>
              </a:r>
              <a:endParaRPr lang="en-US" sz="1100" dirty="0">
                <a:latin typeface="Adobe Caslon Pro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n-US" sz="1100" dirty="0">
                <a:latin typeface="Adobe Caslon Pro" charset="0"/>
              </a:endParaRPr>
            </a:p>
          </p:txBody>
        </p:sp>
        <p:sp>
          <p:nvSpPr>
            <p:cNvPr id="22534" name="Line 9"/>
            <p:cNvSpPr>
              <a:spLocks noChangeShapeType="1"/>
            </p:cNvSpPr>
            <p:nvPr/>
          </p:nvSpPr>
          <p:spPr bwMode="auto">
            <a:xfrm>
              <a:off x="4401" y="904"/>
              <a:ext cx="0" cy="468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Text Box 10"/>
            <p:cNvSpPr txBox="1">
              <a:spLocks noChangeArrowheads="1"/>
            </p:cNvSpPr>
            <p:nvPr/>
          </p:nvSpPr>
          <p:spPr bwMode="auto">
            <a:xfrm>
              <a:off x="6201" y="1084"/>
              <a:ext cx="90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sz="1000">
                  <a:latin typeface="Calibri" charset="0"/>
                </a:rPr>
                <a:t>Place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sz="1000">
                  <a:latin typeface="Calibri" charset="0"/>
                </a:rPr>
                <a:t>Stamp Here</a:t>
              </a:r>
              <a:endParaRPr lang="en-US"/>
            </a:p>
          </p:txBody>
        </p:sp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4581" y="2524"/>
              <a:ext cx="2520" cy="3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1100" b="1">
                  <a:latin typeface="Adobe Caslon Pro" charset="0"/>
                </a:rPr>
                <a:t>To: </a:t>
              </a:r>
              <a:endParaRPr lang="en-US"/>
            </a:p>
          </p:txBody>
        </p:sp>
      </p:grpSp>
      <p:sp>
        <p:nvSpPr>
          <p:cNvPr id="22538" name="WordArt 4"/>
          <p:cNvSpPr>
            <a:spLocks noChangeArrowheads="1" noChangeShapeType="1" noTextEdit="1"/>
          </p:cNvSpPr>
          <p:nvPr/>
        </p:nvSpPr>
        <p:spPr bwMode="auto">
          <a:xfrm>
            <a:off x="618545" y="420454"/>
            <a:ext cx="4093720" cy="530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Handwriting - Dakota"/>
                <a:ea typeface="Handwriting - Dakota"/>
                <a:cs typeface="Handwriting - Dakota"/>
              </a:rPr>
              <a:t>Lion Pride</a:t>
            </a:r>
            <a:r>
              <a:rPr lang="en-US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Handwriting - Dakota"/>
                <a:ea typeface="Handwriting - Dakota"/>
                <a:cs typeface="Handwriting - Dakot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12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obble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57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b="11379"/>
          <a:stretch/>
        </p:blipFill>
        <p:spPr bwMode="auto">
          <a:xfrm>
            <a:off x="352539" y="385768"/>
            <a:ext cx="8372819" cy="51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4483865" y="984176"/>
            <a:ext cx="22003" cy="438965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538" y="5488347"/>
            <a:ext cx="828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                                                                                                                 More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Rates of unwanted behavior</a:t>
            </a:r>
            <a:endParaRPr lang="en-US" b="1" i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23905" y="2049608"/>
            <a:ext cx="0" cy="33242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653588" y="785872"/>
            <a:ext cx="1924050" cy="857250"/>
          </a:xfrm>
          <a:prstGeom prst="wedgeRoundRectCallout">
            <a:avLst>
              <a:gd name="adj1" fmla="val -102800"/>
              <a:gd name="adj2" fmla="val 2694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Average student</a:t>
            </a:r>
            <a:br>
              <a:rPr lang="en-US" sz="1600" b="1" i="1" dirty="0">
                <a:solidFill>
                  <a:schemeClr val="bg1"/>
                </a:solidFill>
              </a:rPr>
            </a:br>
            <a:r>
              <a:rPr lang="en-US" sz="1600" b="1" i="1" dirty="0">
                <a:solidFill>
                  <a:schemeClr val="bg1"/>
                </a:solidFill>
              </a:rPr>
              <a:t>50</a:t>
            </a:r>
            <a:r>
              <a:rPr lang="en-US" sz="1600" b="1" i="1" baseline="30000" dirty="0">
                <a:solidFill>
                  <a:schemeClr val="bg1"/>
                </a:solidFill>
              </a:rPr>
              <a:t>th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</a:rPr>
              <a:t>percentile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96677" y="984176"/>
            <a:ext cx="3116856" cy="857250"/>
          </a:xfrm>
          <a:prstGeom prst="wedgeRoundRectCallout">
            <a:avLst>
              <a:gd name="adj1" fmla="val 45459"/>
              <a:gd name="adj2" fmla="val 122795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Average </a:t>
            </a:r>
            <a:r>
              <a:rPr lang="en-US" sz="1600" b="1" i="1" dirty="0" smtClean="0">
                <a:solidFill>
                  <a:schemeClr val="bg1"/>
                </a:solidFill>
              </a:rPr>
              <a:t>student with Classroom Management practices, </a:t>
            </a:r>
            <a:r>
              <a:rPr lang="en-US" sz="1600" b="1" i="1" dirty="0">
                <a:solidFill>
                  <a:schemeClr val="bg1"/>
                </a:solidFill>
              </a:rPr>
              <a:t/>
            </a:r>
            <a:br>
              <a:rPr lang="en-US" sz="1600" b="1" i="1" dirty="0">
                <a:solidFill>
                  <a:schemeClr val="bg1"/>
                </a:solidFill>
              </a:rPr>
            </a:br>
            <a:r>
              <a:rPr lang="en-US" sz="1600" b="1" i="1" dirty="0" smtClean="0">
                <a:solidFill>
                  <a:schemeClr val="bg1"/>
                </a:solidFill>
              </a:rPr>
              <a:t>21</a:t>
            </a:r>
            <a:r>
              <a:rPr lang="en-US" sz="1600" b="1" i="1" baseline="30000" dirty="0" smtClean="0">
                <a:solidFill>
                  <a:schemeClr val="bg1"/>
                </a:solidFill>
              </a:rPr>
              <a:t>st</a:t>
            </a:r>
            <a:r>
              <a:rPr lang="en-US" sz="1600" b="1" i="1" dirty="0" smtClean="0">
                <a:solidFill>
                  <a:schemeClr val="bg1"/>
                </a:solidFill>
              </a:rPr>
              <a:t> percentile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8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Strategies to Manage Misbehavior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8229600" cy="760413"/>
          </a:xfrm>
        </p:spPr>
        <p:txBody>
          <a:bodyPr/>
          <a:lstStyle/>
          <a:p>
            <a:r>
              <a:rPr lang="en-US" dirty="0" smtClean="0"/>
              <a:t>Managing Misbehavior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896938"/>
            <a:ext cx="8229600" cy="452596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Have a range of strategies to use </a:t>
            </a:r>
          </a:p>
          <a:p>
            <a:r>
              <a:rPr lang="en-US" dirty="0" smtClean="0">
                <a:latin typeface="Calibri"/>
                <a:cs typeface="Calibri"/>
              </a:rPr>
              <a:t>Organized to use reinforcement prior to use of punishment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596" y="5330856"/>
            <a:ext cx="7078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structured, comprehensive system to manage misbehavior that is built on </a:t>
            </a:r>
            <a:r>
              <a:rPr lang="en-US" sz="2400" dirty="0" err="1"/>
              <a:t>reteaching</a:t>
            </a:r>
            <a:r>
              <a:rPr lang="en-US" sz="2400" dirty="0"/>
              <a:t> and reinforcing desired behavior prior to punishing misbehavior</a:t>
            </a:r>
          </a:p>
        </p:txBody>
      </p:sp>
      <p:pic>
        <p:nvPicPr>
          <p:cNvPr id="8194" name="Picture 2" descr="Image result for fly swa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8193">
            <a:off x="2075489" y="2835630"/>
            <a:ext cx="3783969" cy="18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recking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57" y="1902985"/>
            <a:ext cx="2291778" cy="34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8485" y="3477539"/>
            <a:ext cx="1918899" cy="13208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Antecedent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3408585" y="3477539"/>
            <a:ext cx="2108200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Unwanted Behavior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6151784" y="3477539"/>
            <a:ext cx="2162307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Reinforcement (Function)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>
          <a:xfrm>
            <a:off x="2849785" y="4036339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5433" y="4076695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175339">
            <a:off x="2813643" y="3056944"/>
            <a:ext cx="474261" cy="2975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11581" y="1949285"/>
            <a:ext cx="2108200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Desired Behavior</a:t>
            </a:r>
            <a:endParaRPr lang="en-US" sz="2200" dirty="0"/>
          </a:p>
        </p:txBody>
      </p:sp>
      <p:sp>
        <p:nvSpPr>
          <p:cNvPr id="12" name="Rounded Rectangle 11"/>
          <p:cNvSpPr/>
          <p:nvPr/>
        </p:nvSpPr>
        <p:spPr>
          <a:xfrm>
            <a:off x="6136106" y="1949285"/>
            <a:ext cx="2177986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Planned &amp; Natural Reinforcement</a:t>
            </a:r>
            <a:endParaRPr lang="en-US" sz="2200" dirty="0"/>
          </a:p>
        </p:txBody>
      </p:sp>
      <p:sp>
        <p:nvSpPr>
          <p:cNvPr id="13" name="Right Arrow 12"/>
          <p:cNvSpPr/>
          <p:nvPr/>
        </p:nvSpPr>
        <p:spPr>
          <a:xfrm>
            <a:off x="5619754" y="2548441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60468"/>
            <a:ext cx="8229600" cy="1045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latin typeface="Calibri"/>
                <a:cs typeface="Calibri"/>
              </a:rPr>
              <a:t>Behavior Theory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8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680" y="57741"/>
            <a:ext cx="8599487" cy="938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Competing Contingencies/Consequences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444" y="2509322"/>
            <a:ext cx="1859542" cy="13208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Work request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970357" y="2509322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Complete work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29962" y="2509322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Gain skills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2541655" y="3061977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83265" y="3081028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48055" y="1079501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Ignore work or argue, </a:t>
            </a:r>
            <a:r>
              <a:rPr lang="en-US" sz="2000" b="1" dirty="0" err="1" smtClean="0"/>
              <a:t>etc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307660" y="1079501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Avoid work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4860963" y="1651207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48055" y="3939143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Talk to peer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07660" y="3939143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Peer attention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>
            <a:off x="4860963" y="4510849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43462" y="5323852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Look at phone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303067" y="5323852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Peer attention; Get games, music, </a:t>
            </a:r>
            <a:r>
              <a:rPr lang="en-US" sz="2000" b="1" dirty="0" err="1" smtClean="0"/>
              <a:t>etc</a:t>
            </a:r>
            <a:endParaRPr lang="en-US" sz="2000" b="1" dirty="0"/>
          </a:p>
        </p:txBody>
      </p:sp>
      <p:sp>
        <p:nvSpPr>
          <p:cNvPr id="20" name="Right Arrow 19"/>
          <p:cNvSpPr/>
          <p:nvPr/>
        </p:nvSpPr>
        <p:spPr>
          <a:xfrm>
            <a:off x="4856370" y="5895558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680" y="57741"/>
            <a:ext cx="8599487" cy="938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Competing Contingencies/Consequences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6444" y="2509322"/>
            <a:ext cx="1859542" cy="13208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Work request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970357" y="2509322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Complete work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29962" y="2509322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Gain skills</a:t>
            </a:r>
            <a:endParaRPr lang="en-US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2541655" y="3061977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83265" y="3081028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48055" y="1079501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Ignore work or argue, </a:t>
            </a:r>
            <a:r>
              <a:rPr lang="en-US" sz="2000" b="1" dirty="0" err="1" smtClean="0"/>
              <a:t>etc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307660" y="1079501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Avoid work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4860963" y="1651207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48055" y="3939143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Talk to peer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07660" y="3939143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Peer attention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>
            <a:off x="4860963" y="4510849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43462" y="5323852"/>
            <a:ext cx="1859542" cy="13208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Look at phone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303067" y="5323852"/>
            <a:ext cx="2010308" cy="1320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Peer attention; Get games, music, </a:t>
            </a:r>
            <a:r>
              <a:rPr lang="en-US" sz="2000" b="1" dirty="0" err="1" smtClean="0"/>
              <a:t>etc</a:t>
            </a:r>
            <a:endParaRPr lang="en-US" sz="2000" b="1" dirty="0"/>
          </a:p>
        </p:txBody>
      </p:sp>
      <p:sp>
        <p:nvSpPr>
          <p:cNvPr id="20" name="Right Arrow 19"/>
          <p:cNvSpPr/>
          <p:nvPr/>
        </p:nvSpPr>
        <p:spPr>
          <a:xfrm>
            <a:off x="4856370" y="5895558"/>
            <a:ext cx="406400" cy="279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242153" y="1976159"/>
            <a:ext cx="2901847" cy="2451035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Make this most appealing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0025587">
            <a:off x="141301" y="3229101"/>
            <a:ext cx="3539635" cy="171564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Most engaging, successful, praise, active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17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94413" y="1139514"/>
            <a:ext cx="1918899" cy="1011506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Antecedent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3624513" y="1139514"/>
            <a:ext cx="2108200" cy="10115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Unwanted Behavior</a:t>
            </a:r>
            <a:endParaRPr lang="en-US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6367712" y="1139514"/>
            <a:ext cx="2162307" cy="10115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Reinforcement (Function)</a:t>
            </a:r>
            <a:endParaRPr lang="en-US" sz="2200" dirty="0"/>
          </a:p>
        </p:txBody>
      </p:sp>
      <p:sp>
        <p:nvSpPr>
          <p:cNvPr id="9" name="Right Arrow 8"/>
          <p:cNvSpPr/>
          <p:nvPr/>
        </p:nvSpPr>
        <p:spPr>
          <a:xfrm>
            <a:off x="3065713" y="1698314"/>
            <a:ext cx="406400" cy="2139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51361" y="1738670"/>
            <a:ext cx="406400" cy="2139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ight Arrow 10"/>
          <p:cNvSpPr/>
          <p:nvPr/>
        </p:nvSpPr>
        <p:spPr>
          <a:xfrm rot="20175339">
            <a:off x="3015545" y="799616"/>
            <a:ext cx="474261" cy="2278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27509" y="77748"/>
            <a:ext cx="2108200" cy="101150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Desired Behavior</a:t>
            </a:r>
            <a:endParaRPr lang="en-US" sz="2200" dirty="0"/>
          </a:p>
        </p:txBody>
      </p:sp>
      <p:sp>
        <p:nvSpPr>
          <p:cNvPr id="13" name="Rounded Rectangle 12"/>
          <p:cNvSpPr/>
          <p:nvPr/>
        </p:nvSpPr>
        <p:spPr>
          <a:xfrm>
            <a:off x="6352034" y="77748"/>
            <a:ext cx="2177986" cy="10115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Planned &amp; Natural Reinforcement</a:t>
            </a:r>
            <a:endParaRPr lang="en-US" sz="2200" dirty="0"/>
          </a:p>
        </p:txBody>
      </p:sp>
      <p:sp>
        <p:nvSpPr>
          <p:cNvPr id="14" name="Right Arrow 13"/>
          <p:cNvSpPr/>
          <p:nvPr/>
        </p:nvSpPr>
        <p:spPr>
          <a:xfrm>
            <a:off x="5835682" y="676904"/>
            <a:ext cx="406400" cy="2139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47631" y="2438885"/>
            <a:ext cx="2159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Redo, Error Correction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2160" y="2559619"/>
            <a:ext cx="2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Praise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991" y="3636797"/>
            <a:ext cx="231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Antecedent Strategies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7520" y="3627951"/>
            <a:ext cx="317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Consequence Strategies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6261" y="3650771"/>
            <a:ext cx="317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Reteach more explicitly 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808" y="4803022"/>
            <a:ext cx="2640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More/Different </a:t>
            </a:r>
            <a:r>
              <a:rPr lang="en-US" sz="2800" b="1" dirty="0" smtClean="0">
                <a:solidFill>
                  <a:srgbClr val="660066"/>
                </a:solidFill>
              </a:rPr>
              <a:t>Antecedent Strategies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1598" y="4811454"/>
            <a:ext cx="317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More/Different Consequence Strategies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4972" y="4969387"/>
            <a:ext cx="317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Further</a:t>
            </a:r>
            <a:br>
              <a:rPr lang="en-US" sz="2800" b="1" dirty="0" smtClean="0">
                <a:solidFill>
                  <a:srgbClr val="660066"/>
                </a:solidFill>
              </a:rPr>
            </a:br>
            <a:r>
              <a:rPr lang="en-US" sz="2800" b="1" dirty="0" err="1" smtClean="0">
                <a:solidFill>
                  <a:srgbClr val="660066"/>
                </a:solidFill>
              </a:rPr>
              <a:t>reteaching</a:t>
            </a:r>
            <a:endParaRPr lang="en-US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5 principles = comprehensive and effective classroom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Misbehavior is an opportunity to reteach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rates of responding and behavior-specific praise are your two most effective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Supplemental Handout has resources and templates for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42" y="2684721"/>
            <a:ext cx="8956031" cy="1526927"/>
          </a:xfrm>
        </p:spPr>
        <p:txBody>
          <a:bodyPr/>
          <a:lstStyle/>
          <a:p>
            <a:r>
              <a:rPr lang="en-US" dirty="0" smtClean="0"/>
              <a:t> The Five Evidence-Based Practices of Classroom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57" y="4939074"/>
            <a:ext cx="6858000" cy="443429"/>
          </a:xfrm>
        </p:spPr>
        <p:txBody>
          <a:bodyPr/>
          <a:lstStyle/>
          <a:p>
            <a:r>
              <a:rPr lang="en-US" dirty="0" smtClean="0"/>
              <a:t>Presented at the 2018 BPEG Symposium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917" y="5705269"/>
            <a:ext cx="4237264" cy="1066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Jason Harlacher, Ph.D.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Harlacher_J@cde.state.co.us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Office of Learning Supports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Colorado Department of Education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27" y="5507935"/>
            <a:ext cx="1238347" cy="126361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93015" y="5269660"/>
            <a:ext cx="1133284" cy="35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May 7,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7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8439" y="1452136"/>
            <a:ext cx="7426411" cy="794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dirty="0" smtClean="0"/>
              <a:t>Identify and teach expectations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78439" y="2374043"/>
            <a:ext cx="7426411" cy="794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dirty="0"/>
              <a:t>Establish procedures and structure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438" y="3295950"/>
            <a:ext cx="7426411" cy="794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dirty="0"/>
              <a:t>Actively engage students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8437" y="4217857"/>
            <a:ext cx="7426411" cy="794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dirty="0" smtClean="0"/>
              <a:t>Reinforce expectations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78439" y="5139764"/>
            <a:ext cx="7426411" cy="7942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dirty="0" smtClean="0"/>
              <a:t>Manage misbehavior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 Principles of</a:t>
            </a:r>
            <a:br>
              <a:rPr lang="en-US" dirty="0" smtClean="0"/>
            </a:br>
            <a:r>
              <a:rPr lang="en-US" dirty="0" smtClean="0"/>
              <a:t>Classroom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8886" y="1652415"/>
            <a:ext cx="141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= .76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888" y="2551989"/>
            <a:ext cx="141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= .76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8888" y="3469593"/>
            <a:ext cx="141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= .62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8886" y="4391500"/>
            <a:ext cx="141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= .98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8888" y="5317710"/>
            <a:ext cx="141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= .74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8516" y="1297321"/>
            <a:ext cx="8991600" cy="40386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    “If a child doesn’t know how to read, we </a:t>
            </a:r>
            <a:r>
              <a:rPr lang="en-US" sz="2800" i="1" dirty="0">
                <a:solidFill>
                  <a:schemeClr val="bg1"/>
                </a:solidFill>
                <a:latin typeface="Calibri" charset="0"/>
              </a:rPr>
              <a:t>teach</a:t>
            </a: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.</a:t>
            </a:r>
            <a:br>
              <a:rPr lang="en-US" sz="2800" b="0" dirty="0">
                <a:solidFill>
                  <a:schemeClr val="bg1"/>
                </a:solidFill>
                <a:latin typeface="Calibri" charset="0"/>
              </a:rPr>
            </a:b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       If a child doesn’t know how to swim, we </a:t>
            </a:r>
            <a:r>
              <a:rPr lang="en-US" sz="2800" i="1" dirty="0">
                <a:solidFill>
                  <a:schemeClr val="bg1"/>
                </a:solidFill>
                <a:latin typeface="Calibri" charset="0"/>
              </a:rPr>
              <a:t>teach</a:t>
            </a: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.</a:t>
            </a:r>
            <a:br>
              <a:rPr lang="en-US" sz="2800" b="0" dirty="0">
                <a:solidFill>
                  <a:schemeClr val="bg1"/>
                </a:solidFill>
                <a:latin typeface="Calibri" charset="0"/>
              </a:rPr>
            </a:b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       If a child doesn’t know how to multiply, we </a:t>
            </a:r>
            <a:r>
              <a:rPr lang="en-US" sz="2800" i="1" dirty="0">
                <a:solidFill>
                  <a:schemeClr val="bg1"/>
                </a:solidFill>
                <a:latin typeface="Calibri" charset="0"/>
              </a:rPr>
              <a:t>teach</a:t>
            </a: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.</a:t>
            </a:r>
            <a:br>
              <a:rPr lang="en-US" sz="2800" b="0" dirty="0">
                <a:solidFill>
                  <a:schemeClr val="bg1"/>
                </a:solidFill>
                <a:latin typeface="Calibri" charset="0"/>
              </a:rPr>
            </a:b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       If a child doesn’t know how to  drive, we </a:t>
            </a:r>
            <a:r>
              <a:rPr lang="en-US" sz="2800" i="1" dirty="0">
                <a:solidFill>
                  <a:schemeClr val="bg1"/>
                </a:solidFill>
                <a:latin typeface="Calibri" charset="0"/>
              </a:rPr>
              <a:t>teach</a:t>
            </a:r>
            <a:r>
              <a:rPr lang="en-US" sz="2800" b="0" dirty="0">
                <a:solidFill>
                  <a:schemeClr val="bg1"/>
                </a:solidFill>
                <a:latin typeface="Calibri" charset="0"/>
              </a:rPr>
              <a:t>.</a:t>
            </a:r>
            <a:br>
              <a:rPr lang="en-US" sz="2800" b="0" dirty="0">
                <a:solidFill>
                  <a:schemeClr val="bg1"/>
                </a:solidFill>
                <a:latin typeface="Calibri" charset="0"/>
              </a:rPr>
            </a:br>
            <a:r>
              <a:rPr lang="en-US" sz="2800" b="0" i="1" dirty="0">
                <a:solidFill>
                  <a:schemeClr val="bg1"/>
                </a:solidFill>
                <a:latin typeface="Calibri" charset="0"/>
              </a:rPr>
              <a:t>If a child doesn’t know how to behave, we </a:t>
            </a:r>
            <a:r>
              <a:rPr lang="en-US" sz="2800" i="1" dirty="0">
                <a:solidFill>
                  <a:schemeClr val="bg1"/>
                </a:solidFill>
                <a:latin typeface="Calibri" charset="0"/>
              </a:rPr>
              <a:t>punish</a:t>
            </a:r>
            <a:r>
              <a:rPr lang="en-US" sz="2800" b="0" i="1" dirty="0">
                <a:solidFill>
                  <a:schemeClr val="bg1"/>
                </a:solidFill>
                <a:latin typeface="Calibri" charset="0"/>
              </a:rPr>
              <a:t>?</a:t>
            </a:r>
            <a:r>
              <a:rPr lang="en-US" sz="2800" b="0" i="1" dirty="0" smtClean="0">
                <a:solidFill>
                  <a:schemeClr val="bg1"/>
                </a:solidFill>
                <a:latin typeface="Calibri" charset="0"/>
              </a:rPr>
              <a:t>”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b="0" i="1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Calibri" charset="0"/>
              </a:rPr>
              <a:t>Why can’t we say teach as easily with behavior?</a:t>
            </a:r>
            <a:endParaRPr lang="en-US" sz="2800" b="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9668" y="5604073"/>
            <a:ext cx="525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John </a:t>
            </a:r>
            <a:r>
              <a:rPr lang="en-US" sz="1600" i="1" dirty="0" err="1"/>
              <a:t>Herner</a:t>
            </a:r>
            <a:r>
              <a:rPr lang="en-US" sz="1600" i="1" dirty="0"/>
              <a:t> (1998), former president of the National Association of State Directors of Special Education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16" y="5414289"/>
            <a:ext cx="3677697" cy="12861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Instructional Approach to 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1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8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Identifying and Teaching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431985"/>
            <a:ext cx="8843375" cy="4744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Foundation of classroom management is a set of common expectations that generally describe desired </a:t>
            </a:r>
            <a:r>
              <a:rPr lang="en-US" dirty="0" smtClean="0"/>
              <a:t>behavior across all routines, settings, tasks, </a:t>
            </a:r>
            <a:r>
              <a:rPr lang="en-US" dirty="0" err="1" smtClean="0"/>
              <a:t>etc</a:t>
            </a:r>
            <a:r>
              <a:rPr lang="en-US" dirty="0" smtClean="0"/>
              <a:t> within a classroom.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Shape values and climate of classroom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(1) No more than five, (2) positively worded, (3) short, developmentally appropriate, (4) translate into specific behaviors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5|5|10.9|4.3|8.1|9.7|11.5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5|5|10.9|4.3|8.1|9.7|11.5|5.5"/>
</p:tagLst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2060</Words>
  <Application>Microsoft Office PowerPoint</Application>
  <PresentationFormat>On-screen Show (4:3)</PresentationFormat>
  <Paragraphs>403</Paragraphs>
  <Slides>57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ＭＳ Ｐゴシック</vt:lpstr>
      <vt:lpstr>Adobe Caslon Pro</vt:lpstr>
      <vt:lpstr>Arial</vt:lpstr>
      <vt:lpstr>Arial Black</vt:lpstr>
      <vt:lpstr>Arial Narrow</vt:lpstr>
      <vt:lpstr>Calibri</vt:lpstr>
      <vt:lpstr>Calibri Light</vt:lpstr>
      <vt:lpstr>Handwriting - Dakota</vt:lpstr>
      <vt:lpstr>Monotype Sorts</vt:lpstr>
      <vt:lpstr>Museo Slab 500</vt:lpstr>
      <vt:lpstr>Tahoma</vt:lpstr>
      <vt:lpstr>Times</vt:lpstr>
      <vt:lpstr>Times New Roman</vt:lpstr>
      <vt:lpstr>Trebuchet MS</vt:lpstr>
      <vt:lpstr>Verdana</vt:lpstr>
      <vt:lpstr>Light Blue to Green Theme</vt:lpstr>
      <vt:lpstr> The Five Evidence-Based Practices of Classroom Management</vt:lpstr>
      <vt:lpstr>Icebreaker</vt:lpstr>
      <vt:lpstr>What to Expect</vt:lpstr>
      <vt:lpstr>5 Principles of Classroom Management</vt:lpstr>
      <vt:lpstr>PowerPoint Presentation</vt:lpstr>
      <vt:lpstr>5 Principles of Classroom Management</vt:lpstr>
      <vt:lpstr>PowerPoint Presentation</vt:lpstr>
      <vt:lpstr>1. Identifying and Teaching Expectations</vt:lpstr>
      <vt:lpstr>Expectations</vt:lpstr>
      <vt:lpstr>PowerPoint Presentation</vt:lpstr>
      <vt:lpstr>PowerPoint Presentation</vt:lpstr>
      <vt:lpstr>PowerPoint Presentation</vt:lpstr>
      <vt:lpstr>Defining Rules</vt:lpstr>
      <vt:lpstr>PowerPoint Presentation</vt:lpstr>
      <vt:lpstr>Teaching Expectations</vt:lpstr>
      <vt:lpstr>Example &amp; Non-Example</vt:lpstr>
      <vt:lpstr>Example &amp; Non-Example</vt:lpstr>
      <vt:lpstr>Example &amp; Non-Example</vt:lpstr>
      <vt:lpstr>PowerPoint Presentation</vt:lpstr>
      <vt:lpstr>Activity</vt:lpstr>
      <vt:lpstr>2. Ensuring Structure and Routines</vt:lpstr>
      <vt:lpstr>Ensuring Structure and Routines</vt:lpstr>
      <vt:lpstr>PowerPoint Presentation</vt:lpstr>
      <vt:lpstr>PowerPoint Presentation</vt:lpstr>
      <vt:lpstr>PowerPoint Presentation</vt:lpstr>
      <vt:lpstr>Temporal Space: Routines</vt:lpstr>
      <vt:lpstr>Bathroom Pass</vt:lpstr>
      <vt:lpstr>Bathroom Pass</vt:lpstr>
      <vt:lpstr>PowerPoint Presentation</vt:lpstr>
      <vt:lpstr>PowerPoint Presentation</vt:lpstr>
      <vt:lpstr>3. Actively Engage Students</vt:lpstr>
      <vt:lpstr>Opportunities to Respond (OTRs):</vt:lpstr>
      <vt:lpstr>PowerPoint Presentation</vt:lpstr>
      <vt:lpstr>Ideal Rates? </vt:lpstr>
      <vt:lpstr>Structuring Peer Responses</vt:lpstr>
      <vt:lpstr>Jigsaw Method</vt:lpstr>
      <vt:lpstr>Benefits</vt:lpstr>
      <vt:lpstr>4. Strategies to Acknowledge Behavior</vt:lpstr>
      <vt:lpstr>Acknowledgement</vt:lpstr>
      <vt:lpstr>Behavior-Specific Praise</vt:lpstr>
      <vt:lpstr>Behavior-Specific vs. General Praise</vt:lpstr>
      <vt:lpstr>Behavior-Specific Praise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5. Strategies to Manage Misbehavior</vt:lpstr>
      <vt:lpstr>Managing Misbehavior</vt:lpstr>
      <vt:lpstr>PowerPoint Presentation</vt:lpstr>
      <vt:lpstr>Competing Contingencies/Consequences</vt:lpstr>
      <vt:lpstr>Competing Contingencies/Consequences</vt:lpstr>
      <vt:lpstr>PowerPoint Presentation</vt:lpstr>
      <vt:lpstr>Key Points</vt:lpstr>
      <vt:lpstr> The Five Evidence-Based Practices of Classroom Management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Harlacher, Jason</dc:creator>
  <cp:lastModifiedBy>Collins, Adam</cp:lastModifiedBy>
  <cp:revision>208</cp:revision>
  <cp:lastPrinted>2018-04-19T20:14:21Z</cp:lastPrinted>
  <dcterms:created xsi:type="dcterms:W3CDTF">2017-03-20T19:16:57Z</dcterms:created>
  <dcterms:modified xsi:type="dcterms:W3CDTF">2018-05-24T15:51:57Z</dcterms:modified>
</cp:coreProperties>
</file>