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29"/>
  </p:notesMasterIdLst>
  <p:handoutMasterIdLst>
    <p:handoutMasterId r:id="rId30"/>
  </p:handoutMasterIdLst>
  <p:sldIdLst>
    <p:sldId id="272" r:id="rId3"/>
    <p:sldId id="273" r:id="rId4"/>
    <p:sldId id="274" r:id="rId5"/>
    <p:sldId id="277" r:id="rId6"/>
    <p:sldId id="302" r:id="rId7"/>
    <p:sldId id="278" r:id="rId8"/>
    <p:sldId id="279" r:id="rId9"/>
    <p:sldId id="356" r:id="rId10"/>
    <p:sldId id="359" r:id="rId11"/>
    <p:sldId id="362" r:id="rId12"/>
    <p:sldId id="336" r:id="rId13"/>
    <p:sldId id="358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360" r:id="rId23"/>
    <p:sldId id="361" r:id="rId24"/>
    <p:sldId id="291" r:id="rId25"/>
    <p:sldId id="292" r:id="rId26"/>
    <p:sldId id="298" r:id="rId27"/>
    <p:sldId id="299" r:id="rId2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53A"/>
    <a:srgbClr val="488BC9"/>
    <a:srgbClr val="EF75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7" autoAdjust="0"/>
    <p:restoredTop sz="86385" autoAdjust="0"/>
  </p:normalViewPr>
  <p:slideViewPr>
    <p:cSldViewPr snapToGrid="0">
      <p:cViewPr varScale="1">
        <p:scale>
          <a:sx n="108" d="100"/>
          <a:sy n="108" d="100"/>
        </p:scale>
        <p:origin x="120" y="234"/>
      </p:cViewPr>
      <p:guideLst/>
    </p:cSldViewPr>
  </p:slideViewPr>
  <p:outlineViewPr>
    <p:cViewPr>
      <p:scale>
        <a:sx n="33" d="100"/>
        <a:sy n="33" d="100"/>
      </p:scale>
      <p:origin x="0" y="-763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BD80C5F-D81C-42DC-9E74-167A513B7E7A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14645A8-8BE6-4F3F-87A7-BCA14FA8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36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872E894-E0CE-40CF-8CA0-23F05C6E40C6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8C3E97E-4890-4915-A7C2-F3D207C52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885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4675238"/>
            <a:ext cx="9144000" cy="218276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00953A">
                  <a:alpha val="5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36239"/>
            <a:ext cx="7772400" cy="1216589"/>
          </a:xfrm>
        </p:spPr>
        <p:txBody>
          <a:bodyPr anchor="t" anchorCtr="0">
            <a:normAutofit/>
          </a:bodyPr>
          <a:lstStyle>
            <a:lvl1pPr algn="ctr">
              <a:defRPr sz="3600"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073444"/>
            <a:ext cx="7772400" cy="106592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737" y="632706"/>
            <a:ext cx="2821173" cy="176273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685800" y="2772696"/>
            <a:ext cx="7801897" cy="0"/>
          </a:xfrm>
          <a:prstGeom prst="line">
            <a:avLst/>
          </a:prstGeom>
          <a:ln w="19050">
            <a:solidFill>
              <a:srgbClr val="0095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575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45193" y="254514"/>
            <a:ext cx="6081865" cy="756418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4718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193" y="254514"/>
            <a:ext cx="6081865" cy="756418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0389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85800" y="2595716"/>
            <a:ext cx="7772400" cy="2337620"/>
          </a:xfrm>
        </p:spPr>
        <p:txBody>
          <a:bodyPr anchor="t" anchorCtr="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697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88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85800" y="2595716"/>
            <a:ext cx="7772400" cy="2337620"/>
          </a:xfrm>
        </p:spPr>
        <p:txBody>
          <a:bodyPr anchor="t" anchorCtr="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219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5A65-D9C7-4611-8443-DC9ED7FF9D96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1235-558F-4A0C-B8DE-B5FD9EAA8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682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5A65-D9C7-4611-8443-DC9ED7FF9D96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1235-558F-4A0C-B8DE-B5FD9EAA8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8751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5A65-D9C7-4611-8443-DC9ED7FF9D96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1235-558F-4A0C-B8DE-B5FD9EAA8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769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5A65-D9C7-4611-8443-DC9ED7FF9D96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1235-558F-4A0C-B8DE-B5FD9EAA8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4471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5A65-D9C7-4611-8443-DC9ED7FF9D96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1235-558F-4A0C-B8DE-B5FD9EAA8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84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5A65-D9C7-4611-8443-DC9ED7FF9D96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1235-558F-4A0C-B8DE-B5FD9EAA8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73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193" y="254514"/>
            <a:ext cx="6081865" cy="756418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9432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5A65-D9C7-4611-8443-DC9ED7FF9D96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1235-558F-4A0C-B8DE-B5FD9EAA8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7650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5A65-D9C7-4611-8443-DC9ED7FF9D96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1235-558F-4A0C-B8DE-B5FD9EAA8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3726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5A65-D9C7-4611-8443-DC9ED7FF9D96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1235-558F-4A0C-B8DE-B5FD9EAA8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960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5A65-D9C7-4611-8443-DC9ED7FF9D96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1235-558F-4A0C-B8DE-B5FD9EAA8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76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5A65-D9C7-4611-8443-DC9ED7FF9D96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1235-558F-4A0C-B8DE-B5FD9EAA8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001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9" y="41458"/>
            <a:ext cx="934373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78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9" y="41458"/>
            <a:ext cx="934373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69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9" y="41458"/>
            <a:ext cx="934373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939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9" y="41458"/>
            <a:ext cx="934373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886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9" y="41458"/>
            <a:ext cx="934373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945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9" y="41458"/>
            <a:ext cx="934373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628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463040"/>
            <a:ext cx="3886200" cy="45837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463040"/>
            <a:ext cx="3886200" cy="45837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2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45193" y="254514"/>
            <a:ext cx="6081865" cy="756418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206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5193" y="6360652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79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64" r:id="rId9"/>
    <p:sldLayoutId id="2147483666" r:id="rId10"/>
    <p:sldLayoutId id="2147483667" r:id="rId11"/>
    <p:sldLayoutId id="2147483668" r:id="rId12"/>
    <p:sldLayoutId id="214748366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25A65-D9C7-4611-8443-DC9ED7FF9D96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E1235-558F-4A0C-B8DE-B5FD9EAA8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9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google.com/url?sa=i&amp;rct=j&amp;q=&amp;esrc=s&amp;source=images&amp;cd=&amp;cad=rja&amp;uact=8&amp;ved=0ahUKEwjMl8rr0cDJAhVDnYMKHX7GABAQjRwIBw&amp;url=http://saberdivertido.blogspot.com/2014/09/preguntas-siempre-quisimos-hacer.html&amp;psig=AFQjCNEyLXCIhSqjdzQUPgzh1hB8b2cGhA&amp;ust=1449264653963376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Leyva_l@cde.state.co.us" TargetMode="External"/><Relationship Id="rId2" Type="http://schemas.openxmlformats.org/officeDocument/2006/relationships/hyperlink" Target="mailto:mejia_t@cde.state.co.u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9733" y="3257497"/>
            <a:ext cx="7772400" cy="1526927"/>
          </a:xfrm>
        </p:spPr>
        <p:txBody>
          <a:bodyPr/>
          <a:lstStyle/>
          <a:p>
            <a:r>
              <a:rPr lang="en-US" sz="3600" dirty="0"/>
              <a:t>Binational School Transfer Document Training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Migrant Education Program</a:t>
            </a:r>
          </a:p>
        </p:txBody>
      </p:sp>
    </p:spTree>
    <p:extLst>
      <p:ext uri="{BB962C8B-B14F-4D97-AF65-F5344CB8AC3E}">
        <p14:creationId xmlns:p14="http://schemas.microsoft.com/office/powerpoint/2010/main" val="1997244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E55EA-ABDA-4269-97EF-46B6A7277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Transfer Document Elementary School </a:t>
            </a:r>
            <a:b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</a:t>
            </a:r>
            <a:r>
              <a:rPr lang="en-US" kern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st</a:t>
            </a:r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- 6</a:t>
            </a:r>
            <a:r>
              <a:rPr lang="en-US" kern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th</a:t>
            </a:r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Grades</a:t>
            </a:r>
            <a:endPara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E18844-1CA4-47D8-B5FF-E4E67BD81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E0227B75-187D-4B6F-AFCC-E2B99B960E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0251"/>
          <a:stretch/>
        </p:blipFill>
        <p:spPr>
          <a:xfrm>
            <a:off x="881018" y="1414652"/>
            <a:ext cx="7183119" cy="4872935"/>
          </a:xfrm>
        </p:spPr>
      </p:pic>
    </p:spTree>
    <p:extLst>
      <p:ext uri="{BB962C8B-B14F-4D97-AF65-F5344CB8AC3E}">
        <p14:creationId xmlns:p14="http://schemas.microsoft.com/office/powerpoint/2010/main" val="3281365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A88532-6FF7-4231-958A-C7873B28C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54200"/>
            <a:ext cx="8991599" cy="693167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DD21FC6-276A-489F-8DA5-A4991CAFA2F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0284" y="54200"/>
            <a:ext cx="4653469" cy="45719"/>
          </a:xfrm>
        </p:spPr>
        <p:txBody>
          <a:bodyPr>
            <a:noAutofit/>
          </a:bodyPr>
          <a:lstStyle/>
          <a:p>
            <a:r>
              <a:rPr lang="en-US" sz="1100" dirty="0"/>
              <a:t>Transfer Document</a:t>
            </a:r>
          </a:p>
        </p:txBody>
      </p:sp>
    </p:spTree>
    <p:extLst>
      <p:ext uri="{BB962C8B-B14F-4D97-AF65-F5344CB8AC3E}">
        <p14:creationId xmlns:p14="http://schemas.microsoft.com/office/powerpoint/2010/main" val="964061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A8A43-9E89-455B-BE1E-497812692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Transfer Document Secondary School </a:t>
            </a:r>
            <a:b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7</a:t>
            </a:r>
            <a:r>
              <a:rPr lang="en-US" kern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th</a:t>
            </a:r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, 8</a:t>
            </a:r>
            <a:r>
              <a:rPr lang="en-US" kern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th</a:t>
            </a:r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&amp; 9</a:t>
            </a:r>
            <a:r>
              <a:rPr lang="en-US" kern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th</a:t>
            </a:r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Grades</a:t>
            </a:r>
            <a:endPara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B785B5-8A0B-4DF7-A535-E1F206D56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8195" y="1463675"/>
            <a:ext cx="3287610" cy="464026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00461-4F45-4CA9-B7DC-10471087F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004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Filling Instructions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1900" dirty="0">
                <a:cs typeface="Arial" charset="0"/>
              </a:rPr>
              <a:t>(1) The grade in which the pupil is registered.</a:t>
            </a:r>
            <a:br>
              <a:rPr lang="en-US" sz="1900" dirty="0">
                <a:cs typeface="Arial" charset="0"/>
              </a:rPr>
            </a:br>
            <a:endParaRPr lang="en-US" sz="1900" dirty="0">
              <a:cs typeface="Arial" charset="0"/>
            </a:endParaRPr>
          </a:p>
          <a:p>
            <a:pPr marL="45720" indent="0">
              <a:buNone/>
            </a:pPr>
            <a:r>
              <a:rPr lang="en-US" sz="1900" dirty="0">
                <a:cs typeface="Arial" charset="0"/>
              </a:rPr>
              <a:t>(2) The school year, according to the following sample: 2002-2003.</a:t>
            </a:r>
            <a:br>
              <a:rPr lang="en-US" sz="1900" dirty="0">
                <a:cs typeface="Arial" charset="0"/>
              </a:rPr>
            </a:br>
            <a:endParaRPr lang="en-US" sz="1900" dirty="0">
              <a:cs typeface="Arial" charset="0"/>
            </a:endParaRPr>
          </a:p>
          <a:p>
            <a:pPr marL="45720" indent="0">
              <a:buNone/>
            </a:pPr>
            <a:r>
              <a:rPr lang="en-US" sz="1900" dirty="0">
                <a:cs typeface="Arial" charset="0"/>
              </a:rPr>
              <a:t>(3) Two digits for the day and month, and four digits for the reporting year at the moment of transferring.</a:t>
            </a:r>
            <a:br>
              <a:rPr lang="en-US" sz="1900" dirty="0">
                <a:cs typeface="Arial" charset="0"/>
              </a:rPr>
            </a:br>
            <a:endParaRPr lang="en-US" sz="1900" dirty="0">
              <a:cs typeface="Arial" charset="0"/>
            </a:endParaRPr>
          </a:p>
          <a:p>
            <a:pPr marL="45720" indent="0">
              <a:buNone/>
            </a:pPr>
            <a:r>
              <a:rPr lang="en-US" sz="1900" dirty="0">
                <a:cs typeface="Arial" charset="0"/>
              </a:rPr>
              <a:t>(4) The official name of the school.</a:t>
            </a:r>
            <a:br>
              <a:rPr lang="en-US" sz="1900" dirty="0">
                <a:cs typeface="Arial" charset="0"/>
              </a:rPr>
            </a:br>
            <a:endParaRPr lang="en-US" sz="1900" dirty="0">
              <a:cs typeface="Arial" charset="0"/>
            </a:endParaRPr>
          </a:p>
          <a:p>
            <a:pPr marL="45720" indent="0">
              <a:buNone/>
            </a:pPr>
            <a:r>
              <a:rPr lang="en-US" sz="1900" dirty="0">
                <a:cs typeface="Arial" charset="0"/>
              </a:rPr>
              <a:t>(5) The address of the school.</a:t>
            </a:r>
            <a:br>
              <a:rPr lang="en-US" sz="1900" dirty="0">
                <a:cs typeface="Arial" charset="0"/>
              </a:rPr>
            </a:br>
            <a:endParaRPr lang="en-US" sz="1900" dirty="0">
              <a:cs typeface="Arial" charset="0"/>
            </a:endParaRPr>
          </a:p>
          <a:p>
            <a:pPr marL="45720" indent="0">
              <a:buNone/>
            </a:pPr>
            <a:r>
              <a:rPr lang="en-US" sz="1900" dirty="0">
                <a:cs typeface="Arial" charset="0"/>
              </a:rPr>
              <a:t>(6) The complete student’s name. It should be copied from the birth certificate or equivalent legal document following this order: First name, second name, last name and second last name.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253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Filling Instructions cont.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s-ES" dirty="0">
                <a:cs typeface="Arial" charset="0"/>
              </a:rPr>
              <a:t>(7) Clave Única de Registro de Población (CURP), </a:t>
            </a:r>
            <a:r>
              <a:rPr lang="es-ES" dirty="0" err="1">
                <a:cs typeface="Arial" charset="0"/>
              </a:rPr>
              <a:t>if</a:t>
            </a:r>
            <a:r>
              <a:rPr lang="es-ES" dirty="0">
                <a:cs typeface="Arial" charset="0"/>
              </a:rPr>
              <a:t> </a:t>
            </a:r>
            <a:r>
              <a:rPr lang="es-ES" dirty="0" err="1">
                <a:cs typeface="Arial" charset="0"/>
              </a:rPr>
              <a:t>it´s</a:t>
            </a:r>
            <a:r>
              <a:rPr lang="es-ES" dirty="0">
                <a:cs typeface="Arial" charset="0"/>
              </a:rPr>
              <a:t> </a:t>
            </a:r>
            <a:r>
              <a:rPr lang="es-ES" dirty="0" err="1">
                <a:cs typeface="Arial" charset="0"/>
              </a:rPr>
              <a:t>known</a:t>
            </a:r>
            <a:r>
              <a:rPr lang="es-ES" dirty="0">
                <a:cs typeface="Arial" charset="0"/>
              </a:rPr>
              <a:t>.</a:t>
            </a:r>
            <a:br>
              <a:rPr lang="es-ES" dirty="0">
                <a:cs typeface="Arial" charset="0"/>
              </a:rPr>
            </a:br>
            <a:endParaRPr lang="es-ES" dirty="0">
              <a:cs typeface="Arial" charset="0"/>
            </a:endParaRPr>
          </a:p>
          <a:p>
            <a:pPr marL="45720" indent="0">
              <a:buNone/>
            </a:pPr>
            <a:r>
              <a:rPr lang="en-US" dirty="0">
                <a:cs typeface="Arial" charset="0"/>
              </a:rPr>
              <a:t>(8) Pupil´s date of birth. Two digits for day, month and year.</a:t>
            </a:r>
            <a:br>
              <a:rPr lang="en-US" dirty="0">
                <a:cs typeface="Arial" charset="0"/>
              </a:rPr>
            </a:br>
            <a:endParaRPr lang="en-US" dirty="0">
              <a:cs typeface="Arial" charset="0"/>
            </a:endParaRPr>
          </a:p>
          <a:p>
            <a:pPr marL="45720" indent="0">
              <a:buNone/>
            </a:pPr>
            <a:r>
              <a:rPr lang="en-US" dirty="0">
                <a:cs typeface="Arial" charset="0"/>
              </a:rPr>
              <a:t>(9) Gender of the pupil (male or female).</a:t>
            </a:r>
            <a:br>
              <a:rPr lang="en-US" dirty="0">
                <a:cs typeface="Arial" charset="0"/>
              </a:rPr>
            </a:br>
            <a:endParaRPr lang="en-US" dirty="0">
              <a:cs typeface="Arial" charset="0"/>
            </a:endParaRPr>
          </a:p>
          <a:p>
            <a:pPr marL="45720" indent="0">
              <a:buNone/>
            </a:pPr>
            <a:r>
              <a:rPr lang="en-US" dirty="0">
                <a:cs typeface="Arial" charset="0"/>
              </a:rPr>
              <a:t>(10) Complete name of the pupil´s father or guardian, in this order: last-middle-first.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101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Filling Instructions cont.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lvl="0" indent="0">
              <a:buClr>
                <a:srgbClr val="95B6D2"/>
              </a:buClr>
              <a:buNone/>
            </a:pPr>
            <a:r>
              <a:rPr lang="en-US" spc="150" dirty="0">
                <a:cs typeface="Arial" charset="0"/>
              </a:rPr>
              <a:t>(11) Complete name of the pupil´s mother or guardian, in this order: last-middle-first.</a:t>
            </a:r>
            <a:br>
              <a:rPr lang="en-US" spc="150" dirty="0">
                <a:cs typeface="Arial" charset="0"/>
              </a:rPr>
            </a:br>
            <a:endParaRPr lang="en-US" spc="150" dirty="0">
              <a:cs typeface="Arial" charset="0"/>
            </a:endParaRPr>
          </a:p>
          <a:p>
            <a:pPr marL="45720" lvl="0" indent="0">
              <a:buClr>
                <a:srgbClr val="95B6D2"/>
              </a:buClr>
              <a:buNone/>
            </a:pPr>
            <a:r>
              <a:rPr lang="en-US" spc="150" dirty="0">
                <a:cs typeface="Arial" charset="0"/>
              </a:rPr>
              <a:t>(12) Name and telephone number of the person who can give information about health or special education requirements of the pupil. Check mark the appropriate box.</a:t>
            </a:r>
            <a:br>
              <a:rPr lang="en-US" spc="150" dirty="0">
                <a:cs typeface="Arial" charset="0"/>
              </a:rPr>
            </a:br>
            <a:endParaRPr lang="en-US" spc="150" dirty="0">
              <a:cs typeface="Arial" charset="0"/>
            </a:endParaRPr>
          </a:p>
          <a:p>
            <a:pPr marL="45720" lvl="0" indent="0">
              <a:buClr>
                <a:srgbClr val="95B6D2"/>
              </a:buClr>
              <a:buNone/>
            </a:pPr>
            <a:r>
              <a:rPr lang="en-US" spc="150" dirty="0">
                <a:cs typeface="Arial" charset="0"/>
              </a:rPr>
              <a:t>(13) The complete name and signature of the person responsible of issuing the transfer document at the moment of handing it to parents.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659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Elementary School Transfer Document</a:t>
            </a:r>
          </a:p>
        </p:txBody>
      </p:sp>
      <p:pic>
        <p:nvPicPr>
          <p:cNvPr id="4" name="Picture 3" descr="Image of Elementary School Transfer Document containing the following sections: Academic Information, Student Information, and Validation.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575" y="1384582"/>
            <a:ext cx="6882981" cy="52064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5977" y="1566817"/>
            <a:ext cx="37214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55065" y="1566817"/>
            <a:ext cx="37214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35977" y="1808690"/>
            <a:ext cx="37214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35977" y="2087606"/>
            <a:ext cx="29293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35977" y="2305492"/>
            <a:ext cx="26044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35977" y="3296875"/>
            <a:ext cx="37214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90040" y="3537170"/>
            <a:ext cx="37214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35977" y="3793677"/>
            <a:ext cx="37214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31600" y="3793677"/>
            <a:ext cx="37214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83904" y="4107329"/>
            <a:ext cx="47628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83904" y="4369442"/>
            <a:ext cx="54458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04449" y="5129235"/>
            <a:ext cx="45430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62805" y="5129235"/>
            <a:ext cx="58678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491821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 of form: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dirty="0">
                <a:cs typeface="Arial" charset="0"/>
              </a:rPr>
              <a:t>(14) The average of the reported period according to the Grade Scale in the transfer document. A, B, C, D, F.</a:t>
            </a:r>
            <a:br>
              <a:rPr lang="en-US" dirty="0">
                <a:cs typeface="Arial" charset="0"/>
              </a:rPr>
            </a:br>
            <a:endParaRPr lang="en-US" dirty="0">
              <a:cs typeface="Arial" charset="0"/>
            </a:endParaRPr>
          </a:p>
          <a:p>
            <a:pPr marL="45720" indent="0">
              <a:buNone/>
            </a:pPr>
            <a:r>
              <a:rPr lang="en-US" dirty="0">
                <a:cs typeface="Arial" charset="0"/>
              </a:rPr>
              <a:t>(15) Observations about the pupil´s learning. (GEORGINA SHOWS A NATURAL ABILITY TO LANGUAGE STUDY).</a:t>
            </a:r>
            <a:br>
              <a:rPr lang="en-US" dirty="0">
                <a:cs typeface="Arial" charset="0"/>
              </a:rPr>
            </a:br>
            <a:endParaRPr lang="en-US" dirty="0">
              <a:cs typeface="Arial" charset="0"/>
            </a:endParaRPr>
          </a:p>
          <a:p>
            <a:pPr marL="45720" indent="0">
              <a:buNone/>
            </a:pPr>
            <a:endParaRPr lang="en-US" dirty="0">
              <a:cs typeface="Arial" charset="0"/>
            </a:endParaRPr>
          </a:p>
          <a:p>
            <a:pPr marL="45720" indent="0">
              <a:buNone/>
            </a:pPr>
            <a:r>
              <a:rPr lang="en-US" dirty="0">
                <a:cs typeface="Arial" charset="0"/>
              </a:rPr>
              <a:t>(16) The teacher´s suggestions to the teacher who receives the pupil and to his/her parents in order to improve his/her learning. (GEORGINA NEEDS TO IMPROVE THE ABILITY TO STUDY LANGUAGE).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719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Transfer Document Back side</a:t>
            </a:r>
          </a:p>
        </p:txBody>
      </p:sp>
      <p:pic>
        <p:nvPicPr>
          <p:cNvPr id="4" name="Content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5590" y="1363295"/>
            <a:ext cx="6498943" cy="50189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75943" y="1873462"/>
            <a:ext cx="48577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286" y="1858857"/>
            <a:ext cx="48577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126" y="1844252"/>
            <a:ext cx="48577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550344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Procedures for School Transfer Document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dirty="0">
                <a:cs typeface="Arial" charset="0"/>
              </a:rPr>
              <a:t>The signature of the person responsible for issuing the document must be in black and his/her title omitted.</a:t>
            </a:r>
            <a:br>
              <a:rPr lang="en-US" dirty="0">
                <a:cs typeface="Arial" charset="0"/>
              </a:rPr>
            </a:br>
            <a:endParaRPr lang="en-US" dirty="0"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cs typeface="Arial" charset="0"/>
              </a:rPr>
              <a:t>If any mistake is made shred the Transfer Document and fill out a new one. </a:t>
            </a:r>
            <a:br>
              <a:rPr lang="en-US" dirty="0">
                <a:cs typeface="Arial" charset="0"/>
              </a:rPr>
            </a:br>
            <a:endParaRPr lang="en-US" dirty="0"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cs typeface="Arial" charset="0"/>
              </a:rPr>
              <a:t>Spaces not filled should be crossed out with a line.</a:t>
            </a:r>
            <a:br>
              <a:rPr lang="en-US" dirty="0">
                <a:cs typeface="Arial" charset="0"/>
              </a:rPr>
            </a:br>
            <a:endParaRPr lang="en-US" dirty="0"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cs typeface="Arial" charset="0"/>
              </a:rPr>
              <a:t>The numbers included in the sample corresponds to the sequence that must be followed by the person responsible for issuing the document.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625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Compare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/>
              <a:t>and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contrast</a:t>
            </a:r>
            <a:r>
              <a:rPr lang="en-US" dirty="0"/>
              <a:t> the U. S. and Mexico school systems.</a:t>
            </a:r>
            <a:br>
              <a:rPr lang="en-US" dirty="0"/>
            </a:br>
            <a:endParaRPr lang="en-US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Understand</a:t>
            </a:r>
            <a:r>
              <a:rPr lang="en-US" dirty="0"/>
              <a:t> Binational Migrant Initiative.</a:t>
            </a:r>
          </a:p>
          <a:p>
            <a:endParaRPr lang="en-US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Understand</a:t>
            </a:r>
            <a:r>
              <a:rPr lang="en-US" dirty="0"/>
              <a:t> the U. S. and Mexican grading policies.</a:t>
            </a:r>
          </a:p>
        </p:txBody>
      </p:sp>
    </p:spTree>
    <p:extLst>
      <p:ext uri="{BB962C8B-B14F-4D97-AF65-F5344CB8AC3E}">
        <p14:creationId xmlns:p14="http://schemas.microsoft.com/office/powerpoint/2010/main" val="35444243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General Procedures for Elementary School Transfer Document</a:t>
            </a:r>
            <a:endParaRPr lang="en-US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dirty="0">
                <a:cs typeface="Arial" charset="0"/>
              </a:rPr>
              <a:t>Use only capital letters and Arabic numbers.</a:t>
            </a:r>
            <a:br>
              <a:rPr lang="en-US" dirty="0">
                <a:cs typeface="Arial" charset="0"/>
              </a:rPr>
            </a:br>
            <a:endParaRPr lang="en-US" dirty="0"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dirty="0">
                <a:cs typeface="Arial" charset="0"/>
              </a:rPr>
              <a:t>The Transfer Document is not valid if it has been altered in any way.</a:t>
            </a:r>
            <a:br>
              <a:rPr lang="en-US" dirty="0">
                <a:cs typeface="Arial" charset="0"/>
              </a:rPr>
            </a:br>
            <a:endParaRPr lang="en-US" dirty="0"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dirty="0">
                <a:cs typeface="Arial" charset="0"/>
              </a:rPr>
              <a:t>The signature of the person responsible for issuing the document must be in black and his/her title omitted.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077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C28B2-9C67-4245-ACBC-439C333C0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U.S. and Mexican School Systems</a:t>
            </a:r>
            <a:endPara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80D001-06A0-42CF-B629-ED735ACB4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4" descr="Table containing information on US School System and Mexican School System. ">
            <a:extLst>
              <a:ext uri="{FF2B5EF4-FFF2-40B4-BE49-F238E27FC236}">
                <a16:creationId xmlns:a16="http://schemas.microsoft.com/office/drawing/2014/main" id="{6B010BFE-5330-4060-8311-C4FC1F368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125" y="1849084"/>
            <a:ext cx="5194242" cy="417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7187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7BE47-2B29-4323-B054-F98C62836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U.S. and Mexican School Systems</a:t>
            </a:r>
            <a:endPara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333DE9-974F-4E3D-94C3-01DE07245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" name="Picture 4" descr="Table containing information on US School System and Mexican School System. ">
            <a:extLst>
              <a:ext uri="{FF2B5EF4-FFF2-40B4-BE49-F238E27FC236}">
                <a16:creationId xmlns:a16="http://schemas.microsoft.com/office/drawing/2014/main" id="{1ED0945B-1A74-41FB-BD4C-9362C09D7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465" y="1768962"/>
            <a:ext cx="5499069" cy="424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6278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Grading Scale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A752A8F-A586-462E-BF6A-8415F35752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506316"/>
              </p:ext>
            </p:extLst>
          </p:nvPr>
        </p:nvGraphicFramePr>
        <p:xfrm>
          <a:off x="1770651" y="1950720"/>
          <a:ext cx="5602697" cy="35562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5798">
                  <a:extLst>
                    <a:ext uri="{9D8B030D-6E8A-4147-A177-3AD203B41FA5}">
                      <a16:colId xmlns:a16="http://schemas.microsoft.com/office/drawing/2014/main" val="95892161"/>
                    </a:ext>
                  </a:extLst>
                </a:gridCol>
                <a:gridCol w="2328991">
                  <a:extLst>
                    <a:ext uri="{9D8B030D-6E8A-4147-A177-3AD203B41FA5}">
                      <a16:colId xmlns:a16="http://schemas.microsoft.com/office/drawing/2014/main" val="3372584241"/>
                    </a:ext>
                  </a:extLst>
                </a:gridCol>
                <a:gridCol w="1867908">
                  <a:extLst>
                    <a:ext uri="{9D8B030D-6E8A-4147-A177-3AD203B41FA5}">
                      <a16:colId xmlns:a16="http://schemas.microsoft.com/office/drawing/2014/main" val="2201632535"/>
                    </a:ext>
                  </a:extLst>
                </a:gridCol>
              </a:tblGrid>
              <a:tr h="4974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400">
                          <a:effectLst/>
                        </a:rPr>
                        <a:t>México</a:t>
                      </a:r>
                      <a:endParaRPr lang="es-MX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400" dirty="0">
                          <a:effectLst/>
                        </a:rPr>
                        <a:t>U.S.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4285418"/>
                  </a:ext>
                </a:extLst>
              </a:tr>
              <a:tr h="5571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0-5.9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F - </a:t>
                      </a:r>
                      <a:r>
                        <a:rPr lang="es-MX" sz="1800" dirty="0" err="1">
                          <a:effectLst/>
                        </a:rPr>
                        <a:t>Did</a:t>
                      </a:r>
                      <a:r>
                        <a:rPr lang="es-MX" sz="1800" dirty="0">
                          <a:effectLst/>
                        </a:rPr>
                        <a:t> </a:t>
                      </a:r>
                      <a:r>
                        <a:rPr lang="es-MX" sz="1800" dirty="0" err="1">
                          <a:effectLst/>
                        </a:rPr>
                        <a:t>not</a:t>
                      </a:r>
                      <a:r>
                        <a:rPr lang="es-MX" sz="1800" dirty="0">
                          <a:effectLst/>
                        </a:rPr>
                        <a:t> </a:t>
                      </a:r>
                      <a:r>
                        <a:rPr lang="es-MX" sz="1800" dirty="0" err="1">
                          <a:effectLst/>
                        </a:rPr>
                        <a:t>pass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Not promoted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1909819"/>
                  </a:ext>
                </a:extLst>
              </a:tr>
              <a:tr h="4974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6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D - Not satifactory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rowSpan="5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Promoted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439771"/>
                  </a:ext>
                </a:extLst>
              </a:tr>
              <a:tr h="5117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7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C - Average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6052860"/>
                  </a:ext>
                </a:extLst>
              </a:tr>
              <a:tr h="4974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8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B -  Good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9640751"/>
                  </a:ext>
                </a:extLst>
              </a:tr>
              <a:tr h="4974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9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A - Very good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1326836"/>
                  </a:ext>
                </a:extLst>
              </a:tr>
              <a:tr h="4974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10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A + </a:t>
                      </a:r>
                      <a:r>
                        <a:rPr lang="es-MX" sz="1800" dirty="0" err="1">
                          <a:effectLst/>
                        </a:rPr>
                        <a:t>Excellent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5417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12768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Grading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Report cards are issued 5 times in the school year.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Partial grades range from 5-10 in whole numbers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Final grade in each subject is the average of the 5 partial grades reported as whole number and a decimal.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6.0 is passing.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To convert to U.S. system move the decimal (ex.: 8.0 is 80)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Must have 80% attendance to be promoted.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6694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pic>
        <p:nvPicPr>
          <p:cNvPr id="4" name="Picture 2">
            <a:hlinkClick r:id="rId2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077" y="1719788"/>
            <a:ext cx="3019846" cy="383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4854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s-MX" b="1" dirty="0"/>
              <a:t>Tomás Mejía</a:t>
            </a:r>
            <a:r>
              <a:rPr lang="es-MX" dirty="0"/>
              <a:t> </a:t>
            </a:r>
            <a:br>
              <a:rPr lang="es-MX" dirty="0"/>
            </a:br>
            <a:r>
              <a:rPr lang="es-MX" dirty="0"/>
              <a:t>Director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s-MX" dirty="0"/>
              <a:t>Colorado </a:t>
            </a:r>
            <a:r>
              <a:rPr lang="es-MX" dirty="0" err="1"/>
              <a:t>Migrant</a:t>
            </a:r>
            <a:r>
              <a:rPr lang="es-MX" dirty="0"/>
              <a:t> </a:t>
            </a:r>
            <a:r>
              <a:rPr lang="es-MX" dirty="0" err="1"/>
              <a:t>Program</a:t>
            </a:r>
            <a:endParaRPr lang="es-MX" dirty="0"/>
          </a:p>
          <a:p>
            <a:pPr marL="0" indent="0">
              <a:lnSpc>
                <a:spcPct val="80000"/>
              </a:lnSpc>
              <a:buNone/>
            </a:pPr>
            <a:r>
              <a:rPr lang="es-MX" dirty="0"/>
              <a:t>(303) 866-6592</a:t>
            </a:r>
            <a:br>
              <a:rPr lang="es-MX" dirty="0"/>
            </a:br>
            <a:r>
              <a:rPr lang="es-MX" dirty="0"/>
              <a:t> </a:t>
            </a:r>
            <a:r>
              <a:rPr lang="es-MX" b="1" dirty="0">
                <a:solidFill>
                  <a:srgbClr val="0070C0"/>
                </a:solidFill>
                <a:hlinkClick r:id="rId2"/>
              </a:rPr>
              <a:t>mejia_t@cde.state.co.us</a:t>
            </a:r>
            <a:endParaRPr lang="es-MX" b="1" dirty="0"/>
          </a:p>
          <a:p>
            <a:pPr>
              <a:lnSpc>
                <a:spcPct val="80000"/>
              </a:lnSpc>
            </a:pPr>
            <a:endParaRPr lang="es-MX" b="1" dirty="0"/>
          </a:p>
          <a:p>
            <a:pPr>
              <a:lnSpc>
                <a:spcPct val="80000"/>
              </a:lnSpc>
            </a:pPr>
            <a:endParaRPr lang="es-MX" b="1" dirty="0"/>
          </a:p>
          <a:p>
            <a:pPr marL="0" indent="0">
              <a:lnSpc>
                <a:spcPct val="80000"/>
              </a:lnSpc>
              <a:buNone/>
            </a:pPr>
            <a:r>
              <a:rPr lang="es-MX" b="1" dirty="0"/>
              <a:t>Laura Leyva </a:t>
            </a:r>
            <a:br>
              <a:rPr lang="es-MX" b="1" dirty="0"/>
            </a:br>
            <a:r>
              <a:rPr lang="es-MX" dirty="0" err="1"/>
              <a:t>Binational</a:t>
            </a:r>
            <a:r>
              <a:rPr lang="es-MX" dirty="0"/>
              <a:t> </a:t>
            </a:r>
            <a:r>
              <a:rPr lang="es-MX" dirty="0" err="1"/>
              <a:t>Coordinator</a:t>
            </a:r>
            <a:endParaRPr lang="es-MX" dirty="0"/>
          </a:p>
          <a:p>
            <a:pPr marL="0" indent="0">
              <a:lnSpc>
                <a:spcPct val="80000"/>
              </a:lnSpc>
              <a:buNone/>
            </a:pPr>
            <a:r>
              <a:rPr lang="es-MX" dirty="0"/>
              <a:t>(303) 866-6490 o (303) 549-6018 celular  </a:t>
            </a:r>
            <a:br>
              <a:rPr lang="es-MX" dirty="0"/>
            </a:br>
            <a:r>
              <a:rPr lang="es-MX" b="1" dirty="0">
                <a:solidFill>
                  <a:srgbClr val="0070C0"/>
                </a:solidFill>
                <a:hlinkClick r:id="rId3"/>
              </a:rPr>
              <a:t>Leyva_l@cde.state.co.us</a:t>
            </a:r>
            <a:endParaRPr lang="es-MX" b="1" dirty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568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193" y="210972"/>
            <a:ext cx="6081865" cy="756418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Binational Initiative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spcBef>
                <a:spcPts val="1000"/>
              </a:spcBef>
              <a:buNone/>
            </a:pPr>
            <a:r>
              <a:rPr lang="en-US" sz="2400" dirty="0"/>
              <a:t>The Binational Initiative is one of many components of the Migrant Education Program and focuses on providing services in the areas of </a:t>
            </a:r>
            <a:r>
              <a:rPr lang="en-US" sz="2400" b="1" dirty="0"/>
              <a:t>textbook donation</a:t>
            </a:r>
            <a:r>
              <a:rPr lang="en-US" sz="2400" dirty="0"/>
              <a:t>, </a:t>
            </a:r>
            <a:r>
              <a:rPr lang="en-US" sz="2400" b="1" dirty="0"/>
              <a:t>transfer document </a:t>
            </a:r>
            <a:r>
              <a:rPr lang="en-US" sz="2400" dirty="0"/>
              <a:t>and the </a:t>
            </a:r>
            <a:r>
              <a:rPr lang="en-US" sz="2400" b="1" dirty="0"/>
              <a:t>teacher exchange program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824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a binational student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A binational student is a migrant student who moves between Mexico and the United States with his/her parents or as an emancipated youth at least once in the last 36 months.</a:t>
            </a:r>
            <a:br>
              <a:rPr lang="en-US" altLang="en-US" dirty="0"/>
            </a:br>
            <a:endParaRPr lang="en-US" alt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The definition in Mexico is the same except that they do not have to be migrant.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363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Transfer Document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used for all students going from the U.S. to Mexico or vice-versa (they don’t have to be migrant).</a:t>
            </a:r>
            <a:br>
              <a:rPr lang="en-US" dirty="0"/>
            </a:br>
            <a:endParaRPr lang="en-US" dirty="0"/>
          </a:p>
          <a:p>
            <a:r>
              <a:rPr lang="en-US" dirty="0"/>
              <a:t>Exchanges information to ensure immediate enrollment of returning Mexican students.</a:t>
            </a:r>
            <a:br>
              <a:rPr lang="en-US" dirty="0"/>
            </a:br>
            <a:endParaRPr lang="en-US" dirty="0"/>
          </a:p>
          <a:p>
            <a:r>
              <a:rPr lang="en-US" dirty="0"/>
              <a:t>Can be obtained from the Migrant Education Program.</a:t>
            </a:r>
            <a:br>
              <a:rPr lang="en-US" dirty="0"/>
            </a:br>
            <a:endParaRPr lang="en-US" dirty="0"/>
          </a:p>
          <a:p>
            <a:r>
              <a:rPr lang="en-US" dirty="0"/>
              <a:t>Grades from 1-9 grades.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853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Transfer Document Elementary (1-6)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Secondary (7-9)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cs typeface="Arial" charset="0"/>
              </a:rPr>
              <a:t>  	The Transfer Document ensures the continuity of schooling for students who travel between Mexico and the United States. </a:t>
            </a:r>
          </a:p>
          <a:p>
            <a:pPr>
              <a:buNone/>
            </a:pPr>
            <a:endParaRPr lang="en-US" dirty="0">
              <a:cs typeface="Arial" charset="0"/>
            </a:endParaRPr>
          </a:p>
          <a:p>
            <a:pPr>
              <a:buNone/>
            </a:pPr>
            <a:r>
              <a:rPr lang="en-US" dirty="0">
                <a:cs typeface="Arial" charset="0"/>
              </a:rPr>
              <a:t>	The document validates student’s grades upon arriving to Mexico or the U.S. allowing for proper placement of the student.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267" y="4013699"/>
            <a:ext cx="3827466" cy="2090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161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Transfer Document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552448" y="1513839"/>
            <a:ext cx="7981951" cy="4666827"/>
          </a:xfrm>
        </p:spPr>
        <p:txBody>
          <a:bodyPr/>
          <a:lstStyle/>
          <a:p>
            <a:pPr>
              <a:buNone/>
            </a:pPr>
            <a:r>
              <a:rPr lang="en-US" sz="1800" dirty="0">
                <a:cs typeface="Arial" charset="0"/>
              </a:rPr>
              <a:t>	</a:t>
            </a:r>
            <a:r>
              <a:rPr lang="en-US" sz="2000" dirty="0">
                <a:cs typeface="Arial" charset="0"/>
              </a:rPr>
              <a:t>The transfer document is accepted and utilized by Mexico and the United States in order to appropriately enroll and place students in their respective grade and in a timely manner.</a:t>
            </a:r>
            <a:br>
              <a:rPr lang="en-US" sz="2000" dirty="0">
                <a:cs typeface="Arial" charset="0"/>
              </a:rPr>
            </a:br>
            <a:endParaRPr lang="en-US" sz="2000" dirty="0">
              <a:cs typeface="Arial" charset="0"/>
            </a:endParaRPr>
          </a:p>
          <a:p>
            <a:pPr>
              <a:buNone/>
            </a:pPr>
            <a:r>
              <a:rPr lang="en-US" sz="2000" dirty="0">
                <a:cs typeface="Arial" charset="0"/>
              </a:rPr>
              <a:t>	The transfer document contains the name of the child, the last school attended, coursework and grades received, as well as other pertinent information. </a:t>
            </a:r>
            <a:br>
              <a:rPr lang="en-US" sz="2000" dirty="0">
                <a:cs typeface="Arial" charset="0"/>
              </a:rPr>
            </a:br>
            <a:endParaRPr lang="en-US" sz="2000" dirty="0">
              <a:cs typeface="Arial" charset="0"/>
            </a:endParaRPr>
          </a:p>
          <a:p>
            <a:pPr>
              <a:buNone/>
            </a:pPr>
            <a:r>
              <a:rPr lang="en-US" sz="2000" dirty="0">
                <a:cs typeface="Arial" charset="0"/>
              </a:rPr>
              <a:t>	Mexico utilizes a numbering system as opposed to the U.S. which uses a letter system:</a:t>
            </a:r>
            <a:br>
              <a:rPr lang="en-US" sz="1800" dirty="0">
                <a:cs typeface="Arial" charset="0"/>
              </a:rPr>
            </a:br>
            <a:endParaRPr lang="en-US" sz="1800" dirty="0">
              <a:cs typeface="Arial" charset="0"/>
            </a:endParaRPr>
          </a:p>
          <a:p>
            <a:pPr>
              <a:buNone/>
            </a:pPr>
            <a:r>
              <a:rPr lang="en-US" sz="1800" b="1" dirty="0">
                <a:cs typeface="Arial" charset="0"/>
              </a:rPr>
              <a:t>				</a:t>
            </a:r>
            <a:r>
              <a:rPr lang="en-US" b="1" dirty="0">
                <a:cs typeface="Arial" charset="0"/>
              </a:rPr>
              <a:t>A+ = 10	C = 7</a:t>
            </a:r>
            <a:br>
              <a:rPr lang="en-US" b="1" dirty="0">
                <a:cs typeface="Arial" charset="0"/>
              </a:rPr>
            </a:br>
            <a:r>
              <a:rPr lang="en-US" b="1" dirty="0">
                <a:cs typeface="Arial" charset="0"/>
              </a:rPr>
              <a:t>			A = 9	   	D =6</a:t>
            </a:r>
            <a:br>
              <a:rPr lang="en-US" b="1" dirty="0">
                <a:cs typeface="Arial" charset="0"/>
              </a:rPr>
            </a:br>
            <a:r>
              <a:rPr lang="en-US" b="1" dirty="0">
                <a:cs typeface="Arial" charset="0"/>
              </a:rPr>
              <a:t>			B = 8	    	F = 5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86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44DE5-0911-48AC-AC6B-4F9D9CAA2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192" y="254514"/>
            <a:ext cx="8898807" cy="756418"/>
          </a:xfrm>
        </p:spPr>
        <p:txBody>
          <a:bodyPr/>
          <a:lstStyle/>
          <a:p>
            <a:r>
              <a:rPr lang="es-MX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Requirements</a:t>
            </a: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Request</a:t>
            </a: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Binational</a:t>
            </a: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</a:t>
            </a:r>
            <a:endPara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38DAC-85F4-4012-B7CD-22F46ACC6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Birth Certificate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 Transcript with the School Stamp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Information about the latest school attended in Colorado, i.e., school name, school address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MX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3B99DC-54B8-4F59-9EA1-6E4B90932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292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6F157-BB9D-429D-981C-3257E8C7B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193" y="254514"/>
            <a:ext cx="8411127" cy="756418"/>
          </a:xfrm>
        </p:spPr>
        <p:txBody>
          <a:bodyPr/>
          <a:lstStyle/>
          <a:p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Can Expedite </a:t>
            </a:r>
            <a:r>
              <a:rPr lang="es-MX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Binational</a:t>
            </a: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Transfer </a:t>
            </a:r>
            <a:r>
              <a:rPr lang="es-MX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</a:t>
            </a: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0FC4F-4F5A-4690-88E8-3786E3165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06583"/>
            <a:ext cx="7886700" cy="4640674"/>
          </a:xfrm>
        </p:spPr>
        <p:txBody>
          <a:bodyPr/>
          <a:lstStyle/>
          <a:p>
            <a:r>
              <a:rPr lang="es-MX" dirty="0"/>
              <a:t>In México: </a:t>
            </a:r>
            <a:r>
              <a:rPr lang="es-MX" dirty="0" err="1"/>
              <a:t>The</a:t>
            </a:r>
            <a:r>
              <a:rPr lang="es-MX" dirty="0"/>
              <a:t> School principal.</a:t>
            </a:r>
            <a:br>
              <a:rPr lang="es-MX" dirty="0"/>
            </a:br>
            <a:endParaRPr lang="es-MX" dirty="0"/>
          </a:p>
          <a:p>
            <a:r>
              <a:rPr lang="es-MX" dirty="0"/>
              <a:t>In U.S.: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Mexican</a:t>
            </a:r>
            <a:r>
              <a:rPr lang="es-MX" dirty="0"/>
              <a:t> </a:t>
            </a:r>
            <a:r>
              <a:rPr lang="es-MX" dirty="0" err="1"/>
              <a:t>Consulate</a:t>
            </a:r>
            <a:r>
              <a:rPr lang="es-MX" dirty="0"/>
              <a:t> </a:t>
            </a:r>
            <a:r>
              <a:rPr lang="es-MX" dirty="0" err="1"/>
              <a:t>or</a:t>
            </a:r>
            <a:r>
              <a:rPr lang="es-MX" dirty="0"/>
              <a:t> School principal.</a:t>
            </a:r>
            <a:br>
              <a:rPr lang="es-MX" dirty="0"/>
            </a:br>
            <a:endParaRPr lang="es-MX" dirty="0"/>
          </a:p>
          <a:p>
            <a:r>
              <a:rPr lang="es-MX" dirty="0"/>
              <a:t>In Colorado: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Mexican</a:t>
            </a:r>
            <a:r>
              <a:rPr lang="es-MX" dirty="0"/>
              <a:t> </a:t>
            </a:r>
            <a:r>
              <a:rPr lang="es-MX" dirty="0" err="1"/>
              <a:t>Consulate</a:t>
            </a:r>
            <a:r>
              <a:rPr lang="es-MX" dirty="0"/>
              <a:t> in Denver, </a:t>
            </a:r>
            <a:r>
              <a:rPr lang="es-MX" dirty="0" err="1"/>
              <a:t>or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Binational</a:t>
            </a:r>
            <a:r>
              <a:rPr lang="es-MX" dirty="0"/>
              <a:t> </a:t>
            </a:r>
            <a:r>
              <a:rPr lang="es-MX" dirty="0" err="1"/>
              <a:t>Initiative</a:t>
            </a:r>
            <a:r>
              <a:rPr lang="es-MX" dirty="0"/>
              <a:t> </a:t>
            </a:r>
            <a:r>
              <a:rPr lang="es-MX" dirty="0" err="1"/>
              <a:t>coordinator</a:t>
            </a:r>
            <a:r>
              <a:rPr lang="es-MX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BE0F4C-B996-4828-B5B1-831C7A977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277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337</TotalTime>
  <Words>1178</Words>
  <Application>Microsoft Office PowerPoint</Application>
  <PresentationFormat>On-screen Show (4:3)</PresentationFormat>
  <Paragraphs>128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Museo Slab 500</vt:lpstr>
      <vt:lpstr>Symbol</vt:lpstr>
      <vt:lpstr>Wingdings</vt:lpstr>
      <vt:lpstr>Office Theme</vt:lpstr>
      <vt:lpstr>1_Office Theme</vt:lpstr>
      <vt:lpstr>Binational School Transfer Document Training</vt:lpstr>
      <vt:lpstr>Outcomes</vt:lpstr>
      <vt:lpstr>Binational Initiative</vt:lpstr>
      <vt:lpstr>Definition of a binational student</vt:lpstr>
      <vt:lpstr>Transfer Document</vt:lpstr>
      <vt:lpstr>Transfer Document Elementary (1-6)  Secondary (7-9)</vt:lpstr>
      <vt:lpstr>Transfer Document</vt:lpstr>
      <vt:lpstr>Requirements to Request the Binational Document</vt:lpstr>
      <vt:lpstr>Who Can Expedite the Binational Transfer Document?</vt:lpstr>
      <vt:lpstr>Transfer Document Elementary School  1st - 6th Grades</vt:lpstr>
      <vt:lpstr>Transfer Document</vt:lpstr>
      <vt:lpstr>Transfer Document Secondary School  7th, 8th &amp; 9th Grades</vt:lpstr>
      <vt:lpstr>Filling Instructions</vt:lpstr>
      <vt:lpstr>Filling Instructions cont.</vt:lpstr>
      <vt:lpstr>Filling Instructions cont.</vt:lpstr>
      <vt:lpstr>Elementary School Transfer Document</vt:lpstr>
      <vt:lpstr>Back of form:</vt:lpstr>
      <vt:lpstr>Transfer Document Back side</vt:lpstr>
      <vt:lpstr>General Procedures for School Transfer Document</vt:lpstr>
      <vt:lpstr>General Procedures for Elementary School Transfer Document</vt:lpstr>
      <vt:lpstr>U.S. and Mexican School Systems</vt:lpstr>
      <vt:lpstr>U.S. and Mexican School Systems</vt:lpstr>
      <vt:lpstr>Grading Scale</vt:lpstr>
      <vt:lpstr>Grading System</vt:lpstr>
      <vt:lpstr>Questions</vt:lpstr>
      <vt:lpstr>Contact Information</vt:lpstr>
    </vt:vector>
  </TitlesOfParts>
  <Company>Colorado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Madorin, Acacia</dc:creator>
  <cp:lastModifiedBy>Gonzales, Marissa</cp:lastModifiedBy>
  <cp:revision>34</cp:revision>
  <cp:lastPrinted>2019-09-16T22:11:07Z</cp:lastPrinted>
  <dcterms:created xsi:type="dcterms:W3CDTF">2019-06-25T17:30:52Z</dcterms:created>
  <dcterms:modified xsi:type="dcterms:W3CDTF">2021-09-15T17:12:57Z</dcterms:modified>
</cp:coreProperties>
</file>