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5" r:id="rId2"/>
  </p:sldMasterIdLst>
  <p:notesMasterIdLst>
    <p:notesMasterId r:id="rId20"/>
  </p:notesMasterIdLst>
  <p:handoutMasterIdLst>
    <p:handoutMasterId r:id="rId21"/>
  </p:handoutMasterIdLst>
  <p:sldIdLst>
    <p:sldId id="306" r:id="rId3"/>
    <p:sldId id="307" r:id="rId4"/>
    <p:sldId id="308" r:id="rId5"/>
    <p:sldId id="309" r:id="rId6"/>
    <p:sldId id="321" r:id="rId7"/>
    <p:sldId id="322" r:id="rId8"/>
    <p:sldId id="319" r:id="rId9"/>
    <p:sldId id="328" r:id="rId10"/>
    <p:sldId id="323" r:id="rId11"/>
    <p:sldId id="310" r:id="rId12"/>
    <p:sldId id="315" r:id="rId13"/>
    <p:sldId id="314" r:id="rId14"/>
    <p:sldId id="324" r:id="rId15"/>
    <p:sldId id="325" r:id="rId16"/>
    <p:sldId id="326" r:id="rId17"/>
    <p:sldId id="327" r:id="rId18"/>
    <p:sldId id="320"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66CCFF"/>
    <a:srgbClr val="FF7B21"/>
    <a:srgbClr val="046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99" autoAdjust="0"/>
    <p:restoredTop sz="70105" autoAdjust="0"/>
  </p:normalViewPr>
  <p:slideViewPr>
    <p:cSldViewPr>
      <p:cViewPr varScale="1">
        <p:scale>
          <a:sx n="50" d="100"/>
          <a:sy n="50" d="100"/>
        </p:scale>
        <p:origin x="-172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808"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Seagate%20Backup%20Plus%20Drive:Dropbox%20(SRtSNP):SRTSNP%20Shared%20Docs:Fire%20Up%20Your%20Feet:After%20Action%20Review:Fall%202014%20AAR:Fall%2014%20data%20for%20AAR.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'PPT Charts'!$A$10</c:f>
              <c:strCache>
                <c:ptCount val="1"/>
                <c:pt idx="0">
                  <c:v>Fall 13</c:v>
                </c:pt>
              </c:strCache>
            </c:strRef>
          </c:tx>
          <c:invertIfNegative val="0"/>
          <c:dLbls>
            <c:showLegendKey val="0"/>
            <c:showVal val="1"/>
            <c:showCatName val="0"/>
            <c:showSerName val="0"/>
            <c:showPercent val="0"/>
            <c:showBubbleSize val="0"/>
            <c:showLeaderLines val="0"/>
          </c:dLbls>
          <c:cat>
            <c:strRef>
              <c:f>'PPT Charts'!$B$9:$C$9</c:f>
              <c:strCache>
                <c:ptCount val="2"/>
                <c:pt idx="0">
                  <c:v>Activated</c:v>
                </c:pt>
                <c:pt idx="1">
                  <c:v>Registered</c:v>
                </c:pt>
              </c:strCache>
            </c:strRef>
          </c:cat>
          <c:val>
            <c:numRef>
              <c:f>'PPT Charts'!$B$10:$C$10</c:f>
              <c:numCache>
                <c:formatCode>General</c:formatCode>
                <c:ptCount val="2"/>
                <c:pt idx="0">
                  <c:v>10</c:v>
                </c:pt>
                <c:pt idx="1">
                  <c:v>20</c:v>
                </c:pt>
              </c:numCache>
            </c:numRef>
          </c:val>
        </c:ser>
        <c:ser>
          <c:idx val="1"/>
          <c:order val="1"/>
          <c:tx>
            <c:strRef>
              <c:f>'PPT Charts'!$A$11</c:f>
              <c:strCache>
                <c:ptCount val="1"/>
                <c:pt idx="0">
                  <c:v>Spring 14</c:v>
                </c:pt>
              </c:strCache>
            </c:strRef>
          </c:tx>
          <c:invertIfNegative val="0"/>
          <c:dLbls>
            <c:showLegendKey val="0"/>
            <c:showVal val="1"/>
            <c:showCatName val="0"/>
            <c:showSerName val="0"/>
            <c:showPercent val="0"/>
            <c:showBubbleSize val="0"/>
            <c:showLeaderLines val="0"/>
          </c:dLbls>
          <c:cat>
            <c:strRef>
              <c:f>'PPT Charts'!$B$9:$C$9</c:f>
              <c:strCache>
                <c:ptCount val="2"/>
                <c:pt idx="0">
                  <c:v>Activated</c:v>
                </c:pt>
                <c:pt idx="1">
                  <c:v>Registered</c:v>
                </c:pt>
              </c:strCache>
            </c:strRef>
          </c:cat>
          <c:val>
            <c:numRef>
              <c:f>'PPT Charts'!$B$11:$C$11</c:f>
              <c:numCache>
                <c:formatCode>General</c:formatCode>
                <c:ptCount val="2"/>
                <c:pt idx="0">
                  <c:v>26</c:v>
                </c:pt>
                <c:pt idx="1">
                  <c:v>55</c:v>
                </c:pt>
              </c:numCache>
            </c:numRef>
          </c:val>
        </c:ser>
        <c:ser>
          <c:idx val="2"/>
          <c:order val="2"/>
          <c:tx>
            <c:strRef>
              <c:f>'PPT Charts'!$A$12</c:f>
              <c:strCache>
                <c:ptCount val="1"/>
                <c:pt idx="0">
                  <c:v>Fall 14</c:v>
                </c:pt>
              </c:strCache>
            </c:strRef>
          </c:tx>
          <c:invertIfNegative val="0"/>
          <c:dLbls>
            <c:showLegendKey val="0"/>
            <c:showVal val="1"/>
            <c:showCatName val="0"/>
            <c:showSerName val="0"/>
            <c:showPercent val="0"/>
            <c:showBubbleSize val="0"/>
            <c:showLeaderLines val="0"/>
          </c:dLbls>
          <c:cat>
            <c:strRef>
              <c:f>'PPT Charts'!$B$9:$C$9</c:f>
              <c:strCache>
                <c:ptCount val="2"/>
                <c:pt idx="0">
                  <c:v>Activated</c:v>
                </c:pt>
                <c:pt idx="1">
                  <c:v>Registered</c:v>
                </c:pt>
              </c:strCache>
            </c:strRef>
          </c:cat>
          <c:val>
            <c:numRef>
              <c:f>'PPT Charts'!$B$12:$C$12</c:f>
              <c:numCache>
                <c:formatCode>General</c:formatCode>
                <c:ptCount val="2"/>
                <c:pt idx="0">
                  <c:v>57</c:v>
                </c:pt>
                <c:pt idx="1">
                  <c:v>135</c:v>
                </c:pt>
              </c:numCache>
            </c:numRef>
          </c:val>
        </c:ser>
        <c:dLbls>
          <c:showLegendKey val="0"/>
          <c:showVal val="0"/>
          <c:showCatName val="0"/>
          <c:showSerName val="0"/>
          <c:showPercent val="0"/>
          <c:showBubbleSize val="0"/>
        </c:dLbls>
        <c:gapWidth val="150"/>
        <c:axId val="93727232"/>
        <c:axId val="72070784"/>
      </c:barChart>
      <c:catAx>
        <c:axId val="93727232"/>
        <c:scaling>
          <c:orientation val="minMax"/>
        </c:scaling>
        <c:delete val="0"/>
        <c:axPos val="b"/>
        <c:majorTickMark val="out"/>
        <c:minorTickMark val="none"/>
        <c:tickLblPos val="nextTo"/>
        <c:crossAx val="72070784"/>
        <c:crosses val="autoZero"/>
        <c:auto val="1"/>
        <c:lblAlgn val="ctr"/>
        <c:lblOffset val="100"/>
        <c:noMultiLvlLbl val="0"/>
      </c:catAx>
      <c:valAx>
        <c:axId val="72070784"/>
        <c:scaling>
          <c:orientation val="minMax"/>
        </c:scaling>
        <c:delete val="0"/>
        <c:axPos val="l"/>
        <c:majorGridlines/>
        <c:numFmt formatCode="General" sourceLinked="1"/>
        <c:majorTickMark val="out"/>
        <c:minorTickMark val="none"/>
        <c:tickLblPos val="nextTo"/>
        <c:crossAx val="93727232"/>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1623A-3D5F-47CB-A170-E83D9218DDC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5F29CCE-14F8-4644-97E3-FA9FEDDF6AB7}">
      <dgm:prSet phldrT="[Text]" custT="1"/>
      <dgm:spPr>
        <a:solidFill>
          <a:schemeClr val="accent6">
            <a:lumMod val="75000"/>
          </a:schemeClr>
        </a:solidFill>
      </dgm:spPr>
      <dgm:t>
        <a:bodyPr/>
        <a:lstStyle/>
        <a:p>
          <a:r>
            <a:rPr lang="en-US" sz="2400" dirty="0" smtClean="0">
              <a:latin typeface="Calibri" panose="020F0502020204030204" pitchFamily="34" charset="0"/>
            </a:rPr>
            <a:t>Place where kids spend most of their day</a:t>
          </a:r>
          <a:endParaRPr lang="en-US" sz="2400" dirty="0">
            <a:latin typeface="Calibri" panose="020F0502020204030204" pitchFamily="34" charset="0"/>
          </a:endParaRPr>
        </a:p>
      </dgm:t>
    </dgm:pt>
    <dgm:pt modelId="{C24AD2D4-3286-44DC-9242-8A411396C8EC}" type="parTrans" cxnId="{D0B0E067-146F-4349-9938-0064B318DE0C}">
      <dgm:prSet/>
      <dgm:spPr/>
      <dgm:t>
        <a:bodyPr/>
        <a:lstStyle/>
        <a:p>
          <a:endParaRPr lang="en-US" sz="1600">
            <a:latin typeface="Calibri" panose="020F0502020204030204" pitchFamily="34" charset="0"/>
          </a:endParaRPr>
        </a:p>
      </dgm:t>
    </dgm:pt>
    <dgm:pt modelId="{C730CE27-E8FC-4F5D-B4F8-6D53D6F22E5C}" type="sibTrans" cxnId="{D0B0E067-146F-4349-9938-0064B318DE0C}">
      <dgm:prSet/>
      <dgm:spPr/>
      <dgm:t>
        <a:bodyPr/>
        <a:lstStyle/>
        <a:p>
          <a:endParaRPr lang="en-US" sz="1600">
            <a:latin typeface="Calibri" panose="020F0502020204030204" pitchFamily="34" charset="0"/>
          </a:endParaRPr>
        </a:p>
      </dgm:t>
    </dgm:pt>
    <dgm:pt modelId="{28FBDFEF-98DA-4654-96B0-F91403F3AC04}">
      <dgm:prSet phldrT="[Text]" custT="1"/>
      <dgm:spPr/>
      <dgm:t>
        <a:bodyPr/>
        <a:lstStyle/>
        <a:p>
          <a:r>
            <a:rPr lang="en-US" sz="2400" dirty="0" smtClean="0">
              <a:latin typeface="Calibri" panose="020F0502020204030204" pitchFamily="34" charset="0"/>
            </a:rPr>
            <a:t>School is a captive environment</a:t>
          </a:r>
          <a:endParaRPr lang="en-US" sz="2400" dirty="0">
            <a:latin typeface="Calibri" panose="020F0502020204030204" pitchFamily="34" charset="0"/>
          </a:endParaRPr>
        </a:p>
      </dgm:t>
    </dgm:pt>
    <dgm:pt modelId="{6EB26B70-10F7-46A1-B831-02ECF52C5DBE}" type="parTrans" cxnId="{F10D674E-0593-4498-A230-0240F82E2EB7}">
      <dgm:prSet/>
      <dgm:spPr/>
      <dgm:t>
        <a:bodyPr/>
        <a:lstStyle/>
        <a:p>
          <a:endParaRPr lang="en-US" sz="1600">
            <a:latin typeface="Calibri" panose="020F0502020204030204" pitchFamily="34" charset="0"/>
          </a:endParaRPr>
        </a:p>
      </dgm:t>
    </dgm:pt>
    <dgm:pt modelId="{80570327-3066-4A5E-A5C7-DE21B22543BB}" type="sibTrans" cxnId="{F10D674E-0593-4498-A230-0240F82E2EB7}">
      <dgm:prSet/>
      <dgm:spPr/>
      <dgm:t>
        <a:bodyPr/>
        <a:lstStyle/>
        <a:p>
          <a:endParaRPr lang="en-US" sz="1600">
            <a:latin typeface="Calibri" panose="020F0502020204030204" pitchFamily="34" charset="0"/>
          </a:endParaRPr>
        </a:p>
      </dgm:t>
    </dgm:pt>
    <dgm:pt modelId="{0DDE1A71-96BE-4E78-9082-866EDD84D5E1}">
      <dgm:prSet phldrT="[Text]" custT="1"/>
      <dgm:spPr/>
      <dgm:t>
        <a:bodyPr/>
        <a:lstStyle/>
        <a:p>
          <a:r>
            <a:rPr lang="en-US" sz="2400" dirty="0" smtClean="0">
              <a:latin typeface="Calibri" panose="020F0502020204030204" pitchFamily="34" charset="0"/>
            </a:rPr>
            <a:t>Where many kids get their daily nutrition and exercise</a:t>
          </a:r>
        </a:p>
      </dgm:t>
    </dgm:pt>
    <dgm:pt modelId="{648C99FB-9DC8-49CB-BBD6-019053F3CBF4}" type="parTrans" cxnId="{96D3EB29-7713-446D-B7D8-BA2DBDB0FC83}">
      <dgm:prSet/>
      <dgm:spPr/>
      <dgm:t>
        <a:bodyPr/>
        <a:lstStyle/>
        <a:p>
          <a:endParaRPr lang="en-US" sz="1600">
            <a:latin typeface="Calibri" panose="020F0502020204030204" pitchFamily="34" charset="0"/>
          </a:endParaRPr>
        </a:p>
      </dgm:t>
    </dgm:pt>
    <dgm:pt modelId="{3CE95AF1-7498-4D40-BAAD-FA53933F5091}" type="sibTrans" cxnId="{96D3EB29-7713-446D-B7D8-BA2DBDB0FC83}">
      <dgm:prSet/>
      <dgm:spPr/>
      <dgm:t>
        <a:bodyPr/>
        <a:lstStyle/>
        <a:p>
          <a:endParaRPr lang="en-US" sz="1600">
            <a:latin typeface="Calibri" panose="020F0502020204030204" pitchFamily="34" charset="0"/>
          </a:endParaRPr>
        </a:p>
      </dgm:t>
    </dgm:pt>
    <dgm:pt modelId="{D702532E-D109-4229-BFD9-F9D8AC6EA437}">
      <dgm:prSet phldrT="[Text]" custT="1"/>
      <dgm:spPr/>
      <dgm:t>
        <a:bodyPr/>
        <a:lstStyle/>
        <a:p>
          <a:r>
            <a:rPr lang="en-US" sz="2400" b="1" dirty="0" smtClean="0">
              <a:solidFill>
                <a:schemeClr val="bg1"/>
              </a:solidFill>
              <a:latin typeface="Calibri" panose="020F0502020204030204" pitchFamily="34" charset="0"/>
            </a:rPr>
            <a:t>One</a:t>
          </a:r>
          <a:r>
            <a:rPr lang="en-US" sz="2400" dirty="0" smtClean="0">
              <a:solidFill>
                <a:schemeClr val="bg1"/>
              </a:solidFill>
              <a:latin typeface="Calibri" panose="020F0502020204030204" pitchFamily="34" charset="0"/>
            </a:rPr>
            <a:t> in </a:t>
          </a:r>
          <a:r>
            <a:rPr lang="en-US" sz="2400" b="1" dirty="0" smtClean="0">
              <a:solidFill>
                <a:schemeClr val="bg1"/>
              </a:solidFill>
              <a:latin typeface="Calibri" panose="020F0502020204030204" pitchFamily="34" charset="0"/>
            </a:rPr>
            <a:t>five</a:t>
          </a:r>
          <a:r>
            <a:rPr lang="en-US" sz="2400" dirty="0" smtClean="0">
              <a:solidFill>
                <a:schemeClr val="bg1"/>
              </a:solidFill>
              <a:latin typeface="Calibri" panose="020F0502020204030204" pitchFamily="34" charset="0"/>
            </a:rPr>
            <a:t> KP members spends the majority of each weekday at a school</a:t>
          </a:r>
        </a:p>
      </dgm:t>
    </dgm:pt>
    <dgm:pt modelId="{B73F8994-D31B-4D93-9BC2-085634CD8528}" type="parTrans" cxnId="{A270A43E-F1A1-4DF5-97A1-EFF508A767D4}">
      <dgm:prSet/>
      <dgm:spPr/>
      <dgm:t>
        <a:bodyPr/>
        <a:lstStyle/>
        <a:p>
          <a:endParaRPr lang="en-US" sz="2000">
            <a:latin typeface="Calibri" panose="020F0502020204030204" pitchFamily="34" charset="0"/>
          </a:endParaRPr>
        </a:p>
      </dgm:t>
    </dgm:pt>
    <dgm:pt modelId="{D5BAFA8F-ABDF-4F1C-915B-8CF923E0AD7B}" type="sibTrans" cxnId="{A270A43E-F1A1-4DF5-97A1-EFF508A767D4}">
      <dgm:prSet/>
      <dgm:spPr/>
      <dgm:t>
        <a:bodyPr/>
        <a:lstStyle/>
        <a:p>
          <a:endParaRPr lang="en-US" sz="2000">
            <a:latin typeface="Calibri" panose="020F0502020204030204" pitchFamily="34" charset="0"/>
          </a:endParaRPr>
        </a:p>
      </dgm:t>
    </dgm:pt>
    <dgm:pt modelId="{C0F08D1D-156D-4CD0-92E0-D0E911507EA5}" type="pres">
      <dgm:prSet presAssocID="{5611623A-3D5F-47CB-A170-E83D9218DDC7}" presName="diagram" presStyleCnt="0">
        <dgm:presLayoutVars>
          <dgm:dir/>
          <dgm:resizeHandles val="exact"/>
        </dgm:presLayoutVars>
      </dgm:prSet>
      <dgm:spPr/>
      <dgm:t>
        <a:bodyPr/>
        <a:lstStyle/>
        <a:p>
          <a:endParaRPr lang="en-US"/>
        </a:p>
      </dgm:t>
    </dgm:pt>
    <dgm:pt modelId="{00555D8E-6BF6-422A-BFC2-58B69B900C9B}" type="pres">
      <dgm:prSet presAssocID="{F5F29CCE-14F8-4644-97E3-FA9FEDDF6AB7}" presName="node" presStyleLbl="node1" presStyleIdx="0" presStyleCnt="4">
        <dgm:presLayoutVars>
          <dgm:bulletEnabled val="1"/>
        </dgm:presLayoutVars>
      </dgm:prSet>
      <dgm:spPr/>
      <dgm:t>
        <a:bodyPr/>
        <a:lstStyle/>
        <a:p>
          <a:endParaRPr lang="en-US"/>
        </a:p>
      </dgm:t>
    </dgm:pt>
    <dgm:pt modelId="{0BEAFD20-1938-4A20-B288-0FB80B0D6AAE}" type="pres">
      <dgm:prSet presAssocID="{C730CE27-E8FC-4F5D-B4F8-6D53D6F22E5C}" presName="sibTrans" presStyleCnt="0"/>
      <dgm:spPr/>
    </dgm:pt>
    <dgm:pt modelId="{8721BD6A-4C2A-46CB-BDA2-71827EF8A3E2}" type="pres">
      <dgm:prSet presAssocID="{28FBDFEF-98DA-4654-96B0-F91403F3AC04}" presName="node" presStyleLbl="node1" presStyleIdx="1" presStyleCnt="4">
        <dgm:presLayoutVars>
          <dgm:bulletEnabled val="1"/>
        </dgm:presLayoutVars>
      </dgm:prSet>
      <dgm:spPr/>
      <dgm:t>
        <a:bodyPr/>
        <a:lstStyle/>
        <a:p>
          <a:endParaRPr lang="en-US"/>
        </a:p>
      </dgm:t>
    </dgm:pt>
    <dgm:pt modelId="{2A86059D-571D-44D3-85E2-45B495D50B6F}" type="pres">
      <dgm:prSet presAssocID="{80570327-3066-4A5E-A5C7-DE21B22543BB}" presName="sibTrans" presStyleCnt="0"/>
      <dgm:spPr/>
    </dgm:pt>
    <dgm:pt modelId="{8EACB13B-F51A-491B-BB67-113590C04D81}" type="pres">
      <dgm:prSet presAssocID="{0DDE1A71-96BE-4E78-9082-866EDD84D5E1}" presName="node" presStyleLbl="node1" presStyleIdx="2" presStyleCnt="4">
        <dgm:presLayoutVars>
          <dgm:bulletEnabled val="1"/>
        </dgm:presLayoutVars>
      </dgm:prSet>
      <dgm:spPr/>
      <dgm:t>
        <a:bodyPr/>
        <a:lstStyle/>
        <a:p>
          <a:endParaRPr lang="en-US"/>
        </a:p>
      </dgm:t>
    </dgm:pt>
    <dgm:pt modelId="{66235E85-3C5B-487A-817A-FF5899C1C4A9}" type="pres">
      <dgm:prSet presAssocID="{3CE95AF1-7498-4D40-BAAD-FA53933F5091}" presName="sibTrans" presStyleCnt="0"/>
      <dgm:spPr/>
    </dgm:pt>
    <dgm:pt modelId="{C93F4353-4AB8-4A78-AC57-82808B4BD99A}" type="pres">
      <dgm:prSet presAssocID="{D702532E-D109-4229-BFD9-F9D8AC6EA437}" presName="node" presStyleLbl="node1" presStyleIdx="3" presStyleCnt="4">
        <dgm:presLayoutVars>
          <dgm:bulletEnabled val="1"/>
        </dgm:presLayoutVars>
      </dgm:prSet>
      <dgm:spPr/>
      <dgm:t>
        <a:bodyPr/>
        <a:lstStyle/>
        <a:p>
          <a:endParaRPr lang="en-US"/>
        </a:p>
      </dgm:t>
    </dgm:pt>
  </dgm:ptLst>
  <dgm:cxnLst>
    <dgm:cxn modelId="{D0B0E067-146F-4349-9938-0064B318DE0C}" srcId="{5611623A-3D5F-47CB-A170-E83D9218DDC7}" destId="{F5F29CCE-14F8-4644-97E3-FA9FEDDF6AB7}" srcOrd="0" destOrd="0" parTransId="{C24AD2D4-3286-44DC-9242-8A411396C8EC}" sibTransId="{C730CE27-E8FC-4F5D-B4F8-6D53D6F22E5C}"/>
    <dgm:cxn modelId="{A270A43E-F1A1-4DF5-97A1-EFF508A767D4}" srcId="{5611623A-3D5F-47CB-A170-E83D9218DDC7}" destId="{D702532E-D109-4229-BFD9-F9D8AC6EA437}" srcOrd="3" destOrd="0" parTransId="{B73F8994-D31B-4D93-9BC2-085634CD8528}" sibTransId="{D5BAFA8F-ABDF-4F1C-915B-8CF923E0AD7B}"/>
    <dgm:cxn modelId="{BC22E191-4633-4B36-9909-6FD49C801402}" type="presOf" srcId="{F5F29CCE-14F8-4644-97E3-FA9FEDDF6AB7}" destId="{00555D8E-6BF6-422A-BFC2-58B69B900C9B}" srcOrd="0" destOrd="0" presId="urn:microsoft.com/office/officeart/2005/8/layout/default"/>
    <dgm:cxn modelId="{96D3EB29-7713-446D-B7D8-BA2DBDB0FC83}" srcId="{5611623A-3D5F-47CB-A170-E83D9218DDC7}" destId="{0DDE1A71-96BE-4E78-9082-866EDD84D5E1}" srcOrd="2" destOrd="0" parTransId="{648C99FB-9DC8-49CB-BBD6-019053F3CBF4}" sibTransId="{3CE95AF1-7498-4D40-BAAD-FA53933F5091}"/>
    <dgm:cxn modelId="{CC2669AC-B5F0-4A26-826F-12E0CF257E60}" type="presOf" srcId="{5611623A-3D5F-47CB-A170-E83D9218DDC7}" destId="{C0F08D1D-156D-4CD0-92E0-D0E911507EA5}" srcOrd="0" destOrd="0" presId="urn:microsoft.com/office/officeart/2005/8/layout/default"/>
    <dgm:cxn modelId="{1F6F40D2-61CB-4BCE-8544-6EECBE9C6FB6}" type="presOf" srcId="{0DDE1A71-96BE-4E78-9082-866EDD84D5E1}" destId="{8EACB13B-F51A-491B-BB67-113590C04D81}" srcOrd="0" destOrd="0" presId="urn:microsoft.com/office/officeart/2005/8/layout/default"/>
    <dgm:cxn modelId="{F10D674E-0593-4498-A230-0240F82E2EB7}" srcId="{5611623A-3D5F-47CB-A170-E83D9218DDC7}" destId="{28FBDFEF-98DA-4654-96B0-F91403F3AC04}" srcOrd="1" destOrd="0" parTransId="{6EB26B70-10F7-46A1-B831-02ECF52C5DBE}" sibTransId="{80570327-3066-4A5E-A5C7-DE21B22543BB}"/>
    <dgm:cxn modelId="{59C21566-C963-4575-A91A-F1BA633A6C21}" type="presOf" srcId="{28FBDFEF-98DA-4654-96B0-F91403F3AC04}" destId="{8721BD6A-4C2A-46CB-BDA2-71827EF8A3E2}" srcOrd="0" destOrd="0" presId="urn:microsoft.com/office/officeart/2005/8/layout/default"/>
    <dgm:cxn modelId="{6B2A72BC-89F1-4200-8BCE-15D1BB93747E}" type="presOf" srcId="{D702532E-D109-4229-BFD9-F9D8AC6EA437}" destId="{C93F4353-4AB8-4A78-AC57-82808B4BD99A}" srcOrd="0" destOrd="0" presId="urn:microsoft.com/office/officeart/2005/8/layout/default"/>
    <dgm:cxn modelId="{02487CDB-1494-4E13-968B-E7566A8D951E}" type="presParOf" srcId="{C0F08D1D-156D-4CD0-92E0-D0E911507EA5}" destId="{00555D8E-6BF6-422A-BFC2-58B69B900C9B}" srcOrd="0" destOrd="0" presId="urn:microsoft.com/office/officeart/2005/8/layout/default"/>
    <dgm:cxn modelId="{B1ABCCD0-4FA0-474D-8E84-5B513B6D3695}" type="presParOf" srcId="{C0F08D1D-156D-4CD0-92E0-D0E911507EA5}" destId="{0BEAFD20-1938-4A20-B288-0FB80B0D6AAE}" srcOrd="1" destOrd="0" presId="urn:microsoft.com/office/officeart/2005/8/layout/default"/>
    <dgm:cxn modelId="{EBCA5432-DF7A-4A80-A4B4-7D54C589000F}" type="presParOf" srcId="{C0F08D1D-156D-4CD0-92E0-D0E911507EA5}" destId="{8721BD6A-4C2A-46CB-BDA2-71827EF8A3E2}" srcOrd="2" destOrd="0" presId="urn:microsoft.com/office/officeart/2005/8/layout/default"/>
    <dgm:cxn modelId="{57ACE47D-4724-45CD-983F-4F5007598D5C}" type="presParOf" srcId="{C0F08D1D-156D-4CD0-92E0-D0E911507EA5}" destId="{2A86059D-571D-44D3-85E2-45B495D50B6F}" srcOrd="3" destOrd="0" presId="urn:microsoft.com/office/officeart/2005/8/layout/default"/>
    <dgm:cxn modelId="{64168FFD-3E7D-40F0-8E41-16F2A45A0B5A}" type="presParOf" srcId="{C0F08D1D-156D-4CD0-92E0-D0E911507EA5}" destId="{8EACB13B-F51A-491B-BB67-113590C04D81}" srcOrd="4" destOrd="0" presId="urn:microsoft.com/office/officeart/2005/8/layout/default"/>
    <dgm:cxn modelId="{D6E69FCB-4491-40DE-B457-D7FCEF78BF1E}" type="presParOf" srcId="{C0F08D1D-156D-4CD0-92E0-D0E911507EA5}" destId="{66235E85-3C5B-487A-817A-FF5899C1C4A9}" srcOrd="5" destOrd="0" presId="urn:microsoft.com/office/officeart/2005/8/layout/default"/>
    <dgm:cxn modelId="{8B053292-515D-4BBE-BFE8-EB67161E0538}" type="presParOf" srcId="{C0F08D1D-156D-4CD0-92E0-D0E911507EA5}" destId="{C93F4353-4AB8-4A78-AC57-82808B4BD99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55D8E-6BF6-422A-BFC2-58B69B900C9B}">
      <dsp:nvSpPr>
        <dsp:cNvPr id="0" name=""/>
        <dsp:cNvSpPr/>
      </dsp:nvSpPr>
      <dsp:spPr>
        <a:xfrm>
          <a:off x="41511" y="210"/>
          <a:ext cx="3110918" cy="1866551"/>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rPr>
            <a:t>Place where kids spend most of their day</a:t>
          </a:r>
          <a:endParaRPr lang="en-US" sz="2400" kern="1200" dirty="0">
            <a:latin typeface="Calibri" panose="020F0502020204030204" pitchFamily="34" charset="0"/>
          </a:endParaRPr>
        </a:p>
      </dsp:txBody>
      <dsp:txXfrm>
        <a:off x="41511" y="210"/>
        <a:ext cx="3110918" cy="1866551"/>
      </dsp:txXfrm>
    </dsp:sp>
    <dsp:sp modelId="{8721BD6A-4C2A-46CB-BDA2-71827EF8A3E2}">
      <dsp:nvSpPr>
        <dsp:cNvPr id="0" name=""/>
        <dsp:cNvSpPr/>
      </dsp:nvSpPr>
      <dsp:spPr>
        <a:xfrm>
          <a:off x="3463521" y="210"/>
          <a:ext cx="3110918" cy="186655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rPr>
            <a:t>School is a captive environment</a:t>
          </a:r>
          <a:endParaRPr lang="en-US" sz="2400" kern="1200" dirty="0">
            <a:latin typeface="Calibri" panose="020F0502020204030204" pitchFamily="34" charset="0"/>
          </a:endParaRPr>
        </a:p>
      </dsp:txBody>
      <dsp:txXfrm>
        <a:off x="3463521" y="210"/>
        <a:ext cx="3110918" cy="1866551"/>
      </dsp:txXfrm>
    </dsp:sp>
    <dsp:sp modelId="{8EACB13B-F51A-491B-BB67-113590C04D81}">
      <dsp:nvSpPr>
        <dsp:cNvPr id="0" name=""/>
        <dsp:cNvSpPr/>
      </dsp:nvSpPr>
      <dsp:spPr>
        <a:xfrm>
          <a:off x="41511" y="2177853"/>
          <a:ext cx="3110918" cy="186655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rPr>
            <a:t>Where many kids get their daily nutrition and exercise</a:t>
          </a:r>
        </a:p>
      </dsp:txBody>
      <dsp:txXfrm>
        <a:off x="41511" y="2177853"/>
        <a:ext cx="3110918" cy="1866551"/>
      </dsp:txXfrm>
    </dsp:sp>
    <dsp:sp modelId="{C93F4353-4AB8-4A78-AC57-82808B4BD99A}">
      <dsp:nvSpPr>
        <dsp:cNvPr id="0" name=""/>
        <dsp:cNvSpPr/>
      </dsp:nvSpPr>
      <dsp:spPr>
        <a:xfrm>
          <a:off x="3463521" y="2177853"/>
          <a:ext cx="3110918" cy="186655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Calibri" panose="020F0502020204030204" pitchFamily="34" charset="0"/>
            </a:rPr>
            <a:t>One</a:t>
          </a:r>
          <a:r>
            <a:rPr lang="en-US" sz="2400" kern="1200" dirty="0" smtClean="0">
              <a:solidFill>
                <a:schemeClr val="bg1"/>
              </a:solidFill>
              <a:latin typeface="Calibri" panose="020F0502020204030204" pitchFamily="34" charset="0"/>
            </a:rPr>
            <a:t> in </a:t>
          </a:r>
          <a:r>
            <a:rPr lang="en-US" sz="2400" b="1" kern="1200" dirty="0" smtClean="0">
              <a:solidFill>
                <a:schemeClr val="bg1"/>
              </a:solidFill>
              <a:latin typeface="Calibri" panose="020F0502020204030204" pitchFamily="34" charset="0"/>
            </a:rPr>
            <a:t>five</a:t>
          </a:r>
          <a:r>
            <a:rPr lang="en-US" sz="2400" kern="1200" dirty="0" smtClean="0">
              <a:solidFill>
                <a:schemeClr val="bg1"/>
              </a:solidFill>
              <a:latin typeface="Calibri" panose="020F0502020204030204" pitchFamily="34" charset="0"/>
            </a:rPr>
            <a:t> KP members spends the majority of each weekday at a school</a:t>
          </a:r>
        </a:p>
      </dsp:txBody>
      <dsp:txXfrm>
        <a:off x="3463521" y="2177853"/>
        <a:ext cx="3110918" cy="18665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27" tIns="45714" rIns="91427" bIns="45714" rtlCol="0"/>
          <a:lstStyle>
            <a:lvl1pPr algn="r">
              <a:defRPr sz="1200"/>
            </a:lvl1pPr>
          </a:lstStyle>
          <a:p>
            <a:fld id="{86BF89A6-4CA1-4530-A953-D5CF03678395}" type="datetimeFigureOut">
              <a:rPr lang="en-US" smtClean="0"/>
              <a:t>3/5/2015</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27" tIns="45714" rIns="91427" bIns="45714" rtlCol="0" anchor="b"/>
          <a:lstStyle>
            <a:lvl1pPr algn="r">
              <a:defRPr sz="1200"/>
            </a:lvl1pPr>
          </a:lstStyle>
          <a:p>
            <a:fld id="{84C3C9AE-96C0-402F-9C2F-13BCBEFDE381}" type="slidenum">
              <a:rPr lang="en-US" smtClean="0"/>
              <a:t>‹#›</a:t>
            </a:fld>
            <a:endParaRPr lang="en-US"/>
          </a:p>
        </p:txBody>
      </p:sp>
    </p:spTree>
    <p:extLst>
      <p:ext uri="{BB962C8B-B14F-4D97-AF65-F5344CB8AC3E}">
        <p14:creationId xmlns:p14="http://schemas.microsoft.com/office/powerpoint/2010/main" val="328890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idx="1"/>
          </p:nvPr>
        </p:nvSpPr>
        <p:spPr>
          <a:xfrm>
            <a:off x="3978132" y="1"/>
            <a:ext cx="3043343" cy="465455"/>
          </a:xfrm>
          <a:prstGeom prst="rect">
            <a:avLst/>
          </a:prstGeom>
        </p:spPr>
        <p:txBody>
          <a:bodyPr vert="horz" lIns="93312" tIns="46656" rIns="93312" bIns="46656" rtlCol="0"/>
          <a:lstStyle>
            <a:lvl1pPr algn="r">
              <a:defRPr sz="1200"/>
            </a:lvl1pPr>
          </a:lstStyle>
          <a:p>
            <a:fld id="{4171C642-FA81-469E-AB48-0A8FC4398D39}" type="datetimeFigureOut">
              <a:rPr lang="en-US" smtClean="0"/>
              <a:pPr/>
              <a:t>3/5/2015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2" tIns="46656" rIns="93312" bIns="46656"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2" tIns="46656" rIns="93312" bIns="466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2" tIns="46656" rIns="93312"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2" tIns="46656" rIns="93312" bIns="46656" rtlCol="0" anchor="b"/>
          <a:lstStyle>
            <a:lvl1pPr algn="r">
              <a:defRPr sz="1200"/>
            </a:lvl1pPr>
          </a:lstStyle>
          <a:p>
            <a:fld id="{0B57BCB4-B6AD-4611-91B0-602EBD0BB393}" type="slidenum">
              <a:rPr lang="en-US" smtClean="0"/>
              <a:pPr/>
              <a:t>‹#›</a:t>
            </a:fld>
            <a:endParaRPr lang="en-US"/>
          </a:p>
        </p:txBody>
      </p:sp>
    </p:spTree>
    <p:extLst>
      <p:ext uri="{BB962C8B-B14F-4D97-AF65-F5344CB8AC3E}">
        <p14:creationId xmlns:p14="http://schemas.microsoft.com/office/powerpoint/2010/main" val="3345164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5" name="Shape 115"/>
          <p:cNvSpPr txBox="1">
            <a:spLocks noGrp="1"/>
          </p:cNvSpPr>
          <p:nvPr>
            <p:ph type="body" idx="1"/>
          </p:nvPr>
        </p:nvSpPr>
        <p:spPr>
          <a:xfrm>
            <a:off x="702311" y="4421823"/>
            <a:ext cx="5618479" cy="648191"/>
          </a:xfrm>
          <a:prstGeom prst="rect">
            <a:avLst/>
          </a:prstGeom>
          <a:noFill/>
          <a:ln>
            <a:noFill/>
          </a:ln>
        </p:spPr>
        <p:txBody>
          <a:bodyPr lIns="93308" tIns="46641" rIns="93308" bIns="46641" anchor="t" anchorCtr="0">
            <a:spAutoFit/>
          </a:bodyPr>
          <a:lstStyle/>
          <a:p>
            <a:r>
              <a:rPr lang="en-US" sz="1800" dirty="0"/>
              <a:t>Welcome.</a:t>
            </a:r>
          </a:p>
          <a:p>
            <a:r>
              <a:rPr lang="en-US" sz="1800" dirty="0"/>
              <a:t>A little more about </a:t>
            </a:r>
            <a:r>
              <a:rPr lang="en-US" sz="1800" dirty="0" smtClean="0"/>
              <a:t>myself</a:t>
            </a:r>
          </a:p>
          <a:p>
            <a:r>
              <a:rPr lang="en-US" sz="1800" dirty="0" smtClean="0"/>
              <a:t>We are a team experience!</a:t>
            </a:r>
            <a:endParaRPr lang="en-US" sz="1800" dirty="0"/>
          </a:p>
        </p:txBody>
      </p:sp>
      <p:sp>
        <p:nvSpPr>
          <p:cNvPr id="116" name="Shape 116"/>
          <p:cNvSpPr txBox="1">
            <a:spLocks noGrp="1"/>
          </p:cNvSpPr>
          <p:nvPr>
            <p:ph type="sldNum" idx="12"/>
          </p:nvPr>
        </p:nvSpPr>
        <p:spPr>
          <a:xfrm>
            <a:off x="3978131" y="9028625"/>
            <a:ext cx="3043342" cy="278859"/>
          </a:xfrm>
          <a:prstGeom prst="rect">
            <a:avLst/>
          </a:prstGeom>
          <a:noFill/>
          <a:ln>
            <a:noFill/>
          </a:ln>
        </p:spPr>
        <p:txBody>
          <a:bodyPr lIns="93308" tIns="46641" rIns="93308" bIns="46641" anchor="b" anchorCtr="0">
            <a:spAutoFit/>
          </a:bodyPr>
          <a:lstStyle/>
          <a:p>
            <a:pPr>
              <a:buSzPct val="25000"/>
            </a:pPr>
            <a:r>
              <a:rPr lang="en-US">
                <a:solidFill>
                  <a:prstClr val="black"/>
                </a:solidFill>
              </a:rPr>
              <a:t> </a:t>
            </a:r>
          </a:p>
        </p:txBody>
      </p:sp>
    </p:spTree>
    <p:extLst>
      <p:ext uri="{BB962C8B-B14F-4D97-AF65-F5344CB8AC3E}">
        <p14:creationId xmlns:p14="http://schemas.microsoft.com/office/powerpoint/2010/main" val="2565654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solidFill>
                  <a:srgbClr val="454545"/>
                </a:solidFill>
                <a:latin typeface="Calibri" panose="020F0502020204030204" pitchFamily="34" charset="0"/>
                <a:ea typeface="Times New Roman" panose="02020603050405020304" pitchFamily="18" charset="0"/>
                <a:cs typeface="Times New Roman" panose="02020603050405020304" pitchFamily="18" charset="0"/>
              </a:rPr>
              <a:t>Why school health is important</a:t>
            </a:r>
          </a:p>
          <a:p>
            <a:pPr>
              <a:lnSpc>
                <a:spcPct val="115000"/>
              </a:lnSpc>
            </a:pPr>
            <a:r>
              <a:rPr lang="en-US" dirty="0">
                <a:solidFill>
                  <a:srgbClr val="454545"/>
                </a:solidFill>
                <a:latin typeface="Calibri" panose="020F0502020204030204" pitchFamily="34" charset="0"/>
                <a:ea typeface="Times New Roman" panose="02020603050405020304" pitchFamily="18" charset="0"/>
                <a:cs typeface="Times New Roman" panose="02020603050405020304" pitchFamily="18" charset="0"/>
              </a:rPr>
              <a:t>Kaiser </a:t>
            </a:r>
            <a:r>
              <a:rPr lang="en-US" dirty="0" err="1">
                <a:solidFill>
                  <a:srgbClr val="454545"/>
                </a:solidFill>
                <a:latin typeface="Calibri" panose="020F0502020204030204" pitchFamily="34" charset="0"/>
                <a:ea typeface="Times New Roman" panose="02020603050405020304" pitchFamily="18" charset="0"/>
                <a:cs typeface="Times New Roman" panose="02020603050405020304" pitchFamily="18" charset="0"/>
              </a:rPr>
              <a:t>Permenente</a:t>
            </a:r>
            <a:r>
              <a:rPr lang="en-US" dirty="0">
                <a:solidFill>
                  <a:srgbClr val="454545"/>
                </a:solidFill>
                <a:latin typeface="Calibri" panose="020F0502020204030204" pitchFamily="34" charset="0"/>
                <a:ea typeface="Times New Roman" panose="02020603050405020304" pitchFamily="18" charset="0"/>
                <a:cs typeface="Times New Roman" panose="02020603050405020304" pitchFamily="18" charset="0"/>
              </a:rPr>
              <a:t> aims to make good health a part of everyday life for: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a:solidFill>
                  <a:srgbClr val="658D1B"/>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a:solidFill>
                  <a:srgbClr val="658D1B"/>
                </a:solidFill>
                <a:latin typeface="Calibri" panose="020F0502020204030204" pitchFamily="34" charset="0"/>
                <a:ea typeface="Times New Roman" panose="02020603050405020304" pitchFamily="18" charset="0"/>
                <a:cs typeface="Times New Roman" panose="02020603050405020304" pitchFamily="18" charset="0"/>
              </a:rPr>
              <a:t>Over 13,000 Schools (K-12) and 700 School Districts</a:t>
            </a:r>
            <a:r>
              <a:rPr lang="en-US" dirty="0">
                <a:solidFill>
                  <a:srgbClr val="658D1B"/>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454545"/>
                </a:solidFill>
                <a:latin typeface="Calibri" panose="020F0502020204030204" pitchFamily="34" charset="0"/>
                <a:ea typeface="Times New Roman" panose="02020603050405020304" pitchFamily="18" charset="0"/>
                <a:cs typeface="Times New Roman" panose="02020603050405020304" pitchFamily="18" charset="0"/>
              </a:rPr>
              <a:t>across Kaiser Permanente service areas</a:t>
            </a:r>
          </a:p>
          <a:p>
            <a:pPr>
              <a:lnSpc>
                <a:spcPct val="115000"/>
              </a:lnSpc>
            </a:pPr>
            <a:r>
              <a:rPr lang="en-US" sz="8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21"/>
              </a:spcAft>
            </a:pPr>
            <a:r>
              <a:rPr lang="en-US" b="1" dirty="0">
                <a:solidFill>
                  <a:srgbClr val="658D1B"/>
                </a:solidFill>
                <a:latin typeface="Calibri" panose="020F0502020204030204" pitchFamily="34" charset="0"/>
                <a:ea typeface="Times New Roman" panose="02020603050405020304" pitchFamily="18" charset="0"/>
                <a:cs typeface="Times New Roman" panose="02020603050405020304" pitchFamily="18" charset="0"/>
              </a:rPr>
              <a:t>1 in 5 Kaiser Permanente members </a:t>
            </a:r>
            <a:r>
              <a:rPr lang="en-US" dirty="0">
                <a:solidFill>
                  <a:srgbClr val="454545"/>
                </a:solidFill>
                <a:latin typeface="Calibri" panose="020F0502020204030204" pitchFamily="34" charset="0"/>
                <a:ea typeface="Times New Roman" panose="02020603050405020304" pitchFamily="18" charset="0"/>
                <a:cs typeface="Times New Roman" panose="02020603050405020304" pitchFamily="18" charset="0"/>
              </a:rPr>
              <a:t>who spend a majority of each weekday on a school campus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21"/>
              </a:spcAft>
            </a:pPr>
            <a:r>
              <a:rPr lang="en-US" b="1" dirty="0">
                <a:solidFill>
                  <a:srgbClr val="658D1B"/>
                </a:solidFill>
                <a:latin typeface="Calibri" panose="020F0502020204030204" pitchFamily="34" charset="0"/>
                <a:ea typeface="Times New Roman" panose="02020603050405020304" pitchFamily="18" charset="0"/>
                <a:cs typeface="Times New Roman" panose="02020603050405020304" pitchFamily="18" charset="0"/>
              </a:rPr>
              <a:t>1.7 million children and 400 thousand staff &amp; teachers</a:t>
            </a:r>
            <a:r>
              <a:rPr lang="en-US" dirty="0">
                <a:solidFill>
                  <a:srgbClr val="454545"/>
                </a:solidFill>
                <a:latin typeface="Calibri" panose="020F0502020204030204" pitchFamily="34" charset="0"/>
                <a:ea typeface="Times New Roman" panose="02020603050405020304" pitchFamily="18" charset="0"/>
                <a:cs typeface="Times New Roman" panose="02020603050405020304" pitchFamily="18" charset="0"/>
              </a:rPr>
              <a:t> who are our members across Kaiser Permanente regions</a:t>
            </a:r>
          </a:p>
          <a:p>
            <a:pPr>
              <a:lnSpc>
                <a:spcPct val="115000"/>
              </a:lnSpc>
              <a:spcAft>
                <a:spcPts val="1021"/>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4" name="Slide Number Placeholder 3"/>
          <p:cNvSpPr>
            <a:spLocks noGrp="1"/>
          </p:cNvSpPr>
          <p:nvPr>
            <p:ph type="sldNum" idx="10"/>
          </p:nvPr>
        </p:nvSpPr>
        <p:spPr/>
        <p:txBody>
          <a:bodyPr/>
          <a:lstStyle/>
          <a:p>
            <a:endParaRPr lang="en-US">
              <a:solidFill>
                <a:prstClr val="black"/>
              </a:solidFill>
            </a:endParaRPr>
          </a:p>
        </p:txBody>
      </p:sp>
    </p:spTree>
    <p:extLst>
      <p:ext uri="{BB962C8B-B14F-4D97-AF65-F5344CB8AC3E}">
        <p14:creationId xmlns:p14="http://schemas.microsoft.com/office/powerpoint/2010/main" val="3815467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78" name="Shape 178"/>
          <p:cNvSpPr txBox="1">
            <a:spLocks noGrp="1"/>
          </p:cNvSpPr>
          <p:nvPr>
            <p:ph type="body" idx="1"/>
          </p:nvPr>
        </p:nvSpPr>
        <p:spPr>
          <a:xfrm>
            <a:off x="702311" y="4421823"/>
            <a:ext cx="5618479" cy="3048848"/>
          </a:xfrm>
          <a:prstGeom prst="rect">
            <a:avLst/>
          </a:prstGeom>
          <a:noFill/>
          <a:ln>
            <a:noFill/>
          </a:ln>
        </p:spPr>
        <p:txBody>
          <a:bodyPr lIns="93308" tIns="46641" rIns="93308" bIns="46641" anchor="t" anchorCtr="0">
            <a:spAutoFit/>
          </a:bodyPr>
          <a:lstStyle/>
          <a:p>
            <a:pPr>
              <a:buClr>
                <a:schemeClr val="dk1"/>
              </a:buCl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now that you know what’s at stake and how others have benefited from participating in the challenge.  let’s get tracking</a:t>
            </a:r>
            <a:r>
              <a:rPr lang="en-US" dirty="0" smtClean="0">
                <a:solidFill>
                  <a:schemeClr val="dk1"/>
                </a:solidFill>
                <a:latin typeface="Calibri"/>
                <a:ea typeface="Calibri"/>
                <a:cs typeface="Calibri"/>
                <a:sym typeface="Calibri"/>
              </a:rPr>
              <a:t>…</a:t>
            </a:r>
          </a:p>
          <a:p>
            <a:pPr eaLnBrk="1" hangingPunct="1">
              <a:spcBef>
                <a:spcPct val="0"/>
              </a:spcBef>
            </a:pPr>
            <a:endParaRPr lang="en-US" altLang="en-US" baseline="0" dirty="0" smtClean="0">
              <a:solidFill>
                <a:schemeClr val="dk1"/>
              </a:solidFill>
              <a:latin typeface="Calibri"/>
              <a:sym typeface="Calibri"/>
            </a:endParaRPr>
          </a:p>
          <a:p>
            <a:pPr eaLnBrk="1" hangingPunct="1">
              <a:spcBef>
                <a:spcPct val="0"/>
              </a:spcBef>
            </a:pPr>
            <a:endParaRPr lang="en-US" altLang="en-US" baseline="0" dirty="0" smtClean="0"/>
          </a:p>
          <a:p>
            <a:pPr>
              <a:buClr>
                <a:schemeClr val="dk1"/>
              </a:buClr>
              <a:buSzPct val="25000"/>
            </a:pPr>
            <a:endParaRPr lang="en-US" dirty="0">
              <a:solidFill>
                <a:schemeClr val="dk1"/>
              </a:solidFill>
              <a:latin typeface="Calibri"/>
              <a:ea typeface="Calibri"/>
              <a:cs typeface="Calibri"/>
              <a:sym typeface="Calibri"/>
            </a:endParaRPr>
          </a:p>
          <a:p>
            <a:pPr>
              <a:buClr>
                <a:schemeClr val="dk1"/>
              </a:buClr>
              <a:buSzPct val="25000"/>
            </a:pPr>
            <a:endParaRPr lang="en-US" dirty="0">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978131" y="9028625"/>
            <a:ext cx="3043342" cy="278859"/>
          </a:xfrm>
          <a:prstGeom prst="rect">
            <a:avLst/>
          </a:prstGeom>
          <a:noFill/>
          <a:ln>
            <a:noFill/>
          </a:ln>
        </p:spPr>
        <p:txBody>
          <a:bodyPr lIns="93308" tIns="46641" rIns="93308" bIns="46641" anchor="b" anchorCtr="0">
            <a:spAutoFit/>
          </a:bodyPr>
          <a:lstStyle/>
          <a:p>
            <a:pPr>
              <a:buSzPct val="25000"/>
            </a:pPr>
            <a:r>
              <a:rPr lang="en-US">
                <a:solidFill>
                  <a:prstClr val="black"/>
                </a:solidFill>
              </a:rPr>
              <a:t> </a:t>
            </a:r>
          </a:p>
        </p:txBody>
      </p:sp>
    </p:spTree>
    <p:extLst>
      <p:ext uri="{BB962C8B-B14F-4D97-AF65-F5344CB8AC3E}">
        <p14:creationId xmlns:p14="http://schemas.microsoft.com/office/powerpoint/2010/main" val="974850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What</a:t>
            </a:r>
            <a:r>
              <a:rPr lang="en-US" baseline="0" dirty="0" smtClean="0"/>
              <a:t> can we win?</a:t>
            </a:r>
          </a:p>
          <a:p>
            <a:endParaRPr lang="en-US" dirty="0" smtClean="0"/>
          </a:p>
          <a:p>
            <a:pPr defTabSz="933237">
              <a:defRPr/>
            </a:pPr>
            <a:r>
              <a:rPr lang="en-US" dirty="0" smtClean="0"/>
              <a:t>Who can participate?</a:t>
            </a:r>
          </a:p>
          <a:p>
            <a:pPr marL="0" marR="0" indent="0" algn="l" defTabSz="93323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schools able to include staff, parents, teachers, administrators as part of the challenge? Or just students?</a:t>
            </a:r>
          </a:p>
          <a:p>
            <a:pPr defTabSz="933237">
              <a:defRPr/>
            </a:pPr>
            <a:endParaRPr lang="en-US" dirty="0" smtClean="0"/>
          </a:p>
          <a:p>
            <a:endParaRPr lang="en-US" dirty="0"/>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defTabSz="466618" fontAlgn="base">
              <a:spcBef>
                <a:spcPct val="0"/>
              </a:spcBef>
              <a:spcAft>
                <a:spcPct val="0"/>
              </a:spcAft>
              <a:defRPr>
                <a:solidFill>
                  <a:schemeClr val="tx1"/>
                </a:solidFill>
                <a:latin typeface="Calibri" pitchFamily="34" charset="0"/>
              </a:defRPr>
            </a:lvl6pPr>
            <a:lvl7pPr marL="3033019" indent="-233309" defTabSz="466618" fontAlgn="base">
              <a:spcBef>
                <a:spcPct val="0"/>
              </a:spcBef>
              <a:spcAft>
                <a:spcPct val="0"/>
              </a:spcAft>
              <a:defRPr>
                <a:solidFill>
                  <a:schemeClr val="tx1"/>
                </a:solidFill>
                <a:latin typeface="Calibri" pitchFamily="34" charset="0"/>
              </a:defRPr>
            </a:lvl7pPr>
            <a:lvl8pPr marL="3499637" indent="-233309" defTabSz="466618" fontAlgn="base">
              <a:spcBef>
                <a:spcPct val="0"/>
              </a:spcBef>
              <a:spcAft>
                <a:spcPct val="0"/>
              </a:spcAft>
              <a:defRPr>
                <a:solidFill>
                  <a:schemeClr val="tx1"/>
                </a:solidFill>
                <a:latin typeface="Calibri" pitchFamily="34" charset="0"/>
              </a:defRPr>
            </a:lvl8pPr>
            <a:lvl9pPr marL="3966256" indent="-233309" defTabSz="46661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01F298D-BD5A-4D06-9D02-20A4FD06FFC5}" type="slidenum">
              <a:rPr lang="en-US" altLang="en-US" smtClean="0">
                <a:solidFill>
                  <a:srgbClr val="000000"/>
                </a:solidFill>
              </a:rPr>
              <a:pPr fontAlgn="base">
                <a:spcBef>
                  <a:spcPct val="0"/>
                </a:spcBef>
                <a:spcAft>
                  <a:spcPct val="0"/>
                </a:spcAft>
                <a:defRPr/>
              </a:pPr>
              <a:t>12</a:t>
            </a:fld>
            <a:endParaRPr lang="en-US" alt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do it!</a:t>
            </a:r>
            <a:br>
              <a:rPr lang="en-US" dirty="0" smtClean="0"/>
            </a:br>
            <a:r>
              <a:rPr lang="en-US" dirty="0" smtClean="0"/>
              <a:t>Registration takes</a:t>
            </a:r>
            <a:r>
              <a:rPr lang="en-US" baseline="0" dirty="0" smtClean="0"/>
              <a:t> less than a minute, and as I mentioned earlier, your school will already be in our database, so there is no need to register your school, but it may make sense to connect with the school principal or PTA to determine how you to best promote the Challenge at your school, such as whether to integrate it into an existing school wide event, have a single coordinator track for multiple children or families, or whether to have parents track for their own families. </a:t>
            </a:r>
          </a:p>
          <a:p>
            <a:endParaRPr lang="en-US" baseline="0" dirty="0" smtClean="0"/>
          </a:p>
          <a:p>
            <a:r>
              <a:rPr lang="en-US" baseline="0" dirty="0" smtClean="0"/>
              <a:t>Important to note here that children or parents should only be tracked under one account, in order to avoid double counting. Also want to note that we’ve built in privacy safeguards so that children can be tracked anonymously or by using a nickname, and optional permission forms can be offered to parents.</a:t>
            </a:r>
          </a:p>
          <a:p>
            <a:pPr defTabSz="933237">
              <a:defRPr/>
            </a:pPr>
            <a:r>
              <a:rPr lang="en-US" baseline="0" dirty="0" smtClean="0"/>
              <a:t>Performance data is only publicly shared at the school-wide level and </a:t>
            </a:r>
            <a:r>
              <a:rPr lang="en-US" dirty="0"/>
              <a:t>the names of Activity Challenge participants are not made public. Email address and name information is not be sold or given away to any other parties not associated with Fire Up Your Feet and the Safe Routes to School National Partnership.</a:t>
            </a:r>
          </a:p>
          <a:p>
            <a:pPr defTabSz="933237">
              <a:defRPr/>
            </a:pPr>
            <a:endParaRPr lang="en-US" dirty="0"/>
          </a:p>
          <a:p>
            <a:pPr defTabSz="933237">
              <a:defRPr/>
            </a:pPr>
            <a:r>
              <a:rPr lang="en-US" dirty="0" smtClean="0"/>
              <a:t>Who can participate?</a:t>
            </a:r>
          </a:p>
          <a:p>
            <a:pPr marL="0" marR="0" indent="0" algn="l" defTabSz="93323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schools able to include staff, parents, teachers, administrators as part of the challenge? Or just students?</a:t>
            </a:r>
          </a:p>
          <a:p>
            <a:pPr defTabSz="933237">
              <a:defRPr/>
            </a:pPr>
            <a:endParaRPr lang="en-US" dirty="0"/>
          </a:p>
          <a:p>
            <a:endParaRPr lang="en-US" dirty="0"/>
          </a:p>
        </p:txBody>
      </p:sp>
      <p:sp>
        <p:nvSpPr>
          <p:cNvPr id="4" name="Slide Number Placeholder 3"/>
          <p:cNvSpPr>
            <a:spLocks noGrp="1"/>
          </p:cNvSpPr>
          <p:nvPr>
            <p:ph type="sldNum" idx="10"/>
          </p:nvPr>
        </p:nvSpPr>
        <p:spPr/>
        <p:txBody>
          <a:bodyPr/>
          <a:lstStyle/>
          <a:p>
            <a:endParaRPr lang="en-US">
              <a:solidFill>
                <a:prstClr val="black"/>
              </a:solidFill>
            </a:endParaRPr>
          </a:p>
        </p:txBody>
      </p:sp>
    </p:spTree>
    <p:extLst>
      <p:ext uri="{BB962C8B-B14F-4D97-AF65-F5344CB8AC3E}">
        <p14:creationId xmlns:p14="http://schemas.microsoft.com/office/powerpoint/2010/main" val="530479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78" name="Shape 178"/>
          <p:cNvSpPr txBox="1">
            <a:spLocks noGrp="1"/>
          </p:cNvSpPr>
          <p:nvPr>
            <p:ph type="body" idx="1"/>
          </p:nvPr>
        </p:nvSpPr>
        <p:spPr>
          <a:xfrm>
            <a:off x="702311" y="4421823"/>
            <a:ext cx="5618479" cy="4895507"/>
          </a:xfrm>
          <a:prstGeom prst="rect">
            <a:avLst/>
          </a:prstGeom>
          <a:noFill/>
          <a:ln>
            <a:noFill/>
          </a:ln>
        </p:spPr>
        <p:txBody>
          <a:bodyPr lIns="93308" tIns="46641" rIns="93308" bIns="46641" anchor="t" anchorCtr="0">
            <a:spAutoFit/>
          </a:bodyPr>
          <a:lstStyle/>
          <a:p>
            <a:pPr>
              <a:buClr>
                <a:schemeClr val="dk1"/>
              </a:buClr>
              <a:buSzPct val="25000"/>
            </a:pPr>
            <a:r>
              <a:rPr lang="en-US" dirty="0">
                <a:solidFill>
                  <a:schemeClr val="dk1"/>
                </a:solidFill>
                <a:latin typeface="Calibri"/>
                <a:ea typeface="Calibri"/>
                <a:cs typeface="Calibri"/>
                <a:sym typeface="Calibri"/>
              </a:rPr>
              <a:t>OK – </a:t>
            </a:r>
            <a:r>
              <a:rPr lang="en-US" dirty="0" smtClean="0">
                <a:solidFill>
                  <a:schemeClr val="dk1"/>
                </a:solidFill>
                <a:latin typeface="Calibri"/>
                <a:ea typeface="Calibri"/>
                <a:cs typeface="Calibri"/>
                <a:sym typeface="Calibri"/>
              </a:rPr>
              <a:t>once our site is live you will want to get started and </a:t>
            </a:r>
            <a:r>
              <a:rPr lang="en-US" dirty="0">
                <a:solidFill>
                  <a:schemeClr val="dk1"/>
                </a:solidFill>
                <a:latin typeface="Calibri"/>
                <a:ea typeface="Calibri"/>
                <a:cs typeface="Calibri"/>
                <a:sym typeface="Calibri"/>
              </a:rPr>
              <a:t>get tracking</a:t>
            </a:r>
            <a:r>
              <a:rPr lang="en-US" dirty="0" smtClean="0">
                <a:solidFill>
                  <a:schemeClr val="dk1"/>
                </a:solidFill>
                <a:latin typeface="Calibri"/>
                <a:ea typeface="Calibri"/>
                <a:cs typeface="Calibri"/>
                <a:sym typeface="Calibri"/>
              </a:rPr>
              <a:t>…</a:t>
            </a:r>
          </a:p>
          <a:p>
            <a:pPr>
              <a:buClr>
                <a:schemeClr val="dk1"/>
              </a:buClr>
              <a:buSzPct val="25000"/>
            </a:pPr>
            <a:r>
              <a:rPr lang="en-US" dirty="0" smtClean="0">
                <a:solidFill>
                  <a:schemeClr val="dk1"/>
                </a:solidFill>
                <a:latin typeface="Calibri"/>
                <a:ea typeface="Calibri"/>
                <a:cs typeface="Calibri"/>
                <a:sym typeface="Calibri"/>
              </a:rPr>
              <a:t>In the meantime you can register </a:t>
            </a:r>
            <a:endParaRPr lang="en-US"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First you’ll want to remember the date. The next Activity Challenges takes place between </a:t>
            </a:r>
            <a:r>
              <a:rPr lang="en-US" dirty="0" smtClean="0">
                <a:solidFill>
                  <a:schemeClr val="dk1"/>
                </a:solidFill>
                <a:latin typeface="Calibri"/>
                <a:ea typeface="Calibri"/>
                <a:cs typeface="Calibri"/>
                <a:sym typeface="Calibri"/>
              </a:rPr>
              <a:t>April 13-May 15 Schools </a:t>
            </a:r>
            <a:r>
              <a:rPr lang="en-US" dirty="0">
                <a:solidFill>
                  <a:schemeClr val="dk1"/>
                </a:solidFill>
                <a:latin typeface="Calibri"/>
                <a:ea typeface="Calibri"/>
                <a:cs typeface="Calibri"/>
                <a:sym typeface="Calibri"/>
              </a:rPr>
              <a:t>do not specifically need to register for the program, since they are already in our database, but, parents, school staff and with the permission of the school, students, are welcome to register for Fire Up Your Feet and track their activity anytime during the month, even on the last day of the Challenge. </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Walk</a:t>
            </a:r>
            <a:r>
              <a:rPr lang="en-US" altLang="en-US" baseline="0" dirty="0" smtClean="0"/>
              <a:t> through how easy it is to track using our online tracker</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OK – let’s </a:t>
            </a:r>
            <a:r>
              <a:rPr lang="en-US" altLang="en-US" i="1" dirty="0" smtClean="0"/>
              <a:t>go…3 steps </a:t>
            </a:r>
          </a:p>
          <a:p>
            <a:pPr eaLnBrk="1" hangingPunct="1">
              <a:spcBef>
                <a:spcPct val="0"/>
              </a:spcBef>
            </a:pPr>
            <a:r>
              <a:rPr lang="en-US" altLang="en-US" dirty="0" smtClean="0"/>
              <a:t>1. Log in to [</a:t>
            </a:r>
            <a:r>
              <a:rPr lang="en-US" altLang="en-US" dirty="0" err="1" smtClean="0"/>
              <a:t>site:login-url</a:t>
            </a:r>
            <a:r>
              <a:rPr lang="en-US" altLang="en-US" dirty="0" smtClean="0"/>
              <a:t>]</a:t>
            </a:r>
          </a:p>
          <a:p>
            <a:pPr eaLnBrk="1" hangingPunct="1">
              <a:spcBef>
                <a:spcPct val="0"/>
              </a:spcBef>
            </a:pPr>
            <a:r>
              <a:rPr lang="en-US" altLang="en-US" dirty="0" smtClean="0"/>
              <a:t>2. Click on "Activity Tracker" in the main menu. Your username is your email address. </a:t>
            </a:r>
          </a:p>
          <a:p>
            <a:pPr eaLnBrk="1" hangingPunct="1">
              <a:spcBef>
                <a:spcPct val="0"/>
              </a:spcBef>
            </a:pPr>
            <a:r>
              <a:rPr lang="en-US" altLang="en-US" dirty="0" smtClean="0"/>
              <a:t>3. Start tracking a minimum of one activity in order to qualify as a Challenge participant.</a:t>
            </a:r>
          </a:p>
          <a:p>
            <a:pPr>
              <a:buClr>
                <a:schemeClr val="dk1"/>
              </a:buClr>
              <a:buSzPct val="25000"/>
            </a:pPr>
            <a:endParaRPr lang="en-US" dirty="0">
              <a:solidFill>
                <a:schemeClr val="dk1"/>
              </a:solidFill>
              <a:latin typeface="Calibri"/>
              <a:ea typeface="Calibri"/>
              <a:cs typeface="Calibri"/>
              <a:sym typeface="Calibri"/>
            </a:endParaRPr>
          </a:p>
          <a:p>
            <a:pPr>
              <a:buClr>
                <a:schemeClr val="dk1"/>
              </a:buClr>
              <a:buSzPct val="25000"/>
            </a:pPr>
            <a:endParaRPr lang="en-US" dirty="0">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978131" y="9028625"/>
            <a:ext cx="3043342" cy="278859"/>
          </a:xfrm>
          <a:prstGeom prst="rect">
            <a:avLst/>
          </a:prstGeom>
          <a:noFill/>
          <a:ln>
            <a:noFill/>
          </a:ln>
        </p:spPr>
        <p:txBody>
          <a:bodyPr lIns="93308" tIns="46641" rIns="93308" bIns="46641" anchor="b" anchorCtr="0">
            <a:spAutoFit/>
          </a:bodyPr>
          <a:lstStyle/>
          <a:p>
            <a:pPr>
              <a:buSzPct val="25000"/>
            </a:pPr>
            <a:r>
              <a:rPr lang="en-US">
                <a:solidFill>
                  <a:prstClr val="black"/>
                </a:solidFill>
              </a:rPr>
              <a:t> </a:t>
            </a:r>
          </a:p>
        </p:txBody>
      </p:sp>
    </p:spTree>
    <p:extLst>
      <p:ext uri="{BB962C8B-B14F-4D97-AF65-F5344CB8AC3E}">
        <p14:creationId xmlns:p14="http://schemas.microsoft.com/office/powerpoint/2010/main" val="974850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78" name="Shape 178"/>
          <p:cNvSpPr txBox="1">
            <a:spLocks noGrp="1"/>
          </p:cNvSpPr>
          <p:nvPr>
            <p:ph type="body" idx="1"/>
          </p:nvPr>
        </p:nvSpPr>
        <p:spPr>
          <a:xfrm>
            <a:off x="702311" y="4421823"/>
            <a:ext cx="5618479" cy="4895507"/>
          </a:xfrm>
          <a:prstGeom prst="rect">
            <a:avLst/>
          </a:prstGeom>
          <a:noFill/>
          <a:ln>
            <a:noFill/>
          </a:ln>
        </p:spPr>
        <p:txBody>
          <a:bodyPr lIns="93308" tIns="46641" rIns="93308" bIns="46641" anchor="t" anchorCtr="0">
            <a:spAutoFit/>
          </a:bodyPr>
          <a:lstStyle/>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OK – let’s </a:t>
            </a:r>
            <a:r>
              <a:rPr lang="en-US" altLang="en-US" i="1" dirty="0" smtClean="0"/>
              <a:t>go…3 steps </a:t>
            </a:r>
          </a:p>
          <a:p>
            <a:pPr eaLnBrk="1" hangingPunct="1">
              <a:spcBef>
                <a:spcPct val="0"/>
              </a:spcBef>
            </a:pPr>
            <a:r>
              <a:rPr lang="en-US" altLang="en-US" dirty="0" smtClean="0"/>
              <a:t>1. Log in to [</a:t>
            </a:r>
            <a:r>
              <a:rPr lang="en-US" altLang="en-US" dirty="0" err="1" smtClean="0"/>
              <a:t>site:login-url</a:t>
            </a:r>
            <a:r>
              <a:rPr lang="en-US" altLang="en-US" dirty="0" smtClean="0"/>
              <a:t>]</a:t>
            </a:r>
          </a:p>
          <a:p>
            <a:pPr eaLnBrk="1" hangingPunct="1">
              <a:spcBef>
                <a:spcPct val="0"/>
              </a:spcBef>
            </a:pPr>
            <a:r>
              <a:rPr lang="en-US" altLang="en-US" dirty="0" smtClean="0"/>
              <a:t>2. Click on "Activity Tracker" in the main menu. Your username is your email address. </a:t>
            </a:r>
          </a:p>
          <a:p>
            <a:pPr eaLnBrk="1" hangingPunct="1">
              <a:spcBef>
                <a:spcPct val="0"/>
              </a:spcBef>
            </a:pPr>
            <a:r>
              <a:rPr lang="en-US" altLang="en-US" dirty="0" smtClean="0"/>
              <a:t>3. Start tracking a minimum of one activity in order to qualify as a Challenge participant.</a:t>
            </a:r>
          </a:p>
          <a:p>
            <a:pPr>
              <a:buClr>
                <a:schemeClr val="dk1"/>
              </a:buClr>
              <a:buSzPct val="25000"/>
            </a:pPr>
            <a:endParaRPr lang="en-US" dirty="0">
              <a:solidFill>
                <a:schemeClr val="dk1"/>
              </a:solidFill>
              <a:latin typeface="Calibri"/>
              <a:ea typeface="Calibri"/>
              <a:cs typeface="Calibri"/>
              <a:sym typeface="Calibri"/>
            </a:endParaRPr>
          </a:p>
          <a:p>
            <a:pPr>
              <a:buClr>
                <a:schemeClr val="dk1"/>
              </a:buClr>
              <a:buSzPct val="25000"/>
            </a:pPr>
            <a:endParaRPr lang="en-US" dirty="0">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978131" y="9028625"/>
            <a:ext cx="3043342" cy="278859"/>
          </a:xfrm>
          <a:prstGeom prst="rect">
            <a:avLst/>
          </a:prstGeom>
          <a:noFill/>
          <a:ln>
            <a:noFill/>
          </a:ln>
        </p:spPr>
        <p:txBody>
          <a:bodyPr lIns="93308" tIns="46641" rIns="93308" bIns="46641" anchor="b" anchorCtr="0">
            <a:spAutoFit/>
          </a:bodyPr>
          <a:lstStyle/>
          <a:p>
            <a:pPr>
              <a:buSzPct val="25000"/>
            </a:pPr>
            <a:r>
              <a:rPr lang="en-US">
                <a:solidFill>
                  <a:prstClr val="black"/>
                </a:solidFill>
              </a:rPr>
              <a:t> </a:t>
            </a:r>
          </a:p>
        </p:txBody>
      </p:sp>
    </p:spTree>
    <p:extLst>
      <p:ext uri="{BB962C8B-B14F-4D97-AF65-F5344CB8AC3E}">
        <p14:creationId xmlns:p14="http://schemas.microsoft.com/office/powerpoint/2010/main" val="974850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Discuss resources available</a:t>
            </a:r>
            <a:r>
              <a:rPr lang="en-US" sz="1400" baseline="0" dirty="0" smtClean="0"/>
              <a:t> and </a:t>
            </a:r>
            <a:r>
              <a:rPr lang="en-US" sz="1400" dirty="0" smtClean="0"/>
              <a:t>ideas to get the challenge going in your</a:t>
            </a:r>
            <a:r>
              <a:rPr lang="en-US" sz="1400" baseline="0" dirty="0" smtClean="0"/>
              <a:t> schools</a:t>
            </a:r>
            <a:endParaRPr lang="en-US" sz="1400" dirty="0"/>
          </a:p>
        </p:txBody>
      </p:sp>
      <p:sp>
        <p:nvSpPr>
          <p:cNvPr id="4" name="Slide Number Placeholder 3"/>
          <p:cNvSpPr>
            <a:spLocks noGrp="1"/>
          </p:cNvSpPr>
          <p:nvPr>
            <p:ph type="sldNum" sz="quarter" idx="10"/>
          </p:nvPr>
        </p:nvSpPr>
        <p:spPr/>
        <p:txBody>
          <a:bodyPr/>
          <a:lstStyle/>
          <a:p>
            <a:fld id="{0B57BCB4-B6AD-4611-91B0-602EBD0BB393}"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 little more about myself</a:t>
            </a:r>
          </a:p>
          <a:p>
            <a:r>
              <a:rPr lang="en-US" sz="1200" dirty="0" smtClean="0"/>
              <a:t>We are a team experience!</a:t>
            </a:r>
            <a:endParaRPr lang="en-US" sz="1200" dirty="0"/>
          </a:p>
        </p:txBody>
      </p:sp>
      <p:sp>
        <p:nvSpPr>
          <p:cNvPr id="4" name="Slide Number Placeholder 3"/>
          <p:cNvSpPr>
            <a:spLocks noGrp="1"/>
          </p:cNvSpPr>
          <p:nvPr>
            <p:ph type="sldNum" sz="quarter" idx="10"/>
          </p:nvPr>
        </p:nvSpPr>
        <p:spPr/>
        <p:txBody>
          <a:bodyPr/>
          <a:lstStyle/>
          <a:p>
            <a:fld id="{8EA1E0C4-DF9C-9C4D-B643-7B18CD37F2E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42943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Fire Up Your Feet! is a core program of Safe Routes to School National Partnership.  Fire Up Your Feet! includes an online activity tracker, a school fundraising organizer, and free resources, all aimed at increasing physical activity before, during, and after school for students, parents, staff and teachers. The National PTA is an active partner to encourage family engagement to support both child and family health.</a:t>
            </a:r>
          </a:p>
          <a:p>
            <a:endParaRPr lang="en-US" dirty="0" smtClean="0"/>
          </a:p>
          <a:p>
            <a:r>
              <a:rPr lang="en-US" dirty="0" smtClean="0"/>
              <a:t>We want to be your tool to increase PA in your</a:t>
            </a:r>
            <a:r>
              <a:rPr lang="en-US" baseline="0" dirty="0" smtClean="0"/>
              <a:t> schools an added bonus is the opportunity to realize CASH funding for tracking that activity!</a:t>
            </a:r>
            <a:endParaRPr lang="en-US" dirty="0"/>
          </a:p>
        </p:txBody>
      </p:sp>
      <p:sp>
        <p:nvSpPr>
          <p:cNvPr id="4" name="Slide Number Placeholder 3"/>
          <p:cNvSpPr>
            <a:spLocks noGrp="1"/>
          </p:cNvSpPr>
          <p:nvPr>
            <p:ph type="sldNum" sz="quarter" idx="10"/>
          </p:nvPr>
        </p:nvSpPr>
        <p:spPr/>
        <p:txBody>
          <a:bodyPr/>
          <a:lstStyle/>
          <a:p>
            <a:fld id="{8EA1E0C4-DF9C-9C4D-B643-7B18CD37F2E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07644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2" name="Shape 122"/>
          <p:cNvSpPr txBox="1">
            <a:spLocks noGrp="1"/>
          </p:cNvSpPr>
          <p:nvPr>
            <p:ph type="body" idx="1"/>
          </p:nvPr>
        </p:nvSpPr>
        <p:spPr>
          <a:xfrm>
            <a:off x="702311" y="4421823"/>
            <a:ext cx="5618479" cy="832857"/>
          </a:xfrm>
          <a:prstGeom prst="rect">
            <a:avLst/>
          </a:prstGeom>
          <a:noFill/>
          <a:ln>
            <a:noFill/>
          </a:ln>
        </p:spPr>
        <p:txBody>
          <a:bodyPr lIns="93308" tIns="46641" rIns="93308" bIns="46641" anchor="t" anchorCtr="0">
            <a:spAutoFit/>
          </a:bodyPr>
          <a:lstStyle/>
          <a:p>
            <a:r>
              <a:rPr lang="en-US" dirty="0" smtClean="0">
                <a:solidFill>
                  <a:schemeClr val="dk1"/>
                </a:solidFill>
                <a:latin typeface="+mn-lt"/>
                <a:ea typeface="Calibri"/>
                <a:cs typeface="Calibri"/>
                <a:sym typeface="Calibri"/>
              </a:rPr>
              <a:t>Introduce agenda for the presentation</a:t>
            </a:r>
          </a:p>
          <a:p>
            <a:r>
              <a:rPr lang="en-US" dirty="0" smtClean="0">
                <a:solidFill>
                  <a:schemeClr val="dk1"/>
                </a:solidFill>
                <a:latin typeface="+mn-lt"/>
                <a:ea typeface="Calibri"/>
                <a:cs typeface="Calibri"/>
                <a:sym typeface="Calibri"/>
              </a:rPr>
              <a:t>Encourage</a:t>
            </a:r>
            <a:r>
              <a:rPr lang="en-US" baseline="0" dirty="0" smtClean="0">
                <a:solidFill>
                  <a:schemeClr val="dk1"/>
                </a:solidFill>
                <a:latin typeface="+mn-lt"/>
                <a:ea typeface="Calibri"/>
                <a:cs typeface="Calibri"/>
                <a:sym typeface="Calibri"/>
              </a:rPr>
              <a:t> questions</a:t>
            </a:r>
          </a:p>
          <a:p>
            <a:r>
              <a:rPr lang="en-US" baseline="0" dirty="0" smtClean="0">
                <a:solidFill>
                  <a:schemeClr val="dk1"/>
                </a:solidFill>
                <a:latin typeface="+mn-lt"/>
                <a:ea typeface="Calibri"/>
                <a:cs typeface="Calibri"/>
                <a:sym typeface="Calibri"/>
              </a:rPr>
              <a:t>There will be a time to share ideas to get Fire Up Your Feet integrated in their schools</a:t>
            </a:r>
          </a:p>
          <a:p>
            <a:endParaRPr lang="en-US" dirty="0">
              <a:solidFill>
                <a:schemeClr val="dk1"/>
              </a:solidFill>
              <a:latin typeface="Calibri"/>
              <a:ea typeface="Calibri"/>
              <a:cs typeface="Calibri"/>
              <a:sym typeface="Calibri"/>
            </a:endParaRPr>
          </a:p>
          <a:p>
            <a:endParaRPr dirty="0">
              <a:solidFill>
                <a:schemeClr val="dk1"/>
              </a:solidFill>
              <a:latin typeface="Calibri"/>
              <a:ea typeface="Calibri"/>
              <a:cs typeface="Calibri"/>
              <a:sym typeface="Calibri"/>
            </a:endParaRPr>
          </a:p>
          <a:p>
            <a:endParaRPr dirty="0">
              <a:solidFill>
                <a:schemeClr val="dk1"/>
              </a:solidFill>
              <a:latin typeface="Calibri"/>
              <a:ea typeface="Calibri"/>
              <a:cs typeface="Calibri"/>
              <a:sym typeface="Calibri"/>
            </a:endParaRPr>
          </a:p>
          <a:p>
            <a:r>
              <a:rPr lang="en-US" dirty="0">
                <a:solidFill>
                  <a:schemeClr val="dk1"/>
                </a:solidFill>
                <a:latin typeface="Calibri"/>
                <a:ea typeface="Calibri"/>
                <a:cs typeface="Calibri"/>
                <a:sym typeface="Calibri"/>
              </a:rPr>
              <a:t> </a:t>
            </a:r>
          </a:p>
        </p:txBody>
      </p:sp>
      <p:sp>
        <p:nvSpPr>
          <p:cNvPr id="123" name="Shape 123"/>
          <p:cNvSpPr txBox="1">
            <a:spLocks noGrp="1"/>
          </p:cNvSpPr>
          <p:nvPr>
            <p:ph type="sldNum" idx="12"/>
          </p:nvPr>
        </p:nvSpPr>
        <p:spPr>
          <a:xfrm>
            <a:off x="3978131" y="9028625"/>
            <a:ext cx="3043342" cy="278859"/>
          </a:xfrm>
          <a:prstGeom prst="rect">
            <a:avLst/>
          </a:prstGeom>
          <a:noFill/>
          <a:ln>
            <a:noFill/>
          </a:ln>
        </p:spPr>
        <p:txBody>
          <a:bodyPr lIns="93308" tIns="46641" rIns="93308" bIns="46641" anchor="b" anchorCtr="0">
            <a:spAutoFit/>
          </a:bodyPr>
          <a:lstStyle/>
          <a:p>
            <a:pPr>
              <a:buSzPct val="25000"/>
            </a:pPr>
            <a:r>
              <a:rPr lang="en-US">
                <a:solidFill>
                  <a:prstClr val="black"/>
                </a:solidFill>
              </a:rPr>
              <a:t> </a:t>
            </a:r>
          </a:p>
        </p:txBody>
      </p:sp>
    </p:spTree>
    <p:extLst>
      <p:ext uri="{BB962C8B-B14F-4D97-AF65-F5344CB8AC3E}">
        <p14:creationId xmlns:p14="http://schemas.microsoft.com/office/powerpoint/2010/main" val="293926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4" name="Shape 164"/>
          <p:cNvSpPr txBox="1">
            <a:spLocks noGrp="1"/>
          </p:cNvSpPr>
          <p:nvPr>
            <p:ph type="body" idx="1"/>
          </p:nvPr>
        </p:nvSpPr>
        <p:spPr>
          <a:xfrm>
            <a:off x="702311" y="4421823"/>
            <a:ext cx="5618479" cy="9789155"/>
          </a:xfrm>
          <a:prstGeom prst="rect">
            <a:avLst/>
          </a:prstGeom>
          <a:noFill/>
          <a:ln>
            <a:noFill/>
          </a:ln>
        </p:spPr>
        <p:txBody>
          <a:bodyPr lIns="93308" tIns="46641" rIns="93308" bIns="46641" anchor="t" anchorCtr="0">
            <a:spAutoFit/>
          </a:bodyPr>
          <a:lstStyle/>
          <a:p>
            <a:pPr defTabSz="933237">
              <a:defRPr/>
            </a:pPr>
            <a:r>
              <a:rPr lang="en-US" sz="1800" dirty="0">
                <a:solidFill>
                  <a:schemeClr val="dk1"/>
                </a:solidFill>
                <a:latin typeface="Calibri"/>
                <a:ea typeface="Calibri"/>
                <a:cs typeface="Calibri"/>
                <a:sym typeface="Calibri"/>
              </a:rPr>
              <a:t>Since February of 2013 we have offered </a:t>
            </a:r>
            <a:r>
              <a:rPr lang="en-US" sz="1800" dirty="0" smtClean="0">
                <a:solidFill>
                  <a:schemeClr val="dk1"/>
                </a:solidFill>
                <a:latin typeface="Calibri"/>
                <a:ea typeface="Calibri"/>
                <a:cs typeface="Calibri"/>
                <a:sym typeface="Calibri"/>
              </a:rPr>
              <a:t>4 </a:t>
            </a:r>
            <a:r>
              <a:rPr lang="en-US" sz="1800" dirty="0">
                <a:solidFill>
                  <a:schemeClr val="dk1"/>
                </a:solidFill>
                <a:latin typeface="Calibri"/>
                <a:ea typeface="Calibri"/>
                <a:cs typeface="Calibri"/>
                <a:sym typeface="Calibri"/>
              </a:rPr>
              <a:t>Challenges so far and continue to see growth and support for the program.</a:t>
            </a:r>
          </a:p>
          <a:p>
            <a:endParaRPr lang="en-US" sz="1800" b="1" dirty="0">
              <a:solidFill>
                <a:schemeClr val="dk1"/>
              </a:solidFill>
              <a:latin typeface="Calibri"/>
              <a:ea typeface="Calibri"/>
              <a:cs typeface="Calibri"/>
              <a:sym typeface="Calibri"/>
            </a:endParaRPr>
          </a:p>
          <a:p>
            <a:r>
              <a:rPr lang="en-US" sz="1800" b="1" dirty="0">
                <a:solidFill>
                  <a:schemeClr val="dk1"/>
                </a:solidFill>
                <a:latin typeface="Calibri"/>
                <a:ea typeface="Calibri"/>
                <a:cs typeface="Calibri"/>
                <a:sym typeface="Calibri"/>
              </a:rPr>
              <a:t>While our educational resources are available nationally to any school across the country, </a:t>
            </a:r>
            <a:endParaRPr lang="en-US" sz="1800" dirty="0"/>
          </a:p>
          <a:p>
            <a:pPr defTabSz="933237">
              <a:defRPr/>
            </a:pPr>
            <a:r>
              <a:rPr lang="en-US" sz="1800" b="1" dirty="0">
                <a:solidFill>
                  <a:schemeClr val="dk1"/>
                </a:solidFill>
                <a:latin typeface="Calibri"/>
                <a:ea typeface="Calibri"/>
                <a:cs typeface="Calibri"/>
                <a:sym typeface="Calibri"/>
              </a:rPr>
              <a:t>More than </a:t>
            </a:r>
            <a:r>
              <a:rPr lang="en-US" sz="1800" b="1" dirty="0" smtClean="0">
                <a:solidFill>
                  <a:schemeClr val="dk1"/>
                </a:solidFill>
                <a:latin typeface="Calibri"/>
                <a:ea typeface="Calibri"/>
                <a:cs typeface="Calibri"/>
                <a:sym typeface="Calibri"/>
              </a:rPr>
              <a:t>172 </a:t>
            </a:r>
            <a:r>
              <a:rPr lang="en-US" sz="1800" dirty="0"/>
              <a:t>Fire Up Your Feet Challenge awards worth a total of </a:t>
            </a:r>
            <a:r>
              <a:rPr lang="en-US" sz="1800" dirty="0" smtClean="0"/>
              <a:t>$97,000  will be </a:t>
            </a:r>
            <a:r>
              <a:rPr lang="en-US" sz="1800" b="1" dirty="0" smtClean="0">
                <a:solidFill>
                  <a:schemeClr val="dk1"/>
                </a:solidFill>
                <a:latin typeface="Calibri"/>
                <a:ea typeface="Calibri"/>
                <a:cs typeface="Calibri"/>
                <a:sym typeface="Calibri"/>
              </a:rPr>
              <a:t>offered </a:t>
            </a:r>
            <a:r>
              <a:rPr lang="en-US" sz="1800" b="1" dirty="0">
                <a:solidFill>
                  <a:schemeClr val="dk1"/>
                </a:solidFill>
                <a:latin typeface="Calibri"/>
                <a:ea typeface="Calibri"/>
                <a:cs typeface="Calibri"/>
                <a:sym typeface="Calibri"/>
              </a:rPr>
              <a:t>in the following KP regions. </a:t>
            </a:r>
          </a:p>
          <a:p>
            <a:pPr marL="291636" indent="-291636">
              <a:buClr>
                <a:schemeClr val="dk1"/>
              </a:buClr>
              <a:buSzPct val="100000"/>
              <a:buFont typeface="Calibri"/>
              <a:buChar char="•"/>
            </a:pPr>
            <a:r>
              <a:rPr lang="en-US" sz="1800" dirty="0">
                <a:solidFill>
                  <a:schemeClr val="dk1"/>
                </a:solidFill>
                <a:latin typeface="Calibri"/>
                <a:ea typeface="Calibri"/>
                <a:cs typeface="Calibri"/>
                <a:sym typeface="Calibri"/>
              </a:rPr>
              <a:t>Colorado</a:t>
            </a:r>
          </a:p>
          <a:p>
            <a:pPr marL="291636" indent="-291636" defTabSz="933237">
              <a:buClr>
                <a:schemeClr val="dk1"/>
              </a:buClr>
              <a:buSzPct val="100000"/>
              <a:buFont typeface="Calibri"/>
              <a:buChar char="•"/>
              <a:defRPr/>
            </a:pPr>
            <a:r>
              <a:rPr lang="en-US" sz="1800" dirty="0">
                <a:solidFill>
                  <a:schemeClr val="dk1"/>
                </a:solidFill>
                <a:latin typeface="Calibri"/>
                <a:ea typeface="Calibri"/>
                <a:cs typeface="Calibri"/>
                <a:sym typeface="Calibri"/>
              </a:rPr>
              <a:t>California</a:t>
            </a:r>
          </a:p>
          <a:p>
            <a:pPr marL="291636" indent="-291636">
              <a:buClr>
                <a:schemeClr val="dk1"/>
              </a:buClr>
              <a:buSzPct val="100000"/>
              <a:buFont typeface="Calibri"/>
              <a:buChar char="•"/>
            </a:pPr>
            <a:r>
              <a:rPr lang="en-US" sz="1800" dirty="0">
                <a:solidFill>
                  <a:schemeClr val="dk1"/>
                </a:solidFill>
                <a:latin typeface="Calibri"/>
                <a:ea typeface="Calibri"/>
                <a:cs typeface="Calibri"/>
                <a:sym typeface="Calibri"/>
              </a:rPr>
              <a:t>Georgia</a:t>
            </a:r>
          </a:p>
          <a:p>
            <a:pPr marL="291636" indent="-291636">
              <a:buClr>
                <a:schemeClr val="dk1"/>
              </a:buClr>
              <a:buSzPct val="100000"/>
              <a:buFont typeface="Calibri"/>
              <a:buChar char="•"/>
            </a:pPr>
            <a:r>
              <a:rPr lang="en-US" sz="1800" dirty="0">
                <a:solidFill>
                  <a:schemeClr val="dk1"/>
                </a:solidFill>
                <a:latin typeface="Calibri"/>
                <a:ea typeface="Calibri"/>
                <a:cs typeface="Calibri"/>
                <a:sym typeface="Calibri"/>
              </a:rPr>
              <a:t>Hawaii</a:t>
            </a:r>
          </a:p>
          <a:p>
            <a:pPr marL="291636" indent="-291636">
              <a:buClr>
                <a:schemeClr val="dk1"/>
              </a:buClr>
              <a:buSzPct val="100000"/>
              <a:buFont typeface="Calibri"/>
              <a:buChar char="•"/>
            </a:pPr>
            <a:r>
              <a:rPr lang="en-US" sz="1800" dirty="0">
                <a:solidFill>
                  <a:schemeClr val="dk1"/>
                </a:solidFill>
                <a:latin typeface="Calibri"/>
                <a:ea typeface="Calibri"/>
                <a:cs typeface="Calibri"/>
                <a:sym typeface="Calibri"/>
              </a:rPr>
              <a:t>Mid Atlantic (MD, DC, VA)</a:t>
            </a:r>
          </a:p>
          <a:p>
            <a:pPr marL="291636" indent="-291636">
              <a:buClr>
                <a:schemeClr val="dk1"/>
              </a:buClr>
              <a:buSzPct val="100000"/>
              <a:buFont typeface="Calibri"/>
              <a:buChar char="•"/>
            </a:pPr>
            <a:r>
              <a:rPr lang="en-US" sz="1800" dirty="0">
                <a:solidFill>
                  <a:schemeClr val="dk1"/>
                </a:solidFill>
                <a:latin typeface="Calibri"/>
                <a:ea typeface="Calibri"/>
                <a:cs typeface="Calibri"/>
                <a:sym typeface="Calibri"/>
              </a:rPr>
              <a:t>Oregon</a:t>
            </a:r>
          </a:p>
          <a:p>
            <a:pPr marL="291636" indent="-291636">
              <a:buClr>
                <a:schemeClr val="dk1"/>
              </a:buClr>
              <a:buSzPct val="100000"/>
              <a:buFont typeface="Calibri"/>
              <a:buChar char="•"/>
            </a:pPr>
            <a:r>
              <a:rPr lang="en-US" sz="1800" dirty="0">
                <a:solidFill>
                  <a:schemeClr val="dk1"/>
                </a:solidFill>
                <a:latin typeface="Calibri"/>
                <a:ea typeface="Calibri"/>
                <a:cs typeface="Calibri"/>
                <a:sym typeface="Calibri"/>
              </a:rPr>
              <a:t>Washington</a:t>
            </a:r>
          </a:p>
          <a:p>
            <a:endParaRPr lang="en-US" sz="1800" dirty="0"/>
          </a:p>
          <a:p>
            <a:pPr defTabSz="933237">
              <a:defRPr/>
            </a:pPr>
            <a:r>
              <a:rPr lang="en-US" sz="1800" dirty="0"/>
              <a:t>In these regions, Fire Up Your Feet is available to any k-8 public, private or charter school. Students, parents and staff, but not district.  Awards vary in amount, but can range from anywhere between$100 to $5,000 depending on the region. Most schools learn about Fire Up Your Feet, either through promotion by the National PTA, (our family engagement partners, Kaiser Permanente Thriving Schools and Community Benefit direct outreach, through the Alliance for a Healthy Generation or through the Safe Routes to School National Partnership.)</a:t>
            </a:r>
          </a:p>
          <a:p>
            <a:endParaRPr lang="en-US" sz="1800" dirty="0"/>
          </a:p>
          <a:p>
            <a:endParaRPr sz="1800" dirty="0"/>
          </a:p>
        </p:txBody>
      </p:sp>
      <p:sp>
        <p:nvSpPr>
          <p:cNvPr id="165" name="Shape 165"/>
          <p:cNvSpPr txBox="1">
            <a:spLocks noGrp="1"/>
          </p:cNvSpPr>
          <p:nvPr>
            <p:ph type="sldNum" idx="12"/>
          </p:nvPr>
        </p:nvSpPr>
        <p:spPr>
          <a:xfrm>
            <a:off x="3978131" y="9028625"/>
            <a:ext cx="3043342" cy="278859"/>
          </a:xfrm>
          <a:prstGeom prst="rect">
            <a:avLst/>
          </a:prstGeom>
          <a:noFill/>
          <a:ln>
            <a:noFill/>
          </a:ln>
        </p:spPr>
        <p:txBody>
          <a:bodyPr lIns="93308" tIns="46641" rIns="93308" bIns="46641" anchor="b" anchorCtr="0">
            <a:spAutoFit/>
          </a:bodyPr>
          <a:lstStyle/>
          <a:p>
            <a:pPr>
              <a:buSzPct val="25000"/>
            </a:pPr>
            <a:r>
              <a:rPr lang="en-US">
                <a:solidFill>
                  <a:prstClr val="black"/>
                </a:solidFill>
              </a:rPr>
              <a:t> </a:t>
            </a:r>
          </a:p>
        </p:txBody>
      </p:sp>
    </p:spTree>
    <p:extLst>
      <p:ext uri="{BB962C8B-B14F-4D97-AF65-F5344CB8AC3E}">
        <p14:creationId xmlns:p14="http://schemas.microsoft.com/office/powerpoint/2010/main" val="1547194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the Fall 2014 challenge</a:t>
            </a:r>
            <a:endParaRPr lang="en-US" dirty="0"/>
          </a:p>
        </p:txBody>
      </p:sp>
      <p:sp>
        <p:nvSpPr>
          <p:cNvPr id="4" name="Slide Number Placeholder 3"/>
          <p:cNvSpPr>
            <a:spLocks noGrp="1"/>
          </p:cNvSpPr>
          <p:nvPr>
            <p:ph type="sldNum" sz="quarter" idx="10"/>
          </p:nvPr>
        </p:nvSpPr>
        <p:spPr/>
        <p:txBody>
          <a:bodyPr/>
          <a:lstStyle/>
          <a:p>
            <a:fld id="{8EA1E0C4-DF9C-9C4D-B643-7B18CD37F2E5}" type="slidenum">
              <a:rPr lang="en-US" smtClean="0"/>
              <a:t>6</a:t>
            </a:fld>
            <a:endParaRPr lang="en-US"/>
          </a:p>
        </p:txBody>
      </p:sp>
    </p:spTree>
    <p:extLst>
      <p:ext uri="{BB962C8B-B14F-4D97-AF65-F5344CB8AC3E}">
        <p14:creationId xmlns:p14="http://schemas.microsoft.com/office/powerpoint/2010/main" val="2626828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Let’s talk Colorado!</a:t>
            </a:r>
            <a:endParaRPr lang="en-US" sz="1400" dirty="0"/>
          </a:p>
        </p:txBody>
      </p:sp>
      <p:sp>
        <p:nvSpPr>
          <p:cNvPr id="4" name="Slide Number Placeholder 3"/>
          <p:cNvSpPr>
            <a:spLocks noGrp="1"/>
          </p:cNvSpPr>
          <p:nvPr>
            <p:ph type="sldNum" sz="quarter" idx="10"/>
          </p:nvPr>
        </p:nvSpPr>
        <p:spPr/>
        <p:txBody>
          <a:bodyPr/>
          <a:lstStyle/>
          <a:p>
            <a:fld id="{0B57BCB4-B6AD-4611-91B0-602EBD0BB393}"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57BCB4-B6AD-4611-91B0-602EBD0BB393}" type="slidenum">
              <a:rPr lang="en-US" smtClean="0"/>
              <a:pPr/>
              <a:t>8</a:t>
            </a:fld>
            <a:endParaRPr lang="en-US"/>
          </a:p>
        </p:txBody>
      </p:sp>
    </p:spTree>
    <p:extLst>
      <p:ext uri="{BB962C8B-B14F-4D97-AF65-F5344CB8AC3E}">
        <p14:creationId xmlns:p14="http://schemas.microsoft.com/office/powerpoint/2010/main" val="3616130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8EA1E0C4-DF9C-9C4D-B643-7B18CD37F2E5}" type="slidenum">
              <a:rPr lang="en-US" smtClean="0"/>
              <a:t>9</a:t>
            </a:fld>
            <a:endParaRPr lang="en-US"/>
          </a:p>
        </p:txBody>
      </p:sp>
    </p:spTree>
    <p:extLst>
      <p:ext uri="{BB962C8B-B14F-4D97-AF65-F5344CB8AC3E}">
        <p14:creationId xmlns:p14="http://schemas.microsoft.com/office/powerpoint/2010/main" val="2972145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0DD4F-3199-4DF2-AF37-FBC0D29D113E}" type="datetimeFigureOut">
              <a:rPr lang="en-US" smtClean="0"/>
              <a:pPr/>
              <a:t>3/5/2015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720C60-6D12-43C2-BD8E-F2ABAE591F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lnSpc>
                <a:spcPct val="80000"/>
              </a:lnSpc>
              <a:spcBef>
                <a:spcPts val="0"/>
              </a:spcBef>
              <a:buClr>
                <a:srgbClr val="001E60"/>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a:lvl1pPr>
            <a:lvl2pPr marL="457200" marR="0" indent="0" algn="ctr" rtl="0">
              <a:spcBef>
                <a:spcPts val="560"/>
              </a:spcBef>
              <a:buClr>
                <a:srgbClr val="888888"/>
              </a:buClr>
              <a:buFont typeface="Calibri"/>
              <a:buNone/>
              <a:defRPr/>
            </a:lvl2pPr>
            <a:lvl3pPr marL="914400" marR="0" indent="0" algn="ctr" rtl="0">
              <a:spcBef>
                <a:spcPts val="480"/>
              </a:spcBef>
              <a:buClr>
                <a:srgbClr val="888888"/>
              </a:buClr>
              <a:buFont typeface="Calibri"/>
              <a:buNone/>
              <a:defRPr/>
            </a:lvl3pPr>
            <a:lvl4pPr marL="1371600" marR="0" indent="0" algn="ctr" rtl="0">
              <a:spcBef>
                <a:spcPts val="400"/>
              </a:spcBef>
              <a:buClr>
                <a:srgbClr val="888888"/>
              </a:buClr>
              <a:buFont typeface="Calibri"/>
              <a:buNone/>
              <a:defRPr/>
            </a:lvl4pPr>
            <a:lvl5pPr marL="1828800" marR="0" indent="0" algn="ctr" rtl="0">
              <a:spcBef>
                <a:spcPts val="400"/>
              </a:spcBef>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pic>
        <p:nvPicPr>
          <p:cNvPr id="20" name="Shape 20"/>
          <p:cNvPicPr preferRelativeResize="0"/>
          <p:nvPr/>
        </p:nvPicPr>
        <p:blipFill rotWithShape="1">
          <a:blip r:embed="rId2">
            <a:alphaModFix/>
          </a:blip>
          <a:srcRect/>
          <a:stretch/>
        </p:blipFill>
        <p:spPr>
          <a:xfrm>
            <a:off x="457200" y="274637"/>
            <a:ext cx="1988395" cy="95633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2590800" y="274637"/>
            <a:ext cx="6095998" cy="956334"/>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457200" y="1722711"/>
            <a:ext cx="8229600" cy="440345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cxnSp>
        <p:nvCxnSpPr>
          <p:cNvPr id="27" name="Shape 27"/>
          <p:cNvCxnSpPr/>
          <p:nvPr/>
        </p:nvCxnSpPr>
        <p:spPr>
          <a:xfrm>
            <a:off x="457200" y="1547517"/>
            <a:ext cx="8229598" cy="0"/>
          </a:xfrm>
          <a:prstGeom prst="straightConnector1">
            <a:avLst/>
          </a:prstGeom>
          <a:noFill/>
          <a:ln w="12700" cap="flat">
            <a:solidFill>
              <a:srgbClr val="001E60"/>
            </a:solidFill>
            <a:prstDash val="dot"/>
            <a:round/>
            <a:headEnd type="none" w="med" len="med"/>
            <a:tailEnd type="none" w="med" len="med"/>
          </a:ln>
        </p:spPr>
      </p:cxnSp>
      <p:cxnSp>
        <p:nvCxnSpPr>
          <p:cNvPr id="28" name="Shape 28"/>
          <p:cNvCxnSpPr/>
          <p:nvPr/>
        </p:nvCxnSpPr>
        <p:spPr>
          <a:xfrm>
            <a:off x="457200" y="1443545"/>
            <a:ext cx="8229598" cy="0"/>
          </a:xfrm>
          <a:prstGeom prst="straightConnector1">
            <a:avLst/>
          </a:prstGeom>
          <a:noFill/>
          <a:ln w="12700" cap="flat">
            <a:solidFill>
              <a:srgbClr val="001E60"/>
            </a:solidFill>
            <a:prstDash val="solid"/>
            <a:round/>
            <a:headEnd type="none" w="med" len="med"/>
            <a:tailEnd type="none" w="med" len="med"/>
          </a:ln>
        </p:spPr>
      </p:cxnSp>
      <p:pic>
        <p:nvPicPr>
          <p:cNvPr id="29" name="Shape 29"/>
          <p:cNvPicPr preferRelativeResize="0"/>
          <p:nvPr/>
        </p:nvPicPr>
        <p:blipFill rotWithShape="1">
          <a:blip r:embed="rId2">
            <a:alphaModFix/>
          </a:blip>
          <a:srcRect/>
          <a:stretch/>
        </p:blipFill>
        <p:spPr>
          <a:xfrm>
            <a:off x="457200" y="274637"/>
            <a:ext cx="1988395" cy="95633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Blank">
    <p:spTree>
      <p:nvGrpSpPr>
        <p:cNvPr id="1" name="Shape 100"/>
        <p:cNvGrpSpPr/>
        <p:nvPr/>
      </p:nvGrpSpPr>
      <p:grpSpPr>
        <a:xfrm>
          <a:off x="0" y="0"/>
          <a:ext cx="0" cy="0"/>
          <a:chOff x="0" y="0"/>
          <a:chExt cx="0" cy="0"/>
        </a:xfrm>
      </p:grpSpPr>
      <p:sp>
        <p:nvSpPr>
          <p:cNvPr id="101" name="Shape 10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102" name="Shape 10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103" name="Shape 10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106" name="Shape 106"/>
          <p:cNvSpPr txBox="1">
            <a:spLocks noGrp="1"/>
          </p:cNvSpPr>
          <p:nvPr>
            <p:ph type="title"/>
          </p:nvPr>
        </p:nvSpPr>
        <p:spPr>
          <a:xfrm>
            <a:off x="270052" y="455241"/>
            <a:ext cx="6147690" cy="583802"/>
          </a:xfrm>
          <a:prstGeom prst="rect">
            <a:avLst/>
          </a:prstGeom>
          <a:noFill/>
          <a:ln>
            <a:noFill/>
          </a:ln>
        </p:spPr>
        <p:txBody>
          <a:bodyPr lIns="91425" tIns="91425" rIns="91425" bIns="91425" anchor="ctr" anchorCtr="0"/>
          <a:lstStyle>
            <a:lvl1pPr algn="l" rtl="0">
              <a:lnSpc>
                <a:spcPct val="80000"/>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68" name="Shape 6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69" name="Shape 6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Thursday, March 05, 2015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6720C60-6D12-43C2-BD8E-F2ABAE591F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2590800" y="274637"/>
            <a:ext cx="6095998" cy="956334"/>
          </a:xfrm>
          <a:prstGeom prst="rect">
            <a:avLst/>
          </a:prstGeom>
          <a:noFill/>
          <a:ln>
            <a:noFill/>
          </a:ln>
        </p:spPr>
        <p:txBody>
          <a:bodyPr lIns="91425" tIns="91425" rIns="91425" bIns="91425" anchor="ctr" anchorCtr="0"/>
          <a:lstStyle>
            <a:lvl1pPr marL="0" marR="0" indent="0" algn="ctr" rtl="0">
              <a:lnSpc>
                <a:spcPct val="80000"/>
              </a:lnSpc>
              <a:spcBef>
                <a:spcPts val="0"/>
              </a:spcBef>
              <a:buClr>
                <a:srgbClr val="001E60"/>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a:lvl1pPr>
            <a:lvl2pPr marL="742950" marR="0" indent="-107950" algn="l" rtl="0">
              <a:spcBef>
                <a:spcPts val="560"/>
              </a:spcBef>
              <a:buClr>
                <a:schemeClr val="dk1"/>
              </a:buClr>
              <a:buFont typeface="Calibri"/>
              <a:buChar char="–"/>
              <a:defRPr/>
            </a:lvl2pPr>
            <a:lvl3pPr marL="1143000" marR="0" indent="-76200" algn="l" rtl="0">
              <a:spcBef>
                <a:spcPts val="480"/>
              </a:spcBef>
              <a:buClr>
                <a:schemeClr val="dk1"/>
              </a:buClr>
              <a:buFont typeface="Calibri"/>
              <a:buChar char="•"/>
              <a:defRPr/>
            </a:lvl3pPr>
            <a:lvl4pPr marL="1600200" marR="0" indent="-101600" algn="l" rtl="0">
              <a:spcBef>
                <a:spcPts val="400"/>
              </a:spcBef>
              <a:buClr>
                <a:schemeClr val="dk1"/>
              </a:buClr>
              <a:buFont typeface="Calibri"/>
              <a:buChar char="–"/>
              <a:defRPr/>
            </a:lvl4pPr>
            <a:lvl5pPr marL="2057400" marR="0" indent="-101600" algn="l" rtl="0">
              <a:spcBef>
                <a:spcPts val="40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rtl val="0"/>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rtl val="0"/>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rtl val="0"/>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81" r:id="rId4"/>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www.fireupyourfeet.or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p:cNvPicPr preferRelativeResize="0"/>
          <p:nvPr/>
        </p:nvPicPr>
        <p:blipFill rotWithShape="1">
          <a:blip r:embed="rId3"/>
          <a:srcRect l="8659" r="9544"/>
          <a:stretch/>
        </p:blipFill>
        <p:spPr>
          <a:xfrm>
            <a:off x="0" y="0"/>
            <a:ext cx="9144000" cy="6858000"/>
          </a:xfrm>
          <a:prstGeom prst="rect">
            <a:avLst/>
          </a:prstGeom>
          <a:noFill/>
          <a:ln>
            <a:noFill/>
          </a:ln>
        </p:spPr>
      </p:pic>
      <p:sp>
        <p:nvSpPr>
          <p:cNvPr id="110" name="Shape 110"/>
          <p:cNvSpPr txBox="1"/>
          <p:nvPr/>
        </p:nvSpPr>
        <p:spPr>
          <a:xfrm>
            <a:off x="1600200" y="4267200"/>
            <a:ext cx="7315200" cy="1804705"/>
          </a:xfrm>
          <a:prstGeom prst="roundRect">
            <a:avLst/>
          </a:prstGeom>
          <a:ln w="57150"/>
        </p:spPr>
        <p:style>
          <a:lnRef idx="2">
            <a:schemeClr val="accent6"/>
          </a:lnRef>
          <a:fillRef idx="1">
            <a:schemeClr val="lt1"/>
          </a:fillRef>
          <a:effectRef idx="0">
            <a:schemeClr val="accent6"/>
          </a:effectRef>
          <a:fontRef idx="minor">
            <a:schemeClr val="dk1"/>
          </a:fontRef>
        </p:style>
        <p:txBody>
          <a:bodyPr wrap="square" lIns="91425" tIns="45700" rIns="91425" bIns="45700" anchor="t" anchorCtr="0">
            <a:spAutoFit/>
          </a:bodyPr>
          <a:lstStyle/>
          <a:p>
            <a:pPr marL="50800" indent="-50800" algn="ctr">
              <a:buSzPct val="25000"/>
            </a:pPr>
            <a:r>
              <a:rPr lang="en-US" sz="2000" b="1" kern="0" dirty="0">
                <a:solidFill>
                  <a:srgbClr val="000000"/>
                </a:solidFill>
                <a:latin typeface="Calibri"/>
                <a:ea typeface="Calibri"/>
                <a:cs typeface="Calibri"/>
                <a:sym typeface="Calibri"/>
                <a:rtl val="0"/>
              </a:rPr>
              <a:t>Learning Forum: Fire Up Your Feet </a:t>
            </a:r>
            <a:r>
              <a:rPr lang="en-US" sz="2000" b="1" kern="0" dirty="0" smtClean="0">
                <a:solidFill>
                  <a:srgbClr val="000000"/>
                </a:solidFill>
                <a:latin typeface="Calibri"/>
                <a:ea typeface="Calibri"/>
                <a:cs typeface="Calibri"/>
                <a:sym typeface="Calibri"/>
                <a:rtl val="0"/>
              </a:rPr>
              <a:t>Spring Activity Challenge</a:t>
            </a:r>
            <a:endParaRPr lang="en-US" sz="2000" b="1" kern="0" dirty="0">
              <a:solidFill>
                <a:srgbClr val="000000"/>
              </a:solidFill>
              <a:latin typeface="Calibri"/>
              <a:ea typeface="Calibri"/>
              <a:cs typeface="Calibri"/>
              <a:sym typeface="Calibri"/>
              <a:rtl val="0"/>
            </a:endParaRPr>
          </a:p>
          <a:p>
            <a:pPr algn="ctr"/>
            <a:r>
              <a:rPr lang="en-US" sz="1600" kern="0" dirty="0" smtClean="0">
                <a:solidFill>
                  <a:srgbClr val="000000"/>
                </a:solidFill>
                <a:latin typeface="Calibri" panose="020F0502020204030204" pitchFamily="34" charset="0"/>
                <a:ea typeface="Calibri"/>
                <a:cs typeface="Calibri"/>
                <a:sym typeface="Calibri"/>
                <a:rtl val="0"/>
              </a:rPr>
              <a:t>Sophia Mellow, Program Manager</a:t>
            </a:r>
            <a:br>
              <a:rPr lang="en-US" sz="1600" kern="0" dirty="0" smtClean="0">
                <a:solidFill>
                  <a:srgbClr val="000000"/>
                </a:solidFill>
                <a:latin typeface="Calibri" panose="020F0502020204030204" pitchFamily="34" charset="0"/>
                <a:ea typeface="Calibri"/>
                <a:cs typeface="Calibri"/>
                <a:sym typeface="Calibri"/>
                <a:rtl val="0"/>
              </a:rPr>
            </a:br>
            <a:r>
              <a:rPr lang="en-US" sz="1600" kern="0" dirty="0" smtClean="0">
                <a:solidFill>
                  <a:srgbClr val="000000"/>
                </a:solidFill>
                <a:latin typeface="Calibri" panose="020F0502020204030204" pitchFamily="34" charset="0"/>
                <a:ea typeface="Calibri"/>
                <a:cs typeface="Calibri"/>
                <a:sym typeface="Calibri"/>
                <a:rtl val="0"/>
              </a:rPr>
              <a:t>Fire Up Your Feet,  </a:t>
            </a:r>
            <a:r>
              <a:rPr lang="en-US" sz="1600" kern="0" dirty="0">
                <a:solidFill>
                  <a:srgbClr val="000000"/>
                </a:solidFill>
                <a:latin typeface="Calibri" panose="020F0502020204030204" pitchFamily="34" charset="0"/>
                <a:ea typeface="Calibri"/>
                <a:cs typeface="Calibri"/>
                <a:sym typeface="Calibri"/>
                <a:rtl val="0"/>
              </a:rPr>
              <a:t>Safe Routes to School National </a:t>
            </a:r>
            <a:r>
              <a:rPr lang="en-US" sz="1600" kern="0" dirty="0" smtClean="0">
                <a:solidFill>
                  <a:srgbClr val="000000"/>
                </a:solidFill>
                <a:latin typeface="Calibri" panose="020F0502020204030204" pitchFamily="34" charset="0"/>
                <a:ea typeface="Calibri"/>
                <a:cs typeface="Calibri"/>
                <a:sym typeface="Calibri"/>
                <a:rtl val="0"/>
              </a:rPr>
              <a:t>Partnership </a:t>
            </a:r>
          </a:p>
          <a:p>
            <a:pPr algn="ctr"/>
            <a:endParaRPr lang="en-US" sz="1600" kern="0" dirty="0">
              <a:solidFill>
                <a:srgbClr val="000000"/>
              </a:solidFill>
              <a:latin typeface="Calibri" panose="020F0502020204030204" pitchFamily="34" charset="0"/>
              <a:cs typeface="Arial"/>
              <a:sym typeface="Arial"/>
              <a:rtl val="0"/>
            </a:endParaRPr>
          </a:p>
          <a:p>
            <a:pPr algn="ctr"/>
            <a:endParaRPr lang="en-US" sz="1600" kern="0" dirty="0">
              <a:solidFill>
                <a:srgbClr val="000000"/>
              </a:solidFill>
              <a:latin typeface="Calibri" panose="020F0502020204030204" pitchFamily="34" charset="0"/>
              <a:cs typeface="Arial"/>
              <a:sym typeface="Arial"/>
              <a:rtl val="0"/>
            </a:endParaRPr>
          </a:p>
          <a:p>
            <a:pPr algn="ctr"/>
            <a:endParaRPr lang="en-US" sz="1600" kern="0" dirty="0" smtClean="0">
              <a:solidFill>
                <a:srgbClr val="000000"/>
              </a:solidFill>
              <a:latin typeface="Calibri"/>
              <a:ea typeface="Calibri"/>
              <a:cs typeface="Calibri"/>
              <a:sym typeface="Calibri"/>
              <a:rtl val="0"/>
            </a:endParaRPr>
          </a:p>
        </p:txBody>
      </p:sp>
      <p:pic>
        <p:nvPicPr>
          <p:cNvPr id="112" name="Shape 112"/>
          <p:cNvPicPr preferRelativeResize="0"/>
          <p:nvPr/>
        </p:nvPicPr>
        <p:blipFill>
          <a:blip r:embed="rId4">
            <a:alphaModFix/>
          </a:blip>
          <a:stretch>
            <a:fillRect/>
          </a:stretch>
        </p:blipFill>
        <p:spPr>
          <a:xfrm>
            <a:off x="3986304" y="5328636"/>
            <a:ext cx="2953910" cy="420073"/>
          </a:xfrm>
          <a:prstGeom prst="rect">
            <a:avLst/>
          </a:prstGeom>
          <a:noFill/>
          <a:ln>
            <a:noFill/>
          </a:ln>
        </p:spPr>
      </p:pic>
      <p:pic>
        <p:nvPicPr>
          <p:cNvPr id="7" name="Shape 183"/>
          <p:cNvPicPr preferRelativeResize="0"/>
          <p:nvPr/>
        </p:nvPicPr>
        <p:blipFill rotWithShape="1">
          <a:blip r:embed="rId5">
            <a:alphaModFix/>
          </a:blip>
          <a:srcRect/>
          <a:stretch/>
        </p:blipFill>
        <p:spPr>
          <a:xfrm>
            <a:off x="7543800" y="5215859"/>
            <a:ext cx="1171597" cy="727741"/>
          </a:xfrm>
          <a:prstGeom prst="rect">
            <a:avLst/>
          </a:prstGeom>
          <a:noFill/>
          <a:ln>
            <a:noFill/>
          </a:ln>
        </p:spPr>
      </p:pic>
      <p:pic>
        <p:nvPicPr>
          <p:cNvPr id="109" name="Shape 109"/>
          <p:cNvPicPr preferRelativeResize="0"/>
          <p:nvPr/>
        </p:nvPicPr>
        <p:blipFill rotWithShape="1">
          <a:blip r:embed="rId6">
            <a:alphaModFix/>
          </a:blip>
          <a:srcRect/>
          <a:stretch/>
        </p:blipFill>
        <p:spPr>
          <a:xfrm>
            <a:off x="1905000" y="5284442"/>
            <a:ext cx="1447800" cy="696330"/>
          </a:xfrm>
          <a:prstGeom prst="rect">
            <a:avLst/>
          </a:prstGeom>
          <a:noFill/>
          <a:ln>
            <a:noFill/>
          </a:ln>
        </p:spPr>
      </p:pic>
      <p:pic>
        <p:nvPicPr>
          <p:cNvPr id="8" name="Picture 3" descr="FireUpYourFeetLogo.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0"/>
            <a:ext cx="102631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41159924"/>
              </p:ext>
            </p:extLst>
          </p:nvPr>
        </p:nvGraphicFramePr>
        <p:xfrm>
          <a:off x="1259201" y="1343876"/>
          <a:ext cx="6615952" cy="4044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a:grpSpLocks/>
          </p:cNvGrpSpPr>
          <p:nvPr/>
        </p:nvGrpSpPr>
        <p:grpSpPr bwMode="auto">
          <a:xfrm>
            <a:off x="1387475" y="5622925"/>
            <a:ext cx="6400800" cy="1082675"/>
            <a:chOff x="2085640" y="-963003"/>
            <a:chExt cx="4286919" cy="2824680"/>
          </a:xfrm>
        </p:grpSpPr>
        <p:sp>
          <p:nvSpPr>
            <p:cNvPr id="5" name="Rectangle 4"/>
            <p:cNvSpPr/>
            <p:nvPr/>
          </p:nvSpPr>
          <p:spPr>
            <a:xfrm>
              <a:off x="2085640" y="-710357"/>
              <a:ext cx="4286919" cy="2572034"/>
            </a:xfrm>
            <a:prstGeom prst="rect">
              <a:avLst/>
            </a:prstGeom>
            <a:ln>
              <a:noFill/>
            </a:ln>
          </p:spPr>
          <p:style>
            <a:lnRef idx="2">
              <a:schemeClr val="accent5"/>
            </a:lnRef>
            <a:fillRef idx="1">
              <a:schemeClr val="lt1"/>
            </a:fillRef>
            <a:effectRef idx="0">
              <a:schemeClr val="accent5"/>
            </a:effectRef>
            <a:fontRef idx="minor">
              <a:schemeClr val="dk1"/>
            </a:fontRef>
          </p:style>
        </p:sp>
        <p:sp>
          <p:nvSpPr>
            <p:cNvPr id="6" name="Rectangle 5"/>
            <p:cNvSpPr/>
            <p:nvPr/>
          </p:nvSpPr>
          <p:spPr>
            <a:xfrm>
              <a:off x="2085640" y="-963003"/>
              <a:ext cx="4286919" cy="2572031"/>
            </a:xfrm>
            <a:prstGeom prst="rect">
              <a:avLst/>
            </a:prstGeom>
            <a:ln>
              <a:noFill/>
            </a:ln>
          </p:spPr>
          <p:style>
            <a:lnRef idx="2">
              <a:schemeClr val="accent5"/>
            </a:lnRef>
            <a:fillRef idx="1">
              <a:schemeClr val="lt1"/>
            </a:fillRef>
            <a:effectRef idx="0">
              <a:schemeClr val="accent5"/>
            </a:effectRef>
            <a:fontRef idx="minor">
              <a:schemeClr val="dk1"/>
            </a:fontRef>
          </p:style>
          <p:txBody>
            <a:bodyPr lIns="152400" tIns="152400" rIns="152400" bIns="152400" spcCol="1270" anchor="ctr"/>
            <a:lstStyle/>
            <a:p>
              <a:pPr algn="ctr" defTabSz="1681810" fontAlgn="base">
                <a:lnSpc>
                  <a:spcPct val="90000"/>
                </a:lnSpc>
                <a:spcBef>
                  <a:spcPct val="0"/>
                </a:spcBef>
                <a:spcAft>
                  <a:spcPct val="35000"/>
                </a:spcAft>
                <a:defRPr/>
              </a:pPr>
              <a:r>
                <a:rPr lang="en-US" sz="2400" b="1" dirty="0" smtClean="0">
                  <a:solidFill>
                    <a:srgbClr val="FFFFFF">
                      <a:lumMod val="50000"/>
                    </a:srgbClr>
                  </a:solidFill>
                  <a:latin typeface="Calibri" panose="020F0502020204030204" pitchFamily="34" charset="0"/>
                  <a:sym typeface="Arial"/>
                  <a:rtl val="0"/>
                </a:rPr>
                <a:t>Our opportunity: </a:t>
              </a:r>
              <a:r>
                <a:rPr lang="en-US" sz="2400" b="1" dirty="0" smtClean="0">
                  <a:solidFill>
                    <a:srgbClr val="F79646"/>
                  </a:solidFill>
                  <a:latin typeface="Calibri" panose="020F0502020204030204" pitchFamily="34" charset="0"/>
                  <a:sym typeface="Arial"/>
                  <a:rtl val="0"/>
                </a:rPr>
                <a:t>13,000 schools </a:t>
              </a:r>
              <a:r>
                <a:rPr lang="en-US" sz="2400" b="1" dirty="0" smtClean="0">
                  <a:solidFill>
                    <a:srgbClr val="FFFFFF">
                      <a:lumMod val="50000"/>
                    </a:srgbClr>
                  </a:solidFill>
                  <a:latin typeface="Calibri" panose="020F0502020204030204" pitchFamily="34" charset="0"/>
                  <a:sym typeface="Arial"/>
                  <a:rtl val="0"/>
                </a:rPr>
                <a:t>in</a:t>
              </a:r>
              <a:endParaRPr lang="en-US" sz="2400" b="1" dirty="0" smtClean="0">
                <a:solidFill>
                  <a:srgbClr val="F79646"/>
                </a:solidFill>
                <a:latin typeface="Calibri" panose="020F0502020204030204" pitchFamily="34" charset="0"/>
                <a:sym typeface="Arial"/>
                <a:rtl val="0"/>
              </a:endParaRPr>
            </a:p>
            <a:p>
              <a:pPr algn="ctr" defTabSz="1681810" fontAlgn="base">
                <a:lnSpc>
                  <a:spcPct val="90000"/>
                </a:lnSpc>
                <a:spcBef>
                  <a:spcPct val="0"/>
                </a:spcBef>
                <a:spcAft>
                  <a:spcPct val="35000"/>
                </a:spcAft>
                <a:defRPr/>
              </a:pPr>
              <a:r>
                <a:rPr lang="en-US" sz="2400" b="1" dirty="0" smtClean="0">
                  <a:solidFill>
                    <a:srgbClr val="F79646"/>
                  </a:solidFill>
                  <a:latin typeface="Calibri" panose="020F0502020204030204" pitchFamily="34" charset="0"/>
                  <a:sym typeface="Arial"/>
                  <a:rtl val="0"/>
                </a:rPr>
                <a:t>750 districts </a:t>
              </a:r>
              <a:r>
                <a:rPr lang="en-US" sz="2400" b="1" dirty="0" smtClean="0">
                  <a:solidFill>
                    <a:srgbClr val="FFFFFF">
                      <a:lumMod val="50000"/>
                    </a:srgbClr>
                  </a:solidFill>
                  <a:latin typeface="Calibri" panose="020F0502020204030204" pitchFamily="34" charset="0"/>
                  <a:sym typeface="Arial"/>
                  <a:rtl val="0"/>
                </a:rPr>
                <a:t>within</a:t>
              </a:r>
              <a:r>
                <a:rPr lang="en-US" sz="2400" b="1" dirty="0" smtClean="0">
                  <a:solidFill>
                    <a:prstClr val="white">
                      <a:lumMod val="50000"/>
                    </a:prstClr>
                  </a:solidFill>
                  <a:latin typeface="Calibri" panose="020F0502020204030204" pitchFamily="34" charset="0"/>
                  <a:sym typeface="Arial"/>
                  <a:rtl val="0"/>
                </a:rPr>
                <a:t> our service areas</a:t>
              </a:r>
              <a:endParaRPr lang="en-US" sz="2400" b="1" dirty="0">
                <a:solidFill>
                  <a:srgbClr val="F79646"/>
                </a:solidFill>
                <a:latin typeface="Calibri" panose="020F0502020204030204" pitchFamily="34" charset="0"/>
                <a:sym typeface="Arial"/>
                <a:rtl val="0"/>
              </a:endParaRPr>
            </a:p>
          </p:txBody>
        </p:sp>
      </p:grpSp>
      <p:sp>
        <p:nvSpPr>
          <p:cNvPr id="11" name="Shape 118"/>
          <p:cNvSpPr txBox="1">
            <a:spLocks/>
          </p:cNvSpPr>
          <p:nvPr/>
        </p:nvSpPr>
        <p:spPr>
          <a:xfrm>
            <a:off x="457200" y="381000"/>
            <a:ext cx="7571564" cy="546584"/>
          </a:xfrm>
          <a:prstGeom prst="rect">
            <a:avLst/>
          </a:prstGeom>
          <a:noFill/>
          <a:ln>
            <a:noFill/>
          </a:ln>
        </p:spPr>
        <p:txBody>
          <a:bodyPr wrap="square" lIns="91425" tIns="45700" rIns="91425" bIns="45700" anchor="ctr" anchorCtr="0">
            <a:spAutoFit/>
          </a:bodyPr>
          <a:lstStyle>
            <a:defPPr marR="0" algn="l" rtl="0">
              <a:lnSpc>
                <a:spcPct val="100000"/>
              </a:lnSpc>
              <a:spcBef>
                <a:spcPts val="0"/>
              </a:spcBef>
              <a:spcAft>
                <a:spcPts val="0"/>
              </a:spcAft>
            </a:defPPr>
            <a:lvl1pPr marL="0" marR="0" indent="0" algn="l" rtl="0">
              <a:lnSpc>
                <a:spcPct val="80000"/>
              </a:lnSpc>
              <a:spcBef>
                <a:spcPts val="0"/>
              </a:spcBef>
              <a:spcAft>
                <a:spcPts val="0"/>
              </a:spcAft>
              <a:buClr>
                <a:srgbClr val="001E60"/>
              </a:buClr>
              <a:buFont typeface="Arial"/>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buSzPct val="25000"/>
            </a:pPr>
            <a:r>
              <a:rPr lang="en-US" sz="3600" kern="0" dirty="0" smtClean="0">
                <a:solidFill>
                  <a:srgbClr val="001E60"/>
                </a:solidFill>
                <a:effectLst>
                  <a:outerShdw blurRad="38100" dist="38100" dir="2700000" algn="tl">
                    <a:srgbClr val="000000">
                      <a:alpha val="43137"/>
                    </a:srgbClr>
                  </a:outerShdw>
                </a:effectLst>
                <a:latin typeface="Calibri" panose="020F0502020204030204" pitchFamily="34" charset="0"/>
              </a:rPr>
              <a:t>Why Schools?</a:t>
            </a:r>
            <a:endParaRPr lang="en-US" sz="3600" kern="0" dirty="0">
              <a:solidFill>
                <a:srgbClr val="001E60"/>
              </a:solidFill>
              <a:effectLst>
                <a:outerShdw blurRad="38100" dist="38100" dir="2700000" algn="tl">
                  <a:srgbClr val="000000">
                    <a:alpha val="43137"/>
                  </a:srgbClr>
                </a:outerShdw>
              </a:effectLst>
              <a:latin typeface="Calibri" panose="020F0502020204030204" pitchFamily="34" charset="0"/>
            </a:endParaRPr>
          </a:p>
        </p:txBody>
      </p:sp>
      <p:pic>
        <p:nvPicPr>
          <p:cNvPr id="8" name="Picture 7" descr="FireUpYourFeetLogo.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89283" y="-1"/>
            <a:ext cx="1026117" cy="1600200"/>
          </a:xfrm>
          <a:prstGeom prst="rect">
            <a:avLst/>
          </a:prstGeom>
        </p:spPr>
      </p:pic>
    </p:spTree>
    <p:extLst>
      <p:ext uri="{BB962C8B-B14F-4D97-AF65-F5344CB8AC3E}">
        <p14:creationId xmlns:p14="http://schemas.microsoft.com/office/powerpoint/2010/main" val="719757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l="-4000" r="-4000"/>
          </a:stretch>
        </a:blipFill>
        <a:effectLst/>
      </p:bgPr>
    </p:bg>
    <p:spTree>
      <p:nvGrpSpPr>
        <p:cNvPr id="1" name="Shape 166"/>
        <p:cNvGrpSpPr/>
        <p:nvPr/>
      </p:nvGrpSpPr>
      <p:grpSpPr>
        <a:xfrm>
          <a:off x="0" y="0"/>
          <a:ext cx="0" cy="0"/>
          <a:chOff x="0" y="0"/>
          <a:chExt cx="0" cy="0"/>
        </a:xfrm>
      </p:grpSpPr>
      <p:sp>
        <p:nvSpPr>
          <p:cNvPr id="5" name="Rounded Rectangle 4"/>
          <p:cNvSpPr/>
          <p:nvPr/>
        </p:nvSpPr>
        <p:spPr>
          <a:xfrm>
            <a:off x="1918445" y="2438400"/>
            <a:ext cx="5549153" cy="2730326"/>
          </a:xfrm>
          <a:prstGeom prst="roundRect">
            <a:avLst/>
          </a:prstGeom>
          <a:solidFill>
            <a:schemeClr val="bg1">
              <a:alpha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lvl="1">
              <a:buClr>
                <a:srgbClr val="FFFFFF"/>
              </a:buClr>
              <a:buSzPct val="82142"/>
            </a:pPr>
            <a:endParaRPr lang="en-US" sz="2400" kern="0" dirty="0">
              <a:solidFill>
                <a:srgbClr val="000000"/>
              </a:solidFill>
              <a:latin typeface="Calibri"/>
              <a:ea typeface="Calibri"/>
              <a:cs typeface="Calibri"/>
              <a:sym typeface="Calibri"/>
              <a:rtl val="0"/>
            </a:endParaRPr>
          </a:p>
        </p:txBody>
      </p:sp>
      <p:sp>
        <p:nvSpPr>
          <p:cNvPr id="6" name="Shape 128"/>
          <p:cNvSpPr txBox="1"/>
          <p:nvPr/>
        </p:nvSpPr>
        <p:spPr>
          <a:xfrm>
            <a:off x="2039468" y="2649421"/>
            <a:ext cx="5307106" cy="2308284"/>
          </a:xfrm>
          <a:prstGeom prst="rect">
            <a:avLst/>
          </a:prstGeom>
          <a:noFill/>
          <a:ln>
            <a:noFill/>
          </a:ln>
        </p:spPr>
        <p:txBody>
          <a:bodyPr wrap="square" lIns="91425" tIns="45700" rIns="91425" bIns="45700" anchor="t" anchorCtr="0">
            <a:spAutoFit/>
          </a:bodyPr>
          <a:lstStyle/>
          <a:p>
            <a:pPr algn="ctr">
              <a:buSzPct val="25000"/>
            </a:pPr>
            <a:r>
              <a:rPr lang="en-US" sz="4800" b="1" kern="0" dirty="0" smtClean="0">
                <a:solidFill>
                  <a:srgbClr val="F79646">
                    <a:lumMod val="75000"/>
                  </a:srgbClr>
                </a:solidFill>
                <a:effectLst>
                  <a:outerShdw blurRad="38100" dist="38100" dir="2700000" algn="tl">
                    <a:srgbClr val="000000">
                      <a:alpha val="43137"/>
                    </a:srgbClr>
                  </a:outerShdw>
                </a:effectLst>
                <a:latin typeface="Calibri" panose="020F0502020204030204" pitchFamily="34" charset="0"/>
                <a:ea typeface="Calibri"/>
                <a:cs typeface="Calibri"/>
                <a:sym typeface="Calibri"/>
                <a:rtl val="0"/>
              </a:rPr>
              <a:t>Let’s Get Tracking </a:t>
            </a:r>
            <a:br>
              <a:rPr lang="en-US" sz="4800" b="1" kern="0" dirty="0" smtClean="0">
                <a:solidFill>
                  <a:srgbClr val="F79646">
                    <a:lumMod val="75000"/>
                  </a:srgbClr>
                </a:solidFill>
                <a:effectLst>
                  <a:outerShdw blurRad="38100" dist="38100" dir="2700000" algn="tl">
                    <a:srgbClr val="000000">
                      <a:alpha val="43137"/>
                    </a:srgbClr>
                  </a:outerShdw>
                </a:effectLst>
                <a:latin typeface="Calibri" panose="020F0502020204030204" pitchFamily="34" charset="0"/>
                <a:ea typeface="Calibri"/>
                <a:cs typeface="Calibri"/>
                <a:sym typeface="Calibri"/>
                <a:rtl val="0"/>
              </a:rPr>
            </a:br>
            <a:r>
              <a:rPr lang="en-US" sz="4800" b="1" kern="0" dirty="0" smtClean="0">
                <a:solidFill>
                  <a:srgbClr val="F79646">
                    <a:lumMod val="75000"/>
                  </a:srgbClr>
                </a:solidFill>
                <a:effectLst>
                  <a:outerShdw blurRad="38100" dist="38100" dir="2700000" algn="tl">
                    <a:srgbClr val="000000">
                      <a:alpha val="43137"/>
                    </a:srgbClr>
                  </a:outerShdw>
                </a:effectLst>
                <a:latin typeface="Calibri" panose="020F0502020204030204" pitchFamily="34" charset="0"/>
                <a:ea typeface="Calibri"/>
                <a:cs typeface="Calibri"/>
                <a:sym typeface="Calibri"/>
                <a:rtl val="0"/>
              </a:rPr>
              <a:t>and ready for the Spring Challenge!</a:t>
            </a:r>
            <a:endParaRPr lang="en-US" sz="4800" kern="0" dirty="0">
              <a:solidFill>
                <a:srgbClr val="000000"/>
              </a:solidFill>
              <a:effectLst>
                <a:outerShdw blurRad="38100" dist="38100" dir="2700000" algn="tl">
                  <a:srgbClr val="000000">
                    <a:alpha val="43137"/>
                  </a:srgbClr>
                </a:outerShdw>
              </a:effectLst>
              <a:latin typeface="Calibri" panose="020F0502020204030204" pitchFamily="34" charset="0"/>
              <a:ea typeface="Calibri"/>
              <a:cs typeface="Calibri"/>
              <a:sym typeface="Calibri"/>
              <a:rtl val="0"/>
            </a:endParaRPr>
          </a:p>
        </p:txBody>
      </p:sp>
      <p:pic>
        <p:nvPicPr>
          <p:cNvPr id="7" name="Picture 3" descr="FireUpYourFeetLog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0"/>
            <a:ext cx="102631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G2827.jpg"/>
          <p:cNvPicPr>
            <a:picLocks noChangeAspect="1"/>
          </p:cNvPicPr>
          <p:nvPr/>
        </p:nvPicPr>
        <p:blipFill rotWithShape="1">
          <a:blip r:embed="rId3">
            <a:extLst>
              <a:ext uri="{28A0092B-C50C-407E-A947-70E740481C1C}">
                <a14:useLocalDpi xmlns:a14="http://schemas.microsoft.com/office/drawing/2010/main" val="0"/>
              </a:ext>
            </a:extLst>
          </a:blip>
          <a:srcRect l="9310" t="17432" r="7458"/>
          <a:stretch/>
        </p:blipFill>
        <p:spPr bwMode="auto">
          <a:xfrm>
            <a:off x="0" y="1"/>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1752600" y="3657600"/>
            <a:ext cx="6934200" cy="2895600"/>
          </a:xfrm>
          <a:prstGeom prst="roundRect">
            <a:avLst/>
          </a:prstGeom>
          <a:solidFill>
            <a:srgbClr val="FFFFFF">
              <a:alpha val="85882"/>
            </a:srgbClr>
          </a:solidFill>
          <a:ln w="76200"/>
        </p:spPr>
        <p:style>
          <a:lnRef idx="2">
            <a:schemeClr val="accent6"/>
          </a:lnRef>
          <a:fillRef idx="1">
            <a:schemeClr val="lt1"/>
          </a:fillRef>
          <a:effectRef idx="0">
            <a:schemeClr val="accent6"/>
          </a:effectRef>
          <a:fontRef idx="minor">
            <a:schemeClr val="dk1"/>
          </a:fontRef>
        </p:style>
        <p:txBody>
          <a:bodyPr anchor="ctr"/>
          <a:lstStyle/>
          <a:p>
            <a:pPr marL="0" lvl="1">
              <a:buClr>
                <a:srgbClr val="FFFFFF"/>
              </a:buClr>
              <a:buSzPct val="82142"/>
            </a:pPr>
            <a:r>
              <a:rPr lang="en-US" sz="2400" b="1" kern="0" dirty="0" smtClean="0">
                <a:solidFill>
                  <a:srgbClr val="000000"/>
                </a:solidFill>
                <a:latin typeface="Calibri" panose="020F0502020204030204" pitchFamily="34" charset="0"/>
                <a:ea typeface="Calibri"/>
                <a:cs typeface="Calibri"/>
                <a:sym typeface="Calibri"/>
                <a:rtl val="0"/>
              </a:rPr>
              <a:t>$6,000 </a:t>
            </a:r>
            <a:r>
              <a:rPr lang="en-US" sz="2400" kern="0" dirty="0" smtClean="0">
                <a:solidFill>
                  <a:srgbClr val="000000"/>
                </a:solidFill>
                <a:latin typeface="Calibri" panose="020F0502020204030204" pitchFamily="34" charset="0"/>
                <a:ea typeface="Calibri"/>
                <a:cs typeface="Calibri"/>
                <a:sym typeface="Calibri"/>
                <a:rtl val="0"/>
              </a:rPr>
              <a:t>available in 2015 Spring Challenge </a:t>
            </a:r>
            <a:r>
              <a:rPr lang="en-US" sz="2400" kern="0" dirty="0">
                <a:solidFill>
                  <a:srgbClr val="000000"/>
                </a:solidFill>
                <a:latin typeface="Calibri" panose="020F0502020204030204" pitchFamily="34" charset="0"/>
                <a:ea typeface="Calibri"/>
                <a:cs typeface="Calibri"/>
                <a:sym typeface="Calibri"/>
                <a:rtl val="0"/>
              </a:rPr>
              <a:t>A</a:t>
            </a:r>
            <a:r>
              <a:rPr lang="en-US" sz="2400" kern="0" dirty="0" smtClean="0">
                <a:solidFill>
                  <a:srgbClr val="000000"/>
                </a:solidFill>
                <a:latin typeface="Calibri" panose="020F0502020204030204" pitchFamily="34" charset="0"/>
                <a:ea typeface="Calibri"/>
                <a:cs typeface="Calibri"/>
                <a:sym typeface="Calibri"/>
                <a:rtl val="0"/>
              </a:rPr>
              <a:t>wards:</a:t>
            </a:r>
          </a:p>
          <a:p>
            <a:pPr marL="0" lvl="1">
              <a:buClr>
                <a:srgbClr val="FFFFFF"/>
              </a:buClr>
              <a:buSzPct val="82142"/>
            </a:pPr>
            <a:r>
              <a:rPr lang="en-US" kern="0" dirty="0" smtClean="0">
                <a:solidFill>
                  <a:srgbClr val="000000"/>
                </a:solidFill>
                <a:latin typeface="Calibri" panose="020F0502020204030204" pitchFamily="34" charset="0"/>
                <a:ea typeface="Calibri"/>
                <a:cs typeface="Calibri"/>
                <a:sym typeface="Calibri"/>
                <a:rtl val="0"/>
              </a:rPr>
              <a:t/>
            </a:r>
            <a:br>
              <a:rPr lang="en-US" kern="0" dirty="0" smtClean="0">
                <a:solidFill>
                  <a:srgbClr val="000000"/>
                </a:solidFill>
                <a:latin typeface="Calibri" panose="020F0502020204030204" pitchFamily="34" charset="0"/>
                <a:ea typeface="Calibri"/>
                <a:cs typeface="Calibri"/>
                <a:sym typeface="Calibri"/>
                <a:rtl val="0"/>
              </a:rPr>
            </a:br>
            <a:r>
              <a:rPr lang="en-US" kern="0" dirty="0" smtClean="0">
                <a:solidFill>
                  <a:srgbClr val="000000"/>
                </a:solidFill>
                <a:latin typeface="Calibri" panose="020F0502020204030204" pitchFamily="34" charset="0"/>
                <a:ea typeface="Calibri"/>
                <a:cs typeface="Calibri"/>
                <a:sym typeface="Calibri"/>
                <a:rtl val="0"/>
              </a:rPr>
              <a:t>	1        </a:t>
            </a:r>
            <a:r>
              <a:rPr lang="en-US" kern="0" dirty="0">
                <a:solidFill>
                  <a:srgbClr val="000000"/>
                </a:solidFill>
                <a:latin typeface="Calibri" panose="020F0502020204030204" pitchFamily="34" charset="0"/>
                <a:ea typeface="Calibri"/>
                <a:cs typeface="Calibri"/>
                <a:sym typeface="Calibri"/>
                <a:rtl val="0"/>
              </a:rPr>
              <a:t>$2,000 first place award</a:t>
            </a:r>
          </a:p>
          <a:p>
            <a:pPr marL="0" lvl="1">
              <a:buClr>
                <a:srgbClr val="FFFFFF"/>
              </a:buClr>
              <a:buSzPct val="82142"/>
            </a:pPr>
            <a:r>
              <a:rPr lang="en-US" kern="0" dirty="0" smtClean="0">
                <a:solidFill>
                  <a:srgbClr val="000000"/>
                </a:solidFill>
                <a:latin typeface="Calibri" panose="020F0502020204030204" pitchFamily="34" charset="0"/>
                <a:ea typeface="Calibri"/>
                <a:cs typeface="Calibri"/>
                <a:sym typeface="Calibri"/>
                <a:rtl val="0"/>
              </a:rPr>
              <a:t>	1        </a:t>
            </a:r>
            <a:r>
              <a:rPr lang="en-US" kern="0" dirty="0">
                <a:solidFill>
                  <a:srgbClr val="000000"/>
                </a:solidFill>
                <a:latin typeface="Calibri" panose="020F0502020204030204" pitchFamily="34" charset="0"/>
                <a:ea typeface="Calibri"/>
                <a:cs typeface="Calibri"/>
                <a:sym typeface="Calibri"/>
                <a:rtl val="0"/>
              </a:rPr>
              <a:t>$1,400 second place award</a:t>
            </a:r>
          </a:p>
          <a:p>
            <a:pPr marL="0" lvl="1">
              <a:buClr>
                <a:srgbClr val="FFFFFF"/>
              </a:buClr>
              <a:buSzPct val="82142"/>
            </a:pPr>
            <a:r>
              <a:rPr lang="en-US" kern="0" dirty="0" smtClean="0">
                <a:solidFill>
                  <a:srgbClr val="000000"/>
                </a:solidFill>
                <a:latin typeface="Calibri" panose="020F0502020204030204" pitchFamily="34" charset="0"/>
                <a:ea typeface="Calibri"/>
                <a:cs typeface="Calibri"/>
                <a:sym typeface="Calibri"/>
                <a:rtl val="0"/>
              </a:rPr>
              <a:t>	3        </a:t>
            </a:r>
            <a:r>
              <a:rPr lang="en-US" kern="0" dirty="0">
                <a:solidFill>
                  <a:srgbClr val="000000"/>
                </a:solidFill>
                <a:latin typeface="Calibri" panose="020F0502020204030204" pitchFamily="34" charset="0"/>
                <a:ea typeface="Calibri"/>
                <a:cs typeface="Calibri"/>
                <a:sym typeface="Calibri"/>
                <a:rtl val="0"/>
              </a:rPr>
              <a:t>$500 third place awards</a:t>
            </a:r>
          </a:p>
          <a:p>
            <a:pPr marL="0" lvl="1">
              <a:buClr>
                <a:srgbClr val="FFFFFF"/>
              </a:buClr>
              <a:buSzPct val="82142"/>
            </a:pPr>
            <a:r>
              <a:rPr lang="en-US" kern="0" dirty="0" smtClean="0">
                <a:solidFill>
                  <a:srgbClr val="000000"/>
                </a:solidFill>
                <a:latin typeface="Calibri" panose="020F0502020204030204" pitchFamily="34" charset="0"/>
                <a:ea typeface="Calibri"/>
                <a:cs typeface="Calibri"/>
                <a:sym typeface="Calibri"/>
                <a:rtl val="0"/>
              </a:rPr>
              <a:t>	1        </a:t>
            </a:r>
            <a:r>
              <a:rPr lang="en-US" kern="0" dirty="0">
                <a:solidFill>
                  <a:srgbClr val="000000"/>
                </a:solidFill>
                <a:latin typeface="Calibri" panose="020F0502020204030204" pitchFamily="34" charset="0"/>
                <a:ea typeface="Calibri"/>
                <a:cs typeface="Calibri"/>
                <a:sym typeface="Calibri"/>
                <a:rtl val="0"/>
              </a:rPr>
              <a:t>$500 LMAS award</a:t>
            </a:r>
          </a:p>
          <a:p>
            <a:pPr marL="0" lvl="1">
              <a:buClr>
                <a:srgbClr val="FFFFFF"/>
              </a:buClr>
              <a:buSzPct val="82142"/>
            </a:pPr>
            <a:r>
              <a:rPr lang="en-US" kern="0" dirty="0" smtClean="0">
                <a:solidFill>
                  <a:srgbClr val="000000"/>
                </a:solidFill>
                <a:latin typeface="Calibri" panose="020F0502020204030204" pitchFamily="34" charset="0"/>
                <a:ea typeface="Calibri"/>
                <a:cs typeface="Calibri"/>
                <a:sym typeface="Calibri"/>
                <a:rtl val="0"/>
              </a:rPr>
              <a:t>	1        </a:t>
            </a:r>
            <a:r>
              <a:rPr lang="en-US" kern="0" dirty="0">
                <a:solidFill>
                  <a:srgbClr val="000000"/>
                </a:solidFill>
                <a:latin typeface="Calibri" panose="020F0502020204030204" pitchFamily="34" charset="0"/>
                <a:ea typeface="Calibri"/>
                <a:cs typeface="Calibri"/>
                <a:sym typeface="Calibri"/>
                <a:rtl val="0"/>
              </a:rPr>
              <a:t>$100 small school or runner-up award</a:t>
            </a:r>
          </a:p>
          <a:p>
            <a:pPr marL="0" lvl="1">
              <a:buClr>
                <a:srgbClr val="FFFFFF"/>
              </a:buClr>
              <a:buSzPct val="82142"/>
            </a:pPr>
            <a:r>
              <a:rPr lang="en-US" kern="0" dirty="0" smtClean="0">
                <a:solidFill>
                  <a:srgbClr val="000000"/>
                </a:solidFill>
                <a:latin typeface="Calibri" panose="020F0502020204030204" pitchFamily="34" charset="0"/>
                <a:ea typeface="Calibri"/>
                <a:cs typeface="Calibri"/>
                <a:sym typeface="Calibri"/>
                <a:rtl val="0"/>
              </a:rPr>
              <a:t>	2        </a:t>
            </a:r>
            <a:r>
              <a:rPr lang="en-US" kern="0" dirty="0">
                <a:solidFill>
                  <a:srgbClr val="000000"/>
                </a:solidFill>
                <a:latin typeface="Calibri" panose="020F0502020204030204" pitchFamily="34" charset="0"/>
                <a:ea typeface="Calibri"/>
                <a:cs typeface="Calibri"/>
                <a:sym typeface="Calibri"/>
                <a:rtl val="0"/>
              </a:rPr>
              <a:t>$200 Week 1 Drawing: 3-2-1 Blastoff Award  </a:t>
            </a:r>
          </a:p>
          <a:p>
            <a:pPr marL="0" lvl="1">
              <a:buClr>
                <a:srgbClr val="FFFFFF"/>
              </a:buClr>
              <a:buSzPct val="82142"/>
            </a:pPr>
            <a:r>
              <a:rPr lang="en-US" kern="0" dirty="0" smtClean="0">
                <a:solidFill>
                  <a:srgbClr val="000000"/>
                </a:solidFill>
                <a:latin typeface="Calibri" panose="020F0502020204030204" pitchFamily="34" charset="0"/>
                <a:ea typeface="Calibri"/>
                <a:cs typeface="Calibri"/>
                <a:sym typeface="Calibri"/>
                <a:rtl val="0"/>
              </a:rPr>
              <a:t>          	1        </a:t>
            </a:r>
            <a:r>
              <a:rPr lang="en-US" kern="0" dirty="0">
                <a:solidFill>
                  <a:srgbClr val="000000"/>
                </a:solidFill>
                <a:latin typeface="Calibri" panose="020F0502020204030204" pitchFamily="34" charset="0"/>
                <a:ea typeface="Calibri"/>
                <a:cs typeface="Calibri"/>
                <a:sym typeface="Calibri"/>
                <a:rtl val="0"/>
              </a:rPr>
              <a:t>$100 Final Weekly Reflect and Reward </a:t>
            </a:r>
            <a:r>
              <a:rPr lang="en-US" kern="0" dirty="0" smtClean="0">
                <a:solidFill>
                  <a:srgbClr val="000000"/>
                </a:solidFill>
                <a:latin typeface="Calibri" panose="020F0502020204030204" pitchFamily="34" charset="0"/>
                <a:ea typeface="Calibri"/>
                <a:cs typeface="Calibri"/>
                <a:sym typeface="Calibri"/>
                <a:rtl val="0"/>
              </a:rPr>
              <a:t>Drawing</a:t>
            </a:r>
            <a:endParaRPr lang="en-US" sz="2400" kern="0" dirty="0" smtClean="0">
              <a:solidFill>
                <a:srgbClr val="000000"/>
              </a:solidFill>
              <a:latin typeface="Calibri" panose="020F0502020204030204" pitchFamily="34" charset="0"/>
              <a:sym typeface="Calibri"/>
              <a:rtl val="0"/>
            </a:endParaRPr>
          </a:p>
        </p:txBody>
      </p:sp>
      <p:pic>
        <p:nvPicPr>
          <p:cNvPr id="5" name="Picture 3" descr="FireUpYourFeetLog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0"/>
            <a:ext cx="102631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978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48"/>
          <p:cNvSpPr txBox="1">
            <a:spLocks/>
          </p:cNvSpPr>
          <p:nvPr/>
        </p:nvSpPr>
        <p:spPr>
          <a:xfrm>
            <a:off x="190500" y="64599"/>
            <a:ext cx="8763000" cy="1077178"/>
          </a:xfrm>
          <a:prstGeom prst="rect">
            <a:avLst/>
          </a:prstGeom>
          <a:noFill/>
          <a:ln>
            <a:noFill/>
          </a:ln>
        </p:spPr>
        <p:txBody>
          <a:bodyPr wrap="square" lIns="91425" tIns="45700" rIns="91425" bIns="45700" anchor="ctr" anchorCtr="0">
            <a:spAutoFit/>
          </a:bodyPr>
          <a:lstStyle>
            <a:defPPr marR="0" algn="l" rtl="0">
              <a:lnSpc>
                <a:spcPct val="100000"/>
              </a:lnSpc>
              <a:spcBef>
                <a:spcPts val="0"/>
              </a:spcBef>
              <a:spcAft>
                <a:spcPts val="0"/>
              </a:spcAft>
            </a:defPPr>
            <a:lvl1pPr marL="0" marR="0" indent="0" algn="l" rtl="0">
              <a:lnSpc>
                <a:spcPct val="80000"/>
              </a:lnSpc>
              <a:spcBef>
                <a:spcPts val="0"/>
              </a:spcBef>
              <a:spcAft>
                <a:spcPts val="0"/>
              </a:spcAft>
              <a:buClr>
                <a:srgbClr val="001E60"/>
              </a:buClr>
              <a:buFont typeface="Arial"/>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marL="514350" indent="-514350">
              <a:buClr>
                <a:srgbClr val="000000"/>
              </a:buClr>
              <a:buSzPct val="100000"/>
              <a:buFont typeface="+mj-lt"/>
              <a:buAutoNum type="arabicPeriod"/>
            </a:pPr>
            <a:r>
              <a:rPr lang="en-US" sz="4000" kern="0" dirty="0" smtClean="0">
                <a:solidFill>
                  <a:srgbClr val="001E60"/>
                </a:solidFill>
                <a:latin typeface="Calibri" panose="020F0502020204030204" pitchFamily="34" charset="0"/>
              </a:rPr>
              <a:t>Register </a:t>
            </a:r>
            <a:r>
              <a:rPr lang="en-US" sz="4000" u="sng" kern="0" dirty="0" smtClean="0">
                <a:solidFill>
                  <a:srgbClr val="0000FF"/>
                </a:solidFill>
                <a:latin typeface="Calibri"/>
                <a:ea typeface="Calibri"/>
                <a:cs typeface="Calibri"/>
                <a:sym typeface="Calibri"/>
                <a:hlinkClick r:id="rId3"/>
              </a:rPr>
              <a:t>www.fireupyourfeet.org</a:t>
            </a:r>
            <a:endParaRPr lang="en-US" sz="4000" u="sng" kern="0" dirty="0">
              <a:solidFill>
                <a:srgbClr val="0000FF"/>
              </a:solidFill>
              <a:latin typeface="Calibri"/>
              <a:ea typeface="Calibri"/>
              <a:cs typeface="Calibri"/>
              <a:sym typeface="Calibri"/>
            </a:endParaRPr>
          </a:p>
          <a:p>
            <a:pPr algn="ctr">
              <a:buSzPct val="25000"/>
            </a:pPr>
            <a:endParaRPr lang="en-US" sz="4000" b="1" kern="0" dirty="0">
              <a:solidFill>
                <a:srgbClr val="F79646">
                  <a:lumMod val="75000"/>
                </a:srgbClr>
              </a:solidFill>
              <a:latin typeface="Calibri" panose="020F0502020204030204" pitchFamily="34" charset="0"/>
              <a:ea typeface="Calibri"/>
              <a:cs typeface="Calibri"/>
              <a:sym typeface="Calibri"/>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99" y="762000"/>
            <a:ext cx="5068401" cy="3368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urved Right Arrow 12"/>
          <p:cNvSpPr/>
          <p:nvPr/>
        </p:nvSpPr>
        <p:spPr>
          <a:xfrm>
            <a:off x="2674847" y="4191000"/>
            <a:ext cx="944653" cy="1011700"/>
          </a:xfrm>
          <a:prstGeom prst="curv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0000"/>
              </a:solidFill>
              <a:sym typeface="Arial"/>
              <a:rtl val="0"/>
            </a:endParaRPr>
          </a:p>
        </p:txBody>
      </p:sp>
      <p:sp>
        <p:nvSpPr>
          <p:cNvPr id="10" name="Curved Right Arrow 9"/>
          <p:cNvSpPr/>
          <p:nvPr/>
        </p:nvSpPr>
        <p:spPr>
          <a:xfrm rot="8390513">
            <a:off x="5202895" y="575212"/>
            <a:ext cx="749403" cy="1048924"/>
          </a:xfrm>
          <a:prstGeom prst="curv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0000"/>
              </a:solidFill>
              <a:sym typeface="Arial"/>
              <a:rtl val="0"/>
            </a:endParaRPr>
          </a:p>
        </p:txBody>
      </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9869" y="3730869"/>
            <a:ext cx="4714839" cy="2975700"/>
          </a:xfrm>
          <a:prstGeom prst="rect">
            <a:avLst/>
          </a:prstGeom>
          <a:solidFill>
            <a:srgbClr val="FFFFFF">
              <a:shade val="85000"/>
            </a:srgbClr>
          </a:solidFill>
          <a:ln w="9525">
            <a:solidFill>
              <a:srgbClr val="0070C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81133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166"/>
        <p:cNvGrpSpPr/>
        <p:nvPr/>
      </p:nvGrpSpPr>
      <p:grpSpPr>
        <a:xfrm>
          <a:off x="0" y="0"/>
          <a:ext cx="0" cy="0"/>
          <a:chOff x="0" y="0"/>
          <a:chExt cx="0" cy="0"/>
        </a:xfrm>
      </p:grpSpPr>
      <p:pic>
        <p:nvPicPr>
          <p:cNvPr id="167" name="Shape 167"/>
          <p:cNvPicPr preferRelativeResize="0"/>
          <p:nvPr/>
        </p:nvPicPr>
        <p:blipFill rotWithShape="1">
          <a:blip r:embed="rId3">
            <a:alphaModFix/>
          </a:blip>
          <a:srcRect/>
          <a:stretch/>
        </p:blipFill>
        <p:spPr>
          <a:xfrm>
            <a:off x="423368" y="0"/>
            <a:ext cx="1024432" cy="1587499"/>
          </a:xfrm>
          <a:prstGeom prst="rect">
            <a:avLst/>
          </a:prstGeom>
          <a:noFill/>
          <a:ln>
            <a:noFill/>
          </a:ln>
        </p:spPr>
      </p:pic>
      <p:pic>
        <p:nvPicPr>
          <p:cNvPr id="1026" name="Picture 2" descr="C:\Users\Sophia\Downloads\001040-FUYF_Website_Redesign_ActivityTracker_v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9671" y="0"/>
            <a:ext cx="460465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12221">
            <a:off x="841340" y="4139634"/>
            <a:ext cx="1899434" cy="1910226"/>
          </a:xfrm>
          <a:prstGeom prst="rect">
            <a:avLst/>
          </a:prstGeom>
        </p:spPr>
      </p:pic>
    </p:spTree>
    <p:extLst>
      <p:ext uri="{BB962C8B-B14F-4D97-AF65-F5344CB8AC3E}">
        <p14:creationId xmlns:p14="http://schemas.microsoft.com/office/powerpoint/2010/main" val="395373526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Shape 166"/>
        <p:cNvGrpSpPr/>
        <p:nvPr/>
      </p:nvGrpSpPr>
      <p:grpSpPr>
        <a:xfrm>
          <a:off x="0" y="0"/>
          <a:ext cx="0" cy="0"/>
          <a:chOff x="0" y="0"/>
          <a:chExt cx="0" cy="0"/>
        </a:xfrm>
      </p:grpSpPr>
      <p:pic>
        <p:nvPicPr>
          <p:cNvPr id="167" name="Shape 167"/>
          <p:cNvPicPr preferRelativeResize="0"/>
          <p:nvPr/>
        </p:nvPicPr>
        <p:blipFill rotWithShape="1">
          <a:blip r:embed="rId3">
            <a:alphaModFix/>
          </a:blip>
          <a:srcRect/>
          <a:stretch/>
        </p:blipFill>
        <p:spPr>
          <a:xfrm>
            <a:off x="423368" y="0"/>
            <a:ext cx="1024432" cy="1587499"/>
          </a:xfrm>
          <a:prstGeom prst="rect">
            <a:avLst/>
          </a:prstGeom>
          <a:noFill/>
          <a:ln>
            <a:noFill/>
          </a:ln>
        </p:spPr>
      </p:pic>
      <p:pic>
        <p:nvPicPr>
          <p:cNvPr id="2050" name="Picture 2" descr="C:\Users\Sophia\Downloads\001040-FUYF_Website_Redesign_Dashboard_Logged_v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821"/>
          <a:stretch/>
        </p:blipFill>
        <p:spPr bwMode="auto">
          <a:xfrm>
            <a:off x="2750157" y="0"/>
            <a:ext cx="4107843" cy="71269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89411">
            <a:off x="1069940" y="3201789"/>
            <a:ext cx="1899434" cy="1910226"/>
          </a:xfrm>
          <a:prstGeom prst="rect">
            <a:avLst/>
          </a:prstGeom>
        </p:spPr>
      </p:pic>
    </p:spTree>
    <p:extLst>
      <p:ext uri="{BB962C8B-B14F-4D97-AF65-F5344CB8AC3E}">
        <p14:creationId xmlns:p14="http://schemas.microsoft.com/office/powerpoint/2010/main" val="253344031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9144000" cy="895350"/>
          </a:xfrm>
        </p:spPr>
        <p:txBody>
          <a:bodyPr>
            <a:noAutofit/>
          </a:bodyPr>
          <a:lstStyle/>
          <a:p>
            <a:pPr algn="ctr"/>
            <a:r>
              <a:rPr lang="en-US" sz="3600" b="1" dirty="0" smtClean="0">
                <a:solidFill>
                  <a:schemeClr val="accent6">
                    <a:lumMod val="75000"/>
                  </a:schemeClr>
                </a:solidFill>
              </a:rPr>
              <a:t>Resources</a:t>
            </a:r>
            <a:endParaRPr lang="en-US" sz="3600" b="1" dirty="0">
              <a:solidFill>
                <a:schemeClr val="accent6">
                  <a:lumMod val="75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915" y="0"/>
            <a:ext cx="5972175" cy="836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92038">
            <a:off x="5428270" y="2883911"/>
            <a:ext cx="1907439" cy="1918277"/>
          </a:xfrm>
          <a:prstGeom prst="rect">
            <a:avLst/>
          </a:prstGeom>
        </p:spPr>
      </p:pic>
    </p:spTree>
    <p:extLst>
      <p:ext uri="{BB962C8B-B14F-4D97-AF65-F5344CB8AC3E}">
        <p14:creationId xmlns:p14="http://schemas.microsoft.com/office/powerpoint/2010/main" val="3397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295400"/>
            <a:ext cx="9144000" cy="4239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descr="FireUpYourFeet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0"/>
            <a:ext cx="102631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3966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FireUpYourFeetLog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87693" y="-2"/>
            <a:ext cx="1026116" cy="1600200"/>
          </a:xfrm>
          <a:prstGeom prst="rect">
            <a:avLst/>
          </a:prstGeom>
        </p:spPr>
      </p:pic>
      <p:sp>
        <p:nvSpPr>
          <p:cNvPr id="10" name="Rounded Rectangle 9"/>
          <p:cNvSpPr/>
          <p:nvPr/>
        </p:nvSpPr>
        <p:spPr>
          <a:xfrm>
            <a:off x="630194" y="3757472"/>
            <a:ext cx="8442699" cy="2948128"/>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pic>
        <p:nvPicPr>
          <p:cNvPr id="8" name="Picture 7" descr="SR2S_NP_horiz_rgb.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7803" y="3906566"/>
            <a:ext cx="1988396" cy="956334"/>
          </a:xfrm>
          <a:prstGeom prst="rect">
            <a:avLst/>
          </a:prstGeom>
        </p:spPr>
      </p:pic>
      <p:sp>
        <p:nvSpPr>
          <p:cNvPr id="11" name="TextBox 10"/>
          <p:cNvSpPr txBox="1"/>
          <p:nvPr/>
        </p:nvSpPr>
        <p:spPr>
          <a:xfrm>
            <a:off x="3289212" y="3986886"/>
            <a:ext cx="5582209" cy="2277547"/>
          </a:xfrm>
          <a:prstGeom prst="rect">
            <a:avLst/>
          </a:prstGeom>
          <a:noFill/>
        </p:spPr>
        <p:txBody>
          <a:bodyPr wrap="square" rtlCol="0">
            <a:spAutoFit/>
          </a:bodyPr>
          <a:lstStyle/>
          <a:p>
            <a:pPr algn="ctr"/>
            <a:r>
              <a:rPr lang="en-US" sz="3200" b="1" dirty="0" smtClean="0">
                <a:solidFill>
                  <a:srgbClr val="000000"/>
                </a:solidFill>
                <a:effectLst>
                  <a:outerShdw blurRad="38100" dist="38100" dir="2700000" algn="tl">
                    <a:srgbClr val="000000">
                      <a:alpha val="43137"/>
                    </a:srgbClr>
                  </a:outerShdw>
                </a:effectLst>
              </a:rPr>
              <a:t>About Fire Up Your Feet</a:t>
            </a:r>
            <a:endParaRPr lang="en-US" sz="3200" dirty="0" smtClean="0">
              <a:solidFill>
                <a:srgbClr val="000000"/>
              </a:solidFill>
              <a:effectLst>
                <a:outerShdw blurRad="38100" dist="38100" dir="2700000" algn="tl">
                  <a:srgbClr val="000000">
                    <a:alpha val="43137"/>
                  </a:srgbClr>
                </a:outerShdw>
              </a:effectLst>
            </a:endParaRPr>
          </a:p>
          <a:p>
            <a:pPr algn="ctr"/>
            <a:r>
              <a:rPr lang="en-US" dirty="0" smtClean="0">
                <a:solidFill>
                  <a:srgbClr val="000000"/>
                </a:solidFill>
              </a:rPr>
              <a:t>Fire </a:t>
            </a:r>
            <a:r>
              <a:rPr lang="en-US" dirty="0">
                <a:solidFill>
                  <a:srgbClr val="000000"/>
                </a:solidFill>
              </a:rPr>
              <a:t>Up Your Feet is a core program of the National Partnership, </a:t>
            </a:r>
            <a:r>
              <a:rPr lang="en-US" dirty="0" smtClean="0">
                <a:solidFill>
                  <a:srgbClr val="000000"/>
                </a:solidFill>
              </a:rPr>
              <a:t>funded in large part through a grant from Kaiser Permanente that is aimed </a:t>
            </a:r>
            <a:r>
              <a:rPr lang="en-US" dirty="0">
                <a:solidFill>
                  <a:srgbClr val="000000"/>
                </a:solidFill>
              </a:rPr>
              <a:t>at encouraging families, students and schools to create active lifestyles that inspire our children to be healthy </a:t>
            </a:r>
            <a:r>
              <a:rPr lang="en-US" dirty="0" smtClean="0">
                <a:solidFill>
                  <a:srgbClr val="000000"/>
                </a:solidFill>
              </a:rPr>
              <a:t/>
            </a:r>
            <a:br>
              <a:rPr lang="en-US" dirty="0" smtClean="0">
                <a:solidFill>
                  <a:srgbClr val="000000"/>
                </a:solidFill>
              </a:rPr>
            </a:br>
            <a:r>
              <a:rPr lang="en-US" dirty="0" smtClean="0">
                <a:solidFill>
                  <a:srgbClr val="000000"/>
                </a:solidFill>
              </a:rPr>
              <a:t>and </a:t>
            </a:r>
            <a:r>
              <a:rPr lang="en-US" dirty="0">
                <a:solidFill>
                  <a:srgbClr val="000000"/>
                </a:solidFill>
              </a:rPr>
              <a:t>physically active</a:t>
            </a:r>
            <a:r>
              <a:rPr lang="en-US" sz="2000" dirty="0" smtClean="0">
                <a:solidFill>
                  <a:srgbClr val="000000"/>
                </a:solidFill>
              </a:rPr>
              <a:t>.</a:t>
            </a:r>
            <a:endParaRPr lang="en-US" sz="2000" dirty="0">
              <a:solidFill>
                <a:srgbClr val="000000"/>
              </a:solidFill>
            </a:endParaRPr>
          </a:p>
        </p:txBody>
      </p:sp>
      <p:pic>
        <p:nvPicPr>
          <p:cNvPr id="12" name="Picture 11" descr="LMAS_Lockup_RGB.jpg"/>
          <p:cNvPicPr>
            <a:picLocks noChangeAspect="1"/>
          </p:cNvPicPr>
          <p:nvPr/>
        </p:nvPicPr>
        <p:blipFill rotWithShape="1">
          <a:blip r:embed="rId6" cstate="screen">
            <a:extLst>
              <a:ext uri="{28A0092B-C50C-407E-A947-70E740481C1C}">
                <a14:useLocalDpi xmlns:a14="http://schemas.microsoft.com/office/drawing/2010/main"/>
              </a:ext>
            </a:extLst>
          </a:blip>
          <a:srcRect l="5106" t="4655" r="3374" b="6278"/>
          <a:stretch/>
        </p:blipFill>
        <p:spPr>
          <a:xfrm>
            <a:off x="1271593" y="4992767"/>
            <a:ext cx="1539667" cy="1394566"/>
          </a:xfrm>
          <a:prstGeom prst="rect">
            <a:avLst/>
          </a:prstGeom>
        </p:spPr>
      </p:pic>
    </p:spTree>
    <p:extLst>
      <p:ext uri="{BB962C8B-B14F-4D97-AF65-F5344CB8AC3E}">
        <p14:creationId xmlns:p14="http://schemas.microsoft.com/office/powerpoint/2010/main" val="3411408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G_0655.jpg"/>
          <p:cNvPicPr>
            <a:picLocks noChangeAspect="1"/>
          </p:cNvPicPr>
          <p:nvPr/>
        </p:nvPicPr>
        <p:blipFill rotWithShape="1">
          <a:blip r:embed="rId3" cstate="screen">
            <a:extLst>
              <a:ext uri="{28A0092B-C50C-407E-A947-70E740481C1C}">
                <a14:useLocalDpi xmlns:a14="http://schemas.microsoft.com/office/drawing/2010/main"/>
              </a:ext>
            </a:extLst>
          </a:blip>
          <a:srcRect t="12233"/>
          <a:stretch/>
        </p:blipFill>
        <p:spPr>
          <a:xfrm>
            <a:off x="0" y="876721"/>
            <a:ext cx="9137904" cy="6013704"/>
          </a:xfrm>
          <a:prstGeom prst="rect">
            <a:avLst/>
          </a:prstGeom>
          <a:noFill/>
          <a:ln>
            <a:noFill/>
          </a:ln>
        </p:spPr>
      </p:pic>
      <p:pic>
        <p:nvPicPr>
          <p:cNvPr id="5" name="Picture 4" descr="IMG_0655.jpg"/>
          <p:cNvPicPr>
            <a:picLocks noChangeAspect="1"/>
          </p:cNvPicPr>
          <p:nvPr/>
        </p:nvPicPr>
        <p:blipFill rotWithShape="1">
          <a:blip r:embed="rId3" cstate="screen">
            <a:extLst>
              <a:ext uri="{28A0092B-C50C-407E-A947-70E740481C1C}">
                <a14:useLocalDpi xmlns:a14="http://schemas.microsoft.com/office/drawing/2010/main"/>
              </a:ext>
            </a:extLst>
          </a:blip>
          <a:srcRect t="12233"/>
          <a:stretch/>
        </p:blipFill>
        <p:spPr>
          <a:xfrm>
            <a:off x="0" y="0"/>
            <a:ext cx="9137904" cy="6013704"/>
          </a:xfrm>
          <a:prstGeom prst="rect">
            <a:avLst/>
          </a:prstGeom>
          <a:noFill/>
          <a:ln>
            <a:noFill/>
          </a:ln>
        </p:spPr>
      </p:pic>
      <p:sp>
        <p:nvSpPr>
          <p:cNvPr id="6" name="Rounded Rectangle 5"/>
          <p:cNvSpPr/>
          <p:nvPr/>
        </p:nvSpPr>
        <p:spPr>
          <a:xfrm>
            <a:off x="531612" y="3867151"/>
            <a:ext cx="8054477" cy="2706520"/>
          </a:xfrm>
          <a:prstGeom prst="roundRect">
            <a:avLst/>
          </a:prstGeom>
          <a:solidFill>
            <a:schemeClr val="bg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528093" y="3883573"/>
            <a:ext cx="8087813" cy="2690098"/>
          </a:xfrm>
          <a:prstGeom prst="roundRect">
            <a:avLst/>
          </a:prstGeom>
          <a:ln w="76200">
            <a:solidFill>
              <a:srgbClr val="00B0F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b="1" dirty="0" smtClean="0">
                <a:solidFill>
                  <a:srgbClr val="000000"/>
                </a:solidFill>
                <a:effectLst>
                  <a:outerShdw blurRad="38100" dist="38100" dir="2700000" algn="tl">
                    <a:srgbClr val="000000">
                      <a:alpha val="43137"/>
                    </a:srgbClr>
                  </a:outerShdw>
                </a:effectLst>
              </a:rPr>
              <a:t>What is Fire Up Your Feet?</a:t>
            </a:r>
            <a:r>
              <a:rPr lang="en-US" sz="2000" dirty="0" smtClean="0">
                <a:solidFill>
                  <a:srgbClr val="000000"/>
                </a:solidFill>
              </a:rPr>
              <a:t/>
            </a:r>
            <a:br>
              <a:rPr lang="en-US" sz="2000" dirty="0" smtClean="0">
                <a:solidFill>
                  <a:srgbClr val="000000"/>
                </a:solidFill>
              </a:rPr>
            </a:br>
            <a:r>
              <a:rPr lang="en-US" sz="2000" dirty="0" smtClean="0">
                <a:solidFill>
                  <a:srgbClr val="000000"/>
                </a:solidFill>
              </a:rPr>
              <a:t>A year-round resource to get kids active, healthy and focused</a:t>
            </a:r>
            <a:br>
              <a:rPr lang="en-US" sz="2000" dirty="0" smtClean="0">
                <a:solidFill>
                  <a:srgbClr val="000000"/>
                </a:solidFill>
              </a:rPr>
            </a:br>
            <a:endParaRPr lang="en-US" sz="2000" dirty="0" smtClean="0">
              <a:solidFill>
                <a:srgbClr val="000000"/>
              </a:solidFill>
            </a:endParaRPr>
          </a:p>
          <a:p>
            <a:pPr algn="ctr"/>
            <a:r>
              <a:rPr lang="en-US" sz="2000" dirty="0" smtClean="0">
                <a:solidFill>
                  <a:srgbClr val="000000"/>
                </a:solidFill>
              </a:rPr>
              <a:t>An online healthy fundraising platform</a:t>
            </a:r>
            <a:br>
              <a:rPr lang="en-US" sz="2000" dirty="0" smtClean="0">
                <a:solidFill>
                  <a:srgbClr val="000000"/>
                </a:solidFill>
              </a:rPr>
            </a:br>
            <a:r>
              <a:rPr lang="en-US" sz="2000" dirty="0" smtClean="0">
                <a:solidFill>
                  <a:srgbClr val="000000"/>
                </a:solidFill>
              </a:rPr>
              <a:t/>
            </a:r>
            <a:br>
              <a:rPr lang="en-US" sz="2000" dirty="0" smtClean="0">
                <a:solidFill>
                  <a:srgbClr val="000000"/>
                </a:solidFill>
              </a:rPr>
            </a:br>
            <a:r>
              <a:rPr lang="en-US" sz="2000" dirty="0" smtClean="0">
                <a:solidFill>
                  <a:srgbClr val="000000"/>
                </a:solidFill>
              </a:rPr>
              <a:t>A bi-annual “Challenge” with an opportunity to win cash awards </a:t>
            </a:r>
            <a:br>
              <a:rPr lang="en-US" sz="2000" dirty="0" smtClean="0">
                <a:solidFill>
                  <a:srgbClr val="000000"/>
                </a:solidFill>
              </a:rPr>
            </a:br>
            <a:r>
              <a:rPr lang="en-US" sz="2000" dirty="0" smtClean="0">
                <a:solidFill>
                  <a:srgbClr val="000000"/>
                </a:solidFill>
              </a:rPr>
              <a:t>for tracking activity!</a:t>
            </a:r>
            <a:endParaRPr lang="en-US" sz="2000" dirty="0">
              <a:solidFill>
                <a:srgbClr val="000000"/>
              </a:solidFill>
            </a:endParaRPr>
          </a:p>
        </p:txBody>
      </p:sp>
      <p:pic>
        <p:nvPicPr>
          <p:cNvPr id="11" name="Picture 3" descr="FireUpYourFeetLog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0"/>
            <a:ext cx="102631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789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Shape 117"/>
        <p:cNvGrpSpPr/>
        <p:nvPr/>
      </p:nvGrpSpPr>
      <p:grpSpPr>
        <a:xfrm>
          <a:off x="0" y="0"/>
          <a:ext cx="0" cy="0"/>
          <a:chOff x="0" y="0"/>
          <a:chExt cx="0" cy="0"/>
        </a:xfrm>
      </p:grpSpPr>
      <p:sp>
        <p:nvSpPr>
          <p:cNvPr id="5" name="Content Placeholder 6"/>
          <p:cNvSpPr txBox="1">
            <a:spLocks/>
          </p:cNvSpPr>
          <p:nvPr/>
        </p:nvSpPr>
        <p:spPr>
          <a:xfrm>
            <a:off x="304800" y="1484555"/>
            <a:ext cx="8686800" cy="441801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Arial"/>
              <a:buAutoNum type="alphaLcPeriod"/>
              <a:defRPr/>
            </a:pPr>
            <a:endParaRPr lang="en-US" sz="2800" dirty="0" smtClean="0">
              <a:solidFill>
                <a:srgbClr val="000000"/>
              </a:solidFill>
              <a:sym typeface="Arial"/>
              <a:rtl val="0"/>
            </a:endParaRPr>
          </a:p>
        </p:txBody>
      </p:sp>
      <p:sp>
        <p:nvSpPr>
          <p:cNvPr id="4" name="TextBox 3"/>
          <p:cNvSpPr txBox="1"/>
          <p:nvPr/>
        </p:nvSpPr>
        <p:spPr>
          <a:xfrm>
            <a:off x="1799897" y="3394074"/>
            <a:ext cx="7191703" cy="3371136"/>
          </a:xfrm>
          <a:prstGeom prst="roundRect">
            <a:avLst/>
          </a:prstGeom>
          <a:solidFill>
            <a:schemeClr val="lt1">
              <a:alpha val="77000"/>
            </a:schemeClr>
          </a:solidFill>
          <a:ln w="76200">
            <a:solidFill>
              <a:srgbClr val="00B0F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defRPr/>
            </a:pPr>
            <a:r>
              <a:rPr lang="en-US" sz="3200" dirty="0">
                <a:solidFill>
                  <a:srgbClr val="000000"/>
                </a:solidFill>
                <a:effectLst>
                  <a:outerShdw blurRad="38100" dist="38100" dir="2700000" algn="tl">
                    <a:srgbClr val="000000">
                      <a:alpha val="43137"/>
                    </a:srgbClr>
                  </a:outerShdw>
                </a:effectLst>
                <a:latin typeface="Calibri" panose="020F0502020204030204" pitchFamily="34" charset="0"/>
                <a:sym typeface="Arial"/>
              </a:rPr>
              <a:t>Today we’ll talk </a:t>
            </a:r>
            <a:r>
              <a:rPr lang="en-US" sz="3200" dirty="0" smtClean="0">
                <a:solidFill>
                  <a:srgbClr val="000000"/>
                </a:solidFill>
                <a:effectLst>
                  <a:outerShdw blurRad="38100" dist="38100" dir="2700000" algn="tl">
                    <a:srgbClr val="000000">
                      <a:alpha val="43137"/>
                    </a:srgbClr>
                  </a:outerShdw>
                </a:effectLst>
                <a:latin typeface="Calibri" panose="020F0502020204030204" pitchFamily="34" charset="0"/>
                <a:sym typeface="Arial"/>
              </a:rPr>
              <a:t>about</a:t>
            </a:r>
            <a:r>
              <a:rPr lang="en-US" sz="2000" dirty="0" smtClean="0">
                <a:solidFill>
                  <a:srgbClr val="000000"/>
                </a:solidFill>
                <a:latin typeface="Calibri" panose="020F0502020204030204" pitchFamily="34" charset="0"/>
                <a:sym typeface="Arial"/>
              </a:rPr>
              <a:t/>
            </a:r>
            <a:br>
              <a:rPr lang="en-US" sz="2000" dirty="0" smtClean="0">
                <a:solidFill>
                  <a:srgbClr val="000000"/>
                </a:solidFill>
                <a:latin typeface="Calibri" panose="020F0502020204030204" pitchFamily="34" charset="0"/>
                <a:sym typeface="Arial"/>
              </a:rPr>
            </a:br>
            <a:r>
              <a:rPr lang="en-US" sz="2000" dirty="0">
                <a:solidFill>
                  <a:schemeClr val="tx1"/>
                </a:solidFill>
                <a:sym typeface="Arial"/>
                <a:rtl val="0"/>
              </a:rPr>
              <a:t>Where is Fire Up Your Feet available?</a:t>
            </a:r>
          </a:p>
          <a:p>
            <a:pPr>
              <a:defRPr/>
            </a:pPr>
            <a:r>
              <a:rPr lang="en-US" sz="2000" dirty="0">
                <a:solidFill>
                  <a:schemeClr val="tx1"/>
                </a:solidFill>
                <a:sym typeface="Arial"/>
                <a:rtl val="0"/>
              </a:rPr>
              <a:t>How is it going?</a:t>
            </a:r>
            <a:br>
              <a:rPr lang="en-US" sz="2000" dirty="0">
                <a:solidFill>
                  <a:schemeClr val="tx1"/>
                </a:solidFill>
                <a:sym typeface="Arial"/>
                <a:rtl val="0"/>
              </a:rPr>
            </a:br>
            <a:r>
              <a:rPr lang="en-US" sz="2000" dirty="0">
                <a:solidFill>
                  <a:schemeClr val="tx1"/>
                </a:solidFill>
                <a:sym typeface="Arial"/>
                <a:rtl val="0"/>
              </a:rPr>
              <a:t>Who can participate and why target schools?</a:t>
            </a:r>
          </a:p>
          <a:p>
            <a:pPr>
              <a:defRPr/>
            </a:pPr>
            <a:r>
              <a:rPr lang="en-US" sz="2000" dirty="0">
                <a:solidFill>
                  <a:schemeClr val="tx1"/>
                </a:solidFill>
                <a:sym typeface="Arial"/>
                <a:rtl val="0"/>
              </a:rPr>
              <a:t>What does it take to get Fired Up?</a:t>
            </a:r>
          </a:p>
          <a:p>
            <a:pPr>
              <a:defRPr/>
            </a:pPr>
            <a:r>
              <a:rPr lang="en-US" sz="2000" dirty="0">
                <a:solidFill>
                  <a:schemeClr val="tx1"/>
                </a:solidFill>
                <a:sym typeface="Arial"/>
                <a:rtl val="0"/>
              </a:rPr>
              <a:t>Is it difficult, what if there is trouble when tracking?</a:t>
            </a:r>
          </a:p>
          <a:p>
            <a:pPr>
              <a:defRPr/>
            </a:pPr>
            <a:r>
              <a:rPr lang="en-US" sz="2000" dirty="0">
                <a:solidFill>
                  <a:schemeClr val="tx1"/>
                </a:solidFill>
                <a:sym typeface="Arial"/>
                <a:rtl val="0"/>
              </a:rPr>
              <a:t>Who is expected to track?</a:t>
            </a:r>
          </a:p>
          <a:p>
            <a:pPr>
              <a:defRPr/>
            </a:pPr>
            <a:r>
              <a:rPr lang="en-US" sz="2000" dirty="0">
                <a:solidFill>
                  <a:schemeClr val="tx1"/>
                </a:solidFill>
                <a:sym typeface="Arial"/>
                <a:rtl val="0"/>
              </a:rPr>
              <a:t>How much time will this take?</a:t>
            </a:r>
          </a:p>
          <a:p>
            <a:pPr>
              <a:defRPr/>
            </a:pPr>
            <a:r>
              <a:rPr lang="en-US" sz="2000" dirty="0">
                <a:solidFill>
                  <a:schemeClr val="tx1"/>
                </a:solidFill>
                <a:sym typeface="Arial"/>
                <a:rtl val="0"/>
              </a:rPr>
              <a:t>How much money can a school win</a:t>
            </a:r>
            <a:r>
              <a:rPr lang="en-US" sz="2000" dirty="0" smtClean="0">
                <a:solidFill>
                  <a:schemeClr val="tx1"/>
                </a:solidFill>
                <a:sym typeface="Arial"/>
                <a:rtl val="0"/>
              </a:rPr>
              <a:t>?</a:t>
            </a:r>
            <a:endParaRPr lang="en-US" sz="2000" dirty="0">
              <a:solidFill>
                <a:schemeClr val="tx1"/>
              </a:solidFill>
              <a:sym typeface="Arial"/>
              <a:rtl val="0"/>
            </a:endParaRPr>
          </a:p>
        </p:txBody>
      </p:sp>
      <p:pic>
        <p:nvPicPr>
          <p:cNvPr id="7" name="Picture 3" descr="FireUpYourFeetLog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0"/>
            <a:ext cx="102631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228600" y="180347"/>
            <a:ext cx="8534400" cy="1315706"/>
          </a:xfrm>
          <a:prstGeom prst="roundRect">
            <a:avLst/>
          </a:prstGeom>
          <a:ln w="76200">
            <a:solidFill>
              <a:srgbClr val="7030A0"/>
            </a:solidFill>
          </a:ln>
        </p:spPr>
        <p:style>
          <a:lnRef idx="2">
            <a:schemeClr val="accent6"/>
          </a:lnRef>
          <a:fillRef idx="1">
            <a:schemeClr val="lt1"/>
          </a:fillRef>
          <a:effectRef idx="0">
            <a:schemeClr val="accent6"/>
          </a:effectRef>
          <a:fontRef idx="minor">
            <a:schemeClr val="dk1"/>
          </a:fontRef>
        </p:style>
        <p:txBody>
          <a:bodyPr wrap="square" lIns="91425" tIns="45700" rIns="91425" bIns="45700" anchor="ctr" anchorCtr="0">
            <a:spAutoFit/>
          </a:bodyPr>
          <a:lstStyle/>
          <a:p>
            <a:pPr marL="0" marR="0" lvl="0" indent="0" algn="l" rtl="0">
              <a:lnSpc>
                <a:spcPct val="80000"/>
              </a:lnSpc>
              <a:spcBef>
                <a:spcPts val="0"/>
              </a:spcBef>
              <a:buClr>
                <a:srgbClr val="001E60"/>
              </a:buClr>
              <a:buSzPct val="25000"/>
              <a:buFont typeface="Arial"/>
              <a:buNone/>
            </a:pPr>
            <a:r>
              <a:rPr lang="en-US" sz="4400" b="0" i="0" u="none" strike="noStrike" cap="none" baseline="0" dirty="0" smtClean="0">
                <a:solidFill>
                  <a:srgbClr val="001E60"/>
                </a:solidFill>
                <a:latin typeface="Calibri" panose="020F0502020204030204" pitchFamily="34" charset="0"/>
                <a:sym typeface="Arial"/>
              </a:rPr>
              <a:t>Fire Up Your Feet </a:t>
            </a:r>
            <a:br>
              <a:rPr lang="en-US" sz="4400" b="0" i="0" u="none" strike="noStrike" cap="none" baseline="0" dirty="0" smtClean="0">
                <a:solidFill>
                  <a:srgbClr val="001E60"/>
                </a:solidFill>
                <a:latin typeface="Calibri" panose="020F0502020204030204" pitchFamily="34" charset="0"/>
                <a:sym typeface="Arial"/>
              </a:rPr>
            </a:br>
            <a:r>
              <a:rPr lang="en-US" sz="4400" b="0" i="0" u="none" strike="noStrike" cap="none" baseline="0" dirty="0" smtClean="0">
                <a:solidFill>
                  <a:srgbClr val="001E60"/>
                </a:solidFill>
                <a:latin typeface="Calibri" panose="020F0502020204030204" pitchFamily="34" charset="0"/>
                <a:sym typeface="Arial"/>
              </a:rPr>
              <a:t>Across</a:t>
            </a:r>
            <a:r>
              <a:rPr lang="en-US" sz="4400" b="0" i="0" u="none" strike="noStrike" cap="none" dirty="0" smtClean="0">
                <a:solidFill>
                  <a:srgbClr val="001E60"/>
                </a:solidFill>
                <a:latin typeface="Calibri" panose="020F0502020204030204" pitchFamily="34" charset="0"/>
                <a:sym typeface="Arial"/>
              </a:rPr>
              <a:t> our Regions</a:t>
            </a:r>
            <a:endParaRPr lang="en-US" sz="4400" b="0" i="0" u="none" strike="noStrike" cap="none" baseline="0" dirty="0">
              <a:solidFill>
                <a:srgbClr val="001E60"/>
              </a:solidFill>
              <a:latin typeface="Calibri" panose="020F0502020204030204" pitchFamily="34" charset="0"/>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171" y="2321934"/>
            <a:ext cx="5873655" cy="3385645"/>
          </a:xfrm>
          <a:prstGeom prst="rect">
            <a:avLst/>
          </a:prstGeom>
        </p:spPr>
      </p:pic>
      <p:sp>
        <p:nvSpPr>
          <p:cNvPr id="5" name="TextBox 4"/>
          <p:cNvSpPr txBox="1"/>
          <p:nvPr/>
        </p:nvSpPr>
        <p:spPr>
          <a:xfrm>
            <a:off x="228600" y="1752600"/>
            <a:ext cx="3084147" cy="4524315"/>
          </a:xfrm>
          <a:prstGeom prst="rect">
            <a:avLst/>
          </a:prstGeom>
          <a:noFill/>
        </p:spPr>
        <p:txBody>
          <a:bodyPr wrap="square" rtlCol="0">
            <a:spAutoFit/>
          </a:bodyPr>
          <a:lstStyle/>
          <a:p>
            <a:r>
              <a:rPr lang="en-US" b="1" dirty="0" smtClean="0"/>
              <a:t>Kaiser Permanente Sponsored Regions Activity Challenge</a:t>
            </a:r>
          </a:p>
          <a:p>
            <a:pPr marL="285750" indent="-285750">
              <a:buFont typeface="Arial"/>
              <a:buChar char="•"/>
            </a:pPr>
            <a:r>
              <a:rPr lang="en-US" dirty="0" smtClean="0"/>
              <a:t>California</a:t>
            </a:r>
          </a:p>
          <a:p>
            <a:pPr marL="285750" indent="-285750">
              <a:buFont typeface="Arial"/>
              <a:buChar char="•"/>
            </a:pPr>
            <a:r>
              <a:rPr lang="en-US" dirty="0" smtClean="0"/>
              <a:t>Colorado</a:t>
            </a:r>
          </a:p>
          <a:p>
            <a:pPr marL="285750" indent="-285750">
              <a:buFont typeface="Arial"/>
              <a:buChar char="•"/>
            </a:pPr>
            <a:r>
              <a:rPr lang="en-US" dirty="0" smtClean="0"/>
              <a:t>Hawaii</a:t>
            </a:r>
          </a:p>
          <a:p>
            <a:pPr marL="285750" indent="-285750">
              <a:buFont typeface="Arial"/>
              <a:buChar char="•"/>
            </a:pPr>
            <a:r>
              <a:rPr lang="en-US" dirty="0" smtClean="0"/>
              <a:t>Metro Atlanta</a:t>
            </a:r>
          </a:p>
          <a:p>
            <a:pPr marL="285750" indent="-285750">
              <a:buFont typeface="Arial"/>
              <a:buChar char="•"/>
            </a:pPr>
            <a:r>
              <a:rPr lang="en-US" dirty="0" smtClean="0"/>
              <a:t>Mid Atlantic (MD, DC, VA)</a:t>
            </a:r>
          </a:p>
          <a:p>
            <a:pPr marL="285750" indent="-285750">
              <a:buFont typeface="Arial"/>
              <a:buChar char="•"/>
            </a:pPr>
            <a:r>
              <a:rPr lang="en-US" dirty="0" smtClean="0"/>
              <a:t>Oregon</a:t>
            </a:r>
          </a:p>
          <a:p>
            <a:pPr marL="285750" indent="-285750">
              <a:buFont typeface="Arial"/>
              <a:buChar char="•"/>
            </a:pPr>
            <a:r>
              <a:rPr lang="en-US" dirty="0" smtClean="0"/>
              <a:t>SW Washington</a:t>
            </a:r>
          </a:p>
          <a:p>
            <a:endParaRPr lang="en-US" dirty="0" smtClean="0"/>
          </a:p>
          <a:p>
            <a:r>
              <a:rPr lang="en-US" b="1" dirty="0" smtClean="0"/>
              <a:t>Staff</a:t>
            </a:r>
          </a:p>
          <a:p>
            <a:pPr marL="285750" indent="-285750">
              <a:buFont typeface="Arial"/>
              <a:buChar char="•"/>
            </a:pPr>
            <a:r>
              <a:rPr lang="en-US" dirty="0" err="1" smtClean="0"/>
              <a:t>NorCal</a:t>
            </a:r>
            <a:r>
              <a:rPr lang="en-US" dirty="0" smtClean="0"/>
              <a:t> </a:t>
            </a:r>
          </a:p>
          <a:p>
            <a:pPr marL="285750" indent="-285750">
              <a:buFont typeface="Arial"/>
              <a:buChar char="•"/>
            </a:pPr>
            <a:r>
              <a:rPr lang="en-US" dirty="0" smtClean="0"/>
              <a:t>SoCal</a:t>
            </a:r>
          </a:p>
          <a:p>
            <a:pPr marL="285750" indent="-285750">
              <a:buFont typeface="Arial"/>
              <a:buChar char="•"/>
            </a:pPr>
            <a:r>
              <a:rPr lang="en-US" dirty="0" smtClean="0"/>
              <a:t>Oregon (partner w BTA)</a:t>
            </a:r>
          </a:p>
          <a:p>
            <a:pPr marL="285750" indent="-285750">
              <a:buFont typeface="Arial"/>
              <a:buChar char="•"/>
            </a:pPr>
            <a:r>
              <a:rPr lang="en-US" dirty="0" smtClean="0"/>
              <a:t>Virginia (consultant)</a:t>
            </a:r>
          </a:p>
          <a:p>
            <a:endParaRPr lang="en-US" dirty="0"/>
          </a:p>
        </p:txBody>
      </p:sp>
      <p:pic>
        <p:nvPicPr>
          <p:cNvPr id="6" name="Shape 142"/>
          <p:cNvPicPr preferRelativeResize="0"/>
          <p:nvPr/>
        </p:nvPicPr>
        <p:blipFill rotWithShape="1">
          <a:blip r:embed="rId4">
            <a:alphaModFix/>
          </a:blip>
          <a:srcRect/>
          <a:stretch/>
        </p:blipFill>
        <p:spPr>
          <a:xfrm>
            <a:off x="7017866" y="152400"/>
            <a:ext cx="1188720" cy="1920240"/>
          </a:xfrm>
          <a:prstGeom prst="rect">
            <a:avLst/>
          </a:prstGeom>
          <a:noFill/>
          <a:ln>
            <a:noFill/>
          </a:ln>
        </p:spPr>
      </p:pic>
    </p:spTree>
    <p:extLst>
      <p:ext uri="{BB962C8B-B14F-4D97-AF65-F5344CB8AC3E}">
        <p14:creationId xmlns:p14="http://schemas.microsoft.com/office/powerpoint/2010/main" val="1802589218"/>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a:t>
            </a:r>
            <a:endParaRPr lang="en-US" dirty="0"/>
          </a:p>
        </p:txBody>
      </p:sp>
      <p:sp>
        <p:nvSpPr>
          <p:cNvPr id="6" name="TextBox 5"/>
          <p:cNvSpPr txBox="1"/>
          <p:nvPr/>
        </p:nvSpPr>
        <p:spPr>
          <a:xfrm>
            <a:off x="688257" y="1641987"/>
            <a:ext cx="4144297" cy="6647974"/>
          </a:xfrm>
          <a:prstGeom prst="rect">
            <a:avLst/>
          </a:prstGeom>
          <a:noFill/>
        </p:spPr>
        <p:txBody>
          <a:bodyPr wrap="square" rtlCol="0">
            <a:spAutoFit/>
          </a:bodyPr>
          <a:lstStyle/>
          <a:p>
            <a:r>
              <a:rPr lang="en-US" sz="4000" dirty="0" smtClean="0">
                <a:solidFill>
                  <a:srgbClr val="0079AA"/>
                </a:solidFill>
                <a:effectLst>
                  <a:outerShdw blurRad="38100" dist="38100" dir="2700000" algn="tl">
                    <a:srgbClr val="000000">
                      <a:alpha val="43137"/>
                    </a:srgbClr>
                  </a:outerShdw>
                </a:effectLst>
              </a:rPr>
              <a:t>1574</a:t>
            </a:r>
            <a:endParaRPr lang="en-US" dirty="0" smtClean="0"/>
          </a:p>
          <a:p>
            <a:r>
              <a:rPr lang="en-US" sz="2400" dirty="0" smtClean="0">
                <a:solidFill>
                  <a:srgbClr val="0079AA"/>
                </a:solidFill>
              </a:rPr>
              <a:t>schools registered</a:t>
            </a:r>
            <a:endParaRPr lang="en-US" sz="2000" dirty="0" smtClean="0">
              <a:solidFill>
                <a:srgbClr val="0079AA"/>
              </a:solidFill>
            </a:endParaRPr>
          </a:p>
          <a:p>
            <a:endParaRPr lang="en-US" dirty="0"/>
          </a:p>
          <a:p>
            <a:r>
              <a:rPr lang="en-US" sz="3200" dirty="0" smtClean="0">
                <a:solidFill>
                  <a:srgbClr val="0079AA"/>
                </a:solidFill>
                <a:effectLst>
                  <a:outerShdw blurRad="38100" dist="38100" dir="2700000" algn="tl">
                    <a:srgbClr val="000000">
                      <a:alpha val="43137"/>
                    </a:srgbClr>
                  </a:outerShdw>
                </a:effectLst>
              </a:rPr>
              <a:t>83 %  </a:t>
            </a:r>
          </a:p>
          <a:p>
            <a:r>
              <a:rPr lang="en-US" sz="2400" dirty="0" smtClean="0">
                <a:solidFill>
                  <a:srgbClr val="0079AA"/>
                </a:solidFill>
              </a:rPr>
              <a:t>more schools</a:t>
            </a:r>
            <a:endParaRPr lang="en-US" sz="2000" dirty="0" smtClean="0">
              <a:solidFill>
                <a:srgbClr val="0079AA"/>
              </a:solidFill>
            </a:endParaRPr>
          </a:p>
          <a:p>
            <a:endParaRPr lang="en-US" dirty="0"/>
          </a:p>
          <a:p>
            <a:r>
              <a:rPr lang="en-US" sz="4000" dirty="0" smtClean="0">
                <a:solidFill>
                  <a:srgbClr val="0079AA"/>
                </a:solidFill>
                <a:effectLst>
                  <a:outerShdw blurRad="38100" dist="38100" dir="2700000" algn="tl">
                    <a:srgbClr val="000000">
                      <a:alpha val="43137"/>
                    </a:srgbClr>
                  </a:outerShdw>
                </a:effectLst>
              </a:rPr>
              <a:t>62,049</a:t>
            </a:r>
          </a:p>
          <a:p>
            <a:r>
              <a:rPr lang="en-US" sz="2400" dirty="0" smtClean="0">
                <a:solidFill>
                  <a:srgbClr val="0079AA"/>
                </a:solidFill>
              </a:rPr>
              <a:t>total participants</a:t>
            </a:r>
          </a:p>
          <a:p>
            <a:endParaRPr lang="en-US" sz="2400" dirty="0">
              <a:solidFill>
                <a:srgbClr val="0079AA"/>
              </a:solidFill>
            </a:endParaRPr>
          </a:p>
          <a:p>
            <a:r>
              <a:rPr lang="en-US" sz="3200" dirty="0" smtClean="0">
                <a:solidFill>
                  <a:srgbClr val="0079AA"/>
                </a:solidFill>
                <a:effectLst>
                  <a:outerShdw blurRad="38100" dist="38100" dir="2700000" algn="tl">
                    <a:srgbClr val="000000">
                      <a:alpha val="43137"/>
                    </a:srgbClr>
                  </a:outerShdw>
                </a:effectLst>
              </a:rPr>
              <a:t>324 %</a:t>
            </a:r>
            <a:endParaRPr lang="en-US" sz="2400" dirty="0" smtClean="0">
              <a:solidFill>
                <a:srgbClr val="0079AA"/>
              </a:solidFill>
              <a:effectLst>
                <a:outerShdw blurRad="38100" dist="38100" dir="2700000" algn="tl">
                  <a:srgbClr val="000000">
                    <a:alpha val="43137"/>
                  </a:srgbClr>
                </a:outerShdw>
              </a:effectLst>
            </a:endParaRPr>
          </a:p>
          <a:p>
            <a:r>
              <a:rPr lang="en-US" sz="2400" dirty="0" smtClean="0">
                <a:solidFill>
                  <a:srgbClr val="0079AA"/>
                </a:solidFill>
              </a:rPr>
              <a:t>more participants</a:t>
            </a:r>
            <a:endParaRPr lang="en-US" dirty="0">
              <a:solidFill>
                <a:srgbClr val="0079AA"/>
              </a:solidFill>
            </a:endParaRPr>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p:txBody>
      </p:sp>
      <p:sp>
        <p:nvSpPr>
          <p:cNvPr id="7" name="Rectangle 6"/>
          <p:cNvSpPr/>
          <p:nvPr/>
        </p:nvSpPr>
        <p:spPr>
          <a:xfrm>
            <a:off x="4199895" y="2349954"/>
            <a:ext cx="3873500" cy="3293209"/>
          </a:xfrm>
          <a:prstGeom prst="rect">
            <a:avLst/>
          </a:prstGeom>
        </p:spPr>
        <p:txBody>
          <a:bodyPr wrap="square">
            <a:spAutoFit/>
          </a:bodyPr>
          <a:lstStyle/>
          <a:p>
            <a:r>
              <a:rPr lang="en-US" sz="3200" dirty="0">
                <a:solidFill>
                  <a:srgbClr val="0079AA"/>
                </a:solidFill>
                <a:effectLst>
                  <a:outerShdw blurRad="38100" dist="38100" dir="2700000" algn="tl">
                    <a:srgbClr val="000000">
                      <a:alpha val="43137"/>
                    </a:srgbClr>
                  </a:outerShdw>
                </a:effectLst>
              </a:rPr>
              <a:t>42 %</a:t>
            </a:r>
            <a:r>
              <a:rPr lang="en-US" sz="3200" dirty="0"/>
              <a:t> </a:t>
            </a:r>
          </a:p>
          <a:p>
            <a:r>
              <a:rPr lang="en-US" sz="2400" dirty="0">
                <a:solidFill>
                  <a:srgbClr val="0079AA"/>
                </a:solidFill>
              </a:rPr>
              <a:t>active schools are lower income</a:t>
            </a:r>
          </a:p>
          <a:p>
            <a:endParaRPr lang="en-US" sz="2400" dirty="0">
              <a:solidFill>
                <a:srgbClr val="0079AA"/>
              </a:solidFill>
            </a:endParaRPr>
          </a:p>
          <a:p>
            <a:r>
              <a:rPr lang="en-US" sz="3200" dirty="0">
                <a:solidFill>
                  <a:srgbClr val="0079AA"/>
                </a:solidFill>
                <a:effectLst>
                  <a:outerShdw blurRad="38100" dist="38100" dir="2700000" algn="tl">
                    <a:srgbClr val="000000">
                      <a:alpha val="43137"/>
                    </a:srgbClr>
                  </a:outerShdw>
                </a:effectLst>
              </a:rPr>
              <a:t>65 %</a:t>
            </a:r>
          </a:p>
          <a:p>
            <a:r>
              <a:rPr lang="en-US" sz="2400" dirty="0">
                <a:solidFill>
                  <a:srgbClr val="0079AA"/>
                </a:solidFill>
              </a:rPr>
              <a:t>reported children increased physical activity during Fire Up Your Feet</a:t>
            </a:r>
          </a:p>
        </p:txBody>
      </p:sp>
      <p:sp>
        <p:nvSpPr>
          <p:cNvPr id="5" name="Shape 148"/>
          <p:cNvSpPr txBox="1">
            <a:spLocks/>
          </p:cNvSpPr>
          <p:nvPr/>
        </p:nvSpPr>
        <p:spPr>
          <a:xfrm>
            <a:off x="228600" y="304800"/>
            <a:ext cx="8534400" cy="716393"/>
          </a:xfrm>
          <a:prstGeom prst="roundRect">
            <a:avLst/>
          </a:prstGeom>
          <a:ln w="76200"/>
        </p:spPr>
        <p:style>
          <a:lnRef idx="2">
            <a:schemeClr val="accent6"/>
          </a:lnRef>
          <a:fillRef idx="1">
            <a:schemeClr val="lt1"/>
          </a:fillRef>
          <a:effectRef idx="0">
            <a:schemeClr val="accent6"/>
          </a:effectRef>
          <a:fontRef idx="minor">
            <a:schemeClr val="dk1"/>
          </a:fontRef>
        </p:style>
        <p:txBody>
          <a:bodyPr wrap="square" lIns="91425" tIns="45700" rIns="91425" bIns="45700" anchor="ctr" anchorCtr="0">
            <a:spAutoFit/>
          </a:bodyPr>
          <a:lstStyle>
            <a:defPPr marR="0" algn="l" rtl="0">
              <a:lnSpc>
                <a:spcPct val="100000"/>
              </a:lnSpc>
              <a:spcBef>
                <a:spcPts val="0"/>
              </a:spcBef>
              <a:spcAft>
                <a:spcPts val="0"/>
              </a:spcAft>
            </a:defPPr>
            <a:lvl1pPr marL="0" marR="0" indent="0" algn="l" rtl="0">
              <a:lnSpc>
                <a:spcPct val="80000"/>
              </a:lnSpc>
              <a:spcBef>
                <a:spcPts val="0"/>
              </a:spcBef>
              <a:spcAft>
                <a:spcPts val="0"/>
              </a:spcAft>
              <a:buClr>
                <a:srgbClr val="001E60"/>
              </a:buClr>
              <a:buFont typeface="Arial"/>
              <a:buNone/>
              <a:defRPr sz="1400" b="0" i="0" u="none" strike="noStrike" cap="none" baseline="0">
                <a:solidFill>
                  <a:schemeClr val="dk1"/>
                </a:solidFill>
                <a:latin typeface="+mn-lt"/>
                <a:ea typeface="+mn-ea"/>
                <a:cs typeface="+mn-cs"/>
                <a:sym typeface="Arial"/>
                <a:rtl val="0"/>
              </a:defRPr>
            </a:lvl1pPr>
            <a:lvl2pPr marL="0" marR="0" indent="0" algn="l" rtl="0">
              <a:lnSpc>
                <a:spcPct val="100000"/>
              </a:lnSpc>
              <a:spcBef>
                <a:spcPts val="0"/>
              </a:spcBef>
              <a:spcAft>
                <a:spcPts val="0"/>
              </a:spcAft>
              <a:buNone/>
              <a:defRPr sz="1400" b="0" i="0" u="none" strike="noStrike" cap="none" baseline="0">
                <a:solidFill>
                  <a:schemeClr val="dk1"/>
                </a:solidFill>
                <a:latin typeface="+mn-lt"/>
                <a:ea typeface="+mn-ea"/>
                <a:cs typeface="+mn-cs"/>
                <a:sym typeface="Arial"/>
                <a:rtl val="0"/>
              </a:defRPr>
            </a:lvl2pPr>
            <a:lvl3pPr marL="0" marR="0" indent="0" algn="l" rtl="0">
              <a:spcBef>
                <a:spcPts val="0"/>
              </a:spcBef>
              <a:defRPr>
                <a:solidFill>
                  <a:schemeClr val="dk1"/>
                </a:solidFill>
                <a:latin typeface="+mn-lt"/>
                <a:ea typeface="+mn-ea"/>
                <a:cs typeface="+mn-cs"/>
              </a:defRPr>
            </a:lvl3pPr>
            <a:lvl4pPr marL="0" marR="0" indent="0" algn="l" rtl="0">
              <a:spcBef>
                <a:spcPts val="0"/>
              </a:spcBef>
              <a:defRPr>
                <a:solidFill>
                  <a:schemeClr val="dk1"/>
                </a:solidFill>
                <a:latin typeface="+mn-lt"/>
                <a:ea typeface="+mn-ea"/>
                <a:cs typeface="+mn-cs"/>
              </a:defRPr>
            </a:lvl4pPr>
            <a:lvl5pPr marL="0" marR="0" indent="0" algn="l" rtl="0">
              <a:spcBef>
                <a:spcPts val="0"/>
              </a:spcBef>
              <a:defRPr>
                <a:solidFill>
                  <a:schemeClr val="dk1"/>
                </a:solidFill>
                <a:latin typeface="+mn-lt"/>
                <a:ea typeface="+mn-ea"/>
                <a:cs typeface="+mn-cs"/>
              </a:defRPr>
            </a:lvl5pPr>
            <a:lvl6pPr marL="0" marR="0" indent="0" algn="l" rtl="0">
              <a:spcBef>
                <a:spcPts val="0"/>
              </a:spcBef>
              <a:defRPr>
                <a:solidFill>
                  <a:schemeClr val="dk1"/>
                </a:solidFill>
                <a:latin typeface="+mn-lt"/>
                <a:ea typeface="+mn-ea"/>
                <a:cs typeface="+mn-cs"/>
              </a:defRPr>
            </a:lvl6pPr>
            <a:lvl7pPr marL="0" marR="0" indent="0" algn="l" rtl="0">
              <a:spcBef>
                <a:spcPts val="0"/>
              </a:spcBef>
              <a:defRPr>
                <a:solidFill>
                  <a:schemeClr val="dk1"/>
                </a:solidFill>
                <a:latin typeface="+mn-lt"/>
                <a:ea typeface="+mn-ea"/>
                <a:cs typeface="+mn-cs"/>
              </a:defRPr>
            </a:lvl7pPr>
            <a:lvl8pPr marL="0" marR="0" indent="0" algn="l" rtl="0">
              <a:spcBef>
                <a:spcPts val="0"/>
              </a:spcBef>
              <a:defRPr>
                <a:solidFill>
                  <a:schemeClr val="dk1"/>
                </a:solidFill>
                <a:latin typeface="+mn-lt"/>
                <a:ea typeface="+mn-ea"/>
                <a:cs typeface="+mn-cs"/>
              </a:defRPr>
            </a:lvl8pPr>
            <a:lvl9pPr marL="0" marR="0" indent="0" algn="l" rtl="0">
              <a:spcBef>
                <a:spcPts val="0"/>
              </a:spcBef>
              <a:defRPr>
                <a:solidFill>
                  <a:schemeClr val="dk1"/>
                </a:solidFill>
                <a:latin typeface="+mn-lt"/>
                <a:ea typeface="+mn-ea"/>
                <a:cs typeface="+mn-cs"/>
              </a:defRPr>
            </a:lvl9pPr>
          </a:lstStyle>
          <a:p>
            <a:pPr>
              <a:buSzPct val="25000"/>
            </a:pPr>
            <a:r>
              <a:rPr lang="en-US" sz="4400" kern="0" dirty="0" smtClean="0">
                <a:solidFill>
                  <a:srgbClr val="001E60"/>
                </a:solidFill>
                <a:latin typeface="Calibri" panose="020F0502020204030204" pitchFamily="34" charset="0"/>
              </a:rPr>
              <a:t>Highlights</a:t>
            </a:r>
            <a:endParaRPr lang="en-US" sz="4400" kern="0" dirty="0">
              <a:solidFill>
                <a:srgbClr val="001E60"/>
              </a:solidFill>
              <a:latin typeface="Calibri" panose="020F0502020204030204" pitchFamily="34" charset="0"/>
            </a:endParaRPr>
          </a:p>
        </p:txBody>
      </p:sp>
      <p:pic>
        <p:nvPicPr>
          <p:cNvPr id="8" name="Shape 142"/>
          <p:cNvPicPr preferRelativeResize="0"/>
          <p:nvPr/>
        </p:nvPicPr>
        <p:blipFill rotWithShape="1">
          <a:blip r:embed="rId3">
            <a:alphaModFix/>
          </a:blip>
          <a:srcRect/>
          <a:stretch/>
        </p:blipFill>
        <p:spPr>
          <a:xfrm>
            <a:off x="7441275" y="228600"/>
            <a:ext cx="1188720" cy="1920240"/>
          </a:xfrm>
          <a:prstGeom prst="rect">
            <a:avLst/>
          </a:prstGeom>
          <a:noFill/>
          <a:ln>
            <a:noFill/>
          </a:ln>
        </p:spPr>
      </p:pic>
    </p:spTree>
    <p:extLst>
      <p:ext uri="{BB962C8B-B14F-4D97-AF65-F5344CB8AC3E}">
        <p14:creationId xmlns:p14="http://schemas.microsoft.com/office/powerpoint/2010/main" val="3028064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9144000" cy="895350"/>
          </a:xfrm>
        </p:spPr>
        <p:txBody>
          <a:bodyPr>
            <a:noAutofit/>
          </a:bodyPr>
          <a:lstStyle/>
          <a:p>
            <a:pPr algn="ctr"/>
            <a:r>
              <a:rPr lang="en-US" sz="3600" b="1" dirty="0" smtClean="0">
                <a:solidFill>
                  <a:schemeClr val="accent6">
                    <a:lumMod val="75000"/>
                  </a:schemeClr>
                </a:solidFill>
              </a:rPr>
              <a:t>Resources</a:t>
            </a:r>
            <a:endParaRPr lang="en-US" sz="3600" b="1" dirty="0">
              <a:solidFill>
                <a:schemeClr val="accent6">
                  <a:lumMod val="75000"/>
                </a:schemeClr>
              </a:solidFill>
            </a:endParaRPr>
          </a:p>
        </p:txBody>
      </p:sp>
      <p:pic>
        <p:nvPicPr>
          <p:cNvPr id="5" name="Picture 3" descr="FireUpYourFeet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0"/>
            <a:ext cx="102631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Sophia Mellow\Dropbox (SRtSNP)\SRTSNP Shared Docs\Fire Up Your Feet\After Action Review\Fall 2014 AAR\Fall 14 Success Story Photos\Chinook Trail, CO Photos\XC 2014 Team Pic.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96" r="4322" b="2738"/>
          <a:stretch/>
        </p:blipFill>
        <p:spPr bwMode="auto">
          <a:xfrm>
            <a:off x="-320040" y="1"/>
            <a:ext cx="9464040" cy="6857999"/>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5619541" y="76200"/>
            <a:ext cx="3295859" cy="1382617"/>
          </a:xfrm>
          <a:prstGeom prst="roundRect">
            <a:avLst/>
          </a:prstGeom>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TextBox 6"/>
          <p:cNvSpPr txBox="1"/>
          <p:nvPr/>
        </p:nvSpPr>
        <p:spPr>
          <a:xfrm>
            <a:off x="5752891" y="258488"/>
            <a:ext cx="3029158" cy="1200329"/>
          </a:xfrm>
          <a:prstGeom prst="rect">
            <a:avLst/>
          </a:prstGeom>
          <a:noFill/>
        </p:spPr>
        <p:txBody>
          <a:bodyPr wrap="square" rtlCol="0">
            <a:spAutoFit/>
          </a:bodyPr>
          <a:lstStyle/>
          <a:p>
            <a:pPr algn="ctr"/>
            <a:r>
              <a:rPr lang="en-US" sz="3200" b="1" dirty="0" smtClean="0"/>
              <a:t>COLORADO</a:t>
            </a:r>
          </a:p>
          <a:p>
            <a:pPr algn="ctr"/>
            <a:r>
              <a:rPr lang="en-US" sz="2000" dirty="0" smtClean="0"/>
              <a:t>Run Club</a:t>
            </a:r>
            <a:br>
              <a:rPr lang="en-US" sz="2000" dirty="0" smtClean="0"/>
            </a:br>
            <a:r>
              <a:rPr lang="en-US" sz="2000" dirty="0" smtClean="0"/>
              <a:t>Chinook Trail Elementary</a:t>
            </a:r>
            <a:endParaRPr lang="en-US" sz="2000" dirty="0"/>
          </a:p>
        </p:txBody>
      </p:sp>
    </p:spTree>
    <p:extLst>
      <p:ext uri="{BB962C8B-B14F-4D97-AF65-F5344CB8AC3E}">
        <p14:creationId xmlns:p14="http://schemas.microsoft.com/office/powerpoint/2010/main" val="2488575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48"/>
          <p:cNvSpPr txBox="1">
            <a:spLocks/>
          </p:cNvSpPr>
          <p:nvPr/>
        </p:nvSpPr>
        <p:spPr>
          <a:xfrm>
            <a:off x="384015" y="152400"/>
            <a:ext cx="8534400" cy="716393"/>
          </a:xfrm>
          <a:prstGeom prst="roundRect">
            <a:avLst/>
          </a:prstGeom>
          <a:ln w="76200"/>
        </p:spPr>
        <p:style>
          <a:lnRef idx="2">
            <a:schemeClr val="accent6"/>
          </a:lnRef>
          <a:fillRef idx="1">
            <a:schemeClr val="lt1"/>
          </a:fillRef>
          <a:effectRef idx="0">
            <a:schemeClr val="accent6"/>
          </a:effectRef>
          <a:fontRef idx="minor">
            <a:schemeClr val="dk1"/>
          </a:fontRef>
        </p:style>
        <p:txBody>
          <a:bodyPr wrap="square" lIns="91425" tIns="45700" rIns="91425" bIns="45700" anchor="ctr" anchorCtr="0">
            <a:spAutoFit/>
          </a:bodyPr>
          <a:lstStyle>
            <a:defPPr marR="0" algn="l" rtl="0">
              <a:lnSpc>
                <a:spcPct val="100000"/>
              </a:lnSpc>
              <a:spcBef>
                <a:spcPts val="0"/>
              </a:spcBef>
              <a:spcAft>
                <a:spcPts val="0"/>
              </a:spcAft>
            </a:defPPr>
            <a:lvl1pPr marL="0" marR="0" indent="0" algn="l" rtl="0">
              <a:lnSpc>
                <a:spcPct val="80000"/>
              </a:lnSpc>
              <a:spcBef>
                <a:spcPts val="0"/>
              </a:spcBef>
              <a:spcAft>
                <a:spcPts val="0"/>
              </a:spcAft>
              <a:buClr>
                <a:srgbClr val="001E60"/>
              </a:buClr>
              <a:buFont typeface="Arial"/>
              <a:buNone/>
              <a:defRPr sz="1400" b="0" i="0" u="none" strike="noStrike" cap="none" baseline="0">
                <a:solidFill>
                  <a:schemeClr val="dk1"/>
                </a:solidFill>
                <a:latin typeface="+mn-lt"/>
                <a:ea typeface="+mn-ea"/>
                <a:cs typeface="+mn-cs"/>
                <a:sym typeface="Arial"/>
                <a:rtl val="0"/>
              </a:defRPr>
            </a:lvl1pPr>
            <a:lvl2pPr marL="0" marR="0" indent="0" algn="l" rtl="0">
              <a:lnSpc>
                <a:spcPct val="100000"/>
              </a:lnSpc>
              <a:spcBef>
                <a:spcPts val="0"/>
              </a:spcBef>
              <a:spcAft>
                <a:spcPts val="0"/>
              </a:spcAft>
              <a:buNone/>
              <a:defRPr sz="1400" b="0" i="0" u="none" strike="noStrike" cap="none" baseline="0">
                <a:solidFill>
                  <a:schemeClr val="dk1"/>
                </a:solidFill>
                <a:latin typeface="+mn-lt"/>
                <a:ea typeface="+mn-ea"/>
                <a:cs typeface="+mn-cs"/>
                <a:sym typeface="Arial"/>
                <a:rtl val="0"/>
              </a:defRPr>
            </a:lvl2pPr>
            <a:lvl3pPr marL="0" marR="0" indent="0" algn="l" rtl="0">
              <a:spcBef>
                <a:spcPts val="0"/>
              </a:spcBef>
              <a:defRPr>
                <a:solidFill>
                  <a:schemeClr val="dk1"/>
                </a:solidFill>
                <a:latin typeface="+mn-lt"/>
                <a:ea typeface="+mn-ea"/>
                <a:cs typeface="+mn-cs"/>
              </a:defRPr>
            </a:lvl3pPr>
            <a:lvl4pPr marL="0" marR="0" indent="0" algn="l" rtl="0">
              <a:spcBef>
                <a:spcPts val="0"/>
              </a:spcBef>
              <a:defRPr>
                <a:solidFill>
                  <a:schemeClr val="dk1"/>
                </a:solidFill>
                <a:latin typeface="+mn-lt"/>
                <a:ea typeface="+mn-ea"/>
                <a:cs typeface="+mn-cs"/>
              </a:defRPr>
            </a:lvl4pPr>
            <a:lvl5pPr marL="0" marR="0" indent="0" algn="l" rtl="0">
              <a:spcBef>
                <a:spcPts val="0"/>
              </a:spcBef>
              <a:defRPr>
                <a:solidFill>
                  <a:schemeClr val="dk1"/>
                </a:solidFill>
                <a:latin typeface="+mn-lt"/>
                <a:ea typeface="+mn-ea"/>
                <a:cs typeface="+mn-cs"/>
              </a:defRPr>
            </a:lvl5pPr>
            <a:lvl6pPr marL="0" marR="0" indent="0" algn="l" rtl="0">
              <a:spcBef>
                <a:spcPts val="0"/>
              </a:spcBef>
              <a:defRPr>
                <a:solidFill>
                  <a:schemeClr val="dk1"/>
                </a:solidFill>
                <a:latin typeface="+mn-lt"/>
                <a:ea typeface="+mn-ea"/>
                <a:cs typeface="+mn-cs"/>
              </a:defRPr>
            </a:lvl6pPr>
            <a:lvl7pPr marL="0" marR="0" indent="0" algn="l" rtl="0">
              <a:spcBef>
                <a:spcPts val="0"/>
              </a:spcBef>
              <a:defRPr>
                <a:solidFill>
                  <a:schemeClr val="dk1"/>
                </a:solidFill>
                <a:latin typeface="+mn-lt"/>
                <a:ea typeface="+mn-ea"/>
                <a:cs typeface="+mn-cs"/>
              </a:defRPr>
            </a:lvl7pPr>
            <a:lvl8pPr marL="0" marR="0" indent="0" algn="l" rtl="0">
              <a:spcBef>
                <a:spcPts val="0"/>
              </a:spcBef>
              <a:defRPr>
                <a:solidFill>
                  <a:schemeClr val="dk1"/>
                </a:solidFill>
                <a:latin typeface="+mn-lt"/>
                <a:ea typeface="+mn-ea"/>
                <a:cs typeface="+mn-cs"/>
              </a:defRPr>
            </a:lvl8pPr>
            <a:lvl9pPr marL="0" marR="0" indent="0" algn="l" rtl="0">
              <a:spcBef>
                <a:spcPts val="0"/>
              </a:spcBef>
              <a:defRPr>
                <a:solidFill>
                  <a:schemeClr val="dk1"/>
                </a:solidFill>
                <a:latin typeface="+mn-lt"/>
                <a:ea typeface="+mn-ea"/>
                <a:cs typeface="+mn-cs"/>
              </a:defRPr>
            </a:lvl9pPr>
          </a:lstStyle>
          <a:p>
            <a:pPr algn="r">
              <a:buSzPct val="25000"/>
            </a:pPr>
            <a:r>
              <a:rPr lang="en-US" sz="4400" kern="0" dirty="0" smtClean="0">
                <a:solidFill>
                  <a:srgbClr val="001E60"/>
                </a:solidFill>
                <a:latin typeface="Calibri" panose="020F0502020204030204" pitchFamily="34" charset="0"/>
              </a:rPr>
              <a:t>Fall 2014 Success</a:t>
            </a:r>
            <a:endParaRPr lang="en-US" sz="4400" kern="0" dirty="0">
              <a:solidFill>
                <a:srgbClr val="001E60"/>
              </a:solidFill>
              <a:latin typeface="Calibri" panose="020F0502020204030204" pitchFamily="34" charset="0"/>
            </a:endParaRPr>
          </a:p>
        </p:txBody>
      </p:sp>
      <p:pic>
        <p:nvPicPr>
          <p:cNvPr id="7" name="Shape 142"/>
          <p:cNvPicPr preferRelativeResize="0"/>
          <p:nvPr/>
        </p:nvPicPr>
        <p:blipFill rotWithShape="1">
          <a:blip r:embed="rId3">
            <a:alphaModFix/>
          </a:blip>
          <a:srcRect/>
          <a:stretch/>
        </p:blipFill>
        <p:spPr>
          <a:xfrm>
            <a:off x="609600" y="152400"/>
            <a:ext cx="914400" cy="1463040"/>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1431422495"/>
              </p:ext>
            </p:extLst>
          </p:nvPr>
        </p:nvGraphicFramePr>
        <p:xfrm>
          <a:off x="304800" y="1954862"/>
          <a:ext cx="8531385" cy="4141138"/>
        </p:xfrm>
        <a:graphic>
          <a:graphicData uri="http://schemas.openxmlformats.org/drawingml/2006/table">
            <a:tbl>
              <a:tblPr>
                <a:tableStyleId>{93296810-A885-4BE3-A3E7-6D5BEEA58F35}</a:tableStyleId>
              </a:tblPr>
              <a:tblGrid>
                <a:gridCol w="1747772"/>
                <a:gridCol w="2376662"/>
                <a:gridCol w="2905238"/>
                <a:gridCol w="1501713"/>
              </a:tblGrid>
              <a:tr h="226821">
                <a:tc>
                  <a:txBody>
                    <a:bodyPr/>
                    <a:lstStyle/>
                    <a:p>
                      <a:pPr algn="l" fontAlgn="b"/>
                      <a:r>
                        <a:rPr lang="en-US" sz="1400" b="1" u="none" strike="noStrike" dirty="0">
                          <a:effectLst/>
                        </a:rPr>
                        <a:t>City</a:t>
                      </a:r>
                      <a:endParaRPr lang="en-US" sz="1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b"/>
                      <a:r>
                        <a:rPr lang="en-US" sz="1400" b="1" u="none" strike="noStrike">
                          <a:effectLst/>
                        </a:rPr>
                        <a:t>School Name</a:t>
                      </a:r>
                      <a:endParaRPr lang="en-US" sz="14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b"/>
                      <a:r>
                        <a:rPr lang="en-US" sz="1400" b="1" u="none" strike="noStrike">
                          <a:effectLst/>
                        </a:rPr>
                        <a:t>Award Summary</a:t>
                      </a:r>
                      <a:endParaRPr lang="en-US" sz="14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ctr"/>
                      <a:r>
                        <a:rPr lang="en-US" sz="1400" b="1" u="none" strike="noStrike" dirty="0">
                          <a:effectLst/>
                        </a:rPr>
                        <a:t> Award Totals </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458979">
                <a:tc>
                  <a:txBody>
                    <a:bodyPr/>
                    <a:lstStyle/>
                    <a:p>
                      <a:pPr algn="l" fontAlgn="b"/>
                      <a:r>
                        <a:rPr lang="en-US" sz="1400" u="none" strike="noStrike" dirty="0">
                          <a:effectLst/>
                        </a:rPr>
                        <a:t>Colorado Springs</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b"/>
                      <a:r>
                        <a:rPr lang="en-US" sz="1400" u="none" strike="noStrike" dirty="0">
                          <a:effectLst/>
                        </a:rPr>
                        <a:t>Chinook Trail Elementary </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ctr"/>
                      <a:r>
                        <a:rPr lang="en-US" sz="1400" u="none" strike="noStrike">
                          <a:effectLst/>
                        </a:rPr>
                        <a:t>First Place Award</a:t>
                      </a:r>
                      <a:br>
                        <a:rPr lang="en-US" sz="1400" u="none" strike="noStrike">
                          <a:effectLst/>
                        </a:rPr>
                      </a:br>
                      <a:r>
                        <a:rPr lang="en-US" sz="1400" u="none" strike="noStrike">
                          <a:effectLst/>
                        </a:rPr>
                        <a:t>Week 3 (Old Skool) Award</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ctr"/>
                      <a:r>
                        <a:rPr lang="en-US" sz="1400" u="none" strike="noStrike" dirty="0">
                          <a:effectLst/>
                        </a:rPr>
                        <a:t> $         2,150.00 </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294692">
                <a:tc>
                  <a:txBody>
                    <a:bodyPr/>
                    <a:lstStyle/>
                    <a:p>
                      <a:pPr algn="l" fontAlgn="b"/>
                      <a:r>
                        <a:rPr lang="en-US" sz="1400" u="none" strike="noStrike" dirty="0">
                          <a:effectLst/>
                        </a:rPr>
                        <a:t>Florence</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b"/>
                      <a:r>
                        <a:rPr lang="en-US" sz="1400" u="none" strike="noStrike">
                          <a:effectLst/>
                        </a:rPr>
                        <a:t>Fremont Middle</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ctr"/>
                      <a:r>
                        <a:rPr lang="en-US" sz="1400" u="none" strike="noStrike">
                          <a:effectLst/>
                        </a:rPr>
                        <a:t>Week 1 Award</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ctr"/>
                      <a:r>
                        <a:rPr lang="en-US" sz="1400" u="none" strike="noStrike">
                          <a:effectLst/>
                        </a:rPr>
                        <a:t> $            200.00 </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04800">
                <a:tc>
                  <a:txBody>
                    <a:bodyPr/>
                    <a:lstStyle/>
                    <a:p>
                      <a:pPr algn="l" fontAlgn="b"/>
                      <a:r>
                        <a:rPr lang="en-US" sz="1400" u="none" strike="noStrike">
                          <a:effectLst/>
                        </a:rPr>
                        <a:t>Canon City</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b"/>
                      <a:r>
                        <a:rPr lang="en-US" sz="1400" u="none" strike="noStrike">
                          <a:effectLst/>
                        </a:rPr>
                        <a:t>Lincoln Elementary </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b"/>
                      <a:r>
                        <a:rPr lang="en-US" sz="1400" u="none" strike="noStrike">
                          <a:effectLst/>
                        </a:rPr>
                        <a:t>Fire Up Your Walk to School Award</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ctr"/>
                      <a:r>
                        <a:rPr lang="en-US" sz="1400" u="none" strike="noStrike">
                          <a:effectLst/>
                        </a:rPr>
                        <a:t> $            500.00 </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04800">
                <a:tc>
                  <a:txBody>
                    <a:bodyPr/>
                    <a:lstStyle/>
                    <a:p>
                      <a:pPr algn="l" fontAlgn="b"/>
                      <a:r>
                        <a:rPr lang="en-US" sz="1400" u="none" strike="noStrike">
                          <a:effectLst/>
                        </a:rPr>
                        <a:t>Canon City</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b"/>
                      <a:r>
                        <a:rPr lang="en-US" sz="1400" u="none" strike="noStrike">
                          <a:effectLst/>
                        </a:rPr>
                        <a:t>McKinley Elementary </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b"/>
                      <a:r>
                        <a:rPr lang="en-US" sz="1400" u="none" strike="noStrike">
                          <a:effectLst/>
                        </a:rPr>
                        <a:t>Third Place Award</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ctr"/>
                      <a:r>
                        <a:rPr lang="en-US" sz="1400" u="none" strike="noStrike">
                          <a:effectLst/>
                        </a:rPr>
                        <a:t> $            500.00 </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36441">
                <a:tc>
                  <a:txBody>
                    <a:bodyPr/>
                    <a:lstStyle/>
                    <a:p>
                      <a:pPr algn="l" fontAlgn="b"/>
                      <a:r>
                        <a:rPr lang="en-US" sz="1400" u="none" strike="noStrike" dirty="0">
                          <a:effectLst/>
                        </a:rPr>
                        <a:t>Denver</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b"/>
                      <a:r>
                        <a:rPr lang="en-US" sz="1400" u="none" strike="noStrike">
                          <a:effectLst/>
                        </a:rPr>
                        <a:t>Montclair Elementary</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ctr"/>
                      <a:r>
                        <a:rPr lang="en-US" sz="1400" u="none" strike="noStrike">
                          <a:effectLst/>
                        </a:rPr>
                        <a:t>Week 2 Award</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ctr"/>
                      <a:r>
                        <a:rPr lang="en-US" sz="1400" u="none" strike="noStrike">
                          <a:effectLst/>
                        </a:rPr>
                        <a:t> $            200.00 </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777671">
                <a:tc>
                  <a:txBody>
                    <a:bodyPr/>
                    <a:lstStyle/>
                    <a:p>
                      <a:pPr algn="l" fontAlgn="b"/>
                      <a:r>
                        <a:rPr lang="en-US" sz="1400" u="none" strike="noStrike">
                          <a:effectLst/>
                        </a:rPr>
                        <a:t>Littleton</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b"/>
                      <a:r>
                        <a:rPr lang="en-US" sz="1400" u="none" strike="noStrike" dirty="0" err="1">
                          <a:effectLst/>
                        </a:rPr>
                        <a:t>Peiffer</a:t>
                      </a:r>
                      <a:r>
                        <a:rPr lang="en-US" sz="1400" u="none" strike="noStrike" dirty="0">
                          <a:effectLst/>
                        </a:rPr>
                        <a:t> Elementary </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ctr"/>
                      <a:r>
                        <a:rPr lang="en-US" sz="1400" u="none" strike="noStrike">
                          <a:effectLst/>
                        </a:rPr>
                        <a:t>People for Bikes Challenge Award</a:t>
                      </a:r>
                      <a:br>
                        <a:rPr lang="en-US" sz="1400" u="none" strike="noStrike">
                          <a:effectLst/>
                        </a:rPr>
                      </a:br>
                      <a:r>
                        <a:rPr lang="en-US" sz="1400" u="none" strike="noStrike">
                          <a:effectLst/>
                        </a:rPr>
                        <a:t>Week 3 New School Award</a:t>
                      </a:r>
                      <a:br>
                        <a:rPr lang="en-US" sz="1400" u="none" strike="noStrike">
                          <a:effectLst/>
                        </a:rPr>
                      </a:br>
                      <a:r>
                        <a:rPr lang="en-US" sz="1400" u="none" strike="noStrike">
                          <a:effectLst/>
                        </a:rPr>
                        <a:t>Third Place Award</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ctr"/>
                      <a:r>
                        <a:rPr lang="en-US" sz="1400" u="none" strike="noStrike">
                          <a:effectLst/>
                        </a:rPr>
                        <a:t> $         1,150.00 </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33688">
                <a:tc>
                  <a:txBody>
                    <a:bodyPr/>
                    <a:lstStyle/>
                    <a:p>
                      <a:pPr algn="l" fontAlgn="b"/>
                      <a:r>
                        <a:rPr lang="en-US" sz="1400" u="none" strike="noStrike">
                          <a:effectLst/>
                        </a:rPr>
                        <a:t>Lafayette</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b"/>
                      <a:r>
                        <a:rPr lang="en-US" sz="1400" u="none" strike="noStrike">
                          <a:effectLst/>
                        </a:rPr>
                        <a:t>Ryan Elementary</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ctr"/>
                      <a:r>
                        <a:rPr lang="en-US" sz="1400" u="none" strike="noStrike">
                          <a:effectLst/>
                        </a:rPr>
                        <a:t>Week 1 Award</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ctr"/>
                      <a:r>
                        <a:rPr lang="en-US" sz="1400" u="none" strike="noStrike">
                          <a:effectLst/>
                        </a:rPr>
                        <a:t> $            200.00 </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04800">
                <a:tc>
                  <a:txBody>
                    <a:bodyPr/>
                    <a:lstStyle/>
                    <a:p>
                      <a:pPr algn="l" fontAlgn="b"/>
                      <a:r>
                        <a:rPr lang="en-US" sz="1400" u="none" strike="noStrike">
                          <a:effectLst/>
                        </a:rPr>
                        <a:t>Loveland</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b"/>
                      <a:r>
                        <a:rPr lang="en-US" sz="1400" u="none" strike="noStrike">
                          <a:effectLst/>
                        </a:rPr>
                        <a:t>Van Buren Elementary </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b"/>
                      <a:r>
                        <a:rPr lang="en-US" sz="1400" u="none" strike="noStrike">
                          <a:effectLst/>
                        </a:rPr>
                        <a:t>Second Place Award</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ctr"/>
                      <a:r>
                        <a:rPr lang="en-US" sz="1400" u="none" strike="noStrike">
                          <a:effectLst/>
                        </a:rPr>
                        <a:t> $         1,000.00 </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453641">
                <a:tc>
                  <a:txBody>
                    <a:bodyPr/>
                    <a:lstStyle/>
                    <a:p>
                      <a:pPr algn="l" fontAlgn="b"/>
                      <a:r>
                        <a:rPr lang="en-US" sz="1400" u="none" strike="noStrike">
                          <a:effectLst/>
                        </a:rPr>
                        <a:t>Canon City</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b"/>
                      <a:r>
                        <a:rPr lang="en-US" sz="1400" u="none" strike="noStrike">
                          <a:effectLst/>
                        </a:rPr>
                        <a:t>Washington Elementary </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ctr"/>
                      <a:r>
                        <a:rPr lang="en-US" sz="1400" u="none" strike="noStrike">
                          <a:effectLst/>
                        </a:rPr>
                        <a:t>Third Place Award</a:t>
                      </a:r>
                      <a:br>
                        <a:rPr lang="en-US" sz="1400" u="none" strike="noStrike">
                          <a:effectLst/>
                        </a:rPr>
                      </a:br>
                      <a:r>
                        <a:rPr lang="en-US" sz="1400" u="none" strike="noStrike">
                          <a:effectLst/>
                        </a:rPr>
                        <a:t>Week 4 Award</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ctr"/>
                      <a:r>
                        <a:rPr lang="en-US" sz="1400" u="none" strike="noStrike">
                          <a:effectLst/>
                        </a:rPr>
                        <a:t> $            600.00 </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44805">
                <a:tc gridSpan="3">
                  <a:txBody>
                    <a:bodyPr/>
                    <a:lstStyle/>
                    <a:p>
                      <a:pPr algn="l" fontAlgn="b"/>
                      <a:r>
                        <a:rPr lang="en-US" sz="1400" u="none" strike="noStrike" dirty="0">
                          <a:effectLst/>
                        </a:rPr>
                        <a:t> </a:t>
                      </a:r>
                      <a:r>
                        <a:rPr lang="en-US" sz="1400" b="1" u="none" strike="noStrike" dirty="0" smtClean="0">
                          <a:effectLst/>
                        </a:rPr>
                        <a:t>Colorado </a:t>
                      </a:r>
                      <a:r>
                        <a:rPr lang="en-US" sz="1400" b="1" u="none" strike="noStrike" dirty="0">
                          <a:effectLst/>
                        </a:rPr>
                        <a:t>Total Award Amount</a:t>
                      </a:r>
                      <a:endParaRPr lang="en-US" sz="1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l" fontAlgn="b"/>
                      <a:endParaRPr lang="en-US" sz="1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ctr"/>
                      <a:r>
                        <a:rPr lang="en-US" sz="1400" u="none" strike="noStrike" dirty="0">
                          <a:effectLst/>
                        </a:rPr>
                        <a:t> </a:t>
                      </a:r>
                      <a:r>
                        <a:rPr lang="en-US" sz="1400" b="1" u="none" strike="noStrike" dirty="0">
                          <a:effectLst/>
                        </a:rPr>
                        <a:t>$         6,500.00 </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spTree>
    <p:extLst>
      <p:ext uri="{BB962C8B-B14F-4D97-AF65-F5344CB8AC3E}">
        <p14:creationId xmlns:p14="http://schemas.microsoft.com/office/powerpoint/2010/main" val="897229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48"/>
          <p:cNvSpPr txBox="1">
            <a:spLocks/>
          </p:cNvSpPr>
          <p:nvPr/>
        </p:nvSpPr>
        <p:spPr>
          <a:xfrm>
            <a:off x="384015" y="152400"/>
            <a:ext cx="8534400" cy="716393"/>
          </a:xfrm>
          <a:prstGeom prst="roundRect">
            <a:avLst/>
          </a:prstGeom>
          <a:ln w="76200"/>
        </p:spPr>
        <p:style>
          <a:lnRef idx="2">
            <a:schemeClr val="accent3"/>
          </a:lnRef>
          <a:fillRef idx="1">
            <a:schemeClr val="lt1"/>
          </a:fillRef>
          <a:effectRef idx="0">
            <a:schemeClr val="accent3"/>
          </a:effectRef>
          <a:fontRef idx="minor">
            <a:schemeClr val="dk1"/>
          </a:fontRef>
        </p:style>
        <p:txBody>
          <a:bodyPr wrap="square" lIns="91425" tIns="45700" rIns="91425" bIns="45700" anchor="ctr" anchorCtr="0">
            <a:spAutoFit/>
          </a:bodyPr>
          <a:lstStyle>
            <a:defPPr marR="0" algn="l" rtl="0">
              <a:lnSpc>
                <a:spcPct val="100000"/>
              </a:lnSpc>
              <a:spcBef>
                <a:spcPts val="0"/>
              </a:spcBef>
              <a:spcAft>
                <a:spcPts val="0"/>
              </a:spcAft>
            </a:defPPr>
            <a:lvl1pPr marL="0" marR="0" indent="0" algn="l" rtl="0">
              <a:lnSpc>
                <a:spcPct val="80000"/>
              </a:lnSpc>
              <a:spcBef>
                <a:spcPts val="0"/>
              </a:spcBef>
              <a:spcAft>
                <a:spcPts val="0"/>
              </a:spcAft>
              <a:buClr>
                <a:srgbClr val="001E60"/>
              </a:buClr>
              <a:buFont typeface="Arial"/>
              <a:buNone/>
              <a:defRPr sz="1400" b="0" i="0" u="none" strike="noStrike" cap="none" baseline="0">
                <a:solidFill>
                  <a:schemeClr val="dk1"/>
                </a:solidFill>
                <a:latin typeface="+mn-lt"/>
                <a:ea typeface="+mn-ea"/>
                <a:cs typeface="+mn-cs"/>
                <a:sym typeface="Arial"/>
                <a:rtl val="0"/>
              </a:defRPr>
            </a:lvl1pPr>
            <a:lvl2pPr marL="0" marR="0" indent="0" algn="l" rtl="0">
              <a:lnSpc>
                <a:spcPct val="100000"/>
              </a:lnSpc>
              <a:spcBef>
                <a:spcPts val="0"/>
              </a:spcBef>
              <a:spcAft>
                <a:spcPts val="0"/>
              </a:spcAft>
              <a:buNone/>
              <a:defRPr sz="1400" b="0" i="0" u="none" strike="noStrike" cap="none" baseline="0">
                <a:solidFill>
                  <a:schemeClr val="dk1"/>
                </a:solidFill>
                <a:latin typeface="+mn-lt"/>
                <a:ea typeface="+mn-ea"/>
                <a:cs typeface="+mn-cs"/>
                <a:sym typeface="Arial"/>
                <a:rtl val="0"/>
              </a:defRPr>
            </a:lvl2pPr>
            <a:lvl3pPr marL="0" marR="0" indent="0" algn="l" rtl="0">
              <a:spcBef>
                <a:spcPts val="0"/>
              </a:spcBef>
              <a:defRPr>
                <a:solidFill>
                  <a:schemeClr val="dk1"/>
                </a:solidFill>
                <a:latin typeface="+mn-lt"/>
                <a:ea typeface="+mn-ea"/>
                <a:cs typeface="+mn-cs"/>
              </a:defRPr>
            </a:lvl3pPr>
            <a:lvl4pPr marL="0" marR="0" indent="0" algn="l" rtl="0">
              <a:spcBef>
                <a:spcPts val="0"/>
              </a:spcBef>
              <a:defRPr>
                <a:solidFill>
                  <a:schemeClr val="dk1"/>
                </a:solidFill>
                <a:latin typeface="+mn-lt"/>
                <a:ea typeface="+mn-ea"/>
                <a:cs typeface="+mn-cs"/>
              </a:defRPr>
            </a:lvl4pPr>
            <a:lvl5pPr marL="0" marR="0" indent="0" algn="l" rtl="0">
              <a:spcBef>
                <a:spcPts val="0"/>
              </a:spcBef>
              <a:defRPr>
                <a:solidFill>
                  <a:schemeClr val="dk1"/>
                </a:solidFill>
                <a:latin typeface="+mn-lt"/>
                <a:ea typeface="+mn-ea"/>
                <a:cs typeface="+mn-cs"/>
              </a:defRPr>
            </a:lvl5pPr>
            <a:lvl6pPr marL="0" marR="0" indent="0" algn="l" rtl="0">
              <a:spcBef>
                <a:spcPts val="0"/>
              </a:spcBef>
              <a:defRPr>
                <a:solidFill>
                  <a:schemeClr val="dk1"/>
                </a:solidFill>
                <a:latin typeface="+mn-lt"/>
                <a:ea typeface="+mn-ea"/>
                <a:cs typeface="+mn-cs"/>
              </a:defRPr>
            </a:lvl6pPr>
            <a:lvl7pPr marL="0" marR="0" indent="0" algn="l" rtl="0">
              <a:spcBef>
                <a:spcPts val="0"/>
              </a:spcBef>
              <a:defRPr>
                <a:solidFill>
                  <a:schemeClr val="dk1"/>
                </a:solidFill>
                <a:latin typeface="+mn-lt"/>
                <a:ea typeface="+mn-ea"/>
                <a:cs typeface="+mn-cs"/>
              </a:defRPr>
            </a:lvl7pPr>
            <a:lvl8pPr marL="0" marR="0" indent="0" algn="l" rtl="0">
              <a:spcBef>
                <a:spcPts val="0"/>
              </a:spcBef>
              <a:defRPr>
                <a:solidFill>
                  <a:schemeClr val="dk1"/>
                </a:solidFill>
                <a:latin typeface="+mn-lt"/>
                <a:ea typeface="+mn-ea"/>
                <a:cs typeface="+mn-cs"/>
              </a:defRPr>
            </a:lvl8pPr>
            <a:lvl9pPr marL="0" marR="0" indent="0" algn="l" rtl="0">
              <a:spcBef>
                <a:spcPts val="0"/>
              </a:spcBef>
              <a:defRPr>
                <a:solidFill>
                  <a:schemeClr val="dk1"/>
                </a:solidFill>
                <a:latin typeface="+mn-lt"/>
                <a:ea typeface="+mn-ea"/>
                <a:cs typeface="+mn-cs"/>
              </a:defRPr>
            </a:lvl9pPr>
          </a:lstStyle>
          <a:p>
            <a:pPr algn="r">
              <a:buSzPct val="25000"/>
            </a:pPr>
            <a:r>
              <a:rPr lang="en-US" sz="4400" kern="0" dirty="0" smtClean="0">
                <a:solidFill>
                  <a:srgbClr val="001E60"/>
                </a:solidFill>
                <a:latin typeface="Calibri" panose="020F0502020204030204" pitchFamily="34" charset="0"/>
              </a:rPr>
              <a:t>Highlights</a:t>
            </a:r>
            <a:endParaRPr lang="en-US" sz="4400" kern="0" dirty="0">
              <a:solidFill>
                <a:srgbClr val="001E60"/>
              </a:solidFill>
              <a:latin typeface="Calibri" panose="020F0502020204030204" pitchFamily="34" charset="0"/>
            </a:endParaRPr>
          </a:p>
        </p:txBody>
      </p:sp>
      <p:pic>
        <p:nvPicPr>
          <p:cNvPr id="8" name="Shape 142"/>
          <p:cNvPicPr preferRelativeResize="0"/>
          <p:nvPr/>
        </p:nvPicPr>
        <p:blipFill rotWithShape="1">
          <a:blip r:embed="rId3">
            <a:alphaModFix/>
          </a:blip>
          <a:srcRect/>
          <a:stretch/>
        </p:blipFill>
        <p:spPr>
          <a:xfrm>
            <a:off x="629342" y="152400"/>
            <a:ext cx="914400" cy="1463040"/>
          </a:xfrm>
          <a:prstGeom prst="rect">
            <a:avLst/>
          </a:prstGeom>
          <a:noFill/>
          <a:ln>
            <a:noFill/>
          </a:ln>
        </p:spPr>
      </p:pic>
      <p:sp>
        <p:nvSpPr>
          <p:cNvPr id="9" name="Rectangle 8"/>
          <p:cNvSpPr/>
          <p:nvPr/>
        </p:nvSpPr>
        <p:spPr>
          <a:xfrm>
            <a:off x="184055" y="1779686"/>
            <a:ext cx="4311745" cy="5078314"/>
          </a:xfrm>
          <a:prstGeom prst="rect">
            <a:avLst/>
          </a:prstGeom>
        </p:spPr>
        <p:txBody>
          <a:bodyPr wrap="square">
            <a:spAutoFit/>
          </a:bodyPr>
          <a:lstStyle/>
          <a:p>
            <a:r>
              <a:rPr lang="en-US" b="1" dirty="0" smtClean="0"/>
              <a:t>Highlights</a:t>
            </a:r>
          </a:p>
          <a:p>
            <a:endParaRPr lang="en-US" b="1" dirty="0"/>
          </a:p>
          <a:p>
            <a:pPr marL="285750" indent="-285750">
              <a:buFont typeface="Arial"/>
              <a:buChar char="•"/>
            </a:pPr>
            <a:r>
              <a:rPr lang="en-US" dirty="0"/>
              <a:t>Since fall, activated schools more than doubled and registered schools increased </a:t>
            </a:r>
            <a:r>
              <a:rPr lang="en-US" dirty="0" smtClean="0"/>
              <a:t>145%.</a:t>
            </a:r>
          </a:p>
          <a:p>
            <a:pPr marL="285750" indent="-285750">
              <a:buFont typeface="Arial"/>
              <a:buChar char="•"/>
            </a:pPr>
            <a:endParaRPr lang="en-US" dirty="0" smtClean="0"/>
          </a:p>
          <a:p>
            <a:pPr marL="285750" indent="-285750">
              <a:buFont typeface="Arial"/>
              <a:buChar char="•"/>
            </a:pPr>
            <a:r>
              <a:rPr lang="en-US" dirty="0" smtClean="0"/>
              <a:t>Community Benefit intern assistance provided on-the-ground additional communications and support. </a:t>
            </a:r>
          </a:p>
          <a:p>
            <a:endParaRPr lang="en-US" dirty="0"/>
          </a:p>
          <a:p>
            <a:pPr marL="285750" indent="-285750">
              <a:buFont typeface="Arial"/>
              <a:buChar char="•"/>
            </a:pPr>
            <a:r>
              <a:rPr lang="en-US" dirty="0"/>
              <a:t>New Partners: </a:t>
            </a:r>
            <a:r>
              <a:rPr lang="en-US" dirty="0" smtClean="0"/>
              <a:t>Increased support and interest from the Denver PTA. 11 new Denver schools registered.</a:t>
            </a:r>
          </a:p>
          <a:p>
            <a:pPr marL="285750" indent="-285750">
              <a:buFont typeface="Arial"/>
              <a:buChar char="•"/>
            </a:pPr>
            <a:endParaRPr lang="en-US" dirty="0"/>
          </a:p>
          <a:p>
            <a:pPr marL="285750" indent="-285750">
              <a:buFont typeface="Arial"/>
              <a:buChar char="•"/>
            </a:pPr>
            <a:r>
              <a:rPr lang="en-US" dirty="0" smtClean="0"/>
              <a:t>Local Fire Up Your Feet television coverage.</a:t>
            </a:r>
            <a:endParaRPr lang="en-US" dirty="0"/>
          </a:p>
          <a:p>
            <a:endParaRPr lang="en-US" dirty="0"/>
          </a:p>
          <a:p>
            <a:endParaRPr lang="en-US" dirty="0"/>
          </a:p>
        </p:txBody>
      </p:sp>
      <p:sp>
        <p:nvSpPr>
          <p:cNvPr id="10" name="Rectangle 9"/>
          <p:cNvSpPr/>
          <p:nvPr/>
        </p:nvSpPr>
        <p:spPr>
          <a:xfrm>
            <a:off x="4781567" y="4572000"/>
            <a:ext cx="4107540" cy="1754326"/>
          </a:xfrm>
          <a:prstGeom prst="rect">
            <a:avLst/>
          </a:prstGeom>
        </p:spPr>
        <p:txBody>
          <a:bodyPr wrap="square">
            <a:spAutoFit/>
          </a:bodyPr>
          <a:lstStyle/>
          <a:p>
            <a:r>
              <a:rPr lang="en-US" i="1" dirty="0" smtClean="0"/>
              <a:t>“There </a:t>
            </a:r>
            <a:r>
              <a:rPr lang="en-US" i="1" dirty="0"/>
              <a:t>has been an overall awareness of fitness and a healthier lifestyle alike. The excitement that is evident among all involved has helped to improve school camaraderie and moral</a:t>
            </a:r>
            <a:r>
              <a:rPr lang="en-US" i="1" dirty="0" smtClean="0"/>
              <a:t>.”</a:t>
            </a:r>
            <a:br>
              <a:rPr lang="en-US" i="1" dirty="0" smtClean="0"/>
            </a:br>
            <a:r>
              <a:rPr lang="en-US" i="1" dirty="0" smtClean="0"/>
              <a:t> - Soaring </a:t>
            </a:r>
            <a:r>
              <a:rPr lang="en-US" i="1" dirty="0"/>
              <a:t>Eagles </a:t>
            </a:r>
            <a:r>
              <a:rPr lang="en-US" i="1" dirty="0" smtClean="0"/>
              <a:t>Elementary, Colorado</a:t>
            </a:r>
            <a:endParaRPr lang="en-US" i="1" dirty="0"/>
          </a:p>
        </p:txBody>
      </p:sp>
      <p:graphicFrame>
        <p:nvGraphicFramePr>
          <p:cNvPr id="11" name="Chart 10"/>
          <p:cNvGraphicFramePr>
            <a:graphicFrameLocks/>
          </p:cNvGraphicFramePr>
          <p:nvPr>
            <p:extLst>
              <p:ext uri="{D42A27DB-BD31-4B8C-83A1-F6EECF244321}">
                <p14:modId xmlns:p14="http://schemas.microsoft.com/office/powerpoint/2010/main" val="4141785498"/>
              </p:ext>
            </p:extLst>
          </p:nvPr>
        </p:nvGraphicFramePr>
        <p:xfrm>
          <a:off x="4352277" y="1083048"/>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44565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3759</TotalTime>
  <Words>1049</Words>
  <Application>Microsoft Office PowerPoint</Application>
  <PresentationFormat>On-screen Show (4:3)</PresentationFormat>
  <Paragraphs>216</Paragraphs>
  <Slides>17</Slides>
  <Notes>16</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Clarity</vt:lpstr>
      <vt:lpstr>Office Theme</vt:lpstr>
      <vt:lpstr>PowerPoint Presentation</vt:lpstr>
      <vt:lpstr>PowerPoint Presentation</vt:lpstr>
      <vt:lpstr>PowerPoint Presentation</vt:lpstr>
      <vt:lpstr>PowerPoint Presentation</vt:lpstr>
      <vt:lpstr>Fire Up Your Feet  Across our Regions</vt:lpstr>
      <vt:lpstr>Highlights</vt:lpstr>
      <vt:lpstr>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HEAL Zone Coalition</dc:title>
  <dc:creator>Judy Harper</dc:creator>
  <cp:lastModifiedBy>Sophia</cp:lastModifiedBy>
  <cp:revision>404</cp:revision>
  <cp:lastPrinted>2013-07-25T18:34:56Z</cp:lastPrinted>
  <dcterms:created xsi:type="dcterms:W3CDTF">2012-04-23T21:21:48Z</dcterms:created>
  <dcterms:modified xsi:type="dcterms:W3CDTF">2015-03-05T18:00:26Z</dcterms:modified>
</cp:coreProperties>
</file>