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5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4" autoAdjust="0"/>
    <p:restoredTop sz="94680" autoAdjust="0"/>
  </p:normalViewPr>
  <p:slideViewPr>
    <p:cSldViewPr snapToGrid="0" snapToObjects="1">
      <p:cViewPr>
        <p:scale>
          <a:sx n="120" d="100"/>
          <a:sy n="120" d="100"/>
        </p:scale>
        <p:origin x="-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ckyvb:Documents:HSC%202013-2016:HSC%202013:2013-16%20Evaluation:PE%20Cadre/Standards:PE%20Cadre%20Training%20Results%202013-14:Brain-based:ALL%20brain-bas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ckyvb:Documents:HSC%202013-2016:HSC%202013:2013-16%20Evaluation:PE%20Cadre/Standards:PE%20Cadre%20Training%20Results%202013-14:Assessment:ALL%20assess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ckyvb:Documents:HSC%202013-2016:HSC%202013:2013-16%20Evaluation:PE%20Cadre/Standards:PE%20Cadre%20Training%20Results%202013-14:Technology:ALL%20Technolog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 brain-based.xlsx]Question 1'!$B$1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'[ALL brain-based.xlsx]Question 1'!$A$2:$A$7</c:f>
              <c:strCache>
                <c:ptCount val="6"/>
                <c:pt idx="0">
                  <c:v>Implemented neuro-considered strategies </c:v>
                </c:pt>
                <c:pt idx="1">
                  <c:v>Awareness of functions of the brain.</c:v>
                </c:pt>
                <c:pt idx="2">
                  <c:v>Implemented movement into classroom.</c:v>
                </c:pt>
                <c:pt idx="3">
                  <c:v>Use strategies to target F/M brain</c:v>
                </c:pt>
                <c:pt idx="4">
                  <c:v>Improved teaching/program </c:v>
                </c:pt>
                <c:pt idx="5">
                  <c:v>Students benefited </c:v>
                </c:pt>
              </c:strCache>
            </c:strRef>
          </c:cat>
          <c:val>
            <c:numRef>
              <c:f>'[ALL brain-based.xlsx]Question 1'!$B$2:$B$7</c:f>
              <c:numCache>
                <c:formatCode>General</c:formatCode>
                <c:ptCount val="6"/>
                <c:pt idx="0">
                  <c:v>54</c:v>
                </c:pt>
                <c:pt idx="1">
                  <c:v>78</c:v>
                </c:pt>
                <c:pt idx="2">
                  <c:v>86</c:v>
                </c:pt>
                <c:pt idx="3">
                  <c:v>49</c:v>
                </c:pt>
                <c:pt idx="4">
                  <c:v>55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'[ALL brain-based.xlsx]Question 1'!$C$1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'[ALL brain-based.xlsx]Question 1'!$A$2:$A$7</c:f>
              <c:strCache>
                <c:ptCount val="6"/>
                <c:pt idx="0">
                  <c:v>Implemented neuro-considered strategies </c:v>
                </c:pt>
                <c:pt idx="1">
                  <c:v>Awareness of functions of the brain.</c:v>
                </c:pt>
                <c:pt idx="2">
                  <c:v>Implemented movement into classroom.</c:v>
                </c:pt>
                <c:pt idx="3">
                  <c:v>Use strategies to target F/M brain</c:v>
                </c:pt>
                <c:pt idx="4">
                  <c:v>Improved teaching/program </c:v>
                </c:pt>
                <c:pt idx="5">
                  <c:v>Students benefited </c:v>
                </c:pt>
              </c:strCache>
            </c:strRef>
          </c:cat>
          <c:val>
            <c:numRef>
              <c:f>'[ALL brain-based.xlsx]Question 1'!$C$2:$C$7</c:f>
              <c:numCache>
                <c:formatCode>General</c:formatCode>
                <c:ptCount val="6"/>
                <c:pt idx="0">
                  <c:v>87</c:v>
                </c:pt>
                <c:pt idx="1">
                  <c:v>72</c:v>
                </c:pt>
                <c:pt idx="2">
                  <c:v>50</c:v>
                </c:pt>
                <c:pt idx="3">
                  <c:v>59</c:v>
                </c:pt>
                <c:pt idx="4">
                  <c:v>79</c:v>
                </c:pt>
                <c:pt idx="5">
                  <c:v>73</c:v>
                </c:pt>
              </c:numCache>
            </c:numRef>
          </c:val>
        </c:ser>
        <c:ser>
          <c:idx val="2"/>
          <c:order val="2"/>
          <c:tx>
            <c:strRef>
              <c:f>'[ALL brain-based.xlsx]Question 1'!$D$1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cat>
            <c:strRef>
              <c:f>'[ALL brain-based.xlsx]Question 1'!$A$2:$A$7</c:f>
              <c:strCache>
                <c:ptCount val="6"/>
                <c:pt idx="0">
                  <c:v>Implemented neuro-considered strategies </c:v>
                </c:pt>
                <c:pt idx="1">
                  <c:v>Awareness of functions of the brain.</c:v>
                </c:pt>
                <c:pt idx="2">
                  <c:v>Implemented movement into classroom.</c:v>
                </c:pt>
                <c:pt idx="3">
                  <c:v>Use strategies to target F/M brain</c:v>
                </c:pt>
                <c:pt idx="4">
                  <c:v>Improved teaching/program </c:v>
                </c:pt>
                <c:pt idx="5">
                  <c:v>Students benefited </c:v>
                </c:pt>
              </c:strCache>
            </c:strRef>
          </c:cat>
          <c:val>
            <c:numRef>
              <c:f>'[ALL brain-based.xlsx]Question 1'!$D$2:$D$7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11</c:v>
                </c:pt>
                <c:pt idx="3">
                  <c:v>37</c:v>
                </c:pt>
                <c:pt idx="4">
                  <c:v>14</c:v>
                </c:pt>
                <c:pt idx="5">
                  <c:v>10</c:v>
                </c:pt>
              </c:numCache>
            </c:numRef>
          </c:val>
        </c:ser>
        <c:ser>
          <c:idx val="3"/>
          <c:order val="3"/>
          <c:tx>
            <c:strRef>
              <c:f>'[ALL brain-based.xlsx]Question 1'!$E$1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'[ALL brain-based.xlsx]Question 1'!$A$2:$A$7</c:f>
              <c:strCache>
                <c:ptCount val="6"/>
                <c:pt idx="0">
                  <c:v>Implemented neuro-considered strategies </c:v>
                </c:pt>
                <c:pt idx="1">
                  <c:v>Awareness of functions of the brain.</c:v>
                </c:pt>
                <c:pt idx="2">
                  <c:v>Implemented movement into classroom.</c:v>
                </c:pt>
                <c:pt idx="3">
                  <c:v>Use strategies to target F/M brain</c:v>
                </c:pt>
                <c:pt idx="4">
                  <c:v>Improved teaching/program </c:v>
                </c:pt>
                <c:pt idx="5">
                  <c:v>Students benefited </c:v>
                </c:pt>
              </c:strCache>
            </c:strRef>
          </c:cat>
          <c:val>
            <c:numRef>
              <c:f>'[ALL brain-based.xlsx]Question 1'!$E$2:$E$7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'[ALL brain-based.xlsx]Question 1'!$F$1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'[ALL brain-based.xlsx]Question 1'!$A$2:$A$7</c:f>
              <c:strCache>
                <c:ptCount val="6"/>
                <c:pt idx="0">
                  <c:v>Implemented neuro-considered strategies </c:v>
                </c:pt>
                <c:pt idx="1">
                  <c:v>Awareness of functions of the brain.</c:v>
                </c:pt>
                <c:pt idx="2">
                  <c:v>Implemented movement into classroom.</c:v>
                </c:pt>
                <c:pt idx="3">
                  <c:v>Use strategies to target F/M brain</c:v>
                </c:pt>
                <c:pt idx="4">
                  <c:v>Improved teaching/program </c:v>
                </c:pt>
                <c:pt idx="5">
                  <c:v>Students benefited </c:v>
                </c:pt>
              </c:strCache>
            </c:strRef>
          </c:cat>
          <c:val>
            <c:numRef>
              <c:f>'[ALL brain-based.xlsx]Question 1'!$F$2:$F$7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'[ALL brain-based.xlsx]Question 1'!$G$1</c:f>
              <c:strCache>
                <c:ptCount val="1"/>
                <c:pt idx="0">
                  <c:v>N/A, Plan to implement</c:v>
                </c:pt>
              </c:strCache>
            </c:strRef>
          </c:tx>
          <c:invertIfNegative val="0"/>
          <c:cat>
            <c:strRef>
              <c:f>'[ALL brain-based.xlsx]Question 1'!$A$2:$A$7</c:f>
              <c:strCache>
                <c:ptCount val="6"/>
                <c:pt idx="0">
                  <c:v>Implemented neuro-considered strategies </c:v>
                </c:pt>
                <c:pt idx="1">
                  <c:v>Awareness of functions of the brain.</c:v>
                </c:pt>
                <c:pt idx="2">
                  <c:v>Implemented movement into classroom.</c:v>
                </c:pt>
                <c:pt idx="3">
                  <c:v>Use strategies to target F/M brain</c:v>
                </c:pt>
                <c:pt idx="4">
                  <c:v>Improved teaching/program </c:v>
                </c:pt>
                <c:pt idx="5">
                  <c:v>Students benefited </c:v>
                </c:pt>
              </c:strCache>
            </c:strRef>
          </c:cat>
          <c:val>
            <c:numRef>
              <c:f>'[ALL brain-based.xlsx]Question 1'!$G$2:$G$7</c:f>
              <c:numCache>
                <c:formatCode>General</c:formatCode>
                <c:ptCount val="6"/>
                <c:pt idx="0">
                  <c:v>5</c:v>
                </c:pt>
                <c:pt idx="1">
                  <c:v>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332800"/>
        <c:axId val="116338688"/>
      </c:barChart>
      <c:catAx>
        <c:axId val="116332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740000" lIns="2">
            <a:spAutoFit/>
          </a:bodyPr>
          <a:lstStyle/>
          <a:p>
            <a:pPr>
              <a:defRPr sz="1100"/>
            </a:pPr>
            <a:endParaRPr lang="en-US"/>
          </a:p>
        </c:txPr>
        <c:crossAx val="116338688"/>
        <c:crosses val="autoZero"/>
        <c:auto val="1"/>
        <c:lblAlgn val="ctr"/>
        <c:lblOffset val="100"/>
        <c:noMultiLvlLbl val="0"/>
      </c:catAx>
      <c:valAx>
        <c:axId val="11633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33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26916195061098"/>
          <c:y val="0.280261803741856"/>
          <c:w val="0.24167458342318601"/>
          <c:h val="0.38398933949532499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 assessment.xlsx]Question 1'!$B$1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'[ALL assessment.xlsx]Question 1'!$A$2:$A$8</c:f>
              <c:strCache>
                <c:ptCount val="6"/>
                <c:pt idx="0">
                  <c:v>Implement best practices</c:v>
                </c:pt>
                <c:pt idx="1">
                  <c:v>Used the CO Sample Curriculum </c:v>
                </c:pt>
                <c:pt idx="2">
                  <c:v>Used the assessment bank website</c:v>
                </c:pt>
                <c:pt idx="3">
                  <c:v>Developed new assessments </c:v>
                </c:pt>
                <c:pt idx="4">
                  <c:v>Improved teaching/program</c:v>
                </c:pt>
                <c:pt idx="5">
                  <c:v>Students benefited</c:v>
                </c:pt>
              </c:strCache>
            </c:strRef>
          </c:cat>
          <c:val>
            <c:numRef>
              <c:f>'[ALL assessment.xlsx]Question 1'!$B$2:$B$8</c:f>
              <c:numCache>
                <c:formatCode>General</c:formatCode>
                <c:ptCount val="7"/>
                <c:pt idx="0">
                  <c:v>36</c:v>
                </c:pt>
                <c:pt idx="1">
                  <c:v>32</c:v>
                </c:pt>
                <c:pt idx="2">
                  <c:v>20</c:v>
                </c:pt>
                <c:pt idx="3">
                  <c:v>33</c:v>
                </c:pt>
                <c:pt idx="4">
                  <c:v>47</c:v>
                </c:pt>
                <c:pt idx="5">
                  <c:v>42</c:v>
                </c:pt>
              </c:numCache>
            </c:numRef>
          </c:val>
        </c:ser>
        <c:ser>
          <c:idx val="1"/>
          <c:order val="1"/>
          <c:tx>
            <c:strRef>
              <c:f>'[ALL assessment.xlsx]Question 1'!$C$1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'[ALL assessment.xlsx]Question 1'!$A$2:$A$8</c:f>
              <c:strCache>
                <c:ptCount val="6"/>
                <c:pt idx="0">
                  <c:v>Implement best practices</c:v>
                </c:pt>
                <c:pt idx="1">
                  <c:v>Used the CO Sample Curriculum </c:v>
                </c:pt>
                <c:pt idx="2">
                  <c:v>Used the assessment bank website</c:v>
                </c:pt>
                <c:pt idx="3">
                  <c:v>Developed new assessments </c:v>
                </c:pt>
                <c:pt idx="4">
                  <c:v>Improved teaching/program</c:v>
                </c:pt>
                <c:pt idx="5">
                  <c:v>Students benefited</c:v>
                </c:pt>
              </c:strCache>
            </c:strRef>
          </c:cat>
          <c:val>
            <c:numRef>
              <c:f>'[ALL assessment.xlsx]Question 1'!$C$2:$C$8</c:f>
              <c:numCache>
                <c:formatCode>General</c:formatCode>
                <c:ptCount val="7"/>
                <c:pt idx="0">
                  <c:v>133</c:v>
                </c:pt>
                <c:pt idx="1">
                  <c:v>111</c:v>
                </c:pt>
                <c:pt idx="2">
                  <c:v>75</c:v>
                </c:pt>
                <c:pt idx="3">
                  <c:v>120</c:v>
                </c:pt>
                <c:pt idx="4">
                  <c:v>122</c:v>
                </c:pt>
                <c:pt idx="5">
                  <c:v>128</c:v>
                </c:pt>
              </c:numCache>
            </c:numRef>
          </c:val>
        </c:ser>
        <c:ser>
          <c:idx val="2"/>
          <c:order val="2"/>
          <c:tx>
            <c:strRef>
              <c:f>'[ALL assessment.xlsx]Question 1'!$D$1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cat>
            <c:strRef>
              <c:f>'[ALL assessment.xlsx]Question 1'!$A$2:$A$8</c:f>
              <c:strCache>
                <c:ptCount val="6"/>
                <c:pt idx="0">
                  <c:v>Implement best practices</c:v>
                </c:pt>
                <c:pt idx="1">
                  <c:v>Used the CO Sample Curriculum </c:v>
                </c:pt>
                <c:pt idx="2">
                  <c:v>Used the assessment bank website</c:v>
                </c:pt>
                <c:pt idx="3">
                  <c:v>Developed new assessments </c:v>
                </c:pt>
                <c:pt idx="4">
                  <c:v>Improved teaching/program</c:v>
                </c:pt>
                <c:pt idx="5">
                  <c:v>Students benefited</c:v>
                </c:pt>
              </c:strCache>
            </c:strRef>
          </c:cat>
          <c:val>
            <c:numRef>
              <c:f>'[ALL assessment.xlsx]Question 1'!$D$2:$D$8</c:f>
              <c:numCache>
                <c:formatCode>General</c:formatCode>
                <c:ptCount val="7"/>
                <c:pt idx="0">
                  <c:v>9</c:v>
                </c:pt>
                <c:pt idx="1">
                  <c:v>35</c:v>
                </c:pt>
                <c:pt idx="2">
                  <c:v>51</c:v>
                </c:pt>
                <c:pt idx="3">
                  <c:v>20</c:v>
                </c:pt>
                <c:pt idx="4">
                  <c:v>15</c:v>
                </c:pt>
                <c:pt idx="5">
                  <c:v>13</c:v>
                </c:pt>
              </c:numCache>
            </c:numRef>
          </c:val>
        </c:ser>
        <c:ser>
          <c:idx val="3"/>
          <c:order val="3"/>
          <c:tx>
            <c:strRef>
              <c:f>'[ALL assessment.xlsx]Question 1'!$E$1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'[ALL assessment.xlsx]Question 1'!$A$2:$A$8</c:f>
              <c:strCache>
                <c:ptCount val="6"/>
                <c:pt idx="0">
                  <c:v>Implement best practices</c:v>
                </c:pt>
                <c:pt idx="1">
                  <c:v>Used the CO Sample Curriculum </c:v>
                </c:pt>
                <c:pt idx="2">
                  <c:v>Used the assessment bank website</c:v>
                </c:pt>
                <c:pt idx="3">
                  <c:v>Developed new assessments </c:v>
                </c:pt>
                <c:pt idx="4">
                  <c:v>Improved teaching/program</c:v>
                </c:pt>
                <c:pt idx="5">
                  <c:v>Students benefited</c:v>
                </c:pt>
              </c:strCache>
            </c:strRef>
          </c:cat>
          <c:val>
            <c:numRef>
              <c:f>'[ALL assessment.xlsx]Question 1'!$E$2:$E$8</c:f>
              <c:numCache>
                <c:formatCode>General</c:formatCode>
                <c:ptCount val="7"/>
                <c:pt idx="0">
                  <c:v>1</c:v>
                </c:pt>
                <c:pt idx="1">
                  <c:v>7</c:v>
                </c:pt>
                <c:pt idx="2">
                  <c:v>20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'[ALL assessment.xlsx]Question 1'!$F$1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'[ALL assessment.xlsx]Question 1'!$A$2:$A$8</c:f>
              <c:strCache>
                <c:ptCount val="6"/>
                <c:pt idx="0">
                  <c:v>Implement best practices</c:v>
                </c:pt>
                <c:pt idx="1">
                  <c:v>Used the CO Sample Curriculum </c:v>
                </c:pt>
                <c:pt idx="2">
                  <c:v>Used the assessment bank website</c:v>
                </c:pt>
                <c:pt idx="3">
                  <c:v>Developed new assessments </c:v>
                </c:pt>
                <c:pt idx="4">
                  <c:v>Improved teaching/program</c:v>
                </c:pt>
                <c:pt idx="5">
                  <c:v>Students benefited</c:v>
                </c:pt>
              </c:strCache>
            </c:strRef>
          </c:cat>
          <c:val>
            <c:numRef>
              <c:f>'[ALL assessment.xlsx]Question 1'!$F$2:$F$8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5"/>
          <c:order val="5"/>
          <c:tx>
            <c:strRef>
              <c:f>'[ALL assessment.xlsx]Question 1'!$G$1</c:f>
              <c:strCache>
                <c:ptCount val="1"/>
                <c:pt idx="0">
                  <c:v>N/A, Plan to implement</c:v>
                </c:pt>
              </c:strCache>
            </c:strRef>
          </c:tx>
          <c:invertIfNegative val="0"/>
          <c:cat>
            <c:strRef>
              <c:f>'[ALL assessment.xlsx]Question 1'!$A$2:$A$8</c:f>
              <c:strCache>
                <c:ptCount val="6"/>
                <c:pt idx="0">
                  <c:v>Implement best practices</c:v>
                </c:pt>
                <c:pt idx="1">
                  <c:v>Used the CO Sample Curriculum </c:v>
                </c:pt>
                <c:pt idx="2">
                  <c:v>Used the assessment bank website</c:v>
                </c:pt>
                <c:pt idx="3">
                  <c:v>Developed new assessments </c:v>
                </c:pt>
                <c:pt idx="4">
                  <c:v>Improved teaching/program</c:v>
                </c:pt>
                <c:pt idx="5">
                  <c:v>Students benefited</c:v>
                </c:pt>
              </c:strCache>
            </c:strRef>
          </c:cat>
          <c:val>
            <c:numRef>
              <c:f>'[ALL assessment.xlsx]Question 1'!$G$2:$G$8</c:f>
              <c:numCache>
                <c:formatCode>General</c:formatCode>
                <c:ptCount val="7"/>
                <c:pt idx="0">
                  <c:v>4</c:v>
                </c:pt>
                <c:pt idx="1">
                  <c:v>12</c:v>
                </c:pt>
                <c:pt idx="2">
                  <c:v>22</c:v>
                </c:pt>
                <c:pt idx="3">
                  <c:v>12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755584"/>
        <c:axId val="130765568"/>
      </c:barChart>
      <c:catAx>
        <c:axId val="13075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500000"/>
          <a:lstStyle/>
          <a:p>
            <a:pPr algn="ctr">
              <a:defRPr sz="1100"/>
            </a:pPr>
            <a:endParaRPr lang="en-US"/>
          </a:p>
        </c:txPr>
        <c:crossAx val="130765568"/>
        <c:crosses val="autoZero"/>
        <c:auto val="1"/>
        <c:lblAlgn val="ctr"/>
        <c:lblOffset val="100"/>
        <c:noMultiLvlLbl val="0"/>
      </c:catAx>
      <c:valAx>
        <c:axId val="130765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755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59555003757303"/>
          <c:y val="0.253089747102338"/>
          <c:w val="0.27095631718234398"/>
          <c:h val="0.47112761623405203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 Technology.xlsx]Question 1'!$B$2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'[ALL Technology.xlsx]Question 1'!$A$3:$A$7</c:f>
              <c:strCache>
                <c:ptCount val="5"/>
                <c:pt idx="0">
                  <c:v>Integrated technology into PE lessons</c:v>
                </c:pt>
                <c:pt idx="1">
                  <c:v>Students utilized technology</c:v>
                </c:pt>
                <c:pt idx="2">
                  <c:v>Comfort using technology </c:v>
                </c:pt>
                <c:pt idx="3">
                  <c:v>Improved teaching/program </c:v>
                </c:pt>
                <c:pt idx="4">
                  <c:v>Students benefited </c:v>
                </c:pt>
              </c:strCache>
            </c:strRef>
          </c:cat>
          <c:val>
            <c:numRef>
              <c:f>'[ALL Technology.xlsx]Question 1'!$B$3:$B$7</c:f>
              <c:numCache>
                <c:formatCode>General</c:formatCode>
                <c:ptCount val="5"/>
                <c:pt idx="0">
                  <c:v>26</c:v>
                </c:pt>
                <c:pt idx="1">
                  <c:v>19</c:v>
                </c:pt>
                <c:pt idx="2">
                  <c:v>17</c:v>
                </c:pt>
                <c:pt idx="3">
                  <c:v>27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tx>
            <c:strRef>
              <c:f>'[ALL Technology.xlsx]Question 1'!$C$2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'[ALL Technology.xlsx]Question 1'!$A$3:$A$7</c:f>
              <c:strCache>
                <c:ptCount val="5"/>
                <c:pt idx="0">
                  <c:v>Integrated technology into PE lessons</c:v>
                </c:pt>
                <c:pt idx="1">
                  <c:v>Students utilized technology</c:v>
                </c:pt>
                <c:pt idx="2">
                  <c:v>Comfort using technology </c:v>
                </c:pt>
                <c:pt idx="3">
                  <c:v>Improved teaching/program </c:v>
                </c:pt>
                <c:pt idx="4">
                  <c:v>Students benefited </c:v>
                </c:pt>
              </c:strCache>
            </c:strRef>
          </c:cat>
          <c:val>
            <c:numRef>
              <c:f>'[ALL Technology.xlsx]Question 1'!$C$3:$C$7</c:f>
              <c:numCache>
                <c:formatCode>General</c:formatCode>
                <c:ptCount val="5"/>
                <c:pt idx="0">
                  <c:v>50</c:v>
                </c:pt>
                <c:pt idx="1">
                  <c:v>44</c:v>
                </c:pt>
                <c:pt idx="2">
                  <c:v>46</c:v>
                </c:pt>
                <c:pt idx="3">
                  <c:v>47</c:v>
                </c:pt>
                <c:pt idx="4">
                  <c:v>36</c:v>
                </c:pt>
              </c:numCache>
            </c:numRef>
          </c:val>
        </c:ser>
        <c:ser>
          <c:idx val="2"/>
          <c:order val="2"/>
          <c:tx>
            <c:strRef>
              <c:f>'[ALL Technology.xlsx]Question 1'!$D$2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cat>
            <c:strRef>
              <c:f>'[ALL Technology.xlsx]Question 1'!$A$3:$A$7</c:f>
              <c:strCache>
                <c:ptCount val="5"/>
                <c:pt idx="0">
                  <c:v>Integrated technology into PE lessons</c:v>
                </c:pt>
                <c:pt idx="1">
                  <c:v>Students utilized technology</c:v>
                </c:pt>
                <c:pt idx="2">
                  <c:v>Comfort using technology </c:v>
                </c:pt>
                <c:pt idx="3">
                  <c:v>Improved teaching/program </c:v>
                </c:pt>
                <c:pt idx="4">
                  <c:v>Students benefited </c:v>
                </c:pt>
              </c:strCache>
            </c:strRef>
          </c:cat>
          <c:val>
            <c:numRef>
              <c:f>'[ALL Technology.xlsx]Question 1'!$D$3:$D$7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20</c:v>
                </c:pt>
                <c:pt idx="3">
                  <c:v>9</c:v>
                </c:pt>
                <c:pt idx="4">
                  <c:v>16</c:v>
                </c:pt>
              </c:numCache>
            </c:numRef>
          </c:val>
        </c:ser>
        <c:ser>
          <c:idx val="3"/>
          <c:order val="3"/>
          <c:tx>
            <c:strRef>
              <c:f>'[ALL Technology.xlsx]Question 1'!$E$2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'[ALL Technology.xlsx]Question 1'!$A$3:$A$7</c:f>
              <c:strCache>
                <c:ptCount val="5"/>
                <c:pt idx="0">
                  <c:v>Integrated technology into PE lessons</c:v>
                </c:pt>
                <c:pt idx="1">
                  <c:v>Students utilized technology</c:v>
                </c:pt>
                <c:pt idx="2">
                  <c:v>Comfort using technology </c:v>
                </c:pt>
                <c:pt idx="3">
                  <c:v>Improved teaching/program </c:v>
                </c:pt>
                <c:pt idx="4">
                  <c:v>Students benefited </c:v>
                </c:pt>
              </c:strCache>
            </c:strRef>
          </c:cat>
          <c:val>
            <c:numRef>
              <c:f>'[ALL Technology.xlsx]Question 1'!$E$3:$E$7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'[ALL Technology.xlsx]Question 1'!$F$2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'[ALL Technology.xlsx]Question 1'!$A$3:$A$7</c:f>
              <c:strCache>
                <c:ptCount val="5"/>
                <c:pt idx="0">
                  <c:v>Integrated technology into PE lessons</c:v>
                </c:pt>
                <c:pt idx="1">
                  <c:v>Students utilized technology</c:v>
                </c:pt>
                <c:pt idx="2">
                  <c:v>Comfort using technology </c:v>
                </c:pt>
                <c:pt idx="3">
                  <c:v>Improved teaching/program </c:v>
                </c:pt>
                <c:pt idx="4">
                  <c:v>Students benefited </c:v>
                </c:pt>
              </c:strCache>
            </c:strRef>
          </c:cat>
          <c:val>
            <c:numRef>
              <c:f>'[ALL Technology.xlsx]Question 1'!$F$3:$F$7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'[ALL Technology.xlsx]Question 1'!$G$2</c:f>
              <c:strCache>
                <c:ptCount val="1"/>
                <c:pt idx="0">
                  <c:v>N/A, Plan to implement</c:v>
                </c:pt>
              </c:strCache>
            </c:strRef>
          </c:tx>
          <c:invertIfNegative val="0"/>
          <c:cat>
            <c:strRef>
              <c:f>'[ALL Technology.xlsx]Question 1'!$A$3:$A$7</c:f>
              <c:strCache>
                <c:ptCount val="5"/>
                <c:pt idx="0">
                  <c:v>Integrated technology into PE lessons</c:v>
                </c:pt>
                <c:pt idx="1">
                  <c:v>Students utilized technology</c:v>
                </c:pt>
                <c:pt idx="2">
                  <c:v>Comfort using technology </c:v>
                </c:pt>
                <c:pt idx="3">
                  <c:v>Improved teaching/program </c:v>
                </c:pt>
                <c:pt idx="4">
                  <c:v>Students benefited </c:v>
                </c:pt>
              </c:strCache>
            </c:strRef>
          </c:cat>
          <c:val>
            <c:numRef>
              <c:f>'[ALL Technology.xlsx]Question 1'!$G$3:$G$7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29664"/>
        <c:axId val="124131200"/>
      </c:barChart>
      <c:catAx>
        <c:axId val="124129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800000"/>
          <a:lstStyle/>
          <a:p>
            <a:pPr>
              <a:defRPr/>
            </a:pPr>
            <a:endParaRPr lang="en-US"/>
          </a:p>
        </c:txPr>
        <c:crossAx val="124131200"/>
        <c:crosses val="autoZero"/>
        <c:auto val="1"/>
        <c:lblAlgn val="ctr"/>
        <c:lblOffset val="100"/>
        <c:noMultiLvlLbl val="0"/>
      </c:catAx>
      <c:valAx>
        <c:axId val="12413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2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72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nes_t@cde.state.co.us" TargetMode="External"/><Relationship Id="rId2" Type="http://schemas.openxmlformats.org/officeDocument/2006/relationships/hyperlink" Target="http://www.cde.state.co.us/HealthAndWellness/HS_P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Terry Jones</a:t>
            </a:r>
          </a:p>
          <a:p>
            <a:r>
              <a:rPr lang="en-US" dirty="0" smtClean="0"/>
              <a:t>Colorado Department of Education</a:t>
            </a:r>
          </a:p>
          <a:p>
            <a:r>
              <a:rPr lang="en-US" dirty="0" smtClean="0"/>
              <a:t>Physical Education and Physical Activity Content Specialist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 Physical Education/ Physical Activity Cadre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How to find local workshops</a:t>
            </a:r>
          </a:p>
          <a:p>
            <a:pPr marL="4572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www.cde.state.co.us/HealthAndWellness/HS_PE.htm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Or search PE cadre on CDE website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How to request a workshop</a:t>
            </a:r>
          </a:p>
          <a:p>
            <a:pPr marL="45720" indent="0">
              <a:buNone/>
            </a:pPr>
            <a:r>
              <a:rPr lang="en-US" dirty="0" smtClean="0"/>
              <a:t>Terry Jones</a:t>
            </a:r>
          </a:p>
          <a:p>
            <a:pPr marL="45720" indent="0">
              <a:buNone/>
            </a:pPr>
            <a:r>
              <a:rPr lang="en-US" dirty="0" smtClean="0">
                <a:hlinkClick r:id="rId3"/>
              </a:rPr>
              <a:t>Jones_t@cde.state.co.us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Facebook Group</a:t>
            </a:r>
          </a:p>
          <a:p>
            <a:pPr marL="45720" indent="0">
              <a:buNone/>
            </a:pPr>
            <a:r>
              <a:rPr lang="en-US" dirty="0" smtClean="0"/>
              <a:t>Colorado Health and PE Forum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10</a:t>
            </a:fld>
            <a:endParaRPr lang="en-US" dirty="0" smtClean="0"/>
          </a:p>
        </p:txBody>
      </p:sp>
      <p:pic>
        <p:nvPicPr>
          <p:cNvPr id="4098" name="Picture 2" descr="C:\Users\jones_t\Downloads\qrcode.2801357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206" y="267528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910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591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2009 with a grant from the Colorado Health Foundation.</a:t>
            </a:r>
          </a:p>
          <a:p>
            <a:r>
              <a:rPr lang="en-US" dirty="0" smtClean="0"/>
              <a:t>Funded fro 3 Years to provide training and support to the districts funded for Healthy Schools Colorado and additional districts around the state. </a:t>
            </a:r>
          </a:p>
          <a:p>
            <a:r>
              <a:rPr lang="en-US" dirty="0" smtClean="0"/>
              <a:t>Started with:</a:t>
            </a:r>
          </a:p>
          <a:p>
            <a:pPr lvl="1"/>
            <a:r>
              <a:rPr lang="en-US" dirty="0" smtClean="0"/>
              <a:t>4 Cadre members</a:t>
            </a:r>
          </a:p>
          <a:p>
            <a:pPr lvl="1"/>
            <a:r>
              <a:rPr lang="en-US" dirty="0" smtClean="0"/>
              <a:t>2 Trainings (Unpacking The Standards &amp; Brain Based Learning)</a:t>
            </a:r>
          </a:p>
          <a:p>
            <a:pPr lvl="1"/>
            <a:r>
              <a:rPr lang="en-US" dirty="0" smtClean="0"/>
              <a:t>15 Trainings a year and 800 teachers trained</a:t>
            </a:r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History Of </a:t>
            </a:r>
            <a:r>
              <a:rPr lang="en-US" dirty="0"/>
              <a:t>T</a:t>
            </a:r>
            <a:r>
              <a:rPr lang="en-US" dirty="0" smtClean="0">
                <a:latin typeface="Museo Slab 500"/>
                <a:cs typeface="Museo Slab 500"/>
              </a:rPr>
              <a:t>he Cadre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Trainers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2013 </a:t>
            </a:r>
            <a:r>
              <a:rPr lang="en-US" sz="3200" dirty="0"/>
              <a:t>Funded  </a:t>
            </a:r>
            <a:r>
              <a:rPr lang="en-US" sz="3200" dirty="0" smtClean="0"/>
              <a:t>For Another </a:t>
            </a:r>
            <a:r>
              <a:rPr lang="en-US" sz="3200" dirty="0"/>
              <a:t>3 Y</a:t>
            </a:r>
            <a:r>
              <a:rPr lang="en-US" sz="3200" dirty="0" smtClean="0"/>
              <a:t>ears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" name="AutoShape 4" descr="https://scontent.xx.fbcdn.net/hphotos-xpf1/t31.0-8/10499377_538647856235324_1415722113641546202_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097" y="2588435"/>
            <a:ext cx="4475163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28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Expanded to 8 workshops</a:t>
            </a:r>
            <a:endParaRPr lang="en-US" sz="1800" dirty="0"/>
          </a:p>
          <a:p>
            <a:r>
              <a:rPr lang="en-US" sz="1800" dirty="0"/>
              <a:t>Highly Effective Teaching in Physical </a:t>
            </a:r>
            <a:r>
              <a:rPr lang="en-US" sz="1800" dirty="0" smtClean="0"/>
              <a:t>Education</a:t>
            </a:r>
            <a:endParaRPr lang="en-US" sz="1800" dirty="0"/>
          </a:p>
          <a:p>
            <a:r>
              <a:rPr lang="en-US" sz="1800" dirty="0"/>
              <a:t>Fitness Assessment in Physical Education </a:t>
            </a:r>
          </a:p>
          <a:p>
            <a:r>
              <a:rPr lang="en-US" sz="1800" dirty="0"/>
              <a:t>Using Technology in Physical Education </a:t>
            </a:r>
          </a:p>
          <a:p>
            <a:r>
              <a:rPr lang="en-US" sz="1800" dirty="0"/>
              <a:t>Physical Education Assessment Strategies P-5 </a:t>
            </a:r>
          </a:p>
          <a:p>
            <a:r>
              <a:rPr lang="en-US" sz="1800" dirty="0"/>
              <a:t>Physical Education Assessment Strategies 6- 12 </a:t>
            </a:r>
          </a:p>
          <a:p>
            <a:r>
              <a:rPr lang="en-US" sz="1800" dirty="0"/>
              <a:t>Integrating Physical Activity </a:t>
            </a:r>
          </a:p>
          <a:p>
            <a:r>
              <a:rPr lang="en-US" sz="1800" dirty="0"/>
              <a:t>Brain-Based Learning in Physical </a:t>
            </a:r>
            <a:r>
              <a:rPr lang="en-US" sz="1800" dirty="0" smtClean="0"/>
              <a:t>Education, #1</a:t>
            </a:r>
            <a:endParaRPr lang="en-US" sz="1800" dirty="0"/>
          </a:p>
          <a:p>
            <a:r>
              <a:rPr lang="en-US" sz="1800" dirty="0"/>
              <a:t>Teaching with the Brain in </a:t>
            </a:r>
            <a:r>
              <a:rPr lang="en-US" sz="1800" dirty="0" smtClean="0"/>
              <a:t>Mind, #2</a:t>
            </a:r>
          </a:p>
          <a:p>
            <a:pPr marL="45720" indent="0">
              <a:buNone/>
            </a:pPr>
            <a:endParaRPr lang="en-US" sz="1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9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Trained over 1800 teachers and 80 school districts</a:t>
            </a:r>
          </a:p>
          <a:p>
            <a:r>
              <a:rPr lang="en-US" dirty="0" smtClean="0"/>
              <a:t>Brain Based Learning Trainer of Trainers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  <p:pic>
        <p:nvPicPr>
          <p:cNvPr id="3074" name="Picture 2" descr="C:\Users\jones_t\Downloads\2015-01-16 11.43.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77" y="2968348"/>
            <a:ext cx="4814748" cy="270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88.5% </a:t>
            </a:r>
            <a:r>
              <a:rPr lang="en-US" dirty="0" smtClean="0"/>
              <a:t>responded that participants </a:t>
            </a:r>
            <a:r>
              <a:rPr lang="en-US" dirty="0"/>
              <a:t>improved their teaching and </a:t>
            </a:r>
            <a:r>
              <a:rPr lang="en-US" dirty="0" smtClean="0"/>
              <a:t>program</a:t>
            </a:r>
          </a:p>
          <a:p>
            <a:r>
              <a:rPr lang="en-US" dirty="0"/>
              <a:t>87.10% </a:t>
            </a:r>
            <a:r>
              <a:rPr lang="en-US" dirty="0" smtClean="0"/>
              <a:t>responded that students </a:t>
            </a:r>
            <a:r>
              <a:rPr lang="en-US" dirty="0"/>
              <a:t>benefitted from the skills and knowledge learned; and participants implemented what was learned from the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2013/2014 Implementation Findings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9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Brain Based Learning Findings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910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in Physical Education 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91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in Physical Education 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9</a:t>
            </a:fld>
            <a:endParaRPr lang="en-US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1369060" y="1940560"/>
          <a:ext cx="6405880" cy="297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910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8332</TotalTime>
  <Words>245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CDE THEME</vt:lpstr>
      <vt:lpstr>Colorado Physical Education/ Physical Activity Cadre</vt:lpstr>
      <vt:lpstr>History Of The Cadre</vt:lpstr>
      <vt:lpstr>2013 Funded  For Another 3 Years </vt:lpstr>
      <vt:lpstr>PowerPoint Presentation</vt:lpstr>
      <vt:lpstr>PowerPoint Presentation</vt:lpstr>
      <vt:lpstr>2013/2014 Implementation Findings</vt:lpstr>
      <vt:lpstr>Brain Based Learning Findings</vt:lpstr>
      <vt:lpstr>Assessment in Physical Education </vt:lpstr>
      <vt:lpstr>Technology in Physical Education </vt:lpstr>
      <vt:lpstr>PowerPoint Presentation</vt:lpstr>
      <vt:lpstr>PowerPoint Presentation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Jones, Terry</cp:lastModifiedBy>
  <cp:revision>129</cp:revision>
  <cp:lastPrinted>2012-08-20T17:42:27Z</cp:lastPrinted>
  <dcterms:created xsi:type="dcterms:W3CDTF">2012-07-16T02:29:43Z</dcterms:created>
  <dcterms:modified xsi:type="dcterms:W3CDTF">2015-03-04T16:51:45Z</dcterms:modified>
</cp:coreProperties>
</file>