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56" r:id="rId2"/>
    <p:sldId id="322" r:id="rId3"/>
    <p:sldId id="260" r:id="rId4"/>
    <p:sldId id="259" r:id="rId5"/>
    <p:sldId id="324" r:id="rId6"/>
    <p:sldId id="325" r:id="rId7"/>
    <p:sldId id="326" r:id="rId8"/>
    <p:sldId id="327" r:id="rId9"/>
    <p:sldId id="330" r:id="rId10"/>
    <p:sldId id="329" r:id="rId11"/>
    <p:sldId id="331" r:id="rId12"/>
    <p:sldId id="332" r:id="rId13"/>
    <p:sldId id="333" r:id="rId14"/>
    <p:sldId id="334" r:id="rId15"/>
    <p:sldId id="263" r:id="rId16"/>
    <p:sldId id="336" r:id="rId17"/>
    <p:sldId id="335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992" autoAdjust="0"/>
    <p:restoredTop sz="85842" autoAdjust="0"/>
  </p:normalViewPr>
  <p:slideViewPr>
    <p:cSldViewPr>
      <p:cViewPr varScale="1">
        <p:scale>
          <a:sx n="96" d="100"/>
          <a:sy n="96" d="100"/>
        </p:scale>
        <p:origin x="-13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4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Obese/overweight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spPr>
              <a:solidFill>
                <a:srgbClr val="C00000"/>
              </a:solidFill>
              <a:ln>
                <a:solidFill>
                  <a:srgbClr val="FF0000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 b="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National</c:v>
                </c:pt>
                <c:pt idx="1">
                  <c:v>Colorado*</c:v>
                </c:pt>
                <c:pt idx="2">
                  <c:v>Females</c:v>
                </c:pt>
                <c:pt idx="3">
                  <c:v>Males*</c:v>
                </c:pt>
                <c:pt idx="4">
                  <c:v>Heterosexual</c:v>
                </c:pt>
                <c:pt idx="5">
                  <c:v>GLB*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0.30300000000000027</c:v>
                </c:pt>
                <c:pt idx="1">
                  <c:v>0.193</c:v>
                </c:pt>
                <c:pt idx="2">
                  <c:v>0.16</c:v>
                </c:pt>
                <c:pt idx="3">
                  <c:v>0.22600000000000001</c:v>
                </c:pt>
                <c:pt idx="4">
                  <c:v>0.1760000000000001</c:v>
                </c:pt>
                <c:pt idx="5">
                  <c:v>0.2930000000000002</c:v>
                </c:pt>
              </c:numCache>
            </c:numRef>
          </c:val>
        </c:ser>
        <c:gapWidth val="219"/>
        <c:overlap val="-27"/>
        <c:axId val="170140416"/>
        <c:axId val="170141952"/>
      </c:barChart>
      <c:catAx>
        <c:axId val="1701404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70141952"/>
        <c:crosses val="autoZero"/>
        <c:auto val="1"/>
        <c:lblAlgn val="ctr"/>
        <c:lblOffset val="100"/>
      </c:catAx>
      <c:valAx>
        <c:axId val="170141952"/>
        <c:scaling>
          <c:orientation val="minMax"/>
        </c:scaling>
        <c:axPos val="l"/>
        <c:majorGridlines>
          <c:spPr>
            <a:ln w="952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ysDot"/>
              <a:round/>
            </a:ln>
            <a:effectLst/>
          </c:spPr>
        </c:majorGridlines>
        <c:numFmt formatCode="0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70140416"/>
        <c:crosses val="autoZero"/>
        <c:crossBetween val="between"/>
      </c:valAx>
      <c:spPr>
        <a:noFill/>
        <a:ln>
          <a:solidFill>
            <a:schemeClr val="accent1"/>
          </a:solidFill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9th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outEnd"/>
            <c:showVal val="1"/>
          </c:dLbls>
          <c:cat>
            <c:strRef>
              <c:f>Sheet1!$A$2</c:f>
              <c:strCache>
                <c:ptCount val="1"/>
                <c:pt idx="0">
                  <c:v>Used MJ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13.7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10th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Sheet1!$A$2</c:f>
              <c:strCache>
                <c:ptCount val="1"/>
                <c:pt idx="0">
                  <c:v>Used MJ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11th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Sheet1!$A$2</c:f>
              <c:strCache>
                <c:ptCount val="1"/>
                <c:pt idx="0">
                  <c:v>Used MJ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22.1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12th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Sheet1!$A$2</c:f>
              <c:strCache>
                <c:ptCount val="1"/>
                <c:pt idx="0">
                  <c:v>Used MJ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24.3</c:v>
                </c:pt>
              </c:numCache>
            </c:numRef>
          </c:val>
        </c:ser>
        <c:overlap val="-72"/>
        <c:axId val="162019584"/>
        <c:axId val="162041856"/>
      </c:barChart>
      <c:catAx>
        <c:axId val="162019584"/>
        <c:scaling>
          <c:orientation val="minMax"/>
        </c:scaling>
        <c:delete val="1"/>
        <c:axPos val="b"/>
        <c:tickLblPos val="none"/>
        <c:crossAx val="162041856"/>
        <c:crosses val="autoZero"/>
        <c:auto val="1"/>
        <c:lblAlgn val="ctr"/>
        <c:lblOffset val="100"/>
      </c:catAx>
      <c:valAx>
        <c:axId val="162041856"/>
        <c:scaling>
          <c:orientation val="minMax"/>
          <c:max val="30"/>
        </c:scaling>
        <c:axPos val="l"/>
        <c:majorGridlines/>
        <c:title>
          <c:tx>
            <c:rich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r>
                  <a:rPr lang="en-US">
                    <a:latin typeface="Arial" pitchFamily="34" charset="0"/>
                    <a:cs typeface="Arial" pitchFamily="34" charset="0"/>
                  </a:rPr>
                  <a:t>Percent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62019584"/>
        <c:crosses val="autoZero"/>
        <c:crossBetween val="between"/>
        <c:majorUnit val="5"/>
      </c:valAx>
    </c:plotArea>
    <c:legend>
      <c:legendPos val="b"/>
      <c:layout>
        <c:manualLayout>
          <c:xMode val="edge"/>
          <c:yMode val="edge"/>
          <c:x val="0.14847342519685044"/>
          <c:y val="0.90028469488188978"/>
          <c:w val="0.78935662729658795"/>
          <c:h val="8.0965305118110426E-2"/>
        </c:manualLayout>
      </c:layout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3123359580052493"/>
          <c:y val="5.3677932405566585E-2"/>
          <c:w val="0.85695538057742782"/>
          <c:h val="0.64413518886679921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3761">
              <a:solidFill>
                <a:srgbClr val="00B0F0"/>
              </a:solidFill>
              <a:prstDash val="solid"/>
            </a:ln>
          </c:spPr>
          <c:dLbls>
            <c:numFmt formatCode="0.0" sourceLinked="0"/>
            <c:spPr>
              <a:noFill/>
              <a:ln w="27522">
                <a:noFill/>
              </a:ln>
            </c:spPr>
            <c:txPr>
              <a:bodyPr/>
              <a:lstStyle/>
              <a:p>
                <a:pPr>
                  <a:defRPr sz="151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Sheet1!$B$1:$H$1</c:f>
              <c:strCache>
                <c:ptCount val="6"/>
                <c:pt idx="0">
                  <c:v>Total</c:v>
                </c:pt>
                <c:pt idx="1">
                  <c:v>African American</c:v>
                </c:pt>
                <c:pt idx="2">
                  <c:v>American Indian</c:v>
                </c:pt>
                <c:pt idx="3">
                  <c:v>Asian</c:v>
                </c:pt>
                <c:pt idx="4">
                  <c:v>White</c:v>
                </c:pt>
                <c:pt idx="5">
                  <c:v>White Hispanic</c:v>
                </c:pt>
              </c:strCache>
            </c:strRef>
          </c:cat>
          <c:val>
            <c:numRef>
              <c:f>Sheet1!$B$2:$G$2</c:f>
              <c:numCache>
                <c:formatCode>0.0</c:formatCode>
                <c:ptCount val="6"/>
                <c:pt idx="0">
                  <c:v>14.2</c:v>
                </c:pt>
                <c:pt idx="1">
                  <c:v>22.4</c:v>
                </c:pt>
                <c:pt idx="2">
                  <c:v>24</c:v>
                </c:pt>
                <c:pt idx="3">
                  <c:v>19.5</c:v>
                </c:pt>
                <c:pt idx="4">
                  <c:v>11.1</c:v>
                </c:pt>
                <c:pt idx="5">
                  <c:v>16.899999999999999</c:v>
                </c:pt>
              </c:numCache>
            </c:numRef>
          </c:val>
        </c:ser>
        <c:dLbls>
          <c:showVal val="1"/>
        </c:dLbls>
        <c:axId val="170558592"/>
        <c:axId val="170560128"/>
      </c:barChart>
      <c:catAx>
        <c:axId val="170558592"/>
        <c:scaling>
          <c:orientation val="minMax"/>
        </c:scaling>
        <c:axPos val="b"/>
        <c:numFmt formatCode="General" sourceLinked="1"/>
        <c:tickLblPos val="nextTo"/>
        <c:spPr>
          <a:ln w="344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0560128"/>
        <c:crosses val="autoZero"/>
        <c:auto val="1"/>
        <c:lblAlgn val="ctr"/>
        <c:lblOffset val="100"/>
        <c:tickLblSkip val="1"/>
        <c:tickMarkSkip val="1"/>
      </c:catAx>
      <c:valAx>
        <c:axId val="170560128"/>
        <c:scaling>
          <c:orientation val="minMax"/>
        </c:scaling>
        <c:axPos val="l"/>
        <c:majorGridlines>
          <c:spPr>
            <a:ln w="3440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 b="1">
                    <a:latin typeface="Arial" pitchFamily="34" charset="0"/>
                    <a:cs typeface="Arial" pitchFamily="34" charset="0"/>
                  </a:defRPr>
                </a:pPr>
                <a:r>
                  <a:rPr lang="en-US" sz="1800" b="1" dirty="0" smtClean="0">
                    <a:latin typeface="Arial" pitchFamily="34" charset="0"/>
                    <a:cs typeface="Arial" pitchFamily="34" charset="0"/>
                  </a:rPr>
                  <a:t>Percent</a:t>
                </a:r>
                <a:endParaRPr lang="en-US" sz="1800" b="1" dirty="0">
                  <a:latin typeface="Arial" pitchFamily="34" charset="0"/>
                  <a:cs typeface="Arial" pitchFamily="34" charset="0"/>
                </a:endParaRPr>
              </a:p>
            </c:rich>
          </c:tx>
          <c:layout>
            <c:manualLayout>
              <c:xMode val="edge"/>
              <c:yMode val="edge"/>
              <c:x val="3.8968628921384828E-2"/>
              <c:y val="0.2870413319309868"/>
            </c:manualLayout>
          </c:layout>
        </c:title>
        <c:numFmt formatCode="#,##0" sourceLinked="0"/>
        <c:tickLblPos val="nextTo"/>
        <c:spPr>
          <a:ln w="344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17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0558592"/>
        <c:crosses val="autoZero"/>
        <c:crossBetween val="between"/>
        <c:majorUnit val="5"/>
      </c:valAx>
      <c:spPr>
        <a:noFill/>
        <a:ln w="13761">
          <a:solidFill>
            <a:schemeClr val="tx1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357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EDEAA-4491-4F63-8C19-078F97FC2EDF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1827D2-4CE0-46BA-9F65-CAFBD31D3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827D2-4CE0-46BA-9F65-CAFBD31D3C8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827D2-4CE0-46BA-9F65-CAFBD31D3C8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827D2-4CE0-46BA-9F65-CAFBD31D3C8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827D2-4CE0-46BA-9F65-CAFBD31D3C8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827D2-4CE0-46BA-9F65-CAFBD31D3C8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827D2-4CE0-46BA-9F65-CAFBD31D3C8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827D2-4CE0-46BA-9F65-CAFBD31D3C8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827D2-4CE0-46BA-9F65-CAFBD31D3C8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827D2-4CE0-46BA-9F65-CAFBD31D3C8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827D2-4CE0-46BA-9F65-CAFBD31D3C8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827D2-4CE0-46BA-9F65-CAFBD31D3C8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827D2-4CE0-46BA-9F65-CAFBD31D3C8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827D2-4CE0-46BA-9F65-CAFBD31D3C8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0BD1F-8C6D-40EF-B552-0015B8B65FBF}" type="datetimeFigureOut">
              <a:rPr lang="en-US" smtClean="0"/>
              <a:pPr/>
              <a:t>12/10/2014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D132A2-F669-45A8-B84C-5EB396D33D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0BD1F-8C6D-40EF-B552-0015B8B65FBF}" type="datetimeFigureOut">
              <a:rPr lang="en-US" smtClean="0"/>
              <a:pPr/>
              <a:t>12/10/2014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D132A2-F669-45A8-B84C-5EB396D33D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0BD1F-8C6D-40EF-B552-0015B8B65FBF}" type="datetimeFigureOut">
              <a:rPr lang="en-US" smtClean="0"/>
              <a:pPr/>
              <a:t>12/10/2014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D132A2-F669-45A8-B84C-5EB396D33D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0BD1F-8C6D-40EF-B552-0015B8B65FBF}" type="datetimeFigureOut">
              <a:rPr lang="en-US" smtClean="0"/>
              <a:pPr/>
              <a:t>12/10/2014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D132A2-F669-45A8-B84C-5EB396D33D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0BD1F-8C6D-40EF-B552-0015B8B65FBF}" type="datetimeFigureOut">
              <a:rPr lang="en-US" smtClean="0"/>
              <a:pPr/>
              <a:t>12/10/2014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D132A2-F669-45A8-B84C-5EB396D33D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0BD1F-8C6D-40EF-B552-0015B8B65FBF}" type="datetimeFigureOut">
              <a:rPr lang="en-US" smtClean="0"/>
              <a:pPr/>
              <a:t>12/10/2014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D132A2-F669-45A8-B84C-5EB396D33D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0BD1F-8C6D-40EF-B552-0015B8B65FBF}" type="datetimeFigureOut">
              <a:rPr lang="en-US" smtClean="0"/>
              <a:pPr/>
              <a:t>12/10/2014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D132A2-F669-45A8-B84C-5EB396D33D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0BD1F-8C6D-40EF-B552-0015B8B65FBF}" type="datetimeFigureOut">
              <a:rPr lang="en-US" smtClean="0"/>
              <a:pPr/>
              <a:t>12/10/2014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D132A2-F669-45A8-B84C-5EB396D33D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0BD1F-8C6D-40EF-B552-0015B8B65FBF}" type="datetimeFigureOut">
              <a:rPr lang="en-US" smtClean="0"/>
              <a:pPr/>
              <a:t>12/10/2014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D132A2-F669-45A8-B84C-5EB396D33D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0BD1F-8C6D-40EF-B552-0015B8B65FBF}" type="datetimeFigureOut">
              <a:rPr lang="en-US" smtClean="0"/>
              <a:pPr/>
              <a:t>12/10/2014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D132A2-F669-45A8-B84C-5EB396D33D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0BD1F-8C6D-40EF-B552-0015B8B65FBF}" type="datetimeFigureOut">
              <a:rPr lang="en-US" smtClean="0"/>
              <a:pPr/>
              <a:t>12/10/2014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D132A2-F669-45A8-B84C-5EB396D33DB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8C0BD1F-8C6D-40EF-B552-0015B8B65FBF}" type="datetimeFigureOut">
              <a:rPr lang="en-US" smtClean="0"/>
              <a:pPr/>
              <a:t>12/10/2014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9D132A2-F669-45A8-B84C-5EB396D33D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apulskamp@coloradoedinitiative.or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d.dphe.state.co.u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Colorado Coalition for Healthy Schools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December 5, 2014</a:t>
            </a:r>
          </a:p>
          <a:p>
            <a:r>
              <a:rPr lang="en-US" dirty="0" smtClean="0"/>
              <a:t>Adams 12 Conference Center</a:t>
            </a:r>
            <a:endParaRPr lang="en-US" dirty="0"/>
          </a:p>
        </p:txBody>
      </p:sp>
      <p:pic>
        <p:nvPicPr>
          <p:cNvPr id="1026" name="Picture 2" descr="C:\Users\adillon\Desktop\desktop stuff\CCH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962400"/>
            <a:ext cx="1204994" cy="2189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5739825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800" dirty="0" smtClean="0">
                <a:latin typeface="Arial" charset="0"/>
              </a:rPr>
              <a:t>Source: 2013 Healthy Kids Colorado Survey, Health Statistics and Evaluation Branch, CDPHE</a:t>
            </a:r>
          </a:p>
          <a:p>
            <a:pPr eaLnBrk="0" hangingPunct="0"/>
            <a:endParaRPr lang="en-US" sz="800" dirty="0" smtClean="0">
              <a:latin typeface="Arial" charset="0"/>
            </a:endParaRPr>
          </a:p>
          <a:p>
            <a:pPr eaLnBrk="0" hangingPunct="0"/>
            <a:endParaRPr lang="en-US" sz="800" dirty="0" smtClean="0">
              <a:latin typeface="Arial" charset="0"/>
            </a:endParaRPr>
          </a:p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1066800" y="1371600"/>
          <a:ext cx="64008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71600" y="587514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Percent of Colorado 9-12 graders who used marijuana in the past 30 days by grade level, 2013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457200" y="1447800"/>
          <a:ext cx="8001000" cy="558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71600" y="587514"/>
            <a:ext cx="632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Percent of Colorado 9-12 graders who went hungry sometimes, most of the time or always because of lack of food at home, 2013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04164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1026" name="Picture 2" descr="C:\Users\adillon\Desktop\hkcs exe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533400"/>
            <a:ext cx="4343400" cy="5589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04164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2050" name="Picture 2" descr="C:\Users\adillon\Desktop\ched p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8534400" cy="7151494"/>
          </a:xfrm>
          <a:prstGeom prst="rect">
            <a:avLst/>
          </a:prstGeom>
          <a:noFill/>
        </p:spPr>
      </p:pic>
      <p:sp>
        <p:nvSpPr>
          <p:cNvPr id="4" name="Up Arrow 3"/>
          <p:cNvSpPr/>
          <p:nvPr/>
        </p:nvSpPr>
        <p:spPr>
          <a:xfrm>
            <a:off x="2057400" y="4038600"/>
            <a:ext cx="533400" cy="1447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04164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3074" name="Picture 2" descr="C:\Users\adillon\Desktop\data tabl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8763000" cy="6768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3464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Professional Development on Family Engagement in Healthy Schools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With a group of 3-4 people, discuss how you have (or would like to) engage families in your school health work?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pic>
        <p:nvPicPr>
          <p:cNvPr id="113666" name="Picture 2" descr="C:\Users\adillon\AppData\Local\Microsoft\Windows\Temporary Internet Files\Content.IE5\ECHUVECU\MC90044209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429000"/>
            <a:ext cx="2781694" cy="1712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Action for Healthy Kids</a:t>
            </a:r>
          </a:p>
          <a:p>
            <a:endParaRPr lang="en-US" dirty="0" smtClean="0"/>
          </a:p>
          <a:p>
            <a:r>
              <a:rPr lang="en-US" dirty="0" smtClean="0"/>
              <a:t>Family Leadership Training Institute</a:t>
            </a:r>
          </a:p>
          <a:p>
            <a:endParaRPr lang="en-US" dirty="0" smtClean="0"/>
          </a:p>
          <a:p>
            <a:r>
              <a:rPr lang="en-US" dirty="0" smtClean="0"/>
              <a:t>Family Resource Center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Stories from the Field</a:t>
            </a:r>
            <a:endParaRPr lang="en-US" dirty="0"/>
          </a:p>
        </p:txBody>
      </p:sp>
      <p:pic>
        <p:nvPicPr>
          <p:cNvPr id="114690" name="Picture 2" descr="C:\Users\adillon\AppData\Local\Microsoft\Windows\Temporary Internet Files\Content.IE5\B84WO7II\MC90044208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429000"/>
            <a:ext cx="1882775" cy="1682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971800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Thank you for attending!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Online evaluation will be sent soon.</a:t>
            </a:r>
            <a:endParaRPr lang="en-US" sz="4000" dirty="0"/>
          </a:p>
        </p:txBody>
      </p:sp>
      <p:pic>
        <p:nvPicPr>
          <p:cNvPr id="4" name="Picture 3" descr="C:\Users\adillon\Desktop\desktop stuff\CCH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581400"/>
            <a:ext cx="1204994" cy="2189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803648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800" dirty="0" smtClean="0"/>
          </a:p>
          <a:p>
            <a:pPr lvl="0"/>
            <a:r>
              <a:rPr lang="en-US" sz="2000" dirty="0" smtClean="0"/>
              <a:t>Introductions and Healthy Schools Updates</a:t>
            </a:r>
          </a:p>
          <a:p>
            <a:pPr lvl="0"/>
            <a:r>
              <a:rPr lang="en-US" sz="2000" dirty="0" smtClean="0"/>
              <a:t>Presentation and panels on Family Engagement with stories from the field</a:t>
            </a:r>
          </a:p>
          <a:p>
            <a:pPr lvl="1"/>
            <a:r>
              <a:rPr lang="en-US" sz="2000" i="1" dirty="0" smtClean="0"/>
              <a:t>Break and Networking Time</a:t>
            </a:r>
          </a:p>
          <a:p>
            <a:pPr lvl="0"/>
            <a:r>
              <a:rPr lang="en-US" sz="2000" dirty="0" smtClean="0"/>
              <a:t>Continue panel on Family Engagement</a:t>
            </a:r>
          </a:p>
          <a:p>
            <a:pPr lvl="0"/>
            <a:r>
              <a:rPr lang="en-US" sz="2000" dirty="0" smtClean="0"/>
              <a:t>Overview from SACPIE</a:t>
            </a:r>
          </a:p>
          <a:p>
            <a:pPr lvl="1"/>
            <a:r>
              <a:rPr lang="en-US" sz="2000" i="1" dirty="0" smtClean="0"/>
              <a:t>Lunch and Networking Time</a:t>
            </a:r>
          </a:p>
          <a:p>
            <a:pPr lvl="0"/>
            <a:r>
              <a:rPr lang="en-US" sz="2000" dirty="0" smtClean="0"/>
              <a:t>Presentation from Pew Charitable Trust on Family Engagement related to Smart Snacks in Schools and Healthy Schools efforts</a:t>
            </a:r>
          </a:p>
          <a:p>
            <a:pPr lvl="1"/>
            <a:r>
              <a:rPr lang="en-US" sz="2000" i="1" dirty="0" smtClean="0"/>
              <a:t>Closing and Safe Travels!</a:t>
            </a:r>
          </a:p>
          <a:p>
            <a:pPr>
              <a:buNone/>
            </a:pPr>
            <a:endParaRPr lang="en-US" sz="2400" dirty="0" smtClean="0"/>
          </a:p>
          <a:p>
            <a:endParaRPr lang="en-US" dirty="0"/>
          </a:p>
        </p:txBody>
      </p:sp>
      <p:pic>
        <p:nvPicPr>
          <p:cNvPr id="4" name="Picture 2" descr="C:\Users\adillon\Desktop\desktop stuff\CCH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4876800"/>
            <a:ext cx="659732" cy="1198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Colorado Coalition for Healthy Schools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Offering professional development and communications regarding healthy schools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Currently supported by CDPHE and CDE</a:t>
            </a:r>
          </a:p>
          <a:p>
            <a:endParaRPr lang="en-US" dirty="0" smtClean="0"/>
          </a:p>
          <a:p>
            <a:r>
              <a:rPr lang="en-US" dirty="0" smtClean="0"/>
              <a:t>Next meeting on March 6, 2014</a:t>
            </a:r>
          </a:p>
          <a:p>
            <a:pPr lvl="1"/>
            <a:r>
              <a:rPr lang="en-US" i="1" dirty="0" smtClean="0"/>
              <a:t>Comprehensive Physical Activity Efforts</a:t>
            </a:r>
          </a:p>
        </p:txBody>
      </p:sp>
      <p:pic>
        <p:nvPicPr>
          <p:cNvPr id="6" name="Picture 2" descr="C:\Users\adillon\Desktop\desktop stuff\CCH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4876800"/>
            <a:ext cx="659732" cy="1198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Norms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Take care of your personal needs</a:t>
            </a:r>
          </a:p>
          <a:p>
            <a:endParaRPr lang="en-US" dirty="0" smtClean="0"/>
          </a:p>
          <a:p>
            <a:r>
              <a:rPr lang="en-US" dirty="0" smtClean="0"/>
              <a:t>Help keep the meeting agenda on track</a:t>
            </a:r>
          </a:p>
          <a:p>
            <a:endParaRPr lang="en-US" dirty="0" smtClean="0"/>
          </a:p>
          <a:p>
            <a:r>
              <a:rPr lang="en-US" dirty="0" smtClean="0"/>
              <a:t>Silence phones and be thoughtful with technology</a:t>
            </a:r>
          </a:p>
          <a:p>
            <a:endParaRPr lang="en-US" dirty="0" smtClean="0"/>
          </a:p>
          <a:p>
            <a:r>
              <a:rPr lang="en-US" dirty="0" smtClean="0"/>
              <a:t>Meet someone new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C:\Users\adillon\Desktop\desktop stuff\CCH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4876800"/>
            <a:ext cx="659732" cy="1198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Healthy Schools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Healthy Schools Collective Impact</a:t>
            </a:r>
          </a:p>
          <a:p>
            <a:endParaRPr lang="en-US" dirty="0" smtClean="0"/>
          </a:p>
          <a:p>
            <a:r>
              <a:rPr lang="en-US" dirty="0" smtClean="0"/>
              <a:t>Healthy Schools Smart Source</a:t>
            </a:r>
          </a:p>
          <a:p>
            <a:endParaRPr lang="en-US" dirty="0" smtClean="0"/>
          </a:p>
          <a:p>
            <a:r>
              <a:rPr lang="en-US" dirty="0" smtClean="0"/>
              <a:t>Healthy Kids Colorado Survey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2" descr="C:\Users\adillon\Desktop\desktop stuff\CCH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4876800"/>
            <a:ext cx="659732" cy="1198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Launched Four Work Group</a:t>
            </a:r>
          </a:p>
          <a:p>
            <a:pPr lvl="1"/>
            <a:r>
              <a:rPr lang="en-US" dirty="0" smtClean="0"/>
              <a:t>~80 organizations participating</a:t>
            </a:r>
          </a:p>
          <a:p>
            <a:pPr lvl="1"/>
            <a:r>
              <a:rPr lang="en-US" dirty="0" smtClean="0"/>
              <a:t>Next meeting on December 16, 2014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Launched Funder Group</a:t>
            </a:r>
          </a:p>
          <a:p>
            <a:pPr lvl="1"/>
            <a:r>
              <a:rPr lang="en-US" dirty="0" smtClean="0"/>
              <a:t>~20 funders attended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Work Groups will help to develop strategies </a:t>
            </a:r>
            <a:r>
              <a:rPr lang="en-US" smtClean="0"/>
              <a:t>and work plans </a:t>
            </a:r>
            <a:r>
              <a:rPr lang="en-US" dirty="0" smtClean="0"/>
              <a:t>across health topics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Healthy Schools Collective Impact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Finishing Year Two of the effort to align school health policy and practice indicators and build a system to collect data</a:t>
            </a:r>
          </a:p>
          <a:p>
            <a:endParaRPr lang="en-US" dirty="0" smtClean="0"/>
          </a:p>
          <a:p>
            <a:r>
              <a:rPr lang="en-US" dirty="0" smtClean="0"/>
              <a:t>Piloting a tool with schools through January 2015</a:t>
            </a:r>
          </a:p>
          <a:p>
            <a:endParaRPr lang="en-US" dirty="0" smtClean="0"/>
          </a:p>
          <a:p>
            <a:r>
              <a:rPr lang="en-US" dirty="0" smtClean="0"/>
              <a:t>Incentives for schools in priority areas</a:t>
            </a:r>
          </a:p>
          <a:p>
            <a:endParaRPr lang="en-US" dirty="0" smtClean="0"/>
          </a:p>
          <a:p>
            <a:r>
              <a:rPr lang="en-US" dirty="0" smtClean="0"/>
              <a:t>Contact Andrea </a:t>
            </a:r>
            <a:r>
              <a:rPr lang="en-US" dirty="0" err="1" smtClean="0"/>
              <a:t>Pulskamp</a:t>
            </a:r>
            <a:r>
              <a:rPr lang="en-US" dirty="0" smtClean="0"/>
              <a:t> with questions:</a:t>
            </a:r>
          </a:p>
          <a:p>
            <a:pPr lvl="1"/>
            <a:r>
              <a:rPr lang="en-US" dirty="0" smtClean="0">
                <a:hlinkClick r:id="rId3"/>
              </a:rPr>
              <a:t>apulskamp@coloradoedinitiative.org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Healthy Schools Smart Source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State and regional data tables now available at </a:t>
            </a:r>
            <a:r>
              <a:rPr lang="en-US" dirty="0" smtClean="0">
                <a:hlinkClick r:id="rId3"/>
              </a:rPr>
              <a:t>www.chd.dphe.state.co.us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Executive Summary and other reports being posted</a:t>
            </a:r>
          </a:p>
          <a:p>
            <a:endParaRPr lang="en-US" dirty="0" smtClean="0"/>
          </a:p>
          <a:p>
            <a:r>
              <a:rPr lang="en-US" dirty="0" smtClean="0"/>
              <a:t>Can request additional analysis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Healthy Kids Colorado Survey </a:t>
            </a:r>
            <a:endParaRPr lang="en-US" dirty="0"/>
          </a:p>
        </p:txBody>
      </p:sp>
      <p:pic>
        <p:nvPicPr>
          <p:cNvPr id="4" name="Picture 2" descr="C:\Users\adillon\Desktop\HKCSCol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609600"/>
            <a:ext cx="3048000" cy="5177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08615216"/>
              </p:ext>
            </p:extLst>
          </p:nvPr>
        </p:nvGraphicFramePr>
        <p:xfrm>
          <a:off x="685800" y="1676400"/>
          <a:ext cx="78486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371600" y="587514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Percent of Colorado 9-12 graders who were obese or overweight, 2013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1113</TotalTime>
  <Words>368</Words>
  <Application>Microsoft Office PowerPoint</Application>
  <PresentationFormat>On-screen Show (4:3)</PresentationFormat>
  <Paragraphs>142</Paragraphs>
  <Slides>18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Aspect</vt:lpstr>
      <vt:lpstr>Colorado Coalition for Healthy Schools Meeting</vt:lpstr>
      <vt:lpstr>Agenda</vt:lpstr>
      <vt:lpstr>Background</vt:lpstr>
      <vt:lpstr>Meeting Norms</vt:lpstr>
      <vt:lpstr>Healthy Schools Updates</vt:lpstr>
      <vt:lpstr>Healthy Schools Collective Impact</vt:lpstr>
      <vt:lpstr>Healthy Schools Smart Source</vt:lpstr>
      <vt:lpstr>Healthy Kids Colorado Survey </vt:lpstr>
      <vt:lpstr>Slide 9</vt:lpstr>
      <vt:lpstr>Slide 10</vt:lpstr>
      <vt:lpstr>Slide 11</vt:lpstr>
      <vt:lpstr>Slide 12</vt:lpstr>
      <vt:lpstr>Slide 13</vt:lpstr>
      <vt:lpstr>Slide 14</vt:lpstr>
      <vt:lpstr>Professional Development on Family Engagement in Healthy Schools</vt:lpstr>
      <vt:lpstr>Discussion</vt:lpstr>
      <vt:lpstr>Stories from the Field</vt:lpstr>
      <vt:lpstr> Thank you for attending!  Online evaluation will be sent soon.</vt:lpstr>
    </vt:vector>
  </TitlesOfParts>
  <Company>CDPHE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Colorado Coalition for Healthy Schools Meeting</dc:title>
  <dc:creator>Amy Dillon</dc:creator>
  <cp:lastModifiedBy>adillon</cp:lastModifiedBy>
  <cp:revision>109</cp:revision>
  <dcterms:created xsi:type="dcterms:W3CDTF">2013-12-03T16:36:19Z</dcterms:created>
  <dcterms:modified xsi:type="dcterms:W3CDTF">2014-12-10T16:54:15Z</dcterms:modified>
</cp:coreProperties>
</file>